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83" r:id="rId9"/>
    <p:sldId id="264" r:id="rId10"/>
    <p:sldId id="265" r:id="rId11"/>
    <p:sldId id="266" r:id="rId12"/>
    <p:sldId id="269" r:id="rId13"/>
    <p:sldId id="303" r:id="rId14"/>
    <p:sldId id="302" r:id="rId15"/>
    <p:sldId id="305" r:id="rId16"/>
    <p:sldId id="271" r:id="rId17"/>
    <p:sldId id="272" r:id="rId18"/>
    <p:sldId id="268" r:id="rId19"/>
    <p:sldId id="270" r:id="rId20"/>
    <p:sldId id="307" r:id="rId21"/>
    <p:sldId id="309" r:id="rId22"/>
    <p:sldId id="308" r:id="rId23"/>
    <p:sldId id="310" r:id="rId24"/>
    <p:sldId id="275" r:id="rId25"/>
    <p:sldId id="277" r:id="rId26"/>
    <p:sldId id="274" r:id="rId27"/>
    <p:sldId id="325" r:id="rId28"/>
    <p:sldId id="326" r:id="rId29"/>
    <p:sldId id="323" r:id="rId30"/>
    <p:sldId id="324" r:id="rId31"/>
    <p:sldId id="311" r:id="rId32"/>
    <p:sldId id="262" r:id="rId33"/>
    <p:sldId id="336" r:id="rId34"/>
    <p:sldId id="279" r:id="rId35"/>
    <p:sldId id="333" r:id="rId36"/>
    <p:sldId id="334" r:id="rId37"/>
    <p:sldId id="280" r:id="rId38"/>
    <p:sldId id="337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0C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94ED9-2BA9-49C3-A67D-94B69D725BDF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0777-87EA-4B2B-B620-39E690120E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16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16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7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1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15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978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8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39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62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638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37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3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1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92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31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5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948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2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33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709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17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0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83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1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42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31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01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4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9178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30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842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93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4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30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7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4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30777-87EA-4B2B-B620-39E690120E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4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7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0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6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3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1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8DD58-BA63-492D-91CB-77F285E0924A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15C6-1D1C-4C7B-9A85-A4AD28B8F2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17.png"/><Relationship Id="rId9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89" y="715033"/>
            <a:ext cx="1190202" cy="364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571" y="980427"/>
            <a:ext cx="5330555" cy="46554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92936" y="-72691"/>
            <a:ext cx="12466216" cy="6930691"/>
          </a:xfrm>
          <a:prstGeom prst="rect">
            <a:avLst/>
          </a:prstGeom>
          <a:blipFill dpi="0" rotWithShape="1">
            <a:blip r:embed="rId5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56750" y="968998"/>
            <a:ext cx="800219" cy="33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spc="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茶会策划案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5554" y="1881483"/>
            <a:ext cx="738664" cy="369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染墨会清友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162" y="4436653"/>
            <a:ext cx="2704221" cy="2319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64" y="1669273"/>
            <a:ext cx="2359157" cy="1069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76234" y="3927162"/>
            <a:ext cx="2359157" cy="1069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800000">
            <a:off x="0" y="-72690"/>
            <a:ext cx="4324954" cy="37533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645" b="91624" l="10000" r="90000">
                        <a14:foregroundMark x1="52462" y1="17005" x2="51846" y2="48985"/>
                        <a14:foregroundMark x1="51538" y1="49492" x2="50769" y2="54822"/>
                        <a14:foregroundMark x1="50615" y1="55330" x2="50462" y2="64975"/>
                        <a14:foregroundMark x1="50308" y1="66244" x2="53385" y2="55330"/>
                        <a14:foregroundMark x1="53077" y1="56853" x2="52615" y2="62183"/>
                        <a14:foregroundMark x1="52154" y1="62944" x2="50615" y2="66244"/>
                        <a14:foregroundMark x1="53077" y1="55330" x2="53846" y2="17005"/>
                        <a14:foregroundMark x1="53846" y1="17005" x2="52923" y2="16244"/>
                        <a14:foregroundMark x1="47231" y1="69036" x2="50769" y2="71066"/>
                        <a14:foregroundMark x1="51385" y1="71827" x2="53692" y2="69036"/>
                        <a14:foregroundMark x1="53692" y1="69036" x2="58308" y2="63959"/>
                        <a14:foregroundMark x1="58308" y1="63959" x2="62308" y2="59137"/>
                        <a14:foregroundMark x1="62308" y1="59137" x2="69385" y2="62437"/>
                        <a14:foregroundMark x1="69385" y1="62437" x2="69385" y2="70558"/>
                        <a14:foregroundMark x1="69385" y1="70558" x2="70000" y2="76396"/>
                        <a14:foregroundMark x1="70000" y1="76396" x2="67538" y2="86041"/>
                        <a14:foregroundMark x1="67538" y1="86041" x2="60000" y2="90355"/>
                        <a14:foregroundMark x1="60000" y1="89086" x2="53231" y2="85025"/>
                        <a14:foregroundMark x1="53231" y1="85025" x2="43846" y2="85279"/>
                        <a14:foregroundMark x1="43846" y1="85279" x2="38308" y2="89848"/>
                        <a14:foregroundMark x1="38308" y1="89848" x2="29692" y2="91371"/>
                        <a14:foregroundMark x1="30308" y1="91624" x2="39231" y2="82487"/>
                        <a14:foregroundMark x1="39231" y1="82487" x2="25846" y2="86294"/>
                        <a14:foregroundMark x1="25846" y1="86294" x2="23231" y2="78426"/>
                        <a14:foregroundMark x1="23692" y1="77665" x2="24615" y2="76904"/>
                        <a14:foregroundMark x1="24615" y1="76904" x2="28000" y2="68274"/>
                        <a14:foregroundMark x1="28000" y1="68274" x2="42000" y2="67005"/>
                        <a14:foregroundMark x1="42000" y1="67005" x2="49692" y2="67513"/>
                        <a14:foregroundMark x1="50308" y1="55838" x2="46308" y2="67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07" t="10068" r="33522" b="5406"/>
          <a:stretch>
            <a:fillRect/>
          </a:stretch>
        </p:blipFill>
        <p:spPr>
          <a:xfrm>
            <a:off x="8449211" y="2022295"/>
            <a:ext cx="3742789" cy="43024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8960" y="4866640"/>
            <a:ext cx="23072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accent4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6" grpId="1" bldLvl="0" autoUpdateAnimBg="0"/>
      <p:bldP spid="6" grpId="2" bldLvl="0" autoUpdateAnimBg="0"/>
      <p:bldP spid="6" grpId="3" bldLvl="0" autoUpdateAnimBg="0"/>
      <p:bldP spid="6" grpId="4" bldLvl="0" autoUpdateAnimBg="0"/>
      <p:bldP spid="6" grpId="5" bldLvl="0" autoUpdateAnimBg="0"/>
      <p:bldP spid="6" grpId="6" bldLvl="0" autoUpdateAnimBg="0"/>
      <p:bldP spid="6" grpId="7" bldLvl="0" autoUpdateAnimBg="0"/>
      <p:bldP spid="6" grpId="8" bldLvl="0" autoUpdateAnimBg="0"/>
      <p:bldP spid="6" grpId="9" bldLvl="0" autoUpdateAnimBg="0"/>
      <p:bldP spid="6" grpId="10" bldLvl="0" autoUpdateAnimBg="0"/>
      <p:bldP spid="6" grpId="11" bldLvl="0" autoUpdateAnimBg="0"/>
      <p:bldP spid="6" grpId="12" bldLvl="0" autoUpdateAnimBg="0"/>
      <p:bldP spid="6" grpId="13" bldLvl="0" autoUpdateAnimBg="0"/>
      <p:bldP spid="6" grpId="14" bldLvl="0" autoUpdateAnimBg="0"/>
      <p:bldP spid="6" grpId="15" bldLvl="0" autoUpdateAnimBg="0"/>
      <p:bldP spid="6" grpId="16" bldLvl="0" autoUpdateAnimBg="0"/>
      <p:bldP spid="6" grpId="17" bldLvl="0" autoUpdateAnimBg="0"/>
      <p:bldP spid="6" grpId="18" bldLvl="0" autoUpdateAnimBg="0"/>
      <p:bldP spid="6" grpId="19" bldLvl="0" autoUpdateAnimBg="0"/>
      <p:bldP spid="6" grpId="2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262450" y="5309920"/>
            <a:ext cx="10525958" cy="13641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，就是品赏茶的美感之道。亦被视为一种烹茶饮茶的生活艺术，一种以茶为媒的生活礼仪，一种以茶修身的生活方式。它通过沏茶、赏茶、闻茶、饮茶、增进友谊，美心修德，学习礼法，领略传统美德，是很有益的一种和美仪式。喝茶能静心、静神，有助于陶冶情操、去除杂念。</a:t>
            </a:r>
          </a:p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茶道精神是茶文化的核心。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2861" y="-70612"/>
            <a:ext cx="2599982" cy="25275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茶会设计·茶席设计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17982" y="1829204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香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19691" y="2066073"/>
            <a:ext cx="5353685" cy="13891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苏轼在《东坡杂记》里描述：“茶可于口，墨可目。……茶与墨，二者正相反……上茶妙墨俱香，是其德同也；皆坚，是其操同也；譬如贤人君子，妍丑黔皙之不同，其德操蕴藏，实无以异。”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622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bldLvl="0" autoUpdateAnimBg="0"/>
      <p:bldP spid="10" grpId="0" bldLvl="0" autoUpdateAnimBg="0"/>
      <p:bldP spid="11" grpId="0"/>
      <p:bldP spid="12" grpId="0"/>
      <p:bldP spid="6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08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120" y="1018540"/>
            <a:ext cx="1758315" cy="1283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茶会设计·茶席设计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130" y="3651501"/>
            <a:ext cx="5596139" cy="306019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835668" y="2102269"/>
            <a:ext cx="49022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铺桌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572379" y="2102269"/>
            <a:ext cx="36703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Shop table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026237" y="2205561"/>
            <a:ext cx="1659890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采用书法的禅茶一味作为铺垫。喝茶的时候具有禅意。</a:t>
            </a: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而余下桌面则用原木纹理，体现了原木台的拙趣。</a:t>
            </a: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141861" y="2102269"/>
            <a:ext cx="49022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背景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78572" y="2102269"/>
            <a:ext cx="36703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Background</a:t>
            </a:r>
            <a:endParaRPr lang="en-US" altLang="zh-CN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824555" y="2205561"/>
            <a:ext cx="1167765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采用茶艺室原有的草席作为背景，另挂上一些书画作品。十分具有韵味。</a:t>
            </a:r>
          </a:p>
          <a:p>
            <a:pPr eaLnBrk="1" hangingPunct="1"/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285105" y="1867286"/>
            <a:ext cx="430887" cy="434519"/>
            <a:chOff x="11165604" y="552138"/>
            <a:chExt cx="585614" cy="590550"/>
          </a:xfrm>
        </p:grpSpPr>
        <p:sp>
          <p:nvSpPr>
            <p:cNvPr id="16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5140" y="1818912"/>
            <a:ext cx="430887" cy="434519"/>
            <a:chOff x="11165604" y="552138"/>
            <a:chExt cx="58561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pic>
        <p:nvPicPr>
          <p:cNvPr id="24" name="图片 23" descr="tim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478020"/>
            <a:ext cx="1728470" cy="123888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7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2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2778760"/>
            <a:ext cx="1804035" cy="2637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5" y="0"/>
            <a:ext cx="12192000" cy="6858000"/>
          </a:xfrm>
          <a:prstGeom prst="rect">
            <a:avLst/>
          </a:prstGeom>
          <a:blipFill dpi="0" rotWithShape="1">
            <a:blip r:embed="rId5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606" y="500825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4920" y="3536224"/>
            <a:ext cx="428685" cy="435154"/>
            <a:chOff x="11166466" y="551275"/>
            <a:chExt cx="582622" cy="591413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6466" y="551275"/>
              <a:ext cx="582540" cy="525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花材：艺叶兰、洋桔梗、腊梅（换为紫色小菊）、茉莉叶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花器：玉壶春(紫釉)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千年之爱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采用了紫色的洋桔梗，花期较长。材料经过替换较为经济实惠。优美的线条与书法相照应。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1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5" y="450850"/>
            <a:ext cx="1935480" cy="194691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  <p:bldP spid="22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/>
          <p:nvPr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6055" y="2749550"/>
            <a:ext cx="2065020" cy="2738755"/>
          </a:xfrm>
          <a:prstGeom prst="rect">
            <a:avLst/>
          </a:prstGeom>
        </p:spPr>
      </p:pic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7460" y="3536859"/>
            <a:ext cx="428625" cy="434519"/>
            <a:chOff x="11169919" y="552138"/>
            <a:chExt cx="582540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9919" y="640166"/>
              <a:ext cx="582540" cy="4366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花材：兰花、春兰叶 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花器：白釉瓶</a:t>
            </a:r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天子须尝阳羡茶，百草不敢先开花。(卢仝)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模仿作品名：超凡脱俗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取兰花，在白釉梅瓶里插出「纯真」，品茶鉴水，精研茶艺，插四时花。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170" y="450850"/>
            <a:ext cx="1579245" cy="21069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6" y="4917454"/>
            <a:ext cx="1625349" cy="1849744"/>
          </a:xfrm>
          <a:prstGeom prst="rect">
            <a:avLst/>
          </a:prstGeom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  <p:bldP spid="2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3675" y="2839720"/>
            <a:ext cx="1869440" cy="2559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同心圆 26"/>
          <p:cNvSpPr/>
          <p:nvPr/>
        </p:nvSpPr>
        <p:spPr>
          <a:xfrm>
            <a:off x="4521835" y="2061845"/>
            <a:ext cx="3284855" cy="4114165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茶会设计·茶花设计</a:t>
            </a:r>
            <a:endParaRPr lang="en-US" altLang="zh-CN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ea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77030" y="2061845"/>
            <a:ext cx="4012565" cy="3884295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2915" y="3602378"/>
            <a:ext cx="428625" cy="434519"/>
            <a:chOff x="11169053" y="552138"/>
            <a:chExt cx="582540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9053" y="685788"/>
              <a:ext cx="582540" cy="3011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4920" y="3536859"/>
            <a:ext cx="428685" cy="434519"/>
            <a:chOff x="11166466" y="552138"/>
            <a:chExt cx="582622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6466" y="552138"/>
              <a:ext cx="582540" cy="52471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69301" y="36527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花材：花叶兰、春兰叶、福禄桐叶、千日红花器：青花瓷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368986" y="3007258"/>
            <a:ext cx="14331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模仿作品名：超凡脱俗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55629" y="36019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造型精美用为花器插以千日红及兰叶，简约花型得插花之趣，如简便异常之沸水浇茶，而尽茶之真味。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21176" y="3007258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作品描述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2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1820" y="352425"/>
            <a:ext cx="2322195" cy="207962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606" y="5008259"/>
            <a:ext cx="1625349" cy="1849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20" grpId="0" bldLvl="0" autoUpdateAnimBg="0"/>
      <p:bldP spid="21" grpId="0" bldLvl="0" autoUpdateAnimBg="0"/>
      <p:bldP spid="23" grpId="0" bldLvl="0" autoUpdateAnimBg="0"/>
      <p:bldP spid="2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茶会流程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章节叁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</a:p>
        </p:txBody>
      </p:sp>
      <p:sp>
        <p:nvSpPr>
          <p:cNvPr id="8" name="矩形 7"/>
          <p:cNvSpPr/>
          <p:nvPr/>
        </p:nvSpPr>
        <p:spPr>
          <a:xfrm>
            <a:off x="624970" y="2500310"/>
            <a:ext cx="7386638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用分享的心态来喝这杯茶，培养我们推己及人的仁爱胸怀，想到人间还有诸多苦痛，想到社会还有种种缺陷，每个人都有责任把爱奉献给对方，少一点私欲，多一分公心；少一点冷漠，多一份爱。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5" grpId="0" bldLvl="0" autoUpdateAnimBg="0"/>
      <p:bldP spid="6" grpId="0" bldLvl="0" autoUpdateAnimBg="0"/>
      <p:bldP spid="7" grpId="0" animBg="1"/>
      <p:bldP spid="8" grpId="0"/>
      <p:bldP spid="9" grpId="0" animBg="1" autoUpdateAnimBg="0"/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 </a:t>
            </a:r>
            <a:r>
              <a:rPr lang="en-US" altLang="zh-CN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  <a:endParaRPr lang="zh-CN" altLang="en-US" sz="8000" spc="-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7290" y="1729736"/>
            <a:ext cx="5983696" cy="435136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茶会流程·流程简图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5894" y="59007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21700" y="-669871"/>
            <a:ext cx="6429829" cy="6368748"/>
            <a:chOff x="2118573" y="492456"/>
            <a:chExt cx="6484653" cy="6423051"/>
          </a:xfrm>
        </p:grpSpPr>
        <p:sp>
          <p:nvSpPr>
            <p:cNvPr id="9" name="椭圆 8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610" y="2995296"/>
            <a:ext cx="2529845" cy="26273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667458" y="2145644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49885" y="2341245"/>
            <a:ext cx="7044539" cy="3136052"/>
            <a:chOff x="2418" y="1858"/>
            <a:chExt cx="14561" cy="5934"/>
          </a:xfrm>
          <a:solidFill>
            <a:srgbClr val="92D050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3204" y="1858"/>
              <a:ext cx="12719" cy="903"/>
              <a:chOff x="3204" y="1858"/>
              <a:chExt cx="12719" cy="903"/>
            </a:xfrm>
            <a:grpFill/>
          </p:grpSpPr>
          <p:sp>
            <p:nvSpPr>
              <p:cNvPr id="24" name="流程图: 可选过程 23"/>
              <p:cNvSpPr/>
              <p:nvPr/>
            </p:nvSpPr>
            <p:spPr>
              <a:xfrm>
                <a:off x="3204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签到</a:t>
                </a:r>
              </a:p>
            </p:txBody>
          </p:sp>
          <p:sp>
            <p:nvSpPr>
              <p:cNvPr id="25" name="右箭头 24"/>
              <p:cNvSpPr/>
              <p:nvPr/>
            </p:nvSpPr>
            <p:spPr>
              <a:xfrm>
                <a:off x="5765" y="2180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流程图: 可选过程 25"/>
              <p:cNvSpPr/>
              <p:nvPr/>
            </p:nvSpPr>
            <p:spPr>
              <a:xfrm>
                <a:off x="6680" y="1858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净手</a:t>
                </a:r>
              </a:p>
            </p:txBody>
          </p:sp>
          <p:sp>
            <p:nvSpPr>
              <p:cNvPr id="27" name="右箭头 26"/>
              <p:cNvSpPr/>
              <p:nvPr/>
            </p:nvSpPr>
            <p:spPr>
              <a:xfrm>
                <a:off x="9212" y="2179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流程图: 可选过程 27"/>
              <p:cNvSpPr/>
              <p:nvPr/>
            </p:nvSpPr>
            <p:spPr>
              <a:xfrm>
                <a:off x="10099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/>
                  <a:t>主持人交代事宜</a:t>
                </a:r>
              </a:p>
            </p:txBody>
          </p:sp>
          <p:sp>
            <p:nvSpPr>
              <p:cNvPr id="29" name="右箭头 28"/>
              <p:cNvSpPr/>
              <p:nvPr/>
            </p:nvSpPr>
            <p:spPr>
              <a:xfrm>
                <a:off x="12819" y="2181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流程图: 可选过程 29"/>
              <p:cNvSpPr/>
              <p:nvPr/>
            </p:nvSpPr>
            <p:spPr>
              <a:xfrm>
                <a:off x="13705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品茶</a:t>
                </a:r>
              </a:p>
            </p:txBody>
          </p:sp>
          <p:sp>
            <p:nvSpPr>
              <p:cNvPr id="78" name="流程图: 可选过程 77"/>
              <p:cNvSpPr/>
              <p:nvPr/>
            </p:nvSpPr>
            <p:spPr>
              <a:xfrm>
                <a:off x="3208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签到</a:t>
                </a:r>
              </a:p>
            </p:txBody>
          </p:sp>
          <p:sp>
            <p:nvSpPr>
              <p:cNvPr id="79" name="流程图: 可选过程 78"/>
              <p:cNvSpPr/>
              <p:nvPr/>
            </p:nvSpPr>
            <p:spPr>
              <a:xfrm>
                <a:off x="6684" y="1858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净手</a:t>
                </a:r>
              </a:p>
            </p:txBody>
          </p:sp>
          <p:sp>
            <p:nvSpPr>
              <p:cNvPr id="80" name="流程图: 可选过程 79"/>
              <p:cNvSpPr/>
              <p:nvPr/>
            </p:nvSpPr>
            <p:spPr>
              <a:xfrm>
                <a:off x="10103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/>
                  <a:t>主持人交代事宜</a:t>
                </a:r>
              </a:p>
            </p:txBody>
          </p:sp>
        </p:grpSp>
        <p:sp>
          <p:nvSpPr>
            <p:cNvPr id="31" name="右弧形箭头 30"/>
            <p:cNvSpPr/>
            <p:nvPr/>
          </p:nvSpPr>
          <p:spPr>
            <a:xfrm>
              <a:off x="16464" y="2759"/>
              <a:ext cx="515" cy="1703"/>
            </a:xfrm>
            <a:prstGeom prst="curvedLeftArrow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204" y="4373"/>
              <a:ext cx="12723" cy="903"/>
              <a:chOff x="3204" y="4233"/>
              <a:chExt cx="12723" cy="903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3204" y="4233"/>
                <a:ext cx="12723" cy="903"/>
                <a:chOff x="3204" y="1859"/>
                <a:chExt cx="12723" cy="903"/>
              </a:xfrm>
              <a:grpFill/>
            </p:grpSpPr>
            <p:sp>
              <p:nvSpPr>
                <p:cNvPr id="34" name="流程图: 可选过程 33"/>
                <p:cNvSpPr/>
                <p:nvPr/>
              </p:nvSpPr>
              <p:spPr>
                <a:xfrm>
                  <a:off x="3204" y="1859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朗诵表演</a:t>
                  </a:r>
                  <a:endParaRPr lang="zh-CN" altLang="en-US"/>
                </a:p>
              </p:txBody>
            </p:sp>
            <p:sp>
              <p:nvSpPr>
                <p:cNvPr id="35" name="流程图: 可选过程 34"/>
                <p:cNvSpPr/>
                <p:nvPr/>
              </p:nvSpPr>
              <p:spPr>
                <a:xfrm>
                  <a:off x="6680" y="1860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茶歇</a:t>
                  </a:r>
                  <a:endParaRPr lang="zh-CN" altLang="en-US"/>
                </a:p>
              </p:txBody>
            </p:sp>
            <p:sp>
              <p:nvSpPr>
                <p:cNvPr id="36" name="流程图: 可选过程 35"/>
                <p:cNvSpPr/>
                <p:nvPr/>
              </p:nvSpPr>
              <p:spPr>
                <a:xfrm>
                  <a:off x="10099" y="1859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>
                      <a:sym typeface="+mn-ea"/>
                    </a:rPr>
                    <a:t>谁是卧底小游戏</a:t>
                  </a:r>
                  <a:endParaRPr lang="zh-CN" altLang="en-US" sz="1600"/>
                </a:p>
              </p:txBody>
            </p:sp>
            <p:sp>
              <p:nvSpPr>
                <p:cNvPr id="37" name="流程图: 可选过程 36"/>
                <p:cNvSpPr/>
                <p:nvPr/>
              </p:nvSpPr>
              <p:spPr>
                <a:xfrm>
                  <a:off x="13705" y="1860"/>
                  <a:ext cx="2218" cy="901"/>
                </a:xfrm>
                <a:prstGeom prst="flowChartAlternateProcess">
                  <a:avLst/>
                </a:prstGeom>
                <a:grpFill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书法体验</a:t>
                  </a:r>
                  <a:endParaRPr lang="en-US" altLang="zh-CN"/>
                </a:p>
              </p:txBody>
            </p:sp>
            <p:sp>
              <p:nvSpPr>
                <p:cNvPr id="81" name="流程图: 可选过程 80"/>
                <p:cNvSpPr/>
                <p:nvPr/>
              </p:nvSpPr>
              <p:spPr>
                <a:xfrm>
                  <a:off x="3208" y="1860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朗诵表演</a:t>
                  </a:r>
                  <a:endParaRPr lang="zh-CN" altLang="en-US"/>
                </a:p>
              </p:txBody>
            </p:sp>
            <p:sp>
              <p:nvSpPr>
                <p:cNvPr id="82" name="流程图: 可选过程 81"/>
                <p:cNvSpPr/>
                <p:nvPr/>
              </p:nvSpPr>
              <p:spPr>
                <a:xfrm>
                  <a:off x="6684" y="1861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茶歇</a:t>
                  </a:r>
                  <a:endParaRPr lang="zh-CN" altLang="en-US"/>
                </a:p>
              </p:txBody>
            </p:sp>
            <p:sp>
              <p:nvSpPr>
                <p:cNvPr id="83" name="流程图: 可选过程 82"/>
                <p:cNvSpPr/>
                <p:nvPr/>
              </p:nvSpPr>
              <p:spPr>
                <a:xfrm>
                  <a:off x="10103" y="1860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600">
                      <a:sym typeface="+mn-ea"/>
                    </a:rPr>
                    <a:t>谁是卧底小游戏</a:t>
                  </a:r>
                  <a:endParaRPr lang="zh-CN" altLang="en-US" sz="1600"/>
                </a:p>
              </p:txBody>
            </p:sp>
            <p:sp>
              <p:nvSpPr>
                <p:cNvPr id="84" name="流程图: 可选过程 83"/>
                <p:cNvSpPr/>
                <p:nvPr/>
              </p:nvSpPr>
              <p:spPr>
                <a:xfrm>
                  <a:off x="13709" y="1861"/>
                  <a:ext cx="2218" cy="901"/>
                </a:xfrm>
                <a:prstGeom prst="flowChartAlternateProcess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>
                      <a:sym typeface="+mn-ea"/>
                    </a:rPr>
                    <a:t>书法体验</a:t>
                  </a:r>
                  <a:endParaRPr lang="en-US" altLang="zh-CN"/>
                </a:p>
              </p:txBody>
            </p:sp>
          </p:grpSp>
          <p:sp>
            <p:nvSpPr>
              <p:cNvPr id="46" name="左箭头 45"/>
              <p:cNvSpPr/>
              <p:nvPr/>
            </p:nvSpPr>
            <p:spPr>
              <a:xfrm>
                <a:off x="12725" y="4547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左箭头 46"/>
              <p:cNvSpPr/>
              <p:nvPr/>
            </p:nvSpPr>
            <p:spPr>
              <a:xfrm>
                <a:off x="5765" y="4549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左箭头 47"/>
              <p:cNvSpPr/>
              <p:nvPr/>
            </p:nvSpPr>
            <p:spPr>
              <a:xfrm>
                <a:off x="9212" y="4549"/>
                <a:ext cx="572" cy="271"/>
              </a:xfrm>
              <a:prstGeom prst="lef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左弧形箭头 48"/>
            <p:cNvSpPr/>
            <p:nvPr/>
          </p:nvSpPr>
          <p:spPr>
            <a:xfrm>
              <a:off x="2418" y="5521"/>
              <a:ext cx="500" cy="1688"/>
            </a:xfrm>
            <a:prstGeom prst="curvedRightArrow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102" y="6888"/>
              <a:ext cx="12724" cy="904"/>
              <a:chOff x="3204" y="1858"/>
              <a:chExt cx="12724" cy="904"/>
            </a:xfrm>
            <a:grpFill/>
          </p:grpSpPr>
          <p:sp>
            <p:nvSpPr>
              <p:cNvPr id="51" name="流程图: 可选过程 50"/>
              <p:cNvSpPr/>
              <p:nvPr/>
            </p:nvSpPr>
            <p:spPr>
              <a:xfrm>
                <a:off x="3204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分享总结</a:t>
                </a:r>
                <a:endParaRPr lang="zh-CN" altLang="en-US"/>
              </a:p>
            </p:txBody>
          </p:sp>
          <p:sp>
            <p:nvSpPr>
              <p:cNvPr id="52" name="右箭头 51"/>
              <p:cNvSpPr/>
              <p:nvPr/>
            </p:nvSpPr>
            <p:spPr>
              <a:xfrm>
                <a:off x="5765" y="2180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流程图: 可选过程 55"/>
              <p:cNvSpPr/>
              <p:nvPr/>
            </p:nvSpPr>
            <p:spPr>
              <a:xfrm>
                <a:off x="6680" y="1858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拍大合照</a:t>
                </a:r>
              </a:p>
            </p:txBody>
          </p:sp>
          <p:sp>
            <p:nvSpPr>
              <p:cNvPr id="58" name="右箭头 57"/>
              <p:cNvSpPr/>
              <p:nvPr/>
            </p:nvSpPr>
            <p:spPr>
              <a:xfrm>
                <a:off x="9213" y="2179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流程图: 可选过程 59"/>
              <p:cNvSpPr/>
              <p:nvPr/>
            </p:nvSpPr>
            <p:spPr>
              <a:xfrm>
                <a:off x="10099" y="1859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结束</a:t>
                </a:r>
                <a:endParaRPr lang="zh-CN" altLang="en-US"/>
              </a:p>
            </p:txBody>
          </p:sp>
          <p:sp>
            <p:nvSpPr>
              <p:cNvPr id="76" name="右箭头 75"/>
              <p:cNvSpPr/>
              <p:nvPr/>
            </p:nvSpPr>
            <p:spPr>
              <a:xfrm>
                <a:off x="12819" y="2181"/>
                <a:ext cx="572" cy="258"/>
              </a:xfrm>
              <a:prstGeom prst="rightArrow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流程图: 可选过程 76"/>
              <p:cNvSpPr/>
              <p:nvPr/>
            </p:nvSpPr>
            <p:spPr>
              <a:xfrm>
                <a:off x="13705" y="1860"/>
                <a:ext cx="2218" cy="901"/>
              </a:xfrm>
              <a:prstGeom prst="flowChartAlternateProcess">
                <a:avLst/>
              </a:prstGeom>
              <a:grpFill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清理场地</a:t>
                </a:r>
              </a:p>
            </p:txBody>
          </p:sp>
          <p:sp>
            <p:nvSpPr>
              <p:cNvPr id="85" name="流程图: 可选过程 84"/>
              <p:cNvSpPr/>
              <p:nvPr/>
            </p:nvSpPr>
            <p:spPr>
              <a:xfrm>
                <a:off x="3209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分享总结</a:t>
                </a:r>
                <a:endParaRPr lang="zh-CN" altLang="en-US"/>
              </a:p>
            </p:txBody>
          </p:sp>
          <p:sp>
            <p:nvSpPr>
              <p:cNvPr id="86" name="流程图: 可选过程 85"/>
              <p:cNvSpPr/>
              <p:nvPr/>
            </p:nvSpPr>
            <p:spPr>
              <a:xfrm>
                <a:off x="6685" y="1859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拍大合照</a:t>
                </a:r>
              </a:p>
            </p:txBody>
          </p:sp>
          <p:sp>
            <p:nvSpPr>
              <p:cNvPr id="87" name="流程图: 可选过程 86"/>
              <p:cNvSpPr/>
              <p:nvPr/>
            </p:nvSpPr>
            <p:spPr>
              <a:xfrm>
                <a:off x="10104" y="1860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ym typeface="+mn-ea"/>
                  </a:rPr>
                  <a:t>结束</a:t>
                </a:r>
                <a:endParaRPr lang="zh-CN" altLang="en-US"/>
              </a:p>
            </p:txBody>
          </p:sp>
          <p:sp>
            <p:nvSpPr>
              <p:cNvPr id="88" name="流程图: 可选过程 87"/>
              <p:cNvSpPr/>
              <p:nvPr/>
            </p:nvSpPr>
            <p:spPr>
              <a:xfrm>
                <a:off x="13710" y="1861"/>
                <a:ext cx="2218" cy="901"/>
              </a:xfrm>
              <a:prstGeom prst="flowChartAlternate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/>
                  <a:t>清理场地</a:t>
                </a: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367" y="148909"/>
            <a:ext cx="5593091" cy="531181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身到心安 ，入座前洗干净手，等待茶会开始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净手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半盏清茶，观浮沉人生。茶会开始时参加者手机需静音或关机；不要大声喧哗；大家礼貌用语；静品清茗，共度悠闲时光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主持人交代事宜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2位人员负责在签到工作，为每位参加人员派发序号，参加者按号入座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签到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35003" y="4246407"/>
            <a:ext cx="430887" cy="434519"/>
            <a:chOff x="11165604" y="552138"/>
            <a:chExt cx="585614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2419" y="1632303"/>
            <a:ext cx="430887" cy="434519"/>
            <a:chOff x="11165604" y="552138"/>
            <a:chExt cx="585614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1884" y="4680926"/>
            <a:ext cx="430887" cy="434519"/>
            <a:chOff x="11165604" y="552138"/>
            <a:chExt cx="585614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茶会现场备有笔墨纸砚，参加者可以自由临摹、创作，共同感受这无形的舞、无图的画。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体验书法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纸条上面的内容均为与书法相关的知识，可以是书法家、书法形式、字体等等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谁是卧底小游戏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备、洗、取、沏、端、饮、斟、清；品茶过程中大家可以互相聊天，品尝茶点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品茶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四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4681" y="1632303"/>
            <a:ext cx="428625" cy="434519"/>
            <a:chOff x="11168678" y="552138"/>
            <a:chExt cx="582540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五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4146" y="4680926"/>
            <a:ext cx="428625" cy="434519"/>
            <a:chOff x="11168678" y="552138"/>
            <a:chExt cx="582540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六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14140" y="2337435"/>
            <a:ext cx="3585845" cy="26079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46466" y="777617"/>
            <a:ext cx="80021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禅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49549" y="777617"/>
            <a:ext cx="1661993" cy="3375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茶字的字型是“草木之中有一人”，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即人在自然之中。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人非有品不能闲。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只有有品之人，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才能放下身心，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融入自然。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64" y="4381500"/>
            <a:ext cx="6267450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525" y="2408833"/>
            <a:ext cx="2075692" cy="7589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367" y="148909"/>
            <a:ext cx="5593091" cy="5311814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朗诵环节，表演者朗诵老舍作品《春风》片段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朗诵表演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茶会此时接近尾声，大家可以畅所欲言，谈谈对此次茶会的感受与收获；也可提出问题，为我们提供宝贵意见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分享总结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自由休息时间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茶歇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七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4681" y="1632303"/>
            <a:ext cx="428625" cy="434519"/>
            <a:chOff x="11168678" y="552138"/>
            <a:chExt cx="582540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八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4146" y="4680926"/>
            <a:ext cx="428625" cy="434519"/>
            <a:chOff x="11168678" y="552138"/>
            <a:chExt cx="582540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九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茶会流程·流程细解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908869" y="2435485"/>
            <a:ext cx="36353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茶会结束，参加者互相道别，可以带走提前备好的随手礼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881884" y="206877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结束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13669" y="5312035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后勤人员清理现场，打扫卫生，清洗茶具等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186420" y="4945380"/>
            <a:ext cx="26142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清理现场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7432" y="5005648"/>
            <a:ext cx="363537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拍大合照，记录我们共同度过的美好时光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50447" y="463893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拍大合照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37265" y="4246407"/>
            <a:ext cx="428625" cy="434519"/>
            <a:chOff x="11168678" y="552138"/>
            <a:chExt cx="582540" cy="590550"/>
          </a:xfrm>
        </p:grpSpPr>
        <p:sp>
          <p:nvSpPr>
            <p:cNvPr id="19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68678" y="602938"/>
              <a:ext cx="582540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33086" y="1632303"/>
            <a:ext cx="490220" cy="434519"/>
            <a:chOff x="11084965" y="552138"/>
            <a:chExt cx="666253" cy="590550"/>
          </a:xfrm>
        </p:grpSpPr>
        <p:sp>
          <p:nvSpPr>
            <p:cNvPr id="22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084965" y="602938"/>
              <a:ext cx="666253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60956" y="4680926"/>
            <a:ext cx="551815" cy="434519"/>
            <a:chOff x="11001252" y="552138"/>
            <a:chExt cx="749966" cy="590550"/>
          </a:xfrm>
        </p:grpSpPr>
        <p:sp>
          <p:nvSpPr>
            <p:cNvPr id="2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001252" y="602938"/>
              <a:ext cx="749966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41750" y="2399030"/>
            <a:ext cx="3585845" cy="26079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0" grpId="0" bldLvl="0" autoUpdateAnimBg="0"/>
      <p:bldP spid="12" grpId="0" bldLvl="0" autoUpdateAnimBg="0"/>
      <p:bldP spid="13" grpId="0" bldLvl="0" autoUpdateAnimBg="0"/>
      <p:bldP spid="15" grpId="0" bldLvl="0" autoUpdateAnimBg="0"/>
      <p:bldP spid="16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茶会流程·游戏小补充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process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21700" y="-669871"/>
            <a:ext cx="6429829" cy="6368748"/>
            <a:chOff x="2118573" y="492456"/>
            <a:chExt cx="6484653" cy="6423051"/>
          </a:xfrm>
        </p:grpSpPr>
        <p:sp>
          <p:nvSpPr>
            <p:cNvPr id="9" name="椭圆 8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610" y="2995296"/>
            <a:ext cx="2529845" cy="26273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69661" y="2145644"/>
            <a:ext cx="859790" cy="2326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谁是卧底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08220" y="3061531"/>
            <a:ext cx="6999309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在场五人拿到相同的一个词语，</a:t>
            </a: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剩下一人拿到与之相关的另一个词语。每人每轮只能说一句话描述自己拿到的词语（不能直接说出那个词语）既不能让卧底发现，也可以暗示同胞。每轮描述完毕，六人投票选出怀疑是卧底的那个人，得票数最多者出局，两人一样多即保留。若有卧底撑到剩下最后三人，则卧底剩；反之，大部队获胜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96335" y="2754630"/>
            <a:ext cx="39878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rgbClr val="92D05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游戏规则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94070" y="5277776"/>
            <a:ext cx="6999309" cy="87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游戏获胜者可获得神秘礼品一份，游戏失败者将要为大家献上一项才能，例如唱歌、跳舞、朗诵等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81005" y="4911064"/>
            <a:ext cx="143310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dirty="0">
                <a:solidFill>
                  <a:srgbClr val="92D05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游戏奖惩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13" grpId="0"/>
      <p:bldP spid="14" grpId="0" bldLvl="0" autoUpdateAnimBg="0"/>
      <p:bldP spid="15" grpId="0" bldLvl="0" autoUpdateAnimBg="0"/>
      <p:bldP spid="20" grpId="0" bldLvl="0" autoUpdateAnimBg="0"/>
      <p:bldP spid="21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茶会准备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章节肆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498330" y="1328460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Tea Party preparation</a:t>
            </a:r>
          </a:p>
        </p:txBody>
      </p:sp>
      <p:sp>
        <p:nvSpPr>
          <p:cNvPr id="11" name="椭圆 10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</a:p>
        </p:txBody>
      </p:sp>
      <p:sp>
        <p:nvSpPr>
          <p:cNvPr id="12" name="矩形 11"/>
          <p:cNvSpPr/>
          <p:nvPr/>
        </p:nvSpPr>
        <p:spPr>
          <a:xfrm>
            <a:off x="624970" y="2500310"/>
            <a:ext cx="7386638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用分享的心态来喝这杯茶，培养我们推己及人的仁爱胸怀，想到人间还有诸多苦痛，想到社会还有种种缺陷，每个人都有责任把爱奉献给对方，少一点私欲，多一分公心；少一点冷漠，多一份爱。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utoUpdateAnimBg="0"/>
      <p:bldP spid="10" grpId="0" bldLvl="0" autoUpdateAnimBg="0"/>
      <p:bldP spid="11" grpId="0" animBg="1"/>
      <p:bldP spid="12" grpId="0"/>
      <p:bldP spid="13" grpId="0" animBg="1" autoUpdateAnimBg="0"/>
      <p:bldP spid="1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意 </a:t>
            </a:r>
            <a:r>
              <a:rPr lang="en-US" altLang="zh-CN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82" y="1441177"/>
            <a:ext cx="4016171" cy="39747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5715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2672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茶会准备·茶品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241519" y="59007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471478"/>
            <a:ext cx="6191250" cy="2982373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00120" y="1518692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10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5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7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8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0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46699" y="2999892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22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3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4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5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6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7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8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29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0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1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2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5234399">
            <a:off x="9371300" y="2646813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34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5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6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7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8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39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0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1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2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3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4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16483559">
            <a:off x="6467611" y="4390118"/>
            <a:ext cx="1937147" cy="1954733"/>
            <a:chOff x="7018338" y="5334002"/>
            <a:chExt cx="1223963" cy="1235075"/>
          </a:xfrm>
          <a:solidFill>
            <a:schemeClr val="accent4">
              <a:lumMod val="75000"/>
            </a:schemeClr>
          </a:solidFill>
        </p:grpSpPr>
        <p:sp>
          <p:nvSpPr>
            <p:cNvPr id="46" name="Freeform 5463"/>
            <p:cNvSpPr/>
            <p:nvPr/>
          </p:nvSpPr>
          <p:spPr bwMode="auto">
            <a:xfrm>
              <a:off x="7623176" y="5334002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3 h 4"/>
                <a:gd name="T4" fmla="*/ 2 w 5"/>
                <a:gd name="T5" fmla="*/ 4 h 4"/>
                <a:gd name="T6" fmla="*/ 0 w 5"/>
                <a:gd name="T7" fmla="*/ 3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5" y="3"/>
                    <a:pt x="2" y="2"/>
                    <a:pt x="2" y="4"/>
                  </a:cubicBezTo>
                  <a:cubicBezTo>
                    <a:pt x="1" y="3"/>
                    <a:pt x="2" y="3"/>
                    <a:pt x="0" y="3"/>
                  </a:cubicBezTo>
                  <a:cubicBezTo>
                    <a:pt x="0" y="0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7" name="Freeform 5464"/>
            <p:cNvSpPr/>
            <p:nvPr/>
          </p:nvSpPr>
          <p:spPr bwMode="auto">
            <a:xfrm>
              <a:off x="7656513" y="5341939"/>
              <a:ext cx="19050" cy="6350"/>
            </a:xfrm>
            <a:custGeom>
              <a:avLst/>
              <a:gdLst>
                <a:gd name="T0" fmla="*/ 2 w 5"/>
                <a:gd name="T1" fmla="*/ 1 h 2"/>
                <a:gd name="T2" fmla="*/ 5 w 5"/>
                <a:gd name="T3" fmla="*/ 0 h 2"/>
                <a:gd name="T4" fmla="*/ 4 w 5"/>
                <a:gd name="T5" fmla="*/ 2 h 2"/>
                <a:gd name="T6" fmla="*/ 0 w 5"/>
                <a:gd name="T7" fmla="*/ 1 h 2"/>
                <a:gd name="T8" fmla="*/ 2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2" y="1"/>
                  </a:moveTo>
                  <a:cubicBezTo>
                    <a:pt x="3" y="1"/>
                    <a:pt x="3" y="0"/>
                    <a:pt x="5" y="0"/>
                  </a:cubicBezTo>
                  <a:cubicBezTo>
                    <a:pt x="5" y="2"/>
                    <a:pt x="4" y="1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8" name="Freeform 5465"/>
            <p:cNvSpPr/>
            <p:nvPr/>
          </p:nvSpPr>
          <p:spPr bwMode="auto">
            <a:xfrm>
              <a:off x="7645401" y="5337177"/>
              <a:ext cx="7938" cy="15875"/>
            </a:xfrm>
            <a:custGeom>
              <a:avLst/>
              <a:gdLst>
                <a:gd name="T0" fmla="*/ 0 w 2"/>
                <a:gd name="T1" fmla="*/ 2 h 4"/>
                <a:gd name="T2" fmla="*/ 0 w 2"/>
                <a:gd name="T3" fmla="*/ 3 h 4"/>
                <a:gd name="T4" fmla="*/ 0 w 2"/>
                <a:gd name="T5" fmla="*/ 2 h 4"/>
                <a:gd name="T6" fmla="*/ 1 w 2"/>
                <a:gd name="T7" fmla="*/ 2 h 4"/>
                <a:gd name="T8" fmla="*/ 0 w 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1" y="0"/>
                    <a:pt x="2" y="4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49" name="Freeform 5466"/>
            <p:cNvSpPr/>
            <p:nvPr/>
          </p:nvSpPr>
          <p:spPr bwMode="auto">
            <a:xfrm>
              <a:off x="7526338" y="5353052"/>
              <a:ext cx="11113" cy="6350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0" name="Line 5467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1" name="Line 5468"/>
            <p:cNvSpPr>
              <a:spLocks noChangeShapeType="1"/>
            </p:cNvSpPr>
            <p:nvPr/>
          </p:nvSpPr>
          <p:spPr bwMode="auto">
            <a:xfrm>
              <a:off x="8129588" y="614521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2" name="Freeform 5469"/>
            <p:cNvSpPr>
              <a:spLocks noEditPoints="1"/>
            </p:cNvSpPr>
            <p:nvPr/>
          </p:nvSpPr>
          <p:spPr bwMode="auto">
            <a:xfrm>
              <a:off x="7092951" y="5356227"/>
              <a:ext cx="403225" cy="311150"/>
            </a:xfrm>
            <a:custGeom>
              <a:avLst/>
              <a:gdLst>
                <a:gd name="T0" fmla="*/ 92 w 107"/>
                <a:gd name="T1" fmla="*/ 8 h 83"/>
                <a:gd name="T2" fmla="*/ 92 w 107"/>
                <a:gd name="T3" fmla="*/ 10 h 83"/>
                <a:gd name="T4" fmla="*/ 90 w 107"/>
                <a:gd name="T5" fmla="*/ 10 h 83"/>
                <a:gd name="T6" fmla="*/ 72 w 107"/>
                <a:gd name="T7" fmla="*/ 20 h 83"/>
                <a:gd name="T8" fmla="*/ 69 w 107"/>
                <a:gd name="T9" fmla="*/ 21 h 83"/>
                <a:gd name="T10" fmla="*/ 47 w 107"/>
                <a:gd name="T11" fmla="*/ 36 h 83"/>
                <a:gd name="T12" fmla="*/ 36 w 107"/>
                <a:gd name="T13" fmla="*/ 43 h 83"/>
                <a:gd name="T14" fmla="*/ 28 w 107"/>
                <a:gd name="T15" fmla="*/ 52 h 83"/>
                <a:gd name="T16" fmla="*/ 20 w 107"/>
                <a:gd name="T17" fmla="*/ 64 h 83"/>
                <a:gd name="T18" fmla="*/ 19 w 107"/>
                <a:gd name="T19" fmla="*/ 62 h 83"/>
                <a:gd name="T20" fmla="*/ 18 w 107"/>
                <a:gd name="T21" fmla="*/ 67 h 83"/>
                <a:gd name="T22" fmla="*/ 16 w 107"/>
                <a:gd name="T23" fmla="*/ 68 h 83"/>
                <a:gd name="T24" fmla="*/ 17 w 107"/>
                <a:gd name="T25" fmla="*/ 68 h 83"/>
                <a:gd name="T26" fmla="*/ 13 w 107"/>
                <a:gd name="T27" fmla="*/ 77 h 83"/>
                <a:gd name="T28" fmla="*/ 12 w 107"/>
                <a:gd name="T29" fmla="*/ 76 h 83"/>
                <a:gd name="T30" fmla="*/ 13 w 107"/>
                <a:gd name="T31" fmla="*/ 77 h 83"/>
                <a:gd name="T32" fmla="*/ 10 w 107"/>
                <a:gd name="T33" fmla="*/ 79 h 83"/>
                <a:gd name="T34" fmla="*/ 11 w 107"/>
                <a:gd name="T35" fmla="*/ 78 h 83"/>
                <a:gd name="T36" fmla="*/ 8 w 107"/>
                <a:gd name="T37" fmla="*/ 79 h 83"/>
                <a:gd name="T38" fmla="*/ 7 w 107"/>
                <a:gd name="T39" fmla="*/ 80 h 83"/>
                <a:gd name="T40" fmla="*/ 5 w 107"/>
                <a:gd name="T41" fmla="*/ 83 h 83"/>
                <a:gd name="T42" fmla="*/ 5 w 107"/>
                <a:gd name="T43" fmla="*/ 81 h 83"/>
                <a:gd name="T44" fmla="*/ 3 w 107"/>
                <a:gd name="T45" fmla="*/ 83 h 83"/>
                <a:gd name="T46" fmla="*/ 1 w 107"/>
                <a:gd name="T47" fmla="*/ 82 h 83"/>
                <a:gd name="T48" fmla="*/ 3 w 107"/>
                <a:gd name="T49" fmla="*/ 79 h 83"/>
                <a:gd name="T50" fmla="*/ 5 w 107"/>
                <a:gd name="T51" fmla="*/ 70 h 83"/>
                <a:gd name="T52" fmla="*/ 8 w 107"/>
                <a:gd name="T53" fmla="*/ 68 h 83"/>
                <a:gd name="T54" fmla="*/ 13 w 107"/>
                <a:gd name="T55" fmla="*/ 61 h 83"/>
                <a:gd name="T56" fmla="*/ 14 w 107"/>
                <a:gd name="T57" fmla="*/ 62 h 83"/>
                <a:gd name="T58" fmla="*/ 16 w 107"/>
                <a:gd name="T59" fmla="*/ 57 h 83"/>
                <a:gd name="T60" fmla="*/ 18 w 107"/>
                <a:gd name="T61" fmla="*/ 55 h 83"/>
                <a:gd name="T62" fmla="*/ 18 w 107"/>
                <a:gd name="T63" fmla="*/ 54 h 83"/>
                <a:gd name="T64" fmla="*/ 19 w 107"/>
                <a:gd name="T65" fmla="*/ 54 h 83"/>
                <a:gd name="T66" fmla="*/ 19 w 107"/>
                <a:gd name="T67" fmla="*/ 53 h 83"/>
                <a:gd name="T68" fmla="*/ 30 w 107"/>
                <a:gd name="T69" fmla="*/ 41 h 83"/>
                <a:gd name="T70" fmla="*/ 31 w 107"/>
                <a:gd name="T71" fmla="*/ 38 h 83"/>
                <a:gd name="T72" fmla="*/ 42 w 107"/>
                <a:gd name="T73" fmla="*/ 30 h 83"/>
                <a:gd name="T74" fmla="*/ 65 w 107"/>
                <a:gd name="T75" fmla="*/ 15 h 83"/>
                <a:gd name="T76" fmla="*/ 65 w 107"/>
                <a:gd name="T77" fmla="*/ 16 h 83"/>
                <a:gd name="T78" fmla="*/ 68 w 107"/>
                <a:gd name="T79" fmla="*/ 16 h 83"/>
                <a:gd name="T80" fmla="*/ 69 w 107"/>
                <a:gd name="T81" fmla="*/ 13 h 83"/>
                <a:gd name="T82" fmla="*/ 76 w 107"/>
                <a:gd name="T83" fmla="*/ 9 h 83"/>
                <a:gd name="T84" fmla="*/ 80 w 107"/>
                <a:gd name="T85" fmla="*/ 9 h 83"/>
                <a:gd name="T86" fmla="*/ 81 w 107"/>
                <a:gd name="T87" fmla="*/ 7 h 83"/>
                <a:gd name="T88" fmla="*/ 87 w 107"/>
                <a:gd name="T89" fmla="*/ 6 h 83"/>
                <a:gd name="T90" fmla="*/ 96 w 107"/>
                <a:gd name="T91" fmla="*/ 2 h 83"/>
                <a:gd name="T92" fmla="*/ 106 w 107"/>
                <a:gd name="T93" fmla="*/ 0 h 83"/>
                <a:gd name="T94" fmla="*/ 106 w 107"/>
                <a:gd name="T95" fmla="*/ 2 h 83"/>
                <a:gd name="T96" fmla="*/ 103 w 107"/>
                <a:gd name="T97" fmla="*/ 3 h 83"/>
                <a:gd name="T98" fmla="*/ 97 w 107"/>
                <a:gd name="T99" fmla="*/ 5 h 83"/>
                <a:gd name="T100" fmla="*/ 95 w 107"/>
                <a:gd name="T101" fmla="*/ 7 h 83"/>
                <a:gd name="T102" fmla="*/ 95 w 107"/>
                <a:gd name="T103" fmla="*/ 8 h 83"/>
                <a:gd name="T104" fmla="*/ 95 w 107"/>
                <a:gd name="T105" fmla="*/ 8 h 83"/>
                <a:gd name="T106" fmla="*/ 92 w 107"/>
                <a:gd name="T107" fmla="*/ 8 h 83"/>
                <a:gd name="T108" fmla="*/ 14 w 107"/>
                <a:gd name="T109" fmla="*/ 74 h 83"/>
                <a:gd name="T110" fmla="*/ 15 w 107"/>
                <a:gd name="T111" fmla="*/ 73 h 83"/>
                <a:gd name="T112" fmla="*/ 14 w 107"/>
                <a:gd name="T113" fmla="*/ 73 h 83"/>
                <a:gd name="T114" fmla="*/ 14 w 107"/>
                <a:gd name="T11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83">
                  <a:moveTo>
                    <a:pt x="92" y="8"/>
                  </a:moveTo>
                  <a:cubicBezTo>
                    <a:pt x="92" y="8"/>
                    <a:pt x="92" y="9"/>
                    <a:pt x="92" y="10"/>
                  </a:cubicBezTo>
                  <a:cubicBezTo>
                    <a:pt x="92" y="9"/>
                    <a:pt x="91" y="10"/>
                    <a:pt x="90" y="10"/>
                  </a:cubicBezTo>
                  <a:cubicBezTo>
                    <a:pt x="85" y="15"/>
                    <a:pt x="78" y="17"/>
                    <a:pt x="72" y="20"/>
                  </a:cubicBezTo>
                  <a:cubicBezTo>
                    <a:pt x="71" y="20"/>
                    <a:pt x="70" y="20"/>
                    <a:pt x="69" y="21"/>
                  </a:cubicBezTo>
                  <a:cubicBezTo>
                    <a:pt x="62" y="26"/>
                    <a:pt x="56" y="33"/>
                    <a:pt x="47" y="36"/>
                  </a:cubicBezTo>
                  <a:cubicBezTo>
                    <a:pt x="41" y="33"/>
                    <a:pt x="40" y="41"/>
                    <a:pt x="36" y="43"/>
                  </a:cubicBezTo>
                  <a:cubicBezTo>
                    <a:pt x="34" y="48"/>
                    <a:pt x="32" y="52"/>
                    <a:pt x="28" y="52"/>
                  </a:cubicBezTo>
                  <a:cubicBezTo>
                    <a:pt x="25" y="57"/>
                    <a:pt x="23" y="59"/>
                    <a:pt x="20" y="64"/>
                  </a:cubicBezTo>
                  <a:cubicBezTo>
                    <a:pt x="19" y="64"/>
                    <a:pt x="20" y="62"/>
                    <a:pt x="19" y="62"/>
                  </a:cubicBezTo>
                  <a:cubicBezTo>
                    <a:pt x="18" y="64"/>
                    <a:pt x="17" y="66"/>
                    <a:pt x="18" y="67"/>
                  </a:cubicBezTo>
                  <a:cubicBezTo>
                    <a:pt x="17" y="67"/>
                    <a:pt x="17" y="68"/>
                    <a:pt x="16" y="68"/>
                  </a:cubicBezTo>
                  <a:cubicBezTo>
                    <a:pt x="16" y="68"/>
                    <a:pt x="17" y="68"/>
                    <a:pt x="17" y="68"/>
                  </a:cubicBezTo>
                  <a:cubicBezTo>
                    <a:pt x="13" y="70"/>
                    <a:pt x="18" y="74"/>
                    <a:pt x="13" y="77"/>
                  </a:cubicBezTo>
                  <a:cubicBezTo>
                    <a:pt x="14" y="75"/>
                    <a:pt x="13" y="77"/>
                    <a:pt x="12" y="76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8"/>
                    <a:pt x="12" y="79"/>
                    <a:pt x="10" y="79"/>
                  </a:cubicBezTo>
                  <a:cubicBezTo>
                    <a:pt x="10" y="79"/>
                    <a:pt x="10" y="78"/>
                    <a:pt x="11" y="78"/>
                  </a:cubicBezTo>
                  <a:cubicBezTo>
                    <a:pt x="10" y="77"/>
                    <a:pt x="9" y="80"/>
                    <a:pt x="8" y="79"/>
                  </a:cubicBezTo>
                  <a:cubicBezTo>
                    <a:pt x="8" y="80"/>
                    <a:pt x="8" y="79"/>
                    <a:pt x="7" y="80"/>
                  </a:cubicBezTo>
                  <a:cubicBezTo>
                    <a:pt x="8" y="82"/>
                    <a:pt x="7" y="83"/>
                    <a:pt x="5" y="83"/>
                  </a:cubicBezTo>
                  <a:cubicBezTo>
                    <a:pt x="5" y="82"/>
                    <a:pt x="5" y="82"/>
                    <a:pt x="5" y="81"/>
                  </a:cubicBezTo>
                  <a:cubicBezTo>
                    <a:pt x="4" y="81"/>
                    <a:pt x="4" y="82"/>
                    <a:pt x="3" y="83"/>
                  </a:cubicBezTo>
                  <a:cubicBezTo>
                    <a:pt x="2" y="82"/>
                    <a:pt x="1" y="82"/>
                    <a:pt x="1" y="82"/>
                  </a:cubicBezTo>
                  <a:cubicBezTo>
                    <a:pt x="0" y="80"/>
                    <a:pt x="1" y="80"/>
                    <a:pt x="3" y="79"/>
                  </a:cubicBezTo>
                  <a:cubicBezTo>
                    <a:pt x="2" y="76"/>
                    <a:pt x="5" y="74"/>
                    <a:pt x="5" y="70"/>
                  </a:cubicBezTo>
                  <a:cubicBezTo>
                    <a:pt x="7" y="70"/>
                    <a:pt x="6" y="68"/>
                    <a:pt x="8" y="68"/>
                  </a:cubicBezTo>
                  <a:cubicBezTo>
                    <a:pt x="8" y="64"/>
                    <a:pt x="11" y="63"/>
                    <a:pt x="13" y="61"/>
                  </a:cubicBezTo>
                  <a:cubicBezTo>
                    <a:pt x="14" y="60"/>
                    <a:pt x="13" y="62"/>
                    <a:pt x="14" y="62"/>
                  </a:cubicBezTo>
                  <a:cubicBezTo>
                    <a:pt x="15" y="60"/>
                    <a:pt x="17" y="58"/>
                    <a:pt x="16" y="57"/>
                  </a:cubicBezTo>
                  <a:cubicBezTo>
                    <a:pt x="17" y="56"/>
                    <a:pt x="18" y="56"/>
                    <a:pt x="18" y="55"/>
                  </a:cubicBezTo>
                  <a:cubicBezTo>
                    <a:pt x="18" y="55"/>
                    <a:pt x="17" y="55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3"/>
                    <a:pt x="19" y="53"/>
                  </a:cubicBezTo>
                  <a:cubicBezTo>
                    <a:pt x="23" y="50"/>
                    <a:pt x="25" y="43"/>
                    <a:pt x="30" y="41"/>
                  </a:cubicBezTo>
                  <a:cubicBezTo>
                    <a:pt x="30" y="40"/>
                    <a:pt x="31" y="40"/>
                    <a:pt x="31" y="38"/>
                  </a:cubicBezTo>
                  <a:cubicBezTo>
                    <a:pt x="34" y="37"/>
                    <a:pt x="38" y="30"/>
                    <a:pt x="42" y="30"/>
                  </a:cubicBezTo>
                  <a:cubicBezTo>
                    <a:pt x="47" y="24"/>
                    <a:pt x="56" y="18"/>
                    <a:pt x="65" y="15"/>
                  </a:cubicBezTo>
                  <a:cubicBezTo>
                    <a:pt x="65" y="15"/>
                    <a:pt x="64" y="15"/>
                    <a:pt x="65" y="16"/>
                  </a:cubicBezTo>
                  <a:cubicBezTo>
                    <a:pt x="66" y="16"/>
                    <a:pt x="66" y="15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2" y="13"/>
                    <a:pt x="74" y="10"/>
                    <a:pt x="76" y="9"/>
                  </a:cubicBezTo>
                  <a:cubicBezTo>
                    <a:pt x="78" y="9"/>
                    <a:pt x="80" y="7"/>
                    <a:pt x="80" y="9"/>
                  </a:cubicBezTo>
                  <a:cubicBezTo>
                    <a:pt x="81" y="9"/>
                    <a:pt x="81" y="8"/>
                    <a:pt x="81" y="7"/>
                  </a:cubicBezTo>
                  <a:cubicBezTo>
                    <a:pt x="83" y="6"/>
                    <a:pt x="85" y="4"/>
                    <a:pt x="87" y="6"/>
                  </a:cubicBezTo>
                  <a:cubicBezTo>
                    <a:pt x="89" y="2"/>
                    <a:pt x="95" y="6"/>
                    <a:pt x="96" y="2"/>
                  </a:cubicBezTo>
                  <a:cubicBezTo>
                    <a:pt x="99" y="2"/>
                    <a:pt x="103" y="0"/>
                    <a:pt x="106" y="0"/>
                  </a:cubicBezTo>
                  <a:cubicBezTo>
                    <a:pt x="106" y="1"/>
                    <a:pt x="106" y="3"/>
                    <a:pt x="106" y="2"/>
                  </a:cubicBezTo>
                  <a:cubicBezTo>
                    <a:pt x="107" y="3"/>
                    <a:pt x="104" y="4"/>
                    <a:pt x="103" y="3"/>
                  </a:cubicBezTo>
                  <a:cubicBezTo>
                    <a:pt x="103" y="5"/>
                    <a:pt x="99" y="6"/>
                    <a:pt x="97" y="5"/>
                  </a:cubicBezTo>
                  <a:cubicBezTo>
                    <a:pt x="96" y="6"/>
                    <a:pt x="96" y="7"/>
                    <a:pt x="95" y="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9"/>
                    <a:pt x="94" y="8"/>
                    <a:pt x="95" y="8"/>
                  </a:cubicBezTo>
                  <a:cubicBezTo>
                    <a:pt x="94" y="6"/>
                    <a:pt x="93" y="8"/>
                    <a:pt x="92" y="8"/>
                  </a:cubicBezTo>
                  <a:close/>
                  <a:moveTo>
                    <a:pt x="14" y="74"/>
                  </a:moveTo>
                  <a:cubicBezTo>
                    <a:pt x="14" y="74"/>
                    <a:pt x="15" y="74"/>
                    <a:pt x="15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3" y="74"/>
                    <a:pt x="1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3" name="Freeform 5470"/>
            <p:cNvSpPr/>
            <p:nvPr/>
          </p:nvSpPr>
          <p:spPr bwMode="auto">
            <a:xfrm>
              <a:off x="7499351" y="5356227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3 h 4"/>
                <a:gd name="T4" fmla="*/ 0 w 3"/>
                <a:gd name="T5" fmla="*/ 1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0"/>
                    <a:pt x="2" y="4"/>
                    <a:pt x="0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1" y="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4" name="Freeform 5471"/>
            <p:cNvSpPr/>
            <p:nvPr/>
          </p:nvSpPr>
          <p:spPr bwMode="auto">
            <a:xfrm>
              <a:off x="7029451" y="5856289"/>
              <a:ext cx="30163" cy="71438"/>
            </a:xfrm>
            <a:custGeom>
              <a:avLst/>
              <a:gdLst>
                <a:gd name="T0" fmla="*/ 1 w 8"/>
                <a:gd name="T1" fmla="*/ 0 h 19"/>
                <a:gd name="T2" fmla="*/ 3 w 8"/>
                <a:gd name="T3" fmla="*/ 2 h 19"/>
                <a:gd name="T4" fmla="*/ 7 w 8"/>
                <a:gd name="T5" fmla="*/ 2 h 19"/>
                <a:gd name="T6" fmla="*/ 6 w 8"/>
                <a:gd name="T7" fmla="*/ 5 h 19"/>
                <a:gd name="T8" fmla="*/ 7 w 8"/>
                <a:gd name="T9" fmla="*/ 7 h 19"/>
                <a:gd name="T10" fmla="*/ 5 w 8"/>
                <a:gd name="T11" fmla="*/ 7 h 19"/>
                <a:gd name="T12" fmla="*/ 5 w 8"/>
                <a:gd name="T13" fmla="*/ 8 h 19"/>
                <a:gd name="T14" fmla="*/ 7 w 8"/>
                <a:gd name="T15" fmla="*/ 8 h 19"/>
                <a:gd name="T16" fmla="*/ 3 w 8"/>
                <a:gd name="T17" fmla="*/ 12 h 19"/>
                <a:gd name="T18" fmla="*/ 3 w 8"/>
                <a:gd name="T19" fmla="*/ 19 h 19"/>
                <a:gd name="T20" fmla="*/ 3 w 8"/>
                <a:gd name="T21" fmla="*/ 16 h 19"/>
                <a:gd name="T22" fmla="*/ 4 w 8"/>
                <a:gd name="T23" fmla="*/ 16 h 19"/>
                <a:gd name="T24" fmla="*/ 1 w 8"/>
                <a:gd name="T25" fmla="*/ 11 h 19"/>
                <a:gd name="T26" fmla="*/ 1 w 8"/>
                <a:gd name="T27" fmla="*/ 9 h 19"/>
                <a:gd name="T28" fmla="*/ 3 w 8"/>
                <a:gd name="T29" fmla="*/ 11 h 19"/>
                <a:gd name="T30" fmla="*/ 4 w 8"/>
                <a:gd name="T31" fmla="*/ 7 h 19"/>
                <a:gd name="T32" fmla="*/ 1 w 8"/>
                <a:gd name="T33" fmla="*/ 5 h 19"/>
                <a:gd name="T34" fmla="*/ 1 w 8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cubicBezTo>
                    <a:pt x="2" y="1"/>
                    <a:pt x="3" y="0"/>
                    <a:pt x="3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6" y="4"/>
                    <a:pt x="8" y="3"/>
                    <a:pt x="6" y="5"/>
                  </a:cubicBezTo>
                  <a:cubicBezTo>
                    <a:pt x="5" y="6"/>
                    <a:pt x="7" y="6"/>
                    <a:pt x="7" y="7"/>
                  </a:cubicBezTo>
                  <a:cubicBezTo>
                    <a:pt x="6" y="7"/>
                    <a:pt x="5" y="6"/>
                    <a:pt x="5" y="7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5" y="10"/>
                    <a:pt x="6" y="12"/>
                    <a:pt x="3" y="12"/>
                  </a:cubicBezTo>
                  <a:cubicBezTo>
                    <a:pt x="5" y="14"/>
                    <a:pt x="5" y="16"/>
                    <a:pt x="3" y="19"/>
                  </a:cubicBezTo>
                  <a:cubicBezTo>
                    <a:pt x="3" y="18"/>
                    <a:pt x="2" y="18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2" y="15"/>
                    <a:pt x="4" y="11"/>
                    <a:pt x="1" y="11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10"/>
                    <a:pt x="3" y="9"/>
                    <a:pt x="3" y="11"/>
                  </a:cubicBezTo>
                  <a:cubicBezTo>
                    <a:pt x="4" y="9"/>
                    <a:pt x="2" y="8"/>
                    <a:pt x="4" y="7"/>
                  </a:cubicBezTo>
                  <a:cubicBezTo>
                    <a:pt x="3" y="6"/>
                    <a:pt x="2" y="5"/>
                    <a:pt x="1" y="5"/>
                  </a:cubicBezTo>
                  <a:cubicBezTo>
                    <a:pt x="0" y="3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5" name="Freeform 5472"/>
            <p:cNvSpPr/>
            <p:nvPr/>
          </p:nvSpPr>
          <p:spPr bwMode="auto">
            <a:xfrm>
              <a:off x="7743826" y="5348289"/>
              <a:ext cx="288925" cy="158750"/>
            </a:xfrm>
            <a:custGeom>
              <a:avLst/>
              <a:gdLst>
                <a:gd name="T0" fmla="*/ 1 w 77"/>
                <a:gd name="T1" fmla="*/ 0 h 42"/>
                <a:gd name="T2" fmla="*/ 17 w 77"/>
                <a:gd name="T3" fmla="*/ 5 h 42"/>
                <a:gd name="T4" fmla="*/ 20 w 77"/>
                <a:gd name="T5" fmla="*/ 5 h 42"/>
                <a:gd name="T6" fmla="*/ 74 w 77"/>
                <a:gd name="T7" fmla="*/ 37 h 42"/>
                <a:gd name="T8" fmla="*/ 75 w 77"/>
                <a:gd name="T9" fmla="*/ 40 h 42"/>
                <a:gd name="T10" fmla="*/ 76 w 77"/>
                <a:gd name="T11" fmla="*/ 42 h 42"/>
                <a:gd name="T12" fmla="*/ 69 w 77"/>
                <a:gd name="T13" fmla="*/ 36 h 42"/>
                <a:gd name="T14" fmla="*/ 67 w 77"/>
                <a:gd name="T15" fmla="*/ 36 h 42"/>
                <a:gd name="T16" fmla="*/ 59 w 77"/>
                <a:gd name="T17" fmla="*/ 30 h 42"/>
                <a:gd name="T18" fmla="*/ 24 w 77"/>
                <a:gd name="T19" fmla="*/ 14 h 42"/>
                <a:gd name="T20" fmla="*/ 9 w 77"/>
                <a:gd name="T21" fmla="*/ 7 h 42"/>
                <a:gd name="T22" fmla="*/ 6 w 77"/>
                <a:gd name="T23" fmla="*/ 4 h 42"/>
                <a:gd name="T24" fmla="*/ 1 w 77"/>
                <a:gd name="T25" fmla="*/ 2 h 42"/>
                <a:gd name="T26" fmla="*/ 1 w 77"/>
                <a:gd name="T2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42">
                  <a:moveTo>
                    <a:pt x="1" y="0"/>
                  </a:moveTo>
                  <a:cubicBezTo>
                    <a:pt x="6" y="3"/>
                    <a:pt x="12" y="2"/>
                    <a:pt x="17" y="5"/>
                  </a:cubicBezTo>
                  <a:cubicBezTo>
                    <a:pt x="18" y="5"/>
                    <a:pt x="18" y="5"/>
                    <a:pt x="20" y="5"/>
                  </a:cubicBezTo>
                  <a:cubicBezTo>
                    <a:pt x="41" y="12"/>
                    <a:pt x="60" y="22"/>
                    <a:pt x="74" y="37"/>
                  </a:cubicBezTo>
                  <a:cubicBezTo>
                    <a:pt x="74" y="39"/>
                    <a:pt x="75" y="39"/>
                    <a:pt x="75" y="40"/>
                  </a:cubicBezTo>
                  <a:cubicBezTo>
                    <a:pt x="76" y="40"/>
                    <a:pt x="77" y="41"/>
                    <a:pt x="76" y="42"/>
                  </a:cubicBezTo>
                  <a:cubicBezTo>
                    <a:pt x="73" y="41"/>
                    <a:pt x="70" y="39"/>
                    <a:pt x="69" y="36"/>
                  </a:cubicBezTo>
                  <a:cubicBezTo>
                    <a:pt x="68" y="35"/>
                    <a:pt x="68" y="37"/>
                    <a:pt x="67" y="36"/>
                  </a:cubicBezTo>
                  <a:cubicBezTo>
                    <a:pt x="64" y="34"/>
                    <a:pt x="62" y="33"/>
                    <a:pt x="59" y="30"/>
                  </a:cubicBezTo>
                  <a:cubicBezTo>
                    <a:pt x="47" y="25"/>
                    <a:pt x="37" y="18"/>
                    <a:pt x="24" y="14"/>
                  </a:cubicBezTo>
                  <a:cubicBezTo>
                    <a:pt x="21" y="9"/>
                    <a:pt x="15" y="9"/>
                    <a:pt x="9" y="7"/>
                  </a:cubicBezTo>
                  <a:cubicBezTo>
                    <a:pt x="9" y="5"/>
                    <a:pt x="6" y="6"/>
                    <a:pt x="6" y="4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56" name="Freeform 5473"/>
            <p:cNvSpPr>
              <a:spLocks noEditPoints="1"/>
            </p:cNvSpPr>
            <p:nvPr/>
          </p:nvSpPr>
          <p:spPr bwMode="auto">
            <a:xfrm>
              <a:off x="7018338" y="5584827"/>
              <a:ext cx="1223963" cy="984250"/>
            </a:xfrm>
            <a:custGeom>
              <a:avLst/>
              <a:gdLst>
                <a:gd name="T0" fmla="*/ 293 w 326"/>
                <a:gd name="T1" fmla="*/ 5 h 262"/>
                <a:gd name="T2" fmla="*/ 300 w 326"/>
                <a:gd name="T3" fmla="*/ 15 h 262"/>
                <a:gd name="T4" fmla="*/ 313 w 326"/>
                <a:gd name="T5" fmla="*/ 41 h 262"/>
                <a:gd name="T6" fmla="*/ 315 w 326"/>
                <a:gd name="T7" fmla="*/ 51 h 262"/>
                <a:gd name="T8" fmla="*/ 321 w 326"/>
                <a:gd name="T9" fmla="*/ 74 h 262"/>
                <a:gd name="T10" fmla="*/ 324 w 326"/>
                <a:gd name="T11" fmla="*/ 95 h 262"/>
                <a:gd name="T12" fmla="*/ 326 w 326"/>
                <a:gd name="T13" fmla="*/ 104 h 262"/>
                <a:gd name="T14" fmla="*/ 317 w 326"/>
                <a:gd name="T15" fmla="*/ 140 h 262"/>
                <a:gd name="T16" fmla="*/ 305 w 326"/>
                <a:gd name="T17" fmla="*/ 172 h 262"/>
                <a:gd name="T18" fmla="*/ 276 w 326"/>
                <a:gd name="T19" fmla="*/ 207 h 262"/>
                <a:gd name="T20" fmla="*/ 221 w 326"/>
                <a:gd name="T21" fmla="*/ 243 h 262"/>
                <a:gd name="T22" fmla="*/ 206 w 326"/>
                <a:gd name="T23" fmla="*/ 249 h 262"/>
                <a:gd name="T24" fmla="*/ 194 w 326"/>
                <a:gd name="T25" fmla="*/ 256 h 262"/>
                <a:gd name="T26" fmla="*/ 187 w 326"/>
                <a:gd name="T27" fmla="*/ 258 h 262"/>
                <a:gd name="T28" fmla="*/ 170 w 326"/>
                <a:gd name="T29" fmla="*/ 254 h 262"/>
                <a:gd name="T30" fmla="*/ 118 w 326"/>
                <a:gd name="T31" fmla="*/ 247 h 262"/>
                <a:gd name="T32" fmla="*/ 74 w 326"/>
                <a:gd name="T33" fmla="*/ 226 h 262"/>
                <a:gd name="T34" fmla="*/ 48 w 326"/>
                <a:gd name="T35" fmla="*/ 206 h 262"/>
                <a:gd name="T36" fmla="*/ 33 w 326"/>
                <a:gd name="T37" fmla="*/ 189 h 262"/>
                <a:gd name="T38" fmla="*/ 12 w 326"/>
                <a:gd name="T39" fmla="*/ 155 h 262"/>
                <a:gd name="T40" fmla="*/ 3 w 326"/>
                <a:gd name="T41" fmla="*/ 104 h 262"/>
                <a:gd name="T42" fmla="*/ 3 w 326"/>
                <a:gd name="T43" fmla="*/ 94 h 262"/>
                <a:gd name="T44" fmla="*/ 6 w 326"/>
                <a:gd name="T45" fmla="*/ 95 h 262"/>
                <a:gd name="T46" fmla="*/ 10 w 326"/>
                <a:gd name="T47" fmla="*/ 111 h 262"/>
                <a:gd name="T48" fmla="*/ 22 w 326"/>
                <a:gd name="T49" fmla="*/ 148 h 262"/>
                <a:gd name="T50" fmla="*/ 34 w 326"/>
                <a:gd name="T51" fmla="*/ 169 h 262"/>
                <a:gd name="T52" fmla="*/ 43 w 326"/>
                <a:gd name="T53" fmla="*/ 187 h 262"/>
                <a:gd name="T54" fmla="*/ 61 w 326"/>
                <a:gd name="T55" fmla="*/ 206 h 262"/>
                <a:gd name="T56" fmla="*/ 90 w 326"/>
                <a:gd name="T57" fmla="*/ 226 h 262"/>
                <a:gd name="T58" fmla="*/ 113 w 326"/>
                <a:gd name="T59" fmla="*/ 237 h 262"/>
                <a:gd name="T60" fmla="*/ 141 w 326"/>
                <a:gd name="T61" fmla="*/ 243 h 262"/>
                <a:gd name="T62" fmla="*/ 154 w 326"/>
                <a:gd name="T63" fmla="*/ 244 h 262"/>
                <a:gd name="T64" fmla="*/ 187 w 326"/>
                <a:gd name="T65" fmla="*/ 241 h 262"/>
                <a:gd name="T66" fmla="*/ 213 w 326"/>
                <a:gd name="T67" fmla="*/ 233 h 262"/>
                <a:gd name="T68" fmla="*/ 236 w 326"/>
                <a:gd name="T69" fmla="*/ 224 h 262"/>
                <a:gd name="T70" fmla="*/ 244 w 326"/>
                <a:gd name="T71" fmla="*/ 220 h 262"/>
                <a:gd name="T72" fmla="*/ 266 w 326"/>
                <a:gd name="T73" fmla="*/ 204 h 262"/>
                <a:gd name="T74" fmla="*/ 286 w 326"/>
                <a:gd name="T75" fmla="*/ 179 h 262"/>
                <a:gd name="T76" fmla="*/ 289 w 326"/>
                <a:gd name="T77" fmla="*/ 174 h 262"/>
                <a:gd name="T78" fmla="*/ 302 w 326"/>
                <a:gd name="T79" fmla="*/ 150 h 262"/>
                <a:gd name="T80" fmla="*/ 309 w 326"/>
                <a:gd name="T81" fmla="*/ 125 h 262"/>
                <a:gd name="T82" fmla="*/ 312 w 326"/>
                <a:gd name="T83" fmla="*/ 120 h 262"/>
                <a:gd name="T84" fmla="*/ 314 w 326"/>
                <a:gd name="T85" fmla="*/ 95 h 262"/>
                <a:gd name="T86" fmla="*/ 315 w 326"/>
                <a:gd name="T87" fmla="*/ 93 h 262"/>
                <a:gd name="T88" fmla="*/ 317 w 326"/>
                <a:gd name="T89" fmla="*/ 91 h 262"/>
                <a:gd name="T90" fmla="*/ 315 w 326"/>
                <a:gd name="T91" fmla="*/ 86 h 262"/>
                <a:gd name="T92" fmla="*/ 315 w 326"/>
                <a:gd name="T93" fmla="*/ 77 h 262"/>
                <a:gd name="T94" fmla="*/ 313 w 326"/>
                <a:gd name="T95" fmla="*/ 71 h 262"/>
                <a:gd name="T96" fmla="*/ 313 w 326"/>
                <a:gd name="T97" fmla="*/ 69 h 262"/>
                <a:gd name="T98" fmla="*/ 311 w 326"/>
                <a:gd name="T99" fmla="*/ 66 h 262"/>
                <a:gd name="T100" fmla="*/ 312 w 326"/>
                <a:gd name="T101" fmla="*/ 58 h 262"/>
                <a:gd name="T102" fmla="*/ 310 w 326"/>
                <a:gd name="T103" fmla="*/ 50 h 262"/>
                <a:gd name="T104" fmla="*/ 301 w 326"/>
                <a:gd name="T105" fmla="*/ 30 h 262"/>
                <a:gd name="T106" fmla="*/ 298 w 326"/>
                <a:gd name="T107" fmla="*/ 20 h 262"/>
                <a:gd name="T108" fmla="*/ 296 w 326"/>
                <a:gd name="T109" fmla="*/ 16 h 262"/>
                <a:gd name="T110" fmla="*/ 288 w 326"/>
                <a:gd name="T111" fmla="*/ 0 h 262"/>
                <a:gd name="T112" fmla="*/ 299 w 326"/>
                <a:gd name="T113" fmla="*/ 19 h 262"/>
                <a:gd name="T114" fmla="*/ 311 w 326"/>
                <a:gd name="T115" fmla="*/ 61 h 262"/>
                <a:gd name="T116" fmla="*/ 312 w 326"/>
                <a:gd name="T117" fmla="*/ 6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62">
                  <a:moveTo>
                    <a:pt x="288" y="0"/>
                  </a:moveTo>
                  <a:cubicBezTo>
                    <a:pt x="290" y="2"/>
                    <a:pt x="293" y="2"/>
                    <a:pt x="293" y="5"/>
                  </a:cubicBezTo>
                  <a:cubicBezTo>
                    <a:pt x="296" y="8"/>
                    <a:pt x="297" y="10"/>
                    <a:pt x="298" y="14"/>
                  </a:cubicBezTo>
                  <a:cubicBezTo>
                    <a:pt x="299" y="14"/>
                    <a:pt x="300" y="14"/>
                    <a:pt x="300" y="15"/>
                  </a:cubicBezTo>
                  <a:cubicBezTo>
                    <a:pt x="300" y="21"/>
                    <a:pt x="306" y="24"/>
                    <a:pt x="307" y="29"/>
                  </a:cubicBezTo>
                  <a:cubicBezTo>
                    <a:pt x="307" y="32"/>
                    <a:pt x="309" y="39"/>
                    <a:pt x="313" y="41"/>
                  </a:cubicBezTo>
                  <a:cubicBezTo>
                    <a:pt x="313" y="42"/>
                    <a:pt x="313" y="43"/>
                    <a:pt x="313" y="44"/>
                  </a:cubicBezTo>
                  <a:cubicBezTo>
                    <a:pt x="313" y="46"/>
                    <a:pt x="315" y="49"/>
                    <a:pt x="315" y="51"/>
                  </a:cubicBezTo>
                  <a:cubicBezTo>
                    <a:pt x="318" y="54"/>
                    <a:pt x="316" y="60"/>
                    <a:pt x="317" y="65"/>
                  </a:cubicBezTo>
                  <a:cubicBezTo>
                    <a:pt x="318" y="68"/>
                    <a:pt x="321" y="71"/>
                    <a:pt x="321" y="74"/>
                  </a:cubicBezTo>
                  <a:cubicBezTo>
                    <a:pt x="322" y="76"/>
                    <a:pt x="321" y="79"/>
                    <a:pt x="321" y="81"/>
                  </a:cubicBezTo>
                  <a:cubicBezTo>
                    <a:pt x="322" y="86"/>
                    <a:pt x="324" y="90"/>
                    <a:pt x="324" y="95"/>
                  </a:cubicBezTo>
                  <a:cubicBezTo>
                    <a:pt x="324" y="98"/>
                    <a:pt x="322" y="100"/>
                    <a:pt x="322" y="104"/>
                  </a:cubicBezTo>
                  <a:cubicBezTo>
                    <a:pt x="323" y="105"/>
                    <a:pt x="325" y="103"/>
                    <a:pt x="326" y="104"/>
                  </a:cubicBezTo>
                  <a:cubicBezTo>
                    <a:pt x="325" y="106"/>
                    <a:pt x="324" y="107"/>
                    <a:pt x="322" y="107"/>
                  </a:cubicBezTo>
                  <a:cubicBezTo>
                    <a:pt x="323" y="119"/>
                    <a:pt x="318" y="129"/>
                    <a:pt x="317" y="140"/>
                  </a:cubicBezTo>
                  <a:cubicBezTo>
                    <a:pt x="316" y="148"/>
                    <a:pt x="310" y="155"/>
                    <a:pt x="308" y="163"/>
                  </a:cubicBezTo>
                  <a:cubicBezTo>
                    <a:pt x="307" y="166"/>
                    <a:pt x="307" y="169"/>
                    <a:pt x="305" y="172"/>
                  </a:cubicBezTo>
                  <a:cubicBezTo>
                    <a:pt x="302" y="176"/>
                    <a:pt x="299" y="180"/>
                    <a:pt x="296" y="182"/>
                  </a:cubicBezTo>
                  <a:cubicBezTo>
                    <a:pt x="291" y="192"/>
                    <a:pt x="285" y="200"/>
                    <a:pt x="276" y="207"/>
                  </a:cubicBezTo>
                  <a:cubicBezTo>
                    <a:pt x="276" y="207"/>
                    <a:pt x="276" y="208"/>
                    <a:pt x="276" y="208"/>
                  </a:cubicBezTo>
                  <a:cubicBezTo>
                    <a:pt x="261" y="223"/>
                    <a:pt x="241" y="234"/>
                    <a:pt x="221" y="243"/>
                  </a:cubicBezTo>
                  <a:cubicBezTo>
                    <a:pt x="220" y="244"/>
                    <a:pt x="219" y="246"/>
                    <a:pt x="218" y="247"/>
                  </a:cubicBezTo>
                  <a:cubicBezTo>
                    <a:pt x="215" y="246"/>
                    <a:pt x="211" y="248"/>
                    <a:pt x="206" y="249"/>
                  </a:cubicBezTo>
                  <a:cubicBezTo>
                    <a:pt x="202" y="251"/>
                    <a:pt x="198" y="252"/>
                    <a:pt x="194" y="252"/>
                  </a:cubicBezTo>
                  <a:cubicBezTo>
                    <a:pt x="196" y="254"/>
                    <a:pt x="193" y="255"/>
                    <a:pt x="194" y="256"/>
                  </a:cubicBezTo>
                  <a:cubicBezTo>
                    <a:pt x="191" y="254"/>
                    <a:pt x="190" y="258"/>
                    <a:pt x="191" y="259"/>
                  </a:cubicBezTo>
                  <a:cubicBezTo>
                    <a:pt x="189" y="259"/>
                    <a:pt x="188" y="259"/>
                    <a:pt x="187" y="258"/>
                  </a:cubicBezTo>
                  <a:cubicBezTo>
                    <a:pt x="183" y="262"/>
                    <a:pt x="179" y="258"/>
                    <a:pt x="178" y="253"/>
                  </a:cubicBezTo>
                  <a:cubicBezTo>
                    <a:pt x="175" y="252"/>
                    <a:pt x="173" y="253"/>
                    <a:pt x="170" y="254"/>
                  </a:cubicBezTo>
                  <a:cubicBezTo>
                    <a:pt x="163" y="254"/>
                    <a:pt x="156" y="253"/>
                    <a:pt x="150" y="254"/>
                  </a:cubicBezTo>
                  <a:cubicBezTo>
                    <a:pt x="139" y="252"/>
                    <a:pt x="128" y="250"/>
                    <a:pt x="118" y="247"/>
                  </a:cubicBezTo>
                  <a:cubicBezTo>
                    <a:pt x="115" y="247"/>
                    <a:pt x="112" y="245"/>
                    <a:pt x="108" y="245"/>
                  </a:cubicBezTo>
                  <a:cubicBezTo>
                    <a:pt x="97" y="238"/>
                    <a:pt x="83" y="234"/>
                    <a:pt x="74" y="226"/>
                  </a:cubicBezTo>
                  <a:cubicBezTo>
                    <a:pt x="72" y="225"/>
                    <a:pt x="70" y="224"/>
                    <a:pt x="69" y="222"/>
                  </a:cubicBezTo>
                  <a:cubicBezTo>
                    <a:pt x="60" y="218"/>
                    <a:pt x="56" y="211"/>
                    <a:pt x="48" y="206"/>
                  </a:cubicBezTo>
                  <a:cubicBezTo>
                    <a:pt x="44" y="201"/>
                    <a:pt x="39" y="197"/>
                    <a:pt x="35" y="191"/>
                  </a:cubicBezTo>
                  <a:cubicBezTo>
                    <a:pt x="34" y="191"/>
                    <a:pt x="34" y="190"/>
                    <a:pt x="33" y="189"/>
                  </a:cubicBezTo>
                  <a:cubicBezTo>
                    <a:pt x="30" y="185"/>
                    <a:pt x="27" y="181"/>
                    <a:pt x="24" y="178"/>
                  </a:cubicBezTo>
                  <a:cubicBezTo>
                    <a:pt x="20" y="170"/>
                    <a:pt x="15" y="163"/>
                    <a:pt x="12" y="155"/>
                  </a:cubicBezTo>
                  <a:cubicBezTo>
                    <a:pt x="10" y="146"/>
                    <a:pt x="6" y="138"/>
                    <a:pt x="4" y="127"/>
                  </a:cubicBezTo>
                  <a:cubicBezTo>
                    <a:pt x="0" y="120"/>
                    <a:pt x="3" y="112"/>
                    <a:pt x="3" y="104"/>
                  </a:cubicBezTo>
                  <a:cubicBezTo>
                    <a:pt x="3" y="103"/>
                    <a:pt x="2" y="103"/>
                    <a:pt x="1" y="103"/>
                  </a:cubicBezTo>
                  <a:cubicBezTo>
                    <a:pt x="2" y="100"/>
                    <a:pt x="0" y="96"/>
                    <a:pt x="3" y="94"/>
                  </a:cubicBezTo>
                  <a:cubicBezTo>
                    <a:pt x="1" y="93"/>
                    <a:pt x="2" y="90"/>
                    <a:pt x="2" y="88"/>
                  </a:cubicBezTo>
                  <a:cubicBezTo>
                    <a:pt x="3" y="91"/>
                    <a:pt x="6" y="92"/>
                    <a:pt x="6" y="95"/>
                  </a:cubicBezTo>
                  <a:cubicBezTo>
                    <a:pt x="7" y="98"/>
                    <a:pt x="6" y="102"/>
                    <a:pt x="8" y="104"/>
                  </a:cubicBezTo>
                  <a:cubicBezTo>
                    <a:pt x="8" y="107"/>
                    <a:pt x="9" y="110"/>
                    <a:pt x="10" y="111"/>
                  </a:cubicBezTo>
                  <a:cubicBezTo>
                    <a:pt x="11" y="119"/>
                    <a:pt x="13" y="124"/>
                    <a:pt x="14" y="129"/>
                  </a:cubicBezTo>
                  <a:cubicBezTo>
                    <a:pt x="17" y="135"/>
                    <a:pt x="18" y="142"/>
                    <a:pt x="22" y="148"/>
                  </a:cubicBezTo>
                  <a:cubicBezTo>
                    <a:pt x="26" y="153"/>
                    <a:pt x="32" y="158"/>
                    <a:pt x="34" y="164"/>
                  </a:cubicBezTo>
                  <a:cubicBezTo>
                    <a:pt x="34" y="166"/>
                    <a:pt x="34" y="167"/>
                    <a:pt x="34" y="169"/>
                  </a:cubicBezTo>
                  <a:cubicBezTo>
                    <a:pt x="35" y="170"/>
                    <a:pt x="36" y="171"/>
                    <a:pt x="37" y="173"/>
                  </a:cubicBezTo>
                  <a:cubicBezTo>
                    <a:pt x="40" y="177"/>
                    <a:pt x="41" y="182"/>
                    <a:pt x="43" y="187"/>
                  </a:cubicBezTo>
                  <a:cubicBezTo>
                    <a:pt x="45" y="192"/>
                    <a:pt x="50" y="195"/>
                    <a:pt x="54" y="199"/>
                  </a:cubicBezTo>
                  <a:cubicBezTo>
                    <a:pt x="56" y="202"/>
                    <a:pt x="57" y="205"/>
                    <a:pt x="61" y="206"/>
                  </a:cubicBezTo>
                  <a:cubicBezTo>
                    <a:pt x="65" y="211"/>
                    <a:pt x="71" y="215"/>
                    <a:pt x="77" y="218"/>
                  </a:cubicBezTo>
                  <a:cubicBezTo>
                    <a:pt x="81" y="221"/>
                    <a:pt x="84" y="225"/>
                    <a:pt x="90" y="226"/>
                  </a:cubicBezTo>
                  <a:cubicBezTo>
                    <a:pt x="90" y="227"/>
                    <a:pt x="90" y="227"/>
                    <a:pt x="90" y="228"/>
                  </a:cubicBezTo>
                  <a:cubicBezTo>
                    <a:pt x="98" y="231"/>
                    <a:pt x="106" y="234"/>
                    <a:pt x="113" y="237"/>
                  </a:cubicBezTo>
                  <a:cubicBezTo>
                    <a:pt x="119" y="239"/>
                    <a:pt x="126" y="240"/>
                    <a:pt x="133" y="241"/>
                  </a:cubicBezTo>
                  <a:cubicBezTo>
                    <a:pt x="136" y="242"/>
                    <a:pt x="138" y="243"/>
                    <a:pt x="141" y="243"/>
                  </a:cubicBezTo>
                  <a:cubicBezTo>
                    <a:pt x="143" y="243"/>
                    <a:pt x="143" y="242"/>
                    <a:pt x="145" y="243"/>
                  </a:cubicBezTo>
                  <a:cubicBezTo>
                    <a:pt x="148" y="243"/>
                    <a:pt x="151" y="244"/>
                    <a:pt x="154" y="244"/>
                  </a:cubicBezTo>
                  <a:cubicBezTo>
                    <a:pt x="157" y="244"/>
                    <a:pt x="159" y="244"/>
                    <a:pt x="162" y="244"/>
                  </a:cubicBezTo>
                  <a:cubicBezTo>
                    <a:pt x="170" y="244"/>
                    <a:pt x="179" y="242"/>
                    <a:pt x="187" y="241"/>
                  </a:cubicBezTo>
                  <a:cubicBezTo>
                    <a:pt x="191" y="241"/>
                    <a:pt x="195" y="240"/>
                    <a:pt x="199" y="239"/>
                  </a:cubicBezTo>
                  <a:cubicBezTo>
                    <a:pt x="204" y="238"/>
                    <a:pt x="210" y="237"/>
                    <a:pt x="213" y="233"/>
                  </a:cubicBezTo>
                  <a:cubicBezTo>
                    <a:pt x="214" y="234"/>
                    <a:pt x="218" y="234"/>
                    <a:pt x="218" y="231"/>
                  </a:cubicBezTo>
                  <a:cubicBezTo>
                    <a:pt x="225" y="231"/>
                    <a:pt x="231" y="228"/>
                    <a:pt x="236" y="224"/>
                  </a:cubicBezTo>
                  <a:cubicBezTo>
                    <a:pt x="237" y="223"/>
                    <a:pt x="238" y="222"/>
                    <a:pt x="240" y="221"/>
                  </a:cubicBezTo>
                  <a:cubicBezTo>
                    <a:pt x="241" y="220"/>
                    <a:pt x="243" y="221"/>
                    <a:pt x="244" y="220"/>
                  </a:cubicBezTo>
                  <a:cubicBezTo>
                    <a:pt x="246" y="219"/>
                    <a:pt x="248" y="216"/>
                    <a:pt x="250" y="214"/>
                  </a:cubicBezTo>
                  <a:cubicBezTo>
                    <a:pt x="256" y="212"/>
                    <a:pt x="260" y="205"/>
                    <a:pt x="266" y="204"/>
                  </a:cubicBezTo>
                  <a:cubicBezTo>
                    <a:pt x="267" y="200"/>
                    <a:pt x="269" y="197"/>
                    <a:pt x="273" y="196"/>
                  </a:cubicBezTo>
                  <a:cubicBezTo>
                    <a:pt x="276" y="189"/>
                    <a:pt x="282" y="185"/>
                    <a:pt x="286" y="179"/>
                  </a:cubicBezTo>
                  <a:cubicBezTo>
                    <a:pt x="286" y="178"/>
                    <a:pt x="287" y="177"/>
                    <a:pt x="287" y="176"/>
                  </a:cubicBezTo>
                  <a:cubicBezTo>
                    <a:pt x="288" y="176"/>
                    <a:pt x="288" y="174"/>
                    <a:pt x="289" y="174"/>
                  </a:cubicBezTo>
                  <a:cubicBezTo>
                    <a:pt x="292" y="167"/>
                    <a:pt x="296" y="163"/>
                    <a:pt x="299" y="157"/>
                  </a:cubicBezTo>
                  <a:cubicBezTo>
                    <a:pt x="299" y="154"/>
                    <a:pt x="301" y="152"/>
                    <a:pt x="302" y="150"/>
                  </a:cubicBezTo>
                  <a:cubicBezTo>
                    <a:pt x="303" y="147"/>
                    <a:pt x="303" y="143"/>
                    <a:pt x="304" y="141"/>
                  </a:cubicBezTo>
                  <a:cubicBezTo>
                    <a:pt x="305" y="135"/>
                    <a:pt x="308" y="132"/>
                    <a:pt x="309" y="125"/>
                  </a:cubicBezTo>
                  <a:cubicBezTo>
                    <a:pt x="309" y="125"/>
                    <a:pt x="309" y="124"/>
                    <a:pt x="310" y="125"/>
                  </a:cubicBezTo>
                  <a:cubicBezTo>
                    <a:pt x="309" y="122"/>
                    <a:pt x="309" y="120"/>
                    <a:pt x="312" y="120"/>
                  </a:cubicBezTo>
                  <a:cubicBezTo>
                    <a:pt x="311" y="117"/>
                    <a:pt x="312" y="116"/>
                    <a:pt x="311" y="113"/>
                  </a:cubicBezTo>
                  <a:cubicBezTo>
                    <a:pt x="314" y="108"/>
                    <a:pt x="313" y="102"/>
                    <a:pt x="314" y="95"/>
                  </a:cubicBezTo>
                  <a:cubicBezTo>
                    <a:pt x="314" y="94"/>
                    <a:pt x="313" y="96"/>
                    <a:pt x="313" y="95"/>
                  </a:cubicBezTo>
                  <a:cubicBezTo>
                    <a:pt x="313" y="94"/>
                    <a:pt x="316" y="95"/>
                    <a:pt x="315" y="93"/>
                  </a:cubicBezTo>
                  <a:cubicBezTo>
                    <a:pt x="316" y="92"/>
                    <a:pt x="314" y="94"/>
                    <a:pt x="315" y="92"/>
                  </a:cubicBezTo>
                  <a:cubicBezTo>
                    <a:pt x="315" y="91"/>
                    <a:pt x="316" y="92"/>
                    <a:pt x="317" y="91"/>
                  </a:cubicBezTo>
                  <a:cubicBezTo>
                    <a:pt x="315" y="90"/>
                    <a:pt x="314" y="89"/>
                    <a:pt x="314" y="86"/>
                  </a:cubicBezTo>
                  <a:cubicBezTo>
                    <a:pt x="314" y="87"/>
                    <a:pt x="316" y="87"/>
                    <a:pt x="315" y="86"/>
                  </a:cubicBezTo>
                  <a:cubicBezTo>
                    <a:pt x="315" y="85"/>
                    <a:pt x="315" y="87"/>
                    <a:pt x="314" y="86"/>
                  </a:cubicBezTo>
                  <a:cubicBezTo>
                    <a:pt x="315" y="82"/>
                    <a:pt x="314" y="80"/>
                    <a:pt x="315" y="77"/>
                  </a:cubicBezTo>
                  <a:cubicBezTo>
                    <a:pt x="314" y="76"/>
                    <a:pt x="312" y="78"/>
                    <a:pt x="312" y="77"/>
                  </a:cubicBezTo>
                  <a:cubicBezTo>
                    <a:pt x="314" y="75"/>
                    <a:pt x="312" y="73"/>
                    <a:pt x="313" y="71"/>
                  </a:cubicBezTo>
                  <a:cubicBezTo>
                    <a:pt x="312" y="70"/>
                    <a:pt x="313" y="69"/>
                    <a:pt x="312" y="68"/>
                  </a:cubicBezTo>
                  <a:cubicBezTo>
                    <a:pt x="312" y="67"/>
                    <a:pt x="313" y="68"/>
                    <a:pt x="313" y="69"/>
                  </a:cubicBezTo>
                  <a:cubicBezTo>
                    <a:pt x="314" y="69"/>
                    <a:pt x="312" y="67"/>
                    <a:pt x="314" y="67"/>
                  </a:cubicBezTo>
                  <a:cubicBezTo>
                    <a:pt x="313" y="67"/>
                    <a:pt x="312" y="66"/>
                    <a:pt x="311" y="66"/>
                  </a:cubicBezTo>
                  <a:cubicBezTo>
                    <a:pt x="312" y="63"/>
                    <a:pt x="310" y="63"/>
                    <a:pt x="310" y="60"/>
                  </a:cubicBezTo>
                  <a:cubicBezTo>
                    <a:pt x="311" y="60"/>
                    <a:pt x="312" y="59"/>
                    <a:pt x="312" y="58"/>
                  </a:cubicBezTo>
                  <a:cubicBezTo>
                    <a:pt x="311" y="57"/>
                    <a:pt x="311" y="56"/>
                    <a:pt x="310" y="57"/>
                  </a:cubicBezTo>
                  <a:cubicBezTo>
                    <a:pt x="309" y="54"/>
                    <a:pt x="308" y="52"/>
                    <a:pt x="310" y="50"/>
                  </a:cubicBezTo>
                  <a:cubicBezTo>
                    <a:pt x="308" y="48"/>
                    <a:pt x="306" y="47"/>
                    <a:pt x="307" y="43"/>
                  </a:cubicBezTo>
                  <a:cubicBezTo>
                    <a:pt x="304" y="40"/>
                    <a:pt x="304" y="34"/>
                    <a:pt x="301" y="30"/>
                  </a:cubicBezTo>
                  <a:cubicBezTo>
                    <a:pt x="302" y="29"/>
                    <a:pt x="301" y="29"/>
                    <a:pt x="301" y="27"/>
                  </a:cubicBezTo>
                  <a:cubicBezTo>
                    <a:pt x="299" y="26"/>
                    <a:pt x="298" y="22"/>
                    <a:pt x="298" y="20"/>
                  </a:cubicBezTo>
                  <a:cubicBezTo>
                    <a:pt x="297" y="21"/>
                    <a:pt x="297" y="18"/>
                    <a:pt x="296" y="19"/>
                  </a:cubicBezTo>
                  <a:cubicBezTo>
                    <a:pt x="296" y="18"/>
                    <a:pt x="295" y="17"/>
                    <a:pt x="296" y="16"/>
                  </a:cubicBezTo>
                  <a:cubicBezTo>
                    <a:pt x="294" y="16"/>
                    <a:pt x="294" y="13"/>
                    <a:pt x="293" y="12"/>
                  </a:cubicBezTo>
                  <a:cubicBezTo>
                    <a:pt x="292" y="7"/>
                    <a:pt x="289" y="5"/>
                    <a:pt x="288" y="0"/>
                  </a:cubicBezTo>
                  <a:close/>
                  <a:moveTo>
                    <a:pt x="299" y="22"/>
                  </a:moveTo>
                  <a:cubicBezTo>
                    <a:pt x="300" y="21"/>
                    <a:pt x="300" y="20"/>
                    <a:pt x="299" y="19"/>
                  </a:cubicBezTo>
                  <a:cubicBezTo>
                    <a:pt x="299" y="20"/>
                    <a:pt x="299" y="21"/>
                    <a:pt x="299" y="22"/>
                  </a:cubicBezTo>
                  <a:close/>
                  <a:moveTo>
                    <a:pt x="311" y="61"/>
                  </a:moveTo>
                  <a:cubicBezTo>
                    <a:pt x="311" y="62"/>
                    <a:pt x="312" y="62"/>
                    <a:pt x="312" y="62"/>
                  </a:cubicBezTo>
                  <a:cubicBezTo>
                    <a:pt x="312" y="61"/>
                    <a:pt x="313" y="61"/>
                    <a:pt x="312" y="60"/>
                  </a:cubicBezTo>
                  <a:cubicBezTo>
                    <a:pt x="312" y="61"/>
                    <a:pt x="311" y="61"/>
                    <a:pt x="3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57" name="Freeform 1671"/>
          <p:cNvSpPr/>
          <p:nvPr/>
        </p:nvSpPr>
        <p:spPr bwMode="auto">
          <a:xfrm>
            <a:off x="7590373" y="1303756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665896" y="1385116"/>
            <a:ext cx="494046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一</a:t>
            </a:r>
          </a:p>
        </p:txBody>
      </p:sp>
      <p:sp>
        <p:nvSpPr>
          <p:cNvPr id="59" name="Freeform 1671"/>
          <p:cNvSpPr/>
          <p:nvPr/>
        </p:nvSpPr>
        <p:spPr bwMode="auto">
          <a:xfrm>
            <a:off x="7527666" y="4146851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603189" y="4228211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一</a:t>
            </a:r>
          </a:p>
        </p:txBody>
      </p:sp>
      <p:sp>
        <p:nvSpPr>
          <p:cNvPr id="61" name="Freeform 1671"/>
          <p:cNvSpPr/>
          <p:nvPr/>
        </p:nvSpPr>
        <p:spPr bwMode="auto">
          <a:xfrm>
            <a:off x="10718836" y="3899763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794359" y="3981124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63" name="Freeform 1671"/>
          <p:cNvSpPr/>
          <p:nvPr/>
        </p:nvSpPr>
        <p:spPr bwMode="auto">
          <a:xfrm>
            <a:off x="7867260" y="5633959"/>
            <a:ext cx="624403" cy="601302"/>
          </a:xfrm>
          <a:custGeom>
            <a:avLst/>
            <a:gdLst>
              <a:gd name="T0" fmla="*/ 493 w 1068"/>
              <a:gd name="T1" fmla="*/ 92 h 1029"/>
              <a:gd name="T2" fmla="*/ 555 w 1068"/>
              <a:gd name="T3" fmla="*/ 12 h 1029"/>
              <a:gd name="T4" fmla="*/ 588 w 1068"/>
              <a:gd name="T5" fmla="*/ 109 h 1029"/>
              <a:gd name="T6" fmla="*/ 621 w 1068"/>
              <a:gd name="T7" fmla="*/ 100 h 1029"/>
              <a:gd name="T8" fmla="*/ 665 w 1068"/>
              <a:gd name="T9" fmla="*/ 56 h 1029"/>
              <a:gd name="T10" fmla="*/ 711 w 1068"/>
              <a:gd name="T11" fmla="*/ 116 h 1029"/>
              <a:gd name="T12" fmla="*/ 722 w 1068"/>
              <a:gd name="T13" fmla="*/ 128 h 1029"/>
              <a:gd name="T14" fmla="*/ 798 w 1068"/>
              <a:gd name="T15" fmla="*/ 204 h 1029"/>
              <a:gd name="T16" fmla="*/ 905 w 1068"/>
              <a:gd name="T17" fmla="*/ 96 h 1029"/>
              <a:gd name="T18" fmla="*/ 820 w 1068"/>
              <a:gd name="T19" fmla="*/ 218 h 1029"/>
              <a:gd name="T20" fmla="*/ 944 w 1068"/>
              <a:gd name="T21" fmla="*/ 257 h 1029"/>
              <a:gd name="T22" fmla="*/ 922 w 1068"/>
              <a:gd name="T23" fmla="*/ 320 h 1029"/>
              <a:gd name="T24" fmla="*/ 935 w 1068"/>
              <a:gd name="T25" fmla="*/ 382 h 1029"/>
              <a:gd name="T26" fmla="*/ 932 w 1068"/>
              <a:gd name="T27" fmla="*/ 422 h 1029"/>
              <a:gd name="T28" fmla="*/ 1066 w 1068"/>
              <a:gd name="T29" fmla="*/ 408 h 1029"/>
              <a:gd name="T30" fmla="*/ 943 w 1068"/>
              <a:gd name="T31" fmla="*/ 534 h 1029"/>
              <a:gd name="T32" fmla="*/ 1010 w 1068"/>
              <a:gd name="T33" fmla="*/ 595 h 1029"/>
              <a:gd name="T34" fmla="*/ 962 w 1068"/>
              <a:gd name="T35" fmla="*/ 639 h 1029"/>
              <a:gd name="T36" fmla="*/ 970 w 1068"/>
              <a:gd name="T37" fmla="*/ 680 h 1029"/>
              <a:gd name="T38" fmla="*/ 1049 w 1068"/>
              <a:gd name="T39" fmla="*/ 730 h 1029"/>
              <a:gd name="T40" fmla="*/ 893 w 1068"/>
              <a:gd name="T41" fmla="*/ 732 h 1029"/>
              <a:gd name="T42" fmla="*/ 912 w 1068"/>
              <a:gd name="T43" fmla="*/ 840 h 1029"/>
              <a:gd name="T44" fmla="*/ 879 w 1068"/>
              <a:gd name="T45" fmla="*/ 848 h 1029"/>
              <a:gd name="T46" fmla="*/ 786 w 1068"/>
              <a:gd name="T47" fmla="*/ 885 h 1029"/>
              <a:gd name="T48" fmla="*/ 776 w 1068"/>
              <a:gd name="T49" fmla="*/ 919 h 1029"/>
              <a:gd name="T50" fmla="*/ 711 w 1068"/>
              <a:gd name="T51" fmla="*/ 986 h 1029"/>
              <a:gd name="T52" fmla="*/ 579 w 1068"/>
              <a:gd name="T53" fmla="*/ 967 h 1029"/>
              <a:gd name="T54" fmla="*/ 526 w 1068"/>
              <a:gd name="T55" fmla="*/ 993 h 1029"/>
              <a:gd name="T56" fmla="*/ 412 w 1068"/>
              <a:gd name="T57" fmla="*/ 960 h 1029"/>
              <a:gd name="T58" fmla="*/ 327 w 1068"/>
              <a:gd name="T59" fmla="*/ 933 h 1029"/>
              <a:gd name="T60" fmla="*/ 294 w 1068"/>
              <a:gd name="T61" fmla="*/ 966 h 1029"/>
              <a:gd name="T62" fmla="*/ 254 w 1068"/>
              <a:gd name="T63" fmla="*/ 903 h 1029"/>
              <a:gd name="T64" fmla="*/ 229 w 1068"/>
              <a:gd name="T65" fmla="*/ 917 h 1029"/>
              <a:gd name="T66" fmla="*/ 202 w 1068"/>
              <a:gd name="T67" fmla="*/ 881 h 1029"/>
              <a:gd name="T68" fmla="*/ 134 w 1068"/>
              <a:gd name="T69" fmla="*/ 800 h 1029"/>
              <a:gd name="T70" fmla="*/ 156 w 1068"/>
              <a:gd name="T71" fmla="*/ 722 h 1029"/>
              <a:gd name="T72" fmla="*/ 25 w 1068"/>
              <a:gd name="T73" fmla="*/ 694 h 1029"/>
              <a:gd name="T74" fmla="*/ 65 w 1068"/>
              <a:gd name="T75" fmla="*/ 650 h 1029"/>
              <a:gd name="T76" fmla="*/ 108 w 1068"/>
              <a:gd name="T77" fmla="*/ 602 h 1029"/>
              <a:gd name="T78" fmla="*/ 97 w 1068"/>
              <a:gd name="T79" fmla="*/ 550 h 1029"/>
              <a:gd name="T80" fmla="*/ 116 w 1068"/>
              <a:gd name="T81" fmla="*/ 468 h 1029"/>
              <a:gd name="T82" fmla="*/ 4 w 1068"/>
              <a:gd name="T83" fmla="*/ 384 h 1029"/>
              <a:gd name="T84" fmla="*/ 109 w 1068"/>
              <a:gd name="T85" fmla="*/ 381 h 1029"/>
              <a:gd name="T86" fmla="*/ 96 w 1068"/>
              <a:gd name="T87" fmla="*/ 312 h 1029"/>
              <a:gd name="T88" fmla="*/ 118 w 1068"/>
              <a:gd name="T89" fmla="*/ 312 h 1029"/>
              <a:gd name="T90" fmla="*/ 194 w 1068"/>
              <a:gd name="T91" fmla="*/ 270 h 1029"/>
              <a:gd name="T92" fmla="*/ 89 w 1068"/>
              <a:gd name="T93" fmla="*/ 165 h 1029"/>
              <a:gd name="T94" fmla="*/ 202 w 1068"/>
              <a:gd name="T95" fmla="*/ 252 h 1029"/>
              <a:gd name="T96" fmla="*/ 200 w 1068"/>
              <a:gd name="T97" fmla="*/ 172 h 1029"/>
              <a:gd name="T98" fmla="*/ 268 w 1068"/>
              <a:gd name="T99" fmla="*/ 216 h 1029"/>
              <a:gd name="T100" fmla="*/ 182 w 1068"/>
              <a:gd name="T101" fmla="*/ 89 h 1029"/>
              <a:gd name="T102" fmla="*/ 287 w 1068"/>
              <a:gd name="T103" fmla="*/ 176 h 1029"/>
              <a:gd name="T104" fmla="*/ 291 w 1068"/>
              <a:gd name="T105" fmla="*/ 55 h 1029"/>
              <a:gd name="T106" fmla="*/ 368 w 1068"/>
              <a:gd name="T107" fmla="*/ 130 h 1029"/>
              <a:gd name="T108" fmla="*/ 388 w 1068"/>
              <a:gd name="T109" fmla="*/ 132 h 1029"/>
              <a:gd name="T110" fmla="*/ 428 w 1068"/>
              <a:gd name="T111" fmla="*/ 64 h 1029"/>
              <a:gd name="T112" fmla="*/ 458 w 1068"/>
              <a:gd name="T113" fmla="*/ 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942783" y="5715319"/>
            <a:ext cx="488950" cy="4603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 panose="020B0604020202020204" pitchFamily="34" charset="0"/>
              </a:rPr>
              <a:t>二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767830" y="2683510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4683756" y="2832500"/>
            <a:ext cx="613410" cy="15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茶品介绍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4339187" y="2832500"/>
            <a:ext cx="45974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2865435" y="2935793"/>
            <a:ext cx="1659890" cy="22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外形条索紧实，青褐油润。郁郁花香中夹带着暖暖的炭木芬芳。</a:t>
            </a: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茶感饱满，茶汤橙黄透亮，清澈明艳。醇厚顺滑，岩韵明显。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9430" y="1846666"/>
            <a:ext cx="860782" cy="8366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" y="4606167"/>
            <a:ext cx="4884984" cy="83867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"/>
          <a:stretch>
            <a:fillRect/>
          </a:stretch>
        </p:blipFill>
        <p:spPr>
          <a:xfrm>
            <a:off x="8141335" y="3223895"/>
            <a:ext cx="955675" cy="930910"/>
          </a:xfrm>
          <a:prstGeom prst="snip2SameRect">
            <a:avLst/>
          </a:prstGeom>
          <a:effectLst/>
        </p:spPr>
      </p:pic>
      <p:sp>
        <p:nvSpPr>
          <p:cNvPr id="77" name="文本框 76"/>
          <p:cNvSpPr txBox="1"/>
          <p:nvPr/>
        </p:nvSpPr>
        <p:spPr>
          <a:xfrm>
            <a:off x="8024495" y="4239895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武夷山岩茶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83"/>
          <a:stretch>
            <a:fillRect/>
          </a:stretch>
        </p:blipFill>
        <p:spPr>
          <a:xfrm>
            <a:off x="9919335" y="2884805"/>
            <a:ext cx="939165" cy="873125"/>
          </a:xfrm>
          <a:prstGeom prst="snip2SameRect">
            <a:avLst/>
          </a:prstGeom>
          <a:noFill/>
          <a:effectLst/>
        </p:spPr>
      </p:pic>
      <p:sp>
        <p:nvSpPr>
          <p:cNvPr id="80" name="文本框 79"/>
          <p:cNvSpPr txBox="1"/>
          <p:nvPr/>
        </p:nvSpPr>
        <p:spPr>
          <a:xfrm>
            <a:off x="9435465" y="3841115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6458585" y="5633720"/>
            <a:ext cx="1615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0" y="4690110"/>
            <a:ext cx="1130935" cy="884555"/>
          </a:xfrm>
          <a:prstGeom prst="snip2SameRect">
            <a:avLst/>
          </a:prstGeom>
          <a:noFill/>
          <a:ln>
            <a:noFill/>
          </a:ln>
          <a:effectLst/>
        </p:spPr>
      </p:pic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2243687" y="2884570"/>
            <a:ext cx="45974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大益普洱茶</a:t>
            </a: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910270" y="2935793"/>
            <a:ext cx="1413510" cy="223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茶干色泽乌润：茶香丰富。</a:t>
            </a: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汤色红浓：茶香丰富，显焦糖香；滋味醇和稍厚，有回甘。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bldLvl="0" animBg="1" autoUpdateAnimBg="0"/>
      <p:bldP spid="7" grpId="0" bldLvl="0" autoUpdateAnimBg="0"/>
      <p:bldP spid="8" grpId="0" animBg="1"/>
      <p:bldP spid="69" grpId="0" bldLvl="0" autoUpdateAnimBg="0"/>
      <p:bldP spid="70" grpId="0" bldLvl="0" autoUpdateAnimBg="0"/>
      <p:bldP spid="71" grpId="0" bldLvl="0" autoUpdateAnimBg="0"/>
      <p:bldP spid="83" grpId="0" bldLvl="0" autoUpdateAnimBg="0"/>
      <p:bldP spid="84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81123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51" y="285941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07063" y="2232314"/>
            <a:ext cx="3133723" cy="3103953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95571" y="3568088"/>
            <a:ext cx="430887" cy="434519"/>
            <a:chOff x="11165602" y="552138"/>
            <a:chExt cx="585614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5602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1960" y="3519714"/>
            <a:ext cx="430887" cy="434519"/>
            <a:chOff x="11165604" y="552138"/>
            <a:chExt cx="585614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7651" y="1265830"/>
            <a:ext cx="3635375" cy="134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选择标准：普洱属黑茶，饮后易饥饿，故选择甜度高的茶点，既缓解了晕茶现象，同时普洱比较厚重的味道也使原本偏甜腻的茶点入口更加美味。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sp>
        <p:nvSpPr>
          <p:cNvPr id="27" name="AutoShape 9"/>
          <p:cNvSpPr/>
          <p:nvPr/>
        </p:nvSpPr>
        <p:spPr bwMode="auto">
          <a:xfrm>
            <a:off x="8236912" y="4156411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AutoShape 9"/>
          <p:cNvSpPr/>
          <p:nvPr/>
        </p:nvSpPr>
        <p:spPr bwMode="auto">
          <a:xfrm>
            <a:off x="2722313" y="3991611"/>
            <a:ext cx="1922463" cy="2217737"/>
          </a:xfrm>
          <a:custGeom>
            <a:avLst/>
            <a:gdLst>
              <a:gd name="T0" fmla="*/ 961232 w 21600"/>
              <a:gd name="T1" fmla="*/ 0 h 21600"/>
              <a:gd name="T2" fmla="*/ 1922374 w 21600"/>
              <a:gd name="T3" fmla="*/ 554434 h 21600"/>
              <a:gd name="T4" fmla="*/ 1922374 w 21600"/>
              <a:gd name="T5" fmla="*/ 1663303 h 21600"/>
              <a:gd name="T6" fmla="*/ 961142 w 21600"/>
              <a:gd name="T7" fmla="*/ 2217634 h 21600"/>
              <a:gd name="T8" fmla="*/ 0 w 21600"/>
              <a:gd name="T9" fmla="*/ 1663200 h 21600"/>
              <a:gd name="T10" fmla="*/ 0 w 21600"/>
              <a:gd name="T11" fmla="*/ 554434 h 21600"/>
              <a:gd name="T12" fmla="*/ 96123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AutoShape 9"/>
          <p:cNvSpPr/>
          <p:nvPr/>
        </p:nvSpPr>
        <p:spPr bwMode="auto">
          <a:xfrm>
            <a:off x="475946" y="2665592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AutoShape 9"/>
          <p:cNvSpPr/>
          <p:nvPr/>
        </p:nvSpPr>
        <p:spPr bwMode="auto">
          <a:xfrm>
            <a:off x="9521253" y="1938674"/>
            <a:ext cx="1922463" cy="2217737"/>
          </a:xfrm>
          <a:custGeom>
            <a:avLst/>
            <a:gdLst>
              <a:gd name="T0" fmla="*/ 961232 w 21600"/>
              <a:gd name="T1" fmla="*/ 0 h 21600"/>
              <a:gd name="T2" fmla="*/ 1922374 w 21600"/>
              <a:gd name="T3" fmla="*/ 554434 h 21600"/>
              <a:gd name="T4" fmla="*/ 1922374 w 21600"/>
              <a:gd name="T5" fmla="*/ 1663303 h 21600"/>
              <a:gd name="T6" fmla="*/ 961142 w 21600"/>
              <a:gd name="T7" fmla="*/ 2217634 h 21600"/>
              <a:gd name="T8" fmla="*/ 0 w 21600"/>
              <a:gd name="T9" fmla="*/ 1663200 h 21600"/>
              <a:gd name="T10" fmla="*/ 0 w 21600"/>
              <a:gd name="T11" fmla="*/ 554434 h 21600"/>
              <a:gd name="T12" fmla="*/ 961232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76349" y="5463181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蛋挞</a:t>
            </a:r>
          </a:p>
        </p:txBody>
      </p:sp>
      <p:sp>
        <p:nvSpPr>
          <p:cNvPr id="32" name="矩形 31"/>
          <p:cNvSpPr/>
          <p:nvPr/>
        </p:nvSpPr>
        <p:spPr>
          <a:xfrm>
            <a:off x="396341" y="4048959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糯米糍</a:t>
            </a:r>
          </a:p>
        </p:txBody>
      </p:sp>
      <p:sp>
        <p:nvSpPr>
          <p:cNvPr id="33" name="矩形 32"/>
          <p:cNvSpPr/>
          <p:nvPr/>
        </p:nvSpPr>
        <p:spPr>
          <a:xfrm>
            <a:off x="8238900" y="5554627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花生牛轧糖</a:t>
            </a:r>
          </a:p>
        </p:txBody>
      </p:sp>
      <p:sp>
        <p:nvSpPr>
          <p:cNvPr id="34" name="矩形 33"/>
          <p:cNvSpPr/>
          <p:nvPr/>
        </p:nvSpPr>
        <p:spPr>
          <a:xfrm>
            <a:off x="9628343" y="3276693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绿茶饼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4450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茶会准备·茶点（配普洱）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6" grpId="0" bldLvl="0" animBg="1" autoUpdateAnimBg="0"/>
      <p:bldP spid="23" grpId="0" bldLvl="0" autoUpdateAnimBg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7" grpId="0" bldLvl="0" autoUpdateAnimBg="0"/>
      <p:bldP spid="13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5009994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51" y="2859419"/>
            <a:ext cx="1625349" cy="184974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07063" y="2232314"/>
            <a:ext cx="3133723" cy="3103953"/>
            <a:chOff x="2118573" y="492456"/>
            <a:chExt cx="6484653" cy="6423051"/>
          </a:xfrm>
        </p:grpSpPr>
        <p:sp>
          <p:nvSpPr>
            <p:cNvPr id="10" name="椭圆 9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95571" y="3568088"/>
            <a:ext cx="430887" cy="434519"/>
            <a:chOff x="11165602" y="552138"/>
            <a:chExt cx="585614" cy="590550"/>
          </a:xfrm>
        </p:grpSpPr>
        <p:sp>
          <p:nvSpPr>
            <p:cNvPr id="15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65602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一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91960" y="3519714"/>
            <a:ext cx="430887" cy="434519"/>
            <a:chOff x="11165604" y="552138"/>
            <a:chExt cx="585614" cy="590550"/>
          </a:xfrm>
        </p:grpSpPr>
        <p:sp>
          <p:nvSpPr>
            <p:cNvPr id="18" name="Freeform 5"/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avLst/>
              <a:gdLst>
                <a:gd name="T0" fmla="*/ 279 w 291"/>
                <a:gd name="T1" fmla="*/ 117 h 300"/>
                <a:gd name="T2" fmla="*/ 274 w 291"/>
                <a:gd name="T3" fmla="*/ 101 h 300"/>
                <a:gd name="T4" fmla="*/ 269 w 291"/>
                <a:gd name="T5" fmla="*/ 84 h 300"/>
                <a:gd name="T6" fmla="*/ 254 w 291"/>
                <a:gd name="T7" fmla="*/ 63 h 300"/>
                <a:gd name="T8" fmla="*/ 227 w 291"/>
                <a:gd name="T9" fmla="*/ 37 h 300"/>
                <a:gd name="T10" fmla="*/ 229 w 291"/>
                <a:gd name="T11" fmla="*/ 34 h 300"/>
                <a:gd name="T12" fmla="*/ 218 w 291"/>
                <a:gd name="T13" fmla="*/ 23 h 300"/>
                <a:gd name="T14" fmla="*/ 191 w 291"/>
                <a:gd name="T15" fmla="*/ 20 h 300"/>
                <a:gd name="T16" fmla="*/ 174 w 291"/>
                <a:gd name="T17" fmla="*/ 9 h 300"/>
                <a:gd name="T18" fmla="*/ 157 w 291"/>
                <a:gd name="T19" fmla="*/ 4 h 300"/>
                <a:gd name="T20" fmla="*/ 135 w 291"/>
                <a:gd name="T21" fmla="*/ 6 h 300"/>
                <a:gd name="T22" fmla="*/ 118 w 291"/>
                <a:gd name="T23" fmla="*/ 6 h 300"/>
                <a:gd name="T24" fmla="*/ 89 w 291"/>
                <a:gd name="T25" fmla="*/ 14 h 300"/>
                <a:gd name="T26" fmla="*/ 58 w 291"/>
                <a:gd name="T27" fmla="*/ 31 h 300"/>
                <a:gd name="T28" fmla="*/ 46 w 291"/>
                <a:gd name="T29" fmla="*/ 40 h 300"/>
                <a:gd name="T30" fmla="*/ 35 w 291"/>
                <a:gd name="T31" fmla="*/ 45 h 300"/>
                <a:gd name="T32" fmla="*/ 22 w 291"/>
                <a:gd name="T33" fmla="*/ 65 h 300"/>
                <a:gd name="T34" fmla="*/ 10 w 291"/>
                <a:gd name="T35" fmla="*/ 93 h 300"/>
                <a:gd name="T36" fmla="*/ 5 w 291"/>
                <a:gd name="T37" fmla="*/ 103 h 300"/>
                <a:gd name="T38" fmla="*/ 4 w 291"/>
                <a:gd name="T39" fmla="*/ 133 h 300"/>
                <a:gd name="T40" fmla="*/ 16 w 291"/>
                <a:gd name="T41" fmla="*/ 172 h 300"/>
                <a:gd name="T42" fmla="*/ 17 w 291"/>
                <a:gd name="T43" fmla="*/ 182 h 300"/>
                <a:gd name="T44" fmla="*/ 18 w 291"/>
                <a:gd name="T45" fmla="*/ 187 h 300"/>
                <a:gd name="T46" fmla="*/ 21 w 291"/>
                <a:gd name="T47" fmla="*/ 193 h 300"/>
                <a:gd name="T48" fmla="*/ 54 w 291"/>
                <a:gd name="T49" fmla="*/ 227 h 300"/>
                <a:gd name="T50" fmla="*/ 83 w 291"/>
                <a:gd name="T51" fmla="*/ 244 h 300"/>
                <a:gd name="T52" fmla="*/ 107 w 291"/>
                <a:gd name="T53" fmla="*/ 263 h 300"/>
                <a:gd name="T54" fmla="*/ 116 w 291"/>
                <a:gd name="T55" fmla="*/ 265 h 300"/>
                <a:gd name="T56" fmla="*/ 113 w 291"/>
                <a:gd name="T57" fmla="*/ 273 h 300"/>
                <a:gd name="T58" fmla="*/ 130 w 291"/>
                <a:gd name="T59" fmla="*/ 281 h 300"/>
                <a:gd name="T60" fmla="*/ 124 w 291"/>
                <a:gd name="T61" fmla="*/ 287 h 300"/>
                <a:gd name="T62" fmla="*/ 150 w 291"/>
                <a:gd name="T63" fmla="*/ 293 h 300"/>
                <a:gd name="T64" fmla="*/ 185 w 291"/>
                <a:gd name="T65" fmla="*/ 289 h 300"/>
                <a:gd name="T66" fmla="*/ 210 w 291"/>
                <a:gd name="T67" fmla="*/ 273 h 300"/>
                <a:gd name="T68" fmla="*/ 246 w 291"/>
                <a:gd name="T69" fmla="*/ 252 h 300"/>
                <a:gd name="T70" fmla="*/ 268 w 291"/>
                <a:gd name="T71" fmla="*/ 223 h 300"/>
                <a:gd name="T72" fmla="*/ 274 w 291"/>
                <a:gd name="T73" fmla="*/ 196 h 300"/>
                <a:gd name="T74" fmla="*/ 280 w 291"/>
                <a:gd name="T75" fmla="*/ 183 h 300"/>
                <a:gd name="T76" fmla="*/ 284 w 291"/>
                <a:gd name="T77" fmla="*/ 15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300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b="1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165604" y="602938"/>
              <a:ext cx="585614" cy="4572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二</a:t>
              </a:r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67651" y="1265830"/>
            <a:ext cx="3635375" cy="6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选择标准：武夷山岩茶属乌龙茶，特点在于香气，易搭配较清淡茶点。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43" y="1906010"/>
            <a:ext cx="2359157" cy="1069850"/>
          </a:xfrm>
          <a:prstGeom prst="rect">
            <a:avLst/>
          </a:prstGeom>
        </p:spPr>
      </p:pic>
      <p:sp>
        <p:nvSpPr>
          <p:cNvPr id="24" name="AutoShape 9"/>
          <p:cNvSpPr/>
          <p:nvPr/>
        </p:nvSpPr>
        <p:spPr bwMode="auto">
          <a:xfrm>
            <a:off x="9429404" y="2676215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AutoShape 9"/>
          <p:cNvSpPr/>
          <p:nvPr/>
        </p:nvSpPr>
        <p:spPr bwMode="auto">
          <a:xfrm>
            <a:off x="1167801" y="2815366"/>
            <a:ext cx="1920875" cy="2216150"/>
          </a:xfrm>
          <a:custGeom>
            <a:avLst/>
            <a:gdLst>
              <a:gd name="T0" fmla="*/ 960438 w 21600"/>
              <a:gd name="T1" fmla="*/ 0 h 21600"/>
              <a:gd name="T2" fmla="*/ 1920786 w 21600"/>
              <a:gd name="T3" fmla="*/ 554038 h 21600"/>
              <a:gd name="T4" fmla="*/ 1920786 w 21600"/>
              <a:gd name="T5" fmla="*/ 1662113 h 21600"/>
              <a:gd name="T6" fmla="*/ 960349 w 21600"/>
              <a:gd name="T7" fmla="*/ 2216047 h 21600"/>
              <a:gd name="T8" fmla="*/ 0 w 21600"/>
              <a:gd name="T9" fmla="*/ 1662010 h 21600"/>
              <a:gd name="T10" fmla="*/ 0 w 21600"/>
              <a:gd name="T11" fmla="*/ 554038 h 21600"/>
              <a:gd name="T12" fmla="*/ 960438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72574" y="5138744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腰果</a:t>
            </a:r>
          </a:p>
        </p:txBody>
      </p:sp>
      <p:sp>
        <p:nvSpPr>
          <p:cNvPr id="32" name="矩形 31"/>
          <p:cNvSpPr/>
          <p:nvPr/>
        </p:nvSpPr>
        <p:spPr>
          <a:xfrm>
            <a:off x="9370956" y="5031516"/>
            <a:ext cx="2016102" cy="39504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水果拼盘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71846" y="325120"/>
            <a:ext cx="4450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茶会准备·茶点（配乌龙）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2311" y="720728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6" grpId="0" bldLvl="0" animBg="1" autoUpdateAnimBg="0"/>
      <p:bldP spid="23" grpId="0" bldLvl="0" autoUpdateAnimBg="0"/>
      <p:bldP spid="24" grpId="0" bldLvl="0" animBg="1"/>
      <p:bldP spid="25" grpId="0" bldLvl="0" animBg="1"/>
      <p:bldP spid="31" grpId="0" bldLvl="0" animBg="1"/>
      <p:bldP spid="32" grpId="0" bldLvl="0" animBg="1"/>
      <p:bldP spid="7" grpId="0" bldLvl="0" autoUpdateAnimBg="0"/>
      <p:bldP spid="13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05815" y="324485"/>
            <a:ext cx="3816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茶会准备·茶具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-5715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8056" y="-489077"/>
            <a:ext cx="2599982" cy="252755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878" y="561343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6200000">
            <a:off x="3437099" y="56213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8309" y="3555028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品茗杯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3016" y="1364966"/>
            <a:ext cx="1640211" cy="21581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16875" y="3686457"/>
            <a:ext cx="80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1278" y="1360148"/>
            <a:ext cx="1487838" cy="22078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95400" y="369000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公道杯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177" y="1736710"/>
            <a:ext cx="2480993" cy="16539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7642" y="4512942"/>
            <a:ext cx="2424205" cy="128476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618883" y="5984673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茶荷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166" y="4451645"/>
            <a:ext cx="2016102" cy="15120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519241" y="6057862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茶叶罐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8473" y="2540054"/>
            <a:ext cx="1780564" cy="1801752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537202" y="4413303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电陶炉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&amp;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陶壶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165" y="4413303"/>
            <a:ext cx="1624542" cy="1812989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002820" y="5402448"/>
            <a:ext cx="2016102" cy="39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茶夹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5000" y="782955"/>
            <a:ext cx="258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utoUpdateAnimBg="0"/>
      <p:bldP spid="7" grpId="0" bldLvl="0" animBg="1" autoUpdateAnimBg="0"/>
      <p:bldP spid="9" grpId="0" bldLvl="0" animBg="1" autoUpdateAnimBg="0"/>
      <p:bldP spid="14" grpId="0"/>
      <p:bldP spid="16" grpId="0"/>
      <p:bldP spid="18" grpId="0"/>
      <p:bldP spid="21" grpId="0"/>
      <p:bldP spid="23" grpId="0"/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hangingPunct="1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62450" y="5309920"/>
            <a:ext cx="10525958" cy="136417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，就是品赏茶的美感之道。亦被视为一种烹茶饮茶的生活艺术，一种以茶为媒的生活礼仪，一种以茶修身的生活方式。它通过沏茶、赏茶、闻茶、饮茶、增进友谊，美心修德，学习礼法，领略传统美德，是很有益的一种和美仪式。喝茶能静心、静神，有助于陶冶情操、去除杂念。</a:t>
            </a:r>
          </a:p>
          <a:p>
            <a:pPr>
              <a:lnSpc>
                <a:spcPct val="200000"/>
              </a:lnSpc>
            </a:pPr>
            <a:r>
              <a:rPr lang="zh-CN" altLang="en-US" sz="1200" b="0" i="0" spc="600" dirty="0">
                <a:solidFill>
                  <a:schemeClr val="accent4">
                    <a:lumMod val="75000"/>
                    <a:alpha val="70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茶道精神是茶文化的核心。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8056" y="-489077"/>
            <a:ext cx="2599982" cy="252755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 rot="16200000">
            <a:off x="523243" y="508003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6200000">
            <a:off x="3309464" y="508794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7532" y="1340802"/>
            <a:ext cx="1564193" cy="208819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744" y="1069336"/>
            <a:ext cx="1796819" cy="239575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956" y="1662553"/>
            <a:ext cx="1796819" cy="18025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20" y="1568531"/>
            <a:ext cx="1933838" cy="1990587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504494" y="362639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茶巾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223795" y="3626396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茶渣缸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15511" y="3731088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茶匙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389748" y="3749504"/>
            <a:ext cx="102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茶漏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2452" y="271048"/>
            <a:ext cx="337711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茶会准备·茶具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4365" y="701040"/>
            <a:ext cx="2583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/>
            <a:r>
              <a:rPr lang="zh-CN" altLang="en-US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9" grpId="0" bldLvl="0" animBg="1" autoUpdateAnimBg="0"/>
      <p:bldP spid="31" grpId="0"/>
      <p:bldP spid="32" grpId="0"/>
      <p:bldP spid="33" grpId="0"/>
      <p:bldP spid="34" grpId="0"/>
      <p:bldP spid="15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32359" y="-821863"/>
            <a:ext cx="1200329" cy="3988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5486141" y="415517"/>
            <a:ext cx="492443" cy="145328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CATEGORIES</a:t>
            </a:r>
          </a:p>
        </p:txBody>
      </p:sp>
      <p:sp>
        <p:nvSpPr>
          <p:cNvPr id="6" name="椭圆 5"/>
          <p:cNvSpPr/>
          <p:nvPr/>
        </p:nvSpPr>
        <p:spPr>
          <a:xfrm>
            <a:off x="8628714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</a:t>
            </a:r>
          </a:p>
        </p:txBody>
      </p:sp>
      <p:sp>
        <p:nvSpPr>
          <p:cNvPr id="7" name="椭圆 6"/>
          <p:cNvSpPr/>
          <p:nvPr/>
        </p:nvSpPr>
        <p:spPr>
          <a:xfrm>
            <a:off x="6770886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</a:t>
            </a:r>
          </a:p>
        </p:txBody>
      </p:sp>
      <p:sp>
        <p:nvSpPr>
          <p:cNvPr id="8" name="椭圆 7"/>
          <p:cNvSpPr/>
          <p:nvPr/>
        </p:nvSpPr>
        <p:spPr>
          <a:xfrm>
            <a:off x="4913058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</a:t>
            </a:r>
          </a:p>
        </p:txBody>
      </p:sp>
      <p:sp>
        <p:nvSpPr>
          <p:cNvPr id="9" name="椭圆 8"/>
          <p:cNvSpPr/>
          <p:nvPr/>
        </p:nvSpPr>
        <p:spPr>
          <a:xfrm>
            <a:off x="3055230" y="2414551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雅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524053" y="2520593"/>
            <a:ext cx="1039552" cy="4820785"/>
            <a:chOff x="7990653" y="1527628"/>
            <a:chExt cx="1039552" cy="4820785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茶会主题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章节一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Tea Party theme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9827" y="2520593"/>
            <a:ext cx="1039552" cy="4820785"/>
            <a:chOff x="7990653" y="1527628"/>
            <a:chExt cx="1039552" cy="4820785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茶会设计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章节二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Tea Party design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14650" y="2520593"/>
            <a:ext cx="1039552" cy="4820785"/>
            <a:chOff x="7990653" y="1527628"/>
            <a:chExt cx="1039552" cy="4820785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茶会流程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章节三</a:t>
              </a: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Tea Party </a:t>
              </a:r>
              <a:r>
                <a:rPr lang="en-US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process</a:t>
              </a:r>
              <a:endParaRPr lang="en-US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50423" y="2520593"/>
            <a:ext cx="1039552" cy="4820785"/>
            <a:chOff x="7990653" y="1527628"/>
            <a:chExt cx="1039552" cy="4820785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8195335" y="2532063"/>
              <a:ext cx="613410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茶会准备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章节四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7990653" y="1527628"/>
              <a:ext cx="351790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1100" dirty="0">
                  <a:solidFill>
                    <a:schemeClr val="accent4">
                      <a:lumMod val="75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Tea Party preparation</a:t>
              </a:r>
              <a:endParaRPr lang="zh-CN" altLang="en-US" sz="11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7145" y="-64135"/>
            <a:ext cx="3785870" cy="5361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77919" y="958788"/>
            <a:ext cx="1470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6F6F6"/>
                </a:solidFill>
              </a:rPr>
              <a:t>https://www.ypppt.com/</a:t>
            </a:r>
            <a:endParaRPr lang="zh-CN" altLang="en-US" sz="800" dirty="0">
              <a:solidFill>
                <a:srgbClr val="F6F6F6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438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茶会准备·人员安排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3970364" y="590235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58815" y="774500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18000" y="2638319"/>
            <a:ext cx="3556000" cy="2735262"/>
            <a:chOff x="2917371" y="1509173"/>
            <a:chExt cx="6308028" cy="4852111"/>
          </a:xfrm>
        </p:grpSpPr>
        <p:sp>
          <p:nvSpPr>
            <p:cNvPr id="29" name="弧形 28"/>
            <p:cNvSpPr/>
            <p:nvPr/>
          </p:nvSpPr>
          <p:spPr>
            <a:xfrm rot="13603818">
              <a:off x="3538272" y="1659071"/>
              <a:ext cx="4626616" cy="4626616"/>
            </a:xfrm>
            <a:prstGeom prst="arc">
              <a:avLst>
                <a:gd name="adj1" fmla="val 16200000"/>
                <a:gd name="adj2" fmla="val 21493235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597983">
              <a:off x="4046967" y="1734668"/>
              <a:ext cx="4626616" cy="4626616"/>
            </a:xfrm>
            <a:prstGeom prst="arc">
              <a:avLst>
                <a:gd name="adj1" fmla="val 16127698"/>
                <a:gd name="adj2" fmla="val 21464082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2917371" y="1509173"/>
              <a:ext cx="1059543" cy="105954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934180" y="5149684"/>
              <a:ext cx="862336" cy="9044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8188200" y="1509173"/>
              <a:ext cx="1035953" cy="10781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408028" y="5196088"/>
              <a:ext cx="817371" cy="8615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939902" y="2592795"/>
            <a:ext cx="288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一人申请借用茶艺室充当场地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一人申请借用茶艺室茶具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一人申请借用书协作品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912917" y="2226083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借用申请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898713" y="4959565"/>
            <a:ext cx="288775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活动结束后四人一起整理现场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两人负责归还茶具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两人负责归还书法作品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956738" y="4424982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58731" y="4789648"/>
            <a:ext cx="2887755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四人各自完成一个茶花作品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四人一起布置茶会现场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一人主持茶会，其余三人现场帮忙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884020" y="4422936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布置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397623" y="2560215"/>
            <a:ext cx="288775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两人采购茶席、茶点和茶叶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两人采购花器花材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一人制作并发放电子邀请函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2884020" y="2187214"/>
            <a:ext cx="1433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采购邀请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879" y="1847184"/>
            <a:ext cx="4173880" cy="361487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 autoUpdateAnimBg="0"/>
      <p:bldP spid="25" grpId="0" bldLvl="0" autoUpdateAnimBg="0"/>
      <p:bldP spid="26" grpId="0" bldLvl="0" animBg="1" autoUpdateAnimBg="0"/>
      <p:bldP spid="27" grpId="0" bldLvl="0" autoUpdateAnimBg="0"/>
      <p:bldP spid="35" grpId="0" bldLvl="0" autoUpdateAnimBg="0"/>
      <p:bldP spid="36" grpId="0" bldLvl="0" autoUpdateAnimBg="0"/>
      <p:bldP spid="38" grpId="0" bldLvl="0" autoUpdateAnimBg="0"/>
      <p:bldP spid="39" grpId="0" bldLvl="0" autoUpdateAnimBg="0"/>
      <p:bldP spid="41" grpId="0" bldLvl="0" autoUpdateAnimBg="0"/>
      <p:bldP spid="42" grpId="0" bldLvl="0" autoUpdateAnimBg="0"/>
      <p:bldP spid="44" grpId="0" bldLvl="0" autoUpdateAnimBg="0"/>
      <p:bldP spid="45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</a:t>
            </a:r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·邀请人员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 rot="16200000">
            <a:off x="3906364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3787" y="2362165"/>
            <a:ext cx="675005" cy="1634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名  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781800" y="4675505"/>
            <a:ext cx="490220" cy="1879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邀 请 函 链 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997440" y="1898015"/>
            <a:ext cx="675005" cy="238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邀 请 函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24770" y="2394778"/>
            <a:ext cx="1475105" cy="980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鲁朝晖老师</a:t>
            </a: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李晓东老师</a:t>
            </a: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童丽洋</a:t>
            </a: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陈倩</a:t>
            </a: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林泽燕</a:t>
            </a:r>
          </a:p>
          <a:p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陈洁萍</a:t>
            </a: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4535805" y="4077970"/>
            <a:ext cx="613410" cy="3074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http://u9201811.viewer.maka.im/k/E8D7J0KEW9201811?t=1584265699548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7745" y="1111885"/>
            <a:ext cx="2219325" cy="3355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8745" y="2362200"/>
            <a:ext cx="2007870" cy="34778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bldLvl="0" autoUpdateAnimBg="0"/>
      <p:bldP spid="8" grpId="0" bldLvl="0" animBg="1" autoUpdateAnimBg="0"/>
      <p:bldP spid="9" grpId="0" bldLvl="0" autoUpdateAnimBg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茶会准备·场地布置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395271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</a:t>
            </a:r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130" y="3651501"/>
            <a:ext cx="5596139" cy="3060197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85808" y="2205139"/>
            <a:ext cx="49022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场地布置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011122" y="2205561"/>
            <a:ext cx="675005" cy="31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借用茶艺室，方便快捷，环境适宜</a:t>
            </a:r>
          </a:p>
          <a:p>
            <a:pPr eaLnBrk="1" hangingPunct="1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采用围坐方式，便于讨论。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23745" y="1622425"/>
            <a:ext cx="3052445" cy="407162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9" grpId="0" bldLvl="0" autoUpdateAnimBg="0"/>
      <p:bldP spid="11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7260855" y="2401117"/>
            <a:ext cx="410482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大概估计此次茶会开销，具体花费可根据实际情况灵活变通 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7233920" y="2034540"/>
            <a:ext cx="2132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经费预算表格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638" y="3809994"/>
            <a:ext cx="4721362" cy="3048006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63921" y="325120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茶会准备·经费预算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740410" y="1734185"/>
          <a:ext cx="6375400" cy="41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51000"/>
                <a:gridCol w="1651000"/>
                <a:gridCol w="1447800"/>
              </a:tblGrid>
              <a:tr h="3048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粗黑宋简体" panose="02000000000000000000" charset="-122"/>
                        </a:rPr>
                        <a:t>预算表</a:t>
                      </a:r>
                      <a:endParaRPr lang="en-US" altLang="en-US" b="0">
                        <a:solidFill>
                          <a:srgbClr val="000000"/>
                        </a:solidFill>
                        <a:latin typeface="方正粗黑宋简体" panose="02000000000000000000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名称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单价/元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数量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价格/元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花生牛轧糖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水果拼盘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1/盘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绿茶饼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7.8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7.8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糯米滋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1/盒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蛋挞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6/个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腰果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500/g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33.8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茶席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88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1/条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88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盘子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6/个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42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大益普洱茶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55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150/g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55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武夷山岩茶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49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80/g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49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紫色洋桔梗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紫色脆菊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18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香雪兰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1/扎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charset="-122"/>
                        </a:rPr>
                        <a:t>30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等线" charset="-122"/>
                        </a:rPr>
                        <a:t>417.4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charset="-122"/>
                        </a:rPr>
                        <a:t>说明：墨与纸已有，笔与砚可跟书画协会借用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等线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42" grpId="0" animBg="1" autoUpdateAnimBg="0"/>
      <p:bldP spid="44" grpId="0" bldLvl="0" autoUpdateAnimBg="0"/>
      <p:bldP spid="45" grpId="0" bldLvl="0" autoUpdateAnimBg="0"/>
      <p:bldP spid="5" grpId="0" bldLvl="0" autoUpdateAnimBg="0"/>
      <p:bldP spid="9" grpId="0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80406" y="325120"/>
            <a:ext cx="373438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番外·人员分工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 rot="16200000">
            <a:off x="3316314" y="562930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58815" y="774500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60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preparation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18000" y="2638319"/>
            <a:ext cx="3556000" cy="2735262"/>
            <a:chOff x="2917371" y="1509173"/>
            <a:chExt cx="6308028" cy="4852111"/>
          </a:xfrm>
        </p:grpSpPr>
        <p:sp>
          <p:nvSpPr>
            <p:cNvPr id="29" name="弧形 28"/>
            <p:cNvSpPr/>
            <p:nvPr/>
          </p:nvSpPr>
          <p:spPr>
            <a:xfrm rot="13603818">
              <a:off x="3538272" y="1659071"/>
              <a:ext cx="4626616" cy="4626616"/>
            </a:xfrm>
            <a:prstGeom prst="arc">
              <a:avLst>
                <a:gd name="adj1" fmla="val 16200000"/>
                <a:gd name="adj2" fmla="val 21493235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597983">
              <a:off x="4046967" y="1734668"/>
              <a:ext cx="4626616" cy="4626616"/>
            </a:xfrm>
            <a:prstGeom prst="arc">
              <a:avLst>
                <a:gd name="adj1" fmla="val 16127698"/>
                <a:gd name="adj2" fmla="val 21464082"/>
              </a:avLst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 flipV="1">
              <a:off x="2917371" y="1509173"/>
              <a:ext cx="1059543" cy="105954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934180" y="5149684"/>
              <a:ext cx="862336" cy="9044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8188200" y="1509173"/>
              <a:ext cx="1035953" cy="107815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408028" y="5196088"/>
              <a:ext cx="817371" cy="861537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939902" y="2592795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茶席与茶花设计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制作邀请函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912917" y="2226083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陈倩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7912683" y="4847170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物资准备、人员安排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经费预算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7956738" y="4424982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林泽燕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458731" y="4789648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选择茶、茶点与茶具</a:t>
            </a: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总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884020" y="4420396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陈洁萍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397623" y="2560215"/>
            <a:ext cx="28877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设计茶会流程与内容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总</a:t>
            </a:r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整理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2884020" y="2187214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童丽洋</a:t>
            </a:r>
          </a:p>
        </p:txBody>
      </p:sp>
      <p:sp>
        <p:nvSpPr>
          <p:cNvPr id="2" name="椭圆 1"/>
          <p:cNvSpPr/>
          <p:nvPr/>
        </p:nvSpPr>
        <p:spPr>
          <a:xfrm>
            <a:off x="5156200" y="3150870"/>
            <a:ext cx="1879600" cy="17532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四人共同完成茶空间布置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 autoUpdateAnimBg="0"/>
      <p:bldP spid="25" grpId="0" bldLvl="0" autoUpdateAnimBg="0"/>
      <p:bldP spid="26" grpId="0" bldLvl="0" animBg="1" autoUpdateAnimBg="0"/>
      <p:bldP spid="27" grpId="0" bldLvl="0" autoUpdateAnimBg="0"/>
      <p:bldP spid="35" grpId="0" bldLvl="0" autoUpdateAnimBg="0"/>
      <p:bldP spid="36" grpId="0" bldLvl="0" autoUpdateAnimBg="0"/>
      <p:bldP spid="38" grpId="0" bldLvl="0" autoUpdateAnimBg="0"/>
      <p:bldP spid="39" grpId="0" bldLvl="0" autoUpdateAnimBg="0"/>
      <p:bldP spid="41" grpId="0" bldLvl="0" autoUpdateAnimBg="0"/>
      <p:bldP spid="42" grpId="0" bldLvl="0" autoUpdateAnimBg="0"/>
      <p:bldP spid="44" grpId="0" bldLvl="0" autoUpdateAnimBg="0"/>
      <p:bldP spid="45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48490" y="777617"/>
            <a:ext cx="798195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书</a:t>
            </a:r>
            <a:r>
              <a:rPr lang="en-US" altLang="zh-CN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98032" y="777617"/>
            <a:ext cx="1413510" cy="354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当茶遇上书法，两者相遇，造就了意蕴</a:t>
            </a: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独特的悠闲茶会。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茶香叶，嫩芽。</a:t>
            </a: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心潜书法，神造诗境，</a:t>
            </a:r>
          </a:p>
          <a:p>
            <a:pPr algn="l"/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心旷神怡……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164" y="4381500"/>
            <a:ext cx="6267450" cy="2476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525" y="2408833"/>
            <a:ext cx="2075692" cy="7589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645" b="91624" l="10000" r="90000">
                        <a14:foregroundMark x1="52462" y1="17005" x2="51846" y2="48985"/>
                        <a14:foregroundMark x1="51538" y1="49492" x2="50769" y2="54822"/>
                        <a14:foregroundMark x1="50615" y1="55330" x2="50462" y2="64975"/>
                        <a14:foregroundMark x1="50308" y1="66244" x2="53385" y2="55330"/>
                        <a14:foregroundMark x1="53077" y1="56853" x2="52615" y2="62183"/>
                        <a14:foregroundMark x1="52154" y1="62944" x2="50615" y2="66244"/>
                        <a14:foregroundMark x1="53077" y1="55330" x2="53846" y2="17005"/>
                        <a14:foregroundMark x1="53846" y1="17005" x2="52923" y2="16244"/>
                        <a14:foregroundMark x1="47231" y1="69036" x2="50769" y2="71066"/>
                        <a14:foregroundMark x1="51385" y1="71827" x2="53692" y2="69036"/>
                        <a14:foregroundMark x1="53692" y1="69036" x2="58308" y2="63959"/>
                        <a14:foregroundMark x1="58308" y1="63959" x2="62308" y2="59137"/>
                        <a14:foregroundMark x1="62308" y1="59137" x2="69385" y2="62437"/>
                        <a14:foregroundMark x1="69385" y1="62437" x2="69385" y2="70558"/>
                        <a14:foregroundMark x1="69385" y1="70558" x2="70000" y2="76396"/>
                        <a14:foregroundMark x1="70000" y1="76396" x2="67538" y2="86041"/>
                        <a14:foregroundMark x1="67538" y1="86041" x2="60000" y2="90355"/>
                        <a14:foregroundMark x1="60000" y1="89086" x2="53231" y2="85025"/>
                        <a14:foregroundMark x1="53231" y1="85025" x2="43846" y2="85279"/>
                        <a14:foregroundMark x1="43846" y1="85279" x2="38308" y2="89848"/>
                        <a14:foregroundMark x1="38308" y1="89848" x2="29692" y2="91371"/>
                        <a14:foregroundMark x1="30308" y1="91624" x2="39231" y2="82487"/>
                        <a14:foregroundMark x1="39231" y1="82487" x2="25846" y2="86294"/>
                        <a14:foregroundMark x1="25846" y1="86294" x2="23231" y2="78426"/>
                        <a14:foregroundMark x1="23692" y1="77665" x2="24615" y2="76904"/>
                        <a14:foregroundMark x1="24615" y1="76904" x2="28000" y2="68274"/>
                        <a14:foregroundMark x1="28000" y1="68274" x2="42000" y2="67005"/>
                        <a14:foregroundMark x1="42000" y1="67005" x2="49692" y2="67513"/>
                        <a14:foregroundMark x1="50308" y1="55838" x2="46308" y2="67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07" t="10068" r="33522" b="5406"/>
          <a:stretch>
            <a:fillRect/>
          </a:stretch>
        </p:blipFill>
        <p:spPr>
          <a:xfrm>
            <a:off x="9954895" y="116840"/>
            <a:ext cx="1692910" cy="1946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9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889" y="715033"/>
            <a:ext cx="1190202" cy="364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571" y="980427"/>
            <a:ext cx="5330555" cy="46554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87620" y="1003100"/>
            <a:ext cx="1015663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spc="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谢谢观赏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162" y="4436653"/>
            <a:ext cx="2704221" cy="2319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764" y="1669273"/>
            <a:ext cx="2359157" cy="10698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76234" y="3927162"/>
            <a:ext cx="2359157" cy="106985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184410" y="2462295"/>
            <a:ext cx="646331" cy="23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spc="3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  you</a:t>
            </a:r>
            <a:endParaRPr lang="zh-CN" altLang="en-US" sz="2000" spc="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eaLnBrk="1" hangingPunct="1"/>
            <a:endParaRPr lang="zh-CN" altLang="en-US" sz="1000" spc="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13" grpId="0" bldLvl="0" autoUpdateAnimBg="0"/>
      <p:bldP spid="13" grpId="1" bldLvl="0" autoUpdateAnimBg="0"/>
      <p:bldP spid="13" grpId="2" bldLvl="0" autoUpdateAnimBg="0"/>
      <p:bldP spid="13" grpId="3" bldLvl="0" autoUpdateAnimBg="0"/>
      <p:bldP spid="13" grpId="4" bldLvl="0" autoUpdateAnimBg="0"/>
      <p:bldP spid="13" grpId="5" bldLvl="0" autoUpdateAnimBg="0"/>
      <p:bldP spid="13" grpId="6" bldLvl="0" autoUpdateAnimBg="0"/>
      <p:bldP spid="13" grpId="7" bldLvl="0" autoUpdateAnimBg="0"/>
      <p:bldP spid="13" grpId="8" bldLvl="0" autoUpdateAnimBg="0"/>
      <p:bldP spid="13" grpId="9" bldLvl="0" autoUpdateAnimBg="0"/>
      <p:bldP spid="13" grpId="10" bldLvl="0" autoUpdateAnimBg="0"/>
      <p:bldP spid="13" grpId="11" bldLvl="0" autoUpdateAnimBg="0"/>
      <p:bldP spid="13" grpId="12" bldLvl="0" autoUpdateAnimBg="0"/>
      <p:bldP spid="13" grpId="13" bldLvl="0" autoUpdateAnimBg="0"/>
      <p:bldP spid="13" grpId="14" bldLvl="0" autoUpdateAnimBg="0"/>
      <p:bldP spid="13" grpId="15" bldLvl="0" autoUpdateAnimBg="0"/>
      <p:bldP spid="13" grpId="16" bldLvl="0" autoUpdateAnimBg="0"/>
      <p:bldP spid="13" grpId="17" bldLvl="0" autoUpdateAnimBg="0"/>
      <p:bldP spid="13" grpId="18" bldLvl="0" autoUpdateAnimBg="0"/>
      <p:bldP spid="13" grpId="19" bldLvl="0" autoUpdateAnimBg="0"/>
      <p:bldP spid="13" grpId="20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2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茶会主题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章节壹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正</a:t>
            </a:r>
          </a:p>
        </p:txBody>
      </p:sp>
      <p:sp>
        <p:nvSpPr>
          <p:cNvPr id="14" name="矩形 13"/>
          <p:cNvSpPr/>
          <p:nvPr/>
        </p:nvSpPr>
        <p:spPr>
          <a:xfrm>
            <a:off x="1732964" y="2500310"/>
            <a:ext cx="6278642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感恩的心态喝这杯茶，这杯茶就不仅仅是一碗茶汤，而在其中充满人文精神，充满了天地万物和谐相处、相互成就、共融共济、同体不二的精神，化解戾气，发扬正气，成就和气。</a:t>
            </a:r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9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13" grpId="0" animBg="1"/>
      <p:bldP spid="14" grpId="0"/>
      <p:bldP spid="15" grpId="0" animBg="1" autoUpdateAnimBg="0"/>
      <p:bldP spid="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4537" y="1899416"/>
            <a:ext cx="1415772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</a:t>
            </a:r>
            <a:r>
              <a:rPr lang="en-US" altLang="zh-CN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</a:t>
            </a:r>
            <a:r>
              <a:rPr lang="zh-CN" altLang="en-US" sz="8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23" y="492416"/>
            <a:ext cx="6300977" cy="5984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茶会主题·染墨会清友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0818" y="2272320"/>
            <a:ext cx="2609850" cy="1457325"/>
          </a:xfrm>
          <a:custGeom>
            <a:avLst/>
            <a:gdLst>
              <a:gd name="connsiteX0" fmla="*/ 0 w 2609850"/>
              <a:gd name="connsiteY0" fmla="*/ 0 h 1457325"/>
              <a:gd name="connsiteX1" fmla="*/ 2609850 w 2609850"/>
              <a:gd name="connsiteY1" fmla="*/ 0 h 1457325"/>
              <a:gd name="connsiteX2" fmla="*/ 2609850 w 2609850"/>
              <a:gd name="connsiteY2" fmla="*/ 1457325 h 1457325"/>
              <a:gd name="connsiteX3" fmla="*/ 0 w 2609850"/>
              <a:gd name="connsiteY3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1457325">
                <a:moveTo>
                  <a:pt x="0" y="0"/>
                </a:moveTo>
                <a:lnTo>
                  <a:pt x="2609850" y="0"/>
                </a:lnTo>
                <a:lnTo>
                  <a:pt x="2609850" y="1457325"/>
                </a:lnTo>
                <a:lnTo>
                  <a:pt x="0" y="1457325"/>
                </a:lnTo>
                <a:close/>
              </a:path>
            </a:pathLst>
          </a:cu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29115" y="2820988"/>
            <a:ext cx="70937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染墨是书法的别称，书法是我国特有的一种文字美的艺术表现形式。或重若崩云，或轻如蝉翼；导之则泉注，顿之则山安；纤纤乎似初月之出天涯，落落乎犹众星之列河汉。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365093" y="2454275"/>
            <a:ext cx="14331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染墨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46928" y="4575175"/>
            <a:ext cx="70937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清友是茶的别称，品茶也是一种较为优雅和闲适的艺术享受。品茶之道，在于心，在于艺，在于魂。寻得佳时，觅得佳境，品味好茶，只觉气舒神怡心静神清。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919943" y="4210050"/>
            <a:ext cx="120450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268" y="4215420"/>
            <a:ext cx="2609850" cy="1457325"/>
          </a:xfrm>
          <a:custGeom>
            <a:avLst/>
            <a:gdLst>
              <a:gd name="connsiteX0" fmla="*/ 0 w 2609850"/>
              <a:gd name="connsiteY0" fmla="*/ 0 h 1457325"/>
              <a:gd name="connsiteX1" fmla="*/ 2609850 w 2609850"/>
              <a:gd name="connsiteY1" fmla="*/ 0 h 1457325"/>
              <a:gd name="connsiteX2" fmla="*/ 2609850 w 2609850"/>
              <a:gd name="connsiteY2" fmla="*/ 1457325 h 1457325"/>
              <a:gd name="connsiteX3" fmla="*/ 0 w 2609850"/>
              <a:gd name="connsiteY3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850" h="1457325">
                <a:moveTo>
                  <a:pt x="0" y="0"/>
                </a:moveTo>
                <a:lnTo>
                  <a:pt x="2609850" y="0"/>
                </a:lnTo>
                <a:lnTo>
                  <a:pt x="2609850" y="1457325"/>
                </a:lnTo>
                <a:lnTo>
                  <a:pt x="0" y="1457325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0880" y="2272030"/>
            <a:ext cx="2730500" cy="14573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bldLvl="0" autoUpdateAnimBg="0"/>
      <p:bldP spid="6" grpId="0" animBg="1" autoUpdateAnimBg="0"/>
      <p:bldP spid="7" grpId="0" bldLvl="0" autoUpdateAnimBg="0"/>
      <p:bldP spid="10" grpId="0" bldLvl="0" autoUpdateAnimBg="0"/>
      <p:bldP spid="11" grpId="0" bldLvl="0" autoUpdateAnimBg="0"/>
      <p:bldP spid="13" grpId="0" bldLvl="0" autoUpdateAnimBg="0"/>
      <p:bldP spid="14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81041" y="352425"/>
            <a:ext cx="37388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茶会主题·染墨会清友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81041" y="774703"/>
            <a:ext cx="42687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theme</a:t>
            </a:r>
            <a:endParaRPr lang="zh-CN" altLang="en-US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1212" y="2457330"/>
            <a:ext cx="3877985" cy="1143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第一杯为品，第二杯为解渴。品茗，其妙处正在于品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饮酒为“醉乡”，品茶为“醒乡”。从“醉乡”中觉醒过来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进入清纯的“醒乡”，才能体验人生，品味人生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792364" y="2146371"/>
            <a:ext cx="800219" cy="503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779" y="3703982"/>
            <a:ext cx="4712712" cy="3154018"/>
          </a:xfrm>
          <a:prstGeom prst="rect">
            <a:avLst/>
          </a:prstGeom>
          <a:effectLst>
            <a:outerShdw blurRad="254000" dist="152400" dir="3000000" algn="tl" rotWithShape="0">
              <a:prstClr val="black">
                <a:alpha val="35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5778500" y="489253"/>
            <a:ext cx="6429829" cy="6368748"/>
            <a:chOff x="2118573" y="492456"/>
            <a:chExt cx="6484653" cy="6423051"/>
          </a:xfrm>
        </p:grpSpPr>
        <p:sp>
          <p:nvSpPr>
            <p:cNvPr id="12" name="椭圆 11"/>
            <p:cNvSpPr/>
            <p:nvPr/>
          </p:nvSpPr>
          <p:spPr>
            <a:xfrm>
              <a:off x="2118573" y="492456"/>
              <a:ext cx="6423051" cy="642305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495226" y="3649981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589398" y="921296"/>
              <a:ext cx="108000" cy="108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378131" y="3947856"/>
            <a:ext cx="438404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茶与书法</a:t>
            </a: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为主题的茶会，墨韵茗香。一铭清茶，一评书法，或是安静的早晨，或是阳光明媚的午后，邀约几位好友，望着窗外曼妙的风景，或品一杯醇香之茶，或挥毫泼墨！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一边品茗，一边挥毫泼墨，茶则茶香入鼻，书法则提按顿挫、轻重急缓，或许就在此刻，你发现生活如此美好！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5" grpId="0" bldLvl="0" autoUpdateAnimBg="0"/>
      <p:bldP spid="6" grpId="0" bldLvl="0" animBg="1" autoUpdateAnimBg="0"/>
      <p:bldP spid="7" grpId="0" bldLvl="0" autoUpdateAnimBg="0"/>
      <p:bldP spid="8" grpId="0" build="p"/>
      <p:bldP spid="9" grpId="0"/>
      <p:bldP spid="1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98050" y="2182218"/>
            <a:ext cx="736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茶会设计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60323" y="2226668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章节贰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498330" y="1047155"/>
            <a:ext cx="39814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00" dirty="0">
                <a:solidFill>
                  <a:schemeClr val="accent4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Tea Party design</a:t>
            </a:r>
            <a:endParaRPr lang="zh-CN" altLang="en-US" sz="1400">
              <a:solidFill>
                <a:schemeClr val="accent4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36200" y="2182218"/>
            <a:ext cx="788987" cy="78629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</a:t>
            </a:r>
          </a:p>
        </p:txBody>
      </p:sp>
      <p:sp>
        <p:nvSpPr>
          <p:cNvPr id="8" name="矩形 7"/>
          <p:cNvSpPr/>
          <p:nvPr/>
        </p:nvSpPr>
        <p:spPr>
          <a:xfrm>
            <a:off x="1178966" y="2500310"/>
            <a:ext cx="6832640" cy="235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用分享的心态来喝这杯茶，人间的恩恩怨怨都会像片片茶叶一样，把芳香甘美溶化到洁净的淡水中，变成有益于优化彼此身心气质的醍醐甘露，人间的正气和气就会在把盏相敬中得到落实。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9623060" y="1991057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9623060" y="4872432"/>
            <a:ext cx="1084516" cy="77528"/>
          </a:xfrm>
          <a:prstGeom prst="rect">
            <a:avLst/>
          </a:prstGeom>
          <a:noFill/>
          <a:ln w="12700" cmpd="sng">
            <a:solidFill>
              <a:schemeClr val="accent4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472" y="1088003"/>
            <a:ext cx="2075692" cy="7589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6711"/>
            <a:ext cx="2075692" cy="7589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92" y="6086711"/>
            <a:ext cx="2075692" cy="75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99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5" grpId="0" bldLvl="0" autoUpdateAnimBg="0"/>
      <p:bldP spid="6" grpId="0" bldLvl="0" autoUpdateAnimBg="0"/>
      <p:bldP spid="7" grpId="0" animBg="1"/>
      <p:bldP spid="8" grpId="0"/>
      <p:bldP spid="9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85" y="3061671"/>
            <a:ext cx="5880515" cy="37963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54537" y="1578569"/>
            <a:ext cx="1415772" cy="34906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 </a:t>
            </a:r>
            <a:r>
              <a:rPr lang="en-US" altLang="zh-CN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· </a:t>
            </a:r>
            <a:r>
              <a:rPr lang="zh-CN" altLang="en-US" sz="8000" spc="-30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动</a:t>
            </a:r>
            <a:endParaRPr lang="zh-CN" altLang="en-US" sz="8000" spc="-3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38984" y="3428534"/>
            <a:ext cx="615553" cy="9002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JulesLove" panose="020B0603050302020204" pitchFamily="34" charset="-122"/>
              </a:rPr>
              <a:t>咏 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68995" y="3428534"/>
            <a:ext cx="2769989" cy="16407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武夷溪边粟粒芽，前丁后蔡相宠加。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争新买宠各出意，今年斗品充贡茶。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吾君所乏岂此物，致养口体何陋耶？</a:t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/>
            </a:r>
            <a:b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</a:br>
            <a:r>
              <a:rPr lang="zh-CN" altLang="zh-CN" sz="1400" dirty="0">
                <a:solidFill>
                  <a:schemeClr val="accent4">
                    <a:lumMod val="7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洛阳相君忠孝家，可怜亦进姚黄花。 </a:t>
            </a:r>
          </a:p>
          <a:p>
            <a:endParaRPr lang="zh-CN" altLang="en-US" sz="1400" dirty="0">
              <a:solidFill>
                <a:schemeClr val="accent4">
                  <a:lumMod val="7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56" y="2535382"/>
            <a:ext cx="2866533" cy="27547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86" y="2137824"/>
            <a:ext cx="2359157" cy="10698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84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34"/>
  <p:tag name="KSO_WM_UNIT_TYPE" val="d"/>
  <p:tag name="KSO_WM_UNIT_INDEX" val="1"/>
  <p:tag name="KSO_WM_UNIT_ID" val="diagram20185334_3*d*1"/>
  <p:tag name="KSO_WM_UNIT_LAYERLEVEL" val="1"/>
  <p:tag name="KSO_WM_UNIT_VALUE" val="1466*2085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22*162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04_1*d*1"/>
  <p:tag name="KSO_WM_TEMPLATE_CATEGORY" val="diagram"/>
  <p:tag name="KSO_WM_TEMPLATE_INDEX" val="20191304"/>
  <p:tag name="KSO_WM_UNIT_LAYERLEVEL" val="1"/>
  <p:tag name="KSO_WM_TAG_VERSION" val="1.0"/>
  <p:tag name="KSO_WM_BEAUTIFY_FLAG" val="#wm#"/>
  <p:tag name="KSO_WM_UNIT_ADJUSTLAYOUT_ID" val="17"/>
  <p:tag name="KSO_WM_UNIT_PICTURE_CLIP_FLAG" val="1"/>
  <p:tag name="KSO_WM_UNIT_COLOR_SCHEME_SHAPE_ID" val="17"/>
  <p:tag name="KSO_WM_UNIT_COLOR_SCHEME_PARENT_PAGE" val="0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77*110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51_1*d*1"/>
  <p:tag name="KSO_WM_TEMPLATE_CATEGORY" val="diagram"/>
  <p:tag name="KSO_WM_TEMPLATE_INDEX" val="20191351"/>
  <p:tag name="KSO_WM_UNIT_LAYERLEVEL" val="1"/>
  <p:tag name="KSO_WM_TAG_VERSION" val="1.0"/>
  <p:tag name="KSO_WM_BEAUTIFY_FLAG" val="#wm#"/>
  <p:tag name="KSO_WM_UNIT_ADJUSTLAYOUT_ID" val="22"/>
  <p:tag name="KSO_WM_UNIT_PICTURE_CLIP_FLAG" val="1"/>
  <p:tag name="KSO_WM_UNIT_COLOR_SCHEME_SHAPE_ID" val="22"/>
  <p:tag name="KSO_WM_UNIT_COLOR_SCHEME_PARENT_PAGE" val="0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16*83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54_1*d*1"/>
  <p:tag name="KSO_WM_TEMPLATE_CATEGORY" val="diagram"/>
  <p:tag name="KSO_WM_TEMPLATE_INDEX" val="20191354"/>
  <p:tag name="KSO_WM_UNIT_LAYERLEVEL" val="1"/>
  <p:tag name="KSO_WM_TAG_VERSION" val="1.0"/>
  <p:tag name="KSO_WM_BEAUTIFY_FLAG" val="#wm#"/>
  <p:tag name="KSO_WM_UNIT_ADJUSTLAYOUT_ID" val="11"/>
  <p:tag name="KSO_WM_UNIT_PICTURE_CLIP_FLAG" val="1"/>
  <p:tag name="KSO_WM_UNIT_COLOR_SCHEME_SHAPE_ID" val="11"/>
  <p:tag name="KSO_WM_UNIT_COLOR_SCHEME_PARENT_PAGE" val="0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22*162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1304_1*d*1"/>
  <p:tag name="KSO_WM_TEMPLATE_CATEGORY" val="diagram"/>
  <p:tag name="KSO_WM_TEMPLATE_INDEX" val="20191304"/>
  <p:tag name="KSO_WM_UNIT_LAYERLEVEL" val="1"/>
  <p:tag name="KSO_WM_TAG_VERSION" val="1.0"/>
  <p:tag name="KSO_WM_BEAUTIFY_FLAG" val="#wm#"/>
  <p:tag name="KSO_WM_UNIT_ADJUSTLAYOUT_ID" val="17"/>
  <p:tag name="KSO_WM_UNIT_PICTURE_CLIP_FLAG" val="1"/>
  <p:tag name="KSO_WM_UNIT_COLOR_SCHEME_SHAPE_ID" val="17"/>
  <p:tag name="KSO_WM_UNIT_COLOR_SCHEME_PARENT_PAGE" val="0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39453572"/>
  <p:tag name="KSO_WM_UNIT_PLACING_PICTURE_USER_VIEWPORT" val="{&quot;height&quot;:9000,&quot;width&quot;:675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c5959d9-0a8a-4a9d-85a1-b90457f1187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2535</Words>
  <Application>Microsoft Office PowerPoint</Application>
  <PresentationFormat>宽屏</PresentationFormat>
  <Paragraphs>412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JulesLove</vt:lpstr>
      <vt:lpstr>Meiryo</vt:lpstr>
      <vt:lpstr>等线</vt:lpstr>
      <vt:lpstr>等线 Light</vt:lpstr>
      <vt:lpstr>方正粗黑宋简体</vt:lpstr>
      <vt:lpstr>方正清刻本悦宋简体</vt:lpstr>
      <vt:lpstr>华文楷体</vt:lpstr>
      <vt:lpstr>华文细黑</vt:lpstr>
      <vt:lpstr>华文新魏</vt:lpstr>
      <vt:lpstr>华文中宋</vt:lpstr>
      <vt:lpstr>宋体</vt:lpstr>
      <vt:lpstr>微软雅黑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164</cp:revision>
  <dcterms:created xsi:type="dcterms:W3CDTF">2017-07-22T04:10:00Z</dcterms:created>
  <dcterms:modified xsi:type="dcterms:W3CDTF">2023-02-26T04:25:57Z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