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302" r:id="rId9"/>
    <p:sldId id="263" r:id="rId10"/>
    <p:sldId id="264" r:id="rId11"/>
    <p:sldId id="265" r:id="rId12"/>
    <p:sldId id="266" r:id="rId13"/>
    <p:sldId id="303" r:id="rId14"/>
    <p:sldId id="268" r:id="rId15"/>
    <p:sldId id="275" r:id="rId16"/>
    <p:sldId id="276" r:id="rId17"/>
    <p:sldId id="277" r:id="rId18"/>
    <p:sldId id="304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305" r:id="rId27"/>
    <p:sldId id="306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9B6"/>
    <a:srgbClr val="0083FE"/>
    <a:srgbClr val="3391D0"/>
    <a:srgbClr val="173390"/>
    <a:srgbClr val="FF8B00"/>
    <a:srgbClr val="0E7BDC"/>
    <a:srgbClr val="229EC7"/>
    <a:srgbClr val="0083E8"/>
    <a:srgbClr val="165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E9961-CFAA-4236-8872-E6844B011CED}" type="datetimeFigureOut">
              <a:rPr lang="zh-CN" altLang="en-US" smtClean="0"/>
              <a:t>2023/2/15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2C81E-495F-4D5C-8A20-866F346C66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438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750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659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6650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031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168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4273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205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320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5907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152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075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955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97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420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5107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231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498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461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3896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826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710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248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15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758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2C81E-495F-4D5C-8A20-866F346C661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25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04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2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70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88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7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1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8705610" y="6450175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www.ypppt.com/hangye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www.ypppt.com/jieri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www.ypppt.com/sucai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www.ypppt.com/beijing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www.ypppt.com/tubiao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www.ypppt.com/powerpoint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www.ypppt.com/kejian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www.ypppt.com/ziti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www.ypppt.com/xiazai/zongjie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www.ypppt.com/xiazai/jihua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www.ypppt.com/moban/shangwu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www.ypppt.com/xiazai/jianli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www.ypppt.com/xiazai/dabian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 smtClean="0">
                <a:solidFill>
                  <a:prstClr val="white"/>
                </a:solidFill>
                <a:latin typeface="Calibri"/>
                <a:ea typeface="宋体"/>
              </a:rPr>
              <a:t>www.ypppt.com/xiazai/huibao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41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653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占位符 14"/>
          <p:cNvSpPr>
            <a:spLocks noGrp="1"/>
          </p:cNvSpPr>
          <p:nvPr>
            <p:ph type="body" sz="quarter" idx="10" hasCustomPrompt="1"/>
          </p:nvPr>
        </p:nvSpPr>
        <p:spPr>
          <a:xfrm>
            <a:off x="1193198" y="273617"/>
            <a:ext cx="3162300" cy="476551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点击输入标题内容</a:t>
            </a:r>
          </a:p>
        </p:txBody>
      </p:sp>
      <p:cxnSp>
        <p:nvCxnSpPr>
          <p:cNvPr id="17" name="直接连接符 16"/>
          <p:cNvCxnSpPr/>
          <p:nvPr userDrawn="1"/>
        </p:nvCxnSpPr>
        <p:spPr>
          <a:xfrm>
            <a:off x="10325100" y="6648450"/>
            <a:ext cx="1676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 userDrawn="1"/>
        </p:nvSpPr>
        <p:spPr>
          <a:xfrm>
            <a:off x="10929938" y="6586538"/>
            <a:ext cx="628650" cy="128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0951369" y="6407150"/>
            <a:ext cx="423862" cy="358775"/>
          </a:xfrm>
        </p:spPr>
        <p:txBody>
          <a:bodyPr/>
          <a:lstStyle>
            <a:lvl1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defRPr>
            </a:lvl1pPr>
          </a:lstStyle>
          <a:p>
            <a:fld id="{39064EDF-3109-4D90-AD4F-E52B1D775B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5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4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1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6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64EDF-3109-4D90-AD4F-E52B1D775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47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1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8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.png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0.jpe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17.png"/><Relationship Id="rId9" Type="http://schemas.openxmlformats.org/officeDocument/2006/relationships/image" Target="../media/image10.png"/><Relationship Id="rId1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4.png"/><Relationship Id="rId10" Type="http://schemas.openxmlformats.org/officeDocument/2006/relationships/image" Target="../media/image4.png"/><Relationship Id="rId4" Type="http://schemas.openxmlformats.org/officeDocument/2006/relationships/image" Target="../media/image13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AF03E8E7-7CB2-4BCF-AE43-6848E7C8D1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781959"/>
            <a:ext cx="12349017" cy="374519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24CFD1ED-1CBB-4CF9-BF20-3ACF71B20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3698" y="685363"/>
            <a:ext cx="1672410" cy="69986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D88847A5-2AD5-4339-99FA-41A64C5C1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342" y="2647838"/>
            <a:ext cx="927554" cy="45013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F4C57F83-4A55-4197-8981-19C3167F63A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6098" y="4245507"/>
            <a:ext cx="626445" cy="3017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B8587648-F956-4D44-9178-49F636325E5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7689" y="3544904"/>
            <a:ext cx="1019688" cy="406961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6820477D-1837-4060-8CDC-AF77819FDF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08" y="118451"/>
            <a:ext cx="1525434" cy="147384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1A8D1B01-09AA-42C6-81AC-0140DC125F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9" name="图片 28" descr="图片包含 物体&#10;&#10;已生成高可信度的说明">
            <a:extLst>
              <a:ext uri="{FF2B5EF4-FFF2-40B4-BE49-F238E27FC236}">
                <a16:creationId xmlns:a16="http://schemas.microsoft.com/office/drawing/2014/main" xmlns="" id="{3E6F9D1C-DAF9-4426-8130-8C8BBA654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xmlns="" id="{780B8EC3-DA5B-44EE-B7FB-68447EDF0B7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33" name="图片 32" descr="图片包含 电子产品&#10;&#10;已生成高可信度的说明">
            <a:extLst>
              <a:ext uri="{FF2B5EF4-FFF2-40B4-BE49-F238E27FC236}">
                <a16:creationId xmlns:a16="http://schemas.microsoft.com/office/drawing/2014/main" xmlns="" id="{C50B77C0-F1DA-4AFD-A24A-2BD662A094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xmlns="" id="{C06AA382-A1CF-4EFE-97B7-6354350D16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xmlns="" id="{3643338E-C031-4A33-9CD1-75102718FC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xmlns="" id="{0A9C03B6-B90F-40FA-803C-648549D9C8C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3693" y="1592300"/>
            <a:ext cx="2698307" cy="463890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xmlns="" id="{68D07818-A608-472B-831B-F987187CB4B0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6937" y="4556534"/>
            <a:ext cx="719888" cy="1130403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xmlns="" id="{2B17CD11-9116-4688-B45B-95A232A0AB59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1648" y="4192778"/>
            <a:ext cx="8351770" cy="2259145"/>
          </a:xfrm>
          <a:prstGeom prst="rect">
            <a:avLst/>
          </a:prstGeom>
        </p:spPr>
      </p:pic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A61F1704-A39A-4867-BBC5-802530DF4867}"/>
              </a:ext>
            </a:extLst>
          </p:cNvPr>
          <p:cNvSpPr txBox="1"/>
          <p:nvPr/>
        </p:nvSpPr>
        <p:spPr>
          <a:xfrm>
            <a:off x="2072173" y="1355355"/>
            <a:ext cx="8122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安全用电  </a:t>
            </a:r>
            <a:r>
              <a:rPr lang="zh-CN" altLang="en-US" sz="7200" b="1" dirty="0" smtClean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防止触电</a:t>
            </a:r>
            <a:endParaRPr lang="zh-CN" altLang="en-US" sz="7200" b="1" dirty="0">
              <a:ln w="22225">
                <a:solidFill>
                  <a:schemeClr val="bg1"/>
                </a:solidFill>
              </a:ln>
              <a:gradFill flip="none" rotWithShape="1">
                <a:gsLst>
                  <a:gs pos="6000">
                    <a:srgbClr val="0029B6"/>
                  </a:gs>
                  <a:gs pos="100000">
                    <a:srgbClr val="0083FE"/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365912B2-81A2-44E7-AD7A-9B6A5608BC3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7911" y="2570163"/>
            <a:ext cx="5384800" cy="882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BF75C265-DC1D-40A0-AE16-CBE214E54602}"/>
              </a:ext>
            </a:extLst>
          </p:cNvPr>
          <p:cNvSpPr txBox="1"/>
          <p:nvPr/>
        </p:nvSpPr>
        <p:spPr>
          <a:xfrm>
            <a:off x="4018440" y="279617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安全用电，从现在做起，从我做起</a:t>
            </a:r>
          </a:p>
        </p:txBody>
      </p:sp>
    </p:spTree>
    <p:extLst>
      <p:ext uri="{BB962C8B-B14F-4D97-AF65-F5344CB8AC3E}">
        <p14:creationId xmlns:p14="http://schemas.microsoft.com/office/powerpoint/2010/main" val="243910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48 C -0.5793 -0.00648 -0.57461 -0.00625 -0.56992 -0.00625 C -0.56862 -0.00625 -0.56745 -0.00602 -0.56615 -0.00602 C -0.56237 -0.00602 -0.55873 -0.00579 -0.55495 -0.00579 C -0.48073 -0.00324 -0.40456 -0.00532 -0.32917 -0.00486 C -0.32409 -0.00486 -0.31914 -0.00463 -0.31419 -0.0044 C -0.30807 -0.00417 -0.29076 -0.00324 -0.28321 -0.00324 C -0.25729 -0.00301 -0.23125 -0.00301 -0.20547 -0.00301 C -0.20404 -0.00301 -0.20274 -0.00278 -0.20156 -0.00278 C -0.20026 -0.00278 -0.19922 -0.00255 -0.19792 -0.00255 C -0.19584 -0.00231 -0.19349 -0.00231 -0.19128 -0.00231 C -0.18972 -0.00231 -0.18815 -0.00208 -0.18672 -0.00208 C -0.18542 -0.00208 -0.18412 -0.00185 -0.18281 -0.00185 C -0.17162 -0.00185 -0.16029 -0.00185 -0.14909 -0.00162 C -0.14597 -0.00162 -0.14284 -0.00139 -0.13972 -0.00139 C -0.05703 -0.00069 -0.10052 -0.00162 -0.07031 -0.00093 C -0.0694 -0.00093 -0.06849 -0.00069 -0.06745 -0.00069 C -0.05612 -0.00023 -0.04271 -0.00046 -0.0319 -0.00046 C -0.03099 -0.00023 -0.02995 -0.00023 -0.02904 -0.00023 C -0.01914 0.00023 -0.01393 -3.7037E-7 -0.00104 -3.7037E-7 L 2.08333E-6 -3.7037E-7 " pathEditMode="relative" rAng="0" ptsTypes="AAAAAAAAAAAAAAAAAAAAAA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F4B2AFE8-C3ED-4CFE-AA18-C9E92A410AF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xmlns="" id="{1AE8D53D-28E8-4F92-BB33-71BBA997E042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7095DCCD-06FD-413C-A95B-55B5D6ADCBA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157A9B9F-4735-4CE1-B3F6-9461ED0141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高压跨步触电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0557" y="1961645"/>
            <a:ext cx="4406635" cy="3548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743691" y="2065810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什么是高压跨步触电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43691" y="3170936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如果人或牲畜站在距离高压电线落地点</a:t>
            </a:r>
            <a:r>
              <a:rPr lang="en-US" altLang="zh-CN" sz="2400" dirty="0">
                <a:cs typeface="+mn-ea"/>
                <a:sym typeface="+mn-lt"/>
              </a:rPr>
              <a:t>8</a:t>
            </a:r>
            <a:r>
              <a:rPr lang="zh-CN" altLang="en-US" sz="2400" dirty="0">
                <a:cs typeface="+mn-ea"/>
                <a:sym typeface="+mn-lt"/>
              </a:rPr>
              <a:t>～</a:t>
            </a:r>
            <a:r>
              <a:rPr lang="en-US" altLang="zh-CN" sz="2400" dirty="0">
                <a:cs typeface="+mn-ea"/>
                <a:sym typeface="+mn-lt"/>
              </a:rPr>
              <a:t>10</a:t>
            </a:r>
            <a:r>
              <a:rPr lang="zh-CN" altLang="en-US" sz="2400" dirty="0">
                <a:cs typeface="+mn-ea"/>
                <a:sym typeface="+mn-lt"/>
              </a:rPr>
              <a:t>米以内。就可能发生触电事故，这种触电叫做跨步电压触电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10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488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2AC1D187-6090-4C76-BB7D-FC38C708CE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156" y="1933371"/>
            <a:ext cx="4303889" cy="34661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980757" y="2046568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什么是高压电弧触电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980757" y="3151694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高压电弧触电是指人靠近高压线</a:t>
            </a:r>
            <a:r>
              <a:rPr lang="en-US" altLang="zh-CN" sz="2400" dirty="0">
                <a:cs typeface="+mn-ea"/>
                <a:sym typeface="+mn-lt"/>
              </a:rPr>
              <a:t>(</a:t>
            </a:r>
            <a:r>
              <a:rPr lang="zh-CN" altLang="en-US" sz="2400" dirty="0">
                <a:cs typeface="+mn-ea"/>
                <a:sym typeface="+mn-lt"/>
              </a:rPr>
              <a:t>高压带电体</a:t>
            </a:r>
            <a:r>
              <a:rPr lang="en-US" altLang="zh-CN" sz="2400" dirty="0">
                <a:cs typeface="+mn-ea"/>
                <a:sym typeface="+mn-lt"/>
              </a:rPr>
              <a:t>),</a:t>
            </a:r>
            <a:r>
              <a:rPr lang="zh-CN" altLang="en-US" sz="2400" dirty="0">
                <a:cs typeface="+mn-ea"/>
                <a:sym typeface="+mn-lt"/>
              </a:rPr>
              <a:t>造成弧光放电而触电</a:t>
            </a:r>
            <a:r>
              <a:rPr lang="en-US" altLang="zh-CN" sz="2400" dirty="0">
                <a:cs typeface="+mn-ea"/>
                <a:sym typeface="+mn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电压越高</a:t>
            </a:r>
            <a:r>
              <a:rPr lang="en-US" altLang="zh-CN" sz="2400" dirty="0">
                <a:solidFill>
                  <a:srgbClr val="0029B6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对人身的危险性越大</a:t>
            </a:r>
            <a:r>
              <a:rPr lang="en-US" altLang="zh-CN" sz="2400" dirty="0">
                <a:solidFill>
                  <a:srgbClr val="0029B6"/>
                </a:solidFill>
                <a:cs typeface="+mn-ea"/>
                <a:sym typeface="+mn-lt"/>
              </a:rPr>
              <a:t>.</a:t>
            </a:r>
            <a:endParaRPr lang="zh-CN" altLang="en-US" sz="2400" dirty="0">
              <a:solidFill>
                <a:srgbClr val="0029B6"/>
              </a:solidFill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11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sp>
        <p:nvSpPr>
          <p:cNvPr id="12" name="文本占位符 3">
            <a:extLst>
              <a:ext uri="{FF2B5EF4-FFF2-40B4-BE49-F238E27FC236}">
                <a16:creationId xmlns:a16="http://schemas.microsoft.com/office/drawing/2014/main" xmlns="" id="{1B4A1FDF-F40E-49D4-B762-D1677E31F7C0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F9F3C7D5-6093-4DCC-BE1E-AE8EE07AEB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10DF2C12-7D8C-4B73-AC1A-B58B8EE183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4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12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04FB953-F0EF-45E0-A750-81B352AA30F7}"/>
              </a:ext>
            </a:extLst>
          </p:cNvPr>
          <p:cNvSpPr/>
          <p:nvPr/>
        </p:nvSpPr>
        <p:spPr>
          <a:xfrm>
            <a:off x="2551298" y="2155401"/>
            <a:ext cx="503508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第三部分</a:t>
            </a:r>
          </a:p>
        </p:txBody>
      </p:sp>
    </p:spTree>
    <p:extLst>
      <p:ext uri="{BB962C8B-B14F-4D97-AF65-F5344CB8AC3E}">
        <p14:creationId xmlns:p14="http://schemas.microsoft.com/office/powerpoint/2010/main" val="124392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B55DDB5A-8C0A-431D-BFBD-9DD263936E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sp>
        <p:nvSpPr>
          <p:cNvPr id="6" name="矩形 5"/>
          <p:cNvSpPr/>
          <p:nvPr/>
        </p:nvSpPr>
        <p:spPr>
          <a:xfrm>
            <a:off x="1047750" y="2074706"/>
            <a:ext cx="9867900" cy="1966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自觉提高安全用电意识和觉悟，坚持“</a:t>
            </a:r>
            <a:r>
              <a:rPr lang="zh-CN" altLang="en-US" sz="3600" b="1" dirty="0">
                <a:solidFill>
                  <a:srgbClr val="0029B6"/>
                </a:solidFill>
                <a:cs typeface="+mn-ea"/>
                <a:sym typeface="+mn-lt"/>
              </a:rPr>
              <a:t>安全第一，预防为主</a:t>
            </a:r>
            <a:r>
              <a:rPr lang="zh-CN" altLang="en-US" sz="2400" dirty="0">
                <a:cs typeface="+mn-ea"/>
                <a:sym typeface="+mn-lt"/>
              </a:rPr>
              <a:t>”的思想，确保生命和财产安全，从内心真正的重视安全，促进安全生产。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8750" y="3783665"/>
            <a:ext cx="2617287" cy="1775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1081" y="3781778"/>
            <a:ext cx="2598451" cy="1777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3200" y="3781778"/>
            <a:ext cx="2462574" cy="17776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3" name="组合 12"/>
          <p:cNvGrpSpPr/>
          <p:nvPr/>
        </p:nvGrpSpPr>
        <p:grpSpPr>
          <a:xfrm>
            <a:off x="1193198" y="1551772"/>
            <a:ext cx="4061313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1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、思想重视</a:t>
              </a:r>
            </a:p>
          </p:txBody>
        </p:sp>
      </p:grp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13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sp>
        <p:nvSpPr>
          <p:cNvPr id="12" name="文本占位符 3">
            <a:extLst>
              <a:ext uri="{FF2B5EF4-FFF2-40B4-BE49-F238E27FC236}">
                <a16:creationId xmlns:a16="http://schemas.microsoft.com/office/drawing/2014/main" xmlns="" id="{C51EDFB9-68F6-4B17-AE17-1959C847DC20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965596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24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3636BF39-38BA-48BB-B61C-C2FB1ADDA6F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22BDF11F-E66D-4AAF-92A8-9474F869BB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4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04343" y="1638534"/>
            <a:ext cx="570290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2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、不私自拉线与违章使用电器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096" y="3126845"/>
            <a:ext cx="3111553" cy="23874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6472" y="3126845"/>
            <a:ext cx="3307233" cy="23812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矩形 15"/>
          <p:cNvSpPr/>
          <p:nvPr/>
        </p:nvSpPr>
        <p:spPr>
          <a:xfrm>
            <a:off x="2038234" y="2430342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不可令电源超负荷工作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0" name="图片 9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003589A-3F0A-497E-82AD-D087D8518BF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7" name="文本占位符 3">
            <a:extLst>
              <a:ext uri="{FF2B5EF4-FFF2-40B4-BE49-F238E27FC236}">
                <a16:creationId xmlns:a16="http://schemas.microsoft.com/office/drawing/2014/main" xmlns="" id="{1DA388BB-322C-4D9E-BF9D-934FD9846C0E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867C27BC-F969-40F4-AC00-4A7D49ECF81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098FFE9E-A6BA-4317-9A8C-69D2D3C813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2DDE82AE-D503-4829-9FF9-2F9897CD7B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850" y="1060093"/>
            <a:ext cx="3217381" cy="553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7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667332" y="1536818"/>
            <a:ext cx="835085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、保持绝缘部位   干燥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67332" y="2679818"/>
            <a:ext cx="8480734" cy="617691"/>
            <a:chOff x="6054237" y="1969129"/>
            <a:chExt cx="2967718" cy="617691"/>
          </a:xfrm>
        </p:grpSpPr>
        <p:sp>
          <p:nvSpPr>
            <p:cNvPr id="10" name="圆角矩形 9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4.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使用金属外壳的电器一定要接地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602391" y="4274221"/>
            <a:ext cx="8480734" cy="617691"/>
            <a:chOff x="6054237" y="1969129"/>
            <a:chExt cx="2967718" cy="617691"/>
          </a:xfrm>
        </p:grpSpPr>
        <p:sp>
          <p:nvSpPr>
            <p:cNvPr id="19" name="圆角矩形 1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5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、由专业电工定期检查及维修电器、电闸及插座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602391" y="3562005"/>
            <a:ext cx="5163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29B6"/>
                </a:solidFill>
                <a:cs typeface="+mn-ea"/>
                <a:sym typeface="+mn-lt"/>
              </a:rPr>
              <a:t>特别是水泵、冰箱、移 动电动工具等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15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22" name="图片 21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B42CC302-7BA7-421A-A708-B5264A6B37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23" name="文本占位符 3">
            <a:extLst>
              <a:ext uri="{FF2B5EF4-FFF2-40B4-BE49-F238E27FC236}">
                <a16:creationId xmlns:a16="http://schemas.microsoft.com/office/drawing/2014/main" xmlns="" id="{8CBFEAC3-FAA7-4DB6-8E5E-0CD6069E6257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4073307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7EE01291-4D7D-4BC5-8975-FAAC0062E7C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B2D419D8-8F5A-4A0C-9DFE-A769D9E340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8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20AE0C22-CD1B-49A2-AFF5-E5C88AB10B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1" name="文本占位符 3">
            <a:extLst>
              <a:ext uri="{FF2B5EF4-FFF2-40B4-BE49-F238E27FC236}">
                <a16:creationId xmlns:a16="http://schemas.microsoft.com/office/drawing/2014/main" xmlns="" id="{9D3E1ED7-EF1A-4512-997D-BB1171CD5F11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23D1D0CB-034A-4785-A2EF-DFB0AA3E420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EBE514CC-FF9C-4709-A9BB-87BC5E5D0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193198" y="273617"/>
            <a:ext cx="5207602" cy="47655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安全用电与预防措施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193198" y="1491487"/>
            <a:ext cx="8350852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6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、确保电器设备良好散热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1193198" y="2174601"/>
            <a:ext cx="9029700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如电视机、电热开水器、电脑、音响等，不能在其周围堆放易燃易爆物品及杂物、防止因散热不良而损坏设备或引起火灾。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70836" y="3749198"/>
            <a:ext cx="3700456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11818" y="3778301"/>
            <a:ext cx="3706280" cy="2457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16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119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17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04FB953-F0EF-45E0-A750-81B352AA30F7}"/>
              </a:ext>
            </a:extLst>
          </p:cNvPr>
          <p:cNvSpPr/>
          <p:nvPr/>
        </p:nvSpPr>
        <p:spPr>
          <a:xfrm>
            <a:off x="3339913" y="2155401"/>
            <a:ext cx="503508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触电急救方法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第四部分</a:t>
            </a:r>
          </a:p>
        </p:txBody>
      </p:sp>
    </p:spTree>
    <p:extLst>
      <p:ext uri="{BB962C8B-B14F-4D97-AF65-F5344CB8AC3E}">
        <p14:creationId xmlns:p14="http://schemas.microsoft.com/office/powerpoint/2010/main" val="66067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119" y="1973658"/>
            <a:ext cx="4082379" cy="3514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1001992" y="2065813"/>
            <a:ext cx="5264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触电急救应分秒必争，一经明确心跳、呼吸停止的，立即就地</a:t>
            </a:r>
            <a:r>
              <a:rPr lang="zh-CN" altLang="en-US" sz="2400" b="1" dirty="0">
                <a:solidFill>
                  <a:srgbClr val="0029B6"/>
                </a:solidFill>
                <a:cs typeface="+mn-ea"/>
                <a:sym typeface="+mn-lt"/>
              </a:rPr>
              <a:t>迅速用心肺复苏法进行抢救</a:t>
            </a:r>
            <a:r>
              <a:rPr lang="zh-CN" altLang="en-US" sz="2400" dirty="0">
                <a:cs typeface="+mn-ea"/>
                <a:sym typeface="+mn-lt"/>
              </a:rPr>
              <a:t>，并坚持不断地进行，同时及早与医疗急救中心联系，争取医务人员接替救治。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18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DAEEEFAB-97C3-4868-BCE9-8CD19A61D6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xmlns="" id="{54574693-3931-40CB-9488-3E3CF3E3D675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04.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触电急救方法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AAE3DA59-9ACA-421E-BC93-BFCB5313713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1E35A5F7-4342-4A9E-9CAA-267E0CBDF1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4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触电急救</a:t>
            </a:r>
          </a:p>
        </p:txBody>
      </p:sp>
      <p:sp>
        <p:nvSpPr>
          <p:cNvPr id="7" name="矩形 6"/>
          <p:cNvSpPr/>
          <p:nvPr/>
        </p:nvSpPr>
        <p:spPr>
          <a:xfrm>
            <a:off x="1193198" y="2143286"/>
            <a:ext cx="54743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在医务人员未接替救治前，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不应放弃现场抢救</a:t>
            </a:r>
            <a:r>
              <a:rPr lang="zh-CN" altLang="en-US" sz="2000" dirty="0">
                <a:cs typeface="+mn-ea"/>
                <a:sym typeface="+mn-lt"/>
              </a:rPr>
              <a:t>，更不能只根据没有呼吸或脉搏的表现，擅自判定伤员死亡，放弃抢救。只有医生有权做出伤员死亡的诊断。与医务人员接替时，应提醒医务人员在触电者转移到医院的过程中不得间断抢救。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19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6" name="图片 5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B262547C-2C1F-45C8-BB4D-5BDC3E05436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8" name="文本占位符 3">
            <a:extLst>
              <a:ext uri="{FF2B5EF4-FFF2-40B4-BE49-F238E27FC236}">
                <a16:creationId xmlns:a16="http://schemas.microsoft.com/office/drawing/2014/main" xmlns="" id="{CD01AEA1-91EB-4381-9345-84A6206420CD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1FF875BE-A19C-4966-BC34-164E53BCDE4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EB256497-1DDC-45AE-B711-055913DE10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4735" y="1891173"/>
            <a:ext cx="4082379" cy="3376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584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7793A14-60F9-4F14-BD1A-F8DFCAC2B0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4020787"/>
            <a:ext cx="12349017" cy="37451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999936"/>
            <a:ext cx="438447" cy="71508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55577" y="1137176"/>
            <a:ext cx="856343" cy="3572728"/>
          </a:xfrm>
          <a:prstGeom prst="rect">
            <a:avLst/>
          </a:prstGeom>
        </p:spPr>
        <p:txBody>
          <a:bodyPr vert="eaVer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zh-CN" altLang="en-US" sz="480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培训内容</a:t>
            </a:r>
            <a:endParaRPr lang="en-US" sz="4800" dirty="0">
              <a:solidFill>
                <a:srgbClr val="0029B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59520" y="1912450"/>
            <a:ext cx="856343" cy="3572728"/>
          </a:xfrm>
          <a:prstGeom prst="rect">
            <a:avLst/>
          </a:prstGeom>
        </p:spPr>
        <p:txBody>
          <a:bodyPr vert="eaVer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 algn="l">
              <a:lnSpc>
                <a:spcPct val="70000"/>
              </a:lnSpc>
            </a:pPr>
            <a:r>
              <a:rPr lang="en-US" altLang="zh-CN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Content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1780664"/>
            <a:ext cx="438447" cy="7150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2561392"/>
            <a:ext cx="438447" cy="7150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6366" y="3342120"/>
            <a:ext cx="438447" cy="715086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6480309" y="902995"/>
            <a:ext cx="2276585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1.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触电的危害</a:t>
            </a:r>
          </a:p>
        </p:txBody>
      </p:sp>
      <p:sp>
        <p:nvSpPr>
          <p:cNvPr id="18" name="矩形 17"/>
          <p:cNvSpPr/>
          <p:nvPr/>
        </p:nvSpPr>
        <p:spPr>
          <a:xfrm>
            <a:off x="6480309" y="1694053"/>
            <a:ext cx="2276585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2.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触电的方式</a:t>
            </a:r>
          </a:p>
        </p:txBody>
      </p:sp>
      <p:sp>
        <p:nvSpPr>
          <p:cNvPr id="19" name="矩形 18"/>
          <p:cNvSpPr/>
          <p:nvPr/>
        </p:nvSpPr>
        <p:spPr>
          <a:xfrm>
            <a:off x="6434037" y="2485111"/>
            <a:ext cx="3712876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3.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安全用电与预防措施</a:t>
            </a:r>
          </a:p>
        </p:txBody>
      </p:sp>
      <p:sp>
        <p:nvSpPr>
          <p:cNvPr id="20" name="矩形 19"/>
          <p:cNvSpPr/>
          <p:nvPr/>
        </p:nvSpPr>
        <p:spPr>
          <a:xfrm>
            <a:off x="6434037" y="3276169"/>
            <a:ext cx="1917513" cy="662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>
                <a:solidFill>
                  <a:srgbClr val="0029B6"/>
                </a:solidFill>
                <a:cs typeface="+mn-ea"/>
                <a:sym typeface="+mn-lt"/>
              </a:rPr>
              <a:t>4.</a:t>
            </a:r>
            <a:r>
              <a:rPr lang="zh-CN" altLang="en-US" sz="2800" dirty="0">
                <a:solidFill>
                  <a:srgbClr val="0029B6"/>
                </a:solidFill>
                <a:cs typeface="+mn-ea"/>
                <a:sym typeface="+mn-lt"/>
              </a:rPr>
              <a:t>触电急救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xmlns="" id="{48BEDDF2-877F-4735-8FC8-2DA077CC60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3395" y="1810899"/>
            <a:ext cx="927554" cy="450137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1DAC52D7-27A0-4C7E-A3A3-9F0B2CE629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5" name="图片 24" descr="图片包含 物体&#10;&#10;已生成高可信度的说明">
            <a:extLst>
              <a:ext uri="{FF2B5EF4-FFF2-40B4-BE49-F238E27FC236}">
                <a16:creationId xmlns:a16="http://schemas.microsoft.com/office/drawing/2014/main" xmlns="" id="{6A0289B1-8DE7-4AE2-A74F-DE8026093C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xmlns="" id="{72AA0DD3-4CFF-4DBD-811C-13F269921DF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27" name="图片 26" descr="图片包含 电子产品&#10;&#10;已生成高可信度的说明">
            <a:extLst>
              <a:ext uri="{FF2B5EF4-FFF2-40B4-BE49-F238E27FC236}">
                <a16:creationId xmlns:a16="http://schemas.microsoft.com/office/drawing/2014/main" xmlns="" id="{E1D0616B-E7BD-43AE-9C6E-AF8DDBC7E0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086F5CE9-ADDE-4C92-80CA-31989AB010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xmlns="" id="{7B0E4F81-BA85-433C-BA12-5B4A5BE53F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xmlns="" id="{93F76DDD-6FAC-4B29-89E5-B13F9520475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5151" y="572461"/>
            <a:ext cx="1672410" cy="699866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xmlns="" id="{939BB708-7961-4294-BCF7-547C9DBBBB7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6F6353E5-1828-4A89-889D-AF91BB5DC879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3062" y="4512280"/>
            <a:ext cx="626445" cy="30179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xmlns="" id="{34852D9C-E852-4AAC-B24C-367D2B8F6D29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371" y="4965512"/>
            <a:ext cx="1019688" cy="40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72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1210">
        <p15:prstTrans prst="origami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BABCD052-7DE4-4B1D-8F64-43087279198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xmlns="" id="{166CB570-6CFF-4129-A82B-E4C8E779ABB7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4FABE21C-CDDB-4CDE-B4E8-81E5419D5A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4AAEEC8B-7597-4B35-B8C9-A2AD954FF3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425" y="1749571"/>
            <a:ext cx="4984497" cy="34534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6562579" y="2590416"/>
            <a:ext cx="4994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、发现有人触电应迅速使触电者脱离电源，可用带绝缘手柄的工具切断电源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20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006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149F8D93-B40C-4844-83D0-E49EB2BF89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9" name="文本占位符 3">
            <a:extLst>
              <a:ext uri="{FF2B5EF4-FFF2-40B4-BE49-F238E27FC236}">
                <a16:creationId xmlns:a16="http://schemas.microsoft.com/office/drawing/2014/main" xmlns="" id="{28CCB143-1487-4A56-A494-A715DBF53F32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752F0003-0ED6-40DB-A70E-9A649C6492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6CED329F-6ADA-418F-A297-925774F93C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8914" y="1767001"/>
            <a:ext cx="3927235" cy="3591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6206693" y="2646488"/>
            <a:ext cx="49947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、用干燥工具挑开触电者身上或身下的电源线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21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10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8F0E40F6-398B-48E7-8DE8-8AD83FA778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8" name="文本占位符 3">
            <a:extLst>
              <a:ext uri="{FF2B5EF4-FFF2-40B4-BE49-F238E27FC236}">
                <a16:creationId xmlns:a16="http://schemas.microsoft.com/office/drawing/2014/main" xmlns="" id="{09DA8D2A-AF28-46AC-ADF9-A2AADE98BA0B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xmlns="" id="{33347980-4EF6-44CA-BA9C-E8D6B4D4DD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DB80215F-170B-4362-8000-C14ED95591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22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091387" y="1767001"/>
            <a:ext cx="739835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1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、切勿用潮湿的工具或金属物拨开电线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072337" y="3081451"/>
            <a:ext cx="7398352" cy="617691"/>
            <a:chOff x="6054237" y="1969129"/>
            <a:chExt cx="2967718" cy="617691"/>
          </a:xfrm>
        </p:grpSpPr>
        <p:sp>
          <p:nvSpPr>
            <p:cNvPr id="12" name="圆角矩形 11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2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、切勿用手触及带电者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015187" y="4405846"/>
            <a:ext cx="7398352" cy="617691"/>
            <a:chOff x="6054237" y="1969129"/>
            <a:chExt cx="2967718" cy="617691"/>
          </a:xfrm>
        </p:grpSpPr>
        <p:sp>
          <p:nvSpPr>
            <p:cNvPr id="15" name="圆角矩形 14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en-US" altLang="zh-CN" sz="2800" dirty="0">
                  <a:solidFill>
                    <a:srgbClr val="0029B6"/>
                  </a:solidFill>
                  <a:cs typeface="+mn-ea"/>
                  <a:sym typeface="+mn-lt"/>
                </a:rPr>
                <a:t>3</a:t>
              </a:r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、切勿用潮湿的物件搬动电者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6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497BD8DC-D174-4F2E-9337-107F18B568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xmlns="" id="{C41B416F-13F6-4546-9F33-B502C9B9714C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59ED314F-CD7D-447B-BBE8-ABDDAFC4ECB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98AF8433-0B1C-4EE7-9FB4-89C30AD8E1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23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58487" y="1923300"/>
            <a:ext cx="444560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b="1" dirty="0">
                  <a:solidFill>
                    <a:srgbClr val="0029B6"/>
                  </a:solidFill>
                  <a:cs typeface="+mn-ea"/>
                  <a:sym typeface="+mn-lt"/>
                </a:rPr>
                <a:t>检查及现场抢救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345598" y="2816983"/>
            <a:ext cx="8126221" cy="3290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将触电者移到通风干燥处，解开紧身衣服；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检查触电者的口腔，清理口腔的粘液，如有假牙，则取下；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000" dirty="0">
                <a:cs typeface="+mn-ea"/>
                <a:sym typeface="+mn-lt"/>
              </a:rPr>
              <a:t>就地抢救，如呼吸停止，采用口对口人工呼吸抢救，若心脏停止跳动或不规则颤动，可进行人工胸外挤压法抢救。不能无故中断 ；</a:t>
            </a:r>
          </a:p>
        </p:txBody>
      </p:sp>
    </p:spTree>
    <p:extLst>
      <p:ext uri="{BB962C8B-B14F-4D97-AF65-F5344CB8AC3E}">
        <p14:creationId xmlns:p14="http://schemas.microsoft.com/office/powerpoint/2010/main" val="142230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24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26762" y="1945878"/>
            <a:ext cx="4445602" cy="617691"/>
            <a:chOff x="6054237" y="1969129"/>
            <a:chExt cx="2967718" cy="617691"/>
          </a:xfrm>
        </p:grpSpPr>
        <p:sp>
          <p:nvSpPr>
            <p:cNvPr id="9" name="圆角矩形 8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b="1" dirty="0">
                  <a:solidFill>
                    <a:srgbClr val="0029B6"/>
                  </a:solidFill>
                  <a:cs typeface="+mn-ea"/>
                  <a:sym typeface="+mn-lt"/>
                </a:rPr>
                <a:t>转送医疗机构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274362" y="2956102"/>
            <a:ext cx="8126221" cy="3290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打电话呼叫救护车；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自己车送医院时，触电者应平躺与车上，不要蜷曲；</a:t>
            </a:r>
          </a:p>
          <a:p>
            <a:pPr>
              <a:lnSpc>
                <a:spcPct val="150000"/>
              </a:lnSpc>
              <a:buClr>
                <a:srgbClr val="FF8B00"/>
              </a:buClr>
              <a:buFont typeface="Wingdings" panose="05000000000000000000" pitchFamily="2" charset="2"/>
              <a:buChar char="p"/>
            </a:pPr>
            <a:r>
              <a:rPr lang="zh-CN" altLang="en-US" sz="2400" dirty="0">
                <a:cs typeface="+mn-ea"/>
                <a:sym typeface="+mn-lt"/>
              </a:rPr>
              <a:t>尽快送往医院，途中应继续抢救；</a:t>
            </a:r>
          </a:p>
        </p:txBody>
      </p:sp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82549DD2-707B-4FE2-86BD-FCC53B5A04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xmlns="" id="{9F4BF790-EF58-4A03-AEB7-4CFCDFCD4BD1}"/>
              </a:ext>
            </a:extLst>
          </p:cNvPr>
          <p:cNvSpPr txBox="1">
            <a:spLocks/>
          </p:cNvSpPr>
          <p:nvPr/>
        </p:nvSpPr>
        <p:spPr>
          <a:xfrm>
            <a:off x="1288914" y="567291"/>
            <a:ext cx="3815211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安全用电与防御措施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6F027380-EDE6-4351-B888-DF46282226F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4BB11E1F-2E87-44A8-ADF2-647635DF0E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6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AF03E8E7-7CB2-4BCF-AE43-6848E7C8D12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781959"/>
            <a:ext cx="12349017" cy="374519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24CFD1ED-1CBB-4CF9-BF20-3ACF71B20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3698" y="685363"/>
            <a:ext cx="1672410" cy="69986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D88847A5-2AD5-4339-99FA-41A64C5C1C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0342" y="2647838"/>
            <a:ext cx="927554" cy="450137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F4C57F83-4A55-4197-8981-19C3167F63A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6098" y="4245507"/>
            <a:ext cx="626445" cy="3017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B8587648-F956-4D44-9178-49F636325E5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7689" y="3544904"/>
            <a:ext cx="1019688" cy="406961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6820477D-1837-4060-8CDC-AF77819FDFB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08" y="118451"/>
            <a:ext cx="1525434" cy="147384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xmlns="" id="{1A8D1B01-09AA-42C6-81AC-0140DC125FD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747" y="2941849"/>
            <a:ext cx="1694168" cy="1372969"/>
          </a:xfrm>
          <a:prstGeom prst="rect">
            <a:avLst/>
          </a:prstGeom>
        </p:spPr>
      </p:pic>
      <p:pic>
        <p:nvPicPr>
          <p:cNvPr id="29" name="图片 28" descr="图片包含 物体&#10;&#10;已生成高可信度的说明">
            <a:extLst>
              <a:ext uri="{FF2B5EF4-FFF2-40B4-BE49-F238E27FC236}">
                <a16:creationId xmlns:a16="http://schemas.microsoft.com/office/drawing/2014/main" xmlns="" id="{3E6F9D1C-DAF9-4426-8130-8C8BBA654C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8896" y="3337726"/>
            <a:ext cx="1212684" cy="1237432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xmlns="" id="{780B8EC3-DA5B-44EE-B7FB-68447EDF0B7B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859" y="4321603"/>
            <a:ext cx="1677639" cy="1308797"/>
          </a:xfrm>
          <a:prstGeom prst="rect">
            <a:avLst/>
          </a:prstGeom>
        </p:spPr>
      </p:pic>
      <p:pic>
        <p:nvPicPr>
          <p:cNvPr id="33" name="图片 32" descr="图片包含 电子产品&#10;&#10;已生成高可信度的说明">
            <a:extLst>
              <a:ext uri="{FF2B5EF4-FFF2-40B4-BE49-F238E27FC236}">
                <a16:creationId xmlns:a16="http://schemas.microsoft.com/office/drawing/2014/main" xmlns="" id="{C50B77C0-F1DA-4AFD-A24A-2BD662A0949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542" y="4351947"/>
            <a:ext cx="1796694" cy="1105080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xmlns="" id="{C06AA382-A1CF-4EFE-97B7-6354350D16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602" y="5215884"/>
            <a:ext cx="1524005" cy="993915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xmlns="" id="{3643338E-C031-4A33-9CD1-75102718FC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63418"/>
            <a:ext cx="2479978" cy="1162927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xmlns="" id="{0A9C03B6-B90F-40FA-803C-648549D9C8C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3693" y="1592300"/>
            <a:ext cx="2698307" cy="4638908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xmlns="" id="{68D07818-A608-472B-831B-F987187CB4B0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6937" y="4556534"/>
            <a:ext cx="719888" cy="1130403"/>
          </a:xfrm>
          <a:prstGeom prst="rect">
            <a:avLst/>
          </a:prstGeom>
        </p:spPr>
      </p:pic>
      <p:pic>
        <p:nvPicPr>
          <p:cNvPr id="39" name="图片 38">
            <a:extLst>
              <a:ext uri="{FF2B5EF4-FFF2-40B4-BE49-F238E27FC236}">
                <a16:creationId xmlns:a16="http://schemas.microsoft.com/office/drawing/2014/main" xmlns="" id="{2B17CD11-9116-4688-B45B-95A232A0AB59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1648" y="4192778"/>
            <a:ext cx="8351770" cy="2259145"/>
          </a:xfrm>
          <a:prstGeom prst="rect">
            <a:avLst/>
          </a:prstGeom>
        </p:spPr>
      </p:pic>
      <p:sp>
        <p:nvSpPr>
          <p:cNvPr id="46" name="文本框 45">
            <a:extLst>
              <a:ext uri="{FF2B5EF4-FFF2-40B4-BE49-F238E27FC236}">
                <a16:creationId xmlns:a16="http://schemas.microsoft.com/office/drawing/2014/main" xmlns="" id="{A61F1704-A39A-4867-BBC5-802530DF4867}"/>
              </a:ext>
            </a:extLst>
          </p:cNvPr>
          <p:cNvSpPr txBox="1"/>
          <p:nvPr/>
        </p:nvSpPr>
        <p:spPr>
          <a:xfrm>
            <a:off x="2072173" y="1355355"/>
            <a:ext cx="81227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dirty="0">
                <a:ln w="22225">
                  <a:solidFill>
                    <a:schemeClr val="bg1"/>
                  </a:solidFill>
                </a:ln>
                <a:gradFill flip="none" rotWithShape="1">
                  <a:gsLst>
                    <a:gs pos="6000">
                      <a:srgbClr val="0029B6"/>
                    </a:gs>
                    <a:gs pos="100000">
                      <a:srgbClr val="0083FE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谢谢聆听  你我同行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365912B2-81A2-44E7-AD7A-9B6A5608BC38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7911" y="2570163"/>
            <a:ext cx="5384800" cy="8828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BF75C265-DC1D-40A0-AE16-CBE214E54602}"/>
              </a:ext>
            </a:extLst>
          </p:cNvPr>
          <p:cNvSpPr txBox="1"/>
          <p:nvPr/>
        </p:nvSpPr>
        <p:spPr>
          <a:xfrm>
            <a:off x="4018440" y="279617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安全用电，从现在做起，从我做起</a:t>
            </a:r>
          </a:p>
        </p:txBody>
      </p:sp>
    </p:spTree>
    <p:extLst>
      <p:ext uri="{BB962C8B-B14F-4D97-AF65-F5344CB8AC3E}">
        <p14:creationId xmlns:p14="http://schemas.microsoft.com/office/powerpoint/2010/main" val="198873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10">
        <p:random/>
      </p:transition>
    </mc:Choice>
    <mc:Fallback xmlns="">
      <p:transition spd="slow" advClick="0" advTm="121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48 C -0.5793 -0.00648 -0.57461 -0.00625 -0.56992 -0.00625 C -0.56862 -0.00625 -0.56745 -0.00602 -0.56615 -0.00602 C -0.56237 -0.00602 -0.55873 -0.00579 -0.55495 -0.00579 C -0.48073 -0.00324 -0.40456 -0.00532 -0.32917 -0.00486 C -0.32409 -0.00486 -0.31914 -0.00463 -0.31419 -0.0044 C -0.30807 -0.00417 -0.29076 -0.00324 -0.28321 -0.00324 C -0.25729 -0.00301 -0.23125 -0.00301 -0.20547 -0.00301 C -0.20404 -0.00301 -0.20274 -0.00278 -0.20156 -0.00278 C -0.20026 -0.00278 -0.19922 -0.00255 -0.19792 -0.00255 C -0.19584 -0.00231 -0.19349 -0.00231 -0.19128 -0.00231 C -0.18972 -0.00231 -0.18815 -0.00208 -0.18672 -0.00208 C -0.18542 -0.00208 -0.18412 -0.00185 -0.18281 -0.00185 C -0.17162 -0.00185 -0.16029 -0.00185 -0.14909 -0.00162 C -0.14597 -0.00162 -0.14284 -0.00139 -0.13972 -0.00139 C -0.05703 -0.00069 -0.10052 -0.00162 -0.07031 -0.00093 C -0.0694 -0.00093 -0.06849 -0.00069 -0.06745 -0.00069 C -0.05612 -0.00023 -0.04271 -0.00046 -0.0319 -0.00046 C -0.03099 -0.00023 -0.02995 -0.00023 -0.02904 -0.00023 C -0.01914 0.00023 -0.01393 -3.7037E-7 -0.00104 -3.7037E-7 L 2.08333E-6 -3.7037E-7 " pathEditMode="relative" rAng="0" ptsTypes="AAAAAAAAAAAAAAAAAAAAAA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23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3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04FB953-F0EF-45E0-A750-81B352AA30F7}"/>
              </a:ext>
            </a:extLst>
          </p:cNvPr>
          <p:cNvSpPr/>
          <p:nvPr/>
        </p:nvSpPr>
        <p:spPr>
          <a:xfrm>
            <a:off x="3262244" y="2155401"/>
            <a:ext cx="4222287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 电 的 危 害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第一部分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530788" y="390617"/>
            <a:ext cx="16405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64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210">
        <p15:prstTrans prst="curtains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5803CD02-51D3-4B6E-B214-30B838F13B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1288915" y="567291"/>
            <a:ext cx="3162300" cy="476551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343" y="1767001"/>
            <a:ext cx="4207364" cy="31555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16" name="组合 15"/>
          <p:cNvGrpSpPr/>
          <p:nvPr/>
        </p:nvGrpSpPr>
        <p:grpSpPr>
          <a:xfrm>
            <a:off x="6404192" y="1566999"/>
            <a:ext cx="3058030" cy="617691"/>
            <a:chOff x="6054237" y="2386818"/>
            <a:chExt cx="3058030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2386818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144549" y="2386818"/>
              <a:ext cx="2967718" cy="499588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400" dirty="0">
                  <a:solidFill>
                    <a:srgbClr val="0029B6"/>
                  </a:solidFill>
                  <a:cs typeface="+mn-ea"/>
                  <a:sym typeface="+mn-lt"/>
                </a:rPr>
                <a:t>什么叫触电</a:t>
              </a:r>
              <a:r>
                <a:rPr lang="en-US" altLang="zh-CN" sz="2400" dirty="0">
                  <a:solidFill>
                    <a:srgbClr val="0029B6"/>
                  </a:solidFill>
                  <a:cs typeface="+mn-ea"/>
                  <a:sym typeface="+mn-lt"/>
                </a:rPr>
                <a:t>?</a:t>
              </a:r>
              <a:endParaRPr lang="zh-CN" altLang="en-US" sz="2400" dirty="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404192" y="2468732"/>
            <a:ext cx="52424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碰到带电的导线，电流就要通过人体这就叫</a:t>
            </a:r>
            <a:r>
              <a:rPr lang="zh-CN" altLang="en-US" sz="2800" b="1" dirty="0">
                <a:solidFill>
                  <a:srgbClr val="0029B6"/>
                </a:solidFill>
                <a:cs typeface="+mn-ea"/>
                <a:sym typeface="+mn-lt"/>
              </a:rPr>
              <a:t>触电。</a:t>
            </a:r>
            <a:endParaRPr lang="en-US" altLang="zh-CN" sz="2800" b="1" dirty="0">
              <a:solidFill>
                <a:srgbClr val="0029B6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触电对于人的身体和内部组织就能造成不同程度的损伤。这种损伤分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电击</a:t>
            </a:r>
            <a:r>
              <a:rPr lang="zh-CN" altLang="en-US" sz="2000" dirty="0">
                <a:cs typeface="+mn-ea"/>
                <a:sym typeface="+mn-lt"/>
              </a:rPr>
              <a:t>和</a:t>
            </a:r>
            <a:r>
              <a:rPr lang="zh-CN" altLang="en-US" sz="2000" b="1" dirty="0">
                <a:solidFill>
                  <a:srgbClr val="0029B6"/>
                </a:solidFill>
                <a:cs typeface="+mn-ea"/>
                <a:sym typeface="+mn-lt"/>
              </a:rPr>
              <a:t>电伤</a:t>
            </a:r>
            <a:r>
              <a:rPr lang="zh-CN" altLang="en-US" sz="2000" dirty="0">
                <a:cs typeface="+mn-ea"/>
                <a:sym typeface="+mn-lt"/>
              </a:rPr>
              <a:t>两种</a:t>
            </a:r>
          </a:p>
          <a:p>
            <a:pPr>
              <a:lnSpc>
                <a:spcPct val="150000"/>
              </a:lnSpc>
            </a:pPr>
            <a:endParaRPr lang="zh-CN" altLang="en-US" sz="2000" b="1" dirty="0">
              <a:solidFill>
                <a:srgbClr val="FF8B00"/>
              </a:solidFill>
              <a:cs typeface="+mn-ea"/>
              <a:sym typeface="+mn-lt"/>
            </a:endParaRPr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4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3AC2B1A3-C6E3-4256-B6C6-162956BF6E2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CB57362E-512E-43AB-879C-49E98618A8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34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210">
        <p15:prstTrans prst="peelOff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689" y="1847345"/>
            <a:ext cx="4418752" cy="3416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6054237" y="1510226"/>
            <a:ext cx="3058029" cy="617691"/>
            <a:chOff x="6054237" y="1969129"/>
            <a:chExt cx="3058029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144548" y="1969129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什么是电击？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5709714" y="2535291"/>
            <a:ext cx="585201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指电流通过人体时，使内部组织受到较为严重的损伤。电击伤会使人觉得全身发热、发麻，肌肉发生不由自主的抽搐，逐渐失去知觉，如果电流继续通过人体，将使触电者的心脏、呼吸机能和神经系统受伤，知道停止呼吸，心脏活动停顿为死亡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5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A107D2F3-E7BC-419E-9566-2115A065617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xmlns="" id="{B61452D4-71F5-433B-8073-22254D9CAD25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ECFF43FA-C489-4BAE-B9C1-6B83EFE0128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E0BDD835-1E5E-4F69-AD39-DAD75D6432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22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210">
        <p15:prstTrans prst="airplane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1819071"/>
            <a:ext cx="4664563" cy="35143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6154626" y="1654112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29B6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什么是电伤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6154626" y="2528366"/>
            <a:ext cx="535395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指电流对人体外部造成的局部损伤。电伤从外观看一般有电弧烧伤、电的烙印和熔化的金属渗入皮肤（称皮肤金属化）等伤害。总之，当人触电后，由于电流通过人体和发生电弧、往往使人体烧伤，严重时造成死亡。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6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9" name="图片 8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11255CEE-5F9F-4C40-A2B8-7637D811D73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0" name="文本占位符 3">
            <a:extLst>
              <a:ext uri="{FF2B5EF4-FFF2-40B4-BE49-F238E27FC236}">
                <a16:creationId xmlns:a16="http://schemas.microsoft.com/office/drawing/2014/main" xmlns="" id="{4708F109-8F03-48B9-9CC9-595B4FCF8D45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D2E59EBD-4B6C-4130-BA4E-3E6A1387D35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B50A303C-0FC3-4C73-9F1E-D46EC1AFF0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6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crush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64A91134-504F-4C9F-A8F1-4434FB2937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891" y="3561244"/>
            <a:ext cx="12349017" cy="3745193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39064EDF-3109-4D90-AD4F-E52B1D775BDB}" type="slidenum">
              <a:rPr lang="zh-CN" altLang="en-US" smtClean="0">
                <a:cs typeface="+mn-ea"/>
                <a:sym typeface="+mn-lt"/>
              </a:rPr>
              <a:t>7</a:t>
            </a:fld>
            <a:endParaRPr lang="zh-CN" altLang="en-US">
              <a:cs typeface="+mn-ea"/>
              <a:sym typeface="+mn-lt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1F941105-2AE8-43A7-8BF0-BCAF4E246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4620" y="699911"/>
            <a:ext cx="3217381" cy="5531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xmlns="" id="{85139816-4FF0-40DB-B4B4-D312DBDC0D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3529" y="4179259"/>
            <a:ext cx="719888" cy="1130403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xmlns="" id="{61F21B43-5C3A-4A36-8170-5DE0C6212A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6" y="3656771"/>
            <a:ext cx="9517367" cy="2574438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804FB953-F0EF-45E0-A750-81B352AA30F7}"/>
              </a:ext>
            </a:extLst>
          </p:cNvPr>
          <p:cNvSpPr/>
          <p:nvPr/>
        </p:nvSpPr>
        <p:spPr>
          <a:xfrm>
            <a:off x="3262244" y="2155401"/>
            <a:ext cx="4222287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3600" dirty="0">
                <a:solidFill>
                  <a:srgbClr val="0029B6"/>
                </a:solidFill>
                <a:cs typeface="+mn-ea"/>
                <a:sym typeface="+mn-lt"/>
              </a:rPr>
              <a:t>触 电 的 方式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867C6313-F5A8-4777-A4FD-CC37681C9C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20" y="159503"/>
            <a:ext cx="1525434" cy="147384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2C023A3D-781F-4A44-92B9-B30AF8E372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02" y="1938348"/>
            <a:ext cx="927554" cy="450137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301E83E1-5DA9-407E-A545-08F00ADB08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3858" y="699910"/>
            <a:ext cx="1672410" cy="69986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ECD2BA8E-6189-4276-91AC-48BEB72B0F33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1309" y="2581543"/>
            <a:ext cx="626445" cy="301791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6D92B2D1-395C-4A46-A8C5-5A12DDCECE5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913" y="1049679"/>
            <a:ext cx="1019688" cy="406961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9E9D0D29-981E-4C7E-B48A-EA92BBC9F819}"/>
              </a:ext>
            </a:extLst>
          </p:cNvPr>
          <p:cNvSpPr/>
          <p:nvPr/>
        </p:nvSpPr>
        <p:spPr>
          <a:xfrm>
            <a:off x="3550060" y="1253159"/>
            <a:ext cx="2648095" cy="98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4400" dirty="0">
                <a:solidFill>
                  <a:srgbClr val="0029B6"/>
                </a:solidFill>
                <a:cs typeface="+mn-ea"/>
                <a:sym typeface="+mn-lt"/>
              </a:rPr>
              <a:t>第二部分</a:t>
            </a:r>
          </a:p>
        </p:txBody>
      </p:sp>
    </p:spTree>
    <p:extLst>
      <p:ext uri="{BB962C8B-B14F-4D97-AF65-F5344CB8AC3E}">
        <p14:creationId xmlns:p14="http://schemas.microsoft.com/office/powerpoint/2010/main" val="2934656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prestige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58412 -0.00648 L -0.58412 -0.00625 C -0.5793 -0.00648 -0.57461 -0.00625 -0.56993 -0.00625 C -0.56862 -0.00625 -0.56745 -0.00602 -0.56615 -0.00602 C -0.56237 -0.00602 -0.55873 -0.00578 -0.55495 -0.00578 C -0.48073 -0.00324 -0.40456 -0.00532 -0.32917 -0.00486 C -0.32409 -0.00486 -0.31915 -0.00463 -0.3142 -0.00439 C -0.30808 -0.00416 -0.29076 -0.00324 -0.28321 -0.00324 C -0.2573 -0.00301 -0.23125 -0.00301 -0.20547 -0.00301 C -0.20404 -0.00301 -0.20274 -0.00277 -0.20157 -0.00277 C -0.20026 -0.00277 -0.19922 -0.00254 -0.19792 -0.00254 C -0.19584 -0.00231 -0.19349 -0.00231 -0.19128 -0.00231 C -0.18972 -0.00231 -0.18829 -0.00208 -0.18672 -0.00208 C -0.18542 -0.00208 -0.18412 -0.00185 -0.18282 -0.00185 C -0.17162 -0.00185 -0.16042 -0.00185 -0.14922 -0.00162 C -0.14597 -0.00162 -0.14284 -0.00139 -0.13972 -0.00139 C -0.05704 -0.00069 -0.10066 -0.00162 -0.07045 -0.00092 C -0.06954 -0.00092 -0.06849 -0.00069 -0.06758 -0.00069 C -0.05612 -0.00023 -0.04271 -0.00046 -0.03191 -0.00046 C -0.03099 -0.00023 -0.02995 -0.00023 -0.02904 -0.00023 C -0.01915 0.00023 -0.01394 -3.33333E-6 -0.00105 -3.33333E-6 L 4.58333E-6 -3.33333E-6 " pathEditMode="relative" rAng="0" ptsTypes="AAAAAAAAAAAAAAAAAAAA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06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920ADC4C-C740-4229-876C-D215AD6DA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2" name="文本占位符 3">
            <a:extLst>
              <a:ext uri="{FF2B5EF4-FFF2-40B4-BE49-F238E27FC236}">
                <a16:creationId xmlns:a16="http://schemas.microsoft.com/office/drawing/2014/main" xmlns="" id="{DA70DAD9-BCAA-4E80-92C1-D726B492D917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02.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触电的方式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D6240FDE-42DD-44D5-9FB3-E3B6A17B427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95D68744-7030-485B-B755-DE281AEDE4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8795" y="2126684"/>
            <a:ext cx="4430183" cy="31555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组合 5"/>
          <p:cNvGrpSpPr/>
          <p:nvPr/>
        </p:nvGrpSpPr>
        <p:grpSpPr>
          <a:xfrm>
            <a:off x="891687" y="1948376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什么是单相触电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58337" y="2879217"/>
            <a:ext cx="4994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单相触电是指当人体接触带电设备或线路中的某一相导体时，一相电流通过人体经大地回到中性点，这种触电形式称为单相触电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8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7796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10">
        <p15:prstTrans prst="crush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1687" y="1948376"/>
            <a:ext cx="2967718" cy="617691"/>
            <a:chOff x="6054237" y="1969129"/>
            <a:chExt cx="2967718" cy="617691"/>
          </a:xfrm>
        </p:grpSpPr>
        <p:sp>
          <p:nvSpPr>
            <p:cNvPr id="14" name="圆角矩形 13"/>
            <p:cNvSpPr/>
            <p:nvPr/>
          </p:nvSpPr>
          <p:spPr>
            <a:xfrm>
              <a:off x="6054237" y="1969129"/>
              <a:ext cx="2967718" cy="61769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bg1">
                  <a:lumMod val="85000"/>
                </a:schemeClr>
              </a:solidFill>
            </a:ln>
            <a:effectLst>
              <a:outerShdw blurRad="190500" dist="190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054237" y="2025677"/>
              <a:ext cx="2967718" cy="561143"/>
            </a:xfrm>
            <a:prstGeom prst="rect">
              <a:avLst/>
            </a:prstGeom>
            <a:effectLst/>
          </p:spPr>
          <p:txBody>
            <a:bodyPr wrap="square" lIns="128994" tIns="64498" rIns="128994" bIns="64498">
              <a:spAutoFit/>
            </a:bodyPr>
            <a:lstStyle/>
            <a:p>
              <a:r>
                <a:rPr lang="zh-CN" altLang="en-US" sz="2800" dirty="0">
                  <a:solidFill>
                    <a:srgbClr val="0029B6"/>
                  </a:solidFill>
                  <a:cs typeface="+mn-ea"/>
                  <a:sym typeface="+mn-lt"/>
                </a:rPr>
                <a:t>什么是双相触电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758337" y="2879217"/>
            <a:ext cx="4994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人体的不同部位分别接触到同一电源的两根不同相位的相线，电流从一根相线经人体流到另一根相线的触电现象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4EDF-3109-4D90-AD4F-E52B1D775BDB}" type="slidenum">
              <a:rPr lang="zh-CN" altLang="en-US" smtClean="0">
                <a:latin typeface="+mn-lt"/>
                <a:cs typeface="+mn-ea"/>
                <a:sym typeface="+mn-lt"/>
              </a:rPr>
              <a:pPr/>
              <a:t>9</a:t>
            </a:fld>
            <a:endParaRPr lang="zh-CN" altLang="en-US">
              <a:latin typeface="+mn-lt"/>
              <a:cs typeface="+mn-ea"/>
              <a:sym typeface="+mn-lt"/>
            </a:endParaRPr>
          </a:p>
        </p:txBody>
      </p:sp>
      <p:pic>
        <p:nvPicPr>
          <p:cNvPr id="15" name="图片 14" descr="图片包含 户外艺术系列&#10;&#10;已生成高可信度的说明">
            <a:extLst>
              <a:ext uri="{FF2B5EF4-FFF2-40B4-BE49-F238E27FC236}">
                <a16:creationId xmlns:a16="http://schemas.microsoft.com/office/drawing/2014/main" xmlns="" id="{ECEB756E-89D1-4BB8-9482-61AE5B5CC08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1925"/>
          <a:stretch/>
        </p:blipFill>
        <p:spPr>
          <a:xfrm>
            <a:off x="-157017" y="5185586"/>
            <a:ext cx="12349017" cy="2175005"/>
          </a:xfrm>
          <a:prstGeom prst="rect">
            <a:avLst/>
          </a:prstGeom>
        </p:spPr>
      </p:pic>
      <p:sp>
        <p:nvSpPr>
          <p:cNvPr id="16" name="文本占位符 3">
            <a:extLst>
              <a:ext uri="{FF2B5EF4-FFF2-40B4-BE49-F238E27FC236}">
                <a16:creationId xmlns:a16="http://schemas.microsoft.com/office/drawing/2014/main" xmlns="" id="{044FE4D2-64DD-431E-B6AE-1DCC9D538A4E}"/>
              </a:ext>
            </a:extLst>
          </p:cNvPr>
          <p:cNvSpPr txBox="1">
            <a:spLocks/>
          </p:cNvSpPr>
          <p:nvPr/>
        </p:nvSpPr>
        <p:spPr>
          <a:xfrm>
            <a:off x="1288915" y="567291"/>
            <a:ext cx="3162300" cy="47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r>
              <a:rPr lang="zh-CN" altLang="en-US" sz="3200" b="0" dirty="0">
                <a:solidFill>
                  <a:srgbClr val="0029B6"/>
                </a:solidFill>
                <a:latin typeface="+mn-lt"/>
                <a:ea typeface="+mn-ea"/>
                <a:cs typeface="+mn-ea"/>
                <a:sym typeface="+mn-lt"/>
              </a:rPr>
              <a:t>电对人体的伤害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xmlns="" id="{A1533AA7-6FE3-4894-8197-152E81E88C6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523" y="461824"/>
            <a:ext cx="437820" cy="68748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xmlns="" id="{0D257F66-F266-4D62-877C-4A69F22C5E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00583" y="293152"/>
            <a:ext cx="1525434" cy="14738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9756" y="1948376"/>
            <a:ext cx="4487884" cy="36154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52532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1210">
        <p15:prstTrans prst="origami"/>
      </p:transition>
    </mc:Choice>
    <mc:Fallback xmlns="">
      <p:transition spd="slow" advClick="0" advTm="12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寂寞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kw0rpwt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1080</Words>
  <Application>Microsoft Office PowerPoint</Application>
  <PresentationFormat>宽屏</PresentationFormat>
  <Paragraphs>146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Meiryo</vt:lpstr>
      <vt:lpstr>宋体</vt:lpstr>
      <vt:lpstr>微软雅黑</vt:lpstr>
      <vt:lpstr>Arial</vt:lpstr>
      <vt:lpstr>Calibri</vt:lpstr>
      <vt:lpstr>Calibri Light</vt:lpstr>
      <vt:lpstr>Impact</vt:lpstr>
      <vt:lpstr>Wingdings</vt:lpstr>
      <vt:lpstr>第一PPT，www.1ppt.com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8</cp:revision>
  <dcterms:created xsi:type="dcterms:W3CDTF">2017-05-08T12:38:24Z</dcterms:created>
  <dcterms:modified xsi:type="dcterms:W3CDTF">2023-02-15T00:42:33Z</dcterms:modified>
</cp:coreProperties>
</file>