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9"/>
  </p:notesMasterIdLst>
  <p:sldIdLst>
    <p:sldId id="313" r:id="rId3"/>
    <p:sldId id="276" r:id="rId4"/>
    <p:sldId id="257" r:id="rId5"/>
    <p:sldId id="258" r:id="rId6"/>
    <p:sldId id="281" r:id="rId7"/>
    <p:sldId id="282" r:id="rId8"/>
    <p:sldId id="283" r:id="rId9"/>
    <p:sldId id="284" r:id="rId10"/>
    <p:sldId id="261" r:id="rId11"/>
    <p:sldId id="268" r:id="rId12"/>
    <p:sldId id="285" r:id="rId13"/>
    <p:sldId id="286" r:id="rId14"/>
    <p:sldId id="287" r:id="rId15"/>
    <p:sldId id="288" r:id="rId16"/>
    <p:sldId id="262" r:id="rId17"/>
    <p:sldId id="270" r:id="rId18"/>
    <p:sldId id="289" r:id="rId19"/>
    <p:sldId id="290" r:id="rId20"/>
    <p:sldId id="291" r:id="rId21"/>
    <p:sldId id="263" r:id="rId22"/>
    <p:sldId id="272" r:id="rId23"/>
    <p:sldId id="292" r:id="rId24"/>
    <p:sldId id="293" r:id="rId25"/>
    <p:sldId id="294" r:id="rId26"/>
    <p:sldId id="312" r:id="rId27"/>
    <p:sldId id="314"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5C5C5C"/>
    <a:srgbClr val="2F2F31"/>
    <a:srgbClr val="EEEEEC"/>
    <a:srgbClr val="EAEAEA"/>
    <a:srgbClr val="CDBF97"/>
    <a:srgbClr val="8D7545"/>
    <a:srgbClr val="ECE8E5"/>
    <a:srgbClr val="E4CBCB"/>
    <a:srgbClr val="A88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6314" autoAdjust="0"/>
  </p:normalViewPr>
  <p:slideViewPr>
    <p:cSldViewPr snapToGrid="0">
      <p:cViewPr varScale="1">
        <p:scale>
          <a:sx n="108" d="100"/>
          <a:sy n="108" d="100"/>
        </p:scale>
        <p:origin x="960"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386208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6036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02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09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862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6202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393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423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069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4513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812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6D3E62A-1461-4EFF-9520-A45B55F76F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213102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530315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7374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294436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329155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545425"/>
            <a:ext cx="966254" cy="230832"/>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smtClean="0">
                <a:solidFill>
                  <a:prstClr val="white"/>
                </a:solidFill>
                <a:ea typeface="宋体"/>
              </a:rPr>
              <a:t>www.YPPPT.com/moban</a:t>
            </a:r>
            <a:r>
              <a:rPr lang="en-US" altLang="zh-CN" sz="100" dirty="0">
                <a:solidFill>
                  <a:prstClr val="white"/>
                </a:solidFill>
                <a:ea typeface="宋体"/>
              </a:rPr>
              <a:t>/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www.YPPPT.com/hangye</a:t>
            </a:r>
            <a:r>
              <a:rPr lang="en-US" altLang="zh-CN" sz="100" dirty="0">
                <a:solidFill>
                  <a:prstClr val="white"/>
                </a:solidFill>
                <a:ea typeface="宋体"/>
              </a:rPr>
              <a:t>/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www.YPPPT.com/jieri</a:t>
            </a:r>
            <a:r>
              <a:rPr lang="en-US" altLang="zh-CN" sz="100" dirty="0">
                <a:solidFill>
                  <a:prstClr val="white"/>
                </a:solidFill>
                <a:ea typeface="宋体"/>
              </a:rPr>
              <a:t>/          PPT</a:t>
            </a:r>
            <a:r>
              <a:rPr lang="zh-CN" altLang="en-US" sz="100" dirty="0">
                <a:solidFill>
                  <a:prstClr val="white"/>
                </a:solidFill>
                <a:ea typeface="宋体"/>
              </a:rPr>
              <a:t>素材：</a:t>
            </a:r>
            <a:r>
              <a:rPr lang="en-US" altLang="zh-CN" sz="100" dirty="0" smtClean="0">
                <a:solidFill>
                  <a:prstClr val="white"/>
                </a:solidFill>
                <a:ea typeface="宋体"/>
              </a:rPr>
              <a:t>www.YPPPT.com/sucai</a:t>
            </a:r>
            <a:r>
              <a:rPr lang="en-US" altLang="zh-CN" sz="100" dirty="0">
                <a:solidFill>
                  <a:prstClr val="white"/>
                </a:solidFill>
                <a:ea typeface="宋体"/>
              </a:rPr>
              <a:t>/</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smtClean="0">
                <a:solidFill>
                  <a:prstClr val="white"/>
                </a:solidFill>
                <a:ea typeface="宋体"/>
              </a:rPr>
              <a:t>www.YPPPT.com/beijing</a:t>
            </a:r>
            <a:r>
              <a:rPr lang="en-US" altLang="zh-CN" sz="100" dirty="0">
                <a:solidFill>
                  <a:prstClr val="white"/>
                </a:solidFill>
                <a:ea typeface="宋体"/>
              </a:rPr>
              <a:t>/        PPT</a:t>
            </a:r>
            <a:r>
              <a:rPr lang="zh-CN" altLang="en-US" sz="100" dirty="0">
                <a:solidFill>
                  <a:prstClr val="white"/>
                </a:solidFill>
                <a:ea typeface="宋体"/>
              </a:rPr>
              <a:t>图表：</a:t>
            </a:r>
            <a:r>
              <a:rPr lang="en-US" altLang="zh-CN" sz="100" dirty="0" smtClean="0">
                <a:solidFill>
                  <a:prstClr val="white"/>
                </a:solidFill>
                <a:ea typeface="宋体"/>
              </a:rPr>
              <a:t>www.YPPPT.com/tubiao</a:t>
            </a:r>
            <a:r>
              <a:rPr lang="en-US" altLang="zh-CN" sz="100" dirty="0">
                <a:solidFill>
                  <a:prstClr val="white"/>
                </a:solidFill>
                <a:ea typeface="宋体"/>
              </a:rPr>
              <a:t>/      </a:t>
            </a:r>
          </a:p>
          <a:p>
            <a:pPr defTabSz="914400"/>
            <a:r>
              <a:rPr lang="zh-CN" altLang="en-US" sz="100" dirty="0">
                <a:solidFill>
                  <a:prstClr val="white"/>
                </a:solidFill>
                <a:ea typeface="宋体"/>
              </a:rPr>
              <a:t>精美</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smtClean="0">
                <a:solidFill>
                  <a:prstClr val="white"/>
                </a:solidFill>
                <a:ea typeface="宋体"/>
              </a:rPr>
              <a:t>www.YPPPT.com/xiazai</a:t>
            </a:r>
            <a:r>
              <a:rPr lang="en-US" altLang="zh-CN" sz="100" dirty="0">
                <a:solidFill>
                  <a:prstClr val="white"/>
                </a:solidFill>
                <a:ea typeface="宋体"/>
              </a:rPr>
              <a:t>/         PPT</a:t>
            </a:r>
            <a:r>
              <a:rPr lang="zh-CN" altLang="en-US" sz="100" dirty="0">
                <a:solidFill>
                  <a:prstClr val="white"/>
                </a:solidFill>
                <a:ea typeface="宋体"/>
              </a:rPr>
              <a:t>教程： </a:t>
            </a:r>
            <a:r>
              <a:rPr lang="en-US" altLang="zh-CN" sz="100" dirty="0" smtClean="0">
                <a:solidFill>
                  <a:prstClr val="white"/>
                </a:solidFill>
                <a:ea typeface="宋体"/>
              </a:rPr>
              <a:t>www.YPPPT.com/powerpoint</a:t>
            </a:r>
            <a:r>
              <a:rPr lang="en-US" altLang="zh-CN" sz="100" dirty="0">
                <a:solidFill>
                  <a:prstClr val="white"/>
                </a:solidFill>
                <a:ea typeface="宋体"/>
              </a:rPr>
              <a:t>/      </a:t>
            </a:r>
          </a:p>
          <a:p>
            <a:pPr defTabSz="914400"/>
            <a:r>
              <a:rPr lang="en-US" altLang="zh-CN" sz="100" dirty="0">
                <a:solidFill>
                  <a:prstClr val="white"/>
                </a:solidFill>
                <a:ea typeface="宋体"/>
              </a:rPr>
              <a:t>PPT</a:t>
            </a:r>
            <a:r>
              <a:rPr lang="zh-CN" altLang="en-US" sz="100" dirty="0">
                <a:solidFill>
                  <a:prstClr val="white"/>
                </a:solidFill>
                <a:ea typeface="宋体"/>
              </a:rPr>
              <a:t>课件：</a:t>
            </a:r>
            <a:r>
              <a:rPr lang="en-US" altLang="zh-CN" sz="100" dirty="0" smtClean="0">
                <a:solidFill>
                  <a:prstClr val="white"/>
                </a:solidFill>
                <a:ea typeface="宋体"/>
              </a:rPr>
              <a:t>www.YPPPT.com/kejian</a:t>
            </a:r>
            <a:r>
              <a:rPr lang="en-US" altLang="zh-CN" sz="100" dirty="0">
                <a:solidFill>
                  <a:prstClr val="white"/>
                </a:solidFill>
                <a:ea typeface="宋体"/>
              </a:rPr>
              <a:t>/             </a:t>
            </a:r>
            <a:r>
              <a:rPr lang="zh-CN" altLang="en-US" sz="100" dirty="0">
                <a:solidFill>
                  <a:prstClr val="white"/>
                </a:solidFill>
                <a:ea typeface="宋体"/>
              </a:rPr>
              <a:t>字体下载：</a:t>
            </a:r>
            <a:r>
              <a:rPr lang="en-US" altLang="zh-CN" sz="100" dirty="0" smtClean="0">
                <a:solidFill>
                  <a:prstClr val="white"/>
                </a:solidFill>
                <a:ea typeface="宋体"/>
              </a:rPr>
              <a:t>www.YPPPT.com/ziti</a:t>
            </a:r>
            <a:r>
              <a:rPr lang="en-US" altLang="zh-CN" sz="100" dirty="0">
                <a:solidFill>
                  <a:prstClr val="white"/>
                </a:solidFill>
                <a:ea typeface="宋体"/>
              </a:rPr>
              <a:t>/</a:t>
            </a:r>
          </a:p>
          <a:p>
            <a:pPr defTabSz="914400"/>
            <a:r>
              <a:rPr lang="zh-CN" altLang="en-US" sz="100" dirty="0">
                <a:solidFill>
                  <a:prstClr val="white"/>
                </a:solidFill>
                <a:ea typeface="宋体"/>
              </a:rPr>
              <a:t>工作总结</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www.YPPPT.com/xiazai/zongjie</a:t>
            </a:r>
            <a:r>
              <a:rPr lang="en-US" altLang="zh-CN" sz="100" dirty="0">
                <a:solidFill>
                  <a:prstClr val="white"/>
                </a:solidFill>
                <a:ea typeface="宋体"/>
              </a:rPr>
              <a:t>/ </a:t>
            </a:r>
            <a:r>
              <a:rPr lang="zh-CN" altLang="en-US" sz="100" dirty="0">
                <a:solidFill>
                  <a:prstClr val="white"/>
                </a:solidFill>
                <a:ea typeface="宋体"/>
              </a:rPr>
              <a:t>工作计划：</a:t>
            </a:r>
            <a:r>
              <a:rPr lang="en-US" altLang="zh-CN" sz="100" dirty="0" smtClean="0">
                <a:solidFill>
                  <a:prstClr val="white"/>
                </a:solidFill>
                <a:ea typeface="宋体"/>
              </a:rPr>
              <a:t>www.YPPPT.com/xiazai/jihua</a:t>
            </a:r>
            <a:r>
              <a:rPr lang="en-US" altLang="zh-CN" sz="100" dirty="0">
                <a:solidFill>
                  <a:prstClr val="white"/>
                </a:solidFill>
                <a:ea typeface="宋体"/>
              </a:rPr>
              <a:t>/</a:t>
            </a:r>
          </a:p>
          <a:p>
            <a:pPr defTabSz="914400"/>
            <a:r>
              <a:rPr lang="zh-CN" altLang="en-US" sz="100" dirty="0">
                <a:solidFill>
                  <a:prstClr val="white"/>
                </a:solidFill>
                <a:ea typeface="宋体"/>
              </a:rPr>
              <a:t>商务</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smtClean="0">
                <a:solidFill>
                  <a:prstClr val="white"/>
                </a:solidFill>
                <a:ea typeface="宋体"/>
              </a:rPr>
              <a:t>www.YPPPT.com/moban/shangwu</a:t>
            </a:r>
            <a:r>
              <a:rPr lang="en-US" altLang="zh-CN" sz="100" dirty="0">
                <a:solidFill>
                  <a:prstClr val="white"/>
                </a:solidFill>
                <a:ea typeface="宋体"/>
              </a:rPr>
              <a:t>/  </a:t>
            </a:r>
            <a:r>
              <a:rPr lang="zh-CN" altLang="en-US" sz="100" dirty="0">
                <a:solidFill>
                  <a:prstClr val="white"/>
                </a:solidFill>
                <a:ea typeface="宋体"/>
              </a:rPr>
              <a:t>个人简历</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www.YPPPT.com/xiazai/jianli</a:t>
            </a:r>
            <a:r>
              <a:rPr lang="en-US" altLang="zh-CN" sz="100" dirty="0">
                <a:solidFill>
                  <a:prstClr val="white"/>
                </a:solidFill>
                <a:ea typeface="宋体"/>
              </a:rPr>
              <a:t>/  </a:t>
            </a:r>
          </a:p>
          <a:p>
            <a:pPr defTabSz="914400"/>
            <a:r>
              <a:rPr lang="zh-CN" altLang="en-US" sz="100" dirty="0">
                <a:solidFill>
                  <a:prstClr val="white"/>
                </a:solidFill>
                <a:ea typeface="宋体"/>
              </a:rPr>
              <a:t>毕业答辩</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www.YPPPT.com/xiazai/dabian</a:t>
            </a:r>
            <a:r>
              <a:rPr lang="en-US" altLang="zh-CN" sz="100" dirty="0">
                <a:solidFill>
                  <a:prstClr val="white"/>
                </a:solidFill>
                <a:ea typeface="宋体"/>
              </a:rPr>
              <a:t>/  </a:t>
            </a:r>
            <a:r>
              <a:rPr lang="zh-CN" altLang="en-US" sz="100" dirty="0">
                <a:solidFill>
                  <a:prstClr val="white"/>
                </a:solidFill>
                <a:ea typeface="宋体"/>
              </a:rPr>
              <a:t>工作汇报</a:t>
            </a:r>
            <a:r>
              <a:rPr lang="en-US" altLang="zh-CN" sz="100" dirty="0">
                <a:solidFill>
                  <a:prstClr val="white"/>
                </a:solidFill>
                <a:ea typeface="宋体"/>
              </a:rPr>
              <a:t>PPT</a:t>
            </a:r>
            <a:r>
              <a:rPr lang="zh-CN" altLang="en-US" sz="100" dirty="0">
                <a:solidFill>
                  <a:prstClr val="white"/>
                </a:solidFill>
                <a:ea typeface="宋体"/>
              </a:rPr>
              <a:t>：</a:t>
            </a:r>
            <a:r>
              <a:rPr lang="en-US" altLang="zh-CN" sz="100" dirty="0" smtClean="0">
                <a:solidFill>
                  <a:prstClr val="white"/>
                </a:solidFill>
                <a:ea typeface="宋体"/>
              </a:rPr>
              <a:t>www.YPPPT.com/xiazai/huibao</a:t>
            </a:r>
            <a:r>
              <a:rPr lang="en-US" altLang="zh-CN" sz="100" dirty="0">
                <a:solidFill>
                  <a:prstClr val="white"/>
                </a:solidFill>
                <a:ea typeface="宋体"/>
              </a:rPr>
              <a:t>/    </a:t>
            </a:r>
          </a:p>
          <a:p>
            <a:pPr defTabSz="914400"/>
            <a:r>
              <a:rPr lang="en-US" altLang="zh-CN" sz="100" dirty="0">
                <a:solidFill>
                  <a:prstClr val="white"/>
                </a:solidFill>
                <a:ea typeface="宋体"/>
              </a:rPr>
              <a:t> </a:t>
            </a:r>
          </a:p>
        </p:txBody>
      </p:sp>
    </p:spTree>
    <p:extLst>
      <p:ext uri="{BB962C8B-B14F-4D97-AF65-F5344CB8AC3E}">
        <p14:creationId xmlns:p14="http://schemas.microsoft.com/office/powerpoint/2010/main" val="33735049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85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164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83078936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6847E2B-81C8-4A51-A67B-C36686596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11463">
            <a:off x="501538" y="-207627"/>
            <a:ext cx="5070566" cy="7584182"/>
          </a:xfrm>
          <a:prstGeom prst="rect">
            <a:avLst/>
          </a:prstGeom>
          <a:ln>
            <a:noFill/>
          </a:ln>
        </p:spPr>
      </p:pic>
      <p:sp>
        <p:nvSpPr>
          <p:cNvPr id="7" name="椭圆 6">
            <a:extLst>
              <a:ext uri="{FF2B5EF4-FFF2-40B4-BE49-F238E27FC236}">
                <a16:creationId xmlns="" xmlns:a16="http://schemas.microsoft.com/office/drawing/2014/main" id="{B77BE0A4-368E-4B05-B009-26522B3BE45D}"/>
              </a:ext>
            </a:extLst>
          </p:cNvPr>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437060CC-D979-4152-8261-01F099719084}"/>
              </a:ext>
            </a:extLst>
          </p:cNvPr>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 xmlns:a16="http://schemas.microsoft.com/office/drawing/2014/main" id="{07789DC4-F2B3-49BF-B3E0-F0CCD92C131E}"/>
              </a:ext>
            </a:extLst>
          </p:cNvPr>
          <p:cNvCxnSpPr>
            <a:cxnSpLocks/>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5C675F91-BDC2-4239-8647-BFE5D7F8E4B4}"/>
              </a:ext>
            </a:extLst>
          </p:cNvPr>
          <p:cNvSpPr txBox="1"/>
          <p:nvPr/>
        </p:nvSpPr>
        <p:spPr>
          <a:xfrm>
            <a:off x="5324559" y="2000739"/>
            <a:ext cx="5374136" cy="1569660"/>
          </a:xfrm>
          <a:prstGeom prst="rect">
            <a:avLst/>
          </a:prstGeom>
          <a:noFill/>
        </p:spPr>
        <p:txBody>
          <a:bodyPr wrap="square" rtlCol="0">
            <a:spAutoFit/>
          </a:bodyPr>
          <a:lstStyle/>
          <a:p>
            <a:pPr algn="dist"/>
            <a:r>
              <a:rPr lang="zh-CN" altLang="en-US" sz="9600" dirty="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rPr>
              <a:t>企业培训</a:t>
            </a:r>
          </a:p>
        </p:txBody>
      </p:sp>
      <p:sp>
        <p:nvSpPr>
          <p:cNvPr id="12" name="平行四边形 11">
            <a:extLst>
              <a:ext uri="{FF2B5EF4-FFF2-40B4-BE49-F238E27FC236}">
                <a16:creationId xmlns="" xmlns:a16="http://schemas.microsoft.com/office/drawing/2014/main" id="{C5B5465C-5869-4842-92E1-4318CF77CCE3}"/>
              </a:ext>
            </a:extLst>
          </p:cNvPr>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461BBC04-DB8D-48C1-91F9-71FDA78D84E5}"/>
              </a:ext>
            </a:extLst>
          </p:cNvPr>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p>
        </p:txBody>
      </p:sp>
      <p:sp>
        <p:nvSpPr>
          <p:cNvPr id="16" name="文本框 15">
            <a:extLst>
              <a:ext uri="{FF2B5EF4-FFF2-40B4-BE49-F238E27FC236}">
                <a16:creationId xmlns="" xmlns:a16="http://schemas.microsoft.com/office/drawing/2014/main" id="{E2F6D28A-0430-478A-B662-761ECB0BD00A}"/>
              </a:ext>
            </a:extLst>
          </p:cNvPr>
          <p:cNvSpPr txBox="1"/>
          <p:nvPr/>
        </p:nvSpPr>
        <p:spPr>
          <a:xfrm>
            <a:off x="6338934" y="5097284"/>
            <a:ext cx="3541925" cy="584775"/>
          </a:xfrm>
          <a:prstGeom prst="rect">
            <a:avLst/>
          </a:prstGeom>
          <a:noFill/>
        </p:spPr>
        <p:txBody>
          <a:bodyPr wrap="square" rtlCol="0">
            <a:spAutoFit/>
          </a:bodyPr>
          <a:lstStyle/>
          <a:p>
            <a:pPr algn="dist"/>
            <a:r>
              <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：优品</a:t>
            </a:r>
            <a:r>
              <a:rPr lang="en-US" altLang="zh-CN"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a:t>
            </a:r>
            <a:endPar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a:extLst>
              <a:ext uri="{FF2B5EF4-FFF2-40B4-BE49-F238E27FC236}">
                <a16:creationId xmlns="" xmlns:a16="http://schemas.microsoft.com/office/drawing/2014/main" id="{A6023338-925F-46A5-8E3F-01ED0F143755}"/>
              </a:ext>
            </a:extLst>
          </p:cNvPr>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 xmlns:a16="http://schemas.microsoft.com/office/drawing/2014/main" id="{A28F3769-BC73-4F17-96D9-205821D6C5C0}"/>
              </a:ext>
            </a:extLst>
          </p:cNvPr>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3991F335-CA5D-441C-B0BB-6887E3981DA7}"/>
              </a:ext>
            </a:extLst>
          </p:cNvPr>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 xmlns:a16="http://schemas.microsoft.com/office/drawing/2014/main" id="{9ECEC0A7-5689-4A5E-A8FF-22A44D8CC845}"/>
              </a:ext>
            </a:extLst>
          </p:cNvPr>
          <p:cNvGrpSpPr/>
          <p:nvPr/>
        </p:nvGrpSpPr>
        <p:grpSpPr>
          <a:xfrm>
            <a:off x="6158977" y="1106661"/>
            <a:ext cx="3624370" cy="307777"/>
            <a:chOff x="13460495" y="5965816"/>
            <a:chExt cx="3624370" cy="307777"/>
          </a:xfrm>
        </p:grpSpPr>
        <p:sp>
          <p:nvSpPr>
            <p:cNvPr id="20" name="TextBox 507">
              <a:extLst>
                <a:ext uri="{FF2B5EF4-FFF2-40B4-BE49-F238E27FC236}">
                  <a16:creationId xmlns="" xmlns:a16="http://schemas.microsoft.com/office/drawing/2014/main" id="{BF601582-A8CE-4DE5-86D4-03E14CB4DEB6}"/>
                </a:ext>
              </a:extLst>
            </p:cNvPr>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a:extLst>
                <a:ext uri="{FF2B5EF4-FFF2-40B4-BE49-F238E27FC236}">
                  <a16:creationId xmlns="" xmlns:a16="http://schemas.microsoft.com/office/drawing/2014/main" id="{CBEE76EE-B7F3-4545-B113-42BE6364490A}"/>
                </a:ext>
              </a:extLst>
            </p:cNvPr>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p>
          </p:txBody>
        </p:sp>
        <p:grpSp>
          <p:nvGrpSpPr>
            <p:cNvPr id="22" name="Group 2">
              <a:extLst>
                <a:ext uri="{FF2B5EF4-FFF2-40B4-BE49-F238E27FC236}">
                  <a16:creationId xmlns="" xmlns:a16="http://schemas.microsoft.com/office/drawing/2014/main" id="{18882DC2-6475-4BEC-B2B4-310D255F84FA}"/>
                </a:ext>
              </a:extLst>
            </p:cNvPr>
            <p:cNvGrpSpPr/>
            <p:nvPr/>
          </p:nvGrpSpPr>
          <p:grpSpPr>
            <a:xfrm>
              <a:off x="15716614" y="5965816"/>
              <a:ext cx="1368251" cy="307777"/>
              <a:chOff x="8396554" y="466819"/>
              <a:chExt cx="1368251" cy="307777"/>
            </a:xfrm>
          </p:grpSpPr>
          <p:sp>
            <p:nvSpPr>
              <p:cNvPr id="23" name="TextBox 509">
                <a:extLst>
                  <a:ext uri="{FF2B5EF4-FFF2-40B4-BE49-F238E27FC236}">
                    <a16:creationId xmlns="" xmlns:a16="http://schemas.microsoft.com/office/drawing/2014/main" id="{DCC45076-04C7-4971-9BE7-46C7A7D5F615}"/>
                  </a:ext>
                </a:extLst>
              </p:cNvPr>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p>
            </p:txBody>
          </p:sp>
          <p:sp>
            <p:nvSpPr>
              <p:cNvPr id="24" name="Oval 1576">
                <a:extLst>
                  <a:ext uri="{FF2B5EF4-FFF2-40B4-BE49-F238E27FC236}">
                    <a16:creationId xmlns="" xmlns:a16="http://schemas.microsoft.com/office/drawing/2014/main" id="{F303DC1B-A43D-4423-BA31-E57747103B10}"/>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a:extLst>
              <a:ext uri="{FF2B5EF4-FFF2-40B4-BE49-F238E27FC236}">
                <a16:creationId xmlns="" xmlns:a16="http://schemas.microsoft.com/office/drawing/2014/main" id="{7A698775-FC84-4BCC-A7C7-96E877145CA2}"/>
              </a:ext>
            </a:extLst>
          </p:cNvPr>
          <p:cNvSpPr txBox="1"/>
          <p:nvPr/>
        </p:nvSpPr>
        <p:spPr>
          <a:xfrm rot="5400000">
            <a:off x="145205" y="3124641"/>
            <a:ext cx="1633702" cy="307777"/>
          </a:xfrm>
          <a:prstGeom prst="rect">
            <a:avLst/>
          </a:prstGeom>
          <a:noFill/>
        </p:spPr>
        <p:txBody>
          <a:bodyPr wrap="square" rtlCol="0">
            <a:spAutoFit/>
          </a:bodyPr>
          <a:lstStyle/>
          <a:p>
            <a:pPr algn="dist"/>
            <a:r>
              <a:rPr lang="en-US" altLang="zh-CN" sz="1400" b="1" dirty="0" smtClean="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YPPPT.COM</a:t>
            </a:r>
            <a:endParaRPr lang="en-US" altLang="zh-CN" sz="1400" b="1" dirty="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60408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8" name="îṥḷíḍê">
            <a:extLst>
              <a:ext uri="{FF2B5EF4-FFF2-40B4-BE49-F238E27FC236}">
                <a16:creationId xmlns="" xmlns:a16="http://schemas.microsoft.com/office/drawing/2014/main" id="{70C08E26-79BB-4518-9F28-8794C8DFDA8D}"/>
              </a:ext>
            </a:extLst>
          </p:cNvPr>
          <p:cNvGrpSpPr/>
          <p:nvPr/>
        </p:nvGrpSpPr>
        <p:grpSpPr>
          <a:xfrm>
            <a:off x="1018444" y="4616128"/>
            <a:ext cx="1086509" cy="1552155"/>
            <a:chOff x="2659424" y="4390486"/>
            <a:chExt cx="1229420" cy="1756314"/>
          </a:xfrm>
        </p:grpSpPr>
        <p:sp>
          <p:nvSpPr>
            <p:cNvPr id="35" name="îşļïḋê">
              <a:extLst>
                <a:ext uri="{FF2B5EF4-FFF2-40B4-BE49-F238E27FC236}">
                  <a16:creationId xmlns="" xmlns:a16="http://schemas.microsoft.com/office/drawing/2014/main" id="{5BCC64E7-F576-4D1E-91CF-0EFAACE16F24}"/>
                </a:ext>
              </a:extLst>
            </p:cNvPr>
            <p:cNvSpPr/>
            <p:nvPr/>
          </p:nvSpPr>
          <p:spPr>
            <a:xfrm>
              <a:off x="3537581" y="4396180"/>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a:p>
          </p:txBody>
        </p:sp>
        <p:sp>
          <p:nvSpPr>
            <p:cNvPr id="36" name="îṧlîḑê">
              <a:extLst>
                <a:ext uri="{FF2B5EF4-FFF2-40B4-BE49-F238E27FC236}">
                  <a16:creationId xmlns="" xmlns:a16="http://schemas.microsoft.com/office/drawing/2014/main" id="{42BB7571-549A-47D6-86A3-B521761BB7C4}"/>
                </a:ext>
              </a:extLst>
            </p:cNvPr>
            <p:cNvSpPr/>
            <p:nvPr/>
          </p:nvSpPr>
          <p:spPr>
            <a:xfrm>
              <a:off x="2659424" y="4390486"/>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r>
                <a:rPr lang="en-US" altLang="zh-CN" dirty="0">
                  <a:solidFill>
                    <a:schemeClr val="bg1"/>
                  </a:solidFill>
                </a:rPr>
                <a:t>1</a:t>
              </a:r>
              <a:endParaRPr dirty="0">
                <a:solidFill>
                  <a:schemeClr val="bg1"/>
                </a:solidFill>
              </a:endParaRPr>
            </a:p>
          </p:txBody>
        </p:sp>
      </p:grpSp>
      <p:grpSp>
        <p:nvGrpSpPr>
          <p:cNvPr id="9" name="íŝḷíďê">
            <a:extLst>
              <a:ext uri="{FF2B5EF4-FFF2-40B4-BE49-F238E27FC236}">
                <a16:creationId xmlns="" xmlns:a16="http://schemas.microsoft.com/office/drawing/2014/main" id="{525A34F6-88D1-4443-A561-2D78F4314F7B}"/>
              </a:ext>
            </a:extLst>
          </p:cNvPr>
          <p:cNvGrpSpPr/>
          <p:nvPr/>
        </p:nvGrpSpPr>
        <p:grpSpPr>
          <a:xfrm>
            <a:off x="2104953" y="3382165"/>
            <a:ext cx="1086509" cy="1552155"/>
            <a:chOff x="3888844" y="2994217"/>
            <a:chExt cx="1229420" cy="1756314"/>
          </a:xfrm>
        </p:grpSpPr>
        <p:sp>
          <p:nvSpPr>
            <p:cNvPr id="33" name="iśľîdê">
              <a:extLst>
                <a:ext uri="{FF2B5EF4-FFF2-40B4-BE49-F238E27FC236}">
                  <a16:creationId xmlns="" xmlns:a16="http://schemas.microsoft.com/office/drawing/2014/main" id="{3946C363-EEE2-46C3-9F02-D38597EBBE04}"/>
                </a:ext>
              </a:extLst>
            </p:cNvPr>
            <p:cNvSpPr/>
            <p:nvPr/>
          </p:nvSpPr>
          <p:spPr>
            <a:xfrm>
              <a:off x="4767001" y="2994217"/>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a:p>
          </p:txBody>
        </p:sp>
        <p:sp>
          <p:nvSpPr>
            <p:cNvPr id="34" name="iṧ1îḑé">
              <a:extLst>
                <a:ext uri="{FF2B5EF4-FFF2-40B4-BE49-F238E27FC236}">
                  <a16:creationId xmlns="" xmlns:a16="http://schemas.microsoft.com/office/drawing/2014/main" id="{2CCD17BD-011D-4F47-B693-F00D3DAA2FD2}"/>
                </a:ext>
              </a:extLst>
            </p:cNvPr>
            <p:cNvSpPr/>
            <p:nvPr/>
          </p:nvSpPr>
          <p:spPr>
            <a:xfrm>
              <a:off x="3888844" y="2994217"/>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r>
                <a:rPr lang="en-US" altLang="zh-CN" dirty="0">
                  <a:solidFill>
                    <a:schemeClr val="bg1"/>
                  </a:solidFill>
                </a:rPr>
                <a:t>2</a:t>
              </a:r>
              <a:endParaRPr dirty="0">
                <a:solidFill>
                  <a:schemeClr val="bg1"/>
                </a:solidFill>
              </a:endParaRPr>
            </a:p>
          </p:txBody>
        </p:sp>
      </p:grpSp>
      <p:sp>
        <p:nvSpPr>
          <p:cNvPr id="10" name="íṩḷïḋé">
            <a:extLst>
              <a:ext uri="{FF2B5EF4-FFF2-40B4-BE49-F238E27FC236}">
                <a16:creationId xmlns="" xmlns:a16="http://schemas.microsoft.com/office/drawing/2014/main" id="{384074FD-D2F2-4396-9DDE-1F4030A98408}"/>
              </a:ext>
            </a:extLst>
          </p:cNvPr>
          <p:cNvSpPr/>
          <p:nvPr/>
        </p:nvSpPr>
        <p:spPr bwMode="auto">
          <a:xfrm>
            <a:off x="2997853" y="1750815"/>
            <a:ext cx="1167267" cy="1944510"/>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lnSpc>
                <a:spcPct val="80000"/>
              </a:lnSpc>
              <a:spcBef>
                <a:spcPts val="5500"/>
              </a:spcBef>
            </a:pPr>
            <a:r>
              <a:rPr lang="en-US" altLang="zh-CN" sz="5000" dirty="0">
                <a:solidFill>
                  <a:schemeClr val="bg1"/>
                </a:solidFill>
              </a:rPr>
              <a:t>3</a:t>
            </a:r>
            <a:endParaRPr lang="zh-CN" altLang="en-US" sz="5000" dirty="0">
              <a:solidFill>
                <a:schemeClr val="bg1"/>
              </a:solidFill>
            </a:endParaRPr>
          </a:p>
        </p:txBody>
      </p:sp>
      <p:grpSp>
        <p:nvGrpSpPr>
          <p:cNvPr id="11" name="isḻïďé">
            <a:extLst>
              <a:ext uri="{FF2B5EF4-FFF2-40B4-BE49-F238E27FC236}">
                <a16:creationId xmlns="" xmlns:a16="http://schemas.microsoft.com/office/drawing/2014/main" id="{F57C71E9-F34B-40FE-BE6A-7958D74DC326}"/>
              </a:ext>
            </a:extLst>
          </p:cNvPr>
          <p:cNvGrpSpPr/>
          <p:nvPr/>
        </p:nvGrpSpPr>
        <p:grpSpPr>
          <a:xfrm>
            <a:off x="2021802" y="5288783"/>
            <a:ext cx="422484" cy="422484"/>
            <a:chOff x="3552295" y="5250042"/>
            <a:chExt cx="478054" cy="478054"/>
          </a:xfrm>
        </p:grpSpPr>
        <p:sp>
          <p:nvSpPr>
            <p:cNvPr id="31" name="iśļîḓê">
              <a:extLst>
                <a:ext uri="{FF2B5EF4-FFF2-40B4-BE49-F238E27FC236}">
                  <a16:creationId xmlns="" xmlns:a16="http://schemas.microsoft.com/office/drawing/2014/main" id="{3D856877-18F1-415B-8D21-41C408ACDA86}"/>
                </a:ext>
              </a:extLst>
            </p:cNvPr>
            <p:cNvSpPr/>
            <p:nvPr/>
          </p:nvSpPr>
          <p:spPr>
            <a:xfrm>
              <a:off x="3552295" y="5250042"/>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32" name="íṧ1ïďè">
              <a:extLst>
                <a:ext uri="{FF2B5EF4-FFF2-40B4-BE49-F238E27FC236}">
                  <a16:creationId xmlns="" xmlns:a16="http://schemas.microsoft.com/office/drawing/2014/main" id="{5C7F8A28-52E5-4D85-8DB5-2937421ACCB8}"/>
                </a:ext>
              </a:extLst>
            </p:cNvPr>
            <p:cNvSpPr/>
            <p:nvPr/>
          </p:nvSpPr>
          <p:spPr>
            <a:xfrm>
              <a:off x="3669951" y="5373868"/>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3" name="ïşlîḓè">
            <a:extLst>
              <a:ext uri="{FF2B5EF4-FFF2-40B4-BE49-F238E27FC236}">
                <a16:creationId xmlns="" xmlns:a16="http://schemas.microsoft.com/office/drawing/2014/main" id="{BF21A3E9-20B2-470D-B522-3D97FD4BC6BF}"/>
              </a:ext>
            </a:extLst>
          </p:cNvPr>
          <p:cNvGrpSpPr/>
          <p:nvPr/>
        </p:nvGrpSpPr>
        <p:grpSpPr>
          <a:xfrm>
            <a:off x="4190373" y="2619648"/>
            <a:ext cx="422484" cy="422484"/>
            <a:chOff x="6014698" y="2237237"/>
            <a:chExt cx="478054" cy="478054"/>
          </a:xfrm>
        </p:grpSpPr>
        <p:sp>
          <p:nvSpPr>
            <p:cNvPr id="27" name="íSľïḑê">
              <a:extLst>
                <a:ext uri="{FF2B5EF4-FFF2-40B4-BE49-F238E27FC236}">
                  <a16:creationId xmlns="" xmlns:a16="http://schemas.microsoft.com/office/drawing/2014/main" id="{D3BED77C-4D39-42B0-A9F0-CBD60C0B6365}"/>
                </a:ext>
              </a:extLst>
            </p:cNvPr>
            <p:cNvSpPr/>
            <p:nvPr/>
          </p:nvSpPr>
          <p:spPr>
            <a:xfrm>
              <a:off x="6014698" y="2237237"/>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dirty="0"/>
            </a:p>
          </p:txBody>
        </p:sp>
        <p:sp>
          <p:nvSpPr>
            <p:cNvPr id="28" name="iŝľïḑè">
              <a:extLst>
                <a:ext uri="{FF2B5EF4-FFF2-40B4-BE49-F238E27FC236}">
                  <a16:creationId xmlns="" xmlns:a16="http://schemas.microsoft.com/office/drawing/2014/main" id="{9B535DB1-2126-4E23-94D6-1DACC5AE4EBC}"/>
                </a:ext>
              </a:extLst>
            </p:cNvPr>
            <p:cNvSpPr/>
            <p:nvPr/>
          </p:nvSpPr>
          <p:spPr>
            <a:xfrm>
              <a:off x="6132343" y="2361065"/>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5" name="is1íďê">
            <a:extLst>
              <a:ext uri="{FF2B5EF4-FFF2-40B4-BE49-F238E27FC236}">
                <a16:creationId xmlns="" xmlns:a16="http://schemas.microsoft.com/office/drawing/2014/main" id="{C7B8D3EA-A1FB-4462-809D-264D0C3DCEC1}"/>
              </a:ext>
            </a:extLst>
          </p:cNvPr>
          <p:cNvGrpSpPr/>
          <p:nvPr/>
        </p:nvGrpSpPr>
        <p:grpSpPr>
          <a:xfrm>
            <a:off x="3108311" y="4054820"/>
            <a:ext cx="422484" cy="422484"/>
            <a:chOff x="4687385" y="3853773"/>
            <a:chExt cx="478054" cy="478054"/>
          </a:xfrm>
        </p:grpSpPr>
        <p:sp>
          <p:nvSpPr>
            <p:cNvPr id="23" name="îŝľíďe">
              <a:extLst>
                <a:ext uri="{FF2B5EF4-FFF2-40B4-BE49-F238E27FC236}">
                  <a16:creationId xmlns="" xmlns:a16="http://schemas.microsoft.com/office/drawing/2014/main" id="{57B4B5EA-113F-4A6C-991D-AF3D49E96978}"/>
                </a:ext>
              </a:extLst>
            </p:cNvPr>
            <p:cNvSpPr/>
            <p:nvPr/>
          </p:nvSpPr>
          <p:spPr>
            <a:xfrm>
              <a:off x="4687385" y="3853773"/>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24" name="ïṥliḍé">
              <a:extLst>
                <a:ext uri="{FF2B5EF4-FFF2-40B4-BE49-F238E27FC236}">
                  <a16:creationId xmlns="" xmlns:a16="http://schemas.microsoft.com/office/drawing/2014/main" id="{6EA53D9E-FE71-42F7-B6D7-53F1B865FBFD}"/>
                </a:ext>
              </a:extLst>
            </p:cNvPr>
            <p:cNvSpPr/>
            <p:nvPr/>
          </p:nvSpPr>
          <p:spPr>
            <a:xfrm>
              <a:off x="4805030" y="397760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cxnSp>
        <p:nvCxnSpPr>
          <p:cNvPr id="17" name="直接连接符 16">
            <a:extLst>
              <a:ext uri="{FF2B5EF4-FFF2-40B4-BE49-F238E27FC236}">
                <a16:creationId xmlns="" xmlns:a16="http://schemas.microsoft.com/office/drawing/2014/main" id="{7699F381-E237-406C-A46D-D7881499A6C6}"/>
              </a:ext>
            </a:extLst>
          </p:cNvPr>
          <p:cNvCxnSpPr>
            <a:cxnSpLocks/>
          </p:cNvCxnSpPr>
          <p:nvPr/>
        </p:nvCxnSpPr>
        <p:spPr>
          <a:xfrm flipV="1">
            <a:off x="4629296" y="3382165"/>
            <a:ext cx="6112010" cy="1877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74DA74A4-22E1-428F-B2CA-062615FE1759}"/>
              </a:ext>
            </a:extLst>
          </p:cNvPr>
          <p:cNvCxnSpPr>
            <a:cxnSpLocks/>
          </p:cNvCxnSpPr>
          <p:nvPr/>
        </p:nvCxnSpPr>
        <p:spPr>
          <a:xfrm>
            <a:off x="3596318" y="4836113"/>
            <a:ext cx="73880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F109A257-002D-480D-8A0B-FFCA6A09AA90}"/>
              </a:ext>
            </a:extLst>
          </p:cNvPr>
          <p:cNvCxnSpPr>
            <a:cxnSpLocks/>
          </p:cNvCxnSpPr>
          <p:nvPr/>
        </p:nvCxnSpPr>
        <p:spPr>
          <a:xfrm>
            <a:off x="2559095" y="6070075"/>
            <a:ext cx="76729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 xmlns:a16="http://schemas.microsoft.com/office/drawing/2014/main" id="{656F8D69-DA05-49CC-9EC9-643576BD4C53}"/>
              </a:ext>
            </a:extLst>
          </p:cNvPr>
          <p:cNvSpPr/>
          <p:nvPr/>
        </p:nvSpPr>
        <p:spPr>
          <a:xfrm>
            <a:off x="2856388" y="5100097"/>
            <a:ext cx="673161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对项目进行前期调查、收集整理相关资料，制定初步的项目可行性研究报告，为决策层提供建议。</a:t>
            </a:r>
          </a:p>
        </p:txBody>
      </p:sp>
      <p:sp>
        <p:nvSpPr>
          <p:cNvPr id="38" name="矩形 37">
            <a:extLst>
              <a:ext uri="{FF2B5EF4-FFF2-40B4-BE49-F238E27FC236}">
                <a16:creationId xmlns="" xmlns:a16="http://schemas.microsoft.com/office/drawing/2014/main" id="{7B7DBA59-3DF8-44A7-ACDE-D63AD8433F8D}"/>
              </a:ext>
            </a:extLst>
          </p:cNvPr>
          <p:cNvSpPr/>
          <p:nvPr/>
        </p:nvSpPr>
        <p:spPr>
          <a:xfrm>
            <a:off x="3898110" y="3786408"/>
            <a:ext cx="723630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对项目进行分析和需求策划。对项目的组成部分或模块进行完整系统设计。制定项目目标及项目计划、项目进度表。</a:t>
            </a:r>
          </a:p>
        </p:txBody>
      </p:sp>
      <p:sp>
        <p:nvSpPr>
          <p:cNvPr id="39" name="矩形 38">
            <a:extLst>
              <a:ext uri="{FF2B5EF4-FFF2-40B4-BE49-F238E27FC236}">
                <a16:creationId xmlns="" xmlns:a16="http://schemas.microsoft.com/office/drawing/2014/main" id="{C1DF683D-4794-43BD-A542-4AD1EB0F8BF8}"/>
              </a:ext>
            </a:extLst>
          </p:cNvPr>
          <p:cNvSpPr/>
          <p:nvPr/>
        </p:nvSpPr>
        <p:spPr>
          <a:xfrm>
            <a:off x="4824084" y="2329311"/>
            <a:ext cx="6310328"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项目进程控制，配合上级管理层对项目进行良好的控制。跟踪和分析成本。</a:t>
            </a:r>
          </a:p>
        </p:txBody>
      </p:sp>
    </p:spTree>
    <p:extLst>
      <p:ext uri="{BB962C8B-B14F-4D97-AF65-F5344CB8AC3E}">
        <p14:creationId xmlns:p14="http://schemas.microsoft.com/office/powerpoint/2010/main" val="37836713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11" name="直接连接符 10">
            <a:extLst>
              <a:ext uri="{FF2B5EF4-FFF2-40B4-BE49-F238E27FC236}">
                <a16:creationId xmlns="" xmlns:a16="http://schemas.microsoft.com/office/drawing/2014/main" id="{241051AB-A3FA-4112-A9EA-9F5BF9838A1D}"/>
              </a:ext>
            </a:extLst>
          </p:cNvPr>
          <p:cNvCxnSpPr>
            <a:cxnSpLocks/>
          </p:cNvCxnSpPr>
          <p:nvPr/>
        </p:nvCxnSpPr>
        <p:spPr>
          <a:xfrm>
            <a:off x="4311523"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39473EBF-4A58-4673-8FB0-F87652627E91}"/>
              </a:ext>
            </a:extLst>
          </p:cNvPr>
          <p:cNvCxnSpPr>
            <a:cxnSpLocks/>
          </p:cNvCxnSpPr>
          <p:nvPr/>
        </p:nvCxnSpPr>
        <p:spPr>
          <a:xfrm>
            <a:off x="7880476"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îšļîḋé">
            <a:extLst>
              <a:ext uri="{FF2B5EF4-FFF2-40B4-BE49-F238E27FC236}">
                <a16:creationId xmlns="" xmlns:a16="http://schemas.microsoft.com/office/drawing/2014/main" id="{B74CCF4A-65B0-4677-B7AA-4A3B2F883255}"/>
              </a:ext>
            </a:extLst>
          </p:cNvPr>
          <p:cNvSpPr/>
          <p:nvPr/>
        </p:nvSpPr>
        <p:spPr>
          <a:xfrm>
            <a:off x="2202236"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6" name="îşliďê">
            <a:extLst>
              <a:ext uri="{FF2B5EF4-FFF2-40B4-BE49-F238E27FC236}">
                <a16:creationId xmlns="" xmlns:a16="http://schemas.microsoft.com/office/drawing/2014/main" id="{4C44AAC3-B957-496A-9F72-D6DE7A94C197}"/>
              </a:ext>
            </a:extLst>
          </p:cNvPr>
          <p:cNvSpPr/>
          <p:nvPr/>
        </p:nvSpPr>
        <p:spPr>
          <a:xfrm>
            <a:off x="2357176"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21" name="i$ḷiḓê">
            <a:extLst>
              <a:ext uri="{FF2B5EF4-FFF2-40B4-BE49-F238E27FC236}">
                <a16:creationId xmlns="" xmlns:a16="http://schemas.microsoft.com/office/drawing/2014/main" id="{164050D0-D4C5-40B9-A9B3-64A9B474F10D}"/>
              </a:ext>
            </a:extLst>
          </p:cNvPr>
          <p:cNvSpPr/>
          <p:nvPr/>
        </p:nvSpPr>
        <p:spPr>
          <a:xfrm>
            <a:off x="5771190"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2" name="îšḻîďe">
            <a:extLst>
              <a:ext uri="{FF2B5EF4-FFF2-40B4-BE49-F238E27FC236}">
                <a16:creationId xmlns="" xmlns:a16="http://schemas.microsoft.com/office/drawing/2014/main" id="{D0F85045-C5A2-4728-BDCB-6FA1CC716378}"/>
              </a:ext>
            </a:extLst>
          </p:cNvPr>
          <p:cNvSpPr/>
          <p:nvPr/>
        </p:nvSpPr>
        <p:spPr>
          <a:xfrm>
            <a:off x="5926130"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5" name="îṧ1ïḓé">
            <a:extLst>
              <a:ext uri="{FF2B5EF4-FFF2-40B4-BE49-F238E27FC236}">
                <a16:creationId xmlns="" xmlns:a16="http://schemas.microsoft.com/office/drawing/2014/main" id="{4B835D70-555B-497D-93F3-7A12B584E04C}"/>
              </a:ext>
            </a:extLst>
          </p:cNvPr>
          <p:cNvSpPr/>
          <p:nvPr/>
        </p:nvSpPr>
        <p:spPr>
          <a:xfrm>
            <a:off x="9340143"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6" name="ïş1íḑê">
            <a:extLst>
              <a:ext uri="{FF2B5EF4-FFF2-40B4-BE49-F238E27FC236}">
                <a16:creationId xmlns="" xmlns:a16="http://schemas.microsoft.com/office/drawing/2014/main" id="{6941A1E8-1C14-4505-A1F1-205FC1F73848}"/>
              </a:ext>
            </a:extLst>
          </p:cNvPr>
          <p:cNvSpPr/>
          <p:nvPr/>
        </p:nvSpPr>
        <p:spPr>
          <a:xfrm>
            <a:off x="9495083"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31" name="矩形 30">
            <a:extLst>
              <a:ext uri="{FF2B5EF4-FFF2-40B4-BE49-F238E27FC236}">
                <a16:creationId xmlns="" xmlns:a16="http://schemas.microsoft.com/office/drawing/2014/main" id="{5881A703-0DF0-42CF-AC9A-B3163D2A3B78}"/>
              </a:ext>
            </a:extLst>
          </p:cNvPr>
          <p:cNvSpPr/>
          <p:nvPr/>
        </p:nvSpPr>
        <p:spPr>
          <a:xfrm>
            <a:off x="2202236" y="2580975"/>
            <a:ext cx="7787528" cy="1160831"/>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通过控制风险来管理项目。为每个项目创建并维护风险统计表。跟踪根源性的风险，而不只是最后那讨厌的结果。估每种风险具体化的概率和可能造成的开销。</a:t>
            </a:r>
          </a:p>
        </p:txBody>
      </p:sp>
      <p:sp>
        <p:nvSpPr>
          <p:cNvPr id="33" name="矩形 32">
            <a:extLst>
              <a:ext uri="{FF2B5EF4-FFF2-40B4-BE49-F238E27FC236}">
                <a16:creationId xmlns="" xmlns:a16="http://schemas.microsoft.com/office/drawing/2014/main" id="{C1573361-A3DB-4C0D-BB6D-305204E82003}"/>
              </a:ext>
            </a:extLst>
          </p:cNvPr>
          <p:cNvSpPr/>
          <p:nvPr/>
        </p:nvSpPr>
        <p:spPr>
          <a:xfrm>
            <a:off x="5110581" y="207635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合理风控</a:t>
            </a:r>
          </a:p>
        </p:txBody>
      </p:sp>
      <p:sp>
        <p:nvSpPr>
          <p:cNvPr id="34" name="矩形 33">
            <a:extLst>
              <a:ext uri="{FF2B5EF4-FFF2-40B4-BE49-F238E27FC236}">
                <a16:creationId xmlns="" xmlns:a16="http://schemas.microsoft.com/office/drawing/2014/main" id="{96070498-689D-4755-BAC6-776792E4056F}"/>
              </a:ext>
            </a:extLst>
          </p:cNvPr>
          <p:cNvSpPr/>
          <p:nvPr/>
        </p:nvSpPr>
        <p:spPr>
          <a:xfrm>
            <a:off x="1600357"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早期色谱</a:t>
            </a:r>
          </a:p>
        </p:txBody>
      </p:sp>
      <p:sp>
        <p:nvSpPr>
          <p:cNvPr id="35" name="矩形 34">
            <a:extLst>
              <a:ext uri="{FF2B5EF4-FFF2-40B4-BE49-F238E27FC236}">
                <a16:creationId xmlns="" xmlns:a16="http://schemas.microsoft.com/office/drawing/2014/main" id="{7E67357E-B76B-4564-8386-C751524EC330}"/>
              </a:ext>
            </a:extLst>
          </p:cNvPr>
          <p:cNvSpPr/>
          <p:nvPr/>
        </p:nvSpPr>
        <p:spPr>
          <a:xfrm>
            <a:off x="5142352"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风险控制</a:t>
            </a:r>
          </a:p>
        </p:txBody>
      </p:sp>
      <p:sp>
        <p:nvSpPr>
          <p:cNvPr id="36" name="矩形 35">
            <a:extLst>
              <a:ext uri="{FF2B5EF4-FFF2-40B4-BE49-F238E27FC236}">
                <a16:creationId xmlns="" xmlns:a16="http://schemas.microsoft.com/office/drawing/2014/main" id="{F640D461-C6D4-472A-992B-C022425BA800}"/>
              </a:ext>
            </a:extLst>
          </p:cNvPr>
          <p:cNvSpPr/>
          <p:nvPr/>
        </p:nvSpPr>
        <p:spPr>
          <a:xfrm>
            <a:off x="8738264" y="518973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高层把控</a:t>
            </a:r>
          </a:p>
        </p:txBody>
      </p:sp>
    </p:spTree>
    <p:extLst>
      <p:ext uri="{BB962C8B-B14F-4D97-AF65-F5344CB8AC3E}">
        <p14:creationId xmlns:p14="http://schemas.microsoft.com/office/powerpoint/2010/main" val="3843074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cxnSpLocks/>
          </p:cNvCxnSpPr>
          <p:nvPr/>
        </p:nvCxnSpPr>
        <p:spPr>
          <a:xfrm flipV="1">
            <a:off x="3242762" y="3479014"/>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9" name="îšļïḑé">
            <a:extLst>
              <a:ext uri="{FF2B5EF4-FFF2-40B4-BE49-F238E27FC236}">
                <a16:creationId xmlns="" xmlns:a16="http://schemas.microsoft.com/office/drawing/2014/main" id="{EDFE108C-84A6-4950-86D0-FDE947460973}"/>
              </a:ext>
            </a:extLst>
          </p:cNvPr>
          <p:cNvSpPr/>
          <p:nvPr/>
        </p:nvSpPr>
        <p:spPr bwMode="auto">
          <a:xfrm>
            <a:off x="670718" y="3659253"/>
            <a:ext cx="10850563" cy="315000"/>
          </a:xfrm>
          <a:prstGeom prst="rightArrow">
            <a:avLst>
              <a:gd name="adj1" fmla="val 62095"/>
              <a:gd name="adj2" fmla="val 9838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50" name="íṧlîdè">
            <a:extLst>
              <a:ext uri="{FF2B5EF4-FFF2-40B4-BE49-F238E27FC236}">
                <a16:creationId xmlns="" xmlns:a16="http://schemas.microsoft.com/office/drawing/2014/main" id="{045571B4-25DA-4450-809B-CE5534E9A1CE}"/>
              </a:ext>
            </a:extLst>
          </p:cNvPr>
          <p:cNvSpPr/>
          <p:nvPr/>
        </p:nvSpPr>
        <p:spPr bwMode="auto">
          <a:xfrm flipH="1">
            <a:off x="16851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3" name="íṣļïdè">
            <a:extLst>
              <a:ext uri="{FF2B5EF4-FFF2-40B4-BE49-F238E27FC236}">
                <a16:creationId xmlns="" xmlns:a16="http://schemas.microsoft.com/office/drawing/2014/main" id="{0DA2BDAD-ED74-4C8A-97D0-57244C16C3A4}"/>
              </a:ext>
            </a:extLst>
          </p:cNvPr>
          <p:cNvSpPr/>
          <p:nvPr/>
        </p:nvSpPr>
        <p:spPr bwMode="auto">
          <a:xfrm flipH="1">
            <a:off x="4591123"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6" name="ïṥḻîdé">
            <a:extLst>
              <a:ext uri="{FF2B5EF4-FFF2-40B4-BE49-F238E27FC236}">
                <a16:creationId xmlns="" xmlns:a16="http://schemas.microsoft.com/office/drawing/2014/main" id="{6C209623-946A-4F03-AE6D-06F5D73E720D}"/>
              </a:ext>
            </a:extLst>
          </p:cNvPr>
          <p:cNvSpPr/>
          <p:nvPr/>
        </p:nvSpPr>
        <p:spPr bwMode="auto">
          <a:xfrm flipH="1">
            <a:off x="7497130"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sp>
        <p:nvSpPr>
          <p:cNvPr id="59" name="iṩḷïḍê">
            <a:extLst>
              <a:ext uri="{FF2B5EF4-FFF2-40B4-BE49-F238E27FC236}">
                <a16:creationId xmlns="" xmlns:a16="http://schemas.microsoft.com/office/drawing/2014/main" id="{5F7BC518-15C0-48C4-8914-CBD9F2B06870}"/>
              </a:ext>
            </a:extLst>
          </p:cNvPr>
          <p:cNvSpPr/>
          <p:nvPr/>
        </p:nvSpPr>
        <p:spPr bwMode="auto">
          <a:xfrm flipH="1">
            <a:off x="10403137"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grpSp>
        <p:nvGrpSpPr>
          <p:cNvPr id="62" name="iSḻîḍê">
            <a:extLst>
              <a:ext uri="{FF2B5EF4-FFF2-40B4-BE49-F238E27FC236}">
                <a16:creationId xmlns="" xmlns:a16="http://schemas.microsoft.com/office/drawing/2014/main" id="{603EAAB6-BE57-42FB-8431-251C1D7D72F2}"/>
              </a:ext>
            </a:extLst>
          </p:cNvPr>
          <p:cNvGrpSpPr/>
          <p:nvPr/>
        </p:nvGrpSpPr>
        <p:grpSpPr>
          <a:xfrm>
            <a:off x="8950134" y="3758538"/>
            <a:ext cx="543378" cy="2535112"/>
            <a:chOff x="8949341" y="3303285"/>
            <a:chExt cx="543378" cy="2535112"/>
          </a:xfrm>
        </p:grpSpPr>
        <p:sp>
          <p:nvSpPr>
            <p:cNvPr id="78" name="ïšļïďe">
              <a:extLst>
                <a:ext uri="{FF2B5EF4-FFF2-40B4-BE49-F238E27FC236}">
                  <a16:creationId xmlns="" xmlns:a16="http://schemas.microsoft.com/office/drawing/2014/main" id="{24157528-AFB9-4B26-80BE-50F5E7266EFF}"/>
                </a:ext>
              </a:extLst>
            </p:cNvPr>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headEnd/>
              <a:tailEnd/>
            </a:ln>
          </p:spPr>
          <p:txBody>
            <a:bodyPr anchor="ctr"/>
            <a:lstStyle/>
            <a:p>
              <a:pPr algn="ctr"/>
              <a:endParaRPr/>
            </a:p>
          </p:txBody>
        </p:sp>
        <p:cxnSp>
          <p:nvCxnSpPr>
            <p:cNvPr id="80" name="肘形连接符 37">
              <a:extLst>
                <a:ext uri="{FF2B5EF4-FFF2-40B4-BE49-F238E27FC236}">
                  <a16:creationId xmlns="" xmlns:a16="http://schemas.microsoft.com/office/drawing/2014/main" id="{609E23FA-CBFD-4934-927E-7513BD871C83}"/>
                </a:ext>
              </a:extLst>
            </p:cNvPr>
            <p:cNvCxnSpPr/>
            <p:nvPr/>
          </p:nvCxnSpPr>
          <p:spPr>
            <a:xfrm rot="16200000" flipH="1">
              <a:off x="8041587" y="4387264"/>
              <a:ext cx="2409398" cy="492867"/>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3" name="iṣ1îḋè">
            <a:extLst>
              <a:ext uri="{FF2B5EF4-FFF2-40B4-BE49-F238E27FC236}">
                <a16:creationId xmlns="" xmlns:a16="http://schemas.microsoft.com/office/drawing/2014/main" id="{B74403A5-B399-44E8-B48B-3FC8220D8F62}"/>
              </a:ext>
            </a:extLst>
          </p:cNvPr>
          <p:cNvGrpSpPr/>
          <p:nvPr/>
        </p:nvGrpSpPr>
        <p:grpSpPr>
          <a:xfrm>
            <a:off x="5871793" y="3758538"/>
            <a:ext cx="543380" cy="1933186"/>
            <a:chOff x="8949341" y="3303285"/>
            <a:chExt cx="543380" cy="1933186"/>
          </a:xfrm>
        </p:grpSpPr>
        <p:sp>
          <p:nvSpPr>
            <p:cNvPr id="73" name="iš1ïḋê">
              <a:extLst>
                <a:ext uri="{FF2B5EF4-FFF2-40B4-BE49-F238E27FC236}">
                  <a16:creationId xmlns="" xmlns:a16="http://schemas.microsoft.com/office/drawing/2014/main" id="{F25B0756-62DA-49E9-8C92-F6A49AED9BBC}"/>
                </a:ext>
              </a:extLst>
            </p:cNvPr>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headEnd/>
              <a:tailEnd/>
            </a:ln>
          </p:spPr>
          <p:txBody>
            <a:bodyPr anchor="ctr"/>
            <a:lstStyle/>
            <a:p>
              <a:pPr algn="ctr"/>
              <a:endParaRPr/>
            </a:p>
          </p:txBody>
        </p:sp>
        <p:cxnSp>
          <p:nvCxnSpPr>
            <p:cNvPr id="75" name="肘形连接符 47">
              <a:extLst>
                <a:ext uri="{FF2B5EF4-FFF2-40B4-BE49-F238E27FC236}">
                  <a16:creationId xmlns="" xmlns:a16="http://schemas.microsoft.com/office/drawing/2014/main" id="{6A362B62-27E2-445A-8F17-997B5DC6067C}"/>
                </a:ext>
              </a:extLst>
            </p:cNvPr>
            <p:cNvCxnSpPr>
              <a:cxnSpLocks/>
            </p:cNvCxnSpPr>
            <p:nvPr/>
          </p:nvCxnSpPr>
          <p:spPr>
            <a:xfrm rot="16200000" flipH="1">
              <a:off x="8344073" y="4087824"/>
              <a:ext cx="1788419" cy="508876"/>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4" name="ísļíḑê">
            <a:extLst>
              <a:ext uri="{FF2B5EF4-FFF2-40B4-BE49-F238E27FC236}">
                <a16:creationId xmlns="" xmlns:a16="http://schemas.microsoft.com/office/drawing/2014/main" id="{83D58DD2-9A6D-4588-9F3E-CCA96071FC23}"/>
              </a:ext>
            </a:extLst>
          </p:cNvPr>
          <p:cNvSpPr/>
          <p:nvPr/>
        </p:nvSpPr>
        <p:spPr bwMode="auto">
          <a:xfrm flipH="1">
            <a:off x="28982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headEnd/>
            <a:tailEnd/>
          </a:ln>
        </p:spPr>
        <p:txBody>
          <a:bodyPr anchor="ctr"/>
          <a:lstStyle/>
          <a:p>
            <a:pPr algn="ctr"/>
            <a:endParaRPr/>
          </a:p>
        </p:txBody>
      </p:sp>
      <p:cxnSp>
        <p:nvCxnSpPr>
          <p:cNvPr id="66" name="肘形连接符 54">
            <a:extLst>
              <a:ext uri="{FF2B5EF4-FFF2-40B4-BE49-F238E27FC236}">
                <a16:creationId xmlns="" xmlns:a16="http://schemas.microsoft.com/office/drawing/2014/main" id="{28178401-7781-4A0F-9E27-8B6BE695D5CA}"/>
              </a:ext>
            </a:extLst>
          </p:cNvPr>
          <p:cNvCxnSpPr>
            <a:cxnSpLocks/>
            <a:endCxn id="71" idx="1"/>
          </p:cNvCxnSpPr>
          <p:nvPr/>
        </p:nvCxnSpPr>
        <p:spPr>
          <a:xfrm rot="16200000" flipH="1">
            <a:off x="2697755" y="4141107"/>
            <a:ext cx="981641" cy="506039"/>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 xmlns:a16="http://schemas.microsoft.com/office/drawing/2014/main" id="{D3CED4F8-D834-4773-A37B-9874B9B3DFBA}"/>
              </a:ext>
            </a:extLst>
          </p:cNvPr>
          <p:cNvSpPr/>
          <p:nvPr/>
        </p:nvSpPr>
        <p:spPr>
          <a:xfrm>
            <a:off x="850467" y="413349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设置机构</a:t>
            </a:r>
          </a:p>
        </p:txBody>
      </p:sp>
      <p:sp>
        <p:nvSpPr>
          <p:cNvPr id="84" name="矩形 83">
            <a:extLst>
              <a:ext uri="{FF2B5EF4-FFF2-40B4-BE49-F238E27FC236}">
                <a16:creationId xmlns="" xmlns:a16="http://schemas.microsoft.com/office/drawing/2014/main" id="{55A493EC-8528-425D-AF32-49EB8EC9432D}"/>
              </a:ext>
            </a:extLst>
          </p:cNvPr>
          <p:cNvSpPr/>
          <p:nvPr/>
        </p:nvSpPr>
        <p:spPr>
          <a:xfrm>
            <a:off x="809553" y="463812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设置项目管理的专门机构对项目进行专门管理</a:t>
            </a:r>
          </a:p>
        </p:txBody>
      </p:sp>
      <p:sp>
        <p:nvSpPr>
          <p:cNvPr id="85" name="矩形 84">
            <a:extLst>
              <a:ext uri="{FF2B5EF4-FFF2-40B4-BE49-F238E27FC236}">
                <a16:creationId xmlns="" xmlns:a16="http://schemas.microsoft.com/office/drawing/2014/main" id="{969C48B9-E070-4DC8-A6DB-313C8D8DF6BA}"/>
              </a:ext>
            </a:extLst>
          </p:cNvPr>
          <p:cNvSpPr/>
          <p:nvPr/>
        </p:nvSpPr>
        <p:spPr>
          <a:xfrm>
            <a:off x="2094587" y="1804125"/>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规模因素</a:t>
            </a:r>
          </a:p>
        </p:txBody>
      </p:sp>
      <p:sp>
        <p:nvSpPr>
          <p:cNvPr id="86" name="矩形 85">
            <a:extLst>
              <a:ext uri="{FF2B5EF4-FFF2-40B4-BE49-F238E27FC236}">
                <a16:creationId xmlns="" xmlns:a16="http://schemas.microsoft.com/office/drawing/2014/main" id="{A5812654-A1E1-4F41-8472-DF3D7FE8038B}"/>
              </a:ext>
            </a:extLst>
          </p:cNvPr>
          <p:cNvSpPr/>
          <p:nvPr/>
        </p:nvSpPr>
        <p:spPr>
          <a:xfrm>
            <a:off x="1959364"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项目的规模庞大工作复杂时间紧迫项目的不确定因素。</a:t>
            </a:r>
          </a:p>
        </p:txBody>
      </p:sp>
      <p:sp>
        <p:nvSpPr>
          <p:cNvPr id="87" name="矩形 86">
            <a:extLst>
              <a:ext uri="{FF2B5EF4-FFF2-40B4-BE49-F238E27FC236}">
                <a16:creationId xmlns="" xmlns:a16="http://schemas.microsoft.com/office/drawing/2014/main" id="{29E604D7-5762-498A-B3FF-34464E569DF8}"/>
              </a:ext>
            </a:extLst>
          </p:cNvPr>
          <p:cNvSpPr/>
          <p:nvPr/>
        </p:nvSpPr>
        <p:spPr>
          <a:xfrm>
            <a:off x="3548104"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技术革新</a:t>
            </a:r>
          </a:p>
        </p:txBody>
      </p:sp>
      <p:sp>
        <p:nvSpPr>
          <p:cNvPr id="88" name="矩形 87">
            <a:extLst>
              <a:ext uri="{FF2B5EF4-FFF2-40B4-BE49-F238E27FC236}">
                <a16:creationId xmlns="" xmlns:a16="http://schemas.microsoft.com/office/drawing/2014/main" id="{7D30829A-82B6-40C8-90AE-5F4ECD4EA582}"/>
              </a:ext>
            </a:extLst>
          </p:cNvPr>
          <p:cNvSpPr/>
          <p:nvPr/>
        </p:nvSpPr>
        <p:spPr>
          <a:xfrm>
            <a:off x="3507190" y="4789216"/>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有很多新技术、新情况和新问题需要不断研究解决。</a:t>
            </a:r>
          </a:p>
        </p:txBody>
      </p:sp>
      <p:sp>
        <p:nvSpPr>
          <p:cNvPr id="89" name="矩形 88">
            <a:extLst>
              <a:ext uri="{FF2B5EF4-FFF2-40B4-BE49-F238E27FC236}">
                <a16:creationId xmlns="" xmlns:a16="http://schemas.microsoft.com/office/drawing/2014/main" id="{8E8EA422-E7D4-4F47-B57B-B20CB697BF01}"/>
              </a:ext>
            </a:extLst>
          </p:cNvPr>
          <p:cNvSpPr/>
          <p:nvPr/>
        </p:nvSpPr>
        <p:spPr>
          <a:xfrm>
            <a:off x="5188625" y="181702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配合公关</a:t>
            </a:r>
          </a:p>
        </p:txBody>
      </p:sp>
      <p:sp>
        <p:nvSpPr>
          <p:cNvPr id="90" name="矩形 89">
            <a:extLst>
              <a:ext uri="{FF2B5EF4-FFF2-40B4-BE49-F238E27FC236}">
                <a16:creationId xmlns="" xmlns:a16="http://schemas.microsoft.com/office/drawing/2014/main" id="{5C416408-D59F-4EB9-92D6-5C2BD957ED7A}"/>
              </a:ext>
            </a:extLst>
          </p:cNvPr>
          <p:cNvSpPr/>
          <p:nvPr/>
        </p:nvSpPr>
        <p:spPr>
          <a:xfrm>
            <a:off x="5040035"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项目实施中涉及部门和单位较多需要相互配合协同攻关</a:t>
            </a:r>
          </a:p>
        </p:txBody>
      </p:sp>
      <p:sp>
        <p:nvSpPr>
          <p:cNvPr id="91" name="矩形 90">
            <a:extLst>
              <a:ext uri="{FF2B5EF4-FFF2-40B4-BE49-F238E27FC236}">
                <a16:creationId xmlns="" xmlns:a16="http://schemas.microsoft.com/office/drawing/2014/main" id="{E72160FB-52FB-4644-A325-F065E22DA3ED}"/>
              </a:ext>
            </a:extLst>
          </p:cNvPr>
          <p:cNvSpPr/>
          <p:nvPr/>
        </p:nvSpPr>
        <p:spPr>
          <a:xfrm>
            <a:off x="6589755" y="438032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管理矩阵</a:t>
            </a:r>
          </a:p>
        </p:txBody>
      </p:sp>
      <p:sp>
        <p:nvSpPr>
          <p:cNvPr id="92" name="矩形 91">
            <a:extLst>
              <a:ext uri="{FF2B5EF4-FFF2-40B4-BE49-F238E27FC236}">
                <a16:creationId xmlns="" xmlns:a16="http://schemas.microsoft.com/office/drawing/2014/main" id="{B4134D48-81C2-451C-8DAB-BD0FDAFDD360}"/>
              </a:ext>
            </a:extLst>
          </p:cNvPr>
          <p:cNvSpPr/>
          <p:nvPr/>
        </p:nvSpPr>
        <p:spPr>
          <a:xfrm>
            <a:off x="6548841" y="4884947"/>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设置矩阵结构的组织形式，对项目进行综合管理。</a:t>
            </a:r>
          </a:p>
        </p:txBody>
      </p:sp>
      <p:sp>
        <p:nvSpPr>
          <p:cNvPr id="93" name="矩形 92">
            <a:extLst>
              <a:ext uri="{FF2B5EF4-FFF2-40B4-BE49-F238E27FC236}">
                <a16:creationId xmlns="" xmlns:a16="http://schemas.microsoft.com/office/drawing/2014/main" id="{05BC6AFC-CCC3-42B9-A957-2A0FE3BCBBC1}"/>
              </a:ext>
            </a:extLst>
          </p:cNvPr>
          <p:cNvSpPr/>
          <p:nvPr/>
        </p:nvSpPr>
        <p:spPr>
          <a:xfrm>
            <a:off x="8437003" y="189710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项目组织</a:t>
            </a:r>
          </a:p>
        </p:txBody>
      </p:sp>
      <p:sp>
        <p:nvSpPr>
          <p:cNvPr id="94" name="矩形 93">
            <a:extLst>
              <a:ext uri="{FF2B5EF4-FFF2-40B4-BE49-F238E27FC236}">
                <a16:creationId xmlns="" xmlns:a16="http://schemas.microsoft.com/office/drawing/2014/main" id="{69BD6F7B-F556-43C0-9331-CF8CB68D7156}"/>
              </a:ext>
            </a:extLst>
          </p:cNvPr>
          <p:cNvSpPr/>
          <p:nvPr/>
        </p:nvSpPr>
        <p:spPr>
          <a:xfrm>
            <a:off x="8396089" y="240173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设置项目主管对项目进行临时授权管理有些项目</a:t>
            </a:r>
          </a:p>
        </p:txBody>
      </p:sp>
      <p:sp>
        <p:nvSpPr>
          <p:cNvPr id="95" name="矩形 94">
            <a:extLst>
              <a:ext uri="{FF2B5EF4-FFF2-40B4-BE49-F238E27FC236}">
                <a16:creationId xmlns="" xmlns:a16="http://schemas.microsoft.com/office/drawing/2014/main" id="{845EC348-A3D4-4348-B8CB-B4D420A01749}"/>
              </a:ext>
            </a:extLst>
          </p:cNvPr>
          <p:cNvSpPr/>
          <p:nvPr/>
        </p:nvSpPr>
        <p:spPr>
          <a:xfrm>
            <a:off x="9534427"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专职管理</a:t>
            </a:r>
          </a:p>
        </p:txBody>
      </p:sp>
      <p:sp>
        <p:nvSpPr>
          <p:cNvPr id="96" name="矩形 95">
            <a:extLst>
              <a:ext uri="{FF2B5EF4-FFF2-40B4-BE49-F238E27FC236}">
                <a16:creationId xmlns="" xmlns:a16="http://schemas.microsoft.com/office/drawing/2014/main" id="{B9047B05-4E8D-400C-89DE-92D354290B19}"/>
              </a:ext>
            </a:extLst>
          </p:cNvPr>
          <p:cNvSpPr/>
          <p:nvPr/>
        </p:nvSpPr>
        <p:spPr>
          <a:xfrm>
            <a:off x="9493513" y="4789216"/>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设置项目专职管理人员对项目进行专职管理</a:t>
            </a:r>
          </a:p>
        </p:txBody>
      </p:sp>
    </p:spTree>
    <p:extLst>
      <p:ext uri="{BB962C8B-B14F-4D97-AF65-F5344CB8AC3E}">
        <p14:creationId xmlns:p14="http://schemas.microsoft.com/office/powerpoint/2010/main" val="2253536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1000"/>
                                        <p:tgtEl>
                                          <p:spTgt spid="83"/>
                                        </p:tgtEl>
                                      </p:cBhvr>
                                    </p:animEffect>
                                    <p:anim calcmode="lin" valueType="num">
                                      <p:cBhvr>
                                        <p:cTn id="46" dur="1000" fill="hold"/>
                                        <p:tgtEl>
                                          <p:spTgt spid="83"/>
                                        </p:tgtEl>
                                        <p:attrNameLst>
                                          <p:attrName>ppt_x</p:attrName>
                                        </p:attrNameLst>
                                      </p:cBhvr>
                                      <p:tavLst>
                                        <p:tav tm="0">
                                          <p:val>
                                            <p:strVal val="#ppt_x"/>
                                          </p:val>
                                        </p:tav>
                                        <p:tav tm="100000">
                                          <p:val>
                                            <p:strVal val="#ppt_x"/>
                                          </p:val>
                                        </p:tav>
                                      </p:tavLst>
                                    </p:anim>
                                    <p:anim calcmode="lin" valueType="num">
                                      <p:cBhvr>
                                        <p:cTn id="4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anim calcmode="lin" valueType="num">
                                      <p:cBhvr>
                                        <p:cTn id="53" dur="1000" fill="hold"/>
                                        <p:tgtEl>
                                          <p:spTgt spid="84"/>
                                        </p:tgtEl>
                                        <p:attrNameLst>
                                          <p:attrName>ppt_x</p:attrName>
                                        </p:attrNameLst>
                                      </p:cBhvr>
                                      <p:tavLst>
                                        <p:tav tm="0">
                                          <p:val>
                                            <p:strVal val="#ppt_x"/>
                                          </p:val>
                                        </p:tav>
                                        <p:tav tm="100000">
                                          <p:val>
                                            <p:strVal val="#ppt_x"/>
                                          </p:val>
                                        </p:tav>
                                      </p:tavLst>
                                    </p:anim>
                                    <p:anim calcmode="lin" valueType="num">
                                      <p:cBhvr>
                                        <p:cTn id="5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1000"/>
                                        <p:tgtEl>
                                          <p:spTgt spid="85"/>
                                        </p:tgtEl>
                                      </p:cBhvr>
                                    </p:animEffect>
                                    <p:anim calcmode="lin" valueType="num">
                                      <p:cBhvr>
                                        <p:cTn id="60" dur="1000" fill="hold"/>
                                        <p:tgtEl>
                                          <p:spTgt spid="85"/>
                                        </p:tgtEl>
                                        <p:attrNameLst>
                                          <p:attrName>ppt_x</p:attrName>
                                        </p:attrNameLst>
                                      </p:cBhvr>
                                      <p:tavLst>
                                        <p:tav tm="0">
                                          <p:val>
                                            <p:strVal val="#ppt_x"/>
                                          </p:val>
                                        </p:tav>
                                        <p:tav tm="100000">
                                          <p:val>
                                            <p:strVal val="#ppt_x"/>
                                          </p:val>
                                        </p:tav>
                                      </p:tavLst>
                                    </p:anim>
                                    <p:anim calcmode="lin" valueType="num">
                                      <p:cBhvr>
                                        <p:cTn id="61"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1000"/>
                                        <p:tgtEl>
                                          <p:spTgt spid="89"/>
                                        </p:tgtEl>
                                      </p:cBhvr>
                                    </p:animEffect>
                                    <p:anim calcmode="lin" valueType="num">
                                      <p:cBhvr>
                                        <p:cTn id="88" dur="1000" fill="hold"/>
                                        <p:tgtEl>
                                          <p:spTgt spid="89"/>
                                        </p:tgtEl>
                                        <p:attrNameLst>
                                          <p:attrName>ppt_x</p:attrName>
                                        </p:attrNameLst>
                                      </p:cBhvr>
                                      <p:tavLst>
                                        <p:tav tm="0">
                                          <p:val>
                                            <p:strVal val="#ppt_x"/>
                                          </p:val>
                                        </p:tav>
                                        <p:tav tm="100000">
                                          <p:val>
                                            <p:strVal val="#ppt_x"/>
                                          </p:val>
                                        </p:tav>
                                      </p:tavLst>
                                    </p:anim>
                                    <p:anim calcmode="lin" valueType="num">
                                      <p:cBhvr>
                                        <p:cTn id="8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1000"/>
                                        <p:tgtEl>
                                          <p:spTgt spid="91"/>
                                        </p:tgtEl>
                                      </p:cBhvr>
                                    </p:animEffect>
                                    <p:anim calcmode="lin" valueType="num">
                                      <p:cBhvr>
                                        <p:cTn id="102" dur="1000" fill="hold"/>
                                        <p:tgtEl>
                                          <p:spTgt spid="91"/>
                                        </p:tgtEl>
                                        <p:attrNameLst>
                                          <p:attrName>ppt_x</p:attrName>
                                        </p:attrNameLst>
                                      </p:cBhvr>
                                      <p:tavLst>
                                        <p:tav tm="0">
                                          <p:val>
                                            <p:strVal val="#ppt_x"/>
                                          </p:val>
                                        </p:tav>
                                        <p:tav tm="100000">
                                          <p:val>
                                            <p:strVal val="#ppt_x"/>
                                          </p:val>
                                        </p:tav>
                                      </p:tavLst>
                                    </p:anim>
                                    <p:anim calcmode="lin" valueType="num">
                                      <p:cBhvr>
                                        <p:cTn id="10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fade">
                                      <p:cBhvr>
                                        <p:cTn id="108" dur="1000"/>
                                        <p:tgtEl>
                                          <p:spTgt spid="92"/>
                                        </p:tgtEl>
                                      </p:cBhvr>
                                    </p:animEffect>
                                    <p:anim calcmode="lin" valueType="num">
                                      <p:cBhvr>
                                        <p:cTn id="109" dur="1000" fill="hold"/>
                                        <p:tgtEl>
                                          <p:spTgt spid="92"/>
                                        </p:tgtEl>
                                        <p:attrNameLst>
                                          <p:attrName>ppt_x</p:attrName>
                                        </p:attrNameLst>
                                      </p:cBhvr>
                                      <p:tavLst>
                                        <p:tav tm="0">
                                          <p:val>
                                            <p:strVal val="#ppt_x"/>
                                          </p:val>
                                        </p:tav>
                                        <p:tav tm="100000">
                                          <p:val>
                                            <p:strVal val="#ppt_x"/>
                                          </p:val>
                                        </p:tav>
                                      </p:tavLst>
                                    </p:anim>
                                    <p:anim calcmode="lin" valueType="num">
                                      <p:cBhvr>
                                        <p:cTn id="11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fade">
                                      <p:cBhvr>
                                        <p:cTn id="115" dur="1000"/>
                                        <p:tgtEl>
                                          <p:spTgt spid="93"/>
                                        </p:tgtEl>
                                      </p:cBhvr>
                                    </p:animEffect>
                                    <p:anim calcmode="lin" valueType="num">
                                      <p:cBhvr>
                                        <p:cTn id="116" dur="1000" fill="hold"/>
                                        <p:tgtEl>
                                          <p:spTgt spid="93"/>
                                        </p:tgtEl>
                                        <p:attrNameLst>
                                          <p:attrName>ppt_x</p:attrName>
                                        </p:attrNameLst>
                                      </p:cBhvr>
                                      <p:tavLst>
                                        <p:tav tm="0">
                                          <p:val>
                                            <p:strVal val="#ppt_x"/>
                                          </p:val>
                                        </p:tav>
                                        <p:tav tm="100000">
                                          <p:val>
                                            <p:strVal val="#ppt_x"/>
                                          </p:val>
                                        </p:tav>
                                      </p:tavLst>
                                    </p:anim>
                                    <p:anim calcmode="lin" valueType="num">
                                      <p:cBhvr>
                                        <p:cTn id="1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000"/>
                                        <p:tgtEl>
                                          <p:spTgt spid="94"/>
                                        </p:tgtEl>
                                      </p:cBhvr>
                                    </p:animEffect>
                                    <p:anim calcmode="lin" valueType="num">
                                      <p:cBhvr>
                                        <p:cTn id="123" dur="1000" fill="hold"/>
                                        <p:tgtEl>
                                          <p:spTgt spid="94"/>
                                        </p:tgtEl>
                                        <p:attrNameLst>
                                          <p:attrName>ppt_x</p:attrName>
                                        </p:attrNameLst>
                                      </p:cBhvr>
                                      <p:tavLst>
                                        <p:tav tm="0">
                                          <p:val>
                                            <p:strVal val="#ppt_x"/>
                                          </p:val>
                                        </p:tav>
                                        <p:tav tm="100000">
                                          <p:val>
                                            <p:strVal val="#ppt_x"/>
                                          </p:val>
                                        </p:tav>
                                      </p:tavLst>
                                    </p:anim>
                                    <p:anim calcmode="lin" valueType="num">
                                      <p:cBhvr>
                                        <p:cTn id="12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1000"/>
                                        <p:tgtEl>
                                          <p:spTgt spid="95"/>
                                        </p:tgtEl>
                                      </p:cBhvr>
                                    </p:animEffect>
                                    <p:anim calcmode="lin" valueType="num">
                                      <p:cBhvr>
                                        <p:cTn id="130" dur="1000" fill="hold"/>
                                        <p:tgtEl>
                                          <p:spTgt spid="95"/>
                                        </p:tgtEl>
                                        <p:attrNameLst>
                                          <p:attrName>ppt_x</p:attrName>
                                        </p:attrNameLst>
                                      </p:cBhvr>
                                      <p:tavLst>
                                        <p:tav tm="0">
                                          <p:val>
                                            <p:strVal val="#ppt_x"/>
                                          </p:val>
                                        </p:tav>
                                        <p:tav tm="100000">
                                          <p:val>
                                            <p:strVal val="#ppt_x"/>
                                          </p:val>
                                        </p:tav>
                                      </p:tavLst>
                                    </p:anim>
                                    <p:anim calcmode="lin" valueType="num">
                                      <p:cBhvr>
                                        <p:cTn id="13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1000"/>
                                        <p:tgtEl>
                                          <p:spTgt spid="96"/>
                                        </p:tgtEl>
                                      </p:cBhvr>
                                    </p:animEffect>
                                    <p:anim calcmode="lin" valueType="num">
                                      <p:cBhvr>
                                        <p:cTn id="137" dur="1000" fill="hold"/>
                                        <p:tgtEl>
                                          <p:spTgt spid="96"/>
                                        </p:tgtEl>
                                        <p:attrNameLst>
                                          <p:attrName>ppt_x</p:attrName>
                                        </p:attrNameLst>
                                      </p:cBhvr>
                                      <p:tavLst>
                                        <p:tav tm="0">
                                          <p:val>
                                            <p:strVal val="#ppt_x"/>
                                          </p:val>
                                        </p:tav>
                                        <p:tav tm="100000">
                                          <p:val>
                                            <p:strVal val="#ppt_x"/>
                                          </p:val>
                                        </p:tav>
                                      </p:tavLst>
                                    </p:anim>
                                    <p:anim calcmode="lin" valueType="num">
                                      <p:cBhvr>
                                        <p:cTn id="138"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6" grpId="0" animBg="1"/>
      <p:bldP spid="59" grpId="0" animBg="1"/>
      <p:bldP spid="64"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60" name="ïŝ1ïḓe">
            <a:extLst>
              <a:ext uri="{FF2B5EF4-FFF2-40B4-BE49-F238E27FC236}">
                <a16:creationId xmlns="" xmlns:a16="http://schemas.microsoft.com/office/drawing/2014/main" id="{04086558-256F-4833-99F5-E588D717BF99}"/>
              </a:ext>
            </a:extLst>
          </p:cNvPr>
          <p:cNvSpPr/>
          <p:nvPr/>
        </p:nvSpPr>
        <p:spPr>
          <a:xfrm>
            <a:off x="5965860" y="2542501"/>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1" name="ïśľïḍé">
            <a:extLst>
              <a:ext uri="{FF2B5EF4-FFF2-40B4-BE49-F238E27FC236}">
                <a16:creationId xmlns="" xmlns:a16="http://schemas.microsoft.com/office/drawing/2014/main" id="{572DBA0D-7741-49AC-BA8F-85D059CAAF63}"/>
              </a:ext>
            </a:extLst>
          </p:cNvPr>
          <p:cNvSpPr/>
          <p:nvPr/>
        </p:nvSpPr>
        <p:spPr>
          <a:xfrm>
            <a:off x="5743623"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8" name="iṧḻíḋé">
            <a:extLst>
              <a:ext uri="{FF2B5EF4-FFF2-40B4-BE49-F238E27FC236}">
                <a16:creationId xmlns="" xmlns:a16="http://schemas.microsoft.com/office/drawing/2014/main" id="{94D6E329-5DD6-4A16-9744-7841EDB8EA58}"/>
              </a:ext>
            </a:extLst>
          </p:cNvPr>
          <p:cNvSpPr/>
          <p:nvPr/>
        </p:nvSpPr>
        <p:spPr>
          <a:xfrm>
            <a:off x="5965860" y="3323184"/>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9" name="i$ļiḓé">
            <a:extLst>
              <a:ext uri="{FF2B5EF4-FFF2-40B4-BE49-F238E27FC236}">
                <a16:creationId xmlns="" xmlns:a16="http://schemas.microsoft.com/office/drawing/2014/main" id="{2C933BD3-9E41-4F15-A5ED-65B03D6D2D1B}"/>
              </a:ext>
            </a:extLst>
          </p:cNvPr>
          <p:cNvSpPr/>
          <p:nvPr/>
        </p:nvSpPr>
        <p:spPr>
          <a:xfrm>
            <a:off x="5743623"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6" name="îŝḻíḓê">
            <a:extLst>
              <a:ext uri="{FF2B5EF4-FFF2-40B4-BE49-F238E27FC236}">
                <a16:creationId xmlns="" xmlns:a16="http://schemas.microsoft.com/office/drawing/2014/main" id="{BE1EAE4D-C109-42D9-B74D-3D8DC49B77DF}"/>
              </a:ext>
            </a:extLst>
          </p:cNvPr>
          <p:cNvSpPr/>
          <p:nvPr/>
        </p:nvSpPr>
        <p:spPr>
          <a:xfrm>
            <a:off x="5965860" y="4103867"/>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7" name="íṧḻiḓè">
            <a:extLst>
              <a:ext uri="{FF2B5EF4-FFF2-40B4-BE49-F238E27FC236}">
                <a16:creationId xmlns="" xmlns:a16="http://schemas.microsoft.com/office/drawing/2014/main" id="{B3024648-F06A-49B2-A0B7-D588368F4987}"/>
              </a:ext>
            </a:extLst>
          </p:cNvPr>
          <p:cNvSpPr/>
          <p:nvPr/>
        </p:nvSpPr>
        <p:spPr>
          <a:xfrm>
            <a:off x="5743623"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1" name="îslíḑe">
            <a:extLst>
              <a:ext uri="{FF2B5EF4-FFF2-40B4-BE49-F238E27FC236}">
                <a16:creationId xmlns="" xmlns:a16="http://schemas.microsoft.com/office/drawing/2014/main" id="{86121C42-4F58-4532-9224-7A45BC3082CD}"/>
              </a:ext>
            </a:extLst>
          </p:cNvPr>
          <p:cNvSpPr/>
          <p:nvPr/>
        </p:nvSpPr>
        <p:spPr>
          <a:xfrm>
            <a:off x="8696205" y="2542501"/>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2" name="ïSlîḋé">
            <a:extLst>
              <a:ext uri="{FF2B5EF4-FFF2-40B4-BE49-F238E27FC236}">
                <a16:creationId xmlns="" xmlns:a16="http://schemas.microsoft.com/office/drawing/2014/main" id="{DFB5EA39-C2EA-495F-BF02-6C1B9E838BB7}"/>
              </a:ext>
            </a:extLst>
          </p:cNvPr>
          <p:cNvSpPr/>
          <p:nvPr/>
        </p:nvSpPr>
        <p:spPr>
          <a:xfrm>
            <a:off x="8473968"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9" name="ïŝļîḑê">
            <a:extLst>
              <a:ext uri="{FF2B5EF4-FFF2-40B4-BE49-F238E27FC236}">
                <a16:creationId xmlns="" xmlns:a16="http://schemas.microsoft.com/office/drawing/2014/main" id="{552FE480-9603-4716-B446-1081F7C8589C}"/>
              </a:ext>
            </a:extLst>
          </p:cNvPr>
          <p:cNvSpPr/>
          <p:nvPr/>
        </p:nvSpPr>
        <p:spPr>
          <a:xfrm>
            <a:off x="8696205" y="3323184"/>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50" name="ïŝḻíḋe">
            <a:extLst>
              <a:ext uri="{FF2B5EF4-FFF2-40B4-BE49-F238E27FC236}">
                <a16:creationId xmlns="" xmlns:a16="http://schemas.microsoft.com/office/drawing/2014/main" id="{22CAD82B-0B61-446E-BA34-B94F85618227}"/>
              </a:ext>
            </a:extLst>
          </p:cNvPr>
          <p:cNvSpPr/>
          <p:nvPr/>
        </p:nvSpPr>
        <p:spPr>
          <a:xfrm>
            <a:off x="8473968"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47" name="iṡļîḑé">
            <a:extLst>
              <a:ext uri="{FF2B5EF4-FFF2-40B4-BE49-F238E27FC236}">
                <a16:creationId xmlns="" xmlns:a16="http://schemas.microsoft.com/office/drawing/2014/main" id="{72216EF5-3269-48D8-B4A0-7D98B6B0C8CF}"/>
              </a:ext>
            </a:extLst>
          </p:cNvPr>
          <p:cNvSpPr/>
          <p:nvPr/>
        </p:nvSpPr>
        <p:spPr>
          <a:xfrm>
            <a:off x="8696205" y="4103867"/>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48" name="ïş1íḑe">
            <a:extLst>
              <a:ext uri="{FF2B5EF4-FFF2-40B4-BE49-F238E27FC236}">
                <a16:creationId xmlns="" xmlns:a16="http://schemas.microsoft.com/office/drawing/2014/main" id="{4D52DCC3-097A-41F2-BE41-77E5CA2F92FD}"/>
              </a:ext>
            </a:extLst>
          </p:cNvPr>
          <p:cNvSpPr/>
          <p:nvPr/>
        </p:nvSpPr>
        <p:spPr>
          <a:xfrm>
            <a:off x="8473968"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64" name="îŝḻíḓê">
            <a:extLst>
              <a:ext uri="{FF2B5EF4-FFF2-40B4-BE49-F238E27FC236}">
                <a16:creationId xmlns="" xmlns:a16="http://schemas.microsoft.com/office/drawing/2014/main" id="{058E9743-98F6-46D8-B509-E9A4A9A1A688}"/>
              </a:ext>
            </a:extLst>
          </p:cNvPr>
          <p:cNvSpPr/>
          <p:nvPr/>
        </p:nvSpPr>
        <p:spPr>
          <a:xfrm>
            <a:off x="5965860" y="4814898"/>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5" name="íṧḻiḓè">
            <a:extLst>
              <a:ext uri="{FF2B5EF4-FFF2-40B4-BE49-F238E27FC236}">
                <a16:creationId xmlns="" xmlns:a16="http://schemas.microsoft.com/office/drawing/2014/main" id="{2F2F19B1-A0D5-4D2B-9DA3-7E3B987C5557}"/>
              </a:ext>
            </a:extLst>
          </p:cNvPr>
          <p:cNvSpPr/>
          <p:nvPr/>
        </p:nvSpPr>
        <p:spPr>
          <a:xfrm>
            <a:off x="5743623"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66" name="iṡļîḑé">
            <a:extLst>
              <a:ext uri="{FF2B5EF4-FFF2-40B4-BE49-F238E27FC236}">
                <a16:creationId xmlns="" xmlns:a16="http://schemas.microsoft.com/office/drawing/2014/main" id="{87420E15-D519-442F-BB66-A99975C2D0C2}"/>
              </a:ext>
            </a:extLst>
          </p:cNvPr>
          <p:cNvSpPr/>
          <p:nvPr/>
        </p:nvSpPr>
        <p:spPr>
          <a:xfrm>
            <a:off x="8696205" y="4814898"/>
            <a:ext cx="2023947" cy="444474"/>
          </a:xfrm>
          <a:prstGeom prst="rect">
            <a:avLst/>
          </a:pr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r>
              <a:rPr lang="en-US" altLang="zh-CN" sz="1600" b="1" dirty="0">
                <a:solidFill>
                  <a:schemeClr val="tx1"/>
                </a:solidFill>
              </a:rPr>
              <a:t> </a:t>
            </a:r>
          </a:p>
        </p:txBody>
      </p:sp>
      <p:sp>
        <p:nvSpPr>
          <p:cNvPr id="67" name="ïş1íḑe">
            <a:extLst>
              <a:ext uri="{FF2B5EF4-FFF2-40B4-BE49-F238E27FC236}">
                <a16:creationId xmlns="" xmlns:a16="http://schemas.microsoft.com/office/drawing/2014/main" id="{CF5364D8-AFD5-4DA6-87D9-30F49E8E31F1}"/>
              </a:ext>
            </a:extLst>
          </p:cNvPr>
          <p:cNvSpPr/>
          <p:nvPr/>
        </p:nvSpPr>
        <p:spPr>
          <a:xfrm>
            <a:off x="8473968"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
        <p:nvSpPr>
          <p:cNvPr id="68" name="矩形 67">
            <a:extLst>
              <a:ext uri="{FF2B5EF4-FFF2-40B4-BE49-F238E27FC236}">
                <a16:creationId xmlns="" xmlns:a16="http://schemas.microsoft.com/office/drawing/2014/main" id="{CA09D5AA-ABC3-45AC-9934-B0344FBC9967}"/>
              </a:ext>
            </a:extLst>
          </p:cNvPr>
          <p:cNvSpPr/>
          <p:nvPr/>
        </p:nvSpPr>
        <p:spPr>
          <a:xfrm>
            <a:off x="976620" y="254250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培养目标</a:t>
            </a:r>
          </a:p>
        </p:txBody>
      </p:sp>
      <p:sp>
        <p:nvSpPr>
          <p:cNvPr id="69" name="矩形 68">
            <a:extLst>
              <a:ext uri="{FF2B5EF4-FFF2-40B4-BE49-F238E27FC236}">
                <a16:creationId xmlns="" xmlns:a16="http://schemas.microsoft.com/office/drawing/2014/main" id="{E32D629F-9C78-4DBF-ADB1-5E25215CD961}"/>
              </a:ext>
            </a:extLst>
          </p:cNvPr>
          <p:cNvSpPr/>
          <p:nvPr/>
        </p:nvSpPr>
        <p:spPr>
          <a:xfrm>
            <a:off x="976620" y="3133982"/>
            <a:ext cx="4282842" cy="2125390"/>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项目管理专业毕业生既掌握项目管理方面的基础知识，又具有管理学和经济学知识及能力，具备从事项目决策、项目实施全过程管理的基本能力。</a:t>
            </a:r>
          </a:p>
        </p:txBody>
      </p:sp>
      <p:sp>
        <p:nvSpPr>
          <p:cNvPr id="70" name="矩形 69">
            <a:extLst>
              <a:ext uri="{FF2B5EF4-FFF2-40B4-BE49-F238E27FC236}">
                <a16:creationId xmlns="" xmlns:a16="http://schemas.microsoft.com/office/drawing/2014/main" id="{892CED34-06BE-4184-9C4B-1E6BB7CD0D9D}"/>
              </a:ext>
            </a:extLst>
          </p:cNvPr>
          <p:cNvSpPr/>
          <p:nvPr/>
        </p:nvSpPr>
        <p:spPr>
          <a:xfrm>
            <a:off x="6188097" y="2482350"/>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管理数量方法</a:t>
            </a:r>
          </a:p>
        </p:txBody>
      </p:sp>
      <p:sp>
        <p:nvSpPr>
          <p:cNvPr id="71" name="矩形 70">
            <a:extLst>
              <a:ext uri="{FF2B5EF4-FFF2-40B4-BE49-F238E27FC236}">
                <a16:creationId xmlns="" xmlns:a16="http://schemas.microsoft.com/office/drawing/2014/main" id="{564B7D2B-1801-446B-A863-98C477299196}"/>
              </a:ext>
            </a:extLst>
          </p:cNvPr>
          <p:cNvSpPr/>
          <p:nvPr/>
        </p:nvSpPr>
        <p:spPr>
          <a:xfrm>
            <a:off x="6188097" y="3301576"/>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管理经济学</a:t>
            </a:r>
          </a:p>
        </p:txBody>
      </p:sp>
      <p:sp>
        <p:nvSpPr>
          <p:cNvPr id="73" name="矩形 72">
            <a:extLst>
              <a:ext uri="{FF2B5EF4-FFF2-40B4-BE49-F238E27FC236}">
                <a16:creationId xmlns="" xmlns:a16="http://schemas.microsoft.com/office/drawing/2014/main" id="{87AB5594-189A-4567-9C77-6CDD9407A5F4}"/>
              </a:ext>
            </a:extLst>
          </p:cNvPr>
          <p:cNvSpPr/>
          <p:nvPr/>
        </p:nvSpPr>
        <p:spPr>
          <a:xfrm>
            <a:off x="6171321"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项目范围管理</a:t>
            </a:r>
          </a:p>
        </p:txBody>
      </p:sp>
      <p:sp>
        <p:nvSpPr>
          <p:cNvPr id="74" name="矩形 73">
            <a:extLst>
              <a:ext uri="{FF2B5EF4-FFF2-40B4-BE49-F238E27FC236}">
                <a16:creationId xmlns="" xmlns:a16="http://schemas.microsoft.com/office/drawing/2014/main" id="{6B225AAC-DE97-4044-8798-7466EEB4593C}"/>
              </a:ext>
            </a:extLst>
          </p:cNvPr>
          <p:cNvSpPr/>
          <p:nvPr/>
        </p:nvSpPr>
        <p:spPr>
          <a:xfrm>
            <a:off x="6188096"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项目时间管理</a:t>
            </a:r>
          </a:p>
        </p:txBody>
      </p:sp>
      <p:sp>
        <p:nvSpPr>
          <p:cNvPr id="75" name="矩形 74">
            <a:extLst>
              <a:ext uri="{FF2B5EF4-FFF2-40B4-BE49-F238E27FC236}">
                <a16:creationId xmlns="" xmlns:a16="http://schemas.microsoft.com/office/drawing/2014/main" id="{E9679772-A713-458C-8EB5-790EE110385C}"/>
              </a:ext>
            </a:extLst>
          </p:cNvPr>
          <p:cNvSpPr/>
          <p:nvPr/>
        </p:nvSpPr>
        <p:spPr>
          <a:xfrm>
            <a:off x="8918443" y="248235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管理经济学</a:t>
            </a:r>
          </a:p>
        </p:txBody>
      </p:sp>
      <p:sp>
        <p:nvSpPr>
          <p:cNvPr id="76" name="矩形 75">
            <a:extLst>
              <a:ext uri="{FF2B5EF4-FFF2-40B4-BE49-F238E27FC236}">
                <a16:creationId xmlns="" xmlns:a16="http://schemas.microsoft.com/office/drawing/2014/main" id="{A38EED77-E812-4087-804A-B01E89AC199B}"/>
              </a:ext>
            </a:extLst>
          </p:cNvPr>
          <p:cNvSpPr/>
          <p:nvPr/>
        </p:nvSpPr>
        <p:spPr>
          <a:xfrm>
            <a:off x="8918443" y="3301576"/>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项目成本管理</a:t>
            </a:r>
          </a:p>
        </p:txBody>
      </p:sp>
      <p:sp>
        <p:nvSpPr>
          <p:cNvPr id="77" name="矩形 76">
            <a:extLst>
              <a:ext uri="{FF2B5EF4-FFF2-40B4-BE49-F238E27FC236}">
                <a16:creationId xmlns="" xmlns:a16="http://schemas.microsoft.com/office/drawing/2014/main" id="{422BDB02-9D56-4442-8504-257F54AAE3C7}"/>
              </a:ext>
            </a:extLst>
          </p:cNvPr>
          <p:cNvSpPr/>
          <p:nvPr/>
        </p:nvSpPr>
        <p:spPr>
          <a:xfrm>
            <a:off x="8901667"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项目采购管理</a:t>
            </a:r>
          </a:p>
        </p:txBody>
      </p:sp>
      <p:sp>
        <p:nvSpPr>
          <p:cNvPr id="78" name="矩形 77">
            <a:extLst>
              <a:ext uri="{FF2B5EF4-FFF2-40B4-BE49-F238E27FC236}">
                <a16:creationId xmlns="" xmlns:a16="http://schemas.microsoft.com/office/drawing/2014/main" id="{A4936A00-E473-4828-B31E-FE9AEC1BB341}"/>
              </a:ext>
            </a:extLst>
          </p:cNvPr>
          <p:cNvSpPr/>
          <p:nvPr/>
        </p:nvSpPr>
        <p:spPr>
          <a:xfrm>
            <a:off x="8918442"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项目管理概论</a:t>
            </a:r>
          </a:p>
        </p:txBody>
      </p:sp>
    </p:spTree>
    <p:extLst>
      <p:ext uri="{BB962C8B-B14F-4D97-AF65-F5344CB8AC3E}">
        <p14:creationId xmlns:p14="http://schemas.microsoft.com/office/powerpoint/2010/main" val="30785210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anim calcmode="lin" valueType="num">
                                      <p:cBhvr>
                                        <p:cTn id="50" dur="1000" fill="hold"/>
                                        <p:tgtEl>
                                          <p:spTgt spid="75"/>
                                        </p:tgtEl>
                                        <p:attrNameLst>
                                          <p:attrName>ppt_x</p:attrName>
                                        </p:attrNameLst>
                                      </p:cBhvr>
                                      <p:tavLst>
                                        <p:tav tm="0">
                                          <p:val>
                                            <p:strVal val="#ppt_x"/>
                                          </p:val>
                                        </p:tav>
                                        <p:tav tm="100000">
                                          <p:val>
                                            <p:strVal val="#ppt_x"/>
                                          </p:val>
                                        </p:tav>
                                      </p:tavLst>
                                    </p:anim>
                                    <p:anim calcmode="lin" valueType="num">
                                      <p:cBhvr>
                                        <p:cTn id="5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anim calcmode="lin" valueType="num">
                                      <p:cBhvr>
                                        <p:cTn id="71" dur="1000" fill="hold"/>
                                        <p:tgtEl>
                                          <p:spTgt spid="78"/>
                                        </p:tgtEl>
                                        <p:attrNameLst>
                                          <p:attrName>ppt_x</p:attrName>
                                        </p:attrNameLst>
                                      </p:cBhvr>
                                      <p:tavLst>
                                        <p:tav tm="0">
                                          <p:val>
                                            <p:strVal val="#ppt_x"/>
                                          </p:val>
                                        </p:tav>
                                        <p:tav tm="100000">
                                          <p:val>
                                            <p:strVal val="#ppt_x"/>
                                          </p:val>
                                        </p:tav>
                                      </p:tavLst>
                                    </p:anim>
                                    <p:anim calcmode="lin" valueType="num">
                                      <p:cBhvr>
                                        <p:cTn id="7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3" grpId="0"/>
      <p:bldP spid="74" grpId="0"/>
      <p:bldP spid="75" grpId="0"/>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iṧlíḑe">
            <a:extLst>
              <a:ext uri="{FF2B5EF4-FFF2-40B4-BE49-F238E27FC236}">
                <a16:creationId xmlns="" xmlns:a16="http://schemas.microsoft.com/office/drawing/2014/main" id="{AAAD1DCC-B38D-49F5-A52C-192F7C504F51}"/>
              </a:ext>
            </a:extLst>
          </p:cNvPr>
          <p:cNvSpPr/>
          <p:nvPr/>
        </p:nvSpPr>
        <p:spPr>
          <a:xfrm>
            <a:off x="666750" y="3089087"/>
            <a:ext cx="10858500" cy="67982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 xmlns:a16="http://schemas.microsoft.com/office/drawing/2014/main" id="{CAB4A2AD-EFEF-42FC-9279-9308923D6F47}"/>
              </a:ext>
            </a:extLst>
          </p:cNvPr>
          <p:cNvCxnSpPr/>
          <p:nvPr/>
        </p:nvCxnSpPr>
        <p:spPr>
          <a:xfrm>
            <a:off x="609600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84DF68A7-C897-4E72-875A-FC61E8B0DCC9}"/>
              </a:ext>
            </a:extLst>
          </p:cNvPr>
          <p:cNvCxnSpPr/>
          <p:nvPr/>
        </p:nvCxnSpPr>
        <p:spPr>
          <a:xfrm>
            <a:off x="332804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C646A6E1-1F36-4695-A4D8-63F2732F9AAB}"/>
              </a:ext>
            </a:extLst>
          </p:cNvPr>
          <p:cNvCxnSpPr/>
          <p:nvPr/>
        </p:nvCxnSpPr>
        <p:spPr>
          <a:xfrm>
            <a:off x="886396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 xmlns:a16="http://schemas.microsoft.com/office/drawing/2014/main" id="{3FE20E95-33FF-46A8-98C0-1EB512CFCC8A}"/>
              </a:ext>
            </a:extLst>
          </p:cNvPr>
          <p:cNvSpPr/>
          <p:nvPr/>
        </p:nvSpPr>
        <p:spPr>
          <a:xfrm>
            <a:off x="4988610" y="2146045"/>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特性分析</a:t>
            </a:r>
          </a:p>
        </p:txBody>
      </p:sp>
      <p:sp>
        <p:nvSpPr>
          <p:cNvPr id="29" name="矩形 28">
            <a:extLst>
              <a:ext uri="{FF2B5EF4-FFF2-40B4-BE49-F238E27FC236}">
                <a16:creationId xmlns="" xmlns:a16="http://schemas.microsoft.com/office/drawing/2014/main" id="{2E9B79B4-0C05-4790-861C-0464EEB98535}"/>
              </a:ext>
            </a:extLst>
          </p:cNvPr>
          <p:cNvSpPr/>
          <p:nvPr/>
        </p:nvSpPr>
        <p:spPr>
          <a:xfrm>
            <a:off x="1195388"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普遍性</a:t>
            </a:r>
          </a:p>
        </p:txBody>
      </p:sp>
      <p:sp>
        <p:nvSpPr>
          <p:cNvPr id="30" name="矩形 29">
            <a:extLst>
              <a:ext uri="{FF2B5EF4-FFF2-40B4-BE49-F238E27FC236}">
                <a16:creationId xmlns="" xmlns:a16="http://schemas.microsoft.com/office/drawing/2014/main" id="{6C0EB031-31EF-44F1-9BAE-18DD210279F2}"/>
              </a:ext>
            </a:extLst>
          </p:cNvPr>
          <p:cNvSpPr/>
          <p:nvPr/>
        </p:nvSpPr>
        <p:spPr>
          <a:xfrm>
            <a:off x="843868" y="4023256"/>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项目作为一种独特性的社会活动而普遍存在于我们人类社会的各项活动之中。</a:t>
            </a:r>
          </a:p>
        </p:txBody>
      </p:sp>
      <p:sp>
        <p:nvSpPr>
          <p:cNvPr id="31" name="矩形 30">
            <a:extLst>
              <a:ext uri="{FF2B5EF4-FFF2-40B4-BE49-F238E27FC236}">
                <a16:creationId xmlns="" xmlns:a16="http://schemas.microsoft.com/office/drawing/2014/main" id="{E163178F-8EA6-472A-AF5D-02CC2EC88DFB}"/>
              </a:ext>
            </a:extLst>
          </p:cNvPr>
          <p:cNvSpPr/>
          <p:nvPr/>
        </p:nvSpPr>
        <p:spPr>
          <a:xfrm>
            <a:off x="3964358"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独特性</a:t>
            </a:r>
          </a:p>
        </p:txBody>
      </p:sp>
      <p:sp>
        <p:nvSpPr>
          <p:cNvPr id="32" name="矩形 31">
            <a:extLst>
              <a:ext uri="{FF2B5EF4-FFF2-40B4-BE49-F238E27FC236}">
                <a16:creationId xmlns="" xmlns:a16="http://schemas.microsoft.com/office/drawing/2014/main" id="{FDB00D16-9929-46E4-87A6-134608770A19}"/>
              </a:ext>
            </a:extLst>
          </p:cNvPr>
          <p:cNvSpPr/>
          <p:nvPr/>
        </p:nvSpPr>
        <p:spPr>
          <a:xfrm>
            <a:off x="3612838" y="4042413"/>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项目管理的独特性是项目管理不同于一般的企业生产运营管理</a:t>
            </a:r>
          </a:p>
        </p:txBody>
      </p:sp>
      <p:sp>
        <p:nvSpPr>
          <p:cNvPr id="33" name="矩形 32">
            <a:extLst>
              <a:ext uri="{FF2B5EF4-FFF2-40B4-BE49-F238E27FC236}">
                <a16:creationId xmlns="" xmlns:a16="http://schemas.microsoft.com/office/drawing/2014/main" id="{DFD472FA-175C-4521-9BA2-9E6CF3EAC5BF}"/>
              </a:ext>
            </a:extLst>
          </p:cNvPr>
          <p:cNvSpPr/>
          <p:nvPr/>
        </p:nvSpPr>
        <p:spPr>
          <a:xfrm>
            <a:off x="6714934"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目的性</a:t>
            </a:r>
          </a:p>
        </p:txBody>
      </p:sp>
      <p:sp>
        <p:nvSpPr>
          <p:cNvPr id="34" name="矩形 33">
            <a:extLst>
              <a:ext uri="{FF2B5EF4-FFF2-40B4-BE49-F238E27FC236}">
                <a16:creationId xmlns="" xmlns:a16="http://schemas.microsoft.com/office/drawing/2014/main" id="{AEECF3C6-D059-4E2A-B5F0-C2317DB47CB9}"/>
              </a:ext>
            </a:extLst>
          </p:cNvPr>
          <p:cNvSpPr/>
          <p:nvPr/>
        </p:nvSpPr>
        <p:spPr>
          <a:xfrm>
            <a:off x="6471094" y="4042413"/>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项目管理的目的性要通过开展项目管理活动去保证满足或超越项目有关各方面</a:t>
            </a:r>
          </a:p>
        </p:txBody>
      </p:sp>
      <p:sp>
        <p:nvSpPr>
          <p:cNvPr id="35" name="矩形 34">
            <a:extLst>
              <a:ext uri="{FF2B5EF4-FFF2-40B4-BE49-F238E27FC236}">
                <a16:creationId xmlns="" xmlns:a16="http://schemas.microsoft.com/office/drawing/2014/main" id="{E4F937BF-3597-447B-A608-FEBB9958FB53}"/>
              </a:ext>
            </a:extLst>
          </p:cNvPr>
          <p:cNvSpPr/>
          <p:nvPr/>
        </p:nvSpPr>
        <p:spPr>
          <a:xfrm>
            <a:off x="9424887"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集成性</a:t>
            </a:r>
          </a:p>
        </p:txBody>
      </p:sp>
      <p:sp>
        <p:nvSpPr>
          <p:cNvPr id="36" name="矩形 35">
            <a:extLst>
              <a:ext uri="{FF2B5EF4-FFF2-40B4-BE49-F238E27FC236}">
                <a16:creationId xmlns="" xmlns:a16="http://schemas.microsoft.com/office/drawing/2014/main" id="{F42D5BDF-4170-4344-8675-43A0E05FF466}"/>
              </a:ext>
            </a:extLst>
          </p:cNvPr>
          <p:cNvSpPr/>
          <p:nvPr/>
        </p:nvSpPr>
        <p:spPr>
          <a:xfrm>
            <a:off x="9256436" y="4047308"/>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项目管理的集成性是项目的管理中必须根据具体项目各要素</a:t>
            </a:r>
          </a:p>
        </p:txBody>
      </p:sp>
    </p:spTree>
    <p:extLst>
      <p:ext uri="{BB962C8B-B14F-4D97-AF65-F5344CB8AC3E}">
        <p14:creationId xmlns:p14="http://schemas.microsoft.com/office/powerpoint/2010/main" val="9084718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AE221C8D-F8A6-4162-98F7-54DF89330E13}"/>
              </a:ext>
            </a:extLst>
          </p:cNvPr>
          <p:cNvCxnSpPr>
            <a:cxnSpLocks/>
          </p:cNvCxnSpPr>
          <p:nvPr/>
        </p:nvCxnSpPr>
        <p:spPr>
          <a:xfrm flipH="1">
            <a:off x="3491484" y="1870114"/>
            <a:ext cx="1793748" cy="181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培训主要内容流程</a:t>
            </a:r>
          </a:p>
        </p:txBody>
      </p:sp>
      <p:grpSp>
        <p:nvGrpSpPr>
          <p:cNvPr id="10" name="组合 9">
            <a:extLst>
              <a:ext uri="{FF2B5EF4-FFF2-40B4-BE49-F238E27FC236}">
                <a16:creationId xmlns="" xmlns:a16="http://schemas.microsoft.com/office/drawing/2014/main" id="{276212D1-D317-4771-AA53-5C2F9EE9CCDA}"/>
              </a:ext>
            </a:extLst>
          </p:cNvPr>
          <p:cNvGrpSpPr/>
          <p:nvPr/>
        </p:nvGrpSpPr>
        <p:grpSpPr>
          <a:xfrm>
            <a:off x="2283763" y="1870114"/>
            <a:ext cx="2725816" cy="1552337"/>
            <a:chOff x="3649267" y="2668668"/>
            <a:chExt cx="2725816" cy="1552337"/>
          </a:xfrm>
          <a:gradFill>
            <a:gsLst>
              <a:gs pos="0">
                <a:srgbClr val="5C5C5C"/>
              </a:gs>
              <a:gs pos="100000">
                <a:srgbClr val="2F2F31"/>
              </a:gs>
            </a:gsLst>
            <a:lin ang="10800000" scaled="1"/>
          </a:gradFill>
        </p:grpSpPr>
        <p:sp>
          <p:nvSpPr>
            <p:cNvPr id="13" name="文本框 12">
              <a:extLst>
                <a:ext uri="{FF2B5EF4-FFF2-40B4-BE49-F238E27FC236}">
                  <a16:creationId xmlns="" xmlns:a16="http://schemas.microsoft.com/office/drawing/2014/main" id="{D64B3E76-773C-4115-8D4B-732535C6A3A7}"/>
                </a:ext>
              </a:extLst>
            </p:cNvPr>
            <p:cNvSpPr txBox="1"/>
            <p:nvPr/>
          </p:nvSpPr>
          <p:spPr>
            <a:xfrm>
              <a:off x="3649267" y="2668668"/>
              <a:ext cx="1234297" cy="1552337"/>
            </a:xfrm>
            <a:custGeom>
              <a:avLst/>
              <a:gdLst/>
              <a:ahLst/>
              <a:cxnLst/>
              <a:rect l="l" t="t" r="r" b="b"/>
              <a:pathLst>
                <a:path w="1234297" h="1552337">
                  <a:moveTo>
                    <a:pt x="123682" y="0"/>
                  </a:moveTo>
                  <a:lnTo>
                    <a:pt x="1110615" y="0"/>
                  </a:lnTo>
                  <a:cubicBezTo>
                    <a:pt x="1151001" y="0"/>
                    <a:pt x="1181290" y="14304"/>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4"/>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4" name="文本框 13">
              <a:extLst>
                <a:ext uri="{FF2B5EF4-FFF2-40B4-BE49-F238E27FC236}">
                  <a16:creationId xmlns="" xmlns:a16="http://schemas.microsoft.com/office/drawing/2014/main" id="{5110CF27-C2C7-4267-B3BC-55C50247F343}"/>
                </a:ext>
              </a:extLst>
            </p:cNvPr>
            <p:cNvSpPr txBox="1"/>
            <p:nvPr/>
          </p:nvSpPr>
          <p:spPr>
            <a:xfrm>
              <a:off x="5125641" y="2668668"/>
              <a:ext cx="1249442" cy="868299"/>
            </a:xfrm>
            <a:custGeom>
              <a:avLst/>
              <a:gdLst/>
              <a:ahLst/>
              <a:cxnLst/>
              <a:rect l="l" t="t" r="r" b="b"/>
              <a:pathLst>
                <a:path w="1249442" h="868299">
                  <a:moveTo>
                    <a:pt x="0" y="0"/>
                  </a:moveTo>
                  <a:lnTo>
                    <a:pt x="1249442" y="0"/>
                  </a:lnTo>
                  <a:lnTo>
                    <a:pt x="1249442" y="288878"/>
                  </a:lnTo>
                  <a:lnTo>
                    <a:pt x="1248489" y="287893"/>
                  </a:lnTo>
                  <a:lnTo>
                    <a:pt x="686929" y="868299"/>
                  </a:lnTo>
                  <a:lnTo>
                    <a:pt x="0" y="868299"/>
                  </a:lnTo>
                  <a:lnTo>
                    <a:pt x="0" y="651224"/>
                  </a:lnTo>
                  <a:lnTo>
                    <a:pt x="845582" y="651224"/>
                  </a:lnTo>
                  <a:lnTo>
                    <a:pt x="84558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5" name="文本框 14">
              <a:extLst>
                <a:ext uri="{FF2B5EF4-FFF2-40B4-BE49-F238E27FC236}">
                  <a16:creationId xmlns="" xmlns:a16="http://schemas.microsoft.com/office/drawing/2014/main" id="{9E797047-3580-45CE-BFC0-5415FDB4727F}"/>
                </a:ext>
              </a:extLst>
            </p:cNvPr>
            <p:cNvSpPr txBox="1"/>
            <p:nvPr/>
          </p:nvSpPr>
          <p:spPr>
            <a:xfrm>
              <a:off x="5125641" y="4003930"/>
              <a:ext cx="235128" cy="217075"/>
            </a:xfrm>
            <a:custGeom>
              <a:avLst/>
              <a:gdLst/>
              <a:ahLst/>
              <a:cxnLst/>
              <a:rect l="l" t="t" r="r" b="b"/>
              <a:pathLst>
                <a:path w="235128" h="217075">
                  <a:moveTo>
                    <a:pt x="0" y="0"/>
                  </a:moveTo>
                  <a:lnTo>
                    <a:pt x="235128" y="0"/>
                  </a:lnTo>
                  <a:lnTo>
                    <a:pt x="2510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a:extLst>
              <a:ext uri="{FF2B5EF4-FFF2-40B4-BE49-F238E27FC236}">
                <a16:creationId xmlns="" xmlns:a16="http://schemas.microsoft.com/office/drawing/2014/main" id="{80AD9A73-233F-4417-875C-CEA25F980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3418383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2" name="išľïďè">
            <a:extLst>
              <a:ext uri="{FF2B5EF4-FFF2-40B4-BE49-F238E27FC236}">
                <a16:creationId xmlns="" xmlns:a16="http://schemas.microsoft.com/office/drawing/2014/main" id="{1E2F6D46-DA6E-4FDC-AA2C-73111685CB7D}"/>
              </a:ext>
            </a:extLst>
          </p:cNvPr>
          <p:cNvSpPr/>
          <p:nvPr/>
        </p:nvSpPr>
        <p:spPr bwMode="auto">
          <a:xfrm>
            <a:off x="673806"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ïs1iḍé">
            <a:extLst>
              <a:ext uri="{FF2B5EF4-FFF2-40B4-BE49-F238E27FC236}">
                <a16:creationId xmlns="" xmlns:a16="http://schemas.microsoft.com/office/drawing/2014/main" id="{4884B812-406F-445F-862E-587630316153}"/>
              </a:ext>
            </a:extLst>
          </p:cNvPr>
          <p:cNvSpPr/>
          <p:nvPr/>
        </p:nvSpPr>
        <p:spPr bwMode="auto">
          <a:xfrm>
            <a:off x="1665167"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27" name="iṥľïḓê">
            <a:extLst>
              <a:ext uri="{FF2B5EF4-FFF2-40B4-BE49-F238E27FC236}">
                <a16:creationId xmlns="" xmlns:a16="http://schemas.microsoft.com/office/drawing/2014/main" id="{AE3A6974-5175-4355-9C31-EAA3A81EEBF1}"/>
              </a:ext>
            </a:extLst>
          </p:cNvPr>
          <p:cNvSpPr/>
          <p:nvPr/>
        </p:nvSpPr>
        <p:spPr bwMode="auto">
          <a:xfrm>
            <a:off x="3420232"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ïṥḻïdê">
            <a:extLst>
              <a:ext uri="{FF2B5EF4-FFF2-40B4-BE49-F238E27FC236}">
                <a16:creationId xmlns="" xmlns:a16="http://schemas.microsoft.com/office/drawing/2014/main" id="{A60B600F-1794-492A-882C-0EB91B46E7D3}"/>
              </a:ext>
            </a:extLst>
          </p:cNvPr>
          <p:cNvSpPr/>
          <p:nvPr/>
        </p:nvSpPr>
        <p:spPr bwMode="auto">
          <a:xfrm>
            <a:off x="8913084"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ísḷiďe">
            <a:extLst>
              <a:ext uri="{FF2B5EF4-FFF2-40B4-BE49-F238E27FC236}">
                <a16:creationId xmlns="" xmlns:a16="http://schemas.microsoft.com/office/drawing/2014/main" id="{FA6E7BA2-E45B-4308-A393-9C05FBACD39D}"/>
              </a:ext>
            </a:extLst>
          </p:cNvPr>
          <p:cNvSpPr/>
          <p:nvPr/>
        </p:nvSpPr>
        <p:spPr bwMode="auto">
          <a:xfrm>
            <a:off x="6166657"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îSḻiḑé">
            <a:extLst>
              <a:ext uri="{FF2B5EF4-FFF2-40B4-BE49-F238E27FC236}">
                <a16:creationId xmlns="" xmlns:a16="http://schemas.microsoft.com/office/drawing/2014/main" id="{6356B67A-2CB7-4CDE-9295-3434B83CDA7A}"/>
              </a:ext>
            </a:extLst>
          </p:cNvPr>
          <p:cNvSpPr/>
          <p:nvPr/>
        </p:nvSpPr>
        <p:spPr bwMode="auto">
          <a:xfrm>
            <a:off x="4411593"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15" name="íṣḷîḑê">
            <a:extLst>
              <a:ext uri="{FF2B5EF4-FFF2-40B4-BE49-F238E27FC236}">
                <a16:creationId xmlns="" xmlns:a16="http://schemas.microsoft.com/office/drawing/2014/main" id="{A49A3AA9-7B22-4DBC-B317-E09CC3F2E370}"/>
              </a:ext>
            </a:extLst>
          </p:cNvPr>
          <p:cNvSpPr/>
          <p:nvPr/>
        </p:nvSpPr>
        <p:spPr bwMode="auto">
          <a:xfrm>
            <a:off x="7158019"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16" name="iṡľiḑé">
            <a:extLst>
              <a:ext uri="{FF2B5EF4-FFF2-40B4-BE49-F238E27FC236}">
                <a16:creationId xmlns="" xmlns:a16="http://schemas.microsoft.com/office/drawing/2014/main" id="{1BF62467-FF48-4D63-9112-645E30B66AAC}"/>
              </a:ext>
            </a:extLst>
          </p:cNvPr>
          <p:cNvSpPr/>
          <p:nvPr/>
        </p:nvSpPr>
        <p:spPr bwMode="auto">
          <a:xfrm>
            <a:off x="9904445"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38" name="矩形 37">
            <a:extLst>
              <a:ext uri="{FF2B5EF4-FFF2-40B4-BE49-F238E27FC236}">
                <a16:creationId xmlns="" xmlns:a16="http://schemas.microsoft.com/office/drawing/2014/main" id="{5057869B-8C38-4F2B-9CA7-C53A499E85EA}"/>
              </a:ext>
            </a:extLst>
          </p:cNvPr>
          <p:cNvSpPr/>
          <p:nvPr/>
        </p:nvSpPr>
        <p:spPr>
          <a:xfrm>
            <a:off x="984654" y="4159867"/>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培训项目管理在培训体系中的位置。</a:t>
            </a:r>
          </a:p>
        </p:txBody>
      </p:sp>
      <p:sp>
        <p:nvSpPr>
          <p:cNvPr id="39" name="矩形 38">
            <a:extLst>
              <a:ext uri="{FF2B5EF4-FFF2-40B4-BE49-F238E27FC236}">
                <a16:creationId xmlns="" xmlns:a16="http://schemas.microsoft.com/office/drawing/2014/main" id="{E1CEECBA-1A27-4EE4-8E9D-CB843AF95631}"/>
              </a:ext>
            </a:extLst>
          </p:cNvPr>
          <p:cNvSpPr/>
          <p:nvPr/>
        </p:nvSpPr>
        <p:spPr>
          <a:xfrm>
            <a:off x="5059267" y="1760877"/>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培训定位</a:t>
            </a:r>
          </a:p>
        </p:txBody>
      </p:sp>
      <p:sp>
        <p:nvSpPr>
          <p:cNvPr id="40" name="矩形 39">
            <a:extLst>
              <a:ext uri="{FF2B5EF4-FFF2-40B4-BE49-F238E27FC236}">
                <a16:creationId xmlns="" xmlns:a16="http://schemas.microsoft.com/office/drawing/2014/main" id="{B5952D67-E364-4FE5-801B-3369AF182E96}"/>
              </a:ext>
            </a:extLst>
          </p:cNvPr>
          <p:cNvSpPr/>
          <p:nvPr/>
        </p:nvSpPr>
        <p:spPr>
          <a:xfrm>
            <a:off x="3747858" y="4047678"/>
            <a:ext cx="2263375" cy="1530162"/>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个人以为培训体系由策略层、运作层、项目层、教学层四个层面构成</a:t>
            </a:r>
          </a:p>
        </p:txBody>
      </p:sp>
      <p:sp>
        <p:nvSpPr>
          <p:cNvPr id="41" name="矩形 40">
            <a:extLst>
              <a:ext uri="{FF2B5EF4-FFF2-40B4-BE49-F238E27FC236}">
                <a16:creationId xmlns="" xmlns:a16="http://schemas.microsoft.com/office/drawing/2014/main" id="{85A4C32C-777C-4E24-ABA9-CF80D4693187}"/>
              </a:ext>
            </a:extLst>
          </p:cNvPr>
          <p:cNvSpPr/>
          <p:nvPr/>
        </p:nvSpPr>
        <p:spPr>
          <a:xfrm>
            <a:off x="6627026" y="4268485"/>
            <a:ext cx="2006095" cy="791499"/>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训项目管理与培训管理的关系。</a:t>
            </a:r>
          </a:p>
        </p:txBody>
      </p:sp>
      <p:sp>
        <p:nvSpPr>
          <p:cNvPr id="42" name="矩形 41">
            <a:extLst>
              <a:ext uri="{FF2B5EF4-FFF2-40B4-BE49-F238E27FC236}">
                <a16:creationId xmlns="" xmlns:a16="http://schemas.microsoft.com/office/drawing/2014/main" id="{81CDBD68-439B-4B45-B4E5-0D8FC6109EF5}"/>
              </a:ext>
            </a:extLst>
          </p:cNvPr>
          <p:cNvSpPr/>
          <p:nvPr/>
        </p:nvSpPr>
        <p:spPr>
          <a:xfrm>
            <a:off x="9254818" y="4156725"/>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培训项目管理是培训管理工作的一部分。</a:t>
            </a:r>
          </a:p>
        </p:txBody>
      </p:sp>
    </p:spTree>
    <p:extLst>
      <p:ext uri="{BB962C8B-B14F-4D97-AF65-F5344CB8AC3E}">
        <p14:creationId xmlns:p14="http://schemas.microsoft.com/office/powerpoint/2010/main" val="37066920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2" grpId="0" animBg="1"/>
      <p:bldP spid="17" grpId="0" animBg="1"/>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25" name="iṧľïḍe">
            <a:extLst>
              <a:ext uri="{FF2B5EF4-FFF2-40B4-BE49-F238E27FC236}">
                <a16:creationId xmlns="" xmlns:a16="http://schemas.microsoft.com/office/drawing/2014/main" id="{51AF0FD5-AD32-438C-BBFF-986B11306417}"/>
              </a:ext>
            </a:extLst>
          </p:cNvPr>
          <p:cNvGrpSpPr/>
          <p:nvPr/>
        </p:nvGrpSpPr>
        <p:grpSpPr>
          <a:xfrm>
            <a:off x="1191008" y="3536595"/>
            <a:ext cx="528630" cy="0"/>
            <a:chOff x="784958" y="2463718"/>
            <a:chExt cx="528630" cy="0"/>
          </a:xfrm>
        </p:grpSpPr>
        <p:cxnSp>
          <p:nvCxnSpPr>
            <p:cNvPr id="29" name="直接连接符 28">
              <a:extLst>
                <a:ext uri="{FF2B5EF4-FFF2-40B4-BE49-F238E27FC236}">
                  <a16:creationId xmlns="" xmlns:a16="http://schemas.microsoft.com/office/drawing/2014/main" id="{898EECFA-6961-4BB5-9459-0EF452B82269}"/>
                </a:ext>
              </a:extLst>
            </p:cNvPr>
            <p:cNvCxnSpPr/>
            <p:nvPr/>
          </p:nvCxnSpPr>
          <p:spPr>
            <a:xfrm>
              <a:off x="784958" y="2463718"/>
              <a:ext cx="36000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F468A5C0-12F4-4DC0-9315-EAE319C275CE}"/>
                </a:ext>
              </a:extLst>
            </p:cNvPr>
            <p:cNvCxnSpPr/>
            <p:nvPr/>
          </p:nvCxnSpPr>
          <p:spPr>
            <a:xfrm>
              <a:off x="1242156"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0C4CD398-75E5-4CD0-9BE8-D36891F06941}"/>
                </a:ext>
              </a:extLst>
            </p:cNvPr>
            <p:cNvCxnSpPr/>
            <p:nvPr/>
          </p:nvCxnSpPr>
          <p:spPr>
            <a:xfrm>
              <a:off x="1313588"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grpSp>
      <p:sp>
        <p:nvSpPr>
          <p:cNvPr id="21" name="išľîḋé">
            <a:extLst>
              <a:ext uri="{FF2B5EF4-FFF2-40B4-BE49-F238E27FC236}">
                <a16:creationId xmlns="" xmlns:a16="http://schemas.microsoft.com/office/drawing/2014/main" id="{562A5B30-BA1A-4C27-8A85-E711E0A0A149}"/>
              </a:ext>
            </a:extLst>
          </p:cNvPr>
          <p:cNvSpPr/>
          <p:nvPr/>
        </p:nvSpPr>
        <p:spPr>
          <a:xfrm>
            <a:off x="6096000" y="2066128"/>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2" name="í$lïḑê">
            <a:extLst>
              <a:ext uri="{FF2B5EF4-FFF2-40B4-BE49-F238E27FC236}">
                <a16:creationId xmlns="" xmlns:a16="http://schemas.microsoft.com/office/drawing/2014/main" id="{5E0BC04B-4B7D-4E7E-8867-22314F9D8290}"/>
              </a:ext>
            </a:extLst>
          </p:cNvPr>
          <p:cNvSpPr/>
          <p:nvPr/>
        </p:nvSpPr>
        <p:spPr>
          <a:xfrm>
            <a:off x="6262940" y="2197275"/>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15" name="íṥḻíḓê">
            <a:extLst>
              <a:ext uri="{FF2B5EF4-FFF2-40B4-BE49-F238E27FC236}">
                <a16:creationId xmlns="" xmlns:a16="http://schemas.microsoft.com/office/drawing/2014/main" id="{28E72C78-3DD8-42C6-97A0-A6B01935F5D6}"/>
              </a:ext>
            </a:extLst>
          </p:cNvPr>
          <p:cNvSpPr/>
          <p:nvPr/>
        </p:nvSpPr>
        <p:spPr>
          <a:xfrm>
            <a:off x="6096000" y="4367564"/>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îṥ1iďê">
            <a:extLst>
              <a:ext uri="{FF2B5EF4-FFF2-40B4-BE49-F238E27FC236}">
                <a16:creationId xmlns="" xmlns:a16="http://schemas.microsoft.com/office/drawing/2014/main" id="{42AE4041-B79A-4124-838C-AAB504130C5F}"/>
              </a:ext>
            </a:extLst>
          </p:cNvPr>
          <p:cNvSpPr/>
          <p:nvPr/>
        </p:nvSpPr>
        <p:spPr>
          <a:xfrm>
            <a:off x="6262940" y="4498711"/>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cxnSp>
        <p:nvCxnSpPr>
          <p:cNvPr id="12" name="直接连接符 11">
            <a:extLst>
              <a:ext uri="{FF2B5EF4-FFF2-40B4-BE49-F238E27FC236}">
                <a16:creationId xmlns="" xmlns:a16="http://schemas.microsoft.com/office/drawing/2014/main" id="{E9701534-6319-445D-92E4-D4C3B09336A4}"/>
              </a:ext>
            </a:extLst>
          </p:cNvPr>
          <p:cNvCxnSpPr>
            <a:cxnSpLocks/>
          </p:cNvCxnSpPr>
          <p:nvPr/>
        </p:nvCxnSpPr>
        <p:spPr>
          <a:xfrm>
            <a:off x="6096000" y="4148780"/>
            <a:ext cx="47752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 xmlns:a16="http://schemas.microsoft.com/office/drawing/2014/main" id="{69117FCC-4095-49DE-A7B0-70D06E25C3D1}"/>
              </a:ext>
            </a:extLst>
          </p:cNvPr>
          <p:cNvSpPr/>
          <p:nvPr/>
        </p:nvSpPr>
        <p:spPr>
          <a:xfrm>
            <a:off x="1112679" y="280813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项目类别</a:t>
            </a:r>
          </a:p>
        </p:txBody>
      </p:sp>
      <p:sp>
        <p:nvSpPr>
          <p:cNvPr id="40" name="矩形 39">
            <a:extLst>
              <a:ext uri="{FF2B5EF4-FFF2-40B4-BE49-F238E27FC236}">
                <a16:creationId xmlns="" xmlns:a16="http://schemas.microsoft.com/office/drawing/2014/main" id="{379B044F-468A-43A0-9FE5-F994315B5D6C}"/>
              </a:ext>
            </a:extLst>
          </p:cNvPr>
          <p:cNvSpPr/>
          <p:nvPr/>
        </p:nvSpPr>
        <p:spPr>
          <a:xfrm>
            <a:off x="1098211" y="3720367"/>
            <a:ext cx="4282842" cy="1294393"/>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72%</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23%</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按照学员对象分：新员工培训、市场经理</a:t>
            </a:r>
          </a:p>
        </p:txBody>
      </p:sp>
      <p:sp>
        <p:nvSpPr>
          <p:cNvPr id="41" name="矩形 40">
            <a:extLst>
              <a:ext uri="{FF2B5EF4-FFF2-40B4-BE49-F238E27FC236}">
                <a16:creationId xmlns="" xmlns:a16="http://schemas.microsoft.com/office/drawing/2014/main" id="{77E54F45-976C-41E7-9D8E-E220A0D04BEC}"/>
              </a:ext>
            </a:extLst>
          </p:cNvPr>
          <p:cNvSpPr/>
          <p:nvPr/>
        </p:nvSpPr>
        <p:spPr>
          <a:xfrm>
            <a:off x="6810948" y="1990635"/>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按照培训内容分</a:t>
            </a:r>
          </a:p>
        </p:txBody>
      </p:sp>
      <p:sp>
        <p:nvSpPr>
          <p:cNvPr id="42" name="矩形 41">
            <a:extLst>
              <a:ext uri="{FF2B5EF4-FFF2-40B4-BE49-F238E27FC236}">
                <a16:creationId xmlns="" xmlns:a16="http://schemas.microsoft.com/office/drawing/2014/main" id="{02205D3F-6413-4F45-9842-0F2BA07B5FD4}"/>
              </a:ext>
            </a:extLst>
          </p:cNvPr>
          <p:cNvSpPr/>
          <p:nvPr/>
        </p:nvSpPr>
        <p:spPr>
          <a:xfrm>
            <a:off x="6096000" y="2769166"/>
            <a:ext cx="4885700" cy="1160831"/>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网络基础培训、行业发展动态培训、促销技巧培训、讲师技能</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PTT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培训、岗前培训、全国促销前期准备。</a:t>
            </a:r>
          </a:p>
        </p:txBody>
      </p:sp>
      <p:sp>
        <p:nvSpPr>
          <p:cNvPr id="43" name="矩形 42">
            <a:extLst>
              <a:ext uri="{FF2B5EF4-FFF2-40B4-BE49-F238E27FC236}">
                <a16:creationId xmlns="" xmlns:a16="http://schemas.microsoft.com/office/drawing/2014/main" id="{D42CA7D7-94FC-40D8-A764-2084F3A741A8}"/>
              </a:ext>
            </a:extLst>
          </p:cNvPr>
          <p:cNvSpPr/>
          <p:nvPr/>
        </p:nvSpPr>
        <p:spPr>
          <a:xfrm>
            <a:off x="6810948" y="4213240"/>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按照组织者分</a:t>
            </a:r>
          </a:p>
        </p:txBody>
      </p:sp>
      <p:sp>
        <p:nvSpPr>
          <p:cNvPr id="44" name="矩形 43">
            <a:extLst>
              <a:ext uri="{FF2B5EF4-FFF2-40B4-BE49-F238E27FC236}">
                <a16:creationId xmlns="" xmlns:a16="http://schemas.microsoft.com/office/drawing/2014/main" id="{29B991F7-CEE0-45B4-8A6F-E887ABDFF055}"/>
              </a:ext>
            </a:extLst>
          </p:cNvPr>
          <p:cNvSpPr/>
          <p:nvPr/>
        </p:nvSpPr>
        <p:spPr>
          <a:xfrm>
            <a:off x="6096000" y="4991771"/>
            <a:ext cx="5161280"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总部组织、区域组织、子公司组织、轮岗培训、集中培训、</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p>
        </p:txBody>
      </p:sp>
    </p:spTree>
    <p:extLst>
      <p:ext uri="{BB962C8B-B14F-4D97-AF65-F5344CB8AC3E}">
        <p14:creationId xmlns:p14="http://schemas.microsoft.com/office/powerpoint/2010/main" val="3123307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šľíďe">
            <a:extLst>
              <a:ext uri="{FF2B5EF4-FFF2-40B4-BE49-F238E27FC236}">
                <a16:creationId xmlns="" xmlns:a16="http://schemas.microsoft.com/office/drawing/2014/main" id="{F724B612-5CD5-4153-93DA-199F814413B4}"/>
              </a:ext>
            </a:extLst>
          </p:cNvPr>
          <p:cNvSpPr/>
          <p:nvPr/>
        </p:nvSpPr>
        <p:spPr>
          <a:xfrm>
            <a:off x="1118062" y="1821179"/>
            <a:ext cx="3734623" cy="454148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a:extLst>
              <a:ext uri="{FF2B5EF4-FFF2-40B4-BE49-F238E27FC236}">
                <a16:creationId xmlns="" xmlns:a16="http://schemas.microsoft.com/office/drawing/2014/main" id="{19EA5A01-13B5-448D-A972-CA5C2825B76F}"/>
              </a:ext>
            </a:extLst>
          </p:cNvPr>
          <p:cNvCxnSpPr/>
          <p:nvPr/>
        </p:nvCxnSpPr>
        <p:spPr>
          <a:xfrm>
            <a:off x="1571660" y="3036964"/>
            <a:ext cx="2837542"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C23EB180-5708-4089-9423-7837B596114F}"/>
              </a:ext>
            </a:extLst>
          </p:cNvPr>
          <p:cNvCxnSpPr/>
          <p:nvPr/>
        </p:nvCxnSpPr>
        <p:spPr>
          <a:xfrm>
            <a:off x="5810025" y="3125379"/>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7B464F9A-8D62-496C-A3C3-E4840E5A539F}"/>
              </a:ext>
            </a:extLst>
          </p:cNvPr>
          <p:cNvCxnSpPr/>
          <p:nvPr/>
        </p:nvCxnSpPr>
        <p:spPr>
          <a:xfrm>
            <a:off x="5810024" y="3971347"/>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 xmlns:a16="http://schemas.microsoft.com/office/drawing/2014/main" id="{070CD224-47AE-4FC6-A2FE-831F0C79F28B}"/>
              </a:ext>
            </a:extLst>
          </p:cNvPr>
          <p:cNvSpPr/>
          <p:nvPr/>
        </p:nvSpPr>
        <p:spPr>
          <a:xfrm>
            <a:off x="2075400" y="2353359"/>
            <a:ext cx="1819947" cy="587084"/>
          </a:xfrm>
          <a:prstGeom prst="rect">
            <a:avLst/>
          </a:prstGeom>
        </p:spPr>
        <p:txBody>
          <a:bodyPr wrap="square">
            <a:spAutoFit/>
          </a:bodyPr>
          <a:lstStyle/>
          <a:p>
            <a:pPr>
              <a:lnSpc>
                <a:spcPct val="150000"/>
              </a:lnSpc>
            </a:pPr>
            <a:r>
              <a:rPr lang="zh-CN" altLang="en-US" sz="2400" b="1" spc="400" dirty="0">
                <a:solidFill>
                  <a:schemeClr val="bg1"/>
                </a:solidFill>
                <a:latin typeface="仓耳青禾体-谷力 W05" panose="02020400000000000000" pitchFamily="18" charset="-122"/>
                <a:ea typeface="仓耳青禾体-谷力 W05" panose="02020400000000000000" pitchFamily="18" charset="-122"/>
              </a:rPr>
              <a:t>流程介绍</a:t>
            </a:r>
          </a:p>
        </p:txBody>
      </p:sp>
      <p:sp>
        <p:nvSpPr>
          <p:cNvPr id="31" name="矩形 30">
            <a:extLst>
              <a:ext uri="{FF2B5EF4-FFF2-40B4-BE49-F238E27FC236}">
                <a16:creationId xmlns="" xmlns:a16="http://schemas.microsoft.com/office/drawing/2014/main" id="{09F14042-FA3C-46BC-B58A-631F36A8F569}"/>
              </a:ext>
            </a:extLst>
          </p:cNvPr>
          <p:cNvSpPr/>
          <p:nvPr/>
        </p:nvSpPr>
        <p:spPr>
          <a:xfrm>
            <a:off x="1405958" y="3309014"/>
            <a:ext cx="3158829" cy="2268826"/>
          </a:xfrm>
          <a:prstGeom prst="rect">
            <a:avLst/>
          </a:prstGeom>
        </p:spPr>
        <p:txBody>
          <a:bodyPr wrap="square">
            <a:spAutoFit/>
          </a:bodyPr>
          <a:lstStyle/>
          <a:p>
            <a:pP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培训需求、培训计划、培训实施、培训评估。个人以为，应该是项目计划、项目实施、项目督导、项目评估，其中项目计划中包含培训需求调查活动。</a:t>
            </a:r>
          </a:p>
        </p:txBody>
      </p:sp>
      <p:sp>
        <p:nvSpPr>
          <p:cNvPr id="32" name="矩形 31">
            <a:extLst>
              <a:ext uri="{FF2B5EF4-FFF2-40B4-BE49-F238E27FC236}">
                <a16:creationId xmlns="" xmlns:a16="http://schemas.microsoft.com/office/drawing/2014/main" id="{BBC753E3-652F-416B-88E8-68F2A1CF411A}"/>
              </a:ext>
            </a:extLst>
          </p:cNvPr>
          <p:cNvSpPr/>
          <p:nvPr/>
        </p:nvSpPr>
        <p:spPr>
          <a:xfrm>
            <a:off x="5810025" y="2519374"/>
            <a:ext cx="4118739" cy="422167"/>
          </a:xfrm>
          <a:prstGeom prst="rect">
            <a:avLst/>
          </a:prstGeom>
        </p:spPr>
        <p:txBody>
          <a:bodyPr wrap="square">
            <a:spAutoFit/>
          </a:bodyPr>
          <a:lstStyle/>
          <a:p>
            <a:pPr marL="342900" indent="-342900">
              <a:lnSpc>
                <a:spcPct val="150000"/>
              </a:lnSpc>
              <a:buFont typeface="+mj-lt"/>
              <a:buAutoNum type="arabicPeriod"/>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项目计划。应该属于期望阶段；</a:t>
            </a:r>
          </a:p>
        </p:txBody>
      </p:sp>
      <p:sp>
        <p:nvSpPr>
          <p:cNvPr id="33" name="矩形 32">
            <a:extLst>
              <a:ext uri="{FF2B5EF4-FFF2-40B4-BE49-F238E27FC236}">
                <a16:creationId xmlns="" xmlns:a16="http://schemas.microsoft.com/office/drawing/2014/main" id="{1BC3018C-3F6D-42D2-9EEC-79C596F458C4}"/>
              </a:ext>
            </a:extLst>
          </p:cNvPr>
          <p:cNvSpPr/>
          <p:nvPr/>
        </p:nvSpPr>
        <p:spPr>
          <a:xfrm>
            <a:off x="5810024" y="3331604"/>
            <a:ext cx="4118739" cy="422167"/>
          </a:xfrm>
          <a:prstGeom prst="rect">
            <a:avLst/>
          </a:prstGeom>
        </p:spPr>
        <p:txBody>
          <a:bodyPr wrap="square">
            <a:spAutoFit/>
          </a:bodyPr>
          <a:lstStyle/>
          <a:p>
            <a:pPr marL="342900" indent="-342900">
              <a:lnSpc>
                <a:spcPct val="150000"/>
              </a:lnSpc>
              <a:buFont typeface="+mj-lt"/>
              <a:buAutoNum type="arabicPeriod" startAt="2"/>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项目实施。属于体验阶段；</a:t>
            </a:r>
          </a:p>
        </p:txBody>
      </p:sp>
      <p:cxnSp>
        <p:nvCxnSpPr>
          <p:cNvPr id="34" name="直接连接符 33">
            <a:extLst>
              <a:ext uri="{FF2B5EF4-FFF2-40B4-BE49-F238E27FC236}">
                <a16:creationId xmlns="" xmlns:a16="http://schemas.microsoft.com/office/drawing/2014/main" id="{EEA8C810-49A1-408F-891F-9C0C817C822A}"/>
              </a:ext>
            </a:extLst>
          </p:cNvPr>
          <p:cNvCxnSpPr/>
          <p:nvPr/>
        </p:nvCxnSpPr>
        <p:spPr>
          <a:xfrm>
            <a:off x="5810024" y="4848733"/>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BB89B5E-1536-4264-AF2D-05B3DE82AA9E}"/>
              </a:ext>
            </a:extLst>
          </p:cNvPr>
          <p:cNvCxnSpPr/>
          <p:nvPr/>
        </p:nvCxnSpPr>
        <p:spPr>
          <a:xfrm>
            <a:off x="5810023" y="5694701"/>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 xmlns:a16="http://schemas.microsoft.com/office/drawing/2014/main" id="{CCF9C2C8-5644-4488-B223-6166A7A4C7E0}"/>
              </a:ext>
            </a:extLst>
          </p:cNvPr>
          <p:cNvSpPr/>
          <p:nvPr/>
        </p:nvSpPr>
        <p:spPr>
          <a:xfrm>
            <a:off x="5810024" y="4242728"/>
            <a:ext cx="4118739" cy="422167"/>
          </a:xfrm>
          <a:prstGeom prst="rect">
            <a:avLst/>
          </a:prstGeom>
        </p:spPr>
        <p:txBody>
          <a:bodyPr wrap="square">
            <a:spAutoFit/>
          </a:bodyPr>
          <a:lstStyle/>
          <a:p>
            <a:pPr marL="342900" indent="-342900">
              <a:lnSpc>
                <a:spcPct val="150000"/>
              </a:lnSpc>
              <a:buFont typeface="+mj-lt"/>
              <a:buAutoNum type="arabicPeriod" startAt="3"/>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项目督导。属于内化质量控制；</a:t>
            </a:r>
          </a:p>
        </p:txBody>
      </p:sp>
      <p:sp>
        <p:nvSpPr>
          <p:cNvPr id="37" name="矩形 36">
            <a:extLst>
              <a:ext uri="{FF2B5EF4-FFF2-40B4-BE49-F238E27FC236}">
                <a16:creationId xmlns="" xmlns:a16="http://schemas.microsoft.com/office/drawing/2014/main" id="{C44B60A5-92C0-414A-B082-BAFC5E4F1BA8}"/>
              </a:ext>
            </a:extLst>
          </p:cNvPr>
          <p:cNvSpPr/>
          <p:nvPr/>
        </p:nvSpPr>
        <p:spPr>
          <a:xfrm>
            <a:off x="5810023" y="5054958"/>
            <a:ext cx="4947921" cy="422167"/>
          </a:xfrm>
          <a:prstGeom prst="rect">
            <a:avLst/>
          </a:prstGeom>
        </p:spPr>
        <p:txBody>
          <a:bodyPr wrap="square">
            <a:spAutoFit/>
          </a:bodyPr>
          <a:lstStyle/>
          <a:p>
            <a:pPr marL="342900" indent="-342900">
              <a:lnSpc>
                <a:spcPct val="150000"/>
              </a:lnSpc>
              <a:buFont typeface="+mj-lt"/>
              <a:buAutoNum type="arabicPeriod" startAt="4"/>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项目评估。应该是内化阶段或成就阶段。</a:t>
            </a:r>
          </a:p>
        </p:txBody>
      </p:sp>
    </p:spTree>
    <p:extLst>
      <p:ext uri="{BB962C8B-B14F-4D97-AF65-F5344CB8AC3E}">
        <p14:creationId xmlns:p14="http://schemas.microsoft.com/office/powerpoint/2010/main" val="5680968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24" name="íṣḷíḑè">
            <a:extLst>
              <a:ext uri="{FF2B5EF4-FFF2-40B4-BE49-F238E27FC236}">
                <a16:creationId xmlns="" xmlns:a16="http://schemas.microsoft.com/office/drawing/2014/main" id="{4983BF6C-F547-4F41-AB09-FE9E233166CD}"/>
              </a:ext>
            </a:extLst>
          </p:cNvPr>
          <p:cNvSpPr/>
          <p:nvPr/>
        </p:nvSpPr>
        <p:spPr>
          <a:xfrm>
            <a:off x="1018444" y="2519045"/>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5" name="iṥḷïḑé">
            <a:extLst>
              <a:ext uri="{FF2B5EF4-FFF2-40B4-BE49-F238E27FC236}">
                <a16:creationId xmlns="" xmlns:a16="http://schemas.microsoft.com/office/drawing/2014/main" id="{C744C70E-CDCA-4F89-A783-BFDCEC0F8612}"/>
              </a:ext>
            </a:extLst>
          </p:cNvPr>
          <p:cNvSpPr/>
          <p:nvPr/>
        </p:nvSpPr>
        <p:spPr>
          <a:xfrm>
            <a:off x="1353005" y="2841773"/>
            <a:ext cx="505253" cy="528918"/>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8" name="ïš1íḓe">
            <a:extLst>
              <a:ext uri="{FF2B5EF4-FFF2-40B4-BE49-F238E27FC236}">
                <a16:creationId xmlns="" xmlns:a16="http://schemas.microsoft.com/office/drawing/2014/main" id="{6A7C1A7B-C977-46BE-A038-313C667F3BB0}"/>
              </a:ext>
            </a:extLst>
          </p:cNvPr>
          <p:cNvSpPr/>
          <p:nvPr/>
        </p:nvSpPr>
        <p:spPr>
          <a:xfrm>
            <a:off x="1018444" y="4294057"/>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9" name="iṩḻîḍe">
            <a:extLst>
              <a:ext uri="{FF2B5EF4-FFF2-40B4-BE49-F238E27FC236}">
                <a16:creationId xmlns="" xmlns:a16="http://schemas.microsoft.com/office/drawing/2014/main" id="{ADDB8E39-21BE-489B-886E-450E80B21CFE}"/>
              </a:ext>
            </a:extLst>
          </p:cNvPr>
          <p:cNvSpPr/>
          <p:nvPr/>
        </p:nvSpPr>
        <p:spPr>
          <a:xfrm>
            <a:off x="1341171" y="4623110"/>
            <a:ext cx="528918" cy="516268"/>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cxnSp>
        <p:nvCxnSpPr>
          <p:cNvPr id="13" name="直接连接符 12">
            <a:extLst>
              <a:ext uri="{FF2B5EF4-FFF2-40B4-BE49-F238E27FC236}">
                <a16:creationId xmlns="" xmlns:a16="http://schemas.microsoft.com/office/drawing/2014/main" id="{E66EB7BD-8DAC-46E6-ACC9-8E6837F9567F}"/>
              </a:ext>
            </a:extLst>
          </p:cNvPr>
          <p:cNvCxnSpPr/>
          <p:nvPr/>
        </p:nvCxnSpPr>
        <p:spPr>
          <a:xfrm>
            <a:off x="2515549" y="3993740"/>
            <a:ext cx="858744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 xmlns:a16="http://schemas.microsoft.com/office/drawing/2014/main" id="{B13B58BE-8124-4BE5-A222-10D5DCAAC49C}"/>
              </a:ext>
            </a:extLst>
          </p:cNvPr>
          <p:cNvSpPr/>
          <p:nvPr/>
        </p:nvSpPr>
        <p:spPr>
          <a:xfrm>
            <a:off x="2523922" y="214807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项目实施</a:t>
            </a:r>
          </a:p>
        </p:txBody>
      </p:sp>
      <p:sp>
        <p:nvSpPr>
          <p:cNvPr id="27" name="矩形 26">
            <a:extLst>
              <a:ext uri="{FF2B5EF4-FFF2-40B4-BE49-F238E27FC236}">
                <a16:creationId xmlns="" xmlns:a16="http://schemas.microsoft.com/office/drawing/2014/main" id="{45D1872C-7A54-4F5F-8B30-1B791BDD0911}"/>
              </a:ext>
            </a:extLst>
          </p:cNvPr>
          <p:cNvSpPr/>
          <p:nvPr/>
        </p:nvSpPr>
        <p:spPr>
          <a:xfrm>
            <a:off x="2515549" y="2666153"/>
            <a:ext cx="3580451"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p>
        </p:txBody>
      </p:sp>
      <p:sp>
        <p:nvSpPr>
          <p:cNvPr id="28" name="矩形 27">
            <a:extLst>
              <a:ext uri="{FF2B5EF4-FFF2-40B4-BE49-F238E27FC236}">
                <a16:creationId xmlns="" xmlns:a16="http://schemas.microsoft.com/office/drawing/2014/main" id="{E67F88A7-E8B5-4F24-9806-F22D6196EB4B}"/>
              </a:ext>
            </a:extLst>
          </p:cNvPr>
          <p:cNvSpPr/>
          <p:nvPr/>
        </p:nvSpPr>
        <p:spPr>
          <a:xfrm>
            <a:off x="2523921" y="4275391"/>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项目督导</a:t>
            </a:r>
          </a:p>
        </p:txBody>
      </p:sp>
      <p:sp>
        <p:nvSpPr>
          <p:cNvPr id="29" name="矩形 28">
            <a:extLst>
              <a:ext uri="{FF2B5EF4-FFF2-40B4-BE49-F238E27FC236}">
                <a16:creationId xmlns="" xmlns:a16="http://schemas.microsoft.com/office/drawing/2014/main" id="{340BC5FF-C424-4855-8936-0CCFD7A5D14D}"/>
              </a:ext>
            </a:extLst>
          </p:cNvPr>
          <p:cNvSpPr/>
          <p:nvPr/>
        </p:nvSpPr>
        <p:spPr>
          <a:xfrm>
            <a:off x="2515548" y="4793471"/>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a:t>
            </a:r>
          </a:p>
        </p:txBody>
      </p:sp>
      <p:sp>
        <p:nvSpPr>
          <p:cNvPr id="30" name="矩形 29">
            <a:extLst>
              <a:ext uri="{FF2B5EF4-FFF2-40B4-BE49-F238E27FC236}">
                <a16:creationId xmlns="" xmlns:a16="http://schemas.microsoft.com/office/drawing/2014/main" id="{DEEE2390-C248-461F-A678-FE1B1A4EC730}"/>
              </a:ext>
            </a:extLst>
          </p:cNvPr>
          <p:cNvSpPr/>
          <p:nvPr/>
        </p:nvSpPr>
        <p:spPr>
          <a:xfrm>
            <a:off x="6630349" y="2452166"/>
            <a:ext cx="472853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应该是内化阶段或成就阶段，包括跟踪计划实施与评价、项目效果评估</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反应评估、学习成果、行为改进、业务结果、</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POI)</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、培训项目改进等。</a:t>
            </a:r>
          </a:p>
        </p:txBody>
      </p:sp>
      <p:sp>
        <p:nvSpPr>
          <p:cNvPr id="31" name="矩形 30">
            <a:extLst>
              <a:ext uri="{FF2B5EF4-FFF2-40B4-BE49-F238E27FC236}">
                <a16:creationId xmlns="" xmlns:a16="http://schemas.microsoft.com/office/drawing/2014/main" id="{BF411D2F-FFA7-4605-AC4B-98576907D741}"/>
              </a:ext>
            </a:extLst>
          </p:cNvPr>
          <p:cNvSpPr/>
          <p:nvPr/>
        </p:nvSpPr>
        <p:spPr>
          <a:xfrm>
            <a:off x="6623945" y="4227406"/>
            <a:ext cx="454961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一般来讲，被评估对象包括学员、讲师、组织者，学员评估可以是讲师、直接领导、同事担当，在反应评估、学习成果、行为改进、业务结果这四个层面进行评估</a:t>
            </a:r>
          </a:p>
        </p:txBody>
      </p:sp>
    </p:spTree>
    <p:extLst>
      <p:ext uri="{BB962C8B-B14F-4D97-AF65-F5344CB8AC3E}">
        <p14:creationId xmlns:p14="http://schemas.microsoft.com/office/powerpoint/2010/main" val="3214313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C74881-5E18-4CBF-9510-398F1BD9FA45}"/>
              </a:ext>
            </a:extLst>
          </p:cNvPr>
          <p:cNvSpPr>
            <a:spLocks noGrp="1"/>
          </p:cNvSpPr>
          <p:nvPr>
            <p:ph type="title"/>
          </p:nvPr>
        </p:nvSpPr>
        <p:spPr/>
        <p:txBody>
          <a:bodyPr/>
          <a:lstStyle/>
          <a:p>
            <a:endParaRPr lang="zh-CN" altLang="en-US"/>
          </a:p>
        </p:txBody>
      </p:sp>
      <p:sp>
        <p:nvSpPr>
          <p:cNvPr id="4" name="îSľíḓé">
            <a:extLst>
              <a:ext uri="{FF2B5EF4-FFF2-40B4-BE49-F238E27FC236}">
                <a16:creationId xmlns="" xmlns:a16="http://schemas.microsoft.com/office/drawing/2014/main" id="{164F9F05-A944-4EDE-85CF-92525402E3DA}"/>
              </a:ext>
            </a:extLst>
          </p:cNvPr>
          <p:cNvSpPr/>
          <p:nvPr/>
        </p:nvSpPr>
        <p:spPr>
          <a:xfrm>
            <a:off x="0" y="0"/>
            <a:ext cx="12192000" cy="3680749"/>
          </a:xfrm>
          <a:prstGeom prst="rect">
            <a:avLst/>
          </a:prstGeom>
          <a:blipFill>
            <a:blip r:embed="rId2"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 name="í$1îḓê">
            <a:extLst>
              <a:ext uri="{FF2B5EF4-FFF2-40B4-BE49-F238E27FC236}">
                <a16:creationId xmlns="" xmlns:a16="http://schemas.microsoft.com/office/drawing/2014/main" id="{7C1E31E4-1FCD-4930-AA5A-4EF3F3D1B966}"/>
              </a:ext>
            </a:extLst>
          </p:cNvPr>
          <p:cNvSpPr/>
          <p:nvPr/>
        </p:nvSpPr>
        <p:spPr>
          <a:xfrm>
            <a:off x="673100" y="2755238"/>
            <a:ext cx="3182579" cy="92551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lt1"/>
                </a:solidFill>
                <a:latin typeface="仓耳青禾体-谷力 W05" panose="02020400000000000000" pitchFamily="18" charset="-122"/>
                <a:ea typeface="仓耳青禾体-谷力 W05" panose="02020400000000000000" pitchFamily="18" charset="-122"/>
              </a:rPr>
              <a:t>Contents</a:t>
            </a:r>
            <a:endParaRPr lang="zh-CN" altLang="en-US" sz="3600" dirty="0">
              <a:solidFill>
                <a:schemeClr val="lt1"/>
              </a:solidFill>
              <a:latin typeface="仓耳青禾体-谷力 W05" panose="02020400000000000000" pitchFamily="18" charset="-122"/>
              <a:ea typeface="仓耳青禾体-谷力 W05" panose="02020400000000000000" pitchFamily="18" charset="-122"/>
            </a:endParaRPr>
          </a:p>
        </p:txBody>
      </p:sp>
      <p:sp>
        <p:nvSpPr>
          <p:cNvPr id="23" name="íşľiḓê">
            <a:extLst>
              <a:ext uri="{FF2B5EF4-FFF2-40B4-BE49-F238E27FC236}">
                <a16:creationId xmlns="" xmlns:a16="http://schemas.microsoft.com/office/drawing/2014/main" id="{73400045-97A4-43E0-B5E0-8A9722A06587}"/>
              </a:ext>
            </a:extLst>
          </p:cNvPr>
          <p:cNvSpPr txBox="1"/>
          <p:nvPr/>
        </p:nvSpPr>
        <p:spPr>
          <a:xfrm>
            <a:off x="144702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01.</a:t>
            </a:r>
          </a:p>
        </p:txBody>
      </p:sp>
      <p:sp>
        <p:nvSpPr>
          <p:cNvPr id="19" name="ïşḷîḑê">
            <a:extLst>
              <a:ext uri="{FF2B5EF4-FFF2-40B4-BE49-F238E27FC236}">
                <a16:creationId xmlns="" xmlns:a16="http://schemas.microsoft.com/office/drawing/2014/main" id="{5311863D-A576-4B50-98CD-4B2D199F92C8}"/>
              </a:ext>
            </a:extLst>
          </p:cNvPr>
          <p:cNvSpPr txBox="1"/>
          <p:nvPr/>
        </p:nvSpPr>
        <p:spPr>
          <a:xfrm>
            <a:off x="144702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3</a:t>
            </a:r>
            <a:r>
              <a:rPr lang="en-US" sz="3600" b="1" i="1" dirty="0">
                <a:gradFill>
                  <a:gsLst>
                    <a:gs pos="0">
                      <a:srgbClr val="5C5C5C"/>
                    </a:gs>
                    <a:gs pos="100000">
                      <a:srgbClr val="2F2F31"/>
                    </a:gs>
                  </a:gsLst>
                  <a:lin ang="10800000" scaled="1"/>
                </a:gradFill>
              </a:rPr>
              <a:t>.</a:t>
            </a:r>
          </a:p>
        </p:txBody>
      </p:sp>
      <p:sp>
        <p:nvSpPr>
          <p:cNvPr id="15" name="i$ľiḍé">
            <a:extLst>
              <a:ext uri="{FF2B5EF4-FFF2-40B4-BE49-F238E27FC236}">
                <a16:creationId xmlns="" xmlns:a16="http://schemas.microsoft.com/office/drawing/2014/main" id="{C8ECF8EC-8AED-4842-B572-7EEF152AF4A3}"/>
              </a:ext>
            </a:extLst>
          </p:cNvPr>
          <p:cNvSpPr txBox="1"/>
          <p:nvPr/>
        </p:nvSpPr>
        <p:spPr>
          <a:xfrm>
            <a:off x="632755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2</a:t>
            </a:r>
            <a:r>
              <a:rPr lang="en-US" sz="3600" b="1" i="1" dirty="0">
                <a:gradFill>
                  <a:gsLst>
                    <a:gs pos="0">
                      <a:srgbClr val="5C5C5C"/>
                    </a:gs>
                    <a:gs pos="100000">
                      <a:srgbClr val="2F2F31"/>
                    </a:gs>
                  </a:gsLst>
                  <a:lin ang="10800000" scaled="1"/>
                </a:gradFill>
              </a:rPr>
              <a:t>.</a:t>
            </a:r>
          </a:p>
        </p:txBody>
      </p:sp>
      <p:sp>
        <p:nvSpPr>
          <p:cNvPr id="11" name="íṧľîḍe">
            <a:extLst>
              <a:ext uri="{FF2B5EF4-FFF2-40B4-BE49-F238E27FC236}">
                <a16:creationId xmlns="" xmlns:a16="http://schemas.microsoft.com/office/drawing/2014/main" id="{1CFD988E-64CF-4479-921F-1CD855683841}"/>
              </a:ext>
            </a:extLst>
          </p:cNvPr>
          <p:cNvSpPr txBox="1"/>
          <p:nvPr/>
        </p:nvSpPr>
        <p:spPr>
          <a:xfrm>
            <a:off x="632755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4</a:t>
            </a:r>
            <a:r>
              <a:rPr lang="en-US" sz="3600" b="1" i="1" dirty="0">
                <a:gradFill>
                  <a:gsLst>
                    <a:gs pos="0">
                      <a:srgbClr val="5C5C5C"/>
                    </a:gs>
                    <a:gs pos="100000">
                      <a:srgbClr val="2F2F31"/>
                    </a:gs>
                  </a:gsLst>
                  <a:lin ang="10800000" scaled="1"/>
                </a:gradFill>
              </a:rPr>
              <a:t>.</a:t>
            </a:r>
          </a:p>
        </p:txBody>
      </p:sp>
      <p:sp>
        <p:nvSpPr>
          <p:cNvPr id="26" name="文本框 25">
            <a:extLst>
              <a:ext uri="{FF2B5EF4-FFF2-40B4-BE49-F238E27FC236}">
                <a16:creationId xmlns="" xmlns:a16="http://schemas.microsoft.com/office/drawing/2014/main" id="{E6F01FD6-A8C2-4206-866C-7DC947C3A9F5}"/>
              </a:ext>
            </a:extLst>
          </p:cNvPr>
          <p:cNvSpPr txBox="1"/>
          <p:nvPr/>
        </p:nvSpPr>
        <p:spPr>
          <a:xfrm>
            <a:off x="2339856" y="4095272"/>
            <a:ext cx="352458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企业项目汇总分析</a:t>
            </a:r>
          </a:p>
        </p:txBody>
      </p:sp>
      <p:sp>
        <p:nvSpPr>
          <p:cNvPr id="27" name="文本框 26">
            <a:extLst>
              <a:ext uri="{FF2B5EF4-FFF2-40B4-BE49-F238E27FC236}">
                <a16:creationId xmlns="" xmlns:a16="http://schemas.microsoft.com/office/drawing/2014/main" id="{F74C575E-01E8-4AD0-A99B-74CB20B563AB}"/>
              </a:ext>
            </a:extLst>
          </p:cNvPr>
          <p:cNvSpPr txBox="1"/>
          <p:nvPr/>
        </p:nvSpPr>
        <p:spPr>
          <a:xfrm>
            <a:off x="2339857" y="5321287"/>
            <a:ext cx="3524584"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p>
        </p:txBody>
      </p:sp>
      <p:sp>
        <p:nvSpPr>
          <p:cNvPr id="28" name="文本框 27">
            <a:extLst>
              <a:ext uri="{FF2B5EF4-FFF2-40B4-BE49-F238E27FC236}">
                <a16:creationId xmlns="" xmlns:a16="http://schemas.microsoft.com/office/drawing/2014/main" id="{47261634-AC32-4149-A5A5-E6DEED30AC71}"/>
              </a:ext>
            </a:extLst>
          </p:cNvPr>
          <p:cNvSpPr txBox="1"/>
          <p:nvPr/>
        </p:nvSpPr>
        <p:spPr>
          <a:xfrm>
            <a:off x="7220387" y="4095272"/>
            <a:ext cx="3694539"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29" name="文本框 28">
            <a:extLst>
              <a:ext uri="{FF2B5EF4-FFF2-40B4-BE49-F238E27FC236}">
                <a16:creationId xmlns="" xmlns:a16="http://schemas.microsoft.com/office/drawing/2014/main" id="{810CFC79-6C98-47C6-888C-7C37C0E54D35}"/>
              </a:ext>
            </a:extLst>
          </p:cNvPr>
          <p:cNvSpPr txBox="1"/>
          <p:nvPr/>
        </p:nvSpPr>
        <p:spPr>
          <a:xfrm>
            <a:off x="7220387" y="5321287"/>
            <a:ext cx="377904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Tree>
    <p:extLst>
      <p:ext uri="{BB962C8B-B14F-4D97-AF65-F5344CB8AC3E}">
        <p14:creationId xmlns:p14="http://schemas.microsoft.com/office/powerpoint/2010/main" val="37398634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企业项目管理汇总</a:t>
            </a:r>
          </a:p>
        </p:txBody>
      </p:sp>
      <p:grpSp>
        <p:nvGrpSpPr>
          <p:cNvPr id="8" name="组合 7">
            <a:extLst>
              <a:ext uri="{FF2B5EF4-FFF2-40B4-BE49-F238E27FC236}">
                <a16:creationId xmlns="" xmlns:a16="http://schemas.microsoft.com/office/drawing/2014/main" id="{E9C9F3E3-5B74-49D8-B406-3D979272C193}"/>
              </a:ext>
            </a:extLst>
          </p:cNvPr>
          <p:cNvGrpSpPr/>
          <p:nvPr/>
        </p:nvGrpSpPr>
        <p:grpSpPr>
          <a:xfrm>
            <a:off x="1605105" y="1952489"/>
            <a:ext cx="2733388" cy="1552338"/>
            <a:chOff x="1962707" y="1411367"/>
            <a:chExt cx="2733388" cy="1552338"/>
          </a:xfrm>
          <a:gradFill>
            <a:gsLst>
              <a:gs pos="0">
                <a:srgbClr val="5C5C5C"/>
              </a:gs>
              <a:gs pos="100000">
                <a:srgbClr val="2F2F31"/>
              </a:gs>
            </a:gsLst>
            <a:lin ang="10800000" scaled="1"/>
          </a:gradFill>
        </p:grpSpPr>
        <p:sp>
          <p:nvSpPr>
            <p:cNvPr id="9" name="文本框 8">
              <a:extLst>
                <a:ext uri="{FF2B5EF4-FFF2-40B4-BE49-F238E27FC236}">
                  <a16:creationId xmlns="" xmlns:a16="http://schemas.microsoft.com/office/drawing/2014/main" id="{BA55B6F3-D4DA-4E3D-BB0E-F2362D9CA1FC}"/>
                </a:ext>
              </a:extLst>
            </p:cNvPr>
            <p:cNvSpPr txBox="1"/>
            <p:nvPr/>
          </p:nvSpPr>
          <p:spPr>
            <a:xfrm>
              <a:off x="1962707" y="1411368"/>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0" name="文本框 9">
              <a:extLst>
                <a:ext uri="{FF2B5EF4-FFF2-40B4-BE49-F238E27FC236}">
                  <a16:creationId xmlns="" xmlns:a16="http://schemas.microsoft.com/office/drawing/2014/main" id="{58995A3A-E80E-4A64-838A-277109886287}"/>
                </a:ext>
              </a:extLst>
            </p:cNvPr>
            <p:cNvSpPr txBox="1"/>
            <p:nvPr/>
          </p:nvSpPr>
          <p:spPr>
            <a:xfrm>
              <a:off x="3439081" y="1411367"/>
              <a:ext cx="1257014" cy="1337278"/>
            </a:xfrm>
            <a:custGeom>
              <a:avLst/>
              <a:gdLst/>
              <a:ahLst/>
              <a:cxnLst/>
              <a:rect l="l" t="t" r="r" b="b"/>
              <a:pathLst>
                <a:path w="1257014" h="1337278">
                  <a:moveTo>
                    <a:pt x="0" y="0"/>
                  </a:moveTo>
                  <a:lnTo>
                    <a:pt x="403860" y="75724"/>
                  </a:lnTo>
                  <a:lnTo>
                    <a:pt x="403860" y="752189"/>
                  </a:lnTo>
                  <a:cubicBezTo>
                    <a:pt x="403860" y="785844"/>
                    <a:pt x="423211" y="802672"/>
                    <a:pt x="461915" y="802672"/>
                  </a:cubicBezTo>
                  <a:lnTo>
                    <a:pt x="853154" y="802672"/>
                  </a:lnTo>
                  <a:lnTo>
                    <a:pt x="853154" y="0"/>
                  </a:lnTo>
                  <a:lnTo>
                    <a:pt x="1257014" y="0"/>
                  </a:lnTo>
                  <a:lnTo>
                    <a:pt x="1257014" y="933418"/>
                  </a:lnTo>
                  <a:lnTo>
                    <a:pt x="853154" y="1337278"/>
                  </a:lnTo>
                  <a:lnTo>
                    <a:pt x="853154" y="1019747"/>
                  </a:lnTo>
                  <a:lnTo>
                    <a:pt x="123682" y="1019747"/>
                  </a:lnTo>
                  <a:cubicBezTo>
                    <a:pt x="83296" y="1019747"/>
                    <a:pt x="52586" y="1005443"/>
                    <a:pt x="31551" y="976836"/>
                  </a:cubicBezTo>
                  <a:cubicBezTo>
                    <a:pt x="10517" y="948230"/>
                    <a:pt x="0" y="913733"/>
                    <a:pt x="0" y="873347"/>
                  </a:cubicBez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a:extLst>
              <a:ext uri="{FF2B5EF4-FFF2-40B4-BE49-F238E27FC236}">
                <a16:creationId xmlns="" xmlns:a16="http://schemas.microsoft.com/office/drawing/2014/main" id="{05621354-E357-4D4F-AF3B-72FC7DB371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24330741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8" name="直接连接符 7">
            <a:extLst>
              <a:ext uri="{FF2B5EF4-FFF2-40B4-BE49-F238E27FC236}">
                <a16:creationId xmlns="" xmlns:a16="http://schemas.microsoft.com/office/drawing/2014/main" id="{87DC548E-3D0E-4BC9-8A9E-647BB2CFBC44}"/>
              </a:ext>
            </a:extLst>
          </p:cNvPr>
          <p:cNvCxnSpPr>
            <a:stCxn id="31" idx="4"/>
            <a:endCxn id="35" idx="0"/>
          </p:cNvCxnSpPr>
          <p:nvPr/>
        </p:nvCxnSpPr>
        <p:spPr>
          <a:xfrm>
            <a:off x="6433500" y="2704190"/>
            <a:ext cx="0" cy="265066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išliḍè">
            <a:extLst>
              <a:ext uri="{FF2B5EF4-FFF2-40B4-BE49-F238E27FC236}">
                <a16:creationId xmlns="" xmlns:a16="http://schemas.microsoft.com/office/drawing/2014/main" id="{C55053F6-9443-412C-89A8-C9C103D491F4}"/>
              </a:ext>
            </a:extLst>
          </p:cNvPr>
          <p:cNvSpPr/>
          <p:nvPr/>
        </p:nvSpPr>
        <p:spPr>
          <a:xfrm>
            <a:off x="1189000" y="2224421"/>
            <a:ext cx="1761628" cy="46348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dirty="0"/>
          </a:p>
        </p:txBody>
      </p:sp>
      <p:sp>
        <p:nvSpPr>
          <p:cNvPr id="31" name="ïṩ1iḑê">
            <a:extLst>
              <a:ext uri="{FF2B5EF4-FFF2-40B4-BE49-F238E27FC236}">
                <a16:creationId xmlns="" xmlns:a16="http://schemas.microsoft.com/office/drawing/2014/main" id="{922A8B98-A684-430D-A60E-08E986C5D3D7}"/>
              </a:ext>
            </a:extLst>
          </p:cNvPr>
          <p:cNvSpPr/>
          <p:nvPr/>
        </p:nvSpPr>
        <p:spPr>
          <a:xfrm>
            <a:off x="6096000" y="2029185"/>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2" name="išḷïḍè">
            <a:extLst>
              <a:ext uri="{FF2B5EF4-FFF2-40B4-BE49-F238E27FC236}">
                <a16:creationId xmlns="" xmlns:a16="http://schemas.microsoft.com/office/drawing/2014/main" id="{8BFD90F5-42DD-4C2A-8B8C-3683EFDD9FCD}"/>
              </a:ext>
            </a:extLst>
          </p:cNvPr>
          <p:cNvSpPr/>
          <p:nvPr/>
        </p:nvSpPr>
        <p:spPr bwMode="auto">
          <a:xfrm>
            <a:off x="6261407" y="2194894"/>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3" name="íṧ1iḋê">
            <a:extLst>
              <a:ext uri="{FF2B5EF4-FFF2-40B4-BE49-F238E27FC236}">
                <a16:creationId xmlns="" xmlns:a16="http://schemas.microsoft.com/office/drawing/2014/main" id="{6303CA03-F170-40A5-99E3-438DA9924CEC}"/>
              </a:ext>
            </a:extLst>
          </p:cNvPr>
          <p:cNvSpPr/>
          <p:nvPr/>
        </p:nvSpPr>
        <p:spPr>
          <a:xfrm>
            <a:off x="6096000" y="3720952"/>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4" name="ïšľíḍe">
            <a:extLst>
              <a:ext uri="{FF2B5EF4-FFF2-40B4-BE49-F238E27FC236}">
                <a16:creationId xmlns="" xmlns:a16="http://schemas.microsoft.com/office/drawing/2014/main" id="{15FBCAD0-90DD-4413-B08D-4C83FDA7DBD9}"/>
              </a:ext>
            </a:extLst>
          </p:cNvPr>
          <p:cNvSpPr/>
          <p:nvPr/>
        </p:nvSpPr>
        <p:spPr bwMode="auto">
          <a:xfrm>
            <a:off x="6261407" y="3886662"/>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5" name="isḷiḍe">
            <a:extLst>
              <a:ext uri="{FF2B5EF4-FFF2-40B4-BE49-F238E27FC236}">
                <a16:creationId xmlns="" xmlns:a16="http://schemas.microsoft.com/office/drawing/2014/main" id="{63DFA534-8BDA-4AE8-AF1C-274561B1AC57}"/>
              </a:ext>
            </a:extLst>
          </p:cNvPr>
          <p:cNvSpPr/>
          <p:nvPr/>
        </p:nvSpPr>
        <p:spPr>
          <a:xfrm>
            <a:off x="6096000" y="5354850"/>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36" name="îśḷîḑe">
            <a:extLst>
              <a:ext uri="{FF2B5EF4-FFF2-40B4-BE49-F238E27FC236}">
                <a16:creationId xmlns="" xmlns:a16="http://schemas.microsoft.com/office/drawing/2014/main" id="{DEFA24D3-3A30-4AE1-B4AE-93E6D1428F59}"/>
              </a:ext>
            </a:extLst>
          </p:cNvPr>
          <p:cNvSpPr/>
          <p:nvPr/>
        </p:nvSpPr>
        <p:spPr bwMode="auto">
          <a:xfrm>
            <a:off x="6261408" y="5520561"/>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矩形 43">
            <a:extLst>
              <a:ext uri="{FF2B5EF4-FFF2-40B4-BE49-F238E27FC236}">
                <a16:creationId xmlns="" xmlns:a16="http://schemas.microsoft.com/office/drawing/2014/main" id="{3AE7650A-27D8-4B3E-984D-BDEAEBC3DB8F}"/>
              </a:ext>
            </a:extLst>
          </p:cNvPr>
          <p:cNvSpPr/>
          <p:nvPr/>
        </p:nvSpPr>
        <p:spPr>
          <a:xfrm>
            <a:off x="1381068" y="2169601"/>
            <a:ext cx="1569560" cy="504625"/>
          </a:xfrm>
          <a:prstGeom prst="rect">
            <a:avLst/>
          </a:prstGeom>
        </p:spPr>
        <p:txBody>
          <a:bodyPr wrap="square">
            <a:spAutoFit/>
          </a:bodyPr>
          <a:lstStyle/>
          <a:p>
            <a:pPr>
              <a:lnSpc>
                <a:spcPct val="150000"/>
              </a:lnSpc>
            </a:pPr>
            <a:r>
              <a:rPr lang="zh-CN" altLang="en-US" sz="2000" b="1" spc="400" dirty="0">
                <a:solidFill>
                  <a:schemeClr val="bg1"/>
                </a:solidFill>
                <a:latin typeface="仓耳青禾体-谷力 W05" panose="02020400000000000000" pitchFamily="18" charset="-122"/>
                <a:ea typeface="仓耳青禾体-谷力 W05" panose="02020400000000000000" pitchFamily="18" charset="-122"/>
              </a:rPr>
              <a:t>项目计划</a:t>
            </a:r>
          </a:p>
        </p:txBody>
      </p:sp>
      <p:sp>
        <p:nvSpPr>
          <p:cNvPr id="45" name="矩形 44">
            <a:extLst>
              <a:ext uri="{FF2B5EF4-FFF2-40B4-BE49-F238E27FC236}">
                <a16:creationId xmlns="" xmlns:a16="http://schemas.microsoft.com/office/drawing/2014/main" id="{CFAD1C08-0A54-409C-8E90-A0FBD9FB6D5C}"/>
              </a:ext>
            </a:extLst>
          </p:cNvPr>
          <p:cNvSpPr/>
          <p:nvPr/>
        </p:nvSpPr>
        <p:spPr>
          <a:xfrm>
            <a:off x="1139528" y="2924770"/>
            <a:ext cx="4282842" cy="2956387"/>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属于体验阶段，资源（讲师、课程、地点、费用）准备、确保雇员做好受训准备、营造积极的学习环境等，关键的仍然是教学实施等。此阶段以</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的下发为开始，到</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培训项目总结</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撰写前为结束。</a:t>
            </a:r>
          </a:p>
        </p:txBody>
      </p:sp>
      <p:sp>
        <p:nvSpPr>
          <p:cNvPr id="46" name="矩形 45">
            <a:extLst>
              <a:ext uri="{FF2B5EF4-FFF2-40B4-BE49-F238E27FC236}">
                <a16:creationId xmlns="" xmlns:a16="http://schemas.microsoft.com/office/drawing/2014/main" id="{6DD935AA-D4E2-4558-9267-441002117554}"/>
              </a:ext>
            </a:extLst>
          </p:cNvPr>
          <p:cNvSpPr/>
          <p:nvPr/>
        </p:nvSpPr>
        <p:spPr>
          <a:xfrm>
            <a:off x="7116873" y="189115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需求分析</a:t>
            </a:r>
          </a:p>
        </p:txBody>
      </p:sp>
      <p:sp>
        <p:nvSpPr>
          <p:cNvPr id="47" name="矩形 46">
            <a:extLst>
              <a:ext uri="{FF2B5EF4-FFF2-40B4-BE49-F238E27FC236}">
                <a16:creationId xmlns="" xmlns:a16="http://schemas.microsoft.com/office/drawing/2014/main" id="{ACE90D28-C42E-4BC1-8B51-77A67AE530C7}"/>
              </a:ext>
            </a:extLst>
          </p:cNvPr>
          <p:cNvSpPr/>
          <p:nvPr/>
        </p:nvSpPr>
        <p:spPr>
          <a:xfrm>
            <a:off x="7108500" y="2409233"/>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a:t>
            </a:r>
          </a:p>
        </p:txBody>
      </p:sp>
      <p:sp>
        <p:nvSpPr>
          <p:cNvPr id="48" name="矩形 47">
            <a:extLst>
              <a:ext uri="{FF2B5EF4-FFF2-40B4-BE49-F238E27FC236}">
                <a16:creationId xmlns="" xmlns:a16="http://schemas.microsoft.com/office/drawing/2014/main" id="{4B2DAC3E-46C0-4FED-A848-9FAEEA4CED7B}"/>
              </a:ext>
            </a:extLst>
          </p:cNvPr>
          <p:cNvSpPr/>
          <p:nvPr/>
        </p:nvSpPr>
        <p:spPr>
          <a:xfrm>
            <a:off x="7116873" y="3488779"/>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确定主题</a:t>
            </a:r>
          </a:p>
        </p:txBody>
      </p:sp>
      <p:sp>
        <p:nvSpPr>
          <p:cNvPr id="49" name="矩形 48">
            <a:extLst>
              <a:ext uri="{FF2B5EF4-FFF2-40B4-BE49-F238E27FC236}">
                <a16:creationId xmlns="" xmlns:a16="http://schemas.microsoft.com/office/drawing/2014/main" id="{E6ECEFEC-36BD-48E8-9A32-60475AA98618}"/>
              </a:ext>
            </a:extLst>
          </p:cNvPr>
          <p:cNvSpPr/>
          <p:nvPr/>
        </p:nvSpPr>
        <p:spPr>
          <a:xfrm>
            <a:off x="7108500" y="4006859"/>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培训需求调查与研究培训调查与研究必须建立</a:t>
            </a:r>
          </a:p>
        </p:txBody>
      </p:sp>
      <p:sp>
        <p:nvSpPr>
          <p:cNvPr id="50" name="矩形 49">
            <a:extLst>
              <a:ext uri="{FF2B5EF4-FFF2-40B4-BE49-F238E27FC236}">
                <a16:creationId xmlns="" xmlns:a16="http://schemas.microsoft.com/office/drawing/2014/main" id="{82AAA2EF-B417-45EA-8AFD-4C12AAB71E2A}"/>
              </a:ext>
            </a:extLst>
          </p:cNvPr>
          <p:cNvSpPr/>
          <p:nvPr/>
        </p:nvSpPr>
        <p:spPr>
          <a:xfrm>
            <a:off x="7125246" y="5086405"/>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评估标准</a:t>
            </a:r>
          </a:p>
        </p:txBody>
      </p:sp>
      <p:sp>
        <p:nvSpPr>
          <p:cNvPr id="51" name="矩形 50">
            <a:extLst>
              <a:ext uri="{FF2B5EF4-FFF2-40B4-BE49-F238E27FC236}">
                <a16:creationId xmlns="" xmlns:a16="http://schemas.microsoft.com/office/drawing/2014/main" id="{78063937-0264-47C4-A5AC-FD62DCD6010E}"/>
              </a:ext>
            </a:extLst>
          </p:cNvPr>
          <p:cNvSpPr/>
          <p:nvPr/>
        </p:nvSpPr>
        <p:spPr>
          <a:xfrm>
            <a:off x="7116873" y="5604485"/>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即学员需要什么、我们将做到哪一步等问题必须得到</a:t>
            </a:r>
          </a:p>
        </p:txBody>
      </p:sp>
    </p:spTree>
    <p:extLst>
      <p:ext uri="{BB962C8B-B14F-4D97-AF65-F5344CB8AC3E}">
        <p14:creationId xmlns:p14="http://schemas.microsoft.com/office/powerpoint/2010/main" val="12140546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P spid="32" grpId="0" animBg="1"/>
      <p:bldP spid="33" grpId="0" animBg="1"/>
      <p:bldP spid="34" grpId="0" animBg="1"/>
      <p:bldP spid="35" grpId="0" animBg="1"/>
      <p:bldP spid="36"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íṩliḑê">
            <a:extLst>
              <a:ext uri="{FF2B5EF4-FFF2-40B4-BE49-F238E27FC236}">
                <a16:creationId xmlns="" xmlns:a16="http://schemas.microsoft.com/office/drawing/2014/main" id="{9B261AE6-E527-46E6-AACD-BAFDA243E84A}"/>
              </a:ext>
            </a:extLst>
          </p:cNvPr>
          <p:cNvSpPr/>
          <p:nvPr/>
        </p:nvSpPr>
        <p:spPr bwMode="auto">
          <a:xfrm>
            <a:off x="4839650"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9" name="îšḻiďe">
            <a:extLst>
              <a:ext uri="{FF2B5EF4-FFF2-40B4-BE49-F238E27FC236}">
                <a16:creationId xmlns="" xmlns:a16="http://schemas.microsoft.com/office/drawing/2014/main" id="{7B00FF5E-46B3-4955-B384-6E004638E2BC}"/>
              </a:ext>
            </a:extLst>
          </p:cNvPr>
          <p:cNvSpPr/>
          <p:nvPr/>
        </p:nvSpPr>
        <p:spPr bwMode="auto">
          <a:xfrm>
            <a:off x="1034725" y="4473905"/>
            <a:ext cx="885825" cy="1055688"/>
          </a:xfrm>
          <a:custGeom>
            <a:avLst/>
            <a:gdLst>
              <a:gd name="T0" fmla="*/ 24 w 223"/>
              <a:gd name="T1" fmla="*/ 24 h 288"/>
              <a:gd name="T2" fmla="*/ 38 w 223"/>
              <a:gd name="T3" fmla="*/ 0 h 288"/>
              <a:gd name="T4" fmla="*/ 44 w 223"/>
              <a:gd name="T5" fmla="*/ 21 h 288"/>
              <a:gd name="T6" fmla="*/ 116 w 223"/>
              <a:gd name="T7" fmla="*/ 157 h 288"/>
              <a:gd name="T8" fmla="*/ 168 w 223"/>
              <a:gd name="T9" fmla="*/ 214 h 288"/>
              <a:gd name="T10" fmla="*/ 183 w 223"/>
              <a:gd name="T11" fmla="*/ 226 h 288"/>
              <a:gd name="T12" fmla="*/ 198 w 223"/>
              <a:gd name="T13" fmla="*/ 238 h 288"/>
              <a:gd name="T14" fmla="*/ 202 w 223"/>
              <a:gd name="T15" fmla="*/ 241 h 288"/>
              <a:gd name="T16" fmla="*/ 203 w 223"/>
              <a:gd name="T17" fmla="*/ 242 h 288"/>
              <a:gd name="T18" fmla="*/ 204 w 223"/>
              <a:gd name="T19" fmla="*/ 243 h 288"/>
              <a:gd name="T20" fmla="*/ 207 w 223"/>
              <a:gd name="T21" fmla="*/ 245 h 288"/>
              <a:gd name="T22" fmla="*/ 215 w 223"/>
              <a:gd name="T23" fmla="*/ 234 h 288"/>
              <a:gd name="T24" fmla="*/ 223 w 223"/>
              <a:gd name="T25" fmla="*/ 279 h 288"/>
              <a:gd name="T26" fmla="*/ 176 w 223"/>
              <a:gd name="T27" fmla="*/ 288 h 288"/>
              <a:gd name="T28" fmla="*/ 184 w 223"/>
              <a:gd name="T29" fmla="*/ 277 h 288"/>
              <a:gd name="T30" fmla="*/ 181 w 223"/>
              <a:gd name="T31" fmla="*/ 275 h 288"/>
              <a:gd name="T32" fmla="*/ 180 w 223"/>
              <a:gd name="T33" fmla="*/ 274 h 288"/>
              <a:gd name="T34" fmla="*/ 178 w 223"/>
              <a:gd name="T35" fmla="*/ 273 h 288"/>
              <a:gd name="T36" fmla="*/ 174 w 223"/>
              <a:gd name="T37" fmla="*/ 270 h 288"/>
              <a:gd name="T38" fmla="*/ 158 w 223"/>
              <a:gd name="T39" fmla="*/ 257 h 288"/>
              <a:gd name="T40" fmla="*/ 142 w 223"/>
              <a:gd name="T41" fmla="*/ 243 h 288"/>
              <a:gd name="T42" fmla="*/ 85 w 223"/>
              <a:gd name="T43" fmla="*/ 181 h 288"/>
              <a:gd name="T44" fmla="*/ 7 w 223"/>
              <a:gd name="T45" fmla="*/ 33 h 288"/>
              <a:gd name="T46" fmla="*/ 0 w 223"/>
              <a:gd name="T47" fmla="*/ 10 h 288"/>
              <a:gd name="T48" fmla="*/ 24 w 223"/>
              <a:gd name="T4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88">
                <a:moveTo>
                  <a:pt x="24" y="24"/>
                </a:moveTo>
                <a:cubicBezTo>
                  <a:pt x="29" y="16"/>
                  <a:pt x="33" y="8"/>
                  <a:pt x="38" y="0"/>
                </a:cubicBezTo>
                <a:cubicBezTo>
                  <a:pt x="44" y="21"/>
                  <a:pt x="44" y="21"/>
                  <a:pt x="44" y="21"/>
                </a:cubicBezTo>
                <a:cubicBezTo>
                  <a:pt x="60" y="70"/>
                  <a:pt x="84" y="116"/>
                  <a:pt x="116" y="157"/>
                </a:cubicBezTo>
                <a:cubicBezTo>
                  <a:pt x="131" y="177"/>
                  <a:pt x="149" y="196"/>
                  <a:pt x="168" y="214"/>
                </a:cubicBezTo>
                <a:cubicBezTo>
                  <a:pt x="183" y="226"/>
                  <a:pt x="183" y="226"/>
                  <a:pt x="183" y="226"/>
                </a:cubicBezTo>
                <a:cubicBezTo>
                  <a:pt x="198" y="238"/>
                  <a:pt x="198" y="238"/>
                  <a:pt x="198" y="238"/>
                </a:cubicBezTo>
                <a:cubicBezTo>
                  <a:pt x="199" y="239"/>
                  <a:pt x="200" y="240"/>
                  <a:pt x="202" y="241"/>
                </a:cubicBezTo>
                <a:cubicBezTo>
                  <a:pt x="203" y="242"/>
                  <a:pt x="203" y="242"/>
                  <a:pt x="203" y="242"/>
                </a:cubicBezTo>
                <a:cubicBezTo>
                  <a:pt x="204" y="243"/>
                  <a:pt x="204" y="243"/>
                  <a:pt x="204" y="243"/>
                </a:cubicBezTo>
                <a:cubicBezTo>
                  <a:pt x="207" y="245"/>
                  <a:pt x="207" y="245"/>
                  <a:pt x="207" y="245"/>
                </a:cubicBezTo>
                <a:cubicBezTo>
                  <a:pt x="215" y="234"/>
                  <a:pt x="215" y="234"/>
                  <a:pt x="215" y="234"/>
                </a:cubicBezTo>
                <a:cubicBezTo>
                  <a:pt x="217" y="249"/>
                  <a:pt x="220" y="264"/>
                  <a:pt x="223" y="279"/>
                </a:cubicBezTo>
                <a:cubicBezTo>
                  <a:pt x="208" y="283"/>
                  <a:pt x="192" y="286"/>
                  <a:pt x="176" y="288"/>
                </a:cubicBezTo>
                <a:cubicBezTo>
                  <a:pt x="184" y="277"/>
                  <a:pt x="184" y="277"/>
                  <a:pt x="184" y="277"/>
                </a:cubicBezTo>
                <a:cubicBezTo>
                  <a:pt x="181" y="275"/>
                  <a:pt x="181" y="275"/>
                  <a:pt x="181" y="275"/>
                </a:cubicBezTo>
                <a:cubicBezTo>
                  <a:pt x="180" y="274"/>
                  <a:pt x="180" y="274"/>
                  <a:pt x="180" y="274"/>
                </a:cubicBezTo>
                <a:cubicBezTo>
                  <a:pt x="178" y="273"/>
                  <a:pt x="178" y="273"/>
                  <a:pt x="178" y="273"/>
                </a:cubicBezTo>
                <a:cubicBezTo>
                  <a:pt x="177" y="272"/>
                  <a:pt x="176" y="271"/>
                  <a:pt x="174" y="270"/>
                </a:cubicBezTo>
                <a:cubicBezTo>
                  <a:pt x="158" y="257"/>
                  <a:pt x="158" y="257"/>
                  <a:pt x="158" y="257"/>
                </a:cubicBezTo>
                <a:cubicBezTo>
                  <a:pt x="142" y="243"/>
                  <a:pt x="142" y="243"/>
                  <a:pt x="142" y="243"/>
                </a:cubicBezTo>
                <a:cubicBezTo>
                  <a:pt x="121" y="224"/>
                  <a:pt x="102" y="203"/>
                  <a:pt x="85" y="181"/>
                </a:cubicBezTo>
                <a:cubicBezTo>
                  <a:pt x="50" y="137"/>
                  <a:pt x="24" y="86"/>
                  <a:pt x="7" y="33"/>
                </a:cubicBezTo>
                <a:cubicBezTo>
                  <a:pt x="0" y="10"/>
                  <a:pt x="0" y="10"/>
                  <a:pt x="0" y="10"/>
                </a:cubicBezTo>
                <a:cubicBezTo>
                  <a:pt x="8" y="15"/>
                  <a:pt x="16" y="20"/>
                  <a:pt x="24" y="24"/>
                </a:cubicBezTo>
                <a:close/>
              </a:path>
            </a:pathLst>
          </a:custGeom>
          <a:solidFill>
            <a:schemeClr val="bg1">
              <a:lumMod val="95000"/>
            </a:schemeClr>
          </a:solidFill>
          <a:ln>
            <a:solidFill>
              <a:schemeClr val="bg1">
                <a:lumMod val="95000"/>
              </a:schemeClr>
            </a:solidFill>
          </a:ln>
        </p:spPr>
        <p:txBody>
          <a:bodyPr anchor="ctr"/>
          <a:lstStyle/>
          <a:p>
            <a:pPr algn="ctr"/>
            <a:endParaRPr/>
          </a:p>
        </p:txBody>
      </p:sp>
      <p:sp>
        <p:nvSpPr>
          <p:cNvPr id="10" name="íšlïďe">
            <a:extLst>
              <a:ext uri="{FF2B5EF4-FFF2-40B4-BE49-F238E27FC236}">
                <a16:creationId xmlns="" xmlns:a16="http://schemas.microsoft.com/office/drawing/2014/main" id="{7C0CF417-5B8A-48E0-B4AA-173D8B5AE1A7}"/>
              </a:ext>
            </a:extLst>
          </p:cNvPr>
          <p:cNvSpPr/>
          <p:nvPr/>
        </p:nvSpPr>
        <p:spPr bwMode="auto">
          <a:xfrm>
            <a:off x="1034726" y="2526783"/>
            <a:ext cx="885825" cy="1055688"/>
          </a:xfrm>
          <a:custGeom>
            <a:avLst/>
            <a:gdLst>
              <a:gd name="T0" fmla="*/ 25 w 236"/>
              <a:gd name="T1" fmla="*/ 256 h 281"/>
              <a:gd name="T2" fmla="*/ 0 w 236"/>
              <a:gd name="T3" fmla="*/ 269 h 281"/>
              <a:gd name="T4" fmla="*/ 7 w 236"/>
              <a:gd name="T5" fmla="*/ 247 h 281"/>
              <a:gd name="T6" fmla="*/ 93 w 236"/>
              <a:gd name="T7" fmla="*/ 102 h 281"/>
              <a:gd name="T8" fmla="*/ 153 w 236"/>
              <a:gd name="T9" fmla="*/ 43 h 281"/>
              <a:gd name="T10" fmla="*/ 169 w 236"/>
              <a:gd name="T11" fmla="*/ 30 h 281"/>
              <a:gd name="T12" fmla="*/ 186 w 236"/>
              <a:gd name="T13" fmla="*/ 18 h 281"/>
              <a:gd name="T14" fmla="*/ 197 w 236"/>
              <a:gd name="T15" fmla="*/ 11 h 281"/>
              <a:gd name="T16" fmla="*/ 189 w 236"/>
              <a:gd name="T17" fmla="*/ 0 h 281"/>
              <a:gd name="T18" fmla="*/ 236 w 236"/>
              <a:gd name="T19" fmla="*/ 11 h 281"/>
              <a:gd name="T20" fmla="*/ 225 w 236"/>
              <a:gd name="T21" fmla="*/ 55 h 281"/>
              <a:gd name="T22" fmla="*/ 218 w 236"/>
              <a:gd name="T23" fmla="*/ 44 h 281"/>
              <a:gd name="T24" fmla="*/ 208 w 236"/>
              <a:gd name="T25" fmla="*/ 50 h 281"/>
              <a:gd name="T26" fmla="*/ 193 w 236"/>
              <a:gd name="T27" fmla="*/ 62 h 281"/>
              <a:gd name="T28" fmla="*/ 177 w 236"/>
              <a:gd name="T29" fmla="*/ 74 h 281"/>
              <a:gd name="T30" fmla="*/ 122 w 236"/>
              <a:gd name="T31" fmla="*/ 128 h 281"/>
              <a:gd name="T32" fmla="*/ 44 w 236"/>
              <a:gd name="T33" fmla="*/ 261 h 281"/>
              <a:gd name="T34" fmla="*/ 37 w 236"/>
              <a:gd name="T35" fmla="*/ 281 h 281"/>
              <a:gd name="T36" fmla="*/ 25 w 236"/>
              <a:gd name="T37" fmla="*/ 25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81">
                <a:moveTo>
                  <a:pt x="25" y="256"/>
                </a:moveTo>
                <a:cubicBezTo>
                  <a:pt x="17" y="260"/>
                  <a:pt x="8" y="264"/>
                  <a:pt x="0" y="269"/>
                </a:cubicBezTo>
                <a:cubicBezTo>
                  <a:pt x="7" y="247"/>
                  <a:pt x="7" y="247"/>
                  <a:pt x="7" y="247"/>
                </a:cubicBezTo>
                <a:cubicBezTo>
                  <a:pt x="27" y="194"/>
                  <a:pt x="56" y="145"/>
                  <a:pt x="93" y="102"/>
                </a:cubicBezTo>
                <a:cubicBezTo>
                  <a:pt x="111" y="81"/>
                  <a:pt x="131" y="61"/>
                  <a:pt x="153" y="43"/>
                </a:cubicBezTo>
                <a:cubicBezTo>
                  <a:pt x="158" y="39"/>
                  <a:pt x="164" y="35"/>
                  <a:pt x="169" y="30"/>
                </a:cubicBezTo>
                <a:cubicBezTo>
                  <a:pt x="186" y="18"/>
                  <a:pt x="186" y="18"/>
                  <a:pt x="186" y="18"/>
                </a:cubicBezTo>
                <a:cubicBezTo>
                  <a:pt x="197" y="11"/>
                  <a:pt x="197" y="11"/>
                  <a:pt x="197" y="11"/>
                </a:cubicBezTo>
                <a:cubicBezTo>
                  <a:pt x="189" y="0"/>
                  <a:pt x="189" y="0"/>
                  <a:pt x="189" y="0"/>
                </a:cubicBezTo>
                <a:cubicBezTo>
                  <a:pt x="205" y="3"/>
                  <a:pt x="221" y="7"/>
                  <a:pt x="236" y="11"/>
                </a:cubicBezTo>
                <a:cubicBezTo>
                  <a:pt x="231" y="26"/>
                  <a:pt x="228" y="40"/>
                  <a:pt x="225" y="55"/>
                </a:cubicBezTo>
                <a:cubicBezTo>
                  <a:pt x="218" y="44"/>
                  <a:pt x="218" y="44"/>
                  <a:pt x="218" y="44"/>
                </a:cubicBezTo>
                <a:cubicBezTo>
                  <a:pt x="208" y="50"/>
                  <a:pt x="208" y="50"/>
                  <a:pt x="208" y="50"/>
                </a:cubicBezTo>
                <a:cubicBezTo>
                  <a:pt x="193" y="62"/>
                  <a:pt x="193" y="62"/>
                  <a:pt x="193" y="62"/>
                </a:cubicBezTo>
                <a:cubicBezTo>
                  <a:pt x="187" y="66"/>
                  <a:pt x="182" y="70"/>
                  <a:pt x="177" y="74"/>
                </a:cubicBezTo>
                <a:cubicBezTo>
                  <a:pt x="158" y="90"/>
                  <a:pt x="139" y="108"/>
                  <a:pt x="122" y="128"/>
                </a:cubicBezTo>
                <a:cubicBezTo>
                  <a:pt x="89" y="167"/>
                  <a:pt x="62" y="212"/>
                  <a:pt x="44" y="261"/>
                </a:cubicBezTo>
                <a:cubicBezTo>
                  <a:pt x="37" y="281"/>
                  <a:pt x="37" y="281"/>
                  <a:pt x="37" y="281"/>
                </a:cubicBezTo>
                <a:cubicBezTo>
                  <a:pt x="33" y="273"/>
                  <a:pt x="29" y="265"/>
                  <a:pt x="25" y="256"/>
                </a:cubicBezTo>
                <a:close/>
              </a:path>
            </a:pathLst>
          </a:custGeom>
          <a:solidFill>
            <a:schemeClr val="bg1">
              <a:lumMod val="95000"/>
            </a:schemeClr>
          </a:solidFill>
          <a:ln>
            <a:solidFill>
              <a:schemeClr val="bg1">
                <a:lumMod val="95000"/>
              </a:schemeClr>
            </a:solidFill>
          </a:ln>
        </p:spPr>
        <p:txBody>
          <a:bodyPr anchor="ctr"/>
          <a:lstStyle/>
          <a:p>
            <a:pPr algn="ctr"/>
            <a:endParaRPr/>
          </a:p>
        </p:txBody>
      </p:sp>
      <p:sp>
        <p:nvSpPr>
          <p:cNvPr id="11" name="ïśḻïḋê">
            <a:extLst>
              <a:ext uri="{FF2B5EF4-FFF2-40B4-BE49-F238E27FC236}">
                <a16:creationId xmlns="" xmlns:a16="http://schemas.microsoft.com/office/drawing/2014/main" id="{0894605A-C654-47BB-B7C0-2BC4000DE8C9}"/>
              </a:ext>
            </a:extLst>
          </p:cNvPr>
          <p:cNvSpPr/>
          <p:nvPr/>
        </p:nvSpPr>
        <p:spPr>
          <a:xfrm>
            <a:off x="596576" y="3525743"/>
            <a:ext cx="1004888" cy="1004888"/>
          </a:xfrm>
          <a:prstGeom prst="ellipse">
            <a:avLst/>
          </a:prstGeom>
          <a:blipFill>
            <a:blip r:embed="rId2" cstate="screen">
              <a:extLst>
                <a:ext uri="{28A0092B-C50C-407E-A947-70E740481C1C}">
                  <a14:useLocalDpi xmlns:a14="http://schemas.microsoft.com/office/drawing/2010/main"/>
                </a:ext>
              </a:extLst>
            </a:blip>
            <a:stretch>
              <a:fillRect l="-25316" r="-24684"/>
            </a:stretch>
          </a:blipFill>
          <a:ln w="57150">
            <a:solidFill>
              <a:schemeClr val="bg1"/>
            </a:solid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ïšľîḍê">
            <a:extLst>
              <a:ext uri="{FF2B5EF4-FFF2-40B4-BE49-F238E27FC236}">
                <a16:creationId xmlns="" xmlns:a16="http://schemas.microsoft.com/office/drawing/2014/main" id="{60F42A65-7EEB-49A8-97D5-0DB254D33D3E}"/>
              </a:ext>
            </a:extLst>
          </p:cNvPr>
          <p:cNvSpPr/>
          <p:nvPr/>
        </p:nvSpPr>
        <p:spPr bwMode="auto">
          <a:xfrm>
            <a:off x="2088672"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4" name="îşḷíďe">
            <a:extLst>
              <a:ext uri="{FF2B5EF4-FFF2-40B4-BE49-F238E27FC236}">
                <a16:creationId xmlns="" xmlns:a16="http://schemas.microsoft.com/office/drawing/2014/main" id="{C51DC2E9-342D-408F-93BB-04A015961B5B}"/>
              </a:ext>
            </a:extLst>
          </p:cNvPr>
          <p:cNvSpPr/>
          <p:nvPr/>
        </p:nvSpPr>
        <p:spPr bwMode="auto">
          <a:xfrm>
            <a:off x="2214207"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7" name="iŝḻíḍé">
            <a:extLst>
              <a:ext uri="{FF2B5EF4-FFF2-40B4-BE49-F238E27FC236}">
                <a16:creationId xmlns="" xmlns:a16="http://schemas.microsoft.com/office/drawing/2014/main" id="{445D0EA0-47E3-46C9-9F3B-F27018898AED}"/>
              </a:ext>
            </a:extLst>
          </p:cNvPr>
          <p:cNvSpPr/>
          <p:nvPr/>
        </p:nvSpPr>
        <p:spPr bwMode="auto">
          <a:xfrm>
            <a:off x="2088672"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8" name="íṥlide">
            <a:extLst>
              <a:ext uri="{FF2B5EF4-FFF2-40B4-BE49-F238E27FC236}">
                <a16:creationId xmlns="" xmlns:a16="http://schemas.microsoft.com/office/drawing/2014/main" id="{53B11BB8-5F53-4161-B720-DCB0D675E22C}"/>
              </a:ext>
            </a:extLst>
          </p:cNvPr>
          <p:cNvSpPr/>
          <p:nvPr/>
        </p:nvSpPr>
        <p:spPr bwMode="auto">
          <a:xfrm>
            <a:off x="2214207"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4" name="îṩḻiḋè">
            <a:extLst>
              <a:ext uri="{FF2B5EF4-FFF2-40B4-BE49-F238E27FC236}">
                <a16:creationId xmlns="" xmlns:a16="http://schemas.microsoft.com/office/drawing/2014/main" id="{6C7B8C65-5AB4-4667-803E-B887E96EB297}"/>
              </a:ext>
            </a:extLst>
          </p:cNvPr>
          <p:cNvSpPr/>
          <p:nvPr/>
        </p:nvSpPr>
        <p:spPr bwMode="auto">
          <a:xfrm>
            <a:off x="4839651"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41" name="iṣļîḋê">
            <a:extLst>
              <a:ext uri="{FF2B5EF4-FFF2-40B4-BE49-F238E27FC236}">
                <a16:creationId xmlns="" xmlns:a16="http://schemas.microsoft.com/office/drawing/2014/main" id="{7D4C5F32-B7FD-4041-9B1C-5B25FDD82E5B}"/>
              </a:ext>
            </a:extLst>
          </p:cNvPr>
          <p:cNvSpPr/>
          <p:nvPr/>
        </p:nvSpPr>
        <p:spPr bwMode="auto">
          <a:xfrm>
            <a:off x="5653081"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ïśļidè">
            <a:extLst>
              <a:ext uri="{FF2B5EF4-FFF2-40B4-BE49-F238E27FC236}">
                <a16:creationId xmlns="" xmlns:a16="http://schemas.microsoft.com/office/drawing/2014/main" id="{D5E692DA-39D1-4961-8533-1BF0B72CFC2B}"/>
              </a:ext>
            </a:extLst>
          </p:cNvPr>
          <p:cNvSpPr/>
          <p:nvPr/>
        </p:nvSpPr>
        <p:spPr bwMode="auto">
          <a:xfrm>
            <a:off x="5778616"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5" name="ïŝľîḍè">
            <a:extLst>
              <a:ext uri="{FF2B5EF4-FFF2-40B4-BE49-F238E27FC236}">
                <a16:creationId xmlns="" xmlns:a16="http://schemas.microsoft.com/office/drawing/2014/main" id="{AD72E9AA-E1E2-403E-83F1-0E21AF7A23F8}"/>
              </a:ext>
            </a:extLst>
          </p:cNvPr>
          <p:cNvSpPr/>
          <p:nvPr/>
        </p:nvSpPr>
        <p:spPr bwMode="auto">
          <a:xfrm>
            <a:off x="5653080"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iśľiḋè">
            <a:extLst>
              <a:ext uri="{FF2B5EF4-FFF2-40B4-BE49-F238E27FC236}">
                <a16:creationId xmlns="" xmlns:a16="http://schemas.microsoft.com/office/drawing/2014/main" id="{F5A1B465-53A3-471C-9317-1DA7F5B49DAE}"/>
              </a:ext>
            </a:extLst>
          </p:cNvPr>
          <p:cNvSpPr/>
          <p:nvPr/>
        </p:nvSpPr>
        <p:spPr bwMode="auto">
          <a:xfrm>
            <a:off x="5778615"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9" name="ïšḻîdè">
            <a:extLst>
              <a:ext uri="{FF2B5EF4-FFF2-40B4-BE49-F238E27FC236}">
                <a16:creationId xmlns="" xmlns:a16="http://schemas.microsoft.com/office/drawing/2014/main" id="{734C8786-F27E-4F9C-8E03-F1298CA183F0}"/>
              </a:ext>
            </a:extLst>
          </p:cNvPr>
          <p:cNvSpPr/>
          <p:nvPr/>
        </p:nvSpPr>
        <p:spPr bwMode="auto">
          <a:xfrm>
            <a:off x="9217490"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ïśļîďé">
            <a:extLst>
              <a:ext uri="{FF2B5EF4-FFF2-40B4-BE49-F238E27FC236}">
                <a16:creationId xmlns="" xmlns:a16="http://schemas.microsoft.com/office/drawing/2014/main" id="{673438CA-3A7E-42FC-8E6F-A821DFBFF75C}"/>
              </a:ext>
            </a:extLst>
          </p:cNvPr>
          <p:cNvSpPr/>
          <p:nvPr/>
        </p:nvSpPr>
        <p:spPr bwMode="auto">
          <a:xfrm>
            <a:off x="9343025"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3" name="îšļíďê">
            <a:extLst>
              <a:ext uri="{FF2B5EF4-FFF2-40B4-BE49-F238E27FC236}">
                <a16:creationId xmlns="" xmlns:a16="http://schemas.microsoft.com/office/drawing/2014/main" id="{56D37ACE-1712-4E8A-988B-A1E57557DAE6}"/>
              </a:ext>
            </a:extLst>
          </p:cNvPr>
          <p:cNvSpPr/>
          <p:nvPr/>
        </p:nvSpPr>
        <p:spPr bwMode="auto">
          <a:xfrm>
            <a:off x="9217489"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ïṡ1îḓè">
            <a:extLst>
              <a:ext uri="{FF2B5EF4-FFF2-40B4-BE49-F238E27FC236}">
                <a16:creationId xmlns="" xmlns:a16="http://schemas.microsoft.com/office/drawing/2014/main" id="{27292827-79E9-4A0E-9E57-97C42E14F7CC}"/>
              </a:ext>
            </a:extLst>
          </p:cNvPr>
          <p:cNvSpPr/>
          <p:nvPr/>
        </p:nvSpPr>
        <p:spPr bwMode="auto">
          <a:xfrm>
            <a:off x="9343024"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9" name="îŝliḋê">
            <a:extLst>
              <a:ext uri="{FF2B5EF4-FFF2-40B4-BE49-F238E27FC236}">
                <a16:creationId xmlns="" xmlns:a16="http://schemas.microsoft.com/office/drawing/2014/main" id="{9037DE82-9BD8-4A9D-A5EB-8FD256538E64}"/>
              </a:ext>
            </a:extLst>
          </p:cNvPr>
          <p:cNvSpPr/>
          <p:nvPr/>
        </p:nvSpPr>
        <p:spPr bwMode="auto">
          <a:xfrm>
            <a:off x="8404057"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20" name="ïş1îḓê">
            <a:extLst>
              <a:ext uri="{FF2B5EF4-FFF2-40B4-BE49-F238E27FC236}">
                <a16:creationId xmlns="" xmlns:a16="http://schemas.microsoft.com/office/drawing/2014/main" id="{2D96B260-19E3-4B89-B663-F1BC3E3DC866}"/>
              </a:ext>
            </a:extLst>
          </p:cNvPr>
          <p:cNvSpPr/>
          <p:nvPr/>
        </p:nvSpPr>
        <p:spPr bwMode="auto">
          <a:xfrm>
            <a:off x="8404058"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endParaRPr/>
          </a:p>
        </p:txBody>
      </p:sp>
      <p:sp>
        <p:nvSpPr>
          <p:cNvPr id="57" name="矩形 56">
            <a:extLst>
              <a:ext uri="{FF2B5EF4-FFF2-40B4-BE49-F238E27FC236}">
                <a16:creationId xmlns="" xmlns:a16="http://schemas.microsoft.com/office/drawing/2014/main" id="{72DBAFC5-17BF-4E68-B148-71533547EE7F}"/>
              </a:ext>
            </a:extLst>
          </p:cNvPr>
          <p:cNvSpPr/>
          <p:nvPr/>
        </p:nvSpPr>
        <p:spPr>
          <a:xfrm>
            <a:off x="2698740"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甚至要培训经理、培训总监来进行组织。像</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新员工入职培训</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等常规。</a:t>
            </a:r>
          </a:p>
        </p:txBody>
      </p:sp>
      <p:sp>
        <p:nvSpPr>
          <p:cNvPr id="58" name="矩形 57">
            <a:extLst>
              <a:ext uri="{FF2B5EF4-FFF2-40B4-BE49-F238E27FC236}">
                <a16:creationId xmlns="" xmlns:a16="http://schemas.microsoft.com/office/drawing/2014/main" id="{BC72A092-BC71-4CF5-8E7F-F99D3B4872F0}"/>
              </a:ext>
            </a:extLst>
          </p:cNvPr>
          <p:cNvSpPr/>
          <p:nvPr/>
        </p:nvSpPr>
        <p:spPr>
          <a:xfrm>
            <a:off x="2713241" y="4714846"/>
            <a:ext cx="1627516"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培训项目管理中，最重要的是培训项目计划的管理，即学员需要什么。</a:t>
            </a:r>
          </a:p>
        </p:txBody>
      </p:sp>
      <p:sp>
        <p:nvSpPr>
          <p:cNvPr id="59" name="矩形 58">
            <a:extLst>
              <a:ext uri="{FF2B5EF4-FFF2-40B4-BE49-F238E27FC236}">
                <a16:creationId xmlns="" xmlns:a16="http://schemas.microsoft.com/office/drawing/2014/main" id="{68416E03-B126-4279-803C-7CF12D7FA043}"/>
              </a:ext>
            </a:extLst>
          </p:cNvPr>
          <p:cNvSpPr/>
          <p:nvPr/>
        </p:nvSpPr>
        <p:spPr>
          <a:xfrm>
            <a:off x="6437511"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其中关键是培训需求调查与研究。培训调查与研究必须建立面向对象的课程。</a:t>
            </a:r>
          </a:p>
        </p:txBody>
      </p:sp>
      <p:sp>
        <p:nvSpPr>
          <p:cNvPr id="60" name="矩形 59">
            <a:extLst>
              <a:ext uri="{FF2B5EF4-FFF2-40B4-BE49-F238E27FC236}">
                <a16:creationId xmlns="" xmlns:a16="http://schemas.microsoft.com/office/drawing/2014/main" id="{5AA87104-9420-470E-8F81-B064CDA2F899}"/>
              </a:ext>
            </a:extLst>
          </p:cNvPr>
          <p:cNvSpPr/>
          <p:nvPr/>
        </p:nvSpPr>
        <p:spPr>
          <a:xfrm>
            <a:off x="6452012" y="4714846"/>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p>
        </p:txBody>
      </p:sp>
      <p:sp>
        <p:nvSpPr>
          <p:cNvPr id="61" name="矩形 60">
            <a:extLst>
              <a:ext uri="{FF2B5EF4-FFF2-40B4-BE49-F238E27FC236}">
                <a16:creationId xmlns="" xmlns:a16="http://schemas.microsoft.com/office/drawing/2014/main" id="{CCA17586-9649-466E-85AF-A73337C836C6}"/>
              </a:ext>
            </a:extLst>
          </p:cNvPr>
          <p:cNvSpPr/>
          <p:nvPr/>
        </p:nvSpPr>
        <p:spPr>
          <a:xfrm>
            <a:off x="9926561" y="2160599"/>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造积极的学习环境等，关键的仍然是教学实施等。此阶段以</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a:t>
            </a:r>
          </a:p>
        </p:txBody>
      </p:sp>
      <p:sp>
        <p:nvSpPr>
          <p:cNvPr id="62" name="矩形 61">
            <a:extLst>
              <a:ext uri="{FF2B5EF4-FFF2-40B4-BE49-F238E27FC236}">
                <a16:creationId xmlns="" xmlns:a16="http://schemas.microsoft.com/office/drawing/2014/main" id="{B924A0E6-D0D5-4C3C-896B-C01B5DD3CBBC}"/>
              </a:ext>
            </a:extLst>
          </p:cNvPr>
          <p:cNvSpPr/>
          <p:nvPr/>
        </p:nvSpPr>
        <p:spPr>
          <a:xfrm>
            <a:off x="9941062" y="4714846"/>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一般可由培训主管把握、由培训助理主要担负即可。但复杂的、大型的项目如高层特定。</a:t>
            </a:r>
          </a:p>
        </p:txBody>
      </p:sp>
    </p:spTree>
    <p:extLst>
      <p:ext uri="{BB962C8B-B14F-4D97-AF65-F5344CB8AC3E}">
        <p14:creationId xmlns:p14="http://schemas.microsoft.com/office/powerpoint/2010/main" val="24750650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1000"/>
                                        <p:tgtEl>
                                          <p:spTgt spid="57"/>
                                        </p:tgtEl>
                                      </p:cBhvr>
                                    </p:animEffect>
                                    <p:anim calcmode="lin" valueType="num">
                                      <p:cBhvr>
                                        <p:cTn id="105" dur="1000" fill="hold"/>
                                        <p:tgtEl>
                                          <p:spTgt spid="57"/>
                                        </p:tgtEl>
                                        <p:attrNameLst>
                                          <p:attrName>ppt_x</p:attrName>
                                        </p:attrNameLst>
                                      </p:cBhvr>
                                      <p:tavLst>
                                        <p:tav tm="0">
                                          <p:val>
                                            <p:strVal val="#ppt_x"/>
                                          </p:val>
                                        </p:tav>
                                        <p:tav tm="100000">
                                          <p:val>
                                            <p:strVal val="#ppt_x"/>
                                          </p:val>
                                        </p:tav>
                                      </p:tavLst>
                                    </p:anim>
                                    <p:anim calcmode="lin" valueType="num">
                                      <p:cBhvr>
                                        <p:cTn id="10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1000"/>
                                        <p:tgtEl>
                                          <p:spTgt spid="58"/>
                                        </p:tgtEl>
                                      </p:cBhvr>
                                    </p:animEffect>
                                    <p:anim calcmode="lin" valueType="num">
                                      <p:cBhvr>
                                        <p:cTn id="112" dur="1000" fill="hold"/>
                                        <p:tgtEl>
                                          <p:spTgt spid="58"/>
                                        </p:tgtEl>
                                        <p:attrNameLst>
                                          <p:attrName>ppt_x</p:attrName>
                                        </p:attrNameLst>
                                      </p:cBhvr>
                                      <p:tavLst>
                                        <p:tav tm="0">
                                          <p:val>
                                            <p:strVal val="#ppt_x"/>
                                          </p:val>
                                        </p:tav>
                                        <p:tav tm="100000">
                                          <p:val>
                                            <p:strVal val="#ppt_x"/>
                                          </p:val>
                                        </p:tav>
                                      </p:tavLst>
                                    </p:anim>
                                    <p:anim calcmode="lin" valueType="num">
                                      <p:cBhvr>
                                        <p:cTn id="11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00"/>
                                        <p:tgtEl>
                                          <p:spTgt spid="59"/>
                                        </p:tgtEl>
                                      </p:cBhvr>
                                    </p:animEffect>
                                    <p:anim calcmode="lin" valueType="num">
                                      <p:cBhvr>
                                        <p:cTn id="119" dur="1000" fill="hold"/>
                                        <p:tgtEl>
                                          <p:spTgt spid="59"/>
                                        </p:tgtEl>
                                        <p:attrNameLst>
                                          <p:attrName>ppt_x</p:attrName>
                                        </p:attrNameLst>
                                      </p:cBhvr>
                                      <p:tavLst>
                                        <p:tav tm="0">
                                          <p:val>
                                            <p:strVal val="#ppt_x"/>
                                          </p:val>
                                        </p:tav>
                                        <p:tav tm="100000">
                                          <p:val>
                                            <p:strVal val="#ppt_x"/>
                                          </p:val>
                                        </p:tav>
                                      </p:tavLst>
                                    </p:anim>
                                    <p:anim calcmode="lin" valueType="num">
                                      <p:cBhvr>
                                        <p:cTn id="1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1000"/>
                                        <p:tgtEl>
                                          <p:spTgt spid="61"/>
                                        </p:tgtEl>
                                      </p:cBhvr>
                                    </p:animEffect>
                                    <p:anim calcmode="lin" valueType="num">
                                      <p:cBhvr>
                                        <p:cTn id="133" dur="1000" fill="hold"/>
                                        <p:tgtEl>
                                          <p:spTgt spid="61"/>
                                        </p:tgtEl>
                                        <p:attrNameLst>
                                          <p:attrName>ppt_x</p:attrName>
                                        </p:attrNameLst>
                                      </p:cBhvr>
                                      <p:tavLst>
                                        <p:tav tm="0">
                                          <p:val>
                                            <p:strVal val="#ppt_x"/>
                                          </p:val>
                                        </p:tav>
                                        <p:tav tm="100000">
                                          <p:val>
                                            <p:strVal val="#ppt_x"/>
                                          </p:val>
                                        </p:tav>
                                      </p:tavLst>
                                    </p:anim>
                                    <p:anim calcmode="lin" valueType="num">
                                      <p:cBhvr>
                                        <p:cTn id="1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1000"/>
                                        <p:tgtEl>
                                          <p:spTgt spid="62"/>
                                        </p:tgtEl>
                                      </p:cBhvr>
                                    </p:animEffect>
                                    <p:anim calcmode="lin" valueType="num">
                                      <p:cBhvr>
                                        <p:cTn id="140" dur="1000" fill="hold"/>
                                        <p:tgtEl>
                                          <p:spTgt spid="62"/>
                                        </p:tgtEl>
                                        <p:attrNameLst>
                                          <p:attrName>ppt_x</p:attrName>
                                        </p:attrNameLst>
                                      </p:cBhvr>
                                      <p:tavLst>
                                        <p:tav tm="0">
                                          <p:val>
                                            <p:strVal val="#ppt_x"/>
                                          </p:val>
                                        </p:tav>
                                        <p:tav tm="100000">
                                          <p:val>
                                            <p:strVal val="#ppt_x"/>
                                          </p:val>
                                        </p:tav>
                                      </p:tavLst>
                                    </p:anim>
                                    <p:anim calcmode="lin" valueType="num">
                                      <p:cBhvr>
                                        <p:cTn id="14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3" grpId="0" animBg="1"/>
      <p:bldP spid="54" grpId="0" animBg="1"/>
      <p:bldP spid="47" grpId="0" animBg="1"/>
      <p:bldP spid="48" grpId="0" animBg="1"/>
      <p:bldP spid="14" grpId="0" animBg="1"/>
      <p:bldP spid="41" grpId="0" animBg="1"/>
      <p:bldP spid="42" grpId="0" animBg="1"/>
      <p:bldP spid="35" grpId="0" animBg="1"/>
      <p:bldP spid="36" grpId="0" animBg="1"/>
      <p:bldP spid="29" grpId="0" animBg="1"/>
      <p:bldP spid="30" grpId="0" animBg="1"/>
      <p:bldP spid="23" grpId="0" animBg="1"/>
      <p:bldP spid="24" grpId="0" animBg="1"/>
      <p:bldP spid="19" grpId="0" animBg="1"/>
      <p:bldP spid="20" grpId="0" animBg="1"/>
      <p:bldP spid="57" grpId="0"/>
      <p:bldP spid="58" grpId="0"/>
      <p:bldP spid="59" grpId="0"/>
      <p:bldP spid="60"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8" name="îṥ1îḍè">
            <a:extLst>
              <a:ext uri="{FF2B5EF4-FFF2-40B4-BE49-F238E27FC236}">
                <a16:creationId xmlns="" xmlns:a16="http://schemas.microsoft.com/office/drawing/2014/main" id="{4D287A6C-FC9D-4111-ACA7-9A0EB2F2D3E5}"/>
              </a:ext>
            </a:extLst>
          </p:cNvPr>
          <p:cNvSpPr txBox="1"/>
          <p:nvPr/>
        </p:nvSpPr>
        <p:spPr>
          <a:xfrm>
            <a:off x="1254479" y="345590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0" name="ïśḻïḑè">
            <a:extLst>
              <a:ext uri="{FF2B5EF4-FFF2-40B4-BE49-F238E27FC236}">
                <a16:creationId xmlns="" xmlns:a16="http://schemas.microsoft.com/office/drawing/2014/main" id="{D275C4C4-08A2-4EF0-96DE-B88D8DC200A4}"/>
              </a:ext>
            </a:extLst>
          </p:cNvPr>
          <p:cNvSpPr txBox="1"/>
          <p:nvPr/>
        </p:nvSpPr>
        <p:spPr>
          <a:xfrm>
            <a:off x="1254479" y="4420680"/>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2" name="išḻiḋe">
            <a:extLst>
              <a:ext uri="{FF2B5EF4-FFF2-40B4-BE49-F238E27FC236}">
                <a16:creationId xmlns="" xmlns:a16="http://schemas.microsoft.com/office/drawing/2014/main" id="{A6541B12-4121-48D9-AB01-04EFBC8F6735}"/>
              </a:ext>
            </a:extLst>
          </p:cNvPr>
          <p:cNvSpPr txBox="1"/>
          <p:nvPr/>
        </p:nvSpPr>
        <p:spPr>
          <a:xfrm>
            <a:off x="1251016" y="540955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6" name="išľídé">
            <a:extLst>
              <a:ext uri="{FF2B5EF4-FFF2-40B4-BE49-F238E27FC236}">
                <a16:creationId xmlns="" xmlns:a16="http://schemas.microsoft.com/office/drawing/2014/main" id="{F4412F25-0B46-4DCC-8A3A-20EB9DDD9745}"/>
              </a:ext>
            </a:extLst>
          </p:cNvPr>
          <p:cNvSpPr/>
          <p:nvPr/>
        </p:nvSpPr>
        <p:spPr bwMode="auto">
          <a:xfrm>
            <a:off x="8036657" y="1556792"/>
            <a:ext cx="3209290" cy="4557731"/>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îSḷíḍé">
            <a:extLst>
              <a:ext uri="{FF2B5EF4-FFF2-40B4-BE49-F238E27FC236}">
                <a16:creationId xmlns="" xmlns:a16="http://schemas.microsoft.com/office/drawing/2014/main" id="{A729D982-DD66-44B2-B688-C809595AA67B}"/>
              </a:ext>
            </a:extLst>
          </p:cNvPr>
          <p:cNvSpPr/>
          <p:nvPr/>
        </p:nvSpPr>
        <p:spPr bwMode="auto">
          <a:xfrm>
            <a:off x="8055922" y="1572203"/>
            <a:ext cx="3174615" cy="4523056"/>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Sľíḋê">
            <a:extLst>
              <a:ext uri="{FF2B5EF4-FFF2-40B4-BE49-F238E27FC236}">
                <a16:creationId xmlns="" xmlns:a16="http://schemas.microsoft.com/office/drawing/2014/main" id="{DC51A732-3223-4EFB-8D19-792EF918CCE7}"/>
              </a:ext>
            </a:extLst>
          </p:cNvPr>
          <p:cNvSpPr/>
          <p:nvPr/>
        </p:nvSpPr>
        <p:spPr bwMode="auto">
          <a:xfrm>
            <a:off x="9612407" y="1741721"/>
            <a:ext cx="57792" cy="57792"/>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ḷïḋè">
            <a:extLst>
              <a:ext uri="{FF2B5EF4-FFF2-40B4-BE49-F238E27FC236}">
                <a16:creationId xmlns="" xmlns:a16="http://schemas.microsoft.com/office/drawing/2014/main" id="{52EC859A-8FD0-41E2-A214-1D377086A206}"/>
              </a:ext>
            </a:extLst>
          </p:cNvPr>
          <p:cNvSpPr/>
          <p:nvPr/>
        </p:nvSpPr>
        <p:spPr bwMode="auto">
          <a:xfrm>
            <a:off x="9612407" y="1737870"/>
            <a:ext cx="57792" cy="57792"/>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ŝḷîďé">
            <a:extLst>
              <a:ext uri="{FF2B5EF4-FFF2-40B4-BE49-F238E27FC236}">
                <a16:creationId xmlns="" xmlns:a16="http://schemas.microsoft.com/office/drawing/2014/main" id="{44C905E0-4D0C-4F20-9306-0766D378C9A4}"/>
              </a:ext>
            </a:extLst>
          </p:cNvPr>
          <p:cNvSpPr/>
          <p:nvPr/>
        </p:nvSpPr>
        <p:spPr bwMode="auto">
          <a:xfrm>
            <a:off x="9623964" y="1749426"/>
            <a:ext cx="34675" cy="34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iṣḷiḓè">
            <a:extLst>
              <a:ext uri="{FF2B5EF4-FFF2-40B4-BE49-F238E27FC236}">
                <a16:creationId xmlns="" xmlns:a16="http://schemas.microsoft.com/office/drawing/2014/main" id="{75312C5E-8CE2-4878-91B2-DBA2B7B0FAFB}"/>
              </a:ext>
            </a:extLst>
          </p:cNvPr>
          <p:cNvSpPr/>
          <p:nvPr/>
        </p:nvSpPr>
        <p:spPr bwMode="auto">
          <a:xfrm>
            <a:off x="9631670" y="1757132"/>
            <a:ext cx="19265" cy="1926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ïŝļídè">
            <a:extLst>
              <a:ext uri="{FF2B5EF4-FFF2-40B4-BE49-F238E27FC236}">
                <a16:creationId xmlns="" xmlns:a16="http://schemas.microsoft.com/office/drawing/2014/main" id="{87AB9F22-58E6-4A2B-B0B1-68A87AA52572}"/>
              </a:ext>
            </a:extLst>
          </p:cNvPr>
          <p:cNvSpPr/>
          <p:nvPr/>
        </p:nvSpPr>
        <p:spPr bwMode="auto">
          <a:xfrm>
            <a:off x="9639375" y="1764837"/>
            <a:ext cx="3854" cy="3854"/>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ḻíḋé">
            <a:extLst>
              <a:ext uri="{FF2B5EF4-FFF2-40B4-BE49-F238E27FC236}">
                <a16:creationId xmlns="" xmlns:a16="http://schemas.microsoft.com/office/drawing/2014/main" id="{0C2102D9-F87E-48E2-B6B4-1BA3C3BD59AC}"/>
              </a:ext>
            </a:extLst>
          </p:cNvPr>
          <p:cNvSpPr/>
          <p:nvPr/>
        </p:nvSpPr>
        <p:spPr bwMode="auto">
          <a:xfrm>
            <a:off x="9550764" y="1757132"/>
            <a:ext cx="26970" cy="2697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ï$ḻîḑê">
            <a:extLst>
              <a:ext uri="{FF2B5EF4-FFF2-40B4-BE49-F238E27FC236}">
                <a16:creationId xmlns="" xmlns:a16="http://schemas.microsoft.com/office/drawing/2014/main" id="{CA27360D-FA41-402C-BC7E-E30248AE9801}"/>
              </a:ext>
            </a:extLst>
          </p:cNvPr>
          <p:cNvSpPr/>
          <p:nvPr/>
        </p:nvSpPr>
        <p:spPr bwMode="auto">
          <a:xfrm>
            <a:off x="8229291" y="1938209"/>
            <a:ext cx="2827873" cy="377178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iṡļidè">
            <a:extLst>
              <a:ext uri="{FF2B5EF4-FFF2-40B4-BE49-F238E27FC236}">
                <a16:creationId xmlns="" xmlns:a16="http://schemas.microsoft.com/office/drawing/2014/main" id="{FEF2EA8C-7B80-4E98-9484-DCD3E71B56B0}"/>
              </a:ext>
            </a:extLst>
          </p:cNvPr>
          <p:cNvSpPr/>
          <p:nvPr/>
        </p:nvSpPr>
        <p:spPr bwMode="auto">
          <a:xfrm>
            <a:off x="8244702" y="1953620"/>
            <a:ext cx="2797051" cy="37409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ïş1iḍé">
            <a:extLst>
              <a:ext uri="{FF2B5EF4-FFF2-40B4-BE49-F238E27FC236}">
                <a16:creationId xmlns="" xmlns:a16="http://schemas.microsoft.com/office/drawing/2014/main" id="{545F7CD4-97E7-40D4-BE56-2D16D140ACE8}"/>
              </a:ext>
            </a:extLst>
          </p:cNvPr>
          <p:cNvSpPr/>
          <p:nvPr/>
        </p:nvSpPr>
        <p:spPr bwMode="auto">
          <a:xfrm>
            <a:off x="9523794" y="5790897"/>
            <a:ext cx="238867" cy="24272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ṡliḑé">
            <a:extLst>
              <a:ext uri="{FF2B5EF4-FFF2-40B4-BE49-F238E27FC236}">
                <a16:creationId xmlns="" xmlns:a16="http://schemas.microsoft.com/office/drawing/2014/main" id="{FA1A64C4-81EA-4BBE-B0DB-601D319C96F0}"/>
              </a:ext>
            </a:extLst>
          </p:cNvPr>
          <p:cNvSpPr/>
          <p:nvPr/>
        </p:nvSpPr>
        <p:spPr bwMode="auto">
          <a:xfrm>
            <a:off x="9581586" y="5848686"/>
            <a:ext cx="123286" cy="123286"/>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íṡ1íḑe">
            <a:extLst>
              <a:ext uri="{FF2B5EF4-FFF2-40B4-BE49-F238E27FC236}">
                <a16:creationId xmlns="" xmlns:a16="http://schemas.microsoft.com/office/drawing/2014/main" id="{95C5B250-C071-4FEF-AA3C-C16AC8973824}"/>
              </a:ext>
            </a:extLst>
          </p:cNvPr>
          <p:cNvSpPr/>
          <p:nvPr/>
        </p:nvSpPr>
        <p:spPr>
          <a:xfrm>
            <a:off x="8244702" y="1938209"/>
            <a:ext cx="2797051" cy="3756372"/>
          </a:xfrm>
          <a:prstGeom prst="rect">
            <a:avLst/>
          </a:prstGeom>
          <a:blipFill>
            <a:blip r:embed="rId2" cstate="screen">
              <a:extLst>
                <a:ext uri="{28A0092B-C50C-407E-A947-70E740481C1C}">
                  <a14:useLocalDpi xmlns:a14="http://schemas.microsoft.com/office/drawing/2010/main"/>
                </a:ext>
              </a:extLst>
            </a:blip>
            <a:srcRect/>
            <a:stretch>
              <a:fillRect l="-50953" r="-50493"/>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1" name="矩形 110">
            <a:extLst>
              <a:ext uri="{FF2B5EF4-FFF2-40B4-BE49-F238E27FC236}">
                <a16:creationId xmlns="" xmlns:a16="http://schemas.microsoft.com/office/drawing/2014/main" id="{45AFB50C-29C3-4611-808A-B3BAF5F0332B}"/>
              </a:ext>
            </a:extLst>
          </p:cNvPr>
          <p:cNvSpPr/>
          <p:nvPr/>
        </p:nvSpPr>
        <p:spPr>
          <a:xfrm>
            <a:off x="1347612" y="3440003"/>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按照学员对象分</a:t>
            </a:r>
          </a:p>
        </p:txBody>
      </p:sp>
      <p:sp>
        <p:nvSpPr>
          <p:cNvPr id="112" name="矩形 111">
            <a:extLst>
              <a:ext uri="{FF2B5EF4-FFF2-40B4-BE49-F238E27FC236}">
                <a16:creationId xmlns="" xmlns:a16="http://schemas.microsoft.com/office/drawing/2014/main" id="{D331EFD6-F6D3-41FC-A8C6-7CBEA78144A2}"/>
              </a:ext>
            </a:extLst>
          </p:cNvPr>
          <p:cNvSpPr/>
          <p:nvPr/>
        </p:nvSpPr>
        <p:spPr>
          <a:xfrm>
            <a:off x="1251016" y="2132808"/>
            <a:ext cx="5464744"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资源使用控制、教学质量保证等。一般是通过既定的制度、办法、指引、规定来保证质量，控制对象有学员、讲师、组织者及费用等。</a:t>
            </a:r>
          </a:p>
        </p:txBody>
      </p:sp>
      <p:sp>
        <p:nvSpPr>
          <p:cNvPr id="113" name="矩形 112">
            <a:extLst>
              <a:ext uri="{FF2B5EF4-FFF2-40B4-BE49-F238E27FC236}">
                <a16:creationId xmlns="" xmlns:a16="http://schemas.microsoft.com/office/drawing/2014/main" id="{6215D188-FCB6-4602-A237-279C9A9F184C}"/>
              </a:ext>
            </a:extLst>
          </p:cNvPr>
          <p:cNvSpPr/>
          <p:nvPr/>
        </p:nvSpPr>
        <p:spPr>
          <a:xfrm>
            <a:off x="3672634" y="3345872"/>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新员工培训、市场经理培训、财务培训、储备人员培训等；</a:t>
            </a:r>
          </a:p>
        </p:txBody>
      </p:sp>
      <p:sp>
        <p:nvSpPr>
          <p:cNvPr id="114" name="矩形 113">
            <a:extLst>
              <a:ext uri="{FF2B5EF4-FFF2-40B4-BE49-F238E27FC236}">
                <a16:creationId xmlns="" xmlns:a16="http://schemas.microsoft.com/office/drawing/2014/main" id="{2A7CA45A-3165-41E7-A784-4A44F1825E29}"/>
              </a:ext>
            </a:extLst>
          </p:cNvPr>
          <p:cNvSpPr/>
          <p:nvPr/>
        </p:nvSpPr>
        <p:spPr>
          <a:xfrm>
            <a:off x="1347612" y="4400064"/>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按照培训目的分</a:t>
            </a:r>
          </a:p>
        </p:txBody>
      </p:sp>
      <p:sp>
        <p:nvSpPr>
          <p:cNvPr id="115" name="矩形 114">
            <a:extLst>
              <a:ext uri="{FF2B5EF4-FFF2-40B4-BE49-F238E27FC236}">
                <a16:creationId xmlns="" xmlns:a16="http://schemas.microsoft.com/office/drawing/2014/main" id="{4E28B9CA-8E8E-4FEF-A4DF-627E892D6BF6}"/>
              </a:ext>
            </a:extLst>
          </p:cNvPr>
          <p:cNvSpPr/>
          <p:nvPr/>
        </p:nvSpPr>
        <p:spPr>
          <a:xfrm>
            <a:off x="3672634" y="4305933"/>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提升培训、入职培训、岗前培训、全国促销前期准备培训等</a:t>
            </a:r>
          </a:p>
        </p:txBody>
      </p:sp>
      <p:sp>
        <p:nvSpPr>
          <p:cNvPr id="116" name="矩形 115">
            <a:extLst>
              <a:ext uri="{FF2B5EF4-FFF2-40B4-BE49-F238E27FC236}">
                <a16:creationId xmlns="" xmlns:a16="http://schemas.microsoft.com/office/drawing/2014/main" id="{4EDA2630-2890-417B-A7E1-6E3D19F4A5D8}"/>
              </a:ext>
            </a:extLst>
          </p:cNvPr>
          <p:cNvSpPr/>
          <p:nvPr/>
        </p:nvSpPr>
        <p:spPr>
          <a:xfrm>
            <a:off x="1301037" y="5467445"/>
            <a:ext cx="2321559" cy="380938"/>
          </a:xfrm>
          <a:prstGeom prst="rect">
            <a:avLst/>
          </a:prstGeom>
        </p:spPr>
        <p:txBody>
          <a:bodyPr wrap="square">
            <a:spAutoFit/>
          </a:bodyPr>
          <a:lstStyle/>
          <a:p>
            <a:pPr>
              <a:lnSpc>
                <a:spcPct val="150000"/>
              </a:lnSpc>
            </a:pPr>
            <a:r>
              <a:rPr lang="zh-CN" altLang="en-US" sz="1400" spc="400" dirty="0">
                <a:solidFill>
                  <a:schemeClr val="bg1"/>
                </a:solidFill>
                <a:latin typeface="仓耳青禾体-谷力 W05" panose="02020400000000000000" pitchFamily="18" charset="-122"/>
                <a:ea typeface="仓耳青禾体-谷力 W05" panose="02020400000000000000" pitchFamily="18" charset="-122"/>
              </a:rPr>
              <a:t>按照培训组织方式分</a:t>
            </a:r>
          </a:p>
        </p:txBody>
      </p:sp>
      <p:sp>
        <p:nvSpPr>
          <p:cNvPr id="117" name="矩形 116">
            <a:extLst>
              <a:ext uri="{FF2B5EF4-FFF2-40B4-BE49-F238E27FC236}">
                <a16:creationId xmlns="" xmlns:a16="http://schemas.microsoft.com/office/drawing/2014/main" id="{879FD323-0699-4F83-9B85-A1339B2B7CDF}"/>
              </a:ext>
            </a:extLst>
          </p:cNvPr>
          <p:cNvSpPr/>
          <p:nvPr/>
        </p:nvSpPr>
        <p:spPr>
          <a:xfrm>
            <a:off x="3672634" y="5329514"/>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轮岗培训、集中培训、</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p>
        </p:txBody>
      </p:sp>
    </p:spTree>
    <p:extLst>
      <p:ext uri="{BB962C8B-B14F-4D97-AF65-F5344CB8AC3E}">
        <p14:creationId xmlns:p14="http://schemas.microsoft.com/office/powerpoint/2010/main" val="3291918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anim calcmode="lin" valueType="num">
                                      <p:cBhvr>
                                        <p:cTn id="29" dur="1000" fill="hold"/>
                                        <p:tgtEl>
                                          <p:spTgt spid="114"/>
                                        </p:tgtEl>
                                        <p:attrNameLst>
                                          <p:attrName>ppt_x</p:attrName>
                                        </p:attrNameLst>
                                      </p:cBhvr>
                                      <p:tavLst>
                                        <p:tav tm="0">
                                          <p:val>
                                            <p:strVal val="#ppt_x"/>
                                          </p:val>
                                        </p:tav>
                                        <p:tav tm="100000">
                                          <p:val>
                                            <p:strVal val="#ppt_x"/>
                                          </p:val>
                                        </p:tav>
                                      </p:tavLst>
                                    </p:anim>
                                    <p:anim calcmode="lin" valueType="num">
                                      <p:cBhvr>
                                        <p:cTn id="3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1000"/>
                                        <p:tgtEl>
                                          <p:spTgt spid="115"/>
                                        </p:tgtEl>
                                      </p:cBhvr>
                                    </p:animEffect>
                                    <p:anim calcmode="lin" valueType="num">
                                      <p:cBhvr>
                                        <p:cTn id="36" dur="1000" fill="hold"/>
                                        <p:tgtEl>
                                          <p:spTgt spid="115"/>
                                        </p:tgtEl>
                                        <p:attrNameLst>
                                          <p:attrName>ppt_x</p:attrName>
                                        </p:attrNameLst>
                                      </p:cBhvr>
                                      <p:tavLst>
                                        <p:tav tm="0">
                                          <p:val>
                                            <p:strVal val="#ppt_x"/>
                                          </p:val>
                                        </p:tav>
                                        <p:tav tm="100000">
                                          <p:val>
                                            <p:strVal val="#ppt_x"/>
                                          </p:val>
                                        </p:tav>
                                      </p:tavLst>
                                    </p:anim>
                                    <p:anim calcmode="lin" valueType="num">
                                      <p:cBhvr>
                                        <p:cTn id="37"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1000"/>
                                        <p:tgtEl>
                                          <p:spTgt spid="116"/>
                                        </p:tgtEl>
                                      </p:cBhvr>
                                    </p:animEffect>
                                    <p:anim calcmode="lin" valueType="num">
                                      <p:cBhvr>
                                        <p:cTn id="43" dur="1000" fill="hold"/>
                                        <p:tgtEl>
                                          <p:spTgt spid="116"/>
                                        </p:tgtEl>
                                        <p:attrNameLst>
                                          <p:attrName>ppt_x</p:attrName>
                                        </p:attrNameLst>
                                      </p:cBhvr>
                                      <p:tavLst>
                                        <p:tav tm="0">
                                          <p:val>
                                            <p:strVal val="#ppt_x"/>
                                          </p:val>
                                        </p:tav>
                                        <p:tav tm="100000">
                                          <p:val>
                                            <p:strVal val="#ppt_x"/>
                                          </p:val>
                                        </p:tav>
                                      </p:tavLst>
                                    </p:anim>
                                    <p:anim calcmode="lin" valueType="num">
                                      <p:cBhvr>
                                        <p:cTn id="4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1000"/>
                                        <p:tgtEl>
                                          <p:spTgt spid="117"/>
                                        </p:tgtEl>
                                      </p:cBhvr>
                                    </p:animEffect>
                                    <p:anim calcmode="lin" valueType="num">
                                      <p:cBhvr>
                                        <p:cTn id="50" dur="1000" fill="hold"/>
                                        <p:tgtEl>
                                          <p:spTgt spid="117"/>
                                        </p:tgtEl>
                                        <p:attrNameLst>
                                          <p:attrName>ppt_x</p:attrName>
                                        </p:attrNameLst>
                                      </p:cBhvr>
                                      <p:tavLst>
                                        <p:tav tm="0">
                                          <p:val>
                                            <p:strVal val="#ppt_x"/>
                                          </p:val>
                                        </p:tav>
                                        <p:tav tm="100000">
                                          <p:val>
                                            <p:strVal val="#ppt_x"/>
                                          </p:val>
                                        </p:tav>
                                      </p:tavLst>
                                    </p:anim>
                                    <p:anim calcmode="lin" valueType="num">
                                      <p:cBhvr>
                                        <p:cTn id="5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48" name="íṩľíḍe">
            <a:extLst>
              <a:ext uri="{FF2B5EF4-FFF2-40B4-BE49-F238E27FC236}">
                <a16:creationId xmlns="" xmlns:a16="http://schemas.microsoft.com/office/drawing/2014/main" id="{097D509B-A295-47A6-A42F-F7198F9EAA2B}"/>
              </a:ext>
            </a:extLst>
          </p:cNvPr>
          <p:cNvSpPr/>
          <p:nvPr/>
        </p:nvSpPr>
        <p:spPr bwMode="auto">
          <a:xfrm>
            <a:off x="4635430" y="3915890"/>
            <a:ext cx="351813" cy="72000"/>
          </a:xfrm>
          <a:prstGeom prst="rect">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9" name="í$ľïḓê">
            <a:extLst>
              <a:ext uri="{FF2B5EF4-FFF2-40B4-BE49-F238E27FC236}">
                <a16:creationId xmlns="" xmlns:a16="http://schemas.microsoft.com/office/drawing/2014/main" id="{EA9C9AAE-319E-4C40-A369-789D7789296F}"/>
              </a:ext>
            </a:extLst>
          </p:cNvPr>
          <p:cNvSpPr/>
          <p:nvPr/>
        </p:nvSpPr>
        <p:spPr bwMode="auto">
          <a:xfrm rot="5400000" flipH="1">
            <a:off x="3231430"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9" name="ïs1iḍè">
            <a:extLst>
              <a:ext uri="{FF2B5EF4-FFF2-40B4-BE49-F238E27FC236}">
                <a16:creationId xmlns="" xmlns:a16="http://schemas.microsoft.com/office/drawing/2014/main" id="{85DE405A-358C-4229-B479-39F658D126A3}"/>
              </a:ext>
            </a:extLst>
          </p:cNvPr>
          <p:cNvSpPr/>
          <p:nvPr/>
        </p:nvSpPr>
        <p:spPr bwMode="auto">
          <a:xfrm>
            <a:off x="3636798"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0" name="îSḻïdê">
            <a:extLst>
              <a:ext uri="{FF2B5EF4-FFF2-40B4-BE49-F238E27FC236}">
                <a16:creationId xmlns="" xmlns:a16="http://schemas.microsoft.com/office/drawing/2014/main" id="{2C39B8EC-7AB3-48B2-9BF6-E645ED6144F5}"/>
              </a:ext>
            </a:extLst>
          </p:cNvPr>
          <p:cNvSpPr/>
          <p:nvPr/>
        </p:nvSpPr>
        <p:spPr bwMode="auto">
          <a:xfrm>
            <a:off x="3636798"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1" name="îśļîdé">
            <a:extLst>
              <a:ext uri="{FF2B5EF4-FFF2-40B4-BE49-F238E27FC236}">
                <a16:creationId xmlns="" xmlns:a16="http://schemas.microsoft.com/office/drawing/2014/main" id="{D63F9A40-1BB7-4F38-A259-853B03CE759F}"/>
              </a:ext>
            </a:extLst>
          </p:cNvPr>
          <p:cNvSpPr/>
          <p:nvPr/>
        </p:nvSpPr>
        <p:spPr bwMode="auto">
          <a:xfrm flipH="1">
            <a:off x="7131085" y="3915890"/>
            <a:ext cx="351813" cy="72000"/>
          </a:xfrm>
          <a:prstGeom prst="rect">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2" name="î$ľïdè">
            <a:extLst>
              <a:ext uri="{FF2B5EF4-FFF2-40B4-BE49-F238E27FC236}">
                <a16:creationId xmlns="" xmlns:a16="http://schemas.microsoft.com/office/drawing/2014/main" id="{F25D430A-35CC-45A9-8E65-1A2C3AC1CF43}"/>
              </a:ext>
            </a:extLst>
          </p:cNvPr>
          <p:cNvSpPr/>
          <p:nvPr/>
        </p:nvSpPr>
        <p:spPr bwMode="auto">
          <a:xfrm rot="16200000">
            <a:off x="6510898"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3" name="iśļiḋé">
            <a:extLst>
              <a:ext uri="{FF2B5EF4-FFF2-40B4-BE49-F238E27FC236}">
                <a16:creationId xmlns="" xmlns:a16="http://schemas.microsoft.com/office/drawing/2014/main" id="{7DA36A3A-12C8-4522-88A0-4EC847ADC395}"/>
              </a:ext>
            </a:extLst>
          </p:cNvPr>
          <p:cNvSpPr/>
          <p:nvPr/>
        </p:nvSpPr>
        <p:spPr bwMode="auto">
          <a:xfrm>
            <a:off x="7922661"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 name="íṧḻiḋe">
            <a:extLst>
              <a:ext uri="{FF2B5EF4-FFF2-40B4-BE49-F238E27FC236}">
                <a16:creationId xmlns="" xmlns:a16="http://schemas.microsoft.com/office/drawing/2014/main" id="{C6AB0568-959C-4D58-A4DF-6316C78BC5D4}"/>
              </a:ext>
            </a:extLst>
          </p:cNvPr>
          <p:cNvSpPr/>
          <p:nvPr/>
        </p:nvSpPr>
        <p:spPr bwMode="auto">
          <a:xfrm>
            <a:off x="7922661"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9" name="ïṥlïḑê">
            <a:extLst>
              <a:ext uri="{FF2B5EF4-FFF2-40B4-BE49-F238E27FC236}">
                <a16:creationId xmlns="" xmlns:a16="http://schemas.microsoft.com/office/drawing/2014/main" id="{9774C928-A057-48EE-B89C-F5C02F407798}"/>
              </a:ext>
            </a:extLst>
          </p:cNvPr>
          <p:cNvSpPr/>
          <p:nvPr/>
        </p:nvSpPr>
        <p:spPr>
          <a:xfrm>
            <a:off x="3794789"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0" name="ïSļïḑe">
            <a:extLst>
              <a:ext uri="{FF2B5EF4-FFF2-40B4-BE49-F238E27FC236}">
                <a16:creationId xmlns="" xmlns:a16="http://schemas.microsoft.com/office/drawing/2014/main" id="{FA21DD64-9862-467E-AF85-28A4CD26E148}"/>
              </a:ext>
            </a:extLst>
          </p:cNvPr>
          <p:cNvSpPr/>
          <p:nvPr/>
        </p:nvSpPr>
        <p:spPr>
          <a:xfrm>
            <a:off x="3794789"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1" name="iš1ïdé">
            <a:extLst>
              <a:ext uri="{FF2B5EF4-FFF2-40B4-BE49-F238E27FC236}">
                <a16:creationId xmlns="" xmlns:a16="http://schemas.microsoft.com/office/drawing/2014/main" id="{4BBE3D4F-B6F3-4B4F-81AD-A78DBD0E30C8}"/>
              </a:ext>
            </a:extLst>
          </p:cNvPr>
          <p:cNvSpPr/>
          <p:nvPr/>
        </p:nvSpPr>
        <p:spPr>
          <a:xfrm>
            <a:off x="8080652"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2" name="iṧḷíḓé">
            <a:extLst>
              <a:ext uri="{FF2B5EF4-FFF2-40B4-BE49-F238E27FC236}">
                <a16:creationId xmlns="" xmlns:a16="http://schemas.microsoft.com/office/drawing/2014/main" id="{BDC18059-DFCA-4FC5-A3A4-4206B54EB381}"/>
              </a:ext>
            </a:extLst>
          </p:cNvPr>
          <p:cNvSpPr/>
          <p:nvPr/>
        </p:nvSpPr>
        <p:spPr>
          <a:xfrm>
            <a:off x="8080652"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pic>
        <p:nvPicPr>
          <p:cNvPr id="150" name="图片 149">
            <a:extLst>
              <a:ext uri="{FF2B5EF4-FFF2-40B4-BE49-F238E27FC236}">
                <a16:creationId xmlns="" xmlns:a16="http://schemas.microsoft.com/office/drawing/2014/main" id="{4439D9A8-4B9E-47B5-8E0F-188EF8BD2662}"/>
              </a:ext>
            </a:extLst>
          </p:cNvPr>
          <p:cNvPicPr>
            <a:picLocks noChangeAspect="1"/>
          </p:cNvPicPr>
          <p:nvPr/>
        </p:nvPicPr>
        <p:blipFill rotWithShape="1">
          <a:blip r:embed="rId2"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p:blipFill>
        <p:spPr>
          <a:xfrm>
            <a:off x="4722919" y="2763890"/>
            <a:ext cx="2536798" cy="2503594"/>
          </a:xfrm>
          <a:prstGeom prst="rect">
            <a:avLst/>
          </a:prstGeom>
        </p:spPr>
      </p:pic>
      <p:sp>
        <p:nvSpPr>
          <p:cNvPr id="151" name="矩形 150">
            <a:extLst>
              <a:ext uri="{FF2B5EF4-FFF2-40B4-BE49-F238E27FC236}">
                <a16:creationId xmlns="" xmlns:a16="http://schemas.microsoft.com/office/drawing/2014/main" id="{EBBB76B0-59ED-454B-B71D-ED69483D2700}"/>
              </a:ext>
            </a:extLst>
          </p:cNvPr>
          <p:cNvSpPr/>
          <p:nvPr/>
        </p:nvSpPr>
        <p:spPr>
          <a:xfrm>
            <a:off x="1629611" y="2320081"/>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2" name="矩形 151">
            <a:extLst>
              <a:ext uri="{FF2B5EF4-FFF2-40B4-BE49-F238E27FC236}">
                <a16:creationId xmlns="" xmlns:a16="http://schemas.microsoft.com/office/drawing/2014/main" id="{0C680C81-1975-44D9-9A7D-876B8D5A7BC6}"/>
              </a:ext>
            </a:extLst>
          </p:cNvPr>
          <p:cNvSpPr/>
          <p:nvPr/>
        </p:nvSpPr>
        <p:spPr>
          <a:xfrm>
            <a:off x="718108" y="2773125"/>
            <a:ext cx="2695509"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项目管理培训是对广大管理者和相关专业学员进行现代项目管理理念。</a:t>
            </a:r>
          </a:p>
        </p:txBody>
      </p:sp>
      <p:sp>
        <p:nvSpPr>
          <p:cNvPr id="153" name="矩形 152">
            <a:extLst>
              <a:ext uri="{FF2B5EF4-FFF2-40B4-BE49-F238E27FC236}">
                <a16:creationId xmlns="" xmlns:a16="http://schemas.microsoft.com/office/drawing/2014/main" id="{4C60E9FE-DCC8-44D8-8AD5-218AEBEA377E}"/>
              </a:ext>
            </a:extLst>
          </p:cNvPr>
          <p:cNvSpPr/>
          <p:nvPr/>
        </p:nvSpPr>
        <p:spPr>
          <a:xfrm>
            <a:off x="1629611" y="4337662"/>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4" name="矩形 153">
            <a:extLst>
              <a:ext uri="{FF2B5EF4-FFF2-40B4-BE49-F238E27FC236}">
                <a16:creationId xmlns="" xmlns:a16="http://schemas.microsoft.com/office/drawing/2014/main" id="{0557C187-B222-4546-9844-7B5046779F44}"/>
              </a:ext>
            </a:extLst>
          </p:cNvPr>
          <p:cNvSpPr/>
          <p:nvPr/>
        </p:nvSpPr>
        <p:spPr>
          <a:xfrm>
            <a:off x="576672" y="4790706"/>
            <a:ext cx="2836945"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战略思维的主动意识，改变管理习惯，降低随意性和不确定性，大幅度提高工作效率</a:t>
            </a:r>
          </a:p>
        </p:txBody>
      </p:sp>
      <p:sp>
        <p:nvSpPr>
          <p:cNvPr id="155" name="矩形 154">
            <a:extLst>
              <a:ext uri="{FF2B5EF4-FFF2-40B4-BE49-F238E27FC236}">
                <a16:creationId xmlns="" xmlns:a16="http://schemas.microsoft.com/office/drawing/2014/main" id="{FADFBF9C-6B64-4D36-97F7-1B1C2D7D4CB1}"/>
              </a:ext>
            </a:extLst>
          </p:cNvPr>
          <p:cNvSpPr/>
          <p:nvPr/>
        </p:nvSpPr>
        <p:spPr>
          <a:xfrm>
            <a:off x="8692625" y="232961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6" name="矩形 155">
            <a:extLst>
              <a:ext uri="{FF2B5EF4-FFF2-40B4-BE49-F238E27FC236}">
                <a16:creationId xmlns="" xmlns:a16="http://schemas.microsoft.com/office/drawing/2014/main" id="{A771A671-9470-41F9-BA1E-5E7C5968C70F}"/>
              </a:ext>
            </a:extLst>
          </p:cNvPr>
          <p:cNvSpPr/>
          <p:nvPr/>
        </p:nvSpPr>
        <p:spPr>
          <a:xfrm>
            <a:off x="8639521" y="2780964"/>
            <a:ext cx="2848187" cy="893771"/>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体系、流程和方法的教育培训活动。通过系统的培训，使广大培训对象具备系统思维</a:t>
            </a:r>
          </a:p>
        </p:txBody>
      </p:sp>
      <p:sp>
        <p:nvSpPr>
          <p:cNvPr id="157" name="矩形 156">
            <a:extLst>
              <a:ext uri="{FF2B5EF4-FFF2-40B4-BE49-F238E27FC236}">
                <a16:creationId xmlns="" xmlns:a16="http://schemas.microsoft.com/office/drawing/2014/main" id="{515C2E7B-CEA7-4F6B-BC4A-A98E860016A2}"/>
              </a:ext>
            </a:extLst>
          </p:cNvPr>
          <p:cNvSpPr/>
          <p:nvPr/>
        </p:nvSpPr>
        <p:spPr>
          <a:xfrm>
            <a:off x="8745729" y="424165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p>
        </p:txBody>
      </p:sp>
      <p:sp>
        <p:nvSpPr>
          <p:cNvPr id="158" name="矩形 157">
            <a:extLst>
              <a:ext uri="{FF2B5EF4-FFF2-40B4-BE49-F238E27FC236}">
                <a16:creationId xmlns="" xmlns:a16="http://schemas.microsoft.com/office/drawing/2014/main" id="{D79FE0F0-13AC-4AFC-85F0-66F6555AB213}"/>
              </a:ext>
            </a:extLst>
          </p:cNvPr>
          <p:cNvSpPr/>
          <p:nvPr/>
        </p:nvSpPr>
        <p:spPr>
          <a:xfrm>
            <a:off x="8692625" y="4693004"/>
            <a:ext cx="2695509"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项目管理指把各种系统、方法和人员结合在一起，在规定的时间、预算和质量目标范围内完成项目的各项工作。</a:t>
            </a:r>
          </a:p>
        </p:txBody>
      </p:sp>
    </p:spTree>
    <p:extLst>
      <p:ext uri="{BB962C8B-B14F-4D97-AF65-F5344CB8AC3E}">
        <p14:creationId xmlns:p14="http://schemas.microsoft.com/office/powerpoint/2010/main" val="4061114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 calcmode="lin" valueType="num">
                                      <p:cBhvr>
                                        <p:cTn id="9" dur="1000" fill="hold"/>
                                        <p:tgtEl>
                                          <p:spTgt spid="150"/>
                                        </p:tgtEl>
                                        <p:attrNameLst>
                                          <p:attrName>style.rotation</p:attrName>
                                        </p:attrNameLst>
                                      </p:cBhvr>
                                      <p:tavLst>
                                        <p:tav tm="0">
                                          <p:val>
                                            <p:fltVal val="90"/>
                                          </p:val>
                                        </p:tav>
                                        <p:tav tm="100000">
                                          <p:val>
                                            <p:fltVal val="0"/>
                                          </p:val>
                                        </p:tav>
                                      </p:tavLst>
                                    </p:anim>
                                    <p:animEffect transition="in" filter="fade">
                                      <p:cBhvr>
                                        <p:cTn id="10" dur="1000"/>
                                        <p:tgtEl>
                                          <p:spTgt spid="1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1000" fill="hold"/>
                                        <p:tgtEl>
                                          <p:spTgt spid="148"/>
                                        </p:tgtEl>
                                        <p:attrNameLst>
                                          <p:attrName>ppt_w</p:attrName>
                                        </p:attrNameLst>
                                      </p:cBhvr>
                                      <p:tavLst>
                                        <p:tav tm="0">
                                          <p:val>
                                            <p:fltVal val="0"/>
                                          </p:val>
                                        </p:tav>
                                        <p:tav tm="100000">
                                          <p:val>
                                            <p:strVal val="#ppt_w"/>
                                          </p:val>
                                        </p:tav>
                                      </p:tavLst>
                                    </p:anim>
                                    <p:anim calcmode="lin" valueType="num">
                                      <p:cBhvr>
                                        <p:cTn id="14" dur="1000" fill="hold"/>
                                        <p:tgtEl>
                                          <p:spTgt spid="148"/>
                                        </p:tgtEl>
                                        <p:attrNameLst>
                                          <p:attrName>ppt_h</p:attrName>
                                        </p:attrNameLst>
                                      </p:cBhvr>
                                      <p:tavLst>
                                        <p:tav tm="0">
                                          <p:val>
                                            <p:fltVal val="0"/>
                                          </p:val>
                                        </p:tav>
                                        <p:tav tm="100000">
                                          <p:val>
                                            <p:strVal val="#ppt_h"/>
                                          </p:val>
                                        </p:tav>
                                      </p:tavLst>
                                    </p:anim>
                                    <p:anim calcmode="lin" valueType="num">
                                      <p:cBhvr>
                                        <p:cTn id="15" dur="1000" fill="hold"/>
                                        <p:tgtEl>
                                          <p:spTgt spid="148"/>
                                        </p:tgtEl>
                                        <p:attrNameLst>
                                          <p:attrName>style.rotation</p:attrName>
                                        </p:attrNameLst>
                                      </p:cBhvr>
                                      <p:tavLst>
                                        <p:tav tm="0">
                                          <p:val>
                                            <p:fltVal val="90"/>
                                          </p:val>
                                        </p:tav>
                                        <p:tav tm="100000">
                                          <p:val>
                                            <p:fltVal val="0"/>
                                          </p:val>
                                        </p:tav>
                                      </p:tavLst>
                                    </p:anim>
                                    <p:animEffect transition="in" filter="fade">
                                      <p:cBhvr>
                                        <p:cTn id="16" dur="1000"/>
                                        <p:tgtEl>
                                          <p:spTgt spid="1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 calcmode="lin" valueType="num">
                                      <p:cBhvr>
                                        <p:cTn id="19" dur="1000" fill="hold"/>
                                        <p:tgtEl>
                                          <p:spTgt spid="149"/>
                                        </p:tgtEl>
                                        <p:attrNameLst>
                                          <p:attrName>ppt_w</p:attrName>
                                        </p:attrNameLst>
                                      </p:cBhvr>
                                      <p:tavLst>
                                        <p:tav tm="0">
                                          <p:val>
                                            <p:fltVal val="0"/>
                                          </p:val>
                                        </p:tav>
                                        <p:tav tm="100000">
                                          <p:val>
                                            <p:strVal val="#ppt_w"/>
                                          </p:val>
                                        </p:tav>
                                      </p:tavLst>
                                    </p:anim>
                                    <p:anim calcmode="lin" valueType="num">
                                      <p:cBhvr>
                                        <p:cTn id="20" dur="1000" fill="hold"/>
                                        <p:tgtEl>
                                          <p:spTgt spid="149"/>
                                        </p:tgtEl>
                                        <p:attrNameLst>
                                          <p:attrName>ppt_h</p:attrName>
                                        </p:attrNameLst>
                                      </p:cBhvr>
                                      <p:tavLst>
                                        <p:tav tm="0">
                                          <p:val>
                                            <p:fltVal val="0"/>
                                          </p:val>
                                        </p:tav>
                                        <p:tav tm="100000">
                                          <p:val>
                                            <p:strVal val="#ppt_h"/>
                                          </p:val>
                                        </p:tav>
                                      </p:tavLst>
                                    </p:anim>
                                    <p:anim calcmode="lin" valueType="num">
                                      <p:cBhvr>
                                        <p:cTn id="21" dur="1000" fill="hold"/>
                                        <p:tgtEl>
                                          <p:spTgt spid="149"/>
                                        </p:tgtEl>
                                        <p:attrNameLst>
                                          <p:attrName>style.rotation</p:attrName>
                                        </p:attrNameLst>
                                      </p:cBhvr>
                                      <p:tavLst>
                                        <p:tav tm="0">
                                          <p:val>
                                            <p:fltVal val="90"/>
                                          </p:val>
                                        </p:tav>
                                        <p:tav tm="100000">
                                          <p:val>
                                            <p:fltVal val="0"/>
                                          </p:val>
                                        </p:tav>
                                      </p:tavLst>
                                    </p:anim>
                                    <p:animEffect transition="in" filter="fade">
                                      <p:cBhvr>
                                        <p:cTn id="22" dur="1000"/>
                                        <p:tgtEl>
                                          <p:spTgt spid="1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fade">
                                      <p:cBhvr>
                                        <p:cTn id="87" dur="1000"/>
                                        <p:tgtEl>
                                          <p:spTgt spid="151"/>
                                        </p:tgtEl>
                                      </p:cBhvr>
                                    </p:animEffect>
                                    <p:anim calcmode="lin" valueType="num">
                                      <p:cBhvr>
                                        <p:cTn id="88" dur="1000" fill="hold"/>
                                        <p:tgtEl>
                                          <p:spTgt spid="151"/>
                                        </p:tgtEl>
                                        <p:attrNameLst>
                                          <p:attrName>ppt_x</p:attrName>
                                        </p:attrNameLst>
                                      </p:cBhvr>
                                      <p:tavLst>
                                        <p:tav tm="0">
                                          <p:val>
                                            <p:strVal val="#ppt_x"/>
                                          </p:val>
                                        </p:tav>
                                        <p:tav tm="100000">
                                          <p:val>
                                            <p:strVal val="#ppt_x"/>
                                          </p:val>
                                        </p:tav>
                                      </p:tavLst>
                                    </p:anim>
                                    <p:anim calcmode="lin" valueType="num">
                                      <p:cBhvr>
                                        <p:cTn id="8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fade">
                                      <p:cBhvr>
                                        <p:cTn id="94" dur="1000"/>
                                        <p:tgtEl>
                                          <p:spTgt spid="152"/>
                                        </p:tgtEl>
                                      </p:cBhvr>
                                    </p:animEffect>
                                    <p:anim calcmode="lin" valueType="num">
                                      <p:cBhvr>
                                        <p:cTn id="95" dur="1000" fill="hold"/>
                                        <p:tgtEl>
                                          <p:spTgt spid="152"/>
                                        </p:tgtEl>
                                        <p:attrNameLst>
                                          <p:attrName>ppt_x</p:attrName>
                                        </p:attrNameLst>
                                      </p:cBhvr>
                                      <p:tavLst>
                                        <p:tav tm="0">
                                          <p:val>
                                            <p:strVal val="#ppt_x"/>
                                          </p:val>
                                        </p:tav>
                                        <p:tav tm="100000">
                                          <p:val>
                                            <p:strVal val="#ppt_x"/>
                                          </p:val>
                                        </p:tav>
                                      </p:tavLst>
                                    </p:anim>
                                    <p:anim calcmode="lin" valueType="num">
                                      <p:cBhvr>
                                        <p:cTn id="96"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fade">
                                      <p:cBhvr>
                                        <p:cTn id="101" dur="1000"/>
                                        <p:tgtEl>
                                          <p:spTgt spid="153"/>
                                        </p:tgtEl>
                                      </p:cBhvr>
                                    </p:animEffect>
                                    <p:anim calcmode="lin" valueType="num">
                                      <p:cBhvr>
                                        <p:cTn id="102" dur="1000" fill="hold"/>
                                        <p:tgtEl>
                                          <p:spTgt spid="153"/>
                                        </p:tgtEl>
                                        <p:attrNameLst>
                                          <p:attrName>ppt_x</p:attrName>
                                        </p:attrNameLst>
                                      </p:cBhvr>
                                      <p:tavLst>
                                        <p:tav tm="0">
                                          <p:val>
                                            <p:strVal val="#ppt_x"/>
                                          </p:val>
                                        </p:tav>
                                        <p:tav tm="100000">
                                          <p:val>
                                            <p:strVal val="#ppt_x"/>
                                          </p:val>
                                        </p:tav>
                                      </p:tavLst>
                                    </p:anim>
                                    <p:anim calcmode="lin" valueType="num">
                                      <p:cBhvr>
                                        <p:cTn id="10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54"/>
                                        </p:tgtEl>
                                        <p:attrNameLst>
                                          <p:attrName>style.visibility</p:attrName>
                                        </p:attrNameLst>
                                      </p:cBhvr>
                                      <p:to>
                                        <p:strVal val="visible"/>
                                      </p:to>
                                    </p:set>
                                    <p:animEffect transition="in" filter="fade">
                                      <p:cBhvr>
                                        <p:cTn id="108" dur="1000"/>
                                        <p:tgtEl>
                                          <p:spTgt spid="154"/>
                                        </p:tgtEl>
                                      </p:cBhvr>
                                    </p:animEffect>
                                    <p:anim calcmode="lin" valueType="num">
                                      <p:cBhvr>
                                        <p:cTn id="109" dur="1000" fill="hold"/>
                                        <p:tgtEl>
                                          <p:spTgt spid="154"/>
                                        </p:tgtEl>
                                        <p:attrNameLst>
                                          <p:attrName>ppt_x</p:attrName>
                                        </p:attrNameLst>
                                      </p:cBhvr>
                                      <p:tavLst>
                                        <p:tav tm="0">
                                          <p:val>
                                            <p:strVal val="#ppt_x"/>
                                          </p:val>
                                        </p:tav>
                                        <p:tav tm="100000">
                                          <p:val>
                                            <p:strVal val="#ppt_x"/>
                                          </p:val>
                                        </p:tav>
                                      </p:tavLst>
                                    </p:anim>
                                    <p:anim calcmode="lin" valueType="num">
                                      <p:cBhvr>
                                        <p:cTn id="110"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55"/>
                                        </p:tgtEl>
                                        <p:attrNameLst>
                                          <p:attrName>style.visibility</p:attrName>
                                        </p:attrNameLst>
                                      </p:cBhvr>
                                      <p:to>
                                        <p:strVal val="visible"/>
                                      </p:to>
                                    </p:set>
                                    <p:animEffect transition="in" filter="fade">
                                      <p:cBhvr>
                                        <p:cTn id="115" dur="1000"/>
                                        <p:tgtEl>
                                          <p:spTgt spid="155"/>
                                        </p:tgtEl>
                                      </p:cBhvr>
                                    </p:animEffect>
                                    <p:anim calcmode="lin" valueType="num">
                                      <p:cBhvr>
                                        <p:cTn id="116" dur="1000" fill="hold"/>
                                        <p:tgtEl>
                                          <p:spTgt spid="155"/>
                                        </p:tgtEl>
                                        <p:attrNameLst>
                                          <p:attrName>ppt_x</p:attrName>
                                        </p:attrNameLst>
                                      </p:cBhvr>
                                      <p:tavLst>
                                        <p:tav tm="0">
                                          <p:val>
                                            <p:strVal val="#ppt_x"/>
                                          </p:val>
                                        </p:tav>
                                        <p:tav tm="100000">
                                          <p:val>
                                            <p:strVal val="#ppt_x"/>
                                          </p:val>
                                        </p:tav>
                                      </p:tavLst>
                                    </p:anim>
                                    <p:anim calcmode="lin" valueType="num">
                                      <p:cBhvr>
                                        <p:cTn id="11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56"/>
                                        </p:tgtEl>
                                        <p:attrNameLst>
                                          <p:attrName>style.visibility</p:attrName>
                                        </p:attrNameLst>
                                      </p:cBhvr>
                                      <p:to>
                                        <p:strVal val="visible"/>
                                      </p:to>
                                    </p:set>
                                    <p:animEffect transition="in" filter="fade">
                                      <p:cBhvr>
                                        <p:cTn id="122" dur="1000"/>
                                        <p:tgtEl>
                                          <p:spTgt spid="156"/>
                                        </p:tgtEl>
                                      </p:cBhvr>
                                    </p:animEffect>
                                    <p:anim calcmode="lin" valueType="num">
                                      <p:cBhvr>
                                        <p:cTn id="123" dur="1000" fill="hold"/>
                                        <p:tgtEl>
                                          <p:spTgt spid="156"/>
                                        </p:tgtEl>
                                        <p:attrNameLst>
                                          <p:attrName>ppt_x</p:attrName>
                                        </p:attrNameLst>
                                      </p:cBhvr>
                                      <p:tavLst>
                                        <p:tav tm="0">
                                          <p:val>
                                            <p:strVal val="#ppt_x"/>
                                          </p:val>
                                        </p:tav>
                                        <p:tav tm="100000">
                                          <p:val>
                                            <p:strVal val="#ppt_x"/>
                                          </p:val>
                                        </p:tav>
                                      </p:tavLst>
                                    </p:anim>
                                    <p:anim calcmode="lin" valueType="num">
                                      <p:cBhvr>
                                        <p:cTn id="124"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57"/>
                                        </p:tgtEl>
                                        <p:attrNameLst>
                                          <p:attrName>style.visibility</p:attrName>
                                        </p:attrNameLst>
                                      </p:cBhvr>
                                      <p:to>
                                        <p:strVal val="visible"/>
                                      </p:to>
                                    </p:set>
                                    <p:animEffect transition="in" filter="fade">
                                      <p:cBhvr>
                                        <p:cTn id="129" dur="1000"/>
                                        <p:tgtEl>
                                          <p:spTgt spid="157"/>
                                        </p:tgtEl>
                                      </p:cBhvr>
                                    </p:animEffect>
                                    <p:anim calcmode="lin" valueType="num">
                                      <p:cBhvr>
                                        <p:cTn id="130" dur="1000" fill="hold"/>
                                        <p:tgtEl>
                                          <p:spTgt spid="157"/>
                                        </p:tgtEl>
                                        <p:attrNameLst>
                                          <p:attrName>ppt_x</p:attrName>
                                        </p:attrNameLst>
                                      </p:cBhvr>
                                      <p:tavLst>
                                        <p:tav tm="0">
                                          <p:val>
                                            <p:strVal val="#ppt_x"/>
                                          </p:val>
                                        </p:tav>
                                        <p:tav tm="100000">
                                          <p:val>
                                            <p:strVal val="#ppt_x"/>
                                          </p:val>
                                        </p:tav>
                                      </p:tavLst>
                                    </p:anim>
                                    <p:anim calcmode="lin" valueType="num">
                                      <p:cBhvr>
                                        <p:cTn id="13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fade">
                                      <p:cBhvr>
                                        <p:cTn id="136" dur="1000"/>
                                        <p:tgtEl>
                                          <p:spTgt spid="158"/>
                                        </p:tgtEl>
                                      </p:cBhvr>
                                    </p:animEffect>
                                    <p:anim calcmode="lin" valueType="num">
                                      <p:cBhvr>
                                        <p:cTn id="137" dur="1000" fill="hold"/>
                                        <p:tgtEl>
                                          <p:spTgt spid="158"/>
                                        </p:tgtEl>
                                        <p:attrNameLst>
                                          <p:attrName>ppt_x</p:attrName>
                                        </p:attrNameLst>
                                      </p:cBhvr>
                                      <p:tavLst>
                                        <p:tav tm="0">
                                          <p:val>
                                            <p:strVal val="#ppt_x"/>
                                          </p:val>
                                        </p:tav>
                                        <p:tav tm="100000">
                                          <p:val>
                                            <p:strVal val="#ppt_x"/>
                                          </p:val>
                                        </p:tav>
                                      </p:tavLst>
                                    </p:anim>
                                    <p:anim calcmode="lin" valueType="num">
                                      <p:cBhvr>
                                        <p:cTn id="138"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9" grpId="0" animBg="1"/>
      <p:bldP spid="10" grpId="0" animBg="1"/>
      <p:bldP spid="31" grpId="0" animBg="1"/>
      <p:bldP spid="32" grpId="0" animBg="1"/>
      <p:bldP spid="13" grpId="0" animBg="1"/>
      <p:bldP spid="14" grpId="0" animBg="1"/>
      <p:bldP spid="19" grpId="0" animBg="1"/>
      <p:bldP spid="20" grpId="0" animBg="1"/>
      <p:bldP spid="21" grpId="0" animBg="1"/>
      <p:bldP spid="22" grpId="0" animBg="1"/>
      <p:bldP spid="151" grpId="0"/>
      <p:bldP spid="152" grpId="0"/>
      <p:bldP spid="153" grpId="0"/>
      <p:bldP spid="154" grpId="0"/>
      <p:bldP spid="155" grpId="0"/>
      <p:bldP spid="156" grpId="0"/>
      <p:bldP spid="157" grpId="0"/>
      <p:bldP spid="1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6847E2B-81C8-4A51-A67B-C36686596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11463">
            <a:off x="501538" y="-207627"/>
            <a:ext cx="5070566" cy="7584182"/>
          </a:xfrm>
          <a:prstGeom prst="rect">
            <a:avLst/>
          </a:prstGeom>
          <a:noFill/>
        </p:spPr>
      </p:pic>
      <p:sp>
        <p:nvSpPr>
          <p:cNvPr id="7" name="椭圆 6">
            <a:extLst>
              <a:ext uri="{FF2B5EF4-FFF2-40B4-BE49-F238E27FC236}">
                <a16:creationId xmlns="" xmlns:a16="http://schemas.microsoft.com/office/drawing/2014/main" id="{B77BE0A4-368E-4B05-B009-26522B3BE45D}"/>
              </a:ext>
            </a:extLst>
          </p:cNvPr>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437060CC-D979-4152-8261-01F099719084}"/>
              </a:ext>
            </a:extLst>
          </p:cNvPr>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 xmlns:a16="http://schemas.microsoft.com/office/drawing/2014/main" id="{07789DC4-F2B3-49BF-B3E0-F0CCD92C131E}"/>
              </a:ext>
            </a:extLst>
          </p:cNvPr>
          <p:cNvCxnSpPr>
            <a:cxnSpLocks/>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5C675F91-BDC2-4239-8647-BFE5D7F8E4B4}"/>
              </a:ext>
            </a:extLst>
          </p:cNvPr>
          <p:cNvSpPr txBox="1"/>
          <p:nvPr/>
        </p:nvSpPr>
        <p:spPr>
          <a:xfrm>
            <a:off x="5324559" y="2000739"/>
            <a:ext cx="5374136" cy="1569660"/>
          </a:xfrm>
          <a:prstGeom prst="rect">
            <a:avLst/>
          </a:prstGeom>
          <a:noFill/>
        </p:spPr>
        <p:txBody>
          <a:bodyPr wrap="square" rtlCol="0">
            <a:spAutoFit/>
          </a:bodyPr>
          <a:lstStyle>
            <a:defPPr>
              <a:defRPr lang="en-US"/>
            </a:defPPr>
            <a:lvl1pPr algn="dist">
              <a:defRPr sz="960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defRPr>
            </a:lvl1pPr>
          </a:lstStyle>
          <a:p>
            <a:r>
              <a:rPr lang="zh-CN" altLang="en-US" dirty="0"/>
              <a:t>谢谢大家</a:t>
            </a:r>
          </a:p>
        </p:txBody>
      </p:sp>
      <p:sp>
        <p:nvSpPr>
          <p:cNvPr id="12" name="平行四边形 11">
            <a:extLst>
              <a:ext uri="{FF2B5EF4-FFF2-40B4-BE49-F238E27FC236}">
                <a16:creationId xmlns="" xmlns:a16="http://schemas.microsoft.com/office/drawing/2014/main" id="{C5B5465C-5869-4842-92E1-4318CF77CCE3}"/>
              </a:ext>
            </a:extLst>
          </p:cNvPr>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461BBC04-DB8D-48C1-91F9-71FDA78D84E5}"/>
              </a:ext>
            </a:extLst>
          </p:cNvPr>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p>
        </p:txBody>
      </p:sp>
      <p:sp>
        <p:nvSpPr>
          <p:cNvPr id="16" name="文本框 15">
            <a:extLst>
              <a:ext uri="{FF2B5EF4-FFF2-40B4-BE49-F238E27FC236}">
                <a16:creationId xmlns="" xmlns:a16="http://schemas.microsoft.com/office/drawing/2014/main" id="{E2F6D28A-0430-478A-B662-761ECB0BD00A}"/>
              </a:ext>
            </a:extLst>
          </p:cNvPr>
          <p:cNvSpPr txBox="1"/>
          <p:nvPr/>
        </p:nvSpPr>
        <p:spPr>
          <a:xfrm>
            <a:off x="6338934" y="5097284"/>
            <a:ext cx="3541925" cy="584775"/>
          </a:xfrm>
          <a:prstGeom prst="rect">
            <a:avLst/>
          </a:prstGeom>
          <a:noFill/>
        </p:spPr>
        <p:txBody>
          <a:bodyPr wrap="square" rtlCol="0">
            <a:spAutoFit/>
          </a:bodyPr>
          <a:lstStyle/>
          <a:p>
            <a:pPr algn="dist"/>
            <a:r>
              <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：优品</a:t>
            </a:r>
            <a:r>
              <a:rPr lang="en-US" altLang="zh-CN"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a:t>
            </a:r>
            <a:endPar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a:extLst>
              <a:ext uri="{FF2B5EF4-FFF2-40B4-BE49-F238E27FC236}">
                <a16:creationId xmlns="" xmlns:a16="http://schemas.microsoft.com/office/drawing/2014/main" id="{A6023338-925F-46A5-8E3F-01ED0F143755}"/>
              </a:ext>
            </a:extLst>
          </p:cNvPr>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 xmlns:a16="http://schemas.microsoft.com/office/drawing/2014/main" id="{A28F3769-BC73-4F17-96D9-205821D6C5C0}"/>
              </a:ext>
            </a:extLst>
          </p:cNvPr>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3991F335-CA5D-441C-B0BB-6887E3981DA7}"/>
              </a:ext>
            </a:extLst>
          </p:cNvPr>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 xmlns:a16="http://schemas.microsoft.com/office/drawing/2014/main" id="{9ECEC0A7-5689-4A5E-A8FF-22A44D8CC845}"/>
              </a:ext>
            </a:extLst>
          </p:cNvPr>
          <p:cNvGrpSpPr/>
          <p:nvPr/>
        </p:nvGrpSpPr>
        <p:grpSpPr>
          <a:xfrm>
            <a:off x="6545847" y="1089076"/>
            <a:ext cx="3624370" cy="307777"/>
            <a:chOff x="13460495" y="5965816"/>
            <a:chExt cx="3624370" cy="307777"/>
          </a:xfrm>
        </p:grpSpPr>
        <p:sp>
          <p:nvSpPr>
            <p:cNvPr id="20" name="TextBox 507">
              <a:extLst>
                <a:ext uri="{FF2B5EF4-FFF2-40B4-BE49-F238E27FC236}">
                  <a16:creationId xmlns="" xmlns:a16="http://schemas.microsoft.com/office/drawing/2014/main" id="{BF601582-A8CE-4DE5-86D4-03E14CB4DEB6}"/>
                </a:ext>
              </a:extLst>
            </p:cNvPr>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a:extLst>
                <a:ext uri="{FF2B5EF4-FFF2-40B4-BE49-F238E27FC236}">
                  <a16:creationId xmlns="" xmlns:a16="http://schemas.microsoft.com/office/drawing/2014/main" id="{CBEE76EE-B7F3-4545-B113-42BE6364490A}"/>
                </a:ext>
              </a:extLst>
            </p:cNvPr>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p>
          </p:txBody>
        </p:sp>
        <p:grpSp>
          <p:nvGrpSpPr>
            <p:cNvPr id="22" name="Group 2">
              <a:extLst>
                <a:ext uri="{FF2B5EF4-FFF2-40B4-BE49-F238E27FC236}">
                  <a16:creationId xmlns="" xmlns:a16="http://schemas.microsoft.com/office/drawing/2014/main" id="{18882DC2-6475-4BEC-B2B4-310D255F84FA}"/>
                </a:ext>
              </a:extLst>
            </p:cNvPr>
            <p:cNvGrpSpPr/>
            <p:nvPr/>
          </p:nvGrpSpPr>
          <p:grpSpPr>
            <a:xfrm>
              <a:off x="15716614" y="5965816"/>
              <a:ext cx="1368251" cy="307777"/>
              <a:chOff x="8396554" y="466819"/>
              <a:chExt cx="1368251" cy="307777"/>
            </a:xfrm>
          </p:grpSpPr>
          <p:sp>
            <p:nvSpPr>
              <p:cNvPr id="23" name="TextBox 509">
                <a:extLst>
                  <a:ext uri="{FF2B5EF4-FFF2-40B4-BE49-F238E27FC236}">
                    <a16:creationId xmlns="" xmlns:a16="http://schemas.microsoft.com/office/drawing/2014/main" id="{DCC45076-04C7-4971-9BE7-46C7A7D5F615}"/>
                  </a:ext>
                </a:extLst>
              </p:cNvPr>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p>
            </p:txBody>
          </p:sp>
          <p:sp>
            <p:nvSpPr>
              <p:cNvPr id="24" name="Oval 1576">
                <a:extLst>
                  <a:ext uri="{FF2B5EF4-FFF2-40B4-BE49-F238E27FC236}">
                    <a16:creationId xmlns="" xmlns:a16="http://schemas.microsoft.com/office/drawing/2014/main" id="{F303DC1B-A43D-4423-BA31-E57747103B10}"/>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a:extLst>
              <a:ext uri="{FF2B5EF4-FFF2-40B4-BE49-F238E27FC236}">
                <a16:creationId xmlns="" xmlns:a16="http://schemas.microsoft.com/office/drawing/2014/main" id="{7A698775-FC84-4BCC-A7C7-96E877145CA2}"/>
              </a:ext>
            </a:extLst>
          </p:cNvPr>
          <p:cNvSpPr txBox="1"/>
          <p:nvPr/>
        </p:nvSpPr>
        <p:spPr>
          <a:xfrm rot="5400000">
            <a:off x="145205" y="3124641"/>
            <a:ext cx="1633702" cy="307777"/>
          </a:xfrm>
          <a:prstGeom prst="rect">
            <a:avLst/>
          </a:prstGeom>
          <a:noFill/>
        </p:spPr>
        <p:txBody>
          <a:bodyPr wrap="square" rtlCol="0">
            <a:spAutoFit/>
          </a:bodyPr>
          <a:lstStyle/>
          <a:p>
            <a:pPr algn="dist"/>
            <a:r>
              <a:rPr lang="en-US" alt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YPPPT.COM</a:t>
            </a:r>
            <a:endPar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44448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6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2125C555-BBA2-4D42-8D62-3409E2F6318D}"/>
              </a:ext>
            </a:extLst>
          </p:cNvPr>
          <p:cNvGrpSpPr/>
          <p:nvPr/>
        </p:nvGrpSpPr>
        <p:grpSpPr>
          <a:xfrm>
            <a:off x="2628187" y="1594203"/>
            <a:ext cx="1892854" cy="1552337"/>
            <a:chOff x="2628187" y="1594203"/>
            <a:chExt cx="1892854" cy="1552337"/>
          </a:xfrm>
        </p:grpSpPr>
        <p:sp>
          <p:nvSpPr>
            <p:cNvPr id="2" name="文本框 1">
              <a:extLst>
                <a:ext uri="{FF2B5EF4-FFF2-40B4-BE49-F238E27FC236}">
                  <a16:creationId xmlns="" xmlns:a16="http://schemas.microsoft.com/office/drawing/2014/main" id="{7544462D-9D09-43E5-9FEE-FF882263F1F4}"/>
                </a:ext>
              </a:extLst>
            </p:cNvPr>
            <p:cNvSpPr txBox="1"/>
            <p:nvPr/>
          </p:nvSpPr>
          <p:spPr>
            <a:xfrm>
              <a:off x="2628187" y="159420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7"/>
                  </a:lnTo>
                  <a:cubicBezTo>
                    <a:pt x="1234297" y="1446323"/>
                    <a:pt x="1223780" y="1480820"/>
                    <a:pt x="1202745" y="1509426"/>
                  </a:cubicBezTo>
                  <a:cubicBezTo>
                    <a:pt x="1181711" y="1538033"/>
                    <a:pt x="1151001" y="1552337"/>
                    <a:pt x="1110615" y="1552337"/>
                  </a:cubicBezTo>
                  <a:lnTo>
                    <a:pt x="123682" y="1552337"/>
                  </a:lnTo>
                  <a:cubicBezTo>
                    <a:pt x="83296" y="1552337"/>
                    <a:pt x="52586" y="1538033"/>
                    <a:pt x="31551" y="1509426"/>
                  </a:cubicBezTo>
                  <a:cubicBezTo>
                    <a:pt x="10517" y="1480820"/>
                    <a:pt x="0" y="1446323"/>
                    <a:pt x="0" y="1405937"/>
                  </a:cubicBezTo>
                  <a:lnTo>
                    <a:pt x="0" y="146399"/>
                  </a:lnTo>
                  <a:cubicBezTo>
                    <a:pt x="0" y="106013"/>
                    <a:pt x="10517" y="71517"/>
                    <a:pt x="31551" y="42910"/>
                  </a:cubicBezTo>
                  <a:cubicBezTo>
                    <a:pt x="52586" y="14303"/>
                    <a:pt x="83296" y="0"/>
                    <a:pt x="123682" y="0"/>
                  </a:cubicBezTo>
                  <a:close/>
                  <a:moveTo>
                    <a:pt x="461915" y="217074"/>
                  </a:moveTo>
                  <a:cubicBezTo>
                    <a:pt x="423212" y="217074"/>
                    <a:pt x="403860" y="233902"/>
                    <a:pt x="403860" y="267557"/>
                  </a:cubicBezTo>
                  <a:lnTo>
                    <a:pt x="403860" y="1284779"/>
                  </a:lnTo>
                  <a:cubicBezTo>
                    <a:pt x="403860" y="1318434"/>
                    <a:pt x="423212" y="1335262"/>
                    <a:pt x="461915" y="1335262"/>
                  </a:cubicBezTo>
                  <a:lnTo>
                    <a:pt x="772382" y="1335262"/>
                  </a:lnTo>
                  <a:cubicBezTo>
                    <a:pt x="811085" y="1335262"/>
                    <a:pt x="830437" y="1318434"/>
                    <a:pt x="830437" y="1284779"/>
                  </a:cubicBezTo>
                  <a:lnTo>
                    <a:pt x="830437" y="267557"/>
                  </a:lnTo>
                  <a:cubicBezTo>
                    <a:pt x="830437" y="233902"/>
                    <a:pt x="811085" y="217074"/>
                    <a:pt x="772382" y="217074"/>
                  </a:cubicBezTo>
                  <a:lnTo>
                    <a:pt x="461915" y="217074"/>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3" name="文本框 2">
              <a:extLst>
                <a:ext uri="{FF2B5EF4-FFF2-40B4-BE49-F238E27FC236}">
                  <a16:creationId xmlns="" xmlns:a16="http://schemas.microsoft.com/office/drawing/2014/main" id="{08EDB8F8-35AA-49F0-8D6B-F8E403EAA827}"/>
                </a:ext>
              </a:extLst>
            </p:cNvPr>
            <p:cNvSpPr txBox="1"/>
            <p:nvPr/>
          </p:nvSpPr>
          <p:spPr>
            <a:xfrm>
              <a:off x="4117181" y="1594203"/>
              <a:ext cx="403860" cy="1552337"/>
            </a:xfrm>
            <a:custGeom>
              <a:avLst/>
              <a:gdLst/>
              <a:ahLst/>
              <a:cxnLst/>
              <a:rect l="l" t="t" r="r" b="b"/>
              <a:pathLst>
                <a:path w="403860" h="1552337">
                  <a:moveTo>
                    <a:pt x="0" y="0"/>
                  </a:moveTo>
                  <a:lnTo>
                    <a:pt x="403860" y="0"/>
                  </a:lnTo>
                  <a:lnTo>
                    <a:pt x="403860" y="1142807"/>
                  </a:lnTo>
                  <a:lnTo>
                    <a:pt x="12859" y="1533808"/>
                  </a:lnTo>
                  <a:lnTo>
                    <a:pt x="31388" y="1552337"/>
                  </a:lnTo>
                  <a:lnTo>
                    <a:pt x="0" y="1552337"/>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cxnSp>
        <p:nvCxnSpPr>
          <p:cNvPr id="4" name="直接连接符 3">
            <a:extLst>
              <a:ext uri="{FF2B5EF4-FFF2-40B4-BE49-F238E27FC236}">
                <a16:creationId xmlns=""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企业项目汇总分析</a:t>
            </a:r>
          </a:p>
        </p:txBody>
      </p:sp>
      <p:pic>
        <p:nvPicPr>
          <p:cNvPr id="11" name="图片 10">
            <a:extLst>
              <a:ext uri="{FF2B5EF4-FFF2-40B4-BE49-F238E27FC236}">
                <a16:creationId xmlns="" xmlns:a16="http://schemas.microsoft.com/office/drawing/2014/main" id="{088B58B9-C713-43F8-B89D-04482A392E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
        <p:nvSpPr>
          <p:cNvPr id="8" name="文本框 7"/>
          <p:cNvSpPr txBox="1"/>
          <p:nvPr/>
        </p:nvSpPr>
        <p:spPr>
          <a:xfrm>
            <a:off x="941033" y="355107"/>
            <a:ext cx="1687154" cy="261610"/>
          </a:xfrm>
          <a:prstGeom prst="rect">
            <a:avLst/>
          </a:prstGeom>
          <a:noFill/>
        </p:spPr>
        <p:txBody>
          <a:bodyPr wrap="square" rtlCol="0">
            <a:spAutoFit/>
          </a:bodyPr>
          <a:lstStyle/>
          <a:p>
            <a:r>
              <a:rPr lang="en-US" altLang="zh-CN" sz="1050" dirty="0">
                <a:solidFill>
                  <a:srgbClr val="F9F9F9"/>
                </a:solidFill>
              </a:rPr>
              <a:t>https://www.ypppt.com/</a:t>
            </a:r>
            <a:endParaRPr lang="zh-CN" altLang="en-US" sz="1050" dirty="0">
              <a:solidFill>
                <a:srgbClr val="F9F9F9"/>
              </a:solidFill>
            </a:endParaRPr>
          </a:p>
        </p:txBody>
      </p:sp>
    </p:spTree>
    <p:extLst>
      <p:ext uri="{BB962C8B-B14F-4D97-AF65-F5344CB8AC3E}">
        <p14:creationId xmlns:p14="http://schemas.microsoft.com/office/powerpoint/2010/main" val="9478988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îṡ1iḋé">
            <a:extLst>
              <a:ext uri="{FF2B5EF4-FFF2-40B4-BE49-F238E27FC236}">
                <a16:creationId xmlns="" xmlns:a16="http://schemas.microsoft.com/office/drawing/2014/main" id="{1CDAAFB2-5419-43DA-A761-7AF25C56E451}"/>
              </a:ext>
            </a:extLst>
          </p:cNvPr>
          <p:cNvSpPr txBox="1"/>
          <p:nvPr/>
        </p:nvSpPr>
        <p:spPr bwMode="auto">
          <a:xfrm>
            <a:off x="5966677"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1" name="ïSļiḋé">
            <a:extLst>
              <a:ext uri="{FF2B5EF4-FFF2-40B4-BE49-F238E27FC236}">
                <a16:creationId xmlns="" xmlns:a16="http://schemas.microsoft.com/office/drawing/2014/main" id="{7D67F275-5AF6-4C96-ACE4-88C76CBA7562}"/>
              </a:ext>
            </a:extLst>
          </p:cNvPr>
          <p:cNvSpPr txBox="1"/>
          <p:nvPr/>
        </p:nvSpPr>
        <p:spPr bwMode="auto">
          <a:xfrm>
            <a:off x="7834323"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3" name="íślïḓê">
            <a:extLst>
              <a:ext uri="{FF2B5EF4-FFF2-40B4-BE49-F238E27FC236}">
                <a16:creationId xmlns="" xmlns:a16="http://schemas.microsoft.com/office/drawing/2014/main" id="{A7F0E590-7EDC-4BC0-9D76-779F297C0003}"/>
              </a:ext>
            </a:extLst>
          </p:cNvPr>
          <p:cNvSpPr txBox="1"/>
          <p:nvPr/>
        </p:nvSpPr>
        <p:spPr bwMode="auto">
          <a:xfrm>
            <a:off x="9701969"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cxnSp>
        <p:nvCxnSpPr>
          <p:cNvPr id="17" name="直接连接符 16">
            <a:extLst>
              <a:ext uri="{FF2B5EF4-FFF2-40B4-BE49-F238E27FC236}">
                <a16:creationId xmlns="" xmlns:a16="http://schemas.microsoft.com/office/drawing/2014/main" id="{E16B7DE5-EB8F-4BD9-B373-2835C5C91FD9}"/>
              </a:ext>
            </a:extLst>
          </p:cNvPr>
          <p:cNvCxnSpPr/>
          <p:nvPr/>
        </p:nvCxnSpPr>
        <p:spPr>
          <a:xfrm flipH="1">
            <a:off x="5857236" y="4480606"/>
            <a:ext cx="515692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ïṣ1îďè">
            <a:extLst>
              <a:ext uri="{FF2B5EF4-FFF2-40B4-BE49-F238E27FC236}">
                <a16:creationId xmlns="" xmlns:a16="http://schemas.microsoft.com/office/drawing/2014/main" id="{2B878464-33D8-4205-9526-63EBE3B31058}"/>
              </a:ext>
            </a:extLst>
          </p:cNvPr>
          <p:cNvSpPr/>
          <p:nvPr/>
        </p:nvSpPr>
        <p:spPr>
          <a:xfrm>
            <a:off x="6383839"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01</a:t>
            </a:r>
          </a:p>
        </p:txBody>
      </p:sp>
      <p:sp>
        <p:nvSpPr>
          <p:cNvPr id="19" name="íšḷiḑê">
            <a:extLst>
              <a:ext uri="{FF2B5EF4-FFF2-40B4-BE49-F238E27FC236}">
                <a16:creationId xmlns="" xmlns:a16="http://schemas.microsoft.com/office/drawing/2014/main" id="{EB01012A-100C-4373-B3AA-C6BC4D571E58}"/>
              </a:ext>
            </a:extLst>
          </p:cNvPr>
          <p:cNvSpPr/>
          <p:nvPr/>
        </p:nvSpPr>
        <p:spPr>
          <a:xfrm>
            <a:off x="8251485"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02</a:t>
            </a:r>
          </a:p>
        </p:txBody>
      </p:sp>
      <p:sp>
        <p:nvSpPr>
          <p:cNvPr id="20" name="íŝ1îďê">
            <a:extLst>
              <a:ext uri="{FF2B5EF4-FFF2-40B4-BE49-F238E27FC236}">
                <a16:creationId xmlns="" xmlns:a16="http://schemas.microsoft.com/office/drawing/2014/main" id="{4B170EEA-3DFC-4FAB-A6EF-AB9FA11A33DD}"/>
              </a:ext>
            </a:extLst>
          </p:cNvPr>
          <p:cNvSpPr/>
          <p:nvPr/>
        </p:nvSpPr>
        <p:spPr>
          <a:xfrm>
            <a:off x="10119131"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03</a:t>
            </a:r>
          </a:p>
        </p:txBody>
      </p:sp>
      <p:sp>
        <p:nvSpPr>
          <p:cNvPr id="22" name="íṥ1iḋè">
            <a:extLst>
              <a:ext uri="{FF2B5EF4-FFF2-40B4-BE49-F238E27FC236}">
                <a16:creationId xmlns="" xmlns:a16="http://schemas.microsoft.com/office/drawing/2014/main" id="{3A31F419-A421-44E3-AAE7-15134E90C753}"/>
              </a:ext>
            </a:extLst>
          </p:cNvPr>
          <p:cNvSpPr/>
          <p:nvPr/>
        </p:nvSpPr>
        <p:spPr bwMode="auto">
          <a:xfrm>
            <a:off x="924031"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solidFill>
            <a:schemeClr val="bg1">
              <a:lumMod val="95000"/>
            </a:schemeClr>
          </a:solidFill>
          <a:ln>
            <a:noFill/>
          </a:ln>
        </p:spPr>
        <p:txBody>
          <a:bodyPr/>
          <a:lstStyle/>
          <a:p>
            <a:endParaRPr lang="zh-CN" altLang="en-US"/>
          </a:p>
        </p:txBody>
      </p:sp>
      <p:sp>
        <p:nvSpPr>
          <p:cNvPr id="23" name="íšḷíḋé">
            <a:extLst>
              <a:ext uri="{FF2B5EF4-FFF2-40B4-BE49-F238E27FC236}">
                <a16:creationId xmlns="" xmlns:a16="http://schemas.microsoft.com/office/drawing/2014/main" id="{926B40A6-C7BD-4DC0-B333-AF50342B27EC}"/>
              </a:ext>
            </a:extLst>
          </p:cNvPr>
          <p:cNvSpPr/>
          <p:nvPr/>
        </p:nvSpPr>
        <p:spPr bwMode="auto">
          <a:xfrm>
            <a:off x="1347612"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blipFill>
            <a:blip r:embed="rId2" cstate="screen">
              <a:extLst>
                <a:ext uri="{28A0092B-C50C-407E-A947-70E740481C1C}">
                  <a14:useLocalDpi xmlns:a14="http://schemas.microsoft.com/office/drawing/2010/main"/>
                </a:ext>
              </a:extLst>
            </a:blip>
            <a:stretch>
              <a:fillRect l="-27922" t="-1400" r="-27738" b="-1400"/>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dirty="0">
              <a:solidFill>
                <a:schemeClr val="lt1"/>
              </a:solidFill>
            </a:endParaRPr>
          </a:p>
        </p:txBody>
      </p:sp>
      <p:sp>
        <p:nvSpPr>
          <p:cNvPr id="3" name="矩形 2">
            <a:extLst>
              <a:ext uri="{FF2B5EF4-FFF2-40B4-BE49-F238E27FC236}">
                <a16:creationId xmlns="" xmlns:a16="http://schemas.microsoft.com/office/drawing/2014/main" id="{AFBD24BF-0AF9-4CD1-9872-D891D245C7F7}"/>
              </a:ext>
            </a:extLst>
          </p:cNvPr>
          <p:cNvSpPr/>
          <p:nvPr/>
        </p:nvSpPr>
        <p:spPr>
          <a:xfrm>
            <a:off x="5820407" y="2282188"/>
            <a:ext cx="5313680" cy="2033057"/>
          </a:xfrm>
          <a:prstGeom prst="rect">
            <a:avLst/>
          </a:prstGeom>
        </p:spPr>
        <p:txBody>
          <a:bodyPr wrap="square">
            <a:spAutoFit/>
          </a:bodyPr>
          <a:lstStyle/>
          <a:p>
            <a:pPr>
              <a:lnSpc>
                <a:spcPct val="150000"/>
              </a:lnSpc>
            </a:pPr>
            <a:r>
              <a:rPr lang="zh-CN" altLang="en-US" sz="3200" b="1" spc="400" dirty="0">
                <a:latin typeface="仓耳青禾体-谷力 W05" panose="02020400000000000000" pitchFamily="18" charset="-122"/>
                <a:ea typeface="仓耳青禾体-谷力 W05" panose="02020400000000000000" pitchFamily="18" charset="-122"/>
              </a:rPr>
              <a:t>项目</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是人们通过努力，运用新的方法，将人力的、材料的和财务的资源组织起来，在给定的费用和时间约束规范内，完成一项独立的、一次性的工作任务。</a:t>
            </a:r>
          </a:p>
        </p:txBody>
      </p:sp>
      <p:sp>
        <p:nvSpPr>
          <p:cNvPr id="25" name="文本框 24">
            <a:extLst>
              <a:ext uri="{FF2B5EF4-FFF2-40B4-BE49-F238E27FC236}">
                <a16:creationId xmlns="" xmlns:a16="http://schemas.microsoft.com/office/drawing/2014/main" id="{DADEAE5F-9D15-4C08-98F7-D9C9A5E879DD}"/>
              </a:ext>
            </a:extLst>
          </p:cNvPr>
          <p:cNvSpPr txBox="1"/>
          <p:nvPr/>
        </p:nvSpPr>
        <p:spPr>
          <a:xfrm>
            <a:off x="6003259" y="5353856"/>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临时性</a:t>
            </a:r>
          </a:p>
        </p:txBody>
      </p:sp>
      <p:sp>
        <p:nvSpPr>
          <p:cNvPr id="26" name="文本框 25">
            <a:extLst>
              <a:ext uri="{FF2B5EF4-FFF2-40B4-BE49-F238E27FC236}">
                <a16:creationId xmlns="" xmlns:a16="http://schemas.microsoft.com/office/drawing/2014/main" id="{4A892E7F-5538-4768-A17B-06CF769DB3A0}"/>
              </a:ext>
            </a:extLst>
          </p:cNvPr>
          <p:cNvSpPr txBox="1"/>
          <p:nvPr/>
        </p:nvSpPr>
        <p:spPr>
          <a:xfrm>
            <a:off x="7889197"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唯一性</a:t>
            </a:r>
          </a:p>
        </p:txBody>
      </p:sp>
      <p:sp>
        <p:nvSpPr>
          <p:cNvPr id="27" name="文本框 26">
            <a:extLst>
              <a:ext uri="{FF2B5EF4-FFF2-40B4-BE49-F238E27FC236}">
                <a16:creationId xmlns="" xmlns:a16="http://schemas.microsoft.com/office/drawing/2014/main" id="{D3537B3E-96DC-4E27-9CE5-D98F8AC8B8E6}"/>
              </a:ext>
            </a:extLst>
          </p:cNvPr>
          <p:cNvSpPr txBox="1"/>
          <p:nvPr/>
        </p:nvSpPr>
        <p:spPr>
          <a:xfrm>
            <a:off x="9756843"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导向性</a:t>
            </a:r>
          </a:p>
        </p:txBody>
      </p:sp>
    </p:spTree>
    <p:extLst>
      <p:ext uri="{BB962C8B-B14F-4D97-AF65-F5344CB8AC3E}">
        <p14:creationId xmlns:p14="http://schemas.microsoft.com/office/powerpoint/2010/main" val="36322440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8" grpId="0"/>
      <p:bldP spid="19" grpId="0"/>
      <p:bldP spid="20" grpId="0"/>
      <p:bldP spid="22" grpId="0" animBg="1"/>
      <p:bldP spid="23"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1iḑé">
            <a:extLst>
              <a:ext uri="{FF2B5EF4-FFF2-40B4-BE49-F238E27FC236}">
                <a16:creationId xmlns="" xmlns:a16="http://schemas.microsoft.com/office/drawing/2014/main" id="{3FCF5C7A-1D66-46F1-99DE-AC47B6B1DB6A}"/>
              </a:ext>
            </a:extLst>
          </p:cNvPr>
          <p:cNvSpPr/>
          <p:nvPr/>
        </p:nvSpPr>
        <p:spPr bwMode="auto">
          <a:xfrm>
            <a:off x="1128050"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9" name="isḷidè">
            <a:extLst>
              <a:ext uri="{FF2B5EF4-FFF2-40B4-BE49-F238E27FC236}">
                <a16:creationId xmlns="" xmlns:a16="http://schemas.microsoft.com/office/drawing/2014/main" id="{540EFB91-5BA7-46AA-BAA3-AA682C04CFD1}"/>
              </a:ext>
            </a:extLst>
          </p:cNvPr>
          <p:cNvSpPr/>
          <p:nvPr/>
        </p:nvSpPr>
        <p:spPr bwMode="auto">
          <a:xfrm flipH="1">
            <a:off x="6154182"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2" name="íṣḷiḍe">
            <a:extLst>
              <a:ext uri="{FF2B5EF4-FFF2-40B4-BE49-F238E27FC236}">
                <a16:creationId xmlns="" xmlns:a16="http://schemas.microsoft.com/office/drawing/2014/main" id="{BCC26D2C-136C-4664-B482-B50C6480EF7C}"/>
              </a:ext>
            </a:extLst>
          </p:cNvPr>
          <p:cNvSpPr/>
          <p:nvPr/>
        </p:nvSpPr>
        <p:spPr bwMode="auto">
          <a:xfrm>
            <a:off x="1116386"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3" name="îṩ1iḋe">
            <a:extLst>
              <a:ext uri="{FF2B5EF4-FFF2-40B4-BE49-F238E27FC236}">
                <a16:creationId xmlns="" xmlns:a16="http://schemas.microsoft.com/office/drawing/2014/main" id="{6744B5D1-5AB6-44E1-AAE7-942D3ACD2AEB}"/>
              </a:ext>
            </a:extLst>
          </p:cNvPr>
          <p:cNvSpPr/>
          <p:nvPr/>
        </p:nvSpPr>
        <p:spPr bwMode="auto">
          <a:xfrm flipH="1">
            <a:off x="6142518"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4" name="iśliḋe">
            <a:extLst>
              <a:ext uri="{FF2B5EF4-FFF2-40B4-BE49-F238E27FC236}">
                <a16:creationId xmlns="" xmlns:a16="http://schemas.microsoft.com/office/drawing/2014/main" id="{E01243CC-6B51-411D-A576-36A8070E1EC6}"/>
              </a:ext>
            </a:extLst>
          </p:cNvPr>
          <p:cNvSpPr txBox="1"/>
          <p:nvPr/>
        </p:nvSpPr>
        <p:spPr>
          <a:xfrm>
            <a:off x="1114101" y="2267467"/>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5" name="ïṥḻíḓè">
            <a:extLst>
              <a:ext uri="{FF2B5EF4-FFF2-40B4-BE49-F238E27FC236}">
                <a16:creationId xmlns="" xmlns:a16="http://schemas.microsoft.com/office/drawing/2014/main" id="{BE97ACD7-CCE0-43A3-AF0F-4F53509E3475}"/>
              </a:ext>
            </a:extLst>
          </p:cNvPr>
          <p:cNvSpPr txBox="1"/>
          <p:nvPr/>
        </p:nvSpPr>
        <p:spPr>
          <a:xfrm>
            <a:off x="6155458" y="2267467"/>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8" name="ïšḷíḍé">
            <a:extLst>
              <a:ext uri="{FF2B5EF4-FFF2-40B4-BE49-F238E27FC236}">
                <a16:creationId xmlns="" xmlns:a16="http://schemas.microsoft.com/office/drawing/2014/main" id="{90A3BB39-7DE0-4A08-A0C4-B750CA862568}"/>
              </a:ext>
            </a:extLst>
          </p:cNvPr>
          <p:cNvSpPr txBox="1"/>
          <p:nvPr/>
        </p:nvSpPr>
        <p:spPr>
          <a:xfrm>
            <a:off x="1102437" y="4242664"/>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19" name="iṧľiḓê">
            <a:extLst>
              <a:ext uri="{FF2B5EF4-FFF2-40B4-BE49-F238E27FC236}">
                <a16:creationId xmlns="" xmlns:a16="http://schemas.microsoft.com/office/drawing/2014/main" id="{D21FCEA4-B626-4031-8D14-438B1EB26375}"/>
              </a:ext>
            </a:extLst>
          </p:cNvPr>
          <p:cNvSpPr txBox="1"/>
          <p:nvPr/>
        </p:nvSpPr>
        <p:spPr>
          <a:xfrm>
            <a:off x="6143794" y="4242664"/>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p>
        </p:txBody>
      </p:sp>
      <p:sp>
        <p:nvSpPr>
          <p:cNvPr id="20" name="矩形 19">
            <a:extLst>
              <a:ext uri="{FF2B5EF4-FFF2-40B4-BE49-F238E27FC236}">
                <a16:creationId xmlns="" xmlns:a16="http://schemas.microsoft.com/office/drawing/2014/main" id="{A00655B0-3D45-449D-A6D7-C94C5C8AE291}"/>
              </a:ext>
            </a:extLst>
          </p:cNvPr>
          <p:cNvSpPr/>
          <p:nvPr/>
        </p:nvSpPr>
        <p:spPr>
          <a:xfrm>
            <a:off x="1551663"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地产项目</a:t>
            </a:r>
          </a:p>
        </p:txBody>
      </p:sp>
      <p:sp>
        <p:nvSpPr>
          <p:cNvPr id="21" name="矩形 20">
            <a:extLst>
              <a:ext uri="{FF2B5EF4-FFF2-40B4-BE49-F238E27FC236}">
                <a16:creationId xmlns="" xmlns:a16="http://schemas.microsoft.com/office/drawing/2014/main" id="{7F237675-0D0F-49DA-A4F8-08A01E0339F6}"/>
              </a:ext>
            </a:extLst>
          </p:cNvPr>
          <p:cNvSpPr/>
          <p:nvPr/>
        </p:nvSpPr>
        <p:spPr>
          <a:xfrm>
            <a:off x="1551663"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地产项目是传统项目，项目的来源主要与土地和建筑有关。</a:t>
            </a:r>
          </a:p>
        </p:txBody>
      </p:sp>
      <p:sp>
        <p:nvSpPr>
          <p:cNvPr id="22" name="矩形 21">
            <a:extLst>
              <a:ext uri="{FF2B5EF4-FFF2-40B4-BE49-F238E27FC236}">
                <a16:creationId xmlns="" xmlns:a16="http://schemas.microsoft.com/office/drawing/2014/main" id="{54C48B5C-F7D9-41FF-9E7B-D893FEAF1D12}"/>
              </a:ext>
            </a:extLst>
          </p:cNvPr>
          <p:cNvSpPr/>
          <p:nvPr/>
        </p:nvSpPr>
        <p:spPr>
          <a:xfrm>
            <a:off x="6615664"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科研项目</a:t>
            </a:r>
          </a:p>
        </p:txBody>
      </p:sp>
      <p:sp>
        <p:nvSpPr>
          <p:cNvPr id="23" name="矩形 22">
            <a:extLst>
              <a:ext uri="{FF2B5EF4-FFF2-40B4-BE49-F238E27FC236}">
                <a16:creationId xmlns="" xmlns:a16="http://schemas.microsoft.com/office/drawing/2014/main" id="{C212CC55-A62E-455B-BD4F-BE4020EABE0A}"/>
              </a:ext>
            </a:extLst>
          </p:cNvPr>
          <p:cNvSpPr/>
          <p:nvPr/>
        </p:nvSpPr>
        <p:spPr>
          <a:xfrm>
            <a:off x="6615664"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科研项目一般与高科技有关，</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在此项目下需要高科技。</a:t>
            </a:r>
          </a:p>
        </p:txBody>
      </p:sp>
      <p:sp>
        <p:nvSpPr>
          <p:cNvPr id="24" name="矩形 23">
            <a:extLst>
              <a:ext uri="{FF2B5EF4-FFF2-40B4-BE49-F238E27FC236}">
                <a16:creationId xmlns="" xmlns:a16="http://schemas.microsoft.com/office/drawing/2014/main" id="{04EE9F46-E0EB-45B5-B867-C2DC3BCAA324}"/>
              </a:ext>
            </a:extLst>
          </p:cNvPr>
          <p:cNvSpPr/>
          <p:nvPr/>
        </p:nvSpPr>
        <p:spPr>
          <a:xfrm>
            <a:off x="1539999" y="4245347"/>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环保项目</a:t>
            </a:r>
          </a:p>
        </p:txBody>
      </p:sp>
      <p:sp>
        <p:nvSpPr>
          <p:cNvPr id="25" name="矩形 24">
            <a:extLst>
              <a:ext uri="{FF2B5EF4-FFF2-40B4-BE49-F238E27FC236}">
                <a16:creationId xmlns="" xmlns:a16="http://schemas.microsoft.com/office/drawing/2014/main" id="{D8B94013-464A-43AA-A893-79418E2E37A8}"/>
              </a:ext>
            </a:extLst>
          </p:cNvPr>
          <p:cNvSpPr/>
          <p:nvPr/>
        </p:nvSpPr>
        <p:spPr>
          <a:xfrm>
            <a:off x="1539999" y="4774598"/>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环保项目与大自然有关并且，</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环保项目盈利困难。</a:t>
            </a:r>
          </a:p>
        </p:txBody>
      </p:sp>
      <p:sp>
        <p:nvSpPr>
          <p:cNvPr id="26" name="矩形 25">
            <a:extLst>
              <a:ext uri="{FF2B5EF4-FFF2-40B4-BE49-F238E27FC236}">
                <a16:creationId xmlns="" xmlns:a16="http://schemas.microsoft.com/office/drawing/2014/main" id="{2C6E83BE-69D4-41D5-B252-908846BC9D05}"/>
              </a:ext>
            </a:extLst>
          </p:cNvPr>
          <p:cNvSpPr/>
          <p:nvPr/>
        </p:nvSpPr>
        <p:spPr>
          <a:xfrm>
            <a:off x="6604000" y="4303180"/>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金融项目</a:t>
            </a:r>
          </a:p>
        </p:txBody>
      </p:sp>
      <p:sp>
        <p:nvSpPr>
          <p:cNvPr id="27" name="矩形 26">
            <a:extLst>
              <a:ext uri="{FF2B5EF4-FFF2-40B4-BE49-F238E27FC236}">
                <a16:creationId xmlns="" xmlns:a16="http://schemas.microsoft.com/office/drawing/2014/main" id="{EA4171B4-5B2F-4939-8ABF-62B154ED98CB}"/>
              </a:ext>
            </a:extLst>
          </p:cNvPr>
          <p:cNvSpPr/>
          <p:nvPr/>
        </p:nvSpPr>
        <p:spPr>
          <a:xfrm>
            <a:off x="6604000" y="4832431"/>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金融项目与企业融资有关，多</a:t>
            </a: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与财务有关。</a:t>
            </a:r>
          </a:p>
        </p:txBody>
      </p:sp>
    </p:spTree>
    <p:extLst>
      <p:ext uri="{BB962C8B-B14F-4D97-AF65-F5344CB8AC3E}">
        <p14:creationId xmlns:p14="http://schemas.microsoft.com/office/powerpoint/2010/main" val="20732233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2" name="ïṡļîḍe">
            <a:extLst>
              <a:ext uri="{FF2B5EF4-FFF2-40B4-BE49-F238E27FC236}">
                <a16:creationId xmlns="" xmlns:a16="http://schemas.microsoft.com/office/drawing/2014/main" id="{095F30E0-F5B9-4AB3-BAF6-315C1466E944}"/>
              </a:ext>
            </a:extLst>
          </p:cNvPr>
          <p:cNvSpPr/>
          <p:nvPr/>
        </p:nvSpPr>
        <p:spPr bwMode="auto">
          <a:xfrm>
            <a:off x="9205299" y="1917427"/>
            <a:ext cx="411517"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îsḷíḓê">
            <a:extLst>
              <a:ext uri="{FF2B5EF4-FFF2-40B4-BE49-F238E27FC236}">
                <a16:creationId xmlns="" xmlns:a16="http://schemas.microsoft.com/office/drawing/2014/main" id="{D27EBD5B-F065-4F64-95B0-23C0F86C116A}"/>
              </a:ext>
            </a:extLst>
          </p:cNvPr>
          <p:cNvSpPr/>
          <p:nvPr/>
        </p:nvSpPr>
        <p:spPr bwMode="auto">
          <a:xfrm>
            <a:off x="9836014"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îṡlídè">
            <a:extLst>
              <a:ext uri="{FF2B5EF4-FFF2-40B4-BE49-F238E27FC236}">
                <a16:creationId xmlns="" xmlns:a16="http://schemas.microsoft.com/office/drawing/2014/main" id="{E4EA3644-83FD-432E-990A-09DBA0963C58}"/>
              </a:ext>
            </a:extLst>
          </p:cNvPr>
          <p:cNvSpPr/>
          <p:nvPr/>
        </p:nvSpPr>
        <p:spPr bwMode="auto">
          <a:xfrm>
            <a:off x="10468799"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îṥļiḍè">
            <a:extLst>
              <a:ext uri="{FF2B5EF4-FFF2-40B4-BE49-F238E27FC236}">
                <a16:creationId xmlns="" xmlns:a16="http://schemas.microsoft.com/office/drawing/2014/main" id="{867DA46D-71B6-43F9-9C18-D02A83AC1339}"/>
              </a:ext>
            </a:extLst>
          </p:cNvPr>
          <p:cNvSpPr/>
          <p:nvPr/>
        </p:nvSpPr>
        <p:spPr bwMode="auto">
          <a:xfrm rot="1080000">
            <a:off x="8609738" y="1855389"/>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iṡ1ídê">
            <a:extLst>
              <a:ext uri="{FF2B5EF4-FFF2-40B4-BE49-F238E27FC236}">
                <a16:creationId xmlns="" xmlns:a16="http://schemas.microsoft.com/office/drawing/2014/main" id="{B7DF92A8-B5B4-443A-A2D9-CF77A36FCA27}"/>
              </a:ext>
            </a:extLst>
          </p:cNvPr>
          <p:cNvSpPr/>
          <p:nvPr/>
        </p:nvSpPr>
        <p:spPr bwMode="auto">
          <a:xfrm rot="1800000">
            <a:off x="8032786" y="1871932"/>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 xmlns:a16="http://schemas.microsoft.com/office/drawing/2014/main" id="{FB528153-4058-421C-A6C6-0BE2A178328F}"/>
              </a:ext>
            </a:extLst>
          </p:cNvPr>
          <p:cNvCxnSpPr/>
          <p:nvPr/>
        </p:nvCxnSpPr>
        <p:spPr>
          <a:xfrm>
            <a:off x="1011889" y="3878002"/>
            <a:ext cx="985806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3F65DBC4-C7C8-4F53-97C8-BF0B5C37F445}"/>
              </a:ext>
            </a:extLst>
          </p:cNvPr>
          <p:cNvCxnSpPr/>
          <p:nvPr/>
        </p:nvCxnSpPr>
        <p:spPr>
          <a:xfrm>
            <a:off x="3415137"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CBE455B0-E17E-4870-A080-29E90F17F5FB}"/>
              </a:ext>
            </a:extLst>
          </p:cNvPr>
          <p:cNvCxnSpPr/>
          <p:nvPr/>
        </p:nvCxnSpPr>
        <p:spPr>
          <a:xfrm>
            <a:off x="5949936"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91AACD9C-91BC-45FD-9010-785CB9EE232D}"/>
              </a:ext>
            </a:extLst>
          </p:cNvPr>
          <p:cNvCxnSpPr/>
          <p:nvPr/>
        </p:nvCxnSpPr>
        <p:spPr>
          <a:xfrm>
            <a:off x="8484734"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4E90813A-969A-4A1C-903C-D997BD6AA706}"/>
              </a:ext>
            </a:extLst>
          </p:cNvPr>
          <p:cNvCxnSpPr/>
          <p:nvPr/>
        </p:nvCxnSpPr>
        <p:spPr>
          <a:xfrm>
            <a:off x="1035951" y="4621432"/>
            <a:ext cx="98422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îṡḻïḓê">
            <a:extLst>
              <a:ext uri="{FF2B5EF4-FFF2-40B4-BE49-F238E27FC236}">
                <a16:creationId xmlns="" xmlns:a16="http://schemas.microsoft.com/office/drawing/2014/main" id="{835E5D1C-FA7E-4B00-8DB2-000E35741E47}"/>
              </a:ext>
            </a:extLst>
          </p:cNvPr>
          <p:cNvSpPr/>
          <p:nvPr/>
        </p:nvSpPr>
        <p:spPr>
          <a:xfrm>
            <a:off x="1915479"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8" name="íšļídé">
            <a:extLst>
              <a:ext uri="{FF2B5EF4-FFF2-40B4-BE49-F238E27FC236}">
                <a16:creationId xmlns="" xmlns:a16="http://schemas.microsoft.com/office/drawing/2014/main" id="{8607000A-9502-4B5A-A955-F1E3D34713C9}"/>
              </a:ext>
            </a:extLst>
          </p:cNvPr>
          <p:cNvSpPr/>
          <p:nvPr/>
        </p:nvSpPr>
        <p:spPr>
          <a:xfrm>
            <a:off x="2034642"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5" name="îṩļidê">
            <a:extLst>
              <a:ext uri="{FF2B5EF4-FFF2-40B4-BE49-F238E27FC236}">
                <a16:creationId xmlns="" xmlns:a16="http://schemas.microsoft.com/office/drawing/2014/main" id="{0B1A5AD5-C3AB-47D6-87C8-43AAA67323E9}"/>
              </a:ext>
            </a:extLst>
          </p:cNvPr>
          <p:cNvSpPr/>
          <p:nvPr/>
        </p:nvSpPr>
        <p:spPr>
          <a:xfrm>
            <a:off x="4449701"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6" name="íšľïḑê">
            <a:extLst>
              <a:ext uri="{FF2B5EF4-FFF2-40B4-BE49-F238E27FC236}">
                <a16:creationId xmlns="" xmlns:a16="http://schemas.microsoft.com/office/drawing/2014/main" id="{F319B502-0B01-4F77-8852-DEA018EEF5FB}"/>
              </a:ext>
            </a:extLst>
          </p:cNvPr>
          <p:cNvSpPr/>
          <p:nvPr/>
        </p:nvSpPr>
        <p:spPr>
          <a:xfrm>
            <a:off x="4568864"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3" name="íṥļïḓè">
            <a:extLst>
              <a:ext uri="{FF2B5EF4-FFF2-40B4-BE49-F238E27FC236}">
                <a16:creationId xmlns="" xmlns:a16="http://schemas.microsoft.com/office/drawing/2014/main" id="{EE294293-0E46-4A24-A227-36F15C9A67A3}"/>
              </a:ext>
            </a:extLst>
          </p:cNvPr>
          <p:cNvSpPr/>
          <p:nvPr/>
        </p:nvSpPr>
        <p:spPr>
          <a:xfrm>
            <a:off x="6983924"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4" name="íṧlïḋé">
            <a:extLst>
              <a:ext uri="{FF2B5EF4-FFF2-40B4-BE49-F238E27FC236}">
                <a16:creationId xmlns="" xmlns:a16="http://schemas.microsoft.com/office/drawing/2014/main" id="{2A3422A1-F13C-4CC4-AB27-DB2ECEF5F05F}"/>
              </a:ext>
            </a:extLst>
          </p:cNvPr>
          <p:cNvSpPr/>
          <p:nvPr/>
        </p:nvSpPr>
        <p:spPr>
          <a:xfrm>
            <a:off x="7103087"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1" name="iśḷïḓe">
            <a:extLst>
              <a:ext uri="{FF2B5EF4-FFF2-40B4-BE49-F238E27FC236}">
                <a16:creationId xmlns="" xmlns:a16="http://schemas.microsoft.com/office/drawing/2014/main" id="{933234EB-ECD9-4DBA-9A0C-4E6C48605D2B}"/>
              </a:ext>
            </a:extLst>
          </p:cNvPr>
          <p:cNvSpPr/>
          <p:nvPr/>
        </p:nvSpPr>
        <p:spPr>
          <a:xfrm>
            <a:off x="9518147"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22" name="îşḷídê">
            <a:extLst>
              <a:ext uri="{FF2B5EF4-FFF2-40B4-BE49-F238E27FC236}">
                <a16:creationId xmlns="" xmlns:a16="http://schemas.microsoft.com/office/drawing/2014/main" id="{17E50EAA-CC9F-4BE4-8839-47CADD93A50E}"/>
              </a:ext>
            </a:extLst>
          </p:cNvPr>
          <p:cNvSpPr/>
          <p:nvPr/>
        </p:nvSpPr>
        <p:spPr>
          <a:xfrm>
            <a:off x="9637310"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48" name="矩形 47">
            <a:extLst>
              <a:ext uri="{FF2B5EF4-FFF2-40B4-BE49-F238E27FC236}">
                <a16:creationId xmlns="" xmlns:a16="http://schemas.microsoft.com/office/drawing/2014/main" id="{BB75FE0E-1569-464D-A094-BE3C73A5A041}"/>
              </a:ext>
            </a:extLst>
          </p:cNvPr>
          <p:cNvSpPr/>
          <p:nvPr/>
        </p:nvSpPr>
        <p:spPr>
          <a:xfrm>
            <a:off x="1184603" y="1853453"/>
            <a:ext cx="6069188" cy="1756058"/>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项目管理</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就是对有关项目活动的知识、技能、工具和技术的运用，以达到项目需求。按项目管理：将很多连续性的操作当作项目，以便用项目管理的方法来管理。</a:t>
            </a:r>
          </a:p>
        </p:txBody>
      </p:sp>
      <p:sp>
        <p:nvSpPr>
          <p:cNvPr id="49" name="矩形 48">
            <a:extLst>
              <a:ext uri="{FF2B5EF4-FFF2-40B4-BE49-F238E27FC236}">
                <a16:creationId xmlns="" xmlns:a16="http://schemas.microsoft.com/office/drawing/2014/main" id="{9A11F7FB-053D-415B-9256-34A53DCD244A}"/>
              </a:ext>
            </a:extLst>
          </p:cNvPr>
          <p:cNvSpPr/>
          <p:nvPr/>
        </p:nvSpPr>
        <p:spPr>
          <a:xfrm>
            <a:off x="817848" y="5112851"/>
            <a:ext cx="2402806"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集成的努力和活动。如果某一活动失败，这一部分通常会影响其他。</a:t>
            </a:r>
          </a:p>
        </p:txBody>
      </p:sp>
      <p:sp>
        <p:nvSpPr>
          <p:cNvPr id="50" name="矩形 49">
            <a:extLst>
              <a:ext uri="{FF2B5EF4-FFF2-40B4-BE49-F238E27FC236}">
                <a16:creationId xmlns="" xmlns:a16="http://schemas.microsoft.com/office/drawing/2014/main" id="{5F6272CD-8C5E-4B1C-9D1B-53BE08915732}"/>
              </a:ext>
            </a:extLst>
          </p:cNvPr>
          <p:cNvSpPr/>
          <p:nvPr/>
        </p:nvSpPr>
        <p:spPr>
          <a:xfrm>
            <a:off x="3554293" y="5209412"/>
            <a:ext cx="2201155"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项目目标之间取得平衡，一部分绩效的提高可能需要牺牲另一部分绩效为代价</a:t>
            </a:r>
          </a:p>
        </p:txBody>
      </p:sp>
      <p:sp>
        <p:nvSpPr>
          <p:cNvPr id="51" name="矩形 50">
            <a:extLst>
              <a:ext uri="{FF2B5EF4-FFF2-40B4-BE49-F238E27FC236}">
                <a16:creationId xmlns="" xmlns:a16="http://schemas.microsoft.com/office/drawing/2014/main" id="{EB298D92-D105-49D1-8230-8039E252B671}"/>
              </a:ext>
            </a:extLst>
          </p:cNvPr>
          <p:cNvSpPr/>
          <p:nvPr/>
        </p:nvSpPr>
        <p:spPr>
          <a:xfrm>
            <a:off x="6089087" y="5201426"/>
            <a:ext cx="2201146"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成功的项目管理，需要主动地管理这些交互的活动，以提高整个项目的绩效</a:t>
            </a:r>
          </a:p>
        </p:txBody>
      </p:sp>
      <p:sp>
        <p:nvSpPr>
          <p:cNvPr id="52" name="矩形 51">
            <a:extLst>
              <a:ext uri="{FF2B5EF4-FFF2-40B4-BE49-F238E27FC236}">
                <a16:creationId xmlns="" xmlns:a16="http://schemas.microsoft.com/office/drawing/2014/main" id="{8B08190D-9FA7-47E3-8073-D8C3DE7E3A9E}"/>
              </a:ext>
            </a:extLst>
          </p:cNvPr>
          <p:cNvSpPr/>
          <p:nvPr/>
        </p:nvSpPr>
        <p:spPr>
          <a:xfrm>
            <a:off x="8703750" y="5265024"/>
            <a:ext cx="2235340"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项目管理通过使用启动、计划、实施、控制、收尾等过程完成</a:t>
            </a:r>
          </a:p>
        </p:txBody>
      </p:sp>
    </p:spTree>
    <p:extLst>
      <p:ext uri="{BB962C8B-B14F-4D97-AF65-F5344CB8AC3E}">
        <p14:creationId xmlns:p14="http://schemas.microsoft.com/office/powerpoint/2010/main" val="28923748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500"/>
                                        <p:tgtEl>
                                          <p:spTgt spid="2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27" grpId="0" animBg="1"/>
      <p:bldP spid="28" grpId="0" animBg="1"/>
      <p:bldP spid="25" grpId="0" animBg="1"/>
      <p:bldP spid="26" grpId="0" animBg="1"/>
      <p:bldP spid="23" grpId="0" animBg="1"/>
      <p:bldP spid="24" grpId="0" animBg="1"/>
      <p:bldP spid="21" grpId="0" animBg="1"/>
      <p:bldP spid="22" grpId="0" animBg="1"/>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8" name="ïṡļiḓé">
            <a:extLst>
              <a:ext uri="{FF2B5EF4-FFF2-40B4-BE49-F238E27FC236}">
                <a16:creationId xmlns="" xmlns:a16="http://schemas.microsoft.com/office/drawing/2014/main" id="{1CE2857A-FAEC-45B3-A30B-C37F24CA6B6D}"/>
              </a:ext>
            </a:extLst>
          </p:cNvPr>
          <p:cNvSpPr/>
          <p:nvPr/>
        </p:nvSpPr>
        <p:spPr>
          <a:xfrm rot="5400000">
            <a:off x="1190837" y="2346723"/>
            <a:ext cx="3526144" cy="3526144"/>
          </a:xfrm>
          <a:prstGeom prst="blockArc">
            <a:avLst>
              <a:gd name="adj1" fmla="val 9385620"/>
              <a:gd name="adj2" fmla="val 1100940"/>
              <a:gd name="adj3" fmla="val 82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íş1ïḋê">
            <a:extLst>
              <a:ext uri="{FF2B5EF4-FFF2-40B4-BE49-F238E27FC236}">
                <a16:creationId xmlns="" xmlns:a16="http://schemas.microsoft.com/office/drawing/2014/main" id="{6E8814F5-8FA4-44F5-8E34-5F22DA19780B}"/>
              </a:ext>
            </a:extLst>
          </p:cNvPr>
          <p:cNvSpPr/>
          <p:nvPr/>
        </p:nvSpPr>
        <p:spPr>
          <a:xfrm>
            <a:off x="1889508" y="222838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iṧ1îḍê">
            <a:extLst>
              <a:ext uri="{FF2B5EF4-FFF2-40B4-BE49-F238E27FC236}">
                <a16:creationId xmlns="" xmlns:a16="http://schemas.microsoft.com/office/drawing/2014/main" id="{A6FD4701-3921-4ACF-B3FE-F72545BE81A1}"/>
              </a:ext>
            </a:extLst>
          </p:cNvPr>
          <p:cNvSpPr/>
          <p:nvPr/>
        </p:nvSpPr>
        <p:spPr>
          <a:xfrm>
            <a:off x="1946563" y="228544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îŝ1ïḋè">
            <a:extLst>
              <a:ext uri="{FF2B5EF4-FFF2-40B4-BE49-F238E27FC236}">
                <a16:creationId xmlns="" xmlns:a16="http://schemas.microsoft.com/office/drawing/2014/main" id="{4DDDBAF2-23F4-46F0-964B-1E8F8B8EBE94}"/>
              </a:ext>
            </a:extLst>
          </p:cNvPr>
          <p:cNvSpPr/>
          <p:nvPr/>
        </p:nvSpPr>
        <p:spPr>
          <a:xfrm>
            <a:off x="2138783" y="246294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iśľïḑé">
            <a:extLst>
              <a:ext uri="{FF2B5EF4-FFF2-40B4-BE49-F238E27FC236}">
                <a16:creationId xmlns="" xmlns:a16="http://schemas.microsoft.com/office/drawing/2014/main" id="{31D7D25D-EFAC-46DF-9BE8-7A6BDE7EE1BA}"/>
              </a:ext>
            </a:extLst>
          </p:cNvPr>
          <p:cNvSpPr/>
          <p:nvPr/>
        </p:nvSpPr>
        <p:spPr>
          <a:xfrm>
            <a:off x="3463804" y="239532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îŝ1íḓè">
            <a:extLst>
              <a:ext uri="{FF2B5EF4-FFF2-40B4-BE49-F238E27FC236}">
                <a16:creationId xmlns="" xmlns:a16="http://schemas.microsoft.com/office/drawing/2014/main" id="{CE62207D-9BCF-40CC-AECD-C2196FB03FC6}"/>
              </a:ext>
            </a:extLst>
          </p:cNvPr>
          <p:cNvSpPr/>
          <p:nvPr/>
        </p:nvSpPr>
        <p:spPr>
          <a:xfrm>
            <a:off x="3520859" y="245238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ïŝļíde">
            <a:extLst>
              <a:ext uri="{FF2B5EF4-FFF2-40B4-BE49-F238E27FC236}">
                <a16:creationId xmlns="" xmlns:a16="http://schemas.microsoft.com/office/drawing/2014/main" id="{270BA857-9669-4B4F-B688-97A7A1DB3660}"/>
              </a:ext>
            </a:extLst>
          </p:cNvPr>
          <p:cNvSpPr/>
          <p:nvPr/>
        </p:nvSpPr>
        <p:spPr>
          <a:xfrm>
            <a:off x="3713079" y="262988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íṧ1ïde">
            <a:extLst>
              <a:ext uri="{FF2B5EF4-FFF2-40B4-BE49-F238E27FC236}">
                <a16:creationId xmlns="" xmlns:a16="http://schemas.microsoft.com/office/drawing/2014/main" id="{B8C53D7B-1D53-48BB-B0D5-C79BBC5B2360}"/>
              </a:ext>
            </a:extLst>
          </p:cNvPr>
          <p:cNvSpPr/>
          <p:nvPr/>
        </p:nvSpPr>
        <p:spPr>
          <a:xfrm>
            <a:off x="3463804" y="5030424"/>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isļïḍe">
            <a:extLst>
              <a:ext uri="{FF2B5EF4-FFF2-40B4-BE49-F238E27FC236}">
                <a16:creationId xmlns="" xmlns:a16="http://schemas.microsoft.com/office/drawing/2014/main" id="{80280625-0885-4B2B-BCB8-10E13A0F52C2}"/>
              </a:ext>
            </a:extLst>
          </p:cNvPr>
          <p:cNvSpPr/>
          <p:nvPr/>
        </p:nvSpPr>
        <p:spPr>
          <a:xfrm>
            <a:off x="3520859" y="5087479"/>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iš1idé">
            <a:extLst>
              <a:ext uri="{FF2B5EF4-FFF2-40B4-BE49-F238E27FC236}">
                <a16:creationId xmlns="" xmlns:a16="http://schemas.microsoft.com/office/drawing/2014/main" id="{06137F43-0C2D-4FEC-B163-205261FFF254}"/>
              </a:ext>
            </a:extLst>
          </p:cNvPr>
          <p:cNvSpPr/>
          <p:nvPr/>
        </p:nvSpPr>
        <p:spPr>
          <a:xfrm>
            <a:off x="3713079" y="5264983"/>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ṥlídé">
            <a:extLst>
              <a:ext uri="{FF2B5EF4-FFF2-40B4-BE49-F238E27FC236}">
                <a16:creationId xmlns="" xmlns:a16="http://schemas.microsoft.com/office/drawing/2014/main" id="{D3A9D6A1-C384-4955-A30F-4BDE160DCE0F}"/>
              </a:ext>
            </a:extLst>
          </p:cNvPr>
          <p:cNvSpPr/>
          <p:nvPr/>
        </p:nvSpPr>
        <p:spPr>
          <a:xfrm>
            <a:off x="1889508" y="5195251"/>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îṣ1ïḓé">
            <a:extLst>
              <a:ext uri="{FF2B5EF4-FFF2-40B4-BE49-F238E27FC236}">
                <a16:creationId xmlns="" xmlns:a16="http://schemas.microsoft.com/office/drawing/2014/main" id="{D607B28C-D181-47BF-BEA1-78DD1BD5AD7E}"/>
              </a:ext>
            </a:extLst>
          </p:cNvPr>
          <p:cNvSpPr/>
          <p:nvPr/>
        </p:nvSpPr>
        <p:spPr>
          <a:xfrm>
            <a:off x="1946563" y="5252306"/>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ṡļiḍè">
            <a:extLst>
              <a:ext uri="{FF2B5EF4-FFF2-40B4-BE49-F238E27FC236}">
                <a16:creationId xmlns="" xmlns:a16="http://schemas.microsoft.com/office/drawing/2014/main" id="{138FB06E-ECE4-4E5B-838A-CF54163F204B}"/>
              </a:ext>
            </a:extLst>
          </p:cNvPr>
          <p:cNvSpPr/>
          <p:nvPr/>
        </p:nvSpPr>
        <p:spPr>
          <a:xfrm>
            <a:off x="2138783" y="5429810"/>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í$líḓé">
            <a:extLst>
              <a:ext uri="{FF2B5EF4-FFF2-40B4-BE49-F238E27FC236}">
                <a16:creationId xmlns="" xmlns:a16="http://schemas.microsoft.com/office/drawing/2014/main" id="{AF9D16EE-82C2-4F12-8B89-03D44E844693}"/>
              </a:ext>
            </a:extLst>
          </p:cNvPr>
          <p:cNvSpPr/>
          <p:nvPr/>
        </p:nvSpPr>
        <p:spPr>
          <a:xfrm>
            <a:off x="4044435" y="3550733"/>
            <a:ext cx="1120945" cy="1120944"/>
          </a:xfrm>
          <a:prstGeom prst="ellipse">
            <a:avLst/>
          </a:prstGeom>
          <a:solidFill>
            <a:schemeClr val="bg1"/>
          </a:solidFill>
          <a:ln w="19050">
            <a:solidFill>
              <a:srgbClr val="2F2F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ŝlïdê">
            <a:extLst>
              <a:ext uri="{FF2B5EF4-FFF2-40B4-BE49-F238E27FC236}">
                <a16:creationId xmlns="" xmlns:a16="http://schemas.microsoft.com/office/drawing/2014/main" id="{1F9837BC-0A2C-4F3E-8106-CD0F9FC302A8}"/>
              </a:ext>
            </a:extLst>
          </p:cNvPr>
          <p:cNvSpPr/>
          <p:nvPr/>
        </p:nvSpPr>
        <p:spPr>
          <a:xfrm>
            <a:off x="4124503" y="3630801"/>
            <a:ext cx="960810" cy="960808"/>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iṣḷiďé">
            <a:extLst>
              <a:ext uri="{FF2B5EF4-FFF2-40B4-BE49-F238E27FC236}">
                <a16:creationId xmlns="" xmlns:a16="http://schemas.microsoft.com/office/drawing/2014/main" id="{40C62DFD-3B98-4A4D-BDBF-1F08F6A25FF1}"/>
              </a:ext>
            </a:extLst>
          </p:cNvPr>
          <p:cNvSpPr/>
          <p:nvPr/>
        </p:nvSpPr>
        <p:spPr>
          <a:xfrm>
            <a:off x="4394251" y="3879898"/>
            <a:ext cx="421312" cy="462613"/>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îsļíḋè">
            <a:extLst>
              <a:ext uri="{FF2B5EF4-FFF2-40B4-BE49-F238E27FC236}">
                <a16:creationId xmlns="" xmlns:a16="http://schemas.microsoft.com/office/drawing/2014/main" id="{9DA65AC9-AA70-4B87-8DE5-E825D0B9688D}"/>
              </a:ext>
            </a:extLst>
          </p:cNvPr>
          <p:cNvSpPr/>
          <p:nvPr/>
        </p:nvSpPr>
        <p:spPr>
          <a:xfrm>
            <a:off x="5634120"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ïślïḓe">
            <a:extLst>
              <a:ext uri="{FF2B5EF4-FFF2-40B4-BE49-F238E27FC236}">
                <a16:creationId xmlns="" xmlns:a16="http://schemas.microsoft.com/office/drawing/2014/main" id="{EDE5255C-C33F-40C3-9AD5-4E167D60F49F}"/>
              </a:ext>
            </a:extLst>
          </p:cNvPr>
          <p:cNvSpPr/>
          <p:nvPr/>
        </p:nvSpPr>
        <p:spPr>
          <a:xfrm>
            <a:off x="5786267"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îsľîḓê">
            <a:extLst>
              <a:ext uri="{FF2B5EF4-FFF2-40B4-BE49-F238E27FC236}">
                <a16:creationId xmlns="" xmlns:a16="http://schemas.microsoft.com/office/drawing/2014/main" id="{B0F92635-5EBF-4110-8436-ED4A5C500FFC}"/>
              </a:ext>
            </a:extLst>
          </p:cNvPr>
          <p:cNvSpPr/>
          <p:nvPr/>
        </p:nvSpPr>
        <p:spPr>
          <a:xfrm>
            <a:off x="5938414"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矩形 41">
            <a:extLst>
              <a:ext uri="{FF2B5EF4-FFF2-40B4-BE49-F238E27FC236}">
                <a16:creationId xmlns="" xmlns:a16="http://schemas.microsoft.com/office/drawing/2014/main" id="{229CE67C-C282-4C33-91D3-C819B4AF08FE}"/>
              </a:ext>
            </a:extLst>
          </p:cNvPr>
          <p:cNvSpPr/>
          <p:nvPr/>
        </p:nvSpPr>
        <p:spPr>
          <a:xfrm>
            <a:off x="1998300" y="3760928"/>
            <a:ext cx="1757871"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核心价值</a:t>
            </a:r>
          </a:p>
        </p:txBody>
      </p:sp>
      <p:sp>
        <p:nvSpPr>
          <p:cNvPr id="44" name="矩形 43">
            <a:extLst>
              <a:ext uri="{FF2B5EF4-FFF2-40B4-BE49-F238E27FC236}">
                <a16:creationId xmlns="" xmlns:a16="http://schemas.microsoft.com/office/drawing/2014/main" id="{C9F74B28-224D-48C4-9E5C-D9EA35EC9792}"/>
              </a:ext>
            </a:extLst>
          </p:cNvPr>
          <p:cNvSpPr/>
          <p:nvPr/>
        </p:nvSpPr>
        <p:spPr>
          <a:xfrm>
            <a:off x="883999" y="2282625"/>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记录</a:t>
            </a:r>
          </a:p>
        </p:txBody>
      </p:sp>
      <p:sp>
        <p:nvSpPr>
          <p:cNvPr id="45" name="矩形 44">
            <a:extLst>
              <a:ext uri="{FF2B5EF4-FFF2-40B4-BE49-F238E27FC236}">
                <a16:creationId xmlns="" xmlns:a16="http://schemas.microsoft.com/office/drawing/2014/main" id="{58AE7788-03B5-4436-A17E-608628A1916E}"/>
              </a:ext>
            </a:extLst>
          </p:cNvPr>
          <p:cNvSpPr/>
          <p:nvPr/>
        </p:nvSpPr>
        <p:spPr>
          <a:xfrm>
            <a:off x="4487020" y="235539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效益</a:t>
            </a:r>
          </a:p>
        </p:txBody>
      </p:sp>
      <p:sp>
        <p:nvSpPr>
          <p:cNvPr id="46" name="矩形 45">
            <a:extLst>
              <a:ext uri="{FF2B5EF4-FFF2-40B4-BE49-F238E27FC236}">
                <a16:creationId xmlns="" xmlns:a16="http://schemas.microsoft.com/office/drawing/2014/main" id="{5878D25D-3D79-4277-98A3-95C1B671D8B0}"/>
              </a:ext>
            </a:extLst>
          </p:cNvPr>
          <p:cNvSpPr/>
          <p:nvPr/>
        </p:nvSpPr>
        <p:spPr>
          <a:xfrm>
            <a:off x="780356" y="5322950"/>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管理</a:t>
            </a:r>
          </a:p>
        </p:txBody>
      </p:sp>
      <p:sp>
        <p:nvSpPr>
          <p:cNvPr id="47" name="矩形 46">
            <a:extLst>
              <a:ext uri="{FF2B5EF4-FFF2-40B4-BE49-F238E27FC236}">
                <a16:creationId xmlns="" xmlns:a16="http://schemas.microsoft.com/office/drawing/2014/main" id="{68177F46-98A8-4503-90E0-6900BE94BD3A}"/>
              </a:ext>
            </a:extLst>
          </p:cNvPr>
          <p:cNvSpPr/>
          <p:nvPr/>
        </p:nvSpPr>
        <p:spPr>
          <a:xfrm>
            <a:off x="4456681" y="524674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知识</a:t>
            </a:r>
          </a:p>
        </p:txBody>
      </p:sp>
      <p:sp>
        <p:nvSpPr>
          <p:cNvPr id="48" name="矩形 47">
            <a:extLst>
              <a:ext uri="{FF2B5EF4-FFF2-40B4-BE49-F238E27FC236}">
                <a16:creationId xmlns="" xmlns:a16="http://schemas.microsoft.com/office/drawing/2014/main" id="{A30B641E-4B5F-4230-B2EB-FCBD439C44EB}"/>
              </a:ext>
            </a:extLst>
          </p:cNvPr>
          <p:cNvSpPr/>
          <p:nvPr/>
        </p:nvSpPr>
        <p:spPr>
          <a:xfrm>
            <a:off x="6721043" y="2415309"/>
            <a:ext cx="402823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项目管理专业人员</a:t>
            </a:r>
            <a:r>
              <a:rPr lang="en-US" altLang="zh-CN" sz="2400" b="1" spc="400" dirty="0">
                <a:latin typeface="仓耳青禾体-谷力 W05" panose="02020400000000000000" pitchFamily="18" charset="-122"/>
                <a:ea typeface="仓耳青禾体-谷力 W05" panose="02020400000000000000" pitchFamily="18" charset="-122"/>
              </a:rPr>
              <a:t>(PMI)</a:t>
            </a:r>
          </a:p>
        </p:txBody>
      </p:sp>
      <p:sp>
        <p:nvSpPr>
          <p:cNvPr id="49" name="矩形 48">
            <a:extLst>
              <a:ext uri="{FF2B5EF4-FFF2-40B4-BE49-F238E27FC236}">
                <a16:creationId xmlns="" xmlns:a16="http://schemas.microsoft.com/office/drawing/2014/main" id="{35643F8F-EE57-4BC6-BCFD-BEA2F6B94711}"/>
              </a:ext>
            </a:extLst>
          </p:cNvPr>
          <p:cNvSpPr/>
          <p:nvPr/>
        </p:nvSpPr>
        <p:spPr>
          <a:xfrm>
            <a:off x="6721043" y="3194097"/>
            <a:ext cx="4282842" cy="2125390"/>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Project Management Professional. </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项目管理专业人员，始于八十年代初</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由</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PMI</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组织认证。有</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10</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万会员，</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万名通过</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PMP</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认证。</a:t>
            </a:r>
          </a:p>
        </p:txBody>
      </p:sp>
    </p:spTree>
    <p:extLst>
      <p:ext uri="{BB962C8B-B14F-4D97-AF65-F5344CB8AC3E}">
        <p14:creationId xmlns:p14="http://schemas.microsoft.com/office/powerpoint/2010/main" val="3039763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 calcmode="lin" valueType="num">
                                      <p:cBhvr>
                                        <p:cTn id="39" dur="1000" fill="hold"/>
                                        <p:tgtEl>
                                          <p:spTgt spid="37"/>
                                        </p:tgtEl>
                                        <p:attrNameLst>
                                          <p:attrName>style.rotation</p:attrName>
                                        </p:attrNameLst>
                                      </p:cBhvr>
                                      <p:tavLst>
                                        <p:tav tm="0">
                                          <p:val>
                                            <p:fltVal val="90"/>
                                          </p:val>
                                        </p:tav>
                                        <p:tav tm="100000">
                                          <p:val>
                                            <p:fltVal val="0"/>
                                          </p:val>
                                        </p:tav>
                                      </p:tavLst>
                                    </p:anim>
                                    <p:animEffect transition="in" filter="fade">
                                      <p:cBhvr>
                                        <p:cTn id="40" dur="1000"/>
                                        <p:tgtEl>
                                          <p:spTgt spid="3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style.rotation</p:attrName>
                                        </p:attrNameLst>
                                      </p:cBhvr>
                                      <p:tavLst>
                                        <p:tav tm="0">
                                          <p:val>
                                            <p:fltVal val="90"/>
                                          </p:val>
                                        </p:tav>
                                        <p:tav tm="100000">
                                          <p:val>
                                            <p:fltVal val="0"/>
                                          </p:val>
                                        </p:tav>
                                      </p:tavLst>
                                    </p:anim>
                                    <p:animEffect transition="in" filter="fade">
                                      <p:cBhvr>
                                        <p:cTn id="70" dur="1000"/>
                                        <p:tgtEl>
                                          <p:spTgt spid="3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1000" fill="hold"/>
                                        <p:tgtEl>
                                          <p:spTgt spid="31"/>
                                        </p:tgtEl>
                                        <p:attrNameLst>
                                          <p:attrName>ppt_w</p:attrName>
                                        </p:attrNameLst>
                                      </p:cBhvr>
                                      <p:tavLst>
                                        <p:tav tm="0">
                                          <p:val>
                                            <p:fltVal val="0"/>
                                          </p:val>
                                        </p:tav>
                                        <p:tav tm="100000">
                                          <p:val>
                                            <p:strVal val="#ppt_w"/>
                                          </p:val>
                                        </p:tav>
                                      </p:tavLst>
                                    </p:anim>
                                    <p:anim calcmode="lin" valueType="num">
                                      <p:cBhvr>
                                        <p:cTn id="74" dur="1000" fill="hold"/>
                                        <p:tgtEl>
                                          <p:spTgt spid="31"/>
                                        </p:tgtEl>
                                        <p:attrNameLst>
                                          <p:attrName>ppt_h</p:attrName>
                                        </p:attrNameLst>
                                      </p:cBhvr>
                                      <p:tavLst>
                                        <p:tav tm="0">
                                          <p:val>
                                            <p:fltVal val="0"/>
                                          </p:val>
                                        </p:tav>
                                        <p:tav tm="100000">
                                          <p:val>
                                            <p:strVal val="#ppt_h"/>
                                          </p:val>
                                        </p:tav>
                                      </p:tavLst>
                                    </p:anim>
                                    <p:anim calcmode="lin" valueType="num">
                                      <p:cBhvr>
                                        <p:cTn id="75" dur="1000" fill="hold"/>
                                        <p:tgtEl>
                                          <p:spTgt spid="31"/>
                                        </p:tgtEl>
                                        <p:attrNameLst>
                                          <p:attrName>style.rotation</p:attrName>
                                        </p:attrNameLst>
                                      </p:cBhvr>
                                      <p:tavLst>
                                        <p:tav tm="0">
                                          <p:val>
                                            <p:fltVal val="90"/>
                                          </p:val>
                                        </p:tav>
                                        <p:tav tm="100000">
                                          <p:val>
                                            <p:fltVal val="0"/>
                                          </p:val>
                                        </p:tav>
                                      </p:tavLst>
                                    </p:anim>
                                    <p:animEffect transition="in" filter="fade">
                                      <p:cBhvr>
                                        <p:cTn id="76" dur="1000"/>
                                        <p:tgtEl>
                                          <p:spTgt spid="3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1000" fill="hold"/>
                                        <p:tgtEl>
                                          <p:spTgt spid="27"/>
                                        </p:tgtEl>
                                        <p:attrNameLst>
                                          <p:attrName>ppt_w</p:attrName>
                                        </p:attrNameLst>
                                      </p:cBhvr>
                                      <p:tavLst>
                                        <p:tav tm="0">
                                          <p:val>
                                            <p:fltVal val="0"/>
                                          </p:val>
                                        </p:tav>
                                        <p:tav tm="100000">
                                          <p:val>
                                            <p:strVal val="#ppt_w"/>
                                          </p:val>
                                        </p:tav>
                                      </p:tavLst>
                                    </p:anim>
                                    <p:anim calcmode="lin" valueType="num">
                                      <p:cBhvr>
                                        <p:cTn id="86" dur="1000" fill="hold"/>
                                        <p:tgtEl>
                                          <p:spTgt spid="27"/>
                                        </p:tgtEl>
                                        <p:attrNameLst>
                                          <p:attrName>ppt_h</p:attrName>
                                        </p:attrNameLst>
                                      </p:cBhvr>
                                      <p:tavLst>
                                        <p:tav tm="0">
                                          <p:val>
                                            <p:fltVal val="0"/>
                                          </p:val>
                                        </p:tav>
                                        <p:tav tm="100000">
                                          <p:val>
                                            <p:strVal val="#ppt_h"/>
                                          </p:val>
                                        </p:tav>
                                      </p:tavLst>
                                    </p:anim>
                                    <p:anim calcmode="lin" valueType="num">
                                      <p:cBhvr>
                                        <p:cTn id="87" dur="1000" fill="hold"/>
                                        <p:tgtEl>
                                          <p:spTgt spid="27"/>
                                        </p:tgtEl>
                                        <p:attrNameLst>
                                          <p:attrName>style.rotation</p:attrName>
                                        </p:attrNameLst>
                                      </p:cBhvr>
                                      <p:tavLst>
                                        <p:tav tm="0">
                                          <p:val>
                                            <p:fltVal val="90"/>
                                          </p:val>
                                        </p:tav>
                                        <p:tav tm="100000">
                                          <p:val>
                                            <p:fltVal val="0"/>
                                          </p:val>
                                        </p:tav>
                                      </p:tavLst>
                                    </p:anim>
                                    <p:animEffect transition="in" filter="fade">
                                      <p:cBhvr>
                                        <p:cTn id="88" dur="1000"/>
                                        <p:tgtEl>
                                          <p:spTgt spid="2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 calcmode="lin" valueType="num">
                                      <p:cBhvr>
                                        <p:cTn id="99" dur="1000" fill="hold"/>
                                        <p:tgtEl>
                                          <p:spTgt spid="29"/>
                                        </p:tgtEl>
                                        <p:attrNameLst>
                                          <p:attrName>style.rotation</p:attrName>
                                        </p:attrNameLst>
                                      </p:cBhvr>
                                      <p:tavLst>
                                        <p:tav tm="0">
                                          <p:val>
                                            <p:fltVal val="90"/>
                                          </p:val>
                                        </p:tav>
                                        <p:tav tm="100000">
                                          <p:val>
                                            <p:fltVal val="0"/>
                                          </p:val>
                                        </p:tav>
                                      </p:tavLst>
                                    </p:anim>
                                    <p:animEffect transition="in" filter="fade">
                                      <p:cBhvr>
                                        <p:cTn id="100" dur="1000"/>
                                        <p:tgtEl>
                                          <p:spTgt spid="2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1000" fill="hold"/>
                                        <p:tgtEl>
                                          <p:spTgt spid="25"/>
                                        </p:tgtEl>
                                        <p:attrNameLst>
                                          <p:attrName>ppt_w</p:attrName>
                                        </p:attrNameLst>
                                      </p:cBhvr>
                                      <p:tavLst>
                                        <p:tav tm="0">
                                          <p:val>
                                            <p:fltVal val="0"/>
                                          </p:val>
                                        </p:tav>
                                        <p:tav tm="100000">
                                          <p:val>
                                            <p:strVal val="#ppt_w"/>
                                          </p:val>
                                        </p:tav>
                                      </p:tavLst>
                                    </p:anim>
                                    <p:anim calcmode="lin" valueType="num">
                                      <p:cBhvr>
                                        <p:cTn id="110" dur="1000" fill="hold"/>
                                        <p:tgtEl>
                                          <p:spTgt spid="25"/>
                                        </p:tgtEl>
                                        <p:attrNameLst>
                                          <p:attrName>ppt_h</p:attrName>
                                        </p:attrNameLst>
                                      </p:cBhvr>
                                      <p:tavLst>
                                        <p:tav tm="0">
                                          <p:val>
                                            <p:fltVal val="0"/>
                                          </p:val>
                                        </p:tav>
                                        <p:tav tm="100000">
                                          <p:val>
                                            <p:strVal val="#ppt_h"/>
                                          </p:val>
                                        </p:tav>
                                      </p:tavLst>
                                    </p:anim>
                                    <p:anim calcmode="lin" valueType="num">
                                      <p:cBhvr>
                                        <p:cTn id="111" dur="1000" fill="hold"/>
                                        <p:tgtEl>
                                          <p:spTgt spid="25"/>
                                        </p:tgtEl>
                                        <p:attrNameLst>
                                          <p:attrName>style.rotation</p:attrName>
                                        </p:attrNameLst>
                                      </p:cBhvr>
                                      <p:tavLst>
                                        <p:tav tm="0">
                                          <p:val>
                                            <p:fltVal val="90"/>
                                          </p:val>
                                        </p:tav>
                                        <p:tav tm="100000">
                                          <p:val>
                                            <p:fltVal val="0"/>
                                          </p:val>
                                        </p:tav>
                                      </p:tavLst>
                                    </p:anim>
                                    <p:animEffect transition="in" filter="fade">
                                      <p:cBhvr>
                                        <p:cTn id="112" dur="1000"/>
                                        <p:tgtEl>
                                          <p:spTgt spid="2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1000"/>
                                        <p:tgtEl>
                                          <p:spTgt spid="45"/>
                                        </p:tgtEl>
                                      </p:cBhvr>
                                    </p:animEffect>
                                    <p:anim calcmode="lin" valueType="num">
                                      <p:cBhvr>
                                        <p:cTn id="138" dur="1000" fill="hold"/>
                                        <p:tgtEl>
                                          <p:spTgt spid="45"/>
                                        </p:tgtEl>
                                        <p:attrNameLst>
                                          <p:attrName>ppt_x</p:attrName>
                                        </p:attrNameLst>
                                      </p:cBhvr>
                                      <p:tavLst>
                                        <p:tav tm="0">
                                          <p:val>
                                            <p:strVal val="#ppt_x"/>
                                          </p:val>
                                        </p:tav>
                                        <p:tav tm="100000">
                                          <p:val>
                                            <p:strVal val="#ppt_x"/>
                                          </p:val>
                                        </p:tav>
                                      </p:tavLst>
                                    </p:anim>
                                    <p:anim calcmode="lin" valueType="num">
                                      <p:cBhvr>
                                        <p:cTn id="1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1000"/>
                                        <p:tgtEl>
                                          <p:spTgt spid="46"/>
                                        </p:tgtEl>
                                      </p:cBhvr>
                                    </p:animEffect>
                                    <p:anim calcmode="lin" valueType="num">
                                      <p:cBhvr>
                                        <p:cTn id="145" dur="1000" fill="hold"/>
                                        <p:tgtEl>
                                          <p:spTgt spid="46"/>
                                        </p:tgtEl>
                                        <p:attrNameLst>
                                          <p:attrName>ppt_x</p:attrName>
                                        </p:attrNameLst>
                                      </p:cBhvr>
                                      <p:tavLst>
                                        <p:tav tm="0">
                                          <p:val>
                                            <p:strVal val="#ppt_x"/>
                                          </p:val>
                                        </p:tav>
                                        <p:tav tm="100000">
                                          <p:val>
                                            <p:strVal val="#ppt_x"/>
                                          </p:val>
                                        </p:tav>
                                      </p:tavLst>
                                    </p:anim>
                                    <p:anim calcmode="lin" valueType="num">
                                      <p:cBhvr>
                                        <p:cTn id="14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0"/>
                                        <p:tgtEl>
                                          <p:spTgt spid="47"/>
                                        </p:tgtEl>
                                      </p:cBhvr>
                                    </p:animEffect>
                                    <p:anim calcmode="lin" valueType="num">
                                      <p:cBhvr>
                                        <p:cTn id="152" dur="1000" fill="hold"/>
                                        <p:tgtEl>
                                          <p:spTgt spid="47"/>
                                        </p:tgtEl>
                                        <p:attrNameLst>
                                          <p:attrName>ppt_x</p:attrName>
                                        </p:attrNameLst>
                                      </p:cBhvr>
                                      <p:tavLst>
                                        <p:tav tm="0">
                                          <p:val>
                                            <p:strVal val="#ppt_x"/>
                                          </p:val>
                                        </p:tav>
                                        <p:tav tm="100000">
                                          <p:val>
                                            <p:strVal val="#ppt_x"/>
                                          </p:val>
                                        </p:tav>
                                      </p:tavLst>
                                    </p:anim>
                                    <p:anim calcmode="lin" valueType="num">
                                      <p:cBhvr>
                                        <p:cTn id="1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1000"/>
                                        <p:tgtEl>
                                          <p:spTgt spid="48"/>
                                        </p:tgtEl>
                                      </p:cBhvr>
                                    </p:animEffect>
                                    <p:anim calcmode="lin" valueType="num">
                                      <p:cBhvr>
                                        <p:cTn id="159" dur="1000" fill="hold"/>
                                        <p:tgtEl>
                                          <p:spTgt spid="48"/>
                                        </p:tgtEl>
                                        <p:attrNameLst>
                                          <p:attrName>ppt_x</p:attrName>
                                        </p:attrNameLst>
                                      </p:cBhvr>
                                      <p:tavLst>
                                        <p:tav tm="0">
                                          <p:val>
                                            <p:strVal val="#ppt_x"/>
                                          </p:val>
                                        </p:tav>
                                        <p:tav tm="100000">
                                          <p:val>
                                            <p:strVal val="#ppt_x"/>
                                          </p:val>
                                        </p:tav>
                                      </p:tavLst>
                                    </p:anim>
                                    <p:anim calcmode="lin" valueType="num">
                                      <p:cBhvr>
                                        <p:cTn id="16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1000"/>
                                        <p:tgtEl>
                                          <p:spTgt spid="49"/>
                                        </p:tgtEl>
                                      </p:cBhvr>
                                    </p:animEffect>
                                    <p:anim calcmode="lin" valueType="num">
                                      <p:cBhvr>
                                        <p:cTn id="166" dur="1000" fill="hold"/>
                                        <p:tgtEl>
                                          <p:spTgt spid="49"/>
                                        </p:tgtEl>
                                        <p:attrNameLst>
                                          <p:attrName>ppt_x</p:attrName>
                                        </p:attrNameLst>
                                      </p:cBhvr>
                                      <p:tavLst>
                                        <p:tav tm="0">
                                          <p:val>
                                            <p:strVal val="#ppt_x"/>
                                          </p:val>
                                        </p:tav>
                                        <p:tav tm="100000">
                                          <p:val>
                                            <p:strVal val="#ppt_x"/>
                                          </p:val>
                                        </p:tav>
                                      </p:tavLst>
                                    </p:anim>
                                    <p:anim calcmode="lin" valueType="num">
                                      <p:cBhvr>
                                        <p:cTn id="1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9" grpId="0" animBg="1"/>
      <p:bldP spid="40" grpId="0" animBg="1"/>
      <p:bldP spid="41" grpId="0" animBg="1"/>
      <p:bldP spid="36" grpId="0" animBg="1"/>
      <p:bldP spid="37" grpId="0" animBg="1"/>
      <p:bldP spid="38" grpId="0" animBg="1"/>
      <p:bldP spid="33" grpId="0" animBg="1"/>
      <p:bldP spid="34" grpId="0" animBg="1"/>
      <p:bldP spid="35" grpId="0" animBg="1"/>
      <p:bldP spid="30" grpId="0" animBg="1"/>
      <p:bldP spid="31" grpId="0" animBg="1"/>
      <p:bldP spid="32" grpId="0" animBg="1"/>
      <p:bldP spid="27" grpId="0" animBg="1"/>
      <p:bldP spid="28" grpId="0" animBg="1"/>
      <p:bldP spid="29" grpId="0" animBg="1"/>
      <p:bldP spid="24" grpId="0" animBg="1"/>
      <p:bldP spid="25" grpId="0" animBg="1"/>
      <p:bldP spid="26" grpId="0" animBg="1"/>
      <p:bldP spid="42"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 xmlns:a16="http://schemas.microsoft.com/office/drawing/2014/main" id="{01497955-A0B1-438C-A526-39233AE0BAC8}"/>
              </a:ext>
            </a:extLst>
          </p:cNvPr>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 xmlns:a16="http://schemas.microsoft.com/office/drawing/2014/main" id="{301FD69C-55DC-4DD9-B377-D5485ECF2C19}"/>
              </a:ext>
            </a:extLst>
          </p:cNvPr>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E9423B79-3FFC-4BD9-89F0-AC75CB38CADD}"/>
              </a:ext>
            </a:extLst>
          </p:cNvPr>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p>
        </p:txBody>
      </p:sp>
      <p:sp>
        <p:nvSpPr>
          <p:cNvPr id="6" name="文本框 5">
            <a:extLst>
              <a:ext uri="{FF2B5EF4-FFF2-40B4-BE49-F238E27FC236}">
                <a16:creationId xmlns="" xmlns:a16="http://schemas.microsoft.com/office/drawing/2014/main" id="{08C0A833-EB8C-4453-97B5-BCE4F7E648DD}"/>
              </a:ext>
            </a:extLst>
          </p:cNvPr>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56" name="iṣḻíďê">
            <a:extLst>
              <a:ext uri="{FF2B5EF4-FFF2-40B4-BE49-F238E27FC236}">
                <a16:creationId xmlns="" xmlns:a16="http://schemas.microsoft.com/office/drawing/2014/main" id="{91D027B4-9E0D-4900-8B5A-7C6303CD7ACD}"/>
              </a:ext>
            </a:extLst>
          </p:cNvPr>
          <p:cNvSpPr/>
          <p:nvPr/>
        </p:nvSpPr>
        <p:spPr>
          <a:xfrm>
            <a:off x="660399"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55" name="iṩḷïḍe">
            <a:extLst>
              <a:ext uri="{FF2B5EF4-FFF2-40B4-BE49-F238E27FC236}">
                <a16:creationId xmlns="" xmlns:a16="http://schemas.microsoft.com/office/drawing/2014/main" id="{7F927F11-1D7A-462C-846B-583C22971F2B}"/>
              </a:ext>
            </a:extLst>
          </p:cNvPr>
          <p:cNvSpPr/>
          <p:nvPr/>
        </p:nvSpPr>
        <p:spPr>
          <a:xfrm>
            <a:off x="918609"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01</a:t>
            </a:r>
            <a:endParaRPr dirty="0"/>
          </a:p>
        </p:txBody>
      </p:sp>
      <p:sp>
        <p:nvSpPr>
          <p:cNvPr id="46" name="îṥ1îḍè">
            <a:extLst>
              <a:ext uri="{FF2B5EF4-FFF2-40B4-BE49-F238E27FC236}">
                <a16:creationId xmlns="" xmlns:a16="http://schemas.microsoft.com/office/drawing/2014/main" id="{ED1B09F6-07CF-448F-BD6E-A856622DB5A8}"/>
              </a:ext>
            </a:extLst>
          </p:cNvPr>
          <p:cNvSpPr/>
          <p:nvPr/>
        </p:nvSpPr>
        <p:spPr>
          <a:xfrm>
            <a:off x="5027595"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45" name="îslïḑe">
            <a:extLst>
              <a:ext uri="{FF2B5EF4-FFF2-40B4-BE49-F238E27FC236}">
                <a16:creationId xmlns="" xmlns:a16="http://schemas.microsoft.com/office/drawing/2014/main" id="{AA4AE71A-9F36-4AD2-97FB-5C2C7E6E7612}"/>
              </a:ext>
            </a:extLst>
          </p:cNvPr>
          <p:cNvSpPr/>
          <p:nvPr/>
        </p:nvSpPr>
        <p:spPr>
          <a:xfrm>
            <a:off x="5285805"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03</a:t>
            </a:r>
            <a:endParaRPr dirty="0"/>
          </a:p>
        </p:txBody>
      </p:sp>
      <p:sp>
        <p:nvSpPr>
          <p:cNvPr id="36" name="îSľíḑê">
            <a:extLst>
              <a:ext uri="{FF2B5EF4-FFF2-40B4-BE49-F238E27FC236}">
                <a16:creationId xmlns="" xmlns:a16="http://schemas.microsoft.com/office/drawing/2014/main" id="{70AFC3B9-7276-4EC5-892F-5C5D748E8009}"/>
              </a:ext>
            </a:extLst>
          </p:cNvPr>
          <p:cNvSpPr/>
          <p:nvPr/>
        </p:nvSpPr>
        <p:spPr>
          <a:xfrm>
            <a:off x="9394791"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35" name="i$1ídè">
            <a:extLst>
              <a:ext uri="{FF2B5EF4-FFF2-40B4-BE49-F238E27FC236}">
                <a16:creationId xmlns="" xmlns:a16="http://schemas.microsoft.com/office/drawing/2014/main" id="{77B4D896-0F65-4705-B620-0E17AD24D923}"/>
              </a:ext>
            </a:extLst>
          </p:cNvPr>
          <p:cNvSpPr/>
          <p:nvPr/>
        </p:nvSpPr>
        <p:spPr>
          <a:xfrm>
            <a:off x="9653001"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05</a:t>
            </a:r>
            <a:endParaRPr dirty="0"/>
          </a:p>
        </p:txBody>
      </p:sp>
      <p:sp>
        <p:nvSpPr>
          <p:cNvPr id="26" name="íṧľïḍè">
            <a:extLst>
              <a:ext uri="{FF2B5EF4-FFF2-40B4-BE49-F238E27FC236}">
                <a16:creationId xmlns="" xmlns:a16="http://schemas.microsoft.com/office/drawing/2014/main" id="{DB05B387-7C23-4C3D-BB76-63577A2011E3}"/>
              </a:ext>
            </a:extLst>
          </p:cNvPr>
          <p:cNvSpPr/>
          <p:nvPr/>
        </p:nvSpPr>
        <p:spPr>
          <a:xfrm>
            <a:off x="2843997"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25" name="ïśľïḑê">
            <a:extLst>
              <a:ext uri="{FF2B5EF4-FFF2-40B4-BE49-F238E27FC236}">
                <a16:creationId xmlns="" xmlns:a16="http://schemas.microsoft.com/office/drawing/2014/main" id="{F938E5C2-904B-4DA8-9292-4BB9299E0459}"/>
              </a:ext>
            </a:extLst>
          </p:cNvPr>
          <p:cNvSpPr/>
          <p:nvPr/>
        </p:nvSpPr>
        <p:spPr>
          <a:xfrm>
            <a:off x="3102207"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02</a:t>
            </a:r>
            <a:endParaRPr dirty="0"/>
          </a:p>
        </p:txBody>
      </p:sp>
      <p:sp>
        <p:nvSpPr>
          <p:cNvPr id="16" name="ïṣľîḍê">
            <a:extLst>
              <a:ext uri="{FF2B5EF4-FFF2-40B4-BE49-F238E27FC236}">
                <a16:creationId xmlns="" xmlns:a16="http://schemas.microsoft.com/office/drawing/2014/main" id="{BCB42F9E-46CD-4141-9E09-3CEC4CDB81DF}"/>
              </a:ext>
            </a:extLst>
          </p:cNvPr>
          <p:cNvSpPr/>
          <p:nvPr/>
        </p:nvSpPr>
        <p:spPr>
          <a:xfrm>
            <a:off x="7211194"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15" name="ïs1ídê">
            <a:extLst>
              <a:ext uri="{FF2B5EF4-FFF2-40B4-BE49-F238E27FC236}">
                <a16:creationId xmlns="" xmlns:a16="http://schemas.microsoft.com/office/drawing/2014/main" id="{383E6AB4-A0FA-4328-AD12-98D42CA2C676}"/>
              </a:ext>
            </a:extLst>
          </p:cNvPr>
          <p:cNvSpPr/>
          <p:nvPr/>
        </p:nvSpPr>
        <p:spPr>
          <a:xfrm>
            <a:off x="7469404"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04</a:t>
            </a:r>
            <a:endParaRPr dirty="0"/>
          </a:p>
        </p:txBody>
      </p:sp>
      <p:sp>
        <p:nvSpPr>
          <p:cNvPr id="64" name="矩形 63">
            <a:extLst>
              <a:ext uri="{FF2B5EF4-FFF2-40B4-BE49-F238E27FC236}">
                <a16:creationId xmlns="" xmlns:a16="http://schemas.microsoft.com/office/drawing/2014/main" id="{832D3A2F-34BF-4458-B0DF-93791CCC0D52}"/>
              </a:ext>
            </a:extLst>
          </p:cNvPr>
          <p:cNvSpPr/>
          <p:nvPr/>
        </p:nvSpPr>
        <p:spPr>
          <a:xfrm>
            <a:off x="851333"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管理启动</a:t>
            </a:r>
          </a:p>
        </p:txBody>
      </p:sp>
      <p:sp>
        <p:nvSpPr>
          <p:cNvPr id="65" name="矩形 64">
            <a:extLst>
              <a:ext uri="{FF2B5EF4-FFF2-40B4-BE49-F238E27FC236}">
                <a16:creationId xmlns="" xmlns:a16="http://schemas.microsoft.com/office/drawing/2014/main" id="{C91C20B3-826E-49AD-B659-936EAC5E281D}"/>
              </a:ext>
            </a:extLst>
          </p:cNvPr>
          <p:cNvSpPr/>
          <p:nvPr/>
        </p:nvSpPr>
        <p:spPr>
          <a:xfrm>
            <a:off x="918609"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管理启动占比高达</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80%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，好的项目管理得有好的开始。</a:t>
            </a:r>
          </a:p>
        </p:txBody>
      </p:sp>
      <p:sp>
        <p:nvSpPr>
          <p:cNvPr id="66" name="矩形 65">
            <a:extLst>
              <a:ext uri="{FF2B5EF4-FFF2-40B4-BE49-F238E27FC236}">
                <a16:creationId xmlns="" xmlns:a16="http://schemas.microsoft.com/office/drawing/2014/main" id="{CF1F5528-4C15-4F65-883C-BACA70B327D6}"/>
              </a:ext>
            </a:extLst>
          </p:cNvPr>
          <p:cNvSpPr/>
          <p:nvPr/>
        </p:nvSpPr>
        <p:spPr>
          <a:xfrm>
            <a:off x="3034931"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计划启动</a:t>
            </a:r>
          </a:p>
        </p:txBody>
      </p:sp>
      <p:sp>
        <p:nvSpPr>
          <p:cNvPr id="67" name="矩形 66">
            <a:extLst>
              <a:ext uri="{FF2B5EF4-FFF2-40B4-BE49-F238E27FC236}">
                <a16:creationId xmlns="" xmlns:a16="http://schemas.microsoft.com/office/drawing/2014/main" id="{62519481-90D4-4672-90EB-01BBF6F6738A}"/>
              </a:ext>
            </a:extLst>
          </p:cNvPr>
          <p:cNvSpPr/>
          <p:nvPr/>
        </p:nvSpPr>
        <p:spPr>
          <a:xfrm>
            <a:off x="3102207"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，良好的计划能决定项目管理的方向。</a:t>
            </a:r>
          </a:p>
        </p:txBody>
      </p:sp>
      <p:sp>
        <p:nvSpPr>
          <p:cNvPr id="68" name="矩形 67">
            <a:extLst>
              <a:ext uri="{FF2B5EF4-FFF2-40B4-BE49-F238E27FC236}">
                <a16:creationId xmlns="" xmlns:a16="http://schemas.microsoft.com/office/drawing/2014/main" id="{8A46043D-7AEE-4586-BFCF-E5ECD4696800}"/>
              </a:ext>
            </a:extLst>
          </p:cNvPr>
          <p:cNvSpPr/>
          <p:nvPr/>
        </p:nvSpPr>
        <p:spPr>
          <a:xfrm>
            <a:off x="5083979"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控制启动</a:t>
            </a:r>
          </a:p>
        </p:txBody>
      </p:sp>
      <p:sp>
        <p:nvSpPr>
          <p:cNvPr id="69" name="矩形 68">
            <a:extLst>
              <a:ext uri="{FF2B5EF4-FFF2-40B4-BE49-F238E27FC236}">
                <a16:creationId xmlns="" xmlns:a16="http://schemas.microsoft.com/office/drawing/2014/main" id="{315BCC75-795D-4610-87D6-3F9FCEC4D8E8}"/>
              </a:ext>
            </a:extLst>
          </p:cNvPr>
          <p:cNvSpPr/>
          <p:nvPr/>
        </p:nvSpPr>
        <p:spPr>
          <a:xfrm>
            <a:off x="5151255" y="3765345"/>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控制启动占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，计划的合理控制有利于每项计划的实施。</a:t>
            </a:r>
          </a:p>
        </p:txBody>
      </p:sp>
      <p:sp>
        <p:nvSpPr>
          <p:cNvPr id="70" name="矩形 69">
            <a:extLst>
              <a:ext uri="{FF2B5EF4-FFF2-40B4-BE49-F238E27FC236}">
                <a16:creationId xmlns="" xmlns:a16="http://schemas.microsoft.com/office/drawing/2014/main" id="{AFAF812F-184D-4BEB-92FC-669CBC610C64}"/>
              </a:ext>
            </a:extLst>
          </p:cNvPr>
          <p:cNvSpPr/>
          <p:nvPr/>
        </p:nvSpPr>
        <p:spPr>
          <a:xfrm>
            <a:off x="726757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实施启动</a:t>
            </a:r>
          </a:p>
        </p:txBody>
      </p:sp>
      <p:sp>
        <p:nvSpPr>
          <p:cNvPr id="71" name="矩形 70">
            <a:extLst>
              <a:ext uri="{FF2B5EF4-FFF2-40B4-BE49-F238E27FC236}">
                <a16:creationId xmlns="" xmlns:a16="http://schemas.microsoft.com/office/drawing/2014/main" id="{64C8D121-1559-4C0A-AAB5-2450D5BDD58B}"/>
              </a:ext>
            </a:extLst>
          </p:cNvPr>
          <p:cNvSpPr/>
          <p:nvPr/>
        </p:nvSpPr>
        <p:spPr>
          <a:xfrm>
            <a:off x="733485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，实施是所有计划的必要环节，没有实施不可。</a:t>
            </a:r>
          </a:p>
        </p:txBody>
      </p:sp>
      <p:sp>
        <p:nvSpPr>
          <p:cNvPr id="72" name="矩形 71">
            <a:extLst>
              <a:ext uri="{FF2B5EF4-FFF2-40B4-BE49-F238E27FC236}">
                <a16:creationId xmlns="" xmlns:a16="http://schemas.microsoft.com/office/drawing/2014/main" id="{98D184A6-36AE-449B-8AEB-285A25486E49}"/>
              </a:ext>
            </a:extLst>
          </p:cNvPr>
          <p:cNvSpPr/>
          <p:nvPr/>
        </p:nvSpPr>
        <p:spPr>
          <a:xfrm>
            <a:off x="944772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收尾启动</a:t>
            </a:r>
          </a:p>
        </p:txBody>
      </p:sp>
      <p:sp>
        <p:nvSpPr>
          <p:cNvPr id="73" name="矩形 72">
            <a:extLst>
              <a:ext uri="{FF2B5EF4-FFF2-40B4-BE49-F238E27FC236}">
                <a16:creationId xmlns="" xmlns:a16="http://schemas.microsoft.com/office/drawing/2014/main" id="{9557FBCC-2605-4D58-9A0E-0C4DAB3F26C0}"/>
              </a:ext>
            </a:extLst>
          </p:cNvPr>
          <p:cNvSpPr/>
          <p:nvPr/>
        </p:nvSpPr>
        <p:spPr>
          <a:xfrm>
            <a:off x="951500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65%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，收尾是计划的必要环节，也是所有管理的末端。</a:t>
            </a:r>
          </a:p>
        </p:txBody>
      </p:sp>
    </p:spTree>
    <p:extLst>
      <p:ext uri="{BB962C8B-B14F-4D97-AF65-F5344CB8AC3E}">
        <p14:creationId xmlns:p14="http://schemas.microsoft.com/office/powerpoint/2010/main" val="625320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0"/>
                                        <p:tgtEl>
                                          <p:spTgt spid="64"/>
                                        </p:tgtEl>
                                      </p:cBhvr>
                                    </p:animEffect>
                                    <p:anim calcmode="lin" valueType="num">
                                      <p:cBhvr>
                                        <p:cTn id="40" dur="1000" fill="hold"/>
                                        <p:tgtEl>
                                          <p:spTgt spid="64"/>
                                        </p:tgtEl>
                                        <p:attrNameLst>
                                          <p:attrName>ppt_x</p:attrName>
                                        </p:attrNameLst>
                                      </p:cBhvr>
                                      <p:tavLst>
                                        <p:tav tm="0">
                                          <p:val>
                                            <p:strVal val="#ppt_x"/>
                                          </p:val>
                                        </p:tav>
                                        <p:tav tm="100000">
                                          <p:val>
                                            <p:strVal val="#ppt_x"/>
                                          </p:val>
                                        </p:tav>
                                      </p:tavLst>
                                    </p:anim>
                                    <p:anim calcmode="lin" valueType="num">
                                      <p:cBhvr>
                                        <p:cTn id="4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1000"/>
                                        <p:tgtEl>
                                          <p:spTgt spid="69"/>
                                        </p:tgtEl>
                                      </p:cBhvr>
                                    </p:animEffect>
                                    <p:anim calcmode="lin" valueType="num">
                                      <p:cBhvr>
                                        <p:cTn id="75" dur="1000" fill="hold"/>
                                        <p:tgtEl>
                                          <p:spTgt spid="69"/>
                                        </p:tgtEl>
                                        <p:attrNameLst>
                                          <p:attrName>ppt_x</p:attrName>
                                        </p:attrNameLst>
                                      </p:cBhvr>
                                      <p:tavLst>
                                        <p:tav tm="0">
                                          <p:val>
                                            <p:strVal val="#ppt_x"/>
                                          </p:val>
                                        </p:tav>
                                        <p:tav tm="100000">
                                          <p:val>
                                            <p:strVal val="#ppt_x"/>
                                          </p:val>
                                        </p:tav>
                                      </p:tavLst>
                                    </p:anim>
                                    <p:anim calcmode="lin" valueType="num">
                                      <p:cBhvr>
                                        <p:cTn id="7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1000"/>
                                        <p:tgtEl>
                                          <p:spTgt spid="70"/>
                                        </p:tgtEl>
                                      </p:cBhvr>
                                    </p:animEffect>
                                    <p:anim calcmode="lin" valueType="num">
                                      <p:cBhvr>
                                        <p:cTn id="82" dur="1000" fill="hold"/>
                                        <p:tgtEl>
                                          <p:spTgt spid="70"/>
                                        </p:tgtEl>
                                        <p:attrNameLst>
                                          <p:attrName>ppt_x</p:attrName>
                                        </p:attrNameLst>
                                      </p:cBhvr>
                                      <p:tavLst>
                                        <p:tav tm="0">
                                          <p:val>
                                            <p:strVal val="#ppt_x"/>
                                          </p:val>
                                        </p:tav>
                                        <p:tav tm="100000">
                                          <p:val>
                                            <p:strVal val="#ppt_x"/>
                                          </p:val>
                                        </p:tav>
                                      </p:tavLst>
                                    </p:anim>
                                    <p:anim calcmode="lin" valueType="num">
                                      <p:cBhvr>
                                        <p:cTn id="8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anim calcmode="lin" valueType="num">
                                      <p:cBhvr>
                                        <p:cTn id="96" dur="1000" fill="hold"/>
                                        <p:tgtEl>
                                          <p:spTgt spid="72"/>
                                        </p:tgtEl>
                                        <p:attrNameLst>
                                          <p:attrName>ppt_x</p:attrName>
                                        </p:attrNameLst>
                                      </p:cBhvr>
                                      <p:tavLst>
                                        <p:tav tm="0">
                                          <p:val>
                                            <p:strVal val="#ppt_x"/>
                                          </p:val>
                                        </p:tav>
                                        <p:tav tm="100000">
                                          <p:val>
                                            <p:strVal val="#ppt_x"/>
                                          </p:val>
                                        </p:tav>
                                      </p:tavLst>
                                    </p:anim>
                                    <p:anim calcmode="lin" valueType="num">
                                      <p:cBhvr>
                                        <p:cTn id="9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46" grpId="0" animBg="1"/>
      <p:bldP spid="45" grpId="0" animBg="1"/>
      <p:bldP spid="36" grpId="0" animBg="1"/>
      <p:bldP spid="35" grpId="0" animBg="1"/>
      <p:bldP spid="26" grpId="0" animBg="1"/>
      <p:bldP spid="25" grpId="0" animBg="1"/>
      <p:bldP spid="16" grpId="0" animBg="1"/>
      <p:bldP spid="15" grpId="0" animBg="1"/>
      <p:bldP spid="64" grpId="0"/>
      <p:bldP spid="65" grpId="0"/>
      <p:bldP spid="66" grpId="0"/>
      <p:bldP spid="67" grpId="0"/>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AE221C8D-F8A6-4162-98F7-54DF89330E13}"/>
              </a:ext>
            </a:extLst>
          </p:cNvPr>
          <p:cNvCxnSpPr>
            <a:cxnSpLocks/>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 xmlns:a16="http://schemas.microsoft.com/office/drawing/2014/main" id="{D241BB03-82B9-4B87-B942-49FADAB56F78}"/>
              </a:ext>
            </a:extLst>
          </p:cNvPr>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5F0C6A6C-1FF8-4BE3-8C87-D7858F248C75}"/>
              </a:ext>
            </a:extLst>
          </p:cNvPr>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C478E4AB-8E8F-4FAE-9422-629442B60869}"/>
              </a:ext>
            </a:extLst>
          </p:cNvPr>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项目管理剖析总结</a:t>
            </a:r>
          </a:p>
        </p:txBody>
      </p:sp>
      <p:grpSp>
        <p:nvGrpSpPr>
          <p:cNvPr id="9" name="组合 8">
            <a:extLst>
              <a:ext uri="{FF2B5EF4-FFF2-40B4-BE49-F238E27FC236}">
                <a16:creationId xmlns="" xmlns:a16="http://schemas.microsoft.com/office/drawing/2014/main" id="{AF7093F4-C245-45D4-9710-72440F102AA2}"/>
              </a:ext>
            </a:extLst>
          </p:cNvPr>
          <p:cNvGrpSpPr/>
          <p:nvPr/>
        </p:nvGrpSpPr>
        <p:grpSpPr>
          <a:xfrm>
            <a:off x="2222089" y="1927860"/>
            <a:ext cx="2740960" cy="1552338"/>
            <a:chOff x="3398617" y="1896592"/>
            <a:chExt cx="2740960" cy="1552338"/>
          </a:xfrm>
          <a:gradFill>
            <a:gsLst>
              <a:gs pos="0">
                <a:srgbClr val="5C5C5C"/>
              </a:gs>
              <a:gs pos="100000">
                <a:srgbClr val="2F2F31"/>
              </a:gs>
            </a:gsLst>
            <a:lin ang="10800000" scaled="1"/>
          </a:gradFill>
        </p:grpSpPr>
        <p:sp>
          <p:nvSpPr>
            <p:cNvPr id="11" name="文本框 10">
              <a:extLst>
                <a:ext uri="{FF2B5EF4-FFF2-40B4-BE49-F238E27FC236}">
                  <a16:creationId xmlns="" xmlns:a16="http://schemas.microsoft.com/office/drawing/2014/main" id="{FDD94D62-5265-4ECB-B5F5-4D08D5DA6931}"/>
                </a:ext>
              </a:extLst>
            </p:cNvPr>
            <p:cNvSpPr txBox="1"/>
            <p:nvPr/>
          </p:nvSpPr>
          <p:spPr>
            <a:xfrm>
              <a:off x="3398617" y="189659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2" name="文本框 11">
              <a:extLst>
                <a:ext uri="{FF2B5EF4-FFF2-40B4-BE49-F238E27FC236}">
                  <a16:creationId xmlns="" xmlns:a16="http://schemas.microsoft.com/office/drawing/2014/main" id="{288A0D16-3DD6-4AAD-A33B-91CABA00ABB7}"/>
                </a:ext>
              </a:extLst>
            </p:cNvPr>
            <p:cNvSpPr txBox="1"/>
            <p:nvPr/>
          </p:nvSpPr>
          <p:spPr>
            <a:xfrm>
              <a:off x="4874991" y="1896592"/>
              <a:ext cx="1264586" cy="1531422"/>
            </a:xfrm>
            <a:custGeom>
              <a:avLst/>
              <a:gdLst/>
              <a:ahLst/>
              <a:cxnLst/>
              <a:rect l="l" t="t" r="r" b="b"/>
              <a:pathLst>
                <a:path w="1264586" h="1531422">
                  <a:moveTo>
                    <a:pt x="0" y="0"/>
                  </a:moveTo>
                  <a:lnTo>
                    <a:pt x="1264586" y="0"/>
                  </a:lnTo>
                  <a:lnTo>
                    <a:pt x="1264586" y="371599"/>
                  </a:lnTo>
                  <a:lnTo>
                    <a:pt x="1261331" y="368453"/>
                  </a:lnTo>
                  <a:lnTo>
                    <a:pt x="744169" y="868299"/>
                  </a:lnTo>
                  <a:lnTo>
                    <a:pt x="403860" y="868299"/>
                  </a:lnTo>
                  <a:lnTo>
                    <a:pt x="403860" y="1197213"/>
                  </a:lnTo>
                  <a:lnTo>
                    <a:pt x="58074" y="1531422"/>
                  </a:lnTo>
                  <a:lnTo>
                    <a:pt x="31551" y="1509427"/>
                  </a:lnTo>
                  <a:cubicBezTo>
                    <a:pt x="10517" y="1480820"/>
                    <a:pt x="0" y="1446324"/>
                    <a:pt x="0" y="1405938"/>
                  </a:cubicBezTo>
                  <a:lnTo>
                    <a:pt x="0" y="651224"/>
                  </a:lnTo>
                  <a:lnTo>
                    <a:pt x="802671" y="651224"/>
                  </a:lnTo>
                  <a:cubicBezTo>
                    <a:pt x="841375" y="651224"/>
                    <a:pt x="860727" y="634397"/>
                    <a:pt x="860727" y="600742"/>
                  </a:cubicBezTo>
                  <a:lnTo>
                    <a:pt x="860727"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0" name="图片 9">
            <a:extLst>
              <a:ext uri="{FF2B5EF4-FFF2-40B4-BE49-F238E27FC236}">
                <a16:creationId xmlns="" xmlns:a16="http://schemas.microsoft.com/office/drawing/2014/main" id="{94E4873C-DA5B-4A6D-8854-88E601E3B7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8997800" flipH="1">
            <a:off x="6765389" y="1516802"/>
            <a:ext cx="1875648" cy="2805458"/>
          </a:xfrm>
          <a:prstGeom prst="rect">
            <a:avLst/>
          </a:prstGeom>
          <a:ln>
            <a:noFill/>
          </a:ln>
        </p:spPr>
      </p:pic>
    </p:spTree>
    <p:extLst>
      <p:ext uri="{BB962C8B-B14F-4D97-AF65-F5344CB8AC3E}">
        <p14:creationId xmlns:p14="http://schemas.microsoft.com/office/powerpoint/2010/main" val="28839226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1712</Words>
  <Application>Microsoft Office PowerPoint</Application>
  <PresentationFormat>宽屏</PresentationFormat>
  <Paragraphs>243</Paragraphs>
  <Slides>26</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26</vt:i4>
      </vt:variant>
    </vt:vector>
  </HeadingPairs>
  <TitlesOfParts>
    <vt:vector size="39" baseType="lpstr">
      <vt:lpstr>Meiryo</vt:lpstr>
      <vt:lpstr>仓耳今楷05-6763 W05</vt:lpstr>
      <vt:lpstr>仓耳青禾体-谷力 W05</vt:lpstr>
      <vt:lpstr>等线</vt:lpstr>
      <vt:lpstr>等线 Light</vt:lpstr>
      <vt:lpstr>三极能量黑简体</vt:lpstr>
      <vt:lpstr>宋体</vt:lpstr>
      <vt:lpstr>微软雅黑</vt:lpstr>
      <vt:lpstr>Arial</vt:lpstr>
      <vt:lpstr>Calibri</vt:lpstr>
      <vt:lpstr>Calibri Light</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565</cp:revision>
  <dcterms:created xsi:type="dcterms:W3CDTF">2019-03-29T12:25:33Z</dcterms:created>
  <dcterms:modified xsi:type="dcterms:W3CDTF">2023-02-15T01:10:08Z</dcterms:modified>
</cp:coreProperties>
</file>