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8"/>
  </p:notesMasterIdLst>
  <p:sldIdLst>
    <p:sldId id="259" r:id="rId3"/>
    <p:sldId id="260" r:id="rId4"/>
    <p:sldId id="261" r:id="rId5"/>
    <p:sldId id="262" r:id="rId6"/>
    <p:sldId id="268" r:id="rId7"/>
    <p:sldId id="264" r:id="rId8"/>
    <p:sldId id="269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  <p:sldId id="277" r:id="rId19"/>
    <p:sldId id="278" r:id="rId20"/>
    <p:sldId id="279" r:id="rId21"/>
    <p:sldId id="266" r:id="rId22"/>
    <p:sldId id="280" r:id="rId23"/>
    <p:sldId id="267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C7020C"/>
    <a:srgbClr val="FAEED8"/>
    <a:srgbClr val="FFF9D2"/>
    <a:srgbClr val="E90000"/>
    <a:srgbClr val="9E211B"/>
    <a:srgbClr val="FF9409"/>
    <a:srgbClr val="E3D2AE"/>
    <a:srgbClr val="DAECF7"/>
    <a:srgbClr val="C9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1A04-F945-496D-8921-19BDDA9CC6E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0640-6BFF-4964-8CDF-974CA5807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6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06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3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0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3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4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4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3762" y="2599895"/>
            <a:ext cx="87046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202X</a:t>
            </a:r>
            <a:r>
              <a:rPr kumimoji="1" lang="zh-CN" altLang="en-US" sz="8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全国质量月</a:t>
            </a:r>
            <a:endParaRPr kumimoji="1" lang="zh-CN" altLang="en-US" sz="88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9316" y="4128217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2000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质量第一 严格管理 质量提升 高质量发展</a:t>
            </a:r>
            <a:r>
              <a:rPr kumimoji="1" lang="en-US" altLang="zh-CN" sz="20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endParaRPr kumimoji="1" lang="zh-CN" altLang="en-US" sz="2000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开展质量主题宣传 树立高质量发展理念</a:t>
              </a:r>
              <a:endPara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入宣传贯彻习近平总书记关于高质量发展的重要思想和讲话精神，党中央、国务院关于质量监管、质量提升的决策部署以及相关法律法规和标准等。通过传统媒体和新兴媒体，开展多种形式的宣传教育活动，挖掘宣传一批质量提升的典型，让质量深入人心，曝光一批百姓关心关注的质量问题和重大市场违法案件，提升消费者的维权意识。开展消费品质量安全“进社区、进校园、进乡镇”宣传教育活动。广泛宣传质量首先是设计和生产出来的理念，提升广大企业的质量和诚信意识。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charset="-122"/>
                  <a:ea typeface="Microsoft YaHei" charset="-122"/>
                  <a:cs typeface="Microsoft YaHei" charset="-122"/>
                </a:rPr>
                <a:t>加强监管执法力度，严守质量安全底线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大力推进市场监管综合执法，强化从生产到流通到消费的全过程监管。全面推行“双随机、一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公开”监管，加强企业信用监管。要组织力量深入一线，聚焦产品质量安全、食品药品安全、特种设备安全的关键风险点，集中开展风险隐患排查治理行动，为人民群众把好安全关。创新对新产业、新业态的监管，加大反垄断、反不正当竞争执法力度，加强网络市场、广告市场监管，把线上线下监管结合起来，提高监管效率。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charset="-122"/>
                  <a:ea typeface="Microsoft YaHei" charset="-122"/>
                  <a:cs typeface="Microsoft YaHei" charset="-122"/>
                </a:rPr>
                <a:t>开展质量提升行动，全面提高产品和服务质量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从研发设计、制造生产、销售使用等产品和服务全生命周期各环节着手，落实企业质量主体责任，推动质量提升。实施专利质量提升工程，促进专利有效转化。大力推行精益生产、清洁生产等高效生产方式，推广应用先进的质量管理模式和方法。开展消费者需求专访调研活动，围绕广大消费者关切的质量指标，有针对性推动产品和服务质量提档升级。</a:t>
            </a: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charset="-122"/>
                  <a:ea typeface="Microsoft YaHei" charset="-122"/>
                  <a:cs typeface="Microsoft YaHei" charset="-122"/>
                </a:rPr>
                <a:t>充实质量技术基础，为质量监管和提升提供支撑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树立质量技术基础服务意识，推进标准、计量、检验检测、认证认可等质量技术基础要素融合，开展“一站式”公共服务，为企业质量提升提供有效的技术支撑。实施标准“领跑者”制度，推进团体标准制定，完善企业标准自我声明公开和监督制度。开展认证认可公正性提升行动。鼓励和引导企业借鉴或运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ISO9001 HACCR GMP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等质量认证方式，促进全面质量管理，增强质量管理能力。</a:t>
            </a: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0" name="圆角矩形 9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13" name="圆角矩形 1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charset="-122"/>
                  <a:ea typeface="Microsoft YaHei" charset="-122"/>
                  <a:cs typeface="Microsoft YaHei" charset="-122"/>
                </a:rPr>
                <a:t>加大消费维权力度，提振百姓消费信心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01316" y="2359371"/>
            <a:ext cx="8646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组织开展放心消费创建活动，让人民群众买得放心、用得放心、吃得放心。针对百姓关切的“身边质量”，开展跨部门、跨领域、跨区域联合打假，突出老年人、婴幼儿、中小学生等重点群体，突出城乡结合部、农村消费市场等重点区域，突出食品药品等重点消费品，开展专项整治，保护消费者合法权益。推动完善、整合各类投诉平台，畅通线上线下消费维权渠道，鼓励引导电商平台、大型商场、超市等建立实施赔偿先付制度。</a:t>
            </a:r>
          </a:p>
        </p:txBody>
      </p: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3" name="圆角矩形 2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 dirty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098601" y="1411705"/>
            <a:ext cx="5355588" cy="737937"/>
            <a:chOff x="1943569" y="2930974"/>
            <a:chExt cx="8114832" cy="1705194"/>
          </a:xfrm>
        </p:grpSpPr>
        <p:sp>
          <p:nvSpPr>
            <p:cNvPr id="6" name="圆角矩形 5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b="1" dirty="0">
                  <a:latin typeface="Microsoft YaHei" charset="-122"/>
                  <a:ea typeface="Microsoft YaHei" charset="-122"/>
                  <a:cs typeface="Microsoft YaHei" charset="-122"/>
                </a:rPr>
                <a:t>改善营商环境，提高时尚主题质量发展活力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01316" y="2359371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深化商事制度改革，大力推广一批“证照分离”“多证合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-..“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最多跑一次”的典型经验和做法。推进商事登记、行政审批等政务服务的标准化、规范化、精细化，运用质量管理理念和工具、方法，精简流程，全面提高公共服务的效率和满意度。推行知识产权注册便利化改革措施。查处和遏制商标恶意抢注和专利仿冒侵权行为、加强对知识产权的保护。构建统一开放、竞争有序的市场环境，激励大众创业、万众创新。</a:t>
            </a:r>
          </a:p>
        </p:txBody>
      </p: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NO.4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质量月活动要求</a:t>
            </a:r>
            <a:endParaRPr kumimoji="1" lang="zh-CN" altLang="en-US" sz="54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</a:t>
              </a:r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7" name="圆角矩形 6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NO.1</a:t>
              </a:r>
              <a:r>
                <a:rPr kumimoji="1" lang="zh-CN" altLang="en-US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高度重视 精心策划</a:t>
              </a:r>
              <a:endPara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9" name="圆角矩形 8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下最大气力抓全面提高质量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加强沟通合作、形成合力，全方位、多角开展“质量月”活动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748707" y="3400926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各级市场监管部门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]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或质量技术监督部门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]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要发挥好牵头作用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要商工商行政管理部门、食品药品监督管理部门、知识产权等部门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共同联合相关主办单位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做好活动策划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明确活动目标、制定工作方案、细化任务分工。要充分发挥市场的作用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激发市场主体的活力和创造力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积极参与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"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质量月”活动。要更好发挥政府的作用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加强统筹协调、部门联动，促进社会共治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形成合力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共同开展”质量月”活动。</a:t>
            </a:r>
          </a:p>
        </p:txBody>
      </p: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6" name="圆角矩形 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</a:t>
              </a:r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NO.2 </a:t>
              </a:r>
              <a:r>
                <a:rPr kumimoji="1" lang="zh-CN" altLang="en-US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积极动员 广泛参与</a:t>
              </a:r>
              <a:endPara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12" name="圆角矩形 11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中央企业要发挥好示范引领作用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开展丰富多彩的特色活动，使“质量月‘活动更加深入人心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48707" y="3400926"/>
            <a:ext cx="86464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要把“质量月”活动打造成为推进市场监管改革创新、开展质量提升行动的平台。要让“质量意识深入人心、质量管理深入人心、质量提升深入人心”。要注重发挥消费者组织、 行业协会的桥梁纽带作用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推动各类社会中介组织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有针对性地组织开展特色活动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提升全行业的诚信水平和质量竞争力。要开展丰富多彩的主题活动，提高新闻媒体、广大企业、人民群众的积极性和参与度。</a:t>
            </a: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6" name="圆角矩形 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</a:t>
              </a:r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81523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NO.3 </a:t>
              </a:r>
              <a:r>
                <a:rPr kumimoji="1" lang="zh-CN" altLang="en-US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突出重点 确保实效</a:t>
              </a:r>
              <a:endPara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815233" y="2277979"/>
            <a:ext cx="8513408" cy="898358"/>
            <a:chOff x="1815233" y="2277979"/>
            <a:chExt cx="8513408" cy="898358"/>
          </a:xfrm>
        </p:grpSpPr>
        <p:sp>
          <p:nvSpPr>
            <p:cNvPr id="12" name="圆角矩形 11"/>
            <p:cNvSpPr/>
            <p:nvPr/>
          </p:nvSpPr>
          <p:spPr>
            <a:xfrm>
              <a:off x="1815233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要把维护质量安全摆在首位 严格落实企业主体责任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85811" y="2277979"/>
              <a:ext cx="3542830" cy="89835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C20316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人民群众解决实际质量问题，有效推动产品和服务质量提档升级</a:t>
              </a:r>
              <a:endParaRPr kumimoji="1" lang="zh-CN" altLang="en-US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759116" y="2432155"/>
              <a:ext cx="625642" cy="59000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48707" y="3400926"/>
            <a:ext cx="864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要把维护质量安全摆在首位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严格落实企业主体责任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严防严管严控产品质量安全、食品消费品安全和特种设备安全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让质量成为广大企业孜孜不懈的追求。要着眼切实提升质量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集中力量开展质量攻关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组织开展一系列接地气的质量活动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为人民群众解决实际质量问题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有效推动产品和服务质量提档升级。</a:t>
            </a:r>
          </a:p>
        </p:txBody>
      </p: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1907" y="1949824"/>
            <a:ext cx="86464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20XX</a:t>
            </a:r>
            <a:r>
              <a:rPr kumimoji="1" lang="zh-CN" altLang="en-US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全国“质量月”活动的指导思想是全面贯彻党的十九大精神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以习近平新时代中国特色社会主义思想为指导坚持新发展理念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按照高质量发展的要求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突出以人民为中心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充分发挥“质量月”活动的平台作用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紧紧围绕大市场、大监管、大质量，推动政府职能转变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深化商事制度改革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优化市场准入环境、市场竞争环境和市场消费环境。推进市场监管改革创新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有效落实企业质量主体责任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加强从生产到流通到消费的全过程监管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让人民群众买得放心、用得放心、吃得放心。大力开展质量提升行动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全面提高产品和服务质量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为建设质量强国、促进经济社会高质量发展作出贡献。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01907" y="849568"/>
            <a:ext cx="255493" cy="84476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82668" y="84956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前 言</a:t>
            </a:r>
            <a:endParaRPr kumimoji="1" lang="zh-CN" altLang="en-US" sz="48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NO.5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</a:t>
            </a:r>
            <a:r>
              <a:rPr kumimoji="1" lang="zh-CN" altLang="en-US" sz="5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月重点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</a:t>
            </a:r>
            <a:endParaRPr kumimoji="1" lang="zh-CN" altLang="en-US" sz="54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3" name="圆角矩形 2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质量月宣传口号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084213" y="1315452"/>
            <a:ext cx="5355588" cy="737937"/>
            <a:chOff x="1943569" y="2930974"/>
            <a:chExt cx="8114832" cy="1705194"/>
          </a:xfrm>
        </p:grpSpPr>
        <p:sp>
          <p:nvSpPr>
            <p:cNvPr id="9" name="圆角矩形 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要有一个鲜明的主题</a:t>
              </a:r>
              <a:endPara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526476" y="2324963"/>
            <a:ext cx="5403714" cy="3177479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大力提升质量建设质量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强国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品质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引领新常态共筑质量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强国梦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坚持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质量第一建设质量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强国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中国质量拼搏为质量中国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加油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提升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供给质量建设质量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强国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严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慎细实保质量精益求精促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发展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建设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质量强国迈向质量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时代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深化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供给结构改革推进质量强国建设开展质量提升行动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建设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质量技术基础建设服务中小企业质量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提升</a:t>
            </a:r>
            <a:endParaRPr kumimoji="1" lang="zh-CN" altLang="en-US" sz="1400" dirty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053575" y="2324962"/>
            <a:ext cx="3905778" cy="3177479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向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质量要效益以质量求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发展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标准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引领质量提升品牌建立质量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信任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传递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质检信任引导质量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消费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夯实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国家质量基础加强全面质量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管理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弘扬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工匠精神推动品质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革命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行质量战略之路共筑质量强国之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共建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卓越质量共享品质</a:t>
            </a: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生活</a:t>
            </a:r>
            <a:endParaRPr kumimoji="1" lang="en-US" altLang="zh-CN" sz="1400" dirty="0" smtClean="0">
              <a:solidFill>
                <a:srgbClr val="C2031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1400" dirty="0" smtClean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凝聚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质量共识共铸兴业之器共筑强国之基</a:t>
            </a:r>
          </a:p>
        </p:txBody>
      </p: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NO.6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历年</a:t>
            </a:r>
            <a:r>
              <a:rPr kumimoji="1" lang="zh-CN" altLang="en-US" sz="5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质量月主题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3084213" y="1315452"/>
            <a:ext cx="5355588" cy="737937"/>
            <a:chOff x="1943569" y="2930974"/>
            <a:chExt cx="8114832" cy="1705194"/>
          </a:xfrm>
        </p:grpSpPr>
        <p:sp>
          <p:nvSpPr>
            <p:cNvPr id="7" name="圆角矩形 6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不忘初心 牢记使命</a:t>
              </a:r>
              <a:endPara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024017" y="2326341"/>
            <a:ext cx="8195748" cy="2732348"/>
          </a:xfrm>
          <a:prstGeom prst="roundRect">
            <a:avLst>
              <a:gd name="adj" fmla="val 855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2018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年全国“质量月”活动的指导思想是全面贯彻党的十九大精神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以习近平新时代中国特色社会主义思想为指导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坚持新发展理念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按照高质量发展的要求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突出以人民为中心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充分发挥“质量月”活动的平台作用，紧紧围绕大市场、大监管、大质量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推动政府职能转变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深化商事制度改革，优化市场准入环境、市场竞争环境和市场消费环境。推进市场监管改革创新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有效落实企业质量主体责任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加强从生产到流通到消费的全过程监管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让人民群众买得放心、用得放心、吃得放心。大力开展质量提升行动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全面提高产品和服务质量</a:t>
            </a:r>
            <a:r>
              <a:rPr kumimoji="1" lang="en-US" altLang="zh-CN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sz="1400" dirty="0">
                <a:solidFill>
                  <a:srgbClr val="C20316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为建设质量强国、促进经济社会高质量发展作出贡献。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11" name="圆角矩形 10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历年质量月主题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30023" y="2599895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谢谢观看</a:t>
            </a:r>
            <a:endParaRPr kumimoji="1" lang="zh-CN" altLang="en-US" sz="88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33142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9316" y="4128217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2000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质量第一 严格管理 质量提升 高质量发展</a:t>
            </a:r>
            <a:r>
              <a:rPr kumimoji="1" lang="en-US" altLang="zh-CN" sz="20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endParaRPr kumimoji="1" lang="zh-CN" altLang="en-US" sz="2000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801907" y="849568"/>
            <a:ext cx="255493" cy="84476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82668" y="84956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 录</a:t>
            </a:r>
            <a:endParaRPr kumimoji="1" lang="zh-CN" altLang="en-US" sz="48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2182668" y="2306908"/>
            <a:ext cx="2309120" cy="612756"/>
            <a:chOff x="2182668" y="2210656"/>
            <a:chExt cx="2309120" cy="612756"/>
          </a:xfrm>
        </p:grpSpPr>
        <p:sp>
          <p:nvSpPr>
            <p:cNvPr id="5" name="圆角矩形 4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质量月指导思想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912458" y="2306908"/>
            <a:ext cx="2309120" cy="612756"/>
            <a:chOff x="2182668" y="2210656"/>
            <a:chExt cx="2309120" cy="612756"/>
          </a:xfrm>
        </p:grpSpPr>
        <p:sp>
          <p:nvSpPr>
            <p:cNvPr id="9" name="圆角矩形 8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质量月活动要求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2182668" y="3381881"/>
            <a:ext cx="2309120" cy="612756"/>
            <a:chOff x="2182668" y="2210656"/>
            <a:chExt cx="2309120" cy="612756"/>
          </a:xfrm>
        </p:grpSpPr>
        <p:sp>
          <p:nvSpPr>
            <p:cNvPr id="12" name="圆角矩形 11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质量月活动主题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5912458" y="3381881"/>
            <a:ext cx="2309120" cy="612756"/>
            <a:chOff x="2182668" y="2210656"/>
            <a:chExt cx="2309120" cy="612756"/>
          </a:xfrm>
        </p:grpSpPr>
        <p:sp>
          <p:nvSpPr>
            <p:cNvPr id="15" name="圆角矩形 14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质量月宣传口号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2182668" y="4460343"/>
            <a:ext cx="2309120" cy="612756"/>
            <a:chOff x="2182668" y="2210656"/>
            <a:chExt cx="2309120" cy="612756"/>
          </a:xfrm>
        </p:grpSpPr>
        <p:sp>
          <p:nvSpPr>
            <p:cNvPr id="18" name="圆角矩形 17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5912458" y="4460343"/>
            <a:ext cx="2309120" cy="612756"/>
            <a:chOff x="2182668" y="2210656"/>
            <a:chExt cx="2309120" cy="612756"/>
          </a:xfrm>
        </p:grpSpPr>
        <p:sp>
          <p:nvSpPr>
            <p:cNvPr id="21" name="圆角矩形 20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历年质量月主题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NO.1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</a:t>
            </a:r>
            <a:r>
              <a:rPr kumimoji="1" lang="zh-CN" altLang="en-US" sz="5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月指导思想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9653" y="1813939"/>
            <a:ext cx="86464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全面贯彻党的十九大精神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以习近平新时代中国特色社会主义思想为指导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坚持新发展理念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按照高质量发展的要求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突出以人民为中心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充分发挥“质量月”活动的平台作用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紧紧围绕大市场、大监管、大质量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推动政府职能转变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深化商事制度改革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优化市场准入环境、市场竞争环境和市场消费环境。推进市场监管改革创新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有效落实企业质量主体责任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加强从生产到流通到消费的全过程监管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让人民群众买得放心、用得放心、吃得放心。大力开展质量提升行动，全面提高产品和服务质量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为建设质量强国</a:t>
            </a:r>
            <a:r>
              <a:rPr kumimoji="1"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kumimoji="1" lang="zh-CN" altLang="en-US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促进经济社会高质量发展做出贡献。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质量月指导思想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NO.2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</a:t>
            </a:r>
            <a:r>
              <a:rPr kumimoji="1" lang="zh-CN" altLang="en-US" sz="5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月活动主题</a:t>
            </a: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4" name="圆角矩形 3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 dirty="0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活动主题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95889" y="1749663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全国质量月活动主题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1943569" y="2930974"/>
            <a:ext cx="8114832" cy="1705194"/>
            <a:chOff x="1943569" y="2930974"/>
            <a:chExt cx="8114832" cy="1705194"/>
          </a:xfrm>
        </p:grpSpPr>
        <p:sp>
          <p:nvSpPr>
            <p:cNvPr id="8" name="圆角矩形 7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4400" b="1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加强市场监管 建设质量强国</a:t>
              </a:r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1127" y="1787651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加强市场监管 建设质量强国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62" y="782072"/>
            <a:ext cx="1711236" cy="171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9380" y="3369916"/>
            <a:ext cx="6987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NO.3 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质量月重点活动</a:t>
            </a:r>
            <a:endParaRPr kumimoji="1" lang="zh-CN" altLang="en-US" sz="54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775093" y="381855"/>
            <a:ext cx="2309120" cy="612756"/>
            <a:chOff x="2182668" y="2210656"/>
            <a:chExt cx="2309120" cy="612756"/>
          </a:xfrm>
        </p:grpSpPr>
        <p:sp>
          <p:nvSpPr>
            <p:cNvPr id="26" name="圆角矩形 25"/>
            <p:cNvSpPr/>
            <p:nvPr/>
          </p:nvSpPr>
          <p:spPr>
            <a:xfrm>
              <a:off x="2182668" y="2210656"/>
              <a:ext cx="159479" cy="6127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499259" y="2316979"/>
              <a:ext cx="199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smtClean="0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质量月</a:t>
              </a:r>
              <a:r>
                <a:rPr kumimoji="1" lang="zh-CN" altLang="en-US" sz="2000" b="1">
                  <a:solidFill>
                    <a:srgbClr val="C00000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重点活动</a:t>
              </a:r>
              <a:endParaRPr kumimoji="1" lang="zh-CN" altLang="en-US" sz="20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762579" y="13063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明确宣示六个重点</a:t>
            </a:r>
            <a:endParaRPr kumimoji="1" lang="zh-CN" altLang="en-US" sz="4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29" name="组 28"/>
          <p:cNvGrpSpPr/>
          <p:nvPr/>
        </p:nvGrpSpPr>
        <p:grpSpPr>
          <a:xfrm>
            <a:off x="1959611" y="2470484"/>
            <a:ext cx="4360978" cy="737937"/>
            <a:chOff x="1943569" y="2930974"/>
            <a:chExt cx="8114832" cy="1705194"/>
          </a:xfrm>
        </p:grpSpPr>
        <p:sp>
          <p:nvSpPr>
            <p:cNvPr id="30" name="圆角矩形 29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开展质量主题宣传 树立高质量发展理念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828390" y="2470484"/>
            <a:ext cx="4360978" cy="737937"/>
            <a:chOff x="1943569" y="2930974"/>
            <a:chExt cx="8114832" cy="1705194"/>
          </a:xfrm>
        </p:grpSpPr>
        <p:sp>
          <p:nvSpPr>
            <p:cNvPr id="33" name="圆角矩形 32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充实质量技术基础，为质量监管和提升提供支撑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959611" y="3492821"/>
            <a:ext cx="4360978" cy="737937"/>
            <a:chOff x="1943569" y="2930974"/>
            <a:chExt cx="8114832" cy="1705194"/>
          </a:xfrm>
        </p:grpSpPr>
        <p:sp>
          <p:nvSpPr>
            <p:cNvPr id="36" name="圆角矩形 35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加强监管执法力度，严守质量安全底线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6828390" y="3492821"/>
            <a:ext cx="4360978" cy="737937"/>
            <a:chOff x="1943569" y="2930974"/>
            <a:chExt cx="8114832" cy="1705194"/>
          </a:xfrm>
        </p:grpSpPr>
        <p:sp>
          <p:nvSpPr>
            <p:cNvPr id="39" name="圆角矩形 38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加大消费维权力度，提振百姓消费信心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1959611" y="4515158"/>
            <a:ext cx="4360978" cy="737937"/>
            <a:chOff x="1943569" y="2930974"/>
            <a:chExt cx="8114832" cy="1705194"/>
          </a:xfrm>
        </p:grpSpPr>
        <p:sp>
          <p:nvSpPr>
            <p:cNvPr id="42" name="圆角矩形 41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开展质量提升行动，全面提高产品和服务质量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828390" y="4515158"/>
            <a:ext cx="4360978" cy="737937"/>
            <a:chOff x="1943569" y="2930974"/>
            <a:chExt cx="8114832" cy="1705194"/>
          </a:xfrm>
        </p:grpSpPr>
        <p:sp>
          <p:nvSpPr>
            <p:cNvPr id="45" name="圆角矩形 44"/>
            <p:cNvSpPr/>
            <p:nvPr/>
          </p:nvSpPr>
          <p:spPr>
            <a:xfrm>
              <a:off x="1943569" y="2930974"/>
              <a:ext cx="8114832" cy="1705194"/>
            </a:xfrm>
            <a:prstGeom prst="roundRect">
              <a:avLst>
                <a:gd name="adj" fmla="val 17883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087948" y="3059312"/>
              <a:ext cx="7826073" cy="1448519"/>
            </a:xfrm>
            <a:prstGeom prst="roundRect">
              <a:avLst>
                <a:gd name="adj" fmla="val 178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Microsoft YaHei" charset="-122"/>
                  <a:ea typeface="Microsoft YaHei" charset="-122"/>
                  <a:cs typeface="Microsoft YaHei" charset="-122"/>
                </a:rPr>
                <a:t>改善营商环境，提高时尚主题质量发展活力</a:t>
              </a:r>
              <a:endPara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1959</Words>
  <Application>Microsoft Office PowerPoint</Application>
  <PresentationFormat>宽屏</PresentationFormat>
  <Paragraphs>103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微软雅黑</vt:lpstr>
      <vt:lpstr>Arial</vt:lpstr>
      <vt:lpstr>Calibri</vt:lpstr>
      <vt:lpstr>Calibri Light</vt:lpstr>
      <vt:lpstr>Wingdings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kan</cp:lastModifiedBy>
  <cp:revision>159</cp:revision>
  <dcterms:created xsi:type="dcterms:W3CDTF">2017-08-18T03:02:00Z</dcterms:created>
  <dcterms:modified xsi:type="dcterms:W3CDTF">2023-02-11T04:26:12Z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