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7" r:id="rId2"/>
  </p:sldMasterIdLst>
  <p:notesMasterIdLst>
    <p:notesMasterId r:id="rId39"/>
  </p:notesMasterIdLst>
  <p:sldIdLst>
    <p:sldId id="1181" r:id="rId3"/>
    <p:sldId id="961" r:id="rId4"/>
    <p:sldId id="963" r:id="rId5"/>
    <p:sldId id="1112" r:id="rId6"/>
    <p:sldId id="1110" r:id="rId7"/>
    <p:sldId id="1111" r:id="rId8"/>
    <p:sldId id="1172" r:id="rId9"/>
    <p:sldId id="1114" r:id="rId10"/>
    <p:sldId id="1116" r:id="rId11"/>
    <p:sldId id="1117" r:id="rId12"/>
    <p:sldId id="1118" r:id="rId13"/>
    <p:sldId id="1095" r:id="rId14"/>
    <p:sldId id="1120" r:id="rId15"/>
    <p:sldId id="1121" r:id="rId16"/>
    <p:sldId id="1122" r:id="rId17"/>
    <p:sldId id="1173" r:id="rId18"/>
    <p:sldId id="1123" r:id="rId19"/>
    <p:sldId id="1124" r:id="rId20"/>
    <p:sldId id="1125" r:id="rId21"/>
    <p:sldId id="1126" r:id="rId22"/>
    <p:sldId id="1174" r:id="rId23"/>
    <p:sldId id="1096" r:id="rId24"/>
    <p:sldId id="1128" r:id="rId25"/>
    <p:sldId id="1175" r:id="rId26"/>
    <p:sldId id="1176" r:id="rId27"/>
    <p:sldId id="1177" r:id="rId28"/>
    <p:sldId id="1178" r:id="rId29"/>
    <p:sldId id="1104" r:id="rId30"/>
    <p:sldId id="1097" r:id="rId31"/>
    <p:sldId id="1107" r:id="rId32"/>
    <p:sldId id="1108" r:id="rId33"/>
    <p:sldId id="1101" r:id="rId34"/>
    <p:sldId id="1170" r:id="rId35"/>
    <p:sldId id="1171" r:id="rId36"/>
    <p:sldId id="1179" r:id="rId37"/>
    <p:sldId id="1182" r:id="rId38"/>
  </p:sldIdLst>
  <p:sldSz cx="9144000" cy="5143500" type="screen16x9"/>
  <p:notesSz cx="6858000" cy="9144000"/>
  <p:custDataLst>
    <p:tags r:id="rId40"/>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3363D"/>
    <a:srgbClr val="980000"/>
    <a:srgbClr val="00706B"/>
    <a:srgbClr val="034EA2"/>
    <a:srgbClr val="0075BF"/>
    <a:srgbClr val="0087CD"/>
    <a:srgbClr val="C68F06"/>
    <a:srgbClr val="DB2C03"/>
    <a:srgbClr val="EBAC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6314" autoAdjust="0"/>
  </p:normalViewPr>
  <p:slideViewPr>
    <p:cSldViewPr>
      <p:cViewPr varScale="1">
        <p:scale>
          <a:sx n="143" d="100"/>
          <a:sy n="143" d="100"/>
        </p:scale>
        <p:origin x="750" y="120"/>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bg1"/>
              </a:solidFill>
              <a:effectLst>
                <a:outerShdw blurRad="38100" dist="38100" dir="2700000" algn="tl">
                  <a:srgbClr val="000000">
                    <a:alpha val="43137"/>
                  </a:srgbClr>
                </a:outerShdw>
              </a:effectLst>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目标值</c:v>
                </c:pt>
              </c:strCache>
            </c:strRef>
          </c:tx>
          <c:spPr>
            <a:ln w="28575" cap="rnd">
              <a:solidFill>
                <a:schemeClr val="bg1"/>
              </a:solidFill>
              <a:round/>
            </a:ln>
            <a:effectLst/>
          </c:spPr>
          <c:marker>
            <c:symbol val="none"/>
          </c:marker>
          <c:cat>
            <c:strRef>
              <c:f>Sheet1!$A$2:$A$5</c:f>
              <c:strCache>
                <c:ptCount val="4"/>
                <c:pt idx="0">
                  <c:v>项目1</c:v>
                </c:pt>
                <c:pt idx="1">
                  <c:v>项目2</c:v>
                </c:pt>
                <c:pt idx="2">
                  <c:v>项目3</c:v>
                </c:pt>
                <c:pt idx="3">
                  <c:v>项目4</c:v>
                </c:pt>
              </c:strCache>
            </c:strRef>
          </c:cat>
          <c:val>
            <c:numRef>
              <c:f>Sheet1!$B$2:$B$5</c:f>
              <c:numCache>
                <c:formatCode>General</c:formatCode>
                <c:ptCount val="4"/>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58CE-464C-9646-9657FA0C8DAD}"/>
            </c:ext>
          </c:extLst>
        </c:ser>
        <c:ser>
          <c:idx val="1"/>
          <c:order val="1"/>
          <c:tx>
            <c:strRef>
              <c:f>Sheet1!$C$1</c:f>
              <c:strCache>
                <c:ptCount val="1"/>
                <c:pt idx="0">
                  <c:v>实际完成情况</c:v>
                </c:pt>
              </c:strCache>
            </c:strRef>
          </c:tx>
          <c:spPr>
            <a:ln w="28575" cap="rnd">
              <a:solidFill>
                <a:srgbClr val="980000"/>
              </a:solidFill>
              <a:round/>
            </a:ln>
            <a:effectLst/>
          </c:spPr>
          <c:marker>
            <c:symbol val="none"/>
          </c:marker>
          <c:cat>
            <c:strRef>
              <c:f>Sheet1!$A$2:$A$5</c:f>
              <c:strCache>
                <c:ptCount val="4"/>
                <c:pt idx="0">
                  <c:v>项目1</c:v>
                </c:pt>
                <c:pt idx="1">
                  <c:v>项目2</c:v>
                </c:pt>
                <c:pt idx="2">
                  <c:v>项目3</c:v>
                </c:pt>
                <c:pt idx="3">
                  <c:v>项目4</c:v>
                </c:pt>
              </c:strCache>
            </c:strRef>
          </c:cat>
          <c:val>
            <c:numRef>
              <c:f>Sheet1!$C$2:$C$5</c:f>
              <c:numCache>
                <c:formatCode>General</c:formatCode>
                <c:ptCount val="4"/>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58CE-464C-9646-9657FA0C8DAD}"/>
            </c:ext>
          </c:extLst>
        </c:ser>
        <c:dLbls>
          <c:showLegendKey val="0"/>
          <c:showVal val="0"/>
          <c:showCatName val="0"/>
          <c:showSerName val="0"/>
          <c:showPercent val="0"/>
          <c:showBubbleSize val="0"/>
        </c:dLbls>
        <c:smooth val="0"/>
        <c:axId val="697242704"/>
        <c:axId val="697253584"/>
      </c:lineChart>
      <c:catAx>
        <c:axId val="69724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zh-CN"/>
          </a:p>
        </c:txPr>
        <c:crossAx val="697253584"/>
        <c:crosses val="autoZero"/>
        <c:auto val="1"/>
        <c:lblAlgn val="ctr"/>
        <c:lblOffset val="100"/>
        <c:noMultiLvlLbl val="0"/>
      </c:catAx>
      <c:valAx>
        <c:axId val="697253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697242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lnSpc>
          <a:spcPct val="120000"/>
        </a:lnSpc>
        <a:spcBef>
          <a:spcPts val="0"/>
        </a:spcBef>
        <a:spcAft>
          <a:spcPts val="0"/>
        </a:spcAft>
        <a:defRPr>
          <a:solidFill>
            <a:schemeClr val="bg1"/>
          </a:solidFill>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solidFill>
                <a:effectLst>
                  <a:outerShdw blurRad="50800" dist="38100" dir="5400000" algn="t" rotWithShape="0">
                    <a:prstClr val="black">
                      <a:alpha val="40000"/>
                    </a:prstClr>
                  </a:outerShdw>
                </a:effectLst>
                <a:latin typeface="+mn-lt"/>
                <a:ea typeface="+mn-ea"/>
                <a:cs typeface="+mn-cs"/>
              </a:defRPr>
            </a:pPr>
            <a:r>
              <a:rPr lang="zh-CN"/>
              <a:t>不良率</a:t>
            </a:r>
            <a:r>
              <a:rPr lang="en-US"/>
              <a:t>PMM</a:t>
            </a:r>
            <a:r>
              <a:rPr lang="zh-CN"/>
              <a:t>数值</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solidFill>
              <a:effectLst>
                <a:outerShdw blurRad="50800" dist="38100" dir="5400000" algn="t" rotWithShape="0">
                  <a:prstClr val="black">
                    <a:alpha val="40000"/>
                  </a:prstClr>
                </a:outerShdw>
              </a:effectLst>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bg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5397-4F1B-93D7-27813C50F982}"/>
            </c:ext>
          </c:extLst>
        </c:ser>
        <c:ser>
          <c:idx val="1"/>
          <c:order val="1"/>
          <c:tx>
            <c:strRef>
              <c:f>Sheet1!$C$1</c:f>
              <c:strCache>
                <c:ptCount val="1"/>
                <c:pt idx="0">
                  <c:v>系列 2</c:v>
                </c:pt>
              </c:strCache>
            </c:strRef>
          </c:tx>
          <c:spPr>
            <a:solidFill>
              <a:srgbClr val="98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5397-4F1B-93D7-27813C50F982}"/>
            </c:ext>
          </c:extLst>
        </c:ser>
        <c:dLbls>
          <c:showLegendKey val="0"/>
          <c:showVal val="0"/>
          <c:showCatName val="0"/>
          <c:showSerName val="0"/>
          <c:showPercent val="0"/>
          <c:showBubbleSize val="0"/>
        </c:dLbls>
        <c:gapWidth val="219"/>
        <c:overlap val="-27"/>
        <c:axId val="697245424"/>
        <c:axId val="697244336"/>
      </c:barChart>
      <c:lineChart>
        <c:grouping val="standard"/>
        <c:varyColors val="0"/>
        <c:ser>
          <c:idx val="2"/>
          <c:order val="2"/>
          <c:tx>
            <c:strRef>
              <c:f>Sheet1!$D$1</c:f>
              <c:strCache>
                <c:ptCount val="1"/>
                <c:pt idx="0">
                  <c:v>系列 3</c:v>
                </c:pt>
              </c:strCache>
            </c:strRef>
          </c:tx>
          <c:spPr>
            <a:ln w="34925" cap="rnd">
              <a:solidFill>
                <a:schemeClr val="bg1">
                  <a:lumMod val="85000"/>
                </a:schemeClr>
              </a:solidFill>
              <a:round/>
            </a:ln>
            <a:effectLst>
              <a:outerShdw blurRad="40000" dist="23000" dir="5400000" rotWithShape="0">
                <a:srgbClr val="000000">
                  <a:alpha val="35000"/>
                </a:srgbClr>
              </a:outerShdw>
            </a:effectLst>
          </c:spPr>
          <c:marker>
            <c:symbol val="none"/>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5397-4F1B-93D7-27813C50F982}"/>
            </c:ext>
          </c:extLst>
        </c:ser>
        <c:dLbls>
          <c:showLegendKey val="0"/>
          <c:showVal val="0"/>
          <c:showCatName val="0"/>
          <c:showSerName val="0"/>
          <c:showPercent val="0"/>
          <c:showBubbleSize val="0"/>
        </c:dLbls>
        <c:marker val="1"/>
        <c:smooth val="0"/>
        <c:axId val="697245424"/>
        <c:axId val="697244336"/>
      </c:lineChart>
      <c:catAx>
        <c:axId val="69724542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4336"/>
        <c:crosses val="autoZero"/>
        <c:auto val="1"/>
        <c:lblAlgn val="ctr"/>
        <c:lblOffset val="100"/>
        <c:noMultiLvlLbl val="0"/>
      </c:catAx>
      <c:valAx>
        <c:axId val="69724433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5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legend>
    <c:plotVisOnly val="1"/>
    <c:dispBlanksAs val="gap"/>
    <c:showDLblsOverMax val="0"/>
  </c:chart>
  <c:spPr>
    <a:solidFill>
      <a:srgbClr val="23363D"/>
    </a:solidFill>
    <a:ln w="38100" cap="flat" cmpd="sng" algn="ctr">
      <a:solidFill>
        <a:schemeClr val="lt1"/>
      </a:solidFill>
      <a:prstDash val="solid"/>
    </a:ln>
    <a:effectLst>
      <a:outerShdw blurRad="127000" dist="63500" dir="2700000" algn="tl" rotWithShape="0">
        <a:prstClr val="black">
          <a:alpha val="40000"/>
        </a:prstClr>
      </a:outerShdw>
    </a:effectLst>
  </c:spPr>
  <c:txPr>
    <a:bodyPr/>
    <a:lstStyle/>
    <a:p>
      <a:pPr>
        <a:lnSpc>
          <a:spcPct val="120000"/>
        </a:lnSpc>
        <a:spcBef>
          <a:spcPts val="0"/>
        </a:spcBef>
        <a:spcAft>
          <a:spcPts val="0"/>
        </a:spcAft>
        <a:defRPr>
          <a:solidFill>
            <a:schemeClr val="lt1"/>
          </a:solidFill>
          <a:latin typeface="+mn-lt"/>
          <a:ea typeface="+mn-ea"/>
          <a:cs typeface="+mn-cs"/>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r>
              <a:rPr lang="zh-CN"/>
              <a:t>采购不良率</a:t>
            </a:r>
            <a:r>
              <a:rPr lang="en-US"/>
              <a:t>PMM</a:t>
            </a:r>
            <a:r>
              <a:rPr lang="zh-CN"/>
              <a:t>数值</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采购数</c:v>
                </c:pt>
              </c:strCache>
            </c:strRef>
          </c:tx>
          <c:spPr>
            <a:solidFill>
              <a:srgbClr val="98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500</c:v>
                </c:pt>
                <c:pt idx="1">
                  <c:v>550</c:v>
                </c:pt>
                <c:pt idx="2">
                  <c:v>700</c:v>
                </c:pt>
                <c:pt idx="3">
                  <c:v>1000</c:v>
                </c:pt>
              </c:numCache>
            </c:numRef>
          </c:val>
          <c:extLst xmlns:c16r2="http://schemas.microsoft.com/office/drawing/2015/06/chart">
            <c:ext xmlns:c16="http://schemas.microsoft.com/office/drawing/2014/chart" uri="{C3380CC4-5D6E-409C-BE32-E72D297353CC}">
              <c16:uniqueId val="{00000000-5397-4F1B-93D7-27813C50F982}"/>
            </c:ext>
          </c:extLst>
        </c:ser>
        <c:ser>
          <c:idx val="1"/>
          <c:order val="1"/>
          <c:tx>
            <c:strRef>
              <c:f>Sheet1!$C$1</c:f>
              <c:strCache>
                <c:ptCount val="1"/>
                <c:pt idx="0">
                  <c:v>不合格数</c:v>
                </c:pt>
              </c:strCache>
            </c:strRef>
          </c:tx>
          <c:spPr>
            <a:solidFill>
              <a:schemeClr val="bg1"/>
            </a:solidFill>
            <a:ln>
              <a:noFill/>
            </a:ln>
            <a:effectLst/>
          </c:spPr>
          <c:invertIfNegative val="0"/>
          <c:dLbls>
            <c:dLbl>
              <c:idx val="0"/>
              <c:layout>
                <c:manualLayout>
                  <c:x val="2.5195613185836265E-3"/>
                  <c:y val="9.2893216561027014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2EE-43A0-8ACC-4A56824246A8}"/>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200</c:v>
                </c:pt>
                <c:pt idx="1">
                  <c:v>50</c:v>
                </c:pt>
                <c:pt idx="2">
                  <c:v>100</c:v>
                </c:pt>
                <c:pt idx="3">
                  <c:v>100</c:v>
                </c:pt>
              </c:numCache>
            </c:numRef>
          </c:val>
          <c:extLst xmlns:c16r2="http://schemas.microsoft.com/office/drawing/2015/06/chart">
            <c:ext xmlns:c16="http://schemas.microsoft.com/office/drawing/2014/chart" uri="{C3380CC4-5D6E-409C-BE32-E72D297353CC}">
              <c16:uniqueId val="{00000001-5397-4F1B-93D7-27813C50F982}"/>
            </c:ext>
          </c:extLst>
        </c:ser>
        <c:dLbls>
          <c:showLegendKey val="0"/>
          <c:showVal val="0"/>
          <c:showCatName val="0"/>
          <c:showSerName val="0"/>
          <c:showPercent val="0"/>
          <c:showBubbleSize val="0"/>
        </c:dLbls>
        <c:gapWidth val="150"/>
        <c:axId val="697245968"/>
        <c:axId val="697244880"/>
      </c:barChart>
      <c:lineChart>
        <c:grouping val="stacked"/>
        <c:varyColors val="0"/>
        <c:ser>
          <c:idx val="2"/>
          <c:order val="2"/>
          <c:tx>
            <c:strRef>
              <c:f>Sheet1!$D$1</c:f>
              <c:strCache>
                <c:ptCount val="1"/>
                <c:pt idx="0">
                  <c:v>不合格率 </c:v>
                </c:pt>
              </c:strCache>
            </c:strRef>
          </c:tx>
          <c:spPr>
            <a:ln w="28575" cap="rnd">
              <a:solidFill>
                <a:schemeClr val="bg1">
                  <a:lumMod val="85000"/>
                </a:schemeClr>
              </a:solidFill>
              <a:round/>
            </a:ln>
            <a:effectLst/>
          </c:spPr>
          <c:marker>
            <c:symbol val="none"/>
          </c:marker>
          <c:dPt>
            <c:idx val="1"/>
            <c:marker>
              <c:symbol val="none"/>
            </c:marker>
            <c:bubble3D val="0"/>
            <c:extLst xmlns:c16r2="http://schemas.microsoft.com/office/drawing/2015/06/chart">
              <c:ext xmlns:c16="http://schemas.microsoft.com/office/drawing/2014/chart" uri="{C3380CC4-5D6E-409C-BE32-E72D297353CC}">
                <c16:uniqueId val="{00000001-3A0A-463C-8083-37D17F647885}"/>
              </c:ext>
            </c:extLst>
          </c:dPt>
          <c:dLbls>
            <c:dLbl>
              <c:idx val="0"/>
              <c:layout>
                <c:manualLayout>
                  <c:x val="-3.733374863110446E-2"/>
                  <c:y val="-6.096867443540274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400-4F62-8CEF-1F2559C7F69A}"/>
                </c:ext>
                <c:ext xmlns:c15="http://schemas.microsoft.com/office/drawing/2012/chart" uri="{CE6537A1-D6FC-4f65-9D91-7224C49458BB}">
                  <c15:layout/>
                </c:ext>
              </c:extLst>
            </c:dLbl>
            <c:dLbl>
              <c:idx val="1"/>
              <c:layout>
                <c:manualLayout>
                  <c:x val="-0.10188490961321758"/>
                  <c:y val="-0.17821612527271571"/>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A0A-463C-8083-37D17F647885}"/>
                </c:ext>
                <c:ext xmlns:c15="http://schemas.microsoft.com/office/drawing/2012/chart" uri="{CE6537A1-D6FC-4f65-9D91-7224C49458BB}">
                  <c15:layout/>
                </c:ext>
              </c:extLst>
            </c:dLbl>
            <c:dLbl>
              <c:idx val="2"/>
              <c:layout>
                <c:manualLayout>
                  <c:x val="-0.11448271620613583"/>
                  <c:y val="-0.168836329205730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400-4F62-8CEF-1F2559C7F69A}"/>
                </c:ext>
                <c:ext xmlns:c15="http://schemas.microsoft.com/office/drawing/2012/chart" uri="{CE6537A1-D6FC-4f65-9D91-7224C49458BB}">
                  <c15:layout/>
                </c:ext>
              </c:extLst>
            </c:dLbl>
            <c:dLbl>
              <c:idx val="3"/>
              <c:layout>
                <c:manualLayout>
                  <c:x val="-4.579451489517038E-3"/>
                  <c:y val="-5.1588878368417711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400-4F62-8CEF-1F2559C7F69A}"/>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0.4</c:v>
                </c:pt>
                <c:pt idx="1">
                  <c:v>9.0909090909090912E-2</c:v>
                </c:pt>
                <c:pt idx="2">
                  <c:v>0.14285714285714285</c:v>
                </c:pt>
                <c:pt idx="3">
                  <c:v>0.1</c:v>
                </c:pt>
              </c:numCache>
            </c:numRef>
          </c:val>
          <c:smooth val="0"/>
          <c:extLst xmlns:c16r2="http://schemas.microsoft.com/office/drawing/2015/06/chart">
            <c:ext xmlns:c16="http://schemas.microsoft.com/office/drawing/2014/chart" uri="{C3380CC4-5D6E-409C-BE32-E72D297353CC}">
              <c16:uniqueId val="{00000000-3A0A-463C-8083-37D17F647885}"/>
            </c:ext>
          </c:extLst>
        </c:ser>
        <c:dLbls>
          <c:showLegendKey val="0"/>
          <c:showVal val="0"/>
          <c:showCatName val="0"/>
          <c:showSerName val="0"/>
          <c:showPercent val="0"/>
          <c:showBubbleSize val="0"/>
        </c:dLbls>
        <c:marker val="1"/>
        <c:smooth val="0"/>
        <c:axId val="697256848"/>
        <c:axId val="697242160"/>
      </c:lineChart>
      <c:valAx>
        <c:axId val="697244880"/>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5968"/>
        <c:crosses val="max"/>
        <c:crossBetween val="between"/>
      </c:valAx>
      <c:catAx>
        <c:axId val="69724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4880"/>
        <c:crosses val="autoZero"/>
        <c:auto val="1"/>
        <c:lblAlgn val="ctr"/>
        <c:lblOffset val="100"/>
        <c:noMultiLvlLbl val="0"/>
      </c:catAx>
      <c:valAx>
        <c:axId val="69724216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56848"/>
        <c:crosses val="autoZero"/>
        <c:crossBetween val="between"/>
      </c:valAx>
      <c:catAx>
        <c:axId val="697256848"/>
        <c:scaling>
          <c:orientation val="minMax"/>
        </c:scaling>
        <c:delete val="1"/>
        <c:axPos val="b"/>
        <c:numFmt formatCode="General" sourceLinked="1"/>
        <c:majorTickMark val="out"/>
        <c:minorTickMark val="none"/>
        <c:tickLblPos val="nextTo"/>
        <c:crossAx val="69724216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legend>
    <c:plotVisOnly val="1"/>
    <c:dispBlanksAs val="gap"/>
    <c:showDLblsOverMax val="0"/>
  </c:chart>
  <c:spPr>
    <a:solidFill>
      <a:srgbClr val="23363D"/>
    </a:solidFill>
    <a:ln w="38100" cap="flat" cmpd="sng" algn="ctr">
      <a:solidFill>
        <a:schemeClr val="lt1"/>
      </a:solidFill>
      <a:prstDash val="solid"/>
    </a:ln>
    <a:effectLst>
      <a:outerShdw blurRad="127000" dist="63500" dir="2700000" algn="tl" rotWithShape="0">
        <a:prstClr val="black">
          <a:alpha val="40000"/>
        </a:prstClr>
      </a:outerShdw>
    </a:effectLst>
  </c:spPr>
  <c:txPr>
    <a:bodyPr/>
    <a:lstStyle/>
    <a:p>
      <a:pPr>
        <a:lnSpc>
          <a:spcPct val="120000"/>
        </a:lnSpc>
        <a:spcBef>
          <a:spcPts val="0"/>
        </a:spcBef>
        <a:spcAft>
          <a:spcPts val="0"/>
        </a:spcAft>
        <a:defRPr>
          <a:solidFill>
            <a:schemeClr val="lt1"/>
          </a:solidFill>
          <a:latin typeface="+mn-lt"/>
          <a:ea typeface="+mn-ea"/>
          <a:cs typeface="+mn-cs"/>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r>
              <a:rPr lang="zh-CN"/>
              <a:t>一次下线不良</a:t>
            </a:r>
            <a:r>
              <a:rPr lang="en-US"/>
              <a:t>PMM</a:t>
            </a:r>
            <a:r>
              <a:rPr lang="zh-CN"/>
              <a:t>数值</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采购数</c:v>
                </c:pt>
              </c:strCache>
            </c:strRef>
          </c:tx>
          <c:spPr>
            <a:solidFill>
              <a:srgbClr val="98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500</c:v>
                </c:pt>
                <c:pt idx="1">
                  <c:v>550</c:v>
                </c:pt>
                <c:pt idx="2">
                  <c:v>700</c:v>
                </c:pt>
                <c:pt idx="3">
                  <c:v>1000</c:v>
                </c:pt>
              </c:numCache>
            </c:numRef>
          </c:val>
          <c:extLst xmlns:c16r2="http://schemas.microsoft.com/office/drawing/2015/06/chart">
            <c:ext xmlns:c16="http://schemas.microsoft.com/office/drawing/2014/chart" uri="{C3380CC4-5D6E-409C-BE32-E72D297353CC}">
              <c16:uniqueId val="{00000000-5397-4F1B-93D7-27813C50F982}"/>
            </c:ext>
          </c:extLst>
        </c:ser>
        <c:ser>
          <c:idx val="1"/>
          <c:order val="1"/>
          <c:tx>
            <c:strRef>
              <c:f>Sheet1!$C$1</c:f>
              <c:strCache>
                <c:ptCount val="1"/>
                <c:pt idx="0">
                  <c:v>不合格数</c:v>
                </c:pt>
              </c:strCache>
            </c:strRef>
          </c:tx>
          <c:spPr>
            <a:solidFill>
              <a:schemeClr val="bg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200</c:v>
                </c:pt>
                <c:pt idx="1">
                  <c:v>50</c:v>
                </c:pt>
                <c:pt idx="2">
                  <c:v>100</c:v>
                </c:pt>
                <c:pt idx="3">
                  <c:v>100</c:v>
                </c:pt>
              </c:numCache>
            </c:numRef>
          </c:val>
          <c:extLst xmlns:c16r2="http://schemas.microsoft.com/office/drawing/2015/06/chart">
            <c:ext xmlns:c16="http://schemas.microsoft.com/office/drawing/2014/chart" uri="{C3380CC4-5D6E-409C-BE32-E72D297353CC}">
              <c16:uniqueId val="{00000001-5397-4F1B-93D7-27813C50F982}"/>
            </c:ext>
          </c:extLst>
        </c:ser>
        <c:dLbls>
          <c:showLegendKey val="0"/>
          <c:showVal val="0"/>
          <c:showCatName val="0"/>
          <c:showSerName val="0"/>
          <c:showPercent val="0"/>
          <c:showBubbleSize val="0"/>
        </c:dLbls>
        <c:gapWidth val="150"/>
        <c:axId val="697247056"/>
        <c:axId val="697246512"/>
      </c:barChart>
      <c:lineChart>
        <c:grouping val="stacked"/>
        <c:varyColors val="0"/>
        <c:ser>
          <c:idx val="2"/>
          <c:order val="2"/>
          <c:tx>
            <c:strRef>
              <c:f>Sheet1!$D$1</c:f>
              <c:strCache>
                <c:ptCount val="1"/>
                <c:pt idx="0">
                  <c:v>不合格率 </c:v>
                </c:pt>
              </c:strCache>
            </c:strRef>
          </c:tx>
          <c:spPr>
            <a:ln w="28575" cap="rnd">
              <a:solidFill>
                <a:schemeClr val="bg1">
                  <a:lumMod val="85000"/>
                </a:schemeClr>
              </a:solidFill>
              <a:round/>
            </a:ln>
            <a:effectLst/>
          </c:spPr>
          <c:marker>
            <c:symbol val="none"/>
          </c:marker>
          <c:dPt>
            <c:idx val="1"/>
            <c:marker>
              <c:symbol val="none"/>
            </c:marker>
            <c:bubble3D val="0"/>
            <c:extLst xmlns:c16r2="http://schemas.microsoft.com/office/drawing/2015/06/chart">
              <c:ext xmlns:c16="http://schemas.microsoft.com/office/drawing/2014/chart" uri="{C3380CC4-5D6E-409C-BE32-E72D297353CC}">
                <c16:uniqueId val="{00000001-3A0A-463C-8083-37D17F647885}"/>
              </c:ext>
            </c:extLst>
          </c:dPt>
          <c:dLbls>
            <c:dLbl>
              <c:idx val="0"/>
              <c:layout>
                <c:manualLayout>
                  <c:x val="-3.733374863110446E-2"/>
                  <c:y val="-3.282928623444763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4ED-4119-8F0E-66B90ACCC087}"/>
                </c:ext>
                <c:ext xmlns:c15="http://schemas.microsoft.com/office/drawing/2012/chart" uri="{CE6537A1-D6FC-4f65-9D91-7224C49458BB}">
                  <c15:layout/>
                </c:ext>
              </c:extLst>
            </c:dLbl>
            <c:dLbl>
              <c:idx val="1"/>
              <c:layout>
                <c:manualLayout>
                  <c:x val="-8.6767541701715689E-2"/>
                  <c:y val="-0.16883632920573069"/>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A0A-463C-8083-37D17F647885}"/>
                </c:ext>
                <c:ext xmlns:c15="http://schemas.microsoft.com/office/drawing/2012/chart" uri="{CE6537A1-D6FC-4f65-9D91-7224C49458BB}">
                  <c15:layout/>
                </c:ext>
              </c:extLst>
            </c:dLbl>
            <c:dLbl>
              <c:idx val="2"/>
              <c:layout>
                <c:manualLayout>
                  <c:x val="-8.9287103020299338E-2"/>
                  <c:y val="-0.1969757174066858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4ED-4119-8F0E-66B90ACCC087}"/>
                </c:ext>
                <c:ext xmlns:c15="http://schemas.microsoft.com/office/drawing/2012/chart" uri="{CE6537A1-D6FC-4f65-9D91-7224C49458BB}">
                  <c15:layout/>
                </c:ext>
              </c:extLst>
            </c:dLbl>
            <c:dLbl>
              <c:idx val="3"/>
              <c:layout>
                <c:manualLayout>
                  <c:x val="-4.579451489517038E-3"/>
                  <c:y val="-8.441816460286534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4ED-4119-8F0E-66B90ACCC087}"/>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0.4</c:v>
                </c:pt>
                <c:pt idx="1">
                  <c:v>9.0909090909090912E-2</c:v>
                </c:pt>
                <c:pt idx="2">
                  <c:v>0.14285714285714285</c:v>
                </c:pt>
                <c:pt idx="3">
                  <c:v>0.1</c:v>
                </c:pt>
              </c:numCache>
            </c:numRef>
          </c:val>
          <c:smooth val="0"/>
          <c:extLst xmlns:c16r2="http://schemas.microsoft.com/office/drawing/2015/06/chart">
            <c:ext xmlns:c16="http://schemas.microsoft.com/office/drawing/2014/chart" uri="{C3380CC4-5D6E-409C-BE32-E72D297353CC}">
              <c16:uniqueId val="{00000000-3A0A-463C-8083-37D17F647885}"/>
            </c:ext>
          </c:extLst>
        </c:ser>
        <c:dLbls>
          <c:showLegendKey val="0"/>
          <c:showVal val="0"/>
          <c:showCatName val="0"/>
          <c:showSerName val="0"/>
          <c:showPercent val="0"/>
          <c:showBubbleSize val="0"/>
        </c:dLbls>
        <c:marker val="1"/>
        <c:smooth val="0"/>
        <c:axId val="697257392"/>
        <c:axId val="697253040"/>
      </c:lineChart>
      <c:valAx>
        <c:axId val="697246512"/>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7056"/>
        <c:crosses val="max"/>
        <c:crossBetween val="between"/>
      </c:valAx>
      <c:catAx>
        <c:axId val="69724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6512"/>
        <c:crosses val="autoZero"/>
        <c:auto val="1"/>
        <c:lblAlgn val="ctr"/>
        <c:lblOffset val="100"/>
        <c:noMultiLvlLbl val="0"/>
      </c:catAx>
      <c:valAx>
        <c:axId val="69725304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57392"/>
        <c:crosses val="autoZero"/>
        <c:crossBetween val="between"/>
      </c:valAx>
      <c:catAx>
        <c:axId val="697257392"/>
        <c:scaling>
          <c:orientation val="minMax"/>
        </c:scaling>
        <c:delete val="1"/>
        <c:axPos val="b"/>
        <c:numFmt formatCode="General" sourceLinked="1"/>
        <c:majorTickMark val="out"/>
        <c:minorTickMark val="none"/>
        <c:tickLblPos val="nextTo"/>
        <c:crossAx val="69725304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legend>
    <c:plotVisOnly val="1"/>
    <c:dispBlanksAs val="gap"/>
    <c:showDLblsOverMax val="0"/>
  </c:chart>
  <c:spPr>
    <a:solidFill>
      <a:srgbClr val="23363D"/>
    </a:solidFill>
    <a:ln w="38100" cap="flat" cmpd="sng" algn="ctr">
      <a:solidFill>
        <a:schemeClr val="lt1"/>
      </a:solidFill>
      <a:prstDash val="solid"/>
    </a:ln>
    <a:effectLst>
      <a:outerShdw blurRad="127000" dist="63500" dir="2700000" algn="tl" rotWithShape="0">
        <a:prstClr val="black">
          <a:alpha val="40000"/>
        </a:prstClr>
      </a:outerShdw>
    </a:effectLst>
  </c:spPr>
  <c:txPr>
    <a:bodyPr/>
    <a:lstStyle/>
    <a:p>
      <a:pPr>
        <a:lnSpc>
          <a:spcPct val="120000"/>
        </a:lnSpc>
        <a:spcBef>
          <a:spcPts val="0"/>
        </a:spcBef>
        <a:spcAft>
          <a:spcPts val="0"/>
        </a:spcAft>
        <a:defRPr>
          <a:solidFill>
            <a:schemeClr val="lt1"/>
          </a:solidFill>
          <a:latin typeface="+mn-lt"/>
          <a:ea typeface="+mn-ea"/>
          <a:cs typeface="+mn-cs"/>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r>
              <a:rPr lang="zh-CN"/>
              <a:t>市场索赔</a:t>
            </a:r>
            <a:r>
              <a:rPr lang="en-US"/>
              <a:t>PMM</a:t>
            </a:r>
            <a:r>
              <a:rPr lang="zh-CN"/>
              <a:t>数值</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目标数</c:v>
                </c:pt>
              </c:strCache>
            </c:strRef>
          </c:tx>
          <c:spPr>
            <a:solidFill>
              <a:srgbClr val="98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500</c:v>
                </c:pt>
                <c:pt idx="1">
                  <c:v>550</c:v>
                </c:pt>
                <c:pt idx="2">
                  <c:v>700</c:v>
                </c:pt>
                <c:pt idx="3">
                  <c:v>1000</c:v>
                </c:pt>
              </c:numCache>
            </c:numRef>
          </c:val>
          <c:extLst xmlns:c16r2="http://schemas.microsoft.com/office/drawing/2015/06/chart">
            <c:ext xmlns:c16="http://schemas.microsoft.com/office/drawing/2014/chart" uri="{C3380CC4-5D6E-409C-BE32-E72D297353CC}">
              <c16:uniqueId val="{00000000-5397-4F1B-93D7-27813C50F982}"/>
            </c:ext>
          </c:extLst>
        </c:ser>
        <c:ser>
          <c:idx val="1"/>
          <c:order val="1"/>
          <c:tx>
            <c:strRef>
              <c:f>Sheet1!$C$1</c:f>
              <c:strCache>
                <c:ptCount val="1"/>
                <c:pt idx="0">
                  <c:v>实际数</c:v>
                </c:pt>
              </c:strCache>
            </c:strRef>
          </c:tx>
          <c:spPr>
            <a:solidFill>
              <a:schemeClr val="bg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20</c:v>
                </c:pt>
                <c:pt idx="1">
                  <c:v>50</c:v>
                </c:pt>
                <c:pt idx="2">
                  <c:v>100</c:v>
                </c:pt>
                <c:pt idx="3">
                  <c:v>100</c:v>
                </c:pt>
              </c:numCache>
            </c:numRef>
          </c:val>
          <c:extLst xmlns:c16r2="http://schemas.microsoft.com/office/drawing/2015/06/chart">
            <c:ext xmlns:c16="http://schemas.microsoft.com/office/drawing/2014/chart" uri="{C3380CC4-5D6E-409C-BE32-E72D297353CC}">
              <c16:uniqueId val="{00000001-5397-4F1B-93D7-27813C50F982}"/>
            </c:ext>
          </c:extLst>
        </c:ser>
        <c:dLbls>
          <c:showLegendKey val="0"/>
          <c:showVal val="0"/>
          <c:showCatName val="0"/>
          <c:showSerName val="0"/>
          <c:showPercent val="0"/>
          <c:showBubbleSize val="0"/>
        </c:dLbls>
        <c:gapWidth val="150"/>
        <c:axId val="697247600"/>
        <c:axId val="697254672"/>
      </c:barChart>
      <c:valAx>
        <c:axId val="697254672"/>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7600"/>
        <c:crosses val="max"/>
        <c:crossBetween val="between"/>
      </c:valAx>
      <c:catAx>
        <c:axId val="69724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5467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legend>
    <c:plotVisOnly val="1"/>
    <c:dispBlanksAs val="gap"/>
    <c:showDLblsOverMax val="0"/>
  </c:chart>
  <c:spPr>
    <a:solidFill>
      <a:srgbClr val="23363D"/>
    </a:solidFill>
    <a:ln w="38100" cap="flat" cmpd="sng" algn="ctr">
      <a:solidFill>
        <a:schemeClr val="lt1"/>
      </a:solidFill>
      <a:prstDash val="solid"/>
    </a:ln>
    <a:effectLst>
      <a:outerShdw blurRad="127000" dist="63500" dir="2700000" algn="tl" rotWithShape="0">
        <a:prstClr val="black">
          <a:alpha val="40000"/>
        </a:prstClr>
      </a:outerShdw>
    </a:effectLst>
  </c:spPr>
  <c:txPr>
    <a:bodyPr/>
    <a:lstStyle/>
    <a:p>
      <a:pPr>
        <a:lnSpc>
          <a:spcPct val="120000"/>
        </a:lnSpc>
        <a:spcBef>
          <a:spcPts val="0"/>
        </a:spcBef>
        <a:spcAft>
          <a:spcPts val="0"/>
        </a:spcAft>
        <a:defRPr>
          <a:solidFill>
            <a:schemeClr val="lt1"/>
          </a:solidFill>
          <a:latin typeface="+mn-lt"/>
          <a:ea typeface="+mn-ea"/>
          <a:cs typeface="+mn-cs"/>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采购总数</c:v>
                </c:pt>
              </c:strCache>
            </c:strRef>
          </c:tx>
          <c:spPr>
            <a:solidFill>
              <a:srgbClr val="98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供应商 1</c:v>
                </c:pt>
                <c:pt idx="1">
                  <c:v>供应商2</c:v>
                </c:pt>
                <c:pt idx="2">
                  <c:v>供应商3</c:v>
                </c:pt>
                <c:pt idx="3">
                  <c:v>供应商4</c:v>
                </c:pt>
                <c:pt idx="4">
                  <c:v>供应商5</c:v>
                </c:pt>
                <c:pt idx="5">
                  <c:v>供应商6</c:v>
                </c:pt>
              </c:strCache>
            </c:strRef>
          </c:cat>
          <c:val>
            <c:numRef>
              <c:f>Sheet1!$B$2:$B$7</c:f>
              <c:numCache>
                <c:formatCode>General</c:formatCode>
                <c:ptCount val="6"/>
                <c:pt idx="0">
                  <c:v>500</c:v>
                </c:pt>
                <c:pt idx="1">
                  <c:v>550</c:v>
                </c:pt>
                <c:pt idx="2">
                  <c:v>700</c:v>
                </c:pt>
                <c:pt idx="3">
                  <c:v>1000</c:v>
                </c:pt>
                <c:pt idx="4">
                  <c:v>800</c:v>
                </c:pt>
                <c:pt idx="5">
                  <c:v>900</c:v>
                </c:pt>
              </c:numCache>
            </c:numRef>
          </c:val>
          <c:extLst xmlns:c16r2="http://schemas.microsoft.com/office/drawing/2015/06/chart">
            <c:ext xmlns:c16="http://schemas.microsoft.com/office/drawing/2014/chart" uri="{C3380CC4-5D6E-409C-BE32-E72D297353CC}">
              <c16:uniqueId val="{00000000-5397-4F1B-93D7-27813C50F982}"/>
            </c:ext>
          </c:extLst>
        </c:ser>
        <c:ser>
          <c:idx val="1"/>
          <c:order val="1"/>
          <c:tx>
            <c:strRef>
              <c:f>Sheet1!$C$1</c:f>
              <c:strCache>
                <c:ptCount val="1"/>
                <c:pt idx="0">
                  <c:v>不良数</c:v>
                </c:pt>
              </c:strCache>
            </c:strRef>
          </c:tx>
          <c:spPr>
            <a:solidFill>
              <a:schemeClr val="bg1"/>
            </a:solidFill>
            <a:ln>
              <a:noFill/>
            </a:ln>
            <a:effectLst/>
          </c:spPr>
          <c:invertIfNegative val="0"/>
          <c:cat>
            <c:strRef>
              <c:f>Sheet1!$A$2:$A$7</c:f>
              <c:strCache>
                <c:ptCount val="6"/>
                <c:pt idx="0">
                  <c:v>供应商 1</c:v>
                </c:pt>
                <c:pt idx="1">
                  <c:v>供应商2</c:v>
                </c:pt>
                <c:pt idx="2">
                  <c:v>供应商3</c:v>
                </c:pt>
                <c:pt idx="3">
                  <c:v>供应商4</c:v>
                </c:pt>
                <c:pt idx="4">
                  <c:v>供应商5</c:v>
                </c:pt>
                <c:pt idx="5">
                  <c:v>供应商6</c:v>
                </c:pt>
              </c:strCache>
            </c:strRef>
          </c:cat>
          <c:val>
            <c:numRef>
              <c:f>Sheet1!$C$2:$C$7</c:f>
              <c:numCache>
                <c:formatCode>General</c:formatCode>
                <c:ptCount val="6"/>
                <c:pt idx="0">
                  <c:v>50</c:v>
                </c:pt>
                <c:pt idx="1">
                  <c:v>50</c:v>
                </c:pt>
                <c:pt idx="2">
                  <c:v>10</c:v>
                </c:pt>
                <c:pt idx="3">
                  <c:v>100</c:v>
                </c:pt>
                <c:pt idx="4">
                  <c:v>59</c:v>
                </c:pt>
                <c:pt idx="5">
                  <c:v>70</c:v>
                </c:pt>
              </c:numCache>
            </c:numRef>
          </c:val>
          <c:extLst xmlns:c16r2="http://schemas.microsoft.com/office/drawing/2015/06/chart">
            <c:ext xmlns:c16="http://schemas.microsoft.com/office/drawing/2014/chart" uri="{C3380CC4-5D6E-409C-BE32-E72D297353CC}">
              <c16:uniqueId val="{00000000-F836-4C4D-A7E6-15BE67403A37}"/>
            </c:ext>
          </c:extLst>
        </c:ser>
        <c:dLbls>
          <c:showLegendKey val="0"/>
          <c:showVal val="0"/>
          <c:showCatName val="0"/>
          <c:showSerName val="0"/>
          <c:showPercent val="0"/>
          <c:showBubbleSize val="0"/>
        </c:dLbls>
        <c:gapWidth val="150"/>
        <c:axId val="697248688"/>
        <c:axId val="697248144"/>
      </c:barChart>
      <c:valAx>
        <c:axId val="697248144"/>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8688"/>
        <c:crosses val="max"/>
        <c:crossBetween val="between"/>
      </c:valAx>
      <c:catAx>
        <c:axId val="697248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crossAx val="69724814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zh-CN"/>
        </a:p>
      </c:txPr>
    </c:legend>
    <c:plotVisOnly val="1"/>
    <c:dispBlanksAs val="gap"/>
    <c:showDLblsOverMax val="0"/>
  </c:chart>
  <c:spPr>
    <a:solidFill>
      <a:srgbClr val="23363D"/>
    </a:solidFill>
    <a:ln w="38100" cap="flat" cmpd="sng" algn="ctr">
      <a:solidFill>
        <a:schemeClr val="lt1"/>
      </a:solidFill>
      <a:prstDash val="solid"/>
    </a:ln>
    <a:effectLst>
      <a:outerShdw blurRad="127000" dist="63500" dir="2700000" algn="tl" rotWithShape="0">
        <a:prstClr val="black">
          <a:alpha val="40000"/>
        </a:prstClr>
      </a:outerShdw>
    </a:effectLst>
  </c:spPr>
  <c:txPr>
    <a:bodyPr/>
    <a:lstStyle/>
    <a:p>
      <a:pPr>
        <a:lnSpc>
          <a:spcPct val="120000"/>
        </a:lnSpc>
        <a:spcBef>
          <a:spcPts val="0"/>
        </a:spcBef>
        <a:defRPr>
          <a:solidFill>
            <a:schemeClr val="lt1"/>
          </a:solidFill>
          <a:latin typeface="+mn-lt"/>
          <a:ea typeface="+mn-ea"/>
          <a:cs typeface="+mn-cs"/>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a:effectLst>
              <a:outerShdw blurRad="127000" dist="63500" dir="2700000" algn="tl" rotWithShape="0">
                <a:prstClr val="black">
                  <a:alpha val="40000"/>
                </a:prstClr>
              </a:outerShdw>
            </a:effectLst>
          </c:spPr>
          <c:dPt>
            <c:idx val="0"/>
            <c:bubble3D val="0"/>
            <c:spPr>
              <a:solidFill>
                <a:srgbClr val="23363D"/>
              </a:solidFill>
              <a:ln w="19050">
                <a:noFill/>
              </a:ln>
              <a:effectLst>
                <a:outerShdw blurRad="127000" dist="635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1-FFBB-4A36-BC09-6245C2019C4E}"/>
              </c:ext>
            </c:extLst>
          </c:dPt>
          <c:dPt>
            <c:idx val="1"/>
            <c:bubble3D val="0"/>
            <c:spPr>
              <a:solidFill>
                <a:srgbClr val="980000"/>
              </a:solidFill>
              <a:ln w="19050">
                <a:noFill/>
              </a:ln>
              <a:effectLst>
                <a:outerShdw blurRad="127000" dist="635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3-FFBB-4A36-BC09-6245C2019C4E}"/>
              </c:ext>
            </c:extLst>
          </c:dPt>
          <c:cat>
            <c:strRef>
              <c:f>Sheet1!$A$2:$A$3</c:f>
              <c:strCache>
                <c:ptCount val="2"/>
                <c:pt idx="0">
                  <c:v>第一季度</c:v>
                </c:pt>
                <c:pt idx="1">
                  <c:v>第二季度</c:v>
                </c:pt>
              </c:strCache>
            </c:strRef>
          </c:cat>
          <c:val>
            <c:numRef>
              <c:f>Sheet1!$B$2:$B$3</c:f>
              <c:numCache>
                <c:formatCode>0%</c:formatCode>
                <c:ptCount val="2"/>
                <c:pt idx="0">
                  <c:v>0.84</c:v>
                </c:pt>
                <c:pt idx="1">
                  <c:v>0.16</c:v>
                </c:pt>
              </c:numCache>
            </c:numRef>
          </c:val>
          <c:extLst xmlns:c16r2="http://schemas.microsoft.com/office/drawing/2015/06/chart">
            <c:ext xmlns:c16="http://schemas.microsoft.com/office/drawing/2014/chart" uri="{C3380CC4-5D6E-409C-BE32-E72D297353CC}">
              <c16:uniqueId val="{00000004-FFBB-4A36-BC09-6245C2019C4E}"/>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gradFill>
              <a:gsLst>
                <a:gs pos="0">
                  <a:srgbClr val="00BBFE"/>
                </a:gs>
                <a:gs pos="70000">
                  <a:srgbClr val="00B0F0"/>
                </a:gs>
              </a:gsLst>
              <a:lin ang="8100000" scaled="1"/>
            </a:gradFill>
            <a:ln>
              <a:noFill/>
            </a:ln>
            <a:effectLst>
              <a:outerShdw blurRad="127000" dist="63500" dir="2700000" algn="tl" rotWithShape="0">
                <a:prstClr val="black">
                  <a:alpha val="40000"/>
                </a:prstClr>
              </a:outerShdw>
            </a:effectLst>
          </c:spPr>
          <c:dPt>
            <c:idx val="0"/>
            <c:bubble3D val="0"/>
            <c:spPr>
              <a:solidFill>
                <a:srgbClr val="980000"/>
              </a:solidFill>
              <a:ln w="19050">
                <a:noFill/>
              </a:ln>
              <a:effectLst>
                <a:outerShdw blurRad="127000" dist="635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1-5B58-490E-84D0-72546136E053}"/>
              </c:ext>
            </c:extLst>
          </c:dPt>
          <c:dPt>
            <c:idx val="1"/>
            <c:bubble3D val="0"/>
            <c:spPr>
              <a:solidFill>
                <a:srgbClr val="23363D"/>
              </a:solidFill>
              <a:ln w="19050">
                <a:noFill/>
              </a:ln>
              <a:effectLst>
                <a:outerShdw blurRad="127000" dist="635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3-5B58-490E-84D0-72546136E053}"/>
              </c:ext>
            </c:extLst>
          </c:dPt>
          <c:cat>
            <c:strRef>
              <c:f>Sheet1!$A$2:$A$3</c:f>
              <c:strCache>
                <c:ptCount val="2"/>
                <c:pt idx="0">
                  <c:v>第一季度</c:v>
                </c:pt>
                <c:pt idx="1">
                  <c:v>第二季度</c:v>
                </c:pt>
              </c:strCache>
            </c:strRef>
          </c:cat>
          <c:val>
            <c:numRef>
              <c:f>Sheet1!$B$2:$B$3</c:f>
              <c:numCache>
                <c:formatCode>0%</c:formatCode>
                <c:ptCount val="2"/>
                <c:pt idx="0">
                  <c:v>0.75</c:v>
                </c:pt>
                <c:pt idx="1">
                  <c:v>0.25</c:v>
                </c:pt>
              </c:numCache>
            </c:numRef>
          </c:val>
          <c:extLst xmlns:c16r2="http://schemas.microsoft.com/office/drawing/2015/06/chart">
            <c:ext xmlns:c16="http://schemas.microsoft.com/office/drawing/2014/chart" uri="{C3380CC4-5D6E-409C-BE32-E72D297353CC}">
              <c16:uniqueId val="{00000004-5B58-490E-84D0-72546136E053}"/>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a:effectLst>
              <a:outerShdw blurRad="127000" dist="63500" dir="2700000" algn="tl" rotWithShape="0">
                <a:prstClr val="black">
                  <a:alpha val="40000"/>
                </a:prstClr>
              </a:outerShdw>
            </a:effectLst>
          </c:spPr>
          <c:dPt>
            <c:idx val="0"/>
            <c:bubble3D val="0"/>
            <c:spPr>
              <a:solidFill>
                <a:srgbClr val="980000"/>
              </a:solidFill>
              <a:ln w="19050">
                <a:noFill/>
              </a:ln>
              <a:effectLst>
                <a:outerShdw blurRad="127000" dist="635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1-2B37-4C9F-A7E9-FEF109E39BAB}"/>
              </c:ext>
            </c:extLst>
          </c:dPt>
          <c:dPt>
            <c:idx val="1"/>
            <c:bubble3D val="0"/>
            <c:spPr>
              <a:solidFill>
                <a:srgbClr val="23363D"/>
              </a:solidFill>
              <a:ln w="19050">
                <a:noFill/>
              </a:ln>
              <a:effectLst>
                <a:outerShdw blurRad="127000" dist="635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3-2B37-4C9F-A7E9-FEF109E39BAB}"/>
              </c:ext>
            </c:extLst>
          </c:dPt>
          <c:cat>
            <c:strRef>
              <c:f>Sheet1!$A$2:$A$3</c:f>
              <c:strCache>
                <c:ptCount val="2"/>
                <c:pt idx="0">
                  <c:v>第一季度</c:v>
                </c:pt>
                <c:pt idx="1">
                  <c:v>第二季度</c:v>
                </c:pt>
              </c:strCache>
            </c:strRef>
          </c:cat>
          <c:val>
            <c:numRef>
              <c:f>Sheet1!$B$2:$B$3</c:f>
              <c:numCache>
                <c:formatCode>0%</c:formatCode>
                <c:ptCount val="2"/>
                <c:pt idx="0">
                  <c:v>0.55000000000000004</c:v>
                </c:pt>
                <c:pt idx="1">
                  <c:v>0.45</c:v>
                </c:pt>
              </c:numCache>
            </c:numRef>
          </c:val>
          <c:extLst xmlns:c16r2="http://schemas.microsoft.com/office/drawing/2015/06/chart">
            <c:ext xmlns:c16="http://schemas.microsoft.com/office/drawing/2014/chart" uri="{C3380CC4-5D6E-409C-BE32-E72D297353CC}">
              <c16:uniqueId val="{00000004-2B37-4C9F-A7E9-FEF109E39BAB}"/>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withinLinearReversed" id="22">
  <a:schemeClr val="accent2"/>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pPr/>
              <a:t>2023/2/11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pPr/>
              <a:t>‹#›</a:t>
            </a:fld>
            <a:endParaRPr lang="zh-CN" altLang="en-US"/>
          </a:p>
        </p:txBody>
      </p:sp>
    </p:spTree>
    <p:extLst>
      <p:ext uri="{BB962C8B-B14F-4D97-AF65-F5344CB8AC3E}">
        <p14:creationId xmlns:p14="http://schemas.microsoft.com/office/powerpoint/2010/main"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mn-ea"/>
        <a:cs typeface="+mn-cs"/>
      </a:defRPr>
    </a:lvl1pPr>
    <a:lvl2pPr marL="457140" algn="l" defTabSz="914282" rtl="0" eaLnBrk="1" latinLnBrk="0" hangingPunct="1">
      <a:defRPr sz="1200" kern="1200">
        <a:solidFill>
          <a:schemeClr val="tx1"/>
        </a:solidFill>
        <a:latin typeface="+mn-lt"/>
        <a:ea typeface="+mn-ea"/>
        <a:cs typeface="+mn-cs"/>
      </a:defRPr>
    </a:lvl2pPr>
    <a:lvl3pPr marL="914282" algn="l" defTabSz="914282" rtl="0" eaLnBrk="1" latinLnBrk="0" hangingPunct="1">
      <a:defRPr sz="1200" kern="1200">
        <a:solidFill>
          <a:schemeClr val="tx1"/>
        </a:solidFill>
        <a:latin typeface="+mn-lt"/>
        <a:ea typeface="+mn-ea"/>
        <a:cs typeface="+mn-cs"/>
      </a:defRPr>
    </a:lvl3pPr>
    <a:lvl4pPr marL="1371422" algn="l" defTabSz="914282" rtl="0" eaLnBrk="1" latinLnBrk="0" hangingPunct="1">
      <a:defRPr sz="1200" kern="1200">
        <a:solidFill>
          <a:schemeClr val="tx1"/>
        </a:solidFill>
        <a:latin typeface="+mn-lt"/>
        <a:ea typeface="+mn-ea"/>
        <a:cs typeface="+mn-cs"/>
      </a:defRPr>
    </a:lvl4pPr>
    <a:lvl5pPr marL="1828563" algn="l" defTabSz="914282" rtl="0" eaLnBrk="1" latinLnBrk="0" hangingPunct="1">
      <a:defRPr sz="1200" kern="1200">
        <a:solidFill>
          <a:schemeClr val="tx1"/>
        </a:solidFill>
        <a:latin typeface="+mn-lt"/>
        <a:ea typeface="+mn-ea"/>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a:t>
            </a:fld>
            <a:endParaRPr lang="zh-CN" altLang="en-US"/>
          </a:p>
        </p:txBody>
      </p:sp>
    </p:spTree>
    <p:extLst>
      <p:ext uri="{BB962C8B-B14F-4D97-AF65-F5344CB8AC3E}">
        <p14:creationId xmlns:p14="http://schemas.microsoft.com/office/powerpoint/2010/main" val="357862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10</a:t>
            </a:fld>
            <a:endParaRPr lang="zh-CN" altLang="en-US"/>
          </a:p>
        </p:txBody>
      </p:sp>
    </p:spTree>
    <p:extLst>
      <p:ext uri="{BB962C8B-B14F-4D97-AF65-F5344CB8AC3E}">
        <p14:creationId xmlns:p14="http://schemas.microsoft.com/office/powerpoint/2010/main" val="3387839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11</a:t>
            </a:fld>
            <a:endParaRPr lang="zh-CN" altLang="en-US"/>
          </a:p>
        </p:txBody>
      </p:sp>
    </p:spTree>
    <p:extLst>
      <p:ext uri="{BB962C8B-B14F-4D97-AF65-F5344CB8AC3E}">
        <p14:creationId xmlns:p14="http://schemas.microsoft.com/office/powerpoint/2010/main" val="2477724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684213" fontAlgn="base">
              <a:spcBef>
                <a:spcPct val="0"/>
              </a:spcBef>
              <a:spcAft>
                <a:spcPct val="0"/>
              </a:spcAft>
            </a:pPr>
            <a:fld id="{9C602251-43D7-4D1D-B3D2-19BD9A52692A}" type="slidenum">
              <a:rPr lang="zh-CN" altLang="en-US" sz="1200">
                <a:latin typeface="Calibri" panose="020F0502020204030204" pitchFamily="34" charset="0"/>
                <a:ea typeface="宋体" panose="02010600030101010101" pitchFamily="2" charset="-122"/>
              </a:rPr>
              <a:pPr defTabSz="684213" fontAlgn="base">
                <a:spcBef>
                  <a:spcPct val="0"/>
                </a:spcBef>
                <a:spcAft>
                  <a:spcPct val="0"/>
                </a:spcAft>
              </a:pPr>
              <a:t>12</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318582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684213" fontAlgn="base">
              <a:spcBef>
                <a:spcPct val="0"/>
              </a:spcBef>
              <a:spcAft>
                <a:spcPct val="0"/>
              </a:spcAft>
            </a:pPr>
            <a:fld id="{9C602251-43D7-4D1D-B3D2-19BD9A52692A}" type="slidenum">
              <a:rPr lang="zh-CN" altLang="en-US" sz="1200">
                <a:latin typeface="Calibri" panose="020F0502020204030204" pitchFamily="34" charset="0"/>
                <a:ea typeface="宋体" panose="02010600030101010101" pitchFamily="2" charset="-122"/>
              </a:rPr>
              <a:pPr defTabSz="684213" fontAlgn="base">
                <a:spcBef>
                  <a:spcPct val="0"/>
                </a:spcBef>
                <a:spcAft>
                  <a:spcPct val="0"/>
                </a:spcAft>
              </a:pPr>
              <a:t>13</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24253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14</a:t>
            </a:fld>
            <a:endParaRPr lang="zh-CN" altLang="en-US"/>
          </a:p>
        </p:txBody>
      </p:sp>
    </p:spTree>
    <p:extLst>
      <p:ext uri="{BB962C8B-B14F-4D97-AF65-F5344CB8AC3E}">
        <p14:creationId xmlns:p14="http://schemas.microsoft.com/office/powerpoint/2010/main" val="1533220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4213"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684213" fontAlgn="base">
              <a:spcBef>
                <a:spcPct val="0"/>
              </a:spcBef>
              <a:spcAft>
                <a:spcPct val="0"/>
              </a:spcAft>
            </a:pPr>
            <a:fld id="{9C602251-43D7-4D1D-B3D2-19BD9A52692A}" type="slidenum">
              <a:rPr lang="zh-CN" altLang="en-US" sz="1200">
                <a:latin typeface="Calibri" panose="020F0502020204030204" pitchFamily="34" charset="0"/>
                <a:ea typeface="宋体" panose="02010600030101010101" pitchFamily="2" charset="-122"/>
              </a:rPr>
              <a:pPr defTabSz="684213" fontAlgn="base">
                <a:spcBef>
                  <a:spcPct val="0"/>
                </a:spcBef>
                <a:spcAft>
                  <a:spcPct val="0"/>
                </a:spcAft>
              </a:pPr>
              <a:t>15</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37131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16</a:t>
            </a:fld>
            <a:endParaRPr lang="zh-CN" altLang="en-US"/>
          </a:p>
        </p:txBody>
      </p:sp>
    </p:spTree>
    <p:extLst>
      <p:ext uri="{BB962C8B-B14F-4D97-AF65-F5344CB8AC3E}">
        <p14:creationId xmlns:p14="http://schemas.microsoft.com/office/powerpoint/2010/main" val="1906234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17</a:t>
            </a:fld>
            <a:endParaRPr lang="zh-CN" altLang="en-US"/>
          </a:p>
        </p:txBody>
      </p:sp>
    </p:spTree>
    <p:extLst>
      <p:ext uri="{BB962C8B-B14F-4D97-AF65-F5344CB8AC3E}">
        <p14:creationId xmlns:p14="http://schemas.microsoft.com/office/powerpoint/2010/main" val="349911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18</a:t>
            </a:fld>
            <a:endParaRPr lang="zh-CN" altLang="en-US"/>
          </a:p>
        </p:txBody>
      </p:sp>
    </p:spTree>
    <p:extLst>
      <p:ext uri="{BB962C8B-B14F-4D97-AF65-F5344CB8AC3E}">
        <p14:creationId xmlns:p14="http://schemas.microsoft.com/office/powerpoint/2010/main" val="2327097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19</a:t>
            </a:fld>
            <a:endParaRPr lang="zh-CN" altLang="en-US"/>
          </a:p>
        </p:txBody>
      </p:sp>
    </p:spTree>
    <p:extLst>
      <p:ext uri="{BB962C8B-B14F-4D97-AF65-F5344CB8AC3E}">
        <p14:creationId xmlns:p14="http://schemas.microsoft.com/office/powerpoint/2010/main" val="670413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8EBE660E-5CC2-4A50-916A-880C808B748D}" type="slidenum">
              <a:rPr lang="zh-CN" altLang="en-US"/>
              <a:pPr/>
              <a:t>2</a:t>
            </a:fld>
            <a:endParaRPr lang="zh-CN" altLang="en-US"/>
          </a:p>
        </p:txBody>
      </p:sp>
    </p:spTree>
    <p:extLst>
      <p:ext uri="{BB962C8B-B14F-4D97-AF65-F5344CB8AC3E}">
        <p14:creationId xmlns:p14="http://schemas.microsoft.com/office/powerpoint/2010/main" val="1761313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20</a:t>
            </a:fld>
            <a:endParaRPr lang="zh-CN" altLang="en-US"/>
          </a:p>
        </p:txBody>
      </p:sp>
    </p:spTree>
    <p:extLst>
      <p:ext uri="{BB962C8B-B14F-4D97-AF65-F5344CB8AC3E}">
        <p14:creationId xmlns:p14="http://schemas.microsoft.com/office/powerpoint/2010/main" val="2731977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2101726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EA9659-1621-4D80-82F7-DAF70D0F088F}" type="slidenum">
              <a:rPr lang="zh-CN" altLang="en-US" smtClean="0"/>
              <a:pPr/>
              <a:t>22</a:t>
            </a:fld>
            <a:endParaRPr lang="zh-CN" altLang="en-US"/>
          </a:p>
        </p:txBody>
      </p:sp>
    </p:spTree>
    <p:extLst>
      <p:ext uri="{BB962C8B-B14F-4D97-AF65-F5344CB8AC3E}">
        <p14:creationId xmlns:p14="http://schemas.microsoft.com/office/powerpoint/2010/main" val="137059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23</a:t>
            </a:fld>
            <a:endParaRPr lang="zh-CN" altLang="en-US"/>
          </a:p>
        </p:txBody>
      </p:sp>
    </p:spTree>
    <p:extLst>
      <p:ext uri="{BB962C8B-B14F-4D97-AF65-F5344CB8AC3E}">
        <p14:creationId xmlns:p14="http://schemas.microsoft.com/office/powerpoint/2010/main" val="781890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24</a:t>
            </a:fld>
            <a:endParaRPr lang="zh-CN" altLang="en-US"/>
          </a:p>
        </p:txBody>
      </p:sp>
    </p:spTree>
    <p:extLst>
      <p:ext uri="{BB962C8B-B14F-4D97-AF65-F5344CB8AC3E}">
        <p14:creationId xmlns:p14="http://schemas.microsoft.com/office/powerpoint/2010/main" val="3163266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25</a:t>
            </a:fld>
            <a:endParaRPr lang="zh-CN" altLang="en-US"/>
          </a:p>
        </p:txBody>
      </p:sp>
    </p:spTree>
    <p:extLst>
      <p:ext uri="{BB962C8B-B14F-4D97-AF65-F5344CB8AC3E}">
        <p14:creationId xmlns:p14="http://schemas.microsoft.com/office/powerpoint/2010/main" val="21592196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26</a:t>
            </a:fld>
            <a:endParaRPr lang="zh-CN" altLang="en-US"/>
          </a:p>
        </p:txBody>
      </p:sp>
    </p:spTree>
    <p:extLst>
      <p:ext uri="{BB962C8B-B14F-4D97-AF65-F5344CB8AC3E}">
        <p14:creationId xmlns:p14="http://schemas.microsoft.com/office/powerpoint/2010/main" val="3604367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27</a:t>
            </a:fld>
            <a:endParaRPr lang="zh-CN" altLang="en-US"/>
          </a:p>
        </p:txBody>
      </p:sp>
    </p:spTree>
    <p:extLst>
      <p:ext uri="{BB962C8B-B14F-4D97-AF65-F5344CB8AC3E}">
        <p14:creationId xmlns:p14="http://schemas.microsoft.com/office/powerpoint/2010/main" val="13257231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28</a:t>
            </a:fld>
            <a:endParaRPr lang="zh-CN" altLang="en-US"/>
          </a:p>
        </p:txBody>
      </p:sp>
    </p:spTree>
    <p:extLst>
      <p:ext uri="{BB962C8B-B14F-4D97-AF65-F5344CB8AC3E}">
        <p14:creationId xmlns:p14="http://schemas.microsoft.com/office/powerpoint/2010/main" val="36231979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6B96F7-238A-436E-8798-5DD8D861D65B}" type="slidenum">
              <a:rPr lang="zh-CN" altLang="en-US" smtClean="0"/>
              <a:pPr/>
              <a:t>29</a:t>
            </a:fld>
            <a:endParaRPr lang="zh-CN" altLang="en-US"/>
          </a:p>
        </p:txBody>
      </p:sp>
    </p:spTree>
    <p:extLst>
      <p:ext uri="{BB962C8B-B14F-4D97-AF65-F5344CB8AC3E}">
        <p14:creationId xmlns:p14="http://schemas.microsoft.com/office/powerpoint/2010/main" val="391615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a:t>
            </a:fld>
            <a:endParaRPr lang="zh-CN" altLang="en-US"/>
          </a:p>
        </p:txBody>
      </p:sp>
    </p:spTree>
    <p:extLst>
      <p:ext uri="{BB962C8B-B14F-4D97-AF65-F5344CB8AC3E}">
        <p14:creationId xmlns:p14="http://schemas.microsoft.com/office/powerpoint/2010/main" val="14978182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30</a:t>
            </a:fld>
            <a:endParaRPr lang="en-GB"/>
          </a:p>
        </p:txBody>
      </p:sp>
    </p:spTree>
    <p:extLst>
      <p:ext uri="{BB962C8B-B14F-4D97-AF65-F5344CB8AC3E}">
        <p14:creationId xmlns:p14="http://schemas.microsoft.com/office/powerpoint/2010/main" val="4348933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pPr/>
              <a:t>31</a:t>
            </a:fld>
            <a:endParaRPr lang="zh-CN" altLang="en-US"/>
          </a:p>
        </p:txBody>
      </p:sp>
    </p:spTree>
    <p:extLst>
      <p:ext uri="{BB962C8B-B14F-4D97-AF65-F5344CB8AC3E}">
        <p14:creationId xmlns:p14="http://schemas.microsoft.com/office/powerpoint/2010/main" val="40883438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32</a:t>
            </a:fld>
            <a:endParaRPr lang="zh-CN" altLang="en-US"/>
          </a:p>
        </p:txBody>
      </p:sp>
    </p:spTree>
    <p:extLst>
      <p:ext uri="{BB962C8B-B14F-4D97-AF65-F5344CB8AC3E}">
        <p14:creationId xmlns:p14="http://schemas.microsoft.com/office/powerpoint/2010/main" val="21069426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8BAAC1-57AC-45EB-B047-EC7DFA12A118}" type="slidenum">
              <a:rPr lang="zh-CN" altLang="en-US" smtClean="0"/>
              <a:t>33</a:t>
            </a:fld>
            <a:endParaRPr lang="zh-CN" altLang="en-US"/>
          </a:p>
        </p:txBody>
      </p:sp>
    </p:spTree>
    <p:extLst>
      <p:ext uri="{BB962C8B-B14F-4D97-AF65-F5344CB8AC3E}">
        <p14:creationId xmlns:p14="http://schemas.microsoft.com/office/powerpoint/2010/main" val="12242975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38BAAC1-57AC-45EB-B047-EC7DFA12A118}" type="slidenum">
              <a:rPr lang="zh-CN" altLang="en-US" smtClean="0"/>
              <a:t>34</a:t>
            </a:fld>
            <a:endParaRPr lang="zh-CN" altLang="en-US"/>
          </a:p>
        </p:txBody>
      </p:sp>
    </p:spTree>
    <p:extLst>
      <p:ext uri="{BB962C8B-B14F-4D97-AF65-F5344CB8AC3E}">
        <p14:creationId xmlns:p14="http://schemas.microsoft.com/office/powerpoint/2010/main" val="1676234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35</a:t>
            </a:fld>
            <a:endParaRPr lang="zh-CN" altLang="en-US"/>
          </a:p>
        </p:txBody>
      </p:sp>
    </p:spTree>
    <p:extLst>
      <p:ext uri="{BB962C8B-B14F-4D97-AF65-F5344CB8AC3E}">
        <p14:creationId xmlns:p14="http://schemas.microsoft.com/office/powerpoint/2010/main" val="11974304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3610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4</a:t>
            </a:fld>
            <a:endParaRPr lang="zh-CN" altLang="en-US"/>
          </a:p>
        </p:txBody>
      </p:sp>
    </p:spTree>
    <p:extLst>
      <p:ext uri="{BB962C8B-B14F-4D97-AF65-F5344CB8AC3E}">
        <p14:creationId xmlns:p14="http://schemas.microsoft.com/office/powerpoint/2010/main" val="4145856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5</a:t>
            </a:fld>
            <a:endParaRPr lang="zh-CN" altLang="en-US"/>
          </a:p>
        </p:txBody>
      </p:sp>
    </p:spTree>
    <p:extLst>
      <p:ext uri="{BB962C8B-B14F-4D97-AF65-F5344CB8AC3E}">
        <p14:creationId xmlns:p14="http://schemas.microsoft.com/office/powerpoint/2010/main" val="3558982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6</a:t>
            </a:fld>
            <a:endParaRPr lang="zh-CN" altLang="en-US"/>
          </a:p>
        </p:txBody>
      </p:sp>
    </p:spTree>
    <p:extLst>
      <p:ext uri="{BB962C8B-B14F-4D97-AF65-F5344CB8AC3E}">
        <p14:creationId xmlns:p14="http://schemas.microsoft.com/office/powerpoint/2010/main" val="2023437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7</a:t>
            </a:fld>
            <a:endParaRPr lang="zh-CN" altLang="en-US"/>
          </a:p>
        </p:txBody>
      </p:sp>
    </p:spTree>
    <p:extLst>
      <p:ext uri="{BB962C8B-B14F-4D97-AF65-F5344CB8AC3E}">
        <p14:creationId xmlns:p14="http://schemas.microsoft.com/office/powerpoint/2010/main" val="169050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8</a:t>
            </a:fld>
            <a:endParaRPr lang="zh-CN" altLang="en-US"/>
          </a:p>
        </p:txBody>
      </p:sp>
    </p:spTree>
    <p:extLst>
      <p:ext uri="{BB962C8B-B14F-4D97-AF65-F5344CB8AC3E}">
        <p14:creationId xmlns:p14="http://schemas.microsoft.com/office/powerpoint/2010/main" val="375565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9</a:t>
            </a:fld>
            <a:endParaRPr lang="zh-CN" altLang="en-US"/>
          </a:p>
        </p:txBody>
      </p:sp>
    </p:spTree>
    <p:extLst>
      <p:ext uri="{BB962C8B-B14F-4D97-AF65-F5344CB8AC3E}">
        <p14:creationId xmlns:p14="http://schemas.microsoft.com/office/powerpoint/2010/main" val="781803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pPr/>
              <a:t>2023/2/11</a:t>
            </a:fld>
            <a:endParaRPr lang="zh-CN" altLang="en-US"/>
          </a:p>
        </p:txBody>
      </p:sp>
      <p:sp>
        <p:nvSpPr>
          <p:cNvPr id="3" name="页脚占位符 2"/>
          <p:cNvSpPr>
            <a:spLocks noGrp="1"/>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51" y="0"/>
            <a:ext cx="9143499" cy="5143500"/>
          </a:xfrm>
          <a:prstGeom prst="rect">
            <a:avLst/>
          </a:prstGeom>
        </p:spPr>
      </p:pic>
    </p:spTree>
    <p:extLst>
      <p:ext uri="{BB962C8B-B14F-4D97-AF65-F5344CB8AC3E}">
        <p14:creationId xmlns:p14="http://schemas.microsoft.com/office/powerpoint/2010/main" val="211680807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32140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6479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3685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72453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4331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38613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8802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7252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3820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pPr/>
              <a:t>2023/2/11</a:t>
            </a:fld>
            <a:endParaRPr lang="zh-CN" altLang="en-US"/>
          </a:p>
        </p:txBody>
      </p:sp>
      <p:sp>
        <p:nvSpPr>
          <p:cNvPr id="3" name="页脚占位符 2"/>
          <p:cNvSpPr>
            <a:spLocks noGrp="1"/>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2544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8555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pPr/>
              <a:t>2023/2/11</a:t>
            </a:fld>
            <a:endParaRPr lang="zh-CN" altLang="en-US"/>
          </a:p>
        </p:txBody>
      </p:sp>
      <p:sp>
        <p:nvSpPr>
          <p:cNvPr id="3" name="页脚占位符 2"/>
          <p:cNvSpPr>
            <a:spLocks noGrp="1"/>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pPr/>
              <a:t>2023/2/11</a:t>
            </a:fld>
            <a:endParaRPr lang="zh-CN" altLang="en-US"/>
          </a:p>
        </p:txBody>
      </p:sp>
      <p:sp>
        <p:nvSpPr>
          <p:cNvPr id="3" name="页脚占位符 2"/>
          <p:cNvSpPr>
            <a:spLocks noGrp="1"/>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pPr/>
              <a:t>2023/2/11</a:t>
            </a:fld>
            <a:endParaRPr lang="zh-CN" altLang="en-US"/>
          </a:p>
        </p:txBody>
      </p:sp>
      <p:sp>
        <p:nvSpPr>
          <p:cNvPr id="3" name="页脚占位符 2"/>
          <p:cNvSpPr>
            <a:spLocks noGrp="1"/>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457201" y="4767264"/>
            <a:ext cx="2133600" cy="273844"/>
          </a:xfrm>
          <a:prstGeom prst="rect">
            <a:avLst/>
          </a:prstGeom>
        </p:spPr>
        <p:txBody>
          <a:bodyPr/>
          <a:lstStyle/>
          <a:p>
            <a:fld id="{F61BD0C8-D35A-439E-96FB-C8D4A6430554}" type="datetimeFigureOut">
              <a:rPr lang="zh-CN" altLang="en-US" smtClean="0"/>
              <a:pPr/>
              <a:t>2023/2/11</a:t>
            </a:fld>
            <a:endParaRPr lang="zh-CN" altLang="en-US"/>
          </a:p>
        </p:txBody>
      </p:sp>
      <p:sp>
        <p:nvSpPr>
          <p:cNvPr id="5" name="Footer Placeholder 4"/>
          <p:cNvSpPr>
            <a:spLocks noGrp="1"/>
          </p:cNvSpPr>
          <p:nvPr>
            <p:ph type="ftr" sz="quarter" idx="11"/>
          </p:nvPr>
        </p:nvSpPr>
        <p:spPr>
          <a:xfrm>
            <a:off x="3124201" y="4767264"/>
            <a:ext cx="28956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553201" y="4767264"/>
            <a:ext cx="2133600" cy="273844"/>
          </a:xfrm>
          <a:prstGeom prst="rect">
            <a:avLst/>
          </a:prstGeom>
        </p:spPr>
        <p:txBody>
          <a:bodyPr/>
          <a:lstStyle/>
          <a:p>
            <a:fld id="{670F15A6-E82C-4E1E-834E-C415C51F7DF3}" type="slidenum">
              <a:rPr lang="zh-CN" altLang="en-US" smtClean="0"/>
              <a:pPr/>
              <a:t>‹#›</a:t>
            </a:fld>
            <a:endParaRPr lang="zh-CN" altLang="en-US"/>
          </a:p>
        </p:txBody>
      </p:sp>
    </p:spTree>
    <p:extLst>
      <p:ext uri="{BB962C8B-B14F-4D97-AF65-F5344CB8AC3E}">
        <p14:creationId xmlns:p14="http://schemas.microsoft.com/office/powerpoint/2010/main" val="4164599985"/>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32150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95492978"/>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7167856" y="4659982"/>
            <a:ext cx="966254" cy="230832"/>
          </a:xfrm>
          <a:prstGeom prst="rect">
            <a:avLst/>
          </a:prstGeom>
        </p:spPr>
        <p:txBody>
          <a:bodyPr wrap="square">
            <a:spAutoFit/>
          </a:bodyPr>
          <a:lstStyle/>
          <a:p>
            <a:pPr defTabSz="914400"/>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smtClean="0">
                <a:solidFill>
                  <a:prstClr val="white"/>
                </a:solidFill>
                <a:latin typeface="Calibri"/>
                <a:ea typeface="宋体"/>
              </a:rPr>
              <a:t>www.ypppt.com/moban</a:t>
            </a:r>
            <a:r>
              <a:rPr lang="en-US" altLang="zh-CN" sz="100" dirty="0">
                <a:solidFill>
                  <a:prstClr val="white"/>
                </a:solidFill>
                <a:latin typeface="Calibri"/>
                <a:ea typeface="宋体"/>
              </a:rPr>
              <a:t>/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smtClean="0">
                <a:solidFill>
                  <a:prstClr val="white"/>
                </a:solidFill>
                <a:latin typeface="Calibri"/>
                <a:ea typeface="宋体"/>
              </a:rPr>
              <a:t>www.ypppt.com/hangye</a:t>
            </a:r>
            <a:r>
              <a:rPr lang="en-US" altLang="zh-CN" sz="100" dirty="0">
                <a:solidFill>
                  <a:prstClr val="white"/>
                </a:solidFill>
                <a:latin typeface="Calibri"/>
                <a:ea typeface="宋体"/>
              </a:rPr>
              <a:t>/ </a:t>
            </a:r>
          </a:p>
          <a:p>
            <a:pPr defTabSz="914400"/>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smtClean="0">
                <a:solidFill>
                  <a:prstClr val="white"/>
                </a:solidFill>
                <a:latin typeface="Calibri"/>
                <a:ea typeface="宋体"/>
              </a:rPr>
              <a:t>www.ypppt.com/jieri</a:t>
            </a:r>
            <a:r>
              <a:rPr lang="en-US" altLang="zh-CN" sz="100" dirty="0">
                <a:solidFill>
                  <a:prstClr val="white"/>
                </a:solidFill>
                <a:latin typeface="Calibri"/>
                <a:ea typeface="宋体"/>
              </a:rPr>
              <a:t>/          PPT</a:t>
            </a:r>
            <a:r>
              <a:rPr lang="zh-CN" altLang="en-US" sz="100" dirty="0">
                <a:solidFill>
                  <a:prstClr val="white"/>
                </a:solidFill>
                <a:latin typeface="Calibri"/>
                <a:ea typeface="宋体"/>
              </a:rPr>
              <a:t>素材：</a:t>
            </a:r>
            <a:r>
              <a:rPr lang="en-US" altLang="zh-CN" sz="100" dirty="0" smtClean="0">
                <a:solidFill>
                  <a:prstClr val="white"/>
                </a:solidFill>
                <a:latin typeface="Calibri"/>
                <a:ea typeface="宋体"/>
              </a:rPr>
              <a:t>www.ypppt.com/sucai</a:t>
            </a:r>
            <a:r>
              <a:rPr lang="en-US" altLang="zh-CN" sz="100" dirty="0">
                <a:solidFill>
                  <a:prstClr val="white"/>
                </a:solidFill>
                <a:latin typeface="Calibri"/>
                <a:ea typeface="宋体"/>
              </a:rPr>
              <a:t>/</a:t>
            </a:r>
          </a:p>
          <a:p>
            <a:pPr defTabSz="914400"/>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smtClean="0">
                <a:solidFill>
                  <a:prstClr val="white"/>
                </a:solidFill>
                <a:latin typeface="Calibri"/>
                <a:ea typeface="宋体"/>
              </a:rPr>
              <a:t>www.ypppt.com/beijing</a:t>
            </a:r>
            <a:r>
              <a:rPr lang="en-US" altLang="zh-CN" sz="100" dirty="0">
                <a:solidFill>
                  <a:prstClr val="white"/>
                </a:solidFill>
                <a:latin typeface="Calibri"/>
                <a:ea typeface="宋体"/>
              </a:rPr>
              <a:t>/        PPT</a:t>
            </a:r>
            <a:r>
              <a:rPr lang="zh-CN" altLang="en-US" sz="100" dirty="0">
                <a:solidFill>
                  <a:prstClr val="white"/>
                </a:solidFill>
                <a:latin typeface="Calibri"/>
                <a:ea typeface="宋体"/>
              </a:rPr>
              <a:t>图表：</a:t>
            </a:r>
            <a:r>
              <a:rPr lang="en-US" altLang="zh-CN" sz="100" dirty="0" smtClean="0">
                <a:solidFill>
                  <a:prstClr val="white"/>
                </a:solidFill>
                <a:latin typeface="Calibri"/>
                <a:ea typeface="宋体"/>
              </a:rPr>
              <a:t>www.ypppt.com/tubiao</a:t>
            </a:r>
            <a:r>
              <a:rPr lang="en-US" altLang="zh-CN" sz="100" dirty="0">
                <a:solidFill>
                  <a:prstClr val="white"/>
                </a:solidFill>
                <a:latin typeface="Calibri"/>
                <a:ea typeface="宋体"/>
              </a:rPr>
              <a:t>/      </a:t>
            </a:r>
          </a:p>
          <a:p>
            <a:pPr defTabSz="914400"/>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smtClean="0">
                <a:solidFill>
                  <a:prstClr val="white"/>
                </a:solidFill>
                <a:latin typeface="Calibri"/>
                <a:ea typeface="宋体"/>
              </a:rPr>
              <a:t>www.ypppt.com/xiazai</a:t>
            </a:r>
            <a:r>
              <a:rPr lang="en-US" altLang="zh-CN" sz="100" dirty="0">
                <a:solidFill>
                  <a:prstClr val="white"/>
                </a:solidFill>
                <a:latin typeface="Calibri"/>
                <a:ea typeface="宋体"/>
              </a:rPr>
              <a:t>/         PPT</a:t>
            </a:r>
            <a:r>
              <a:rPr lang="zh-CN" altLang="en-US" sz="100" dirty="0">
                <a:solidFill>
                  <a:prstClr val="white"/>
                </a:solidFill>
                <a:latin typeface="Calibri"/>
                <a:ea typeface="宋体"/>
              </a:rPr>
              <a:t>教程： </a:t>
            </a:r>
            <a:r>
              <a:rPr lang="en-US" altLang="zh-CN" sz="100" dirty="0" smtClean="0">
                <a:solidFill>
                  <a:prstClr val="white"/>
                </a:solidFill>
                <a:latin typeface="Calibri"/>
                <a:ea typeface="宋体"/>
              </a:rPr>
              <a:t>www.ypppt.com/powerpoint</a:t>
            </a:r>
            <a:r>
              <a:rPr lang="en-US" altLang="zh-CN" sz="100" dirty="0">
                <a:solidFill>
                  <a:prstClr val="white"/>
                </a:solidFill>
                <a:latin typeface="Calibri"/>
                <a:ea typeface="宋体"/>
              </a:rPr>
              <a:t>/      </a:t>
            </a:r>
          </a:p>
          <a:p>
            <a:pPr defTabSz="914400"/>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smtClean="0">
                <a:solidFill>
                  <a:prstClr val="white"/>
                </a:solidFill>
                <a:latin typeface="Calibri"/>
                <a:ea typeface="宋体"/>
              </a:rPr>
              <a:t>www.ypppt.com/kejian</a:t>
            </a:r>
            <a:r>
              <a:rPr lang="en-US" altLang="zh-CN" sz="100" dirty="0">
                <a:solidFill>
                  <a:prstClr val="white"/>
                </a:solidFill>
                <a:latin typeface="Calibri"/>
                <a:ea typeface="宋体"/>
              </a:rPr>
              <a:t>/             </a:t>
            </a:r>
            <a:r>
              <a:rPr lang="zh-CN" altLang="en-US" sz="100" dirty="0">
                <a:solidFill>
                  <a:prstClr val="white"/>
                </a:solidFill>
                <a:latin typeface="Calibri"/>
                <a:ea typeface="宋体"/>
              </a:rPr>
              <a:t>字体下载：</a:t>
            </a:r>
            <a:r>
              <a:rPr lang="en-US" altLang="zh-CN" sz="100" dirty="0" smtClean="0">
                <a:solidFill>
                  <a:prstClr val="white"/>
                </a:solidFill>
                <a:latin typeface="Calibri"/>
                <a:ea typeface="宋体"/>
              </a:rPr>
              <a:t>www.ypppt.com/ziti</a:t>
            </a:r>
            <a:r>
              <a:rPr lang="en-US" altLang="zh-CN" sz="100" dirty="0">
                <a:solidFill>
                  <a:prstClr val="white"/>
                </a:solidFill>
                <a:latin typeface="Calibri"/>
                <a:ea typeface="宋体"/>
              </a:rPr>
              <a:t>/</a:t>
            </a:r>
          </a:p>
          <a:p>
            <a:pPr defTabSz="914400"/>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smtClean="0">
                <a:solidFill>
                  <a:prstClr val="white"/>
                </a:solidFill>
                <a:latin typeface="Calibri"/>
                <a:ea typeface="宋体"/>
              </a:rPr>
              <a:t>www.ypppt.com/xiazai/zongjie</a:t>
            </a:r>
            <a:r>
              <a:rPr lang="en-US" altLang="zh-CN" sz="100" dirty="0">
                <a:solidFill>
                  <a:prstClr val="white"/>
                </a:solidFill>
                <a:latin typeface="Calibri"/>
                <a:ea typeface="宋体"/>
              </a:rPr>
              <a:t>/ </a:t>
            </a:r>
            <a:r>
              <a:rPr lang="zh-CN" altLang="en-US" sz="100" dirty="0">
                <a:solidFill>
                  <a:prstClr val="white"/>
                </a:solidFill>
                <a:latin typeface="Calibri"/>
                <a:ea typeface="宋体"/>
              </a:rPr>
              <a:t>工作计划：</a:t>
            </a:r>
            <a:r>
              <a:rPr lang="en-US" altLang="zh-CN" sz="100" dirty="0" smtClean="0">
                <a:solidFill>
                  <a:prstClr val="white"/>
                </a:solidFill>
                <a:latin typeface="Calibri"/>
                <a:ea typeface="宋体"/>
              </a:rPr>
              <a:t>www.ypppt.com/xiazai/jihua</a:t>
            </a:r>
            <a:r>
              <a:rPr lang="en-US" altLang="zh-CN" sz="100" dirty="0">
                <a:solidFill>
                  <a:prstClr val="white"/>
                </a:solidFill>
                <a:latin typeface="Calibri"/>
                <a:ea typeface="宋体"/>
              </a:rPr>
              <a:t>/</a:t>
            </a:r>
          </a:p>
          <a:p>
            <a:pPr defTabSz="914400"/>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smtClean="0">
                <a:solidFill>
                  <a:prstClr val="white"/>
                </a:solidFill>
                <a:latin typeface="Calibri"/>
                <a:ea typeface="宋体"/>
              </a:rPr>
              <a:t>www.ypppt.com/moban/shangwu</a:t>
            </a:r>
            <a:r>
              <a:rPr lang="en-US" altLang="zh-CN" sz="100" dirty="0">
                <a:solidFill>
                  <a:prstClr val="white"/>
                </a:solidFill>
                <a:latin typeface="Calibri"/>
                <a:ea typeface="宋体"/>
              </a:rPr>
              <a:t>/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smtClean="0">
                <a:solidFill>
                  <a:prstClr val="white"/>
                </a:solidFill>
                <a:latin typeface="Calibri"/>
                <a:ea typeface="宋体"/>
              </a:rPr>
              <a:t>www.ypppt.com/xiazai/jianli</a:t>
            </a:r>
            <a:r>
              <a:rPr lang="en-US" altLang="zh-CN" sz="100" dirty="0">
                <a:solidFill>
                  <a:prstClr val="white"/>
                </a:solidFill>
                <a:latin typeface="Calibri"/>
                <a:ea typeface="宋体"/>
              </a:rPr>
              <a:t>/  </a:t>
            </a:r>
          </a:p>
          <a:p>
            <a:pPr defTabSz="914400"/>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smtClean="0">
                <a:solidFill>
                  <a:prstClr val="white"/>
                </a:solidFill>
                <a:latin typeface="Calibri"/>
                <a:ea typeface="宋体"/>
              </a:rPr>
              <a:t>www.ypppt.com/xiazai/dabian</a:t>
            </a:r>
            <a:r>
              <a:rPr lang="en-US" altLang="zh-CN" sz="100" dirty="0">
                <a:solidFill>
                  <a:prstClr val="white"/>
                </a:solidFill>
                <a:latin typeface="Calibri"/>
                <a:ea typeface="宋体"/>
              </a:rPr>
              <a:t>/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smtClean="0">
                <a:solidFill>
                  <a:prstClr val="white"/>
                </a:solidFill>
                <a:latin typeface="Calibri"/>
                <a:ea typeface="宋体"/>
              </a:rPr>
              <a:t>www.ypppt.com/xiazai/huibao</a:t>
            </a:r>
            <a:r>
              <a:rPr lang="en-US" altLang="zh-CN" sz="100" dirty="0">
                <a:solidFill>
                  <a:prstClr val="white"/>
                </a:solidFill>
                <a:latin typeface="Calibri"/>
                <a:ea typeface="宋体"/>
              </a:rPr>
              <a:t>/    </a:t>
            </a:r>
          </a:p>
          <a:p>
            <a:pPr defTabSz="914400"/>
            <a:r>
              <a:rPr lang="en-US" altLang="zh-CN" sz="100" dirty="0">
                <a:solidFill>
                  <a:prstClr val="white"/>
                </a:solidFill>
                <a:latin typeface="Calibri"/>
                <a:ea typeface="宋体"/>
              </a:rPr>
              <a:t> </a:t>
            </a:r>
          </a:p>
        </p:txBody>
      </p:sp>
    </p:spTree>
    <p:extLst>
      <p:ext uri="{BB962C8B-B14F-4D97-AF65-F5344CB8AC3E}">
        <p14:creationId xmlns:p14="http://schemas.microsoft.com/office/powerpoint/2010/main" val="161673753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072685"/>
      </p:ext>
    </p:extLst>
  </p:cSld>
  <p:clrMap bg1="lt1" tx1="dk1" bg2="lt2" tx2="dk2" accent1="accent1" accent2="accent2" accent3="accent3" accent4="accent4" accent5="accent5" accent6="accent6" hlink="hlink" folHlink="folHlink"/>
  <p:sldLayoutIdLst>
    <p:sldLayoutId id="2147483655" r:id="rId1"/>
    <p:sldLayoutId id="2147483670" r:id="rId2"/>
    <p:sldLayoutId id="2147483671" r:id="rId3"/>
    <p:sldLayoutId id="2147483672" r:id="rId4"/>
    <p:sldLayoutId id="2147483673" r:id="rId5"/>
    <p:sldLayoutId id="2147483665" r:id="rId6"/>
    <p:sldLayoutId id="2147483668" r:id="rId7"/>
    <p:sldLayoutId id="2147483675" r:id="rId8"/>
    <p:sldLayoutId id="2147483676" r:id="rId9"/>
    <p:sldLayoutId id="2147483674" r:id="rId10"/>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ctr" defTabSz="914282" rtl="0" eaLnBrk="1" latinLnBrk="0" hangingPunct="1">
        <a:spcBef>
          <a:spcPct val="0"/>
        </a:spcBef>
        <a:buNone/>
        <a:defRPr sz="4400" kern="1200">
          <a:solidFill>
            <a:schemeClr val="tx1"/>
          </a:solidFill>
          <a:latin typeface="+mj-lt"/>
          <a:ea typeface="+mj-ea"/>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2023/2/11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7853664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6.xml"/><Relationship Id="rId1" Type="http://schemas.openxmlformats.org/officeDocument/2006/relationships/slideLayout" Target="../slideLayouts/slideLayout17.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643197"/>
            <a:ext cx="9144000" cy="1715205"/>
          </a:xfrm>
          <a:prstGeom prst="rect">
            <a:avLst/>
          </a:prstGeom>
          <a:solidFill>
            <a:srgbClr val="23363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5" name="矩形 259"/>
          <p:cNvSpPr>
            <a:spLocks noChangeArrowheads="1"/>
          </p:cNvSpPr>
          <p:nvPr/>
        </p:nvSpPr>
        <p:spPr bwMode="auto">
          <a:xfrm>
            <a:off x="3923928" y="3794774"/>
            <a:ext cx="1148339" cy="20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171450" indent="-171450">
              <a:lnSpc>
                <a:spcPct val="120000"/>
              </a:lnSpc>
              <a:spcBef>
                <a:spcPct val="0"/>
              </a:spcBef>
              <a:buFont typeface="Wingdings" panose="05000000000000000000" pitchFamily="2" charset="2"/>
              <a:buChar char="u"/>
            </a:pPr>
            <a:r>
              <a:rPr lang="zh-CN" altLang="en-US" sz="1200" dirty="0">
                <a:solidFill>
                  <a:srgbClr val="23363D"/>
                </a:solidFill>
                <a:cs typeface="Arial" panose="020B0604020202020204" pitchFamily="34" charset="0"/>
              </a:rPr>
              <a:t>部门：质控部       </a:t>
            </a:r>
          </a:p>
        </p:txBody>
      </p:sp>
      <p:sp>
        <p:nvSpPr>
          <p:cNvPr id="6" name="矩形 259"/>
          <p:cNvSpPr>
            <a:spLocks noChangeArrowheads="1"/>
          </p:cNvSpPr>
          <p:nvPr/>
        </p:nvSpPr>
        <p:spPr bwMode="auto">
          <a:xfrm>
            <a:off x="3886093" y="1923678"/>
            <a:ext cx="4502331" cy="742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dist">
              <a:lnSpc>
                <a:spcPct val="120000"/>
              </a:lnSpc>
              <a:spcBef>
                <a:spcPct val="0"/>
              </a:spcBef>
              <a:buNone/>
            </a:pPr>
            <a:r>
              <a:rPr lang="zh-CN" altLang="en-US" sz="4400" b="1" dirty="0">
                <a:solidFill>
                  <a:schemeClr val="bg1"/>
                </a:solidFill>
                <a:latin typeface="Arial" panose="020B0604020202020204" pitchFamily="34" charset="0"/>
                <a:cs typeface="Arial" panose="020B0604020202020204" pitchFamily="34" charset="0"/>
              </a:rPr>
              <a:t>月度质量</a:t>
            </a:r>
            <a:r>
              <a:rPr lang="zh-CN" altLang="en-US" sz="4400" b="1" dirty="0" smtClean="0">
                <a:solidFill>
                  <a:schemeClr val="bg1"/>
                </a:solidFill>
                <a:latin typeface="Arial" panose="020B0604020202020204" pitchFamily="34" charset="0"/>
                <a:cs typeface="Arial" panose="020B0604020202020204" pitchFamily="34" charset="0"/>
              </a:rPr>
              <a:t>例会</a:t>
            </a:r>
            <a:r>
              <a:rPr lang="zh-CN" altLang="en-US" sz="4400" b="1" dirty="0">
                <a:solidFill>
                  <a:schemeClr val="bg1"/>
                </a:solidFill>
                <a:latin typeface="Arial" panose="020B0604020202020204" pitchFamily="34" charset="0"/>
                <a:cs typeface="Arial" panose="020B0604020202020204" pitchFamily="34" charset="0"/>
              </a:rPr>
              <a:t>模板</a:t>
            </a:r>
            <a:endParaRPr lang="en-US" altLang="zh-CN" sz="4400" b="1" dirty="0">
              <a:solidFill>
                <a:schemeClr val="bg1"/>
              </a:solidFill>
              <a:latin typeface="Arial" panose="020B0604020202020204" pitchFamily="34" charset="0"/>
              <a:cs typeface="Arial" panose="020B0604020202020204" pitchFamily="34" charset="0"/>
            </a:endParaRPr>
          </a:p>
        </p:txBody>
      </p:sp>
      <p:sp>
        <p:nvSpPr>
          <p:cNvPr id="8" name="矩形 259"/>
          <p:cNvSpPr>
            <a:spLocks noChangeArrowheads="1"/>
          </p:cNvSpPr>
          <p:nvPr/>
        </p:nvSpPr>
        <p:spPr bwMode="auto">
          <a:xfrm>
            <a:off x="5507480" y="3794774"/>
            <a:ext cx="1389366" cy="221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171450" indent="-171450">
              <a:lnSpc>
                <a:spcPct val="120000"/>
              </a:lnSpc>
              <a:spcBef>
                <a:spcPct val="0"/>
              </a:spcBef>
              <a:buFont typeface="Wingdings" panose="05000000000000000000" pitchFamily="2" charset="2"/>
              <a:buChar char="u"/>
            </a:pPr>
            <a:r>
              <a:rPr lang="zh-CN" altLang="en-US" sz="1200" dirty="0">
                <a:solidFill>
                  <a:srgbClr val="23363D"/>
                </a:solidFill>
                <a:cs typeface="Arial" panose="020B0604020202020204" pitchFamily="34" charset="0"/>
              </a:rPr>
              <a:t>汇报人</a:t>
            </a:r>
            <a:r>
              <a:rPr lang="zh-CN" altLang="en-US" sz="1200" dirty="0" smtClean="0">
                <a:solidFill>
                  <a:srgbClr val="23363D"/>
                </a:solidFill>
                <a:cs typeface="Arial" panose="020B0604020202020204" pitchFamily="34" charset="0"/>
              </a:rPr>
              <a:t>：优品</a:t>
            </a:r>
            <a:r>
              <a:rPr lang="en-US" altLang="zh-CN" sz="1200" dirty="0" smtClean="0">
                <a:solidFill>
                  <a:srgbClr val="23363D"/>
                </a:solidFill>
                <a:cs typeface="Arial" panose="020B0604020202020204" pitchFamily="34" charset="0"/>
              </a:rPr>
              <a:t>PPT</a:t>
            </a:r>
            <a:endParaRPr lang="zh-CN" altLang="en-US" sz="1200" dirty="0">
              <a:solidFill>
                <a:srgbClr val="23363D"/>
              </a:solidFill>
              <a:cs typeface="Arial" panose="020B0604020202020204" pitchFamily="34" charset="0"/>
            </a:endParaRPr>
          </a:p>
        </p:txBody>
      </p:sp>
      <p:sp>
        <p:nvSpPr>
          <p:cNvPr id="9" name="矩形 259"/>
          <p:cNvSpPr>
            <a:spLocks noChangeArrowheads="1"/>
          </p:cNvSpPr>
          <p:nvPr/>
        </p:nvSpPr>
        <p:spPr bwMode="auto">
          <a:xfrm>
            <a:off x="3934266" y="2744802"/>
            <a:ext cx="4502331" cy="270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600" spc="300" dirty="0">
                <a:solidFill>
                  <a:schemeClr val="bg1"/>
                </a:solidFill>
                <a:latin typeface="Arial" panose="020B0604020202020204" pitchFamily="34" charset="0"/>
                <a:cs typeface="Arial" panose="020B0604020202020204" pitchFamily="34" charset="0"/>
              </a:rPr>
              <a:t>此处添加您的副标题文字说明</a:t>
            </a:r>
            <a:endParaRPr lang="en-US" altLang="zh-CN" sz="1600" spc="300" dirty="0">
              <a:solidFill>
                <a:schemeClr val="bg1"/>
              </a:solidFill>
              <a:latin typeface="Arial" panose="020B0604020202020204" pitchFamily="34" charset="0"/>
              <a:cs typeface="Arial" panose="020B0604020202020204" pitchFamily="34" charset="0"/>
            </a:endParaRPr>
          </a:p>
        </p:txBody>
      </p:sp>
      <p:sp>
        <p:nvSpPr>
          <p:cNvPr id="10" name="椭圆 9"/>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1" name="椭圆 10"/>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2" name="椭圆 11"/>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3" name="椭圆 12"/>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106036" y="1581458"/>
            <a:ext cx="3160058" cy="2817769"/>
          </a:xfrm>
          <a:prstGeom prst="rect">
            <a:avLst/>
          </a:prstGeom>
        </p:spPr>
      </p:pic>
      <p:sp>
        <p:nvSpPr>
          <p:cNvPr id="16" name="椭圆 15"/>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矩形 259"/>
          <p:cNvSpPr>
            <a:spLocks noChangeArrowheads="1"/>
          </p:cNvSpPr>
          <p:nvPr/>
        </p:nvSpPr>
        <p:spPr bwMode="auto">
          <a:xfrm>
            <a:off x="899984" y="2001117"/>
            <a:ext cx="2664296" cy="908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ts val="3500"/>
              </a:lnSpc>
              <a:spcBef>
                <a:spcPct val="0"/>
              </a:spcBef>
              <a:buNone/>
            </a:pPr>
            <a:r>
              <a:rPr lang="zh-CN" altLang="en-US" sz="3600" b="1" spc="-300" dirty="0">
                <a:solidFill>
                  <a:srgbClr val="980000"/>
                </a:solidFill>
                <a:latin typeface="华文中宋" panose="02010600040101010101" pitchFamily="2" charset="-122"/>
                <a:ea typeface="华文中宋" panose="02010600040101010101" pitchFamily="2" charset="-122"/>
                <a:cs typeface="Arial" panose="020B0604020202020204" pitchFamily="34" charset="0"/>
              </a:rPr>
              <a:t>严把</a:t>
            </a:r>
            <a:endParaRPr lang="en-US" altLang="zh-CN" sz="3600" b="1" spc="-300" dirty="0">
              <a:solidFill>
                <a:srgbClr val="980000"/>
              </a:solidFill>
              <a:latin typeface="华文中宋" panose="02010600040101010101" pitchFamily="2" charset="-122"/>
              <a:ea typeface="华文中宋" panose="02010600040101010101" pitchFamily="2" charset="-122"/>
              <a:cs typeface="Arial" panose="020B0604020202020204" pitchFamily="34" charset="0"/>
            </a:endParaRPr>
          </a:p>
          <a:p>
            <a:pPr algn="ctr">
              <a:lnSpc>
                <a:spcPts val="3500"/>
              </a:lnSpc>
              <a:spcBef>
                <a:spcPct val="0"/>
              </a:spcBef>
              <a:buNone/>
            </a:pPr>
            <a:r>
              <a:rPr lang="zh-CN" altLang="en-US" sz="3600" b="1" spc="-300" dirty="0">
                <a:solidFill>
                  <a:srgbClr val="980000"/>
                </a:solidFill>
                <a:latin typeface="华文中宋" panose="02010600040101010101" pitchFamily="2" charset="-122"/>
                <a:ea typeface="华文中宋" panose="02010600040101010101" pitchFamily="2" charset="-122"/>
                <a:cs typeface="Arial" panose="020B0604020202020204" pitchFamily="34" charset="0"/>
              </a:rPr>
              <a:t>质量</a:t>
            </a:r>
            <a:endParaRPr lang="en-US" altLang="zh-CN" sz="3600" b="1" spc="-300" dirty="0">
              <a:solidFill>
                <a:srgbClr val="980000"/>
              </a:solidFill>
              <a:latin typeface="华文中宋" panose="02010600040101010101" pitchFamily="2" charset="-122"/>
              <a:ea typeface="华文中宋" panose="02010600040101010101" pitchFamily="2" charset="-122"/>
              <a:cs typeface="Arial" panose="020B0604020202020204" pitchFamily="34" charset="0"/>
            </a:endParaRPr>
          </a:p>
        </p:txBody>
      </p:sp>
    </p:spTree>
    <p:extLst>
      <p:ext uri="{BB962C8B-B14F-4D97-AF65-F5344CB8AC3E}">
        <p14:creationId xmlns:p14="http://schemas.microsoft.com/office/powerpoint/2010/main" val="294001657"/>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anim calcmode="lin" valueType="num">
                                      <p:cBhvr>
                                        <p:cTn id="11" dur="1000" fill="hold"/>
                                        <p:tgtEl>
                                          <p:spTgt spid="10"/>
                                        </p:tgtEl>
                                        <p:attrNameLst>
                                          <p:attrName>ppt_x</p:attrName>
                                        </p:attrNameLst>
                                      </p:cBhvr>
                                      <p:tavLst>
                                        <p:tav tm="0">
                                          <p:val>
                                            <p:strVal val="#ppt_x"/>
                                          </p:val>
                                        </p:tav>
                                        <p:tav tm="100000">
                                          <p:val>
                                            <p:strVal val="#ppt_x"/>
                                          </p:val>
                                        </p:tav>
                                      </p:tavLst>
                                    </p:anim>
                                    <p:anim calcmode="lin" valueType="num">
                                      <p:cBhvr>
                                        <p:cTn id="12" dur="1000" fill="hold"/>
                                        <p:tgtEl>
                                          <p:spTgt spid="10"/>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6"/>
                                        </p:tgtEl>
                                        <p:attrNameLst>
                                          <p:attrName>ppt_y</p:attrName>
                                        </p:attrNameLst>
                                      </p:cBhvr>
                                      <p:tavLst>
                                        <p:tav tm="0">
                                          <p:val>
                                            <p:strVal val="#ppt_y"/>
                                          </p:val>
                                        </p:tav>
                                        <p:tav tm="100000">
                                          <p:val>
                                            <p:strVal val="#ppt_y"/>
                                          </p:val>
                                        </p:tav>
                                      </p:tavLst>
                                    </p:anim>
                                    <p:anim calcmode="lin" valueType="num">
                                      <p:cBhvr>
                                        <p:cTn id="5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6"/>
                                        </p:tgtEl>
                                      </p:cBhvr>
                                    </p:animEffect>
                                  </p:childTnLst>
                                </p:cTn>
                              </p:par>
                            </p:childTnLst>
                          </p:cTn>
                        </p:par>
                        <p:par>
                          <p:cTn id="57" fill="hold">
                            <p:stCondLst>
                              <p:cond delay="850"/>
                            </p:stCondLst>
                            <p:childTnLst>
                              <p:par>
                                <p:cTn id="58" presetID="26" presetClass="emph" presetSubtype="0" fill="hold" grpId="1" nodeType="afterEffect">
                                  <p:stCondLst>
                                    <p:cond delay="0"/>
                                  </p:stCondLst>
                                  <p:iterate type="lt">
                                    <p:tmPct val="0"/>
                                  </p:iterate>
                                  <p:childTnLst>
                                    <p:animEffect transition="out" filter="fade">
                                      <p:cBhvr>
                                        <p:cTn id="59" dur="500" tmFilter="0, 0; .2, .5; .8, .5; 1, 0"/>
                                        <p:tgtEl>
                                          <p:spTgt spid="6"/>
                                        </p:tgtEl>
                                      </p:cBhvr>
                                    </p:animEffect>
                                    <p:animScale>
                                      <p:cBhvr>
                                        <p:cTn id="60" dur="250" autoRev="1" fill="hold"/>
                                        <p:tgtEl>
                                          <p:spTgt spid="6"/>
                                        </p:tgtEl>
                                      </p:cBhvr>
                                      <p:by x="105000" y="105000"/>
                                    </p:animScale>
                                  </p:childTnLst>
                                </p:cTn>
                              </p:par>
                              <p:par>
                                <p:cTn id="61" presetID="41" presetClass="entr" presetSubtype="0" fill="hold" grpId="0" nodeType="withEffect">
                                  <p:stCondLst>
                                    <p:cond delay="0"/>
                                  </p:stCondLst>
                                  <p:iterate type="lt">
                                    <p:tmPct val="10000"/>
                                  </p:iterate>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9"/>
                                        </p:tgtEl>
                                        <p:attrNameLst>
                                          <p:attrName>ppt_y</p:attrName>
                                        </p:attrNameLst>
                                      </p:cBhvr>
                                      <p:tavLst>
                                        <p:tav tm="0">
                                          <p:val>
                                            <p:strVal val="#ppt_y"/>
                                          </p:val>
                                        </p:tav>
                                        <p:tav tm="100000">
                                          <p:val>
                                            <p:strVal val="#ppt_y"/>
                                          </p:val>
                                        </p:tav>
                                      </p:tavLst>
                                    </p:anim>
                                    <p:anim calcmode="lin" valueType="num">
                                      <p:cBhvr>
                                        <p:cTn id="6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9"/>
                                        </p:tgtEl>
                                      </p:cBhvr>
                                    </p:animEffect>
                                  </p:childTnLst>
                                </p:cTn>
                              </p:par>
                            </p:childTnLst>
                          </p:cTn>
                        </p:par>
                        <p:par>
                          <p:cTn id="68" fill="hold">
                            <p:stCondLst>
                              <p:cond delay="1950"/>
                            </p:stCondLst>
                            <p:childTnLst>
                              <p:par>
                                <p:cTn id="69" presetID="26" presetClass="emph" presetSubtype="0" fill="hold" grpId="1" nodeType="afterEffect">
                                  <p:stCondLst>
                                    <p:cond delay="0"/>
                                  </p:stCondLst>
                                  <p:iterate type="lt">
                                    <p:tmPct val="0"/>
                                  </p:iterate>
                                  <p:childTnLst>
                                    <p:animEffect transition="out" filter="fade">
                                      <p:cBhvr>
                                        <p:cTn id="70" dur="500" tmFilter="0, 0; .2, .5; .8, .5; 1, 0"/>
                                        <p:tgtEl>
                                          <p:spTgt spid="9"/>
                                        </p:tgtEl>
                                      </p:cBhvr>
                                    </p:animEffect>
                                    <p:animScale>
                                      <p:cBhvr>
                                        <p:cTn id="71" dur="250" autoRev="1" fill="hold"/>
                                        <p:tgtEl>
                                          <p:spTgt spid="9"/>
                                        </p:tgtEl>
                                      </p:cBhvr>
                                      <p:by x="105000" y="105000"/>
                                    </p:animScale>
                                  </p:childTnLst>
                                </p:cTn>
                              </p:par>
                            </p:childTnLst>
                          </p:cTn>
                        </p:par>
                      </p:childTnLst>
                    </p:cTn>
                  </p:par>
                  <p:par>
                    <p:cTn id="72" fill="hold">
                      <p:stCondLst>
                        <p:cond delay="indefinite"/>
                      </p:stCondLst>
                      <p:childTnLst>
                        <p:par>
                          <p:cTn id="73" fill="hold">
                            <p:stCondLst>
                              <p:cond delay="0"/>
                            </p:stCondLst>
                            <p:childTnLst>
                              <p:par>
                                <p:cTn id="74" presetID="41" presetClass="entr" presetSubtype="0" fill="hold" grpId="0" nodeType="clickEffect">
                                  <p:stCondLst>
                                    <p:cond delay="0"/>
                                  </p:stCondLst>
                                  <p:iterate type="lt">
                                    <p:tmPct val="10000"/>
                                  </p:iterate>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5"/>
                                        </p:tgtEl>
                                        <p:attrNameLst>
                                          <p:attrName>ppt_y</p:attrName>
                                        </p:attrNameLst>
                                      </p:cBhvr>
                                      <p:tavLst>
                                        <p:tav tm="0">
                                          <p:val>
                                            <p:strVal val="#ppt_y"/>
                                          </p:val>
                                        </p:tav>
                                        <p:tav tm="100000">
                                          <p:val>
                                            <p:strVal val="#ppt_y"/>
                                          </p:val>
                                        </p:tav>
                                      </p:tavLst>
                                    </p:anim>
                                    <p:anim calcmode="lin" valueType="num">
                                      <p:cBhvr>
                                        <p:cTn id="7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5"/>
                                        </p:tgtEl>
                                      </p:cBhvr>
                                    </p:animEffect>
                                  </p:childTnLst>
                                </p:cTn>
                              </p:par>
                            </p:childTnLst>
                          </p:cTn>
                        </p:par>
                        <p:par>
                          <p:cTn id="81" fill="hold">
                            <p:stCondLst>
                              <p:cond delay="750"/>
                            </p:stCondLst>
                            <p:childTnLst>
                              <p:par>
                                <p:cTn id="82" presetID="26" presetClass="emph" presetSubtype="0" fill="hold" grpId="1" nodeType="afterEffect">
                                  <p:stCondLst>
                                    <p:cond delay="0"/>
                                  </p:stCondLst>
                                  <p:iterate type="lt">
                                    <p:tmPct val="0"/>
                                  </p:iterate>
                                  <p:childTnLst>
                                    <p:animEffect transition="out" filter="fade">
                                      <p:cBhvr>
                                        <p:cTn id="83" dur="500" tmFilter="0, 0; .2, .5; .8, .5; 1, 0"/>
                                        <p:tgtEl>
                                          <p:spTgt spid="5"/>
                                        </p:tgtEl>
                                      </p:cBhvr>
                                    </p:animEffect>
                                    <p:animScale>
                                      <p:cBhvr>
                                        <p:cTn id="84" dur="250" autoRev="1" fill="hold"/>
                                        <p:tgtEl>
                                          <p:spTgt spid="5"/>
                                        </p:tgtEl>
                                      </p:cBhvr>
                                      <p:by x="105000" y="105000"/>
                                    </p:animScale>
                                  </p:childTnLst>
                                </p:cTn>
                              </p:par>
                            </p:childTnLst>
                          </p:cTn>
                        </p:par>
                      </p:childTnLst>
                    </p:cTn>
                  </p:par>
                  <p:par>
                    <p:cTn id="85" fill="hold">
                      <p:stCondLst>
                        <p:cond delay="indefinite"/>
                      </p:stCondLst>
                      <p:childTnLst>
                        <p:par>
                          <p:cTn id="86" fill="hold">
                            <p:stCondLst>
                              <p:cond delay="0"/>
                            </p:stCondLst>
                            <p:childTnLst>
                              <p:par>
                                <p:cTn id="87" presetID="41" presetClass="entr" presetSubtype="0" fill="hold" grpId="0" nodeType="clickEffect">
                                  <p:stCondLst>
                                    <p:cond delay="0"/>
                                  </p:stCondLst>
                                  <p:iterate type="lt">
                                    <p:tmPct val="10000"/>
                                  </p:iterate>
                                  <p:childTnLst>
                                    <p:set>
                                      <p:cBhvr>
                                        <p:cTn id="88" dur="1" fill="hold">
                                          <p:stCondLst>
                                            <p:cond delay="0"/>
                                          </p:stCondLst>
                                        </p:cTn>
                                        <p:tgtEl>
                                          <p:spTgt spid="8"/>
                                        </p:tgtEl>
                                        <p:attrNameLst>
                                          <p:attrName>style.visibility</p:attrName>
                                        </p:attrNameLst>
                                      </p:cBhvr>
                                      <p:to>
                                        <p:strVal val="visible"/>
                                      </p:to>
                                    </p:set>
                                    <p:anim calcmode="lin" valueType="num">
                                      <p:cBhvr>
                                        <p:cTn id="8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8"/>
                                        </p:tgtEl>
                                        <p:attrNameLst>
                                          <p:attrName>ppt_y</p:attrName>
                                        </p:attrNameLst>
                                      </p:cBhvr>
                                      <p:tavLst>
                                        <p:tav tm="0">
                                          <p:val>
                                            <p:strVal val="#ppt_y"/>
                                          </p:val>
                                        </p:tav>
                                        <p:tav tm="100000">
                                          <p:val>
                                            <p:strVal val="#ppt_y"/>
                                          </p:val>
                                        </p:tav>
                                      </p:tavLst>
                                    </p:anim>
                                    <p:anim calcmode="lin" valueType="num">
                                      <p:cBhvr>
                                        <p:cTn id="9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8"/>
                                        </p:tgtEl>
                                      </p:cBhvr>
                                    </p:animEffect>
                                  </p:childTnLst>
                                </p:cTn>
                              </p:par>
                            </p:childTnLst>
                          </p:cTn>
                        </p:par>
                        <p:par>
                          <p:cTn id="94" fill="hold">
                            <p:stCondLst>
                              <p:cond delay="900"/>
                            </p:stCondLst>
                            <p:childTnLst>
                              <p:par>
                                <p:cTn id="95" presetID="26" presetClass="emph" presetSubtype="0" fill="hold" grpId="1" nodeType="afterEffect">
                                  <p:stCondLst>
                                    <p:cond delay="0"/>
                                  </p:stCondLst>
                                  <p:iterate type="lt">
                                    <p:tmPct val="0"/>
                                  </p:iterate>
                                  <p:childTnLst>
                                    <p:animEffect transition="out" filter="fade">
                                      <p:cBhvr>
                                        <p:cTn id="96" dur="500" tmFilter="0, 0; .2, .5; .8, .5; 1, 0"/>
                                        <p:tgtEl>
                                          <p:spTgt spid="8"/>
                                        </p:tgtEl>
                                      </p:cBhvr>
                                    </p:animEffect>
                                    <p:animScale>
                                      <p:cBhvr>
                                        <p:cTn id="9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5" grpId="1"/>
      <p:bldP spid="6" grpId="0"/>
      <p:bldP spid="6" grpId="1"/>
      <p:bldP spid="8" grpId="0"/>
      <p:bldP spid="8" grpId="1"/>
      <p:bldP spid="9" grpId="0"/>
      <p:bldP spid="9" grpId="1"/>
      <p:bldP spid="10" grpId="0" animBg="1"/>
      <p:bldP spid="11" grpId="0" animBg="1"/>
      <p:bldP spid="12" grpId="0" animBg="1"/>
      <p:bldP spid="13" grpId="0" animBg="1"/>
      <p:bldP spid="14" grpId="0" animBg="1"/>
      <p:bldP spid="16" grpId="0" animBg="1"/>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p:cNvGraphicFramePr/>
          <p:nvPr>
            <p:extLst>
              <p:ext uri="{D42A27DB-BD31-4B8C-83A1-F6EECF244321}">
                <p14:modId xmlns:p14="http://schemas.microsoft.com/office/powerpoint/2010/main" val="105735459"/>
              </p:ext>
            </p:extLst>
          </p:nvPr>
        </p:nvGraphicFramePr>
        <p:xfrm>
          <a:off x="545696" y="1534826"/>
          <a:ext cx="4818392" cy="2707948"/>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本月质量目标达成情况</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22" name="矩形 21"/>
          <p:cNvSpPr/>
          <p:nvPr/>
        </p:nvSpPr>
        <p:spPr>
          <a:xfrm>
            <a:off x="5724128" y="1491630"/>
            <a:ext cx="723275" cy="328551"/>
          </a:xfrm>
          <a:prstGeom prst="rect">
            <a:avLst/>
          </a:prstGeom>
        </p:spPr>
        <p:txBody>
          <a:bodyPr wrap="none">
            <a:spAutoFit/>
          </a:bodyPr>
          <a:lstStyle/>
          <a:p>
            <a:pPr>
              <a:lnSpc>
                <a:spcPct val="120000"/>
              </a:lnSpc>
            </a:pPr>
            <a:r>
              <a:rPr lang="zh-CN" altLang="en-US" sz="1400" b="1" dirty="0">
                <a:solidFill>
                  <a:srgbClr val="23363D"/>
                </a:solidFill>
              </a:rPr>
              <a:t>小结：</a:t>
            </a:r>
          </a:p>
        </p:txBody>
      </p:sp>
      <p:sp>
        <p:nvSpPr>
          <p:cNvPr id="23" name="文本框 22"/>
          <p:cNvSpPr txBox="1"/>
          <p:nvPr/>
        </p:nvSpPr>
        <p:spPr>
          <a:xfrm>
            <a:off x="5724128" y="1918564"/>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
        <p:nvSpPr>
          <p:cNvPr id="24" name="文本框 23"/>
          <p:cNvSpPr txBox="1"/>
          <p:nvPr/>
        </p:nvSpPr>
        <p:spPr>
          <a:xfrm>
            <a:off x="5724128" y="2414569"/>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Tree>
    <p:extLst>
      <p:ext uri="{BB962C8B-B14F-4D97-AF65-F5344CB8AC3E}">
        <p14:creationId xmlns:p14="http://schemas.microsoft.com/office/powerpoint/2010/main" val="1910913209"/>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2"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p:cNvGraphicFramePr/>
          <p:nvPr>
            <p:extLst>
              <p:ext uri="{D42A27DB-BD31-4B8C-83A1-F6EECF244321}">
                <p14:modId xmlns:p14="http://schemas.microsoft.com/office/powerpoint/2010/main" val="1751407441"/>
              </p:ext>
            </p:extLst>
          </p:nvPr>
        </p:nvGraphicFramePr>
        <p:xfrm>
          <a:off x="415476" y="1519986"/>
          <a:ext cx="5040560" cy="2707948"/>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本月质量目标达成情况</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22" name="矩形 21"/>
          <p:cNvSpPr/>
          <p:nvPr/>
        </p:nvSpPr>
        <p:spPr>
          <a:xfrm>
            <a:off x="5724128" y="1580716"/>
            <a:ext cx="723275" cy="328551"/>
          </a:xfrm>
          <a:prstGeom prst="rect">
            <a:avLst/>
          </a:prstGeom>
        </p:spPr>
        <p:txBody>
          <a:bodyPr wrap="none">
            <a:spAutoFit/>
          </a:bodyPr>
          <a:lstStyle/>
          <a:p>
            <a:pPr>
              <a:lnSpc>
                <a:spcPct val="120000"/>
              </a:lnSpc>
            </a:pPr>
            <a:r>
              <a:rPr lang="zh-CN" altLang="en-US" sz="1400" b="1" dirty="0">
                <a:solidFill>
                  <a:srgbClr val="23363D"/>
                </a:solidFill>
              </a:rPr>
              <a:t>小结：</a:t>
            </a:r>
          </a:p>
        </p:txBody>
      </p:sp>
      <p:sp>
        <p:nvSpPr>
          <p:cNvPr id="23" name="文本框 22"/>
          <p:cNvSpPr txBox="1"/>
          <p:nvPr/>
        </p:nvSpPr>
        <p:spPr>
          <a:xfrm>
            <a:off x="5724128" y="2007650"/>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
        <p:nvSpPr>
          <p:cNvPr id="24" name="文本框 23"/>
          <p:cNvSpPr txBox="1"/>
          <p:nvPr/>
        </p:nvSpPr>
        <p:spPr>
          <a:xfrm>
            <a:off x="5724128" y="2503655"/>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Tree>
    <p:extLst>
      <p:ext uri="{BB962C8B-B14F-4D97-AF65-F5344CB8AC3E}">
        <p14:creationId xmlns:p14="http://schemas.microsoft.com/office/powerpoint/2010/main" val="2587125580"/>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1+#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1+#ppt_w/2"/>
                                          </p:val>
                                        </p:tav>
                                        <p:tav tm="100000">
                                          <p:val>
                                            <p:strVal val="#ppt_x"/>
                                          </p:val>
                                        </p:tav>
                                      </p:tavLst>
                                    </p:anim>
                                    <p:anim calcmode="lin" valueType="num">
                                      <p:cBhvr additive="base">
                                        <p:cTn id="18" dur="500" fill="hold"/>
                                        <p:tgtEl>
                                          <p:spTgt spid="23"/>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0" y="51470"/>
            <a:ext cx="9144000" cy="969003"/>
            <a:chOff x="0" y="51470"/>
            <a:chExt cx="9144000" cy="969003"/>
          </a:xfrm>
        </p:grpSpPr>
        <p:sp>
          <p:nvSpPr>
            <p:cNvPr id="26" name="矩形 25"/>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27"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当月市场不良主要问题分析</a:t>
              </a:r>
            </a:p>
          </p:txBody>
        </p:sp>
        <p:grpSp>
          <p:nvGrpSpPr>
            <p:cNvPr id="28" name="组合 27"/>
            <p:cNvGrpSpPr/>
            <p:nvPr/>
          </p:nvGrpSpPr>
          <p:grpSpPr>
            <a:xfrm>
              <a:off x="298181" y="51470"/>
              <a:ext cx="997645" cy="969003"/>
              <a:chOff x="1287126" y="850656"/>
              <a:chExt cx="997645" cy="969003"/>
            </a:xfrm>
          </p:grpSpPr>
          <p:sp>
            <p:nvSpPr>
              <p:cNvPr id="30" name="椭圆 29"/>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1" name="椭圆 30"/>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2" name="椭圆 31"/>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3" name="椭圆 32"/>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4" name="椭圆 33"/>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35" name="图片 3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36" name="椭圆 35"/>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9"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41" name="文本框 40"/>
          <p:cNvSpPr txBox="1"/>
          <p:nvPr/>
        </p:nvSpPr>
        <p:spPr>
          <a:xfrm>
            <a:off x="688430" y="1550390"/>
            <a:ext cx="2099528" cy="904863"/>
          </a:xfrm>
          <a:prstGeom prst="rect">
            <a:avLst/>
          </a:prstGeom>
          <a:noFill/>
          <a:effectLst/>
        </p:spPr>
        <p:txBody>
          <a:bodyPr wrap="square" rtlCol="0">
            <a:spAutoFit/>
          </a:bodyPr>
          <a:lstStyle/>
          <a:p>
            <a:pPr>
              <a:lnSpc>
                <a:spcPct val="120000"/>
              </a:lnSpc>
            </a:pPr>
            <a:r>
              <a:rPr lang="zh-CN" altLang="en-US" sz="1400" b="1"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b="1"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请在这里输入您的主要叙述内容请在这里输入您的主要叙述内容请在这里输入您的主要叙述</a:t>
            </a: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a:off x="3127555" y="1491630"/>
            <a:ext cx="2778092" cy="2787038"/>
            <a:chOff x="2973543" y="1376448"/>
            <a:chExt cx="3187831" cy="3198097"/>
          </a:xfrm>
        </p:grpSpPr>
        <p:grpSp>
          <p:nvGrpSpPr>
            <p:cNvPr id="38" name="组合 37"/>
            <p:cNvGrpSpPr/>
            <p:nvPr/>
          </p:nvGrpSpPr>
          <p:grpSpPr>
            <a:xfrm>
              <a:off x="3029589" y="1418496"/>
              <a:ext cx="3086065" cy="3086483"/>
              <a:chOff x="4039451" y="1891328"/>
              <a:chExt cx="4114753" cy="4115310"/>
            </a:xfrm>
          </p:grpSpPr>
          <p:sp>
            <p:nvSpPr>
              <p:cNvPr id="39" name="圆角矩形 38"/>
              <p:cNvSpPr/>
              <p:nvPr/>
            </p:nvSpPr>
            <p:spPr>
              <a:xfrm>
                <a:off x="4381822" y="2233746"/>
                <a:ext cx="3430014" cy="3430476"/>
              </a:xfrm>
              <a:prstGeom prst="roundRect">
                <a:avLst>
                  <a:gd name="adj" fmla="val 16289"/>
                </a:avLst>
              </a:prstGeom>
              <a:noFill/>
              <a:ln w="88900">
                <a:gradFill flip="none" rotWithShape="1">
                  <a:gsLst>
                    <a:gs pos="0">
                      <a:schemeClr val="bg1">
                        <a:lumMod val="85000"/>
                      </a:schemeClr>
                    </a:gs>
                    <a:gs pos="100000">
                      <a:schemeClr val="bg1"/>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20000"/>
                  </a:lnSpc>
                </a:pPr>
                <a:endParaRPr lang="zh-CN" altLang="en-US" sz="1400"/>
              </a:p>
            </p:txBody>
          </p:sp>
          <p:sp>
            <p:nvSpPr>
              <p:cNvPr id="40" name="任意多边形 39"/>
              <p:cNvSpPr/>
              <p:nvPr/>
            </p:nvSpPr>
            <p:spPr>
              <a:xfrm>
                <a:off x="4039451" y="1891328"/>
                <a:ext cx="4114753" cy="4115310"/>
              </a:xfrm>
              <a:custGeom>
                <a:avLst/>
                <a:gdLst>
                  <a:gd name="connsiteX0" fmla="*/ 1036180 w 4731656"/>
                  <a:gd name="connsiteY0" fmla="*/ 393700 h 4731656"/>
                  <a:gd name="connsiteX1" fmla="*/ 393700 w 4731656"/>
                  <a:gd name="connsiteY1" fmla="*/ 1036180 h 4731656"/>
                  <a:gd name="connsiteX2" fmla="*/ 393700 w 4731656"/>
                  <a:gd name="connsiteY2" fmla="*/ 3695476 h 4731656"/>
                  <a:gd name="connsiteX3" fmla="*/ 1036180 w 4731656"/>
                  <a:gd name="connsiteY3" fmla="*/ 4337956 h 4731656"/>
                  <a:gd name="connsiteX4" fmla="*/ 3695476 w 4731656"/>
                  <a:gd name="connsiteY4" fmla="*/ 4337956 h 4731656"/>
                  <a:gd name="connsiteX5" fmla="*/ 4337956 w 4731656"/>
                  <a:gd name="connsiteY5" fmla="*/ 3695476 h 4731656"/>
                  <a:gd name="connsiteX6" fmla="*/ 4337956 w 4731656"/>
                  <a:gd name="connsiteY6" fmla="*/ 1036180 h 4731656"/>
                  <a:gd name="connsiteX7" fmla="*/ 3695476 w 4731656"/>
                  <a:gd name="connsiteY7" fmla="*/ 393700 h 4731656"/>
                  <a:gd name="connsiteX8" fmla="*/ 919266 w 4731656"/>
                  <a:gd name="connsiteY8" fmla="*/ 0 h 4731656"/>
                  <a:gd name="connsiteX9" fmla="*/ 3812390 w 4731656"/>
                  <a:gd name="connsiteY9" fmla="*/ 0 h 4731656"/>
                  <a:gd name="connsiteX10" fmla="*/ 4731656 w 4731656"/>
                  <a:gd name="connsiteY10" fmla="*/ 919266 h 4731656"/>
                  <a:gd name="connsiteX11" fmla="*/ 4731656 w 4731656"/>
                  <a:gd name="connsiteY11" fmla="*/ 3812390 h 4731656"/>
                  <a:gd name="connsiteX12" fmla="*/ 3812390 w 4731656"/>
                  <a:gd name="connsiteY12" fmla="*/ 4731656 h 4731656"/>
                  <a:gd name="connsiteX13" fmla="*/ 919266 w 4731656"/>
                  <a:gd name="connsiteY13" fmla="*/ 4731656 h 4731656"/>
                  <a:gd name="connsiteX14" fmla="*/ 0 w 4731656"/>
                  <a:gd name="connsiteY14" fmla="*/ 3812390 h 4731656"/>
                  <a:gd name="connsiteX15" fmla="*/ 0 w 4731656"/>
                  <a:gd name="connsiteY15" fmla="*/ 919266 h 4731656"/>
                  <a:gd name="connsiteX16" fmla="*/ 919266 w 4731656"/>
                  <a:gd name="connsiteY16" fmla="*/ 0 h 473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31656" h="4731656">
                    <a:moveTo>
                      <a:pt x="1036180" y="393700"/>
                    </a:moveTo>
                    <a:cubicBezTo>
                      <a:pt x="681348" y="393700"/>
                      <a:pt x="393700" y="681348"/>
                      <a:pt x="393700" y="1036180"/>
                    </a:cubicBezTo>
                    <a:lnTo>
                      <a:pt x="393700" y="3695476"/>
                    </a:lnTo>
                    <a:cubicBezTo>
                      <a:pt x="393700" y="4050308"/>
                      <a:pt x="681348" y="4337956"/>
                      <a:pt x="1036180" y="4337956"/>
                    </a:cubicBezTo>
                    <a:lnTo>
                      <a:pt x="3695476" y="4337956"/>
                    </a:lnTo>
                    <a:cubicBezTo>
                      <a:pt x="4050308" y="4337956"/>
                      <a:pt x="4337956" y="4050308"/>
                      <a:pt x="4337956" y="3695476"/>
                    </a:cubicBezTo>
                    <a:lnTo>
                      <a:pt x="4337956" y="1036180"/>
                    </a:lnTo>
                    <a:cubicBezTo>
                      <a:pt x="4337956" y="681348"/>
                      <a:pt x="4050308" y="393700"/>
                      <a:pt x="3695476" y="393700"/>
                    </a:cubicBezTo>
                    <a:close/>
                    <a:moveTo>
                      <a:pt x="919266" y="0"/>
                    </a:moveTo>
                    <a:lnTo>
                      <a:pt x="3812390" y="0"/>
                    </a:lnTo>
                    <a:cubicBezTo>
                      <a:pt x="4320087" y="0"/>
                      <a:pt x="4731656" y="411569"/>
                      <a:pt x="4731656" y="919266"/>
                    </a:cubicBezTo>
                    <a:lnTo>
                      <a:pt x="4731656" y="3812390"/>
                    </a:lnTo>
                    <a:cubicBezTo>
                      <a:pt x="4731656" y="4320087"/>
                      <a:pt x="4320087" y="4731656"/>
                      <a:pt x="3812390" y="4731656"/>
                    </a:cubicBezTo>
                    <a:lnTo>
                      <a:pt x="919266" y="4731656"/>
                    </a:lnTo>
                    <a:cubicBezTo>
                      <a:pt x="411569" y="4731656"/>
                      <a:pt x="0" y="4320087"/>
                      <a:pt x="0" y="3812390"/>
                    </a:cubicBezTo>
                    <a:lnTo>
                      <a:pt x="0" y="919266"/>
                    </a:lnTo>
                    <a:cubicBezTo>
                      <a:pt x="0" y="411569"/>
                      <a:pt x="411569" y="0"/>
                      <a:pt x="919266" y="0"/>
                    </a:cubicBezTo>
                    <a:close/>
                  </a:path>
                </a:pathLst>
              </a:custGeom>
              <a:gradFill>
                <a:gsLst>
                  <a:gs pos="100000">
                    <a:srgbClr val="DEDEDE"/>
                  </a:gs>
                  <a:gs pos="0">
                    <a:schemeClr val="bg1"/>
                  </a:gs>
                </a:gsLst>
                <a:lin ang="2700000" scaled="1"/>
              </a:gradFill>
              <a:ln>
                <a:noFill/>
              </a:ln>
              <a:effectLst>
                <a:outerShdw blurRad="431800" dist="215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20000"/>
                  </a:lnSpc>
                </a:pPr>
                <a:endParaRPr lang="zh-CN" altLang="en-US" sz="1400"/>
              </a:p>
            </p:txBody>
          </p:sp>
        </p:grpSp>
        <p:grpSp>
          <p:nvGrpSpPr>
            <p:cNvPr id="43" name="组合 42"/>
            <p:cNvGrpSpPr/>
            <p:nvPr/>
          </p:nvGrpSpPr>
          <p:grpSpPr>
            <a:xfrm>
              <a:off x="2973543" y="1376448"/>
              <a:ext cx="3187831" cy="3198097"/>
              <a:chOff x="2973841" y="994510"/>
              <a:chExt cx="3188813" cy="3199084"/>
            </a:xfrm>
          </p:grpSpPr>
          <p:grpSp>
            <p:nvGrpSpPr>
              <p:cNvPr id="44" name="组合 43"/>
              <p:cNvGrpSpPr/>
              <p:nvPr/>
            </p:nvGrpSpPr>
            <p:grpSpPr>
              <a:xfrm>
                <a:off x="3121898" y="1086033"/>
                <a:ext cx="986676" cy="923984"/>
                <a:chOff x="3871174" y="1138973"/>
                <a:chExt cx="1512338" cy="1416053"/>
              </a:xfrm>
              <a:solidFill>
                <a:srgbClr val="FA783A"/>
              </a:solidFill>
            </p:grpSpPr>
            <p:sp>
              <p:nvSpPr>
                <p:cNvPr id="58" name="任意多边形 57"/>
                <p:cNvSpPr/>
                <p:nvPr/>
              </p:nvSpPr>
              <p:spPr>
                <a:xfrm>
                  <a:off x="3871174" y="1204174"/>
                  <a:ext cx="1350852" cy="1350852"/>
                </a:xfrm>
                <a:custGeom>
                  <a:avLst/>
                  <a:gdLst>
                    <a:gd name="connsiteX0" fmla="*/ 828281 w 1350852"/>
                    <a:gd name="connsiteY0" fmla="*/ 0 h 1350852"/>
                    <a:gd name="connsiteX1" fmla="*/ 1350852 w 1350852"/>
                    <a:gd name="connsiteY1" fmla="*/ 0 h 1350852"/>
                    <a:gd name="connsiteX2" fmla="*/ 1350852 w 1350852"/>
                    <a:gd name="connsiteY2" fmla="*/ 65546 h 1350852"/>
                    <a:gd name="connsiteX3" fmla="*/ 869467 w 1350852"/>
                    <a:gd name="connsiteY3" fmla="*/ 65546 h 1350852"/>
                    <a:gd name="connsiteX4" fmla="*/ 65546 w 1350852"/>
                    <a:gd name="connsiteY4" fmla="*/ 869467 h 1350852"/>
                    <a:gd name="connsiteX5" fmla="*/ 65546 w 1350852"/>
                    <a:gd name="connsiteY5" fmla="*/ 1350852 h 1350852"/>
                    <a:gd name="connsiteX6" fmla="*/ 0 w 1350852"/>
                    <a:gd name="connsiteY6" fmla="*/ 1350852 h 1350852"/>
                    <a:gd name="connsiteX7" fmla="*/ 0 w 1350852"/>
                    <a:gd name="connsiteY7" fmla="*/ 828281 h 1350852"/>
                    <a:gd name="connsiteX8" fmla="*/ 828281 w 1350852"/>
                    <a:gd name="connsiteY8" fmla="*/ 0 h 1350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0852" h="1350852">
                      <a:moveTo>
                        <a:pt x="828281" y="0"/>
                      </a:moveTo>
                      <a:lnTo>
                        <a:pt x="1350852" y="0"/>
                      </a:lnTo>
                      <a:lnTo>
                        <a:pt x="1350852" y="65546"/>
                      </a:lnTo>
                      <a:lnTo>
                        <a:pt x="869467" y="65546"/>
                      </a:lnTo>
                      <a:cubicBezTo>
                        <a:pt x="425474" y="65546"/>
                        <a:pt x="65546" y="425474"/>
                        <a:pt x="65546" y="869467"/>
                      </a:cubicBezTo>
                      <a:lnTo>
                        <a:pt x="65546" y="1350852"/>
                      </a:lnTo>
                      <a:lnTo>
                        <a:pt x="0" y="1350852"/>
                      </a:lnTo>
                      <a:lnTo>
                        <a:pt x="0" y="828281"/>
                      </a:lnTo>
                      <a:cubicBezTo>
                        <a:pt x="0" y="370834"/>
                        <a:pt x="370834" y="0"/>
                        <a:pt x="828281" y="0"/>
                      </a:cubicBezTo>
                      <a:close/>
                    </a:path>
                  </a:pathLst>
                </a:cu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59" name="等腰三角形 58"/>
                <p:cNvSpPr/>
                <p:nvPr/>
              </p:nvSpPr>
              <p:spPr>
                <a:xfrm rot="5400000">
                  <a:off x="5195889" y="1152872"/>
                  <a:ext cx="201521" cy="173724"/>
                </a:xfrm>
                <a:prstGeom prst="triangle">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grpSp>
            <p:nvGrpSpPr>
              <p:cNvPr id="45" name="组合 44"/>
              <p:cNvGrpSpPr/>
              <p:nvPr/>
            </p:nvGrpSpPr>
            <p:grpSpPr>
              <a:xfrm>
                <a:off x="5143612" y="1128577"/>
                <a:ext cx="927316" cy="988262"/>
                <a:chOff x="6969974" y="1204174"/>
                <a:chExt cx="1421353" cy="1514565"/>
              </a:xfrm>
              <a:solidFill>
                <a:srgbClr val="008F86"/>
              </a:solidFill>
            </p:grpSpPr>
            <p:sp>
              <p:nvSpPr>
                <p:cNvPr id="56" name="任意多边形 55"/>
                <p:cNvSpPr/>
                <p:nvPr/>
              </p:nvSpPr>
              <p:spPr>
                <a:xfrm flipH="1">
                  <a:off x="6969974" y="1204174"/>
                  <a:ext cx="1350852" cy="1350852"/>
                </a:xfrm>
                <a:custGeom>
                  <a:avLst/>
                  <a:gdLst>
                    <a:gd name="connsiteX0" fmla="*/ 828281 w 1350852"/>
                    <a:gd name="connsiteY0" fmla="*/ 0 h 1350852"/>
                    <a:gd name="connsiteX1" fmla="*/ 1350852 w 1350852"/>
                    <a:gd name="connsiteY1" fmla="*/ 0 h 1350852"/>
                    <a:gd name="connsiteX2" fmla="*/ 1350852 w 1350852"/>
                    <a:gd name="connsiteY2" fmla="*/ 65546 h 1350852"/>
                    <a:gd name="connsiteX3" fmla="*/ 869467 w 1350852"/>
                    <a:gd name="connsiteY3" fmla="*/ 65546 h 1350852"/>
                    <a:gd name="connsiteX4" fmla="*/ 65546 w 1350852"/>
                    <a:gd name="connsiteY4" fmla="*/ 869467 h 1350852"/>
                    <a:gd name="connsiteX5" fmla="*/ 65546 w 1350852"/>
                    <a:gd name="connsiteY5" fmla="*/ 1350852 h 1350852"/>
                    <a:gd name="connsiteX6" fmla="*/ 0 w 1350852"/>
                    <a:gd name="connsiteY6" fmla="*/ 1350852 h 1350852"/>
                    <a:gd name="connsiteX7" fmla="*/ 0 w 1350852"/>
                    <a:gd name="connsiteY7" fmla="*/ 828281 h 1350852"/>
                    <a:gd name="connsiteX8" fmla="*/ 828281 w 1350852"/>
                    <a:gd name="connsiteY8" fmla="*/ 0 h 1350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0852" h="1350852">
                      <a:moveTo>
                        <a:pt x="828281" y="0"/>
                      </a:moveTo>
                      <a:lnTo>
                        <a:pt x="1350852" y="0"/>
                      </a:lnTo>
                      <a:lnTo>
                        <a:pt x="1350852" y="65546"/>
                      </a:lnTo>
                      <a:lnTo>
                        <a:pt x="869467" y="65546"/>
                      </a:lnTo>
                      <a:cubicBezTo>
                        <a:pt x="425474" y="65546"/>
                        <a:pt x="65546" y="425474"/>
                        <a:pt x="65546" y="869467"/>
                      </a:cubicBezTo>
                      <a:lnTo>
                        <a:pt x="65546" y="1350852"/>
                      </a:lnTo>
                      <a:lnTo>
                        <a:pt x="0" y="1350852"/>
                      </a:lnTo>
                      <a:lnTo>
                        <a:pt x="0" y="828281"/>
                      </a:lnTo>
                      <a:cubicBezTo>
                        <a:pt x="0" y="370834"/>
                        <a:pt x="370834" y="0"/>
                        <a:pt x="828281" y="0"/>
                      </a:cubicBezTo>
                      <a:close/>
                    </a:path>
                  </a:pathLst>
                </a:cu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57" name="等腰三角形 56"/>
                <p:cNvSpPr/>
                <p:nvPr/>
              </p:nvSpPr>
              <p:spPr>
                <a:xfrm rot="10800000">
                  <a:off x="8189806" y="2545015"/>
                  <a:ext cx="201521" cy="173724"/>
                </a:xfrm>
                <a:prstGeom prst="triangle">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grpSp>
            <p:nvGrpSpPr>
              <p:cNvPr id="46" name="组合 45"/>
              <p:cNvGrpSpPr/>
              <p:nvPr/>
            </p:nvGrpSpPr>
            <p:grpSpPr>
              <a:xfrm>
                <a:off x="5036125" y="3142275"/>
                <a:ext cx="988806" cy="926468"/>
                <a:chOff x="6805224" y="4290274"/>
                <a:chExt cx="1515602" cy="1419862"/>
              </a:xfrm>
              <a:solidFill>
                <a:srgbClr val="005885"/>
              </a:solidFill>
            </p:grpSpPr>
            <p:sp>
              <p:nvSpPr>
                <p:cNvPr id="54" name="任意多边形 53"/>
                <p:cNvSpPr/>
                <p:nvPr/>
              </p:nvSpPr>
              <p:spPr>
                <a:xfrm flipH="1" flipV="1">
                  <a:off x="6969974" y="4290274"/>
                  <a:ext cx="1350852" cy="1350852"/>
                </a:xfrm>
                <a:custGeom>
                  <a:avLst/>
                  <a:gdLst>
                    <a:gd name="connsiteX0" fmla="*/ 828281 w 1350852"/>
                    <a:gd name="connsiteY0" fmla="*/ 0 h 1350852"/>
                    <a:gd name="connsiteX1" fmla="*/ 1350852 w 1350852"/>
                    <a:gd name="connsiteY1" fmla="*/ 0 h 1350852"/>
                    <a:gd name="connsiteX2" fmla="*/ 1350852 w 1350852"/>
                    <a:gd name="connsiteY2" fmla="*/ 65546 h 1350852"/>
                    <a:gd name="connsiteX3" fmla="*/ 869467 w 1350852"/>
                    <a:gd name="connsiteY3" fmla="*/ 65546 h 1350852"/>
                    <a:gd name="connsiteX4" fmla="*/ 65546 w 1350852"/>
                    <a:gd name="connsiteY4" fmla="*/ 869467 h 1350852"/>
                    <a:gd name="connsiteX5" fmla="*/ 65546 w 1350852"/>
                    <a:gd name="connsiteY5" fmla="*/ 1350852 h 1350852"/>
                    <a:gd name="connsiteX6" fmla="*/ 0 w 1350852"/>
                    <a:gd name="connsiteY6" fmla="*/ 1350852 h 1350852"/>
                    <a:gd name="connsiteX7" fmla="*/ 0 w 1350852"/>
                    <a:gd name="connsiteY7" fmla="*/ 828281 h 1350852"/>
                    <a:gd name="connsiteX8" fmla="*/ 828281 w 1350852"/>
                    <a:gd name="connsiteY8" fmla="*/ 0 h 1350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0852" h="1350852">
                      <a:moveTo>
                        <a:pt x="828281" y="0"/>
                      </a:moveTo>
                      <a:lnTo>
                        <a:pt x="1350852" y="0"/>
                      </a:lnTo>
                      <a:lnTo>
                        <a:pt x="1350852" y="65546"/>
                      </a:lnTo>
                      <a:lnTo>
                        <a:pt x="869467" y="65546"/>
                      </a:lnTo>
                      <a:cubicBezTo>
                        <a:pt x="425474" y="65546"/>
                        <a:pt x="65546" y="425474"/>
                        <a:pt x="65546" y="869467"/>
                      </a:cubicBezTo>
                      <a:lnTo>
                        <a:pt x="65546" y="1350852"/>
                      </a:lnTo>
                      <a:lnTo>
                        <a:pt x="0" y="1350852"/>
                      </a:lnTo>
                      <a:lnTo>
                        <a:pt x="0" y="828281"/>
                      </a:lnTo>
                      <a:cubicBezTo>
                        <a:pt x="0" y="370834"/>
                        <a:pt x="370834" y="0"/>
                        <a:pt x="828281" y="0"/>
                      </a:cubicBezTo>
                      <a:close/>
                    </a:path>
                  </a:pathLst>
                </a:cu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55" name="等腰三角形 54"/>
                <p:cNvSpPr/>
                <p:nvPr/>
              </p:nvSpPr>
              <p:spPr>
                <a:xfrm rot="16200000">
                  <a:off x="6791325" y="5522514"/>
                  <a:ext cx="201521" cy="173724"/>
                </a:xfrm>
                <a:prstGeom prst="triangle">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grpSp>
            <p:nvGrpSpPr>
              <p:cNvPr id="47" name="组合 46"/>
              <p:cNvGrpSpPr/>
              <p:nvPr/>
            </p:nvGrpSpPr>
            <p:grpSpPr>
              <a:xfrm>
                <a:off x="3075021" y="3035026"/>
                <a:ext cx="928197" cy="988689"/>
                <a:chOff x="3799323" y="4125909"/>
                <a:chExt cx="1422703" cy="1515217"/>
              </a:xfrm>
              <a:solidFill>
                <a:srgbClr val="E3413E"/>
              </a:solidFill>
            </p:grpSpPr>
            <p:sp>
              <p:nvSpPr>
                <p:cNvPr id="52" name="任意多边形 51"/>
                <p:cNvSpPr/>
                <p:nvPr/>
              </p:nvSpPr>
              <p:spPr>
                <a:xfrm flipV="1">
                  <a:off x="3871174" y="4290274"/>
                  <a:ext cx="1350852" cy="1350852"/>
                </a:xfrm>
                <a:custGeom>
                  <a:avLst/>
                  <a:gdLst>
                    <a:gd name="connsiteX0" fmla="*/ 828281 w 1350852"/>
                    <a:gd name="connsiteY0" fmla="*/ 0 h 1350852"/>
                    <a:gd name="connsiteX1" fmla="*/ 1350852 w 1350852"/>
                    <a:gd name="connsiteY1" fmla="*/ 0 h 1350852"/>
                    <a:gd name="connsiteX2" fmla="*/ 1350852 w 1350852"/>
                    <a:gd name="connsiteY2" fmla="*/ 65546 h 1350852"/>
                    <a:gd name="connsiteX3" fmla="*/ 869467 w 1350852"/>
                    <a:gd name="connsiteY3" fmla="*/ 65546 h 1350852"/>
                    <a:gd name="connsiteX4" fmla="*/ 65546 w 1350852"/>
                    <a:gd name="connsiteY4" fmla="*/ 869467 h 1350852"/>
                    <a:gd name="connsiteX5" fmla="*/ 65546 w 1350852"/>
                    <a:gd name="connsiteY5" fmla="*/ 1350852 h 1350852"/>
                    <a:gd name="connsiteX6" fmla="*/ 0 w 1350852"/>
                    <a:gd name="connsiteY6" fmla="*/ 1350852 h 1350852"/>
                    <a:gd name="connsiteX7" fmla="*/ 0 w 1350852"/>
                    <a:gd name="connsiteY7" fmla="*/ 828281 h 1350852"/>
                    <a:gd name="connsiteX8" fmla="*/ 828281 w 1350852"/>
                    <a:gd name="connsiteY8" fmla="*/ 0 h 1350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0852" h="1350852">
                      <a:moveTo>
                        <a:pt x="828281" y="0"/>
                      </a:moveTo>
                      <a:lnTo>
                        <a:pt x="1350852" y="0"/>
                      </a:lnTo>
                      <a:lnTo>
                        <a:pt x="1350852" y="65546"/>
                      </a:lnTo>
                      <a:lnTo>
                        <a:pt x="869467" y="65546"/>
                      </a:lnTo>
                      <a:cubicBezTo>
                        <a:pt x="425474" y="65546"/>
                        <a:pt x="65546" y="425474"/>
                        <a:pt x="65546" y="869467"/>
                      </a:cubicBezTo>
                      <a:lnTo>
                        <a:pt x="65546" y="1350852"/>
                      </a:lnTo>
                      <a:lnTo>
                        <a:pt x="0" y="1350852"/>
                      </a:lnTo>
                      <a:lnTo>
                        <a:pt x="0" y="828281"/>
                      </a:lnTo>
                      <a:cubicBezTo>
                        <a:pt x="0" y="370834"/>
                        <a:pt x="370834" y="0"/>
                        <a:pt x="828281" y="0"/>
                      </a:cubicBezTo>
                      <a:close/>
                    </a:path>
                  </a:pathLst>
                </a:cu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53" name="等腰三角形 52"/>
                <p:cNvSpPr/>
                <p:nvPr/>
              </p:nvSpPr>
              <p:spPr>
                <a:xfrm>
                  <a:off x="3799323" y="4125909"/>
                  <a:ext cx="201521" cy="173724"/>
                </a:xfrm>
                <a:prstGeom prst="triangle">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sp>
            <p:nvSpPr>
              <p:cNvPr id="48" name="文本框 43"/>
              <p:cNvSpPr txBox="1"/>
              <p:nvPr/>
            </p:nvSpPr>
            <p:spPr>
              <a:xfrm>
                <a:off x="4076272" y="994510"/>
                <a:ext cx="994285" cy="333838"/>
              </a:xfrm>
              <a:prstGeom prst="rect">
                <a:avLst/>
              </a:prstGeom>
              <a:noFill/>
            </p:spPr>
            <p:txBody>
              <a:bodyPr wrap="square" lIns="68568" tIns="34285" rIns="68568" bIns="34285" rtlCol="0">
                <a:spAutoFit/>
              </a:bodyPr>
              <a:lstStyle/>
              <a:p>
                <a:pPr algn="ctr">
                  <a:lnSpc>
                    <a:spcPct val="120000"/>
                  </a:lnSpc>
                </a:pPr>
                <a:r>
                  <a:rPr lang="en-US" altLang="zh-CN" sz="1200" b="1" dirty="0">
                    <a:solidFill>
                      <a:schemeClr val="tx1">
                        <a:lumMod val="50000"/>
                        <a:lumOff val="50000"/>
                      </a:schemeClr>
                    </a:solidFill>
                    <a:latin typeface="LiHei Pro" panose="020B0500000000000000" pitchFamily="34" charset="-122"/>
                    <a:ea typeface="LiHei Pro" panose="020B0500000000000000" pitchFamily="34" charset="-122"/>
                  </a:rPr>
                  <a:t>STEP 01</a:t>
                </a:r>
                <a:endParaRPr lang="zh-CN" altLang="en-US" sz="1200" b="1" dirty="0">
                  <a:solidFill>
                    <a:schemeClr val="tx1">
                      <a:lumMod val="50000"/>
                      <a:lumOff val="50000"/>
                    </a:schemeClr>
                  </a:solidFill>
                  <a:latin typeface="LiHei Pro" panose="020B0500000000000000" pitchFamily="34" charset="-122"/>
                  <a:ea typeface="LiHei Pro" panose="020B0500000000000000" pitchFamily="34" charset="-122"/>
                </a:endParaRPr>
              </a:p>
            </p:txBody>
          </p:sp>
          <p:sp>
            <p:nvSpPr>
              <p:cNvPr id="49" name="文本框 44"/>
              <p:cNvSpPr txBox="1"/>
              <p:nvPr/>
            </p:nvSpPr>
            <p:spPr>
              <a:xfrm>
                <a:off x="4076272" y="3859756"/>
                <a:ext cx="994285" cy="333838"/>
              </a:xfrm>
              <a:prstGeom prst="rect">
                <a:avLst/>
              </a:prstGeom>
              <a:noFill/>
            </p:spPr>
            <p:txBody>
              <a:bodyPr wrap="square" lIns="68568" tIns="34285" rIns="68568" bIns="34285" rtlCol="0">
                <a:spAutoFit/>
              </a:bodyPr>
              <a:lstStyle/>
              <a:p>
                <a:pPr algn="ctr">
                  <a:lnSpc>
                    <a:spcPct val="120000"/>
                  </a:lnSpc>
                </a:pPr>
                <a:r>
                  <a:rPr lang="en-US" altLang="zh-CN" sz="1200" b="1" dirty="0">
                    <a:solidFill>
                      <a:schemeClr val="tx1">
                        <a:lumMod val="50000"/>
                        <a:lumOff val="50000"/>
                      </a:schemeClr>
                    </a:solidFill>
                    <a:latin typeface="LiHei Pro" panose="020B0500000000000000" pitchFamily="34" charset="-122"/>
                    <a:ea typeface="LiHei Pro" panose="020B0500000000000000" pitchFamily="34" charset="-122"/>
                  </a:rPr>
                  <a:t>STEP 03</a:t>
                </a:r>
                <a:endParaRPr lang="zh-CN" altLang="en-US" sz="1200" b="1" dirty="0">
                  <a:solidFill>
                    <a:schemeClr val="tx1">
                      <a:lumMod val="50000"/>
                      <a:lumOff val="50000"/>
                    </a:schemeClr>
                  </a:solidFill>
                  <a:latin typeface="LiHei Pro" panose="020B0500000000000000" pitchFamily="34" charset="-122"/>
                  <a:ea typeface="LiHei Pro" panose="020B0500000000000000" pitchFamily="34" charset="-122"/>
                </a:endParaRPr>
              </a:p>
            </p:txBody>
          </p:sp>
          <p:sp>
            <p:nvSpPr>
              <p:cNvPr id="50" name="文本框 45"/>
              <p:cNvSpPr txBox="1"/>
              <p:nvPr/>
            </p:nvSpPr>
            <p:spPr>
              <a:xfrm rot="5400000">
                <a:off x="5498525" y="2413371"/>
                <a:ext cx="994419" cy="333838"/>
              </a:xfrm>
              <a:prstGeom prst="rect">
                <a:avLst/>
              </a:prstGeom>
              <a:noFill/>
            </p:spPr>
            <p:txBody>
              <a:bodyPr wrap="square" lIns="68568" tIns="34285" rIns="68568" bIns="34285" rtlCol="0">
                <a:spAutoFit/>
              </a:bodyPr>
              <a:lstStyle/>
              <a:p>
                <a:pPr algn="ctr">
                  <a:lnSpc>
                    <a:spcPct val="120000"/>
                  </a:lnSpc>
                </a:pPr>
                <a:r>
                  <a:rPr lang="en-US" altLang="zh-CN" sz="1200" b="1" dirty="0">
                    <a:solidFill>
                      <a:schemeClr val="tx1">
                        <a:lumMod val="50000"/>
                        <a:lumOff val="50000"/>
                      </a:schemeClr>
                    </a:solidFill>
                    <a:latin typeface="LiHei Pro" panose="020B0500000000000000" pitchFamily="34" charset="-122"/>
                    <a:ea typeface="LiHei Pro" panose="020B0500000000000000" pitchFamily="34" charset="-122"/>
                  </a:rPr>
                  <a:t>STEP 02</a:t>
                </a:r>
                <a:endParaRPr lang="zh-CN" altLang="en-US" sz="1200" b="1" dirty="0">
                  <a:solidFill>
                    <a:schemeClr val="tx1">
                      <a:lumMod val="50000"/>
                      <a:lumOff val="50000"/>
                    </a:schemeClr>
                  </a:solidFill>
                  <a:latin typeface="LiHei Pro" panose="020B0500000000000000" pitchFamily="34" charset="-122"/>
                  <a:ea typeface="LiHei Pro" panose="020B0500000000000000" pitchFamily="34" charset="-122"/>
                </a:endParaRPr>
              </a:p>
            </p:txBody>
          </p:sp>
          <p:sp>
            <p:nvSpPr>
              <p:cNvPr id="51" name="文本框 47"/>
              <p:cNvSpPr txBox="1"/>
              <p:nvPr/>
            </p:nvSpPr>
            <p:spPr>
              <a:xfrm rot="16200000">
                <a:off x="2643550" y="2413371"/>
                <a:ext cx="994419" cy="333838"/>
              </a:xfrm>
              <a:prstGeom prst="rect">
                <a:avLst/>
              </a:prstGeom>
              <a:noFill/>
            </p:spPr>
            <p:txBody>
              <a:bodyPr wrap="square" lIns="68568" tIns="34285" rIns="68568" bIns="34285" rtlCol="0">
                <a:spAutoFit/>
              </a:bodyPr>
              <a:lstStyle/>
              <a:p>
                <a:pPr algn="ctr">
                  <a:lnSpc>
                    <a:spcPct val="120000"/>
                  </a:lnSpc>
                </a:pPr>
                <a:r>
                  <a:rPr lang="en-US" altLang="zh-CN" sz="1200" b="1" dirty="0">
                    <a:solidFill>
                      <a:schemeClr val="tx1">
                        <a:lumMod val="50000"/>
                        <a:lumOff val="50000"/>
                      </a:schemeClr>
                    </a:solidFill>
                    <a:latin typeface="LiHei Pro" panose="020B0500000000000000" pitchFamily="34" charset="-122"/>
                    <a:ea typeface="LiHei Pro" panose="020B0500000000000000" pitchFamily="34" charset="-122"/>
                  </a:rPr>
                  <a:t>STEP 04</a:t>
                </a:r>
                <a:endParaRPr lang="zh-CN" altLang="en-US" sz="1200" b="1" dirty="0">
                  <a:solidFill>
                    <a:schemeClr val="tx1">
                      <a:lumMod val="50000"/>
                      <a:lumOff val="50000"/>
                    </a:schemeClr>
                  </a:solidFill>
                  <a:latin typeface="LiHei Pro" panose="020B0500000000000000" pitchFamily="34" charset="-122"/>
                  <a:ea typeface="LiHei Pro" panose="020B0500000000000000" pitchFamily="34" charset="-122"/>
                </a:endParaRPr>
              </a:p>
            </p:txBody>
          </p:sp>
        </p:grpSp>
        <p:grpSp>
          <p:nvGrpSpPr>
            <p:cNvPr id="60" name="组合 59"/>
            <p:cNvGrpSpPr/>
            <p:nvPr/>
          </p:nvGrpSpPr>
          <p:grpSpPr>
            <a:xfrm>
              <a:off x="3441315" y="1821660"/>
              <a:ext cx="1098985" cy="1099132"/>
              <a:chOff x="4588419" y="2428879"/>
              <a:chExt cx="1465313" cy="1465509"/>
            </a:xfrm>
          </p:grpSpPr>
          <p:sp>
            <p:nvSpPr>
              <p:cNvPr id="61" name="泪滴形 60"/>
              <p:cNvSpPr/>
              <p:nvPr/>
            </p:nvSpPr>
            <p:spPr>
              <a:xfrm flipV="1">
                <a:off x="4588419" y="2428879"/>
                <a:ext cx="1465313" cy="1465509"/>
              </a:xfrm>
              <a:prstGeom prst="teardrop">
                <a:avLst/>
              </a:prstGeom>
              <a:solidFill>
                <a:srgbClr val="23363D"/>
              </a:solidFill>
              <a:ln w="31750">
                <a:solidFill>
                  <a:srgbClr val="F9F9F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nvGrpSpPr>
              <p:cNvPr id="62" name="组合 61"/>
              <p:cNvGrpSpPr/>
              <p:nvPr/>
            </p:nvGrpSpPr>
            <p:grpSpPr>
              <a:xfrm>
                <a:off x="4730691" y="2587596"/>
                <a:ext cx="1230262" cy="1230428"/>
                <a:chOff x="4926840" y="1732375"/>
                <a:chExt cx="1656097" cy="1656098"/>
              </a:xfrm>
            </p:grpSpPr>
            <p:sp>
              <p:nvSpPr>
                <p:cNvPr id="64" name="任意多边形 63"/>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400"/>
                </a:p>
              </p:txBody>
            </p:sp>
            <p:sp>
              <p:nvSpPr>
                <p:cNvPr id="65" name="椭圆 64"/>
                <p:cNvSpPr/>
                <p:nvPr/>
              </p:nvSpPr>
              <p:spPr>
                <a:xfrm>
                  <a:off x="5189938" y="1995474"/>
                  <a:ext cx="1129900" cy="1129900"/>
                </a:xfrm>
                <a:prstGeom prst="ellipse">
                  <a:avLst/>
                </a:prstGeom>
                <a:solidFill>
                  <a:srgbClr val="23363D"/>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66" name="椭圆 65"/>
                <p:cNvSpPr/>
                <p:nvPr/>
              </p:nvSpPr>
              <p:spPr>
                <a:xfrm>
                  <a:off x="5266824" y="2076686"/>
                  <a:ext cx="976134" cy="976135"/>
                </a:xfrm>
                <a:prstGeom prst="ellipse">
                  <a:avLst/>
                </a:prstGeom>
                <a:gradFill>
                  <a:gsLst>
                    <a:gs pos="0">
                      <a:schemeClr val="bg1">
                        <a:lumMod val="85000"/>
                      </a:schemeClr>
                    </a:gs>
                    <a:gs pos="100000">
                      <a:schemeClr val="bg1"/>
                    </a:gs>
                  </a:gsLst>
                  <a:lin ang="2700000" scaled="1"/>
                </a:gradFill>
                <a:ln w="19050">
                  <a:gradFill flip="none" rotWithShape="1">
                    <a:gsLst>
                      <a:gs pos="100000">
                        <a:srgbClr val="CDCDCD"/>
                      </a:gs>
                      <a:gs pos="0">
                        <a:schemeClr val="bg1"/>
                      </a:gs>
                    </a:gsLst>
                    <a:lin ang="2700000" scaled="1"/>
                    <a:tileRect/>
                  </a:gra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sp>
            <p:nvSpPr>
              <p:cNvPr id="63" name="KSO_Shape"/>
              <p:cNvSpPr>
                <a:spLocks/>
              </p:cNvSpPr>
              <p:nvPr/>
            </p:nvSpPr>
            <p:spPr bwMode="auto">
              <a:xfrm>
                <a:off x="5127835" y="2985604"/>
                <a:ext cx="478805" cy="406497"/>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23363D"/>
              </a:solidFill>
              <a:ln>
                <a:noFill/>
              </a:ln>
            </p:spPr>
            <p:txBody>
              <a:bodyPr lIns="96518" tIns="48258" rIns="96518" bIns="48258" anchor="ctr">
                <a:scene3d>
                  <a:camera prst="orthographicFront"/>
                  <a:lightRig rig="threePt" dir="t"/>
                </a:scene3d>
                <a:sp3d contourW="12700">
                  <a:contourClr>
                    <a:srgbClr val="FFFFFF"/>
                  </a:contourClr>
                </a:sp3d>
              </a:bodyPr>
              <a:lstStyle/>
              <a:p>
                <a:pPr algn="ctr" defTabSz="909337" fontAlgn="base">
                  <a:lnSpc>
                    <a:spcPct val="120000"/>
                  </a:lnSpc>
                  <a:spcBef>
                    <a:spcPct val="0"/>
                  </a:spcBef>
                  <a:spcAft>
                    <a:spcPct val="0"/>
                  </a:spcAft>
                  <a:defRPr/>
                </a:pPr>
                <a:endParaRPr lang="zh-CN" altLang="en-US" sz="1400" dirty="0">
                  <a:solidFill>
                    <a:srgbClr val="FFFFFF">
                      <a:lumMod val="50000"/>
                    </a:srgbClr>
                  </a:solidFill>
                </a:endParaRPr>
              </a:p>
            </p:txBody>
          </p:sp>
        </p:grpSp>
        <p:grpSp>
          <p:nvGrpSpPr>
            <p:cNvPr id="67" name="组合 66"/>
            <p:cNvGrpSpPr/>
            <p:nvPr/>
          </p:nvGrpSpPr>
          <p:grpSpPr>
            <a:xfrm>
              <a:off x="3441315" y="3002688"/>
              <a:ext cx="1098985" cy="1099132"/>
              <a:chOff x="4588419" y="4003583"/>
              <a:chExt cx="1465313" cy="1465509"/>
            </a:xfrm>
          </p:grpSpPr>
          <p:sp>
            <p:nvSpPr>
              <p:cNvPr id="68" name="泪滴形 67"/>
              <p:cNvSpPr/>
              <p:nvPr/>
            </p:nvSpPr>
            <p:spPr>
              <a:xfrm>
                <a:off x="4588419" y="4003583"/>
                <a:ext cx="1465313" cy="1465509"/>
              </a:xfrm>
              <a:prstGeom prst="teardrop">
                <a:avLst/>
              </a:prstGeom>
              <a:solidFill>
                <a:srgbClr val="980000"/>
              </a:solidFill>
              <a:ln w="31750">
                <a:solidFill>
                  <a:srgbClr val="F9F9F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nvGrpSpPr>
              <p:cNvPr id="69" name="组合 68"/>
              <p:cNvGrpSpPr/>
              <p:nvPr/>
            </p:nvGrpSpPr>
            <p:grpSpPr>
              <a:xfrm>
                <a:off x="4730691" y="4100855"/>
                <a:ext cx="1230262" cy="1230428"/>
                <a:chOff x="4926840" y="1732375"/>
                <a:chExt cx="1656097" cy="1656098"/>
              </a:xfrm>
            </p:grpSpPr>
            <p:sp>
              <p:nvSpPr>
                <p:cNvPr id="71" name="任意多边形 70"/>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400"/>
                </a:p>
              </p:txBody>
            </p:sp>
            <p:sp>
              <p:nvSpPr>
                <p:cNvPr id="72" name="椭圆 71"/>
                <p:cNvSpPr/>
                <p:nvPr/>
              </p:nvSpPr>
              <p:spPr>
                <a:xfrm>
                  <a:off x="5189938" y="1995474"/>
                  <a:ext cx="1129900" cy="1129900"/>
                </a:xfrm>
                <a:prstGeom prst="ellipse">
                  <a:avLst/>
                </a:prstGeom>
                <a:solidFill>
                  <a:srgbClr val="980000"/>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73" name="椭圆 72"/>
                <p:cNvSpPr/>
                <p:nvPr/>
              </p:nvSpPr>
              <p:spPr>
                <a:xfrm>
                  <a:off x="5266822" y="2076686"/>
                  <a:ext cx="976134" cy="976135"/>
                </a:xfrm>
                <a:prstGeom prst="ellipse">
                  <a:avLst/>
                </a:prstGeom>
                <a:gradFill>
                  <a:gsLst>
                    <a:gs pos="0">
                      <a:schemeClr val="bg1">
                        <a:lumMod val="85000"/>
                      </a:schemeClr>
                    </a:gs>
                    <a:gs pos="100000">
                      <a:schemeClr val="bg1"/>
                    </a:gs>
                  </a:gsLst>
                  <a:lin ang="2700000" scaled="1"/>
                </a:gradFill>
                <a:ln w="19050">
                  <a:gradFill flip="none" rotWithShape="1">
                    <a:gsLst>
                      <a:gs pos="100000">
                        <a:srgbClr val="CDCDCD"/>
                      </a:gs>
                      <a:gs pos="0">
                        <a:schemeClr val="bg1"/>
                      </a:gs>
                    </a:gsLst>
                    <a:lin ang="2700000" scaled="1"/>
                    <a:tileRect/>
                  </a:gra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sp>
            <p:nvSpPr>
              <p:cNvPr id="70" name="KSO_Shape"/>
              <p:cNvSpPr>
                <a:spLocks/>
              </p:cNvSpPr>
              <p:nvPr/>
            </p:nvSpPr>
            <p:spPr bwMode="auto">
              <a:xfrm>
                <a:off x="5118487" y="4491601"/>
                <a:ext cx="447486" cy="385123"/>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rgbClr val="980000"/>
              </a:solidFill>
              <a:ln>
                <a:noFill/>
              </a:ln>
            </p:spPr>
            <p:txBody>
              <a:bodyPr lIns="96518" tIns="48258" rIns="96518" bIns="48258" anchor="ctr">
                <a:scene3d>
                  <a:camera prst="orthographicFront"/>
                  <a:lightRig rig="threePt" dir="t"/>
                </a:scene3d>
                <a:sp3d>
                  <a:contourClr>
                    <a:srgbClr val="FFFFFF"/>
                  </a:contourClr>
                </a:sp3d>
              </a:bodyPr>
              <a:lstStyle/>
              <a:p>
                <a:pPr algn="ctr" defTabSz="909337" fontAlgn="base">
                  <a:lnSpc>
                    <a:spcPct val="120000"/>
                  </a:lnSpc>
                  <a:spcBef>
                    <a:spcPct val="0"/>
                  </a:spcBef>
                  <a:spcAft>
                    <a:spcPct val="0"/>
                  </a:spcAft>
                  <a:defRPr/>
                </a:pPr>
                <a:endParaRPr lang="zh-CN" altLang="en-US" sz="1400" dirty="0">
                  <a:solidFill>
                    <a:srgbClr val="FFFFFF">
                      <a:lumMod val="50000"/>
                    </a:srgbClr>
                  </a:solidFill>
                </a:endParaRPr>
              </a:p>
            </p:txBody>
          </p:sp>
        </p:grpSp>
        <p:grpSp>
          <p:nvGrpSpPr>
            <p:cNvPr id="74" name="组合 73"/>
            <p:cNvGrpSpPr/>
            <p:nvPr/>
          </p:nvGrpSpPr>
          <p:grpSpPr>
            <a:xfrm>
              <a:off x="4604944" y="1821660"/>
              <a:ext cx="1098985" cy="1099132"/>
              <a:chOff x="6139925" y="2428879"/>
              <a:chExt cx="1465313" cy="1465509"/>
            </a:xfrm>
          </p:grpSpPr>
          <p:sp>
            <p:nvSpPr>
              <p:cNvPr id="75" name="泪滴形 74"/>
              <p:cNvSpPr/>
              <p:nvPr/>
            </p:nvSpPr>
            <p:spPr>
              <a:xfrm flipH="1" flipV="1">
                <a:off x="6139925" y="2428879"/>
                <a:ext cx="1465313" cy="1465509"/>
              </a:xfrm>
              <a:prstGeom prst="teardrop">
                <a:avLst/>
              </a:prstGeom>
              <a:solidFill>
                <a:srgbClr val="980000"/>
              </a:solidFill>
              <a:ln w="31750">
                <a:solidFill>
                  <a:srgbClr val="F9F9F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nvGrpSpPr>
              <p:cNvPr id="76" name="组合 75"/>
              <p:cNvGrpSpPr/>
              <p:nvPr/>
            </p:nvGrpSpPr>
            <p:grpSpPr>
              <a:xfrm>
                <a:off x="6232702" y="2587596"/>
                <a:ext cx="1230262" cy="1230428"/>
                <a:chOff x="4926840" y="1732375"/>
                <a:chExt cx="1656097" cy="1656098"/>
              </a:xfrm>
            </p:grpSpPr>
            <p:sp>
              <p:nvSpPr>
                <p:cNvPr id="78" name="任意多边形 77"/>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400"/>
                </a:p>
              </p:txBody>
            </p:sp>
            <p:sp>
              <p:nvSpPr>
                <p:cNvPr id="79" name="椭圆 78"/>
                <p:cNvSpPr/>
                <p:nvPr/>
              </p:nvSpPr>
              <p:spPr>
                <a:xfrm>
                  <a:off x="5189938" y="1995474"/>
                  <a:ext cx="1129900" cy="1129900"/>
                </a:xfrm>
                <a:prstGeom prst="ellipse">
                  <a:avLst/>
                </a:prstGeom>
                <a:solidFill>
                  <a:srgbClr val="980000"/>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80" name="椭圆 79"/>
                <p:cNvSpPr/>
                <p:nvPr/>
              </p:nvSpPr>
              <p:spPr>
                <a:xfrm>
                  <a:off x="5266822" y="2076686"/>
                  <a:ext cx="976134" cy="976135"/>
                </a:xfrm>
                <a:prstGeom prst="ellipse">
                  <a:avLst/>
                </a:prstGeom>
                <a:gradFill>
                  <a:gsLst>
                    <a:gs pos="0">
                      <a:schemeClr val="bg1">
                        <a:lumMod val="85000"/>
                      </a:schemeClr>
                    </a:gs>
                    <a:gs pos="100000">
                      <a:schemeClr val="bg1"/>
                    </a:gs>
                  </a:gsLst>
                  <a:lin ang="2700000" scaled="1"/>
                </a:gradFill>
                <a:ln w="19050">
                  <a:gradFill flip="none" rotWithShape="1">
                    <a:gsLst>
                      <a:gs pos="100000">
                        <a:srgbClr val="CDCDCD"/>
                      </a:gs>
                      <a:gs pos="0">
                        <a:schemeClr val="bg1"/>
                      </a:gs>
                    </a:gsLst>
                    <a:lin ang="2700000" scaled="1"/>
                    <a:tileRect/>
                  </a:gra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sp>
            <p:nvSpPr>
              <p:cNvPr id="77" name="KSO_Shape"/>
              <p:cNvSpPr>
                <a:spLocks/>
              </p:cNvSpPr>
              <p:nvPr/>
            </p:nvSpPr>
            <p:spPr bwMode="auto">
              <a:xfrm>
                <a:off x="6614299" y="3037816"/>
                <a:ext cx="516564" cy="354285"/>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980000"/>
              </a:solidFill>
              <a:ln>
                <a:noFill/>
              </a:ln>
            </p:spPr>
            <p:txBody>
              <a:bodyPr lIns="96518" tIns="48258" rIns="96518" bIns="48258" anchor="ctr">
                <a:scene3d>
                  <a:camera prst="orthographicFront"/>
                  <a:lightRig rig="threePt" dir="t"/>
                </a:scene3d>
                <a:sp3d contourW="12700">
                  <a:contourClr>
                    <a:srgbClr val="FFFFFF"/>
                  </a:contourClr>
                </a:sp3d>
              </a:bodyPr>
              <a:lstStyle/>
              <a:p>
                <a:pPr algn="ctr" defTabSz="909337" fontAlgn="base">
                  <a:lnSpc>
                    <a:spcPct val="120000"/>
                  </a:lnSpc>
                  <a:spcBef>
                    <a:spcPct val="0"/>
                  </a:spcBef>
                  <a:spcAft>
                    <a:spcPct val="0"/>
                  </a:spcAft>
                  <a:defRPr/>
                </a:pPr>
                <a:endParaRPr lang="zh-CN" altLang="en-US" sz="1400" dirty="0">
                  <a:solidFill>
                    <a:srgbClr val="FFFFFF">
                      <a:lumMod val="50000"/>
                    </a:srgbClr>
                  </a:solidFill>
                </a:endParaRPr>
              </a:p>
            </p:txBody>
          </p:sp>
        </p:grpSp>
        <p:grpSp>
          <p:nvGrpSpPr>
            <p:cNvPr id="81" name="组合 80"/>
            <p:cNvGrpSpPr/>
            <p:nvPr/>
          </p:nvGrpSpPr>
          <p:grpSpPr>
            <a:xfrm>
              <a:off x="4604944" y="3002688"/>
              <a:ext cx="1098985" cy="1099132"/>
              <a:chOff x="6139925" y="4003583"/>
              <a:chExt cx="1465313" cy="1465509"/>
            </a:xfrm>
          </p:grpSpPr>
          <p:sp>
            <p:nvSpPr>
              <p:cNvPr id="82" name="泪滴形 81"/>
              <p:cNvSpPr/>
              <p:nvPr/>
            </p:nvSpPr>
            <p:spPr>
              <a:xfrm flipH="1">
                <a:off x="6139925" y="4003583"/>
                <a:ext cx="1465313" cy="1465509"/>
              </a:xfrm>
              <a:prstGeom prst="teardrop">
                <a:avLst/>
              </a:prstGeom>
              <a:solidFill>
                <a:srgbClr val="23363D"/>
              </a:solidFill>
              <a:ln w="31750">
                <a:solidFill>
                  <a:srgbClr val="F9F9F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nvGrpSpPr>
              <p:cNvPr id="83" name="组合 82"/>
              <p:cNvGrpSpPr/>
              <p:nvPr/>
            </p:nvGrpSpPr>
            <p:grpSpPr>
              <a:xfrm>
                <a:off x="6232702" y="4100855"/>
                <a:ext cx="1230262" cy="1230428"/>
                <a:chOff x="4926840" y="1732375"/>
                <a:chExt cx="1656097" cy="1656098"/>
              </a:xfrm>
            </p:grpSpPr>
            <p:sp>
              <p:nvSpPr>
                <p:cNvPr id="85" name="任意多边形 84"/>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400"/>
                </a:p>
              </p:txBody>
            </p:sp>
            <p:sp>
              <p:nvSpPr>
                <p:cNvPr id="86" name="椭圆 85"/>
                <p:cNvSpPr/>
                <p:nvPr/>
              </p:nvSpPr>
              <p:spPr>
                <a:xfrm>
                  <a:off x="5189938" y="1995474"/>
                  <a:ext cx="1129900" cy="1129900"/>
                </a:xfrm>
                <a:prstGeom prst="ellipse">
                  <a:avLst/>
                </a:prstGeom>
                <a:solidFill>
                  <a:srgbClr val="23363D"/>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sp>
              <p:nvSpPr>
                <p:cNvPr id="87" name="椭圆 86"/>
                <p:cNvSpPr/>
                <p:nvPr/>
              </p:nvSpPr>
              <p:spPr>
                <a:xfrm>
                  <a:off x="5266822" y="2076686"/>
                  <a:ext cx="976134" cy="976135"/>
                </a:xfrm>
                <a:prstGeom prst="ellipse">
                  <a:avLst/>
                </a:prstGeom>
                <a:gradFill>
                  <a:gsLst>
                    <a:gs pos="0">
                      <a:schemeClr val="bg1">
                        <a:lumMod val="85000"/>
                      </a:schemeClr>
                    </a:gs>
                    <a:gs pos="100000">
                      <a:schemeClr val="bg1"/>
                    </a:gs>
                  </a:gsLst>
                  <a:lin ang="2700000" scaled="1"/>
                </a:gradFill>
                <a:ln w="19050">
                  <a:gradFill flip="none" rotWithShape="1">
                    <a:gsLst>
                      <a:gs pos="100000">
                        <a:srgbClr val="CDCDCD"/>
                      </a:gs>
                      <a:gs pos="0">
                        <a:schemeClr val="bg1"/>
                      </a:gs>
                    </a:gsLst>
                    <a:lin ang="2700000" scaled="1"/>
                    <a:tileRect/>
                  </a:gra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00"/>
                </a:p>
              </p:txBody>
            </p:sp>
          </p:grpSp>
          <p:sp>
            <p:nvSpPr>
              <p:cNvPr id="84" name="KSO_Shape"/>
              <p:cNvSpPr>
                <a:spLocks/>
              </p:cNvSpPr>
              <p:nvPr/>
            </p:nvSpPr>
            <p:spPr bwMode="auto">
              <a:xfrm>
                <a:off x="6622155" y="4500001"/>
                <a:ext cx="452387" cy="447329"/>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23363D"/>
              </a:solidFill>
              <a:ln>
                <a:noFill/>
              </a:ln>
            </p:spPr>
            <p:txBody>
              <a:bodyPr lIns="96518" tIns="48258" rIns="96518" bIns="48258" anchor="ctr">
                <a:scene3d>
                  <a:camera prst="orthographicFront"/>
                  <a:lightRig rig="threePt" dir="t"/>
                </a:scene3d>
                <a:sp3d contourW="12700">
                  <a:contourClr>
                    <a:srgbClr val="FFFFFF"/>
                  </a:contourClr>
                </a:sp3d>
              </a:bodyPr>
              <a:lstStyle/>
              <a:p>
                <a:pPr algn="ctr" defTabSz="909337" fontAlgn="base">
                  <a:lnSpc>
                    <a:spcPct val="120000"/>
                  </a:lnSpc>
                  <a:spcBef>
                    <a:spcPct val="0"/>
                  </a:spcBef>
                  <a:spcAft>
                    <a:spcPct val="0"/>
                  </a:spcAft>
                  <a:defRPr/>
                </a:pPr>
                <a:endParaRPr lang="zh-CN" altLang="en-US" sz="1400" dirty="0">
                  <a:solidFill>
                    <a:srgbClr val="FFFFFF">
                      <a:lumMod val="50000"/>
                    </a:srgbClr>
                  </a:solidFill>
                </a:endParaRPr>
              </a:p>
            </p:txBody>
          </p:sp>
        </p:grpSp>
      </p:grpSp>
      <p:sp>
        <p:nvSpPr>
          <p:cNvPr id="89" name="文本框 88"/>
          <p:cNvSpPr txBox="1"/>
          <p:nvPr/>
        </p:nvSpPr>
        <p:spPr>
          <a:xfrm>
            <a:off x="6432912" y="1550390"/>
            <a:ext cx="2099528" cy="904863"/>
          </a:xfrm>
          <a:prstGeom prst="rect">
            <a:avLst/>
          </a:prstGeom>
          <a:noFill/>
          <a:effectLst/>
        </p:spPr>
        <p:txBody>
          <a:bodyPr wrap="square" rtlCol="0">
            <a:spAutoFit/>
          </a:bodyPr>
          <a:lstStyle/>
          <a:p>
            <a:pPr>
              <a:lnSpc>
                <a:spcPct val="120000"/>
              </a:lnSpc>
            </a:pPr>
            <a:r>
              <a:rPr lang="zh-CN" altLang="en-US" sz="1400" b="1"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b="1"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请在这里输入您的主要叙述内容请在这里输入您的主要叙述内容请在这里输入您的主要叙述</a:t>
            </a: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688430" y="3119927"/>
            <a:ext cx="2099528" cy="904863"/>
          </a:xfrm>
          <a:prstGeom prst="rect">
            <a:avLst/>
          </a:prstGeom>
          <a:noFill/>
          <a:effectLst/>
        </p:spPr>
        <p:txBody>
          <a:bodyPr wrap="square" rtlCol="0">
            <a:spAutoFit/>
          </a:bodyPr>
          <a:lstStyle/>
          <a:p>
            <a:pPr>
              <a:lnSpc>
                <a:spcPct val="120000"/>
              </a:lnSpc>
            </a:pPr>
            <a:r>
              <a:rPr lang="zh-CN" altLang="en-US" sz="1400" b="1"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b="1"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请在这里输入您的主要叙述内容请在这里输入您的主要叙述内容请在这里输入您的主要叙述</a:t>
            </a: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1" name="文本框 90"/>
          <p:cNvSpPr txBox="1"/>
          <p:nvPr/>
        </p:nvSpPr>
        <p:spPr>
          <a:xfrm>
            <a:off x="6432912" y="3119927"/>
            <a:ext cx="2099528" cy="904863"/>
          </a:xfrm>
          <a:prstGeom prst="rect">
            <a:avLst/>
          </a:prstGeom>
          <a:noFill/>
          <a:effectLst/>
        </p:spPr>
        <p:txBody>
          <a:bodyPr wrap="square" rtlCol="0">
            <a:spAutoFit/>
          </a:bodyPr>
          <a:lstStyle/>
          <a:p>
            <a:pPr>
              <a:lnSpc>
                <a:spcPct val="120000"/>
              </a:lnSpc>
            </a:pPr>
            <a:r>
              <a:rPr lang="zh-CN" altLang="en-US" sz="1400" b="1"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b="1"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请在这里输入您的主要叙述内容请在这里输入您的主要叙述内容请在这里输入您的主要叙述</a:t>
            </a: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5201802"/>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89"/>
                                        </p:tgtEl>
                                        <p:attrNameLst>
                                          <p:attrName>style.visibility</p:attrName>
                                        </p:attrNameLst>
                                      </p:cBhvr>
                                      <p:to>
                                        <p:strVal val="visible"/>
                                      </p:to>
                                    </p:set>
                                    <p:animEffect transition="in" filter="fade">
                                      <p:cBhvr>
                                        <p:cTn id="17" dur="500"/>
                                        <p:tgtEl>
                                          <p:spTgt spid="8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90"/>
                                        </p:tgtEl>
                                        <p:attrNameLst>
                                          <p:attrName>style.visibility</p:attrName>
                                        </p:attrNameLst>
                                      </p:cBhvr>
                                      <p:to>
                                        <p:strVal val="visible"/>
                                      </p:to>
                                    </p:set>
                                    <p:animEffect transition="in" filter="fade">
                                      <p:cBhvr>
                                        <p:cTn id="21" dur="500"/>
                                        <p:tgtEl>
                                          <p:spTgt spid="90"/>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91"/>
                                        </p:tgtEl>
                                        <p:attrNameLst>
                                          <p:attrName>style.visibility</p:attrName>
                                        </p:attrNameLst>
                                      </p:cBhvr>
                                      <p:to>
                                        <p:strVal val="visible"/>
                                      </p:to>
                                    </p:set>
                                    <p:animEffect transition="in" filter="fade">
                                      <p:cBhvr>
                                        <p:cTn id="25"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89" grpId="0"/>
      <p:bldP spid="90" grpId="0"/>
      <p:bldP spid="9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0" y="51470"/>
            <a:ext cx="9144000" cy="969003"/>
            <a:chOff x="0" y="51470"/>
            <a:chExt cx="9144000" cy="969003"/>
          </a:xfrm>
        </p:grpSpPr>
        <p:sp>
          <p:nvSpPr>
            <p:cNvPr id="14" name="矩形 13"/>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7" name="矩形 259"/>
            <p:cNvSpPr>
              <a:spLocks noChangeArrowheads="1"/>
            </p:cNvSpPr>
            <p:nvPr/>
          </p:nvSpPr>
          <p:spPr bwMode="auto">
            <a:xfrm>
              <a:off x="1547664" y="228223"/>
              <a:ext cx="4680520" cy="443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当月市场不良要因分析与对策 </a:t>
              </a:r>
            </a:p>
          </p:txBody>
        </p:sp>
        <p:grpSp>
          <p:nvGrpSpPr>
            <p:cNvPr id="18" name="组合 17"/>
            <p:cNvGrpSpPr/>
            <p:nvPr/>
          </p:nvGrpSpPr>
          <p:grpSpPr>
            <a:xfrm>
              <a:off x="298181" y="51470"/>
              <a:ext cx="997645" cy="969003"/>
              <a:chOff x="1287126" y="850656"/>
              <a:chExt cx="997645" cy="969003"/>
            </a:xfrm>
          </p:grpSpPr>
          <p:sp>
            <p:nvSpPr>
              <p:cNvPr id="23" name="椭圆 22"/>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24" name="椭圆 23"/>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25" name="椭圆 24"/>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26" name="椭圆 25"/>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27" name="椭圆 26"/>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28" name="图片 2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9" name="椭圆 28"/>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2"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31" name="组合 30"/>
          <p:cNvGrpSpPr/>
          <p:nvPr/>
        </p:nvGrpSpPr>
        <p:grpSpPr>
          <a:xfrm>
            <a:off x="1308295" y="3048604"/>
            <a:ext cx="3072792" cy="959287"/>
            <a:chOff x="1744393" y="4444262"/>
            <a:chExt cx="4097055" cy="1279049"/>
          </a:xfrm>
        </p:grpSpPr>
        <p:grpSp>
          <p:nvGrpSpPr>
            <p:cNvPr id="32" name="组合 31"/>
            <p:cNvGrpSpPr/>
            <p:nvPr/>
          </p:nvGrpSpPr>
          <p:grpSpPr>
            <a:xfrm>
              <a:off x="1744393" y="4444262"/>
              <a:ext cx="4097055" cy="1279049"/>
              <a:chOff x="1744393" y="4444262"/>
              <a:chExt cx="4097055" cy="1279049"/>
            </a:xfrm>
          </p:grpSpPr>
          <p:sp>
            <p:nvSpPr>
              <p:cNvPr id="38" name="圆角矩形 37"/>
              <p:cNvSpPr/>
              <p:nvPr/>
            </p:nvSpPr>
            <p:spPr>
              <a:xfrm>
                <a:off x="1744393" y="4444262"/>
                <a:ext cx="4097055" cy="1279049"/>
              </a:xfrm>
              <a:prstGeom prst="roundRect">
                <a:avLst>
                  <a:gd name="adj" fmla="val 50000"/>
                </a:avLst>
              </a:prstGeom>
              <a:gradFill flip="none" rotWithShape="1">
                <a:gsLst>
                  <a:gs pos="0">
                    <a:srgbClr val="D5D5D5"/>
                  </a:gs>
                  <a:gs pos="100000">
                    <a:srgbClr val="FBFBFB"/>
                  </a:gs>
                </a:gsLst>
                <a:lin ang="5400000" scaled="1"/>
                <a:tileRect/>
              </a:gradFill>
              <a:ln w="19050">
                <a:gradFill>
                  <a:gsLst>
                    <a:gs pos="0">
                      <a:schemeClr val="bg1"/>
                    </a:gs>
                    <a:gs pos="100000">
                      <a:srgbClr val="CBCBCB"/>
                    </a:gs>
                  </a:gsLst>
                  <a:lin ang="5400000" scaled="0"/>
                </a:grad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39" name="矩形 38"/>
              <p:cNvSpPr/>
              <p:nvPr/>
            </p:nvSpPr>
            <p:spPr>
              <a:xfrm>
                <a:off x="2234946" y="4748294"/>
                <a:ext cx="670980" cy="670980"/>
              </a:xfrm>
              <a:prstGeom prst="rect">
                <a:avLst/>
              </a:prstGeom>
              <a:solidFill>
                <a:srgbClr val="980000"/>
              </a:solidFill>
              <a:ln w="12700">
                <a:noFill/>
              </a:ln>
              <a:effectLst>
                <a:innerShdw blurRad="88900" dist="25400" dir="162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40" name="组合 39"/>
              <p:cNvGrpSpPr/>
              <p:nvPr/>
            </p:nvGrpSpPr>
            <p:grpSpPr>
              <a:xfrm>
                <a:off x="1850044" y="4989190"/>
                <a:ext cx="189191" cy="189190"/>
                <a:chOff x="4559531" y="2227811"/>
                <a:chExt cx="207818" cy="207818"/>
              </a:xfrm>
            </p:grpSpPr>
            <p:sp>
              <p:nvSpPr>
                <p:cNvPr id="44" name="椭圆 43"/>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45" name="六边形 44"/>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grpSp>
            <p:nvGrpSpPr>
              <p:cNvPr id="41" name="组合 40"/>
              <p:cNvGrpSpPr/>
              <p:nvPr/>
            </p:nvGrpSpPr>
            <p:grpSpPr>
              <a:xfrm>
                <a:off x="5545262" y="4989190"/>
                <a:ext cx="189191" cy="189190"/>
                <a:chOff x="4559531" y="2227811"/>
                <a:chExt cx="207818" cy="207818"/>
              </a:xfrm>
            </p:grpSpPr>
            <p:sp>
              <p:nvSpPr>
                <p:cNvPr id="42" name="椭圆 41"/>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43" name="六边形 42"/>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grpSp>
        <p:grpSp>
          <p:nvGrpSpPr>
            <p:cNvPr id="33" name="组合 32"/>
            <p:cNvGrpSpPr/>
            <p:nvPr/>
          </p:nvGrpSpPr>
          <p:grpSpPr>
            <a:xfrm>
              <a:off x="2451394" y="4912632"/>
              <a:ext cx="251285" cy="321361"/>
              <a:chOff x="1605186" y="572440"/>
              <a:chExt cx="563562" cy="720725"/>
            </a:xfrm>
            <a:solidFill>
              <a:srgbClr val="F5F4F5"/>
            </a:solidFill>
          </p:grpSpPr>
          <p:sp>
            <p:nvSpPr>
              <p:cNvPr id="35" name="Freeform 32"/>
              <p:cNvSpPr>
                <a:spLocks/>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36" name="Freeform 33"/>
              <p:cNvSpPr>
                <a:spLocks/>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37" name="Freeform 34"/>
              <p:cNvSpPr>
                <a:spLocks/>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sp>
          <p:nvSpPr>
            <p:cNvPr id="34" name="文本框 33"/>
            <p:cNvSpPr txBox="1"/>
            <p:nvPr/>
          </p:nvSpPr>
          <p:spPr>
            <a:xfrm>
              <a:off x="3083786" y="4703078"/>
              <a:ext cx="2308645" cy="960262"/>
            </a:xfrm>
            <a:prstGeom prst="rect">
              <a:avLst/>
            </a:prstGeom>
            <a:noFill/>
            <a:effectLst/>
          </p:spPr>
          <p:txBody>
            <a:bodyPr wrap="squar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a:t>
              </a:r>
              <a:endParaRPr lang="en-US" altLang="zh-CN" sz="9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1308295" y="1635650"/>
            <a:ext cx="3072791" cy="959288"/>
            <a:chOff x="1744393" y="2560320"/>
            <a:chExt cx="4097055" cy="1279049"/>
          </a:xfrm>
        </p:grpSpPr>
        <p:grpSp>
          <p:nvGrpSpPr>
            <p:cNvPr id="47" name="组合 46"/>
            <p:cNvGrpSpPr/>
            <p:nvPr/>
          </p:nvGrpSpPr>
          <p:grpSpPr>
            <a:xfrm>
              <a:off x="1744393" y="2560320"/>
              <a:ext cx="4097055" cy="1279049"/>
              <a:chOff x="1744393" y="2560320"/>
              <a:chExt cx="4097055" cy="1279049"/>
            </a:xfrm>
          </p:grpSpPr>
          <p:sp>
            <p:nvSpPr>
              <p:cNvPr id="52" name="圆角矩形 51"/>
              <p:cNvSpPr/>
              <p:nvPr/>
            </p:nvSpPr>
            <p:spPr>
              <a:xfrm>
                <a:off x="1744393" y="2560320"/>
                <a:ext cx="4097055" cy="1279049"/>
              </a:xfrm>
              <a:prstGeom prst="roundRect">
                <a:avLst>
                  <a:gd name="adj" fmla="val 50000"/>
                </a:avLst>
              </a:prstGeom>
              <a:gradFill flip="none" rotWithShape="1">
                <a:gsLst>
                  <a:gs pos="0">
                    <a:srgbClr val="D5D5D5"/>
                  </a:gs>
                  <a:gs pos="100000">
                    <a:srgbClr val="FBFBFB"/>
                  </a:gs>
                </a:gsLst>
                <a:lin ang="5400000" scaled="1"/>
                <a:tileRect/>
              </a:gradFill>
              <a:ln w="19050">
                <a:gradFill>
                  <a:gsLst>
                    <a:gs pos="0">
                      <a:schemeClr val="bg1"/>
                    </a:gs>
                    <a:gs pos="100000">
                      <a:srgbClr val="CBCBCB"/>
                    </a:gs>
                  </a:gsLst>
                  <a:lin ang="5400000" scaled="0"/>
                </a:grad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53" name="组合 52"/>
              <p:cNvGrpSpPr/>
              <p:nvPr/>
            </p:nvGrpSpPr>
            <p:grpSpPr>
              <a:xfrm>
                <a:off x="1850044" y="3105248"/>
                <a:ext cx="189191" cy="189190"/>
                <a:chOff x="4559531" y="2227811"/>
                <a:chExt cx="207818" cy="207818"/>
              </a:xfrm>
            </p:grpSpPr>
            <p:sp>
              <p:nvSpPr>
                <p:cNvPr id="58" name="椭圆 57"/>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59" name="六边形 58"/>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grpSp>
            <p:nvGrpSpPr>
              <p:cNvPr id="54" name="组合 53"/>
              <p:cNvGrpSpPr/>
              <p:nvPr/>
            </p:nvGrpSpPr>
            <p:grpSpPr>
              <a:xfrm>
                <a:off x="5545262" y="3105248"/>
                <a:ext cx="189191" cy="189190"/>
                <a:chOff x="4559531" y="2227811"/>
                <a:chExt cx="207818" cy="207818"/>
              </a:xfrm>
            </p:grpSpPr>
            <p:sp>
              <p:nvSpPr>
                <p:cNvPr id="56" name="椭圆 55"/>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57" name="六边形 56"/>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sp>
            <p:nvSpPr>
              <p:cNvPr id="55" name="矩形 54"/>
              <p:cNvSpPr/>
              <p:nvPr/>
            </p:nvSpPr>
            <p:spPr>
              <a:xfrm>
                <a:off x="2230824" y="2869603"/>
                <a:ext cx="670980" cy="670980"/>
              </a:xfrm>
              <a:prstGeom prst="rect">
                <a:avLst/>
              </a:prstGeom>
              <a:solidFill>
                <a:srgbClr val="23363D"/>
              </a:solidFill>
              <a:ln w="12700">
                <a:noFill/>
              </a:ln>
              <a:effectLst>
                <a:innerShdw blurRad="88900" dist="25400" dir="162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grpSp>
          <p:nvGrpSpPr>
            <p:cNvPr id="48" name="组合 47"/>
            <p:cNvGrpSpPr/>
            <p:nvPr/>
          </p:nvGrpSpPr>
          <p:grpSpPr>
            <a:xfrm>
              <a:off x="2429641" y="3055654"/>
              <a:ext cx="294084" cy="282816"/>
              <a:chOff x="9791183" y="5224434"/>
              <a:chExt cx="645684" cy="620945"/>
            </a:xfrm>
            <a:solidFill>
              <a:srgbClr val="F5F4F5"/>
            </a:solidFill>
          </p:grpSpPr>
          <p:sp>
            <p:nvSpPr>
              <p:cNvPr id="50" name="Oval 131"/>
              <p:cNvSpPr>
                <a:spLocks noChangeArrowheads="1"/>
              </p:cNvSpPr>
              <p:nvPr/>
            </p:nvSpPr>
            <p:spPr bwMode="auto">
              <a:xfrm>
                <a:off x="9968746" y="5224434"/>
                <a:ext cx="290558" cy="2942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51" name="Freeform 134"/>
              <p:cNvSpPr>
                <a:spLocks/>
              </p:cNvSpPr>
              <p:nvPr/>
            </p:nvSpPr>
            <p:spPr bwMode="auto">
              <a:xfrm>
                <a:off x="9791183" y="5564604"/>
                <a:ext cx="645684" cy="280775"/>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sp>
          <p:nvSpPr>
            <p:cNvPr id="49" name="文本框 48"/>
            <p:cNvSpPr txBox="1"/>
            <p:nvPr/>
          </p:nvSpPr>
          <p:spPr>
            <a:xfrm>
              <a:off x="3037244" y="2834037"/>
              <a:ext cx="2465815" cy="960262"/>
            </a:xfrm>
            <a:prstGeom prst="rect">
              <a:avLst/>
            </a:prstGeom>
            <a:noFill/>
            <a:effectLst/>
          </p:spPr>
          <p:txBody>
            <a:bodyPr wrap="squar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a:t>
              </a:r>
              <a:endParaRPr lang="en-US" altLang="zh-CN" sz="9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grpSp>
        <p:nvGrpSpPr>
          <p:cNvPr id="60" name="组合 59"/>
          <p:cNvGrpSpPr/>
          <p:nvPr/>
        </p:nvGrpSpPr>
        <p:grpSpPr>
          <a:xfrm>
            <a:off x="4725678" y="1635646"/>
            <a:ext cx="3072792" cy="959287"/>
            <a:chOff x="6300903" y="2560320"/>
            <a:chExt cx="4097055" cy="1279049"/>
          </a:xfrm>
        </p:grpSpPr>
        <p:grpSp>
          <p:nvGrpSpPr>
            <p:cNvPr id="61" name="组合 60"/>
            <p:cNvGrpSpPr/>
            <p:nvPr/>
          </p:nvGrpSpPr>
          <p:grpSpPr>
            <a:xfrm>
              <a:off x="6300903" y="2560320"/>
              <a:ext cx="4097055" cy="1279049"/>
              <a:chOff x="6300903" y="2560320"/>
              <a:chExt cx="4097055" cy="1279049"/>
            </a:xfrm>
          </p:grpSpPr>
          <p:sp>
            <p:nvSpPr>
              <p:cNvPr id="66" name="圆角矩形 65"/>
              <p:cNvSpPr/>
              <p:nvPr/>
            </p:nvSpPr>
            <p:spPr>
              <a:xfrm>
                <a:off x="6300903" y="2560320"/>
                <a:ext cx="4097055" cy="1279049"/>
              </a:xfrm>
              <a:prstGeom prst="roundRect">
                <a:avLst>
                  <a:gd name="adj" fmla="val 50000"/>
                </a:avLst>
              </a:prstGeom>
              <a:gradFill flip="none" rotWithShape="1">
                <a:gsLst>
                  <a:gs pos="0">
                    <a:srgbClr val="D5D5D5"/>
                  </a:gs>
                  <a:gs pos="100000">
                    <a:srgbClr val="FBFBFB"/>
                  </a:gs>
                </a:gsLst>
                <a:lin ang="5400000" scaled="1"/>
                <a:tileRect/>
              </a:gradFill>
              <a:ln w="19050">
                <a:gradFill>
                  <a:gsLst>
                    <a:gs pos="0">
                      <a:schemeClr val="bg1"/>
                    </a:gs>
                    <a:gs pos="100000">
                      <a:srgbClr val="CBCBCB"/>
                    </a:gs>
                  </a:gsLst>
                  <a:lin ang="5400000" scaled="0"/>
                </a:grad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67" name="组合 66"/>
              <p:cNvGrpSpPr/>
              <p:nvPr/>
            </p:nvGrpSpPr>
            <p:grpSpPr>
              <a:xfrm>
                <a:off x="6406554" y="3105248"/>
                <a:ext cx="189191" cy="189190"/>
                <a:chOff x="4559531" y="2227811"/>
                <a:chExt cx="207818" cy="207818"/>
              </a:xfrm>
            </p:grpSpPr>
            <p:sp>
              <p:nvSpPr>
                <p:cNvPr id="72" name="椭圆 71"/>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73" name="六边形 72"/>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grpSp>
            <p:nvGrpSpPr>
              <p:cNvPr id="68" name="组合 67"/>
              <p:cNvGrpSpPr/>
              <p:nvPr/>
            </p:nvGrpSpPr>
            <p:grpSpPr>
              <a:xfrm>
                <a:off x="10101772" y="3105248"/>
                <a:ext cx="189191" cy="189190"/>
                <a:chOff x="4559531" y="2227811"/>
                <a:chExt cx="207818" cy="207818"/>
              </a:xfrm>
            </p:grpSpPr>
            <p:sp>
              <p:nvSpPr>
                <p:cNvPr id="70" name="椭圆 69"/>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71" name="六边形 70"/>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sp>
            <p:nvSpPr>
              <p:cNvPr id="69" name="矩形 68"/>
              <p:cNvSpPr/>
              <p:nvPr/>
            </p:nvSpPr>
            <p:spPr>
              <a:xfrm>
                <a:off x="6816486" y="2869603"/>
                <a:ext cx="670980" cy="670980"/>
              </a:xfrm>
              <a:prstGeom prst="rect">
                <a:avLst/>
              </a:prstGeom>
              <a:solidFill>
                <a:srgbClr val="980000"/>
              </a:solidFill>
              <a:ln w="12700">
                <a:noFill/>
              </a:ln>
              <a:effectLst>
                <a:innerShdw blurRad="88900" dist="25400" dir="162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grpSp>
          <p:nvGrpSpPr>
            <p:cNvPr id="62" name="组合 61"/>
            <p:cNvGrpSpPr/>
            <p:nvPr/>
          </p:nvGrpSpPr>
          <p:grpSpPr>
            <a:xfrm>
              <a:off x="7022166" y="3071907"/>
              <a:ext cx="294462" cy="293047"/>
              <a:chOff x="-136302" y="1682102"/>
              <a:chExt cx="660401" cy="657225"/>
            </a:xfrm>
            <a:solidFill>
              <a:srgbClr val="F5F4F5"/>
            </a:solidFill>
          </p:grpSpPr>
          <p:sp>
            <p:nvSpPr>
              <p:cNvPr id="64" name="Freeform 36"/>
              <p:cNvSpPr>
                <a:spLocks/>
              </p:cNvSpPr>
              <p:nvPr/>
            </p:nvSpPr>
            <p:spPr bwMode="auto">
              <a:xfrm>
                <a:off x="214536" y="1682102"/>
                <a:ext cx="309563" cy="309563"/>
              </a:xfrm>
              <a:custGeom>
                <a:avLst/>
                <a:gdLst>
                  <a:gd name="T0" fmla="*/ 0 w 138"/>
                  <a:gd name="T1" fmla="*/ 0 h 138"/>
                  <a:gd name="T2" fmla="*/ 0 w 138"/>
                  <a:gd name="T3" fmla="*/ 138 h 138"/>
                  <a:gd name="T4" fmla="*/ 138 w 138"/>
                  <a:gd name="T5" fmla="*/ 138 h 138"/>
                  <a:gd name="T6" fmla="*/ 0 w 138"/>
                  <a:gd name="T7" fmla="*/ 0 h 138"/>
                </a:gdLst>
                <a:ahLst/>
                <a:cxnLst>
                  <a:cxn ang="0">
                    <a:pos x="T0" y="T1"/>
                  </a:cxn>
                  <a:cxn ang="0">
                    <a:pos x="T2" y="T3"/>
                  </a:cxn>
                  <a:cxn ang="0">
                    <a:pos x="T4" y="T5"/>
                  </a:cxn>
                  <a:cxn ang="0">
                    <a:pos x="T6" y="T7"/>
                  </a:cxn>
                </a:cxnLst>
                <a:rect l="0" t="0" r="r" b="b"/>
                <a:pathLst>
                  <a:path w="138" h="138">
                    <a:moveTo>
                      <a:pt x="0" y="0"/>
                    </a:moveTo>
                    <a:cubicBezTo>
                      <a:pt x="0" y="138"/>
                      <a:pt x="0" y="138"/>
                      <a:pt x="0" y="138"/>
                    </a:cubicBezTo>
                    <a:cubicBezTo>
                      <a:pt x="138" y="138"/>
                      <a:pt x="138" y="138"/>
                      <a:pt x="138" y="138"/>
                    </a:cubicBezTo>
                    <a:cubicBezTo>
                      <a:pt x="134" y="63"/>
                      <a:pt x="74"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65" name="Freeform 37"/>
              <p:cNvSpPr>
                <a:spLocks/>
              </p:cNvSpPr>
              <p:nvPr/>
            </p:nvSpPr>
            <p:spPr bwMode="auto">
              <a:xfrm>
                <a:off x="-136302" y="1682102"/>
                <a:ext cx="660400" cy="657225"/>
              </a:xfrm>
              <a:custGeom>
                <a:avLst/>
                <a:gdLst>
                  <a:gd name="T0" fmla="*/ 139 w 294"/>
                  <a:gd name="T1" fmla="*/ 154 h 293"/>
                  <a:gd name="T2" fmla="*/ 139 w 294"/>
                  <a:gd name="T3" fmla="*/ 0 h 293"/>
                  <a:gd name="T4" fmla="*/ 0 w 294"/>
                  <a:gd name="T5" fmla="*/ 146 h 293"/>
                  <a:gd name="T6" fmla="*/ 147 w 294"/>
                  <a:gd name="T7" fmla="*/ 293 h 293"/>
                  <a:gd name="T8" fmla="*/ 294 w 294"/>
                  <a:gd name="T9" fmla="*/ 154 h 293"/>
                  <a:gd name="T10" fmla="*/ 139 w 294"/>
                  <a:gd name="T11" fmla="*/ 154 h 293"/>
                </a:gdLst>
                <a:ahLst/>
                <a:cxnLst>
                  <a:cxn ang="0">
                    <a:pos x="T0" y="T1"/>
                  </a:cxn>
                  <a:cxn ang="0">
                    <a:pos x="T2" y="T3"/>
                  </a:cxn>
                  <a:cxn ang="0">
                    <a:pos x="T4" y="T5"/>
                  </a:cxn>
                  <a:cxn ang="0">
                    <a:pos x="T6" y="T7"/>
                  </a:cxn>
                  <a:cxn ang="0">
                    <a:pos x="T8" y="T9"/>
                  </a:cxn>
                  <a:cxn ang="0">
                    <a:pos x="T10" y="T11"/>
                  </a:cxn>
                </a:cxnLst>
                <a:rect l="0" t="0" r="r" b="b"/>
                <a:pathLst>
                  <a:path w="294" h="293">
                    <a:moveTo>
                      <a:pt x="139" y="154"/>
                    </a:moveTo>
                    <a:cubicBezTo>
                      <a:pt x="139" y="0"/>
                      <a:pt x="139" y="0"/>
                      <a:pt x="139" y="0"/>
                    </a:cubicBezTo>
                    <a:cubicBezTo>
                      <a:pt x="61" y="4"/>
                      <a:pt x="0" y="68"/>
                      <a:pt x="0" y="146"/>
                    </a:cubicBezTo>
                    <a:cubicBezTo>
                      <a:pt x="0" y="227"/>
                      <a:pt x="66" y="293"/>
                      <a:pt x="147" y="293"/>
                    </a:cubicBezTo>
                    <a:cubicBezTo>
                      <a:pt x="226" y="293"/>
                      <a:pt x="289" y="232"/>
                      <a:pt x="294" y="154"/>
                    </a:cubicBezTo>
                    <a:lnTo>
                      <a:pt x="139"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sp>
          <p:nvSpPr>
            <p:cNvPr id="63" name="文本框 62"/>
            <p:cNvSpPr txBox="1"/>
            <p:nvPr/>
          </p:nvSpPr>
          <p:spPr>
            <a:xfrm>
              <a:off x="7640296" y="2834037"/>
              <a:ext cx="2290638" cy="960262"/>
            </a:xfrm>
            <a:prstGeom prst="rect">
              <a:avLst/>
            </a:prstGeom>
            <a:noFill/>
            <a:effectLst/>
          </p:spPr>
          <p:txBody>
            <a:bodyPr wrap="squar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a:t>
              </a:r>
              <a:endParaRPr lang="en-US" altLang="zh-CN" sz="9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grpSp>
        <p:nvGrpSpPr>
          <p:cNvPr id="74" name="组合 73"/>
          <p:cNvGrpSpPr/>
          <p:nvPr/>
        </p:nvGrpSpPr>
        <p:grpSpPr>
          <a:xfrm>
            <a:off x="4725678" y="3048605"/>
            <a:ext cx="3072792" cy="959287"/>
            <a:chOff x="6300903" y="4444262"/>
            <a:chExt cx="4097055" cy="1279049"/>
          </a:xfrm>
        </p:grpSpPr>
        <p:grpSp>
          <p:nvGrpSpPr>
            <p:cNvPr id="75" name="组合 74"/>
            <p:cNvGrpSpPr/>
            <p:nvPr/>
          </p:nvGrpSpPr>
          <p:grpSpPr>
            <a:xfrm>
              <a:off x="6300903" y="4444262"/>
              <a:ext cx="4097055" cy="1279049"/>
              <a:chOff x="6300903" y="4444262"/>
              <a:chExt cx="4097055" cy="1279049"/>
            </a:xfrm>
          </p:grpSpPr>
          <p:sp>
            <p:nvSpPr>
              <p:cNvPr id="78" name="圆角矩形 77"/>
              <p:cNvSpPr/>
              <p:nvPr/>
            </p:nvSpPr>
            <p:spPr>
              <a:xfrm>
                <a:off x="6300903" y="4444262"/>
                <a:ext cx="4097055" cy="1279049"/>
              </a:xfrm>
              <a:prstGeom prst="roundRect">
                <a:avLst>
                  <a:gd name="adj" fmla="val 50000"/>
                </a:avLst>
              </a:prstGeom>
              <a:gradFill flip="none" rotWithShape="1">
                <a:gsLst>
                  <a:gs pos="0">
                    <a:srgbClr val="D5D5D5"/>
                  </a:gs>
                  <a:gs pos="100000">
                    <a:srgbClr val="FBFBFB"/>
                  </a:gs>
                </a:gsLst>
                <a:lin ang="5400000" scaled="1"/>
                <a:tileRect/>
              </a:gradFill>
              <a:ln w="19050">
                <a:gradFill>
                  <a:gsLst>
                    <a:gs pos="0">
                      <a:schemeClr val="bg1"/>
                    </a:gs>
                    <a:gs pos="100000">
                      <a:srgbClr val="CBCBCB"/>
                    </a:gs>
                  </a:gsLst>
                  <a:lin ang="5400000" scaled="0"/>
                </a:grad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79" name="组合 78"/>
              <p:cNvGrpSpPr/>
              <p:nvPr/>
            </p:nvGrpSpPr>
            <p:grpSpPr>
              <a:xfrm>
                <a:off x="6406554" y="4989190"/>
                <a:ext cx="189191" cy="189190"/>
                <a:chOff x="4559531" y="2227811"/>
                <a:chExt cx="207818" cy="207818"/>
              </a:xfrm>
            </p:grpSpPr>
            <p:sp>
              <p:nvSpPr>
                <p:cNvPr id="84" name="椭圆 83"/>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85" name="六边形 84"/>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grpSp>
            <p:nvGrpSpPr>
              <p:cNvPr id="80" name="组合 79"/>
              <p:cNvGrpSpPr/>
              <p:nvPr/>
            </p:nvGrpSpPr>
            <p:grpSpPr>
              <a:xfrm>
                <a:off x="10101772" y="4989190"/>
                <a:ext cx="189191" cy="189190"/>
                <a:chOff x="4559531" y="2227811"/>
                <a:chExt cx="207818" cy="207818"/>
              </a:xfrm>
            </p:grpSpPr>
            <p:sp>
              <p:nvSpPr>
                <p:cNvPr id="82" name="椭圆 81"/>
                <p:cNvSpPr/>
                <p:nvPr/>
              </p:nvSpPr>
              <p:spPr>
                <a:xfrm>
                  <a:off x="4559531" y="2227811"/>
                  <a:ext cx="207818" cy="207818"/>
                </a:xfrm>
                <a:prstGeom prst="ellipse">
                  <a:avLst/>
                </a:prstGeom>
                <a:gradFill>
                  <a:gsLst>
                    <a:gs pos="0">
                      <a:schemeClr val="bg1"/>
                    </a:gs>
                    <a:gs pos="100000">
                      <a:schemeClr val="bg1">
                        <a:lumMod val="75000"/>
                      </a:schemeClr>
                    </a:gs>
                  </a:gsLst>
                  <a:lin ang="2700000" scaled="1"/>
                </a:gradFill>
                <a:ln>
                  <a:noFill/>
                </a:ln>
                <a:effectLst>
                  <a:outerShdw blurRad="139700" dist="635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83" name="六边形 82"/>
                <p:cNvSpPr/>
                <p:nvPr/>
              </p:nvSpPr>
              <p:spPr>
                <a:xfrm>
                  <a:off x="4605890" y="2272872"/>
                  <a:ext cx="115099" cy="117695"/>
                </a:xfrm>
                <a:prstGeom prst="hexagon">
                  <a:avLst/>
                </a:prstGeom>
                <a:solidFill>
                  <a:schemeClr val="tx1">
                    <a:lumMod val="65000"/>
                    <a:lumOff val="35000"/>
                  </a:schemeClr>
                </a:soli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lumMod val="50000"/>
                        <a:lumOff val="50000"/>
                      </a:schemeClr>
                    </a:solidFill>
                  </a:endParaRPr>
                </a:p>
              </p:txBody>
            </p:sp>
          </p:grpSp>
          <p:sp>
            <p:nvSpPr>
              <p:cNvPr id="81" name="矩形 80"/>
              <p:cNvSpPr/>
              <p:nvPr/>
            </p:nvSpPr>
            <p:spPr>
              <a:xfrm>
                <a:off x="6816485" y="4748293"/>
                <a:ext cx="670980" cy="670980"/>
              </a:xfrm>
              <a:prstGeom prst="rect">
                <a:avLst/>
              </a:prstGeom>
              <a:solidFill>
                <a:srgbClr val="23363D"/>
              </a:solidFill>
              <a:ln w="12700">
                <a:noFill/>
              </a:ln>
              <a:effectLst>
                <a:innerShdw blurRad="88900" dist="25400" dir="162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sp>
          <p:nvSpPr>
            <p:cNvPr id="76" name="Freeform 223"/>
            <p:cNvSpPr>
              <a:spLocks/>
            </p:cNvSpPr>
            <p:nvPr/>
          </p:nvSpPr>
          <p:spPr bwMode="auto">
            <a:xfrm>
              <a:off x="6998928" y="4962711"/>
              <a:ext cx="317148" cy="257214"/>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5F4F5"/>
            </a:solidFill>
            <a:ln>
              <a:noFill/>
            </a:ln>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77" name="文本框 76"/>
            <p:cNvSpPr txBox="1"/>
            <p:nvPr/>
          </p:nvSpPr>
          <p:spPr>
            <a:xfrm>
              <a:off x="7640297" y="4703075"/>
              <a:ext cx="2354479" cy="960262"/>
            </a:xfrm>
            <a:prstGeom prst="rect">
              <a:avLst/>
            </a:prstGeom>
            <a:noFill/>
            <a:effectLst/>
          </p:spPr>
          <p:txBody>
            <a:bodyPr wrap="squar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请在这里输入您的主要叙述内容请在这里输入您的</a:t>
              </a:r>
              <a:endParaRPr lang="en-US" altLang="zh-CN" sz="9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714122334"/>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2667"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750" fill="hold"/>
                                        <p:tgtEl>
                                          <p:spTgt spid="46"/>
                                        </p:tgtEl>
                                        <p:attrNameLst>
                                          <p:attrName>ppt_x</p:attrName>
                                        </p:attrNameLst>
                                      </p:cBhvr>
                                      <p:tavLst>
                                        <p:tav tm="0">
                                          <p:val>
                                            <p:strVal val="0-#ppt_w/2"/>
                                          </p:val>
                                        </p:tav>
                                        <p:tav tm="100000">
                                          <p:val>
                                            <p:strVal val="#ppt_x"/>
                                          </p:val>
                                        </p:tav>
                                      </p:tavLst>
                                    </p:anim>
                                    <p:anim calcmode="lin" valueType="num">
                                      <p:cBhvr additive="base">
                                        <p:cTn id="8" dur="75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2" decel="25333" fill="hold" nodeType="with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750" fill="hold"/>
                                        <p:tgtEl>
                                          <p:spTgt spid="60"/>
                                        </p:tgtEl>
                                        <p:attrNameLst>
                                          <p:attrName>ppt_x</p:attrName>
                                        </p:attrNameLst>
                                      </p:cBhvr>
                                      <p:tavLst>
                                        <p:tav tm="0">
                                          <p:val>
                                            <p:strVal val="1+#ppt_w/2"/>
                                          </p:val>
                                        </p:tav>
                                        <p:tav tm="100000">
                                          <p:val>
                                            <p:strVal val="#ppt_x"/>
                                          </p:val>
                                        </p:tav>
                                      </p:tavLst>
                                    </p:anim>
                                    <p:anim calcmode="lin" valueType="num">
                                      <p:cBhvr additive="base">
                                        <p:cTn id="12" dur="750" fill="hold"/>
                                        <p:tgtEl>
                                          <p:spTgt spid="60"/>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decel="25333"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750" fill="hold"/>
                                        <p:tgtEl>
                                          <p:spTgt spid="31"/>
                                        </p:tgtEl>
                                        <p:attrNameLst>
                                          <p:attrName>ppt_x</p:attrName>
                                        </p:attrNameLst>
                                      </p:cBhvr>
                                      <p:tavLst>
                                        <p:tav tm="0">
                                          <p:val>
                                            <p:strVal val="0-#ppt_w/2"/>
                                          </p:val>
                                        </p:tav>
                                        <p:tav tm="100000">
                                          <p:val>
                                            <p:strVal val="#ppt_x"/>
                                          </p:val>
                                        </p:tav>
                                      </p:tavLst>
                                    </p:anim>
                                    <p:anim calcmode="lin" valueType="num">
                                      <p:cBhvr additive="base">
                                        <p:cTn id="17" dur="750" fill="hold"/>
                                        <p:tgtEl>
                                          <p:spTgt spid="31"/>
                                        </p:tgtEl>
                                        <p:attrNameLst>
                                          <p:attrName>ppt_y</p:attrName>
                                        </p:attrNameLst>
                                      </p:cBhvr>
                                      <p:tavLst>
                                        <p:tav tm="0">
                                          <p:val>
                                            <p:strVal val="#ppt_y"/>
                                          </p:val>
                                        </p:tav>
                                        <p:tav tm="100000">
                                          <p:val>
                                            <p:strVal val="#ppt_y"/>
                                          </p:val>
                                        </p:tav>
                                      </p:tavLst>
                                    </p:anim>
                                  </p:childTnLst>
                                </p:cTn>
                              </p:par>
                              <p:par>
                                <p:cTn id="18" presetID="2" presetClass="entr" presetSubtype="2" decel="25333" fill="hold" nodeType="withEffect">
                                  <p:stCondLst>
                                    <p:cond delay="0"/>
                                  </p:stCondLst>
                                  <p:childTnLst>
                                    <p:set>
                                      <p:cBhvr>
                                        <p:cTn id="19" dur="1" fill="hold">
                                          <p:stCondLst>
                                            <p:cond delay="0"/>
                                          </p:stCondLst>
                                        </p:cTn>
                                        <p:tgtEl>
                                          <p:spTgt spid="74"/>
                                        </p:tgtEl>
                                        <p:attrNameLst>
                                          <p:attrName>style.visibility</p:attrName>
                                        </p:attrNameLst>
                                      </p:cBhvr>
                                      <p:to>
                                        <p:strVal val="visible"/>
                                      </p:to>
                                    </p:set>
                                    <p:anim calcmode="lin" valueType="num">
                                      <p:cBhvr additive="base">
                                        <p:cTn id="20" dur="750" fill="hold"/>
                                        <p:tgtEl>
                                          <p:spTgt spid="74"/>
                                        </p:tgtEl>
                                        <p:attrNameLst>
                                          <p:attrName>ppt_x</p:attrName>
                                        </p:attrNameLst>
                                      </p:cBhvr>
                                      <p:tavLst>
                                        <p:tav tm="0">
                                          <p:val>
                                            <p:strVal val="1+#ppt_w/2"/>
                                          </p:val>
                                        </p:tav>
                                        <p:tav tm="100000">
                                          <p:val>
                                            <p:strVal val="#ppt_x"/>
                                          </p:val>
                                        </p:tav>
                                      </p:tavLst>
                                    </p:anim>
                                    <p:anim calcmode="lin" valueType="num">
                                      <p:cBhvr additive="base">
                                        <p:cTn id="21" dur="75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p:cNvGraphicFramePr/>
          <p:nvPr>
            <p:extLst>
              <p:ext uri="{D42A27DB-BD31-4B8C-83A1-F6EECF244321}">
                <p14:modId xmlns:p14="http://schemas.microsoft.com/office/powerpoint/2010/main" val="889241286"/>
              </p:ext>
            </p:extLst>
          </p:nvPr>
        </p:nvGraphicFramePr>
        <p:xfrm>
          <a:off x="539552" y="1578366"/>
          <a:ext cx="4824536" cy="2707948"/>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本月质量目标达成情况</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22" name="矩形 21"/>
          <p:cNvSpPr/>
          <p:nvPr/>
        </p:nvSpPr>
        <p:spPr>
          <a:xfrm>
            <a:off x="5724128" y="1563638"/>
            <a:ext cx="723275" cy="328551"/>
          </a:xfrm>
          <a:prstGeom prst="rect">
            <a:avLst/>
          </a:prstGeom>
        </p:spPr>
        <p:txBody>
          <a:bodyPr wrap="none">
            <a:spAutoFit/>
          </a:bodyPr>
          <a:lstStyle/>
          <a:p>
            <a:pPr>
              <a:lnSpc>
                <a:spcPct val="120000"/>
              </a:lnSpc>
            </a:pPr>
            <a:r>
              <a:rPr lang="zh-CN" altLang="en-US" sz="1400" b="1" dirty="0">
                <a:solidFill>
                  <a:srgbClr val="23363D"/>
                </a:solidFill>
              </a:rPr>
              <a:t>小结：</a:t>
            </a:r>
          </a:p>
        </p:txBody>
      </p:sp>
      <p:sp>
        <p:nvSpPr>
          <p:cNvPr id="23" name="文本框 22"/>
          <p:cNvSpPr txBox="1"/>
          <p:nvPr/>
        </p:nvSpPr>
        <p:spPr>
          <a:xfrm>
            <a:off x="5724128" y="1990572"/>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
        <p:nvSpPr>
          <p:cNvPr id="24" name="文本框 23"/>
          <p:cNvSpPr txBox="1"/>
          <p:nvPr/>
        </p:nvSpPr>
        <p:spPr>
          <a:xfrm>
            <a:off x="5724128" y="2486577"/>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Tree>
    <p:extLst>
      <p:ext uri="{BB962C8B-B14F-4D97-AF65-F5344CB8AC3E}">
        <p14:creationId xmlns:p14="http://schemas.microsoft.com/office/powerpoint/2010/main" val="2157787791"/>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2" grpId="0"/>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11"/>
          <p:cNvSpPr/>
          <p:nvPr/>
        </p:nvSpPr>
        <p:spPr>
          <a:xfrm>
            <a:off x="1600214" y="1945702"/>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4" name="任意多边形 13"/>
          <p:cNvSpPr/>
          <p:nvPr/>
        </p:nvSpPr>
        <p:spPr>
          <a:xfrm>
            <a:off x="5419325" y="1945702"/>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7" name="任意多边形 16"/>
          <p:cNvSpPr/>
          <p:nvPr/>
        </p:nvSpPr>
        <p:spPr>
          <a:xfrm>
            <a:off x="3511011" y="3357058"/>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8" name="任意多边形 17"/>
          <p:cNvSpPr/>
          <p:nvPr/>
        </p:nvSpPr>
        <p:spPr>
          <a:xfrm>
            <a:off x="7337576" y="3357058"/>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22" name="任意多边形 21"/>
          <p:cNvSpPr/>
          <p:nvPr/>
        </p:nvSpPr>
        <p:spPr>
          <a:xfrm>
            <a:off x="539552" y="2884949"/>
            <a:ext cx="7953789" cy="0"/>
          </a:xfrm>
          <a:custGeom>
            <a:avLst/>
            <a:gdLst>
              <a:gd name="connsiteX0" fmla="*/ 0 w 10605052"/>
              <a:gd name="connsiteY0" fmla="*/ 0 h 0"/>
              <a:gd name="connsiteX1" fmla="*/ 10605052 w 10605052"/>
              <a:gd name="connsiteY1" fmla="*/ 0 h 0"/>
            </a:gdLst>
            <a:ahLst/>
            <a:cxnLst>
              <a:cxn ang="0">
                <a:pos x="connsiteX0" y="connsiteY0"/>
              </a:cxn>
              <a:cxn ang="0">
                <a:pos x="connsiteX1" y="connsiteY1"/>
              </a:cxn>
            </a:cxnLst>
            <a:rect l="l" t="t" r="r" b="b"/>
            <a:pathLst>
              <a:path w="10605052">
                <a:moveTo>
                  <a:pt x="0" y="0"/>
                </a:moveTo>
                <a:lnTo>
                  <a:pt x="10605052"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23" name="组合 22"/>
          <p:cNvGrpSpPr/>
          <p:nvPr/>
        </p:nvGrpSpPr>
        <p:grpSpPr>
          <a:xfrm>
            <a:off x="952599" y="2363144"/>
            <a:ext cx="1364146" cy="1036154"/>
            <a:chOff x="1313183" y="3529053"/>
            <a:chExt cx="1818861" cy="1381539"/>
          </a:xfrm>
        </p:grpSpPr>
        <p:sp>
          <p:nvSpPr>
            <p:cNvPr id="24" name="圆角矩形 23"/>
            <p:cNvSpPr/>
            <p:nvPr/>
          </p:nvSpPr>
          <p:spPr>
            <a:xfrm>
              <a:off x="1313183" y="3529053"/>
              <a:ext cx="1818861" cy="1381539"/>
            </a:xfrm>
            <a:prstGeom prst="roundRect">
              <a:avLst/>
            </a:prstGeom>
            <a:solidFill>
              <a:srgbClr val="23363D"/>
            </a:solidFill>
            <a:ln>
              <a:noFill/>
            </a:ln>
            <a:effectLst>
              <a:outerShdw blurRad="1524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solidFill>
              </a:endParaRPr>
            </a:p>
          </p:txBody>
        </p:sp>
        <p:sp>
          <p:nvSpPr>
            <p:cNvPr id="25" name="圆角矩形 24"/>
            <p:cNvSpPr/>
            <p:nvPr/>
          </p:nvSpPr>
          <p:spPr>
            <a:xfrm>
              <a:off x="1545095"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26" name="组合 25"/>
            <p:cNvGrpSpPr/>
            <p:nvPr/>
          </p:nvGrpSpPr>
          <p:grpSpPr>
            <a:xfrm>
              <a:off x="2310222" y="4057838"/>
              <a:ext cx="327341" cy="323966"/>
              <a:chOff x="6967126" y="4092464"/>
              <a:chExt cx="453105" cy="448433"/>
            </a:xfrm>
            <a:solidFill>
              <a:schemeClr val="tx1">
                <a:lumMod val="65000"/>
                <a:lumOff val="35000"/>
              </a:schemeClr>
            </a:solidFill>
            <a:effectLst/>
          </p:grpSpPr>
          <p:sp>
            <p:nvSpPr>
              <p:cNvPr id="28" name="Freeform 136"/>
              <p:cNvSpPr>
                <a:spLocks/>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29"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grpSp>
        <p:sp>
          <p:nvSpPr>
            <p:cNvPr id="27" name="矩形 26"/>
            <p:cNvSpPr/>
            <p:nvPr/>
          </p:nvSpPr>
          <p:spPr>
            <a:xfrm>
              <a:off x="1462291" y="4053934"/>
              <a:ext cx="890516" cy="435591"/>
            </a:xfrm>
            <a:prstGeom prst="rect">
              <a:avLst/>
            </a:prstGeom>
          </p:spPr>
          <p:txBody>
            <a:bodyPr wrap="square">
              <a:spAutoFit/>
            </a:bodyPr>
            <a:lstStyle/>
            <a:p>
              <a:pPr algn="ctr">
                <a:lnSpc>
                  <a:spcPct val="120000"/>
                </a:lnSpc>
              </a:pPr>
              <a:r>
                <a:rPr lang="en-US" altLang="zh-CN" sz="1500" dirty="0">
                  <a:solidFill>
                    <a:schemeClr val="tx1">
                      <a:lumMod val="65000"/>
                      <a:lumOff val="35000"/>
                    </a:schemeClr>
                  </a:solidFill>
                  <a:latin typeface="Haettenschweiler" panose="020B0706040902060204" pitchFamily="34" charset="0"/>
                  <a:ea typeface="微软雅黑" panose="020B0503020204020204" pitchFamily="34" charset="-122"/>
                </a:rPr>
                <a:t>01</a:t>
              </a:r>
              <a:endParaRPr lang="zh-CN" altLang="en-US" sz="1500" dirty="0">
                <a:solidFill>
                  <a:schemeClr val="tx1">
                    <a:lumMod val="65000"/>
                    <a:lumOff val="35000"/>
                  </a:schemeClr>
                </a:solidFill>
                <a:latin typeface="Haettenschweiler" panose="020B0706040902060204" pitchFamily="34" charset="0"/>
                <a:ea typeface="微软雅黑" panose="020B0503020204020204" pitchFamily="34" charset="-122"/>
              </a:endParaRPr>
            </a:p>
          </p:txBody>
        </p:sp>
      </p:grpSp>
      <p:grpSp>
        <p:nvGrpSpPr>
          <p:cNvPr id="30" name="组合 29"/>
          <p:cNvGrpSpPr/>
          <p:nvPr/>
        </p:nvGrpSpPr>
        <p:grpSpPr>
          <a:xfrm>
            <a:off x="2860827" y="2363144"/>
            <a:ext cx="1364146" cy="1036154"/>
            <a:chOff x="3857487" y="3529053"/>
            <a:chExt cx="1818861" cy="1381539"/>
          </a:xfrm>
        </p:grpSpPr>
        <p:sp>
          <p:nvSpPr>
            <p:cNvPr id="31" name="圆角矩形 30"/>
            <p:cNvSpPr/>
            <p:nvPr/>
          </p:nvSpPr>
          <p:spPr>
            <a:xfrm>
              <a:off x="3857487" y="3529053"/>
              <a:ext cx="1818861" cy="1381539"/>
            </a:xfrm>
            <a:prstGeom prst="roundRect">
              <a:avLst/>
            </a:prstGeom>
            <a:solidFill>
              <a:srgbClr val="980000"/>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32" name="圆角矩形 31"/>
            <p:cNvSpPr/>
            <p:nvPr/>
          </p:nvSpPr>
          <p:spPr>
            <a:xfrm>
              <a:off x="4089399"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33" name="Group 18"/>
            <p:cNvGrpSpPr>
              <a:grpSpLocks noChangeAspect="1"/>
            </p:cNvGrpSpPr>
            <p:nvPr/>
          </p:nvGrpSpPr>
          <p:grpSpPr bwMode="auto">
            <a:xfrm>
              <a:off x="4893126" y="4099578"/>
              <a:ext cx="322650" cy="279631"/>
              <a:chOff x="3525" y="1887"/>
              <a:chExt cx="630" cy="546"/>
            </a:xfrm>
            <a:solidFill>
              <a:schemeClr val="tx1">
                <a:lumMod val="65000"/>
                <a:lumOff val="35000"/>
              </a:schemeClr>
            </a:solidFill>
            <a:effectLst/>
          </p:grpSpPr>
          <p:sp>
            <p:nvSpPr>
              <p:cNvPr id="35" name="Freeform 19"/>
              <p:cNvSpPr>
                <a:spLocks/>
              </p:cNvSpPr>
              <p:nvPr/>
            </p:nvSpPr>
            <p:spPr bwMode="auto">
              <a:xfrm>
                <a:off x="3623" y="2117"/>
                <a:ext cx="129" cy="227"/>
              </a:xfrm>
              <a:custGeom>
                <a:avLst/>
                <a:gdLst>
                  <a:gd name="T0" fmla="*/ 4 w 54"/>
                  <a:gd name="T1" fmla="*/ 95 h 95"/>
                  <a:gd name="T2" fmla="*/ 49 w 54"/>
                  <a:gd name="T3" fmla="*/ 95 h 95"/>
                  <a:gd name="T4" fmla="*/ 54 w 54"/>
                  <a:gd name="T5" fmla="*/ 90 h 95"/>
                  <a:gd name="T6" fmla="*/ 54 w 54"/>
                  <a:gd name="T7" fmla="*/ 4 h 95"/>
                  <a:gd name="T8" fmla="*/ 49 w 54"/>
                  <a:gd name="T9" fmla="*/ 0 h 95"/>
                  <a:gd name="T10" fmla="*/ 4 w 54"/>
                  <a:gd name="T11" fmla="*/ 0 h 95"/>
                  <a:gd name="T12" fmla="*/ 0 w 54"/>
                  <a:gd name="T13" fmla="*/ 4 h 95"/>
                  <a:gd name="T14" fmla="*/ 0 w 54"/>
                  <a:gd name="T15" fmla="*/ 90 h 95"/>
                  <a:gd name="T16" fmla="*/ 4 w 54"/>
                  <a:gd name="T1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95">
                    <a:moveTo>
                      <a:pt x="4" y="95"/>
                    </a:moveTo>
                    <a:cubicBezTo>
                      <a:pt x="49" y="95"/>
                      <a:pt x="49" y="95"/>
                      <a:pt x="49" y="95"/>
                    </a:cubicBezTo>
                    <a:cubicBezTo>
                      <a:pt x="52" y="95"/>
                      <a:pt x="54" y="93"/>
                      <a:pt x="54" y="90"/>
                    </a:cubicBezTo>
                    <a:cubicBezTo>
                      <a:pt x="54" y="4"/>
                      <a:pt x="54" y="4"/>
                      <a:pt x="54" y="4"/>
                    </a:cubicBezTo>
                    <a:cubicBezTo>
                      <a:pt x="54" y="2"/>
                      <a:pt x="52" y="0"/>
                      <a:pt x="49" y="0"/>
                    </a:cubicBezTo>
                    <a:cubicBezTo>
                      <a:pt x="4" y="0"/>
                      <a:pt x="4" y="0"/>
                      <a:pt x="4" y="0"/>
                    </a:cubicBezTo>
                    <a:cubicBezTo>
                      <a:pt x="2" y="0"/>
                      <a:pt x="0" y="2"/>
                      <a:pt x="0" y="4"/>
                    </a:cubicBezTo>
                    <a:cubicBezTo>
                      <a:pt x="0" y="90"/>
                      <a:pt x="0" y="90"/>
                      <a:pt x="0" y="90"/>
                    </a:cubicBezTo>
                    <a:cubicBezTo>
                      <a:pt x="0" y="93"/>
                      <a:pt x="2" y="95"/>
                      <a:pt x="4"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36" name="Freeform 20"/>
              <p:cNvSpPr>
                <a:spLocks/>
              </p:cNvSpPr>
              <p:nvPr/>
            </p:nvSpPr>
            <p:spPr bwMode="auto">
              <a:xfrm>
                <a:off x="3809" y="2033"/>
                <a:ext cx="129" cy="311"/>
              </a:xfrm>
              <a:custGeom>
                <a:avLst/>
                <a:gdLst>
                  <a:gd name="T0" fmla="*/ 5 w 54"/>
                  <a:gd name="T1" fmla="*/ 130 h 130"/>
                  <a:gd name="T2" fmla="*/ 50 w 54"/>
                  <a:gd name="T3" fmla="*/ 130 h 130"/>
                  <a:gd name="T4" fmla="*/ 54 w 54"/>
                  <a:gd name="T5" fmla="*/ 125 h 130"/>
                  <a:gd name="T6" fmla="*/ 54 w 54"/>
                  <a:gd name="T7" fmla="*/ 5 h 130"/>
                  <a:gd name="T8" fmla="*/ 50 w 54"/>
                  <a:gd name="T9" fmla="*/ 0 h 130"/>
                  <a:gd name="T10" fmla="*/ 5 w 54"/>
                  <a:gd name="T11" fmla="*/ 0 h 130"/>
                  <a:gd name="T12" fmla="*/ 0 w 54"/>
                  <a:gd name="T13" fmla="*/ 5 h 130"/>
                  <a:gd name="T14" fmla="*/ 0 w 54"/>
                  <a:gd name="T15" fmla="*/ 125 h 130"/>
                  <a:gd name="T16" fmla="*/ 5 w 54"/>
                  <a:gd name="T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30">
                    <a:moveTo>
                      <a:pt x="5" y="130"/>
                    </a:moveTo>
                    <a:cubicBezTo>
                      <a:pt x="50" y="130"/>
                      <a:pt x="50" y="130"/>
                      <a:pt x="50" y="130"/>
                    </a:cubicBezTo>
                    <a:cubicBezTo>
                      <a:pt x="52" y="130"/>
                      <a:pt x="54" y="128"/>
                      <a:pt x="54" y="125"/>
                    </a:cubicBezTo>
                    <a:cubicBezTo>
                      <a:pt x="54" y="5"/>
                      <a:pt x="54" y="5"/>
                      <a:pt x="54" y="5"/>
                    </a:cubicBezTo>
                    <a:cubicBezTo>
                      <a:pt x="54" y="2"/>
                      <a:pt x="52" y="0"/>
                      <a:pt x="50" y="0"/>
                    </a:cubicBezTo>
                    <a:cubicBezTo>
                      <a:pt x="5" y="0"/>
                      <a:pt x="5" y="0"/>
                      <a:pt x="5" y="0"/>
                    </a:cubicBezTo>
                    <a:cubicBezTo>
                      <a:pt x="2" y="0"/>
                      <a:pt x="0" y="2"/>
                      <a:pt x="0" y="5"/>
                    </a:cubicBezTo>
                    <a:cubicBezTo>
                      <a:pt x="0" y="125"/>
                      <a:pt x="0" y="125"/>
                      <a:pt x="0" y="125"/>
                    </a:cubicBezTo>
                    <a:cubicBezTo>
                      <a:pt x="0" y="128"/>
                      <a:pt x="2" y="130"/>
                      <a:pt x="5" y="1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37" name="Freeform 21"/>
              <p:cNvSpPr>
                <a:spLocks/>
              </p:cNvSpPr>
              <p:nvPr/>
            </p:nvSpPr>
            <p:spPr bwMode="auto">
              <a:xfrm>
                <a:off x="3997" y="1964"/>
                <a:ext cx="129" cy="380"/>
              </a:xfrm>
              <a:custGeom>
                <a:avLst/>
                <a:gdLst>
                  <a:gd name="T0" fmla="*/ 4 w 54"/>
                  <a:gd name="T1" fmla="*/ 159 h 159"/>
                  <a:gd name="T2" fmla="*/ 49 w 54"/>
                  <a:gd name="T3" fmla="*/ 159 h 159"/>
                  <a:gd name="T4" fmla="*/ 54 w 54"/>
                  <a:gd name="T5" fmla="*/ 154 h 159"/>
                  <a:gd name="T6" fmla="*/ 54 w 54"/>
                  <a:gd name="T7" fmla="*/ 5 h 159"/>
                  <a:gd name="T8" fmla="*/ 49 w 54"/>
                  <a:gd name="T9" fmla="*/ 0 h 159"/>
                  <a:gd name="T10" fmla="*/ 4 w 54"/>
                  <a:gd name="T11" fmla="*/ 0 h 159"/>
                  <a:gd name="T12" fmla="*/ 0 w 54"/>
                  <a:gd name="T13" fmla="*/ 5 h 159"/>
                  <a:gd name="T14" fmla="*/ 0 w 54"/>
                  <a:gd name="T15" fmla="*/ 154 h 159"/>
                  <a:gd name="T16" fmla="*/ 4 w 54"/>
                  <a:gd name="T17"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59">
                    <a:moveTo>
                      <a:pt x="4" y="159"/>
                    </a:moveTo>
                    <a:cubicBezTo>
                      <a:pt x="49" y="159"/>
                      <a:pt x="49" y="159"/>
                      <a:pt x="49" y="159"/>
                    </a:cubicBezTo>
                    <a:cubicBezTo>
                      <a:pt x="52" y="159"/>
                      <a:pt x="54" y="157"/>
                      <a:pt x="54" y="154"/>
                    </a:cubicBezTo>
                    <a:cubicBezTo>
                      <a:pt x="54" y="5"/>
                      <a:pt x="54" y="5"/>
                      <a:pt x="54" y="5"/>
                    </a:cubicBezTo>
                    <a:cubicBezTo>
                      <a:pt x="54" y="2"/>
                      <a:pt x="52" y="0"/>
                      <a:pt x="49" y="0"/>
                    </a:cubicBezTo>
                    <a:cubicBezTo>
                      <a:pt x="4" y="0"/>
                      <a:pt x="4" y="0"/>
                      <a:pt x="4" y="0"/>
                    </a:cubicBezTo>
                    <a:cubicBezTo>
                      <a:pt x="2" y="0"/>
                      <a:pt x="0" y="2"/>
                      <a:pt x="0" y="5"/>
                    </a:cubicBezTo>
                    <a:cubicBezTo>
                      <a:pt x="0" y="154"/>
                      <a:pt x="0" y="154"/>
                      <a:pt x="0" y="154"/>
                    </a:cubicBezTo>
                    <a:cubicBezTo>
                      <a:pt x="0" y="157"/>
                      <a:pt x="2" y="159"/>
                      <a:pt x="4" y="1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38" name="Freeform 22"/>
              <p:cNvSpPr>
                <a:spLocks/>
              </p:cNvSpPr>
              <p:nvPr/>
            </p:nvSpPr>
            <p:spPr bwMode="auto">
              <a:xfrm>
                <a:off x="3525" y="1887"/>
                <a:ext cx="630" cy="546"/>
              </a:xfrm>
              <a:custGeom>
                <a:avLst/>
                <a:gdLst>
                  <a:gd name="T0" fmla="*/ 253 w 264"/>
                  <a:gd name="T1" fmla="*/ 206 h 228"/>
                  <a:gd name="T2" fmla="*/ 23 w 264"/>
                  <a:gd name="T3" fmla="*/ 206 h 228"/>
                  <a:gd name="T4" fmla="*/ 22 w 264"/>
                  <a:gd name="T5" fmla="*/ 206 h 228"/>
                  <a:gd name="T6" fmla="*/ 22 w 264"/>
                  <a:gd name="T7" fmla="*/ 11 h 228"/>
                  <a:gd name="T8" fmla="*/ 11 w 264"/>
                  <a:gd name="T9" fmla="*/ 0 h 228"/>
                  <a:gd name="T10" fmla="*/ 0 w 264"/>
                  <a:gd name="T11" fmla="*/ 11 h 228"/>
                  <a:gd name="T12" fmla="*/ 0 w 264"/>
                  <a:gd name="T13" fmla="*/ 206 h 228"/>
                  <a:gd name="T14" fmla="*/ 23 w 264"/>
                  <a:gd name="T15" fmla="*/ 228 h 228"/>
                  <a:gd name="T16" fmla="*/ 253 w 264"/>
                  <a:gd name="T17" fmla="*/ 228 h 228"/>
                  <a:gd name="T18" fmla="*/ 264 w 264"/>
                  <a:gd name="T19" fmla="*/ 217 h 228"/>
                  <a:gd name="T20" fmla="*/ 253 w 264"/>
                  <a:gd name="T21" fmla="*/ 20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228">
                    <a:moveTo>
                      <a:pt x="253" y="206"/>
                    </a:moveTo>
                    <a:cubicBezTo>
                      <a:pt x="23" y="206"/>
                      <a:pt x="23" y="206"/>
                      <a:pt x="23" y="206"/>
                    </a:cubicBezTo>
                    <a:cubicBezTo>
                      <a:pt x="22" y="206"/>
                      <a:pt x="22" y="206"/>
                      <a:pt x="22" y="206"/>
                    </a:cubicBezTo>
                    <a:cubicBezTo>
                      <a:pt x="22" y="11"/>
                      <a:pt x="22" y="11"/>
                      <a:pt x="22" y="11"/>
                    </a:cubicBezTo>
                    <a:cubicBezTo>
                      <a:pt x="22" y="5"/>
                      <a:pt x="17" y="0"/>
                      <a:pt x="11" y="0"/>
                    </a:cubicBezTo>
                    <a:cubicBezTo>
                      <a:pt x="5" y="0"/>
                      <a:pt x="0" y="5"/>
                      <a:pt x="0" y="11"/>
                    </a:cubicBezTo>
                    <a:cubicBezTo>
                      <a:pt x="0" y="206"/>
                      <a:pt x="0" y="206"/>
                      <a:pt x="0" y="206"/>
                    </a:cubicBezTo>
                    <a:cubicBezTo>
                      <a:pt x="0" y="218"/>
                      <a:pt x="10" y="228"/>
                      <a:pt x="23" y="228"/>
                    </a:cubicBezTo>
                    <a:cubicBezTo>
                      <a:pt x="253" y="228"/>
                      <a:pt x="253" y="228"/>
                      <a:pt x="253" y="228"/>
                    </a:cubicBezTo>
                    <a:cubicBezTo>
                      <a:pt x="259" y="228"/>
                      <a:pt x="264" y="223"/>
                      <a:pt x="264" y="217"/>
                    </a:cubicBezTo>
                    <a:cubicBezTo>
                      <a:pt x="264" y="211"/>
                      <a:pt x="259" y="206"/>
                      <a:pt x="253"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grpSp>
        <p:sp>
          <p:nvSpPr>
            <p:cNvPr id="34" name="矩形 33"/>
            <p:cNvSpPr/>
            <p:nvPr/>
          </p:nvSpPr>
          <p:spPr>
            <a:xfrm>
              <a:off x="4040675" y="4073565"/>
              <a:ext cx="890516" cy="435591"/>
            </a:xfrm>
            <a:prstGeom prst="rect">
              <a:avLst/>
            </a:prstGeom>
          </p:spPr>
          <p:txBody>
            <a:bodyPr wrap="square">
              <a:spAutoFit/>
            </a:bodyPr>
            <a:lstStyle/>
            <a:p>
              <a:pPr algn="ctr">
                <a:lnSpc>
                  <a:spcPct val="120000"/>
                </a:lnSpc>
              </a:pPr>
              <a:r>
                <a:rPr lang="en-US" altLang="zh-CN" sz="1500" dirty="0">
                  <a:solidFill>
                    <a:schemeClr val="tx1">
                      <a:lumMod val="65000"/>
                      <a:lumOff val="35000"/>
                    </a:schemeClr>
                  </a:solidFill>
                  <a:latin typeface="Haettenschweiler" panose="020B0706040902060204" pitchFamily="34" charset="0"/>
                  <a:ea typeface="微软雅黑" panose="020B0503020204020204" pitchFamily="34" charset="-122"/>
                </a:rPr>
                <a:t>02</a:t>
              </a:r>
              <a:endParaRPr lang="zh-CN" altLang="en-US" sz="1500" dirty="0">
                <a:solidFill>
                  <a:schemeClr val="tx1">
                    <a:lumMod val="65000"/>
                    <a:lumOff val="35000"/>
                  </a:schemeClr>
                </a:solidFill>
                <a:latin typeface="Haettenschweiler" panose="020B0706040902060204" pitchFamily="34" charset="0"/>
                <a:ea typeface="微软雅黑" panose="020B0503020204020204" pitchFamily="34" charset="-122"/>
              </a:endParaRPr>
            </a:p>
          </p:txBody>
        </p:sp>
      </p:grpSp>
      <p:grpSp>
        <p:nvGrpSpPr>
          <p:cNvPr id="39" name="组合 38"/>
          <p:cNvGrpSpPr/>
          <p:nvPr/>
        </p:nvGrpSpPr>
        <p:grpSpPr>
          <a:xfrm>
            <a:off x="4769055" y="2363144"/>
            <a:ext cx="1364146" cy="1036154"/>
            <a:chOff x="6401791" y="3529053"/>
            <a:chExt cx="1818861" cy="1381539"/>
          </a:xfrm>
        </p:grpSpPr>
        <p:sp>
          <p:nvSpPr>
            <p:cNvPr id="40" name="圆角矩形 39"/>
            <p:cNvSpPr/>
            <p:nvPr/>
          </p:nvSpPr>
          <p:spPr>
            <a:xfrm>
              <a:off x="6401791" y="3529053"/>
              <a:ext cx="1818861" cy="1381539"/>
            </a:xfrm>
            <a:prstGeom prst="roundRect">
              <a:avLst/>
            </a:prstGeom>
            <a:solidFill>
              <a:srgbClr val="23363D"/>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41" name="圆角矩形 40"/>
            <p:cNvSpPr/>
            <p:nvPr/>
          </p:nvSpPr>
          <p:spPr>
            <a:xfrm>
              <a:off x="6633703"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42" name="组合 41"/>
            <p:cNvGrpSpPr/>
            <p:nvPr/>
          </p:nvGrpSpPr>
          <p:grpSpPr>
            <a:xfrm>
              <a:off x="7448089" y="4096551"/>
              <a:ext cx="312830" cy="299184"/>
              <a:chOff x="6042259" y="5362013"/>
              <a:chExt cx="464982" cy="444699"/>
            </a:xfrm>
            <a:solidFill>
              <a:schemeClr val="tx1">
                <a:lumMod val="65000"/>
                <a:lumOff val="35000"/>
              </a:schemeClr>
            </a:solidFill>
          </p:grpSpPr>
          <p:sp>
            <p:nvSpPr>
              <p:cNvPr id="44" name="Freeform 25"/>
              <p:cNvSpPr>
                <a:spLocks/>
              </p:cNvSpPr>
              <p:nvPr/>
            </p:nvSpPr>
            <p:spPr bwMode="auto">
              <a:xfrm>
                <a:off x="6212692" y="5681688"/>
                <a:ext cx="125025" cy="125024"/>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45" name="任意多边形 44"/>
              <p:cNvSpPr>
                <a:spLocks noChangeArrowheads="1"/>
              </p:cNvSpPr>
              <p:nvPr/>
            </p:nvSpPr>
            <p:spPr bwMode="auto">
              <a:xfrm>
                <a:off x="6042259" y="5362013"/>
                <a:ext cx="464982" cy="338443"/>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p>
                <a:pPr>
                  <a:lnSpc>
                    <a:spcPct val="120000"/>
                  </a:lnSpc>
                </a:pPr>
                <a:endParaRPr lang="zh-CN" altLang="en-US" sz="1350">
                  <a:solidFill>
                    <a:prstClr val="black"/>
                  </a:solidFill>
                </a:endParaRPr>
              </a:p>
            </p:txBody>
          </p:sp>
        </p:grpSp>
        <p:sp>
          <p:nvSpPr>
            <p:cNvPr id="43" name="矩形 42"/>
            <p:cNvSpPr/>
            <p:nvPr/>
          </p:nvSpPr>
          <p:spPr>
            <a:xfrm>
              <a:off x="6586520" y="4046088"/>
              <a:ext cx="890516" cy="435591"/>
            </a:xfrm>
            <a:prstGeom prst="rect">
              <a:avLst/>
            </a:prstGeom>
          </p:spPr>
          <p:txBody>
            <a:bodyPr wrap="square">
              <a:spAutoFit/>
            </a:bodyPr>
            <a:lstStyle/>
            <a:p>
              <a:pPr algn="ctr">
                <a:lnSpc>
                  <a:spcPct val="120000"/>
                </a:lnSpc>
              </a:pPr>
              <a:r>
                <a:rPr lang="en-US" altLang="zh-CN" sz="1500" dirty="0">
                  <a:solidFill>
                    <a:schemeClr val="tx1">
                      <a:lumMod val="65000"/>
                      <a:lumOff val="35000"/>
                    </a:schemeClr>
                  </a:solidFill>
                  <a:latin typeface="Haettenschweiler" panose="020B0706040902060204" pitchFamily="34" charset="0"/>
                  <a:ea typeface="微软雅黑" panose="020B0503020204020204" pitchFamily="34" charset="-122"/>
                </a:rPr>
                <a:t>03</a:t>
              </a:r>
              <a:endParaRPr lang="zh-CN" altLang="en-US" sz="1500" dirty="0">
                <a:solidFill>
                  <a:schemeClr val="tx1">
                    <a:lumMod val="65000"/>
                    <a:lumOff val="35000"/>
                  </a:schemeClr>
                </a:solidFill>
                <a:latin typeface="Haettenschweiler" panose="020B0706040902060204" pitchFamily="34" charset="0"/>
                <a:ea typeface="微软雅黑" panose="020B0503020204020204" pitchFamily="34" charset="-122"/>
              </a:endParaRPr>
            </a:p>
          </p:txBody>
        </p:sp>
      </p:grpSp>
      <p:grpSp>
        <p:nvGrpSpPr>
          <p:cNvPr id="46" name="组合 45"/>
          <p:cNvGrpSpPr/>
          <p:nvPr/>
        </p:nvGrpSpPr>
        <p:grpSpPr>
          <a:xfrm>
            <a:off x="6677283" y="2363144"/>
            <a:ext cx="1364146" cy="1036154"/>
            <a:chOff x="8946095" y="3529053"/>
            <a:chExt cx="1818861" cy="1381539"/>
          </a:xfrm>
        </p:grpSpPr>
        <p:sp>
          <p:nvSpPr>
            <p:cNvPr id="47" name="圆角矩形 46"/>
            <p:cNvSpPr/>
            <p:nvPr/>
          </p:nvSpPr>
          <p:spPr>
            <a:xfrm>
              <a:off x="8946095" y="3529053"/>
              <a:ext cx="1818861" cy="1381539"/>
            </a:xfrm>
            <a:prstGeom prst="roundRect">
              <a:avLst/>
            </a:prstGeom>
            <a:solidFill>
              <a:srgbClr val="980000"/>
            </a:solidFill>
            <a:ln>
              <a:noFill/>
            </a:ln>
            <a:effectLst>
              <a:outerShdw blurRad="1270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48" name="圆角矩形 47"/>
            <p:cNvSpPr/>
            <p:nvPr/>
          </p:nvSpPr>
          <p:spPr>
            <a:xfrm>
              <a:off x="9178007"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49" name="Freeform 18"/>
            <p:cNvSpPr>
              <a:spLocks noEditPoints="1"/>
            </p:cNvSpPr>
            <p:nvPr/>
          </p:nvSpPr>
          <p:spPr bwMode="auto">
            <a:xfrm>
              <a:off x="10039808" y="4078846"/>
              <a:ext cx="311455" cy="310464"/>
            </a:xfrm>
            <a:custGeom>
              <a:avLst/>
              <a:gdLst>
                <a:gd name="T0" fmla="*/ 52 w 341"/>
                <a:gd name="T1" fmla="*/ 0 h 340"/>
                <a:gd name="T2" fmla="*/ 289 w 341"/>
                <a:gd name="T3" fmla="*/ 0 h 340"/>
                <a:gd name="T4" fmla="*/ 341 w 341"/>
                <a:gd name="T5" fmla="*/ 51 h 340"/>
                <a:gd name="T6" fmla="*/ 341 w 341"/>
                <a:gd name="T7" fmla="*/ 289 h 340"/>
                <a:gd name="T8" fmla="*/ 289 w 341"/>
                <a:gd name="T9" fmla="*/ 340 h 340"/>
                <a:gd name="T10" fmla="*/ 52 w 341"/>
                <a:gd name="T11" fmla="*/ 340 h 340"/>
                <a:gd name="T12" fmla="*/ 0 w 341"/>
                <a:gd name="T13" fmla="*/ 289 h 340"/>
                <a:gd name="T14" fmla="*/ 0 w 341"/>
                <a:gd name="T15" fmla="*/ 51 h 340"/>
                <a:gd name="T16" fmla="*/ 52 w 341"/>
                <a:gd name="T17" fmla="*/ 0 h 340"/>
                <a:gd name="T18" fmla="*/ 71 w 341"/>
                <a:gd name="T19" fmla="*/ 37 h 340"/>
                <a:gd name="T20" fmla="*/ 38 w 341"/>
                <a:gd name="T21" fmla="*/ 70 h 340"/>
                <a:gd name="T22" fmla="*/ 38 w 341"/>
                <a:gd name="T23" fmla="*/ 269 h 340"/>
                <a:gd name="T24" fmla="*/ 71 w 341"/>
                <a:gd name="T25" fmla="*/ 302 h 340"/>
                <a:gd name="T26" fmla="*/ 270 w 341"/>
                <a:gd name="T27" fmla="*/ 302 h 340"/>
                <a:gd name="T28" fmla="*/ 303 w 341"/>
                <a:gd name="T29" fmla="*/ 269 h 340"/>
                <a:gd name="T30" fmla="*/ 303 w 341"/>
                <a:gd name="T31" fmla="*/ 70 h 340"/>
                <a:gd name="T32" fmla="*/ 270 w 341"/>
                <a:gd name="T33" fmla="*/ 37 h 340"/>
                <a:gd name="T34" fmla="*/ 71 w 341"/>
                <a:gd name="T35" fmla="*/ 37 h 340"/>
                <a:gd name="T36" fmla="*/ 170 w 341"/>
                <a:gd name="T37" fmla="*/ 244 h 340"/>
                <a:gd name="T38" fmla="*/ 157 w 341"/>
                <a:gd name="T39" fmla="*/ 258 h 340"/>
                <a:gd name="T40" fmla="*/ 157 w 341"/>
                <a:gd name="T41" fmla="*/ 283 h 340"/>
                <a:gd name="T42" fmla="*/ 170 w 341"/>
                <a:gd name="T43" fmla="*/ 296 h 340"/>
                <a:gd name="T44" fmla="*/ 184 w 341"/>
                <a:gd name="T45" fmla="*/ 283 h 340"/>
                <a:gd name="T46" fmla="*/ 184 w 341"/>
                <a:gd name="T47" fmla="*/ 258 h 340"/>
                <a:gd name="T48" fmla="*/ 170 w 341"/>
                <a:gd name="T49" fmla="*/ 244 h 340"/>
                <a:gd name="T50" fmla="*/ 245 w 341"/>
                <a:gd name="T51" fmla="*/ 170 h 340"/>
                <a:gd name="T52" fmla="*/ 259 w 341"/>
                <a:gd name="T53" fmla="*/ 183 h 340"/>
                <a:gd name="T54" fmla="*/ 284 w 341"/>
                <a:gd name="T55" fmla="*/ 183 h 340"/>
                <a:gd name="T56" fmla="*/ 297 w 341"/>
                <a:gd name="T57" fmla="*/ 170 h 340"/>
                <a:gd name="T58" fmla="*/ 284 w 341"/>
                <a:gd name="T59" fmla="*/ 156 h 340"/>
                <a:gd name="T60" fmla="*/ 259 w 341"/>
                <a:gd name="T61" fmla="*/ 156 h 340"/>
                <a:gd name="T62" fmla="*/ 245 w 341"/>
                <a:gd name="T63" fmla="*/ 170 h 340"/>
                <a:gd name="T64" fmla="*/ 170 w 341"/>
                <a:gd name="T65" fmla="*/ 43 h 340"/>
                <a:gd name="T66" fmla="*/ 157 w 341"/>
                <a:gd name="T67" fmla="*/ 57 h 340"/>
                <a:gd name="T68" fmla="*/ 157 w 341"/>
                <a:gd name="T69" fmla="*/ 82 h 340"/>
                <a:gd name="T70" fmla="*/ 170 w 341"/>
                <a:gd name="T71" fmla="*/ 95 h 340"/>
                <a:gd name="T72" fmla="*/ 184 w 341"/>
                <a:gd name="T73" fmla="*/ 82 h 340"/>
                <a:gd name="T74" fmla="*/ 184 w 341"/>
                <a:gd name="T75" fmla="*/ 57 h 340"/>
                <a:gd name="T76" fmla="*/ 170 w 341"/>
                <a:gd name="T77" fmla="*/ 43 h 340"/>
                <a:gd name="T78" fmla="*/ 189 w 341"/>
                <a:gd name="T79" fmla="*/ 172 h 340"/>
                <a:gd name="T80" fmla="*/ 217 w 341"/>
                <a:gd name="T81" fmla="*/ 143 h 340"/>
                <a:gd name="T82" fmla="*/ 217 w 341"/>
                <a:gd name="T83" fmla="*/ 125 h 340"/>
                <a:gd name="T84" fmla="*/ 199 w 341"/>
                <a:gd name="T85" fmla="*/ 125 h 340"/>
                <a:gd name="T86" fmla="*/ 173 w 341"/>
                <a:gd name="T87" fmla="*/ 152 h 340"/>
                <a:gd name="T88" fmla="*/ 170 w 341"/>
                <a:gd name="T89" fmla="*/ 152 h 340"/>
                <a:gd name="T90" fmla="*/ 166 w 341"/>
                <a:gd name="T91" fmla="*/ 152 h 340"/>
                <a:gd name="T92" fmla="*/ 114 w 341"/>
                <a:gd name="T93" fmla="*/ 98 h 340"/>
                <a:gd name="T94" fmla="*/ 101 w 341"/>
                <a:gd name="T95" fmla="*/ 98 h 340"/>
                <a:gd name="T96" fmla="*/ 100 w 341"/>
                <a:gd name="T97" fmla="*/ 111 h 340"/>
                <a:gd name="T98" fmla="*/ 153 w 341"/>
                <a:gd name="T99" fmla="*/ 165 h 340"/>
                <a:gd name="T100" fmla="*/ 152 w 341"/>
                <a:gd name="T101" fmla="*/ 170 h 340"/>
                <a:gd name="T102" fmla="*/ 170 w 341"/>
                <a:gd name="T103" fmla="*/ 188 h 340"/>
                <a:gd name="T104" fmla="*/ 189 w 341"/>
                <a:gd name="T105" fmla="*/ 172 h 340"/>
                <a:gd name="T106" fmla="*/ 44 w 341"/>
                <a:gd name="T107" fmla="*/ 170 h 340"/>
                <a:gd name="T108" fmla="*/ 57 w 341"/>
                <a:gd name="T109" fmla="*/ 183 h 340"/>
                <a:gd name="T110" fmla="*/ 82 w 341"/>
                <a:gd name="T111" fmla="*/ 183 h 340"/>
                <a:gd name="T112" fmla="*/ 96 w 341"/>
                <a:gd name="T113" fmla="*/ 170 h 340"/>
                <a:gd name="T114" fmla="*/ 82 w 341"/>
                <a:gd name="T115" fmla="*/ 156 h 340"/>
                <a:gd name="T116" fmla="*/ 57 w 341"/>
                <a:gd name="T117" fmla="*/ 156 h 340"/>
                <a:gd name="T118" fmla="*/ 44 w 341"/>
                <a:gd name="T119" fmla="*/ 17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1" h="340">
                  <a:moveTo>
                    <a:pt x="52" y="0"/>
                  </a:moveTo>
                  <a:cubicBezTo>
                    <a:pt x="289" y="0"/>
                    <a:pt x="289" y="0"/>
                    <a:pt x="289" y="0"/>
                  </a:cubicBezTo>
                  <a:cubicBezTo>
                    <a:pt x="318" y="0"/>
                    <a:pt x="341" y="23"/>
                    <a:pt x="341" y="51"/>
                  </a:cubicBezTo>
                  <a:cubicBezTo>
                    <a:pt x="341" y="289"/>
                    <a:pt x="341" y="289"/>
                    <a:pt x="341" y="289"/>
                  </a:cubicBezTo>
                  <a:cubicBezTo>
                    <a:pt x="341" y="317"/>
                    <a:pt x="318" y="340"/>
                    <a:pt x="289" y="340"/>
                  </a:cubicBezTo>
                  <a:cubicBezTo>
                    <a:pt x="52" y="340"/>
                    <a:pt x="52" y="340"/>
                    <a:pt x="52" y="340"/>
                  </a:cubicBezTo>
                  <a:cubicBezTo>
                    <a:pt x="23" y="340"/>
                    <a:pt x="0" y="317"/>
                    <a:pt x="0" y="289"/>
                  </a:cubicBezTo>
                  <a:cubicBezTo>
                    <a:pt x="0" y="51"/>
                    <a:pt x="0" y="51"/>
                    <a:pt x="0" y="51"/>
                  </a:cubicBezTo>
                  <a:cubicBezTo>
                    <a:pt x="0" y="23"/>
                    <a:pt x="23" y="0"/>
                    <a:pt x="52" y="0"/>
                  </a:cubicBezTo>
                  <a:close/>
                  <a:moveTo>
                    <a:pt x="71" y="37"/>
                  </a:moveTo>
                  <a:cubicBezTo>
                    <a:pt x="53" y="37"/>
                    <a:pt x="38" y="52"/>
                    <a:pt x="38" y="70"/>
                  </a:cubicBezTo>
                  <a:cubicBezTo>
                    <a:pt x="38" y="269"/>
                    <a:pt x="38" y="269"/>
                    <a:pt x="38" y="269"/>
                  </a:cubicBezTo>
                  <a:cubicBezTo>
                    <a:pt x="38" y="288"/>
                    <a:pt x="53" y="302"/>
                    <a:pt x="71" y="302"/>
                  </a:cubicBezTo>
                  <a:cubicBezTo>
                    <a:pt x="270" y="302"/>
                    <a:pt x="270" y="302"/>
                    <a:pt x="270" y="302"/>
                  </a:cubicBezTo>
                  <a:cubicBezTo>
                    <a:pt x="288" y="302"/>
                    <a:pt x="303" y="288"/>
                    <a:pt x="303" y="269"/>
                  </a:cubicBezTo>
                  <a:cubicBezTo>
                    <a:pt x="303" y="70"/>
                    <a:pt x="303" y="70"/>
                    <a:pt x="303" y="70"/>
                  </a:cubicBezTo>
                  <a:cubicBezTo>
                    <a:pt x="303" y="52"/>
                    <a:pt x="288" y="37"/>
                    <a:pt x="270" y="37"/>
                  </a:cubicBezTo>
                  <a:cubicBezTo>
                    <a:pt x="71" y="37"/>
                    <a:pt x="71" y="37"/>
                    <a:pt x="71" y="37"/>
                  </a:cubicBezTo>
                  <a:close/>
                  <a:moveTo>
                    <a:pt x="170" y="244"/>
                  </a:moveTo>
                  <a:cubicBezTo>
                    <a:pt x="163" y="244"/>
                    <a:pt x="157" y="251"/>
                    <a:pt x="157" y="258"/>
                  </a:cubicBezTo>
                  <a:cubicBezTo>
                    <a:pt x="157" y="283"/>
                    <a:pt x="157" y="283"/>
                    <a:pt x="157" y="283"/>
                  </a:cubicBezTo>
                  <a:cubicBezTo>
                    <a:pt x="157" y="290"/>
                    <a:pt x="163" y="296"/>
                    <a:pt x="170" y="296"/>
                  </a:cubicBezTo>
                  <a:cubicBezTo>
                    <a:pt x="178" y="296"/>
                    <a:pt x="184" y="290"/>
                    <a:pt x="184" y="283"/>
                  </a:cubicBezTo>
                  <a:cubicBezTo>
                    <a:pt x="184" y="258"/>
                    <a:pt x="184" y="258"/>
                    <a:pt x="184" y="258"/>
                  </a:cubicBezTo>
                  <a:cubicBezTo>
                    <a:pt x="184" y="251"/>
                    <a:pt x="178" y="244"/>
                    <a:pt x="170" y="244"/>
                  </a:cubicBezTo>
                  <a:close/>
                  <a:moveTo>
                    <a:pt x="245" y="170"/>
                  </a:moveTo>
                  <a:cubicBezTo>
                    <a:pt x="245" y="177"/>
                    <a:pt x="251" y="183"/>
                    <a:pt x="259" y="183"/>
                  </a:cubicBezTo>
                  <a:cubicBezTo>
                    <a:pt x="284" y="183"/>
                    <a:pt x="284" y="183"/>
                    <a:pt x="284" y="183"/>
                  </a:cubicBezTo>
                  <a:cubicBezTo>
                    <a:pt x="291" y="183"/>
                    <a:pt x="297" y="177"/>
                    <a:pt x="297" y="170"/>
                  </a:cubicBezTo>
                  <a:cubicBezTo>
                    <a:pt x="297" y="162"/>
                    <a:pt x="291" y="156"/>
                    <a:pt x="284" y="156"/>
                  </a:cubicBezTo>
                  <a:cubicBezTo>
                    <a:pt x="259" y="156"/>
                    <a:pt x="259" y="156"/>
                    <a:pt x="259" y="156"/>
                  </a:cubicBezTo>
                  <a:cubicBezTo>
                    <a:pt x="251" y="156"/>
                    <a:pt x="245" y="162"/>
                    <a:pt x="245" y="170"/>
                  </a:cubicBezTo>
                  <a:close/>
                  <a:moveTo>
                    <a:pt x="170" y="43"/>
                  </a:moveTo>
                  <a:cubicBezTo>
                    <a:pt x="163" y="43"/>
                    <a:pt x="157" y="49"/>
                    <a:pt x="157" y="57"/>
                  </a:cubicBezTo>
                  <a:cubicBezTo>
                    <a:pt x="157" y="82"/>
                    <a:pt x="157" y="82"/>
                    <a:pt x="157" y="82"/>
                  </a:cubicBezTo>
                  <a:cubicBezTo>
                    <a:pt x="157" y="89"/>
                    <a:pt x="163" y="95"/>
                    <a:pt x="170" y="95"/>
                  </a:cubicBezTo>
                  <a:cubicBezTo>
                    <a:pt x="178" y="95"/>
                    <a:pt x="184" y="89"/>
                    <a:pt x="184" y="82"/>
                  </a:cubicBezTo>
                  <a:cubicBezTo>
                    <a:pt x="184" y="57"/>
                    <a:pt x="184" y="57"/>
                    <a:pt x="184" y="57"/>
                  </a:cubicBezTo>
                  <a:cubicBezTo>
                    <a:pt x="184" y="49"/>
                    <a:pt x="178" y="43"/>
                    <a:pt x="170" y="43"/>
                  </a:cubicBezTo>
                  <a:close/>
                  <a:moveTo>
                    <a:pt x="189" y="172"/>
                  </a:moveTo>
                  <a:cubicBezTo>
                    <a:pt x="217" y="143"/>
                    <a:pt x="217" y="143"/>
                    <a:pt x="217" y="143"/>
                  </a:cubicBezTo>
                  <a:cubicBezTo>
                    <a:pt x="222" y="138"/>
                    <a:pt x="222" y="130"/>
                    <a:pt x="217" y="125"/>
                  </a:cubicBezTo>
                  <a:cubicBezTo>
                    <a:pt x="212" y="120"/>
                    <a:pt x="204" y="120"/>
                    <a:pt x="199" y="125"/>
                  </a:cubicBezTo>
                  <a:cubicBezTo>
                    <a:pt x="173" y="152"/>
                    <a:pt x="173" y="152"/>
                    <a:pt x="173" y="152"/>
                  </a:cubicBezTo>
                  <a:cubicBezTo>
                    <a:pt x="172" y="152"/>
                    <a:pt x="171" y="152"/>
                    <a:pt x="170" y="152"/>
                  </a:cubicBezTo>
                  <a:cubicBezTo>
                    <a:pt x="169" y="152"/>
                    <a:pt x="168" y="152"/>
                    <a:pt x="166" y="152"/>
                  </a:cubicBezTo>
                  <a:cubicBezTo>
                    <a:pt x="114" y="98"/>
                    <a:pt x="114" y="98"/>
                    <a:pt x="114" y="98"/>
                  </a:cubicBezTo>
                  <a:cubicBezTo>
                    <a:pt x="110" y="94"/>
                    <a:pt x="104" y="94"/>
                    <a:pt x="101" y="98"/>
                  </a:cubicBezTo>
                  <a:cubicBezTo>
                    <a:pt x="97" y="101"/>
                    <a:pt x="97" y="107"/>
                    <a:pt x="100" y="111"/>
                  </a:cubicBezTo>
                  <a:cubicBezTo>
                    <a:pt x="153" y="165"/>
                    <a:pt x="153" y="165"/>
                    <a:pt x="153" y="165"/>
                  </a:cubicBezTo>
                  <a:cubicBezTo>
                    <a:pt x="152" y="167"/>
                    <a:pt x="152" y="168"/>
                    <a:pt x="152" y="170"/>
                  </a:cubicBezTo>
                  <a:cubicBezTo>
                    <a:pt x="152" y="180"/>
                    <a:pt x="160" y="188"/>
                    <a:pt x="170" y="188"/>
                  </a:cubicBezTo>
                  <a:cubicBezTo>
                    <a:pt x="180" y="188"/>
                    <a:pt x="188" y="181"/>
                    <a:pt x="189" y="172"/>
                  </a:cubicBezTo>
                  <a:close/>
                  <a:moveTo>
                    <a:pt x="44" y="170"/>
                  </a:moveTo>
                  <a:cubicBezTo>
                    <a:pt x="44" y="177"/>
                    <a:pt x="50" y="183"/>
                    <a:pt x="57" y="183"/>
                  </a:cubicBezTo>
                  <a:cubicBezTo>
                    <a:pt x="82" y="183"/>
                    <a:pt x="82" y="183"/>
                    <a:pt x="82" y="183"/>
                  </a:cubicBezTo>
                  <a:cubicBezTo>
                    <a:pt x="90" y="183"/>
                    <a:pt x="96" y="177"/>
                    <a:pt x="96" y="170"/>
                  </a:cubicBezTo>
                  <a:cubicBezTo>
                    <a:pt x="96" y="162"/>
                    <a:pt x="90" y="156"/>
                    <a:pt x="82" y="156"/>
                  </a:cubicBezTo>
                  <a:cubicBezTo>
                    <a:pt x="57" y="156"/>
                    <a:pt x="57" y="156"/>
                    <a:pt x="57" y="156"/>
                  </a:cubicBezTo>
                  <a:cubicBezTo>
                    <a:pt x="50" y="156"/>
                    <a:pt x="44" y="162"/>
                    <a:pt x="44" y="170"/>
                  </a:cubicBezTo>
                  <a:close/>
                </a:path>
              </a:pathLst>
            </a:custGeom>
            <a:solidFill>
              <a:schemeClr val="tx1">
                <a:lumMod val="65000"/>
                <a:lumOff val="35000"/>
              </a:schemeClr>
            </a:solidFill>
            <a:ln>
              <a:noFill/>
            </a:ln>
            <a:effec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50" name="矩形 49"/>
            <p:cNvSpPr/>
            <p:nvPr/>
          </p:nvSpPr>
          <p:spPr>
            <a:xfrm>
              <a:off x="9163650" y="4046088"/>
              <a:ext cx="890516" cy="435591"/>
            </a:xfrm>
            <a:prstGeom prst="rect">
              <a:avLst/>
            </a:prstGeom>
          </p:spPr>
          <p:txBody>
            <a:bodyPr wrap="square">
              <a:spAutoFit/>
            </a:bodyPr>
            <a:lstStyle/>
            <a:p>
              <a:pPr algn="ctr">
                <a:lnSpc>
                  <a:spcPct val="120000"/>
                </a:lnSpc>
              </a:pPr>
              <a:r>
                <a:rPr lang="en-US" altLang="zh-CN" sz="1500" dirty="0">
                  <a:solidFill>
                    <a:schemeClr val="tx1">
                      <a:lumMod val="65000"/>
                      <a:lumOff val="35000"/>
                    </a:schemeClr>
                  </a:solidFill>
                  <a:latin typeface="Haettenschweiler" panose="020B0706040902060204" pitchFamily="34" charset="0"/>
                  <a:ea typeface="微软雅黑" panose="020B0503020204020204" pitchFamily="34" charset="-122"/>
                </a:rPr>
                <a:t>04</a:t>
              </a:r>
              <a:endParaRPr lang="zh-CN" altLang="en-US" sz="1500" dirty="0">
                <a:solidFill>
                  <a:schemeClr val="tx1">
                    <a:lumMod val="65000"/>
                    <a:lumOff val="35000"/>
                  </a:schemeClr>
                </a:solidFill>
                <a:latin typeface="Haettenschweiler" panose="020B0706040902060204" pitchFamily="34" charset="0"/>
                <a:ea typeface="微软雅黑" panose="020B0503020204020204" pitchFamily="34" charset="-122"/>
              </a:endParaRPr>
            </a:p>
          </p:txBody>
        </p:sp>
      </p:grpSp>
      <p:sp>
        <p:nvSpPr>
          <p:cNvPr id="51" name="文本框 50"/>
          <p:cNvSpPr txBox="1"/>
          <p:nvPr/>
        </p:nvSpPr>
        <p:spPr>
          <a:xfrm>
            <a:off x="723851" y="1213110"/>
            <a:ext cx="1980029" cy="1200329"/>
          </a:xfrm>
          <a:prstGeom prst="rect">
            <a:avLst/>
          </a:prstGeom>
          <a:noFill/>
          <a:effectLst/>
        </p:spPr>
        <p:txBody>
          <a:bodyPr wrap="non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6347538" y="4035717"/>
            <a:ext cx="1980029" cy="1200329"/>
          </a:xfrm>
          <a:prstGeom prst="rect">
            <a:avLst/>
          </a:prstGeom>
          <a:noFill/>
          <a:effectLst/>
        </p:spPr>
        <p:txBody>
          <a:bodyPr wrap="non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4485554" y="1142343"/>
            <a:ext cx="1980029" cy="1200329"/>
          </a:xfrm>
          <a:prstGeom prst="rect">
            <a:avLst/>
          </a:prstGeom>
          <a:noFill/>
          <a:effectLst/>
        </p:spPr>
        <p:txBody>
          <a:bodyPr wrap="non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2499195" y="4035717"/>
            <a:ext cx="1980029" cy="1200329"/>
          </a:xfrm>
          <a:prstGeom prst="rect">
            <a:avLst/>
          </a:prstGeom>
          <a:noFill/>
          <a:effectLst/>
        </p:spPr>
        <p:txBody>
          <a:bodyPr wrap="none" rtlCol="0">
            <a:spAutoFit/>
          </a:bodyPr>
          <a:lstStyle/>
          <a:p>
            <a:pP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55" name="组合 54"/>
          <p:cNvGrpSpPr/>
          <p:nvPr/>
        </p:nvGrpSpPr>
        <p:grpSpPr>
          <a:xfrm>
            <a:off x="0" y="51470"/>
            <a:ext cx="9144000" cy="969003"/>
            <a:chOff x="0" y="51470"/>
            <a:chExt cx="9144000" cy="969003"/>
          </a:xfrm>
        </p:grpSpPr>
        <p:sp>
          <p:nvSpPr>
            <p:cNvPr id="56" name="矩形 55"/>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57"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质量问题分析及改进</a:t>
              </a:r>
            </a:p>
          </p:txBody>
        </p:sp>
        <p:grpSp>
          <p:nvGrpSpPr>
            <p:cNvPr id="58" name="组合 57"/>
            <p:cNvGrpSpPr/>
            <p:nvPr/>
          </p:nvGrpSpPr>
          <p:grpSpPr>
            <a:xfrm>
              <a:off x="298181" y="51470"/>
              <a:ext cx="997645" cy="969003"/>
              <a:chOff x="1287126" y="850656"/>
              <a:chExt cx="997645" cy="969003"/>
            </a:xfrm>
          </p:grpSpPr>
          <p:sp>
            <p:nvSpPr>
              <p:cNvPr id="60" name="椭圆 59"/>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1" name="椭圆 60"/>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2" name="椭圆 61"/>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3" name="椭圆 62"/>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4" name="椭圆 63"/>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65" name="图片 6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66" name="椭圆 65"/>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59"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Tree>
    <p:extLst>
      <p:ext uri="{BB962C8B-B14F-4D97-AF65-F5344CB8AC3E}">
        <p14:creationId xmlns:p14="http://schemas.microsoft.com/office/powerpoint/2010/main" val="1496528834"/>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750" fill="hold"/>
                                        <p:tgtEl>
                                          <p:spTgt spid="23"/>
                                        </p:tgtEl>
                                        <p:attrNameLst>
                                          <p:attrName>ppt_w</p:attrName>
                                        </p:attrNameLst>
                                      </p:cBhvr>
                                      <p:tavLst>
                                        <p:tav tm="0">
                                          <p:val>
                                            <p:fltVal val="0"/>
                                          </p:val>
                                        </p:tav>
                                        <p:tav tm="100000">
                                          <p:val>
                                            <p:strVal val="#ppt_w"/>
                                          </p:val>
                                        </p:tav>
                                      </p:tavLst>
                                    </p:anim>
                                    <p:anim calcmode="lin" valueType="num">
                                      <p:cBhvr>
                                        <p:cTn id="12" dur="750" fill="hold"/>
                                        <p:tgtEl>
                                          <p:spTgt spid="23"/>
                                        </p:tgtEl>
                                        <p:attrNameLst>
                                          <p:attrName>ppt_h</p:attrName>
                                        </p:attrNameLst>
                                      </p:cBhvr>
                                      <p:tavLst>
                                        <p:tav tm="0">
                                          <p:val>
                                            <p:fltVal val="0"/>
                                          </p:val>
                                        </p:tav>
                                        <p:tav tm="100000">
                                          <p:val>
                                            <p:strVal val="#ppt_h"/>
                                          </p:val>
                                        </p:tav>
                                      </p:tavLst>
                                    </p:anim>
                                    <p:animEffect transition="in" filter="fade">
                                      <p:cBhvr>
                                        <p:cTn id="13" dur="750"/>
                                        <p:tgtEl>
                                          <p:spTgt spid="23"/>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left)">
                                      <p:cBhvr>
                                        <p:cTn id="21" dur="500"/>
                                        <p:tgtEl>
                                          <p:spTgt spid="51"/>
                                        </p:tgtEl>
                                      </p:cBhvr>
                                    </p:animEffect>
                                  </p:childTnLst>
                                </p:cTn>
                              </p:par>
                            </p:childTnLst>
                          </p:cTn>
                        </p:par>
                        <p:par>
                          <p:cTn id="22" fill="hold">
                            <p:stCondLst>
                              <p:cond delay="2250"/>
                            </p:stCondLst>
                            <p:childTnLst>
                              <p:par>
                                <p:cTn id="23" presetID="53" presetClass="entr" presetSubtype="16"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750" fill="hold"/>
                                        <p:tgtEl>
                                          <p:spTgt spid="30"/>
                                        </p:tgtEl>
                                        <p:attrNameLst>
                                          <p:attrName>ppt_w</p:attrName>
                                        </p:attrNameLst>
                                      </p:cBhvr>
                                      <p:tavLst>
                                        <p:tav tm="0">
                                          <p:val>
                                            <p:fltVal val="0"/>
                                          </p:val>
                                        </p:tav>
                                        <p:tav tm="100000">
                                          <p:val>
                                            <p:strVal val="#ppt_w"/>
                                          </p:val>
                                        </p:tav>
                                      </p:tavLst>
                                    </p:anim>
                                    <p:anim calcmode="lin" valueType="num">
                                      <p:cBhvr>
                                        <p:cTn id="26" dur="750" fill="hold"/>
                                        <p:tgtEl>
                                          <p:spTgt spid="30"/>
                                        </p:tgtEl>
                                        <p:attrNameLst>
                                          <p:attrName>ppt_h</p:attrName>
                                        </p:attrNameLst>
                                      </p:cBhvr>
                                      <p:tavLst>
                                        <p:tav tm="0">
                                          <p:val>
                                            <p:fltVal val="0"/>
                                          </p:val>
                                        </p:tav>
                                        <p:tav tm="100000">
                                          <p:val>
                                            <p:strVal val="#ppt_h"/>
                                          </p:val>
                                        </p:tav>
                                      </p:tavLst>
                                    </p:anim>
                                    <p:animEffect transition="in" filter="fade">
                                      <p:cBhvr>
                                        <p:cTn id="27" dur="750"/>
                                        <p:tgtEl>
                                          <p:spTgt spid="30"/>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p:cTn id="39" dur="750" fill="hold"/>
                                        <p:tgtEl>
                                          <p:spTgt spid="39"/>
                                        </p:tgtEl>
                                        <p:attrNameLst>
                                          <p:attrName>ppt_w</p:attrName>
                                        </p:attrNameLst>
                                      </p:cBhvr>
                                      <p:tavLst>
                                        <p:tav tm="0">
                                          <p:val>
                                            <p:fltVal val="0"/>
                                          </p:val>
                                        </p:tav>
                                        <p:tav tm="100000">
                                          <p:val>
                                            <p:strVal val="#ppt_w"/>
                                          </p:val>
                                        </p:tav>
                                      </p:tavLst>
                                    </p:anim>
                                    <p:anim calcmode="lin" valueType="num">
                                      <p:cBhvr>
                                        <p:cTn id="40" dur="750" fill="hold"/>
                                        <p:tgtEl>
                                          <p:spTgt spid="39"/>
                                        </p:tgtEl>
                                        <p:attrNameLst>
                                          <p:attrName>ppt_h</p:attrName>
                                        </p:attrNameLst>
                                      </p:cBhvr>
                                      <p:tavLst>
                                        <p:tav tm="0">
                                          <p:val>
                                            <p:fltVal val="0"/>
                                          </p:val>
                                        </p:tav>
                                        <p:tav tm="100000">
                                          <p:val>
                                            <p:strVal val="#ppt_h"/>
                                          </p:val>
                                        </p:tav>
                                      </p:tavLst>
                                    </p:anim>
                                    <p:animEffect transition="in" filter="fade">
                                      <p:cBhvr>
                                        <p:cTn id="41" dur="750"/>
                                        <p:tgtEl>
                                          <p:spTgt spid="39"/>
                                        </p:tgtEl>
                                      </p:cBhvr>
                                    </p:animEffect>
                                  </p:childTnLst>
                                </p:cTn>
                              </p:par>
                            </p:childTnLst>
                          </p:cTn>
                        </p:par>
                        <p:par>
                          <p:cTn id="42" fill="hold">
                            <p:stCondLst>
                              <p:cond delay="475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childTnLst>
                          </p:cTn>
                        </p:par>
                        <p:par>
                          <p:cTn id="50" fill="hold">
                            <p:stCondLst>
                              <p:cond delay="5750"/>
                            </p:stCondLst>
                            <p:childTnLst>
                              <p:par>
                                <p:cTn id="51" presetID="53" presetClass="entr" presetSubtype="16" fill="hold" nodeType="after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p:cTn id="53" dur="750" fill="hold"/>
                                        <p:tgtEl>
                                          <p:spTgt spid="46"/>
                                        </p:tgtEl>
                                        <p:attrNameLst>
                                          <p:attrName>ppt_w</p:attrName>
                                        </p:attrNameLst>
                                      </p:cBhvr>
                                      <p:tavLst>
                                        <p:tav tm="0">
                                          <p:val>
                                            <p:fltVal val="0"/>
                                          </p:val>
                                        </p:tav>
                                        <p:tav tm="100000">
                                          <p:val>
                                            <p:strVal val="#ppt_w"/>
                                          </p:val>
                                        </p:tav>
                                      </p:tavLst>
                                    </p:anim>
                                    <p:anim calcmode="lin" valueType="num">
                                      <p:cBhvr>
                                        <p:cTn id="54" dur="750" fill="hold"/>
                                        <p:tgtEl>
                                          <p:spTgt spid="46"/>
                                        </p:tgtEl>
                                        <p:attrNameLst>
                                          <p:attrName>ppt_h</p:attrName>
                                        </p:attrNameLst>
                                      </p:cBhvr>
                                      <p:tavLst>
                                        <p:tav tm="0">
                                          <p:val>
                                            <p:fltVal val="0"/>
                                          </p:val>
                                        </p:tav>
                                        <p:tav tm="100000">
                                          <p:val>
                                            <p:strVal val="#ppt_h"/>
                                          </p:val>
                                        </p:tav>
                                      </p:tavLst>
                                    </p:anim>
                                    <p:animEffect transition="in" filter="fade">
                                      <p:cBhvr>
                                        <p:cTn id="55" dur="750"/>
                                        <p:tgtEl>
                                          <p:spTgt spid="46"/>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500"/>
                                        <p:tgtEl>
                                          <p:spTgt spid="18"/>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wipe(left)">
                                      <p:cBhvr>
                                        <p:cTn id="6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7" grpId="0" animBg="1"/>
      <p:bldP spid="18" grpId="0" animBg="1"/>
      <p:bldP spid="22" grpId="0" animBg="1"/>
      <p:bldP spid="51" grpId="0"/>
      <p:bldP spid="52" grpId="0"/>
      <p:bldP spid="53" grpId="0"/>
      <p:bldP spid="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643197"/>
            <a:ext cx="9144000" cy="1715205"/>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8" name="矩形 259"/>
          <p:cNvSpPr>
            <a:spLocks noChangeArrowheads="1"/>
          </p:cNvSpPr>
          <p:nvPr/>
        </p:nvSpPr>
        <p:spPr bwMode="auto">
          <a:xfrm>
            <a:off x="3995936" y="2143064"/>
            <a:ext cx="3600400" cy="5400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pc="300" dirty="0">
                <a:solidFill>
                  <a:schemeClr val="bg1"/>
                </a:solidFill>
                <a:latin typeface="Arial" panose="020B0604020202020204" pitchFamily="34" charset="0"/>
                <a:cs typeface="Arial" panose="020B0604020202020204" pitchFamily="34" charset="0"/>
              </a:rPr>
              <a:t>供应商质量分析</a:t>
            </a:r>
          </a:p>
        </p:txBody>
      </p:sp>
      <p:grpSp>
        <p:nvGrpSpPr>
          <p:cNvPr id="5" name="组合 4"/>
          <p:cNvGrpSpPr/>
          <p:nvPr/>
        </p:nvGrpSpPr>
        <p:grpSpPr>
          <a:xfrm>
            <a:off x="1093023" y="1129401"/>
            <a:ext cx="3160058" cy="3269826"/>
            <a:chOff x="1093023" y="1129401"/>
            <a:chExt cx="3160058" cy="3269826"/>
          </a:xfrm>
        </p:grpSpPr>
        <p:sp>
          <p:nvSpPr>
            <p:cNvPr id="12" name="椭圆 11"/>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3" name="椭圆 12"/>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0" name="图片 9"/>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093023" y="1581458"/>
              <a:ext cx="3160058" cy="2817769"/>
            </a:xfrm>
            <a:prstGeom prst="rect">
              <a:avLst/>
            </a:prstGeom>
          </p:spPr>
        </p:pic>
        <p:sp>
          <p:nvSpPr>
            <p:cNvPr id="18" name="椭圆 17"/>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8" name="矩形 259"/>
          <p:cNvSpPr>
            <a:spLocks noChangeArrowheads="1"/>
          </p:cNvSpPr>
          <p:nvPr/>
        </p:nvSpPr>
        <p:spPr bwMode="auto">
          <a:xfrm>
            <a:off x="1475656" y="1785820"/>
            <a:ext cx="1561914" cy="125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7200" cap="all" spc="213" dirty="0">
                <a:solidFill>
                  <a:srgbClr val="980000"/>
                </a:solidFill>
                <a:latin typeface="Impact" panose="020B0806030902050204" pitchFamily="34" charset="0"/>
                <a:cs typeface="Arial" panose="020B0604020202020204" pitchFamily="34" charset="0"/>
              </a:rPr>
              <a:t>03</a:t>
            </a:r>
            <a:endParaRPr lang="zh-CN" altLang="en-US" sz="7200" cap="all" spc="213" dirty="0">
              <a:solidFill>
                <a:srgbClr val="98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459640847"/>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8"/>
                                        </p:tgtEl>
                                        <p:attrNameLst>
                                          <p:attrName>ppt_y</p:attrName>
                                        </p:attrNameLst>
                                      </p:cBhvr>
                                      <p:tavLst>
                                        <p:tav tm="0">
                                          <p:val>
                                            <p:strVal val="#ppt_y"/>
                                          </p:val>
                                        </p:tav>
                                        <p:tav tm="100000">
                                          <p:val>
                                            <p:strVal val="#ppt_y"/>
                                          </p:val>
                                        </p:tav>
                                      </p:tavLst>
                                    </p:anim>
                                    <p:anim calcmode="lin" valueType="num">
                                      <p:cBhvr>
                                        <p:cTn id="18"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8"/>
                                        </p:tgtEl>
                                      </p:cBhvr>
                                    </p:animEffect>
                                  </p:childTnLst>
                                </p:cTn>
                              </p:par>
                            </p:childTnLst>
                          </p:cTn>
                        </p:par>
                        <p:par>
                          <p:cTn id="21" fill="hold">
                            <p:stCondLst>
                              <p:cond delay="155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28"/>
                                        </p:tgtEl>
                                      </p:cBhvr>
                                    </p:animEffect>
                                    <p:animScale>
                                      <p:cBhvr>
                                        <p:cTn id="24" dur="250" autoRev="1" fill="hold"/>
                                        <p:tgtEl>
                                          <p:spTgt spid="28"/>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80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8" grpId="1"/>
      <p:bldP spid="28" grpId="0"/>
      <p:bldP spid="28"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p:cNvGraphicFramePr/>
          <p:nvPr>
            <p:extLst>
              <p:ext uri="{D42A27DB-BD31-4B8C-83A1-F6EECF244321}">
                <p14:modId xmlns:p14="http://schemas.microsoft.com/office/powerpoint/2010/main" val="2353436394"/>
              </p:ext>
            </p:extLst>
          </p:nvPr>
        </p:nvGraphicFramePr>
        <p:xfrm>
          <a:off x="462061" y="1676165"/>
          <a:ext cx="5040560" cy="2707948"/>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供应商质量表现</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03</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21" name="矩形 20"/>
          <p:cNvSpPr/>
          <p:nvPr/>
        </p:nvSpPr>
        <p:spPr>
          <a:xfrm>
            <a:off x="5724128" y="1563638"/>
            <a:ext cx="723275" cy="328551"/>
          </a:xfrm>
          <a:prstGeom prst="rect">
            <a:avLst/>
          </a:prstGeom>
        </p:spPr>
        <p:txBody>
          <a:bodyPr wrap="none">
            <a:spAutoFit/>
          </a:bodyPr>
          <a:lstStyle/>
          <a:p>
            <a:pPr>
              <a:lnSpc>
                <a:spcPct val="120000"/>
              </a:lnSpc>
            </a:pPr>
            <a:r>
              <a:rPr lang="zh-CN" altLang="en-US" sz="1400" b="1" dirty="0">
                <a:solidFill>
                  <a:srgbClr val="23363D"/>
                </a:solidFill>
              </a:rPr>
              <a:t>小结：</a:t>
            </a:r>
          </a:p>
        </p:txBody>
      </p:sp>
      <p:sp>
        <p:nvSpPr>
          <p:cNvPr id="22" name="文本框 21"/>
          <p:cNvSpPr txBox="1"/>
          <p:nvPr/>
        </p:nvSpPr>
        <p:spPr>
          <a:xfrm>
            <a:off x="5724128" y="1990572"/>
            <a:ext cx="2664296" cy="630429"/>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2018</a:t>
            </a:r>
            <a:r>
              <a:rPr lang="zh-CN" altLang="en-US" sz="1000" dirty="0">
                <a:solidFill>
                  <a:schemeClr val="tx1">
                    <a:lumMod val="65000"/>
                    <a:lumOff val="35000"/>
                  </a:schemeClr>
                </a:solidFill>
              </a:rPr>
              <a:t>年</a:t>
            </a:r>
            <a:r>
              <a:rPr lang="en-US" altLang="zh-CN" sz="1000" dirty="0">
                <a:solidFill>
                  <a:schemeClr val="tx1">
                    <a:lumMod val="65000"/>
                    <a:lumOff val="35000"/>
                  </a:schemeClr>
                </a:solidFill>
              </a:rPr>
              <a:t>11</a:t>
            </a:r>
            <a:r>
              <a:rPr lang="zh-CN" altLang="en-US" sz="1000" dirty="0">
                <a:solidFill>
                  <a:schemeClr val="tx1">
                    <a:lumMod val="65000"/>
                    <a:lumOff val="35000"/>
                  </a:schemeClr>
                </a:solidFill>
              </a:rPr>
              <a:t>月来料共</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批，涉及</a:t>
            </a:r>
            <a:r>
              <a:rPr lang="en-US" altLang="zh-CN" sz="1000" dirty="0">
                <a:solidFill>
                  <a:schemeClr val="tx1">
                    <a:lumMod val="65000"/>
                    <a:lumOff val="35000"/>
                  </a:schemeClr>
                </a:solidFill>
              </a:rPr>
              <a:t>40</a:t>
            </a:r>
            <a:r>
              <a:rPr lang="zh-CN" altLang="en-US" sz="1000" dirty="0">
                <a:solidFill>
                  <a:schemeClr val="tx1">
                    <a:lumMod val="65000"/>
                    <a:lumOff val="35000"/>
                  </a:schemeClr>
                </a:solidFill>
              </a:rPr>
              <a:t>家供应商，一次交检不良率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个不合格批次产品涉及以下</a:t>
            </a:r>
            <a:r>
              <a:rPr lang="en-US" altLang="zh-CN" sz="1000" dirty="0">
                <a:solidFill>
                  <a:schemeClr val="tx1">
                    <a:lumMod val="65000"/>
                    <a:lumOff val="35000"/>
                  </a:schemeClr>
                </a:solidFill>
              </a:rPr>
              <a:t>4</a:t>
            </a:r>
            <a:r>
              <a:rPr lang="zh-CN" altLang="en-US" sz="1000" dirty="0">
                <a:solidFill>
                  <a:schemeClr val="tx1">
                    <a:lumMod val="65000"/>
                    <a:lumOff val="35000"/>
                  </a:schemeClr>
                </a:solidFill>
              </a:rPr>
              <a:t>家供应商：</a:t>
            </a:r>
          </a:p>
        </p:txBody>
      </p:sp>
      <p:sp>
        <p:nvSpPr>
          <p:cNvPr id="23" name="文本框 22"/>
          <p:cNvSpPr txBox="1"/>
          <p:nvPr/>
        </p:nvSpPr>
        <p:spPr>
          <a:xfrm>
            <a:off x="5724128" y="2745665"/>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Tree>
    <p:extLst>
      <p:ext uri="{BB962C8B-B14F-4D97-AF65-F5344CB8AC3E}">
        <p14:creationId xmlns:p14="http://schemas.microsoft.com/office/powerpoint/2010/main" val="732566414"/>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1" grpId="0"/>
      <p:bldP spid="22"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697704" y="4270613"/>
            <a:ext cx="723275" cy="328551"/>
          </a:xfrm>
          <a:prstGeom prst="rect">
            <a:avLst/>
          </a:prstGeom>
        </p:spPr>
        <p:txBody>
          <a:bodyPr wrap="none">
            <a:spAutoFit/>
          </a:bodyPr>
          <a:lstStyle/>
          <a:p>
            <a:pPr marL="0" marR="0" lvl="0" indent="0" algn="l" defTabSz="914282" rtl="0" eaLnBrk="1" fontAlgn="auto" latinLnBrk="0" hangingPunct="1">
              <a:lnSpc>
                <a:spcPct val="120000"/>
              </a:lnSpc>
              <a:buClrTx/>
              <a:buSzTx/>
              <a:buFontTx/>
              <a:buNone/>
              <a:tabLst/>
              <a:defRPr/>
            </a:pPr>
            <a:r>
              <a:rPr lang="zh-CN" altLang="en-US" sz="1400" b="1" dirty="0">
                <a:solidFill>
                  <a:srgbClr val="23363D"/>
                </a:solidFill>
                <a:latin typeface="Arial"/>
                <a:ea typeface="微软雅黑"/>
              </a:rPr>
              <a:t>小结</a:t>
            </a:r>
            <a:r>
              <a:rPr kumimoji="0" lang="zh-CN" altLang="en-US" sz="1400" b="1" i="0" u="none" strike="noStrike" kern="1200" cap="none" spc="0" normalizeH="0" baseline="0" noProof="0" dirty="0">
                <a:ln>
                  <a:noFill/>
                </a:ln>
                <a:solidFill>
                  <a:srgbClr val="23363D"/>
                </a:solidFill>
                <a:effectLst/>
                <a:uLnTx/>
                <a:uFillTx/>
                <a:latin typeface="Arial"/>
                <a:ea typeface="微软雅黑"/>
                <a:cs typeface="+mn-cs"/>
              </a:rPr>
              <a:t>：</a:t>
            </a:r>
          </a:p>
        </p:txBody>
      </p:sp>
      <p:sp>
        <p:nvSpPr>
          <p:cNvPr id="7" name="文本框 6"/>
          <p:cNvSpPr txBox="1"/>
          <p:nvPr/>
        </p:nvSpPr>
        <p:spPr>
          <a:xfrm>
            <a:off x="2385283" y="4333038"/>
            <a:ext cx="6003141" cy="276999"/>
          </a:xfrm>
          <a:prstGeom prst="rect">
            <a:avLst/>
          </a:prstGeom>
          <a:noFill/>
        </p:spPr>
        <p:txBody>
          <a:bodyPr wrap="square" rtlCol="0">
            <a:spAutoFit/>
          </a:bodyPr>
          <a:lstStyle/>
          <a:p>
            <a:pPr>
              <a:lnSpc>
                <a:spcPct val="120000"/>
              </a:lnSpc>
            </a:pPr>
            <a:r>
              <a:rPr lang="zh-CN" altLang="en-US" sz="1000" dirty="0">
                <a:solidFill>
                  <a:schemeClr val="tx1">
                    <a:lumMod val="65000"/>
                    <a:lumOff val="35000"/>
                  </a:schemeClr>
                </a:solidFill>
              </a:rPr>
              <a:t>质量信息反馈单多次催促供应商，仍未回复，预定淘汰类供应商）待开发新供应商</a:t>
            </a:r>
          </a:p>
        </p:txBody>
      </p:sp>
      <p:graphicFrame>
        <p:nvGraphicFramePr>
          <p:cNvPr id="8" name="Group 2"/>
          <p:cNvGraphicFramePr>
            <a:graphicFrameLocks noGrp="1"/>
          </p:cNvGraphicFramePr>
          <p:nvPr>
            <p:extLst>
              <p:ext uri="{D42A27DB-BD31-4B8C-83A1-F6EECF244321}">
                <p14:modId xmlns:p14="http://schemas.microsoft.com/office/powerpoint/2010/main" val="735004178"/>
              </p:ext>
            </p:extLst>
          </p:nvPr>
        </p:nvGraphicFramePr>
        <p:xfrm>
          <a:off x="900208" y="1282067"/>
          <a:ext cx="7416824" cy="2871691"/>
        </p:xfrm>
        <a:graphic>
          <a:graphicData uri="http://schemas.openxmlformats.org/drawingml/2006/table">
            <a:tbl>
              <a:tblPr>
                <a:effectLst>
                  <a:outerShdw blurRad="127000" dist="63500" dir="2700000" algn="tl" rotWithShape="0">
                    <a:prstClr val="black">
                      <a:alpha val="40000"/>
                    </a:prstClr>
                  </a:outerShdw>
                </a:effectLst>
              </a:tblPr>
              <a:tblGrid>
                <a:gridCol w="391118">
                  <a:extLst>
                    <a:ext uri="{9D8B030D-6E8A-4147-A177-3AD203B41FA5}">
                      <a16:colId xmlns:a16="http://schemas.microsoft.com/office/drawing/2014/main" xmlns="" val="20000"/>
                    </a:ext>
                  </a:extLst>
                </a:gridCol>
                <a:gridCol w="398435">
                  <a:extLst>
                    <a:ext uri="{9D8B030D-6E8A-4147-A177-3AD203B41FA5}">
                      <a16:colId xmlns:a16="http://schemas.microsoft.com/office/drawing/2014/main" xmlns="" val="20001"/>
                    </a:ext>
                  </a:extLst>
                </a:gridCol>
                <a:gridCol w="559963">
                  <a:extLst>
                    <a:ext uri="{9D8B030D-6E8A-4147-A177-3AD203B41FA5}">
                      <a16:colId xmlns:a16="http://schemas.microsoft.com/office/drawing/2014/main" xmlns="" val="20002"/>
                    </a:ext>
                  </a:extLst>
                </a:gridCol>
                <a:gridCol w="1475289">
                  <a:extLst>
                    <a:ext uri="{9D8B030D-6E8A-4147-A177-3AD203B41FA5}">
                      <a16:colId xmlns:a16="http://schemas.microsoft.com/office/drawing/2014/main" xmlns="" val="20003"/>
                    </a:ext>
                  </a:extLst>
                </a:gridCol>
                <a:gridCol w="1639691">
                  <a:extLst>
                    <a:ext uri="{9D8B030D-6E8A-4147-A177-3AD203B41FA5}">
                      <a16:colId xmlns:a16="http://schemas.microsoft.com/office/drawing/2014/main" xmlns="" val="20004"/>
                    </a:ext>
                  </a:extLst>
                </a:gridCol>
                <a:gridCol w="936104">
                  <a:extLst>
                    <a:ext uri="{9D8B030D-6E8A-4147-A177-3AD203B41FA5}">
                      <a16:colId xmlns:a16="http://schemas.microsoft.com/office/drawing/2014/main" xmlns="" val="20005"/>
                    </a:ext>
                  </a:extLst>
                </a:gridCol>
                <a:gridCol w="1080120">
                  <a:extLst>
                    <a:ext uri="{9D8B030D-6E8A-4147-A177-3AD203B41FA5}">
                      <a16:colId xmlns:a16="http://schemas.microsoft.com/office/drawing/2014/main" xmlns="" val="20006"/>
                    </a:ext>
                  </a:extLst>
                </a:gridCol>
                <a:gridCol w="936104">
                  <a:extLst>
                    <a:ext uri="{9D8B030D-6E8A-4147-A177-3AD203B41FA5}">
                      <a16:colId xmlns:a16="http://schemas.microsoft.com/office/drawing/2014/main" xmlns="" val="20007"/>
                    </a:ext>
                  </a:extLst>
                </a:gridCol>
              </a:tblGrid>
              <a:tr h="504686">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序号</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供应商</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名称</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不良描述</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临时措施</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永久措施</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责任人</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完成时间</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80000"/>
                    </a:solidFill>
                  </a:tcPr>
                </a:tc>
                <a:extLst>
                  <a:ext uri="{0D108BD9-81ED-4DB2-BD59-A6C34878D82A}">
                    <a16:rowId xmlns:a16="http://schemas.microsoft.com/office/drawing/2014/main" xmlns="" val="10000"/>
                  </a:ext>
                </a:extLst>
              </a:tr>
              <a:tr h="1221074">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en-US" sz="1000" b="1" i="0" u="none" strike="noStrike" cap="none" normalizeH="0" baseline="0">
                          <a:ln>
                            <a:noFill/>
                          </a:ln>
                          <a:solidFill>
                            <a:schemeClr val="bg1"/>
                          </a:solidFill>
                          <a:effectLst/>
                          <a:latin typeface="+mn-ea"/>
                          <a:ea typeface="+mn-ea"/>
                          <a:sym typeface="宋体" pitchFamily="2" charset="-122"/>
                        </a:rPr>
                        <a:t>1</a:t>
                      </a:r>
                      <a:endParaRPr kumimoji="0" lang="en-US" sz="1000" b="0" i="0" u="none" strike="noStrike" cap="none" normalizeH="0" baseline="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供应商</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en-US" altLang="zh-CN" sz="1000" b="1" i="0" u="none" strike="noStrike" cap="none" normalizeH="0" baseline="0" dirty="0">
                          <a:ln>
                            <a:noFill/>
                          </a:ln>
                          <a:solidFill>
                            <a:schemeClr val="bg1"/>
                          </a:solidFill>
                          <a:effectLst/>
                          <a:latin typeface="+mn-ea"/>
                          <a:ea typeface="+mn-ea"/>
                          <a:sym typeface="宋体" pitchFamily="2" charset="-122"/>
                        </a:rPr>
                        <a:t>MM</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rPr>
                        <a:t>输入具体的不良信息描述</a:t>
                      </a:r>
                      <a:endParaRPr kumimoji="0" lang="zh-CN" altLang="en-US" sz="1000" b="0" i="0" u="none" strike="noStrike" cap="none" normalizeH="0" baseline="0" dirty="0">
                        <a:ln>
                          <a:noFill/>
                        </a:ln>
                        <a:solidFill>
                          <a:schemeClr val="bg1"/>
                        </a:solidFill>
                        <a:effectLst/>
                        <a:latin typeface="+mn-ea"/>
                        <a:ea typeface="+mn-ea"/>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en-US" sz="1000" b="1" i="0" u="none" strike="noStrike" cap="none" normalizeH="0" baseline="0" dirty="0">
                          <a:ln>
                            <a:noFill/>
                          </a:ln>
                          <a:solidFill>
                            <a:schemeClr val="bg1"/>
                          </a:solidFill>
                          <a:effectLst/>
                          <a:latin typeface="+mn-ea"/>
                          <a:ea typeface="+mn-ea"/>
                          <a:sym typeface="宋体" pitchFamily="2" charset="-122"/>
                        </a:rPr>
                        <a:t>1.</a:t>
                      </a:r>
                      <a:r>
                        <a:rPr kumimoji="0" lang="zh-CN" altLang="en-US" sz="1000" b="1" i="0" u="none" strike="noStrike" cap="none" normalizeH="0" baseline="0" dirty="0">
                          <a:ln>
                            <a:noFill/>
                          </a:ln>
                          <a:solidFill>
                            <a:schemeClr val="bg1"/>
                          </a:solidFill>
                          <a:effectLst/>
                          <a:latin typeface="+mn-ea"/>
                          <a:ea typeface="+mn-ea"/>
                          <a:sym typeface="宋体" pitchFamily="2" charset="-122"/>
                        </a:rPr>
                        <a:t>罗列处置措施；罗列处置措施；罗列处置措施</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rPr>
                        <a:t>具体实用解决办法</a:t>
                      </a:r>
                      <a:endParaRPr kumimoji="0" lang="zh-CN" altLang="en-US" sz="1000" b="0" i="0" u="none" strike="noStrike" cap="none" normalizeH="0" baseline="0" dirty="0">
                        <a:ln>
                          <a:noFill/>
                        </a:ln>
                        <a:solidFill>
                          <a:schemeClr val="bg1"/>
                        </a:solidFill>
                        <a:effectLst/>
                        <a:latin typeface="+mn-ea"/>
                        <a:ea typeface="+mn-ea"/>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采购部</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a:ln>
                            <a:noFill/>
                          </a:ln>
                          <a:solidFill>
                            <a:schemeClr val="bg1"/>
                          </a:solidFill>
                          <a:effectLst/>
                          <a:latin typeface="+mn-ea"/>
                          <a:ea typeface="+mn-ea"/>
                          <a:sym typeface="宋体" pitchFamily="2" charset="-122"/>
                        </a:rPr>
                        <a:t>待定</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extLst>
                  <a:ext uri="{0D108BD9-81ED-4DB2-BD59-A6C34878D82A}">
                    <a16:rowId xmlns:a16="http://schemas.microsoft.com/office/drawing/2014/main" xmlns="" val="10001"/>
                  </a:ext>
                </a:extLst>
              </a:tr>
              <a:tr h="1010543">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en-US" sz="1000" b="1" i="0" u="none" strike="noStrike" cap="none" normalizeH="0" baseline="0">
                          <a:ln>
                            <a:noFill/>
                          </a:ln>
                          <a:solidFill>
                            <a:schemeClr val="bg1"/>
                          </a:solidFill>
                          <a:effectLst/>
                          <a:latin typeface="+mn-ea"/>
                          <a:ea typeface="+mn-ea"/>
                          <a:sym typeface="宋体" pitchFamily="2" charset="-122"/>
                        </a:rPr>
                        <a:t>2</a:t>
                      </a:r>
                      <a:endParaRPr kumimoji="0" lang="en-US" sz="1000" b="0" i="0" u="none" strike="noStrike" cap="none" normalizeH="0" baseline="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供应商</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en-US" altLang="zh-CN" sz="1000" b="0" i="0" u="none" strike="noStrike" cap="none" normalizeH="0" baseline="0" dirty="0">
                          <a:ln>
                            <a:noFill/>
                          </a:ln>
                          <a:solidFill>
                            <a:schemeClr val="bg1"/>
                          </a:solidFill>
                          <a:effectLst/>
                          <a:latin typeface="+mn-ea"/>
                          <a:ea typeface="+mn-ea"/>
                          <a:sym typeface="宋体" pitchFamily="2" charset="-122"/>
                        </a:rPr>
                        <a:t>YY</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rPr>
                        <a:t>输入具体的不良信息描述</a:t>
                      </a:r>
                      <a:endParaRPr kumimoji="0" lang="zh-CN" altLang="en-US" sz="1000" b="0" i="0" u="none" strike="noStrike" cap="none" normalizeH="0" baseline="0" dirty="0">
                        <a:ln>
                          <a:noFill/>
                        </a:ln>
                        <a:solidFill>
                          <a:schemeClr val="bg1"/>
                        </a:solidFill>
                        <a:effectLst/>
                        <a:latin typeface="+mn-ea"/>
                        <a:ea typeface="+mn-ea"/>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罗列处置措施；罗列处置措施；罗列处置措施</a:t>
                      </a:r>
                      <a:endParaRPr kumimoji="0" lang="zh-CN" altLang="en-US" sz="1000" b="0" i="0" u="none" strike="noStrike" cap="none" normalizeH="0" baseline="0" dirty="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rPr>
                        <a:t>具体实用解决办法</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a:ln>
                            <a:noFill/>
                          </a:ln>
                          <a:solidFill>
                            <a:schemeClr val="bg1"/>
                          </a:solidFill>
                          <a:effectLst/>
                          <a:latin typeface="+mn-ea"/>
                          <a:ea typeface="+mn-ea"/>
                          <a:sym typeface="宋体" pitchFamily="2" charset="-122"/>
                        </a:rPr>
                        <a:t>采购部</a:t>
                      </a:r>
                      <a:endParaRPr kumimoji="0" lang="zh-CN" altLang="en-US" sz="1000" b="0" i="0" u="none" strike="noStrike" cap="none" normalizeH="0" baseline="0">
                        <a:ln>
                          <a:noFill/>
                        </a:ln>
                        <a:solidFill>
                          <a:schemeClr val="bg1"/>
                        </a:solidFill>
                        <a:effectLst/>
                        <a:latin typeface="+mn-ea"/>
                        <a:ea typeface="+mn-ea"/>
                        <a:sym typeface="宋体" pitchFamily="2" charset="-122"/>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tc>
                  <a:txBody>
                    <a:bodyPr/>
                    <a:lstStyle>
                      <a:lvl1pPr marL="0" algn="l" defTabSz="914282" rtl="0" eaLnBrk="1" latinLnBrk="0" hangingPunct="1">
                        <a:defRPr sz="1800" kern="1200">
                          <a:solidFill>
                            <a:schemeClr val="tx1"/>
                          </a:solidFill>
                          <a:latin typeface="Calibri"/>
                        </a:defRPr>
                      </a:lvl1pPr>
                      <a:lvl2pPr marL="457140" algn="l" defTabSz="914282" rtl="0" eaLnBrk="1" latinLnBrk="0" hangingPunct="1">
                        <a:defRPr sz="1800" kern="1200">
                          <a:solidFill>
                            <a:schemeClr val="tx1"/>
                          </a:solidFill>
                          <a:latin typeface="Calibri"/>
                        </a:defRPr>
                      </a:lvl2pPr>
                      <a:lvl3pPr marL="914282" algn="l" defTabSz="914282" rtl="0" eaLnBrk="1" latinLnBrk="0" hangingPunct="1">
                        <a:defRPr sz="1800" kern="1200">
                          <a:solidFill>
                            <a:schemeClr val="tx1"/>
                          </a:solidFill>
                          <a:latin typeface="Calibri"/>
                        </a:defRPr>
                      </a:lvl3pPr>
                      <a:lvl4pPr marL="1371422" algn="l" defTabSz="914282" rtl="0" eaLnBrk="1" latinLnBrk="0" hangingPunct="1">
                        <a:defRPr sz="1800" kern="1200">
                          <a:solidFill>
                            <a:schemeClr val="tx1"/>
                          </a:solidFill>
                          <a:latin typeface="Calibri"/>
                        </a:defRPr>
                      </a:lvl4pPr>
                      <a:lvl5pPr marL="1828563" algn="l" defTabSz="914282" rtl="0" eaLnBrk="1" latinLnBrk="0" hangingPunct="1">
                        <a:defRPr sz="1800" kern="1200">
                          <a:solidFill>
                            <a:schemeClr val="tx1"/>
                          </a:solidFill>
                          <a:latin typeface="Calibri"/>
                        </a:defRPr>
                      </a:lvl5pPr>
                      <a:lvl6pPr marL="2285704" algn="l" defTabSz="914282" rtl="0" eaLnBrk="1" latinLnBrk="0" hangingPunct="1">
                        <a:defRPr sz="1800" kern="1200">
                          <a:solidFill>
                            <a:schemeClr val="tx1"/>
                          </a:solidFill>
                          <a:latin typeface="Calibri"/>
                        </a:defRPr>
                      </a:lvl6pPr>
                      <a:lvl7pPr marL="2742845" algn="l" defTabSz="914282" rtl="0" eaLnBrk="1" latinLnBrk="0" hangingPunct="1">
                        <a:defRPr sz="1800" kern="1200">
                          <a:solidFill>
                            <a:schemeClr val="tx1"/>
                          </a:solidFill>
                          <a:latin typeface="Calibri"/>
                        </a:defRPr>
                      </a:lvl7pPr>
                      <a:lvl8pPr marL="3199985" algn="l" defTabSz="914282" rtl="0" eaLnBrk="1" latinLnBrk="0" hangingPunct="1">
                        <a:defRPr sz="1800" kern="1200">
                          <a:solidFill>
                            <a:schemeClr val="tx1"/>
                          </a:solidFill>
                          <a:latin typeface="Calibri"/>
                        </a:defRPr>
                      </a:lvl8pPr>
                      <a:lvl9pPr marL="3657126" algn="l" defTabSz="914282" rtl="0" eaLnBrk="1" latinLnBrk="0" hangingPunct="1">
                        <a:defRPr sz="1800" kern="1200">
                          <a:solidFill>
                            <a:schemeClr val="tx1"/>
                          </a:solidFill>
                          <a:latin typeface="Calibri"/>
                        </a:defRPr>
                      </a:lvl9pPr>
                    </a:lstStyle>
                    <a:p>
                      <a:pPr marL="0" marR="0" lvl="0" indent="0" algn="ctr" defTabSz="908050" rtl="0" eaLnBrk="0" fontAlgn="base" latinLnBrk="0" hangingPunct="0">
                        <a:lnSpc>
                          <a:spcPct val="120000"/>
                        </a:lnSpc>
                        <a:spcBef>
                          <a:spcPct val="0"/>
                        </a:spcBef>
                        <a:spcAft>
                          <a:spcPct val="0"/>
                        </a:spcAft>
                        <a:buClr>
                          <a:schemeClr val="hlink"/>
                        </a:buClr>
                        <a:buSzTx/>
                        <a:buFont typeface="Arial" pitchFamily="34" charset="0"/>
                        <a:buNone/>
                        <a:tabLst/>
                      </a:pPr>
                      <a:r>
                        <a:rPr kumimoji="0" lang="zh-CN" altLang="en-US" sz="1000" b="1" i="0" u="none" strike="noStrike" cap="none" normalizeH="0" baseline="0" dirty="0">
                          <a:ln>
                            <a:noFill/>
                          </a:ln>
                          <a:solidFill>
                            <a:schemeClr val="bg1"/>
                          </a:solidFill>
                          <a:effectLst/>
                          <a:latin typeface="+mn-ea"/>
                          <a:ea typeface="+mn-ea"/>
                          <a:sym typeface="宋体" pitchFamily="2" charset="-122"/>
                        </a:rPr>
                        <a:t>待定</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3363D"/>
                    </a:solidFill>
                  </a:tcPr>
                </a:tc>
                <a:extLst>
                  <a:ext uri="{0D108BD9-81ED-4DB2-BD59-A6C34878D82A}">
                    <a16:rowId xmlns:a16="http://schemas.microsoft.com/office/drawing/2014/main" xmlns="" val="10002"/>
                  </a:ext>
                </a:extLst>
              </a:tr>
            </a:tbl>
          </a:graphicData>
        </a:graphic>
      </p:graphicFrame>
      <p:grpSp>
        <p:nvGrpSpPr>
          <p:cNvPr id="9" name="组合 8"/>
          <p:cNvGrpSpPr/>
          <p:nvPr/>
        </p:nvGrpSpPr>
        <p:grpSpPr>
          <a:xfrm>
            <a:off x="0" y="51470"/>
            <a:ext cx="9144000" cy="969003"/>
            <a:chOff x="0" y="51470"/>
            <a:chExt cx="9144000" cy="969003"/>
          </a:xfrm>
        </p:grpSpPr>
        <p:sp>
          <p:nvSpPr>
            <p:cNvPr id="10" name="矩形 9"/>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1"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2400" dirty="0">
                  <a:solidFill>
                    <a:schemeClr val="bg1"/>
                  </a:solidFill>
                  <a:latin typeface="Arial" panose="020B0604020202020204" pitchFamily="34" charset="0"/>
                  <a:cs typeface="Arial" panose="020B0604020202020204" pitchFamily="34" charset="0"/>
                </a:rPr>
                <a:t>11</a:t>
              </a:r>
              <a:r>
                <a:rPr lang="zh-CN" altLang="en-US" sz="2400" dirty="0">
                  <a:solidFill>
                    <a:schemeClr val="bg1"/>
                  </a:solidFill>
                  <a:latin typeface="Arial" panose="020B0604020202020204" pitchFamily="34" charset="0"/>
                  <a:cs typeface="Arial" panose="020B0604020202020204" pitchFamily="34" charset="0"/>
                </a:rPr>
                <a:t>月供应商质量不良分析</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4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03</a:t>
              </a:r>
              <a:endParaRPr lang="zh-CN" altLang="en-US" sz="2400" cap="all" dirty="0">
                <a:solidFill>
                  <a:srgbClr val="980000"/>
                </a:solidFill>
                <a:latin typeface="Impact" panose="020B0806030902050204" pitchFamily="34" charset="0"/>
                <a:cs typeface="Arial" panose="020B0604020202020204" pitchFamily="34" charset="0"/>
              </a:endParaRPr>
            </a:p>
          </p:txBody>
        </p:sp>
      </p:grpSp>
    </p:spTree>
    <p:extLst>
      <p:ext uri="{BB962C8B-B14F-4D97-AF65-F5344CB8AC3E}">
        <p14:creationId xmlns:p14="http://schemas.microsoft.com/office/powerpoint/2010/main" val="2071910428"/>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51470"/>
            <a:ext cx="9144000" cy="969003"/>
            <a:chOff x="0" y="51470"/>
            <a:chExt cx="9144000" cy="969003"/>
          </a:xfrm>
        </p:grpSpPr>
        <p:sp>
          <p:nvSpPr>
            <p:cNvPr id="8" name="矩形 7"/>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2"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重点问题改善情况跟进</a:t>
              </a:r>
            </a:p>
          </p:txBody>
        </p:sp>
        <p:grpSp>
          <p:nvGrpSpPr>
            <p:cNvPr id="13" name="组合 12"/>
            <p:cNvGrpSpPr/>
            <p:nvPr/>
          </p:nvGrpSpPr>
          <p:grpSpPr>
            <a:xfrm>
              <a:off x="298181" y="51470"/>
              <a:ext cx="997645" cy="969003"/>
              <a:chOff x="1287126" y="850656"/>
              <a:chExt cx="997645" cy="969003"/>
            </a:xfrm>
          </p:grpSpPr>
          <p:sp>
            <p:nvSpPr>
              <p:cNvPr id="15" name="椭圆 14"/>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9" name="椭圆 18"/>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20" name="图片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1" name="椭圆 20"/>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4" name="矩形 259"/>
            <p:cNvSpPr>
              <a:spLocks noChangeArrowheads="1"/>
            </p:cNvSpPr>
            <p:nvPr/>
          </p:nvSpPr>
          <p:spPr bwMode="auto">
            <a:xfrm>
              <a:off x="435402" y="202980"/>
              <a:ext cx="929612" cy="4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03</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4" name="组合 3"/>
          <p:cNvGrpSpPr/>
          <p:nvPr/>
        </p:nvGrpSpPr>
        <p:grpSpPr>
          <a:xfrm>
            <a:off x="1645659" y="1491630"/>
            <a:ext cx="2282485" cy="3062810"/>
            <a:chOff x="1353411" y="1662830"/>
            <a:chExt cx="1848752" cy="3062810"/>
          </a:xfrm>
        </p:grpSpPr>
        <p:sp>
          <p:nvSpPr>
            <p:cNvPr id="22" name="五边形 21"/>
            <p:cNvSpPr/>
            <p:nvPr/>
          </p:nvSpPr>
          <p:spPr>
            <a:xfrm rot="16200000" flipH="1">
              <a:off x="1960153" y="1534413"/>
              <a:ext cx="635267" cy="1848752"/>
            </a:xfrm>
            <a:prstGeom prst="homePlate">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latin typeface="+mj-ea"/>
                <a:ea typeface="+mj-ea"/>
              </a:endParaRPr>
            </a:p>
          </p:txBody>
        </p:sp>
        <p:grpSp>
          <p:nvGrpSpPr>
            <p:cNvPr id="23" name="组合 22"/>
            <p:cNvGrpSpPr/>
            <p:nvPr/>
          </p:nvGrpSpPr>
          <p:grpSpPr>
            <a:xfrm>
              <a:off x="1447829" y="2138444"/>
              <a:ext cx="1659916" cy="2587196"/>
              <a:chOff x="1930438" y="2851259"/>
              <a:chExt cx="2213221" cy="3449594"/>
            </a:xfrm>
          </p:grpSpPr>
          <p:sp>
            <p:nvSpPr>
              <p:cNvPr id="24" name="五边形 23"/>
              <p:cNvSpPr/>
              <p:nvPr/>
            </p:nvSpPr>
            <p:spPr>
              <a:xfrm rot="16200000" flipH="1">
                <a:off x="2634548" y="4791743"/>
                <a:ext cx="805001" cy="2213220"/>
              </a:xfrm>
              <a:prstGeom prst="homePlate">
                <a:avLst/>
              </a:pr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latin typeface="+mj-ea"/>
                  <a:ea typeface="+mj-ea"/>
                </a:endParaRPr>
              </a:p>
            </p:txBody>
          </p:sp>
          <p:sp>
            <p:nvSpPr>
              <p:cNvPr id="25" name="任意多边形 24"/>
              <p:cNvSpPr/>
              <p:nvPr/>
            </p:nvSpPr>
            <p:spPr>
              <a:xfrm>
                <a:off x="1930438" y="2851259"/>
                <a:ext cx="2213220" cy="3338834"/>
              </a:xfrm>
              <a:custGeom>
                <a:avLst/>
                <a:gdLst>
                  <a:gd name="connsiteX0" fmla="*/ 0 w 2424214"/>
                  <a:gd name="connsiteY0" fmla="*/ 0 h 3657136"/>
                  <a:gd name="connsiteX1" fmla="*/ 2424214 w 2424214"/>
                  <a:gd name="connsiteY1" fmla="*/ 0 h 3657136"/>
                  <a:gd name="connsiteX2" fmla="*/ 2424214 w 2424214"/>
                  <a:gd name="connsiteY2" fmla="*/ 2775392 h 3657136"/>
                  <a:gd name="connsiteX3" fmla="*/ 2424214 w 2424214"/>
                  <a:gd name="connsiteY3" fmla="*/ 2838918 h 3657136"/>
                  <a:gd name="connsiteX4" fmla="*/ 2424214 w 2424214"/>
                  <a:gd name="connsiteY4" fmla="*/ 3216264 h 3657136"/>
                  <a:gd name="connsiteX5" fmla="*/ 1212107 w 2424214"/>
                  <a:gd name="connsiteY5" fmla="*/ 3657136 h 3657136"/>
                  <a:gd name="connsiteX6" fmla="*/ 0 w 2424214"/>
                  <a:gd name="connsiteY6" fmla="*/ 3216264 h 3657136"/>
                  <a:gd name="connsiteX7" fmla="*/ 0 w 2424214"/>
                  <a:gd name="connsiteY7" fmla="*/ 2838918 h 3657136"/>
                  <a:gd name="connsiteX8" fmla="*/ 0 w 2424214"/>
                  <a:gd name="connsiteY8" fmla="*/ 2775392 h 36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214" h="3657136">
                    <a:moveTo>
                      <a:pt x="0" y="0"/>
                    </a:moveTo>
                    <a:lnTo>
                      <a:pt x="2424214" y="0"/>
                    </a:lnTo>
                    <a:lnTo>
                      <a:pt x="2424214" y="2775392"/>
                    </a:lnTo>
                    <a:lnTo>
                      <a:pt x="2424214" y="2838918"/>
                    </a:lnTo>
                    <a:lnTo>
                      <a:pt x="2424214" y="3216264"/>
                    </a:lnTo>
                    <a:lnTo>
                      <a:pt x="1212107" y="3657136"/>
                    </a:lnTo>
                    <a:lnTo>
                      <a:pt x="0" y="3216264"/>
                    </a:lnTo>
                    <a:lnTo>
                      <a:pt x="0" y="2838918"/>
                    </a:lnTo>
                    <a:lnTo>
                      <a:pt x="0" y="2775392"/>
                    </a:lnTo>
                    <a:close/>
                  </a:path>
                </a:pathLst>
              </a:cu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latin typeface="+mj-ea"/>
                  <a:ea typeface="+mj-ea"/>
                </a:endParaRPr>
              </a:p>
            </p:txBody>
          </p:sp>
          <p:sp>
            <p:nvSpPr>
              <p:cNvPr id="26" name="文本框 25"/>
              <p:cNvSpPr txBox="1"/>
              <p:nvPr/>
            </p:nvSpPr>
            <p:spPr>
              <a:xfrm>
                <a:off x="2081913" y="4415397"/>
                <a:ext cx="1945981" cy="1087134"/>
              </a:xfrm>
              <a:prstGeom prst="rect">
                <a:avLst/>
              </a:prstGeom>
              <a:noFill/>
              <a:effectLst/>
            </p:spPr>
            <p:txBody>
              <a:bodyPr wrap="square" rtlCol="0">
                <a:spAutoFit/>
              </a:bodyPr>
              <a:lstStyle/>
              <a:p>
                <a:pPr algn="just">
                  <a:lnSpc>
                    <a:spcPct val="120000"/>
                  </a:lnSpc>
                </a:pPr>
                <a:r>
                  <a:rPr lang="zh-CN" altLang="en-US" sz="1000" dirty="0">
                    <a:solidFill>
                      <a:schemeClr val="tx1">
                        <a:lumMod val="65000"/>
                        <a:lumOff val="35000"/>
                      </a:schemeClr>
                    </a:solidFill>
                    <a:latin typeface="+mj-ea"/>
                    <a:ea typeface="+mj-ea"/>
                  </a:rPr>
                  <a:t>此处添加问题扼要说明，添加简短说明文字。此处添加主要问题的扼要说明，添加简短说明文字。</a:t>
                </a:r>
              </a:p>
            </p:txBody>
          </p:sp>
          <p:grpSp>
            <p:nvGrpSpPr>
              <p:cNvPr id="27" name="组合 26"/>
              <p:cNvGrpSpPr/>
              <p:nvPr/>
            </p:nvGrpSpPr>
            <p:grpSpPr>
              <a:xfrm>
                <a:off x="2857983" y="3634434"/>
                <a:ext cx="400094" cy="384764"/>
                <a:chOff x="9791183" y="5224434"/>
                <a:chExt cx="645684" cy="620945"/>
              </a:xfrm>
              <a:gradFill>
                <a:gsLst>
                  <a:gs pos="0">
                    <a:srgbClr val="1B2C45"/>
                  </a:gs>
                  <a:gs pos="100000">
                    <a:srgbClr val="254E8C"/>
                  </a:gs>
                </a:gsLst>
                <a:lin ang="3600000" scaled="0"/>
              </a:gradFill>
            </p:grpSpPr>
            <p:sp>
              <p:nvSpPr>
                <p:cNvPr id="28" name="Oval 131"/>
                <p:cNvSpPr>
                  <a:spLocks noChangeArrowheads="1"/>
                </p:cNvSpPr>
                <p:nvPr/>
              </p:nvSpPr>
              <p:spPr bwMode="auto">
                <a:xfrm>
                  <a:off x="9968746" y="5224434"/>
                  <a:ext cx="290558" cy="294275"/>
                </a:xfrm>
                <a:prstGeom prst="ellipse">
                  <a:avLst/>
                </a:prstGeom>
                <a:solidFill>
                  <a:srgbClr val="98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latin typeface="+mj-ea"/>
                    <a:ea typeface="+mj-ea"/>
                  </a:endParaRPr>
                </a:p>
              </p:txBody>
            </p:sp>
            <p:sp>
              <p:nvSpPr>
                <p:cNvPr id="29" name="Freeform 134"/>
                <p:cNvSpPr>
                  <a:spLocks/>
                </p:cNvSpPr>
                <p:nvPr/>
              </p:nvSpPr>
              <p:spPr bwMode="auto">
                <a:xfrm>
                  <a:off x="9791183" y="5564604"/>
                  <a:ext cx="645684" cy="280775"/>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rgbClr val="98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latin typeface="+mj-ea"/>
                    <a:ea typeface="+mj-ea"/>
                  </a:endParaRPr>
                </a:p>
              </p:txBody>
            </p:sp>
          </p:grpSp>
        </p:grpSp>
        <p:grpSp>
          <p:nvGrpSpPr>
            <p:cNvPr id="30" name="组合 29"/>
            <p:cNvGrpSpPr/>
            <p:nvPr/>
          </p:nvGrpSpPr>
          <p:grpSpPr>
            <a:xfrm>
              <a:off x="1353411" y="1662830"/>
              <a:ext cx="1848752" cy="889566"/>
              <a:chOff x="1804547" y="2217106"/>
              <a:chExt cx="2465003" cy="1186088"/>
            </a:xfrm>
            <a:solidFill>
              <a:srgbClr val="00706B"/>
            </a:solidFill>
          </p:grpSpPr>
          <p:sp>
            <p:nvSpPr>
              <p:cNvPr id="31" name="任意多边形 30"/>
              <p:cNvSpPr/>
              <p:nvPr/>
            </p:nvSpPr>
            <p:spPr>
              <a:xfrm flipV="1">
                <a:off x="1804547" y="2217106"/>
                <a:ext cx="2465003" cy="1186088"/>
              </a:xfrm>
              <a:custGeom>
                <a:avLst/>
                <a:gdLst>
                  <a:gd name="connsiteX0" fmla="*/ 0 w 2700000"/>
                  <a:gd name="connsiteY0" fmla="*/ 1299162 h 1299162"/>
                  <a:gd name="connsiteX1" fmla="*/ 2700000 w 2700000"/>
                  <a:gd name="connsiteY1" fmla="*/ 1299162 h 1299162"/>
                  <a:gd name="connsiteX2" fmla="*/ 2700000 w 2700000"/>
                  <a:gd name="connsiteY2" fmla="*/ 982054 h 1299162"/>
                  <a:gd name="connsiteX3" fmla="*/ 2700000 w 2700000"/>
                  <a:gd name="connsiteY3" fmla="*/ 927772 h 1299162"/>
                  <a:gd name="connsiteX4" fmla="*/ 2700000 w 2700000"/>
                  <a:gd name="connsiteY4" fmla="*/ 491027 h 1299162"/>
                  <a:gd name="connsiteX5" fmla="*/ 1350000 w 2700000"/>
                  <a:gd name="connsiteY5" fmla="*/ 0 h 1299162"/>
                  <a:gd name="connsiteX6" fmla="*/ 0 w 2700000"/>
                  <a:gd name="connsiteY6" fmla="*/ 491027 h 1299162"/>
                  <a:gd name="connsiteX7" fmla="*/ 0 w 2700000"/>
                  <a:gd name="connsiteY7" fmla="*/ 927772 h 1299162"/>
                  <a:gd name="connsiteX8" fmla="*/ 0 w 2700000"/>
                  <a:gd name="connsiteY8" fmla="*/ 982054 h 12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00" h="1299162">
                    <a:moveTo>
                      <a:pt x="0" y="1299162"/>
                    </a:moveTo>
                    <a:lnTo>
                      <a:pt x="2700000" y="1299162"/>
                    </a:lnTo>
                    <a:lnTo>
                      <a:pt x="2700000" y="982054"/>
                    </a:lnTo>
                    <a:lnTo>
                      <a:pt x="2700000" y="927772"/>
                    </a:lnTo>
                    <a:lnTo>
                      <a:pt x="2700000" y="491027"/>
                    </a:lnTo>
                    <a:lnTo>
                      <a:pt x="1350000" y="0"/>
                    </a:lnTo>
                    <a:lnTo>
                      <a:pt x="0" y="491027"/>
                    </a:lnTo>
                    <a:lnTo>
                      <a:pt x="0" y="927772"/>
                    </a:lnTo>
                    <a:lnTo>
                      <a:pt x="0" y="982054"/>
                    </a:lnTo>
                    <a:close/>
                  </a:path>
                </a:pathLst>
              </a:custGeom>
              <a:solidFill>
                <a:srgbClr val="980000"/>
              </a:solidFill>
              <a:ln>
                <a:noFill/>
              </a:ln>
              <a:effectLst>
                <a:outerShdw blurRad="1524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latin typeface="+mj-ea"/>
                  <a:ea typeface="+mj-ea"/>
                </a:endParaRPr>
              </a:p>
            </p:txBody>
          </p:sp>
          <p:sp>
            <p:nvSpPr>
              <p:cNvPr id="32" name="文本框 31"/>
              <p:cNvSpPr txBox="1"/>
              <p:nvPr/>
            </p:nvSpPr>
            <p:spPr>
              <a:xfrm>
                <a:off x="2169758" y="2511675"/>
                <a:ext cx="1596500" cy="438581"/>
              </a:xfrm>
              <a:prstGeom prst="rect">
                <a:avLst/>
              </a:prstGeom>
              <a:noFill/>
            </p:spPr>
            <p:txBody>
              <a:bodyPr wrap="none" rtlCol="0">
                <a:spAutoFit/>
              </a:bodyPr>
              <a:lstStyle/>
              <a:p>
                <a:pPr algn="ctr">
                  <a:lnSpc>
                    <a:spcPct val="120000"/>
                  </a:lnSpc>
                </a:pPr>
                <a:r>
                  <a:rPr lang="zh-CN" altLang="en-US" sz="1400" b="1" dirty="0">
                    <a:solidFill>
                      <a:schemeClr val="bg1"/>
                    </a:solidFill>
                    <a:latin typeface="+mj-ea"/>
                    <a:ea typeface="+mj-ea"/>
                  </a:rPr>
                  <a:t> </a:t>
                </a:r>
                <a:r>
                  <a:rPr lang="en-US" altLang="zh-CN" sz="1400" b="1" dirty="0">
                    <a:solidFill>
                      <a:schemeClr val="bg1"/>
                    </a:solidFill>
                    <a:latin typeface="+mj-ea"/>
                    <a:ea typeface="+mj-ea"/>
                  </a:rPr>
                  <a:t>1</a:t>
                </a:r>
                <a:r>
                  <a:rPr lang="zh-CN" altLang="en-US" sz="1400" b="1" dirty="0">
                    <a:solidFill>
                      <a:schemeClr val="bg1"/>
                    </a:solidFill>
                    <a:latin typeface="+mj-ea"/>
                    <a:ea typeface="+mj-ea"/>
                  </a:rPr>
                  <a:t>、 原问题状况</a:t>
                </a:r>
              </a:p>
            </p:txBody>
          </p:sp>
        </p:grpSp>
      </p:grpSp>
      <p:grpSp>
        <p:nvGrpSpPr>
          <p:cNvPr id="5" name="组合 4"/>
          <p:cNvGrpSpPr/>
          <p:nvPr/>
        </p:nvGrpSpPr>
        <p:grpSpPr>
          <a:xfrm>
            <a:off x="4960896" y="1491630"/>
            <a:ext cx="2275400" cy="3062810"/>
            <a:chOff x="4270997" y="1662830"/>
            <a:chExt cx="1848753" cy="3062810"/>
          </a:xfrm>
        </p:grpSpPr>
        <p:sp>
          <p:nvSpPr>
            <p:cNvPr id="44" name="五边形 43"/>
            <p:cNvSpPr/>
            <p:nvPr/>
          </p:nvSpPr>
          <p:spPr>
            <a:xfrm rot="16200000" flipH="1">
              <a:off x="4877740" y="1534413"/>
              <a:ext cx="635267" cy="1848752"/>
            </a:xfrm>
            <a:prstGeom prst="homePlate">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45" name="组合 44"/>
            <p:cNvGrpSpPr/>
            <p:nvPr/>
          </p:nvGrpSpPr>
          <p:grpSpPr>
            <a:xfrm>
              <a:off x="4362202" y="2138444"/>
              <a:ext cx="1663130" cy="2587196"/>
              <a:chOff x="5002839" y="2851259"/>
              <a:chExt cx="2217506" cy="3449594"/>
            </a:xfrm>
          </p:grpSpPr>
          <p:sp>
            <p:nvSpPr>
              <p:cNvPr id="46" name="五边形 45"/>
              <p:cNvSpPr/>
              <p:nvPr/>
            </p:nvSpPr>
            <p:spPr>
              <a:xfrm rot="16200000" flipH="1">
                <a:off x="5711234" y="4791743"/>
                <a:ext cx="805001" cy="2213220"/>
              </a:xfrm>
              <a:prstGeom prst="homePlate">
                <a:avLst/>
              </a:pr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47" name="任意多边形 46"/>
              <p:cNvSpPr/>
              <p:nvPr/>
            </p:nvSpPr>
            <p:spPr>
              <a:xfrm>
                <a:off x="5007124" y="2851259"/>
                <a:ext cx="2213220" cy="3338834"/>
              </a:xfrm>
              <a:custGeom>
                <a:avLst/>
                <a:gdLst>
                  <a:gd name="connsiteX0" fmla="*/ 0 w 2424214"/>
                  <a:gd name="connsiteY0" fmla="*/ 0 h 3657136"/>
                  <a:gd name="connsiteX1" fmla="*/ 2424214 w 2424214"/>
                  <a:gd name="connsiteY1" fmla="*/ 0 h 3657136"/>
                  <a:gd name="connsiteX2" fmla="*/ 2424214 w 2424214"/>
                  <a:gd name="connsiteY2" fmla="*/ 2775392 h 3657136"/>
                  <a:gd name="connsiteX3" fmla="*/ 2424214 w 2424214"/>
                  <a:gd name="connsiteY3" fmla="*/ 2838918 h 3657136"/>
                  <a:gd name="connsiteX4" fmla="*/ 2424214 w 2424214"/>
                  <a:gd name="connsiteY4" fmla="*/ 3216264 h 3657136"/>
                  <a:gd name="connsiteX5" fmla="*/ 1212107 w 2424214"/>
                  <a:gd name="connsiteY5" fmla="*/ 3657136 h 3657136"/>
                  <a:gd name="connsiteX6" fmla="*/ 0 w 2424214"/>
                  <a:gd name="connsiteY6" fmla="*/ 3216264 h 3657136"/>
                  <a:gd name="connsiteX7" fmla="*/ 0 w 2424214"/>
                  <a:gd name="connsiteY7" fmla="*/ 2838918 h 3657136"/>
                  <a:gd name="connsiteX8" fmla="*/ 0 w 2424214"/>
                  <a:gd name="connsiteY8" fmla="*/ 2775392 h 36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214" h="3657136">
                    <a:moveTo>
                      <a:pt x="0" y="0"/>
                    </a:moveTo>
                    <a:lnTo>
                      <a:pt x="2424214" y="0"/>
                    </a:lnTo>
                    <a:lnTo>
                      <a:pt x="2424214" y="2775392"/>
                    </a:lnTo>
                    <a:lnTo>
                      <a:pt x="2424214" y="2838918"/>
                    </a:lnTo>
                    <a:lnTo>
                      <a:pt x="2424214" y="3216264"/>
                    </a:lnTo>
                    <a:lnTo>
                      <a:pt x="1212107" y="3657136"/>
                    </a:lnTo>
                    <a:lnTo>
                      <a:pt x="0" y="3216264"/>
                    </a:lnTo>
                    <a:lnTo>
                      <a:pt x="0" y="2838918"/>
                    </a:lnTo>
                    <a:lnTo>
                      <a:pt x="0" y="2775392"/>
                    </a:lnTo>
                    <a:close/>
                  </a:path>
                </a:pathLst>
              </a:cu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p>
            </p:txBody>
          </p:sp>
          <p:sp>
            <p:nvSpPr>
              <p:cNvPr id="48" name="文本框 47"/>
              <p:cNvSpPr txBox="1"/>
              <p:nvPr/>
            </p:nvSpPr>
            <p:spPr>
              <a:xfrm>
                <a:off x="5002839" y="4398057"/>
                <a:ext cx="2215166" cy="1354217"/>
              </a:xfrm>
              <a:prstGeom prst="rect">
                <a:avLst/>
              </a:prstGeom>
              <a:noFill/>
              <a:effectLst/>
            </p:spPr>
            <p:txBody>
              <a:bodyPr wrap="square" rtlCol="0">
                <a:spAutoFit/>
              </a:bodyPr>
              <a:lstStyle/>
              <a:p>
                <a:pPr marL="171450" indent="-171450">
                  <a:lnSpc>
                    <a:spcPct val="120000"/>
                  </a:lnSpc>
                  <a:buFont typeface="Wingdings" panose="05000000000000000000" pitchFamily="2" charset="2"/>
                  <a:buChar char="Ø"/>
                </a:pPr>
                <a:r>
                  <a:rPr lang="zh-CN" altLang="en-US" sz="1000" dirty="0">
                    <a:solidFill>
                      <a:schemeClr val="tx1">
                        <a:lumMod val="65000"/>
                        <a:lumOff val="35000"/>
                      </a:schemeClr>
                    </a:solidFill>
                    <a:latin typeface="+mj-ea"/>
                    <a:ea typeface="+mj-ea"/>
                  </a:rPr>
                  <a:t>此处添加问题扼要说明，添加简短说明文字添加主要问题</a:t>
                </a:r>
                <a:endParaRPr lang="en-US" altLang="zh-CN" sz="1000" dirty="0">
                  <a:solidFill>
                    <a:schemeClr val="tx1">
                      <a:lumMod val="65000"/>
                      <a:lumOff val="35000"/>
                    </a:schemeClr>
                  </a:solidFill>
                  <a:latin typeface="+mj-ea"/>
                  <a:ea typeface="+mj-ea"/>
                </a:endParaRPr>
              </a:p>
              <a:p>
                <a:pPr marL="171450" indent="-171450">
                  <a:lnSpc>
                    <a:spcPct val="120000"/>
                  </a:lnSpc>
                  <a:buFont typeface="Wingdings" panose="05000000000000000000" pitchFamily="2" charset="2"/>
                  <a:buChar char="Ø"/>
                </a:pPr>
                <a:r>
                  <a:rPr lang="zh-CN" altLang="en-US" sz="1000" dirty="0">
                    <a:solidFill>
                      <a:schemeClr val="tx1">
                        <a:lumMod val="65000"/>
                        <a:lumOff val="35000"/>
                      </a:schemeClr>
                    </a:solidFill>
                    <a:latin typeface="+mj-ea"/>
                  </a:rPr>
                  <a:t>此处添加问题扼要说明，添加简短说明文字添加主要问题</a:t>
                </a:r>
              </a:p>
              <a:p>
                <a:pPr marL="171450" indent="-171450">
                  <a:lnSpc>
                    <a:spcPct val="120000"/>
                  </a:lnSpc>
                  <a:buFont typeface="Wingdings" panose="05000000000000000000" pitchFamily="2" charset="2"/>
                  <a:buChar char="Ø"/>
                </a:pPr>
                <a:endParaRPr lang="zh-CN" altLang="en-US" sz="1000" dirty="0">
                  <a:solidFill>
                    <a:schemeClr val="tx1">
                      <a:lumMod val="65000"/>
                      <a:lumOff val="35000"/>
                    </a:schemeClr>
                  </a:solidFill>
                  <a:latin typeface="+mj-ea"/>
                  <a:ea typeface="+mj-ea"/>
                </a:endParaRPr>
              </a:p>
            </p:txBody>
          </p:sp>
          <p:grpSp>
            <p:nvGrpSpPr>
              <p:cNvPr id="49" name="组合 48"/>
              <p:cNvGrpSpPr/>
              <p:nvPr/>
            </p:nvGrpSpPr>
            <p:grpSpPr>
              <a:xfrm>
                <a:off x="5925120" y="3640266"/>
                <a:ext cx="341867" cy="437204"/>
                <a:chOff x="1605186" y="572440"/>
                <a:chExt cx="563562" cy="720725"/>
              </a:xfrm>
              <a:gradFill>
                <a:gsLst>
                  <a:gs pos="0">
                    <a:srgbClr val="1B2C45"/>
                  </a:gs>
                  <a:gs pos="100000">
                    <a:srgbClr val="254E8C"/>
                  </a:gs>
                </a:gsLst>
                <a:lin ang="3600000" scaled="0"/>
              </a:gradFill>
            </p:grpSpPr>
            <p:sp>
              <p:nvSpPr>
                <p:cNvPr id="50" name="Freeform 32"/>
                <p:cNvSpPr>
                  <a:spLocks/>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rgbClr val="23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51" name="Freeform 33"/>
                <p:cNvSpPr>
                  <a:spLocks/>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rgbClr val="23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52" name="Freeform 34"/>
                <p:cNvSpPr>
                  <a:spLocks/>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rgbClr val="23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grpSp>
        <p:grpSp>
          <p:nvGrpSpPr>
            <p:cNvPr id="53" name="组合 52"/>
            <p:cNvGrpSpPr/>
            <p:nvPr/>
          </p:nvGrpSpPr>
          <p:grpSpPr>
            <a:xfrm>
              <a:off x="4270997" y="1662830"/>
              <a:ext cx="1848752" cy="889566"/>
              <a:chOff x="4881232" y="2217106"/>
              <a:chExt cx="2465003" cy="1186088"/>
            </a:xfrm>
            <a:solidFill>
              <a:srgbClr val="00706B"/>
            </a:solidFill>
          </p:grpSpPr>
          <p:sp>
            <p:nvSpPr>
              <p:cNvPr id="54" name="任意多边形 53"/>
              <p:cNvSpPr/>
              <p:nvPr/>
            </p:nvSpPr>
            <p:spPr>
              <a:xfrm flipV="1">
                <a:off x="4881232" y="2217106"/>
                <a:ext cx="2465003" cy="1186088"/>
              </a:xfrm>
              <a:custGeom>
                <a:avLst/>
                <a:gdLst>
                  <a:gd name="connsiteX0" fmla="*/ 0 w 2700000"/>
                  <a:gd name="connsiteY0" fmla="*/ 1299162 h 1299162"/>
                  <a:gd name="connsiteX1" fmla="*/ 2700000 w 2700000"/>
                  <a:gd name="connsiteY1" fmla="*/ 1299162 h 1299162"/>
                  <a:gd name="connsiteX2" fmla="*/ 2700000 w 2700000"/>
                  <a:gd name="connsiteY2" fmla="*/ 982054 h 1299162"/>
                  <a:gd name="connsiteX3" fmla="*/ 2700000 w 2700000"/>
                  <a:gd name="connsiteY3" fmla="*/ 927772 h 1299162"/>
                  <a:gd name="connsiteX4" fmla="*/ 2700000 w 2700000"/>
                  <a:gd name="connsiteY4" fmla="*/ 491027 h 1299162"/>
                  <a:gd name="connsiteX5" fmla="*/ 1350000 w 2700000"/>
                  <a:gd name="connsiteY5" fmla="*/ 0 h 1299162"/>
                  <a:gd name="connsiteX6" fmla="*/ 0 w 2700000"/>
                  <a:gd name="connsiteY6" fmla="*/ 491027 h 1299162"/>
                  <a:gd name="connsiteX7" fmla="*/ 0 w 2700000"/>
                  <a:gd name="connsiteY7" fmla="*/ 927772 h 1299162"/>
                  <a:gd name="connsiteX8" fmla="*/ 0 w 2700000"/>
                  <a:gd name="connsiteY8" fmla="*/ 982054 h 12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00" h="1299162">
                    <a:moveTo>
                      <a:pt x="0" y="1299162"/>
                    </a:moveTo>
                    <a:lnTo>
                      <a:pt x="2700000" y="1299162"/>
                    </a:lnTo>
                    <a:lnTo>
                      <a:pt x="2700000" y="982054"/>
                    </a:lnTo>
                    <a:lnTo>
                      <a:pt x="2700000" y="927772"/>
                    </a:lnTo>
                    <a:lnTo>
                      <a:pt x="2700000" y="491027"/>
                    </a:lnTo>
                    <a:lnTo>
                      <a:pt x="1350000" y="0"/>
                    </a:lnTo>
                    <a:lnTo>
                      <a:pt x="0" y="491027"/>
                    </a:lnTo>
                    <a:lnTo>
                      <a:pt x="0" y="927772"/>
                    </a:lnTo>
                    <a:lnTo>
                      <a:pt x="0" y="982054"/>
                    </a:lnTo>
                    <a:close/>
                  </a:path>
                </a:pathLst>
              </a:custGeom>
              <a:solidFill>
                <a:srgbClr val="23363D"/>
              </a:solidFill>
              <a:ln>
                <a:noFill/>
              </a:ln>
              <a:effectLst>
                <a:outerShdw blurRad="1524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p>
            </p:txBody>
          </p:sp>
          <p:sp>
            <p:nvSpPr>
              <p:cNvPr id="55" name="文本框 54"/>
              <p:cNvSpPr txBox="1"/>
              <p:nvPr/>
            </p:nvSpPr>
            <p:spPr>
              <a:xfrm>
                <a:off x="5396029" y="2530673"/>
                <a:ext cx="1206271" cy="438581"/>
              </a:xfrm>
              <a:prstGeom prst="rect">
                <a:avLst/>
              </a:prstGeom>
              <a:noFill/>
            </p:spPr>
            <p:txBody>
              <a:bodyPr wrap="none" rtlCol="0">
                <a:spAutoFit/>
              </a:bodyPr>
              <a:lstStyle/>
              <a:p>
                <a:pPr>
                  <a:lnSpc>
                    <a:spcPct val="120000"/>
                  </a:lnSpc>
                </a:pPr>
                <a:r>
                  <a:rPr lang="en-US" altLang="zh-CN" sz="1400" b="1" dirty="0">
                    <a:solidFill>
                      <a:schemeClr val="bg1"/>
                    </a:solidFill>
                    <a:latin typeface="+mj-ea"/>
                    <a:ea typeface="+mj-ea"/>
                  </a:rPr>
                  <a:t>2</a:t>
                </a:r>
                <a:r>
                  <a:rPr lang="zh-CN" altLang="en-US" sz="1400" b="1" dirty="0">
                    <a:solidFill>
                      <a:schemeClr val="bg1"/>
                    </a:solidFill>
                    <a:latin typeface="+mj-ea"/>
                    <a:ea typeface="+mj-ea"/>
                  </a:rPr>
                  <a:t>、 改进措施</a:t>
                </a:r>
              </a:p>
            </p:txBody>
          </p:sp>
        </p:grpSp>
      </p:grpSp>
    </p:spTree>
    <p:extLst>
      <p:ext uri="{BB962C8B-B14F-4D97-AF65-F5344CB8AC3E}">
        <p14:creationId xmlns:p14="http://schemas.microsoft.com/office/powerpoint/2010/main" val="2723824569"/>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矩形 70"/>
          <p:cNvSpPr/>
          <p:nvPr/>
        </p:nvSpPr>
        <p:spPr>
          <a:xfrm>
            <a:off x="1" y="1622345"/>
            <a:ext cx="2615270" cy="1715205"/>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64" name="椭圆 63"/>
          <p:cNvSpPr/>
          <p:nvPr/>
        </p:nvSpPr>
        <p:spPr>
          <a:xfrm flipH="1">
            <a:off x="2742823" y="1203598"/>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5" name="椭圆 64"/>
          <p:cNvSpPr/>
          <p:nvPr/>
        </p:nvSpPr>
        <p:spPr>
          <a:xfrm flipH="1">
            <a:off x="3018711" y="2700928"/>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6" name="椭圆 65"/>
          <p:cNvSpPr/>
          <p:nvPr/>
        </p:nvSpPr>
        <p:spPr>
          <a:xfrm flipH="1">
            <a:off x="1334148" y="2894343"/>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7" name="椭圆 66"/>
          <p:cNvSpPr/>
          <p:nvPr/>
        </p:nvSpPr>
        <p:spPr>
          <a:xfrm flipH="1">
            <a:off x="1798588" y="3559565"/>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68" name="椭圆 67"/>
          <p:cNvSpPr/>
          <p:nvPr/>
        </p:nvSpPr>
        <p:spPr>
          <a:xfrm>
            <a:off x="1407580" y="1598103"/>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69" name="矩形 259"/>
          <p:cNvSpPr>
            <a:spLocks noChangeArrowheads="1"/>
          </p:cNvSpPr>
          <p:nvPr/>
        </p:nvSpPr>
        <p:spPr bwMode="auto">
          <a:xfrm>
            <a:off x="930871" y="1945980"/>
            <a:ext cx="2664296" cy="743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4000" b="1" spc="-300" dirty="0">
                <a:solidFill>
                  <a:srgbClr val="980000"/>
                </a:solidFill>
                <a:latin typeface="+mj-ea"/>
                <a:ea typeface="+mj-ea"/>
                <a:cs typeface="Arial" panose="020B0604020202020204" pitchFamily="34" charset="0"/>
              </a:rPr>
              <a:t>目 录</a:t>
            </a:r>
            <a:endParaRPr lang="en-US" altLang="zh-CN" sz="4000" b="1" spc="-300" dirty="0">
              <a:solidFill>
                <a:srgbClr val="980000"/>
              </a:solidFill>
              <a:latin typeface="+mj-ea"/>
              <a:ea typeface="+mj-ea"/>
              <a:cs typeface="Arial" panose="020B0604020202020204" pitchFamily="34" charset="0"/>
            </a:endParaRPr>
          </a:p>
        </p:txBody>
      </p:sp>
      <p:grpSp>
        <p:nvGrpSpPr>
          <p:cNvPr id="2" name="组合 1"/>
          <p:cNvGrpSpPr/>
          <p:nvPr/>
        </p:nvGrpSpPr>
        <p:grpSpPr>
          <a:xfrm>
            <a:off x="4067944" y="915566"/>
            <a:ext cx="3634991" cy="609006"/>
            <a:chOff x="4461858" y="941576"/>
            <a:chExt cx="4283063" cy="717584"/>
          </a:xfrm>
        </p:grpSpPr>
        <p:grpSp>
          <p:nvGrpSpPr>
            <p:cNvPr id="72" name="组合 71"/>
            <p:cNvGrpSpPr/>
            <p:nvPr/>
          </p:nvGrpSpPr>
          <p:grpSpPr>
            <a:xfrm>
              <a:off x="4857526" y="1019854"/>
              <a:ext cx="3887395" cy="513000"/>
              <a:chOff x="7314113" y="1330352"/>
              <a:chExt cx="5183193" cy="684000"/>
            </a:xfrm>
          </p:grpSpPr>
          <p:sp>
            <p:nvSpPr>
              <p:cNvPr id="73" name="圆角矩形 72"/>
              <p:cNvSpPr/>
              <p:nvPr/>
            </p:nvSpPr>
            <p:spPr>
              <a:xfrm>
                <a:off x="7314113" y="1330352"/>
                <a:ext cx="4323821" cy="684000"/>
              </a:xfrm>
              <a:prstGeom prst="roundRect">
                <a:avLst>
                  <a:gd name="adj" fmla="val 50000"/>
                </a:avLst>
              </a:prstGeom>
              <a:gradFill>
                <a:gsLst>
                  <a:gs pos="0">
                    <a:sysClr val="window" lastClr="FFFFFF"/>
                  </a:gs>
                  <a:gs pos="100000">
                    <a:srgbClr val="D4D4D4"/>
                  </a:gs>
                </a:gsLst>
                <a:lin ang="16200000" scaled="0"/>
              </a:gradFill>
              <a:ln w="25400">
                <a:gradFill>
                  <a:gsLst>
                    <a:gs pos="0">
                      <a:schemeClr val="accent1">
                        <a:lumMod val="5000"/>
                        <a:lumOff val="95000"/>
                      </a:schemeClr>
                    </a:gs>
                    <a:gs pos="100000">
                      <a:schemeClr val="bg1"/>
                    </a:gs>
                  </a:gsLst>
                  <a:lin ang="5400000" scaled="1"/>
                </a:gradFill>
              </a:ln>
              <a:effectLst>
                <a:outerShdw blurRad="1524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p>
            </p:txBody>
          </p:sp>
          <p:sp>
            <p:nvSpPr>
              <p:cNvPr id="74" name="TextBox 35"/>
              <p:cNvSpPr txBox="1"/>
              <p:nvPr/>
            </p:nvSpPr>
            <p:spPr>
              <a:xfrm>
                <a:off x="7860376" y="1429055"/>
                <a:ext cx="4636930" cy="516774"/>
              </a:xfrm>
              <a:prstGeom prst="rect">
                <a:avLst/>
              </a:prstGeom>
              <a:noFill/>
            </p:spPr>
            <p:txBody>
              <a:bodyPr wrap="square" rtlCol="0">
                <a:spAutoFit/>
              </a:bodyPr>
              <a:lstStyle/>
              <a:p>
                <a:pPr defTabSz="914103">
                  <a:lnSpc>
                    <a:spcPct val="120000"/>
                  </a:lnSpc>
                  <a:defRPr/>
                </a:pPr>
                <a:r>
                  <a:rPr lang="zh-CN" altLang="en-US" sz="1400" kern="0" dirty="0">
                    <a:solidFill>
                      <a:srgbClr val="23363D"/>
                    </a:solidFill>
                    <a:latin typeface="微软雅黑" pitchFamily="34" charset="-122"/>
                    <a:ea typeface="微软雅黑" pitchFamily="34" charset="-122"/>
                  </a:rPr>
                  <a:t>上月质量例会指摘完成情况</a:t>
                </a:r>
              </a:p>
            </p:txBody>
          </p:sp>
        </p:grpSp>
        <p:grpSp>
          <p:nvGrpSpPr>
            <p:cNvPr id="75" name="组合 74"/>
            <p:cNvGrpSpPr/>
            <p:nvPr/>
          </p:nvGrpSpPr>
          <p:grpSpPr>
            <a:xfrm>
              <a:off x="4461858" y="941576"/>
              <a:ext cx="717489" cy="717584"/>
              <a:chOff x="4827922" y="1186802"/>
              <a:chExt cx="576000" cy="576076"/>
            </a:xfrm>
          </p:grpSpPr>
          <p:sp>
            <p:nvSpPr>
              <p:cNvPr id="76" name="椭圆 75"/>
              <p:cNvSpPr/>
              <p:nvPr/>
            </p:nvSpPr>
            <p:spPr>
              <a:xfrm flipH="1">
                <a:off x="4827922" y="1186802"/>
                <a:ext cx="576000" cy="576076"/>
              </a:xfrm>
              <a:prstGeom prst="ellipse">
                <a:avLst/>
              </a:prstGeom>
              <a:solidFill>
                <a:srgbClr val="980000"/>
              </a:solidFill>
              <a:ln w="50800" cap="flat" cmpd="sng" algn="ctr">
                <a:noFill/>
                <a:prstDash val="solid"/>
                <a:miter lim="800000"/>
              </a:ln>
              <a:effectLst/>
            </p:spPr>
            <p:txBody>
              <a:bodyPr rtlCol="0" anchor="ctr"/>
              <a:lstStyle/>
              <a:p>
                <a:pPr algn="ctr" defTabSz="914103">
                  <a:lnSpc>
                    <a:spcPct val="120000"/>
                  </a:lnSpc>
                  <a:defRPr/>
                </a:pPr>
                <a:endParaRPr lang="zh-CN" altLang="en-US" sz="4800" kern="0">
                  <a:solidFill>
                    <a:sysClr val="window" lastClr="FFFFFF"/>
                  </a:solidFill>
                  <a:latin typeface="Agency FB"/>
                </a:endParaRPr>
              </a:p>
            </p:txBody>
          </p:sp>
          <p:sp>
            <p:nvSpPr>
              <p:cNvPr id="77" name="椭圆 76"/>
              <p:cNvSpPr/>
              <p:nvPr/>
            </p:nvSpPr>
            <p:spPr>
              <a:xfrm flipH="1">
                <a:off x="4904940" y="1263829"/>
                <a:ext cx="421965" cy="422021"/>
              </a:xfrm>
              <a:prstGeom prst="ellipse">
                <a:avLst/>
              </a:prstGeom>
              <a:gradFill flip="none" rotWithShape="1">
                <a:gsLst>
                  <a:gs pos="0">
                    <a:sysClr val="window" lastClr="FFFFFF"/>
                  </a:gs>
                  <a:gs pos="100000">
                    <a:srgbClr val="D4D4D4"/>
                  </a:gs>
                </a:gsLst>
                <a:lin ang="13200000" scaled="0"/>
                <a:tileRect/>
              </a:gradFill>
              <a:ln w="25400" cap="flat" cmpd="sng" algn="ctr">
                <a:gradFill>
                  <a:gsLst>
                    <a:gs pos="0">
                      <a:schemeClr val="accent1">
                        <a:lumMod val="5000"/>
                        <a:lumOff val="95000"/>
                      </a:schemeClr>
                    </a:gs>
                    <a:gs pos="100000">
                      <a:srgbClr val="E9E9E9"/>
                    </a:gs>
                  </a:gsLst>
                  <a:lin ang="5400000" scaled="1"/>
                </a:gradFill>
                <a:prstDash val="solid"/>
                <a:miter lim="800000"/>
              </a:ln>
              <a:effectLst>
                <a:outerShdw blurRad="127000" dist="63500" dir="8100000" algn="tr" rotWithShape="0">
                  <a:prstClr val="black">
                    <a:alpha val="40000"/>
                  </a:prstClr>
                </a:outerShdw>
              </a:effectLst>
            </p:spPr>
            <p:txBody>
              <a:bodyPr wrap="none" rtlCol="0" anchor="ctr"/>
              <a:lstStyle/>
              <a:p>
                <a:pPr algn="ctr" defTabSz="914103">
                  <a:lnSpc>
                    <a:spcPct val="120000"/>
                  </a:lnSpc>
                  <a:defRPr/>
                </a:pPr>
                <a:r>
                  <a:rPr lang="en-US" altLang="zh-CN" sz="2000" kern="0" dirty="0">
                    <a:solidFill>
                      <a:srgbClr val="23363D"/>
                    </a:solidFill>
                    <a:latin typeface="+mj-ea"/>
                    <a:ea typeface="+mj-ea"/>
                  </a:rPr>
                  <a:t>01</a:t>
                </a:r>
                <a:endParaRPr lang="zh-CN" altLang="en-US" sz="2000" kern="0" dirty="0">
                  <a:solidFill>
                    <a:srgbClr val="23363D"/>
                  </a:solidFill>
                  <a:latin typeface="+mj-ea"/>
                  <a:ea typeface="+mj-ea"/>
                </a:endParaRPr>
              </a:p>
            </p:txBody>
          </p:sp>
        </p:grpSp>
      </p:grpSp>
      <p:grpSp>
        <p:nvGrpSpPr>
          <p:cNvPr id="82" name="组合 81"/>
          <p:cNvGrpSpPr/>
          <p:nvPr/>
        </p:nvGrpSpPr>
        <p:grpSpPr>
          <a:xfrm>
            <a:off x="4667646" y="1671650"/>
            <a:ext cx="3634991" cy="609006"/>
            <a:chOff x="4461858" y="941576"/>
            <a:chExt cx="4283063" cy="717584"/>
          </a:xfrm>
        </p:grpSpPr>
        <p:grpSp>
          <p:nvGrpSpPr>
            <p:cNvPr id="83" name="组合 82"/>
            <p:cNvGrpSpPr/>
            <p:nvPr/>
          </p:nvGrpSpPr>
          <p:grpSpPr>
            <a:xfrm>
              <a:off x="4857526" y="1019854"/>
              <a:ext cx="3887395" cy="513000"/>
              <a:chOff x="7314113" y="1330352"/>
              <a:chExt cx="5183193" cy="684000"/>
            </a:xfrm>
          </p:grpSpPr>
          <p:sp>
            <p:nvSpPr>
              <p:cNvPr id="87" name="圆角矩形 86"/>
              <p:cNvSpPr/>
              <p:nvPr/>
            </p:nvSpPr>
            <p:spPr>
              <a:xfrm>
                <a:off x="7314113" y="1330352"/>
                <a:ext cx="4323821" cy="684000"/>
              </a:xfrm>
              <a:prstGeom prst="roundRect">
                <a:avLst>
                  <a:gd name="adj" fmla="val 50000"/>
                </a:avLst>
              </a:prstGeom>
              <a:gradFill>
                <a:gsLst>
                  <a:gs pos="0">
                    <a:sysClr val="window" lastClr="FFFFFF"/>
                  </a:gs>
                  <a:gs pos="100000">
                    <a:srgbClr val="D4D4D4"/>
                  </a:gs>
                </a:gsLst>
                <a:lin ang="16200000" scaled="0"/>
              </a:gradFill>
              <a:ln w="25400">
                <a:gradFill>
                  <a:gsLst>
                    <a:gs pos="0">
                      <a:schemeClr val="accent1">
                        <a:lumMod val="5000"/>
                        <a:lumOff val="95000"/>
                      </a:schemeClr>
                    </a:gs>
                    <a:gs pos="100000">
                      <a:schemeClr val="bg1"/>
                    </a:gs>
                  </a:gsLst>
                  <a:lin ang="5400000" scaled="1"/>
                </a:gradFill>
              </a:ln>
              <a:effectLst>
                <a:outerShdw blurRad="1524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p>
            </p:txBody>
          </p:sp>
          <p:sp>
            <p:nvSpPr>
              <p:cNvPr id="88" name="TextBox 35"/>
              <p:cNvSpPr txBox="1"/>
              <p:nvPr/>
            </p:nvSpPr>
            <p:spPr>
              <a:xfrm>
                <a:off x="7860376" y="1429055"/>
                <a:ext cx="4636930" cy="516774"/>
              </a:xfrm>
              <a:prstGeom prst="rect">
                <a:avLst/>
              </a:prstGeom>
              <a:noFill/>
            </p:spPr>
            <p:txBody>
              <a:bodyPr wrap="square" rtlCol="0">
                <a:spAutoFit/>
              </a:bodyPr>
              <a:lstStyle/>
              <a:p>
                <a:pPr defTabSz="914103">
                  <a:lnSpc>
                    <a:spcPct val="120000"/>
                  </a:lnSpc>
                  <a:defRPr/>
                </a:pPr>
                <a:r>
                  <a:rPr lang="zh-CN" altLang="en-US" sz="1400" kern="0" dirty="0">
                    <a:solidFill>
                      <a:srgbClr val="23363D"/>
                    </a:solidFill>
                    <a:latin typeface="微软雅黑" pitchFamily="34" charset="-122"/>
                    <a:ea typeface="微软雅黑" pitchFamily="34" charset="-122"/>
                  </a:rPr>
                  <a:t>公司总体质量状况及分析</a:t>
                </a:r>
              </a:p>
            </p:txBody>
          </p:sp>
        </p:grpSp>
        <p:grpSp>
          <p:nvGrpSpPr>
            <p:cNvPr id="84" name="组合 83"/>
            <p:cNvGrpSpPr/>
            <p:nvPr/>
          </p:nvGrpSpPr>
          <p:grpSpPr>
            <a:xfrm>
              <a:off x="4461858" y="941576"/>
              <a:ext cx="717489" cy="717584"/>
              <a:chOff x="4827922" y="1186802"/>
              <a:chExt cx="576000" cy="576076"/>
            </a:xfrm>
          </p:grpSpPr>
          <p:sp>
            <p:nvSpPr>
              <p:cNvPr id="85" name="椭圆 84"/>
              <p:cNvSpPr/>
              <p:nvPr/>
            </p:nvSpPr>
            <p:spPr>
              <a:xfrm flipH="1">
                <a:off x="4827922" y="1186802"/>
                <a:ext cx="576000" cy="576076"/>
              </a:xfrm>
              <a:prstGeom prst="ellipse">
                <a:avLst/>
              </a:prstGeom>
              <a:solidFill>
                <a:srgbClr val="980000"/>
              </a:solidFill>
              <a:ln w="50800" cap="flat" cmpd="sng" algn="ctr">
                <a:noFill/>
                <a:prstDash val="solid"/>
                <a:miter lim="800000"/>
              </a:ln>
              <a:effectLst/>
            </p:spPr>
            <p:txBody>
              <a:bodyPr rtlCol="0" anchor="ctr"/>
              <a:lstStyle/>
              <a:p>
                <a:pPr algn="ctr" defTabSz="914103">
                  <a:lnSpc>
                    <a:spcPct val="120000"/>
                  </a:lnSpc>
                  <a:defRPr/>
                </a:pPr>
                <a:endParaRPr lang="zh-CN" altLang="en-US" sz="4800" kern="0">
                  <a:solidFill>
                    <a:sysClr val="window" lastClr="FFFFFF"/>
                  </a:solidFill>
                  <a:latin typeface="Agency FB"/>
                </a:endParaRPr>
              </a:p>
            </p:txBody>
          </p:sp>
          <p:sp>
            <p:nvSpPr>
              <p:cNvPr id="86" name="椭圆 85"/>
              <p:cNvSpPr/>
              <p:nvPr/>
            </p:nvSpPr>
            <p:spPr>
              <a:xfrm flipH="1">
                <a:off x="4904940" y="1263829"/>
                <a:ext cx="421965" cy="422021"/>
              </a:xfrm>
              <a:prstGeom prst="ellipse">
                <a:avLst/>
              </a:prstGeom>
              <a:gradFill flip="none" rotWithShape="1">
                <a:gsLst>
                  <a:gs pos="0">
                    <a:sysClr val="window" lastClr="FFFFFF"/>
                  </a:gs>
                  <a:gs pos="100000">
                    <a:srgbClr val="D4D4D4"/>
                  </a:gs>
                </a:gsLst>
                <a:lin ang="13200000" scaled="0"/>
                <a:tileRect/>
              </a:gradFill>
              <a:ln w="25400" cap="flat" cmpd="sng" algn="ctr">
                <a:gradFill>
                  <a:gsLst>
                    <a:gs pos="0">
                      <a:schemeClr val="accent1">
                        <a:lumMod val="5000"/>
                        <a:lumOff val="95000"/>
                      </a:schemeClr>
                    </a:gs>
                    <a:gs pos="100000">
                      <a:srgbClr val="E9E9E9"/>
                    </a:gs>
                  </a:gsLst>
                  <a:lin ang="5400000" scaled="1"/>
                </a:gradFill>
                <a:prstDash val="solid"/>
                <a:miter lim="800000"/>
              </a:ln>
              <a:effectLst>
                <a:outerShdw blurRad="127000" dist="63500" dir="8100000" algn="tr" rotWithShape="0">
                  <a:prstClr val="black">
                    <a:alpha val="40000"/>
                  </a:prstClr>
                </a:outerShdw>
              </a:effectLst>
            </p:spPr>
            <p:txBody>
              <a:bodyPr wrap="none" rtlCol="0" anchor="ctr"/>
              <a:lstStyle/>
              <a:p>
                <a:pPr algn="ctr" defTabSz="914103">
                  <a:lnSpc>
                    <a:spcPct val="120000"/>
                  </a:lnSpc>
                  <a:defRPr/>
                </a:pPr>
                <a:r>
                  <a:rPr lang="en-US" altLang="zh-CN" sz="2000" kern="0" dirty="0">
                    <a:solidFill>
                      <a:srgbClr val="23363D"/>
                    </a:solidFill>
                    <a:latin typeface="+mj-ea"/>
                    <a:ea typeface="+mj-ea"/>
                  </a:rPr>
                  <a:t>02</a:t>
                </a:r>
                <a:endParaRPr lang="zh-CN" altLang="en-US" sz="2000" kern="0" dirty="0">
                  <a:solidFill>
                    <a:srgbClr val="23363D"/>
                  </a:solidFill>
                  <a:latin typeface="+mj-ea"/>
                  <a:ea typeface="+mj-ea"/>
                </a:endParaRPr>
              </a:p>
            </p:txBody>
          </p:sp>
        </p:grpSp>
      </p:grpSp>
      <p:grpSp>
        <p:nvGrpSpPr>
          <p:cNvPr id="89" name="组合 88"/>
          <p:cNvGrpSpPr/>
          <p:nvPr/>
        </p:nvGrpSpPr>
        <p:grpSpPr>
          <a:xfrm>
            <a:off x="5257489" y="2427734"/>
            <a:ext cx="3634991" cy="609006"/>
            <a:chOff x="4461858" y="941576"/>
            <a:chExt cx="4283063" cy="717584"/>
          </a:xfrm>
        </p:grpSpPr>
        <p:grpSp>
          <p:nvGrpSpPr>
            <p:cNvPr id="90" name="组合 89"/>
            <p:cNvGrpSpPr/>
            <p:nvPr/>
          </p:nvGrpSpPr>
          <p:grpSpPr>
            <a:xfrm>
              <a:off x="4857526" y="1019854"/>
              <a:ext cx="3887395" cy="513000"/>
              <a:chOff x="7314113" y="1330352"/>
              <a:chExt cx="5183193" cy="684000"/>
            </a:xfrm>
          </p:grpSpPr>
          <p:sp>
            <p:nvSpPr>
              <p:cNvPr id="94" name="圆角矩形 93"/>
              <p:cNvSpPr/>
              <p:nvPr/>
            </p:nvSpPr>
            <p:spPr>
              <a:xfrm>
                <a:off x="7314113" y="1330352"/>
                <a:ext cx="4323821" cy="684000"/>
              </a:xfrm>
              <a:prstGeom prst="roundRect">
                <a:avLst>
                  <a:gd name="adj" fmla="val 50000"/>
                </a:avLst>
              </a:prstGeom>
              <a:gradFill>
                <a:gsLst>
                  <a:gs pos="0">
                    <a:sysClr val="window" lastClr="FFFFFF"/>
                  </a:gs>
                  <a:gs pos="100000">
                    <a:srgbClr val="D4D4D4"/>
                  </a:gs>
                </a:gsLst>
                <a:lin ang="16200000" scaled="0"/>
              </a:gradFill>
              <a:ln w="25400">
                <a:gradFill>
                  <a:gsLst>
                    <a:gs pos="0">
                      <a:schemeClr val="accent1">
                        <a:lumMod val="5000"/>
                        <a:lumOff val="95000"/>
                      </a:schemeClr>
                    </a:gs>
                    <a:gs pos="100000">
                      <a:schemeClr val="bg1"/>
                    </a:gs>
                  </a:gsLst>
                  <a:lin ang="5400000" scaled="1"/>
                </a:gradFill>
              </a:ln>
              <a:effectLst>
                <a:outerShdw blurRad="1524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p>
            </p:txBody>
          </p:sp>
          <p:sp>
            <p:nvSpPr>
              <p:cNvPr id="95" name="TextBox 35"/>
              <p:cNvSpPr txBox="1"/>
              <p:nvPr/>
            </p:nvSpPr>
            <p:spPr>
              <a:xfrm>
                <a:off x="7860376" y="1429055"/>
                <a:ext cx="4636930" cy="516774"/>
              </a:xfrm>
              <a:prstGeom prst="rect">
                <a:avLst/>
              </a:prstGeom>
              <a:noFill/>
            </p:spPr>
            <p:txBody>
              <a:bodyPr wrap="square" rtlCol="0">
                <a:spAutoFit/>
              </a:bodyPr>
              <a:lstStyle/>
              <a:p>
                <a:pPr defTabSz="914103">
                  <a:lnSpc>
                    <a:spcPct val="120000"/>
                  </a:lnSpc>
                  <a:defRPr/>
                </a:pPr>
                <a:r>
                  <a:rPr lang="zh-CN" altLang="en-US" sz="1400" kern="0" dirty="0">
                    <a:solidFill>
                      <a:srgbClr val="23363D"/>
                    </a:solidFill>
                    <a:latin typeface="微软雅黑" pitchFamily="34" charset="-122"/>
                    <a:ea typeface="微软雅黑" pitchFamily="34" charset="-122"/>
                  </a:rPr>
                  <a:t>供应商质量分析</a:t>
                </a:r>
              </a:p>
            </p:txBody>
          </p:sp>
        </p:grpSp>
        <p:grpSp>
          <p:nvGrpSpPr>
            <p:cNvPr id="91" name="组合 90"/>
            <p:cNvGrpSpPr/>
            <p:nvPr/>
          </p:nvGrpSpPr>
          <p:grpSpPr>
            <a:xfrm>
              <a:off x="4461858" y="941576"/>
              <a:ext cx="717489" cy="717584"/>
              <a:chOff x="4827922" y="1186802"/>
              <a:chExt cx="576000" cy="576076"/>
            </a:xfrm>
          </p:grpSpPr>
          <p:sp>
            <p:nvSpPr>
              <p:cNvPr id="92" name="椭圆 91"/>
              <p:cNvSpPr/>
              <p:nvPr/>
            </p:nvSpPr>
            <p:spPr>
              <a:xfrm flipH="1">
                <a:off x="4827922" y="1186802"/>
                <a:ext cx="576000" cy="576076"/>
              </a:xfrm>
              <a:prstGeom prst="ellipse">
                <a:avLst/>
              </a:prstGeom>
              <a:solidFill>
                <a:srgbClr val="980000"/>
              </a:solidFill>
              <a:ln w="50800" cap="flat" cmpd="sng" algn="ctr">
                <a:noFill/>
                <a:prstDash val="solid"/>
                <a:miter lim="800000"/>
              </a:ln>
              <a:effectLst/>
            </p:spPr>
            <p:txBody>
              <a:bodyPr rtlCol="0" anchor="ctr"/>
              <a:lstStyle/>
              <a:p>
                <a:pPr algn="ctr" defTabSz="914103">
                  <a:lnSpc>
                    <a:spcPct val="120000"/>
                  </a:lnSpc>
                  <a:defRPr/>
                </a:pPr>
                <a:endParaRPr lang="zh-CN" altLang="en-US" sz="4800" kern="0">
                  <a:solidFill>
                    <a:sysClr val="window" lastClr="FFFFFF"/>
                  </a:solidFill>
                  <a:latin typeface="Agency FB"/>
                </a:endParaRPr>
              </a:p>
            </p:txBody>
          </p:sp>
          <p:sp>
            <p:nvSpPr>
              <p:cNvPr id="93" name="椭圆 92"/>
              <p:cNvSpPr/>
              <p:nvPr/>
            </p:nvSpPr>
            <p:spPr>
              <a:xfrm flipH="1">
                <a:off x="4904940" y="1263829"/>
                <a:ext cx="421965" cy="422021"/>
              </a:xfrm>
              <a:prstGeom prst="ellipse">
                <a:avLst/>
              </a:prstGeom>
              <a:gradFill flip="none" rotWithShape="1">
                <a:gsLst>
                  <a:gs pos="0">
                    <a:sysClr val="window" lastClr="FFFFFF"/>
                  </a:gs>
                  <a:gs pos="100000">
                    <a:srgbClr val="D4D4D4"/>
                  </a:gs>
                </a:gsLst>
                <a:lin ang="13200000" scaled="0"/>
                <a:tileRect/>
              </a:gradFill>
              <a:ln w="25400" cap="flat" cmpd="sng" algn="ctr">
                <a:gradFill>
                  <a:gsLst>
                    <a:gs pos="0">
                      <a:schemeClr val="accent1">
                        <a:lumMod val="5000"/>
                        <a:lumOff val="95000"/>
                      </a:schemeClr>
                    </a:gs>
                    <a:gs pos="100000">
                      <a:srgbClr val="E9E9E9"/>
                    </a:gs>
                  </a:gsLst>
                  <a:lin ang="5400000" scaled="1"/>
                </a:gradFill>
                <a:prstDash val="solid"/>
                <a:miter lim="800000"/>
              </a:ln>
              <a:effectLst>
                <a:outerShdw blurRad="127000" dist="63500" dir="8100000" algn="tr" rotWithShape="0">
                  <a:prstClr val="black">
                    <a:alpha val="40000"/>
                  </a:prstClr>
                </a:outerShdw>
              </a:effectLst>
            </p:spPr>
            <p:txBody>
              <a:bodyPr wrap="none" rtlCol="0" anchor="ctr"/>
              <a:lstStyle/>
              <a:p>
                <a:pPr algn="ctr" defTabSz="914103">
                  <a:lnSpc>
                    <a:spcPct val="120000"/>
                  </a:lnSpc>
                  <a:defRPr/>
                </a:pPr>
                <a:r>
                  <a:rPr lang="en-US" altLang="zh-CN" sz="2000" kern="0" dirty="0">
                    <a:solidFill>
                      <a:srgbClr val="23363D"/>
                    </a:solidFill>
                    <a:latin typeface="+mj-ea"/>
                    <a:ea typeface="+mj-ea"/>
                  </a:rPr>
                  <a:t>03</a:t>
                </a:r>
                <a:endParaRPr lang="zh-CN" altLang="en-US" sz="2000" kern="0" dirty="0">
                  <a:solidFill>
                    <a:srgbClr val="23363D"/>
                  </a:solidFill>
                  <a:latin typeface="+mj-ea"/>
                  <a:ea typeface="+mj-ea"/>
                </a:endParaRPr>
              </a:p>
            </p:txBody>
          </p:sp>
        </p:grpSp>
      </p:grpSp>
      <p:grpSp>
        <p:nvGrpSpPr>
          <p:cNvPr id="96" name="组合 95"/>
          <p:cNvGrpSpPr/>
          <p:nvPr/>
        </p:nvGrpSpPr>
        <p:grpSpPr>
          <a:xfrm>
            <a:off x="4667646" y="3183818"/>
            <a:ext cx="3634991" cy="609006"/>
            <a:chOff x="4461858" y="941576"/>
            <a:chExt cx="4283063" cy="717584"/>
          </a:xfrm>
        </p:grpSpPr>
        <p:grpSp>
          <p:nvGrpSpPr>
            <p:cNvPr id="97" name="组合 96"/>
            <p:cNvGrpSpPr/>
            <p:nvPr/>
          </p:nvGrpSpPr>
          <p:grpSpPr>
            <a:xfrm>
              <a:off x="4857526" y="1019854"/>
              <a:ext cx="3887395" cy="513000"/>
              <a:chOff x="7314113" y="1330352"/>
              <a:chExt cx="5183193" cy="684000"/>
            </a:xfrm>
          </p:grpSpPr>
          <p:sp>
            <p:nvSpPr>
              <p:cNvPr id="101" name="圆角矩形 100"/>
              <p:cNvSpPr/>
              <p:nvPr/>
            </p:nvSpPr>
            <p:spPr>
              <a:xfrm>
                <a:off x="7314113" y="1330352"/>
                <a:ext cx="4323821" cy="684000"/>
              </a:xfrm>
              <a:prstGeom prst="roundRect">
                <a:avLst>
                  <a:gd name="adj" fmla="val 50000"/>
                </a:avLst>
              </a:prstGeom>
              <a:gradFill>
                <a:gsLst>
                  <a:gs pos="0">
                    <a:sysClr val="window" lastClr="FFFFFF"/>
                  </a:gs>
                  <a:gs pos="100000">
                    <a:srgbClr val="D4D4D4"/>
                  </a:gs>
                </a:gsLst>
                <a:lin ang="16200000" scaled="0"/>
              </a:gradFill>
              <a:ln w="25400">
                <a:gradFill>
                  <a:gsLst>
                    <a:gs pos="0">
                      <a:schemeClr val="accent1">
                        <a:lumMod val="5000"/>
                        <a:lumOff val="95000"/>
                      </a:schemeClr>
                    </a:gs>
                    <a:gs pos="100000">
                      <a:schemeClr val="bg1"/>
                    </a:gs>
                  </a:gsLst>
                  <a:lin ang="5400000" scaled="1"/>
                </a:gradFill>
              </a:ln>
              <a:effectLst>
                <a:outerShdw blurRad="1524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p>
            </p:txBody>
          </p:sp>
          <p:sp>
            <p:nvSpPr>
              <p:cNvPr id="102" name="TextBox 35"/>
              <p:cNvSpPr txBox="1"/>
              <p:nvPr/>
            </p:nvSpPr>
            <p:spPr>
              <a:xfrm>
                <a:off x="7860376" y="1429055"/>
                <a:ext cx="4636930" cy="516774"/>
              </a:xfrm>
              <a:prstGeom prst="rect">
                <a:avLst/>
              </a:prstGeom>
              <a:noFill/>
            </p:spPr>
            <p:txBody>
              <a:bodyPr wrap="square" rtlCol="0">
                <a:spAutoFit/>
              </a:bodyPr>
              <a:lstStyle/>
              <a:p>
                <a:pPr defTabSz="914103">
                  <a:lnSpc>
                    <a:spcPct val="120000"/>
                  </a:lnSpc>
                  <a:defRPr/>
                </a:pPr>
                <a:r>
                  <a:rPr lang="zh-CN" altLang="en-US" sz="1400" kern="0" dirty="0">
                    <a:solidFill>
                      <a:srgbClr val="23363D"/>
                    </a:solidFill>
                    <a:latin typeface="微软雅黑" pitchFamily="34" charset="-122"/>
                    <a:ea typeface="微软雅黑" pitchFamily="34" charset="-122"/>
                  </a:rPr>
                  <a:t>研发质量分析</a:t>
                </a:r>
              </a:p>
            </p:txBody>
          </p:sp>
        </p:grpSp>
        <p:grpSp>
          <p:nvGrpSpPr>
            <p:cNvPr id="98" name="组合 97"/>
            <p:cNvGrpSpPr/>
            <p:nvPr/>
          </p:nvGrpSpPr>
          <p:grpSpPr>
            <a:xfrm>
              <a:off x="4461858" y="941576"/>
              <a:ext cx="717489" cy="717584"/>
              <a:chOff x="4827922" y="1186802"/>
              <a:chExt cx="576000" cy="576076"/>
            </a:xfrm>
          </p:grpSpPr>
          <p:sp>
            <p:nvSpPr>
              <p:cNvPr id="99" name="椭圆 98"/>
              <p:cNvSpPr/>
              <p:nvPr/>
            </p:nvSpPr>
            <p:spPr>
              <a:xfrm flipH="1">
                <a:off x="4827922" y="1186802"/>
                <a:ext cx="576000" cy="576076"/>
              </a:xfrm>
              <a:prstGeom prst="ellipse">
                <a:avLst/>
              </a:prstGeom>
              <a:solidFill>
                <a:srgbClr val="980000"/>
              </a:solidFill>
              <a:ln w="50800" cap="flat" cmpd="sng" algn="ctr">
                <a:noFill/>
                <a:prstDash val="solid"/>
                <a:miter lim="800000"/>
              </a:ln>
              <a:effectLst/>
            </p:spPr>
            <p:txBody>
              <a:bodyPr rtlCol="0" anchor="ctr"/>
              <a:lstStyle/>
              <a:p>
                <a:pPr algn="ctr" defTabSz="914103">
                  <a:lnSpc>
                    <a:spcPct val="120000"/>
                  </a:lnSpc>
                  <a:defRPr/>
                </a:pPr>
                <a:endParaRPr lang="zh-CN" altLang="en-US" sz="4800" kern="0">
                  <a:solidFill>
                    <a:sysClr val="window" lastClr="FFFFFF"/>
                  </a:solidFill>
                  <a:latin typeface="Agency FB"/>
                </a:endParaRPr>
              </a:p>
            </p:txBody>
          </p:sp>
          <p:sp>
            <p:nvSpPr>
              <p:cNvPr id="100" name="椭圆 99"/>
              <p:cNvSpPr/>
              <p:nvPr/>
            </p:nvSpPr>
            <p:spPr>
              <a:xfrm flipH="1">
                <a:off x="4904940" y="1263829"/>
                <a:ext cx="421965" cy="422021"/>
              </a:xfrm>
              <a:prstGeom prst="ellipse">
                <a:avLst/>
              </a:prstGeom>
              <a:gradFill flip="none" rotWithShape="1">
                <a:gsLst>
                  <a:gs pos="0">
                    <a:sysClr val="window" lastClr="FFFFFF"/>
                  </a:gs>
                  <a:gs pos="100000">
                    <a:srgbClr val="D4D4D4"/>
                  </a:gs>
                </a:gsLst>
                <a:lin ang="13200000" scaled="0"/>
                <a:tileRect/>
              </a:gradFill>
              <a:ln w="25400" cap="flat" cmpd="sng" algn="ctr">
                <a:gradFill>
                  <a:gsLst>
                    <a:gs pos="0">
                      <a:schemeClr val="accent1">
                        <a:lumMod val="5000"/>
                        <a:lumOff val="95000"/>
                      </a:schemeClr>
                    </a:gs>
                    <a:gs pos="100000">
                      <a:srgbClr val="E9E9E9"/>
                    </a:gs>
                  </a:gsLst>
                  <a:lin ang="5400000" scaled="1"/>
                </a:gradFill>
                <a:prstDash val="solid"/>
                <a:miter lim="800000"/>
              </a:ln>
              <a:effectLst>
                <a:outerShdw blurRad="127000" dist="63500" dir="8100000" algn="tr" rotWithShape="0">
                  <a:prstClr val="black">
                    <a:alpha val="40000"/>
                  </a:prstClr>
                </a:outerShdw>
              </a:effectLst>
            </p:spPr>
            <p:txBody>
              <a:bodyPr wrap="none" rtlCol="0" anchor="ctr"/>
              <a:lstStyle/>
              <a:p>
                <a:pPr algn="ctr" defTabSz="914103">
                  <a:lnSpc>
                    <a:spcPct val="120000"/>
                  </a:lnSpc>
                  <a:defRPr/>
                </a:pPr>
                <a:r>
                  <a:rPr lang="en-US" altLang="zh-CN" sz="2000" kern="0" dirty="0">
                    <a:solidFill>
                      <a:srgbClr val="23363D"/>
                    </a:solidFill>
                    <a:latin typeface="+mj-ea"/>
                    <a:ea typeface="+mj-ea"/>
                  </a:rPr>
                  <a:t>04</a:t>
                </a:r>
                <a:endParaRPr lang="zh-CN" altLang="en-US" sz="2000" kern="0" dirty="0">
                  <a:solidFill>
                    <a:srgbClr val="23363D"/>
                  </a:solidFill>
                  <a:latin typeface="+mj-ea"/>
                  <a:ea typeface="+mj-ea"/>
                </a:endParaRPr>
              </a:p>
            </p:txBody>
          </p:sp>
        </p:grpSp>
      </p:grpSp>
      <p:grpSp>
        <p:nvGrpSpPr>
          <p:cNvPr id="103" name="组合 102"/>
          <p:cNvGrpSpPr/>
          <p:nvPr/>
        </p:nvGrpSpPr>
        <p:grpSpPr>
          <a:xfrm>
            <a:off x="4067944" y="3939902"/>
            <a:ext cx="3634991" cy="609006"/>
            <a:chOff x="4461858" y="941576"/>
            <a:chExt cx="4283063" cy="717584"/>
          </a:xfrm>
        </p:grpSpPr>
        <p:grpSp>
          <p:nvGrpSpPr>
            <p:cNvPr id="104" name="组合 103"/>
            <p:cNvGrpSpPr/>
            <p:nvPr/>
          </p:nvGrpSpPr>
          <p:grpSpPr>
            <a:xfrm>
              <a:off x="4857526" y="1019854"/>
              <a:ext cx="3887395" cy="513000"/>
              <a:chOff x="7314113" y="1330352"/>
              <a:chExt cx="5183193" cy="684000"/>
            </a:xfrm>
          </p:grpSpPr>
          <p:sp>
            <p:nvSpPr>
              <p:cNvPr id="108" name="圆角矩形 107"/>
              <p:cNvSpPr/>
              <p:nvPr/>
            </p:nvSpPr>
            <p:spPr>
              <a:xfrm>
                <a:off x="7314113" y="1330352"/>
                <a:ext cx="4323821" cy="684000"/>
              </a:xfrm>
              <a:prstGeom prst="roundRect">
                <a:avLst>
                  <a:gd name="adj" fmla="val 50000"/>
                </a:avLst>
              </a:prstGeom>
              <a:gradFill>
                <a:gsLst>
                  <a:gs pos="0">
                    <a:sysClr val="window" lastClr="FFFFFF"/>
                  </a:gs>
                  <a:gs pos="100000">
                    <a:srgbClr val="D4D4D4"/>
                  </a:gs>
                </a:gsLst>
                <a:lin ang="16200000" scaled="0"/>
              </a:gradFill>
              <a:ln w="25400">
                <a:gradFill>
                  <a:gsLst>
                    <a:gs pos="0">
                      <a:schemeClr val="accent1">
                        <a:lumMod val="5000"/>
                        <a:lumOff val="95000"/>
                      </a:schemeClr>
                    </a:gs>
                    <a:gs pos="100000">
                      <a:schemeClr val="bg1"/>
                    </a:gs>
                  </a:gsLst>
                  <a:lin ang="5400000" scaled="1"/>
                </a:gradFill>
              </a:ln>
              <a:effectLst>
                <a:outerShdw blurRad="1524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p>
            </p:txBody>
          </p:sp>
          <p:sp>
            <p:nvSpPr>
              <p:cNvPr id="109" name="TextBox 35"/>
              <p:cNvSpPr txBox="1"/>
              <p:nvPr/>
            </p:nvSpPr>
            <p:spPr>
              <a:xfrm>
                <a:off x="7860376" y="1429055"/>
                <a:ext cx="4636930" cy="516774"/>
              </a:xfrm>
              <a:prstGeom prst="rect">
                <a:avLst/>
              </a:prstGeom>
              <a:noFill/>
            </p:spPr>
            <p:txBody>
              <a:bodyPr wrap="square" rtlCol="0">
                <a:spAutoFit/>
              </a:bodyPr>
              <a:lstStyle/>
              <a:p>
                <a:pPr defTabSz="914103">
                  <a:lnSpc>
                    <a:spcPct val="120000"/>
                  </a:lnSpc>
                  <a:defRPr/>
                </a:pPr>
                <a:r>
                  <a:rPr lang="zh-CN" altLang="en-US" sz="1400" kern="0" dirty="0">
                    <a:solidFill>
                      <a:srgbClr val="23363D"/>
                    </a:solidFill>
                    <a:latin typeface="微软雅黑" pitchFamily="34" charset="-122"/>
                    <a:ea typeface="微软雅黑" pitchFamily="34" charset="-122"/>
                  </a:rPr>
                  <a:t>下一步工作计划</a:t>
                </a:r>
              </a:p>
            </p:txBody>
          </p:sp>
        </p:grpSp>
        <p:grpSp>
          <p:nvGrpSpPr>
            <p:cNvPr id="105" name="组合 104"/>
            <p:cNvGrpSpPr/>
            <p:nvPr/>
          </p:nvGrpSpPr>
          <p:grpSpPr>
            <a:xfrm>
              <a:off x="4461858" y="941576"/>
              <a:ext cx="717489" cy="717584"/>
              <a:chOff x="4827922" y="1186802"/>
              <a:chExt cx="576000" cy="576076"/>
            </a:xfrm>
          </p:grpSpPr>
          <p:sp>
            <p:nvSpPr>
              <p:cNvPr id="106" name="椭圆 105"/>
              <p:cNvSpPr/>
              <p:nvPr/>
            </p:nvSpPr>
            <p:spPr>
              <a:xfrm flipH="1">
                <a:off x="4827922" y="1186802"/>
                <a:ext cx="576000" cy="576076"/>
              </a:xfrm>
              <a:prstGeom prst="ellipse">
                <a:avLst/>
              </a:prstGeom>
              <a:solidFill>
                <a:srgbClr val="980000"/>
              </a:solidFill>
              <a:ln w="50800" cap="flat" cmpd="sng" algn="ctr">
                <a:noFill/>
                <a:prstDash val="solid"/>
                <a:miter lim="800000"/>
              </a:ln>
              <a:effectLst/>
            </p:spPr>
            <p:txBody>
              <a:bodyPr rtlCol="0" anchor="ctr"/>
              <a:lstStyle/>
              <a:p>
                <a:pPr algn="ctr" defTabSz="914103">
                  <a:lnSpc>
                    <a:spcPct val="120000"/>
                  </a:lnSpc>
                  <a:defRPr/>
                </a:pPr>
                <a:endParaRPr lang="zh-CN" altLang="en-US" sz="4800" kern="0">
                  <a:solidFill>
                    <a:sysClr val="window" lastClr="FFFFFF"/>
                  </a:solidFill>
                  <a:latin typeface="Agency FB"/>
                </a:endParaRPr>
              </a:p>
            </p:txBody>
          </p:sp>
          <p:sp>
            <p:nvSpPr>
              <p:cNvPr id="107" name="椭圆 106"/>
              <p:cNvSpPr/>
              <p:nvPr/>
            </p:nvSpPr>
            <p:spPr>
              <a:xfrm flipH="1">
                <a:off x="4904940" y="1263829"/>
                <a:ext cx="421965" cy="422021"/>
              </a:xfrm>
              <a:prstGeom prst="ellipse">
                <a:avLst/>
              </a:prstGeom>
              <a:gradFill flip="none" rotWithShape="1">
                <a:gsLst>
                  <a:gs pos="0">
                    <a:sysClr val="window" lastClr="FFFFFF"/>
                  </a:gs>
                  <a:gs pos="100000">
                    <a:srgbClr val="D4D4D4"/>
                  </a:gs>
                </a:gsLst>
                <a:lin ang="13200000" scaled="0"/>
                <a:tileRect/>
              </a:gradFill>
              <a:ln w="25400" cap="flat" cmpd="sng" algn="ctr">
                <a:gradFill>
                  <a:gsLst>
                    <a:gs pos="0">
                      <a:schemeClr val="accent1">
                        <a:lumMod val="5000"/>
                        <a:lumOff val="95000"/>
                      </a:schemeClr>
                    </a:gs>
                    <a:gs pos="100000">
                      <a:srgbClr val="E9E9E9"/>
                    </a:gs>
                  </a:gsLst>
                  <a:lin ang="5400000" scaled="1"/>
                </a:gradFill>
                <a:prstDash val="solid"/>
                <a:miter lim="800000"/>
              </a:ln>
              <a:effectLst>
                <a:outerShdw blurRad="127000" dist="63500" dir="8100000" algn="tr" rotWithShape="0">
                  <a:prstClr val="black">
                    <a:alpha val="40000"/>
                  </a:prstClr>
                </a:outerShdw>
              </a:effectLst>
            </p:spPr>
            <p:txBody>
              <a:bodyPr wrap="none" rtlCol="0" anchor="ctr"/>
              <a:lstStyle/>
              <a:p>
                <a:pPr algn="ctr" defTabSz="914103">
                  <a:lnSpc>
                    <a:spcPct val="120000"/>
                  </a:lnSpc>
                  <a:defRPr/>
                </a:pPr>
                <a:r>
                  <a:rPr lang="en-US" altLang="zh-CN" sz="2000" kern="0" dirty="0">
                    <a:solidFill>
                      <a:srgbClr val="23363D"/>
                    </a:solidFill>
                    <a:latin typeface="+mj-ea"/>
                    <a:ea typeface="+mj-ea"/>
                  </a:rPr>
                  <a:t>05</a:t>
                </a:r>
                <a:endParaRPr lang="zh-CN" altLang="en-US" sz="2000" kern="0" dirty="0">
                  <a:solidFill>
                    <a:srgbClr val="23363D"/>
                  </a:solidFill>
                  <a:latin typeface="+mj-ea"/>
                  <a:ea typeface="+mj-ea"/>
                </a:endParaRPr>
              </a:p>
            </p:txBody>
          </p:sp>
        </p:grpSp>
      </p:grpSp>
      <p:sp>
        <p:nvSpPr>
          <p:cNvPr id="110" name="矩形 259"/>
          <p:cNvSpPr>
            <a:spLocks noChangeArrowheads="1"/>
          </p:cNvSpPr>
          <p:nvPr/>
        </p:nvSpPr>
        <p:spPr bwMode="auto">
          <a:xfrm>
            <a:off x="930871" y="2621153"/>
            <a:ext cx="2664296" cy="3380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1800" b="1" dirty="0">
                <a:solidFill>
                  <a:srgbClr val="23363D"/>
                </a:solidFill>
                <a:latin typeface="+mj-ea"/>
                <a:ea typeface="+mj-ea"/>
                <a:cs typeface="Arial" panose="020B0604020202020204" pitchFamily="34" charset="0"/>
              </a:rPr>
              <a:t>CONTENT</a:t>
            </a:r>
          </a:p>
        </p:txBody>
      </p:sp>
      <p:pic>
        <p:nvPicPr>
          <p:cNvPr id="62" name="图片 61"/>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123910" y="1655655"/>
            <a:ext cx="3160058" cy="2817769"/>
          </a:xfrm>
          <a:prstGeom prst="rect">
            <a:avLst/>
          </a:prstGeom>
        </p:spPr>
      </p:pic>
      <p:sp>
        <p:nvSpPr>
          <p:cNvPr id="70" name="椭圆 69"/>
          <p:cNvSpPr/>
          <p:nvPr/>
        </p:nvSpPr>
        <p:spPr>
          <a:xfrm flipH="1">
            <a:off x="1283944" y="1410040"/>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 name="文本框 2"/>
          <p:cNvSpPr txBox="1"/>
          <p:nvPr/>
        </p:nvSpPr>
        <p:spPr>
          <a:xfrm>
            <a:off x="1283944" y="267494"/>
            <a:ext cx="1487856"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extLst>
      <p:ext uri="{BB962C8B-B14F-4D97-AF65-F5344CB8AC3E}">
        <p14:creationId xmlns:p14="http://schemas.microsoft.com/office/powerpoint/2010/main" val="1567188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airplane"/>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anim calcmode="lin" valueType="num">
                                      <p:cBhvr>
                                        <p:cTn id="11" dur="1000" fill="hold"/>
                                        <p:tgtEl>
                                          <p:spTgt spid="64"/>
                                        </p:tgtEl>
                                        <p:attrNameLst>
                                          <p:attrName>ppt_x</p:attrName>
                                        </p:attrNameLst>
                                      </p:cBhvr>
                                      <p:tavLst>
                                        <p:tav tm="0">
                                          <p:val>
                                            <p:strVal val="#ppt_x"/>
                                          </p:val>
                                        </p:tav>
                                        <p:tav tm="100000">
                                          <p:val>
                                            <p:strVal val="#ppt_x"/>
                                          </p:val>
                                        </p:tav>
                                      </p:tavLst>
                                    </p:anim>
                                    <p:anim calcmode="lin" valueType="num">
                                      <p:cBhvr>
                                        <p:cTn id="12" dur="1000" fill="hold"/>
                                        <p:tgtEl>
                                          <p:spTgt spid="64"/>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1000"/>
                                        <p:tgtEl>
                                          <p:spTgt spid="65"/>
                                        </p:tgtEl>
                                      </p:cBhvr>
                                    </p:animEffect>
                                    <p:anim calcmode="lin" valueType="num">
                                      <p:cBhvr>
                                        <p:cTn id="16" dur="1000" fill="hold"/>
                                        <p:tgtEl>
                                          <p:spTgt spid="65"/>
                                        </p:tgtEl>
                                        <p:attrNameLst>
                                          <p:attrName>ppt_x</p:attrName>
                                        </p:attrNameLst>
                                      </p:cBhvr>
                                      <p:tavLst>
                                        <p:tav tm="0">
                                          <p:val>
                                            <p:strVal val="#ppt_x"/>
                                          </p:val>
                                        </p:tav>
                                        <p:tav tm="100000">
                                          <p:val>
                                            <p:strVal val="#ppt_x"/>
                                          </p:val>
                                        </p:tav>
                                      </p:tavLst>
                                    </p:anim>
                                    <p:anim calcmode="lin" valueType="num">
                                      <p:cBhvr>
                                        <p:cTn id="17" dur="1000" fill="hold"/>
                                        <p:tgtEl>
                                          <p:spTgt spid="6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fade">
                                      <p:cBhvr>
                                        <p:cTn id="20" dur="1000"/>
                                        <p:tgtEl>
                                          <p:spTgt spid="66"/>
                                        </p:tgtEl>
                                      </p:cBhvr>
                                    </p:animEffect>
                                    <p:anim calcmode="lin" valueType="num">
                                      <p:cBhvr>
                                        <p:cTn id="21" dur="1000" fill="hold"/>
                                        <p:tgtEl>
                                          <p:spTgt spid="66"/>
                                        </p:tgtEl>
                                        <p:attrNameLst>
                                          <p:attrName>ppt_x</p:attrName>
                                        </p:attrNameLst>
                                      </p:cBhvr>
                                      <p:tavLst>
                                        <p:tav tm="0">
                                          <p:val>
                                            <p:strVal val="#ppt_x"/>
                                          </p:val>
                                        </p:tav>
                                        <p:tav tm="100000">
                                          <p:val>
                                            <p:strVal val="#ppt_x"/>
                                          </p:val>
                                        </p:tav>
                                      </p:tavLst>
                                    </p:anim>
                                    <p:anim calcmode="lin" valueType="num">
                                      <p:cBhvr>
                                        <p:cTn id="22" dur="1000" fill="hold"/>
                                        <p:tgtEl>
                                          <p:spTgt spid="66"/>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fade">
                                      <p:cBhvr>
                                        <p:cTn id="25" dur="1000"/>
                                        <p:tgtEl>
                                          <p:spTgt spid="67"/>
                                        </p:tgtEl>
                                      </p:cBhvr>
                                    </p:animEffect>
                                    <p:anim calcmode="lin" valueType="num">
                                      <p:cBhvr>
                                        <p:cTn id="26" dur="1000" fill="hold"/>
                                        <p:tgtEl>
                                          <p:spTgt spid="67"/>
                                        </p:tgtEl>
                                        <p:attrNameLst>
                                          <p:attrName>ppt_x</p:attrName>
                                        </p:attrNameLst>
                                      </p:cBhvr>
                                      <p:tavLst>
                                        <p:tav tm="0">
                                          <p:val>
                                            <p:strVal val="#ppt_x"/>
                                          </p:val>
                                        </p:tav>
                                        <p:tav tm="100000">
                                          <p:val>
                                            <p:strVal val="#ppt_x"/>
                                          </p:val>
                                        </p:tav>
                                      </p:tavLst>
                                    </p:anim>
                                    <p:anim calcmode="lin" valueType="num">
                                      <p:cBhvr>
                                        <p:cTn id="27" dur="1000" fill="hold"/>
                                        <p:tgtEl>
                                          <p:spTgt spid="6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68"/>
                                        </p:tgtEl>
                                        <p:attrNameLst>
                                          <p:attrName>style.visibility</p:attrName>
                                        </p:attrNameLst>
                                      </p:cBhvr>
                                      <p:to>
                                        <p:strVal val="visible"/>
                                      </p:to>
                                    </p:set>
                                    <p:animEffect transition="in" filter="fade">
                                      <p:cBhvr>
                                        <p:cTn id="30" dur="1000"/>
                                        <p:tgtEl>
                                          <p:spTgt spid="68"/>
                                        </p:tgtEl>
                                      </p:cBhvr>
                                    </p:animEffect>
                                    <p:anim calcmode="lin" valueType="num">
                                      <p:cBhvr>
                                        <p:cTn id="31" dur="1000" fill="hold"/>
                                        <p:tgtEl>
                                          <p:spTgt spid="68"/>
                                        </p:tgtEl>
                                        <p:attrNameLst>
                                          <p:attrName>ppt_x</p:attrName>
                                        </p:attrNameLst>
                                      </p:cBhvr>
                                      <p:tavLst>
                                        <p:tav tm="0">
                                          <p:val>
                                            <p:strVal val="#ppt_x"/>
                                          </p:val>
                                        </p:tav>
                                        <p:tav tm="100000">
                                          <p:val>
                                            <p:strVal val="#ppt_x"/>
                                          </p:val>
                                        </p:tav>
                                      </p:tavLst>
                                    </p:anim>
                                    <p:anim calcmode="lin" valueType="num">
                                      <p:cBhvr>
                                        <p:cTn id="32" dur="1000" fill="hold"/>
                                        <p:tgtEl>
                                          <p:spTgt spid="68"/>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fade">
                                      <p:cBhvr>
                                        <p:cTn id="35" dur="1000"/>
                                        <p:tgtEl>
                                          <p:spTgt spid="69"/>
                                        </p:tgtEl>
                                      </p:cBhvr>
                                    </p:animEffect>
                                    <p:anim calcmode="lin" valueType="num">
                                      <p:cBhvr>
                                        <p:cTn id="36" dur="1000" fill="hold"/>
                                        <p:tgtEl>
                                          <p:spTgt spid="69"/>
                                        </p:tgtEl>
                                        <p:attrNameLst>
                                          <p:attrName>ppt_x</p:attrName>
                                        </p:attrNameLst>
                                      </p:cBhvr>
                                      <p:tavLst>
                                        <p:tav tm="0">
                                          <p:val>
                                            <p:strVal val="#ppt_x"/>
                                          </p:val>
                                        </p:tav>
                                        <p:tav tm="100000">
                                          <p:val>
                                            <p:strVal val="#ppt_x"/>
                                          </p:val>
                                        </p:tav>
                                      </p:tavLst>
                                    </p:anim>
                                    <p:anim calcmode="lin" valueType="num">
                                      <p:cBhvr>
                                        <p:cTn id="37" dur="1000" fill="hold"/>
                                        <p:tgtEl>
                                          <p:spTgt spid="69"/>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10"/>
                                        </p:tgtEl>
                                        <p:attrNameLst>
                                          <p:attrName>style.visibility</p:attrName>
                                        </p:attrNameLst>
                                      </p:cBhvr>
                                      <p:to>
                                        <p:strVal val="visible"/>
                                      </p:to>
                                    </p:set>
                                    <p:animEffect transition="in" filter="fade">
                                      <p:cBhvr>
                                        <p:cTn id="40" dur="1000"/>
                                        <p:tgtEl>
                                          <p:spTgt spid="110"/>
                                        </p:tgtEl>
                                      </p:cBhvr>
                                    </p:animEffect>
                                    <p:anim calcmode="lin" valueType="num">
                                      <p:cBhvr>
                                        <p:cTn id="41" dur="1000" fill="hold"/>
                                        <p:tgtEl>
                                          <p:spTgt spid="110"/>
                                        </p:tgtEl>
                                        <p:attrNameLst>
                                          <p:attrName>ppt_x</p:attrName>
                                        </p:attrNameLst>
                                      </p:cBhvr>
                                      <p:tavLst>
                                        <p:tav tm="0">
                                          <p:val>
                                            <p:strVal val="#ppt_x"/>
                                          </p:val>
                                        </p:tav>
                                        <p:tav tm="100000">
                                          <p:val>
                                            <p:strVal val="#ppt_x"/>
                                          </p:val>
                                        </p:tav>
                                      </p:tavLst>
                                    </p:anim>
                                    <p:anim calcmode="lin" valueType="num">
                                      <p:cBhvr>
                                        <p:cTn id="42" dur="1000" fill="hold"/>
                                        <p:tgtEl>
                                          <p:spTgt spid="110"/>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fade">
                                      <p:cBhvr>
                                        <p:cTn id="45" dur="1000"/>
                                        <p:tgtEl>
                                          <p:spTgt spid="70"/>
                                        </p:tgtEl>
                                      </p:cBhvr>
                                    </p:animEffect>
                                    <p:anim calcmode="lin" valueType="num">
                                      <p:cBhvr>
                                        <p:cTn id="46" dur="1000" fill="hold"/>
                                        <p:tgtEl>
                                          <p:spTgt spid="70"/>
                                        </p:tgtEl>
                                        <p:attrNameLst>
                                          <p:attrName>ppt_x</p:attrName>
                                        </p:attrNameLst>
                                      </p:cBhvr>
                                      <p:tavLst>
                                        <p:tav tm="0">
                                          <p:val>
                                            <p:strVal val="#ppt_x"/>
                                          </p:val>
                                        </p:tav>
                                        <p:tav tm="100000">
                                          <p:val>
                                            <p:strVal val="#ppt_x"/>
                                          </p:val>
                                        </p:tav>
                                      </p:tavLst>
                                    </p:anim>
                                    <p:anim calcmode="lin" valueType="num">
                                      <p:cBhvr>
                                        <p:cTn id="47" dur="1000" fill="hold"/>
                                        <p:tgtEl>
                                          <p:spTgt spid="70"/>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62"/>
                                        </p:tgtEl>
                                        <p:attrNameLst>
                                          <p:attrName>style.visibility</p:attrName>
                                        </p:attrNameLst>
                                      </p:cBhvr>
                                      <p:to>
                                        <p:strVal val="visible"/>
                                      </p:to>
                                    </p:set>
                                    <p:animEffect transition="in" filter="fade">
                                      <p:cBhvr>
                                        <p:cTn id="50" dur="1000"/>
                                        <p:tgtEl>
                                          <p:spTgt spid="62"/>
                                        </p:tgtEl>
                                      </p:cBhvr>
                                    </p:animEffect>
                                    <p:anim calcmode="lin" valueType="num">
                                      <p:cBhvr>
                                        <p:cTn id="51" dur="1000" fill="hold"/>
                                        <p:tgtEl>
                                          <p:spTgt spid="62"/>
                                        </p:tgtEl>
                                        <p:attrNameLst>
                                          <p:attrName>ppt_x</p:attrName>
                                        </p:attrNameLst>
                                      </p:cBhvr>
                                      <p:tavLst>
                                        <p:tav tm="0">
                                          <p:val>
                                            <p:strVal val="#ppt_x"/>
                                          </p:val>
                                        </p:tav>
                                        <p:tav tm="100000">
                                          <p:val>
                                            <p:strVal val="#ppt_x"/>
                                          </p:val>
                                        </p:tav>
                                      </p:tavLst>
                                    </p:anim>
                                    <p:anim calcmode="lin" valueType="num">
                                      <p:cBhvr>
                                        <p:cTn id="52" dur="1000" fill="hold"/>
                                        <p:tgtEl>
                                          <p:spTgt spid="62"/>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2" presetClass="entr" presetSubtype="2" fill="hold" nodeType="after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additive="base">
                                        <p:cTn id="56" dur="500" fill="hold"/>
                                        <p:tgtEl>
                                          <p:spTgt spid="2"/>
                                        </p:tgtEl>
                                        <p:attrNameLst>
                                          <p:attrName>ppt_x</p:attrName>
                                        </p:attrNameLst>
                                      </p:cBhvr>
                                      <p:tavLst>
                                        <p:tav tm="0">
                                          <p:val>
                                            <p:strVal val="1+#ppt_w/2"/>
                                          </p:val>
                                        </p:tav>
                                        <p:tav tm="100000">
                                          <p:val>
                                            <p:strVal val="#ppt_x"/>
                                          </p:val>
                                        </p:tav>
                                      </p:tavLst>
                                    </p:anim>
                                    <p:anim calcmode="lin" valueType="num">
                                      <p:cBhvr additive="base">
                                        <p:cTn id="57" dur="500" fill="hold"/>
                                        <p:tgtEl>
                                          <p:spTgt spid="2"/>
                                        </p:tgtEl>
                                        <p:attrNameLst>
                                          <p:attrName>ppt_y</p:attrName>
                                        </p:attrNameLst>
                                      </p:cBhvr>
                                      <p:tavLst>
                                        <p:tav tm="0">
                                          <p:val>
                                            <p:strVal val="#ppt_y"/>
                                          </p:val>
                                        </p:tav>
                                        <p:tav tm="100000">
                                          <p:val>
                                            <p:strVal val="#ppt_y"/>
                                          </p:val>
                                        </p:tav>
                                      </p:tavLst>
                                    </p:anim>
                                  </p:childTnLst>
                                </p:cTn>
                              </p:par>
                            </p:childTnLst>
                          </p:cTn>
                        </p:par>
                        <p:par>
                          <p:cTn id="58" fill="hold">
                            <p:stCondLst>
                              <p:cond delay="1500"/>
                            </p:stCondLst>
                            <p:childTnLst>
                              <p:par>
                                <p:cTn id="59" presetID="2" presetClass="entr" presetSubtype="2" fill="hold" nodeType="afterEffect">
                                  <p:stCondLst>
                                    <p:cond delay="0"/>
                                  </p:stCondLst>
                                  <p:childTnLst>
                                    <p:set>
                                      <p:cBhvr>
                                        <p:cTn id="60" dur="1" fill="hold">
                                          <p:stCondLst>
                                            <p:cond delay="0"/>
                                          </p:stCondLst>
                                        </p:cTn>
                                        <p:tgtEl>
                                          <p:spTgt spid="82"/>
                                        </p:tgtEl>
                                        <p:attrNameLst>
                                          <p:attrName>style.visibility</p:attrName>
                                        </p:attrNameLst>
                                      </p:cBhvr>
                                      <p:to>
                                        <p:strVal val="visible"/>
                                      </p:to>
                                    </p:set>
                                    <p:anim calcmode="lin" valueType="num">
                                      <p:cBhvr additive="base">
                                        <p:cTn id="61" dur="500" fill="hold"/>
                                        <p:tgtEl>
                                          <p:spTgt spid="82"/>
                                        </p:tgtEl>
                                        <p:attrNameLst>
                                          <p:attrName>ppt_x</p:attrName>
                                        </p:attrNameLst>
                                      </p:cBhvr>
                                      <p:tavLst>
                                        <p:tav tm="0">
                                          <p:val>
                                            <p:strVal val="1+#ppt_w/2"/>
                                          </p:val>
                                        </p:tav>
                                        <p:tav tm="100000">
                                          <p:val>
                                            <p:strVal val="#ppt_x"/>
                                          </p:val>
                                        </p:tav>
                                      </p:tavLst>
                                    </p:anim>
                                    <p:anim calcmode="lin" valueType="num">
                                      <p:cBhvr additive="base">
                                        <p:cTn id="62" dur="500" fill="hold"/>
                                        <p:tgtEl>
                                          <p:spTgt spid="82"/>
                                        </p:tgtEl>
                                        <p:attrNameLst>
                                          <p:attrName>ppt_y</p:attrName>
                                        </p:attrNameLst>
                                      </p:cBhvr>
                                      <p:tavLst>
                                        <p:tav tm="0">
                                          <p:val>
                                            <p:strVal val="#ppt_y"/>
                                          </p:val>
                                        </p:tav>
                                        <p:tav tm="100000">
                                          <p:val>
                                            <p:strVal val="#ppt_y"/>
                                          </p:val>
                                        </p:tav>
                                      </p:tavLst>
                                    </p:anim>
                                  </p:childTnLst>
                                </p:cTn>
                              </p:par>
                            </p:childTnLst>
                          </p:cTn>
                        </p:par>
                        <p:par>
                          <p:cTn id="63" fill="hold">
                            <p:stCondLst>
                              <p:cond delay="2000"/>
                            </p:stCondLst>
                            <p:childTnLst>
                              <p:par>
                                <p:cTn id="64" presetID="2" presetClass="entr" presetSubtype="2" fill="hold" nodeType="afterEffect">
                                  <p:stCondLst>
                                    <p:cond delay="0"/>
                                  </p:stCondLst>
                                  <p:childTnLst>
                                    <p:set>
                                      <p:cBhvr>
                                        <p:cTn id="65" dur="1" fill="hold">
                                          <p:stCondLst>
                                            <p:cond delay="0"/>
                                          </p:stCondLst>
                                        </p:cTn>
                                        <p:tgtEl>
                                          <p:spTgt spid="89"/>
                                        </p:tgtEl>
                                        <p:attrNameLst>
                                          <p:attrName>style.visibility</p:attrName>
                                        </p:attrNameLst>
                                      </p:cBhvr>
                                      <p:to>
                                        <p:strVal val="visible"/>
                                      </p:to>
                                    </p:set>
                                    <p:anim calcmode="lin" valueType="num">
                                      <p:cBhvr additive="base">
                                        <p:cTn id="66" dur="500" fill="hold"/>
                                        <p:tgtEl>
                                          <p:spTgt spid="89"/>
                                        </p:tgtEl>
                                        <p:attrNameLst>
                                          <p:attrName>ppt_x</p:attrName>
                                        </p:attrNameLst>
                                      </p:cBhvr>
                                      <p:tavLst>
                                        <p:tav tm="0">
                                          <p:val>
                                            <p:strVal val="1+#ppt_w/2"/>
                                          </p:val>
                                        </p:tav>
                                        <p:tav tm="100000">
                                          <p:val>
                                            <p:strVal val="#ppt_x"/>
                                          </p:val>
                                        </p:tav>
                                      </p:tavLst>
                                    </p:anim>
                                    <p:anim calcmode="lin" valueType="num">
                                      <p:cBhvr additive="base">
                                        <p:cTn id="67" dur="500" fill="hold"/>
                                        <p:tgtEl>
                                          <p:spTgt spid="89"/>
                                        </p:tgtEl>
                                        <p:attrNameLst>
                                          <p:attrName>ppt_y</p:attrName>
                                        </p:attrNameLst>
                                      </p:cBhvr>
                                      <p:tavLst>
                                        <p:tav tm="0">
                                          <p:val>
                                            <p:strVal val="#ppt_y"/>
                                          </p:val>
                                        </p:tav>
                                        <p:tav tm="100000">
                                          <p:val>
                                            <p:strVal val="#ppt_y"/>
                                          </p:val>
                                        </p:tav>
                                      </p:tavLst>
                                    </p:anim>
                                  </p:childTnLst>
                                </p:cTn>
                              </p:par>
                            </p:childTnLst>
                          </p:cTn>
                        </p:par>
                        <p:par>
                          <p:cTn id="68" fill="hold">
                            <p:stCondLst>
                              <p:cond delay="2500"/>
                            </p:stCondLst>
                            <p:childTnLst>
                              <p:par>
                                <p:cTn id="69" presetID="2" presetClass="entr" presetSubtype="2" fill="hold"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additive="base">
                                        <p:cTn id="71" dur="500" fill="hold"/>
                                        <p:tgtEl>
                                          <p:spTgt spid="96"/>
                                        </p:tgtEl>
                                        <p:attrNameLst>
                                          <p:attrName>ppt_x</p:attrName>
                                        </p:attrNameLst>
                                      </p:cBhvr>
                                      <p:tavLst>
                                        <p:tav tm="0">
                                          <p:val>
                                            <p:strVal val="1+#ppt_w/2"/>
                                          </p:val>
                                        </p:tav>
                                        <p:tav tm="100000">
                                          <p:val>
                                            <p:strVal val="#ppt_x"/>
                                          </p:val>
                                        </p:tav>
                                      </p:tavLst>
                                    </p:anim>
                                    <p:anim calcmode="lin" valueType="num">
                                      <p:cBhvr additive="base">
                                        <p:cTn id="72" dur="500" fill="hold"/>
                                        <p:tgtEl>
                                          <p:spTgt spid="96"/>
                                        </p:tgtEl>
                                        <p:attrNameLst>
                                          <p:attrName>ppt_y</p:attrName>
                                        </p:attrNameLst>
                                      </p:cBhvr>
                                      <p:tavLst>
                                        <p:tav tm="0">
                                          <p:val>
                                            <p:strVal val="#ppt_y"/>
                                          </p:val>
                                        </p:tav>
                                        <p:tav tm="100000">
                                          <p:val>
                                            <p:strVal val="#ppt_y"/>
                                          </p:val>
                                        </p:tav>
                                      </p:tavLst>
                                    </p:anim>
                                  </p:childTnLst>
                                </p:cTn>
                              </p:par>
                            </p:childTnLst>
                          </p:cTn>
                        </p:par>
                        <p:par>
                          <p:cTn id="73" fill="hold">
                            <p:stCondLst>
                              <p:cond delay="3000"/>
                            </p:stCondLst>
                            <p:childTnLst>
                              <p:par>
                                <p:cTn id="74" presetID="2" presetClass="entr" presetSubtype="2" fill="hold" nodeType="afterEffect">
                                  <p:stCondLst>
                                    <p:cond delay="0"/>
                                  </p:stCondLst>
                                  <p:childTnLst>
                                    <p:set>
                                      <p:cBhvr>
                                        <p:cTn id="75" dur="1" fill="hold">
                                          <p:stCondLst>
                                            <p:cond delay="0"/>
                                          </p:stCondLst>
                                        </p:cTn>
                                        <p:tgtEl>
                                          <p:spTgt spid="103"/>
                                        </p:tgtEl>
                                        <p:attrNameLst>
                                          <p:attrName>style.visibility</p:attrName>
                                        </p:attrNameLst>
                                      </p:cBhvr>
                                      <p:to>
                                        <p:strVal val="visible"/>
                                      </p:to>
                                    </p:set>
                                    <p:anim calcmode="lin" valueType="num">
                                      <p:cBhvr additive="base">
                                        <p:cTn id="76" dur="500" fill="hold"/>
                                        <p:tgtEl>
                                          <p:spTgt spid="103"/>
                                        </p:tgtEl>
                                        <p:attrNameLst>
                                          <p:attrName>ppt_x</p:attrName>
                                        </p:attrNameLst>
                                      </p:cBhvr>
                                      <p:tavLst>
                                        <p:tav tm="0">
                                          <p:val>
                                            <p:strVal val="1+#ppt_w/2"/>
                                          </p:val>
                                        </p:tav>
                                        <p:tav tm="100000">
                                          <p:val>
                                            <p:strVal val="#ppt_x"/>
                                          </p:val>
                                        </p:tav>
                                      </p:tavLst>
                                    </p:anim>
                                    <p:anim calcmode="lin" valueType="num">
                                      <p:cBhvr additive="base">
                                        <p:cTn id="77" dur="500" fill="hold"/>
                                        <p:tgtEl>
                                          <p:spTgt spid="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64" grpId="0" animBg="1"/>
      <p:bldP spid="65" grpId="0" animBg="1"/>
      <p:bldP spid="66" grpId="0" animBg="1"/>
      <p:bldP spid="67" grpId="0" animBg="1"/>
      <p:bldP spid="68" grpId="0" animBg="1"/>
      <p:bldP spid="69" grpId="0"/>
      <p:bldP spid="110" grpId="0"/>
      <p:bldP spid="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51470"/>
            <a:ext cx="9144000" cy="969003"/>
            <a:chOff x="0" y="51470"/>
            <a:chExt cx="9144000" cy="969003"/>
          </a:xfrm>
        </p:grpSpPr>
        <p:sp>
          <p:nvSpPr>
            <p:cNvPr id="6" name="矩形 5"/>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7"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重点问题改善情况跟进</a:t>
              </a:r>
            </a:p>
          </p:txBody>
        </p:sp>
        <p:grpSp>
          <p:nvGrpSpPr>
            <p:cNvPr id="8" name="组合 7"/>
            <p:cNvGrpSpPr/>
            <p:nvPr/>
          </p:nvGrpSpPr>
          <p:grpSpPr>
            <a:xfrm>
              <a:off x="298181" y="51470"/>
              <a:ext cx="997645" cy="969003"/>
              <a:chOff x="1287126" y="850656"/>
              <a:chExt cx="997645" cy="969003"/>
            </a:xfrm>
          </p:grpSpPr>
          <p:sp>
            <p:nvSpPr>
              <p:cNvPr id="10" name="椭圆 9"/>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1" name="椭圆 10"/>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7" name="图片 1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18" name="椭圆 17"/>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9" name="矩形 259"/>
            <p:cNvSpPr>
              <a:spLocks noChangeArrowheads="1"/>
            </p:cNvSpPr>
            <p:nvPr/>
          </p:nvSpPr>
          <p:spPr bwMode="auto">
            <a:xfrm>
              <a:off x="435402" y="202980"/>
              <a:ext cx="929612" cy="4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03</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19" name="组合 18"/>
          <p:cNvGrpSpPr/>
          <p:nvPr/>
        </p:nvGrpSpPr>
        <p:grpSpPr>
          <a:xfrm>
            <a:off x="1241645" y="1131590"/>
            <a:ext cx="2754291" cy="3674999"/>
            <a:chOff x="1353411" y="1662830"/>
            <a:chExt cx="1848752" cy="3674999"/>
          </a:xfrm>
        </p:grpSpPr>
        <p:sp>
          <p:nvSpPr>
            <p:cNvPr id="20" name="五边形 19"/>
            <p:cNvSpPr/>
            <p:nvPr/>
          </p:nvSpPr>
          <p:spPr>
            <a:xfrm rot="16200000" flipH="1">
              <a:off x="1960153" y="1534413"/>
              <a:ext cx="635267" cy="1848752"/>
            </a:xfrm>
            <a:prstGeom prst="homePlate">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latin typeface="+mj-ea"/>
                <a:ea typeface="+mj-ea"/>
              </a:endParaRPr>
            </a:p>
          </p:txBody>
        </p:sp>
        <p:grpSp>
          <p:nvGrpSpPr>
            <p:cNvPr id="21" name="组合 20"/>
            <p:cNvGrpSpPr/>
            <p:nvPr/>
          </p:nvGrpSpPr>
          <p:grpSpPr>
            <a:xfrm>
              <a:off x="1447830" y="2169111"/>
              <a:ext cx="1659916" cy="3168718"/>
              <a:chOff x="1930439" y="2892146"/>
              <a:chExt cx="2213221" cy="4224957"/>
            </a:xfrm>
          </p:grpSpPr>
          <p:sp>
            <p:nvSpPr>
              <p:cNvPr id="25" name="五边形 24"/>
              <p:cNvSpPr/>
              <p:nvPr/>
            </p:nvSpPr>
            <p:spPr>
              <a:xfrm rot="16200000" flipH="1">
                <a:off x="2634549" y="5607993"/>
                <a:ext cx="805001" cy="2213220"/>
              </a:xfrm>
              <a:prstGeom prst="homePlate">
                <a:avLst/>
              </a:pr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latin typeface="+mj-ea"/>
                  <a:ea typeface="+mj-ea"/>
                </a:endParaRPr>
              </a:p>
            </p:txBody>
          </p:sp>
          <p:sp>
            <p:nvSpPr>
              <p:cNvPr id="26" name="任意多边形 25"/>
              <p:cNvSpPr/>
              <p:nvPr/>
            </p:nvSpPr>
            <p:spPr>
              <a:xfrm>
                <a:off x="1930439" y="2892146"/>
                <a:ext cx="2213219" cy="4114193"/>
              </a:xfrm>
              <a:custGeom>
                <a:avLst/>
                <a:gdLst>
                  <a:gd name="connsiteX0" fmla="*/ 0 w 2424214"/>
                  <a:gd name="connsiteY0" fmla="*/ 0 h 3657136"/>
                  <a:gd name="connsiteX1" fmla="*/ 2424214 w 2424214"/>
                  <a:gd name="connsiteY1" fmla="*/ 0 h 3657136"/>
                  <a:gd name="connsiteX2" fmla="*/ 2424214 w 2424214"/>
                  <a:gd name="connsiteY2" fmla="*/ 2775392 h 3657136"/>
                  <a:gd name="connsiteX3" fmla="*/ 2424214 w 2424214"/>
                  <a:gd name="connsiteY3" fmla="*/ 2838918 h 3657136"/>
                  <a:gd name="connsiteX4" fmla="*/ 2424214 w 2424214"/>
                  <a:gd name="connsiteY4" fmla="*/ 3216264 h 3657136"/>
                  <a:gd name="connsiteX5" fmla="*/ 1212107 w 2424214"/>
                  <a:gd name="connsiteY5" fmla="*/ 3657136 h 3657136"/>
                  <a:gd name="connsiteX6" fmla="*/ 0 w 2424214"/>
                  <a:gd name="connsiteY6" fmla="*/ 3216264 h 3657136"/>
                  <a:gd name="connsiteX7" fmla="*/ 0 w 2424214"/>
                  <a:gd name="connsiteY7" fmla="*/ 2838918 h 3657136"/>
                  <a:gd name="connsiteX8" fmla="*/ 0 w 2424214"/>
                  <a:gd name="connsiteY8" fmla="*/ 2775392 h 36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214" h="3657136">
                    <a:moveTo>
                      <a:pt x="0" y="0"/>
                    </a:moveTo>
                    <a:lnTo>
                      <a:pt x="2424214" y="0"/>
                    </a:lnTo>
                    <a:lnTo>
                      <a:pt x="2424214" y="2775392"/>
                    </a:lnTo>
                    <a:lnTo>
                      <a:pt x="2424214" y="2838918"/>
                    </a:lnTo>
                    <a:lnTo>
                      <a:pt x="2424214" y="3216264"/>
                    </a:lnTo>
                    <a:lnTo>
                      <a:pt x="1212107" y="3657136"/>
                    </a:lnTo>
                    <a:lnTo>
                      <a:pt x="0" y="3216264"/>
                    </a:lnTo>
                    <a:lnTo>
                      <a:pt x="0" y="2838918"/>
                    </a:lnTo>
                    <a:lnTo>
                      <a:pt x="0" y="2775392"/>
                    </a:lnTo>
                    <a:close/>
                  </a:path>
                </a:pathLst>
              </a:cu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latin typeface="+mj-ea"/>
                  <a:ea typeface="+mj-ea"/>
                </a:endParaRPr>
              </a:p>
            </p:txBody>
          </p:sp>
          <p:sp>
            <p:nvSpPr>
              <p:cNvPr id="27" name="文本框 26"/>
              <p:cNvSpPr txBox="1"/>
              <p:nvPr/>
            </p:nvSpPr>
            <p:spPr>
              <a:xfrm>
                <a:off x="2006175" y="4236295"/>
                <a:ext cx="2061745" cy="861775"/>
              </a:xfrm>
              <a:prstGeom prst="rect">
                <a:avLst/>
              </a:prstGeom>
              <a:noFill/>
              <a:effectLst/>
            </p:spPr>
            <p:txBody>
              <a:bodyPr wrap="square" rtlCol="0">
                <a:spAutoFit/>
              </a:bodyPr>
              <a:lstStyle/>
              <a:p>
                <a:pPr marL="228600" indent="-228600" algn="just">
                  <a:lnSpc>
                    <a:spcPct val="120000"/>
                  </a:lnSpc>
                  <a:buFont typeface="+mj-lt"/>
                  <a:buAutoNum type="arabicPeriod"/>
                </a:pPr>
                <a:r>
                  <a:rPr lang="zh-CN" altLang="en-US" sz="1000" b="1" dirty="0">
                    <a:solidFill>
                      <a:schemeClr val="tx1">
                        <a:lumMod val="65000"/>
                        <a:lumOff val="35000"/>
                      </a:schemeClr>
                    </a:solidFill>
                    <a:latin typeface="+mj-ea"/>
                    <a:ea typeface="+mj-ea"/>
                  </a:rPr>
                  <a:t>临时措施：</a:t>
                </a:r>
                <a:r>
                  <a:rPr lang="zh-CN" altLang="en-US" sz="1000" dirty="0">
                    <a:solidFill>
                      <a:schemeClr val="tx1">
                        <a:lumMod val="65000"/>
                        <a:lumOff val="35000"/>
                      </a:schemeClr>
                    </a:solidFill>
                    <a:latin typeface="+mj-ea"/>
                    <a:ea typeface="+mj-ea"/>
                  </a:rPr>
                  <a:t>原供应商挑选出</a:t>
                </a:r>
                <a:r>
                  <a:rPr lang="en-US" altLang="zh-CN" sz="1000" dirty="0">
                    <a:solidFill>
                      <a:schemeClr val="tx1">
                        <a:lumMod val="65000"/>
                        <a:lumOff val="35000"/>
                      </a:schemeClr>
                    </a:solidFill>
                    <a:latin typeface="+mj-ea"/>
                    <a:ea typeface="+mj-ea"/>
                  </a:rPr>
                  <a:t>3253</a:t>
                </a:r>
                <a:r>
                  <a:rPr lang="zh-CN" altLang="en-US" sz="1000" dirty="0">
                    <a:solidFill>
                      <a:schemeClr val="tx1">
                        <a:lumMod val="65000"/>
                        <a:lumOff val="35000"/>
                      </a:schemeClr>
                    </a:solidFill>
                    <a:latin typeface="+mj-ea"/>
                    <a:ea typeface="+mj-ea"/>
                  </a:rPr>
                  <a:t>件，可装配</a:t>
                </a:r>
                <a:r>
                  <a:rPr lang="en-US" altLang="zh-CN" sz="1000" dirty="0">
                    <a:solidFill>
                      <a:schemeClr val="tx1">
                        <a:lumMod val="65000"/>
                        <a:lumOff val="35000"/>
                      </a:schemeClr>
                    </a:solidFill>
                    <a:latin typeface="+mj-ea"/>
                    <a:ea typeface="+mj-ea"/>
                  </a:rPr>
                  <a:t>400</a:t>
                </a:r>
                <a:r>
                  <a:rPr lang="zh-CN" altLang="en-US" sz="1000" dirty="0">
                    <a:solidFill>
                      <a:schemeClr val="tx1">
                        <a:lumMod val="65000"/>
                        <a:lumOff val="35000"/>
                      </a:schemeClr>
                    </a:solidFill>
                    <a:latin typeface="+mj-ea"/>
                    <a:ea typeface="+mj-ea"/>
                  </a:rPr>
                  <a:t>台。</a:t>
                </a:r>
              </a:p>
              <a:p>
                <a:pPr marL="228600" indent="-228600" algn="just">
                  <a:lnSpc>
                    <a:spcPct val="120000"/>
                  </a:lnSpc>
                  <a:buFont typeface="+mj-lt"/>
                  <a:buAutoNum type="arabicPeriod"/>
                </a:pPr>
                <a:r>
                  <a:rPr lang="zh-CN" altLang="en-US" sz="1000" b="1" dirty="0">
                    <a:solidFill>
                      <a:schemeClr val="tx1">
                        <a:lumMod val="65000"/>
                        <a:lumOff val="35000"/>
                      </a:schemeClr>
                    </a:solidFill>
                    <a:latin typeface="+mj-ea"/>
                    <a:ea typeface="+mj-ea"/>
                  </a:rPr>
                  <a:t>开发新供应商：</a:t>
                </a:r>
              </a:p>
            </p:txBody>
          </p:sp>
          <p:grpSp>
            <p:nvGrpSpPr>
              <p:cNvPr id="28" name="组合 27"/>
              <p:cNvGrpSpPr/>
              <p:nvPr/>
            </p:nvGrpSpPr>
            <p:grpSpPr>
              <a:xfrm>
                <a:off x="2912436" y="3637252"/>
                <a:ext cx="251673" cy="381947"/>
                <a:chOff x="9879045" y="5228983"/>
                <a:chExt cx="406157" cy="616399"/>
              </a:xfrm>
              <a:gradFill>
                <a:gsLst>
                  <a:gs pos="0">
                    <a:srgbClr val="1B2C45"/>
                  </a:gs>
                  <a:gs pos="100000">
                    <a:srgbClr val="254E8C"/>
                  </a:gs>
                </a:gsLst>
                <a:lin ang="3600000" scaled="0"/>
              </a:gradFill>
            </p:grpSpPr>
            <p:sp>
              <p:nvSpPr>
                <p:cNvPr id="29" name="Oval 131"/>
                <p:cNvSpPr>
                  <a:spLocks noChangeArrowheads="1"/>
                </p:cNvSpPr>
                <p:nvPr/>
              </p:nvSpPr>
              <p:spPr bwMode="auto">
                <a:xfrm>
                  <a:off x="9980978" y="5228983"/>
                  <a:ext cx="202291" cy="294273"/>
                </a:xfrm>
                <a:prstGeom prst="ellipse">
                  <a:avLst/>
                </a:prstGeom>
                <a:solidFill>
                  <a:srgbClr val="98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latin typeface="+mj-ea"/>
                    <a:ea typeface="+mj-ea"/>
                  </a:endParaRPr>
                </a:p>
              </p:txBody>
            </p:sp>
            <p:sp>
              <p:nvSpPr>
                <p:cNvPr id="30" name="Freeform 134"/>
                <p:cNvSpPr>
                  <a:spLocks/>
                </p:cNvSpPr>
                <p:nvPr/>
              </p:nvSpPr>
              <p:spPr bwMode="auto">
                <a:xfrm>
                  <a:off x="9879045" y="5564607"/>
                  <a:ext cx="406157" cy="280775"/>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rgbClr val="98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latin typeface="+mj-ea"/>
                    <a:ea typeface="+mj-ea"/>
                  </a:endParaRPr>
                </a:p>
              </p:txBody>
            </p:sp>
          </p:grpSp>
          <p:sp>
            <p:nvSpPr>
              <p:cNvPr id="44" name="文本框 43"/>
              <p:cNvSpPr txBox="1"/>
              <p:nvPr/>
            </p:nvSpPr>
            <p:spPr>
              <a:xfrm>
                <a:off x="2047720" y="5103599"/>
                <a:ext cx="1906213" cy="1452705"/>
              </a:xfrm>
              <a:prstGeom prst="rect">
                <a:avLst/>
              </a:prstGeom>
              <a:noFill/>
              <a:effectLst/>
            </p:spPr>
            <p:txBody>
              <a:bodyPr wrap="square" rtlCol="0">
                <a:spAutoFit/>
              </a:bodyPr>
              <a:lstStyle/>
              <a:p>
                <a:pPr marL="228600" indent="-228600" algn="just">
                  <a:lnSpc>
                    <a:spcPct val="120000"/>
                  </a:lnSpc>
                  <a:buFont typeface="+mj-ea"/>
                  <a:buAutoNum type="circleNumDbPlain"/>
                </a:pPr>
                <a:r>
                  <a:rPr lang="en-US" altLang="zh-CN" sz="900" dirty="0">
                    <a:solidFill>
                      <a:schemeClr val="tx1">
                        <a:lumMod val="65000"/>
                        <a:lumOff val="35000"/>
                      </a:schemeClr>
                    </a:solidFill>
                    <a:latin typeface="+mj-ea"/>
                    <a:ea typeface="+mj-ea"/>
                  </a:rPr>
                  <a:t>11</a:t>
                </a:r>
                <a:r>
                  <a:rPr lang="zh-CN" altLang="en-US" sz="900" dirty="0">
                    <a:solidFill>
                      <a:schemeClr val="tx1">
                        <a:lumMod val="65000"/>
                        <a:lumOff val="35000"/>
                      </a:schemeClr>
                    </a:solidFill>
                    <a:latin typeface="+mj-ea"/>
                    <a:ea typeface="+mj-ea"/>
                  </a:rPr>
                  <a:t>月</a:t>
                </a:r>
                <a:r>
                  <a:rPr lang="en-US" altLang="zh-CN" sz="900" dirty="0">
                    <a:solidFill>
                      <a:schemeClr val="tx1">
                        <a:lumMod val="65000"/>
                        <a:lumOff val="35000"/>
                      </a:schemeClr>
                    </a:solidFill>
                    <a:latin typeface="+mj-ea"/>
                    <a:ea typeface="+mj-ea"/>
                  </a:rPr>
                  <a:t>13</a:t>
                </a:r>
                <a:r>
                  <a:rPr lang="zh-CN" altLang="en-US" sz="900" dirty="0">
                    <a:solidFill>
                      <a:schemeClr val="tx1">
                        <a:lumMod val="65000"/>
                        <a:lumOff val="35000"/>
                      </a:schemeClr>
                    </a:solidFill>
                    <a:latin typeface="+mj-ea"/>
                    <a:ea typeface="+mj-ea"/>
                  </a:rPr>
                  <a:t>号确定了新供应商（威德车业）；</a:t>
                </a:r>
              </a:p>
              <a:p>
                <a:pPr marL="228600" indent="-228600" algn="just">
                  <a:lnSpc>
                    <a:spcPct val="120000"/>
                  </a:lnSpc>
                  <a:buFont typeface="+mj-ea"/>
                  <a:buAutoNum type="circleNumDbPlain"/>
                </a:pPr>
                <a:r>
                  <a:rPr lang="en-US" altLang="zh-CN" sz="900" dirty="0">
                    <a:solidFill>
                      <a:schemeClr val="tx1">
                        <a:lumMod val="65000"/>
                        <a:lumOff val="35000"/>
                      </a:schemeClr>
                    </a:solidFill>
                    <a:latin typeface="+mj-ea"/>
                    <a:ea typeface="+mj-ea"/>
                  </a:rPr>
                  <a:t>12</a:t>
                </a:r>
                <a:r>
                  <a:rPr lang="zh-CN" altLang="en-US" sz="900" dirty="0">
                    <a:solidFill>
                      <a:schemeClr val="tx1">
                        <a:lumMod val="65000"/>
                        <a:lumOff val="35000"/>
                      </a:schemeClr>
                    </a:solidFill>
                    <a:latin typeface="+mj-ea"/>
                    <a:ea typeface="+mj-ea"/>
                  </a:rPr>
                  <a:t>月</a:t>
                </a:r>
                <a:r>
                  <a:rPr lang="en-US" altLang="zh-CN" sz="900" dirty="0">
                    <a:solidFill>
                      <a:schemeClr val="tx1">
                        <a:lumMod val="65000"/>
                        <a:lumOff val="35000"/>
                      </a:schemeClr>
                    </a:solidFill>
                    <a:latin typeface="+mj-ea"/>
                    <a:ea typeface="+mj-ea"/>
                  </a:rPr>
                  <a:t>9</a:t>
                </a:r>
                <a:r>
                  <a:rPr lang="zh-CN" altLang="en-US" sz="900" dirty="0" smtClean="0">
                    <a:solidFill>
                      <a:schemeClr val="tx1">
                        <a:lumMod val="65000"/>
                        <a:lumOff val="35000"/>
                      </a:schemeClr>
                    </a:solidFill>
                    <a:latin typeface="+mj-ea"/>
                    <a:ea typeface="+mj-ea"/>
                  </a:rPr>
                  <a:t>号优品次</a:t>
                </a:r>
                <a:r>
                  <a:rPr lang="zh-CN" altLang="en-US" sz="900" dirty="0">
                    <a:solidFill>
                      <a:schemeClr val="tx1">
                        <a:lumMod val="65000"/>
                        <a:lumOff val="35000"/>
                      </a:schemeClr>
                    </a:solidFill>
                    <a:latin typeface="+mj-ea"/>
                    <a:ea typeface="+mj-ea"/>
                  </a:rPr>
                  <a:t>送样（推迟</a:t>
                </a:r>
                <a:r>
                  <a:rPr lang="en-US" altLang="zh-CN" sz="900" dirty="0">
                    <a:solidFill>
                      <a:schemeClr val="tx1">
                        <a:lumMod val="65000"/>
                        <a:lumOff val="35000"/>
                      </a:schemeClr>
                    </a:solidFill>
                    <a:latin typeface="+mj-ea"/>
                    <a:ea typeface="+mj-ea"/>
                  </a:rPr>
                  <a:t>---</a:t>
                </a:r>
                <a:r>
                  <a:rPr lang="zh-CN" altLang="en-US" sz="900" dirty="0">
                    <a:solidFill>
                      <a:schemeClr val="tx1">
                        <a:lumMod val="65000"/>
                        <a:lumOff val="35000"/>
                      </a:schemeClr>
                    </a:solidFill>
                    <a:latin typeface="+mj-ea"/>
                    <a:ea typeface="+mj-ea"/>
                  </a:rPr>
                  <a:t>原定</a:t>
                </a:r>
                <a:r>
                  <a:rPr lang="en-US" altLang="zh-CN" sz="900" dirty="0">
                    <a:solidFill>
                      <a:schemeClr val="tx1">
                        <a:lumMod val="65000"/>
                        <a:lumOff val="35000"/>
                      </a:schemeClr>
                    </a:solidFill>
                    <a:latin typeface="+mj-ea"/>
                    <a:ea typeface="+mj-ea"/>
                  </a:rPr>
                  <a:t>11</a:t>
                </a:r>
                <a:r>
                  <a:rPr lang="zh-CN" altLang="en-US" sz="900" dirty="0">
                    <a:solidFill>
                      <a:schemeClr val="tx1">
                        <a:lumMod val="65000"/>
                        <a:lumOff val="35000"/>
                      </a:schemeClr>
                    </a:solidFill>
                    <a:latin typeface="+mj-ea"/>
                    <a:ea typeface="+mj-ea"/>
                  </a:rPr>
                  <a:t>月底）；</a:t>
                </a:r>
              </a:p>
              <a:p>
                <a:pPr marL="228600" indent="-228600" algn="just">
                  <a:lnSpc>
                    <a:spcPct val="120000"/>
                  </a:lnSpc>
                  <a:buFont typeface="+mj-ea"/>
                  <a:buAutoNum type="circleNumDbPlain"/>
                </a:pPr>
                <a:r>
                  <a:rPr lang="zh-CN" altLang="en-US" sz="900" dirty="0">
                    <a:solidFill>
                      <a:schemeClr val="tx1">
                        <a:lumMod val="65000"/>
                        <a:lumOff val="35000"/>
                      </a:schemeClr>
                    </a:solidFill>
                    <a:latin typeface="+mj-ea"/>
                    <a:ea typeface="+mj-ea"/>
                  </a:rPr>
                  <a:t>样品状况：尺寸不合格、硬度不合格、材料不一致；</a:t>
                </a:r>
              </a:p>
            </p:txBody>
          </p:sp>
        </p:grpSp>
        <p:grpSp>
          <p:nvGrpSpPr>
            <p:cNvPr id="22" name="组合 21"/>
            <p:cNvGrpSpPr/>
            <p:nvPr/>
          </p:nvGrpSpPr>
          <p:grpSpPr>
            <a:xfrm>
              <a:off x="1353411" y="1662830"/>
              <a:ext cx="1848752" cy="889566"/>
              <a:chOff x="1804547" y="2217106"/>
              <a:chExt cx="2465003" cy="1186088"/>
            </a:xfrm>
            <a:solidFill>
              <a:srgbClr val="00706B"/>
            </a:solidFill>
          </p:grpSpPr>
          <p:sp>
            <p:nvSpPr>
              <p:cNvPr id="23" name="任意多边形 22"/>
              <p:cNvSpPr/>
              <p:nvPr/>
            </p:nvSpPr>
            <p:spPr>
              <a:xfrm flipV="1">
                <a:off x="1804547" y="2217106"/>
                <a:ext cx="2465003" cy="1186088"/>
              </a:xfrm>
              <a:custGeom>
                <a:avLst/>
                <a:gdLst>
                  <a:gd name="connsiteX0" fmla="*/ 0 w 2700000"/>
                  <a:gd name="connsiteY0" fmla="*/ 1299162 h 1299162"/>
                  <a:gd name="connsiteX1" fmla="*/ 2700000 w 2700000"/>
                  <a:gd name="connsiteY1" fmla="*/ 1299162 h 1299162"/>
                  <a:gd name="connsiteX2" fmla="*/ 2700000 w 2700000"/>
                  <a:gd name="connsiteY2" fmla="*/ 982054 h 1299162"/>
                  <a:gd name="connsiteX3" fmla="*/ 2700000 w 2700000"/>
                  <a:gd name="connsiteY3" fmla="*/ 927772 h 1299162"/>
                  <a:gd name="connsiteX4" fmla="*/ 2700000 w 2700000"/>
                  <a:gd name="connsiteY4" fmla="*/ 491027 h 1299162"/>
                  <a:gd name="connsiteX5" fmla="*/ 1350000 w 2700000"/>
                  <a:gd name="connsiteY5" fmla="*/ 0 h 1299162"/>
                  <a:gd name="connsiteX6" fmla="*/ 0 w 2700000"/>
                  <a:gd name="connsiteY6" fmla="*/ 491027 h 1299162"/>
                  <a:gd name="connsiteX7" fmla="*/ 0 w 2700000"/>
                  <a:gd name="connsiteY7" fmla="*/ 927772 h 1299162"/>
                  <a:gd name="connsiteX8" fmla="*/ 0 w 2700000"/>
                  <a:gd name="connsiteY8" fmla="*/ 982054 h 12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00" h="1299162">
                    <a:moveTo>
                      <a:pt x="0" y="1299162"/>
                    </a:moveTo>
                    <a:lnTo>
                      <a:pt x="2700000" y="1299162"/>
                    </a:lnTo>
                    <a:lnTo>
                      <a:pt x="2700000" y="982054"/>
                    </a:lnTo>
                    <a:lnTo>
                      <a:pt x="2700000" y="927772"/>
                    </a:lnTo>
                    <a:lnTo>
                      <a:pt x="2700000" y="491027"/>
                    </a:lnTo>
                    <a:lnTo>
                      <a:pt x="1350000" y="0"/>
                    </a:lnTo>
                    <a:lnTo>
                      <a:pt x="0" y="491027"/>
                    </a:lnTo>
                    <a:lnTo>
                      <a:pt x="0" y="927772"/>
                    </a:lnTo>
                    <a:lnTo>
                      <a:pt x="0" y="982054"/>
                    </a:lnTo>
                    <a:close/>
                  </a:path>
                </a:pathLst>
              </a:custGeom>
              <a:solidFill>
                <a:srgbClr val="980000"/>
              </a:solidFill>
              <a:ln>
                <a:noFill/>
              </a:ln>
              <a:effectLst>
                <a:outerShdw blurRad="1524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latin typeface="+mj-ea"/>
                  <a:ea typeface="+mj-ea"/>
                </a:endParaRPr>
              </a:p>
            </p:txBody>
          </p:sp>
          <p:sp>
            <p:nvSpPr>
              <p:cNvPr id="24" name="文本框 23"/>
              <p:cNvSpPr txBox="1"/>
              <p:nvPr/>
            </p:nvSpPr>
            <p:spPr>
              <a:xfrm>
                <a:off x="2199188" y="2511675"/>
                <a:ext cx="1537641" cy="467820"/>
              </a:xfrm>
              <a:prstGeom prst="rect">
                <a:avLst/>
              </a:prstGeom>
              <a:noFill/>
            </p:spPr>
            <p:txBody>
              <a:bodyPr wrap="none" rtlCol="0">
                <a:spAutoFit/>
              </a:bodyPr>
              <a:lstStyle/>
              <a:p>
                <a:pPr algn="ctr">
                  <a:lnSpc>
                    <a:spcPct val="120000"/>
                  </a:lnSpc>
                </a:pPr>
                <a:r>
                  <a:rPr lang="en-US" altLang="zh-CN" sz="1400" b="1" dirty="0">
                    <a:solidFill>
                      <a:schemeClr val="bg1"/>
                    </a:solidFill>
                    <a:latin typeface="+mj-ea"/>
                    <a:ea typeface="+mj-ea"/>
                  </a:rPr>
                  <a:t>3.</a:t>
                </a:r>
                <a:r>
                  <a:rPr lang="zh-CN" altLang="en-US" sz="1400" b="1" dirty="0">
                    <a:solidFill>
                      <a:schemeClr val="bg1"/>
                    </a:solidFill>
                    <a:latin typeface="+mj-ea"/>
                    <a:ea typeface="+mj-ea"/>
                  </a:rPr>
                  <a:t>改善进度状况</a:t>
                </a:r>
              </a:p>
            </p:txBody>
          </p:sp>
        </p:grpSp>
      </p:grpSp>
      <p:grpSp>
        <p:nvGrpSpPr>
          <p:cNvPr id="31" name="组合 30"/>
          <p:cNvGrpSpPr/>
          <p:nvPr/>
        </p:nvGrpSpPr>
        <p:grpSpPr>
          <a:xfrm>
            <a:off x="4855841" y="1131590"/>
            <a:ext cx="2668487" cy="3591926"/>
            <a:chOff x="4270997" y="1662830"/>
            <a:chExt cx="1848753" cy="3062810"/>
          </a:xfrm>
        </p:grpSpPr>
        <p:sp>
          <p:nvSpPr>
            <p:cNvPr id="32" name="五边形 31"/>
            <p:cNvSpPr/>
            <p:nvPr/>
          </p:nvSpPr>
          <p:spPr>
            <a:xfrm rot="16200000" flipH="1">
              <a:off x="4877740" y="1534413"/>
              <a:ext cx="635267" cy="1848752"/>
            </a:xfrm>
            <a:prstGeom prst="homePlate">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33" name="组合 32"/>
            <p:cNvGrpSpPr/>
            <p:nvPr/>
          </p:nvGrpSpPr>
          <p:grpSpPr>
            <a:xfrm>
              <a:off x="4362202" y="2138444"/>
              <a:ext cx="1663130" cy="2587196"/>
              <a:chOff x="5002839" y="2851259"/>
              <a:chExt cx="2217506" cy="3449594"/>
            </a:xfrm>
          </p:grpSpPr>
          <p:sp>
            <p:nvSpPr>
              <p:cNvPr id="37" name="五边形 36"/>
              <p:cNvSpPr/>
              <p:nvPr/>
            </p:nvSpPr>
            <p:spPr>
              <a:xfrm rot="16200000" flipH="1">
                <a:off x="5711234" y="4791743"/>
                <a:ext cx="805001" cy="2213220"/>
              </a:xfrm>
              <a:prstGeom prst="homePlate">
                <a:avLst/>
              </a:pr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38" name="任意多边形 37"/>
              <p:cNvSpPr/>
              <p:nvPr/>
            </p:nvSpPr>
            <p:spPr>
              <a:xfrm>
                <a:off x="5007124" y="2851259"/>
                <a:ext cx="2213220" cy="3338834"/>
              </a:xfrm>
              <a:custGeom>
                <a:avLst/>
                <a:gdLst>
                  <a:gd name="connsiteX0" fmla="*/ 0 w 2424214"/>
                  <a:gd name="connsiteY0" fmla="*/ 0 h 3657136"/>
                  <a:gd name="connsiteX1" fmla="*/ 2424214 w 2424214"/>
                  <a:gd name="connsiteY1" fmla="*/ 0 h 3657136"/>
                  <a:gd name="connsiteX2" fmla="*/ 2424214 w 2424214"/>
                  <a:gd name="connsiteY2" fmla="*/ 2775392 h 3657136"/>
                  <a:gd name="connsiteX3" fmla="*/ 2424214 w 2424214"/>
                  <a:gd name="connsiteY3" fmla="*/ 2838918 h 3657136"/>
                  <a:gd name="connsiteX4" fmla="*/ 2424214 w 2424214"/>
                  <a:gd name="connsiteY4" fmla="*/ 3216264 h 3657136"/>
                  <a:gd name="connsiteX5" fmla="*/ 1212107 w 2424214"/>
                  <a:gd name="connsiteY5" fmla="*/ 3657136 h 3657136"/>
                  <a:gd name="connsiteX6" fmla="*/ 0 w 2424214"/>
                  <a:gd name="connsiteY6" fmla="*/ 3216264 h 3657136"/>
                  <a:gd name="connsiteX7" fmla="*/ 0 w 2424214"/>
                  <a:gd name="connsiteY7" fmla="*/ 2838918 h 3657136"/>
                  <a:gd name="connsiteX8" fmla="*/ 0 w 2424214"/>
                  <a:gd name="connsiteY8" fmla="*/ 2775392 h 36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214" h="3657136">
                    <a:moveTo>
                      <a:pt x="0" y="0"/>
                    </a:moveTo>
                    <a:lnTo>
                      <a:pt x="2424214" y="0"/>
                    </a:lnTo>
                    <a:lnTo>
                      <a:pt x="2424214" y="2775392"/>
                    </a:lnTo>
                    <a:lnTo>
                      <a:pt x="2424214" y="2838918"/>
                    </a:lnTo>
                    <a:lnTo>
                      <a:pt x="2424214" y="3216264"/>
                    </a:lnTo>
                    <a:lnTo>
                      <a:pt x="1212107" y="3657136"/>
                    </a:lnTo>
                    <a:lnTo>
                      <a:pt x="0" y="3216264"/>
                    </a:lnTo>
                    <a:lnTo>
                      <a:pt x="0" y="2838918"/>
                    </a:lnTo>
                    <a:lnTo>
                      <a:pt x="0" y="2775392"/>
                    </a:lnTo>
                    <a:close/>
                  </a:path>
                </a:pathLst>
              </a:custGeom>
              <a:gradFill>
                <a:gsLst>
                  <a:gs pos="0">
                    <a:schemeClr val="bg1"/>
                  </a:gs>
                  <a:gs pos="100000">
                    <a:srgbClr val="E6E6E6"/>
                  </a:gs>
                </a:gsLst>
                <a:lin ang="1800000" scaled="0"/>
              </a:gradFill>
              <a:ln>
                <a:noFill/>
              </a:ln>
              <a:effectLst>
                <a:outerShdw blurRad="127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p>
            </p:txBody>
          </p:sp>
          <p:sp>
            <p:nvSpPr>
              <p:cNvPr id="39" name="文本框 38"/>
              <p:cNvSpPr txBox="1"/>
              <p:nvPr/>
            </p:nvSpPr>
            <p:spPr>
              <a:xfrm>
                <a:off x="5002839" y="4398058"/>
                <a:ext cx="2215166" cy="1154731"/>
              </a:xfrm>
              <a:prstGeom prst="rect">
                <a:avLst/>
              </a:prstGeom>
              <a:noFill/>
              <a:effectLst/>
            </p:spPr>
            <p:txBody>
              <a:bodyPr wrap="square" rtlCol="0">
                <a:spAutoFit/>
              </a:bodyPr>
              <a:lstStyle/>
              <a:p>
                <a:pPr marL="228600" indent="-228600">
                  <a:lnSpc>
                    <a:spcPct val="120000"/>
                  </a:lnSpc>
                  <a:buFont typeface="+mj-ea"/>
                  <a:buAutoNum type="circleNumDbPlain"/>
                </a:pPr>
                <a:endParaRPr lang="zh-CN" altLang="en-US" sz="1000" dirty="0">
                  <a:solidFill>
                    <a:schemeClr val="tx1">
                      <a:lumMod val="65000"/>
                      <a:lumOff val="35000"/>
                    </a:schemeClr>
                  </a:solidFill>
                  <a:latin typeface="+mj-ea"/>
                  <a:ea typeface="+mj-ea"/>
                </a:endParaRPr>
              </a:p>
              <a:p>
                <a:pPr marL="228600" indent="-228600">
                  <a:lnSpc>
                    <a:spcPct val="120000"/>
                  </a:lnSpc>
                  <a:buFont typeface="+mj-ea"/>
                  <a:buAutoNum type="circleNumDbPlain"/>
                </a:pPr>
                <a:r>
                  <a:rPr lang="zh-CN" altLang="en-US" sz="1000" dirty="0">
                    <a:solidFill>
                      <a:schemeClr val="tx1">
                        <a:lumMod val="65000"/>
                        <a:lumOff val="35000"/>
                      </a:schemeClr>
                    </a:solidFill>
                    <a:latin typeface="+mj-ea"/>
                    <a:ea typeface="+mj-ea"/>
                  </a:rPr>
                  <a:t>样件问题改善；（</a:t>
                </a:r>
                <a:r>
                  <a:rPr lang="en-US" altLang="zh-CN" sz="1000" dirty="0">
                    <a:solidFill>
                      <a:schemeClr val="tx1">
                        <a:lumMod val="65000"/>
                        <a:lumOff val="35000"/>
                      </a:schemeClr>
                    </a:solidFill>
                    <a:latin typeface="+mj-ea"/>
                    <a:ea typeface="+mj-ea"/>
                  </a:rPr>
                  <a:t>SQE</a:t>
                </a:r>
                <a:r>
                  <a:rPr lang="zh-CN" altLang="en-US" sz="1000" dirty="0">
                    <a:solidFill>
                      <a:schemeClr val="tx1">
                        <a:lumMod val="65000"/>
                        <a:lumOff val="35000"/>
                      </a:schemeClr>
                    </a:solidFill>
                    <a:latin typeface="+mj-ea"/>
                    <a:ea typeface="+mj-ea"/>
                  </a:rPr>
                  <a:t>）</a:t>
                </a:r>
              </a:p>
              <a:p>
                <a:pPr marL="228600" indent="-228600">
                  <a:lnSpc>
                    <a:spcPct val="120000"/>
                  </a:lnSpc>
                  <a:buFont typeface="+mj-ea"/>
                  <a:buAutoNum type="circleNumDbPlain"/>
                </a:pPr>
                <a:r>
                  <a:rPr lang="zh-CN" altLang="en-US" sz="1000" dirty="0">
                    <a:solidFill>
                      <a:schemeClr val="tx1">
                        <a:lumMod val="65000"/>
                        <a:lumOff val="35000"/>
                      </a:schemeClr>
                    </a:solidFill>
                    <a:latin typeface="+mj-ea"/>
                    <a:ea typeface="+mj-ea"/>
                  </a:rPr>
                  <a:t>开发进度跟催，确保</a:t>
                </a:r>
                <a:r>
                  <a:rPr lang="en-US" altLang="zh-CN" sz="1000" dirty="0">
                    <a:solidFill>
                      <a:schemeClr val="tx1">
                        <a:lumMod val="65000"/>
                        <a:lumOff val="35000"/>
                      </a:schemeClr>
                    </a:solidFill>
                    <a:latin typeface="+mj-ea"/>
                    <a:ea typeface="+mj-ea"/>
                  </a:rPr>
                  <a:t>12</a:t>
                </a:r>
                <a:r>
                  <a:rPr lang="zh-CN" altLang="en-US" sz="1000" dirty="0">
                    <a:solidFill>
                      <a:schemeClr val="tx1">
                        <a:lumMod val="65000"/>
                        <a:lumOff val="35000"/>
                      </a:schemeClr>
                    </a:solidFill>
                    <a:latin typeface="+mj-ea"/>
                    <a:ea typeface="+mj-ea"/>
                  </a:rPr>
                  <a:t>月底切换；（采购部）</a:t>
                </a:r>
              </a:p>
              <a:p>
                <a:pPr marL="228600" indent="-228600">
                  <a:lnSpc>
                    <a:spcPct val="120000"/>
                  </a:lnSpc>
                  <a:buFont typeface="+mj-ea"/>
                  <a:buAutoNum type="circleNumDbPlain"/>
                </a:pPr>
                <a:endParaRPr lang="zh-CN" altLang="en-US" sz="1000" dirty="0">
                  <a:solidFill>
                    <a:schemeClr val="tx1">
                      <a:lumMod val="65000"/>
                      <a:lumOff val="35000"/>
                    </a:schemeClr>
                  </a:solidFill>
                  <a:latin typeface="+mj-ea"/>
                  <a:ea typeface="+mj-ea"/>
                </a:endParaRPr>
              </a:p>
            </p:txBody>
          </p:sp>
          <p:grpSp>
            <p:nvGrpSpPr>
              <p:cNvPr id="40" name="组合 39"/>
              <p:cNvGrpSpPr/>
              <p:nvPr/>
            </p:nvGrpSpPr>
            <p:grpSpPr>
              <a:xfrm>
                <a:off x="5925120" y="3640266"/>
                <a:ext cx="341867" cy="437204"/>
                <a:chOff x="1605186" y="572440"/>
                <a:chExt cx="563562" cy="720725"/>
              </a:xfrm>
              <a:gradFill>
                <a:gsLst>
                  <a:gs pos="0">
                    <a:srgbClr val="1B2C45"/>
                  </a:gs>
                  <a:gs pos="100000">
                    <a:srgbClr val="254E8C"/>
                  </a:gs>
                </a:gsLst>
                <a:lin ang="3600000" scaled="0"/>
              </a:gradFill>
            </p:grpSpPr>
            <p:sp>
              <p:nvSpPr>
                <p:cNvPr id="41" name="Freeform 32"/>
                <p:cNvSpPr>
                  <a:spLocks/>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rgbClr val="23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42" name="Freeform 33"/>
                <p:cNvSpPr>
                  <a:spLocks/>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rgbClr val="23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43" name="Freeform 34"/>
                <p:cNvSpPr>
                  <a:spLocks/>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rgbClr val="23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grpSp>
        <p:grpSp>
          <p:nvGrpSpPr>
            <p:cNvPr id="34" name="组合 33"/>
            <p:cNvGrpSpPr/>
            <p:nvPr/>
          </p:nvGrpSpPr>
          <p:grpSpPr>
            <a:xfrm>
              <a:off x="4270997" y="1662830"/>
              <a:ext cx="1848752" cy="889566"/>
              <a:chOff x="4881232" y="2217106"/>
              <a:chExt cx="2465003" cy="1186088"/>
            </a:xfrm>
            <a:solidFill>
              <a:srgbClr val="00706B"/>
            </a:solidFill>
          </p:grpSpPr>
          <p:sp>
            <p:nvSpPr>
              <p:cNvPr id="35" name="任意多边形 34"/>
              <p:cNvSpPr/>
              <p:nvPr/>
            </p:nvSpPr>
            <p:spPr>
              <a:xfrm flipV="1">
                <a:off x="4881232" y="2217106"/>
                <a:ext cx="2465003" cy="1186088"/>
              </a:xfrm>
              <a:custGeom>
                <a:avLst/>
                <a:gdLst>
                  <a:gd name="connsiteX0" fmla="*/ 0 w 2700000"/>
                  <a:gd name="connsiteY0" fmla="*/ 1299162 h 1299162"/>
                  <a:gd name="connsiteX1" fmla="*/ 2700000 w 2700000"/>
                  <a:gd name="connsiteY1" fmla="*/ 1299162 h 1299162"/>
                  <a:gd name="connsiteX2" fmla="*/ 2700000 w 2700000"/>
                  <a:gd name="connsiteY2" fmla="*/ 982054 h 1299162"/>
                  <a:gd name="connsiteX3" fmla="*/ 2700000 w 2700000"/>
                  <a:gd name="connsiteY3" fmla="*/ 927772 h 1299162"/>
                  <a:gd name="connsiteX4" fmla="*/ 2700000 w 2700000"/>
                  <a:gd name="connsiteY4" fmla="*/ 491027 h 1299162"/>
                  <a:gd name="connsiteX5" fmla="*/ 1350000 w 2700000"/>
                  <a:gd name="connsiteY5" fmla="*/ 0 h 1299162"/>
                  <a:gd name="connsiteX6" fmla="*/ 0 w 2700000"/>
                  <a:gd name="connsiteY6" fmla="*/ 491027 h 1299162"/>
                  <a:gd name="connsiteX7" fmla="*/ 0 w 2700000"/>
                  <a:gd name="connsiteY7" fmla="*/ 927772 h 1299162"/>
                  <a:gd name="connsiteX8" fmla="*/ 0 w 2700000"/>
                  <a:gd name="connsiteY8" fmla="*/ 982054 h 12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00" h="1299162">
                    <a:moveTo>
                      <a:pt x="0" y="1299162"/>
                    </a:moveTo>
                    <a:lnTo>
                      <a:pt x="2700000" y="1299162"/>
                    </a:lnTo>
                    <a:lnTo>
                      <a:pt x="2700000" y="982054"/>
                    </a:lnTo>
                    <a:lnTo>
                      <a:pt x="2700000" y="927772"/>
                    </a:lnTo>
                    <a:lnTo>
                      <a:pt x="2700000" y="491027"/>
                    </a:lnTo>
                    <a:lnTo>
                      <a:pt x="1350000" y="0"/>
                    </a:lnTo>
                    <a:lnTo>
                      <a:pt x="0" y="491027"/>
                    </a:lnTo>
                    <a:lnTo>
                      <a:pt x="0" y="927772"/>
                    </a:lnTo>
                    <a:lnTo>
                      <a:pt x="0" y="982054"/>
                    </a:lnTo>
                    <a:close/>
                  </a:path>
                </a:pathLst>
              </a:custGeom>
              <a:solidFill>
                <a:srgbClr val="23363D"/>
              </a:solidFill>
              <a:ln>
                <a:noFill/>
              </a:ln>
              <a:effectLst>
                <a:outerShdw blurRad="1524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sz="1350"/>
              </a:p>
            </p:txBody>
          </p:sp>
          <p:sp>
            <p:nvSpPr>
              <p:cNvPr id="36" name="文本框 35"/>
              <p:cNvSpPr txBox="1"/>
              <p:nvPr/>
            </p:nvSpPr>
            <p:spPr>
              <a:xfrm>
                <a:off x="5396029" y="2530673"/>
                <a:ext cx="1149372" cy="398907"/>
              </a:xfrm>
              <a:prstGeom prst="rect">
                <a:avLst/>
              </a:prstGeom>
              <a:noFill/>
            </p:spPr>
            <p:txBody>
              <a:bodyPr wrap="none" rtlCol="0">
                <a:spAutoFit/>
              </a:bodyPr>
              <a:lstStyle/>
              <a:p>
                <a:pPr>
                  <a:lnSpc>
                    <a:spcPct val="120000"/>
                  </a:lnSpc>
                </a:pPr>
                <a:r>
                  <a:rPr lang="en-US" altLang="zh-CN" sz="1400" b="1" dirty="0">
                    <a:solidFill>
                      <a:schemeClr val="bg1"/>
                    </a:solidFill>
                    <a:latin typeface="+mj-ea"/>
                    <a:ea typeface="+mj-ea"/>
                  </a:rPr>
                  <a:t>4.</a:t>
                </a:r>
                <a:r>
                  <a:rPr lang="zh-CN" altLang="en-US" sz="1400" b="1" dirty="0">
                    <a:solidFill>
                      <a:schemeClr val="bg1"/>
                    </a:solidFill>
                    <a:latin typeface="+mj-ea"/>
                    <a:ea typeface="+mj-ea"/>
                  </a:rPr>
                  <a:t>下一步工作</a:t>
                </a:r>
              </a:p>
            </p:txBody>
          </p:sp>
        </p:grpSp>
      </p:grpSp>
    </p:spTree>
    <p:extLst>
      <p:ext uri="{BB962C8B-B14F-4D97-AF65-F5344CB8AC3E}">
        <p14:creationId xmlns:p14="http://schemas.microsoft.com/office/powerpoint/2010/main" val="568044828"/>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643197"/>
            <a:ext cx="9144000" cy="1715205"/>
          </a:xfrm>
          <a:prstGeom prst="rect">
            <a:avLst/>
          </a:prstGeom>
          <a:solidFill>
            <a:srgbClr val="23363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8" name="矩形 259"/>
          <p:cNvSpPr>
            <a:spLocks noChangeArrowheads="1"/>
          </p:cNvSpPr>
          <p:nvPr/>
        </p:nvSpPr>
        <p:spPr bwMode="auto">
          <a:xfrm>
            <a:off x="3995936" y="2143064"/>
            <a:ext cx="3600400" cy="5400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pc="300" dirty="0">
                <a:solidFill>
                  <a:schemeClr val="bg1"/>
                </a:solidFill>
                <a:latin typeface="Arial" panose="020B0604020202020204" pitchFamily="34" charset="0"/>
                <a:cs typeface="Arial" panose="020B0604020202020204" pitchFamily="34" charset="0"/>
              </a:rPr>
              <a:t>研发质量分析</a:t>
            </a:r>
          </a:p>
        </p:txBody>
      </p:sp>
      <p:grpSp>
        <p:nvGrpSpPr>
          <p:cNvPr id="5" name="组合 4"/>
          <p:cNvGrpSpPr/>
          <p:nvPr/>
        </p:nvGrpSpPr>
        <p:grpSpPr>
          <a:xfrm>
            <a:off x="1093023" y="1129401"/>
            <a:ext cx="3160058" cy="3269826"/>
            <a:chOff x="1093023" y="1129401"/>
            <a:chExt cx="3160058" cy="3269826"/>
          </a:xfrm>
        </p:grpSpPr>
        <p:sp>
          <p:nvSpPr>
            <p:cNvPr id="12" name="椭圆 11"/>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3" name="椭圆 12"/>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0" name="图片 9"/>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093023" y="1581458"/>
              <a:ext cx="3160058" cy="2817769"/>
            </a:xfrm>
            <a:prstGeom prst="rect">
              <a:avLst/>
            </a:prstGeom>
          </p:spPr>
        </p:pic>
        <p:sp>
          <p:nvSpPr>
            <p:cNvPr id="18" name="椭圆 17"/>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8" name="矩形 259"/>
          <p:cNvSpPr>
            <a:spLocks noChangeArrowheads="1"/>
          </p:cNvSpPr>
          <p:nvPr/>
        </p:nvSpPr>
        <p:spPr bwMode="auto">
          <a:xfrm>
            <a:off x="1475656" y="1785820"/>
            <a:ext cx="1561914" cy="125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7200" cap="all" spc="213" dirty="0">
                <a:solidFill>
                  <a:srgbClr val="980000"/>
                </a:solidFill>
                <a:latin typeface="Impact" panose="020B0806030902050204" pitchFamily="34" charset="0"/>
                <a:cs typeface="Arial" panose="020B0604020202020204" pitchFamily="34" charset="0"/>
              </a:rPr>
              <a:t>04</a:t>
            </a:r>
            <a:endParaRPr lang="zh-CN" altLang="en-US" sz="7200" cap="all" spc="213" dirty="0">
              <a:solidFill>
                <a:srgbClr val="98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091556519"/>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8"/>
                                        </p:tgtEl>
                                        <p:attrNameLst>
                                          <p:attrName>ppt_y</p:attrName>
                                        </p:attrNameLst>
                                      </p:cBhvr>
                                      <p:tavLst>
                                        <p:tav tm="0">
                                          <p:val>
                                            <p:strVal val="#ppt_y"/>
                                          </p:val>
                                        </p:tav>
                                        <p:tav tm="100000">
                                          <p:val>
                                            <p:strVal val="#ppt_y"/>
                                          </p:val>
                                        </p:tav>
                                      </p:tavLst>
                                    </p:anim>
                                    <p:anim calcmode="lin" valueType="num">
                                      <p:cBhvr>
                                        <p:cTn id="18"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8"/>
                                        </p:tgtEl>
                                      </p:cBhvr>
                                    </p:animEffect>
                                  </p:childTnLst>
                                </p:cTn>
                              </p:par>
                            </p:childTnLst>
                          </p:cTn>
                        </p:par>
                        <p:par>
                          <p:cTn id="21" fill="hold">
                            <p:stCondLst>
                              <p:cond delay="155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28"/>
                                        </p:tgtEl>
                                      </p:cBhvr>
                                    </p:animEffect>
                                    <p:animScale>
                                      <p:cBhvr>
                                        <p:cTn id="24" dur="250" autoRev="1" fill="hold"/>
                                        <p:tgtEl>
                                          <p:spTgt spid="28"/>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75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8" grpId="1"/>
      <p:bldP spid="28" grpId="0"/>
      <p:bldP spid="28"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0" y="51470"/>
            <a:ext cx="9144000" cy="969003"/>
            <a:chOff x="0" y="51470"/>
            <a:chExt cx="9144000" cy="969003"/>
          </a:xfrm>
        </p:grpSpPr>
        <p:sp>
          <p:nvSpPr>
            <p:cNvPr id="25" name="矩形 24"/>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26"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研发质量</a:t>
              </a:r>
            </a:p>
          </p:txBody>
        </p:sp>
        <p:grpSp>
          <p:nvGrpSpPr>
            <p:cNvPr id="27" name="组合 26"/>
            <p:cNvGrpSpPr/>
            <p:nvPr/>
          </p:nvGrpSpPr>
          <p:grpSpPr>
            <a:xfrm>
              <a:off x="298181" y="51470"/>
              <a:ext cx="997645" cy="969003"/>
              <a:chOff x="1287126" y="850656"/>
              <a:chExt cx="997645" cy="969003"/>
            </a:xfrm>
          </p:grpSpPr>
          <p:sp>
            <p:nvSpPr>
              <p:cNvPr id="29" name="椭圆 28"/>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0" name="椭圆 29"/>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1" name="椭圆 30"/>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2" name="椭圆 31"/>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3" name="椭圆 32"/>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34" name="图片 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35" name="椭圆 34"/>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8"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04</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36" name="组合 35"/>
          <p:cNvGrpSpPr/>
          <p:nvPr/>
        </p:nvGrpSpPr>
        <p:grpSpPr>
          <a:xfrm>
            <a:off x="1023425" y="1564711"/>
            <a:ext cx="1391003" cy="1391003"/>
            <a:chOff x="1364566" y="2529093"/>
            <a:chExt cx="1854671" cy="1854671"/>
          </a:xfrm>
        </p:grpSpPr>
        <p:grpSp>
          <p:nvGrpSpPr>
            <p:cNvPr id="37" name="组合 36"/>
            <p:cNvGrpSpPr/>
            <p:nvPr/>
          </p:nvGrpSpPr>
          <p:grpSpPr>
            <a:xfrm>
              <a:off x="1364566" y="2529093"/>
              <a:ext cx="1854671" cy="1854671"/>
              <a:chOff x="1364566" y="2633667"/>
              <a:chExt cx="2369075" cy="2369075"/>
            </a:xfrm>
          </p:grpSpPr>
          <p:sp>
            <p:nvSpPr>
              <p:cNvPr id="39" name="圆角矩形 38"/>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0" name="圆角矩形 39"/>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1" name="椭圆 40"/>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2" name="椭圆 41"/>
              <p:cNvSpPr/>
              <p:nvPr/>
            </p:nvSpPr>
            <p:spPr>
              <a:xfrm>
                <a:off x="1802801" y="3071902"/>
                <a:ext cx="1492608" cy="1492608"/>
              </a:xfrm>
              <a:prstGeom prst="ellipse">
                <a:avLst/>
              </a:prstGeom>
              <a:solidFill>
                <a:srgbClr val="23363D"/>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3" name="等腰三角形 42"/>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4" name="等腰三角形 43"/>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5" name="等腰三角形 44"/>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46" name="等腰三角形 45"/>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grpSp>
        <p:sp>
          <p:nvSpPr>
            <p:cNvPr id="38" name="文本框 37"/>
            <p:cNvSpPr txBox="1"/>
            <p:nvPr/>
          </p:nvSpPr>
          <p:spPr>
            <a:xfrm>
              <a:off x="1934270" y="3161178"/>
              <a:ext cx="750633" cy="714041"/>
            </a:xfrm>
            <a:prstGeom prst="rect">
              <a:avLst/>
            </a:prstGeom>
            <a:noFill/>
          </p:spPr>
          <p:txBody>
            <a:bodyPr wrap="none" rtlCol="0">
              <a:spAutoFit/>
            </a:bodyPr>
            <a:lstStyle/>
            <a:p>
              <a:pPr>
                <a:lnSpc>
                  <a:spcPct val="120000"/>
                </a:lnSpc>
              </a:pPr>
              <a:r>
                <a:rPr lang="en-US" altLang="zh-CN" sz="2400" dirty="0">
                  <a:solidFill>
                    <a:schemeClr val="bg1"/>
                  </a:solidFill>
                  <a:latin typeface="+mj-ea"/>
                  <a:ea typeface="+mj-ea"/>
                </a:rPr>
                <a:t>01</a:t>
              </a:r>
              <a:endParaRPr lang="zh-CN" altLang="en-US" sz="2400" dirty="0">
                <a:solidFill>
                  <a:schemeClr val="bg1"/>
                </a:solidFill>
                <a:latin typeface="+mj-ea"/>
                <a:ea typeface="+mj-ea"/>
              </a:endParaRPr>
            </a:p>
          </p:txBody>
        </p:sp>
      </p:grpSp>
      <p:grpSp>
        <p:nvGrpSpPr>
          <p:cNvPr id="47" name="组合 46"/>
          <p:cNvGrpSpPr/>
          <p:nvPr/>
        </p:nvGrpSpPr>
        <p:grpSpPr>
          <a:xfrm>
            <a:off x="2930164" y="1563638"/>
            <a:ext cx="1391003" cy="1391003"/>
            <a:chOff x="3906884" y="2527662"/>
            <a:chExt cx="1854671" cy="1854671"/>
          </a:xfrm>
        </p:grpSpPr>
        <p:grpSp>
          <p:nvGrpSpPr>
            <p:cNvPr id="48" name="组合 47"/>
            <p:cNvGrpSpPr/>
            <p:nvPr/>
          </p:nvGrpSpPr>
          <p:grpSpPr>
            <a:xfrm>
              <a:off x="3906884" y="2527662"/>
              <a:ext cx="1854671" cy="1854671"/>
              <a:chOff x="1364566" y="2633667"/>
              <a:chExt cx="2369075" cy="2369075"/>
            </a:xfrm>
          </p:grpSpPr>
          <p:sp>
            <p:nvSpPr>
              <p:cNvPr id="50" name="圆角矩形 49"/>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1" name="圆角矩形 50"/>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2" name="椭圆 51"/>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3" name="椭圆 52"/>
              <p:cNvSpPr/>
              <p:nvPr/>
            </p:nvSpPr>
            <p:spPr>
              <a:xfrm>
                <a:off x="1802801" y="3071902"/>
                <a:ext cx="1492609" cy="1492608"/>
              </a:xfrm>
              <a:prstGeom prst="ellipse">
                <a:avLst/>
              </a:prstGeom>
              <a:solidFill>
                <a:srgbClr val="980000"/>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4" name="等腰三角形 53"/>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5" name="等腰三角形 54"/>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6" name="等腰三角形 55"/>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57" name="等腰三角形 56"/>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grpSp>
        <p:sp>
          <p:nvSpPr>
            <p:cNvPr id="49" name="文本框 48"/>
            <p:cNvSpPr txBox="1"/>
            <p:nvPr/>
          </p:nvSpPr>
          <p:spPr>
            <a:xfrm>
              <a:off x="4476588" y="3170363"/>
              <a:ext cx="750633" cy="714041"/>
            </a:xfrm>
            <a:prstGeom prst="rect">
              <a:avLst/>
            </a:prstGeom>
            <a:noFill/>
          </p:spPr>
          <p:txBody>
            <a:bodyPr wrap="none" rtlCol="0">
              <a:spAutoFit/>
            </a:bodyPr>
            <a:lstStyle/>
            <a:p>
              <a:pPr>
                <a:lnSpc>
                  <a:spcPct val="120000"/>
                </a:lnSpc>
              </a:pPr>
              <a:r>
                <a:rPr lang="en-US" altLang="zh-CN" sz="2400" dirty="0">
                  <a:solidFill>
                    <a:schemeClr val="bg1"/>
                  </a:solidFill>
                  <a:latin typeface="+mj-ea"/>
                  <a:ea typeface="+mj-ea"/>
                </a:rPr>
                <a:t>02</a:t>
              </a:r>
              <a:endParaRPr lang="zh-CN" altLang="en-US" sz="2400" dirty="0">
                <a:solidFill>
                  <a:schemeClr val="bg1"/>
                </a:solidFill>
                <a:latin typeface="+mj-ea"/>
                <a:ea typeface="+mj-ea"/>
              </a:endParaRPr>
            </a:p>
          </p:txBody>
        </p:sp>
      </p:grpSp>
      <p:grpSp>
        <p:nvGrpSpPr>
          <p:cNvPr id="58" name="组合 57"/>
          <p:cNvGrpSpPr/>
          <p:nvPr/>
        </p:nvGrpSpPr>
        <p:grpSpPr>
          <a:xfrm>
            <a:off x="4836902" y="1563638"/>
            <a:ext cx="1391003" cy="1391003"/>
            <a:chOff x="6449202" y="2527662"/>
            <a:chExt cx="1854671" cy="1854671"/>
          </a:xfrm>
        </p:grpSpPr>
        <p:grpSp>
          <p:nvGrpSpPr>
            <p:cNvPr id="59" name="组合 58"/>
            <p:cNvGrpSpPr/>
            <p:nvPr/>
          </p:nvGrpSpPr>
          <p:grpSpPr>
            <a:xfrm>
              <a:off x="6449202" y="2527662"/>
              <a:ext cx="1854671" cy="1854671"/>
              <a:chOff x="1364566" y="2633667"/>
              <a:chExt cx="2369075" cy="2369075"/>
            </a:xfrm>
          </p:grpSpPr>
          <p:sp>
            <p:nvSpPr>
              <p:cNvPr id="61" name="圆角矩形 60"/>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2" name="圆角矩形 61"/>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3" name="椭圆 62"/>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4" name="椭圆 63"/>
              <p:cNvSpPr/>
              <p:nvPr/>
            </p:nvSpPr>
            <p:spPr>
              <a:xfrm>
                <a:off x="1802801" y="3071902"/>
                <a:ext cx="1492608" cy="1492608"/>
              </a:xfrm>
              <a:prstGeom prst="ellipse">
                <a:avLst/>
              </a:prstGeom>
              <a:solidFill>
                <a:srgbClr val="23363D"/>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5" name="等腰三角形 64"/>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6" name="等腰三角形 65"/>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7" name="等腰三角形 66"/>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68" name="等腰三角形 67"/>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grpSp>
        <p:sp>
          <p:nvSpPr>
            <p:cNvPr id="60" name="文本框 59"/>
            <p:cNvSpPr txBox="1"/>
            <p:nvPr/>
          </p:nvSpPr>
          <p:spPr>
            <a:xfrm>
              <a:off x="7018906" y="3167338"/>
              <a:ext cx="750633" cy="714041"/>
            </a:xfrm>
            <a:prstGeom prst="rect">
              <a:avLst/>
            </a:prstGeom>
            <a:noFill/>
          </p:spPr>
          <p:txBody>
            <a:bodyPr wrap="none" rtlCol="0">
              <a:spAutoFit/>
            </a:bodyPr>
            <a:lstStyle/>
            <a:p>
              <a:pPr>
                <a:lnSpc>
                  <a:spcPct val="120000"/>
                </a:lnSpc>
              </a:pPr>
              <a:r>
                <a:rPr lang="en-US" altLang="zh-CN" sz="2400" dirty="0">
                  <a:solidFill>
                    <a:schemeClr val="bg1"/>
                  </a:solidFill>
                  <a:latin typeface="+mj-ea"/>
                  <a:ea typeface="+mj-ea"/>
                </a:rPr>
                <a:t>03</a:t>
              </a:r>
              <a:endParaRPr lang="zh-CN" altLang="en-US" sz="2400" dirty="0">
                <a:solidFill>
                  <a:schemeClr val="bg1"/>
                </a:solidFill>
                <a:latin typeface="+mj-ea"/>
                <a:ea typeface="+mj-ea"/>
              </a:endParaRPr>
            </a:p>
          </p:txBody>
        </p:sp>
      </p:grpSp>
      <p:grpSp>
        <p:nvGrpSpPr>
          <p:cNvPr id="69" name="组合 68"/>
          <p:cNvGrpSpPr/>
          <p:nvPr/>
        </p:nvGrpSpPr>
        <p:grpSpPr>
          <a:xfrm>
            <a:off x="6743641" y="1563638"/>
            <a:ext cx="1391003" cy="1391003"/>
            <a:chOff x="8991520" y="2527662"/>
            <a:chExt cx="1854671" cy="1854671"/>
          </a:xfrm>
        </p:grpSpPr>
        <p:grpSp>
          <p:nvGrpSpPr>
            <p:cNvPr id="70" name="组合 69"/>
            <p:cNvGrpSpPr/>
            <p:nvPr/>
          </p:nvGrpSpPr>
          <p:grpSpPr>
            <a:xfrm>
              <a:off x="8991520" y="2527662"/>
              <a:ext cx="1854671" cy="1854671"/>
              <a:chOff x="1364566" y="2633667"/>
              <a:chExt cx="2369075" cy="2369075"/>
            </a:xfrm>
          </p:grpSpPr>
          <p:sp>
            <p:nvSpPr>
              <p:cNvPr id="72" name="圆角矩形 71"/>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3" name="圆角矩形 72"/>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4" name="椭圆 73"/>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5" name="椭圆 74"/>
              <p:cNvSpPr/>
              <p:nvPr/>
            </p:nvSpPr>
            <p:spPr>
              <a:xfrm>
                <a:off x="1802801" y="3071902"/>
                <a:ext cx="1492608" cy="1492608"/>
              </a:xfrm>
              <a:prstGeom prst="ellipse">
                <a:avLst/>
              </a:prstGeom>
              <a:solidFill>
                <a:srgbClr val="980000"/>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6" name="等腰三角形 75"/>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7" name="等腰三角形 76"/>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8" name="等腰三角形 77"/>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sp>
            <p:nvSpPr>
              <p:cNvPr id="79" name="等腰三角形 78"/>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prstClr val="white"/>
                  </a:solidFill>
                  <a:latin typeface="+mj-ea"/>
                  <a:ea typeface="+mj-ea"/>
                </a:endParaRPr>
              </a:p>
            </p:txBody>
          </p:sp>
        </p:grpSp>
        <p:sp>
          <p:nvSpPr>
            <p:cNvPr id="71" name="文本框 70"/>
            <p:cNvSpPr txBox="1"/>
            <p:nvPr/>
          </p:nvSpPr>
          <p:spPr>
            <a:xfrm>
              <a:off x="9574393" y="3161179"/>
              <a:ext cx="729260" cy="663943"/>
            </a:xfrm>
            <a:prstGeom prst="rect">
              <a:avLst/>
            </a:prstGeom>
            <a:noFill/>
          </p:spPr>
          <p:txBody>
            <a:bodyPr wrap="none" rtlCol="0">
              <a:spAutoFit/>
            </a:bodyPr>
            <a:lstStyle/>
            <a:p>
              <a:pPr>
                <a:lnSpc>
                  <a:spcPct val="120000"/>
                </a:lnSpc>
              </a:pPr>
              <a:r>
                <a:rPr lang="en-US" altLang="zh-CN" sz="2400" dirty="0">
                  <a:solidFill>
                    <a:schemeClr val="bg1"/>
                  </a:solidFill>
                  <a:latin typeface="+mj-ea"/>
                  <a:ea typeface="+mj-ea"/>
                </a:rPr>
                <a:t>04</a:t>
              </a:r>
              <a:endParaRPr lang="zh-CN" altLang="en-US" sz="2400" dirty="0">
                <a:solidFill>
                  <a:schemeClr val="bg1"/>
                </a:solidFill>
                <a:latin typeface="+mj-ea"/>
                <a:ea typeface="+mj-ea"/>
              </a:endParaRPr>
            </a:p>
          </p:txBody>
        </p:sp>
      </p:grpSp>
      <p:sp>
        <p:nvSpPr>
          <p:cNvPr id="80" name="文本框 79"/>
          <p:cNvSpPr txBox="1"/>
          <p:nvPr/>
        </p:nvSpPr>
        <p:spPr>
          <a:xfrm>
            <a:off x="745064" y="3435846"/>
            <a:ext cx="1980029" cy="904863"/>
          </a:xfrm>
          <a:prstGeom prst="rect">
            <a:avLst/>
          </a:prstGeom>
          <a:noFill/>
          <a:effectLst/>
        </p:spPr>
        <p:txBody>
          <a:bodyPr wrap="none" rtlCol="0">
            <a:spAutoFit/>
          </a:bodyPr>
          <a:lstStyle/>
          <a:p>
            <a:pPr algn="ctr">
              <a:lnSpc>
                <a:spcPct val="120000"/>
              </a:lnSpc>
            </a:pPr>
            <a:r>
              <a:rPr lang="zh-CN" altLang="en-US" sz="1400" dirty="0">
                <a:solidFill>
                  <a:srgbClr val="23363D"/>
                </a:solidFill>
                <a:latin typeface="+mj-ea"/>
                <a:ea typeface="+mj-ea"/>
              </a:rPr>
              <a:t>问题一</a:t>
            </a:r>
            <a:endParaRPr lang="en-US" altLang="zh-CN" sz="1400" dirty="0">
              <a:solidFill>
                <a:srgbClr val="23363D"/>
              </a:solidFill>
              <a:latin typeface="+mj-ea"/>
              <a:ea typeface="+mj-ea"/>
            </a:endParaRP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endParaRPr lang="en-US" altLang="zh-CN" sz="1000" dirty="0">
              <a:solidFill>
                <a:schemeClr val="tx1">
                  <a:lumMod val="65000"/>
                  <a:lumOff val="35000"/>
                </a:schemeClr>
              </a:solidFill>
              <a:latin typeface="+mj-ea"/>
              <a:ea typeface="+mj-ea"/>
            </a:endParaRPr>
          </a:p>
        </p:txBody>
      </p:sp>
      <p:sp>
        <p:nvSpPr>
          <p:cNvPr id="81" name="文本框 80"/>
          <p:cNvSpPr txBox="1"/>
          <p:nvPr/>
        </p:nvSpPr>
        <p:spPr>
          <a:xfrm>
            <a:off x="2747715" y="3435846"/>
            <a:ext cx="1980029" cy="904863"/>
          </a:xfrm>
          <a:prstGeom prst="rect">
            <a:avLst/>
          </a:prstGeom>
          <a:noFill/>
          <a:effectLst/>
        </p:spPr>
        <p:txBody>
          <a:bodyPr wrap="none" rtlCol="0">
            <a:spAutoFit/>
          </a:bodyPr>
          <a:lstStyle/>
          <a:p>
            <a:pPr algn="ctr">
              <a:lnSpc>
                <a:spcPct val="120000"/>
              </a:lnSpc>
            </a:pPr>
            <a:r>
              <a:rPr lang="zh-CN" altLang="en-US" sz="1400" dirty="0">
                <a:solidFill>
                  <a:srgbClr val="980000"/>
                </a:solidFill>
                <a:latin typeface="+mj-ea"/>
                <a:ea typeface="+mj-ea"/>
              </a:rPr>
              <a:t>问题一</a:t>
            </a: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endParaRPr lang="en-US" altLang="zh-CN" sz="1000" dirty="0">
              <a:solidFill>
                <a:schemeClr val="tx1">
                  <a:lumMod val="65000"/>
                  <a:lumOff val="35000"/>
                </a:schemeClr>
              </a:solidFill>
              <a:latin typeface="+mj-ea"/>
              <a:ea typeface="+mj-ea"/>
            </a:endParaRPr>
          </a:p>
        </p:txBody>
      </p:sp>
      <p:sp>
        <p:nvSpPr>
          <p:cNvPr id="82" name="文本框 81"/>
          <p:cNvSpPr txBox="1"/>
          <p:nvPr/>
        </p:nvSpPr>
        <p:spPr>
          <a:xfrm>
            <a:off x="4654453" y="3435846"/>
            <a:ext cx="1980029" cy="904863"/>
          </a:xfrm>
          <a:prstGeom prst="rect">
            <a:avLst/>
          </a:prstGeom>
          <a:noFill/>
          <a:effectLst/>
        </p:spPr>
        <p:txBody>
          <a:bodyPr wrap="none" rtlCol="0">
            <a:spAutoFit/>
          </a:bodyPr>
          <a:lstStyle/>
          <a:p>
            <a:pPr algn="ctr">
              <a:lnSpc>
                <a:spcPct val="120000"/>
              </a:lnSpc>
            </a:pPr>
            <a:r>
              <a:rPr lang="zh-CN" altLang="en-US" sz="1400" dirty="0">
                <a:solidFill>
                  <a:srgbClr val="23363D"/>
                </a:solidFill>
                <a:latin typeface="+mj-ea"/>
                <a:ea typeface="+mj-ea"/>
              </a:rPr>
              <a:t>问题一</a:t>
            </a: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endParaRPr lang="en-US" altLang="zh-CN" sz="1000" dirty="0">
              <a:solidFill>
                <a:schemeClr val="tx1">
                  <a:lumMod val="65000"/>
                  <a:lumOff val="35000"/>
                </a:schemeClr>
              </a:solidFill>
              <a:latin typeface="+mj-ea"/>
              <a:ea typeface="+mj-ea"/>
            </a:endParaRPr>
          </a:p>
        </p:txBody>
      </p:sp>
      <p:sp>
        <p:nvSpPr>
          <p:cNvPr id="83" name="文本框 82"/>
          <p:cNvSpPr txBox="1"/>
          <p:nvPr/>
        </p:nvSpPr>
        <p:spPr>
          <a:xfrm>
            <a:off x="6668580" y="3446325"/>
            <a:ext cx="1980029" cy="904863"/>
          </a:xfrm>
          <a:prstGeom prst="rect">
            <a:avLst/>
          </a:prstGeom>
          <a:noFill/>
          <a:effectLst/>
        </p:spPr>
        <p:txBody>
          <a:bodyPr wrap="none" rtlCol="0">
            <a:spAutoFit/>
          </a:bodyPr>
          <a:lstStyle/>
          <a:p>
            <a:pPr algn="ctr">
              <a:lnSpc>
                <a:spcPct val="120000"/>
              </a:lnSpc>
            </a:pPr>
            <a:r>
              <a:rPr lang="zh-CN" altLang="en-US" sz="1400" dirty="0">
                <a:solidFill>
                  <a:srgbClr val="980000"/>
                </a:solidFill>
                <a:latin typeface="+mj-ea"/>
                <a:ea typeface="+mj-ea"/>
              </a:rPr>
              <a:t>问题一</a:t>
            </a: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r>
              <a:rPr lang="zh-CN" altLang="en-US" sz="1000" dirty="0">
                <a:solidFill>
                  <a:schemeClr val="tx1">
                    <a:lumMod val="65000"/>
                    <a:lumOff val="35000"/>
                  </a:schemeClr>
                </a:solidFill>
                <a:latin typeface="+mj-ea"/>
                <a:ea typeface="+mj-ea"/>
              </a:rPr>
              <a:t>请在这里输入您的主要叙述内容</a:t>
            </a:r>
            <a:endParaRPr lang="en-US" altLang="zh-CN" sz="1000" dirty="0">
              <a:solidFill>
                <a:schemeClr val="tx1">
                  <a:lumMod val="65000"/>
                  <a:lumOff val="35000"/>
                </a:schemeClr>
              </a:solidFill>
              <a:latin typeface="+mj-ea"/>
              <a:ea typeface="+mj-ea"/>
            </a:endParaRPr>
          </a:p>
          <a:p>
            <a:pPr algn="ctr">
              <a:lnSpc>
                <a:spcPct val="120000"/>
              </a:lnSpc>
            </a:pPr>
            <a:endParaRPr lang="en-US" altLang="zh-CN" sz="1000" dirty="0">
              <a:solidFill>
                <a:schemeClr val="tx1">
                  <a:lumMod val="65000"/>
                  <a:lumOff val="35000"/>
                </a:schemeClr>
              </a:solidFill>
              <a:latin typeface="+mj-ea"/>
              <a:ea typeface="+mj-ea"/>
            </a:endParaRPr>
          </a:p>
        </p:txBody>
      </p:sp>
    </p:spTree>
    <p:extLst>
      <p:ext uri="{BB962C8B-B14F-4D97-AF65-F5344CB8AC3E}">
        <p14:creationId xmlns:p14="http://schemas.microsoft.com/office/powerpoint/2010/main" val="2541947159"/>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4200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750" fill="hold"/>
                                        <p:tgtEl>
                                          <p:spTgt spid="36"/>
                                        </p:tgtEl>
                                        <p:attrNameLst>
                                          <p:attrName>ppt_x</p:attrName>
                                        </p:attrNameLst>
                                      </p:cBhvr>
                                      <p:tavLst>
                                        <p:tav tm="0">
                                          <p:val>
                                            <p:strVal val="#ppt_x"/>
                                          </p:val>
                                        </p:tav>
                                        <p:tav tm="100000">
                                          <p:val>
                                            <p:strVal val="#ppt_x"/>
                                          </p:val>
                                        </p:tav>
                                      </p:tavLst>
                                    </p:anim>
                                    <p:anim calcmode="lin" valueType="num">
                                      <p:cBhvr additive="base">
                                        <p:cTn id="8" dur="75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1" decel="42000" fill="hold" nodeType="withEffect">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750" fill="hold"/>
                                        <p:tgtEl>
                                          <p:spTgt spid="47"/>
                                        </p:tgtEl>
                                        <p:attrNameLst>
                                          <p:attrName>ppt_x</p:attrName>
                                        </p:attrNameLst>
                                      </p:cBhvr>
                                      <p:tavLst>
                                        <p:tav tm="0">
                                          <p:val>
                                            <p:strVal val="#ppt_x"/>
                                          </p:val>
                                        </p:tav>
                                        <p:tav tm="100000">
                                          <p:val>
                                            <p:strVal val="#ppt_x"/>
                                          </p:val>
                                        </p:tav>
                                      </p:tavLst>
                                    </p:anim>
                                    <p:anim calcmode="lin" valueType="num">
                                      <p:cBhvr additive="base">
                                        <p:cTn id="12" dur="750" fill="hold"/>
                                        <p:tgtEl>
                                          <p:spTgt spid="47"/>
                                        </p:tgtEl>
                                        <p:attrNameLst>
                                          <p:attrName>ppt_y</p:attrName>
                                        </p:attrNameLst>
                                      </p:cBhvr>
                                      <p:tavLst>
                                        <p:tav tm="0">
                                          <p:val>
                                            <p:strVal val="0-#ppt_h/2"/>
                                          </p:val>
                                        </p:tav>
                                        <p:tav tm="100000">
                                          <p:val>
                                            <p:strVal val="#ppt_y"/>
                                          </p:val>
                                        </p:tav>
                                      </p:tavLst>
                                    </p:anim>
                                  </p:childTnLst>
                                </p:cTn>
                              </p:par>
                              <p:par>
                                <p:cTn id="13" presetID="2" presetClass="entr" presetSubtype="1" decel="42000" fill="hold" nodeType="withEffect">
                                  <p:stCondLst>
                                    <p:cond delay="50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0-#ppt_h/2"/>
                                          </p:val>
                                        </p:tav>
                                        <p:tav tm="100000">
                                          <p:val>
                                            <p:strVal val="#ppt_y"/>
                                          </p:val>
                                        </p:tav>
                                      </p:tavLst>
                                    </p:anim>
                                  </p:childTnLst>
                                </p:cTn>
                              </p:par>
                              <p:par>
                                <p:cTn id="17" presetID="2" presetClass="entr" presetSubtype="1" decel="42000" fill="hold" nodeType="withEffect">
                                  <p:stCondLst>
                                    <p:cond delay="750"/>
                                  </p:stCondLst>
                                  <p:childTnLst>
                                    <p:set>
                                      <p:cBhvr>
                                        <p:cTn id="18" dur="1" fill="hold">
                                          <p:stCondLst>
                                            <p:cond delay="0"/>
                                          </p:stCondLst>
                                        </p:cTn>
                                        <p:tgtEl>
                                          <p:spTgt spid="69"/>
                                        </p:tgtEl>
                                        <p:attrNameLst>
                                          <p:attrName>style.visibility</p:attrName>
                                        </p:attrNameLst>
                                      </p:cBhvr>
                                      <p:to>
                                        <p:strVal val="visible"/>
                                      </p:to>
                                    </p:set>
                                    <p:anim calcmode="lin" valueType="num">
                                      <p:cBhvr additive="base">
                                        <p:cTn id="19" dur="750" fill="hold"/>
                                        <p:tgtEl>
                                          <p:spTgt spid="69"/>
                                        </p:tgtEl>
                                        <p:attrNameLst>
                                          <p:attrName>ppt_x</p:attrName>
                                        </p:attrNameLst>
                                      </p:cBhvr>
                                      <p:tavLst>
                                        <p:tav tm="0">
                                          <p:val>
                                            <p:strVal val="#ppt_x"/>
                                          </p:val>
                                        </p:tav>
                                        <p:tav tm="100000">
                                          <p:val>
                                            <p:strVal val="#ppt_x"/>
                                          </p:val>
                                        </p:tav>
                                      </p:tavLst>
                                    </p:anim>
                                    <p:anim calcmode="lin" valueType="num">
                                      <p:cBhvr additive="base">
                                        <p:cTn id="20" dur="750" fill="hold"/>
                                        <p:tgtEl>
                                          <p:spTgt spid="69"/>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2" presetClass="entr" presetSubtype="4" decel="42000" fill="hold" grpId="0" nodeType="afterEffect">
                                  <p:stCondLst>
                                    <p:cond delay="0"/>
                                  </p:stCondLst>
                                  <p:childTnLst>
                                    <p:set>
                                      <p:cBhvr>
                                        <p:cTn id="23" dur="1" fill="hold">
                                          <p:stCondLst>
                                            <p:cond delay="0"/>
                                          </p:stCondLst>
                                        </p:cTn>
                                        <p:tgtEl>
                                          <p:spTgt spid="80"/>
                                        </p:tgtEl>
                                        <p:attrNameLst>
                                          <p:attrName>style.visibility</p:attrName>
                                        </p:attrNameLst>
                                      </p:cBhvr>
                                      <p:to>
                                        <p:strVal val="visible"/>
                                      </p:to>
                                    </p:set>
                                    <p:anim calcmode="lin" valueType="num">
                                      <p:cBhvr additive="base">
                                        <p:cTn id="24" dur="750" fill="hold"/>
                                        <p:tgtEl>
                                          <p:spTgt spid="80"/>
                                        </p:tgtEl>
                                        <p:attrNameLst>
                                          <p:attrName>ppt_x</p:attrName>
                                        </p:attrNameLst>
                                      </p:cBhvr>
                                      <p:tavLst>
                                        <p:tav tm="0">
                                          <p:val>
                                            <p:strVal val="#ppt_x"/>
                                          </p:val>
                                        </p:tav>
                                        <p:tav tm="100000">
                                          <p:val>
                                            <p:strVal val="#ppt_x"/>
                                          </p:val>
                                        </p:tav>
                                      </p:tavLst>
                                    </p:anim>
                                    <p:anim calcmode="lin" valueType="num">
                                      <p:cBhvr additive="base">
                                        <p:cTn id="25" dur="750" fill="hold"/>
                                        <p:tgtEl>
                                          <p:spTgt spid="80"/>
                                        </p:tgtEl>
                                        <p:attrNameLst>
                                          <p:attrName>ppt_y</p:attrName>
                                        </p:attrNameLst>
                                      </p:cBhvr>
                                      <p:tavLst>
                                        <p:tav tm="0">
                                          <p:val>
                                            <p:strVal val="1+#ppt_h/2"/>
                                          </p:val>
                                        </p:tav>
                                        <p:tav tm="100000">
                                          <p:val>
                                            <p:strVal val="#ppt_y"/>
                                          </p:val>
                                        </p:tav>
                                      </p:tavLst>
                                    </p:anim>
                                  </p:childTnLst>
                                </p:cTn>
                              </p:par>
                              <p:par>
                                <p:cTn id="26" presetID="2" presetClass="entr" presetSubtype="4" decel="42000" fill="hold" grpId="0" nodeType="withEffect">
                                  <p:stCondLst>
                                    <p:cond delay="250"/>
                                  </p:stCondLst>
                                  <p:childTnLst>
                                    <p:set>
                                      <p:cBhvr>
                                        <p:cTn id="27" dur="1" fill="hold">
                                          <p:stCondLst>
                                            <p:cond delay="0"/>
                                          </p:stCondLst>
                                        </p:cTn>
                                        <p:tgtEl>
                                          <p:spTgt spid="81"/>
                                        </p:tgtEl>
                                        <p:attrNameLst>
                                          <p:attrName>style.visibility</p:attrName>
                                        </p:attrNameLst>
                                      </p:cBhvr>
                                      <p:to>
                                        <p:strVal val="visible"/>
                                      </p:to>
                                    </p:set>
                                    <p:anim calcmode="lin" valueType="num">
                                      <p:cBhvr additive="base">
                                        <p:cTn id="28" dur="750" fill="hold"/>
                                        <p:tgtEl>
                                          <p:spTgt spid="81"/>
                                        </p:tgtEl>
                                        <p:attrNameLst>
                                          <p:attrName>ppt_x</p:attrName>
                                        </p:attrNameLst>
                                      </p:cBhvr>
                                      <p:tavLst>
                                        <p:tav tm="0">
                                          <p:val>
                                            <p:strVal val="#ppt_x"/>
                                          </p:val>
                                        </p:tav>
                                        <p:tav tm="100000">
                                          <p:val>
                                            <p:strVal val="#ppt_x"/>
                                          </p:val>
                                        </p:tav>
                                      </p:tavLst>
                                    </p:anim>
                                    <p:anim calcmode="lin" valueType="num">
                                      <p:cBhvr additive="base">
                                        <p:cTn id="29" dur="750" fill="hold"/>
                                        <p:tgtEl>
                                          <p:spTgt spid="81"/>
                                        </p:tgtEl>
                                        <p:attrNameLst>
                                          <p:attrName>ppt_y</p:attrName>
                                        </p:attrNameLst>
                                      </p:cBhvr>
                                      <p:tavLst>
                                        <p:tav tm="0">
                                          <p:val>
                                            <p:strVal val="1+#ppt_h/2"/>
                                          </p:val>
                                        </p:tav>
                                        <p:tav tm="100000">
                                          <p:val>
                                            <p:strVal val="#ppt_y"/>
                                          </p:val>
                                        </p:tav>
                                      </p:tavLst>
                                    </p:anim>
                                  </p:childTnLst>
                                </p:cTn>
                              </p:par>
                              <p:par>
                                <p:cTn id="30" presetID="2" presetClass="entr" presetSubtype="4" decel="42000" fill="hold" grpId="0" nodeType="withEffect">
                                  <p:stCondLst>
                                    <p:cond delay="500"/>
                                  </p:stCondLst>
                                  <p:childTnLst>
                                    <p:set>
                                      <p:cBhvr>
                                        <p:cTn id="31" dur="1" fill="hold">
                                          <p:stCondLst>
                                            <p:cond delay="0"/>
                                          </p:stCondLst>
                                        </p:cTn>
                                        <p:tgtEl>
                                          <p:spTgt spid="82"/>
                                        </p:tgtEl>
                                        <p:attrNameLst>
                                          <p:attrName>style.visibility</p:attrName>
                                        </p:attrNameLst>
                                      </p:cBhvr>
                                      <p:to>
                                        <p:strVal val="visible"/>
                                      </p:to>
                                    </p:set>
                                    <p:anim calcmode="lin" valueType="num">
                                      <p:cBhvr additive="base">
                                        <p:cTn id="32" dur="750" fill="hold"/>
                                        <p:tgtEl>
                                          <p:spTgt spid="82"/>
                                        </p:tgtEl>
                                        <p:attrNameLst>
                                          <p:attrName>ppt_x</p:attrName>
                                        </p:attrNameLst>
                                      </p:cBhvr>
                                      <p:tavLst>
                                        <p:tav tm="0">
                                          <p:val>
                                            <p:strVal val="#ppt_x"/>
                                          </p:val>
                                        </p:tav>
                                        <p:tav tm="100000">
                                          <p:val>
                                            <p:strVal val="#ppt_x"/>
                                          </p:val>
                                        </p:tav>
                                      </p:tavLst>
                                    </p:anim>
                                    <p:anim calcmode="lin" valueType="num">
                                      <p:cBhvr additive="base">
                                        <p:cTn id="33" dur="750" fill="hold"/>
                                        <p:tgtEl>
                                          <p:spTgt spid="82"/>
                                        </p:tgtEl>
                                        <p:attrNameLst>
                                          <p:attrName>ppt_y</p:attrName>
                                        </p:attrNameLst>
                                      </p:cBhvr>
                                      <p:tavLst>
                                        <p:tav tm="0">
                                          <p:val>
                                            <p:strVal val="1+#ppt_h/2"/>
                                          </p:val>
                                        </p:tav>
                                        <p:tav tm="100000">
                                          <p:val>
                                            <p:strVal val="#ppt_y"/>
                                          </p:val>
                                        </p:tav>
                                      </p:tavLst>
                                    </p:anim>
                                  </p:childTnLst>
                                </p:cTn>
                              </p:par>
                              <p:par>
                                <p:cTn id="34" presetID="2" presetClass="entr" presetSubtype="4" decel="42000" fill="hold" grpId="0" nodeType="withEffect">
                                  <p:stCondLst>
                                    <p:cond delay="750"/>
                                  </p:stCondLst>
                                  <p:childTnLst>
                                    <p:set>
                                      <p:cBhvr>
                                        <p:cTn id="35" dur="1" fill="hold">
                                          <p:stCondLst>
                                            <p:cond delay="0"/>
                                          </p:stCondLst>
                                        </p:cTn>
                                        <p:tgtEl>
                                          <p:spTgt spid="83"/>
                                        </p:tgtEl>
                                        <p:attrNameLst>
                                          <p:attrName>style.visibility</p:attrName>
                                        </p:attrNameLst>
                                      </p:cBhvr>
                                      <p:to>
                                        <p:strVal val="visible"/>
                                      </p:to>
                                    </p:set>
                                    <p:anim calcmode="lin" valueType="num">
                                      <p:cBhvr additive="base">
                                        <p:cTn id="36" dur="750" fill="hold"/>
                                        <p:tgtEl>
                                          <p:spTgt spid="83"/>
                                        </p:tgtEl>
                                        <p:attrNameLst>
                                          <p:attrName>ppt_x</p:attrName>
                                        </p:attrNameLst>
                                      </p:cBhvr>
                                      <p:tavLst>
                                        <p:tav tm="0">
                                          <p:val>
                                            <p:strVal val="#ppt_x"/>
                                          </p:val>
                                        </p:tav>
                                        <p:tav tm="100000">
                                          <p:val>
                                            <p:strVal val="#ppt_x"/>
                                          </p:val>
                                        </p:tav>
                                      </p:tavLst>
                                    </p:anim>
                                    <p:anim calcmode="lin" valueType="num">
                                      <p:cBhvr additive="base">
                                        <p:cTn id="37" dur="75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82" grpId="0"/>
      <p:bldP spid="8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p:cNvGrpSpPr>
          <p:nvPr/>
        </p:nvGrpSpPr>
        <p:grpSpPr bwMode="auto">
          <a:xfrm>
            <a:off x="691805" y="1989750"/>
            <a:ext cx="2319883" cy="1964035"/>
            <a:chOff x="0" y="0"/>
            <a:chExt cx="2198" cy="1800"/>
          </a:xfrm>
        </p:grpSpPr>
        <p:pic>
          <p:nvPicPr>
            <p:cNvPr id="3" name="Picture 13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2198" cy="1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Oval 132"/>
            <p:cNvSpPr>
              <a:spLocks noChangeArrowheads="1"/>
            </p:cNvSpPr>
            <p:nvPr/>
          </p:nvSpPr>
          <p:spPr bwMode="auto">
            <a:xfrm>
              <a:off x="403" y="575"/>
              <a:ext cx="1520" cy="57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pPr>
              <a:endParaRPr lang="zh-CN" altLang="en-US"/>
            </a:p>
          </p:txBody>
        </p:sp>
      </p:grpSp>
      <p:grpSp>
        <p:nvGrpSpPr>
          <p:cNvPr id="9" name="组合 8"/>
          <p:cNvGrpSpPr/>
          <p:nvPr/>
        </p:nvGrpSpPr>
        <p:grpSpPr>
          <a:xfrm>
            <a:off x="0" y="51470"/>
            <a:ext cx="9144000" cy="969003"/>
            <a:chOff x="0" y="51470"/>
            <a:chExt cx="9144000" cy="969003"/>
          </a:xfrm>
        </p:grpSpPr>
        <p:sp>
          <p:nvSpPr>
            <p:cNvPr id="10" name="矩形 9"/>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1"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问题</a:t>
              </a:r>
              <a:r>
                <a:rPr lang="en-US" altLang="zh-CN" sz="2400" dirty="0">
                  <a:solidFill>
                    <a:schemeClr val="bg1"/>
                  </a:solidFill>
                  <a:latin typeface="Arial" panose="020B0604020202020204" pitchFamily="34" charset="0"/>
                  <a:cs typeface="Arial" panose="020B0604020202020204" pitchFamily="34" charset="0"/>
                </a:rPr>
                <a:t>1</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04</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21" name="组合 20"/>
          <p:cNvGrpSpPr/>
          <p:nvPr/>
        </p:nvGrpSpPr>
        <p:grpSpPr>
          <a:xfrm>
            <a:off x="3550644" y="1310677"/>
            <a:ext cx="724085" cy="724183"/>
            <a:chOff x="5037689" y="1747569"/>
            <a:chExt cx="965446" cy="965577"/>
          </a:xfrm>
        </p:grpSpPr>
        <p:sp>
          <p:nvSpPr>
            <p:cNvPr id="22" name="椭圆 21"/>
            <p:cNvSpPr/>
            <p:nvPr/>
          </p:nvSpPr>
          <p:spPr>
            <a:xfrm>
              <a:off x="5037689" y="1747569"/>
              <a:ext cx="965446" cy="965577"/>
            </a:xfrm>
            <a:prstGeom prst="ellipse">
              <a:avLst/>
            </a:prstGeom>
            <a:solidFill>
              <a:srgbClr val="980000"/>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3" name="KSO_Shape"/>
            <p:cNvSpPr/>
            <p:nvPr/>
          </p:nvSpPr>
          <p:spPr bwMode="auto">
            <a:xfrm>
              <a:off x="5286500" y="1996416"/>
              <a:ext cx="467824" cy="467882"/>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ysClr val="window" lastClr="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defTabSz="914103">
                <a:lnSpc>
                  <a:spcPct val="120000"/>
                </a:lnSpc>
                <a:defRPr/>
              </a:pPr>
              <a:endParaRPr lang="zh-CN" altLang="en-US" sz="1799">
                <a:solidFill>
                  <a:sysClr val="windowText" lastClr="000000"/>
                </a:solidFill>
              </a:endParaRPr>
            </a:p>
          </p:txBody>
        </p:sp>
      </p:grpSp>
      <p:grpSp>
        <p:nvGrpSpPr>
          <p:cNvPr id="24" name="组合 23"/>
          <p:cNvGrpSpPr/>
          <p:nvPr/>
        </p:nvGrpSpPr>
        <p:grpSpPr>
          <a:xfrm>
            <a:off x="4045877" y="2586881"/>
            <a:ext cx="724085" cy="724183"/>
            <a:chOff x="5698000" y="3449174"/>
            <a:chExt cx="965446" cy="965577"/>
          </a:xfrm>
        </p:grpSpPr>
        <p:sp>
          <p:nvSpPr>
            <p:cNvPr id="25" name="椭圆 24"/>
            <p:cNvSpPr/>
            <p:nvPr/>
          </p:nvSpPr>
          <p:spPr>
            <a:xfrm>
              <a:off x="5698000" y="3449174"/>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6" name="KSO_Shape"/>
            <p:cNvSpPr/>
            <p:nvPr/>
          </p:nvSpPr>
          <p:spPr bwMode="auto">
            <a:xfrm>
              <a:off x="5895054" y="3639055"/>
              <a:ext cx="545942" cy="509615"/>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endParaRPr>
            </a:p>
          </p:txBody>
        </p:sp>
      </p:grpSp>
      <p:grpSp>
        <p:nvGrpSpPr>
          <p:cNvPr id="27" name="组合 26"/>
          <p:cNvGrpSpPr/>
          <p:nvPr/>
        </p:nvGrpSpPr>
        <p:grpSpPr>
          <a:xfrm>
            <a:off x="3536358" y="3841651"/>
            <a:ext cx="724085" cy="724183"/>
            <a:chOff x="5018642" y="5122201"/>
            <a:chExt cx="965446" cy="965577"/>
          </a:xfrm>
        </p:grpSpPr>
        <p:sp>
          <p:nvSpPr>
            <p:cNvPr id="28" name="椭圆 27"/>
            <p:cNvSpPr/>
            <p:nvPr/>
          </p:nvSpPr>
          <p:spPr>
            <a:xfrm>
              <a:off x="5018642" y="5122201"/>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9" name="KSO_Shape"/>
            <p:cNvSpPr/>
            <p:nvPr/>
          </p:nvSpPr>
          <p:spPr bwMode="auto">
            <a:xfrm>
              <a:off x="5270482" y="5312076"/>
              <a:ext cx="461765" cy="585826"/>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latin typeface="造字工房悦黑（非商用）常规体"/>
                <a:ea typeface="+mn-ea"/>
              </a:endParaRPr>
            </a:p>
          </p:txBody>
        </p:sp>
      </p:grpSp>
      <p:grpSp>
        <p:nvGrpSpPr>
          <p:cNvPr id="30" name="组合 29"/>
          <p:cNvGrpSpPr/>
          <p:nvPr/>
        </p:nvGrpSpPr>
        <p:grpSpPr>
          <a:xfrm>
            <a:off x="4544330" y="1261091"/>
            <a:ext cx="2737069" cy="1031150"/>
            <a:chOff x="5841004" y="1371004"/>
            <a:chExt cx="3649919" cy="1374866"/>
          </a:xfrm>
        </p:grpSpPr>
        <p:sp>
          <p:nvSpPr>
            <p:cNvPr id="31" name="MH_SubTitle_1"/>
            <p:cNvSpPr>
              <a:spLocks noChangeArrowheads="1"/>
            </p:cNvSpPr>
            <p:nvPr/>
          </p:nvSpPr>
          <p:spPr bwMode="auto">
            <a:xfrm flipH="1">
              <a:off x="5841004" y="1371004"/>
              <a:ext cx="1067103" cy="393527"/>
            </a:xfrm>
            <a:prstGeom prst="rect">
              <a:avLst/>
            </a:prstGeom>
            <a:noFill/>
          </p:spPr>
          <p:txBody>
            <a:bodyPr wrap="none" rtlCol="0">
              <a:spAutoFit/>
            </a:bodyPr>
            <a:lstStyle/>
            <a:p>
              <a:pPr>
                <a:lnSpc>
                  <a:spcPct val="120000"/>
                </a:lnSpc>
              </a:pPr>
              <a:r>
                <a:rPr lang="zh-CN" altLang="en-US" sz="1200" b="1" dirty="0">
                  <a:solidFill>
                    <a:srgbClr val="980000"/>
                  </a:solidFill>
                  <a:latin typeface="微软雅黑" pitchFamily="34" charset="-122"/>
                  <a:ea typeface="微软雅黑" pitchFamily="34" charset="-122"/>
                </a:rPr>
                <a:t>问题描叙</a:t>
              </a:r>
            </a:p>
          </p:txBody>
        </p:sp>
        <p:sp>
          <p:nvSpPr>
            <p:cNvPr id="32" name="Rectangle 5"/>
            <p:cNvSpPr/>
            <p:nvPr/>
          </p:nvSpPr>
          <p:spPr bwMode="auto">
            <a:xfrm>
              <a:off x="5980702" y="1933362"/>
              <a:ext cx="351022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a:p>
              <a:pPr>
                <a:lnSpc>
                  <a:spcPct val="120000"/>
                </a:lnSpc>
                <a:defRPr/>
              </a:pPr>
              <a:endPar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p:txBody>
        </p:sp>
      </p:grpSp>
      <p:cxnSp>
        <p:nvCxnSpPr>
          <p:cNvPr id="33" name="直接连接符 32"/>
          <p:cNvCxnSpPr/>
          <p:nvPr/>
        </p:nvCxnSpPr>
        <p:spPr>
          <a:xfrm>
            <a:off x="4387669" y="1595621"/>
            <a:ext cx="2981044" cy="0"/>
          </a:xfrm>
          <a:prstGeom prst="line">
            <a:avLst/>
          </a:prstGeom>
          <a:noFill/>
          <a:ln w="19050" cap="flat" cmpd="sng" algn="ctr">
            <a:solidFill>
              <a:srgbClr val="E7E6E6">
                <a:lumMod val="50000"/>
              </a:srgbClr>
            </a:solidFill>
            <a:prstDash val="sysDot"/>
            <a:miter lim="800000"/>
            <a:tailEnd type="oval"/>
          </a:ln>
          <a:effectLst/>
        </p:spPr>
      </p:cxnSp>
      <p:grpSp>
        <p:nvGrpSpPr>
          <p:cNvPr id="34" name="组合 33"/>
          <p:cNvGrpSpPr/>
          <p:nvPr/>
        </p:nvGrpSpPr>
        <p:grpSpPr>
          <a:xfrm>
            <a:off x="4911199" y="2535961"/>
            <a:ext cx="2566718" cy="1016750"/>
            <a:chOff x="5841004" y="2670409"/>
            <a:chExt cx="3422752" cy="1355664"/>
          </a:xfrm>
        </p:grpSpPr>
        <p:sp>
          <p:nvSpPr>
            <p:cNvPr id="35" name="MH_SubTitle_1"/>
            <p:cNvSpPr>
              <a:spLocks noChangeArrowheads="1"/>
            </p:cNvSpPr>
            <p:nvPr/>
          </p:nvSpPr>
          <p:spPr bwMode="auto">
            <a:xfrm flipH="1">
              <a:off x="5841004" y="2670409"/>
              <a:ext cx="1067102" cy="393526"/>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解决措施</a:t>
              </a:r>
            </a:p>
          </p:txBody>
        </p:sp>
        <p:sp>
          <p:nvSpPr>
            <p:cNvPr id="36" name="Rectangle 5"/>
            <p:cNvSpPr/>
            <p:nvPr/>
          </p:nvSpPr>
          <p:spPr bwMode="auto">
            <a:xfrm>
              <a:off x="5980705" y="3213565"/>
              <a:ext cx="328305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37" name="直接连接符 36"/>
          <p:cNvCxnSpPr/>
          <p:nvPr/>
        </p:nvCxnSpPr>
        <p:spPr>
          <a:xfrm>
            <a:off x="4893606" y="2858522"/>
            <a:ext cx="2691131" cy="0"/>
          </a:xfrm>
          <a:prstGeom prst="line">
            <a:avLst/>
          </a:prstGeom>
          <a:noFill/>
          <a:ln w="19050" cap="flat" cmpd="sng" algn="ctr">
            <a:solidFill>
              <a:srgbClr val="E7E6E6">
                <a:lumMod val="50000"/>
              </a:srgbClr>
            </a:solidFill>
            <a:prstDash val="sysDot"/>
            <a:miter lim="800000"/>
            <a:tailEnd type="oval"/>
          </a:ln>
          <a:effectLst/>
        </p:spPr>
      </p:cxnSp>
      <p:grpSp>
        <p:nvGrpSpPr>
          <p:cNvPr id="38" name="组合 37"/>
          <p:cNvGrpSpPr/>
          <p:nvPr/>
        </p:nvGrpSpPr>
        <p:grpSpPr>
          <a:xfrm>
            <a:off x="4439568" y="3853650"/>
            <a:ext cx="2708077" cy="1021022"/>
            <a:chOff x="5678803" y="4949181"/>
            <a:chExt cx="3611257" cy="1361362"/>
          </a:xfrm>
        </p:grpSpPr>
        <p:sp>
          <p:nvSpPr>
            <p:cNvPr id="39" name="MH_SubTitle_1"/>
            <p:cNvSpPr>
              <a:spLocks noChangeArrowheads="1"/>
            </p:cNvSpPr>
            <p:nvPr/>
          </p:nvSpPr>
          <p:spPr bwMode="auto">
            <a:xfrm flipH="1">
              <a:off x="5678803" y="4949181"/>
              <a:ext cx="1067103" cy="393527"/>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完成情况</a:t>
              </a:r>
            </a:p>
          </p:txBody>
        </p:sp>
        <p:sp>
          <p:nvSpPr>
            <p:cNvPr id="40" name="Rectangle 5"/>
            <p:cNvSpPr/>
            <p:nvPr/>
          </p:nvSpPr>
          <p:spPr bwMode="auto">
            <a:xfrm>
              <a:off x="5818505" y="5498036"/>
              <a:ext cx="3471555" cy="81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41" name="直接连接符 40"/>
          <p:cNvCxnSpPr/>
          <p:nvPr/>
        </p:nvCxnSpPr>
        <p:spPr>
          <a:xfrm>
            <a:off x="4370526" y="4180964"/>
            <a:ext cx="2910873" cy="0"/>
          </a:xfrm>
          <a:prstGeom prst="line">
            <a:avLst/>
          </a:prstGeom>
          <a:noFill/>
          <a:ln w="19050" cap="flat" cmpd="sng" algn="ctr">
            <a:solidFill>
              <a:srgbClr val="E7E6E6">
                <a:lumMod val="50000"/>
              </a:srgbClr>
            </a:solidFill>
            <a:prstDash val="sysDot"/>
            <a:miter lim="800000"/>
            <a:tailEnd type="oval"/>
          </a:ln>
          <a:effectLst/>
        </p:spPr>
      </p:cxnSp>
    </p:spTree>
    <p:extLst>
      <p:ext uri="{BB962C8B-B14F-4D97-AF65-F5344CB8AC3E}">
        <p14:creationId xmlns:p14="http://schemas.microsoft.com/office/powerpoint/2010/main" val="59588184"/>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Scale>
                                      <p:cBhvr>
                                        <p:cTn id="13"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21"/>
                                        </p:tgtEl>
                                        <p:attrNameLst>
                                          <p:attrName>ppt_x</p:attrName>
                                          <p:attrName>ppt_y</p:attrName>
                                        </p:attrNameLst>
                                      </p:cBhvr>
                                    </p:animMotion>
                                    <p:animEffect transition="in" filter="fade">
                                      <p:cBhvr>
                                        <p:cTn id="15" dur="10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par>
                                <p:cTn id="20" presetID="22" presetClass="entr" presetSubtype="8"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childTnLst>
                          </p:cTn>
                        </p:par>
                        <p:par>
                          <p:cTn id="23" fill="hold">
                            <p:stCondLst>
                              <p:cond delay="2000"/>
                            </p:stCondLst>
                            <p:childTnLst>
                              <p:par>
                                <p:cTn id="24" presetID="52"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Scale>
                                      <p:cBhvr>
                                        <p:cTn id="26"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4"/>
                                        </p:tgtEl>
                                        <p:attrNameLst>
                                          <p:attrName>ppt_x</p:attrName>
                                          <p:attrName>ppt_y</p:attrName>
                                        </p:attrNameLst>
                                      </p:cBhvr>
                                    </p:animMotion>
                                    <p:animEffect transition="in" filter="fade">
                                      <p:cBhvr>
                                        <p:cTn id="28" dur="1000"/>
                                        <p:tgtEl>
                                          <p:spTgt spid="24"/>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par>
                                <p:cTn id="33" presetID="22" presetClass="entr" presetSubtype="8"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left)">
                                      <p:cBhvr>
                                        <p:cTn id="35" dur="500"/>
                                        <p:tgtEl>
                                          <p:spTgt spid="37"/>
                                        </p:tgtEl>
                                      </p:cBhvr>
                                    </p:animEffect>
                                  </p:childTnLst>
                                </p:cTn>
                              </p:par>
                            </p:childTnLst>
                          </p:cTn>
                        </p:par>
                        <p:par>
                          <p:cTn id="36" fill="hold">
                            <p:stCondLst>
                              <p:cond delay="3500"/>
                            </p:stCondLst>
                            <p:childTnLst>
                              <p:par>
                                <p:cTn id="37" presetID="52"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Scale>
                                      <p:cBhvr>
                                        <p:cTn id="39"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27"/>
                                        </p:tgtEl>
                                        <p:attrNameLst>
                                          <p:attrName>ppt_x</p:attrName>
                                          <p:attrName>ppt_y</p:attrName>
                                        </p:attrNameLst>
                                      </p:cBhvr>
                                    </p:animMotion>
                                    <p:animEffect transition="in" filter="fade">
                                      <p:cBhvr>
                                        <p:cTn id="41" dur="1000"/>
                                        <p:tgtEl>
                                          <p:spTgt spid="27"/>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p:cNvGrpSpPr>
          <p:nvPr/>
        </p:nvGrpSpPr>
        <p:grpSpPr bwMode="auto">
          <a:xfrm>
            <a:off x="691805" y="1989750"/>
            <a:ext cx="2319883" cy="1964035"/>
            <a:chOff x="0" y="0"/>
            <a:chExt cx="2198" cy="1800"/>
          </a:xfrm>
        </p:grpSpPr>
        <p:pic>
          <p:nvPicPr>
            <p:cNvPr id="3" name="Picture 13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2198" cy="1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Oval 132"/>
            <p:cNvSpPr>
              <a:spLocks noChangeArrowheads="1"/>
            </p:cNvSpPr>
            <p:nvPr/>
          </p:nvSpPr>
          <p:spPr bwMode="auto">
            <a:xfrm>
              <a:off x="403" y="575"/>
              <a:ext cx="1520" cy="57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pPr>
              <a:endParaRPr lang="zh-CN" altLang="en-US"/>
            </a:p>
          </p:txBody>
        </p:sp>
      </p:grpSp>
      <p:grpSp>
        <p:nvGrpSpPr>
          <p:cNvPr id="9" name="组合 8"/>
          <p:cNvGrpSpPr/>
          <p:nvPr/>
        </p:nvGrpSpPr>
        <p:grpSpPr>
          <a:xfrm>
            <a:off x="0" y="51470"/>
            <a:ext cx="9144000" cy="969003"/>
            <a:chOff x="0" y="51470"/>
            <a:chExt cx="9144000" cy="969003"/>
          </a:xfrm>
        </p:grpSpPr>
        <p:sp>
          <p:nvSpPr>
            <p:cNvPr id="10" name="矩形 9"/>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1" name="矩形 259"/>
            <p:cNvSpPr>
              <a:spLocks noChangeArrowheads="1"/>
            </p:cNvSpPr>
            <p:nvPr/>
          </p:nvSpPr>
          <p:spPr bwMode="auto">
            <a:xfrm>
              <a:off x="1547664" y="228223"/>
              <a:ext cx="3816424" cy="443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问题</a:t>
              </a:r>
              <a:r>
                <a:rPr lang="en-US" altLang="zh-CN" sz="2400" dirty="0">
                  <a:solidFill>
                    <a:schemeClr val="bg1"/>
                  </a:solidFill>
                  <a:latin typeface="Arial" panose="020B0604020202020204" pitchFamily="34" charset="0"/>
                  <a:cs typeface="Arial" panose="020B0604020202020204" pitchFamily="34" charset="0"/>
                </a:rPr>
                <a:t>2</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04</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21" name="组合 20"/>
          <p:cNvGrpSpPr/>
          <p:nvPr/>
        </p:nvGrpSpPr>
        <p:grpSpPr>
          <a:xfrm>
            <a:off x="3550644" y="1310677"/>
            <a:ext cx="724085" cy="724183"/>
            <a:chOff x="5037689" y="1747569"/>
            <a:chExt cx="965446" cy="965577"/>
          </a:xfrm>
        </p:grpSpPr>
        <p:sp>
          <p:nvSpPr>
            <p:cNvPr id="22" name="椭圆 21"/>
            <p:cNvSpPr/>
            <p:nvPr/>
          </p:nvSpPr>
          <p:spPr>
            <a:xfrm>
              <a:off x="5037689" y="1747569"/>
              <a:ext cx="965446" cy="965577"/>
            </a:xfrm>
            <a:prstGeom prst="ellipse">
              <a:avLst/>
            </a:prstGeom>
            <a:solidFill>
              <a:srgbClr val="980000"/>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3" name="KSO_Shape"/>
            <p:cNvSpPr/>
            <p:nvPr/>
          </p:nvSpPr>
          <p:spPr bwMode="auto">
            <a:xfrm>
              <a:off x="5286500" y="1996416"/>
              <a:ext cx="467824" cy="467882"/>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ysClr val="window" lastClr="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defTabSz="914103">
                <a:lnSpc>
                  <a:spcPct val="120000"/>
                </a:lnSpc>
                <a:defRPr/>
              </a:pPr>
              <a:endParaRPr lang="zh-CN" altLang="en-US" sz="1799">
                <a:solidFill>
                  <a:sysClr val="windowText" lastClr="000000"/>
                </a:solidFill>
              </a:endParaRPr>
            </a:p>
          </p:txBody>
        </p:sp>
      </p:grpSp>
      <p:grpSp>
        <p:nvGrpSpPr>
          <p:cNvPr id="24" name="组合 23"/>
          <p:cNvGrpSpPr/>
          <p:nvPr/>
        </p:nvGrpSpPr>
        <p:grpSpPr>
          <a:xfrm>
            <a:off x="4045877" y="2586881"/>
            <a:ext cx="724085" cy="724183"/>
            <a:chOff x="5698000" y="3449174"/>
            <a:chExt cx="965446" cy="965577"/>
          </a:xfrm>
        </p:grpSpPr>
        <p:sp>
          <p:nvSpPr>
            <p:cNvPr id="25" name="椭圆 24"/>
            <p:cNvSpPr/>
            <p:nvPr/>
          </p:nvSpPr>
          <p:spPr>
            <a:xfrm>
              <a:off x="5698000" y="3449174"/>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6" name="KSO_Shape"/>
            <p:cNvSpPr/>
            <p:nvPr/>
          </p:nvSpPr>
          <p:spPr bwMode="auto">
            <a:xfrm>
              <a:off x="5895054" y="3639055"/>
              <a:ext cx="545942" cy="509615"/>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endParaRPr>
            </a:p>
          </p:txBody>
        </p:sp>
      </p:grpSp>
      <p:grpSp>
        <p:nvGrpSpPr>
          <p:cNvPr id="27" name="组合 26"/>
          <p:cNvGrpSpPr/>
          <p:nvPr/>
        </p:nvGrpSpPr>
        <p:grpSpPr>
          <a:xfrm>
            <a:off x="3536358" y="3841651"/>
            <a:ext cx="724085" cy="724183"/>
            <a:chOff x="5018642" y="5122201"/>
            <a:chExt cx="965446" cy="965577"/>
          </a:xfrm>
        </p:grpSpPr>
        <p:sp>
          <p:nvSpPr>
            <p:cNvPr id="28" name="椭圆 27"/>
            <p:cNvSpPr/>
            <p:nvPr/>
          </p:nvSpPr>
          <p:spPr>
            <a:xfrm>
              <a:off x="5018642" y="5122201"/>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9" name="KSO_Shape"/>
            <p:cNvSpPr/>
            <p:nvPr/>
          </p:nvSpPr>
          <p:spPr bwMode="auto">
            <a:xfrm>
              <a:off x="5270482" y="5312076"/>
              <a:ext cx="461765" cy="585826"/>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latin typeface="造字工房悦黑（非商用）常规体"/>
                <a:ea typeface="+mn-ea"/>
              </a:endParaRPr>
            </a:p>
          </p:txBody>
        </p:sp>
      </p:grpSp>
      <p:grpSp>
        <p:nvGrpSpPr>
          <p:cNvPr id="30" name="组合 29"/>
          <p:cNvGrpSpPr/>
          <p:nvPr/>
        </p:nvGrpSpPr>
        <p:grpSpPr>
          <a:xfrm>
            <a:off x="4544330" y="1261091"/>
            <a:ext cx="2737069" cy="1031150"/>
            <a:chOff x="5841004" y="1371004"/>
            <a:chExt cx="3649919" cy="1374866"/>
          </a:xfrm>
        </p:grpSpPr>
        <p:sp>
          <p:nvSpPr>
            <p:cNvPr id="31" name="MH_SubTitle_1"/>
            <p:cNvSpPr>
              <a:spLocks noChangeArrowheads="1"/>
            </p:cNvSpPr>
            <p:nvPr/>
          </p:nvSpPr>
          <p:spPr bwMode="auto">
            <a:xfrm flipH="1">
              <a:off x="5841004" y="1371004"/>
              <a:ext cx="1067103" cy="393527"/>
            </a:xfrm>
            <a:prstGeom prst="rect">
              <a:avLst/>
            </a:prstGeom>
            <a:noFill/>
          </p:spPr>
          <p:txBody>
            <a:bodyPr wrap="none" rtlCol="0">
              <a:spAutoFit/>
            </a:bodyPr>
            <a:lstStyle/>
            <a:p>
              <a:pPr>
                <a:lnSpc>
                  <a:spcPct val="120000"/>
                </a:lnSpc>
              </a:pPr>
              <a:r>
                <a:rPr lang="zh-CN" altLang="en-US" sz="1200" b="1" dirty="0">
                  <a:solidFill>
                    <a:srgbClr val="980000"/>
                  </a:solidFill>
                  <a:latin typeface="微软雅黑" pitchFamily="34" charset="-122"/>
                  <a:ea typeface="微软雅黑" pitchFamily="34" charset="-122"/>
                </a:rPr>
                <a:t>问题描叙</a:t>
              </a:r>
            </a:p>
          </p:txBody>
        </p:sp>
        <p:sp>
          <p:nvSpPr>
            <p:cNvPr id="32" name="Rectangle 5"/>
            <p:cNvSpPr/>
            <p:nvPr/>
          </p:nvSpPr>
          <p:spPr bwMode="auto">
            <a:xfrm>
              <a:off x="5980702" y="1933362"/>
              <a:ext cx="351022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a:p>
              <a:pPr>
                <a:lnSpc>
                  <a:spcPct val="120000"/>
                </a:lnSpc>
                <a:defRPr/>
              </a:pPr>
              <a:endPar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p:txBody>
        </p:sp>
      </p:grpSp>
      <p:cxnSp>
        <p:nvCxnSpPr>
          <p:cNvPr id="33" name="直接连接符 32"/>
          <p:cNvCxnSpPr/>
          <p:nvPr/>
        </p:nvCxnSpPr>
        <p:spPr>
          <a:xfrm>
            <a:off x="4387669" y="1595621"/>
            <a:ext cx="2981044" cy="0"/>
          </a:xfrm>
          <a:prstGeom prst="line">
            <a:avLst/>
          </a:prstGeom>
          <a:noFill/>
          <a:ln w="19050" cap="flat" cmpd="sng" algn="ctr">
            <a:solidFill>
              <a:srgbClr val="E7E6E6">
                <a:lumMod val="50000"/>
              </a:srgbClr>
            </a:solidFill>
            <a:prstDash val="sysDot"/>
            <a:miter lim="800000"/>
            <a:tailEnd type="oval"/>
          </a:ln>
          <a:effectLst/>
        </p:spPr>
      </p:cxnSp>
      <p:grpSp>
        <p:nvGrpSpPr>
          <p:cNvPr id="34" name="组合 33"/>
          <p:cNvGrpSpPr/>
          <p:nvPr/>
        </p:nvGrpSpPr>
        <p:grpSpPr>
          <a:xfrm>
            <a:off x="4911199" y="2535961"/>
            <a:ext cx="2566718" cy="1016750"/>
            <a:chOff x="5841004" y="2670409"/>
            <a:chExt cx="3422752" cy="1355664"/>
          </a:xfrm>
        </p:grpSpPr>
        <p:sp>
          <p:nvSpPr>
            <p:cNvPr id="35" name="MH_SubTitle_1"/>
            <p:cNvSpPr>
              <a:spLocks noChangeArrowheads="1"/>
            </p:cNvSpPr>
            <p:nvPr/>
          </p:nvSpPr>
          <p:spPr bwMode="auto">
            <a:xfrm flipH="1">
              <a:off x="5841004" y="2670409"/>
              <a:ext cx="1067102" cy="393526"/>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解决措施</a:t>
              </a:r>
            </a:p>
          </p:txBody>
        </p:sp>
        <p:sp>
          <p:nvSpPr>
            <p:cNvPr id="36" name="Rectangle 5"/>
            <p:cNvSpPr/>
            <p:nvPr/>
          </p:nvSpPr>
          <p:spPr bwMode="auto">
            <a:xfrm>
              <a:off x="5980705" y="3213565"/>
              <a:ext cx="328305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37" name="直接连接符 36"/>
          <p:cNvCxnSpPr/>
          <p:nvPr/>
        </p:nvCxnSpPr>
        <p:spPr>
          <a:xfrm>
            <a:off x="4893606" y="2858522"/>
            <a:ext cx="2691131" cy="0"/>
          </a:xfrm>
          <a:prstGeom prst="line">
            <a:avLst/>
          </a:prstGeom>
          <a:noFill/>
          <a:ln w="19050" cap="flat" cmpd="sng" algn="ctr">
            <a:solidFill>
              <a:srgbClr val="E7E6E6">
                <a:lumMod val="50000"/>
              </a:srgbClr>
            </a:solidFill>
            <a:prstDash val="sysDot"/>
            <a:miter lim="800000"/>
            <a:tailEnd type="oval"/>
          </a:ln>
          <a:effectLst/>
        </p:spPr>
      </p:cxnSp>
      <p:grpSp>
        <p:nvGrpSpPr>
          <p:cNvPr id="38" name="组合 37"/>
          <p:cNvGrpSpPr/>
          <p:nvPr/>
        </p:nvGrpSpPr>
        <p:grpSpPr>
          <a:xfrm>
            <a:off x="4439568" y="3853650"/>
            <a:ext cx="2708077" cy="1021022"/>
            <a:chOff x="5678803" y="4949181"/>
            <a:chExt cx="3611257" cy="1361362"/>
          </a:xfrm>
        </p:grpSpPr>
        <p:sp>
          <p:nvSpPr>
            <p:cNvPr id="39" name="MH_SubTitle_1"/>
            <p:cNvSpPr>
              <a:spLocks noChangeArrowheads="1"/>
            </p:cNvSpPr>
            <p:nvPr/>
          </p:nvSpPr>
          <p:spPr bwMode="auto">
            <a:xfrm flipH="1">
              <a:off x="5678803" y="4949181"/>
              <a:ext cx="1067103" cy="393527"/>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完成情况</a:t>
              </a:r>
            </a:p>
          </p:txBody>
        </p:sp>
        <p:sp>
          <p:nvSpPr>
            <p:cNvPr id="40" name="Rectangle 5"/>
            <p:cNvSpPr/>
            <p:nvPr/>
          </p:nvSpPr>
          <p:spPr bwMode="auto">
            <a:xfrm>
              <a:off x="5818505" y="5498036"/>
              <a:ext cx="3471555" cy="81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41" name="直接连接符 40"/>
          <p:cNvCxnSpPr/>
          <p:nvPr/>
        </p:nvCxnSpPr>
        <p:spPr>
          <a:xfrm>
            <a:off x="4370526" y="4180964"/>
            <a:ext cx="2910873" cy="0"/>
          </a:xfrm>
          <a:prstGeom prst="line">
            <a:avLst/>
          </a:prstGeom>
          <a:noFill/>
          <a:ln w="19050" cap="flat" cmpd="sng" algn="ctr">
            <a:solidFill>
              <a:srgbClr val="E7E6E6">
                <a:lumMod val="50000"/>
              </a:srgbClr>
            </a:solidFill>
            <a:prstDash val="sysDot"/>
            <a:miter lim="800000"/>
            <a:tailEnd type="oval"/>
          </a:ln>
          <a:effectLst/>
        </p:spPr>
      </p:cxnSp>
    </p:spTree>
    <p:extLst>
      <p:ext uri="{BB962C8B-B14F-4D97-AF65-F5344CB8AC3E}">
        <p14:creationId xmlns:p14="http://schemas.microsoft.com/office/powerpoint/2010/main" val="3727622327"/>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Scale>
                                      <p:cBhvr>
                                        <p:cTn id="13"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21"/>
                                        </p:tgtEl>
                                        <p:attrNameLst>
                                          <p:attrName>ppt_x</p:attrName>
                                          <p:attrName>ppt_y</p:attrName>
                                        </p:attrNameLst>
                                      </p:cBhvr>
                                    </p:animMotion>
                                    <p:animEffect transition="in" filter="fade">
                                      <p:cBhvr>
                                        <p:cTn id="15" dur="10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par>
                                <p:cTn id="20" presetID="22" presetClass="entr" presetSubtype="8"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childTnLst>
                          </p:cTn>
                        </p:par>
                        <p:par>
                          <p:cTn id="23" fill="hold">
                            <p:stCondLst>
                              <p:cond delay="2000"/>
                            </p:stCondLst>
                            <p:childTnLst>
                              <p:par>
                                <p:cTn id="24" presetID="52"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Scale>
                                      <p:cBhvr>
                                        <p:cTn id="26"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4"/>
                                        </p:tgtEl>
                                        <p:attrNameLst>
                                          <p:attrName>ppt_x</p:attrName>
                                          <p:attrName>ppt_y</p:attrName>
                                        </p:attrNameLst>
                                      </p:cBhvr>
                                    </p:animMotion>
                                    <p:animEffect transition="in" filter="fade">
                                      <p:cBhvr>
                                        <p:cTn id="28" dur="1000"/>
                                        <p:tgtEl>
                                          <p:spTgt spid="24"/>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par>
                                <p:cTn id="33" presetID="22" presetClass="entr" presetSubtype="8"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left)">
                                      <p:cBhvr>
                                        <p:cTn id="35" dur="500"/>
                                        <p:tgtEl>
                                          <p:spTgt spid="37"/>
                                        </p:tgtEl>
                                      </p:cBhvr>
                                    </p:animEffect>
                                  </p:childTnLst>
                                </p:cTn>
                              </p:par>
                            </p:childTnLst>
                          </p:cTn>
                        </p:par>
                        <p:par>
                          <p:cTn id="36" fill="hold">
                            <p:stCondLst>
                              <p:cond delay="3500"/>
                            </p:stCondLst>
                            <p:childTnLst>
                              <p:par>
                                <p:cTn id="37" presetID="52"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Scale>
                                      <p:cBhvr>
                                        <p:cTn id="39"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27"/>
                                        </p:tgtEl>
                                        <p:attrNameLst>
                                          <p:attrName>ppt_x</p:attrName>
                                          <p:attrName>ppt_y</p:attrName>
                                        </p:attrNameLst>
                                      </p:cBhvr>
                                    </p:animMotion>
                                    <p:animEffect transition="in" filter="fade">
                                      <p:cBhvr>
                                        <p:cTn id="41" dur="1000"/>
                                        <p:tgtEl>
                                          <p:spTgt spid="27"/>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p:cNvGrpSpPr>
          <p:nvPr/>
        </p:nvGrpSpPr>
        <p:grpSpPr bwMode="auto">
          <a:xfrm>
            <a:off x="691805" y="1989750"/>
            <a:ext cx="2319883" cy="1964035"/>
            <a:chOff x="0" y="0"/>
            <a:chExt cx="2198" cy="1800"/>
          </a:xfrm>
        </p:grpSpPr>
        <p:pic>
          <p:nvPicPr>
            <p:cNvPr id="3" name="Picture 13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2198" cy="1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Oval 132"/>
            <p:cNvSpPr>
              <a:spLocks noChangeArrowheads="1"/>
            </p:cNvSpPr>
            <p:nvPr/>
          </p:nvSpPr>
          <p:spPr bwMode="auto">
            <a:xfrm>
              <a:off x="403" y="575"/>
              <a:ext cx="1520" cy="57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pPr>
              <a:endParaRPr lang="zh-CN" altLang="en-US"/>
            </a:p>
          </p:txBody>
        </p:sp>
      </p:grpSp>
      <p:grpSp>
        <p:nvGrpSpPr>
          <p:cNvPr id="9" name="组合 8"/>
          <p:cNvGrpSpPr/>
          <p:nvPr/>
        </p:nvGrpSpPr>
        <p:grpSpPr>
          <a:xfrm>
            <a:off x="0" y="51470"/>
            <a:ext cx="9144000" cy="969003"/>
            <a:chOff x="0" y="51470"/>
            <a:chExt cx="9144000" cy="969003"/>
          </a:xfrm>
        </p:grpSpPr>
        <p:sp>
          <p:nvSpPr>
            <p:cNvPr id="10" name="矩形 9"/>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1" name="矩形 259"/>
            <p:cNvSpPr>
              <a:spLocks noChangeArrowheads="1"/>
            </p:cNvSpPr>
            <p:nvPr/>
          </p:nvSpPr>
          <p:spPr bwMode="auto">
            <a:xfrm>
              <a:off x="1547664" y="228223"/>
              <a:ext cx="3816424" cy="443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问题</a:t>
              </a:r>
              <a:r>
                <a:rPr lang="en-US" altLang="zh-CN" sz="2400" dirty="0">
                  <a:solidFill>
                    <a:schemeClr val="bg1"/>
                  </a:solidFill>
                  <a:latin typeface="Arial" panose="020B0604020202020204" pitchFamily="34" charset="0"/>
                  <a:cs typeface="Arial" panose="020B0604020202020204" pitchFamily="34" charset="0"/>
                </a:rPr>
                <a:t>3</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04</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21" name="组合 20"/>
          <p:cNvGrpSpPr/>
          <p:nvPr/>
        </p:nvGrpSpPr>
        <p:grpSpPr>
          <a:xfrm>
            <a:off x="3550644" y="1310677"/>
            <a:ext cx="724085" cy="724183"/>
            <a:chOff x="5037689" y="1747569"/>
            <a:chExt cx="965446" cy="965577"/>
          </a:xfrm>
        </p:grpSpPr>
        <p:sp>
          <p:nvSpPr>
            <p:cNvPr id="22" name="椭圆 21"/>
            <p:cNvSpPr/>
            <p:nvPr/>
          </p:nvSpPr>
          <p:spPr>
            <a:xfrm>
              <a:off x="5037689" y="1747569"/>
              <a:ext cx="965446" cy="965577"/>
            </a:xfrm>
            <a:prstGeom prst="ellipse">
              <a:avLst/>
            </a:prstGeom>
            <a:solidFill>
              <a:srgbClr val="980000"/>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3" name="KSO_Shape"/>
            <p:cNvSpPr/>
            <p:nvPr/>
          </p:nvSpPr>
          <p:spPr bwMode="auto">
            <a:xfrm>
              <a:off x="5286500" y="1996416"/>
              <a:ext cx="467824" cy="467882"/>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ysClr val="window" lastClr="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defTabSz="914103">
                <a:lnSpc>
                  <a:spcPct val="120000"/>
                </a:lnSpc>
                <a:defRPr/>
              </a:pPr>
              <a:endParaRPr lang="zh-CN" altLang="en-US" sz="1799">
                <a:solidFill>
                  <a:sysClr val="windowText" lastClr="000000"/>
                </a:solidFill>
              </a:endParaRPr>
            </a:p>
          </p:txBody>
        </p:sp>
      </p:grpSp>
      <p:grpSp>
        <p:nvGrpSpPr>
          <p:cNvPr id="24" name="组合 23"/>
          <p:cNvGrpSpPr/>
          <p:nvPr/>
        </p:nvGrpSpPr>
        <p:grpSpPr>
          <a:xfrm>
            <a:off x="4045877" y="2586881"/>
            <a:ext cx="724085" cy="724183"/>
            <a:chOff x="5698000" y="3449174"/>
            <a:chExt cx="965446" cy="965577"/>
          </a:xfrm>
        </p:grpSpPr>
        <p:sp>
          <p:nvSpPr>
            <p:cNvPr id="25" name="椭圆 24"/>
            <p:cNvSpPr/>
            <p:nvPr/>
          </p:nvSpPr>
          <p:spPr>
            <a:xfrm>
              <a:off x="5698000" y="3449174"/>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6" name="KSO_Shape"/>
            <p:cNvSpPr/>
            <p:nvPr/>
          </p:nvSpPr>
          <p:spPr bwMode="auto">
            <a:xfrm>
              <a:off x="5895054" y="3639055"/>
              <a:ext cx="545942" cy="509615"/>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endParaRPr>
            </a:p>
          </p:txBody>
        </p:sp>
      </p:grpSp>
      <p:grpSp>
        <p:nvGrpSpPr>
          <p:cNvPr id="27" name="组合 26"/>
          <p:cNvGrpSpPr/>
          <p:nvPr/>
        </p:nvGrpSpPr>
        <p:grpSpPr>
          <a:xfrm>
            <a:off x="3536358" y="3841651"/>
            <a:ext cx="724085" cy="724183"/>
            <a:chOff x="5018642" y="5122201"/>
            <a:chExt cx="965446" cy="965577"/>
          </a:xfrm>
        </p:grpSpPr>
        <p:sp>
          <p:nvSpPr>
            <p:cNvPr id="28" name="椭圆 27"/>
            <p:cNvSpPr/>
            <p:nvPr/>
          </p:nvSpPr>
          <p:spPr>
            <a:xfrm>
              <a:off x="5018642" y="5122201"/>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9" name="KSO_Shape"/>
            <p:cNvSpPr/>
            <p:nvPr/>
          </p:nvSpPr>
          <p:spPr bwMode="auto">
            <a:xfrm>
              <a:off x="5270482" y="5312076"/>
              <a:ext cx="461765" cy="585826"/>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latin typeface="造字工房悦黑（非商用）常规体"/>
                <a:ea typeface="+mn-ea"/>
              </a:endParaRPr>
            </a:p>
          </p:txBody>
        </p:sp>
      </p:grpSp>
      <p:grpSp>
        <p:nvGrpSpPr>
          <p:cNvPr id="30" name="组合 29"/>
          <p:cNvGrpSpPr/>
          <p:nvPr/>
        </p:nvGrpSpPr>
        <p:grpSpPr>
          <a:xfrm>
            <a:off x="4544330" y="1261091"/>
            <a:ext cx="2737069" cy="1031150"/>
            <a:chOff x="5841004" y="1371004"/>
            <a:chExt cx="3649919" cy="1374866"/>
          </a:xfrm>
        </p:grpSpPr>
        <p:sp>
          <p:nvSpPr>
            <p:cNvPr id="31" name="MH_SubTitle_1"/>
            <p:cNvSpPr>
              <a:spLocks noChangeArrowheads="1"/>
            </p:cNvSpPr>
            <p:nvPr/>
          </p:nvSpPr>
          <p:spPr bwMode="auto">
            <a:xfrm flipH="1">
              <a:off x="5841004" y="1371004"/>
              <a:ext cx="1067103" cy="393527"/>
            </a:xfrm>
            <a:prstGeom prst="rect">
              <a:avLst/>
            </a:prstGeom>
            <a:noFill/>
          </p:spPr>
          <p:txBody>
            <a:bodyPr wrap="none" rtlCol="0">
              <a:spAutoFit/>
            </a:bodyPr>
            <a:lstStyle/>
            <a:p>
              <a:pPr>
                <a:lnSpc>
                  <a:spcPct val="120000"/>
                </a:lnSpc>
              </a:pPr>
              <a:r>
                <a:rPr lang="zh-CN" altLang="en-US" sz="1200" b="1" dirty="0">
                  <a:solidFill>
                    <a:srgbClr val="980000"/>
                  </a:solidFill>
                  <a:latin typeface="微软雅黑" pitchFamily="34" charset="-122"/>
                  <a:ea typeface="微软雅黑" pitchFamily="34" charset="-122"/>
                </a:rPr>
                <a:t>问题描叙</a:t>
              </a:r>
            </a:p>
          </p:txBody>
        </p:sp>
        <p:sp>
          <p:nvSpPr>
            <p:cNvPr id="32" name="Rectangle 5"/>
            <p:cNvSpPr/>
            <p:nvPr/>
          </p:nvSpPr>
          <p:spPr bwMode="auto">
            <a:xfrm>
              <a:off x="5980702" y="1933362"/>
              <a:ext cx="351022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a:p>
              <a:pPr>
                <a:lnSpc>
                  <a:spcPct val="120000"/>
                </a:lnSpc>
                <a:defRPr/>
              </a:pPr>
              <a:endPar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p:txBody>
        </p:sp>
      </p:grpSp>
      <p:cxnSp>
        <p:nvCxnSpPr>
          <p:cNvPr id="33" name="直接连接符 32"/>
          <p:cNvCxnSpPr/>
          <p:nvPr/>
        </p:nvCxnSpPr>
        <p:spPr>
          <a:xfrm>
            <a:off x="4387669" y="1595621"/>
            <a:ext cx="2981044" cy="0"/>
          </a:xfrm>
          <a:prstGeom prst="line">
            <a:avLst/>
          </a:prstGeom>
          <a:noFill/>
          <a:ln w="19050" cap="flat" cmpd="sng" algn="ctr">
            <a:solidFill>
              <a:srgbClr val="E7E6E6">
                <a:lumMod val="50000"/>
              </a:srgbClr>
            </a:solidFill>
            <a:prstDash val="sysDot"/>
            <a:miter lim="800000"/>
            <a:tailEnd type="oval"/>
          </a:ln>
          <a:effectLst/>
        </p:spPr>
      </p:cxnSp>
      <p:grpSp>
        <p:nvGrpSpPr>
          <p:cNvPr id="34" name="组合 33"/>
          <p:cNvGrpSpPr/>
          <p:nvPr/>
        </p:nvGrpSpPr>
        <p:grpSpPr>
          <a:xfrm>
            <a:off x="4911199" y="2535961"/>
            <a:ext cx="2566718" cy="1016750"/>
            <a:chOff x="5841004" y="2670409"/>
            <a:chExt cx="3422752" cy="1355664"/>
          </a:xfrm>
        </p:grpSpPr>
        <p:sp>
          <p:nvSpPr>
            <p:cNvPr id="35" name="MH_SubTitle_1"/>
            <p:cNvSpPr>
              <a:spLocks noChangeArrowheads="1"/>
            </p:cNvSpPr>
            <p:nvPr/>
          </p:nvSpPr>
          <p:spPr bwMode="auto">
            <a:xfrm flipH="1">
              <a:off x="5841004" y="2670409"/>
              <a:ext cx="1067102" cy="393526"/>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解决措施</a:t>
              </a:r>
            </a:p>
          </p:txBody>
        </p:sp>
        <p:sp>
          <p:nvSpPr>
            <p:cNvPr id="36" name="Rectangle 5"/>
            <p:cNvSpPr/>
            <p:nvPr/>
          </p:nvSpPr>
          <p:spPr bwMode="auto">
            <a:xfrm>
              <a:off x="5980705" y="3213565"/>
              <a:ext cx="328305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37" name="直接连接符 36"/>
          <p:cNvCxnSpPr/>
          <p:nvPr/>
        </p:nvCxnSpPr>
        <p:spPr>
          <a:xfrm>
            <a:off x="4893606" y="2858522"/>
            <a:ext cx="2691131" cy="0"/>
          </a:xfrm>
          <a:prstGeom prst="line">
            <a:avLst/>
          </a:prstGeom>
          <a:noFill/>
          <a:ln w="19050" cap="flat" cmpd="sng" algn="ctr">
            <a:solidFill>
              <a:srgbClr val="E7E6E6">
                <a:lumMod val="50000"/>
              </a:srgbClr>
            </a:solidFill>
            <a:prstDash val="sysDot"/>
            <a:miter lim="800000"/>
            <a:tailEnd type="oval"/>
          </a:ln>
          <a:effectLst/>
        </p:spPr>
      </p:cxnSp>
      <p:grpSp>
        <p:nvGrpSpPr>
          <p:cNvPr id="38" name="组合 37"/>
          <p:cNvGrpSpPr/>
          <p:nvPr/>
        </p:nvGrpSpPr>
        <p:grpSpPr>
          <a:xfrm>
            <a:off x="4439568" y="3853650"/>
            <a:ext cx="2708077" cy="1021022"/>
            <a:chOff x="5678803" y="4949181"/>
            <a:chExt cx="3611257" cy="1361362"/>
          </a:xfrm>
        </p:grpSpPr>
        <p:sp>
          <p:nvSpPr>
            <p:cNvPr id="39" name="MH_SubTitle_1"/>
            <p:cNvSpPr>
              <a:spLocks noChangeArrowheads="1"/>
            </p:cNvSpPr>
            <p:nvPr/>
          </p:nvSpPr>
          <p:spPr bwMode="auto">
            <a:xfrm flipH="1">
              <a:off x="5678803" y="4949181"/>
              <a:ext cx="1067103" cy="393527"/>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完成情况</a:t>
              </a:r>
            </a:p>
          </p:txBody>
        </p:sp>
        <p:sp>
          <p:nvSpPr>
            <p:cNvPr id="40" name="Rectangle 5"/>
            <p:cNvSpPr/>
            <p:nvPr/>
          </p:nvSpPr>
          <p:spPr bwMode="auto">
            <a:xfrm>
              <a:off x="5818505" y="5498036"/>
              <a:ext cx="3471555" cy="81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41" name="直接连接符 40"/>
          <p:cNvCxnSpPr/>
          <p:nvPr/>
        </p:nvCxnSpPr>
        <p:spPr>
          <a:xfrm>
            <a:off x="4370526" y="4180964"/>
            <a:ext cx="2910873" cy="0"/>
          </a:xfrm>
          <a:prstGeom prst="line">
            <a:avLst/>
          </a:prstGeom>
          <a:noFill/>
          <a:ln w="19050" cap="flat" cmpd="sng" algn="ctr">
            <a:solidFill>
              <a:srgbClr val="E7E6E6">
                <a:lumMod val="50000"/>
              </a:srgbClr>
            </a:solidFill>
            <a:prstDash val="sysDot"/>
            <a:miter lim="800000"/>
            <a:tailEnd type="oval"/>
          </a:ln>
          <a:effectLst/>
        </p:spPr>
      </p:cxnSp>
    </p:spTree>
    <p:extLst>
      <p:ext uri="{BB962C8B-B14F-4D97-AF65-F5344CB8AC3E}">
        <p14:creationId xmlns:p14="http://schemas.microsoft.com/office/powerpoint/2010/main" val="2162218129"/>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Scale>
                                      <p:cBhvr>
                                        <p:cTn id="13"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21"/>
                                        </p:tgtEl>
                                        <p:attrNameLst>
                                          <p:attrName>ppt_x</p:attrName>
                                          <p:attrName>ppt_y</p:attrName>
                                        </p:attrNameLst>
                                      </p:cBhvr>
                                    </p:animMotion>
                                    <p:animEffect transition="in" filter="fade">
                                      <p:cBhvr>
                                        <p:cTn id="15" dur="10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par>
                                <p:cTn id="20" presetID="22" presetClass="entr" presetSubtype="8"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childTnLst>
                          </p:cTn>
                        </p:par>
                        <p:par>
                          <p:cTn id="23" fill="hold">
                            <p:stCondLst>
                              <p:cond delay="2000"/>
                            </p:stCondLst>
                            <p:childTnLst>
                              <p:par>
                                <p:cTn id="24" presetID="52"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Scale>
                                      <p:cBhvr>
                                        <p:cTn id="26"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4"/>
                                        </p:tgtEl>
                                        <p:attrNameLst>
                                          <p:attrName>ppt_x</p:attrName>
                                          <p:attrName>ppt_y</p:attrName>
                                        </p:attrNameLst>
                                      </p:cBhvr>
                                    </p:animMotion>
                                    <p:animEffect transition="in" filter="fade">
                                      <p:cBhvr>
                                        <p:cTn id="28" dur="1000"/>
                                        <p:tgtEl>
                                          <p:spTgt spid="24"/>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par>
                                <p:cTn id="33" presetID="22" presetClass="entr" presetSubtype="8"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left)">
                                      <p:cBhvr>
                                        <p:cTn id="35" dur="500"/>
                                        <p:tgtEl>
                                          <p:spTgt spid="37"/>
                                        </p:tgtEl>
                                      </p:cBhvr>
                                    </p:animEffect>
                                  </p:childTnLst>
                                </p:cTn>
                              </p:par>
                            </p:childTnLst>
                          </p:cTn>
                        </p:par>
                        <p:par>
                          <p:cTn id="36" fill="hold">
                            <p:stCondLst>
                              <p:cond delay="3500"/>
                            </p:stCondLst>
                            <p:childTnLst>
                              <p:par>
                                <p:cTn id="37" presetID="52"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Scale>
                                      <p:cBhvr>
                                        <p:cTn id="39"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27"/>
                                        </p:tgtEl>
                                        <p:attrNameLst>
                                          <p:attrName>ppt_x</p:attrName>
                                          <p:attrName>ppt_y</p:attrName>
                                        </p:attrNameLst>
                                      </p:cBhvr>
                                    </p:animMotion>
                                    <p:animEffect transition="in" filter="fade">
                                      <p:cBhvr>
                                        <p:cTn id="41" dur="1000"/>
                                        <p:tgtEl>
                                          <p:spTgt spid="27"/>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p:cNvGrpSpPr>
          <p:nvPr/>
        </p:nvGrpSpPr>
        <p:grpSpPr bwMode="auto">
          <a:xfrm>
            <a:off x="691805" y="1989750"/>
            <a:ext cx="2319883" cy="1964035"/>
            <a:chOff x="0" y="0"/>
            <a:chExt cx="2198" cy="1800"/>
          </a:xfrm>
        </p:grpSpPr>
        <p:pic>
          <p:nvPicPr>
            <p:cNvPr id="3" name="Picture 13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2198" cy="1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Oval 132"/>
            <p:cNvSpPr>
              <a:spLocks noChangeArrowheads="1"/>
            </p:cNvSpPr>
            <p:nvPr/>
          </p:nvSpPr>
          <p:spPr bwMode="auto">
            <a:xfrm>
              <a:off x="403" y="575"/>
              <a:ext cx="1520" cy="57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pPr>
              <a:endParaRPr lang="zh-CN" altLang="en-US"/>
            </a:p>
          </p:txBody>
        </p:sp>
      </p:grpSp>
      <p:grpSp>
        <p:nvGrpSpPr>
          <p:cNvPr id="9" name="组合 8"/>
          <p:cNvGrpSpPr/>
          <p:nvPr/>
        </p:nvGrpSpPr>
        <p:grpSpPr>
          <a:xfrm>
            <a:off x="0" y="51470"/>
            <a:ext cx="9144000" cy="969003"/>
            <a:chOff x="0" y="51470"/>
            <a:chExt cx="9144000" cy="969003"/>
          </a:xfrm>
        </p:grpSpPr>
        <p:sp>
          <p:nvSpPr>
            <p:cNvPr id="10" name="矩形 9"/>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1" name="矩形 259"/>
            <p:cNvSpPr>
              <a:spLocks noChangeArrowheads="1"/>
            </p:cNvSpPr>
            <p:nvPr/>
          </p:nvSpPr>
          <p:spPr bwMode="auto">
            <a:xfrm>
              <a:off x="1547664" y="228223"/>
              <a:ext cx="3816424" cy="443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问题</a:t>
              </a:r>
              <a:r>
                <a:rPr lang="en-US" altLang="zh-CN" sz="2400" dirty="0">
                  <a:solidFill>
                    <a:schemeClr val="bg1"/>
                  </a:solidFill>
                  <a:latin typeface="Arial" panose="020B0604020202020204" pitchFamily="34" charset="0"/>
                  <a:cs typeface="Arial" panose="020B0604020202020204" pitchFamily="34" charset="0"/>
                </a:rPr>
                <a:t>4</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04</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21" name="组合 20"/>
          <p:cNvGrpSpPr/>
          <p:nvPr/>
        </p:nvGrpSpPr>
        <p:grpSpPr>
          <a:xfrm>
            <a:off x="3550644" y="1310677"/>
            <a:ext cx="724085" cy="724183"/>
            <a:chOff x="5037689" y="1747569"/>
            <a:chExt cx="965446" cy="965577"/>
          </a:xfrm>
        </p:grpSpPr>
        <p:sp>
          <p:nvSpPr>
            <p:cNvPr id="22" name="椭圆 21"/>
            <p:cNvSpPr/>
            <p:nvPr/>
          </p:nvSpPr>
          <p:spPr>
            <a:xfrm>
              <a:off x="5037689" y="1747569"/>
              <a:ext cx="965446" cy="965577"/>
            </a:xfrm>
            <a:prstGeom prst="ellipse">
              <a:avLst/>
            </a:prstGeom>
            <a:solidFill>
              <a:srgbClr val="980000"/>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3" name="KSO_Shape"/>
            <p:cNvSpPr/>
            <p:nvPr/>
          </p:nvSpPr>
          <p:spPr bwMode="auto">
            <a:xfrm>
              <a:off x="5286500" y="1996416"/>
              <a:ext cx="467824" cy="467882"/>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ysClr val="window" lastClr="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defTabSz="914103">
                <a:lnSpc>
                  <a:spcPct val="120000"/>
                </a:lnSpc>
                <a:defRPr/>
              </a:pPr>
              <a:endParaRPr lang="zh-CN" altLang="en-US" sz="1799">
                <a:solidFill>
                  <a:sysClr val="windowText" lastClr="000000"/>
                </a:solidFill>
              </a:endParaRPr>
            </a:p>
          </p:txBody>
        </p:sp>
      </p:grpSp>
      <p:grpSp>
        <p:nvGrpSpPr>
          <p:cNvPr id="24" name="组合 23"/>
          <p:cNvGrpSpPr/>
          <p:nvPr/>
        </p:nvGrpSpPr>
        <p:grpSpPr>
          <a:xfrm>
            <a:off x="4045877" y="2586881"/>
            <a:ext cx="724085" cy="724183"/>
            <a:chOff x="5698000" y="3449174"/>
            <a:chExt cx="965446" cy="965577"/>
          </a:xfrm>
        </p:grpSpPr>
        <p:sp>
          <p:nvSpPr>
            <p:cNvPr id="25" name="椭圆 24"/>
            <p:cNvSpPr/>
            <p:nvPr/>
          </p:nvSpPr>
          <p:spPr>
            <a:xfrm>
              <a:off x="5698000" y="3449174"/>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6" name="KSO_Shape"/>
            <p:cNvSpPr/>
            <p:nvPr/>
          </p:nvSpPr>
          <p:spPr bwMode="auto">
            <a:xfrm>
              <a:off x="5895054" y="3639055"/>
              <a:ext cx="545942" cy="509615"/>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endParaRPr>
            </a:p>
          </p:txBody>
        </p:sp>
      </p:grpSp>
      <p:grpSp>
        <p:nvGrpSpPr>
          <p:cNvPr id="27" name="组合 26"/>
          <p:cNvGrpSpPr/>
          <p:nvPr/>
        </p:nvGrpSpPr>
        <p:grpSpPr>
          <a:xfrm>
            <a:off x="3536358" y="3841651"/>
            <a:ext cx="724085" cy="724183"/>
            <a:chOff x="5018642" y="5122201"/>
            <a:chExt cx="965446" cy="965577"/>
          </a:xfrm>
        </p:grpSpPr>
        <p:sp>
          <p:nvSpPr>
            <p:cNvPr id="28" name="椭圆 27"/>
            <p:cNvSpPr/>
            <p:nvPr/>
          </p:nvSpPr>
          <p:spPr>
            <a:xfrm>
              <a:off x="5018642" y="5122201"/>
              <a:ext cx="965446" cy="965577"/>
            </a:xfrm>
            <a:prstGeom prst="ellipse">
              <a:avLst/>
            </a:prstGeom>
            <a:solidFill>
              <a:srgbClr val="23363D"/>
            </a:solidFill>
            <a:ln w="19050" cap="flat">
              <a:noFill/>
              <a:prstDash val="solid"/>
              <a:miter lim="800000"/>
              <a:headEnd/>
              <a:tailEnd/>
            </a:ln>
            <a:effectLst>
              <a:outerShdw blurRad="228600" dist="228600" dir="5400000" algn="t" rotWithShape="0">
                <a:sysClr val="windowText" lastClr="000000">
                  <a:lumMod val="85000"/>
                  <a:lumOff val="15000"/>
                  <a:alpha val="28000"/>
                </a:sysClr>
              </a:outerShdw>
            </a:effectLst>
          </p:spPr>
          <p:txBody>
            <a:bodyPr vert="horz" wrap="square" lIns="68568" tIns="34285" rIns="68568" bIns="34285" numCol="1" anchor="t" anchorCtr="0" compatLnSpc="1">
              <a:prstTxWarp prst="textNoShape">
                <a:avLst/>
              </a:prstTxWarp>
            </a:bodyPr>
            <a:lstStyle/>
            <a:p>
              <a:pPr defTabSz="914103">
                <a:lnSpc>
                  <a:spcPct val="120000"/>
                </a:lnSpc>
              </a:pPr>
              <a:endParaRPr lang="zh-CN" altLang="en-US" sz="1799" kern="0">
                <a:solidFill>
                  <a:prstClr val="black"/>
                </a:solidFill>
              </a:endParaRPr>
            </a:p>
          </p:txBody>
        </p:sp>
        <p:sp>
          <p:nvSpPr>
            <p:cNvPr id="29" name="KSO_Shape"/>
            <p:cNvSpPr/>
            <p:nvPr/>
          </p:nvSpPr>
          <p:spPr bwMode="auto">
            <a:xfrm>
              <a:off x="5270482" y="5312076"/>
              <a:ext cx="461765" cy="585826"/>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defTabSz="914103">
                <a:lnSpc>
                  <a:spcPct val="120000"/>
                </a:lnSpc>
                <a:defRPr/>
              </a:pPr>
              <a:endParaRPr lang="zh-CN" altLang="en-US" sz="1799">
                <a:solidFill>
                  <a:srgbClr val="FFFFFF"/>
                </a:solidFill>
                <a:latin typeface="造字工房悦黑（非商用）常规体"/>
                <a:ea typeface="+mn-ea"/>
              </a:endParaRPr>
            </a:p>
          </p:txBody>
        </p:sp>
      </p:grpSp>
      <p:grpSp>
        <p:nvGrpSpPr>
          <p:cNvPr id="30" name="组合 29"/>
          <p:cNvGrpSpPr/>
          <p:nvPr/>
        </p:nvGrpSpPr>
        <p:grpSpPr>
          <a:xfrm>
            <a:off x="4544330" y="1261091"/>
            <a:ext cx="2737069" cy="1031150"/>
            <a:chOff x="5841004" y="1371004"/>
            <a:chExt cx="3649919" cy="1374866"/>
          </a:xfrm>
        </p:grpSpPr>
        <p:sp>
          <p:nvSpPr>
            <p:cNvPr id="31" name="MH_SubTitle_1"/>
            <p:cNvSpPr>
              <a:spLocks noChangeArrowheads="1"/>
            </p:cNvSpPr>
            <p:nvPr/>
          </p:nvSpPr>
          <p:spPr bwMode="auto">
            <a:xfrm flipH="1">
              <a:off x="5841004" y="1371004"/>
              <a:ext cx="1067103" cy="393527"/>
            </a:xfrm>
            <a:prstGeom prst="rect">
              <a:avLst/>
            </a:prstGeom>
            <a:noFill/>
          </p:spPr>
          <p:txBody>
            <a:bodyPr wrap="none" rtlCol="0">
              <a:spAutoFit/>
            </a:bodyPr>
            <a:lstStyle/>
            <a:p>
              <a:pPr>
                <a:lnSpc>
                  <a:spcPct val="120000"/>
                </a:lnSpc>
              </a:pPr>
              <a:r>
                <a:rPr lang="zh-CN" altLang="en-US" sz="1200" b="1" dirty="0">
                  <a:solidFill>
                    <a:srgbClr val="980000"/>
                  </a:solidFill>
                  <a:latin typeface="微软雅黑" pitchFamily="34" charset="-122"/>
                  <a:ea typeface="微软雅黑" pitchFamily="34" charset="-122"/>
                </a:rPr>
                <a:t>问题描叙</a:t>
              </a:r>
            </a:p>
          </p:txBody>
        </p:sp>
        <p:sp>
          <p:nvSpPr>
            <p:cNvPr id="32" name="Rectangle 5"/>
            <p:cNvSpPr/>
            <p:nvPr/>
          </p:nvSpPr>
          <p:spPr bwMode="auto">
            <a:xfrm>
              <a:off x="5980702" y="1933362"/>
              <a:ext cx="351022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a:p>
              <a:pPr>
                <a:lnSpc>
                  <a:spcPct val="120000"/>
                </a:lnSpc>
                <a:defRPr/>
              </a:pPr>
              <a:endPar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p:txBody>
        </p:sp>
      </p:grpSp>
      <p:cxnSp>
        <p:nvCxnSpPr>
          <p:cNvPr id="33" name="直接连接符 32"/>
          <p:cNvCxnSpPr/>
          <p:nvPr/>
        </p:nvCxnSpPr>
        <p:spPr>
          <a:xfrm>
            <a:off x="4387669" y="1595621"/>
            <a:ext cx="2981044" cy="0"/>
          </a:xfrm>
          <a:prstGeom prst="line">
            <a:avLst/>
          </a:prstGeom>
          <a:noFill/>
          <a:ln w="19050" cap="flat" cmpd="sng" algn="ctr">
            <a:solidFill>
              <a:srgbClr val="E7E6E6">
                <a:lumMod val="50000"/>
              </a:srgbClr>
            </a:solidFill>
            <a:prstDash val="sysDot"/>
            <a:miter lim="800000"/>
            <a:tailEnd type="oval"/>
          </a:ln>
          <a:effectLst/>
        </p:spPr>
      </p:cxnSp>
      <p:grpSp>
        <p:nvGrpSpPr>
          <p:cNvPr id="34" name="组合 33"/>
          <p:cNvGrpSpPr/>
          <p:nvPr/>
        </p:nvGrpSpPr>
        <p:grpSpPr>
          <a:xfrm>
            <a:off x="4911199" y="2535961"/>
            <a:ext cx="2566718" cy="1016750"/>
            <a:chOff x="5841004" y="2670409"/>
            <a:chExt cx="3422752" cy="1355664"/>
          </a:xfrm>
        </p:grpSpPr>
        <p:sp>
          <p:nvSpPr>
            <p:cNvPr id="35" name="MH_SubTitle_1"/>
            <p:cNvSpPr>
              <a:spLocks noChangeArrowheads="1"/>
            </p:cNvSpPr>
            <p:nvPr/>
          </p:nvSpPr>
          <p:spPr bwMode="auto">
            <a:xfrm flipH="1">
              <a:off x="5841004" y="2670409"/>
              <a:ext cx="1067102" cy="393526"/>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解决措施</a:t>
              </a:r>
            </a:p>
          </p:txBody>
        </p:sp>
        <p:sp>
          <p:nvSpPr>
            <p:cNvPr id="36" name="Rectangle 5"/>
            <p:cNvSpPr/>
            <p:nvPr/>
          </p:nvSpPr>
          <p:spPr bwMode="auto">
            <a:xfrm>
              <a:off x="5980705" y="3213565"/>
              <a:ext cx="3283051" cy="81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37" name="直接连接符 36"/>
          <p:cNvCxnSpPr/>
          <p:nvPr/>
        </p:nvCxnSpPr>
        <p:spPr>
          <a:xfrm>
            <a:off x="4893606" y="2858522"/>
            <a:ext cx="2691131" cy="0"/>
          </a:xfrm>
          <a:prstGeom prst="line">
            <a:avLst/>
          </a:prstGeom>
          <a:noFill/>
          <a:ln w="19050" cap="flat" cmpd="sng" algn="ctr">
            <a:solidFill>
              <a:srgbClr val="E7E6E6">
                <a:lumMod val="50000"/>
              </a:srgbClr>
            </a:solidFill>
            <a:prstDash val="sysDot"/>
            <a:miter lim="800000"/>
            <a:tailEnd type="oval"/>
          </a:ln>
          <a:effectLst/>
        </p:spPr>
      </p:cxnSp>
      <p:grpSp>
        <p:nvGrpSpPr>
          <p:cNvPr id="38" name="组合 37"/>
          <p:cNvGrpSpPr/>
          <p:nvPr/>
        </p:nvGrpSpPr>
        <p:grpSpPr>
          <a:xfrm>
            <a:off x="4439568" y="3853650"/>
            <a:ext cx="2708077" cy="1021022"/>
            <a:chOff x="5678803" y="4949181"/>
            <a:chExt cx="3611257" cy="1361362"/>
          </a:xfrm>
        </p:grpSpPr>
        <p:sp>
          <p:nvSpPr>
            <p:cNvPr id="39" name="MH_SubTitle_1"/>
            <p:cNvSpPr>
              <a:spLocks noChangeArrowheads="1"/>
            </p:cNvSpPr>
            <p:nvPr/>
          </p:nvSpPr>
          <p:spPr bwMode="auto">
            <a:xfrm flipH="1">
              <a:off x="5678803" y="4949181"/>
              <a:ext cx="1067103" cy="393527"/>
            </a:xfrm>
            <a:prstGeom prst="rect">
              <a:avLst/>
            </a:prstGeom>
            <a:noFill/>
          </p:spPr>
          <p:txBody>
            <a:bodyPr wrap="none" rtlCol="0">
              <a:spAutoFit/>
            </a:bodyPr>
            <a:lstStyle/>
            <a:p>
              <a:pPr>
                <a:lnSpc>
                  <a:spcPct val="120000"/>
                </a:lnSpc>
              </a:pPr>
              <a:r>
                <a:rPr lang="zh-CN" altLang="en-US" sz="1200" b="1" dirty="0">
                  <a:solidFill>
                    <a:srgbClr val="23363D"/>
                  </a:solidFill>
                  <a:latin typeface="微软雅黑" pitchFamily="34" charset="-122"/>
                  <a:ea typeface="微软雅黑" pitchFamily="34" charset="-122"/>
                </a:rPr>
                <a:t>完成情况</a:t>
              </a:r>
            </a:p>
          </p:txBody>
        </p:sp>
        <p:sp>
          <p:nvSpPr>
            <p:cNvPr id="40" name="Rectangle 5"/>
            <p:cNvSpPr/>
            <p:nvPr/>
          </p:nvSpPr>
          <p:spPr bwMode="auto">
            <a:xfrm>
              <a:off x="5818505" y="5498036"/>
              <a:ext cx="3471555" cy="81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20000"/>
                </a:lnSpc>
                <a:defRPr/>
              </a:pPr>
              <a:r>
                <a:rPr lang="zh-CN" altLang="en-US" sz="10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点击添加相关文字标题点击添加相关文字标题点击添加相关文字标题点击添加相关文字标题</a:t>
              </a:r>
            </a:p>
          </p:txBody>
        </p:sp>
      </p:grpSp>
      <p:cxnSp>
        <p:nvCxnSpPr>
          <p:cNvPr id="41" name="直接连接符 40"/>
          <p:cNvCxnSpPr/>
          <p:nvPr/>
        </p:nvCxnSpPr>
        <p:spPr>
          <a:xfrm>
            <a:off x="4370526" y="4180964"/>
            <a:ext cx="2910873" cy="0"/>
          </a:xfrm>
          <a:prstGeom prst="line">
            <a:avLst/>
          </a:prstGeom>
          <a:noFill/>
          <a:ln w="19050" cap="flat" cmpd="sng" algn="ctr">
            <a:solidFill>
              <a:srgbClr val="E7E6E6">
                <a:lumMod val="50000"/>
              </a:srgbClr>
            </a:solidFill>
            <a:prstDash val="sysDot"/>
            <a:miter lim="800000"/>
            <a:tailEnd type="oval"/>
          </a:ln>
          <a:effectLst/>
        </p:spPr>
      </p:cxnSp>
    </p:spTree>
    <p:extLst>
      <p:ext uri="{BB962C8B-B14F-4D97-AF65-F5344CB8AC3E}">
        <p14:creationId xmlns:p14="http://schemas.microsoft.com/office/powerpoint/2010/main" val="773050030"/>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Scale>
                                      <p:cBhvr>
                                        <p:cTn id="13"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21"/>
                                        </p:tgtEl>
                                        <p:attrNameLst>
                                          <p:attrName>ppt_x</p:attrName>
                                          <p:attrName>ppt_y</p:attrName>
                                        </p:attrNameLst>
                                      </p:cBhvr>
                                    </p:animMotion>
                                    <p:animEffect transition="in" filter="fade">
                                      <p:cBhvr>
                                        <p:cTn id="15" dur="10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par>
                                <p:cTn id="20" presetID="22" presetClass="entr" presetSubtype="8"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childTnLst>
                          </p:cTn>
                        </p:par>
                        <p:par>
                          <p:cTn id="23" fill="hold">
                            <p:stCondLst>
                              <p:cond delay="2000"/>
                            </p:stCondLst>
                            <p:childTnLst>
                              <p:par>
                                <p:cTn id="24" presetID="52"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Scale>
                                      <p:cBhvr>
                                        <p:cTn id="26"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4"/>
                                        </p:tgtEl>
                                        <p:attrNameLst>
                                          <p:attrName>ppt_x</p:attrName>
                                          <p:attrName>ppt_y</p:attrName>
                                        </p:attrNameLst>
                                      </p:cBhvr>
                                    </p:animMotion>
                                    <p:animEffect transition="in" filter="fade">
                                      <p:cBhvr>
                                        <p:cTn id="28" dur="1000"/>
                                        <p:tgtEl>
                                          <p:spTgt spid="24"/>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par>
                                <p:cTn id="33" presetID="22" presetClass="entr" presetSubtype="8"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left)">
                                      <p:cBhvr>
                                        <p:cTn id="35" dur="500"/>
                                        <p:tgtEl>
                                          <p:spTgt spid="37"/>
                                        </p:tgtEl>
                                      </p:cBhvr>
                                    </p:animEffect>
                                  </p:childTnLst>
                                </p:cTn>
                              </p:par>
                            </p:childTnLst>
                          </p:cTn>
                        </p:par>
                        <p:par>
                          <p:cTn id="36" fill="hold">
                            <p:stCondLst>
                              <p:cond delay="3500"/>
                            </p:stCondLst>
                            <p:childTnLst>
                              <p:par>
                                <p:cTn id="37" presetID="52"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Scale>
                                      <p:cBhvr>
                                        <p:cTn id="39"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27"/>
                                        </p:tgtEl>
                                        <p:attrNameLst>
                                          <p:attrName>ppt_x</p:attrName>
                                          <p:attrName>ppt_y</p:attrName>
                                        </p:attrNameLst>
                                      </p:cBhvr>
                                    </p:animMotion>
                                    <p:animEffect transition="in" filter="fade">
                                      <p:cBhvr>
                                        <p:cTn id="41" dur="1000"/>
                                        <p:tgtEl>
                                          <p:spTgt spid="27"/>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643197"/>
            <a:ext cx="9144000" cy="1715205"/>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8" name="矩形 259"/>
          <p:cNvSpPr>
            <a:spLocks noChangeArrowheads="1"/>
          </p:cNvSpPr>
          <p:nvPr/>
        </p:nvSpPr>
        <p:spPr bwMode="auto">
          <a:xfrm>
            <a:off x="3995936" y="2143064"/>
            <a:ext cx="3600400" cy="5400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pc="300" dirty="0">
                <a:solidFill>
                  <a:schemeClr val="bg1"/>
                </a:solidFill>
                <a:latin typeface="Arial" panose="020B0604020202020204" pitchFamily="34" charset="0"/>
                <a:cs typeface="Arial" panose="020B0604020202020204" pitchFamily="34" charset="0"/>
              </a:rPr>
              <a:t>下一步工作计划</a:t>
            </a:r>
          </a:p>
        </p:txBody>
      </p:sp>
      <p:grpSp>
        <p:nvGrpSpPr>
          <p:cNvPr id="5" name="组合 4"/>
          <p:cNvGrpSpPr/>
          <p:nvPr/>
        </p:nvGrpSpPr>
        <p:grpSpPr>
          <a:xfrm>
            <a:off x="1093023" y="1129401"/>
            <a:ext cx="3160058" cy="3269826"/>
            <a:chOff x="1093023" y="1129401"/>
            <a:chExt cx="3160058" cy="3269826"/>
          </a:xfrm>
        </p:grpSpPr>
        <p:sp>
          <p:nvSpPr>
            <p:cNvPr id="12" name="椭圆 11"/>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3" name="椭圆 12"/>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0" name="图片 9"/>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093023" y="1581458"/>
              <a:ext cx="3160058" cy="2817769"/>
            </a:xfrm>
            <a:prstGeom prst="rect">
              <a:avLst/>
            </a:prstGeom>
          </p:spPr>
        </p:pic>
        <p:sp>
          <p:nvSpPr>
            <p:cNvPr id="18" name="椭圆 17"/>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8" name="矩形 259"/>
          <p:cNvSpPr>
            <a:spLocks noChangeArrowheads="1"/>
          </p:cNvSpPr>
          <p:nvPr/>
        </p:nvSpPr>
        <p:spPr bwMode="auto">
          <a:xfrm>
            <a:off x="1475656" y="1785820"/>
            <a:ext cx="1561914" cy="125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7200" cap="all" spc="213" dirty="0">
                <a:solidFill>
                  <a:srgbClr val="980000"/>
                </a:solidFill>
                <a:latin typeface="Impact" panose="020B0806030902050204" pitchFamily="34" charset="0"/>
                <a:cs typeface="Arial" panose="020B0604020202020204" pitchFamily="34" charset="0"/>
              </a:rPr>
              <a:t>05</a:t>
            </a:r>
            <a:endParaRPr lang="zh-CN" altLang="en-US" sz="7200" cap="all" spc="213" dirty="0">
              <a:solidFill>
                <a:srgbClr val="98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077005966"/>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8"/>
                                        </p:tgtEl>
                                        <p:attrNameLst>
                                          <p:attrName>ppt_y</p:attrName>
                                        </p:attrNameLst>
                                      </p:cBhvr>
                                      <p:tavLst>
                                        <p:tav tm="0">
                                          <p:val>
                                            <p:strVal val="#ppt_y"/>
                                          </p:val>
                                        </p:tav>
                                        <p:tav tm="100000">
                                          <p:val>
                                            <p:strVal val="#ppt_y"/>
                                          </p:val>
                                        </p:tav>
                                      </p:tavLst>
                                    </p:anim>
                                    <p:anim calcmode="lin" valueType="num">
                                      <p:cBhvr>
                                        <p:cTn id="18"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8"/>
                                        </p:tgtEl>
                                      </p:cBhvr>
                                    </p:animEffect>
                                  </p:childTnLst>
                                </p:cTn>
                              </p:par>
                            </p:childTnLst>
                          </p:cTn>
                        </p:par>
                        <p:par>
                          <p:cTn id="21" fill="hold">
                            <p:stCondLst>
                              <p:cond delay="155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28"/>
                                        </p:tgtEl>
                                      </p:cBhvr>
                                    </p:animEffect>
                                    <p:animScale>
                                      <p:cBhvr>
                                        <p:cTn id="24" dur="250" autoRev="1" fill="hold"/>
                                        <p:tgtEl>
                                          <p:spTgt spid="28"/>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80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8" grpId="1"/>
      <p:bldP spid="28" grpId="0"/>
      <p:bldP spid="28"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1230662" y="1133891"/>
            <a:ext cx="6882035" cy="1983281"/>
            <a:chOff x="1640883" y="1843049"/>
            <a:chExt cx="9176046" cy="2644375"/>
          </a:xfrm>
        </p:grpSpPr>
        <p:sp>
          <p:nvSpPr>
            <p:cNvPr id="20" name="Rectangle 3"/>
            <p:cNvSpPr>
              <a:spLocks noChangeArrowheads="1"/>
            </p:cNvSpPr>
            <p:nvPr/>
          </p:nvSpPr>
          <p:spPr bwMode="auto">
            <a:xfrm>
              <a:off x="1666844" y="2053154"/>
              <a:ext cx="4123636" cy="2113669"/>
            </a:xfrm>
            <a:prstGeom prst="rect">
              <a:avLst/>
            </a:prstGeom>
            <a:solidFill>
              <a:schemeClr val="bg1">
                <a:lumMod val="95000"/>
              </a:schemeClr>
            </a:solidFill>
            <a:ln>
              <a:noFill/>
            </a:ln>
          </p:spPr>
          <p:txBody>
            <a:bodyPr anchor="ctr"/>
            <a:lstStyle/>
            <a:p>
              <a:pPr algn="ctr" defTabSz="684473">
                <a:lnSpc>
                  <a:spcPct val="120000"/>
                </a:lnSpc>
              </a:pPr>
              <a:endParaRPr lang="en-US" altLang="zh-CN" sz="2399">
                <a:solidFill>
                  <a:srgbClr val="F2F2F2"/>
                </a:solidFill>
                <a:latin typeface="Calibri" pitchFamily="34" charset="0"/>
              </a:endParaRPr>
            </a:p>
          </p:txBody>
        </p:sp>
        <p:grpSp>
          <p:nvGrpSpPr>
            <p:cNvPr id="21" name="矩形 33"/>
            <p:cNvGrpSpPr>
              <a:grpSpLocks/>
            </p:cNvGrpSpPr>
            <p:nvPr/>
          </p:nvGrpSpPr>
          <p:grpSpPr bwMode="auto">
            <a:xfrm>
              <a:off x="1666844" y="4116035"/>
              <a:ext cx="9150085" cy="371389"/>
              <a:chOff x="634" y="937"/>
              <a:chExt cx="6470" cy="234"/>
            </a:xfrm>
          </p:grpSpPr>
          <p:pic>
            <p:nvPicPr>
              <p:cNvPr id="26" name="矩形 33"/>
              <p:cNvPicPr>
                <a:picLocks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34" y="937"/>
                <a:ext cx="6470" cy="234"/>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55"/>
              <p:cNvSpPr txBox="1">
                <a:spLocks noChangeArrowheads="1"/>
              </p:cNvSpPr>
              <p:nvPr/>
            </p:nvSpPr>
            <p:spPr bwMode="auto">
              <a:xfrm rot="16200000">
                <a:off x="3769" y="-2163"/>
                <a:ext cx="102" cy="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charset="-122"/>
                  </a:defRPr>
                </a:lvl9pPr>
              </a:lstStyle>
              <a:p>
                <a:pPr algn="ctr" eaLnBrk="1" hangingPunct="1">
                  <a:lnSpc>
                    <a:spcPct val="120000"/>
                  </a:lnSpc>
                  <a:buFontTx/>
                  <a:buNone/>
                </a:pPr>
                <a:endParaRPr lang="zh-CN" altLang="en-US" sz="600" b="1"/>
              </a:p>
            </p:txBody>
          </p:sp>
        </p:grpSp>
        <p:grpSp>
          <p:nvGrpSpPr>
            <p:cNvPr id="22" name="矩形 33"/>
            <p:cNvGrpSpPr>
              <a:grpSpLocks/>
            </p:cNvGrpSpPr>
            <p:nvPr/>
          </p:nvGrpSpPr>
          <p:grpSpPr bwMode="auto">
            <a:xfrm>
              <a:off x="1640883" y="1843049"/>
              <a:ext cx="9150085" cy="371389"/>
              <a:chOff x="634" y="937"/>
              <a:chExt cx="6470" cy="234"/>
            </a:xfrm>
          </p:grpSpPr>
          <p:pic>
            <p:nvPicPr>
              <p:cNvPr id="23" name="矩形 33"/>
              <p:cNvPicPr>
                <a:picLocks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34" y="937"/>
                <a:ext cx="6470" cy="234"/>
              </a:xfrm>
              <a:prstGeom prst="rect">
                <a:avLst/>
              </a:prstGeom>
              <a:noFill/>
              <a:extLst>
                <a:ext uri="{909E8E84-426E-40DD-AFC4-6F175D3DCCD1}">
                  <a14:hiddenFill xmlns:a14="http://schemas.microsoft.com/office/drawing/2010/main">
                    <a:solidFill>
                      <a:srgbClr val="FFFFFF"/>
                    </a:solidFill>
                  </a14:hiddenFill>
                </a:ext>
              </a:extLst>
            </p:spPr>
          </p:pic>
          <p:sp>
            <p:nvSpPr>
              <p:cNvPr id="25" name="Text Box 55"/>
              <p:cNvSpPr txBox="1">
                <a:spLocks noChangeArrowheads="1"/>
              </p:cNvSpPr>
              <p:nvPr/>
            </p:nvSpPr>
            <p:spPr bwMode="auto">
              <a:xfrm rot="16200000">
                <a:off x="3769" y="-2163"/>
                <a:ext cx="102" cy="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charset="-122"/>
                  </a:defRPr>
                </a:lvl9pPr>
              </a:lstStyle>
              <a:p>
                <a:pPr algn="ctr" eaLnBrk="1" hangingPunct="1">
                  <a:lnSpc>
                    <a:spcPct val="120000"/>
                  </a:lnSpc>
                  <a:buFontTx/>
                  <a:buNone/>
                </a:pPr>
                <a:endParaRPr lang="zh-CN" altLang="en-US" sz="600" b="1"/>
              </a:p>
            </p:txBody>
          </p:sp>
        </p:grpSp>
      </p:grpSp>
      <p:sp>
        <p:nvSpPr>
          <p:cNvPr id="28" name="Rectangle 2"/>
          <p:cNvSpPr/>
          <p:nvPr/>
        </p:nvSpPr>
        <p:spPr>
          <a:xfrm>
            <a:off x="4342860" y="1291243"/>
            <a:ext cx="3661515" cy="1583098"/>
          </a:xfrm>
          <a:prstGeom prst="rect">
            <a:avLst/>
          </a:prstGeom>
          <a:blipFill>
            <a:blip r:embed="rId4" cstate="screen">
              <a:extLst>
                <a:ext uri="{28A0092B-C50C-407E-A947-70E740481C1C}">
                  <a14:useLocalDpi xmlns:a14="http://schemas.microsoft.com/office/drawing/2010/main"/>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612">
              <a:lnSpc>
                <a:spcPct val="120000"/>
              </a:lnSpc>
              <a:defRPr/>
            </a:pPr>
            <a:endParaRPr lang="en-US" sz="1400">
              <a:solidFill>
                <a:schemeClr val="bg1">
                  <a:lumMod val="95000"/>
                </a:schemeClr>
              </a:solidFill>
            </a:endParaRPr>
          </a:p>
        </p:txBody>
      </p:sp>
      <p:grpSp>
        <p:nvGrpSpPr>
          <p:cNvPr id="29" name="组合 28"/>
          <p:cNvGrpSpPr/>
          <p:nvPr/>
        </p:nvGrpSpPr>
        <p:grpSpPr>
          <a:xfrm>
            <a:off x="1190815" y="3028967"/>
            <a:ext cx="999893" cy="999893"/>
            <a:chOff x="1587753" y="4369816"/>
            <a:chExt cx="1333191" cy="1333191"/>
          </a:xfrm>
        </p:grpSpPr>
        <p:pic>
          <p:nvPicPr>
            <p:cNvPr id="30" name="椭圆 44"/>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587753" y="4369816"/>
              <a:ext cx="1333191" cy="1333191"/>
            </a:xfrm>
            <a:prstGeom prst="rect">
              <a:avLst/>
            </a:prstGeom>
            <a:noFill/>
            <a:extLst>
              <a:ext uri="{909E8E84-426E-40DD-AFC4-6F175D3DCCD1}">
                <a14:hiddenFill xmlns:a14="http://schemas.microsoft.com/office/drawing/2010/main">
                  <a:solidFill>
                    <a:srgbClr val="FFFFFF"/>
                  </a:solidFill>
                </a14:hiddenFill>
              </a:ext>
            </a:extLst>
          </p:spPr>
        </p:pic>
        <p:sp>
          <p:nvSpPr>
            <p:cNvPr id="31" name="Oval 4"/>
            <p:cNvSpPr>
              <a:spLocks noChangeArrowheads="1"/>
            </p:cNvSpPr>
            <p:nvPr/>
          </p:nvSpPr>
          <p:spPr bwMode="auto">
            <a:xfrm>
              <a:off x="1717898" y="4495200"/>
              <a:ext cx="955454" cy="960215"/>
            </a:xfrm>
            <a:prstGeom prst="ellipse">
              <a:avLst/>
            </a:prstGeom>
            <a:solidFill>
              <a:srgbClr val="23363D"/>
            </a:solidFill>
            <a:ln>
              <a:noFill/>
            </a:ln>
          </p:spPr>
          <p:txBody>
            <a:bodyPr anchor="ctr"/>
            <a:lstStyle/>
            <a:p>
              <a:pPr algn="ctr" defTabSz="684473">
                <a:lnSpc>
                  <a:spcPct val="120000"/>
                </a:lnSpc>
              </a:pPr>
              <a:endParaRPr lang="en-US" altLang="zh-CN" sz="2399">
                <a:solidFill>
                  <a:srgbClr val="F2F2F2"/>
                </a:solidFill>
                <a:latin typeface="Calibri" pitchFamily="34" charset="0"/>
              </a:endParaRPr>
            </a:p>
          </p:txBody>
        </p:sp>
        <p:grpSp>
          <p:nvGrpSpPr>
            <p:cNvPr id="32" name="Group 20"/>
            <p:cNvGrpSpPr/>
            <p:nvPr/>
          </p:nvGrpSpPr>
          <p:grpSpPr>
            <a:xfrm>
              <a:off x="1941421" y="4703152"/>
              <a:ext cx="535639" cy="538964"/>
              <a:chOff x="7971783" y="2080670"/>
              <a:chExt cx="401822" cy="404317"/>
            </a:xfrm>
            <a:solidFill>
              <a:schemeClr val="bg1"/>
            </a:solidFill>
          </p:grpSpPr>
          <p:sp>
            <p:nvSpPr>
              <p:cNvPr id="33"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34" name="Freeform 43"/>
              <p:cNvSpPr>
                <a:spLocks/>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grpSp>
      </p:grpSp>
      <p:grpSp>
        <p:nvGrpSpPr>
          <p:cNvPr id="35" name="组合 34"/>
          <p:cNvGrpSpPr/>
          <p:nvPr/>
        </p:nvGrpSpPr>
        <p:grpSpPr>
          <a:xfrm>
            <a:off x="3181080" y="3038489"/>
            <a:ext cx="999893" cy="999893"/>
            <a:chOff x="4241439" y="4382513"/>
            <a:chExt cx="1333191" cy="1333191"/>
          </a:xfrm>
        </p:grpSpPr>
        <p:pic>
          <p:nvPicPr>
            <p:cNvPr id="36" name="椭圆 44"/>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241439" y="4382513"/>
              <a:ext cx="1333191" cy="1333191"/>
            </a:xfrm>
            <a:prstGeom prst="rect">
              <a:avLst/>
            </a:prstGeom>
            <a:noFill/>
            <a:extLst>
              <a:ext uri="{909E8E84-426E-40DD-AFC4-6F175D3DCCD1}">
                <a14:hiddenFill xmlns:a14="http://schemas.microsoft.com/office/drawing/2010/main">
                  <a:solidFill>
                    <a:srgbClr val="FFFFFF"/>
                  </a:solidFill>
                </a14:hiddenFill>
              </a:ext>
            </a:extLst>
          </p:spPr>
        </p:pic>
        <p:sp>
          <p:nvSpPr>
            <p:cNvPr id="37" name="Oval 12"/>
            <p:cNvSpPr>
              <a:spLocks noChangeArrowheads="1"/>
            </p:cNvSpPr>
            <p:nvPr/>
          </p:nvSpPr>
          <p:spPr bwMode="auto">
            <a:xfrm>
              <a:off x="4381107" y="4517420"/>
              <a:ext cx="957041" cy="960215"/>
            </a:xfrm>
            <a:prstGeom prst="ellipse">
              <a:avLst/>
            </a:prstGeom>
            <a:solidFill>
              <a:srgbClr val="980000"/>
            </a:solidFill>
            <a:ln>
              <a:noFill/>
            </a:ln>
          </p:spPr>
          <p:txBody>
            <a:bodyPr anchor="ctr"/>
            <a:lstStyle/>
            <a:p>
              <a:pPr algn="ctr" defTabSz="684473">
                <a:lnSpc>
                  <a:spcPct val="120000"/>
                </a:lnSpc>
              </a:pPr>
              <a:endParaRPr lang="en-US" altLang="zh-CN" sz="2399">
                <a:solidFill>
                  <a:srgbClr val="F2F2F2"/>
                </a:solidFill>
                <a:latin typeface="Calibri" pitchFamily="34" charset="0"/>
              </a:endParaRPr>
            </a:p>
          </p:txBody>
        </p:sp>
        <p:grpSp>
          <p:nvGrpSpPr>
            <p:cNvPr id="38" name="Group 23"/>
            <p:cNvGrpSpPr/>
            <p:nvPr/>
          </p:nvGrpSpPr>
          <p:grpSpPr>
            <a:xfrm>
              <a:off x="4620345" y="4761375"/>
              <a:ext cx="519003" cy="452462"/>
              <a:chOff x="7540014" y="4306907"/>
              <a:chExt cx="389342" cy="339426"/>
            </a:xfrm>
            <a:solidFill>
              <a:schemeClr val="bg1"/>
            </a:solidFill>
          </p:grpSpPr>
          <p:sp>
            <p:nvSpPr>
              <p:cNvPr id="39" name="Freeform 110"/>
              <p:cNvSpPr>
                <a:spLocks/>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0" name="Freeform 111"/>
              <p:cNvSpPr>
                <a:spLocks/>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1" name="Freeform 112"/>
              <p:cNvSpPr>
                <a:spLocks/>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2" name="Freeform 113"/>
              <p:cNvSpPr>
                <a:spLocks/>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3" name="Freeform 114"/>
              <p:cNvSpPr>
                <a:spLocks/>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4" name="Freeform 115"/>
              <p:cNvSpPr>
                <a:spLocks/>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5" name="Freeform 116"/>
              <p:cNvSpPr>
                <a:spLocks/>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46" name="Rectangle 117"/>
              <p:cNvSpPr>
                <a:spLocks noChangeArrowheads="1"/>
              </p:cNvSpPr>
              <p:nvPr/>
            </p:nvSpPr>
            <p:spPr bwMode="auto">
              <a:xfrm>
                <a:off x="7589930" y="4421713"/>
                <a:ext cx="109814" cy="17471"/>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47" name="Rectangle 118"/>
              <p:cNvSpPr>
                <a:spLocks noChangeArrowheads="1"/>
              </p:cNvSpPr>
              <p:nvPr/>
            </p:nvSpPr>
            <p:spPr bwMode="auto">
              <a:xfrm>
                <a:off x="7589930" y="4461645"/>
                <a:ext cx="109814" cy="17471"/>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48" name="Rectangle 119"/>
              <p:cNvSpPr>
                <a:spLocks noChangeArrowheads="1"/>
              </p:cNvSpPr>
              <p:nvPr/>
            </p:nvSpPr>
            <p:spPr bwMode="auto">
              <a:xfrm>
                <a:off x="7589930" y="4506569"/>
                <a:ext cx="109814" cy="14975"/>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49" name="Rectangle 120"/>
              <p:cNvSpPr>
                <a:spLocks noChangeArrowheads="1"/>
              </p:cNvSpPr>
              <p:nvPr/>
            </p:nvSpPr>
            <p:spPr bwMode="auto">
              <a:xfrm>
                <a:off x="7589930" y="4548998"/>
                <a:ext cx="109814" cy="17471"/>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grpSp>
      </p:grpSp>
      <p:grpSp>
        <p:nvGrpSpPr>
          <p:cNvPr id="50" name="组合 49"/>
          <p:cNvGrpSpPr/>
          <p:nvPr/>
        </p:nvGrpSpPr>
        <p:grpSpPr>
          <a:xfrm>
            <a:off x="7112804" y="3009921"/>
            <a:ext cx="999893" cy="999893"/>
            <a:chOff x="9483738" y="4344422"/>
            <a:chExt cx="1333191" cy="1333191"/>
          </a:xfrm>
        </p:grpSpPr>
        <p:pic>
          <p:nvPicPr>
            <p:cNvPr id="51" name="椭圆 44"/>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483738" y="4344422"/>
              <a:ext cx="1333191" cy="1333191"/>
            </a:xfrm>
            <a:prstGeom prst="rect">
              <a:avLst/>
            </a:prstGeom>
            <a:noFill/>
            <a:extLst>
              <a:ext uri="{909E8E84-426E-40DD-AFC4-6F175D3DCCD1}">
                <a14:hiddenFill xmlns:a14="http://schemas.microsoft.com/office/drawing/2010/main">
                  <a:solidFill>
                    <a:srgbClr val="FFFFFF"/>
                  </a:solidFill>
                </a14:hiddenFill>
              </a:ext>
            </a:extLst>
          </p:spPr>
        </p:pic>
        <p:sp>
          <p:nvSpPr>
            <p:cNvPr id="52" name="Oval 16"/>
            <p:cNvSpPr>
              <a:spLocks noChangeArrowheads="1"/>
            </p:cNvSpPr>
            <p:nvPr/>
          </p:nvSpPr>
          <p:spPr bwMode="auto">
            <a:xfrm>
              <a:off x="9636103" y="4471392"/>
              <a:ext cx="955454" cy="960216"/>
            </a:xfrm>
            <a:prstGeom prst="ellipse">
              <a:avLst/>
            </a:prstGeom>
            <a:solidFill>
              <a:srgbClr val="980000"/>
            </a:solidFill>
            <a:ln>
              <a:noFill/>
            </a:ln>
          </p:spPr>
          <p:txBody>
            <a:bodyPr anchor="ctr"/>
            <a:lstStyle/>
            <a:p>
              <a:pPr algn="ctr" defTabSz="684473">
                <a:lnSpc>
                  <a:spcPct val="120000"/>
                </a:lnSpc>
              </a:pPr>
              <a:endParaRPr lang="en-US" altLang="zh-CN" sz="2399">
                <a:solidFill>
                  <a:srgbClr val="F2F2F2"/>
                </a:solidFill>
                <a:latin typeface="Calibri" pitchFamily="34" charset="0"/>
              </a:endParaRPr>
            </a:p>
          </p:txBody>
        </p:sp>
        <p:grpSp>
          <p:nvGrpSpPr>
            <p:cNvPr id="53" name="Group 35"/>
            <p:cNvGrpSpPr/>
            <p:nvPr/>
          </p:nvGrpSpPr>
          <p:grpSpPr>
            <a:xfrm>
              <a:off x="9857952" y="4715393"/>
              <a:ext cx="505695" cy="502369"/>
              <a:chOff x="6853673" y="3715407"/>
              <a:chExt cx="379359" cy="376864"/>
            </a:xfrm>
            <a:solidFill>
              <a:schemeClr val="bg1"/>
            </a:solidFill>
          </p:grpSpPr>
          <p:sp>
            <p:nvSpPr>
              <p:cNvPr id="54" name="Freeform 150"/>
              <p:cNvSpPr>
                <a:spLocks noEditPoints="1"/>
              </p:cNvSpPr>
              <p:nvPr/>
            </p:nvSpPr>
            <p:spPr bwMode="auto">
              <a:xfrm>
                <a:off x="6853673" y="3715407"/>
                <a:ext cx="379359" cy="376864"/>
              </a:xfrm>
              <a:custGeom>
                <a:avLst/>
                <a:gdLst>
                  <a:gd name="T0" fmla="*/ 57 w 114"/>
                  <a:gd name="T1" fmla="*/ 0 h 114"/>
                  <a:gd name="T2" fmla="*/ 0 w 114"/>
                  <a:gd name="T3" fmla="*/ 57 h 114"/>
                  <a:gd name="T4" fmla="*/ 57 w 114"/>
                  <a:gd name="T5" fmla="*/ 114 h 114"/>
                  <a:gd name="T6" fmla="*/ 114 w 114"/>
                  <a:gd name="T7" fmla="*/ 57 h 114"/>
                  <a:gd name="T8" fmla="*/ 57 w 114"/>
                  <a:gd name="T9" fmla="*/ 0 h 114"/>
                  <a:gd name="T10" fmla="*/ 57 w 114"/>
                  <a:gd name="T11" fmla="*/ 108 h 114"/>
                  <a:gd name="T12" fmla="*/ 6 w 114"/>
                  <a:gd name="T13" fmla="*/ 57 h 114"/>
                  <a:gd name="T14" fmla="*/ 57 w 114"/>
                  <a:gd name="T15" fmla="*/ 6 h 114"/>
                  <a:gd name="T16" fmla="*/ 108 w 114"/>
                  <a:gd name="T17" fmla="*/ 57 h 114"/>
                  <a:gd name="T18" fmla="*/ 57 w 114"/>
                  <a:gd name="T19" fmla="*/ 10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55" name="Rectangle 151"/>
              <p:cNvSpPr>
                <a:spLocks noChangeArrowheads="1"/>
              </p:cNvSpPr>
              <p:nvPr/>
            </p:nvSpPr>
            <p:spPr bwMode="auto">
              <a:xfrm>
                <a:off x="6998429" y="3987447"/>
                <a:ext cx="22463" cy="42429"/>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56" name="Rectangle 152"/>
              <p:cNvSpPr>
                <a:spLocks noChangeArrowheads="1"/>
              </p:cNvSpPr>
              <p:nvPr/>
            </p:nvSpPr>
            <p:spPr bwMode="auto">
              <a:xfrm>
                <a:off x="7033370" y="3987447"/>
                <a:ext cx="19966" cy="42429"/>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57" name="Rectangle 153"/>
              <p:cNvSpPr>
                <a:spLocks noChangeArrowheads="1"/>
              </p:cNvSpPr>
              <p:nvPr/>
            </p:nvSpPr>
            <p:spPr bwMode="auto">
              <a:xfrm>
                <a:off x="7068311" y="3987447"/>
                <a:ext cx="19966" cy="42429"/>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58" name="Freeform 154"/>
              <p:cNvSpPr>
                <a:spLocks/>
              </p:cNvSpPr>
              <p:nvPr/>
            </p:nvSpPr>
            <p:spPr bwMode="auto">
              <a:xfrm>
                <a:off x="6970976" y="3822725"/>
                <a:ext cx="82362" cy="84857"/>
              </a:xfrm>
              <a:custGeom>
                <a:avLst/>
                <a:gdLst>
                  <a:gd name="T0" fmla="*/ 19 w 25"/>
                  <a:gd name="T1" fmla="*/ 22 h 25"/>
                  <a:gd name="T2" fmla="*/ 22 w 25"/>
                  <a:gd name="T3" fmla="*/ 25 h 25"/>
                  <a:gd name="T4" fmla="*/ 25 w 25"/>
                  <a:gd name="T5" fmla="*/ 22 h 25"/>
                  <a:gd name="T6" fmla="*/ 22 w 25"/>
                  <a:gd name="T7" fmla="*/ 19 h 25"/>
                  <a:gd name="T8" fmla="*/ 21 w 25"/>
                  <a:gd name="T9" fmla="*/ 19 h 25"/>
                  <a:gd name="T10" fmla="*/ 0 w 25"/>
                  <a:gd name="T11" fmla="*/ 0 h 25"/>
                  <a:gd name="T12" fmla="*/ 19 w 25"/>
                  <a:gd name="T13" fmla="*/ 22 h 25"/>
                  <a:gd name="T14" fmla="*/ 19 w 25"/>
                  <a:gd name="T15" fmla="*/ 22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59" name="Freeform 155"/>
              <p:cNvSpPr>
                <a:spLocks/>
              </p:cNvSpPr>
              <p:nvPr/>
            </p:nvSpPr>
            <p:spPr bwMode="auto">
              <a:xfrm>
                <a:off x="6921060" y="3987447"/>
                <a:ext cx="22463" cy="19966"/>
              </a:xfrm>
              <a:custGeom>
                <a:avLst/>
                <a:gdLst>
                  <a:gd name="T0" fmla="*/ 0 w 9"/>
                  <a:gd name="T1" fmla="*/ 6 h 8"/>
                  <a:gd name="T2" fmla="*/ 3 w 9"/>
                  <a:gd name="T3" fmla="*/ 8 h 8"/>
                  <a:gd name="T4" fmla="*/ 9 w 9"/>
                  <a:gd name="T5" fmla="*/ 1 h 8"/>
                  <a:gd name="T6" fmla="*/ 7 w 9"/>
                  <a:gd name="T7" fmla="*/ 0 h 8"/>
                  <a:gd name="T8" fmla="*/ 0 w 9"/>
                  <a:gd name="T9" fmla="*/ 6 h 8"/>
                </a:gdLst>
                <a:ahLst/>
                <a:cxnLst>
                  <a:cxn ang="0">
                    <a:pos x="T0" y="T1"/>
                  </a:cxn>
                  <a:cxn ang="0">
                    <a:pos x="T2" y="T3"/>
                  </a:cxn>
                  <a:cxn ang="0">
                    <a:pos x="T4" y="T5"/>
                  </a:cxn>
                  <a:cxn ang="0">
                    <a:pos x="T6" y="T7"/>
                  </a:cxn>
                  <a:cxn ang="0">
                    <a:pos x="T8" y="T9"/>
                  </a:cxn>
                </a:cxnLst>
                <a:rect l="0" t="0" r="r" b="b"/>
                <a:pathLst>
                  <a:path w="9" h="8">
                    <a:moveTo>
                      <a:pt x="0" y="6"/>
                    </a:moveTo>
                    <a:lnTo>
                      <a:pt x="3" y="8"/>
                    </a:lnTo>
                    <a:lnTo>
                      <a:pt x="9" y="1"/>
                    </a:lnTo>
                    <a:lnTo>
                      <a:pt x="7" y="0"/>
                    </a:lnTo>
                    <a:lnTo>
                      <a:pt x="0" y="6"/>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0" name="Freeform 156"/>
              <p:cNvSpPr>
                <a:spLocks/>
              </p:cNvSpPr>
              <p:nvPr/>
            </p:nvSpPr>
            <p:spPr bwMode="auto">
              <a:xfrm>
                <a:off x="6901094" y="3942523"/>
                <a:ext cx="27454" cy="14975"/>
              </a:xfrm>
              <a:custGeom>
                <a:avLst/>
                <a:gdLst>
                  <a:gd name="T0" fmla="*/ 9 w 11"/>
                  <a:gd name="T1" fmla="*/ 0 h 6"/>
                  <a:gd name="T2" fmla="*/ 0 w 11"/>
                  <a:gd name="T3" fmla="*/ 3 h 6"/>
                  <a:gd name="T4" fmla="*/ 1 w 11"/>
                  <a:gd name="T5" fmla="*/ 6 h 6"/>
                  <a:gd name="T6" fmla="*/ 11 w 11"/>
                  <a:gd name="T7" fmla="*/ 3 h 6"/>
                  <a:gd name="T8" fmla="*/ 9 w 11"/>
                  <a:gd name="T9" fmla="*/ 0 h 6"/>
                </a:gdLst>
                <a:ahLst/>
                <a:cxnLst>
                  <a:cxn ang="0">
                    <a:pos x="T0" y="T1"/>
                  </a:cxn>
                  <a:cxn ang="0">
                    <a:pos x="T2" y="T3"/>
                  </a:cxn>
                  <a:cxn ang="0">
                    <a:pos x="T4" y="T5"/>
                  </a:cxn>
                  <a:cxn ang="0">
                    <a:pos x="T6" y="T7"/>
                  </a:cxn>
                  <a:cxn ang="0">
                    <a:pos x="T8" y="T9"/>
                  </a:cxn>
                </a:cxnLst>
                <a:rect l="0" t="0" r="r" b="b"/>
                <a:pathLst>
                  <a:path w="11" h="6">
                    <a:moveTo>
                      <a:pt x="9" y="0"/>
                    </a:moveTo>
                    <a:lnTo>
                      <a:pt x="0" y="3"/>
                    </a:lnTo>
                    <a:lnTo>
                      <a:pt x="1" y="6"/>
                    </a:lnTo>
                    <a:lnTo>
                      <a:pt x="11" y="3"/>
                    </a:lnTo>
                    <a:lnTo>
                      <a:pt x="9" y="0"/>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1" name="Freeform 157"/>
              <p:cNvSpPr>
                <a:spLocks/>
              </p:cNvSpPr>
              <p:nvPr/>
            </p:nvSpPr>
            <p:spPr bwMode="auto">
              <a:xfrm>
                <a:off x="6933538" y="3790281"/>
                <a:ext cx="19966" cy="22463"/>
              </a:xfrm>
              <a:custGeom>
                <a:avLst/>
                <a:gdLst>
                  <a:gd name="T0" fmla="*/ 0 w 8"/>
                  <a:gd name="T1" fmla="*/ 3 h 9"/>
                  <a:gd name="T2" fmla="*/ 7 w 8"/>
                  <a:gd name="T3" fmla="*/ 9 h 9"/>
                  <a:gd name="T4" fmla="*/ 8 w 8"/>
                  <a:gd name="T5" fmla="*/ 7 h 9"/>
                  <a:gd name="T6" fmla="*/ 2 w 8"/>
                  <a:gd name="T7" fmla="*/ 0 h 9"/>
                  <a:gd name="T8" fmla="*/ 0 w 8"/>
                  <a:gd name="T9" fmla="*/ 3 h 9"/>
                </a:gdLst>
                <a:ahLst/>
                <a:cxnLst>
                  <a:cxn ang="0">
                    <a:pos x="T0" y="T1"/>
                  </a:cxn>
                  <a:cxn ang="0">
                    <a:pos x="T2" y="T3"/>
                  </a:cxn>
                  <a:cxn ang="0">
                    <a:pos x="T4" y="T5"/>
                  </a:cxn>
                  <a:cxn ang="0">
                    <a:pos x="T6" y="T7"/>
                  </a:cxn>
                  <a:cxn ang="0">
                    <a:pos x="T8" y="T9"/>
                  </a:cxn>
                </a:cxnLst>
                <a:rect l="0" t="0" r="r" b="b"/>
                <a:pathLst>
                  <a:path w="8" h="9">
                    <a:moveTo>
                      <a:pt x="0" y="3"/>
                    </a:moveTo>
                    <a:lnTo>
                      <a:pt x="7" y="9"/>
                    </a:lnTo>
                    <a:lnTo>
                      <a:pt x="8" y="7"/>
                    </a:lnTo>
                    <a:lnTo>
                      <a:pt x="2" y="0"/>
                    </a:lnTo>
                    <a:lnTo>
                      <a:pt x="0" y="3"/>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2" name="Freeform 158"/>
              <p:cNvSpPr>
                <a:spLocks/>
              </p:cNvSpPr>
              <p:nvPr/>
            </p:nvSpPr>
            <p:spPr bwMode="auto">
              <a:xfrm>
                <a:off x="6903589" y="3840196"/>
                <a:ext cx="27454" cy="12480"/>
              </a:xfrm>
              <a:custGeom>
                <a:avLst/>
                <a:gdLst>
                  <a:gd name="T0" fmla="*/ 11 w 11"/>
                  <a:gd name="T1" fmla="*/ 3 h 5"/>
                  <a:gd name="T2" fmla="*/ 2 w 11"/>
                  <a:gd name="T3" fmla="*/ 0 h 5"/>
                  <a:gd name="T4" fmla="*/ 0 w 11"/>
                  <a:gd name="T5" fmla="*/ 3 h 5"/>
                  <a:gd name="T6" fmla="*/ 10 w 11"/>
                  <a:gd name="T7" fmla="*/ 5 h 5"/>
                  <a:gd name="T8" fmla="*/ 11 w 11"/>
                  <a:gd name="T9" fmla="*/ 3 h 5"/>
                </a:gdLst>
                <a:ahLst/>
                <a:cxnLst>
                  <a:cxn ang="0">
                    <a:pos x="T0" y="T1"/>
                  </a:cxn>
                  <a:cxn ang="0">
                    <a:pos x="T2" y="T3"/>
                  </a:cxn>
                  <a:cxn ang="0">
                    <a:pos x="T4" y="T5"/>
                  </a:cxn>
                  <a:cxn ang="0">
                    <a:pos x="T6" y="T7"/>
                  </a:cxn>
                  <a:cxn ang="0">
                    <a:pos x="T8" y="T9"/>
                  </a:cxn>
                </a:cxnLst>
                <a:rect l="0" t="0" r="r" b="b"/>
                <a:pathLst>
                  <a:path w="11" h="5">
                    <a:moveTo>
                      <a:pt x="11" y="3"/>
                    </a:moveTo>
                    <a:lnTo>
                      <a:pt x="2" y="0"/>
                    </a:lnTo>
                    <a:lnTo>
                      <a:pt x="0" y="3"/>
                    </a:lnTo>
                    <a:lnTo>
                      <a:pt x="10" y="5"/>
                    </a:lnTo>
                    <a:lnTo>
                      <a:pt x="11" y="3"/>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3" name="Rectangle 159"/>
              <p:cNvSpPr>
                <a:spLocks noChangeArrowheads="1"/>
              </p:cNvSpPr>
              <p:nvPr/>
            </p:nvSpPr>
            <p:spPr bwMode="auto">
              <a:xfrm>
                <a:off x="7040858" y="3750348"/>
                <a:ext cx="7488" cy="22463"/>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64" name="Freeform 160"/>
              <p:cNvSpPr>
                <a:spLocks/>
              </p:cNvSpPr>
              <p:nvPr/>
            </p:nvSpPr>
            <p:spPr bwMode="auto">
              <a:xfrm>
                <a:off x="6973471" y="3760331"/>
                <a:ext cx="17471" cy="22463"/>
              </a:xfrm>
              <a:custGeom>
                <a:avLst/>
                <a:gdLst>
                  <a:gd name="T0" fmla="*/ 7 w 7"/>
                  <a:gd name="T1" fmla="*/ 8 h 9"/>
                  <a:gd name="T2" fmla="*/ 3 w 7"/>
                  <a:gd name="T3" fmla="*/ 0 h 9"/>
                  <a:gd name="T4" fmla="*/ 0 w 7"/>
                  <a:gd name="T5" fmla="*/ 2 h 9"/>
                  <a:gd name="T6" fmla="*/ 4 w 7"/>
                  <a:gd name="T7" fmla="*/ 9 h 9"/>
                  <a:gd name="T8" fmla="*/ 7 w 7"/>
                  <a:gd name="T9" fmla="*/ 8 h 9"/>
                </a:gdLst>
                <a:ahLst/>
                <a:cxnLst>
                  <a:cxn ang="0">
                    <a:pos x="T0" y="T1"/>
                  </a:cxn>
                  <a:cxn ang="0">
                    <a:pos x="T2" y="T3"/>
                  </a:cxn>
                  <a:cxn ang="0">
                    <a:pos x="T4" y="T5"/>
                  </a:cxn>
                  <a:cxn ang="0">
                    <a:pos x="T6" y="T7"/>
                  </a:cxn>
                  <a:cxn ang="0">
                    <a:pos x="T8" y="T9"/>
                  </a:cxn>
                </a:cxnLst>
                <a:rect l="0" t="0" r="r" b="b"/>
                <a:pathLst>
                  <a:path w="7" h="9">
                    <a:moveTo>
                      <a:pt x="7" y="8"/>
                    </a:moveTo>
                    <a:lnTo>
                      <a:pt x="3" y="0"/>
                    </a:lnTo>
                    <a:lnTo>
                      <a:pt x="0" y="2"/>
                    </a:lnTo>
                    <a:lnTo>
                      <a:pt x="4" y="9"/>
                    </a:lnTo>
                    <a:lnTo>
                      <a:pt x="7" y="8"/>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5" name="Freeform 161"/>
              <p:cNvSpPr>
                <a:spLocks/>
              </p:cNvSpPr>
              <p:nvPr/>
            </p:nvSpPr>
            <p:spPr bwMode="auto">
              <a:xfrm>
                <a:off x="7088277" y="3760331"/>
                <a:ext cx="12480" cy="27454"/>
              </a:xfrm>
              <a:custGeom>
                <a:avLst/>
                <a:gdLst>
                  <a:gd name="T0" fmla="*/ 0 w 5"/>
                  <a:gd name="T1" fmla="*/ 9 h 11"/>
                  <a:gd name="T2" fmla="*/ 2 w 5"/>
                  <a:gd name="T3" fmla="*/ 11 h 11"/>
                  <a:gd name="T4" fmla="*/ 5 w 5"/>
                  <a:gd name="T5" fmla="*/ 2 h 11"/>
                  <a:gd name="T6" fmla="*/ 2 w 5"/>
                  <a:gd name="T7" fmla="*/ 0 h 11"/>
                  <a:gd name="T8" fmla="*/ 0 w 5"/>
                  <a:gd name="T9" fmla="*/ 9 h 11"/>
                </a:gdLst>
                <a:ahLst/>
                <a:cxnLst>
                  <a:cxn ang="0">
                    <a:pos x="T0" y="T1"/>
                  </a:cxn>
                  <a:cxn ang="0">
                    <a:pos x="T2" y="T3"/>
                  </a:cxn>
                  <a:cxn ang="0">
                    <a:pos x="T4" y="T5"/>
                  </a:cxn>
                  <a:cxn ang="0">
                    <a:pos x="T6" y="T7"/>
                  </a:cxn>
                  <a:cxn ang="0">
                    <a:pos x="T8" y="T9"/>
                  </a:cxn>
                </a:cxnLst>
                <a:rect l="0" t="0" r="r" b="b"/>
                <a:pathLst>
                  <a:path w="5" h="11">
                    <a:moveTo>
                      <a:pt x="0" y="9"/>
                    </a:moveTo>
                    <a:lnTo>
                      <a:pt x="2" y="11"/>
                    </a:lnTo>
                    <a:lnTo>
                      <a:pt x="5" y="2"/>
                    </a:lnTo>
                    <a:lnTo>
                      <a:pt x="2" y="0"/>
                    </a:lnTo>
                    <a:lnTo>
                      <a:pt x="0" y="9"/>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6" name="Freeform 162"/>
              <p:cNvSpPr>
                <a:spLocks/>
              </p:cNvSpPr>
              <p:nvPr/>
            </p:nvSpPr>
            <p:spPr bwMode="auto">
              <a:xfrm>
                <a:off x="7130706" y="3987447"/>
                <a:ext cx="22463" cy="19966"/>
              </a:xfrm>
              <a:custGeom>
                <a:avLst/>
                <a:gdLst>
                  <a:gd name="T0" fmla="*/ 0 w 9"/>
                  <a:gd name="T1" fmla="*/ 1 h 8"/>
                  <a:gd name="T2" fmla="*/ 8 w 9"/>
                  <a:gd name="T3" fmla="*/ 8 h 8"/>
                  <a:gd name="T4" fmla="*/ 9 w 9"/>
                  <a:gd name="T5" fmla="*/ 6 h 8"/>
                  <a:gd name="T6" fmla="*/ 3 w 9"/>
                  <a:gd name="T7" fmla="*/ 0 h 8"/>
                  <a:gd name="T8" fmla="*/ 0 w 9"/>
                  <a:gd name="T9" fmla="*/ 1 h 8"/>
                </a:gdLst>
                <a:ahLst/>
                <a:cxnLst>
                  <a:cxn ang="0">
                    <a:pos x="T0" y="T1"/>
                  </a:cxn>
                  <a:cxn ang="0">
                    <a:pos x="T2" y="T3"/>
                  </a:cxn>
                  <a:cxn ang="0">
                    <a:pos x="T4" y="T5"/>
                  </a:cxn>
                  <a:cxn ang="0">
                    <a:pos x="T6" y="T7"/>
                  </a:cxn>
                  <a:cxn ang="0">
                    <a:pos x="T8" y="T9"/>
                  </a:cxn>
                </a:cxnLst>
                <a:rect l="0" t="0" r="r" b="b"/>
                <a:pathLst>
                  <a:path w="9" h="8">
                    <a:moveTo>
                      <a:pt x="0" y="1"/>
                    </a:moveTo>
                    <a:lnTo>
                      <a:pt x="8" y="8"/>
                    </a:lnTo>
                    <a:lnTo>
                      <a:pt x="9" y="6"/>
                    </a:lnTo>
                    <a:lnTo>
                      <a:pt x="3" y="0"/>
                    </a:lnTo>
                    <a:lnTo>
                      <a:pt x="0" y="1"/>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7" name="Freeform 163"/>
              <p:cNvSpPr>
                <a:spLocks/>
              </p:cNvSpPr>
              <p:nvPr/>
            </p:nvSpPr>
            <p:spPr bwMode="auto">
              <a:xfrm>
                <a:off x="7158159" y="3942523"/>
                <a:ext cx="24958" cy="14975"/>
              </a:xfrm>
              <a:custGeom>
                <a:avLst/>
                <a:gdLst>
                  <a:gd name="T0" fmla="*/ 0 w 10"/>
                  <a:gd name="T1" fmla="*/ 3 h 6"/>
                  <a:gd name="T2" fmla="*/ 9 w 10"/>
                  <a:gd name="T3" fmla="*/ 6 h 6"/>
                  <a:gd name="T4" fmla="*/ 10 w 10"/>
                  <a:gd name="T5" fmla="*/ 3 h 6"/>
                  <a:gd name="T6" fmla="*/ 1 w 10"/>
                  <a:gd name="T7" fmla="*/ 0 h 6"/>
                  <a:gd name="T8" fmla="*/ 0 w 10"/>
                  <a:gd name="T9" fmla="*/ 3 h 6"/>
                </a:gdLst>
                <a:ahLst/>
                <a:cxnLst>
                  <a:cxn ang="0">
                    <a:pos x="T0" y="T1"/>
                  </a:cxn>
                  <a:cxn ang="0">
                    <a:pos x="T2" y="T3"/>
                  </a:cxn>
                  <a:cxn ang="0">
                    <a:pos x="T4" y="T5"/>
                  </a:cxn>
                  <a:cxn ang="0">
                    <a:pos x="T6" y="T7"/>
                  </a:cxn>
                  <a:cxn ang="0">
                    <a:pos x="T8" y="T9"/>
                  </a:cxn>
                </a:cxnLst>
                <a:rect l="0" t="0" r="r" b="b"/>
                <a:pathLst>
                  <a:path w="10" h="6">
                    <a:moveTo>
                      <a:pt x="0" y="3"/>
                    </a:moveTo>
                    <a:lnTo>
                      <a:pt x="9" y="6"/>
                    </a:lnTo>
                    <a:lnTo>
                      <a:pt x="10" y="3"/>
                    </a:lnTo>
                    <a:lnTo>
                      <a:pt x="1" y="0"/>
                    </a:lnTo>
                    <a:lnTo>
                      <a:pt x="0" y="3"/>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8" name="Freeform 164"/>
              <p:cNvSpPr>
                <a:spLocks/>
              </p:cNvSpPr>
              <p:nvPr/>
            </p:nvSpPr>
            <p:spPr bwMode="auto">
              <a:xfrm>
                <a:off x="7128209" y="3790281"/>
                <a:ext cx="22463" cy="22463"/>
              </a:xfrm>
              <a:custGeom>
                <a:avLst/>
                <a:gdLst>
                  <a:gd name="T0" fmla="*/ 9 w 9"/>
                  <a:gd name="T1" fmla="*/ 3 h 9"/>
                  <a:gd name="T2" fmla="*/ 8 w 9"/>
                  <a:gd name="T3" fmla="*/ 0 h 9"/>
                  <a:gd name="T4" fmla="*/ 0 w 9"/>
                  <a:gd name="T5" fmla="*/ 7 h 9"/>
                  <a:gd name="T6" fmla="*/ 2 w 9"/>
                  <a:gd name="T7" fmla="*/ 9 h 9"/>
                  <a:gd name="T8" fmla="*/ 9 w 9"/>
                  <a:gd name="T9" fmla="*/ 3 h 9"/>
                </a:gdLst>
                <a:ahLst/>
                <a:cxnLst>
                  <a:cxn ang="0">
                    <a:pos x="T0" y="T1"/>
                  </a:cxn>
                  <a:cxn ang="0">
                    <a:pos x="T2" y="T3"/>
                  </a:cxn>
                  <a:cxn ang="0">
                    <a:pos x="T4" y="T5"/>
                  </a:cxn>
                  <a:cxn ang="0">
                    <a:pos x="T6" y="T7"/>
                  </a:cxn>
                  <a:cxn ang="0">
                    <a:pos x="T8" y="T9"/>
                  </a:cxn>
                </a:cxnLst>
                <a:rect l="0" t="0" r="r" b="b"/>
                <a:pathLst>
                  <a:path w="9" h="9">
                    <a:moveTo>
                      <a:pt x="9" y="3"/>
                    </a:moveTo>
                    <a:lnTo>
                      <a:pt x="8" y="0"/>
                    </a:lnTo>
                    <a:lnTo>
                      <a:pt x="0" y="7"/>
                    </a:lnTo>
                    <a:lnTo>
                      <a:pt x="2" y="9"/>
                    </a:lnTo>
                    <a:lnTo>
                      <a:pt x="9" y="3"/>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69" name="Freeform 165"/>
              <p:cNvSpPr>
                <a:spLocks/>
              </p:cNvSpPr>
              <p:nvPr/>
            </p:nvSpPr>
            <p:spPr bwMode="auto">
              <a:xfrm>
                <a:off x="7153167" y="3840196"/>
                <a:ext cx="27454" cy="12480"/>
              </a:xfrm>
              <a:custGeom>
                <a:avLst/>
                <a:gdLst>
                  <a:gd name="T0" fmla="*/ 10 w 11"/>
                  <a:gd name="T1" fmla="*/ 0 h 5"/>
                  <a:gd name="T2" fmla="*/ 0 w 11"/>
                  <a:gd name="T3" fmla="*/ 3 h 5"/>
                  <a:gd name="T4" fmla="*/ 2 w 11"/>
                  <a:gd name="T5" fmla="*/ 5 h 5"/>
                  <a:gd name="T6" fmla="*/ 11 w 11"/>
                  <a:gd name="T7" fmla="*/ 3 h 5"/>
                  <a:gd name="T8" fmla="*/ 10 w 11"/>
                  <a:gd name="T9" fmla="*/ 0 h 5"/>
                </a:gdLst>
                <a:ahLst/>
                <a:cxnLst>
                  <a:cxn ang="0">
                    <a:pos x="T0" y="T1"/>
                  </a:cxn>
                  <a:cxn ang="0">
                    <a:pos x="T2" y="T3"/>
                  </a:cxn>
                  <a:cxn ang="0">
                    <a:pos x="T4" y="T5"/>
                  </a:cxn>
                  <a:cxn ang="0">
                    <a:pos x="T6" y="T7"/>
                  </a:cxn>
                  <a:cxn ang="0">
                    <a:pos x="T8" y="T9"/>
                  </a:cxn>
                </a:cxnLst>
                <a:rect l="0" t="0" r="r" b="b"/>
                <a:pathLst>
                  <a:path w="11" h="5">
                    <a:moveTo>
                      <a:pt x="10" y="0"/>
                    </a:moveTo>
                    <a:lnTo>
                      <a:pt x="0" y="3"/>
                    </a:lnTo>
                    <a:lnTo>
                      <a:pt x="2" y="5"/>
                    </a:lnTo>
                    <a:lnTo>
                      <a:pt x="11" y="3"/>
                    </a:lnTo>
                    <a:lnTo>
                      <a:pt x="10" y="0"/>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70" name="Rectangle 166"/>
              <p:cNvSpPr>
                <a:spLocks noChangeArrowheads="1"/>
              </p:cNvSpPr>
              <p:nvPr/>
            </p:nvSpPr>
            <p:spPr bwMode="auto">
              <a:xfrm>
                <a:off x="6893606" y="3890112"/>
                <a:ext cx="24958" cy="7488"/>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sp>
            <p:nvSpPr>
              <p:cNvPr id="71" name="Rectangle 167"/>
              <p:cNvSpPr>
                <a:spLocks noChangeArrowheads="1"/>
              </p:cNvSpPr>
              <p:nvPr/>
            </p:nvSpPr>
            <p:spPr bwMode="auto">
              <a:xfrm>
                <a:off x="7170638" y="3892607"/>
                <a:ext cx="27454" cy="7488"/>
              </a:xfrm>
              <a:prstGeom prst="rect">
                <a:avLst/>
              </a:prstGeom>
              <a:grpFill/>
              <a:ln>
                <a:noFill/>
              </a:ln>
            </p:spPr>
            <p:txBody>
              <a:bodyPr/>
              <a:lstStyle/>
              <a:p>
                <a:pPr defTabSz="685612">
                  <a:lnSpc>
                    <a:spcPct val="120000"/>
                  </a:lnSpc>
                  <a:defRPr/>
                </a:pPr>
                <a:endParaRPr lang="en-US" sz="1400">
                  <a:solidFill>
                    <a:schemeClr val="bg1">
                      <a:lumMod val="95000"/>
                    </a:schemeClr>
                  </a:solidFill>
                </a:endParaRPr>
              </a:p>
            </p:txBody>
          </p:sp>
        </p:grpSp>
      </p:grpSp>
      <p:grpSp>
        <p:nvGrpSpPr>
          <p:cNvPr id="72" name="组合 71"/>
          <p:cNvGrpSpPr/>
          <p:nvPr/>
        </p:nvGrpSpPr>
        <p:grpSpPr>
          <a:xfrm>
            <a:off x="5141586" y="3019444"/>
            <a:ext cx="999893" cy="999893"/>
            <a:chOff x="6855447" y="4357119"/>
            <a:chExt cx="1333191" cy="1333191"/>
          </a:xfrm>
        </p:grpSpPr>
        <p:pic>
          <p:nvPicPr>
            <p:cNvPr id="73" name="椭圆 44"/>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855447" y="4357119"/>
              <a:ext cx="1333191" cy="1333191"/>
            </a:xfrm>
            <a:prstGeom prst="rect">
              <a:avLst/>
            </a:prstGeom>
            <a:noFill/>
            <a:extLst>
              <a:ext uri="{909E8E84-426E-40DD-AFC4-6F175D3DCCD1}">
                <a14:hiddenFill xmlns:a14="http://schemas.microsoft.com/office/drawing/2010/main">
                  <a:solidFill>
                    <a:srgbClr val="FFFFFF"/>
                  </a:solidFill>
                </a14:hiddenFill>
              </a:ext>
            </a:extLst>
          </p:spPr>
        </p:pic>
        <p:sp>
          <p:nvSpPr>
            <p:cNvPr id="74" name="Oval 14"/>
            <p:cNvSpPr>
              <a:spLocks noChangeArrowheads="1"/>
            </p:cNvSpPr>
            <p:nvPr/>
          </p:nvSpPr>
          <p:spPr bwMode="auto">
            <a:xfrm>
              <a:off x="6996701" y="4495200"/>
              <a:ext cx="955454" cy="960215"/>
            </a:xfrm>
            <a:prstGeom prst="ellipse">
              <a:avLst/>
            </a:prstGeom>
            <a:solidFill>
              <a:srgbClr val="23363D"/>
            </a:solidFill>
            <a:ln>
              <a:noFill/>
            </a:ln>
          </p:spPr>
          <p:txBody>
            <a:bodyPr anchor="ctr"/>
            <a:lstStyle/>
            <a:p>
              <a:pPr algn="ctr" defTabSz="684473">
                <a:lnSpc>
                  <a:spcPct val="120000"/>
                </a:lnSpc>
              </a:pPr>
              <a:endParaRPr lang="en-US" altLang="zh-CN" sz="2399">
                <a:solidFill>
                  <a:srgbClr val="F2F2F2"/>
                </a:solidFill>
                <a:latin typeface="Calibri" pitchFamily="34" charset="0"/>
              </a:endParaRPr>
            </a:p>
          </p:txBody>
        </p:sp>
        <p:grpSp>
          <p:nvGrpSpPr>
            <p:cNvPr id="75" name="Group 54"/>
            <p:cNvGrpSpPr/>
            <p:nvPr/>
          </p:nvGrpSpPr>
          <p:grpSpPr>
            <a:xfrm>
              <a:off x="7279842" y="4763706"/>
              <a:ext cx="399233" cy="519003"/>
              <a:chOff x="6421904" y="4798576"/>
              <a:chExt cx="299494" cy="389342"/>
            </a:xfrm>
            <a:solidFill>
              <a:schemeClr val="bg1"/>
            </a:solidFill>
          </p:grpSpPr>
          <p:sp>
            <p:nvSpPr>
              <p:cNvPr id="76" name="Freeform 170"/>
              <p:cNvSpPr>
                <a:spLocks/>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sp>
            <p:nvSpPr>
              <p:cNvPr id="77" name="Freeform 171"/>
              <p:cNvSpPr>
                <a:spLocks/>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p:spPr>
            <p:txBody>
              <a:bodyPr/>
              <a:lstStyle/>
              <a:p>
                <a:pPr defTabSz="685612">
                  <a:lnSpc>
                    <a:spcPct val="120000"/>
                  </a:lnSpc>
                  <a:defRPr/>
                </a:pPr>
                <a:endParaRPr lang="en-US" sz="1400">
                  <a:solidFill>
                    <a:schemeClr val="bg1">
                      <a:lumMod val="95000"/>
                    </a:schemeClr>
                  </a:solidFill>
                </a:endParaRPr>
              </a:p>
            </p:txBody>
          </p:sp>
        </p:grpSp>
      </p:grpSp>
      <p:sp>
        <p:nvSpPr>
          <p:cNvPr id="78" name="矩形 77"/>
          <p:cNvSpPr/>
          <p:nvPr/>
        </p:nvSpPr>
        <p:spPr>
          <a:xfrm>
            <a:off x="2988048" y="1375096"/>
            <a:ext cx="1164377" cy="438559"/>
          </a:xfrm>
          <a:prstGeom prst="rect">
            <a:avLst/>
          </a:prstGeom>
        </p:spPr>
        <p:txBody>
          <a:bodyPr wrap="none" lIns="68558" tIns="34279" rIns="68558" bIns="34279">
            <a:spAutoFit/>
          </a:bodyPr>
          <a:lstStyle/>
          <a:p>
            <a:pPr algn="r" defTabSz="685612">
              <a:lnSpc>
                <a:spcPct val="120000"/>
              </a:lnSpc>
              <a:defRPr/>
            </a:pPr>
            <a:r>
              <a:rPr lang="zh-CN" altLang="en-US" sz="2000" b="1" dirty="0">
                <a:solidFill>
                  <a:srgbClr val="23363D"/>
                </a:solidFill>
                <a:latin typeface="微软雅黑" pitchFamily="34" charset="-122"/>
                <a:ea typeface="微软雅黑" pitchFamily="34" charset="-122"/>
              </a:rPr>
              <a:t>工作计划</a:t>
            </a:r>
            <a:endParaRPr lang="en-US" altLang="zh-CN" sz="2000" b="1" dirty="0">
              <a:solidFill>
                <a:srgbClr val="23363D"/>
              </a:solidFill>
              <a:latin typeface="微软雅黑" pitchFamily="34" charset="-122"/>
              <a:ea typeface="微软雅黑" pitchFamily="34" charset="-122"/>
            </a:endParaRPr>
          </a:p>
        </p:txBody>
      </p:sp>
      <p:sp>
        <p:nvSpPr>
          <p:cNvPr id="79" name="矩形 47"/>
          <p:cNvSpPr>
            <a:spLocks noChangeArrowheads="1"/>
          </p:cNvSpPr>
          <p:nvPr/>
        </p:nvSpPr>
        <p:spPr bwMode="auto">
          <a:xfrm>
            <a:off x="1353653" y="1880259"/>
            <a:ext cx="2840007" cy="807891"/>
          </a:xfrm>
          <a:prstGeom prst="rect">
            <a:avLst/>
          </a:prstGeom>
          <a:noFill/>
          <a:ln>
            <a:noFill/>
          </a:ln>
        </p:spPr>
        <p:txBody>
          <a:bodyPr wrap="square" lIns="68558" tIns="34279" rIns="68558" bIns="34279">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r" defTabSz="685612">
              <a:lnSpc>
                <a:spcPct val="120000"/>
              </a:lnSpc>
              <a:spcBef>
                <a:spcPct val="0"/>
              </a:spcBef>
              <a:buNone/>
              <a:defRPr/>
            </a:pPr>
            <a:r>
              <a:rPr lang="zh-CN" altLang="en-US" sz="1000" dirty="0">
                <a:solidFill>
                  <a:schemeClr val="tx1">
                    <a:lumMod val="65000"/>
                    <a:lumOff val="35000"/>
                  </a:schemeClr>
                </a:solidFill>
                <a:sym typeface="微软雅黑" pitchFamily="34" charset="-122"/>
              </a:rPr>
              <a:t>在此录入上述图表的综合描述说明，在此录入上述图表的综合描述说明，在此录入上述图表的综合描述说明，在此录入上述图表的综合描述说明，在此录入上述图表的综合描述说明</a:t>
            </a:r>
          </a:p>
        </p:txBody>
      </p:sp>
      <p:sp>
        <p:nvSpPr>
          <p:cNvPr id="80" name="文本框 79"/>
          <p:cNvSpPr txBox="1"/>
          <p:nvPr/>
        </p:nvSpPr>
        <p:spPr>
          <a:xfrm>
            <a:off x="686198" y="4089759"/>
            <a:ext cx="1980029" cy="904863"/>
          </a:xfrm>
          <a:prstGeom prst="rect">
            <a:avLst/>
          </a:prstGeom>
          <a:noFill/>
          <a:effectLst/>
        </p:spPr>
        <p:txBody>
          <a:bodyPr wrap="none" rtlCol="0">
            <a:spAutoFit/>
          </a:bodyPr>
          <a:lstStyle/>
          <a:p>
            <a:pPr algn="ct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2727827" y="4095769"/>
            <a:ext cx="1980029" cy="904863"/>
          </a:xfrm>
          <a:prstGeom prst="rect">
            <a:avLst/>
          </a:prstGeom>
          <a:noFill/>
          <a:effectLst/>
        </p:spPr>
        <p:txBody>
          <a:bodyPr wrap="none" rtlCol="0">
            <a:spAutoFit/>
          </a:bodyPr>
          <a:lstStyle/>
          <a:p>
            <a:pPr algn="ctr">
              <a:lnSpc>
                <a:spcPct val="120000"/>
              </a:lnSpc>
            </a:pPr>
            <a:r>
              <a:rPr lang="zh-CN" altLang="en-US" sz="1400" dirty="0">
                <a:solidFill>
                  <a:srgbClr val="980000"/>
                </a:solidFill>
                <a:latin typeface="微软雅黑" panose="020B0503020204020204" pitchFamily="34" charset="-122"/>
                <a:ea typeface="微软雅黑" panose="020B0503020204020204" pitchFamily="34" charset="-122"/>
              </a:rPr>
              <a:t>单击此处输入标题</a:t>
            </a:r>
            <a:endParaRPr lang="en-US" altLang="zh-CN" sz="1400" dirty="0">
              <a:solidFill>
                <a:srgbClr val="980000"/>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4728658" y="4115159"/>
            <a:ext cx="1980029" cy="904863"/>
          </a:xfrm>
          <a:prstGeom prst="rect">
            <a:avLst/>
          </a:prstGeom>
          <a:noFill/>
          <a:effectLst/>
        </p:spPr>
        <p:txBody>
          <a:bodyPr wrap="none" rtlCol="0">
            <a:spAutoFit/>
          </a:bodyPr>
          <a:lstStyle/>
          <a:p>
            <a:pPr algn="ct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6790773" y="4095769"/>
            <a:ext cx="1980029" cy="904863"/>
          </a:xfrm>
          <a:prstGeom prst="rect">
            <a:avLst/>
          </a:prstGeom>
          <a:noFill/>
          <a:effectLst/>
        </p:spPr>
        <p:txBody>
          <a:bodyPr wrap="none" rtlCol="0">
            <a:spAutoFit/>
          </a:bodyPr>
          <a:lstStyle/>
          <a:p>
            <a:pPr algn="ctr">
              <a:lnSpc>
                <a:spcPct val="120000"/>
              </a:lnSpc>
            </a:pPr>
            <a:r>
              <a:rPr lang="zh-CN" altLang="en-US" sz="1400" dirty="0">
                <a:solidFill>
                  <a:srgbClr val="980000"/>
                </a:solidFill>
                <a:latin typeface="微软雅黑" panose="020B0503020204020204" pitchFamily="34" charset="-122"/>
                <a:ea typeface="微软雅黑" panose="020B0503020204020204" pitchFamily="34" charset="-122"/>
              </a:rPr>
              <a:t>单击此处输入标题</a:t>
            </a:r>
            <a:endParaRPr lang="en-US" altLang="zh-CN" sz="1400" dirty="0">
              <a:solidFill>
                <a:srgbClr val="980000"/>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84" name="组合 83"/>
          <p:cNvGrpSpPr/>
          <p:nvPr/>
        </p:nvGrpSpPr>
        <p:grpSpPr>
          <a:xfrm>
            <a:off x="0" y="51470"/>
            <a:ext cx="9144000" cy="969003"/>
            <a:chOff x="0" y="51470"/>
            <a:chExt cx="9144000" cy="969003"/>
          </a:xfrm>
        </p:grpSpPr>
        <p:sp>
          <p:nvSpPr>
            <p:cNvPr id="85" name="矩形 84"/>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86"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下一步工作计划</a:t>
              </a:r>
            </a:p>
          </p:txBody>
        </p:sp>
        <p:grpSp>
          <p:nvGrpSpPr>
            <p:cNvPr id="87" name="组合 86"/>
            <p:cNvGrpSpPr/>
            <p:nvPr/>
          </p:nvGrpSpPr>
          <p:grpSpPr>
            <a:xfrm>
              <a:off x="298181" y="51470"/>
              <a:ext cx="997645" cy="969003"/>
              <a:chOff x="1287126" y="850656"/>
              <a:chExt cx="997645" cy="969003"/>
            </a:xfrm>
          </p:grpSpPr>
          <p:sp>
            <p:nvSpPr>
              <p:cNvPr id="89" name="椭圆 88"/>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90" name="椭圆 89"/>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91" name="椭圆 90"/>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92" name="椭圆 91"/>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93" name="椭圆 92"/>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94" name="图片 9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95" name="椭圆 94"/>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88"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05</a:t>
              </a:r>
              <a:endParaRPr lang="zh-CN" altLang="en-US" sz="2400" cap="all" dirty="0">
                <a:solidFill>
                  <a:srgbClr val="980000"/>
                </a:solidFill>
                <a:latin typeface="Impact" panose="020B0806030902050204" pitchFamily="34" charset="0"/>
                <a:cs typeface="Arial" panose="020B0604020202020204" pitchFamily="34" charset="0"/>
              </a:endParaRPr>
            </a:p>
          </p:txBody>
        </p:sp>
      </p:grpSp>
    </p:spTree>
    <p:extLst>
      <p:ext uri="{BB962C8B-B14F-4D97-AF65-F5344CB8AC3E}">
        <p14:creationId xmlns:p14="http://schemas.microsoft.com/office/powerpoint/2010/main" val="1125288512"/>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barn(outVertical)">
                                      <p:cBhvr>
                                        <p:cTn id="11" dur="500"/>
                                        <p:tgtEl>
                                          <p:spTgt spid="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wipe(left)">
                                      <p:cBhvr>
                                        <p:cTn id="15" dur="500"/>
                                        <p:tgtEl>
                                          <p:spTgt spid="78"/>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wipe(left)">
                                      <p:cBhvr>
                                        <p:cTn id="19" dur="500"/>
                                        <p:tgtEl>
                                          <p:spTgt spid="79"/>
                                        </p:tgtEl>
                                      </p:cBhvr>
                                    </p:animEffect>
                                  </p:childTnLst>
                                </p:cTn>
                              </p:par>
                            </p:childTnLst>
                          </p:cTn>
                        </p:par>
                        <p:par>
                          <p:cTn id="20" fill="hold">
                            <p:stCondLst>
                              <p:cond delay="2000"/>
                            </p:stCondLst>
                            <p:childTnLst>
                              <p:par>
                                <p:cTn id="21" presetID="2" presetClass="entr" presetSubtype="4" decel="33333"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750" fill="hold"/>
                                        <p:tgtEl>
                                          <p:spTgt spid="29"/>
                                        </p:tgtEl>
                                        <p:attrNameLst>
                                          <p:attrName>ppt_x</p:attrName>
                                        </p:attrNameLst>
                                      </p:cBhvr>
                                      <p:tavLst>
                                        <p:tav tm="0">
                                          <p:val>
                                            <p:strVal val="#ppt_x"/>
                                          </p:val>
                                        </p:tav>
                                        <p:tav tm="100000">
                                          <p:val>
                                            <p:strVal val="#ppt_x"/>
                                          </p:val>
                                        </p:tav>
                                      </p:tavLst>
                                    </p:anim>
                                    <p:anim calcmode="lin" valueType="num">
                                      <p:cBhvr additive="base">
                                        <p:cTn id="24" dur="750" fill="hold"/>
                                        <p:tgtEl>
                                          <p:spTgt spid="29"/>
                                        </p:tgtEl>
                                        <p:attrNameLst>
                                          <p:attrName>ppt_y</p:attrName>
                                        </p:attrNameLst>
                                      </p:cBhvr>
                                      <p:tavLst>
                                        <p:tav tm="0">
                                          <p:val>
                                            <p:strVal val="1+#ppt_h/2"/>
                                          </p:val>
                                        </p:tav>
                                        <p:tav tm="100000">
                                          <p:val>
                                            <p:strVal val="#ppt_y"/>
                                          </p:val>
                                        </p:tav>
                                      </p:tavLst>
                                    </p:anim>
                                  </p:childTnLst>
                                </p:cTn>
                              </p:par>
                              <p:par>
                                <p:cTn id="25" presetID="2" presetClass="entr" presetSubtype="4" decel="33333" fill="hold" nodeType="withEffect">
                                  <p:stCondLst>
                                    <p:cond delay="25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750" fill="hold"/>
                                        <p:tgtEl>
                                          <p:spTgt spid="35"/>
                                        </p:tgtEl>
                                        <p:attrNameLst>
                                          <p:attrName>ppt_x</p:attrName>
                                        </p:attrNameLst>
                                      </p:cBhvr>
                                      <p:tavLst>
                                        <p:tav tm="0">
                                          <p:val>
                                            <p:strVal val="#ppt_x"/>
                                          </p:val>
                                        </p:tav>
                                        <p:tav tm="100000">
                                          <p:val>
                                            <p:strVal val="#ppt_x"/>
                                          </p:val>
                                        </p:tav>
                                      </p:tavLst>
                                    </p:anim>
                                    <p:anim calcmode="lin" valueType="num">
                                      <p:cBhvr additive="base">
                                        <p:cTn id="28" dur="750" fill="hold"/>
                                        <p:tgtEl>
                                          <p:spTgt spid="35"/>
                                        </p:tgtEl>
                                        <p:attrNameLst>
                                          <p:attrName>ppt_y</p:attrName>
                                        </p:attrNameLst>
                                      </p:cBhvr>
                                      <p:tavLst>
                                        <p:tav tm="0">
                                          <p:val>
                                            <p:strVal val="1+#ppt_h/2"/>
                                          </p:val>
                                        </p:tav>
                                        <p:tav tm="100000">
                                          <p:val>
                                            <p:strVal val="#ppt_y"/>
                                          </p:val>
                                        </p:tav>
                                      </p:tavLst>
                                    </p:anim>
                                  </p:childTnLst>
                                </p:cTn>
                              </p:par>
                              <p:par>
                                <p:cTn id="29" presetID="2" presetClass="entr" presetSubtype="4" decel="33333" fill="hold" nodeType="withEffect">
                                  <p:stCondLst>
                                    <p:cond delay="500"/>
                                  </p:stCondLst>
                                  <p:childTnLst>
                                    <p:set>
                                      <p:cBhvr>
                                        <p:cTn id="30" dur="1" fill="hold">
                                          <p:stCondLst>
                                            <p:cond delay="0"/>
                                          </p:stCondLst>
                                        </p:cTn>
                                        <p:tgtEl>
                                          <p:spTgt spid="72"/>
                                        </p:tgtEl>
                                        <p:attrNameLst>
                                          <p:attrName>style.visibility</p:attrName>
                                        </p:attrNameLst>
                                      </p:cBhvr>
                                      <p:to>
                                        <p:strVal val="visible"/>
                                      </p:to>
                                    </p:set>
                                    <p:anim calcmode="lin" valueType="num">
                                      <p:cBhvr additive="base">
                                        <p:cTn id="31" dur="750" fill="hold"/>
                                        <p:tgtEl>
                                          <p:spTgt spid="72"/>
                                        </p:tgtEl>
                                        <p:attrNameLst>
                                          <p:attrName>ppt_x</p:attrName>
                                        </p:attrNameLst>
                                      </p:cBhvr>
                                      <p:tavLst>
                                        <p:tav tm="0">
                                          <p:val>
                                            <p:strVal val="#ppt_x"/>
                                          </p:val>
                                        </p:tav>
                                        <p:tav tm="100000">
                                          <p:val>
                                            <p:strVal val="#ppt_x"/>
                                          </p:val>
                                        </p:tav>
                                      </p:tavLst>
                                    </p:anim>
                                    <p:anim calcmode="lin" valueType="num">
                                      <p:cBhvr additive="base">
                                        <p:cTn id="32" dur="750" fill="hold"/>
                                        <p:tgtEl>
                                          <p:spTgt spid="72"/>
                                        </p:tgtEl>
                                        <p:attrNameLst>
                                          <p:attrName>ppt_y</p:attrName>
                                        </p:attrNameLst>
                                      </p:cBhvr>
                                      <p:tavLst>
                                        <p:tav tm="0">
                                          <p:val>
                                            <p:strVal val="1+#ppt_h/2"/>
                                          </p:val>
                                        </p:tav>
                                        <p:tav tm="100000">
                                          <p:val>
                                            <p:strVal val="#ppt_y"/>
                                          </p:val>
                                        </p:tav>
                                      </p:tavLst>
                                    </p:anim>
                                  </p:childTnLst>
                                </p:cTn>
                              </p:par>
                              <p:par>
                                <p:cTn id="33" presetID="2" presetClass="entr" presetSubtype="4" decel="33333" fill="hold" nodeType="withEffect">
                                  <p:stCondLst>
                                    <p:cond delay="75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750" fill="hold"/>
                                        <p:tgtEl>
                                          <p:spTgt spid="50"/>
                                        </p:tgtEl>
                                        <p:attrNameLst>
                                          <p:attrName>ppt_x</p:attrName>
                                        </p:attrNameLst>
                                      </p:cBhvr>
                                      <p:tavLst>
                                        <p:tav tm="0">
                                          <p:val>
                                            <p:strVal val="#ppt_x"/>
                                          </p:val>
                                        </p:tav>
                                        <p:tav tm="100000">
                                          <p:val>
                                            <p:strVal val="#ppt_x"/>
                                          </p:val>
                                        </p:tav>
                                      </p:tavLst>
                                    </p:anim>
                                    <p:anim calcmode="lin" valueType="num">
                                      <p:cBhvr additive="base">
                                        <p:cTn id="36" dur="750" fill="hold"/>
                                        <p:tgtEl>
                                          <p:spTgt spid="50"/>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fade">
                                      <p:cBhvr>
                                        <p:cTn id="40" dur="500"/>
                                        <p:tgtEl>
                                          <p:spTgt spid="80"/>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81"/>
                                        </p:tgtEl>
                                        <p:attrNameLst>
                                          <p:attrName>style.visibility</p:attrName>
                                        </p:attrNameLst>
                                      </p:cBhvr>
                                      <p:to>
                                        <p:strVal val="visible"/>
                                      </p:to>
                                    </p:set>
                                    <p:animEffect transition="in" filter="fade">
                                      <p:cBhvr>
                                        <p:cTn id="43" dur="500"/>
                                        <p:tgtEl>
                                          <p:spTgt spid="81"/>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82"/>
                                        </p:tgtEl>
                                        <p:attrNameLst>
                                          <p:attrName>style.visibility</p:attrName>
                                        </p:attrNameLst>
                                      </p:cBhvr>
                                      <p:to>
                                        <p:strVal val="visible"/>
                                      </p:to>
                                    </p:set>
                                    <p:animEffect transition="in" filter="fade">
                                      <p:cBhvr>
                                        <p:cTn id="46" dur="500"/>
                                        <p:tgtEl>
                                          <p:spTgt spid="82"/>
                                        </p:tgtEl>
                                      </p:cBhvr>
                                    </p:animEffect>
                                  </p:childTnLst>
                                </p:cTn>
                              </p:par>
                              <p:par>
                                <p:cTn id="47" presetID="10" presetClass="entr" presetSubtype="0" fill="hold" grpId="0" nodeType="withEffect">
                                  <p:stCondLst>
                                    <p:cond delay="750"/>
                                  </p:stCondLst>
                                  <p:childTnLst>
                                    <p:set>
                                      <p:cBhvr>
                                        <p:cTn id="48" dur="1" fill="hold">
                                          <p:stCondLst>
                                            <p:cond delay="0"/>
                                          </p:stCondLst>
                                        </p:cTn>
                                        <p:tgtEl>
                                          <p:spTgt spid="83"/>
                                        </p:tgtEl>
                                        <p:attrNameLst>
                                          <p:attrName>style.visibility</p:attrName>
                                        </p:attrNameLst>
                                      </p:cBhvr>
                                      <p:to>
                                        <p:strVal val="visible"/>
                                      </p:to>
                                    </p:set>
                                    <p:animEffect transition="in" filter="fade">
                                      <p:cBhvr>
                                        <p:cTn id="49"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78" grpId="0"/>
      <p:bldP spid="79" grpId="0"/>
      <p:bldP spid="80" grpId="0"/>
      <p:bldP spid="81" grpId="0"/>
      <p:bldP spid="82" grpId="0"/>
      <p:bldP spid="8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a:xfrm>
            <a:off x="0" y="51470"/>
            <a:ext cx="9144000" cy="969003"/>
            <a:chOff x="0" y="51470"/>
            <a:chExt cx="9144000" cy="969003"/>
          </a:xfrm>
        </p:grpSpPr>
        <p:sp>
          <p:nvSpPr>
            <p:cNvPr id="45" name="矩形 44"/>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46" name="矩形 259"/>
            <p:cNvSpPr>
              <a:spLocks noChangeArrowheads="1"/>
            </p:cNvSpPr>
            <p:nvPr/>
          </p:nvSpPr>
          <p:spPr bwMode="auto">
            <a:xfrm>
              <a:off x="1547663" y="228223"/>
              <a:ext cx="5998121" cy="443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下一步工作（请各责任部门</a:t>
              </a:r>
              <a:r>
                <a:rPr lang="en-US" altLang="zh-CN" sz="2400" dirty="0">
                  <a:solidFill>
                    <a:schemeClr val="bg1"/>
                  </a:solidFill>
                  <a:latin typeface="Arial" panose="020B0604020202020204" pitchFamily="34" charset="0"/>
                  <a:cs typeface="Arial" panose="020B0604020202020204" pitchFamily="34" charset="0"/>
                </a:rPr>
                <a:t>/</a:t>
              </a:r>
              <a:r>
                <a:rPr lang="zh-CN" altLang="en-US" sz="2400" dirty="0">
                  <a:solidFill>
                    <a:schemeClr val="bg1"/>
                  </a:solidFill>
                  <a:latin typeface="Arial" panose="020B0604020202020204" pitchFamily="34" charset="0"/>
                  <a:cs typeface="Arial" panose="020B0604020202020204" pitchFamily="34" charset="0"/>
                </a:rPr>
                <a:t>人按计划完成）</a:t>
              </a:r>
            </a:p>
          </p:txBody>
        </p:sp>
        <p:grpSp>
          <p:nvGrpSpPr>
            <p:cNvPr id="47" name="组合 46"/>
            <p:cNvGrpSpPr/>
            <p:nvPr/>
          </p:nvGrpSpPr>
          <p:grpSpPr>
            <a:xfrm>
              <a:off x="298181" y="51470"/>
              <a:ext cx="997645" cy="969003"/>
              <a:chOff x="1287126" y="850656"/>
              <a:chExt cx="997645" cy="969003"/>
            </a:xfrm>
          </p:grpSpPr>
          <p:sp>
            <p:nvSpPr>
              <p:cNvPr id="49" name="椭圆 48"/>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50" name="椭圆 49"/>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51" name="椭圆 50"/>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52" name="椭圆 51"/>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53" name="椭圆 52"/>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54" name="图片 5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55" name="椭圆 54"/>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48"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05</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56" name="任意多边形 55"/>
          <p:cNvSpPr/>
          <p:nvPr/>
        </p:nvSpPr>
        <p:spPr>
          <a:xfrm>
            <a:off x="4684340" y="4488451"/>
            <a:ext cx="3834886" cy="95870"/>
          </a:xfrm>
          <a:custGeom>
            <a:avLst/>
            <a:gdLst>
              <a:gd name="connsiteX0" fmla="*/ 4309354 w 4309354"/>
              <a:gd name="connsiteY0" fmla="*/ 0 h 0"/>
              <a:gd name="connsiteX1" fmla="*/ 0 w 4309354"/>
              <a:gd name="connsiteY1" fmla="*/ 0 h 0"/>
            </a:gdLst>
            <a:ahLst/>
            <a:cxnLst>
              <a:cxn ang="0">
                <a:pos x="connsiteX0" y="connsiteY0"/>
              </a:cxn>
              <a:cxn ang="0">
                <a:pos x="connsiteX1" y="connsiteY1"/>
              </a:cxn>
            </a:cxnLst>
            <a:rect l="l" t="t" r="r" b="b"/>
            <a:pathLst>
              <a:path w="4309354">
                <a:moveTo>
                  <a:pt x="4309354"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57" name="任意多边形 56"/>
          <p:cNvSpPr/>
          <p:nvPr/>
        </p:nvSpPr>
        <p:spPr>
          <a:xfrm>
            <a:off x="501710" y="2551560"/>
            <a:ext cx="2318151" cy="59622"/>
          </a:xfrm>
          <a:custGeom>
            <a:avLst/>
            <a:gdLst>
              <a:gd name="connsiteX0" fmla="*/ 4309354 w 4309354"/>
              <a:gd name="connsiteY0" fmla="*/ 0 h 0"/>
              <a:gd name="connsiteX1" fmla="*/ 0 w 4309354"/>
              <a:gd name="connsiteY1" fmla="*/ 0 h 0"/>
            </a:gdLst>
            <a:ahLst/>
            <a:cxnLst>
              <a:cxn ang="0">
                <a:pos x="connsiteX0" y="connsiteY0"/>
              </a:cxn>
              <a:cxn ang="0">
                <a:pos x="connsiteX1" y="connsiteY1"/>
              </a:cxn>
            </a:cxnLst>
            <a:rect l="l" t="t" r="r" b="b"/>
            <a:pathLst>
              <a:path w="4309354">
                <a:moveTo>
                  <a:pt x="4309354"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58" name="任意多边形 57"/>
          <p:cNvSpPr/>
          <p:nvPr/>
        </p:nvSpPr>
        <p:spPr>
          <a:xfrm>
            <a:off x="6201075" y="2528060"/>
            <a:ext cx="2318151" cy="59622"/>
          </a:xfrm>
          <a:custGeom>
            <a:avLst/>
            <a:gdLst>
              <a:gd name="connsiteX0" fmla="*/ 4309354 w 4309354"/>
              <a:gd name="connsiteY0" fmla="*/ 0 h 0"/>
              <a:gd name="connsiteX1" fmla="*/ 0 w 4309354"/>
              <a:gd name="connsiteY1" fmla="*/ 0 h 0"/>
            </a:gdLst>
            <a:ahLst/>
            <a:cxnLst>
              <a:cxn ang="0">
                <a:pos x="connsiteX0" y="connsiteY0"/>
              </a:cxn>
              <a:cxn ang="0">
                <a:pos x="connsiteX1" y="connsiteY1"/>
              </a:cxn>
            </a:cxnLst>
            <a:rect l="l" t="t" r="r" b="b"/>
            <a:pathLst>
              <a:path w="4309354">
                <a:moveTo>
                  <a:pt x="4309354"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59" name="组合 58"/>
          <p:cNvGrpSpPr/>
          <p:nvPr/>
        </p:nvGrpSpPr>
        <p:grpSpPr>
          <a:xfrm>
            <a:off x="2431948" y="1347614"/>
            <a:ext cx="4253539" cy="3248625"/>
            <a:chOff x="3422485" y="1509958"/>
            <a:chExt cx="5671385" cy="4331500"/>
          </a:xfrm>
        </p:grpSpPr>
        <p:grpSp>
          <p:nvGrpSpPr>
            <p:cNvPr id="60" name="组合 59"/>
            <p:cNvGrpSpPr/>
            <p:nvPr/>
          </p:nvGrpSpPr>
          <p:grpSpPr>
            <a:xfrm>
              <a:off x="3465277" y="1716898"/>
              <a:ext cx="5534505" cy="4124560"/>
              <a:chOff x="3465277" y="1716898"/>
              <a:chExt cx="5534505" cy="4124560"/>
            </a:xfrm>
            <a:effectLst>
              <a:outerShdw blurRad="76200" sx="102000" sy="102000" algn="ctr" rotWithShape="0">
                <a:prstClr val="black">
                  <a:alpha val="40000"/>
                </a:prstClr>
              </a:outerShdw>
            </a:effectLst>
          </p:grpSpPr>
          <p:sp>
            <p:nvSpPr>
              <p:cNvPr id="83" name="任意多边形 82"/>
              <p:cNvSpPr/>
              <p:nvPr/>
            </p:nvSpPr>
            <p:spPr>
              <a:xfrm rot="13500000">
                <a:off x="3464714" y="1762858"/>
                <a:ext cx="2662730" cy="2661604"/>
              </a:xfrm>
              <a:custGeom>
                <a:avLst/>
                <a:gdLst>
                  <a:gd name="connsiteX0" fmla="*/ 1029203 w 2059217"/>
                  <a:gd name="connsiteY0" fmla="*/ 0 h 2058346"/>
                  <a:gd name="connsiteX1" fmla="*/ 2059217 w 2059217"/>
                  <a:gd name="connsiteY1" fmla="*/ 1030014 h 2058346"/>
                  <a:gd name="connsiteX2" fmla="*/ 1134516 w 2059217"/>
                  <a:gd name="connsiteY2" fmla="*/ 2054710 h 2058346"/>
                  <a:gd name="connsiteX3" fmla="*/ 1062524 w 2059217"/>
                  <a:gd name="connsiteY3" fmla="*/ 2058346 h 2058346"/>
                  <a:gd name="connsiteX4" fmla="*/ 1062524 w 2059217"/>
                  <a:gd name="connsiteY4" fmla="*/ 1573304 h 2058346"/>
                  <a:gd name="connsiteX5" fmla="*/ 1139372 w 2059217"/>
                  <a:gd name="connsiteY5" fmla="*/ 1565557 h 2058346"/>
                  <a:gd name="connsiteX6" fmla="*/ 1575852 w 2059217"/>
                  <a:gd name="connsiteY6" fmla="*/ 1030014 h 2058346"/>
                  <a:gd name="connsiteX7" fmla="*/ 1029203 w 2059217"/>
                  <a:gd name="connsiteY7" fmla="*/ 483365 h 2058346"/>
                  <a:gd name="connsiteX8" fmla="*/ 493660 w 2059217"/>
                  <a:gd name="connsiteY8" fmla="*/ 919845 h 2058346"/>
                  <a:gd name="connsiteX9" fmla="*/ 484172 w 2059217"/>
                  <a:gd name="connsiteY9" fmla="*/ 1013968 h 2058346"/>
                  <a:gd name="connsiteX10" fmla="*/ 0 w 2059217"/>
                  <a:gd name="connsiteY10" fmla="*/ 1013968 h 2058346"/>
                  <a:gd name="connsiteX11" fmla="*/ 4507 w 2059217"/>
                  <a:gd name="connsiteY11" fmla="*/ 924701 h 2058346"/>
                  <a:gd name="connsiteX12" fmla="*/ 1029203 w 2059217"/>
                  <a:gd name="connsiteY12" fmla="*/ 0 h 205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9217" h="2058346">
                    <a:moveTo>
                      <a:pt x="1029203" y="0"/>
                    </a:moveTo>
                    <a:cubicBezTo>
                      <a:pt x="1598064" y="0"/>
                      <a:pt x="2059217" y="461153"/>
                      <a:pt x="2059217" y="1030014"/>
                    </a:cubicBezTo>
                    <a:cubicBezTo>
                      <a:pt x="2059217" y="1563321"/>
                      <a:pt x="1653907" y="2001963"/>
                      <a:pt x="1134516" y="2054710"/>
                    </a:cubicBezTo>
                    <a:lnTo>
                      <a:pt x="1062524" y="2058346"/>
                    </a:lnTo>
                    <a:lnTo>
                      <a:pt x="1062524" y="1573304"/>
                    </a:lnTo>
                    <a:lnTo>
                      <a:pt x="1139372" y="1565557"/>
                    </a:lnTo>
                    <a:cubicBezTo>
                      <a:pt x="1388471" y="1514584"/>
                      <a:pt x="1575852" y="1294182"/>
                      <a:pt x="1575852" y="1030014"/>
                    </a:cubicBezTo>
                    <a:cubicBezTo>
                      <a:pt x="1575852" y="728108"/>
                      <a:pt x="1331109" y="483365"/>
                      <a:pt x="1029203" y="483365"/>
                    </a:cubicBezTo>
                    <a:cubicBezTo>
                      <a:pt x="765035" y="483365"/>
                      <a:pt x="544633" y="670746"/>
                      <a:pt x="493660" y="919845"/>
                    </a:cubicBezTo>
                    <a:lnTo>
                      <a:pt x="484172" y="1013968"/>
                    </a:lnTo>
                    <a:lnTo>
                      <a:pt x="0" y="1013968"/>
                    </a:lnTo>
                    <a:lnTo>
                      <a:pt x="4507" y="924701"/>
                    </a:lnTo>
                    <a:cubicBezTo>
                      <a:pt x="57254" y="405310"/>
                      <a:pt x="495896" y="0"/>
                      <a:pt x="1029203" y="0"/>
                    </a:cubicBezTo>
                    <a:close/>
                  </a:path>
                </a:pathLst>
              </a:custGeom>
              <a:solidFill>
                <a:srgbClr val="2336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solidFill>
                </a:endParaRPr>
              </a:p>
            </p:txBody>
          </p:sp>
          <p:sp>
            <p:nvSpPr>
              <p:cNvPr id="86" name="任意多边形 85"/>
              <p:cNvSpPr/>
              <p:nvPr/>
            </p:nvSpPr>
            <p:spPr>
              <a:xfrm rot="8100000">
                <a:off x="4920620" y="3179854"/>
                <a:ext cx="2662730" cy="2661604"/>
              </a:xfrm>
              <a:custGeom>
                <a:avLst/>
                <a:gdLst>
                  <a:gd name="connsiteX0" fmla="*/ 1029203 w 2059217"/>
                  <a:gd name="connsiteY0" fmla="*/ 0 h 2058346"/>
                  <a:gd name="connsiteX1" fmla="*/ 2059217 w 2059217"/>
                  <a:gd name="connsiteY1" fmla="*/ 1030014 h 2058346"/>
                  <a:gd name="connsiteX2" fmla="*/ 1134516 w 2059217"/>
                  <a:gd name="connsiteY2" fmla="*/ 2054710 h 2058346"/>
                  <a:gd name="connsiteX3" fmla="*/ 1062524 w 2059217"/>
                  <a:gd name="connsiteY3" fmla="*/ 2058346 h 2058346"/>
                  <a:gd name="connsiteX4" fmla="*/ 1062524 w 2059217"/>
                  <a:gd name="connsiteY4" fmla="*/ 1573304 h 2058346"/>
                  <a:gd name="connsiteX5" fmla="*/ 1139372 w 2059217"/>
                  <a:gd name="connsiteY5" fmla="*/ 1565557 h 2058346"/>
                  <a:gd name="connsiteX6" fmla="*/ 1575852 w 2059217"/>
                  <a:gd name="connsiteY6" fmla="*/ 1030014 h 2058346"/>
                  <a:gd name="connsiteX7" fmla="*/ 1029203 w 2059217"/>
                  <a:gd name="connsiteY7" fmla="*/ 483365 h 2058346"/>
                  <a:gd name="connsiteX8" fmla="*/ 493660 w 2059217"/>
                  <a:gd name="connsiteY8" fmla="*/ 919845 h 2058346"/>
                  <a:gd name="connsiteX9" fmla="*/ 484172 w 2059217"/>
                  <a:gd name="connsiteY9" fmla="*/ 1013968 h 2058346"/>
                  <a:gd name="connsiteX10" fmla="*/ 0 w 2059217"/>
                  <a:gd name="connsiteY10" fmla="*/ 1013968 h 2058346"/>
                  <a:gd name="connsiteX11" fmla="*/ 4507 w 2059217"/>
                  <a:gd name="connsiteY11" fmla="*/ 924701 h 2058346"/>
                  <a:gd name="connsiteX12" fmla="*/ 1029203 w 2059217"/>
                  <a:gd name="connsiteY12" fmla="*/ 0 h 205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9217" h="2058346">
                    <a:moveTo>
                      <a:pt x="1029203" y="0"/>
                    </a:moveTo>
                    <a:cubicBezTo>
                      <a:pt x="1598064" y="0"/>
                      <a:pt x="2059217" y="461153"/>
                      <a:pt x="2059217" y="1030014"/>
                    </a:cubicBezTo>
                    <a:cubicBezTo>
                      <a:pt x="2059217" y="1563321"/>
                      <a:pt x="1653907" y="2001963"/>
                      <a:pt x="1134516" y="2054710"/>
                    </a:cubicBezTo>
                    <a:lnTo>
                      <a:pt x="1062524" y="2058346"/>
                    </a:lnTo>
                    <a:lnTo>
                      <a:pt x="1062524" y="1573304"/>
                    </a:lnTo>
                    <a:lnTo>
                      <a:pt x="1139372" y="1565557"/>
                    </a:lnTo>
                    <a:cubicBezTo>
                      <a:pt x="1388471" y="1514584"/>
                      <a:pt x="1575852" y="1294182"/>
                      <a:pt x="1575852" y="1030014"/>
                    </a:cubicBezTo>
                    <a:cubicBezTo>
                      <a:pt x="1575852" y="728108"/>
                      <a:pt x="1331109" y="483365"/>
                      <a:pt x="1029203" y="483365"/>
                    </a:cubicBezTo>
                    <a:cubicBezTo>
                      <a:pt x="765035" y="483365"/>
                      <a:pt x="544633" y="670746"/>
                      <a:pt x="493660" y="919845"/>
                    </a:cubicBezTo>
                    <a:lnTo>
                      <a:pt x="484172" y="1013968"/>
                    </a:lnTo>
                    <a:lnTo>
                      <a:pt x="0" y="1013968"/>
                    </a:lnTo>
                    <a:lnTo>
                      <a:pt x="4507" y="924701"/>
                    </a:lnTo>
                    <a:cubicBezTo>
                      <a:pt x="57254" y="405310"/>
                      <a:pt x="495896" y="0"/>
                      <a:pt x="1029203" y="0"/>
                    </a:cubicBezTo>
                    <a:close/>
                  </a:path>
                </a:pathLst>
              </a:custGeom>
              <a:solidFill>
                <a:srgbClr val="98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solidFill>
                </a:endParaRPr>
              </a:p>
            </p:txBody>
          </p:sp>
          <p:sp>
            <p:nvSpPr>
              <p:cNvPr id="89" name="任意多边形 88"/>
              <p:cNvSpPr/>
              <p:nvPr/>
            </p:nvSpPr>
            <p:spPr>
              <a:xfrm rot="2700000">
                <a:off x="6337615" y="1717461"/>
                <a:ext cx="2662730" cy="2661604"/>
              </a:xfrm>
              <a:custGeom>
                <a:avLst/>
                <a:gdLst>
                  <a:gd name="connsiteX0" fmla="*/ 1029203 w 2059217"/>
                  <a:gd name="connsiteY0" fmla="*/ 0 h 2058346"/>
                  <a:gd name="connsiteX1" fmla="*/ 2059217 w 2059217"/>
                  <a:gd name="connsiteY1" fmla="*/ 1030014 h 2058346"/>
                  <a:gd name="connsiteX2" fmla="*/ 1134516 w 2059217"/>
                  <a:gd name="connsiteY2" fmla="*/ 2054710 h 2058346"/>
                  <a:gd name="connsiteX3" fmla="*/ 1062524 w 2059217"/>
                  <a:gd name="connsiteY3" fmla="*/ 2058346 h 2058346"/>
                  <a:gd name="connsiteX4" fmla="*/ 1062524 w 2059217"/>
                  <a:gd name="connsiteY4" fmla="*/ 1573304 h 2058346"/>
                  <a:gd name="connsiteX5" fmla="*/ 1139372 w 2059217"/>
                  <a:gd name="connsiteY5" fmla="*/ 1565557 h 2058346"/>
                  <a:gd name="connsiteX6" fmla="*/ 1575852 w 2059217"/>
                  <a:gd name="connsiteY6" fmla="*/ 1030014 h 2058346"/>
                  <a:gd name="connsiteX7" fmla="*/ 1029203 w 2059217"/>
                  <a:gd name="connsiteY7" fmla="*/ 483365 h 2058346"/>
                  <a:gd name="connsiteX8" fmla="*/ 493660 w 2059217"/>
                  <a:gd name="connsiteY8" fmla="*/ 919845 h 2058346"/>
                  <a:gd name="connsiteX9" fmla="*/ 484172 w 2059217"/>
                  <a:gd name="connsiteY9" fmla="*/ 1013968 h 2058346"/>
                  <a:gd name="connsiteX10" fmla="*/ 0 w 2059217"/>
                  <a:gd name="connsiteY10" fmla="*/ 1013968 h 2058346"/>
                  <a:gd name="connsiteX11" fmla="*/ 4507 w 2059217"/>
                  <a:gd name="connsiteY11" fmla="*/ 924701 h 2058346"/>
                  <a:gd name="connsiteX12" fmla="*/ 1029203 w 2059217"/>
                  <a:gd name="connsiteY12" fmla="*/ 0 h 205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9217" h="2058346">
                    <a:moveTo>
                      <a:pt x="1029203" y="0"/>
                    </a:moveTo>
                    <a:cubicBezTo>
                      <a:pt x="1598064" y="0"/>
                      <a:pt x="2059217" y="461153"/>
                      <a:pt x="2059217" y="1030014"/>
                    </a:cubicBezTo>
                    <a:cubicBezTo>
                      <a:pt x="2059217" y="1563321"/>
                      <a:pt x="1653907" y="2001963"/>
                      <a:pt x="1134516" y="2054710"/>
                    </a:cubicBezTo>
                    <a:lnTo>
                      <a:pt x="1062524" y="2058346"/>
                    </a:lnTo>
                    <a:lnTo>
                      <a:pt x="1062524" y="1573304"/>
                    </a:lnTo>
                    <a:lnTo>
                      <a:pt x="1139372" y="1565557"/>
                    </a:lnTo>
                    <a:cubicBezTo>
                      <a:pt x="1388471" y="1514584"/>
                      <a:pt x="1575852" y="1294182"/>
                      <a:pt x="1575852" y="1030014"/>
                    </a:cubicBezTo>
                    <a:cubicBezTo>
                      <a:pt x="1575852" y="728108"/>
                      <a:pt x="1331109" y="483365"/>
                      <a:pt x="1029203" y="483365"/>
                    </a:cubicBezTo>
                    <a:cubicBezTo>
                      <a:pt x="765035" y="483365"/>
                      <a:pt x="544633" y="670746"/>
                      <a:pt x="493660" y="919845"/>
                    </a:cubicBezTo>
                    <a:lnTo>
                      <a:pt x="484172" y="1013968"/>
                    </a:lnTo>
                    <a:lnTo>
                      <a:pt x="0" y="1013968"/>
                    </a:lnTo>
                    <a:lnTo>
                      <a:pt x="4507" y="924701"/>
                    </a:lnTo>
                    <a:cubicBezTo>
                      <a:pt x="57254" y="405310"/>
                      <a:pt x="495896" y="0"/>
                      <a:pt x="1029203" y="0"/>
                    </a:cubicBezTo>
                    <a:close/>
                  </a:path>
                </a:pathLst>
              </a:custGeom>
              <a:solidFill>
                <a:srgbClr val="2336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solidFill>
                    <a:schemeClr val="tx1"/>
                  </a:solidFill>
                </a:endParaRPr>
              </a:p>
            </p:txBody>
          </p:sp>
        </p:grpSp>
        <p:pic>
          <p:nvPicPr>
            <p:cNvPr id="61" name="图片 60"/>
            <p:cNvPicPr>
              <a:picLocks noChangeAspect="1"/>
            </p:cNvPicPr>
            <p:nvPr/>
          </p:nvPicPr>
          <p:blipFill rotWithShape="1">
            <a:blip r:embed="rId4" cstate="screen">
              <a:biLevel thresh="75000"/>
              <a:extLst>
                <a:ext uri="{BEBA8EAE-BF5A-486C-A8C5-ECC9F3942E4B}">
                  <a14:imgProps xmlns:a14="http://schemas.microsoft.com/office/drawing/2010/main">
                    <a14:imgLayer>
                      <a14:imgEffect>
                        <a14:saturation sat="66000"/>
                      </a14:imgEffect>
                    </a14:imgLayer>
                  </a14:imgProps>
                </a:ext>
                <a:ext uri="{28A0092B-C50C-407E-A947-70E740481C1C}">
                  <a14:useLocalDpi xmlns:a14="http://schemas.microsoft.com/office/drawing/2010/main"/>
                </a:ext>
              </a:extLst>
            </a:blip>
            <a:srcRect/>
            <a:stretch/>
          </p:blipFill>
          <p:spPr>
            <a:xfrm rot="2700000" flipV="1">
              <a:off x="6250123" y="2212506"/>
              <a:ext cx="1551008" cy="145911"/>
            </a:xfrm>
            <a:prstGeom prst="rect">
              <a:avLst/>
            </a:prstGeom>
          </p:spPr>
        </p:pic>
        <p:pic>
          <p:nvPicPr>
            <p:cNvPr id="62" name="图片 61"/>
            <p:cNvPicPr>
              <a:picLocks noChangeAspect="1"/>
            </p:cNvPicPr>
            <p:nvPr/>
          </p:nvPicPr>
          <p:blipFill rotWithShape="1">
            <a:blip r:embed="rId4" cstate="screen">
              <a:biLevel thresh="75000"/>
              <a:extLst>
                <a:ext uri="{BEBA8EAE-BF5A-486C-A8C5-ECC9F3942E4B}">
                  <a14:imgProps xmlns:a14="http://schemas.microsoft.com/office/drawing/2010/main">
                    <a14:imgLayer>
                      <a14:imgEffect>
                        <a14:saturation sat="66000"/>
                      </a14:imgEffect>
                    </a14:imgLayer>
                  </a14:imgProps>
                </a:ext>
                <a:ext uri="{28A0092B-C50C-407E-A947-70E740481C1C}">
                  <a14:useLocalDpi xmlns:a14="http://schemas.microsoft.com/office/drawing/2010/main"/>
                </a:ext>
              </a:extLst>
            </a:blip>
            <a:srcRect/>
            <a:stretch/>
          </p:blipFill>
          <p:spPr>
            <a:xfrm rot="18900000" flipV="1">
              <a:off x="4651543" y="2228719"/>
              <a:ext cx="1551008" cy="145911"/>
            </a:xfrm>
            <a:prstGeom prst="rect">
              <a:avLst/>
            </a:prstGeom>
          </p:spPr>
        </p:pic>
        <p:pic>
          <p:nvPicPr>
            <p:cNvPr id="63" name="图片 62"/>
            <p:cNvPicPr>
              <a:picLocks noChangeAspect="1"/>
            </p:cNvPicPr>
            <p:nvPr/>
          </p:nvPicPr>
          <p:blipFill rotWithShape="1">
            <a:blip r:embed="rId4" cstate="screen">
              <a:biLevel thresh="75000"/>
              <a:extLst>
                <a:ext uri="{BEBA8EAE-BF5A-486C-A8C5-ECC9F3942E4B}">
                  <a14:imgProps xmlns:a14="http://schemas.microsoft.com/office/drawing/2010/main">
                    <a14:imgLayer>
                      <a14:imgEffect>
                        <a14:saturation sat="66000"/>
                      </a14:imgEffect>
                    </a14:imgLayer>
                  </a14:imgProps>
                </a:ext>
                <a:ext uri="{28A0092B-C50C-407E-A947-70E740481C1C}">
                  <a14:useLocalDpi xmlns:a14="http://schemas.microsoft.com/office/drawing/2010/main"/>
                </a:ext>
              </a:extLst>
            </a:blip>
            <a:srcRect/>
            <a:stretch/>
          </p:blipFill>
          <p:spPr>
            <a:xfrm rot="13500000" flipV="1">
              <a:off x="4667755" y="3801358"/>
              <a:ext cx="1551008" cy="145911"/>
            </a:xfrm>
            <a:prstGeom prst="rect">
              <a:avLst/>
            </a:prstGeom>
          </p:spPr>
        </p:pic>
        <p:pic>
          <p:nvPicPr>
            <p:cNvPr id="64" name="图片 63"/>
            <p:cNvPicPr>
              <a:picLocks noChangeAspect="1"/>
            </p:cNvPicPr>
            <p:nvPr/>
          </p:nvPicPr>
          <p:blipFill rotWithShape="1">
            <a:blip r:embed="rId4" cstate="screen">
              <a:biLevel thresh="75000"/>
              <a:extLst>
                <a:ext uri="{BEBA8EAE-BF5A-486C-A8C5-ECC9F3942E4B}">
                  <a14:imgProps xmlns:a14="http://schemas.microsoft.com/office/drawing/2010/main">
                    <a14:imgLayer>
                      <a14:imgEffect>
                        <a14:saturation sat="66000"/>
                      </a14:imgEffect>
                    </a14:imgLayer>
                  </a14:imgProps>
                </a:ext>
                <a:ext uri="{28A0092B-C50C-407E-A947-70E740481C1C}">
                  <a14:useLocalDpi xmlns:a14="http://schemas.microsoft.com/office/drawing/2010/main"/>
                </a:ext>
              </a:extLst>
            </a:blip>
            <a:srcRect/>
            <a:stretch/>
          </p:blipFill>
          <p:spPr>
            <a:xfrm rot="8100000" flipV="1">
              <a:off x="6291364" y="3735665"/>
              <a:ext cx="1551008" cy="145911"/>
            </a:xfrm>
            <a:prstGeom prst="rect">
              <a:avLst/>
            </a:prstGeom>
          </p:spPr>
        </p:pic>
        <p:sp>
          <p:nvSpPr>
            <p:cNvPr id="65" name="Oval 131"/>
            <p:cNvSpPr>
              <a:spLocks noChangeArrowheads="1"/>
            </p:cNvSpPr>
            <p:nvPr/>
          </p:nvSpPr>
          <p:spPr bwMode="auto">
            <a:xfrm>
              <a:off x="6089719" y="2553444"/>
              <a:ext cx="248209" cy="251384"/>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66" name="Freeform 134"/>
            <p:cNvSpPr>
              <a:spLocks/>
            </p:cNvSpPr>
            <p:nvPr/>
          </p:nvSpPr>
          <p:spPr bwMode="auto">
            <a:xfrm>
              <a:off x="5938036" y="2844034"/>
              <a:ext cx="551576" cy="239852"/>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67" name="矩形 66"/>
            <p:cNvSpPr/>
            <p:nvPr/>
          </p:nvSpPr>
          <p:spPr>
            <a:xfrm>
              <a:off x="5585285" y="3208669"/>
              <a:ext cx="1413208" cy="390620"/>
            </a:xfrm>
            <a:prstGeom prst="rect">
              <a:avLst/>
            </a:prstGeom>
          </p:spPr>
          <p:txBody>
            <a:bodyPr wrap="none">
              <a:spAutoFit/>
            </a:bodyPr>
            <a:lstStyle/>
            <a:p>
              <a:pPr>
                <a:lnSpc>
                  <a:spcPct val="120000"/>
                </a:lnSpc>
              </a:pPr>
              <a:r>
                <a:rPr lang="en-US" altLang="zh-CN" sz="1200" b="1" dirty="0">
                  <a:solidFill>
                    <a:schemeClr val="tx1">
                      <a:lumMod val="65000"/>
                      <a:lumOff val="35000"/>
                    </a:schemeClr>
                  </a:solidFill>
                  <a:latin typeface="Agency FB" panose="020B0503020202020204" pitchFamily="34" charset="0"/>
                  <a:ea typeface="微软雅黑" panose="020B0503020204020204" pitchFamily="34" charset="-122"/>
                  <a:cs typeface="BrowalliaUPC" panose="020B0604020202020204" pitchFamily="34" charset="-34"/>
                </a:rPr>
                <a:t>TITLE GOSE HERE</a:t>
              </a:r>
              <a:endParaRPr lang="zh-CN" altLang="en-US" sz="1200" dirty="0">
                <a:solidFill>
                  <a:schemeClr val="tx1">
                    <a:lumMod val="65000"/>
                    <a:lumOff val="35000"/>
                  </a:schemeClr>
                </a:solidFill>
              </a:endParaRPr>
            </a:p>
          </p:txBody>
        </p:sp>
        <p:grpSp>
          <p:nvGrpSpPr>
            <p:cNvPr id="68" name="组合 67"/>
            <p:cNvGrpSpPr/>
            <p:nvPr/>
          </p:nvGrpSpPr>
          <p:grpSpPr>
            <a:xfrm>
              <a:off x="4412321" y="2917862"/>
              <a:ext cx="355239" cy="351576"/>
              <a:chOff x="6967126" y="4092464"/>
              <a:chExt cx="453105" cy="448433"/>
            </a:xfrm>
            <a:solidFill>
              <a:schemeClr val="tx1">
                <a:lumMod val="65000"/>
                <a:lumOff val="35000"/>
              </a:schemeClr>
            </a:solidFill>
            <a:effectLst/>
          </p:grpSpPr>
          <p:sp>
            <p:nvSpPr>
              <p:cNvPr id="78" name="Freeform 136"/>
              <p:cNvSpPr>
                <a:spLocks/>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80"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grpSp>
        <p:sp>
          <p:nvSpPr>
            <p:cNvPr id="69" name="Freeform 18"/>
            <p:cNvSpPr>
              <a:spLocks noEditPoints="1"/>
            </p:cNvSpPr>
            <p:nvPr/>
          </p:nvSpPr>
          <p:spPr bwMode="auto">
            <a:xfrm>
              <a:off x="7826761" y="2886344"/>
              <a:ext cx="337999" cy="336924"/>
            </a:xfrm>
            <a:custGeom>
              <a:avLst/>
              <a:gdLst>
                <a:gd name="T0" fmla="*/ 52 w 341"/>
                <a:gd name="T1" fmla="*/ 0 h 340"/>
                <a:gd name="T2" fmla="*/ 289 w 341"/>
                <a:gd name="T3" fmla="*/ 0 h 340"/>
                <a:gd name="T4" fmla="*/ 341 w 341"/>
                <a:gd name="T5" fmla="*/ 51 h 340"/>
                <a:gd name="T6" fmla="*/ 341 w 341"/>
                <a:gd name="T7" fmla="*/ 289 h 340"/>
                <a:gd name="T8" fmla="*/ 289 w 341"/>
                <a:gd name="T9" fmla="*/ 340 h 340"/>
                <a:gd name="T10" fmla="*/ 52 w 341"/>
                <a:gd name="T11" fmla="*/ 340 h 340"/>
                <a:gd name="T12" fmla="*/ 0 w 341"/>
                <a:gd name="T13" fmla="*/ 289 h 340"/>
                <a:gd name="T14" fmla="*/ 0 w 341"/>
                <a:gd name="T15" fmla="*/ 51 h 340"/>
                <a:gd name="T16" fmla="*/ 52 w 341"/>
                <a:gd name="T17" fmla="*/ 0 h 340"/>
                <a:gd name="T18" fmla="*/ 71 w 341"/>
                <a:gd name="T19" fmla="*/ 37 h 340"/>
                <a:gd name="T20" fmla="*/ 38 w 341"/>
                <a:gd name="T21" fmla="*/ 70 h 340"/>
                <a:gd name="T22" fmla="*/ 38 w 341"/>
                <a:gd name="T23" fmla="*/ 269 h 340"/>
                <a:gd name="T24" fmla="*/ 71 w 341"/>
                <a:gd name="T25" fmla="*/ 302 h 340"/>
                <a:gd name="T26" fmla="*/ 270 w 341"/>
                <a:gd name="T27" fmla="*/ 302 h 340"/>
                <a:gd name="T28" fmla="*/ 303 w 341"/>
                <a:gd name="T29" fmla="*/ 269 h 340"/>
                <a:gd name="T30" fmla="*/ 303 w 341"/>
                <a:gd name="T31" fmla="*/ 70 h 340"/>
                <a:gd name="T32" fmla="*/ 270 w 341"/>
                <a:gd name="T33" fmla="*/ 37 h 340"/>
                <a:gd name="T34" fmla="*/ 71 w 341"/>
                <a:gd name="T35" fmla="*/ 37 h 340"/>
                <a:gd name="T36" fmla="*/ 170 w 341"/>
                <a:gd name="T37" fmla="*/ 244 h 340"/>
                <a:gd name="T38" fmla="*/ 157 w 341"/>
                <a:gd name="T39" fmla="*/ 258 h 340"/>
                <a:gd name="T40" fmla="*/ 157 w 341"/>
                <a:gd name="T41" fmla="*/ 283 h 340"/>
                <a:gd name="T42" fmla="*/ 170 w 341"/>
                <a:gd name="T43" fmla="*/ 296 h 340"/>
                <a:gd name="T44" fmla="*/ 184 w 341"/>
                <a:gd name="T45" fmla="*/ 283 h 340"/>
                <a:gd name="T46" fmla="*/ 184 w 341"/>
                <a:gd name="T47" fmla="*/ 258 h 340"/>
                <a:gd name="T48" fmla="*/ 170 w 341"/>
                <a:gd name="T49" fmla="*/ 244 h 340"/>
                <a:gd name="T50" fmla="*/ 245 w 341"/>
                <a:gd name="T51" fmla="*/ 170 h 340"/>
                <a:gd name="T52" fmla="*/ 259 w 341"/>
                <a:gd name="T53" fmla="*/ 183 h 340"/>
                <a:gd name="T54" fmla="*/ 284 w 341"/>
                <a:gd name="T55" fmla="*/ 183 h 340"/>
                <a:gd name="T56" fmla="*/ 297 w 341"/>
                <a:gd name="T57" fmla="*/ 170 h 340"/>
                <a:gd name="T58" fmla="*/ 284 w 341"/>
                <a:gd name="T59" fmla="*/ 156 h 340"/>
                <a:gd name="T60" fmla="*/ 259 w 341"/>
                <a:gd name="T61" fmla="*/ 156 h 340"/>
                <a:gd name="T62" fmla="*/ 245 w 341"/>
                <a:gd name="T63" fmla="*/ 170 h 340"/>
                <a:gd name="T64" fmla="*/ 170 w 341"/>
                <a:gd name="T65" fmla="*/ 43 h 340"/>
                <a:gd name="T66" fmla="*/ 157 w 341"/>
                <a:gd name="T67" fmla="*/ 57 h 340"/>
                <a:gd name="T68" fmla="*/ 157 w 341"/>
                <a:gd name="T69" fmla="*/ 82 h 340"/>
                <a:gd name="T70" fmla="*/ 170 w 341"/>
                <a:gd name="T71" fmla="*/ 95 h 340"/>
                <a:gd name="T72" fmla="*/ 184 w 341"/>
                <a:gd name="T73" fmla="*/ 82 h 340"/>
                <a:gd name="T74" fmla="*/ 184 w 341"/>
                <a:gd name="T75" fmla="*/ 57 h 340"/>
                <a:gd name="T76" fmla="*/ 170 w 341"/>
                <a:gd name="T77" fmla="*/ 43 h 340"/>
                <a:gd name="T78" fmla="*/ 189 w 341"/>
                <a:gd name="T79" fmla="*/ 172 h 340"/>
                <a:gd name="T80" fmla="*/ 217 w 341"/>
                <a:gd name="T81" fmla="*/ 143 h 340"/>
                <a:gd name="T82" fmla="*/ 217 w 341"/>
                <a:gd name="T83" fmla="*/ 125 h 340"/>
                <a:gd name="T84" fmla="*/ 199 w 341"/>
                <a:gd name="T85" fmla="*/ 125 h 340"/>
                <a:gd name="T86" fmla="*/ 173 w 341"/>
                <a:gd name="T87" fmla="*/ 152 h 340"/>
                <a:gd name="T88" fmla="*/ 170 w 341"/>
                <a:gd name="T89" fmla="*/ 152 h 340"/>
                <a:gd name="T90" fmla="*/ 166 w 341"/>
                <a:gd name="T91" fmla="*/ 152 h 340"/>
                <a:gd name="T92" fmla="*/ 114 w 341"/>
                <a:gd name="T93" fmla="*/ 98 h 340"/>
                <a:gd name="T94" fmla="*/ 101 w 341"/>
                <a:gd name="T95" fmla="*/ 98 h 340"/>
                <a:gd name="T96" fmla="*/ 100 w 341"/>
                <a:gd name="T97" fmla="*/ 111 h 340"/>
                <a:gd name="T98" fmla="*/ 153 w 341"/>
                <a:gd name="T99" fmla="*/ 165 h 340"/>
                <a:gd name="T100" fmla="*/ 152 w 341"/>
                <a:gd name="T101" fmla="*/ 170 h 340"/>
                <a:gd name="T102" fmla="*/ 170 w 341"/>
                <a:gd name="T103" fmla="*/ 188 h 340"/>
                <a:gd name="T104" fmla="*/ 189 w 341"/>
                <a:gd name="T105" fmla="*/ 172 h 340"/>
                <a:gd name="T106" fmla="*/ 44 w 341"/>
                <a:gd name="T107" fmla="*/ 170 h 340"/>
                <a:gd name="T108" fmla="*/ 57 w 341"/>
                <a:gd name="T109" fmla="*/ 183 h 340"/>
                <a:gd name="T110" fmla="*/ 82 w 341"/>
                <a:gd name="T111" fmla="*/ 183 h 340"/>
                <a:gd name="T112" fmla="*/ 96 w 341"/>
                <a:gd name="T113" fmla="*/ 170 h 340"/>
                <a:gd name="T114" fmla="*/ 82 w 341"/>
                <a:gd name="T115" fmla="*/ 156 h 340"/>
                <a:gd name="T116" fmla="*/ 57 w 341"/>
                <a:gd name="T117" fmla="*/ 156 h 340"/>
                <a:gd name="T118" fmla="*/ 44 w 341"/>
                <a:gd name="T119" fmla="*/ 17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1" h="340">
                  <a:moveTo>
                    <a:pt x="52" y="0"/>
                  </a:moveTo>
                  <a:cubicBezTo>
                    <a:pt x="289" y="0"/>
                    <a:pt x="289" y="0"/>
                    <a:pt x="289" y="0"/>
                  </a:cubicBezTo>
                  <a:cubicBezTo>
                    <a:pt x="318" y="0"/>
                    <a:pt x="341" y="23"/>
                    <a:pt x="341" y="51"/>
                  </a:cubicBezTo>
                  <a:cubicBezTo>
                    <a:pt x="341" y="289"/>
                    <a:pt x="341" y="289"/>
                    <a:pt x="341" y="289"/>
                  </a:cubicBezTo>
                  <a:cubicBezTo>
                    <a:pt x="341" y="317"/>
                    <a:pt x="318" y="340"/>
                    <a:pt x="289" y="340"/>
                  </a:cubicBezTo>
                  <a:cubicBezTo>
                    <a:pt x="52" y="340"/>
                    <a:pt x="52" y="340"/>
                    <a:pt x="52" y="340"/>
                  </a:cubicBezTo>
                  <a:cubicBezTo>
                    <a:pt x="23" y="340"/>
                    <a:pt x="0" y="317"/>
                    <a:pt x="0" y="289"/>
                  </a:cubicBezTo>
                  <a:cubicBezTo>
                    <a:pt x="0" y="51"/>
                    <a:pt x="0" y="51"/>
                    <a:pt x="0" y="51"/>
                  </a:cubicBezTo>
                  <a:cubicBezTo>
                    <a:pt x="0" y="23"/>
                    <a:pt x="23" y="0"/>
                    <a:pt x="52" y="0"/>
                  </a:cubicBezTo>
                  <a:close/>
                  <a:moveTo>
                    <a:pt x="71" y="37"/>
                  </a:moveTo>
                  <a:cubicBezTo>
                    <a:pt x="53" y="37"/>
                    <a:pt x="38" y="52"/>
                    <a:pt x="38" y="70"/>
                  </a:cubicBezTo>
                  <a:cubicBezTo>
                    <a:pt x="38" y="269"/>
                    <a:pt x="38" y="269"/>
                    <a:pt x="38" y="269"/>
                  </a:cubicBezTo>
                  <a:cubicBezTo>
                    <a:pt x="38" y="288"/>
                    <a:pt x="53" y="302"/>
                    <a:pt x="71" y="302"/>
                  </a:cubicBezTo>
                  <a:cubicBezTo>
                    <a:pt x="270" y="302"/>
                    <a:pt x="270" y="302"/>
                    <a:pt x="270" y="302"/>
                  </a:cubicBezTo>
                  <a:cubicBezTo>
                    <a:pt x="288" y="302"/>
                    <a:pt x="303" y="288"/>
                    <a:pt x="303" y="269"/>
                  </a:cubicBezTo>
                  <a:cubicBezTo>
                    <a:pt x="303" y="70"/>
                    <a:pt x="303" y="70"/>
                    <a:pt x="303" y="70"/>
                  </a:cubicBezTo>
                  <a:cubicBezTo>
                    <a:pt x="303" y="52"/>
                    <a:pt x="288" y="37"/>
                    <a:pt x="270" y="37"/>
                  </a:cubicBezTo>
                  <a:cubicBezTo>
                    <a:pt x="71" y="37"/>
                    <a:pt x="71" y="37"/>
                    <a:pt x="71" y="37"/>
                  </a:cubicBezTo>
                  <a:close/>
                  <a:moveTo>
                    <a:pt x="170" y="244"/>
                  </a:moveTo>
                  <a:cubicBezTo>
                    <a:pt x="163" y="244"/>
                    <a:pt x="157" y="251"/>
                    <a:pt x="157" y="258"/>
                  </a:cubicBezTo>
                  <a:cubicBezTo>
                    <a:pt x="157" y="283"/>
                    <a:pt x="157" y="283"/>
                    <a:pt x="157" y="283"/>
                  </a:cubicBezTo>
                  <a:cubicBezTo>
                    <a:pt x="157" y="290"/>
                    <a:pt x="163" y="296"/>
                    <a:pt x="170" y="296"/>
                  </a:cubicBezTo>
                  <a:cubicBezTo>
                    <a:pt x="178" y="296"/>
                    <a:pt x="184" y="290"/>
                    <a:pt x="184" y="283"/>
                  </a:cubicBezTo>
                  <a:cubicBezTo>
                    <a:pt x="184" y="258"/>
                    <a:pt x="184" y="258"/>
                    <a:pt x="184" y="258"/>
                  </a:cubicBezTo>
                  <a:cubicBezTo>
                    <a:pt x="184" y="251"/>
                    <a:pt x="178" y="244"/>
                    <a:pt x="170" y="244"/>
                  </a:cubicBezTo>
                  <a:close/>
                  <a:moveTo>
                    <a:pt x="245" y="170"/>
                  </a:moveTo>
                  <a:cubicBezTo>
                    <a:pt x="245" y="177"/>
                    <a:pt x="251" y="183"/>
                    <a:pt x="259" y="183"/>
                  </a:cubicBezTo>
                  <a:cubicBezTo>
                    <a:pt x="284" y="183"/>
                    <a:pt x="284" y="183"/>
                    <a:pt x="284" y="183"/>
                  </a:cubicBezTo>
                  <a:cubicBezTo>
                    <a:pt x="291" y="183"/>
                    <a:pt x="297" y="177"/>
                    <a:pt x="297" y="170"/>
                  </a:cubicBezTo>
                  <a:cubicBezTo>
                    <a:pt x="297" y="162"/>
                    <a:pt x="291" y="156"/>
                    <a:pt x="284" y="156"/>
                  </a:cubicBezTo>
                  <a:cubicBezTo>
                    <a:pt x="259" y="156"/>
                    <a:pt x="259" y="156"/>
                    <a:pt x="259" y="156"/>
                  </a:cubicBezTo>
                  <a:cubicBezTo>
                    <a:pt x="251" y="156"/>
                    <a:pt x="245" y="162"/>
                    <a:pt x="245" y="170"/>
                  </a:cubicBezTo>
                  <a:close/>
                  <a:moveTo>
                    <a:pt x="170" y="43"/>
                  </a:moveTo>
                  <a:cubicBezTo>
                    <a:pt x="163" y="43"/>
                    <a:pt x="157" y="49"/>
                    <a:pt x="157" y="57"/>
                  </a:cubicBezTo>
                  <a:cubicBezTo>
                    <a:pt x="157" y="82"/>
                    <a:pt x="157" y="82"/>
                    <a:pt x="157" y="82"/>
                  </a:cubicBezTo>
                  <a:cubicBezTo>
                    <a:pt x="157" y="89"/>
                    <a:pt x="163" y="95"/>
                    <a:pt x="170" y="95"/>
                  </a:cubicBezTo>
                  <a:cubicBezTo>
                    <a:pt x="178" y="95"/>
                    <a:pt x="184" y="89"/>
                    <a:pt x="184" y="82"/>
                  </a:cubicBezTo>
                  <a:cubicBezTo>
                    <a:pt x="184" y="57"/>
                    <a:pt x="184" y="57"/>
                    <a:pt x="184" y="57"/>
                  </a:cubicBezTo>
                  <a:cubicBezTo>
                    <a:pt x="184" y="49"/>
                    <a:pt x="178" y="43"/>
                    <a:pt x="170" y="43"/>
                  </a:cubicBezTo>
                  <a:close/>
                  <a:moveTo>
                    <a:pt x="189" y="172"/>
                  </a:moveTo>
                  <a:cubicBezTo>
                    <a:pt x="217" y="143"/>
                    <a:pt x="217" y="143"/>
                    <a:pt x="217" y="143"/>
                  </a:cubicBezTo>
                  <a:cubicBezTo>
                    <a:pt x="222" y="138"/>
                    <a:pt x="222" y="130"/>
                    <a:pt x="217" y="125"/>
                  </a:cubicBezTo>
                  <a:cubicBezTo>
                    <a:pt x="212" y="120"/>
                    <a:pt x="204" y="120"/>
                    <a:pt x="199" y="125"/>
                  </a:cubicBezTo>
                  <a:cubicBezTo>
                    <a:pt x="173" y="152"/>
                    <a:pt x="173" y="152"/>
                    <a:pt x="173" y="152"/>
                  </a:cubicBezTo>
                  <a:cubicBezTo>
                    <a:pt x="172" y="152"/>
                    <a:pt x="171" y="152"/>
                    <a:pt x="170" y="152"/>
                  </a:cubicBezTo>
                  <a:cubicBezTo>
                    <a:pt x="169" y="152"/>
                    <a:pt x="168" y="152"/>
                    <a:pt x="166" y="152"/>
                  </a:cubicBezTo>
                  <a:cubicBezTo>
                    <a:pt x="114" y="98"/>
                    <a:pt x="114" y="98"/>
                    <a:pt x="114" y="98"/>
                  </a:cubicBezTo>
                  <a:cubicBezTo>
                    <a:pt x="110" y="94"/>
                    <a:pt x="104" y="94"/>
                    <a:pt x="101" y="98"/>
                  </a:cubicBezTo>
                  <a:cubicBezTo>
                    <a:pt x="97" y="101"/>
                    <a:pt x="97" y="107"/>
                    <a:pt x="100" y="111"/>
                  </a:cubicBezTo>
                  <a:cubicBezTo>
                    <a:pt x="153" y="165"/>
                    <a:pt x="153" y="165"/>
                    <a:pt x="153" y="165"/>
                  </a:cubicBezTo>
                  <a:cubicBezTo>
                    <a:pt x="152" y="167"/>
                    <a:pt x="152" y="168"/>
                    <a:pt x="152" y="170"/>
                  </a:cubicBezTo>
                  <a:cubicBezTo>
                    <a:pt x="152" y="180"/>
                    <a:pt x="160" y="188"/>
                    <a:pt x="170" y="188"/>
                  </a:cubicBezTo>
                  <a:cubicBezTo>
                    <a:pt x="180" y="188"/>
                    <a:pt x="188" y="181"/>
                    <a:pt x="189" y="172"/>
                  </a:cubicBezTo>
                  <a:close/>
                  <a:moveTo>
                    <a:pt x="44" y="170"/>
                  </a:moveTo>
                  <a:cubicBezTo>
                    <a:pt x="44" y="177"/>
                    <a:pt x="50" y="183"/>
                    <a:pt x="57" y="183"/>
                  </a:cubicBezTo>
                  <a:cubicBezTo>
                    <a:pt x="82" y="183"/>
                    <a:pt x="82" y="183"/>
                    <a:pt x="82" y="183"/>
                  </a:cubicBezTo>
                  <a:cubicBezTo>
                    <a:pt x="90" y="183"/>
                    <a:pt x="96" y="177"/>
                    <a:pt x="96" y="170"/>
                  </a:cubicBezTo>
                  <a:cubicBezTo>
                    <a:pt x="96" y="162"/>
                    <a:pt x="90" y="156"/>
                    <a:pt x="82" y="156"/>
                  </a:cubicBezTo>
                  <a:cubicBezTo>
                    <a:pt x="57" y="156"/>
                    <a:pt x="57" y="156"/>
                    <a:pt x="57" y="156"/>
                  </a:cubicBezTo>
                  <a:cubicBezTo>
                    <a:pt x="50" y="156"/>
                    <a:pt x="44" y="162"/>
                    <a:pt x="44" y="170"/>
                  </a:cubicBezTo>
                  <a:close/>
                </a:path>
              </a:pathLst>
            </a:custGeom>
            <a:solidFill>
              <a:schemeClr val="tx1">
                <a:lumMod val="65000"/>
                <a:lumOff val="35000"/>
              </a:schemeClr>
            </a:solidFill>
            <a:ln>
              <a:noFill/>
            </a:ln>
            <a:effec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nvGrpSpPr>
            <p:cNvPr id="70" name="Group 18"/>
            <p:cNvGrpSpPr>
              <a:grpSpLocks noChangeAspect="1"/>
            </p:cNvGrpSpPr>
            <p:nvPr/>
          </p:nvGrpSpPr>
          <p:grpSpPr bwMode="auto">
            <a:xfrm>
              <a:off x="6101703" y="4620141"/>
              <a:ext cx="350148" cy="303462"/>
              <a:chOff x="3525" y="1887"/>
              <a:chExt cx="630" cy="546"/>
            </a:xfrm>
            <a:solidFill>
              <a:schemeClr val="tx1">
                <a:lumMod val="65000"/>
                <a:lumOff val="35000"/>
              </a:schemeClr>
            </a:solidFill>
            <a:effectLst/>
          </p:grpSpPr>
          <p:sp>
            <p:nvSpPr>
              <p:cNvPr id="74" name="Freeform 19"/>
              <p:cNvSpPr>
                <a:spLocks/>
              </p:cNvSpPr>
              <p:nvPr/>
            </p:nvSpPr>
            <p:spPr bwMode="auto">
              <a:xfrm>
                <a:off x="3623" y="2117"/>
                <a:ext cx="129" cy="227"/>
              </a:xfrm>
              <a:custGeom>
                <a:avLst/>
                <a:gdLst>
                  <a:gd name="T0" fmla="*/ 4 w 54"/>
                  <a:gd name="T1" fmla="*/ 95 h 95"/>
                  <a:gd name="T2" fmla="*/ 49 w 54"/>
                  <a:gd name="T3" fmla="*/ 95 h 95"/>
                  <a:gd name="T4" fmla="*/ 54 w 54"/>
                  <a:gd name="T5" fmla="*/ 90 h 95"/>
                  <a:gd name="T6" fmla="*/ 54 w 54"/>
                  <a:gd name="T7" fmla="*/ 4 h 95"/>
                  <a:gd name="T8" fmla="*/ 49 w 54"/>
                  <a:gd name="T9" fmla="*/ 0 h 95"/>
                  <a:gd name="T10" fmla="*/ 4 w 54"/>
                  <a:gd name="T11" fmla="*/ 0 h 95"/>
                  <a:gd name="T12" fmla="*/ 0 w 54"/>
                  <a:gd name="T13" fmla="*/ 4 h 95"/>
                  <a:gd name="T14" fmla="*/ 0 w 54"/>
                  <a:gd name="T15" fmla="*/ 90 h 95"/>
                  <a:gd name="T16" fmla="*/ 4 w 54"/>
                  <a:gd name="T1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95">
                    <a:moveTo>
                      <a:pt x="4" y="95"/>
                    </a:moveTo>
                    <a:cubicBezTo>
                      <a:pt x="49" y="95"/>
                      <a:pt x="49" y="95"/>
                      <a:pt x="49" y="95"/>
                    </a:cubicBezTo>
                    <a:cubicBezTo>
                      <a:pt x="52" y="95"/>
                      <a:pt x="54" y="93"/>
                      <a:pt x="54" y="90"/>
                    </a:cubicBezTo>
                    <a:cubicBezTo>
                      <a:pt x="54" y="4"/>
                      <a:pt x="54" y="4"/>
                      <a:pt x="54" y="4"/>
                    </a:cubicBezTo>
                    <a:cubicBezTo>
                      <a:pt x="54" y="2"/>
                      <a:pt x="52" y="0"/>
                      <a:pt x="49" y="0"/>
                    </a:cubicBezTo>
                    <a:cubicBezTo>
                      <a:pt x="4" y="0"/>
                      <a:pt x="4" y="0"/>
                      <a:pt x="4" y="0"/>
                    </a:cubicBezTo>
                    <a:cubicBezTo>
                      <a:pt x="2" y="0"/>
                      <a:pt x="0" y="2"/>
                      <a:pt x="0" y="4"/>
                    </a:cubicBezTo>
                    <a:cubicBezTo>
                      <a:pt x="0" y="90"/>
                      <a:pt x="0" y="90"/>
                      <a:pt x="0" y="90"/>
                    </a:cubicBezTo>
                    <a:cubicBezTo>
                      <a:pt x="0" y="93"/>
                      <a:pt x="2" y="95"/>
                      <a:pt x="4"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75" name="Freeform 20"/>
              <p:cNvSpPr>
                <a:spLocks/>
              </p:cNvSpPr>
              <p:nvPr/>
            </p:nvSpPr>
            <p:spPr bwMode="auto">
              <a:xfrm>
                <a:off x="3809" y="2033"/>
                <a:ext cx="129" cy="311"/>
              </a:xfrm>
              <a:custGeom>
                <a:avLst/>
                <a:gdLst>
                  <a:gd name="T0" fmla="*/ 5 w 54"/>
                  <a:gd name="T1" fmla="*/ 130 h 130"/>
                  <a:gd name="T2" fmla="*/ 50 w 54"/>
                  <a:gd name="T3" fmla="*/ 130 h 130"/>
                  <a:gd name="T4" fmla="*/ 54 w 54"/>
                  <a:gd name="T5" fmla="*/ 125 h 130"/>
                  <a:gd name="T6" fmla="*/ 54 w 54"/>
                  <a:gd name="T7" fmla="*/ 5 h 130"/>
                  <a:gd name="T8" fmla="*/ 50 w 54"/>
                  <a:gd name="T9" fmla="*/ 0 h 130"/>
                  <a:gd name="T10" fmla="*/ 5 w 54"/>
                  <a:gd name="T11" fmla="*/ 0 h 130"/>
                  <a:gd name="T12" fmla="*/ 0 w 54"/>
                  <a:gd name="T13" fmla="*/ 5 h 130"/>
                  <a:gd name="T14" fmla="*/ 0 w 54"/>
                  <a:gd name="T15" fmla="*/ 125 h 130"/>
                  <a:gd name="T16" fmla="*/ 5 w 54"/>
                  <a:gd name="T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30">
                    <a:moveTo>
                      <a:pt x="5" y="130"/>
                    </a:moveTo>
                    <a:cubicBezTo>
                      <a:pt x="50" y="130"/>
                      <a:pt x="50" y="130"/>
                      <a:pt x="50" y="130"/>
                    </a:cubicBezTo>
                    <a:cubicBezTo>
                      <a:pt x="52" y="130"/>
                      <a:pt x="54" y="128"/>
                      <a:pt x="54" y="125"/>
                    </a:cubicBezTo>
                    <a:cubicBezTo>
                      <a:pt x="54" y="5"/>
                      <a:pt x="54" y="5"/>
                      <a:pt x="54" y="5"/>
                    </a:cubicBezTo>
                    <a:cubicBezTo>
                      <a:pt x="54" y="2"/>
                      <a:pt x="52" y="0"/>
                      <a:pt x="50" y="0"/>
                    </a:cubicBezTo>
                    <a:cubicBezTo>
                      <a:pt x="5" y="0"/>
                      <a:pt x="5" y="0"/>
                      <a:pt x="5" y="0"/>
                    </a:cubicBezTo>
                    <a:cubicBezTo>
                      <a:pt x="2" y="0"/>
                      <a:pt x="0" y="2"/>
                      <a:pt x="0" y="5"/>
                    </a:cubicBezTo>
                    <a:cubicBezTo>
                      <a:pt x="0" y="125"/>
                      <a:pt x="0" y="125"/>
                      <a:pt x="0" y="125"/>
                    </a:cubicBezTo>
                    <a:cubicBezTo>
                      <a:pt x="0" y="128"/>
                      <a:pt x="2" y="130"/>
                      <a:pt x="5" y="1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76" name="Freeform 21"/>
              <p:cNvSpPr>
                <a:spLocks/>
              </p:cNvSpPr>
              <p:nvPr/>
            </p:nvSpPr>
            <p:spPr bwMode="auto">
              <a:xfrm>
                <a:off x="3997" y="1964"/>
                <a:ext cx="129" cy="380"/>
              </a:xfrm>
              <a:custGeom>
                <a:avLst/>
                <a:gdLst>
                  <a:gd name="T0" fmla="*/ 4 w 54"/>
                  <a:gd name="T1" fmla="*/ 159 h 159"/>
                  <a:gd name="T2" fmla="*/ 49 w 54"/>
                  <a:gd name="T3" fmla="*/ 159 h 159"/>
                  <a:gd name="T4" fmla="*/ 54 w 54"/>
                  <a:gd name="T5" fmla="*/ 154 h 159"/>
                  <a:gd name="T6" fmla="*/ 54 w 54"/>
                  <a:gd name="T7" fmla="*/ 5 h 159"/>
                  <a:gd name="T8" fmla="*/ 49 w 54"/>
                  <a:gd name="T9" fmla="*/ 0 h 159"/>
                  <a:gd name="T10" fmla="*/ 4 w 54"/>
                  <a:gd name="T11" fmla="*/ 0 h 159"/>
                  <a:gd name="T12" fmla="*/ 0 w 54"/>
                  <a:gd name="T13" fmla="*/ 5 h 159"/>
                  <a:gd name="T14" fmla="*/ 0 w 54"/>
                  <a:gd name="T15" fmla="*/ 154 h 159"/>
                  <a:gd name="T16" fmla="*/ 4 w 54"/>
                  <a:gd name="T17"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59">
                    <a:moveTo>
                      <a:pt x="4" y="159"/>
                    </a:moveTo>
                    <a:cubicBezTo>
                      <a:pt x="49" y="159"/>
                      <a:pt x="49" y="159"/>
                      <a:pt x="49" y="159"/>
                    </a:cubicBezTo>
                    <a:cubicBezTo>
                      <a:pt x="52" y="159"/>
                      <a:pt x="54" y="157"/>
                      <a:pt x="54" y="154"/>
                    </a:cubicBezTo>
                    <a:cubicBezTo>
                      <a:pt x="54" y="5"/>
                      <a:pt x="54" y="5"/>
                      <a:pt x="54" y="5"/>
                    </a:cubicBezTo>
                    <a:cubicBezTo>
                      <a:pt x="54" y="2"/>
                      <a:pt x="52" y="0"/>
                      <a:pt x="49" y="0"/>
                    </a:cubicBezTo>
                    <a:cubicBezTo>
                      <a:pt x="4" y="0"/>
                      <a:pt x="4" y="0"/>
                      <a:pt x="4" y="0"/>
                    </a:cubicBezTo>
                    <a:cubicBezTo>
                      <a:pt x="2" y="0"/>
                      <a:pt x="0" y="2"/>
                      <a:pt x="0" y="5"/>
                    </a:cubicBezTo>
                    <a:cubicBezTo>
                      <a:pt x="0" y="154"/>
                      <a:pt x="0" y="154"/>
                      <a:pt x="0" y="154"/>
                    </a:cubicBezTo>
                    <a:cubicBezTo>
                      <a:pt x="0" y="157"/>
                      <a:pt x="2" y="159"/>
                      <a:pt x="4" y="1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sp>
            <p:nvSpPr>
              <p:cNvPr id="77" name="Freeform 22"/>
              <p:cNvSpPr>
                <a:spLocks/>
              </p:cNvSpPr>
              <p:nvPr/>
            </p:nvSpPr>
            <p:spPr bwMode="auto">
              <a:xfrm>
                <a:off x="3525" y="1887"/>
                <a:ext cx="630" cy="546"/>
              </a:xfrm>
              <a:custGeom>
                <a:avLst/>
                <a:gdLst>
                  <a:gd name="T0" fmla="*/ 253 w 264"/>
                  <a:gd name="T1" fmla="*/ 206 h 228"/>
                  <a:gd name="T2" fmla="*/ 23 w 264"/>
                  <a:gd name="T3" fmla="*/ 206 h 228"/>
                  <a:gd name="T4" fmla="*/ 22 w 264"/>
                  <a:gd name="T5" fmla="*/ 206 h 228"/>
                  <a:gd name="T6" fmla="*/ 22 w 264"/>
                  <a:gd name="T7" fmla="*/ 11 h 228"/>
                  <a:gd name="T8" fmla="*/ 11 w 264"/>
                  <a:gd name="T9" fmla="*/ 0 h 228"/>
                  <a:gd name="T10" fmla="*/ 0 w 264"/>
                  <a:gd name="T11" fmla="*/ 11 h 228"/>
                  <a:gd name="T12" fmla="*/ 0 w 264"/>
                  <a:gd name="T13" fmla="*/ 206 h 228"/>
                  <a:gd name="T14" fmla="*/ 23 w 264"/>
                  <a:gd name="T15" fmla="*/ 228 h 228"/>
                  <a:gd name="T16" fmla="*/ 253 w 264"/>
                  <a:gd name="T17" fmla="*/ 228 h 228"/>
                  <a:gd name="T18" fmla="*/ 264 w 264"/>
                  <a:gd name="T19" fmla="*/ 217 h 228"/>
                  <a:gd name="T20" fmla="*/ 253 w 264"/>
                  <a:gd name="T21" fmla="*/ 20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228">
                    <a:moveTo>
                      <a:pt x="253" y="206"/>
                    </a:moveTo>
                    <a:cubicBezTo>
                      <a:pt x="23" y="206"/>
                      <a:pt x="23" y="206"/>
                      <a:pt x="23" y="206"/>
                    </a:cubicBezTo>
                    <a:cubicBezTo>
                      <a:pt x="22" y="206"/>
                      <a:pt x="22" y="206"/>
                      <a:pt x="22" y="206"/>
                    </a:cubicBezTo>
                    <a:cubicBezTo>
                      <a:pt x="22" y="11"/>
                      <a:pt x="22" y="11"/>
                      <a:pt x="22" y="11"/>
                    </a:cubicBezTo>
                    <a:cubicBezTo>
                      <a:pt x="22" y="5"/>
                      <a:pt x="17" y="0"/>
                      <a:pt x="11" y="0"/>
                    </a:cubicBezTo>
                    <a:cubicBezTo>
                      <a:pt x="5" y="0"/>
                      <a:pt x="0" y="5"/>
                      <a:pt x="0" y="11"/>
                    </a:cubicBezTo>
                    <a:cubicBezTo>
                      <a:pt x="0" y="206"/>
                      <a:pt x="0" y="206"/>
                      <a:pt x="0" y="206"/>
                    </a:cubicBezTo>
                    <a:cubicBezTo>
                      <a:pt x="0" y="218"/>
                      <a:pt x="10" y="228"/>
                      <a:pt x="23" y="228"/>
                    </a:cubicBezTo>
                    <a:cubicBezTo>
                      <a:pt x="253" y="228"/>
                      <a:pt x="253" y="228"/>
                      <a:pt x="253" y="228"/>
                    </a:cubicBezTo>
                    <a:cubicBezTo>
                      <a:pt x="259" y="228"/>
                      <a:pt x="264" y="223"/>
                      <a:pt x="264" y="217"/>
                    </a:cubicBezTo>
                    <a:cubicBezTo>
                      <a:pt x="264" y="211"/>
                      <a:pt x="259" y="206"/>
                      <a:pt x="253"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500">
                  <a:solidFill>
                    <a:prstClr val="black"/>
                  </a:solidFill>
                </a:endParaRPr>
              </a:p>
            </p:txBody>
          </p:sp>
        </p:grpSp>
        <p:sp>
          <p:nvSpPr>
            <p:cNvPr id="71" name="矩形 70"/>
            <p:cNvSpPr/>
            <p:nvPr/>
          </p:nvSpPr>
          <p:spPr>
            <a:xfrm>
              <a:off x="3422485" y="2862827"/>
              <a:ext cx="890516" cy="498085"/>
            </a:xfrm>
            <a:prstGeom prst="rect">
              <a:avLst/>
            </a:prstGeom>
          </p:spPr>
          <p:txBody>
            <a:bodyPr wrap="square">
              <a:spAutoFit/>
            </a:bodyPr>
            <a:lstStyle/>
            <a:p>
              <a:pPr algn="ctr">
                <a:lnSpc>
                  <a:spcPct val="120000"/>
                </a:lnSpc>
              </a:pPr>
              <a:r>
                <a:rPr lang="en-US" altLang="zh-CN" dirty="0">
                  <a:solidFill>
                    <a:schemeClr val="bg1"/>
                  </a:solidFill>
                  <a:latin typeface="Haettenschweiler" panose="020B0706040902060204" pitchFamily="34" charset="0"/>
                  <a:ea typeface="微软雅黑" panose="020B0503020204020204" pitchFamily="34" charset="-122"/>
                </a:rPr>
                <a:t>01</a:t>
              </a:r>
              <a:endParaRPr lang="zh-CN" altLang="en-US" dirty="0">
                <a:solidFill>
                  <a:schemeClr val="bg1"/>
                </a:solidFill>
                <a:latin typeface="Haettenschweiler" panose="020B0706040902060204" pitchFamily="34" charset="0"/>
                <a:ea typeface="微软雅黑" panose="020B0503020204020204" pitchFamily="34" charset="-122"/>
              </a:endParaRPr>
            </a:p>
          </p:txBody>
        </p:sp>
        <p:sp>
          <p:nvSpPr>
            <p:cNvPr id="72" name="矩形 71"/>
            <p:cNvSpPr/>
            <p:nvPr/>
          </p:nvSpPr>
          <p:spPr>
            <a:xfrm>
              <a:off x="5831520" y="5274979"/>
              <a:ext cx="890516" cy="498085"/>
            </a:xfrm>
            <a:prstGeom prst="rect">
              <a:avLst/>
            </a:prstGeom>
          </p:spPr>
          <p:txBody>
            <a:bodyPr wrap="square">
              <a:spAutoFit/>
            </a:bodyPr>
            <a:lstStyle/>
            <a:p>
              <a:pPr algn="ctr">
                <a:lnSpc>
                  <a:spcPct val="120000"/>
                </a:lnSpc>
              </a:pPr>
              <a:r>
                <a:rPr lang="en-US" altLang="zh-CN" dirty="0">
                  <a:solidFill>
                    <a:schemeClr val="bg1"/>
                  </a:solidFill>
                  <a:latin typeface="Haettenschweiler" panose="020B0706040902060204" pitchFamily="34" charset="0"/>
                  <a:ea typeface="微软雅黑" panose="020B0503020204020204" pitchFamily="34" charset="-122"/>
                </a:rPr>
                <a:t>02</a:t>
              </a:r>
              <a:endParaRPr lang="zh-CN" altLang="en-US" dirty="0">
                <a:solidFill>
                  <a:schemeClr val="bg1"/>
                </a:solidFill>
                <a:latin typeface="Haettenschweiler" panose="020B0706040902060204" pitchFamily="34" charset="0"/>
                <a:ea typeface="微软雅黑" panose="020B0503020204020204" pitchFamily="34" charset="-122"/>
              </a:endParaRPr>
            </a:p>
          </p:txBody>
        </p:sp>
        <p:sp>
          <p:nvSpPr>
            <p:cNvPr id="73" name="矩形 72"/>
            <p:cNvSpPr/>
            <p:nvPr/>
          </p:nvSpPr>
          <p:spPr>
            <a:xfrm>
              <a:off x="8203354" y="2804829"/>
              <a:ext cx="890516" cy="498085"/>
            </a:xfrm>
            <a:prstGeom prst="rect">
              <a:avLst/>
            </a:prstGeom>
          </p:spPr>
          <p:txBody>
            <a:bodyPr wrap="square">
              <a:spAutoFit/>
            </a:bodyPr>
            <a:lstStyle/>
            <a:p>
              <a:pPr algn="ctr">
                <a:lnSpc>
                  <a:spcPct val="120000"/>
                </a:lnSpc>
              </a:pPr>
              <a:r>
                <a:rPr lang="en-US" altLang="zh-CN" dirty="0">
                  <a:solidFill>
                    <a:schemeClr val="bg1"/>
                  </a:solidFill>
                  <a:latin typeface="Haettenschweiler" panose="020B0706040902060204" pitchFamily="34" charset="0"/>
                  <a:ea typeface="微软雅黑" panose="020B0503020204020204" pitchFamily="34" charset="-122"/>
                </a:rPr>
                <a:t>03</a:t>
              </a:r>
              <a:endParaRPr lang="zh-CN" altLang="en-US" dirty="0">
                <a:solidFill>
                  <a:schemeClr val="bg1"/>
                </a:solidFill>
                <a:latin typeface="Haettenschweiler" panose="020B0706040902060204" pitchFamily="34" charset="0"/>
                <a:ea typeface="微软雅黑" panose="020B0503020204020204" pitchFamily="34" charset="-122"/>
              </a:endParaRPr>
            </a:p>
          </p:txBody>
        </p:sp>
      </p:grpSp>
      <p:sp>
        <p:nvSpPr>
          <p:cNvPr id="92" name="文本框 91"/>
          <p:cNvSpPr txBox="1"/>
          <p:nvPr/>
        </p:nvSpPr>
        <p:spPr>
          <a:xfrm>
            <a:off x="467544" y="1772066"/>
            <a:ext cx="1980029" cy="904863"/>
          </a:xfrm>
          <a:prstGeom prst="rect">
            <a:avLst/>
          </a:prstGeom>
          <a:noFill/>
          <a:effectLst/>
        </p:spPr>
        <p:txBody>
          <a:bodyPr wrap="none" rtlCol="0">
            <a:spAutoFit/>
          </a:bodyPr>
          <a:lstStyle/>
          <a:p>
            <a:pPr>
              <a:lnSpc>
                <a:spcPct val="12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提升计划</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40%</a:t>
            </a: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6704202" y="1663691"/>
            <a:ext cx="1980029" cy="904863"/>
          </a:xfrm>
          <a:prstGeom prst="rect">
            <a:avLst/>
          </a:prstGeom>
          <a:noFill/>
          <a:effectLst/>
        </p:spPr>
        <p:txBody>
          <a:bodyPr wrap="none" rtlCol="0">
            <a:spAutoFit/>
          </a:bodyPr>
          <a:lstStyle/>
          <a:p>
            <a:pPr>
              <a:lnSpc>
                <a:spcPct val="12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提升计划</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60%</a:t>
            </a: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8" name="文本框 97"/>
          <p:cNvSpPr txBox="1"/>
          <p:nvPr/>
        </p:nvSpPr>
        <p:spPr>
          <a:xfrm>
            <a:off x="6162651" y="3603740"/>
            <a:ext cx="1980029" cy="904863"/>
          </a:xfrm>
          <a:prstGeom prst="rect">
            <a:avLst/>
          </a:prstGeom>
          <a:noFill/>
          <a:effectLst/>
        </p:spPr>
        <p:txBody>
          <a:bodyPr wrap="none" rtlCol="0">
            <a:spAutoFit/>
          </a:bodyPr>
          <a:lstStyle/>
          <a:p>
            <a:pPr>
              <a:lnSpc>
                <a:spcPct val="12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提升计划</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80%</a:t>
            </a: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876807"/>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1000"/>
                                        <p:tgtEl>
                                          <p:spTgt spid="59"/>
                                        </p:tgtEl>
                                      </p:cBhvr>
                                    </p:animEffect>
                                    <p:anim calcmode="lin" valueType="num">
                                      <p:cBhvr>
                                        <p:cTn id="8" dur="1000" fill="hold"/>
                                        <p:tgtEl>
                                          <p:spTgt spid="59"/>
                                        </p:tgtEl>
                                        <p:attrNameLst>
                                          <p:attrName>ppt_x</p:attrName>
                                        </p:attrNameLst>
                                      </p:cBhvr>
                                      <p:tavLst>
                                        <p:tav tm="0">
                                          <p:val>
                                            <p:strVal val="#ppt_x"/>
                                          </p:val>
                                        </p:tav>
                                        <p:tav tm="100000">
                                          <p:val>
                                            <p:strVal val="#ppt_x"/>
                                          </p:val>
                                        </p:tav>
                                      </p:tavLst>
                                    </p:anim>
                                    <p:anim calcmode="lin" valueType="num">
                                      <p:cBhvr>
                                        <p:cTn id="9" dur="900" decel="100000" fill="hold"/>
                                        <p:tgtEl>
                                          <p:spTgt spid="5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56"/>
                                        </p:tgtEl>
                                        <p:attrNameLst>
                                          <p:attrName>style.visibility</p:attrName>
                                        </p:attrNameLst>
                                      </p:cBhvr>
                                      <p:to>
                                        <p:strVal val="visible"/>
                                      </p:to>
                                    </p:set>
                                    <p:animEffect transition="in" filter="wipe(left)">
                                      <p:cBhvr>
                                        <p:cTn id="14" dur="500"/>
                                        <p:tgtEl>
                                          <p:spTgt spid="5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wipe(left)">
                                      <p:cBhvr>
                                        <p:cTn id="17" dur="500"/>
                                        <p:tgtEl>
                                          <p:spTgt spid="58"/>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right)">
                                      <p:cBhvr>
                                        <p:cTn id="20" dur="500"/>
                                        <p:tgtEl>
                                          <p:spTgt spid="5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2"/>
                                        </p:tgtEl>
                                        <p:attrNameLst>
                                          <p:attrName>style.visibility</p:attrName>
                                        </p:attrNameLst>
                                      </p:cBhvr>
                                      <p:to>
                                        <p:strVal val="visible"/>
                                      </p:to>
                                    </p:set>
                                    <p:animEffect transition="in" filter="fade">
                                      <p:cBhvr>
                                        <p:cTn id="24" dur="500"/>
                                        <p:tgtEl>
                                          <p:spTgt spid="9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93"/>
                                        </p:tgtEl>
                                        <p:attrNameLst>
                                          <p:attrName>style.visibility</p:attrName>
                                        </p:attrNameLst>
                                      </p:cBhvr>
                                      <p:to>
                                        <p:strVal val="visible"/>
                                      </p:to>
                                    </p:set>
                                    <p:animEffect transition="in" filter="fade">
                                      <p:cBhvr>
                                        <p:cTn id="28" dur="500"/>
                                        <p:tgtEl>
                                          <p:spTgt spid="93"/>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fade">
                                      <p:cBhvr>
                                        <p:cTn id="32"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58" grpId="0" animBg="1"/>
      <p:bldP spid="92" grpId="0"/>
      <p:bldP spid="93" grpId="0"/>
      <p:bldP spid="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643197"/>
            <a:ext cx="9144000" cy="1715205"/>
          </a:xfrm>
          <a:prstGeom prst="rect">
            <a:avLst/>
          </a:prstGeom>
          <a:solidFill>
            <a:srgbClr val="23363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8" name="矩形 259"/>
          <p:cNvSpPr>
            <a:spLocks noChangeArrowheads="1"/>
          </p:cNvSpPr>
          <p:nvPr/>
        </p:nvSpPr>
        <p:spPr bwMode="auto">
          <a:xfrm>
            <a:off x="3995936" y="1952007"/>
            <a:ext cx="3600400" cy="1130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pc="300" dirty="0">
                <a:solidFill>
                  <a:schemeClr val="bg1"/>
                </a:solidFill>
                <a:latin typeface="Arial" panose="020B0604020202020204" pitchFamily="34" charset="0"/>
                <a:cs typeface="Arial" panose="020B0604020202020204" pitchFamily="34" charset="0"/>
              </a:rPr>
              <a:t>上月质量例会指摘完成情况</a:t>
            </a:r>
          </a:p>
        </p:txBody>
      </p:sp>
      <p:grpSp>
        <p:nvGrpSpPr>
          <p:cNvPr id="5" name="组合 4"/>
          <p:cNvGrpSpPr/>
          <p:nvPr/>
        </p:nvGrpSpPr>
        <p:grpSpPr>
          <a:xfrm>
            <a:off x="1093023" y="1129401"/>
            <a:ext cx="3160058" cy="3269826"/>
            <a:chOff x="1093023" y="1129401"/>
            <a:chExt cx="3160058" cy="3269826"/>
          </a:xfrm>
        </p:grpSpPr>
        <p:sp>
          <p:nvSpPr>
            <p:cNvPr id="12" name="椭圆 11"/>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3" name="椭圆 12"/>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0" name="图片 9"/>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093023" y="1581458"/>
              <a:ext cx="3160058" cy="2817769"/>
            </a:xfrm>
            <a:prstGeom prst="rect">
              <a:avLst/>
            </a:prstGeom>
          </p:spPr>
        </p:pic>
        <p:sp>
          <p:nvSpPr>
            <p:cNvPr id="18" name="椭圆 17"/>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8" name="矩形 259"/>
          <p:cNvSpPr>
            <a:spLocks noChangeArrowheads="1"/>
          </p:cNvSpPr>
          <p:nvPr/>
        </p:nvSpPr>
        <p:spPr bwMode="auto">
          <a:xfrm>
            <a:off x="1475656" y="1785820"/>
            <a:ext cx="1561914" cy="125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7200" cap="all" spc="213" dirty="0">
                <a:solidFill>
                  <a:srgbClr val="980000"/>
                </a:solidFill>
                <a:latin typeface="Impact" panose="020B0806030902050204" pitchFamily="34" charset="0"/>
                <a:cs typeface="Arial" panose="020B0604020202020204" pitchFamily="34" charset="0"/>
              </a:rPr>
              <a:t>01</a:t>
            </a:r>
            <a:endParaRPr lang="zh-CN" altLang="en-US" sz="7200" cap="all" spc="213" dirty="0">
              <a:solidFill>
                <a:srgbClr val="98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176505173"/>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8"/>
                                        </p:tgtEl>
                                        <p:attrNameLst>
                                          <p:attrName>ppt_y</p:attrName>
                                        </p:attrNameLst>
                                      </p:cBhvr>
                                      <p:tavLst>
                                        <p:tav tm="0">
                                          <p:val>
                                            <p:strVal val="#ppt_y"/>
                                          </p:val>
                                        </p:tav>
                                        <p:tav tm="100000">
                                          <p:val>
                                            <p:strVal val="#ppt_y"/>
                                          </p:val>
                                        </p:tav>
                                      </p:tavLst>
                                    </p:anim>
                                    <p:anim calcmode="lin" valueType="num">
                                      <p:cBhvr>
                                        <p:cTn id="18"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8"/>
                                        </p:tgtEl>
                                      </p:cBhvr>
                                    </p:animEffect>
                                  </p:childTnLst>
                                </p:cTn>
                              </p:par>
                            </p:childTnLst>
                          </p:cTn>
                        </p:par>
                        <p:par>
                          <p:cTn id="21" fill="hold">
                            <p:stCondLst>
                              <p:cond delay="155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28"/>
                                        </p:tgtEl>
                                      </p:cBhvr>
                                    </p:animEffect>
                                    <p:animScale>
                                      <p:cBhvr>
                                        <p:cTn id="24" dur="250" autoRev="1" fill="hold"/>
                                        <p:tgtEl>
                                          <p:spTgt spid="28"/>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105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8" grpId="1"/>
      <p:bldP spid="28" grpId="0"/>
      <p:bldP spid="28"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组合 94"/>
          <p:cNvGrpSpPr/>
          <p:nvPr/>
        </p:nvGrpSpPr>
        <p:grpSpPr>
          <a:xfrm>
            <a:off x="0" y="51470"/>
            <a:ext cx="9144000" cy="969003"/>
            <a:chOff x="0" y="51470"/>
            <a:chExt cx="9144000" cy="969003"/>
          </a:xfrm>
        </p:grpSpPr>
        <p:sp>
          <p:nvSpPr>
            <p:cNvPr id="96" name="矩形 95"/>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97" name="矩形 259"/>
            <p:cNvSpPr>
              <a:spLocks noChangeArrowheads="1"/>
            </p:cNvSpPr>
            <p:nvPr/>
          </p:nvSpPr>
          <p:spPr bwMode="auto">
            <a:xfrm>
              <a:off x="1547663" y="228223"/>
              <a:ext cx="5998121"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下一步工作（请各责任部门</a:t>
              </a:r>
              <a:r>
                <a:rPr lang="en-US" altLang="zh-CN" sz="2400" dirty="0">
                  <a:solidFill>
                    <a:schemeClr val="bg1"/>
                  </a:solidFill>
                  <a:latin typeface="Arial" panose="020B0604020202020204" pitchFamily="34" charset="0"/>
                  <a:cs typeface="Arial" panose="020B0604020202020204" pitchFamily="34" charset="0"/>
                </a:rPr>
                <a:t>/</a:t>
              </a:r>
              <a:r>
                <a:rPr lang="zh-CN" altLang="en-US" sz="2400" dirty="0">
                  <a:solidFill>
                    <a:schemeClr val="bg1"/>
                  </a:solidFill>
                  <a:latin typeface="Arial" panose="020B0604020202020204" pitchFamily="34" charset="0"/>
                  <a:cs typeface="Arial" panose="020B0604020202020204" pitchFamily="34" charset="0"/>
                </a:rPr>
                <a:t>人按计划完成）</a:t>
              </a:r>
            </a:p>
          </p:txBody>
        </p:sp>
        <p:grpSp>
          <p:nvGrpSpPr>
            <p:cNvPr id="98" name="组合 97"/>
            <p:cNvGrpSpPr/>
            <p:nvPr/>
          </p:nvGrpSpPr>
          <p:grpSpPr>
            <a:xfrm>
              <a:off x="298181" y="51470"/>
              <a:ext cx="997645" cy="969003"/>
              <a:chOff x="1287126" y="850656"/>
              <a:chExt cx="997645" cy="969003"/>
            </a:xfrm>
          </p:grpSpPr>
          <p:sp>
            <p:nvSpPr>
              <p:cNvPr id="100" name="椭圆 99"/>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01" name="椭圆 100"/>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02" name="椭圆 101"/>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03" name="椭圆 102"/>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04" name="椭圆 103"/>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05" name="图片 10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106" name="椭圆 105"/>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99"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05</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157" name="Freeform 6"/>
          <p:cNvSpPr>
            <a:spLocks/>
          </p:cNvSpPr>
          <p:nvPr/>
        </p:nvSpPr>
        <p:spPr bwMode="auto">
          <a:xfrm>
            <a:off x="571840" y="1203598"/>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solidFill>
            <a:srgbClr val="23363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58" name="Freeform 6"/>
          <p:cNvSpPr>
            <a:spLocks/>
          </p:cNvSpPr>
          <p:nvPr/>
        </p:nvSpPr>
        <p:spPr bwMode="auto">
          <a:xfrm>
            <a:off x="571840" y="1501310"/>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59" name="Freeform 6"/>
          <p:cNvSpPr>
            <a:spLocks/>
          </p:cNvSpPr>
          <p:nvPr/>
        </p:nvSpPr>
        <p:spPr bwMode="auto">
          <a:xfrm>
            <a:off x="2646067" y="1203598"/>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solidFill>
            <a:srgbClr val="98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60" name="Freeform 6"/>
          <p:cNvSpPr>
            <a:spLocks/>
          </p:cNvSpPr>
          <p:nvPr/>
        </p:nvSpPr>
        <p:spPr bwMode="auto">
          <a:xfrm>
            <a:off x="2646067" y="1501310"/>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61" name="Freeform 6"/>
          <p:cNvSpPr>
            <a:spLocks/>
          </p:cNvSpPr>
          <p:nvPr/>
        </p:nvSpPr>
        <p:spPr bwMode="auto">
          <a:xfrm>
            <a:off x="4765044" y="1203598"/>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solidFill>
            <a:srgbClr val="23363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62" name="Freeform 6"/>
          <p:cNvSpPr>
            <a:spLocks/>
          </p:cNvSpPr>
          <p:nvPr/>
        </p:nvSpPr>
        <p:spPr bwMode="auto">
          <a:xfrm>
            <a:off x="4765044" y="1501310"/>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63" name="Freeform 6"/>
          <p:cNvSpPr>
            <a:spLocks/>
          </p:cNvSpPr>
          <p:nvPr/>
        </p:nvSpPr>
        <p:spPr bwMode="auto">
          <a:xfrm>
            <a:off x="6884020" y="1203598"/>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solidFill>
            <a:srgbClr val="98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64" name="Freeform 6"/>
          <p:cNvSpPr>
            <a:spLocks/>
          </p:cNvSpPr>
          <p:nvPr/>
        </p:nvSpPr>
        <p:spPr bwMode="auto">
          <a:xfrm>
            <a:off x="6884020" y="1501310"/>
            <a:ext cx="1691936" cy="1691491"/>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grpSp>
        <p:nvGrpSpPr>
          <p:cNvPr id="165" name="组合 164"/>
          <p:cNvGrpSpPr/>
          <p:nvPr/>
        </p:nvGrpSpPr>
        <p:grpSpPr>
          <a:xfrm>
            <a:off x="5353880" y="2120766"/>
            <a:ext cx="514263" cy="390739"/>
            <a:chOff x="4268086" y="4221191"/>
            <a:chExt cx="509646" cy="387231"/>
          </a:xfrm>
          <a:solidFill>
            <a:schemeClr val="tx1">
              <a:lumMod val="65000"/>
              <a:lumOff val="35000"/>
            </a:schemeClr>
          </a:solidFill>
        </p:grpSpPr>
        <p:sp>
          <p:nvSpPr>
            <p:cNvPr id="166"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167"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grpSp>
        <p:nvGrpSpPr>
          <p:cNvPr id="168" name="组合 167"/>
          <p:cNvGrpSpPr/>
          <p:nvPr/>
        </p:nvGrpSpPr>
        <p:grpSpPr>
          <a:xfrm>
            <a:off x="7584267" y="2127476"/>
            <a:ext cx="291443" cy="372720"/>
            <a:chOff x="1605186" y="572440"/>
            <a:chExt cx="563562" cy="720725"/>
          </a:xfrm>
          <a:solidFill>
            <a:schemeClr val="tx1">
              <a:lumMod val="65000"/>
              <a:lumOff val="35000"/>
            </a:schemeClr>
          </a:solidFill>
        </p:grpSpPr>
        <p:sp>
          <p:nvSpPr>
            <p:cNvPr id="169" name="Freeform 32"/>
            <p:cNvSpPr>
              <a:spLocks/>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170" name="Freeform 33"/>
            <p:cNvSpPr>
              <a:spLocks/>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171" name="Freeform 34"/>
            <p:cNvSpPr>
              <a:spLocks/>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grpSp>
        <p:nvGrpSpPr>
          <p:cNvPr id="172" name="组合 171"/>
          <p:cNvGrpSpPr/>
          <p:nvPr/>
        </p:nvGrpSpPr>
        <p:grpSpPr>
          <a:xfrm>
            <a:off x="3324971" y="2169514"/>
            <a:ext cx="334129" cy="330683"/>
            <a:chOff x="6967126" y="4092464"/>
            <a:chExt cx="453105" cy="448433"/>
          </a:xfrm>
          <a:solidFill>
            <a:schemeClr val="tx1">
              <a:lumMod val="65000"/>
              <a:lumOff val="35000"/>
            </a:schemeClr>
          </a:solidFill>
        </p:grpSpPr>
        <p:sp>
          <p:nvSpPr>
            <p:cNvPr id="173" name="Freeform 136"/>
            <p:cNvSpPr>
              <a:spLocks/>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174"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grpSp>
      <p:grpSp>
        <p:nvGrpSpPr>
          <p:cNvPr id="175" name="组合 174"/>
          <p:cNvGrpSpPr/>
          <p:nvPr/>
        </p:nvGrpSpPr>
        <p:grpSpPr>
          <a:xfrm>
            <a:off x="1245781" y="2263659"/>
            <a:ext cx="344054" cy="329047"/>
            <a:chOff x="1004888" y="993775"/>
            <a:chExt cx="2438400" cy="2332038"/>
          </a:xfrm>
          <a:solidFill>
            <a:schemeClr val="tx1">
              <a:lumMod val="65000"/>
              <a:lumOff val="35000"/>
            </a:schemeClr>
          </a:solidFill>
        </p:grpSpPr>
        <p:sp>
          <p:nvSpPr>
            <p:cNvPr id="176" name="Freeform 25"/>
            <p:cNvSpPr>
              <a:spLocks/>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lnSpc>
                  <a:spcPct val="120000"/>
                </a:lnSpc>
              </a:pPr>
              <a:endParaRPr lang="zh-CN" altLang="en-US" sz="1350">
                <a:solidFill>
                  <a:prstClr val="black"/>
                </a:solidFill>
              </a:endParaRPr>
            </a:p>
          </p:txBody>
        </p:sp>
        <p:sp>
          <p:nvSpPr>
            <p:cNvPr id="177" name="任意多边形 176"/>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p>
              <a:pPr>
                <a:lnSpc>
                  <a:spcPct val="120000"/>
                </a:lnSpc>
              </a:pPr>
              <a:endParaRPr lang="zh-CN" altLang="en-US" sz="1350">
                <a:solidFill>
                  <a:prstClr val="black"/>
                </a:solidFill>
              </a:endParaRPr>
            </a:p>
          </p:txBody>
        </p:sp>
      </p:grpSp>
      <p:sp>
        <p:nvSpPr>
          <p:cNvPr id="178" name="任意多边形 177"/>
          <p:cNvSpPr/>
          <p:nvPr/>
        </p:nvSpPr>
        <p:spPr>
          <a:xfrm>
            <a:off x="1419447" y="3053664"/>
            <a:ext cx="0" cy="645928"/>
          </a:xfrm>
          <a:custGeom>
            <a:avLst/>
            <a:gdLst>
              <a:gd name="connsiteX0" fmla="*/ 0 w 0"/>
              <a:gd name="connsiteY0" fmla="*/ 0 h 861237"/>
              <a:gd name="connsiteX1" fmla="*/ 0 w 0"/>
              <a:gd name="connsiteY1" fmla="*/ 861237 h 861237"/>
            </a:gdLst>
            <a:ahLst/>
            <a:cxnLst>
              <a:cxn ang="0">
                <a:pos x="connsiteX0" y="connsiteY0"/>
              </a:cxn>
              <a:cxn ang="0">
                <a:pos x="connsiteX1" y="connsiteY1"/>
              </a:cxn>
            </a:cxnLst>
            <a:rect l="l" t="t" r="r" b="b"/>
            <a:pathLst>
              <a:path h="861237">
                <a:moveTo>
                  <a:pt x="0" y="0"/>
                </a:moveTo>
                <a:lnTo>
                  <a:pt x="0" y="861237"/>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79" name="任意多边形 178"/>
          <p:cNvSpPr/>
          <p:nvPr/>
        </p:nvSpPr>
        <p:spPr>
          <a:xfrm>
            <a:off x="3503429" y="3053664"/>
            <a:ext cx="0" cy="645928"/>
          </a:xfrm>
          <a:custGeom>
            <a:avLst/>
            <a:gdLst>
              <a:gd name="connsiteX0" fmla="*/ 0 w 0"/>
              <a:gd name="connsiteY0" fmla="*/ 0 h 861237"/>
              <a:gd name="connsiteX1" fmla="*/ 0 w 0"/>
              <a:gd name="connsiteY1" fmla="*/ 861237 h 861237"/>
            </a:gdLst>
            <a:ahLst/>
            <a:cxnLst>
              <a:cxn ang="0">
                <a:pos x="connsiteX0" y="connsiteY0"/>
              </a:cxn>
              <a:cxn ang="0">
                <a:pos x="connsiteX1" y="connsiteY1"/>
              </a:cxn>
            </a:cxnLst>
            <a:rect l="l" t="t" r="r" b="b"/>
            <a:pathLst>
              <a:path h="861237">
                <a:moveTo>
                  <a:pt x="0" y="0"/>
                </a:moveTo>
                <a:lnTo>
                  <a:pt x="0" y="861237"/>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80" name="任意多边形 179"/>
          <p:cNvSpPr/>
          <p:nvPr/>
        </p:nvSpPr>
        <p:spPr>
          <a:xfrm>
            <a:off x="5608652" y="3053664"/>
            <a:ext cx="0" cy="645928"/>
          </a:xfrm>
          <a:custGeom>
            <a:avLst/>
            <a:gdLst>
              <a:gd name="connsiteX0" fmla="*/ 0 w 0"/>
              <a:gd name="connsiteY0" fmla="*/ 0 h 861237"/>
              <a:gd name="connsiteX1" fmla="*/ 0 w 0"/>
              <a:gd name="connsiteY1" fmla="*/ 861237 h 861237"/>
            </a:gdLst>
            <a:ahLst/>
            <a:cxnLst>
              <a:cxn ang="0">
                <a:pos x="connsiteX0" y="connsiteY0"/>
              </a:cxn>
              <a:cxn ang="0">
                <a:pos x="connsiteX1" y="connsiteY1"/>
              </a:cxn>
            </a:cxnLst>
            <a:rect l="l" t="t" r="r" b="b"/>
            <a:pathLst>
              <a:path h="861237">
                <a:moveTo>
                  <a:pt x="0" y="0"/>
                </a:moveTo>
                <a:lnTo>
                  <a:pt x="0" y="861237"/>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81" name="任意多边形 180"/>
          <p:cNvSpPr/>
          <p:nvPr/>
        </p:nvSpPr>
        <p:spPr>
          <a:xfrm>
            <a:off x="7734622" y="3053664"/>
            <a:ext cx="0" cy="645928"/>
          </a:xfrm>
          <a:custGeom>
            <a:avLst/>
            <a:gdLst>
              <a:gd name="connsiteX0" fmla="*/ 0 w 0"/>
              <a:gd name="connsiteY0" fmla="*/ 0 h 861237"/>
              <a:gd name="connsiteX1" fmla="*/ 0 w 0"/>
              <a:gd name="connsiteY1" fmla="*/ 861237 h 861237"/>
            </a:gdLst>
            <a:ahLst/>
            <a:cxnLst>
              <a:cxn ang="0">
                <a:pos x="connsiteX0" y="connsiteY0"/>
              </a:cxn>
              <a:cxn ang="0">
                <a:pos x="connsiteX1" y="connsiteY1"/>
              </a:cxn>
            </a:cxnLst>
            <a:rect l="l" t="t" r="r" b="b"/>
            <a:pathLst>
              <a:path h="861237">
                <a:moveTo>
                  <a:pt x="0" y="0"/>
                </a:moveTo>
                <a:lnTo>
                  <a:pt x="0" y="861237"/>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350"/>
          </a:p>
        </p:txBody>
      </p:sp>
      <p:sp>
        <p:nvSpPr>
          <p:cNvPr id="182" name="文本框 181"/>
          <p:cNvSpPr txBox="1"/>
          <p:nvPr/>
        </p:nvSpPr>
        <p:spPr>
          <a:xfrm>
            <a:off x="422695" y="3845882"/>
            <a:ext cx="1980029" cy="904863"/>
          </a:xfrm>
          <a:prstGeom prst="rect">
            <a:avLst/>
          </a:prstGeom>
          <a:noFill/>
          <a:effectLst/>
        </p:spPr>
        <p:txBody>
          <a:bodyPr wrap="none" rtlCol="0">
            <a:spAutoFit/>
          </a:bodyPr>
          <a:lstStyle/>
          <a:p>
            <a:pPr algn="ct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83" name="文本框 182"/>
          <p:cNvSpPr txBox="1"/>
          <p:nvPr/>
        </p:nvSpPr>
        <p:spPr>
          <a:xfrm>
            <a:off x="2528894" y="3845882"/>
            <a:ext cx="1980029" cy="904863"/>
          </a:xfrm>
          <a:prstGeom prst="rect">
            <a:avLst/>
          </a:prstGeom>
          <a:noFill/>
          <a:effectLst/>
        </p:spPr>
        <p:txBody>
          <a:bodyPr wrap="none" rtlCol="0">
            <a:spAutoFit/>
          </a:bodyPr>
          <a:lstStyle/>
          <a:p>
            <a:pPr algn="ctr">
              <a:lnSpc>
                <a:spcPct val="120000"/>
              </a:lnSpc>
            </a:pPr>
            <a:r>
              <a:rPr lang="zh-CN" altLang="en-US" sz="1400" dirty="0">
                <a:solidFill>
                  <a:srgbClr val="980000"/>
                </a:solidFill>
                <a:latin typeface="微软雅黑" panose="020B0503020204020204" pitchFamily="34" charset="-122"/>
                <a:ea typeface="微软雅黑" panose="020B0503020204020204" pitchFamily="34" charset="-122"/>
              </a:rPr>
              <a:t>单击此处输入标题</a:t>
            </a:r>
            <a:endParaRPr lang="en-US" altLang="zh-CN" sz="1400" dirty="0">
              <a:solidFill>
                <a:srgbClr val="980000"/>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84" name="文本框 183"/>
          <p:cNvSpPr txBox="1"/>
          <p:nvPr/>
        </p:nvSpPr>
        <p:spPr>
          <a:xfrm>
            <a:off x="4635093" y="3845882"/>
            <a:ext cx="1980029" cy="904863"/>
          </a:xfrm>
          <a:prstGeom prst="rect">
            <a:avLst/>
          </a:prstGeom>
          <a:noFill/>
          <a:effectLst/>
        </p:spPr>
        <p:txBody>
          <a:bodyPr wrap="none" rtlCol="0">
            <a:spAutoFit/>
          </a:bodyPr>
          <a:lstStyle/>
          <a:p>
            <a:pPr algn="ctr">
              <a:lnSpc>
                <a:spcPct val="120000"/>
              </a:lnSpc>
            </a:pPr>
            <a:r>
              <a:rPr lang="zh-CN" altLang="en-US" sz="1400" dirty="0">
                <a:solidFill>
                  <a:srgbClr val="23363D"/>
                </a:solidFill>
                <a:latin typeface="微软雅黑" panose="020B0503020204020204" pitchFamily="34" charset="-122"/>
                <a:ea typeface="微软雅黑" panose="020B0503020204020204" pitchFamily="34" charset="-122"/>
              </a:rPr>
              <a:t>单击此处输入标题</a:t>
            </a:r>
            <a:endParaRPr lang="en-US" altLang="zh-CN" sz="1400" dirty="0">
              <a:solidFill>
                <a:srgbClr val="23363D"/>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85" name="文本框 184"/>
          <p:cNvSpPr txBox="1"/>
          <p:nvPr/>
        </p:nvSpPr>
        <p:spPr>
          <a:xfrm>
            <a:off x="6741293" y="3845882"/>
            <a:ext cx="1980029" cy="904863"/>
          </a:xfrm>
          <a:prstGeom prst="rect">
            <a:avLst/>
          </a:prstGeom>
          <a:noFill/>
          <a:effectLst/>
        </p:spPr>
        <p:txBody>
          <a:bodyPr wrap="none" rtlCol="0">
            <a:spAutoFit/>
          </a:bodyPr>
          <a:lstStyle/>
          <a:p>
            <a:pPr algn="ctr">
              <a:lnSpc>
                <a:spcPct val="120000"/>
              </a:lnSpc>
            </a:pPr>
            <a:r>
              <a:rPr lang="zh-CN" altLang="en-US" sz="1400" dirty="0">
                <a:solidFill>
                  <a:srgbClr val="980000"/>
                </a:solidFill>
                <a:latin typeface="微软雅黑" panose="020B0503020204020204" pitchFamily="34" charset="-122"/>
                <a:ea typeface="微软雅黑" panose="020B0503020204020204" pitchFamily="34" charset="-122"/>
              </a:rPr>
              <a:t>单击此处输入标题</a:t>
            </a:r>
            <a:endParaRPr lang="en-US" altLang="zh-CN" sz="1400" dirty="0">
              <a:solidFill>
                <a:srgbClr val="980000"/>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请在这里输入您的主要叙述内容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20000"/>
              </a:lnSpc>
            </a:pP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60683897"/>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44000" fill="hold" grpId="0" nodeType="afterEffect">
                                  <p:stCondLst>
                                    <p:cond delay="0"/>
                                  </p:stCondLst>
                                  <p:childTnLst>
                                    <p:set>
                                      <p:cBhvr>
                                        <p:cTn id="6" dur="1" fill="hold">
                                          <p:stCondLst>
                                            <p:cond delay="0"/>
                                          </p:stCondLst>
                                        </p:cTn>
                                        <p:tgtEl>
                                          <p:spTgt spid="157"/>
                                        </p:tgtEl>
                                        <p:attrNameLst>
                                          <p:attrName>style.visibility</p:attrName>
                                        </p:attrNameLst>
                                      </p:cBhvr>
                                      <p:to>
                                        <p:strVal val="visible"/>
                                      </p:to>
                                    </p:set>
                                    <p:anim calcmode="lin" valueType="num">
                                      <p:cBhvr additive="base">
                                        <p:cTn id="7" dur="750" fill="hold"/>
                                        <p:tgtEl>
                                          <p:spTgt spid="157"/>
                                        </p:tgtEl>
                                        <p:attrNameLst>
                                          <p:attrName>ppt_x</p:attrName>
                                        </p:attrNameLst>
                                      </p:cBhvr>
                                      <p:tavLst>
                                        <p:tav tm="0">
                                          <p:val>
                                            <p:strVal val="#ppt_x"/>
                                          </p:val>
                                        </p:tav>
                                        <p:tav tm="100000">
                                          <p:val>
                                            <p:strVal val="#ppt_x"/>
                                          </p:val>
                                        </p:tav>
                                      </p:tavLst>
                                    </p:anim>
                                    <p:anim calcmode="lin" valueType="num">
                                      <p:cBhvr additive="base">
                                        <p:cTn id="8" dur="750" fill="hold"/>
                                        <p:tgtEl>
                                          <p:spTgt spid="157"/>
                                        </p:tgtEl>
                                        <p:attrNameLst>
                                          <p:attrName>ppt_y</p:attrName>
                                        </p:attrNameLst>
                                      </p:cBhvr>
                                      <p:tavLst>
                                        <p:tav tm="0">
                                          <p:val>
                                            <p:strVal val="0-#ppt_h/2"/>
                                          </p:val>
                                        </p:tav>
                                        <p:tav tm="100000">
                                          <p:val>
                                            <p:strVal val="#ppt_y"/>
                                          </p:val>
                                        </p:tav>
                                      </p:tavLst>
                                    </p:anim>
                                  </p:childTnLst>
                                </p:cTn>
                              </p:par>
                              <p:par>
                                <p:cTn id="9" presetID="2" presetClass="entr" presetSubtype="4" decel="44000" fill="hold" grpId="0" nodeType="withEffect">
                                  <p:stCondLst>
                                    <p:cond delay="0"/>
                                  </p:stCondLst>
                                  <p:childTnLst>
                                    <p:set>
                                      <p:cBhvr>
                                        <p:cTn id="10" dur="1" fill="hold">
                                          <p:stCondLst>
                                            <p:cond delay="0"/>
                                          </p:stCondLst>
                                        </p:cTn>
                                        <p:tgtEl>
                                          <p:spTgt spid="158"/>
                                        </p:tgtEl>
                                        <p:attrNameLst>
                                          <p:attrName>style.visibility</p:attrName>
                                        </p:attrNameLst>
                                      </p:cBhvr>
                                      <p:to>
                                        <p:strVal val="visible"/>
                                      </p:to>
                                    </p:set>
                                    <p:anim calcmode="lin" valueType="num">
                                      <p:cBhvr additive="base">
                                        <p:cTn id="11" dur="750" fill="hold"/>
                                        <p:tgtEl>
                                          <p:spTgt spid="158"/>
                                        </p:tgtEl>
                                        <p:attrNameLst>
                                          <p:attrName>ppt_x</p:attrName>
                                        </p:attrNameLst>
                                      </p:cBhvr>
                                      <p:tavLst>
                                        <p:tav tm="0">
                                          <p:val>
                                            <p:strVal val="#ppt_x"/>
                                          </p:val>
                                        </p:tav>
                                        <p:tav tm="100000">
                                          <p:val>
                                            <p:strVal val="#ppt_x"/>
                                          </p:val>
                                        </p:tav>
                                      </p:tavLst>
                                    </p:anim>
                                    <p:anim calcmode="lin" valueType="num">
                                      <p:cBhvr additive="base">
                                        <p:cTn id="12" dur="750" fill="hold"/>
                                        <p:tgtEl>
                                          <p:spTgt spid="158"/>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10" presetClass="entr" presetSubtype="0" fill="hold" nodeType="afterEffect">
                                  <p:stCondLst>
                                    <p:cond delay="0"/>
                                  </p:stCondLst>
                                  <p:childTnLst>
                                    <p:set>
                                      <p:cBhvr>
                                        <p:cTn id="15" dur="1" fill="hold">
                                          <p:stCondLst>
                                            <p:cond delay="0"/>
                                          </p:stCondLst>
                                        </p:cTn>
                                        <p:tgtEl>
                                          <p:spTgt spid="175"/>
                                        </p:tgtEl>
                                        <p:attrNameLst>
                                          <p:attrName>style.visibility</p:attrName>
                                        </p:attrNameLst>
                                      </p:cBhvr>
                                      <p:to>
                                        <p:strVal val="visible"/>
                                      </p:to>
                                    </p:set>
                                    <p:animEffect transition="in" filter="fade">
                                      <p:cBhvr>
                                        <p:cTn id="16" dur="500"/>
                                        <p:tgtEl>
                                          <p:spTgt spid="175"/>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78"/>
                                        </p:tgtEl>
                                        <p:attrNameLst>
                                          <p:attrName>style.visibility</p:attrName>
                                        </p:attrNameLst>
                                      </p:cBhvr>
                                      <p:to>
                                        <p:strVal val="visible"/>
                                      </p:to>
                                    </p:set>
                                    <p:animEffect transition="in" filter="wipe(up)">
                                      <p:cBhvr>
                                        <p:cTn id="19" dur="500"/>
                                        <p:tgtEl>
                                          <p:spTgt spid="178"/>
                                        </p:tgtEl>
                                      </p:cBhvr>
                                    </p:animEffect>
                                  </p:childTnLst>
                                </p:cTn>
                              </p:par>
                            </p:childTnLst>
                          </p:cTn>
                        </p:par>
                        <p:par>
                          <p:cTn id="20" fill="hold">
                            <p:stCondLst>
                              <p:cond delay="1250"/>
                            </p:stCondLst>
                            <p:childTnLst>
                              <p:par>
                                <p:cTn id="21" presetID="10" presetClass="entr" presetSubtype="0" fill="hold" grpId="0" nodeType="afterEffect">
                                  <p:stCondLst>
                                    <p:cond delay="0"/>
                                  </p:stCondLst>
                                  <p:childTnLst>
                                    <p:set>
                                      <p:cBhvr>
                                        <p:cTn id="22" dur="1" fill="hold">
                                          <p:stCondLst>
                                            <p:cond delay="0"/>
                                          </p:stCondLst>
                                        </p:cTn>
                                        <p:tgtEl>
                                          <p:spTgt spid="182"/>
                                        </p:tgtEl>
                                        <p:attrNameLst>
                                          <p:attrName>style.visibility</p:attrName>
                                        </p:attrNameLst>
                                      </p:cBhvr>
                                      <p:to>
                                        <p:strVal val="visible"/>
                                      </p:to>
                                    </p:set>
                                    <p:animEffect transition="in" filter="fade">
                                      <p:cBhvr>
                                        <p:cTn id="23" dur="500"/>
                                        <p:tgtEl>
                                          <p:spTgt spid="182"/>
                                        </p:tgtEl>
                                      </p:cBhvr>
                                    </p:animEffect>
                                  </p:childTnLst>
                                </p:cTn>
                              </p:par>
                            </p:childTnLst>
                          </p:cTn>
                        </p:par>
                        <p:par>
                          <p:cTn id="24" fill="hold">
                            <p:stCondLst>
                              <p:cond delay="1750"/>
                            </p:stCondLst>
                            <p:childTnLst>
                              <p:par>
                                <p:cTn id="25" presetID="2" presetClass="entr" presetSubtype="1" decel="44000" fill="hold" grpId="0" nodeType="afterEffect">
                                  <p:stCondLst>
                                    <p:cond delay="0"/>
                                  </p:stCondLst>
                                  <p:childTnLst>
                                    <p:set>
                                      <p:cBhvr>
                                        <p:cTn id="26" dur="1" fill="hold">
                                          <p:stCondLst>
                                            <p:cond delay="0"/>
                                          </p:stCondLst>
                                        </p:cTn>
                                        <p:tgtEl>
                                          <p:spTgt spid="159"/>
                                        </p:tgtEl>
                                        <p:attrNameLst>
                                          <p:attrName>style.visibility</p:attrName>
                                        </p:attrNameLst>
                                      </p:cBhvr>
                                      <p:to>
                                        <p:strVal val="visible"/>
                                      </p:to>
                                    </p:set>
                                    <p:anim calcmode="lin" valueType="num">
                                      <p:cBhvr additive="base">
                                        <p:cTn id="27" dur="750" fill="hold"/>
                                        <p:tgtEl>
                                          <p:spTgt spid="159"/>
                                        </p:tgtEl>
                                        <p:attrNameLst>
                                          <p:attrName>ppt_x</p:attrName>
                                        </p:attrNameLst>
                                      </p:cBhvr>
                                      <p:tavLst>
                                        <p:tav tm="0">
                                          <p:val>
                                            <p:strVal val="#ppt_x"/>
                                          </p:val>
                                        </p:tav>
                                        <p:tav tm="100000">
                                          <p:val>
                                            <p:strVal val="#ppt_x"/>
                                          </p:val>
                                        </p:tav>
                                      </p:tavLst>
                                    </p:anim>
                                    <p:anim calcmode="lin" valueType="num">
                                      <p:cBhvr additive="base">
                                        <p:cTn id="28" dur="750" fill="hold"/>
                                        <p:tgtEl>
                                          <p:spTgt spid="159"/>
                                        </p:tgtEl>
                                        <p:attrNameLst>
                                          <p:attrName>ppt_y</p:attrName>
                                        </p:attrNameLst>
                                      </p:cBhvr>
                                      <p:tavLst>
                                        <p:tav tm="0">
                                          <p:val>
                                            <p:strVal val="0-#ppt_h/2"/>
                                          </p:val>
                                        </p:tav>
                                        <p:tav tm="100000">
                                          <p:val>
                                            <p:strVal val="#ppt_y"/>
                                          </p:val>
                                        </p:tav>
                                      </p:tavLst>
                                    </p:anim>
                                  </p:childTnLst>
                                </p:cTn>
                              </p:par>
                              <p:par>
                                <p:cTn id="29" presetID="2" presetClass="entr" presetSubtype="4" decel="44000" fill="hold" grpId="0" nodeType="withEffect">
                                  <p:stCondLst>
                                    <p:cond delay="0"/>
                                  </p:stCondLst>
                                  <p:childTnLst>
                                    <p:set>
                                      <p:cBhvr>
                                        <p:cTn id="30" dur="1" fill="hold">
                                          <p:stCondLst>
                                            <p:cond delay="0"/>
                                          </p:stCondLst>
                                        </p:cTn>
                                        <p:tgtEl>
                                          <p:spTgt spid="160"/>
                                        </p:tgtEl>
                                        <p:attrNameLst>
                                          <p:attrName>style.visibility</p:attrName>
                                        </p:attrNameLst>
                                      </p:cBhvr>
                                      <p:to>
                                        <p:strVal val="visible"/>
                                      </p:to>
                                    </p:set>
                                    <p:anim calcmode="lin" valueType="num">
                                      <p:cBhvr additive="base">
                                        <p:cTn id="31" dur="750" fill="hold"/>
                                        <p:tgtEl>
                                          <p:spTgt spid="160"/>
                                        </p:tgtEl>
                                        <p:attrNameLst>
                                          <p:attrName>ppt_x</p:attrName>
                                        </p:attrNameLst>
                                      </p:cBhvr>
                                      <p:tavLst>
                                        <p:tav tm="0">
                                          <p:val>
                                            <p:strVal val="#ppt_x"/>
                                          </p:val>
                                        </p:tav>
                                        <p:tav tm="100000">
                                          <p:val>
                                            <p:strVal val="#ppt_x"/>
                                          </p:val>
                                        </p:tav>
                                      </p:tavLst>
                                    </p:anim>
                                    <p:anim calcmode="lin" valueType="num">
                                      <p:cBhvr additive="base">
                                        <p:cTn id="32" dur="750" fill="hold"/>
                                        <p:tgtEl>
                                          <p:spTgt spid="160"/>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172"/>
                                        </p:tgtEl>
                                        <p:attrNameLst>
                                          <p:attrName>style.visibility</p:attrName>
                                        </p:attrNameLst>
                                      </p:cBhvr>
                                      <p:to>
                                        <p:strVal val="visible"/>
                                      </p:to>
                                    </p:set>
                                    <p:animEffect transition="in" filter="fade">
                                      <p:cBhvr>
                                        <p:cTn id="36" dur="500"/>
                                        <p:tgtEl>
                                          <p:spTgt spid="172"/>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79"/>
                                        </p:tgtEl>
                                        <p:attrNameLst>
                                          <p:attrName>style.visibility</p:attrName>
                                        </p:attrNameLst>
                                      </p:cBhvr>
                                      <p:to>
                                        <p:strVal val="visible"/>
                                      </p:to>
                                    </p:set>
                                    <p:animEffect transition="in" filter="wipe(up)">
                                      <p:cBhvr>
                                        <p:cTn id="39" dur="500"/>
                                        <p:tgtEl>
                                          <p:spTgt spid="179"/>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183"/>
                                        </p:tgtEl>
                                        <p:attrNameLst>
                                          <p:attrName>style.visibility</p:attrName>
                                        </p:attrNameLst>
                                      </p:cBhvr>
                                      <p:to>
                                        <p:strVal val="visible"/>
                                      </p:to>
                                    </p:set>
                                    <p:animEffect transition="in" filter="fade">
                                      <p:cBhvr>
                                        <p:cTn id="43" dur="500"/>
                                        <p:tgtEl>
                                          <p:spTgt spid="183"/>
                                        </p:tgtEl>
                                      </p:cBhvr>
                                    </p:animEffect>
                                  </p:childTnLst>
                                </p:cTn>
                              </p:par>
                            </p:childTnLst>
                          </p:cTn>
                        </p:par>
                        <p:par>
                          <p:cTn id="44" fill="hold">
                            <p:stCondLst>
                              <p:cond delay="3500"/>
                            </p:stCondLst>
                            <p:childTnLst>
                              <p:par>
                                <p:cTn id="45" presetID="2" presetClass="entr" presetSubtype="1" decel="44000" fill="hold" grpId="0" nodeType="afterEffect">
                                  <p:stCondLst>
                                    <p:cond delay="0"/>
                                  </p:stCondLst>
                                  <p:childTnLst>
                                    <p:set>
                                      <p:cBhvr>
                                        <p:cTn id="46" dur="1" fill="hold">
                                          <p:stCondLst>
                                            <p:cond delay="0"/>
                                          </p:stCondLst>
                                        </p:cTn>
                                        <p:tgtEl>
                                          <p:spTgt spid="161"/>
                                        </p:tgtEl>
                                        <p:attrNameLst>
                                          <p:attrName>style.visibility</p:attrName>
                                        </p:attrNameLst>
                                      </p:cBhvr>
                                      <p:to>
                                        <p:strVal val="visible"/>
                                      </p:to>
                                    </p:set>
                                    <p:anim calcmode="lin" valueType="num">
                                      <p:cBhvr additive="base">
                                        <p:cTn id="47" dur="750" fill="hold"/>
                                        <p:tgtEl>
                                          <p:spTgt spid="161"/>
                                        </p:tgtEl>
                                        <p:attrNameLst>
                                          <p:attrName>ppt_x</p:attrName>
                                        </p:attrNameLst>
                                      </p:cBhvr>
                                      <p:tavLst>
                                        <p:tav tm="0">
                                          <p:val>
                                            <p:strVal val="#ppt_x"/>
                                          </p:val>
                                        </p:tav>
                                        <p:tav tm="100000">
                                          <p:val>
                                            <p:strVal val="#ppt_x"/>
                                          </p:val>
                                        </p:tav>
                                      </p:tavLst>
                                    </p:anim>
                                    <p:anim calcmode="lin" valueType="num">
                                      <p:cBhvr additive="base">
                                        <p:cTn id="48" dur="750" fill="hold"/>
                                        <p:tgtEl>
                                          <p:spTgt spid="161"/>
                                        </p:tgtEl>
                                        <p:attrNameLst>
                                          <p:attrName>ppt_y</p:attrName>
                                        </p:attrNameLst>
                                      </p:cBhvr>
                                      <p:tavLst>
                                        <p:tav tm="0">
                                          <p:val>
                                            <p:strVal val="0-#ppt_h/2"/>
                                          </p:val>
                                        </p:tav>
                                        <p:tav tm="100000">
                                          <p:val>
                                            <p:strVal val="#ppt_y"/>
                                          </p:val>
                                        </p:tav>
                                      </p:tavLst>
                                    </p:anim>
                                  </p:childTnLst>
                                </p:cTn>
                              </p:par>
                              <p:par>
                                <p:cTn id="49" presetID="2" presetClass="entr" presetSubtype="4" decel="44000" fill="hold" grpId="0" nodeType="withEffect">
                                  <p:stCondLst>
                                    <p:cond delay="0"/>
                                  </p:stCondLst>
                                  <p:childTnLst>
                                    <p:set>
                                      <p:cBhvr>
                                        <p:cTn id="50" dur="1" fill="hold">
                                          <p:stCondLst>
                                            <p:cond delay="0"/>
                                          </p:stCondLst>
                                        </p:cTn>
                                        <p:tgtEl>
                                          <p:spTgt spid="162"/>
                                        </p:tgtEl>
                                        <p:attrNameLst>
                                          <p:attrName>style.visibility</p:attrName>
                                        </p:attrNameLst>
                                      </p:cBhvr>
                                      <p:to>
                                        <p:strVal val="visible"/>
                                      </p:to>
                                    </p:set>
                                    <p:anim calcmode="lin" valueType="num">
                                      <p:cBhvr additive="base">
                                        <p:cTn id="51" dur="750" fill="hold"/>
                                        <p:tgtEl>
                                          <p:spTgt spid="162"/>
                                        </p:tgtEl>
                                        <p:attrNameLst>
                                          <p:attrName>ppt_x</p:attrName>
                                        </p:attrNameLst>
                                      </p:cBhvr>
                                      <p:tavLst>
                                        <p:tav tm="0">
                                          <p:val>
                                            <p:strVal val="#ppt_x"/>
                                          </p:val>
                                        </p:tav>
                                        <p:tav tm="100000">
                                          <p:val>
                                            <p:strVal val="#ppt_x"/>
                                          </p:val>
                                        </p:tav>
                                      </p:tavLst>
                                    </p:anim>
                                    <p:anim calcmode="lin" valueType="num">
                                      <p:cBhvr additive="base">
                                        <p:cTn id="52" dur="750" fill="hold"/>
                                        <p:tgtEl>
                                          <p:spTgt spid="162"/>
                                        </p:tgtEl>
                                        <p:attrNameLst>
                                          <p:attrName>ppt_y</p:attrName>
                                        </p:attrNameLst>
                                      </p:cBhvr>
                                      <p:tavLst>
                                        <p:tav tm="0">
                                          <p:val>
                                            <p:strVal val="1+#ppt_h/2"/>
                                          </p:val>
                                        </p:tav>
                                        <p:tav tm="100000">
                                          <p:val>
                                            <p:strVal val="#ppt_y"/>
                                          </p:val>
                                        </p:tav>
                                      </p:tavLst>
                                    </p:anim>
                                  </p:childTnLst>
                                </p:cTn>
                              </p:par>
                            </p:childTnLst>
                          </p:cTn>
                        </p:par>
                        <p:par>
                          <p:cTn id="53" fill="hold">
                            <p:stCondLst>
                              <p:cond delay="4250"/>
                            </p:stCondLst>
                            <p:childTnLst>
                              <p:par>
                                <p:cTn id="54" presetID="10" presetClass="entr" presetSubtype="0" fill="hold" nodeType="afterEffect">
                                  <p:stCondLst>
                                    <p:cond delay="0"/>
                                  </p:stCondLst>
                                  <p:childTnLst>
                                    <p:set>
                                      <p:cBhvr>
                                        <p:cTn id="55" dur="1" fill="hold">
                                          <p:stCondLst>
                                            <p:cond delay="0"/>
                                          </p:stCondLst>
                                        </p:cTn>
                                        <p:tgtEl>
                                          <p:spTgt spid="165"/>
                                        </p:tgtEl>
                                        <p:attrNameLst>
                                          <p:attrName>style.visibility</p:attrName>
                                        </p:attrNameLst>
                                      </p:cBhvr>
                                      <p:to>
                                        <p:strVal val="visible"/>
                                      </p:to>
                                    </p:set>
                                    <p:animEffect transition="in" filter="fade">
                                      <p:cBhvr>
                                        <p:cTn id="56" dur="500"/>
                                        <p:tgtEl>
                                          <p:spTgt spid="165"/>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80"/>
                                        </p:tgtEl>
                                        <p:attrNameLst>
                                          <p:attrName>style.visibility</p:attrName>
                                        </p:attrNameLst>
                                      </p:cBhvr>
                                      <p:to>
                                        <p:strVal val="visible"/>
                                      </p:to>
                                    </p:set>
                                    <p:animEffect transition="in" filter="wipe(up)">
                                      <p:cBhvr>
                                        <p:cTn id="59" dur="500"/>
                                        <p:tgtEl>
                                          <p:spTgt spid="180"/>
                                        </p:tgtEl>
                                      </p:cBhvr>
                                    </p:animEffect>
                                  </p:childTnLst>
                                </p:cTn>
                              </p:par>
                            </p:childTnLst>
                          </p:cTn>
                        </p:par>
                        <p:par>
                          <p:cTn id="60" fill="hold">
                            <p:stCondLst>
                              <p:cond delay="4750"/>
                            </p:stCondLst>
                            <p:childTnLst>
                              <p:par>
                                <p:cTn id="61" presetID="10" presetClass="entr" presetSubtype="0" fill="hold" grpId="0" nodeType="afterEffect">
                                  <p:stCondLst>
                                    <p:cond delay="0"/>
                                  </p:stCondLst>
                                  <p:childTnLst>
                                    <p:set>
                                      <p:cBhvr>
                                        <p:cTn id="62" dur="1" fill="hold">
                                          <p:stCondLst>
                                            <p:cond delay="0"/>
                                          </p:stCondLst>
                                        </p:cTn>
                                        <p:tgtEl>
                                          <p:spTgt spid="184"/>
                                        </p:tgtEl>
                                        <p:attrNameLst>
                                          <p:attrName>style.visibility</p:attrName>
                                        </p:attrNameLst>
                                      </p:cBhvr>
                                      <p:to>
                                        <p:strVal val="visible"/>
                                      </p:to>
                                    </p:set>
                                    <p:animEffect transition="in" filter="fade">
                                      <p:cBhvr>
                                        <p:cTn id="63" dur="500"/>
                                        <p:tgtEl>
                                          <p:spTgt spid="184"/>
                                        </p:tgtEl>
                                      </p:cBhvr>
                                    </p:animEffect>
                                  </p:childTnLst>
                                </p:cTn>
                              </p:par>
                            </p:childTnLst>
                          </p:cTn>
                        </p:par>
                        <p:par>
                          <p:cTn id="64" fill="hold">
                            <p:stCondLst>
                              <p:cond delay="5250"/>
                            </p:stCondLst>
                            <p:childTnLst>
                              <p:par>
                                <p:cTn id="65" presetID="2" presetClass="entr" presetSubtype="1" decel="44000" fill="hold" grpId="0" nodeType="afterEffect">
                                  <p:stCondLst>
                                    <p:cond delay="0"/>
                                  </p:stCondLst>
                                  <p:childTnLst>
                                    <p:set>
                                      <p:cBhvr>
                                        <p:cTn id="66" dur="1" fill="hold">
                                          <p:stCondLst>
                                            <p:cond delay="0"/>
                                          </p:stCondLst>
                                        </p:cTn>
                                        <p:tgtEl>
                                          <p:spTgt spid="163"/>
                                        </p:tgtEl>
                                        <p:attrNameLst>
                                          <p:attrName>style.visibility</p:attrName>
                                        </p:attrNameLst>
                                      </p:cBhvr>
                                      <p:to>
                                        <p:strVal val="visible"/>
                                      </p:to>
                                    </p:set>
                                    <p:anim calcmode="lin" valueType="num">
                                      <p:cBhvr additive="base">
                                        <p:cTn id="67" dur="750" fill="hold"/>
                                        <p:tgtEl>
                                          <p:spTgt spid="163"/>
                                        </p:tgtEl>
                                        <p:attrNameLst>
                                          <p:attrName>ppt_x</p:attrName>
                                        </p:attrNameLst>
                                      </p:cBhvr>
                                      <p:tavLst>
                                        <p:tav tm="0">
                                          <p:val>
                                            <p:strVal val="#ppt_x"/>
                                          </p:val>
                                        </p:tav>
                                        <p:tav tm="100000">
                                          <p:val>
                                            <p:strVal val="#ppt_x"/>
                                          </p:val>
                                        </p:tav>
                                      </p:tavLst>
                                    </p:anim>
                                    <p:anim calcmode="lin" valueType="num">
                                      <p:cBhvr additive="base">
                                        <p:cTn id="68" dur="750" fill="hold"/>
                                        <p:tgtEl>
                                          <p:spTgt spid="163"/>
                                        </p:tgtEl>
                                        <p:attrNameLst>
                                          <p:attrName>ppt_y</p:attrName>
                                        </p:attrNameLst>
                                      </p:cBhvr>
                                      <p:tavLst>
                                        <p:tav tm="0">
                                          <p:val>
                                            <p:strVal val="0-#ppt_h/2"/>
                                          </p:val>
                                        </p:tav>
                                        <p:tav tm="100000">
                                          <p:val>
                                            <p:strVal val="#ppt_y"/>
                                          </p:val>
                                        </p:tav>
                                      </p:tavLst>
                                    </p:anim>
                                  </p:childTnLst>
                                </p:cTn>
                              </p:par>
                              <p:par>
                                <p:cTn id="69" presetID="2" presetClass="entr" presetSubtype="4" decel="44000" fill="hold" grpId="0" nodeType="withEffect">
                                  <p:stCondLst>
                                    <p:cond delay="0"/>
                                  </p:stCondLst>
                                  <p:childTnLst>
                                    <p:set>
                                      <p:cBhvr>
                                        <p:cTn id="70" dur="1" fill="hold">
                                          <p:stCondLst>
                                            <p:cond delay="0"/>
                                          </p:stCondLst>
                                        </p:cTn>
                                        <p:tgtEl>
                                          <p:spTgt spid="164"/>
                                        </p:tgtEl>
                                        <p:attrNameLst>
                                          <p:attrName>style.visibility</p:attrName>
                                        </p:attrNameLst>
                                      </p:cBhvr>
                                      <p:to>
                                        <p:strVal val="visible"/>
                                      </p:to>
                                    </p:set>
                                    <p:anim calcmode="lin" valueType="num">
                                      <p:cBhvr additive="base">
                                        <p:cTn id="71" dur="750" fill="hold"/>
                                        <p:tgtEl>
                                          <p:spTgt spid="164"/>
                                        </p:tgtEl>
                                        <p:attrNameLst>
                                          <p:attrName>ppt_x</p:attrName>
                                        </p:attrNameLst>
                                      </p:cBhvr>
                                      <p:tavLst>
                                        <p:tav tm="0">
                                          <p:val>
                                            <p:strVal val="#ppt_x"/>
                                          </p:val>
                                        </p:tav>
                                        <p:tav tm="100000">
                                          <p:val>
                                            <p:strVal val="#ppt_x"/>
                                          </p:val>
                                        </p:tav>
                                      </p:tavLst>
                                    </p:anim>
                                    <p:anim calcmode="lin" valueType="num">
                                      <p:cBhvr additive="base">
                                        <p:cTn id="72" dur="750" fill="hold"/>
                                        <p:tgtEl>
                                          <p:spTgt spid="164"/>
                                        </p:tgtEl>
                                        <p:attrNameLst>
                                          <p:attrName>ppt_y</p:attrName>
                                        </p:attrNameLst>
                                      </p:cBhvr>
                                      <p:tavLst>
                                        <p:tav tm="0">
                                          <p:val>
                                            <p:strVal val="1+#ppt_h/2"/>
                                          </p:val>
                                        </p:tav>
                                        <p:tav tm="100000">
                                          <p:val>
                                            <p:strVal val="#ppt_y"/>
                                          </p:val>
                                        </p:tav>
                                      </p:tavLst>
                                    </p:anim>
                                  </p:childTnLst>
                                </p:cTn>
                              </p:par>
                            </p:childTnLst>
                          </p:cTn>
                        </p:par>
                        <p:par>
                          <p:cTn id="73" fill="hold">
                            <p:stCondLst>
                              <p:cond delay="6000"/>
                            </p:stCondLst>
                            <p:childTnLst>
                              <p:par>
                                <p:cTn id="74" presetID="10" presetClass="entr" presetSubtype="0" fill="hold" nodeType="afterEffect">
                                  <p:stCondLst>
                                    <p:cond delay="0"/>
                                  </p:stCondLst>
                                  <p:childTnLst>
                                    <p:set>
                                      <p:cBhvr>
                                        <p:cTn id="75" dur="1" fill="hold">
                                          <p:stCondLst>
                                            <p:cond delay="0"/>
                                          </p:stCondLst>
                                        </p:cTn>
                                        <p:tgtEl>
                                          <p:spTgt spid="168"/>
                                        </p:tgtEl>
                                        <p:attrNameLst>
                                          <p:attrName>style.visibility</p:attrName>
                                        </p:attrNameLst>
                                      </p:cBhvr>
                                      <p:to>
                                        <p:strVal val="visible"/>
                                      </p:to>
                                    </p:set>
                                    <p:animEffect transition="in" filter="fade">
                                      <p:cBhvr>
                                        <p:cTn id="76" dur="500"/>
                                        <p:tgtEl>
                                          <p:spTgt spid="168"/>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81"/>
                                        </p:tgtEl>
                                        <p:attrNameLst>
                                          <p:attrName>style.visibility</p:attrName>
                                        </p:attrNameLst>
                                      </p:cBhvr>
                                      <p:to>
                                        <p:strVal val="visible"/>
                                      </p:to>
                                    </p:set>
                                    <p:animEffect transition="in" filter="wipe(up)">
                                      <p:cBhvr>
                                        <p:cTn id="79" dur="500"/>
                                        <p:tgtEl>
                                          <p:spTgt spid="181"/>
                                        </p:tgtEl>
                                      </p:cBhvr>
                                    </p:animEffect>
                                  </p:childTnLst>
                                </p:cTn>
                              </p:par>
                            </p:childTnLst>
                          </p:cTn>
                        </p:par>
                        <p:par>
                          <p:cTn id="80" fill="hold">
                            <p:stCondLst>
                              <p:cond delay="6500"/>
                            </p:stCondLst>
                            <p:childTnLst>
                              <p:par>
                                <p:cTn id="81" presetID="10" presetClass="entr" presetSubtype="0" fill="hold" grpId="0" nodeType="afterEffect">
                                  <p:stCondLst>
                                    <p:cond delay="0"/>
                                  </p:stCondLst>
                                  <p:childTnLst>
                                    <p:set>
                                      <p:cBhvr>
                                        <p:cTn id="82" dur="1" fill="hold">
                                          <p:stCondLst>
                                            <p:cond delay="0"/>
                                          </p:stCondLst>
                                        </p:cTn>
                                        <p:tgtEl>
                                          <p:spTgt spid="185"/>
                                        </p:tgtEl>
                                        <p:attrNameLst>
                                          <p:attrName>style.visibility</p:attrName>
                                        </p:attrNameLst>
                                      </p:cBhvr>
                                      <p:to>
                                        <p:strVal val="visible"/>
                                      </p:to>
                                    </p:set>
                                    <p:animEffect transition="in" filter="fade">
                                      <p:cBhvr>
                                        <p:cTn id="83" dur="5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p:bldP spid="158" grpId="0" animBg="1"/>
      <p:bldP spid="159" grpId="0" animBg="1"/>
      <p:bldP spid="160" grpId="0" animBg="1"/>
      <p:bldP spid="161" grpId="0" animBg="1"/>
      <p:bldP spid="162" grpId="0" animBg="1"/>
      <p:bldP spid="163" grpId="0" animBg="1"/>
      <p:bldP spid="164" grpId="0" animBg="1"/>
      <p:bldP spid="178" grpId="0" animBg="1"/>
      <p:bldP spid="179" grpId="0" animBg="1"/>
      <p:bldP spid="180" grpId="0" animBg="1"/>
      <p:bldP spid="181" grpId="0" animBg="1"/>
      <p:bldP spid="182" grpId="0"/>
      <p:bldP spid="183" grpId="0"/>
      <p:bldP spid="184" grpId="0"/>
      <p:bldP spid="18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74"/>
          <p:cNvSpPr txBox="1"/>
          <p:nvPr/>
        </p:nvSpPr>
        <p:spPr>
          <a:xfrm>
            <a:off x="1455208" y="3651340"/>
            <a:ext cx="1620325" cy="830991"/>
          </a:xfrm>
          <a:prstGeom prst="rect">
            <a:avLst/>
          </a:prstGeom>
          <a:noFill/>
        </p:spPr>
        <p:txBody>
          <a:bodyPr wrap="square" lIns="91435" tIns="45717" rIns="91435" bIns="45717" rtlCol="0">
            <a:spAutoFit/>
          </a:bodyPr>
          <a:lstStyle/>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点击输入简要文字内容文字内容需要概括精炼不用多余的文字修饰言简意赅的说明分项内容。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TextBox 175"/>
          <p:cNvSpPr txBox="1"/>
          <p:nvPr/>
        </p:nvSpPr>
        <p:spPr>
          <a:xfrm>
            <a:off x="1395489" y="3330624"/>
            <a:ext cx="1739762" cy="350859"/>
          </a:xfrm>
          <a:prstGeom prst="rect">
            <a:avLst/>
          </a:prstGeom>
          <a:noFill/>
        </p:spPr>
        <p:txBody>
          <a:bodyPr wrap="square" lIns="91435" tIns="45717" rIns="91435" bIns="45717" rtlCol="0">
            <a:spAutoFit/>
          </a:bodyPr>
          <a:lstStyle/>
          <a:p>
            <a:pPr algn="ctr" fontAlgn="base">
              <a:lnSpc>
                <a:spcPct val="120000"/>
              </a:lnSpc>
              <a:spcBef>
                <a:spcPct val="0"/>
              </a:spcBef>
              <a:spcAft>
                <a:spcPct val="0"/>
              </a:spcAft>
            </a:pPr>
            <a:r>
              <a:rPr lang="zh-CN" altLang="en-US" sz="1400" dirty="0">
                <a:solidFill>
                  <a:srgbClr val="23363D"/>
                </a:solidFill>
                <a:latin typeface="微软雅黑" panose="020B0503020204020204" pitchFamily="34" charset="-122"/>
                <a:ea typeface="微软雅黑" panose="020B0503020204020204" pitchFamily="34" charset="-122"/>
              </a:rPr>
              <a:t>单击此处添加标题</a:t>
            </a:r>
          </a:p>
        </p:txBody>
      </p:sp>
      <p:sp>
        <p:nvSpPr>
          <p:cNvPr id="16" name="TextBox 174"/>
          <p:cNvSpPr txBox="1"/>
          <p:nvPr/>
        </p:nvSpPr>
        <p:spPr>
          <a:xfrm>
            <a:off x="3741798" y="3651340"/>
            <a:ext cx="1557391" cy="830991"/>
          </a:xfrm>
          <a:prstGeom prst="rect">
            <a:avLst/>
          </a:prstGeom>
          <a:noFill/>
        </p:spPr>
        <p:txBody>
          <a:bodyPr wrap="square" lIns="91435" tIns="45717" rIns="91435" bIns="45717" rtlCol="0">
            <a:spAutoFit/>
          </a:bodyPr>
          <a:lstStyle/>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点击输入简要文字内容文字内容需要概括精炼不用多余的文字修饰言简意赅的说明分</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175"/>
          <p:cNvSpPr txBox="1"/>
          <p:nvPr/>
        </p:nvSpPr>
        <p:spPr>
          <a:xfrm>
            <a:off x="3667431" y="3330624"/>
            <a:ext cx="1706125" cy="328930"/>
          </a:xfrm>
          <a:prstGeom prst="rect">
            <a:avLst/>
          </a:prstGeom>
          <a:noFill/>
        </p:spPr>
        <p:txBody>
          <a:bodyPr wrap="square" lIns="91435" tIns="45717" rIns="91435" bIns="45717" rtlCol="0">
            <a:spAutoFit/>
          </a:bodyPr>
          <a:lstStyle/>
          <a:p>
            <a:pPr algn="ctr" fontAlgn="base">
              <a:lnSpc>
                <a:spcPct val="120000"/>
              </a:lnSpc>
              <a:spcBef>
                <a:spcPct val="0"/>
              </a:spcBef>
              <a:spcAft>
                <a:spcPct val="0"/>
              </a:spcAft>
            </a:pPr>
            <a:r>
              <a:rPr lang="zh-CN" altLang="en-US" sz="1400" dirty="0">
                <a:solidFill>
                  <a:srgbClr val="23363D"/>
                </a:solidFill>
                <a:latin typeface="微软雅黑" panose="020B0503020204020204" pitchFamily="34" charset="-122"/>
                <a:ea typeface="微软雅黑" panose="020B0503020204020204" pitchFamily="34" charset="-122"/>
              </a:rPr>
              <a:t>单击此处添加标题</a:t>
            </a:r>
          </a:p>
        </p:txBody>
      </p:sp>
      <p:sp>
        <p:nvSpPr>
          <p:cNvPr id="18" name="TextBox 174"/>
          <p:cNvSpPr txBox="1"/>
          <p:nvPr/>
        </p:nvSpPr>
        <p:spPr>
          <a:xfrm>
            <a:off x="5967766" y="3651340"/>
            <a:ext cx="1582064" cy="830991"/>
          </a:xfrm>
          <a:prstGeom prst="rect">
            <a:avLst/>
          </a:prstGeom>
          <a:noFill/>
        </p:spPr>
        <p:txBody>
          <a:bodyPr wrap="square" lIns="91435" tIns="45717" rIns="91435" bIns="45717" rtlCol="0">
            <a:spAutoFit/>
          </a:bodyPr>
          <a:lstStyle/>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点击输入简要文字内容文字内容需要概括精炼不用多余的文字修饰言简意赅的说明分项内容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175"/>
          <p:cNvSpPr txBox="1"/>
          <p:nvPr/>
        </p:nvSpPr>
        <p:spPr>
          <a:xfrm>
            <a:off x="5905736" y="3330624"/>
            <a:ext cx="1706125" cy="350859"/>
          </a:xfrm>
          <a:prstGeom prst="rect">
            <a:avLst/>
          </a:prstGeom>
          <a:noFill/>
        </p:spPr>
        <p:txBody>
          <a:bodyPr wrap="square" lIns="91435" tIns="45717" rIns="91435" bIns="45717" rtlCol="0">
            <a:spAutoFit/>
          </a:bodyPr>
          <a:lstStyle/>
          <a:p>
            <a:pPr algn="ctr" fontAlgn="base">
              <a:lnSpc>
                <a:spcPct val="120000"/>
              </a:lnSpc>
              <a:spcBef>
                <a:spcPct val="0"/>
              </a:spcBef>
              <a:spcAft>
                <a:spcPct val="0"/>
              </a:spcAft>
            </a:pPr>
            <a:r>
              <a:rPr lang="zh-CN" altLang="en-US" sz="1400" dirty="0">
                <a:solidFill>
                  <a:srgbClr val="23363D"/>
                </a:solidFill>
                <a:latin typeface="微软雅黑" panose="020B0503020204020204" pitchFamily="34" charset="-122"/>
                <a:ea typeface="微软雅黑" panose="020B0503020204020204" pitchFamily="34" charset="-122"/>
              </a:rPr>
              <a:t>单击此处添加标题</a:t>
            </a:r>
          </a:p>
        </p:txBody>
      </p:sp>
      <p:grpSp>
        <p:nvGrpSpPr>
          <p:cNvPr id="28" name="组合 27"/>
          <p:cNvGrpSpPr/>
          <p:nvPr/>
        </p:nvGrpSpPr>
        <p:grpSpPr>
          <a:xfrm>
            <a:off x="0" y="51470"/>
            <a:ext cx="9144000" cy="969003"/>
            <a:chOff x="0" y="51470"/>
            <a:chExt cx="9144000" cy="969003"/>
          </a:xfrm>
        </p:grpSpPr>
        <p:sp>
          <p:nvSpPr>
            <p:cNvPr id="29" name="矩形 2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30" name="矩形 259"/>
            <p:cNvSpPr>
              <a:spLocks noChangeArrowheads="1"/>
            </p:cNvSpPr>
            <p:nvPr/>
          </p:nvSpPr>
          <p:spPr bwMode="auto">
            <a:xfrm>
              <a:off x="1547663" y="228223"/>
              <a:ext cx="5998121"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下一步工作（请各责任部门</a:t>
              </a:r>
              <a:r>
                <a:rPr lang="en-US" altLang="zh-CN" sz="2400" dirty="0">
                  <a:solidFill>
                    <a:schemeClr val="bg1"/>
                  </a:solidFill>
                  <a:latin typeface="Arial" panose="020B0604020202020204" pitchFamily="34" charset="0"/>
                  <a:cs typeface="Arial" panose="020B0604020202020204" pitchFamily="34" charset="0"/>
                </a:rPr>
                <a:t>/</a:t>
              </a:r>
              <a:r>
                <a:rPr lang="zh-CN" altLang="en-US" sz="2400" dirty="0">
                  <a:solidFill>
                    <a:schemeClr val="bg1"/>
                  </a:solidFill>
                  <a:latin typeface="Arial" panose="020B0604020202020204" pitchFamily="34" charset="0"/>
                  <a:cs typeface="Arial" panose="020B0604020202020204" pitchFamily="34" charset="0"/>
                </a:rPr>
                <a:t>人按计划完成）</a:t>
              </a:r>
            </a:p>
          </p:txBody>
        </p:sp>
        <p:grpSp>
          <p:nvGrpSpPr>
            <p:cNvPr id="31" name="组合 30"/>
            <p:cNvGrpSpPr/>
            <p:nvPr/>
          </p:nvGrpSpPr>
          <p:grpSpPr>
            <a:xfrm>
              <a:off x="298181" y="51470"/>
              <a:ext cx="997645" cy="969003"/>
              <a:chOff x="1287126" y="850656"/>
              <a:chExt cx="997645" cy="969003"/>
            </a:xfrm>
          </p:grpSpPr>
          <p:sp>
            <p:nvSpPr>
              <p:cNvPr id="33" name="椭圆 32"/>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4" name="椭圆 33"/>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5" name="椭圆 34"/>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6" name="椭圆 35"/>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7" name="椭圆 36"/>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38" name="图片 3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39" name="椭圆 38"/>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32"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05</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113" name="组合 112"/>
          <p:cNvGrpSpPr/>
          <p:nvPr/>
        </p:nvGrpSpPr>
        <p:grpSpPr>
          <a:xfrm>
            <a:off x="1053375" y="1563638"/>
            <a:ext cx="6896054" cy="1616164"/>
            <a:chOff x="804135" y="1838283"/>
            <a:chExt cx="10614042" cy="2487515"/>
          </a:xfrm>
          <a:effectLst>
            <a:outerShdw blurRad="127000" dist="63500" dir="2700000" algn="tl" rotWithShape="0">
              <a:prstClr val="black">
                <a:alpha val="40000"/>
              </a:prstClr>
            </a:outerShdw>
          </a:effectLst>
        </p:grpSpPr>
        <p:grpSp>
          <p:nvGrpSpPr>
            <p:cNvPr id="94" name="组合 93"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7686906" y="1838283"/>
              <a:ext cx="3731271" cy="2487515"/>
              <a:chOff x="7686906" y="2412289"/>
              <a:chExt cx="3731271" cy="2487515"/>
            </a:xfrm>
          </p:grpSpPr>
          <p:graphicFrame>
            <p:nvGraphicFramePr>
              <p:cNvPr id="95" name="图表 94"/>
              <p:cNvGraphicFramePr/>
              <p:nvPr>
                <p:extLst>
                  <p:ext uri="{D42A27DB-BD31-4B8C-83A1-F6EECF244321}">
                    <p14:modId xmlns:p14="http://schemas.microsoft.com/office/powerpoint/2010/main" val="2631140746"/>
                  </p:ext>
                </p:extLst>
              </p:nvPr>
            </p:nvGraphicFramePr>
            <p:xfrm>
              <a:off x="7686906" y="2412289"/>
              <a:ext cx="3731271" cy="2487515"/>
            </p:xfrm>
            <a:graphic>
              <a:graphicData uri="http://schemas.openxmlformats.org/drawingml/2006/chart">
                <c:chart xmlns:c="http://schemas.openxmlformats.org/drawingml/2006/chart" xmlns:r="http://schemas.openxmlformats.org/officeDocument/2006/relationships" r:id="rId4"/>
              </a:graphicData>
            </a:graphic>
          </p:graphicFrame>
          <p:sp>
            <p:nvSpPr>
              <p:cNvPr id="96" name="矩形 95"/>
              <p:cNvSpPr/>
              <p:nvPr/>
            </p:nvSpPr>
            <p:spPr>
              <a:xfrm>
                <a:off x="9010232" y="3318045"/>
                <a:ext cx="1140366" cy="662409"/>
              </a:xfrm>
              <a:prstGeom prst="rect">
                <a:avLst/>
              </a:prstGeom>
            </p:spPr>
            <p:txBody>
              <a:bodyPr wrap="none" anchor="t">
                <a:spAutoFit/>
              </a:bodyPr>
              <a:lstStyle/>
              <a:p>
                <a:pPr algn="ctr">
                  <a:lnSpc>
                    <a:spcPct val="120000"/>
                  </a:lnSpc>
                </a:pPr>
                <a:r>
                  <a:rPr lang="en-US" altLang="zh-CN" sz="2000" b="1" dirty="0">
                    <a:solidFill>
                      <a:srgbClr val="23363D"/>
                    </a:solidFill>
                    <a:latin typeface="+mj-ea"/>
                    <a:ea typeface="+mj-ea"/>
                  </a:rPr>
                  <a:t>16%</a:t>
                </a:r>
                <a:endParaRPr lang="zh-CN" altLang="en-US" sz="2000" b="1" dirty="0">
                  <a:solidFill>
                    <a:srgbClr val="23363D"/>
                  </a:solidFill>
                  <a:latin typeface="+mj-ea"/>
                  <a:ea typeface="+mj-ea"/>
                </a:endParaRPr>
              </a:p>
            </p:txBody>
          </p:sp>
        </p:grpSp>
        <p:grpSp>
          <p:nvGrpSpPr>
            <p:cNvPr id="97" name="组合 96"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804135" y="1838283"/>
              <a:ext cx="3731271" cy="2487515"/>
              <a:chOff x="804135" y="2412289"/>
              <a:chExt cx="3731271" cy="2487515"/>
            </a:xfrm>
          </p:grpSpPr>
          <p:graphicFrame>
            <p:nvGraphicFramePr>
              <p:cNvPr id="98" name="图表 97"/>
              <p:cNvGraphicFramePr/>
              <p:nvPr>
                <p:extLst>
                  <p:ext uri="{D42A27DB-BD31-4B8C-83A1-F6EECF244321}">
                    <p14:modId xmlns:p14="http://schemas.microsoft.com/office/powerpoint/2010/main" val="849537048"/>
                  </p:ext>
                </p:extLst>
              </p:nvPr>
            </p:nvGraphicFramePr>
            <p:xfrm>
              <a:off x="804135" y="2412289"/>
              <a:ext cx="3731271" cy="2487515"/>
            </p:xfrm>
            <a:graphic>
              <a:graphicData uri="http://schemas.openxmlformats.org/drawingml/2006/chart">
                <c:chart xmlns:c="http://schemas.openxmlformats.org/drawingml/2006/chart" xmlns:r="http://schemas.openxmlformats.org/officeDocument/2006/relationships" r:id="rId5"/>
              </a:graphicData>
            </a:graphic>
          </p:graphicFrame>
          <p:sp>
            <p:nvSpPr>
              <p:cNvPr id="99" name="矩形 98"/>
              <p:cNvSpPr/>
              <p:nvPr/>
            </p:nvSpPr>
            <p:spPr>
              <a:xfrm>
                <a:off x="2124332" y="3318045"/>
                <a:ext cx="1140366" cy="662409"/>
              </a:xfrm>
              <a:prstGeom prst="rect">
                <a:avLst/>
              </a:prstGeom>
            </p:spPr>
            <p:txBody>
              <a:bodyPr wrap="none" anchor="t">
                <a:spAutoFit/>
              </a:bodyPr>
              <a:lstStyle/>
              <a:p>
                <a:pPr algn="ctr">
                  <a:lnSpc>
                    <a:spcPct val="120000"/>
                  </a:lnSpc>
                </a:pPr>
                <a:r>
                  <a:rPr lang="en-US" altLang="zh-CN" sz="2000" b="1" dirty="0">
                    <a:solidFill>
                      <a:srgbClr val="23363D"/>
                    </a:solidFill>
                    <a:latin typeface="+mj-ea"/>
                    <a:ea typeface="+mj-ea"/>
                  </a:rPr>
                  <a:t>75%</a:t>
                </a:r>
                <a:endParaRPr lang="zh-CN" altLang="en-US" sz="2000" b="1" dirty="0">
                  <a:solidFill>
                    <a:srgbClr val="23363D"/>
                  </a:solidFill>
                  <a:latin typeface="+mj-ea"/>
                  <a:ea typeface="+mj-ea"/>
                </a:endParaRPr>
              </a:p>
            </p:txBody>
          </p:sp>
        </p:grpSp>
        <p:grpSp>
          <p:nvGrpSpPr>
            <p:cNvPr id="100" name="组合 99"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1466642" y="1871638"/>
              <a:ext cx="9242882" cy="2413847"/>
              <a:chOff x="1466642" y="2445644"/>
              <a:chExt cx="9242882" cy="2413847"/>
            </a:xfrm>
          </p:grpSpPr>
          <p:sp>
            <p:nvSpPr>
              <p:cNvPr id="101" name="弧形 100"/>
              <p:cNvSpPr/>
              <p:nvPr/>
            </p:nvSpPr>
            <p:spPr>
              <a:xfrm flipH="1" flipV="1">
                <a:off x="1466642" y="2485957"/>
                <a:ext cx="2373534" cy="2373534"/>
              </a:xfrm>
              <a:prstGeom prst="arc">
                <a:avLst>
                  <a:gd name="adj1" fmla="val 10684416"/>
                  <a:gd name="adj2" fmla="val 20274395"/>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23363D"/>
                  </a:solidFill>
                  <a:latin typeface="+mj-ea"/>
                  <a:ea typeface="+mj-ea"/>
                </a:endParaRPr>
              </a:p>
            </p:txBody>
          </p:sp>
          <p:sp>
            <p:nvSpPr>
              <p:cNvPr id="102" name="弧形 101"/>
              <p:cNvSpPr/>
              <p:nvPr/>
            </p:nvSpPr>
            <p:spPr>
              <a:xfrm flipH="1" flipV="1">
                <a:off x="4899685" y="2485957"/>
                <a:ext cx="2373534" cy="2373534"/>
              </a:xfrm>
              <a:prstGeom prst="arc">
                <a:avLst>
                  <a:gd name="adj1" fmla="val 10684416"/>
                  <a:gd name="adj2" fmla="val 20274395"/>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23363D"/>
                  </a:solidFill>
                  <a:latin typeface="+mj-ea"/>
                  <a:ea typeface="+mj-ea"/>
                </a:endParaRPr>
              </a:p>
            </p:txBody>
          </p:sp>
          <p:grpSp>
            <p:nvGrpSpPr>
              <p:cNvPr id="103" name="组合 102"/>
              <p:cNvGrpSpPr/>
              <p:nvPr/>
            </p:nvGrpSpPr>
            <p:grpSpPr>
              <a:xfrm>
                <a:off x="1466642" y="2445644"/>
                <a:ext cx="9242882" cy="2373534"/>
                <a:chOff x="1466642" y="2445644"/>
                <a:chExt cx="9242882" cy="2373534"/>
              </a:xfrm>
            </p:grpSpPr>
            <p:cxnSp>
              <p:nvCxnSpPr>
                <p:cNvPr id="105" name="直接连接符 104"/>
                <p:cNvCxnSpPr/>
                <p:nvPr/>
              </p:nvCxnSpPr>
              <p:spPr>
                <a:xfrm>
                  <a:off x="3840729" y="3632411"/>
                  <a:ext cx="1072940" cy="0"/>
                </a:xfrm>
                <a:prstGeom prst="line">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直接连接符 105"/>
                <p:cNvCxnSpPr/>
                <p:nvPr/>
              </p:nvCxnSpPr>
              <p:spPr>
                <a:xfrm>
                  <a:off x="7274137" y="3632411"/>
                  <a:ext cx="1055058" cy="0"/>
                </a:xfrm>
                <a:prstGeom prst="line">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07" name="弧形 106"/>
                <p:cNvSpPr/>
                <p:nvPr/>
              </p:nvSpPr>
              <p:spPr>
                <a:xfrm flipH="1">
                  <a:off x="1466642" y="2445644"/>
                  <a:ext cx="2373534" cy="2373534"/>
                </a:xfrm>
                <a:prstGeom prst="arc">
                  <a:avLst>
                    <a:gd name="adj1" fmla="val 12184051"/>
                    <a:gd name="adj2" fmla="val 0"/>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23363D"/>
                    </a:solidFill>
                    <a:latin typeface="+mj-ea"/>
                    <a:ea typeface="+mj-ea"/>
                  </a:endParaRPr>
                </a:p>
              </p:txBody>
            </p:sp>
            <p:sp>
              <p:nvSpPr>
                <p:cNvPr id="108" name="弧形 107"/>
                <p:cNvSpPr/>
                <p:nvPr/>
              </p:nvSpPr>
              <p:spPr>
                <a:xfrm flipH="1">
                  <a:off x="4899685" y="2445644"/>
                  <a:ext cx="2373534" cy="2373534"/>
                </a:xfrm>
                <a:prstGeom prst="arc">
                  <a:avLst>
                    <a:gd name="adj1" fmla="val 12184051"/>
                    <a:gd name="adj2" fmla="val 0"/>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23363D"/>
                    </a:solidFill>
                    <a:latin typeface="+mj-ea"/>
                    <a:ea typeface="+mj-ea"/>
                  </a:endParaRPr>
                </a:p>
              </p:txBody>
            </p:sp>
            <p:sp>
              <p:nvSpPr>
                <p:cNvPr id="109" name="弧形 108"/>
                <p:cNvSpPr/>
                <p:nvPr/>
              </p:nvSpPr>
              <p:spPr>
                <a:xfrm flipH="1">
                  <a:off x="8335990" y="2445644"/>
                  <a:ext cx="2373534" cy="2373534"/>
                </a:xfrm>
                <a:prstGeom prst="arc">
                  <a:avLst>
                    <a:gd name="adj1" fmla="val 12184051"/>
                    <a:gd name="adj2" fmla="val 0"/>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23363D"/>
                    </a:solidFill>
                    <a:latin typeface="+mj-ea"/>
                    <a:ea typeface="+mj-ea"/>
                  </a:endParaRPr>
                </a:p>
              </p:txBody>
            </p:sp>
          </p:grpSp>
          <p:sp>
            <p:nvSpPr>
              <p:cNvPr id="104" name="弧形 103"/>
              <p:cNvSpPr/>
              <p:nvPr/>
            </p:nvSpPr>
            <p:spPr>
              <a:xfrm flipH="1" flipV="1">
                <a:off x="8335990" y="2485957"/>
                <a:ext cx="2373534" cy="2373534"/>
              </a:xfrm>
              <a:prstGeom prst="arc">
                <a:avLst>
                  <a:gd name="adj1" fmla="val 10684416"/>
                  <a:gd name="adj2" fmla="val 20274395"/>
                </a:avLst>
              </a:prstGeom>
              <a:noFill/>
              <a:ln w="9525">
                <a:solidFill>
                  <a:srgbClr val="353434"/>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23363D"/>
                  </a:solidFill>
                  <a:latin typeface="+mj-ea"/>
                  <a:ea typeface="+mj-ea"/>
                </a:endParaRPr>
              </a:p>
            </p:txBody>
          </p:sp>
        </p:grpSp>
        <p:grpSp>
          <p:nvGrpSpPr>
            <p:cNvPr id="110" name="组合 109"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GrpSpPr/>
            <p:nvPr/>
          </p:nvGrpSpPr>
          <p:grpSpPr>
            <a:xfrm>
              <a:off x="4245521" y="1838283"/>
              <a:ext cx="3731271" cy="2487515"/>
              <a:chOff x="4245521" y="2412289"/>
              <a:chExt cx="3731271" cy="2487515"/>
            </a:xfrm>
          </p:grpSpPr>
          <p:graphicFrame>
            <p:nvGraphicFramePr>
              <p:cNvPr id="111" name="图表 110"/>
              <p:cNvGraphicFramePr/>
              <p:nvPr>
                <p:extLst>
                  <p:ext uri="{D42A27DB-BD31-4B8C-83A1-F6EECF244321}">
                    <p14:modId xmlns:p14="http://schemas.microsoft.com/office/powerpoint/2010/main" val="3343782768"/>
                  </p:ext>
                </p:extLst>
              </p:nvPr>
            </p:nvGraphicFramePr>
            <p:xfrm>
              <a:off x="4245521" y="2412289"/>
              <a:ext cx="3731271" cy="2487515"/>
            </p:xfrm>
            <a:graphic>
              <a:graphicData uri="http://schemas.openxmlformats.org/drawingml/2006/chart">
                <c:chart xmlns:c="http://schemas.openxmlformats.org/drawingml/2006/chart" xmlns:r="http://schemas.openxmlformats.org/officeDocument/2006/relationships" r:id="rId6"/>
              </a:graphicData>
            </a:graphic>
          </p:graphicFrame>
          <p:sp>
            <p:nvSpPr>
              <p:cNvPr id="112" name="矩形 111"/>
              <p:cNvSpPr/>
              <p:nvPr/>
            </p:nvSpPr>
            <p:spPr>
              <a:xfrm>
                <a:off x="5559829" y="3318045"/>
                <a:ext cx="1140366" cy="662409"/>
              </a:xfrm>
              <a:prstGeom prst="rect">
                <a:avLst/>
              </a:prstGeom>
            </p:spPr>
            <p:txBody>
              <a:bodyPr wrap="none" anchor="t">
                <a:spAutoFit/>
              </a:bodyPr>
              <a:lstStyle/>
              <a:p>
                <a:pPr algn="ctr">
                  <a:lnSpc>
                    <a:spcPct val="120000"/>
                  </a:lnSpc>
                </a:pPr>
                <a:r>
                  <a:rPr lang="en-US" altLang="zh-CN" sz="2000" b="1" dirty="0">
                    <a:solidFill>
                      <a:srgbClr val="23363D"/>
                    </a:solidFill>
                    <a:latin typeface="+mj-ea"/>
                    <a:ea typeface="+mj-ea"/>
                  </a:rPr>
                  <a:t>55%</a:t>
                </a:r>
                <a:endParaRPr lang="zh-CN" altLang="en-US" sz="2000" b="1" dirty="0">
                  <a:solidFill>
                    <a:srgbClr val="23363D"/>
                  </a:solidFill>
                  <a:latin typeface="+mj-ea"/>
                  <a:ea typeface="+mj-ea"/>
                </a:endParaRPr>
              </a:p>
            </p:txBody>
          </p:sp>
        </p:grpSp>
      </p:grpSp>
    </p:spTree>
    <p:extLst>
      <p:ext uri="{BB962C8B-B14F-4D97-AF65-F5344CB8AC3E}">
        <p14:creationId xmlns:p14="http://schemas.microsoft.com/office/powerpoint/2010/main" val="2337922947"/>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3"/>
                                        </p:tgtEl>
                                        <p:attrNameLst>
                                          <p:attrName>style.visibility</p:attrName>
                                        </p:attrNameLst>
                                      </p:cBhvr>
                                      <p:to>
                                        <p:strVal val="visible"/>
                                      </p:to>
                                    </p:set>
                                    <p:anim calcmode="lin" valueType="num">
                                      <p:cBhvr>
                                        <p:cTn id="7" dur="500" fill="hold"/>
                                        <p:tgtEl>
                                          <p:spTgt spid="113"/>
                                        </p:tgtEl>
                                        <p:attrNameLst>
                                          <p:attrName>ppt_w</p:attrName>
                                        </p:attrNameLst>
                                      </p:cBhvr>
                                      <p:tavLst>
                                        <p:tav tm="0">
                                          <p:val>
                                            <p:fltVal val="0"/>
                                          </p:val>
                                        </p:tav>
                                        <p:tav tm="100000">
                                          <p:val>
                                            <p:strVal val="#ppt_w"/>
                                          </p:val>
                                        </p:tav>
                                      </p:tavLst>
                                    </p:anim>
                                    <p:anim calcmode="lin" valueType="num">
                                      <p:cBhvr>
                                        <p:cTn id="8" dur="500" fill="hold"/>
                                        <p:tgtEl>
                                          <p:spTgt spid="113"/>
                                        </p:tgtEl>
                                        <p:attrNameLst>
                                          <p:attrName>ppt_h</p:attrName>
                                        </p:attrNameLst>
                                      </p:cBhvr>
                                      <p:tavLst>
                                        <p:tav tm="0">
                                          <p:val>
                                            <p:fltVal val="0"/>
                                          </p:val>
                                        </p:tav>
                                        <p:tav tm="100000">
                                          <p:val>
                                            <p:strVal val="#ppt_h"/>
                                          </p:val>
                                        </p:tav>
                                      </p:tavLst>
                                    </p:anim>
                                    <p:animEffect transition="in" filter="fade">
                                      <p:cBhvr>
                                        <p:cTn id="9" dur="500"/>
                                        <p:tgtEl>
                                          <p:spTgt spid="113"/>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randombar(horizontal)">
                                      <p:cBhvr>
                                        <p:cTn id="21" dur="500"/>
                                        <p:tgtEl>
                                          <p:spTgt spid="17"/>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500"/>
                                        <p:tgtEl>
                                          <p:spTgt spid="16"/>
                                        </p:tgtEl>
                                      </p:cBhvr>
                                    </p:animEffect>
                                  </p:childTnLst>
                                </p:cTn>
                              </p:par>
                            </p:childTnLst>
                          </p:cTn>
                        </p:par>
                        <p:par>
                          <p:cTn id="26" fill="hold">
                            <p:stCondLst>
                              <p:cond delay="2500"/>
                            </p:stCondLst>
                            <p:childTnLst>
                              <p:par>
                                <p:cTn id="27" presetID="14" presetClass="entr" presetSubtype="1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randombar(horizontal)">
                                      <p:cBhvr>
                                        <p:cTn id="29" dur="500"/>
                                        <p:tgtEl>
                                          <p:spTgt spid="19"/>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up)">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0" y="51470"/>
            <a:ext cx="9144000" cy="969003"/>
            <a:chOff x="0" y="51470"/>
            <a:chExt cx="9144000" cy="969003"/>
          </a:xfrm>
        </p:grpSpPr>
        <p:sp>
          <p:nvSpPr>
            <p:cNvPr id="40" name="矩形 39"/>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41" name="矩形 259"/>
            <p:cNvSpPr>
              <a:spLocks noChangeArrowheads="1"/>
            </p:cNvSpPr>
            <p:nvPr/>
          </p:nvSpPr>
          <p:spPr bwMode="auto">
            <a:xfrm>
              <a:off x="1547663" y="228223"/>
              <a:ext cx="5998121"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下一步工作（请各责任部门</a:t>
              </a:r>
              <a:r>
                <a:rPr lang="en-US" altLang="zh-CN" sz="2400" dirty="0">
                  <a:solidFill>
                    <a:schemeClr val="bg1"/>
                  </a:solidFill>
                  <a:latin typeface="Arial" panose="020B0604020202020204" pitchFamily="34" charset="0"/>
                  <a:cs typeface="Arial" panose="020B0604020202020204" pitchFamily="34" charset="0"/>
                </a:rPr>
                <a:t>/</a:t>
              </a:r>
              <a:r>
                <a:rPr lang="zh-CN" altLang="en-US" sz="2400" dirty="0">
                  <a:solidFill>
                    <a:schemeClr val="bg1"/>
                  </a:solidFill>
                  <a:latin typeface="Arial" panose="020B0604020202020204" pitchFamily="34" charset="0"/>
                  <a:cs typeface="Arial" panose="020B0604020202020204" pitchFamily="34" charset="0"/>
                </a:rPr>
                <a:t>人按计划完成）</a:t>
              </a:r>
            </a:p>
          </p:txBody>
        </p:sp>
        <p:grpSp>
          <p:nvGrpSpPr>
            <p:cNvPr id="42" name="组合 41"/>
            <p:cNvGrpSpPr/>
            <p:nvPr/>
          </p:nvGrpSpPr>
          <p:grpSpPr>
            <a:xfrm>
              <a:off x="298181" y="51470"/>
              <a:ext cx="997645" cy="969003"/>
              <a:chOff x="1287126" y="850656"/>
              <a:chExt cx="997645" cy="969003"/>
            </a:xfrm>
          </p:grpSpPr>
          <p:sp>
            <p:nvSpPr>
              <p:cNvPr id="44" name="椭圆 4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45" name="椭圆 4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49" name="椭圆 48"/>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50" name="椭圆 49"/>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51" name="椭圆 50"/>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52" name="图片 5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53" name="椭圆 52"/>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4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05</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54" name="组合 53"/>
          <p:cNvGrpSpPr/>
          <p:nvPr/>
        </p:nvGrpSpPr>
        <p:grpSpPr>
          <a:xfrm>
            <a:off x="1235194" y="1347614"/>
            <a:ext cx="1533539" cy="3224720"/>
            <a:chOff x="1313251" y="1526237"/>
            <a:chExt cx="1630450" cy="3428505"/>
          </a:xfrm>
        </p:grpSpPr>
        <p:sp>
          <p:nvSpPr>
            <p:cNvPr id="55" name="圆角矩形 54"/>
            <p:cNvSpPr/>
            <p:nvPr/>
          </p:nvSpPr>
          <p:spPr>
            <a:xfrm>
              <a:off x="1313251" y="1526237"/>
              <a:ext cx="1630450" cy="3396092"/>
            </a:xfrm>
            <a:prstGeom prst="roundRect">
              <a:avLst>
                <a:gd name="adj" fmla="val 50000"/>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56" name="椭圆 55"/>
            <p:cNvSpPr/>
            <p:nvPr/>
          </p:nvSpPr>
          <p:spPr>
            <a:xfrm>
              <a:off x="1526248" y="1669424"/>
              <a:ext cx="1204455" cy="1189506"/>
            </a:xfrm>
            <a:prstGeom prst="ellipse">
              <a:avLst/>
            </a:prstGeom>
            <a:solidFill>
              <a:srgbClr val="23363D"/>
            </a:solid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909337">
                <a:lnSpc>
                  <a:spcPct val="120000"/>
                </a:lnSpc>
                <a:defRPr/>
              </a:pPr>
              <a:endParaRPr lang="zh-CN" altLang="en-US" sz="3010" dirty="0">
                <a:solidFill>
                  <a:srgbClr val="6C6C6C">
                    <a:lumMod val="75000"/>
                  </a:srgbClr>
                </a:solidFill>
                <a:ea typeface="方正超粗黑简体" panose="03000509000000000000" pitchFamily="65" charset="-122"/>
              </a:endParaRPr>
            </a:p>
          </p:txBody>
        </p:sp>
        <p:sp>
          <p:nvSpPr>
            <p:cNvPr id="57" name="椭圆 56"/>
            <p:cNvSpPr/>
            <p:nvPr/>
          </p:nvSpPr>
          <p:spPr>
            <a:xfrm>
              <a:off x="1640473" y="1775955"/>
              <a:ext cx="976005" cy="963892"/>
            </a:xfrm>
            <a:prstGeom prst="ellipse">
              <a:avLst/>
            </a:prstGeom>
            <a:gradFill flip="none" rotWithShape="1">
              <a:gsLst>
                <a:gs pos="0">
                  <a:srgbClr val="F0F0F0"/>
                </a:gs>
                <a:gs pos="100000">
                  <a:srgbClr val="F1F1F1"/>
                </a:gs>
              </a:gsLst>
              <a:lin ang="2700000" scaled="1"/>
              <a:tileRect/>
            </a:gradFill>
            <a:ln w="28575">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58" name="椭圆 57"/>
            <p:cNvSpPr/>
            <p:nvPr/>
          </p:nvSpPr>
          <p:spPr>
            <a:xfrm>
              <a:off x="1604654" y="1750691"/>
              <a:ext cx="1027169" cy="1014420"/>
            </a:xfrm>
            <a:prstGeom prst="ellipse">
              <a:avLst/>
            </a:prstGeom>
            <a:no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909337">
                <a:lnSpc>
                  <a:spcPct val="120000"/>
                </a:lnSpc>
                <a:defRPr/>
              </a:pPr>
              <a:endParaRPr lang="zh-CN" altLang="en-US" sz="3010" dirty="0">
                <a:solidFill>
                  <a:srgbClr val="6C6C6C">
                    <a:lumMod val="75000"/>
                  </a:srgbClr>
                </a:solidFill>
                <a:ea typeface="方正超粗黑简体" panose="03000509000000000000" pitchFamily="65" charset="-122"/>
              </a:endParaRPr>
            </a:p>
          </p:txBody>
        </p:sp>
        <p:sp>
          <p:nvSpPr>
            <p:cNvPr id="63" name="圆角矩形 62"/>
            <p:cNvSpPr/>
            <p:nvPr/>
          </p:nvSpPr>
          <p:spPr>
            <a:xfrm>
              <a:off x="1453215" y="4278035"/>
              <a:ext cx="1330425" cy="37505"/>
            </a:xfrm>
            <a:prstGeom prst="roundRect">
              <a:avLst>
                <a:gd name="adj" fmla="val 50000"/>
              </a:avLst>
            </a:prstGeom>
            <a:gradFill flip="none" rotWithShape="1">
              <a:gsLst>
                <a:gs pos="28000">
                  <a:srgbClr val="E6E6E6"/>
                </a:gs>
                <a:gs pos="46000">
                  <a:srgbClr val="F9F9F9"/>
                </a:gs>
                <a:gs pos="0">
                  <a:srgbClr val="E6E6E6"/>
                </a:gs>
              </a:gsLst>
              <a:lin ang="5400000" scaled="0"/>
              <a:tileRect/>
            </a:gradFill>
            <a:ln w="76200" cap="flat" cmpd="sng" algn="ctr">
              <a:noFill/>
              <a:prstDash val="solid"/>
              <a:miter lim="800000"/>
            </a:ln>
            <a:effectLst/>
          </p:spPr>
          <p:txBody>
            <a:bodyPr lIns="68271" tIns="34136" rIns="68271" bIns="34136" anchor="ctr"/>
            <a:lstStyle/>
            <a:p>
              <a:pPr algn="ctr" defTabSz="909337">
                <a:lnSpc>
                  <a:spcPct val="120000"/>
                </a:lnSpc>
                <a:defRPr/>
              </a:pPr>
              <a:endParaRPr lang="zh-CN" altLang="en-US" sz="1787" kern="0">
                <a:solidFill>
                  <a:srgbClr val="6C6C6C">
                    <a:lumMod val="75000"/>
                  </a:srgbClr>
                </a:solidFill>
              </a:endParaRPr>
            </a:p>
          </p:txBody>
        </p:sp>
        <p:sp>
          <p:nvSpPr>
            <p:cNvPr id="74" name="文本框 73"/>
            <p:cNvSpPr txBox="1">
              <a:spLocks noChangeArrowheads="1"/>
            </p:cNvSpPr>
            <p:nvPr/>
          </p:nvSpPr>
          <p:spPr bwMode="auto">
            <a:xfrm>
              <a:off x="1862090" y="4353044"/>
              <a:ext cx="523240" cy="6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271" tIns="34136" rIns="68271" bIns="34136">
              <a:spAutoFit/>
            </a:bodyPr>
            <a:lstStyle>
              <a:lvl1pPr>
                <a:defRPr>
                  <a:solidFill>
                    <a:schemeClr val="tx1"/>
                  </a:solidFill>
                  <a:latin typeface="Calibri" pitchFamily="34" charset="0"/>
                  <a:ea typeface="微软雅黑" pitchFamily="34" charset="-122"/>
                </a:defRPr>
              </a:lvl1pPr>
              <a:lvl2pPr marL="742950" indent="-285750">
                <a:defRPr>
                  <a:solidFill>
                    <a:schemeClr val="tx1"/>
                  </a:solidFill>
                  <a:latin typeface="Calibri" pitchFamily="34" charset="0"/>
                  <a:ea typeface="微软雅黑" pitchFamily="34" charset="-122"/>
                </a:defRPr>
              </a:lvl2pPr>
              <a:lvl3pPr marL="1143000" indent="-228600">
                <a:defRPr>
                  <a:solidFill>
                    <a:schemeClr val="tx1"/>
                  </a:solidFill>
                  <a:latin typeface="Calibri" pitchFamily="34" charset="0"/>
                  <a:ea typeface="微软雅黑" pitchFamily="34" charset="-122"/>
                </a:defRPr>
              </a:lvl3pPr>
              <a:lvl4pPr marL="1600200" indent="-228600">
                <a:defRPr>
                  <a:solidFill>
                    <a:schemeClr val="tx1"/>
                  </a:solidFill>
                  <a:latin typeface="Calibri" pitchFamily="34" charset="0"/>
                  <a:ea typeface="微软雅黑" pitchFamily="34" charset="-122"/>
                </a:defRPr>
              </a:lvl4pPr>
              <a:lvl5pPr marL="2057400" indent="-228600">
                <a:defRPr>
                  <a:solidFill>
                    <a:schemeClr val="tx1"/>
                  </a:solidFill>
                  <a:latin typeface="Calibri" pitchFamily="34" charset="0"/>
                  <a:ea typeface="微软雅黑" pitchFamily="34" charset="-122"/>
                </a:defRPr>
              </a:lvl5pPr>
              <a:lvl6pPr marL="2514600" indent="-228600" fontAlgn="base">
                <a:spcBef>
                  <a:spcPct val="0"/>
                </a:spcBef>
                <a:spcAft>
                  <a:spcPct val="0"/>
                </a:spcAft>
                <a:defRPr>
                  <a:solidFill>
                    <a:schemeClr val="tx1"/>
                  </a:solidFill>
                  <a:latin typeface="Calibri" pitchFamily="34" charset="0"/>
                  <a:ea typeface="微软雅黑" pitchFamily="34" charset="-122"/>
                </a:defRPr>
              </a:lvl6pPr>
              <a:lvl7pPr marL="2971800" indent="-228600" fontAlgn="base">
                <a:spcBef>
                  <a:spcPct val="0"/>
                </a:spcBef>
                <a:spcAft>
                  <a:spcPct val="0"/>
                </a:spcAft>
                <a:defRPr>
                  <a:solidFill>
                    <a:schemeClr val="tx1"/>
                  </a:solidFill>
                  <a:latin typeface="Calibri" pitchFamily="34" charset="0"/>
                  <a:ea typeface="微软雅黑" pitchFamily="34" charset="-122"/>
                </a:defRPr>
              </a:lvl7pPr>
              <a:lvl8pPr marL="3429000" indent="-228600" fontAlgn="base">
                <a:spcBef>
                  <a:spcPct val="0"/>
                </a:spcBef>
                <a:spcAft>
                  <a:spcPct val="0"/>
                </a:spcAft>
                <a:defRPr>
                  <a:solidFill>
                    <a:schemeClr val="tx1"/>
                  </a:solidFill>
                  <a:latin typeface="Calibri" pitchFamily="34" charset="0"/>
                  <a:ea typeface="微软雅黑" pitchFamily="34" charset="-122"/>
                </a:defRPr>
              </a:lvl8pPr>
              <a:lvl9pPr marL="3886200" indent="-228600" fontAlgn="base">
                <a:spcBef>
                  <a:spcPct val="0"/>
                </a:spcBef>
                <a:spcAft>
                  <a:spcPct val="0"/>
                </a:spcAft>
                <a:defRPr>
                  <a:solidFill>
                    <a:schemeClr val="tx1"/>
                  </a:solidFill>
                  <a:latin typeface="Calibri" pitchFamily="34" charset="0"/>
                  <a:ea typeface="微软雅黑" pitchFamily="34" charset="-122"/>
                </a:defRPr>
              </a:lvl9pPr>
            </a:lstStyle>
            <a:p>
              <a:pPr defTabSz="909337" fontAlgn="base">
                <a:lnSpc>
                  <a:spcPct val="120000"/>
                </a:lnSpc>
                <a:spcBef>
                  <a:spcPct val="0"/>
                </a:spcBef>
                <a:spcAft>
                  <a:spcPct val="0"/>
                </a:spcAft>
              </a:pPr>
              <a:r>
                <a:rPr lang="en-US" altLang="zh-CN" sz="3010" dirty="0">
                  <a:solidFill>
                    <a:srgbClr val="6C6C6C">
                      <a:lumMod val="75000"/>
                    </a:srgbClr>
                  </a:solidFill>
                  <a:latin typeface="Impact" pitchFamily="34" charset="0"/>
                </a:rPr>
                <a:t>01</a:t>
              </a:r>
              <a:endParaRPr lang="zh-CN" altLang="en-US" sz="3010" dirty="0">
                <a:solidFill>
                  <a:srgbClr val="6C6C6C">
                    <a:lumMod val="75000"/>
                  </a:srgbClr>
                </a:solidFill>
                <a:latin typeface="Impact" pitchFamily="34" charset="0"/>
              </a:endParaRPr>
            </a:p>
          </p:txBody>
        </p:sp>
        <p:sp>
          <p:nvSpPr>
            <p:cNvPr id="75" name="Freeform 7"/>
            <p:cNvSpPr>
              <a:spLocks noEditPoints="1"/>
            </p:cNvSpPr>
            <p:nvPr/>
          </p:nvSpPr>
          <p:spPr bwMode="auto">
            <a:xfrm>
              <a:off x="1798796" y="1868984"/>
              <a:ext cx="653187" cy="665083"/>
            </a:xfrm>
            <a:custGeom>
              <a:avLst/>
              <a:gdLst>
                <a:gd name="T0" fmla="*/ 423060 w 1749"/>
                <a:gd name="T1" fmla="*/ 695919 h 1799"/>
                <a:gd name="T2" fmla="*/ 213638 w 1749"/>
                <a:gd name="T3" fmla="*/ 625482 h 1799"/>
                <a:gd name="T4" fmla="*/ 214575 w 1749"/>
                <a:gd name="T5" fmla="*/ 625012 h 1799"/>
                <a:gd name="T6" fmla="*/ 255335 w 1749"/>
                <a:gd name="T7" fmla="*/ 609986 h 1799"/>
                <a:gd name="T8" fmla="*/ 325611 w 1749"/>
                <a:gd name="T9" fmla="*/ 514191 h 1799"/>
                <a:gd name="T10" fmla="*/ 323737 w 1749"/>
                <a:gd name="T11" fmla="*/ 508087 h 1799"/>
                <a:gd name="T12" fmla="*/ 397761 w 1749"/>
                <a:gd name="T13" fmla="*/ 538140 h 1799"/>
                <a:gd name="T14" fmla="*/ 416032 w 1749"/>
                <a:gd name="T15" fmla="*/ 539548 h 1799"/>
                <a:gd name="T16" fmla="*/ 473658 w 1749"/>
                <a:gd name="T17" fmla="*/ 525931 h 1799"/>
                <a:gd name="T18" fmla="*/ 497552 w 1749"/>
                <a:gd name="T19" fmla="*/ 510434 h 1799"/>
                <a:gd name="T20" fmla="*/ 498489 w 1749"/>
                <a:gd name="T21" fmla="*/ 516539 h 1799"/>
                <a:gd name="T22" fmla="*/ 567359 w 1749"/>
                <a:gd name="T23" fmla="*/ 609986 h 1799"/>
                <a:gd name="T24" fmla="*/ 607182 w 1749"/>
                <a:gd name="T25" fmla="*/ 624543 h 1799"/>
                <a:gd name="T26" fmla="*/ 565954 w 1749"/>
                <a:gd name="T27" fmla="*/ 658352 h 1799"/>
                <a:gd name="T28" fmla="*/ 423060 w 1749"/>
                <a:gd name="T29" fmla="*/ 695919 h 1799"/>
                <a:gd name="T30" fmla="*/ 378552 w 1749"/>
                <a:gd name="T31" fmla="*/ 281749 h 1799"/>
                <a:gd name="T32" fmla="*/ 337792 w 1749"/>
                <a:gd name="T33" fmla="*/ 203329 h 1799"/>
                <a:gd name="T34" fmla="*/ 417906 w 1749"/>
                <a:gd name="T35" fmla="*/ 291140 h 1799"/>
                <a:gd name="T36" fmla="*/ 458666 w 1749"/>
                <a:gd name="T37" fmla="*/ 296306 h 1799"/>
                <a:gd name="T38" fmla="*/ 396824 w 1749"/>
                <a:gd name="T39" fmla="*/ 223990 h 1799"/>
                <a:gd name="T40" fmla="*/ 484903 w 1749"/>
                <a:gd name="T41" fmla="*/ 296306 h 1799"/>
                <a:gd name="T42" fmla="*/ 547214 w 1749"/>
                <a:gd name="T43" fmla="*/ 284096 h 1799"/>
                <a:gd name="T44" fmla="*/ 526599 w 1749"/>
                <a:gd name="T45" fmla="*/ 453146 h 1799"/>
                <a:gd name="T46" fmla="*/ 507859 w 1749"/>
                <a:gd name="T47" fmla="*/ 478972 h 1799"/>
                <a:gd name="T48" fmla="*/ 467568 w 1749"/>
                <a:gd name="T49" fmla="*/ 511374 h 1799"/>
                <a:gd name="T50" fmla="*/ 416032 w 1749"/>
                <a:gd name="T51" fmla="*/ 523583 h 1799"/>
                <a:gd name="T52" fmla="*/ 399635 w 1749"/>
                <a:gd name="T53" fmla="*/ 522644 h 1799"/>
                <a:gd name="T54" fmla="*/ 310619 w 1749"/>
                <a:gd name="T55" fmla="*/ 475685 h 1799"/>
                <a:gd name="T56" fmla="*/ 302186 w 1749"/>
                <a:gd name="T57" fmla="*/ 465355 h 1799"/>
                <a:gd name="T58" fmla="*/ 261426 w 1749"/>
                <a:gd name="T59" fmla="*/ 327767 h 1799"/>
                <a:gd name="T60" fmla="*/ 279697 w 1749"/>
                <a:gd name="T61" fmla="*/ 204737 h 1799"/>
                <a:gd name="T62" fmla="*/ 378552 w 1749"/>
                <a:gd name="T63" fmla="*/ 281749 h 1799"/>
                <a:gd name="T64" fmla="*/ 381363 w 1749"/>
                <a:gd name="T65" fmla="*/ 0 h 1799"/>
                <a:gd name="T66" fmla="*/ 327953 w 1749"/>
                <a:gd name="T67" fmla="*/ 5165 h 1799"/>
                <a:gd name="T68" fmla="*/ 150390 w 1749"/>
                <a:gd name="T69" fmla="*/ 256391 h 1799"/>
                <a:gd name="T70" fmla="*/ 280634 w 1749"/>
                <a:gd name="T71" fmla="*/ 492121 h 1799"/>
                <a:gd name="T72" fmla="*/ 303591 w 1749"/>
                <a:gd name="T73" fmla="*/ 490712 h 1799"/>
                <a:gd name="T74" fmla="*/ 308276 w 1749"/>
                <a:gd name="T75" fmla="*/ 495408 h 1799"/>
                <a:gd name="T76" fmla="*/ 249713 w 1749"/>
                <a:gd name="T77" fmla="*/ 593550 h 1799"/>
                <a:gd name="T78" fmla="*/ 0 w 1749"/>
                <a:gd name="T79" fmla="*/ 844776 h 1799"/>
                <a:gd name="T80" fmla="*/ 819415 w 1749"/>
                <a:gd name="T81" fmla="*/ 844776 h 1799"/>
                <a:gd name="T82" fmla="*/ 572981 w 1749"/>
                <a:gd name="T83" fmla="*/ 593550 h 1799"/>
                <a:gd name="T84" fmla="*/ 513950 w 1749"/>
                <a:gd name="T85" fmla="*/ 501982 h 1799"/>
                <a:gd name="T86" fmla="*/ 515355 w 1749"/>
                <a:gd name="T87" fmla="*/ 501982 h 1799"/>
                <a:gd name="T88" fmla="*/ 668556 w 1749"/>
                <a:gd name="T89" fmla="*/ 372378 h 1799"/>
                <a:gd name="T90" fmla="*/ 576261 w 1749"/>
                <a:gd name="T91" fmla="*/ 70907 h 1799"/>
                <a:gd name="T92" fmla="*/ 381363 w 1749"/>
                <a:gd name="T93" fmla="*/ 0 h 17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749" h="1799">
                  <a:moveTo>
                    <a:pt x="903" y="1482"/>
                  </a:moveTo>
                  <a:cubicBezTo>
                    <a:pt x="739" y="1482"/>
                    <a:pt x="567" y="1428"/>
                    <a:pt x="456" y="1332"/>
                  </a:cubicBezTo>
                  <a:cubicBezTo>
                    <a:pt x="458" y="1331"/>
                    <a:pt x="458" y="1331"/>
                    <a:pt x="458" y="1331"/>
                  </a:cubicBezTo>
                  <a:cubicBezTo>
                    <a:pt x="487" y="1321"/>
                    <a:pt x="515" y="1310"/>
                    <a:pt x="545" y="1299"/>
                  </a:cubicBezTo>
                  <a:cubicBezTo>
                    <a:pt x="654" y="1257"/>
                    <a:pt x="696" y="1204"/>
                    <a:pt x="695" y="1095"/>
                  </a:cubicBezTo>
                  <a:cubicBezTo>
                    <a:pt x="691" y="1082"/>
                    <a:pt x="691" y="1082"/>
                    <a:pt x="691" y="1082"/>
                  </a:cubicBezTo>
                  <a:cubicBezTo>
                    <a:pt x="736" y="1116"/>
                    <a:pt x="789" y="1139"/>
                    <a:pt x="849" y="1146"/>
                  </a:cubicBezTo>
                  <a:cubicBezTo>
                    <a:pt x="863" y="1148"/>
                    <a:pt x="876" y="1149"/>
                    <a:pt x="888" y="1149"/>
                  </a:cubicBezTo>
                  <a:cubicBezTo>
                    <a:pt x="934" y="1149"/>
                    <a:pt x="975" y="1139"/>
                    <a:pt x="1011" y="1120"/>
                  </a:cubicBezTo>
                  <a:cubicBezTo>
                    <a:pt x="1029" y="1111"/>
                    <a:pt x="1046" y="1099"/>
                    <a:pt x="1062" y="1087"/>
                  </a:cubicBezTo>
                  <a:cubicBezTo>
                    <a:pt x="1064" y="1100"/>
                    <a:pt x="1064" y="1100"/>
                    <a:pt x="1064" y="1100"/>
                  </a:cubicBezTo>
                  <a:cubicBezTo>
                    <a:pt x="1075" y="1200"/>
                    <a:pt x="1123" y="1265"/>
                    <a:pt x="1211" y="1299"/>
                  </a:cubicBezTo>
                  <a:cubicBezTo>
                    <a:pt x="1240" y="1310"/>
                    <a:pt x="1268" y="1320"/>
                    <a:pt x="1296" y="1330"/>
                  </a:cubicBezTo>
                  <a:cubicBezTo>
                    <a:pt x="1267" y="1355"/>
                    <a:pt x="1239" y="1382"/>
                    <a:pt x="1208" y="1402"/>
                  </a:cubicBezTo>
                  <a:cubicBezTo>
                    <a:pt x="1125" y="1456"/>
                    <a:pt x="1016" y="1482"/>
                    <a:pt x="903" y="1482"/>
                  </a:cubicBezTo>
                  <a:moveTo>
                    <a:pt x="808" y="600"/>
                  </a:moveTo>
                  <a:cubicBezTo>
                    <a:pt x="771" y="556"/>
                    <a:pt x="737" y="482"/>
                    <a:pt x="721" y="433"/>
                  </a:cubicBezTo>
                  <a:cubicBezTo>
                    <a:pt x="754" y="505"/>
                    <a:pt x="818" y="573"/>
                    <a:pt x="892" y="620"/>
                  </a:cubicBezTo>
                  <a:cubicBezTo>
                    <a:pt x="921" y="625"/>
                    <a:pt x="951" y="629"/>
                    <a:pt x="979" y="631"/>
                  </a:cubicBezTo>
                  <a:cubicBezTo>
                    <a:pt x="928" y="585"/>
                    <a:pt x="881" y="536"/>
                    <a:pt x="847" y="477"/>
                  </a:cubicBezTo>
                  <a:cubicBezTo>
                    <a:pt x="883" y="537"/>
                    <a:pt x="967" y="593"/>
                    <a:pt x="1035" y="631"/>
                  </a:cubicBezTo>
                  <a:cubicBezTo>
                    <a:pt x="1089" y="630"/>
                    <a:pt x="1136" y="621"/>
                    <a:pt x="1168" y="605"/>
                  </a:cubicBezTo>
                  <a:cubicBezTo>
                    <a:pt x="1176" y="650"/>
                    <a:pt x="1178" y="812"/>
                    <a:pt x="1124" y="965"/>
                  </a:cubicBezTo>
                  <a:cubicBezTo>
                    <a:pt x="1112" y="985"/>
                    <a:pt x="1099" y="1003"/>
                    <a:pt x="1084" y="1020"/>
                  </a:cubicBezTo>
                  <a:cubicBezTo>
                    <a:pt x="1059" y="1049"/>
                    <a:pt x="1030" y="1073"/>
                    <a:pt x="998" y="1089"/>
                  </a:cubicBezTo>
                  <a:cubicBezTo>
                    <a:pt x="965" y="1106"/>
                    <a:pt x="929" y="1115"/>
                    <a:pt x="888" y="1115"/>
                  </a:cubicBezTo>
                  <a:cubicBezTo>
                    <a:pt x="877" y="1115"/>
                    <a:pt x="865" y="1114"/>
                    <a:pt x="853" y="1113"/>
                  </a:cubicBezTo>
                  <a:cubicBezTo>
                    <a:pt x="777" y="1103"/>
                    <a:pt x="713" y="1067"/>
                    <a:pt x="663" y="1013"/>
                  </a:cubicBezTo>
                  <a:cubicBezTo>
                    <a:pt x="656" y="1006"/>
                    <a:pt x="651" y="998"/>
                    <a:pt x="645" y="991"/>
                  </a:cubicBezTo>
                  <a:cubicBezTo>
                    <a:pt x="603" y="899"/>
                    <a:pt x="567" y="794"/>
                    <a:pt x="558" y="698"/>
                  </a:cubicBezTo>
                  <a:cubicBezTo>
                    <a:pt x="550" y="606"/>
                    <a:pt x="539" y="513"/>
                    <a:pt x="597" y="436"/>
                  </a:cubicBezTo>
                  <a:cubicBezTo>
                    <a:pt x="616" y="512"/>
                    <a:pt x="704" y="568"/>
                    <a:pt x="808" y="600"/>
                  </a:cubicBezTo>
                  <a:moveTo>
                    <a:pt x="814" y="0"/>
                  </a:moveTo>
                  <a:cubicBezTo>
                    <a:pt x="775" y="0"/>
                    <a:pt x="736" y="4"/>
                    <a:pt x="700" y="11"/>
                  </a:cubicBezTo>
                  <a:cubicBezTo>
                    <a:pt x="423" y="71"/>
                    <a:pt x="358" y="304"/>
                    <a:pt x="321" y="546"/>
                  </a:cubicBezTo>
                  <a:cubicBezTo>
                    <a:pt x="293" y="723"/>
                    <a:pt x="294" y="1048"/>
                    <a:pt x="599" y="1048"/>
                  </a:cubicBezTo>
                  <a:cubicBezTo>
                    <a:pt x="615" y="1048"/>
                    <a:pt x="631" y="1047"/>
                    <a:pt x="648" y="1045"/>
                  </a:cubicBezTo>
                  <a:cubicBezTo>
                    <a:pt x="658" y="1055"/>
                    <a:pt x="658" y="1055"/>
                    <a:pt x="658" y="1055"/>
                  </a:cubicBezTo>
                  <a:cubicBezTo>
                    <a:pt x="669" y="1173"/>
                    <a:pt x="644" y="1222"/>
                    <a:pt x="533" y="1264"/>
                  </a:cubicBezTo>
                  <a:cubicBezTo>
                    <a:pt x="302" y="1354"/>
                    <a:pt x="83" y="1476"/>
                    <a:pt x="0" y="1799"/>
                  </a:cubicBezTo>
                  <a:cubicBezTo>
                    <a:pt x="1749" y="1799"/>
                    <a:pt x="1749" y="1799"/>
                    <a:pt x="1749" y="1799"/>
                  </a:cubicBezTo>
                  <a:cubicBezTo>
                    <a:pt x="1673" y="1473"/>
                    <a:pt x="1451" y="1352"/>
                    <a:pt x="1223" y="1264"/>
                  </a:cubicBezTo>
                  <a:cubicBezTo>
                    <a:pt x="1131" y="1229"/>
                    <a:pt x="1099" y="1160"/>
                    <a:pt x="1097" y="1069"/>
                  </a:cubicBezTo>
                  <a:cubicBezTo>
                    <a:pt x="1098" y="1069"/>
                    <a:pt x="1099" y="1069"/>
                    <a:pt x="1100" y="1069"/>
                  </a:cubicBezTo>
                  <a:cubicBezTo>
                    <a:pt x="1286" y="1069"/>
                    <a:pt x="1417" y="953"/>
                    <a:pt x="1427" y="793"/>
                  </a:cubicBezTo>
                  <a:cubicBezTo>
                    <a:pt x="1440" y="601"/>
                    <a:pt x="1381" y="291"/>
                    <a:pt x="1230" y="151"/>
                  </a:cubicBezTo>
                  <a:cubicBezTo>
                    <a:pt x="1124" y="53"/>
                    <a:pt x="963" y="0"/>
                    <a:pt x="814" y="0"/>
                  </a:cubicBezTo>
                </a:path>
              </a:pathLst>
            </a:custGeom>
            <a:solidFill>
              <a:srgbClr val="23363D"/>
            </a:solidFill>
            <a:ln>
              <a:noFill/>
            </a:ln>
          </p:spPr>
          <p:txBody>
            <a:bodyPr lIns="68271" tIns="34136" rIns="68271" bIns="34136"/>
            <a:lstStyle/>
            <a:p>
              <a:pPr defTabSz="909337" fontAlgn="base">
                <a:lnSpc>
                  <a:spcPct val="120000"/>
                </a:lnSpc>
                <a:spcBef>
                  <a:spcPct val="0"/>
                </a:spcBef>
                <a:spcAft>
                  <a:spcPct val="0"/>
                </a:spcAft>
              </a:pPr>
              <a:endParaRPr lang="zh-CN" altLang="en-US" sz="1787" dirty="0">
                <a:solidFill>
                  <a:srgbClr val="6C6C6C">
                    <a:lumMod val="75000"/>
                  </a:srgbClr>
                </a:solidFill>
              </a:endParaRPr>
            </a:p>
          </p:txBody>
        </p:sp>
        <p:grpSp>
          <p:nvGrpSpPr>
            <p:cNvPr id="76" name="组合 11"/>
            <p:cNvGrpSpPr>
              <a:grpSpLocks/>
            </p:cNvGrpSpPr>
            <p:nvPr/>
          </p:nvGrpSpPr>
          <p:grpSpPr bwMode="auto">
            <a:xfrm>
              <a:off x="1453214" y="3044131"/>
              <a:ext cx="1489925" cy="1283563"/>
              <a:chOff x="1822164" y="3848421"/>
              <a:chExt cx="1869479" cy="1630172"/>
            </a:xfrm>
          </p:grpSpPr>
          <p:sp>
            <p:nvSpPr>
              <p:cNvPr id="77" name="矩形 47"/>
              <p:cNvSpPr>
                <a:spLocks noChangeArrowheads="1"/>
              </p:cNvSpPr>
              <p:nvPr/>
            </p:nvSpPr>
            <p:spPr bwMode="auto">
              <a:xfrm>
                <a:off x="1822164" y="4356501"/>
                <a:ext cx="1869479" cy="112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000" dirty="0">
                    <a:solidFill>
                      <a:schemeClr val="tx1">
                        <a:lumMod val="65000"/>
                        <a:lumOff val="35000"/>
                      </a:schemeClr>
                    </a:solidFill>
                    <a:latin typeface="微软雅黑" pitchFamily="34" charset="-122"/>
                  </a:rPr>
                  <a:t> 您的内容打在这里，或者通过复制您的文本后，在此框中选择粘贴。</a:t>
                </a:r>
                <a:endParaRPr lang="en-US" altLang="zh-CN" sz="1000" dirty="0">
                  <a:solidFill>
                    <a:schemeClr val="tx1">
                      <a:lumMod val="65000"/>
                      <a:lumOff val="35000"/>
                    </a:schemeClr>
                  </a:solidFill>
                  <a:latin typeface="微软雅黑" panose="020B0503020204020204" pitchFamily="34" charset="-122"/>
                  <a:cs typeface="Arial Unicode MS" panose="020B0604020202020204" pitchFamily="34" charset="-122"/>
                  <a:sym typeface="Calibri" panose="020F0502020204030204" pitchFamily="34" charset="0"/>
                </a:endParaRPr>
              </a:p>
            </p:txBody>
          </p:sp>
          <p:sp>
            <p:nvSpPr>
              <p:cNvPr id="78" name="文本框 48"/>
              <p:cNvSpPr>
                <a:spLocks noChangeArrowheads="1"/>
              </p:cNvSpPr>
              <p:nvPr/>
            </p:nvSpPr>
            <p:spPr bwMode="auto">
              <a:xfrm>
                <a:off x="1822164" y="3848421"/>
                <a:ext cx="1869479" cy="47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400" dirty="0">
                    <a:solidFill>
                      <a:srgbClr val="23363D"/>
                    </a:solidFill>
                    <a:latin typeface="微软雅黑"/>
                    <a:sym typeface="宋体" panose="02010600030101010101" pitchFamily="2" charset="-122"/>
                  </a:rPr>
                  <a:t>添加标题</a:t>
                </a:r>
              </a:p>
            </p:txBody>
          </p:sp>
        </p:grpSp>
      </p:grpSp>
      <p:grpSp>
        <p:nvGrpSpPr>
          <p:cNvPr id="79" name="组合 78"/>
          <p:cNvGrpSpPr/>
          <p:nvPr/>
        </p:nvGrpSpPr>
        <p:grpSpPr>
          <a:xfrm>
            <a:off x="2948552" y="1347614"/>
            <a:ext cx="1533539" cy="3224720"/>
            <a:chOff x="3134884" y="1526237"/>
            <a:chExt cx="1630450" cy="3428505"/>
          </a:xfrm>
        </p:grpSpPr>
        <p:sp>
          <p:nvSpPr>
            <p:cNvPr id="80" name="圆角矩形 79"/>
            <p:cNvSpPr/>
            <p:nvPr/>
          </p:nvSpPr>
          <p:spPr>
            <a:xfrm>
              <a:off x="3134884" y="1526237"/>
              <a:ext cx="1630450" cy="3396092"/>
            </a:xfrm>
            <a:prstGeom prst="roundRect">
              <a:avLst>
                <a:gd name="adj" fmla="val 50000"/>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81" name="椭圆 80"/>
            <p:cNvSpPr/>
            <p:nvPr/>
          </p:nvSpPr>
          <p:spPr>
            <a:xfrm>
              <a:off x="3347881" y="1669424"/>
              <a:ext cx="1204455" cy="1189506"/>
            </a:xfrm>
            <a:prstGeom prst="ellipse">
              <a:avLst/>
            </a:prstGeom>
            <a:solidFill>
              <a:srgbClr val="980000"/>
            </a:solidFill>
            <a:ln w="14288" cap="flat">
              <a:noFill/>
              <a:prstDash val="solid"/>
              <a:miter lim="800000"/>
              <a:headEnd/>
              <a:tailEnd/>
            </a:ln>
            <a:effectLst>
              <a:innerShdw blurRad="88900" dist="88900" dir="13500000">
                <a:prstClr val="black">
                  <a:alpha val="50000"/>
                </a:prstClr>
              </a:innerShdw>
            </a:effectLst>
          </p:spPr>
          <p:txBody>
            <a:bodyPr lIns="68271" tIns="34136" rIns="68271" bIns="34136"/>
            <a:lstStyle/>
            <a:p>
              <a:pPr defTabSz="909337">
                <a:lnSpc>
                  <a:spcPct val="120000"/>
                </a:lnSpc>
                <a:defRPr/>
              </a:pPr>
              <a:endParaRPr lang="zh-CN" altLang="en-US" sz="1787" dirty="0">
                <a:solidFill>
                  <a:srgbClr val="6C6C6C">
                    <a:lumMod val="75000"/>
                  </a:srgbClr>
                </a:solidFill>
              </a:endParaRPr>
            </a:p>
          </p:txBody>
        </p:sp>
        <p:sp>
          <p:nvSpPr>
            <p:cNvPr id="82" name="椭圆 81"/>
            <p:cNvSpPr/>
            <p:nvPr/>
          </p:nvSpPr>
          <p:spPr>
            <a:xfrm>
              <a:off x="3462106" y="1775955"/>
              <a:ext cx="976005" cy="963892"/>
            </a:xfrm>
            <a:prstGeom prst="ellipse">
              <a:avLst/>
            </a:prstGeom>
            <a:gradFill flip="none" rotWithShape="1">
              <a:gsLst>
                <a:gs pos="0">
                  <a:srgbClr val="F0F0F0"/>
                </a:gs>
                <a:gs pos="100000">
                  <a:srgbClr val="F1F1F1"/>
                </a:gs>
              </a:gsLst>
              <a:lin ang="2700000" scaled="1"/>
              <a:tileRect/>
            </a:gradFill>
            <a:ln w="28575">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83" name="椭圆 82"/>
            <p:cNvSpPr/>
            <p:nvPr/>
          </p:nvSpPr>
          <p:spPr>
            <a:xfrm>
              <a:off x="3426287" y="1750691"/>
              <a:ext cx="1027169" cy="1014420"/>
            </a:xfrm>
            <a:prstGeom prst="ellipse">
              <a:avLst/>
            </a:prstGeom>
            <a:no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909337">
                <a:lnSpc>
                  <a:spcPct val="120000"/>
                </a:lnSpc>
                <a:defRPr/>
              </a:pPr>
              <a:endParaRPr lang="zh-CN" altLang="en-US" sz="3010" dirty="0">
                <a:solidFill>
                  <a:srgbClr val="6C6C6C">
                    <a:lumMod val="75000"/>
                  </a:srgbClr>
                </a:solidFill>
                <a:ea typeface="方正超粗黑简体" panose="03000509000000000000" pitchFamily="65" charset="-122"/>
              </a:endParaRPr>
            </a:p>
          </p:txBody>
        </p:sp>
        <p:sp>
          <p:nvSpPr>
            <p:cNvPr id="84" name="圆角矩形 83"/>
            <p:cNvSpPr/>
            <p:nvPr/>
          </p:nvSpPr>
          <p:spPr>
            <a:xfrm>
              <a:off x="3274795" y="4278035"/>
              <a:ext cx="1330425" cy="37505"/>
            </a:xfrm>
            <a:prstGeom prst="roundRect">
              <a:avLst>
                <a:gd name="adj" fmla="val 50000"/>
              </a:avLst>
            </a:prstGeom>
            <a:gradFill flip="none" rotWithShape="1">
              <a:gsLst>
                <a:gs pos="28000">
                  <a:srgbClr val="E6E6E6"/>
                </a:gs>
                <a:gs pos="46000">
                  <a:srgbClr val="F9F9F9"/>
                </a:gs>
                <a:gs pos="0">
                  <a:srgbClr val="E6E6E6"/>
                </a:gs>
              </a:gsLst>
              <a:lin ang="5400000" scaled="0"/>
              <a:tileRect/>
            </a:gradFill>
            <a:ln w="76200" cap="flat" cmpd="sng" algn="ctr">
              <a:noFill/>
              <a:prstDash val="solid"/>
              <a:miter lim="800000"/>
            </a:ln>
            <a:effectLst/>
          </p:spPr>
          <p:txBody>
            <a:bodyPr lIns="68271" tIns="34136" rIns="68271" bIns="34136" anchor="ctr"/>
            <a:lstStyle/>
            <a:p>
              <a:pPr algn="ctr" defTabSz="909337">
                <a:lnSpc>
                  <a:spcPct val="120000"/>
                </a:lnSpc>
                <a:defRPr/>
              </a:pPr>
              <a:endParaRPr lang="zh-CN" altLang="en-US" sz="1787" kern="0">
                <a:solidFill>
                  <a:srgbClr val="6C6C6C">
                    <a:lumMod val="75000"/>
                  </a:srgbClr>
                </a:solidFill>
              </a:endParaRPr>
            </a:p>
          </p:txBody>
        </p:sp>
        <p:sp>
          <p:nvSpPr>
            <p:cNvPr id="85" name="文本框 36"/>
            <p:cNvSpPr txBox="1">
              <a:spLocks noChangeArrowheads="1"/>
            </p:cNvSpPr>
            <p:nvPr/>
          </p:nvSpPr>
          <p:spPr bwMode="auto">
            <a:xfrm>
              <a:off x="3683670" y="4353044"/>
              <a:ext cx="572664" cy="6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271" tIns="34136" rIns="68271" bIns="34136">
              <a:spAutoFit/>
            </a:bodyPr>
            <a:lstStyle>
              <a:lvl1pPr>
                <a:defRPr>
                  <a:solidFill>
                    <a:schemeClr val="tx1"/>
                  </a:solidFill>
                  <a:latin typeface="Calibri" pitchFamily="34" charset="0"/>
                  <a:ea typeface="微软雅黑" pitchFamily="34" charset="-122"/>
                </a:defRPr>
              </a:lvl1pPr>
              <a:lvl2pPr marL="742950" indent="-285750">
                <a:defRPr>
                  <a:solidFill>
                    <a:schemeClr val="tx1"/>
                  </a:solidFill>
                  <a:latin typeface="Calibri" pitchFamily="34" charset="0"/>
                  <a:ea typeface="微软雅黑" pitchFamily="34" charset="-122"/>
                </a:defRPr>
              </a:lvl2pPr>
              <a:lvl3pPr marL="1143000" indent="-228600">
                <a:defRPr>
                  <a:solidFill>
                    <a:schemeClr val="tx1"/>
                  </a:solidFill>
                  <a:latin typeface="Calibri" pitchFamily="34" charset="0"/>
                  <a:ea typeface="微软雅黑" pitchFamily="34" charset="-122"/>
                </a:defRPr>
              </a:lvl3pPr>
              <a:lvl4pPr marL="1600200" indent="-228600">
                <a:defRPr>
                  <a:solidFill>
                    <a:schemeClr val="tx1"/>
                  </a:solidFill>
                  <a:latin typeface="Calibri" pitchFamily="34" charset="0"/>
                  <a:ea typeface="微软雅黑" pitchFamily="34" charset="-122"/>
                </a:defRPr>
              </a:lvl4pPr>
              <a:lvl5pPr marL="2057400" indent="-228600">
                <a:defRPr>
                  <a:solidFill>
                    <a:schemeClr val="tx1"/>
                  </a:solidFill>
                  <a:latin typeface="Calibri" pitchFamily="34" charset="0"/>
                  <a:ea typeface="微软雅黑" pitchFamily="34" charset="-122"/>
                </a:defRPr>
              </a:lvl5pPr>
              <a:lvl6pPr marL="2514600" indent="-228600" fontAlgn="base">
                <a:spcBef>
                  <a:spcPct val="0"/>
                </a:spcBef>
                <a:spcAft>
                  <a:spcPct val="0"/>
                </a:spcAft>
                <a:defRPr>
                  <a:solidFill>
                    <a:schemeClr val="tx1"/>
                  </a:solidFill>
                  <a:latin typeface="Calibri" pitchFamily="34" charset="0"/>
                  <a:ea typeface="微软雅黑" pitchFamily="34" charset="-122"/>
                </a:defRPr>
              </a:lvl6pPr>
              <a:lvl7pPr marL="2971800" indent="-228600" fontAlgn="base">
                <a:spcBef>
                  <a:spcPct val="0"/>
                </a:spcBef>
                <a:spcAft>
                  <a:spcPct val="0"/>
                </a:spcAft>
                <a:defRPr>
                  <a:solidFill>
                    <a:schemeClr val="tx1"/>
                  </a:solidFill>
                  <a:latin typeface="Calibri" pitchFamily="34" charset="0"/>
                  <a:ea typeface="微软雅黑" pitchFamily="34" charset="-122"/>
                </a:defRPr>
              </a:lvl7pPr>
              <a:lvl8pPr marL="3429000" indent="-228600" fontAlgn="base">
                <a:spcBef>
                  <a:spcPct val="0"/>
                </a:spcBef>
                <a:spcAft>
                  <a:spcPct val="0"/>
                </a:spcAft>
                <a:defRPr>
                  <a:solidFill>
                    <a:schemeClr val="tx1"/>
                  </a:solidFill>
                  <a:latin typeface="Calibri" pitchFamily="34" charset="0"/>
                  <a:ea typeface="微软雅黑" pitchFamily="34" charset="-122"/>
                </a:defRPr>
              </a:lvl8pPr>
              <a:lvl9pPr marL="3886200" indent="-228600" fontAlgn="base">
                <a:spcBef>
                  <a:spcPct val="0"/>
                </a:spcBef>
                <a:spcAft>
                  <a:spcPct val="0"/>
                </a:spcAft>
                <a:defRPr>
                  <a:solidFill>
                    <a:schemeClr val="tx1"/>
                  </a:solidFill>
                  <a:latin typeface="Calibri" pitchFamily="34" charset="0"/>
                  <a:ea typeface="微软雅黑" pitchFamily="34" charset="-122"/>
                </a:defRPr>
              </a:lvl9pPr>
            </a:lstStyle>
            <a:p>
              <a:pPr defTabSz="909337" fontAlgn="base">
                <a:lnSpc>
                  <a:spcPct val="120000"/>
                </a:lnSpc>
                <a:spcBef>
                  <a:spcPct val="0"/>
                </a:spcBef>
                <a:spcAft>
                  <a:spcPct val="0"/>
                </a:spcAft>
              </a:pPr>
              <a:r>
                <a:rPr lang="en-US" altLang="zh-CN" sz="3010">
                  <a:solidFill>
                    <a:srgbClr val="6C6C6C">
                      <a:lumMod val="75000"/>
                    </a:srgbClr>
                  </a:solidFill>
                  <a:latin typeface="Impact" pitchFamily="34" charset="0"/>
                </a:rPr>
                <a:t>02</a:t>
              </a:r>
              <a:endParaRPr lang="zh-CN" altLang="en-US" sz="3010">
                <a:solidFill>
                  <a:srgbClr val="6C6C6C">
                    <a:lumMod val="75000"/>
                  </a:srgbClr>
                </a:solidFill>
                <a:latin typeface="Impact" pitchFamily="34" charset="0"/>
              </a:endParaRPr>
            </a:p>
          </p:txBody>
        </p:sp>
        <p:sp>
          <p:nvSpPr>
            <p:cNvPr id="86" name="Freeform 6"/>
            <p:cNvSpPr>
              <a:spLocks noEditPoints="1"/>
            </p:cNvSpPr>
            <p:nvPr/>
          </p:nvSpPr>
          <p:spPr bwMode="auto">
            <a:xfrm>
              <a:off x="3611516" y="1870234"/>
              <a:ext cx="677238" cy="681336"/>
            </a:xfrm>
            <a:custGeom>
              <a:avLst/>
              <a:gdLst>
                <a:gd name="T0" fmla="*/ 512773 w 1810"/>
                <a:gd name="T1" fmla="*/ 507489 h 1844"/>
                <a:gd name="T2" fmla="*/ 416599 w 1810"/>
                <a:gd name="T3" fmla="*/ 668366 h 1844"/>
                <a:gd name="T4" fmla="*/ 400179 w 1810"/>
                <a:gd name="T5" fmla="*/ 547826 h 1844"/>
                <a:gd name="T6" fmla="*/ 338252 w 1810"/>
                <a:gd name="T7" fmla="*/ 365373 h 1844"/>
                <a:gd name="T8" fmla="*/ 335437 w 1810"/>
                <a:gd name="T9" fmla="*/ 290329 h 1844"/>
                <a:gd name="T10" fmla="*/ 338252 w 1810"/>
                <a:gd name="T11" fmla="*/ 365373 h 1844"/>
                <a:gd name="T12" fmla="*/ 482748 w 1810"/>
                <a:gd name="T13" fmla="*/ 290798 h 1844"/>
                <a:gd name="T14" fmla="*/ 505736 w 1810"/>
                <a:gd name="T15" fmla="*/ 365373 h 1844"/>
                <a:gd name="T16" fmla="*/ 240201 w 1810"/>
                <a:gd name="T17" fmla="*/ 375692 h 1844"/>
                <a:gd name="T18" fmla="*/ 213929 w 1810"/>
                <a:gd name="T19" fmla="*/ 295488 h 1844"/>
                <a:gd name="T20" fmla="*/ 220966 w 1810"/>
                <a:gd name="T21" fmla="*/ 280479 h 1844"/>
                <a:gd name="T22" fmla="*/ 248176 w 1810"/>
                <a:gd name="T23" fmla="*/ 332541 h 1844"/>
                <a:gd name="T24" fmla="*/ 272103 w 1810"/>
                <a:gd name="T25" fmla="*/ 311435 h 1844"/>
                <a:gd name="T26" fmla="*/ 327461 w 1810"/>
                <a:gd name="T27" fmla="*/ 375692 h 1844"/>
                <a:gd name="T28" fmla="*/ 404401 w 1810"/>
                <a:gd name="T29" fmla="*/ 312842 h 1844"/>
                <a:gd name="T30" fmla="*/ 440994 w 1810"/>
                <a:gd name="T31" fmla="*/ 343798 h 1844"/>
                <a:gd name="T32" fmla="*/ 523094 w 1810"/>
                <a:gd name="T33" fmla="*/ 375223 h 1844"/>
                <a:gd name="T34" fmla="*/ 572354 w 1810"/>
                <a:gd name="T35" fmla="*/ 306745 h 1844"/>
                <a:gd name="T36" fmla="*/ 600033 w 1810"/>
                <a:gd name="T37" fmla="*/ 284231 h 1844"/>
                <a:gd name="T38" fmla="*/ 603786 w 1810"/>
                <a:gd name="T39" fmla="*/ 295957 h 1844"/>
                <a:gd name="T40" fmla="*/ 580798 w 1810"/>
                <a:gd name="T41" fmla="*/ 372878 h 1844"/>
                <a:gd name="T42" fmla="*/ 572354 w 1810"/>
                <a:gd name="T43" fmla="*/ 378975 h 1844"/>
                <a:gd name="T44" fmla="*/ 561564 w 1810"/>
                <a:gd name="T45" fmla="*/ 384135 h 1844"/>
                <a:gd name="T46" fmla="*/ 418475 w 1810"/>
                <a:gd name="T47" fmla="*/ 533286 h 1844"/>
                <a:gd name="T48" fmla="*/ 263189 w 1810"/>
                <a:gd name="T49" fmla="*/ 390232 h 1844"/>
                <a:gd name="T50" fmla="*/ 250053 w 1810"/>
                <a:gd name="T51" fmla="*/ 377568 h 1844"/>
                <a:gd name="T52" fmla="*/ 510427 w 1810"/>
                <a:gd name="T53" fmla="*/ 174010 h 1844"/>
                <a:gd name="T54" fmla="*/ 568132 w 1810"/>
                <a:gd name="T55" fmla="*/ 282355 h 1844"/>
                <a:gd name="T56" fmla="*/ 494945 w 1810"/>
                <a:gd name="T57" fmla="*/ 273913 h 1844"/>
                <a:gd name="T58" fmla="*/ 394549 w 1810"/>
                <a:gd name="T59" fmla="*/ 281886 h 1844"/>
                <a:gd name="T60" fmla="*/ 295091 w 1810"/>
                <a:gd name="T61" fmla="*/ 277665 h 1844"/>
                <a:gd name="T62" fmla="*/ 255214 w 1810"/>
                <a:gd name="T63" fmla="*/ 288922 h 1844"/>
                <a:gd name="T64" fmla="*/ 412376 w 1810"/>
                <a:gd name="T65" fmla="*/ 0 h 1844"/>
                <a:gd name="T66" fmla="*/ 220497 w 1810"/>
                <a:gd name="T67" fmla="*/ 263594 h 1844"/>
                <a:gd name="T68" fmla="*/ 199855 w 1810"/>
                <a:gd name="T69" fmla="*/ 287046 h 1844"/>
                <a:gd name="T70" fmla="*/ 216744 w 1810"/>
                <a:gd name="T71" fmla="*/ 365373 h 1844"/>
                <a:gd name="T72" fmla="*/ 237386 w 1810"/>
                <a:gd name="T73" fmla="*/ 392577 h 1844"/>
                <a:gd name="T74" fmla="*/ 249115 w 1810"/>
                <a:gd name="T75" fmla="*/ 394922 h 1844"/>
                <a:gd name="T76" fmla="*/ 250522 w 1810"/>
                <a:gd name="T77" fmla="*/ 602233 h 1844"/>
                <a:gd name="T78" fmla="*/ 582675 w 1810"/>
                <a:gd name="T79" fmla="*/ 602233 h 1844"/>
                <a:gd name="T80" fmla="*/ 574230 w 1810"/>
                <a:gd name="T81" fmla="*/ 394453 h 1844"/>
                <a:gd name="T82" fmla="*/ 600033 w 1810"/>
                <a:gd name="T83" fmla="*/ 368657 h 1844"/>
                <a:gd name="T84" fmla="*/ 617861 w 1810"/>
                <a:gd name="T85" fmla="*/ 286577 h 1844"/>
                <a:gd name="T86" fmla="*/ 603786 w 1810"/>
                <a:gd name="T87" fmla="*/ 266408 h 1844"/>
                <a:gd name="T88" fmla="*/ 412376 w 1810"/>
                <a:gd name="T89" fmla="*/ 0 h 18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10" h="1844">
                  <a:moveTo>
                    <a:pt x="893" y="1170"/>
                  </a:moveTo>
                  <a:cubicBezTo>
                    <a:pt x="937" y="1170"/>
                    <a:pt x="978" y="1160"/>
                    <a:pt x="1013" y="1142"/>
                  </a:cubicBezTo>
                  <a:cubicBezTo>
                    <a:pt x="1043" y="1127"/>
                    <a:pt x="1070" y="1106"/>
                    <a:pt x="1093" y="1082"/>
                  </a:cubicBezTo>
                  <a:cubicBezTo>
                    <a:pt x="1096" y="1170"/>
                    <a:pt x="1130" y="1250"/>
                    <a:pt x="1188" y="1287"/>
                  </a:cubicBezTo>
                  <a:cubicBezTo>
                    <a:pt x="1188" y="1287"/>
                    <a:pt x="1070" y="1424"/>
                    <a:pt x="892" y="1425"/>
                  </a:cubicBezTo>
                  <a:cubicBezTo>
                    <a:pt x="890" y="1425"/>
                    <a:pt x="889" y="1425"/>
                    <a:pt x="888" y="1425"/>
                  </a:cubicBezTo>
                  <a:cubicBezTo>
                    <a:pt x="650" y="1425"/>
                    <a:pt x="579" y="1294"/>
                    <a:pt x="579" y="1294"/>
                  </a:cubicBezTo>
                  <a:cubicBezTo>
                    <a:pt x="654" y="1258"/>
                    <a:pt x="690" y="1211"/>
                    <a:pt x="683" y="1093"/>
                  </a:cubicBezTo>
                  <a:cubicBezTo>
                    <a:pt x="731" y="1133"/>
                    <a:pt x="788" y="1160"/>
                    <a:pt x="853" y="1168"/>
                  </a:cubicBezTo>
                  <a:cubicBezTo>
                    <a:pt x="867" y="1169"/>
                    <a:pt x="880" y="1170"/>
                    <a:pt x="892" y="1170"/>
                  </a:cubicBezTo>
                  <a:cubicBezTo>
                    <a:pt x="892" y="1170"/>
                    <a:pt x="892" y="1170"/>
                    <a:pt x="893" y="1170"/>
                  </a:cubicBezTo>
                  <a:moveTo>
                    <a:pt x="721" y="779"/>
                  </a:moveTo>
                  <a:cubicBezTo>
                    <a:pt x="714" y="779"/>
                    <a:pt x="707" y="779"/>
                    <a:pt x="699" y="779"/>
                  </a:cubicBezTo>
                  <a:cubicBezTo>
                    <a:pt x="615" y="779"/>
                    <a:pt x="617" y="754"/>
                    <a:pt x="605" y="689"/>
                  </a:cubicBezTo>
                  <a:cubicBezTo>
                    <a:pt x="594" y="620"/>
                    <a:pt x="656" y="619"/>
                    <a:pt x="715" y="619"/>
                  </a:cubicBezTo>
                  <a:cubicBezTo>
                    <a:pt x="718" y="619"/>
                    <a:pt x="720" y="619"/>
                    <a:pt x="723" y="619"/>
                  </a:cubicBezTo>
                  <a:cubicBezTo>
                    <a:pt x="795" y="619"/>
                    <a:pt x="855" y="623"/>
                    <a:pt x="832" y="702"/>
                  </a:cubicBezTo>
                  <a:cubicBezTo>
                    <a:pt x="810" y="776"/>
                    <a:pt x="795" y="779"/>
                    <a:pt x="721" y="779"/>
                  </a:cubicBezTo>
                  <a:moveTo>
                    <a:pt x="1078" y="779"/>
                  </a:moveTo>
                  <a:cubicBezTo>
                    <a:pt x="995" y="778"/>
                    <a:pt x="971" y="762"/>
                    <a:pt x="950" y="689"/>
                  </a:cubicBezTo>
                  <a:cubicBezTo>
                    <a:pt x="930" y="616"/>
                    <a:pt x="942" y="625"/>
                    <a:pt x="1029" y="620"/>
                  </a:cubicBezTo>
                  <a:cubicBezTo>
                    <a:pt x="1039" y="619"/>
                    <a:pt x="1056" y="618"/>
                    <a:pt x="1075" y="618"/>
                  </a:cubicBezTo>
                  <a:cubicBezTo>
                    <a:pt x="1123" y="618"/>
                    <a:pt x="1182" y="625"/>
                    <a:pt x="1176" y="666"/>
                  </a:cubicBezTo>
                  <a:cubicBezTo>
                    <a:pt x="1165" y="735"/>
                    <a:pt x="1171" y="779"/>
                    <a:pt x="1078" y="779"/>
                  </a:cubicBezTo>
                  <a:moveTo>
                    <a:pt x="526" y="808"/>
                  </a:moveTo>
                  <a:cubicBezTo>
                    <a:pt x="524" y="808"/>
                    <a:pt x="521" y="807"/>
                    <a:pt x="517" y="806"/>
                  </a:cubicBezTo>
                  <a:cubicBezTo>
                    <a:pt x="517" y="806"/>
                    <a:pt x="515" y="804"/>
                    <a:pt x="512" y="801"/>
                  </a:cubicBezTo>
                  <a:cubicBezTo>
                    <a:pt x="507" y="795"/>
                    <a:pt x="500" y="784"/>
                    <a:pt x="493" y="770"/>
                  </a:cubicBezTo>
                  <a:cubicBezTo>
                    <a:pt x="483" y="750"/>
                    <a:pt x="474" y="723"/>
                    <a:pt x="467" y="697"/>
                  </a:cubicBezTo>
                  <a:cubicBezTo>
                    <a:pt x="460" y="672"/>
                    <a:pt x="456" y="647"/>
                    <a:pt x="456" y="630"/>
                  </a:cubicBezTo>
                  <a:cubicBezTo>
                    <a:pt x="456" y="625"/>
                    <a:pt x="456" y="621"/>
                    <a:pt x="457" y="618"/>
                  </a:cubicBezTo>
                  <a:cubicBezTo>
                    <a:pt x="458" y="614"/>
                    <a:pt x="458" y="614"/>
                    <a:pt x="458" y="614"/>
                  </a:cubicBezTo>
                  <a:cubicBezTo>
                    <a:pt x="463" y="605"/>
                    <a:pt x="467" y="601"/>
                    <a:pt x="471" y="598"/>
                  </a:cubicBezTo>
                  <a:cubicBezTo>
                    <a:pt x="474" y="595"/>
                    <a:pt x="476" y="595"/>
                    <a:pt x="478" y="595"/>
                  </a:cubicBezTo>
                  <a:cubicBezTo>
                    <a:pt x="480" y="596"/>
                    <a:pt x="480" y="596"/>
                    <a:pt x="480" y="596"/>
                  </a:cubicBezTo>
                  <a:cubicBezTo>
                    <a:pt x="492" y="632"/>
                    <a:pt x="508" y="668"/>
                    <a:pt x="529" y="709"/>
                  </a:cubicBezTo>
                  <a:cubicBezTo>
                    <a:pt x="531" y="708"/>
                    <a:pt x="561" y="698"/>
                    <a:pt x="573" y="695"/>
                  </a:cubicBezTo>
                  <a:cubicBezTo>
                    <a:pt x="567" y="683"/>
                    <a:pt x="562" y="671"/>
                    <a:pt x="557" y="658"/>
                  </a:cubicBezTo>
                  <a:cubicBezTo>
                    <a:pt x="564" y="661"/>
                    <a:pt x="572" y="663"/>
                    <a:pt x="580" y="664"/>
                  </a:cubicBezTo>
                  <a:cubicBezTo>
                    <a:pt x="586" y="699"/>
                    <a:pt x="589" y="692"/>
                    <a:pt x="596" y="736"/>
                  </a:cubicBezTo>
                  <a:cubicBezTo>
                    <a:pt x="600" y="767"/>
                    <a:pt x="630" y="798"/>
                    <a:pt x="662" y="800"/>
                  </a:cubicBezTo>
                  <a:cubicBezTo>
                    <a:pt x="676" y="801"/>
                    <a:pt x="687" y="801"/>
                    <a:pt x="698" y="801"/>
                  </a:cubicBezTo>
                  <a:cubicBezTo>
                    <a:pt x="720" y="801"/>
                    <a:pt x="739" y="800"/>
                    <a:pt x="768" y="797"/>
                  </a:cubicBezTo>
                  <a:cubicBezTo>
                    <a:pt x="800" y="795"/>
                    <a:pt x="831" y="765"/>
                    <a:pt x="837" y="733"/>
                  </a:cubicBezTo>
                  <a:cubicBezTo>
                    <a:pt x="848" y="691"/>
                    <a:pt x="853" y="697"/>
                    <a:pt x="862" y="667"/>
                  </a:cubicBezTo>
                  <a:cubicBezTo>
                    <a:pt x="871" y="661"/>
                    <a:pt x="881" y="658"/>
                    <a:pt x="890" y="658"/>
                  </a:cubicBezTo>
                  <a:cubicBezTo>
                    <a:pt x="898" y="658"/>
                    <a:pt x="906" y="660"/>
                    <a:pt x="914" y="662"/>
                  </a:cubicBezTo>
                  <a:cubicBezTo>
                    <a:pt x="924" y="697"/>
                    <a:pt x="929" y="689"/>
                    <a:pt x="940" y="733"/>
                  </a:cubicBezTo>
                  <a:cubicBezTo>
                    <a:pt x="946" y="765"/>
                    <a:pt x="977" y="795"/>
                    <a:pt x="1010" y="797"/>
                  </a:cubicBezTo>
                  <a:cubicBezTo>
                    <a:pt x="1038" y="800"/>
                    <a:pt x="1057" y="801"/>
                    <a:pt x="1079" y="801"/>
                  </a:cubicBezTo>
                  <a:cubicBezTo>
                    <a:pt x="1090" y="801"/>
                    <a:pt x="1101" y="801"/>
                    <a:pt x="1115" y="800"/>
                  </a:cubicBezTo>
                  <a:cubicBezTo>
                    <a:pt x="1148" y="798"/>
                    <a:pt x="1177" y="767"/>
                    <a:pt x="1182" y="736"/>
                  </a:cubicBezTo>
                  <a:cubicBezTo>
                    <a:pt x="1188" y="691"/>
                    <a:pt x="1191" y="700"/>
                    <a:pt x="1197" y="663"/>
                  </a:cubicBezTo>
                  <a:cubicBezTo>
                    <a:pt x="1206" y="661"/>
                    <a:pt x="1214" y="658"/>
                    <a:pt x="1220" y="654"/>
                  </a:cubicBezTo>
                  <a:cubicBezTo>
                    <a:pt x="1217" y="670"/>
                    <a:pt x="1214" y="686"/>
                    <a:pt x="1209" y="703"/>
                  </a:cubicBezTo>
                  <a:cubicBezTo>
                    <a:pt x="1241" y="703"/>
                    <a:pt x="1241" y="703"/>
                    <a:pt x="1241" y="703"/>
                  </a:cubicBezTo>
                  <a:cubicBezTo>
                    <a:pt x="1257" y="683"/>
                    <a:pt x="1269" y="645"/>
                    <a:pt x="1279" y="606"/>
                  </a:cubicBezTo>
                  <a:cubicBezTo>
                    <a:pt x="1284" y="613"/>
                    <a:pt x="1284" y="613"/>
                    <a:pt x="1284" y="613"/>
                  </a:cubicBezTo>
                  <a:cubicBezTo>
                    <a:pt x="1286" y="618"/>
                    <a:pt x="1286" y="618"/>
                    <a:pt x="1286" y="618"/>
                  </a:cubicBezTo>
                  <a:cubicBezTo>
                    <a:pt x="1286" y="621"/>
                    <a:pt x="1287" y="626"/>
                    <a:pt x="1287" y="631"/>
                  </a:cubicBezTo>
                  <a:cubicBezTo>
                    <a:pt x="1287" y="644"/>
                    <a:pt x="1284" y="662"/>
                    <a:pt x="1280" y="681"/>
                  </a:cubicBezTo>
                  <a:cubicBezTo>
                    <a:pt x="1274" y="709"/>
                    <a:pt x="1265" y="740"/>
                    <a:pt x="1254" y="765"/>
                  </a:cubicBezTo>
                  <a:cubicBezTo>
                    <a:pt x="1249" y="777"/>
                    <a:pt x="1243" y="788"/>
                    <a:pt x="1238" y="795"/>
                  </a:cubicBezTo>
                  <a:cubicBezTo>
                    <a:pt x="1236" y="799"/>
                    <a:pt x="1233" y="802"/>
                    <a:pt x="1231" y="804"/>
                  </a:cubicBezTo>
                  <a:cubicBezTo>
                    <a:pt x="1228" y="806"/>
                    <a:pt x="1228" y="806"/>
                    <a:pt x="1228" y="806"/>
                  </a:cubicBezTo>
                  <a:cubicBezTo>
                    <a:pt x="1225" y="808"/>
                    <a:pt x="1222" y="808"/>
                    <a:pt x="1220" y="808"/>
                  </a:cubicBezTo>
                  <a:cubicBezTo>
                    <a:pt x="1216" y="808"/>
                    <a:pt x="1216" y="808"/>
                    <a:pt x="1216" y="808"/>
                  </a:cubicBezTo>
                  <a:cubicBezTo>
                    <a:pt x="1202" y="804"/>
                    <a:pt x="1202" y="804"/>
                    <a:pt x="1202" y="804"/>
                  </a:cubicBezTo>
                  <a:cubicBezTo>
                    <a:pt x="1197" y="819"/>
                    <a:pt x="1197" y="819"/>
                    <a:pt x="1197" y="819"/>
                  </a:cubicBezTo>
                  <a:cubicBezTo>
                    <a:pt x="1173" y="905"/>
                    <a:pt x="1136" y="985"/>
                    <a:pt x="1086" y="1043"/>
                  </a:cubicBezTo>
                  <a:cubicBezTo>
                    <a:pt x="1060" y="1072"/>
                    <a:pt x="1032" y="1095"/>
                    <a:pt x="1000" y="1111"/>
                  </a:cubicBezTo>
                  <a:cubicBezTo>
                    <a:pt x="968" y="1127"/>
                    <a:pt x="932" y="1137"/>
                    <a:pt x="892" y="1137"/>
                  </a:cubicBezTo>
                  <a:cubicBezTo>
                    <a:pt x="881" y="1137"/>
                    <a:pt x="869" y="1136"/>
                    <a:pt x="857" y="1134"/>
                  </a:cubicBezTo>
                  <a:cubicBezTo>
                    <a:pt x="782" y="1125"/>
                    <a:pt x="719" y="1089"/>
                    <a:pt x="669" y="1036"/>
                  </a:cubicBezTo>
                  <a:cubicBezTo>
                    <a:pt x="620" y="983"/>
                    <a:pt x="583" y="911"/>
                    <a:pt x="561" y="832"/>
                  </a:cubicBezTo>
                  <a:cubicBezTo>
                    <a:pt x="560" y="827"/>
                    <a:pt x="558" y="821"/>
                    <a:pt x="557" y="815"/>
                  </a:cubicBezTo>
                  <a:cubicBezTo>
                    <a:pt x="551" y="793"/>
                    <a:pt x="551" y="793"/>
                    <a:pt x="551" y="793"/>
                  </a:cubicBezTo>
                  <a:cubicBezTo>
                    <a:pt x="533" y="805"/>
                    <a:pt x="533" y="805"/>
                    <a:pt x="533" y="805"/>
                  </a:cubicBezTo>
                  <a:cubicBezTo>
                    <a:pt x="526" y="808"/>
                    <a:pt x="526" y="808"/>
                    <a:pt x="526" y="808"/>
                  </a:cubicBezTo>
                  <a:moveTo>
                    <a:pt x="837" y="431"/>
                  </a:moveTo>
                  <a:cubicBezTo>
                    <a:pt x="930" y="431"/>
                    <a:pt x="1024" y="407"/>
                    <a:pt x="1088" y="371"/>
                  </a:cubicBezTo>
                  <a:cubicBezTo>
                    <a:pt x="1123" y="352"/>
                    <a:pt x="1156" y="328"/>
                    <a:pt x="1188" y="304"/>
                  </a:cubicBezTo>
                  <a:cubicBezTo>
                    <a:pt x="1197" y="334"/>
                    <a:pt x="1248" y="449"/>
                    <a:pt x="1227" y="613"/>
                  </a:cubicBezTo>
                  <a:cubicBezTo>
                    <a:pt x="1225" y="607"/>
                    <a:pt x="1218" y="602"/>
                    <a:pt x="1211" y="602"/>
                  </a:cubicBezTo>
                  <a:cubicBezTo>
                    <a:pt x="1160" y="595"/>
                    <a:pt x="1160" y="595"/>
                    <a:pt x="1160" y="595"/>
                  </a:cubicBezTo>
                  <a:cubicBezTo>
                    <a:pt x="1156" y="594"/>
                    <a:pt x="1153" y="593"/>
                    <a:pt x="1148" y="592"/>
                  </a:cubicBezTo>
                  <a:cubicBezTo>
                    <a:pt x="1111" y="586"/>
                    <a:pt x="1083" y="584"/>
                    <a:pt x="1055" y="584"/>
                  </a:cubicBezTo>
                  <a:cubicBezTo>
                    <a:pt x="1026" y="584"/>
                    <a:pt x="997" y="587"/>
                    <a:pt x="959" y="593"/>
                  </a:cubicBezTo>
                  <a:cubicBezTo>
                    <a:pt x="951" y="594"/>
                    <a:pt x="943" y="597"/>
                    <a:pt x="936" y="601"/>
                  </a:cubicBezTo>
                  <a:cubicBezTo>
                    <a:pt x="841" y="601"/>
                    <a:pt x="841" y="601"/>
                    <a:pt x="841" y="601"/>
                  </a:cubicBezTo>
                  <a:cubicBezTo>
                    <a:pt x="834" y="597"/>
                    <a:pt x="827" y="594"/>
                    <a:pt x="818" y="593"/>
                  </a:cubicBezTo>
                  <a:cubicBezTo>
                    <a:pt x="780" y="587"/>
                    <a:pt x="752" y="584"/>
                    <a:pt x="723" y="584"/>
                  </a:cubicBezTo>
                  <a:cubicBezTo>
                    <a:pt x="694" y="584"/>
                    <a:pt x="666" y="586"/>
                    <a:pt x="629" y="592"/>
                  </a:cubicBezTo>
                  <a:cubicBezTo>
                    <a:pt x="625" y="593"/>
                    <a:pt x="621" y="594"/>
                    <a:pt x="617" y="595"/>
                  </a:cubicBezTo>
                  <a:cubicBezTo>
                    <a:pt x="561" y="602"/>
                    <a:pt x="561" y="602"/>
                    <a:pt x="561" y="602"/>
                  </a:cubicBezTo>
                  <a:cubicBezTo>
                    <a:pt x="552" y="602"/>
                    <a:pt x="545" y="608"/>
                    <a:pt x="544" y="616"/>
                  </a:cubicBezTo>
                  <a:cubicBezTo>
                    <a:pt x="516" y="513"/>
                    <a:pt x="513" y="380"/>
                    <a:pt x="571" y="305"/>
                  </a:cubicBezTo>
                  <a:cubicBezTo>
                    <a:pt x="622" y="397"/>
                    <a:pt x="728" y="431"/>
                    <a:pt x="837" y="431"/>
                  </a:cubicBezTo>
                  <a:moveTo>
                    <a:pt x="879" y="0"/>
                  </a:moveTo>
                  <a:cubicBezTo>
                    <a:pt x="643" y="0"/>
                    <a:pt x="399" y="140"/>
                    <a:pt x="440" y="425"/>
                  </a:cubicBezTo>
                  <a:cubicBezTo>
                    <a:pt x="447" y="474"/>
                    <a:pt x="460" y="522"/>
                    <a:pt x="469" y="560"/>
                  </a:cubicBezTo>
                  <a:cubicBezTo>
                    <a:pt x="470" y="562"/>
                    <a:pt x="470" y="562"/>
                    <a:pt x="470" y="562"/>
                  </a:cubicBezTo>
                  <a:cubicBezTo>
                    <a:pt x="464" y="564"/>
                    <a:pt x="458" y="566"/>
                    <a:pt x="452" y="571"/>
                  </a:cubicBezTo>
                  <a:cubicBezTo>
                    <a:pt x="445" y="576"/>
                    <a:pt x="438" y="585"/>
                    <a:pt x="432" y="595"/>
                  </a:cubicBezTo>
                  <a:cubicBezTo>
                    <a:pt x="429" y="600"/>
                    <a:pt x="427" y="606"/>
                    <a:pt x="426" y="612"/>
                  </a:cubicBezTo>
                  <a:cubicBezTo>
                    <a:pt x="425" y="618"/>
                    <a:pt x="424" y="624"/>
                    <a:pt x="424" y="630"/>
                  </a:cubicBezTo>
                  <a:cubicBezTo>
                    <a:pt x="424" y="647"/>
                    <a:pt x="427" y="666"/>
                    <a:pt x="432" y="687"/>
                  </a:cubicBezTo>
                  <a:cubicBezTo>
                    <a:pt x="439" y="718"/>
                    <a:pt x="450" y="751"/>
                    <a:pt x="462" y="779"/>
                  </a:cubicBezTo>
                  <a:cubicBezTo>
                    <a:pt x="468" y="792"/>
                    <a:pt x="475" y="805"/>
                    <a:pt x="482" y="815"/>
                  </a:cubicBezTo>
                  <a:cubicBezTo>
                    <a:pt x="485" y="820"/>
                    <a:pt x="489" y="824"/>
                    <a:pt x="493" y="828"/>
                  </a:cubicBezTo>
                  <a:cubicBezTo>
                    <a:pt x="497" y="832"/>
                    <a:pt x="501" y="835"/>
                    <a:pt x="506" y="837"/>
                  </a:cubicBezTo>
                  <a:cubicBezTo>
                    <a:pt x="513" y="840"/>
                    <a:pt x="519" y="841"/>
                    <a:pt x="526" y="841"/>
                  </a:cubicBezTo>
                  <a:cubicBezTo>
                    <a:pt x="531" y="841"/>
                    <a:pt x="531" y="841"/>
                    <a:pt x="531" y="841"/>
                  </a:cubicBezTo>
                  <a:cubicBezTo>
                    <a:pt x="531" y="842"/>
                    <a:pt x="531" y="842"/>
                    <a:pt x="531" y="842"/>
                  </a:cubicBezTo>
                  <a:cubicBezTo>
                    <a:pt x="554" y="926"/>
                    <a:pt x="593" y="1002"/>
                    <a:pt x="647" y="1060"/>
                  </a:cubicBezTo>
                  <a:cubicBezTo>
                    <a:pt x="657" y="1069"/>
                    <a:pt x="657" y="1069"/>
                    <a:pt x="657" y="1069"/>
                  </a:cubicBezTo>
                  <a:cubicBezTo>
                    <a:pt x="669" y="1192"/>
                    <a:pt x="646" y="1241"/>
                    <a:pt x="534" y="1284"/>
                  </a:cubicBezTo>
                  <a:cubicBezTo>
                    <a:pt x="307" y="1372"/>
                    <a:pt x="56" y="1419"/>
                    <a:pt x="0" y="1840"/>
                  </a:cubicBezTo>
                  <a:cubicBezTo>
                    <a:pt x="1810" y="1844"/>
                    <a:pt x="1810" y="1844"/>
                    <a:pt x="1810" y="1844"/>
                  </a:cubicBezTo>
                  <a:cubicBezTo>
                    <a:pt x="1749" y="1433"/>
                    <a:pt x="1468" y="1371"/>
                    <a:pt x="1242" y="1284"/>
                  </a:cubicBezTo>
                  <a:cubicBezTo>
                    <a:pt x="1159" y="1252"/>
                    <a:pt x="1118" y="1154"/>
                    <a:pt x="1119" y="1054"/>
                  </a:cubicBezTo>
                  <a:cubicBezTo>
                    <a:pt x="1129" y="1041"/>
                    <a:pt x="1138" y="1028"/>
                    <a:pt x="1147" y="1015"/>
                  </a:cubicBezTo>
                  <a:cubicBezTo>
                    <a:pt x="1180" y="964"/>
                    <a:pt x="1205" y="904"/>
                    <a:pt x="1224" y="841"/>
                  </a:cubicBezTo>
                  <a:cubicBezTo>
                    <a:pt x="1229" y="841"/>
                    <a:pt x="1234" y="840"/>
                    <a:pt x="1240" y="838"/>
                  </a:cubicBezTo>
                  <a:cubicBezTo>
                    <a:pt x="1247" y="834"/>
                    <a:pt x="1252" y="830"/>
                    <a:pt x="1257" y="824"/>
                  </a:cubicBezTo>
                  <a:cubicBezTo>
                    <a:pt x="1265" y="814"/>
                    <a:pt x="1272" y="801"/>
                    <a:pt x="1279" y="786"/>
                  </a:cubicBezTo>
                  <a:cubicBezTo>
                    <a:pt x="1290" y="763"/>
                    <a:pt x="1299" y="735"/>
                    <a:pt x="1306" y="708"/>
                  </a:cubicBezTo>
                  <a:cubicBezTo>
                    <a:pt x="1314" y="680"/>
                    <a:pt x="1318" y="653"/>
                    <a:pt x="1318" y="631"/>
                  </a:cubicBezTo>
                  <a:cubicBezTo>
                    <a:pt x="1318" y="624"/>
                    <a:pt x="1318" y="618"/>
                    <a:pt x="1317" y="611"/>
                  </a:cubicBezTo>
                  <a:cubicBezTo>
                    <a:pt x="1315" y="605"/>
                    <a:pt x="1313" y="599"/>
                    <a:pt x="1310" y="594"/>
                  </a:cubicBezTo>
                  <a:cubicBezTo>
                    <a:pt x="1303" y="583"/>
                    <a:pt x="1297" y="576"/>
                    <a:pt x="1289" y="570"/>
                  </a:cubicBezTo>
                  <a:cubicBezTo>
                    <a:pt x="1287" y="568"/>
                    <a:pt x="1287" y="568"/>
                    <a:pt x="1287" y="568"/>
                  </a:cubicBezTo>
                  <a:cubicBezTo>
                    <a:pt x="1294" y="534"/>
                    <a:pt x="1298" y="503"/>
                    <a:pt x="1299" y="493"/>
                  </a:cubicBezTo>
                  <a:cubicBezTo>
                    <a:pt x="1305" y="389"/>
                    <a:pt x="1297" y="237"/>
                    <a:pt x="1237" y="153"/>
                  </a:cubicBezTo>
                  <a:cubicBezTo>
                    <a:pt x="1164" y="52"/>
                    <a:pt x="1023" y="0"/>
                    <a:pt x="879" y="0"/>
                  </a:cubicBezTo>
                </a:path>
              </a:pathLst>
            </a:custGeom>
            <a:solidFill>
              <a:srgbClr val="980000"/>
            </a:solidFill>
            <a:ln>
              <a:noFill/>
            </a:ln>
          </p:spPr>
          <p:txBody>
            <a:bodyPr lIns="68271" tIns="34136" rIns="68271" bIns="34136"/>
            <a:lstStyle/>
            <a:p>
              <a:pPr defTabSz="909337" fontAlgn="base">
                <a:lnSpc>
                  <a:spcPct val="120000"/>
                </a:lnSpc>
                <a:spcBef>
                  <a:spcPct val="0"/>
                </a:spcBef>
                <a:spcAft>
                  <a:spcPct val="0"/>
                </a:spcAft>
              </a:pPr>
              <a:endParaRPr lang="zh-CN" altLang="en-US" sz="1787" dirty="0">
                <a:solidFill>
                  <a:srgbClr val="6C6C6C">
                    <a:lumMod val="75000"/>
                  </a:srgbClr>
                </a:solidFill>
              </a:endParaRPr>
            </a:p>
          </p:txBody>
        </p:sp>
        <p:grpSp>
          <p:nvGrpSpPr>
            <p:cNvPr id="87" name="组合 76"/>
            <p:cNvGrpSpPr>
              <a:grpSpLocks/>
            </p:cNvGrpSpPr>
            <p:nvPr/>
          </p:nvGrpSpPr>
          <p:grpSpPr bwMode="auto">
            <a:xfrm>
              <a:off x="3241883" y="3044131"/>
              <a:ext cx="1489924" cy="1283563"/>
              <a:chOff x="1822164" y="3848421"/>
              <a:chExt cx="1869479" cy="1630172"/>
            </a:xfrm>
          </p:grpSpPr>
          <p:sp>
            <p:nvSpPr>
              <p:cNvPr id="88" name="矩形 47"/>
              <p:cNvSpPr>
                <a:spLocks noChangeArrowheads="1"/>
              </p:cNvSpPr>
              <p:nvPr/>
            </p:nvSpPr>
            <p:spPr bwMode="auto">
              <a:xfrm>
                <a:off x="1822164" y="4356501"/>
                <a:ext cx="1869479" cy="112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000" dirty="0">
                    <a:solidFill>
                      <a:schemeClr val="tx1">
                        <a:lumMod val="65000"/>
                        <a:lumOff val="35000"/>
                      </a:schemeClr>
                    </a:solidFill>
                    <a:latin typeface="微软雅黑" pitchFamily="34" charset="-122"/>
                  </a:rPr>
                  <a:t> 您的内容打在这里，或者通过复制您的文本后，在此框中选择粘贴。</a:t>
                </a:r>
                <a:endParaRPr lang="en-US" altLang="zh-CN" sz="1000" dirty="0">
                  <a:solidFill>
                    <a:schemeClr val="tx1">
                      <a:lumMod val="65000"/>
                      <a:lumOff val="35000"/>
                    </a:schemeClr>
                  </a:solidFill>
                  <a:latin typeface="微软雅黑" panose="020B0503020204020204" pitchFamily="34" charset="-122"/>
                  <a:cs typeface="Arial Unicode MS" panose="020B0604020202020204" pitchFamily="34" charset="-122"/>
                  <a:sym typeface="Calibri" panose="020F0502020204030204" pitchFamily="34" charset="0"/>
                </a:endParaRPr>
              </a:p>
            </p:txBody>
          </p:sp>
          <p:sp>
            <p:nvSpPr>
              <p:cNvPr id="89" name="文本框 48"/>
              <p:cNvSpPr>
                <a:spLocks noChangeArrowheads="1"/>
              </p:cNvSpPr>
              <p:nvPr/>
            </p:nvSpPr>
            <p:spPr bwMode="auto">
              <a:xfrm>
                <a:off x="1822164" y="3848421"/>
                <a:ext cx="1869479" cy="47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400" dirty="0">
                    <a:solidFill>
                      <a:srgbClr val="980000"/>
                    </a:solidFill>
                    <a:latin typeface="微软雅黑"/>
                    <a:sym typeface="宋体" panose="02010600030101010101" pitchFamily="2" charset="-122"/>
                  </a:rPr>
                  <a:t>添加标题</a:t>
                </a:r>
              </a:p>
            </p:txBody>
          </p:sp>
        </p:grpSp>
      </p:grpSp>
      <p:grpSp>
        <p:nvGrpSpPr>
          <p:cNvPr id="90" name="组合 89"/>
          <p:cNvGrpSpPr/>
          <p:nvPr/>
        </p:nvGrpSpPr>
        <p:grpSpPr>
          <a:xfrm>
            <a:off x="4661910" y="1347614"/>
            <a:ext cx="1533539" cy="3224720"/>
            <a:chOff x="4956517" y="1526237"/>
            <a:chExt cx="1630450" cy="3428505"/>
          </a:xfrm>
        </p:grpSpPr>
        <p:sp>
          <p:nvSpPr>
            <p:cNvPr id="91" name="圆角矩形 90"/>
            <p:cNvSpPr/>
            <p:nvPr/>
          </p:nvSpPr>
          <p:spPr>
            <a:xfrm>
              <a:off x="4956517" y="1526237"/>
              <a:ext cx="1630450" cy="3396092"/>
            </a:xfrm>
            <a:prstGeom prst="roundRect">
              <a:avLst>
                <a:gd name="adj" fmla="val 50000"/>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92" name="椭圆 91"/>
            <p:cNvSpPr/>
            <p:nvPr/>
          </p:nvSpPr>
          <p:spPr>
            <a:xfrm>
              <a:off x="5169514" y="1669424"/>
              <a:ext cx="1204455" cy="1189506"/>
            </a:xfrm>
            <a:prstGeom prst="ellipse">
              <a:avLst/>
            </a:prstGeom>
            <a:solidFill>
              <a:srgbClr val="23363D"/>
            </a:solidFill>
            <a:ln w="14288" cap="flat">
              <a:noFill/>
              <a:prstDash val="solid"/>
              <a:miter lim="800000"/>
              <a:headEnd/>
              <a:tailEnd/>
            </a:ln>
            <a:effectLst>
              <a:innerShdw blurRad="88900" dist="88900" dir="13500000">
                <a:prstClr val="black">
                  <a:alpha val="50000"/>
                </a:prstClr>
              </a:innerShdw>
            </a:effectLst>
          </p:spPr>
          <p:txBody>
            <a:bodyPr lIns="68271" tIns="34136" rIns="68271" bIns="34136"/>
            <a:lstStyle/>
            <a:p>
              <a:pPr defTabSz="909337">
                <a:lnSpc>
                  <a:spcPct val="120000"/>
                </a:lnSpc>
                <a:defRPr/>
              </a:pPr>
              <a:endParaRPr lang="zh-CN" altLang="en-US" sz="1787" dirty="0">
                <a:solidFill>
                  <a:srgbClr val="6C6C6C">
                    <a:lumMod val="75000"/>
                  </a:srgbClr>
                </a:solidFill>
              </a:endParaRPr>
            </a:p>
          </p:txBody>
        </p:sp>
        <p:sp>
          <p:nvSpPr>
            <p:cNvPr id="93" name="椭圆 92"/>
            <p:cNvSpPr/>
            <p:nvPr/>
          </p:nvSpPr>
          <p:spPr>
            <a:xfrm>
              <a:off x="5283739" y="1775955"/>
              <a:ext cx="976005" cy="963892"/>
            </a:xfrm>
            <a:prstGeom prst="ellipse">
              <a:avLst/>
            </a:prstGeom>
            <a:gradFill flip="none" rotWithShape="1">
              <a:gsLst>
                <a:gs pos="0">
                  <a:srgbClr val="F0F0F0"/>
                </a:gs>
                <a:gs pos="100000">
                  <a:srgbClr val="F1F1F1"/>
                </a:gs>
              </a:gsLst>
              <a:lin ang="2700000" scaled="1"/>
              <a:tileRect/>
            </a:gradFill>
            <a:ln w="28575">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94" name="椭圆 93"/>
            <p:cNvSpPr/>
            <p:nvPr/>
          </p:nvSpPr>
          <p:spPr>
            <a:xfrm>
              <a:off x="5247920" y="1750691"/>
              <a:ext cx="1027169" cy="1014420"/>
            </a:xfrm>
            <a:prstGeom prst="ellipse">
              <a:avLst/>
            </a:prstGeom>
            <a:no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909337">
                <a:lnSpc>
                  <a:spcPct val="120000"/>
                </a:lnSpc>
                <a:defRPr/>
              </a:pPr>
              <a:endParaRPr lang="zh-CN" altLang="en-US" sz="3010" dirty="0">
                <a:solidFill>
                  <a:srgbClr val="6C6C6C">
                    <a:lumMod val="75000"/>
                  </a:srgbClr>
                </a:solidFill>
                <a:ea typeface="方正超粗黑简体" panose="03000509000000000000" pitchFamily="65" charset="-122"/>
              </a:endParaRPr>
            </a:p>
          </p:txBody>
        </p:sp>
        <p:sp>
          <p:nvSpPr>
            <p:cNvPr id="95" name="圆角矩形 94"/>
            <p:cNvSpPr/>
            <p:nvPr/>
          </p:nvSpPr>
          <p:spPr>
            <a:xfrm>
              <a:off x="5096377" y="4278035"/>
              <a:ext cx="1330425" cy="37505"/>
            </a:xfrm>
            <a:prstGeom prst="roundRect">
              <a:avLst>
                <a:gd name="adj" fmla="val 50000"/>
              </a:avLst>
            </a:prstGeom>
            <a:gradFill flip="none" rotWithShape="1">
              <a:gsLst>
                <a:gs pos="28000">
                  <a:srgbClr val="E6E6E6"/>
                </a:gs>
                <a:gs pos="46000">
                  <a:srgbClr val="F9F9F9"/>
                </a:gs>
                <a:gs pos="0">
                  <a:srgbClr val="E6E6E6"/>
                </a:gs>
              </a:gsLst>
              <a:lin ang="5400000" scaled="0"/>
              <a:tileRect/>
            </a:gradFill>
            <a:ln w="76200" cap="flat" cmpd="sng" algn="ctr">
              <a:noFill/>
              <a:prstDash val="solid"/>
              <a:miter lim="800000"/>
            </a:ln>
            <a:effectLst/>
          </p:spPr>
          <p:txBody>
            <a:bodyPr lIns="68271" tIns="34136" rIns="68271" bIns="34136" anchor="ctr"/>
            <a:lstStyle/>
            <a:p>
              <a:pPr algn="ctr" defTabSz="909337">
                <a:lnSpc>
                  <a:spcPct val="120000"/>
                </a:lnSpc>
                <a:defRPr/>
              </a:pPr>
              <a:endParaRPr lang="zh-CN" altLang="en-US" sz="1787" kern="0">
                <a:solidFill>
                  <a:srgbClr val="6C6C6C">
                    <a:lumMod val="75000"/>
                  </a:srgbClr>
                </a:solidFill>
              </a:endParaRPr>
            </a:p>
          </p:txBody>
        </p:sp>
        <p:sp>
          <p:nvSpPr>
            <p:cNvPr id="96" name="文本框 44"/>
            <p:cNvSpPr txBox="1">
              <a:spLocks noChangeArrowheads="1"/>
            </p:cNvSpPr>
            <p:nvPr/>
          </p:nvSpPr>
          <p:spPr bwMode="auto">
            <a:xfrm>
              <a:off x="5505252" y="4353044"/>
              <a:ext cx="584595" cy="6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271" tIns="34136" rIns="68271" bIns="34136">
              <a:spAutoFit/>
            </a:bodyPr>
            <a:lstStyle>
              <a:lvl1pPr>
                <a:defRPr>
                  <a:solidFill>
                    <a:schemeClr val="tx1"/>
                  </a:solidFill>
                  <a:latin typeface="Calibri" pitchFamily="34" charset="0"/>
                  <a:ea typeface="微软雅黑" pitchFamily="34" charset="-122"/>
                </a:defRPr>
              </a:lvl1pPr>
              <a:lvl2pPr marL="742950" indent="-285750">
                <a:defRPr>
                  <a:solidFill>
                    <a:schemeClr val="tx1"/>
                  </a:solidFill>
                  <a:latin typeface="Calibri" pitchFamily="34" charset="0"/>
                  <a:ea typeface="微软雅黑" pitchFamily="34" charset="-122"/>
                </a:defRPr>
              </a:lvl2pPr>
              <a:lvl3pPr marL="1143000" indent="-228600">
                <a:defRPr>
                  <a:solidFill>
                    <a:schemeClr val="tx1"/>
                  </a:solidFill>
                  <a:latin typeface="Calibri" pitchFamily="34" charset="0"/>
                  <a:ea typeface="微软雅黑" pitchFamily="34" charset="-122"/>
                </a:defRPr>
              </a:lvl3pPr>
              <a:lvl4pPr marL="1600200" indent="-228600">
                <a:defRPr>
                  <a:solidFill>
                    <a:schemeClr val="tx1"/>
                  </a:solidFill>
                  <a:latin typeface="Calibri" pitchFamily="34" charset="0"/>
                  <a:ea typeface="微软雅黑" pitchFamily="34" charset="-122"/>
                </a:defRPr>
              </a:lvl4pPr>
              <a:lvl5pPr marL="2057400" indent="-228600">
                <a:defRPr>
                  <a:solidFill>
                    <a:schemeClr val="tx1"/>
                  </a:solidFill>
                  <a:latin typeface="Calibri" pitchFamily="34" charset="0"/>
                  <a:ea typeface="微软雅黑" pitchFamily="34" charset="-122"/>
                </a:defRPr>
              </a:lvl5pPr>
              <a:lvl6pPr marL="2514600" indent="-228600" fontAlgn="base">
                <a:spcBef>
                  <a:spcPct val="0"/>
                </a:spcBef>
                <a:spcAft>
                  <a:spcPct val="0"/>
                </a:spcAft>
                <a:defRPr>
                  <a:solidFill>
                    <a:schemeClr val="tx1"/>
                  </a:solidFill>
                  <a:latin typeface="Calibri" pitchFamily="34" charset="0"/>
                  <a:ea typeface="微软雅黑" pitchFamily="34" charset="-122"/>
                </a:defRPr>
              </a:lvl6pPr>
              <a:lvl7pPr marL="2971800" indent="-228600" fontAlgn="base">
                <a:spcBef>
                  <a:spcPct val="0"/>
                </a:spcBef>
                <a:spcAft>
                  <a:spcPct val="0"/>
                </a:spcAft>
                <a:defRPr>
                  <a:solidFill>
                    <a:schemeClr val="tx1"/>
                  </a:solidFill>
                  <a:latin typeface="Calibri" pitchFamily="34" charset="0"/>
                  <a:ea typeface="微软雅黑" pitchFamily="34" charset="-122"/>
                </a:defRPr>
              </a:lvl7pPr>
              <a:lvl8pPr marL="3429000" indent="-228600" fontAlgn="base">
                <a:spcBef>
                  <a:spcPct val="0"/>
                </a:spcBef>
                <a:spcAft>
                  <a:spcPct val="0"/>
                </a:spcAft>
                <a:defRPr>
                  <a:solidFill>
                    <a:schemeClr val="tx1"/>
                  </a:solidFill>
                  <a:latin typeface="Calibri" pitchFamily="34" charset="0"/>
                  <a:ea typeface="微软雅黑" pitchFamily="34" charset="-122"/>
                </a:defRPr>
              </a:lvl8pPr>
              <a:lvl9pPr marL="3886200" indent="-228600" fontAlgn="base">
                <a:spcBef>
                  <a:spcPct val="0"/>
                </a:spcBef>
                <a:spcAft>
                  <a:spcPct val="0"/>
                </a:spcAft>
                <a:defRPr>
                  <a:solidFill>
                    <a:schemeClr val="tx1"/>
                  </a:solidFill>
                  <a:latin typeface="Calibri" pitchFamily="34" charset="0"/>
                  <a:ea typeface="微软雅黑" pitchFamily="34" charset="-122"/>
                </a:defRPr>
              </a:lvl9pPr>
            </a:lstStyle>
            <a:p>
              <a:pPr defTabSz="909337" fontAlgn="base">
                <a:lnSpc>
                  <a:spcPct val="120000"/>
                </a:lnSpc>
                <a:spcBef>
                  <a:spcPct val="0"/>
                </a:spcBef>
                <a:spcAft>
                  <a:spcPct val="0"/>
                </a:spcAft>
              </a:pPr>
              <a:r>
                <a:rPr lang="en-US" altLang="zh-CN" sz="3010">
                  <a:solidFill>
                    <a:srgbClr val="6C6C6C">
                      <a:lumMod val="75000"/>
                    </a:srgbClr>
                  </a:solidFill>
                  <a:latin typeface="Impact" pitchFamily="34" charset="0"/>
                </a:rPr>
                <a:t>03</a:t>
              </a:r>
              <a:endParaRPr lang="zh-CN" altLang="en-US" sz="3010">
                <a:solidFill>
                  <a:srgbClr val="6C6C6C">
                    <a:lumMod val="75000"/>
                  </a:srgbClr>
                </a:solidFill>
                <a:latin typeface="Impact" pitchFamily="34" charset="0"/>
              </a:endParaRPr>
            </a:p>
          </p:txBody>
        </p:sp>
        <p:sp>
          <p:nvSpPr>
            <p:cNvPr id="97" name="Freeform 8"/>
            <p:cNvSpPr>
              <a:spLocks noEditPoints="1"/>
            </p:cNvSpPr>
            <p:nvPr/>
          </p:nvSpPr>
          <p:spPr bwMode="auto">
            <a:xfrm>
              <a:off x="5443224" y="1851482"/>
              <a:ext cx="665845" cy="723840"/>
            </a:xfrm>
            <a:custGeom>
              <a:avLst/>
              <a:gdLst>
                <a:gd name="T0" fmla="*/ 510842 w 1782"/>
                <a:gd name="T1" fmla="*/ 559500 h 1960"/>
                <a:gd name="T2" fmla="*/ 569893 w 1782"/>
                <a:gd name="T3" fmla="*/ 449196 h 1960"/>
                <a:gd name="T4" fmla="*/ 585359 w 1782"/>
                <a:gd name="T5" fmla="*/ 440747 h 1960"/>
                <a:gd name="T6" fmla="*/ 608792 w 1782"/>
                <a:gd name="T7" fmla="*/ 386299 h 1960"/>
                <a:gd name="T8" fmla="*/ 613479 w 1782"/>
                <a:gd name="T9" fmla="*/ 341239 h 1960"/>
                <a:gd name="T10" fmla="*/ 600825 w 1782"/>
                <a:gd name="T11" fmla="*/ 321525 h 1960"/>
                <a:gd name="T12" fmla="*/ 605043 w 1782"/>
                <a:gd name="T13" fmla="*/ 285383 h 1960"/>
                <a:gd name="T14" fmla="*/ 202462 w 1782"/>
                <a:gd name="T15" fmla="*/ 253465 h 1960"/>
                <a:gd name="T16" fmla="*/ 216522 w 1782"/>
                <a:gd name="T17" fmla="*/ 318239 h 1960"/>
                <a:gd name="T18" fmla="*/ 198713 w 1782"/>
                <a:gd name="T19" fmla="*/ 333260 h 1960"/>
                <a:gd name="T20" fmla="*/ 195432 w 1782"/>
                <a:gd name="T21" fmla="*/ 349688 h 1960"/>
                <a:gd name="T22" fmla="*/ 212773 w 1782"/>
                <a:gd name="T23" fmla="*/ 419625 h 1960"/>
                <a:gd name="T24" fmla="*/ 227301 w 1782"/>
                <a:gd name="T25" fmla="*/ 442625 h 1960"/>
                <a:gd name="T26" fmla="*/ 242767 w 1782"/>
                <a:gd name="T27" fmla="*/ 449196 h 1960"/>
                <a:gd name="T28" fmla="*/ 245579 w 1782"/>
                <a:gd name="T29" fmla="*/ 449196 h 1960"/>
                <a:gd name="T30" fmla="*/ 307911 w 1782"/>
                <a:gd name="T31" fmla="*/ 559970 h 1960"/>
                <a:gd name="T32" fmla="*/ 0 w 1782"/>
                <a:gd name="T33" fmla="*/ 917637 h 1960"/>
                <a:gd name="T34" fmla="*/ 393208 w 1782"/>
                <a:gd name="T35" fmla="*/ 822353 h 1960"/>
                <a:gd name="T36" fmla="*/ 335093 w 1782"/>
                <a:gd name="T37" fmla="*/ 822353 h 1960"/>
                <a:gd name="T38" fmla="*/ 255890 w 1782"/>
                <a:gd name="T39" fmla="*/ 671213 h 1960"/>
                <a:gd name="T40" fmla="*/ 407267 w 1782"/>
                <a:gd name="T41" fmla="*/ 742559 h 1960"/>
                <a:gd name="T42" fmla="*/ 320096 w 1782"/>
                <a:gd name="T43" fmla="*/ 570296 h 1960"/>
                <a:gd name="T44" fmla="*/ 414766 w 1782"/>
                <a:gd name="T45" fmla="*/ 603622 h 1960"/>
                <a:gd name="T46" fmla="*/ 499125 w 1782"/>
                <a:gd name="T47" fmla="*/ 570766 h 1960"/>
                <a:gd name="T48" fmla="*/ 421796 w 1782"/>
                <a:gd name="T49" fmla="*/ 743497 h 1960"/>
                <a:gd name="T50" fmla="*/ 572237 w 1782"/>
                <a:gd name="T51" fmla="*/ 671213 h 1960"/>
                <a:gd name="T52" fmla="*/ 493033 w 1782"/>
                <a:gd name="T53" fmla="*/ 822353 h 1960"/>
                <a:gd name="T54" fmla="*/ 433513 w 1782"/>
                <a:gd name="T55" fmla="*/ 829394 h 1960"/>
                <a:gd name="T56" fmla="*/ 835156 w 1782"/>
                <a:gd name="T57" fmla="*/ 919984 h 1960"/>
                <a:gd name="T58" fmla="*/ 465382 w 1782"/>
                <a:gd name="T59" fmla="*/ 575929 h 1960"/>
                <a:gd name="T60" fmla="*/ 397894 w 1782"/>
                <a:gd name="T61" fmla="*/ 586724 h 1960"/>
                <a:gd name="T62" fmla="*/ 259639 w 1782"/>
                <a:gd name="T63" fmla="*/ 444972 h 1960"/>
                <a:gd name="T64" fmla="*/ 254484 w 1782"/>
                <a:gd name="T65" fmla="*/ 426197 h 1960"/>
                <a:gd name="T66" fmla="*/ 242767 w 1782"/>
                <a:gd name="T67" fmla="*/ 433237 h 1960"/>
                <a:gd name="T68" fmla="*/ 236206 w 1782"/>
                <a:gd name="T69" fmla="*/ 429952 h 1960"/>
                <a:gd name="T70" fmla="*/ 215116 w 1782"/>
                <a:gd name="T71" fmla="*/ 381606 h 1960"/>
                <a:gd name="T72" fmla="*/ 210429 w 1782"/>
                <a:gd name="T73" fmla="*/ 344525 h 1960"/>
                <a:gd name="T74" fmla="*/ 216991 w 1782"/>
                <a:gd name="T75" fmla="*/ 334668 h 1960"/>
                <a:gd name="T76" fmla="*/ 221209 w 1782"/>
                <a:gd name="T77" fmla="*/ 333729 h 1960"/>
                <a:gd name="T78" fmla="*/ 264794 w 1782"/>
                <a:gd name="T79" fmla="*/ 380197 h 1960"/>
                <a:gd name="T80" fmla="*/ 523964 w 1782"/>
                <a:gd name="T81" fmla="*/ 314015 h 1960"/>
                <a:gd name="T82" fmla="*/ 560051 w 1782"/>
                <a:gd name="T83" fmla="*/ 386769 h 1960"/>
                <a:gd name="T84" fmla="*/ 595670 w 1782"/>
                <a:gd name="T85" fmla="*/ 338423 h 1960"/>
                <a:gd name="T86" fmla="*/ 598950 w 1782"/>
                <a:gd name="T87" fmla="*/ 344055 h 1960"/>
                <a:gd name="T88" fmla="*/ 596607 w 1782"/>
                <a:gd name="T89" fmla="*/ 373626 h 1960"/>
                <a:gd name="T90" fmla="*/ 576454 w 1782"/>
                <a:gd name="T91" fmla="*/ 427135 h 1960"/>
                <a:gd name="T92" fmla="*/ 572237 w 1782"/>
                <a:gd name="T93" fmla="*/ 432768 h 1960"/>
                <a:gd name="T94" fmla="*/ 566144 w 1782"/>
                <a:gd name="T95" fmla="*/ 433237 h 1960"/>
                <a:gd name="T96" fmla="*/ 557708 w 1782"/>
                <a:gd name="T97" fmla="*/ 438870 h 1960"/>
                <a:gd name="T98" fmla="*/ 465382 w 1782"/>
                <a:gd name="T99" fmla="*/ 575929 h 19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782" h="1960">
                  <a:moveTo>
                    <a:pt x="1215" y="1400"/>
                  </a:moveTo>
                  <a:cubicBezTo>
                    <a:pt x="1120" y="1363"/>
                    <a:pt x="1090" y="1290"/>
                    <a:pt x="1090" y="1192"/>
                  </a:cubicBezTo>
                  <a:cubicBezTo>
                    <a:pt x="1108" y="1173"/>
                    <a:pt x="1124" y="1153"/>
                    <a:pt x="1139" y="1130"/>
                  </a:cubicBezTo>
                  <a:cubicBezTo>
                    <a:pt x="1172" y="1079"/>
                    <a:pt x="1197" y="1019"/>
                    <a:pt x="1216" y="957"/>
                  </a:cubicBezTo>
                  <a:cubicBezTo>
                    <a:pt x="1221" y="956"/>
                    <a:pt x="1227" y="955"/>
                    <a:pt x="1232" y="953"/>
                  </a:cubicBezTo>
                  <a:cubicBezTo>
                    <a:pt x="1239" y="950"/>
                    <a:pt x="1244" y="945"/>
                    <a:pt x="1249" y="939"/>
                  </a:cubicBezTo>
                  <a:cubicBezTo>
                    <a:pt x="1257" y="929"/>
                    <a:pt x="1265" y="916"/>
                    <a:pt x="1272" y="901"/>
                  </a:cubicBezTo>
                  <a:cubicBezTo>
                    <a:pt x="1282" y="878"/>
                    <a:pt x="1292" y="850"/>
                    <a:pt x="1299" y="823"/>
                  </a:cubicBezTo>
                  <a:cubicBezTo>
                    <a:pt x="1306" y="795"/>
                    <a:pt x="1310" y="769"/>
                    <a:pt x="1311" y="746"/>
                  </a:cubicBezTo>
                  <a:cubicBezTo>
                    <a:pt x="1311" y="739"/>
                    <a:pt x="1310" y="733"/>
                    <a:pt x="1309" y="727"/>
                  </a:cubicBezTo>
                  <a:cubicBezTo>
                    <a:pt x="1308" y="720"/>
                    <a:pt x="1306" y="715"/>
                    <a:pt x="1302" y="709"/>
                  </a:cubicBezTo>
                  <a:cubicBezTo>
                    <a:pt x="1296" y="699"/>
                    <a:pt x="1289" y="691"/>
                    <a:pt x="1282" y="685"/>
                  </a:cubicBezTo>
                  <a:cubicBezTo>
                    <a:pt x="1279" y="684"/>
                    <a:pt x="1279" y="684"/>
                    <a:pt x="1279" y="684"/>
                  </a:cubicBezTo>
                  <a:cubicBezTo>
                    <a:pt x="1286" y="649"/>
                    <a:pt x="1290" y="619"/>
                    <a:pt x="1291" y="608"/>
                  </a:cubicBezTo>
                  <a:cubicBezTo>
                    <a:pt x="1322" y="128"/>
                    <a:pt x="846" y="0"/>
                    <a:pt x="614" y="214"/>
                  </a:cubicBezTo>
                  <a:cubicBezTo>
                    <a:pt x="604" y="222"/>
                    <a:pt x="378" y="224"/>
                    <a:pt x="432" y="540"/>
                  </a:cubicBezTo>
                  <a:cubicBezTo>
                    <a:pt x="441" y="589"/>
                    <a:pt x="452" y="637"/>
                    <a:pt x="462" y="675"/>
                  </a:cubicBezTo>
                  <a:cubicBezTo>
                    <a:pt x="462" y="678"/>
                    <a:pt x="462" y="678"/>
                    <a:pt x="462" y="678"/>
                  </a:cubicBezTo>
                  <a:cubicBezTo>
                    <a:pt x="456" y="679"/>
                    <a:pt x="450" y="682"/>
                    <a:pt x="445" y="686"/>
                  </a:cubicBezTo>
                  <a:cubicBezTo>
                    <a:pt x="437" y="692"/>
                    <a:pt x="431" y="700"/>
                    <a:pt x="424" y="710"/>
                  </a:cubicBezTo>
                  <a:cubicBezTo>
                    <a:pt x="421" y="716"/>
                    <a:pt x="419" y="721"/>
                    <a:pt x="418" y="727"/>
                  </a:cubicBezTo>
                  <a:cubicBezTo>
                    <a:pt x="417" y="733"/>
                    <a:pt x="417" y="739"/>
                    <a:pt x="417" y="745"/>
                  </a:cubicBezTo>
                  <a:cubicBezTo>
                    <a:pt x="417" y="762"/>
                    <a:pt x="420" y="782"/>
                    <a:pt x="424" y="803"/>
                  </a:cubicBezTo>
                  <a:cubicBezTo>
                    <a:pt x="431" y="834"/>
                    <a:pt x="442" y="867"/>
                    <a:pt x="454" y="894"/>
                  </a:cubicBezTo>
                  <a:cubicBezTo>
                    <a:pt x="461" y="908"/>
                    <a:pt x="467" y="920"/>
                    <a:pt x="474" y="930"/>
                  </a:cubicBezTo>
                  <a:cubicBezTo>
                    <a:pt x="478" y="935"/>
                    <a:pt x="481" y="940"/>
                    <a:pt x="485" y="943"/>
                  </a:cubicBezTo>
                  <a:cubicBezTo>
                    <a:pt x="489" y="947"/>
                    <a:pt x="493" y="951"/>
                    <a:pt x="499" y="953"/>
                  </a:cubicBezTo>
                  <a:cubicBezTo>
                    <a:pt x="505" y="955"/>
                    <a:pt x="512" y="957"/>
                    <a:pt x="518" y="957"/>
                  </a:cubicBezTo>
                  <a:cubicBezTo>
                    <a:pt x="523" y="956"/>
                    <a:pt x="523" y="956"/>
                    <a:pt x="523" y="956"/>
                  </a:cubicBezTo>
                  <a:cubicBezTo>
                    <a:pt x="524" y="957"/>
                    <a:pt x="524" y="957"/>
                    <a:pt x="524" y="957"/>
                  </a:cubicBezTo>
                  <a:cubicBezTo>
                    <a:pt x="546" y="1041"/>
                    <a:pt x="585" y="1117"/>
                    <a:pt x="640" y="1175"/>
                  </a:cubicBezTo>
                  <a:cubicBezTo>
                    <a:pt x="645" y="1181"/>
                    <a:pt x="651" y="1187"/>
                    <a:pt x="657" y="1193"/>
                  </a:cubicBezTo>
                  <a:cubicBezTo>
                    <a:pt x="668" y="1310"/>
                    <a:pt x="643" y="1357"/>
                    <a:pt x="534" y="1400"/>
                  </a:cubicBezTo>
                  <a:cubicBezTo>
                    <a:pt x="307" y="1487"/>
                    <a:pt x="56" y="1534"/>
                    <a:pt x="0" y="1955"/>
                  </a:cubicBezTo>
                  <a:cubicBezTo>
                    <a:pt x="801" y="1957"/>
                    <a:pt x="801" y="1957"/>
                    <a:pt x="801" y="1957"/>
                  </a:cubicBezTo>
                  <a:cubicBezTo>
                    <a:pt x="839" y="1752"/>
                    <a:pt x="839" y="1752"/>
                    <a:pt x="839" y="1752"/>
                  </a:cubicBezTo>
                  <a:cubicBezTo>
                    <a:pt x="784" y="1692"/>
                    <a:pt x="784" y="1692"/>
                    <a:pt x="784" y="1692"/>
                  </a:cubicBezTo>
                  <a:cubicBezTo>
                    <a:pt x="715" y="1752"/>
                    <a:pt x="715" y="1752"/>
                    <a:pt x="715" y="1752"/>
                  </a:cubicBezTo>
                  <a:cubicBezTo>
                    <a:pt x="519" y="1439"/>
                    <a:pt x="519" y="1439"/>
                    <a:pt x="519" y="1439"/>
                  </a:cubicBezTo>
                  <a:cubicBezTo>
                    <a:pt x="546" y="1430"/>
                    <a:pt x="546" y="1430"/>
                    <a:pt x="546" y="1430"/>
                  </a:cubicBezTo>
                  <a:cubicBezTo>
                    <a:pt x="721" y="1710"/>
                    <a:pt x="721" y="1710"/>
                    <a:pt x="721" y="1710"/>
                  </a:cubicBezTo>
                  <a:cubicBezTo>
                    <a:pt x="869" y="1582"/>
                    <a:pt x="869" y="1582"/>
                    <a:pt x="869" y="1582"/>
                  </a:cubicBezTo>
                  <a:cubicBezTo>
                    <a:pt x="590" y="1404"/>
                    <a:pt x="590" y="1404"/>
                    <a:pt x="590" y="1404"/>
                  </a:cubicBezTo>
                  <a:cubicBezTo>
                    <a:pt x="657" y="1369"/>
                    <a:pt x="689" y="1328"/>
                    <a:pt x="683" y="1215"/>
                  </a:cubicBezTo>
                  <a:cubicBezTo>
                    <a:pt x="730" y="1251"/>
                    <a:pt x="784" y="1275"/>
                    <a:pt x="846" y="1283"/>
                  </a:cubicBezTo>
                  <a:cubicBezTo>
                    <a:pt x="859" y="1285"/>
                    <a:pt x="872" y="1286"/>
                    <a:pt x="885" y="1286"/>
                  </a:cubicBezTo>
                  <a:cubicBezTo>
                    <a:pt x="929" y="1286"/>
                    <a:pt x="970" y="1275"/>
                    <a:pt x="1006" y="1257"/>
                  </a:cubicBezTo>
                  <a:cubicBezTo>
                    <a:pt x="1027" y="1246"/>
                    <a:pt x="1047" y="1232"/>
                    <a:pt x="1065" y="1216"/>
                  </a:cubicBezTo>
                  <a:cubicBezTo>
                    <a:pt x="1065" y="1287"/>
                    <a:pt x="1093" y="1359"/>
                    <a:pt x="1160" y="1403"/>
                  </a:cubicBezTo>
                  <a:cubicBezTo>
                    <a:pt x="900" y="1584"/>
                    <a:pt x="900" y="1584"/>
                    <a:pt x="900" y="1584"/>
                  </a:cubicBezTo>
                  <a:cubicBezTo>
                    <a:pt x="1045" y="1710"/>
                    <a:pt x="1045" y="1710"/>
                    <a:pt x="1045" y="1710"/>
                  </a:cubicBezTo>
                  <a:cubicBezTo>
                    <a:pt x="1221" y="1430"/>
                    <a:pt x="1221" y="1430"/>
                    <a:pt x="1221" y="1430"/>
                  </a:cubicBezTo>
                  <a:cubicBezTo>
                    <a:pt x="1247" y="1439"/>
                    <a:pt x="1247" y="1439"/>
                    <a:pt x="1247" y="1439"/>
                  </a:cubicBezTo>
                  <a:cubicBezTo>
                    <a:pt x="1052" y="1752"/>
                    <a:pt x="1052" y="1752"/>
                    <a:pt x="1052" y="1752"/>
                  </a:cubicBezTo>
                  <a:cubicBezTo>
                    <a:pt x="986" y="1695"/>
                    <a:pt x="986" y="1695"/>
                    <a:pt x="986" y="1695"/>
                  </a:cubicBezTo>
                  <a:cubicBezTo>
                    <a:pt x="925" y="1767"/>
                    <a:pt x="925" y="1767"/>
                    <a:pt x="925" y="1767"/>
                  </a:cubicBezTo>
                  <a:cubicBezTo>
                    <a:pt x="971" y="1958"/>
                    <a:pt x="971" y="1958"/>
                    <a:pt x="971" y="1958"/>
                  </a:cubicBezTo>
                  <a:cubicBezTo>
                    <a:pt x="1782" y="1960"/>
                    <a:pt x="1782" y="1960"/>
                    <a:pt x="1782" y="1960"/>
                  </a:cubicBezTo>
                  <a:cubicBezTo>
                    <a:pt x="1722" y="1548"/>
                    <a:pt x="1440" y="1487"/>
                    <a:pt x="1215" y="1400"/>
                  </a:cubicBezTo>
                  <a:close/>
                  <a:moveTo>
                    <a:pt x="993" y="1227"/>
                  </a:moveTo>
                  <a:cubicBezTo>
                    <a:pt x="961" y="1243"/>
                    <a:pt x="925" y="1252"/>
                    <a:pt x="885" y="1252"/>
                  </a:cubicBezTo>
                  <a:cubicBezTo>
                    <a:pt x="873" y="1252"/>
                    <a:pt x="862" y="1251"/>
                    <a:pt x="849" y="1250"/>
                  </a:cubicBezTo>
                  <a:cubicBezTo>
                    <a:pt x="774" y="1240"/>
                    <a:pt x="712" y="1204"/>
                    <a:pt x="662" y="1151"/>
                  </a:cubicBezTo>
                  <a:cubicBezTo>
                    <a:pt x="612" y="1098"/>
                    <a:pt x="575" y="1027"/>
                    <a:pt x="554" y="948"/>
                  </a:cubicBezTo>
                  <a:cubicBezTo>
                    <a:pt x="552" y="942"/>
                    <a:pt x="551" y="936"/>
                    <a:pt x="549" y="930"/>
                  </a:cubicBezTo>
                  <a:cubicBezTo>
                    <a:pt x="543" y="908"/>
                    <a:pt x="543" y="908"/>
                    <a:pt x="543" y="908"/>
                  </a:cubicBezTo>
                  <a:cubicBezTo>
                    <a:pt x="525" y="921"/>
                    <a:pt x="525" y="921"/>
                    <a:pt x="525" y="921"/>
                  </a:cubicBezTo>
                  <a:cubicBezTo>
                    <a:pt x="518" y="923"/>
                    <a:pt x="518" y="923"/>
                    <a:pt x="518" y="923"/>
                  </a:cubicBezTo>
                  <a:cubicBezTo>
                    <a:pt x="516" y="923"/>
                    <a:pt x="513" y="923"/>
                    <a:pt x="510" y="921"/>
                  </a:cubicBezTo>
                  <a:cubicBezTo>
                    <a:pt x="510" y="921"/>
                    <a:pt x="507" y="920"/>
                    <a:pt x="504" y="916"/>
                  </a:cubicBezTo>
                  <a:cubicBezTo>
                    <a:pt x="499" y="910"/>
                    <a:pt x="492" y="899"/>
                    <a:pt x="486" y="885"/>
                  </a:cubicBezTo>
                  <a:cubicBezTo>
                    <a:pt x="476" y="865"/>
                    <a:pt x="466" y="838"/>
                    <a:pt x="459" y="813"/>
                  </a:cubicBezTo>
                  <a:cubicBezTo>
                    <a:pt x="452" y="787"/>
                    <a:pt x="448" y="762"/>
                    <a:pt x="448" y="745"/>
                  </a:cubicBezTo>
                  <a:cubicBezTo>
                    <a:pt x="448" y="741"/>
                    <a:pt x="448" y="737"/>
                    <a:pt x="449" y="734"/>
                  </a:cubicBezTo>
                  <a:cubicBezTo>
                    <a:pt x="450" y="729"/>
                    <a:pt x="450" y="729"/>
                    <a:pt x="450" y="729"/>
                  </a:cubicBezTo>
                  <a:cubicBezTo>
                    <a:pt x="455" y="721"/>
                    <a:pt x="460" y="716"/>
                    <a:pt x="463" y="713"/>
                  </a:cubicBezTo>
                  <a:cubicBezTo>
                    <a:pt x="467" y="711"/>
                    <a:pt x="469" y="710"/>
                    <a:pt x="470" y="710"/>
                  </a:cubicBezTo>
                  <a:cubicBezTo>
                    <a:pt x="472" y="711"/>
                    <a:pt x="472" y="711"/>
                    <a:pt x="472" y="711"/>
                  </a:cubicBezTo>
                  <a:cubicBezTo>
                    <a:pt x="484" y="747"/>
                    <a:pt x="501" y="783"/>
                    <a:pt x="522" y="824"/>
                  </a:cubicBezTo>
                  <a:cubicBezTo>
                    <a:pt x="524" y="824"/>
                    <a:pt x="554" y="813"/>
                    <a:pt x="565" y="810"/>
                  </a:cubicBezTo>
                  <a:cubicBezTo>
                    <a:pt x="471" y="620"/>
                    <a:pt x="591" y="447"/>
                    <a:pt x="602" y="411"/>
                  </a:cubicBezTo>
                  <a:cubicBezTo>
                    <a:pt x="670" y="568"/>
                    <a:pt x="962" y="718"/>
                    <a:pt x="1118" y="669"/>
                  </a:cubicBezTo>
                  <a:cubicBezTo>
                    <a:pt x="1154" y="658"/>
                    <a:pt x="1191" y="641"/>
                    <a:pt x="1215" y="608"/>
                  </a:cubicBezTo>
                  <a:cubicBezTo>
                    <a:pt x="1218" y="665"/>
                    <a:pt x="1227" y="749"/>
                    <a:pt x="1195" y="824"/>
                  </a:cubicBezTo>
                  <a:cubicBezTo>
                    <a:pt x="1234" y="818"/>
                    <a:pt x="1234" y="818"/>
                    <a:pt x="1234" y="818"/>
                  </a:cubicBezTo>
                  <a:cubicBezTo>
                    <a:pt x="1249" y="798"/>
                    <a:pt x="1262" y="760"/>
                    <a:pt x="1271" y="721"/>
                  </a:cubicBezTo>
                  <a:cubicBezTo>
                    <a:pt x="1276" y="728"/>
                    <a:pt x="1276" y="728"/>
                    <a:pt x="1276" y="728"/>
                  </a:cubicBezTo>
                  <a:cubicBezTo>
                    <a:pt x="1278" y="733"/>
                    <a:pt x="1278" y="733"/>
                    <a:pt x="1278" y="733"/>
                  </a:cubicBezTo>
                  <a:cubicBezTo>
                    <a:pt x="1279" y="737"/>
                    <a:pt x="1279" y="741"/>
                    <a:pt x="1279" y="746"/>
                  </a:cubicBezTo>
                  <a:cubicBezTo>
                    <a:pt x="1279" y="759"/>
                    <a:pt x="1277" y="777"/>
                    <a:pt x="1273" y="796"/>
                  </a:cubicBezTo>
                  <a:cubicBezTo>
                    <a:pt x="1267" y="824"/>
                    <a:pt x="1257" y="856"/>
                    <a:pt x="1246" y="880"/>
                  </a:cubicBezTo>
                  <a:cubicBezTo>
                    <a:pt x="1241" y="892"/>
                    <a:pt x="1235" y="903"/>
                    <a:pt x="1230" y="910"/>
                  </a:cubicBezTo>
                  <a:cubicBezTo>
                    <a:pt x="1228" y="914"/>
                    <a:pt x="1226" y="917"/>
                    <a:pt x="1224" y="919"/>
                  </a:cubicBezTo>
                  <a:cubicBezTo>
                    <a:pt x="1221" y="922"/>
                    <a:pt x="1221" y="922"/>
                    <a:pt x="1221" y="922"/>
                  </a:cubicBezTo>
                  <a:cubicBezTo>
                    <a:pt x="1217" y="923"/>
                    <a:pt x="1214" y="924"/>
                    <a:pt x="1212" y="924"/>
                  </a:cubicBezTo>
                  <a:cubicBezTo>
                    <a:pt x="1208" y="923"/>
                    <a:pt x="1208" y="923"/>
                    <a:pt x="1208" y="923"/>
                  </a:cubicBezTo>
                  <a:cubicBezTo>
                    <a:pt x="1194" y="919"/>
                    <a:pt x="1194" y="919"/>
                    <a:pt x="1194" y="919"/>
                  </a:cubicBezTo>
                  <a:cubicBezTo>
                    <a:pt x="1190" y="935"/>
                    <a:pt x="1190" y="935"/>
                    <a:pt x="1190" y="935"/>
                  </a:cubicBezTo>
                  <a:cubicBezTo>
                    <a:pt x="1165" y="1020"/>
                    <a:pt x="1128" y="1101"/>
                    <a:pt x="1078" y="1158"/>
                  </a:cubicBezTo>
                  <a:cubicBezTo>
                    <a:pt x="1053" y="1187"/>
                    <a:pt x="1024" y="1211"/>
                    <a:pt x="993" y="1227"/>
                  </a:cubicBezTo>
                  <a:close/>
                </a:path>
              </a:pathLst>
            </a:custGeom>
            <a:solidFill>
              <a:srgbClr val="23363D"/>
            </a:solidFill>
            <a:ln>
              <a:noFill/>
            </a:ln>
          </p:spPr>
          <p:txBody>
            <a:bodyPr lIns="68271" tIns="34136" rIns="68271" bIns="34136"/>
            <a:lstStyle/>
            <a:p>
              <a:pPr defTabSz="909337" fontAlgn="base">
                <a:lnSpc>
                  <a:spcPct val="120000"/>
                </a:lnSpc>
                <a:spcBef>
                  <a:spcPct val="0"/>
                </a:spcBef>
                <a:spcAft>
                  <a:spcPct val="0"/>
                </a:spcAft>
              </a:pPr>
              <a:endParaRPr lang="zh-CN" altLang="en-US" sz="1787" dirty="0">
                <a:solidFill>
                  <a:srgbClr val="6C6C6C">
                    <a:lumMod val="75000"/>
                  </a:srgbClr>
                </a:solidFill>
              </a:endParaRPr>
            </a:p>
          </p:txBody>
        </p:sp>
        <p:grpSp>
          <p:nvGrpSpPr>
            <p:cNvPr id="98" name="组合 79"/>
            <p:cNvGrpSpPr>
              <a:grpSpLocks/>
            </p:cNvGrpSpPr>
            <p:nvPr/>
          </p:nvGrpSpPr>
          <p:grpSpPr bwMode="auto">
            <a:xfrm>
              <a:off x="5029286" y="3044130"/>
              <a:ext cx="1491190" cy="1283563"/>
              <a:chOff x="1822164" y="3848421"/>
              <a:chExt cx="1869479" cy="1630172"/>
            </a:xfrm>
          </p:grpSpPr>
          <p:sp>
            <p:nvSpPr>
              <p:cNvPr id="99" name="矩形 47"/>
              <p:cNvSpPr>
                <a:spLocks noChangeArrowheads="1"/>
              </p:cNvSpPr>
              <p:nvPr/>
            </p:nvSpPr>
            <p:spPr bwMode="auto">
              <a:xfrm>
                <a:off x="1822164" y="4356501"/>
                <a:ext cx="1869479" cy="112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000" dirty="0">
                    <a:solidFill>
                      <a:schemeClr val="tx1">
                        <a:lumMod val="65000"/>
                        <a:lumOff val="35000"/>
                      </a:schemeClr>
                    </a:solidFill>
                    <a:latin typeface="微软雅黑" pitchFamily="34" charset="-122"/>
                  </a:rPr>
                  <a:t> 您的内容打在这里，或者通过复制您的文本后，在此框中选择粘贴。</a:t>
                </a:r>
                <a:endParaRPr lang="en-US" altLang="zh-CN" sz="1000" dirty="0">
                  <a:solidFill>
                    <a:schemeClr val="tx1">
                      <a:lumMod val="65000"/>
                      <a:lumOff val="35000"/>
                    </a:schemeClr>
                  </a:solidFill>
                  <a:latin typeface="微软雅黑" panose="020B0503020204020204" pitchFamily="34" charset="-122"/>
                  <a:cs typeface="Arial Unicode MS" panose="020B0604020202020204" pitchFamily="34" charset="-122"/>
                  <a:sym typeface="Calibri" panose="020F0502020204030204" pitchFamily="34" charset="0"/>
                </a:endParaRPr>
              </a:p>
            </p:txBody>
          </p:sp>
          <p:sp>
            <p:nvSpPr>
              <p:cNvPr id="100" name="文本框 48"/>
              <p:cNvSpPr>
                <a:spLocks noChangeArrowheads="1"/>
              </p:cNvSpPr>
              <p:nvPr/>
            </p:nvSpPr>
            <p:spPr bwMode="auto">
              <a:xfrm>
                <a:off x="1822164" y="3848421"/>
                <a:ext cx="1869479" cy="47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400" dirty="0">
                    <a:solidFill>
                      <a:srgbClr val="23363D"/>
                    </a:solidFill>
                    <a:latin typeface="微软雅黑"/>
                    <a:sym typeface="宋体" panose="02010600030101010101" pitchFamily="2" charset="-122"/>
                  </a:rPr>
                  <a:t>添加标题</a:t>
                </a:r>
              </a:p>
            </p:txBody>
          </p:sp>
        </p:grpSp>
      </p:grpSp>
      <p:grpSp>
        <p:nvGrpSpPr>
          <p:cNvPr id="101" name="组合 100"/>
          <p:cNvGrpSpPr/>
          <p:nvPr/>
        </p:nvGrpSpPr>
        <p:grpSpPr>
          <a:xfrm>
            <a:off x="6375269" y="1347614"/>
            <a:ext cx="1533539" cy="3224720"/>
            <a:chOff x="6778151" y="1526237"/>
            <a:chExt cx="1630450" cy="3428505"/>
          </a:xfrm>
        </p:grpSpPr>
        <p:sp>
          <p:nvSpPr>
            <p:cNvPr id="102" name="圆角矩形 101"/>
            <p:cNvSpPr/>
            <p:nvPr/>
          </p:nvSpPr>
          <p:spPr>
            <a:xfrm>
              <a:off x="6778151" y="1526237"/>
              <a:ext cx="1630450" cy="3396092"/>
            </a:xfrm>
            <a:prstGeom prst="roundRect">
              <a:avLst>
                <a:gd name="adj" fmla="val 50000"/>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103" name="椭圆 102"/>
            <p:cNvSpPr/>
            <p:nvPr/>
          </p:nvSpPr>
          <p:spPr>
            <a:xfrm>
              <a:off x="6991147" y="1669424"/>
              <a:ext cx="1204455" cy="1189506"/>
            </a:xfrm>
            <a:prstGeom prst="ellipse">
              <a:avLst/>
            </a:prstGeom>
            <a:solidFill>
              <a:srgbClr val="980000"/>
            </a:solidFill>
            <a:ln w="14288" cap="flat">
              <a:noFill/>
              <a:prstDash val="solid"/>
              <a:miter lim="800000"/>
              <a:headEnd/>
              <a:tailEnd/>
            </a:ln>
            <a:effectLst>
              <a:innerShdw blurRad="88900" dist="63500" dir="13500000">
                <a:prstClr val="black">
                  <a:alpha val="50000"/>
                </a:prstClr>
              </a:innerShdw>
            </a:effectLst>
          </p:spPr>
          <p:txBody>
            <a:bodyPr lIns="68271" tIns="34136" rIns="68271" bIns="34136"/>
            <a:lstStyle/>
            <a:p>
              <a:pPr defTabSz="909337">
                <a:lnSpc>
                  <a:spcPct val="120000"/>
                </a:lnSpc>
                <a:defRPr/>
              </a:pPr>
              <a:endParaRPr lang="zh-CN" altLang="en-US" sz="1787" dirty="0">
                <a:solidFill>
                  <a:srgbClr val="6C6C6C">
                    <a:lumMod val="75000"/>
                  </a:srgbClr>
                </a:solidFill>
              </a:endParaRPr>
            </a:p>
          </p:txBody>
        </p:sp>
        <p:sp>
          <p:nvSpPr>
            <p:cNvPr id="104" name="椭圆 103"/>
            <p:cNvSpPr/>
            <p:nvPr/>
          </p:nvSpPr>
          <p:spPr>
            <a:xfrm>
              <a:off x="7105372" y="1775955"/>
              <a:ext cx="976005" cy="963892"/>
            </a:xfrm>
            <a:prstGeom prst="ellipse">
              <a:avLst/>
            </a:prstGeom>
            <a:gradFill flip="none" rotWithShape="1">
              <a:gsLst>
                <a:gs pos="0">
                  <a:srgbClr val="F0F0F0"/>
                </a:gs>
                <a:gs pos="100000">
                  <a:srgbClr val="F1F1F1"/>
                </a:gs>
              </a:gsLst>
              <a:lin ang="2700000" scaled="1"/>
              <a:tileRect/>
            </a:gradFill>
            <a:ln w="28575">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anchor="ctr"/>
            <a:lstStyle/>
            <a:p>
              <a:pPr algn="ctr" defTabSz="909337">
                <a:lnSpc>
                  <a:spcPct val="120000"/>
                </a:lnSpc>
                <a:defRPr/>
              </a:pPr>
              <a:endParaRPr lang="zh-CN" altLang="en-US" sz="1787">
                <a:solidFill>
                  <a:srgbClr val="6C6C6C">
                    <a:lumMod val="75000"/>
                  </a:srgbClr>
                </a:solidFill>
              </a:endParaRPr>
            </a:p>
          </p:txBody>
        </p:sp>
        <p:sp>
          <p:nvSpPr>
            <p:cNvPr id="105" name="椭圆 104"/>
            <p:cNvSpPr/>
            <p:nvPr/>
          </p:nvSpPr>
          <p:spPr>
            <a:xfrm>
              <a:off x="7069553" y="1750691"/>
              <a:ext cx="1027169" cy="1014420"/>
            </a:xfrm>
            <a:prstGeom prst="ellipse">
              <a:avLst/>
            </a:prstGeom>
            <a:no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909337">
                <a:lnSpc>
                  <a:spcPct val="120000"/>
                </a:lnSpc>
                <a:defRPr/>
              </a:pPr>
              <a:endParaRPr lang="zh-CN" altLang="en-US" sz="3010" dirty="0">
                <a:solidFill>
                  <a:srgbClr val="6C6C6C">
                    <a:lumMod val="75000"/>
                  </a:srgbClr>
                </a:solidFill>
                <a:ea typeface="方正超粗黑简体" panose="03000509000000000000" pitchFamily="65" charset="-122"/>
              </a:endParaRPr>
            </a:p>
          </p:txBody>
        </p:sp>
        <p:sp>
          <p:nvSpPr>
            <p:cNvPr id="106" name="圆角矩形 105"/>
            <p:cNvSpPr/>
            <p:nvPr/>
          </p:nvSpPr>
          <p:spPr>
            <a:xfrm>
              <a:off x="6917957" y="4278035"/>
              <a:ext cx="1330425" cy="37505"/>
            </a:xfrm>
            <a:prstGeom prst="roundRect">
              <a:avLst>
                <a:gd name="adj" fmla="val 50000"/>
              </a:avLst>
            </a:prstGeom>
            <a:gradFill flip="none" rotWithShape="1">
              <a:gsLst>
                <a:gs pos="28000">
                  <a:srgbClr val="E6E6E6"/>
                </a:gs>
                <a:gs pos="46000">
                  <a:srgbClr val="F9F9F9"/>
                </a:gs>
                <a:gs pos="0">
                  <a:srgbClr val="E6E6E6"/>
                </a:gs>
              </a:gsLst>
              <a:lin ang="5400000" scaled="0"/>
              <a:tileRect/>
            </a:gradFill>
            <a:ln w="76200" cap="flat" cmpd="sng" algn="ctr">
              <a:noFill/>
              <a:prstDash val="solid"/>
              <a:miter lim="800000"/>
            </a:ln>
            <a:effectLst/>
          </p:spPr>
          <p:txBody>
            <a:bodyPr lIns="68271" tIns="34136" rIns="68271" bIns="34136" anchor="ctr"/>
            <a:lstStyle/>
            <a:p>
              <a:pPr algn="ctr" defTabSz="909337">
                <a:lnSpc>
                  <a:spcPct val="120000"/>
                </a:lnSpc>
                <a:defRPr/>
              </a:pPr>
              <a:endParaRPr lang="zh-CN" altLang="en-US" sz="1787" kern="0">
                <a:solidFill>
                  <a:srgbClr val="6C6C6C">
                    <a:lumMod val="75000"/>
                  </a:srgbClr>
                </a:solidFill>
              </a:endParaRPr>
            </a:p>
          </p:txBody>
        </p:sp>
        <p:sp>
          <p:nvSpPr>
            <p:cNvPr id="107" name="文本框 69"/>
            <p:cNvSpPr txBox="1">
              <a:spLocks noChangeArrowheads="1"/>
            </p:cNvSpPr>
            <p:nvPr/>
          </p:nvSpPr>
          <p:spPr bwMode="auto">
            <a:xfrm>
              <a:off x="7326832" y="4353044"/>
              <a:ext cx="570961" cy="6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271" tIns="34136" rIns="68271" bIns="34136">
              <a:spAutoFit/>
            </a:bodyPr>
            <a:lstStyle>
              <a:lvl1pPr>
                <a:defRPr>
                  <a:solidFill>
                    <a:schemeClr val="tx1"/>
                  </a:solidFill>
                  <a:latin typeface="Calibri" pitchFamily="34" charset="0"/>
                  <a:ea typeface="微软雅黑" pitchFamily="34" charset="-122"/>
                </a:defRPr>
              </a:lvl1pPr>
              <a:lvl2pPr marL="742950" indent="-285750">
                <a:defRPr>
                  <a:solidFill>
                    <a:schemeClr val="tx1"/>
                  </a:solidFill>
                  <a:latin typeface="Calibri" pitchFamily="34" charset="0"/>
                  <a:ea typeface="微软雅黑" pitchFamily="34" charset="-122"/>
                </a:defRPr>
              </a:lvl2pPr>
              <a:lvl3pPr marL="1143000" indent="-228600">
                <a:defRPr>
                  <a:solidFill>
                    <a:schemeClr val="tx1"/>
                  </a:solidFill>
                  <a:latin typeface="Calibri" pitchFamily="34" charset="0"/>
                  <a:ea typeface="微软雅黑" pitchFamily="34" charset="-122"/>
                </a:defRPr>
              </a:lvl3pPr>
              <a:lvl4pPr marL="1600200" indent="-228600">
                <a:defRPr>
                  <a:solidFill>
                    <a:schemeClr val="tx1"/>
                  </a:solidFill>
                  <a:latin typeface="Calibri" pitchFamily="34" charset="0"/>
                  <a:ea typeface="微软雅黑" pitchFamily="34" charset="-122"/>
                </a:defRPr>
              </a:lvl4pPr>
              <a:lvl5pPr marL="2057400" indent="-228600">
                <a:defRPr>
                  <a:solidFill>
                    <a:schemeClr val="tx1"/>
                  </a:solidFill>
                  <a:latin typeface="Calibri" pitchFamily="34" charset="0"/>
                  <a:ea typeface="微软雅黑" pitchFamily="34" charset="-122"/>
                </a:defRPr>
              </a:lvl5pPr>
              <a:lvl6pPr marL="2514600" indent="-228600" fontAlgn="base">
                <a:spcBef>
                  <a:spcPct val="0"/>
                </a:spcBef>
                <a:spcAft>
                  <a:spcPct val="0"/>
                </a:spcAft>
                <a:defRPr>
                  <a:solidFill>
                    <a:schemeClr val="tx1"/>
                  </a:solidFill>
                  <a:latin typeface="Calibri" pitchFamily="34" charset="0"/>
                  <a:ea typeface="微软雅黑" pitchFamily="34" charset="-122"/>
                </a:defRPr>
              </a:lvl6pPr>
              <a:lvl7pPr marL="2971800" indent="-228600" fontAlgn="base">
                <a:spcBef>
                  <a:spcPct val="0"/>
                </a:spcBef>
                <a:spcAft>
                  <a:spcPct val="0"/>
                </a:spcAft>
                <a:defRPr>
                  <a:solidFill>
                    <a:schemeClr val="tx1"/>
                  </a:solidFill>
                  <a:latin typeface="Calibri" pitchFamily="34" charset="0"/>
                  <a:ea typeface="微软雅黑" pitchFamily="34" charset="-122"/>
                </a:defRPr>
              </a:lvl7pPr>
              <a:lvl8pPr marL="3429000" indent="-228600" fontAlgn="base">
                <a:spcBef>
                  <a:spcPct val="0"/>
                </a:spcBef>
                <a:spcAft>
                  <a:spcPct val="0"/>
                </a:spcAft>
                <a:defRPr>
                  <a:solidFill>
                    <a:schemeClr val="tx1"/>
                  </a:solidFill>
                  <a:latin typeface="Calibri" pitchFamily="34" charset="0"/>
                  <a:ea typeface="微软雅黑" pitchFamily="34" charset="-122"/>
                </a:defRPr>
              </a:lvl8pPr>
              <a:lvl9pPr marL="3886200" indent="-228600" fontAlgn="base">
                <a:spcBef>
                  <a:spcPct val="0"/>
                </a:spcBef>
                <a:spcAft>
                  <a:spcPct val="0"/>
                </a:spcAft>
                <a:defRPr>
                  <a:solidFill>
                    <a:schemeClr val="tx1"/>
                  </a:solidFill>
                  <a:latin typeface="Calibri" pitchFamily="34" charset="0"/>
                  <a:ea typeface="微软雅黑" pitchFamily="34" charset="-122"/>
                </a:defRPr>
              </a:lvl9pPr>
            </a:lstStyle>
            <a:p>
              <a:pPr defTabSz="909337" fontAlgn="base">
                <a:lnSpc>
                  <a:spcPct val="120000"/>
                </a:lnSpc>
                <a:spcBef>
                  <a:spcPct val="0"/>
                </a:spcBef>
                <a:spcAft>
                  <a:spcPct val="0"/>
                </a:spcAft>
              </a:pPr>
              <a:r>
                <a:rPr lang="en-US" altLang="zh-CN" sz="3010">
                  <a:solidFill>
                    <a:srgbClr val="6C6C6C">
                      <a:lumMod val="75000"/>
                    </a:srgbClr>
                  </a:solidFill>
                  <a:latin typeface="Impact" pitchFamily="34" charset="0"/>
                </a:rPr>
                <a:t>04</a:t>
              </a:r>
              <a:endParaRPr lang="zh-CN" altLang="en-US" sz="3010">
                <a:solidFill>
                  <a:srgbClr val="6C6C6C">
                    <a:lumMod val="75000"/>
                  </a:srgbClr>
                </a:solidFill>
                <a:latin typeface="Impact" pitchFamily="34" charset="0"/>
              </a:endParaRPr>
            </a:p>
          </p:txBody>
        </p:sp>
        <p:sp>
          <p:nvSpPr>
            <p:cNvPr id="108" name="Freeform 5"/>
            <p:cNvSpPr>
              <a:spLocks noEditPoints="1"/>
            </p:cNvSpPr>
            <p:nvPr/>
          </p:nvSpPr>
          <p:spPr bwMode="auto">
            <a:xfrm>
              <a:off x="7271133" y="1883986"/>
              <a:ext cx="649390" cy="658832"/>
            </a:xfrm>
            <a:custGeom>
              <a:avLst/>
              <a:gdLst>
                <a:gd name="T0" fmla="*/ 410599 w 1737"/>
                <a:gd name="T1" fmla="*/ 745434 h 1781"/>
                <a:gd name="T2" fmla="*/ 209987 w 1737"/>
                <a:gd name="T3" fmla="*/ 616344 h 1781"/>
                <a:gd name="T4" fmla="*/ 210924 w 1737"/>
                <a:gd name="T5" fmla="*/ 616344 h 1781"/>
                <a:gd name="T6" fmla="*/ 250766 w 1737"/>
                <a:gd name="T7" fmla="*/ 601323 h 1781"/>
                <a:gd name="T8" fmla="*/ 320136 w 1737"/>
                <a:gd name="T9" fmla="*/ 506970 h 1781"/>
                <a:gd name="T10" fmla="*/ 318261 w 1737"/>
                <a:gd name="T11" fmla="*/ 501337 h 1781"/>
                <a:gd name="T12" fmla="*/ 391382 w 1737"/>
                <a:gd name="T13" fmla="*/ 530910 h 1781"/>
                <a:gd name="T14" fmla="*/ 409662 w 1737"/>
                <a:gd name="T15" fmla="*/ 531849 h 1781"/>
                <a:gd name="T16" fmla="*/ 466377 w 1737"/>
                <a:gd name="T17" fmla="*/ 518705 h 1781"/>
                <a:gd name="T18" fmla="*/ 489813 w 1737"/>
                <a:gd name="T19" fmla="*/ 503215 h 1781"/>
                <a:gd name="T20" fmla="*/ 490751 w 1737"/>
                <a:gd name="T21" fmla="*/ 509317 h 1781"/>
                <a:gd name="T22" fmla="*/ 558715 w 1737"/>
                <a:gd name="T23" fmla="*/ 601323 h 1781"/>
                <a:gd name="T24" fmla="*/ 597619 w 1737"/>
                <a:gd name="T25" fmla="*/ 615875 h 1781"/>
                <a:gd name="T26" fmla="*/ 410599 w 1737"/>
                <a:gd name="T27" fmla="*/ 745434 h 1781"/>
                <a:gd name="T28" fmla="*/ 231079 w 1737"/>
                <a:gd name="T29" fmla="*/ 277425 h 1781"/>
                <a:gd name="T30" fmla="*/ 311231 w 1737"/>
                <a:gd name="T31" fmla="*/ 118762 h 1781"/>
                <a:gd name="T32" fmla="*/ 498719 w 1737"/>
                <a:gd name="T33" fmla="*/ 324836 h 1781"/>
                <a:gd name="T34" fmla="*/ 458409 w 1737"/>
                <a:gd name="T35" fmla="*/ 237525 h 1781"/>
                <a:gd name="T36" fmla="*/ 525905 w 1737"/>
                <a:gd name="T37" fmla="*/ 345021 h 1781"/>
                <a:gd name="T38" fmla="*/ 502469 w 1737"/>
                <a:gd name="T39" fmla="*/ 469417 h 1781"/>
                <a:gd name="T40" fmla="*/ 500125 w 1737"/>
                <a:gd name="T41" fmla="*/ 472233 h 1781"/>
                <a:gd name="T42" fmla="*/ 460284 w 1737"/>
                <a:gd name="T43" fmla="*/ 504153 h 1781"/>
                <a:gd name="T44" fmla="*/ 409662 w 1737"/>
                <a:gd name="T45" fmla="*/ 516358 h 1781"/>
                <a:gd name="T46" fmla="*/ 393257 w 1737"/>
                <a:gd name="T47" fmla="*/ 514950 h 1781"/>
                <a:gd name="T48" fmla="*/ 305606 w 1737"/>
                <a:gd name="T49" fmla="*/ 468947 h 1781"/>
                <a:gd name="T50" fmla="*/ 255922 w 1737"/>
                <a:gd name="T51" fmla="*/ 376472 h 1781"/>
                <a:gd name="T52" fmla="*/ 250766 w 1737"/>
                <a:gd name="T53" fmla="*/ 377411 h 1781"/>
                <a:gd name="T54" fmla="*/ 242329 w 1737"/>
                <a:gd name="T55" fmla="*/ 375533 h 1781"/>
                <a:gd name="T56" fmla="*/ 225455 w 1737"/>
                <a:gd name="T57" fmla="*/ 276486 h 1781"/>
                <a:gd name="T58" fmla="*/ 231079 w 1737"/>
                <a:gd name="T59" fmla="*/ 277425 h 1781"/>
                <a:gd name="T60" fmla="*/ 375445 w 1737"/>
                <a:gd name="T61" fmla="*/ 0 h 1781"/>
                <a:gd name="T62" fmla="*/ 322480 w 1737"/>
                <a:gd name="T63" fmla="*/ 5633 h 1781"/>
                <a:gd name="T64" fmla="*/ 153740 w 1737"/>
                <a:gd name="T65" fmla="*/ 247852 h 1781"/>
                <a:gd name="T66" fmla="*/ 155147 w 1737"/>
                <a:gd name="T67" fmla="*/ 279303 h 1781"/>
                <a:gd name="T68" fmla="*/ 170614 w 1737"/>
                <a:gd name="T69" fmla="*/ 613058 h 1781"/>
                <a:gd name="T70" fmla="*/ 0 w 1737"/>
                <a:gd name="T71" fmla="*/ 836031 h 1781"/>
                <a:gd name="T72" fmla="*/ 814168 w 1737"/>
                <a:gd name="T73" fmla="*/ 836031 h 1781"/>
                <a:gd name="T74" fmla="*/ 643554 w 1737"/>
                <a:gd name="T75" fmla="*/ 613997 h 1781"/>
                <a:gd name="T76" fmla="*/ 619649 w 1737"/>
                <a:gd name="T77" fmla="*/ 316387 h 1781"/>
                <a:gd name="T78" fmla="*/ 567152 w 1737"/>
                <a:gd name="T79" fmla="*/ 69943 h 1781"/>
                <a:gd name="T80" fmla="*/ 375445 w 1737"/>
                <a:gd name="T81" fmla="*/ 0 h 17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737" h="1781">
                  <a:moveTo>
                    <a:pt x="876" y="1588"/>
                  </a:moveTo>
                  <a:cubicBezTo>
                    <a:pt x="865" y="1581"/>
                    <a:pt x="528" y="1383"/>
                    <a:pt x="448" y="1313"/>
                  </a:cubicBezTo>
                  <a:cubicBezTo>
                    <a:pt x="450" y="1313"/>
                    <a:pt x="450" y="1313"/>
                    <a:pt x="450" y="1313"/>
                  </a:cubicBezTo>
                  <a:cubicBezTo>
                    <a:pt x="478" y="1303"/>
                    <a:pt x="506" y="1292"/>
                    <a:pt x="535" y="1281"/>
                  </a:cubicBezTo>
                  <a:cubicBezTo>
                    <a:pt x="643" y="1240"/>
                    <a:pt x="684" y="1187"/>
                    <a:pt x="683" y="1080"/>
                  </a:cubicBezTo>
                  <a:cubicBezTo>
                    <a:pt x="679" y="1068"/>
                    <a:pt x="679" y="1068"/>
                    <a:pt x="679" y="1068"/>
                  </a:cubicBezTo>
                  <a:cubicBezTo>
                    <a:pt x="724" y="1101"/>
                    <a:pt x="777" y="1123"/>
                    <a:pt x="835" y="1131"/>
                  </a:cubicBezTo>
                  <a:cubicBezTo>
                    <a:pt x="848" y="1132"/>
                    <a:pt x="861" y="1133"/>
                    <a:pt x="874" y="1133"/>
                  </a:cubicBezTo>
                  <a:cubicBezTo>
                    <a:pt x="919" y="1133"/>
                    <a:pt x="959" y="1123"/>
                    <a:pt x="995" y="1105"/>
                  </a:cubicBezTo>
                  <a:cubicBezTo>
                    <a:pt x="1013" y="1096"/>
                    <a:pt x="1029" y="1085"/>
                    <a:pt x="1045" y="1072"/>
                  </a:cubicBezTo>
                  <a:cubicBezTo>
                    <a:pt x="1047" y="1085"/>
                    <a:pt x="1047" y="1085"/>
                    <a:pt x="1047" y="1085"/>
                  </a:cubicBezTo>
                  <a:cubicBezTo>
                    <a:pt x="1058" y="1183"/>
                    <a:pt x="1105" y="1248"/>
                    <a:pt x="1192" y="1281"/>
                  </a:cubicBezTo>
                  <a:cubicBezTo>
                    <a:pt x="1220" y="1292"/>
                    <a:pt x="1248" y="1302"/>
                    <a:pt x="1275" y="1312"/>
                  </a:cubicBezTo>
                  <a:cubicBezTo>
                    <a:pt x="1260" y="1325"/>
                    <a:pt x="884" y="1588"/>
                    <a:pt x="876" y="1588"/>
                  </a:cubicBezTo>
                  <a:moveTo>
                    <a:pt x="493" y="591"/>
                  </a:moveTo>
                  <a:cubicBezTo>
                    <a:pt x="507" y="465"/>
                    <a:pt x="562" y="307"/>
                    <a:pt x="664" y="253"/>
                  </a:cubicBezTo>
                  <a:cubicBezTo>
                    <a:pt x="719" y="486"/>
                    <a:pt x="979" y="492"/>
                    <a:pt x="1064" y="692"/>
                  </a:cubicBezTo>
                  <a:cubicBezTo>
                    <a:pt x="1091" y="624"/>
                    <a:pt x="1039" y="576"/>
                    <a:pt x="978" y="506"/>
                  </a:cubicBezTo>
                  <a:cubicBezTo>
                    <a:pt x="1071" y="582"/>
                    <a:pt x="1113" y="610"/>
                    <a:pt x="1122" y="735"/>
                  </a:cubicBezTo>
                  <a:cubicBezTo>
                    <a:pt x="1129" y="831"/>
                    <a:pt x="1084" y="935"/>
                    <a:pt x="1072" y="1000"/>
                  </a:cubicBezTo>
                  <a:cubicBezTo>
                    <a:pt x="1071" y="1002"/>
                    <a:pt x="1069" y="1004"/>
                    <a:pt x="1067" y="1006"/>
                  </a:cubicBezTo>
                  <a:cubicBezTo>
                    <a:pt x="1042" y="1035"/>
                    <a:pt x="1014" y="1058"/>
                    <a:pt x="982" y="1074"/>
                  </a:cubicBezTo>
                  <a:cubicBezTo>
                    <a:pt x="950" y="1090"/>
                    <a:pt x="914" y="1099"/>
                    <a:pt x="874" y="1100"/>
                  </a:cubicBezTo>
                  <a:cubicBezTo>
                    <a:pt x="863" y="1100"/>
                    <a:pt x="851" y="1099"/>
                    <a:pt x="839" y="1097"/>
                  </a:cubicBezTo>
                  <a:cubicBezTo>
                    <a:pt x="764" y="1088"/>
                    <a:pt x="701" y="1052"/>
                    <a:pt x="652" y="999"/>
                  </a:cubicBezTo>
                  <a:cubicBezTo>
                    <a:pt x="603" y="947"/>
                    <a:pt x="567" y="879"/>
                    <a:pt x="546" y="802"/>
                  </a:cubicBezTo>
                  <a:cubicBezTo>
                    <a:pt x="542" y="804"/>
                    <a:pt x="539" y="804"/>
                    <a:pt x="535" y="804"/>
                  </a:cubicBezTo>
                  <a:cubicBezTo>
                    <a:pt x="530" y="804"/>
                    <a:pt x="524" y="803"/>
                    <a:pt x="517" y="800"/>
                  </a:cubicBezTo>
                  <a:cubicBezTo>
                    <a:pt x="454" y="776"/>
                    <a:pt x="421" y="589"/>
                    <a:pt x="481" y="589"/>
                  </a:cubicBezTo>
                  <a:cubicBezTo>
                    <a:pt x="485" y="589"/>
                    <a:pt x="489" y="589"/>
                    <a:pt x="493" y="591"/>
                  </a:cubicBezTo>
                  <a:moveTo>
                    <a:pt x="801" y="0"/>
                  </a:moveTo>
                  <a:cubicBezTo>
                    <a:pt x="762" y="0"/>
                    <a:pt x="724" y="4"/>
                    <a:pt x="688" y="12"/>
                  </a:cubicBezTo>
                  <a:cubicBezTo>
                    <a:pt x="451" y="63"/>
                    <a:pt x="327" y="271"/>
                    <a:pt x="328" y="528"/>
                  </a:cubicBezTo>
                  <a:cubicBezTo>
                    <a:pt x="328" y="550"/>
                    <a:pt x="329" y="572"/>
                    <a:pt x="331" y="595"/>
                  </a:cubicBezTo>
                  <a:cubicBezTo>
                    <a:pt x="354" y="836"/>
                    <a:pt x="502" y="1057"/>
                    <a:pt x="364" y="1306"/>
                  </a:cubicBezTo>
                  <a:cubicBezTo>
                    <a:pt x="200" y="1369"/>
                    <a:pt x="55" y="1466"/>
                    <a:pt x="0" y="1781"/>
                  </a:cubicBezTo>
                  <a:cubicBezTo>
                    <a:pt x="1737" y="1781"/>
                    <a:pt x="1737" y="1781"/>
                    <a:pt x="1737" y="1781"/>
                  </a:cubicBezTo>
                  <a:cubicBezTo>
                    <a:pt x="1685" y="1531"/>
                    <a:pt x="1535" y="1368"/>
                    <a:pt x="1373" y="1308"/>
                  </a:cubicBezTo>
                  <a:cubicBezTo>
                    <a:pt x="1235" y="1104"/>
                    <a:pt x="1285" y="910"/>
                    <a:pt x="1322" y="674"/>
                  </a:cubicBezTo>
                  <a:cubicBezTo>
                    <a:pt x="1351" y="493"/>
                    <a:pt x="1350" y="279"/>
                    <a:pt x="1210" y="149"/>
                  </a:cubicBezTo>
                  <a:cubicBezTo>
                    <a:pt x="1107" y="53"/>
                    <a:pt x="947" y="0"/>
                    <a:pt x="801" y="0"/>
                  </a:cubicBezTo>
                </a:path>
              </a:pathLst>
            </a:custGeom>
            <a:solidFill>
              <a:srgbClr val="980000"/>
            </a:solidFill>
            <a:ln>
              <a:noFill/>
            </a:ln>
          </p:spPr>
          <p:txBody>
            <a:bodyPr lIns="68271" tIns="34136" rIns="68271" bIns="34136"/>
            <a:lstStyle/>
            <a:p>
              <a:pPr defTabSz="909337" fontAlgn="base">
                <a:lnSpc>
                  <a:spcPct val="120000"/>
                </a:lnSpc>
                <a:spcBef>
                  <a:spcPct val="0"/>
                </a:spcBef>
                <a:spcAft>
                  <a:spcPct val="0"/>
                </a:spcAft>
              </a:pPr>
              <a:endParaRPr lang="zh-CN" altLang="en-US" sz="1787" dirty="0">
                <a:solidFill>
                  <a:srgbClr val="6C6C6C">
                    <a:lumMod val="75000"/>
                  </a:srgbClr>
                </a:solidFill>
              </a:endParaRPr>
            </a:p>
          </p:txBody>
        </p:sp>
        <p:grpSp>
          <p:nvGrpSpPr>
            <p:cNvPr id="109" name="组合 82"/>
            <p:cNvGrpSpPr>
              <a:grpSpLocks/>
            </p:cNvGrpSpPr>
            <p:nvPr/>
          </p:nvGrpSpPr>
          <p:grpSpPr bwMode="auto">
            <a:xfrm>
              <a:off x="6817954" y="3044130"/>
              <a:ext cx="1552150" cy="1283563"/>
              <a:chOff x="1822164" y="3848421"/>
              <a:chExt cx="1945904" cy="1630172"/>
            </a:xfrm>
          </p:grpSpPr>
          <p:sp>
            <p:nvSpPr>
              <p:cNvPr id="110" name="矩形 109"/>
              <p:cNvSpPr>
                <a:spLocks noChangeArrowheads="1"/>
              </p:cNvSpPr>
              <p:nvPr/>
            </p:nvSpPr>
            <p:spPr bwMode="auto">
              <a:xfrm>
                <a:off x="1898589" y="4356501"/>
                <a:ext cx="1869479" cy="112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000" dirty="0">
                    <a:solidFill>
                      <a:schemeClr val="tx1">
                        <a:lumMod val="65000"/>
                        <a:lumOff val="35000"/>
                      </a:schemeClr>
                    </a:solidFill>
                    <a:latin typeface="微软雅黑" pitchFamily="34" charset="-122"/>
                  </a:rPr>
                  <a:t> 您的内容打在这里，或者通过复制您的文本后，在此框中选择粘贴。</a:t>
                </a:r>
                <a:endParaRPr lang="en-US" altLang="zh-CN" sz="1000" dirty="0">
                  <a:solidFill>
                    <a:schemeClr val="tx1">
                      <a:lumMod val="65000"/>
                      <a:lumOff val="35000"/>
                    </a:schemeClr>
                  </a:solidFill>
                  <a:latin typeface="微软雅黑" panose="020B0503020204020204" pitchFamily="34" charset="-122"/>
                  <a:cs typeface="Arial Unicode MS" panose="020B0604020202020204" pitchFamily="34" charset="-122"/>
                  <a:sym typeface="Calibri" panose="020F0502020204030204" pitchFamily="34" charset="0"/>
                </a:endParaRPr>
              </a:p>
            </p:txBody>
          </p:sp>
          <p:sp>
            <p:nvSpPr>
              <p:cNvPr id="111" name="文本框 48"/>
              <p:cNvSpPr>
                <a:spLocks noChangeArrowheads="1"/>
              </p:cNvSpPr>
              <p:nvPr/>
            </p:nvSpPr>
            <p:spPr bwMode="auto">
              <a:xfrm>
                <a:off x="1822164" y="3848421"/>
                <a:ext cx="1869479" cy="444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09337">
                  <a:lnSpc>
                    <a:spcPct val="120000"/>
                  </a:lnSpc>
                  <a:defRPr/>
                </a:pPr>
                <a:r>
                  <a:rPr lang="zh-CN" altLang="en-US" sz="1400" dirty="0">
                    <a:solidFill>
                      <a:srgbClr val="980000"/>
                    </a:solidFill>
                    <a:latin typeface="微软雅黑"/>
                    <a:sym typeface="宋体" panose="02010600030101010101" pitchFamily="2" charset="-122"/>
                  </a:rPr>
                  <a:t>添加标题</a:t>
                </a:r>
              </a:p>
            </p:txBody>
          </p:sp>
        </p:grpSp>
      </p:grpSp>
    </p:spTree>
    <p:extLst>
      <p:ext uri="{BB962C8B-B14F-4D97-AF65-F5344CB8AC3E}">
        <p14:creationId xmlns:p14="http://schemas.microsoft.com/office/powerpoint/2010/main" val="3771722845"/>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68000"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750" fill="hold"/>
                                        <p:tgtEl>
                                          <p:spTgt spid="54"/>
                                        </p:tgtEl>
                                        <p:attrNameLst>
                                          <p:attrName>ppt_x</p:attrName>
                                        </p:attrNameLst>
                                      </p:cBhvr>
                                      <p:tavLst>
                                        <p:tav tm="0">
                                          <p:val>
                                            <p:strVal val="#ppt_x"/>
                                          </p:val>
                                        </p:tav>
                                        <p:tav tm="100000">
                                          <p:val>
                                            <p:strVal val="#ppt_x"/>
                                          </p:val>
                                        </p:tav>
                                      </p:tavLst>
                                    </p:anim>
                                    <p:anim calcmode="lin" valueType="num">
                                      <p:cBhvr additive="base">
                                        <p:cTn id="8" dur="750" fill="hold"/>
                                        <p:tgtEl>
                                          <p:spTgt spid="54"/>
                                        </p:tgtEl>
                                        <p:attrNameLst>
                                          <p:attrName>ppt_y</p:attrName>
                                        </p:attrNameLst>
                                      </p:cBhvr>
                                      <p:tavLst>
                                        <p:tav tm="0">
                                          <p:val>
                                            <p:strVal val="1+#ppt_h/2"/>
                                          </p:val>
                                        </p:tav>
                                        <p:tav tm="100000">
                                          <p:val>
                                            <p:strVal val="#ppt_y"/>
                                          </p:val>
                                        </p:tav>
                                      </p:tavLst>
                                    </p:anim>
                                  </p:childTnLst>
                                </p:cTn>
                              </p:par>
                              <p:par>
                                <p:cTn id="9" presetID="2" presetClass="entr" presetSubtype="1" decel="25333" fill="hold" nodeType="withEffect">
                                  <p:stCondLst>
                                    <p:cond delay="25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750" fill="hold"/>
                                        <p:tgtEl>
                                          <p:spTgt spid="79"/>
                                        </p:tgtEl>
                                        <p:attrNameLst>
                                          <p:attrName>ppt_x</p:attrName>
                                        </p:attrNameLst>
                                      </p:cBhvr>
                                      <p:tavLst>
                                        <p:tav tm="0">
                                          <p:val>
                                            <p:strVal val="#ppt_x"/>
                                          </p:val>
                                        </p:tav>
                                        <p:tav tm="100000">
                                          <p:val>
                                            <p:strVal val="#ppt_x"/>
                                          </p:val>
                                        </p:tav>
                                      </p:tavLst>
                                    </p:anim>
                                    <p:anim calcmode="lin" valueType="num">
                                      <p:cBhvr additive="base">
                                        <p:cTn id="12" dur="750" fill="hold"/>
                                        <p:tgtEl>
                                          <p:spTgt spid="79"/>
                                        </p:tgtEl>
                                        <p:attrNameLst>
                                          <p:attrName>ppt_y</p:attrName>
                                        </p:attrNameLst>
                                      </p:cBhvr>
                                      <p:tavLst>
                                        <p:tav tm="0">
                                          <p:val>
                                            <p:strVal val="0-#ppt_h/2"/>
                                          </p:val>
                                        </p:tav>
                                        <p:tav tm="100000">
                                          <p:val>
                                            <p:strVal val="#ppt_y"/>
                                          </p:val>
                                        </p:tav>
                                      </p:tavLst>
                                    </p:anim>
                                  </p:childTnLst>
                                </p:cTn>
                              </p:par>
                              <p:par>
                                <p:cTn id="13" presetID="2" presetClass="entr" presetSubtype="4" decel="30667" fill="hold" nodeType="withEffect">
                                  <p:stCondLst>
                                    <p:cond delay="50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750" fill="hold"/>
                                        <p:tgtEl>
                                          <p:spTgt spid="90"/>
                                        </p:tgtEl>
                                        <p:attrNameLst>
                                          <p:attrName>ppt_x</p:attrName>
                                        </p:attrNameLst>
                                      </p:cBhvr>
                                      <p:tavLst>
                                        <p:tav tm="0">
                                          <p:val>
                                            <p:strVal val="#ppt_x"/>
                                          </p:val>
                                        </p:tav>
                                        <p:tav tm="100000">
                                          <p:val>
                                            <p:strVal val="#ppt_x"/>
                                          </p:val>
                                        </p:tav>
                                      </p:tavLst>
                                    </p:anim>
                                    <p:anim calcmode="lin" valueType="num">
                                      <p:cBhvr additive="base">
                                        <p:cTn id="16" dur="750" fill="hold"/>
                                        <p:tgtEl>
                                          <p:spTgt spid="90"/>
                                        </p:tgtEl>
                                        <p:attrNameLst>
                                          <p:attrName>ppt_y</p:attrName>
                                        </p:attrNameLst>
                                      </p:cBhvr>
                                      <p:tavLst>
                                        <p:tav tm="0">
                                          <p:val>
                                            <p:strVal val="1+#ppt_h/2"/>
                                          </p:val>
                                        </p:tav>
                                        <p:tav tm="100000">
                                          <p:val>
                                            <p:strVal val="#ppt_y"/>
                                          </p:val>
                                        </p:tav>
                                      </p:tavLst>
                                    </p:anim>
                                  </p:childTnLst>
                                </p:cTn>
                              </p:par>
                              <p:par>
                                <p:cTn id="17" presetID="2" presetClass="entr" presetSubtype="1" decel="28000" fill="hold" nodeType="withEffect">
                                  <p:stCondLst>
                                    <p:cond delay="750"/>
                                  </p:stCondLst>
                                  <p:childTnLst>
                                    <p:set>
                                      <p:cBhvr>
                                        <p:cTn id="18" dur="1" fill="hold">
                                          <p:stCondLst>
                                            <p:cond delay="0"/>
                                          </p:stCondLst>
                                        </p:cTn>
                                        <p:tgtEl>
                                          <p:spTgt spid="101"/>
                                        </p:tgtEl>
                                        <p:attrNameLst>
                                          <p:attrName>style.visibility</p:attrName>
                                        </p:attrNameLst>
                                      </p:cBhvr>
                                      <p:to>
                                        <p:strVal val="visible"/>
                                      </p:to>
                                    </p:set>
                                    <p:anim calcmode="lin" valueType="num">
                                      <p:cBhvr additive="base">
                                        <p:cTn id="19" dur="750" fill="hold"/>
                                        <p:tgtEl>
                                          <p:spTgt spid="101"/>
                                        </p:tgtEl>
                                        <p:attrNameLst>
                                          <p:attrName>ppt_x</p:attrName>
                                        </p:attrNameLst>
                                      </p:cBhvr>
                                      <p:tavLst>
                                        <p:tav tm="0">
                                          <p:val>
                                            <p:strVal val="#ppt_x"/>
                                          </p:val>
                                        </p:tav>
                                        <p:tav tm="100000">
                                          <p:val>
                                            <p:strVal val="#ppt_x"/>
                                          </p:val>
                                        </p:tav>
                                      </p:tavLst>
                                    </p:anim>
                                    <p:anim calcmode="lin" valueType="num">
                                      <p:cBhvr additive="base">
                                        <p:cTn id="20" dur="750" fill="hold"/>
                                        <p:tgtEl>
                                          <p:spTgt spid="101"/>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26" presetClass="emph" presetSubtype="0" fill="hold" nodeType="afterEffect">
                                  <p:stCondLst>
                                    <p:cond delay="0"/>
                                  </p:stCondLst>
                                  <p:childTnLst>
                                    <p:animEffect transition="out" filter="fade">
                                      <p:cBhvr>
                                        <p:cTn id="23" dur="250" tmFilter="0, 0; .2, .5; .8, .5; 1, 0"/>
                                        <p:tgtEl>
                                          <p:spTgt spid="54"/>
                                        </p:tgtEl>
                                      </p:cBhvr>
                                    </p:animEffect>
                                    <p:animScale>
                                      <p:cBhvr>
                                        <p:cTn id="24" dur="125" autoRev="1" fill="hold"/>
                                        <p:tgtEl>
                                          <p:spTgt spid="54"/>
                                        </p:tgtEl>
                                      </p:cBhvr>
                                      <p:by x="105000" y="105000"/>
                                    </p:animScale>
                                  </p:childTnLst>
                                </p:cTn>
                              </p:par>
                            </p:childTnLst>
                          </p:cTn>
                        </p:par>
                        <p:par>
                          <p:cTn id="25" fill="hold">
                            <p:stCondLst>
                              <p:cond delay="1750"/>
                            </p:stCondLst>
                            <p:childTnLst>
                              <p:par>
                                <p:cTn id="26" presetID="26" presetClass="emph" presetSubtype="0" fill="hold" nodeType="afterEffect">
                                  <p:stCondLst>
                                    <p:cond delay="0"/>
                                  </p:stCondLst>
                                  <p:childTnLst>
                                    <p:animEffect transition="out" filter="fade">
                                      <p:cBhvr>
                                        <p:cTn id="27" dur="250" tmFilter="0, 0; .2, .5; .8, .5; 1, 0"/>
                                        <p:tgtEl>
                                          <p:spTgt spid="79"/>
                                        </p:tgtEl>
                                      </p:cBhvr>
                                    </p:animEffect>
                                    <p:animScale>
                                      <p:cBhvr>
                                        <p:cTn id="28" dur="125" autoRev="1" fill="hold"/>
                                        <p:tgtEl>
                                          <p:spTgt spid="79"/>
                                        </p:tgtEl>
                                      </p:cBhvr>
                                      <p:by x="105000" y="105000"/>
                                    </p:animScale>
                                  </p:childTnLst>
                                </p:cTn>
                              </p:par>
                            </p:childTnLst>
                          </p:cTn>
                        </p:par>
                        <p:par>
                          <p:cTn id="29" fill="hold">
                            <p:stCondLst>
                              <p:cond delay="2000"/>
                            </p:stCondLst>
                            <p:childTnLst>
                              <p:par>
                                <p:cTn id="30" presetID="26" presetClass="emph" presetSubtype="0" fill="hold" nodeType="afterEffect">
                                  <p:stCondLst>
                                    <p:cond delay="0"/>
                                  </p:stCondLst>
                                  <p:childTnLst>
                                    <p:animEffect transition="out" filter="fade">
                                      <p:cBhvr>
                                        <p:cTn id="31" dur="250" tmFilter="0, 0; .2, .5; .8, .5; 1, 0"/>
                                        <p:tgtEl>
                                          <p:spTgt spid="90"/>
                                        </p:tgtEl>
                                      </p:cBhvr>
                                    </p:animEffect>
                                    <p:animScale>
                                      <p:cBhvr>
                                        <p:cTn id="32" dur="125" autoRev="1" fill="hold"/>
                                        <p:tgtEl>
                                          <p:spTgt spid="90"/>
                                        </p:tgtEl>
                                      </p:cBhvr>
                                      <p:by x="105000" y="105000"/>
                                    </p:animScale>
                                  </p:childTnLst>
                                </p:cTn>
                              </p:par>
                            </p:childTnLst>
                          </p:cTn>
                        </p:par>
                        <p:par>
                          <p:cTn id="33" fill="hold">
                            <p:stCondLst>
                              <p:cond delay="2250"/>
                            </p:stCondLst>
                            <p:childTnLst>
                              <p:par>
                                <p:cTn id="34" presetID="26" presetClass="emph" presetSubtype="0" fill="hold" nodeType="afterEffect">
                                  <p:stCondLst>
                                    <p:cond delay="0"/>
                                  </p:stCondLst>
                                  <p:childTnLst>
                                    <p:animEffect transition="out" filter="fade">
                                      <p:cBhvr>
                                        <p:cTn id="35" dur="250" tmFilter="0, 0; .2, .5; .8, .5; 1, 0"/>
                                        <p:tgtEl>
                                          <p:spTgt spid="101"/>
                                        </p:tgtEl>
                                      </p:cBhvr>
                                    </p:animEffect>
                                    <p:animScale>
                                      <p:cBhvr>
                                        <p:cTn id="36" dur="125" autoRev="1" fill="hold"/>
                                        <p:tgtEl>
                                          <p:spTgt spid="10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827584" y="2462755"/>
            <a:ext cx="3466379" cy="2165923"/>
            <a:chOff x="755576" y="1491630"/>
            <a:chExt cx="2880000" cy="1800000"/>
          </a:xfrm>
          <a:effectLst>
            <a:outerShdw blurRad="228600" dist="38100" dir="8400000" sx="105000" sy="105000" algn="tr" rotWithShape="0">
              <a:prstClr val="black">
                <a:alpha val="20000"/>
              </a:prstClr>
            </a:outerShdw>
          </a:effectLst>
        </p:grpSpPr>
        <p:sp>
          <p:nvSpPr>
            <p:cNvPr id="9" name="矩形 8"/>
            <p:cNvSpPr/>
            <p:nvPr/>
          </p:nvSpPr>
          <p:spPr>
            <a:xfrm>
              <a:off x="755576" y="1491630"/>
              <a:ext cx="2880000" cy="1800000"/>
            </a:xfrm>
            <a:prstGeom prst="rect">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6C6C6C"/>
                </a:solidFill>
              </a:endParaRPr>
            </a:p>
          </p:txBody>
        </p:sp>
        <p:sp>
          <p:nvSpPr>
            <p:cNvPr id="10" name="矩形 9"/>
            <p:cNvSpPr/>
            <p:nvPr/>
          </p:nvSpPr>
          <p:spPr>
            <a:xfrm>
              <a:off x="813012" y="1524499"/>
              <a:ext cx="2772000" cy="1728000"/>
            </a:xfrm>
            <a:prstGeom prst="rect">
              <a:avLst/>
            </a:prstGeom>
            <a:blipFill>
              <a:blip r:embed="rId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6C6C6C"/>
                </a:solidFill>
              </a:endParaRPr>
            </a:p>
          </p:txBody>
        </p:sp>
      </p:grpSp>
      <p:sp>
        <p:nvSpPr>
          <p:cNvPr id="11" name="对角圆角矩形 10"/>
          <p:cNvSpPr/>
          <p:nvPr/>
        </p:nvSpPr>
        <p:spPr>
          <a:xfrm>
            <a:off x="846363" y="1309164"/>
            <a:ext cx="3465207" cy="99119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5" tIns="30554" rIns="61105" bIns="30554" rtlCol="0" anchor="ctr"/>
          <a:lstStyle/>
          <a:p>
            <a:pPr algn="ctr" defTabSz="909337" fontAlgn="base">
              <a:lnSpc>
                <a:spcPct val="120000"/>
              </a:lnSpc>
              <a:spcBef>
                <a:spcPct val="0"/>
              </a:spcBef>
              <a:spcAft>
                <a:spcPct val="0"/>
              </a:spcAft>
            </a:pPr>
            <a:endParaRPr lang="zh-CN" altLang="en-US" sz="1787">
              <a:solidFill>
                <a:srgbClr val="FFFFFF"/>
              </a:solidFill>
            </a:endParaRPr>
          </a:p>
        </p:txBody>
      </p:sp>
      <p:sp>
        <p:nvSpPr>
          <p:cNvPr id="12" name="TextBox 9"/>
          <p:cNvSpPr txBox="1"/>
          <p:nvPr/>
        </p:nvSpPr>
        <p:spPr>
          <a:xfrm>
            <a:off x="942618" y="1476337"/>
            <a:ext cx="3267563" cy="790081"/>
          </a:xfrm>
          <a:prstGeom prst="rect">
            <a:avLst/>
          </a:prstGeom>
          <a:noFill/>
        </p:spPr>
        <p:txBody>
          <a:bodyPr wrap="square" lIns="50919" tIns="25460" rIns="50919" bIns="25460" rtlCol="0">
            <a:spAutoFit/>
          </a:bodyPr>
          <a:lstStyle/>
          <a:p>
            <a:pPr defTabSz="909337" fontAlgn="base">
              <a:lnSpc>
                <a:spcPct val="120000"/>
              </a:lnSpc>
              <a:spcBef>
                <a:spcPct val="0"/>
              </a:spcBef>
              <a:spcAft>
                <a:spcPct val="0"/>
              </a:spcAft>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单击此处添加文本单击此处添加文本单击此处添加文本单击此处添加文本单击此处添加文本单击此处添加文本单击此处添加文本单击此处添加文本</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defTabSz="909337" fontAlgn="base">
              <a:lnSpc>
                <a:spcPct val="120000"/>
              </a:lnSpc>
              <a:spcBef>
                <a:spcPct val="0"/>
              </a:spcBef>
              <a:spcAft>
                <a:spcPct val="0"/>
              </a:spcAft>
            </a:pPr>
            <a:endParaRPr 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椭圆 12"/>
          <p:cNvSpPr/>
          <p:nvPr/>
        </p:nvSpPr>
        <p:spPr>
          <a:xfrm>
            <a:off x="5641182" y="1676016"/>
            <a:ext cx="2455571" cy="2527033"/>
          </a:xfrm>
          <a:prstGeom prst="ellipse">
            <a:avLst/>
          </a:prstGeom>
          <a:noFill/>
          <a:ln w="9525">
            <a:solidFill>
              <a:schemeClr val="bg1">
                <a:lumMod val="6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2346" tIns="46173" rIns="92346" bIns="46173" rtlCol="0" anchor="ctr"/>
          <a:lstStyle/>
          <a:p>
            <a:pPr algn="ctr" defTabSz="909337" fontAlgn="base">
              <a:lnSpc>
                <a:spcPct val="120000"/>
              </a:lnSpc>
              <a:spcBef>
                <a:spcPct val="0"/>
              </a:spcBef>
              <a:spcAft>
                <a:spcPct val="0"/>
              </a:spcAft>
            </a:pPr>
            <a:endParaRPr lang="zh-CN" altLang="en-US" sz="1787">
              <a:solidFill>
                <a:srgbClr val="FFFFFF"/>
              </a:solidFill>
            </a:endParaRPr>
          </a:p>
        </p:txBody>
      </p:sp>
      <p:grpSp>
        <p:nvGrpSpPr>
          <p:cNvPr id="14" name="组合 13"/>
          <p:cNvGrpSpPr/>
          <p:nvPr/>
        </p:nvGrpSpPr>
        <p:grpSpPr>
          <a:xfrm>
            <a:off x="6126371" y="1131590"/>
            <a:ext cx="1326254" cy="1364846"/>
            <a:chOff x="1463339" y="1072758"/>
            <a:chExt cx="1546058" cy="1546058"/>
          </a:xfrm>
          <a:effectLst>
            <a:outerShdw blurRad="330200" dist="215900" dir="6900000" sx="91000" sy="91000" algn="t" rotWithShape="0">
              <a:prstClr val="black">
                <a:alpha val="49000"/>
              </a:prstClr>
            </a:outerShdw>
          </a:effectLst>
        </p:grpSpPr>
        <p:sp>
          <p:nvSpPr>
            <p:cNvPr id="15" name="同心圆 1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6C6C6C"/>
                </a:solidFill>
              </a:endParaRPr>
            </a:p>
          </p:txBody>
        </p:sp>
        <p:sp>
          <p:nvSpPr>
            <p:cNvPr id="16" name="椭圆 15"/>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FFFFFF"/>
                </a:solidFill>
              </a:endParaRPr>
            </a:p>
          </p:txBody>
        </p:sp>
      </p:grpSp>
      <p:grpSp>
        <p:nvGrpSpPr>
          <p:cNvPr id="17" name="组合 16"/>
          <p:cNvGrpSpPr/>
          <p:nvPr/>
        </p:nvGrpSpPr>
        <p:grpSpPr>
          <a:xfrm>
            <a:off x="6287613" y="1297524"/>
            <a:ext cx="1003762" cy="1032969"/>
            <a:chOff x="4207298" y="1512123"/>
            <a:chExt cx="1003762" cy="1003758"/>
          </a:xfrm>
        </p:grpSpPr>
        <p:sp>
          <p:nvSpPr>
            <p:cNvPr id="18" name="椭圆 17"/>
            <p:cNvSpPr/>
            <p:nvPr/>
          </p:nvSpPr>
          <p:spPr>
            <a:xfrm>
              <a:off x="4207298" y="1512123"/>
              <a:ext cx="1003762" cy="1003758"/>
            </a:xfrm>
            <a:prstGeom prst="ellipse">
              <a:avLst/>
            </a:prstGeom>
            <a:solidFill>
              <a:srgbClr val="98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600">
                <a:solidFill>
                  <a:srgbClr val="FFFFFF"/>
                </a:solidFill>
              </a:endParaRPr>
            </a:p>
          </p:txBody>
        </p:sp>
        <p:sp>
          <p:nvSpPr>
            <p:cNvPr id="19" name="TextBox 16"/>
            <p:cNvSpPr txBox="1"/>
            <p:nvPr/>
          </p:nvSpPr>
          <p:spPr>
            <a:xfrm>
              <a:off x="4421826" y="1744219"/>
              <a:ext cx="624833" cy="639642"/>
            </a:xfrm>
            <a:prstGeom prst="rect">
              <a:avLst/>
            </a:prstGeom>
            <a:noFill/>
          </p:spPr>
          <p:txBody>
            <a:bodyPr wrap="square" rtlCol="0">
              <a:spAutoFit/>
            </a:bodyPr>
            <a:lstStyle/>
            <a:p>
              <a:pPr defTabSz="909337" fontAlgn="base">
                <a:lnSpc>
                  <a:spcPct val="120000"/>
                </a:lnSpc>
                <a:spcBef>
                  <a:spcPct val="0"/>
                </a:spcBef>
                <a:spcAft>
                  <a:spcPct val="0"/>
                </a:spcAft>
              </a:pPr>
              <a:r>
                <a:rPr lang="zh-CN" altLang="en-US" sz="1600" dirty="0">
                  <a:solidFill>
                    <a:srgbClr val="FFFFFF"/>
                  </a:solidFill>
                  <a:latin typeface="微软雅黑" panose="020B0503020204020204" pitchFamily="34" charset="-122"/>
                </a:rPr>
                <a:t>添加</a:t>
              </a:r>
              <a:endParaRPr lang="en-US" altLang="zh-CN" sz="1600" dirty="0">
                <a:solidFill>
                  <a:srgbClr val="FFFFFF"/>
                </a:solidFill>
                <a:latin typeface="微软雅黑" panose="020B0503020204020204" pitchFamily="34" charset="-122"/>
              </a:endParaRPr>
            </a:p>
            <a:p>
              <a:pPr defTabSz="909337" fontAlgn="base">
                <a:lnSpc>
                  <a:spcPct val="120000"/>
                </a:lnSpc>
                <a:spcBef>
                  <a:spcPct val="0"/>
                </a:spcBef>
                <a:spcAft>
                  <a:spcPct val="0"/>
                </a:spcAft>
              </a:pPr>
              <a:r>
                <a:rPr lang="zh-CN" altLang="en-US" sz="1600" dirty="0">
                  <a:solidFill>
                    <a:srgbClr val="FFFFFF"/>
                  </a:solidFill>
                  <a:latin typeface="微软雅黑" panose="020B0503020204020204" pitchFamily="34" charset="-122"/>
                </a:rPr>
                <a:t>内容</a:t>
              </a:r>
            </a:p>
          </p:txBody>
        </p:sp>
      </p:grpSp>
      <p:grpSp>
        <p:nvGrpSpPr>
          <p:cNvPr id="20" name="组合 19"/>
          <p:cNvGrpSpPr/>
          <p:nvPr/>
        </p:nvGrpSpPr>
        <p:grpSpPr>
          <a:xfrm>
            <a:off x="5045773" y="2754026"/>
            <a:ext cx="1326254" cy="1364846"/>
            <a:chOff x="1463339" y="1072758"/>
            <a:chExt cx="1546058" cy="1546058"/>
          </a:xfrm>
          <a:effectLst>
            <a:outerShdw blurRad="330200" dist="215900" dir="6900000" sx="91000" sy="91000" algn="t" rotWithShape="0">
              <a:prstClr val="black">
                <a:alpha val="49000"/>
              </a:prstClr>
            </a:outerShdw>
          </a:effectLst>
        </p:grpSpPr>
        <p:sp>
          <p:nvSpPr>
            <p:cNvPr id="21" name="同心圆 2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6C6C6C"/>
                </a:solidFill>
              </a:endParaRPr>
            </a:p>
          </p:txBody>
        </p:sp>
        <p:sp>
          <p:nvSpPr>
            <p:cNvPr id="22" name="椭圆 21"/>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FFFFFF"/>
                </a:solidFill>
              </a:endParaRPr>
            </a:p>
          </p:txBody>
        </p:sp>
      </p:grpSp>
      <p:grpSp>
        <p:nvGrpSpPr>
          <p:cNvPr id="23" name="组合 22"/>
          <p:cNvGrpSpPr/>
          <p:nvPr/>
        </p:nvGrpSpPr>
        <p:grpSpPr>
          <a:xfrm>
            <a:off x="5207022" y="2919963"/>
            <a:ext cx="1003763" cy="1032969"/>
            <a:chOff x="3089228" y="3088680"/>
            <a:chExt cx="1003763" cy="1003758"/>
          </a:xfrm>
        </p:grpSpPr>
        <p:sp>
          <p:nvSpPr>
            <p:cNvPr id="24" name="椭圆 23"/>
            <p:cNvSpPr/>
            <p:nvPr/>
          </p:nvSpPr>
          <p:spPr>
            <a:xfrm>
              <a:off x="3089228" y="3088680"/>
              <a:ext cx="1003763" cy="1003758"/>
            </a:xfrm>
            <a:prstGeom prst="ellipse">
              <a:avLst/>
            </a:prstGeom>
            <a:solidFill>
              <a:srgbClr val="2336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600" dirty="0">
                <a:solidFill>
                  <a:srgbClr val="FFFFFF"/>
                </a:solidFill>
              </a:endParaRPr>
            </a:p>
          </p:txBody>
        </p:sp>
        <p:sp>
          <p:nvSpPr>
            <p:cNvPr id="25" name="TextBox 22"/>
            <p:cNvSpPr txBox="1"/>
            <p:nvPr/>
          </p:nvSpPr>
          <p:spPr>
            <a:xfrm>
              <a:off x="3308043" y="3314659"/>
              <a:ext cx="700535" cy="639642"/>
            </a:xfrm>
            <a:prstGeom prst="rect">
              <a:avLst/>
            </a:prstGeom>
            <a:noFill/>
          </p:spPr>
          <p:txBody>
            <a:bodyPr wrap="square" rtlCol="0">
              <a:spAutoFit/>
            </a:bodyPr>
            <a:lstStyle/>
            <a:p>
              <a:pPr defTabSz="909337" fontAlgn="base">
                <a:lnSpc>
                  <a:spcPct val="120000"/>
                </a:lnSpc>
                <a:spcBef>
                  <a:spcPct val="0"/>
                </a:spcBef>
                <a:spcAft>
                  <a:spcPct val="0"/>
                </a:spcAft>
              </a:pPr>
              <a:r>
                <a:rPr lang="zh-CN" altLang="en-US" sz="1600" dirty="0">
                  <a:solidFill>
                    <a:srgbClr val="FFFFFF"/>
                  </a:solidFill>
                  <a:latin typeface="微软雅黑" panose="020B0503020204020204" pitchFamily="34" charset="-122"/>
                </a:rPr>
                <a:t>添加</a:t>
              </a:r>
              <a:endParaRPr lang="en-US" altLang="zh-CN" sz="1600" dirty="0">
                <a:solidFill>
                  <a:srgbClr val="FFFFFF"/>
                </a:solidFill>
                <a:latin typeface="微软雅黑" panose="020B0503020204020204" pitchFamily="34" charset="-122"/>
              </a:endParaRPr>
            </a:p>
            <a:p>
              <a:pPr defTabSz="909337" fontAlgn="base">
                <a:lnSpc>
                  <a:spcPct val="120000"/>
                </a:lnSpc>
                <a:spcBef>
                  <a:spcPct val="0"/>
                </a:spcBef>
                <a:spcAft>
                  <a:spcPct val="0"/>
                </a:spcAft>
              </a:pPr>
              <a:r>
                <a:rPr lang="zh-CN" altLang="en-US" sz="1600" dirty="0">
                  <a:solidFill>
                    <a:srgbClr val="FFFFFF"/>
                  </a:solidFill>
                  <a:latin typeface="微软雅黑" panose="020B0503020204020204" pitchFamily="34" charset="-122"/>
                </a:rPr>
                <a:t>内容</a:t>
              </a:r>
            </a:p>
          </p:txBody>
        </p:sp>
      </p:grpSp>
      <p:grpSp>
        <p:nvGrpSpPr>
          <p:cNvPr id="26" name="组合 25"/>
          <p:cNvGrpSpPr/>
          <p:nvPr/>
        </p:nvGrpSpPr>
        <p:grpSpPr>
          <a:xfrm>
            <a:off x="7224650" y="2754026"/>
            <a:ext cx="1326254" cy="1364846"/>
            <a:chOff x="1463339" y="1072758"/>
            <a:chExt cx="1546058" cy="1546058"/>
          </a:xfrm>
          <a:effectLst>
            <a:outerShdw blurRad="330200" dist="215900" dir="6900000" sx="91000" sy="91000" algn="t" rotWithShape="0">
              <a:prstClr val="black">
                <a:alpha val="49000"/>
              </a:prstClr>
            </a:outerShdw>
          </a:effectLst>
        </p:grpSpPr>
        <p:sp>
          <p:nvSpPr>
            <p:cNvPr id="27" name="同心圆 26"/>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6C6C6C"/>
                </a:solidFill>
              </a:endParaRPr>
            </a:p>
          </p:txBody>
        </p:sp>
        <p:sp>
          <p:nvSpPr>
            <p:cNvPr id="28" name="椭圆 27"/>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787">
                <a:solidFill>
                  <a:srgbClr val="FFFFFF"/>
                </a:solidFill>
              </a:endParaRPr>
            </a:p>
          </p:txBody>
        </p:sp>
      </p:grpSp>
      <p:grpSp>
        <p:nvGrpSpPr>
          <p:cNvPr id="29" name="组合 28"/>
          <p:cNvGrpSpPr/>
          <p:nvPr/>
        </p:nvGrpSpPr>
        <p:grpSpPr>
          <a:xfrm>
            <a:off x="7385899" y="2919963"/>
            <a:ext cx="1003763" cy="1032969"/>
            <a:chOff x="5305581" y="3088680"/>
            <a:chExt cx="1003763" cy="1003758"/>
          </a:xfrm>
        </p:grpSpPr>
        <p:sp>
          <p:nvSpPr>
            <p:cNvPr id="30" name="椭圆 29"/>
            <p:cNvSpPr/>
            <p:nvPr/>
          </p:nvSpPr>
          <p:spPr>
            <a:xfrm>
              <a:off x="5305581" y="3088680"/>
              <a:ext cx="1003763" cy="1003758"/>
            </a:xfrm>
            <a:prstGeom prst="ellipse">
              <a:avLst/>
            </a:prstGeom>
            <a:solidFill>
              <a:srgbClr val="2336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37" fontAlgn="base">
                <a:lnSpc>
                  <a:spcPct val="120000"/>
                </a:lnSpc>
                <a:spcBef>
                  <a:spcPct val="0"/>
                </a:spcBef>
                <a:spcAft>
                  <a:spcPct val="0"/>
                </a:spcAft>
              </a:pPr>
              <a:endParaRPr lang="zh-CN" altLang="en-US" sz="1600">
                <a:solidFill>
                  <a:srgbClr val="FFFFFF"/>
                </a:solidFill>
              </a:endParaRPr>
            </a:p>
          </p:txBody>
        </p:sp>
        <p:sp>
          <p:nvSpPr>
            <p:cNvPr id="31" name="TextBox 28"/>
            <p:cNvSpPr txBox="1"/>
            <p:nvPr/>
          </p:nvSpPr>
          <p:spPr>
            <a:xfrm>
              <a:off x="5508104" y="3267393"/>
              <a:ext cx="761358" cy="639642"/>
            </a:xfrm>
            <a:prstGeom prst="rect">
              <a:avLst/>
            </a:prstGeom>
            <a:noFill/>
          </p:spPr>
          <p:txBody>
            <a:bodyPr wrap="square" rtlCol="0">
              <a:spAutoFit/>
            </a:bodyPr>
            <a:lstStyle/>
            <a:p>
              <a:pPr defTabSz="909337" fontAlgn="base">
                <a:lnSpc>
                  <a:spcPct val="120000"/>
                </a:lnSpc>
                <a:spcBef>
                  <a:spcPct val="0"/>
                </a:spcBef>
                <a:spcAft>
                  <a:spcPct val="0"/>
                </a:spcAft>
              </a:pPr>
              <a:r>
                <a:rPr lang="zh-CN" altLang="en-US" sz="1600" dirty="0">
                  <a:solidFill>
                    <a:srgbClr val="FFFFFF"/>
                  </a:solidFill>
                  <a:latin typeface="微软雅黑" panose="020B0503020204020204" pitchFamily="34" charset="-122"/>
                </a:rPr>
                <a:t>添加</a:t>
              </a:r>
              <a:endParaRPr lang="en-US" altLang="zh-CN" sz="1600" dirty="0">
                <a:solidFill>
                  <a:srgbClr val="FFFFFF"/>
                </a:solidFill>
                <a:latin typeface="微软雅黑" panose="020B0503020204020204" pitchFamily="34" charset="-122"/>
              </a:endParaRPr>
            </a:p>
            <a:p>
              <a:pPr defTabSz="909337" fontAlgn="base">
                <a:lnSpc>
                  <a:spcPct val="120000"/>
                </a:lnSpc>
                <a:spcBef>
                  <a:spcPct val="0"/>
                </a:spcBef>
                <a:spcAft>
                  <a:spcPct val="0"/>
                </a:spcAft>
              </a:pPr>
              <a:r>
                <a:rPr lang="zh-CN" altLang="en-US" sz="1600" dirty="0">
                  <a:solidFill>
                    <a:srgbClr val="FFFFFF"/>
                  </a:solidFill>
                  <a:latin typeface="微软雅黑" panose="020B0503020204020204" pitchFamily="34" charset="-122"/>
                </a:rPr>
                <a:t>内容</a:t>
              </a:r>
            </a:p>
          </p:txBody>
        </p:sp>
      </p:grpSp>
      <p:sp>
        <p:nvSpPr>
          <p:cNvPr id="32" name="Arc 3"/>
          <p:cNvSpPr/>
          <p:nvPr/>
        </p:nvSpPr>
        <p:spPr>
          <a:xfrm rot="1012582">
            <a:off x="6739700" y="1557094"/>
            <a:ext cx="1580999" cy="1627009"/>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92346" tIns="46173" rIns="92346" bIns="46173" rtlCol="0" anchor="ctr"/>
          <a:lstStyle/>
          <a:p>
            <a:pPr algn="ctr" defTabSz="909337" fontAlgn="base">
              <a:lnSpc>
                <a:spcPct val="120000"/>
              </a:lnSpc>
              <a:spcBef>
                <a:spcPct val="0"/>
              </a:spcBef>
              <a:spcAft>
                <a:spcPct val="0"/>
              </a:spcAft>
            </a:pPr>
            <a:endParaRPr lang="en-US" sz="1787">
              <a:solidFill>
                <a:srgbClr val="4B4D79"/>
              </a:solidFill>
            </a:endParaRPr>
          </a:p>
        </p:txBody>
      </p:sp>
      <p:sp>
        <p:nvSpPr>
          <p:cNvPr id="33" name="Arc 3"/>
          <p:cNvSpPr/>
          <p:nvPr/>
        </p:nvSpPr>
        <p:spPr>
          <a:xfrm rot="8151960">
            <a:off x="5998996" y="2911621"/>
            <a:ext cx="1580999" cy="1627009"/>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92346" tIns="46173" rIns="92346" bIns="46173" rtlCol="0" anchor="ctr"/>
          <a:lstStyle/>
          <a:p>
            <a:pPr algn="ctr" defTabSz="909337" fontAlgn="base">
              <a:lnSpc>
                <a:spcPct val="120000"/>
              </a:lnSpc>
              <a:spcBef>
                <a:spcPct val="0"/>
              </a:spcBef>
              <a:spcAft>
                <a:spcPct val="0"/>
              </a:spcAft>
            </a:pPr>
            <a:endParaRPr lang="en-US" sz="1787">
              <a:solidFill>
                <a:srgbClr val="4B4D79"/>
              </a:solidFill>
            </a:endParaRPr>
          </a:p>
        </p:txBody>
      </p:sp>
      <p:sp>
        <p:nvSpPr>
          <p:cNvPr id="34" name="Arc 3"/>
          <p:cNvSpPr/>
          <p:nvPr/>
        </p:nvSpPr>
        <p:spPr>
          <a:xfrm rot="15479340">
            <a:off x="5162968" y="1621059"/>
            <a:ext cx="1627009" cy="1580999"/>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92346" tIns="46173" rIns="92346" bIns="46173" rtlCol="0" anchor="ctr"/>
          <a:lstStyle/>
          <a:p>
            <a:pPr algn="ctr" defTabSz="909337" fontAlgn="base">
              <a:lnSpc>
                <a:spcPct val="120000"/>
              </a:lnSpc>
              <a:spcBef>
                <a:spcPct val="0"/>
              </a:spcBef>
              <a:spcAft>
                <a:spcPct val="0"/>
              </a:spcAft>
            </a:pPr>
            <a:endParaRPr lang="en-US" sz="1787">
              <a:solidFill>
                <a:srgbClr val="4B4D79"/>
              </a:solidFill>
            </a:endParaRPr>
          </a:p>
        </p:txBody>
      </p:sp>
      <p:grpSp>
        <p:nvGrpSpPr>
          <p:cNvPr id="37" name="组合 36"/>
          <p:cNvGrpSpPr/>
          <p:nvPr/>
        </p:nvGrpSpPr>
        <p:grpSpPr>
          <a:xfrm>
            <a:off x="0" y="51470"/>
            <a:ext cx="9144000" cy="969003"/>
            <a:chOff x="0" y="51470"/>
            <a:chExt cx="9144000" cy="969003"/>
          </a:xfrm>
        </p:grpSpPr>
        <p:sp>
          <p:nvSpPr>
            <p:cNvPr id="38" name="矩形 37"/>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39" name="矩形 259"/>
            <p:cNvSpPr>
              <a:spLocks noChangeArrowheads="1"/>
            </p:cNvSpPr>
            <p:nvPr/>
          </p:nvSpPr>
          <p:spPr bwMode="auto">
            <a:xfrm>
              <a:off x="1547663" y="228223"/>
              <a:ext cx="5998121"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下一步工作（请各责任部门</a:t>
              </a:r>
              <a:r>
                <a:rPr lang="en-US" altLang="zh-CN" sz="2400" dirty="0">
                  <a:solidFill>
                    <a:schemeClr val="bg1"/>
                  </a:solidFill>
                  <a:latin typeface="Arial" panose="020B0604020202020204" pitchFamily="34" charset="0"/>
                  <a:cs typeface="Arial" panose="020B0604020202020204" pitchFamily="34" charset="0"/>
                </a:rPr>
                <a:t>/</a:t>
              </a:r>
              <a:r>
                <a:rPr lang="zh-CN" altLang="en-US" sz="2400" dirty="0">
                  <a:solidFill>
                    <a:schemeClr val="bg1"/>
                  </a:solidFill>
                  <a:latin typeface="Arial" panose="020B0604020202020204" pitchFamily="34" charset="0"/>
                  <a:cs typeface="Arial" panose="020B0604020202020204" pitchFamily="34" charset="0"/>
                </a:rPr>
                <a:t>人按计划完成）</a:t>
              </a:r>
            </a:p>
          </p:txBody>
        </p:sp>
        <p:grpSp>
          <p:nvGrpSpPr>
            <p:cNvPr id="40" name="组合 39"/>
            <p:cNvGrpSpPr/>
            <p:nvPr/>
          </p:nvGrpSpPr>
          <p:grpSpPr>
            <a:xfrm>
              <a:off x="298181" y="51470"/>
              <a:ext cx="997645" cy="969003"/>
              <a:chOff x="1287126" y="850656"/>
              <a:chExt cx="997645" cy="969003"/>
            </a:xfrm>
          </p:grpSpPr>
          <p:sp>
            <p:nvSpPr>
              <p:cNvPr id="42" name="椭圆 41"/>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43" name="椭圆 42"/>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44" name="椭圆 43"/>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45" name="椭圆 44"/>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46" name="椭圆 45"/>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47" name="图片 4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48" name="椭圆 47"/>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41"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05</a:t>
              </a:r>
              <a:endParaRPr lang="zh-CN" altLang="en-US" sz="2400" cap="all" dirty="0">
                <a:solidFill>
                  <a:srgbClr val="980000"/>
                </a:solidFill>
                <a:latin typeface="Impact" panose="020B0806030902050204" pitchFamily="34" charset="0"/>
                <a:cs typeface="Arial" panose="020B0604020202020204" pitchFamily="34" charset="0"/>
              </a:endParaRPr>
            </a:p>
          </p:txBody>
        </p:sp>
      </p:grpSp>
    </p:spTree>
    <p:extLst>
      <p:ext uri="{BB962C8B-B14F-4D97-AF65-F5344CB8AC3E}">
        <p14:creationId xmlns:p14="http://schemas.microsoft.com/office/powerpoint/2010/main" val="278798596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8" presetClass="emph" presetSubtype="0" fill="hold" grpId="1" nodeType="afterEffect">
                                  <p:stCondLst>
                                    <p:cond delay="0"/>
                                  </p:stCondLst>
                                  <p:childTnLst>
                                    <p:animRot by="-21600000">
                                      <p:cBhvr>
                                        <p:cTn id="12" dur="2000" fill="hold"/>
                                        <p:tgtEl>
                                          <p:spTgt spid="13"/>
                                        </p:tgtEl>
                                        <p:attrNameLst>
                                          <p:attrName>r</p:attrName>
                                        </p:attrNameLst>
                                      </p:cBhvr>
                                    </p:animRot>
                                  </p:childTnLst>
                                </p:cTn>
                              </p:par>
                              <p:par>
                                <p:cTn id="13" presetID="23" presetClass="entr" presetSubtype="272"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strVal val="2/3*#ppt_w"/>
                                          </p:val>
                                        </p:tav>
                                        <p:tav tm="100000">
                                          <p:val>
                                            <p:strVal val="#ppt_w"/>
                                          </p:val>
                                        </p:tav>
                                      </p:tavLst>
                                    </p:anim>
                                    <p:anim calcmode="lin" valueType="num">
                                      <p:cBhvr>
                                        <p:cTn id="16" dur="500" fill="hold"/>
                                        <p:tgtEl>
                                          <p:spTgt spid="14"/>
                                        </p:tgtEl>
                                        <p:attrNameLst>
                                          <p:attrName>ppt_h</p:attrName>
                                        </p:attrNameLst>
                                      </p:cBhvr>
                                      <p:tavLst>
                                        <p:tav tm="0">
                                          <p:val>
                                            <p:strVal val="2/3*#ppt_h"/>
                                          </p:val>
                                        </p:tav>
                                        <p:tav tm="100000">
                                          <p:val>
                                            <p:strVal val="#ppt_h"/>
                                          </p:val>
                                        </p:tav>
                                      </p:tavLst>
                                    </p:anim>
                                  </p:childTnLst>
                                </p:cTn>
                              </p:par>
                              <p:par>
                                <p:cTn id="17" presetID="23" presetClass="entr" presetSubtype="288"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strVal val="4/3*#ppt_w"/>
                                          </p:val>
                                        </p:tav>
                                        <p:tav tm="100000">
                                          <p:val>
                                            <p:strVal val="#ppt_w"/>
                                          </p:val>
                                        </p:tav>
                                      </p:tavLst>
                                    </p:anim>
                                    <p:anim calcmode="lin" valueType="num">
                                      <p:cBhvr>
                                        <p:cTn id="20" dur="500" fill="hold"/>
                                        <p:tgtEl>
                                          <p:spTgt spid="17"/>
                                        </p:tgtEl>
                                        <p:attrNameLst>
                                          <p:attrName>ppt_h</p:attrName>
                                        </p:attrNameLst>
                                      </p:cBhvr>
                                      <p:tavLst>
                                        <p:tav tm="0">
                                          <p:val>
                                            <p:strVal val="4/3*#ppt_h"/>
                                          </p:val>
                                        </p:tav>
                                        <p:tav tm="100000">
                                          <p:val>
                                            <p:strVal val="#ppt_h"/>
                                          </p:val>
                                        </p:tav>
                                      </p:tavLst>
                                    </p:anim>
                                  </p:childTnLst>
                                </p:cTn>
                              </p:par>
                              <p:par>
                                <p:cTn id="21" presetID="22" presetClass="entr" presetSubtype="1" fill="hold" grpId="0" nodeType="withEffect">
                                  <p:stCondLst>
                                    <p:cond delay="500"/>
                                  </p:stCondLst>
                                  <p:childTnLst>
                                    <p:set>
                                      <p:cBhvr>
                                        <p:cTn id="22" dur="1" fill="hold">
                                          <p:stCondLst>
                                            <p:cond delay="0"/>
                                          </p:stCondLst>
                                        </p:cTn>
                                        <p:tgtEl>
                                          <p:spTgt spid="32"/>
                                        </p:tgtEl>
                                        <p:attrNameLst>
                                          <p:attrName>style.visibility</p:attrName>
                                        </p:attrNameLst>
                                      </p:cBhvr>
                                      <p:to>
                                        <p:strVal val="visible"/>
                                      </p:to>
                                    </p:set>
                                    <p:animEffect transition="in" filter="wipe(up)">
                                      <p:cBhvr>
                                        <p:cTn id="23" dur="500"/>
                                        <p:tgtEl>
                                          <p:spTgt spid="32"/>
                                        </p:tgtEl>
                                      </p:cBhvr>
                                    </p:animEffect>
                                  </p:childTnLst>
                                </p:cTn>
                              </p:par>
                              <p:par>
                                <p:cTn id="24" presetID="23" presetClass="entr" presetSubtype="272" fill="hold" nodeType="withEffect">
                                  <p:stCondLst>
                                    <p:cond delay="70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strVal val="2/3*#ppt_w"/>
                                          </p:val>
                                        </p:tav>
                                        <p:tav tm="100000">
                                          <p:val>
                                            <p:strVal val="#ppt_w"/>
                                          </p:val>
                                        </p:tav>
                                      </p:tavLst>
                                    </p:anim>
                                    <p:anim calcmode="lin" valueType="num">
                                      <p:cBhvr>
                                        <p:cTn id="27" dur="500" fill="hold"/>
                                        <p:tgtEl>
                                          <p:spTgt spid="26"/>
                                        </p:tgtEl>
                                        <p:attrNameLst>
                                          <p:attrName>ppt_h</p:attrName>
                                        </p:attrNameLst>
                                      </p:cBhvr>
                                      <p:tavLst>
                                        <p:tav tm="0">
                                          <p:val>
                                            <p:strVal val="2/3*#ppt_h"/>
                                          </p:val>
                                        </p:tav>
                                        <p:tav tm="100000">
                                          <p:val>
                                            <p:strVal val="#ppt_h"/>
                                          </p:val>
                                        </p:tav>
                                      </p:tavLst>
                                    </p:anim>
                                  </p:childTnLst>
                                </p:cTn>
                              </p:par>
                              <p:par>
                                <p:cTn id="28" presetID="23" presetClass="entr" presetSubtype="288" fill="hold" nodeType="withEffect">
                                  <p:stCondLst>
                                    <p:cond delay="70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strVal val="4/3*#ppt_w"/>
                                          </p:val>
                                        </p:tav>
                                        <p:tav tm="100000">
                                          <p:val>
                                            <p:strVal val="#ppt_w"/>
                                          </p:val>
                                        </p:tav>
                                      </p:tavLst>
                                    </p:anim>
                                    <p:anim calcmode="lin" valueType="num">
                                      <p:cBhvr>
                                        <p:cTn id="31" dur="500" fill="hold"/>
                                        <p:tgtEl>
                                          <p:spTgt spid="29"/>
                                        </p:tgtEl>
                                        <p:attrNameLst>
                                          <p:attrName>ppt_h</p:attrName>
                                        </p:attrNameLst>
                                      </p:cBhvr>
                                      <p:tavLst>
                                        <p:tav tm="0">
                                          <p:val>
                                            <p:strVal val="4/3*#ppt_h"/>
                                          </p:val>
                                        </p:tav>
                                        <p:tav tm="100000">
                                          <p:val>
                                            <p:strVal val="#ppt_h"/>
                                          </p:val>
                                        </p:tav>
                                      </p:tavLst>
                                    </p:anim>
                                  </p:childTnLst>
                                </p:cTn>
                              </p:par>
                              <p:par>
                                <p:cTn id="32" presetID="22" presetClass="entr" presetSubtype="2" fill="hold" grpId="0" nodeType="withEffect">
                                  <p:stCondLst>
                                    <p:cond delay="1200"/>
                                  </p:stCondLst>
                                  <p:childTnLst>
                                    <p:set>
                                      <p:cBhvr>
                                        <p:cTn id="33" dur="1" fill="hold">
                                          <p:stCondLst>
                                            <p:cond delay="0"/>
                                          </p:stCondLst>
                                        </p:cTn>
                                        <p:tgtEl>
                                          <p:spTgt spid="33"/>
                                        </p:tgtEl>
                                        <p:attrNameLst>
                                          <p:attrName>style.visibility</p:attrName>
                                        </p:attrNameLst>
                                      </p:cBhvr>
                                      <p:to>
                                        <p:strVal val="visible"/>
                                      </p:to>
                                    </p:set>
                                    <p:animEffect transition="in" filter="wipe(right)">
                                      <p:cBhvr>
                                        <p:cTn id="34" dur="500"/>
                                        <p:tgtEl>
                                          <p:spTgt spid="33"/>
                                        </p:tgtEl>
                                      </p:cBhvr>
                                    </p:animEffect>
                                  </p:childTnLst>
                                </p:cTn>
                              </p:par>
                              <p:par>
                                <p:cTn id="35" presetID="23" presetClass="entr" presetSubtype="272" fill="hold" nodeType="withEffect">
                                  <p:stCondLst>
                                    <p:cond delay="140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strVal val="2/3*#ppt_w"/>
                                          </p:val>
                                        </p:tav>
                                        <p:tav tm="100000">
                                          <p:val>
                                            <p:strVal val="#ppt_w"/>
                                          </p:val>
                                        </p:tav>
                                      </p:tavLst>
                                    </p:anim>
                                    <p:anim calcmode="lin" valueType="num">
                                      <p:cBhvr>
                                        <p:cTn id="38" dur="500" fill="hold"/>
                                        <p:tgtEl>
                                          <p:spTgt spid="20"/>
                                        </p:tgtEl>
                                        <p:attrNameLst>
                                          <p:attrName>ppt_h</p:attrName>
                                        </p:attrNameLst>
                                      </p:cBhvr>
                                      <p:tavLst>
                                        <p:tav tm="0">
                                          <p:val>
                                            <p:strVal val="2/3*#ppt_h"/>
                                          </p:val>
                                        </p:tav>
                                        <p:tav tm="100000">
                                          <p:val>
                                            <p:strVal val="#ppt_h"/>
                                          </p:val>
                                        </p:tav>
                                      </p:tavLst>
                                    </p:anim>
                                  </p:childTnLst>
                                </p:cTn>
                              </p:par>
                              <p:par>
                                <p:cTn id="39" presetID="23" presetClass="entr" presetSubtype="288" fill="hold" nodeType="withEffect">
                                  <p:stCondLst>
                                    <p:cond delay="140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strVal val="4/3*#ppt_w"/>
                                          </p:val>
                                        </p:tav>
                                        <p:tav tm="100000">
                                          <p:val>
                                            <p:strVal val="#ppt_w"/>
                                          </p:val>
                                        </p:tav>
                                      </p:tavLst>
                                    </p:anim>
                                    <p:anim calcmode="lin" valueType="num">
                                      <p:cBhvr>
                                        <p:cTn id="42" dur="500" fill="hold"/>
                                        <p:tgtEl>
                                          <p:spTgt spid="23"/>
                                        </p:tgtEl>
                                        <p:attrNameLst>
                                          <p:attrName>ppt_h</p:attrName>
                                        </p:attrNameLst>
                                      </p:cBhvr>
                                      <p:tavLst>
                                        <p:tav tm="0">
                                          <p:val>
                                            <p:strVal val="4/3*#ppt_h"/>
                                          </p:val>
                                        </p:tav>
                                        <p:tav tm="100000">
                                          <p:val>
                                            <p:strVal val="#ppt_h"/>
                                          </p:val>
                                        </p:tav>
                                      </p:tavLst>
                                    </p:anim>
                                  </p:childTnLst>
                                </p:cTn>
                              </p:par>
                              <p:par>
                                <p:cTn id="43" presetID="22" presetClass="entr" presetSubtype="4" fill="hold" grpId="0" nodeType="withEffect">
                                  <p:stCondLst>
                                    <p:cond delay="180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par>
                                <p:cTn id="46" presetID="42" presetClass="entr" presetSubtype="0" fill="hold" grpId="0" nodeType="withEffect">
                                  <p:stCondLst>
                                    <p:cond delay="220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par>
                          <p:cTn id="51" fill="hold">
                            <p:stCondLst>
                              <p:cond delay="3700"/>
                            </p:stCondLst>
                            <p:childTnLst>
                              <p:par>
                                <p:cTn id="52" presetID="10" presetClass="entr" presetSubtype="0"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par>
                          <p:cTn id="55" fill="hold">
                            <p:stCondLst>
                              <p:cond delay="4200"/>
                            </p:stCondLst>
                            <p:childTnLst>
                              <p:par>
                                <p:cTn id="56" presetID="42" presetClass="entr" presetSubtype="0" fill="hold"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anim calcmode="lin" valueType="num">
                                      <p:cBhvr>
                                        <p:cTn id="59" dur="500" fill="hold"/>
                                        <p:tgtEl>
                                          <p:spTgt spid="8"/>
                                        </p:tgtEl>
                                        <p:attrNameLst>
                                          <p:attrName>ppt_x</p:attrName>
                                        </p:attrNameLst>
                                      </p:cBhvr>
                                      <p:tavLst>
                                        <p:tav tm="0">
                                          <p:val>
                                            <p:strVal val="#ppt_x"/>
                                          </p:val>
                                        </p:tav>
                                        <p:tav tm="100000">
                                          <p:val>
                                            <p:strVal val="#ppt_x"/>
                                          </p:val>
                                        </p:tav>
                                      </p:tavLst>
                                    </p:anim>
                                    <p:anim calcmode="lin" valueType="num">
                                      <p:cBhvr>
                                        <p:cTn id="60"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3" grpId="1" animBg="1"/>
      <p:bldP spid="32" grpId="0" animBg="1"/>
      <p:bldP spid="33" grpId="0" animBg="1"/>
      <p:bldP spid="3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18" y="0"/>
            <a:ext cx="9142766" cy="2895786"/>
          </a:xfrm>
          <a:prstGeom prst="rect">
            <a:avLst/>
          </a:prstGeom>
          <a:blipFill>
            <a:blip r:embed="rId3" cstate="screen">
              <a:extLst>
                <a:ext uri="{28A0092B-C50C-407E-A947-70E740481C1C}">
                  <a14:useLocalDpi xmlns:a14="http://schemas.microsoft.com/office/drawing/2010/main"/>
                </a:ext>
              </a:extLst>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59" tIns="34280" rIns="68559" bIns="34280" rtlCol="0" anchor="ctr"/>
          <a:lstStyle/>
          <a:p>
            <a:pPr algn="ctr">
              <a:lnSpc>
                <a:spcPct val="120000"/>
              </a:lnSpc>
            </a:pPr>
            <a:endParaRPr lang="zh-CN" altLang="en-US" sz="1799"/>
          </a:p>
        </p:txBody>
      </p:sp>
      <p:grpSp>
        <p:nvGrpSpPr>
          <p:cNvPr id="9" name="组合 8"/>
          <p:cNvGrpSpPr/>
          <p:nvPr/>
        </p:nvGrpSpPr>
        <p:grpSpPr>
          <a:xfrm>
            <a:off x="2955552" y="2154289"/>
            <a:ext cx="1046318" cy="1046732"/>
            <a:chOff x="3940735" y="2872384"/>
            <a:chExt cx="1395091" cy="1395643"/>
          </a:xfrm>
        </p:grpSpPr>
        <p:grpSp>
          <p:nvGrpSpPr>
            <p:cNvPr id="10" name="组合 9"/>
            <p:cNvGrpSpPr/>
            <p:nvPr/>
          </p:nvGrpSpPr>
          <p:grpSpPr>
            <a:xfrm>
              <a:off x="3940735" y="2872384"/>
              <a:ext cx="1395091" cy="1395643"/>
              <a:chOff x="1677608" y="2996952"/>
              <a:chExt cx="1395643" cy="1395643"/>
            </a:xfrm>
          </p:grpSpPr>
          <p:sp>
            <p:nvSpPr>
              <p:cNvPr id="12" name="Oval 60"/>
              <p:cNvSpPr>
                <a:spLocks noChangeAspect="1"/>
              </p:cNvSpPr>
              <p:nvPr/>
            </p:nvSpPr>
            <p:spPr>
              <a:xfrm>
                <a:off x="1677608" y="2996952"/>
                <a:ext cx="1395643" cy="1395643"/>
              </a:xfrm>
              <a:prstGeom prst="ellipse">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143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00" dirty="0">
                  <a:solidFill>
                    <a:prstClr val="white"/>
                  </a:solidFill>
                  <a:latin typeface="微软雅黑" panose="020B0503020204020204" pitchFamily="34" charset="-122"/>
                  <a:ea typeface="微软雅黑" panose="020B0503020204020204" pitchFamily="34" charset="-122"/>
                </a:endParaRPr>
              </a:p>
            </p:txBody>
          </p:sp>
          <p:sp>
            <p:nvSpPr>
              <p:cNvPr id="13" name="Oval 29"/>
              <p:cNvSpPr>
                <a:spLocks noChangeAspect="1"/>
              </p:cNvSpPr>
              <p:nvPr/>
            </p:nvSpPr>
            <p:spPr>
              <a:xfrm>
                <a:off x="1850114" y="3169458"/>
                <a:ext cx="1050630" cy="1050630"/>
              </a:xfrm>
              <a:prstGeom prst="ellipse">
                <a:avLst/>
              </a:prstGeom>
              <a:solidFill>
                <a:srgbClr val="23363D"/>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11" name="TextBox 23"/>
            <p:cNvSpPr txBox="1"/>
            <p:nvPr/>
          </p:nvSpPr>
          <p:spPr>
            <a:xfrm flipH="1">
              <a:off x="4196387" y="3216276"/>
              <a:ext cx="883786" cy="633137"/>
            </a:xfrm>
            <a:prstGeom prst="rect">
              <a:avLst/>
            </a:prstGeom>
            <a:noFill/>
          </p:spPr>
          <p:txBody>
            <a:bodyPr wrap="square" lIns="68559" tIns="34280" rIns="68559" bIns="34280" rtlCol="0">
              <a:spAutoFit/>
            </a:bodyPr>
            <a:lstStyle/>
            <a:p>
              <a:pPr algn="ctr">
                <a:lnSpc>
                  <a:spcPct val="120000"/>
                </a:lnSpc>
              </a:pPr>
              <a:r>
                <a:rPr lang="zh-CN" altLang="en-US" sz="2400" b="1" dirty="0">
                  <a:solidFill>
                    <a:schemeClr val="bg1"/>
                  </a:solidFill>
                  <a:latin typeface="微软雅黑" panose="020B0503020204020204" pitchFamily="34" charset="-122"/>
                  <a:ea typeface="微软雅黑" panose="020B0503020204020204" pitchFamily="34" charset="-122"/>
                </a:rPr>
                <a:t>结</a:t>
              </a:r>
              <a:endParaRPr lang="id-ID" sz="24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044919" y="2173091"/>
            <a:ext cx="1046318" cy="1046732"/>
            <a:chOff x="5393224" y="2897454"/>
            <a:chExt cx="1395091" cy="1395643"/>
          </a:xfrm>
        </p:grpSpPr>
        <p:grpSp>
          <p:nvGrpSpPr>
            <p:cNvPr id="15" name="组合 14"/>
            <p:cNvGrpSpPr/>
            <p:nvPr/>
          </p:nvGrpSpPr>
          <p:grpSpPr>
            <a:xfrm>
              <a:off x="5393224" y="2897454"/>
              <a:ext cx="1395091" cy="1395643"/>
              <a:chOff x="1677608" y="2996952"/>
              <a:chExt cx="1395643" cy="1395643"/>
            </a:xfrm>
          </p:grpSpPr>
          <p:sp>
            <p:nvSpPr>
              <p:cNvPr id="17" name="Oval 60"/>
              <p:cNvSpPr>
                <a:spLocks noChangeAspect="1"/>
              </p:cNvSpPr>
              <p:nvPr/>
            </p:nvSpPr>
            <p:spPr>
              <a:xfrm>
                <a:off x="1677608" y="2996952"/>
                <a:ext cx="1395643" cy="1395643"/>
              </a:xfrm>
              <a:prstGeom prst="ellipse">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143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00" dirty="0">
                  <a:solidFill>
                    <a:prstClr val="white"/>
                  </a:solidFill>
                  <a:latin typeface="微软雅黑" panose="020B0503020204020204" pitchFamily="34" charset="-122"/>
                  <a:ea typeface="微软雅黑" panose="020B0503020204020204" pitchFamily="34" charset="-122"/>
                </a:endParaRPr>
              </a:p>
            </p:txBody>
          </p:sp>
          <p:sp>
            <p:nvSpPr>
              <p:cNvPr id="18" name="Oval 29"/>
              <p:cNvSpPr>
                <a:spLocks noChangeAspect="1"/>
              </p:cNvSpPr>
              <p:nvPr/>
            </p:nvSpPr>
            <p:spPr>
              <a:xfrm>
                <a:off x="1850114" y="3169458"/>
                <a:ext cx="1050630" cy="1050630"/>
              </a:xfrm>
              <a:prstGeom prst="ellipse">
                <a:avLst/>
              </a:prstGeom>
              <a:solidFill>
                <a:srgbClr val="980000"/>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16" name="TextBox 24"/>
            <p:cNvSpPr txBox="1"/>
            <p:nvPr/>
          </p:nvSpPr>
          <p:spPr>
            <a:xfrm flipH="1">
              <a:off x="5637477" y="3228949"/>
              <a:ext cx="883786" cy="633137"/>
            </a:xfrm>
            <a:prstGeom prst="rect">
              <a:avLst/>
            </a:prstGeom>
            <a:noFill/>
          </p:spPr>
          <p:txBody>
            <a:bodyPr wrap="square" lIns="68559" tIns="34280" rIns="68559" bIns="34280" rtlCol="0">
              <a:spAutoFit/>
            </a:bodyPr>
            <a:lstStyle/>
            <a:p>
              <a:pPr algn="ctr">
                <a:lnSpc>
                  <a:spcPct val="120000"/>
                </a:lnSpc>
              </a:pPr>
              <a:r>
                <a:rPr lang="zh-CN" altLang="en-US" sz="2400" b="1" dirty="0">
                  <a:solidFill>
                    <a:schemeClr val="bg1"/>
                  </a:solidFill>
                  <a:latin typeface="微软雅黑" panose="020B0503020204020204" pitchFamily="34" charset="-122"/>
                  <a:ea typeface="微软雅黑" panose="020B0503020204020204" pitchFamily="34" charset="-122"/>
                </a:rPr>
                <a:t>束</a:t>
              </a:r>
              <a:endParaRPr lang="id-ID" sz="24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5145222" y="2173091"/>
            <a:ext cx="1046318" cy="1046732"/>
            <a:chOff x="6860295" y="2897454"/>
            <a:chExt cx="1395091" cy="1395643"/>
          </a:xfrm>
        </p:grpSpPr>
        <p:grpSp>
          <p:nvGrpSpPr>
            <p:cNvPr id="20" name="组合 19"/>
            <p:cNvGrpSpPr/>
            <p:nvPr/>
          </p:nvGrpSpPr>
          <p:grpSpPr>
            <a:xfrm>
              <a:off x="6860295" y="2897454"/>
              <a:ext cx="1395091" cy="1395643"/>
              <a:chOff x="1677608" y="2996952"/>
              <a:chExt cx="1395643" cy="1395643"/>
            </a:xfrm>
          </p:grpSpPr>
          <p:sp>
            <p:nvSpPr>
              <p:cNvPr id="22" name="Oval 60"/>
              <p:cNvSpPr>
                <a:spLocks noChangeAspect="1"/>
              </p:cNvSpPr>
              <p:nvPr/>
            </p:nvSpPr>
            <p:spPr>
              <a:xfrm>
                <a:off x="1677608" y="2996952"/>
                <a:ext cx="1395643" cy="1395643"/>
              </a:xfrm>
              <a:prstGeom prst="ellipse">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143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00" dirty="0">
                  <a:solidFill>
                    <a:prstClr val="white"/>
                  </a:solidFill>
                  <a:latin typeface="微软雅黑" panose="020B0503020204020204" pitchFamily="34" charset="-122"/>
                  <a:ea typeface="微软雅黑" panose="020B0503020204020204" pitchFamily="34" charset="-122"/>
                </a:endParaRPr>
              </a:p>
            </p:txBody>
          </p:sp>
          <p:sp>
            <p:nvSpPr>
              <p:cNvPr id="23" name="Oval 29"/>
              <p:cNvSpPr>
                <a:spLocks noChangeAspect="1"/>
              </p:cNvSpPr>
              <p:nvPr/>
            </p:nvSpPr>
            <p:spPr>
              <a:xfrm>
                <a:off x="1850114" y="3169458"/>
                <a:ext cx="1050630" cy="1050630"/>
              </a:xfrm>
              <a:prstGeom prst="ellipse">
                <a:avLst/>
              </a:prstGeom>
              <a:solidFill>
                <a:srgbClr val="23363D"/>
              </a:soli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21" name="TextBox 25"/>
            <p:cNvSpPr txBox="1"/>
            <p:nvPr/>
          </p:nvSpPr>
          <p:spPr>
            <a:xfrm flipH="1">
              <a:off x="7087756" y="3228949"/>
              <a:ext cx="883786" cy="633137"/>
            </a:xfrm>
            <a:prstGeom prst="rect">
              <a:avLst/>
            </a:prstGeom>
            <a:noFill/>
          </p:spPr>
          <p:txBody>
            <a:bodyPr wrap="square" lIns="68559" tIns="34280" rIns="68559" bIns="34280" rtlCol="0">
              <a:spAutoFit/>
            </a:bodyPr>
            <a:lstStyle/>
            <a:p>
              <a:pPr algn="ctr">
                <a:lnSpc>
                  <a:spcPct val="120000"/>
                </a:lnSpc>
              </a:pPr>
              <a:r>
                <a:rPr lang="zh-CN" altLang="en-US" sz="2400" b="1" dirty="0">
                  <a:solidFill>
                    <a:schemeClr val="bg1"/>
                  </a:solidFill>
                  <a:latin typeface="微软雅黑" panose="020B0503020204020204" pitchFamily="34" charset="-122"/>
                  <a:ea typeface="微软雅黑" panose="020B0503020204020204" pitchFamily="34" charset="-122"/>
                </a:rPr>
                <a:t>语</a:t>
              </a:r>
              <a:endParaRPr lang="id-ID" sz="2400" b="1" dirty="0">
                <a:solidFill>
                  <a:schemeClr val="bg1"/>
                </a:solidFill>
                <a:latin typeface="微软雅黑" panose="020B0503020204020204" pitchFamily="34" charset="-122"/>
                <a:ea typeface="微软雅黑" panose="020B0503020204020204" pitchFamily="34" charset="-122"/>
              </a:endParaRPr>
            </a:p>
          </p:txBody>
        </p:sp>
      </p:grpSp>
      <p:sp>
        <p:nvSpPr>
          <p:cNvPr id="24" name="文本框 1"/>
          <p:cNvSpPr txBox="1"/>
          <p:nvPr/>
        </p:nvSpPr>
        <p:spPr>
          <a:xfrm>
            <a:off x="1161659" y="3518727"/>
            <a:ext cx="7015883" cy="1069247"/>
          </a:xfrm>
          <a:prstGeom prst="rect">
            <a:avLst/>
          </a:prstGeom>
          <a:noFill/>
        </p:spPr>
        <p:txBody>
          <a:bodyPr wrap="square" lIns="68559" tIns="34280" rIns="68559" bIns="34280" rtlCol="0">
            <a:spAutoFit/>
          </a:bodyPr>
          <a:lstStyle/>
          <a:p>
            <a:pPr>
              <a:lnSpc>
                <a:spcPct val="120000"/>
              </a:lnSpc>
            </a:pPr>
            <a:r>
              <a:rPr lang="zh-CN" altLang="en-US" sz="1400" b="1" dirty="0">
                <a:solidFill>
                  <a:srgbClr val="23363D"/>
                </a:solidFill>
                <a:latin typeface="微软雅黑" panose="020B0503020204020204" pitchFamily="34" charset="-122"/>
                <a:ea typeface="微软雅黑" panose="020B0503020204020204" pitchFamily="34" charset="-122"/>
              </a:rPr>
              <a:t>总结：</a:t>
            </a:r>
            <a:r>
              <a:rPr lang="zh-CN" altLang="en-US" sz="1000"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r>
              <a:rPr lang="zh-CN" altLang="en-US" sz="1000" dirty="0">
                <a:solidFill>
                  <a:schemeClr val="tx1">
                    <a:lumMod val="65000"/>
                    <a:lumOff val="35000"/>
                  </a:schemeClr>
                </a:solidFill>
                <a:latin typeface="微软雅黑" pitchFamily="34" charset="-122"/>
                <a:ea typeface="微软雅黑" pitchFamily="34" charset="-122"/>
                <a:sym typeface="微软雅黑" pitchFamily="34" charset="-122"/>
              </a:rPr>
              <a:t>在此录入上述图表的综合描述说明，在此录入上述图表的综合描述说明，在此录入上述图表的综合描述说明，在此录入上述图表的综合描述说明。</a:t>
            </a:r>
            <a:endParaRPr lang="en-US" altLang="zh-CN" sz="1000" dirty="0">
              <a:solidFill>
                <a:schemeClr val="tx1">
                  <a:lumMod val="65000"/>
                  <a:lumOff val="35000"/>
                </a:schemeClr>
              </a:solidFill>
              <a:latin typeface="微软雅黑" pitchFamily="34" charset="-122"/>
              <a:ea typeface="微软雅黑" pitchFamily="34" charset="-122"/>
              <a:sym typeface="微软雅黑" pitchFamily="34" charset="-122"/>
            </a:endParaRPr>
          </a:p>
          <a:p>
            <a:pPr>
              <a:lnSpc>
                <a:spcPct val="120000"/>
              </a:lnSpc>
            </a:pPr>
            <a:endParaRPr lang="en-US" altLang="zh-CN" sz="1000" dirty="0">
              <a:solidFill>
                <a:schemeClr val="tx1">
                  <a:lumMod val="65000"/>
                  <a:lumOff val="35000"/>
                </a:schemeClr>
              </a:solidFill>
              <a:latin typeface="微软雅黑" pitchFamily="34" charset="-122"/>
              <a:ea typeface="微软雅黑" pitchFamily="34" charset="-122"/>
              <a:sym typeface="微软雅黑" pitchFamily="34" charset="-122"/>
            </a:endParaRPr>
          </a:p>
          <a:p>
            <a:pPr>
              <a:lnSpc>
                <a:spcPct val="120000"/>
              </a:lnSpc>
            </a:pPr>
            <a:r>
              <a:rPr lang="zh-CN" altLang="en-US" sz="1000" dirty="0">
                <a:solidFill>
                  <a:schemeClr val="tx1">
                    <a:lumMod val="65000"/>
                    <a:lumOff val="35000"/>
                  </a:schemeClr>
                </a:solidFill>
                <a:latin typeface="微软雅黑" pitchFamily="34" charset="-122"/>
                <a:ea typeface="微软雅黑" pitchFamily="34" charset="-122"/>
                <a:sym typeface="微软雅黑" pitchFamily="34" charset="-122"/>
              </a:rPr>
              <a:t>在此录入上述图表的综合描述说明，在此录入上述图表的综合描述说明，在此录入上述图表的综合描述说明，在此录入上述图表的综合描述说明。</a:t>
            </a:r>
          </a:p>
        </p:txBody>
      </p:sp>
    </p:spTree>
    <p:extLst>
      <p:ext uri="{BB962C8B-B14F-4D97-AF65-F5344CB8AC3E}">
        <p14:creationId xmlns:p14="http://schemas.microsoft.com/office/powerpoint/2010/main" val="60424805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1000"/>
                                        <p:tgtEl>
                                          <p:spTgt spid="8"/>
                                        </p:tgtEl>
                                      </p:cBhvr>
                                    </p:animEffect>
                                  </p:childTnLst>
                                </p:cTn>
                              </p:par>
                            </p:childTnLst>
                          </p:cTn>
                        </p:par>
                        <p:par>
                          <p:cTn id="8" fill="hold">
                            <p:stCondLst>
                              <p:cond delay="1000"/>
                            </p:stCondLst>
                            <p:childTnLst>
                              <p:par>
                                <p:cTn id="9" presetID="52"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Scale>
                                      <p:cBhvr>
                                        <p:cTn id="11"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9"/>
                                        </p:tgtEl>
                                        <p:attrNameLst>
                                          <p:attrName>ppt_x</p:attrName>
                                          <p:attrName>ppt_y</p:attrName>
                                        </p:attrNameLst>
                                      </p:cBhvr>
                                    </p:animMotion>
                                    <p:animEffect transition="in" filter="fade">
                                      <p:cBhvr>
                                        <p:cTn id="13" dur="1000"/>
                                        <p:tgtEl>
                                          <p:spTgt spid="9"/>
                                        </p:tgtEl>
                                      </p:cBhvr>
                                    </p:animEffect>
                                  </p:childTnLst>
                                </p:cTn>
                              </p:par>
                              <p:par>
                                <p:cTn id="14" presetID="52" presetClass="entr" presetSubtype="0" fill="hold" nodeType="withEffect">
                                  <p:stCondLst>
                                    <p:cond delay="250"/>
                                  </p:stCondLst>
                                  <p:childTnLst>
                                    <p:set>
                                      <p:cBhvr>
                                        <p:cTn id="15" dur="1" fill="hold">
                                          <p:stCondLst>
                                            <p:cond delay="0"/>
                                          </p:stCondLst>
                                        </p:cTn>
                                        <p:tgtEl>
                                          <p:spTgt spid="14"/>
                                        </p:tgtEl>
                                        <p:attrNameLst>
                                          <p:attrName>style.visibility</p:attrName>
                                        </p:attrNameLst>
                                      </p:cBhvr>
                                      <p:to>
                                        <p:strVal val="visible"/>
                                      </p:to>
                                    </p:set>
                                    <p:animScale>
                                      <p:cBhvr>
                                        <p:cTn id="16"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14"/>
                                        </p:tgtEl>
                                        <p:attrNameLst>
                                          <p:attrName>ppt_x</p:attrName>
                                          <p:attrName>ppt_y</p:attrName>
                                        </p:attrNameLst>
                                      </p:cBhvr>
                                    </p:animMotion>
                                    <p:animEffect transition="in" filter="fade">
                                      <p:cBhvr>
                                        <p:cTn id="18" dur="1000"/>
                                        <p:tgtEl>
                                          <p:spTgt spid="14"/>
                                        </p:tgtEl>
                                      </p:cBhvr>
                                    </p:animEffect>
                                  </p:childTnLst>
                                </p:cTn>
                              </p:par>
                              <p:par>
                                <p:cTn id="19" presetID="52" presetClass="entr" presetSubtype="0" fill="hold" nodeType="withEffect">
                                  <p:stCondLst>
                                    <p:cond delay="500"/>
                                  </p:stCondLst>
                                  <p:childTnLst>
                                    <p:set>
                                      <p:cBhvr>
                                        <p:cTn id="20" dur="1" fill="hold">
                                          <p:stCondLst>
                                            <p:cond delay="0"/>
                                          </p:stCondLst>
                                        </p:cTn>
                                        <p:tgtEl>
                                          <p:spTgt spid="19"/>
                                        </p:tgtEl>
                                        <p:attrNameLst>
                                          <p:attrName>style.visibility</p:attrName>
                                        </p:attrNameLst>
                                      </p:cBhvr>
                                      <p:to>
                                        <p:strVal val="visible"/>
                                      </p:to>
                                    </p:set>
                                    <p:animScale>
                                      <p:cBhvr>
                                        <p:cTn id="21"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9"/>
                                        </p:tgtEl>
                                        <p:attrNameLst>
                                          <p:attrName>ppt_x</p:attrName>
                                          <p:attrName>ppt_y</p:attrName>
                                        </p:attrNameLst>
                                      </p:cBhvr>
                                    </p:animMotion>
                                    <p:animEffect transition="in" filter="fade">
                                      <p:cBhvr>
                                        <p:cTn id="23" dur="1000"/>
                                        <p:tgtEl>
                                          <p:spTgt spid="19"/>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1000" fill="hold"/>
                                        <p:tgtEl>
                                          <p:spTgt spid="24"/>
                                        </p:tgtEl>
                                        <p:attrNameLst>
                                          <p:attrName>ppt_w</p:attrName>
                                        </p:attrNameLst>
                                      </p:cBhvr>
                                      <p:tavLst>
                                        <p:tav tm="0">
                                          <p:val>
                                            <p:fltVal val="0"/>
                                          </p:val>
                                        </p:tav>
                                        <p:tav tm="100000">
                                          <p:val>
                                            <p:strVal val="#ppt_w"/>
                                          </p:val>
                                        </p:tav>
                                      </p:tavLst>
                                    </p:anim>
                                    <p:anim calcmode="lin" valueType="num">
                                      <p:cBhvr>
                                        <p:cTn id="28" dur="1000" fill="hold"/>
                                        <p:tgtEl>
                                          <p:spTgt spid="24"/>
                                        </p:tgtEl>
                                        <p:attrNameLst>
                                          <p:attrName>ppt_h</p:attrName>
                                        </p:attrNameLst>
                                      </p:cBhvr>
                                      <p:tavLst>
                                        <p:tav tm="0">
                                          <p:val>
                                            <p:fltVal val="0"/>
                                          </p:val>
                                        </p:tav>
                                        <p:tav tm="100000">
                                          <p:val>
                                            <p:strVal val="#ppt_h"/>
                                          </p:val>
                                        </p:tav>
                                      </p:tavLst>
                                    </p:anim>
                                    <p:animEffect transition="in" filter="fade">
                                      <p:cBhvr>
                                        <p:cTn id="29"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643197"/>
            <a:ext cx="9144000" cy="1715205"/>
          </a:xfrm>
          <a:prstGeom prst="rect">
            <a:avLst/>
          </a:prstGeom>
          <a:solidFill>
            <a:srgbClr val="23363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2" name="矩形 259"/>
          <p:cNvSpPr>
            <a:spLocks noChangeArrowheads="1"/>
          </p:cNvSpPr>
          <p:nvPr/>
        </p:nvSpPr>
        <p:spPr bwMode="auto">
          <a:xfrm>
            <a:off x="3923928" y="3794774"/>
            <a:ext cx="1148339" cy="20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171450" indent="-171450">
              <a:lnSpc>
                <a:spcPct val="120000"/>
              </a:lnSpc>
              <a:spcBef>
                <a:spcPct val="0"/>
              </a:spcBef>
              <a:buFont typeface="Wingdings" panose="05000000000000000000" pitchFamily="2" charset="2"/>
              <a:buChar char="u"/>
            </a:pPr>
            <a:r>
              <a:rPr lang="zh-CN" altLang="en-US" sz="1200" dirty="0">
                <a:solidFill>
                  <a:srgbClr val="23363D"/>
                </a:solidFill>
                <a:cs typeface="Arial" panose="020B0604020202020204" pitchFamily="34" charset="0"/>
              </a:rPr>
              <a:t>部门：质控部       </a:t>
            </a:r>
          </a:p>
        </p:txBody>
      </p:sp>
      <p:sp>
        <p:nvSpPr>
          <p:cNvPr id="21" name="矩形 259"/>
          <p:cNvSpPr>
            <a:spLocks noChangeArrowheads="1"/>
          </p:cNvSpPr>
          <p:nvPr/>
        </p:nvSpPr>
        <p:spPr bwMode="auto">
          <a:xfrm>
            <a:off x="3886093" y="1923678"/>
            <a:ext cx="3638235" cy="8125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dist">
              <a:lnSpc>
                <a:spcPct val="120000"/>
              </a:lnSpc>
              <a:spcBef>
                <a:spcPct val="0"/>
              </a:spcBef>
              <a:buNone/>
            </a:pPr>
            <a:r>
              <a:rPr lang="zh-CN" altLang="en-US" sz="4400" b="1" dirty="0">
                <a:solidFill>
                  <a:schemeClr val="bg1"/>
                </a:solidFill>
                <a:latin typeface="Arial" panose="020B0604020202020204" pitchFamily="34" charset="0"/>
                <a:cs typeface="Arial" panose="020B0604020202020204" pitchFamily="34" charset="0"/>
              </a:rPr>
              <a:t>感谢您的聆听</a:t>
            </a:r>
            <a:endParaRPr lang="en-US" altLang="zh-CN" sz="4400" b="1" dirty="0">
              <a:solidFill>
                <a:schemeClr val="bg1"/>
              </a:solidFill>
              <a:latin typeface="Arial" panose="020B0604020202020204" pitchFamily="34" charset="0"/>
              <a:cs typeface="Arial" panose="020B0604020202020204" pitchFamily="34" charset="0"/>
            </a:endParaRPr>
          </a:p>
        </p:txBody>
      </p:sp>
      <p:sp>
        <p:nvSpPr>
          <p:cNvPr id="20" name="矩形 259"/>
          <p:cNvSpPr>
            <a:spLocks noChangeArrowheads="1"/>
          </p:cNvSpPr>
          <p:nvPr/>
        </p:nvSpPr>
        <p:spPr bwMode="auto">
          <a:xfrm>
            <a:off x="5507480" y="3794774"/>
            <a:ext cx="1389366" cy="20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171450" indent="-171450">
              <a:lnSpc>
                <a:spcPct val="120000"/>
              </a:lnSpc>
              <a:spcBef>
                <a:spcPct val="0"/>
              </a:spcBef>
              <a:buFont typeface="Wingdings" panose="05000000000000000000" pitchFamily="2" charset="2"/>
              <a:buChar char="u"/>
            </a:pPr>
            <a:r>
              <a:rPr lang="zh-CN" altLang="en-US" sz="1200" dirty="0">
                <a:solidFill>
                  <a:srgbClr val="23363D"/>
                </a:solidFill>
                <a:cs typeface="Arial" panose="020B0604020202020204" pitchFamily="34" charset="0"/>
              </a:rPr>
              <a:t>汇报人</a:t>
            </a:r>
            <a:r>
              <a:rPr lang="zh-CN" altLang="en-US" sz="1200" dirty="0" smtClean="0">
                <a:solidFill>
                  <a:srgbClr val="23363D"/>
                </a:solidFill>
                <a:cs typeface="Arial" panose="020B0604020202020204" pitchFamily="34" charset="0"/>
              </a:rPr>
              <a:t>：</a:t>
            </a:r>
            <a:r>
              <a:rPr lang="zh-CN" altLang="en-US" sz="1200" dirty="0">
                <a:solidFill>
                  <a:srgbClr val="23363D"/>
                </a:solidFill>
                <a:cs typeface="Arial" panose="020B0604020202020204" pitchFamily="34" charset="0"/>
              </a:rPr>
              <a:t>优</a:t>
            </a:r>
            <a:r>
              <a:rPr lang="zh-CN" altLang="en-US" sz="1200" dirty="0" smtClean="0">
                <a:solidFill>
                  <a:srgbClr val="23363D"/>
                </a:solidFill>
                <a:cs typeface="Arial" panose="020B0604020202020204" pitchFamily="34" charset="0"/>
              </a:rPr>
              <a:t>品</a:t>
            </a:r>
            <a:r>
              <a:rPr lang="en-US" altLang="zh-CN" sz="1200" dirty="0" smtClean="0">
                <a:solidFill>
                  <a:srgbClr val="23363D"/>
                </a:solidFill>
                <a:cs typeface="Arial" panose="020B0604020202020204" pitchFamily="34" charset="0"/>
              </a:rPr>
              <a:t>PPT</a:t>
            </a:r>
            <a:endParaRPr lang="zh-CN" altLang="en-US" sz="1200" dirty="0">
              <a:solidFill>
                <a:srgbClr val="23363D"/>
              </a:solidFill>
              <a:cs typeface="Arial" panose="020B0604020202020204" pitchFamily="34" charset="0"/>
            </a:endParaRPr>
          </a:p>
        </p:txBody>
      </p:sp>
      <p:sp>
        <p:nvSpPr>
          <p:cNvPr id="24" name="矩形 259"/>
          <p:cNvSpPr>
            <a:spLocks noChangeArrowheads="1"/>
          </p:cNvSpPr>
          <p:nvPr/>
        </p:nvSpPr>
        <p:spPr bwMode="auto">
          <a:xfrm>
            <a:off x="3934266" y="2744802"/>
            <a:ext cx="4502331" cy="270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600" spc="300" dirty="0">
                <a:solidFill>
                  <a:schemeClr val="bg1"/>
                </a:solidFill>
                <a:latin typeface="Arial" panose="020B0604020202020204" pitchFamily="34" charset="0"/>
                <a:cs typeface="Arial" panose="020B0604020202020204" pitchFamily="34" charset="0"/>
              </a:rPr>
              <a:t>此处添加您的副标题文字说明</a:t>
            </a:r>
            <a:endParaRPr lang="en-US" altLang="zh-CN" sz="1600" spc="300" dirty="0">
              <a:solidFill>
                <a:schemeClr val="bg1"/>
              </a:solidFill>
              <a:latin typeface="Arial" panose="020B0604020202020204" pitchFamily="34" charset="0"/>
              <a:cs typeface="Arial" panose="020B0604020202020204" pitchFamily="34" charset="0"/>
            </a:endParaRPr>
          </a:p>
        </p:txBody>
      </p:sp>
      <p:sp>
        <p:nvSpPr>
          <p:cNvPr id="13" name="椭圆 12"/>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23" name="椭圆 22"/>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9" name="椭圆 8"/>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106036" y="1581458"/>
            <a:ext cx="3160058" cy="2817769"/>
          </a:xfrm>
          <a:prstGeom prst="rect">
            <a:avLst/>
          </a:prstGeom>
        </p:spPr>
      </p:pic>
      <p:sp>
        <p:nvSpPr>
          <p:cNvPr id="14" name="椭圆 13"/>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9" name="矩形 259"/>
          <p:cNvSpPr>
            <a:spLocks noChangeArrowheads="1"/>
          </p:cNvSpPr>
          <p:nvPr/>
        </p:nvSpPr>
        <p:spPr bwMode="auto">
          <a:xfrm>
            <a:off x="899984" y="2001117"/>
            <a:ext cx="2664296" cy="908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ts val="3500"/>
              </a:lnSpc>
              <a:spcBef>
                <a:spcPct val="0"/>
              </a:spcBef>
              <a:buNone/>
            </a:pPr>
            <a:r>
              <a:rPr lang="zh-CN" altLang="en-US" sz="3600" spc="-300" dirty="0">
                <a:solidFill>
                  <a:srgbClr val="980000"/>
                </a:solidFill>
                <a:latin typeface="华文行楷" panose="02010800040101010101" pitchFamily="2" charset="-122"/>
                <a:ea typeface="华文行楷" panose="02010800040101010101" pitchFamily="2" charset="-122"/>
                <a:cs typeface="Arial" panose="020B0604020202020204" pitchFamily="34" charset="0"/>
              </a:rPr>
              <a:t>严把</a:t>
            </a:r>
            <a:endParaRPr lang="en-US" altLang="zh-CN" sz="3600" spc="-300" dirty="0">
              <a:solidFill>
                <a:srgbClr val="980000"/>
              </a:solidFill>
              <a:latin typeface="华文行楷" panose="02010800040101010101" pitchFamily="2" charset="-122"/>
              <a:ea typeface="华文行楷" panose="02010800040101010101" pitchFamily="2" charset="-122"/>
              <a:cs typeface="Arial" panose="020B0604020202020204" pitchFamily="34" charset="0"/>
            </a:endParaRPr>
          </a:p>
          <a:p>
            <a:pPr algn="ctr">
              <a:lnSpc>
                <a:spcPts val="3500"/>
              </a:lnSpc>
              <a:spcBef>
                <a:spcPct val="0"/>
              </a:spcBef>
              <a:buNone/>
            </a:pPr>
            <a:r>
              <a:rPr lang="zh-CN" altLang="en-US" sz="3600" spc="-300" dirty="0">
                <a:solidFill>
                  <a:srgbClr val="980000"/>
                </a:solidFill>
                <a:latin typeface="华文行楷" panose="02010800040101010101" pitchFamily="2" charset="-122"/>
                <a:ea typeface="华文行楷" panose="02010800040101010101" pitchFamily="2" charset="-122"/>
                <a:cs typeface="Arial" panose="020B0604020202020204" pitchFamily="34" charset="0"/>
              </a:rPr>
              <a:t>质量</a:t>
            </a:r>
            <a:endParaRPr lang="en-US" altLang="zh-CN" sz="3600" spc="-300" dirty="0">
              <a:solidFill>
                <a:srgbClr val="980000"/>
              </a:solidFill>
              <a:latin typeface="华文行楷" panose="02010800040101010101" pitchFamily="2" charset="-122"/>
              <a:ea typeface="华文行楷" panose="02010800040101010101" pitchFamily="2" charset="-122"/>
              <a:cs typeface="Arial" panose="020B0604020202020204" pitchFamily="34" charset="0"/>
            </a:endParaRPr>
          </a:p>
        </p:txBody>
      </p:sp>
    </p:spTree>
    <p:extLst>
      <p:ext uri="{BB962C8B-B14F-4D97-AF65-F5344CB8AC3E}">
        <p14:creationId xmlns:p14="http://schemas.microsoft.com/office/powerpoint/2010/main" val="2657984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3000">
        <p15:prstTrans prst="drape"/>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00"/>
                                        <p:tgtEl>
                                          <p:spTgt spid="13"/>
                                        </p:tgtEl>
                                      </p:cBhvr>
                                    </p:animEffect>
                                    <p:anim calcmode="lin" valueType="num">
                                      <p:cBhvr>
                                        <p:cTn id="11" dur="1000" fill="hold"/>
                                        <p:tgtEl>
                                          <p:spTgt spid="13"/>
                                        </p:tgtEl>
                                        <p:attrNameLst>
                                          <p:attrName>ppt_x</p:attrName>
                                        </p:attrNameLst>
                                      </p:cBhvr>
                                      <p:tavLst>
                                        <p:tav tm="0">
                                          <p:val>
                                            <p:strVal val="#ppt_x"/>
                                          </p:val>
                                        </p:tav>
                                        <p:tav tm="100000">
                                          <p:val>
                                            <p:strVal val="#ppt_x"/>
                                          </p:val>
                                        </p:tav>
                                      </p:tavLst>
                                    </p:anim>
                                    <p:anim calcmode="lin" valueType="num">
                                      <p:cBhvr>
                                        <p:cTn id="12" dur="1000" fill="hold"/>
                                        <p:tgtEl>
                                          <p:spTgt spid="13"/>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1000" fill="hold"/>
                                        <p:tgtEl>
                                          <p:spTgt spid="17"/>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21"/>
                                        </p:tgtEl>
                                        <p:attrNameLst>
                                          <p:attrName>ppt_y</p:attrName>
                                        </p:attrNameLst>
                                      </p:cBhvr>
                                      <p:tavLst>
                                        <p:tav tm="0">
                                          <p:val>
                                            <p:strVal val="#ppt_y"/>
                                          </p:val>
                                        </p:tav>
                                        <p:tav tm="100000">
                                          <p:val>
                                            <p:strVal val="#ppt_y"/>
                                          </p:val>
                                        </p:tav>
                                      </p:tavLst>
                                    </p:anim>
                                    <p:anim calcmode="lin" valueType="num">
                                      <p:cBhvr>
                                        <p:cTn id="54"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21"/>
                                        </p:tgtEl>
                                      </p:cBhvr>
                                    </p:animEffect>
                                  </p:childTnLst>
                                </p:cTn>
                              </p:par>
                            </p:childTnLst>
                          </p:cTn>
                        </p:par>
                        <p:par>
                          <p:cTn id="57" fill="hold">
                            <p:stCondLst>
                              <p:cond delay="750"/>
                            </p:stCondLst>
                            <p:childTnLst>
                              <p:par>
                                <p:cTn id="58" presetID="26" presetClass="emph" presetSubtype="0" fill="hold" grpId="1" nodeType="afterEffect">
                                  <p:stCondLst>
                                    <p:cond delay="0"/>
                                  </p:stCondLst>
                                  <p:iterate type="lt">
                                    <p:tmPct val="0"/>
                                  </p:iterate>
                                  <p:childTnLst>
                                    <p:animEffect transition="out" filter="fade">
                                      <p:cBhvr>
                                        <p:cTn id="59" dur="500" tmFilter="0, 0; .2, .5; .8, .5; 1, 0"/>
                                        <p:tgtEl>
                                          <p:spTgt spid="21"/>
                                        </p:tgtEl>
                                      </p:cBhvr>
                                    </p:animEffect>
                                    <p:animScale>
                                      <p:cBhvr>
                                        <p:cTn id="60" dur="250" autoRev="1" fill="hold"/>
                                        <p:tgtEl>
                                          <p:spTgt spid="21"/>
                                        </p:tgtEl>
                                      </p:cBhvr>
                                      <p:by x="105000" y="105000"/>
                                    </p:animScale>
                                  </p:childTnLst>
                                </p:cTn>
                              </p:par>
                              <p:par>
                                <p:cTn id="61" presetID="41" presetClass="entr" presetSubtype="0" fill="hold" grpId="0" nodeType="withEffect">
                                  <p:stCondLst>
                                    <p:cond delay="0"/>
                                  </p:stCondLst>
                                  <p:iterate type="lt">
                                    <p:tmPct val="10000"/>
                                  </p:iterate>
                                  <p:childTnLst>
                                    <p:set>
                                      <p:cBhvr>
                                        <p:cTn id="62" dur="1" fill="hold">
                                          <p:stCondLst>
                                            <p:cond delay="0"/>
                                          </p:stCondLst>
                                        </p:cTn>
                                        <p:tgtEl>
                                          <p:spTgt spid="24"/>
                                        </p:tgtEl>
                                        <p:attrNameLst>
                                          <p:attrName>style.visibility</p:attrName>
                                        </p:attrNameLst>
                                      </p:cBhvr>
                                      <p:to>
                                        <p:strVal val="visible"/>
                                      </p:to>
                                    </p:set>
                                    <p:anim calcmode="lin" valueType="num">
                                      <p:cBhvr>
                                        <p:cTn id="63"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24"/>
                                        </p:tgtEl>
                                        <p:attrNameLst>
                                          <p:attrName>ppt_y</p:attrName>
                                        </p:attrNameLst>
                                      </p:cBhvr>
                                      <p:tavLst>
                                        <p:tav tm="0">
                                          <p:val>
                                            <p:strVal val="#ppt_y"/>
                                          </p:val>
                                        </p:tav>
                                        <p:tav tm="100000">
                                          <p:val>
                                            <p:strVal val="#ppt_y"/>
                                          </p:val>
                                        </p:tav>
                                      </p:tavLst>
                                    </p:anim>
                                    <p:anim calcmode="lin" valueType="num">
                                      <p:cBhvr>
                                        <p:cTn id="65"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24"/>
                                        </p:tgtEl>
                                      </p:cBhvr>
                                    </p:animEffect>
                                  </p:childTnLst>
                                </p:cTn>
                              </p:par>
                            </p:childTnLst>
                          </p:cTn>
                        </p:par>
                        <p:par>
                          <p:cTn id="68" fill="hold">
                            <p:stCondLst>
                              <p:cond delay="1850"/>
                            </p:stCondLst>
                            <p:childTnLst>
                              <p:par>
                                <p:cTn id="69" presetID="26" presetClass="emph" presetSubtype="0" fill="hold" grpId="1" nodeType="afterEffect">
                                  <p:stCondLst>
                                    <p:cond delay="0"/>
                                  </p:stCondLst>
                                  <p:iterate type="lt">
                                    <p:tmPct val="0"/>
                                  </p:iterate>
                                  <p:childTnLst>
                                    <p:animEffect transition="out" filter="fade">
                                      <p:cBhvr>
                                        <p:cTn id="70" dur="500" tmFilter="0, 0; .2, .5; .8, .5; 1, 0"/>
                                        <p:tgtEl>
                                          <p:spTgt spid="24"/>
                                        </p:tgtEl>
                                      </p:cBhvr>
                                    </p:animEffect>
                                    <p:animScale>
                                      <p:cBhvr>
                                        <p:cTn id="71" dur="250" autoRev="1" fill="hold"/>
                                        <p:tgtEl>
                                          <p:spTgt spid="24"/>
                                        </p:tgtEl>
                                      </p:cBhvr>
                                      <p:by x="105000" y="105000"/>
                                    </p:animScale>
                                  </p:childTnLst>
                                </p:cTn>
                              </p:par>
                            </p:childTnLst>
                          </p:cTn>
                        </p:par>
                      </p:childTnLst>
                    </p:cTn>
                  </p:par>
                  <p:par>
                    <p:cTn id="72" fill="hold">
                      <p:stCondLst>
                        <p:cond delay="indefinite"/>
                      </p:stCondLst>
                      <p:childTnLst>
                        <p:par>
                          <p:cTn id="73" fill="hold">
                            <p:stCondLst>
                              <p:cond delay="0"/>
                            </p:stCondLst>
                            <p:childTnLst>
                              <p:par>
                                <p:cTn id="74" presetID="41" presetClass="entr" presetSubtype="0" fill="hold" grpId="0" nodeType="clickEffect">
                                  <p:stCondLst>
                                    <p:cond delay="0"/>
                                  </p:stCondLst>
                                  <p:iterate type="lt">
                                    <p:tmPct val="10000"/>
                                  </p:iterate>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12"/>
                                        </p:tgtEl>
                                        <p:attrNameLst>
                                          <p:attrName>ppt_y</p:attrName>
                                        </p:attrNameLst>
                                      </p:cBhvr>
                                      <p:tavLst>
                                        <p:tav tm="0">
                                          <p:val>
                                            <p:strVal val="#ppt_y"/>
                                          </p:val>
                                        </p:tav>
                                        <p:tav tm="100000">
                                          <p:val>
                                            <p:strVal val="#ppt_y"/>
                                          </p:val>
                                        </p:tav>
                                      </p:tavLst>
                                    </p:anim>
                                    <p:anim calcmode="lin" valueType="num">
                                      <p:cBhvr>
                                        <p:cTn id="7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12"/>
                                        </p:tgtEl>
                                      </p:cBhvr>
                                    </p:animEffect>
                                  </p:childTnLst>
                                </p:cTn>
                              </p:par>
                            </p:childTnLst>
                          </p:cTn>
                        </p:par>
                        <p:par>
                          <p:cTn id="81" fill="hold">
                            <p:stCondLst>
                              <p:cond delay="750"/>
                            </p:stCondLst>
                            <p:childTnLst>
                              <p:par>
                                <p:cTn id="82" presetID="26" presetClass="emph" presetSubtype="0" fill="hold" grpId="1" nodeType="afterEffect">
                                  <p:stCondLst>
                                    <p:cond delay="0"/>
                                  </p:stCondLst>
                                  <p:iterate type="lt">
                                    <p:tmPct val="0"/>
                                  </p:iterate>
                                  <p:childTnLst>
                                    <p:animEffect transition="out" filter="fade">
                                      <p:cBhvr>
                                        <p:cTn id="83" dur="500" tmFilter="0, 0; .2, .5; .8, .5; 1, 0"/>
                                        <p:tgtEl>
                                          <p:spTgt spid="12"/>
                                        </p:tgtEl>
                                      </p:cBhvr>
                                    </p:animEffect>
                                    <p:animScale>
                                      <p:cBhvr>
                                        <p:cTn id="84" dur="250" autoRev="1" fill="hold"/>
                                        <p:tgtEl>
                                          <p:spTgt spid="12"/>
                                        </p:tgtEl>
                                      </p:cBhvr>
                                      <p:by x="105000" y="105000"/>
                                    </p:animScale>
                                  </p:childTnLst>
                                </p:cTn>
                              </p:par>
                            </p:childTnLst>
                          </p:cTn>
                        </p:par>
                      </p:childTnLst>
                    </p:cTn>
                  </p:par>
                  <p:par>
                    <p:cTn id="85" fill="hold">
                      <p:stCondLst>
                        <p:cond delay="indefinite"/>
                      </p:stCondLst>
                      <p:childTnLst>
                        <p:par>
                          <p:cTn id="86" fill="hold">
                            <p:stCondLst>
                              <p:cond delay="0"/>
                            </p:stCondLst>
                            <p:childTnLst>
                              <p:par>
                                <p:cTn id="87" presetID="41" presetClass="entr" presetSubtype="0" fill="hold" grpId="0" nodeType="clickEffect">
                                  <p:stCondLst>
                                    <p:cond delay="0"/>
                                  </p:stCondLst>
                                  <p:iterate type="lt">
                                    <p:tmPct val="10000"/>
                                  </p:iterate>
                                  <p:childTnLst>
                                    <p:set>
                                      <p:cBhvr>
                                        <p:cTn id="88" dur="1" fill="hold">
                                          <p:stCondLst>
                                            <p:cond delay="0"/>
                                          </p:stCondLst>
                                        </p:cTn>
                                        <p:tgtEl>
                                          <p:spTgt spid="20"/>
                                        </p:tgtEl>
                                        <p:attrNameLst>
                                          <p:attrName>style.visibility</p:attrName>
                                        </p:attrNameLst>
                                      </p:cBhvr>
                                      <p:to>
                                        <p:strVal val="visible"/>
                                      </p:to>
                                    </p:set>
                                    <p:anim calcmode="lin" valueType="num">
                                      <p:cBhvr>
                                        <p:cTn id="89"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20"/>
                                        </p:tgtEl>
                                        <p:attrNameLst>
                                          <p:attrName>ppt_y</p:attrName>
                                        </p:attrNameLst>
                                      </p:cBhvr>
                                      <p:tavLst>
                                        <p:tav tm="0">
                                          <p:val>
                                            <p:strVal val="#ppt_y"/>
                                          </p:val>
                                        </p:tav>
                                        <p:tav tm="100000">
                                          <p:val>
                                            <p:strVal val="#ppt_y"/>
                                          </p:val>
                                        </p:tav>
                                      </p:tavLst>
                                    </p:anim>
                                    <p:anim calcmode="lin" valueType="num">
                                      <p:cBhvr>
                                        <p:cTn id="91"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20"/>
                                        </p:tgtEl>
                                      </p:cBhvr>
                                    </p:animEffect>
                                  </p:childTnLst>
                                </p:cTn>
                              </p:par>
                            </p:childTnLst>
                          </p:cTn>
                        </p:par>
                        <p:par>
                          <p:cTn id="94" fill="hold">
                            <p:stCondLst>
                              <p:cond delay="900"/>
                            </p:stCondLst>
                            <p:childTnLst>
                              <p:par>
                                <p:cTn id="95" presetID="26" presetClass="emph" presetSubtype="0" fill="hold" grpId="1" nodeType="afterEffect">
                                  <p:stCondLst>
                                    <p:cond delay="0"/>
                                  </p:stCondLst>
                                  <p:iterate type="lt">
                                    <p:tmPct val="0"/>
                                  </p:iterate>
                                  <p:childTnLst>
                                    <p:animEffect transition="out" filter="fade">
                                      <p:cBhvr>
                                        <p:cTn id="96" dur="500" tmFilter="0, 0; .2, .5; .8, .5; 1, 0"/>
                                        <p:tgtEl>
                                          <p:spTgt spid="20"/>
                                        </p:tgtEl>
                                      </p:cBhvr>
                                    </p:animEffect>
                                    <p:animScale>
                                      <p:cBhvr>
                                        <p:cTn id="97"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p:bldP spid="12" grpId="1"/>
      <p:bldP spid="21" grpId="0"/>
      <p:bldP spid="21" grpId="1"/>
      <p:bldP spid="20" grpId="0"/>
      <p:bldP spid="20" grpId="1"/>
      <p:bldP spid="24" grpId="0"/>
      <p:bldP spid="24" grpId="1"/>
      <p:bldP spid="13" grpId="0" animBg="1"/>
      <p:bldP spid="16" grpId="0" animBg="1"/>
      <p:bldP spid="17" grpId="0" animBg="1"/>
      <p:bldP spid="23" grpId="0" animBg="1"/>
      <p:bldP spid="9" grpId="0" animBg="1"/>
      <p:bldP spid="14" grpId="0" animBg="1"/>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defTabSz="685800">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685800">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5799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2"/>
          <p:cNvSpPr txBox="1">
            <a:spLocks noChangeArrowheads="1"/>
          </p:cNvSpPr>
          <p:nvPr/>
        </p:nvSpPr>
        <p:spPr bwMode="auto">
          <a:xfrm>
            <a:off x="566956" y="1380713"/>
            <a:ext cx="71287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4500"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Wingdings" panose="05000000000000000000" pitchFamily="2" charset="2"/>
              <a:buNone/>
            </a:pPr>
            <a:r>
              <a:rPr lang="zh-CN" altLang="en-US" sz="1600" dirty="0">
                <a:solidFill>
                  <a:srgbClr val="23363D"/>
                </a:solidFill>
                <a:ea typeface="微软雅黑" panose="020B0503020204020204" pitchFamily="34" charset="-122"/>
              </a:rPr>
              <a:t>上月质量例会提出了一些后续的工作任务，其完成情况如下：</a:t>
            </a:r>
          </a:p>
        </p:txBody>
      </p:sp>
      <p:grpSp>
        <p:nvGrpSpPr>
          <p:cNvPr id="3" name="组合 2"/>
          <p:cNvGrpSpPr/>
          <p:nvPr/>
        </p:nvGrpSpPr>
        <p:grpSpPr>
          <a:xfrm>
            <a:off x="0" y="51470"/>
            <a:ext cx="9144000" cy="969003"/>
            <a:chOff x="0" y="51470"/>
            <a:chExt cx="9144000" cy="969003"/>
          </a:xfrm>
        </p:grpSpPr>
        <p:sp>
          <p:nvSpPr>
            <p:cNvPr id="39" name="矩形 3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4"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上月质量例会指摘完成情况</a:t>
              </a:r>
            </a:p>
          </p:txBody>
        </p:sp>
        <p:grpSp>
          <p:nvGrpSpPr>
            <p:cNvPr id="2" name="组合 1"/>
            <p:cNvGrpSpPr/>
            <p:nvPr/>
          </p:nvGrpSpPr>
          <p:grpSpPr>
            <a:xfrm>
              <a:off x="298181" y="51470"/>
              <a:ext cx="997645" cy="969003"/>
              <a:chOff x="1287126" y="850656"/>
              <a:chExt cx="997645" cy="969003"/>
            </a:xfrm>
          </p:grpSpPr>
          <p:sp>
            <p:nvSpPr>
              <p:cNvPr id="29" name="椭圆 28"/>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0" name="椭圆 29"/>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1" name="椭圆 30"/>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2" name="椭圆 31"/>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33" name="椭圆 32"/>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37" name="图片 3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34" name="椭圆 33"/>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38" name="矩形 259"/>
            <p:cNvSpPr>
              <a:spLocks noChangeArrowheads="1"/>
            </p:cNvSpPr>
            <p:nvPr/>
          </p:nvSpPr>
          <p:spPr bwMode="auto">
            <a:xfrm>
              <a:off x="435402" y="202980"/>
              <a:ext cx="929612" cy="4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01</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4" name="组合 3"/>
          <p:cNvGrpSpPr/>
          <p:nvPr/>
        </p:nvGrpSpPr>
        <p:grpSpPr>
          <a:xfrm>
            <a:off x="1043608" y="2170826"/>
            <a:ext cx="1917845" cy="2417148"/>
            <a:chOff x="1043608" y="2170826"/>
            <a:chExt cx="1917845" cy="2417148"/>
          </a:xfrm>
        </p:grpSpPr>
        <p:sp>
          <p:nvSpPr>
            <p:cNvPr id="36" name="文本框 35"/>
            <p:cNvSpPr txBox="1"/>
            <p:nvPr/>
          </p:nvSpPr>
          <p:spPr>
            <a:xfrm>
              <a:off x="1043608" y="2962914"/>
              <a:ext cx="1917845" cy="1625060"/>
            </a:xfrm>
            <a:prstGeom prst="rect">
              <a:avLst/>
            </a:prstGeom>
            <a:noFill/>
          </p:spPr>
          <p:txBody>
            <a:bodyPr wrap="square" rtlCol="0">
              <a:spAutoFit/>
            </a:bodyPr>
            <a:lstStyle/>
            <a:p>
              <a:pPr>
                <a:lnSpc>
                  <a:spcPct val="120000"/>
                </a:lnSpc>
              </a:pPr>
              <a:r>
                <a:rPr lang="zh-CN" altLang="en-US" sz="1100" b="1" dirty="0">
                  <a:solidFill>
                    <a:srgbClr val="23363D"/>
                  </a:solidFill>
                  <a:latin typeface="+mn-ea"/>
                </a:rPr>
                <a:t>工作内容：</a:t>
              </a:r>
              <a:endParaRPr lang="en-US" altLang="zh-CN" sz="1100" b="1" dirty="0">
                <a:solidFill>
                  <a:srgbClr val="23363D"/>
                </a:solidFill>
                <a:latin typeface="+mn-ea"/>
              </a:endParaRPr>
            </a:p>
            <a:p>
              <a:pPr>
                <a:lnSpc>
                  <a:spcPct val="120000"/>
                </a:lnSpc>
              </a:pPr>
              <a:r>
                <a:rPr lang="zh-CN" altLang="en-US" sz="1000" dirty="0">
                  <a:solidFill>
                    <a:schemeClr val="tx1">
                      <a:lumMod val="65000"/>
                      <a:lumOff val="35000"/>
                    </a:schemeClr>
                  </a:solidFill>
                  <a:latin typeface="+mn-ea"/>
                </a:rPr>
                <a:t>对主要工作内容加以描述；对主要工作内容加以描述；对主要工作内容加以描述。</a:t>
              </a:r>
              <a:endParaRPr lang="en-US" altLang="zh-CN" sz="1000" dirty="0">
                <a:solidFill>
                  <a:schemeClr val="tx1">
                    <a:lumMod val="65000"/>
                    <a:lumOff val="35000"/>
                  </a:schemeClr>
                </a:solidFill>
                <a:latin typeface="+mn-ea"/>
              </a:endParaRPr>
            </a:p>
            <a:p>
              <a:pPr>
                <a:lnSpc>
                  <a:spcPct val="120000"/>
                </a:lnSpc>
              </a:pPr>
              <a:endParaRPr lang="en-US" altLang="zh-CN" sz="1000" dirty="0">
                <a:solidFill>
                  <a:schemeClr val="tx1">
                    <a:lumMod val="65000"/>
                    <a:lumOff val="35000"/>
                  </a:schemeClr>
                </a:solidFill>
                <a:latin typeface="+mn-ea"/>
              </a:endParaRPr>
            </a:p>
            <a:p>
              <a:pPr>
                <a:lnSpc>
                  <a:spcPct val="120000"/>
                </a:lnSpc>
              </a:pPr>
              <a:r>
                <a:rPr lang="zh-CN" altLang="en-US" sz="1200" b="1" dirty="0">
                  <a:solidFill>
                    <a:srgbClr val="23363D"/>
                  </a:solidFill>
                  <a:latin typeface="+mn-ea"/>
                </a:rPr>
                <a:t>完成情况：</a:t>
              </a:r>
              <a:endParaRPr lang="en-US" altLang="zh-CN" sz="1200" b="1" dirty="0">
                <a:solidFill>
                  <a:srgbClr val="23363D"/>
                </a:solidFill>
                <a:latin typeface="+mn-ea"/>
              </a:endParaRPr>
            </a:p>
            <a:p>
              <a:pPr>
                <a:lnSpc>
                  <a:spcPct val="120000"/>
                </a:lnSpc>
              </a:pPr>
              <a:r>
                <a:rPr lang="zh-CN" altLang="en-US" sz="1000" dirty="0">
                  <a:solidFill>
                    <a:schemeClr val="tx1">
                      <a:lumMod val="65000"/>
                      <a:lumOff val="35000"/>
                    </a:schemeClr>
                  </a:solidFill>
                  <a:latin typeface="+mn-ea"/>
                </a:rPr>
                <a:t>具体完成情况通报；具体完成情况通报；具体完成情况通报；</a:t>
              </a:r>
            </a:p>
          </p:txBody>
        </p:sp>
        <p:grpSp>
          <p:nvGrpSpPr>
            <p:cNvPr id="110" name="组合 109"/>
            <p:cNvGrpSpPr/>
            <p:nvPr/>
          </p:nvGrpSpPr>
          <p:grpSpPr>
            <a:xfrm>
              <a:off x="1162675" y="2170826"/>
              <a:ext cx="1387979" cy="463188"/>
              <a:chOff x="2582250" y="5541358"/>
              <a:chExt cx="2076669" cy="882316"/>
            </a:xfrm>
          </p:grpSpPr>
          <p:grpSp>
            <p:nvGrpSpPr>
              <p:cNvPr id="111" name="组合 110"/>
              <p:cNvGrpSpPr/>
              <p:nvPr/>
            </p:nvGrpSpPr>
            <p:grpSpPr>
              <a:xfrm>
                <a:off x="2582250" y="5541358"/>
                <a:ext cx="2076669" cy="882316"/>
                <a:chOff x="2582250" y="5541358"/>
                <a:chExt cx="2076669" cy="882316"/>
              </a:xfrm>
            </p:grpSpPr>
            <p:sp>
              <p:nvSpPr>
                <p:cNvPr id="113" name="圆角矩形 112"/>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114" name="圆角矩形 113"/>
                <p:cNvSpPr/>
                <p:nvPr/>
              </p:nvSpPr>
              <p:spPr bwMode="auto">
                <a:xfrm>
                  <a:off x="2675090" y="5620577"/>
                  <a:ext cx="1896898" cy="727515"/>
                </a:xfrm>
                <a:prstGeom prst="roundRect">
                  <a:avLst>
                    <a:gd name="adj" fmla="val 10568"/>
                  </a:avLst>
                </a:prstGeom>
                <a:solidFill>
                  <a:srgbClr val="23363D"/>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112" name="矩形 111"/>
              <p:cNvSpPr>
                <a:spLocks noChangeArrowheads="1"/>
              </p:cNvSpPr>
              <p:nvPr/>
            </p:nvSpPr>
            <p:spPr bwMode="auto">
              <a:xfrm>
                <a:off x="2794196" y="5664398"/>
                <a:ext cx="1633650" cy="483801"/>
              </a:xfrm>
              <a:prstGeom prst="rect">
                <a:avLst/>
              </a:prstGeom>
              <a:noFill/>
              <a:ln w="7" cap="flat">
                <a:noFill/>
                <a:prstDash val="solid"/>
                <a:miter lim="800000"/>
                <a:headEnd/>
                <a:tailEnd/>
              </a:ln>
            </p:spPr>
            <p:txBody>
              <a:bodyPr vert="horz" wrap="square" lIns="86005" tIns="43003" rIns="86005" bIns="43003" numCol="1" anchor="t" anchorCtr="0" compatLnSpc="1">
                <a:prstTxWarp prst="textNoShape">
                  <a:avLst/>
                </a:prstTxWarp>
              </a:bodyPr>
              <a:lstStyle/>
              <a:p>
                <a:pPr algn="ctr" defTabSz="909337" fontAlgn="base">
                  <a:spcBef>
                    <a:spcPct val="0"/>
                  </a:spcBef>
                  <a:spcAft>
                    <a:spcPct val="0"/>
                  </a:spcAft>
                </a:pPr>
                <a:r>
                  <a:rPr lang="zh-CN" altLang="en-US" sz="1600" dirty="0">
                    <a:solidFill>
                      <a:srgbClr val="F8F8F8"/>
                    </a:solidFill>
                    <a:latin typeface="微软雅黑"/>
                  </a:rPr>
                  <a:t>工作事项</a:t>
                </a:r>
              </a:p>
            </p:txBody>
          </p:sp>
        </p:grpSp>
      </p:grpSp>
      <p:grpSp>
        <p:nvGrpSpPr>
          <p:cNvPr id="115" name="组合 114"/>
          <p:cNvGrpSpPr/>
          <p:nvPr/>
        </p:nvGrpSpPr>
        <p:grpSpPr>
          <a:xfrm>
            <a:off x="3613077" y="2170826"/>
            <a:ext cx="1917845" cy="2417148"/>
            <a:chOff x="1043608" y="2170826"/>
            <a:chExt cx="1917845" cy="2417148"/>
          </a:xfrm>
        </p:grpSpPr>
        <p:sp>
          <p:nvSpPr>
            <p:cNvPr id="116" name="文本框 115"/>
            <p:cNvSpPr txBox="1"/>
            <p:nvPr/>
          </p:nvSpPr>
          <p:spPr>
            <a:xfrm>
              <a:off x="1043608" y="2962914"/>
              <a:ext cx="1917845" cy="1625060"/>
            </a:xfrm>
            <a:prstGeom prst="rect">
              <a:avLst/>
            </a:prstGeom>
            <a:noFill/>
          </p:spPr>
          <p:txBody>
            <a:bodyPr wrap="square" rtlCol="0">
              <a:spAutoFit/>
            </a:bodyPr>
            <a:lstStyle/>
            <a:p>
              <a:pPr>
                <a:lnSpc>
                  <a:spcPct val="120000"/>
                </a:lnSpc>
              </a:pPr>
              <a:r>
                <a:rPr lang="zh-CN" altLang="en-US" sz="1100" b="1" dirty="0">
                  <a:solidFill>
                    <a:srgbClr val="23363D"/>
                  </a:solidFill>
                  <a:latin typeface="+mn-ea"/>
                </a:rPr>
                <a:t>工作内容：</a:t>
              </a:r>
              <a:endParaRPr lang="en-US" altLang="zh-CN" sz="1100" b="1" dirty="0">
                <a:solidFill>
                  <a:srgbClr val="23363D"/>
                </a:solidFill>
                <a:latin typeface="+mn-ea"/>
              </a:endParaRPr>
            </a:p>
            <a:p>
              <a:pPr>
                <a:lnSpc>
                  <a:spcPct val="120000"/>
                </a:lnSpc>
              </a:pPr>
              <a:r>
                <a:rPr lang="zh-CN" altLang="en-US" sz="1000" dirty="0">
                  <a:solidFill>
                    <a:schemeClr val="tx1">
                      <a:lumMod val="65000"/>
                      <a:lumOff val="35000"/>
                    </a:schemeClr>
                  </a:solidFill>
                  <a:latin typeface="+mn-ea"/>
                </a:rPr>
                <a:t>对主要工作内容加以描述；对主要工作内容加以描述；对主要工作内容加以描述。</a:t>
              </a:r>
              <a:endParaRPr lang="en-US" altLang="zh-CN" sz="1000" dirty="0">
                <a:solidFill>
                  <a:schemeClr val="tx1">
                    <a:lumMod val="65000"/>
                    <a:lumOff val="35000"/>
                  </a:schemeClr>
                </a:solidFill>
                <a:latin typeface="+mn-ea"/>
              </a:endParaRPr>
            </a:p>
            <a:p>
              <a:pPr>
                <a:lnSpc>
                  <a:spcPct val="120000"/>
                </a:lnSpc>
              </a:pPr>
              <a:endParaRPr lang="en-US" altLang="zh-CN" sz="1000" dirty="0">
                <a:solidFill>
                  <a:schemeClr val="tx1">
                    <a:lumMod val="65000"/>
                    <a:lumOff val="35000"/>
                  </a:schemeClr>
                </a:solidFill>
                <a:latin typeface="+mn-ea"/>
              </a:endParaRPr>
            </a:p>
            <a:p>
              <a:pPr>
                <a:lnSpc>
                  <a:spcPct val="120000"/>
                </a:lnSpc>
              </a:pPr>
              <a:r>
                <a:rPr lang="zh-CN" altLang="en-US" sz="1200" b="1" dirty="0">
                  <a:solidFill>
                    <a:srgbClr val="23363D"/>
                  </a:solidFill>
                  <a:latin typeface="+mn-ea"/>
                </a:rPr>
                <a:t>完成情况：</a:t>
              </a:r>
              <a:endParaRPr lang="en-US" altLang="zh-CN" sz="1200" b="1" dirty="0">
                <a:solidFill>
                  <a:srgbClr val="23363D"/>
                </a:solidFill>
                <a:latin typeface="+mn-ea"/>
              </a:endParaRPr>
            </a:p>
            <a:p>
              <a:pPr>
                <a:lnSpc>
                  <a:spcPct val="120000"/>
                </a:lnSpc>
              </a:pPr>
              <a:r>
                <a:rPr lang="zh-CN" altLang="en-US" sz="1000" dirty="0">
                  <a:solidFill>
                    <a:schemeClr val="tx1">
                      <a:lumMod val="65000"/>
                      <a:lumOff val="35000"/>
                    </a:schemeClr>
                  </a:solidFill>
                  <a:latin typeface="+mn-ea"/>
                </a:rPr>
                <a:t>具体完成情况通报；具体完成情况通报；具体完成情况通报；</a:t>
              </a:r>
            </a:p>
          </p:txBody>
        </p:sp>
        <p:grpSp>
          <p:nvGrpSpPr>
            <p:cNvPr id="117" name="组合 116"/>
            <p:cNvGrpSpPr/>
            <p:nvPr/>
          </p:nvGrpSpPr>
          <p:grpSpPr>
            <a:xfrm>
              <a:off x="1162675" y="2170826"/>
              <a:ext cx="1387979" cy="463188"/>
              <a:chOff x="2582250" y="5541358"/>
              <a:chExt cx="2076669" cy="882316"/>
            </a:xfrm>
          </p:grpSpPr>
          <p:grpSp>
            <p:nvGrpSpPr>
              <p:cNvPr id="118" name="组合 117"/>
              <p:cNvGrpSpPr/>
              <p:nvPr/>
            </p:nvGrpSpPr>
            <p:grpSpPr>
              <a:xfrm>
                <a:off x="2582250" y="5541358"/>
                <a:ext cx="2076669" cy="882316"/>
                <a:chOff x="2582250" y="5541358"/>
                <a:chExt cx="2076669" cy="882316"/>
              </a:xfrm>
            </p:grpSpPr>
            <p:sp>
              <p:nvSpPr>
                <p:cNvPr id="120" name="圆角矩形 119"/>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121" name="圆角矩形 120"/>
                <p:cNvSpPr/>
                <p:nvPr/>
              </p:nvSpPr>
              <p:spPr bwMode="auto">
                <a:xfrm>
                  <a:off x="2675090" y="5620577"/>
                  <a:ext cx="1896898" cy="727515"/>
                </a:xfrm>
                <a:prstGeom prst="roundRect">
                  <a:avLst>
                    <a:gd name="adj" fmla="val 10568"/>
                  </a:avLst>
                </a:prstGeom>
                <a:solidFill>
                  <a:srgbClr val="980000"/>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119" name="矩形 118"/>
              <p:cNvSpPr>
                <a:spLocks noChangeArrowheads="1"/>
              </p:cNvSpPr>
              <p:nvPr/>
            </p:nvSpPr>
            <p:spPr bwMode="auto">
              <a:xfrm>
                <a:off x="2794196" y="5664398"/>
                <a:ext cx="1633650" cy="483801"/>
              </a:xfrm>
              <a:prstGeom prst="rect">
                <a:avLst/>
              </a:prstGeom>
              <a:noFill/>
              <a:ln w="7" cap="flat">
                <a:noFill/>
                <a:prstDash val="solid"/>
                <a:miter lim="800000"/>
                <a:headEnd/>
                <a:tailEnd/>
              </a:ln>
            </p:spPr>
            <p:txBody>
              <a:bodyPr vert="horz" wrap="square" lIns="86005" tIns="43003" rIns="86005" bIns="43003" numCol="1" anchor="t" anchorCtr="0" compatLnSpc="1">
                <a:prstTxWarp prst="textNoShape">
                  <a:avLst/>
                </a:prstTxWarp>
              </a:bodyPr>
              <a:lstStyle/>
              <a:p>
                <a:pPr algn="ctr" defTabSz="909337" fontAlgn="base">
                  <a:spcBef>
                    <a:spcPct val="0"/>
                  </a:spcBef>
                  <a:spcAft>
                    <a:spcPct val="0"/>
                  </a:spcAft>
                </a:pPr>
                <a:r>
                  <a:rPr lang="zh-CN" altLang="en-US" sz="1600" dirty="0">
                    <a:solidFill>
                      <a:srgbClr val="F8F8F8"/>
                    </a:solidFill>
                    <a:latin typeface="微软雅黑"/>
                  </a:rPr>
                  <a:t>工作事项</a:t>
                </a:r>
              </a:p>
            </p:txBody>
          </p:sp>
        </p:grpSp>
      </p:grpSp>
      <p:grpSp>
        <p:nvGrpSpPr>
          <p:cNvPr id="122" name="组合 121"/>
          <p:cNvGrpSpPr/>
          <p:nvPr/>
        </p:nvGrpSpPr>
        <p:grpSpPr>
          <a:xfrm>
            <a:off x="6182546" y="2170826"/>
            <a:ext cx="1917845" cy="2417148"/>
            <a:chOff x="1043608" y="2170826"/>
            <a:chExt cx="1917845" cy="2417148"/>
          </a:xfrm>
        </p:grpSpPr>
        <p:sp>
          <p:nvSpPr>
            <p:cNvPr id="123" name="文本框 122"/>
            <p:cNvSpPr txBox="1"/>
            <p:nvPr/>
          </p:nvSpPr>
          <p:spPr>
            <a:xfrm>
              <a:off x="1043608" y="2962914"/>
              <a:ext cx="1917845" cy="1625060"/>
            </a:xfrm>
            <a:prstGeom prst="rect">
              <a:avLst/>
            </a:prstGeom>
            <a:noFill/>
          </p:spPr>
          <p:txBody>
            <a:bodyPr wrap="square" rtlCol="0">
              <a:spAutoFit/>
            </a:bodyPr>
            <a:lstStyle/>
            <a:p>
              <a:pPr>
                <a:lnSpc>
                  <a:spcPct val="120000"/>
                </a:lnSpc>
              </a:pPr>
              <a:r>
                <a:rPr lang="zh-CN" altLang="en-US" sz="1100" b="1" dirty="0">
                  <a:solidFill>
                    <a:srgbClr val="23363D"/>
                  </a:solidFill>
                  <a:latin typeface="+mn-ea"/>
                </a:rPr>
                <a:t>工作内容：</a:t>
              </a:r>
              <a:endParaRPr lang="en-US" altLang="zh-CN" sz="1100" b="1" dirty="0">
                <a:solidFill>
                  <a:srgbClr val="23363D"/>
                </a:solidFill>
                <a:latin typeface="+mn-ea"/>
              </a:endParaRPr>
            </a:p>
            <a:p>
              <a:pPr>
                <a:lnSpc>
                  <a:spcPct val="120000"/>
                </a:lnSpc>
              </a:pPr>
              <a:r>
                <a:rPr lang="zh-CN" altLang="en-US" sz="1000" dirty="0">
                  <a:solidFill>
                    <a:schemeClr val="tx1">
                      <a:lumMod val="65000"/>
                      <a:lumOff val="35000"/>
                    </a:schemeClr>
                  </a:solidFill>
                  <a:latin typeface="+mn-ea"/>
                </a:rPr>
                <a:t>对主要工作内容加以描述；对主要工作内容加以描述；对主要工作内容加以描述。</a:t>
              </a:r>
              <a:endParaRPr lang="en-US" altLang="zh-CN" sz="1000" dirty="0">
                <a:solidFill>
                  <a:schemeClr val="tx1">
                    <a:lumMod val="65000"/>
                    <a:lumOff val="35000"/>
                  </a:schemeClr>
                </a:solidFill>
                <a:latin typeface="+mn-ea"/>
              </a:endParaRPr>
            </a:p>
            <a:p>
              <a:pPr>
                <a:lnSpc>
                  <a:spcPct val="120000"/>
                </a:lnSpc>
              </a:pPr>
              <a:endParaRPr lang="en-US" altLang="zh-CN" sz="1000" dirty="0">
                <a:solidFill>
                  <a:schemeClr val="tx1">
                    <a:lumMod val="65000"/>
                    <a:lumOff val="35000"/>
                  </a:schemeClr>
                </a:solidFill>
                <a:latin typeface="+mn-ea"/>
              </a:endParaRPr>
            </a:p>
            <a:p>
              <a:pPr>
                <a:lnSpc>
                  <a:spcPct val="120000"/>
                </a:lnSpc>
              </a:pPr>
              <a:r>
                <a:rPr lang="zh-CN" altLang="en-US" sz="1200" b="1" dirty="0">
                  <a:solidFill>
                    <a:srgbClr val="23363D"/>
                  </a:solidFill>
                  <a:latin typeface="+mn-ea"/>
                </a:rPr>
                <a:t>完成情况：</a:t>
              </a:r>
              <a:endParaRPr lang="en-US" altLang="zh-CN" sz="1200" b="1" dirty="0">
                <a:solidFill>
                  <a:srgbClr val="23363D"/>
                </a:solidFill>
                <a:latin typeface="+mn-ea"/>
              </a:endParaRPr>
            </a:p>
            <a:p>
              <a:pPr>
                <a:lnSpc>
                  <a:spcPct val="120000"/>
                </a:lnSpc>
              </a:pPr>
              <a:r>
                <a:rPr lang="zh-CN" altLang="en-US" sz="1000" dirty="0">
                  <a:solidFill>
                    <a:schemeClr val="tx1">
                      <a:lumMod val="65000"/>
                      <a:lumOff val="35000"/>
                    </a:schemeClr>
                  </a:solidFill>
                  <a:latin typeface="+mn-ea"/>
                </a:rPr>
                <a:t>具体完成情况通报；具体完成情况通报；具体完成情况通报；</a:t>
              </a:r>
            </a:p>
          </p:txBody>
        </p:sp>
        <p:grpSp>
          <p:nvGrpSpPr>
            <p:cNvPr id="124" name="组合 123"/>
            <p:cNvGrpSpPr/>
            <p:nvPr/>
          </p:nvGrpSpPr>
          <p:grpSpPr>
            <a:xfrm>
              <a:off x="1162675" y="2170826"/>
              <a:ext cx="1387979" cy="463188"/>
              <a:chOff x="2582250" y="5541358"/>
              <a:chExt cx="2076669" cy="882316"/>
            </a:xfrm>
          </p:grpSpPr>
          <p:grpSp>
            <p:nvGrpSpPr>
              <p:cNvPr id="125" name="组合 124"/>
              <p:cNvGrpSpPr/>
              <p:nvPr/>
            </p:nvGrpSpPr>
            <p:grpSpPr>
              <a:xfrm>
                <a:off x="2582250" y="5541358"/>
                <a:ext cx="2076669" cy="882316"/>
                <a:chOff x="2582250" y="5541358"/>
                <a:chExt cx="2076669" cy="882316"/>
              </a:xfrm>
            </p:grpSpPr>
            <p:sp>
              <p:nvSpPr>
                <p:cNvPr id="127" name="圆角矩形 126"/>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128" name="圆角矩形 127"/>
                <p:cNvSpPr/>
                <p:nvPr/>
              </p:nvSpPr>
              <p:spPr bwMode="auto">
                <a:xfrm>
                  <a:off x="2675090" y="5620577"/>
                  <a:ext cx="1896898" cy="727515"/>
                </a:xfrm>
                <a:prstGeom prst="roundRect">
                  <a:avLst>
                    <a:gd name="adj" fmla="val 10568"/>
                  </a:avLst>
                </a:prstGeom>
                <a:solidFill>
                  <a:srgbClr val="23363D"/>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126" name="矩形 125"/>
              <p:cNvSpPr>
                <a:spLocks noChangeArrowheads="1"/>
              </p:cNvSpPr>
              <p:nvPr/>
            </p:nvSpPr>
            <p:spPr bwMode="auto">
              <a:xfrm>
                <a:off x="2794196" y="5664398"/>
                <a:ext cx="1633650" cy="483801"/>
              </a:xfrm>
              <a:prstGeom prst="rect">
                <a:avLst/>
              </a:prstGeom>
              <a:noFill/>
              <a:ln w="7" cap="flat">
                <a:noFill/>
                <a:prstDash val="solid"/>
                <a:miter lim="800000"/>
                <a:headEnd/>
                <a:tailEnd/>
              </a:ln>
            </p:spPr>
            <p:txBody>
              <a:bodyPr vert="horz" wrap="square" lIns="86005" tIns="43003" rIns="86005" bIns="43003" numCol="1" anchor="t" anchorCtr="0" compatLnSpc="1">
                <a:prstTxWarp prst="textNoShape">
                  <a:avLst/>
                </a:prstTxWarp>
              </a:bodyPr>
              <a:lstStyle/>
              <a:p>
                <a:pPr algn="ctr" defTabSz="909337" fontAlgn="base">
                  <a:spcBef>
                    <a:spcPct val="0"/>
                  </a:spcBef>
                  <a:spcAft>
                    <a:spcPct val="0"/>
                  </a:spcAft>
                </a:pPr>
                <a:r>
                  <a:rPr lang="zh-CN" altLang="en-US" sz="1600" dirty="0">
                    <a:solidFill>
                      <a:srgbClr val="F8F8F8"/>
                    </a:solidFill>
                    <a:latin typeface="微软雅黑"/>
                  </a:rPr>
                  <a:t>工作事项</a:t>
                </a:r>
              </a:p>
            </p:txBody>
          </p:sp>
        </p:grpSp>
      </p:grpSp>
    </p:spTree>
    <p:extLst>
      <p:ext uri="{BB962C8B-B14F-4D97-AF65-F5344CB8AC3E}">
        <p14:creationId xmlns:p14="http://schemas.microsoft.com/office/powerpoint/2010/main" val="723092448"/>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5"/>
                                        </p:tgtEl>
                                        <p:attrNameLst>
                                          <p:attrName>style.visibility</p:attrName>
                                        </p:attrNameLst>
                                      </p:cBhvr>
                                      <p:to>
                                        <p:strVal val="visible"/>
                                      </p:to>
                                    </p:set>
                                    <p:anim calcmode="lin" valueType="num">
                                      <p:cBhvr additive="base">
                                        <p:cTn id="16" dur="500" fill="hold"/>
                                        <p:tgtEl>
                                          <p:spTgt spid="115"/>
                                        </p:tgtEl>
                                        <p:attrNameLst>
                                          <p:attrName>ppt_x</p:attrName>
                                        </p:attrNameLst>
                                      </p:cBhvr>
                                      <p:tavLst>
                                        <p:tav tm="0">
                                          <p:val>
                                            <p:strVal val="#ppt_x"/>
                                          </p:val>
                                        </p:tav>
                                        <p:tav tm="100000">
                                          <p:val>
                                            <p:strVal val="#ppt_x"/>
                                          </p:val>
                                        </p:tav>
                                      </p:tavLst>
                                    </p:anim>
                                    <p:anim calcmode="lin" valueType="num">
                                      <p:cBhvr additive="base">
                                        <p:cTn id="17" dur="500" fill="hold"/>
                                        <p:tgtEl>
                                          <p:spTgt spid="115"/>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22"/>
                                        </p:tgtEl>
                                        <p:attrNameLst>
                                          <p:attrName>style.visibility</p:attrName>
                                        </p:attrNameLst>
                                      </p:cBhvr>
                                      <p:to>
                                        <p:strVal val="visible"/>
                                      </p:to>
                                    </p:set>
                                    <p:anim calcmode="lin" valueType="num">
                                      <p:cBhvr additive="base">
                                        <p:cTn id="20" dur="500" fill="hold"/>
                                        <p:tgtEl>
                                          <p:spTgt spid="122"/>
                                        </p:tgtEl>
                                        <p:attrNameLst>
                                          <p:attrName>ppt_x</p:attrName>
                                        </p:attrNameLst>
                                      </p:cBhvr>
                                      <p:tavLst>
                                        <p:tav tm="0">
                                          <p:val>
                                            <p:strVal val="#ppt_x"/>
                                          </p:val>
                                        </p:tav>
                                        <p:tav tm="100000">
                                          <p:val>
                                            <p:strVal val="#ppt_x"/>
                                          </p:val>
                                        </p:tav>
                                      </p:tavLst>
                                    </p:anim>
                                    <p:anim calcmode="lin" valueType="num">
                                      <p:cBhvr additive="base">
                                        <p:cTn id="21"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质量问题分析报告</a:t>
              </a:r>
            </a:p>
          </p:txBody>
        </p:sp>
        <p:grpSp>
          <p:nvGrpSpPr>
            <p:cNvPr id="11" name="组合 10"/>
            <p:cNvGrpSpPr/>
            <p:nvPr/>
          </p:nvGrpSpPr>
          <p:grpSpPr>
            <a:xfrm>
              <a:off x="298181" y="51470"/>
              <a:ext cx="997645" cy="969003"/>
              <a:chOff x="1287126" y="850656"/>
              <a:chExt cx="997645" cy="969003"/>
            </a:xfrm>
          </p:grpSpPr>
          <p:sp>
            <p:nvSpPr>
              <p:cNvPr id="13" name="椭圆 12"/>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9" name="椭圆 18"/>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20" name="图片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1" name="椭圆 20"/>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2" name="矩形 259"/>
            <p:cNvSpPr>
              <a:spLocks noChangeArrowheads="1"/>
            </p:cNvSpPr>
            <p:nvPr/>
          </p:nvSpPr>
          <p:spPr bwMode="auto">
            <a:xfrm>
              <a:off x="435402" y="202980"/>
              <a:ext cx="929612" cy="4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01</a:t>
              </a:r>
              <a:endParaRPr lang="zh-CN" altLang="en-US" sz="2400" cap="all" dirty="0">
                <a:solidFill>
                  <a:srgbClr val="980000"/>
                </a:solidFill>
                <a:latin typeface="Impact" panose="020B0806030902050204" pitchFamily="34" charset="0"/>
                <a:cs typeface="Arial" panose="020B0604020202020204" pitchFamily="34" charset="0"/>
              </a:endParaRPr>
            </a:p>
          </p:txBody>
        </p:sp>
      </p:grpSp>
      <p:grpSp>
        <p:nvGrpSpPr>
          <p:cNvPr id="23" name="组合 22"/>
          <p:cNvGrpSpPr/>
          <p:nvPr/>
        </p:nvGrpSpPr>
        <p:grpSpPr>
          <a:xfrm>
            <a:off x="859843" y="2139702"/>
            <a:ext cx="1917845" cy="2546414"/>
            <a:chOff x="1043608" y="2170826"/>
            <a:chExt cx="1917845" cy="2546414"/>
          </a:xfrm>
        </p:grpSpPr>
        <p:sp>
          <p:nvSpPr>
            <p:cNvPr id="24" name="文本框 23"/>
            <p:cNvSpPr txBox="1"/>
            <p:nvPr/>
          </p:nvSpPr>
          <p:spPr>
            <a:xfrm>
              <a:off x="1043608" y="2962914"/>
              <a:ext cx="1917845" cy="1754326"/>
            </a:xfrm>
            <a:prstGeom prst="rect">
              <a:avLst/>
            </a:prstGeom>
            <a:noFill/>
          </p:spPr>
          <p:txBody>
            <a:bodyPr wrap="square" rtlCol="0">
              <a:spAutoFit/>
            </a:bodyPr>
            <a:lstStyle/>
            <a:p>
              <a:pPr>
                <a:lnSpc>
                  <a:spcPct val="120000"/>
                </a:lnSpc>
              </a:pPr>
              <a:r>
                <a:rPr lang="zh-CN" altLang="en-US" sz="1000" b="1" dirty="0">
                  <a:solidFill>
                    <a:srgbClr val="23363D"/>
                  </a:solidFill>
                  <a:latin typeface="+mn-ea"/>
                </a:rPr>
                <a:t>●零件图号：</a:t>
              </a:r>
              <a:r>
                <a:rPr lang="en-US" altLang="zh-CN" sz="1000" dirty="0">
                  <a:solidFill>
                    <a:srgbClr val="23363D"/>
                  </a:solidFill>
                  <a:latin typeface="+mn-ea"/>
                </a:rPr>
                <a:t>RDC15-1505004</a:t>
              </a:r>
            </a:p>
            <a:p>
              <a:pPr>
                <a:lnSpc>
                  <a:spcPct val="120000"/>
                </a:lnSpc>
              </a:pPr>
              <a:r>
                <a:rPr lang="en-US" altLang="zh-CN" sz="1000" b="1" dirty="0">
                  <a:solidFill>
                    <a:srgbClr val="23363D"/>
                  </a:solidFill>
                  <a:latin typeface="+mn-ea"/>
                </a:rPr>
                <a:t>●</a:t>
              </a:r>
              <a:r>
                <a:rPr lang="zh-CN" altLang="en-US" sz="1000" b="1" dirty="0">
                  <a:solidFill>
                    <a:srgbClr val="23363D"/>
                  </a:solidFill>
                  <a:latin typeface="+mn-ea"/>
                </a:rPr>
                <a:t>零件名称：</a:t>
              </a:r>
              <a:r>
                <a:rPr lang="zh-CN" altLang="en-US" sz="1000" dirty="0">
                  <a:solidFill>
                    <a:srgbClr val="23363D"/>
                  </a:solidFill>
                  <a:latin typeface="+mn-ea"/>
                </a:rPr>
                <a:t>某某零件</a:t>
              </a:r>
            </a:p>
            <a:p>
              <a:pPr>
                <a:lnSpc>
                  <a:spcPct val="120000"/>
                </a:lnSpc>
              </a:pPr>
              <a:r>
                <a:rPr lang="zh-CN" altLang="en-US" sz="1000" b="1" dirty="0">
                  <a:solidFill>
                    <a:srgbClr val="23363D"/>
                  </a:solidFill>
                  <a:latin typeface="+mn-ea"/>
                </a:rPr>
                <a:t>●发生场所：</a:t>
              </a:r>
              <a:r>
                <a:rPr lang="zh-CN" altLang="en-US" sz="1000" dirty="0">
                  <a:solidFill>
                    <a:srgbClr val="23363D"/>
                  </a:solidFill>
                  <a:latin typeface="+mn-ea"/>
                </a:rPr>
                <a:t>机加车间</a:t>
              </a:r>
              <a:r>
                <a:rPr lang="en-US" altLang="zh-CN" sz="1000" dirty="0">
                  <a:solidFill>
                    <a:srgbClr val="23363D"/>
                  </a:solidFill>
                  <a:latin typeface="+mn-ea"/>
                </a:rPr>
                <a:t>1</a:t>
              </a:r>
            </a:p>
            <a:p>
              <a:pPr>
                <a:lnSpc>
                  <a:spcPct val="120000"/>
                </a:lnSpc>
              </a:pPr>
              <a:r>
                <a:rPr lang="en-US" altLang="zh-CN" sz="1000" b="1" dirty="0">
                  <a:solidFill>
                    <a:srgbClr val="23363D"/>
                  </a:solidFill>
                  <a:latin typeface="+mn-ea"/>
                </a:rPr>
                <a:t>●</a:t>
              </a:r>
              <a:r>
                <a:rPr lang="zh-CN" altLang="en-US" sz="1000" b="1" dirty="0">
                  <a:solidFill>
                    <a:srgbClr val="23363D"/>
                  </a:solidFill>
                  <a:latin typeface="+mn-ea"/>
                </a:rPr>
                <a:t>发生时间：</a:t>
              </a:r>
              <a:r>
                <a:rPr lang="en-US" altLang="zh-CN" sz="1000" dirty="0">
                  <a:solidFill>
                    <a:srgbClr val="23363D"/>
                  </a:solidFill>
                  <a:latin typeface="+mn-ea"/>
                </a:rPr>
                <a:t>2018.11.4</a:t>
              </a:r>
            </a:p>
            <a:p>
              <a:pPr>
                <a:lnSpc>
                  <a:spcPct val="120000"/>
                </a:lnSpc>
              </a:pPr>
              <a:r>
                <a:rPr lang="en-US" altLang="zh-CN" sz="1000" b="1" dirty="0">
                  <a:solidFill>
                    <a:srgbClr val="23363D"/>
                  </a:solidFill>
                  <a:latin typeface="+mn-ea"/>
                </a:rPr>
                <a:t>●</a:t>
              </a:r>
              <a:r>
                <a:rPr lang="zh-CN" altLang="en-US" sz="1000" b="1" dirty="0">
                  <a:solidFill>
                    <a:srgbClr val="23363D"/>
                  </a:solidFill>
                  <a:latin typeface="+mn-ea"/>
                </a:rPr>
                <a:t>发 现 人：</a:t>
              </a:r>
              <a:r>
                <a:rPr lang="en-US" altLang="zh-CN" sz="1000" dirty="0">
                  <a:solidFill>
                    <a:srgbClr val="23363D"/>
                  </a:solidFill>
                  <a:latin typeface="+mn-ea"/>
                </a:rPr>
                <a:t>XXX</a:t>
              </a:r>
            </a:p>
            <a:p>
              <a:pPr>
                <a:lnSpc>
                  <a:spcPct val="120000"/>
                </a:lnSpc>
              </a:pPr>
              <a:r>
                <a:rPr lang="en-US" altLang="zh-CN" sz="1000" b="1" dirty="0">
                  <a:solidFill>
                    <a:srgbClr val="23363D"/>
                  </a:solidFill>
                  <a:latin typeface="+mn-ea"/>
                </a:rPr>
                <a:t>●</a:t>
              </a:r>
              <a:r>
                <a:rPr lang="zh-CN" altLang="en-US" sz="1000" b="1" dirty="0">
                  <a:solidFill>
                    <a:srgbClr val="23363D"/>
                  </a:solidFill>
                  <a:latin typeface="+mn-ea"/>
                </a:rPr>
                <a:t>不良现象：</a:t>
              </a:r>
              <a:r>
                <a:rPr lang="zh-CN" altLang="en-US" sz="1000" dirty="0">
                  <a:solidFill>
                    <a:srgbClr val="23363D"/>
                  </a:solidFill>
                  <a:latin typeface="+mn-ea"/>
                </a:rPr>
                <a:t>对不良信息具体描述；对不良信息具体描述；对不良信息具体描述；对不良信息具体描述；</a:t>
              </a:r>
            </a:p>
          </p:txBody>
        </p:sp>
        <p:grpSp>
          <p:nvGrpSpPr>
            <p:cNvPr id="25" name="组合 24"/>
            <p:cNvGrpSpPr/>
            <p:nvPr/>
          </p:nvGrpSpPr>
          <p:grpSpPr>
            <a:xfrm>
              <a:off x="1162675" y="2170826"/>
              <a:ext cx="1387979" cy="463188"/>
              <a:chOff x="2582250" y="5541358"/>
              <a:chExt cx="2076669" cy="882316"/>
            </a:xfrm>
          </p:grpSpPr>
          <p:grpSp>
            <p:nvGrpSpPr>
              <p:cNvPr id="26" name="组合 25"/>
              <p:cNvGrpSpPr/>
              <p:nvPr/>
            </p:nvGrpSpPr>
            <p:grpSpPr>
              <a:xfrm>
                <a:off x="2582250" y="5541358"/>
                <a:ext cx="2076669" cy="882316"/>
                <a:chOff x="2582250" y="5541358"/>
                <a:chExt cx="2076669" cy="882316"/>
              </a:xfrm>
            </p:grpSpPr>
            <p:sp>
              <p:nvSpPr>
                <p:cNvPr id="28" name="圆角矩形 27"/>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29" name="圆角矩形 28"/>
                <p:cNvSpPr/>
                <p:nvPr/>
              </p:nvSpPr>
              <p:spPr bwMode="auto">
                <a:xfrm>
                  <a:off x="2675090" y="5620576"/>
                  <a:ext cx="1896898" cy="727514"/>
                </a:xfrm>
                <a:prstGeom prst="roundRect">
                  <a:avLst>
                    <a:gd name="adj" fmla="val 10568"/>
                  </a:avLst>
                </a:prstGeom>
                <a:solidFill>
                  <a:srgbClr val="980000"/>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27" name="矩形 26"/>
              <p:cNvSpPr>
                <a:spLocks noChangeArrowheads="1"/>
              </p:cNvSpPr>
              <p:nvPr/>
            </p:nvSpPr>
            <p:spPr bwMode="auto">
              <a:xfrm>
                <a:off x="2794196" y="5664398"/>
                <a:ext cx="1633649" cy="483801"/>
              </a:xfrm>
              <a:prstGeom prst="rect">
                <a:avLst/>
              </a:prstGeom>
              <a:noFill/>
              <a:ln w="7" cap="flat">
                <a:noFill/>
                <a:prstDash val="solid"/>
                <a:miter lim="800000"/>
                <a:headEnd/>
                <a:tailEnd/>
              </a:ln>
            </p:spPr>
            <p:txBody>
              <a:bodyPr vert="horz" wrap="square" lIns="86005" tIns="43003" rIns="86005" bIns="43003" numCol="1" anchor="t" anchorCtr="0" compatLnSpc="1">
                <a:prstTxWarp prst="textNoShape">
                  <a:avLst/>
                </a:prstTxWarp>
              </a:bodyPr>
              <a:lstStyle/>
              <a:p>
                <a:pPr algn="ctr" defTabSz="909337" fontAlgn="base">
                  <a:spcBef>
                    <a:spcPct val="0"/>
                  </a:spcBef>
                  <a:spcAft>
                    <a:spcPct val="0"/>
                  </a:spcAft>
                </a:pPr>
                <a:r>
                  <a:rPr lang="zh-CN" altLang="en-US" sz="1600" dirty="0">
                    <a:solidFill>
                      <a:srgbClr val="F8F8F8"/>
                    </a:solidFill>
                    <a:latin typeface="微软雅黑"/>
                  </a:rPr>
                  <a:t>不良信息</a:t>
                </a:r>
              </a:p>
            </p:txBody>
          </p:sp>
        </p:grpSp>
      </p:grpSp>
      <p:sp>
        <p:nvSpPr>
          <p:cNvPr id="31" name="文本框 30"/>
          <p:cNvSpPr txBox="1"/>
          <p:nvPr/>
        </p:nvSpPr>
        <p:spPr>
          <a:xfrm>
            <a:off x="3403972" y="2931790"/>
            <a:ext cx="1917845" cy="1369349"/>
          </a:xfrm>
          <a:prstGeom prst="rect">
            <a:avLst/>
          </a:prstGeom>
          <a:noFill/>
        </p:spPr>
        <p:txBody>
          <a:bodyPr wrap="square" rtlCol="0">
            <a:spAutoFit/>
          </a:bodyPr>
          <a:lstStyle/>
          <a:p>
            <a:pPr>
              <a:lnSpc>
                <a:spcPct val="120000"/>
              </a:lnSpc>
            </a:pPr>
            <a:r>
              <a:rPr lang="zh-CN" altLang="en-US" sz="1000" dirty="0">
                <a:solidFill>
                  <a:srgbClr val="23363D"/>
                </a:solidFill>
                <a:latin typeface="+mn-ea"/>
              </a:rPr>
              <a:t>单击文本框输入详细的处理办法及措施；单击文本框输入详细的处理办法及措施；单击文本框输入详细的处理办法及措施；单击文本框输入详细的处理办法及措施；单击文本框输入详细的处理办法及措施；</a:t>
            </a:r>
          </a:p>
        </p:txBody>
      </p:sp>
      <p:grpSp>
        <p:nvGrpSpPr>
          <p:cNvPr id="32" name="组合 31"/>
          <p:cNvGrpSpPr/>
          <p:nvPr/>
        </p:nvGrpSpPr>
        <p:grpSpPr>
          <a:xfrm>
            <a:off x="3347864" y="2139702"/>
            <a:ext cx="2424032" cy="463188"/>
            <a:chOff x="2582250" y="5541358"/>
            <a:chExt cx="2076669" cy="882316"/>
          </a:xfrm>
        </p:grpSpPr>
        <p:grpSp>
          <p:nvGrpSpPr>
            <p:cNvPr id="33" name="组合 32"/>
            <p:cNvGrpSpPr/>
            <p:nvPr/>
          </p:nvGrpSpPr>
          <p:grpSpPr>
            <a:xfrm>
              <a:off x="2582250" y="5541358"/>
              <a:ext cx="2076669" cy="882316"/>
              <a:chOff x="2582250" y="5541358"/>
              <a:chExt cx="2076669" cy="882316"/>
            </a:xfrm>
          </p:grpSpPr>
          <p:sp>
            <p:nvSpPr>
              <p:cNvPr id="35" name="圆角矩形 34"/>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36" name="圆角矩形 35"/>
              <p:cNvSpPr/>
              <p:nvPr/>
            </p:nvSpPr>
            <p:spPr bwMode="auto">
              <a:xfrm>
                <a:off x="2675090" y="5620576"/>
                <a:ext cx="1896898" cy="727514"/>
              </a:xfrm>
              <a:prstGeom prst="roundRect">
                <a:avLst>
                  <a:gd name="adj" fmla="val 10568"/>
                </a:avLst>
              </a:prstGeom>
              <a:solidFill>
                <a:srgbClr val="23363D"/>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34" name="矩形 33"/>
            <p:cNvSpPr>
              <a:spLocks noChangeArrowheads="1"/>
            </p:cNvSpPr>
            <p:nvPr/>
          </p:nvSpPr>
          <p:spPr bwMode="auto">
            <a:xfrm>
              <a:off x="2794196" y="5664398"/>
              <a:ext cx="1633650" cy="483801"/>
            </a:xfrm>
            <a:prstGeom prst="rect">
              <a:avLst/>
            </a:prstGeom>
            <a:noFill/>
            <a:ln w="7" cap="flat">
              <a:noFill/>
              <a:prstDash val="solid"/>
              <a:miter lim="800000"/>
              <a:headEnd/>
              <a:tailEnd/>
            </a:ln>
          </p:spPr>
          <p:txBody>
            <a:bodyPr vert="horz" wrap="square" lIns="86005" tIns="43003" rIns="86005" bIns="43003" numCol="1" anchor="t" anchorCtr="0" compatLnSpc="1">
              <a:prstTxWarp prst="textNoShape">
                <a:avLst/>
              </a:prstTxWarp>
            </a:bodyPr>
            <a:lstStyle/>
            <a:p>
              <a:pPr algn="ctr" defTabSz="909337" fontAlgn="base">
                <a:spcBef>
                  <a:spcPct val="0"/>
                </a:spcBef>
                <a:spcAft>
                  <a:spcPct val="0"/>
                </a:spcAft>
              </a:pPr>
              <a:r>
                <a:rPr lang="en-US" altLang="zh-CN" sz="1600" dirty="0">
                  <a:solidFill>
                    <a:srgbClr val="F8F8F8"/>
                  </a:solidFill>
                  <a:latin typeface="微软雅黑"/>
                </a:rPr>
                <a:t>2</a:t>
              </a:r>
              <a:r>
                <a:rPr lang="zh-CN" altLang="en-US" sz="1600" dirty="0">
                  <a:solidFill>
                    <a:srgbClr val="F8F8F8"/>
                  </a:solidFill>
                  <a:latin typeface="微软雅黑"/>
                </a:rPr>
                <a:t>、不良调查处置 </a:t>
              </a:r>
            </a:p>
          </p:txBody>
        </p:sp>
      </p:grpSp>
      <p:sp>
        <p:nvSpPr>
          <p:cNvPr id="42" name="TextBox 2"/>
          <p:cNvSpPr txBox="1">
            <a:spLocks noChangeArrowheads="1"/>
          </p:cNvSpPr>
          <p:nvPr/>
        </p:nvSpPr>
        <p:spPr bwMode="auto">
          <a:xfrm>
            <a:off x="566956" y="1380713"/>
            <a:ext cx="71287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4500"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Wingdings" panose="05000000000000000000" pitchFamily="2" charset="2"/>
              <a:buNone/>
            </a:pPr>
            <a:r>
              <a:rPr lang="zh-CN" altLang="en-US" sz="1600" dirty="0">
                <a:solidFill>
                  <a:srgbClr val="23363D"/>
                </a:solidFill>
                <a:ea typeface="微软雅黑" panose="020B0503020204020204" pitchFamily="34" charset="-122"/>
              </a:rPr>
              <a:t>上月质量例会提出了一些后续的工作任务，其完成情况如下：</a:t>
            </a:r>
          </a:p>
        </p:txBody>
      </p:sp>
      <p:sp>
        <p:nvSpPr>
          <p:cNvPr id="3" name="圆角矩形 2"/>
          <p:cNvSpPr/>
          <p:nvPr/>
        </p:nvSpPr>
        <p:spPr>
          <a:xfrm>
            <a:off x="6516216" y="2181289"/>
            <a:ext cx="1824440" cy="2504827"/>
          </a:xfrm>
          <a:prstGeom prst="roundRect">
            <a:avLst>
              <a:gd name="adj" fmla="val 9754"/>
            </a:avLst>
          </a:prstGeom>
          <a:blipFill dpi="0" rotWithShape="1">
            <a:blip r:embed="rId4" cstate="screen">
              <a:extLst>
                <a:ext uri="{28A0092B-C50C-407E-A947-70E740481C1C}">
                  <a14:useLocalDpi xmlns:a14="http://schemas.microsoft.com/office/drawing/2010/main"/>
                </a:ext>
              </a:extLst>
            </a:blip>
            <a:srcRect/>
            <a:stretch>
              <a:fillRect/>
            </a:stretch>
          </a:blipFill>
          <a:ln w="285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8342437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additive="base">
                                        <p:cTn id="16" dur="500" fill="hold"/>
                                        <p:tgtEl>
                                          <p:spTgt spid="32"/>
                                        </p:tgtEl>
                                        <p:attrNameLst>
                                          <p:attrName>ppt_x</p:attrName>
                                        </p:attrNameLst>
                                      </p:cBhvr>
                                      <p:tavLst>
                                        <p:tav tm="0">
                                          <p:val>
                                            <p:strVal val="#ppt_x"/>
                                          </p:val>
                                        </p:tav>
                                        <p:tav tm="100000">
                                          <p:val>
                                            <p:strVal val="#ppt_x"/>
                                          </p:val>
                                        </p:tav>
                                      </p:tavLst>
                                    </p:anim>
                                    <p:anim calcmode="lin" valueType="num">
                                      <p:cBhvr additive="base">
                                        <p:cTn id="17" dur="500" fill="hold"/>
                                        <p:tgtEl>
                                          <p:spTgt spid="32"/>
                                        </p:tgtEl>
                                        <p:attrNameLst>
                                          <p:attrName>ppt_y</p:attrName>
                                        </p:attrNameLst>
                                      </p:cBhvr>
                                      <p:tavLst>
                                        <p:tav tm="0">
                                          <p:val>
                                            <p:strVal val="1+#ppt_h/2"/>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left)">
                                      <p:cBhvr>
                                        <p:cTn id="2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33" name="Text Box 41"/>
          <p:cNvSpPr txBox="1">
            <a:spLocks noChangeArrowheads="1"/>
          </p:cNvSpPr>
          <p:nvPr/>
        </p:nvSpPr>
        <p:spPr bwMode="auto">
          <a:xfrm>
            <a:off x="5422106" y="856061"/>
            <a:ext cx="2606279" cy="243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b="1">
                <a:solidFill>
                  <a:schemeClr val="tx1"/>
                </a:solidFill>
                <a:latin typeface="Arial" panose="020B0604020202020204" pitchFamily="34" charset="0"/>
                <a:ea typeface="宋体" panose="02010600030101010101" pitchFamily="2" charset="-122"/>
              </a:defRPr>
            </a:lvl1pPr>
            <a:lvl2pPr marL="742950" indent="-285750" eaLnBrk="0" hangingPunct="0">
              <a:defRPr sz="1200" b="1">
                <a:solidFill>
                  <a:schemeClr val="tx1"/>
                </a:solidFill>
                <a:latin typeface="Arial" panose="020B0604020202020204" pitchFamily="34" charset="0"/>
                <a:ea typeface="宋体" panose="02010600030101010101" pitchFamily="2" charset="-122"/>
              </a:defRPr>
            </a:lvl2pPr>
            <a:lvl3pPr marL="1143000" indent="-228600" eaLnBrk="0" hangingPunct="0">
              <a:defRPr sz="1200" b="1">
                <a:solidFill>
                  <a:schemeClr val="tx1"/>
                </a:solidFill>
                <a:latin typeface="Arial" panose="020B0604020202020204" pitchFamily="34" charset="0"/>
                <a:ea typeface="宋体" panose="02010600030101010101" pitchFamily="2" charset="-122"/>
              </a:defRPr>
            </a:lvl3pPr>
            <a:lvl4pPr marL="1600200" indent="-228600" eaLnBrk="0" hangingPunct="0">
              <a:defRPr sz="1200" b="1">
                <a:solidFill>
                  <a:schemeClr val="tx1"/>
                </a:solidFill>
                <a:latin typeface="Arial" panose="020B0604020202020204" pitchFamily="34" charset="0"/>
                <a:ea typeface="宋体" panose="02010600030101010101" pitchFamily="2" charset="-122"/>
              </a:defRPr>
            </a:lvl4pPr>
            <a:lvl5pPr marL="2057400" indent="-228600" eaLnBrk="0" hangingPunct="0">
              <a:defRPr sz="1200" b="1">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Font typeface="Wingdings" panose="05000000000000000000" pitchFamily="2" charset="2"/>
              <a:buChar char="v"/>
              <a:defRPr sz="1200" b="1">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Wingdings" panose="05000000000000000000" pitchFamily="2" charset="2"/>
              <a:buNone/>
            </a:pPr>
            <a:endParaRPr lang="zh-CN" altLang="en-US" sz="900"/>
          </a:p>
        </p:txBody>
      </p:sp>
      <p:grpSp>
        <p:nvGrpSpPr>
          <p:cNvPr id="8" name="组合 7"/>
          <p:cNvGrpSpPr/>
          <p:nvPr/>
        </p:nvGrpSpPr>
        <p:grpSpPr>
          <a:xfrm>
            <a:off x="0" y="51470"/>
            <a:ext cx="9144000" cy="969003"/>
            <a:chOff x="0" y="51470"/>
            <a:chExt cx="9144000" cy="969003"/>
          </a:xfrm>
        </p:grpSpPr>
        <p:sp>
          <p:nvSpPr>
            <p:cNvPr id="11" name="矩形 10"/>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2" name="矩形 259"/>
            <p:cNvSpPr>
              <a:spLocks noChangeArrowheads="1"/>
            </p:cNvSpPr>
            <p:nvPr/>
          </p:nvSpPr>
          <p:spPr bwMode="auto">
            <a:xfrm>
              <a:off x="1547664" y="228223"/>
              <a:ext cx="3816424" cy="443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质量问题分析报告</a:t>
              </a:r>
            </a:p>
          </p:txBody>
        </p:sp>
        <p:grpSp>
          <p:nvGrpSpPr>
            <p:cNvPr id="13" name="组合 12"/>
            <p:cNvGrpSpPr/>
            <p:nvPr/>
          </p:nvGrpSpPr>
          <p:grpSpPr>
            <a:xfrm>
              <a:off x="298181" y="51470"/>
              <a:ext cx="997645" cy="969003"/>
              <a:chOff x="1287126" y="850656"/>
              <a:chExt cx="997645" cy="969003"/>
            </a:xfrm>
          </p:grpSpPr>
          <p:sp>
            <p:nvSpPr>
              <p:cNvPr id="15" name="椭圆 14"/>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9" name="椭圆 18"/>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20" name="图片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1" name="椭圆 20"/>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4" name="矩形 259"/>
            <p:cNvSpPr>
              <a:spLocks noChangeArrowheads="1"/>
            </p:cNvSpPr>
            <p:nvPr/>
          </p:nvSpPr>
          <p:spPr bwMode="auto">
            <a:xfrm>
              <a:off x="435402" y="202980"/>
              <a:ext cx="929612" cy="46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01</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23" name="文本框 22"/>
          <p:cNvSpPr txBox="1"/>
          <p:nvPr/>
        </p:nvSpPr>
        <p:spPr>
          <a:xfrm>
            <a:off x="1210615" y="2568340"/>
            <a:ext cx="1917845" cy="498598"/>
          </a:xfrm>
          <a:prstGeom prst="rect">
            <a:avLst/>
          </a:prstGeom>
          <a:noFill/>
        </p:spPr>
        <p:txBody>
          <a:bodyPr wrap="square" rtlCol="0">
            <a:spAutoFit/>
          </a:bodyPr>
          <a:lstStyle/>
          <a:p>
            <a:pPr>
              <a:lnSpc>
                <a:spcPct val="120000"/>
              </a:lnSpc>
            </a:pPr>
            <a:r>
              <a:rPr lang="zh-CN" altLang="en-US" sz="1200" b="1" dirty="0">
                <a:solidFill>
                  <a:srgbClr val="23363D"/>
                </a:solidFill>
                <a:latin typeface="+mn-ea"/>
              </a:rPr>
              <a:t>要因分析：</a:t>
            </a:r>
            <a:r>
              <a:rPr lang="en-US" altLang="zh-CN" sz="1200" b="1" dirty="0">
                <a:solidFill>
                  <a:srgbClr val="23363D"/>
                </a:solidFill>
                <a:latin typeface="+mn-ea"/>
              </a:rPr>
              <a:t>5why </a:t>
            </a:r>
            <a:r>
              <a:rPr lang="zh-CN" altLang="en-US" sz="1200" b="1" dirty="0">
                <a:solidFill>
                  <a:srgbClr val="23363D"/>
                </a:solidFill>
                <a:latin typeface="+mn-ea"/>
              </a:rPr>
              <a:t>分析法</a:t>
            </a:r>
          </a:p>
          <a:p>
            <a:pPr>
              <a:lnSpc>
                <a:spcPct val="120000"/>
              </a:lnSpc>
            </a:pPr>
            <a:endParaRPr lang="zh-CN" altLang="en-US" sz="1000" dirty="0">
              <a:solidFill>
                <a:srgbClr val="23363D"/>
              </a:solidFill>
              <a:latin typeface="+mn-ea"/>
            </a:endParaRPr>
          </a:p>
        </p:txBody>
      </p:sp>
      <p:grpSp>
        <p:nvGrpSpPr>
          <p:cNvPr id="24" name="组合 23"/>
          <p:cNvGrpSpPr/>
          <p:nvPr/>
        </p:nvGrpSpPr>
        <p:grpSpPr>
          <a:xfrm>
            <a:off x="1154507" y="1776252"/>
            <a:ext cx="2424032" cy="463188"/>
            <a:chOff x="2582250" y="5541358"/>
            <a:chExt cx="2076669" cy="882316"/>
          </a:xfrm>
        </p:grpSpPr>
        <p:grpSp>
          <p:nvGrpSpPr>
            <p:cNvPr id="25" name="组合 24"/>
            <p:cNvGrpSpPr/>
            <p:nvPr/>
          </p:nvGrpSpPr>
          <p:grpSpPr>
            <a:xfrm>
              <a:off x="2582250" y="5541358"/>
              <a:ext cx="2076669" cy="882316"/>
              <a:chOff x="2582250" y="5541358"/>
              <a:chExt cx="2076669" cy="882316"/>
            </a:xfrm>
          </p:grpSpPr>
          <p:sp>
            <p:nvSpPr>
              <p:cNvPr id="27" name="圆角矩形 26"/>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28" name="圆角矩形 27"/>
              <p:cNvSpPr/>
              <p:nvPr/>
            </p:nvSpPr>
            <p:spPr bwMode="auto">
              <a:xfrm>
                <a:off x="2675090" y="5620576"/>
                <a:ext cx="1896898" cy="727514"/>
              </a:xfrm>
              <a:prstGeom prst="roundRect">
                <a:avLst>
                  <a:gd name="adj" fmla="val 10568"/>
                </a:avLst>
              </a:prstGeom>
              <a:solidFill>
                <a:srgbClr val="980000"/>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26" name="矩形 25"/>
            <p:cNvSpPr>
              <a:spLocks noChangeArrowheads="1"/>
            </p:cNvSpPr>
            <p:nvPr/>
          </p:nvSpPr>
          <p:spPr bwMode="auto">
            <a:xfrm>
              <a:off x="2794196" y="5664398"/>
              <a:ext cx="1777792" cy="550818"/>
            </a:xfrm>
            <a:prstGeom prst="rect">
              <a:avLst/>
            </a:prstGeom>
            <a:noFill/>
            <a:ln w="7" cap="flat">
              <a:noFill/>
              <a:prstDash val="solid"/>
              <a:miter lim="800000"/>
              <a:headEnd/>
              <a:tailEnd/>
            </a:ln>
          </p:spPr>
          <p:txBody>
            <a:bodyPr vert="horz" wrap="square" lIns="86005" tIns="43003" rIns="86005" bIns="43003" numCol="1" anchor="t" anchorCtr="0" compatLnSpc="1">
              <a:prstTxWarp prst="textNoShape">
                <a:avLst/>
              </a:prstTxWarp>
            </a:bodyPr>
            <a:lstStyle/>
            <a:p>
              <a:pPr algn="ctr" defTabSz="909337" fontAlgn="base">
                <a:spcBef>
                  <a:spcPct val="0"/>
                </a:spcBef>
                <a:spcAft>
                  <a:spcPct val="0"/>
                </a:spcAft>
              </a:pPr>
              <a:r>
                <a:rPr lang="en-US" altLang="zh-CN" sz="1600" dirty="0">
                  <a:solidFill>
                    <a:srgbClr val="F8F8F8"/>
                  </a:solidFill>
                  <a:latin typeface="微软雅黑"/>
                </a:rPr>
                <a:t>3</a:t>
              </a:r>
              <a:r>
                <a:rPr lang="zh-CN" altLang="en-US" sz="1600" dirty="0">
                  <a:solidFill>
                    <a:srgbClr val="F8F8F8"/>
                  </a:solidFill>
                  <a:latin typeface="微软雅黑"/>
                </a:rPr>
                <a:t>、要因分析与对策 </a:t>
              </a:r>
            </a:p>
          </p:txBody>
        </p:sp>
      </p:grpSp>
      <p:sp>
        <p:nvSpPr>
          <p:cNvPr id="3" name="矩形 2"/>
          <p:cNvSpPr/>
          <p:nvPr/>
        </p:nvSpPr>
        <p:spPr>
          <a:xfrm>
            <a:off x="1276696" y="2969264"/>
            <a:ext cx="1999160" cy="1277273"/>
          </a:xfrm>
          <a:prstGeom prst="rect">
            <a:avLst/>
          </a:prstGeom>
        </p:spPr>
        <p:txBody>
          <a:bodyPr wrap="square">
            <a:spAutoFit/>
          </a:bodyPr>
          <a:lstStyle/>
          <a:p>
            <a:pPr marL="228600" indent="-228600">
              <a:lnSpc>
                <a:spcPct val="120000"/>
              </a:lnSpc>
              <a:spcAft>
                <a:spcPts val="600"/>
              </a:spcAft>
              <a:buFont typeface="+mj-lt"/>
              <a:buAutoNum type="arabicPeriod"/>
            </a:pPr>
            <a:r>
              <a:rPr lang="zh-CN" altLang="en-US" sz="1000" dirty="0">
                <a:solidFill>
                  <a:srgbClr val="23363D"/>
                </a:solidFill>
                <a:latin typeface="+mn-ea"/>
              </a:rPr>
              <a:t>输入具体的分析原因；输入具体的分析原因；输入具体的分析原因。</a:t>
            </a:r>
          </a:p>
          <a:p>
            <a:pPr marL="228600" indent="-228600">
              <a:lnSpc>
                <a:spcPct val="120000"/>
              </a:lnSpc>
              <a:spcAft>
                <a:spcPts val="600"/>
              </a:spcAft>
              <a:buFont typeface="+mj-lt"/>
              <a:buAutoNum type="arabicPeriod"/>
            </a:pPr>
            <a:r>
              <a:rPr lang="zh-CN" altLang="en-US" sz="1000" dirty="0">
                <a:solidFill>
                  <a:srgbClr val="23363D"/>
                </a:solidFill>
                <a:latin typeface="+mn-ea"/>
              </a:rPr>
              <a:t>输入具体的分析原因；输入具体的分析原因；输入具体的分析原因。</a:t>
            </a:r>
          </a:p>
        </p:txBody>
      </p:sp>
      <p:sp>
        <p:nvSpPr>
          <p:cNvPr id="29" name="文本框 28"/>
          <p:cNvSpPr txBox="1"/>
          <p:nvPr/>
        </p:nvSpPr>
        <p:spPr>
          <a:xfrm>
            <a:off x="3384726" y="2568340"/>
            <a:ext cx="1917845" cy="295145"/>
          </a:xfrm>
          <a:prstGeom prst="rect">
            <a:avLst/>
          </a:prstGeom>
          <a:noFill/>
        </p:spPr>
        <p:txBody>
          <a:bodyPr wrap="square" rtlCol="0">
            <a:spAutoFit/>
          </a:bodyPr>
          <a:lstStyle/>
          <a:p>
            <a:pPr>
              <a:lnSpc>
                <a:spcPct val="120000"/>
              </a:lnSpc>
            </a:pPr>
            <a:r>
              <a:rPr lang="zh-CN" altLang="en-US" sz="1200" b="1" dirty="0">
                <a:solidFill>
                  <a:srgbClr val="23363D"/>
                </a:solidFill>
                <a:latin typeface="+mn-ea"/>
              </a:rPr>
              <a:t>改善对策</a:t>
            </a:r>
          </a:p>
        </p:txBody>
      </p:sp>
      <p:sp>
        <p:nvSpPr>
          <p:cNvPr id="30" name="矩形 29"/>
          <p:cNvSpPr/>
          <p:nvPr/>
        </p:nvSpPr>
        <p:spPr>
          <a:xfrm>
            <a:off x="3450807" y="2969264"/>
            <a:ext cx="1999160" cy="1277273"/>
          </a:xfrm>
          <a:prstGeom prst="rect">
            <a:avLst/>
          </a:prstGeom>
        </p:spPr>
        <p:txBody>
          <a:bodyPr wrap="square">
            <a:spAutoFit/>
          </a:bodyPr>
          <a:lstStyle/>
          <a:p>
            <a:pPr marL="228600" indent="-228600">
              <a:lnSpc>
                <a:spcPct val="120000"/>
              </a:lnSpc>
              <a:spcAft>
                <a:spcPts val="600"/>
              </a:spcAft>
              <a:buFont typeface="+mj-lt"/>
              <a:buAutoNum type="arabicPeriod"/>
            </a:pPr>
            <a:r>
              <a:rPr lang="zh-CN" altLang="en-US" sz="1000" dirty="0">
                <a:solidFill>
                  <a:srgbClr val="23363D"/>
                </a:solidFill>
                <a:latin typeface="+mn-ea"/>
              </a:rPr>
              <a:t>输入具体的分析原因；输入具体的分析原因；输入具体的分析原因。</a:t>
            </a:r>
          </a:p>
          <a:p>
            <a:pPr marL="228600" indent="-228600">
              <a:lnSpc>
                <a:spcPct val="120000"/>
              </a:lnSpc>
              <a:spcAft>
                <a:spcPts val="600"/>
              </a:spcAft>
              <a:buFont typeface="+mj-lt"/>
              <a:buAutoNum type="arabicPeriod"/>
            </a:pPr>
            <a:r>
              <a:rPr lang="zh-CN" altLang="en-US" sz="1000" dirty="0">
                <a:solidFill>
                  <a:srgbClr val="23363D"/>
                </a:solidFill>
                <a:latin typeface="+mn-ea"/>
              </a:rPr>
              <a:t>输入具体的分析原因；输入具体的分析原因；输入具体的分析原因。</a:t>
            </a:r>
          </a:p>
        </p:txBody>
      </p:sp>
      <p:grpSp>
        <p:nvGrpSpPr>
          <p:cNvPr id="32" name="组合 31"/>
          <p:cNvGrpSpPr/>
          <p:nvPr/>
        </p:nvGrpSpPr>
        <p:grpSpPr>
          <a:xfrm>
            <a:off x="5964392" y="1529104"/>
            <a:ext cx="2424032" cy="2686753"/>
            <a:chOff x="2582250" y="5541358"/>
            <a:chExt cx="2076669" cy="857037"/>
          </a:xfrm>
        </p:grpSpPr>
        <p:sp>
          <p:nvSpPr>
            <p:cNvPr id="34" name="圆角矩形 33"/>
            <p:cNvSpPr/>
            <p:nvPr/>
          </p:nvSpPr>
          <p:spPr bwMode="auto">
            <a:xfrm>
              <a:off x="2582250" y="5541358"/>
              <a:ext cx="2076669" cy="857037"/>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35" name="圆角矩形 34"/>
            <p:cNvSpPr/>
            <p:nvPr/>
          </p:nvSpPr>
          <p:spPr bwMode="auto">
            <a:xfrm>
              <a:off x="2672136" y="5580967"/>
              <a:ext cx="1896898" cy="777819"/>
            </a:xfrm>
            <a:prstGeom prst="roundRect">
              <a:avLst>
                <a:gd name="adj" fmla="val 10568"/>
              </a:avLst>
            </a:prstGeom>
            <a:solidFill>
              <a:srgbClr val="23363D"/>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sp>
        <p:nvSpPr>
          <p:cNvPr id="10" name="矩形 9"/>
          <p:cNvSpPr/>
          <p:nvPr/>
        </p:nvSpPr>
        <p:spPr>
          <a:xfrm>
            <a:off x="6321405" y="1978223"/>
            <a:ext cx="1783643" cy="1982081"/>
          </a:xfrm>
          <a:prstGeom prst="rect">
            <a:avLst/>
          </a:prstGeom>
        </p:spPr>
        <p:txBody>
          <a:bodyPr wrap="square">
            <a:spAutoFit/>
          </a:bodyPr>
          <a:lstStyle/>
          <a:p>
            <a:pPr>
              <a:lnSpc>
                <a:spcPct val="120000"/>
              </a:lnSpc>
              <a:defRPr/>
            </a:pPr>
            <a:r>
              <a:rPr lang="zh-CN" altLang="en-US" sz="1200" b="1" dirty="0">
                <a:solidFill>
                  <a:schemeClr val="bg1"/>
                </a:solidFill>
                <a:latin typeface="+mj-ea"/>
                <a:ea typeface="+mj-ea"/>
              </a:rPr>
              <a:t>实施结果：</a:t>
            </a:r>
            <a:endParaRPr lang="en-US" altLang="zh-CN" sz="1200" b="1" dirty="0">
              <a:solidFill>
                <a:schemeClr val="bg1"/>
              </a:solidFill>
              <a:latin typeface="+mj-ea"/>
              <a:ea typeface="+mj-ea"/>
            </a:endParaRPr>
          </a:p>
          <a:p>
            <a:pPr>
              <a:lnSpc>
                <a:spcPct val="120000"/>
              </a:lnSpc>
              <a:defRPr/>
            </a:pPr>
            <a:endParaRPr lang="en-US" altLang="zh-CN" sz="1200" b="1" dirty="0">
              <a:solidFill>
                <a:schemeClr val="bg1"/>
              </a:solidFill>
              <a:latin typeface="+mj-ea"/>
              <a:ea typeface="+mj-ea"/>
            </a:endParaRPr>
          </a:p>
          <a:p>
            <a:pPr>
              <a:lnSpc>
                <a:spcPct val="120000"/>
              </a:lnSpc>
              <a:spcAft>
                <a:spcPts val="600"/>
              </a:spcAft>
            </a:pPr>
            <a:r>
              <a:rPr lang="zh-CN" altLang="en-US" sz="1000" dirty="0">
                <a:solidFill>
                  <a:schemeClr val="bg1"/>
                </a:solidFill>
                <a:latin typeface="+mn-ea"/>
              </a:rPr>
              <a:t>输入具体的分析原因输入具体的分析原因输入具体的分析原因。</a:t>
            </a:r>
            <a:endParaRPr lang="en-US" altLang="zh-CN" sz="1000" dirty="0">
              <a:solidFill>
                <a:schemeClr val="bg1"/>
              </a:solidFill>
              <a:latin typeface="+mn-ea"/>
            </a:endParaRPr>
          </a:p>
          <a:p>
            <a:pPr>
              <a:lnSpc>
                <a:spcPct val="120000"/>
              </a:lnSpc>
              <a:spcAft>
                <a:spcPts val="600"/>
              </a:spcAft>
            </a:pPr>
            <a:r>
              <a:rPr lang="zh-CN" altLang="en-US" sz="1000" dirty="0">
                <a:solidFill>
                  <a:schemeClr val="bg1"/>
                </a:solidFill>
                <a:latin typeface="+mn-ea"/>
              </a:rPr>
              <a:t>输入具体的分析原因输入具体的分析原因输入具体的分析原因。</a:t>
            </a:r>
          </a:p>
          <a:p>
            <a:pPr>
              <a:lnSpc>
                <a:spcPct val="120000"/>
              </a:lnSpc>
              <a:spcAft>
                <a:spcPts val="600"/>
              </a:spcAft>
            </a:pPr>
            <a:endParaRPr lang="zh-CN" altLang="en-US" sz="1000" dirty="0">
              <a:solidFill>
                <a:schemeClr val="bg1"/>
              </a:solidFill>
              <a:latin typeface="+mn-ea"/>
            </a:endParaRPr>
          </a:p>
        </p:txBody>
      </p:sp>
    </p:spTree>
    <p:extLst>
      <p:ext uri="{BB962C8B-B14F-4D97-AF65-F5344CB8AC3E}">
        <p14:creationId xmlns:p14="http://schemas.microsoft.com/office/powerpoint/2010/main" val="67893272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ppt_x"/>
                                          </p:val>
                                        </p:tav>
                                        <p:tav tm="100000">
                                          <p:val>
                                            <p:strVal val="#ppt_x"/>
                                          </p:val>
                                        </p:tav>
                                      </p:tavLst>
                                    </p:anim>
                                    <p:anim calcmode="lin" valueType="num">
                                      <p:cBhvr additive="base">
                                        <p:cTn id="2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500" fill="hold"/>
                                        <p:tgtEl>
                                          <p:spTgt spid="32"/>
                                        </p:tgtEl>
                                        <p:attrNameLst>
                                          <p:attrName>ppt_x</p:attrName>
                                        </p:attrNameLst>
                                      </p:cBhvr>
                                      <p:tavLst>
                                        <p:tav tm="0">
                                          <p:val>
                                            <p:strVal val="1+#ppt_w/2"/>
                                          </p:val>
                                        </p:tav>
                                        <p:tav tm="100000">
                                          <p:val>
                                            <p:strVal val="#ppt_x"/>
                                          </p:val>
                                        </p:tav>
                                      </p:tavLst>
                                    </p:anim>
                                    <p:anim calcmode="lin" valueType="num">
                                      <p:cBhvr additive="base">
                                        <p:cTn id="30" dur="5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1+#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 grpId="0"/>
      <p:bldP spid="29" grpId="0"/>
      <p:bldP spid="30"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643197"/>
            <a:ext cx="9144000" cy="1715205"/>
          </a:xfrm>
          <a:prstGeom prst="rect">
            <a:avLst/>
          </a:prstGeom>
          <a:solidFill>
            <a:srgbClr val="23363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8" name="矩形 259"/>
          <p:cNvSpPr>
            <a:spLocks noChangeArrowheads="1"/>
          </p:cNvSpPr>
          <p:nvPr/>
        </p:nvSpPr>
        <p:spPr bwMode="auto">
          <a:xfrm>
            <a:off x="3995936" y="1952007"/>
            <a:ext cx="3600400" cy="1130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pc="300" dirty="0">
                <a:solidFill>
                  <a:schemeClr val="bg1"/>
                </a:solidFill>
                <a:latin typeface="Arial" panose="020B0604020202020204" pitchFamily="34" charset="0"/>
                <a:cs typeface="Arial" panose="020B0604020202020204" pitchFamily="34" charset="0"/>
              </a:rPr>
              <a:t>公司总体质量状况及分析</a:t>
            </a:r>
          </a:p>
        </p:txBody>
      </p:sp>
      <p:grpSp>
        <p:nvGrpSpPr>
          <p:cNvPr id="5" name="组合 4"/>
          <p:cNvGrpSpPr/>
          <p:nvPr/>
        </p:nvGrpSpPr>
        <p:grpSpPr>
          <a:xfrm>
            <a:off x="1093023" y="1129401"/>
            <a:ext cx="3160058" cy="3269826"/>
            <a:chOff x="1093023" y="1129401"/>
            <a:chExt cx="3160058" cy="3269826"/>
          </a:xfrm>
        </p:grpSpPr>
        <p:sp>
          <p:nvSpPr>
            <p:cNvPr id="12" name="椭圆 11"/>
            <p:cNvSpPr/>
            <p:nvPr/>
          </p:nvSpPr>
          <p:spPr>
            <a:xfrm flipH="1">
              <a:off x="2711936" y="112940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3" name="椭圆 12"/>
            <p:cNvSpPr/>
            <p:nvPr/>
          </p:nvSpPr>
          <p:spPr>
            <a:xfrm flipH="1">
              <a:off x="2987824" y="2626731"/>
              <a:ext cx="386780" cy="386830"/>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4" name="椭圆 13"/>
            <p:cNvSpPr/>
            <p:nvPr/>
          </p:nvSpPr>
          <p:spPr>
            <a:xfrm flipH="1">
              <a:off x="1303261" y="2820146"/>
              <a:ext cx="354816" cy="354862"/>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flipH="1">
              <a:off x="1767701" y="3485368"/>
              <a:ext cx="409779" cy="409832"/>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a:off x="1376693" y="1523906"/>
              <a:ext cx="1759176" cy="17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0" name="图片 9"/>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62490">
              <a:off x="1093023" y="1581458"/>
              <a:ext cx="3160058" cy="2817769"/>
            </a:xfrm>
            <a:prstGeom prst="rect">
              <a:avLst/>
            </a:prstGeom>
          </p:spPr>
        </p:pic>
        <p:sp>
          <p:nvSpPr>
            <p:cNvPr id="18" name="椭圆 17"/>
            <p:cNvSpPr/>
            <p:nvPr/>
          </p:nvSpPr>
          <p:spPr>
            <a:xfrm flipH="1">
              <a:off x="1253057" y="1335843"/>
              <a:ext cx="514644" cy="514710"/>
            </a:xfrm>
            <a:prstGeom prst="ellipse">
              <a:avLst/>
            </a:prstGeom>
            <a:gradFill>
              <a:gsLst>
                <a:gs pos="0">
                  <a:srgbClr val="D7D9E1"/>
                </a:gs>
                <a:gs pos="100000">
                  <a:schemeClr val="bg1"/>
                </a:gs>
              </a:gsLst>
              <a:lin ang="5400000" scaled="1"/>
            </a:gradFill>
            <a:ln w="12700" cap="flat" cmpd="sng" algn="ctr">
              <a:solidFill>
                <a:schemeClr val="bg1"/>
              </a:solidFill>
              <a:prstDash val="solid"/>
              <a:miter lim="800000"/>
            </a:ln>
            <a:effectLst>
              <a:outerShdw blurRad="254000" dist="635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28" name="矩形 259"/>
          <p:cNvSpPr>
            <a:spLocks noChangeArrowheads="1"/>
          </p:cNvSpPr>
          <p:nvPr/>
        </p:nvSpPr>
        <p:spPr bwMode="auto">
          <a:xfrm>
            <a:off x="1475656" y="1785820"/>
            <a:ext cx="1561914" cy="125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7200" cap="all" spc="213" dirty="0">
                <a:solidFill>
                  <a:srgbClr val="980000"/>
                </a:solidFill>
                <a:latin typeface="Impact" panose="020B0806030902050204" pitchFamily="34" charset="0"/>
                <a:cs typeface="Arial" panose="020B0604020202020204" pitchFamily="34" charset="0"/>
              </a:rPr>
              <a:t>02</a:t>
            </a:r>
            <a:endParaRPr lang="zh-CN" altLang="en-US" sz="7200" cap="all" spc="213" dirty="0">
              <a:solidFill>
                <a:srgbClr val="98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34328025"/>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8"/>
                                        </p:tgtEl>
                                        <p:attrNameLst>
                                          <p:attrName>ppt_y</p:attrName>
                                        </p:attrNameLst>
                                      </p:cBhvr>
                                      <p:tavLst>
                                        <p:tav tm="0">
                                          <p:val>
                                            <p:strVal val="#ppt_y"/>
                                          </p:val>
                                        </p:tav>
                                        <p:tav tm="100000">
                                          <p:val>
                                            <p:strVal val="#ppt_y"/>
                                          </p:val>
                                        </p:tav>
                                      </p:tavLst>
                                    </p:anim>
                                    <p:anim calcmode="lin" valueType="num">
                                      <p:cBhvr>
                                        <p:cTn id="18"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8"/>
                                        </p:tgtEl>
                                      </p:cBhvr>
                                    </p:animEffect>
                                  </p:childTnLst>
                                </p:cTn>
                              </p:par>
                            </p:childTnLst>
                          </p:cTn>
                        </p:par>
                        <p:par>
                          <p:cTn id="21" fill="hold">
                            <p:stCondLst>
                              <p:cond delay="155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28"/>
                                        </p:tgtEl>
                                      </p:cBhvr>
                                    </p:animEffect>
                                    <p:animScale>
                                      <p:cBhvr>
                                        <p:cTn id="24" dur="250" autoRev="1" fill="hold"/>
                                        <p:tgtEl>
                                          <p:spTgt spid="28"/>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100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8" grpId="1"/>
      <p:bldP spid="28" grpId="0"/>
      <p:bldP spid="2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724128" y="1563638"/>
            <a:ext cx="1800493" cy="350865"/>
          </a:xfrm>
          <a:prstGeom prst="rect">
            <a:avLst/>
          </a:prstGeom>
        </p:spPr>
        <p:txBody>
          <a:bodyPr wrap="none">
            <a:spAutoFit/>
          </a:bodyPr>
          <a:lstStyle/>
          <a:p>
            <a:pPr>
              <a:lnSpc>
                <a:spcPct val="120000"/>
              </a:lnSpc>
            </a:pPr>
            <a:r>
              <a:rPr lang="zh-CN" altLang="en-US" sz="1400" b="1" dirty="0">
                <a:solidFill>
                  <a:srgbClr val="23363D"/>
                </a:solidFill>
              </a:rPr>
              <a:t>实际完成情况说明：</a:t>
            </a:r>
          </a:p>
        </p:txBody>
      </p:sp>
      <p:sp>
        <p:nvSpPr>
          <p:cNvPr id="7" name="文本框 6"/>
          <p:cNvSpPr txBox="1"/>
          <p:nvPr/>
        </p:nvSpPr>
        <p:spPr>
          <a:xfrm>
            <a:off x="5724128" y="1990572"/>
            <a:ext cx="2664296" cy="1938992"/>
          </a:xfrm>
          <a:prstGeom prst="rect">
            <a:avLst/>
          </a:prstGeom>
          <a:noFill/>
        </p:spPr>
        <p:txBody>
          <a:bodyPr wrap="square" rtlCol="0">
            <a:spAutoFit/>
          </a:bodyPr>
          <a:lstStyle/>
          <a:p>
            <a:pPr>
              <a:lnSpc>
                <a:spcPct val="120000"/>
              </a:lnSpc>
            </a:pPr>
            <a:r>
              <a:rPr lang="zh-CN" altLang="en-US" sz="1000" dirty="0">
                <a:solidFill>
                  <a:schemeClr val="tx1">
                    <a:lumMod val="65000"/>
                    <a:lumOff val="35000"/>
                  </a:schemeClr>
                </a:solidFill>
              </a:rPr>
              <a:t>单击文本框对图表信息加描述单击文本框对图表信息加以描述；</a:t>
            </a:r>
          </a:p>
          <a:p>
            <a:pPr>
              <a:lnSpc>
                <a:spcPct val="120000"/>
              </a:lnSpc>
            </a:pPr>
            <a:r>
              <a:rPr lang="zh-CN" altLang="en-US" sz="1000" dirty="0">
                <a:solidFill>
                  <a:schemeClr val="tx1">
                    <a:lumMod val="65000"/>
                    <a:lumOff val="35000"/>
                  </a:schemeClr>
                </a:solidFill>
              </a:rPr>
              <a:t>单击文本框对图表信息加以描述单文本框对图表信息加以描述；</a:t>
            </a:r>
          </a:p>
          <a:p>
            <a:pPr>
              <a:lnSpc>
                <a:spcPct val="120000"/>
              </a:lnSpc>
            </a:pPr>
            <a:r>
              <a:rPr lang="zh-CN" altLang="en-US" sz="1000" dirty="0">
                <a:solidFill>
                  <a:schemeClr val="tx1">
                    <a:lumMod val="65000"/>
                    <a:lumOff val="35000"/>
                  </a:schemeClr>
                </a:solidFill>
              </a:rPr>
              <a:t>单击文本框对图信息加以描述单击文本框对图表信息加以描述；</a:t>
            </a:r>
            <a:endParaRPr lang="en-US" altLang="zh-CN" sz="1000" dirty="0">
              <a:solidFill>
                <a:schemeClr val="tx1">
                  <a:lumMod val="65000"/>
                  <a:lumOff val="35000"/>
                </a:schemeClr>
              </a:solidFill>
            </a:endParaRPr>
          </a:p>
          <a:p>
            <a:pPr>
              <a:lnSpc>
                <a:spcPct val="120000"/>
              </a:lnSpc>
            </a:pPr>
            <a:endParaRPr lang="en-US" altLang="zh-CN" sz="1000" dirty="0">
              <a:solidFill>
                <a:schemeClr val="tx1">
                  <a:lumMod val="65000"/>
                  <a:lumOff val="35000"/>
                </a:schemeClr>
              </a:solidFill>
            </a:endParaRPr>
          </a:p>
          <a:p>
            <a:pPr>
              <a:lnSpc>
                <a:spcPct val="120000"/>
              </a:lnSpc>
            </a:pPr>
            <a:r>
              <a:rPr lang="zh-CN" altLang="en-US" sz="1000" dirty="0">
                <a:solidFill>
                  <a:schemeClr val="tx1">
                    <a:lumMod val="65000"/>
                    <a:lumOff val="35000"/>
                  </a:schemeClr>
                </a:solidFill>
              </a:rPr>
              <a:t>单击文本图表信息加以描述单击文本框对图表信息加以描述；</a:t>
            </a:r>
          </a:p>
          <a:p>
            <a:pPr>
              <a:lnSpc>
                <a:spcPct val="120000"/>
              </a:lnSpc>
            </a:pPr>
            <a:endParaRPr lang="zh-CN" altLang="en-US" sz="1000" dirty="0">
              <a:solidFill>
                <a:schemeClr val="tx1">
                  <a:lumMod val="65000"/>
                  <a:lumOff val="35000"/>
                </a:schemeClr>
              </a:solidFill>
            </a:endParaRPr>
          </a:p>
        </p:txBody>
      </p:sp>
      <p:grpSp>
        <p:nvGrpSpPr>
          <p:cNvPr id="3" name="组合 2"/>
          <p:cNvGrpSpPr/>
          <p:nvPr/>
        </p:nvGrpSpPr>
        <p:grpSpPr>
          <a:xfrm>
            <a:off x="312377" y="1347614"/>
            <a:ext cx="4752528" cy="3067561"/>
            <a:chOff x="312377" y="1347614"/>
            <a:chExt cx="4752528" cy="3067561"/>
          </a:xfrm>
        </p:grpSpPr>
        <p:grpSp>
          <p:nvGrpSpPr>
            <p:cNvPr id="22" name="组合 21"/>
            <p:cNvGrpSpPr/>
            <p:nvPr/>
          </p:nvGrpSpPr>
          <p:grpSpPr>
            <a:xfrm>
              <a:off x="312377" y="1347614"/>
              <a:ext cx="4752528" cy="3067561"/>
              <a:chOff x="2582250" y="5541358"/>
              <a:chExt cx="2076669" cy="857037"/>
            </a:xfrm>
          </p:grpSpPr>
          <p:sp>
            <p:nvSpPr>
              <p:cNvPr id="23" name="圆角矩形 22"/>
              <p:cNvSpPr/>
              <p:nvPr/>
            </p:nvSpPr>
            <p:spPr bwMode="auto">
              <a:xfrm>
                <a:off x="2582250" y="5541358"/>
                <a:ext cx="2076669" cy="857037"/>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a:outerShdw blurRad="228600" dist="114300" dir="2700000" algn="tl" rotWithShape="0">
                  <a:prstClr val="black">
                    <a:alpha val="25000"/>
                  </a:prstClr>
                </a:outerShdw>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sp>
            <p:nvSpPr>
              <p:cNvPr id="24" name="圆角矩形 23"/>
              <p:cNvSpPr/>
              <p:nvPr/>
            </p:nvSpPr>
            <p:spPr bwMode="auto">
              <a:xfrm>
                <a:off x="2672136" y="5580967"/>
                <a:ext cx="1957271" cy="777819"/>
              </a:xfrm>
              <a:prstGeom prst="roundRect">
                <a:avLst>
                  <a:gd name="adj" fmla="val 10568"/>
                </a:avLst>
              </a:prstGeom>
              <a:solidFill>
                <a:srgbClr val="23363D"/>
              </a:solidFill>
              <a:ln w="7938" cap="flat">
                <a:noFill/>
                <a:prstDash val="solid"/>
                <a:miter lim="800000"/>
                <a:headEnd/>
                <a:tailEnd/>
              </a:ln>
              <a:effectLst/>
            </p:spPr>
            <p:txBody>
              <a:bodyPr vert="horz" wrap="square" lIns="86005" tIns="43003" rIns="86005" bIns="43003" numCol="1" anchor="t" anchorCtr="0" compatLnSpc="1">
                <a:prstTxWarp prst="textNoShape">
                  <a:avLst/>
                </a:prstTxWarp>
              </a:bodyPr>
              <a:lstStyle/>
              <a:p>
                <a:pPr defTabSz="909337" fontAlgn="base">
                  <a:lnSpc>
                    <a:spcPct val="120000"/>
                  </a:lnSpc>
                  <a:spcBef>
                    <a:spcPct val="0"/>
                  </a:spcBef>
                  <a:spcAft>
                    <a:spcPct val="0"/>
                  </a:spcAft>
                </a:pPr>
                <a:endParaRPr lang="zh-CN" altLang="en-US" sz="1787">
                  <a:solidFill>
                    <a:srgbClr val="6C6C6C"/>
                  </a:solidFill>
                  <a:latin typeface="微软雅黑"/>
                </a:endParaRPr>
              </a:p>
            </p:txBody>
          </p:sp>
        </p:grpSp>
        <p:graphicFrame>
          <p:nvGraphicFramePr>
            <p:cNvPr id="14" name="图表 13"/>
            <p:cNvGraphicFramePr/>
            <p:nvPr>
              <p:extLst>
                <p:ext uri="{D42A27DB-BD31-4B8C-83A1-F6EECF244321}">
                  <p14:modId xmlns:p14="http://schemas.microsoft.com/office/powerpoint/2010/main" val="3889071302"/>
                </p:ext>
              </p:extLst>
            </p:nvPr>
          </p:nvGraphicFramePr>
          <p:xfrm>
            <a:off x="711348" y="1495051"/>
            <a:ext cx="4105756" cy="2737171"/>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本月质量目标达成情况</a:t>
              </a:r>
            </a:p>
          </p:txBody>
        </p:sp>
        <p:grpSp>
          <p:nvGrpSpPr>
            <p:cNvPr id="11" name="组合 10"/>
            <p:cNvGrpSpPr/>
            <p:nvPr/>
          </p:nvGrpSpPr>
          <p:grpSpPr>
            <a:xfrm>
              <a:off x="298181" y="51470"/>
              <a:ext cx="997645" cy="969003"/>
              <a:chOff x="1287126" y="850656"/>
              <a:chExt cx="997645" cy="969003"/>
            </a:xfrm>
          </p:grpSpPr>
          <p:sp>
            <p:nvSpPr>
              <p:cNvPr id="13" name="椭圆 12"/>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2"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Tree>
    <p:extLst>
      <p:ext uri="{BB962C8B-B14F-4D97-AF65-F5344CB8AC3E}">
        <p14:creationId xmlns:p14="http://schemas.microsoft.com/office/powerpoint/2010/main" val="1243484434"/>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p:cNvGraphicFramePr/>
          <p:nvPr>
            <p:extLst>
              <p:ext uri="{D42A27DB-BD31-4B8C-83A1-F6EECF244321}">
                <p14:modId xmlns:p14="http://schemas.microsoft.com/office/powerpoint/2010/main" val="1429916396"/>
              </p:ext>
            </p:extLst>
          </p:nvPr>
        </p:nvGraphicFramePr>
        <p:xfrm>
          <a:off x="594840" y="1563638"/>
          <a:ext cx="4769248" cy="2707948"/>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组合 7"/>
          <p:cNvGrpSpPr/>
          <p:nvPr/>
        </p:nvGrpSpPr>
        <p:grpSpPr>
          <a:xfrm>
            <a:off x="0" y="51470"/>
            <a:ext cx="9144000" cy="969003"/>
            <a:chOff x="0" y="51470"/>
            <a:chExt cx="9144000" cy="969003"/>
          </a:xfrm>
        </p:grpSpPr>
        <p:sp>
          <p:nvSpPr>
            <p:cNvPr id="9" name="矩形 8"/>
            <p:cNvSpPr/>
            <p:nvPr/>
          </p:nvSpPr>
          <p:spPr>
            <a:xfrm>
              <a:off x="0" y="152914"/>
              <a:ext cx="9144000" cy="557248"/>
            </a:xfrm>
            <a:prstGeom prst="rect">
              <a:avLst/>
            </a:prstGeom>
            <a:solidFill>
              <a:srgbClr val="233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sp>
          <p:nvSpPr>
            <p:cNvPr id="10" name="矩形 259"/>
            <p:cNvSpPr>
              <a:spLocks noChangeArrowheads="1"/>
            </p:cNvSpPr>
            <p:nvPr/>
          </p:nvSpPr>
          <p:spPr bwMode="auto">
            <a:xfrm>
              <a:off x="1547664" y="228223"/>
              <a:ext cx="3816424" cy="40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Arial" panose="020B0604020202020204" pitchFamily="34" charset="0"/>
                  <a:cs typeface="Arial" panose="020B0604020202020204" pitchFamily="34" charset="0"/>
                </a:rPr>
                <a:t>本月质量目标达成情况</a:t>
              </a:r>
            </a:p>
          </p:txBody>
        </p:sp>
        <p:grpSp>
          <p:nvGrpSpPr>
            <p:cNvPr id="12" name="组合 11"/>
            <p:cNvGrpSpPr/>
            <p:nvPr/>
          </p:nvGrpSpPr>
          <p:grpSpPr>
            <a:xfrm>
              <a:off x="298181" y="51470"/>
              <a:ext cx="997645" cy="969003"/>
              <a:chOff x="1287126" y="850656"/>
              <a:chExt cx="997645" cy="969003"/>
            </a:xfrm>
          </p:grpSpPr>
          <p:sp>
            <p:nvSpPr>
              <p:cNvPr id="14" name="椭圆 13"/>
              <p:cNvSpPr/>
              <p:nvPr/>
            </p:nvSpPr>
            <p:spPr>
              <a:xfrm rot="5600404" flipH="1">
                <a:off x="2166160" y="1376744"/>
                <a:ext cx="118603" cy="118618"/>
              </a:xfrm>
              <a:prstGeom prst="ellipse">
                <a:avLst/>
              </a:prstGeom>
              <a:solidFill>
                <a:srgbClr val="980000"/>
              </a:solidFill>
              <a:ln w="19050" cap="flat" cmpd="sng" algn="ctr">
                <a:noFill/>
                <a:prstDash val="solid"/>
                <a:miter lim="800000"/>
              </a:ln>
              <a:effectLst>
                <a:outerShdw blurRad="127000" dist="254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5" name="椭圆 14"/>
              <p:cNvSpPr/>
              <p:nvPr/>
            </p:nvSpPr>
            <p:spPr>
              <a:xfrm rot="5600404" flipH="1">
                <a:off x="1702868" y="1434449"/>
                <a:ext cx="118603" cy="118618"/>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6" name="椭圆 15"/>
              <p:cNvSpPr/>
              <p:nvPr/>
            </p:nvSpPr>
            <p:spPr>
              <a:xfrm rot="5600404" flipH="1">
                <a:off x="1683835" y="915609"/>
                <a:ext cx="108801" cy="108815"/>
              </a:xfrm>
              <a:prstGeom prst="ellipse">
                <a:avLst/>
              </a:prstGeom>
              <a:solidFill>
                <a:srgbClr val="980000"/>
              </a:solidFill>
              <a:ln w="19050" cap="flat" cmpd="sng" algn="ctr">
                <a:noFill/>
                <a:prstDash val="solid"/>
                <a:miter lim="800000"/>
              </a:ln>
              <a:effectLst>
                <a:outerShdw blurRad="254000" dist="63500" dir="8100000" algn="tr"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7" name="椭圆 16"/>
              <p:cNvSpPr/>
              <p:nvPr/>
            </p:nvSpPr>
            <p:spPr>
              <a:xfrm rot="5600404" flipH="1">
                <a:off x="1454568" y="1045393"/>
                <a:ext cx="125655" cy="12567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sp>
            <p:nvSpPr>
              <p:cNvPr id="18" name="椭圆 17"/>
              <p:cNvSpPr/>
              <p:nvPr/>
            </p:nvSpPr>
            <p:spPr>
              <a:xfrm rot="5600404">
                <a:off x="1636522" y="948343"/>
                <a:ext cx="539435" cy="5394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p>
            </p:txBody>
          </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762894">
                <a:off x="1234646" y="903136"/>
                <a:ext cx="969003" cy="864044"/>
              </a:xfrm>
              <a:prstGeom prst="rect">
                <a:avLst/>
              </a:prstGeom>
            </p:spPr>
          </p:pic>
          <p:sp>
            <p:nvSpPr>
              <p:cNvPr id="20" name="椭圆 19"/>
              <p:cNvSpPr/>
              <p:nvPr/>
            </p:nvSpPr>
            <p:spPr>
              <a:xfrm rot="5600404" flipH="1">
                <a:off x="2088708" y="925286"/>
                <a:ext cx="157811" cy="157831"/>
              </a:xfrm>
              <a:prstGeom prst="ellipse">
                <a:avLst/>
              </a:prstGeom>
              <a:gradFill>
                <a:gsLst>
                  <a:gs pos="0">
                    <a:srgbClr val="D7D9E1"/>
                  </a:gs>
                  <a:gs pos="100000">
                    <a:schemeClr val="bg1"/>
                  </a:gs>
                </a:gsLst>
                <a:lin ang="5400000" scaled="1"/>
              </a:gradFill>
              <a:ln w="6350" cap="flat" cmpd="sng" algn="ctr">
                <a:solidFill>
                  <a:schemeClr val="bg1"/>
                </a:solidFill>
                <a:prstDash val="solid"/>
                <a:miter lim="800000"/>
              </a:ln>
              <a:effectLst>
                <a:outerShdw blurRad="127000" dist="25400" dir="2700000" algn="tl" rotWithShape="0">
                  <a:prstClr val="black">
                    <a:alpha val="40000"/>
                  </a:prstClr>
                </a:outerShdw>
              </a:effectLst>
            </p:spPr>
            <p:txBody>
              <a:bodyPr rtlCol="0" anchor="ctr"/>
              <a:lstStyle/>
              <a:p>
                <a:pPr algn="ctr" defTabSz="914103">
                  <a:lnSpc>
                    <a:spcPct val="120000"/>
                  </a:lnSpc>
                  <a:defRPr/>
                </a:pPr>
                <a:endParaRPr lang="zh-CN" altLang="en-US" sz="4999" kern="0">
                  <a:solidFill>
                    <a:sysClr val="window" lastClr="FFFFFF"/>
                  </a:solidFill>
                  <a:latin typeface="Agency FB"/>
                </a:endParaRPr>
              </a:p>
            </p:txBody>
          </p:sp>
        </p:grpSp>
        <p:sp>
          <p:nvSpPr>
            <p:cNvPr id="13" name="矩形 259"/>
            <p:cNvSpPr>
              <a:spLocks noChangeArrowheads="1"/>
            </p:cNvSpPr>
            <p:nvPr/>
          </p:nvSpPr>
          <p:spPr bwMode="auto">
            <a:xfrm>
              <a:off x="435402" y="202980"/>
              <a:ext cx="929612" cy="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en-US" altLang="zh-CN" sz="2400" cap="all" dirty="0">
                  <a:solidFill>
                    <a:srgbClr val="980000"/>
                  </a:solidFill>
                  <a:latin typeface="Impact" panose="020B0806030902050204" pitchFamily="34" charset="0"/>
                  <a:cs typeface="Arial" panose="020B0604020202020204" pitchFamily="34" charset="0"/>
                </a:rPr>
                <a:t>02</a:t>
              </a:r>
              <a:endParaRPr lang="zh-CN" altLang="en-US" sz="2400" cap="all" dirty="0">
                <a:solidFill>
                  <a:srgbClr val="980000"/>
                </a:solidFill>
                <a:latin typeface="Impact" panose="020B0806030902050204" pitchFamily="34" charset="0"/>
                <a:cs typeface="Arial" panose="020B0604020202020204" pitchFamily="34" charset="0"/>
              </a:endParaRPr>
            </a:p>
          </p:txBody>
        </p:sp>
      </p:grpSp>
      <p:sp>
        <p:nvSpPr>
          <p:cNvPr id="22" name="矩形 21"/>
          <p:cNvSpPr/>
          <p:nvPr/>
        </p:nvSpPr>
        <p:spPr>
          <a:xfrm>
            <a:off x="5724128" y="1563638"/>
            <a:ext cx="723275" cy="328551"/>
          </a:xfrm>
          <a:prstGeom prst="rect">
            <a:avLst/>
          </a:prstGeom>
        </p:spPr>
        <p:txBody>
          <a:bodyPr wrap="none">
            <a:spAutoFit/>
          </a:bodyPr>
          <a:lstStyle/>
          <a:p>
            <a:pPr>
              <a:lnSpc>
                <a:spcPct val="120000"/>
              </a:lnSpc>
            </a:pPr>
            <a:r>
              <a:rPr lang="zh-CN" altLang="en-US" sz="1400" b="1" dirty="0">
                <a:solidFill>
                  <a:srgbClr val="23363D"/>
                </a:solidFill>
              </a:rPr>
              <a:t>小结：</a:t>
            </a:r>
          </a:p>
        </p:txBody>
      </p:sp>
      <p:sp>
        <p:nvSpPr>
          <p:cNvPr id="23" name="文本框 22"/>
          <p:cNvSpPr txBox="1"/>
          <p:nvPr/>
        </p:nvSpPr>
        <p:spPr>
          <a:xfrm>
            <a:off x="5724128" y="1990572"/>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
        <p:nvSpPr>
          <p:cNvPr id="24" name="文本框 23"/>
          <p:cNvSpPr txBox="1"/>
          <p:nvPr/>
        </p:nvSpPr>
        <p:spPr>
          <a:xfrm>
            <a:off x="5724128" y="2486577"/>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
        <p:nvSpPr>
          <p:cNvPr id="25" name="文本框 24"/>
          <p:cNvSpPr txBox="1"/>
          <p:nvPr/>
        </p:nvSpPr>
        <p:spPr>
          <a:xfrm>
            <a:off x="5724128" y="2982582"/>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
        <p:nvSpPr>
          <p:cNvPr id="26" name="文本框 25"/>
          <p:cNvSpPr txBox="1"/>
          <p:nvPr/>
        </p:nvSpPr>
        <p:spPr>
          <a:xfrm>
            <a:off x="5724128" y="3478587"/>
            <a:ext cx="2664296" cy="445763"/>
          </a:xfrm>
          <a:prstGeom prst="rect">
            <a:avLst/>
          </a:prstGeom>
          <a:noFill/>
        </p:spPr>
        <p:txBody>
          <a:bodyPr wrap="square" rtlCol="0">
            <a:spAutoFit/>
          </a:bodyPr>
          <a:lstStyle/>
          <a:p>
            <a:pPr>
              <a:lnSpc>
                <a:spcPct val="120000"/>
              </a:lnSpc>
            </a:pP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月外协件总共检验</a:t>
            </a:r>
            <a:r>
              <a:rPr lang="en-US" altLang="zh-CN" sz="1000" dirty="0">
                <a:solidFill>
                  <a:schemeClr val="tx1">
                    <a:lumMod val="65000"/>
                    <a:lumOff val="35000"/>
                  </a:schemeClr>
                </a:solidFill>
              </a:rPr>
              <a:t>176</a:t>
            </a:r>
            <a:r>
              <a:rPr lang="zh-CN" altLang="en-US" sz="1000" dirty="0">
                <a:solidFill>
                  <a:schemeClr val="tx1">
                    <a:lumMod val="65000"/>
                    <a:lumOff val="35000"/>
                  </a:schemeClr>
                </a:solidFill>
              </a:rPr>
              <a:t>批，不合格</a:t>
            </a:r>
            <a:r>
              <a:rPr lang="en-US" altLang="zh-CN" sz="1000" dirty="0">
                <a:solidFill>
                  <a:schemeClr val="tx1">
                    <a:lumMod val="65000"/>
                    <a:lumOff val="35000"/>
                  </a:schemeClr>
                </a:solidFill>
              </a:rPr>
              <a:t>6</a:t>
            </a:r>
            <a:r>
              <a:rPr lang="zh-CN" altLang="en-US" sz="1000" dirty="0">
                <a:solidFill>
                  <a:schemeClr val="tx1">
                    <a:lumMod val="65000"/>
                    <a:lumOff val="35000"/>
                  </a:schemeClr>
                </a:solidFill>
              </a:rPr>
              <a:t>批，不良率</a:t>
            </a:r>
            <a:r>
              <a:rPr lang="en-US" altLang="zh-CN" sz="1000" dirty="0">
                <a:solidFill>
                  <a:schemeClr val="tx1">
                    <a:lumMod val="65000"/>
                    <a:lumOff val="35000"/>
                  </a:schemeClr>
                </a:solidFill>
              </a:rPr>
              <a:t>3.41%</a:t>
            </a:r>
            <a:r>
              <a:rPr lang="zh-CN" altLang="en-US" sz="1000" dirty="0">
                <a:solidFill>
                  <a:schemeClr val="tx1">
                    <a:lumMod val="65000"/>
                    <a:lumOff val="35000"/>
                  </a:schemeClr>
                </a:solidFill>
              </a:rPr>
              <a:t>，见供应商质量分析；</a:t>
            </a:r>
          </a:p>
        </p:txBody>
      </p:sp>
    </p:spTree>
    <p:extLst>
      <p:ext uri="{BB962C8B-B14F-4D97-AF65-F5344CB8AC3E}">
        <p14:creationId xmlns:p14="http://schemas.microsoft.com/office/powerpoint/2010/main" val="1421670073"/>
      </p:ext>
    </p:extLst>
  </p:cSld>
  <p:clrMapOvr>
    <a:masterClrMapping/>
  </p:clrMapOvr>
  <p:transition spd="slow" advClick="0" advTm="3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1000" fill="hold"/>
                                        <p:tgtEl>
                                          <p:spTgt spid="2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anim calcmode="lin" valueType="num">
                                      <p:cBhvr>
                                        <p:cTn id="24" dur="1000" fill="hold"/>
                                        <p:tgtEl>
                                          <p:spTgt spid="24"/>
                                        </p:tgtEl>
                                        <p:attrNameLst>
                                          <p:attrName>ppt_x</p:attrName>
                                        </p:attrNameLst>
                                      </p:cBhvr>
                                      <p:tavLst>
                                        <p:tav tm="0">
                                          <p:val>
                                            <p:strVal val="#ppt_x"/>
                                          </p:val>
                                        </p:tav>
                                        <p:tav tm="100000">
                                          <p:val>
                                            <p:strVal val="#ppt_x"/>
                                          </p:val>
                                        </p:tav>
                                      </p:tavLst>
                                    </p:anim>
                                    <p:anim calcmode="lin" valueType="num">
                                      <p:cBhvr>
                                        <p:cTn id="25" dur="1000" fill="hold"/>
                                        <p:tgtEl>
                                          <p:spTgt spid="2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00"/>
                                        <p:tgtEl>
                                          <p:spTgt spid="26"/>
                                        </p:tgtEl>
                                      </p:cBhvr>
                                    </p:animEffect>
                                    <p:anim calcmode="lin" valueType="num">
                                      <p:cBhvr>
                                        <p:cTn id="34" dur="1000" fill="hold"/>
                                        <p:tgtEl>
                                          <p:spTgt spid="26"/>
                                        </p:tgtEl>
                                        <p:attrNameLst>
                                          <p:attrName>ppt_x</p:attrName>
                                        </p:attrNameLst>
                                      </p:cBhvr>
                                      <p:tavLst>
                                        <p:tav tm="0">
                                          <p:val>
                                            <p:strVal val="#ppt_x"/>
                                          </p:val>
                                        </p:tav>
                                        <p:tav tm="100000">
                                          <p:val>
                                            <p:strVal val="#ppt_x"/>
                                          </p:val>
                                        </p:tav>
                                      </p:tavLst>
                                    </p:anim>
                                    <p:anim calcmode="lin" valueType="num">
                                      <p:cBhvr>
                                        <p:cTn id="3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2" grpId="0"/>
      <p:bldP spid="23" grpId="0"/>
      <p:bldP spid="24" grpId="0"/>
      <p:bldP spid="25" grpId="0"/>
      <p:bldP spid="2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6"/>
  <p:tag name="ISPRING_SCORM_RATE_SLIDES" val="0"/>
  <p:tag name="ISPRING_SCORM_PASSING_SCORE" val="0.000000"/>
  <p:tag name="ISPRING_ULTRA_SCORM_COURSE_ID" val="B6B345B5-3339-4344-A748-D6CDF9A9A675"/>
  <p:tag name="ISPRINGONLINEFOLDERID" val="0"/>
  <p:tag name="ISPRINGONLINEFOLDERPATH" val="内容列表"/>
  <p:tag name="ISPRINGCLOUDFOLDERID" val="0"/>
  <p:tag name="ISPRINGCLOUDFOLDERPATH" val="系统信息库"/>
  <p:tag name="ISPRING_OUTPUT_FOLDER" val="E:\我图共享文件上传\448"/>
  <p:tag name="ISPRING_FIRST_PUBLISH" val="1"/>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第一PPT，www.1ppt.com">
  <a:themeElements>
    <a:clrScheme name="自定义 1347">
      <a:dk1>
        <a:sysClr val="windowText" lastClr="000000"/>
      </a:dk1>
      <a:lt1>
        <a:sysClr val="window" lastClr="FFFFFF"/>
      </a:lt1>
      <a:dk2>
        <a:srgbClr val="004646"/>
      </a:dk2>
      <a:lt2>
        <a:srgbClr val="7F7F7F"/>
      </a:lt2>
      <a:accent1>
        <a:srgbClr val="4BC5B9"/>
      </a:accent1>
      <a:accent2>
        <a:srgbClr val="E98517"/>
      </a:accent2>
      <a:accent3>
        <a:srgbClr val="4BC5B9"/>
      </a:accent3>
      <a:accent4>
        <a:srgbClr val="E98517"/>
      </a:accent4>
      <a:accent5>
        <a:srgbClr val="4BC5B9"/>
      </a:accent5>
      <a:accent6>
        <a:srgbClr val="E98517"/>
      </a:accent6>
      <a:hlink>
        <a:srgbClr val="D9BE02"/>
      </a:hlink>
      <a:folHlink>
        <a:srgbClr val="F900F9"/>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2710</Words>
  <Application>Microsoft Office PowerPoint</Application>
  <PresentationFormat>全屏显示(16:9)</PresentationFormat>
  <Paragraphs>399</Paragraphs>
  <Slides>36</Slides>
  <Notes>36</Notes>
  <HiddenSlides>0</HiddenSlides>
  <MMClips>0</MMClips>
  <ScaleCrop>false</ScaleCrop>
  <HeadingPairs>
    <vt:vector size="6" baseType="variant">
      <vt:variant>
        <vt:lpstr>已用的字体</vt:lpstr>
      </vt:variant>
      <vt:variant>
        <vt:i4>20</vt:i4>
      </vt:variant>
      <vt:variant>
        <vt:lpstr>主题</vt:lpstr>
      </vt:variant>
      <vt:variant>
        <vt:i4>2</vt:i4>
      </vt:variant>
      <vt:variant>
        <vt:lpstr>幻灯片标题</vt:lpstr>
      </vt:variant>
      <vt:variant>
        <vt:i4>36</vt:i4>
      </vt:variant>
    </vt:vector>
  </HeadingPairs>
  <TitlesOfParts>
    <vt:vector size="58" baseType="lpstr">
      <vt:lpstr>Arial Unicode MS</vt:lpstr>
      <vt:lpstr>BrowalliaUPC</vt:lpstr>
      <vt:lpstr>Haettenschweiler</vt:lpstr>
      <vt:lpstr>LiHei Pro</vt:lpstr>
      <vt:lpstr>Meiryo</vt:lpstr>
      <vt:lpstr>方正超粗黑简体</vt:lpstr>
      <vt:lpstr>华文行楷</vt:lpstr>
      <vt:lpstr>华文中宋</vt:lpstr>
      <vt:lpstr>宋体</vt:lpstr>
      <vt:lpstr>微软雅黑</vt:lpstr>
      <vt:lpstr>造字工房悦黑（非商用）常规体</vt:lpstr>
      <vt:lpstr>Agency FB</vt:lpstr>
      <vt:lpstr>Arial</vt:lpstr>
      <vt:lpstr>Arial Black</vt:lpstr>
      <vt:lpstr>Calibri</vt:lpstr>
      <vt:lpstr>Calibri Light</vt:lpstr>
      <vt:lpstr>Impact</vt:lpstr>
      <vt:lpstr>Impact MT Std</vt:lpstr>
      <vt:lpstr>Times New Roman</vt:lpstr>
      <vt:lpstr>Wingdings</vt:lpstr>
      <vt:lpstr>第一PPT，www.1ppt.com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2018-11-16T08:08:38Z</dcterms:created>
  <dcterms:modified xsi:type="dcterms:W3CDTF">2023-02-11T04:15:58Z</dcterms:modified>
  <cp:category/>
</cp:coreProperties>
</file>