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48" r:id="rId2"/>
    <p:sldMasterId id="2147483852" r:id="rId3"/>
  </p:sldMasterIdLst>
  <p:notesMasterIdLst>
    <p:notesMasterId r:id="rId21"/>
  </p:notesMasterIdLst>
  <p:sldIdLst>
    <p:sldId id="1817239503" r:id="rId4"/>
    <p:sldId id="1817239547" r:id="rId5"/>
    <p:sldId id="1817239741" r:id="rId6"/>
    <p:sldId id="279" r:id="rId7"/>
    <p:sldId id="1817239545" r:id="rId8"/>
    <p:sldId id="1817239546" r:id="rId9"/>
    <p:sldId id="1817239743" r:id="rId10"/>
    <p:sldId id="1817239742" r:id="rId11"/>
    <p:sldId id="1817239744" r:id="rId12"/>
    <p:sldId id="1817239745" r:id="rId13"/>
    <p:sldId id="1817239746" r:id="rId14"/>
    <p:sldId id="1817239751" r:id="rId15"/>
    <p:sldId id="1817239747" r:id="rId16"/>
    <p:sldId id="1817239748" r:id="rId17"/>
    <p:sldId id="1817239750" r:id="rId18"/>
    <p:sldId id="1817239752" r:id="rId19"/>
    <p:sldId id="1817239753" r:id="rId20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5144B"/>
    <a:srgbClr val="BF1B1B"/>
    <a:srgbClr val="2D313B"/>
    <a:srgbClr val="DBDDDF"/>
    <a:srgbClr val="FF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6314" autoAdjust="0"/>
  </p:normalViewPr>
  <p:slideViewPr>
    <p:cSldViewPr snapToGrid="0">
      <p:cViewPr varScale="1">
        <p:scale>
          <a:sx n="143" d="100"/>
          <a:sy n="143" d="100"/>
        </p:scale>
        <p:origin x="78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6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DFE54-AD2B-4749-9150-48E711CD28A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B1BDA-0B32-4CEA-BF2C-B7E9DB915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17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639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401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842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987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32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81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558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35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621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958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59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7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2023/2/10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4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2023/2/10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94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389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46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31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63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56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79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95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4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68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09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45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2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6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5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5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3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85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7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479079" y="48742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5256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09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D4BB012-FF84-40CC-9CBE-AB8CF3C696C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705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974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825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xStyles>
    <p:titleStyle>
      <a:lvl1pPr algn="l" defTabSz="650081" rtl="0" eaLnBrk="1" latinLnBrk="0" hangingPunct="1">
        <a:lnSpc>
          <a:spcPct val="90000"/>
        </a:lnSpc>
        <a:spcBef>
          <a:spcPct val="0"/>
        </a:spcBef>
        <a:buNone/>
        <a:defRPr sz="31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401" indent="-162401" algn="l" defTabSz="650081" rtl="0" eaLnBrk="1" latinLnBrk="0" hangingPunct="1">
        <a:lnSpc>
          <a:spcPct val="90000"/>
        </a:lnSpc>
        <a:spcBef>
          <a:spcPts val="71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87680" indent="-162401" algn="l" defTabSz="65008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812959" indent="-162401" algn="l" defTabSz="65008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37761" indent="-162401" algn="l" defTabSz="65008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62401" algn="l" defTabSz="65008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787843" indent="-162401" algn="l" defTabSz="65008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2113121" indent="-162401" algn="l" defTabSz="65008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438400" indent="-162401" algn="l" defTabSz="65008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763203" indent="-162401" algn="l" defTabSz="65008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0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25279" algn="l" defTabSz="6500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50081" algn="l" defTabSz="6500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75360" algn="l" defTabSz="6500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300639" algn="l" defTabSz="6500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25441" algn="l" defTabSz="6500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950720" algn="l" defTabSz="6500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275523" algn="l" defTabSz="6500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600801" algn="l" defTabSz="6500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64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8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8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B0A1A459-B245-40E7-B2ED-4A02B8D2E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BB71547-4CBF-4061-8D50-CA30960E657A}"/>
              </a:ext>
            </a:extLst>
          </p:cNvPr>
          <p:cNvSpPr/>
          <p:nvPr/>
        </p:nvSpPr>
        <p:spPr>
          <a:xfrm>
            <a:off x="284014" y="1213723"/>
            <a:ext cx="6421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珍爱生命</a:t>
            </a:r>
          </a:p>
          <a:p>
            <a:pPr algn="ctr"/>
            <a:r>
              <a:rPr lang="zh-CN" altLang="en-US" sz="72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   </a:t>
            </a:r>
            <a:r>
              <a:rPr lang="zh-CN" altLang="en-US" sz="72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   预</a:t>
            </a:r>
            <a:r>
              <a:rPr lang="zh-CN" altLang="en-US" sz="72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防艾滋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7ED8D4D-3F8F-4124-9A42-81896D7B10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58" y="1213723"/>
            <a:ext cx="1480141" cy="148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3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标题 1">
            <a:extLst>
              <a:ext uri="{FF2B5EF4-FFF2-40B4-BE49-F238E27FC236}">
                <a16:creationId xmlns="" xmlns:a16="http://schemas.microsoft.com/office/drawing/2014/main" id="{E25F2BEB-CA48-4D5A-8333-4764A75AEEAA}"/>
              </a:ext>
            </a:extLst>
          </p:cNvPr>
          <p:cNvSpPr txBox="1">
            <a:spLocks/>
          </p:cNvSpPr>
          <p:nvPr/>
        </p:nvSpPr>
        <p:spPr>
          <a:xfrm>
            <a:off x="991052" y="205220"/>
            <a:ext cx="4476297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C5144B"/>
                </a:solidFill>
                <a:latin typeface="+mn-lt"/>
                <a:ea typeface="+mn-ea"/>
                <a:cs typeface="+mn-ea"/>
                <a:sym typeface="+mn-lt"/>
              </a:rPr>
              <a:t>艾滋病的传播途径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138D5F75-0277-4E1C-824B-2D1F47FAE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9745"/>
            <a:ext cx="808519" cy="10426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椭圆 14">
            <a:extLst>
              <a:ext uri="{FF2B5EF4-FFF2-40B4-BE49-F238E27FC236}">
                <a16:creationId xmlns="" xmlns:a16="http://schemas.microsoft.com/office/drawing/2014/main" id="{2D8B7B58-4FDA-44D4-8C66-AEF2044B3FDB}"/>
              </a:ext>
            </a:extLst>
          </p:cNvPr>
          <p:cNvSpPr/>
          <p:nvPr/>
        </p:nvSpPr>
        <p:spPr>
          <a:xfrm>
            <a:off x="1198511" y="2814471"/>
            <a:ext cx="1223440" cy="122344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="" xmlns:a16="http://schemas.microsoft.com/office/drawing/2014/main" id="{CD7ADA10-8B19-40EF-92FD-3B082B8DD93D}"/>
              </a:ext>
            </a:extLst>
          </p:cNvPr>
          <p:cNvSpPr/>
          <p:nvPr/>
        </p:nvSpPr>
        <p:spPr>
          <a:xfrm>
            <a:off x="3858225" y="2804946"/>
            <a:ext cx="1223440" cy="122344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="" xmlns:a16="http://schemas.microsoft.com/office/drawing/2014/main" id="{BDFC8E33-9EED-490F-8EF9-81BB5278762A}"/>
              </a:ext>
            </a:extLst>
          </p:cNvPr>
          <p:cNvSpPr/>
          <p:nvPr/>
        </p:nvSpPr>
        <p:spPr>
          <a:xfrm>
            <a:off x="6865194" y="2804946"/>
            <a:ext cx="1223440" cy="122344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wps稻壳儿七月上原创链接：http://chn.docer.com/works?userid=390257647">
            <a:extLst>
              <a:ext uri="{FF2B5EF4-FFF2-40B4-BE49-F238E27FC236}">
                <a16:creationId xmlns="" xmlns:a16="http://schemas.microsoft.com/office/drawing/2014/main" id="{BDBD754C-68F9-41D0-948D-ABF1AF256FB8}"/>
              </a:ext>
            </a:extLst>
          </p:cNvPr>
          <p:cNvSpPr/>
          <p:nvPr/>
        </p:nvSpPr>
        <p:spPr>
          <a:xfrm>
            <a:off x="2647572" y="977761"/>
            <a:ext cx="1223440" cy="122344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="" xmlns:a16="http://schemas.microsoft.com/office/drawing/2014/main" id="{EBE7C88F-BC4A-40D2-9BDD-0957C773942C}"/>
              </a:ext>
            </a:extLst>
          </p:cNvPr>
          <p:cNvSpPr/>
          <p:nvPr/>
        </p:nvSpPr>
        <p:spPr>
          <a:xfrm>
            <a:off x="5339313" y="977761"/>
            <a:ext cx="1223440" cy="122344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A49F4E29-B191-49A9-A084-E82F59AA1FAA}"/>
              </a:ext>
            </a:extLst>
          </p:cNvPr>
          <p:cNvSpPr/>
          <p:nvPr/>
        </p:nvSpPr>
        <p:spPr>
          <a:xfrm>
            <a:off x="2079933" y="2267635"/>
            <a:ext cx="2396818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C5144B"/>
                </a:solidFill>
                <a:cs typeface="+mn-ea"/>
                <a:sym typeface="+mn-lt"/>
              </a:rPr>
              <a:t>性传播： </a:t>
            </a:r>
            <a:endParaRPr lang="en-US" altLang="zh-CN" sz="1400" dirty="0">
              <a:solidFill>
                <a:srgbClr val="C5144B"/>
              </a:solidFill>
              <a:cs typeface="+mn-ea"/>
              <a:sym typeface="+mn-lt"/>
            </a:endParaRPr>
          </a:p>
        </p:txBody>
      </p:sp>
      <p:sp>
        <p:nvSpPr>
          <p:cNvPr id="25" name="wps稻壳儿七月上原创链接：http://chn.docer.com/works?userid=390257647">
            <a:extLst>
              <a:ext uri="{FF2B5EF4-FFF2-40B4-BE49-F238E27FC236}">
                <a16:creationId xmlns="" xmlns:a16="http://schemas.microsoft.com/office/drawing/2014/main" id="{D4881108-947B-4505-B916-FD8D9F5034F2}"/>
              </a:ext>
            </a:extLst>
          </p:cNvPr>
          <p:cNvSpPr/>
          <p:nvPr/>
        </p:nvSpPr>
        <p:spPr>
          <a:xfrm>
            <a:off x="5053049" y="2286685"/>
            <a:ext cx="1834068" cy="32893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C5144B"/>
                </a:solidFill>
                <a:cs typeface="+mn-ea"/>
                <a:sym typeface="+mn-lt"/>
              </a:rPr>
              <a:t>血液传播：</a:t>
            </a:r>
            <a:endParaRPr lang="en-US" altLang="zh-CN" sz="1400" dirty="0">
              <a:solidFill>
                <a:srgbClr val="C5144B"/>
              </a:solidFill>
              <a:cs typeface="+mn-ea"/>
              <a:sym typeface="+mn-lt"/>
            </a:endParaRPr>
          </a:p>
        </p:txBody>
      </p:sp>
      <p:sp>
        <p:nvSpPr>
          <p:cNvPr id="30" name="wps稻壳儿七月上原创链接：http://chn.docer.com/works?userid=390257647">
            <a:extLst>
              <a:ext uri="{FF2B5EF4-FFF2-40B4-BE49-F238E27FC236}">
                <a16:creationId xmlns="" xmlns:a16="http://schemas.microsoft.com/office/drawing/2014/main" id="{63ABFEBE-7C67-4A85-80F6-8515757C974B}"/>
              </a:ext>
            </a:extLst>
          </p:cNvPr>
          <p:cNvSpPr/>
          <p:nvPr/>
        </p:nvSpPr>
        <p:spPr>
          <a:xfrm>
            <a:off x="1051307" y="4092356"/>
            <a:ext cx="1517849" cy="32893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C5144B"/>
                </a:solidFill>
                <a:cs typeface="+mn-ea"/>
                <a:sym typeface="+mn-lt"/>
              </a:rPr>
              <a:t>血液传播：</a:t>
            </a:r>
            <a:r>
              <a:rPr lang="zh-CN" altLang="en-US" sz="140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751EF4EF-D398-4DCC-94CC-48D4683154D1}"/>
              </a:ext>
            </a:extLst>
          </p:cNvPr>
          <p:cNvSpPr/>
          <p:nvPr/>
        </p:nvSpPr>
        <p:spPr>
          <a:xfrm>
            <a:off x="3552912" y="4082831"/>
            <a:ext cx="1834067" cy="32893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C5144B"/>
                </a:solidFill>
                <a:cs typeface="+mn-ea"/>
                <a:sym typeface="+mn-lt"/>
              </a:rPr>
              <a:t>血液传播：</a:t>
            </a:r>
            <a:endParaRPr lang="en-US" altLang="zh-CN" sz="1400" dirty="0">
              <a:solidFill>
                <a:srgbClr val="C5144B"/>
              </a:solidFill>
              <a:cs typeface="+mn-ea"/>
              <a:sym typeface="+mn-lt"/>
            </a:endParaRPr>
          </a:p>
        </p:txBody>
      </p:sp>
      <p:sp>
        <p:nvSpPr>
          <p:cNvPr id="32" name="wps稻壳儿七月上原创链接：http://chn.docer.com/works?userid=390257647">
            <a:extLst>
              <a:ext uri="{FF2B5EF4-FFF2-40B4-BE49-F238E27FC236}">
                <a16:creationId xmlns="" xmlns:a16="http://schemas.microsoft.com/office/drawing/2014/main" id="{7623E2DF-39C8-4E79-A589-5358A640F11F}"/>
              </a:ext>
            </a:extLst>
          </p:cNvPr>
          <p:cNvSpPr/>
          <p:nvPr/>
        </p:nvSpPr>
        <p:spPr>
          <a:xfrm>
            <a:off x="6406116" y="4082831"/>
            <a:ext cx="2141597" cy="32893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C5144B"/>
                </a:solidFill>
                <a:cs typeface="+mn-ea"/>
                <a:sym typeface="+mn-lt"/>
              </a:rPr>
              <a:t>母婴传播：</a:t>
            </a:r>
            <a:endParaRPr lang="en-US" altLang="zh-CN" sz="1400" dirty="0">
              <a:solidFill>
                <a:srgbClr val="C5144B"/>
              </a:solidFill>
              <a:cs typeface="+mn-ea"/>
              <a:sym typeface="+mn-lt"/>
            </a:endParaRPr>
          </a:p>
        </p:txBody>
      </p:sp>
      <p:sp>
        <p:nvSpPr>
          <p:cNvPr id="34" name="wps稻壳儿七月上原创链接：http://chn.docer.com/works?userid=390257647">
            <a:extLst>
              <a:ext uri="{FF2B5EF4-FFF2-40B4-BE49-F238E27FC236}">
                <a16:creationId xmlns="" xmlns:a16="http://schemas.microsoft.com/office/drawing/2014/main" id="{CE6F28E1-E957-4523-B522-8CB74D673CC2}"/>
              </a:ext>
            </a:extLst>
          </p:cNvPr>
          <p:cNvSpPr/>
          <p:nvPr/>
        </p:nvSpPr>
        <p:spPr>
          <a:xfrm>
            <a:off x="1051307" y="4361616"/>
            <a:ext cx="1517849" cy="27828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共用注射器吸毒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1D2030D0-1E14-4269-9FD3-870A4F7FADB8}"/>
              </a:ext>
            </a:extLst>
          </p:cNvPr>
          <p:cNvSpPr/>
          <p:nvPr/>
        </p:nvSpPr>
        <p:spPr>
          <a:xfrm>
            <a:off x="3552912" y="4352091"/>
            <a:ext cx="1834067" cy="4985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手术、拔牙、美容时使用没有严格消毒的器械</a:t>
            </a:r>
          </a:p>
        </p:txBody>
      </p:sp>
      <p:sp>
        <p:nvSpPr>
          <p:cNvPr id="41" name="wps稻壳儿七月上原创链接：http://chn.docer.com/works?userid=390257647">
            <a:extLst>
              <a:ext uri="{FF2B5EF4-FFF2-40B4-BE49-F238E27FC236}">
                <a16:creationId xmlns="" xmlns:a16="http://schemas.microsoft.com/office/drawing/2014/main" id="{9F0D61E5-CAD2-4B53-BB10-4C117990A12D}"/>
              </a:ext>
            </a:extLst>
          </p:cNvPr>
          <p:cNvSpPr/>
          <p:nvPr/>
        </p:nvSpPr>
        <p:spPr>
          <a:xfrm>
            <a:off x="6406116" y="4352091"/>
            <a:ext cx="2141597" cy="4985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感染艾滋病毒的妇女在怀孕、分娩和哺乳时都可能传播给婴儿</a:t>
            </a:r>
          </a:p>
        </p:txBody>
      </p:sp>
      <p:sp>
        <p:nvSpPr>
          <p:cNvPr id="42" name="wps稻壳儿七月上原创链接：http://chn.docer.com/works?userid=390257647">
            <a:extLst>
              <a:ext uri="{FF2B5EF4-FFF2-40B4-BE49-F238E27FC236}">
                <a16:creationId xmlns="" xmlns:a16="http://schemas.microsoft.com/office/drawing/2014/main" id="{6C5D2E30-6674-43E2-9BD8-E623002E74D7}"/>
              </a:ext>
            </a:extLst>
          </p:cNvPr>
          <p:cNvSpPr/>
          <p:nvPr/>
        </p:nvSpPr>
        <p:spPr>
          <a:xfrm>
            <a:off x="5053049" y="2564209"/>
            <a:ext cx="1834068" cy="4985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输入被艾滋病毒污染的血液或血液制品或移植器官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BA02D495-3108-4C1D-BDB5-7AA5AE40F14F}"/>
              </a:ext>
            </a:extLst>
          </p:cNvPr>
          <p:cNvSpPr/>
          <p:nvPr/>
        </p:nvSpPr>
        <p:spPr>
          <a:xfrm>
            <a:off x="2270434" y="2549807"/>
            <a:ext cx="2015816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异性之间和同性恋之间传播</a:t>
            </a:r>
          </a:p>
        </p:txBody>
      </p:sp>
    </p:spTree>
    <p:extLst>
      <p:ext uri="{BB962C8B-B14F-4D97-AF65-F5344CB8AC3E}">
        <p14:creationId xmlns:p14="http://schemas.microsoft.com/office/powerpoint/2010/main" val="19185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标题 1">
            <a:extLst>
              <a:ext uri="{FF2B5EF4-FFF2-40B4-BE49-F238E27FC236}">
                <a16:creationId xmlns="" xmlns:a16="http://schemas.microsoft.com/office/drawing/2014/main" id="{E25F2BEB-CA48-4D5A-8333-4764A75AEEAA}"/>
              </a:ext>
            </a:extLst>
          </p:cNvPr>
          <p:cNvSpPr txBox="1">
            <a:spLocks/>
          </p:cNvSpPr>
          <p:nvPr/>
        </p:nvSpPr>
        <p:spPr>
          <a:xfrm>
            <a:off x="991052" y="205220"/>
            <a:ext cx="4476297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C5144B"/>
                </a:solidFill>
                <a:latin typeface="+mn-lt"/>
                <a:ea typeface="+mn-ea"/>
                <a:cs typeface="+mn-ea"/>
                <a:sym typeface="+mn-lt"/>
              </a:rPr>
              <a:t>这样接触很安全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138D5F75-0277-4E1C-824B-2D1F47FAE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9745"/>
            <a:ext cx="808519" cy="10426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D74C81A-CD3C-484E-8E18-6D942D036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409700"/>
            <a:ext cx="2880621" cy="2100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1026" descr="aids1ok">
            <a:extLst>
              <a:ext uri="{FF2B5EF4-FFF2-40B4-BE49-F238E27FC236}">
                <a16:creationId xmlns="" xmlns:a16="http://schemas.microsoft.com/office/drawing/2014/main" id="{6A8BCB67-E19F-4545-8AF9-1BBEBBCB6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760" y="1409700"/>
            <a:ext cx="2881679" cy="2100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760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标题 1">
            <a:extLst>
              <a:ext uri="{FF2B5EF4-FFF2-40B4-BE49-F238E27FC236}">
                <a16:creationId xmlns="" xmlns:a16="http://schemas.microsoft.com/office/drawing/2014/main" id="{E25F2BEB-CA48-4D5A-8333-4764A75AEEAA}"/>
              </a:ext>
            </a:extLst>
          </p:cNvPr>
          <p:cNvSpPr txBox="1">
            <a:spLocks/>
          </p:cNvSpPr>
          <p:nvPr/>
        </p:nvSpPr>
        <p:spPr>
          <a:xfrm>
            <a:off x="991052" y="205220"/>
            <a:ext cx="4476297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C5144B"/>
                </a:solidFill>
                <a:latin typeface="+mn-lt"/>
                <a:ea typeface="+mn-ea"/>
                <a:cs typeface="+mn-ea"/>
                <a:sym typeface="+mn-lt"/>
              </a:rPr>
              <a:t>这样接触很安全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138D5F75-0277-4E1C-824B-2D1F47FAE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9745"/>
            <a:ext cx="808519" cy="10426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">
            <a:extLst>
              <a:ext uri="{FF2B5EF4-FFF2-40B4-BE49-F238E27FC236}">
                <a16:creationId xmlns="" xmlns:a16="http://schemas.microsoft.com/office/drawing/2014/main" id="{BE5B13C1-D62F-4DC8-B370-3541C1623262}"/>
              </a:ext>
            </a:extLst>
          </p:cNvPr>
          <p:cNvSpPr txBox="1"/>
          <p:nvPr/>
        </p:nvSpPr>
        <p:spPr>
          <a:xfrm>
            <a:off x="799718" y="1903482"/>
            <a:ext cx="5553432" cy="5702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defTabSz="685526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100" kern="100" dirty="0">
                <a:solidFill>
                  <a:srgbClr val="404040"/>
                </a:solidFill>
                <a:cs typeface="+mn-ea"/>
                <a:sym typeface="+mn-lt"/>
              </a:rPr>
              <a:t>蚊子在艾滋病病人和健康人身上来回不停地吸血，要达到致病的病毒量，至少要在短时间内来回上千次</a:t>
            </a:r>
          </a:p>
        </p:txBody>
      </p:sp>
      <p:sp>
        <p:nvSpPr>
          <p:cNvPr id="7" name="wps稻壳儿七月上设计原创链接：http://chn.docer.com/works?userid=390257647">
            <a:extLst>
              <a:ext uri="{FF2B5EF4-FFF2-40B4-BE49-F238E27FC236}">
                <a16:creationId xmlns="" xmlns:a16="http://schemas.microsoft.com/office/drawing/2014/main" id="{445D162A-5251-4D0E-B22A-79521E2477BA}"/>
              </a:ext>
            </a:extLst>
          </p:cNvPr>
          <p:cNvSpPr/>
          <p:nvPr/>
        </p:nvSpPr>
        <p:spPr>
          <a:xfrm>
            <a:off x="799718" y="1825785"/>
            <a:ext cx="5553432" cy="809906"/>
          </a:xfrm>
          <a:prstGeom prst="rect">
            <a:avLst/>
          </a:prstGeom>
          <a:noFill/>
          <a:ln>
            <a:solidFill>
              <a:srgbClr val="C51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">
            <a:extLst>
              <a:ext uri="{FF2B5EF4-FFF2-40B4-BE49-F238E27FC236}">
                <a16:creationId xmlns="" xmlns:a16="http://schemas.microsoft.com/office/drawing/2014/main" id="{045B1005-9AD4-4E21-AFAE-D1538CA38B8D}"/>
              </a:ext>
            </a:extLst>
          </p:cNvPr>
          <p:cNvSpPr txBox="1"/>
          <p:nvPr/>
        </p:nvSpPr>
        <p:spPr>
          <a:xfrm>
            <a:off x="799718" y="3306157"/>
            <a:ext cx="5553432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defTabSz="685526" fontAlgn="base">
              <a:lnSpc>
                <a:spcPct val="150000"/>
              </a:lnSpc>
              <a:spcBef>
                <a:spcPct val="0"/>
              </a:spcBef>
            </a:pPr>
            <a:r>
              <a:rPr lang="en-US" altLang="zh-CN" sz="1100" kern="100" dirty="0">
                <a:solidFill>
                  <a:srgbClr val="404040"/>
                </a:solidFill>
                <a:cs typeface="+mn-ea"/>
                <a:sym typeface="+mn-lt"/>
              </a:rPr>
              <a:t>1</a:t>
            </a:r>
            <a:r>
              <a:rPr lang="zh-CN" altLang="en-US" sz="1100" kern="100" dirty="0">
                <a:solidFill>
                  <a:srgbClr val="404040"/>
                </a:solidFill>
                <a:cs typeface="+mn-ea"/>
                <a:sym typeface="+mn-lt"/>
              </a:rPr>
              <a:t>、蚊子吸血不会吐出</a:t>
            </a:r>
          </a:p>
          <a:p>
            <a:pPr lvl="0" defTabSz="685526" fontAlgn="base">
              <a:lnSpc>
                <a:spcPct val="150000"/>
              </a:lnSpc>
              <a:spcBef>
                <a:spcPct val="0"/>
              </a:spcBef>
            </a:pPr>
            <a:r>
              <a:rPr lang="en-US" altLang="zh-CN" sz="1100" kern="100" dirty="0">
                <a:solidFill>
                  <a:srgbClr val="404040"/>
                </a:solidFill>
                <a:cs typeface="+mn-ea"/>
                <a:sym typeface="+mn-lt"/>
              </a:rPr>
              <a:t>2</a:t>
            </a:r>
            <a:r>
              <a:rPr lang="zh-CN" altLang="en-US" sz="1100" kern="100" dirty="0">
                <a:solidFill>
                  <a:srgbClr val="404040"/>
                </a:solidFill>
                <a:cs typeface="+mn-ea"/>
                <a:sym typeface="+mn-lt"/>
              </a:rPr>
              <a:t>、即使有吐血，其中的艾滋病病毒量非常少</a:t>
            </a:r>
          </a:p>
          <a:p>
            <a:pPr lvl="0" defTabSz="685526" fontAlgn="base">
              <a:lnSpc>
                <a:spcPct val="150000"/>
              </a:lnSpc>
              <a:spcBef>
                <a:spcPct val="0"/>
              </a:spcBef>
            </a:pPr>
            <a:r>
              <a:rPr lang="en-US" altLang="zh-CN" sz="1100" kern="100" dirty="0">
                <a:solidFill>
                  <a:srgbClr val="404040"/>
                </a:solidFill>
                <a:cs typeface="+mn-ea"/>
                <a:sym typeface="+mn-lt"/>
              </a:rPr>
              <a:t>3</a:t>
            </a:r>
            <a:r>
              <a:rPr lang="zh-CN" altLang="en-US" sz="1100" kern="100" dirty="0">
                <a:solidFill>
                  <a:srgbClr val="404040"/>
                </a:solidFill>
                <a:cs typeface="+mn-ea"/>
                <a:sym typeface="+mn-lt"/>
              </a:rPr>
              <a:t>、还没有发现因蚊子传播感染艾滋病的病例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B92B9D1C-3422-45A9-935A-839067A0AC4C}"/>
              </a:ext>
            </a:extLst>
          </p:cNvPr>
          <p:cNvSpPr/>
          <p:nvPr/>
        </p:nvSpPr>
        <p:spPr>
          <a:xfrm>
            <a:off x="799718" y="3346584"/>
            <a:ext cx="5553432" cy="824200"/>
          </a:xfrm>
          <a:prstGeom prst="rect">
            <a:avLst/>
          </a:prstGeom>
          <a:noFill/>
          <a:ln>
            <a:solidFill>
              <a:srgbClr val="C51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wps稻壳儿七月上设计原创链接：http://chn.docer.com/works?userid=390257647">
            <a:extLst>
              <a:ext uri="{FF2B5EF4-FFF2-40B4-BE49-F238E27FC236}">
                <a16:creationId xmlns="" xmlns:a16="http://schemas.microsoft.com/office/drawing/2014/main" id="{1960DCDE-3520-4348-A56A-9C8DD216841C}"/>
              </a:ext>
            </a:extLst>
          </p:cNvPr>
          <p:cNvSpPr/>
          <p:nvPr/>
        </p:nvSpPr>
        <p:spPr>
          <a:xfrm>
            <a:off x="727710" y="1399431"/>
            <a:ext cx="1676728" cy="36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526" fontAlgn="base">
              <a:spcBef>
                <a:spcPct val="0"/>
              </a:spcBef>
            </a:pPr>
            <a:r>
              <a:rPr lang="zh-CN" altLang="en-US" sz="1799" b="1" kern="100" dirty="0">
                <a:solidFill>
                  <a:srgbClr val="C5144B"/>
                </a:solidFill>
                <a:cs typeface="+mn-ea"/>
                <a:sym typeface="+mn-lt"/>
              </a:rPr>
              <a:t>从理论上讲：</a:t>
            </a:r>
            <a:endParaRPr kumimoji="0" lang="zh-CN" altLang="en-US" sz="1799" b="1" i="0" u="none" strike="noStrike" kern="100" cap="none" spc="0" normalizeH="0" baseline="0" noProof="0" dirty="0">
              <a:ln>
                <a:noFill/>
              </a:ln>
              <a:solidFill>
                <a:srgbClr val="C5144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C06BDD56-3DDD-4CAC-8367-A39A021B4AA6}"/>
              </a:ext>
            </a:extLst>
          </p:cNvPr>
          <p:cNvSpPr/>
          <p:nvPr/>
        </p:nvSpPr>
        <p:spPr>
          <a:xfrm>
            <a:off x="727709" y="2924198"/>
            <a:ext cx="2825115" cy="36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526" fontAlgn="base">
              <a:spcBef>
                <a:spcPct val="0"/>
              </a:spcBef>
            </a:pPr>
            <a:r>
              <a:rPr lang="zh-CN" altLang="en-US" sz="1799" b="1" kern="100" dirty="0">
                <a:solidFill>
                  <a:srgbClr val="C5144B"/>
                </a:solidFill>
                <a:cs typeface="+mn-ea"/>
                <a:sym typeface="+mn-lt"/>
              </a:rPr>
              <a:t>蚊子叮咬不会传播艾滋病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06ECA9E3-22E7-46C5-9C6F-94A46CCBB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r="8839"/>
          <a:stretch/>
        </p:blipFill>
        <p:spPr bwMode="auto">
          <a:xfrm>
            <a:off x="6562700" y="1803290"/>
            <a:ext cx="2000275" cy="231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35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B0A1A459-B245-40E7-B2ED-4A02B8D2EE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2042BF45-75F8-48EF-BCAA-0EBFCF3998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5" t="-1270" r="3847" b="46172"/>
          <a:stretch/>
        </p:blipFill>
        <p:spPr>
          <a:xfrm>
            <a:off x="5103894" y="1068614"/>
            <a:ext cx="3832303" cy="394116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AE6D8F90-079D-428C-9E61-B90EF332D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7" b="77460"/>
          <a:stretch/>
        </p:blipFill>
        <p:spPr>
          <a:xfrm>
            <a:off x="0" y="0"/>
            <a:ext cx="1799771" cy="10305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B05D222-113A-4C4D-A38D-550E8F140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29"/>
          <a:stretch/>
        </p:blipFill>
        <p:spPr>
          <a:xfrm>
            <a:off x="0" y="3837214"/>
            <a:ext cx="9144000" cy="13062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C0DCEBDA-21C2-47DD-8CCB-C7DB75AC0E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5" t="15654" r="34602" b="61806"/>
          <a:stretch/>
        </p:blipFill>
        <p:spPr>
          <a:xfrm>
            <a:off x="4749558" y="1162769"/>
            <a:ext cx="1799771" cy="1030514"/>
          </a:xfrm>
          <a:prstGeom prst="rect">
            <a:avLst/>
          </a:prstGeom>
        </p:spPr>
      </p:pic>
      <p:sp>
        <p:nvSpPr>
          <p:cNvPr id="12" name="TextBox 48">
            <a:extLst>
              <a:ext uri="{FF2B5EF4-FFF2-40B4-BE49-F238E27FC236}">
                <a16:creationId xmlns="" xmlns:a16="http://schemas.microsoft.com/office/drawing/2014/main" id="{0850362A-9027-4A98-AED1-14E28BB45BF8}"/>
              </a:ext>
            </a:extLst>
          </p:cNvPr>
          <p:cNvSpPr txBox="1"/>
          <p:nvPr/>
        </p:nvSpPr>
        <p:spPr>
          <a:xfrm>
            <a:off x="1262833" y="2120662"/>
            <a:ext cx="389692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/>
            <a:r>
              <a:rPr lang="zh-CN" altLang="en-US" sz="3200" b="1" spc="300" dirty="0">
                <a:solidFill>
                  <a:srgbClr val="C5144B"/>
                </a:solidFill>
                <a:cs typeface="+mn-ea"/>
                <a:sym typeface="+mn-lt"/>
              </a:rPr>
              <a:t>如何预防艾滋病</a:t>
            </a:r>
          </a:p>
        </p:txBody>
      </p:sp>
      <p:sp>
        <p:nvSpPr>
          <p:cNvPr id="13" name="TextBox 49">
            <a:extLst>
              <a:ext uri="{FF2B5EF4-FFF2-40B4-BE49-F238E27FC236}">
                <a16:creationId xmlns="" xmlns:a16="http://schemas.microsoft.com/office/drawing/2014/main" id="{1C31DB10-E9DF-4625-85EE-E3E205F6E4D8}"/>
              </a:ext>
            </a:extLst>
          </p:cNvPr>
          <p:cNvSpPr txBox="1"/>
          <p:nvPr/>
        </p:nvSpPr>
        <p:spPr>
          <a:xfrm>
            <a:off x="1262833" y="2590810"/>
            <a:ext cx="3500218" cy="598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请替换文字内容，点击添加相关标题</a:t>
            </a:r>
            <a:r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文字，请替换文字内容请替换文字内容添加相关标题文字，也可以直接复制你的内容到此。</a:t>
            </a:r>
          </a:p>
          <a:p>
            <a:pPr marL="0" marR="0" lvl="0" indent="0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259">
            <a:extLst>
              <a:ext uri="{FF2B5EF4-FFF2-40B4-BE49-F238E27FC236}">
                <a16:creationId xmlns="" xmlns:a16="http://schemas.microsoft.com/office/drawing/2014/main" id="{6B7011D3-9BD0-4FF9-82B6-E87DBC2D4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833" y="1459439"/>
            <a:ext cx="2914228" cy="74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60" tIns="31780" rIns="63560" bIns="317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srgbClr val="C5144B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PART 04</a:t>
            </a: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srgbClr val="C5144B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89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标题 1">
            <a:extLst>
              <a:ext uri="{FF2B5EF4-FFF2-40B4-BE49-F238E27FC236}">
                <a16:creationId xmlns="" xmlns:a16="http://schemas.microsoft.com/office/drawing/2014/main" id="{E25F2BEB-CA48-4D5A-8333-4764A75AEEAA}"/>
              </a:ext>
            </a:extLst>
          </p:cNvPr>
          <p:cNvSpPr txBox="1">
            <a:spLocks/>
          </p:cNvSpPr>
          <p:nvPr/>
        </p:nvSpPr>
        <p:spPr>
          <a:xfrm>
            <a:off x="991052" y="205220"/>
            <a:ext cx="4476297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C5144B"/>
                </a:solidFill>
                <a:latin typeface="+mn-lt"/>
                <a:ea typeface="+mn-ea"/>
                <a:cs typeface="+mn-ea"/>
                <a:sym typeface="+mn-lt"/>
              </a:rPr>
              <a:t>如何预防艾滋病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138D5F75-0277-4E1C-824B-2D1F47FAE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9745"/>
            <a:ext cx="808519" cy="10426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wps稻壳儿七月上设计原创链接：http://chn.docer.com/works?userid=390257647">
            <a:extLst>
              <a:ext uri="{FF2B5EF4-FFF2-40B4-BE49-F238E27FC236}">
                <a16:creationId xmlns="" xmlns:a16="http://schemas.microsoft.com/office/drawing/2014/main" id="{B9781E9F-D7AE-4CC8-8E46-1093B1B27044}"/>
              </a:ext>
            </a:extLst>
          </p:cNvPr>
          <p:cNvSpPr/>
          <p:nvPr/>
        </p:nvSpPr>
        <p:spPr bwMode="auto">
          <a:xfrm flipH="1">
            <a:off x="4262877" y="1758072"/>
            <a:ext cx="247108" cy="2258361"/>
          </a:xfrm>
          <a:custGeom>
            <a:avLst/>
            <a:gdLst>
              <a:gd name="T0" fmla="*/ 0 w 1642"/>
              <a:gd name="T1" fmla="*/ 95 h 6991"/>
              <a:gd name="T2" fmla="*/ 0 w 1642"/>
              <a:gd name="T3" fmla="*/ 0 h 6991"/>
              <a:gd name="T4" fmla="*/ 328 w 1642"/>
              <a:gd name="T5" fmla="*/ 83 h 6991"/>
              <a:gd name="T6" fmla="*/ 602 w 1642"/>
              <a:gd name="T7" fmla="*/ 212 h 6991"/>
              <a:gd name="T8" fmla="*/ 841 w 1642"/>
              <a:gd name="T9" fmla="*/ 428 h 6991"/>
              <a:gd name="T10" fmla="*/ 1003 w 1642"/>
              <a:gd name="T11" fmla="*/ 695 h 6991"/>
              <a:gd name="T12" fmla="*/ 1087 w 1642"/>
              <a:gd name="T13" fmla="*/ 987 h 6991"/>
              <a:gd name="T14" fmla="*/ 1123 w 1642"/>
              <a:gd name="T15" fmla="*/ 1328 h 6991"/>
              <a:gd name="T16" fmla="*/ 1083 w 1642"/>
              <a:gd name="T17" fmla="*/ 1745 h 6991"/>
              <a:gd name="T18" fmla="*/ 995 w 1642"/>
              <a:gd name="T19" fmla="*/ 2130 h 6991"/>
              <a:gd name="T20" fmla="*/ 963 w 1642"/>
              <a:gd name="T21" fmla="*/ 2531 h 6991"/>
              <a:gd name="T22" fmla="*/ 1011 w 1642"/>
              <a:gd name="T23" fmla="*/ 2911 h 6991"/>
              <a:gd name="T24" fmla="*/ 1117 w 1642"/>
              <a:gd name="T25" fmla="*/ 3126 h 6991"/>
              <a:gd name="T26" fmla="*/ 1291 w 1642"/>
              <a:gd name="T27" fmla="*/ 3275 h 6991"/>
              <a:gd name="T28" fmla="*/ 1447 w 1642"/>
              <a:gd name="T29" fmla="*/ 3361 h 6991"/>
              <a:gd name="T30" fmla="*/ 1642 w 1642"/>
              <a:gd name="T31" fmla="*/ 3398 h 6991"/>
              <a:gd name="T32" fmla="*/ 1642 w 1642"/>
              <a:gd name="T33" fmla="*/ 3582 h 6991"/>
              <a:gd name="T34" fmla="*/ 1344 w 1642"/>
              <a:gd name="T35" fmla="*/ 3681 h 6991"/>
              <a:gd name="T36" fmla="*/ 1162 w 1642"/>
              <a:gd name="T37" fmla="*/ 3829 h 6991"/>
              <a:gd name="T38" fmla="*/ 1023 w 1642"/>
              <a:gd name="T39" fmla="*/ 4081 h 6991"/>
              <a:gd name="T40" fmla="*/ 960 w 1642"/>
              <a:gd name="T41" fmla="*/ 4426 h 6991"/>
              <a:gd name="T42" fmla="*/ 988 w 1642"/>
              <a:gd name="T43" fmla="*/ 4878 h 6991"/>
              <a:gd name="T44" fmla="*/ 1028 w 1642"/>
              <a:gd name="T45" fmla="*/ 5179 h 6991"/>
              <a:gd name="T46" fmla="*/ 1087 w 1642"/>
              <a:gd name="T47" fmla="*/ 5528 h 6991"/>
              <a:gd name="T48" fmla="*/ 1098 w 1642"/>
              <a:gd name="T49" fmla="*/ 5870 h 6991"/>
              <a:gd name="T50" fmla="*/ 1038 w 1642"/>
              <a:gd name="T51" fmla="*/ 6202 h 6991"/>
              <a:gd name="T52" fmla="*/ 922 w 1642"/>
              <a:gd name="T53" fmla="*/ 6461 h 6991"/>
              <a:gd name="T54" fmla="*/ 743 w 1642"/>
              <a:gd name="T55" fmla="*/ 6674 h 6991"/>
              <a:gd name="T56" fmla="*/ 533 w 1642"/>
              <a:gd name="T57" fmla="*/ 6839 h 6991"/>
              <a:gd name="T58" fmla="*/ 360 w 1642"/>
              <a:gd name="T59" fmla="*/ 6942 h 6991"/>
              <a:gd name="T60" fmla="*/ 246 w 1642"/>
              <a:gd name="T61" fmla="*/ 6986 h 6991"/>
              <a:gd name="T62" fmla="*/ 198 w 1642"/>
              <a:gd name="T63" fmla="*/ 6948 h 6991"/>
              <a:gd name="T64" fmla="*/ 242 w 1642"/>
              <a:gd name="T65" fmla="*/ 6869 h 6991"/>
              <a:gd name="T66" fmla="*/ 349 w 1642"/>
              <a:gd name="T67" fmla="*/ 6794 h 6991"/>
              <a:gd name="T68" fmla="*/ 518 w 1642"/>
              <a:gd name="T69" fmla="*/ 6637 h 6991"/>
              <a:gd name="T70" fmla="*/ 656 w 1642"/>
              <a:gd name="T71" fmla="*/ 6413 h 6991"/>
              <a:gd name="T72" fmla="*/ 727 w 1642"/>
              <a:gd name="T73" fmla="*/ 6184 h 6991"/>
              <a:gd name="T74" fmla="*/ 742 w 1642"/>
              <a:gd name="T75" fmla="*/ 5958 h 6991"/>
              <a:gd name="T76" fmla="*/ 718 w 1642"/>
              <a:gd name="T77" fmla="*/ 5613 h 6991"/>
              <a:gd name="T78" fmla="*/ 680 w 1642"/>
              <a:gd name="T79" fmla="*/ 5137 h 6991"/>
              <a:gd name="T80" fmla="*/ 672 w 1642"/>
              <a:gd name="T81" fmla="*/ 4709 h 6991"/>
              <a:gd name="T82" fmla="*/ 735 w 1642"/>
              <a:gd name="T83" fmla="*/ 4309 h 6991"/>
              <a:gd name="T84" fmla="*/ 898 w 1642"/>
              <a:gd name="T85" fmla="*/ 3969 h 6991"/>
              <a:gd name="T86" fmla="*/ 1095 w 1642"/>
              <a:gd name="T87" fmla="*/ 3740 h 6991"/>
              <a:gd name="T88" fmla="*/ 1481 w 1642"/>
              <a:gd name="T89" fmla="*/ 3504 h 6991"/>
              <a:gd name="T90" fmla="*/ 1202 w 1642"/>
              <a:gd name="T91" fmla="*/ 3350 h 6991"/>
              <a:gd name="T92" fmla="*/ 1028 w 1642"/>
              <a:gd name="T93" fmla="*/ 3220 h 6991"/>
              <a:gd name="T94" fmla="*/ 859 w 1642"/>
              <a:gd name="T95" fmla="*/ 2983 h 6991"/>
              <a:gd name="T96" fmla="*/ 711 w 1642"/>
              <a:gd name="T97" fmla="*/ 2652 h 6991"/>
              <a:gd name="T98" fmla="*/ 648 w 1642"/>
              <a:gd name="T99" fmla="*/ 2296 h 6991"/>
              <a:gd name="T100" fmla="*/ 653 w 1642"/>
              <a:gd name="T101" fmla="*/ 1917 h 6991"/>
              <a:gd name="T102" fmla="*/ 703 w 1642"/>
              <a:gd name="T103" fmla="*/ 1522 h 6991"/>
              <a:gd name="T104" fmla="*/ 751 w 1642"/>
              <a:gd name="T105" fmla="*/ 1052 h 6991"/>
              <a:gd name="T106" fmla="*/ 720 w 1642"/>
              <a:gd name="T107" fmla="*/ 750 h 6991"/>
              <a:gd name="T108" fmla="*/ 604 w 1642"/>
              <a:gd name="T109" fmla="*/ 513 h 6991"/>
              <a:gd name="T110" fmla="*/ 396 w 1642"/>
              <a:gd name="T111" fmla="*/ 280 h 6991"/>
              <a:gd name="T112" fmla="*/ 177 w 1642"/>
              <a:gd name="T113" fmla="*/ 154 h 6991"/>
              <a:gd name="T114" fmla="*/ 0 w 1642"/>
              <a:gd name="T115" fmla="*/ 95 h 6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42" h="6991">
                <a:moveTo>
                  <a:pt x="0" y="95"/>
                </a:moveTo>
                <a:lnTo>
                  <a:pt x="0" y="0"/>
                </a:lnTo>
                <a:cubicBezTo>
                  <a:pt x="125" y="28"/>
                  <a:pt x="234" y="55"/>
                  <a:pt x="328" y="83"/>
                </a:cubicBezTo>
                <a:cubicBezTo>
                  <a:pt x="423" y="110"/>
                  <a:pt x="514" y="154"/>
                  <a:pt x="602" y="212"/>
                </a:cubicBezTo>
                <a:cubicBezTo>
                  <a:pt x="691" y="268"/>
                  <a:pt x="770" y="341"/>
                  <a:pt x="841" y="428"/>
                </a:cubicBezTo>
                <a:cubicBezTo>
                  <a:pt x="911" y="515"/>
                  <a:pt x="965" y="604"/>
                  <a:pt x="1003" y="695"/>
                </a:cubicBezTo>
                <a:cubicBezTo>
                  <a:pt x="1039" y="785"/>
                  <a:pt x="1067" y="883"/>
                  <a:pt x="1087" y="987"/>
                </a:cubicBezTo>
                <a:cubicBezTo>
                  <a:pt x="1107" y="1091"/>
                  <a:pt x="1120" y="1205"/>
                  <a:pt x="1123" y="1328"/>
                </a:cubicBezTo>
                <a:cubicBezTo>
                  <a:pt x="1128" y="1452"/>
                  <a:pt x="1116" y="1591"/>
                  <a:pt x="1083" y="1745"/>
                </a:cubicBezTo>
                <a:lnTo>
                  <a:pt x="995" y="2130"/>
                </a:lnTo>
                <a:cubicBezTo>
                  <a:pt x="970" y="2258"/>
                  <a:pt x="960" y="2391"/>
                  <a:pt x="963" y="2531"/>
                </a:cubicBezTo>
                <a:cubicBezTo>
                  <a:pt x="963" y="2686"/>
                  <a:pt x="978" y="2812"/>
                  <a:pt x="1011" y="2911"/>
                </a:cubicBezTo>
                <a:cubicBezTo>
                  <a:pt x="1042" y="3010"/>
                  <a:pt x="1077" y="3082"/>
                  <a:pt x="1117" y="3126"/>
                </a:cubicBezTo>
                <a:cubicBezTo>
                  <a:pt x="1156" y="3170"/>
                  <a:pt x="1214" y="3220"/>
                  <a:pt x="1291" y="3275"/>
                </a:cubicBezTo>
                <a:cubicBezTo>
                  <a:pt x="1368" y="3330"/>
                  <a:pt x="1421" y="3359"/>
                  <a:pt x="1447" y="3361"/>
                </a:cubicBezTo>
                <a:lnTo>
                  <a:pt x="1642" y="3398"/>
                </a:lnTo>
                <a:lnTo>
                  <a:pt x="1642" y="3582"/>
                </a:lnTo>
                <a:cubicBezTo>
                  <a:pt x="1510" y="3613"/>
                  <a:pt x="1410" y="3646"/>
                  <a:pt x="1344" y="3681"/>
                </a:cubicBezTo>
                <a:cubicBezTo>
                  <a:pt x="1278" y="3715"/>
                  <a:pt x="1217" y="3765"/>
                  <a:pt x="1162" y="3829"/>
                </a:cubicBezTo>
                <a:cubicBezTo>
                  <a:pt x="1107" y="3894"/>
                  <a:pt x="1061" y="3978"/>
                  <a:pt x="1023" y="4081"/>
                </a:cubicBezTo>
                <a:cubicBezTo>
                  <a:pt x="985" y="4184"/>
                  <a:pt x="964" y="4299"/>
                  <a:pt x="960" y="4426"/>
                </a:cubicBezTo>
                <a:cubicBezTo>
                  <a:pt x="957" y="4554"/>
                  <a:pt x="965" y="4704"/>
                  <a:pt x="988" y="4878"/>
                </a:cubicBezTo>
                <a:cubicBezTo>
                  <a:pt x="1001" y="4998"/>
                  <a:pt x="1014" y="5099"/>
                  <a:pt x="1028" y="5179"/>
                </a:cubicBezTo>
                <a:lnTo>
                  <a:pt x="1087" y="5528"/>
                </a:lnTo>
                <a:cubicBezTo>
                  <a:pt x="1102" y="5648"/>
                  <a:pt x="1106" y="5762"/>
                  <a:pt x="1098" y="5870"/>
                </a:cubicBezTo>
                <a:cubicBezTo>
                  <a:pt x="1088" y="5992"/>
                  <a:pt x="1068" y="6103"/>
                  <a:pt x="1038" y="6202"/>
                </a:cubicBezTo>
                <a:cubicBezTo>
                  <a:pt x="1007" y="6301"/>
                  <a:pt x="968" y="6388"/>
                  <a:pt x="922" y="6461"/>
                </a:cubicBezTo>
                <a:cubicBezTo>
                  <a:pt x="875" y="6535"/>
                  <a:pt x="816" y="6606"/>
                  <a:pt x="743" y="6674"/>
                </a:cubicBezTo>
                <a:cubicBezTo>
                  <a:pt x="672" y="6743"/>
                  <a:pt x="601" y="6798"/>
                  <a:pt x="533" y="6839"/>
                </a:cubicBezTo>
                <a:lnTo>
                  <a:pt x="360" y="6942"/>
                </a:lnTo>
                <a:cubicBezTo>
                  <a:pt x="311" y="6977"/>
                  <a:pt x="273" y="6991"/>
                  <a:pt x="246" y="6986"/>
                </a:cubicBezTo>
                <a:cubicBezTo>
                  <a:pt x="219" y="6981"/>
                  <a:pt x="203" y="6968"/>
                  <a:pt x="198" y="6948"/>
                </a:cubicBezTo>
                <a:cubicBezTo>
                  <a:pt x="193" y="6927"/>
                  <a:pt x="208" y="6901"/>
                  <a:pt x="242" y="6869"/>
                </a:cubicBezTo>
                <a:cubicBezTo>
                  <a:pt x="255" y="6859"/>
                  <a:pt x="290" y="6834"/>
                  <a:pt x="349" y="6794"/>
                </a:cubicBezTo>
                <a:cubicBezTo>
                  <a:pt x="407" y="6753"/>
                  <a:pt x="464" y="6701"/>
                  <a:pt x="518" y="6637"/>
                </a:cubicBezTo>
                <a:cubicBezTo>
                  <a:pt x="572" y="6574"/>
                  <a:pt x="618" y="6500"/>
                  <a:pt x="656" y="6413"/>
                </a:cubicBezTo>
                <a:cubicBezTo>
                  <a:pt x="693" y="6328"/>
                  <a:pt x="717" y="6251"/>
                  <a:pt x="727" y="6184"/>
                </a:cubicBezTo>
                <a:cubicBezTo>
                  <a:pt x="737" y="6117"/>
                  <a:pt x="742" y="6041"/>
                  <a:pt x="742" y="5958"/>
                </a:cubicBezTo>
                <a:cubicBezTo>
                  <a:pt x="740" y="5884"/>
                  <a:pt x="731" y="5770"/>
                  <a:pt x="718" y="5613"/>
                </a:cubicBezTo>
                <a:cubicBezTo>
                  <a:pt x="705" y="5456"/>
                  <a:pt x="692" y="5297"/>
                  <a:pt x="680" y="5137"/>
                </a:cubicBezTo>
                <a:cubicBezTo>
                  <a:pt x="667" y="4976"/>
                  <a:pt x="664" y="4835"/>
                  <a:pt x="672" y="4709"/>
                </a:cubicBezTo>
                <a:cubicBezTo>
                  <a:pt x="680" y="4545"/>
                  <a:pt x="701" y="4412"/>
                  <a:pt x="735" y="4309"/>
                </a:cubicBezTo>
                <a:cubicBezTo>
                  <a:pt x="769" y="4206"/>
                  <a:pt x="824" y="4092"/>
                  <a:pt x="898" y="3969"/>
                </a:cubicBezTo>
                <a:cubicBezTo>
                  <a:pt x="973" y="3845"/>
                  <a:pt x="1038" y="3769"/>
                  <a:pt x="1095" y="3740"/>
                </a:cubicBezTo>
                <a:lnTo>
                  <a:pt x="1481" y="3504"/>
                </a:lnTo>
                <a:cubicBezTo>
                  <a:pt x="1365" y="3443"/>
                  <a:pt x="1273" y="3391"/>
                  <a:pt x="1202" y="3350"/>
                </a:cubicBezTo>
                <a:cubicBezTo>
                  <a:pt x="1133" y="3309"/>
                  <a:pt x="1074" y="3265"/>
                  <a:pt x="1028" y="3220"/>
                </a:cubicBezTo>
                <a:cubicBezTo>
                  <a:pt x="982" y="3175"/>
                  <a:pt x="925" y="3096"/>
                  <a:pt x="859" y="2983"/>
                </a:cubicBezTo>
                <a:cubicBezTo>
                  <a:pt x="794" y="2870"/>
                  <a:pt x="743" y="2760"/>
                  <a:pt x="711" y="2652"/>
                </a:cubicBezTo>
                <a:cubicBezTo>
                  <a:pt x="677" y="2544"/>
                  <a:pt x="657" y="2426"/>
                  <a:pt x="648" y="2296"/>
                </a:cubicBezTo>
                <a:cubicBezTo>
                  <a:pt x="639" y="2167"/>
                  <a:pt x="642" y="2040"/>
                  <a:pt x="653" y="1917"/>
                </a:cubicBezTo>
                <a:cubicBezTo>
                  <a:pt x="658" y="1852"/>
                  <a:pt x="675" y="1720"/>
                  <a:pt x="703" y="1522"/>
                </a:cubicBezTo>
                <a:cubicBezTo>
                  <a:pt x="731" y="1325"/>
                  <a:pt x="747" y="1169"/>
                  <a:pt x="751" y="1052"/>
                </a:cubicBezTo>
                <a:cubicBezTo>
                  <a:pt x="755" y="937"/>
                  <a:pt x="745" y="835"/>
                  <a:pt x="720" y="750"/>
                </a:cubicBezTo>
                <a:cubicBezTo>
                  <a:pt x="701" y="686"/>
                  <a:pt x="662" y="607"/>
                  <a:pt x="604" y="513"/>
                </a:cubicBezTo>
                <a:cubicBezTo>
                  <a:pt x="547" y="419"/>
                  <a:pt x="478" y="341"/>
                  <a:pt x="396" y="280"/>
                </a:cubicBezTo>
                <a:cubicBezTo>
                  <a:pt x="316" y="218"/>
                  <a:pt x="242" y="177"/>
                  <a:pt x="177" y="154"/>
                </a:cubicBezTo>
                <a:lnTo>
                  <a:pt x="0" y="95"/>
                </a:lnTo>
                <a:close/>
              </a:path>
            </a:pathLst>
          </a:custGeom>
          <a:solidFill>
            <a:srgbClr val="C5144B"/>
          </a:solidFill>
          <a:ln>
            <a:noFill/>
          </a:ln>
        </p:spPr>
        <p:txBody>
          <a:bodyPr vert="horz" wrap="square" lIns="65024" tIns="32512" rIns="65024" bIns="32512" numCol="1" anchor="t" anchorCtr="0" compatLnSpc="1"/>
          <a:lstStyle/>
          <a:p>
            <a:pPr defTabSz="650214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箭头: 右 7">
            <a:extLst>
              <a:ext uri="{FF2B5EF4-FFF2-40B4-BE49-F238E27FC236}">
                <a16:creationId xmlns="" xmlns:a16="http://schemas.microsoft.com/office/drawing/2014/main" id="{47C2D390-1CB3-44CE-A880-71761B2F20BB}"/>
              </a:ext>
            </a:extLst>
          </p:cNvPr>
          <p:cNvSpPr/>
          <p:nvPr/>
        </p:nvSpPr>
        <p:spPr bwMode="auto">
          <a:xfrm>
            <a:off x="3446959" y="2354833"/>
            <a:ext cx="735732" cy="1050347"/>
          </a:xfrm>
          <a:prstGeom prst="rightArrow">
            <a:avLst>
              <a:gd name="adj1" fmla="val 61917"/>
              <a:gd name="adj2" fmla="val 50000"/>
            </a:avLst>
          </a:prstGeom>
          <a:solidFill>
            <a:srgbClr val="C5144B"/>
          </a:solidFill>
          <a:ln w="19050" cap="flat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5024" tIns="32512" rIns="65024" bIns="32512" numCol="1" anchor="t" anchorCtr="0" compatLnSpc="1"/>
          <a:lstStyle/>
          <a:p>
            <a:pPr defTabSz="650214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>
              <a:solidFill>
                <a:srgbClr val="CAF278"/>
              </a:solidFill>
              <a:cs typeface="+mn-ea"/>
              <a:sym typeface="+mn-lt"/>
            </a:endParaRPr>
          </a:p>
        </p:txBody>
      </p:sp>
      <p:sp>
        <p:nvSpPr>
          <p:cNvPr id="8" name="wps稻壳儿七月上设计原创链接：http://chn.docer.com/works?userid=390257647">
            <a:extLst>
              <a:ext uri="{FF2B5EF4-FFF2-40B4-BE49-F238E27FC236}">
                <a16:creationId xmlns="" xmlns:a16="http://schemas.microsoft.com/office/drawing/2014/main" id="{BF72C602-BE74-4B30-893D-6CFFEC1D3D2A}"/>
              </a:ext>
            </a:extLst>
          </p:cNvPr>
          <p:cNvSpPr/>
          <p:nvPr/>
        </p:nvSpPr>
        <p:spPr>
          <a:xfrm>
            <a:off x="3533021" y="2663990"/>
            <a:ext cx="534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5021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 dirty="0">
                <a:solidFill>
                  <a:prstClr val="white"/>
                </a:solidFill>
                <a:cs typeface="+mn-ea"/>
                <a:sym typeface="+mn-lt"/>
              </a:rPr>
              <a:t>输入内容</a:t>
            </a:r>
          </a:p>
        </p:txBody>
      </p:sp>
      <p:sp>
        <p:nvSpPr>
          <p:cNvPr id="9" name="矩形: 圆角 12">
            <a:extLst>
              <a:ext uri="{FF2B5EF4-FFF2-40B4-BE49-F238E27FC236}">
                <a16:creationId xmlns="" xmlns:a16="http://schemas.microsoft.com/office/drawing/2014/main" id="{04CCAC30-3006-48F3-B854-95B57D110D29}"/>
              </a:ext>
            </a:extLst>
          </p:cNvPr>
          <p:cNvSpPr/>
          <p:nvPr/>
        </p:nvSpPr>
        <p:spPr bwMode="auto">
          <a:xfrm>
            <a:off x="4606691" y="1589502"/>
            <a:ext cx="351027" cy="427475"/>
          </a:xfrm>
          <a:prstGeom prst="roundRect">
            <a:avLst>
              <a:gd name="adj" fmla="val 4116"/>
            </a:avLst>
          </a:prstGeom>
          <a:solidFill>
            <a:srgbClr val="C5144B"/>
          </a:solidFill>
          <a:ln w="19050" cap="flat">
            <a:solidFill>
              <a:schemeClr val="bg1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5024" tIns="32512" rIns="65024" bIns="32512" numCol="1" spcCol="0" rtlCol="0" fromWordArt="0" anchor="t" anchorCtr="0" forceAA="0" compatLnSpc="1">
            <a:noAutofit/>
          </a:bodyPr>
          <a:lstStyle/>
          <a:p>
            <a:pPr algn="ctr" defTabSz="650214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wps稻壳儿七月上设计原创链接：http://chn.docer.com/works?userid=390257647">
            <a:extLst>
              <a:ext uri="{FF2B5EF4-FFF2-40B4-BE49-F238E27FC236}">
                <a16:creationId xmlns="" xmlns:a16="http://schemas.microsoft.com/office/drawing/2014/main" id="{A7BAE979-84D6-4712-800E-B77F81AF3F0D}"/>
              </a:ext>
            </a:extLst>
          </p:cNvPr>
          <p:cNvSpPr/>
          <p:nvPr/>
        </p:nvSpPr>
        <p:spPr>
          <a:xfrm>
            <a:off x="4569648" y="1608801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5021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矩形: 圆角 20">
            <a:extLst>
              <a:ext uri="{FF2B5EF4-FFF2-40B4-BE49-F238E27FC236}">
                <a16:creationId xmlns="" xmlns:a16="http://schemas.microsoft.com/office/drawing/2014/main" id="{56ACFB0A-D088-4081-947D-BED2A477B58A}"/>
              </a:ext>
            </a:extLst>
          </p:cNvPr>
          <p:cNvSpPr/>
          <p:nvPr/>
        </p:nvSpPr>
        <p:spPr bwMode="auto">
          <a:xfrm>
            <a:off x="4606691" y="2487097"/>
            <a:ext cx="351027" cy="427475"/>
          </a:xfrm>
          <a:prstGeom prst="roundRect">
            <a:avLst>
              <a:gd name="adj" fmla="val 4116"/>
            </a:avLst>
          </a:prstGeom>
          <a:solidFill>
            <a:srgbClr val="C5144B"/>
          </a:solidFill>
          <a:ln w="19050" cap="flat">
            <a:solidFill>
              <a:schemeClr val="bg1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5024" tIns="32512" rIns="65024" bIns="32512" numCol="1" spcCol="0" rtlCol="0" fromWordArt="0" anchor="t" anchorCtr="0" forceAA="0" compatLnSpc="1">
            <a:noAutofit/>
          </a:bodyPr>
          <a:lstStyle/>
          <a:p>
            <a:pPr algn="ctr" defTabSz="650214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wps稻壳儿七月上设计原创链接：http://chn.docer.com/works?userid=390257647">
            <a:extLst>
              <a:ext uri="{FF2B5EF4-FFF2-40B4-BE49-F238E27FC236}">
                <a16:creationId xmlns="" xmlns:a16="http://schemas.microsoft.com/office/drawing/2014/main" id="{9A7A5DB2-439E-4AA9-B45B-702DB06AE37F}"/>
              </a:ext>
            </a:extLst>
          </p:cNvPr>
          <p:cNvSpPr/>
          <p:nvPr/>
        </p:nvSpPr>
        <p:spPr>
          <a:xfrm>
            <a:off x="4569648" y="2506396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5021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矩形: 圆角 23">
            <a:extLst>
              <a:ext uri="{FF2B5EF4-FFF2-40B4-BE49-F238E27FC236}">
                <a16:creationId xmlns="" xmlns:a16="http://schemas.microsoft.com/office/drawing/2014/main" id="{B5B9E544-8B61-4940-AA0B-FE629B0CA933}"/>
              </a:ext>
            </a:extLst>
          </p:cNvPr>
          <p:cNvSpPr/>
          <p:nvPr/>
        </p:nvSpPr>
        <p:spPr bwMode="auto">
          <a:xfrm>
            <a:off x="4606691" y="3527176"/>
            <a:ext cx="351027" cy="427475"/>
          </a:xfrm>
          <a:prstGeom prst="roundRect">
            <a:avLst>
              <a:gd name="adj" fmla="val 4116"/>
            </a:avLst>
          </a:prstGeom>
          <a:solidFill>
            <a:srgbClr val="C5144B"/>
          </a:solidFill>
          <a:ln w="19050" cap="flat">
            <a:solidFill>
              <a:schemeClr val="bg1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5024" tIns="32512" rIns="65024" bIns="32512" numCol="1" spcCol="0" rtlCol="0" fromWordArt="0" anchor="t" anchorCtr="0" forceAA="0" compatLnSpc="1">
            <a:noAutofit/>
          </a:bodyPr>
          <a:lstStyle/>
          <a:p>
            <a:pPr algn="ctr" defTabSz="650214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DA97F054-77A3-4756-9A3D-016653F4B616}"/>
              </a:ext>
            </a:extLst>
          </p:cNvPr>
          <p:cNvSpPr/>
          <p:nvPr/>
        </p:nvSpPr>
        <p:spPr>
          <a:xfrm>
            <a:off x="4569648" y="3546475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5021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矩形 14" descr="#clear#">
            <a:extLst>
              <a:ext uri="{FF2B5EF4-FFF2-40B4-BE49-F238E27FC236}">
                <a16:creationId xmlns="" xmlns:a16="http://schemas.microsoft.com/office/drawing/2014/main" id="{B9F544C4-D52B-45F6-8DCB-E24CC9682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751" y="1647425"/>
            <a:ext cx="3293774" cy="38125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50214">
              <a:lnSpc>
                <a:spcPct val="130000"/>
              </a:lnSpc>
              <a:spcBef>
                <a:spcPts val="427"/>
              </a:spcBef>
              <a:spcAft>
                <a:spcPts val="427"/>
              </a:spcAft>
              <a:buNone/>
              <a:defRPr/>
            </a:pPr>
            <a:r>
              <a:rPr kumimoji="1"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避免对健康有危害的行为；</a:t>
            </a:r>
          </a:p>
        </p:txBody>
      </p:sp>
      <p:sp>
        <p:nvSpPr>
          <p:cNvPr id="16" name="wps稻壳儿七月上设计原创链接：http://chn.docer.com/works?userid=390257647" descr="#clear#">
            <a:extLst>
              <a:ext uri="{FF2B5EF4-FFF2-40B4-BE49-F238E27FC236}">
                <a16:creationId xmlns="" xmlns:a16="http://schemas.microsoft.com/office/drawing/2014/main" id="{40A453F3-88E1-4F66-A772-F8571E89B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751" y="2539694"/>
            <a:ext cx="3293774" cy="38125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50214">
              <a:lnSpc>
                <a:spcPct val="130000"/>
              </a:lnSpc>
              <a:spcBef>
                <a:spcPts val="427"/>
              </a:spcBef>
              <a:spcAft>
                <a:spcPts val="427"/>
              </a:spcAft>
              <a:buNone/>
              <a:defRPr/>
            </a:pPr>
            <a:r>
              <a:rPr kumimoji="1"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树立自我保护意识，预防性侵犯；</a:t>
            </a:r>
            <a:endParaRPr lang="zh-CN" altLang="en-US" sz="1600" dirty="0">
              <a:solidFill>
                <a:srgbClr val="2D313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 descr="#clear#">
            <a:extLst>
              <a:ext uri="{FF2B5EF4-FFF2-40B4-BE49-F238E27FC236}">
                <a16:creationId xmlns="" xmlns:a16="http://schemas.microsoft.com/office/drawing/2014/main" id="{B9AD9BC3-A82B-41B5-B765-69F2A73EB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751" y="3529931"/>
            <a:ext cx="3293774" cy="38125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50214">
              <a:lnSpc>
                <a:spcPct val="130000"/>
              </a:lnSpc>
              <a:spcBef>
                <a:spcPts val="427"/>
              </a:spcBef>
              <a:spcAft>
                <a:spcPts val="427"/>
              </a:spcAft>
              <a:buNone/>
              <a:defRPr/>
            </a:pPr>
            <a:r>
              <a:rPr kumimoji="1"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远离毒品，从拒绝吸烟开始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6F8891FD-5805-4E1F-9193-327372DDC1F5}"/>
              </a:ext>
            </a:extLst>
          </p:cNvPr>
          <p:cNvSpPr/>
          <p:nvPr/>
        </p:nvSpPr>
        <p:spPr>
          <a:xfrm>
            <a:off x="756056" y="1598568"/>
            <a:ext cx="2607136" cy="259401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685783">
              <a:defRPr/>
            </a:pPr>
            <a:endParaRPr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46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标题 1">
            <a:extLst>
              <a:ext uri="{FF2B5EF4-FFF2-40B4-BE49-F238E27FC236}">
                <a16:creationId xmlns="" xmlns:a16="http://schemas.microsoft.com/office/drawing/2014/main" id="{E25F2BEB-CA48-4D5A-8333-4764A75AEEAA}"/>
              </a:ext>
            </a:extLst>
          </p:cNvPr>
          <p:cNvSpPr txBox="1">
            <a:spLocks/>
          </p:cNvSpPr>
          <p:nvPr/>
        </p:nvSpPr>
        <p:spPr>
          <a:xfrm>
            <a:off x="991053" y="205220"/>
            <a:ext cx="3257098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C5144B"/>
                </a:solidFill>
                <a:latin typeface="+mn-lt"/>
                <a:ea typeface="+mn-ea"/>
                <a:cs typeface="+mn-ea"/>
                <a:sym typeface="+mn-lt"/>
              </a:rPr>
              <a:t>关心艾滋 我们在行动！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138D5F75-0277-4E1C-824B-2D1F47FAE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9745"/>
            <a:ext cx="808519" cy="10426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文本">
            <a:extLst>
              <a:ext uri="{FF2B5EF4-FFF2-40B4-BE49-F238E27FC236}">
                <a16:creationId xmlns="" xmlns:a16="http://schemas.microsoft.com/office/drawing/2014/main" id="{63151011-D2C3-4E11-B902-7F0FA46EBFB8}"/>
              </a:ext>
            </a:extLst>
          </p:cNvPr>
          <p:cNvSpPr txBox="1"/>
          <p:nvPr/>
        </p:nvSpPr>
        <p:spPr>
          <a:xfrm>
            <a:off x="3916136" y="1546398"/>
            <a:ext cx="4819335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42900">
              <a:lnSpc>
                <a:spcPct val="150000"/>
              </a:lnSpc>
              <a:spcAft>
                <a:spcPts val="750"/>
              </a:spcAft>
              <a:defRPr/>
            </a:pPr>
            <a:r>
              <a:rPr lang="zh-CN" altLang="en-US" sz="1800" b="1" dirty="0">
                <a:solidFill>
                  <a:srgbClr val="C5144B"/>
                </a:solidFill>
                <a:cs typeface="+mn-ea"/>
                <a:sym typeface="+mn-lt"/>
              </a:rPr>
              <a:t>“红丝带”</a:t>
            </a:r>
            <a:r>
              <a:rPr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是关注艾滋病防治问题的国际性标志，其形状与英文中爱滋病“</a:t>
            </a:r>
            <a:r>
              <a:rPr lang="en-US" altLang="zh-CN" sz="15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AIDS”</a:t>
            </a:r>
            <a:r>
              <a:rPr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的开头字母“</a:t>
            </a:r>
            <a:r>
              <a:rPr lang="en-US" altLang="zh-CN" sz="15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A”</a:t>
            </a:r>
            <a:r>
              <a:rPr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相似，且像一个“心”。“红丝带”像一条纽带将全世界人民紧紧联系在一起，共同抗击艾滋病。“红丝带”象征着人们对艾滋病病毒感染者和病人的关心与支持，</a:t>
            </a:r>
            <a:r>
              <a:rPr lang="zh-CN" altLang="en-US" sz="1500" dirty="0">
                <a:solidFill>
                  <a:srgbClr val="C5144B"/>
                </a:solidFill>
                <a:cs typeface="+mn-ea"/>
                <a:sym typeface="+mn-lt"/>
              </a:rPr>
              <a:t>象征着人们对生活的热爱、对和平的渴望，</a:t>
            </a:r>
            <a:r>
              <a:rPr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象征着人们用“心”来参与预防艾滋病工作。 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785170D7-9EAA-44F0-80CD-05787B165BB2}"/>
              </a:ext>
            </a:extLst>
          </p:cNvPr>
          <p:cNvSpPr/>
          <p:nvPr/>
        </p:nvSpPr>
        <p:spPr>
          <a:xfrm>
            <a:off x="3260131" y="1636939"/>
            <a:ext cx="5553432" cy="2479826"/>
          </a:xfrm>
          <a:prstGeom prst="rect">
            <a:avLst/>
          </a:prstGeom>
          <a:noFill/>
          <a:ln>
            <a:solidFill>
              <a:srgbClr val="9E21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kumimoji="1"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38B4B3BD-C0F3-4FEF-A968-36F46E913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03" y="1789775"/>
            <a:ext cx="3458819" cy="215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619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B0A1A459-B245-40E7-B2ED-4A02B8D2E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BB71547-4CBF-4061-8D50-CA30960E657A}"/>
              </a:ext>
            </a:extLst>
          </p:cNvPr>
          <p:cNvSpPr/>
          <p:nvPr/>
        </p:nvSpPr>
        <p:spPr>
          <a:xfrm>
            <a:off x="1522638" y="1484963"/>
            <a:ext cx="53412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2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让艾远离</a:t>
            </a:r>
          </a:p>
          <a:p>
            <a:r>
              <a:rPr lang="zh-CN" altLang="en-US" sz="72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   让爱靠近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7ED8D4D-3F8F-4124-9A42-81896D7B10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009" y="1213723"/>
            <a:ext cx="1480141" cy="148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3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212399"/>
            <a:ext cx="9143999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>
              <a:defRPr/>
            </a:pPr>
            <a:r>
              <a:rPr lang="en-US" altLang="zh-CN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1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1636569"/>
            <a:ext cx="9143999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1936373" y="2940767"/>
            <a:ext cx="5179807" cy="12695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5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B0A1A459-B245-40E7-B2ED-4A02B8D2EE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B05D222-113A-4C4D-A38D-550E8F140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29"/>
          <a:stretch/>
        </p:blipFill>
        <p:spPr>
          <a:xfrm>
            <a:off x="0" y="3837214"/>
            <a:ext cx="9144000" cy="13062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C0DCEBDA-21C2-47DD-8CCB-C7DB75AC0E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5" t="15654" r="34602" b="61806"/>
          <a:stretch/>
        </p:blipFill>
        <p:spPr>
          <a:xfrm>
            <a:off x="7126901" y="104415"/>
            <a:ext cx="1799771" cy="103051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438FCF32-8926-4070-A45C-7EF61711E96E}"/>
              </a:ext>
            </a:extLst>
          </p:cNvPr>
          <p:cNvSpPr/>
          <p:nvPr/>
        </p:nvSpPr>
        <p:spPr>
          <a:xfrm>
            <a:off x="3207607" y="1072209"/>
            <a:ext cx="2413674" cy="6551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5032"/>
            <a:r>
              <a:rPr lang="en-US" altLang="zh-CN" sz="3657" b="1" dirty="0">
                <a:solidFill>
                  <a:srgbClr val="002060"/>
                </a:solidFill>
                <a:cs typeface="+mn-ea"/>
                <a:sym typeface="+mn-lt"/>
              </a:rPr>
              <a:t>CATALOG</a:t>
            </a:r>
            <a:endParaRPr lang="zh-CN" altLang="en-US" sz="3657" b="1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6ABE707F-7CC5-4164-BB27-B5E2AFB727D2}"/>
              </a:ext>
            </a:extLst>
          </p:cNvPr>
          <p:cNvSpPr/>
          <p:nvPr/>
        </p:nvSpPr>
        <p:spPr>
          <a:xfrm>
            <a:off x="3683710" y="421468"/>
            <a:ext cx="1255472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5032"/>
            <a:r>
              <a:rPr lang="zh-CN" altLang="en-US" sz="4064" b="1" dirty="0">
                <a:solidFill>
                  <a:srgbClr val="002060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13" name="剪去单角的矩形 6">
            <a:extLst>
              <a:ext uri="{FF2B5EF4-FFF2-40B4-BE49-F238E27FC236}">
                <a16:creationId xmlns="" xmlns:a16="http://schemas.microsoft.com/office/drawing/2014/main" id="{FFA3B274-57AC-4644-81A4-1B2605930508}"/>
              </a:ext>
            </a:extLst>
          </p:cNvPr>
          <p:cNvSpPr/>
          <p:nvPr/>
        </p:nvSpPr>
        <p:spPr>
          <a:xfrm rot="5400000">
            <a:off x="1062904" y="2140381"/>
            <a:ext cx="585208" cy="585208"/>
          </a:xfrm>
          <a:prstGeom prst="snip1Rect">
            <a:avLst/>
          </a:prstGeom>
          <a:solidFill>
            <a:srgbClr val="C51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032"/>
            <a:endParaRPr lang="zh-CN" altLang="en-US" sz="162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CC986BBA-2323-4C7B-9BB2-3FD7C846CD40}"/>
              </a:ext>
            </a:extLst>
          </p:cNvPr>
          <p:cNvSpPr/>
          <p:nvPr/>
        </p:nvSpPr>
        <p:spPr>
          <a:xfrm>
            <a:off x="1129805" y="2079618"/>
            <a:ext cx="490840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5032"/>
            <a:r>
              <a:rPr lang="en-US" altLang="zh-CN" sz="4064" dirty="0">
                <a:solidFill>
                  <a:prstClr val="white"/>
                </a:solidFill>
                <a:cs typeface="+mn-ea"/>
                <a:sym typeface="+mn-lt"/>
              </a:rPr>
              <a:t>1</a:t>
            </a:r>
            <a:endParaRPr lang="zh-CN" altLang="en-US" sz="4064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D49ED5D3-80FA-487D-815F-BE8ECCB6B21C}"/>
              </a:ext>
            </a:extLst>
          </p:cNvPr>
          <p:cNvSpPr/>
          <p:nvPr/>
        </p:nvSpPr>
        <p:spPr>
          <a:xfrm>
            <a:off x="1803939" y="221353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什么是艾滋病？</a:t>
            </a:r>
          </a:p>
        </p:txBody>
      </p:sp>
      <p:sp>
        <p:nvSpPr>
          <p:cNvPr id="19" name="剪去单角的矩形 6">
            <a:extLst>
              <a:ext uri="{FF2B5EF4-FFF2-40B4-BE49-F238E27FC236}">
                <a16:creationId xmlns="" xmlns:a16="http://schemas.microsoft.com/office/drawing/2014/main" id="{24E873E4-B818-4CF7-B508-028F4BFF61CB}"/>
              </a:ext>
            </a:extLst>
          </p:cNvPr>
          <p:cNvSpPr/>
          <p:nvPr/>
        </p:nvSpPr>
        <p:spPr>
          <a:xfrm rot="5400000">
            <a:off x="4938683" y="2198211"/>
            <a:ext cx="585208" cy="585208"/>
          </a:xfrm>
          <a:prstGeom prst="snip1Rect">
            <a:avLst/>
          </a:prstGeom>
          <a:solidFill>
            <a:srgbClr val="C51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032"/>
            <a:endParaRPr lang="zh-CN" altLang="en-US" sz="162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3D980652-EADD-478D-B280-5721218C0DDB}"/>
              </a:ext>
            </a:extLst>
          </p:cNvPr>
          <p:cNvSpPr/>
          <p:nvPr/>
        </p:nvSpPr>
        <p:spPr>
          <a:xfrm>
            <a:off x="5005584" y="2137448"/>
            <a:ext cx="490840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5032"/>
            <a:r>
              <a:rPr lang="en-US" altLang="zh-CN" sz="4064" dirty="0">
                <a:solidFill>
                  <a:prstClr val="white"/>
                </a:solidFill>
                <a:cs typeface="+mn-ea"/>
                <a:sym typeface="+mn-lt"/>
              </a:rPr>
              <a:t>2</a:t>
            </a:r>
            <a:endParaRPr lang="zh-CN" altLang="en-US" sz="4064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216F1C24-AEF2-4533-8D92-C33E1EFD7C56}"/>
              </a:ext>
            </a:extLst>
          </p:cNvPr>
          <p:cNvSpPr/>
          <p:nvPr/>
        </p:nvSpPr>
        <p:spPr>
          <a:xfrm>
            <a:off x="5679718" y="227136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艾滋病的危害</a:t>
            </a:r>
          </a:p>
        </p:txBody>
      </p:sp>
      <p:sp>
        <p:nvSpPr>
          <p:cNvPr id="22" name="剪去单角的矩形 6">
            <a:extLst>
              <a:ext uri="{FF2B5EF4-FFF2-40B4-BE49-F238E27FC236}">
                <a16:creationId xmlns="" xmlns:a16="http://schemas.microsoft.com/office/drawing/2014/main" id="{405911DC-377F-42F1-ADB9-F32DAA01F974}"/>
              </a:ext>
            </a:extLst>
          </p:cNvPr>
          <p:cNvSpPr/>
          <p:nvPr/>
        </p:nvSpPr>
        <p:spPr>
          <a:xfrm rot="5400000">
            <a:off x="1062904" y="3330899"/>
            <a:ext cx="585208" cy="585208"/>
          </a:xfrm>
          <a:prstGeom prst="snip1Rect">
            <a:avLst/>
          </a:prstGeom>
          <a:solidFill>
            <a:srgbClr val="C51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032"/>
            <a:endParaRPr lang="zh-CN" altLang="en-US" sz="162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5BA0C219-B6EA-40EC-B6B8-48B11C93BAE9}"/>
              </a:ext>
            </a:extLst>
          </p:cNvPr>
          <p:cNvSpPr/>
          <p:nvPr/>
        </p:nvSpPr>
        <p:spPr>
          <a:xfrm>
            <a:off x="1129805" y="3270136"/>
            <a:ext cx="490840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5032"/>
            <a:r>
              <a:rPr lang="en-US" altLang="zh-CN" sz="4064" dirty="0">
                <a:solidFill>
                  <a:prstClr val="white"/>
                </a:solidFill>
                <a:cs typeface="+mn-ea"/>
                <a:sym typeface="+mn-lt"/>
              </a:rPr>
              <a:t>3</a:t>
            </a:r>
            <a:endParaRPr lang="zh-CN" altLang="en-US" sz="4064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A50F72E7-B3F0-43FC-8493-ED4AD18EA72F}"/>
              </a:ext>
            </a:extLst>
          </p:cNvPr>
          <p:cNvSpPr/>
          <p:nvPr/>
        </p:nvSpPr>
        <p:spPr>
          <a:xfrm>
            <a:off x="1803939" y="340405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艾滋病的传播途径</a:t>
            </a:r>
          </a:p>
        </p:txBody>
      </p:sp>
      <p:sp>
        <p:nvSpPr>
          <p:cNvPr id="25" name="剪去单角的矩形 6">
            <a:extLst>
              <a:ext uri="{FF2B5EF4-FFF2-40B4-BE49-F238E27FC236}">
                <a16:creationId xmlns="" xmlns:a16="http://schemas.microsoft.com/office/drawing/2014/main" id="{037458FF-BE65-4A74-A6A1-8278D6484C04}"/>
              </a:ext>
            </a:extLst>
          </p:cNvPr>
          <p:cNvSpPr/>
          <p:nvPr/>
        </p:nvSpPr>
        <p:spPr>
          <a:xfrm rot="5400000">
            <a:off x="4938683" y="3198863"/>
            <a:ext cx="585208" cy="585208"/>
          </a:xfrm>
          <a:prstGeom prst="snip1Rect">
            <a:avLst/>
          </a:prstGeom>
          <a:solidFill>
            <a:srgbClr val="C51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032"/>
            <a:endParaRPr lang="zh-CN" altLang="en-US" sz="162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830F0703-6203-4BFC-9641-6A2531F2C093}"/>
              </a:ext>
            </a:extLst>
          </p:cNvPr>
          <p:cNvSpPr/>
          <p:nvPr/>
        </p:nvSpPr>
        <p:spPr>
          <a:xfrm>
            <a:off x="5005584" y="3138100"/>
            <a:ext cx="490840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5032"/>
            <a:r>
              <a:rPr lang="en-US" altLang="zh-CN" sz="4064" dirty="0">
                <a:solidFill>
                  <a:prstClr val="white"/>
                </a:solidFill>
                <a:cs typeface="+mn-ea"/>
                <a:sym typeface="+mn-lt"/>
              </a:rPr>
              <a:t>4</a:t>
            </a:r>
            <a:endParaRPr lang="zh-CN" altLang="en-US" sz="4064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95216834-FF00-414D-A036-79A383D6691F}"/>
              </a:ext>
            </a:extLst>
          </p:cNvPr>
          <p:cNvSpPr/>
          <p:nvPr/>
        </p:nvSpPr>
        <p:spPr>
          <a:xfrm>
            <a:off x="5679718" y="327201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如何预防艾滋病</a:t>
            </a:r>
          </a:p>
        </p:txBody>
      </p:sp>
    </p:spTree>
    <p:extLst>
      <p:ext uri="{BB962C8B-B14F-4D97-AF65-F5344CB8AC3E}">
        <p14:creationId xmlns:p14="http://schemas.microsoft.com/office/powerpoint/2010/main" val="58709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B0A1A459-B245-40E7-B2ED-4A02B8D2EE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2042BF45-75F8-48EF-BCAA-0EBFCF3998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5" t="-1270" r="3847" b="46172"/>
          <a:stretch/>
        </p:blipFill>
        <p:spPr>
          <a:xfrm>
            <a:off x="5103894" y="1068614"/>
            <a:ext cx="3832303" cy="394116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B05D222-113A-4C4D-A38D-550E8F140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29"/>
          <a:stretch/>
        </p:blipFill>
        <p:spPr>
          <a:xfrm>
            <a:off x="0" y="3837214"/>
            <a:ext cx="9144000" cy="13062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C0DCEBDA-21C2-47DD-8CCB-C7DB75AC0E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5" t="15654" r="34602" b="61806"/>
          <a:stretch/>
        </p:blipFill>
        <p:spPr>
          <a:xfrm>
            <a:off x="4749558" y="1162769"/>
            <a:ext cx="1799771" cy="1030514"/>
          </a:xfrm>
          <a:prstGeom prst="rect">
            <a:avLst/>
          </a:prstGeom>
        </p:spPr>
      </p:pic>
      <p:sp>
        <p:nvSpPr>
          <p:cNvPr id="12" name="TextBox 48">
            <a:extLst>
              <a:ext uri="{FF2B5EF4-FFF2-40B4-BE49-F238E27FC236}">
                <a16:creationId xmlns="" xmlns:a16="http://schemas.microsoft.com/office/drawing/2014/main" id="{0850362A-9027-4A98-AED1-14E28BB45BF8}"/>
              </a:ext>
            </a:extLst>
          </p:cNvPr>
          <p:cNvSpPr txBox="1"/>
          <p:nvPr/>
        </p:nvSpPr>
        <p:spPr>
          <a:xfrm>
            <a:off x="1262833" y="2120662"/>
            <a:ext cx="389692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/>
            <a:r>
              <a:rPr lang="zh-CN" altLang="en-US" sz="3200" b="1" spc="300" dirty="0">
                <a:solidFill>
                  <a:srgbClr val="C5144B"/>
                </a:solidFill>
                <a:cs typeface="+mn-ea"/>
                <a:sym typeface="+mn-lt"/>
              </a:rPr>
              <a:t>什么是艾滋病？</a:t>
            </a:r>
          </a:p>
        </p:txBody>
      </p:sp>
      <p:sp>
        <p:nvSpPr>
          <p:cNvPr id="13" name="TextBox 49">
            <a:extLst>
              <a:ext uri="{FF2B5EF4-FFF2-40B4-BE49-F238E27FC236}">
                <a16:creationId xmlns="" xmlns:a16="http://schemas.microsoft.com/office/drawing/2014/main" id="{1C31DB10-E9DF-4625-85EE-E3E205F6E4D8}"/>
              </a:ext>
            </a:extLst>
          </p:cNvPr>
          <p:cNvSpPr txBox="1"/>
          <p:nvPr/>
        </p:nvSpPr>
        <p:spPr>
          <a:xfrm>
            <a:off x="1262833" y="2590810"/>
            <a:ext cx="3500218" cy="598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请替换文字内容，点击添加相关标题</a:t>
            </a:r>
            <a:r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文字，请替换文字内容请替换文字内容添加相关标题文字，也可以直接复制你的内容到此。</a:t>
            </a:r>
          </a:p>
          <a:p>
            <a:pPr marL="0" marR="0" lvl="0" indent="0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259">
            <a:extLst>
              <a:ext uri="{FF2B5EF4-FFF2-40B4-BE49-F238E27FC236}">
                <a16:creationId xmlns="" xmlns:a16="http://schemas.microsoft.com/office/drawing/2014/main" id="{6B7011D3-9BD0-4FF9-82B6-E87DBC2D4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833" y="1459439"/>
            <a:ext cx="2914228" cy="74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60" tIns="31780" rIns="63560" bIns="317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srgbClr val="C5144B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PART 01</a:t>
            </a: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srgbClr val="C5144B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049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010103" y="205220"/>
            <a:ext cx="3684688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C5144B"/>
                </a:solidFill>
                <a:latin typeface="+mn-lt"/>
                <a:ea typeface="+mn-ea"/>
                <a:cs typeface="+mn-ea"/>
                <a:sym typeface="+mn-lt"/>
              </a:rPr>
              <a:t>什么是艾滋病？</a:t>
            </a:r>
            <a:endParaRPr lang="en-US" altLang="zh-CN" sz="2400" b="1" dirty="0">
              <a:solidFill>
                <a:srgbClr val="C5144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374242" y="1324800"/>
            <a:ext cx="4450444" cy="258532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艾滋病是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Acquired Immune Deficiency Syndrome(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获得性免疫缺陷综合征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的缩写“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AIDS”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的中文名称，它是由于感染了人类免疫缺陷病毒</a:t>
            </a:r>
            <a:r>
              <a:rPr lang="zh-CN" altLang="en-US" sz="1200" b="1" dirty="0">
                <a:solidFill>
                  <a:srgbClr val="C5144B"/>
                </a:solidFill>
                <a:latin typeface="+mn-lt"/>
                <a:ea typeface="+mn-ea"/>
                <a:cs typeface="+mn-ea"/>
                <a:sym typeface="+mn-lt"/>
              </a:rPr>
              <a:t>（简称</a:t>
            </a:r>
            <a:r>
              <a:rPr lang="en-US" altLang="zh-CN" sz="1200" b="1" dirty="0">
                <a:solidFill>
                  <a:srgbClr val="C5144B"/>
                </a:solidFill>
                <a:latin typeface="+mn-lt"/>
                <a:ea typeface="+mn-ea"/>
                <a:cs typeface="+mn-ea"/>
                <a:sym typeface="+mn-lt"/>
              </a:rPr>
              <a:t>HIV</a:t>
            </a:r>
            <a:r>
              <a:rPr lang="zh-CN" altLang="en-US" sz="1200" b="1" dirty="0">
                <a:solidFill>
                  <a:srgbClr val="C5144B"/>
                </a:solidFill>
                <a:latin typeface="+mn-lt"/>
                <a:ea typeface="+mn-ea"/>
                <a:cs typeface="+mn-ea"/>
                <a:sym typeface="+mn-lt"/>
              </a:rPr>
              <a:t>，又称艾滋病病毒）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后引起的一种传染病。艾滋病病毒侵入人体后，它把人体免疫系统中最重要的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T4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淋巴细胞作为攻击目标，大量吞噬、破坏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T4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淋巴细胞，从而破坏人的免疫系统，最终使免疫系统崩溃，人体丧失对各种疾病的抵抗能力。抵御疾病的能力降低，</a:t>
            </a:r>
            <a:r>
              <a:rPr lang="zh-CN" altLang="en-US" sz="1200" b="1" dirty="0">
                <a:solidFill>
                  <a:srgbClr val="C5144B"/>
                </a:solidFill>
                <a:latin typeface="+mn-lt"/>
                <a:ea typeface="+mn-ea"/>
                <a:cs typeface="+mn-ea"/>
                <a:sym typeface="+mn-lt"/>
              </a:rPr>
              <a:t>易发生多种感染和肿瘤，最终导致死亡。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86D31E3-DC85-4EB5-9D0D-0526DA411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1" y="1509486"/>
            <a:ext cx="3507662" cy="2384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2DA6DC1-8E39-4502-BC49-CC96C7E72D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8320"/>
            <a:ext cx="808519" cy="10426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3270482" y="4505255"/>
            <a:ext cx="12414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FFFFF"/>
                </a:solidFill>
              </a:rPr>
              <a:t>https://www.ypppt.com/</a:t>
            </a:r>
            <a:endParaRPr lang="zh-CN" alt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0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991052" y="205220"/>
            <a:ext cx="4476297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C5144B"/>
                </a:solidFill>
                <a:latin typeface="+mn-lt"/>
                <a:ea typeface="+mn-ea"/>
                <a:cs typeface="+mn-ea"/>
                <a:sym typeface="+mn-lt"/>
              </a:rPr>
              <a:t>艾滋病病毒感染者与艾滋病病人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5826FBFC-C261-43C3-974B-E156F073E0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9745"/>
            <a:ext cx="808519" cy="10426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圆角矩形 28">
            <a:extLst>
              <a:ext uri="{FF2B5EF4-FFF2-40B4-BE49-F238E27FC236}">
                <a16:creationId xmlns="" xmlns:a16="http://schemas.microsoft.com/office/drawing/2014/main" id="{F2F3F1D9-6864-4CC7-B54A-9239905F7064}"/>
              </a:ext>
            </a:extLst>
          </p:cNvPr>
          <p:cNvSpPr/>
          <p:nvPr/>
        </p:nvSpPr>
        <p:spPr>
          <a:xfrm>
            <a:off x="582845" y="1579519"/>
            <a:ext cx="7959722" cy="441383"/>
          </a:xfrm>
          <a:prstGeom prst="roundRect">
            <a:avLst/>
          </a:prstGeom>
          <a:solidFill>
            <a:srgbClr val="C514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E1B5A8D2-FFC9-4362-801D-CF65A97298EE}"/>
              </a:ext>
            </a:extLst>
          </p:cNvPr>
          <p:cNvSpPr/>
          <p:nvPr/>
        </p:nvSpPr>
        <p:spPr>
          <a:xfrm>
            <a:off x="1213691" y="1515811"/>
            <a:ext cx="6698031" cy="557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zh-CN" altLang="en-US" sz="1650" b="1" dirty="0">
                <a:solidFill>
                  <a:srgbClr val="FFFDFB"/>
                </a:solidFill>
                <a:cs typeface="+mn-ea"/>
                <a:sym typeface="+mn-lt"/>
              </a:rPr>
              <a:t>（一）</a:t>
            </a:r>
            <a:r>
              <a:rPr lang="en-US" altLang="zh-CN" sz="1650" b="1" dirty="0">
                <a:solidFill>
                  <a:srgbClr val="FFFDFB"/>
                </a:solidFill>
                <a:cs typeface="+mn-ea"/>
                <a:sym typeface="+mn-lt"/>
              </a:rPr>
              <a:t>HIV</a:t>
            </a:r>
            <a:r>
              <a:rPr lang="zh-CN" altLang="en-US" sz="1650" b="1" dirty="0">
                <a:solidFill>
                  <a:srgbClr val="FFFDFB"/>
                </a:solidFill>
                <a:cs typeface="+mn-ea"/>
                <a:sym typeface="+mn-lt"/>
              </a:rPr>
              <a:t>感染的自然病史</a:t>
            </a:r>
          </a:p>
        </p:txBody>
      </p:sp>
      <p:sp>
        <p:nvSpPr>
          <p:cNvPr id="16" name="圆角矩形 21">
            <a:extLst>
              <a:ext uri="{FF2B5EF4-FFF2-40B4-BE49-F238E27FC236}">
                <a16:creationId xmlns="" xmlns:a16="http://schemas.microsoft.com/office/drawing/2014/main" id="{866BCEDE-17D3-439F-BEA4-10B91D28B36B}"/>
              </a:ext>
            </a:extLst>
          </p:cNvPr>
          <p:cNvSpPr/>
          <p:nvPr/>
        </p:nvSpPr>
        <p:spPr>
          <a:xfrm>
            <a:off x="687072" y="2597092"/>
            <a:ext cx="2142224" cy="428257"/>
          </a:xfrm>
          <a:prstGeom prst="roundRect">
            <a:avLst/>
          </a:prstGeom>
          <a:noFill/>
          <a:ln w="12700">
            <a:solidFill>
              <a:srgbClr val="D4282A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342900">
              <a:defRPr/>
            </a:pPr>
            <a:endParaRPr lang="zh-CN" altLang="en-US" sz="825">
              <a:solidFill>
                <a:srgbClr val="C5144B"/>
              </a:solidFill>
              <a:cs typeface="+mn-ea"/>
              <a:sym typeface="+mn-lt"/>
            </a:endParaRPr>
          </a:p>
        </p:txBody>
      </p:sp>
      <p:sp>
        <p:nvSpPr>
          <p:cNvPr id="17" name="圆角矩形 22">
            <a:extLst>
              <a:ext uri="{FF2B5EF4-FFF2-40B4-BE49-F238E27FC236}">
                <a16:creationId xmlns="" xmlns:a16="http://schemas.microsoft.com/office/drawing/2014/main" id="{28661141-4EB1-4066-ABC0-2B15D6BCCCE4}"/>
              </a:ext>
            </a:extLst>
          </p:cNvPr>
          <p:cNvSpPr/>
          <p:nvPr/>
        </p:nvSpPr>
        <p:spPr>
          <a:xfrm>
            <a:off x="6428918" y="2597092"/>
            <a:ext cx="2142224" cy="441383"/>
          </a:xfrm>
          <a:prstGeom prst="roundRect">
            <a:avLst/>
          </a:prstGeom>
          <a:noFill/>
          <a:ln w="12700">
            <a:solidFill>
              <a:srgbClr val="D4282A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342900">
              <a:defRPr/>
            </a:pPr>
            <a:endParaRPr lang="zh-CN" altLang="en-US" sz="825">
              <a:solidFill>
                <a:srgbClr val="C5144B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C17365A1-5DA4-45AE-9DD2-C17195E5F1FB}"/>
              </a:ext>
            </a:extLst>
          </p:cNvPr>
          <p:cNvSpPr txBox="1"/>
          <p:nvPr/>
        </p:nvSpPr>
        <p:spPr>
          <a:xfrm>
            <a:off x="1219112" y="2635191"/>
            <a:ext cx="107814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FFFF00"/>
                </a:solidFill>
                <a:effectLst>
                  <a:glow rad="101600">
                    <a:srgbClr val="C00000"/>
                  </a:glow>
                  <a:outerShdw blurRad="203200" dist="101600" dir="5400000" algn="tl" rotWithShape="0">
                    <a:prstClr val="black">
                      <a:alpha val="60000"/>
                    </a:prstClr>
                  </a:outerShdw>
                </a:effectLst>
                <a:latin typeface="方正兰亭粗黑_GBK" panose="02000000000000000000" pitchFamily="2" charset="-122"/>
                <a:ea typeface="方正兰亭粗黑_GBK" panose="02000000000000000000" pitchFamily="2" charset="-122"/>
              </a:defRPr>
            </a:lvl1pPr>
          </a:lstStyle>
          <a:p>
            <a:pPr algn="ctr" defTabSz="342900">
              <a:defRPr/>
            </a:pPr>
            <a:r>
              <a:rPr lang="zh-CN" altLang="en-US" sz="1500" b="1" dirty="0">
                <a:solidFill>
                  <a:srgbClr val="C5144B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窗口期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890F1EE4-44FF-4F3B-9143-B1D255886460}"/>
              </a:ext>
            </a:extLst>
          </p:cNvPr>
          <p:cNvSpPr txBox="1"/>
          <p:nvPr/>
        </p:nvSpPr>
        <p:spPr>
          <a:xfrm>
            <a:off x="4085272" y="2635191"/>
            <a:ext cx="107814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600">
                <a:solidFill>
                  <a:schemeClr val="bg1"/>
                </a:solidFill>
                <a:effectLst/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</a:lstStyle>
          <a:p>
            <a:pPr algn="ctr" defTabSz="342900">
              <a:defRPr/>
            </a:pPr>
            <a:r>
              <a:rPr lang="zh-CN" altLang="en-US" sz="1500" b="1" dirty="0">
                <a:solidFill>
                  <a:srgbClr val="C5144B"/>
                </a:solidFill>
                <a:latin typeface="+mn-lt"/>
                <a:ea typeface="+mn-ea"/>
                <a:cs typeface="+mn-ea"/>
                <a:sym typeface="+mn-lt"/>
              </a:rPr>
              <a:t>潜伏期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5A5F6F7A-F4BD-4B29-AD18-2583FEBBBE58}"/>
              </a:ext>
            </a:extLst>
          </p:cNvPr>
          <p:cNvSpPr txBox="1"/>
          <p:nvPr/>
        </p:nvSpPr>
        <p:spPr>
          <a:xfrm>
            <a:off x="6960958" y="2635191"/>
            <a:ext cx="107814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600">
                <a:solidFill>
                  <a:schemeClr val="bg1"/>
                </a:solidFill>
                <a:effectLst/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</a:lstStyle>
          <a:p>
            <a:pPr algn="ctr" defTabSz="342900">
              <a:defRPr/>
            </a:pPr>
            <a:r>
              <a:rPr lang="zh-CN" altLang="en-US" sz="1500" b="1" dirty="0">
                <a:solidFill>
                  <a:srgbClr val="C5144B"/>
                </a:solidFill>
                <a:latin typeface="+mn-lt"/>
                <a:ea typeface="+mn-ea"/>
                <a:cs typeface="+mn-ea"/>
                <a:sym typeface="+mn-lt"/>
              </a:rPr>
              <a:t>发病期</a:t>
            </a:r>
          </a:p>
        </p:txBody>
      </p:sp>
      <p:sp>
        <p:nvSpPr>
          <p:cNvPr id="21" name="圆角矩形 26">
            <a:extLst>
              <a:ext uri="{FF2B5EF4-FFF2-40B4-BE49-F238E27FC236}">
                <a16:creationId xmlns="" xmlns:a16="http://schemas.microsoft.com/office/drawing/2014/main" id="{A52FFCD1-D589-4AEA-B96D-DEBDE0EE1F39}"/>
              </a:ext>
            </a:extLst>
          </p:cNvPr>
          <p:cNvSpPr/>
          <p:nvPr/>
        </p:nvSpPr>
        <p:spPr>
          <a:xfrm>
            <a:off x="3553233" y="2597092"/>
            <a:ext cx="2142224" cy="428257"/>
          </a:xfrm>
          <a:prstGeom prst="roundRect">
            <a:avLst/>
          </a:prstGeom>
          <a:noFill/>
          <a:ln w="12700">
            <a:solidFill>
              <a:srgbClr val="D4282A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342900">
              <a:defRPr/>
            </a:pPr>
            <a:endParaRPr lang="zh-CN" altLang="en-US" sz="825">
              <a:solidFill>
                <a:srgbClr val="C5144B"/>
              </a:solidFill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52881776-0A12-456B-B233-FE5BCB90F8F6}"/>
              </a:ext>
            </a:extLst>
          </p:cNvPr>
          <p:cNvSpPr/>
          <p:nvPr/>
        </p:nvSpPr>
        <p:spPr>
          <a:xfrm>
            <a:off x="547191" y="3100939"/>
            <a:ext cx="23163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50214">
              <a:lnSpc>
                <a:spcPct val="150000"/>
              </a:lnSpc>
              <a:spcBef>
                <a:spcPts val="427"/>
              </a:spcBef>
              <a:spcAft>
                <a:spcPts val="427"/>
              </a:spcAft>
              <a:defRPr/>
            </a:pPr>
            <a:r>
              <a:rPr kumimoji="1" lang="zh-CN" altLang="en-US" sz="1000" dirty="0">
                <a:solidFill>
                  <a:prstClr val="black"/>
                </a:solidFill>
                <a:cs typeface="+mn-ea"/>
                <a:sym typeface="+mn-lt"/>
              </a:rPr>
              <a:t> 在感染的早期，尚不能检测出</a:t>
            </a:r>
            <a:r>
              <a:rPr kumimoji="1" lang="en-US" altLang="zh-CN" sz="1000" dirty="0">
                <a:solidFill>
                  <a:prstClr val="black"/>
                </a:solidFill>
                <a:cs typeface="+mn-ea"/>
                <a:sym typeface="+mn-lt"/>
              </a:rPr>
              <a:t>HIV</a:t>
            </a:r>
            <a:r>
              <a:rPr kumimoji="1" lang="zh-CN" altLang="en-US" sz="1000" dirty="0">
                <a:solidFill>
                  <a:prstClr val="black"/>
                </a:solidFill>
                <a:cs typeface="+mn-ea"/>
                <a:sym typeface="+mn-lt"/>
              </a:rPr>
              <a:t>抗体，但体内已有</a:t>
            </a:r>
            <a:r>
              <a:rPr kumimoji="1" lang="en-US" altLang="zh-CN" sz="1000" dirty="0">
                <a:solidFill>
                  <a:prstClr val="black"/>
                </a:solidFill>
                <a:cs typeface="+mn-ea"/>
                <a:sym typeface="+mn-lt"/>
              </a:rPr>
              <a:t>HIV</a:t>
            </a:r>
            <a:r>
              <a:rPr kumimoji="1" lang="zh-CN" altLang="en-US" sz="1000" dirty="0">
                <a:solidFill>
                  <a:prstClr val="black"/>
                </a:solidFill>
                <a:cs typeface="+mn-ea"/>
                <a:sym typeface="+mn-lt"/>
              </a:rPr>
              <a:t>存在，并具有感染性。大约经过</a:t>
            </a:r>
            <a:r>
              <a:rPr kumimoji="1" lang="en-US" altLang="zh-CN" sz="1000" dirty="0">
                <a:solidFill>
                  <a:prstClr val="black"/>
                </a:solidFill>
                <a:cs typeface="+mn-ea"/>
                <a:sym typeface="+mn-lt"/>
              </a:rPr>
              <a:t>4~8</a:t>
            </a:r>
            <a:r>
              <a:rPr kumimoji="1" lang="zh-CN" altLang="en-US" sz="1000" dirty="0">
                <a:solidFill>
                  <a:prstClr val="black"/>
                </a:solidFill>
                <a:cs typeface="+mn-ea"/>
                <a:sym typeface="+mn-lt"/>
              </a:rPr>
              <a:t>周后，病人体内出现</a:t>
            </a:r>
            <a:r>
              <a:rPr kumimoji="1" lang="en-US" altLang="zh-CN" sz="1000" dirty="0">
                <a:solidFill>
                  <a:prstClr val="black"/>
                </a:solidFill>
                <a:cs typeface="+mn-ea"/>
                <a:sym typeface="+mn-lt"/>
              </a:rPr>
              <a:t>HIV</a:t>
            </a:r>
            <a:r>
              <a:rPr kumimoji="1" lang="zh-CN" altLang="en-US" sz="1000" dirty="0">
                <a:solidFill>
                  <a:prstClr val="black"/>
                </a:solidFill>
                <a:cs typeface="+mn-ea"/>
                <a:sym typeface="+mn-lt"/>
              </a:rPr>
              <a:t>抗体，这一阶段被称为窗口期。 </a:t>
            </a:r>
            <a:endParaRPr lang="zh-CN" altLang="en-US" sz="1000" dirty="0">
              <a:solidFill>
                <a:srgbClr val="2D313B"/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1F1EE53E-891A-4A02-B129-12CAFE536A86}"/>
              </a:ext>
            </a:extLst>
          </p:cNvPr>
          <p:cNvSpPr/>
          <p:nvPr/>
        </p:nvSpPr>
        <p:spPr>
          <a:xfrm>
            <a:off x="3360831" y="3100939"/>
            <a:ext cx="26288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50214">
              <a:lnSpc>
                <a:spcPct val="150000"/>
              </a:lnSpc>
              <a:spcBef>
                <a:spcPts val="427"/>
              </a:spcBef>
              <a:spcAft>
                <a:spcPts val="427"/>
              </a:spcAft>
              <a:defRPr/>
            </a:pPr>
            <a:r>
              <a:rPr kumimoji="1" lang="zh-CN" altLang="en-US" sz="1000" dirty="0">
                <a:solidFill>
                  <a:prstClr val="black"/>
                </a:solidFill>
                <a:cs typeface="+mn-ea"/>
                <a:sym typeface="+mn-lt"/>
              </a:rPr>
              <a:t> 病毒与免疫系统“斗争”的阶段为潜伏期（</a:t>
            </a:r>
            <a:r>
              <a:rPr kumimoji="1" lang="en-US" altLang="zh-CN" sz="1000" dirty="0">
                <a:solidFill>
                  <a:prstClr val="black"/>
                </a:solidFill>
                <a:cs typeface="+mn-ea"/>
                <a:sym typeface="+mn-lt"/>
              </a:rPr>
              <a:t>2---10</a:t>
            </a:r>
            <a:r>
              <a:rPr kumimoji="1" lang="zh-CN" altLang="en-US" sz="1000" dirty="0">
                <a:solidFill>
                  <a:prstClr val="black"/>
                </a:solidFill>
                <a:cs typeface="+mn-ea"/>
                <a:sym typeface="+mn-lt"/>
              </a:rPr>
              <a:t>年）。在这一阶段，病毒及被攻击的细胞彼此快速增殖，又迅速地被损坏。最后，病毒摧毁免疫细胞，导致成为艾滋病人。 </a:t>
            </a:r>
            <a:endParaRPr lang="zh-CN" altLang="en-US" sz="1000" dirty="0">
              <a:solidFill>
                <a:srgbClr val="2D313B"/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D6B70FDF-10DD-45A0-9457-EE219BDABB78}"/>
              </a:ext>
            </a:extLst>
          </p:cNvPr>
          <p:cNvSpPr/>
          <p:nvPr/>
        </p:nvSpPr>
        <p:spPr>
          <a:xfrm>
            <a:off x="6266997" y="3100939"/>
            <a:ext cx="2349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50214">
              <a:lnSpc>
                <a:spcPct val="150000"/>
              </a:lnSpc>
              <a:spcBef>
                <a:spcPts val="427"/>
              </a:spcBef>
              <a:spcAft>
                <a:spcPts val="427"/>
              </a:spcAft>
              <a:defRPr/>
            </a:pPr>
            <a:r>
              <a:rPr kumimoji="1" lang="zh-CN" altLang="en-US" sz="1000" dirty="0">
                <a:solidFill>
                  <a:prstClr val="black"/>
                </a:solidFill>
                <a:cs typeface="+mn-ea"/>
                <a:sym typeface="+mn-lt"/>
              </a:rPr>
              <a:t> 从感染</a:t>
            </a:r>
            <a:r>
              <a:rPr kumimoji="1" lang="en-US" altLang="zh-CN" sz="1000" dirty="0">
                <a:solidFill>
                  <a:prstClr val="black"/>
                </a:solidFill>
                <a:cs typeface="+mn-ea"/>
                <a:sym typeface="+mn-lt"/>
              </a:rPr>
              <a:t>HIV</a:t>
            </a:r>
            <a:r>
              <a:rPr kumimoji="1" lang="zh-CN" altLang="en-US" sz="1000" dirty="0">
                <a:solidFill>
                  <a:prstClr val="black"/>
                </a:solidFill>
                <a:cs typeface="+mn-ea"/>
                <a:sym typeface="+mn-lt"/>
              </a:rPr>
              <a:t>到发病，一般为</a:t>
            </a:r>
            <a:r>
              <a:rPr kumimoji="1" lang="en-US" altLang="zh-CN" sz="1000" dirty="0">
                <a:solidFill>
                  <a:prstClr val="black"/>
                </a:solidFill>
                <a:cs typeface="+mn-ea"/>
                <a:sym typeface="+mn-lt"/>
              </a:rPr>
              <a:t>2--10</a:t>
            </a:r>
            <a:r>
              <a:rPr kumimoji="1" lang="zh-CN" altLang="en-US" sz="1000" dirty="0">
                <a:solidFill>
                  <a:prstClr val="black"/>
                </a:solidFill>
                <a:cs typeface="+mn-ea"/>
                <a:sym typeface="+mn-lt"/>
              </a:rPr>
              <a:t>年。不治疗，从发病到死亡</a:t>
            </a:r>
            <a:r>
              <a:rPr kumimoji="1" lang="en-US" altLang="zh-CN" sz="1000" dirty="0">
                <a:solidFill>
                  <a:prstClr val="black"/>
                </a:solidFill>
                <a:cs typeface="+mn-ea"/>
                <a:sym typeface="+mn-lt"/>
              </a:rPr>
              <a:t>12</a:t>
            </a:r>
            <a:r>
              <a:rPr kumimoji="1" lang="zh-CN" altLang="en-US" sz="1000" dirty="0">
                <a:solidFill>
                  <a:prstClr val="black"/>
                </a:solidFill>
                <a:cs typeface="+mn-ea"/>
                <a:sym typeface="+mn-lt"/>
              </a:rPr>
              <a:t>－</a:t>
            </a:r>
            <a:r>
              <a:rPr kumimoji="1" lang="en-US" altLang="zh-CN" sz="1000" dirty="0">
                <a:solidFill>
                  <a:prstClr val="black"/>
                </a:solidFill>
                <a:cs typeface="+mn-ea"/>
                <a:sym typeface="+mn-lt"/>
              </a:rPr>
              <a:t>24</a:t>
            </a:r>
            <a:r>
              <a:rPr kumimoji="1" lang="zh-CN" altLang="en-US" sz="1000" dirty="0">
                <a:solidFill>
                  <a:prstClr val="black"/>
                </a:solidFill>
                <a:cs typeface="+mn-ea"/>
                <a:sym typeface="+mn-lt"/>
              </a:rPr>
              <a:t>个月在非洲，潜伏期为</a:t>
            </a:r>
            <a:r>
              <a:rPr kumimoji="1" lang="en-US" altLang="zh-CN" sz="1000" dirty="0">
                <a:solidFill>
                  <a:prstClr val="black"/>
                </a:solidFill>
                <a:cs typeface="+mn-ea"/>
                <a:sym typeface="+mn-lt"/>
              </a:rPr>
              <a:t>6--8</a:t>
            </a:r>
            <a:r>
              <a:rPr kumimoji="1" lang="zh-CN" altLang="en-US" sz="1000" dirty="0">
                <a:solidFill>
                  <a:prstClr val="black"/>
                </a:solidFill>
                <a:cs typeface="+mn-ea"/>
                <a:sym typeface="+mn-lt"/>
              </a:rPr>
              <a:t>年， 发病到死亡时间在一年以内。</a:t>
            </a:r>
            <a:endParaRPr lang="zh-CN" altLang="en-US" sz="1000" dirty="0">
              <a:solidFill>
                <a:srgbClr val="2D313B"/>
              </a:solidFill>
              <a:cs typeface="+mn-ea"/>
              <a:sym typeface="+mn-lt"/>
            </a:endParaRPr>
          </a:p>
        </p:txBody>
      </p:sp>
      <p:sp>
        <p:nvSpPr>
          <p:cNvPr id="2" name="箭头: 下 1">
            <a:extLst>
              <a:ext uri="{FF2B5EF4-FFF2-40B4-BE49-F238E27FC236}">
                <a16:creationId xmlns="" xmlns:a16="http://schemas.microsoft.com/office/drawing/2014/main" id="{38B91E2F-4AF5-4EC4-8542-B0313F74D86E}"/>
              </a:ext>
            </a:extLst>
          </p:cNvPr>
          <p:cNvSpPr/>
          <p:nvPr/>
        </p:nvSpPr>
        <p:spPr>
          <a:xfrm>
            <a:off x="1647825" y="2247305"/>
            <a:ext cx="400050" cy="229195"/>
          </a:xfrm>
          <a:prstGeom prst="downArrow">
            <a:avLst/>
          </a:prstGeom>
          <a:solidFill>
            <a:srgbClr val="C51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箭头: 下 27">
            <a:extLst>
              <a:ext uri="{FF2B5EF4-FFF2-40B4-BE49-F238E27FC236}">
                <a16:creationId xmlns="" xmlns:a16="http://schemas.microsoft.com/office/drawing/2014/main" id="{6D5E1751-44A1-4AC1-B3BF-13042D5B5A26}"/>
              </a:ext>
            </a:extLst>
          </p:cNvPr>
          <p:cNvSpPr/>
          <p:nvPr/>
        </p:nvSpPr>
        <p:spPr>
          <a:xfrm>
            <a:off x="4362680" y="2247305"/>
            <a:ext cx="400050" cy="229195"/>
          </a:xfrm>
          <a:prstGeom prst="downArrow">
            <a:avLst/>
          </a:prstGeom>
          <a:solidFill>
            <a:srgbClr val="C51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箭头: 下 28">
            <a:extLst>
              <a:ext uri="{FF2B5EF4-FFF2-40B4-BE49-F238E27FC236}">
                <a16:creationId xmlns="" xmlns:a16="http://schemas.microsoft.com/office/drawing/2014/main" id="{B9B79ACC-EEF9-4347-A276-52E8CD6CA854}"/>
              </a:ext>
            </a:extLst>
          </p:cNvPr>
          <p:cNvSpPr/>
          <p:nvPr/>
        </p:nvSpPr>
        <p:spPr>
          <a:xfrm>
            <a:off x="7300004" y="2247305"/>
            <a:ext cx="400050" cy="229195"/>
          </a:xfrm>
          <a:prstGeom prst="downArrow">
            <a:avLst/>
          </a:prstGeom>
          <a:solidFill>
            <a:srgbClr val="C51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19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991052" y="205220"/>
            <a:ext cx="4476297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C5144B"/>
                </a:solidFill>
                <a:latin typeface="+mn-lt"/>
                <a:ea typeface="+mn-ea"/>
                <a:cs typeface="+mn-ea"/>
                <a:sym typeface="+mn-lt"/>
              </a:rPr>
              <a:t>艾滋病病毒感染者与艾滋病病人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5826FBFC-C261-43C3-974B-E156F073E0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9745"/>
            <a:ext cx="808519" cy="10426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文本">
            <a:extLst>
              <a:ext uri="{FF2B5EF4-FFF2-40B4-BE49-F238E27FC236}">
                <a16:creationId xmlns="" xmlns:a16="http://schemas.microsoft.com/office/drawing/2014/main" id="{B91FC83D-08BD-4433-B69D-2700392E114C}"/>
              </a:ext>
            </a:extLst>
          </p:cNvPr>
          <p:cNvSpPr txBox="1"/>
          <p:nvPr/>
        </p:nvSpPr>
        <p:spPr>
          <a:xfrm>
            <a:off x="4724375" y="1734594"/>
            <a:ext cx="3905066" cy="1868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342900">
              <a:lnSpc>
                <a:spcPct val="150000"/>
              </a:lnSpc>
              <a:spcAft>
                <a:spcPts val="750"/>
              </a:spcAft>
              <a:defRPr/>
            </a:pPr>
            <a:r>
              <a:rPr lang="zh-CN" altLang="en-US" sz="1650" b="1" spc="38" dirty="0">
                <a:solidFill>
                  <a:srgbClr val="C5144B"/>
                </a:solidFill>
                <a:cs typeface="+mn-ea"/>
                <a:sym typeface="+mn-lt"/>
              </a:rPr>
              <a:t>艾滋病的临床表现： </a:t>
            </a:r>
            <a:r>
              <a:rPr kumimoji="0" lang="zh-CN" altLang="en-US" sz="1200" b="0" i="0" u="none" strike="noStrike" kern="1200" cap="none" spc="38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endParaRPr kumimoji="0" lang="en-US" altLang="zh-CN" sz="1200" b="0" i="0" u="none" strike="noStrike" kern="1200" cap="none" spc="38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lvl="0" indent="342900">
              <a:lnSpc>
                <a:spcPct val="150000"/>
              </a:lnSpc>
              <a:spcAft>
                <a:spcPts val="750"/>
              </a:spcAft>
              <a:defRPr/>
            </a:pPr>
            <a:r>
              <a:rPr lang="zh-CN" altLang="en-US" sz="1400" spc="38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体症：</a:t>
            </a:r>
            <a:r>
              <a:rPr lang="zh-CN" altLang="en-US" sz="1400" spc="38" dirty="0">
                <a:solidFill>
                  <a:srgbClr val="C5144B"/>
                </a:solidFill>
                <a:cs typeface="+mn-ea"/>
                <a:sym typeface="+mn-lt"/>
              </a:rPr>
              <a:t>低热、腹泻、消瘦、全身、淋巴结肿大、多系统、多脏器</a:t>
            </a:r>
            <a:r>
              <a:rPr lang="zh-CN" altLang="en-US" sz="1400" spc="38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损害等表现；（晚期</a:t>
            </a:r>
            <a:r>
              <a:rPr lang="en-US" altLang="zh-CN" sz="1400" spc="38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1400" spc="38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多伴有各种条件性感染和恶性肿瘤及多脏器损害，也可有消耗综合征和痴呆）</a:t>
            </a:r>
          </a:p>
        </p:txBody>
      </p:sp>
      <p:pic>
        <p:nvPicPr>
          <p:cNvPr id="24" name="图片">
            <a:extLst>
              <a:ext uri="{FF2B5EF4-FFF2-40B4-BE49-F238E27FC236}">
                <a16:creationId xmlns="" xmlns:a16="http://schemas.microsoft.com/office/drawing/2014/main" id="{4A3F7F95-FE7D-407E-91FE-BCA9360EF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2" y="1674640"/>
            <a:ext cx="3558883" cy="2256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grpSp>
        <p:nvGrpSpPr>
          <p:cNvPr id="25" name="组合">
            <a:extLst>
              <a:ext uri="{FF2B5EF4-FFF2-40B4-BE49-F238E27FC236}">
                <a16:creationId xmlns="" xmlns:a16="http://schemas.microsoft.com/office/drawing/2014/main" id="{AD802CC3-A3EA-4EE7-AD50-8F0573424DC5}"/>
              </a:ext>
            </a:extLst>
          </p:cNvPr>
          <p:cNvGrpSpPr/>
          <p:nvPr/>
        </p:nvGrpSpPr>
        <p:grpSpPr>
          <a:xfrm>
            <a:off x="4563566" y="1842382"/>
            <a:ext cx="474436" cy="482426"/>
            <a:chOff x="7128344" y="1317924"/>
            <a:chExt cx="632581" cy="643235"/>
          </a:xfrm>
        </p:grpSpPr>
        <p:sp>
          <p:nvSpPr>
            <p:cNvPr id="30" name="矩形">
              <a:extLst>
                <a:ext uri="{FF2B5EF4-FFF2-40B4-BE49-F238E27FC236}">
                  <a16:creationId xmlns="" xmlns:a16="http://schemas.microsoft.com/office/drawing/2014/main" id="{F8B2B1F5-FC89-4F4A-A8B6-BED3CCF3E82C}"/>
                </a:ext>
              </a:extLst>
            </p:cNvPr>
            <p:cNvSpPr/>
            <p:nvPr/>
          </p:nvSpPr>
          <p:spPr>
            <a:xfrm>
              <a:off x="7128344" y="1317924"/>
              <a:ext cx="214412" cy="214412"/>
            </a:xfrm>
            <a:prstGeom prst="rect">
              <a:avLst/>
            </a:prstGeom>
            <a:solidFill>
              <a:srgbClr val="D7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矩形">
              <a:extLst>
                <a:ext uri="{FF2B5EF4-FFF2-40B4-BE49-F238E27FC236}">
                  <a16:creationId xmlns="" xmlns:a16="http://schemas.microsoft.com/office/drawing/2014/main" id="{F55E7F55-B098-42EA-B745-520014827AFE}"/>
                </a:ext>
              </a:extLst>
            </p:cNvPr>
            <p:cNvSpPr/>
            <p:nvPr/>
          </p:nvSpPr>
          <p:spPr>
            <a:xfrm>
              <a:off x="7331436" y="1317924"/>
              <a:ext cx="214412" cy="214412"/>
            </a:xfrm>
            <a:prstGeom prst="rect">
              <a:avLst/>
            </a:prstGeom>
            <a:solidFill>
              <a:srgbClr val="D70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矩形">
              <a:extLst>
                <a:ext uri="{FF2B5EF4-FFF2-40B4-BE49-F238E27FC236}">
                  <a16:creationId xmlns="" xmlns:a16="http://schemas.microsoft.com/office/drawing/2014/main" id="{94D8540B-7419-4377-8812-1793DABE23FA}"/>
                </a:ext>
              </a:extLst>
            </p:cNvPr>
            <p:cNvSpPr/>
            <p:nvPr/>
          </p:nvSpPr>
          <p:spPr>
            <a:xfrm>
              <a:off x="7546513" y="1317924"/>
              <a:ext cx="214412" cy="214412"/>
            </a:xfrm>
            <a:prstGeom prst="rect">
              <a:avLst/>
            </a:prstGeom>
            <a:solidFill>
              <a:srgbClr val="D700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矩形">
              <a:extLst>
                <a:ext uri="{FF2B5EF4-FFF2-40B4-BE49-F238E27FC236}">
                  <a16:creationId xmlns="" xmlns:a16="http://schemas.microsoft.com/office/drawing/2014/main" id="{159B8E8F-1AC2-4C90-AD1B-658B6B4B0BBF}"/>
                </a:ext>
              </a:extLst>
            </p:cNvPr>
            <p:cNvSpPr/>
            <p:nvPr/>
          </p:nvSpPr>
          <p:spPr>
            <a:xfrm>
              <a:off x="7128344" y="1532336"/>
              <a:ext cx="214412" cy="214412"/>
            </a:xfrm>
            <a:prstGeom prst="rect">
              <a:avLst/>
            </a:prstGeom>
            <a:solidFill>
              <a:srgbClr val="D70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矩形">
              <a:extLst>
                <a:ext uri="{FF2B5EF4-FFF2-40B4-BE49-F238E27FC236}">
                  <a16:creationId xmlns="" xmlns:a16="http://schemas.microsoft.com/office/drawing/2014/main" id="{CFDAE175-78AD-4C7B-8451-D012BB0A9F5B}"/>
                </a:ext>
              </a:extLst>
            </p:cNvPr>
            <p:cNvSpPr/>
            <p:nvPr/>
          </p:nvSpPr>
          <p:spPr>
            <a:xfrm>
              <a:off x="7128344" y="1746747"/>
              <a:ext cx="214412" cy="214412"/>
            </a:xfrm>
            <a:prstGeom prst="rect">
              <a:avLst/>
            </a:prstGeom>
            <a:solidFill>
              <a:srgbClr val="D700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矩形">
              <a:extLst>
                <a:ext uri="{FF2B5EF4-FFF2-40B4-BE49-F238E27FC236}">
                  <a16:creationId xmlns="" xmlns:a16="http://schemas.microsoft.com/office/drawing/2014/main" id="{E9673C04-3918-4168-9162-BE6267B38215}"/>
                </a:ext>
              </a:extLst>
            </p:cNvPr>
            <p:cNvSpPr/>
            <p:nvPr/>
          </p:nvSpPr>
          <p:spPr>
            <a:xfrm>
              <a:off x="7331436" y="1532336"/>
              <a:ext cx="214412" cy="214412"/>
            </a:xfrm>
            <a:prstGeom prst="rect">
              <a:avLst/>
            </a:prstGeom>
            <a:solidFill>
              <a:srgbClr val="D700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07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B0A1A459-B245-40E7-B2ED-4A02B8D2EE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2042BF45-75F8-48EF-BCAA-0EBFCF3998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5" t="-1270" r="3847" b="46172"/>
          <a:stretch/>
        </p:blipFill>
        <p:spPr>
          <a:xfrm>
            <a:off x="5103894" y="1068614"/>
            <a:ext cx="3832303" cy="394116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AE6D8F90-079D-428C-9E61-B90EF332D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7" b="77460"/>
          <a:stretch/>
        </p:blipFill>
        <p:spPr>
          <a:xfrm>
            <a:off x="0" y="0"/>
            <a:ext cx="1799771" cy="10305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B05D222-113A-4C4D-A38D-550E8F140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29"/>
          <a:stretch/>
        </p:blipFill>
        <p:spPr>
          <a:xfrm>
            <a:off x="0" y="3837214"/>
            <a:ext cx="9144000" cy="13062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C0DCEBDA-21C2-47DD-8CCB-C7DB75AC0E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5" t="15654" r="34602" b="61806"/>
          <a:stretch/>
        </p:blipFill>
        <p:spPr>
          <a:xfrm>
            <a:off x="4749558" y="1162769"/>
            <a:ext cx="1799771" cy="1030514"/>
          </a:xfrm>
          <a:prstGeom prst="rect">
            <a:avLst/>
          </a:prstGeom>
        </p:spPr>
      </p:pic>
      <p:sp>
        <p:nvSpPr>
          <p:cNvPr id="12" name="TextBox 48">
            <a:extLst>
              <a:ext uri="{FF2B5EF4-FFF2-40B4-BE49-F238E27FC236}">
                <a16:creationId xmlns="" xmlns:a16="http://schemas.microsoft.com/office/drawing/2014/main" id="{0850362A-9027-4A98-AED1-14E28BB45BF8}"/>
              </a:ext>
            </a:extLst>
          </p:cNvPr>
          <p:cNvSpPr txBox="1"/>
          <p:nvPr/>
        </p:nvSpPr>
        <p:spPr>
          <a:xfrm>
            <a:off x="1262833" y="2120662"/>
            <a:ext cx="389692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/>
            <a:r>
              <a:rPr lang="zh-CN" altLang="en-US" sz="3200" b="1" spc="300" dirty="0">
                <a:solidFill>
                  <a:srgbClr val="C5144B"/>
                </a:solidFill>
                <a:cs typeface="+mn-ea"/>
                <a:sym typeface="+mn-lt"/>
              </a:rPr>
              <a:t>艾滋病的危害</a:t>
            </a:r>
          </a:p>
        </p:txBody>
      </p:sp>
      <p:sp>
        <p:nvSpPr>
          <p:cNvPr id="13" name="TextBox 49">
            <a:extLst>
              <a:ext uri="{FF2B5EF4-FFF2-40B4-BE49-F238E27FC236}">
                <a16:creationId xmlns="" xmlns:a16="http://schemas.microsoft.com/office/drawing/2014/main" id="{1C31DB10-E9DF-4625-85EE-E3E205F6E4D8}"/>
              </a:ext>
            </a:extLst>
          </p:cNvPr>
          <p:cNvSpPr txBox="1"/>
          <p:nvPr/>
        </p:nvSpPr>
        <p:spPr>
          <a:xfrm>
            <a:off x="1262833" y="2590810"/>
            <a:ext cx="3500218" cy="598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请替换文字内容，点击添加相关标题</a:t>
            </a:r>
            <a:r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文字，请替换文字内容请替换文字内容添加相关标题文字，也可以直接复制你的内容到此。</a:t>
            </a:r>
          </a:p>
          <a:p>
            <a:pPr marL="0" marR="0" lvl="0" indent="0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259">
            <a:extLst>
              <a:ext uri="{FF2B5EF4-FFF2-40B4-BE49-F238E27FC236}">
                <a16:creationId xmlns="" xmlns:a16="http://schemas.microsoft.com/office/drawing/2014/main" id="{6B7011D3-9BD0-4FF9-82B6-E87DBC2D4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833" y="1459439"/>
            <a:ext cx="2914228" cy="74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60" tIns="31780" rIns="63560" bIns="317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srgbClr val="C5144B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PART 02</a:t>
            </a: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srgbClr val="C5144B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77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96C1BD7F-333B-4884-ACAD-A694CD2551C6}"/>
              </a:ext>
            </a:extLst>
          </p:cNvPr>
          <p:cNvSpPr/>
          <p:nvPr/>
        </p:nvSpPr>
        <p:spPr>
          <a:xfrm>
            <a:off x="1155886" y="2470120"/>
            <a:ext cx="1733288" cy="435050"/>
          </a:xfrm>
          <a:prstGeom prst="rect">
            <a:avLst/>
          </a:prstGeom>
          <a:solidFill>
            <a:srgbClr val="C51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F8F8F8"/>
                </a:solidFill>
                <a:cs typeface="+mn-ea"/>
                <a:sym typeface="+mn-lt"/>
              </a:rPr>
              <a:t>对个人的危害：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905B9173-89A2-4A8B-9AC7-55C3E73AB301}"/>
              </a:ext>
            </a:extLst>
          </p:cNvPr>
          <p:cNvSpPr/>
          <p:nvPr/>
        </p:nvSpPr>
        <p:spPr>
          <a:xfrm>
            <a:off x="1155886" y="2905168"/>
            <a:ext cx="1733288" cy="1323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83115" fontAlgn="base">
              <a:lnSpc>
                <a:spcPct val="130000"/>
              </a:lnSpc>
              <a:spcBef>
                <a:spcPts val="574"/>
              </a:spcBef>
              <a:spcAft>
                <a:spcPct val="0"/>
              </a:spcAft>
            </a:pPr>
            <a:r>
              <a:rPr lang="zh-CN" altLang="en-US" sz="9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心理、社会上讲，艾滋病病毒感染者一旦知道自己感染了艾滋病病毒，心理上会产生巨大的压力。另外，艾滋病病毒感染者容易受到社会的歧视，很难得到亲友的关心和照顾。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53638BAA-0D2D-48FF-A126-EBBFDFB39656}"/>
              </a:ext>
            </a:extLst>
          </p:cNvPr>
          <p:cNvSpPr/>
          <p:nvPr/>
        </p:nvSpPr>
        <p:spPr>
          <a:xfrm>
            <a:off x="3709714" y="2470122"/>
            <a:ext cx="1733288" cy="429298"/>
          </a:xfrm>
          <a:prstGeom prst="rect">
            <a:avLst/>
          </a:prstGeom>
          <a:solidFill>
            <a:srgbClr val="C51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F8F8F8"/>
                </a:solidFill>
                <a:cs typeface="+mn-ea"/>
                <a:sym typeface="+mn-lt"/>
              </a:rPr>
              <a:t>对家庭的危害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38D6074E-EFE8-4032-A301-38497239D2DA}"/>
              </a:ext>
            </a:extLst>
          </p:cNvPr>
          <p:cNvSpPr/>
          <p:nvPr/>
        </p:nvSpPr>
        <p:spPr>
          <a:xfrm>
            <a:off x="3709714" y="2899420"/>
            <a:ext cx="1733288" cy="130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83115" fontAlgn="base">
              <a:lnSpc>
                <a:spcPct val="130000"/>
              </a:lnSpc>
              <a:spcBef>
                <a:spcPts val="574"/>
              </a:spcBef>
              <a:spcAft>
                <a:spcPct val="0"/>
              </a:spcAft>
            </a:pPr>
            <a:r>
              <a:rPr lang="zh-CN" altLang="en-US" sz="9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社会上对艾滋病人及感染者的种种歧视态度会殃及其家庭，他们的家庭成员和他们一样，也要背负其沉重的心理负担。由此容易产生家庭不和，甚至导致家庭破裂。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B6C634E4-D94C-4D4C-BAA7-876CD6C773E7}"/>
              </a:ext>
            </a:extLst>
          </p:cNvPr>
          <p:cNvSpPr/>
          <p:nvPr/>
        </p:nvSpPr>
        <p:spPr>
          <a:xfrm>
            <a:off x="6292117" y="2470120"/>
            <a:ext cx="1733288" cy="438900"/>
          </a:xfrm>
          <a:prstGeom prst="rect">
            <a:avLst/>
          </a:prstGeom>
          <a:solidFill>
            <a:srgbClr val="C51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rgbClr val="F8F8F8"/>
                </a:solidFill>
                <a:cs typeface="+mn-ea"/>
                <a:sym typeface="+mn-lt"/>
              </a:rPr>
              <a:t>对国家、民族、的危害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194B85D7-E0D5-42A0-AF78-90FE963F69E7}"/>
              </a:ext>
            </a:extLst>
          </p:cNvPr>
          <p:cNvSpPr/>
          <p:nvPr/>
        </p:nvSpPr>
        <p:spPr>
          <a:xfrm>
            <a:off x="6292117" y="2909020"/>
            <a:ext cx="1733288" cy="1335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83115" fontAlgn="base">
              <a:lnSpc>
                <a:spcPct val="130000"/>
              </a:lnSpc>
              <a:spcBef>
                <a:spcPts val="574"/>
              </a:spcBef>
              <a:spcAft>
                <a:spcPct val="0"/>
              </a:spcAft>
            </a:pPr>
            <a:r>
              <a:rPr lang="zh-CN" altLang="en-US" sz="9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撒哈拉以南非洲国家目前深受艾滋病肆虐之苦，一些国家的平均寿命不到</a:t>
            </a:r>
            <a:r>
              <a:rPr lang="en-US" altLang="zh-CN" sz="9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33</a:t>
            </a:r>
            <a:r>
              <a:rPr lang="zh-CN" altLang="en-US" sz="9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岁。艾滋病正在摧毁这些国家的经济和社会基础，这些国家人民的生活水平倒退了几十年。</a:t>
            </a:r>
          </a:p>
        </p:txBody>
      </p:sp>
      <p:sp>
        <p:nvSpPr>
          <p:cNvPr id="36" name="圆角矩形 23">
            <a:extLst>
              <a:ext uri="{FF2B5EF4-FFF2-40B4-BE49-F238E27FC236}">
                <a16:creationId xmlns="" xmlns:a16="http://schemas.microsoft.com/office/drawing/2014/main" id="{AD556B3D-E405-4304-9A3F-B920651E40E6}"/>
              </a:ext>
            </a:extLst>
          </p:cNvPr>
          <p:cNvSpPr/>
          <p:nvPr/>
        </p:nvSpPr>
        <p:spPr>
          <a:xfrm>
            <a:off x="1139302" y="1339424"/>
            <a:ext cx="1733288" cy="1108925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 defTabSz="914333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圆角矩形 24">
            <a:extLst>
              <a:ext uri="{FF2B5EF4-FFF2-40B4-BE49-F238E27FC236}">
                <a16:creationId xmlns="" xmlns:a16="http://schemas.microsoft.com/office/drawing/2014/main" id="{9A79FAAC-7652-4D94-B541-AC6E33778538}"/>
              </a:ext>
            </a:extLst>
          </p:cNvPr>
          <p:cNvSpPr/>
          <p:nvPr/>
        </p:nvSpPr>
        <p:spPr>
          <a:xfrm>
            <a:off x="3693130" y="1303524"/>
            <a:ext cx="1733288" cy="1108925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 defTabSz="914333" fontAlgn="base"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wps稻壳儿七月上设计原创链接：http://chn.docer.com/works?userid=390257647">
            <a:extLst>
              <a:ext uri="{FF2B5EF4-FFF2-40B4-BE49-F238E27FC236}">
                <a16:creationId xmlns="" xmlns:a16="http://schemas.microsoft.com/office/drawing/2014/main" id="{1967C855-A05E-4CA6-801B-11E5A62C3DCA}"/>
              </a:ext>
            </a:extLst>
          </p:cNvPr>
          <p:cNvSpPr/>
          <p:nvPr/>
        </p:nvSpPr>
        <p:spPr>
          <a:xfrm>
            <a:off x="6275533" y="1291404"/>
            <a:ext cx="1733288" cy="1108925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 defTabSz="914333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标题 1">
            <a:extLst>
              <a:ext uri="{FF2B5EF4-FFF2-40B4-BE49-F238E27FC236}">
                <a16:creationId xmlns="" xmlns:a16="http://schemas.microsoft.com/office/drawing/2014/main" id="{E25F2BEB-CA48-4D5A-8333-4764A75AEEAA}"/>
              </a:ext>
            </a:extLst>
          </p:cNvPr>
          <p:cNvSpPr txBox="1">
            <a:spLocks/>
          </p:cNvSpPr>
          <p:nvPr/>
        </p:nvSpPr>
        <p:spPr>
          <a:xfrm>
            <a:off x="991052" y="205220"/>
            <a:ext cx="4476297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C5144B"/>
                </a:solidFill>
                <a:latin typeface="+mn-lt"/>
                <a:ea typeface="+mn-ea"/>
                <a:cs typeface="+mn-ea"/>
                <a:sym typeface="+mn-lt"/>
              </a:rPr>
              <a:t>艾滋病的危害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138D5F75-0277-4E1C-824B-2D1F47FAE3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9745"/>
            <a:ext cx="808519" cy="10426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30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B0A1A459-B245-40E7-B2ED-4A02B8D2EE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2042BF45-75F8-48EF-BCAA-0EBFCF3998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5" t="-1270" r="3847" b="46172"/>
          <a:stretch/>
        </p:blipFill>
        <p:spPr>
          <a:xfrm>
            <a:off x="5103894" y="1068614"/>
            <a:ext cx="3832303" cy="394116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AE6D8F90-079D-428C-9E61-B90EF332D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7" b="77460"/>
          <a:stretch/>
        </p:blipFill>
        <p:spPr>
          <a:xfrm>
            <a:off x="0" y="0"/>
            <a:ext cx="1799771" cy="10305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B05D222-113A-4C4D-A38D-550E8F140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29"/>
          <a:stretch/>
        </p:blipFill>
        <p:spPr>
          <a:xfrm>
            <a:off x="0" y="3837214"/>
            <a:ext cx="9144000" cy="13062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C0DCEBDA-21C2-47DD-8CCB-C7DB75AC0E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5" t="15654" r="34602" b="61806"/>
          <a:stretch/>
        </p:blipFill>
        <p:spPr>
          <a:xfrm>
            <a:off x="4749558" y="1162769"/>
            <a:ext cx="1799771" cy="1030514"/>
          </a:xfrm>
          <a:prstGeom prst="rect">
            <a:avLst/>
          </a:prstGeom>
        </p:spPr>
      </p:pic>
      <p:sp>
        <p:nvSpPr>
          <p:cNvPr id="12" name="TextBox 48">
            <a:extLst>
              <a:ext uri="{FF2B5EF4-FFF2-40B4-BE49-F238E27FC236}">
                <a16:creationId xmlns="" xmlns:a16="http://schemas.microsoft.com/office/drawing/2014/main" id="{0850362A-9027-4A98-AED1-14E28BB45BF8}"/>
              </a:ext>
            </a:extLst>
          </p:cNvPr>
          <p:cNvSpPr txBox="1"/>
          <p:nvPr/>
        </p:nvSpPr>
        <p:spPr>
          <a:xfrm>
            <a:off x="1262833" y="2120662"/>
            <a:ext cx="389692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/>
            <a:r>
              <a:rPr lang="zh-CN" altLang="en-US" sz="3200" b="1" spc="300" dirty="0">
                <a:solidFill>
                  <a:srgbClr val="C5144B"/>
                </a:solidFill>
                <a:cs typeface="+mn-ea"/>
                <a:sym typeface="+mn-lt"/>
              </a:rPr>
              <a:t>艾滋病的传播途径</a:t>
            </a:r>
          </a:p>
        </p:txBody>
      </p:sp>
      <p:sp>
        <p:nvSpPr>
          <p:cNvPr id="13" name="TextBox 49">
            <a:extLst>
              <a:ext uri="{FF2B5EF4-FFF2-40B4-BE49-F238E27FC236}">
                <a16:creationId xmlns="" xmlns:a16="http://schemas.microsoft.com/office/drawing/2014/main" id="{1C31DB10-E9DF-4625-85EE-E3E205F6E4D8}"/>
              </a:ext>
            </a:extLst>
          </p:cNvPr>
          <p:cNvSpPr txBox="1"/>
          <p:nvPr/>
        </p:nvSpPr>
        <p:spPr>
          <a:xfrm>
            <a:off x="1262833" y="2590810"/>
            <a:ext cx="3500218" cy="598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请替换文字内容，点击添加相关标题</a:t>
            </a:r>
            <a:r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文字，请替换文字内容请替换文字内容添加相关标题文字，也可以直接复制你的内容到此。</a:t>
            </a:r>
          </a:p>
          <a:p>
            <a:pPr marL="0" marR="0" lvl="0" indent="0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259">
            <a:extLst>
              <a:ext uri="{FF2B5EF4-FFF2-40B4-BE49-F238E27FC236}">
                <a16:creationId xmlns="" xmlns:a16="http://schemas.microsoft.com/office/drawing/2014/main" id="{6B7011D3-9BD0-4FF9-82B6-E87DBC2D4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833" y="1459439"/>
            <a:ext cx="2914228" cy="74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60" tIns="31780" rIns="63560" bIns="317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srgbClr val="C5144B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PART 03</a:t>
            </a: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srgbClr val="C5144B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16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75439"/>
      </a:accent1>
      <a:accent2>
        <a:srgbClr val="375439"/>
      </a:accent2>
      <a:accent3>
        <a:srgbClr val="375439"/>
      </a:accent3>
      <a:accent4>
        <a:srgbClr val="375439"/>
      </a:accent4>
      <a:accent5>
        <a:srgbClr val="375439"/>
      </a:accent5>
      <a:accent6>
        <a:srgbClr val="375439"/>
      </a:accent6>
      <a:hlink>
        <a:srgbClr val="325F0B"/>
      </a:hlink>
      <a:folHlink>
        <a:srgbClr val="79D02A"/>
      </a:folHlink>
    </a:clrScheme>
    <a:fontScheme name="hclec5qa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1031</Words>
  <Application>Microsoft Office PowerPoint</Application>
  <PresentationFormat>全屏显示(16:9)</PresentationFormat>
  <Paragraphs>96</Paragraphs>
  <Slides>17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Meiryo</vt:lpstr>
      <vt:lpstr>等线</vt:lpstr>
      <vt:lpstr>方正正黑简体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97</cp:revision>
  <dcterms:created xsi:type="dcterms:W3CDTF">2017-03-27T13:25:28Z</dcterms:created>
  <dcterms:modified xsi:type="dcterms:W3CDTF">2023-02-10T09:38:25Z</dcterms:modified>
  <cp:category/>
</cp:coreProperties>
</file>