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3" r:id="rId4"/>
    <p:sldId id="264" r:id="rId5"/>
    <p:sldId id="257" r:id="rId6"/>
    <p:sldId id="265" r:id="rId7"/>
    <p:sldId id="266" r:id="rId8"/>
    <p:sldId id="258" r:id="rId9"/>
    <p:sldId id="268" r:id="rId10"/>
    <p:sldId id="259" r:id="rId11"/>
    <p:sldId id="260" r:id="rId12"/>
    <p:sldId id="267" r:id="rId13"/>
    <p:sldId id="261" r:id="rId14"/>
    <p:sldId id="262" r:id="rId15"/>
    <p:sldId id="269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8A82F"/>
    <a:srgbClr val="21912E"/>
    <a:srgbClr val="24922E"/>
    <a:srgbClr val="FBFBFB"/>
    <a:srgbClr val="00822F"/>
    <a:srgbClr val="FFC000"/>
    <a:srgbClr val="5AB52B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6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B819-DBCF-40DB-AF79-B8FC421A4E6C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F81E0-0193-45C0-BBAF-FDC9414E3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6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9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14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6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3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698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33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01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44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56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80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44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6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56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51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8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0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60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1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8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9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0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0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2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5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3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89854" y="488040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7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24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0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16"/>
            <a:ext cx="9144001" cy="5143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435" y="3268252"/>
            <a:ext cx="8892565" cy="1820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390" y="0"/>
            <a:ext cx="1307610" cy="1228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43BE-689E-477E-97B5-EAFB327949B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4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_图片 6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31886"/>
            <a:ext cx="9144000" cy="2270578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49" y="1221909"/>
            <a:ext cx="2277235" cy="3419954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0732" y="2182621"/>
            <a:ext cx="1702371" cy="217823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0864" y="3404944"/>
            <a:ext cx="2311550" cy="1793444"/>
          </a:xfrm>
          <a:prstGeom prst="rect">
            <a:avLst/>
          </a:prstGeom>
        </p:spPr>
      </p:pic>
      <p:pic>
        <p:nvPicPr>
          <p:cNvPr id="64" name="PA_图片 6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67" b="97980" l="4276" r="94408">
                        <a14:foregroundMark x1="39474" y1="6397" x2="72039" y2="3704"/>
                        <a14:foregroundMark x1="8553" y1="26263" x2="11513" y2="49832"/>
                        <a14:foregroundMark x1="26645" y1="28620" x2="67763" y2="18855"/>
                        <a14:foregroundMark x1="37500" y1="16498" x2="60855" y2="94949"/>
                        <a14:foregroundMark x1="60855" y1="94949" x2="61184" y2="95623"/>
                        <a14:foregroundMark x1="56908" y1="10438" x2="50987" y2="70707"/>
                        <a14:foregroundMark x1="50987" y1="70707" x2="41776" y2="95286"/>
                        <a14:foregroundMark x1="76974" y1="27273" x2="82566" y2="89562"/>
                        <a14:foregroundMark x1="73684" y1="57912" x2="67434" y2="86532"/>
                        <a14:foregroundMark x1="70724" y1="90909" x2="33224" y2="95286"/>
                        <a14:foregroundMark x1="33224" y1="95286" x2="9211" y2="67003"/>
                        <a14:foregroundMark x1="9211" y1="67003" x2="4276" y2="29966"/>
                        <a14:foregroundMark x1="4276" y1="29966" x2="4934" y2="27609"/>
                        <a14:foregroundMark x1="7237" y1="37037" x2="30592" y2="76768"/>
                        <a14:foregroundMark x1="13487" y1="35690" x2="41118" y2="90236"/>
                        <a14:foregroundMark x1="4276" y1="47475" x2="6250" y2="53199"/>
                        <a14:foregroundMark x1="13158" y1="28620" x2="74342" y2="10774"/>
                        <a14:foregroundMark x1="30592" y1="19529" x2="61184" y2="10774"/>
                        <a14:foregroundMark x1="39145" y1="12458" x2="44408" y2="15825"/>
                        <a14:foregroundMark x1="33553" y1="35017" x2="48684" y2="71044"/>
                        <a14:foregroundMark x1="48684" y1="71044" x2="49013" y2="72727"/>
                        <a14:foregroundMark x1="59868" y1="29293" x2="49671" y2="64983"/>
                        <a14:foregroundMark x1="49671" y1="64983" x2="49671" y2="65320"/>
                        <a14:foregroundMark x1="67105" y1="28283" x2="67105" y2="72727"/>
                        <a14:foregroundMark x1="61842" y1="25926" x2="72368" y2="23232"/>
                        <a14:foregroundMark x1="73026" y1="35690" x2="82237" y2="36364"/>
                        <a14:foregroundMark x1="84539" y1="50842" x2="89803" y2="75421"/>
                        <a14:foregroundMark x1="93750" y1="65657" x2="95066" y2="74074"/>
                        <a14:foregroundMark x1="77632" y1="80808" x2="63816" y2="89562"/>
                        <a14:foregroundMark x1="34211" y1="87879" x2="24671" y2="94949"/>
                        <a14:foregroundMark x1="50658" y1="97980" x2="58224" y2="95623"/>
                        <a14:foregroundMark x1="34868" y1="62290" x2="44408" y2="76431"/>
                        <a14:foregroundMark x1="28289" y1="41751" x2="36513" y2="55892"/>
                        <a14:foregroundMark x1="27961" y1="31313" x2="31579" y2="48485"/>
                        <a14:foregroundMark x1="18421" y1="38721" x2="40132" y2="40067"/>
                        <a14:foregroundMark x1="25658" y1="44781" x2="30921" y2="57912"/>
                        <a14:foregroundMark x1="66118" y1="54882" x2="63487" y2="84848"/>
                        <a14:foregroundMark x1="61184" y1="50505" x2="60197" y2="70707"/>
                        <a14:backgroundMark x1="9539" y1="3030" x2="16118" y2="337"/>
                        <a14:backgroundMark x1="329" y1="4714" x2="14145" y2="3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9105">
            <a:off x="4508667" y="1837897"/>
            <a:ext cx="1211945" cy="1184703"/>
          </a:xfrm>
          <a:prstGeom prst="rect">
            <a:avLst/>
          </a:prstGeom>
        </p:spPr>
      </p:pic>
      <p:sp>
        <p:nvSpPr>
          <p:cNvPr id="65" name="PA_矩形 64"/>
          <p:cNvSpPr/>
          <p:nvPr/>
        </p:nvSpPr>
        <p:spPr>
          <a:xfrm>
            <a:off x="2563327" y="3203471"/>
            <a:ext cx="401734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青少年禁毒教育知识宣传</a:t>
            </a:r>
            <a:r>
              <a:rPr lang="en-US" altLang="zh-CN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PA_任意多边形 206"/>
          <p:cNvSpPr/>
          <p:nvPr/>
        </p:nvSpPr>
        <p:spPr bwMode="auto">
          <a:xfrm>
            <a:off x="5848545" y="409114"/>
            <a:ext cx="586415" cy="311158"/>
          </a:xfrm>
          <a:custGeom>
            <a:avLst/>
            <a:gdLst>
              <a:gd name="T0" fmla="*/ 179 w 241"/>
              <a:gd name="T1" fmla="*/ 25 h 128"/>
              <a:gd name="T2" fmla="*/ 157 w 241"/>
              <a:gd name="T3" fmla="*/ 31 h 128"/>
              <a:gd name="T4" fmla="*/ 108 w 241"/>
              <a:gd name="T5" fmla="*/ 0 h 128"/>
              <a:gd name="T6" fmla="*/ 58 w 241"/>
              <a:gd name="T7" fmla="*/ 32 h 128"/>
              <a:gd name="T8" fmla="*/ 43 w 241"/>
              <a:gd name="T9" fmla="*/ 26 h 128"/>
              <a:gd name="T10" fmla="*/ 17 w 241"/>
              <a:gd name="T11" fmla="*/ 52 h 128"/>
              <a:gd name="T12" fmla="*/ 18 w 241"/>
              <a:gd name="T13" fmla="*/ 59 h 128"/>
              <a:gd name="T14" fmla="*/ 0 w 241"/>
              <a:gd name="T15" fmla="*/ 91 h 128"/>
              <a:gd name="T16" fmla="*/ 37 w 241"/>
              <a:gd name="T17" fmla="*/ 128 h 128"/>
              <a:gd name="T18" fmla="*/ 37 w 241"/>
              <a:gd name="T19" fmla="*/ 128 h 128"/>
              <a:gd name="T20" fmla="*/ 37 w 241"/>
              <a:gd name="T21" fmla="*/ 128 h 128"/>
              <a:gd name="T22" fmla="*/ 37 w 241"/>
              <a:gd name="T23" fmla="*/ 128 h 128"/>
              <a:gd name="T24" fmla="*/ 38 w 241"/>
              <a:gd name="T25" fmla="*/ 128 h 128"/>
              <a:gd name="T26" fmla="*/ 211 w 241"/>
              <a:gd name="T27" fmla="*/ 128 h 128"/>
              <a:gd name="T28" fmla="*/ 212 w 241"/>
              <a:gd name="T29" fmla="*/ 128 h 128"/>
              <a:gd name="T30" fmla="*/ 241 w 241"/>
              <a:gd name="T31" fmla="*/ 99 h 128"/>
              <a:gd name="T32" fmla="*/ 223 w 241"/>
              <a:gd name="T33" fmla="*/ 72 h 128"/>
              <a:gd name="T34" fmla="*/ 223 w 241"/>
              <a:gd name="T35" fmla="*/ 69 h 128"/>
              <a:gd name="T36" fmla="*/ 179 w 241"/>
              <a:gd name="T37" fmla="*/ 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28">
                <a:moveTo>
                  <a:pt x="179" y="25"/>
                </a:moveTo>
                <a:cubicBezTo>
                  <a:pt x="171" y="25"/>
                  <a:pt x="164" y="27"/>
                  <a:pt x="157" y="31"/>
                </a:cubicBezTo>
                <a:cubicBezTo>
                  <a:pt x="148" y="13"/>
                  <a:pt x="129" y="0"/>
                  <a:pt x="108" y="0"/>
                </a:cubicBezTo>
                <a:cubicBezTo>
                  <a:pt x="86" y="0"/>
                  <a:pt x="67" y="13"/>
                  <a:pt x="58" y="32"/>
                </a:cubicBezTo>
                <a:cubicBezTo>
                  <a:pt x="54" y="28"/>
                  <a:pt x="49" y="26"/>
                  <a:pt x="43" y="26"/>
                </a:cubicBezTo>
                <a:cubicBezTo>
                  <a:pt x="29" y="26"/>
                  <a:pt x="17" y="38"/>
                  <a:pt x="17" y="52"/>
                </a:cubicBezTo>
                <a:cubicBezTo>
                  <a:pt x="17" y="54"/>
                  <a:pt x="18" y="57"/>
                  <a:pt x="18" y="59"/>
                </a:cubicBezTo>
                <a:cubicBezTo>
                  <a:pt x="8" y="66"/>
                  <a:pt x="0" y="77"/>
                  <a:pt x="0" y="91"/>
                </a:cubicBezTo>
                <a:cubicBezTo>
                  <a:pt x="0" y="111"/>
                  <a:pt x="1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1" y="128"/>
                  <a:pt x="212" y="128"/>
                  <a:pt x="212" y="128"/>
                </a:cubicBezTo>
                <a:cubicBezTo>
                  <a:pt x="228" y="128"/>
                  <a:pt x="241" y="115"/>
                  <a:pt x="241" y="99"/>
                </a:cubicBezTo>
                <a:cubicBezTo>
                  <a:pt x="241" y="87"/>
                  <a:pt x="234" y="76"/>
                  <a:pt x="223" y="72"/>
                </a:cubicBezTo>
                <a:cubicBezTo>
                  <a:pt x="223" y="71"/>
                  <a:pt x="223" y="70"/>
                  <a:pt x="223" y="69"/>
                </a:cubicBezTo>
                <a:cubicBezTo>
                  <a:pt x="223" y="45"/>
                  <a:pt x="204" y="25"/>
                  <a:pt x="17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0036" y="729383"/>
            <a:ext cx="3841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ln w="12700">
                  <a:solidFill>
                    <a:schemeClr val="bg1"/>
                  </a:solidFill>
                </a:ln>
                <a:solidFill>
                  <a:srgbClr val="5AB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珍爱生命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63327" y="1823890"/>
            <a:ext cx="2176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bg1"/>
                  </a:solidFill>
                </a:ln>
                <a:solidFill>
                  <a:srgbClr val="5AB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远离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1753" y="1832034"/>
            <a:ext cx="152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bg1"/>
                  </a:solidFill>
                </a:ln>
                <a:solidFill>
                  <a:srgbClr val="5AB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5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75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25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7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77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8" accel="100000" fill="hold">
                                          <p:stCondLst>
                                            <p:cond delay="87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吸毒的表现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3299" y="1789303"/>
            <a:ext cx="2198851" cy="2205648"/>
            <a:chOff x="1573285" y="1518764"/>
            <a:chExt cx="3211503" cy="3221430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3285" y="1518764"/>
              <a:ext cx="3211503" cy="3221430"/>
              <a:chOff x="1573285" y="1518764"/>
              <a:chExt cx="3211503" cy="322143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3285" y="1518764"/>
                <a:ext cx="3211503" cy="3221430"/>
              </a:xfrm>
              <a:prstGeom prst="rect">
                <a:avLst/>
              </a:prstGeom>
            </p:spPr>
          </p:pic>
          <p:sp>
            <p:nvSpPr>
              <p:cNvPr id="7" name="椭圆 6"/>
              <p:cNvSpPr/>
              <p:nvPr/>
            </p:nvSpPr>
            <p:spPr>
              <a:xfrm>
                <a:off x="1804133" y="1754576"/>
                <a:ext cx="2749807" cy="27498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" name="Picture 4" descr="lhh_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234" b="89532" l="7186" r="97904">
                          <a14:foregroundMark x1="42814" y1="5234" x2="50000" y2="7713"/>
                          <a14:foregroundMark x1="94012" y1="52893" x2="93713" y2="62810"/>
                          <a14:foregroundMark x1="93713" y1="62810" x2="93413" y2="63361"/>
                          <a14:foregroundMark x1="61677" y1="83196" x2="60778" y2="82645"/>
                          <a14:foregroundMark x1="7186" y1="58127" x2="14072" y2="67769"/>
                          <a14:foregroundMark x1="14072" y1="67769" x2="14072" y2="68044"/>
                          <a14:foregroundMark x1="98204" y1="52893" x2="97605" y2="54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2796"/>
            <a:stretch>
              <a:fillRect/>
            </a:stretch>
          </p:blipFill>
          <p:spPr bwMode="auto">
            <a:xfrm>
              <a:off x="1915814" y="1740055"/>
              <a:ext cx="2481944" cy="277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3720277" y="1789303"/>
            <a:ext cx="2198851" cy="2205648"/>
            <a:chOff x="5145191" y="1533285"/>
            <a:chExt cx="3211503" cy="322143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191" y="1533285"/>
              <a:ext cx="3211503" cy="322143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5376039" y="1769097"/>
              <a:ext cx="2749807" cy="274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4" descr="lhh_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6887" b="94215" l="6590" r="95989">
                          <a14:foregroundMark x1="57020" y1="8264" x2="65330" y2="7163"/>
                          <a14:foregroundMark x1="7163" y1="47383" x2="6590" y2="63912"/>
                          <a14:foregroundMark x1="91117" y1="48209" x2="91117" y2="60606"/>
                          <a14:foregroundMark x1="50716" y1="89532" x2="63037" y2="94215"/>
                          <a14:foregroundMark x1="20344" y1="46006" x2="36963" y2="40220"/>
                          <a14:foregroundMark x1="93696" y1="63636" x2="95989" y2="62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797" y="1815937"/>
              <a:ext cx="2384213" cy="262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6417254" y="1789303"/>
            <a:ext cx="2198851" cy="2205648"/>
            <a:chOff x="5145191" y="1533285"/>
            <a:chExt cx="3211503" cy="322143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191" y="1533285"/>
              <a:ext cx="3211503" cy="3221430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5376039" y="1769097"/>
              <a:ext cx="2749807" cy="274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4" descr="lhh_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6887" b="94215" l="6590" r="95989">
                          <a14:foregroundMark x1="57020" y1="8264" x2="65330" y2="7163"/>
                          <a14:foregroundMark x1="7163" y1="47383" x2="6590" y2="63912"/>
                          <a14:foregroundMark x1="91117" y1="48209" x2="91117" y2="60606"/>
                          <a14:foregroundMark x1="50716" y1="89532" x2="63037" y2="94215"/>
                          <a14:foregroundMark x1="20344" y1="46006" x2="36963" y2="40220"/>
                          <a14:foregroundMark x1="93696" y1="63636" x2="95989" y2="62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797" y="1815937"/>
              <a:ext cx="2384213" cy="262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13" y="383576"/>
            <a:ext cx="1074030" cy="105547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31" y="1007391"/>
            <a:ext cx="465303" cy="45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252751" y="1503048"/>
              <a:ext cx="248900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吸毒的危害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对个人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36944" y="2796448"/>
            <a:ext cx="1688822" cy="1336872"/>
            <a:chOff x="2663032" y="1231228"/>
            <a:chExt cx="1473993" cy="1166813"/>
          </a:xfrm>
        </p:grpSpPr>
        <p:sp>
          <p:nvSpPr>
            <p:cNvPr id="28" name="MH_Other_1"/>
            <p:cNvSpPr/>
            <p:nvPr/>
          </p:nvSpPr>
          <p:spPr>
            <a:xfrm rot="21074577">
              <a:off x="2882106" y="1297904"/>
              <a:ext cx="1191816" cy="109537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MH_SubTitle_1"/>
            <p:cNvSpPr/>
            <p:nvPr/>
          </p:nvSpPr>
          <p:spPr>
            <a:xfrm rot="21074577">
              <a:off x="2847578" y="1260994"/>
              <a:ext cx="1232297" cy="1137047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神经失常</a:t>
              </a:r>
            </a:p>
          </p:txBody>
        </p:sp>
        <p:sp>
          <p:nvSpPr>
            <p:cNvPr id="30" name="MH_Other_2"/>
            <p:cNvSpPr/>
            <p:nvPr/>
          </p:nvSpPr>
          <p:spPr>
            <a:xfrm rot="14260875">
              <a:off x="3770313" y="1877738"/>
              <a:ext cx="133350" cy="600075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MH_Other_3"/>
            <p:cNvSpPr/>
            <p:nvPr/>
          </p:nvSpPr>
          <p:spPr>
            <a:xfrm rot="18900000">
              <a:off x="2663032" y="1377675"/>
              <a:ext cx="516731" cy="125016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MH_Other_4"/>
            <p:cNvSpPr/>
            <p:nvPr/>
          </p:nvSpPr>
          <p:spPr>
            <a:xfrm rot="1741600">
              <a:off x="3567906" y="1231228"/>
              <a:ext cx="538163" cy="11906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00508" y="1173880"/>
            <a:ext cx="1690187" cy="1338235"/>
            <a:chOff x="4543028" y="1531266"/>
            <a:chExt cx="1475184" cy="1168003"/>
          </a:xfrm>
        </p:grpSpPr>
        <p:sp>
          <p:nvSpPr>
            <p:cNvPr id="34" name="MH_Other_5"/>
            <p:cNvSpPr/>
            <p:nvPr/>
          </p:nvSpPr>
          <p:spPr>
            <a:xfrm rot="21074577">
              <a:off x="4763294" y="1597942"/>
              <a:ext cx="1190625" cy="109656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MH_SubTitle_2"/>
            <p:cNvSpPr/>
            <p:nvPr/>
          </p:nvSpPr>
          <p:spPr>
            <a:xfrm rot="21074577">
              <a:off x="4727576" y="1561031"/>
              <a:ext cx="1232297" cy="1138238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摧毁健康</a:t>
              </a:r>
            </a:p>
          </p:txBody>
        </p:sp>
        <p:sp>
          <p:nvSpPr>
            <p:cNvPr id="36" name="MH_Other_6"/>
            <p:cNvSpPr/>
            <p:nvPr/>
          </p:nvSpPr>
          <p:spPr>
            <a:xfrm rot="14260875">
              <a:off x="5650905" y="2177180"/>
              <a:ext cx="133350" cy="601265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MH_Other_7"/>
            <p:cNvSpPr/>
            <p:nvPr/>
          </p:nvSpPr>
          <p:spPr>
            <a:xfrm rot="18900000">
              <a:off x="4543028" y="1678904"/>
              <a:ext cx="517922" cy="12382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MH_Other_8"/>
            <p:cNvSpPr/>
            <p:nvPr/>
          </p:nvSpPr>
          <p:spPr>
            <a:xfrm rot="1741600">
              <a:off x="5449094" y="1531266"/>
              <a:ext cx="536972" cy="12025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430021" y="1173880"/>
            <a:ext cx="1690187" cy="1336872"/>
            <a:chOff x="6377782" y="1007391"/>
            <a:chExt cx="1475184" cy="1166813"/>
          </a:xfrm>
        </p:grpSpPr>
        <p:sp>
          <p:nvSpPr>
            <p:cNvPr id="40" name="MH_Other_9"/>
            <p:cNvSpPr/>
            <p:nvPr/>
          </p:nvSpPr>
          <p:spPr>
            <a:xfrm rot="21074577">
              <a:off x="6598047" y="1072875"/>
              <a:ext cx="1190625" cy="1096566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MH_SubTitle_3"/>
            <p:cNvSpPr/>
            <p:nvPr/>
          </p:nvSpPr>
          <p:spPr>
            <a:xfrm rot="21074577">
              <a:off x="6562328" y="1035966"/>
              <a:ext cx="1233488" cy="1138238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心理变态</a:t>
              </a:r>
            </a:p>
          </p:txBody>
        </p:sp>
        <p:sp>
          <p:nvSpPr>
            <p:cNvPr id="42" name="MH_Other_10"/>
            <p:cNvSpPr/>
            <p:nvPr/>
          </p:nvSpPr>
          <p:spPr>
            <a:xfrm rot="14260875">
              <a:off x="7485063" y="1652710"/>
              <a:ext cx="134540" cy="60126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MH_Other_11"/>
            <p:cNvSpPr/>
            <p:nvPr/>
          </p:nvSpPr>
          <p:spPr>
            <a:xfrm rot="18900000">
              <a:off x="6377782" y="1153838"/>
              <a:ext cx="517922" cy="12382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MH_Other_12"/>
            <p:cNvSpPr/>
            <p:nvPr/>
          </p:nvSpPr>
          <p:spPr>
            <a:xfrm rot="1741600">
              <a:off x="7283847" y="1007391"/>
              <a:ext cx="536972" cy="11906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65265" y="2796448"/>
            <a:ext cx="1690188" cy="1338236"/>
            <a:chOff x="3429794" y="3106462"/>
            <a:chExt cx="1475185" cy="1168004"/>
          </a:xfrm>
        </p:grpSpPr>
        <p:sp>
          <p:nvSpPr>
            <p:cNvPr id="46" name="MH_Other_13"/>
            <p:cNvSpPr/>
            <p:nvPr/>
          </p:nvSpPr>
          <p:spPr>
            <a:xfrm rot="21074577">
              <a:off x="3650060" y="3173138"/>
              <a:ext cx="1190625" cy="1096566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MH_SubTitle_4"/>
            <p:cNvSpPr/>
            <p:nvPr/>
          </p:nvSpPr>
          <p:spPr>
            <a:xfrm rot="21074577">
              <a:off x="3614341" y="3136228"/>
              <a:ext cx="1233488" cy="1138238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备受歧视</a:t>
              </a:r>
            </a:p>
          </p:txBody>
        </p:sp>
        <p:sp>
          <p:nvSpPr>
            <p:cNvPr id="48" name="MH_Other_14"/>
            <p:cNvSpPr/>
            <p:nvPr/>
          </p:nvSpPr>
          <p:spPr>
            <a:xfrm rot="14260875">
              <a:off x="4537671" y="3752377"/>
              <a:ext cx="133350" cy="60126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MH_Other_15"/>
            <p:cNvSpPr/>
            <p:nvPr/>
          </p:nvSpPr>
          <p:spPr>
            <a:xfrm rot="18900000">
              <a:off x="3429794" y="3254100"/>
              <a:ext cx="517922" cy="12382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MH_Other_16"/>
            <p:cNvSpPr/>
            <p:nvPr/>
          </p:nvSpPr>
          <p:spPr>
            <a:xfrm rot="1741600">
              <a:off x="4335860" y="3106462"/>
              <a:ext cx="536972" cy="12025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794778" y="2796448"/>
            <a:ext cx="1688822" cy="1336872"/>
            <a:chOff x="5902723" y="2883816"/>
            <a:chExt cx="1473993" cy="1166813"/>
          </a:xfrm>
        </p:grpSpPr>
        <p:sp>
          <p:nvSpPr>
            <p:cNvPr id="52" name="MH_Other_17"/>
            <p:cNvSpPr/>
            <p:nvPr/>
          </p:nvSpPr>
          <p:spPr>
            <a:xfrm rot="21074577">
              <a:off x="6121798" y="2950491"/>
              <a:ext cx="1191815" cy="109537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MH_SubTitle_5"/>
            <p:cNvSpPr/>
            <p:nvPr/>
          </p:nvSpPr>
          <p:spPr>
            <a:xfrm rot="21074577">
              <a:off x="6086078" y="2913582"/>
              <a:ext cx="1233488" cy="1137047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走上绝路</a:t>
              </a:r>
            </a:p>
          </p:txBody>
        </p:sp>
        <p:sp>
          <p:nvSpPr>
            <p:cNvPr id="54" name="MH_Other_18"/>
            <p:cNvSpPr/>
            <p:nvPr/>
          </p:nvSpPr>
          <p:spPr>
            <a:xfrm rot="14260875">
              <a:off x="7009408" y="3529730"/>
              <a:ext cx="133350" cy="60126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MH_Other_19"/>
            <p:cNvSpPr/>
            <p:nvPr/>
          </p:nvSpPr>
          <p:spPr>
            <a:xfrm rot="18900000">
              <a:off x="5902723" y="3030263"/>
              <a:ext cx="516731" cy="125016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MH_Other_20"/>
            <p:cNvSpPr/>
            <p:nvPr/>
          </p:nvSpPr>
          <p:spPr>
            <a:xfrm rot="1741600">
              <a:off x="6807597" y="2883816"/>
              <a:ext cx="538163" cy="12025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对家庭</a:t>
              </a:r>
            </a:p>
          </p:txBody>
        </p:sp>
      </p:grpSp>
      <p:sp>
        <p:nvSpPr>
          <p:cNvPr id="69" name="MH_SubTitle_1"/>
          <p:cNvSpPr/>
          <p:nvPr/>
        </p:nvSpPr>
        <p:spPr>
          <a:xfrm>
            <a:off x="1979630" y="2530410"/>
            <a:ext cx="1590758" cy="1242127"/>
          </a:xfrm>
          <a:prstGeom prst="hexagon">
            <a:avLst/>
          </a:prstGeom>
          <a:solidFill>
            <a:srgbClr val="68A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倾家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荡产</a:t>
            </a:r>
          </a:p>
        </p:txBody>
      </p:sp>
      <p:sp>
        <p:nvSpPr>
          <p:cNvPr id="70" name="MH_SubTitle_2"/>
          <p:cNvSpPr/>
          <p:nvPr/>
        </p:nvSpPr>
        <p:spPr>
          <a:xfrm>
            <a:off x="3372175" y="1777363"/>
            <a:ext cx="1592020" cy="1242126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妻离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子散</a:t>
            </a:r>
          </a:p>
        </p:txBody>
      </p:sp>
      <p:sp>
        <p:nvSpPr>
          <p:cNvPr id="71" name="MH_SubTitle_3"/>
          <p:cNvSpPr/>
          <p:nvPr/>
        </p:nvSpPr>
        <p:spPr>
          <a:xfrm>
            <a:off x="4801332" y="2536124"/>
            <a:ext cx="1592020" cy="1242126"/>
          </a:xfrm>
          <a:prstGeom prst="hexagon">
            <a:avLst/>
          </a:prstGeom>
          <a:solidFill>
            <a:srgbClr val="68A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家破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人亡</a:t>
            </a:r>
          </a:p>
        </p:txBody>
      </p:sp>
      <p:sp>
        <p:nvSpPr>
          <p:cNvPr id="72" name="MH_SubTitle_4"/>
          <p:cNvSpPr/>
          <p:nvPr/>
        </p:nvSpPr>
        <p:spPr>
          <a:xfrm>
            <a:off x="6201450" y="1771650"/>
            <a:ext cx="1590758" cy="1242127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危及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后代</a:t>
            </a:r>
          </a:p>
        </p:txBody>
      </p:sp>
      <p:sp>
        <p:nvSpPr>
          <p:cNvPr id="73" name="MH_Other_1"/>
          <p:cNvSpPr/>
          <p:nvPr/>
        </p:nvSpPr>
        <p:spPr>
          <a:xfrm>
            <a:off x="2501046" y="2162456"/>
            <a:ext cx="368652" cy="28796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MH_Other_2"/>
          <p:cNvSpPr/>
          <p:nvPr/>
        </p:nvSpPr>
        <p:spPr>
          <a:xfrm>
            <a:off x="3620888" y="3131476"/>
            <a:ext cx="369915" cy="28682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MH_Other_3"/>
          <p:cNvSpPr/>
          <p:nvPr/>
        </p:nvSpPr>
        <p:spPr>
          <a:xfrm>
            <a:off x="4430155" y="3189754"/>
            <a:ext cx="368652" cy="28796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MH_Other_4"/>
          <p:cNvSpPr/>
          <p:nvPr/>
        </p:nvSpPr>
        <p:spPr>
          <a:xfrm>
            <a:off x="5507071" y="2191026"/>
            <a:ext cx="237352" cy="18511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MH_Other_5"/>
          <p:cNvSpPr/>
          <p:nvPr/>
        </p:nvSpPr>
        <p:spPr>
          <a:xfrm>
            <a:off x="4973033" y="2080181"/>
            <a:ext cx="350977" cy="274251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MH_Other_6"/>
          <p:cNvSpPr/>
          <p:nvPr/>
        </p:nvSpPr>
        <p:spPr>
          <a:xfrm>
            <a:off x="3415101" y="1875637"/>
            <a:ext cx="143925" cy="111985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MH_Other_7"/>
          <p:cNvSpPr/>
          <p:nvPr/>
        </p:nvSpPr>
        <p:spPr>
          <a:xfrm>
            <a:off x="4279916" y="3129190"/>
            <a:ext cx="162864" cy="12684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MH_Other_8"/>
          <p:cNvSpPr/>
          <p:nvPr/>
        </p:nvSpPr>
        <p:spPr>
          <a:xfrm>
            <a:off x="5312647" y="2353290"/>
            <a:ext cx="170439" cy="13255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MH_Other_9"/>
          <p:cNvSpPr/>
          <p:nvPr/>
        </p:nvSpPr>
        <p:spPr>
          <a:xfrm>
            <a:off x="3167649" y="2007049"/>
            <a:ext cx="284063" cy="221686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MH_Other_10"/>
          <p:cNvSpPr/>
          <p:nvPr/>
        </p:nvSpPr>
        <p:spPr>
          <a:xfrm>
            <a:off x="6432489" y="3090338"/>
            <a:ext cx="350977" cy="274251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MH_Other_11"/>
          <p:cNvSpPr/>
          <p:nvPr/>
        </p:nvSpPr>
        <p:spPr>
          <a:xfrm>
            <a:off x="6864267" y="3059486"/>
            <a:ext cx="252501" cy="197689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MH_Other_12"/>
          <p:cNvSpPr/>
          <p:nvPr/>
        </p:nvSpPr>
        <p:spPr>
          <a:xfrm>
            <a:off x="6788517" y="3298311"/>
            <a:ext cx="169176" cy="132555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MH_Other_13"/>
          <p:cNvSpPr/>
          <p:nvPr/>
        </p:nvSpPr>
        <p:spPr>
          <a:xfrm>
            <a:off x="2923985" y="2200167"/>
            <a:ext cx="237352" cy="185119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MH_Other_3"/>
          <p:cNvSpPr/>
          <p:nvPr/>
        </p:nvSpPr>
        <p:spPr>
          <a:xfrm>
            <a:off x="1605927" y="3189754"/>
            <a:ext cx="368652" cy="28796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MH_Other_7"/>
          <p:cNvSpPr/>
          <p:nvPr/>
        </p:nvSpPr>
        <p:spPr>
          <a:xfrm>
            <a:off x="1455688" y="3129190"/>
            <a:ext cx="162864" cy="12684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MH_Other_5"/>
          <p:cNvSpPr/>
          <p:nvPr/>
        </p:nvSpPr>
        <p:spPr>
          <a:xfrm>
            <a:off x="7786574" y="2018475"/>
            <a:ext cx="350977" cy="274251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对社会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1012" y="2366962"/>
            <a:ext cx="1617662" cy="1617662"/>
            <a:chOff x="1671638" y="1865710"/>
            <a:chExt cx="1098947" cy="1098947"/>
          </a:xfrm>
        </p:grpSpPr>
        <p:sp>
          <p:nvSpPr>
            <p:cNvPr id="7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8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00027" y="1422939"/>
            <a:ext cx="1617662" cy="1617662"/>
            <a:chOff x="1671638" y="1865710"/>
            <a:chExt cx="1098947" cy="1098947"/>
          </a:xfrm>
        </p:grpSpPr>
        <p:sp>
          <p:nvSpPr>
            <p:cNvPr id="10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11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29042" y="2584287"/>
            <a:ext cx="1617662" cy="1617662"/>
            <a:chOff x="1671638" y="1865710"/>
            <a:chExt cx="1098947" cy="1098947"/>
          </a:xfrm>
        </p:grpSpPr>
        <p:sp>
          <p:nvSpPr>
            <p:cNvPr id="17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18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58056" y="1411664"/>
            <a:ext cx="1617662" cy="1617662"/>
            <a:chOff x="1671638" y="1865710"/>
            <a:chExt cx="1098947" cy="1098947"/>
          </a:xfrm>
        </p:grpSpPr>
        <p:sp>
          <p:nvSpPr>
            <p:cNvPr id="20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21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11173" y="1917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偷盗抢劫</a:t>
            </a:r>
          </a:p>
        </p:txBody>
      </p:sp>
      <p:sp>
        <p:nvSpPr>
          <p:cNvPr id="23" name="矩形 22"/>
          <p:cNvSpPr/>
          <p:nvPr/>
        </p:nvSpPr>
        <p:spPr>
          <a:xfrm>
            <a:off x="3087304" y="31980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杀人放火</a:t>
            </a:r>
          </a:p>
        </p:txBody>
      </p:sp>
      <p:sp>
        <p:nvSpPr>
          <p:cNvPr id="24" name="矩形 23"/>
          <p:cNvSpPr/>
          <p:nvPr/>
        </p:nvSpPr>
        <p:spPr>
          <a:xfrm>
            <a:off x="5073147" y="20554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传播疾病</a:t>
            </a:r>
          </a:p>
        </p:txBody>
      </p:sp>
      <p:sp>
        <p:nvSpPr>
          <p:cNvPr id="25" name="矩形 24"/>
          <p:cNvSpPr/>
          <p:nvPr/>
        </p:nvSpPr>
        <p:spPr>
          <a:xfrm>
            <a:off x="7170134" y="31353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累及他人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吸毒的后果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4" y="2128509"/>
            <a:ext cx="1389639" cy="1389639"/>
          </a:xfrm>
          <a:prstGeom prst="ellips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MH_SubTitle_1"/>
          <p:cNvSpPr/>
          <p:nvPr/>
        </p:nvSpPr>
        <p:spPr>
          <a:xfrm>
            <a:off x="2133600" y="2411281"/>
            <a:ext cx="1488281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吸毒</a:t>
            </a:r>
          </a:p>
        </p:txBody>
      </p:sp>
      <p:sp>
        <p:nvSpPr>
          <p:cNvPr id="9" name="MH_SubTitle_2"/>
          <p:cNvSpPr/>
          <p:nvPr/>
        </p:nvSpPr>
        <p:spPr>
          <a:xfrm>
            <a:off x="3362325" y="2411281"/>
            <a:ext cx="1487091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欠债</a:t>
            </a:r>
          </a:p>
        </p:txBody>
      </p:sp>
      <p:sp>
        <p:nvSpPr>
          <p:cNvPr id="10" name="MH_SubTitle_3"/>
          <p:cNvSpPr/>
          <p:nvPr/>
        </p:nvSpPr>
        <p:spPr>
          <a:xfrm>
            <a:off x="4589860" y="2411281"/>
            <a:ext cx="1487090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偷盗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5817394" y="2411281"/>
            <a:ext cx="1488281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抢劫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50" y="2128509"/>
            <a:ext cx="1389600" cy="1369826"/>
          </a:xfrm>
          <a:prstGeom prst="ellips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252751" y="1503048"/>
              <a:ext cx="248900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毒品预防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7112000" y="1513425"/>
            <a:ext cx="1636113" cy="3084279"/>
            <a:chOff x="7306539" y="1634095"/>
            <a:chExt cx="1444957" cy="2723926"/>
          </a:xfrm>
        </p:grpSpPr>
        <p:pic>
          <p:nvPicPr>
            <p:cNvPr id="46" name="PA_图片 4" descr="图片包含 事情, 物体&#10;&#10;已生成极高可信度的说明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539" y="1634095"/>
              <a:ext cx="1444957" cy="2615306"/>
            </a:xfrm>
            <a:prstGeom prst="rect">
              <a:avLst/>
            </a:prstGeom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519330" y="2542139"/>
              <a:ext cx="1032906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楷体_GB2312" pitchFamily="49" charset="-122"/>
                </a:rPr>
                <a:t>青少年占</a:t>
              </a:r>
              <a:r>
                <a:rPr kumimoji="0"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楷体_GB2312" pitchFamily="49" charset="-122"/>
                </a:rPr>
                <a:t>75%</a:t>
              </a:r>
              <a:r>
                <a:rPr kumimoji="0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楷体_GB2312" pitchFamily="49" charset="-122"/>
                </a:rPr>
                <a:t>左右</a:t>
              </a:r>
            </a:p>
          </p:txBody>
        </p:sp>
      </p:grp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16312" y="4203465"/>
            <a:ext cx="492542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pPr algn="r" eaLnBrk="1" hangingPunct="1"/>
            <a:r>
              <a:rPr kumimoji="0"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楷体_GB2312" pitchFamily="49" charset="-122"/>
              </a:rPr>
              <a:t>青少年是吸毒人员的“猎物”</a:t>
            </a:r>
          </a:p>
        </p:txBody>
      </p:sp>
      <p:sp>
        <p:nvSpPr>
          <p:cNvPr id="11" name="CustomText1"/>
          <p:cNvSpPr/>
          <p:nvPr/>
        </p:nvSpPr>
        <p:spPr>
          <a:xfrm>
            <a:off x="1960869" y="1313198"/>
            <a:ext cx="4816140" cy="320897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吸毒者人数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9044" y="1737793"/>
            <a:ext cx="5756270" cy="498721"/>
            <a:chOff x="1035505" y="2478078"/>
            <a:chExt cx="7072991" cy="591661"/>
          </a:xfrm>
        </p:grpSpPr>
        <p:sp>
          <p:nvSpPr>
            <p:cNvPr id="6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1980-1988</a:t>
              </a:r>
            </a:p>
          </p:txBody>
        </p:sp>
        <p:sp>
          <p:nvSpPr>
            <p:cNvPr id="7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8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9" name="ValueShape"/>
            <p:cNvSpPr/>
            <p:nvPr/>
          </p:nvSpPr>
          <p:spPr>
            <a:xfrm>
              <a:off x="2597483" y="2561499"/>
              <a:ext cx="973468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0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92500"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latin typeface="Impact" pitchFamily="34" charset="0"/>
                </a:rPr>
                <a:t>20%</a:t>
              </a: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4" name="组合 13"/>
          <p:cNvGrpSpPr/>
          <p:nvPr/>
        </p:nvGrpSpPr>
        <p:grpSpPr>
          <a:xfrm>
            <a:off x="659044" y="2362944"/>
            <a:ext cx="5756270" cy="498721"/>
            <a:chOff x="1035505" y="2478078"/>
            <a:chExt cx="7072991" cy="591661"/>
          </a:xfrm>
        </p:grpSpPr>
        <p:sp>
          <p:nvSpPr>
            <p:cNvPr id="15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1988-1998</a:t>
              </a:r>
            </a:p>
          </p:txBody>
        </p:sp>
        <p:sp>
          <p:nvSpPr>
            <p:cNvPr id="16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7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8" name="ValueShape"/>
            <p:cNvSpPr/>
            <p:nvPr/>
          </p:nvSpPr>
          <p:spPr>
            <a:xfrm>
              <a:off x="2597483" y="2561499"/>
              <a:ext cx="2311987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9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200" dirty="0">
                  <a:solidFill>
                    <a:srgbClr val="FFC000"/>
                  </a:solidFill>
                  <a:latin typeface="Impact" pitchFamily="34" charset="0"/>
                </a:rPr>
                <a:t>50%</a:t>
              </a:r>
            </a:p>
          </p:txBody>
        </p:sp>
        <p:cxnSp>
          <p:nvCxnSpPr>
            <p:cNvPr id="20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1" name="组合 20"/>
          <p:cNvGrpSpPr/>
          <p:nvPr/>
        </p:nvGrpSpPr>
        <p:grpSpPr>
          <a:xfrm>
            <a:off x="659044" y="2988095"/>
            <a:ext cx="5756270" cy="498721"/>
            <a:chOff x="1035505" y="2478078"/>
            <a:chExt cx="7072991" cy="591661"/>
          </a:xfrm>
        </p:grpSpPr>
        <p:sp>
          <p:nvSpPr>
            <p:cNvPr id="22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1998-2004</a:t>
              </a:r>
            </a:p>
          </p:txBody>
        </p:sp>
        <p:sp>
          <p:nvSpPr>
            <p:cNvPr id="23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4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5" name="ValueShape"/>
            <p:cNvSpPr/>
            <p:nvPr/>
          </p:nvSpPr>
          <p:spPr>
            <a:xfrm>
              <a:off x="2597483" y="2561499"/>
              <a:ext cx="2839283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6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latin typeface="Impact" pitchFamily="34" charset="0"/>
                </a:rPr>
                <a:t>78%</a:t>
              </a:r>
            </a:p>
          </p:txBody>
        </p:sp>
        <p:cxnSp>
          <p:nvCxnSpPr>
            <p:cNvPr id="27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8" name="组合 27"/>
          <p:cNvGrpSpPr/>
          <p:nvPr/>
        </p:nvGrpSpPr>
        <p:grpSpPr>
          <a:xfrm>
            <a:off x="659044" y="3613245"/>
            <a:ext cx="5756270" cy="498721"/>
            <a:chOff x="1035505" y="2478078"/>
            <a:chExt cx="7072991" cy="591661"/>
          </a:xfrm>
        </p:grpSpPr>
        <p:sp>
          <p:nvSpPr>
            <p:cNvPr id="29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2006-2008</a:t>
              </a:r>
            </a:p>
          </p:txBody>
        </p:sp>
        <p:sp>
          <p:nvSpPr>
            <p:cNvPr id="30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1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2" name="ValueShape"/>
            <p:cNvSpPr/>
            <p:nvPr/>
          </p:nvSpPr>
          <p:spPr>
            <a:xfrm>
              <a:off x="2597483" y="2561499"/>
              <a:ext cx="4299485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3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92500"/>
            </a:bodyPr>
            <a:lstStyle/>
            <a:p>
              <a:r>
                <a:rPr lang="en-US" altLang="zh-CN" sz="1200" dirty="0">
                  <a:solidFill>
                    <a:srgbClr val="FFC000"/>
                  </a:solidFill>
                  <a:latin typeface="Impact" pitchFamily="34" charset="0"/>
                </a:rPr>
                <a:t>110%</a:t>
              </a:r>
            </a:p>
          </p:txBody>
        </p:sp>
        <p:cxnSp>
          <p:nvCxnSpPr>
            <p:cNvPr id="34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毒品离我们有多远？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11" grpId="0"/>
      <p:bldP spid="4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哪类青少年易沾染上毒品？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40963" y="1217379"/>
            <a:ext cx="2867088" cy="2935063"/>
            <a:chOff x="4898839" y="832602"/>
            <a:chExt cx="4032888" cy="4128502"/>
          </a:xfrm>
          <a:effectLst/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840952" y="2890558"/>
              <a:ext cx="2148662" cy="985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与社会无业、不良人士接触者；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12579" y="2025708"/>
            <a:ext cx="2867088" cy="2935063"/>
            <a:chOff x="4898839" y="832602"/>
            <a:chExt cx="4032888" cy="412850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5840952" y="2706812"/>
              <a:ext cx="2148662" cy="144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出入网吧、</a:t>
              </a:r>
              <a:r>
                <a:rPr lang="en-US" altLang="zh-CN" sz="1400" b="1" dirty="0" err="1">
                  <a:latin typeface="微软雅黑" pitchFamily="34" charset="-122"/>
                  <a:ea typeface="微软雅黑" pitchFamily="34" charset="-122"/>
                </a:rPr>
                <a:t>ktv</a:t>
              </a: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、酒吧等不合时宜的场所；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23002" y="1217379"/>
            <a:ext cx="2867088" cy="2935063"/>
            <a:chOff x="4898839" y="832602"/>
            <a:chExt cx="4032888" cy="412850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840952" y="2665981"/>
              <a:ext cx="2148662" cy="144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易产生挫败感、不能够够承担压力的青少年；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7209" y="2025708"/>
            <a:ext cx="2867088" cy="2935063"/>
            <a:chOff x="4898839" y="832602"/>
            <a:chExt cx="4032888" cy="41285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840952" y="2665980"/>
              <a:ext cx="2148662" cy="1493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警惕性差，随意结交网友、社会朋友的青少年。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青少年如何防止吸毒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02065" y="1378857"/>
            <a:ext cx="3069730" cy="2967149"/>
            <a:chOff x="1023299" y="1789302"/>
            <a:chExt cx="3069730" cy="3079219"/>
          </a:xfrm>
        </p:grpSpPr>
        <p:grpSp>
          <p:nvGrpSpPr>
            <p:cNvPr id="7" name="组合 6"/>
            <p:cNvGrpSpPr/>
            <p:nvPr/>
          </p:nvGrpSpPr>
          <p:grpSpPr>
            <a:xfrm>
              <a:off x="1023299" y="1789302"/>
              <a:ext cx="3069730" cy="3079219"/>
              <a:chOff x="1023299" y="1789303"/>
              <a:chExt cx="2198851" cy="22056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99" y="1789303"/>
                <a:ext cx="2198851" cy="2205648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81356" y="1950759"/>
                <a:ext cx="1882737" cy="1882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4" descr="lhh_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957" y="2014704"/>
              <a:ext cx="2628416" cy="262841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72690" y="1738932"/>
            <a:ext cx="2086166" cy="4400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牢记“四知道”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60738" y="2329239"/>
            <a:ext cx="4636518" cy="1447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、知道什么是毒品；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、知道吸毒极易成瘾，难以戒断；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、知道毒品的危害；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、知道毒品违法犯罪要受到法律制裁。</a:t>
            </a:r>
            <a:b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sp>
        <p:nvSpPr>
          <p:cNvPr id="12" name="文本框 24"/>
          <p:cNvSpPr txBox="1"/>
          <p:nvPr/>
        </p:nvSpPr>
        <p:spPr>
          <a:xfrm>
            <a:off x="2532055" y="2168605"/>
            <a:ext cx="1895011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什么是吸毒</a:t>
            </a:r>
          </a:p>
        </p:txBody>
      </p:sp>
      <p:sp>
        <p:nvSpPr>
          <p:cNvPr id="17" name="文本框 24"/>
          <p:cNvSpPr txBox="1"/>
          <p:nvPr/>
        </p:nvSpPr>
        <p:spPr>
          <a:xfrm>
            <a:off x="4731971" y="2610294"/>
            <a:ext cx="1810335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毒品的危害</a:t>
            </a:r>
          </a:p>
        </p:txBody>
      </p:sp>
      <p:sp>
        <p:nvSpPr>
          <p:cNvPr id="22" name="文本框 24"/>
          <p:cNvSpPr txBox="1"/>
          <p:nvPr/>
        </p:nvSpPr>
        <p:spPr>
          <a:xfrm>
            <a:off x="6890744" y="2195751"/>
            <a:ext cx="1810335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毒品的预防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03" y="2010120"/>
            <a:ext cx="1139513" cy="1070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659" y="1039573"/>
            <a:ext cx="1139513" cy="10707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83" y="1564906"/>
            <a:ext cx="1139513" cy="107078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73" y="1075061"/>
            <a:ext cx="1139513" cy="1070788"/>
          </a:xfrm>
          <a:prstGeom prst="rect">
            <a:avLst/>
          </a:prstGeom>
        </p:spPr>
      </p:pic>
      <p:sp>
        <p:nvSpPr>
          <p:cNvPr id="27" name="文本框 24"/>
          <p:cNvSpPr txBox="1"/>
          <p:nvPr/>
        </p:nvSpPr>
        <p:spPr>
          <a:xfrm>
            <a:off x="496263" y="3206908"/>
            <a:ext cx="1880618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毒品介绍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83765" y="8971"/>
            <a:ext cx="2628894" cy="1726883"/>
            <a:chOff x="2712561" y="340069"/>
            <a:chExt cx="3718878" cy="277108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21" name="文本框 24"/>
            <p:cNvSpPr txBox="1"/>
            <p:nvPr/>
          </p:nvSpPr>
          <p:spPr>
            <a:xfrm>
              <a:off x="3134103" y="1272578"/>
              <a:ext cx="2700924" cy="172080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  <a:endParaRPr lang="en-US" altLang="zh-CN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defTabSz="1068705">
                <a:defRPr/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106" y="3191237"/>
            <a:ext cx="3257110" cy="19097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7970" y="3590440"/>
            <a:ext cx="2785055" cy="15105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32055" y="3488110"/>
            <a:ext cx="12590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青少年如何防止吸毒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02065" y="1378857"/>
            <a:ext cx="3069730" cy="2967149"/>
            <a:chOff x="1023299" y="1789302"/>
            <a:chExt cx="3069730" cy="3079219"/>
          </a:xfrm>
        </p:grpSpPr>
        <p:grpSp>
          <p:nvGrpSpPr>
            <p:cNvPr id="7" name="组合 6"/>
            <p:cNvGrpSpPr/>
            <p:nvPr/>
          </p:nvGrpSpPr>
          <p:grpSpPr>
            <a:xfrm>
              <a:off x="1023299" y="1789302"/>
              <a:ext cx="3069730" cy="3079219"/>
              <a:chOff x="1023299" y="1789303"/>
              <a:chExt cx="2198851" cy="22056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99" y="1789303"/>
                <a:ext cx="2198851" cy="2205648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81356" y="1950759"/>
                <a:ext cx="1882737" cy="1882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43957" y="2014705"/>
              <a:ext cx="2628416" cy="262841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57675" y="1306234"/>
            <a:ext cx="4429125" cy="2622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树立正确的人生观，不盲目追求享受，不以好奇心为由侥幸去尝试，不受不良诱惑的影响。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不听信毒品能治病，毒品能解脱烦恼和痛苦，毒品能给人带来快乐等各种花言巧语。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不结交有吸毒、贩毒行为的人。如发现亲朋好友有吸、贩毒行为的人，一要劝阻，二要远离，三要报告公安机关。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青少年如何防止吸毒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4487" y="1353805"/>
            <a:ext cx="3069730" cy="2967149"/>
            <a:chOff x="1023299" y="1789302"/>
            <a:chExt cx="3069730" cy="3079219"/>
          </a:xfrm>
        </p:grpSpPr>
        <p:grpSp>
          <p:nvGrpSpPr>
            <p:cNvPr id="7" name="组合 6"/>
            <p:cNvGrpSpPr/>
            <p:nvPr/>
          </p:nvGrpSpPr>
          <p:grpSpPr>
            <a:xfrm>
              <a:off x="1023299" y="1789302"/>
              <a:ext cx="3069730" cy="3079219"/>
              <a:chOff x="1023299" y="1789303"/>
              <a:chExt cx="2198851" cy="22056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99" y="1789303"/>
                <a:ext cx="2198851" cy="2205648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81356" y="1950759"/>
                <a:ext cx="1882737" cy="1882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43957" y="2014705"/>
              <a:ext cx="2628416" cy="262841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60505" y="1596056"/>
            <a:ext cx="4464395" cy="2622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养成良好的行为，杜绝吸烟饮酒等不良嗜好，不涉足青少年不宜进入的场所，决不吸食摇头丸、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粉等兴奋剂。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即使自己在不知情的情况下，被引诱、欺骗吸毒一次，也要珍惜自己的生命，坚决不再吸第二次。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78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29" y="552619"/>
            <a:ext cx="5630457" cy="4590881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114304" y="1082152"/>
            <a:ext cx="4672012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全国人大关于禁毒的决定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114304" y="1644774"/>
            <a:ext cx="4839509" cy="27622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吸食、注射毒品的，由公安机关处十五日以下拘留，可以单处或者并处二千元以下罚款，并没收毒品和吸食、注射器具。 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吸食、注射毒品成瘾的，除依照规定处罚外，予以强制戒除，进行治疗、教育。强制戒除后又吸食、注射毒品的，可以实行劳动教养，并在劳动教养中强制戒除。 </a:t>
            </a:r>
            <a:b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6316" y="410605"/>
            <a:ext cx="3242298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63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_图片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31886"/>
            <a:ext cx="9144000" cy="2270578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49" y="1221909"/>
            <a:ext cx="2277235" cy="3419954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0732" y="2182621"/>
            <a:ext cx="1702371" cy="217823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0864" y="3404944"/>
            <a:ext cx="2311550" cy="1793444"/>
          </a:xfrm>
          <a:prstGeom prst="rect">
            <a:avLst/>
          </a:prstGeom>
        </p:spPr>
      </p:pic>
      <p:sp>
        <p:nvSpPr>
          <p:cNvPr id="65" name="PA_矩形 64"/>
          <p:cNvSpPr/>
          <p:nvPr/>
        </p:nvSpPr>
        <p:spPr>
          <a:xfrm>
            <a:off x="2563327" y="1862472"/>
            <a:ext cx="4017346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拒绝毒品 </a:t>
            </a:r>
            <a:endParaRPr lang="en-US" altLang="zh-CN" sz="4400" b="1" spc="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4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健康人生</a:t>
            </a:r>
          </a:p>
        </p:txBody>
      </p:sp>
      <p:sp>
        <p:nvSpPr>
          <p:cNvPr id="66" name="PA_任意多边形 206"/>
          <p:cNvSpPr/>
          <p:nvPr/>
        </p:nvSpPr>
        <p:spPr bwMode="auto">
          <a:xfrm>
            <a:off x="6364643" y="640396"/>
            <a:ext cx="950571" cy="504383"/>
          </a:xfrm>
          <a:custGeom>
            <a:avLst/>
            <a:gdLst>
              <a:gd name="T0" fmla="*/ 179 w 241"/>
              <a:gd name="T1" fmla="*/ 25 h 128"/>
              <a:gd name="T2" fmla="*/ 157 w 241"/>
              <a:gd name="T3" fmla="*/ 31 h 128"/>
              <a:gd name="T4" fmla="*/ 108 w 241"/>
              <a:gd name="T5" fmla="*/ 0 h 128"/>
              <a:gd name="T6" fmla="*/ 58 w 241"/>
              <a:gd name="T7" fmla="*/ 32 h 128"/>
              <a:gd name="T8" fmla="*/ 43 w 241"/>
              <a:gd name="T9" fmla="*/ 26 h 128"/>
              <a:gd name="T10" fmla="*/ 17 w 241"/>
              <a:gd name="T11" fmla="*/ 52 h 128"/>
              <a:gd name="T12" fmla="*/ 18 w 241"/>
              <a:gd name="T13" fmla="*/ 59 h 128"/>
              <a:gd name="T14" fmla="*/ 0 w 241"/>
              <a:gd name="T15" fmla="*/ 91 h 128"/>
              <a:gd name="T16" fmla="*/ 37 w 241"/>
              <a:gd name="T17" fmla="*/ 128 h 128"/>
              <a:gd name="T18" fmla="*/ 37 w 241"/>
              <a:gd name="T19" fmla="*/ 128 h 128"/>
              <a:gd name="T20" fmla="*/ 37 w 241"/>
              <a:gd name="T21" fmla="*/ 128 h 128"/>
              <a:gd name="T22" fmla="*/ 37 w 241"/>
              <a:gd name="T23" fmla="*/ 128 h 128"/>
              <a:gd name="T24" fmla="*/ 38 w 241"/>
              <a:gd name="T25" fmla="*/ 128 h 128"/>
              <a:gd name="T26" fmla="*/ 211 w 241"/>
              <a:gd name="T27" fmla="*/ 128 h 128"/>
              <a:gd name="T28" fmla="*/ 212 w 241"/>
              <a:gd name="T29" fmla="*/ 128 h 128"/>
              <a:gd name="T30" fmla="*/ 241 w 241"/>
              <a:gd name="T31" fmla="*/ 99 h 128"/>
              <a:gd name="T32" fmla="*/ 223 w 241"/>
              <a:gd name="T33" fmla="*/ 72 h 128"/>
              <a:gd name="T34" fmla="*/ 223 w 241"/>
              <a:gd name="T35" fmla="*/ 69 h 128"/>
              <a:gd name="T36" fmla="*/ 179 w 241"/>
              <a:gd name="T37" fmla="*/ 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28">
                <a:moveTo>
                  <a:pt x="179" y="25"/>
                </a:moveTo>
                <a:cubicBezTo>
                  <a:pt x="171" y="25"/>
                  <a:pt x="164" y="27"/>
                  <a:pt x="157" y="31"/>
                </a:cubicBezTo>
                <a:cubicBezTo>
                  <a:pt x="148" y="13"/>
                  <a:pt x="129" y="0"/>
                  <a:pt x="108" y="0"/>
                </a:cubicBezTo>
                <a:cubicBezTo>
                  <a:pt x="86" y="0"/>
                  <a:pt x="67" y="13"/>
                  <a:pt x="58" y="32"/>
                </a:cubicBezTo>
                <a:cubicBezTo>
                  <a:pt x="54" y="28"/>
                  <a:pt x="49" y="26"/>
                  <a:pt x="43" y="26"/>
                </a:cubicBezTo>
                <a:cubicBezTo>
                  <a:pt x="29" y="26"/>
                  <a:pt x="17" y="38"/>
                  <a:pt x="17" y="52"/>
                </a:cubicBezTo>
                <a:cubicBezTo>
                  <a:pt x="17" y="54"/>
                  <a:pt x="18" y="57"/>
                  <a:pt x="18" y="59"/>
                </a:cubicBezTo>
                <a:cubicBezTo>
                  <a:pt x="8" y="66"/>
                  <a:pt x="0" y="77"/>
                  <a:pt x="0" y="91"/>
                </a:cubicBezTo>
                <a:cubicBezTo>
                  <a:pt x="0" y="111"/>
                  <a:pt x="1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1" y="128"/>
                  <a:pt x="212" y="128"/>
                  <a:pt x="212" y="128"/>
                </a:cubicBezTo>
                <a:cubicBezTo>
                  <a:pt x="228" y="128"/>
                  <a:pt x="241" y="115"/>
                  <a:pt x="241" y="99"/>
                </a:cubicBezTo>
                <a:cubicBezTo>
                  <a:pt x="241" y="87"/>
                  <a:pt x="234" y="76"/>
                  <a:pt x="223" y="72"/>
                </a:cubicBezTo>
                <a:cubicBezTo>
                  <a:pt x="223" y="71"/>
                  <a:pt x="223" y="70"/>
                  <a:pt x="223" y="69"/>
                </a:cubicBezTo>
                <a:cubicBezTo>
                  <a:pt x="223" y="45"/>
                  <a:pt x="204" y="25"/>
                  <a:pt x="17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67" name="PA_任意多边形 206"/>
          <p:cNvSpPr/>
          <p:nvPr/>
        </p:nvSpPr>
        <p:spPr bwMode="auto">
          <a:xfrm>
            <a:off x="5848545" y="409114"/>
            <a:ext cx="586415" cy="311158"/>
          </a:xfrm>
          <a:custGeom>
            <a:avLst/>
            <a:gdLst>
              <a:gd name="T0" fmla="*/ 179 w 241"/>
              <a:gd name="T1" fmla="*/ 25 h 128"/>
              <a:gd name="T2" fmla="*/ 157 w 241"/>
              <a:gd name="T3" fmla="*/ 31 h 128"/>
              <a:gd name="T4" fmla="*/ 108 w 241"/>
              <a:gd name="T5" fmla="*/ 0 h 128"/>
              <a:gd name="T6" fmla="*/ 58 w 241"/>
              <a:gd name="T7" fmla="*/ 32 h 128"/>
              <a:gd name="T8" fmla="*/ 43 w 241"/>
              <a:gd name="T9" fmla="*/ 26 h 128"/>
              <a:gd name="T10" fmla="*/ 17 w 241"/>
              <a:gd name="T11" fmla="*/ 52 h 128"/>
              <a:gd name="T12" fmla="*/ 18 w 241"/>
              <a:gd name="T13" fmla="*/ 59 h 128"/>
              <a:gd name="T14" fmla="*/ 0 w 241"/>
              <a:gd name="T15" fmla="*/ 91 h 128"/>
              <a:gd name="T16" fmla="*/ 37 w 241"/>
              <a:gd name="T17" fmla="*/ 128 h 128"/>
              <a:gd name="T18" fmla="*/ 37 w 241"/>
              <a:gd name="T19" fmla="*/ 128 h 128"/>
              <a:gd name="T20" fmla="*/ 37 w 241"/>
              <a:gd name="T21" fmla="*/ 128 h 128"/>
              <a:gd name="T22" fmla="*/ 37 w 241"/>
              <a:gd name="T23" fmla="*/ 128 h 128"/>
              <a:gd name="T24" fmla="*/ 38 w 241"/>
              <a:gd name="T25" fmla="*/ 128 h 128"/>
              <a:gd name="T26" fmla="*/ 211 w 241"/>
              <a:gd name="T27" fmla="*/ 128 h 128"/>
              <a:gd name="T28" fmla="*/ 212 w 241"/>
              <a:gd name="T29" fmla="*/ 128 h 128"/>
              <a:gd name="T30" fmla="*/ 241 w 241"/>
              <a:gd name="T31" fmla="*/ 99 h 128"/>
              <a:gd name="T32" fmla="*/ 223 w 241"/>
              <a:gd name="T33" fmla="*/ 72 h 128"/>
              <a:gd name="T34" fmla="*/ 223 w 241"/>
              <a:gd name="T35" fmla="*/ 69 h 128"/>
              <a:gd name="T36" fmla="*/ 179 w 241"/>
              <a:gd name="T37" fmla="*/ 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28">
                <a:moveTo>
                  <a:pt x="179" y="25"/>
                </a:moveTo>
                <a:cubicBezTo>
                  <a:pt x="171" y="25"/>
                  <a:pt x="164" y="27"/>
                  <a:pt x="157" y="31"/>
                </a:cubicBezTo>
                <a:cubicBezTo>
                  <a:pt x="148" y="13"/>
                  <a:pt x="129" y="0"/>
                  <a:pt x="108" y="0"/>
                </a:cubicBezTo>
                <a:cubicBezTo>
                  <a:pt x="86" y="0"/>
                  <a:pt x="67" y="13"/>
                  <a:pt x="58" y="32"/>
                </a:cubicBezTo>
                <a:cubicBezTo>
                  <a:pt x="54" y="28"/>
                  <a:pt x="49" y="26"/>
                  <a:pt x="43" y="26"/>
                </a:cubicBezTo>
                <a:cubicBezTo>
                  <a:pt x="29" y="26"/>
                  <a:pt x="17" y="38"/>
                  <a:pt x="17" y="52"/>
                </a:cubicBezTo>
                <a:cubicBezTo>
                  <a:pt x="17" y="54"/>
                  <a:pt x="18" y="57"/>
                  <a:pt x="18" y="59"/>
                </a:cubicBezTo>
                <a:cubicBezTo>
                  <a:pt x="8" y="66"/>
                  <a:pt x="0" y="77"/>
                  <a:pt x="0" y="91"/>
                </a:cubicBezTo>
                <a:cubicBezTo>
                  <a:pt x="0" y="111"/>
                  <a:pt x="1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1" y="128"/>
                  <a:pt x="212" y="128"/>
                  <a:pt x="212" y="128"/>
                </a:cubicBezTo>
                <a:cubicBezTo>
                  <a:pt x="228" y="128"/>
                  <a:pt x="241" y="115"/>
                  <a:pt x="241" y="99"/>
                </a:cubicBezTo>
                <a:cubicBezTo>
                  <a:pt x="241" y="87"/>
                  <a:pt x="234" y="76"/>
                  <a:pt x="223" y="72"/>
                </a:cubicBezTo>
                <a:cubicBezTo>
                  <a:pt x="223" y="71"/>
                  <a:pt x="223" y="70"/>
                  <a:pt x="223" y="69"/>
                </a:cubicBezTo>
                <a:cubicBezTo>
                  <a:pt x="223" y="45"/>
                  <a:pt x="204" y="25"/>
                  <a:pt x="17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悠然体简" pitchFamily="18" charset="-122"/>
              <a:ea typeface="汉仪悠然体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7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77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8" accel="100000" fill="hold">
                                          <p:stCondLst>
                                            <p:cond delay="87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defTabSz="685800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685800"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2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505391" y="1517424"/>
              <a:ext cx="1880618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毒品介绍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000" y="531261"/>
            <a:ext cx="5575544" cy="3477401"/>
          </a:xfrm>
          <a:prstGeom prst="rect">
            <a:avLst/>
          </a:prstGeom>
        </p:spPr>
      </p:pic>
      <p:sp>
        <p:nvSpPr>
          <p:cNvPr id="8" name="PA_矩形 7"/>
          <p:cNvSpPr/>
          <p:nvPr/>
        </p:nvSpPr>
        <p:spPr>
          <a:xfrm>
            <a:off x="2829260" y="1319595"/>
            <a:ext cx="406400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罂粟花也叫英雄花、虞美人，是制鸦片的原材料，也是世界上最美丽的花之一。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" y="948282"/>
            <a:ext cx="2133803" cy="41253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1544" y="2389297"/>
            <a:ext cx="1407887" cy="115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吸毒者现状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 rot="727474">
            <a:off x="3733768" y="1191635"/>
            <a:ext cx="2487940" cy="2149437"/>
            <a:chOff x="259410" y="-64586"/>
            <a:chExt cx="6074724" cy="5259222"/>
          </a:xfrm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 rot="20973432">
              <a:off x="614913" y="702958"/>
              <a:ext cx="5632666" cy="4077781"/>
            </a:xfrm>
            <a:custGeom>
              <a:avLst/>
              <a:gdLst>
                <a:gd name="T0" fmla="*/ 215 w 2601"/>
                <a:gd name="T1" fmla="*/ 1757 h 1883"/>
                <a:gd name="T2" fmla="*/ 139 w 2601"/>
                <a:gd name="T3" fmla="*/ 238 h 1883"/>
                <a:gd name="T4" fmla="*/ 2394 w 2601"/>
                <a:gd name="T5" fmla="*/ 126 h 1883"/>
                <a:gd name="T6" fmla="*/ 2463 w 2601"/>
                <a:gd name="T7" fmla="*/ 1641 h 1883"/>
                <a:gd name="T8" fmla="*/ 215 w 2601"/>
                <a:gd name="T9" fmla="*/ 1757 h 1883"/>
                <a:gd name="T10" fmla="*/ 2522 w 2601"/>
                <a:gd name="T11" fmla="*/ 0 h 1883"/>
                <a:gd name="T12" fmla="*/ 0 w 2601"/>
                <a:gd name="T13" fmla="*/ 126 h 1883"/>
                <a:gd name="T14" fmla="*/ 85 w 2601"/>
                <a:gd name="T15" fmla="*/ 1883 h 1883"/>
                <a:gd name="T16" fmla="*/ 2601 w 2601"/>
                <a:gd name="T17" fmla="*/ 1753 h 1883"/>
                <a:gd name="T18" fmla="*/ 2522 w 2601"/>
                <a:gd name="T1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1" h="1883">
                  <a:moveTo>
                    <a:pt x="215" y="1757"/>
                  </a:moveTo>
                  <a:lnTo>
                    <a:pt x="139" y="238"/>
                  </a:lnTo>
                  <a:lnTo>
                    <a:pt x="2394" y="126"/>
                  </a:lnTo>
                  <a:lnTo>
                    <a:pt x="2463" y="1641"/>
                  </a:lnTo>
                  <a:lnTo>
                    <a:pt x="215" y="1757"/>
                  </a:lnTo>
                  <a:close/>
                  <a:moveTo>
                    <a:pt x="2522" y="0"/>
                  </a:moveTo>
                  <a:lnTo>
                    <a:pt x="0" y="126"/>
                  </a:lnTo>
                  <a:lnTo>
                    <a:pt x="85" y="1883"/>
                  </a:lnTo>
                  <a:lnTo>
                    <a:pt x="2601" y="1753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0740147">
              <a:off x="839456" y="943403"/>
              <a:ext cx="5152463" cy="3406776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rot="20797027">
              <a:off x="1931734" y="-64586"/>
              <a:ext cx="1962415" cy="875978"/>
              <a:chOff x="5170485" y="1440655"/>
              <a:chExt cx="1643063" cy="73342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656265" y="1586159"/>
                <a:ext cx="295298" cy="12817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Group 51"/>
              <p:cNvGrpSpPr>
                <a:grpSpLocks noChangeAspect="1"/>
              </p:cNvGrpSpPr>
              <p:nvPr/>
            </p:nvGrpSpPr>
            <p:grpSpPr bwMode="auto">
              <a:xfrm>
                <a:off x="5170485" y="1440655"/>
                <a:ext cx="1643063" cy="733426"/>
                <a:chOff x="3307" y="1909"/>
                <a:chExt cx="1035" cy="462"/>
              </a:xfrm>
            </p:grpSpPr>
            <p:sp>
              <p:nvSpPr>
                <p:cNvPr id="19" name="Freeform 54"/>
                <p:cNvSpPr/>
                <p:nvPr/>
              </p:nvSpPr>
              <p:spPr bwMode="auto">
                <a:xfrm>
                  <a:off x="3340" y="2014"/>
                  <a:ext cx="369" cy="357"/>
                </a:xfrm>
                <a:custGeom>
                  <a:avLst/>
                  <a:gdLst>
                    <a:gd name="T0" fmla="*/ 145 w 155"/>
                    <a:gd name="T1" fmla="*/ 2 h 148"/>
                    <a:gd name="T2" fmla="*/ 3 w 155"/>
                    <a:gd name="T3" fmla="*/ 144 h 148"/>
                    <a:gd name="T4" fmla="*/ 9 w 155"/>
                    <a:gd name="T5" fmla="*/ 146 h 148"/>
                    <a:gd name="T6" fmla="*/ 152 w 155"/>
                    <a:gd name="T7" fmla="*/ 3 h 148"/>
                    <a:gd name="T8" fmla="*/ 145 w 155"/>
                    <a:gd name="T9" fmla="*/ 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148">
                      <a:moveTo>
                        <a:pt x="145" y="2"/>
                      </a:moveTo>
                      <a:cubicBezTo>
                        <a:pt x="98" y="49"/>
                        <a:pt x="50" y="97"/>
                        <a:pt x="3" y="144"/>
                      </a:cubicBezTo>
                      <a:cubicBezTo>
                        <a:pt x="0" y="148"/>
                        <a:pt x="7" y="148"/>
                        <a:pt x="9" y="146"/>
                      </a:cubicBezTo>
                      <a:cubicBezTo>
                        <a:pt x="57" y="98"/>
                        <a:pt x="104" y="51"/>
                        <a:pt x="152" y="3"/>
                      </a:cubicBezTo>
                      <a:cubicBezTo>
                        <a:pt x="155" y="0"/>
                        <a:pt x="147" y="0"/>
                        <a:pt x="145" y="2"/>
                      </a:cubicBezTo>
                      <a:close/>
                    </a:path>
                  </a:pathLst>
                </a:custGeom>
                <a:solidFill>
                  <a:srgbClr val="807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55"/>
                <p:cNvSpPr/>
                <p:nvPr/>
              </p:nvSpPr>
              <p:spPr bwMode="auto">
                <a:xfrm>
                  <a:off x="3707" y="2024"/>
                  <a:ext cx="635" cy="294"/>
                </a:xfrm>
                <a:custGeom>
                  <a:avLst/>
                  <a:gdLst>
                    <a:gd name="T0" fmla="*/ 3 w 267"/>
                    <a:gd name="T1" fmla="*/ 6 h 122"/>
                    <a:gd name="T2" fmla="*/ 257 w 267"/>
                    <a:gd name="T3" fmla="*/ 121 h 122"/>
                    <a:gd name="T4" fmla="*/ 263 w 267"/>
                    <a:gd name="T5" fmla="*/ 117 h 122"/>
                    <a:gd name="T6" fmla="*/ 10 w 267"/>
                    <a:gd name="T7" fmla="*/ 1 h 122"/>
                    <a:gd name="T8" fmla="*/ 3 w 267"/>
                    <a:gd name="T9" fmla="*/ 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122">
                      <a:moveTo>
                        <a:pt x="3" y="6"/>
                      </a:moveTo>
                      <a:cubicBezTo>
                        <a:pt x="89" y="43"/>
                        <a:pt x="172" y="83"/>
                        <a:pt x="257" y="121"/>
                      </a:cubicBezTo>
                      <a:cubicBezTo>
                        <a:pt x="260" y="122"/>
                        <a:pt x="267" y="118"/>
                        <a:pt x="263" y="117"/>
                      </a:cubicBezTo>
                      <a:cubicBezTo>
                        <a:pt x="178" y="79"/>
                        <a:pt x="95" y="39"/>
                        <a:pt x="10" y="1"/>
                      </a:cubicBezTo>
                      <a:cubicBezTo>
                        <a:pt x="7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07" y="1909"/>
                  <a:ext cx="98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Oval 52"/>
                <p:cNvSpPr>
                  <a:spLocks noChangeArrowhead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prstGeom prst="ellipse">
                  <a:avLst/>
                </a:prstGeom>
                <a:solidFill>
                  <a:srgbClr val="5C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53"/>
                <p:cNvSpPr>
                  <a:spLocks noEditPoint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custGeom>
                  <a:avLst/>
                  <a:gdLst>
                    <a:gd name="T0" fmla="*/ 16 w 36"/>
                    <a:gd name="T1" fmla="*/ 34 h 35"/>
                    <a:gd name="T2" fmla="*/ 22 w 36"/>
                    <a:gd name="T3" fmla="*/ 34 h 35"/>
                    <a:gd name="T4" fmla="*/ 25 w 36"/>
                    <a:gd name="T5" fmla="*/ 34 h 35"/>
                    <a:gd name="T6" fmla="*/ 28 w 36"/>
                    <a:gd name="T7" fmla="*/ 28 h 35"/>
                    <a:gd name="T8" fmla="*/ 33 w 36"/>
                    <a:gd name="T9" fmla="*/ 26 h 35"/>
                    <a:gd name="T10" fmla="*/ 35 w 36"/>
                    <a:gd name="T11" fmla="*/ 22 h 35"/>
                    <a:gd name="T12" fmla="*/ 36 w 36"/>
                    <a:gd name="T13" fmla="*/ 19 h 35"/>
                    <a:gd name="T14" fmla="*/ 33 w 36"/>
                    <a:gd name="T15" fmla="*/ 14 h 35"/>
                    <a:gd name="T16" fmla="*/ 30 w 36"/>
                    <a:gd name="T17" fmla="*/ 5 h 35"/>
                    <a:gd name="T18" fmla="*/ 28 w 36"/>
                    <a:gd name="T19" fmla="*/ 3 h 35"/>
                    <a:gd name="T20" fmla="*/ 23 w 36"/>
                    <a:gd name="T21" fmla="*/ 1 h 35"/>
                    <a:gd name="T22" fmla="*/ 13 w 36"/>
                    <a:gd name="T23" fmla="*/ 1 h 35"/>
                    <a:gd name="T24" fmla="*/ 8 w 36"/>
                    <a:gd name="T25" fmla="*/ 4 h 35"/>
                    <a:gd name="T26" fmla="*/ 2 w 36"/>
                    <a:gd name="T27" fmla="*/ 11 h 35"/>
                    <a:gd name="T28" fmla="*/ 0 w 36"/>
                    <a:gd name="T29" fmla="*/ 16 h 35"/>
                    <a:gd name="T30" fmla="*/ 1 w 36"/>
                    <a:gd name="T31" fmla="*/ 20 h 35"/>
                    <a:gd name="T32" fmla="*/ 8 w 36"/>
                    <a:gd name="T33" fmla="*/ 28 h 35"/>
                    <a:gd name="T34" fmla="*/ 11 w 36"/>
                    <a:gd name="T35" fmla="*/ 30 h 35"/>
                    <a:gd name="T36" fmla="*/ 25 w 36"/>
                    <a:gd name="T37" fmla="*/ 28 h 35"/>
                    <a:gd name="T38" fmla="*/ 25 w 36"/>
                    <a:gd name="T39" fmla="*/ 26 h 35"/>
                    <a:gd name="T40" fmla="*/ 13 w 36"/>
                    <a:gd name="T41" fmla="*/ 14 h 35"/>
                    <a:gd name="T42" fmla="*/ 13 w 36"/>
                    <a:gd name="T43" fmla="*/ 12 h 35"/>
                    <a:gd name="T44" fmla="*/ 19 w 36"/>
                    <a:gd name="T45" fmla="*/ 8 h 35"/>
                    <a:gd name="T46" fmla="*/ 16 w 36"/>
                    <a:gd name="T47" fmla="*/ 14 h 35"/>
                    <a:gd name="T48" fmla="*/ 16 w 36"/>
                    <a:gd name="T49" fmla="*/ 17 h 35"/>
                    <a:gd name="T50" fmla="*/ 13 w 36"/>
                    <a:gd name="T51" fmla="*/ 21 h 35"/>
                    <a:gd name="T52" fmla="*/ 13 w 36"/>
                    <a:gd name="T53" fmla="*/ 18 h 35"/>
                    <a:gd name="T54" fmla="*/ 19 w 36"/>
                    <a:gd name="T55" fmla="*/ 24 h 35"/>
                    <a:gd name="T56" fmla="*/ 30 w 36"/>
                    <a:gd name="T57" fmla="*/ 23 h 35"/>
                    <a:gd name="T58" fmla="*/ 28 w 36"/>
                    <a:gd name="T59" fmla="*/ 21 h 35"/>
                    <a:gd name="T60" fmla="*/ 22 w 36"/>
                    <a:gd name="T61" fmla="*/ 20 h 35"/>
                    <a:gd name="T62" fmla="*/ 25 w 36"/>
                    <a:gd name="T63" fmla="*/ 22 h 35"/>
                    <a:gd name="T64" fmla="*/ 28 w 36"/>
                    <a:gd name="T65" fmla="*/ 17 h 35"/>
                    <a:gd name="T66" fmla="*/ 25 w 36"/>
                    <a:gd name="T67" fmla="*/ 15 h 35"/>
                    <a:gd name="T68" fmla="*/ 25 w 36"/>
                    <a:gd name="T69" fmla="*/ 12 h 35"/>
                    <a:gd name="T70" fmla="*/ 30 w 36"/>
                    <a:gd name="T71" fmla="*/ 12 h 35"/>
                    <a:gd name="T72" fmla="*/ 30 w 36"/>
                    <a:gd name="T73" fmla="*/ 9 h 35"/>
                    <a:gd name="T74" fmla="*/ 22 w 36"/>
                    <a:gd name="T75" fmla="*/ 6 h 35"/>
                    <a:gd name="T76" fmla="*/ 16 w 36"/>
                    <a:gd name="T77" fmla="*/ 0 h 35"/>
                    <a:gd name="T78" fmla="*/ 16 w 36"/>
                    <a:gd name="T79" fmla="*/ 3 h 35"/>
                    <a:gd name="T80" fmla="*/ 13 w 36"/>
                    <a:gd name="T81" fmla="*/ 5 h 35"/>
                    <a:gd name="T82" fmla="*/ 11 w 36"/>
                    <a:gd name="T83" fmla="*/ 3 h 35"/>
                    <a:gd name="T84" fmla="*/ 8 w 36"/>
                    <a:gd name="T85" fmla="*/ 8 h 35"/>
                    <a:gd name="T86" fmla="*/ 5 w 36"/>
                    <a:gd name="T87" fmla="*/ 16 h 35"/>
                    <a:gd name="T88" fmla="*/ 8 w 36"/>
                    <a:gd name="T89" fmla="*/ 17 h 35"/>
                    <a:gd name="T90" fmla="*/ 5 w 36"/>
                    <a:gd name="T91" fmla="*/ 19 h 35"/>
                    <a:gd name="T92" fmla="*/ 5 w 36"/>
                    <a:gd name="T93" fmla="*/ 23 h 35"/>
                    <a:gd name="T94" fmla="*/ 13 w 36"/>
                    <a:gd name="T95" fmla="*/ 25 h 35"/>
                    <a:gd name="T96" fmla="*/ 16 w 36"/>
                    <a:gd name="T97" fmla="*/ 30 h 35"/>
                    <a:gd name="T98" fmla="*/ 19 w 36"/>
                    <a:gd name="T99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35">
                      <a:moveTo>
                        <a:pt x="13" y="34"/>
                      </a:move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5"/>
                        <a:pt x="2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3"/>
                        <a:pt x="28" y="32"/>
                        <a:pt x="29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29"/>
                        <a:pt x="32" y="28"/>
                        <a:pt x="33" y="26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5" y="23"/>
                        <a:pt x="35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8"/>
                        <a:pt x="36" y="18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9"/>
                        <a:pt x="32" y="7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6"/>
                        <a:pt x="3" y="8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5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3" y="27"/>
                        <a:pt x="5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3"/>
                        <a:pt x="10" y="33"/>
                        <a:pt x="11" y="34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lnTo>
                        <a:pt x="13" y="34"/>
                      </a:lnTo>
                      <a:close/>
                      <a:moveTo>
                        <a:pt x="25" y="28"/>
                      </a:move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lnTo>
                        <a:pt x="25" y="28"/>
                      </a:lnTo>
                      <a:close/>
                      <a:moveTo>
                        <a:pt x="13" y="12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lnTo>
                        <a:pt x="13" y="12"/>
                      </a:lnTo>
                      <a:close/>
                      <a:moveTo>
                        <a:pt x="16" y="10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6" y="10"/>
                      </a:lnTo>
                      <a:close/>
                      <a:moveTo>
                        <a:pt x="16" y="14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lnTo>
                        <a:pt x="16" y="14"/>
                      </a:lnTo>
                      <a:close/>
                      <a:moveTo>
                        <a:pt x="13" y="18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lnTo>
                        <a:pt x="13" y="18"/>
                      </a:lnTo>
                      <a:close/>
                      <a:moveTo>
                        <a:pt x="16" y="20"/>
                      </a:move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16" y="20"/>
                      </a:lnTo>
                      <a:close/>
                      <a:moveTo>
                        <a:pt x="30" y="23"/>
                      </a:move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lnTo>
                        <a:pt x="30" y="23"/>
                      </a:lnTo>
                      <a:close/>
                      <a:moveTo>
                        <a:pt x="25" y="22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lnTo>
                        <a:pt x="25" y="22"/>
                      </a:lnTo>
                      <a:close/>
                      <a:moveTo>
                        <a:pt x="30" y="15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lnTo>
                        <a:pt x="30" y="15"/>
                      </a:lnTo>
                      <a:close/>
                      <a:moveTo>
                        <a:pt x="25" y="15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5" y="15"/>
                      </a:lnTo>
                      <a:close/>
                      <a:moveTo>
                        <a:pt x="30" y="9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8"/>
                        <a:pt x="28" y="8"/>
                        <a:pt x="28" y="8"/>
                      </a:cubicBezTo>
                      <a:lnTo>
                        <a:pt x="30" y="9"/>
                      </a:lnTo>
                      <a:close/>
                      <a:moveTo>
                        <a:pt x="25" y="6"/>
                      </a:move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lnTo>
                        <a:pt x="25" y="6"/>
                      </a:lnTo>
                      <a:close/>
                      <a:moveTo>
                        <a:pt x="16" y="0"/>
                      </a:move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16" y="0"/>
                      </a:lnTo>
                      <a:close/>
                      <a:moveTo>
                        <a:pt x="11" y="3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3"/>
                      </a:lnTo>
                      <a:close/>
                      <a:moveTo>
                        <a:pt x="5" y="9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lnTo>
                        <a:pt x="5" y="9"/>
                      </a:lnTo>
                      <a:close/>
                      <a:moveTo>
                        <a:pt x="5" y="16"/>
                      </a:move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7"/>
                        <a:pt x="8" y="17"/>
                        <a:pt x="8" y="17"/>
                      </a:cubicBezTo>
                      <a:lnTo>
                        <a:pt x="5" y="16"/>
                      </a:lnTo>
                      <a:close/>
                      <a:moveTo>
                        <a:pt x="5" y="23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5"/>
                        <a:pt x="8" y="25"/>
                        <a:pt x="8" y="25"/>
                      </a:cubicBezTo>
                      <a:lnTo>
                        <a:pt x="5" y="23"/>
                      </a:lnTo>
                      <a:close/>
                      <a:moveTo>
                        <a:pt x="11" y="27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1" y="27"/>
                      </a:lnTo>
                      <a:close/>
                      <a:moveTo>
                        <a:pt x="16" y="30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lnTo>
                        <a:pt x="16" y="30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" name="Freeform 43"/>
            <p:cNvSpPr/>
            <p:nvPr/>
          </p:nvSpPr>
          <p:spPr bwMode="auto">
            <a:xfrm rot="20973432">
              <a:off x="5631287" y="322715"/>
              <a:ext cx="322672" cy="3334989"/>
            </a:xfrm>
            <a:custGeom>
              <a:avLst/>
              <a:gdLst>
                <a:gd name="T0" fmla="*/ 149 w 149"/>
                <a:gd name="T1" fmla="*/ 1540 h 1540"/>
                <a:gd name="T2" fmla="*/ 94 w 149"/>
                <a:gd name="T3" fmla="*/ 1488 h 1540"/>
                <a:gd name="T4" fmla="*/ 0 w 149"/>
                <a:gd name="T5" fmla="*/ 0 h 1540"/>
                <a:gd name="T6" fmla="*/ 54 w 149"/>
                <a:gd name="T7" fmla="*/ 28 h 1540"/>
                <a:gd name="T8" fmla="*/ 149 w 149"/>
                <a:gd name="T9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0">
                  <a:moveTo>
                    <a:pt x="149" y="1540"/>
                  </a:moveTo>
                  <a:lnTo>
                    <a:pt x="94" y="1488"/>
                  </a:lnTo>
                  <a:lnTo>
                    <a:pt x="0" y="0"/>
                  </a:lnTo>
                  <a:lnTo>
                    <a:pt x="54" y="28"/>
                  </a:lnTo>
                  <a:lnTo>
                    <a:pt x="149" y="154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4"/>
            <p:cNvSpPr/>
            <p:nvPr/>
          </p:nvSpPr>
          <p:spPr bwMode="auto">
            <a:xfrm rot="20973432">
              <a:off x="1409527" y="3930894"/>
              <a:ext cx="4905033" cy="450440"/>
            </a:xfrm>
            <a:custGeom>
              <a:avLst/>
              <a:gdLst>
                <a:gd name="T0" fmla="*/ 19 w 2265"/>
                <a:gd name="T1" fmla="*/ 208 h 208"/>
                <a:gd name="T2" fmla="*/ 0 w 2265"/>
                <a:gd name="T3" fmla="*/ 154 h 208"/>
                <a:gd name="T4" fmla="*/ 2210 w 2265"/>
                <a:gd name="T5" fmla="*/ 0 h 208"/>
                <a:gd name="T6" fmla="*/ 2265 w 2265"/>
                <a:gd name="T7" fmla="*/ 52 h 208"/>
                <a:gd name="T8" fmla="*/ 19 w 226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08">
                  <a:moveTo>
                    <a:pt x="19" y="208"/>
                  </a:moveTo>
                  <a:lnTo>
                    <a:pt x="0" y="154"/>
                  </a:lnTo>
                  <a:lnTo>
                    <a:pt x="2210" y="0"/>
                  </a:lnTo>
                  <a:lnTo>
                    <a:pt x="2265" y="52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5"/>
            <p:cNvSpPr/>
            <p:nvPr/>
          </p:nvSpPr>
          <p:spPr bwMode="auto">
            <a:xfrm rot="20973432">
              <a:off x="679719" y="1331246"/>
              <a:ext cx="285856" cy="3863390"/>
            </a:xfrm>
            <a:custGeom>
              <a:avLst/>
              <a:gdLst>
                <a:gd name="T0" fmla="*/ 132 w 132"/>
                <a:gd name="T1" fmla="*/ 1784 h 1784"/>
                <a:gd name="T2" fmla="*/ 116 w 132"/>
                <a:gd name="T3" fmla="*/ 1728 h 1784"/>
                <a:gd name="T4" fmla="*/ 0 w 132"/>
                <a:gd name="T5" fmla="*/ 0 h 1784"/>
                <a:gd name="T6" fmla="*/ 14 w 132"/>
                <a:gd name="T7" fmla="*/ 28 h 1784"/>
                <a:gd name="T8" fmla="*/ 132 w 132"/>
                <a:gd name="T9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84">
                  <a:moveTo>
                    <a:pt x="132" y="1784"/>
                  </a:moveTo>
                  <a:lnTo>
                    <a:pt x="116" y="1728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132" y="17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6"/>
            <p:cNvSpPr/>
            <p:nvPr/>
          </p:nvSpPr>
          <p:spPr bwMode="auto">
            <a:xfrm rot="20973432">
              <a:off x="259410" y="534620"/>
              <a:ext cx="5489739" cy="420122"/>
            </a:xfrm>
            <a:custGeom>
              <a:avLst/>
              <a:gdLst>
                <a:gd name="T0" fmla="*/ 14 w 2535"/>
                <a:gd name="T1" fmla="*/ 194 h 194"/>
                <a:gd name="T2" fmla="*/ 0 w 2535"/>
                <a:gd name="T3" fmla="*/ 166 h 194"/>
                <a:gd name="T4" fmla="*/ 2480 w 2535"/>
                <a:gd name="T5" fmla="*/ 0 h 194"/>
                <a:gd name="T6" fmla="*/ 2535 w 2535"/>
                <a:gd name="T7" fmla="*/ 26 h 194"/>
                <a:gd name="T8" fmla="*/ 14 w 2535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94">
                  <a:moveTo>
                    <a:pt x="14" y="194"/>
                  </a:moveTo>
                  <a:lnTo>
                    <a:pt x="0" y="166"/>
                  </a:lnTo>
                  <a:lnTo>
                    <a:pt x="2480" y="0"/>
                  </a:lnTo>
                  <a:lnTo>
                    <a:pt x="2535" y="26"/>
                  </a:lnTo>
                  <a:lnTo>
                    <a:pt x="14" y="19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20973432">
              <a:off x="637257" y="534825"/>
              <a:ext cx="5695468" cy="4166571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 rot="20973432">
              <a:off x="638667" y="507439"/>
              <a:ext cx="5695467" cy="4166572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close/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727474">
            <a:off x="1088475" y="1915817"/>
            <a:ext cx="2573768" cy="2223587"/>
            <a:chOff x="259410" y="-64586"/>
            <a:chExt cx="6074724" cy="5259222"/>
          </a:xfrm>
        </p:grpSpPr>
        <p:sp>
          <p:nvSpPr>
            <p:cNvPr id="25" name="Freeform 59"/>
            <p:cNvSpPr>
              <a:spLocks noEditPoints="1"/>
            </p:cNvSpPr>
            <p:nvPr/>
          </p:nvSpPr>
          <p:spPr bwMode="auto">
            <a:xfrm rot="20973432">
              <a:off x="614913" y="702958"/>
              <a:ext cx="5632666" cy="4077781"/>
            </a:xfrm>
            <a:custGeom>
              <a:avLst/>
              <a:gdLst>
                <a:gd name="T0" fmla="*/ 215 w 2601"/>
                <a:gd name="T1" fmla="*/ 1757 h 1883"/>
                <a:gd name="T2" fmla="*/ 139 w 2601"/>
                <a:gd name="T3" fmla="*/ 238 h 1883"/>
                <a:gd name="T4" fmla="*/ 2394 w 2601"/>
                <a:gd name="T5" fmla="*/ 126 h 1883"/>
                <a:gd name="T6" fmla="*/ 2463 w 2601"/>
                <a:gd name="T7" fmla="*/ 1641 h 1883"/>
                <a:gd name="T8" fmla="*/ 215 w 2601"/>
                <a:gd name="T9" fmla="*/ 1757 h 1883"/>
                <a:gd name="T10" fmla="*/ 2522 w 2601"/>
                <a:gd name="T11" fmla="*/ 0 h 1883"/>
                <a:gd name="T12" fmla="*/ 0 w 2601"/>
                <a:gd name="T13" fmla="*/ 126 h 1883"/>
                <a:gd name="T14" fmla="*/ 85 w 2601"/>
                <a:gd name="T15" fmla="*/ 1883 h 1883"/>
                <a:gd name="T16" fmla="*/ 2601 w 2601"/>
                <a:gd name="T17" fmla="*/ 1753 h 1883"/>
                <a:gd name="T18" fmla="*/ 2522 w 2601"/>
                <a:gd name="T1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1" h="1883">
                  <a:moveTo>
                    <a:pt x="215" y="1757"/>
                  </a:moveTo>
                  <a:lnTo>
                    <a:pt x="139" y="238"/>
                  </a:lnTo>
                  <a:lnTo>
                    <a:pt x="2394" y="126"/>
                  </a:lnTo>
                  <a:lnTo>
                    <a:pt x="2463" y="1641"/>
                  </a:lnTo>
                  <a:lnTo>
                    <a:pt x="215" y="1757"/>
                  </a:lnTo>
                  <a:close/>
                  <a:moveTo>
                    <a:pt x="2522" y="0"/>
                  </a:moveTo>
                  <a:lnTo>
                    <a:pt x="0" y="126"/>
                  </a:lnTo>
                  <a:lnTo>
                    <a:pt x="85" y="1883"/>
                  </a:lnTo>
                  <a:lnTo>
                    <a:pt x="2601" y="1753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0740147">
              <a:off x="839456" y="943403"/>
              <a:ext cx="5152463" cy="3406776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 rot="20797027">
              <a:off x="1931734" y="-64586"/>
              <a:ext cx="1962415" cy="875978"/>
              <a:chOff x="5170485" y="1440655"/>
              <a:chExt cx="1643063" cy="73342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656265" y="1586159"/>
                <a:ext cx="295298" cy="12817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Group 51"/>
              <p:cNvGrpSpPr>
                <a:grpSpLocks noChangeAspect="1"/>
              </p:cNvGrpSpPr>
              <p:nvPr/>
            </p:nvGrpSpPr>
            <p:grpSpPr bwMode="auto">
              <a:xfrm>
                <a:off x="5170485" y="1440655"/>
                <a:ext cx="1643063" cy="733426"/>
                <a:chOff x="3307" y="1909"/>
                <a:chExt cx="1035" cy="462"/>
              </a:xfrm>
            </p:grpSpPr>
            <p:sp>
              <p:nvSpPr>
                <p:cNvPr id="36" name="Freeform 54"/>
                <p:cNvSpPr/>
                <p:nvPr/>
              </p:nvSpPr>
              <p:spPr bwMode="auto">
                <a:xfrm>
                  <a:off x="3340" y="2014"/>
                  <a:ext cx="369" cy="357"/>
                </a:xfrm>
                <a:custGeom>
                  <a:avLst/>
                  <a:gdLst>
                    <a:gd name="T0" fmla="*/ 145 w 155"/>
                    <a:gd name="T1" fmla="*/ 2 h 148"/>
                    <a:gd name="T2" fmla="*/ 3 w 155"/>
                    <a:gd name="T3" fmla="*/ 144 h 148"/>
                    <a:gd name="T4" fmla="*/ 9 w 155"/>
                    <a:gd name="T5" fmla="*/ 146 h 148"/>
                    <a:gd name="T6" fmla="*/ 152 w 155"/>
                    <a:gd name="T7" fmla="*/ 3 h 148"/>
                    <a:gd name="T8" fmla="*/ 145 w 155"/>
                    <a:gd name="T9" fmla="*/ 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148">
                      <a:moveTo>
                        <a:pt x="145" y="2"/>
                      </a:moveTo>
                      <a:cubicBezTo>
                        <a:pt x="98" y="49"/>
                        <a:pt x="50" y="97"/>
                        <a:pt x="3" y="144"/>
                      </a:cubicBezTo>
                      <a:cubicBezTo>
                        <a:pt x="0" y="148"/>
                        <a:pt x="7" y="148"/>
                        <a:pt x="9" y="146"/>
                      </a:cubicBezTo>
                      <a:cubicBezTo>
                        <a:pt x="57" y="98"/>
                        <a:pt x="104" y="51"/>
                        <a:pt x="152" y="3"/>
                      </a:cubicBezTo>
                      <a:cubicBezTo>
                        <a:pt x="155" y="0"/>
                        <a:pt x="147" y="0"/>
                        <a:pt x="145" y="2"/>
                      </a:cubicBezTo>
                      <a:close/>
                    </a:path>
                  </a:pathLst>
                </a:custGeom>
                <a:solidFill>
                  <a:srgbClr val="807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3707" y="2024"/>
                  <a:ext cx="635" cy="294"/>
                </a:xfrm>
                <a:custGeom>
                  <a:avLst/>
                  <a:gdLst>
                    <a:gd name="T0" fmla="*/ 3 w 267"/>
                    <a:gd name="T1" fmla="*/ 6 h 122"/>
                    <a:gd name="T2" fmla="*/ 257 w 267"/>
                    <a:gd name="T3" fmla="*/ 121 h 122"/>
                    <a:gd name="T4" fmla="*/ 263 w 267"/>
                    <a:gd name="T5" fmla="*/ 117 h 122"/>
                    <a:gd name="T6" fmla="*/ 10 w 267"/>
                    <a:gd name="T7" fmla="*/ 1 h 122"/>
                    <a:gd name="T8" fmla="*/ 3 w 267"/>
                    <a:gd name="T9" fmla="*/ 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122">
                      <a:moveTo>
                        <a:pt x="3" y="6"/>
                      </a:moveTo>
                      <a:cubicBezTo>
                        <a:pt x="89" y="43"/>
                        <a:pt x="172" y="83"/>
                        <a:pt x="257" y="121"/>
                      </a:cubicBezTo>
                      <a:cubicBezTo>
                        <a:pt x="260" y="122"/>
                        <a:pt x="267" y="118"/>
                        <a:pt x="263" y="117"/>
                      </a:cubicBezTo>
                      <a:cubicBezTo>
                        <a:pt x="178" y="79"/>
                        <a:pt x="95" y="39"/>
                        <a:pt x="10" y="1"/>
                      </a:cubicBezTo>
                      <a:cubicBezTo>
                        <a:pt x="7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07" y="1909"/>
                  <a:ext cx="98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Oval 52"/>
                <p:cNvSpPr>
                  <a:spLocks noChangeArrowhead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prstGeom prst="ellipse">
                  <a:avLst/>
                </a:prstGeom>
                <a:solidFill>
                  <a:srgbClr val="5C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53"/>
                <p:cNvSpPr>
                  <a:spLocks noEditPoint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custGeom>
                  <a:avLst/>
                  <a:gdLst>
                    <a:gd name="T0" fmla="*/ 16 w 36"/>
                    <a:gd name="T1" fmla="*/ 34 h 35"/>
                    <a:gd name="T2" fmla="*/ 22 w 36"/>
                    <a:gd name="T3" fmla="*/ 34 h 35"/>
                    <a:gd name="T4" fmla="*/ 25 w 36"/>
                    <a:gd name="T5" fmla="*/ 34 h 35"/>
                    <a:gd name="T6" fmla="*/ 28 w 36"/>
                    <a:gd name="T7" fmla="*/ 28 h 35"/>
                    <a:gd name="T8" fmla="*/ 33 w 36"/>
                    <a:gd name="T9" fmla="*/ 26 h 35"/>
                    <a:gd name="T10" fmla="*/ 35 w 36"/>
                    <a:gd name="T11" fmla="*/ 22 h 35"/>
                    <a:gd name="T12" fmla="*/ 36 w 36"/>
                    <a:gd name="T13" fmla="*/ 19 h 35"/>
                    <a:gd name="T14" fmla="*/ 33 w 36"/>
                    <a:gd name="T15" fmla="*/ 14 h 35"/>
                    <a:gd name="T16" fmla="*/ 30 w 36"/>
                    <a:gd name="T17" fmla="*/ 5 h 35"/>
                    <a:gd name="T18" fmla="*/ 28 w 36"/>
                    <a:gd name="T19" fmla="*/ 3 h 35"/>
                    <a:gd name="T20" fmla="*/ 23 w 36"/>
                    <a:gd name="T21" fmla="*/ 1 h 35"/>
                    <a:gd name="T22" fmla="*/ 13 w 36"/>
                    <a:gd name="T23" fmla="*/ 1 h 35"/>
                    <a:gd name="T24" fmla="*/ 8 w 36"/>
                    <a:gd name="T25" fmla="*/ 4 h 35"/>
                    <a:gd name="T26" fmla="*/ 2 w 36"/>
                    <a:gd name="T27" fmla="*/ 11 h 35"/>
                    <a:gd name="T28" fmla="*/ 0 w 36"/>
                    <a:gd name="T29" fmla="*/ 16 h 35"/>
                    <a:gd name="T30" fmla="*/ 1 w 36"/>
                    <a:gd name="T31" fmla="*/ 20 h 35"/>
                    <a:gd name="T32" fmla="*/ 8 w 36"/>
                    <a:gd name="T33" fmla="*/ 28 h 35"/>
                    <a:gd name="T34" fmla="*/ 11 w 36"/>
                    <a:gd name="T35" fmla="*/ 30 h 35"/>
                    <a:gd name="T36" fmla="*/ 25 w 36"/>
                    <a:gd name="T37" fmla="*/ 28 h 35"/>
                    <a:gd name="T38" fmla="*/ 25 w 36"/>
                    <a:gd name="T39" fmla="*/ 26 h 35"/>
                    <a:gd name="T40" fmla="*/ 13 w 36"/>
                    <a:gd name="T41" fmla="*/ 14 h 35"/>
                    <a:gd name="T42" fmla="*/ 13 w 36"/>
                    <a:gd name="T43" fmla="*/ 12 h 35"/>
                    <a:gd name="T44" fmla="*/ 19 w 36"/>
                    <a:gd name="T45" fmla="*/ 8 h 35"/>
                    <a:gd name="T46" fmla="*/ 16 w 36"/>
                    <a:gd name="T47" fmla="*/ 14 h 35"/>
                    <a:gd name="T48" fmla="*/ 16 w 36"/>
                    <a:gd name="T49" fmla="*/ 17 h 35"/>
                    <a:gd name="T50" fmla="*/ 13 w 36"/>
                    <a:gd name="T51" fmla="*/ 21 h 35"/>
                    <a:gd name="T52" fmla="*/ 13 w 36"/>
                    <a:gd name="T53" fmla="*/ 18 h 35"/>
                    <a:gd name="T54" fmla="*/ 19 w 36"/>
                    <a:gd name="T55" fmla="*/ 24 h 35"/>
                    <a:gd name="T56" fmla="*/ 30 w 36"/>
                    <a:gd name="T57" fmla="*/ 23 h 35"/>
                    <a:gd name="T58" fmla="*/ 28 w 36"/>
                    <a:gd name="T59" fmla="*/ 21 h 35"/>
                    <a:gd name="T60" fmla="*/ 22 w 36"/>
                    <a:gd name="T61" fmla="*/ 20 h 35"/>
                    <a:gd name="T62" fmla="*/ 25 w 36"/>
                    <a:gd name="T63" fmla="*/ 22 h 35"/>
                    <a:gd name="T64" fmla="*/ 28 w 36"/>
                    <a:gd name="T65" fmla="*/ 17 h 35"/>
                    <a:gd name="T66" fmla="*/ 25 w 36"/>
                    <a:gd name="T67" fmla="*/ 15 h 35"/>
                    <a:gd name="T68" fmla="*/ 25 w 36"/>
                    <a:gd name="T69" fmla="*/ 12 h 35"/>
                    <a:gd name="T70" fmla="*/ 30 w 36"/>
                    <a:gd name="T71" fmla="*/ 12 h 35"/>
                    <a:gd name="T72" fmla="*/ 30 w 36"/>
                    <a:gd name="T73" fmla="*/ 9 h 35"/>
                    <a:gd name="T74" fmla="*/ 22 w 36"/>
                    <a:gd name="T75" fmla="*/ 6 h 35"/>
                    <a:gd name="T76" fmla="*/ 16 w 36"/>
                    <a:gd name="T77" fmla="*/ 0 h 35"/>
                    <a:gd name="T78" fmla="*/ 16 w 36"/>
                    <a:gd name="T79" fmla="*/ 3 h 35"/>
                    <a:gd name="T80" fmla="*/ 13 w 36"/>
                    <a:gd name="T81" fmla="*/ 5 h 35"/>
                    <a:gd name="T82" fmla="*/ 11 w 36"/>
                    <a:gd name="T83" fmla="*/ 3 h 35"/>
                    <a:gd name="T84" fmla="*/ 8 w 36"/>
                    <a:gd name="T85" fmla="*/ 8 h 35"/>
                    <a:gd name="T86" fmla="*/ 5 w 36"/>
                    <a:gd name="T87" fmla="*/ 16 h 35"/>
                    <a:gd name="T88" fmla="*/ 8 w 36"/>
                    <a:gd name="T89" fmla="*/ 17 h 35"/>
                    <a:gd name="T90" fmla="*/ 5 w 36"/>
                    <a:gd name="T91" fmla="*/ 19 h 35"/>
                    <a:gd name="T92" fmla="*/ 5 w 36"/>
                    <a:gd name="T93" fmla="*/ 23 h 35"/>
                    <a:gd name="T94" fmla="*/ 13 w 36"/>
                    <a:gd name="T95" fmla="*/ 25 h 35"/>
                    <a:gd name="T96" fmla="*/ 16 w 36"/>
                    <a:gd name="T97" fmla="*/ 30 h 35"/>
                    <a:gd name="T98" fmla="*/ 19 w 36"/>
                    <a:gd name="T99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35">
                      <a:moveTo>
                        <a:pt x="13" y="34"/>
                      </a:move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5"/>
                        <a:pt x="2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3"/>
                        <a:pt x="28" y="32"/>
                        <a:pt x="29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29"/>
                        <a:pt x="32" y="28"/>
                        <a:pt x="33" y="26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5" y="23"/>
                        <a:pt x="35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8"/>
                        <a:pt x="36" y="18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9"/>
                        <a:pt x="32" y="7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6"/>
                        <a:pt x="3" y="8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5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3" y="27"/>
                        <a:pt x="5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3"/>
                        <a:pt x="10" y="33"/>
                        <a:pt x="11" y="34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lnTo>
                        <a:pt x="13" y="34"/>
                      </a:lnTo>
                      <a:close/>
                      <a:moveTo>
                        <a:pt x="25" y="28"/>
                      </a:move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lnTo>
                        <a:pt x="25" y="28"/>
                      </a:lnTo>
                      <a:close/>
                      <a:moveTo>
                        <a:pt x="13" y="12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lnTo>
                        <a:pt x="13" y="12"/>
                      </a:lnTo>
                      <a:close/>
                      <a:moveTo>
                        <a:pt x="16" y="10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6" y="10"/>
                      </a:lnTo>
                      <a:close/>
                      <a:moveTo>
                        <a:pt x="16" y="14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lnTo>
                        <a:pt x="16" y="14"/>
                      </a:lnTo>
                      <a:close/>
                      <a:moveTo>
                        <a:pt x="13" y="18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lnTo>
                        <a:pt x="13" y="18"/>
                      </a:lnTo>
                      <a:close/>
                      <a:moveTo>
                        <a:pt x="16" y="20"/>
                      </a:move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16" y="20"/>
                      </a:lnTo>
                      <a:close/>
                      <a:moveTo>
                        <a:pt x="30" y="23"/>
                      </a:move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lnTo>
                        <a:pt x="30" y="23"/>
                      </a:lnTo>
                      <a:close/>
                      <a:moveTo>
                        <a:pt x="25" y="22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lnTo>
                        <a:pt x="25" y="22"/>
                      </a:lnTo>
                      <a:close/>
                      <a:moveTo>
                        <a:pt x="30" y="15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lnTo>
                        <a:pt x="30" y="15"/>
                      </a:lnTo>
                      <a:close/>
                      <a:moveTo>
                        <a:pt x="25" y="15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5" y="15"/>
                      </a:lnTo>
                      <a:close/>
                      <a:moveTo>
                        <a:pt x="30" y="9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8"/>
                        <a:pt x="28" y="8"/>
                        <a:pt x="28" y="8"/>
                      </a:cubicBezTo>
                      <a:lnTo>
                        <a:pt x="30" y="9"/>
                      </a:lnTo>
                      <a:close/>
                      <a:moveTo>
                        <a:pt x="25" y="6"/>
                      </a:move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lnTo>
                        <a:pt x="25" y="6"/>
                      </a:lnTo>
                      <a:close/>
                      <a:moveTo>
                        <a:pt x="16" y="0"/>
                      </a:move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16" y="0"/>
                      </a:lnTo>
                      <a:close/>
                      <a:moveTo>
                        <a:pt x="11" y="3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3"/>
                      </a:lnTo>
                      <a:close/>
                      <a:moveTo>
                        <a:pt x="5" y="9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lnTo>
                        <a:pt x="5" y="9"/>
                      </a:lnTo>
                      <a:close/>
                      <a:moveTo>
                        <a:pt x="5" y="16"/>
                      </a:move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7"/>
                        <a:pt x="8" y="17"/>
                        <a:pt x="8" y="17"/>
                      </a:cubicBezTo>
                      <a:lnTo>
                        <a:pt x="5" y="16"/>
                      </a:lnTo>
                      <a:close/>
                      <a:moveTo>
                        <a:pt x="5" y="23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5"/>
                        <a:pt x="8" y="25"/>
                        <a:pt x="8" y="25"/>
                      </a:cubicBezTo>
                      <a:lnTo>
                        <a:pt x="5" y="23"/>
                      </a:lnTo>
                      <a:close/>
                      <a:moveTo>
                        <a:pt x="11" y="27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1" y="27"/>
                      </a:lnTo>
                      <a:close/>
                      <a:moveTo>
                        <a:pt x="16" y="30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lnTo>
                        <a:pt x="16" y="30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8" name="Freeform 43"/>
            <p:cNvSpPr/>
            <p:nvPr/>
          </p:nvSpPr>
          <p:spPr bwMode="auto">
            <a:xfrm rot="20973432">
              <a:off x="5631287" y="322715"/>
              <a:ext cx="322672" cy="3334989"/>
            </a:xfrm>
            <a:custGeom>
              <a:avLst/>
              <a:gdLst>
                <a:gd name="T0" fmla="*/ 149 w 149"/>
                <a:gd name="T1" fmla="*/ 1540 h 1540"/>
                <a:gd name="T2" fmla="*/ 94 w 149"/>
                <a:gd name="T3" fmla="*/ 1488 h 1540"/>
                <a:gd name="T4" fmla="*/ 0 w 149"/>
                <a:gd name="T5" fmla="*/ 0 h 1540"/>
                <a:gd name="T6" fmla="*/ 54 w 149"/>
                <a:gd name="T7" fmla="*/ 28 h 1540"/>
                <a:gd name="T8" fmla="*/ 149 w 149"/>
                <a:gd name="T9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0">
                  <a:moveTo>
                    <a:pt x="149" y="1540"/>
                  </a:moveTo>
                  <a:lnTo>
                    <a:pt x="94" y="1488"/>
                  </a:lnTo>
                  <a:lnTo>
                    <a:pt x="0" y="0"/>
                  </a:lnTo>
                  <a:lnTo>
                    <a:pt x="54" y="28"/>
                  </a:lnTo>
                  <a:lnTo>
                    <a:pt x="149" y="154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"/>
            <p:cNvSpPr/>
            <p:nvPr/>
          </p:nvSpPr>
          <p:spPr bwMode="auto">
            <a:xfrm rot="20973432">
              <a:off x="1409527" y="3930894"/>
              <a:ext cx="4905033" cy="450440"/>
            </a:xfrm>
            <a:custGeom>
              <a:avLst/>
              <a:gdLst>
                <a:gd name="T0" fmla="*/ 19 w 2265"/>
                <a:gd name="T1" fmla="*/ 208 h 208"/>
                <a:gd name="T2" fmla="*/ 0 w 2265"/>
                <a:gd name="T3" fmla="*/ 154 h 208"/>
                <a:gd name="T4" fmla="*/ 2210 w 2265"/>
                <a:gd name="T5" fmla="*/ 0 h 208"/>
                <a:gd name="T6" fmla="*/ 2265 w 2265"/>
                <a:gd name="T7" fmla="*/ 52 h 208"/>
                <a:gd name="T8" fmla="*/ 19 w 226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08">
                  <a:moveTo>
                    <a:pt x="19" y="208"/>
                  </a:moveTo>
                  <a:lnTo>
                    <a:pt x="0" y="154"/>
                  </a:lnTo>
                  <a:lnTo>
                    <a:pt x="2210" y="0"/>
                  </a:lnTo>
                  <a:lnTo>
                    <a:pt x="2265" y="52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 rot="20973432">
              <a:off x="679719" y="1331246"/>
              <a:ext cx="285856" cy="3863390"/>
            </a:xfrm>
            <a:custGeom>
              <a:avLst/>
              <a:gdLst>
                <a:gd name="T0" fmla="*/ 132 w 132"/>
                <a:gd name="T1" fmla="*/ 1784 h 1784"/>
                <a:gd name="T2" fmla="*/ 116 w 132"/>
                <a:gd name="T3" fmla="*/ 1728 h 1784"/>
                <a:gd name="T4" fmla="*/ 0 w 132"/>
                <a:gd name="T5" fmla="*/ 0 h 1784"/>
                <a:gd name="T6" fmla="*/ 14 w 132"/>
                <a:gd name="T7" fmla="*/ 28 h 1784"/>
                <a:gd name="T8" fmla="*/ 132 w 132"/>
                <a:gd name="T9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84">
                  <a:moveTo>
                    <a:pt x="132" y="1784"/>
                  </a:moveTo>
                  <a:lnTo>
                    <a:pt x="116" y="1728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132" y="17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6"/>
            <p:cNvSpPr/>
            <p:nvPr/>
          </p:nvSpPr>
          <p:spPr bwMode="auto">
            <a:xfrm rot="20973432">
              <a:off x="259410" y="534620"/>
              <a:ext cx="5489739" cy="420122"/>
            </a:xfrm>
            <a:custGeom>
              <a:avLst/>
              <a:gdLst>
                <a:gd name="T0" fmla="*/ 14 w 2535"/>
                <a:gd name="T1" fmla="*/ 194 h 194"/>
                <a:gd name="T2" fmla="*/ 0 w 2535"/>
                <a:gd name="T3" fmla="*/ 166 h 194"/>
                <a:gd name="T4" fmla="*/ 2480 w 2535"/>
                <a:gd name="T5" fmla="*/ 0 h 194"/>
                <a:gd name="T6" fmla="*/ 2535 w 2535"/>
                <a:gd name="T7" fmla="*/ 26 h 194"/>
                <a:gd name="T8" fmla="*/ 14 w 2535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94">
                  <a:moveTo>
                    <a:pt x="14" y="194"/>
                  </a:moveTo>
                  <a:lnTo>
                    <a:pt x="0" y="166"/>
                  </a:lnTo>
                  <a:lnTo>
                    <a:pt x="2480" y="0"/>
                  </a:lnTo>
                  <a:lnTo>
                    <a:pt x="2535" y="26"/>
                  </a:lnTo>
                  <a:lnTo>
                    <a:pt x="14" y="19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8"/>
            <p:cNvSpPr>
              <a:spLocks noEditPoints="1"/>
            </p:cNvSpPr>
            <p:nvPr/>
          </p:nvSpPr>
          <p:spPr bwMode="auto">
            <a:xfrm rot="20973432">
              <a:off x="637257" y="534825"/>
              <a:ext cx="5695468" cy="4166571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7"/>
            <p:cNvSpPr>
              <a:spLocks noEditPoints="1"/>
            </p:cNvSpPr>
            <p:nvPr/>
          </p:nvSpPr>
          <p:spPr bwMode="auto">
            <a:xfrm rot="20973432">
              <a:off x="638667" y="507439"/>
              <a:ext cx="5695467" cy="4166572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close/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 rot="727474">
            <a:off x="6426470" y="1759310"/>
            <a:ext cx="2573768" cy="2223587"/>
            <a:chOff x="259410" y="-64586"/>
            <a:chExt cx="6074724" cy="5259222"/>
          </a:xfrm>
        </p:grpSpPr>
        <p:sp>
          <p:nvSpPr>
            <p:cNvPr id="42" name="Freeform 59"/>
            <p:cNvSpPr>
              <a:spLocks noEditPoints="1"/>
            </p:cNvSpPr>
            <p:nvPr/>
          </p:nvSpPr>
          <p:spPr bwMode="auto">
            <a:xfrm rot="20973432">
              <a:off x="614913" y="702958"/>
              <a:ext cx="5632666" cy="4077781"/>
            </a:xfrm>
            <a:custGeom>
              <a:avLst/>
              <a:gdLst>
                <a:gd name="T0" fmla="*/ 215 w 2601"/>
                <a:gd name="T1" fmla="*/ 1757 h 1883"/>
                <a:gd name="T2" fmla="*/ 139 w 2601"/>
                <a:gd name="T3" fmla="*/ 238 h 1883"/>
                <a:gd name="T4" fmla="*/ 2394 w 2601"/>
                <a:gd name="T5" fmla="*/ 126 h 1883"/>
                <a:gd name="T6" fmla="*/ 2463 w 2601"/>
                <a:gd name="T7" fmla="*/ 1641 h 1883"/>
                <a:gd name="T8" fmla="*/ 215 w 2601"/>
                <a:gd name="T9" fmla="*/ 1757 h 1883"/>
                <a:gd name="T10" fmla="*/ 2522 w 2601"/>
                <a:gd name="T11" fmla="*/ 0 h 1883"/>
                <a:gd name="T12" fmla="*/ 0 w 2601"/>
                <a:gd name="T13" fmla="*/ 126 h 1883"/>
                <a:gd name="T14" fmla="*/ 85 w 2601"/>
                <a:gd name="T15" fmla="*/ 1883 h 1883"/>
                <a:gd name="T16" fmla="*/ 2601 w 2601"/>
                <a:gd name="T17" fmla="*/ 1753 h 1883"/>
                <a:gd name="T18" fmla="*/ 2522 w 2601"/>
                <a:gd name="T1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1" h="1883">
                  <a:moveTo>
                    <a:pt x="215" y="1757"/>
                  </a:moveTo>
                  <a:lnTo>
                    <a:pt x="139" y="238"/>
                  </a:lnTo>
                  <a:lnTo>
                    <a:pt x="2394" y="126"/>
                  </a:lnTo>
                  <a:lnTo>
                    <a:pt x="2463" y="1641"/>
                  </a:lnTo>
                  <a:lnTo>
                    <a:pt x="215" y="1757"/>
                  </a:lnTo>
                  <a:close/>
                  <a:moveTo>
                    <a:pt x="2522" y="0"/>
                  </a:moveTo>
                  <a:lnTo>
                    <a:pt x="0" y="126"/>
                  </a:lnTo>
                  <a:lnTo>
                    <a:pt x="85" y="1883"/>
                  </a:lnTo>
                  <a:lnTo>
                    <a:pt x="2601" y="1753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0740147">
              <a:off x="839456" y="943403"/>
              <a:ext cx="5152463" cy="340677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 rot="20797027">
              <a:off x="1931734" y="-64586"/>
              <a:ext cx="1962415" cy="875978"/>
              <a:chOff x="5170485" y="1440655"/>
              <a:chExt cx="1643063" cy="73342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656265" y="1586159"/>
                <a:ext cx="295298" cy="12817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Group 51"/>
              <p:cNvGrpSpPr>
                <a:grpSpLocks noChangeAspect="1"/>
              </p:cNvGrpSpPr>
              <p:nvPr/>
            </p:nvGrpSpPr>
            <p:grpSpPr bwMode="auto">
              <a:xfrm>
                <a:off x="5170485" y="1440655"/>
                <a:ext cx="1643063" cy="733426"/>
                <a:chOff x="3307" y="1909"/>
                <a:chExt cx="1035" cy="462"/>
              </a:xfrm>
            </p:grpSpPr>
            <p:sp>
              <p:nvSpPr>
                <p:cNvPr id="53" name="Freeform 54"/>
                <p:cNvSpPr/>
                <p:nvPr/>
              </p:nvSpPr>
              <p:spPr bwMode="auto">
                <a:xfrm>
                  <a:off x="3340" y="2014"/>
                  <a:ext cx="369" cy="357"/>
                </a:xfrm>
                <a:custGeom>
                  <a:avLst/>
                  <a:gdLst>
                    <a:gd name="T0" fmla="*/ 145 w 155"/>
                    <a:gd name="T1" fmla="*/ 2 h 148"/>
                    <a:gd name="T2" fmla="*/ 3 w 155"/>
                    <a:gd name="T3" fmla="*/ 144 h 148"/>
                    <a:gd name="T4" fmla="*/ 9 w 155"/>
                    <a:gd name="T5" fmla="*/ 146 h 148"/>
                    <a:gd name="T6" fmla="*/ 152 w 155"/>
                    <a:gd name="T7" fmla="*/ 3 h 148"/>
                    <a:gd name="T8" fmla="*/ 145 w 155"/>
                    <a:gd name="T9" fmla="*/ 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148">
                      <a:moveTo>
                        <a:pt x="145" y="2"/>
                      </a:moveTo>
                      <a:cubicBezTo>
                        <a:pt x="98" y="49"/>
                        <a:pt x="50" y="97"/>
                        <a:pt x="3" y="144"/>
                      </a:cubicBezTo>
                      <a:cubicBezTo>
                        <a:pt x="0" y="148"/>
                        <a:pt x="7" y="148"/>
                        <a:pt x="9" y="146"/>
                      </a:cubicBezTo>
                      <a:cubicBezTo>
                        <a:pt x="57" y="98"/>
                        <a:pt x="104" y="51"/>
                        <a:pt x="152" y="3"/>
                      </a:cubicBezTo>
                      <a:cubicBezTo>
                        <a:pt x="155" y="0"/>
                        <a:pt x="147" y="0"/>
                        <a:pt x="145" y="2"/>
                      </a:cubicBezTo>
                      <a:close/>
                    </a:path>
                  </a:pathLst>
                </a:custGeom>
                <a:solidFill>
                  <a:srgbClr val="807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55"/>
                <p:cNvSpPr/>
                <p:nvPr/>
              </p:nvSpPr>
              <p:spPr bwMode="auto">
                <a:xfrm>
                  <a:off x="3707" y="2024"/>
                  <a:ext cx="635" cy="294"/>
                </a:xfrm>
                <a:custGeom>
                  <a:avLst/>
                  <a:gdLst>
                    <a:gd name="T0" fmla="*/ 3 w 267"/>
                    <a:gd name="T1" fmla="*/ 6 h 122"/>
                    <a:gd name="T2" fmla="*/ 257 w 267"/>
                    <a:gd name="T3" fmla="*/ 121 h 122"/>
                    <a:gd name="T4" fmla="*/ 263 w 267"/>
                    <a:gd name="T5" fmla="*/ 117 h 122"/>
                    <a:gd name="T6" fmla="*/ 10 w 267"/>
                    <a:gd name="T7" fmla="*/ 1 h 122"/>
                    <a:gd name="T8" fmla="*/ 3 w 267"/>
                    <a:gd name="T9" fmla="*/ 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122">
                      <a:moveTo>
                        <a:pt x="3" y="6"/>
                      </a:moveTo>
                      <a:cubicBezTo>
                        <a:pt x="89" y="43"/>
                        <a:pt x="172" y="83"/>
                        <a:pt x="257" y="121"/>
                      </a:cubicBezTo>
                      <a:cubicBezTo>
                        <a:pt x="260" y="122"/>
                        <a:pt x="267" y="118"/>
                        <a:pt x="263" y="117"/>
                      </a:cubicBezTo>
                      <a:cubicBezTo>
                        <a:pt x="178" y="79"/>
                        <a:pt x="95" y="39"/>
                        <a:pt x="10" y="1"/>
                      </a:cubicBezTo>
                      <a:cubicBezTo>
                        <a:pt x="7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07" y="1909"/>
                  <a:ext cx="98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Oval 52"/>
                <p:cNvSpPr>
                  <a:spLocks noChangeArrowhead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prstGeom prst="ellipse">
                  <a:avLst/>
                </a:prstGeom>
                <a:solidFill>
                  <a:srgbClr val="5C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53"/>
                <p:cNvSpPr>
                  <a:spLocks noEditPoint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custGeom>
                  <a:avLst/>
                  <a:gdLst>
                    <a:gd name="T0" fmla="*/ 16 w 36"/>
                    <a:gd name="T1" fmla="*/ 34 h 35"/>
                    <a:gd name="T2" fmla="*/ 22 w 36"/>
                    <a:gd name="T3" fmla="*/ 34 h 35"/>
                    <a:gd name="T4" fmla="*/ 25 w 36"/>
                    <a:gd name="T5" fmla="*/ 34 h 35"/>
                    <a:gd name="T6" fmla="*/ 28 w 36"/>
                    <a:gd name="T7" fmla="*/ 28 h 35"/>
                    <a:gd name="T8" fmla="*/ 33 w 36"/>
                    <a:gd name="T9" fmla="*/ 26 h 35"/>
                    <a:gd name="T10" fmla="*/ 35 w 36"/>
                    <a:gd name="T11" fmla="*/ 22 h 35"/>
                    <a:gd name="T12" fmla="*/ 36 w 36"/>
                    <a:gd name="T13" fmla="*/ 19 h 35"/>
                    <a:gd name="T14" fmla="*/ 33 w 36"/>
                    <a:gd name="T15" fmla="*/ 14 h 35"/>
                    <a:gd name="T16" fmla="*/ 30 w 36"/>
                    <a:gd name="T17" fmla="*/ 5 h 35"/>
                    <a:gd name="T18" fmla="*/ 28 w 36"/>
                    <a:gd name="T19" fmla="*/ 3 h 35"/>
                    <a:gd name="T20" fmla="*/ 23 w 36"/>
                    <a:gd name="T21" fmla="*/ 1 h 35"/>
                    <a:gd name="T22" fmla="*/ 13 w 36"/>
                    <a:gd name="T23" fmla="*/ 1 h 35"/>
                    <a:gd name="T24" fmla="*/ 8 w 36"/>
                    <a:gd name="T25" fmla="*/ 4 h 35"/>
                    <a:gd name="T26" fmla="*/ 2 w 36"/>
                    <a:gd name="T27" fmla="*/ 11 h 35"/>
                    <a:gd name="T28" fmla="*/ 0 w 36"/>
                    <a:gd name="T29" fmla="*/ 16 h 35"/>
                    <a:gd name="T30" fmla="*/ 1 w 36"/>
                    <a:gd name="T31" fmla="*/ 20 h 35"/>
                    <a:gd name="T32" fmla="*/ 8 w 36"/>
                    <a:gd name="T33" fmla="*/ 28 h 35"/>
                    <a:gd name="T34" fmla="*/ 11 w 36"/>
                    <a:gd name="T35" fmla="*/ 30 h 35"/>
                    <a:gd name="T36" fmla="*/ 25 w 36"/>
                    <a:gd name="T37" fmla="*/ 28 h 35"/>
                    <a:gd name="T38" fmla="*/ 25 w 36"/>
                    <a:gd name="T39" fmla="*/ 26 h 35"/>
                    <a:gd name="T40" fmla="*/ 13 w 36"/>
                    <a:gd name="T41" fmla="*/ 14 h 35"/>
                    <a:gd name="T42" fmla="*/ 13 w 36"/>
                    <a:gd name="T43" fmla="*/ 12 h 35"/>
                    <a:gd name="T44" fmla="*/ 19 w 36"/>
                    <a:gd name="T45" fmla="*/ 8 h 35"/>
                    <a:gd name="T46" fmla="*/ 16 w 36"/>
                    <a:gd name="T47" fmla="*/ 14 h 35"/>
                    <a:gd name="T48" fmla="*/ 16 w 36"/>
                    <a:gd name="T49" fmla="*/ 17 h 35"/>
                    <a:gd name="T50" fmla="*/ 13 w 36"/>
                    <a:gd name="T51" fmla="*/ 21 h 35"/>
                    <a:gd name="T52" fmla="*/ 13 w 36"/>
                    <a:gd name="T53" fmla="*/ 18 h 35"/>
                    <a:gd name="T54" fmla="*/ 19 w 36"/>
                    <a:gd name="T55" fmla="*/ 24 h 35"/>
                    <a:gd name="T56" fmla="*/ 30 w 36"/>
                    <a:gd name="T57" fmla="*/ 23 h 35"/>
                    <a:gd name="T58" fmla="*/ 28 w 36"/>
                    <a:gd name="T59" fmla="*/ 21 h 35"/>
                    <a:gd name="T60" fmla="*/ 22 w 36"/>
                    <a:gd name="T61" fmla="*/ 20 h 35"/>
                    <a:gd name="T62" fmla="*/ 25 w 36"/>
                    <a:gd name="T63" fmla="*/ 22 h 35"/>
                    <a:gd name="T64" fmla="*/ 28 w 36"/>
                    <a:gd name="T65" fmla="*/ 17 h 35"/>
                    <a:gd name="T66" fmla="*/ 25 w 36"/>
                    <a:gd name="T67" fmla="*/ 15 h 35"/>
                    <a:gd name="T68" fmla="*/ 25 w 36"/>
                    <a:gd name="T69" fmla="*/ 12 h 35"/>
                    <a:gd name="T70" fmla="*/ 30 w 36"/>
                    <a:gd name="T71" fmla="*/ 12 h 35"/>
                    <a:gd name="T72" fmla="*/ 30 w 36"/>
                    <a:gd name="T73" fmla="*/ 9 h 35"/>
                    <a:gd name="T74" fmla="*/ 22 w 36"/>
                    <a:gd name="T75" fmla="*/ 6 h 35"/>
                    <a:gd name="T76" fmla="*/ 16 w 36"/>
                    <a:gd name="T77" fmla="*/ 0 h 35"/>
                    <a:gd name="T78" fmla="*/ 16 w 36"/>
                    <a:gd name="T79" fmla="*/ 3 h 35"/>
                    <a:gd name="T80" fmla="*/ 13 w 36"/>
                    <a:gd name="T81" fmla="*/ 5 h 35"/>
                    <a:gd name="T82" fmla="*/ 11 w 36"/>
                    <a:gd name="T83" fmla="*/ 3 h 35"/>
                    <a:gd name="T84" fmla="*/ 8 w 36"/>
                    <a:gd name="T85" fmla="*/ 8 h 35"/>
                    <a:gd name="T86" fmla="*/ 5 w 36"/>
                    <a:gd name="T87" fmla="*/ 16 h 35"/>
                    <a:gd name="T88" fmla="*/ 8 w 36"/>
                    <a:gd name="T89" fmla="*/ 17 h 35"/>
                    <a:gd name="T90" fmla="*/ 5 w 36"/>
                    <a:gd name="T91" fmla="*/ 19 h 35"/>
                    <a:gd name="T92" fmla="*/ 5 w 36"/>
                    <a:gd name="T93" fmla="*/ 23 h 35"/>
                    <a:gd name="T94" fmla="*/ 13 w 36"/>
                    <a:gd name="T95" fmla="*/ 25 h 35"/>
                    <a:gd name="T96" fmla="*/ 16 w 36"/>
                    <a:gd name="T97" fmla="*/ 30 h 35"/>
                    <a:gd name="T98" fmla="*/ 19 w 36"/>
                    <a:gd name="T99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35">
                      <a:moveTo>
                        <a:pt x="13" y="34"/>
                      </a:move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5"/>
                        <a:pt x="2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3"/>
                        <a:pt x="28" y="32"/>
                        <a:pt x="29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29"/>
                        <a:pt x="32" y="28"/>
                        <a:pt x="33" y="26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5" y="23"/>
                        <a:pt x="35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8"/>
                        <a:pt x="36" y="18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9"/>
                        <a:pt x="32" y="7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6"/>
                        <a:pt x="3" y="8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5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3" y="27"/>
                        <a:pt x="5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3"/>
                        <a:pt x="10" y="33"/>
                        <a:pt x="11" y="34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lnTo>
                        <a:pt x="13" y="34"/>
                      </a:lnTo>
                      <a:close/>
                      <a:moveTo>
                        <a:pt x="25" y="28"/>
                      </a:move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lnTo>
                        <a:pt x="25" y="28"/>
                      </a:lnTo>
                      <a:close/>
                      <a:moveTo>
                        <a:pt x="13" y="12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lnTo>
                        <a:pt x="13" y="12"/>
                      </a:lnTo>
                      <a:close/>
                      <a:moveTo>
                        <a:pt x="16" y="10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6" y="10"/>
                      </a:lnTo>
                      <a:close/>
                      <a:moveTo>
                        <a:pt x="16" y="14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lnTo>
                        <a:pt x="16" y="14"/>
                      </a:lnTo>
                      <a:close/>
                      <a:moveTo>
                        <a:pt x="13" y="18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lnTo>
                        <a:pt x="13" y="18"/>
                      </a:lnTo>
                      <a:close/>
                      <a:moveTo>
                        <a:pt x="16" y="20"/>
                      </a:move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16" y="20"/>
                      </a:lnTo>
                      <a:close/>
                      <a:moveTo>
                        <a:pt x="30" y="23"/>
                      </a:move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lnTo>
                        <a:pt x="30" y="23"/>
                      </a:lnTo>
                      <a:close/>
                      <a:moveTo>
                        <a:pt x="25" y="22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lnTo>
                        <a:pt x="25" y="22"/>
                      </a:lnTo>
                      <a:close/>
                      <a:moveTo>
                        <a:pt x="30" y="15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lnTo>
                        <a:pt x="30" y="15"/>
                      </a:lnTo>
                      <a:close/>
                      <a:moveTo>
                        <a:pt x="25" y="15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5" y="15"/>
                      </a:lnTo>
                      <a:close/>
                      <a:moveTo>
                        <a:pt x="30" y="9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8"/>
                        <a:pt x="28" y="8"/>
                        <a:pt x="28" y="8"/>
                      </a:cubicBezTo>
                      <a:lnTo>
                        <a:pt x="30" y="9"/>
                      </a:lnTo>
                      <a:close/>
                      <a:moveTo>
                        <a:pt x="25" y="6"/>
                      </a:move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lnTo>
                        <a:pt x="25" y="6"/>
                      </a:lnTo>
                      <a:close/>
                      <a:moveTo>
                        <a:pt x="16" y="0"/>
                      </a:move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16" y="0"/>
                      </a:lnTo>
                      <a:close/>
                      <a:moveTo>
                        <a:pt x="11" y="3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3"/>
                      </a:lnTo>
                      <a:close/>
                      <a:moveTo>
                        <a:pt x="5" y="9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lnTo>
                        <a:pt x="5" y="9"/>
                      </a:lnTo>
                      <a:close/>
                      <a:moveTo>
                        <a:pt x="5" y="16"/>
                      </a:move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7"/>
                        <a:pt x="8" y="17"/>
                        <a:pt x="8" y="17"/>
                      </a:cubicBezTo>
                      <a:lnTo>
                        <a:pt x="5" y="16"/>
                      </a:lnTo>
                      <a:close/>
                      <a:moveTo>
                        <a:pt x="5" y="23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5"/>
                        <a:pt x="8" y="25"/>
                        <a:pt x="8" y="25"/>
                      </a:cubicBezTo>
                      <a:lnTo>
                        <a:pt x="5" y="23"/>
                      </a:lnTo>
                      <a:close/>
                      <a:moveTo>
                        <a:pt x="11" y="27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1" y="27"/>
                      </a:lnTo>
                      <a:close/>
                      <a:moveTo>
                        <a:pt x="16" y="30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lnTo>
                        <a:pt x="16" y="30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5" name="Freeform 43"/>
            <p:cNvSpPr/>
            <p:nvPr/>
          </p:nvSpPr>
          <p:spPr bwMode="auto">
            <a:xfrm rot="20973432">
              <a:off x="5631287" y="322715"/>
              <a:ext cx="322672" cy="3334989"/>
            </a:xfrm>
            <a:custGeom>
              <a:avLst/>
              <a:gdLst>
                <a:gd name="T0" fmla="*/ 149 w 149"/>
                <a:gd name="T1" fmla="*/ 1540 h 1540"/>
                <a:gd name="T2" fmla="*/ 94 w 149"/>
                <a:gd name="T3" fmla="*/ 1488 h 1540"/>
                <a:gd name="T4" fmla="*/ 0 w 149"/>
                <a:gd name="T5" fmla="*/ 0 h 1540"/>
                <a:gd name="T6" fmla="*/ 54 w 149"/>
                <a:gd name="T7" fmla="*/ 28 h 1540"/>
                <a:gd name="T8" fmla="*/ 149 w 149"/>
                <a:gd name="T9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0">
                  <a:moveTo>
                    <a:pt x="149" y="1540"/>
                  </a:moveTo>
                  <a:lnTo>
                    <a:pt x="94" y="1488"/>
                  </a:lnTo>
                  <a:lnTo>
                    <a:pt x="0" y="0"/>
                  </a:lnTo>
                  <a:lnTo>
                    <a:pt x="54" y="28"/>
                  </a:lnTo>
                  <a:lnTo>
                    <a:pt x="149" y="154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 rot="20973432">
              <a:off x="1409527" y="3930894"/>
              <a:ext cx="4905033" cy="450440"/>
            </a:xfrm>
            <a:custGeom>
              <a:avLst/>
              <a:gdLst>
                <a:gd name="T0" fmla="*/ 19 w 2265"/>
                <a:gd name="T1" fmla="*/ 208 h 208"/>
                <a:gd name="T2" fmla="*/ 0 w 2265"/>
                <a:gd name="T3" fmla="*/ 154 h 208"/>
                <a:gd name="T4" fmla="*/ 2210 w 2265"/>
                <a:gd name="T5" fmla="*/ 0 h 208"/>
                <a:gd name="T6" fmla="*/ 2265 w 2265"/>
                <a:gd name="T7" fmla="*/ 52 h 208"/>
                <a:gd name="T8" fmla="*/ 19 w 226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08">
                  <a:moveTo>
                    <a:pt x="19" y="208"/>
                  </a:moveTo>
                  <a:lnTo>
                    <a:pt x="0" y="154"/>
                  </a:lnTo>
                  <a:lnTo>
                    <a:pt x="2210" y="0"/>
                  </a:lnTo>
                  <a:lnTo>
                    <a:pt x="2265" y="52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 rot="20973432">
              <a:off x="679719" y="1331246"/>
              <a:ext cx="285856" cy="3863390"/>
            </a:xfrm>
            <a:custGeom>
              <a:avLst/>
              <a:gdLst>
                <a:gd name="T0" fmla="*/ 132 w 132"/>
                <a:gd name="T1" fmla="*/ 1784 h 1784"/>
                <a:gd name="T2" fmla="*/ 116 w 132"/>
                <a:gd name="T3" fmla="*/ 1728 h 1784"/>
                <a:gd name="T4" fmla="*/ 0 w 132"/>
                <a:gd name="T5" fmla="*/ 0 h 1784"/>
                <a:gd name="T6" fmla="*/ 14 w 132"/>
                <a:gd name="T7" fmla="*/ 28 h 1784"/>
                <a:gd name="T8" fmla="*/ 132 w 132"/>
                <a:gd name="T9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84">
                  <a:moveTo>
                    <a:pt x="132" y="1784"/>
                  </a:moveTo>
                  <a:lnTo>
                    <a:pt x="116" y="1728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132" y="17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 rot="20973432">
              <a:off x="259410" y="534620"/>
              <a:ext cx="5489739" cy="420122"/>
            </a:xfrm>
            <a:custGeom>
              <a:avLst/>
              <a:gdLst>
                <a:gd name="T0" fmla="*/ 14 w 2535"/>
                <a:gd name="T1" fmla="*/ 194 h 194"/>
                <a:gd name="T2" fmla="*/ 0 w 2535"/>
                <a:gd name="T3" fmla="*/ 166 h 194"/>
                <a:gd name="T4" fmla="*/ 2480 w 2535"/>
                <a:gd name="T5" fmla="*/ 0 h 194"/>
                <a:gd name="T6" fmla="*/ 2535 w 2535"/>
                <a:gd name="T7" fmla="*/ 26 h 194"/>
                <a:gd name="T8" fmla="*/ 14 w 2535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94">
                  <a:moveTo>
                    <a:pt x="14" y="194"/>
                  </a:moveTo>
                  <a:lnTo>
                    <a:pt x="0" y="166"/>
                  </a:lnTo>
                  <a:lnTo>
                    <a:pt x="2480" y="0"/>
                  </a:lnTo>
                  <a:lnTo>
                    <a:pt x="2535" y="26"/>
                  </a:lnTo>
                  <a:lnTo>
                    <a:pt x="14" y="19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 rot="20973432">
              <a:off x="637257" y="534825"/>
              <a:ext cx="5695468" cy="4166571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 rot="20973432">
              <a:off x="638667" y="507439"/>
              <a:ext cx="5695467" cy="4166572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close/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000" y="531261"/>
            <a:ext cx="5575544" cy="34774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13658" y="1508282"/>
            <a:ext cx="426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青少年朋友们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你们知道什么是毒品吗？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" y="948282"/>
            <a:ext cx="2133803" cy="4125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毒品种类</a:t>
              </a:r>
            </a:p>
          </p:txBody>
        </p:sp>
      </p:grpSp>
      <p:sp>
        <p:nvSpPr>
          <p:cNvPr id="28" name="KSO_Shape"/>
          <p:cNvSpPr/>
          <p:nvPr/>
        </p:nvSpPr>
        <p:spPr bwMode="auto">
          <a:xfrm>
            <a:off x="1407439" y="2149766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3838668" y="810226"/>
            <a:ext cx="1466663" cy="78797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3838667" y="3562370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6662321" y="810226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6662321" y="2110168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6662321" y="3520127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3838668" y="2176951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51326" y="3562371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55096" y="2981432"/>
            <a:ext cx="7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213449" y="2981432"/>
            <a:ext cx="7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鸦片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33360" y="1615882"/>
            <a:ext cx="7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冰毒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67385" y="1650209"/>
            <a:ext cx="94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可卡因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953685" y="3009622"/>
            <a:ext cx="97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摇头丸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640841" y="4369035"/>
            <a:ext cx="94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吗啡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100010" y="4345842"/>
            <a:ext cx="94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大麻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73681" y="4369035"/>
            <a:ext cx="113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海洛因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252751" y="1503048"/>
              <a:ext cx="248900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什么是吸毒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吸毒行为</a:t>
              </a:r>
            </a:p>
          </p:txBody>
        </p:sp>
      </p:grpSp>
      <p:sp>
        <p:nvSpPr>
          <p:cNvPr id="8" name="Cloud Callout 8"/>
          <p:cNvSpPr/>
          <p:nvPr/>
        </p:nvSpPr>
        <p:spPr bwMode="auto">
          <a:xfrm>
            <a:off x="6051994" y="1638049"/>
            <a:ext cx="1433696" cy="979890"/>
          </a:xfrm>
          <a:prstGeom prst="cloudCallout">
            <a:avLst>
              <a:gd name="adj1" fmla="val -86886"/>
              <a:gd name="adj2" fmla="val 112375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9" name="Cloud Callout 12"/>
          <p:cNvSpPr/>
          <p:nvPr/>
        </p:nvSpPr>
        <p:spPr bwMode="auto">
          <a:xfrm>
            <a:off x="2438804" y="1638049"/>
            <a:ext cx="1480465" cy="987020"/>
          </a:xfrm>
          <a:prstGeom prst="cloudCallout">
            <a:avLst>
              <a:gd name="adj1" fmla="val 64186"/>
              <a:gd name="adj2" fmla="val 98966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0" name="Cloud Callout 12"/>
          <p:cNvSpPr/>
          <p:nvPr/>
        </p:nvSpPr>
        <p:spPr bwMode="auto">
          <a:xfrm>
            <a:off x="1414955" y="2839646"/>
            <a:ext cx="1480465" cy="987020"/>
          </a:xfrm>
          <a:prstGeom prst="cloudCallout">
            <a:avLst>
              <a:gd name="adj1" fmla="val 104382"/>
              <a:gd name="adj2" fmla="val 46222"/>
            </a:avLst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1" name="Cloud Callout 8"/>
          <p:cNvSpPr/>
          <p:nvPr/>
        </p:nvSpPr>
        <p:spPr bwMode="auto">
          <a:xfrm>
            <a:off x="6908799" y="2839646"/>
            <a:ext cx="1433696" cy="979890"/>
          </a:xfrm>
          <a:prstGeom prst="cloudCallout">
            <a:avLst>
              <a:gd name="adj1" fmla="val -126369"/>
              <a:gd name="adj2" fmla="val 45185"/>
            </a:avLst>
          </a:prstGeom>
          <a:blipFill>
            <a:blip r:embed="rId8"/>
            <a:stretch>
              <a:fillRect/>
            </a:stretch>
          </a:blipFill>
          <a:ln w="952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2" name="Cloud Callout 8"/>
          <p:cNvSpPr/>
          <p:nvPr/>
        </p:nvSpPr>
        <p:spPr bwMode="auto">
          <a:xfrm>
            <a:off x="4142490" y="985407"/>
            <a:ext cx="1433696" cy="979890"/>
          </a:xfrm>
          <a:prstGeom prst="cloudCallout">
            <a:avLst>
              <a:gd name="adj1" fmla="val 577"/>
              <a:gd name="adj2" fmla="val 128533"/>
            </a:avLst>
          </a:prstGeom>
          <a:blipFill>
            <a:blip r:embed="rId9"/>
            <a:stretch>
              <a:fillRect/>
            </a:stretch>
          </a:blipFill>
          <a:ln w="952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640" y="3058235"/>
            <a:ext cx="1267396" cy="1217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A12"/>
      </a:accent1>
      <a:accent2>
        <a:srgbClr val="2872A1"/>
      </a:accent2>
      <a:accent3>
        <a:srgbClr val="EA6C00"/>
      </a:accent3>
      <a:accent4>
        <a:srgbClr val="C91719"/>
      </a:accent4>
      <a:accent5>
        <a:srgbClr val="803066"/>
      </a:accent5>
      <a:accent6>
        <a:srgbClr val="2B7C78"/>
      </a:accent6>
      <a:hlink>
        <a:srgbClr val="698A12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608</Words>
  <Application>Microsoft Office PowerPoint</Application>
  <PresentationFormat>全屏显示(16:9)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Meiryo</vt:lpstr>
      <vt:lpstr>等线</vt:lpstr>
      <vt:lpstr>等线 Light</vt:lpstr>
      <vt:lpstr>汉仪悠然体简</vt:lpstr>
      <vt:lpstr>华文中宋</vt:lpstr>
      <vt:lpstr>楷体_GB2312</vt:lpstr>
      <vt:lpstr>宋体</vt:lpstr>
      <vt:lpstr>微软雅黑</vt:lpstr>
      <vt:lpstr>幼圆</vt:lpstr>
      <vt:lpstr>Arial</vt:lpstr>
      <vt:lpstr>Calibri</vt:lpstr>
      <vt:lpstr>Calibri Light</vt:lpstr>
      <vt:lpstr>Impact</vt:lpstr>
      <vt:lpstr>第一PPT，www.1ppt.com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33</cp:revision>
  <dcterms:created xsi:type="dcterms:W3CDTF">2017-11-01T00:51:00Z</dcterms:created>
  <dcterms:modified xsi:type="dcterms:W3CDTF">2023-02-10T11:12:17Z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