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8" r:id="rId2"/>
  </p:sldMasterIdLst>
  <p:notesMasterIdLst>
    <p:notesMasterId r:id="rId38"/>
  </p:notesMasterIdLst>
  <p:sldIdLst>
    <p:sldId id="439" r:id="rId3"/>
    <p:sldId id="444" r:id="rId4"/>
    <p:sldId id="445" r:id="rId5"/>
    <p:sldId id="443" r:id="rId6"/>
    <p:sldId id="477" r:id="rId7"/>
    <p:sldId id="478" r:id="rId8"/>
    <p:sldId id="618" r:id="rId9"/>
    <p:sldId id="643" r:id="rId10"/>
    <p:sldId id="642" r:id="rId11"/>
    <p:sldId id="644" r:id="rId12"/>
    <p:sldId id="646" r:id="rId13"/>
    <p:sldId id="647" r:id="rId14"/>
    <p:sldId id="645" r:id="rId15"/>
    <p:sldId id="648" r:id="rId16"/>
    <p:sldId id="620" r:id="rId17"/>
    <p:sldId id="649" r:id="rId18"/>
    <p:sldId id="621" r:id="rId19"/>
    <p:sldId id="650" r:id="rId20"/>
    <p:sldId id="651" r:id="rId21"/>
    <p:sldId id="480" r:id="rId22"/>
    <p:sldId id="622" r:id="rId23"/>
    <p:sldId id="652" r:id="rId24"/>
    <p:sldId id="654" r:id="rId25"/>
    <p:sldId id="653" r:id="rId26"/>
    <p:sldId id="655" r:id="rId27"/>
    <p:sldId id="656" r:id="rId28"/>
    <p:sldId id="657" r:id="rId29"/>
    <p:sldId id="658" r:id="rId30"/>
    <p:sldId id="659" r:id="rId31"/>
    <p:sldId id="660" r:id="rId32"/>
    <p:sldId id="661" r:id="rId33"/>
    <p:sldId id="662" r:id="rId34"/>
    <p:sldId id="663" r:id="rId35"/>
    <p:sldId id="519" r:id="rId36"/>
    <p:sldId id="664" r:id="rId37"/>
  </p:sldIdLst>
  <p:sldSz cx="12190413" cy="6859588"/>
  <p:notesSz cx="6858000" cy="9144000"/>
  <p:custDataLst>
    <p:tags r:id="rId39"/>
  </p:custDataLst>
  <p:defaultTextStyle>
    <a:defPPr>
      <a:defRPr lang="zh-CN"/>
    </a:defPPr>
    <a:lvl1pPr marL="0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69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02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870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37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806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271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739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618" userDrawn="1">
          <p15:clr>
            <a:srgbClr val="A4A3A4"/>
          </p15:clr>
        </p15:guide>
        <p15:guide id="4" pos="5738" userDrawn="1">
          <p15:clr>
            <a:srgbClr val="A4A3A4"/>
          </p15:clr>
        </p15:guide>
        <p15:guide id="5" orient="horz" pos="2799" userDrawn="1">
          <p15:clr>
            <a:srgbClr val="A4A3A4"/>
          </p15:clr>
        </p15:guide>
        <p15:guide id="6" pos="5759" userDrawn="1">
          <p15:clr>
            <a:srgbClr val="A4A3A4"/>
          </p15:clr>
        </p15:guide>
        <p15:guide id="7" pos="3969">
          <p15:clr>
            <a:srgbClr val="A4A3A4"/>
          </p15:clr>
        </p15:guide>
        <p15:guide id="8" pos="3107">
          <p15:clr>
            <a:srgbClr val="A4A3A4"/>
          </p15:clr>
        </p15:guide>
        <p15:guide id="9" orient="horz" pos="2663">
          <p15:clr>
            <a:srgbClr val="A4A3A4"/>
          </p15:clr>
        </p15:guide>
        <p15:guide id="10" pos="3288">
          <p15:clr>
            <a:srgbClr val="A4A3A4"/>
          </p15:clr>
        </p15:guide>
        <p15:guide id="11" orient="horz" pos="3239">
          <p15:clr>
            <a:srgbClr val="A4A3A4"/>
          </p15:clr>
        </p15:guide>
        <p15:guide id="12" orient="horz" pos="2947">
          <p15:clr>
            <a:srgbClr val="A4A3A4"/>
          </p15:clr>
        </p15:guide>
        <p15:guide id="13" orient="horz" pos="3491">
          <p15:clr>
            <a:srgbClr val="A4A3A4"/>
          </p15:clr>
        </p15:guide>
        <p15:guide id="14" orient="horz" pos="3733">
          <p15:clr>
            <a:srgbClr val="A4A3A4"/>
          </p15:clr>
        </p15:guide>
        <p15:guide id="15" orient="horz" pos="3551">
          <p15:clr>
            <a:srgbClr val="A4A3A4"/>
          </p15:clr>
        </p15:guide>
        <p15:guide id="16" orient="horz" pos="4320">
          <p15:clr>
            <a:srgbClr val="A4A3A4"/>
          </p15:clr>
        </p15:guide>
        <p15:guide id="17" pos="3840">
          <p15:clr>
            <a:srgbClr val="A4A3A4"/>
          </p15:clr>
        </p15:guide>
        <p15:guide id="18" pos="4081">
          <p15:clr>
            <a:srgbClr val="A4A3A4"/>
          </p15:clr>
        </p15:guide>
        <p15:guide id="19" pos="3053">
          <p15:clr>
            <a:srgbClr val="A4A3A4"/>
          </p15:clr>
        </p15:guide>
        <p15:guide id="20" pos="4142">
          <p15:clr>
            <a:srgbClr val="A4A3A4"/>
          </p15:clr>
        </p15:guide>
        <p15:guide id="21" pos="6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>
      <p:cViewPr varScale="1">
        <p:scale>
          <a:sx n="108" d="100"/>
          <a:sy n="108" d="100"/>
        </p:scale>
        <p:origin x="654" y="114"/>
      </p:cViewPr>
      <p:guideLst>
        <p:guide orient="horz" pos="1620"/>
        <p:guide pos="2880"/>
        <p:guide orient="horz" pos="2618"/>
        <p:guide pos="5738"/>
        <p:guide orient="horz" pos="2799"/>
        <p:guide pos="5759"/>
        <p:guide pos="3969"/>
        <p:guide pos="3107"/>
        <p:guide orient="horz" pos="2663"/>
        <p:guide pos="3288"/>
        <p:guide orient="horz" pos="3239"/>
        <p:guide orient="horz" pos="2947"/>
        <p:guide orient="horz" pos="3491"/>
        <p:guide orient="horz" pos="3733"/>
        <p:guide orient="horz" pos="3551"/>
        <p:guide orient="horz" pos="4320"/>
        <p:guide pos="3840"/>
        <p:guide pos="4081"/>
        <p:guide pos="3053"/>
        <p:guide pos="4142"/>
        <p:guide pos="66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5EEFF-2679-467A-B247-40FD39B65F2F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C75BC-847C-4F83-9AE3-DC3F6F592E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10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69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02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870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37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806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271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739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66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829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817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381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339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685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235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83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3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058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78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001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887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559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050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97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53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44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58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64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750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8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0635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6285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7193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61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9602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6689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9993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3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063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06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12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84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39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1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45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6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5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630710" y="693490"/>
            <a:ext cx="5472608" cy="575867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zh-CN" altLang="en-US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 增强四个意识，维护党中央权威</a:t>
            </a: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35110" y="7205543"/>
            <a:ext cx="1368401" cy="1108253"/>
          </a:xfrm>
          <a:prstGeom prst="rect">
            <a:avLst/>
          </a:prstGeom>
          <a:noFill/>
        </p:spPr>
        <p:txBody>
          <a:bodyPr wrap="square" lIns="121881" tIns="60940" rIns="121881" bIns="60940" rtlCol="0">
            <a:spAutoFit/>
          </a:bodyPr>
          <a:lstStyle/>
          <a:p>
            <a:r>
              <a:rPr lang="zh-CN" altLang="en-US" sz="3200" dirty="0"/>
              <a:t>延时符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27" y="117427"/>
            <a:ext cx="4832486" cy="114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97482" y="1251853"/>
            <a:ext cx="12287895" cy="16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0" y="162703"/>
            <a:ext cx="1568205" cy="10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224771" cy="6859588"/>
          </a:xfrm>
          <a:prstGeom prst="rect">
            <a:avLst/>
          </a:prstGeom>
          <a:solidFill>
            <a:srgbClr val="FDE6D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7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9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6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1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2" y="274702"/>
            <a:ext cx="10971372" cy="1143265"/>
          </a:xfrm>
          <a:prstGeom prst="rect">
            <a:avLst/>
          </a:prstGeom>
        </p:spPr>
        <p:txBody>
          <a:bodyPr vert="horz" lIns="121881" tIns="60940" rIns="121881" bIns="6094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2" y="1600573"/>
            <a:ext cx="10971372" cy="4527011"/>
          </a:xfrm>
          <a:prstGeom prst="rect">
            <a:avLst/>
          </a:prstGeom>
        </p:spPr>
        <p:txBody>
          <a:bodyPr vert="horz" lIns="121881" tIns="60940" rIns="121881" bIns="6094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2" y="6357824"/>
            <a:ext cx="2844430" cy="365210"/>
          </a:xfrm>
          <a:prstGeom prst="rect">
            <a:avLst/>
          </a:prstGeom>
        </p:spPr>
        <p:txBody>
          <a:bodyPr vert="horz" lIns="121881" tIns="60940" rIns="121881" bIns="6094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7824"/>
            <a:ext cx="3860297" cy="365210"/>
          </a:xfrm>
          <a:prstGeom prst="rect">
            <a:avLst/>
          </a:prstGeom>
        </p:spPr>
        <p:txBody>
          <a:bodyPr vert="horz" lIns="121881" tIns="60940" rIns="121881" bIns="6094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4" y="6357824"/>
            <a:ext cx="2844430" cy="365210"/>
          </a:xfrm>
          <a:prstGeom prst="rect">
            <a:avLst/>
          </a:prstGeom>
        </p:spPr>
        <p:txBody>
          <a:bodyPr vert="horz" lIns="121881" tIns="60940" rIns="121881" bIns="6094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3" r:id="rId3"/>
  </p:sldLayoutIdLst>
  <p:txStyles>
    <p:titleStyle>
      <a:lvl1pPr algn="ctr" defTabSz="121893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2" indent="-457102" algn="l" defTabSz="121893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5" indent="-380917" algn="l" defTabSz="121893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70" indent="-304732" algn="l" defTabSz="12189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36" indent="-304732" algn="l" defTabSz="121893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02" indent="-304732" algn="l" defTabSz="121893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71" indent="-304732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38" indent="-304732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6" indent="-304732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3" indent="-304732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37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1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3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2023/2/9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5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023"/>
            <a:ext cx="12287894" cy="440725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111178" y="1053530"/>
            <a:ext cx="1595758" cy="1064873"/>
            <a:chOff x="6935916" y="343637"/>
            <a:chExt cx="1713877" cy="1135367"/>
          </a:xfrm>
        </p:grpSpPr>
        <p:pic>
          <p:nvPicPr>
            <p:cNvPr id="32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7440" y="458364"/>
            <a:ext cx="2299894" cy="14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文本框 8"/>
          <p:cNvSpPr txBox="1"/>
          <p:nvPr/>
        </p:nvSpPr>
        <p:spPr>
          <a:xfrm>
            <a:off x="5015086" y="2112727"/>
            <a:ext cx="4464496" cy="1231076"/>
          </a:xfrm>
          <a:prstGeom prst="rect">
            <a:avLst/>
          </a:prstGeom>
          <a:noFill/>
        </p:spPr>
        <p:txBody>
          <a:bodyPr wrap="square" lIns="121891" tIns="60945" rIns="121891" bIns="60945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3070870" y="2226186"/>
            <a:ext cx="2304256" cy="1107965"/>
          </a:xfrm>
          <a:prstGeom prst="rect">
            <a:avLst/>
          </a:prstGeom>
          <a:noFill/>
        </p:spPr>
        <p:txBody>
          <a:bodyPr wrap="square" lIns="121891" tIns="60945" rIns="121891" bIns="60945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党委党支部</a:t>
            </a:r>
          </a:p>
        </p:txBody>
      </p:sp>
      <p:sp>
        <p:nvSpPr>
          <p:cNvPr id="11" name="文本框 8"/>
          <p:cNvSpPr txBox="1"/>
          <p:nvPr/>
        </p:nvSpPr>
        <p:spPr>
          <a:xfrm>
            <a:off x="1435321" y="3502993"/>
            <a:ext cx="9319540" cy="430857"/>
          </a:xfrm>
          <a:prstGeom prst="rect">
            <a:avLst/>
          </a:prstGeom>
          <a:noFill/>
        </p:spPr>
        <p:txBody>
          <a:bodyPr wrap="square" lIns="121891" tIns="60945" rIns="121891" bIns="60945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在此输入您的党组织名称</a:t>
            </a:r>
          </a:p>
        </p:txBody>
      </p:sp>
    </p:spTree>
    <p:extLst>
      <p:ext uri="{BB962C8B-B14F-4D97-AF65-F5344CB8AC3E}">
        <p14:creationId xmlns:p14="http://schemas.microsoft.com/office/powerpoint/2010/main" val="20956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6667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9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67"/>
                                  </p:stCondLst>
                                  <p:iterate type="lt">
                                    <p:tmPct val="126667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702718" y="680445"/>
            <a:ext cx="5767222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56" y="4683889"/>
            <a:ext cx="6391669" cy="2143433"/>
          </a:xfrm>
          <a:prstGeom prst="rect">
            <a:avLst/>
          </a:prstGeom>
        </p:spPr>
      </p:pic>
      <p:sp>
        <p:nvSpPr>
          <p:cNvPr id="24" name="矩形: 圆角 1"/>
          <p:cNvSpPr/>
          <p:nvPr/>
        </p:nvSpPr>
        <p:spPr>
          <a:xfrm>
            <a:off x="1342678" y="2480054"/>
            <a:ext cx="4053830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565284" y="2567176"/>
            <a:ext cx="357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基层党组织建设不断完善</a:t>
            </a:r>
          </a:p>
        </p:txBody>
      </p:sp>
      <p:sp>
        <p:nvSpPr>
          <p:cNvPr id="16" name="矩形 15"/>
          <p:cNvSpPr/>
          <p:nvPr/>
        </p:nvSpPr>
        <p:spPr>
          <a:xfrm>
            <a:off x="683476" y="3539870"/>
            <a:ext cx="5339722" cy="11495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截止</a:t>
            </a: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，公司在某某本部和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个支公司基础上共建立了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个职合党支部、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个支党支部、基层党组织建设比较完善。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54" y="2421682"/>
            <a:ext cx="47720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0131597" y="1495724"/>
            <a:ext cx="1316653" cy="955957"/>
            <a:chOff x="6935916" y="343637"/>
            <a:chExt cx="1713877" cy="1135367"/>
          </a:xfrm>
        </p:grpSpPr>
        <p:pic>
          <p:nvPicPr>
            <p:cNvPr id="35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345652" y="5720243"/>
            <a:ext cx="3535776" cy="13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6037" y="3232718"/>
            <a:ext cx="2536901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不断吸收优秀力量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24" name="矩形: 圆角 1"/>
          <p:cNvSpPr/>
          <p:nvPr/>
        </p:nvSpPr>
        <p:spPr>
          <a:xfrm>
            <a:off x="3718942" y="1958227"/>
            <a:ext cx="4898361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941549" y="2045349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抓组织建设，凝聚党员领导干部战斗力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38045" y="3732342"/>
            <a:ext cx="4193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      通过不断吸收优秀员工加入党组织，公司党员队伍得到了不断充实，现共有党员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26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名，入党积极分子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6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名，其中，党员领导干部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15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人，占比为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85%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78" y="3086532"/>
            <a:ext cx="611401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1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20" name="矩形 19"/>
          <p:cNvSpPr/>
          <p:nvPr/>
        </p:nvSpPr>
        <p:spPr>
          <a:xfrm>
            <a:off x="2360367" y="3285778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１</a:t>
            </a:r>
          </a:p>
        </p:txBody>
      </p:sp>
      <p:sp>
        <p:nvSpPr>
          <p:cNvPr id="21" name="矩形 20"/>
          <p:cNvSpPr/>
          <p:nvPr/>
        </p:nvSpPr>
        <p:spPr>
          <a:xfrm>
            <a:off x="3080447" y="3291872"/>
            <a:ext cx="3393953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在公司聘任重要岗位人员时，优先考虑党员，同时要求他们在各自的工作岗位上尽职尽责，体现党员的政治本色和先进性；</a:t>
            </a:r>
          </a:p>
        </p:txBody>
      </p:sp>
      <p:sp>
        <p:nvSpPr>
          <p:cNvPr id="26" name="矩形 25"/>
          <p:cNvSpPr/>
          <p:nvPr/>
        </p:nvSpPr>
        <p:spPr>
          <a:xfrm>
            <a:off x="2278782" y="2647915"/>
            <a:ext cx="7430592" cy="3581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公司在日常工作中注重对党员的培</a:t>
            </a:r>
            <a:r>
              <a:rPr lang="zh-CN" altLang="en-US" sz="16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养，对党员干部高标准、严要求，率先垂范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50790" y="4235517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70870" y="4241611"/>
            <a:ext cx="3393953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对所有内勤岗位实现末位淘汰制度；</a:t>
            </a:r>
          </a:p>
        </p:txBody>
      </p:sp>
      <p:sp>
        <p:nvSpPr>
          <p:cNvPr id="17" name="矩形 16"/>
          <p:cNvSpPr/>
          <p:nvPr/>
        </p:nvSpPr>
        <p:spPr>
          <a:xfrm>
            <a:off x="2350790" y="5170399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70870" y="5176493"/>
            <a:ext cx="3393953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对外勤岗位设定劳动合同签订的业绩标准；</a:t>
            </a:r>
          </a:p>
        </p:txBody>
      </p:sp>
      <p:sp>
        <p:nvSpPr>
          <p:cNvPr id="22" name="矩形: 圆角 1"/>
          <p:cNvSpPr/>
          <p:nvPr/>
        </p:nvSpPr>
        <p:spPr>
          <a:xfrm>
            <a:off x="3718942" y="1836928"/>
            <a:ext cx="4898361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941549" y="1924050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抓组织建设，凝聚党员领导干部战斗力</a:t>
            </a:r>
          </a:p>
        </p:txBody>
      </p:sp>
      <p:sp>
        <p:nvSpPr>
          <p:cNvPr id="24" name="箭头: V 形 14"/>
          <p:cNvSpPr/>
          <p:nvPr/>
        </p:nvSpPr>
        <p:spPr>
          <a:xfrm>
            <a:off x="6815286" y="342985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5" name="箭头: V 形 14"/>
          <p:cNvSpPr/>
          <p:nvPr/>
        </p:nvSpPr>
        <p:spPr>
          <a:xfrm>
            <a:off x="6815286" y="4375582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0" name="箭头: V 形 14"/>
          <p:cNvSpPr/>
          <p:nvPr/>
        </p:nvSpPr>
        <p:spPr>
          <a:xfrm>
            <a:off x="6815286" y="5287126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366891" y="3297076"/>
            <a:ext cx="3393953" cy="25602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因此，某某某全体党员都能恪尽职守，积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极进取，某某某共有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名党员荣获省分公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司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2015-20XX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优秀共产党员、优秀党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务工作者称号，在公司树立了良好的党员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模范形象。</a:t>
            </a:r>
          </a:p>
        </p:txBody>
      </p:sp>
    </p:spTree>
    <p:extLst>
      <p:ext uri="{BB962C8B-B14F-4D97-AF65-F5344CB8AC3E}">
        <p14:creationId xmlns:p14="http://schemas.microsoft.com/office/powerpoint/2010/main" val="14210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6" grpId="0"/>
      <p:bldP spid="15" grpId="0" animBg="1"/>
      <p:bldP spid="16" grpId="0" animBg="1"/>
      <p:bldP spid="17" grpId="0" animBg="1"/>
      <p:bldP spid="18" grpId="0" animBg="1"/>
      <p:bldP spid="22" grpId="0" animBg="1"/>
      <p:bldP spid="23" grpId="0"/>
      <p:bldP spid="24" grpId="0" animBg="1"/>
      <p:bldP spid="25" grpId="0" animBg="1"/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0131597" y="1495724"/>
            <a:ext cx="1316653" cy="955957"/>
            <a:chOff x="6935916" y="343637"/>
            <a:chExt cx="1713877" cy="1135367"/>
          </a:xfrm>
        </p:grpSpPr>
        <p:pic>
          <p:nvPicPr>
            <p:cNvPr id="35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345652" y="5720243"/>
            <a:ext cx="3535776" cy="13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24" name="矩形: 圆角 1"/>
          <p:cNvSpPr/>
          <p:nvPr/>
        </p:nvSpPr>
        <p:spPr>
          <a:xfrm>
            <a:off x="3197738" y="1851457"/>
            <a:ext cx="4898361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374501" y="1930554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抓组织建设，凝聚党员领导干部战斗力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12825" y="2871660"/>
            <a:ext cx="3621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某某县公司率先在几家四级机构中成立了独立党支部，积极开展各项党建工作，公司的各项经营成绩均比较突出，战斗堡垒作用突显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，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年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7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月某某县支公司党支部被总公司党委授予“先进基层党组织”荣誉称号。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27" y="2874045"/>
            <a:ext cx="3560453" cy="23760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4" y="2781722"/>
            <a:ext cx="1487650" cy="1622693"/>
          </a:xfrm>
          <a:prstGeom prst="rect">
            <a:avLst/>
          </a:prstGeom>
        </p:spPr>
      </p:pic>
      <p:sp>
        <p:nvSpPr>
          <p:cNvPr id="31" name="矩形: 圆角 1"/>
          <p:cNvSpPr/>
          <p:nvPr/>
        </p:nvSpPr>
        <p:spPr>
          <a:xfrm>
            <a:off x="1054646" y="4623319"/>
            <a:ext cx="1658001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277253" y="471044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组织荣誉</a:t>
            </a:r>
          </a:p>
        </p:txBody>
      </p:sp>
    </p:spTree>
    <p:extLst>
      <p:ext uri="{BB962C8B-B14F-4D97-AF65-F5344CB8AC3E}">
        <p14:creationId xmlns:p14="http://schemas.microsoft.com/office/powerpoint/2010/main" val="25993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31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73547" y="0"/>
            <a:ext cx="5290915" cy="7037599"/>
            <a:chOff x="-673547" y="0"/>
            <a:chExt cx="5290915" cy="7037599"/>
          </a:xfrm>
        </p:grpSpPr>
        <p:sp>
          <p:nvSpPr>
            <p:cNvPr id="77" name="矩形 76"/>
            <p:cNvSpPr/>
            <p:nvPr/>
          </p:nvSpPr>
          <p:spPr>
            <a:xfrm>
              <a:off x="165" y="0"/>
              <a:ext cx="4456924" cy="685958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1" tIns="60930" rIns="121861" bIns="60930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 flipH="1" flipV="1">
              <a:off x="-673547" y="3160505"/>
              <a:ext cx="5290915" cy="3877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208" y="2707441"/>
            <a:ext cx="7822677" cy="4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>
            <a:spLocks/>
          </p:cNvSpPr>
          <p:nvPr/>
        </p:nvSpPr>
        <p:spPr>
          <a:xfrm>
            <a:off x="5684367" y="2125251"/>
            <a:ext cx="5515793" cy="680600"/>
          </a:xfrm>
          <a:prstGeom prst="rect">
            <a:avLst/>
          </a:prstGeom>
        </p:spPr>
        <p:txBody>
          <a:bodyPr vert="horz" lIns="162441" tIns="81221" rIns="162441" bIns="812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存在的问题及原因分析</a:t>
            </a:r>
          </a:p>
        </p:txBody>
      </p:sp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6779" y="549474"/>
            <a:ext cx="2395289" cy="14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标题 4"/>
          <p:cNvSpPr txBox="1">
            <a:spLocks/>
          </p:cNvSpPr>
          <p:nvPr/>
        </p:nvSpPr>
        <p:spPr>
          <a:xfrm>
            <a:off x="8343193" y="626006"/>
            <a:ext cx="1398154" cy="1176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4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02</a:t>
            </a:r>
            <a:endParaRPr lang="zh-CN" altLang="en-US" sz="37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056616" y="4081996"/>
            <a:ext cx="1640802" cy="1191306"/>
            <a:chOff x="6935916" y="343637"/>
            <a:chExt cx="1713877" cy="1135367"/>
          </a:xfrm>
        </p:grpSpPr>
        <p:pic>
          <p:nvPicPr>
            <p:cNvPr id="1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546423" y="786263"/>
            <a:ext cx="3460551" cy="5235819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924883" y="786263"/>
              <a:ext cx="2809220" cy="5235819"/>
              <a:chOff x="924883" y="786263"/>
              <a:chExt cx="2809220" cy="5235819"/>
            </a:xfrm>
          </p:grpSpPr>
          <p:pic>
            <p:nvPicPr>
              <p:cNvPr id="122" name="Picture 7" descr="C:\Users\Administrator\Desktop\党政机关\素材\长城\矢量长城\13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10125"/>
                        </a14:imgEffect>
                        <a14:imgEffect>
                          <a14:brightnessContrast bright="100000" contrast="7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组合 77"/>
              <p:cNvGrpSpPr/>
              <p:nvPr/>
            </p:nvGrpSpPr>
            <p:grpSpPr>
              <a:xfrm>
                <a:off x="924883" y="2116455"/>
                <a:ext cx="2809220" cy="672596"/>
                <a:chOff x="763823" y="350767"/>
                <a:chExt cx="3175331" cy="504330"/>
              </a:xfrm>
            </p:grpSpPr>
            <p:sp>
              <p:nvSpPr>
                <p:cNvPr id="89" name="TextBox 19"/>
                <p:cNvSpPr txBox="1"/>
                <p:nvPr/>
              </p:nvSpPr>
              <p:spPr>
                <a:xfrm>
                  <a:off x="1106536" y="619703"/>
                  <a:ext cx="2507472" cy="235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rgbClr val="FDE6D3"/>
                      </a:solidFill>
                      <a:latin typeface="+mj-ea"/>
                      <a:ea typeface="+mj-ea"/>
                      <a:cs typeface="+mn-ea"/>
                      <a:sym typeface="+mn-lt"/>
                    </a:rPr>
                    <a:t>Communist Party of China</a:t>
                  </a:r>
                  <a:endParaRPr lang="zh-CN" altLang="en-US" sz="1200" b="1" dirty="0">
                    <a:solidFill>
                      <a:srgbClr val="FDE6D3"/>
                    </a:solidFill>
                    <a:latin typeface="+mj-ea"/>
                    <a:ea typeface="+mj-ea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TextBox 20"/>
                <p:cNvSpPr txBox="1"/>
                <p:nvPr/>
              </p:nvSpPr>
              <p:spPr>
                <a:xfrm>
                  <a:off x="763823" y="350767"/>
                  <a:ext cx="3175331" cy="332321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900" b="1" dirty="0">
                      <a:solidFill>
                        <a:srgbClr val="FDE6D3"/>
                      </a:solidFill>
                      <a:cs typeface="+mn-ea"/>
                      <a:sym typeface="+mn-lt"/>
                    </a:rPr>
                    <a:t>中国共产党</a:t>
                  </a:r>
                  <a:endParaRPr lang="en-US" altLang="zh-CN" sz="1900" b="1" dirty="0">
                    <a:solidFill>
                      <a:srgbClr val="FDE6D3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8633"/>
            </a:xfrm>
            <a:prstGeom prst="rect">
              <a:avLst/>
            </a:prstGeom>
            <a:noFill/>
          </p:spPr>
          <p:txBody>
            <a:bodyPr wrap="square" lIns="121891" tIns="60945" rIns="121891" bIns="60945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FDE9D5"/>
                  </a:solidFill>
                  <a:latin typeface="华康俪金黑W8(P)" pitchFamily="34" charset="-122"/>
                  <a:ea typeface="华康俪金黑W8(P)" pitchFamily="34" charset="-122"/>
                </a:rPr>
                <a:t>工作汇报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50435" y="-26590"/>
            <a:ext cx="12398739" cy="234537"/>
            <a:chOff x="46534" y="1260900"/>
            <a:chExt cx="12182715" cy="234538"/>
          </a:xfrm>
        </p:grpSpPr>
        <p:pic>
          <p:nvPicPr>
            <p:cNvPr id="24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/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/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5012542" y="2984480"/>
            <a:ext cx="4363665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对党建工作重视程度不够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564528" y="3005864"/>
            <a:ext cx="4874397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   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基层党组织还比较薄弱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12542" y="3484257"/>
            <a:ext cx="4989590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党务工作者能力不强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564528" y="3484257"/>
            <a:ext cx="4989590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党建工作质量不高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807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3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83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00" grpId="0"/>
      <p:bldP spid="27" grpId="0"/>
      <p:bldP spid="28" grpId="0"/>
      <p:bldP spid="29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 flipH="1">
            <a:off x="-97482" y="3672719"/>
            <a:ext cx="12359902" cy="2998929"/>
            <a:chOff x="0" y="3860659"/>
            <a:chExt cx="12215886" cy="2998929"/>
          </a:xfrm>
        </p:grpSpPr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Administrator\Desktop\Nipic_20180988_201509091138025270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1"/>
            <a:stretch/>
          </p:blipFill>
          <p:spPr bwMode="auto">
            <a:xfrm rot="10800000" flipV="1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02718" y="708133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9" name="矩形 8"/>
          <p:cNvSpPr/>
          <p:nvPr/>
        </p:nvSpPr>
        <p:spPr>
          <a:xfrm>
            <a:off x="4006974" y="2215493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"/>
          <p:cNvSpPr/>
          <p:nvPr/>
        </p:nvSpPr>
        <p:spPr>
          <a:xfrm>
            <a:off x="6383238" y="1867346"/>
            <a:ext cx="3464140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605844" y="195446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对党建工作重视程度不够</a:t>
            </a:r>
          </a:p>
        </p:txBody>
      </p:sp>
      <p:sp>
        <p:nvSpPr>
          <p:cNvPr id="16" name="矩形 15"/>
          <p:cNvSpPr/>
          <p:nvPr/>
        </p:nvSpPr>
        <p:spPr>
          <a:xfrm>
            <a:off x="2008251" y="2090031"/>
            <a:ext cx="1737942" cy="166968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重发展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轻党建</a:t>
            </a:r>
          </a:p>
        </p:txBody>
      </p:sp>
      <p:sp>
        <p:nvSpPr>
          <p:cNvPr id="17" name="矩形 16"/>
          <p:cNvSpPr/>
          <p:nvPr/>
        </p:nvSpPr>
        <p:spPr>
          <a:xfrm>
            <a:off x="4367014" y="2907446"/>
            <a:ext cx="6696744" cy="19897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党委班子存在重发展、轻党建的倾向，认为业务发展才是公司的第一要务，只要确保实现规划效益双优发展，不断赶超进位就可以了，对党建工作缺乏系统深入的研究，党务工作见子打子，大部分时候主要按照上级党级织的要求被动开展工作，没有形成自己的工作机制，特别是在业务压力较大的时候，比如每年年底收官和一季度“开门红”阶段，甚至连月度学习都会被暂时搁置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40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20" name="矩形 19"/>
          <p:cNvSpPr/>
          <p:nvPr/>
        </p:nvSpPr>
        <p:spPr>
          <a:xfrm>
            <a:off x="2360367" y="3285778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１</a:t>
            </a:r>
          </a:p>
        </p:txBody>
      </p:sp>
      <p:sp>
        <p:nvSpPr>
          <p:cNvPr id="21" name="矩形 20"/>
          <p:cNvSpPr/>
          <p:nvPr/>
        </p:nvSpPr>
        <p:spPr>
          <a:xfrm>
            <a:off x="3080448" y="3291872"/>
            <a:ext cx="1800200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部门不健全</a:t>
            </a:r>
          </a:p>
        </p:txBody>
      </p:sp>
      <p:sp>
        <p:nvSpPr>
          <p:cNvPr id="15" name="矩形 14"/>
          <p:cNvSpPr/>
          <p:nvPr/>
        </p:nvSpPr>
        <p:spPr>
          <a:xfrm>
            <a:off x="2350790" y="4680947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70871" y="4687041"/>
            <a:ext cx="1800200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党员队伍建设滞后</a:t>
            </a:r>
          </a:p>
        </p:txBody>
      </p:sp>
      <p:sp>
        <p:nvSpPr>
          <p:cNvPr id="22" name="矩形: 圆角 1"/>
          <p:cNvSpPr/>
          <p:nvPr/>
        </p:nvSpPr>
        <p:spPr>
          <a:xfrm>
            <a:off x="4222997" y="1836928"/>
            <a:ext cx="3744417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767846" y="1935134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基层党组织还比较薄弱</a:t>
            </a:r>
          </a:p>
        </p:txBody>
      </p:sp>
      <p:sp>
        <p:nvSpPr>
          <p:cNvPr id="24" name="箭头: V 形 14"/>
          <p:cNvSpPr/>
          <p:nvPr/>
        </p:nvSpPr>
        <p:spPr>
          <a:xfrm>
            <a:off x="5150608" y="3465232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5" name="箭头: V 形 14"/>
          <p:cNvSpPr/>
          <p:nvPr/>
        </p:nvSpPr>
        <p:spPr>
          <a:xfrm>
            <a:off x="5150608" y="4856391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17117" y="3291872"/>
            <a:ext cx="5335718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党委下设部门不健全，“三定”之后，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党支部仅分设了党委办公室，没有设立党委组织部、党委宣传部</a:t>
            </a:r>
          </a:p>
        </p:txBody>
      </p:sp>
      <p:sp>
        <p:nvSpPr>
          <p:cNvPr id="28" name="矩形 27"/>
          <p:cNvSpPr/>
          <p:nvPr/>
        </p:nvSpPr>
        <p:spPr>
          <a:xfrm>
            <a:off x="5707540" y="4687041"/>
            <a:ext cx="5335718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公司党员力量基本集中在某某本部，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机关部劳动合同制员工数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人，某某公司机关本部党员总数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家支公司劳动合同制员工总数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人，支公司员工总数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众人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49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5" grpId="0" animBg="1"/>
      <p:bldP spid="16" grpId="0" animBg="1"/>
      <p:bldP spid="22" grpId="0" animBg="1"/>
      <p:bldP spid="23" grpId="0"/>
      <p:bldP spid="24" grpId="0" animBg="1"/>
      <p:bldP spid="25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3860659"/>
            <a:ext cx="12215886" cy="2998929"/>
            <a:chOff x="0" y="3860659"/>
            <a:chExt cx="12215886" cy="2998929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Administrator\Desktop\Nipic_20180988_201509091138025270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1"/>
            <a:stretch/>
          </p:blipFill>
          <p:spPr bwMode="auto">
            <a:xfrm rot="10800000" flipV="1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16" name="矩形: 圆角 1"/>
          <p:cNvSpPr/>
          <p:nvPr/>
        </p:nvSpPr>
        <p:spPr>
          <a:xfrm>
            <a:off x="4391155" y="1965474"/>
            <a:ext cx="3000195" cy="600224"/>
          </a:xfrm>
          <a:prstGeom prst="roundRect">
            <a:avLst>
              <a:gd name="adj" fmla="val 4874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613761" y="205259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党务工作者能力不强</a:t>
            </a:r>
          </a:p>
        </p:txBody>
      </p:sp>
      <p:sp>
        <p:nvSpPr>
          <p:cNvPr id="55" name="标题 4"/>
          <p:cNvSpPr txBox="1">
            <a:spLocks/>
          </p:cNvSpPr>
          <p:nvPr/>
        </p:nvSpPr>
        <p:spPr>
          <a:xfrm>
            <a:off x="2782838" y="3093417"/>
            <a:ext cx="1978792" cy="401739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人员配置不足</a:t>
            </a:r>
          </a:p>
        </p:txBody>
      </p:sp>
      <p:sp>
        <p:nvSpPr>
          <p:cNvPr id="56" name="标题 4"/>
          <p:cNvSpPr txBox="1">
            <a:spLocks/>
          </p:cNvSpPr>
          <p:nvPr/>
        </p:nvSpPr>
        <p:spPr>
          <a:xfrm>
            <a:off x="2999079" y="3778160"/>
            <a:ext cx="3328950" cy="375868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accent1"/>
                </a:solidFill>
              </a:rPr>
              <a:t>技术能力弱</a:t>
            </a:r>
          </a:p>
        </p:txBody>
      </p:sp>
      <p:sp>
        <p:nvSpPr>
          <p:cNvPr id="57" name="标题 4"/>
          <p:cNvSpPr txBox="1">
            <a:spLocks/>
          </p:cNvSpPr>
          <p:nvPr/>
        </p:nvSpPr>
        <p:spPr>
          <a:xfrm>
            <a:off x="2999079" y="4358861"/>
            <a:ext cx="3328950" cy="525001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accent1"/>
                </a:solidFill>
              </a:rPr>
              <a:t>工作水平不高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1270670" y="3075715"/>
            <a:ext cx="5232443" cy="541310"/>
            <a:chOff x="3779912" y="971744"/>
            <a:chExt cx="4680520" cy="484037"/>
          </a:xfrm>
        </p:grpSpPr>
        <p:sp>
          <p:nvSpPr>
            <p:cNvPr id="59" name="矩形 58"/>
            <p:cNvSpPr/>
            <p:nvPr/>
          </p:nvSpPr>
          <p:spPr>
            <a:xfrm>
              <a:off x="3779912" y="971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97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itchFamily="34" charset="-122"/>
              </a:endParaRPr>
            </a:p>
          </p:txBody>
        </p:sp>
        <p:sp>
          <p:nvSpPr>
            <p:cNvPr id="60" name="等腰三角形 219"/>
            <p:cNvSpPr/>
            <p:nvPr/>
          </p:nvSpPr>
          <p:spPr>
            <a:xfrm rot="5400000" flipV="1">
              <a:off x="3981509" y="1009306"/>
              <a:ext cx="484035" cy="408915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标题 4"/>
            <p:cNvSpPr txBox="1">
              <a:spLocks/>
            </p:cNvSpPr>
            <p:nvPr/>
          </p:nvSpPr>
          <p:spPr>
            <a:xfrm>
              <a:off x="3913641" y="1028075"/>
              <a:ext cx="480923" cy="3713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rPr>
                <a:t>   01</a:t>
              </a:r>
              <a:endParaRPr lang="zh-CN" altLang="en-US" sz="105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endParaRPr>
            </a:p>
            <a:p>
              <a:endParaRPr lang="en-US" altLang="zh-CN" sz="1100" b="1" dirty="0">
                <a:solidFill>
                  <a:schemeClr val="bg1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270670" y="3657395"/>
            <a:ext cx="5232443" cy="620629"/>
            <a:chOff x="3779912" y="1491881"/>
            <a:chExt cx="4680520" cy="554964"/>
          </a:xfrm>
        </p:grpSpPr>
        <p:sp>
          <p:nvSpPr>
            <p:cNvPr id="63" name="矩形 62"/>
            <p:cNvSpPr/>
            <p:nvPr/>
          </p:nvSpPr>
          <p:spPr>
            <a:xfrm>
              <a:off x="3779912" y="1557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97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itchFamily="34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3983050" y="1491881"/>
              <a:ext cx="480923" cy="554964"/>
              <a:chOff x="3983050" y="1491881"/>
              <a:chExt cx="480923" cy="554964"/>
            </a:xfrm>
          </p:grpSpPr>
          <p:sp>
            <p:nvSpPr>
              <p:cNvPr id="65" name="等腰三角形 219"/>
              <p:cNvSpPr/>
              <p:nvPr/>
            </p:nvSpPr>
            <p:spPr>
              <a:xfrm rot="5400000" flipV="1">
                <a:off x="3981509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标题 4"/>
              <p:cNvSpPr txBox="1">
                <a:spLocks/>
              </p:cNvSpPr>
              <p:nvPr/>
            </p:nvSpPr>
            <p:spPr>
              <a:xfrm>
                <a:off x="3983050" y="1491881"/>
                <a:ext cx="480923" cy="3713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Impact" pitchFamily="34" charset="0"/>
                    <a:ea typeface="微软雅黑" pitchFamily="34" charset="-122"/>
                  </a:rPr>
                  <a:t>   02</a:t>
                </a:r>
                <a:endParaRPr lang="zh-CN" altLang="en-US" sz="105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endParaRPr>
              </a:p>
              <a:p>
                <a:endParaRPr lang="en-US" altLang="zh-CN" sz="1100" b="1" dirty="0">
                  <a:solidFill>
                    <a:schemeClr val="bg1"/>
                  </a:solidFill>
                  <a:latin typeface="Impact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1270670" y="4359772"/>
            <a:ext cx="5232443" cy="569322"/>
            <a:chOff x="3779912" y="2119943"/>
            <a:chExt cx="4680520" cy="509085"/>
          </a:xfrm>
        </p:grpSpPr>
        <p:sp>
          <p:nvSpPr>
            <p:cNvPr id="68" name="矩形 67"/>
            <p:cNvSpPr/>
            <p:nvPr/>
          </p:nvSpPr>
          <p:spPr>
            <a:xfrm>
              <a:off x="3779912" y="2143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97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itchFamily="34" charset="-122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977856" y="2119943"/>
              <a:ext cx="480923" cy="509085"/>
              <a:chOff x="3977856" y="1537760"/>
              <a:chExt cx="480923" cy="509085"/>
            </a:xfrm>
          </p:grpSpPr>
          <p:sp>
            <p:nvSpPr>
              <p:cNvPr id="70" name="等腰三角形 219"/>
              <p:cNvSpPr/>
              <p:nvPr/>
            </p:nvSpPr>
            <p:spPr>
              <a:xfrm rot="5400000" flipV="1">
                <a:off x="3994310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标题 4"/>
              <p:cNvSpPr txBox="1">
                <a:spLocks/>
              </p:cNvSpPr>
              <p:nvPr/>
            </p:nvSpPr>
            <p:spPr>
              <a:xfrm>
                <a:off x="3977856" y="1537760"/>
                <a:ext cx="480923" cy="3713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Impact" pitchFamily="34" charset="0"/>
                    <a:ea typeface="微软雅黑" pitchFamily="34" charset="-122"/>
                  </a:rPr>
                  <a:t>   03</a:t>
                </a:r>
                <a:endParaRPr lang="zh-CN" altLang="en-US" sz="105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endParaRPr>
              </a:p>
              <a:p>
                <a:endParaRPr lang="en-US" altLang="zh-CN" sz="1100" b="1" dirty="0">
                  <a:solidFill>
                    <a:schemeClr val="bg1"/>
                  </a:solidFill>
                  <a:latin typeface="Impact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2" name="标题 4"/>
          <p:cNvSpPr txBox="1">
            <a:spLocks/>
          </p:cNvSpPr>
          <p:nvPr/>
        </p:nvSpPr>
        <p:spPr>
          <a:xfrm>
            <a:off x="2999079" y="5159947"/>
            <a:ext cx="3328950" cy="375868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accent1"/>
                </a:solidFill>
              </a:rPr>
              <a:t>工作办法不多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1270670" y="5039182"/>
            <a:ext cx="5232443" cy="620629"/>
            <a:chOff x="3779912" y="1491881"/>
            <a:chExt cx="4680520" cy="554964"/>
          </a:xfrm>
        </p:grpSpPr>
        <p:sp>
          <p:nvSpPr>
            <p:cNvPr id="74" name="矩形 73"/>
            <p:cNvSpPr/>
            <p:nvPr/>
          </p:nvSpPr>
          <p:spPr>
            <a:xfrm>
              <a:off x="3779912" y="1557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97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itchFamily="34" charset="-122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3983050" y="1491881"/>
              <a:ext cx="480923" cy="554964"/>
              <a:chOff x="3983050" y="1491881"/>
              <a:chExt cx="480923" cy="554964"/>
            </a:xfrm>
          </p:grpSpPr>
          <p:sp>
            <p:nvSpPr>
              <p:cNvPr id="76" name="等腰三角形 219"/>
              <p:cNvSpPr/>
              <p:nvPr/>
            </p:nvSpPr>
            <p:spPr>
              <a:xfrm rot="5400000" flipV="1">
                <a:off x="3981509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标题 4"/>
              <p:cNvSpPr txBox="1">
                <a:spLocks/>
              </p:cNvSpPr>
              <p:nvPr/>
            </p:nvSpPr>
            <p:spPr>
              <a:xfrm>
                <a:off x="3983050" y="1491881"/>
                <a:ext cx="480923" cy="3713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Impact" pitchFamily="34" charset="0"/>
                    <a:ea typeface="微软雅黑" pitchFamily="34" charset="-122"/>
                  </a:rPr>
                  <a:t>   04</a:t>
                </a:r>
                <a:endParaRPr lang="zh-CN" altLang="en-US" sz="105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endParaRPr>
              </a:p>
              <a:p>
                <a:endParaRPr lang="en-US" altLang="zh-CN" sz="1100" b="1" dirty="0">
                  <a:solidFill>
                    <a:schemeClr val="bg1"/>
                  </a:solidFill>
                  <a:latin typeface="Impact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8" name="矩形 77"/>
          <p:cNvSpPr/>
          <p:nvPr/>
        </p:nvSpPr>
        <p:spPr>
          <a:xfrm>
            <a:off x="6738696" y="2963048"/>
            <a:ext cx="2982833" cy="26299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公司没有专岗的党务工作者，现有的支委会成员均为兼岗，人员配置不足；兼岗党务工作者专业能力较弱，对党建工作如何开展缺乏系统、专业的认识，基层党建工作水平不高，工作活力不强，工作办法不多，实战能力差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49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55" grpId="0"/>
      <p:bldP spid="56" grpId="0"/>
      <p:bldP spid="57" grpId="0"/>
      <p:bldP spid="72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73547" y="0"/>
            <a:ext cx="5290915" cy="7037599"/>
            <a:chOff x="-673547" y="0"/>
            <a:chExt cx="5290915" cy="7037599"/>
          </a:xfrm>
        </p:grpSpPr>
        <p:sp>
          <p:nvSpPr>
            <p:cNvPr id="77" name="矩形 76"/>
            <p:cNvSpPr/>
            <p:nvPr/>
          </p:nvSpPr>
          <p:spPr>
            <a:xfrm>
              <a:off x="165" y="0"/>
              <a:ext cx="4456924" cy="685958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1" tIns="60930" rIns="121861" bIns="60930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 flipH="1" flipV="1">
              <a:off x="-673547" y="3160505"/>
              <a:ext cx="5290915" cy="3877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208" y="2707441"/>
            <a:ext cx="7822677" cy="4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>
            <a:spLocks/>
          </p:cNvSpPr>
          <p:nvPr/>
        </p:nvSpPr>
        <p:spPr>
          <a:xfrm>
            <a:off x="5684367" y="2125251"/>
            <a:ext cx="5515793" cy="680600"/>
          </a:xfrm>
          <a:prstGeom prst="rect">
            <a:avLst/>
          </a:prstGeom>
        </p:spPr>
        <p:txBody>
          <a:bodyPr vert="horz" lIns="162441" tIns="81221" rIns="162441" bIns="812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下一步工作思路及措施</a:t>
            </a:r>
          </a:p>
        </p:txBody>
      </p:sp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6779" y="549474"/>
            <a:ext cx="2395289" cy="14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标题 4"/>
          <p:cNvSpPr txBox="1">
            <a:spLocks/>
          </p:cNvSpPr>
          <p:nvPr/>
        </p:nvSpPr>
        <p:spPr>
          <a:xfrm>
            <a:off x="8343193" y="626006"/>
            <a:ext cx="1398154" cy="1176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4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03</a:t>
            </a:r>
            <a:endParaRPr lang="zh-CN" altLang="en-US" sz="37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056616" y="4081996"/>
            <a:ext cx="1640802" cy="1191306"/>
            <a:chOff x="6935916" y="343637"/>
            <a:chExt cx="1713877" cy="1135367"/>
          </a:xfrm>
        </p:grpSpPr>
        <p:pic>
          <p:nvPicPr>
            <p:cNvPr id="1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546423" y="786263"/>
            <a:ext cx="3460551" cy="5235819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924883" y="786263"/>
              <a:ext cx="2809220" cy="5235819"/>
              <a:chOff x="924883" y="786263"/>
              <a:chExt cx="2809220" cy="5235819"/>
            </a:xfrm>
          </p:grpSpPr>
          <p:pic>
            <p:nvPicPr>
              <p:cNvPr id="122" name="Picture 7" descr="C:\Users\Administrator\Desktop\党政机关\素材\长城\矢量长城\13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10125"/>
                        </a14:imgEffect>
                        <a14:imgEffect>
                          <a14:brightnessContrast bright="100000" contrast="7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组合 77"/>
              <p:cNvGrpSpPr/>
              <p:nvPr/>
            </p:nvGrpSpPr>
            <p:grpSpPr>
              <a:xfrm>
                <a:off x="924883" y="2116455"/>
                <a:ext cx="2809220" cy="672596"/>
                <a:chOff x="763823" y="350767"/>
                <a:chExt cx="3175331" cy="504330"/>
              </a:xfrm>
            </p:grpSpPr>
            <p:sp>
              <p:nvSpPr>
                <p:cNvPr id="89" name="TextBox 19"/>
                <p:cNvSpPr txBox="1"/>
                <p:nvPr/>
              </p:nvSpPr>
              <p:spPr>
                <a:xfrm>
                  <a:off x="1106536" y="619703"/>
                  <a:ext cx="2507472" cy="235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rgbClr val="FDE6D3"/>
                      </a:solidFill>
                      <a:latin typeface="+mj-ea"/>
                      <a:ea typeface="+mj-ea"/>
                      <a:cs typeface="+mn-ea"/>
                      <a:sym typeface="+mn-lt"/>
                    </a:rPr>
                    <a:t>Communist Party of China</a:t>
                  </a:r>
                  <a:endParaRPr lang="zh-CN" altLang="en-US" sz="1200" b="1" dirty="0">
                    <a:solidFill>
                      <a:srgbClr val="FDE6D3"/>
                    </a:solidFill>
                    <a:latin typeface="+mj-ea"/>
                    <a:ea typeface="+mj-ea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TextBox 20"/>
                <p:cNvSpPr txBox="1"/>
                <p:nvPr/>
              </p:nvSpPr>
              <p:spPr>
                <a:xfrm>
                  <a:off x="763823" y="350767"/>
                  <a:ext cx="3175331" cy="332321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900" b="1" dirty="0">
                      <a:solidFill>
                        <a:srgbClr val="FDE6D3"/>
                      </a:solidFill>
                      <a:cs typeface="+mn-ea"/>
                      <a:sym typeface="+mn-lt"/>
                    </a:rPr>
                    <a:t>中国共产党</a:t>
                  </a:r>
                  <a:endParaRPr lang="en-US" altLang="zh-CN" sz="1900" b="1" dirty="0">
                    <a:solidFill>
                      <a:srgbClr val="FDE6D3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8633"/>
            </a:xfrm>
            <a:prstGeom prst="rect">
              <a:avLst/>
            </a:prstGeom>
            <a:noFill/>
          </p:spPr>
          <p:txBody>
            <a:bodyPr wrap="square" lIns="121891" tIns="60945" rIns="121891" bIns="60945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FDE9D5"/>
                  </a:solidFill>
                  <a:latin typeface="华康俪金黑W8(P)" pitchFamily="34" charset="-122"/>
                  <a:ea typeface="华康俪金黑W8(P)" pitchFamily="34" charset="-122"/>
                </a:rPr>
                <a:t>工作汇报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50435" y="-26590"/>
            <a:ext cx="12398739" cy="234537"/>
            <a:chOff x="46534" y="1260900"/>
            <a:chExt cx="12182715" cy="234538"/>
          </a:xfrm>
        </p:grpSpPr>
        <p:pic>
          <p:nvPicPr>
            <p:cNvPr id="24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/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/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5498104" y="2984480"/>
            <a:ext cx="4363665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加大党建工作力度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99462" y="3005864"/>
            <a:ext cx="4874397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   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注重党组织基础建设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98104" y="3484257"/>
            <a:ext cx="4989590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加强党建能力建设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99462" y="3484257"/>
            <a:ext cx="4989590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创新基层党建工作模式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627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4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1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00" grpId="0"/>
      <p:bldP spid="27" grpId="0"/>
      <p:bldP spid="28" grpId="0"/>
      <p:bldP spid="29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300031" y="1574272"/>
            <a:ext cx="1568099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2984772" y="3645818"/>
            <a:ext cx="8340914" cy="15096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党建工作是我们抓好各项工作的根本，我们的工作不仅仅是经营管理，作为央企，应该充分认识到加强公司党建工作的重要性、必要性、增强责任感和紧迫感，党建工作抓好了，基层党组织的核心作用就能更好的发挥，队伍的凝聚力和向心力就更加明显，什么工作都好开展。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4006974" y="263976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增强紧迫感，狠抓党建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38" y="2694227"/>
            <a:ext cx="702647" cy="4611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58" y="2694227"/>
            <a:ext cx="702647" cy="4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772" y="141414"/>
            <a:ext cx="12204426" cy="68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istrator\Desktop\线稿长城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801" y="4293890"/>
            <a:ext cx="120383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746" y="989061"/>
            <a:ext cx="1751216" cy="10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9462" y="966685"/>
            <a:ext cx="1577548" cy="103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169" y="6598880"/>
            <a:ext cx="12238924" cy="260708"/>
          </a:xfrm>
          <a:prstGeom prst="rect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"/>
          <p:cNvSpPr/>
          <p:nvPr/>
        </p:nvSpPr>
        <p:spPr>
          <a:xfrm>
            <a:off x="4006974" y="1282341"/>
            <a:ext cx="4176464" cy="707293"/>
          </a:xfrm>
          <a:prstGeom prst="roundRect">
            <a:avLst>
              <a:gd name="adj" fmla="val 50000"/>
            </a:avLst>
          </a:prstGeom>
          <a:solidFill>
            <a:srgbClr val="FDE9D5"/>
          </a:solidFill>
          <a:ln w="38100">
            <a:solidFill>
              <a:srgbClr val="CC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" name="文本框 33"/>
          <p:cNvSpPr txBox="1"/>
          <p:nvPr/>
        </p:nvSpPr>
        <p:spPr>
          <a:xfrm>
            <a:off x="4672597" y="981522"/>
            <a:ext cx="3006785" cy="92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/PREFACE</a:t>
            </a:r>
            <a:endParaRPr lang="en-GB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91" y="435185"/>
            <a:ext cx="2822420" cy="84715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81254" y="2421682"/>
            <a:ext cx="8662424" cy="2383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是深入学习党的</a:t>
            </a: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</a:t>
            </a: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</a:t>
            </a: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神和</a:t>
            </a: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中全会的关键之年，是贯彻好党的群众路线实践教育活动的重要一年，党支部紧紧围绕上级党委的总体工作思路，深化思想工作，转变机关作风，加强党建工作，从反“四风”，转作风入手，确保廉政之风的形成，树立良好党员干部形象。</a:t>
            </a:r>
          </a:p>
        </p:txBody>
      </p:sp>
    </p:spTree>
    <p:extLst>
      <p:ext uri="{BB962C8B-B14F-4D97-AF65-F5344CB8AC3E}">
        <p14:creationId xmlns:p14="http://schemas.microsoft.com/office/powerpoint/2010/main" val="29656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300031" y="1485578"/>
            <a:ext cx="1568099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29" name="矩形 28"/>
          <p:cNvSpPr/>
          <p:nvPr/>
        </p:nvSpPr>
        <p:spPr>
          <a:xfrm>
            <a:off x="2998862" y="3501802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逐步确立 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222096" y="3501802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全面深化改革实施进展顺利，各领域标志性、支柱性改革任务基本上已经推出，重要领域和关键环节改革取得突破性进展，全面深化改革、全面依法治国的主体框架正在逐步确立。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998862" y="4543651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突破解决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222096" y="4543651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改革真刀真枪、大刀阔斧，涉险滩、动奶酪、啃硬骨头，突破了一些过去认为不可能突破的关口，也解决了一些多年来想解决但一直没有很好解决的问题，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998862" y="5586940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夯基垒台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222096" y="5586940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不断夯基垒台、积厚成势，为下一步深化改革创造了良好条件。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3934966" y="2044956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全面深化改革进程中期评估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56" y="2083981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07" y="2064468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926854" y="2627195"/>
            <a:ext cx="8340914" cy="7894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日，习近平主持中央深改组第二十七次会议，作出这样的中期评估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83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1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1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1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1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1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1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0332862" y="1587281"/>
            <a:ext cx="1316653" cy="955957"/>
            <a:chOff x="6935916" y="343637"/>
            <a:chExt cx="1713877" cy="1135367"/>
          </a:xfrm>
        </p:grpSpPr>
        <p:pic>
          <p:nvPicPr>
            <p:cNvPr id="35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841826" y="5988560"/>
            <a:ext cx="3535776" cy="105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15" name="文本框 11"/>
          <p:cNvSpPr txBox="1"/>
          <p:nvPr/>
        </p:nvSpPr>
        <p:spPr>
          <a:xfrm>
            <a:off x="2782838" y="1917626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全面深化改革下一阶段重点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8" y="1956651"/>
            <a:ext cx="702647" cy="4611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79" y="1937138"/>
            <a:ext cx="702647" cy="46111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06567" y="2853730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思想认识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9801" y="2853730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克服禾纠正重业务、轻党建的错误思想，树立党建工作必须服务于公司经营管理的理念</a:t>
            </a:r>
          </a:p>
        </p:txBody>
      </p:sp>
      <p:sp>
        <p:nvSpPr>
          <p:cNvPr id="25" name="矩形 24"/>
          <p:cNvSpPr/>
          <p:nvPr/>
        </p:nvSpPr>
        <p:spPr>
          <a:xfrm>
            <a:off x="3006567" y="3895579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一岗双责</a:t>
            </a:r>
          </a:p>
        </p:txBody>
      </p:sp>
      <p:sp>
        <p:nvSpPr>
          <p:cNvPr id="26" name="矩形 25"/>
          <p:cNvSpPr/>
          <p:nvPr/>
        </p:nvSpPr>
        <p:spPr>
          <a:xfrm>
            <a:off x="5229801" y="3895579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必须从我做起，带领党员领导干部认真学习党中央、各级党委相关文件精神，主动承担党建工作党委主体责任，落实“一岗双责”</a:t>
            </a:r>
          </a:p>
        </p:txBody>
      </p:sp>
      <p:sp>
        <p:nvSpPr>
          <p:cNvPr id="29" name="矩形 28"/>
          <p:cNvSpPr/>
          <p:nvPr/>
        </p:nvSpPr>
        <p:spPr>
          <a:xfrm>
            <a:off x="3006567" y="4938868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融入到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</a:t>
            </a:r>
          </a:p>
        </p:txBody>
      </p:sp>
      <p:sp>
        <p:nvSpPr>
          <p:cNvPr id="31" name="矩形 30"/>
          <p:cNvSpPr/>
          <p:nvPr/>
        </p:nvSpPr>
        <p:spPr>
          <a:xfrm>
            <a:off x="5229801" y="4938868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 围绕发展抓党建，抓好党建促发展为目标，切实把党建工作摆上重要议程日程，把党的建设放在经营中去思考，放到日常工作中去安排。</a:t>
            </a:r>
          </a:p>
        </p:txBody>
      </p:sp>
      <p:sp>
        <p:nvSpPr>
          <p:cNvPr id="32" name="矩形 31"/>
          <p:cNvSpPr/>
          <p:nvPr/>
        </p:nvSpPr>
        <p:spPr>
          <a:xfrm>
            <a:off x="909321" y="2871616"/>
            <a:ext cx="1852058" cy="29327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工作措施</a:t>
            </a:r>
          </a:p>
        </p:txBody>
      </p:sp>
    </p:spTree>
    <p:extLst>
      <p:ext uri="{BB962C8B-B14F-4D97-AF65-F5344CB8AC3E}">
        <p14:creationId xmlns:p14="http://schemas.microsoft.com/office/powerpoint/2010/main" val="30639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4" grpId="0" animBg="1"/>
      <p:bldP spid="25" grpId="0" animBg="1"/>
      <p:bldP spid="26" grpId="0" animBg="1"/>
      <p:bldP spid="29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580942" y="1645106"/>
            <a:ext cx="1568099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16" name="矩形 15"/>
          <p:cNvSpPr/>
          <p:nvPr/>
        </p:nvSpPr>
        <p:spPr>
          <a:xfrm>
            <a:off x="6151118" y="2886279"/>
            <a:ext cx="1904407" cy="2175837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</a:p>
        </p:txBody>
      </p:sp>
      <p:sp>
        <p:nvSpPr>
          <p:cNvPr id="17" name="矩形 16"/>
          <p:cNvSpPr/>
          <p:nvPr/>
        </p:nvSpPr>
        <p:spPr>
          <a:xfrm>
            <a:off x="8192814" y="2886280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党员考核管理办法</a:t>
            </a:r>
          </a:p>
        </p:txBody>
      </p:sp>
      <p:sp>
        <p:nvSpPr>
          <p:cNvPr id="18" name="矩形 17"/>
          <p:cNvSpPr/>
          <p:nvPr/>
        </p:nvSpPr>
        <p:spPr>
          <a:xfrm>
            <a:off x="8192814" y="3669680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制定年度工作计划</a:t>
            </a:r>
          </a:p>
        </p:txBody>
      </p:sp>
      <p:sp>
        <p:nvSpPr>
          <p:cNvPr id="19" name="矩形 18"/>
          <p:cNvSpPr/>
          <p:nvPr/>
        </p:nvSpPr>
        <p:spPr>
          <a:xfrm>
            <a:off x="8192814" y="4450457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党支部书记年度述职规定</a:t>
            </a:r>
          </a:p>
        </p:txBody>
      </p:sp>
      <p:sp>
        <p:nvSpPr>
          <p:cNvPr id="22" name="矩形 21"/>
          <p:cNvSpPr/>
          <p:nvPr/>
        </p:nvSpPr>
        <p:spPr>
          <a:xfrm>
            <a:off x="3224262" y="2862418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“三会一课”制度</a:t>
            </a:r>
          </a:p>
        </p:txBody>
      </p:sp>
      <p:sp>
        <p:nvSpPr>
          <p:cNvPr id="23" name="矩形 22"/>
          <p:cNvSpPr/>
          <p:nvPr/>
        </p:nvSpPr>
        <p:spPr>
          <a:xfrm>
            <a:off x="3224262" y="3645818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月度集中学习制度</a:t>
            </a:r>
          </a:p>
        </p:txBody>
      </p:sp>
      <p:sp>
        <p:nvSpPr>
          <p:cNvPr id="24" name="矩形 23"/>
          <p:cNvSpPr/>
          <p:nvPr/>
        </p:nvSpPr>
        <p:spPr>
          <a:xfrm>
            <a:off x="3224262" y="4426595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党建工作责任制制度</a:t>
            </a:r>
          </a:p>
        </p:txBody>
      </p:sp>
      <p:sp>
        <p:nvSpPr>
          <p:cNvPr id="27" name="文本框 11"/>
          <p:cNvSpPr txBox="1"/>
          <p:nvPr/>
        </p:nvSpPr>
        <p:spPr>
          <a:xfrm>
            <a:off x="3928630" y="1911814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加大党建工作力度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11" y="1950839"/>
            <a:ext cx="702647" cy="46111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10" y="1960570"/>
            <a:ext cx="702647" cy="461112"/>
          </a:xfrm>
          <a:prstGeom prst="rect">
            <a:avLst/>
          </a:prstGeom>
        </p:spPr>
      </p:pic>
      <p:sp>
        <p:nvSpPr>
          <p:cNvPr id="31" name="文本框 35"/>
          <p:cNvSpPr txBox="1"/>
          <p:nvPr/>
        </p:nvSpPr>
        <p:spPr>
          <a:xfrm>
            <a:off x="3075040" y="5302002"/>
            <a:ext cx="812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      广泛调动公司党员干部参与党建工作的积极性，促进党建工作走上规范化轨道，做到党建工作与经营管理同布置、同落实、同检查、形成党建与经营管理工作相互渗透、相互促进、齐抓共管的工作机制。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29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7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-1206" y="1679538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9911630" y="1679538"/>
            <a:ext cx="1440160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553144" y="3277843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加强基层党组织建设，继续吸收新鲜血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液，认真对现有的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名入党积极分子、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名入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党申请人进行考察，尽快把现有非党员四级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机构班子、业务骨干吸收培养为党员，保证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党员队伍纯洁性、先进性。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3930204" y="2029937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93" y="2125714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26" y="212571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19702" y="5178436"/>
            <a:ext cx="2011485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、加强基层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党组织建设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423505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35" y="2989810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9224707" y="169912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 flipH="1">
            <a:off x="56767" y="1595806"/>
            <a:ext cx="1739282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4314123" y="3280682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进一步完善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党员年度考核管理办法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，把对党员的管理与经营管理有机结合起来，通过量化考评实现党员标准具体化、党员日常行为规范化，并在基层开展“先进共产党”“党员示范岗”评先评优活动，树立典型，以强带弱，形成积极向上、示范带动的新格局，努力提高党员的综合素质和能力水平，发挥先锋带头作用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1695945" y="205654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72" y="2128553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05" y="2128553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356421" y="5227596"/>
            <a:ext cx="2238261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、强化考核作用、树立典型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1959015" y="3426344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14" y="2992649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-1206" y="1679538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9911630" y="1679538"/>
            <a:ext cx="1440160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553144" y="3277843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将党建工作纳入领导评价体系，与经营管理指标同步考核，权重不低于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30%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，考核指标包括便不限于集中学习出勤率，心得体会或读书笔记的数量及质量、党风廉政责任制考核数量、民主评议结果、主动组织党建活动、为党建工作出谋划策。连续两次考核不合格的，将不再续聘，并作出相应的处罚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3930204" y="2065561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93" y="2125714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26" y="212571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492353" y="5157986"/>
            <a:ext cx="2300277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、将党建工作纳入领导评价体系 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423505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35" y="2989810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9224707" y="169912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 flipH="1">
            <a:off x="56767" y="1595806"/>
            <a:ext cx="1739282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4314123" y="3280682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加强基层党组织日常工作，基层党组织书记每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年至少讲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次党课；党支部每月至少组织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次集中学习；基层党组织定期向上级党委工作汇报；每年年底组织基层党组织书记抓党建述职评议及工作总结；每年开展基层党建调研不低于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次；每年七一组织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次专题党建活动。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1695945" y="205654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72" y="2128553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05" y="2128553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480681" y="5181275"/>
            <a:ext cx="2011485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、加强基层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党组织活动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1959015" y="3426344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14" y="2992649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-1206" y="1679538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9911630" y="1679538"/>
            <a:ext cx="1440160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553144" y="3277843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重点关注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A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县支、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B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县支基层党组建设工作，指导帮助他们尽快成立县支党支部，力争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年内使全市四级机构独立党支部覆盖率提高至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90%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，实行党员发展指标向基层、业务一线，确保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年内实现四级机构主要负责人党员覆盖率至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95%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，完善基层组织建设，使党支部的战斗堡垒作用得到充分发挥。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3930204" y="2065561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93" y="2125714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26" y="212571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19702" y="5178436"/>
            <a:ext cx="2011485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、重点关注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423505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35" y="2989810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 flipH="1">
            <a:off x="-97482" y="3672719"/>
            <a:ext cx="12359902" cy="2998929"/>
            <a:chOff x="0" y="3860659"/>
            <a:chExt cx="12215886" cy="2998929"/>
          </a:xfrm>
        </p:grpSpPr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Administrator\Desktop\Nipic_20180988_201509091138025270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1"/>
            <a:stretch/>
          </p:blipFill>
          <p:spPr bwMode="auto">
            <a:xfrm rot="10800000" flipV="1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02718" y="708133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9" name="矩形 8"/>
          <p:cNvSpPr/>
          <p:nvPr/>
        </p:nvSpPr>
        <p:spPr>
          <a:xfrm>
            <a:off x="4006974" y="2215493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"/>
          <p:cNvSpPr/>
          <p:nvPr/>
        </p:nvSpPr>
        <p:spPr>
          <a:xfrm>
            <a:off x="5879182" y="1871592"/>
            <a:ext cx="4104456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101788" y="1958714"/>
            <a:ext cx="3677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1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、加强党常务工作者编制配置</a:t>
            </a:r>
          </a:p>
        </p:txBody>
      </p:sp>
      <p:sp>
        <p:nvSpPr>
          <p:cNvPr id="16" name="矩形 15"/>
          <p:cNvSpPr/>
          <p:nvPr/>
        </p:nvSpPr>
        <p:spPr>
          <a:xfrm>
            <a:off x="1414686" y="2090031"/>
            <a:ext cx="2331507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加强党建能力建设</a:t>
            </a:r>
          </a:p>
        </p:txBody>
      </p:sp>
      <p:sp>
        <p:nvSpPr>
          <p:cNvPr id="17" name="矩形 16"/>
          <p:cNvSpPr/>
          <p:nvPr/>
        </p:nvSpPr>
        <p:spPr>
          <a:xfrm>
            <a:off x="4367014" y="2907446"/>
            <a:ext cx="6696744" cy="166968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每一个支部争取配置一名专职人员，四级机构党支部至少配置一名兼职人员，保障基层党建工作能够顺利开展，日常学习、宣传、组织生活把全体党员都纳入其中，例如月度学习、组织生活会由党支部商定主题后，由全体党员轮流主持安排，以此调动全体党员对党建工作的主观能动，打破以入往被动、应付开展工作的局面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445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1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1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1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-97482" y="3672719"/>
            <a:ext cx="12385376" cy="2998929"/>
            <a:chOff x="0" y="3860659"/>
            <a:chExt cx="12215886" cy="2998929"/>
          </a:xfrm>
        </p:grpSpPr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Administrator\Desktop\Nipic_20180988_201509091138025270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1"/>
            <a:stretch/>
          </p:blipFill>
          <p:spPr bwMode="auto">
            <a:xfrm rot="10800000" flipV="1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02718" y="708133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9" name="矩形 8"/>
          <p:cNvSpPr/>
          <p:nvPr/>
        </p:nvSpPr>
        <p:spPr>
          <a:xfrm>
            <a:off x="838622" y="2331120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"/>
          <p:cNvSpPr/>
          <p:nvPr/>
        </p:nvSpPr>
        <p:spPr>
          <a:xfrm>
            <a:off x="1923011" y="1987219"/>
            <a:ext cx="5396329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83052" y="2102504"/>
            <a:ext cx="4960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、加强党常务工作者专业知识和工作能力</a:t>
            </a:r>
          </a:p>
        </p:txBody>
      </p:sp>
      <p:sp>
        <p:nvSpPr>
          <p:cNvPr id="16" name="矩形 15"/>
          <p:cNvSpPr/>
          <p:nvPr/>
        </p:nvSpPr>
        <p:spPr>
          <a:xfrm>
            <a:off x="8831510" y="2274396"/>
            <a:ext cx="2331507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加强党建能力建设</a:t>
            </a:r>
          </a:p>
        </p:txBody>
      </p:sp>
      <p:sp>
        <p:nvSpPr>
          <p:cNvPr id="17" name="矩形 16"/>
          <p:cNvSpPr/>
          <p:nvPr/>
        </p:nvSpPr>
        <p:spPr>
          <a:xfrm>
            <a:off x="1198662" y="3023073"/>
            <a:ext cx="6696744" cy="166968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主动参加某某市委党校组织的各类培训，每年不少于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次；邀请党校老师至公司上党课，每年至少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次；与业务合作单位、政府部门等相关党组织加强沟通联系，共同组织联谊、公益等活动，促进常务工作者交流学习，增强党务工作能力；寻找党员中专业人才充实到支委会中，改善公司 党建工作质量。</a:t>
            </a:r>
            <a:r>
              <a:rPr lang="en-US" altLang="zh-CN" sz="1600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3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1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1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1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717462" y="1001165"/>
            <a:ext cx="2841777" cy="2355705"/>
            <a:chOff x="1288264" y="699544"/>
            <a:chExt cx="2131610" cy="1766370"/>
          </a:xfrm>
        </p:grpSpPr>
        <p:grpSp>
          <p:nvGrpSpPr>
            <p:cNvPr id="50" name="组合 49"/>
            <p:cNvGrpSpPr/>
            <p:nvPr/>
          </p:nvGrpSpPr>
          <p:grpSpPr>
            <a:xfrm>
              <a:off x="1312685" y="699544"/>
              <a:ext cx="2107189" cy="469779"/>
              <a:chOff x="763823" y="321141"/>
              <a:chExt cx="3175331" cy="469779"/>
            </a:xfrm>
          </p:grpSpPr>
          <p:sp>
            <p:nvSpPr>
              <p:cNvPr id="54" name="TextBox 19"/>
              <p:cNvSpPr txBox="1"/>
              <p:nvPr/>
            </p:nvSpPr>
            <p:spPr>
              <a:xfrm>
                <a:off x="939095" y="555526"/>
                <a:ext cx="2507472" cy="2353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rgbClr val="C00000"/>
                    </a:solidFill>
                    <a:latin typeface="+mj-ea"/>
                    <a:ea typeface="+mj-ea"/>
                    <a:cs typeface="+mn-ea"/>
                    <a:sym typeface="+mn-lt"/>
                  </a:rPr>
                  <a:t>Communist Party of China</a:t>
                </a:r>
                <a:endParaRPr lang="zh-CN" altLang="en-US" sz="1200" b="1" dirty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55" name="TextBox 20"/>
              <p:cNvSpPr txBox="1"/>
              <p:nvPr/>
            </p:nvSpPr>
            <p:spPr>
              <a:xfrm>
                <a:off x="763823" y="321141"/>
                <a:ext cx="3175331" cy="33232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9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中国共产党</a:t>
                </a:r>
                <a:endParaRPr lang="en-US" altLang="zh-CN" sz="1900" b="1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288264" y="1040304"/>
              <a:ext cx="2119816" cy="1425610"/>
              <a:chOff x="4716016" y="699542"/>
              <a:chExt cx="2119816" cy="1425610"/>
            </a:xfrm>
          </p:grpSpPr>
          <p:sp>
            <p:nvSpPr>
              <p:cNvPr id="52" name="TextBox 14"/>
              <p:cNvSpPr txBox="1"/>
              <p:nvPr/>
            </p:nvSpPr>
            <p:spPr>
              <a:xfrm>
                <a:off x="4716016" y="703224"/>
                <a:ext cx="1111704" cy="14219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600" dirty="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typeface="方正粗黑宋简体" pitchFamily="2" charset="-122"/>
                    <a:ea typeface="方正粗黑宋简体" pitchFamily="2" charset="-122"/>
                    <a:cs typeface="+mn-ea"/>
                    <a:sym typeface="+mn-lt"/>
                  </a:rPr>
                  <a:t>目</a:t>
                </a:r>
              </a:p>
            </p:txBody>
          </p:sp>
          <p:sp>
            <p:nvSpPr>
              <p:cNvPr id="53" name="TextBox 14"/>
              <p:cNvSpPr txBox="1"/>
              <p:nvPr/>
            </p:nvSpPr>
            <p:spPr>
              <a:xfrm>
                <a:off x="5724128" y="699542"/>
                <a:ext cx="1111704" cy="1421928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600" dirty="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typeface="方正粗黑宋简体" pitchFamily="2" charset="-122"/>
                    <a:ea typeface="方正粗黑宋简体" pitchFamily="2" charset="-122"/>
                    <a:cs typeface="+mn-ea"/>
                    <a:sym typeface="+mn-lt"/>
                  </a:rPr>
                  <a:t>录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5263087" y="4721531"/>
            <a:ext cx="2176095" cy="1579956"/>
            <a:chOff x="6935916" y="343637"/>
            <a:chExt cx="1713877" cy="1135367"/>
          </a:xfrm>
        </p:grpSpPr>
        <p:pic>
          <p:nvPicPr>
            <p:cNvPr id="5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13423"/>
            <a:ext cx="12295597" cy="53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标题 4"/>
          <p:cNvSpPr txBox="1">
            <a:spLocks/>
          </p:cNvSpPr>
          <p:nvPr/>
        </p:nvSpPr>
        <p:spPr>
          <a:xfrm>
            <a:off x="6112457" y="1535045"/>
            <a:ext cx="3384376" cy="401739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履职工作成绩</a:t>
            </a:r>
          </a:p>
        </p:txBody>
      </p:sp>
      <p:sp>
        <p:nvSpPr>
          <p:cNvPr id="189" name="标题 4"/>
          <p:cNvSpPr txBox="1">
            <a:spLocks/>
          </p:cNvSpPr>
          <p:nvPr/>
        </p:nvSpPr>
        <p:spPr>
          <a:xfrm>
            <a:off x="6328698" y="2422876"/>
            <a:ext cx="3328950" cy="375868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accent1"/>
                </a:solidFill>
              </a:rPr>
              <a:t>存在的问题及原因分析</a:t>
            </a:r>
          </a:p>
        </p:txBody>
      </p:sp>
      <p:sp>
        <p:nvSpPr>
          <p:cNvPr id="195" name="标题 4"/>
          <p:cNvSpPr txBox="1">
            <a:spLocks/>
          </p:cNvSpPr>
          <p:nvPr/>
        </p:nvSpPr>
        <p:spPr>
          <a:xfrm>
            <a:off x="6328698" y="3219601"/>
            <a:ext cx="3328950" cy="525001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accent1"/>
                </a:solidFill>
              </a:rPr>
              <a:t>下一步工作思路及措施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282937" y="1517343"/>
            <a:ext cx="5232443" cy="541310"/>
            <a:chOff x="3779912" y="971744"/>
            <a:chExt cx="4680520" cy="484037"/>
          </a:xfrm>
        </p:grpSpPr>
        <p:sp>
          <p:nvSpPr>
            <p:cNvPr id="180" name="矩形 179"/>
            <p:cNvSpPr/>
            <p:nvPr/>
          </p:nvSpPr>
          <p:spPr>
            <a:xfrm>
              <a:off x="3779912" y="971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97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itchFamily="34" charset="-122"/>
              </a:endParaRPr>
            </a:p>
          </p:txBody>
        </p:sp>
        <p:sp>
          <p:nvSpPr>
            <p:cNvPr id="221" name="等腰三角形 219"/>
            <p:cNvSpPr/>
            <p:nvPr/>
          </p:nvSpPr>
          <p:spPr>
            <a:xfrm rot="5400000" flipV="1">
              <a:off x="3981509" y="1009306"/>
              <a:ext cx="484035" cy="408915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标题 4"/>
            <p:cNvSpPr txBox="1">
              <a:spLocks/>
            </p:cNvSpPr>
            <p:nvPr/>
          </p:nvSpPr>
          <p:spPr>
            <a:xfrm>
              <a:off x="3913641" y="1028075"/>
              <a:ext cx="480923" cy="3713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rPr>
                <a:t>   01</a:t>
              </a:r>
              <a:endParaRPr lang="zh-CN" altLang="en-US" sz="105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endParaRPr>
            </a:p>
            <a:p>
              <a:endParaRPr lang="en-US" altLang="zh-CN" sz="1100" b="1" dirty="0">
                <a:solidFill>
                  <a:schemeClr val="bg1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82937" y="2302111"/>
            <a:ext cx="5232443" cy="620629"/>
            <a:chOff x="3779912" y="1491881"/>
            <a:chExt cx="4680520" cy="554964"/>
          </a:xfrm>
        </p:grpSpPr>
        <p:sp>
          <p:nvSpPr>
            <p:cNvPr id="186" name="矩形 185"/>
            <p:cNvSpPr/>
            <p:nvPr/>
          </p:nvSpPr>
          <p:spPr>
            <a:xfrm>
              <a:off x="3779912" y="1557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97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983050" y="1491881"/>
              <a:ext cx="480923" cy="554964"/>
              <a:chOff x="3983050" y="1491881"/>
              <a:chExt cx="480923" cy="554964"/>
            </a:xfrm>
          </p:grpSpPr>
          <p:sp>
            <p:nvSpPr>
              <p:cNvPr id="223" name="等腰三角形 219"/>
              <p:cNvSpPr/>
              <p:nvPr/>
            </p:nvSpPr>
            <p:spPr>
              <a:xfrm rot="5400000" flipV="1">
                <a:off x="3981509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标题 4"/>
              <p:cNvSpPr txBox="1">
                <a:spLocks/>
              </p:cNvSpPr>
              <p:nvPr/>
            </p:nvSpPr>
            <p:spPr>
              <a:xfrm>
                <a:off x="3983050" y="1491881"/>
                <a:ext cx="480923" cy="3713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Impact" pitchFamily="34" charset="0"/>
                    <a:ea typeface="微软雅黑" pitchFamily="34" charset="-122"/>
                  </a:rPr>
                  <a:t>   02</a:t>
                </a:r>
                <a:endParaRPr lang="zh-CN" altLang="en-US" sz="105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endParaRPr>
              </a:p>
              <a:p>
                <a:endParaRPr lang="en-US" altLang="zh-CN" sz="1100" b="1" dirty="0">
                  <a:solidFill>
                    <a:schemeClr val="bg1"/>
                  </a:solidFill>
                  <a:latin typeface="Impact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282937" y="3220512"/>
            <a:ext cx="5232443" cy="569322"/>
            <a:chOff x="3779912" y="2119943"/>
            <a:chExt cx="4680520" cy="509085"/>
          </a:xfrm>
        </p:grpSpPr>
        <p:sp>
          <p:nvSpPr>
            <p:cNvPr id="192" name="矩形 191"/>
            <p:cNvSpPr/>
            <p:nvPr/>
          </p:nvSpPr>
          <p:spPr>
            <a:xfrm>
              <a:off x="3779912" y="2143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97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itchFamily="34" charset="-122"/>
              </a:endParaRPr>
            </a:p>
          </p:txBody>
        </p:sp>
        <p:grpSp>
          <p:nvGrpSpPr>
            <p:cNvPr id="226" name="组合 225"/>
            <p:cNvGrpSpPr/>
            <p:nvPr/>
          </p:nvGrpSpPr>
          <p:grpSpPr>
            <a:xfrm>
              <a:off x="3977856" y="2119943"/>
              <a:ext cx="480923" cy="509085"/>
              <a:chOff x="3977856" y="1537760"/>
              <a:chExt cx="480923" cy="509085"/>
            </a:xfrm>
          </p:grpSpPr>
          <p:sp>
            <p:nvSpPr>
              <p:cNvPr id="227" name="等腰三角形 219"/>
              <p:cNvSpPr/>
              <p:nvPr/>
            </p:nvSpPr>
            <p:spPr>
              <a:xfrm rot="5400000" flipV="1">
                <a:off x="3994310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标题 4"/>
              <p:cNvSpPr txBox="1">
                <a:spLocks/>
              </p:cNvSpPr>
              <p:nvPr/>
            </p:nvSpPr>
            <p:spPr>
              <a:xfrm>
                <a:off x="3977856" y="1537760"/>
                <a:ext cx="480923" cy="3713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Impact" pitchFamily="34" charset="0"/>
                    <a:ea typeface="微软雅黑" pitchFamily="34" charset="-122"/>
                  </a:rPr>
                  <a:t>   03</a:t>
                </a:r>
                <a:endParaRPr lang="zh-CN" altLang="en-US" sz="105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endParaRPr>
              </a:p>
              <a:p>
                <a:endParaRPr lang="en-US" altLang="zh-CN" sz="1100" b="1" dirty="0">
                  <a:solidFill>
                    <a:schemeClr val="bg1"/>
                  </a:solidFill>
                  <a:latin typeface="Impact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0" name="Freeform 29"/>
          <p:cNvSpPr/>
          <p:nvPr/>
        </p:nvSpPr>
        <p:spPr bwMode="auto">
          <a:xfrm>
            <a:off x="878284" y="1019361"/>
            <a:ext cx="610445" cy="538225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2" y="765498"/>
            <a:ext cx="1159767" cy="10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4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1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9" grpId="0"/>
      <p:bldP spid="195" grpId="0"/>
      <p:bldP spid="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3558777" y="2461885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"/>
          <p:cNvSpPr/>
          <p:nvPr/>
        </p:nvSpPr>
        <p:spPr>
          <a:xfrm>
            <a:off x="6503544" y="2161773"/>
            <a:ext cx="2224687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726150" y="224889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创新学习方式</a:t>
            </a:r>
          </a:p>
        </p:txBody>
      </p:sp>
      <p:sp>
        <p:nvSpPr>
          <p:cNvPr id="26" name="矩形 25"/>
          <p:cNvSpPr/>
          <p:nvPr/>
        </p:nvSpPr>
        <p:spPr>
          <a:xfrm>
            <a:off x="966489" y="2336423"/>
            <a:ext cx="2331507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创新基层党建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工作模式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55272" y="3030285"/>
            <a:ext cx="6696744" cy="23098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在坚持原有的学习方式的基础上，增加观看视频、举办读书会、撰写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读书笔记、心得体会，开展特色组织生活等拓宽学习渠道，创新学习方式，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严把思想关口，认真践行“两学一做”，把专题教育融入经常性学习教育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之中，努力适应新的形势，新的变化。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347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7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7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7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6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27" y="5229271"/>
            <a:ext cx="6403385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 flipH="1">
            <a:off x="-14054" y="1394416"/>
            <a:ext cx="2141623" cy="1065493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1134215" y="2459909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"/>
          <p:cNvSpPr/>
          <p:nvPr/>
        </p:nvSpPr>
        <p:spPr>
          <a:xfrm>
            <a:off x="4078982" y="2159797"/>
            <a:ext cx="2224687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301588" y="224691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丰富党建活动</a:t>
            </a:r>
          </a:p>
        </p:txBody>
      </p:sp>
      <p:sp>
        <p:nvSpPr>
          <p:cNvPr id="26" name="矩形 25"/>
          <p:cNvSpPr/>
          <p:nvPr/>
        </p:nvSpPr>
        <p:spPr>
          <a:xfrm>
            <a:off x="9116047" y="2342572"/>
            <a:ext cx="2331507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创新基层党建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工作模式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30710" y="3028309"/>
            <a:ext cx="6696744" cy="23098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每年建党节组织重温入党誓词、新党员入党宣誓、上党课、开展警示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教育、开展社会公益活动、走访慰问老党员等形式多样的党建活动，加强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党、团、工会的组织建设，发挥好党组织的核心领导作用、共青团的后备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军作用，工会的桥梁纽带作用。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80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7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7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7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6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3558777" y="2461885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"/>
          <p:cNvSpPr/>
          <p:nvPr/>
        </p:nvSpPr>
        <p:spPr>
          <a:xfrm>
            <a:off x="5812488" y="2161773"/>
            <a:ext cx="3595086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028797" y="2254573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业务督导与党建指导相结合</a:t>
            </a:r>
          </a:p>
        </p:txBody>
      </p:sp>
      <p:sp>
        <p:nvSpPr>
          <p:cNvPr id="26" name="矩形 25"/>
          <p:cNvSpPr/>
          <p:nvPr/>
        </p:nvSpPr>
        <p:spPr>
          <a:xfrm>
            <a:off x="966489" y="2336423"/>
            <a:ext cx="2331507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创新基层党建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工作模式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55272" y="3030285"/>
            <a:ext cx="6696744" cy="23098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结合党委班子“一对一”挂钩帮助策略，将业务督导与党建相结合，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党委班子每人至少确定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家四级机构联系点，每年至少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次联系点调研指导，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带领四级机构将党建工作落到实处，切实了解基层的难处，帮助四级机构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研究解决实际困难。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96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7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7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7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6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770919" y="922640"/>
            <a:ext cx="2841777" cy="2324489"/>
            <a:chOff x="1288264" y="699544"/>
            <a:chExt cx="2131610" cy="1742963"/>
          </a:xfrm>
        </p:grpSpPr>
        <p:grpSp>
          <p:nvGrpSpPr>
            <p:cNvPr id="50" name="组合 49"/>
            <p:cNvGrpSpPr/>
            <p:nvPr/>
          </p:nvGrpSpPr>
          <p:grpSpPr>
            <a:xfrm>
              <a:off x="1312685" y="699544"/>
              <a:ext cx="2107189" cy="469779"/>
              <a:chOff x="763824" y="321141"/>
              <a:chExt cx="3175331" cy="469779"/>
            </a:xfrm>
          </p:grpSpPr>
          <p:sp>
            <p:nvSpPr>
              <p:cNvPr id="54" name="TextBox 19"/>
              <p:cNvSpPr txBox="1"/>
              <p:nvPr/>
            </p:nvSpPr>
            <p:spPr>
              <a:xfrm>
                <a:off x="939095" y="555526"/>
                <a:ext cx="2507472" cy="2353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rgbClr val="C00000"/>
                    </a:solidFill>
                    <a:latin typeface="+mj-ea"/>
                    <a:ea typeface="+mj-ea"/>
                    <a:cs typeface="+mn-ea"/>
                    <a:sym typeface="+mn-lt"/>
                  </a:rPr>
                  <a:t>Communist Party of China</a:t>
                </a:r>
                <a:endParaRPr lang="zh-CN" altLang="en-US" sz="1200" b="1" dirty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55" name="TextBox 20"/>
              <p:cNvSpPr txBox="1"/>
              <p:nvPr/>
            </p:nvSpPr>
            <p:spPr>
              <a:xfrm>
                <a:off x="763824" y="321141"/>
                <a:ext cx="3175331" cy="33232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9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中国共产党</a:t>
                </a:r>
                <a:endParaRPr lang="en-US" altLang="zh-CN" sz="1900" b="1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288264" y="1040304"/>
              <a:ext cx="2119816" cy="1402203"/>
              <a:chOff x="4716016" y="699542"/>
              <a:chExt cx="2119816" cy="1402203"/>
            </a:xfrm>
          </p:grpSpPr>
          <p:sp>
            <p:nvSpPr>
              <p:cNvPr id="52" name="TextBox 14"/>
              <p:cNvSpPr txBox="1"/>
              <p:nvPr/>
            </p:nvSpPr>
            <p:spPr>
              <a:xfrm>
                <a:off x="4716016" y="703224"/>
                <a:ext cx="1111704" cy="13985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600" dirty="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typeface="方正粗黑宋简体" pitchFamily="2" charset="-122"/>
                    <a:ea typeface="方正粗黑宋简体" pitchFamily="2" charset="-122"/>
                    <a:cs typeface="+mn-ea"/>
                    <a:sym typeface="+mn-lt"/>
                  </a:rPr>
                  <a:t>结</a:t>
                </a:r>
                <a:endParaRPr lang="en-US" altLang="zh-CN" sz="9600" dirty="0">
                  <a:ln>
                    <a:solidFill>
                      <a:schemeClr val="accent1"/>
                    </a:solidFill>
                  </a:ln>
                  <a:solidFill>
                    <a:srgbClr val="C00000"/>
                  </a:solidFill>
                  <a:latin typeface="方正粗黑宋简体" pitchFamily="2" charset="-122"/>
                  <a:ea typeface="方正粗黑宋简体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TextBox 14"/>
              <p:cNvSpPr txBox="1"/>
              <p:nvPr/>
            </p:nvSpPr>
            <p:spPr>
              <a:xfrm>
                <a:off x="5724128" y="699542"/>
                <a:ext cx="1111704" cy="122197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600" dirty="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typeface="方正粗黑宋简体" pitchFamily="2" charset="-122"/>
                    <a:ea typeface="方正粗黑宋简体" pitchFamily="2" charset="-122"/>
                    <a:cs typeface="+mn-ea"/>
                    <a:sym typeface="+mn-lt"/>
                  </a:rPr>
                  <a:t>语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5263087" y="4721531"/>
            <a:ext cx="2176095" cy="1579956"/>
            <a:chOff x="6935916" y="343637"/>
            <a:chExt cx="1713877" cy="1135367"/>
          </a:xfrm>
        </p:grpSpPr>
        <p:pic>
          <p:nvPicPr>
            <p:cNvPr id="5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98519"/>
            <a:ext cx="12295597" cy="53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Freeform 29"/>
          <p:cNvSpPr/>
          <p:nvPr/>
        </p:nvSpPr>
        <p:spPr bwMode="auto">
          <a:xfrm>
            <a:off x="878284" y="1019361"/>
            <a:ext cx="610445" cy="538225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2" y="765498"/>
            <a:ext cx="1159767" cy="107920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4799062" y="1672656"/>
            <a:ext cx="6696744" cy="24230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今后的党建工作中，我将严格按照上级党委的要求，一如既地凝心聚力抓党建，抓好党建促发展，推动党建工作创新争优，提升党建工作水平，切实发挥党的基层组织战斗堡垒作用，为公司发展提供坚强的组织保障。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7019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26" y="981998"/>
            <a:ext cx="12323620" cy="5903009"/>
          </a:xfrm>
          <a:prstGeom prst="rect">
            <a:avLst/>
          </a:prstGeom>
        </p:spPr>
      </p:pic>
      <p:sp>
        <p:nvSpPr>
          <p:cNvPr id="10" name="TextBox 19"/>
          <p:cNvSpPr txBox="1"/>
          <p:nvPr/>
        </p:nvSpPr>
        <p:spPr>
          <a:xfrm>
            <a:off x="4356380" y="1357800"/>
            <a:ext cx="3920383" cy="515399"/>
          </a:xfrm>
          <a:prstGeom prst="rect">
            <a:avLst/>
          </a:prstGeom>
          <a:noFill/>
          <a:effectLst/>
        </p:spPr>
        <p:txBody>
          <a:bodyPr wrap="none" lIns="121861" tIns="60930" rIns="121861" bIns="6093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Communist Party of China</a:t>
            </a:r>
            <a:endParaRPr lang="zh-CN" altLang="en-US" sz="2100" b="1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3972390" y="593207"/>
            <a:ext cx="4233224" cy="917170"/>
          </a:xfrm>
          <a:prstGeom prst="rect">
            <a:avLst/>
          </a:prstGeom>
          <a:noFill/>
          <a:effectLst/>
        </p:spPr>
        <p:txBody>
          <a:bodyPr wrap="square" lIns="121861" tIns="60930" rIns="121861" bIns="6093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300" b="1" dirty="0">
                <a:solidFill>
                  <a:srgbClr val="C00000"/>
                </a:solidFill>
                <a:cs typeface="+mn-ea"/>
                <a:sym typeface="+mn-lt"/>
              </a:rPr>
              <a:t>中国共产党</a:t>
            </a:r>
            <a:endParaRPr lang="en-US" altLang="zh-CN" sz="43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79968" y="99301"/>
            <a:ext cx="1595758" cy="1064873"/>
            <a:chOff x="6935916" y="343637"/>
            <a:chExt cx="1713877" cy="1135367"/>
          </a:xfrm>
        </p:grpSpPr>
        <p:pic>
          <p:nvPicPr>
            <p:cNvPr id="32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5718" y="649319"/>
            <a:ext cx="1168655" cy="7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本框 8"/>
          <p:cNvSpPr txBox="1"/>
          <p:nvPr/>
        </p:nvSpPr>
        <p:spPr>
          <a:xfrm>
            <a:off x="2784316" y="1798347"/>
            <a:ext cx="6825893" cy="1138743"/>
          </a:xfrm>
          <a:prstGeom prst="rect">
            <a:avLst/>
          </a:prstGeom>
          <a:noFill/>
        </p:spPr>
        <p:txBody>
          <a:bodyPr wrap="square" lIns="121891" tIns="60945" rIns="121891" bIns="60945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C00000"/>
                </a:solidFill>
                <a:latin typeface="华康俪金黑W8(P)" pitchFamily="34" charset="-122"/>
                <a:ea typeface="华康俪金黑W8(P)" pitchFamily="34" charset="-122"/>
              </a:rPr>
              <a:t>感谢您的聆听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487986" y="1863830"/>
            <a:ext cx="454137" cy="538649"/>
            <a:chOff x="3851921" y="107991"/>
            <a:chExt cx="1792566" cy="1792567"/>
          </a:xfr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</p:grpSpPr>
        <p:sp>
          <p:nvSpPr>
            <p:cNvPr id="14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69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36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02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870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37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806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271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739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69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36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02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870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37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806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271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739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6" name="文本框 3"/>
          <p:cNvSpPr txBox="1"/>
          <p:nvPr/>
        </p:nvSpPr>
        <p:spPr>
          <a:xfrm>
            <a:off x="4552375" y="285074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某某单位某某党支部</a:t>
            </a:r>
          </a:p>
        </p:txBody>
      </p:sp>
    </p:spTree>
    <p:extLst>
      <p:ext uri="{BB962C8B-B14F-4D97-AF65-F5344CB8AC3E}">
        <p14:creationId xmlns:p14="http://schemas.microsoft.com/office/powerpoint/2010/main" val="7873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6667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67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667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6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225" y="2947116"/>
            <a:ext cx="596822" cy="65670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1731" y="2950722"/>
            <a:ext cx="9358681" cy="6571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7" tIns="0" rIns="179977" bIns="0" anchor="ctr"/>
          <a:lstStyle/>
          <a:p>
            <a:pPr algn="ctr" defTabSz="914309">
              <a:defRPr/>
            </a:pPr>
            <a:r>
              <a:rPr lang="en-US" altLang="zh-CN" sz="2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3049"/>
            <a:ext cx="9311063" cy="7751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09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063" y="2179009"/>
            <a:ext cx="853590" cy="779216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494" y="3921752"/>
            <a:ext cx="6905510" cy="16925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09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09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09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09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http://www.ypppt.com/ziti/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http://www.ypppt.com/gushi/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18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73547" y="0"/>
            <a:ext cx="5290915" cy="7037599"/>
            <a:chOff x="-673547" y="0"/>
            <a:chExt cx="5290915" cy="7037599"/>
          </a:xfrm>
        </p:grpSpPr>
        <p:sp>
          <p:nvSpPr>
            <p:cNvPr id="77" name="矩形 76"/>
            <p:cNvSpPr/>
            <p:nvPr/>
          </p:nvSpPr>
          <p:spPr>
            <a:xfrm>
              <a:off x="165" y="0"/>
              <a:ext cx="4456924" cy="685958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1" tIns="60930" rIns="121861" bIns="60930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 flipH="1" flipV="1">
              <a:off x="-673547" y="3160505"/>
              <a:ext cx="5290915" cy="3877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208" y="2707441"/>
            <a:ext cx="7822677" cy="4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>
            <a:spLocks/>
          </p:cNvSpPr>
          <p:nvPr/>
        </p:nvSpPr>
        <p:spPr>
          <a:xfrm>
            <a:off x="5663158" y="2133650"/>
            <a:ext cx="5515793" cy="680600"/>
          </a:xfrm>
          <a:prstGeom prst="rect">
            <a:avLst/>
          </a:prstGeom>
        </p:spPr>
        <p:txBody>
          <a:bodyPr vert="horz" lIns="162441" tIns="81221" rIns="162441" bIns="812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履职工作成绩</a:t>
            </a:r>
          </a:p>
        </p:txBody>
      </p:sp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6779" y="549474"/>
            <a:ext cx="2395289" cy="14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标题 4"/>
          <p:cNvSpPr txBox="1">
            <a:spLocks/>
          </p:cNvSpPr>
          <p:nvPr/>
        </p:nvSpPr>
        <p:spPr>
          <a:xfrm>
            <a:off x="8343193" y="626006"/>
            <a:ext cx="1398154" cy="1176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4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01</a:t>
            </a:r>
            <a:endParaRPr lang="zh-CN" altLang="en-US" sz="37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056616" y="4081996"/>
            <a:ext cx="1640802" cy="1191306"/>
            <a:chOff x="6935916" y="343637"/>
            <a:chExt cx="1713877" cy="1135367"/>
          </a:xfrm>
        </p:grpSpPr>
        <p:pic>
          <p:nvPicPr>
            <p:cNvPr id="1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546423" y="786263"/>
            <a:ext cx="3460551" cy="5235819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924883" y="786263"/>
              <a:ext cx="2809220" cy="5235819"/>
              <a:chOff x="924883" y="786263"/>
              <a:chExt cx="2809220" cy="5235819"/>
            </a:xfrm>
          </p:grpSpPr>
          <p:pic>
            <p:nvPicPr>
              <p:cNvPr id="122" name="Picture 7" descr="C:\Users\Administrator\Desktop\党政机关\素材\长城\矢量长城\13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10125"/>
                        </a14:imgEffect>
                        <a14:imgEffect>
                          <a14:brightnessContrast bright="100000" contrast="7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组合 77"/>
              <p:cNvGrpSpPr/>
              <p:nvPr/>
            </p:nvGrpSpPr>
            <p:grpSpPr>
              <a:xfrm>
                <a:off x="924883" y="2116455"/>
                <a:ext cx="2809220" cy="672596"/>
                <a:chOff x="763823" y="350767"/>
                <a:chExt cx="3175331" cy="504330"/>
              </a:xfrm>
            </p:grpSpPr>
            <p:sp>
              <p:nvSpPr>
                <p:cNvPr id="89" name="TextBox 19"/>
                <p:cNvSpPr txBox="1"/>
                <p:nvPr/>
              </p:nvSpPr>
              <p:spPr>
                <a:xfrm>
                  <a:off x="1106536" y="619703"/>
                  <a:ext cx="2507472" cy="235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rgbClr val="FDE6D3"/>
                      </a:solidFill>
                      <a:latin typeface="+mj-ea"/>
                      <a:ea typeface="+mj-ea"/>
                      <a:cs typeface="+mn-ea"/>
                      <a:sym typeface="+mn-lt"/>
                    </a:rPr>
                    <a:t>Communist Party of China</a:t>
                  </a:r>
                  <a:endParaRPr lang="zh-CN" altLang="en-US" sz="1200" b="1" dirty="0">
                    <a:solidFill>
                      <a:srgbClr val="FDE6D3"/>
                    </a:solidFill>
                    <a:latin typeface="+mj-ea"/>
                    <a:ea typeface="+mj-ea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TextBox 20"/>
                <p:cNvSpPr txBox="1"/>
                <p:nvPr/>
              </p:nvSpPr>
              <p:spPr>
                <a:xfrm>
                  <a:off x="763823" y="350767"/>
                  <a:ext cx="3175331" cy="332321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900" b="1" dirty="0">
                      <a:solidFill>
                        <a:srgbClr val="FDE6D3"/>
                      </a:solidFill>
                      <a:cs typeface="+mn-ea"/>
                      <a:sym typeface="+mn-lt"/>
                    </a:rPr>
                    <a:t>中国共产党</a:t>
                  </a:r>
                  <a:endParaRPr lang="en-US" altLang="zh-CN" sz="1900" b="1" dirty="0">
                    <a:solidFill>
                      <a:srgbClr val="FDE6D3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8633"/>
            </a:xfrm>
            <a:prstGeom prst="rect">
              <a:avLst/>
            </a:prstGeom>
            <a:noFill/>
          </p:spPr>
          <p:txBody>
            <a:bodyPr wrap="square" lIns="121891" tIns="60945" rIns="121891" bIns="60945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FDE9D5"/>
                  </a:solidFill>
                  <a:latin typeface="华康俪金黑W8(P)" pitchFamily="34" charset="-122"/>
                  <a:ea typeface="华康俪金黑W8(P)" pitchFamily="34" charset="-122"/>
                </a:rPr>
                <a:t>工作汇报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50435" y="-26590"/>
            <a:ext cx="12398739" cy="234537"/>
            <a:chOff x="46534" y="1260900"/>
            <a:chExt cx="12182715" cy="234538"/>
          </a:xfrm>
        </p:grpSpPr>
        <p:pic>
          <p:nvPicPr>
            <p:cNvPr id="24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/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/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6189361" y="2928438"/>
            <a:ext cx="4363665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抓责任落实，建立党建工作联动机制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89361" y="3335083"/>
            <a:ext cx="4874397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抓学习教育，营造树党风扬正气的氛围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89361" y="3771162"/>
            <a:ext cx="4989590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抓组织建设，凝聚党员领导干部战斗力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431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8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9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00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611057" y="773634"/>
            <a:ext cx="5976664" cy="575867"/>
          </a:xfrm>
        </p:spPr>
        <p:txBody>
          <a:bodyPr>
            <a:norm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56" y="5503163"/>
            <a:ext cx="6391669" cy="1324159"/>
          </a:xfrm>
          <a:prstGeom prst="rect">
            <a:avLst/>
          </a:prstGeom>
        </p:spPr>
      </p:pic>
      <p:sp>
        <p:nvSpPr>
          <p:cNvPr id="19" name="矩形: 圆角 1"/>
          <p:cNvSpPr/>
          <p:nvPr/>
        </p:nvSpPr>
        <p:spPr>
          <a:xfrm>
            <a:off x="3738072" y="1862134"/>
            <a:ext cx="4968552" cy="600224"/>
          </a:xfrm>
          <a:prstGeom prst="roundRect">
            <a:avLst>
              <a:gd name="adj" fmla="val 4874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078171" y="1960828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抓责任落实，建立党建工作联动机制</a:t>
            </a:r>
          </a:p>
        </p:txBody>
      </p:sp>
      <p:sp>
        <p:nvSpPr>
          <p:cNvPr id="21" name="矩形: 圆角 1"/>
          <p:cNvSpPr/>
          <p:nvPr/>
        </p:nvSpPr>
        <p:spPr>
          <a:xfrm>
            <a:off x="2145466" y="5173105"/>
            <a:ext cx="1641272" cy="600224"/>
          </a:xfrm>
          <a:prstGeom prst="roundRect">
            <a:avLst>
              <a:gd name="adj" fmla="val 4874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箭头: V 形 14"/>
          <p:cNvSpPr/>
          <p:nvPr/>
        </p:nvSpPr>
        <p:spPr>
          <a:xfrm rot="5400000">
            <a:off x="2793188" y="468078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98612" y="2545993"/>
            <a:ext cx="10847470" cy="15096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齐抓共管新格局：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，在省分公司党委总经理室的关心支持下，某某党委班子得以充实健全，为充分发挥班子整体功能，班子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人细化职责，明确分工，分工别负责党委、纪委、工会工作，坚持党委统一领导，纪委协同监督，工会保障权益，打造党政齐抓共管的格局。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500156" y="4097698"/>
            <a:ext cx="1434810" cy="5748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</a:t>
            </a:r>
          </a:p>
        </p:txBody>
      </p:sp>
      <p:sp>
        <p:nvSpPr>
          <p:cNvPr id="37" name="矩形 36"/>
          <p:cNvSpPr/>
          <p:nvPr/>
        </p:nvSpPr>
        <p:spPr>
          <a:xfrm>
            <a:off x="2356140" y="5208025"/>
            <a:ext cx="1434810" cy="4303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统一领导</a:t>
            </a:r>
          </a:p>
        </p:txBody>
      </p:sp>
      <p:sp>
        <p:nvSpPr>
          <p:cNvPr id="38" name="矩形: 圆角 1"/>
          <p:cNvSpPr/>
          <p:nvPr/>
        </p:nvSpPr>
        <p:spPr>
          <a:xfrm>
            <a:off x="5308468" y="5173105"/>
            <a:ext cx="1641272" cy="600224"/>
          </a:xfrm>
          <a:prstGeom prst="roundRect">
            <a:avLst>
              <a:gd name="adj" fmla="val 4874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箭头: V 形 14"/>
          <p:cNvSpPr/>
          <p:nvPr/>
        </p:nvSpPr>
        <p:spPr>
          <a:xfrm rot="5400000">
            <a:off x="5956190" y="468078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63158" y="4097698"/>
            <a:ext cx="1434810" cy="5748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纪委</a:t>
            </a:r>
          </a:p>
        </p:txBody>
      </p:sp>
      <p:sp>
        <p:nvSpPr>
          <p:cNvPr id="41" name="矩形 40"/>
          <p:cNvSpPr/>
          <p:nvPr/>
        </p:nvSpPr>
        <p:spPr>
          <a:xfrm>
            <a:off x="5519142" y="5208025"/>
            <a:ext cx="1434810" cy="4303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协同监督</a:t>
            </a:r>
          </a:p>
        </p:txBody>
      </p:sp>
      <p:sp>
        <p:nvSpPr>
          <p:cNvPr id="42" name="矩形: 圆角 1"/>
          <p:cNvSpPr/>
          <p:nvPr/>
        </p:nvSpPr>
        <p:spPr>
          <a:xfrm>
            <a:off x="8471470" y="5173105"/>
            <a:ext cx="1641272" cy="600224"/>
          </a:xfrm>
          <a:prstGeom prst="roundRect">
            <a:avLst>
              <a:gd name="adj" fmla="val 4874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箭头: V 形 14"/>
          <p:cNvSpPr/>
          <p:nvPr/>
        </p:nvSpPr>
        <p:spPr>
          <a:xfrm rot="5400000">
            <a:off x="9119192" y="468078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826160" y="4097698"/>
            <a:ext cx="1434810" cy="5748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工会</a:t>
            </a:r>
          </a:p>
        </p:txBody>
      </p:sp>
      <p:sp>
        <p:nvSpPr>
          <p:cNvPr id="45" name="矩形 44"/>
          <p:cNvSpPr/>
          <p:nvPr/>
        </p:nvSpPr>
        <p:spPr>
          <a:xfrm>
            <a:off x="8682144" y="5208025"/>
            <a:ext cx="1434810" cy="4303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保障权益</a:t>
            </a:r>
          </a:p>
        </p:txBody>
      </p:sp>
    </p:spTree>
    <p:extLst>
      <p:ext uri="{BB962C8B-B14F-4D97-AF65-F5344CB8AC3E}">
        <p14:creationId xmlns:p14="http://schemas.microsoft.com/office/powerpoint/2010/main" val="191675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3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9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9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31" grpId="0" animBg="1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109" y="7205540"/>
            <a:ext cx="1368401" cy="492557"/>
          </a:xfrm>
          <a:prstGeom prst="rect">
            <a:avLst/>
          </a:prstGeom>
          <a:noFill/>
        </p:spPr>
        <p:txBody>
          <a:bodyPr wrap="square" lIns="121891" tIns="60945" rIns="121891" bIns="60945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240289" y="5033973"/>
            <a:ext cx="4507129" cy="28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1993950" y="2925738"/>
            <a:ext cx="8352928" cy="11495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完善公司党建工作机制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，出台了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党委中心组学习制度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某某党支部学习制度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某某县支党支部学习制度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党员考核管理办法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等，制定学习规划，明确年度任务、严格党员考核，实现党建工作规范化、制度化。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1"/>
          <p:cNvSpPr/>
          <p:nvPr/>
        </p:nvSpPr>
        <p:spPr>
          <a:xfrm>
            <a:off x="4006974" y="1943673"/>
            <a:ext cx="4824536" cy="600224"/>
          </a:xfrm>
          <a:prstGeom prst="roundRect">
            <a:avLst>
              <a:gd name="adj" fmla="val 4874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229580" y="203079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抓责任落实，建立党建工作联动机制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40" y="4653930"/>
            <a:ext cx="3633310" cy="17739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38" y="4654391"/>
            <a:ext cx="2662636" cy="17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7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7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597832" y="1491189"/>
            <a:ext cx="1568099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095351" y="3717827"/>
            <a:ext cx="4844764" cy="24482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由公司党委班子带头，通过每月组织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次集中学习、统一发放了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党章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习近平总书记系列重要讲话读本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习近平关于党风廉政建设和反腐败</a:t>
            </a:r>
            <a:r>
              <a:rPr lang="zh-CN" altLang="en-US" sz="1600" u="sng" dirty="0">
                <a:solidFill>
                  <a:srgbClr val="C00000"/>
                </a:solidFill>
                <a:latin typeface="微软雅黑" panose="020B0503020204020204" pitchFamily="34" charset="-122"/>
              </a:rPr>
              <a:t>斗争论述摘编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十八届六中全会报告学习辅导读本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等进行自主学习、订购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半月谈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求是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党支部工作指导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等党刊轮流传阅、在职场安置党务宣传栏、建立某某某某党员微信群讨论学习等多种方式，不断强化党员干部政治理论学习，提高政治素养。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3934966" y="249378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抓学习教育，营造树党风扬正气的氛围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89" y="2518462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835" y="253663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19702" y="5618420"/>
            <a:ext cx="2011485" cy="54767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</a:rPr>
              <a:t>抓学习教育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863489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35" y="3429794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3860659"/>
            <a:ext cx="12215886" cy="2998929"/>
            <a:chOff x="0" y="3860659"/>
            <a:chExt cx="12215886" cy="2998929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Administrator\Desktop\Nipic_20180988_201509091138025270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1"/>
            <a:stretch/>
          </p:blipFill>
          <p:spPr bwMode="auto">
            <a:xfrm rot="10800000" flipV="1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10" name="文本框 11"/>
          <p:cNvSpPr txBox="1"/>
          <p:nvPr/>
        </p:nvSpPr>
        <p:spPr>
          <a:xfrm>
            <a:off x="2245188" y="174662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抓学习教育，营造树党风扬正气的氛围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11" y="1771302"/>
            <a:ext cx="702647" cy="4611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057" y="1789474"/>
            <a:ext cx="702647" cy="46111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94909" y="2711522"/>
            <a:ext cx="2011485" cy="156318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统一发放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学习刊物</a:t>
            </a:r>
          </a:p>
        </p:txBody>
      </p:sp>
      <p:sp>
        <p:nvSpPr>
          <p:cNvPr id="14" name="矩形 13"/>
          <p:cNvSpPr/>
          <p:nvPr/>
        </p:nvSpPr>
        <p:spPr>
          <a:xfrm>
            <a:off x="4018144" y="2711522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党章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18144" y="3123168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习近平总书记系列重要讲话读本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18143" y="3534520"/>
            <a:ext cx="5414493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习近平关于党风廉政建设和反腐败</a:t>
            </a:r>
            <a:r>
              <a:rPr lang="zh-CN" altLang="en-US" sz="1800" u="sng" dirty="0">
                <a:solidFill>
                  <a:srgbClr val="C00000"/>
                </a:solidFill>
                <a:latin typeface="微软雅黑" panose="020B0503020204020204" pitchFamily="34" charset="-122"/>
              </a:rPr>
              <a:t>斗争论述摘编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18144" y="3945872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十八届六中全会报告学习辅导读本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94909" y="4536921"/>
            <a:ext cx="2011485" cy="156318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订购轮流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传阅刊物</a:t>
            </a:r>
          </a:p>
        </p:txBody>
      </p:sp>
      <p:sp>
        <p:nvSpPr>
          <p:cNvPr id="25" name="矩形 24"/>
          <p:cNvSpPr/>
          <p:nvPr/>
        </p:nvSpPr>
        <p:spPr>
          <a:xfrm>
            <a:off x="4018144" y="4536921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半月谈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18144" y="5128590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求是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18143" y="5771271"/>
            <a:ext cx="5414493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党支部工作指导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9524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300031" y="1574272"/>
            <a:ext cx="1568099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20XX</a:t>
            </a:r>
            <a:r>
              <a:rPr lang="zh-CN" altLang="en-US" sz="1800" b="0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2984772" y="3415948"/>
            <a:ext cx="8340914" cy="25899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公司积极开展“两学一做”专题教育，共召开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次党委班子扩大会议，由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位班子成员分别上了主题为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严以修身，加强党性修养，坚定理想信念，打牢思想和行动的“总开关”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第二专题“严以律已”研讨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牢牢把握严以用权，用谋事创业的实绩践行“三严三实”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次党课。通过向公司员工发放征求意见表、开展交心谈心活动等方式，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位班子虚心听取了广大群众的意见建议，认真查摆问题，撰写对照检查材料，严肃开展批评和自我批评，摆正心态，加强党性修养。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4006974" y="263976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积极开展专题教育活动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38" y="2694227"/>
            <a:ext cx="702647" cy="4611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58" y="2694227"/>
            <a:ext cx="702647" cy="4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59778E3-0D3A-424A-88B7-959005D03E54"/>
  <p:tag name="ISPRING_ULTRA_SCORM_SLIDE_COUNT" val="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pWWE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aVlh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pWWE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mlZY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mlZY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mlZY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mlZYSLO/s1BtAAAAcgAAABwAAAB1bml2ZXJzYWwvbG9jYWxfc2V0dGluZ3MueG1sDcw9DoMwDEDhnVNYnsrQv42BwMZYVSo9gBUshOTYKLGqcnuyveHT68d/EvhxLptpwOftgcAabdl0Dfidp2uHUJx0ITHlgGoI49D0YpHkw+4VFtiFDs4zpxrOL0pVvjMXVievZ7hE248W70NzAl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aVlhIJdAvvcMIAAAPPgAAKQAAAHVuaXZlcnNhbC9za2luX2N1c3RvbWl6YXRpb25fc2V0dGluZ3MueG1s7Rtrb6vI9fv9FSNXK22lKn7gVypfVxjGCboO9hqS3NuqsrCZxCjAeGHse73yh/01+8P6S3pmgBgc24EkVdUKk0ThzHnNec3jJL3wyfGVdcio5/xmMYf6BmHM8R/D/ieEegvq0mASkJCwsLqH3Du+Tb9r/gPlMICGzPJtK7AVPhr2a2goPqjbkbtqF96ag2YDdZq4gbtIxS0Fxi4l9VJSYExt1JVe9YBFxDcgC+Kz41x71czoSwLND0nANN8mP/pSFjs9lJ3BVWDZDuCF/XaTP7tE6k5t8gc1661OC+8asiRJbaS01Lpa23U6lx25jnCt2apJu0G3ITUkVG+16pftXb3TaEnwNrxsA5cmvmyjZqfZbKi7Bm4ANZLlgdpQdh3psl6XQRruXiq74XDQqdVQvV6Xmuqu1ZaGgxoCbAl4yFKXG1BSpYHU3skDud6V0FAZDobNHVZxW2mhbgO3a7VdczCQarW9cfezS5trD809ncScrzA86oKjozy2qkeCq7dYBwEgm8RbuRYjyLc88rkiYtJnImLRzwu62v65EgeoCOYEPdErC42AAObM+oYDUIIUug5CEjPrVcVQgicUS2dGGo4c+3NlvmaM+hcL6jPQ68KngWe5lf6fouCJp5aHkm5IUITuwVqQvbiO+OQli2VBQMNzjmhBvZXlb0f0kV7MrcXTY0DXvp1LzeV2RQLX8Z8Au3bZUfBZQa4TMo0RL6Mf7vInP9kKgiMkXL025k8uSteaEzeRWBOfAnR7ka9b5IB044QOE6RynT/nSFfWI8k6oCvz5zyND1KyXuvw53UiRn4wQJd4/jfOorvWlgRZIVG9PEtFV+tV0XhaBfSRGztL97qjn+lcCuXHf+Qa1viTi4hPkAvM5aXYbGL+6gFi/HpYS3oeSAHnpotLDBIsJ4OZMr6ZyPq32Wh8NZ4NtKtKX4myEvG0/LnR7v6ot9pQuWK6nJyMG3k0yvJCglmrlo+Xbk7HoxkwxKOZjr+alT7/WZh0fGuONB1X+vEvhRlMpviu0uc/85DeTqdYN2fGSFPxTDNm+tgUdhlhE6uV/je6RktrQxCjaOOQ74gtCYLy7AQEha5jiwFesh1/TXLIU8c3sqbPptgwp5piamO90jdoEGz/Ijhba7aE4FlaIbKd0Jq7xBZiIUTE+Cq93MEXWzqAST3L8S/ySJ/K95p+NTPH45Exw7qaQCp97NtIDSwuqTijqWzgKfAILFjI30Y+E9EnOCDZdQszudaurkfwbXJFrp3HpQvf7A3aTDC4ZEL8HIQQOHgKUWcY9+Opym0IApGFVlYYfqeBnQmatOty8NZ0ZQyhqZgp/iZnk/AGxzv+AkKHLFgOfjfYMOQrPBuMv0KMQ26OCxKNv0BKfilI9A0bkEPYyEGmy3falcwzgqdhkiBJDi4sHu/uFlmLBdBxa24cug4Bwi0MaSKyMbwoLMnAv9yCIzV5dCLbI8ZgbPH26GwIqBLYsMzlkAVlSMEqj65fbrW/z4ayNsLqDMJNHd/PTFEluVDP2iKfMmTZG8tfEDQnC2sNmbCFMduxxRj3vFDh17XzG7JYXH9+ikuXruKvP71BpUzBO6IZbJhBGGxTVuw16dxs8QzeqAiP9ZNa5DHAm1UwFKzLU238MS4KHW/tRlX6Ixz1rFxRZ72qx/vtld9t/wFljKgEDzSoaAOHFiLCsBLzJQcWT7cQoaYPQVx88oSCz4+ohRjo45iHTtE72NyB5TKK3IFFi7G4xwNDM2GzdU/m/PSRg1jkauS14/7mZ0SXwAn9OVXn5IHCfskl1ibayMDaJdyfx8uprVJmaTE1cwSK68DzMQoq4Oo6Hj9D5WN7e4MTU0SrQWY+93Tt2iK7XedJrAhg57VHXu7DHgLqCahrhUlcR4vS396pSDTFaSR3UmwD8ZyguX2Vys93eczA8lS5nimyrmB+ouD57Oang+zgNhmZxmwkDzgHSBPPYoslrMIP/JyXn1d0IlDxUAZ+8eQNYgWL5b9+/yM/mwN9IiiKoX8tygeSn1dN/MzvHzplJPxnDj6mPMiSipechPGBKiHNf74yNQjQDzmyWNGy5FGPX3HlEg0pELtRNk1Zub6BLDFEUtB1AHvBgkxu5OkXKHxir1/p31jBExROk1K3KCNheR6brLAO+yPumrmOTwqSv3sl4pM3tclMVlVx9occdZ3FU7T82nCAia/5kEsfi/BTrmUdqvMBS2I7rDhPsbglVQtKQvS+Lwibo2vdM2B/oeJaUMNZ5n7GZwF1J/xm6+VVLiDwizgI4z4L+JE+eUtjhEv6PfZdjJWGHGJOQIUJ3yv2Hyw3jJH3wEP0Kc8dO40bQw4R76gL64ISTSeNnx04JFOUgbj6TVM8w17oDueseGg/0RTwEF8nP9gL/BTwEN/gi8oYDnYvdTocSpMm93EDK0jDU86LGR3xHiARX9SpWMXkLYvDVRjxi9kwNZMYkMX0qE36YnU0HY/ECc1haY2rJ1Tu+c8bmBtOM9+KeYe88ZAZ2Adw9XwE95jDXHI6vMU8IAnTthbvnwqZsRc1EA6NEUER267I5wocRazFktf6sIJiHp8r3JxRk+YU3SqpaLygpSiFNudJPVHRRUEvJNLndbyYKBrl+3miXvWFnXrVcx7qxWxPO9Bfe3MSYIgBB+pc7KEsMI2+TC7D7sSe9IDuxGiaAVsCbx9OSUkmpACZwBIbqyRbopf0OOwumeOSDXFjnBQgZZzz8++FkB3ng1tmI/LA0uEdQwpnQVzs9rGYLYIp+EkqcSbLFP7sSMGkY9Y8FLM/Uq2S9Scl7MiSlBRqHu/pGk3ZgdurR2QB7inz96rplRaK1JFO69n265FWbtl9LbuvZfe17L7+z3RfP5Xt17L9WrZfy/Zr2X4t269l+7Vsv5bt17L9WrZfy/Zr2X4t269l+7Vsv5bt1w9uv56/7D7ov6Zu7z+6/bpnXXZfz/iubL6Wzdey+Vo2X/9vm69n/xzov9d7PYQBKfA7+T/f/wZQSwMEFAACAAgAm1ZYSEpyykhxDQAAJyIAABcAAAB1bml2ZXJzYWwvdW5pdmVyc2FsLnBuZ+2aaVRTWbaAr+UE4oDtK9FiarUFqwQZIgQkJIUyaBWCNQgyGEAmRUgICEiAYEG1iAMp4QnBAFlVdmPXC3MwIYEQFWUwCSmaClMCQRkihBDDJQmBBDqBqlq9Vv/rn2/lxx3O+e45d++zz95n37tO4YUAv107PtkBAMCuc2e9vwaALf4AsBljtE1Xs3razk932ZT6td9poK7XYkZX2BLvdd4LABrxJpqorbqycfLZkFQA2N2hPzZ1of8RAwCH2s55e317EykdPX/PLmP01luwXAPgAFqeCebIcOH7L7Zu9Tn6lxN/2XH6gtHsZz/deWdzJ3L/Z1+ZHj5k6u3v2ncrsulep9m0HAr/WCJU877kVZzrXQzfaub5lPx/rWRGVsDg6EUXVUB6BxHdnrkwS66vatMssJ8is+U+OnluPWlW4K8d6vdWdgheTPJyV8GUOH11a+RIt2vFtpLBiNwc90O6mueXnR9MniS0KQbC2Ma6MjD/07Wjqmm3Sv7Z9eevhvYwRWurKvZDPczoay7OIu9dvy2P/Eh3Mc3Tt/rcyEZfd4igP39vAAZgAAZgAAZgAAZgAAZgAAZgAAZgAAZgAAZgAP+/wSsmSytF2+pvNfj/ttvgHTboNnlnD4QHS12YLAmsgimHom1Jak681SmwZVrOnajoag3drf9rWapVziWELVAJXQjc4hNry2auR38vTKAhC9rtp+WiSde1Fy8mnw0iPdQvzdobshv2kDPbwJZg9mYAeD764c3xelhzxHJEVyLY21RbmomupicJwDIn3kxs6dqF7dtLnpJwWDVgna5vknoZoXm7J7C2ky+Gq+glZRE4teXg2mww65S6E9qOmfUQqXs9OlNTkTff/pU2qA3MXe5f6ZSSyspRCBS6ipLEYGmmHFQPBHWsORA7cH3SS9jl0++5ujQhPiFOk365mr8U+AYZAwAWV9q9EZ2XmtRKGosZPs8sj3ORORHESi/ZMUyyI73WJcFKlZBZF+0KE6naVZWo7+s6B4/gYQtFEhsqR0HBwOEfvttTgUw/heqsWTE+SulFqHsC2y3P23yRyHu99EsB/Ebc3GP1dMp05QwVAzIIRk4TVJIKrKtBHtnzDt5LRJWmoXKRbAgOIcpP6c+q5iYJ7u0EblE4ZomBMPmrBcqkU4j9ylhCVbQzT56vcVaMRzZhL9Be62RKcHWM70g7Eb/5hgt3LDGx3jUuHp+n9Z0VDsSi8BKioh2/h5Lx2rtYTf8q6t0QLBgEveuk7oI8tutomxXVs8jm8znVtsy1FRHr/gkiBXkkmIkPuS0Vg9XE2DEkD/qx/9gDz35UgoMzAKBYw8czFQcXhmpKc9AuvMZyMfbZXPAhQnhf+vuXsZu7EpNlUCzvyp6SDB7MNmfexo4Te2ZA0ybVOn0VbbJ/nxX1WqcSSzjQx/SZFok9afFM3zqsNQi2BTg8RpnYrkismjOiec3EIb3qAnRvUuOy5ub9IDaL9lg8xEl/kX+KVBiZcl7QKUkQjmXns9Zu58a6/pPGPNCSSRajTGwebAdTn3QMVYsSafTHqz/9GaMzOEOFGZ45gc0ebMQixr7n52wGkjO4bw92ZY8Vh9bmM/mwrqu7uSH2az9uKbk+4ooMnlAyXjCg5j0QpF1mRm1Vq8qZUIPKNbIpozHQuqlfFw3vmXmTYDlXO+0eBD4tCZaMm+b1uCSZ15MxRHfOu5prNqUc+pEgcd14HDfKZeXsM0RBTzjLMh2iFDsOE2doZ0I703EP6ajWWm6m2NFd5pIyutIyd0Pvll2TdHFVGC4OFkdWNOhUJniuaUC2IjlEFuI4kzyMGWwMrZIw/B3LD6QMkK5XPvggjSESUd0pkDjPQLehKmLmCeoxZ68rVWXGoWG/jnz0JhwVFYXgCXvh3v5/G+L1X23M6Ls++ZnKqZ59xordsd8fp6SQ7OsRsoyXs+2bgJYs1HL9SXhNkOSKzrROrfMR/f/jX3fNFU7b1UdZTL7DTT8WcPlGFsyNUif+oaxxa3GS0PtuknCO33iZhZiR7P+GOqPkje6HTi/TYQ6+HLCdgQtXwKddaUap5V0pyGZ6HX9Fbgd+KcXnaibKZVpKnTV5ZRswPk/vJZlWOczPtoq084IJcSqIEwbiFkpK0DiQaBuxMjJ4oq1SrpXlrkkFBJ3L3KfXHoSWWWY85DOGwripDzPtKPdXJNQuN7bTWtUUIbeesxSSC4I4zyL6KB1H3aQEf7048Hr6lBiy1/+WOQ2LqOM4vISKssE1kVqmYTawwkNGoQCQwa5ovaIIkTf1fkK96kgK4X2CzJa/NkHHt1tUyAXisXlj8ClCO7O4bO9rceUZXBkEhseYK/uuHO5cZUhNeHzHCVsbriO7zV72quQgVYEZc1RB+8P5F3nxhwkAFKXACSugNxjaqTfrY+2BxM78fUr86gynIekV3vioToHIJtEdUot8WVJPQrL+WnRQSftGH9UDnw7LmE5gr2NfDEIaWzvQo4sB9xI77ETpoyEvYsxZTVwI27MvxsR31xnBsid69PLrNtcgySQszzh5IkjWxc3scMWl0ZvWJ2/RdnkwJu595zJ1sEvTtsNmwoy19HpGEeZNeNv2YDWp/l6OxfA7zuyFSval2hKda5gN7xE4Rxwl3E/yRPVnWBYRd9iAIzoEGtk8fxDGtIaKdwmW+L+rFETau8elI3GId3tl6HT33F6nCZX5IuUF4hQ33YMcZW1MZX5NBUmJXj8WzIQPJFTqPIjevZNSAw7FqePwP1DyzhX44u3/xG0QRcfKqvN6Nt4jXuqwXk1eqEXnSBa3NkIHuS182HOP2jE8EbydpJlNiU0TAYDQksy7U3Dq+lDAJUbSL+jG6NvGxqmrxcNIoag3HGG+mrXC9KP+4lwGke1M7X7junqBnNak86/DEM7EWGlWKVgT2RTR68R+xqrV/uimC8GoIwSNXwG7qLWIv1Djv7PcTGILlxeW1GdPHbeNWFselIHvn+CrsueirT0qfd2+u/cf4uA9lUMLqe8OxQ3Jopp8vuNSvVjST5te53d+d/DEyHsRaWeah8XT3HPTpr8LkshurMyIXfXsoKKouTJxWPmQc8d+olKMHk6UqLy2l2Qm1Qz0ZG4pWZJErGEXfg7MmT15l2OisAv0VPw6cxIi5VAY9uOsdXufeSqIqKuZNwdutU4Mx5Mu4wJgr3aKk2qghPvSC49XH1WwExdlqm/dJY6P2KEbZi6PCivSWh2GWPzJP473+GDcSM6xkd1+I8JvHcsHOxMqK/wcC4fzJykk7ZxzcQ2nGcKbpd5aC2VaB1NPsXatYAQsGvvRemSlwdSTJWze3TKXjkxzCTmyyTIA0rF/b9wly+J+wZjSrvzHrJ8tEn7zntva6CrpeNJVx2GHibi87hpSiFk0riqTOlU11DyqbCmMdK4v5C+33IlsAl+aOFRYJfQfS3mIz548YotYleMDcapWEYatGd+OcPNcvEvhOrTwV6ZMyaqJkGmzyaDa4AkeA7cxDFMPoGMtC+e+6Ur8B8nsxDQo9+9nxUA2RdaJTr/RZJdqs/eZUiU0QvJFsqJRbw2whQGf/qWCjhN4xHSi2Rcg3JoSNb1gPJEGEfAFaYJlJgo2wrkehdxHVmD2voiJD9BFF7trpuW2qjJduvGzmj6hzzpI2fJ7EeGoH8APYT4fzdOwLIsrChyMp/maGFFMxoi1AZfW4w7vSwdms6bt5txG4G3MWlWLyyTvnMcokQvIS/a8sS6duv1omsopZsclaIOYoT1JyeIV6NKiDP8uacOOLUK0Auf+alZ7c1+QapcuwVrkQHh2CIgVhY/VB0hOFW55ZgrbYvciRvzQz4ru8P19/jbl+xvWuqEr65d/CNv6h3BtxhsRGfuu0LaUZI7n/77OBWPqsMd6fR2H9/rPV1/88ziOrGIf0s02YsPGojiIzJKGiiH0pCBJpF4H7NSj4NL1lbF39ocK9/hz0IYsq30Fk0IU+fPn2iBZ2Zk287Vz3JwN+yT1Rv3bQn/AUyVMZU8h/jeyCZJrdTPtn4OkNY0YjQ7n8SwRtjmVCIc2kZFYeel3sYssw5m21n+TWJGMgOdyLBSOh+8MYrfrUwZYtzQvP78nabRyxlkE1zkuCz7qlmhK7/ZDLPeVyHJkWewHGCsUS81Fj+3d3iLSB/gp3SSCMo9PCpXCLn1ci+Q83ETmFXdd6R1uDN3ICxsJ4pvPhMFp+rwwdr7p0Qyok7DnCR7O2Hnk+G++mDt94CVxKTABBXpZ6AXDeCjB8vA4ooqgaqYXOny1Z7cNTe6T3n03S8EPDuTFLvzdIefawbOu/+7QulTbygr0ETj5lrBRoNX1k49jGRtNJ6rbP203DlYrMz/qruDF7PYhsDuL63EK8tOCzzhujVsAYFzZcl5AKcO8d5Vdjlg9E/4pQfgxD74y1zOBR+CWxbdV04yDtMfbda9o0W7Zp999YOqv/xg47bhJd76TlavLB8uO/LFHQedwuXZ++u8EoU//F/PaFdEasmiLvvW96kdCDzUv0mG9k7X5y84d1xzL3+ptlnL6j10QbZb+cUuDrNW0hYEwtH28viM33/7T1YUatJu7GlHezmF+sstLv/MDOOcT4F13OjLvX1BLAwQUAAIACACbVlhIle6RfksAAABrAAAAGwAAAHVuaXZlcnNhbC91bml2ZXJzYWwucG5nLnhtbLOxr8jNUShLLSrOzM+zVTLUM1Cyt+PlsikoSi3LTC1XqACKAQUhQEmhEsg1QnDLM1NKMoBCBuZmCMGM1Mz0jBJbJQsDc7igPtBMAFBLAQIAABQAAgAIAJpWWEgVDq0oZAQAAAcRAAAdAAAAAAAAAAEAAAAAAAAAAAB1bml2ZXJzYWwvY29tbW9uX21lc3NhZ2VzLmxuZ1BLAQIAABQAAgAIAJpWWEgIfgsjKQMAAIYMAAAnAAAAAAAAAAEAAAAAAJ8EAAB1bml2ZXJzYWwvZmxhc2hfcHVibGlzaGluZ19zZXR0aW5ncy54bWxQSwECAAAUAAIACACaVlhItfwJZLoCAABVCgAAIQAAAAAAAAABAAAAAAANCAAAdW5pdmVyc2FsL2ZsYXNoX3NraW5fc2V0dGluZ3MueG1sUEsBAgAAFAACAAgAmlZYSCqWD2f+AgAAlwsAACYAAAAAAAAAAQAAAAAABgsAAHVuaXZlcnNhbC9odG1sX3B1Ymxpc2hpbmdfc2V0dGluZ3MueG1sUEsBAgAAFAACAAgAmlZYSGhxUpGaAQAAHwYAAB8AAAAAAAAAAQAAAAAASA4AAHVuaXZlcnNhbC9odG1sX3NraW5fc2V0dGluZ3MuanNQSwECAAAUAAIACACaVlhIPTwv0cEAAADlAQAAGgAAAAAAAAABAAAAAAAfEAAAdW5pdmVyc2FsL2kxOG5fcHJlc2V0cy54bWxQSwECAAAUAAIACACaVlhIs7+zUG0AAAByAAAAHAAAAAAAAAABAAAAAAAYEQAAdW5pdmVyc2FsL2xvY2FsX3NldHRpbmdzLnhtbFBLAQIAABQAAgAIAESUV0cjtE77+wIAALAIAAAUAAAAAAAAAAEAAAAAAL8RAAB1bml2ZXJzYWwvcGxheWVyLnhtbFBLAQIAABQAAgAIAJpWWEgl0C+9wwgAAA8+AAApAAAAAAAAAAEAAAAAAOwUAAB1bml2ZXJzYWwvc2tpbl9jdXN0b21pemF0aW9uX3NldHRpbmdzLnhtbFBLAQIAABQAAgAIAJtWWEhKcspIcQ0AACciAAAXAAAAAAAAAAAAAAAAAPYdAAB1bml2ZXJzYWwvdW5pdmVyc2FsLnBuZ1BLAQIAABQAAgAIAJtWWEiV7pF+SwAAAGsAAAAbAAAAAAAAAAEAAAAAAJwrAAB1bml2ZXJzYWwvdW5pdmVyc2FsLnBuZy54bWxQSwUGAAAAAAsACwBJAwAAICw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abc\Desktop"/>
  <p:tag name="ISPRING_PRESENTATION_TITLE" val="工作总结.pptx"/>
</p:tagLst>
</file>

<file path=ppt/theme/theme1.xml><?xml version="1.0" encoding="utf-8"?>
<a:theme xmlns:a="http://schemas.openxmlformats.org/drawingml/2006/main" name="Office 主题">
  <a:themeElements>
    <a:clrScheme name="自定义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B0D13"/>
      </a:accent1>
      <a:accent2>
        <a:srgbClr val="FFBE00"/>
      </a:accent2>
      <a:accent3>
        <a:srgbClr val="D03F56"/>
      </a:accent3>
      <a:accent4>
        <a:srgbClr val="7030A0"/>
      </a:accent4>
      <a:accent5>
        <a:srgbClr val="EEECE1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Impact"/>
        <a:ea typeface="微软雅黑"/>
        <a:cs typeface=""/>
      </a:majorFont>
      <a:minorFont>
        <a:latin typeface="Impac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2804</Words>
  <Application>Microsoft Office PowerPoint</Application>
  <PresentationFormat>自定义</PresentationFormat>
  <Paragraphs>284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Meiryo</vt:lpstr>
      <vt:lpstr>方正粗黑宋简体</vt:lpstr>
      <vt:lpstr>华康俪金黑W8(P)</vt:lpstr>
      <vt:lpstr>宋体</vt:lpstr>
      <vt:lpstr>微软雅黑</vt:lpstr>
      <vt:lpstr>Arial</vt:lpstr>
      <vt:lpstr>Calibri</vt:lpstr>
      <vt:lpstr>Calibri Light</vt:lpstr>
      <vt:lpstr>DIN Mittelschrift Std</vt:lpstr>
      <vt:lpstr>Impact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1</cp:revision>
  <dcterms:created xsi:type="dcterms:W3CDTF">2017-01-16T04:31:50Z</dcterms:created>
  <dcterms:modified xsi:type="dcterms:W3CDTF">2023-02-09T01:55:30Z</dcterms:modified>
</cp:coreProperties>
</file>