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 id="2147483718" r:id="rId3"/>
    <p:sldMasterId id="2147483730" r:id="rId4"/>
    <p:sldMasterId id="2147483747" r:id="rId5"/>
  </p:sldMasterIdLst>
  <p:notesMasterIdLst>
    <p:notesMasterId r:id="rId46"/>
  </p:notesMasterIdLst>
  <p:handoutMasterIdLst>
    <p:handoutMasterId r:id="rId47"/>
  </p:handoutMasterIdLst>
  <p:sldIdLst>
    <p:sldId id="256" r:id="rId6"/>
    <p:sldId id="828" r:id="rId7"/>
    <p:sldId id="671" r:id="rId8"/>
    <p:sldId id="791" r:id="rId9"/>
    <p:sldId id="816" r:id="rId10"/>
    <p:sldId id="821" r:id="rId11"/>
    <p:sldId id="817" r:id="rId12"/>
    <p:sldId id="818" r:id="rId13"/>
    <p:sldId id="848" r:id="rId14"/>
    <p:sldId id="839" r:id="rId15"/>
    <p:sldId id="840" r:id="rId16"/>
    <p:sldId id="841" r:id="rId17"/>
    <p:sldId id="843" r:id="rId18"/>
    <p:sldId id="842" r:id="rId19"/>
    <p:sldId id="797" r:id="rId20"/>
    <p:sldId id="437" r:id="rId21"/>
    <p:sldId id="808" r:id="rId22"/>
    <p:sldId id="810" r:id="rId23"/>
    <p:sldId id="780" r:id="rId24"/>
    <p:sldId id="809" r:id="rId25"/>
    <p:sldId id="782" r:id="rId26"/>
    <p:sldId id="781" r:id="rId27"/>
    <p:sldId id="783" r:id="rId28"/>
    <p:sldId id="827" r:id="rId29"/>
    <p:sldId id="652" r:id="rId30"/>
    <p:sldId id="653" r:id="rId31"/>
    <p:sldId id="785" r:id="rId32"/>
    <p:sldId id="786" r:id="rId33"/>
    <p:sldId id="789" r:id="rId34"/>
    <p:sldId id="813" r:id="rId35"/>
    <p:sldId id="845" r:id="rId36"/>
    <p:sldId id="766" r:id="rId37"/>
    <p:sldId id="767" r:id="rId38"/>
    <p:sldId id="787" r:id="rId39"/>
    <p:sldId id="814" r:id="rId40"/>
    <p:sldId id="768" r:id="rId41"/>
    <p:sldId id="770" r:id="rId42"/>
    <p:sldId id="847" r:id="rId43"/>
    <p:sldId id="812" r:id="rId44"/>
    <p:sldId id="849" r:id="rId45"/>
  </p:sldIdLst>
  <p:sldSz cx="12195175" cy="6858000"/>
  <p:notesSz cx="6858000" cy="9144000"/>
  <p:defaultTextStyle>
    <a:defPPr>
      <a:defRPr lang="zh-CN"/>
    </a:defPPr>
    <a:lvl1pPr marL="0" algn="l" defTabSz="914270" rtl="0" eaLnBrk="1" latinLnBrk="0" hangingPunct="1">
      <a:defRPr sz="1700" kern="1200">
        <a:solidFill>
          <a:schemeClr val="tx1"/>
        </a:solidFill>
        <a:latin typeface="+mn-lt"/>
        <a:ea typeface="+mn-ea"/>
        <a:cs typeface="+mn-cs"/>
      </a:defRPr>
    </a:lvl1pPr>
    <a:lvl2pPr marL="457136" algn="l" defTabSz="914270" rtl="0" eaLnBrk="1" latinLnBrk="0" hangingPunct="1">
      <a:defRPr sz="1700" kern="1200">
        <a:solidFill>
          <a:schemeClr val="tx1"/>
        </a:solidFill>
        <a:latin typeface="+mn-lt"/>
        <a:ea typeface="+mn-ea"/>
        <a:cs typeface="+mn-cs"/>
      </a:defRPr>
    </a:lvl2pPr>
    <a:lvl3pPr marL="914270" algn="l" defTabSz="914270" rtl="0" eaLnBrk="1" latinLnBrk="0" hangingPunct="1">
      <a:defRPr sz="1700" kern="1200">
        <a:solidFill>
          <a:schemeClr val="tx1"/>
        </a:solidFill>
        <a:latin typeface="+mn-lt"/>
        <a:ea typeface="+mn-ea"/>
        <a:cs typeface="+mn-cs"/>
      </a:defRPr>
    </a:lvl3pPr>
    <a:lvl4pPr marL="1371406" algn="l" defTabSz="914270" rtl="0" eaLnBrk="1" latinLnBrk="0" hangingPunct="1">
      <a:defRPr sz="1700" kern="1200">
        <a:solidFill>
          <a:schemeClr val="tx1"/>
        </a:solidFill>
        <a:latin typeface="+mn-lt"/>
        <a:ea typeface="+mn-ea"/>
        <a:cs typeface="+mn-cs"/>
      </a:defRPr>
    </a:lvl4pPr>
    <a:lvl5pPr marL="1828541" algn="l" defTabSz="914270" rtl="0" eaLnBrk="1" latinLnBrk="0" hangingPunct="1">
      <a:defRPr sz="1700" kern="1200">
        <a:solidFill>
          <a:schemeClr val="tx1"/>
        </a:solidFill>
        <a:latin typeface="+mn-lt"/>
        <a:ea typeface="+mn-ea"/>
        <a:cs typeface="+mn-cs"/>
      </a:defRPr>
    </a:lvl5pPr>
    <a:lvl6pPr marL="2285676" algn="l" defTabSz="914270" rtl="0" eaLnBrk="1" latinLnBrk="0" hangingPunct="1">
      <a:defRPr sz="1700" kern="1200">
        <a:solidFill>
          <a:schemeClr val="tx1"/>
        </a:solidFill>
        <a:latin typeface="+mn-lt"/>
        <a:ea typeface="+mn-ea"/>
        <a:cs typeface="+mn-cs"/>
      </a:defRPr>
    </a:lvl6pPr>
    <a:lvl7pPr marL="2742811" algn="l" defTabSz="914270" rtl="0" eaLnBrk="1" latinLnBrk="0" hangingPunct="1">
      <a:defRPr sz="1700" kern="1200">
        <a:solidFill>
          <a:schemeClr val="tx1"/>
        </a:solidFill>
        <a:latin typeface="+mn-lt"/>
        <a:ea typeface="+mn-ea"/>
        <a:cs typeface="+mn-cs"/>
      </a:defRPr>
    </a:lvl7pPr>
    <a:lvl8pPr marL="3199947" algn="l" defTabSz="914270" rtl="0" eaLnBrk="1" latinLnBrk="0" hangingPunct="1">
      <a:defRPr sz="1700" kern="1200">
        <a:solidFill>
          <a:schemeClr val="tx1"/>
        </a:solidFill>
        <a:latin typeface="+mn-lt"/>
        <a:ea typeface="+mn-ea"/>
        <a:cs typeface="+mn-cs"/>
      </a:defRPr>
    </a:lvl8pPr>
    <a:lvl9pPr marL="3657081" algn="l" defTabSz="91427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guide id="3" orient="horz">
          <p15:clr>
            <a:srgbClr val="A4A3A4"/>
          </p15:clr>
        </p15:guide>
        <p15:guide id="4" pos="76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600"/>
    <a:srgbClr val="F0AC02"/>
    <a:srgbClr val="910091"/>
    <a:srgbClr val="99CC00"/>
    <a:srgbClr val="FF3C00"/>
    <a:srgbClr val="FFFFFF"/>
    <a:srgbClr val="F8F8F8"/>
    <a:srgbClr val="139AFF"/>
    <a:srgbClr val="7CAD07"/>
    <a:srgbClr val="7BA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2348" autoAdjust="0"/>
  </p:normalViewPr>
  <p:slideViewPr>
    <p:cSldViewPr>
      <p:cViewPr varScale="1">
        <p:scale>
          <a:sx n="104" d="100"/>
          <a:sy n="104" d="100"/>
        </p:scale>
        <p:origin x="966" y="72"/>
      </p:cViewPr>
      <p:guideLst>
        <p:guide orient="horz" pos="2160"/>
        <p:guide pos="3841"/>
        <p:guide orient="horz"/>
        <p:guide pos="7681"/>
      </p:guideLst>
    </p:cSldViewPr>
  </p:slideViewPr>
  <p:notesTextViewPr>
    <p:cViewPr>
      <p:scale>
        <a:sx n="100" d="100"/>
        <a:sy n="100" d="100"/>
      </p:scale>
      <p:origin x="0" y="0"/>
    </p:cViewPr>
  </p:notesTextViewPr>
  <p:sorterViewPr>
    <p:cViewPr>
      <p:scale>
        <a:sx n="100" d="100"/>
        <a:sy n="100" d="100"/>
      </p:scale>
      <p:origin x="0" y="7212"/>
    </p:cViewPr>
  </p:sorterViewPr>
  <p:notesViewPr>
    <p:cSldViewPr>
      <p:cViewPr varScale="1">
        <p:scale>
          <a:sx n="58" d="100"/>
          <a:sy n="58" d="100"/>
        </p:scale>
        <p:origin x="-258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__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altLang="zh-CN" dirty="0" smtClean="0"/>
              <a:t>2013</a:t>
            </a:r>
            <a:r>
              <a:rPr lang="zh-CN" altLang="en-US" dirty="0" smtClean="0"/>
              <a:t>年各科业务收入及利润占比</a:t>
            </a:r>
            <a:endParaRPr lang="zh-CN" dirty="0"/>
          </a:p>
        </c:rich>
      </c:tx>
      <c:layout>
        <c:manualLayout>
          <c:xMode val="edge"/>
          <c:yMode val="edge"/>
          <c:x val="0.31446612769521337"/>
          <c:y val="1.4031936902447429E-2"/>
        </c:manualLayout>
      </c:layout>
      <c:overlay val="0"/>
    </c:title>
    <c:autoTitleDeleted val="0"/>
    <c:plotArea>
      <c:layout>
        <c:manualLayout>
          <c:layoutTarget val="inner"/>
          <c:xMode val="edge"/>
          <c:yMode val="edge"/>
          <c:x val="5.9721472528404304E-2"/>
          <c:y val="0.1714258969000349"/>
          <c:w val="0.90266633320350964"/>
          <c:h val="0.75477468652037827"/>
        </c:manualLayout>
      </c:layout>
      <c:barChart>
        <c:barDir val="col"/>
        <c:grouping val="clustered"/>
        <c:varyColors val="0"/>
        <c:ser>
          <c:idx val="0"/>
          <c:order val="0"/>
          <c:tx>
            <c:strRef>
              <c:f>收入汇总!$N$5</c:f>
              <c:strCache>
                <c:ptCount val="1"/>
                <c:pt idx="0">
                  <c:v>业务收入（万元）</c:v>
                </c:pt>
              </c:strCache>
            </c:strRef>
          </c:tx>
          <c:spPr>
            <a:solidFill>
              <a:srgbClr val="00B0F0"/>
            </a:solidFill>
            <a:ln w="9525" cap="flat" cmpd="sng" algn="ctr">
              <a:solidFill>
                <a:sysClr val="window" lastClr="FFFFFF"/>
              </a:solidFill>
              <a:prstDash val="solid"/>
            </a:ln>
            <a:effectLst>
              <a:outerShdw blurRad="40000" dist="23000" dir="5400000" rotWithShape="0">
                <a:srgbClr val="000000">
                  <a:alpha val="35000"/>
                </a:srgbClr>
              </a:outerShdw>
            </a:effectLst>
          </c:spPr>
          <c:invertIfNegative val="0"/>
          <c:dPt>
            <c:idx val="3"/>
            <c:invertIfNegative val="0"/>
            <c:bubble3D val="0"/>
          </c:dPt>
          <c:dPt>
            <c:idx val="4"/>
            <c:invertIfNegative val="0"/>
            <c:bubble3D val="0"/>
          </c:dPt>
          <c:dLbls>
            <c:dLbl>
              <c:idx val="5"/>
              <c:layout>
                <c:manualLayout>
                  <c:x val="0"/>
                  <c:y val="2.8184642698624092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045079475526567E-16"/>
                  <c:y val="2.3487202248853502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0"/>
                  <c:y val="2.818464269862409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收入汇总!$V$4:$Z$4</c:f>
              <c:strCache>
                <c:ptCount val="5"/>
                <c:pt idx="0">
                  <c:v>保健科</c:v>
                </c:pt>
                <c:pt idx="1">
                  <c:v>妇科</c:v>
                </c:pt>
                <c:pt idx="2">
                  <c:v>儿科</c:v>
                </c:pt>
                <c:pt idx="3">
                  <c:v>内科</c:v>
                </c:pt>
                <c:pt idx="4">
                  <c:v>外科</c:v>
                </c:pt>
              </c:strCache>
            </c:strRef>
          </c:cat>
          <c:val>
            <c:numRef>
              <c:f>收入汇总!$V$5:$Z$5</c:f>
              <c:numCache>
                <c:formatCode>0_ </c:formatCode>
                <c:ptCount val="5"/>
                <c:pt idx="0">
                  <c:v>13509</c:v>
                </c:pt>
                <c:pt idx="1">
                  <c:v>18086</c:v>
                </c:pt>
                <c:pt idx="2">
                  <c:v>25269</c:v>
                </c:pt>
                <c:pt idx="3">
                  <c:v>31502</c:v>
                </c:pt>
                <c:pt idx="4">
                  <c:v>40000</c:v>
                </c:pt>
              </c:numCache>
            </c:numRef>
          </c:val>
        </c:ser>
        <c:dLbls>
          <c:showLegendKey val="0"/>
          <c:showVal val="0"/>
          <c:showCatName val="0"/>
          <c:showSerName val="0"/>
          <c:showPercent val="0"/>
          <c:showBubbleSize val="0"/>
        </c:dLbls>
        <c:gapWidth val="150"/>
        <c:axId val="-497545312"/>
        <c:axId val="-497546944"/>
      </c:barChart>
      <c:catAx>
        <c:axId val="-497545312"/>
        <c:scaling>
          <c:orientation val="minMax"/>
        </c:scaling>
        <c:delete val="0"/>
        <c:axPos val="b"/>
        <c:numFmt formatCode="General" sourceLinked="0"/>
        <c:majorTickMark val="none"/>
        <c:minorTickMark val="none"/>
        <c:tickLblPos val="nextTo"/>
        <c:crossAx val="-497546944"/>
        <c:crosses val="autoZero"/>
        <c:auto val="1"/>
        <c:lblAlgn val="ctr"/>
        <c:lblOffset val="100"/>
        <c:noMultiLvlLbl val="0"/>
      </c:catAx>
      <c:valAx>
        <c:axId val="-497546944"/>
        <c:scaling>
          <c:orientation val="minMax"/>
        </c:scaling>
        <c:delete val="0"/>
        <c:axPos val="l"/>
        <c:majorGridlines>
          <c:spPr>
            <a:ln>
              <a:prstDash val="dash"/>
            </a:ln>
          </c:spPr>
        </c:majorGridlines>
        <c:numFmt formatCode="0_ " sourceLinked="1"/>
        <c:majorTickMark val="none"/>
        <c:minorTickMark val="none"/>
        <c:tickLblPos val="nextTo"/>
        <c:crossAx val="-497545312"/>
        <c:crosses val="autoZero"/>
        <c:crossBetween val="between"/>
      </c:valAx>
    </c:plotArea>
    <c:plotVisOnly val="1"/>
    <c:dispBlanksAs val="gap"/>
    <c:showDLblsOverMax val="0"/>
  </c:chart>
  <c:txPr>
    <a:bodyPr/>
    <a:lstStyle/>
    <a:p>
      <a:pPr>
        <a:defRPr sz="1600">
          <a:solidFill>
            <a:schemeClr val="bg1"/>
          </a:solidFill>
          <a:latin typeface="微软雅黑" pitchFamily="34" charset="-122"/>
          <a:ea typeface="微软雅黑" pitchFamily="34" charset="-122"/>
        </a:defRPr>
      </a:pPr>
      <a:endParaRPr lang="zh-CN"/>
    </a:p>
  </c:txPr>
  <c:externalData r:id="rId2">
    <c:autoUpdate val="0"/>
  </c:externalData>
  <c:userShapes r:id="rId3"/>
</c:chartSpace>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0D54B0-679F-4848-8779-CC11031A7F74}" type="doc">
      <dgm:prSet loTypeId="urn:microsoft.com/office/officeart/2008/layout/HexagonCluster" loCatId="picture" qsTypeId="urn:microsoft.com/office/officeart/2005/8/quickstyle/simple1" qsCatId="simple" csTypeId="urn:microsoft.com/office/officeart/2005/8/colors/accent3_2" csCatId="accent3" phldr="1"/>
      <dgm:spPr/>
      <dgm:t>
        <a:bodyPr/>
        <a:lstStyle/>
        <a:p>
          <a:endParaRPr lang="zh-CN" altLang="en-US"/>
        </a:p>
      </dgm:t>
    </dgm:pt>
    <dgm:pt modelId="{874B3D34-2173-4617-A4A8-4CE120848AAD}">
      <dgm:prSet phldrT="[文本]" custT="1"/>
      <dgm:spPr>
        <a:solidFill>
          <a:srgbClr val="99CC00">
            <a:alpha val="20000"/>
          </a:srgbClr>
        </a:solidFill>
        <a:ln>
          <a:solidFill>
            <a:srgbClr val="99CC00"/>
          </a:solidFill>
        </a:ln>
      </dgm:spPr>
      <dgm:t>
        <a:bodyPr/>
        <a:lstStyle/>
        <a:p>
          <a:pPr marL="0" algn="ctr" defTabSz="914400" rtl="0" eaLnBrk="1" fontAlgn="base" latinLnBrk="1" hangingPunct="1">
            <a:spcBef>
              <a:spcPct val="0"/>
            </a:spcBef>
            <a:spcAft>
              <a:spcPct val="0"/>
            </a:spcAft>
          </a:pPr>
          <a:r>
            <a:rPr kumimoji="1" lang="zh-CN" altLang="en-US" sz="2400" b="0" kern="1200" dirty="0" smtClean="0">
              <a:solidFill>
                <a:srgbClr val="99CC00"/>
              </a:solidFill>
              <a:latin typeface="微软雅黑" pitchFamily="34" charset="-122"/>
              <a:ea typeface="微软雅黑" pitchFamily="34" charset="-122"/>
              <a:cs typeface="+mn-cs"/>
            </a:rPr>
            <a:t>第二章</a:t>
          </a:r>
          <a:endParaRPr kumimoji="1" lang="zh-CN" altLang="en-US" sz="2400" b="0" kern="1200" dirty="0">
            <a:solidFill>
              <a:srgbClr val="99CC00"/>
            </a:solidFill>
            <a:latin typeface="微软雅黑" pitchFamily="34" charset="-122"/>
            <a:ea typeface="微软雅黑" pitchFamily="34" charset="-122"/>
            <a:cs typeface="+mn-cs"/>
          </a:endParaRPr>
        </a:p>
      </dgm:t>
    </dgm:pt>
    <dgm:pt modelId="{B4CF2FE0-85EF-440A-A8F8-B9991F9397FD}" type="parTrans" cxnId="{96B582D7-7319-4642-89E6-6D0DFCCD61BA}">
      <dgm:prSet/>
      <dgm:spPr/>
      <dgm:t>
        <a:bodyPr/>
        <a:lstStyle/>
        <a:p>
          <a:endParaRPr lang="zh-CN" altLang="en-US"/>
        </a:p>
      </dgm:t>
    </dgm:pt>
    <dgm:pt modelId="{F0843940-A02D-4536-92F8-74F8C2E41AE1}" type="sibTrans" cxnId="{96B582D7-7319-4642-89E6-6D0DFCCD61B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a:ln>
          <a:solidFill>
            <a:srgbClr val="99CC00"/>
          </a:solidFill>
        </a:ln>
      </dgm:spPr>
      <dgm:t>
        <a:bodyPr/>
        <a:lstStyle/>
        <a:p>
          <a:endParaRPr lang="zh-CN" altLang="en-US"/>
        </a:p>
      </dgm:t>
    </dgm:pt>
    <dgm:pt modelId="{D474965B-433D-4DC8-9D4D-3D7A85C17E4A}">
      <dgm:prSet phldrT="[文本]" custT="1"/>
      <dgm:spPr>
        <a:solidFill>
          <a:srgbClr val="99CC00">
            <a:alpha val="20000"/>
          </a:srgbClr>
        </a:solidFill>
        <a:ln>
          <a:solidFill>
            <a:srgbClr val="99CC00"/>
          </a:solidFill>
        </a:ln>
      </dgm:spPr>
      <dgm:t>
        <a:bodyPr/>
        <a:lstStyle/>
        <a:p>
          <a:pPr marL="0" algn="ctr" defTabSz="914400" rtl="0" eaLnBrk="1" fontAlgn="base" latinLnBrk="1" hangingPunct="1">
            <a:spcBef>
              <a:spcPct val="0"/>
            </a:spcBef>
            <a:spcAft>
              <a:spcPct val="0"/>
            </a:spcAft>
          </a:pPr>
          <a:r>
            <a:rPr kumimoji="1" lang="zh-CN" altLang="en-US" sz="2400" b="0" kern="1200" dirty="0" smtClean="0">
              <a:solidFill>
                <a:srgbClr val="99CC00"/>
              </a:solidFill>
              <a:latin typeface="微软雅黑" pitchFamily="34" charset="-122"/>
              <a:ea typeface="微软雅黑" pitchFamily="34" charset="-122"/>
              <a:cs typeface="+mn-cs"/>
            </a:rPr>
            <a:t>第三章</a:t>
          </a:r>
          <a:endParaRPr kumimoji="1" lang="zh-CN" altLang="en-US" sz="2400" b="0" kern="1200" dirty="0">
            <a:solidFill>
              <a:srgbClr val="99CC00"/>
            </a:solidFill>
            <a:latin typeface="微软雅黑" pitchFamily="34" charset="-122"/>
            <a:ea typeface="微软雅黑" pitchFamily="34" charset="-122"/>
            <a:cs typeface="+mn-cs"/>
          </a:endParaRPr>
        </a:p>
      </dgm:t>
    </dgm:pt>
    <dgm:pt modelId="{FB328FF2-E3BE-4918-8E8E-7D3E4474D69A}" type="parTrans" cxnId="{F1B09A5F-C755-44D3-A7A6-05AC7A15D02E}">
      <dgm:prSet/>
      <dgm:spPr/>
      <dgm:t>
        <a:bodyPr/>
        <a:lstStyle/>
        <a:p>
          <a:endParaRPr lang="zh-CN" altLang="en-US"/>
        </a:p>
      </dgm:t>
    </dgm:pt>
    <dgm:pt modelId="{2F20762E-F884-4A55-9012-8A83F8EF96C6}" type="sibTrans" cxnId="{F1B09A5F-C755-44D3-A7A6-05AC7A15D02E}">
      <dgm:prSet/>
      <dgm:spPr>
        <a:blipFill>
          <a:blip xmlns:r="http://schemas.openxmlformats.org/officeDocument/2006/relationships" r:embed="rId2"/>
          <a:srcRect/>
          <a:stretch>
            <a:fillRect l="-11000" r="-11000"/>
          </a:stretch>
        </a:blipFill>
        <a:ln>
          <a:solidFill>
            <a:srgbClr val="99CC00"/>
          </a:solidFill>
        </a:ln>
      </dgm:spPr>
      <dgm:t>
        <a:bodyPr/>
        <a:lstStyle/>
        <a:p>
          <a:endParaRPr lang="zh-CN" altLang="en-US"/>
        </a:p>
      </dgm:t>
    </dgm:pt>
    <dgm:pt modelId="{BDD07C43-87AD-4A57-98CE-75A147EA1841}">
      <dgm:prSet phldrT="[文本]" custT="1"/>
      <dgm:spPr>
        <a:solidFill>
          <a:srgbClr val="99CC00">
            <a:alpha val="20000"/>
          </a:srgbClr>
        </a:solidFill>
        <a:ln>
          <a:solidFill>
            <a:srgbClr val="99CC00"/>
          </a:solidFill>
        </a:ln>
      </dgm:spPr>
      <dgm:t>
        <a:bodyPr/>
        <a:lstStyle/>
        <a:p>
          <a:pPr marL="0" algn="ctr" defTabSz="914400" rtl="0" eaLnBrk="1" fontAlgn="base" latinLnBrk="1" hangingPunct="1">
            <a:spcBef>
              <a:spcPct val="0"/>
            </a:spcBef>
            <a:spcAft>
              <a:spcPct val="0"/>
            </a:spcAft>
          </a:pPr>
          <a:r>
            <a:rPr kumimoji="1" lang="zh-CN" altLang="en-US" sz="2400" b="0" kern="1200" dirty="0" smtClean="0">
              <a:solidFill>
                <a:srgbClr val="99CC00"/>
              </a:solidFill>
              <a:latin typeface="微软雅黑" pitchFamily="34" charset="-122"/>
              <a:ea typeface="微软雅黑" pitchFamily="34" charset="-122"/>
              <a:cs typeface="+mn-cs"/>
            </a:rPr>
            <a:t>第一章</a:t>
          </a:r>
          <a:endParaRPr kumimoji="1" lang="zh-CN" altLang="en-US" sz="2400" b="0" kern="1200" dirty="0">
            <a:solidFill>
              <a:srgbClr val="99CC00"/>
            </a:solidFill>
            <a:latin typeface="微软雅黑" pitchFamily="34" charset="-122"/>
            <a:ea typeface="微软雅黑" pitchFamily="34" charset="-122"/>
            <a:cs typeface="+mn-cs"/>
          </a:endParaRPr>
        </a:p>
      </dgm:t>
    </dgm:pt>
    <dgm:pt modelId="{39D1E1B0-1E14-4306-89DF-8C96514FB7B1}" type="parTrans" cxnId="{DE88E97F-068A-475C-A60E-87B85C30F90B}">
      <dgm:prSet/>
      <dgm:spPr/>
      <dgm:t>
        <a:bodyPr/>
        <a:lstStyle/>
        <a:p>
          <a:endParaRPr lang="zh-CN" altLang="en-US"/>
        </a:p>
      </dgm:t>
    </dgm:pt>
    <dgm:pt modelId="{4F881A8F-1252-4E56-8CC3-D300109430A1}" type="sibTrans" cxnId="{DE88E97F-068A-475C-A60E-87B85C30F90B}">
      <dgm:prSet/>
      <dgm:spPr>
        <a:blipFill>
          <a:blip xmlns:r="http://schemas.openxmlformats.org/officeDocument/2006/relationships" r:embed="rId3"/>
          <a:srcRect/>
          <a:stretch>
            <a:fillRect t="-8000" b="-8000"/>
          </a:stretch>
        </a:blipFill>
      </dgm:spPr>
      <dgm:t>
        <a:bodyPr/>
        <a:lstStyle/>
        <a:p>
          <a:endParaRPr lang="zh-CN" altLang="en-US"/>
        </a:p>
      </dgm:t>
    </dgm:pt>
    <dgm:pt modelId="{81A24D50-0414-4D69-8DEC-A4907B98890B}" type="pres">
      <dgm:prSet presAssocID="{BF0D54B0-679F-4848-8779-CC11031A7F74}" presName="Name0" presStyleCnt="0">
        <dgm:presLayoutVars>
          <dgm:chMax val="21"/>
          <dgm:chPref val="21"/>
        </dgm:presLayoutVars>
      </dgm:prSet>
      <dgm:spPr/>
      <dgm:t>
        <a:bodyPr/>
        <a:lstStyle/>
        <a:p>
          <a:endParaRPr lang="zh-CN" altLang="en-US"/>
        </a:p>
      </dgm:t>
    </dgm:pt>
    <dgm:pt modelId="{F5681EC3-4467-402A-A766-62DB328868F1}" type="pres">
      <dgm:prSet presAssocID="{874B3D34-2173-4617-A4A8-4CE120848AAD}" presName="text1" presStyleCnt="0"/>
      <dgm:spPr/>
    </dgm:pt>
    <dgm:pt modelId="{F41CE24F-977C-478C-9601-8F134155CE63}" type="pres">
      <dgm:prSet presAssocID="{874B3D34-2173-4617-A4A8-4CE120848AAD}" presName="textRepeatNode" presStyleLbl="alignNode1" presStyleIdx="0" presStyleCnt="3">
        <dgm:presLayoutVars>
          <dgm:chMax val="0"/>
          <dgm:chPref val="0"/>
          <dgm:bulletEnabled val="1"/>
        </dgm:presLayoutVars>
      </dgm:prSet>
      <dgm:spPr/>
      <dgm:t>
        <a:bodyPr/>
        <a:lstStyle/>
        <a:p>
          <a:endParaRPr lang="zh-CN" altLang="en-US"/>
        </a:p>
      </dgm:t>
    </dgm:pt>
    <dgm:pt modelId="{7E4A5107-DE52-46A6-9821-E6CBA6A97AF2}" type="pres">
      <dgm:prSet presAssocID="{874B3D34-2173-4617-A4A8-4CE120848AAD}" presName="textaccent1" presStyleCnt="0"/>
      <dgm:spPr/>
    </dgm:pt>
    <dgm:pt modelId="{50F8BC9E-B915-4559-8099-FF8724D0FBB2}" type="pres">
      <dgm:prSet presAssocID="{874B3D34-2173-4617-A4A8-4CE120848AAD}" presName="accentRepeatNode" presStyleLbl="solidAlignAcc1" presStyleIdx="0" presStyleCnt="6"/>
      <dgm:spPr/>
    </dgm:pt>
    <dgm:pt modelId="{1519B198-21EF-43BE-BA0E-51D1E8615642}" type="pres">
      <dgm:prSet presAssocID="{F0843940-A02D-4536-92F8-74F8C2E41AE1}" presName="image1" presStyleCnt="0"/>
      <dgm:spPr/>
    </dgm:pt>
    <dgm:pt modelId="{D3CE6F8B-8371-41C5-A52C-7BF60B95A5D6}" type="pres">
      <dgm:prSet presAssocID="{F0843940-A02D-4536-92F8-74F8C2E41AE1}" presName="imageRepeatNode" presStyleLbl="alignAcc1" presStyleIdx="0" presStyleCnt="3" custLinFactX="73547" custLinFactY="-7978" custLinFactNeighborX="100000" custLinFactNeighborY="-100000"/>
      <dgm:spPr/>
      <dgm:t>
        <a:bodyPr/>
        <a:lstStyle/>
        <a:p>
          <a:endParaRPr lang="zh-CN" altLang="en-US"/>
        </a:p>
      </dgm:t>
    </dgm:pt>
    <dgm:pt modelId="{05EDFB7F-19DA-49E5-8D09-8A193D83E537}" type="pres">
      <dgm:prSet presAssocID="{F0843940-A02D-4536-92F8-74F8C2E41AE1}" presName="imageaccent1" presStyleCnt="0"/>
      <dgm:spPr/>
    </dgm:pt>
    <dgm:pt modelId="{D38AA61C-AE5C-4FAA-AB96-990EBDE9FE94}" type="pres">
      <dgm:prSet presAssocID="{F0843940-A02D-4536-92F8-74F8C2E41AE1}" presName="accentRepeatNode" presStyleLbl="solidAlignAcc1" presStyleIdx="1" presStyleCnt="6"/>
      <dgm:spPr/>
    </dgm:pt>
    <dgm:pt modelId="{F38537FD-BC6C-4A27-81A4-08530B49721A}" type="pres">
      <dgm:prSet presAssocID="{D474965B-433D-4DC8-9D4D-3D7A85C17E4A}" presName="text2" presStyleCnt="0"/>
      <dgm:spPr/>
    </dgm:pt>
    <dgm:pt modelId="{92D11336-22EE-40AA-82C4-484E9EF99D24}" type="pres">
      <dgm:prSet presAssocID="{D474965B-433D-4DC8-9D4D-3D7A85C17E4A}" presName="textRepeatNode" presStyleLbl="alignNode1" presStyleIdx="1" presStyleCnt="3">
        <dgm:presLayoutVars>
          <dgm:chMax val="0"/>
          <dgm:chPref val="0"/>
          <dgm:bulletEnabled val="1"/>
        </dgm:presLayoutVars>
      </dgm:prSet>
      <dgm:spPr/>
      <dgm:t>
        <a:bodyPr/>
        <a:lstStyle/>
        <a:p>
          <a:endParaRPr lang="zh-CN" altLang="en-US"/>
        </a:p>
      </dgm:t>
    </dgm:pt>
    <dgm:pt modelId="{9FFBB78D-B5F4-438D-9212-F72A95653CA0}" type="pres">
      <dgm:prSet presAssocID="{D474965B-433D-4DC8-9D4D-3D7A85C17E4A}" presName="textaccent2" presStyleCnt="0"/>
      <dgm:spPr/>
    </dgm:pt>
    <dgm:pt modelId="{AF4D9785-2AD1-4A55-8486-2575532FA688}" type="pres">
      <dgm:prSet presAssocID="{D474965B-433D-4DC8-9D4D-3D7A85C17E4A}" presName="accentRepeatNode" presStyleLbl="solidAlignAcc1" presStyleIdx="2" presStyleCnt="6"/>
      <dgm:spPr/>
    </dgm:pt>
    <dgm:pt modelId="{FB06275A-F897-4E13-8924-4DFB0E0F48FE}" type="pres">
      <dgm:prSet presAssocID="{2F20762E-F884-4A55-9012-8A83F8EF96C6}" presName="image2" presStyleCnt="0"/>
      <dgm:spPr/>
    </dgm:pt>
    <dgm:pt modelId="{A8227293-F99B-464F-BF58-92BB8F12AF9C}" type="pres">
      <dgm:prSet presAssocID="{2F20762E-F884-4A55-9012-8A83F8EF96C6}" presName="imageRepeatNode" presStyleLbl="alignAcc1" presStyleIdx="1" presStyleCnt="3"/>
      <dgm:spPr/>
      <dgm:t>
        <a:bodyPr/>
        <a:lstStyle/>
        <a:p>
          <a:endParaRPr lang="zh-CN" altLang="en-US"/>
        </a:p>
      </dgm:t>
    </dgm:pt>
    <dgm:pt modelId="{16BE4F36-BFD5-4A19-9776-AD33A67B90F7}" type="pres">
      <dgm:prSet presAssocID="{2F20762E-F884-4A55-9012-8A83F8EF96C6}" presName="imageaccent2" presStyleCnt="0"/>
      <dgm:spPr/>
    </dgm:pt>
    <dgm:pt modelId="{6F237F1F-E144-4F38-AAAC-431A7F6CE162}" type="pres">
      <dgm:prSet presAssocID="{2F20762E-F884-4A55-9012-8A83F8EF96C6}" presName="accentRepeatNode" presStyleLbl="solidAlignAcc1" presStyleIdx="3" presStyleCnt="6"/>
      <dgm:spPr/>
    </dgm:pt>
    <dgm:pt modelId="{AAF1AC2F-3957-4B35-8B49-4C4C15D2E318}" type="pres">
      <dgm:prSet presAssocID="{BDD07C43-87AD-4A57-98CE-75A147EA1841}" presName="text3" presStyleCnt="0"/>
      <dgm:spPr/>
    </dgm:pt>
    <dgm:pt modelId="{C8E4175A-7837-4970-B94B-93846CC8A053}" type="pres">
      <dgm:prSet presAssocID="{BDD07C43-87AD-4A57-98CE-75A147EA1841}" presName="textRepeatNode" presStyleLbl="alignNode1" presStyleIdx="2" presStyleCnt="3">
        <dgm:presLayoutVars>
          <dgm:chMax val="0"/>
          <dgm:chPref val="0"/>
          <dgm:bulletEnabled val="1"/>
        </dgm:presLayoutVars>
      </dgm:prSet>
      <dgm:spPr/>
      <dgm:t>
        <a:bodyPr/>
        <a:lstStyle/>
        <a:p>
          <a:endParaRPr lang="zh-CN" altLang="en-US"/>
        </a:p>
      </dgm:t>
    </dgm:pt>
    <dgm:pt modelId="{8EC4F79A-CBE3-4FB7-83DF-29639D94481A}" type="pres">
      <dgm:prSet presAssocID="{BDD07C43-87AD-4A57-98CE-75A147EA1841}" presName="textaccent3" presStyleCnt="0"/>
      <dgm:spPr/>
    </dgm:pt>
    <dgm:pt modelId="{8D7CB90F-AC56-4194-B95B-9162F724175D}" type="pres">
      <dgm:prSet presAssocID="{BDD07C43-87AD-4A57-98CE-75A147EA1841}" presName="accentRepeatNode" presStyleLbl="solidAlignAcc1" presStyleIdx="4" presStyleCnt="6"/>
      <dgm:spPr/>
    </dgm:pt>
    <dgm:pt modelId="{0984C78D-F3BB-448B-A349-C8C38AAF9428}" type="pres">
      <dgm:prSet presAssocID="{4F881A8F-1252-4E56-8CC3-D300109430A1}" presName="image3" presStyleCnt="0"/>
      <dgm:spPr/>
    </dgm:pt>
    <dgm:pt modelId="{9527070A-EF5C-4876-A47C-C6FA06AC48E5}" type="pres">
      <dgm:prSet presAssocID="{4F881A8F-1252-4E56-8CC3-D300109430A1}" presName="imageRepeatNode" presStyleLbl="alignAcc1" presStyleIdx="2" presStyleCnt="3" custLinFactX="-70899" custLinFactY="6766" custLinFactNeighborX="-100000" custLinFactNeighborY="100000"/>
      <dgm:spPr/>
      <dgm:t>
        <a:bodyPr/>
        <a:lstStyle/>
        <a:p>
          <a:endParaRPr lang="zh-CN" altLang="en-US"/>
        </a:p>
      </dgm:t>
    </dgm:pt>
    <dgm:pt modelId="{F245DEFC-F0F7-4C01-ABA4-4CCCB8D56CCC}" type="pres">
      <dgm:prSet presAssocID="{4F881A8F-1252-4E56-8CC3-D300109430A1}" presName="imageaccent3" presStyleCnt="0"/>
      <dgm:spPr/>
    </dgm:pt>
    <dgm:pt modelId="{2BC24FC1-083E-437C-8D01-0E5831EFCE2E}" type="pres">
      <dgm:prSet presAssocID="{4F881A8F-1252-4E56-8CC3-D300109430A1}" presName="accentRepeatNode" presStyleLbl="solidAlignAcc1" presStyleIdx="5" presStyleCnt="6"/>
      <dgm:spPr/>
    </dgm:pt>
  </dgm:ptLst>
  <dgm:cxnLst>
    <dgm:cxn modelId="{5EFE03AE-2FC4-40CC-BE5F-8E7943E84D52}" type="presOf" srcId="{4F881A8F-1252-4E56-8CC3-D300109430A1}" destId="{9527070A-EF5C-4876-A47C-C6FA06AC48E5}" srcOrd="0" destOrd="0" presId="urn:microsoft.com/office/officeart/2008/layout/HexagonCluster"/>
    <dgm:cxn modelId="{E49344E3-6E03-4C7E-8576-CE95E1E65E16}" type="presOf" srcId="{BF0D54B0-679F-4848-8779-CC11031A7F74}" destId="{81A24D50-0414-4D69-8DEC-A4907B98890B}" srcOrd="0" destOrd="0" presId="urn:microsoft.com/office/officeart/2008/layout/HexagonCluster"/>
    <dgm:cxn modelId="{C60AEB0B-0A6B-4C71-BADA-C8E05C6530E3}" type="presOf" srcId="{F0843940-A02D-4536-92F8-74F8C2E41AE1}" destId="{D3CE6F8B-8371-41C5-A52C-7BF60B95A5D6}" srcOrd="0" destOrd="0" presId="urn:microsoft.com/office/officeart/2008/layout/HexagonCluster"/>
    <dgm:cxn modelId="{DE88E97F-068A-475C-A60E-87B85C30F90B}" srcId="{BF0D54B0-679F-4848-8779-CC11031A7F74}" destId="{BDD07C43-87AD-4A57-98CE-75A147EA1841}" srcOrd="2" destOrd="0" parTransId="{39D1E1B0-1E14-4306-89DF-8C96514FB7B1}" sibTransId="{4F881A8F-1252-4E56-8CC3-D300109430A1}"/>
    <dgm:cxn modelId="{F1B09A5F-C755-44D3-A7A6-05AC7A15D02E}" srcId="{BF0D54B0-679F-4848-8779-CC11031A7F74}" destId="{D474965B-433D-4DC8-9D4D-3D7A85C17E4A}" srcOrd="1" destOrd="0" parTransId="{FB328FF2-E3BE-4918-8E8E-7D3E4474D69A}" sibTransId="{2F20762E-F884-4A55-9012-8A83F8EF96C6}"/>
    <dgm:cxn modelId="{0C9E89C3-6BF3-452D-A589-13BE7E6923D3}" type="presOf" srcId="{D474965B-433D-4DC8-9D4D-3D7A85C17E4A}" destId="{92D11336-22EE-40AA-82C4-484E9EF99D24}" srcOrd="0" destOrd="0" presId="urn:microsoft.com/office/officeart/2008/layout/HexagonCluster"/>
    <dgm:cxn modelId="{4327EDEE-89E4-4F77-9A3A-E9072E7EC5FD}" type="presOf" srcId="{874B3D34-2173-4617-A4A8-4CE120848AAD}" destId="{F41CE24F-977C-478C-9601-8F134155CE63}" srcOrd="0" destOrd="0" presId="urn:microsoft.com/office/officeart/2008/layout/HexagonCluster"/>
    <dgm:cxn modelId="{739F2AE2-3934-4620-8895-BBC47B066C2D}" type="presOf" srcId="{2F20762E-F884-4A55-9012-8A83F8EF96C6}" destId="{A8227293-F99B-464F-BF58-92BB8F12AF9C}" srcOrd="0" destOrd="0" presId="urn:microsoft.com/office/officeart/2008/layout/HexagonCluster"/>
    <dgm:cxn modelId="{96B582D7-7319-4642-89E6-6D0DFCCD61BA}" srcId="{BF0D54B0-679F-4848-8779-CC11031A7F74}" destId="{874B3D34-2173-4617-A4A8-4CE120848AAD}" srcOrd="0" destOrd="0" parTransId="{B4CF2FE0-85EF-440A-A8F8-B9991F9397FD}" sibTransId="{F0843940-A02D-4536-92F8-74F8C2E41AE1}"/>
    <dgm:cxn modelId="{E4D36E4F-CD9F-4959-B274-08CBA4DB3430}" type="presOf" srcId="{BDD07C43-87AD-4A57-98CE-75A147EA1841}" destId="{C8E4175A-7837-4970-B94B-93846CC8A053}" srcOrd="0" destOrd="0" presId="urn:microsoft.com/office/officeart/2008/layout/HexagonCluster"/>
    <dgm:cxn modelId="{0DF95812-C555-423D-AF34-75AA336DCAAA}" type="presParOf" srcId="{81A24D50-0414-4D69-8DEC-A4907B98890B}" destId="{F5681EC3-4467-402A-A766-62DB328868F1}" srcOrd="0" destOrd="0" presId="urn:microsoft.com/office/officeart/2008/layout/HexagonCluster"/>
    <dgm:cxn modelId="{FE5C2597-AAD1-4D4D-8FE1-3DC437DFD795}" type="presParOf" srcId="{F5681EC3-4467-402A-A766-62DB328868F1}" destId="{F41CE24F-977C-478C-9601-8F134155CE63}" srcOrd="0" destOrd="0" presId="urn:microsoft.com/office/officeart/2008/layout/HexagonCluster"/>
    <dgm:cxn modelId="{2BAE6312-3E12-4C6A-849D-7039D6C85326}" type="presParOf" srcId="{81A24D50-0414-4D69-8DEC-A4907B98890B}" destId="{7E4A5107-DE52-46A6-9821-E6CBA6A97AF2}" srcOrd="1" destOrd="0" presId="urn:microsoft.com/office/officeart/2008/layout/HexagonCluster"/>
    <dgm:cxn modelId="{D159A693-0CC3-4A6C-94FE-662E19F173F6}" type="presParOf" srcId="{7E4A5107-DE52-46A6-9821-E6CBA6A97AF2}" destId="{50F8BC9E-B915-4559-8099-FF8724D0FBB2}" srcOrd="0" destOrd="0" presId="urn:microsoft.com/office/officeart/2008/layout/HexagonCluster"/>
    <dgm:cxn modelId="{2E5C02F6-46B5-43DF-8CBA-7087495BC671}" type="presParOf" srcId="{81A24D50-0414-4D69-8DEC-A4907B98890B}" destId="{1519B198-21EF-43BE-BA0E-51D1E8615642}" srcOrd="2" destOrd="0" presId="urn:microsoft.com/office/officeart/2008/layout/HexagonCluster"/>
    <dgm:cxn modelId="{F51FEC46-6FB2-4A50-9480-AE5B9F287805}" type="presParOf" srcId="{1519B198-21EF-43BE-BA0E-51D1E8615642}" destId="{D3CE6F8B-8371-41C5-A52C-7BF60B95A5D6}" srcOrd="0" destOrd="0" presId="urn:microsoft.com/office/officeart/2008/layout/HexagonCluster"/>
    <dgm:cxn modelId="{FFF2634A-3D85-433A-BC0B-46F16308E7A9}" type="presParOf" srcId="{81A24D50-0414-4D69-8DEC-A4907B98890B}" destId="{05EDFB7F-19DA-49E5-8D09-8A193D83E537}" srcOrd="3" destOrd="0" presId="urn:microsoft.com/office/officeart/2008/layout/HexagonCluster"/>
    <dgm:cxn modelId="{24F22C41-F1B7-46FB-ABDE-7B16DC12CB94}" type="presParOf" srcId="{05EDFB7F-19DA-49E5-8D09-8A193D83E537}" destId="{D38AA61C-AE5C-4FAA-AB96-990EBDE9FE94}" srcOrd="0" destOrd="0" presId="urn:microsoft.com/office/officeart/2008/layout/HexagonCluster"/>
    <dgm:cxn modelId="{59F57D26-49A8-4773-95D1-944F6AD996A4}" type="presParOf" srcId="{81A24D50-0414-4D69-8DEC-A4907B98890B}" destId="{F38537FD-BC6C-4A27-81A4-08530B49721A}" srcOrd="4" destOrd="0" presId="urn:microsoft.com/office/officeart/2008/layout/HexagonCluster"/>
    <dgm:cxn modelId="{F4191FC3-CE89-4511-9239-0C65F1BD1DE7}" type="presParOf" srcId="{F38537FD-BC6C-4A27-81A4-08530B49721A}" destId="{92D11336-22EE-40AA-82C4-484E9EF99D24}" srcOrd="0" destOrd="0" presId="urn:microsoft.com/office/officeart/2008/layout/HexagonCluster"/>
    <dgm:cxn modelId="{FC484509-F58E-4C4F-B90F-701EF77AA5D2}" type="presParOf" srcId="{81A24D50-0414-4D69-8DEC-A4907B98890B}" destId="{9FFBB78D-B5F4-438D-9212-F72A95653CA0}" srcOrd="5" destOrd="0" presId="urn:microsoft.com/office/officeart/2008/layout/HexagonCluster"/>
    <dgm:cxn modelId="{B7D347F1-0068-47D7-9416-0584A98C0EEA}" type="presParOf" srcId="{9FFBB78D-B5F4-438D-9212-F72A95653CA0}" destId="{AF4D9785-2AD1-4A55-8486-2575532FA688}" srcOrd="0" destOrd="0" presId="urn:microsoft.com/office/officeart/2008/layout/HexagonCluster"/>
    <dgm:cxn modelId="{0AF6C0AC-4739-4416-90C9-B77205A01F5E}" type="presParOf" srcId="{81A24D50-0414-4D69-8DEC-A4907B98890B}" destId="{FB06275A-F897-4E13-8924-4DFB0E0F48FE}" srcOrd="6" destOrd="0" presId="urn:microsoft.com/office/officeart/2008/layout/HexagonCluster"/>
    <dgm:cxn modelId="{61548095-BD1B-4B22-98C0-C5B1B312DE9F}" type="presParOf" srcId="{FB06275A-F897-4E13-8924-4DFB0E0F48FE}" destId="{A8227293-F99B-464F-BF58-92BB8F12AF9C}" srcOrd="0" destOrd="0" presId="urn:microsoft.com/office/officeart/2008/layout/HexagonCluster"/>
    <dgm:cxn modelId="{041E542C-EE19-42C0-872F-80AB71607A2A}" type="presParOf" srcId="{81A24D50-0414-4D69-8DEC-A4907B98890B}" destId="{16BE4F36-BFD5-4A19-9776-AD33A67B90F7}" srcOrd="7" destOrd="0" presId="urn:microsoft.com/office/officeart/2008/layout/HexagonCluster"/>
    <dgm:cxn modelId="{817F3AA6-E06D-435E-B082-D7B4FACB353D}" type="presParOf" srcId="{16BE4F36-BFD5-4A19-9776-AD33A67B90F7}" destId="{6F237F1F-E144-4F38-AAAC-431A7F6CE162}" srcOrd="0" destOrd="0" presId="urn:microsoft.com/office/officeart/2008/layout/HexagonCluster"/>
    <dgm:cxn modelId="{9102CBC5-8F16-4B0A-BBB2-E8FD21BEBCCE}" type="presParOf" srcId="{81A24D50-0414-4D69-8DEC-A4907B98890B}" destId="{AAF1AC2F-3957-4B35-8B49-4C4C15D2E318}" srcOrd="8" destOrd="0" presId="urn:microsoft.com/office/officeart/2008/layout/HexagonCluster"/>
    <dgm:cxn modelId="{2ADA2327-7216-44B9-A1E6-A353DF707B1E}" type="presParOf" srcId="{AAF1AC2F-3957-4B35-8B49-4C4C15D2E318}" destId="{C8E4175A-7837-4970-B94B-93846CC8A053}" srcOrd="0" destOrd="0" presId="urn:microsoft.com/office/officeart/2008/layout/HexagonCluster"/>
    <dgm:cxn modelId="{B3500F0D-835D-459A-9DE0-B7AA8ED16C7D}" type="presParOf" srcId="{81A24D50-0414-4D69-8DEC-A4907B98890B}" destId="{8EC4F79A-CBE3-4FB7-83DF-29639D94481A}" srcOrd="9" destOrd="0" presId="urn:microsoft.com/office/officeart/2008/layout/HexagonCluster"/>
    <dgm:cxn modelId="{32493067-1815-4140-8866-6DBDB0DFD3B6}" type="presParOf" srcId="{8EC4F79A-CBE3-4FB7-83DF-29639D94481A}" destId="{8D7CB90F-AC56-4194-B95B-9162F724175D}" srcOrd="0" destOrd="0" presId="urn:microsoft.com/office/officeart/2008/layout/HexagonCluster"/>
    <dgm:cxn modelId="{A170AB6C-643D-45EF-A4C8-660827D0858B}" type="presParOf" srcId="{81A24D50-0414-4D69-8DEC-A4907B98890B}" destId="{0984C78D-F3BB-448B-A349-C8C38AAF9428}" srcOrd="10" destOrd="0" presId="urn:microsoft.com/office/officeart/2008/layout/HexagonCluster"/>
    <dgm:cxn modelId="{7BA1CD89-E2A2-479D-A396-76CBF547BF2C}" type="presParOf" srcId="{0984C78D-F3BB-448B-A349-C8C38AAF9428}" destId="{9527070A-EF5C-4876-A47C-C6FA06AC48E5}" srcOrd="0" destOrd="0" presId="urn:microsoft.com/office/officeart/2008/layout/HexagonCluster"/>
    <dgm:cxn modelId="{C8F242FF-8886-47B1-967C-1711868A7F4B}" type="presParOf" srcId="{81A24D50-0414-4D69-8DEC-A4907B98890B}" destId="{F245DEFC-F0F7-4C01-ABA4-4CCCB8D56CCC}" srcOrd="11" destOrd="0" presId="urn:microsoft.com/office/officeart/2008/layout/HexagonCluster"/>
    <dgm:cxn modelId="{BAA88A8F-00CC-4E99-B93F-EEB82CBEBA05}" type="presParOf" srcId="{F245DEFC-F0F7-4C01-ABA4-4CCCB8D56CCC}" destId="{2BC24FC1-083E-437C-8D01-0E5831EFCE2E}"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CE24F-977C-478C-9601-8F134155CE63}">
      <dsp:nvSpPr>
        <dsp:cNvPr id="0" name=""/>
        <dsp:cNvSpPr/>
      </dsp:nvSpPr>
      <dsp:spPr>
        <a:xfrm>
          <a:off x="1562283" y="2673854"/>
          <a:ext cx="1827650" cy="1575753"/>
        </a:xfrm>
        <a:prstGeom prst="hexagon">
          <a:avLst>
            <a:gd name="adj" fmla="val 25000"/>
            <a:gd name="vf" fmla="val 115470"/>
          </a:avLst>
        </a:prstGeom>
        <a:solidFill>
          <a:srgbClr val="99CC00">
            <a:alpha val="20000"/>
          </a:srgbClr>
        </a:solidFill>
        <a:ln w="25400" cap="flat" cmpd="sng" algn="ctr">
          <a:solidFill>
            <a:srgbClr val="99CC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algn="ctr" defTabSz="914400" rtl="0" eaLnBrk="1" fontAlgn="base" latinLnBrk="1" hangingPunct="1">
            <a:lnSpc>
              <a:spcPct val="90000"/>
            </a:lnSpc>
            <a:spcBef>
              <a:spcPct val="0"/>
            </a:spcBef>
            <a:spcAft>
              <a:spcPct val="0"/>
            </a:spcAft>
          </a:pPr>
          <a:r>
            <a:rPr kumimoji="1" lang="zh-CN" altLang="en-US" sz="2400" b="0" kern="1200" dirty="0" smtClean="0">
              <a:solidFill>
                <a:srgbClr val="99CC00"/>
              </a:solidFill>
              <a:latin typeface="微软雅黑" pitchFamily="34" charset="-122"/>
              <a:ea typeface="微软雅黑" pitchFamily="34" charset="-122"/>
              <a:cs typeface="+mn-cs"/>
            </a:rPr>
            <a:t>第二章</a:t>
          </a:r>
          <a:endParaRPr kumimoji="1" lang="zh-CN" altLang="en-US" sz="2400" b="0" kern="1200" dirty="0">
            <a:solidFill>
              <a:srgbClr val="99CC00"/>
            </a:solidFill>
            <a:latin typeface="微软雅黑" pitchFamily="34" charset="-122"/>
            <a:ea typeface="微软雅黑" pitchFamily="34" charset="-122"/>
            <a:cs typeface="+mn-cs"/>
          </a:endParaRPr>
        </a:p>
      </dsp:txBody>
      <dsp:txXfrm>
        <a:off x="1845900" y="2918381"/>
        <a:ext cx="1260416" cy="1086699"/>
      </dsp:txXfrm>
    </dsp:sp>
    <dsp:sp modelId="{50F8BC9E-B915-4559-8099-FF8724D0FBB2}">
      <dsp:nvSpPr>
        <dsp:cNvPr id="0" name=""/>
        <dsp:cNvSpPr/>
      </dsp:nvSpPr>
      <dsp:spPr>
        <a:xfrm>
          <a:off x="1609763" y="3369517"/>
          <a:ext cx="213984" cy="18442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CE6F8B-8371-41C5-A52C-7BF60B95A5D6}">
      <dsp:nvSpPr>
        <dsp:cNvPr id="0" name=""/>
        <dsp:cNvSpPr/>
      </dsp:nvSpPr>
      <dsp:spPr>
        <a:xfrm>
          <a:off x="3171832" y="126018"/>
          <a:ext cx="1827650" cy="1575753"/>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a:ln w="25400" cap="flat" cmpd="sng" algn="ctr">
          <a:solidFill>
            <a:srgbClr val="99CC00"/>
          </a:solidFill>
          <a:prstDash val="solid"/>
        </a:ln>
        <a:effectLst/>
      </dsp:spPr>
      <dsp:style>
        <a:lnRef idx="2">
          <a:scrgbClr r="0" g="0" b="0"/>
        </a:lnRef>
        <a:fillRef idx="1">
          <a:scrgbClr r="0" g="0" b="0"/>
        </a:fillRef>
        <a:effectRef idx="0">
          <a:scrgbClr r="0" g="0" b="0"/>
        </a:effectRef>
        <a:fontRef idx="minor"/>
      </dsp:style>
    </dsp:sp>
    <dsp:sp modelId="{D38AA61C-AE5C-4FAA-AB96-990EBDE9FE94}">
      <dsp:nvSpPr>
        <dsp:cNvPr id="0" name=""/>
        <dsp:cNvSpPr/>
      </dsp:nvSpPr>
      <dsp:spPr>
        <a:xfrm>
          <a:off x="1244233" y="3195081"/>
          <a:ext cx="213984" cy="18442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D11336-22EE-40AA-82C4-484E9EF99D24}">
      <dsp:nvSpPr>
        <dsp:cNvPr id="0" name=""/>
        <dsp:cNvSpPr/>
      </dsp:nvSpPr>
      <dsp:spPr>
        <a:xfrm>
          <a:off x="3119363" y="1808751"/>
          <a:ext cx="1827650" cy="1575753"/>
        </a:xfrm>
        <a:prstGeom prst="hexagon">
          <a:avLst>
            <a:gd name="adj" fmla="val 25000"/>
            <a:gd name="vf" fmla="val 115470"/>
          </a:avLst>
        </a:prstGeom>
        <a:solidFill>
          <a:srgbClr val="99CC00">
            <a:alpha val="20000"/>
          </a:srgbClr>
        </a:solidFill>
        <a:ln w="25400" cap="flat" cmpd="sng" algn="ctr">
          <a:solidFill>
            <a:srgbClr val="99CC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algn="ctr" defTabSz="914400" rtl="0" eaLnBrk="1" fontAlgn="base" latinLnBrk="1" hangingPunct="1">
            <a:lnSpc>
              <a:spcPct val="90000"/>
            </a:lnSpc>
            <a:spcBef>
              <a:spcPct val="0"/>
            </a:spcBef>
            <a:spcAft>
              <a:spcPct val="0"/>
            </a:spcAft>
          </a:pPr>
          <a:r>
            <a:rPr kumimoji="1" lang="zh-CN" altLang="en-US" sz="2400" b="0" kern="1200" dirty="0" smtClean="0">
              <a:solidFill>
                <a:srgbClr val="99CC00"/>
              </a:solidFill>
              <a:latin typeface="微软雅黑" pitchFamily="34" charset="-122"/>
              <a:ea typeface="微软雅黑" pitchFamily="34" charset="-122"/>
              <a:cs typeface="+mn-cs"/>
            </a:rPr>
            <a:t>第三章</a:t>
          </a:r>
          <a:endParaRPr kumimoji="1" lang="zh-CN" altLang="en-US" sz="2400" b="0" kern="1200" dirty="0">
            <a:solidFill>
              <a:srgbClr val="99CC00"/>
            </a:solidFill>
            <a:latin typeface="微软雅黑" pitchFamily="34" charset="-122"/>
            <a:ea typeface="微软雅黑" pitchFamily="34" charset="-122"/>
            <a:cs typeface="+mn-cs"/>
          </a:endParaRPr>
        </a:p>
      </dsp:txBody>
      <dsp:txXfrm>
        <a:off x="3402980" y="2053278"/>
        <a:ext cx="1260416" cy="1086699"/>
      </dsp:txXfrm>
    </dsp:sp>
    <dsp:sp modelId="{AF4D9785-2AD1-4A55-8486-2575532FA688}">
      <dsp:nvSpPr>
        <dsp:cNvPr id="0" name=""/>
        <dsp:cNvSpPr/>
      </dsp:nvSpPr>
      <dsp:spPr>
        <a:xfrm>
          <a:off x="4368799" y="3174681"/>
          <a:ext cx="213984" cy="18442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227293-F99B-464F-BF58-92BB8F12AF9C}">
      <dsp:nvSpPr>
        <dsp:cNvPr id="0" name=""/>
        <dsp:cNvSpPr/>
      </dsp:nvSpPr>
      <dsp:spPr>
        <a:xfrm>
          <a:off x="4676443" y="2673854"/>
          <a:ext cx="1827650" cy="1575753"/>
        </a:xfrm>
        <a:prstGeom prst="hexagon">
          <a:avLst>
            <a:gd name="adj" fmla="val 25000"/>
            <a:gd name="vf" fmla="val 115470"/>
          </a:avLst>
        </a:prstGeom>
        <a:blipFill>
          <a:blip xmlns:r="http://schemas.openxmlformats.org/officeDocument/2006/relationships" r:embed="rId2"/>
          <a:srcRect/>
          <a:stretch>
            <a:fillRect l="-11000" r="-11000"/>
          </a:stretch>
        </a:blipFill>
        <a:ln w="25400" cap="flat" cmpd="sng" algn="ctr">
          <a:solidFill>
            <a:srgbClr val="99CC00"/>
          </a:solidFill>
          <a:prstDash val="solid"/>
        </a:ln>
        <a:effectLst/>
      </dsp:spPr>
      <dsp:style>
        <a:lnRef idx="2">
          <a:scrgbClr r="0" g="0" b="0"/>
        </a:lnRef>
        <a:fillRef idx="1">
          <a:scrgbClr r="0" g="0" b="0"/>
        </a:fillRef>
        <a:effectRef idx="0">
          <a:scrgbClr r="0" g="0" b="0"/>
        </a:effectRef>
        <a:fontRef idx="minor"/>
      </dsp:style>
    </dsp:sp>
    <dsp:sp modelId="{6F237F1F-E144-4F38-AAAC-431A7F6CE162}">
      <dsp:nvSpPr>
        <dsp:cNvPr id="0" name=""/>
        <dsp:cNvSpPr/>
      </dsp:nvSpPr>
      <dsp:spPr>
        <a:xfrm>
          <a:off x="4723923" y="3369517"/>
          <a:ext cx="213984" cy="18442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E4175A-7837-4970-B94B-93846CC8A053}">
      <dsp:nvSpPr>
        <dsp:cNvPr id="0" name=""/>
        <dsp:cNvSpPr/>
      </dsp:nvSpPr>
      <dsp:spPr>
        <a:xfrm>
          <a:off x="1562283" y="947395"/>
          <a:ext cx="1827650" cy="1575753"/>
        </a:xfrm>
        <a:prstGeom prst="hexagon">
          <a:avLst>
            <a:gd name="adj" fmla="val 25000"/>
            <a:gd name="vf" fmla="val 115470"/>
          </a:avLst>
        </a:prstGeom>
        <a:solidFill>
          <a:srgbClr val="99CC00">
            <a:alpha val="20000"/>
          </a:srgbClr>
        </a:solidFill>
        <a:ln w="25400" cap="flat" cmpd="sng" algn="ctr">
          <a:solidFill>
            <a:srgbClr val="99CC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algn="ctr" defTabSz="914400" rtl="0" eaLnBrk="1" fontAlgn="base" latinLnBrk="1" hangingPunct="1">
            <a:lnSpc>
              <a:spcPct val="90000"/>
            </a:lnSpc>
            <a:spcBef>
              <a:spcPct val="0"/>
            </a:spcBef>
            <a:spcAft>
              <a:spcPct val="0"/>
            </a:spcAft>
          </a:pPr>
          <a:r>
            <a:rPr kumimoji="1" lang="zh-CN" altLang="en-US" sz="2400" b="0" kern="1200" dirty="0" smtClean="0">
              <a:solidFill>
                <a:srgbClr val="99CC00"/>
              </a:solidFill>
              <a:latin typeface="微软雅黑" pitchFamily="34" charset="-122"/>
              <a:ea typeface="微软雅黑" pitchFamily="34" charset="-122"/>
              <a:cs typeface="+mn-cs"/>
            </a:rPr>
            <a:t>第一章</a:t>
          </a:r>
          <a:endParaRPr kumimoji="1" lang="zh-CN" altLang="en-US" sz="2400" b="0" kern="1200" dirty="0">
            <a:solidFill>
              <a:srgbClr val="99CC00"/>
            </a:solidFill>
            <a:latin typeface="微软雅黑" pitchFamily="34" charset="-122"/>
            <a:ea typeface="微软雅黑" pitchFamily="34" charset="-122"/>
            <a:cs typeface="+mn-cs"/>
          </a:endParaRPr>
        </a:p>
      </dsp:txBody>
      <dsp:txXfrm>
        <a:off x="1845900" y="1191922"/>
        <a:ext cx="1260416" cy="1086699"/>
      </dsp:txXfrm>
    </dsp:sp>
    <dsp:sp modelId="{8D7CB90F-AC56-4194-B95B-9162F724175D}">
      <dsp:nvSpPr>
        <dsp:cNvPr id="0" name=""/>
        <dsp:cNvSpPr/>
      </dsp:nvSpPr>
      <dsp:spPr>
        <a:xfrm>
          <a:off x="2801313" y="981532"/>
          <a:ext cx="213984" cy="18442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27070A-EF5C-4876-A47C-C6FA06AC48E5}">
      <dsp:nvSpPr>
        <dsp:cNvPr id="0" name=""/>
        <dsp:cNvSpPr/>
      </dsp:nvSpPr>
      <dsp:spPr>
        <a:xfrm>
          <a:off x="0" y="1768823"/>
          <a:ext cx="1827650" cy="1575753"/>
        </a:xfrm>
        <a:prstGeom prst="hexagon">
          <a:avLst>
            <a:gd name="adj" fmla="val 25000"/>
            <a:gd name="vf" fmla="val 115470"/>
          </a:avLst>
        </a:prstGeom>
        <a:blipFill>
          <a:blip xmlns:r="http://schemas.openxmlformats.org/officeDocument/2006/relationships" r:embed="rId3"/>
          <a:srcRect/>
          <a:stretch>
            <a:fillRect t="-8000" b="-8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C24FC1-083E-437C-8D01-0E5831EFCE2E}">
      <dsp:nvSpPr>
        <dsp:cNvPr id="0" name=""/>
        <dsp:cNvSpPr/>
      </dsp:nvSpPr>
      <dsp:spPr>
        <a:xfrm>
          <a:off x="3173347" y="778371"/>
          <a:ext cx="213984" cy="18442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0.85385</cdr:x>
      <cdr:y>0.02823</cdr:y>
    </cdr:from>
    <cdr:to>
      <cdr:x>0.9</cdr:x>
      <cdr:y>0.07058</cdr:y>
    </cdr:to>
    <cdr:sp macro="" textlink="">
      <cdr:nvSpPr>
        <cdr:cNvPr id="2" name="矩形 1"/>
        <cdr:cNvSpPr/>
      </cdr:nvSpPr>
      <cdr:spPr>
        <a:xfrm xmlns:a="http://schemas.openxmlformats.org/drawingml/2006/main">
          <a:off x="7992888" y="144016"/>
          <a:ext cx="432048" cy="216024"/>
        </a:xfrm>
        <a:prstGeom xmlns:a="http://schemas.openxmlformats.org/drawingml/2006/main" prst="rect">
          <a:avLst/>
        </a:prstGeom>
        <a:solidFill xmlns:a="http://schemas.openxmlformats.org/drawingml/2006/main">
          <a:srgbClr val="00B0F0"/>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0.80769</cdr:x>
      <cdr:y>0.08469</cdr:y>
    </cdr:from>
    <cdr:to>
      <cdr:x>0.96154</cdr:x>
      <cdr:y>0.12704</cdr:y>
    </cdr:to>
    <cdr:sp macro="" textlink="">
      <cdr:nvSpPr>
        <cdr:cNvPr id="3" name="TextBox 2"/>
        <cdr:cNvSpPr txBox="1"/>
      </cdr:nvSpPr>
      <cdr:spPr>
        <a:xfrm xmlns:a="http://schemas.openxmlformats.org/drawingml/2006/main">
          <a:off x="7560840" y="432048"/>
          <a:ext cx="144016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1200" dirty="0" smtClean="0">
              <a:solidFill>
                <a:schemeClr val="bg1"/>
              </a:solidFill>
              <a:latin typeface="微软雅黑" pitchFamily="34" charset="-122"/>
              <a:ea typeface="微软雅黑" pitchFamily="34" charset="-122"/>
            </a:rPr>
            <a:t>业务收入（万元）</a:t>
          </a:r>
          <a:endParaRPr lang="zh-CN" altLang="en-US" sz="1200" dirty="0">
            <a:solidFill>
              <a:schemeClr val="bg1"/>
            </a:solidFill>
            <a:latin typeface="微软雅黑" pitchFamily="34" charset="-122"/>
            <a:ea typeface="微软雅黑" pitchFamily="34" charset="-122"/>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F6E4F5-AFD9-452D-978C-A65E37BD2A75}" type="datetimeFigureOut">
              <a:rPr lang="en-US" smtClean="0"/>
              <a:t>2/8/2023</a:t>
            </a:fld>
            <a:endParaRPr 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70C2A1-C45C-4D11-8087-34234E5428BA}" type="slidenum">
              <a:rPr lang="en-US" smtClean="0"/>
              <a:t>‹#›</a:t>
            </a:fld>
            <a:endParaRPr lang="en-US"/>
          </a:p>
        </p:txBody>
      </p:sp>
    </p:spTree>
    <p:extLst>
      <p:ext uri="{BB962C8B-B14F-4D97-AF65-F5344CB8AC3E}">
        <p14:creationId xmlns:p14="http://schemas.microsoft.com/office/powerpoint/2010/main" val="1335710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79D53-1687-4629-A7C4-5F633C48289A}" type="datetimeFigureOut">
              <a:rPr lang="en-US" smtClean="0"/>
              <a:t>2/8/2023</a:t>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48F07-6AC5-47AF-9B36-9B4E83AB260F}" type="slidenum">
              <a:rPr lang="en-US" smtClean="0"/>
              <a:t>‹#›</a:t>
            </a:fld>
            <a:endParaRPr lang="en-US"/>
          </a:p>
        </p:txBody>
      </p:sp>
    </p:spTree>
    <p:extLst>
      <p:ext uri="{BB962C8B-B14F-4D97-AF65-F5344CB8AC3E}">
        <p14:creationId xmlns:p14="http://schemas.microsoft.com/office/powerpoint/2010/main" val="1025707818"/>
      </p:ext>
    </p:extLst>
  </p:cSld>
  <p:clrMap bg1="lt1" tx1="dk1" bg2="lt2" tx2="dk2" accent1="accent1" accent2="accent2" accent3="accent3" accent4="accent4" accent5="accent5" accent6="accent6" hlink="hlink" folHlink="folHlink"/>
  <p:notesStyle>
    <a:lvl1pPr marL="0" algn="l" defTabSz="914270" rtl="0" eaLnBrk="1" latinLnBrk="0" hangingPunct="1">
      <a:defRPr sz="1200" kern="1200">
        <a:solidFill>
          <a:schemeClr val="tx1"/>
        </a:solidFill>
        <a:latin typeface="+mn-lt"/>
        <a:ea typeface="+mn-ea"/>
        <a:cs typeface="+mn-cs"/>
      </a:defRPr>
    </a:lvl1pPr>
    <a:lvl2pPr marL="457136" algn="l" defTabSz="914270" rtl="0" eaLnBrk="1" latinLnBrk="0" hangingPunct="1">
      <a:defRPr sz="1200" kern="1200">
        <a:solidFill>
          <a:schemeClr val="tx1"/>
        </a:solidFill>
        <a:latin typeface="+mn-lt"/>
        <a:ea typeface="+mn-ea"/>
        <a:cs typeface="+mn-cs"/>
      </a:defRPr>
    </a:lvl2pPr>
    <a:lvl3pPr marL="914270" algn="l" defTabSz="914270" rtl="0" eaLnBrk="1" latinLnBrk="0" hangingPunct="1">
      <a:defRPr sz="1200" kern="1200">
        <a:solidFill>
          <a:schemeClr val="tx1"/>
        </a:solidFill>
        <a:latin typeface="+mn-lt"/>
        <a:ea typeface="+mn-ea"/>
        <a:cs typeface="+mn-cs"/>
      </a:defRPr>
    </a:lvl3pPr>
    <a:lvl4pPr marL="1371406" algn="l" defTabSz="914270" rtl="0" eaLnBrk="1" latinLnBrk="0" hangingPunct="1">
      <a:defRPr sz="1200" kern="1200">
        <a:solidFill>
          <a:schemeClr val="tx1"/>
        </a:solidFill>
        <a:latin typeface="+mn-lt"/>
        <a:ea typeface="+mn-ea"/>
        <a:cs typeface="+mn-cs"/>
      </a:defRPr>
    </a:lvl4pPr>
    <a:lvl5pPr marL="1828541" algn="l" defTabSz="914270" rtl="0" eaLnBrk="1" latinLnBrk="0" hangingPunct="1">
      <a:defRPr sz="1200" kern="1200">
        <a:solidFill>
          <a:schemeClr val="tx1"/>
        </a:solidFill>
        <a:latin typeface="+mn-lt"/>
        <a:ea typeface="+mn-ea"/>
        <a:cs typeface="+mn-cs"/>
      </a:defRPr>
    </a:lvl5pPr>
    <a:lvl6pPr marL="2285676" algn="l" defTabSz="914270" rtl="0" eaLnBrk="1" latinLnBrk="0" hangingPunct="1">
      <a:defRPr sz="1200" kern="1200">
        <a:solidFill>
          <a:schemeClr val="tx1"/>
        </a:solidFill>
        <a:latin typeface="+mn-lt"/>
        <a:ea typeface="+mn-ea"/>
        <a:cs typeface="+mn-cs"/>
      </a:defRPr>
    </a:lvl6pPr>
    <a:lvl7pPr marL="2742811" algn="l" defTabSz="914270" rtl="0" eaLnBrk="1" latinLnBrk="0" hangingPunct="1">
      <a:defRPr sz="1200" kern="1200">
        <a:solidFill>
          <a:schemeClr val="tx1"/>
        </a:solidFill>
        <a:latin typeface="+mn-lt"/>
        <a:ea typeface="+mn-ea"/>
        <a:cs typeface="+mn-cs"/>
      </a:defRPr>
    </a:lvl7pPr>
    <a:lvl8pPr marL="3199947" algn="l" defTabSz="914270" rtl="0" eaLnBrk="1" latinLnBrk="0" hangingPunct="1">
      <a:defRPr sz="1200" kern="1200">
        <a:solidFill>
          <a:schemeClr val="tx1"/>
        </a:solidFill>
        <a:latin typeface="+mn-lt"/>
        <a:ea typeface="+mn-ea"/>
        <a:cs typeface="+mn-cs"/>
      </a:defRPr>
    </a:lvl8pPr>
    <a:lvl9pPr marL="3657081" algn="l" defTabSz="9142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79748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35</a:t>
            </a:fld>
            <a:endParaRPr lang="en-US"/>
          </a:p>
        </p:txBody>
      </p:sp>
    </p:spTree>
    <p:extLst>
      <p:ext uri="{BB962C8B-B14F-4D97-AF65-F5344CB8AC3E}">
        <p14:creationId xmlns:p14="http://schemas.microsoft.com/office/powerpoint/2010/main" val="2377931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世界</a:t>
            </a:r>
            <a:r>
              <a:rPr lang="en-US" altLang="zh-CN" dirty="0" smtClean="0"/>
              <a:t>500</a:t>
            </a:r>
            <a:r>
              <a:rPr lang="zh-CN" altLang="en-US" dirty="0" smtClean="0"/>
              <a:t>强企业都采用的岗位测评标准（附免费软件）</a:t>
            </a:r>
            <a:endParaRPr lang="en-US" altLang="zh-CN" dirty="0" smtClean="0"/>
          </a:p>
          <a:p>
            <a:r>
              <a:rPr lang="zh-CN" altLang="en-US" dirty="0" smtClean="0"/>
              <a:t>导入梅奥岗位测评标准，岗位指数合理化，科学化。</a:t>
            </a:r>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36</a:t>
            </a:fld>
            <a:endParaRPr lang="en-US"/>
          </a:p>
        </p:txBody>
      </p:sp>
    </p:spTree>
    <p:extLst>
      <p:ext uri="{BB962C8B-B14F-4D97-AF65-F5344CB8AC3E}">
        <p14:creationId xmlns:p14="http://schemas.microsoft.com/office/powerpoint/2010/main" val="2071193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根据中国患者满意度考评</a:t>
            </a:r>
            <a:r>
              <a:rPr lang="en-US" altLang="zh-CN" dirty="0" smtClean="0"/>
              <a:t>55</a:t>
            </a:r>
            <a:r>
              <a:rPr lang="zh-CN" altLang="en-US" dirty="0" smtClean="0"/>
              <a:t>个满意度因子，导入梅奥满意度因子，可以进行横向及纵向比教说明。</a:t>
            </a:r>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4338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39</a:t>
            </a:fld>
            <a:endParaRPr lang="en-US"/>
          </a:p>
        </p:txBody>
      </p:sp>
    </p:spTree>
    <p:extLst>
      <p:ext uri="{BB962C8B-B14F-4D97-AF65-F5344CB8AC3E}">
        <p14:creationId xmlns:p14="http://schemas.microsoft.com/office/powerpoint/2010/main" val="847453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40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97793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品牌诊断、试调</a:t>
            </a:r>
            <a:r>
              <a:rPr lang="en-US" altLang="zh-CN" dirty="0" smtClean="0"/>
              <a:t>FFT</a:t>
            </a:r>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982600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92472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16</a:t>
            </a:fld>
            <a:endParaRPr lang="en-US"/>
          </a:p>
        </p:txBody>
      </p:sp>
    </p:spTree>
    <p:extLst>
      <p:ext uri="{BB962C8B-B14F-4D97-AF65-F5344CB8AC3E}">
        <p14:creationId xmlns:p14="http://schemas.microsoft.com/office/powerpoint/2010/main" val="87974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17</a:t>
            </a:fld>
            <a:endParaRPr lang="en-US"/>
          </a:p>
        </p:txBody>
      </p:sp>
    </p:spTree>
    <p:extLst>
      <p:ext uri="{BB962C8B-B14F-4D97-AF65-F5344CB8AC3E}">
        <p14:creationId xmlns:p14="http://schemas.microsoft.com/office/powerpoint/2010/main" val="28382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19</a:t>
            </a:fld>
            <a:endParaRPr lang="en-US"/>
          </a:p>
        </p:txBody>
      </p:sp>
    </p:spTree>
    <p:extLst>
      <p:ext uri="{BB962C8B-B14F-4D97-AF65-F5344CB8AC3E}">
        <p14:creationId xmlns:p14="http://schemas.microsoft.com/office/powerpoint/2010/main" val="3564998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20</a:t>
            </a:fld>
            <a:endParaRPr lang="en-US"/>
          </a:p>
        </p:txBody>
      </p:sp>
    </p:spTree>
    <p:extLst>
      <p:ext uri="{BB962C8B-B14F-4D97-AF65-F5344CB8AC3E}">
        <p14:creationId xmlns:p14="http://schemas.microsoft.com/office/powerpoint/2010/main" val="4184704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21</a:t>
            </a:fld>
            <a:endParaRPr lang="en-US"/>
          </a:p>
        </p:txBody>
      </p:sp>
    </p:spTree>
    <p:extLst>
      <p:ext uri="{BB962C8B-B14F-4D97-AF65-F5344CB8AC3E}">
        <p14:creationId xmlns:p14="http://schemas.microsoft.com/office/powerpoint/2010/main" val="140327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24</a:t>
            </a:fld>
            <a:endParaRPr lang="en-US"/>
          </a:p>
        </p:txBody>
      </p:sp>
    </p:spTree>
    <p:extLst>
      <p:ext uri="{BB962C8B-B14F-4D97-AF65-F5344CB8AC3E}">
        <p14:creationId xmlns:p14="http://schemas.microsoft.com/office/powerpoint/2010/main" val="4050076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两栏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94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尾页">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两栏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537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两栏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585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两栏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20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两栏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75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660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Tree>
    <p:extLst>
      <p:ext uri="{BB962C8B-B14F-4D97-AF65-F5344CB8AC3E}">
        <p14:creationId xmlns:p14="http://schemas.microsoft.com/office/powerpoint/2010/main" val="1041636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bg1"/>
        </a:solidFill>
        <a:effectLst/>
      </p:bgPr>
    </p:bg>
    <p:spTree>
      <p:nvGrpSpPr>
        <p:cNvPr id="1" name=""/>
        <p:cNvGrpSpPr/>
        <p:nvPr/>
      </p:nvGrpSpPr>
      <p:grpSpPr>
        <a:xfrm>
          <a:off x="0" y="0"/>
          <a:ext cx="0" cy="0"/>
          <a:chOff x="0" y="0"/>
          <a:chExt cx="0" cy="0"/>
        </a:xfrm>
      </p:grpSpPr>
      <p:pic>
        <p:nvPicPr>
          <p:cNvPr id="37" name="图片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63" name="TextBox 15"/>
          <p:cNvSpPr txBox="1"/>
          <p:nvPr userDrawn="1"/>
        </p:nvSpPr>
        <p:spPr>
          <a:xfrm>
            <a:off x="264939" y="6114781"/>
            <a:ext cx="1296144" cy="338555"/>
          </a:xfrm>
          <a:prstGeom prst="rect">
            <a:avLst/>
          </a:prstGeom>
          <a:noFill/>
        </p:spPr>
        <p:txBody>
          <a:bodyPr wrap="square" lIns="91427" tIns="45714" rIns="91427" bIns="45714" rtlCol="0">
            <a:spAutoFit/>
          </a:bodyPr>
          <a:lstStyle/>
          <a:p>
            <a:pPr algn="ctr"/>
            <a:r>
              <a:rPr lang="en-US" altLang="zh-CN" sz="1600" dirty="0" smtClean="0">
                <a:solidFill>
                  <a:srgbClr val="FFC000"/>
                </a:solidFill>
                <a:latin typeface="Agency FB" panose="020B0503020202020204" pitchFamily="34" charset="0"/>
                <a:ea typeface="Adobe 宋体 Std L" pitchFamily="18" charset="-122"/>
              </a:rPr>
              <a:t>Contents Page</a:t>
            </a:r>
            <a:endParaRPr lang="zh-CN" altLang="en-US" sz="1600" dirty="0">
              <a:solidFill>
                <a:srgbClr val="FFC000"/>
              </a:solidFill>
              <a:latin typeface="Agency FB" panose="020B0503020202020204" pitchFamily="34" charset="0"/>
              <a:ea typeface="Adobe 宋体 Std L" pitchFamily="18" charset="-122"/>
            </a:endParaRPr>
          </a:p>
        </p:txBody>
      </p:sp>
      <p:sp>
        <p:nvSpPr>
          <p:cNvPr id="64" name="文本框 63"/>
          <p:cNvSpPr txBox="1"/>
          <p:nvPr userDrawn="1"/>
        </p:nvSpPr>
        <p:spPr>
          <a:xfrm>
            <a:off x="264939" y="5674249"/>
            <a:ext cx="1296144" cy="461665"/>
          </a:xfrm>
          <a:prstGeom prst="rect">
            <a:avLst/>
          </a:prstGeom>
          <a:noFill/>
        </p:spPr>
        <p:txBody>
          <a:bodyPr wrap="square" lIns="91427" tIns="45714" rIns="91427" bIns="45714" rtlCol="0">
            <a:spAutoFit/>
          </a:bodyPr>
          <a:lstStyle/>
          <a:p>
            <a:pPr algn="ctr"/>
            <a:r>
              <a:rPr lang="zh-CN" altLang="en-US" sz="2400" dirty="0" smtClean="0">
                <a:solidFill>
                  <a:srgbClr val="8BCD43"/>
                </a:solidFill>
                <a:ea typeface="微软雅黑"/>
              </a:rPr>
              <a:t>目录页</a:t>
            </a:r>
            <a:endParaRPr lang="zh-CN" altLang="en-US" sz="2400" dirty="0">
              <a:solidFill>
                <a:srgbClr val="8BCD43"/>
              </a:solidFill>
              <a:ea typeface="微软雅黑"/>
            </a:endParaRPr>
          </a:p>
        </p:txBody>
      </p:sp>
      <p:sp>
        <p:nvSpPr>
          <p:cNvPr id="65" name="矩形 64"/>
          <p:cNvSpPr/>
          <p:nvPr userDrawn="1"/>
        </p:nvSpPr>
        <p:spPr>
          <a:xfrm>
            <a:off x="1615096" y="1"/>
            <a:ext cx="10800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solidFill>
                <a:prstClr val="white"/>
              </a:solidFill>
            </a:endParaRPr>
          </a:p>
        </p:txBody>
      </p:sp>
      <p:sp>
        <p:nvSpPr>
          <p:cNvPr id="13" name="Rectangle 3"/>
          <p:cNvSpPr/>
          <p:nvPr userDrawn="1"/>
        </p:nvSpPr>
        <p:spPr bwMode="auto">
          <a:xfrm>
            <a:off x="1273052" y="437085"/>
            <a:ext cx="792088" cy="399628"/>
          </a:xfrm>
          <a:prstGeom prst="roundRect">
            <a:avLst/>
          </a:prstGeom>
          <a:solidFill>
            <a:srgbClr val="94C949"/>
          </a:solidFill>
          <a:ln w="9525" cap="flat" cmpd="sng" algn="ctr">
            <a:noFill/>
            <a:prstDash val="solid"/>
            <a:headEnd type="none" w="med" len="med"/>
            <a:tailEnd type="none" w="med" len="med"/>
          </a:ln>
          <a:effectLst/>
        </p:spPr>
        <p:txBody>
          <a:bodyPr rot="0" spcFirstLastPara="0" vertOverflow="overflow" horzOverflow="overflow" vert="horz" wrap="square" lIns="76099" tIns="38043" rIns="38043" bIns="76099" numCol="1" spcCol="0" rtlCol="0" fromWordArt="0" anchor="t" anchorCtr="0" forceAA="0" compatLnSpc="1">
            <a:prstTxWarp prst="textNoShape">
              <a:avLst/>
            </a:prstTxWarp>
            <a:noAutofit/>
          </a:bodyPr>
          <a:lstStyle/>
          <a:p>
            <a:pPr defTabSz="913081">
              <a:defRPr/>
            </a:pPr>
            <a:endParaRPr lang="en-US" sz="1500" kern="0" spc="-4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 name="TextBox 15"/>
          <p:cNvSpPr txBox="1"/>
          <p:nvPr userDrawn="1"/>
        </p:nvSpPr>
        <p:spPr>
          <a:xfrm>
            <a:off x="1273052" y="452233"/>
            <a:ext cx="792088" cy="353931"/>
          </a:xfrm>
          <a:prstGeom prst="rect">
            <a:avLst/>
          </a:prstGeom>
          <a:noFill/>
        </p:spPr>
        <p:txBody>
          <a:bodyPr wrap="square" lIns="91427" tIns="45714" rIns="91427" bIns="45714" rtlCol="0">
            <a:spAutoFit/>
          </a:bodyPr>
          <a:lstStyle/>
          <a:p>
            <a:pPr algn="ctr"/>
            <a:fld id="{2EEF1883-7A0E-4F66-9932-E581691AD397}" type="slidenum">
              <a:rPr lang="zh-CN" altLang="en-US" smtClean="0">
                <a:solidFill>
                  <a:prstClr val="white"/>
                </a:solidFill>
                <a:latin typeface="Impact" pitchFamily="34" charset="0"/>
              </a:rPr>
              <a:pPr algn="ctr"/>
              <a:t>‹#›</a:t>
            </a:fld>
            <a:r>
              <a:rPr lang="zh-CN" altLang="en-US" dirty="0" smtClean="0">
                <a:solidFill>
                  <a:prstClr val="white"/>
                </a:solidFill>
                <a:latin typeface="Impact" pitchFamily="34" charset="0"/>
              </a:rPr>
              <a:t> </a:t>
            </a:r>
            <a:endParaRPr lang="zh-CN" altLang="en-US" dirty="0">
              <a:solidFill>
                <a:prstClr val="white"/>
              </a:solidFill>
              <a:latin typeface="Impact" pitchFamily="34" charset="0"/>
              <a:ea typeface="微软雅黑" pitchFamily="34" charset="-122"/>
            </a:endParaRPr>
          </a:p>
        </p:txBody>
      </p:sp>
    </p:spTree>
    <p:extLst>
      <p:ext uri="{BB962C8B-B14F-4D97-AF65-F5344CB8AC3E}">
        <p14:creationId xmlns:p14="http://schemas.microsoft.com/office/powerpoint/2010/main" val="2599270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目录页">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17" name="矩形 16"/>
          <p:cNvSpPr/>
          <p:nvPr userDrawn="1"/>
        </p:nvSpPr>
        <p:spPr>
          <a:xfrm>
            <a:off x="1615096" y="1"/>
            <a:ext cx="10800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solidFill>
                <a:prstClr val="white"/>
              </a:solidFill>
            </a:endParaRPr>
          </a:p>
        </p:txBody>
      </p:sp>
      <p:sp>
        <p:nvSpPr>
          <p:cNvPr id="13" name="Rectangle 3"/>
          <p:cNvSpPr/>
          <p:nvPr userDrawn="1"/>
        </p:nvSpPr>
        <p:spPr bwMode="auto">
          <a:xfrm>
            <a:off x="1273052" y="437085"/>
            <a:ext cx="792088" cy="399628"/>
          </a:xfrm>
          <a:prstGeom prst="roundRect">
            <a:avLst/>
          </a:prstGeom>
          <a:solidFill>
            <a:srgbClr val="94C949"/>
          </a:solidFill>
          <a:ln w="9525" cap="flat" cmpd="sng" algn="ctr">
            <a:noFill/>
            <a:prstDash val="solid"/>
            <a:headEnd type="none" w="med" len="med"/>
            <a:tailEnd type="none" w="med" len="med"/>
          </a:ln>
          <a:effectLst/>
        </p:spPr>
        <p:txBody>
          <a:bodyPr rot="0" spcFirstLastPara="0" vertOverflow="overflow" horzOverflow="overflow" vert="horz" wrap="square" lIns="76099" tIns="38043" rIns="38043" bIns="76099" numCol="1" spcCol="0" rtlCol="0" fromWordArt="0" anchor="t" anchorCtr="0" forceAA="0" compatLnSpc="1">
            <a:prstTxWarp prst="textNoShape">
              <a:avLst/>
            </a:prstTxWarp>
            <a:noAutofit/>
          </a:bodyPr>
          <a:lstStyle/>
          <a:p>
            <a:pPr defTabSz="913081">
              <a:defRPr/>
            </a:pPr>
            <a:endParaRPr lang="en-US" sz="1500" kern="0" spc="-4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0" name="TextBox 15"/>
          <p:cNvSpPr txBox="1"/>
          <p:nvPr userDrawn="1"/>
        </p:nvSpPr>
        <p:spPr>
          <a:xfrm>
            <a:off x="1273052" y="452233"/>
            <a:ext cx="792088" cy="353931"/>
          </a:xfrm>
          <a:prstGeom prst="rect">
            <a:avLst/>
          </a:prstGeom>
          <a:noFill/>
        </p:spPr>
        <p:txBody>
          <a:bodyPr wrap="square" lIns="91427" tIns="45714" rIns="91427" bIns="45714" rtlCol="0">
            <a:spAutoFit/>
          </a:bodyPr>
          <a:lstStyle/>
          <a:p>
            <a:pPr algn="ctr"/>
            <a:fld id="{2EEF1883-7A0E-4F66-9932-E581691AD397}" type="slidenum">
              <a:rPr lang="zh-CN" altLang="en-US" smtClean="0">
                <a:solidFill>
                  <a:prstClr val="white"/>
                </a:solidFill>
                <a:latin typeface="Impact" pitchFamily="34" charset="0"/>
              </a:rPr>
              <a:pPr algn="ctr"/>
              <a:t>‹#›</a:t>
            </a:fld>
            <a:r>
              <a:rPr lang="zh-CN" altLang="en-US" dirty="0" smtClean="0">
                <a:solidFill>
                  <a:prstClr val="white"/>
                </a:solidFill>
                <a:latin typeface="Impact" pitchFamily="34" charset="0"/>
              </a:rPr>
              <a:t> </a:t>
            </a:r>
            <a:endParaRPr lang="zh-CN" altLang="en-US" dirty="0">
              <a:solidFill>
                <a:prstClr val="white"/>
              </a:solidFill>
              <a:latin typeface="Impact" pitchFamily="34" charset="0"/>
              <a:ea typeface="微软雅黑" pitchFamily="34" charset="-122"/>
            </a:endParaRPr>
          </a:p>
        </p:txBody>
      </p:sp>
    </p:spTree>
    <p:extLst>
      <p:ext uri="{BB962C8B-B14F-4D97-AF65-F5344CB8AC3E}">
        <p14:creationId xmlns:p14="http://schemas.microsoft.com/office/powerpoint/2010/main" val="2857850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bg1"/>
        </a:solidFill>
        <a:effectLst/>
      </p:bgPr>
    </p:bg>
    <p:spTree>
      <p:nvGrpSpPr>
        <p:cNvPr id="1" name=""/>
        <p:cNvGrpSpPr/>
        <p:nvPr/>
      </p:nvGrpSpPr>
      <p:grpSpPr>
        <a:xfrm>
          <a:off x="0" y="0"/>
          <a:ext cx="0" cy="0"/>
          <a:chOff x="0" y="0"/>
          <a:chExt cx="0" cy="0"/>
        </a:xfrm>
      </p:grpSpPr>
      <p:pic>
        <p:nvPicPr>
          <p:cNvPr id="37" name="图片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63" name="TextBox 15"/>
          <p:cNvSpPr txBox="1"/>
          <p:nvPr userDrawn="1"/>
        </p:nvSpPr>
        <p:spPr>
          <a:xfrm>
            <a:off x="264939" y="6114781"/>
            <a:ext cx="1296144" cy="338555"/>
          </a:xfrm>
          <a:prstGeom prst="rect">
            <a:avLst/>
          </a:prstGeom>
          <a:noFill/>
        </p:spPr>
        <p:txBody>
          <a:bodyPr wrap="square" lIns="91427" tIns="45714" rIns="91427" bIns="45714" rtlCol="0">
            <a:spAutoFit/>
          </a:bodyPr>
          <a:lstStyle/>
          <a:p>
            <a:pPr algn="ctr"/>
            <a:r>
              <a:rPr lang="en-US" altLang="zh-CN" sz="1600" dirty="0" smtClean="0">
                <a:solidFill>
                  <a:srgbClr val="FFC000"/>
                </a:solidFill>
                <a:latin typeface="Agency FB" panose="020B0503020202020204" pitchFamily="34" charset="0"/>
                <a:ea typeface="Adobe 宋体 Std L" pitchFamily="18" charset="-122"/>
              </a:rPr>
              <a:t>Contents Page</a:t>
            </a:r>
            <a:endParaRPr lang="zh-CN" altLang="en-US" sz="1600" dirty="0">
              <a:solidFill>
                <a:srgbClr val="FFC000"/>
              </a:solidFill>
              <a:latin typeface="Agency FB" panose="020B0503020202020204" pitchFamily="34" charset="0"/>
              <a:ea typeface="Adobe 宋体 Std L" pitchFamily="18" charset="-122"/>
            </a:endParaRPr>
          </a:p>
        </p:txBody>
      </p:sp>
      <p:sp>
        <p:nvSpPr>
          <p:cNvPr id="64" name="文本框 63"/>
          <p:cNvSpPr txBox="1"/>
          <p:nvPr userDrawn="1"/>
        </p:nvSpPr>
        <p:spPr>
          <a:xfrm>
            <a:off x="264939" y="5674249"/>
            <a:ext cx="1296144" cy="461665"/>
          </a:xfrm>
          <a:prstGeom prst="rect">
            <a:avLst/>
          </a:prstGeom>
          <a:noFill/>
        </p:spPr>
        <p:txBody>
          <a:bodyPr wrap="square" lIns="91427" tIns="45714" rIns="91427" bIns="45714" rtlCol="0">
            <a:spAutoFit/>
          </a:bodyPr>
          <a:lstStyle/>
          <a:p>
            <a:pPr algn="ctr"/>
            <a:r>
              <a:rPr lang="zh-CN" altLang="en-US" sz="2400" dirty="0" smtClean="0">
                <a:solidFill>
                  <a:srgbClr val="8BCD43"/>
                </a:solidFill>
                <a:ea typeface="微软雅黑"/>
              </a:rPr>
              <a:t>目录页</a:t>
            </a:r>
            <a:endParaRPr lang="zh-CN" altLang="en-US" sz="2400" dirty="0">
              <a:solidFill>
                <a:srgbClr val="8BCD43"/>
              </a:solidFill>
              <a:ea typeface="微软雅黑"/>
            </a:endParaRPr>
          </a:p>
        </p:txBody>
      </p:sp>
      <p:sp>
        <p:nvSpPr>
          <p:cNvPr id="65" name="矩形 64"/>
          <p:cNvSpPr/>
          <p:nvPr userDrawn="1"/>
        </p:nvSpPr>
        <p:spPr>
          <a:xfrm>
            <a:off x="1615096" y="1"/>
            <a:ext cx="10800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p>
        </p:txBody>
      </p:sp>
      <p:sp>
        <p:nvSpPr>
          <p:cNvPr id="13" name="Rectangle 3"/>
          <p:cNvSpPr/>
          <p:nvPr userDrawn="1"/>
        </p:nvSpPr>
        <p:spPr bwMode="auto">
          <a:xfrm>
            <a:off x="1273052" y="437085"/>
            <a:ext cx="792088" cy="399628"/>
          </a:xfrm>
          <a:prstGeom prst="roundRect">
            <a:avLst/>
          </a:prstGeom>
          <a:solidFill>
            <a:srgbClr val="94C949"/>
          </a:solidFill>
          <a:ln w="9525" cap="flat" cmpd="sng" algn="ctr">
            <a:noFill/>
            <a:prstDash val="solid"/>
            <a:headEnd type="none" w="med" len="med"/>
            <a:tailEnd type="none" w="med" len="med"/>
          </a:ln>
          <a:effectLst/>
        </p:spPr>
        <p:txBody>
          <a:bodyPr rot="0" spcFirstLastPara="0" vertOverflow="overflow" horzOverflow="overflow" vert="horz" wrap="square" lIns="76099" tIns="38043" rIns="38043" bIns="76099" numCol="1" spcCol="0" rtlCol="0" fromWordArt="0" anchor="t" anchorCtr="0" forceAA="0" compatLnSpc="1">
            <a:prstTxWarp prst="textNoShape">
              <a:avLst/>
            </a:prstTxWarp>
            <a:noAutofit/>
          </a:bodyPr>
          <a:lstStyle/>
          <a:p>
            <a:pPr marL="0" marR="0" lvl="0" indent="0" defTabSz="913081" eaLnBrk="1" fontAlgn="auto" latinLnBrk="0" hangingPunct="1">
              <a:lnSpc>
                <a:spcPct val="100000"/>
              </a:lnSpc>
              <a:spcBef>
                <a:spcPts val="0"/>
              </a:spcBef>
              <a:spcAft>
                <a:spcPts val="0"/>
              </a:spcAft>
              <a:buClrTx/>
              <a:buSzTx/>
              <a:buFontTx/>
              <a:buNone/>
              <a:tabLst/>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 name="TextBox 15"/>
          <p:cNvSpPr txBox="1"/>
          <p:nvPr userDrawn="1"/>
        </p:nvSpPr>
        <p:spPr>
          <a:xfrm>
            <a:off x="1273052" y="452233"/>
            <a:ext cx="792088" cy="353931"/>
          </a:xfrm>
          <a:prstGeom prst="rect">
            <a:avLst/>
          </a:prstGeom>
          <a:noFill/>
        </p:spPr>
        <p:txBody>
          <a:bodyPr wrap="square" lIns="91427" tIns="45714" rIns="91427" bIns="45714" rtlCol="0">
            <a:spAutoFit/>
          </a:bodyPr>
          <a:lstStyle/>
          <a:p>
            <a:pPr algn="ctr"/>
            <a:fld id="{2EEF1883-7A0E-4F66-9932-E581691AD397}" type="slidenum">
              <a:rPr lang="zh-CN" altLang="en-US" sz="1700" smtClean="0">
                <a:solidFill>
                  <a:schemeClr val="bg1"/>
                </a:solidFill>
                <a:latin typeface="Impact" pitchFamily="34" charset="0"/>
              </a:rPr>
              <a:pPr algn="ctr"/>
              <a:t>‹#›</a:t>
            </a:fld>
            <a:r>
              <a:rPr lang="zh-CN" altLang="en-US" sz="1700" dirty="0" smtClean="0">
                <a:solidFill>
                  <a:schemeClr val="bg1"/>
                </a:solidFill>
                <a:latin typeface="Impact" pitchFamily="34" charset="0"/>
              </a:rPr>
              <a:t> </a:t>
            </a:r>
            <a:endParaRPr lang="zh-CN" altLang="en-US" sz="1700" b="0" dirty="0">
              <a:solidFill>
                <a:schemeClr val="bg1"/>
              </a:solidFill>
              <a:latin typeface="Impact" pitchFamily="34" charset="0"/>
              <a:ea typeface="微软雅黑" pitchFamily="34" charset="-122"/>
            </a:endParaRPr>
          </a:p>
        </p:txBody>
      </p:sp>
    </p:spTree>
    <p:extLst>
      <p:ext uri="{BB962C8B-B14F-4D97-AF65-F5344CB8AC3E}">
        <p14:creationId xmlns:p14="http://schemas.microsoft.com/office/powerpoint/2010/main" val="1679512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过渡页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106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过渡页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342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过渡页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190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389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389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两栏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107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两栏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88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尾页">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323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两栏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431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两栏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77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页">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17" name="矩形 16"/>
          <p:cNvSpPr/>
          <p:nvPr userDrawn="1"/>
        </p:nvSpPr>
        <p:spPr>
          <a:xfrm>
            <a:off x="1615096" y="1"/>
            <a:ext cx="10800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p>
        </p:txBody>
      </p:sp>
      <p:sp>
        <p:nvSpPr>
          <p:cNvPr id="13" name="Rectangle 3"/>
          <p:cNvSpPr/>
          <p:nvPr userDrawn="1"/>
        </p:nvSpPr>
        <p:spPr bwMode="auto">
          <a:xfrm>
            <a:off x="1273052" y="437085"/>
            <a:ext cx="792088" cy="399628"/>
          </a:xfrm>
          <a:prstGeom prst="roundRect">
            <a:avLst/>
          </a:prstGeom>
          <a:solidFill>
            <a:srgbClr val="94C949"/>
          </a:solidFill>
          <a:ln w="9525" cap="flat" cmpd="sng" algn="ctr">
            <a:noFill/>
            <a:prstDash val="solid"/>
            <a:headEnd type="none" w="med" len="med"/>
            <a:tailEnd type="none" w="med" len="med"/>
          </a:ln>
          <a:effectLst/>
        </p:spPr>
        <p:txBody>
          <a:bodyPr rot="0" spcFirstLastPara="0" vertOverflow="overflow" horzOverflow="overflow" vert="horz" wrap="square" lIns="76099" tIns="38043" rIns="38043" bIns="76099" numCol="1" spcCol="0" rtlCol="0" fromWordArt="0" anchor="t" anchorCtr="0" forceAA="0" compatLnSpc="1">
            <a:prstTxWarp prst="textNoShape">
              <a:avLst/>
            </a:prstTxWarp>
            <a:noAutofit/>
          </a:bodyPr>
          <a:lstStyle/>
          <a:p>
            <a:pPr marL="0" marR="0" lvl="0" indent="0" defTabSz="913081" eaLnBrk="1" fontAlgn="auto" latinLnBrk="0" hangingPunct="1">
              <a:lnSpc>
                <a:spcPct val="100000"/>
              </a:lnSpc>
              <a:spcBef>
                <a:spcPts val="0"/>
              </a:spcBef>
              <a:spcAft>
                <a:spcPts val="0"/>
              </a:spcAft>
              <a:buClrTx/>
              <a:buSzTx/>
              <a:buFontTx/>
              <a:buNone/>
              <a:tabLst/>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 name="TextBox 15"/>
          <p:cNvSpPr txBox="1"/>
          <p:nvPr userDrawn="1"/>
        </p:nvSpPr>
        <p:spPr>
          <a:xfrm>
            <a:off x="1273052" y="452233"/>
            <a:ext cx="792088" cy="353931"/>
          </a:xfrm>
          <a:prstGeom prst="rect">
            <a:avLst/>
          </a:prstGeom>
          <a:noFill/>
        </p:spPr>
        <p:txBody>
          <a:bodyPr wrap="square" lIns="91427" tIns="45714" rIns="91427" bIns="45714" rtlCol="0">
            <a:spAutoFit/>
          </a:bodyPr>
          <a:lstStyle/>
          <a:p>
            <a:pPr algn="ctr"/>
            <a:fld id="{2EEF1883-7A0E-4F66-9932-E581691AD397}" type="slidenum">
              <a:rPr lang="zh-CN" altLang="en-US" sz="1700" smtClean="0">
                <a:solidFill>
                  <a:schemeClr val="bg1"/>
                </a:solidFill>
                <a:latin typeface="Impact" pitchFamily="34" charset="0"/>
              </a:rPr>
              <a:pPr algn="ctr"/>
              <a:t>‹#›</a:t>
            </a:fld>
            <a:r>
              <a:rPr lang="zh-CN" altLang="en-US" sz="1700" dirty="0" smtClean="0">
                <a:solidFill>
                  <a:schemeClr val="bg1"/>
                </a:solidFill>
                <a:latin typeface="Impact" pitchFamily="34" charset="0"/>
              </a:rPr>
              <a:t> </a:t>
            </a:r>
            <a:endParaRPr lang="zh-CN" altLang="en-US" sz="1700" b="0" dirty="0">
              <a:solidFill>
                <a:schemeClr val="bg1"/>
              </a:solidFill>
              <a:latin typeface="Impact" pitchFamily="34" charset="0"/>
              <a:ea typeface="微软雅黑" pitchFamily="34" charset="-122"/>
            </a:endParaRPr>
          </a:p>
        </p:txBody>
      </p:sp>
    </p:spTree>
    <p:extLst>
      <p:ext uri="{BB962C8B-B14F-4D97-AF65-F5344CB8AC3E}">
        <p14:creationId xmlns:p14="http://schemas.microsoft.com/office/powerpoint/2010/main" val="370035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两栏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586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两栏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65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850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609676" indent="0" algn="ctr">
              <a:buNone/>
              <a:defRPr>
                <a:solidFill>
                  <a:schemeClr val="tx1">
                    <a:tint val="75000"/>
                  </a:schemeClr>
                </a:solidFill>
              </a:defRPr>
            </a:lvl2pPr>
            <a:lvl3pPr marL="1219352" indent="0" algn="ctr">
              <a:buNone/>
              <a:defRPr>
                <a:solidFill>
                  <a:schemeClr val="tx1">
                    <a:tint val="75000"/>
                  </a:schemeClr>
                </a:solidFill>
              </a:defRPr>
            </a:lvl3pPr>
            <a:lvl4pPr marL="1829029" indent="0" algn="ctr">
              <a:buNone/>
              <a:defRPr>
                <a:solidFill>
                  <a:schemeClr val="tx1">
                    <a:tint val="75000"/>
                  </a:schemeClr>
                </a:solidFill>
              </a:defRPr>
            </a:lvl4pPr>
            <a:lvl5pPr marL="2438705"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9326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353646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700">
                <a:solidFill>
                  <a:schemeClr val="tx1">
                    <a:tint val="75000"/>
                  </a:schemeClr>
                </a:solidFill>
              </a:defRPr>
            </a:lvl1pPr>
            <a:lvl2pPr marL="609676" indent="0">
              <a:buNone/>
              <a:defRPr sz="2400">
                <a:solidFill>
                  <a:schemeClr val="tx1">
                    <a:tint val="75000"/>
                  </a:schemeClr>
                </a:solidFill>
              </a:defRPr>
            </a:lvl2pPr>
            <a:lvl3pPr marL="1219352" indent="0">
              <a:buNone/>
              <a:defRPr sz="2100">
                <a:solidFill>
                  <a:schemeClr val="tx1">
                    <a:tint val="75000"/>
                  </a:schemeClr>
                </a:solidFill>
              </a:defRPr>
            </a:lvl3pPr>
            <a:lvl4pPr marL="1829029" indent="0">
              <a:buNone/>
              <a:defRPr sz="1900">
                <a:solidFill>
                  <a:schemeClr val="tx1">
                    <a:tint val="75000"/>
                  </a:schemeClr>
                </a:solidFill>
              </a:defRPr>
            </a:lvl4pPr>
            <a:lvl5pPr marL="2438705" indent="0">
              <a:buNone/>
              <a:defRPr sz="1900">
                <a:solidFill>
                  <a:schemeClr val="tx1">
                    <a:tint val="75000"/>
                  </a:schemeClr>
                </a:solidFill>
              </a:defRPr>
            </a:lvl5pPr>
            <a:lvl6pPr marL="3048381" indent="0">
              <a:buNone/>
              <a:defRPr sz="1900">
                <a:solidFill>
                  <a:schemeClr val="tx1">
                    <a:tint val="75000"/>
                  </a:schemeClr>
                </a:solidFill>
              </a:defRPr>
            </a:lvl6pPr>
            <a:lvl7pPr marL="3658057" indent="0">
              <a:buNone/>
              <a:defRPr sz="1900">
                <a:solidFill>
                  <a:schemeClr val="tx1">
                    <a:tint val="75000"/>
                  </a:schemeClr>
                </a:solidFill>
              </a:defRPr>
            </a:lvl7pPr>
            <a:lvl8pPr marL="4267733" indent="0">
              <a:buNone/>
              <a:defRPr sz="1900">
                <a:solidFill>
                  <a:schemeClr val="tx1">
                    <a:tint val="75000"/>
                  </a:schemeClr>
                </a:solidFill>
              </a:defRPr>
            </a:lvl8pPr>
            <a:lvl9pPr marL="4877410"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3460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759" y="1600201"/>
            <a:ext cx="5386202"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9214" y="1600201"/>
            <a:ext cx="5386202"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9720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3"/>
          </a:xfrm>
        </p:spPr>
        <p:txBody>
          <a:bodyPr anchor="b"/>
          <a:lstStyle>
            <a:lvl1pPr marL="0" indent="0">
              <a:buNone/>
              <a:defRPr sz="3200" b="1"/>
            </a:lvl1pPr>
            <a:lvl2pPr marL="609676" indent="0">
              <a:buNone/>
              <a:defRPr sz="2700" b="1"/>
            </a:lvl2pPr>
            <a:lvl3pPr marL="1219352" indent="0">
              <a:buNone/>
              <a:defRPr sz="2400" b="1"/>
            </a:lvl3pPr>
            <a:lvl4pPr marL="1829029" indent="0">
              <a:buNone/>
              <a:defRPr sz="2100" b="1"/>
            </a:lvl4pPr>
            <a:lvl5pPr marL="2438705" indent="0">
              <a:buNone/>
              <a:defRPr sz="2100" b="1"/>
            </a:lvl5pPr>
            <a:lvl6pPr marL="3048381" indent="0">
              <a:buNone/>
              <a:defRPr sz="2100" b="1"/>
            </a:lvl6pPr>
            <a:lvl7pPr marL="3658057" indent="0">
              <a:buNone/>
              <a:defRPr sz="2100" b="1"/>
            </a:lvl7pPr>
            <a:lvl8pPr marL="4267733" indent="0">
              <a:buNone/>
              <a:defRPr sz="2100" b="1"/>
            </a:lvl8pPr>
            <a:lvl9pPr marL="4877410"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81" y="1535113"/>
            <a:ext cx="5390437" cy="639763"/>
          </a:xfrm>
        </p:spPr>
        <p:txBody>
          <a:bodyPr anchor="b"/>
          <a:lstStyle>
            <a:lvl1pPr marL="0" indent="0">
              <a:buNone/>
              <a:defRPr sz="3200" b="1"/>
            </a:lvl1pPr>
            <a:lvl2pPr marL="609676" indent="0">
              <a:buNone/>
              <a:defRPr sz="2700" b="1"/>
            </a:lvl2pPr>
            <a:lvl3pPr marL="1219352" indent="0">
              <a:buNone/>
              <a:defRPr sz="2400" b="1"/>
            </a:lvl3pPr>
            <a:lvl4pPr marL="1829029" indent="0">
              <a:buNone/>
              <a:defRPr sz="2100" b="1"/>
            </a:lvl4pPr>
            <a:lvl5pPr marL="2438705" indent="0">
              <a:buNone/>
              <a:defRPr sz="2100" b="1"/>
            </a:lvl5pPr>
            <a:lvl6pPr marL="3048381" indent="0">
              <a:buNone/>
              <a:defRPr sz="2100" b="1"/>
            </a:lvl6pPr>
            <a:lvl7pPr marL="3658057" indent="0">
              <a:buNone/>
              <a:defRPr sz="2100" b="1"/>
            </a:lvl7pPr>
            <a:lvl8pPr marL="4267733" indent="0">
              <a:buNone/>
              <a:defRPr sz="2100" b="1"/>
            </a:lvl8pPr>
            <a:lvl9pPr marL="4877410"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4981" y="2174875"/>
            <a:ext cx="539043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9974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4837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2279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25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61" y="273049"/>
            <a:ext cx="4012129"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2"/>
            <a:ext cx="681744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61" y="1435102"/>
            <a:ext cx="4012129" cy="4691063"/>
          </a:xfrm>
        </p:spPr>
        <p:txBody>
          <a:bodyPr/>
          <a:lstStyle>
            <a:lvl1pPr marL="0" indent="0">
              <a:buNone/>
              <a:defRPr sz="1900"/>
            </a:lvl1pPr>
            <a:lvl2pPr marL="609676" indent="0">
              <a:buNone/>
              <a:defRPr sz="1600"/>
            </a:lvl2pPr>
            <a:lvl3pPr marL="1219352" indent="0">
              <a:buNone/>
              <a:defRPr sz="1300"/>
            </a:lvl3pPr>
            <a:lvl4pPr marL="1829029" indent="0">
              <a:buNone/>
              <a:defRPr sz="1200"/>
            </a:lvl4pPr>
            <a:lvl5pPr marL="2438705" indent="0">
              <a:buNone/>
              <a:defRPr sz="1200"/>
            </a:lvl5pPr>
            <a:lvl6pPr marL="3048381" indent="0">
              <a:buNone/>
              <a:defRPr sz="1200"/>
            </a:lvl6pPr>
            <a:lvl7pPr marL="3658057" indent="0">
              <a:buNone/>
              <a:defRPr sz="1200"/>
            </a:lvl7pPr>
            <a:lvl8pPr marL="4267733" indent="0">
              <a:buNone/>
              <a:defRPr sz="1200"/>
            </a:lvl8pPr>
            <a:lvl9pPr marL="4877410"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69104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4300"/>
            </a:lvl1pPr>
            <a:lvl2pPr marL="609676" indent="0">
              <a:buNone/>
              <a:defRPr sz="3700"/>
            </a:lvl2pPr>
            <a:lvl3pPr marL="1219352" indent="0">
              <a:buNone/>
              <a:defRPr sz="3200"/>
            </a:lvl3pPr>
            <a:lvl4pPr marL="1829029" indent="0">
              <a:buNone/>
              <a:defRPr sz="2700"/>
            </a:lvl4pPr>
            <a:lvl5pPr marL="2438705" indent="0">
              <a:buNone/>
              <a:defRPr sz="2700"/>
            </a:lvl5pPr>
            <a:lvl6pPr marL="3048381" indent="0">
              <a:buNone/>
              <a:defRPr sz="2700"/>
            </a:lvl6pPr>
            <a:lvl7pPr marL="3658057" indent="0">
              <a:buNone/>
              <a:defRPr sz="2700"/>
            </a:lvl7pPr>
            <a:lvl8pPr marL="4267733" indent="0">
              <a:buNone/>
              <a:defRPr sz="2700"/>
            </a:lvl8pPr>
            <a:lvl9pPr marL="4877410" indent="0">
              <a:buNone/>
              <a:defRPr sz="2700"/>
            </a:lvl9pPr>
          </a:lstStyle>
          <a:p>
            <a:endParaRPr lang="zh-CN" altLang="en-US"/>
          </a:p>
        </p:txBody>
      </p:sp>
      <p:sp>
        <p:nvSpPr>
          <p:cNvPr id="4" name="文本占位符 3"/>
          <p:cNvSpPr>
            <a:spLocks noGrp="1"/>
          </p:cNvSpPr>
          <p:nvPr>
            <p:ph type="body" sz="half" idx="2"/>
          </p:nvPr>
        </p:nvSpPr>
        <p:spPr>
          <a:xfrm>
            <a:off x="2390340" y="5367338"/>
            <a:ext cx="7317105" cy="804863"/>
          </a:xfrm>
        </p:spPr>
        <p:txBody>
          <a:bodyPr/>
          <a:lstStyle>
            <a:lvl1pPr marL="0" indent="0">
              <a:buNone/>
              <a:defRPr sz="1900"/>
            </a:lvl1pPr>
            <a:lvl2pPr marL="609676" indent="0">
              <a:buNone/>
              <a:defRPr sz="1600"/>
            </a:lvl2pPr>
            <a:lvl3pPr marL="1219352" indent="0">
              <a:buNone/>
              <a:defRPr sz="1300"/>
            </a:lvl3pPr>
            <a:lvl4pPr marL="1829029" indent="0">
              <a:buNone/>
              <a:defRPr sz="1200"/>
            </a:lvl4pPr>
            <a:lvl5pPr marL="2438705" indent="0">
              <a:buNone/>
              <a:defRPr sz="1200"/>
            </a:lvl5pPr>
            <a:lvl6pPr marL="3048381" indent="0">
              <a:buNone/>
              <a:defRPr sz="1200"/>
            </a:lvl6pPr>
            <a:lvl7pPr marL="3658057" indent="0">
              <a:buNone/>
              <a:defRPr sz="1200"/>
            </a:lvl7pPr>
            <a:lvl8pPr marL="4267733" indent="0">
              <a:buNone/>
              <a:defRPr sz="1200"/>
            </a:lvl8pPr>
            <a:lvl9pPr marL="4877410"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339859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9368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639"/>
            <a:ext cx="2743914"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759" y="274639"/>
            <a:ext cx="802849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7043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Tree>
    <p:extLst>
      <p:ext uri="{BB962C8B-B14F-4D97-AF65-F5344CB8AC3E}">
        <p14:creationId xmlns:p14="http://schemas.microsoft.com/office/powerpoint/2010/main" val="3987720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bg1"/>
        </a:solidFill>
        <a:effectLst/>
      </p:bgPr>
    </p:bg>
    <p:spTree>
      <p:nvGrpSpPr>
        <p:cNvPr id="1" name=""/>
        <p:cNvGrpSpPr/>
        <p:nvPr/>
      </p:nvGrpSpPr>
      <p:grpSpPr>
        <a:xfrm>
          <a:off x="0" y="0"/>
          <a:ext cx="0" cy="0"/>
          <a:chOff x="0" y="0"/>
          <a:chExt cx="0" cy="0"/>
        </a:xfrm>
      </p:grpSpPr>
      <p:pic>
        <p:nvPicPr>
          <p:cNvPr id="37" name="图片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63" name="TextBox 15"/>
          <p:cNvSpPr txBox="1"/>
          <p:nvPr userDrawn="1"/>
        </p:nvSpPr>
        <p:spPr>
          <a:xfrm>
            <a:off x="264939" y="6114781"/>
            <a:ext cx="1296144" cy="338555"/>
          </a:xfrm>
          <a:prstGeom prst="rect">
            <a:avLst/>
          </a:prstGeom>
          <a:noFill/>
        </p:spPr>
        <p:txBody>
          <a:bodyPr wrap="square" lIns="91427" tIns="45714" rIns="91427" bIns="45714" rtlCol="0">
            <a:spAutoFit/>
          </a:bodyPr>
          <a:lstStyle/>
          <a:p>
            <a:pPr algn="ctr"/>
            <a:r>
              <a:rPr lang="en-US" altLang="zh-CN" sz="1600" dirty="0" smtClean="0">
                <a:solidFill>
                  <a:srgbClr val="FFC000"/>
                </a:solidFill>
                <a:latin typeface="Agency FB" panose="020B0503020202020204" pitchFamily="34" charset="0"/>
                <a:ea typeface="Adobe 宋体 Std L" pitchFamily="18" charset="-122"/>
              </a:rPr>
              <a:t>Contents Page</a:t>
            </a:r>
            <a:endParaRPr lang="zh-CN" altLang="en-US" sz="1600" dirty="0">
              <a:solidFill>
                <a:srgbClr val="FFC000"/>
              </a:solidFill>
              <a:latin typeface="Agency FB" panose="020B0503020202020204" pitchFamily="34" charset="0"/>
              <a:ea typeface="Adobe 宋体 Std L" pitchFamily="18" charset="-122"/>
            </a:endParaRPr>
          </a:p>
        </p:txBody>
      </p:sp>
      <p:sp>
        <p:nvSpPr>
          <p:cNvPr id="64" name="文本框 63"/>
          <p:cNvSpPr txBox="1"/>
          <p:nvPr userDrawn="1"/>
        </p:nvSpPr>
        <p:spPr>
          <a:xfrm>
            <a:off x="264939" y="5674249"/>
            <a:ext cx="1296144" cy="461665"/>
          </a:xfrm>
          <a:prstGeom prst="rect">
            <a:avLst/>
          </a:prstGeom>
          <a:noFill/>
        </p:spPr>
        <p:txBody>
          <a:bodyPr wrap="square" lIns="91427" tIns="45714" rIns="91427" bIns="45714" rtlCol="0">
            <a:spAutoFit/>
          </a:bodyPr>
          <a:lstStyle/>
          <a:p>
            <a:pPr algn="ctr"/>
            <a:r>
              <a:rPr lang="zh-CN" altLang="en-US" sz="2400" dirty="0" smtClean="0">
                <a:solidFill>
                  <a:srgbClr val="8BCD43"/>
                </a:solidFill>
                <a:ea typeface="微软雅黑"/>
              </a:rPr>
              <a:t>目录页</a:t>
            </a:r>
            <a:endParaRPr lang="zh-CN" altLang="en-US" sz="2400" dirty="0">
              <a:solidFill>
                <a:srgbClr val="8BCD43"/>
              </a:solidFill>
              <a:ea typeface="微软雅黑"/>
            </a:endParaRPr>
          </a:p>
        </p:txBody>
      </p:sp>
      <p:sp>
        <p:nvSpPr>
          <p:cNvPr id="65" name="矩形 64"/>
          <p:cNvSpPr/>
          <p:nvPr userDrawn="1"/>
        </p:nvSpPr>
        <p:spPr>
          <a:xfrm>
            <a:off x="1615096" y="1"/>
            <a:ext cx="10800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solidFill>
                <a:prstClr val="white"/>
              </a:solidFill>
            </a:endParaRPr>
          </a:p>
        </p:txBody>
      </p:sp>
      <p:sp>
        <p:nvSpPr>
          <p:cNvPr id="13" name="Rectangle 3"/>
          <p:cNvSpPr/>
          <p:nvPr userDrawn="1"/>
        </p:nvSpPr>
        <p:spPr bwMode="auto">
          <a:xfrm>
            <a:off x="1273052" y="437085"/>
            <a:ext cx="792088" cy="399628"/>
          </a:xfrm>
          <a:prstGeom prst="roundRect">
            <a:avLst/>
          </a:prstGeom>
          <a:solidFill>
            <a:srgbClr val="94C949"/>
          </a:solidFill>
          <a:ln w="9525" cap="flat" cmpd="sng" algn="ctr">
            <a:noFill/>
            <a:prstDash val="solid"/>
            <a:headEnd type="none" w="med" len="med"/>
            <a:tailEnd type="none" w="med" len="med"/>
          </a:ln>
          <a:effectLst/>
        </p:spPr>
        <p:txBody>
          <a:bodyPr rot="0" spcFirstLastPara="0" vertOverflow="overflow" horzOverflow="overflow" vert="horz" wrap="square" lIns="76099" tIns="38043" rIns="38043" bIns="76099" numCol="1" spcCol="0" rtlCol="0" fromWordArt="0" anchor="t" anchorCtr="0" forceAA="0" compatLnSpc="1">
            <a:prstTxWarp prst="textNoShape">
              <a:avLst/>
            </a:prstTxWarp>
            <a:noAutofit/>
          </a:bodyPr>
          <a:lstStyle/>
          <a:p>
            <a:pPr defTabSz="913081">
              <a:defRPr/>
            </a:pPr>
            <a:endParaRPr lang="en-US" sz="1500" kern="0" spc="-4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 name="TextBox 15"/>
          <p:cNvSpPr txBox="1"/>
          <p:nvPr userDrawn="1"/>
        </p:nvSpPr>
        <p:spPr>
          <a:xfrm>
            <a:off x="1273052" y="452233"/>
            <a:ext cx="792088" cy="353931"/>
          </a:xfrm>
          <a:prstGeom prst="rect">
            <a:avLst/>
          </a:prstGeom>
          <a:noFill/>
        </p:spPr>
        <p:txBody>
          <a:bodyPr wrap="square" lIns="91427" tIns="45714" rIns="91427" bIns="45714" rtlCol="0">
            <a:spAutoFit/>
          </a:bodyPr>
          <a:lstStyle/>
          <a:p>
            <a:pPr algn="ctr"/>
            <a:fld id="{2EEF1883-7A0E-4F66-9932-E581691AD397}" type="slidenum">
              <a:rPr lang="zh-CN" altLang="en-US" smtClean="0">
                <a:solidFill>
                  <a:prstClr val="white"/>
                </a:solidFill>
                <a:latin typeface="Impact" pitchFamily="34" charset="0"/>
              </a:rPr>
              <a:pPr algn="ctr"/>
              <a:t>‹#›</a:t>
            </a:fld>
            <a:r>
              <a:rPr lang="zh-CN" altLang="en-US" dirty="0" smtClean="0">
                <a:solidFill>
                  <a:prstClr val="white"/>
                </a:solidFill>
                <a:latin typeface="Impact" pitchFamily="34" charset="0"/>
              </a:rPr>
              <a:t> </a:t>
            </a:r>
            <a:endParaRPr lang="zh-CN" altLang="en-US" dirty="0">
              <a:solidFill>
                <a:prstClr val="white"/>
              </a:solidFill>
              <a:latin typeface="Impact" pitchFamily="34" charset="0"/>
              <a:ea typeface="微软雅黑" pitchFamily="34" charset="-122"/>
            </a:endParaRPr>
          </a:p>
        </p:txBody>
      </p:sp>
    </p:spTree>
    <p:extLst>
      <p:ext uri="{BB962C8B-B14F-4D97-AF65-F5344CB8AC3E}">
        <p14:creationId xmlns:p14="http://schemas.microsoft.com/office/powerpoint/2010/main" val="776980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目录页">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17" name="矩形 16"/>
          <p:cNvSpPr/>
          <p:nvPr userDrawn="1"/>
        </p:nvSpPr>
        <p:spPr>
          <a:xfrm>
            <a:off x="1615096" y="1"/>
            <a:ext cx="10800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solidFill>
                <a:prstClr val="white"/>
              </a:solidFill>
            </a:endParaRPr>
          </a:p>
        </p:txBody>
      </p:sp>
      <p:sp>
        <p:nvSpPr>
          <p:cNvPr id="13" name="Rectangle 3"/>
          <p:cNvSpPr/>
          <p:nvPr userDrawn="1"/>
        </p:nvSpPr>
        <p:spPr bwMode="auto">
          <a:xfrm>
            <a:off x="1273052" y="437085"/>
            <a:ext cx="792088" cy="399628"/>
          </a:xfrm>
          <a:prstGeom prst="roundRect">
            <a:avLst/>
          </a:prstGeom>
          <a:solidFill>
            <a:srgbClr val="94C949"/>
          </a:solidFill>
          <a:ln w="9525" cap="flat" cmpd="sng" algn="ctr">
            <a:noFill/>
            <a:prstDash val="solid"/>
            <a:headEnd type="none" w="med" len="med"/>
            <a:tailEnd type="none" w="med" len="med"/>
          </a:ln>
          <a:effectLst/>
        </p:spPr>
        <p:txBody>
          <a:bodyPr rot="0" spcFirstLastPara="0" vertOverflow="overflow" horzOverflow="overflow" vert="horz" wrap="square" lIns="76099" tIns="38043" rIns="38043" bIns="76099" numCol="1" spcCol="0" rtlCol="0" fromWordArt="0" anchor="t" anchorCtr="0" forceAA="0" compatLnSpc="1">
            <a:prstTxWarp prst="textNoShape">
              <a:avLst/>
            </a:prstTxWarp>
            <a:noAutofit/>
          </a:bodyPr>
          <a:lstStyle/>
          <a:p>
            <a:pPr defTabSz="913081">
              <a:defRPr/>
            </a:pPr>
            <a:endParaRPr lang="en-US" sz="1500" kern="0" spc="-4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0" name="TextBox 15"/>
          <p:cNvSpPr txBox="1"/>
          <p:nvPr userDrawn="1"/>
        </p:nvSpPr>
        <p:spPr>
          <a:xfrm>
            <a:off x="1273052" y="452233"/>
            <a:ext cx="792088" cy="353931"/>
          </a:xfrm>
          <a:prstGeom prst="rect">
            <a:avLst/>
          </a:prstGeom>
          <a:noFill/>
        </p:spPr>
        <p:txBody>
          <a:bodyPr wrap="square" lIns="91427" tIns="45714" rIns="91427" bIns="45714" rtlCol="0">
            <a:spAutoFit/>
          </a:bodyPr>
          <a:lstStyle/>
          <a:p>
            <a:pPr algn="ctr"/>
            <a:fld id="{2EEF1883-7A0E-4F66-9932-E581691AD397}" type="slidenum">
              <a:rPr lang="zh-CN" altLang="en-US" smtClean="0">
                <a:solidFill>
                  <a:prstClr val="white"/>
                </a:solidFill>
                <a:latin typeface="Impact" pitchFamily="34" charset="0"/>
              </a:rPr>
              <a:pPr algn="ctr"/>
              <a:t>‹#›</a:t>
            </a:fld>
            <a:r>
              <a:rPr lang="zh-CN" altLang="en-US" dirty="0" smtClean="0">
                <a:solidFill>
                  <a:prstClr val="white"/>
                </a:solidFill>
                <a:latin typeface="Impact" pitchFamily="34" charset="0"/>
              </a:rPr>
              <a:t> </a:t>
            </a:r>
            <a:endParaRPr lang="zh-CN" altLang="en-US" dirty="0">
              <a:solidFill>
                <a:prstClr val="white"/>
              </a:solidFill>
              <a:latin typeface="Impact" pitchFamily="34" charset="0"/>
              <a:ea typeface="微软雅黑" pitchFamily="34" charset="-122"/>
            </a:endParaRPr>
          </a:p>
        </p:txBody>
      </p:sp>
    </p:spTree>
    <p:extLst>
      <p:ext uri="{BB962C8B-B14F-4D97-AF65-F5344CB8AC3E}">
        <p14:creationId xmlns:p14="http://schemas.microsoft.com/office/powerpoint/2010/main" val="1086462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过渡页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562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过渡页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065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过渡页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885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过渡页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135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918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33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两栏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38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两栏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735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尾页">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015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两栏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056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两栏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972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两栏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459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两栏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08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511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过渡页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562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397" y="1122363"/>
            <a:ext cx="9146381"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397" y="3602038"/>
            <a:ext cx="91463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45737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42047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2067" y="1709739"/>
            <a:ext cx="10518338"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2067" y="4589464"/>
            <a:ext cx="105183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50685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418" y="1825625"/>
            <a:ext cx="5182949"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3808" y="1825625"/>
            <a:ext cx="5182949"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469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40007" y="365126"/>
            <a:ext cx="10518338"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40007" y="1681163"/>
            <a:ext cx="51591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40007" y="2505075"/>
            <a:ext cx="515913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3807" y="1681163"/>
            <a:ext cx="51845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3807" y="2505075"/>
            <a:ext cx="518453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48800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30336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59845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0007" y="457200"/>
            <a:ext cx="3933261"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4538" y="987426"/>
            <a:ext cx="617380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8284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0007" y="457200"/>
            <a:ext cx="3933261"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4538" y="987426"/>
            <a:ext cx="617380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38836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14304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7172" y="365125"/>
            <a:ext cx="262958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418" y="365125"/>
            <a:ext cx="7736314"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869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022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两栏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455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image" Target="../media/image1.jp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5.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5" name="矩形 4"/>
          <p:cNvSpPr/>
          <p:nvPr userDrawn="1"/>
        </p:nvSpPr>
        <p:spPr>
          <a:xfrm>
            <a:off x="1615096" y="1"/>
            <a:ext cx="108000" cy="1064939"/>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p>
        </p:txBody>
      </p:sp>
      <p:sp>
        <p:nvSpPr>
          <p:cNvPr id="12" name="Rectangle 3"/>
          <p:cNvSpPr/>
          <p:nvPr userDrawn="1"/>
        </p:nvSpPr>
        <p:spPr bwMode="auto">
          <a:xfrm>
            <a:off x="1273052" y="437085"/>
            <a:ext cx="792088" cy="399628"/>
          </a:xfrm>
          <a:prstGeom prst="roundRect">
            <a:avLst/>
          </a:prstGeom>
          <a:solidFill>
            <a:srgbClr val="94C949"/>
          </a:solidFill>
          <a:ln w="9525" cap="flat" cmpd="sng" algn="ctr">
            <a:noFill/>
            <a:prstDash val="solid"/>
            <a:headEnd type="none" w="med" len="med"/>
            <a:tailEnd type="none" w="med" len="med"/>
          </a:ln>
          <a:effectLst/>
        </p:spPr>
        <p:txBody>
          <a:bodyPr rot="0" spcFirstLastPara="0" vertOverflow="overflow" horzOverflow="overflow" vert="horz" wrap="square" lIns="76099" tIns="38043" rIns="38043" bIns="76099" numCol="1" spcCol="0" rtlCol="0" fromWordArt="0" anchor="t" anchorCtr="0" forceAA="0" compatLnSpc="1">
            <a:prstTxWarp prst="textNoShape">
              <a:avLst/>
            </a:prstTxWarp>
            <a:noAutofit/>
          </a:bodyPr>
          <a:lstStyle/>
          <a:p>
            <a:pPr marL="0" marR="0" lvl="0" indent="0" defTabSz="913081" eaLnBrk="1" fontAlgn="auto" latinLnBrk="0" hangingPunct="1">
              <a:lnSpc>
                <a:spcPct val="100000"/>
              </a:lnSpc>
              <a:spcBef>
                <a:spcPts val="0"/>
              </a:spcBef>
              <a:spcAft>
                <a:spcPts val="0"/>
              </a:spcAft>
              <a:buClrTx/>
              <a:buSzTx/>
              <a:buFontTx/>
              <a:buNone/>
              <a:tabLst/>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 name="TextBox 15"/>
          <p:cNvSpPr txBox="1"/>
          <p:nvPr userDrawn="1"/>
        </p:nvSpPr>
        <p:spPr>
          <a:xfrm>
            <a:off x="1273052" y="452233"/>
            <a:ext cx="792088" cy="353931"/>
          </a:xfrm>
          <a:prstGeom prst="rect">
            <a:avLst/>
          </a:prstGeom>
          <a:noFill/>
        </p:spPr>
        <p:txBody>
          <a:bodyPr wrap="square" lIns="91427" tIns="45714" rIns="91427" bIns="45714" rtlCol="0">
            <a:spAutoFit/>
          </a:bodyPr>
          <a:lstStyle/>
          <a:p>
            <a:pPr algn="ctr"/>
            <a:fld id="{2EEF1883-7A0E-4F66-9932-E581691AD397}" type="slidenum">
              <a:rPr lang="zh-CN" altLang="en-US" sz="1700" smtClean="0">
                <a:solidFill>
                  <a:schemeClr val="bg1"/>
                </a:solidFill>
                <a:latin typeface="Impact" pitchFamily="34" charset="0"/>
              </a:rPr>
              <a:pPr algn="ctr"/>
              <a:t>‹#›</a:t>
            </a:fld>
            <a:r>
              <a:rPr lang="zh-CN" altLang="en-US" sz="1700" dirty="0" smtClean="0">
                <a:solidFill>
                  <a:schemeClr val="bg1"/>
                </a:solidFill>
                <a:latin typeface="Impact" pitchFamily="34" charset="0"/>
              </a:rPr>
              <a:t> </a:t>
            </a:r>
            <a:endParaRPr lang="zh-CN" altLang="en-US" sz="1700" b="0" dirty="0">
              <a:solidFill>
                <a:schemeClr val="bg1"/>
              </a:solidFill>
              <a:latin typeface="Impact" pitchFamily="34" charset="0"/>
              <a:ea typeface="微软雅黑" pitchFamily="34" charset="-122"/>
            </a:endParaRPr>
          </a:p>
        </p:txBody>
      </p:sp>
      <p:sp>
        <p:nvSpPr>
          <p:cNvPr id="15" name="矩形 14"/>
          <p:cNvSpPr/>
          <p:nvPr userDrawn="1"/>
        </p:nvSpPr>
        <p:spPr>
          <a:xfrm>
            <a:off x="1615095" y="1064939"/>
            <a:ext cx="10580080" cy="10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80" r:id="rId3"/>
    <p:sldLayoutId id="2147483666" r:id="rId4"/>
    <p:sldLayoutId id="2147483681" r:id="rId5"/>
    <p:sldLayoutId id="2147483682" r:id="rId6"/>
    <p:sldLayoutId id="2147483650" r:id="rId7"/>
    <p:sldLayoutId id="2147483683" r:id="rId8"/>
    <p:sldLayoutId id="2147483673" r:id="rId9"/>
    <p:sldLayoutId id="2147483684" r:id="rId10"/>
    <p:sldLayoutId id="2147483655" r:id="rId11"/>
    <p:sldLayoutId id="2147483685" r:id="rId12"/>
    <p:sldLayoutId id="2147483687" r:id="rId13"/>
    <p:sldLayoutId id="2147483677" r:id="rId14"/>
    <p:sldLayoutId id="2147483688" r:id="rId15"/>
    <p:sldLayoutId id="2147483686"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914270" rtl="0" eaLnBrk="1" latinLnBrk="0" hangingPunct="1">
        <a:spcBef>
          <a:spcPct val="0"/>
        </a:spcBef>
        <a:buNone/>
        <a:defRPr sz="4400" kern="1200">
          <a:solidFill>
            <a:schemeClr val="tx1"/>
          </a:solidFill>
          <a:latin typeface="+mj-lt"/>
          <a:ea typeface="+mj-ea"/>
          <a:cs typeface="+mj-cs"/>
        </a:defRPr>
      </a:lvl1pPr>
    </p:titleStyle>
    <p:bodyStyle>
      <a:lvl1pPr marL="342851" indent="-342851" algn="l" defTabSz="91427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5" indent="-285709" algn="l" defTabSz="91427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38" indent="-228567" algn="l" defTabSz="91427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73"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09"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44"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79"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14"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50"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70" rtl="0" eaLnBrk="1" latinLnBrk="0" hangingPunct="1">
        <a:defRPr sz="1700" kern="1200">
          <a:solidFill>
            <a:schemeClr val="tx1"/>
          </a:solidFill>
          <a:latin typeface="+mn-lt"/>
          <a:ea typeface="+mn-ea"/>
          <a:cs typeface="+mn-cs"/>
        </a:defRPr>
      </a:lvl1pPr>
      <a:lvl2pPr marL="457136" algn="l" defTabSz="914270" rtl="0" eaLnBrk="1" latinLnBrk="0" hangingPunct="1">
        <a:defRPr sz="1700" kern="1200">
          <a:solidFill>
            <a:schemeClr val="tx1"/>
          </a:solidFill>
          <a:latin typeface="+mn-lt"/>
          <a:ea typeface="+mn-ea"/>
          <a:cs typeface="+mn-cs"/>
        </a:defRPr>
      </a:lvl2pPr>
      <a:lvl3pPr marL="914270" algn="l" defTabSz="914270" rtl="0" eaLnBrk="1" latinLnBrk="0" hangingPunct="1">
        <a:defRPr sz="1700" kern="1200">
          <a:solidFill>
            <a:schemeClr val="tx1"/>
          </a:solidFill>
          <a:latin typeface="+mn-lt"/>
          <a:ea typeface="+mn-ea"/>
          <a:cs typeface="+mn-cs"/>
        </a:defRPr>
      </a:lvl3pPr>
      <a:lvl4pPr marL="1371406" algn="l" defTabSz="914270" rtl="0" eaLnBrk="1" latinLnBrk="0" hangingPunct="1">
        <a:defRPr sz="1700" kern="1200">
          <a:solidFill>
            <a:schemeClr val="tx1"/>
          </a:solidFill>
          <a:latin typeface="+mn-lt"/>
          <a:ea typeface="+mn-ea"/>
          <a:cs typeface="+mn-cs"/>
        </a:defRPr>
      </a:lvl4pPr>
      <a:lvl5pPr marL="1828541" algn="l" defTabSz="914270" rtl="0" eaLnBrk="1" latinLnBrk="0" hangingPunct="1">
        <a:defRPr sz="1700" kern="1200">
          <a:solidFill>
            <a:schemeClr val="tx1"/>
          </a:solidFill>
          <a:latin typeface="+mn-lt"/>
          <a:ea typeface="+mn-ea"/>
          <a:cs typeface="+mn-cs"/>
        </a:defRPr>
      </a:lvl5pPr>
      <a:lvl6pPr marL="2285676" algn="l" defTabSz="914270" rtl="0" eaLnBrk="1" latinLnBrk="0" hangingPunct="1">
        <a:defRPr sz="1700" kern="1200">
          <a:solidFill>
            <a:schemeClr val="tx1"/>
          </a:solidFill>
          <a:latin typeface="+mn-lt"/>
          <a:ea typeface="+mn-ea"/>
          <a:cs typeface="+mn-cs"/>
        </a:defRPr>
      </a:lvl6pPr>
      <a:lvl7pPr marL="2742811" algn="l" defTabSz="914270" rtl="0" eaLnBrk="1" latinLnBrk="0" hangingPunct="1">
        <a:defRPr sz="1700" kern="1200">
          <a:solidFill>
            <a:schemeClr val="tx1"/>
          </a:solidFill>
          <a:latin typeface="+mn-lt"/>
          <a:ea typeface="+mn-ea"/>
          <a:cs typeface="+mn-cs"/>
        </a:defRPr>
      </a:lvl7pPr>
      <a:lvl8pPr marL="3199947" algn="l" defTabSz="914270" rtl="0" eaLnBrk="1" latinLnBrk="0" hangingPunct="1">
        <a:defRPr sz="1700" kern="1200">
          <a:solidFill>
            <a:schemeClr val="tx1"/>
          </a:solidFill>
          <a:latin typeface="+mn-lt"/>
          <a:ea typeface="+mn-ea"/>
          <a:cs typeface="+mn-cs"/>
        </a:defRPr>
      </a:lvl8pPr>
      <a:lvl9pPr marL="3657081" algn="l" defTabSz="91427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5" name="矩形 4"/>
          <p:cNvSpPr/>
          <p:nvPr userDrawn="1"/>
        </p:nvSpPr>
        <p:spPr>
          <a:xfrm>
            <a:off x="1615096" y="1"/>
            <a:ext cx="108000" cy="1064939"/>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solidFill>
                <a:prstClr val="white"/>
              </a:solidFill>
            </a:endParaRPr>
          </a:p>
        </p:txBody>
      </p:sp>
      <p:sp>
        <p:nvSpPr>
          <p:cNvPr id="12" name="Rectangle 3"/>
          <p:cNvSpPr/>
          <p:nvPr userDrawn="1"/>
        </p:nvSpPr>
        <p:spPr bwMode="auto">
          <a:xfrm>
            <a:off x="1273052" y="437085"/>
            <a:ext cx="792088" cy="399628"/>
          </a:xfrm>
          <a:prstGeom prst="roundRect">
            <a:avLst/>
          </a:prstGeom>
          <a:solidFill>
            <a:srgbClr val="94C949"/>
          </a:solidFill>
          <a:ln w="9525" cap="flat" cmpd="sng" algn="ctr">
            <a:noFill/>
            <a:prstDash val="solid"/>
            <a:headEnd type="none" w="med" len="med"/>
            <a:tailEnd type="none" w="med" len="med"/>
          </a:ln>
          <a:effectLst/>
        </p:spPr>
        <p:txBody>
          <a:bodyPr rot="0" spcFirstLastPara="0" vertOverflow="overflow" horzOverflow="overflow" vert="horz" wrap="square" lIns="76099" tIns="38043" rIns="38043" bIns="76099" numCol="1" spcCol="0" rtlCol="0" fromWordArt="0" anchor="t" anchorCtr="0" forceAA="0" compatLnSpc="1">
            <a:prstTxWarp prst="textNoShape">
              <a:avLst/>
            </a:prstTxWarp>
            <a:noAutofit/>
          </a:bodyPr>
          <a:lstStyle/>
          <a:p>
            <a:pPr defTabSz="913081">
              <a:defRPr/>
            </a:pPr>
            <a:endParaRPr lang="en-US" sz="1500" kern="0" spc="-4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 name="TextBox 15"/>
          <p:cNvSpPr txBox="1"/>
          <p:nvPr userDrawn="1"/>
        </p:nvSpPr>
        <p:spPr>
          <a:xfrm>
            <a:off x="1273052" y="452233"/>
            <a:ext cx="792088" cy="353931"/>
          </a:xfrm>
          <a:prstGeom prst="rect">
            <a:avLst/>
          </a:prstGeom>
          <a:noFill/>
        </p:spPr>
        <p:txBody>
          <a:bodyPr wrap="square" lIns="91427" tIns="45714" rIns="91427" bIns="45714" rtlCol="0">
            <a:spAutoFit/>
          </a:bodyPr>
          <a:lstStyle/>
          <a:p>
            <a:pPr algn="ctr"/>
            <a:fld id="{2EEF1883-7A0E-4F66-9932-E581691AD397}" type="slidenum">
              <a:rPr lang="zh-CN" altLang="en-US" smtClean="0">
                <a:solidFill>
                  <a:prstClr val="white"/>
                </a:solidFill>
                <a:latin typeface="Impact" pitchFamily="34" charset="0"/>
              </a:rPr>
              <a:pPr algn="ctr"/>
              <a:t>‹#›</a:t>
            </a:fld>
            <a:r>
              <a:rPr lang="zh-CN" altLang="en-US" dirty="0" smtClean="0">
                <a:solidFill>
                  <a:prstClr val="white"/>
                </a:solidFill>
                <a:latin typeface="Impact" pitchFamily="34" charset="0"/>
              </a:rPr>
              <a:t> </a:t>
            </a:r>
            <a:endParaRPr lang="zh-CN" altLang="en-US" dirty="0">
              <a:solidFill>
                <a:prstClr val="white"/>
              </a:solidFill>
              <a:latin typeface="Impact" pitchFamily="34" charset="0"/>
              <a:ea typeface="微软雅黑" pitchFamily="34" charset="-122"/>
            </a:endParaRPr>
          </a:p>
        </p:txBody>
      </p:sp>
      <p:sp>
        <p:nvSpPr>
          <p:cNvPr id="15" name="矩形 14"/>
          <p:cNvSpPr/>
          <p:nvPr userDrawn="1"/>
        </p:nvSpPr>
        <p:spPr>
          <a:xfrm>
            <a:off x="1615095" y="1064939"/>
            <a:ext cx="10580080" cy="10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solidFill>
                <a:prstClr val="white"/>
              </a:solidFill>
            </a:endParaRPr>
          </a:p>
        </p:txBody>
      </p:sp>
    </p:spTree>
    <p:extLst>
      <p:ext uri="{BB962C8B-B14F-4D97-AF65-F5344CB8AC3E}">
        <p14:creationId xmlns:p14="http://schemas.microsoft.com/office/powerpoint/2010/main" val="1490741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914270" rtl="0" eaLnBrk="1" latinLnBrk="0" hangingPunct="1">
        <a:spcBef>
          <a:spcPct val="0"/>
        </a:spcBef>
        <a:buNone/>
        <a:defRPr sz="4400" kern="1200">
          <a:solidFill>
            <a:schemeClr val="tx1"/>
          </a:solidFill>
          <a:latin typeface="+mj-lt"/>
          <a:ea typeface="+mj-ea"/>
          <a:cs typeface="+mj-cs"/>
        </a:defRPr>
      </a:lvl1pPr>
    </p:titleStyle>
    <p:bodyStyle>
      <a:lvl1pPr marL="342851" indent="-342851" algn="l" defTabSz="91427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5" indent="-285709" algn="l" defTabSz="91427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38" indent="-228567" algn="l" defTabSz="91427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73"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09"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44"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79"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14"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50"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70" rtl="0" eaLnBrk="1" latinLnBrk="0" hangingPunct="1">
        <a:defRPr sz="1700" kern="1200">
          <a:solidFill>
            <a:schemeClr val="tx1"/>
          </a:solidFill>
          <a:latin typeface="+mn-lt"/>
          <a:ea typeface="+mn-ea"/>
          <a:cs typeface="+mn-cs"/>
        </a:defRPr>
      </a:lvl1pPr>
      <a:lvl2pPr marL="457136" algn="l" defTabSz="914270" rtl="0" eaLnBrk="1" latinLnBrk="0" hangingPunct="1">
        <a:defRPr sz="1700" kern="1200">
          <a:solidFill>
            <a:schemeClr val="tx1"/>
          </a:solidFill>
          <a:latin typeface="+mn-lt"/>
          <a:ea typeface="+mn-ea"/>
          <a:cs typeface="+mn-cs"/>
        </a:defRPr>
      </a:lvl2pPr>
      <a:lvl3pPr marL="914270" algn="l" defTabSz="914270" rtl="0" eaLnBrk="1" latinLnBrk="0" hangingPunct="1">
        <a:defRPr sz="1700" kern="1200">
          <a:solidFill>
            <a:schemeClr val="tx1"/>
          </a:solidFill>
          <a:latin typeface="+mn-lt"/>
          <a:ea typeface="+mn-ea"/>
          <a:cs typeface="+mn-cs"/>
        </a:defRPr>
      </a:lvl3pPr>
      <a:lvl4pPr marL="1371406" algn="l" defTabSz="914270" rtl="0" eaLnBrk="1" latinLnBrk="0" hangingPunct="1">
        <a:defRPr sz="1700" kern="1200">
          <a:solidFill>
            <a:schemeClr val="tx1"/>
          </a:solidFill>
          <a:latin typeface="+mn-lt"/>
          <a:ea typeface="+mn-ea"/>
          <a:cs typeface="+mn-cs"/>
        </a:defRPr>
      </a:lvl4pPr>
      <a:lvl5pPr marL="1828541" algn="l" defTabSz="914270" rtl="0" eaLnBrk="1" latinLnBrk="0" hangingPunct="1">
        <a:defRPr sz="1700" kern="1200">
          <a:solidFill>
            <a:schemeClr val="tx1"/>
          </a:solidFill>
          <a:latin typeface="+mn-lt"/>
          <a:ea typeface="+mn-ea"/>
          <a:cs typeface="+mn-cs"/>
        </a:defRPr>
      </a:lvl5pPr>
      <a:lvl6pPr marL="2285676" algn="l" defTabSz="914270" rtl="0" eaLnBrk="1" latinLnBrk="0" hangingPunct="1">
        <a:defRPr sz="1700" kern="1200">
          <a:solidFill>
            <a:schemeClr val="tx1"/>
          </a:solidFill>
          <a:latin typeface="+mn-lt"/>
          <a:ea typeface="+mn-ea"/>
          <a:cs typeface="+mn-cs"/>
        </a:defRPr>
      </a:lvl6pPr>
      <a:lvl7pPr marL="2742811" algn="l" defTabSz="914270" rtl="0" eaLnBrk="1" latinLnBrk="0" hangingPunct="1">
        <a:defRPr sz="1700" kern="1200">
          <a:solidFill>
            <a:schemeClr val="tx1"/>
          </a:solidFill>
          <a:latin typeface="+mn-lt"/>
          <a:ea typeface="+mn-ea"/>
          <a:cs typeface="+mn-cs"/>
        </a:defRPr>
      </a:lvl7pPr>
      <a:lvl8pPr marL="3199947" algn="l" defTabSz="914270" rtl="0" eaLnBrk="1" latinLnBrk="0" hangingPunct="1">
        <a:defRPr sz="1700" kern="1200">
          <a:solidFill>
            <a:schemeClr val="tx1"/>
          </a:solidFill>
          <a:latin typeface="+mn-lt"/>
          <a:ea typeface="+mn-ea"/>
          <a:cs typeface="+mn-cs"/>
        </a:defRPr>
      </a:lvl8pPr>
      <a:lvl9pPr marL="3657081" algn="l" defTabSz="91427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7"/>
            <a:ext cx="10975658" cy="1143000"/>
          </a:xfrm>
          <a:prstGeom prst="rect">
            <a:avLst/>
          </a:prstGeom>
        </p:spPr>
        <p:txBody>
          <a:bodyPr vert="horz" lIns="121935" tIns="60968" rIns="121935" bIns="6096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121935" tIns="60968" rIns="121935" bIns="60968"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121935" tIns="60968" rIns="121935" bIns="60968" rtlCol="0" anchor="ctr"/>
          <a:lstStyle>
            <a:lvl1pPr algn="l">
              <a:defRPr sz="1600">
                <a:solidFill>
                  <a:schemeClr val="tx1">
                    <a:tint val="75000"/>
                  </a:schemeClr>
                </a:solidFill>
              </a:defRPr>
            </a:lvl1pPr>
          </a:lstStyle>
          <a:p>
            <a:pPr defTabSz="1219352"/>
            <a:fld id="{E9A82076-A4D6-4437-BB4F-EE6A80BC26C5}" type="datetimeFigureOut">
              <a:rPr lang="zh-CN" altLang="en-US" smtClean="0">
                <a:solidFill>
                  <a:prstClr val="black">
                    <a:tint val="75000"/>
                  </a:prstClr>
                </a:solidFill>
              </a:rPr>
              <a:pPr defTabSz="1219352"/>
              <a:t>2023/2/8</a:t>
            </a:fld>
            <a:endParaRPr lang="zh-CN" altLang="en-US">
              <a:solidFill>
                <a:prstClr val="black">
                  <a:tint val="75000"/>
                </a:prstClr>
              </a:solidFill>
            </a:endParaRPr>
          </a:p>
        </p:txBody>
      </p:sp>
      <p:sp>
        <p:nvSpPr>
          <p:cNvPr id="5" name="页脚占位符 4"/>
          <p:cNvSpPr>
            <a:spLocks noGrp="1"/>
          </p:cNvSpPr>
          <p:nvPr>
            <p:ph type="ftr" sz="quarter" idx="3"/>
          </p:nvPr>
        </p:nvSpPr>
        <p:spPr>
          <a:xfrm>
            <a:off x="4166685" y="6356351"/>
            <a:ext cx="3861805" cy="365125"/>
          </a:xfrm>
          <a:prstGeom prst="rect">
            <a:avLst/>
          </a:prstGeom>
        </p:spPr>
        <p:txBody>
          <a:bodyPr vert="horz" lIns="121935" tIns="60968" rIns="121935" bIns="60968" rtlCol="0" anchor="ctr"/>
          <a:lstStyle>
            <a:lvl1pPr algn="ctr">
              <a:defRPr sz="1600">
                <a:solidFill>
                  <a:schemeClr val="tx1">
                    <a:tint val="75000"/>
                  </a:schemeClr>
                </a:solidFill>
              </a:defRPr>
            </a:lvl1pPr>
          </a:lstStyle>
          <a:p>
            <a:pPr defTabSz="1219352"/>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121935" tIns="60968" rIns="121935" bIns="60968" rtlCol="0" anchor="ctr"/>
          <a:lstStyle>
            <a:lvl1pPr algn="r">
              <a:defRPr sz="1600">
                <a:solidFill>
                  <a:schemeClr val="tx1">
                    <a:tint val="75000"/>
                  </a:schemeClr>
                </a:solidFill>
              </a:defRPr>
            </a:lvl1pPr>
          </a:lstStyle>
          <a:p>
            <a:pPr defTabSz="1219352"/>
            <a:fld id="{80356AFC-E6F7-4B01-B52D-1F8F50729DD1}" type="slidenum">
              <a:rPr lang="zh-CN" altLang="en-US" smtClean="0">
                <a:solidFill>
                  <a:prstClr val="black">
                    <a:tint val="75000"/>
                  </a:prstClr>
                </a:solidFill>
              </a:rPr>
              <a:pPr defTabSz="1219352"/>
              <a:t>‹#›</a:t>
            </a:fld>
            <a:endParaRPr lang="zh-CN" altLang="en-US">
              <a:solidFill>
                <a:prstClr val="black">
                  <a:tint val="75000"/>
                </a:prstClr>
              </a:solidFill>
            </a:endParaRPr>
          </a:p>
        </p:txBody>
      </p:sp>
    </p:spTree>
    <p:extLst>
      <p:ext uri="{BB962C8B-B14F-4D97-AF65-F5344CB8AC3E}">
        <p14:creationId xmlns:p14="http://schemas.microsoft.com/office/powerpoint/2010/main" val="229291866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1219352" rtl="0" eaLnBrk="1" latinLnBrk="0" hangingPunct="1">
        <a:spcBef>
          <a:spcPct val="0"/>
        </a:spcBef>
        <a:buNone/>
        <a:defRPr sz="5900" kern="1200">
          <a:solidFill>
            <a:schemeClr val="tx1"/>
          </a:solidFill>
          <a:latin typeface="+mj-lt"/>
          <a:ea typeface="+mj-ea"/>
          <a:cs typeface="+mj-cs"/>
        </a:defRPr>
      </a:lvl1pPr>
    </p:titleStyle>
    <p:bodyStyle>
      <a:lvl1pPr marL="457257" indent="-457257" algn="l" defTabSz="1219352"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24" indent="-381048" algn="l" defTabSz="1219352"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191" indent="-304838" algn="l" defTabSz="1219352"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867" indent="-304838" algn="l" defTabSz="1219352"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543" indent="-304838" algn="l" defTabSz="1219352"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219" indent="-304838" algn="l" defTabSz="121935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895" indent="-304838" algn="l" defTabSz="121935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572" indent="-304838" algn="l" defTabSz="121935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248" indent="-304838" algn="l" defTabSz="1219352"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5" name="矩形 4"/>
          <p:cNvSpPr/>
          <p:nvPr userDrawn="1"/>
        </p:nvSpPr>
        <p:spPr>
          <a:xfrm>
            <a:off x="1615096" y="1"/>
            <a:ext cx="108000" cy="1064939"/>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solidFill>
                <a:prstClr val="white"/>
              </a:solidFill>
            </a:endParaRPr>
          </a:p>
        </p:txBody>
      </p:sp>
      <p:sp>
        <p:nvSpPr>
          <p:cNvPr id="12" name="Rectangle 3"/>
          <p:cNvSpPr/>
          <p:nvPr userDrawn="1"/>
        </p:nvSpPr>
        <p:spPr bwMode="auto">
          <a:xfrm>
            <a:off x="1273052" y="437085"/>
            <a:ext cx="792088" cy="399628"/>
          </a:xfrm>
          <a:prstGeom prst="roundRect">
            <a:avLst/>
          </a:prstGeom>
          <a:solidFill>
            <a:srgbClr val="94C949"/>
          </a:solidFill>
          <a:ln w="9525" cap="flat" cmpd="sng" algn="ctr">
            <a:noFill/>
            <a:prstDash val="solid"/>
            <a:headEnd type="none" w="med" len="med"/>
            <a:tailEnd type="none" w="med" len="med"/>
          </a:ln>
          <a:effectLst/>
        </p:spPr>
        <p:txBody>
          <a:bodyPr rot="0" spcFirstLastPara="0" vertOverflow="overflow" horzOverflow="overflow" vert="horz" wrap="square" lIns="76099" tIns="38043" rIns="38043" bIns="76099" numCol="1" spcCol="0" rtlCol="0" fromWordArt="0" anchor="t" anchorCtr="0" forceAA="0" compatLnSpc="1">
            <a:prstTxWarp prst="textNoShape">
              <a:avLst/>
            </a:prstTxWarp>
            <a:noAutofit/>
          </a:bodyPr>
          <a:lstStyle/>
          <a:p>
            <a:pPr defTabSz="913081">
              <a:defRPr/>
            </a:pPr>
            <a:endParaRPr lang="en-US" sz="1500" kern="0" spc="-4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 name="TextBox 15"/>
          <p:cNvSpPr txBox="1"/>
          <p:nvPr userDrawn="1"/>
        </p:nvSpPr>
        <p:spPr>
          <a:xfrm>
            <a:off x="1273052" y="452233"/>
            <a:ext cx="792088" cy="353931"/>
          </a:xfrm>
          <a:prstGeom prst="rect">
            <a:avLst/>
          </a:prstGeom>
          <a:noFill/>
        </p:spPr>
        <p:txBody>
          <a:bodyPr wrap="square" lIns="91427" tIns="45714" rIns="91427" bIns="45714" rtlCol="0">
            <a:spAutoFit/>
          </a:bodyPr>
          <a:lstStyle/>
          <a:p>
            <a:pPr algn="ctr"/>
            <a:fld id="{2EEF1883-7A0E-4F66-9932-E581691AD397}" type="slidenum">
              <a:rPr lang="zh-CN" altLang="en-US" smtClean="0">
                <a:solidFill>
                  <a:prstClr val="white"/>
                </a:solidFill>
                <a:latin typeface="Impact" pitchFamily="34" charset="0"/>
              </a:rPr>
              <a:pPr algn="ctr"/>
              <a:t>‹#›</a:t>
            </a:fld>
            <a:r>
              <a:rPr lang="zh-CN" altLang="en-US" dirty="0" smtClean="0">
                <a:solidFill>
                  <a:prstClr val="white"/>
                </a:solidFill>
                <a:latin typeface="Impact" pitchFamily="34" charset="0"/>
              </a:rPr>
              <a:t> </a:t>
            </a:r>
            <a:endParaRPr lang="zh-CN" altLang="en-US" dirty="0">
              <a:solidFill>
                <a:prstClr val="white"/>
              </a:solidFill>
              <a:latin typeface="Impact" pitchFamily="34" charset="0"/>
              <a:ea typeface="微软雅黑" pitchFamily="34" charset="-122"/>
            </a:endParaRPr>
          </a:p>
        </p:txBody>
      </p:sp>
      <p:sp>
        <p:nvSpPr>
          <p:cNvPr id="15" name="矩形 14"/>
          <p:cNvSpPr/>
          <p:nvPr userDrawn="1"/>
        </p:nvSpPr>
        <p:spPr>
          <a:xfrm>
            <a:off x="1615095" y="1064939"/>
            <a:ext cx="10580080" cy="10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solidFill>
                <a:prstClr val="white"/>
              </a:solidFill>
            </a:endParaRPr>
          </a:p>
        </p:txBody>
      </p:sp>
    </p:spTree>
    <p:extLst>
      <p:ext uri="{BB962C8B-B14F-4D97-AF65-F5344CB8AC3E}">
        <p14:creationId xmlns:p14="http://schemas.microsoft.com/office/powerpoint/2010/main" val="44327662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914270" rtl="0" eaLnBrk="1" latinLnBrk="0" hangingPunct="1">
        <a:spcBef>
          <a:spcPct val="0"/>
        </a:spcBef>
        <a:buNone/>
        <a:defRPr sz="4400" kern="1200">
          <a:solidFill>
            <a:schemeClr val="tx1"/>
          </a:solidFill>
          <a:latin typeface="+mj-lt"/>
          <a:ea typeface="+mj-ea"/>
          <a:cs typeface="+mj-cs"/>
        </a:defRPr>
      </a:lvl1pPr>
    </p:titleStyle>
    <p:bodyStyle>
      <a:lvl1pPr marL="342851" indent="-342851" algn="l" defTabSz="91427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5" indent="-285709" algn="l" defTabSz="91427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38" indent="-228567" algn="l" defTabSz="91427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73"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09"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44"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79"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14"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50"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70" rtl="0" eaLnBrk="1" latinLnBrk="0" hangingPunct="1">
        <a:defRPr sz="1700" kern="1200">
          <a:solidFill>
            <a:schemeClr val="tx1"/>
          </a:solidFill>
          <a:latin typeface="+mn-lt"/>
          <a:ea typeface="+mn-ea"/>
          <a:cs typeface="+mn-cs"/>
        </a:defRPr>
      </a:lvl1pPr>
      <a:lvl2pPr marL="457136" algn="l" defTabSz="914270" rtl="0" eaLnBrk="1" latinLnBrk="0" hangingPunct="1">
        <a:defRPr sz="1700" kern="1200">
          <a:solidFill>
            <a:schemeClr val="tx1"/>
          </a:solidFill>
          <a:latin typeface="+mn-lt"/>
          <a:ea typeface="+mn-ea"/>
          <a:cs typeface="+mn-cs"/>
        </a:defRPr>
      </a:lvl2pPr>
      <a:lvl3pPr marL="914270" algn="l" defTabSz="914270" rtl="0" eaLnBrk="1" latinLnBrk="0" hangingPunct="1">
        <a:defRPr sz="1700" kern="1200">
          <a:solidFill>
            <a:schemeClr val="tx1"/>
          </a:solidFill>
          <a:latin typeface="+mn-lt"/>
          <a:ea typeface="+mn-ea"/>
          <a:cs typeface="+mn-cs"/>
        </a:defRPr>
      </a:lvl3pPr>
      <a:lvl4pPr marL="1371406" algn="l" defTabSz="914270" rtl="0" eaLnBrk="1" latinLnBrk="0" hangingPunct="1">
        <a:defRPr sz="1700" kern="1200">
          <a:solidFill>
            <a:schemeClr val="tx1"/>
          </a:solidFill>
          <a:latin typeface="+mn-lt"/>
          <a:ea typeface="+mn-ea"/>
          <a:cs typeface="+mn-cs"/>
        </a:defRPr>
      </a:lvl4pPr>
      <a:lvl5pPr marL="1828541" algn="l" defTabSz="914270" rtl="0" eaLnBrk="1" latinLnBrk="0" hangingPunct="1">
        <a:defRPr sz="1700" kern="1200">
          <a:solidFill>
            <a:schemeClr val="tx1"/>
          </a:solidFill>
          <a:latin typeface="+mn-lt"/>
          <a:ea typeface="+mn-ea"/>
          <a:cs typeface="+mn-cs"/>
        </a:defRPr>
      </a:lvl5pPr>
      <a:lvl6pPr marL="2285676" algn="l" defTabSz="914270" rtl="0" eaLnBrk="1" latinLnBrk="0" hangingPunct="1">
        <a:defRPr sz="1700" kern="1200">
          <a:solidFill>
            <a:schemeClr val="tx1"/>
          </a:solidFill>
          <a:latin typeface="+mn-lt"/>
          <a:ea typeface="+mn-ea"/>
          <a:cs typeface="+mn-cs"/>
        </a:defRPr>
      </a:lvl6pPr>
      <a:lvl7pPr marL="2742811" algn="l" defTabSz="914270" rtl="0" eaLnBrk="1" latinLnBrk="0" hangingPunct="1">
        <a:defRPr sz="1700" kern="1200">
          <a:solidFill>
            <a:schemeClr val="tx1"/>
          </a:solidFill>
          <a:latin typeface="+mn-lt"/>
          <a:ea typeface="+mn-ea"/>
          <a:cs typeface="+mn-cs"/>
        </a:defRPr>
      </a:lvl7pPr>
      <a:lvl8pPr marL="3199947" algn="l" defTabSz="914270" rtl="0" eaLnBrk="1" latinLnBrk="0" hangingPunct="1">
        <a:defRPr sz="1700" kern="1200">
          <a:solidFill>
            <a:schemeClr val="tx1"/>
          </a:solidFill>
          <a:latin typeface="+mn-lt"/>
          <a:ea typeface="+mn-ea"/>
          <a:cs typeface="+mn-cs"/>
        </a:defRPr>
      </a:lvl8pPr>
      <a:lvl9pPr marL="3657081" algn="l" defTabSz="914270"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419" y="365126"/>
            <a:ext cx="10518338"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419" y="1825625"/>
            <a:ext cx="10518338"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418" y="6356351"/>
            <a:ext cx="27439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2023/2/8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9652" y="6356351"/>
            <a:ext cx="41158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2843" y="6356351"/>
            <a:ext cx="27439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70413042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7.xml"/><Relationship Id="rId7"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oleObject1.bin"/><Relationship Id="rId9" Type="http://schemas.openxmlformats.org/officeDocument/2006/relationships/image" Target="../media/image25.jpeg"/></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 Target="slide37.xml"/><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slide" Target="slide23.xml"/><Relationship Id="rId4" Type="http://schemas.openxmlformats.org/officeDocument/2006/relationships/slide" Target="slide22.xml"/><Relationship Id="rId9"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www.ypppt.com/sucai/" TargetMode="External"/><Relationship Id="rId3" Type="http://schemas.openxmlformats.org/officeDocument/2006/relationships/hyperlink" Target="http://www.ypppt.com/" TargetMode="External"/><Relationship Id="rId7" Type="http://schemas.openxmlformats.org/officeDocument/2006/relationships/hyperlink" Target="http://www.ypppt.com/tubiao/" TargetMode="External"/><Relationship Id="rId2" Type="http://schemas.openxmlformats.org/officeDocument/2006/relationships/notesSlide" Target="../notesSlides/notesSlide14.xml"/><Relationship Id="rId1" Type="http://schemas.openxmlformats.org/officeDocument/2006/relationships/slideLayout" Target="../slideLayouts/slideLayout66.xml"/><Relationship Id="rId6" Type="http://schemas.openxmlformats.org/officeDocument/2006/relationships/hyperlink" Target="http://www.ypppt.com/beijing/" TargetMode="External"/><Relationship Id="rId5" Type="http://schemas.openxmlformats.org/officeDocument/2006/relationships/hyperlink" Target="http://www.ypppt.com/jieri/" TargetMode="External"/><Relationship Id="rId4" Type="http://schemas.openxmlformats.org/officeDocument/2006/relationships/hyperlink" Target="http://www.ypppt.com/moban/" TargetMode="External"/><Relationship Id="rId9" Type="http://schemas.openxmlformats.org/officeDocument/2006/relationships/hyperlink" Target="http://www.ypppt.com/jiaoche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emf"/><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emf"/><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Documents and Settings\tdz\桌面\6237702609f79052403d9c840cf3d7ca7acbd5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588" y="865996"/>
            <a:ext cx="5615999" cy="2485773"/>
          </a:xfrm>
          <a:prstGeom prst="rect">
            <a:avLst/>
          </a:prstGeom>
          <a:effectLst>
            <a:reflection blurRad="6350" stA="52000" endA="300" endPos="15000" dir="5400000" sy="-100000" algn="bl" rotWithShape="0"/>
          </a:effectLst>
          <a:extLst>
            <a:ext uri="{909E8E84-426E-40DD-AFC4-6F175D3DCCD1}">
              <a14:hiddenFill xmlns:a14="http://schemas.microsoft.com/office/drawing/2010/main">
                <a:solidFill>
                  <a:srgbClr val="FFFFFF"/>
                </a:solidFill>
              </a14:hiddenFill>
            </a:ext>
          </a:extLst>
        </p:spPr>
      </p:pic>
      <p:pic>
        <p:nvPicPr>
          <p:cNvPr id="14" name="Picture 4" descr="C:\Documents and Settings\tdz\桌面\新建文件夹\201212817321684699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568" y="954224"/>
            <a:ext cx="4319999" cy="2700000"/>
          </a:xfrm>
          <a:prstGeom prst="rect">
            <a:avLst/>
          </a:prstGeom>
          <a:effectLst>
            <a:reflection blurRad="6350" stA="52000" endA="300" endPos="15000" dir="5400000" sy="-100000" algn="bl" rotWithShape="0"/>
          </a:effectLst>
          <a:scene3d>
            <a:camera prst="perspectiveContrastingLeftFacing">
              <a:rot lat="600000" lon="2636332" rev="21480000"/>
            </a:camera>
            <a:lightRig rig="threePt" dir="t"/>
          </a:scene3d>
          <a:extLst>
            <a:ext uri="{909E8E84-426E-40DD-AFC4-6F175D3DCCD1}">
              <a14:hiddenFill xmlns:a14="http://schemas.microsoft.com/office/drawing/2010/main">
                <a:solidFill>
                  <a:srgbClr val="FFFFFF"/>
                </a:solidFill>
              </a14:hiddenFill>
            </a:ext>
          </a:extLst>
        </p:spPr>
      </p:pic>
      <p:sp>
        <p:nvSpPr>
          <p:cNvPr id="9" name="TextBox 3"/>
          <p:cNvSpPr txBox="1"/>
          <p:nvPr/>
        </p:nvSpPr>
        <p:spPr>
          <a:xfrm>
            <a:off x="1129036" y="4933038"/>
            <a:ext cx="9649071" cy="1200329"/>
          </a:xfrm>
          <a:prstGeom prst="rect">
            <a:avLst/>
          </a:prstGeom>
          <a:noFill/>
        </p:spPr>
        <p:txBody>
          <a:bodyPr wrap="square" lIns="91427" tIns="45714" rIns="91427" bIns="45714">
            <a:spAutoFit/>
          </a:bodyPr>
          <a:lstStyle/>
          <a:p>
            <a:pPr algn="ctr">
              <a:defRPr/>
            </a:pPr>
            <a:r>
              <a:rPr lang="en-US" altLang="zh-CN" sz="7200" b="1" dirty="0" smtClean="0">
                <a:ln w="19050">
                  <a:solidFill>
                    <a:schemeClr val="bg1"/>
                  </a:solidFill>
                </a:ln>
                <a:solidFill>
                  <a:srgbClr val="8CC600"/>
                </a:solidFill>
                <a:effectLst>
                  <a:reflection blurRad="6350" stA="50000" endA="300" endPos="50000" dist="60007" dir="5400000" sy="-100000" algn="bl" rotWithShape="0"/>
                </a:effectLst>
                <a:latin typeface="微软雅黑" pitchFamily="34" charset="-122"/>
                <a:ea typeface="微软雅黑" pitchFamily="34" charset="-122"/>
              </a:rPr>
              <a:t>20XX</a:t>
            </a:r>
            <a:r>
              <a:rPr lang="zh-CN" altLang="en-US" sz="7200" b="1" dirty="0" smtClean="0">
                <a:ln w="19050">
                  <a:solidFill>
                    <a:schemeClr val="bg1"/>
                  </a:solidFill>
                </a:ln>
                <a:solidFill>
                  <a:srgbClr val="8CC600"/>
                </a:solidFill>
                <a:effectLst>
                  <a:reflection blurRad="6350" stA="50000" endA="300" endPos="50000" dist="60007" dir="5400000" sy="-100000" algn="bl" rotWithShape="0"/>
                </a:effectLst>
                <a:latin typeface="微软雅黑" pitchFamily="34" charset="-122"/>
                <a:ea typeface="微软雅黑" pitchFamily="34" charset="-122"/>
              </a:rPr>
              <a:t>年</a:t>
            </a:r>
            <a:r>
              <a:rPr lang="zh-CN" altLang="en-US" sz="7200" b="1" dirty="0">
                <a:ln w="19050">
                  <a:solidFill>
                    <a:schemeClr val="bg1"/>
                  </a:solidFill>
                </a:ln>
                <a:solidFill>
                  <a:srgbClr val="8CC600"/>
                </a:solidFill>
                <a:effectLst>
                  <a:reflection blurRad="6350" stA="50000" endA="300" endPos="50000" dist="60007" dir="5400000" sy="-100000" algn="bl" rotWithShape="0"/>
                </a:effectLst>
                <a:latin typeface="微软雅黑" pitchFamily="34" charset="-122"/>
                <a:ea typeface="微软雅黑" pitchFamily="34" charset="-122"/>
              </a:rPr>
              <a:t>年度工作计划</a:t>
            </a:r>
          </a:p>
        </p:txBody>
      </p:sp>
      <p:sp>
        <p:nvSpPr>
          <p:cNvPr id="25" name="TextBox 11"/>
          <p:cNvSpPr txBox="1">
            <a:spLocks noChangeArrowheads="1"/>
          </p:cNvSpPr>
          <p:nvPr/>
        </p:nvSpPr>
        <p:spPr bwMode="auto">
          <a:xfrm>
            <a:off x="4809759" y="4365105"/>
            <a:ext cx="2575657" cy="400111"/>
          </a:xfrm>
          <a:prstGeom prst="rect">
            <a:avLst/>
          </a:prstGeom>
          <a:noFill/>
          <a:ln w="9525">
            <a:noFill/>
            <a:miter lim="800000"/>
            <a:headEnd/>
            <a:tailEnd/>
          </a:ln>
        </p:spPr>
        <p:txBody>
          <a:bodyPr wrap="square" lIns="91427" tIns="45714" rIns="91427" bIns="45714">
            <a:spAutoFit/>
          </a:bodyPr>
          <a:lstStyle/>
          <a:p>
            <a:pPr algn="ctr">
              <a:defRPr/>
            </a:pPr>
            <a:r>
              <a:rPr lang="en-US" altLang="zh-CN" sz="2000" dirty="0">
                <a:solidFill>
                  <a:srgbClr val="FF6600"/>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Xxx</a:t>
            </a:r>
            <a:r>
              <a:rPr lang="zh-CN" altLang="en-US" sz="2000" dirty="0">
                <a:solidFill>
                  <a:srgbClr val="FF6600"/>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医院</a:t>
            </a:r>
          </a:p>
        </p:txBody>
      </p:sp>
      <p:pic>
        <p:nvPicPr>
          <p:cNvPr id="13" name="Picture 2" descr="C:\Documents and Settings\tdz\桌面\新建文件夹\201202081658107510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514" y="954224"/>
            <a:ext cx="4319999" cy="2700000"/>
          </a:xfrm>
          <a:prstGeom prst="rect">
            <a:avLst/>
          </a:prstGeom>
          <a:effectLst>
            <a:reflection blurRad="6350" stA="52000" endA="300" endPos="15000" dir="5400000" sy="-100000" algn="bl" rotWithShape="0"/>
          </a:effectLst>
          <a:scene3d>
            <a:camera prst="perspectiveContrastingRightFacing">
              <a:rot lat="623785" lon="18963666" rev="120000"/>
            </a:camera>
            <a:lightRig rig="threePt" dir="t"/>
          </a:scene3d>
          <a:extLst>
            <a:ext uri="{909E8E84-426E-40DD-AFC4-6F175D3DCCD1}">
              <a14:hiddenFill xmlns:a14="http://schemas.microsoft.com/office/drawing/2010/main">
                <a:solidFill>
                  <a:srgbClr val="FFFFFF"/>
                </a:solidFill>
              </a14:hiddenFill>
            </a:ext>
          </a:extLst>
        </p:spPr>
      </p:pic>
      <p:sp>
        <p:nvSpPr>
          <p:cNvPr id="10" name="矩形 9"/>
          <p:cNvSpPr/>
          <p:nvPr/>
        </p:nvSpPr>
        <p:spPr>
          <a:xfrm>
            <a:off x="10069461" y="116781"/>
            <a:ext cx="2016224" cy="576064"/>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r>
              <a:rPr lang="zh-CN" altLang="en-US" dirty="0" smtClean="0"/>
              <a:t>医院</a:t>
            </a:r>
            <a:r>
              <a:rPr lang="en-US" altLang="zh-CN" dirty="0" smtClean="0"/>
              <a:t>logo</a:t>
            </a:r>
            <a:endParaRPr lang="zh-CN" altLang="en-US" dirty="0"/>
          </a:p>
        </p:txBody>
      </p:sp>
    </p:spTree>
    <p:extLst>
      <p:ext uri="{BB962C8B-B14F-4D97-AF65-F5344CB8AC3E}">
        <p14:creationId xmlns:p14="http://schemas.microsoft.com/office/powerpoint/2010/main" val="7386104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12" decel="10000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decel="100000" fill="hold" grpId="0" nodeType="afterEffect">
                                  <p:stCondLst>
                                    <p:cond delay="0"/>
                                  </p:stCondLst>
                                  <p:iterate type="lt">
                                    <p:tmPct val="10000"/>
                                  </p:iterate>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0-#ppt_h/2"/>
                                          </p:val>
                                        </p:tav>
                                        <p:tav tm="100000">
                                          <p:val>
                                            <p:strVal val="#ppt_y"/>
                                          </p:val>
                                        </p:tav>
                                      </p:tavLst>
                                    </p:anim>
                                  </p:childTnLst>
                                </p:cTn>
                              </p:par>
                            </p:childTnLst>
                          </p:cTn>
                        </p:par>
                        <p:par>
                          <p:cTn id="22" fill="hold">
                            <p:stCondLst>
                              <p:cond delay="1200"/>
                            </p:stCondLst>
                            <p:childTnLst>
                              <p:par>
                                <p:cTn id="23" presetID="2" presetClass="entr" presetSubtype="4" decel="100000" fill="hold" grpId="0" nodeType="after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9121923" y="3439370"/>
            <a:ext cx="2808312" cy="3293209"/>
          </a:xfrm>
          <a:prstGeom prst="rect">
            <a:avLst/>
          </a:prstGeom>
          <a:noFill/>
        </p:spPr>
        <p:txBody>
          <a:bodyPr wrap="square" lIns="91427" tIns="45714" rIns="91427" bIns="45714" rtlCol="0">
            <a:spAutoFit/>
          </a:bodyPr>
          <a:lstStyle/>
          <a:p>
            <a:pPr>
              <a:lnSpc>
                <a:spcPct val="130000"/>
              </a:lnSpc>
            </a:pPr>
            <a:r>
              <a:rPr lang="zh-CN" altLang="en-US" sz="1600" b="1" dirty="0">
                <a:solidFill>
                  <a:prstClr val="white">
                    <a:lumMod val="85000"/>
                  </a:prstClr>
                </a:solidFill>
                <a:latin typeface="微软雅黑" pitchFamily="34" charset="-122"/>
                <a:ea typeface="微软雅黑" pitchFamily="34" charset="-122"/>
              </a:rPr>
              <a:t>战略缺失会带来医院以下的诸多困惑：</a:t>
            </a:r>
            <a:endParaRPr lang="en-US" altLang="zh-CN" sz="1600" b="1" dirty="0">
              <a:solidFill>
                <a:prstClr val="white">
                  <a:lumMod val="85000"/>
                </a:prstClr>
              </a:solidFill>
              <a:latin typeface="微软雅黑" pitchFamily="34" charset="-122"/>
              <a:ea typeface="微软雅黑" pitchFamily="34" charset="-122"/>
            </a:endParaRPr>
          </a:p>
          <a:p>
            <a:pPr>
              <a:lnSpc>
                <a:spcPct val="130000"/>
              </a:lnSpc>
            </a:pPr>
            <a:r>
              <a:rPr lang="en-US" altLang="zh-CN" sz="1600" b="1" dirty="0">
                <a:solidFill>
                  <a:prstClr val="white">
                    <a:lumMod val="85000"/>
                  </a:prstClr>
                </a:solidFill>
                <a:latin typeface="微软雅黑" pitchFamily="34" charset="-122"/>
                <a:ea typeface="微软雅黑" pitchFamily="34" charset="-122"/>
              </a:rPr>
              <a:t>      1</a:t>
            </a:r>
            <a:r>
              <a:rPr lang="zh-CN" altLang="en-US" sz="1600" b="1" dirty="0">
                <a:solidFill>
                  <a:prstClr val="white">
                    <a:lumMod val="85000"/>
                  </a:prstClr>
                </a:solidFill>
                <a:latin typeface="微软雅黑" pitchFamily="34" charset="-122"/>
                <a:ea typeface="微软雅黑" pitchFamily="34" charset="-122"/>
              </a:rPr>
              <a:t>、战略目标模糊</a:t>
            </a:r>
            <a:endParaRPr lang="en-US" altLang="zh-CN" sz="1600" b="1" dirty="0">
              <a:solidFill>
                <a:prstClr val="white">
                  <a:lumMod val="85000"/>
                </a:prstClr>
              </a:solidFill>
              <a:latin typeface="微软雅黑" pitchFamily="34" charset="-122"/>
              <a:ea typeface="微软雅黑" pitchFamily="34" charset="-122"/>
            </a:endParaRPr>
          </a:p>
          <a:p>
            <a:pPr>
              <a:lnSpc>
                <a:spcPct val="130000"/>
              </a:lnSpc>
            </a:pPr>
            <a:r>
              <a:rPr lang="en-US" altLang="zh-CN" sz="1600" b="1" dirty="0">
                <a:solidFill>
                  <a:prstClr val="white">
                    <a:lumMod val="85000"/>
                  </a:prstClr>
                </a:solidFill>
                <a:latin typeface="微软雅黑" pitchFamily="34" charset="-122"/>
                <a:ea typeface="微软雅黑" pitchFamily="34" charset="-122"/>
              </a:rPr>
              <a:t>      2</a:t>
            </a:r>
            <a:r>
              <a:rPr lang="zh-CN" altLang="en-US" sz="1600" b="1" dirty="0">
                <a:solidFill>
                  <a:prstClr val="white">
                    <a:lumMod val="85000"/>
                  </a:prstClr>
                </a:solidFill>
                <a:latin typeface="微软雅黑" pitchFamily="34" charset="-122"/>
                <a:ea typeface="微软雅黑" pitchFamily="34" charset="-122"/>
              </a:rPr>
              <a:t>、管理成本过高</a:t>
            </a:r>
            <a:endParaRPr lang="en-US" altLang="zh-CN" sz="1600" b="1" dirty="0">
              <a:solidFill>
                <a:prstClr val="white">
                  <a:lumMod val="85000"/>
                </a:prstClr>
              </a:solidFill>
              <a:latin typeface="微软雅黑" pitchFamily="34" charset="-122"/>
              <a:ea typeface="微软雅黑" pitchFamily="34" charset="-122"/>
            </a:endParaRPr>
          </a:p>
          <a:p>
            <a:pPr>
              <a:lnSpc>
                <a:spcPct val="130000"/>
              </a:lnSpc>
            </a:pPr>
            <a:r>
              <a:rPr lang="en-US" altLang="zh-CN" sz="1600" b="1" dirty="0">
                <a:solidFill>
                  <a:prstClr val="white">
                    <a:lumMod val="85000"/>
                  </a:prstClr>
                </a:solidFill>
                <a:latin typeface="微软雅黑" pitchFamily="34" charset="-122"/>
                <a:ea typeface="微软雅黑" pitchFamily="34" charset="-122"/>
              </a:rPr>
              <a:t>      3</a:t>
            </a:r>
            <a:r>
              <a:rPr lang="zh-CN" altLang="en-US" sz="1600" b="1" dirty="0">
                <a:solidFill>
                  <a:prstClr val="white">
                    <a:lumMod val="85000"/>
                  </a:prstClr>
                </a:solidFill>
                <a:latin typeface="微软雅黑" pitchFamily="34" charset="-122"/>
                <a:ea typeface="微软雅黑" pitchFamily="34" charset="-122"/>
              </a:rPr>
              <a:t>、人才资源匮乏</a:t>
            </a:r>
            <a:endParaRPr lang="en-US" altLang="zh-CN" sz="1600" b="1" dirty="0">
              <a:solidFill>
                <a:prstClr val="white">
                  <a:lumMod val="85000"/>
                </a:prstClr>
              </a:solidFill>
              <a:latin typeface="微软雅黑" pitchFamily="34" charset="-122"/>
              <a:ea typeface="微软雅黑" pitchFamily="34" charset="-122"/>
            </a:endParaRPr>
          </a:p>
          <a:p>
            <a:pPr>
              <a:lnSpc>
                <a:spcPct val="130000"/>
              </a:lnSpc>
            </a:pPr>
            <a:r>
              <a:rPr lang="en-US" altLang="zh-CN" sz="1600" b="1" dirty="0">
                <a:solidFill>
                  <a:prstClr val="white">
                    <a:lumMod val="85000"/>
                  </a:prstClr>
                </a:solidFill>
                <a:latin typeface="微软雅黑" pitchFamily="34" charset="-122"/>
                <a:ea typeface="微软雅黑" pitchFamily="34" charset="-122"/>
              </a:rPr>
              <a:t>      4</a:t>
            </a:r>
            <a:r>
              <a:rPr lang="zh-CN" altLang="en-US" sz="1600" b="1" dirty="0">
                <a:solidFill>
                  <a:prstClr val="white">
                    <a:lumMod val="85000"/>
                  </a:prstClr>
                </a:solidFill>
                <a:latin typeface="微软雅黑" pitchFamily="34" charset="-122"/>
                <a:ea typeface="微软雅黑" pitchFamily="34" charset="-122"/>
              </a:rPr>
              <a:t>、医疗技术薄弱</a:t>
            </a:r>
            <a:endParaRPr lang="en-US" altLang="zh-CN" sz="1600" b="1" dirty="0">
              <a:solidFill>
                <a:prstClr val="white">
                  <a:lumMod val="85000"/>
                </a:prstClr>
              </a:solidFill>
              <a:latin typeface="微软雅黑" pitchFamily="34" charset="-122"/>
              <a:ea typeface="微软雅黑" pitchFamily="34" charset="-122"/>
            </a:endParaRPr>
          </a:p>
          <a:p>
            <a:pPr>
              <a:lnSpc>
                <a:spcPct val="130000"/>
              </a:lnSpc>
            </a:pPr>
            <a:r>
              <a:rPr lang="en-US" altLang="zh-CN" sz="1600" b="1" dirty="0">
                <a:solidFill>
                  <a:prstClr val="white">
                    <a:lumMod val="85000"/>
                  </a:prstClr>
                </a:solidFill>
                <a:latin typeface="微软雅黑" pitchFamily="34" charset="-122"/>
                <a:ea typeface="微软雅黑" pitchFamily="34" charset="-122"/>
              </a:rPr>
              <a:t>      5</a:t>
            </a:r>
            <a:r>
              <a:rPr lang="zh-CN" altLang="en-US" sz="1600" b="1" dirty="0">
                <a:solidFill>
                  <a:prstClr val="white">
                    <a:lumMod val="85000"/>
                  </a:prstClr>
                </a:solidFill>
                <a:latin typeface="微软雅黑" pitchFamily="34" charset="-122"/>
                <a:ea typeface="微软雅黑" pitchFamily="34" charset="-122"/>
              </a:rPr>
              <a:t>、病患满意度低</a:t>
            </a:r>
            <a:endParaRPr lang="en-US" altLang="zh-CN" sz="1600" b="1" dirty="0">
              <a:solidFill>
                <a:prstClr val="white">
                  <a:lumMod val="85000"/>
                </a:prstClr>
              </a:solidFill>
              <a:latin typeface="微软雅黑" pitchFamily="34" charset="-122"/>
              <a:ea typeface="微软雅黑" pitchFamily="34" charset="-122"/>
            </a:endParaRPr>
          </a:p>
          <a:p>
            <a:pPr>
              <a:lnSpc>
                <a:spcPct val="130000"/>
              </a:lnSpc>
            </a:pPr>
            <a:r>
              <a:rPr lang="en-US" altLang="zh-CN" sz="1600" b="1" dirty="0">
                <a:solidFill>
                  <a:prstClr val="white">
                    <a:lumMod val="85000"/>
                  </a:prstClr>
                </a:solidFill>
                <a:latin typeface="微软雅黑" pitchFamily="34" charset="-122"/>
                <a:ea typeface="微软雅黑" pitchFamily="34" charset="-122"/>
              </a:rPr>
              <a:t>      6</a:t>
            </a:r>
            <a:r>
              <a:rPr lang="zh-CN" altLang="en-US" sz="1600" b="1" dirty="0">
                <a:solidFill>
                  <a:prstClr val="white">
                    <a:lumMod val="85000"/>
                  </a:prstClr>
                </a:solidFill>
                <a:latin typeface="微软雅黑" pitchFamily="34" charset="-122"/>
                <a:ea typeface="微软雅黑" pitchFamily="34" charset="-122"/>
              </a:rPr>
              <a:t>、市场营销疲软</a:t>
            </a:r>
            <a:endParaRPr lang="en-US" altLang="zh-CN" sz="1600" b="1" dirty="0">
              <a:solidFill>
                <a:prstClr val="white">
                  <a:lumMod val="85000"/>
                </a:prstClr>
              </a:solidFill>
              <a:latin typeface="微软雅黑" pitchFamily="34" charset="-122"/>
              <a:ea typeface="微软雅黑" pitchFamily="34" charset="-122"/>
            </a:endParaRPr>
          </a:p>
          <a:p>
            <a:pPr>
              <a:lnSpc>
                <a:spcPct val="130000"/>
              </a:lnSpc>
            </a:pPr>
            <a:r>
              <a:rPr lang="en-US" altLang="zh-CN" sz="1600" b="1" dirty="0">
                <a:solidFill>
                  <a:prstClr val="white">
                    <a:lumMod val="85000"/>
                  </a:prstClr>
                </a:solidFill>
                <a:latin typeface="微软雅黑" pitchFamily="34" charset="-122"/>
                <a:ea typeface="微软雅黑" pitchFamily="34" charset="-122"/>
              </a:rPr>
              <a:t>      7</a:t>
            </a:r>
            <a:r>
              <a:rPr lang="zh-CN" altLang="en-US" sz="1600" b="1" dirty="0">
                <a:solidFill>
                  <a:prstClr val="white">
                    <a:lumMod val="85000"/>
                  </a:prstClr>
                </a:solidFill>
                <a:latin typeface="微软雅黑" pitchFamily="34" charset="-122"/>
                <a:ea typeface="微软雅黑" pitchFamily="34" charset="-122"/>
              </a:rPr>
              <a:t>、医院文化缺失</a:t>
            </a:r>
            <a:endParaRPr lang="en-US" altLang="zh-CN" sz="1600" b="1" dirty="0">
              <a:solidFill>
                <a:prstClr val="white">
                  <a:lumMod val="85000"/>
                </a:prstClr>
              </a:solidFill>
              <a:latin typeface="微软雅黑" pitchFamily="34" charset="-122"/>
              <a:ea typeface="微软雅黑" pitchFamily="34" charset="-122"/>
            </a:endParaRPr>
          </a:p>
          <a:p>
            <a:pPr>
              <a:lnSpc>
                <a:spcPct val="130000"/>
              </a:lnSpc>
            </a:pPr>
            <a:r>
              <a:rPr lang="en-US" altLang="zh-CN" sz="1600" b="1" dirty="0">
                <a:solidFill>
                  <a:prstClr val="white">
                    <a:lumMod val="85000"/>
                  </a:prstClr>
                </a:solidFill>
                <a:latin typeface="微软雅黑" pitchFamily="34" charset="-122"/>
                <a:ea typeface="微软雅黑" pitchFamily="34" charset="-122"/>
              </a:rPr>
              <a:t>      8</a:t>
            </a:r>
            <a:r>
              <a:rPr lang="zh-CN" altLang="en-US" sz="1600" b="1" dirty="0">
                <a:solidFill>
                  <a:prstClr val="white">
                    <a:lumMod val="85000"/>
                  </a:prstClr>
                </a:solidFill>
                <a:latin typeface="微软雅黑" pitchFamily="34" charset="-122"/>
                <a:ea typeface="微软雅黑" pitchFamily="34" charset="-122"/>
              </a:rPr>
              <a:t>、医院形象落伍</a:t>
            </a:r>
            <a:endParaRPr lang="zh-CN" altLang="zh-CN" sz="1600" b="1" dirty="0">
              <a:solidFill>
                <a:prstClr val="white">
                  <a:lumMod val="85000"/>
                </a:prstClr>
              </a:solidFill>
              <a:latin typeface="微软雅黑" pitchFamily="34" charset="-122"/>
              <a:ea typeface="微软雅黑" pitchFamily="34" charset="-122"/>
            </a:endParaRPr>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54066" y="1772816"/>
            <a:ext cx="7280255" cy="4608512"/>
          </a:xfrm>
          <a:prstGeom prst="rect">
            <a:avLst/>
          </a:prstGeom>
          <a:ln w="28575">
            <a:solidFill>
              <a:srgbClr val="99CC00"/>
            </a:solidFill>
          </a:ln>
          <a:effectLst>
            <a:outerShdw blurRad="50800" dist="38100" dir="2700000" algn="tl" rotWithShape="0">
              <a:prstClr val="black">
                <a:alpha val="40000"/>
              </a:prstClr>
            </a:outerShdw>
          </a:effectLst>
        </p:spPr>
      </p:pic>
      <p:sp>
        <p:nvSpPr>
          <p:cNvPr id="5" name="Rectangle 33"/>
          <p:cNvSpPr/>
          <p:nvPr>
            <p:custDataLst>
              <p:tags r:id="rId1"/>
            </p:custDataLst>
          </p:nvPr>
        </p:nvSpPr>
        <p:spPr bwMode="auto">
          <a:xfrm>
            <a:off x="8545860" y="2805621"/>
            <a:ext cx="2663280" cy="488264"/>
          </a:xfrm>
          <a:prstGeom prst="rect">
            <a:avLst/>
          </a:prstGeom>
          <a:solidFill>
            <a:srgbClr val="99CC00">
              <a:alpha val="69804"/>
            </a:srgbClr>
          </a:solidFill>
          <a:ln w="9525" cap="flat" cmpd="sng" algn="ctr">
            <a:noFill/>
            <a:prstDash val="solid"/>
            <a:headEnd type="none" w="med" len="med"/>
            <a:tailEnd type="none" w="med" len="med"/>
          </a:ln>
          <a:effectLst/>
        </p:spPr>
        <p:txBody>
          <a:bodyPr vert="horz" wrap="square" lIns="68574" tIns="34287" rIns="68574" bIns="34287" numCol="1" rtlCol="0" anchor="t" anchorCtr="0" compatLnSpc="1">
            <a:prstTxWarp prst="textNoShape">
              <a:avLst/>
            </a:prstTxWarp>
          </a:bodyPr>
          <a:lstStyle/>
          <a:p>
            <a:pPr algn="ctr" defTabSz="685540" fontAlgn="base">
              <a:spcBef>
                <a:spcPct val="0"/>
              </a:spcBef>
              <a:spcAft>
                <a:spcPct val="0"/>
              </a:spcAft>
            </a:pPr>
            <a:endParaRPr lang="en-US" sz="1500" kern="0" dirty="0">
              <a:gradFill>
                <a:gsLst>
                  <a:gs pos="0">
                    <a:srgbClr val="FFFFFF"/>
                  </a:gs>
                  <a:gs pos="100000">
                    <a:srgbClr val="FFFFFF"/>
                  </a:gs>
                </a:gsLst>
                <a:lin ang="5400000" scaled="0"/>
              </a:gradFill>
              <a:latin typeface="Segoe UI"/>
            </a:endParaRPr>
          </a:p>
        </p:txBody>
      </p:sp>
      <p:sp>
        <p:nvSpPr>
          <p:cNvPr id="6" name="TextBox 32"/>
          <p:cNvSpPr txBox="1"/>
          <p:nvPr>
            <p:custDataLst>
              <p:tags r:id="rId2"/>
            </p:custDataLst>
          </p:nvPr>
        </p:nvSpPr>
        <p:spPr>
          <a:xfrm>
            <a:off x="8545860" y="2852936"/>
            <a:ext cx="2663280" cy="384733"/>
          </a:xfrm>
          <a:prstGeom prst="rect">
            <a:avLst/>
          </a:prstGeom>
          <a:noFill/>
        </p:spPr>
        <p:txBody>
          <a:bodyPr wrap="square" lIns="68577" tIns="68577" rIns="68577" bIns="68577" rtlCol="0">
            <a:spAutoFit/>
          </a:bodyPr>
          <a:lstStyle/>
          <a:p>
            <a:pPr>
              <a:buSzPct val="90000"/>
              <a:defRPr/>
            </a:pP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打造一流的国际品牌医院</a:t>
            </a:r>
          </a:p>
        </p:txBody>
      </p:sp>
      <p:sp>
        <p:nvSpPr>
          <p:cNvPr id="7" name="文本框 10"/>
          <p:cNvSpPr txBox="1"/>
          <p:nvPr/>
        </p:nvSpPr>
        <p:spPr>
          <a:xfrm>
            <a:off x="2318049" y="406692"/>
            <a:ext cx="2195364"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医院品牌规划</a:t>
            </a:r>
          </a:p>
        </p:txBody>
      </p:sp>
    </p:spTree>
    <p:extLst>
      <p:ext uri="{BB962C8B-B14F-4D97-AF65-F5344CB8AC3E}">
        <p14:creationId xmlns:p14="http://schemas.microsoft.com/office/powerpoint/2010/main" val="13979395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p:cNvSpPr txBox="1"/>
          <p:nvPr/>
        </p:nvSpPr>
        <p:spPr>
          <a:xfrm>
            <a:off x="2318049" y="406692"/>
            <a:ext cx="2175124"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医院品牌规划</a:t>
            </a:r>
          </a:p>
        </p:txBody>
      </p:sp>
      <p:sp>
        <p:nvSpPr>
          <p:cNvPr id="8" name="流程图: 可选过程 7"/>
          <p:cNvSpPr/>
          <p:nvPr/>
        </p:nvSpPr>
        <p:spPr>
          <a:xfrm>
            <a:off x="1047684" y="1919686"/>
            <a:ext cx="1664029" cy="951191"/>
          </a:xfrm>
          <a:prstGeom prst="flowChartAlternateProcess">
            <a:avLst/>
          </a:prstGeom>
        </p:spPr>
        <p:style>
          <a:lnRef idx="1">
            <a:schemeClr val="dk1"/>
          </a:lnRef>
          <a:fillRef idx="3">
            <a:schemeClr val="dk1"/>
          </a:fillRef>
          <a:effectRef idx="2">
            <a:schemeClr val="dk1"/>
          </a:effectRef>
          <a:fontRef idx="minor">
            <a:schemeClr val="lt1"/>
          </a:fontRef>
        </p:style>
        <p:txBody>
          <a:bodyPr lIns="91427" tIns="45714" rIns="91427" bIns="45714"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b="1" i="1" dirty="0" smtClean="0">
                <a:ln w="11430"/>
                <a:solidFill>
                  <a:srgbClr val="FFFF00"/>
                </a:solidFill>
                <a:effectLst>
                  <a:outerShdw blurRad="50800" dist="39000" dir="5460000" algn="tl">
                    <a:srgbClr val="000000">
                      <a:alpha val="38000"/>
                    </a:srgbClr>
                  </a:outerShdw>
                </a:effectLst>
                <a:latin typeface="Impact" pitchFamily="34" charset="0"/>
                <a:ea typeface="微软雅黑" pitchFamily="34" charset="-122"/>
              </a:rPr>
              <a:t>Brand</a:t>
            </a:r>
          </a:p>
          <a:p>
            <a:pPr algn="ctr"/>
            <a:r>
              <a:rPr lang="zh-CN" altLang="en-US" b="1" dirty="0">
                <a:ln w="11430"/>
                <a:solidFill>
                  <a:srgbClr val="FFFF00"/>
                </a:solidFill>
                <a:effectLst>
                  <a:outerShdw blurRad="50800" dist="39000" dir="5460000" algn="tl">
                    <a:srgbClr val="000000">
                      <a:alpha val="38000"/>
                    </a:srgbClr>
                  </a:outerShdw>
                </a:effectLst>
                <a:latin typeface="微软雅黑" pitchFamily="34" charset="-122"/>
                <a:ea typeface="微软雅黑" pitchFamily="34" charset="-122"/>
              </a:rPr>
              <a:t>品牌</a:t>
            </a:r>
            <a:r>
              <a:rPr lang="zh-CN" altLang="en-US" b="1" dirty="0" smtClean="0">
                <a:ln w="11430"/>
                <a:solidFill>
                  <a:srgbClr val="FFFF00"/>
                </a:solidFill>
                <a:effectLst>
                  <a:outerShdw blurRad="50800" dist="39000" dir="5460000" algn="tl">
                    <a:srgbClr val="000000">
                      <a:alpha val="38000"/>
                    </a:srgbClr>
                  </a:outerShdw>
                </a:effectLst>
                <a:latin typeface="微软雅黑" pitchFamily="34" charset="-122"/>
                <a:ea typeface="微软雅黑" pitchFamily="34" charset="-122"/>
              </a:rPr>
              <a:t>建设</a:t>
            </a:r>
            <a:endParaRPr lang="en-US" altLang="zh-CN" b="1" i="1" dirty="0">
              <a:ln w="11430"/>
              <a:solidFill>
                <a:srgbClr val="FFFF00"/>
              </a:solidFill>
              <a:effectLst>
                <a:outerShdw blurRad="50800" dist="39000" dir="5460000" algn="tl">
                  <a:srgbClr val="000000">
                    <a:alpha val="38000"/>
                  </a:srgbClr>
                </a:outerShdw>
              </a:effectLst>
              <a:latin typeface="Impact" pitchFamily="34" charset="0"/>
              <a:ea typeface="微软雅黑" pitchFamily="34" charset="-122"/>
            </a:endParaRPr>
          </a:p>
        </p:txBody>
      </p:sp>
      <p:sp>
        <p:nvSpPr>
          <p:cNvPr id="10" name="流程图: 可选过程 9"/>
          <p:cNvSpPr/>
          <p:nvPr/>
        </p:nvSpPr>
        <p:spPr>
          <a:xfrm>
            <a:off x="6538981" y="1939579"/>
            <a:ext cx="1664029" cy="951191"/>
          </a:xfrm>
          <a:prstGeom prst="flowChartAlternateProcess">
            <a:avLst/>
          </a:prstGeom>
        </p:spPr>
        <p:style>
          <a:lnRef idx="1">
            <a:schemeClr val="dk1"/>
          </a:lnRef>
          <a:fillRef idx="3">
            <a:schemeClr val="dk1"/>
          </a:fillRef>
          <a:effectRef idx="2">
            <a:schemeClr val="dk1"/>
          </a:effectRef>
          <a:fontRef idx="minor">
            <a:schemeClr val="lt1"/>
          </a:fontRef>
        </p:style>
        <p:txBody>
          <a:bodyPr lIns="91427" tIns="45714" rIns="91427" bIns="45714"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1600" b="1" i="1" dirty="0">
                <a:ln w="11430"/>
                <a:solidFill>
                  <a:srgbClr val="FFFF00"/>
                </a:solidFill>
                <a:effectLst>
                  <a:outerShdw blurRad="50800" dist="39000" dir="5460000" algn="tl">
                    <a:srgbClr val="000000">
                      <a:alpha val="38000"/>
                    </a:srgbClr>
                  </a:outerShdw>
                </a:effectLst>
                <a:latin typeface="Impact" pitchFamily="34" charset="0"/>
                <a:ea typeface="微软雅黑" pitchFamily="34" charset="-122"/>
              </a:rPr>
              <a:t>Management</a:t>
            </a:r>
          </a:p>
          <a:p>
            <a:pPr algn="ctr"/>
            <a:r>
              <a:rPr lang="zh-CN" altLang="en-US" b="1" i="1" dirty="0">
                <a:ln w="11430"/>
                <a:solidFill>
                  <a:srgbClr val="FFFF00"/>
                </a:solidFill>
                <a:effectLst>
                  <a:outerShdw blurRad="50800" dist="39000" dir="5460000" algn="tl">
                    <a:srgbClr val="000000">
                      <a:alpha val="38000"/>
                    </a:srgbClr>
                  </a:outerShdw>
                </a:effectLst>
                <a:latin typeface="Impact" pitchFamily="34" charset="0"/>
                <a:ea typeface="微软雅黑" pitchFamily="34" charset="-122"/>
              </a:rPr>
              <a:t>品牌管理</a:t>
            </a:r>
          </a:p>
        </p:txBody>
      </p:sp>
      <p:cxnSp>
        <p:nvCxnSpPr>
          <p:cNvPr id="12" name="直接箭头连接符 11"/>
          <p:cNvCxnSpPr/>
          <p:nvPr/>
        </p:nvCxnSpPr>
        <p:spPr>
          <a:xfrm>
            <a:off x="5457361" y="2383159"/>
            <a:ext cx="1081619" cy="0"/>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左大括号 15"/>
          <p:cNvSpPr/>
          <p:nvPr/>
        </p:nvSpPr>
        <p:spPr>
          <a:xfrm>
            <a:off x="8203009" y="1777376"/>
            <a:ext cx="499209" cy="1167371"/>
          </a:xfrm>
          <a:prstGeom prst="leftBrace">
            <a:avLst/>
          </a:prstGeom>
          <a:ln w="34925">
            <a:solidFill>
              <a:srgbClr val="C00000"/>
            </a:solidFill>
          </a:ln>
        </p:spPr>
        <p:style>
          <a:lnRef idx="1">
            <a:schemeClr val="accent1"/>
          </a:lnRef>
          <a:fillRef idx="0">
            <a:schemeClr val="accent1"/>
          </a:fillRef>
          <a:effectRef idx="0">
            <a:schemeClr val="accent1"/>
          </a:effectRef>
          <a:fontRef idx="minor">
            <a:schemeClr val="tx1"/>
          </a:fontRef>
        </p:style>
        <p:txBody>
          <a:bodyPr lIns="91427" tIns="45714" rIns="91427" bIns="45714" rtlCol="0" anchor="ctr"/>
          <a:lstStyle/>
          <a:p>
            <a:pPr algn="ctr"/>
            <a:endParaRPr lang="zh-CN" altLang="en-US">
              <a:solidFill>
                <a:prstClr val="black"/>
              </a:solidFill>
            </a:endParaRPr>
          </a:p>
        </p:txBody>
      </p:sp>
      <p:sp>
        <p:nvSpPr>
          <p:cNvPr id="17" name="矩形 16"/>
          <p:cNvSpPr/>
          <p:nvPr/>
        </p:nvSpPr>
        <p:spPr>
          <a:xfrm>
            <a:off x="8920646" y="1729962"/>
            <a:ext cx="1770982" cy="336479"/>
          </a:xfrm>
          <a:prstGeom prst="rect">
            <a:avLst/>
          </a:prstGeom>
        </p:spPr>
        <p:txBody>
          <a:bodyPr wrap="none" lIns="91427" tIns="45714" rIns="91427" bIns="45714">
            <a:spAutoFit/>
          </a:bodyPr>
          <a:lstStyle/>
          <a:p>
            <a:pPr>
              <a:lnSpc>
                <a:spcPct val="119000"/>
              </a:lnSpc>
              <a:spcAft>
                <a:spcPts val="1400"/>
              </a:spcAft>
            </a:pPr>
            <a:r>
              <a:rPr lang="zh-CN" altLang="en-US" sz="1300" kern="1400" dirty="0">
                <a:solidFill>
                  <a:prstClr val="white"/>
                </a:solidFill>
                <a:latin typeface="微软雅黑" pitchFamily="34" charset="-122"/>
                <a:ea typeface="微软雅黑" pitchFamily="34" charset="-122"/>
              </a:rPr>
              <a:t>医院理念识别（</a:t>
            </a:r>
            <a:r>
              <a:rPr lang="en-US" altLang="zh-CN" sz="1300" kern="1400" dirty="0">
                <a:solidFill>
                  <a:prstClr val="white"/>
                </a:solidFill>
                <a:latin typeface="微软雅黑" pitchFamily="34" charset="-122"/>
                <a:ea typeface="微软雅黑" pitchFamily="34" charset="-122"/>
              </a:rPr>
              <a:t>MI</a:t>
            </a:r>
            <a:r>
              <a:rPr lang="zh-CN" altLang="en-US" sz="1300" kern="1400" dirty="0">
                <a:solidFill>
                  <a:prstClr val="white"/>
                </a:solidFill>
                <a:latin typeface="微软雅黑" pitchFamily="34" charset="-122"/>
                <a:ea typeface="微软雅黑" pitchFamily="34" charset="-122"/>
              </a:rPr>
              <a:t>）</a:t>
            </a:r>
          </a:p>
        </p:txBody>
      </p:sp>
      <p:sp>
        <p:nvSpPr>
          <p:cNvPr id="18" name="矩形 17"/>
          <p:cNvSpPr/>
          <p:nvPr/>
        </p:nvSpPr>
        <p:spPr>
          <a:xfrm>
            <a:off x="8914032" y="2184399"/>
            <a:ext cx="1711121" cy="336479"/>
          </a:xfrm>
          <a:prstGeom prst="rect">
            <a:avLst/>
          </a:prstGeom>
        </p:spPr>
        <p:txBody>
          <a:bodyPr wrap="none" lIns="91427" tIns="45714" rIns="91427" bIns="45714">
            <a:spAutoFit/>
          </a:bodyPr>
          <a:lstStyle/>
          <a:p>
            <a:pPr>
              <a:lnSpc>
                <a:spcPct val="119000"/>
              </a:lnSpc>
              <a:spcAft>
                <a:spcPts val="1400"/>
              </a:spcAft>
            </a:pPr>
            <a:r>
              <a:rPr lang="zh-CN" altLang="en-US" sz="1300" kern="1400" dirty="0">
                <a:solidFill>
                  <a:prstClr val="white"/>
                </a:solidFill>
                <a:latin typeface="微软雅黑" pitchFamily="34" charset="-122"/>
                <a:ea typeface="微软雅黑" pitchFamily="34" charset="-122"/>
              </a:rPr>
              <a:t>医院行为识别（</a:t>
            </a:r>
            <a:r>
              <a:rPr lang="en-US" altLang="zh-CN" sz="1300" kern="1400" dirty="0">
                <a:solidFill>
                  <a:prstClr val="white"/>
                </a:solidFill>
                <a:latin typeface="微软雅黑" pitchFamily="34" charset="-122"/>
                <a:ea typeface="微软雅黑" pitchFamily="34" charset="-122"/>
              </a:rPr>
              <a:t>BI</a:t>
            </a:r>
            <a:r>
              <a:rPr lang="zh-CN" altLang="en-US" sz="1300" kern="1400" dirty="0">
                <a:solidFill>
                  <a:prstClr val="white"/>
                </a:solidFill>
                <a:latin typeface="微软雅黑" pitchFamily="34" charset="-122"/>
                <a:ea typeface="微软雅黑" pitchFamily="34" charset="-122"/>
              </a:rPr>
              <a:t>）</a:t>
            </a:r>
          </a:p>
        </p:txBody>
      </p:sp>
      <p:sp>
        <p:nvSpPr>
          <p:cNvPr id="19" name="矩形 18"/>
          <p:cNvSpPr/>
          <p:nvPr/>
        </p:nvSpPr>
        <p:spPr>
          <a:xfrm>
            <a:off x="8920646" y="2580083"/>
            <a:ext cx="1719673" cy="336479"/>
          </a:xfrm>
          <a:prstGeom prst="rect">
            <a:avLst/>
          </a:prstGeom>
        </p:spPr>
        <p:txBody>
          <a:bodyPr wrap="none" lIns="91427" tIns="45714" rIns="91427" bIns="45714">
            <a:spAutoFit/>
          </a:bodyPr>
          <a:lstStyle/>
          <a:p>
            <a:pPr>
              <a:lnSpc>
                <a:spcPct val="119000"/>
              </a:lnSpc>
              <a:spcAft>
                <a:spcPts val="1400"/>
              </a:spcAft>
            </a:pPr>
            <a:r>
              <a:rPr lang="zh-CN" altLang="en-US" sz="1300" kern="1400" dirty="0">
                <a:solidFill>
                  <a:prstClr val="white"/>
                </a:solidFill>
                <a:latin typeface="微软雅黑" pitchFamily="34" charset="-122"/>
                <a:ea typeface="微软雅黑" pitchFamily="34" charset="-122"/>
              </a:rPr>
              <a:t>医院视觉识别（</a:t>
            </a:r>
            <a:r>
              <a:rPr lang="en-US" altLang="zh-CN" sz="1300" kern="1400" dirty="0">
                <a:solidFill>
                  <a:prstClr val="white"/>
                </a:solidFill>
                <a:latin typeface="微软雅黑" pitchFamily="34" charset="-122"/>
                <a:ea typeface="微软雅黑" pitchFamily="34" charset="-122"/>
              </a:rPr>
              <a:t>VI</a:t>
            </a:r>
            <a:r>
              <a:rPr lang="zh-CN" altLang="en-US" sz="1300" kern="1400" dirty="0">
                <a:solidFill>
                  <a:prstClr val="white"/>
                </a:solidFill>
                <a:latin typeface="微软雅黑" pitchFamily="34" charset="-122"/>
                <a:ea typeface="微软雅黑" pitchFamily="34" charset="-122"/>
              </a:rPr>
              <a:t>）</a:t>
            </a:r>
          </a:p>
        </p:txBody>
      </p:sp>
      <p:sp>
        <p:nvSpPr>
          <p:cNvPr id="31" name="流程图: 可选过程 30"/>
          <p:cNvSpPr/>
          <p:nvPr/>
        </p:nvSpPr>
        <p:spPr>
          <a:xfrm>
            <a:off x="3793332" y="1993557"/>
            <a:ext cx="1664029" cy="951191"/>
          </a:xfrm>
          <a:prstGeom prst="flowChartAlternateProcess">
            <a:avLst/>
          </a:prstGeom>
        </p:spPr>
        <p:style>
          <a:lnRef idx="1">
            <a:schemeClr val="dk1"/>
          </a:lnRef>
          <a:fillRef idx="3">
            <a:schemeClr val="dk1"/>
          </a:fillRef>
          <a:effectRef idx="2">
            <a:schemeClr val="dk1"/>
          </a:effectRef>
          <a:fontRef idx="minor">
            <a:schemeClr val="lt1"/>
          </a:fontRef>
        </p:style>
        <p:txBody>
          <a:bodyPr lIns="91427" tIns="45714" rIns="91427" bIns="45714"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b="1" i="1" dirty="0" smtClean="0">
                <a:ln w="11430"/>
                <a:solidFill>
                  <a:srgbClr val="FFFF00"/>
                </a:solidFill>
                <a:effectLst>
                  <a:outerShdw blurRad="50800" dist="39000" dir="5460000" algn="tl">
                    <a:srgbClr val="000000">
                      <a:alpha val="38000"/>
                    </a:srgbClr>
                  </a:outerShdw>
                </a:effectLst>
                <a:latin typeface="Impact" pitchFamily="34" charset="0"/>
                <a:ea typeface="微软雅黑" pitchFamily="34" charset="-122"/>
              </a:rPr>
              <a:t>Diagnosis</a:t>
            </a:r>
          </a:p>
          <a:p>
            <a:pPr algn="ctr"/>
            <a:r>
              <a:rPr lang="zh-CN" altLang="en-US" b="1" i="1" dirty="0" smtClean="0">
                <a:ln w="11430"/>
                <a:solidFill>
                  <a:srgbClr val="FFFF00"/>
                </a:solidFill>
                <a:effectLst>
                  <a:outerShdw blurRad="50800" dist="39000" dir="5460000" algn="tl">
                    <a:srgbClr val="000000">
                      <a:alpha val="38000"/>
                    </a:srgbClr>
                  </a:outerShdw>
                </a:effectLst>
                <a:latin typeface="Impact" pitchFamily="34" charset="0"/>
                <a:ea typeface="微软雅黑" pitchFamily="34" charset="-122"/>
              </a:rPr>
              <a:t>品牌诊断</a:t>
            </a:r>
            <a:endParaRPr lang="zh-CN" altLang="en-US" b="1" i="1" dirty="0">
              <a:ln w="11430"/>
              <a:solidFill>
                <a:srgbClr val="FFFF00"/>
              </a:solidFill>
              <a:effectLst>
                <a:outerShdw blurRad="50800" dist="39000" dir="5460000" algn="tl">
                  <a:srgbClr val="000000">
                    <a:alpha val="38000"/>
                  </a:srgbClr>
                </a:outerShdw>
              </a:effectLst>
              <a:latin typeface="Impact" pitchFamily="34" charset="0"/>
              <a:ea typeface="微软雅黑" pitchFamily="34" charset="-122"/>
            </a:endParaRPr>
          </a:p>
        </p:txBody>
      </p:sp>
      <p:cxnSp>
        <p:nvCxnSpPr>
          <p:cNvPr id="32" name="直接箭头连接符 31"/>
          <p:cNvCxnSpPr/>
          <p:nvPr/>
        </p:nvCxnSpPr>
        <p:spPr>
          <a:xfrm>
            <a:off x="2711713" y="2415175"/>
            <a:ext cx="1081619" cy="0"/>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42693" y="3645025"/>
            <a:ext cx="10234481" cy="2185201"/>
          </a:xfrm>
          <a:prstGeom prst="rect">
            <a:avLst/>
          </a:prstGeom>
          <a:noFill/>
          <a:ln>
            <a:solidFill>
              <a:schemeClr val="accent6"/>
            </a:solidFill>
          </a:ln>
        </p:spPr>
        <p:txBody>
          <a:bodyPr wrap="square" lIns="91427" tIns="45714" rIns="91427" bIns="45714" rtlCol="0">
            <a:spAutoFit/>
          </a:bodyPr>
          <a:lstStyle/>
          <a:p>
            <a:r>
              <a:rPr lang="zh-CN" altLang="en-US" b="1" dirty="0" smtClean="0">
                <a:solidFill>
                  <a:srgbClr val="F79646"/>
                </a:solidFill>
                <a:latin typeface="微软雅黑" pitchFamily="34" charset="-122"/>
                <a:ea typeface="微软雅黑" pitchFamily="34" charset="-122"/>
              </a:rPr>
              <a:t>理念识别（</a:t>
            </a:r>
            <a:r>
              <a:rPr lang="en-US" altLang="zh-CN" b="1" dirty="0" smtClean="0">
                <a:solidFill>
                  <a:srgbClr val="F79646"/>
                </a:solidFill>
                <a:latin typeface="微软雅黑" pitchFamily="34" charset="-122"/>
                <a:ea typeface="微软雅黑" pitchFamily="34" charset="-122"/>
              </a:rPr>
              <a:t>MI</a:t>
            </a:r>
            <a:r>
              <a:rPr lang="zh-CN" altLang="en-US" b="1" dirty="0" smtClean="0">
                <a:solidFill>
                  <a:srgbClr val="F79646"/>
                </a:solidFill>
                <a:latin typeface="微软雅黑" pitchFamily="34" charset="-122"/>
                <a:ea typeface="微软雅黑" pitchFamily="34" charset="-122"/>
              </a:rPr>
              <a:t>）：</a:t>
            </a:r>
            <a:r>
              <a:rPr lang="zh-CN" altLang="en-US" dirty="0" smtClean="0">
                <a:solidFill>
                  <a:prstClr val="white"/>
                </a:solidFill>
                <a:latin typeface="微软雅黑" pitchFamily="34" charset="-122"/>
                <a:ea typeface="微软雅黑" pitchFamily="34" charset="-122"/>
              </a:rPr>
              <a:t>理念识别是整个</a:t>
            </a:r>
            <a:r>
              <a:rPr lang="en-US" altLang="zh-CN" dirty="0" smtClean="0">
                <a:solidFill>
                  <a:prstClr val="white"/>
                </a:solidFill>
                <a:latin typeface="微软雅黑" pitchFamily="34" charset="-122"/>
                <a:ea typeface="微软雅黑" pitchFamily="34" charset="-122"/>
              </a:rPr>
              <a:t>CIS</a:t>
            </a:r>
            <a:r>
              <a:rPr lang="zh-CN" altLang="en-US" dirty="0" smtClean="0">
                <a:solidFill>
                  <a:prstClr val="white"/>
                </a:solidFill>
                <a:latin typeface="微软雅黑" pitchFamily="34" charset="-122"/>
                <a:ea typeface="微软雅黑" pitchFamily="34" charset="-122"/>
              </a:rPr>
              <a:t>的最高决策层，给整个系统奠定了理论基础和行为准则，并通过</a:t>
            </a:r>
            <a:r>
              <a:rPr lang="en-US" altLang="zh-CN" dirty="0" smtClean="0">
                <a:solidFill>
                  <a:prstClr val="white"/>
                </a:solidFill>
                <a:latin typeface="微软雅黑" pitchFamily="34" charset="-122"/>
                <a:ea typeface="微软雅黑" pitchFamily="34" charset="-122"/>
              </a:rPr>
              <a:t>VI</a:t>
            </a:r>
            <a:r>
              <a:rPr lang="zh-CN" altLang="en-US" dirty="0" smtClean="0">
                <a:solidFill>
                  <a:prstClr val="white"/>
                </a:solidFill>
                <a:latin typeface="微软雅黑" pitchFamily="34" charset="-122"/>
                <a:ea typeface="微软雅黑" pitchFamily="34" charset="-122"/>
              </a:rPr>
              <a:t>、</a:t>
            </a:r>
            <a:r>
              <a:rPr lang="en-US" altLang="zh-CN" dirty="0" smtClean="0">
                <a:solidFill>
                  <a:prstClr val="white"/>
                </a:solidFill>
                <a:latin typeface="微软雅黑" pitchFamily="34" charset="-122"/>
                <a:ea typeface="微软雅黑" pitchFamily="34" charset="-122"/>
              </a:rPr>
              <a:t>BI</a:t>
            </a:r>
            <a:r>
              <a:rPr lang="zh-CN" altLang="en-US" dirty="0" smtClean="0">
                <a:solidFill>
                  <a:prstClr val="white"/>
                </a:solidFill>
                <a:latin typeface="微软雅黑" pitchFamily="34" charset="-122"/>
                <a:ea typeface="微软雅黑" pitchFamily="34" charset="-122"/>
              </a:rPr>
              <a:t>表达出来。包括：医院愿景、经营理念、医院文化、医院特征、医院广告等。</a:t>
            </a:r>
            <a:endParaRPr lang="en-US" altLang="zh-CN" dirty="0" smtClean="0">
              <a:solidFill>
                <a:prstClr val="white"/>
              </a:solidFill>
              <a:latin typeface="微软雅黑" pitchFamily="34" charset="-122"/>
              <a:ea typeface="微软雅黑" pitchFamily="34" charset="-122"/>
            </a:endParaRPr>
          </a:p>
          <a:p>
            <a:endParaRPr lang="en-US" altLang="zh-CN" dirty="0">
              <a:solidFill>
                <a:prstClr val="white"/>
              </a:solidFill>
              <a:latin typeface="微软雅黑" pitchFamily="34" charset="-122"/>
              <a:ea typeface="微软雅黑" pitchFamily="34" charset="-122"/>
            </a:endParaRPr>
          </a:p>
          <a:p>
            <a:r>
              <a:rPr lang="zh-CN" altLang="en-US" b="1" dirty="0">
                <a:solidFill>
                  <a:srgbClr val="F79646"/>
                </a:solidFill>
                <a:latin typeface="微软雅黑" pitchFamily="34" charset="-122"/>
                <a:ea typeface="微软雅黑" pitchFamily="34" charset="-122"/>
              </a:rPr>
              <a:t>视觉识别（</a:t>
            </a:r>
            <a:r>
              <a:rPr lang="en-US" altLang="zh-CN" b="1" dirty="0">
                <a:solidFill>
                  <a:srgbClr val="F79646"/>
                </a:solidFill>
                <a:latin typeface="微软雅黑" pitchFamily="34" charset="-122"/>
                <a:ea typeface="微软雅黑" pitchFamily="34" charset="-122"/>
              </a:rPr>
              <a:t>VI </a:t>
            </a:r>
            <a:r>
              <a:rPr lang="zh-CN" altLang="en-US" b="1" dirty="0">
                <a:solidFill>
                  <a:srgbClr val="F79646"/>
                </a:solidFill>
                <a:latin typeface="微软雅黑" pitchFamily="34" charset="-122"/>
                <a:ea typeface="微软雅黑" pitchFamily="34" charset="-122"/>
              </a:rPr>
              <a:t>） ：</a:t>
            </a:r>
            <a:r>
              <a:rPr lang="zh-CN" altLang="en-US" dirty="0" smtClean="0">
                <a:solidFill>
                  <a:prstClr val="white"/>
                </a:solidFill>
                <a:latin typeface="微软雅黑" pitchFamily="34" charset="-122"/>
                <a:ea typeface="微软雅黑" pitchFamily="34" charset="-122"/>
              </a:rPr>
              <a:t>视觉识别是把基本要素和应用要素通过具体符号进行视觉传达，直接进入人脑，留下对医院的视觉影像。包括：医院基础颜色、医院标志（</a:t>
            </a:r>
            <a:r>
              <a:rPr lang="en-US" altLang="zh-CN" dirty="0" smtClean="0">
                <a:solidFill>
                  <a:prstClr val="white"/>
                </a:solidFill>
                <a:latin typeface="微软雅黑" pitchFamily="34" charset="-122"/>
                <a:ea typeface="微软雅黑" pitchFamily="34" charset="-122"/>
              </a:rPr>
              <a:t>LOGO</a:t>
            </a:r>
            <a:r>
              <a:rPr lang="zh-CN" altLang="en-US" dirty="0" smtClean="0">
                <a:solidFill>
                  <a:prstClr val="white"/>
                </a:solidFill>
                <a:latin typeface="微软雅黑" pitchFamily="34" charset="-122"/>
                <a:ea typeface="微软雅黑" pitchFamily="34" charset="-122"/>
              </a:rPr>
              <a:t>）、视觉识别物料等。</a:t>
            </a:r>
            <a:endParaRPr lang="en-US" altLang="zh-CN" dirty="0" smtClean="0">
              <a:solidFill>
                <a:prstClr val="white"/>
              </a:solidFill>
              <a:latin typeface="微软雅黑" pitchFamily="34" charset="-122"/>
              <a:ea typeface="微软雅黑" pitchFamily="34" charset="-122"/>
            </a:endParaRPr>
          </a:p>
          <a:p>
            <a:endParaRPr lang="en-US" altLang="zh-CN" dirty="0">
              <a:solidFill>
                <a:prstClr val="black"/>
              </a:solidFill>
            </a:endParaRPr>
          </a:p>
          <a:p>
            <a:r>
              <a:rPr lang="zh-CN" altLang="en-US" b="1" dirty="0">
                <a:solidFill>
                  <a:srgbClr val="F79646"/>
                </a:solidFill>
                <a:latin typeface="微软雅黑" pitchFamily="34" charset="-122"/>
                <a:ea typeface="微软雅黑" pitchFamily="34" charset="-122"/>
              </a:rPr>
              <a:t>行为识别（</a:t>
            </a:r>
            <a:r>
              <a:rPr lang="en-US" altLang="zh-CN" b="1" dirty="0">
                <a:solidFill>
                  <a:srgbClr val="F79646"/>
                </a:solidFill>
                <a:latin typeface="微软雅黑" pitchFamily="34" charset="-122"/>
                <a:ea typeface="微软雅黑" pitchFamily="34" charset="-122"/>
              </a:rPr>
              <a:t>BI </a:t>
            </a:r>
            <a:r>
              <a:rPr lang="zh-CN" altLang="en-US" b="1" dirty="0">
                <a:solidFill>
                  <a:srgbClr val="F79646"/>
                </a:solidFill>
                <a:latin typeface="微软雅黑" pitchFamily="34" charset="-122"/>
                <a:ea typeface="微软雅黑" pitchFamily="34" charset="-122"/>
              </a:rPr>
              <a:t>） ：</a:t>
            </a:r>
            <a:r>
              <a:rPr lang="zh-CN" altLang="en-US" dirty="0" smtClean="0">
                <a:solidFill>
                  <a:prstClr val="white"/>
                </a:solidFill>
                <a:latin typeface="微软雅黑" pitchFamily="34" charset="-122"/>
                <a:ea typeface="微软雅黑" pitchFamily="34" charset="-122"/>
              </a:rPr>
              <a:t>行为识别直接反映医院管理理念的个性和特殊性，包括对内的组织管理和教育、对外的公共关系、促销活动、资助社会性的文化活动等。包括：内部管理激励机制、文化手册、宣传渠道等。</a:t>
            </a:r>
            <a:endParaRPr lang="zh-CN" altLang="en-US" dirty="0">
              <a:solidFill>
                <a:prstClr val="white"/>
              </a:solidFill>
              <a:latin typeface="微软雅黑" pitchFamily="34" charset="-122"/>
              <a:ea typeface="微软雅黑" pitchFamily="34" charset="-122"/>
            </a:endParaRPr>
          </a:p>
        </p:txBody>
      </p:sp>
    </p:spTree>
    <p:extLst>
      <p:ext uri="{BB962C8B-B14F-4D97-AF65-F5344CB8AC3E}">
        <p14:creationId xmlns:p14="http://schemas.microsoft.com/office/powerpoint/2010/main" val="69004793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318049" y="406692"/>
            <a:ext cx="2195364"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医院品牌规划</a:t>
            </a:r>
          </a:p>
        </p:txBody>
      </p:sp>
      <p:sp>
        <p:nvSpPr>
          <p:cNvPr id="3" name="TextBox 2"/>
          <p:cNvSpPr txBox="1"/>
          <p:nvPr/>
        </p:nvSpPr>
        <p:spPr>
          <a:xfrm>
            <a:off x="-868826" y="1367667"/>
            <a:ext cx="184703" cy="353931"/>
          </a:xfrm>
          <a:prstGeom prst="rect">
            <a:avLst/>
          </a:prstGeom>
          <a:noFill/>
        </p:spPr>
        <p:txBody>
          <a:bodyPr wrap="none" lIns="91427" tIns="45714" rIns="91427" bIns="45714" rtlCol="0">
            <a:spAutoFit/>
          </a:bodyPr>
          <a:lstStyle/>
          <a:p>
            <a:pPr algn="ctr"/>
            <a:endParaRPr lang="zh-CN" altLang="en-US" b="1" spc="49"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4" name="TextBox 3"/>
          <p:cNvSpPr txBox="1"/>
          <p:nvPr/>
        </p:nvSpPr>
        <p:spPr>
          <a:xfrm>
            <a:off x="-933039" y="1934294"/>
            <a:ext cx="184731" cy="400111"/>
          </a:xfrm>
          <a:prstGeom prst="rect">
            <a:avLst/>
          </a:prstGeom>
          <a:noFill/>
        </p:spPr>
        <p:txBody>
          <a:bodyPr wrap="none" lIns="91427" tIns="45714" rIns="91427" bIns="45714" rtlCol="0">
            <a:spAutoFit/>
          </a:bodyPr>
          <a:lstStyle/>
          <a:p>
            <a:pPr algn="ctr"/>
            <a:endParaRPr lang="zh-CN" altLang="en-US" sz="2000" b="1" spc="49"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5" name="TextBox 4"/>
          <p:cNvSpPr txBox="1"/>
          <p:nvPr/>
        </p:nvSpPr>
        <p:spPr>
          <a:xfrm>
            <a:off x="-882205" y="2630335"/>
            <a:ext cx="184729" cy="400111"/>
          </a:xfrm>
          <a:prstGeom prst="rect">
            <a:avLst/>
          </a:prstGeom>
          <a:noFill/>
        </p:spPr>
        <p:txBody>
          <a:bodyPr wrap="none" lIns="91427" tIns="45714" rIns="91427" bIns="45714" rtlCol="0">
            <a:spAutoFit/>
          </a:bodyPr>
          <a:lstStyle/>
          <a:p>
            <a:pPr algn="ctr"/>
            <a:endParaRPr lang="zh-CN" altLang="en-US" sz="2000" b="1" spc="49"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9" name="Oval 19"/>
          <p:cNvSpPr>
            <a:spLocks noChangeArrowheads="1"/>
          </p:cNvSpPr>
          <p:nvPr/>
        </p:nvSpPr>
        <p:spPr bwMode="auto">
          <a:xfrm>
            <a:off x="1189977" y="2828320"/>
            <a:ext cx="2198688" cy="2198688"/>
          </a:xfrm>
          <a:prstGeom prst="ellipse">
            <a:avLst/>
          </a:prstGeom>
          <a:gradFill rotWithShape="1">
            <a:gsLst>
              <a:gs pos="0">
                <a:srgbClr val="C00000">
                  <a:lumMod val="40000"/>
                  <a:lumOff val="60000"/>
                </a:srgbClr>
              </a:gs>
              <a:gs pos="100000">
                <a:srgbClr val="C00000"/>
              </a:gs>
            </a:gsLst>
            <a:path path="shape">
              <a:fillToRect l="50000" t="50000" r="50000" b="50000"/>
            </a:path>
          </a:gradFill>
          <a:ln w="9525">
            <a:solidFill>
              <a:srgbClr val="C00000"/>
            </a:solidFill>
            <a:round/>
            <a:headEnd/>
            <a:tailEnd/>
          </a:ln>
          <a:effectLst/>
        </p:spPr>
        <p:txBody>
          <a:bodyPr lIns="91427" tIns="45714" rIns="91427" bIns="45714" anchor="ctr"/>
          <a:lstStyle/>
          <a:p>
            <a:pPr algn="ctr">
              <a:lnSpc>
                <a:spcPct val="120000"/>
              </a:lnSpc>
              <a:defRPr/>
            </a:pPr>
            <a:endParaRPr lang="zh-CN" altLang="en-US" kern="0" dirty="0">
              <a:solidFill>
                <a:sysClr val="window" lastClr="FFFFFF"/>
              </a:solidFill>
              <a:latin typeface="Arial" pitchFamily="34" charset="0"/>
              <a:ea typeface="微软雅黑" pitchFamily="34" charset="-122"/>
            </a:endParaRPr>
          </a:p>
        </p:txBody>
      </p:sp>
      <p:sp>
        <p:nvSpPr>
          <p:cNvPr id="10" name="TextBox 9"/>
          <p:cNvSpPr txBox="1"/>
          <p:nvPr/>
        </p:nvSpPr>
        <p:spPr>
          <a:xfrm>
            <a:off x="1427659" y="3666055"/>
            <a:ext cx="1944216" cy="523220"/>
          </a:xfrm>
          <a:prstGeom prst="rect">
            <a:avLst/>
          </a:prstGeom>
          <a:noFill/>
        </p:spPr>
        <p:txBody>
          <a:bodyPr wrap="square" lIns="91427" tIns="45714" rIns="91427" bIns="45714" rtlCol="0">
            <a:spAutoFit/>
          </a:bodyPr>
          <a:lstStyle/>
          <a:p>
            <a:r>
              <a:rPr lang="zh-CN" altLang="en-US" sz="2800" b="1" dirty="0">
                <a:solidFill>
                  <a:prstClr val="white"/>
                </a:solidFill>
                <a:latin typeface="微软雅黑" pitchFamily="34" charset="-122"/>
                <a:ea typeface="微软雅黑" pitchFamily="34" charset="-122"/>
              </a:rPr>
              <a:t>品牌诊断</a:t>
            </a:r>
          </a:p>
        </p:txBody>
      </p:sp>
      <p:cxnSp>
        <p:nvCxnSpPr>
          <p:cNvPr id="12" name="直接箭头连接符 11"/>
          <p:cNvCxnSpPr>
            <a:stCxn id="9" idx="6"/>
          </p:cNvCxnSpPr>
          <p:nvPr/>
        </p:nvCxnSpPr>
        <p:spPr>
          <a:xfrm>
            <a:off x="3388666" y="3927664"/>
            <a:ext cx="2913880" cy="0"/>
          </a:xfrm>
          <a:prstGeom prst="straightConnector1">
            <a:avLst/>
          </a:prstGeom>
          <a:ln w="76200">
            <a:tailEnd type="arrow"/>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3967866" y="3434303"/>
            <a:ext cx="2016224" cy="353931"/>
          </a:xfrm>
          <a:prstGeom prst="rect">
            <a:avLst/>
          </a:prstGeom>
          <a:noFill/>
        </p:spPr>
        <p:txBody>
          <a:bodyPr wrap="square" lIns="91427" tIns="45714" rIns="91427" bIns="45714" rtlCol="0">
            <a:spAutoFit/>
          </a:bodyPr>
          <a:lstStyle>
            <a:defPPr>
              <a:defRPr lang="zh-CN"/>
            </a:defPPr>
            <a:lvl1pPr>
              <a:defRPr>
                <a:latin typeface="微软雅黑" pitchFamily="34" charset="-122"/>
                <a:ea typeface="微软雅黑" pitchFamily="34" charset="-122"/>
              </a:defRPr>
            </a:lvl1pPr>
          </a:lstStyle>
          <a:p>
            <a:r>
              <a:rPr lang="zh-CN" altLang="en-US" dirty="0">
                <a:solidFill>
                  <a:prstClr val="white"/>
                </a:solidFill>
              </a:rPr>
              <a:t>医院调查</a:t>
            </a:r>
          </a:p>
        </p:txBody>
      </p:sp>
      <p:sp>
        <p:nvSpPr>
          <p:cNvPr id="14" name="TextBox 13"/>
          <p:cNvSpPr txBox="1"/>
          <p:nvPr/>
        </p:nvSpPr>
        <p:spPr>
          <a:xfrm>
            <a:off x="3957688" y="4052087"/>
            <a:ext cx="2016224" cy="353931"/>
          </a:xfrm>
          <a:prstGeom prst="rect">
            <a:avLst/>
          </a:prstGeom>
          <a:noFill/>
        </p:spPr>
        <p:txBody>
          <a:bodyPr wrap="square" lIns="91427" tIns="45714" rIns="91427" bIns="45714" rtlCol="0">
            <a:spAutoFit/>
          </a:bodyPr>
          <a:lstStyle>
            <a:defPPr>
              <a:defRPr lang="zh-CN"/>
            </a:defPPr>
            <a:lvl1pPr>
              <a:defRPr>
                <a:latin typeface="微软雅黑" pitchFamily="34" charset="-122"/>
                <a:ea typeface="微软雅黑" pitchFamily="34" charset="-122"/>
              </a:defRPr>
            </a:lvl1pPr>
          </a:lstStyle>
          <a:p>
            <a:r>
              <a:rPr lang="zh-CN" altLang="en-US" dirty="0">
                <a:solidFill>
                  <a:prstClr val="white"/>
                </a:solidFill>
              </a:rPr>
              <a:t>现有品牌梳理</a:t>
            </a:r>
          </a:p>
        </p:txBody>
      </p:sp>
      <p:sp>
        <p:nvSpPr>
          <p:cNvPr id="15" name="AutoShape 5"/>
          <p:cNvSpPr>
            <a:spLocks noChangeArrowheads="1"/>
          </p:cNvSpPr>
          <p:nvPr/>
        </p:nvSpPr>
        <p:spPr bwMode="gray">
          <a:xfrm>
            <a:off x="6722672" y="1716093"/>
            <a:ext cx="4376421" cy="500063"/>
          </a:xfrm>
          <a:prstGeom prst="roundRect">
            <a:avLst>
              <a:gd name="adj" fmla="val 50000"/>
            </a:avLst>
          </a:prstGeom>
          <a:gradFill>
            <a:gsLst>
              <a:gs pos="33000">
                <a:srgbClr val="C00000">
                  <a:lumMod val="20000"/>
                  <a:lumOff val="80000"/>
                </a:srgbClr>
              </a:gs>
              <a:gs pos="100000">
                <a:srgbClr val="C00000">
                  <a:lumMod val="60000"/>
                  <a:lumOff val="40000"/>
                </a:srgbClr>
              </a:gs>
            </a:gsLst>
            <a:lin ang="5400000" scaled="0"/>
          </a:gradFill>
          <a:ln w="3175" cap="flat" cmpd="sng" algn="ctr">
            <a:solidFill>
              <a:srgbClr val="C00000">
                <a:lumMod val="20000"/>
                <a:lumOff val="80000"/>
              </a:srgbClr>
            </a:solidFill>
            <a:prstDash val="solid"/>
          </a:ln>
          <a:effectLst>
            <a:outerShdw blurRad="50800" dist="38100" dir="2700000" algn="tl" rotWithShape="0">
              <a:prstClr val="black">
                <a:alpha val="40000"/>
              </a:prstClr>
            </a:outerShdw>
          </a:effectLst>
          <a:extLst/>
        </p:spPr>
        <p:txBody>
          <a:bodyPr lIns="0" tIns="45714" rIns="0" bIns="45714" anchor="ctr"/>
          <a:lstStyle/>
          <a:p>
            <a:pPr algn="ctr"/>
            <a:r>
              <a:rPr lang="zh-CN" altLang="en-US" dirty="0">
                <a:solidFill>
                  <a:prstClr val="black"/>
                </a:solidFill>
                <a:latin typeface="微软雅黑" pitchFamily="34" charset="-122"/>
                <a:ea typeface="微软雅黑" pitchFamily="34" charset="-122"/>
              </a:rPr>
              <a:t>外部因素矩阵（</a:t>
            </a:r>
            <a:r>
              <a:rPr lang="en-US" altLang="zh-CN" dirty="0">
                <a:solidFill>
                  <a:prstClr val="black"/>
                </a:solidFill>
                <a:latin typeface="微软雅黑" pitchFamily="34" charset="-122"/>
                <a:ea typeface="微软雅黑" pitchFamily="34" charset="-122"/>
              </a:rPr>
              <a:t>EFE</a:t>
            </a:r>
            <a:r>
              <a:rPr lang="zh-CN" altLang="en-US" dirty="0">
                <a:solidFill>
                  <a:prstClr val="black"/>
                </a:solidFill>
                <a:latin typeface="微软雅黑" pitchFamily="34" charset="-122"/>
                <a:ea typeface="微软雅黑" pitchFamily="34" charset="-122"/>
              </a:rPr>
              <a:t>）分析</a:t>
            </a:r>
            <a:endParaRPr lang="zh-CN" altLang="en-US" b="1" spc="49" dirty="0">
              <a:ln w="13500">
                <a:solidFill>
                  <a:srgbClr val="4F81BD">
                    <a:shade val="2500"/>
                    <a:alpha val="6500"/>
                  </a:srgbClr>
                </a:solidFill>
                <a:prstDash val="solid"/>
              </a:ln>
              <a:solidFill>
                <a:prstClr val="black"/>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16" name="AutoShape 6"/>
          <p:cNvSpPr>
            <a:spLocks noChangeArrowheads="1"/>
          </p:cNvSpPr>
          <p:nvPr/>
        </p:nvSpPr>
        <p:spPr bwMode="gray">
          <a:xfrm>
            <a:off x="6719194" y="2500536"/>
            <a:ext cx="4379730" cy="498475"/>
          </a:xfrm>
          <a:prstGeom prst="roundRect">
            <a:avLst>
              <a:gd name="adj" fmla="val 50000"/>
            </a:avLst>
          </a:prstGeom>
          <a:gradFill>
            <a:gsLst>
              <a:gs pos="33000">
                <a:srgbClr val="C00000">
                  <a:lumMod val="20000"/>
                  <a:lumOff val="80000"/>
                </a:srgbClr>
              </a:gs>
              <a:gs pos="100000">
                <a:srgbClr val="C00000">
                  <a:lumMod val="60000"/>
                  <a:lumOff val="40000"/>
                </a:srgbClr>
              </a:gs>
            </a:gsLst>
            <a:lin ang="5400000" scaled="0"/>
          </a:gradFill>
          <a:ln w="3175" cap="flat" cmpd="sng" algn="ctr">
            <a:solidFill>
              <a:srgbClr val="C00000">
                <a:lumMod val="20000"/>
                <a:lumOff val="80000"/>
              </a:srgbClr>
            </a:solidFill>
            <a:prstDash val="solid"/>
          </a:ln>
          <a:effectLst>
            <a:outerShdw blurRad="50800" dist="38100" dir="2700000" algn="tl" rotWithShape="0">
              <a:prstClr val="black">
                <a:alpha val="40000"/>
              </a:prstClr>
            </a:outerShdw>
          </a:effectLst>
          <a:extLst/>
        </p:spPr>
        <p:txBody>
          <a:bodyPr lIns="0" tIns="45714" rIns="0" bIns="45714" anchor="ctr"/>
          <a:lstStyle/>
          <a:p>
            <a:pPr algn="ctr"/>
            <a:r>
              <a:rPr lang="zh-CN" altLang="en-US" dirty="0">
                <a:solidFill>
                  <a:prstClr val="black"/>
                </a:solidFill>
                <a:latin typeface="微软雅黑" pitchFamily="34" charset="-122"/>
                <a:ea typeface="微软雅黑" pitchFamily="34" charset="-122"/>
              </a:rPr>
              <a:t>内部因素矩阵（</a:t>
            </a:r>
            <a:r>
              <a:rPr lang="en-US" altLang="zh-CN" dirty="0">
                <a:solidFill>
                  <a:prstClr val="black"/>
                </a:solidFill>
                <a:latin typeface="微软雅黑" pitchFamily="34" charset="-122"/>
                <a:ea typeface="微软雅黑" pitchFamily="34" charset="-122"/>
              </a:rPr>
              <a:t>IFE</a:t>
            </a:r>
            <a:r>
              <a:rPr lang="zh-CN" altLang="en-US" dirty="0">
                <a:solidFill>
                  <a:prstClr val="black"/>
                </a:solidFill>
                <a:latin typeface="微软雅黑" pitchFamily="34" charset="-122"/>
                <a:ea typeface="微软雅黑" pitchFamily="34" charset="-122"/>
              </a:rPr>
              <a:t>）</a:t>
            </a:r>
          </a:p>
        </p:txBody>
      </p:sp>
      <p:sp>
        <p:nvSpPr>
          <p:cNvPr id="17" name="AutoShape 7"/>
          <p:cNvSpPr>
            <a:spLocks noChangeArrowheads="1"/>
          </p:cNvSpPr>
          <p:nvPr/>
        </p:nvSpPr>
        <p:spPr bwMode="gray">
          <a:xfrm>
            <a:off x="6736715" y="3283391"/>
            <a:ext cx="4362209" cy="500063"/>
          </a:xfrm>
          <a:prstGeom prst="roundRect">
            <a:avLst>
              <a:gd name="adj" fmla="val 50000"/>
            </a:avLst>
          </a:prstGeom>
          <a:gradFill>
            <a:gsLst>
              <a:gs pos="33000">
                <a:srgbClr val="C00000">
                  <a:lumMod val="20000"/>
                  <a:lumOff val="80000"/>
                </a:srgbClr>
              </a:gs>
              <a:gs pos="100000">
                <a:srgbClr val="C00000">
                  <a:lumMod val="60000"/>
                  <a:lumOff val="40000"/>
                </a:srgbClr>
              </a:gs>
            </a:gsLst>
            <a:lin ang="5400000" scaled="0"/>
          </a:gradFill>
          <a:ln w="3175" cap="flat" cmpd="sng" algn="ctr">
            <a:solidFill>
              <a:srgbClr val="C00000">
                <a:lumMod val="20000"/>
                <a:lumOff val="80000"/>
              </a:srgbClr>
            </a:solidFill>
            <a:prstDash val="solid"/>
          </a:ln>
          <a:effectLst>
            <a:outerShdw blurRad="50800" dist="38100" dir="2700000" algn="tl" rotWithShape="0">
              <a:prstClr val="black">
                <a:alpha val="40000"/>
              </a:prstClr>
            </a:outerShdw>
          </a:effectLst>
          <a:extLst/>
        </p:spPr>
        <p:txBody>
          <a:bodyPr lIns="0" tIns="45714" rIns="0" bIns="45714" anchor="ctr"/>
          <a:lstStyle/>
          <a:p>
            <a:pPr algn="ctr"/>
            <a:r>
              <a:rPr lang="zh-CN" altLang="en-US" dirty="0">
                <a:solidFill>
                  <a:prstClr val="black"/>
                </a:solidFill>
                <a:latin typeface="微软雅黑" pitchFamily="34" charset="-122"/>
                <a:ea typeface="微软雅黑" pitchFamily="34" charset="-122"/>
              </a:rPr>
              <a:t>竞争态势矩阵（</a:t>
            </a:r>
            <a:r>
              <a:rPr lang="en-US" altLang="zh-CN" dirty="0">
                <a:solidFill>
                  <a:prstClr val="black"/>
                </a:solidFill>
                <a:latin typeface="微软雅黑" pitchFamily="34" charset="-122"/>
                <a:ea typeface="微软雅黑" pitchFamily="34" charset="-122"/>
              </a:rPr>
              <a:t>CPM</a:t>
            </a:r>
            <a:r>
              <a:rPr lang="zh-CN" altLang="en-US" dirty="0">
                <a:solidFill>
                  <a:prstClr val="black"/>
                </a:solidFill>
                <a:latin typeface="微软雅黑" pitchFamily="34" charset="-122"/>
                <a:ea typeface="微软雅黑" pitchFamily="34" charset="-122"/>
              </a:rPr>
              <a:t>）</a:t>
            </a:r>
          </a:p>
        </p:txBody>
      </p:sp>
      <p:sp>
        <p:nvSpPr>
          <p:cNvPr id="18" name="AutoShape 8"/>
          <p:cNvSpPr>
            <a:spLocks noChangeArrowheads="1"/>
          </p:cNvSpPr>
          <p:nvPr/>
        </p:nvSpPr>
        <p:spPr bwMode="gray">
          <a:xfrm>
            <a:off x="6751361" y="4067834"/>
            <a:ext cx="4347563" cy="500063"/>
          </a:xfrm>
          <a:prstGeom prst="roundRect">
            <a:avLst>
              <a:gd name="adj" fmla="val 50000"/>
            </a:avLst>
          </a:prstGeom>
          <a:gradFill>
            <a:gsLst>
              <a:gs pos="33000">
                <a:srgbClr val="C00000">
                  <a:lumMod val="20000"/>
                  <a:lumOff val="80000"/>
                </a:srgbClr>
              </a:gs>
              <a:gs pos="100000">
                <a:srgbClr val="C00000">
                  <a:lumMod val="60000"/>
                  <a:lumOff val="40000"/>
                </a:srgbClr>
              </a:gs>
            </a:gsLst>
            <a:lin ang="5400000" scaled="0"/>
          </a:gradFill>
          <a:ln w="3175" cap="flat" cmpd="sng" algn="ctr">
            <a:solidFill>
              <a:srgbClr val="C00000">
                <a:lumMod val="20000"/>
                <a:lumOff val="80000"/>
              </a:srgbClr>
            </a:solidFill>
            <a:prstDash val="solid"/>
          </a:ln>
          <a:effectLst>
            <a:outerShdw blurRad="50800" dist="38100" dir="2700000" algn="tl" rotWithShape="0">
              <a:prstClr val="black">
                <a:alpha val="40000"/>
              </a:prstClr>
            </a:outerShdw>
          </a:effectLst>
          <a:extLst/>
        </p:spPr>
        <p:txBody>
          <a:bodyPr lIns="0" tIns="45714" rIns="0" bIns="45714" anchor="ctr"/>
          <a:lstStyle/>
          <a:p>
            <a:pPr algn="ctr"/>
            <a:r>
              <a:rPr lang="zh-CN" altLang="en-US" dirty="0">
                <a:solidFill>
                  <a:prstClr val="black"/>
                </a:solidFill>
                <a:latin typeface="微软雅黑" pitchFamily="34" charset="-122"/>
                <a:ea typeface="微软雅黑" pitchFamily="34" charset="-122"/>
              </a:rPr>
              <a:t>波士顿矩阵（</a:t>
            </a:r>
            <a:r>
              <a:rPr lang="en-US" altLang="zh-CN" dirty="0">
                <a:solidFill>
                  <a:prstClr val="black"/>
                </a:solidFill>
                <a:latin typeface="微软雅黑" pitchFamily="34" charset="-122"/>
                <a:ea typeface="微软雅黑" pitchFamily="34" charset="-122"/>
              </a:rPr>
              <a:t>BCG</a:t>
            </a:r>
            <a:r>
              <a:rPr lang="zh-CN" altLang="en-US" dirty="0">
                <a:solidFill>
                  <a:prstClr val="black"/>
                </a:solidFill>
                <a:latin typeface="微软雅黑" pitchFamily="34" charset="-122"/>
                <a:ea typeface="微软雅黑" pitchFamily="34" charset="-122"/>
              </a:rPr>
              <a:t>）</a:t>
            </a:r>
            <a:endParaRPr lang="en-US" altLang="zh-CN" dirty="0">
              <a:solidFill>
                <a:prstClr val="black"/>
              </a:solidFill>
              <a:latin typeface="微软雅黑" pitchFamily="34" charset="-122"/>
              <a:ea typeface="微软雅黑" pitchFamily="34" charset="-122"/>
            </a:endParaRPr>
          </a:p>
        </p:txBody>
      </p:sp>
      <p:sp>
        <p:nvSpPr>
          <p:cNvPr id="19" name="AutoShape 9"/>
          <p:cNvSpPr>
            <a:spLocks noChangeArrowheads="1"/>
          </p:cNvSpPr>
          <p:nvPr/>
        </p:nvSpPr>
        <p:spPr bwMode="gray">
          <a:xfrm>
            <a:off x="6722355" y="5636719"/>
            <a:ext cx="4376738" cy="500063"/>
          </a:xfrm>
          <a:prstGeom prst="roundRect">
            <a:avLst>
              <a:gd name="adj" fmla="val 50000"/>
            </a:avLst>
          </a:prstGeom>
          <a:gradFill>
            <a:gsLst>
              <a:gs pos="33000">
                <a:srgbClr val="C00000">
                  <a:lumMod val="20000"/>
                  <a:lumOff val="80000"/>
                </a:srgbClr>
              </a:gs>
              <a:gs pos="100000">
                <a:srgbClr val="C00000">
                  <a:lumMod val="60000"/>
                  <a:lumOff val="40000"/>
                </a:srgbClr>
              </a:gs>
            </a:gsLst>
            <a:lin ang="5400000" scaled="0"/>
          </a:gradFill>
          <a:ln w="3175" cap="flat" cmpd="sng" algn="ctr">
            <a:solidFill>
              <a:srgbClr val="C00000">
                <a:lumMod val="20000"/>
                <a:lumOff val="80000"/>
              </a:srgbClr>
            </a:solidFill>
            <a:prstDash val="solid"/>
          </a:ln>
          <a:effectLst>
            <a:outerShdw blurRad="50800" dist="38100" dir="2700000" algn="tl" rotWithShape="0">
              <a:prstClr val="black">
                <a:alpha val="40000"/>
              </a:prstClr>
            </a:outerShdw>
          </a:effectLst>
          <a:extLst/>
        </p:spPr>
        <p:txBody>
          <a:bodyPr lIns="0" tIns="45714" rIns="0" bIns="45714" anchor="ctr"/>
          <a:lstStyle/>
          <a:p>
            <a:pPr algn="ctr"/>
            <a:endParaRPr lang="en-US" altLang="zh-CN" dirty="0" smtClean="0">
              <a:solidFill>
                <a:prstClr val="black"/>
              </a:solidFill>
              <a:latin typeface="微软雅黑" pitchFamily="34" charset="-122"/>
              <a:ea typeface="微软雅黑" pitchFamily="34" charset="-122"/>
            </a:endParaRPr>
          </a:p>
          <a:p>
            <a:pPr algn="ctr"/>
            <a:r>
              <a:rPr lang="zh-CN" altLang="en-US" dirty="0" smtClean="0">
                <a:solidFill>
                  <a:prstClr val="black"/>
                </a:solidFill>
                <a:latin typeface="微软雅黑" pitchFamily="34" charset="-122"/>
                <a:ea typeface="微软雅黑" pitchFamily="34" charset="-122"/>
              </a:rPr>
              <a:t>鱼</a:t>
            </a:r>
            <a:r>
              <a:rPr lang="zh-CN" altLang="en-US" dirty="0">
                <a:solidFill>
                  <a:prstClr val="black"/>
                </a:solidFill>
                <a:latin typeface="微软雅黑" pitchFamily="34" charset="-122"/>
                <a:ea typeface="微软雅黑" pitchFamily="34" charset="-122"/>
              </a:rPr>
              <a:t>骨分析    定量战略计划（</a:t>
            </a:r>
            <a:r>
              <a:rPr lang="en-US" altLang="zh-CN" dirty="0">
                <a:solidFill>
                  <a:prstClr val="black"/>
                </a:solidFill>
                <a:latin typeface="微软雅黑" pitchFamily="34" charset="-122"/>
                <a:ea typeface="微软雅黑" pitchFamily="34" charset="-122"/>
              </a:rPr>
              <a:t>QSPM</a:t>
            </a:r>
            <a:r>
              <a:rPr lang="zh-CN" altLang="en-US" dirty="0">
                <a:solidFill>
                  <a:prstClr val="black"/>
                </a:solidFill>
                <a:latin typeface="微软雅黑" pitchFamily="34" charset="-122"/>
                <a:ea typeface="微软雅黑" pitchFamily="34" charset="-122"/>
              </a:rPr>
              <a:t>）</a:t>
            </a:r>
          </a:p>
          <a:p>
            <a:pPr algn="ctr"/>
            <a:endParaRPr lang="en-US" altLang="zh-CN" dirty="0">
              <a:solidFill>
                <a:prstClr val="black"/>
              </a:solidFill>
              <a:latin typeface="微软雅黑" pitchFamily="34" charset="-122"/>
              <a:ea typeface="微软雅黑" pitchFamily="34" charset="-122"/>
            </a:endParaRPr>
          </a:p>
        </p:txBody>
      </p:sp>
      <p:sp>
        <p:nvSpPr>
          <p:cNvPr id="22" name="AutoShape 7"/>
          <p:cNvSpPr>
            <a:spLocks noChangeArrowheads="1"/>
          </p:cNvSpPr>
          <p:nvPr/>
        </p:nvSpPr>
        <p:spPr bwMode="gray">
          <a:xfrm>
            <a:off x="6739072" y="4852278"/>
            <a:ext cx="4359852" cy="500063"/>
          </a:xfrm>
          <a:prstGeom prst="roundRect">
            <a:avLst>
              <a:gd name="adj" fmla="val 50000"/>
            </a:avLst>
          </a:prstGeom>
          <a:gradFill>
            <a:gsLst>
              <a:gs pos="33000">
                <a:srgbClr val="C00000">
                  <a:lumMod val="20000"/>
                  <a:lumOff val="80000"/>
                </a:srgbClr>
              </a:gs>
              <a:gs pos="100000">
                <a:srgbClr val="C00000">
                  <a:lumMod val="60000"/>
                  <a:lumOff val="40000"/>
                </a:srgbClr>
              </a:gs>
            </a:gsLst>
            <a:lin ang="5400000" scaled="0"/>
          </a:gradFill>
          <a:ln w="3175" cap="flat" cmpd="sng" algn="ctr">
            <a:solidFill>
              <a:srgbClr val="C00000">
                <a:lumMod val="20000"/>
                <a:lumOff val="80000"/>
              </a:srgbClr>
            </a:solidFill>
            <a:prstDash val="solid"/>
          </a:ln>
          <a:effectLst>
            <a:outerShdw blurRad="50800" dist="38100" dir="2700000" algn="tl" rotWithShape="0">
              <a:prstClr val="black">
                <a:alpha val="40000"/>
              </a:prstClr>
            </a:outerShdw>
          </a:effectLst>
          <a:extLst/>
        </p:spPr>
        <p:txBody>
          <a:bodyPr lIns="0" tIns="45714" rIns="0" bIns="45714" anchor="ctr"/>
          <a:lstStyle/>
          <a:p>
            <a:pPr algn="ctr"/>
            <a:r>
              <a:rPr lang="en-US" altLang="zh-CN" dirty="0">
                <a:solidFill>
                  <a:prstClr val="black"/>
                </a:solidFill>
                <a:latin typeface="微软雅黑" pitchFamily="34" charset="-122"/>
                <a:ea typeface="微软雅黑" pitchFamily="34" charset="-122"/>
              </a:rPr>
              <a:t>SWOT</a:t>
            </a:r>
            <a:r>
              <a:rPr lang="zh-CN" altLang="en-US" dirty="0">
                <a:solidFill>
                  <a:prstClr val="black"/>
                </a:solidFill>
                <a:latin typeface="微软雅黑" pitchFamily="34" charset="-122"/>
                <a:ea typeface="微软雅黑" pitchFamily="34" charset="-122"/>
              </a:rPr>
              <a:t>分析</a:t>
            </a:r>
          </a:p>
        </p:txBody>
      </p:sp>
      <p:sp>
        <p:nvSpPr>
          <p:cNvPr id="23" name="TextBox 22"/>
          <p:cNvSpPr txBox="1"/>
          <p:nvPr/>
        </p:nvSpPr>
        <p:spPr>
          <a:xfrm>
            <a:off x="1189117" y="6136782"/>
            <a:ext cx="2182758" cy="430887"/>
          </a:xfrm>
          <a:prstGeom prst="rect">
            <a:avLst/>
          </a:prstGeom>
          <a:noFill/>
          <a:ln>
            <a:solidFill>
              <a:srgbClr val="FFFF00"/>
            </a:solidFill>
          </a:ln>
        </p:spPr>
        <p:txBody>
          <a:bodyPr wrap="square" lIns="91427" tIns="45714" rIns="91427" bIns="45714" rtlCol="0">
            <a:spAutoFit/>
          </a:bodyPr>
          <a:lstStyle/>
          <a:p>
            <a:pPr algn="ctr"/>
            <a:r>
              <a:rPr lang="zh-CN" altLang="en-US" sz="1100" dirty="0">
                <a:solidFill>
                  <a:srgbClr val="F79646"/>
                </a:solidFill>
                <a:latin typeface="微软雅黑" pitchFamily="34" charset="-122"/>
                <a:ea typeface="微软雅黑" pitchFamily="34" charset="-122"/>
              </a:rPr>
              <a:t>详情咨询梅奥国际官方网站：</a:t>
            </a:r>
            <a:r>
              <a:rPr lang="en-US" altLang="zh-CN" sz="1100" dirty="0">
                <a:solidFill>
                  <a:srgbClr val="F79646"/>
                </a:solidFill>
                <a:latin typeface="微软雅黑" pitchFamily="34" charset="-122"/>
                <a:ea typeface="微软雅黑" pitchFamily="34" charset="-122"/>
              </a:rPr>
              <a:t>www.mayoch.com</a:t>
            </a:r>
            <a:endParaRPr lang="zh-CN" altLang="en-US" sz="1100" dirty="0">
              <a:solidFill>
                <a:srgbClr val="F79646"/>
              </a:solidFill>
              <a:latin typeface="微软雅黑" pitchFamily="34" charset="-122"/>
              <a:ea typeface="微软雅黑" pitchFamily="34" charset="-122"/>
            </a:endParaRPr>
          </a:p>
        </p:txBody>
      </p:sp>
    </p:spTree>
    <p:extLst>
      <p:ext uri="{BB962C8B-B14F-4D97-AF65-F5344CB8AC3E}">
        <p14:creationId xmlns:p14="http://schemas.microsoft.com/office/powerpoint/2010/main" val="31380952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1633090" y="6525344"/>
            <a:ext cx="9513948" cy="0"/>
          </a:xfrm>
          <a:prstGeom prst="line">
            <a:avLst/>
          </a:prstGeom>
          <a:solidFill>
            <a:srgbClr val="99CC00">
              <a:alpha val="20000"/>
            </a:srgbClr>
          </a:solidFill>
          <a:ln w="12700" cap="rnd" algn="ctr">
            <a:solidFill>
              <a:srgbClr val="99CC00"/>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068" y="2060848"/>
            <a:ext cx="4824536" cy="3960440"/>
          </a:xfrm>
          <a:prstGeom prst="rect">
            <a:avLst/>
          </a:prstGeom>
        </p:spPr>
      </p:pic>
      <p:sp>
        <p:nvSpPr>
          <p:cNvPr id="6" name="Rectangle 31"/>
          <p:cNvSpPr/>
          <p:nvPr/>
        </p:nvSpPr>
        <p:spPr bwMode="auto">
          <a:xfrm>
            <a:off x="5953817" y="2220145"/>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defTabSz="685192">
              <a:defRPr/>
            </a:pPr>
            <a:r>
              <a:rPr lang="zh-CN" altLang="en-US" b="1" kern="0" dirty="0" smtClean="0">
                <a:solidFill>
                  <a:srgbClr val="C00000">
                    <a:alpha val="99000"/>
                  </a:srgbClr>
                </a:solidFill>
                <a:latin typeface="微软雅黑" pitchFamily="34" charset="-122"/>
                <a:ea typeface="微软雅黑" pitchFamily="34" charset="-122"/>
                <a:cs typeface="Segoe UI" pitchFamily="34" charset="0"/>
              </a:rPr>
              <a:t>     </a:t>
            </a:r>
            <a:r>
              <a:rPr lang="en-US" altLang="zh-CN" b="1" kern="0" dirty="0" smtClean="0">
                <a:solidFill>
                  <a:srgbClr val="C00000">
                    <a:alpha val="99000"/>
                  </a:srgbClr>
                </a:solidFill>
                <a:latin typeface="微软雅黑" pitchFamily="34" charset="-122"/>
                <a:ea typeface="微软雅黑" pitchFamily="34" charset="-122"/>
                <a:cs typeface="Segoe UI" pitchFamily="34" charset="0"/>
              </a:rPr>
              <a:t>1</a:t>
            </a:r>
            <a:r>
              <a:rPr lang="zh-CN" altLang="en-US" b="1" kern="0" dirty="0" smtClean="0">
                <a:solidFill>
                  <a:srgbClr val="C00000">
                    <a:alpha val="99000"/>
                  </a:srgbClr>
                </a:solidFill>
                <a:latin typeface="微软雅黑" pitchFamily="34" charset="-122"/>
                <a:ea typeface="微软雅黑" pitchFamily="34" charset="-122"/>
                <a:cs typeface="Segoe UI" pitchFamily="34" charset="0"/>
              </a:rPr>
              <a:t>、 服务提升品牌</a:t>
            </a:r>
            <a:endParaRPr lang="en-US" b="1" kern="0" dirty="0">
              <a:solidFill>
                <a:srgbClr val="C00000">
                  <a:alpha val="99000"/>
                </a:srgbClr>
              </a:solidFill>
              <a:latin typeface="微软雅黑" pitchFamily="34" charset="-122"/>
              <a:ea typeface="微软雅黑" pitchFamily="34" charset="-122"/>
              <a:cs typeface="Segoe UI" pitchFamily="34" charset="0"/>
            </a:endParaRPr>
          </a:p>
        </p:txBody>
      </p:sp>
      <p:sp>
        <p:nvSpPr>
          <p:cNvPr id="9" name="Rectangle 31"/>
          <p:cNvSpPr/>
          <p:nvPr/>
        </p:nvSpPr>
        <p:spPr bwMode="auto">
          <a:xfrm>
            <a:off x="5937368" y="3258534"/>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defTabSz="685192">
              <a:defRPr/>
            </a:pPr>
            <a:r>
              <a:rPr lang="zh-CN" altLang="en-US" b="1" kern="0" dirty="0" smtClean="0">
                <a:solidFill>
                  <a:srgbClr val="C00000">
                    <a:alpha val="99000"/>
                  </a:srgbClr>
                </a:solidFill>
                <a:latin typeface="微软雅黑" pitchFamily="34" charset="-122"/>
                <a:ea typeface="微软雅黑" pitchFamily="34" charset="-122"/>
                <a:cs typeface="Segoe UI" pitchFamily="34" charset="0"/>
              </a:rPr>
              <a:t>      </a:t>
            </a:r>
            <a:r>
              <a:rPr lang="en-US" altLang="zh-CN" b="1" kern="0" dirty="0" smtClean="0">
                <a:solidFill>
                  <a:srgbClr val="C00000">
                    <a:alpha val="99000"/>
                  </a:srgbClr>
                </a:solidFill>
                <a:latin typeface="微软雅黑" pitchFamily="34" charset="-122"/>
                <a:ea typeface="微软雅黑" pitchFamily="34" charset="-122"/>
                <a:cs typeface="Segoe UI" pitchFamily="34" charset="0"/>
              </a:rPr>
              <a:t>2</a:t>
            </a:r>
            <a:r>
              <a:rPr lang="zh-CN" altLang="en-US" b="1" kern="0" dirty="0" smtClean="0">
                <a:solidFill>
                  <a:srgbClr val="C00000">
                    <a:alpha val="99000"/>
                  </a:srgbClr>
                </a:solidFill>
                <a:latin typeface="微软雅黑" pitchFamily="34" charset="-122"/>
                <a:ea typeface="微软雅黑" pitchFamily="34" charset="-122"/>
                <a:cs typeface="Segoe UI" pitchFamily="34" charset="0"/>
              </a:rPr>
              <a:t>、公关提升品牌</a:t>
            </a:r>
            <a:endParaRPr lang="en-US" b="1" kern="0" dirty="0">
              <a:solidFill>
                <a:srgbClr val="C00000">
                  <a:alpha val="99000"/>
                </a:srgbClr>
              </a:solidFill>
              <a:latin typeface="微软雅黑" pitchFamily="34" charset="-122"/>
              <a:ea typeface="微软雅黑" pitchFamily="34" charset="-122"/>
              <a:cs typeface="Segoe UI" pitchFamily="34" charset="0"/>
            </a:endParaRPr>
          </a:p>
        </p:txBody>
      </p:sp>
      <p:sp>
        <p:nvSpPr>
          <p:cNvPr id="11" name="Rectangle 31"/>
          <p:cNvSpPr/>
          <p:nvPr/>
        </p:nvSpPr>
        <p:spPr bwMode="auto">
          <a:xfrm>
            <a:off x="5936683" y="4296924"/>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defTabSz="685192">
              <a:defRPr/>
            </a:pPr>
            <a:r>
              <a:rPr lang="zh-CN" altLang="en-US" b="1" kern="0" dirty="0" smtClean="0">
                <a:solidFill>
                  <a:srgbClr val="C00000">
                    <a:alpha val="99000"/>
                  </a:srgbClr>
                </a:solidFill>
                <a:latin typeface="微软雅黑" pitchFamily="34" charset="-122"/>
                <a:ea typeface="微软雅黑" pitchFamily="34" charset="-122"/>
                <a:cs typeface="Segoe UI" pitchFamily="34" charset="0"/>
              </a:rPr>
              <a:t>      </a:t>
            </a:r>
            <a:r>
              <a:rPr lang="en-US" altLang="zh-CN" b="1" kern="0" dirty="0" smtClean="0">
                <a:solidFill>
                  <a:srgbClr val="C00000">
                    <a:alpha val="99000"/>
                  </a:srgbClr>
                </a:solidFill>
                <a:latin typeface="微软雅黑" pitchFamily="34" charset="-122"/>
                <a:ea typeface="微软雅黑" pitchFamily="34" charset="-122"/>
                <a:cs typeface="Segoe UI" pitchFamily="34" charset="0"/>
              </a:rPr>
              <a:t>3</a:t>
            </a:r>
            <a:r>
              <a:rPr lang="zh-CN" altLang="en-US" b="1" kern="0" dirty="0" smtClean="0">
                <a:solidFill>
                  <a:srgbClr val="C00000">
                    <a:alpha val="99000"/>
                  </a:srgbClr>
                </a:solidFill>
                <a:latin typeface="微软雅黑" pitchFamily="34" charset="-122"/>
                <a:ea typeface="微软雅黑" pitchFamily="34" charset="-122"/>
                <a:cs typeface="Segoe UI" pitchFamily="34" charset="0"/>
              </a:rPr>
              <a:t>、学术提升品牌</a:t>
            </a:r>
            <a:endParaRPr lang="en-US" b="1" kern="0" dirty="0">
              <a:solidFill>
                <a:srgbClr val="C00000">
                  <a:alpha val="99000"/>
                </a:srgbClr>
              </a:solidFill>
              <a:latin typeface="微软雅黑" pitchFamily="34" charset="-122"/>
              <a:ea typeface="微软雅黑" pitchFamily="34" charset="-122"/>
              <a:cs typeface="Segoe UI" pitchFamily="34" charset="0"/>
            </a:endParaRPr>
          </a:p>
        </p:txBody>
      </p:sp>
      <p:sp>
        <p:nvSpPr>
          <p:cNvPr id="12" name="Rectangle 31"/>
          <p:cNvSpPr/>
          <p:nvPr/>
        </p:nvSpPr>
        <p:spPr bwMode="auto">
          <a:xfrm>
            <a:off x="5935999" y="5335314"/>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defTabSz="685192">
              <a:defRPr/>
            </a:pPr>
            <a:r>
              <a:rPr lang="zh-CN" altLang="en-US" b="1" kern="0" dirty="0" smtClean="0">
                <a:solidFill>
                  <a:srgbClr val="C00000">
                    <a:alpha val="99000"/>
                  </a:srgbClr>
                </a:solidFill>
                <a:latin typeface="微软雅黑" pitchFamily="34" charset="-122"/>
                <a:ea typeface="微软雅黑" pitchFamily="34" charset="-122"/>
                <a:cs typeface="Segoe UI" pitchFamily="34" charset="0"/>
              </a:rPr>
              <a:t>      </a:t>
            </a:r>
            <a:r>
              <a:rPr lang="en-US" altLang="zh-CN" b="1" kern="0" dirty="0" smtClean="0">
                <a:solidFill>
                  <a:srgbClr val="C00000">
                    <a:alpha val="99000"/>
                  </a:srgbClr>
                </a:solidFill>
                <a:latin typeface="微软雅黑" pitchFamily="34" charset="-122"/>
                <a:ea typeface="微软雅黑" pitchFamily="34" charset="-122"/>
                <a:cs typeface="Segoe UI" pitchFamily="34" charset="0"/>
              </a:rPr>
              <a:t>4</a:t>
            </a:r>
            <a:r>
              <a:rPr lang="zh-CN" altLang="en-US" b="1" kern="0" dirty="0" smtClean="0">
                <a:solidFill>
                  <a:srgbClr val="C00000">
                    <a:alpha val="99000"/>
                  </a:srgbClr>
                </a:solidFill>
                <a:latin typeface="微软雅黑" pitchFamily="34" charset="-122"/>
                <a:ea typeface="微软雅黑" pitchFamily="34" charset="-122"/>
                <a:cs typeface="Segoe UI" pitchFamily="34" charset="0"/>
              </a:rPr>
              <a:t>、管理提升品牌</a:t>
            </a:r>
            <a:endParaRPr lang="en-US" b="1" kern="0" dirty="0">
              <a:solidFill>
                <a:srgbClr val="C00000">
                  <a:alpha val="99000"/>
                </a:srgbClr>
              </a:solidFill>
              <a:latin typeface="微软雅黑" pitchFamily="34" charset="-122"/>
              <a:ea typeface="微软雅黑" pitchFamily="34" charset="-122"/>
              <a:cs typeface="Segoe UI" pitchFamily="34" charset="0"/>
            </a:endParaRPr>
          </a:p>
        </p:txBody>
      </p:sp>
      <p:sp>
        <p:nvSpPr>
          <p:cNvPr id="3" name="TextBox 2"/>
          <p:cNvSpPr txBox="1"/>
          <p:nvPr/>
        </p:nvSpPr>
        <p:spPr>
          <a:xfrm>
            <a:off x="6280776" y="2877549"/>
            <a:ext cx="3024335" cy="292376"/>
          </a:xfrm>
          <a:prstGeom prst="rect">
            <a:avLst/>
          </a:prstGeom>
          <a:noFill/>
        </p:spPr>
        <p:txBody>
          <a:bodyPr wrap="square" lIns="91427" tIns="45714" rIns="91427" bIns="45714" rtlCol="0">
            <a:spAutoFit/>
          </a:bodyPr>
          <a:lstStyle/>
          <a:p>
            <a:r>
              <a:rPr lang="zh-CN" altLang="en-US" sz="1300" dirty="0">
                <a:solidFill>
                  <a:prstClr val="white"/>
                </a:solidFill>
                <a:latin typeface="微软雅黑" pitchFamily="34" charset="-122"/>
                <a:ea typeface="微软雅黑" pitchFamily="34" charset="-122"/>
              </a:rPr>
              <a:t>导入阳光服务体系，提升服务品牌。</a:t>
            </a:r>
          </a:p>
        </p:txBody>
      </p:sp>
      <p:sp>
        <p:nvSpPr>
          <p:cNvPr id="13" name="TextBox 12"/>
          <p:cNvSpPr txBox="1"/>
          <p:nvPr/>
        </p:nvSpPr>
        <p:spPr>
          <a:xfrm>
            <a:off x="6280775" y="3887181"/>
            <a:ext cx="3705245" cy="292376"/>
          </a:xfrm>
          <a:prstGeom prst="rect">
            <a:avLst/>
          </a:prstGeom>
          <a:noFill/>
        </p:spPr>
        <p:txBody>
          <a:bodyPr wrap="square" lIns="91427" tIns="45714" rIns="91427" bIns="45714" rtlCol="0">
            <a:spAutoFit/>
          </a:bodyPr>
          <a:lstStyle/>
          <a:p>
            <a:r>
              <a:rPr lang="zh-CN" altLang="en-US" sz="1300" dirty="0">
                <a:solidFill>
                  <a:prstClr val="white"/>
                </a:solidFill>
                <a:latin typeface="微软雅黑" pitchFamily="34" charset="-122"/>
                <a:ea typeface="微软雅黑" pitchFamily="34" charset="-122"/>
              </a:rPr>
              <a:t>开展义诊、健康知识传播等活动提升品牌。</a:t>
            </a:r>
          </a:p>
        </p:txBody>
      </p:sp>
      <p:sp>
        <p:nvSpPr>
          <p:cNvPr id="14" name="TextBox 13"/>
          <p:cNvSpPr txBox="1"/>
          <p:nvPr/>
        </p:nvSpPr>
        <p:spPr>
          <a:xfrm>
            <a:off x="6295465" y="4914321"/>
            <a:ext cx="4178843" cy="292376"/>
          </a:xfrm>
          <a:prstGeom prst="rect">
            <a:avLst/>
          </a:prstGeom>
          <a:noFill/>
        </p:spPr>
        <p:txBody>
          <a:bodyPr wrap="square" lIns="91427" tIns="45714" rIns="91427" bIns="45714" rtlCol="0">
            <a:spAutoFit/>
          </a:bodyPr>
          <a:lstStyle/>
          <a:p>
            <a:r>
              <a:rPr lang="zh-CN" altLang="en-US" sz="1300" dirty="0">
                <a:solidFill>
                  <a:prstClr val="white"/>
                </a:solidFill>
                <a:latin typeface="微软雅黑" pitchFamily="34" charset="-122"/>
                <a:ea typeface="微软雅黑" pitchFamily="34" charset="-122"/>
              </a:rPr>
              <a:t>开展以学分学术为主的系列推广活动提升品牌。</a:t>
            </a:r>
          </a:p>
        </p:txBody>
      </p:sp>
      <p:sp>
        <p:nvSpPr>
          <p:cNvPr id="15" name="TextBox 14"/>
          <p:cNvSpPr txBox="1"/>
          <p:nvPr/>
        </p:nvSpPr>
        <p:spPr>
          <a:xfrm>
            <a:off x="6281708" y="5972448"/>
            <a:ext cx="5000455" cy="292376"/>
          </a:xfrm>
          <a:prstGeom prst="rect">
            <a:avLst/>
          </a:prstGeom>
          <a:noFill/>
        </p:spPr>
        <p:txBody>
          <a:bodyPr wrap="square" lIns="91427" tIns="45714" rIns="91427" bIns="45714" rtlCol="0">
            <a:spAutoFit/>
          </a:bodyPr>
          <a:lstStyle/>
          <a:p>
            <a:r>
              <a:rPr lang="zh-CN" altLang="en-US" sz="1300" dirty="0">
                <a:solidFill>
                  <a:prstClr val="white"/>
                </a:solidFill>
                <a:latin typeface="微软雅黑" pitchFamily="34" charset="-122"/>
                <a:ea typeface="微软雅黑" pitchFamily="34" charset="-122"/>
              </a:rPr>
              <a:t>医疗质量、护理体系的完善，服务流程的优化提升医院品牌。</a:t>
            </a:r>
          </a:p>
        </p:txBody>
      </p:sp>
      <p:sp>
        <p:nvSpPr>
          <p:cNvPr id="16" name="文本框 10"/>
          <p:cNvSpPr txBox="1"/>
          <p:nvPr/>
        </p:nvSpPr>
        <p:spPr>
          <a:xfrm>
            <a:off x="2318049" y="406692"/>
            <a:ext cx="2195364"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医院品牌规划</a:t>
            </a:r>
          </a:p>
        </p:txBody>
      </p:sp>
    </p:spTree>
    <p:extLst>
      <p:ext uri="{BB962C8B-B14F-4D97-AF65-F5344CB8AC3E}">
        <p14:creationId xmlns:p14="http://schemas.microsoft.com/office/powerpoint/2010/main" val="369247473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ttp://www.vmc.com.cn/upload/2847.jpg"/>
          <p:cNvPicPr/>
          <p:nvPr/>
        </p:nvPicPr>
        <p:blipFill>
          <a:blip r:embed="rId2">
            <a:extLst>
              <a:ext uri="{28A0092B-C50C-407E-A947-70E740481C1C}">
                <a14:useLocalDpi xmlns:a14="http://schemas.microsoft.com/office/drawing/2010/main" val="0"/>
              </a:ext>
            </a:extLst>
          </a:blip>
          <a:srcRect/>
          <a:stretch>
            <a:fillRect/>
          </a:stretch>
        </p:blipFill>
        <p:spPr bwMode="auto">
          <a:xfrm>
            <a:off x="456314" y="1948366"/>
            <a:ext cx="5744159" cy="3828895"/>
          </a:xfrm>
          <a:prstGeom prst="rect">
            <a:avLst/>
          </a:prstGeom>
          <a:noFill/>
          <a:ln w="28575">
            <a:solidFill>
              <a:schemeClr val="accent6"/>
            </a:solidFill>
          </a:ln>
        </p:spPr>
      </p:pic>
      <p:grpSp>
        <p:nvGrpSpPr>
          <p:cNvPr id="12" name="组合 11"/>
          <p:cNvGrpSpPr/>
          <p:nvPr/>
        </p:nvGrpSpPr>
        <p:grpSpPr>
          <a:xfrm>
            <a:off x="6843964" y="2436407"/>
            <a:ext cx="4392488" cy="2917619"/>
            <a:chOff x="6655437" y="2802257"/>
            <a:chExt cx="4392488" cy="2917619"/>
          </a:xfrm>
        </p:grpSpPr>
        <p:grpSp>
          <p:nvGrpSpPr>
            <p:cNvPr id="11" name="组合 10"/>
            <p:cNvGrpSpPr/>
            <p:nvPr/>
          </p:nvGrpSpPr>
          <p:grpSpPr>
            <a:xfrm>
              <a:off x="6655437" y="2802257"/>
              <a:ext cx="4392488" cy="2917619"/>
              <a:chOff x="6655437" y="2802257"/>
              <a:chExt cx="4392488" cy="2917619"/>
            </a:xfrm>
          </p:grpSpPr>
          <p:grpSp>
            <p:nvGrpSpPr>
              <p:cNvPr id="10" name="组合 9"/>
              <p:cNvGrpSpPr/>
              <p:nvPr/>
            </p:nvGrpSpPr>
            <p:grpSpPr>
              <a:xfrm>
                <a:off x="6655437" y="2802257"/>
                <a:ext cx="4392488" cy="1787579"/>
                <a:chOff x="6873559" y="2454772"/>
                <a:chExt cx="4392488" cy="1787579"/>
              </a:xfrm>
            </p:grpSpPr>
            <p:sp>
              <p:nvSpPr>
                <p:cNvPr id="4" name="矩形 3"/>
                <p:cNvSpPr/>
                <p:nvPr/>
              </p:nvSpPr>
              <p:spPr>
                <a:xfrm>
                  <a:off x="6873559" y="3149744"/>
                  <a:ext cx="4392488" cy="1092607"/>
                </a:xfrm>
                <a:prstGeom prst="rect">
                  <a:avLst/>
                </a:prstGeom>
              </p:spPr>
              <p:txBody>
                <a:bodyPr wrap="square">
                  <a:spAutoFit/>
                </a:bodyPr>
                <a:lstStyle/>
                <a:p>
                  <a:r>
                    <a:rPr lang="zh-CN" altLang="en-US" sz="1300" b="1" kern="0" dirty="0">
                      <a:solidFill>
                        <a:prstClr val="white"/>
                      </a:solidFill>
                      <a:latin typeface="微软雅黑" pitchFamily="34" charset="-122"/>
                      <a:ea typeface="微软雅黑" pitchFamily="34" charset="-122"/>
                    </a:rPr>
                    <a:t>       构筑能够长期发展的战略体系和持久的优秀医院血统，从视觉、管理、宣传、人文、服务、培训及质量等方面，全面塑造一个完美的医院形象，创造出一个有生命有灵魂的一流的医院体系。</a:t>
                  </a:r>
                </a:p>
                <a:p>
                  <a:endParaRPr lang="en-US" altLang="zh-CN" sz="1300" kern="0" dirty="0">
                    <a:solidFill>
                      <a:prstClr val="white"/>
                    </a:solidFill>
                  </a:endParaRPr>
                </a:p>
              </p:txBody>
            </p:sp>
            <p:sp>
              <p:nvSpPr>
                <p:cNvPr id="5" name="TextBox 4"/>
                <p:cNvSpPr txBox="1"/>
                <p:nvPr/>
              </p:nvSpPr>
              <p:spPr>
                <a:xfrm>
                  <a:off x="7031632" y="2454772"/>
                  <a:ext cx="4048928" cy="461665"/>
                </a:xfrm>
                <a:prstGeom prst="rect">
                  <a:avLst/>
                </a:prstGeom>
                <a:noFill/>
              </p:spPr>
              <p:txBody>
                <a:bodyPr wrap="square" rtlCol="0">
                  <a:spAutoFit/>
                </a:bodyPr>
                <a:lstStyle/>
                <a:p>
                  <a:pPr algn="ctr"/>
                  <a:r>
                    <a:rPr lang="zh-CN" altLang="en-US" sz="2400" b="1" dirty="0">
                      <a:solidFill>
                        <a:prstClr val="white"/>
                      </a:solidFill>
                      <a:latin typeface="微软雅黑" pitchFamily="34" charset="-122"/>
                      <a:ea typeface="微软雅黑" pitchFamily="34" charset="-122"/>
                    </a:rPr>
                    <a:t>品牌战略</a:t>
                  </a:r>
                </a:p>
              </p:txBody>
            </p:sp>
          </p:grpSp>
          <p:sp>
            <p:nvSpPr>
              <p:cNvPr id="6" name="TextBox 5"/>
              <p:cNvSpPr txBox="1"/>
              <p:nvPr/>
            </p:nvSpPr>
            <p:spPr>
              <a:xfrm>
                <a:off x="6875618" y="5196656"/>
                <a:ext cx="3988129" cy="523220"/>
              </a:xfrm>
              <a:prstGeom prst="rect">
                <a:avLst/>
              </a:prstGeom>
              <a:noFill/>
            </p:spPr>
            <p:txBody>
              <a:bodyPr wrap="square" rtlCol="0">
                <a:spAutoFit/>
              </a:bodyPr>
              <a:lstStyle/>
              <a:p>
                <a:pPr algn="ctr"/>
                <a:r>
                  <a:rPr lang="zh-CN" altLang="en-US" sz="28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能本、服务、设备</a:t>
                </a:r>
              </a:p>
            </p:txBody>
          </p:sp>
        </p:grpSp>
        <p:cxnSp>
          <p:nvCxnSpPr>
            <p:cNvPr id="8" name="直接连接符 7"/>
            <p:cNvCxnSpPr/>
            <p:nvPr/>
          </p:nvCxnSpPr>
          <p:spPr>
            <a:xfrm>
              <a:off x="7141491" y="5719876"/>
              <a:ext cx="3420380" cy="0"/>
            </a:xfrm>
            <a:prstGeom prst="line">
              <a:avLst/>
            </a:prstGeom>
            <a:noFill/>
            <a:ln w="25400" cap="flat" cmpd="sng" algn="ctr">
              <a:solidFill>
                <a:srgbClr val="C00000"/>
              </a:solidFill>
              <a:prstDash val="solid"/>
            </a:ln>
            <a:effectLst/>
          </p:spPr>
        </p:cxnSp>
      </p:grpSp>
      <p:sp>
        <p:nvSpPr>
          <p:cNvPr id="9" name="文本框 10"/>
          <p:cNvSpPr txBox="1"/>
          <p:nvPr/>
        </p:nvSpPr>
        <p:spPr>
          <a:xfrm>
            <a:off x="2318049" y="406692"/>
            <a:ext cx="2267372"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梅奥品牌地图</a:t>
            </a:r>
          </a:p>
        </p:txBody>
      </p:sp>
      <p:sp>
        <p:nvSpPr>
          <p:cNvPr id="13" name="矩形 12"/>
          <p:cNvSpPr/>
          <p:nvPr/>
        </p:nvSpPr>
        <p:spPr>
          <a:xfrm>
            <a:off x="6745659" y="2276872"/>
            <a:ext cx="4680520" cy="324036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spcCol="0" rtlCol="0" anchor="ctr"/>
          <a:lstStyle/>
          <a:p>
            <a:pPr algn="ctr"/>
            <a:endParaRPr lang="zh-CN" altLang="en-US">
              <a:solidFill>
                <a:prstClr val="white"/>
              </a:solidFill>
            </a:endParaRPr>
          </a:p>
        </p:txBody>
      </p:sp>
    </p:spTree>
    <p:extLst>
      <p:ext uri="{BB962C8B-B14F-4D97-AF65-F5344CB8AC3E}">
        <p14:creationId xmlns:p14="http://schemas.microsoft.com/office/powerpoint/2010/main" val="282680975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6598356" y="2986161"/>
            <a:ext cx="3598404" cy="353931"/>
          </a:xfrm>
          <a:prstGeom prst="rect">
            <a:avLst/>
          </a:prstGeom>
        </p:spPr>
        <p:txBody>
          <a:bodyPr wrap="square" lIns="91427" tIns="45714" rIns="91427" bIns="45714">
            <a:spAutoFit/>
          </a:bodyPr>
          <a:lstStyle/>
          <a:p>
            <a:pPr marL="285709" indent="-285709">
              <a:buFont typeface="Arial" panose="020B0604020202020204" pitchFamily="34" charset="0"/>
              <a:buChar char="•"/>
              <a:defRPr/>
            </a:pPr>
            <a:r>
              <a:rPr lang="zh-CN" altLang="en-US" b="1" kern="0" dirty="0" smtClean="0">
                <a:solidFill>
                  <a:srgbClr val="8CC600"/>
                </a:solidFill>
                <a:latin typeface="微软雅黑" pitchFamily="34" charset="-122"/>
                <a:ea typeface="微软雅黑" pitchFamily="34" charset="-122"/>
              </a:rPr>
              <a:t>医院经济收入指标</a:t>
            </a:r>
            <a:endParaRPr lang="zh-CN" altLang="en-US" b="1" kern="0" dirty="0">
              <a:solidFill>
                <a:srgbClr val="8CC600"/>
              </a:solidFill>
              <a:latin typeface="微软雅黑" pitchFamily="34" charset="-122"/>
              <a:ea typeface="微软雅黑" pitchFamily="34" charset="-122"/>
            </a:endParaRPr>
          </a:p>
        </p:txBody>
      </p:sp>
      <p:sp>
        <p:nvSpPr>
          <p:cNvPr id="33" name="矩形 32"/>
          <p:cNvSpPr/>
          <p:nvPr/>
        </p:nvSpPr>
        <p:spPr>
          <a:xfrm>
            <a:off x="6598356" y="4535177"/>
            <a:ext cx="3598404" cy="353931"/>
          </a:xfrm>
          <a:prstGeom prst="rect">
            <a:avLst/>
          </a:prstGeom>
        </p:spPr>
        <p:txBody>
          <a:bodyPr wrap="square" lIns="91427" tIns="45714" rIns="91427" bIns="45714">
            <a:spAutoFit/>
          </a:bodyPr>
          <a:lstStyle/>
          <a:p>
            <a:pPr marL="285709" indent="-285709">
              <a:buFont typeface="Arial" panose="020B0604020202020204" pitchFamily="34" charset="0"/>
              <a:buChar char="•"/>
              <a:defRPr/>
            </a:pPr>
            <a:r>
              <a:rPr lang="zh-CN" altLang="en-US" kern="0" dirty="0" smtClean="0">
                <a:solidFill>
                  <a:prstClr val="white">
                    <a:lumMod val="85000"/>
                  </a:prstClr>
                </a:solidFill>
                <a:latin typeface="微软雅黑" pitchFamily="34" charset="-122"/>
                <a:ea typeface="微软雅黑" pitchFamily="34" charset="-122"/>
              </a:rPr>
              <a:t>各科室出入院收入及利润指标</a:t>
            </a:r>
            <a:endParaRPr lang="zh-CN" altLang="en-US" kern="0" dirty="0">
              <a:solidFill>
                <a:prstClr val="white">
                  <a:lumMod val="85000"/>
                </a:prstClr>
              </a:solidFill>
              <a:latin typeface="微软雅黑" pitchFamily="34" charset="-122"/>
              <a:ea typeface="微软雅黑" pitchFamily="34" charset="-122"/>
            </a:endParaRPr>
          </a:p>
        </p:txBody>
      </p:sp>
      <p:sp>
        <p:nvSpPr>
          <p:cNvPr id="14" name="TextBox 8"/>
          <p:cNvSpPr txBox="1"/>
          <p:nvPr/>
        </p:nvSpPr>
        <p:spPr>
          <a:xfrm>
            <a:off x="5395403" y="2279377"/>
            <a:ext cx="5110572" cy="523220"/>
          </a:xfrm>
          <a:prstGeom prst="rect">
            <a:avLst/>
          </a:prstGeom>
          <a:noFill/>
        </p:spPr>
        <p:txBody>
          <a:bodyPr wrap="square" lIns="91427" tIns="45714" rIns="91427" bIns="45714" rtlCol="0">
            <a:spAutoFit/>
          </a:bodyPr>
          <a:lstStyle/>
          <a:p>
            <a:pPr algn="ctr"/>
            <a:r>
              <a:rPr lang="en-US" altLang="zh-CN" sz="2800" dirty="0">
                <a:solidFill>
                  <a:srgbClr val="FF3C00"/>
                </a:solidFill>
                <a:latin typeface="Impact" panose="020B0806030902050204" pitchFamily="34" charset="0"/>
                <a:ea typeface="微软雅黑" pitchFamily="34" charset="-122"/>
              </a:rPr>
              <a:t>02</a:t>
            </a:r>
            <a:r>
              <a:rPr lang="en-US" altLang="zh-CN" sz="2800" b="1" dirty="0">
                <a:solidFill>
                  <a:srgbClr val="FF3C00"/>
                </a:solidFill>
                <a:latin typeface="微软雅黑" pitchFamily="34" charset="-122"/>
                <a:ea typeface="微软雅黑" pitchFamily="34" charset="-122"/>
              </a:rPr>
              <a:t>  </a:t>
            </a:r>
            <a:r>
              <a:rPr lang="zh-CN" altLang="en-US" sz="2800" b="1" dirty="0" smtClean="0">
                <a:solidFill>
                  <a:srgbClr val="FF3C00"/>
                </a:solidFill>
                <a:latin typeface="微软雅黑" pitchFamily="34" charset="-122"/>
                <a:ea typeface="微软雅黑" pitchFamily="34" charset="-122"/>
              </a:rPr>
              <a:t>医院运营各项指标规划</a:t>
            </a:r>
            <a:endParaRPr lang="zh-CN" altLang="en-US" sz="2800" b="1" dirty="0">
              <a:solidFill>
                <a:srgbClr val="FF3C00"/>
              </a:solidFill>
              <a:latin typeface="微软雅黑" pitchFamily="34" charset="-122"/>
              <a:ea typeface="微软雅黑" pitchFamily="34" charset="-122"/>
            </a:endParaRPr>
          </a:p>
        </p:txBody>
      </p:sp>
      <p:sp>
        <p:nvSpPr>
          <p:cNvPr id="16" name="六边形 15"/>
          <p:cNvSpPr/>
          <p:nvPr/>
        </p:nvSpPr>
        <p:spPr>
          <a:xfrm>
            <a:off x="3022742" y="1699877"/>
            <a:ext cx="2676593" cy="2307691"/>
          </a:xfrm>
          <a:prstGeom prst="hexagon">
            <a:avLst>
              <a:gd name="adj" fmla="val 25000"/>
              <a:gd name="vf" fmla="val 115470"/>
            </a:avLst>
          </a:prstGeom>
          <a:blipFill>
            <a:blip r:embed="rId2"/>
            <a:srcRect/>
            <a:stretch>
              <a:fillRect t="-8000" b="-8000"/>
            </a:stretch>
          </a:blipFill>
          <a:ln>
            <a:solidFill>
              <a:srgbClr val="99CC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cxnSp>
        <p:nvCxnSpPr>
          <p:cNvPr id="20" name="直接连接符 19"/>
          <p:cNvCxnSpPr/>
          <p:nvPr/>
        </p:nvCxnSpPr>
        <p:spPr>
          <a:xfrm>
            <a:off x="5699335" y="2853723"/>
            <a:ext cx="4502708" cy="0"/>
          </a:xfrm>
          <a:prstGeom prst="line">
            <a:avLst/>
          </a:prstGeom>
          <a:ln w="28575">
            <a:solidFill>
              <a:srgbClr val="99CC00"/>
            </a:solidFill>
            <a:tailEnd type="arrow" w="lg" len="lg"/>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608840" y="5036946"/>
            <a:ext cx="4091323" cy="353931"/>
          </a:xfrm>
          <a:prstGeom prst="rect">
            <a:avLst/>
          </a:prstGeom>
        </p:spPr>
        <p:txBody>
          <a:bodyPr wrap="square" lIns="91427" tIns="45714" rIns="91427" bIns="45714">
            <a:spAutoFit/>
          </a:bodyPr>
          <a:lstStyle/>
          <a:p>
            <a:pPr marL="285709" indent="-285709">
              <a:buFont typeface="Arial" panose="020B0604020202020204" pitchFamily="34" charset="0"/>
              <a:buChar char="•"/>
              <a:defRPr/>
            </a:pPr>
            <a:r>
              <a:rPr lang="zh-CN" altLang="en-US" kern="0" dirty="0" smtClean="0">
                <a:solidFill>
                  <a:prstClr val="white">
                    <a:lumMod val="85000"/>
                  </a:prstClr>
                </a:solidFill>
                <a:latin typeface="微软雅黑" pitchFamily="34" charset="-122"/>
                <a:ea typeface="微软雅黑" pitchFamily="34" charset="-122"/>
              </a:rPr>
              <a:t>各科室门诊及手术收入和利润指标</a:t>
            </a:r>
            <a:endParaRPr lang="zh-CN" altLang="en-US" kern="0" dirty="0">
              <a:solidFill>
                <a:prstClr val="white">
                  <a:lumMod val="85000"/>
                </a:prstClr>
              </a:solidFill>
              <a:latin typeface="微软雅黑" pitchFamily="34" charset="-122"/>
              <a:ea typeface="微软雅黑" pitchFamily="34" charset="-122"/>
            </a:endParaRPr>
          </a:p>
        </p:txBody>
      </p:sp>
      <p:sp>
        <p:nvSpPr>
          <p:cNvPr id="8" name="矩形 7"/>
          <p:cNvSpPr/>
          <p:nvPr/>
        </p:nvSpPr>
        <p:spPr>
          <a:xfrm>
            <a:off x="6621965" y="5538715"/>
            <a:ext cx="3598404" cy="353931"/>
          </a:xfrm>
          <a:prstGeom prst="rect">
            <a:avLst/>
          </a:prstGeom>
        </p:spPr>
        <p:txBody>
          <a:bodyPr wrap="square" lIns="91427" tIns="45714" rIns="91427" bIns="45714">
            <a:spAutoFit/>
          </a:bodyPr>
          <a:lstStyle/>
          <a:p>
            <a:pPr marL="285709" indent="-285709">
              <a:buFont typeface="Arial" panose="020B0604020202020204" pitchFamily="34" charset="0"/>
              <a:buChar char="•"/>
              <a:defRPr/>
            </a:pPr>
            <a:r>
              <a:rPr lang="zh-CN" altLang="en-US" kern="0" dirty="0" smtClean="0">
                <a:solidFill>
                  <a:prstClr val="white">
                    <a:lumMod val="85000"/>
                  </a:prstClr>
                </a:solidFill>
                <a:latin typeface="微软雅黑" pitchFamily="34" charset="-122"/>
                <a:ea typeface="微软雅黑" pitchFamily="34" charset="-122"/>
              </a:rPr>
              <a:t>各科室满意度指标</a:t>
            </a:r>
            <a:endParaRPr lang="zh-CN" altLang="en-US" kern="0" dirty="0">
              <a:solidFill>
                <a:prstClr val="white">
                  <a:lumMod val="85000"/>
                </a:prstClr>
              </a:solidFill>
              <a:latin typeface="微软雅黑" pitchFamily="34" charset="-122"/>
              <a:ea typeface="微软雅黑" pitchFamily="34" charset="-122"/>
            </a:endParaRPr>
          </a:p>
        </p:txBody>
      </p:sp>
      <p:sp>
        <p:nvSpPr>
          <p:cNvPr id="9" name="矩形 8"/>
          <p:cNvSpPr/>
          <p:nvPr/>
        </p:nvSpPr>
        <p:spPr>
          <a:xfrm>
            <a:off x="6635090" y="5993185"/>
            <a:ext cx="3598404" cy="353931"/>
          </a:xfrm>
          <a:prstGeom prst="rect">
            <a:avLst/>
          </a:prstGeom>
        </p:spPr>
        <p:txBody>
          <a:bodyPr wrap="square" lIns="91427" tIns="45714" rIns="91427" bIns="45714">
            <a:spAutoFit/>
          </a:bodyPr>
          <a:lstStyle/>
          <a:p>
            <a:pPr marL="285709" indent="-285709">
              <a:buFont typeface="Arial" panose="020B0604020202020204" pitchFamily="34" charset="0"/>
              <a:buChar char="•"/>
              <a:defRPr/>
            </a:pPr>
            <a:r>
              <a:rPr lang="zh-CN" altLang="en-US" kern="0" dirty="0" smtClean="0">
                <a:solidFill>
                  <a:prstClr val="white">
                    <a:lumMod val="85000"/>
                  </a:prstClr>
                </a:solidFill>
                <a:latin typeface="微软雅黑" pitchFamily="34" charset="-122"/>
                <a:ea typeface="微软雅黑" pitchFamily="34" charset="-122"/>
              </a:rPr>
              <a:t>各科室床位及药占比指标</a:t>
            </a:r>
            <a:endParaRPr lang="zh-CN" altLang="en-US" kern="0" dirty="0">
              <a:solidFill>
                <a:prstClr val="white">
                  <a:lumMod val="85000"/>
                </a:prstClr>
              </a:solidFill>
              <a:latin typeface="微软雅黑" pitchFamily="34" charset="-122"/>
              <a:ea typeface="微软雅黑" pitchFamily="34" charset="-122"/>
            </a:endParaRPr>
          </a:p>
        </p:txBody>
      </p:sp>
      <p:sp>
        <p:nvSpPr>
          <p:cNvPr id="15" name="矩形 14"/>
          <p:cNvSpPr/>
          <p:nvPr/>
        </p:nvSpPr>
        <p:spPr>
          <a:xfrm>
            <a:off x="6598356" y="3452778"/>
            <a:ext cx="3598404" cy="353931"/>
          </a:xfrm>
          <a:prstGeom prst="rect">
            <a:avLst/>
          </a:prstGeom>
        </p:spPr>
        <p:txBody>
          <a:bodyPr wrap="square" lIns="91427" tIns="45714" rIns="91427" bIns="45714">
            <a:spAutoFit/>
          </a:bodyPr>
          <a:lstStyle/>
          <a:p>
            <a:pPr marL="285709" indent="-285709">
              <a:buFont typeface="Arial" panose="020B0604020202020204" pitchFamily="34" charset="0"/>
              <a:buChar char="•"/>
              <a:defRPr/>
            </a:pPr>
            <a:r>
              <a:rPr lang="zh-CN" altLang="en-US" b="1" kern="0" dirty="0" smtClean="0">
                <a:solidFill>
                  <a:srgbClr val="8CC600"/>
                </a:solidFill>
                <a:latin typeface="微软雅黑" pitchFamily="34" charset="-122"/>
                <a:ea typeface="微软雅黑" pitchFamily="34" charset="-122"/>
              </a:rPr>
              <a:t>医院经济利润指标</a:t>
            </a:r>
            <a:endParaRPr lang="zh-CN" altLang="en-US" b="1" kern="0" dirty="0">
              <a:solidFill>
                <a:srgbClr val="8CC600"/>
              </a:solidFill>
              <a:latin typeface="微软雅黑" pitchFamily="34" charset="-122"/>
              <a:ea typeface="微软雅黑" pitchFamily="34" charset="-122"/>
            </a:endParaRPr>
          </a:p>
        </p:txBody>
      </p:sp>
      <p:cxnSp>
        <p:nvCxnSpPr>
          <p:cNvPr id="17" name="直接连接符 16"/>
          <p:cNvCxnSpPr/>
          <p:nvPr/>
        </p:nvCxnSpPr>
        <p:spPr>
          <a:xfrm>
            <a:off x="5694052" y="4007568"/>
            <a:ext cx="4502708" cy="0"/>
          </a:xfrm>
          <a:prstGeom prst="line">
            <a:avLst/>
          </a:prstGeom>
          <a:ln w="28575">
            <a:solidFill>
              <a:srgbClr val="99CC00"/>
            </a:solidFill>
            <a:prstDash val="sysDot"/>
            <a:tailEnd type="arrow" w="lg" len="lg"/>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151487" y="4149081"/>
            <a:ext cx="3598404" cy="353931"/>
          </a:xfrm>
          <a:prstGeom prst="rect">
            <a:avLst/>
          </a:prstGeom>
        </p:spPr>
        <p:txBody>
          <a:bodyPr wrap="square" lIns="91427" tIns="45714" rIns="91427" bIns="45714">
            <a:spAutoFit/>
          </a:bodyPr>
          <a:lstStyle/>
          <a:p>
            <a:pPr algn="ctr">
              <a:defRPr/>
            </a:pPr>
            <a:r>
              <a:rPr lang="zh-CN" altLang="en-US" b="1" kern="0" dirty="0" smtClean="0">
                <a:solidFill>
                  <a:srgbClr val="8CC600"/>
                </a:solidFill>
                <a:latin typeface="微软雅黑" pitchFamily="34" charset="-122"/>
                <a:ea typeface="微软雅黑" pitchFamily="34" charset="-122"/>
              </a:rPr>
              <a:t>指标分解</a:t>
            </a:r>
            <a:endParaRPr lang="zh-CN" altLang="en-US" b="1" kern="0" dirty="0">
              <a:solidFill>
                <a:srgbClr val="8CC600"/>
              </a:solidFill>
              <a:latin typeface="微软雅黑" pitchFamily="34" charset="-122"/>
              <a:ea typeface="微软雅黑" pitchFamily="34" charset="-122"/>
            </a:endParaRPr>
          </a:p>
        </p:txBody>
      </p:sp>
      <p:sp>
        <p:nvSpPr>
          <p:cNvPr id="19" name="矩形 18"/>
          <p:cNvSpPr/>
          <p:nvPr/>
        </p:nvSpPr>
        <p:spPr>
          <a:xfrm>
            <a:off x="6640258" y="6381311"/>
            <a:ext cx="3598404" cy="353931"/>
          </a:xfrm>
          <a:prstGeom prst="rect">
            <a:avLst/>
          </a:prstGeom>
        </p:spPr>
        <p:txBody>
          <a:bodyPr wrap="square" lIns="91427" tIns="45714" rIns="91427" bIns="45714">
            <a:spAutoFit/>
          </a:bodyPr>
          <a:lstStyle/>
          <a:p>
            <a:pPr marL="285709" indent="-285709">
              <a:buFont typeface="Arial" panose="020B0604020202020204" pitchFamily="34" charset="0"/>
              <a:buChar char="•"/>
              <a:defRPr/>
            </a:pPr>
            <a:r>
              <a:rPr lang="zh-CN" altLang="en-US" kern="0" dirty="0" smtClean="0">
                <a:solidFill>
                  <a:prstClr val="white">
                    <a:lumMod val="85000"/>
                  </a:prstClr>
                </a:solidFill>
                <a:latin typeface="微软雅黑" pitchFamily="34" charset="-122"/>
                <a:ea typeface="微软雅黑" pitchFamily="34" charset="-122"/>
              </a:rPr>
              <a:t>医保指标</a:t>
            </a:r>
            <a:endParaRPr lang="zh-CN" altLang="en-US" kern="0" dirty="0">
              <a:solidFill>
                <a:prstClr val="white">
                  <a:lumMod val="85000"/>
                </a:prstClr>
              </a:solidFill>
              <a:latin typeface="微软雅黑" pitchFamily="34" charset="-122"/>
              <a:ea typeface="微软雅黑" pitchFamily="34" charset="-122"/>
            </a:endParaRPr>
          </a:p>
        </p:txBody>
      </p:sp>
      <p:sp>
        <p:nvSpPr>
          <p:cNvPr id="21" name="矩形 20"/>
          <p:cNvSpPr/>
          <p:nvPr/>
        </p:nvSpPr>
        <p:spPr>
          <a:xfrm>
            <a:off x="10069461" y="116781"/>
            <a:ext cx="2016224" cy="576064"/>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r>
              <a:rPr lang="zh-CN" altLang="en-US" sz="2400" b="1" dirty="0" smtClean="0">
                <a:latin typeface="微软雅黑" pitchFamily="34" charset="-122"/>
                <a:ea typeface="微软雅黑" pitchFamily="34" charset="-122"/>
              </a:rPr>
              <a:t>运营规划篇</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130712508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文本框 10"/>
          <p:cNvSpPr txBox="1"/>
          <p:nvPr/>
        </p:nvSpPr>
        <p:spPr>
          <a:xfrm>
            <a:off x="2318047" y="406692"/>
            <a:ext cx="4444863"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en-US" altLang="zh-CN" sz="2400" b="1" dirty="0">
                <a:solidFill>
                  <a:srgbClr val="99CC00"/>
                </a:solidFill>
                <a:latin typeface="微软雅黑" pitchFamily="34" charset="-122"/>
                <a:ea typeface="微软雅黑" pitchFamily="34" charset="-122"/>
              </a:rPr>
              <a:t>2013</a:t>
            </a:r>
            <a:r>
              <a:rPr lang="zh-CN" altLang="en-US" sz="2400" b="1" dirty="0">
                <a:solidFill>
                  <a:srgbClr val="99CC00"/>
                </a:solidFill>
                <a:latin typeface="微软雅黑" pitchFamily="34" charset="-122"/>
                <a:ea typeface="微软雅黑" pitchFamily="34" charset="-122"/>
              </a:rPr>
              <a:t>年医院经济收入指标规划</a:t>
            </a:r>
          </a:p>
        </p:txBody>
      </p:sp>
      <p:pic>
        <p:nvPicPr>
          <p:cNvPr id="1027" name="Picture 3" descr="F:\我的酷盘\素材\图片素材\新图片\锐普内部商务PPT图片29 (1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45808"/>
          <a:stretch/>
        </p:blipFill>
        <p:spPr bwMode="auto">
          <a:xfrm>
            <a:off x="2538700" y="2562808"/>
            <a:ext cx="3161662" cy="12850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12006" y="3928733"/>
            <a:ext cx="3528392" cy="646331"/>
          </a:xfrm>
          <a:prstGeom prst="rect">
            <a:avLst/>
          </a:prstGeom>
          <a:noFill/>
        </p:spPr>
        <p:txBody>
          <a:bodyPr wrap="square" lIns="91427" tIns="45714" rIns="91427" bIns="45714" rtlCol="0">
            <a:spAutoFit/>
          </a:bodyPr>
          <a:lstStyle/>
          <a:p>
            <a:pPr algn="ctr"/>
            <a:r>
              <a:rPr lang="zh-CN" altLang="en-US" sz="3600" b="1" dirty="0">
                <a:solidFill>
                  <a:schemeClr val="bg1"/>
                </a:solidFill>
                <a:latin typeface="微软雅黑" pitchFamily="34" charset="-122"/>
                <a:ea typeface="微软雅黑" pitchFamily="34" charset="-122"/>
              </a:rPr>
              <a:t>医院总收入</a:t>
            </a:r>
          </a:p>
        </p:txBody>
      </p:sp>
      <p:sp>
        <p:nvSpPr>
          <p:cNvPr id="8" name="TextBox 7"/>
          <p:cNvSpPr txBox="1"/>
          <p:nvPr/>
        </p:nvSpPr>
        <p:spPr>
          <a:xfrm>
            <a:off x="2579255" y="1801974"/>
            <a:ext cx="2793894" cy="646319"/>
          </a:xfrm>
          <a:prstGeom prst="rect">
            <a:avLst/>
          </a:prstGeom>
          <a:noFill/>
        </p:spPr>
        <p:txBody>
          <a:bodyPr wrap="square" lIns="91427" tIns="45714" rIns="91427" bIns="45714" rtlCol="0">
            <a:spAutoFit/>
          </a:bodyPr>
          <a:lstStyle>
            <a:defPPr>
              <a:defRPr lang="zh-CN"/>
            </a:defPPr>
            <a:lvl1pPr algn="ctr">
              <a:defRPr sz="3600" b="1">
                <a:solidFill>
                  <a:srgbClr val="C00000"/>
                </a:solidFill>
                <a:latin typeface="微软雅黑" pitchFamily="34" charset="-122"/>
                <a:ea typeface="微软雅黑" pitchFamily="34" charset="-122"/>
              </a:defRPr>
            </a:lvl1pPr>
          </a:lstStyle>
          <a:p>
            <a:r>
              <a:rPr lang="en-US" altLang="zh-CN" dirty="0" smtClean="0"/>
              <a:t>78000</a:t>
            </a:r>
            <a:r>
              <a:rPr lang="zh-CN" altLang="en-US" dirty="0"/>
              <a:t>万元</a:t>
            </a:r>
          </a:p>
        </p:txBody>
      </p:sp>
      <p:grpSp>
        <p:nvGrpSpPr>
          <p:cNvPr id="41" name="组合 40"/>
          <p:cNvGrpSpPr/>
          <p:nvPr/>
        </p:nvGrpSpPr>
        <p:grpSpPr>
          <a:xfrm>
            <a:off x="6507911" y="1480146"/>
            <a:ext cx="4185088" cy="3858876"/>
            <a:chOff x="5697232" y="1567389"/>
            <a:chExt cx="4927794" cy="4597915"/>
          </a:xfrm>
        </p:grpSpPr>
        <p:grpSp>
          <p:nvGrpSpPr>
            <p:cNvPr id="42" name="组合 41"/>
            <p:cNvGrpSpPr/>
            <p:nvPr/>
          </p:nvGrpSpPr>
          <p:grpSpPr>
            <a:xfrm>
              <a:off x="5740822" y="1567389"/>
              <a:ext cx="4677245" cy="4597915"/>
              <a:chOff x="513871" y="2189173"/>
              <a:chExt cx="4677245" cy="4597915"/>
            </a:xfrm>
          </p:grpSpPr>
          <p:sp>
            <p:nvSpPr>
              <p:cNvPr id="48" name="Ellipse 11"/>
              <p:cNvSpPr/>
              <p:nvPr/>
            </p:nvSpPr>
            <p:spPr>
              <a:xfrm>
                <a:off x="1829253" y="3602050"/>
                <a:ext cx="2016000" cy="2016000"/>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治疗收入</a:t>
                </a:r>
              </a:p>
            </p:txBody>
          </p:sp>
          <p:grpSp>
            <p:nvGrpSpPr>
              <p:cNvPr id="49" name="Groupe 6"/>
              <p:cNvGrpSpPr/>
              <p:nvPr/>
            </p:nvGrpSpPr>
            <p:grpSpPr>
              <a:xfrm>
                <a:off x="513871" y="2189173"/>
                <a:ext cx="4677245" cy="4597915"/>
                <a:chOff x="1891684" y="1021838"/>
                <a:chExt cx="5346684" cy="5256000"/>
              </a:xfrm>
            </p:grpSpPr>
            <p:sp>
              <p:nvSpPr>
                <p:cNvPr id="50" name="Ellipse 1"/>
                <p:cNvSpPr/>
                <p:nvPr/>
              </p:nvSpPr>
              <p:spPr bwMode="auto">
                <a:xfrm>
                  <a:off x="3449603" y="1021838"/>
                  <a:ext cx="2203944" cy="1810269"/>
                </a:xfrm>
                <a:custGeom>
                  <a:avLst/>
                  <a:gdLst/>
                  <a:ahLst/>
                  <a:cxnLst/>
                  <a:rect l="l" t="t" r="r" b="b"/>
                  <a:pathLst>
                    <a:path w="2709038" h="2225141">
                      <a:moveTo>
                        <a:pt x="1354519" y="0"/>
                      </a:moveTo>
                      <a:cubicBezTo>
                        <a:pt x="2102599" y="0"/>
                        <a:pt x="2709038" y="606439"/>
                        <a:pt x="2709038" y="1354519"/>
                      </a:cubicBezTo>
                      <a:cubicBezTo>
                        <a:pt x="2709038" y="1686182"/>
                        <a:pt x="2589836" y="1990004"/>
                        <a:pt x="2391532" y="2225141"/>
                      </a:cubicBezTo>
                      <a:cubicBezTo>
                        <a:pt x="2118271" y="1987777"/>
                        <a:pt x="1761303" y="1844825"/>
                        <a:pt x="1370947" y="1844825"/>
                      </a:cubicBezTo>
                      <a:cubicBezTo>
                        <a:pt x="1080693" y="1844825"/>
                        <a:pt x="808899" y="1923861"/>
                        <a:pt x="576781" y="2063055"/>
                      </a:cubicBezTo>
                      <a:cubicBezTo>
                        <a:pt x="446805" y="1848102"/>
                        <a:pt x="254756" y="1670088"/>
                        <a:pt x="16605" y="1555988"/>
                      </a:cubicBezTo>
                      <a:cubicBezTo>
                        <a:pt x="5092" y="1490427"/>
                        <a:pt x="0" y="1423068"/>
                        <a:pt x="0" y="1354519"/>
                      </a:cubicBezTo>
                      <a:cubicBezTo>
                        <a:pt x="0" y="606439"/>
                        <a:pt x="606439" y="0"/>
                        <a:pt x="1354519" y="0"/>
                      </a:cubicBezTo>
                      <a:close/>
                    </a:path>
                  </a:pathLst>
                </a:custGeom>
                <a:gradFill flip="none" rotWithShape="1">
                  <a:gsLst>
                    <a:gs pos="0">
                      <a:srgbClr val="8FC332">
                        <a:shade val="30000"/>
                        <a:satMod val="115000"/>
                      </a:srgbClr>
                    </a:gs>
                    <a:gs pos="50000">
                      <a:srgbClr val="8FC332">
                        <a:shade val="67500"/>
                        <a:satMod val="115000"/>
                      </a:srgbClr>
                    </a:gs>
                    <a:gs pos="100000">
                      <a:srgbClr val="8FC332">
                        <a:shade val="100000"/>
                        <a:satMod val="115000"/>
                      </a:srgbClr>
                    </a:gs>
                  </a:gsLst>
                  <a:lin ang="16200000" scaled="1"/>
                  <a:tileRect/>
                </a:gra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sz="1300" b="1">
                    <a:latin typeface="Lucida Sans Unicode" pitchFamily="34" charset="0"/>
                  </a:endParaRPr>
                </a:p>
              </p:txBody>
            </p:sp>
            <p:sp>
              <p:nvSpPr>
                <p:cNvPr id="51" name="Ellipse 2"/>
                <p:cNvSpPr/>
                <p:nvPr/>
              </p:nvSpPr>
              <p:spPr bwMode="auto">
                <a:xfrm rot="1602816">
                  <a:off x="5245384" y="2203403"/>
                  <a:ext cx="1992984" cy="2198981"/>
                </a:xfrm>
                <a:custGeom>
                  <a:avLst/>
                  <a:gdLst/>
                  <a:ahLst/>
                  <a:cxnLst/>
                  <a:rect l="l" t="t" r="r" b="b"/>
                  <a:pathLst>
                    <a:path w="2449731" h="2702937">
                      <a:moveTo>
                        <a:pt x="449568" y="163483"/>
                      </a:moveTo>
                      <a:cubicBezTo>
                        <a:pt x="641494" y="59222"/>
                        <a:pt x="861437" y="0"/>
                        <a:pt x="1095212" y="0"/>
                      </a:cubicBezTo>
                      <a:cubicBezTo>
                        <a:pt x="1843292" y="0"/>
                        <a:pt x="2449731" y="606439"/>
                        <a:pt x="2449731" y="1354519"/>
                      </a:cubicBezTo>
                      <a:cubicBezTo>
                        <a:pt x="2449731" y="2061857"/>
                        <a:pt x="1907549" y="2642562"/>
                        <a:pt x="1216034" y="2702937"/>
                      </a:cubicBezTo>
                      <a:cubicBezTo>
                        <a:pt x="1201866" y="2504104"/>
                        <a:pt x="1148670" y="2304837"/>
                        <a:pt x="1053489" y="2115701"/>
                      </a:cubicBezTo>
                      <a:cubicBezTo>
                        <a:pt x="840207" y="1691888"/>
                        <a:pt x="460456" y="1407066"/>
                        <a:pt x="33278" y="1301846"/>
                      </a:cubicBezTo>
                      <a:cubicBezTo>
                        <a:pt x="92387" y="1061969"/>
                        <a:pt x="83747" y="804960"/>
                        <a:pt x="0" y="559782"/>
                      </a:cubicBezTo>
                      <a:cubicBezTo>
                        <a:pt x="117373" y="395872"/>
                        <a:pt x="271398" y="260271"/>
                        <a:pt x="449568" y="163483"/>
                      </a:cubicBezTo>
                      <a:close/>
                    </a:path>
                  </a:pathLst>
                </a:custGeom>
                <a:gradFill flip="none" rotWithShape="1">
                  <a:gsLst>
                    <a:gs pos="0">
                      <a:srgbClr val="F8DA00">
                        <a:shade val="30000"/>
                        <a:satMod val="115000"/>
                      </a:srgbClr>
                    </a:gs>
                    <a:gs pos="50000">
                      <a:srgbClr val="F8DA00">
                        <a:shade val="67500"/>
                        <a:satMod val="115000"/>
                      </a:srgbClr>
                    </a:gs>
                    <a:gs pos="100000">
                      <a:srgbClr val="F8DA00">
                        <a:shade val="100000"/>
                        <a:satMod val="115000"/>
                      </a:srgbClr>
                    </a:gs>
                  </a:gsLst>
                  <a:lin ang="18900000" scaled="1"/>
                  <a:tileRect/>
                </a:gra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sz="1300" b="1">
                    <a:latin typeface="Lucida Sans Unicode" pitchFamily="34" charset="0"/>
                  </a:endParaRPr>
                </a:p>
              </p:txBody>
            </p:sp>
            <p:sp>
              <p:nvSpPr>
                <p:cNvPr id="52" name="Ellipse 4"/>
                <p:cNvSpPr/>
                <p:nvPr/>
              </p:nvSpPr>
              <p:spPr bwMode="auto">
                <a:xfrm rot="558114">
                  <a:off x="4468344" y="4240599"/>
                  <a:ext cx="2200599" cy="2037239"/>
                </a:xfrm>
                <a:custGeom>
                  <a:avLst/>
                  <a:gdLst/>
                  <a:ahLst/>
                  <a:cxnLst/>
                  <a:rect l="l" t="t" r="r" b="b"/>
                  <a:pathLst>
                    <a:path w="2704926" h="2504127">
                      <a:moveTo>
                        <a:pt x="1367525" y="32468"/>
                      </a:moveTo>
                      <a:cubicBezTo>
                        <a:pt x="1605267" y="85012"/>
                        <a:pt x="1844683" y="70520"/>
                        <a:pt x="2064244" y="0"/>
                      </a:cubicBezTo>
                      <a:cubicBezTo>
                        <a:pt x="2449205" y="237779"/>
                        <a:pt x="2704927" y="663830"/>
                        <a:pt x="2704926" y="1149607"/>
                      </a:cubicBezTo>
                      <a:cubicBezTo>
                        <a:pt x="2704926" y="1897687"/>
                        <a:pt x="2098487" y="2504128"/>
                        <a:pt x="1350407" y="2504127"/>
                      </a:cubicBezTo>
                      <a:cubicBezTo>
                        <a:pt x="629702" y="2504126"/>
                        <a:pt x="40461" y="1941260"/>
                        <a:pt x="0" y="1231039"/>
                      </a:cubicBezTo>
                      <a:lnTo>
                        <a:pt x="97064" y="1220133"/>
                      </a:lnTo>
                      <a:cubicBezTo>
                        <a:pt x="740755" y="1114702"/>
                        <a:pt x="1227934" y="630455"/>
                        <a:pt x="1367525" y="32468"/>
                      </a:cubicBezTo>
                      <a:close/>
                    </a:path>
                  </a:pathLst>
                </a:custGeom>
                <a:gradFill flip="none" rotWithShape="1">
                  <a:gsLst>
                    <a:gs pos="0">
                      <a:srgbClr val="EE8510">
                        <a:shade val="30000"/>
                        <a:satMod val="115000"/>
                      </a:srgbClr>
                    </a:gs>
                    <a:gs pos="50000">
                      <a:srgbClr val="EE8510">
                        <a:shade val="67500"/>
                        <a:satMod val="115000"/>
                      </a:srgbClr>
                    </a:gs>
                    <a:gs pos="100000">
                      <a:srgbClr val="EE8510">
                        <a:shade val="100000"/>
                        <a:satMod val="115000"/>
                      </a:srgbClr>
                    </a:gs>
                  </a:gsLst>
                  <a:lin ang="18900000" scaled="1"/>
                  <a:tileRect/>
                </a:gra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sz="1300" b="1">
                    <a:latin typeface="Lucida Sans Unicode" pitchFamily="34" charset="0"/>
                  </a:endParaRPr>
                </a:p>
              </p:txBody>
            </p:sp>
            <p:sp>
              <p:nvSpPr>
                <p:cNvPr id="53" name="Ellipse 3"/>
                <p:cNvSpPr/>
                <p:nvPr/>
              </p:nvSpPr>
              <p:spPr bwMode="auto">
                <a:xfrm rot="2184403">
                  <a:off x="2349043" y="4411197"/>
                  <a:ext cx="2203944" cy="1831079"/>
                </a:xfrm>
                <a:custGeom>
                  <a:avLst/>
                  <a:gdLst/>
                  <a:ahLst/>
                  <a:cxnLst/>
                  <a:rect l="l" t="t" r="r" b="b"/>
                  <a:pathLst>
                    <a:path w="2709038" h="2250721">
                      <a:moveTo>
                        <a:pt x="340166" y="0"/>
                      </a:moveTo>
                      <a:cubicBezTo>
                        <a:pt x="855174" y="431249"/>
                        <a:pt x="1605143" y="488839"/>
                        <a:pt x="2185723" y="111806"/>
                      </a:cubicBezTo>
                      <a:cubicBezTo>
                        <a:pt x="2307324" y="319312"/>
                        <a:pt x="2477458" y="482976"/>
                        <a:pt x="2674383" y="595470"/>
                      </a:cubicBezTo>
                      <a:cubicBezTo>
                        <a:pt x="2697442" y="692020"/>
                        <a:pt x="2709038" y="792757"/>
                        <a:pt x="2709038" y="896202"/>
                      </a:cubicBezTo>
                      <a:cubicBezTo>
                        <a:pt x="2709038" y="1644282"/>
                        <a:pt x="2102599" y="2250721"/>
                        <a:pt x="1354519" y="2250721"/>
                      </a:cubicBezTo>
                      <a:cubicBezTo>
                        <a:pt x="606439" y="2250721"/>
                        <a:pt x="0" y="1644282"/>
                        <a:pt x="0" y="896202"/>
                      </a:cubicBezTo>
                      <a:cubicBezTo>
                        <a:pt x="0" y="552248"/>
                        <a:pt x="128201" y="238237"/>
                        <a:pt x="340166" y="0"/>
                      </a:cubicBezTo>
                      <a:close/>
                    </a:path>
                  </a:pathLst>
                </a:custGeom>
                <a:gradFill flip="none" rotWithShape="1">
                  <a:gsLst>
                    <a:gs pos="0">
                      <a:srgbClr val="DA0930">
                        <a:shade val="30000"/>
                        <a:satMod val="115000"/>
                      </a:srgbClr>
                    </a:gs>
                    <a:gs pos="50000">
                      <a:srgbClr val="DA0930">
                        <a:shade val="67500"/>
                        <a:satMod val="115000"/>
                      </a:srgbClr>
                    </a:gs>
                    <a:gs pos="100000">
                      <a:srgbClr val="DA0930">
                        <a:shade val="100000"/>
                        <a:satMod val="115000"/>
                      </a:srgbClr>
                    </a:gs>
                  </a:gsLst>
                  <a:lin ang="0" scaled="1"/>
                  <a:tileRect/>
                </a:gra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sz="1300" b="1">
                    <a:latin typeface="Lucida Sans Unicode" pitchFamily="34" charset="0"/>
                  </a:endParaRPr>
                </a:p>
              </p:txBody>
            </p:sp>
            <p:sp>
              <p:nvSpPr>
                <p:cNvPr id="54" name="Ellipse 5"/>
                <p:cNvSpPr/>
                <p:nvPr/>
              </p:nvSpPr>
              <p:spPr bwMode="auto">
                <a:xfrm rot="1112104">
                  <a:off x="1891684" y="2113562"/>
                  <a:ext cx="1806260" cy="2203944"/>
                </a:xfrm>
                <a:custGeom>
                  <a:avLst/>
                  <a:gdLst/>
                  <a:ahLst/>
                  <a:cxnLst/>
                  <a:rect l="l" t="t" r="r" b="b"/>
                  <a:pathLst>
                    <a:path w="2220214" h="2709038">
                      <a:moveTo>
                        <a:pt x="951727" y="60896"/>
                      </a:moveTo>
                      <a:cubicBezTo>
                        <a:pt x="1078969" y="21320"/>
                        <a:pt x="1214254" y="0"/>
                        <a:pt x="1354519" y="0"/>
                      </a:cubicBezTo>
                      <a:cubicBezTo>
                        <a:pt x="1683791" y="0"/>
                        <a:pt x="1985621" y="117490"/>
                        <a:pt x="2220214" y="313028"/>
                      </a:cubicBezTo>
                      <a:cubicBezTo>
                        <a:pt x="1867634" y="716622"/>
                        <a:pt x="1733553" y="1291377"/>
                        <a:pt x="1916237" y="1836252"/>
                      </a:cubicBezTo>
                      <a:cubicBezTo>
                        <a:pt x="1957396" y="1959016"/>
                        <a:pt x="2012300" y="2073297"/>
                        <a:pt x="2080225" y="2176965"/>
                      </a:cubicBezTo>
                      <a:cubicBezTo>
                        <a:pt x="1875040" y="2296436"/>
                        <a:pt x="1701884" y="2471390"/>
                        <a:pt x="1583502" y="2688234"/>
                      </a:cubicBezTo>
                      <a:cubicBezTo>
                        <a:pt x="1509242" y="2702423"/>
                        <a:pt x="1432653" y="2709038"/>
                        <a:pt x="1354519" y="2709038"/>
                      </a:cubicBezTo>
                      <a:cubicBezTo>
                        <a:pt x="606439" y="2709038"/>
                        <a:pt x="0" y="2102599"/>
                        <a:pt x="0" y="1354519"/>
                      </a:cubicBezTo>
                      <a:cubicBezTo>
                        <a:pt x="0" y="746704"/>
                        <a:pt x="400344" y="232394"/>
                        <a:pt x="951727" y="60896"/>
                      </a:cubicBezTo>
                      <a:close/>
                    </a:path>
                  </a:pathLst>
                </a:custGeom>
                <a:gradFill flip="none" rotWithShape="1">
                  <a:gsLst>
                    <a:gs pos="0">
                      <a:srgbClr val="0098D1">
                        <a:shade val="30000"/>
                        <a:satMod val="115000"/>
                      </a:srgbClr>
                    </a:gs>
                    <a:gs pos="50000">
                      <a:srgbClr val="0098D1">
                        <a:shade val="67500"/>
                        <a:satMod val="115000"/>
                      </a:srgbClr>
                    </a:gs>
                    <a:gs pos="100000">
                      <a:srgbClr val="0098D1">
                        <a:shade val="100000"/>
                        <a:satMod val="115000"/>
                      </a:srgbClr>
                    </a:gs>
                  </a:gsLst>
                  <a:lin ang="10800000" scaled="1"/>
                  <a:tileRect/>
                </a:gra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sz="1300" b="1">
                    <a:latin typeface="Lucida Sans Unicode" pitchFamily="34" charset="0"/>
                  </a:endParaRPr>
                </a:p>
              </p:txBody>
            </p:sp>
          </p:grpSp>
        </p:grpSp>
        <p:sp>
          <p:nvSpPr>
            <p:cNvPr id="43" name="Rectangle 8"/>
            <p:cNvSpPr/>
            <p:nvPr/>
          </p:nvSpPr>
          <p:spPr>
            <a:xfrm>
              <a:off x="7419577" y="2035460"/>
              <a:ext cx="1696349" cy="476738"/>
            </a:xfrm>
            <a:prstGeom prst="rect">
              <a:avLst/>
            </a:prstGeom>
          </p:spPr>
          <p:txBody>
            <a:bodyPr wrap="square" anchor="ctr">
              <a:spAutoFit/>
            </a:bodyPr>
            <a:lstStyle/>
            <a:p>
              <a:pPr lvl="0" algn="ctr" fontAlgn="base">
                <a:spcBef>
                  <a:spcPct val="0"/>
                </a:spcBef>
                <a:spcAft>
                  <a:spcPct val="0"/>
                </a:spcAft>
              </a:pPr>
              <a:r>
                <a:rPr lang="zh-CN" altLang="en-US" sz="2000" cap="small" dirty="0">
                  <a:solidFill>
                    <a:schemeClr val="bg1"/>
                  </a:solidFill>
                  <a:latin typeface="微软雅黑" panose="020B0503020204020204" pitchFamily="34" charset="-122"/>
                  <a:ea typeface="微软雅黑" panose="020B0503020204020204" pitchFamily="34" charset="-122"/>
                  <a:cs typeface="Arial" pitchFamily="34" charset="0"/>
                </a:rPr>
                <a:t>药品收入</a:t>
              </a:r>
              <a:endParaRPr lang="en-US" sz="2000" cap="small"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44" name="Rectangle 9"/>
            <p:cNvSpPr/>
            <p:nvPr/>
          </p:nvSpPr>
          <p:spPr>
            <a:xfrm>
              <a:off x="8980939" y="3186736"/>
              <a:ext cx="1644087" cy="476738"/>
            </a:xfrm>
            <a:prstGeom prst="rect">
              <a:avLst/>
            </a:prstGeom>
          </p:spPr>
          <p:txBody>
            <a:bodyPr wrap="square" anchor="ctr">
              <a:spAutoFit/>
            </a:bodyPr>
            <a:lstStyle/>
            <a:p>
              <a:pPr algn="ctr" fontAlgn="base">
                <a:spcBef>
                  <a:spcPct val="0"/>
                </a:spcBef>
                <a:spcAft>
                  <a:spcPct val="0"/>
                </a:spcAft>
              </a:pPr>
              <a:r>
                <a:rPr lang="zh-CN" altLang="en-US" sz="2000" cap="small" dirty="0">
                  <a:solidFill>
                    <a:schemeClr val="bg1"/>
                  </a:solidFill>
                  <a:latin typeface="微软雅黑" panose="020B0503020204020204" pitchFamily="34" charset="-122"/>
                  <a:ea typeface="微软雅黑" panose="020B0503020204020204" pitchFamily="34" charset="-122"/>
                  <a:cs typeface="Arial" pitchFamily="34" charset="0"/>
                </a:rPr>
                <a:t>诊断收入</a:t>
              </a:r>
              <a:endParaRPr lang="en-US" sz="2000" cap="small"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45" name="Rectangle 13"/>
            <p:cNvSpPr/>
            <p:nvPr/>
          </p:nvSpPr>
          <p:spPr>
            <a:xfrm>
              <a:off x="5697232" y="3186736"/>
              <a:ext cx="1501285" cy="476738"/>
            </a:xfrm>
            <a:prstGeom prst="rect">
              <a:avLst/>
            </a:prstGeom>
          </p:spPr>
          <p:txBody>
            <a:bodyPr wrap="square" anchor="ctr">
              <a:spAutoFit/>
            </a:bodyPr>
            <a:lstStyle/>
            <a:p>
              <a:pPr lvl="0" algn="ctr" fontAlgn="base">
                <a:spcBef>
                  <a:spcPct val="0"/>
                </a:spcBef>
                <a:spcAft>
                  <a:spcPct val="0"/>
                </a:spcAft>
              </a:pPr>
              <a:r>
                <a:rPr lang="zh-CN" altLang="en-US" sz="2000" cap="small" dirty="0">
                  <a:solidFill>
                    <a:schemeClr val="bg1"/>
                  </a:solidFill>
                  <a:latin typeface="微软雅黑" panose="020B0503020204020204" pitchFamily="34" charset="-122"/>
                  <a:ea typeface="微软雅黑" panose="020B0503020204020204" pitchFamily="34" charset="-122"/>
                  <a:cs typeface="Arial" pitchFamily="34" charset="0"/>
                </a:rPr>
                <a:t>边际贡献</a:t>
              </a:r>
              <a:endParaRPr lang="en-US" sz="2000" cap="small"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46" name="Rectangle 14"/>
            <p:cNvSpPr/>
            <p:nvPr/>
          </p:nvSpPr>
          <p:spPr>
            <a:xfrm>
              <a:off x="6488492" y="5105896"/>
              <a:ext cx="1575712" cy="476738"/>
            </a:xfrm>
            <a:prstGeom prst="rect">
              <a:avLst/>
            </a:prstGeom>
          </p:spPr>
          <p:txBody>
            <a:bodyPr wrap="square" anchor="ctr">
              <a:spAutoFit/>
            </a:bodyPr>
            <a:lstStyle/>
            <a:p>
              <a:pPr lvl="0" algn="ctr" fontAlgn="base">
                <a:spcBef>
                  <a:spcPct val="0"/>
                </a:spcBef>
                <a:spcAft>
                  <a:spcPct val="0"/>
                </a:spcAft>
              </a:pPr>
              <a:r>
                <a:rPr lang="zh-CN" altLang="en-US" sz="2000" cap="small" dirty="0">
                  <a:solidFill>
                    <a:schemeClr val="bg1"/>
                  </a:solidFill>
                  <a:latin typeface="微软雅黑" panose="020B0503020204020204" pitchFamily="34" charset="-122"/>
                  <a:ea typeface="微软雅黑" panose="020B0503020204020204" pitchFamily="34" charset="-122"/>
                  <a:cs typeface="Arial" pitchFamily="34" charset="0"/>
                </a:rPr>
                <a:t>其它收入</a:t>
              </a:r>
              <a:endParaRPr lang="en-US" sz="2000" cap="small"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47" name="Rectangle 15"/>
            <p:cNvSpPr/>
            <p:nvPr/>
          </p:nvSpPr>
          <p:spPr>
            <a:xfrm>
              <a:off x="8500739" y="5031902"/>
              <a:ext cx="1429511" cy="476738"/>
            </a:xfrm>
            <a:prstGeom prst="rect">
              <a:avLst/>
            </a:prstGeom>
          </p:spPr>
          <p:txBody>
            <a:bodyPr wrap="square" anchor="ctr">
              <a:spAutoFit/>
            </a:bodyPr>
            <a:lstStyle/>
            <a:p>
              <a:pPr algn="ctr" fontAlgn="base">
                <a:spcBef>
                  <a:spcPct val="0"/>
                </a:spcBef>
                <a:spcAft>
                  <a:spcPct val="0"/>
                </a:spcAft>
              </a:pPr>
              <a:r>
                <a:rPr lang="zh-CN" altLang="en-US" sz="2000" cap="small" dirty="0">
                  <a:solidFill>
                    <a:schemeClr val="bg1"/>
                  </a:solidFill>
                  <a:latin typeface="微软雅黑" panose="020B0503020204020204" pitchFamily="34" charset="-122"/>
                  <a:ea typeface="微软雅黑" panose="020B0503020204020204" pitchFamily="34" charset="-122"/>
                  <a:cs typeface="Arial" pitchFamily="34" charset="0"/>
                </a:rPr>
                <a:t>住院收入</a:t>
              </a:r>
              <a:endParaRPr lang="en-US" sz="2000" cap="small" dirty="0">
                <a:solidFill>
                  <a:schemeClr val="bg1"/>
                </a:solidFill>
                <a:latin typeface="微软雅黑" panose="020B0503020204020204" pitchFamily="34" charset="-122"/>
                <a:ea typeface="微软雅黑" panose="020B0503020204020204" pitchFamily="34" charset="-122"/>
                <a:cs typeface="Arial" pitchFamily="34" charset="0"/>
              </a:endParaRPr>
            </a:p>
          </p:txBody>
        </p:sp>
      </p:grpSp>
      <p:sp>
        <p:nvSpPr>
          <p:cNvPr id="2" name="TextBox 1"/>
          <p:cNvSpPr txBox="1"/>
          <p:nvPr/>
        </p:nvSpPr>
        <p:spPr>
          <a:xfrm>
            <a:off x="913012" y="5833106"/>
            <a:ext cx="10441160" cy="353931"/>
          </a:xfrm>
          <a:prstGeom prst="rect">
            <a:avLst/>
          </a:prstGeom>
          <a:noFill/>
          <a:ln>
            <a:solidFill>
              <a:schemeClr val="accent6">
                <a:lumMod val="60000"/>
                <a:lumOff val="40000"/>
              </a:schemeClr>
            </a:solidFill>
          </a:ln>
        </p:spPr>
        <p:txBody>
          <a:bodyPr wrap="square" lIns="91427" tIns="45714" rIns="91427" bIns="45714" rtlCol="0">
            <a:spAutoFit/>
          </a:bodyPr>
          <a:lstStyle/>
          <a:p>
            <a:pPr algn="ctr"/>
            <a:r>
              <a:rPr lang="zh-CN" altLang="en-US" dirty="0" smtClean="0">
                <a:solidFill>
                  <a:schemeClr val="bg1"/>
                </a:solidFill>
              </a:rPr>
              <a:t>根据卫生部推出的相关政策，药占比将越来越低，在规划的过程中进一步降低药品收入和利润比例。</a:t>
            </a:r>
            <a:endParaRPr lang="zh-CN" altLang="en-US" dirty="0">
              <a:solidFill>
                <a:schemeClr val="bg1"/>
              </a:solidFill>
            </a:endParaRPr>
          </a:p>
        </p:txBody>
      </p:sp>
      <p:sp>
        <p:nvSpPr>
          <p:cNvPr id="21" name="TextBox 20"/>
          <p:cNvSpPr txBox="1"/>
          <p:nvPr/>
        </p:nvSpPr>
        <p:spPr>
          <a:xfrm>
            <a:off x="9946841" y="1390830"/>
            <a:ext cx="2044336" cy="600164"/>
          </a:xfrm>
          <a:prstGeom prst="rect">
            <a:avLst/>
          </a:prstGeom>
          <a:noFill/>
          <a:ln>
            <a:solidFill>
              <a:srgbClr val="FFFF00"/>
            </a:solidFill>
          </a:ln>
        </p:spPr>
        <p:txBody>
          <a:bodyPr wrap="square" lIns="91427" tIns="45714" rIns="91427" bIns="45714" rtlCol="0">
            <a:spAutoFit/>
          </a:bodyPr>
          <a:lstStyle/>
          <a:p>
            <a:pPr algn="ctr"/>
            <a:r>
              <a:rPr lang="en-US" altLang="zh-CN" sz="1100" dirty="0">
                <a:solidFill>
                  <a:schemeClr val="accent6"/>
                </a:solidFill>
                <a:latin typeface="微软雅黑" pitchFamily="34" charset="-122"/>
                <a:ea typeface="微软雅黑" pitchFamily="34" charset="-122"/>
              </a:rPr>
              <a:t>2012</a:t>
            </a:r>
            <a:r>
              <a:rPr lang="zh-CN" altLang="en-US" sz="1100" dirty="0">
                <a:solidFill>
                  <a:schemeClr val="accent6"/>
                </a:solidFill>
                <a:latin typeface="微软雅黑" pitchFamily="34" charset="-122"/>
                <a:ea typeface="微软雅黑" pitchFamily="34" charset="-122"/>
              </a:rPr>
              <a:t>年中国各项占比详情请</a:t>
            </a:r>
            <a:endParaRPr lang="en-US" altLang="zh-CN" sz="1100" dirty="0">
              <a:solidFill>
                <a:schemeClr val="accent6"/>
              </a:solidFill>
              <a:latin typeface="微软雅黑" pitchFamily="34" charset="-122"/>
              <a:ea typeface="微软雅黑" pitchFamily="34" charset="-122"/>
            </a:endParaRPr>
          </a:p>
          <a:p>
            <a:pPr algn="ctr"/>
            <a:r>
              <a:rPr lang="zh-CN" altLang="en-US" sz="1100" dirty="0">
                <a:solidFill>
                  <a:schemeClr val="accent6"/>
                </a:solidFill>
                <a:latin typeface="微软雅黑" pitchFamily="34" charset="-122"/>
                <a:ea typeface="微软雅黑" pitchFamily="34" charset="-122"/>
              </a:rPr>
              <a:t>咨询梅奥国际官方网站：</a:t>
            </a:r>
            <a:r>
              <a:rPr lang="en-US" altLang="zh-CN" sz="1100" dirty="0">
                <a:solidFill>
                  <a:schemeClr val="accent6"/>
                </a:solidFill>
                <a:latin typeface="微软雅黑" pitchFamily="34" charset="-122"/>
                <a:ea typeface="微软雅黑" pitchFamily="34" charset="-122"/>
              </a:rPr>
              <a:t>www.mayoch.com</a:t>
            </a:r>
            <a:endParaRPr lang="zh-CN" altLang="en-US" sz="1100" dirty="0">
              <a:solidFill>
                <a:schemeClr val="accent6"/>
              </a:solidFill>
              <a:latin typeface="微软雅黑" pitchFamily="34" charset="-122"/>
              <a:ea typeface="微软雅黑" pitchFamily="34" charset="-122"/>
            </a:endParaRPr>
          </a:p>
        </p:txBody>
      </p:sp>
    </p:spTree>
    <p:extLst>
      <p:ext uri="{BB962C8B-B14F-4D97-AF65-F5344CB8AC3E}">
        <p14:creationId xmlns:p14="http://schemas.microsoft.com/office/powerpoint/2010/main" val="344158454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318048" y="406692"/>
            <a:ext cx="3347492"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各科室收入及利润占比</a:t>
            </a:r>
          </a:p>
        </p:txBody>
      </p:sp>
      <p:graphicFrame>
        <p:nvGraphicFramePr>
          <p:cNvPr id="3" name="图表 2"/>
          <p:cNvGraphicFramePr>
            <a:graphicFrameLocks/>
          </p:cNvGraphicFramePr>
          <p:nvPr>
            <p:extLst>
              <p:ext uri="{D42A27DB-BD31-4B8C-83A1-F6EECF244321}">
                <p14:modId xmlns:p14="http://schemas.microsoft.com/office/powerpoint/2010/main" val="660092571"/>
              </p:ext>
            </p:extLst>
          </p:nvPr>
        </p:nvGraphicFramePr>
        <p:xfrm>
          <a:off x="1273051" y="1412776"/>
          <a:ext cx="9361040" cy="510143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接连接符 5"/>
          <p:cNvCxnSpPr/>
          <p:nvPr/>
        </p:nvCxnSpPr>
        <p:spPr>
          <a:xfrm>
            <a:off x="2641205" y="5229200"/>
            <a:ext cx="720079" cy="0"/>
          </a:xfrm>
          <a:prstGeom prst="line">
            <a:avLst/>
          </a:prstGeom>
          <a:ln/>
        </p:spPr>
        <p:style>
          <a:lnRef idx="2">
            <a:schemeClr val="dk1"/>
          </a:lnRef>
          <a:fillRef idx="0">
            <a:schemeClr val="dk1"/>
          </a:fillRef>
          <a:effectRef idx="1">
            <a:schemeClr val="dk1"/>
          </a:effectRef>
          <a:fontRef idx="minor">
            <a:schemeClr val="tx1"/>
          </a:fontRef>
        </p:style>
      </p:cxnSp>
      <p:cxnSp>
        <p:nvCxnSpPr>
          <p:cNvPr id="7" name="直接连接符 6"/>
          <p:cNvCxnSpPr/>
          <p:nvPr/>
        </p:nvCxnSpPr>
        <p:spPr>
          <a:xfrm>
            <a:off x="4328920" y="5013176"/>
            <a:ext cx="720079" cy="0"/>
          </a:xfrm>
          <a:prstGeom prst="line">
            <a:avLst/>
          </a:prstGeom>
          <a:ln/>
        </p:spPr>
        <p:style>
          <a:lnRef idx="2">
            <a:schemeClr val="dk1"/>
          </a:lnRef>
          <a:fillRef idx="0">
            <a:schemeClr val="dk1"/>
          </a:fillRef>
          <a:effectRef idx="1">
            <a:schemeClr val="dk1"/>
          </a:effectRef>
          <a:fontRef idx="minor">
            <a:schemeClr val="tx1"/>
          </a:fontRef>
        </p:style>
      </p:cxnSp>
      <p:cxnSp>
        <p:nvCxnSpPr>
          <p:cNvPr id="8" name="直接连接符 7"/>
          <p:cNvCxnSpPr/>
          <p:nvPr/>
        </p:nvCxnSpPr>
        <p:spPr>
          <a:xfrm>
            <a:off x="6025580" y="4725144"/>
            <a:ext cx="720079" cy="0"/>
          </a:xfrm>
          <a:prstGeom prst="line">
            <a:avLst/>
          </a:prstGeom>
          <a:ln/>
        </p:spPr>
        <p:style>
          <a:lnRef idx="2">
            <a:schemeClr val="dk1"/>
          </a:lnRef>
          <a:fillRef idx="0">
            <a:schemeClr val="dk1"/>
          </a:fillRef>
          <a:effectRef idx="1">
            <a:schemeClr val="dk1"/>
          </a:effectRef>
          <a:fontRef idx="minor">
            <a:schemeClr val="tx1"/>
          </a:fontRef>
        </p:style>
      </p:cxnSp>
      <p:cxnSp>
        <p:nvCxnSpPr>
          <p:cNvPr id="9" name="直接连接符 8"/>
          <p:cNvCxnSpPr/>
          <p:nvPr/>
        </p:nvCxnSpPr>
        <p:spPr>
          <a:xfrm>
            <a:off x="7697530" y="4293096"/>
            <a:ext cx="720079" cy="0"/>
          </a:xfrm>
          <a:prstGeom prst="line">
            <a:avLst/>
          </a:prstGeom>
          <a:ln/>
        </p:spPr>
        <p:style>
          <a:lnRef idx="2">
            <a:schemeClr val="dk1"/>
          </a:lnRef>
          <a:fillRef idx="0">
            <a:schemeClr val="dk1"/>
          </a:fillRef>
          <a:effectRef idx="1">
            <a:schemeClr val="dk1"/>
          </a:effectRef>
          <a:fontRef idx="minor">
            <a:schemeClr val="tx1"/>
          </a:fontRef>
        </p:style>
      </p:cxnSp>
      <p:cxnSp>
        <p:nvCxnSpPr>
          <p:cNvPr id="10" name="直接连接符 9"/>
          <p:cNvCxnSpPr/>
          <p:nvPr/>
        </p:nvCxnSpPr>
        <p:spPr>
          <a:xfrm>
            <a:off x="9409956" y="3501008"/>
            <a:ext cx="720079" cy="0"/>
          </a:xfrm>
          <a:prstGeom prst="line">
            <a:avLst/>
          </a:prstGeom>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3337231" y="5098395"/>
            <a:ext cx="967636" cy="261611"/>
          </a:xfrm>
          <a:prstGeom prst="rect">
            <a:avLst/>
          </a:prstGeom>
          <a:noFill/>
        </p:spPr>
        <p:txBody>
          <a:bodyPr wrap="square" lIns="91427" tIns="45714" rIns="91427" bIns="45714" rtlCol="0">
            <a:spAutoFit/>
          </a:bodyPr>
          <a:lstStyle/>
          <a:p>
            <a:r>
              <a:rPr lang="zh-CN" altLang="en-US" sz="1100" dirty="0">
                <a:solidFill>
                  <a:schemeClr val="bg1"/>
                </a:solidFill>
                <a:latin typeface="微软雅黑" pitchFamily="34" charset="-122"/>
                <a:ea typeface="微软雅黑" pitchFamily="34" charset="-122"/>
              </a:rPr>
              <a:t>利润比</a:t>
            </a:r>
            <a:r>
              <a:rPr lang="en-US" altLang="zh-CN" sz="1100" dirty="0">
                <a:solidFill>
                  <a:schemeClr val="bg1"/>
                </a:solidFill>
                <a:latin typeface="微软雅黑" pitchFamily="34" charset="-122"/>
                <a:ea typeface="微软雅黑" pitchFamily="34" charset="-122"/>
              </a:rPr>
              <a:t>65%</a:t>
            </a:r>
            <a:endParaRPr lang="zh-CN" altLang="en-US" sz="1100" dirty="0">
              <a:solidFill>
                <a:schemeClr val="bg1"/>
              </a:solidFill>
              <a:latin typeface="微软雅黑" pitchFamily="34" charset="-122"/>
              <a:ea typeface="微软雅黑" pitchFamily="34" charset="-122"/>
            </a:endParaRPr>
          </a:p>
        </p:txBody>
      </p:sp>
      <p:sp>
        <p:nvSpPr>
          <p:cNvPr id="12" name="TextBox 11"/>
          <p:cNvSpPr txBox="1"/>
          <p:nvPr/>
        </p:nvSpPr>
        <p:spPr>
          <a:xfrm>
            <a:off x="5057943" y="4882371"/>
            <a:ext cx="967636" cy="261611"/>
          </a:xfrm>
          <a:prstGeom prst="rect">
            <a:avLst/>
          </a:prstGeom>
          <a:noFill/>
        </p:spPr>
        <p:txBody>
          <a:bodyPr wrap="square" lIns="91427" tIns="45714" rIns="91427" bIns="45714" rtlCol="0">
            <a:spAutoFit/>
          </a:bodyPr>
          <a:lstStyle/>
          <a:p>
            <a:r>
              <a:rPr lang="zh-CN" altLang="en-US" sz="1100" dirty="0">
                <a:solidFill>
                  <a:schemeClr val="bg1"/>
                </a:solidFill>
                <a:latin typeface="微软雅黑" pitchFamily="34" charset="-122"/>
                <a:ea typeface="微软雅黑" pitchFamily="34" charset="-122"/>
              </a:rPr>
              <a:t>利润比</a:t>
            </a:r>
            <a:r>
              <a:rPr lang="en-US" altLang="zh-CN" sz="1100" dirty="0">
                <a:solidFill>
                  <a:schemeClr val="bg1"/>
                </a:solidFill>
                <a:latin typeface="微软雅黑" pitchFamily="34" charset="-122"/>
                <a:ea typeface="微软雅黑" pitchFamily="34" charset="-122"/>
              </a:rPr>
              <a:t>60%</a:t>
            </a:r>
            <a:endParaRPr lang="zh-CN" altLang="en-US" sz="1100" dirty="0">
              <a:solidFill>
                <a:schemeClr val="bg1"/>
              </a:solidFill>
              <a:latin typeface="微软雅黑" pitchFamily="34" charset="-122"/>
              <a:ea typeface="微软雅黑" pitchFamily="34" charset="-122"/>
            </a:endParaRPr>
          </a:p>
        </p:txBody>
      </p:sp>
      <p:sp>
        <p:nvSpPr>
          <p:cNvPr id="13" name="TextBox 12"/>
          <p:cNvSpPr txBox="1"/>
          <p:nvPr/>
        </p:nvSpPr>
        <p:spPr>
          <a:xfrm>
            <a:off x="6746540" y="4620761"/>
            <a:ext cx="967636" cy="261611"/>
          </a:xfrm>
          <a:prstGeom prst="rect">
            <a:avLst/>
          </a:prstGeom>
          <a:noFill/>
        </p:spPr>
        <p:txBody>
          <a:bodyPr wrap="square" lIns="91427" tIns="45714" rIns="91427" bIns="45714" rtlCol="0">
            <a:spAutoFit/>
          </a:bodyPr>
          <a:lstStyle/>
          <a:p>
            <a:r>
              <a:rPr lang="zh-CN" altLang="en-US" sz="1100" dirty="0">
                <a:solidFill>
                  <a:schemeClr val="bg1"/>
                </a:solidFill>
                <a:latin typeface="微软雅黑" pitchFamily="34" charset="-122"/>
                <a:ea typeface="微软雅黑" pitchFamily="34" charset="-122"/>
              </a:rPr>
              <a:t>利润比</a:t>
            </a:r>
            <a:r>
              <a:rPr lang="en-US" altLang="zh-CN" sz="1100" dirty="0">
                <a:solidFill>
                  <a:schemeClr val="bg1"/>
                </a:solidFill>
                <a:latin typeface="微软雅黑" pitchFamily="34" charset="-122"/>
                <a:ea typeface="微软雅黑" pitchFamily="34" charset="-122"/>
              </a:rPr>
              <a:t>55%</a:t>
            </a:r>
            <a:endParaRPr lang="zh-CN" altLang="en-US" sz="1100" dirty="0">
              <a:solidFill>
                <a:schemeClr val="bg1"/>
              </a:solidFill>
              <a:latin typeface="微软雅黑" pitchFamily="34" charset="-122"/>
              <a:ea typeface="微软雅黑" pitchFamily="34" charset="-122"/>
            </a:endParaRPr>
          </a:p>
        </p:txBody>
      </p:sp>
      <p:sp>
        <p:nvSpPr>
          <p:cNvPr id="14" name="TextBox 13"/>
          <p:cNvSpPr txBox="1"/>
          <p:nvPr/>
        </p:nvSpPr>
        <p:spPr>
          <a:xfrm>
            <a:off x="8418490" y="4162291"/>
            <a:ext cx="967636" cy="261611"/>
          </a:xfrm>
          <a:prstGeom prst="rect">
            <a:avLst/>
          </a:prstGeom>
          <a:noFill/>
        </p:spPr>
        <p:txBody>
          <a:bodyPr wrap="square" lIns="91427" tIns="45714" rIns="91427" bIns="45714" rtlCol="0">
            <a:spAutoFit/>
          </a:bodyPr>
          <a:lstStyle/>
          <a:p>
            <a:r>
              <a:rPr lang="zh-CN" altLang="en-US" sz="1100" dirty="0">
                <a:solidFill>
                  <a:schemeClr val="bg1"/>
                </a:solidFill>
                <a:latin typeface="微软雅黑" pitchFamily="34" charset="-122"/>
                <a:ea typeface="微软雅黑" pitchFamily="34" charset="-122"/>
              </a:rPr>
              <a:t>利润比</a:t>
            </a:r>
            <a:r>
              <a:rPr lang="en-US" altLang="zh-CN" sz="1100" dirty="0">
                <a:solidFill>
                  <a:schemeClr val="bg1"/>
                </a:solidFill>
                <a:latin typeface="微软雅黑" pitchFamily="34" charset="-122"/>
                <a:ea typeface="微软雅黑" pitchFamily="34" charset="-122"/>
              </a:rPr>
              <a:t>63%</a:t>
            </a:r>
            <a:endParaRPr lang="zh-CN" altLang="en-US" sz="1100" dirty="0">
              <a:solidFill>
                <a:schemeClr val="bg1"/>
              </a:solidFill>
              <a:latin typeface="微软雅黑" pitchFamily="34" charset="-122"/>
              <a:ea typeface="微软雅黑" pitchFamily="34" charset="-122"/>
            </a:endParaRPr>
          </a:p>
        </p:txBody>
      </p:sp>
      <p:sp>
        <p:nvSpPr>
          <p:cNvPr id="15" name="TextBox 14"/>
          <p:cNvSpPr txBox="1"/>
          <p:nvPr/>
        </p:nvSpPr>
        <p:spPr>
          <a:xfrm>
            <a:off x="10130035" y="3370202"/>
            <a:ext cx="967636" cy="261611"/>
          </a:xfrm>
          <a:prstGeom prst="rect">
            <a:avLst/>
          </a:prstGeom>
          <a:noFill/>
        </p:spPr>
        <p:txBody>
          <a:bodyPr wrap="square" lIns="91427" tIns="45714" rIns="91427" bIns="45714" rtlCol="0">
            <a:spAutoFit/>
          </a:bodyPr>
          <a:lstStyle/>
          <a:p>
            <a:r>
              <a:rPr lang="zh-CN" altLang="en-US" sz="1100" dirty="0">
                <a:solidFill>
                  <a:schemeClr val="bg1"/>
                </a:solidFill>
                <a:latin typeface="微软雅黑" pitchFamily="34" charset="-122"/>
                <a:ea typeface="微软雅黑" pitchFamily="34" charset="-122"/>
              </a:rPr>
              <a:t>利润比</a:t>
            </a:r>
            <a:r>
              <a:rPr lang="en-US" altLang="zh-CN" sz="1100" dirty="0">
                <a:solidFill>
                  <a:schemeClr val="bg1"/>
                </a:solidFill>
                <a:latin typeface="微软雅黑" pitchFamily="34" charset="-122"/>
                <a:ea typeface="微软雅黑" pitchFamily="34" charset="-122"/>
              </a:rPr>
              <a:t>73%</a:t>
            </a:r>
            <a:endParaRPr lang="zh-CN" altLang="en-US" sz="11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37093743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792540" y="3347169"/>
            <a:ext cx="944562" cy="3017446"/>
            <a:chOff x="6394450" y="2701925"/>
            <a:chExt cx="944562" cy="3017445"/>
          </a:xfrm>
        </p:grpSpPr>
        <p:sp>
          <p:nvSpPr>
            <p:cNvPr id="3" name="Freeform 24"/>
            <p:cNvSpPr>
              <a:spLocks/>
            </p:cNvSpPr>
            <p:nvPr/>
          </p:nvSpPr>
          <p:spPr bwMode="gray">
            <a:xfrm>
              <a:off x="6394450" y="2701925"/>
              <a:ext cx="936625" cy="267017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Impact" pitchFamily="34" charset="0"/>
                <a:ea typeface="微软雅黑" pitchFamily="34" charset="-122"/>
              </a:endParaRPr>
            </a:p>
          </p:txBody>
        </p:sp>
        <p:sp>
          <p:nvSpPr>
            <p:cNvPr id="4" name="Rectangle 41"/>
            <p:cNvSpPr>
              <a:spLocks noChangeArrowheads="1"/>
            </p:cNvSpPr>
            <p:nvPr/>
          </p:nvSpPr>
          <p:spPr bwMode="auto">
            <a:xfrm>
              <a:off x="6400800" y="5405438"/>
              <a:ext cx="9382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zh-CN" altLang="en-US" sz="1600" b="1" dirty="0">
                  <a:solidFill>
                    <a:srgbClr val="7D7D7D"/>
                  </a:solidFill>
                  <a:latin typeface="微软雅黑" pitchFamily="34" charset="-122"/>
                  <a:ea typeface="微软雅黑" pitchFamily="34" charset="-122"/>
                </a:rPr>
                <a:t>外科</a:t>
              </a:r>
              <a:endParaRPr lang="en-US" altLang="zh-CN" sz="1600" b="1" dirty="0">
                <a:solidFill>
                  <a:srgbClr val="7D7D7D"/>
                </a:solidFill>
                <a:latin typeface="微软雅黑" pitchFamily="34" charset="-122"/>
                <a:ea typeface="微软雅黑" pitchFamily="34" charset="-122"/>
              </a:endParaRPr>
            </a:p>
          </p:txBody>
        </p:sp>
      </p:grpSp>
      <p:grpSp>
        <p:nvGrpSpPr>
          <p:cNvPr id="5" name="组合 4"/>
          <p:cNvGrpSpPr/>
          <p:nvPr/>
        </p:nvGrpSpPr>
        <p:grpSpPr>
          <a:xfrm>
            <a:off x="8991102" y="2956475"/>
            <a:ext cx="1027702" cy="3390507"/>
            <a:chOff x="7593013" y="2516188"/>
            <a:chExt cx="1027702" cy="3390507"/>
          </a:xfrm>
        </p:grpSpPr>
        <p:sp>
          <p:nvSpPr>
            <p:cNvPr id="6" name="Freeform 31"/>
            <p:cNvSpPr>
              <a:spLocks/>
            </p:cNvSpPr>
            <p:nvPr/>
          </p:nvSpPr>
          <p:spPr bwMode="gray">
            <a:xfrm>
              <a:off x="7593013" y="2516188"/>
              <a:ext cx="936625" cy="304482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Impact" pitchFamily="34" charset="0"/>
                <a:ea typeface="微软雅黑" pitchFamily="34" charset="-122"/>
              </a:endParaRPr>
            </a:p>
          </p:txBody>
        </p:sp>
        <p:sp>
          <p:nvSpPr>
            <p:cNvPr id="7" name="Rectangle 42"/>
            <p:cNvSpPr>
              <a:spLocks noChangeArrowheads="1"/>
            </p:cNvSpPr>
            <p:nvPr/>
          </p:nvSpPr>
          <p:spPr bwMode="auto">
            <a:xfrm>
              <a:off x="7619751" y="5592763"/>
              <a:ext cx="100096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zh-CN" altLang="en-US" sz="1600" b="1" dirty="0">
                  <a:solidFill>
                    <a:srgbClr val="7D7D7D"/>
                  </a:solidFill>
                  <a:latin typeface="微软雅黑" pitchFamily="34" charset="-122"/>
                  <a:ea typeface="微软雅黑" pitchFamily="34" charset="-122"/>
                </a:rPr>
                <a:t>内科</a:t>
              </a:r>
              <a:endParaRPr lang="en-US" altLang="zh-CN" sz="1600" b="1" dirty="0">
                <a:solidFill>
                  <a:srgbClr val="7D7D7D"/>
                </a:solidFill>
                <a:latin typeface="微软雅黑" pitchFamily="34" charset="-122"/>
                <a:ea typeface="微软雅黑" pitchFamily="34" charset="-122"/>
              </a:endParaRPr>
            </a:p>
          </p:txBody>
        </p:sp>
      </p:grpSp>
      <p:grpSp>
        <p:nvGrpSpPr>
          <p:cNvPr id="8" name="组合 7"/>
          <p:cNvGrpSpPr/>
          <p:nvPr/>
        </p:nvGrpSpPr>
        <p:grpSpPr>
          <a:xfrm>
            <a:off x="6579688" y="3728341"/>
            <a:ext cx="955675" cy="2653907"/>
            <a:chOff x="5181599" y="2878138"/>
            <a:chExt cx="955676" cy="2653907"/>
          </a:xfrm>
        </p:grpSpPr>
        <p:grpSp>
          <p:nvGrpSpPr>
            <p:cNvPr id="9" name="Group 20"/>
            <p:cNvGrpSpPr>
              <a:grpSpLocks/>
            </p:cNvGrpSpPr>
            <p:nvPr/>
          </p:nvGrpSpPr>
          <p:grpSpPr bwMode="auto">
            <a:xfrm>
              <a:off x="5199063" y="2878138"/>
              <a:ext cx="938212" cy="2297112"/>
              <a:chOff x="1529" y="1871"/>
              <a:chExt cx="919" cy="1497"/>
            </a:xfrm>
          </p:grpSpPr>
          <p:sp>
            <p:nvSpPr>
              <p:cNvPr id="11" name="Freeform 21"/>
              <p:cNvSpPr>
                <a:spLocks/>
              </p:cNvSpPr>
              <p:nvPr/>
            </p:nvSpPr>
            <p:spPr bwMode="gray">
              <a:xfrm>
                <a:off x="1529" y="1871"/>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solidFill>
                    <a:srgbClr val="7D7D7D"/>
                  </a:solidFill>
                  <a:latin typeface="Impact" pitchFamily="34" charset="0"/>
                  <a:ea typeface="微软雅黑" pitchFamily="34" charset="-122"/>
                </a:endParaRPr>
              </a:p>
            </p:txBody>
          </p:sp>
          <p:sp>
            <p:nvSpPr>
              <p:cNvPr id="12" name="Oval 22"/>
              <p:cNvSpPr>
                <a:spLocks noChangeArrowheads="1"/>
              </p:cNvSpPr>
              <p:nvPr/>
            </p:nvSpPr>
            <p:spPr bwMode="gray">
              <a:xfrm>
                <a:off x="1536" y="1872"/>
                <a:ext cx="912" cy="144"/>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dirty="0">
                  <a:solidFill>
                    <a:srgbClr val="7D7D7D"/>
                  </a:solidFill>
                  <a:latin typeface="Impact" pitchFamily="34" charset="0"/>
                  <a:ea typeface="微软雅黑" pitchFamily="34" charset="-122"/>
                </a:endParaRPr>
              </a:p>
            </p:txBody>
          </p:sp>
          <p:sp>
            <p:nvSpPr>
              <p:cNvPr id="13" name="Oval 23"/>
              <p:cNvSpPr>
                <a:spLocks noChangeArrowheads="1"/>
              </p:cNvSpPr>
              <p:nvPr/>
            </p:nvSpPr>
            <p:spPr bwMode="gray">
              <a:xfrm>
                <a:off x="1536" y="3224"/>
                <a:ext cx="912" cy="144"/>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dirty="0">
                  <a:solidFill>
                    <a:srgbClr val="7D7D7D"/>
                  </a:solidFill>
                  <a:latin typeface="Impact" pitchFamily="34" charset="0"/>
                  <a:ea typeface="微软雅黑" pitchFamily="34" charset="-122"/>
                </a:endParaRPr>
              </a:p>
            </p:txBody>
          </p:sp>
        </p:grpSp>
        <p:sp>
          <p:nvSpPr>
            <p:cNvPr id="10" name="Rectangle 46"/>
            <p:cNvSpPr>
              <a:spLocks noChangeArrowheads="1"/>
            </p:cNvSpPr>
            <p:nvPr/>
          </p:nvSpPr>
          <p:spPr bwMode="auto">
            <a:xfrm>
              <a:off x="5181599" y="5218113"/>
              <a:ext cx="93821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zh-CN" altLang="en-US" sz="1600" b="1" dirty="0">
                  <a:solidFill>
                    <a:srgbClr val="7D7D7D"/>
                  </a:solidFill>
                  <a:latin typeface="微软雅黑" pitchFamily="34" charset="-122"/>
                  <a:ea typeface="微软雅黑" pitchFamily="34" charset="-122"/>
                </a:rPr>
                <a:t>妇科</a:t>
              </a:r>
              <a:endParaRPr lang="en-US" altLang="zh-CN" sz="1600" b="1" dirty="0">
                <a:solidFill>
                  <a:srgbClr val="7D7D7D"/>
                </a:solidFill>
                <a:latin typeface="微软雅黑" pitchFamily="34" charset="-122"/>
                <a:ea typeface="微软雅黑" pitchFamily="34" charset="-122"/>
              </a:endParaRPr>
            </a:p>
          </p:txBody>
        </p:sp>
      </p:grpSp>
      <p:grpSp>
        <p:nvGrpSpPr>
          <p:cNvPr id="14" name="组合 13"/>
          <p:cNvGrpSpPr/>
          <p:nvPr/>
        </p:nvGrpSpPr>
        <p:grpSpPr>
          <a:xfrm>
            <a:off x="5436689" y="4074477"/>
            <a:ext cx="938214" cy="2341170"/>
            <a:chOff x="4038599" y="3003550"/>
            <a:chExt cx="938214" cy="2341170"/>
          </a:xfrm>
        </p:grpSpPr>
        <p:grpSp>
          <p:nvGrpSpPr>
            <p:cNvPr id="15" name="Group 27"/>
            <p:cNvGrpSpPr>
              <a:grpSpLocks/>
            </p:cNvGrpSpPr>
            <p:nvPr/>
          </p:nvGrpSpPr>
          <p:grpSpPr bwMode="auto">
            <a:xfrm>
              <a:off x="4038600" y="3003550"/>
              <a:ext cx="938213" cy="1944688"/>
              <a:chOff x="1529" y="1871"/>
              <a:chExt cx="919" cy="1497"/>
            </a:xfrm>
          </p:grpSpPr>
          <p:sp>
            <p:nvSpPr>
              <p:cNvPr id="17" name="Freeform 28"/>
              <p:cNvSpPr>
                <a:spLocks/>
              </p:cNvSpPr>
              <p:nvPr/>
            </p:nvSpPr>
            <p:spPr bwMode="gray">
              <a:xfrm>
                <a:off x="1529" y="1871"/>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Impact" pitchFamily="34" charset="0"/>
                  <a:ea typeface="微软雅黑" pitchFamily="34" charset="-122"/>
                </a:endParaRPr>
              </a:p>
            </p:txBody>
          </p:sp>
          <p:sp>
            <p:nvSpPr>
              <p:cNvPr id="18" name="Oval 29"/>
              <p:cNvSpPr>
                <a:spLocks noChangeArrowheads="1"/>
              </p:cNvSpPr>
              <p:nvPr/>
            </p:nvSpPr>
            <p:spPr bwMode="gray">
              <a:xfrm>
                <a:off x="1536" y="1872"/>
                <a:ext cx="912" cy="144"/>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dirty="0">
                  <a:latin typeface="Impact" pitchFamily="34" charset="0"/>
                  <a:ea typeface="微软雅黑" pitchFamily="34" charset="-122"/>
                </a:endParaRPr>
              </a:p>
            </p:txBody>
          </p:sp>
          <p:sp>
            <p:nvSpPr>
              <p:cNvPr id="19" name="Oval 30"/>
              <p:cNvSpPr>
                <a:spLocks noChangeArrowheads="1"/>
              </p:cNvSpPr>
              <p:nvPr/>
            </p:nvSpPr>
            <p:spPr bwMode="gray">
              <a:xfrm>
                <a:off x="1536" y="3224"/>
                <a:ext cx="912" cy="144"/>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dirty="0">
                  <a:latin typeface="Impact" pitchFamily="34" charset="0"/>
                  <a:ea typeface="微软雅黑" pitchFamily="34" charset="-122"/>
                </a:endParaRPr>
              </a:p>
            </p:txBody>
          </p:sp>
        </p:grpSp>
        <p:sp>
          <p:nvSpPr>
            <p:cNvPr id="16" name="Rectangle 47"/>
            <p:cNvSpPr>
              <a:spLocks noChangeArrowheads="1"/>
            </p:cNvSpPr>
            <p:nvPr/>
          </p:nvSpPr>
          <p:spPr bwMode="auto">
            <a:xfrm>
              <a:off x="4038599" y="5030788"/>
              <a:ext cx="93821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zh-CN" altLang="en-US" sz="1600" b="1" dirty="0">
                  <a:solidFill>
                    <a:srgbClr val="7D7D7D"/>
                  </a:solidFill>
                  <a:latin typeface="微软雅黑" pitchFamily="34" charset="-122"/>
                  <a:ea typeface="微软雅黑" pitchFamily="34" charset="-122"/>
                </a:rPr>
                <a:t>儿科</a:t>
              </a:r>
              <a:endParaRPr lang="en-US" altLang="zh-CN" sz="1600" b="1" dirty="0">
                <a:solidFill>
                  <a:srgbClr val="7D7D7D"/>
                </a:solidFill>
                <a:latin typeface="微软雅黑" pitchFamily="34" charset="-122"/>
                <a:ea typeface="微软雅黑" pitchFamily="34" charset="-122"/>
              </a:endParaRPr>
            </a:p>
          </p:txBody>
        </p:sp>
      </p:grpSp>
      <p:sp>
        <p:nvSpPr>
          <p:cNvPr id="20" name="Oval 25"/>
          <p:cNvSpPr>
            <a:spLocks noChangeArrowheads="1"/>
          </p:cNvSpPr>
          <p:nvPr/>
        </p:nvSpPr>
        <p:spPr bwMode="gray">
          <a:xfrm>
            <a:off x="7798890" y="3348758"/>
            <a:ext cx="930276" cy="257175"/>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7" tIns="45714" rIns="91427" bIns="45714" anchor="ctr"/>
          <a:lstStyle/>
          <a:p>
            <a:endParaRPr lang="zh-CN" altLang="en-US" dirty="0">
              <a:latin typeface="Impact" pitchFamily="34" charset="0"/>
              <a:ea typeface="微软雅黑" pitchFamily="34" charset="-122"/>
            </a:endParaRPr>
          </a:p>
        </p:txBody>
      </p:sp>
      <p:sp>
        <p:nvSpPr>
          <p:cNvPr id="21" name="Oval 26"/>
          <p:cNvSpPr>
            <a:spLocks noChangeArrowheads="1"/>
          </p:cNvSpPr>
          <p:nvPr/>
        </p:nvSpPr>
        <p:spPr bwMode="gray">
          <a:xfrm>
            <a:off x="7798890" y="5760170"/>
            <a:ext cx="930276" cy="257175"/>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7" tIns="45714" rIns="91427" bIns="45714" anchor="ctr"/>
          <a:lstStyle/>
          <a:p>
            <a:endParaRPr lang="zh-CN" altLang="en-US" dirty="0">
              <a:latin typeface="Impact" pitchFamily="34" charset="0"/>
              <a:ea typeface="微软雅黑" pitchFamily="34" charset="-122"/>
            </a:endParaRPr>
          </a:p>
        </p:txBody>
      </p:sp>
      <p:sp>
        <p:nvSpPr>
          <p:cNvPr id="22" name="Oval 32"/>
          <p:cNvSpPr>
            <a:spLocks noChangeArrowheads="1"/>
          </p:cNvSpPr>
          <p:nvPr/>
        </p:nvSpPr>
        <p:spPr bwMode="gray">
          <a:xfrm>
            <a:off x="8997452" y="5709200"/>
            <a:ext cx="930276" cy="292100"/>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7" tIns="45714" rIns="91427" bIns="45714" anchor="ctr"/>
          <a:lstStyle/>
          <a:p>
            <a:endParaRPr lang="zh-CN" altLang="en-US" dirty="0">
              <a:latin typeface="Impact" pitchFamily="34" charset="0"/>
              <a:ea typeface="微软雅黑" pitchFamily="34" charset="-122"/>
            </a:endParaRPr>
          </a:p>
        </p:txBody>
      </p:sp>
      <p:grpSp>
        <p:nvGrpSpPr>
          <p:cNvPr id="23" name="组合 22"/>
          <p:cNvGrpSpPr/>
          <p:nvPr/>
        </p:nvGrpSpPr>
        <p:grpSpPr>
          <a:xfrm>
            <a:off x="5444627" y="4963477"/>
            <a:ext cx="930276" cy="1054100"/>
            <a:chOff x="4046538" y="3892551"/>
            <a:chExt cx="930275" cy="1054100"/>
          </a:xfrm>
        </p:grpSpPr>
        <p:sp>
          <p:nvSpPr>
            <p:cNvPr id="24" name="AutoShape 34"/>
            <p:cNvSpPr>
              <a:spLocks noChangeArrowheads="1"/>
            </p:cNvSpPr>
            <p:nvPr/>
          </p:nvSpPr>
          <p:spPr bwMode="gray">
            <a:xfrm>
              <a:off x="4046538" y="3892551"/>
              <a:ext cx="930275" cy="1054100"/>
            </a:xfrm>
            <a:prstGeom prst="can">
              <a:avLst>
                <a:gd name="adj" fmla="val 30417"/>
              </a:avLst>
            </a:prstGeom>
            <a:gradFill>
              <a:gsLst>
                <a:gs pos="100000">
                  <a:srgbClr val="C00000">
                    <a:lumMod val="60000"/>
                    <a:lumOff val="40000"/>
                  </a:srgbClr>
                </a:gs>
                <a:gs pos="0">
                  <a:srgbClr val="C00000"/>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sp>
          <p:nvSpPr>
            <p:cNvPr id="25" name="Text Box 37"/>
            <p:cNvSpPr txBox="1">
              <a:spLocks noChangeArrowheads="1"/>
            </p:cNvSpPr>
            <p:nvPr/>
          </p:nvSpPr>
          <p:spPr bwMode="auto">
            <a:xfrm>
              <a:off x="4082009" y="4539358"/>
              <a:ext cx="762001"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defRPr/>
              </a:pPr>
              <a:r>
                <a:rPr lang="en-US" altLang="zh-CN" kern="0" dirty="0">
                  <a:solidFill>
                    <a:srgbClr val="FFFFFF"/>
                  </a:solidFill>
                  <a:latin typeface="Impact" pitchFamily="34" charset="0"/>
                  <a:ea typeface="微软雅黑" pitchFamily="34" charset="-122"/>
                </a:rPr>
                <a:t>30%</a:t>
              </a:r>
            </a:p>
          </p:txBody>
        </p:sp>
      </p:grpSp>
      <p:grpSp>
        <p:nvGrpSpPr>
          <p:cNvPr id="26" name="组合 25"/>
          <p:cNvGrpSpPr/>
          <p:nvPr/>
        </p:nvGrpSpPr>
        <p:grpSpPr>
          <a:xfrm>
            <a:off x="6608265" y="4742753"/>
            <a:ext cx="930276" cy="1285875"/>
            <a:chOff x="5210175" y="3892550"/>
            <a:chExt cx="930275" cy="1285875"/>
          </a:xfrm>
        </p:grpSpPr>
        <p:sp>
          <p:nvSpPr>
            <p:cNvPr id="27" name="AutoShape 35"/>
            <p:cNvSpPr>
              <a:spLocks noChangeArrowheads="1"/>
            </p:cNvSpPr>
            <p:nvPr/>
          </p:nvSpPr>
          <p:spPr bwMode="ltGray">
            <a:xfrm>
              <a:off x="5210175" y="3892550"/>
              <a:ext cx="930275" cy="1285875"/>
            </a:xfrm>
            <a:prstGeom prst="can">
              <a:avLst>
                <a:gd name="adj" fmla="val 26948"/>
              </a:avLst>
            </a:prstGeom>
            <a:gradFill>
              <a:gsLst>
                <a:gs pos="100000">
                  <a:srgbClr val="C00000">
                    <a:lumMod val="60000"/>
                    <a:lumOff val="40000"/>
                  </a:srgbClr>
                </a:gs>
                <a:gs pos="0">
                  <a:srgbClr val="C00000"/>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sp>
          <p:nvSpPr>
            <p:cNvPr id="28" name="Text Box 38"/>
            <p:cNvSpPr txBox="1">
              <a:spLocks noChangeArrowheads="1"/>
            </p:cNvSpPr>
            <p:nvPr/>
          </p:nvSpPr>
          <p:spPr bwMode="auto">
            <a:xfrm>
              <a:off x="5261520" y="4123431"/>
              <a:ext cx="762001"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defRPr/>
              </a:pPr>
              <a:r>
                <a:rPr lang="en-US" altLang="zh-CN" kern="0" dirty="0">
                  <a:solidFill>
                    <a:srgbClr val="FFFFFF"/>
                  </a:solidFill>
                  <a:latin typeface="Impact" pitchFamily="34" charset="0"/>
                  <a:ea typeface="微软雅黑" pitchFamily="34" charset="-122"/>
                </a:rPr>
                <a:t>60%</a:t>
              </a:r>
            </a:p>
          </p:txBody>
        </p:sp>
      </p:grpSp>
      <p:grpSp>
        <p:nvGrpSpPr>
          <p:cNvPr id="29" name="组合 28"/>
          <p:cNvGrpSpPr/>
          <p:nvPr/>
        </p:nvGrpSpPr>
        <p:grpSpPr>
          <a:xfrm>
            <a:off x="7794128" y="4094882"/>
            <a:ext cx="930276" cy="1922463"/>
            <a:chOff x="6396038" y="3449638"/>
            <a:chExt cx="930275" cy="1922462"/>
          </a:xfrm>
        </p:grpSpPr>
        <p:sp>
          <p:nvSpPr>
            <p:cNvPr id="30" name="AutoShape 36"/>
            <p:cNvSpPr>
              <a:spLocks noChangeArrowheads="1"/>
            </p:cNvSpPr>
            <p:nvPr/>
          </p:nvSpPr>
          <p:spPr bwMode="gray">
            <a:xfrm>
              <a:off x="6396038" y="3449638"/>
              <a:ext cx="930275" cy="1922462"/>
            </a:xfrm>
            <a:prstGeom prst="can">
              <a:avLst>
                <a:gd name="adj" fmla="val 30022"/>
              </a:avLst>
            </a:prstGeom>
            <a:gradFill>
              <a:gsLst>
                <a:gs pos="100000">
                  <a:srgbClr val="C00000">
                    <a:lumMod val="60000"/>
                    <a:lumOff val="40000"/>
                  </a:srgbClr>
                </a:gs>
                <a:gs pos="0">
                  <a:srgbClr val="C00000"/>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sp>
          <p:nvSpPr>
            <p:cNvPr id="31" name="Text Box 39"/>
            <p:cNvSpPr txBox="1">
              <a:spLocks noChangeArrowheads="1"/>
            </p:cNvSpPr>
            <p:nvPr/>
          </p:nvSpPr>
          <p:spPr bwMode="auto">
            <a:xfrm>
              <a:off x="6444208" y="3717033"/>
              <a:ext cx="762001"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defRPr/>
              </a:pPr>
              <a:r>
                <a:rPr lang="en-US" altLang="zh-CN" kern="0" dirty="0">
                  <a:solidFill>
                    <a:srgbClr val="FFFFFF"/>
                  </a:solidFill>
                  <a:latin typeface="Impact" pitchFamily="34" charset="0"/>
                  <a:ea typeface="微软雅黑" pitchFamily="34" charset="-122"/>
                </a:rPr>
                <a:t>80%</a:t>
              </a:r>
            </a:p>
          </p:txBody>
        </p:sp>
      </p:grpSp>
      <p:grpSp>
        <p:nvGrpSpPr>
          <p:cNvPr id="32" name="组合 31"/>
          <p:cNvGrpSpPr/>
          <p:nvPr/>
        </p:nvGrpSpPr>
        <p:grpSpPr>
          <a:xfrm>
            <a:off x="9003803" y="4157319"/>
            <a:ext cx="928687" cy="1831281"/>
            <a:chOff x="7605713" y="4262438"/>
            <a:chExt cx="928687" cy="1285875"/>
          </a:xfrm>
        </p:grpSpPr>
        <p:sp>
          <p:nvSpPr>
            <p:cNvPr id="33" name="AutoShape 33"/>
            <p:cNvSpPr>
              <a:spLocks noChangeArrowheads="1"/>
            </p:cNvSpPr>
            <p:nvPr/>
          </p:nvSpPr>
          <p:spPr bwMode="gray">
            <a:xfrm>
              <a:off x="7605713" y="4262438"/>
              <a:ext cx="928687" cy="1285875"/>
            </a:xfrm>
            <a:prstGeom prst="can">
              <a:avLst>
                <a:gd name="adj" fmla="val 26994"/>
              </a:avLst>
            </a:prstGeom>
            <a:gradFill>
              <a:gsLst>
                <a:gs pos="100000">
                  <a:srgbClr val="C00000">
                    <a:lumMod val="60000"/>
                    <a:lumOff val="40000"/>
                  </a:srgbClr>
                </a:gs>
                <a:gs pos="0">
                  <a:srgbClr val="C00000"/>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sp>
          <p:nvSpPr>
            <p:cNvPr id="34" name="Text Box 40"/>
            <p:cNvSpPr txBox="1">
              <a:spLocks noChangeArrowheads="1"/>
            </p:cNvSpPr>
            <p:nvPr/>
          </p:nvSpPr>
          <p:spPr bwMode="blackWhite">
            <a:xfrm>
              <a:off x="7663408" y="4498082"/>
              <a:ext cx="762000" cy="248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defRPr/>
              </a:pPr>
              <a:r>
                <a:rPr lang="en-US" altLang="zh-CN" kern="0" dirty="0">
                  <a:solidFill>
                    <a:srgbClr val="FFFFFF"/>
                  </a:solidFill>
                  <a:latin typeface="Impact" pitchFamily="34" charset="0"/>
                  <a:ea typeface="微软雅黑" pitchFamily="34" charset="-122"/>
                </a:rPr>
                <a:t>70%</a:t>
              </a:r>
            </a:p>
          </p:txBody>
        </p:sp>
      </p:grpSp>
      <p:sp>
        <p:nvSpPr>
          <p:cNvPr id="38" name="Oval 49"/>
          <p:cNvSpPr>
            <a:spLocks noChangeArrowheads="1"/>
          </p:cNvSpPr>
          <p:nvPr/>
        </p:nvSpPr>
        <p:spPr bwMode="gray">
          <a:xfrm>
            <a:off x="8986340" y="2966000"/>
            <a:ext cx="930276" cy="257175"/>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7" tIns="45714" rIns="91427" bIns="45714" anchor="ctr"/>
          <a:lstStyle/>
          <a:p>
            <a:endParaRPr lang="zh-CN" altLang="en-US" dirty="0">
              <a:latin typeface="Impact" pitchFamily="34" charset="0"/>
              <a:ea typeface="微软雅黑" pitchFamily="34" charset="-122"/>
            </a:endParaRPr>
          </a:p>
        </p:txBody>
      </p:sp>
      <p:sp>
        <p:nvSpPr>
          <p:cNvPr id="39" name="文本框 10"/>
          <p:cNvSpPr txBox="1"/>
          <p:nvPr/>
        </p:nvSpPr>
        <p:spPr>
          <a:xfrm>
            <a:off x="2318048" y="406692"/>
            <a:ext cx="3924050"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各科室手术收入及利润占比</a:t>
            </a:r>
          </a:p>
        </p:txBody>
      </p:sp>
      <p:sp>
        <p:nvSpPr>
          <p:cNvPr id="40" name="TextBox 39"/>
          <p:cNvSpPr txBox="1"/>
          <p:nvPr/>
        </p:nvSpPr>
        <p:spPr>
          <a:xfrm>
            <a:off x="5233492" y="3587115"/>
            <a:ext cx="1326433" cy="353931"/>
          </a:xfrm>
          <a:prstGeom prst="rect">
            <a:avLst/>
          </a:prstGeom>
          <a:noFill/>
        </p:spPr>
        <p:txBody>
          <a:bodyPr wrap="square" lIns="91427" tIns="45714" rIns="91427" bIns="45714" rtlCol="0">
            <a:spAutoFit/>
          </a:bodyPr>
          <a:lstStyle/>
          <a:p>
            <a:pPr algn="ctr"/>
            <a:r>
              <a:rPr lang="en-US" altLang="zh-CN" b="1" dirty="0" smtClean="0">
                <a:solidFill>
                  <a:srgbClr val="C00000"/>
                </a:solidFill>
                <a:latin typeface="微软雅黑" pitchFamily="34" charset="-122"/>
                <a:ea typeface="微软雅黑" pitchFamily="34" charset="-122"/>
              </a:rPr>
              <a:t>600</a:t>
            </a:r>
            <a:r>
              <a:rPr lang="zh-CN" altLang="en-US" b="1" dirty="0" smtClean="0">
                <a:solidFill>
                  <a:srgbClr val="C00000"/>
                </a:solidFill>
                <a:latin typeface="微软雅黑" pitchFamily="34" charset="-122"/>
                <a:ea typeface="微软雅黑" pitchFamily="34" charset="-122"/>
              </a:rPr>
              <a:t>万元</a:t>
            </a:r>
            <a:endParaRPr lang="zh-CN" altLang="en-US" b="1" dirty="0">
              <a:solidFill>
                <a:srgbClr val="C00000"/>
              </a:solidFill>
              <a:latin typeface="微软雅黑" pitchFamily="34" charset="-122"/>
              <a:ea typeface="微软雅黑" pitchFamily="34" charset="-122"/>
            </a:endParaRPr>
          </a:p>
        </p:txBody>
      </p:sp>
      <p:sp>
        <p:nvSpPr>
          <p:cNvPr id="41" name="TextBox 40"/>
          <p:cNvSpPr txBox="1"/>
          <p:nvPr/>
        </p:nvSpPr>
        <p:spPr>
          <a:xfrm>
            <a:off x="6469906" y="3338669"/>
            <a:ext cx="1326433" cy="353931"/>
          </a:xfrm>
          <a:prstGeom prst="rect">
            <a:avLst/>
          </a:prstGeom>
          <a:noFill/>
        </p:spPr>
        <p:txBody>
          <a:bodyPr wrap="square" lIns="91427" tIns="45714" rIns="91427" bIns="45714" rtlCol="0">
            <a:spAutoFit/>
          </a:bodyPr>
          <a:lstStyle/>
          <a:p>
            <a:pPr algn="ctr"/>
            <a:r>
              <a:rPr lang="en-US" altLang="zh-CN" b="1" dirty="0" smtClean="0">
                <a:solidFill>
                  <a:srgbClr val="C00000"/>
                </a:solidFill>
                <a:latin typeface="微软雅黑" pitchFamily="34" charset="-122"/>
                <a:ea typeface="微软雅黑" pitchFamily="34" charset="-122"/>
              </a:rPr>
              <a:t>1100</a:t>
            </a:r>
            <a:r>
              <a:rPr lang="zh-CN" altLang="en-US" b="1" dirty="0" smtClean="0">
                <a:solidFill>
                  <a:srgbClr val="C00000"/>
                </a:solidFill>
                <a:latin typeface="微软雅黑" pitchFamily="34" charset="-122"/>
                <a:ea typeface="微软雅黑" pitchFamily="34" charset="-122"/>
              </a:rPr>
              <a:t>万元</a:t>
            </a:r>
            <a:endParaRPr lang="zh-CN" altLang="en-US" b="1" dirty="0">
              <a:solidFill>
                <a:srgbClr val="C00000"/>
              </a:solidFill>
              <a:latin typeface="微软雅黑" pitchFamily="34" charset="-122"/>
              <a:ea typeface="微软雅黑" pitchFamily="34" charset="-122"/>
            </a:endParaRPr>
          </a:p>
        </p:txBody>
      </p:sp>
      <p:sp>
        <p:nvSpPr>
          <p:cNvPr id="42" name="TextBox 41"/>
          <p:cNvSpPr txBox="1"/>
          <p:nvPr/>
        </p:nvSpPr>
        <p:spPr>
          <a:xfrm>
            <a:off x="7697289" y="2916778"/>
            <a:ext cx="1326433" cy="353931"/>
          </a:xfrm>
          <a:prstGeom prst="rect">
            <a:avLst/>
          </a:prstGeom>
          <a:noFill/>
        </p:spPr>
        <p:txBody>
          <a:bodyPr wrap="square" lIns="91427" tIns="45714" rIns="91427" bIns="45714" rtlCol="0">
            <a:spAutoFit/>
          </a:bodyPr>
          <a:lstStyle/>
          <a:p>
            <a:pPr algn="ctr"/>
            <a:r>
              <a:rPr lang="en-US" altLang="zh-CN" b="1" dirty="0" smtClean="0">
                <a:solidFill>
                  <a:srgbClr val="C00000"/>
                </a:solidFill>
                <a:latin typeface="微软雅黑" pitchFamily="34" charset="-122"/>
                <a:ea typeface="微软雅黑" pitchFamily="34" charset="-122"/>
              </a:rPr>
              <a:t>3200</a:t>
            </a:r>
            <a:r>
              <a:rPr lang="zh-CN" altLang="en-US" b="1" dirty="0" smtClean="0">
                <a:solidFill>
                  <a:srgbClr val="C00000"/>
                </a:solidFill>
                <a:latin typeface="微软雅黑" pitchFamily="34" charset="-122"/>
                <a:ea typeface="微软雅黑" pitchFamily="34" charset="-122"/>
              </a:rPr>
              <a:t>万元</a:t>
            </a:r>
            <a:endParaRPr lang="zh-CN" altLang="en-US" b="1" dirty="0">
              <a:solidFill>
                <a:srgbClr val="C00000"/>
              </a:solidFill>
              <a:latin typeface="微软雅黑" pitchFamily="34" charset="-122"/>
              <a:ea typeface="微软雅黑" pitchFamily="34" charset="-122"/>
            </a:endParaRPr>
          </a:p>
        </p:txBody>
      </p:sp>
      <p:sp>
        <p:nvSpPr>
          <p:cNvPr id="43" name="TextBox 42"/>
          <p:cNvSpPr txBox="1"/>
          <p:nvPr/>
        </p:nvSpPr>
        <p:spPr>
          <a:xfrm>
            <a:off x="8947618" y="2527155"/>
            <a:ext cx="1326433" cy="353931"/>
          </a:xfrm>
          <a:prstGeom prst="rect">
            <a:avLst/>
          </a:prstGeom>
          <a:noFill/>
        </p:spPr>
        <p:txBody>
          <a:bodyPr wrap="square" lIns="91427" tIns="45714" rIns="91427" bIns="45714" rtlCol="0">
            <a:spAutoFit/>
          </a:bodyPr>
          <a:lstStyle/>
          <a:p>
            <a:pPr algn="ctr"/>
            <a:r>
              <a:rPr lang="en-US" altLang="zh-CN" b="1" dirty="0" smtClean="0">
                <a:solidFill>
                  <a:srgbClr val="C00000"/>
                </a:solidFill>
                <a:latin typeface="微软雅黑" pitchFamily="34" charset="-122"/>
                <a:ea typeface="微软雅黑" pitchFamily="34" charset="-122"/>
              </a:rPr>
              <a:t>6200</a:t>
            </a:r>
            <a:r>
              <a:rPr lang="zh-CN" altLang="en-US" b="1" dirty="0" smtClean="0">
                <a:solidFill>
                  <a:srgbClr val="C00000"/>
                </a:solidFill>
                <a:latin typeface="微软雅黑" pitchFamily="34" charset="-122"/>
                <a:ea typeface="微软雅黑" pitchFamily="34" charset="-122"/>
              </a:rPr>
              <a:t>万元</a:t>
            </a:r>
            <a:endParaRPr lang="zh-CN" altLang="en-US" b="1" dirty="0">
              <a:solidFill>
                <a:srgbClr val="C00000"/>
              </a:solidFill>
              <a:latin typeface="微软雅黑" pitchFamily="34" charset="-122"/>
              <a:ea typeface="微软雅黑" pitchFamily="34" charset="-122"/>
            </a:endParaRPr>
          </a:p>
        </p:txBody>
      </p:sp>
      <p:cxnSp>
        <p:nvCxnSpPr>
          <p:cNvPr id="45" name="直接箭头连接符 44"/>
          <p:cNvCxnSpPr/>
          <p:nvPr/>
        </p:nvCxnSpPr>
        <p:spPr>
          <a:xfrm flipV="1">
            <a:off x="9610835" y="4157318"/>
            <a:ext cx="1023257" cy="406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6" name="TextBox 45"/>
          <p:cNvSpPr txBox="1"/>
          <p:nvPr/>
        </p:nvSpPr>
        <p:spPr>
          <a:xfrm>
            <a:off x="10283869" y="3941046"/>
            <a:ext cx="1584176" cy="353931"/>
          </a:xfrm>
          <a:prstGeom prst="rect">
            <a:avLst/>
          </a:prstGeom>
          <a:noFill/>
        </p:spPr>
        <p:txBody>
          <a:bodyPr wrap="square" lIns="91427" tIns="45714" rIns="91427" bIns="45714" rtlCol="0">
            <a:spAutoFit/>
          </a:bodyPr>
          <a:lstStyle/>
          <a:p>
            <a:pPr algn="ctr"/>
            <a:r>
              <a:rPr lang="zh-CN" altLang="en-US" dirty="0" smtClean="0">
                <a:solidFill>
                  <a:schemeClr val="bg1"/>
                </a:solidFill>
                <a:latin typeface="微软雅黑" pitchFamily="34" charset="-122"/>
                <a:ea typeface="微软雅黑" pitchFamily="34" charset="-122"/>
              </a:rPr>
              <a:t>利润占比</a:t>
            </a:r>
            <a:endParaRPr lang="zh-CN" altLang="en-US" dirty="0">
              <a:solidFill>
                <a:schemeClr val="bg1"/>
              </a:solidFill>
              <a:latin typeface="微软雅黑" pitchFamily="34" charset="-122"/>
              <a:ea typeface="微软雅黑" pitchFamily="34" charset="-122"/>
            </a:endParaRPr>
          </a:p>
        </p:txBody>
      </p:sp>
      <p:pic>
        <p:nvPicPr>
          <p:cNvPr id="47" name="图片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515" y="1564567"/>
            <a:ext cx="3645328" cy="4987735"/>
          </a:xfrm>
          <a:prstGeom prst="roundRect">
            <a:avLst>
              <a:gd name="adj" fmla="val 16667"/>
            </a:avLst>
          </a:prstGeom>
          <a:ln w="28575">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6" name="直接连接符 35"/>
          <p:cNvCxnSpPr/>
          <p:nvPr/>
        </p:nvCxnSpPr>
        <p:spPr>
          <a:xfrm flipV="1">
            <a:off x="5233492" y="6002104"/>
            <a:ext cx="4888971" cy="3036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951254" y="1844824"/>
            <a:ext cx="2044336" cy="307764"/>
          </a:xfrm>
          <a:prstGeom prst="rect">
            <a:avLst/>
          </a:prstGeom>
          <a:noFill/>
          <a:ln>
            <a:solidFill>
              <a:srgbClr val="FFFF00"/>
            </a:solidFill>
          </a:ln>
        </p:spPr>
        <p:txBody>
          <a:bodyPr wrap="square" lIns="91427" tIns="45714" rIns="91427" bIns="45714" rtlCol="0">
            <a:spAutoFit/>
          </a:bodyPr>
          <a:lstStyle/>
          <a:p>
            <a:pPr algn="ctr"/>
            <a:r>
              <a:rPr lang="zh-CN" altLang="en-US" sz="1400" dirty="0" smtClean="0">
                <a:solidFill>
                  <a:schemeClr val="accent6"/>
                </a:solidFill>
                <a:latin typeface="微软雅黑" pitchFamily="34" charset="-122"/>
                <a:ea typeface="微软雅黑" pitchFamily="34" charset="-122"/>
              </a:rPr>
              <a:t>本数据仅作为演示参考</a:t>
            </a:r>
            <a:endParaRPr lang="zh-CN" altLang="en-US" sz="1400" dirty="0">
              <a:solidFill>
                <a:schemeClr val="accent6"/>
              </a:solidFill>
              <a:latin typeface="微软雅黑" pitchFamily="34" charset="-122"/>
              <a:ea typeface="微软雅黑" pitchFamily="34" charset="-122"/>
            </a:endParaRPr>
          </a:p>
        </p:txBody>
      </p:sp>
    </p:spTree>
    <p:extLst>
      <p:ext uri="{BB962C8B-B14F-4D97-AF65-F5344CB8AC3E}">
        <p14:creationId xmlns:p14="http://schemas.microsoft.com/office/powerpoint/2010/main" val="107017639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0"/>
          <p:cNvSpPr txBox="1"/>
          <p:nvPr/>
        </p:nvSpPr>
        <p:spPr>
          <a:xfrm>
            <a:off x="2318048" y="406692"/>
            <a:ext cx="3491506"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en-US" altLang="zh-CN" sz="2400" b="1" dirty="0">
                <a:solidFill>
                  <a:srgbClr val="99CC00"/>
                </a:solidFill>
                <a:latin typeface="微软雅黑" pitchFamily="34" charset="-122"/>
                <a:ea typeface="微软雅黑" pitchFamily="34" charset="-122"/>
              </a:rPr>
              <a:t>2013</a:t>
            </a:r>
            <a:r>
              <a:rPr lang="zh-CN" altLang="en-US" sz="2400" b="1" dirty="0">
                <a:solidFill>
                  <a:srgbClr val="99CC00"/>
                </a:solidFill>
                <a:latin typeface="微软雅黑" pitchFamily="34" charset="-122"/>
                <a:ea typeface="微软雅黑" pitchFamily="34" charset="-122"/>
              </a:rPr>
              <a:t>年出入院指标规划</a:t>
            </a:r>
          </a:p>
        </p:txBody>
      </p:sp>
      <p:grpSp>
        <p:nvGrpSpPr>
          <p:cNvPr id="29" name="组合 28"/>
          <p:cNvGrpSpPr/>
          <p:nvPr/>
        </p:nvGrpSpPr>
        <p:grpSpPr>
          <a:xfrm>
            <a:off x="3848942" y="2910673"/>
            <a:ext cx="1905000" cy="2971800"/>
            <a:chOff x="2190331" y="2906603"/>
            <a:chExt cx="1905000" cy="2971800"/>
          </a:xfrm>
        </p:grpSpPr>
        <p:sp>
          <p:nvSpPr>
            <p:cNvPr id="23" name="AutoShape 5"/>
            <p:cNvSpPr>
              <a:spLocks noChangeArrowheads="1"/>
            </p:cNvSpPr>
            <p:nvPr/>
          </p:nvSpPr>
          <p:spPr bwMode="auto">
            <a:xfrm>
              <a:off x="2190331" y="2906603"/>
              <a:ext cx="1905000" cy="2971800"/>
            </a:xfrm>
            <a:prstGeom prst="cube">
              <a:avLst>
                <a:gd name="adj" fmla="val 19333"/>
              </a:avLst>
            </a:prstGeom>
            <a:solidFill>
              <a:srgbClr val="9999FF"/>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TextBox 20"/>
            <p:cNvSpPr txBox="1"/>
            <p:nvPr/>
          </p:nvSpPr>
          <p:spPr>
            <a:xfrm>
              <a:off x="2314895" y="4243171"/>
              <a:ext cx="1475284" cy="461665"/>
            </a:xfrm>
            <a:prstGeom prst="rect">
              <a:avLst/>
            </a:prstGeom>
            <a:noFill/>
          </p:spPr>
          <p:txBody>
            <a:bodyPr wrap="square" rtlCol="0">
              <a:spAutoFit/>
            </a:bodyPr>
            <a:lstStyle/>
            <a:p>
              <a:r>
                <a:rPr lang="zh-CN" altLang="en-US" sz="2400" b="1" dirty="0">
                  <a:solidFill>
                    <a:srgbClr val="C00000"/>
                  </a:solidFill>
                  <a:latin typeface="微软雅黑" pitchFamily="34" charset="-122"/>
                  <a:ea typeface="微软雅黑" pitchFamily="34" charset="-122"/>
                </a:rPr>
                <a:t>出院总数</a:t>
              </a:r>
            </a:p>
          </p:txBody>
        </p:sp>
      </p:grpSp>
      <p:grpSp>
        <p:nvGrpSpPr>
          <p:cNvPr id="26" name="组合 25"/>
          <p:cNvGrpSpPr/>
          <p:nvPr/>
        </p:nvGrpSpPr>
        <p:grpSpPr>
          <a:xfrm>
            <a:off x="8038485" y="2923163"/>
            <a:ext cx="1905000" cy="2971800"/>
            <a:chOff x="7681763" y="2906603"/>
            <a:chExt cx="1905000" cy="2971800"/>
          </a:xfrm>
        </p:grpSpPr>
        <p:sp>
          <p:nvSpPr>
            <p:cNvPr id="27" name="AutoShape 5"/>
            <p:cNvSpPr>
              <a:spLocks noChangeArrowheads="1"/>
            </p:cNvSpPr>
            <p:nvPr/>
          </p:nvSpPr>
          <p:spPr bwMode="auto">
            <a:xfrm>
              <a:off x="7681763" y="2906603"/>
              <a:ext cx="1905000" cy="2971800"/>
            </a:xfrm>
            <a:prstGeom prst="cube">
              <a:avLst>
                <a:gd name="adj" fmla="val 19333"/>
              </a:avLst>
            </a:prstGeom>
            <a:solidFill>
              <a:srgbClr val="92D050"/>
            </a:solidFill>
            <a:ln w="19050">
              <a:solidFill>
                <a:schemeClr val="bg1"/>
              </a:solidFill>
              <a:miter lim="800000"/>
              <a:headEnd/>
              <a:tailEnd/>
            </a:ln>
            <a:effectLst/>
          </p:spPr>
          <p:txBody>
            <a:bodyPr wrap="none" anchor="ctr"/>
            <a:lstStyle/>
            <a:p>
              <a:endParaRPr lang="zh-CN" altLang="en-US"/>
            </a:p>
          </p:txBody>
        </p:sp>
        <p:sp>
          <p:nvSpPr>
            <p:cNvPr id="28" name="TextBox 27"/>
            <p:cNvSpPr txBox="1"/>
            <p:nvPr/>
          </p:nvSpPr>
          <p:spPr>
            <a:xfrm>
              <a:off x="7705372" y="4261183"/>
              <a:ext cx="1475284" cy="461665"/>
            </a:xfrm>
            <a:prstGeom prst="rect">
              <a:avLst/>
            </a:prstGeom>
            <a:noFill/>
          </p:spPr>
          <p:txBody>
            <a:bodyPr wrap="square" rtlCol="0">
              <a:spAutoFit/>
            </a:bodyPr>
            <a:lstStyle>
              <a:defPPr>
                <a:defRPr lang="zh-CN"/>
              </a:defPPr>
              <a:lvl1pPr>
                <a:defRPr sz="2400" b="1">
                  <a:solidFill>
                    <a:srgbClr val="C00000"/>
                  </a:solidFill>
                  <a:latin typeface="微软雅黑" pitchFamily="34" charset="-122"/>
                  <a:ea typeface="微软雅黑" pitchFamily="34" charset="-122"/>
                </a:defRPr>
              </a:lvl1pPr>
            </a:lstStyle>
            <a:p>
              <a:r>
                <a:rPr lang="zh-CN" altLang="en-US" dirty="0"/>
                <a:t>入院总数</a:t>
              </a:r>
            </a:p>
          </p:txBody>
        </p:sp>
      </p:grpSp>
      <p:sp>
        <p:nvSpPr>
          <p:cNvPr id="31" name="Freeform 19"/>
          <p:cNvSpPr>
            <a:spLocks/>
          </p:cNvSpPr>
          <p:nvPr/>
        </p:nvSpPr>
        <p:spPr bwMode="auto">
          <a:xfrm>
            <a:off x="6213745" y="3337761"/>
            <a:ext cx="737613" cy="1818963"/>
          </a:xfrm>
          <a:custGeom>
            <a:avLst/>
            <a:gdLst>
              <a:gd name="T0" fmla="*/ 407 w 2647"/>
              <a:gd name="T1" fmla="*/ 3681 h 5214"/>
              <a:gd name="T2" fmla="*/ 715 w 2647"/>
              <a:gd name="T3" fmla="*/ 5204 h 5214"/>
              <a:gd name="T4" fmla="*/ 1323 w 2647"/>
              <a:gd name="T5" fmla="*/ 3681 h 5214"/>
              <a:gd name="T6" fmla="*/ 1943 w 2647"/>
              <a:gd name="T7" fmla="*/ 5214 h 5214"/>
              <a:gd name="T8" fmla="*/ 2248 w 2647"/>
              <a:gd name="T9" fmla="*/ 3750 h 5214"/>
              <a:gd name="T10" fmla="*/ 2244 w 2647"/>
              <a:gd name="T11" fmla="*/ 3681 h 5214"/>
              <a:gd name="T12" fmla="*/ 2244 w 2647"/>
              <a:gd name="T13" fmla="*/ 3670 h 5214"/>
              <a:gd name="T14" fmla="*/ 2245 w 2647"/>
              <a:gd name="T15" fmla="*/ 3627 h 5214"/>
              <a:gd name="T16" fmla="*/ 2245 w 2647"/>
              <a:gd name="T17" fmla="*/ 3498 h 5214"/>
              <a:gd name="T18" fmla="*/ 2243 w 2647"/>
              <a:gd name="T19" fmla="*/ 3456 h 5214"/>
              <a:gd name="T20" fmla="*/ 2243 w 2647"/>
              <a:gd name="T21" fmla="*/ 1491 h 5214"/>
              <a:gd name="T22" fmla="*/ 2647 w 2647"/>
              <a:gd name="T23" fmla="*/ 1491 h 5214"/>
              <a:gd name="T24" fmla="*/ 1323 w 2647"/>
              <a:gd name="T25" fmla="*/ 0 h 5214"/>
              <a:gd name="T26" fmla="*/ 0 w 2647"/>
              <a:gd name="T27" fmla="*/ 1491 h 5214"/>
              <a:gd name="T28" fmla="*/ 404 w 2647"/>
              <a:gd name="T29" fmla="*/ 1491 h 5214"/>
              <a:gd name="T30" fmla="*/ 404 w 2647"/>
              <a:gd name="T31" fmla="*/ 3681 h 5214"/>
              <a:gd name="T32" fmla="*/ 407 w 2647"/>
              <a:gd name="T33" fmla="*/ 3681 h 5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7" h="5214">
                <a:moveTo>
                  <a:pt x="407" y="3681"/>
                </a:moveTo>
                <a:cubicBezTo>
                  <a:pt x="409" y="4235"/>
                  <a:pt x="521" y="4755"/>
                  <a:pt x="715" y="5204"/>
                </a:cubicBezTo>
                <a:cubicBezTo>
                  <a:pt x="1081" y="4872"/>
                  <a:pt x="1321" y="4314"/>
                  <a:pt x="1323" y="3681"/>
                </a:cubicBezTo>
                <a:cubicBezTo>
                  <a:pt x="1326" y="4320"/>
                  <a:pt x="1571" y="4882"/>
                  <a:pt x="1943" y="5214"/>
                </a:cubicBezTo>
                <a:cubicBezTo>
                  <a:pt x="2128" y="4780"/>
                  <a:pt x="2238" y="4282"/>
                  <a:pt x="2248" y="3750"/>
                </a:cubicBezTo>
                <a:cubicBezTo>
                  <a:pt x="2246" y="3727"/>
                  <a:pt x="2245" y="3704"/>
                  <a:pt x="2244" y="3681"/>
                </a:cubicBezTo>
                <a:cubicBezTo>
                  <a:pt x="2244" y="3677"/>
                  <a:pt x="2244" y="3673"/>
                  <a:pt x="2244" y="3670"/>
                </a:cubicBezTo>
                <a:cubicBezTo>
                  <a:pt x="2244" y="3656"/>
                  <a:pt x="2245" y="3641"/>
                  <a:pt x="2245" y="3627"/>
                </a:cubicBezTo>
                <a:lnTo>
                  <a:pt x="2245" y="3498"/>
                </a:lnTo>
                <a:cubicBezTo>
                  <a:pt x="2245" y="3484"/>
                  <a:pt x="2244" y="3470"/>
                  <a:pt x="2243" y="3456"/>
                </a:cubicBezTo>
                <a:lnTo>
                  <a:pt x="2243" y="1491"/>
                </a:lnTo>
                <a:lnTo>
                  <a:pt x="2647" y="1491"/>
                </a:lnTo>
                <a:lnTo>
                  <a:pt x="1323" y="0"/>
                </a:lnTo>
                <a:lnTo>
                  <a:pt x="0" y="1491"/>
                </a:lnTo>
                <a:lnTo>
                  <a:pt x="404" y="1491"/>
                </a:lnTo>
                <a:lnTo>
                  <a:pt x="404" y="3681"/>
                </a:lnTo>
                <a:lnTo>
                  <a:pt x="407" y="3681"/>
                </a:lnTo>
                <a:close/>
              </a:path>
            </a:pathLst>
          </a:custGeom>
          <a:solidFill>
            <a:schemeClr val="tx2">
              <a:lumMod val="40000"/>
              <a:lumOff val="60000"/>
            </a:schemeClr>
          </a:solidFill>
          <a:ln w="3175" cap="flat" cmpd="sng" algn="ctr">
            <a:solidFill>
              <a:srgbClr val="D7D7D7"/>
            </a:solidFill>
            <a:prstDash val="solid"/>
          </a:ln>
          <a:effectLst/>
        </p:spPr>
        <p:txBody>
          <a:bodyPr lIns="0" tIns="45714" rIns="0" bIns="45714" anchor="ctr"/>
          <a:lstStyle/>
          <a:p>
            <a:pPr algn="ctr">
              <a:lnSpc>
                <a:spcPct val="120000"/>
              </a:lnSpc>
              <a:spcBef>
                <a:spcPts val="600"/>
              </a:spcBef>
              <a:spcAft>
                <a:spcPts val="600"/>
              </a:spcAft>
              <a:defRPr/>
            </a:pPr>
            <a:endParaRPr lang="zh-CN" altLang="en-US" sz="2800" b="1" kern="0" dirty="0">
              <a:solidFill>
                <a:srgbClr val="FFFF00"/>
              </a:solidFill>
              <a:latin typeface="微软雅黑" pitchFamily="34" charset="-122"/>
              <a:ea typeface="微软雅黑" pitchFamily="34" charset="-122"/>
            </a:endParaRPr>
          </a:p>
        </p:txBody>
      </p:sp>
      <p:sp>
        <p:nvSpPr>
          <p:cNvPr id="32" name="Freeform 19"/>
          <p:cNvSpPr>
            <a:spLocks/>
          </p:cNvSpPr>
          <p:nvPr/>
        </p:nvSpPr>
        <p:spPr bwMode="auto">
          <a:xfrm>
            <a:off x="10479494" y="3352493"/>
            <a:ext cx="737613" cy="1818963"/>
          </a:xfrm>
          <a:custGeom>
            <a:avLst/>
            <a:gdLst>
              <a:gd name="T0" fmla="*/ 407 w 2647"/>
              <a:gd name="T1" fmla="*/ 3681 h 5214"/>
              <a:gd name="T2" fmla="*/ 715 w 2647"/>
              <a:gd name="T3" fmla="*/ 5204 h 5214"/>
              <a:gd name="T4" fmla="*/ 1323 w 2647"/>
              <a:gd name="T5" fmla="*/ 3681 h 5214"/>
              <a:gd name="T6" fmla="*/ 1943 w 2647"/>
              <a:gd name="T7" fmla="*/ 5214 h 5214"/>
              <a:gd name="T8" fmla="*/ 2248 w 2647"/>
              <a:gd name="T9" fmla="*/ 3750 h 5214"/>
              <a:gd name="T10" fmla="*/ 2244 w 2647"/>
              <a:gd name="T11" fmla="*/ 3681 h 5214"/>
              <a:gd name="T12" fmla="*/ 2244 w 2647"/>
              <a:gd name="T13" fmla="*/ 3670 h 5214"/>
              <a:gd name="T14" fmla="*/ 2245 w 2647"/>
              <a:gd name="T15" fmla="*/ 3627 h 5214"/>
              <a:gd name="T16" fmla="*/ 2245 w 2647"/>
              <a:gd name="T17" fmla="*/ 3498 h 5214"/>
              <a:gd name="T18" fmla="*/ 2243 w 2647"/>
              <a:gd name="T19" fmla="*/ 3456 h 5214"/>
              <a:gd name="T20" fmla="*/ 2243 w 2647"/>
              <a:gd name="T21" fmla="*/ 1491 h 5214"/>
              <a:gd name="T22" fmla="*/ 2647 w 2647"/>
              <a:gd name="T23" fmla="*/ 1491 h 5214"/>
              <a:gd name="T24" fmla="*/ 1323 w 2647"/>
              <a:gd name="T25" fmla="*/ 0 h 5214"/>
              <a:gd name="T26" fmla="*/ 0 w 2647"/>
              <a:gd name="T27" fmla="*/ 1491 h 5214"/>
              <a:gd name="T28" fmla="*/ 404 w 2647"/>
              <a:gd name="T29" fmla="*/ 1491 h 5214"/>
              <a:gd name="T30" fmla="*/ 404 w 2647"/>
              <a:gd name="T31" fmla="*/ 3681 h 5214"/>
              <a:gd name="T32" fmla="*/ 407 w 2647"/>
              <a:gd name="T33" fmla="*/ 3681 h 5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7" h="5214">
                <a:moveTo>
                  <a:pt x="407" y="3681"/>
                </a:moveTo>
                <a:cubicBezTo>
                  <a:pt x="409" y="4235"/>
                  <a:pt x="521" y="4755"/>
                  <a:pt x="715" y="5204"/>
                </a:cubicBezTo>
                <a:cubicBezTo>
                  <a:pt x="1081" y="4872"/>
                  <a:pt x="1321" y="4314"/>
                  <a:pt x="1323" y="3681"/>
                </a:cubicBezTo>
                <a:cubicBezTo>
                  <a:pt x="1326" y="4320"/>
                  <a:pt x="1571" y="4882"/>
                  <a:pt x="1943" y="5214"/>
                </a:cubicBezTo>
                <a:cubicBezTo>
                  <a:pt x="2128" y="4780"/>
                  <a:pt x="2238" y="4282"/>
                  <a:pt x="2248" y="3750"/>
                </a:cubicBezTo>
                <a:cubicBezTo>
                  <a:pt x="2246" y="3727"/>
                  <a:pt x="2245" y="3704"/>
                  <a:pt x="2244" y="3681"/>
                </a:cubicBezTo>
                <a:cubicBezTo>
                  <a:pt x="2244" y="3677"/>
                  <a:pt x="2244" y="3673"/>
                  <a:pt x="2244" y="3670"/>
                </a:cubicBezTo>
                <a:cubicBezTo>
                  <a:pt x="2244" y="3656"/>
                  <a:pt x="2245" y="3641"/>
                  <a:pt x="2245" y="3627"/>
                </a:cubicBezTo>
                <a:lnTo>
                  <a:pt x="2245" y="3498"/>
                </a:lnTo>
                <a:cubicBezTo>
                  <a:pt x="2245" y="3484"/>
                  <a:pt x="2244" y="3470"/>
                  <a:pt x="2243" y="3456"/>
                </a:cubicBezTo>
                <a:lnTo>
                  <a:pt x="2243" y="1491"/>
                </a:lnTo>
                <a:lnTo>
                  <a:pt x="2647" y="1491"/>
                </a:lnTo>
                <a:lnTo>
                  <a:pt x="1323" y="0"/>
                </a:lnTo>
                <a:lnTo>
                  <a:pt x="0" y="1491"/>
                </a:lnTo>
                <a:lnTo>
                  <a:pt x="404" y="1491"/>
                </a:lnTo>
                <a:lnTo>
                  <a:pt x="404" y="3681"/>
                </a:lnTo>
                <a:lnTo>
                  <a:pt x="407" y="3681"/>
                </a:lnTo>
                <a:close/>
              </a:path>
            </a:pathLst>
          </a:custGeom>
          <a:solidFill>
            <a:schemeClr val="accent3">
              <a:lumMod val="75000"/>
            </a:schemeClr>
          </a:solidFill>
          <a:ln w="3175" cap="flat" cmpd="sng" algn="ctr">
            <a:solidFill>
              <a:srgbClr val="D7D7D7"/>
            </a:solidFill>
            <a:prstDash val="solid"/>
          </a:ln>
          <a:effectLst/>
        </p:spPr>
        <p:txBody>
          <a:bodyPr lIns="0" tIns="45714" rIns="0" bIns="45714" anchor="ctr"/>
          <a:lstStyle/>
          <a:p>
            <a:pPr algn="ctr">
              <a:lnSpc>
                <a:spcPct val="120000"/>
              </a:lnSpc>
              <a:spcBef>
                <a:spcPts val="600"/>
              </a:spcBef>
              <a:spcAft>
                <a:spcPts val="600"/>
              </a:spcAft>
              <a:defRPr/>
            </a:pPr>
            <a:endParaRPr lang="zh-CN" altLang="en-US" sz="2800" kern="0">
              <a:solidFill>
                <a:sysClr val="window" lastClr="FFFFFF"/>
              </a:solidFill>
              <a:latin typeface="Impact" pitchFamily="34" charset="0"/>
              <a:ea typeface="微软雅黑" pitchFamily="34" charset="-122"/>
            </a:endParaRPr>
          </a:p>
        </p:txBody>
      </p:sp>
      <p:sp>
        <p:nvSpPr>
          <p:cNvPr id="33" name="TextBox 32"/>
          <p:cNvSpPr txBox="1"/>
          <p:nvPr/>
        </p:nvSpPr>
        <p:spPr>
          <a:xfrm>
            <a:off x="4063799" y="2449009"/>
            <a:ext cx="1960062" cy="461665"/>
          </a:xfrm>
          <a:prstGeom prst="rect">
            <a:avLst/>
          </a:prstGeom>
          <a:noFill/>
        </p:spPr>
        <p:txBody>
          <a:bodyPr wrap="square" lIns="91427" tIns="45714" rIns="91427" bIns="45714" rtlCol="0">
            <a:spAutoFit/>
          </a:bodyPr>
          <a:lstStyle/>
          <a:p>
            <a:r>
              <a:rPr lang="en-US" altLang="zh-CN" sz="2400" b="1" dirty="0">
                <a:solidFill>
                  <a:srgbClr val="C00000"/>
                </a:solidFill>
                <a:latin typeface="微软雅黑" pitchFamily="34" charset="-122"/>
                <a:ea typeface="微软雅黑" pitchFamily="34" charset="-122"/>
              </a:rPr>
              <a:t>62000</a:t>
            </a:r>
            <a:r>
              <a:rPr lang="zh-CN" altLang="en-US" sz="2400" b="1" dirty="0">
                <a:solidFill>
                  <a:srgbClr val="C00000"/>
                </a:solidFill>
                <a:latin typeface="微软雅黑" pitchFamily="34" charset="-122"/>
                <a:ea typeface="微软雅黑" pitchFamily="34" charset="-122"/>
              </a:rPr>
              <a:t>人次</a:t>
            </a:r>
          </a:p>
        </p:txBody>
      </p:sp>
      <p:sp>
        <p:nvSpPr>
          <p:cNvPr id="34" name="TextBox 33"/>
          <p:cNvSpPr txBox="1"/>
          <p:nvPr/>
        </p:nvSpPr>
        <p:spPr>
          <a:xfrm>
            <a:off x="8230944" y="2449009"/>
            <a:ext cx="1960062" cy="461665"/>
          </a:xfrm>
          <a:prstGeom prst="rect">
            <a:avLst/>
          </a:prstGeom>
          <a:noFill/>
        </p:spPr>
        <p:txBody>
          <a:bodyPr wrap="square" lIns="91427" tIns="45714" rIns="91427" bIns="45714" rtlCol="0">
            <a:spAutoFit/>
          </a:bodyPr>
          <a:lstStyle/>
          <a:p>
            <a:r>
              <a:rPr lang="en-US" altLang="zh-CN" sz="2400" b="1" dirty="0">
                <a:solidFill>
                  <a:srgbClr val="C00000"/>
                </a:solidFill>
                <a:latin typeface="微软雅黑" pitchFamily="34" charset="-122"/>
                <a:ea typeface="微软雅黑" pitchFamily="34" charset="-122"/>
              </a:rPr>
              <a:t>61500</a:t>
            </a:r>
            <a:r>
              <a:rPr lang="zh-CN" altLang="en-US" sz="2400" b="1" dirty="0">
                <a:solidFill>
                  <a:srgbClr val="C00000"/>
                </a:solidFill>
                <a:latin typeface="微软雅黑" pitchFamily="34" charset="-122"/>
                <a:ea typeface="微软雅黑" pitchFamily="34" charset="-122"/>
              </a:rPr>
              <a:t>人次</a:t>
            </a:r>
          </a:p>
        </p:txBody>
      </p:sp>
      <p:sp>
        <p:nvSpPr>
          <p:cNvPr id="35" name="矩形 34"/>
          <p:cNvSpPr/>
          <p:nvPr/>
        </p:nvSpPr>
        <p:spPr>
          <a:xfrm>
            <a:off x="6020656" y="5205202"/>
            <a:ext cx="1210589" cy="400111"/>
          </a:xfrm>
          <a:prstGeom prst="rect">
            <a:avLst/>
          </a:prstGeom>
        </p:spPr>
        <p:txBody>
          <a:bodyPr wrap="none" lIns="91427" tIns="45714" rIns="91427" bIns="45714">
            <a:spAutoFit/>
          </a:bodyPr>
          <a:lstStyle/>
          <a:p>
            <a:pPr lvl="0" algn="ctr">
              <a:spcBef>
                <a:spcPct val="0"/>
              </a:spcBef>
            </a:pPr>
            <a:r>
              <a:rPr lang="zh-CN" altLang="en-US" sz="2000" b="1" dirty="0">
                <a:solidFill>
                  <a:srgbClr val="FFFF00"/>
                </a:solidFill>
                <a:latin typeface="微软雅黑" pitchFamily="34" charset="-122"/>
                <a:ea typeface="微软雅黑" pitchFamily="34" charset="-122"/>
              </a:rPr>
              <a:t>同比</a:t>
            </a:r>
            <a:r>
              <a:rPr lang="zh-CN" altLang="zh-CN" sz="2000" b="1" dirty="0">
                <a:solidFill>
                  <a:srgbClr val="FFFF00"/>
                </a:solidFill>
                <a:latin typeface="微软雅黑" pitchFamily="34" charset="-122"/>
                <a:ea typeface="微软雅黑" pitchFamily="34" charset="-122"/>
              </a:rPr>
              <a:t>增长</a:t>
            </a:r>
            <a:endParaRPr lang="zh-CN" altLang="en-US" sz="2000" b="1" dirty="0">
              <a:solidFill>
                <a:srgbClr val="FFFF00"/>
              </a:solidFill>
              <a:latin typeface="微软雅黑" pitchFamily="34" charset="-122"/>
              <a:ea typeface="微软雅黑" pitchFamily="34" charset="-122"/>
              <a:cs typeface="+mj-cs"/>
            </a:endParaRPr>
          </a:p>
        </p:txBody>
      </p:sp>
      <p:sp>
        <p:nvSpPr>
          <p:cNvPr id="30" name="矩形 29"/>
          <p:cNvSpPr/>
          <p:nvPr/>
        </p:nvSpPr>
        <p:spPr>
          <a:xfrm>
            <a:off x="6855981" y="4062575"/>
            <a:ext cx="720043" cy="353931"/>
          </a:xfrm>
          <a:prstGeom prst="rect">
            <a:avLst/>
          </a:prstGeom>
        </p:spPr>
        <p:txBody>
          <a:bodyPr wrap="none" lIns="91427" tIns="45714" rIns="91427" bIns="45714">
            <a:spAutoFit/>
          </a:bodyPr>
          <a:lstStyle/>
          <a:p>
            <a:r>
              <a:rPr lang="en-US" altLang="zh-CN" b="1" dirty="0">
                <a:solidFill>
                  <a:srgbClr val="FFFF00"/>
                </a:solidFill>
                <a:latin typeface="微软雅黑" pitchFamily="34" charset="-122"/>
                <a:ea typeface="微软雅黑" pitchFamily="34" charset="-122"/>
              </a:rPr>
              <a:t>0.8%</a:t>
            </a:r>
            <a:endParaRPr lang="zh-CN" altLang="en-US" b="1" dirty="0">
              <a:solidFill>
                <a:srgbClr val="FFFF00"/>
              </a:solidFill>
              <a:latin typeface="微软雅黑" pitchFamily="34" charset="-122"/>
              <a:ea typeface="微软雅黑" pitchFamily="34" charset="-122"/>
            </a:endParaRPr>
          </a:p>
        </p:txBody>
      </p:sp>
      <p:sp>
        <p:nvSpPr>
          <p:cNvPr id="37" name="矩形 36"/>
          <p:cNvSpPr/>
          <p:nvPr/>
        </p:nvSpPr>
        <p:spPr>
          <a:xfrm>
            <a:off x="10243006" y="5405258"/>
            <a:ext cx="1210589" cy="400111"/>
          </a:xfrm>
          <a:prstGeom prst="rect">
            <a:avLst/>
          </a:prstGeom>
        </p:spPr>
        <p:txBody>
          <a:bodyPr wrap="none" lIns="91427" tIns="45714" rIns="91427" bIns="45714">
            <a:spAutoFit/>
          </a:bodyPr>
          <a:lstStyle/>
          <a:p>
            <a:pPr lvl="0" algn="ctr">
              <a:spcBef>
                <a:spcPct val="0"/>
              </a:spcBef>
            </a:pPr>
            <a:r>
              <a:rPr lang="zh-CN" altLang="en-US" sz="2000" b="1" dirty="0">
                <a:solidFill>
                  <a:srgbClr val="00B0F0"/>
                </a:solidFill>
                <a:latin typeface="微软雅黑" pitchFamily="34" charset="-122"/>
                <a:ea typeface="微软雅黑" pitchFamily="34" charset="-122"/>
              </a:rPr>
              <a:t>同比</a:t>
            </a:r>
            <a:r>
              <a:rPr lang="zh-CN" altLang="zh-CN" sz="2000" b="1" dirty="0">
                <a:solidFill>
                  <a:srgbClr val="00B0F0"/>
                </a:solidFill>
                <a:latin typeface="微软雅黑" pitchFamily="34" charset="-122"/>
                <a:ea typeface="微软雅黑" pitchFamily="34" charset="-122"/>
              </a:rPr>
              <a:t>增长</a:t>
            </a:r>
            <a:endParaRPr lang="zh-CN" altLang="en-US" sz="2000" b="1" dirty="0">
              <a:solidFill>
                <a:srgbClr val="00B0F0"/>
              </a:solidFill>
              <a:latin typeface="微软雅黑" pitchFamily="34" charset="-122"/>
              <a:ea typeface="微软雅黑" pitchFamily="34" charset="-122"/>
              <a:cs typeface="+mj-cs"/>
            </a:endParaRPr>
          </a:p>
        </p:txBody>
      </p:sp>
      <p:sp>
        <p:nvSpPr>
          <p:cNvPr id="38" name="矩形 37"/>
          <p:cNvSpPr/>
          <p:nvPr/>
        </p:nvSpPr>
        <p:spPr>
          <a:xfrm>
            <a:off x="11134800" y="4093077"/>
            <a:ext cx="854695" cy="353931"/>
          </a:xfrm>
          <a:prstGeom prst="rect">
            <a:avLst/>
          </a:prstGeom>
        </p:spPr>
        <p:txBody>
          <a:bodyPr wrap="none" lIns="91427" tIns="45714" rIns="91427" bIns="45714">
            <a:spAutoFit/>
          </a:bodyPr>
          <a:lstStyle/>
          <a:p>
            <a:r>
              <a:rPr lang="en-US" altLang="zh-CN" b="1" dirty="0" smtClean="0">
                <a:solidFill>
                  <a:srgbClr val="00B0F0"/>
                </a:solidFill>
                <a:latin typeface="微软雅黑" pitchFamily="34" charset="-122"/>
                <a:ea typeface="微软雅黑" pitchFamily="34" charset="-122"/>
              </a:rPr>
              <a:t>0.76%</a:t>
            </a:r>
            <a:endParaRPr lang="zh-CN" altLang="en-US" b="1" dirty="0">
              <a:solidFill>
                <a:srgbClr val="00B0F0"/>
              </a:solidFill>
              <a:latin typeface="微软雅黑" pitchFamily="34" charset="-122"/>
              <a:ea typeface="微软雅黑" pitchFamily="34" charset="-122"/>
            </a:endParaRPr>
          </a:p>
        </p:txBody>
      </p:sp>
      <p:pic>
        <p:nvPicPr>
          <p:cNvPr id="2048" name="图片 20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54" y="2589472"/>
            <a:ext cx="2972338" cy="3335957"/>
          </a:xfrm>
          <a:prstGeom prst="roundRect">
            <a:avLst>
              <a:gd name="adj" fmla="val 16667"/>
            </a:avLst>
          </a:prstGeom>
          <a:ln w="28575">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986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40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par>
                          <p:cTn id="11" fill="hold">
                            <p:stCondLst>
                              <p:cond delay="9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1400"/>
                            </p:stCondLst>
                            <p:childTnLst>
                              <p:par>
                                <p:cTn id="16" presetID="10"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0"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115同步盘\图片素材\JPEG 640x480\JU001_72A.jpg"/>
          <p:cNvPicPr>
            <a:picLocks noChangeAspect="1" noChangeArrowheads="1"/>
          </p:cNvPicPr>
          <p:nvPr/>
        </p:nvPicPr>
        <p:blipFill rotWithShape="1">
          <a:blip r:embed="rId2">
            <a:extLst>
              <a:ext uri="{28A0092B-C50C-407E-A947-70E740481C1C}">
                <a14:useLocalDpi xmlns:a14="http://schemas.microsoft.com/office/drawing/2010/main" val="0"/>
              </a:ext>
            </a:extLst>
          </a:blip>
          <a:srcRect t="21299"/>
          <a:stretch/>
        </p:blipFill>
        <p:spPr bwMode="auto">
          <a:xfrm>
            <a:off x="-38143" y="1"/>
            <a:ext cx="12378049" cy="7196403"/>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0" y="4485117"/>
            <a:ext cx="12339906" cy="211223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8" tIns="60960" rIns="121918" bIns="60960" rtlCol="0" anchor="ctr"/>
          <a:lstStyle/>
          <a:p>
            <a:pPr algn="ctr"/>
            <a:endParaRPr lang="zh-CN" altLang="en-US" sz="2400" b="1">
              <a:solidFill>
                <a:prstClr val="white"/>
              </a:solidFill>
              <a:latin typeface="微软雅黑" pitchFamily="34" charset="-122"/>
              <a:ea typeface="微软雅黑" pitchFamily="34" charset="-122"/>
            </a:endParaRPr>
          </a:p>
        </p:txBody>
      </p:sp>
      <p:sp>
        <p:nvSpPr>
          <p:cNvPr id="5" name="TextBox 3"/>
          <p:cNvSpPr txBox="1"/>
          <p:nvPr/>
        </p:nvSpPr>
        <p:spPr>
          <a:xfrm>
            <a:off x="1129036" y="4933038"/>
            <a:ext cx="9649071" cy="1200329"/>
          </a:xfrm>
          <a:prstGeom prst="rect">
            <a:avLst/>
          </a:prstGeom>
          <a:noFill/>
        </p:spPr>
        <p:txBody>
          <a:bodyPr wrap="square" lIns="91427" tIns="45714" rIns="91427" bIns="45714">
            <a:spAutoFit/>
          </a:bodyPr>
          <a:lstStyle/>
          <a:p>
            <a:pPr algn="ctr">
              <a:defRPr/>
            </a:pPr>
            <a:r>
              <a:rPr lang="en-US" altLang="zh-CN" sz="7200" b="1" dirty="0" smtClean="0">
                <a:ln w="19050">
                  <a:solidFill>
                    <a:prstClr val="white"/>
                  </a:solidFill>
                </a:ln>
                <a:solidFill>
                  <a:srgbClr val="8CC600"/>
                </a:solidFill>
                <a:effectLst>
                  <a:reflection blurRad="6350" stA="50000" endA="300" endPos="50000" dist="60007" dir="5400000" sy="-100000" algn="bl" rotWithShape="0"/>
                </a:effectLst>
                <a:latin typeface="微软雅黑" pitchFamily="34" charset="-122"/>
                <a:ea typeface="微软雅黑" pitchFamily="34" charset="-122"/>
              </a:rPr>
              <a:t>20XX</a:t>
            </a:r>
            <a:r>
              <a:rPr lang="zh-CN" altLang="en-US" sz="7200" b="1" dirty="0" smtClean="0">
                <a:ln w="19050">
                  <a:solidFill>
                    <a:prstClr val="white"/>
                  </a:solidFill>
                </a:ln>
                <a:solidFill>
                  <a:srgbClr val="8CC600"/>
                </a:solidFill>
                <a:effectLst>
                  <a:reflection blurRad="6350" stA="50000" endA="300" endPos="50000" dist="60007" dir="5400000" sy="-100000" algn="bl" rotWithShape="0"/>
                </a:effectLst>
                <a:latin typeface="微软雅黑" pitchFamily="34" charset="-122"/>
                <a:ea typeface="微软雅黑" pitchFamily="34" charset="-122"/>
              </a:rPr>
              <a:t>年</a:t>
            </a:r>
            <a:r>
              <a:rPr lang="zh-CN" altLang="en-US" sz="7200" b="1" dirty="0">
                <a:ln w="19050">
                  <a:solidFill>
                    <a:prstClr val="white"/>
                  </a:solidFill>
                </a:ln>
                <a:solidFill>
                  <a:srgbClr val="8CC600"/>
                </a:solidFill>
                <a:effectLst>
                  <a:reflection blurRad="6350" stA="50000" endA="300" endPos="50000" dist="60007" dir="5400000" sy="-100000" algn="bl" rotWithShape="0"/>
                </a:effectLst>
                <a:latin typeface="微软雅黑" pitchFamily="34" charset="-122"/>
                <a:ea typeface="微软雅黑" pitchFamily="34" charset="-122"/>
              </a:rPr>
              <a:t>年度工作计划</a:t>
            </a:r>
          </a:p>
        </p:txBody>
      </p:sp>
      <p:sp>
        <p:nvSpPr>
          <p:cNvPr id="6" name="TextBox 11"/>
          <p:cNvSpPr txBox="1">
            <a:spLocks noChangeArrowheads="1"/>
          </p:cNvSpPr>
          <p:nvPr/>
        </p:nvSpPr>
        <p:spPr bwMode="auto">
          <a:xfrm>
            <a:off x="4863052" y="4532927"/>
            <a:ext cx="2575657" cy="400111"/>
          </a:xfrm>
          <a:prstGeom prst="rect">
            <a:avLst/>
          </a:prstGeom>
          <a:noFill/>
          <a:ln w="9525">
            <a:noFill/>
            <a:miter lim="800000"/>
            <a:headEnd/>
            <a:tailEnd/>
          </a:ln>
        </p:spPr>
        <p:txBody>
          <a:bodyPr wrap="square" lIns="91427" tIns="45714" rIns="91427" bIns="45714">
            <a:spAutoFit/>
          </a:bodyPr>
          <a:lstStyle/>
          <a:p>
            <a:pPr algn="ctr">
              <a:defRPr/>
            </a:pPr>
            <a:r>
              <a:rPr lang="en-US" altLang="zh-CN" sz="2000" dirty="0">
                <a:solidFill>
                  <a:srgbClr val="FF6600"/>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Xxx</a:t>
            </a:r>
            <a:r>
              <a:rPr lang="zh-CN" altLang="en-US" sz="2000" dirty="0">
                <a:solidFill>
                  <a:srgbClr val="FF6600"/>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医院</a:t>
            </a:r>
          </a:p>
        </p:txBody>
      </p:sp>
      <p:sp>
        <p:nvSpPr>
          <p:cNvPr id="7" name="矩形 6"/>
          <p:cNvSpPr/>
          <p:nvPr/>
        </p:nvSpPr>
        <p:spPr>
          <a:xfrm>
            <a:off x="10069461" y="260648"/>
            <a:ext cx="2016224" cy="576064"/>
          </a:xfrm>
          <a:prstGeom prst="rect">
            <a:avLst/>
          </a:prstGeom>
          <a:solidFill>
            <a:srgbClr val="99CC00"/>
          </a:solidFill>
          <a:ln w="25400" cap="flat" cmpd="sng" algn="ctr">
            <a:noFill/>
            <a:prstDash val="solid"/>
          </a:ln>
          <a:effectLst/>
        </p:spPr>
        <p:txBody>
          <a:bodyPr lIns="91427" tIns="45714" rIns="91427" bIns="4571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prstClr val="white"/>
                </a:solidFill>
                <a:effectLst/>
                <a:uLnTx/>
                <a:uFillTx/>
                <a:latin typeface="Calibri"/>
                <a:ea typeface="宋体" panose="02010600030101010101" pitchFamily="2" charset="-122"/>
                <a:cs typeface="+mn-cs"/>
              </a:rPr>
              <a:t>医院</a:t>
            </a:r>
            <a:r>
              <a:rPr kumimoji="0" lang="en-US" altLang="zh-CN" sz="1800" b="0" i="0" u="none" strike="noStrike" kern="0" cap="none" spc="0" normalizeH="0" baseline="0" noProof="0" dirty="0" smtClean="0">
                <a:ln>
                  <a:noFill/>
                </a:ln>
                <a:solidFill>
                  <a:prstClr val="white"/>
                </a:solidFill>
                <a:effectLst/>
                <a:uLnTx/>
                <a:uFillTx/>
                <a:latin typeface="Calibri"/>
                <a:ea typeface="宋体" panose="02010600030101010101" pitchFamily="2" charset="-122"/>
                <a:cs typeface="+mn-cs"/>
              </a:rPr>
              <a:t>logo</a:t>
            </a:r>
            <a:endParaRPr kumimoji="0" lang="zh-CN" altLang="en-US" sz="1800" b="0" i="0" u="none" strike="noStrike" kern="0" cap="none" spc="0" normalizeH="0" baseline="0" noProof="0" dirty="0" smtClean="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397708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1" decel="100000"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0"/>
          <p:cNvSpPr txBox="1"/>
          <p:nvPr/>
        </p:nvSpPr>
        <p:spPr>
          <a:xfrm>
            <a:off x="2318047" y="406692"/>
            <a:ext cx="4355605"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en-US" altLang="zh-CN" sz="2400" b="1" dirty="0">
                <a:solidFill>
                  <a:srgbClr val="99CC00"/>
                </a:solidFill>
                <a:latin typeface="微软雅黑" pitchFamily="34" charset="-122"/>
                <a:ea typeface="微软雅黑" pitchFamily="34" charset="-122"/>
              </a:rPr>
              <a:t>2013</a:t>
            </a:r>
            <a:r>
              <a:rPr lang="zh-CN" altLang="en-US" sz="2400" b="1" dirty="0">
                <a:solidFill>
                  <a:srgbClr val="99CC00"/>
                </a:solidFill>
                <a:latin typeface="微软雅黑" pitchFamily="34" charset="-122"/>
                <a:ea typeface="微软雅黑" pitchFamily="34" charset="-122"/>
              </a:rPr>
              <a:t>年各科药占比指标规划</a:t>
            </a:r>
          </a:p>
        </p:txBody>
      </p:sp>
      <p:graphicFrame>
        <p:nvGraphicFramePr>
          <p:cNvPr id="3" name="对象 2"/>
          <p:cNvGraphicFramePr>
            <a:graphicFrameLocks noChangeAspect="1"/>
          </p:cNvGraphicFramePr>
          <p:nvPr>
            <p:extLst>
              <p:ext uri="{D42A27DB-BD31-4B8C-83A1-F6EECF244321}">
                <p14:modId xmlns:p14="http://schemas.microsoft.com/office/powerpoint/2010/main" val="3108708917"/>
              </p:ext>
            </p:extLst>
          </p:nvPr>
        </p:nvGraphicFramePr>
        <p:xfrm>
          <a:off x="3498524" y="1511860"/>
          <a:ext cx="5267307" cy="3511539"/>
        </p:xfrm>
        <a:graphic>
          <a:graphicData uri="http://schemas.openxmlformats.org/presentationml/2006/ole">
            <mc:AlternateContent xmlns:mc="http://schemas.openxmlformats.org/markup-compatibility/2006">
              <mc:Choice xmlns:v="urn:schemas-microsoft-com:vml" Requires="v">
                <p:oleObj spid="_x0000_s1049" name="图表" r:id="rId4" imgW="6096000" imgH="4067243" progId="MSGraph.Chart.8">
                  <p:embed followColorScheme="full"/>
                </p:oleObj>
              </mc:Choice>
              <mc:Fallback>
                <p:oleObj name="图表" r:id="rId4" imgW="6096000" imgH="4067243" progId="MSGraph.Chart.8">
                  <p:embed followColorScheme="full"/>
                  <p:pic>
                    <p:nvPicPr>
                      <p:cNvPr id="0" name=""/>
                      <p:cNvPicPr>
                        <a:picLocks noChangeAspect="1" noChangeArrowheads="1"/>
                      </p:cNvPicPr>
                      <p:nvPr/>
                    </p:nvPicPr>
                    <p:blipFill>
                      <a:blip r:embed="rId5"/>
                      <a:srcRect/>
                      <a:stretch>
                        <a:fillRect/>
                      </a:stretch>
                    </p:blipFill>
                    <p:spPr bwMode="auto">
                      <a:xfrm>
                        <a:off x="3498524" y="1511860"/>
                        <a:ext cx="5267307" cy="3511539"/>
                      </a:xfrm>
                      <a:prstGeom prst="rect">
                        <a:avLst/>
                      </a:prstGeom>
                      <a:solidFill>
                        <a:schemeClr val="bg1"/>
                      </a:solidFill>
                      <a:ln>
                        <a:noFill/>
                      </a:ln>
                      <a:effectLst/>
                    </p:spPr>
                  </p:pic>
                </p:oleObj>
              </mc:Fallback>
            </mc:AlternateContent>
          </a:graphicData>
        </a:graphic>
      </p:graphicFrame>
      <p:grpSp>
        <p:nvGrpSpPr>
          <p:cNvPr id="4" name="组合 3"/>
          <p:cNvGrpSpPr/>
          <p:nvPr/>
        </p:nvGrpSpPr>
        <p:grpSpPr>
          <a:xfrm>
            <a:off x="4402225" y="2380772"/>
            <a:ext cx="3434689" cy="2188035"/>
            <a:chOff x="2934173" y="2156040"/>
            <a:chExt cx="3187462" cy="1988727"/>
          </a:xfrm>
        </p:grpSpPr>
        <p:sp>
          <p:nvSpPr>
            <p:cNvPr id="5" name="Rectangle 61"/>
            <p:cNvSpPr>
              <a:spLocks noChangeArrowheads="1"/>
            </p:cNvSpPr>
            <p:nvPr/>
          </p:nvSpPr>
          <p:spPr bwMode="auto">
            <a:xfrm>
              <a:off x="4058603" y="2156040"/>
              <a:ext cx="1126129" cy="26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spAutoFit/>
            </a:bodyPr>
            <a:lstStyle/>
            <a:p>
              <a:pPr defTabSz="761893">
                <a:tabLst>
                  <a:tab pos="482531" algn="l"/>
                </a:tabLst>
              </a:pPr>
              <a:r>
                <a:rPr lang="zh-CN" altLang="en-US" sz="1300" b="1" dirty="0">
                  <a:solidFill>
                    <a:srgbClr val="FF0000"/>
                  </a:solidFill>
                  <a:latin typeface="微软雅黑" pitchFamily="34" charset="-122"/>
                  <a:ea typeface="微软雅黑" pitchFamily="34" charset="-122"/>
                </a:rPr>
                <a:t>外科下降</a:t>
              </a:r>
              <a:r>
                <a:rPr lang="en-US" altLang="zh-CN" sz="1300" b="1" dirty="0">
                  <a:solidFill>
                    <a:srgbClr val="FF0000"/>
                  </a:solidFill>
                  <a:latin typeface="微软雅黑" pitchFamily="34" charset="-122"/>
                  <a:ea typeface="微软雅黑" pitchFamily="34" charset="-122"/>
                </a:rPr>
                <a:t>15%</a:t>
              </a:r>
              <a:endParaRPr lang="en-US" altLang="ko-KR" sz="1300" b="1" dirty="0">
                <a:solidFill>
                  <a:srgbClr val="FF0000"/>
                </a:solidFill>
                <a:latin typeface="微软雅黑" pitchFamily="34" charset="-122"/>
                <a:ea typeface="微软雅黑" pitchFamily="34" charset="-122"/>
              </a:endParaRPr>
            </a:p>
          </p:txBody>
        </p:sp>
        <p:sp>
          <p:nvSpPr>
            <p:cNvPr id="6" name="Rectangle 61"/>
            <p:cNvSpPr>
              <a:spLocks noChangeArrowheads="1"/>
            </p:cNvSpPr>
            <p:nvPr/>
          </p:nvSpPr>
          <p:spPr bwMode="auto">
            <a:xfrm>
              <a:off x="4806823" y="2698841"/>
              <a:ext cx="1126129" cy="26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spAutoFit/>
            </a:bodyPr>
            <a:lstStyle/>
            <a:p>
              <a:pPr defTabSz="761893">
                <a:tabLst>
                  <a:tab pos="482531" algn="l"/>
                </a:tabLst>
              </a:pPr>
              <a:r>
                <a:rPr lang="zh-CN" altLang="en-US" sz="1300" b="1" dirty="0">
                  <a:solidFill>
                    <a:schemeClr val="bg1"/>
                  </a:solidFill>
                  <a:latin typeface="微软雅黑" pitchFamily="34" charset="-122"/>
                  <a:ea typeface="微软雅黑" pitchFamily="34" charset="-122"/>
                </a:rPr>
                <a:t>内科下降</a:t>
              </a:r>
              <a:r>
                <a:rPr lang="en-US" altLang="zh-CN" sz="1300" b="1" dirty="0">
                  <a:solidFill>
                    <a:schemeClr val="bg1"/>
                  </a:solidFill>
                  <a:latin typeface="微软雅黑" pitchFamily="34" charset="-122"/>
                  <a:ea typeface="微软雅黑" pitchFamily="34" charset="-122"/>
                </a:rPr>
                <a:t>15%</a:t>
              </a:r>
              <a:endParaRPr lang="en-US" altLang="ko-KR" sz="1300" b="1" dirty="0">
                <a:solidFill>
                  <a:schemeClr val="bg1"/>
                </a:solidFill>
                <a:latin typeface="微软雅黑" pitchFamily="34" charset="-122"/>
                <a:ea typeface="微软雅黑" pitchFamily="34" charset="-122"/>
              </a:endParaRPr>
            </a:p>
          </p:txBody>
        </p:sp>
        <p:sp>
          <p:nvSpPr>
            <p:cNvPr id="7" name="Rectangle 61"/>
            <p:cNvSpPr>
              <a:spLocks noChangeArrowheads="1"/>
            </p:cNvSpPr>
            <p:nvPr/>
          </p:nvSpPr>
          <p:spPr bwMode="auto">
            <a:xfrm>
              <a:off x="4995506" y="3468068"/>
              <a:ext cx="1126129" cy="26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spAutoFit/>
            </a:bodyPr>
            <a:lstStyle/>
            <a:p>
              <a:pPr defTabSz="761893">
                <a:tabLst>
                  <a:tab pos="482531" algn="l"/>
                </a:tabLst>
              </a:pPr>
              <a:r>
                <a:rPr lang="zh-CN" altLang="en-US" sz="1300" b="1" dirty="0">
                  <a:solidFill>
                    <a:srgbClr val="FFFF00"/>
                  </a:solidFill>
                  <a:latin typeface="微软雅黑" pitchFamily="34" charset="-122"/>
                  <a:ea typeface="微软雅黑" pitchFamily="34" charset="-122"/>
                </a:rPr>
                <a:t>儿科下降</a:t>
              </a:r>
              <a:r>
                <a:rPr lang="en-US" altLang="zh-CN" sz="1300" b="1" dirty="0">
                  <a:solidFill>
                    <a:srgbClr val="FFFF00"/>
                  </a:solidFill>
                  <a:latin typeface="微软雅黑" pitchFamily="34" charset="-122"/>
                  <a:ea typeface="微软雅黑" pitchFamily="34" charset="-122"/>
                </a:rPr>
                <a:t>10%</a:t>
              </a:r>
              <a:endParaRPr lang="en-US" altLang="ko-KR" sz="1300" b="1" dirty="0">
                <a:solidFill>
                  <a:srgbClr val="FFFF00"/>
                </a:solidFill>
                <a:latin typeface="微软雅黑" pitchFamily="34" charset="-122"/>
                <a:ea typeface="微软雅黑" pitchFamily="34" charset="-122"/>
              </a:endParaRPr>
            </a:p>
          </p:txBody>
        </p:sp>
        <p:sp>
          <p:nvSpPr>
            <p:cNvPr id="8" name="Rectangle 61"/>
            <p:cNvSpPr>
              <a:spLocks noChangeArrowheads="1"/>
            </p:cNvSpPr>
            <p:nvPr/>
          </p:nvSpPr>
          <p:spPr bwMode="auto">
            <a:xfrm>
              <a:off x="4048868" y="3878429"/>
              <a:ext cx="1126129" cy="26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spAutoFit/>
            </a:bodyPr>
            <a:lstStyle/>
            <a:p>
              <a:pPr defTabSz="761893">
                <a:tabLst>
                  <a:tab pos="482531" algn="l"/>
                </a:tabLst>
              </a:pPr>
              <a:r>
                <a:rPr lang="zh-CN" altLang="en-US" sz="1300" b="1" dirty="0">
                  <a:solidFill>
                    <a:srgbClr val="00B050"/>
                  </a:solidFill>
                  <a:latin typeface="微软雅黑" pitchFamily="34" charset="-122"/>
                  <a:ea typeface="微软雅黑" pitchFamily="34" charset="-122"/>
                </a:rPr>
                <a:t>产科下降</a:t>
              </a:r>
              <a:r>
                <a:rPr lang="en-US" altLang="zh-CN" sz="1300" b="1" dirty="0">
                  <a:solidFill>
                    <a:srgbClr val="00B050"/>
                  </a:solidFill>
                  <a:latin typeface="微软雅黑" pitchFamily="34" charset="-122"/>
                  <a:ea typeface="微软雅黑" pitchFamily="34" charset="-122"/>
                </a:rPr>
                <a:t>12%</a:t>
              </a:r>
              <a:endParaRPr lang="en-US" altLang="ko-KR" sz="1300" b="1" dirty="0">
                <a:solidFill>
                  <a:srgbClr val="00B050"/>
                </a:solidFill>
                <a:latin typeface="微软雅黑" pitchFamily="34" charset="-122"/>
                <a:ea typeface="微软雅黑" pitchFamily="34" charset="-122"/>
              </a:endParaRPr>
            </a:p>
          </p:txBody>
        </p:sp>
        <p:sp>
          <p:nvSpPr>
            <p:cNvPr id="9" name="Rectangle 61"/>
            <p:cNvSpPr>
              <a:spLocks noChangeArrowheads="1"/>
            </p:cNvSpPr>
            <p:nvPr/>
          </p:nvSpPr>
          <p:spPr bwMode="auto">
            <a:xfrm>
              <a:off x="3021058" y="3085507"/>
              <a:ext cx="1126129" cy="26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spAutoFit/>
            </a:bodyPr>
            <a:lstStyle/>
            <a:p>
              <a:pPr defTabSz="761893">
                <a:tabLst>
                  <a:tab pos="482531" algn="l"/>
                </a:tabLst>
              </a:pPr>
              <a:r>
                <a:rPr lang="zh-CN" altLang="en-US" sz="1300" b="1" dirty="0">
                  <a:latin typeface="微软雅黑" pitchFamily="34" charset="-122"/>
                  <a:ea typeface="微软雅黑" pitchFamily="34" charset="-122"/>
                </a:rPr>
                <a:t>妇科下降</a:t>
              </a:r>
              <a:r>
                <a:rPr lang="en-US" altLang="zh-CN" sz="1300" b="1" dirty="0">
                  <a:latin typeface="微软雅黑" pitchFamily="34" charset="-122"/>
                  <a:ea typeface="微软雅黑" pitchFamily="34" charset="-122"/>
                </a:rPr>
                <a:t>12%</a:t>
              </a:r>
              <a:endParaRPr lang="en-US" altLang="ko-KR" sz="1300" b="1" dirty="0">
                <a:latin typeface="微软雅黑" pitchFamily="34" charset="-122"/>
                <a:ea typeface="微软雅黑" pitchFamily="34" charset="-122"/>
              </a:endParaRPr>
            </a:p>
          </p:txBody>
        </p:sp>
        <p:sp>
          <p:nvSpPr>
            <p:cNvPr id="10" name="Rectangle 61"/>
            <p:cNvSpPr>
              <a:spLocks noChangeArrowheads="1"/>
            </p:cNvSpPr>
            <p:nvPr/>
          </p:nvSpPr>
          <p:spPr bwMode="auto">
            <a:xfrm>
              <a:off x="2934173" y="2544691"/>
              <a:ext cx="1185633" cy="26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spAutoFit/>
            </a:bodyPr>
            <a:lstStyle/>
            <a:p>
              <a:pPr defTabSz="761893">
                <a:tabLst>
                  <a:tab pos="482531" algn="l"/>
                </a:tabLst>
              </a:pPr>
              <a:r>
                <a:rPr lang="zh-CN" altLang="en-US" sz="1300" b="1" dirty="0">
                  <a:solidFill>
                    <a:srgbClr val="00B0F0"/>
                  </a:solidFill>
                  <a:latin typeface="微软雅黑" pitchFamily="34" charset="-122"/>
                  <a:ea typeface="微软雅黑" pitchFamily="34" charset="-122"/>
                </a:rPr>
                <a:t>保健科下降</a:t>
              </a:r>
              <a:r>
                <a:rPr lang="en-US" altLang="zh-CN" sz="1300" b="1" dirty="0">
                  <a:solidFill>
                    <a:srgbClr val="00B0F0"/>
                  </a:solidFill>
                  <a:latin typeface="微软雅黑" pitchFamily="34" charset="-122"/>
                  <a:ea typeface="微软雅黑" pitchFamily="34" charset="-122"/>
                </a:rPr>
                <a:t>3%</a:t>
              </a:r>
              <a:endParaRPr lang="en-US" altLang="ko-KR" sz="1300" b="1" dirty="0">
                <a:solidFill>
                  <a:srgbClr val="00B0F0"/>
                </a:solidFill>
                <a:latin typeface="微软雅黑" pitchFamily="34" charset="-122"/>
                <a:ea typeface="微软雅黑" pitchFamily="34" charset="-122"/>
              </a:endParaRPr>
            </a:p>
          </p:txBody>
        </p:sp>
      </p:grpSp>
      <p:grpSp>
        <p:nvGrpSpPr>
          <p:cNvPr id="11" name="组合 10"/>
          <p:cNvGrpSpPr/>
          <p:nvPr/>
        </p:nvGrpSpPr>
        <p:grpSpPr>
          <a:xfrm>
            <a:off x="1850634" y="1669671"/>
            <a:ext cx="8661523" cy="3268832"/>
            <a:chOff x="607148" y="1611171"/>
            <a:chExt cx="8038068" cy="2971076"/>
          </a:xfrm>
        </p:grpSpPr>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148" y="1611171"/>
              <a:ext cx="1584176" cy="1124497"/>
            </a:xfrm>
            <a:prstGeom prst="roundRect">
              <a:avLst>
                <a:gd name="adj" fmla="val 16667"/>
              </a:avLst>
            </a:prstGeom>
            <a:ln>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图片 12"/>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644832" y="3459047"/>
              <a:ext cx="1584000" cy="1123200"/>
            </a:xfrm>
            <a:prstGeom prst="roundRect">
              <a:avLst>
                <a:gd name="adj" fmla="val 16667"/>
              </a:avLst>
            </a:prstGeom>
            <a:ln>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图片 13"/>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7061216" y="1611171"/>
              <a:ext cx="1584000" cy="1123200"/>
            </a:xfrm>
            <a:prstGeom prst="roundRect">
              <a:avLst>
                <a:gd name="adj" fmla="val 16667"/>
              </a:avLst>
            </a:prstGeom>
            <a:ln>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图片 14"/>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7061216" y="3451446"/>
              <a:ext cx="1584000" cy="1123200"/>
            </a:xfrm>
            <a:prstGeom prst="roundRect">
              <a:avLst>
                <a:gd name="adj" fmla="val 16667"/>
              </a:avLst>
            </a:prstGeom>
            <a:ln>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16" name="组合 15"/>
          <p:cNvGrpSpPr/>
          <p:nvPr/>
        </p:nvGrpSpPr>
        <p:grpSpPr>
          <a:xfrm>
            <a:off x="3439222" y="2019109"/>
            <a:ext cx="5191970" cy="2565080"/>
            <a:chOff x="2195736" y="1896506"/>
            <a:chExt cx="4818254" cy="2331428"/>
          </a:xfrm>
        </p:grpSpPr>
        <p:cxnSp>
          <p:nvCxnSpPr>
            <p:cNvPr id="17" name="直接箭头连接符 16"/>
            <p:cNvCxnSpPr/>
            <p:nvPr/>
          </p:nvCxnSpPr>
          <p:spPr>
            <a:xfrm>
              <a:off x="2195736" y="1896506"/>
              <a:ext cx="648072" cy="562302"/>
            </a:xfrm>
            <a:prstGeom prst="straightConnector1">
              <a:avLst/>
            </a:prstGeom>
            <a:ln w="15875">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2228832" y="3435351"/>
              <a:ext cx="614976" cy="585296"/>
            </a:xfrm>
            <a:prstGeom prst="straightConnector1">
              <a:avLst/>
            </a:prstGeom>
            <a:ln w="15875">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flipV="1">
              <a:off x="6300788" y="3628645"/>
              <a:ext cx="713202" cy="599289"/>
            </a:xfrm>
            <a:prstGeom prst="straightConnector1">
              <a:avLst/>
            </a:prstGeom>
            <a:ln w="15875">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6300788" y="1896506"/>
              <a:ext cx="713202" cy="562302"/>
            </a:xfrm>
            <a:prstGeom prst="straightConnector1">
              <a:avLst/>
            </a:prstGeom>
            <a:ln w="15875">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540085" y="5675445"/>
            <a:ext cx="9361040" cy="646319"/>
          </a:xfrm>
          <a:prstGeom prst="rect">
            <a:avLst/>
          </a:prstGeom>
          <a:noFill/>
          <a:ln>
            <a:solidFill>
              <a:schemeClr val="accent6">
                <a:lumMod val="60000"/>
                <a:lumOff val="40000"/>
              </a:schemeClr>
            </a:solidFill>
          </a:ln>
        </p:spPr>
        <p:txBody>
          <a:bodyPr wrap="square" lIns="91427" tIns="45714" rIns="91427" bIns="45714" rtlCol="0">
            <a:spAutoFit/>
          </a:bodyPr>
          <a:lstStyle/>
          <a:p>
            <a:r>
              <a:rPr lang="zh-CN" altLang="en-US" sz="1800" dirty="0" smtClean="0">
                <a:latin typeface="微软雅黑" pitchFamily="34" charset="-122"/>
                <a:ea typeface="微软雅黑" pitchFamily="34" charset="-122"/>
              </a:rPr>
              <a:t>根据卫生部推出的相关政策，药占比将越来越低已是趋势，医院将提高治疗和检测等方面的力度。（卫生部指定的单位除外）</a:t>
            </a:r>
            <a:endParaRPr lang="zh-CN" altLang="en-US" sz="1800" dirty="0">
              <a:latin typeface="微软雅黑" pitchFamily="34" charset="-122"/>
              <a:ea typeface="微软雅黑" pitchFamily="34" charset="-122"/>
            </a:endParaRPr>
          </a:p>
        </p:txBody>
      </p:sp>
    </p:spTree>
    <p:extLst>
      <p:ext uri="{BB962C8B-B14F-4D97-AF65-F5344CB8AC3E}">
        <p14:creationId xmlns:p14="http://schemas.microsoft.com/office/powerpoint/2010/main" val="37489642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00"/>
                                        <p:tgtEl>
                                          <p:spTgt spid="3"/>
                                        </p:tgtEl>
                                      </p:cBhvr>
                                    </p:animEffect>
                                  </p:childTnLst>
                                </p:cTn>
                              </p:par>
                            </p:childTnLst>
                          </p:cTn>
                        </p:par>
                        <p:par>
                          <p:cTn id="8" fill="hold">
                            <p:stCondLst>
                              <p:cond delay="12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par>
                          <p:cTn id="12" fill="hold">
                            <p:stCondLst>
                              <p:cond delay="1700"/>
                            </p:stCondLst>
                            <p:childTnLst>
                              <p:par>
                                <p:cTn id="13" presetID="16" presetClass="entr" presetSubtype="2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0" presetClass="entr" presetSubtype="0" fill="hold" nodeType="withEffect">
                                  <p:stCondLst>
                                    <p:cond delay="1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0"/>
          <p:cNvSpPr txBox="1"/>
          <p:nvPr/>
        </p:nvSpPr>
        <p:spPr>
          <a:xfrm>
            <a:off x="2318047" y="406692"/>
            <a:ext cx="4067571"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en-US" altLang="zh-CN" sz="2400" b="1" dirty="0" smtClean="0">
                <a:solidFill>
                  <a:srgbClr val="99CC00"/>
                </a:solidFill>
                <a:latin typeface="微软雅黑" pitchFamily="34" charset="-122"/>
                <a:ea typeface="微软雅黑" pitchFamily="34" charset="-122"/>
              </a:rPr>
              <a:t>2013</a:t>
            </a:r>
            <a:r>
              <a:rPr lang="zh-CN" altLang="en-US" sz="2400" b="1" dirty="0" smtClean="0">
                <a:solidFill>
                  <a:srgbClr val="99CC00"/>
                </a:solidFill>
                <a:latin typeface="微软雅黑" pitchFamily="34" charset="-122"/>
                <a:ea typeface="微软雅黑" pitchFamily="34" charset="-122"/>
              </a:rPr>
              <a:t>年病患满意</a:t>
            </a:r>
            <a:r>
              <a:rPr lang="zh-CN" altLang="en-US" sz="2400" b="1" dirty="0">
                <a:solidFill>
                  <a:srgbClr val="99CC00"/>
                </a:solidFill>
                <a:latin typeface="微软雅黑" pitchFamily="34" charset="-122"/>
                <a:ea typeface="微软雅黑" pitchFamily="34" charset="-122"/>
              </a:rPr>
              <a:t>度指标规划</a:t>
            </a:r>
          </a:p>
        </p:txBody>
      </p:sp>
      <p:sp>
        <p:nvSpPr>
          <p:cNvPr id="2" name="TextBox 1"/>
          <p:cNvSpPr txBox="1"/>
          <p:nvPr/>
        </p:nvSpPr>
        <p:spPr>
          <a:xfrm>
            <a:off x="578295" y="1450166"/>
            <a:ext cx="8640960" cy="461665"/>
          </a:xfrm>
          <a:prstGeom prst="rect">
            <a:avLst/>
          </a:prstGeom>
          <a:noFill/>
        </p:spPr>
        <p:txBody>
          <a:bodyPr wrap="square" lIns="91427" tIns="45714" rIns="91427" bIns="45714" rtlCol="0">
            <a:spAutoFit/>
          </a:bodyPr>
          <a:lstStyle/>
          <a:p>
            <a:r>
              <a:rPr lang="en-US" altLang="zh-CN" sz="2400" dirty="0">
                <a:solidFill>
                  <a:schemeClr val="bg1"/>
                </a:solidFill>
                <a:latin typeface="微软雅黑" pitchFamily="34" charset="-122"/>
                <a:ea typeface="微软雅黑" pitchFamily="34" charset="-122"/>
              </a:rPr>
              <a:t>2013</a:t>
            </a:r>
            <a:r>
              <a:rPr lang="zh-CN" altLang="en-US" sz="2400" dirty="0">
                <a:solidFill>
                  <a:schemeClr val="bg1"/>
                </a:solidFill>
                <a:latin typeface="微软雅黑" pitchFamily="34" charset="-122"/>
                <a:ea typeface="微软雅黑" pitchFamily="34" charset="-122"/>
              </a:rPr>
              <a:t>年各</a:t>
            </a:r>
            <a:r>
              <a:rPr lang="zh-CN" altLang="en-US" sz="2400" dirty="0" smtClean="0">
                <a:solidFill>
                  <a:schemeClr val="bg1"/>
                </a:solidFill>
                <a:latin typeface="微软雅黑" pitchFamily="34" charset="-122"/>
                <a:ea typeface="微软雅黑" pitchFamily="34" charset="-122"/>
              </a:rPr>
              <a:t>科病患满意</a:t>
            </a:r>
            <a:r>
              <a:rPr lang="zh-CN" altLang="en-US" sz="2400" dirty="0">
                <a:solidFill>
                  <a:schemeClr val="bg1"/>
                </a:solidFill>
                <a:latin typeface="微软雅黑" pitchFamily="34" charset="-122"/>
                <a:ea typeface="微软雅黑" pitchFamily="34" charset="-122"/>
              </a:rPr>
              <a:t>度指标如下：</a:t>
            </a:r>
          </a:p>
        </p:txBody>
      </p:sp>
      <p:sp>
        <p:nvSpPr>
          <p:cNvPr id="4" name="Rounded Rectangle 14">
            <a:hlinkClick r:id="rId3" action="ppaction://hlinksldjump" highlightClick="1"/>
            <a:hlinkHover r:id="" action="ppaction://noaction" highlightClick="1"/>
          </p:cNvPr>
          <p:cNvSpPr/>
          <p:nvPr/>
        </p:nvSpPr>
        <p:spPr bwMode="auto">
          <a:xfrm>
            <a:off x="6493562" y="4469245"/>
            <a:ext cx="2340329" cy="1624052"/>
          </a:xfrm>
          <a:prstGeom prst="roundRect">
            <a:avLst>
              <a:gd name="adj" fmla="val 7113"/>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lstStyle/>
          <a:p>
            <a:pPr>
              <a:lnSpc>
                <a:spcPct val="150000"/>
              </a:lnSpc>
              <a:spcBef>
                <a:spcPct val="15000"/>
              </a:spcBef>
              <a:buClr>
                <a:srgbClr val="747273"/>
              </a:buClr>
              <a:defRPr/>
            </a:pPr>
            <a:r>
              <a:rPr lang="en-US" altLang="zh-CN" b="1" dirty="0">
                <a:solidFill>
                  <a:srgbClr val="F68933"/>
                </a:solidFill>
                <a:ea typeface="宋体" pitchFamily="2" charset="-122"/>
                <a:cs typeface="Arial" pitchFamily="34" charset="0"/>
              </a:rPr>
              <a:t> </a:t>
            </a:r>
            <a:r>
              <a:rPr lang="en-US" altLang="zh-CN" b="1" dirty="0" smtClean="0">
                <a:solidFill>
                  <a:srgbClr val="F68933"/>
                </a:solidFill>
                <a:ea typeface="宋体" pitchFamily="2" charset="-122"/>
                <a:cs typeface="Arial" pitchFamily="34" charset="0"/>
              </a:rPr>
              <a:t> </a:t>
            </a:r>
            <a:r>
              <a:rPr lang="zh-CN" altLang="en-US" b="1" dirty="0" smtClean="0">
                <a:solidFill>
                  <a:srgbClr val="F68933"/>
                </a:solidFill>
                <a:ea typeface="宋体" pitchFamily="2" charset="-122"/>
                <a:cs typeface="Arial" pitchFamily="34" charset="0"/>
              </a:rPr>
              <a:t>儿科病患满意度提升</a:t>
            </a:r>
            <a:endParaRPr lang="en-US" altLang="zh-CN" dirty="0">
              <a:solidFill>
                <a:srgbClr val="4F4F4F"/>
              </a:solidFill>
              <a:ea typeface="宋体" pitchFamily="2" charset="-122"/>
              <a:cs typeface="Arial" pitchFamily="34" charset="0"/>
            </a:endParaRPr>
          </a:p>
          <a:p>
            <a:pPr marL="112697" lvl="1">
              <a:lnSpc>
                <a:spcPct val="85000"/>
              </a:lnSpc>
              <a:spcBef>
                <a:spcPct val="15000"/>
              </a:spcBef>
              <a:buClr>
                <a:srgbClr val="747273"/>
              </a:buClr>
              <a:defRPr/>
            </a:pPr>
            <a:endParaRPr lang="en-US" altLang="zh-CN" dirty="0">
              <a:solidFill>
                <a:srgbClr val="FFFFFF"/>
              </a:solidFill>
              <a:ea typeface="宋体" pitchFamily="2" charset="-122"/>
              <a:cs typeface="Arial" pitchFamily="34" charset="0"/>
            </a:endParaRPr>
          </a:p>
          <a:p>
            <a:pPr marL="112697" lvl="1">
              <a:lnSpc>
                <a:spcPct val="85000"/>
              </a:lnSpc>
              <a:spcBef>
                <a:spcPct val="15000"/>
              </a:spcBef>
              <a:buClr>
                <a:srgbClr val="747273"/>
              </a:buClr>
              <a:defRPr/>
            </a:pPr>
            <a:endParaRPr lang="en-US" altLang="zh-CN" sz="1100" dirty="0">
              <a:solidFill>
                <a:srgbClr val="FFFFFF"/>
              </a:solidFill>
              <a:ea typeface="宋体" pitchFamily="2" charset="-122"/>
              <a:cs typeface="Arial" pitchFamily="34" charset="0"/>
            </a:endParaRPr>
          </a:p>
        </p:txBody>
      </p:sp>
      <p:sp>
        <p:nvSpPr>
          <p:cNvPr id="5" name="Rounded Rectangle 3">
            <a:hlinkClick r:id="rId4" action="ppaction://hlinksldjump" highlightClick="1"/>
            <a:hlinkHover r:id="" action="ppaction://noaction" highlightClick="1"/>
          </p:cNvPr>
          <p:cNvSpPr/>
          <p:nvPr/>
        </p:nvSpPr>
        <p:spPr bwMode="auto">
          <a:xfrm>
            <a:off x="783324" y="4469245"/>
            <a:ext cx="2230336" cy="1624052"/>
          </a:xfrm>
          <a:prstGeom prst="roundRect">
            <a:avLst>
              <a:gd name="adj" fmla="val 7113"/>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lstStyle/>
          <a:p>
            <a:pPr marL="0" lvl="1">
              <a:lnSpc>
                <a:spcPct val="150000"/>
              </a:lnSpc>
              <a:spcBef>
                <a:spcPct val="15000"/>
              </a:spcBef>
              <a:buClr>
                <a:srgbClr val="747273"/>
              </a:buClr>
              <a:defRPr/>
            </a:pPr>
            <a:r>
              <a:rPr lang="zh-CN" altLang="en-US" b="1" dirty="0" smtClean="0">
                <a:solidFill>
                  <a:srgbClr val="F68933"/>
                </a:solidFill>
                <a:ea typeface="宋体" pitchFamily="2" charset="-122"/>
                <a:cs typeface="Arial" pitchFamily="34" charset="0"/>
              </a:rPr>
              <a:t>外科病患满意度提升</a:t>
            </a:r>
            <a:endParaRPr lang="en-US" altLang="zh-CN" dirty="0">
              <a:solidFill>
                <a:srgbClr val="2C2C2C"/>
              </a:solidFill>
              <a:ea typeface="宋体" pitchFamily="2" charset="-122"/>
              <a:cs typeface="Arial" pitchFamily="34" charset="0"/>
            </a:endParaRPr>
          </a:p>
          <a:p>
            <a:pPr>
              <a:lnSpc>
                <a:spcPct val="85000"/>
              </a:lnSpc>
              <a:spcBef>
                <a:spcPct val="15000"/>
              </a:spcBef>
              <a:buClr>
                <a:srgbClr val="747273"/>
              </a:buClr>
              <a:defRPr/>
            </a:pPr>
            <a:endParaRPr lang="en-US" altLang="zh-CN" sz="1100" dirty="0">
              <a:solidFill>
                <a:srgbClr val="FFFFFF"/>
              </a:solidFill>
              <a:ea typeface="宋体" pitchFamily="2" charset="-122"/>
              <a:cs typeface="Arial" pitchFamily="34" charset="0"/>
            </a:endParaRPr>
          </a:p>
        </p:txBody>
      </p:sp>
      <p:sp>
        <p:nvSpPr>
          <p:cNvPr id="6" name="Rounded Rectangle 4">
            <a:hlinkClick r:id="rId5" action="ppaction://hlinksldjump" highlightClick="1"/>
            <a:hlinkHover r:id="" action="ppaction://noaction" highlightClick="1"/>
          </p:cNvPr>
          <p:cNvSpPr/>
          <p:nvPr/>
        </p:nvSpPr>
        <p:spPr bwMode="auto">
          <a:xfrm>
            <a:off x="3637650" y="4469245"/>
            <a:ext cx="2230334" cy="1624052"/>
          </a:xfrm>
          <a:prstGeom prst="roundRect">
            <a:avLst>
              <a:gd name="adj" fmla="val 7113"/>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lstStyle/>
          <a:p>
            <a:pPr>
              <a:lnSpc>
                <a:spcPct val="150000"/>
              </a:lnSpc>
              <a:spcBef>
                <a:spcPct val="15000"/>
              </a:spcBef>
              <a:buClr>
                <a:srgbClr val="747273"/>
              </a:buClr>
              <a:defRPr/>
            </a:pPr>
            <a:r>
              <a:rPr lang="zh-CN" altLang="en-US" b="1" dirty="0" smtClean="0">
                <a:solidFill>
                  <a:srgbClr val="F68933"/>
                </a:solidFill>
                <a:ea typeface="宋体" pitchFamily="2" charset="-122"/>
                <a:cs typeface="Arial" pitchFamily="34" charset="0"/>
              </a:rPr>
              <a:t>内科病患满意度提升</a:t>
            </a:r>
            <a:endParaRPr lang="en-US" altLang="zh-CN" dirty="0">
              <a:solidFill>
                <a:srgbClr val="4F4F4F"/>
              </a:solidFill>
              <a:ea typeface="宋体" pitchFamily="2" charset="-122"/>
              <a:cs typeface="Arial" pitchFamily="34" charset="0"/>
            </a:endParaRPr>
          </a:p>
          <a:p>
            <a:pPr marL="112697" lvl="1">
              <a:lnSpc>
                <a:spcPct val="85000"/>
              </a:lnSpc>
              <a:spcBef>
                <a:spcPct val="15000"/>
              </a:spcBef>
              <a:buClr>
                <a:srgbClr val="747273"/>
              </a:buClr>
              <a:defRPr/>
            </a:pPr>
            <a:endParaRPr lang="en-US" altLang="zh-CN" dirty="0">
              <a:solidFill>
                <a:srgbClr val="2C2C2C"/>
              </a:solidFill>
              <a:ea typeface="宋体" pitchFamily="2" charset="-122"/>
              <a:cs typeface="Arial" pitchFamily="34" charset="0"/>
            </a:endParaRPr>
          </a:p>
          <a:p>
            <a:pPr>
              <a:lnSpc>
                <a:spcPct val="85000"/>
              </a:lnSpc>
              <a:spcBef>
                <a:spcPct val="15000"/>
              </a:spcBef>
              <a:buClr>
                <a:srgbClr val="747273"/>
              </a:buClr>
              <a:defRPr/>
            </a:pPr>
            <a:endParaRPr lang="en-US" altLang="zh-CN" sz="1100" dirty="0">
              <a:solidFill>
                <a:srgbClr val="FFFFFF"/>
              </a:solidFill>
              <a:ea typeface="宋体" pitchFamily="2" charset="-122"/>
              <a:cs typeface="Arial" pitchFamily="34" charset="0"/>
            </a:endParaRPr>
          </a:p>
        </p:txBody>
      </p:sp>
      <p:cxnSp>
        <p:nvCxnSpPr>
          <p:cNvPr id="7" name="Straight Connector 8"/>
          <p:cNvCxnSpPr>
            <a:cxnSpLocks noChangeShapeType="1"/>
          </p:cNvCxnSpPr>
          <p:nvPr/>
        </p:nvCxnSpPr>
        <p:spPr bwMode="auto">
          <a:xfrm>
            <a:off x="946838" y="5013756"/>
            <a:ext cx="2066822" cy="0"/>
          </a:xfrm>
          <a:prstGeom prst="line">
            <a:avLst/>
          </a:prstGeom>
          <a:noFill/>
          <a:ln w="19050" algn="ctr">
            <a:solidFill>
              <a:schemeClr val="bg1"/>
            </a:solidFill>
            <a:prstDash val="dash"/>
            <a:round/>
            <a:headEnd/>
            <a:tailEnd type="none" w="lg" len="lg"/>
          </a:ln>
          <a:extLst>
            <a:ext uri="{909E8E84-426E-40DD-AFC4-6F175D3DCCD1}">
              <a14:hiddenFill xmlns:a14="http://schemas.microsoft.com/office/drawing/2010/main">
                <a:noFill/>
              </a14:hiddenFill>
            </a:ext>
          </a:extLst>
        </p:spPr>
      </p:cxnSp>
      <p:cxnSp>
        <p:nvCxnSpPr>
          <p:cNvPr id="8" name="Straight Connector 9"/>
          <p:cNvCxnSpPr>
            <a:cxnSpLocks noChangeShapeType="1"/>
          </p:cNvCxnSpPr>
          <p:nvPr/>
        </p:nvCxnSpPr>
        <p:spPr bwMode="auto">
          <a:xfrm>
            <a:off x="3801162" y="5012169"/>
            <a:ext cx="2066822" cy="0"/>
          </a:xfrm>
          <a:prstGeom prst="line">
            <a:avLst/>
          </a:prstGeom>
          <a:noFill/>
          <a:ln w="19050" algn="ctr">
            <a:solidFill>
              <a:schemeClr val="bg1"/>
            </a:solidFill>
            <a:prstDash val="dash"/>
            <a:round/>
            <a:headEnd/>
            <a:tailEnd type="none" w="lg" len="lg"/>
          </a:ln>
          <a:extLst>
            <a:ext uri="{909E8E84-426E-40DD-AFC4-6F175D3DCCD1}">
              <a14:hiddenFill xmlns:a14="http://schemas.microsoft.com/office/drawing/2010/main">
                <a:noFill/>
              </a14:hiddenFill>
            </a:ext>
          </a:extLst>
        </p:spPr>
      </p:cxnSp>
      <p:cxnSp>
        <p:nvCxnSpPr>
          <p:cNvPr id="9" name="Straight Connector 10"/>
          <p:cNvCxnSpPr>
            <a:cxnSpLocks noChangeShapeType="1"/>
          </p:cNvCxnSpPr>
          <p:nvPr/>
        </p:nvCxnSpPr>
        <p:spPr bwMode="auto">
          <a:xfrm>
            <a:off x="6657075" y="5012169"/>
            <a:ext cx="2066822" cy="0"/>
          </a:xfrm>
          <a:prstGeom prst="line">
            <a:avLst/>
          </a:prstGeom>
          <a:noFill/>
          <a:ln w="19050" algn="ctr">
            <a:solidFill>
              <a:schemeClr val="bg1"/>
            </a:solidFill>
            <a:prstDash val="dash"/>
            <a:round/>
            <a:headEnd/>
            <a:tailEnd type="none" w="lg" len="lg"/>
          </a:ln>
          <a:extLst>
            <a:ext uri="{909E8E84-426E-40DD-AFC4-6F175D3DCCD1}">
              <a14:hiddenFill xmlns:a14="http://schemas.microsoft.com/office/drawing/2010/main">
                <a:noFill/>
              </a14:hiddenFill>
            </a:ext>
          </a:extLst>
        </p:spPr>
      </p:cxnSp>
      <p:pic>
        <p:nvPicPr>
          <p:cNvPr id="10"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360" y="2622988"/>
            <a:ext cx="2140675" cy="1598101"/>
          </a:xfrm>
          <a:prstGeom prst="roundRect">
            <a:avLst>
              <a:gd name="adj" fmla="val 7711"/>
            </a:avLst>
          </a:prstGeom>
          <a:noFill/>
          <a:ln w="12700">
            <a:solidFill>
              <a:srgbClr val="F68933"/>
            </a:solidFill>
            <a:miter lim="800000"/>
            <a:headEnd/>
            <a:tailEnd/>
          </a:ln>
          <a:effectLst/>
        </p:spPr>
      </p:pic>
      <p:pic>
        <p:nvPicPr>
          <p:cNvPr id="11"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7651" y="2622986"/>
            <a:ext cx="2223009" cy="1598103"/>
          </a:xfrm>
          <a:prstGeom prst="roundRect">
            <a:avLst>
              <a:gd name="adj" fmla="val 4549"/>
            </a:avLst>
          </a:prstGeom>
          <a:noFill/>
          <a:ln w="12700">
            <a:solidFill>
              <a:srgbClr val="F68933"/>
            </a:solidFill>
            <a:miter lim="800000"/>
            <a:headEnd/>
            <a:tailEnd/>
          </a:ln>
          <a:effectLst/>
        </p:spPr>
      </p:pic>
      <p:pic>
        <p:nvPicPr>
          <p:cNvPr id="12" name="Picture 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480864" y="2622986"/>
            <a:ext cx="2232212" cy="1598103"/>
          </a:xfrm>
          <a:prstGeom prst="roundRect">
            <a:avLst>
              <a:gd name="adj" fmla="val 4549"/>
            </a:avLst>
          </a:prstGeom>
          <a:noFill/>
          <a:ln w="12700">
            <a:solidFill>
              <a:srgbClr val="F68933"/>
            </a:solidFill>
            <a:miter lim="800000"/>
            <a:headEnd/>
            <a:tailEnd/>
          </a:ln>
          <a:effectLst/>
        </p:spPr>
      </p:pic>
      <p:sp>
        <p:nvSpPr>
          <p:cNvPr id="13" name="TextBox 12"/>
          <p:cNvSpPr txBox="1"/>
          <p:nvPr/>
        </p:nvSpPr>
        <p:spPr>
          <a:xfrm>
            <a:off x="1275106" y="5166541"/>
            <a:ext cx="1292036" cy="707887"/>
          </a:xfrm>
          <a:prstGeom prst="rect">
            <a:avLst/>
          </a:prstGeom>
          <a:noFill/>
        </p:spPr>
        <p:txBody>
          <a:bodyPr wrap="square" lIns="91427" tIns="45714" rIns="91427" bIns="45714" rtlCol="0">
            <a:spAutoFit/>
          </a:bodyPr>
          <a:lstStyle/>
          <a:p>
            <a:r>
              <a:rPr lang="en-US" altLang="zh-CN" sz="4000" b="1" dirty="0">
                <a:solidFill>
                  <a:srgbClr val="FF0000"/>
                </a:solidFill>
                <a:latin typeface="微软雅黑" pitchFamily="34" charset="-122"/>
                <a:ea typeface="微软雅黑" pitchFamily="34" charset="-122"/>
              </a:rPr>
              <a:t>25%</a:t>
            </a:r>
            <a:endParaRPr lang="zh-CN" altLang="en-US" sz="4000" b="1" dirty="0">
              <a:solidFill>
                <a:srgbClr val="FF0000"/>
              </a:solidFill>
              <a:latin typeface="微软雅黑" pitchFamily="34" charset="-122"/>
              <a:ea typeface="微软雅黑" pitchFamily="34" charset="-122"/>
            </a:endParaRPr>
          </a:p>
        </p:txBody>
      </p:sp>
      <p:sp>
        <p:nvSpPr>
          <p:cNvPr id="14" name="TextBox 13"/>
          <p:cNvSpPr txBox="1"/>
          <p:nvPr/>
        </p:nvSpPr>
        <p:spPr>
          <a:xfrm>
            <a:off x="4158521" y="5174394"/>
            <a:ext cx="1310573" cy="707887"/>
          </a:xfrm>
          <a:prstGeom prst="rect">
            <a:avLst/>
          </a:prstGeom>
          <a:noFill/>
        </p:spPr>
        <p:txBody>
          <a:bodyPr wrap="square" lIns="91427" tIns="45714" rIns="91427" bIns="45714" rtlCol="0">
            <a:spAutoFit/>
          </a:bodyPr>
          <a:lstStyle/>
          <a:p>
            <a:r>
              <a:rPr lang="en-US" altLang="zh-CN" sz="4000" b="1" dirty="0">
                <a:solidFill>
                  <a:srgbClr val="FF0000"/>
                </a:solidFill>
                <a:latin typeface="微软雅黑" pitchFamily="34" charset="-122"/>
                <a:ea typeface="微软雅黑" pitchFamily="34" charset="-122"/>
              </a:rPr>
              <a:t>15%</a:t>
            </a:r>
            <a:endParaRPr lang="zh-CN" altLang="en-US" sz="4000" b="1" dirty="0">
              <a:solidFill>
                <a:srgbClr val="FF0000"/>
              </a:solidFill>
              <a:latin typeface="微软雅黑" pitchFamily="34" charset="-122"/>
              <a:ea typeface="微软雅黑" pitchFamily="34" charset="-122"/>
            </a:endParaRPr>
          </a:p>
        </p:txBody>
      </p:sp>
      <p:sp>
        <p:nvSpPr>
          <p:cNvPr id="15" name="TextBox 14"/>
          <p:cNvSpPr txBox="1"/>
          <p:nvPr/>
        </p:nvSpPr>
        <p:spPr>
          <a:xfrm>
            <a:off x="7006450" y="5151557"/>
            <a:ext cx="1696412" cy="707887"/>
          </a:xfrm>
          <a:prstGeom prst="rect">
            <a:avLst/>
          </a:prstGeom>
          <a:noFill/>
        </p:spPr>
        <p:txBody>
          <a:bodyPr wrap="square" lIns="91427" tIns="45714" rIns="91427" bIns="45714" rtlCol="0">
            <a:spAutoFit/>
          </a:bodyPr>
          <a:lstStyle/>
          <a:p>
            <a:r>
              <a:rPr lang="en-US" altLang="zh-CN" sz="4000" b="1" dirty="0">
                <a:solidFill>
                  <a:srgbClr val="FF0000"/>
                </a:solidFill>
                <a:latin typeface="微软雅黑" pitchFamily="34" charset="-122"/>
                <a:ea typeface="微软雅黑" pitchFamily="34" charset="-122"/>
              </a:rPr>
              <a:t>18%</a:t>
            </a:r>
            <a:endParaRPr lang="zh-CN" altLang="en-US" sz="4000" b="1" dirty="0">
              <a:solidFill>
                <a:srgbClr val="FF0000"/>
              </a:solidFill>
              <a:latin typeface="微软雅黑" pitchFamily="34" charset="-122"/>
              <a:ea typeface="微软雅黑" pitchFamily="34" charset="-122"/>
            </a:endParaRPr>
          </a:p>
        </p:txBody>
      </p:sp>
      <p:pic>
        <p:nvPicPr>
          <p:cNvPr id="19"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9193932" y="2622986"/>
            <a:ext cx="2232212" cy="1598103"/>
          </a:xfrm>
          <a:prstGeom prst="roundRect">
            <a:avLst>
              <a:gd name="adj" fmla="val 4549"/>
            </a:avLst>
          </a:prstGeom>
          <a:noFill/>
          <a:ln w="12700">
            <a:solidFill>
              <a:srgbClr val="F68933"/>
            </a:solidFill>
            <a:miter lim="800000"/>
            <a:headEnd/>
            <a:tailEnd/>
          </a:ln>
          <a:effectLst/>
        </p:spPr>
      </p:pic>
      <p:sp>
        <p:nvSpPr>
          <p:cNvPr id="20" name="Rounded Rectangle 14">
            <a:hlinkClick r:id="rId3" action="ppaction://hlinksldjump" highlightClick="1"/>
            <a:hlinkHover r:id="" action="ppaction://noaction" highlightClick="1"/>
          </p:cNvPr>
          <p:cNvSpPr/>
          <p:nvPr/>
        </p:nvSpPr>
        <p:spPr bwMode="auto">
          <a:xfrm>
            <a:off x="9163349" y="4469245"/>
            <a:ext cx="2406845" cy="1624052"/>
          </a:xfrm>
          <a:prstGeom prst="roundRect">
            <a:avLst>
              <a:gd name="adj" fmla="val 7113"/>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lstStyle/>
          <a:p>
            <a:pPr>
              <a:lnSpc>
                <a:spcPct val="150000"/>
              </a:lnSpc>
              <a:spcBef>
                <a:spcPct val="15000"/>
              </a:spcBef>
              <a:buClr>
                <a:srgbClr val="747273"/>
              </a:buClr>
              <a:defRPr/>
            </a:pPr>
            <a:r>
              <a:rPr lang="en-US" altLang="zh-CN" b="1" dirty="0">
                <a:solidFill>
                  <a:srgbClr val="F68933"/>
                </a:solidFill>
                <a:ea typeface="宋体" pitchFamily="2" charset="-122"/>
                <a:cs typeface="Arial" pitchFamily="34" charset="0"/>
              </a:rPr>
              <a:t> </a:t>
            </a:r>
            <a:r>
              <a:rPr lang="en-US" altLang="zh-CN" b="1" dirty="0" smtClean="0">
                <a:solidFill>
                  <a:srgbClr val="F68933"/>
                </a:solidFill>
                <a:ea typeface="宋体" pitchFamily="2" charset="-122"/>
                <a:cs typeface="Arial" pitchFamily="34" charset="0"/>
              </a:rPr>
              <a:t> </a:t>
            </a:r>
            <a:r>
              <a:rPr lang="zh-CN" altLang="en-US" b="1" dirty="0" smtClean="0">
                <a:solidFill>
                  <a:srgbClr val="F68933"/>
                </a:solidFill>
                <a:ea typeface="宋体" pitchFamily="2" charset="-122"/>
                <a:cs typeface="Arial" pitchFamily="34" charset="0"/>
              </a:rPr>
              <a:t>妇科病患满意度提升</a:t>
            </a:r>
            <a:endParaRPr lang="en-US" altLang="zh-CN" sz="1600" b="1" dirty="0">
              <a:solidFill>
                <a:srgbClr val="F68933"/>
              </a:solidFill>
              <a:ea typeface="宋体" pitchFamily="2" charset="-122"/>
              <a:cs typeface="Arial" pitchFamily="34" charset="0"/>
            </a:endParaRPr>
          </a:p>
          <a:p>
            <a:pPr marL="112697" lvl="1">
              <a:lnSpc>
                <a:spcPct val="85000"/>
              </a:lnSpc>
              <a:spcBef>
                <a:spcPct val="15000"/>
              </a:spcBef>
              <a:buClr>
                <a:srgbClr val="747273"/>
              </a:buClr>
              <a:defRPr/>
            </a:pPr>
            <a:endParaRPr lang="en-US" altLang="zh-CN" dirty="0">
              <a:solidFill>
                <a:srgbClr val="4F4F4F"/>
              </a:solidFill>
              <a:ea typeface="宋体" pitchFamily="2" charset="-122"/>
              <a:cs typeface="Arial" pitchFamily="34" charset="0"/>
            </a:endParaRPr>
          </a:p>
          <a:p>
            <a:pPr marL="112697" lvl="1">
              <a:lnSpc>
                <a:spcPct val="85000"/>
              </a:lnSpc>
              <a:spcBef>
                <a:spcPct val="15000"/>
              </a:spcBef>
              <a:buClr>
                <a:srgbClr val="747273"/>
              </a:buClr>
              <a:defRPr/>
            </a:pPr>
            <a:endParaRPr lang="en-US" altLang="zh-CN" dirty="0">
              <a:solidFill>
                <a:srgbClr val="FFFFFF"/>
              </a:solidFill>
              <a:ea typeface="宋体" pitchFamily="2" charset="-122"/>
              <a:cs typeface="Arial" pitchFamily="34" charset="0"/>
            </a:endParaRPr>
          </a:p>
          <a:p>
            <a:pPr marL="112697" lvl="1">
              <a:lnSpc>
                <a:spcPct val="85000"/>
              </a:lnSpc>
              <a:spcBef>
                <a:spcPct val="15000"/>
              </a:spcBef>
              <a:buClr>
                <a:srgbClr val="747273"/>
              </a:buClr>
              <a:defRPr/>
            </a:pPr>
            <a:endParaRPr lang="en-US" altLang="zh-CN" sz="1100" dirty="0">
              <a:solidFill>
                <a:srgbClr val="FFFFFF"/>
              </a:solidFill>
              <a:ea typeface="宋体" pitchFamily="2" charset="-122"/>
              <a:cs typeface="Arial" pitchFamily="34" charset="0"/>
            </a:endParaRPr>
          </a:p>
        </p:txBody>
      </p:sp>
      <p:sp>
        <p:nvSpPr>
          <p:cNvPr id="21" name="TextBox 20"/>
          <p:cNvSpPr txBox="1"/>
          <p:nvPr/>
        </p:nvSpPr>
        <p:spPr>
          <a:xfrm>
            <a:off x="9424899" y="5174394"/>
            <a:ext cx="1696412" cy="707887"/>
          </a:xfrm>
          <a:prstGeom prst="rect">
            <a:avLst/>
          </a:prstGeom>
          <a:noFill/>
        </p:spPr>
        <p:txBody>
          <a:bodyPr wrap="square" lIns="91427" tIns="45714" rIns="91427" bIns="45714" rtlCol="0">
            <a:spAutoFit/>
          </a:bodyPr>
          <a:lstStyle/>
          <a:p>
            <a:r>
              <a:rPr lang="en-US" altLang="zh-CN" sz="4000" b="1" dirty="0">
                <a:solidFill>
                  <a:srgbClr val="FF0000"/>
                </a:solidFill>
                <a:latin typeface="微软雅黑" pitchFamily="34" charset="-122"/>
                <a:ea typeface="微软雅黑" pitchFamily="34" charset="-122"/>
              </a:rPr>
              <a:t>15%</a:t>
            </a:r>
            <a:endParaRPr lang="zh-CN" altLang="en-US" sz="4000" b="1" dirty="0">
              <a:solidFill>
                <a:srgbClr val="FF0000"/>
              </a:solidFill>
              <a:latin typeface="微软雅黑" pitchFamily="34" charset="-122"/>
              <a:ea typeface="微软雅黑" pitchFamily="34" charset="-122"/>
            </a:endParaRPr>
          </a:p>
        </p:txBody>
      </p:sp>
      <p:cxnSp>
        <p:nvCxnSpPr>
          <p:cNvPr id="22" name="Straight Connector 10"/>
          <p:cNvCxnSpPr>
            <a:cxnSpLocks noChangeShapeType="1"/>
          </p:cNvCxnSpPr>
          <p:nvPr/>
        </p:nvCxnSpPr>
        <p:spPr bwMode="auto">
          <a:xfrm>
            <a:off x="9256996" y="5005648"/>
            <a:ext cx="2066822" cy="0"/>
          </a:xfrm>
          <a:prstGeom prst="line">
            <a:avLst/>
          </a:prstGeom>
          <a:noFill/>
          <a:ln w="19050" algn="ctr">
            <a:solidFill>
              <a:schemeClr val="bg1"/>
            </a:solidFill>
            <a:prstDash val="dash"/>
            <a:round/>
            <a:headEnd/>
            <a:tailEnd type="non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7429220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0"/>
          <p:cNvSpPr txBox="1"/>
          <p:nvPr/>
        </p:nvSpPr>
        <p:spPr>
          <a:xfrm>
            <a:off x="2318047" y="406692"/>
            <a:ext cx="4643636"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en-US" altLang="zh-CN" sz="2400" b="1" dirty="0">
                <a:solidFill>
                  <a:srgbClr val="99CC00"/>
                </a:solidFill>
                <a:latin typeface="微软雅黑" pitchFamily="34" charset="-122"/>
                <a:ea typeface="微软雅黑" pitchFamily="34" charset="-122"/>
              </a:rPr>
              <a:t>2013</a:t>
            </a:r>
            <a:r>
              <a:rPr lang="zh-CN" altLang="en-US" sz="2400" b="1" dirty="0">
                <a:solidFill>
                  <a:srgbClr val="99CC00"/>
                </a:solidFill>
                <a:latin typeface="微软雅黑" pitchFamily="34" charset="-122"/>
                <a:ea typeface="微软雅黑" pitchFamily="34" charset="-122"/>
              </a:rPr>
              <a:t>年门诊及手术台次指标规划</a:t>
            </a:r>
          </a:p>
        </p:txBody>
      </p:sp>
      <p:grpSp>
        <p:nvGrpSpPr>
          <p:cNvPr id="4" name="组合 3"/>
          <p:cNvGrpSpPr/>
          <p:nvPr/>
        </p:nvGrpSpPr>
        <p:grpSpPr>
          <a:xfrm>
            <a:off x="3598056" y="2264999"/>
            <a:ext cx="8248210" cy="4122453"/>
            <a:chOff x="175713" y="332965"/>
            <a:chExt cx="10091458" cy="4810535"/>
          </a:xfrm>
        </p:grpSpPr>
        <p:grpSp>
          <p:nvGrpSpPr>
            <p:cNvPr id="5" name="组合 4"/>
            <p:cNvGrpSpPr/>
            <p:nvPr/>
          </p:nvGrpSpPr>
          <p:grpSpPr>
            <a:xfrm>
              <a:off x="2344120" y="486057"/>
              <a:ext cx="5097971" cy="4657443"/>
              <a:chOff x="1974850" y="1820441"/>
              <a:chExt cx="3851808" cy="4000753"/>
            </a:xfrm>
          </p:grpSpPr>
          <p:grpSp>
            <p:nvGrpSpPr>
              <p:cNvPr id="10" name="组合 9"/>
              <p:cNvGrpSpPr/>
              <p:nvPr/>
            </p:nvGrpSpPr>
            <p:grpSpPr>
              <a:xfrm>
                <a:off x="4141093" y="1820441"/>
                <a:ext cx="694122" cy="765262"/>
                <a:chOff x="2051050" y="4567238"/>
                <a:chExt cx="1016000" cy="1120130"/>
              </a:xfrm>
            </p:grpSpPr>
            <p:sp>
              <p:nvSpPr>
                <p:cNvPr id="28" name="椭圆 27"/>
                <p:cNvSpPr/>
                <p:nvPr/>
              </p:nvSpPr>
              <p:spPr>
                <a:xfrm>
                  <a:off x="2060662" y="5498896"/>
                  <a:ext cx="1006388" cy="18847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a:defRPr/>
                  </a:pPr>
                  <a:endParaRPr lang="zh-CN" altLang="en-US" kern="0" dirty="0">
                    <a:solidFill>
                      <a:sysClr val="window" lastClr="FFFFFF"/>
                    </a:solidFill>
                    <a:latin typeface="Calibri"/>
                    <a:ea typeface="微软雅黑" pitchFamily="34" charset="-122"/>
                  </a:endParaRPr>
                </a:p>
              </p:txBody>
            </p:sp>
            <p:sp>
              <p:nvSpPr>
                <p:cNvPr id="29" name="Oval 19"/>
                <p:cNvSpPr>
                  <a:spLocks noChangeArrowheads="1"/>
                </p:cNvSpPr>
                <p:nvPr/>
              </p:nvSpPr>
              <p:spPr bwMode="auto">
                <a:xfrm>
                  <a:off x="2051050" y="4567238"/>
                  <a:ext cx="1016000" cy="1015999"/>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headEnd/>
                  <a:tailEnd/>
                </a:ln>
                <a:effectLst/>
              </p:spPr>
              <p:txBody>
                <a:bodyPr anchor="ctr"/>
                <a:lstStyle/>
                <a:p>
                  <a:pPr algn="ctr">
                    <a:lnSpc>
                      <a:spcPct val="120000"/>
                    </a:lnSpc>
                    <a:defRPr/>
                  </a:pPr>
                  <a:endParaRPr lang="zh-CN" altLang="en-US" kern="0" dirty="0">
                    <a:solidFill>
                      <a:srgbClr val="4D4D4D"/>
                    </a:solidFill>
                    <a:latin typeface="Arial" pitchFamily="34" charset="0"/>
                    <a:ea typeface="微软雅黑" pitchFamily="34" charset="-122"/>
                  </a:endParaRPr>
                </a:p>
              </p:txBody>
            </p:sp>
          </p:grpSp>
          <p:sp>
            <p:nvSpPr>
              <p:cNvPr id="11" name="Rectangle 5"/>
              <p:cNvSpPr>
                <a:spLocks noChangeArrowheads="1"/>
              </p:cNvSpPr>
              <p:nvPr/>
            </p:nvSpPr>
            <p:spPr bwMode="gray">
              <a:xfrm rot="19260000" flipV="1">
                <a:off x="3381375" y="2606675"/>
                <a:ext cx="1093788" cy="98425"/>
              </a:xfrm>
              <a:prstGeom prst="roundRect">
                <a:avLst>
                  <a:gd name="adj" fmla="val 38275"/>
                </a:avLst>
              </a:prstGeom>
              <a:gradFill rotWithShape="1">
                <a:gsLst>
                  <a:gs pos="833">
                    <a:srgbClr val="A9A9A9"/>
                  </a:gs>
                  <a:gs pos="31000">
                    <a:srgbClr val="F9F9F9"/>
                  </a:gs>
                  <a:gs pos="100000">
                    <a:srgbClr val="5F5F5F"/>
                  </a:gs>
                </a:gsLst>
                <a:lin ang="16200000" scaled="0"/>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zh-CN" altLang="en-US" kern="0" dirty="0">
                  <a:solidFill>
                    <a:sysClr val="windowText" lastClr="000000"/>
                  </a:solidFill>
                  <a:ea typeface="微软雅黑" pitchFamily="34" charset="-122"/>
                </a:endParaRPr>
              </a:p>
            </p:txBody>
          </p:sp>
          <p:grpSp>
            <p:nvGrpSpPr>
              <p:cNvPr id="12" name="组合 11"/>
              <p:cNvGrpSpPr/>
              <p:nvPr/>
            </p:nvGrpSpPr>
            <p:grpSpPr>
              <a:xfrm>
                <a:off x="2581274" y="2414588"/>
                <a:ext cx="1419226" cy="1571365"/>
                <a:chOff x="2581274" y="2414588"/>
                <a:chExt cx="1419226" cy="1571365"/>
              </a:xfrm>
            </p:grpSpPr>
            <p:sp>
              <p:nvSpPr>
                <p:cNvPr id="24" name="椭圆 23"/>
                <p:cNvSpPr/>
                <p:nvPr/>
              </p:nvSpPr>
              <p:spPr>
                <a:xfrm>
                  <a:off x="2581274" y="3720165"/>
                  <a:ext cx="1419226" cy="265788"/>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a:defRPr/>
                  </a:pPr>
                  <a:endParaRPr lang="zh-CN" altLang="en-US" kern="0" dirty="0">
                    <a:solidFill>
                      <a:sysClr val="window" lastClr="FFFFFF"/>
                    </a:solidFill>
                    <a:latin typeface="Calibri"/>
                    <a:ea typeface="微软雅黑" pitchFamily="34" charset="-122"/>
                  </a:endParaRPr>
                </a:p>
              </p:txBody>
            </p:sp>
            <p:grpSp>
              <p:nvGrpSpPr>
                <p:cNvPr id="25" name="组合 24"/>
                <p:cNvGrpSpPr/>
                <p:nvPr/>
              </p:nvGrpSpPr>
              <p:grpSpPr>
                <a:xfrm>
                  <a:off x="2606675" y="2414588"/>
                  <a:ext cx="1368425" cy="1368425"/>
                  <a:chOff x="2606675" y="2414588"/>
                  <a:chExt cx="1368425" cy="1368425"/>
                </a:xfrm>
              </p:grpSpPr>
              <p:sp>
                <p:nvSpPr>
                  <p:cNvPr id="26" name="Oval 19"/>
                  <p:cNvSpPr>
                    <a:spLocks noChangeArrowheads="1"/>
                  </p:cNvSpPr>
                  <p:nvPr/>
                </p:nvSpPr>
                <p:spPr bwMode="auto">
                  <a:xfrm>
                    <a:off x="2606675" y="2414588"/>
                    <a:ext cx="1368425" cy="1368425"/>
                  </a:xfrm>
                  <a:prstGeom prst="ellipse">
                    <a:avLst/>
                  </a:prstGeom>
                  <a:gradFill rotWithShape="1">
                    <a:gsLst>
                      <a:gs pos="0">
                        <a:srgbClr val="C00000">
                          <a:lumMod val="40000"/>
                          <a:lumOff val="60000"/>
                        </a:srgbClr>
                      </a:gs>
                      <a:gs pos="100000">
                        <a:srgbClr val="C00000"/>
                      </a:gs>
                    </a:gsLst>
                    <a:path path="shape">
                      <a:fillToRect l="50000" t="50000" r="50000" b="50000"/>
                    </a:path>
                  </a:gradFill>
                  <a:ln w="9525">
                    <a:solidFill>
                      <a:srgbClr val="C00000"/>
                    </a:solidFill>
                    <a:round/>
                    <a:headEnd/>
                    <a:tailEnd/>
                  </a:ln>
                  <a:effectLst/>
                </p:spPr>
                <p:txBody>
                  <a:bodyPr anchor="ctr"/>
                  <a:lstStyle/>
                  <a:p>
                    <a:pPr algn="ctr">
                      <a:lnSpc>
                        <a:spcPct val="120000"/>
                      </a:lnSpc>
                      <a:defRPr/>
                    </a:pPr>
                    <a:endParaRPr lang="zh-CN" altLang="en-US" kern="0" dirty="0">
                      <a:solidFill>
                        <a:sysClr val="window" lastClr="FFFFFF"/>
                      </a:solidFill>
                      <a:latin typeface="Arial" pitchFamily="34" charset="0"/>
                      <a:ea typeface="微软雅黑" pitchFamily="34" charset="-122"/>
                    </a:endParaRPr>
                  </a:p>
                </p:txBody>
              </p:sp>
              <p:sp>
                <p:nvSpPr>
                  <p:cNvPr id="27" name="未知"/>
                  <p:cNvSpPr>
                    <a:spLocks/>
                  </p:cNvSpPr>
                  <p:nvPr/>
                </p:nvSpPr>
                <p:spPr bwMode="auto">
                  <a:xfrm>
                    <a:off x="2720975" y="2454275"/>
                    <a:ext cx="1139825" cy="555625"/>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a:defRPr/>
                    </a:pPr>
                    <a:endParaRPr lang="zh-CN" altLang="en-US" kern="0" dirty="0">
                      <a:solidFill>
                        <a:sysClr val="windowText" lastClr="000000"/>
                      </a:solidFill>
                      <a:ea typeface="微软雅黑" pitchFamily="34" charset="-122"/>
                    </a:endParaRPr>
                  </a:p>
                </p:txBody>
              </p:sp>
            </p:grpSp>
          </p:grpSp>
          <p:sp>
            <p:nvSpPr>
              <p:cNvPr id="13" name="Rectangle 5"/>
              <p:cNvSpPr>
                <a:spLocks noChangeArrowheads="1"/>
              </p:cNvSpPr>
              <p:nvPr/>
            </p:nvSpPr>
            <p:spPr bwMode="gray">
              <a:xfrm rot="17520000" flipV="1">
                <a:off x="2264691" y="3999244"/>
                <a:ext cx="1150420" cy="107950"/>
              </a:xfrm>
              <a:prstGeom prst="roundRect">
                <a:avLst>
                  <a:gd name="adj" fmla="val 25282"/>
                </a:avLst>
              </a:prstGeom>
              <a:gradFill rotWithShape="1">
                <a:gsLst>
                  <a:gs pos="833">
                    <a:srgbClr val="A9A9A9"/>
                  </a:gs>
                  <a:gs pos="31000">
                    <a:srgbClr val="F9F9F9"/>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zh-CN" altLang="en-US" kern="0" dirty="0">
                  <a:solidFill>
                    <a:sysClr val="windowText" lastClr="000000"/>
                  </a:solidFill>
                  <a:ea typeface="微软雅黑" pitchFamily="34" charset="-122"/>
                </a:endParaRPr>
              </a:p>
            </p:txBody>
          </p:sp>
          <p:grpSp>
            <p:nvGrpSpPr>
              <p:cNvPr id="14" name="组合 13"/>
              <p:cNvGrpSpPr/>
              <p:nvPr/>
            </p:nvGrpSpPr>
            <p:grpSpPr>
              <a:xfrm>
                <a:off x="1974850" y="4538712"/>
                <a:ext cx="1016000" cy="1282482"/>
                <a:chOff x="1974850" y="4538712"/>
                <a:chExt cx="1016000" cy="1282482"/>
              </a:xfrm>
            </p:grpSpPr>
            <p:sp>
              <p:nvSpPr>
                <p:cNvPr id="21" name="椭圆 20"/>
                <p:cNvSpPr/>
                <p:nvPr/>
              </p:nvSpPr>
              <p:spPr>
                <a:xfrm>
                  <a:off x="1984462" y="5632722"/>
                  <a:ext cx="1006388" cy="18847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a:defRPr/>
                  </a:pPr>
                  <a:endParaRPr lang="zh-CN" altLang="en-US" kern="0" dirty="0">
                    <a:solidFill>
                      <a:sysClr val="window" lastClr="FFFFFF"/>
                    </a:solidFill>
                    <a:latin typeface="Calibri"/>
                    <a:ea typeface="微软雅黑" pitchFamily="34" charset="-122"/>
                  </a:endParaRPr>
                </a:p>
              </p:txBody>
            </p:sp>
            <p:sp>
              <p:nvSpPr>
                <p:cNvPr id="22" name="Oval 19"/>
                <p:cNvSpPr>
                  <a:spLocks noChangeArrowheads="1"/>
                </p:cNvSpPr>
                <p:nvPr/>
              </p:nvSpPr>
              <p:spPr bwMode="auto">
                <a:xfrm>
                  <a:off x="1974850" y="4538712"/>
                  <a:ext cx="1016000" cy="1016000"/>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headEnd/>
                  <a:tailEnd/>
                </a:ln>
                <a:effectLst/>
              </p:spPr>
              <p:txBody>
                <a:bodyPr anchor="ctr"/>
                <a:lstStyle/>
                <a:p>
                  <a:pPr algn="ctr">
                    <a:lnSpc>
                      <a:spcPct val="120000"/>
                    </a:lnSpc>
                    <a:defRPr/>
                  </a:pPr>
                  <a:endParaRPr lang="zh-CN" altLang="en-US" kern="0" dirty="0">
                    <a:solidFill>
                      <a:srgbClr val="4D4D4D"/>
                    </a:solidFill>
                    <a:latin typeface="Arial" pitchFamily="34" charset="0"/>
                    <a:ea typeface="微软雅黑" pitchFamily="34" charset="-122"/>
                  </a:endParaRPr>
                </a:p>
              </p:txBody>
            </p:sp>
            <p:sp>
              <p:nvSpPr>
                <p:cNvPr id="23" name="未知"/>
                <p:cNvSpPr>
                  <a:spLocks/>
                </p:cNvSpPr>
                <p:nvPr/>
              </p:nvSpPr>
              <p:spPr bwMode="auto">
                <a:xfrm>
                  <a:off x="2108202" y="4565969"/>
                  <a:ext cx="755648" cy="324104"/>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a:defRPr/>
                  </a:pPr>
                  <a:endParaRPr lang="zh-CN" altLang="en-US" kern="0" dirty="0">
                    <a:solidFill>
                      <a:sysClr val="windowText" lastClr="000000"/>
                    </a:solidFill>
                    <a:ea typeface="微软雅黑" pitchFamily="34" charset="-122"/>
                  </a:endParaRPr>
                </a:p>
              </p:txBody>
            </p:sp>
          </p:grpSp>
          <p:sp>
            <p:nvSpPr>
              <p:cNvPr id="15" name="Rectangle 5"/>
              <p:cNvSpPr>
                <a:spLocks noChangeArrowheads="1"/>
              </p:cNvSpPr>
              <p:nvPr/>
            </p:nvSpPr>
            <p:spPr bwMode="gray">
              <a:xfrm rot="12840000" flipV="1">
                <a:off x="3572936" y="3783150"/>
                <a:ext cx="1360858" cy="107950"/>
              </a:xfrm>
              <a:prstGeom prst="roundRect">
                <a:avLst>
                  <a:gd name="adj" fmla="val 37465"/>
                </a:avLst>
              </a:prstGeom>
              <a:gradFill rotWithShape="1">
                <a:gsLst>
                  <a:gs pos="833">
                    <a:srgbClr val="A9A9A9"/>
                  </a:gs>
                  <a:gs pos="31000">
                    <a:srgbClr val="F9F9F9"/>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zh-CN" altLang="en-US" kern="0" dirty="0">
                  <a:solidFill>
                    <a:sysClr val="windowText" lastClr="000000"/>
                  </a:solidFill>
                  <a:ea typeface="微软雅黑" pitchFamily="34" charset="-122"/>
                </a:endParaRPr>
              </a:p>
            </p:txBody>
          </p:sp>
          <p:grpSp>
            <p:nvGrpSpPr>
              <p:cNvPr id="17" name="组合 16"/>
              <p:cNvGrpSpPr/>
              <p:nvPr/>
            </p:nvGrpSpPr>
            <p:grpSpPr>
              <a:xfrm>
                <a:off x="4604284" y="3918707"/>
                <a:ext cx="1222374" cy="1389668"/>
                <a:chOff x="2051050" y="4567238"/>
                <a:chExt cx="1016000" cy="1155050"/>
              </a:xfrm>
            </p:grpSpPr>
            <p:sp>
              <p:nvSpPr>
                <p:cNvPr id="18" name="椭圆 17"/>
                <p:cNvSpPr/>
                <p:nvPr/>
              </p:nvSpPr>
              <p:spPr>
                <a:xfrm>
                  <a:off x="2060662" y="5533816"/>
                  <a:ext cx="1006388" cy="18847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a:defRPr/>
                  </a:pPr>
                  <a:endParaRPr lang="zh-CN" altLang="en-US" kern="0" dirty="0">
                    <a:solidFill>
                      <a:sysClr val="window" lastClr="FFFFFF"/>
                    </a:solidFill>
                    <a:latin typeface="Calibri"/>
                    <a:ea typeface="微软雅黑" pitchFamily="34" charset="-122"/>
                  </a:endParaRPr>
                </a:p>
              </p:txBody>
            </p:sp>
            <p:sp>
              <p:nvSpPr>
                <p:cNvPr id="19" name="Oval 19"/>
                <p:cNvSpPr>
                  <a:spLocks noChangeArrowheads="1"/>
                </p:cNvSpPr>
                <p:nvPr/>
              </p:nvSpPr>
              <p:spPr bwMode="auto">
                <a:xfrm>
                  <a:off x="2051050" y="4567238"/>
                  <a:ext cx="1016000" cy="1016000"/>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headEnd/>
                  <a:tailEnd/>
                </a:ln>
                <a:effectLst/>
              </p:spPr>
              <p:txBody>
                <a:bodyPr anchor="ctr"/>
                <a:lstStyle/>
                <a:p>
                  <a:pPr algn="ctr">
                    <a:lnSpc>
                      <a:spcPct val="120000"/>
                    </a:lnSpc>
                    <a:defRPr/>
                  </a:pPr>
                  <a:endParaRPr lang="zh-CN" altLang="en-US" kern="0" dirty="0">
                    <a:solidFill>
                      <a:srgbClr val="4D4D4D"/>
                    </a:solidFill>
                    <a:latin typeface="Arial" pitchFamily="34" charset="0"/>
                    <a:ea typeface="微软雅黑" pitchFamily="34" charset="-122"/>
                  </a:endParaRPr>
                </a:p>
              </p:txBody>
            </p:sp>
            <p:sp>
              <p:nvSpPr>
                <p:cNvPr id="20" name="未知"/>
                <p:cNvSpPr>
                  <a:spLocks/>
                </p:cNvSpPr>
                <p:nvPr/>
              </p:nvSpPr>
              <p:spPr bwMode="auto">
                <a:xfrm>
                  <a:off x="2184402" y="4594495"/>
                  <a:ext cx="755648" cy="324104"/>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a:defRPr/>
                  </a:pPr>
                  <a:endParaRPr lang="zh-CN" altLang="en-US" kern="0" dirty="0">
                    <a:solidFill>
                      <a:sysClr val="windowText" lastClr="000000"/>
                    </a:solidFill>
                    <a:ea typeface="微软雅黑" pitchFamily="34" charset="-122"/>
                  </a:endParaRPr>
                </a:p>
              </p:txBody>
            </p:sp>
          </p:grpSp>
        </p:grpSp>
        <p:sp>
          <p:nvSpPr>
            <p:cNvPr id="6" name="矩形 5"/>
            <p:cNvSpPr/>
            <p:nvPr/>
          </p:nvSpPr>
          <p:spPr>
            <a:xfrm>
              <a:off x="2894342" y="1547343"/>
              <a:ext cx="2451391" cy="1005614"/>
            </a:xfrm>
            <a:prstGeom prst="rect">
              <a:avLst/>
            </a:prstGeom>
          </p:spPr>
          <p:txBody>
            <a:bodyPr wrap="none">
              <a:spAutoFit/>
            </a:bodyPr>
            <a:lstStyle/>
            <a:p>
              <a:pPr algn="ctr"/>
              <a:r>
                <a:rPr lang="zh-CN" altLang="en-US" sz="2400" b="1" dirty="0">
                  <a:solidFill>
                    <a:schemeClr val="bg1"/>
                  </a:solidFill>
                  <a:latin typeface="微软雅黑" pitchFamily="34" charset="-122"/>
                  <a:ea typeface="微软雅黑" pitchFamily="34" charset="-122"/>
                </a:rPr>
                <a:t>门诊总量</a:t>
              </a:r>
              <a:endParaRPr lang="en-US" altLang="zh-CN" sz="2400" b="1" dirty="0">
                <a:solidFill>
                  <a:schemeClr val="bg1"/>
                </a:solidFill>
                <a:latin typeface="微软雅黑" pitchFamily="34" charset="-122"/>
                <a:ea typeface="微软雅黑" pitchFamily="34" charset="-122"/>
              </a:endParaRPr>
            </a:p>
            <a:p>
              <a:pPr algn="ctr"/>
              <a:r>
                <a:rPr lang="en-US" altLang="zh-CN" sz="2400" b="1" dirty="0">
                  <a:solidFill>
                    <a:schemeClr val="bg1"/>
                  </a:solidFill>
                  <a:latin typeface="微软雅黑" pitchFamily="34" charset="-122"/>
                  <a:ea typeface="微软雅黑" pitchFamily="34" charset="-122"/>
                </a:rPr>
                <a:t>862840</a:t>
              </a:r>
              <a:r>
                <a:rPr lang="zh-CN" altLang="en-US" sz="2400" b="1" dirty="0">
                  <a:solidFill>
                    <a:schemeClr val="bg1"/>
                  </a:solidFill>
                  <a:latin typeface="微软雅黑" pitchFamily="34" charset="-122"/>
                  <a:ea typeface="微软雅黑" pitchFamily="34" charset="-122"/>
                </a:rPr>
                <a:t>人次</a:t>
              </a:r>
            </a:p>
          </p:txBody>
        </p:sp>
        <p:sp>
          <p:nvSpPr>
            <p:cNvPr id="7" name="矩形 6"/>
            <p:cNvSpPr/>
            <p:nvPr/>
          </p:nvSpPr>
          <p:spPr>
            <a:xfrm>
              <a:off x="7435893" y="3475956"/>
              <a:ext cx="2831278" cy="538722"/>
            </a:xfrm>
            <a:prstGeom prst="rect">
              <a:avLst/>
            </a:prstGeom>
          </p:spPr>
          <p:txBody>
            <a:bodyPr wrap="square">
              <a:spAutoFit/>
            </a:bodyPr>
            <a:lstStyle/>
            <a:p>
              <a:r>
                <a:rPr lang="zh-CN" altLang="en-US" dirty="0">
                  <a:solidFill>
                    <a:schemeClr val="bg1"/>
                  </a:solidFill>
                  <a:latin typeface="微软雅黑" pitchFamily="34" charset="-122"/>
                  <a:ea typeface="微软雅黑" pitchFamily="34" charset="-122"/>
                </a:rPr>
                <a:t>市场占有率上升</a:t>
              </a:r>
              <a:r>
                <a:rPr lang="en-US" altLang="zh-CN" sz="2400" b="1" dirty="0">
                  <a:solidFill>
                    <a:srgbClr val="C00000"/>
                  </a:solidFill>
                  <a:latin typeface="微软雅黑" pitchFamily="34" charset="-122"/>
                  <a:ea typeface="微软雅黑" pitchFamily="34" charset="-122"/>
                </a:rPr>
                <a:t>7%</a:t>
              </a:r>
              <a:endParaRPr lang="zh-CN" altLang="en-US" sz="2400" b="1" dirty="0">
                <a:solidFill>
                  <a:srgbClr val="C00000"/>
                </a:solidFill>
                <a:latin typeface="微软雅黑" pitchFamily="34" charset="-122"/>
                <a:ea typeface="微软雅黑" pitchFamily="34" charset="-122"/>
              </a:endParaRPr>
            </a:p>
          </p:txBody>
        </p:sp>
        <p:sp>
          <p:nvSpPr>
            <p:cNvPr id="8" name="矩形 7"/>
            <p:cNvSpPr/>
            <p:nvPr/>
          </p:nvSpPr>
          <p:spPr>
            <a:xfrm>
              <a:off x="6030073" y="332965"/>
              <a:ext cx="3235453" cy="538722"/>
            </a:xfrm>
            <a:prstGeom prst="rect">
              <a:avLst/>
            </a:prstGeom>
          </p:spPr>
          <p:txBody>
            <a:bodyPr wrap="square">
              <a:spAutoFit/>
            </a:bodyPr>
            <a:lstStyle/>
            <a:p>
              <a:r>
                <a:rPr lang="zh-CN" altLang="en-US" dirty="0">
                  <a:solidFill>
                    <a:schemeClr val="bg1"/>
                  </a:solidFill>
                  <a:latin typeface="微软雅黑" pitchFamily="34" charset="-122"/>
                  <a:ea typeface="微软雅黑" pitchFamily="34" charset="-122"/>
                </a:rPr>
                <a:t>门诊</a:t>
              </a:r>
              <a:r>
                <a:rPr lang="zh-CN" altLang="en-US" dirty="0" smtClean="0">
                  <a:solidFill>
                    <a:schemeClr val="bg1"/>
                  </a:solidFill>
                  <a:latin typeface="微软雅黑" pitchFamily="34" charset="-122"/>
                  <a:ea typeface="微软雅黑" pitchFamily="34" charset="-122"/>
                </a:rPr>
                <a:t>满意率上升</a:t>
              </a:r>
              <a:r>
                <a:rPr lang="en-US" altLang="zh-CN" sz="2400" b="1" dirty="0">
                  <a:solidFill>
                    <a:srgbClr val="C00000"/>
                  </a:solidFill>
                  <a:latin typeface="微软雅黑" pitchFamily="34" charset="-122"/>
                  <a:ea typeface="微软雅黑" pitchFamily="34" charset="-122"/>
                </a:rPr>
                <a:t>95%</a:t>
              </a:r>
              <a:endParaRPr lang="zh-CN" altLang="en-US" sz="2400" b="1" dirty="0">
                <a:solidFill>
                  <a:srgbClr val="C00000"/>
                </a:solidFill>
                <a:latin typeface="微软雅黑" pitchFamily="34" charset="-122"/>
                <a:ea typeface="微软雅黑" pitchFamily="34" charset="-122"/>
              </a:endParaRPr>
            </a:p>
          </p:txBody>
        </p:sp>
        <p:sp>
          <p:nvSpPr>
            <p:cNvPr id="9" name="矩形 8"/>
            <p:cNvSpPr/>
            <p:nvPr/>
          </p:nvSpPr>
          <p:spPr>
            <a:xfrm>
              <a:off x="175713" y="3601529"/>
              <a:ext cx="3490410" cy="538722"/>
            </a:xfrm>
            <a:prstGeom prst="rect">
              <a:avLst/>
            </a:prstGeom>
          </p:spPr>
          <p:txBody>
            <a:bodyPr wrap="square">
              <a:spAutoFit/>
            </a:bodyPr>
            <a:lstStyle/>
            <a:p>
              <a:r>
                <a:rPr lang="zh-CN" altLang="en-US" dirty="0" smtClean="0">
                  <a:solidFill>
                    <a:schemeClr val="bg1"/>
                  </a:solidFill>
                  <a:latin typeface="微软雅黑" pitchFamily="34" charset="-122"/>
                  <a:ea typeface="微软雅黑" pitchFamily="34" charset="-122"/>
                </a:rPr>
                <a:t>同比</a:t>
              </a:r>
              <a:r>
                <a:rPr lang="en-US" altLang="zh-CN" dirty="0" smtClean="0">
                  <a:solidFill>
                    <a:schemeClr val="bg1"/>
                  </a:solidFill>
                  <a:latin typeface="微软雅黑" pitchFamily="34" charset="-122"/>
                  <a:ea typeface="微软雅黑" pitchFamily="34" charset="-122"/>
                </a:rPr>
                <a:t>2012</a:t>
              </a:r>
              <a:r>
                <a:rPr lang="zh-CN" altLang="en-US" dirty="0" smtClean="0">
                  <a:solidFill>
                    <a:schemeClr val="bg1"/>
                  </a:solidFill>
                  <a:latin typeface="微软雅黑" pitchFamily="34" charset="-122"/>
                  <a:ea typeface="微软雅黑" pitchFamily="34" charset="-122"/>
                </a:rPr>
                <a:t>年增长</a:t>
              </a:r>
              <a:r>
                <a:rPr lang="en-US" altLang="zh-CN"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30%</a:t>
              </a:r>
              <a:endParaRPr lang="zh-CN" altLang="en-US" sz="1200" dirty="0">
                <a:latin typeface="微软雅黑" pitchFamily="34" charset="-122"/>
                <a:ea typeface="微软雅黑" pitchFamily="34" charset="-122"/>
              </a:endParaRPr>
            </a:p>
          </p:txBody>
        </p:sp>
      </p:gr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26" y="2124527"/>
            <a:ext cx="3263410" cy="4346404"/>
          </a:xfrm>
          <a:prstGeom prst="roundRect">
            <a:avLst>
              <a:gd name="adj" fmla="val 16667"/>
            </a:avLst>
          </a:prstGeom>
          <a:ln w="19050">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7554930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0"/>
          <p:cNvSpPr txBox="1"/>
          <p:nvPr/>
        </p:nvSpPr>
        <p:spPr>
          <a:xfrm>
            <a:off x="2318046" y="406692"/>
            <a:ext cx="3131469"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en-US" altLang="zh-CN" sz="2400" b="1" dirty="0">
                <a:solidFill>
                  <a:srgbClr val="99CC00"/>
                </a:solidFill>
                <a:latin typeface="微软雅黑" pitchFamily="34" charset="-122"/>
                <a:ea typeface="微软雅黑" pitchFamily="34" charset="-122"/>
              </a:rPr>
              <a:t>2013</a:t>
            </a:r>
            <a:r>
              <a:rPr lang="zh-CN" altLang="en-US" sz="2400" b="1" dirty="0">
                <a:solidFill>
                  <a:srgbClr val="99CC00"/>
                </a:solidFill>
                <a:latin typeface="微软雅黑" pitchFamily="34" charset="-122"/>
                <a:ea typeface="微软雅黑" pitchFamily="34" charset="-122"/>
              </a:rPr>
              <a:t>年床位指标规划</a:t>
            </a:r>
          </a:p>
        </p:txBody>
      </p:sp>
      <p:grpSp>
        <p:nvGrpSpPr>
          <p:cNvPr id="4" name="组合 3"/>
          <p:cNvGrpSpPr/>
          <p:nvPr/>
        </p:nvGrpSpPr>
        <p:grpSpPr>
          <a:xfrm>
            <a:off x="4254845" y="1800148"/>
            <a:ext cx="7115088" cy="4582129"/>
            <a:chOff x="1552575" y="1295400"/>
            <a:chExt cx="6280150" cy="4511675"/>
          </a:xfrm>
        </p:grpSpPr>
        <p:grpSp>
          <p:nvGrpSpPr>
            <p:cNvPr id="5" name="组合 4"/>
            <p:cNvGrpSpPr/>
            <p:nvPr/>
          </p:nvGrpSpPr>
          <p:grpSpPr>
            <a:xfrm>
              <a:off x="2990850" y="2281238"/>
              <a:ext cx="3411538" cy="2482850"/>
              <a:chOff x="2990850" y="2281238"/>
              <a:chExt cx="3411538" cy="2482850"/>
            </a:xfrm>
          </p:grpSpPr>
          <p:sp>
            <p:nvSpPr>
              <p:cNvPr id="26" name="Oval 2"/>
              <p:cNvSpPr>
                <a:spLocks noChangeArrowheads="1"/>
              </p:cNvSpPr>
              <p:nvPr/>
            </p:nvSpPr>
            <p:spPr bwMode="gray">
              <a:xfrm>
                <a:off x="3586163" y="2420938"/>
                <a:ext cx="2211387" cy="2211387"/>
              </a:xfrm>
              <a:prstGeom prst="ellipse">
                <a:avLst/>
              </a:prstGeom>
              <a:solidFill>
                <a:srgbClr val="C00000"/>
              </a:solidFill>
              <a:ln>
                <a:noFill/>
              </a:ln>
              <a:effectLst/>
              <a:extLst/>
            </p:spPr>
            <p:txBody>
              <a:bodyPr wrap="none" anchor="ctr"/>
              <a:lstStyle/>
              <a:p>
                <a:pPr>
                  <a:defRPr/>
                </a:pPr>
                <a:endParaRPr lang="zh-CN" altLang="en-US" kern="0">
                  <a:solidFill>
                    <a:sysClr val="windowText" lastClr="000000"/>
                  </a:solidFill>
                </a:endParaRPr>
              </a:p>
            </p:txBody>
          </p:sp>
          <p:sp>
            <p:nvSpPr>
              <p:cNvPr id="27" name="Oval 9"/>
              <p:cNvSpPr>
                <a:spLocks noChangeArrowheads="1"/>
              </p:cNvSpPr>
              <p:nvPr/>
            </p:nvSpPr>
            <p:spPr bwMode="invGray">
              <a:xfrm>
                <a:off x="3443288" y="2281238"/>
                <a:ext cx="2481262" cy="2482850"/>
              </a:xfrm>
              <a:prstGeom prst="ellipse">
                <a:avLst/>
              </a:prstGeom>
              <a:noFill/>
              <a:ln w="38100">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endParaRPr>
              </a:p>
            </p:txBody>
          </p:sp>
          <p:sp>
            <p:nvSpPr>
              <p:cNvPr id="28" name="Line 10"/>
              <p:cNvSpPr>
                <a:spLocks noChangeShapeType="1"/>
              </p:cNvSpPr>
              <p:nvPr/>
            </p:nvSpPr>
            <p:spPr bwMode="invGray">
              <a:xfrm flipV="1">
                <a:off x="3144838" y="4259263"/>
                <a:ext cx="487362" cy="30480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ysClr val="windowText" lastClr="000000"/>
                  </a:solidFill>
                </a:endParaRPr>
              </a:p>
            </p:txBody>
          </p:sp>
          <p:sp>
            <p:nvSpPr>
              <p:cNvPr id="29" name="Line 11"/>
              <p:cNvSpPr>
                <a:spLocks noChangeShapeType="1"/>
              </p:cNvSpPr>
              <p:nvPr/>
            </p:nvSpPr>
            <p:spPr bwMode="invGray">
              <a:xfrm flipV="1">
                <a:off x="3060700" y="4108450"/>
                <a:ext cx="485775" cy="30480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ysClr val="windowText" lastClr="000000"/>
                  </a:solidFill>
                </a:endParaRPr>
              </a:p>
            </p:txBody>
          </p:sp>
          <p:sp>
            <p:nvSpPr>
              <p:cNvPr id="30" name="Line 12"/>
              <p:cNvSpPr>
                <a:spLocks noChangeShapeType="1"/>
              </p:cNvSpPr>
              <p:nvPr/>
            </p:nvSpPr>
            <p:spPr bwMode="invGray">
              <a:xfrm flipV="1">
                <a:off x="5757863" y="2590800"/>
                <a:ext cx="487362" cy="30480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ysClr val="windowText" lastClr="000000"/>
                  </a:solidFill>
                </a:endParaRPr>
              </a:p>
            </p:txBody>
          </p:sp>
          <p:sp>
            <p:nvSpPr>
              <p:cNvPr id="31" name="Line 13"/>
              <p:cNvSpPr>
                <a:spLocks noChangeShapeType="1"/>
              </p:cNvSpPr>
              <p:nvPr/>
            </p:nvSpPr>
            <p:spPr bwMode="invGray">
              <a:xfrm flipV="1">
                <a:off x="5649913" y="2457450"/>
                <a:ext cx="488950" cy="30480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ysClr val="windowText" lastClr="000000"/>
                  </a:solidFill>
                </a:endParaRPr>
              </a:p>
            </p:txBody>
          </p:sp>
          <p:sp>
            <p:nvSpPr>
              <p:cNvPr id="32" name="Line 22"/>
              <p:cNvSpPr>
                <a:spLocks noChangeShapeType="1"/>
              </p:cNvSpPr>
              <p:nvPr/>
            </p:nvSpPr>
            <p:spPr bwMode="invGray">
              <a:xfrm>
                <a:off x="3076575" y="2500313"/>
                <a:ext cx="561975" cy="34290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ysClr val="windowText" lastClr="000000"/>
                  </a:solidFill>
                </a:endParaRPr>
              </a:p>
            </p:txBody>
          </p:sp>
          <p:sp>
            <p:nvSpPr>
              <p:cNvPr id="33" name="Line 23"/>
              <p:cNvSpPr>
                <a:spLocks noChangeShapeType="1"/>
              </p:cNvSpPr>
              <p:nvPr/>
            </p:nvSpPr>
            <p:spPr bwMode="invGray">
              <a:xfrm>
                <a:off x="2990850" y="2644775"/>
                <a:ext cx="563563" cy="34290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ysClr val="windowText" lastClr="000000"/>
                  </a:solidFill>
                </a:endParaRPr>
              </a:p>
            </p:txBody>
          </p:sp>
          <p:sp>
            <p:nvSpPr>
              <p:cNvPr id="34" name="Line 28"/>
              <p:cNvSpPr>
                <a:spLocks noChangeShapeType="1"/>
              </p:cNvSpPr>
              <p:nvPr/>
            </p:nvSpPr>
            <p:spPr bwMode="invGray">
              <a:xfrm>
                <a:off x="5840413" y="3962400"/>
                <a:ext cx="561975" cy="34290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ysClr val="windowText" lastClr="000000"/>
                  </a:solidFill>
                </a:endParaRPr>
              </a:p>
            </p:txBody>
          </p:sp>
          <p:sp>
            <p:nvSpPr>
              <p:cNvPr id="35" name="Line 29"/>
              <p:cNvSpPr>
                <a:spLocks noChangeShapeType="1"/>
              </p:cNvSpPr>
              <p:nvPr/>
            </p:nvSpPr>
            <p:spPr bwMode="invGray">
              <a:xfrm>
                <a:off x="5754688" y="4106863"/>
                <a:ext cx="563562" cy="344487"/>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ysClr val="windowText" lastClr="000000"/>
                  </a:solidFill>
                </a:endParaRPr>
              </a:p>
            </p:txBody>
          </p:sp>
        </p:grpSp>
        <p:grpSp>
          <p:nvGrpSpPr>
            <p:cNvPr id="6" name="组合 5"/>
            <p:cNvGrpSpPr/>
            <p:nvPr/>
          </p:nvGrpSpPr>
          <p:grpSpPr>
            <a:xfrm>
              <a:off x="1552575" y="1295400"/>
              <a:ext cx="1649413" cy="1646238"/>
              <a:chOff x="1552575" y="1295400"/>
              <a:chExt cx="1649413" cy="1646238"/>
            </a:xfrm>
          </p:grpSpPr>
          <p:sp>
            <p:nvSpPr>
              <p:cNvPr id="23" name="Oval 18"/>
              <p:cNvSpPr>
                <a:spLocks noChangeArrowheads="1"/>
              </p:cNvSpPr>
              <p:nvPr/>
            </p:nvSpPr>
            <p:spPr bwMode="gray">
              <a:xfrm>
                <a:off x="1655763" y="1398588"/>
                <a:ext cx="1439862" cy="1423987"/>
              </a:xfrm>
              <a:prstGeom prst="ellipse">
                <a:avLst/>
              </a:prstGeom>
              <a:gradFill rotWithShape="1">
                <a:gsLst>
                  <a:gs pos="0">
                    <a:srgbClr val="F8F8F8"/>
                  </a:gs>
                  <a:gs pos="100000">
                    <a:srgbClr val="DDDDDD"/>
                  </a:gs>
                </a:gsLst>
                <a:path path="shape">
                  <a:fillToRect l="50000" t="50000" r="50000" b="50000"/>
                </a:path>
              </a:gradFill>
              <a:ln>
                <a:solidFill>
                  <a:srgbClr val="DDDDDD"/>
                </a:solidFill>
              </a:ln>
              <a:extLst/>
            </p:spPr>
            <p:txBody>
              <a:bodyPr wrap="none" anchor="ctr"/>
              <a:lstStyle/>
              <a:p>
                <a:pPr algn="ctr">
                  <a:defRPr/>
                </a:pPr>
                <a:r>
                  <a:rPr lang="zh-CN" altLang="en-US" sz="2400" b="1" kern="0" dirty="0">
                    <a:solidFill>
                      <a:srgbClr val="888888"/>
                    </a:solidFill>
                    <a:ea typeface="微软雅黑" pitchFamily="34" charset="-122"/>
                  </a:rPr>
                  <a:t>新增</a:t>
                </a:r>
                <a:r>
                  <a:rPr lang="en-US" altLang="zh-CN" sz="3600" b="1" kern="0" dirty="0">
                    <a:solidFill>
                      <a:srgbClr val="C00000"/>
                    </a:solidFill>
                    <a:latin typeface="微软雅黑" pitchFamily="34" charset="-122"/>
                    <a:ea typeface="微软雅黑" pitchFamily="34" charset="-122"/>
                  </a:rPr>
                  <a:t>200</a:t>
                </a:r>
                <a:r>
                  <a:rPr lang="zh-CN" altLang="en-US" sz="2400" b="1" kern="0" dirty="0">
                    <a:solidFill>
                      <a:srgbClr val="888888"/>
                    </a:solidFill>
                    <a:ea typeface="微软雅黑" pitchFamily="34" charset="-122"/>
                  </a:rPr>
                  <a:t>张</a:t>
                </a:r>
              </a:p>
            </p:txBody>
          </p:sp>
          <p:sp>
            <p:nvSpPr>
              <p:cNvPr id="24" name="Oval 21"/>
              <p:cNvSpPr>
                <a:spLocks noChangeArrowheads="1"/>
              </p:cNvSpPr>
              <p:nvPr/>
            </p:nvSpPr>
            <p:spPr bwMode="invGray">
              <a:xfrm>
                <a:off x="1552575" y="1295400"/>
                <a:ext cx="1649413" cy="1646238"/>
              </a:xfrm>
              <a:prstGeom prst="ellipse">
                <a:avLst/>
              </a:prstGeom>
              <a:noFill/>
              <a:ln w="19050" cap="rnd">
                <a:solidFill>
                  <a:srgbClr val="C0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endParaRPr>
              </a:p>
            </p:txBody>
          </p:sp>
          <p:sp>
            <p:nvSpPr>
              <p:cNvPr id="25" name="未知"/>
              <p:cNvSpPr>
                <a:spLocks/>
              </p:cNvSpPr>
              <p:nvPr/>
            </p:nvSpPr>
            <p:spPr bwMode="auto">
              <a:xfrm>
                <a:off x="1757361" y="1427489"/>
                <a:ext cx="1227140" cy="59878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nvGrpSpPr>
            <p:cNvPr id="7" name="组合 6"/>
            <p:cNvGrpSpPr/>
            <p:nvPr/>
          </p:nvGrpSpPr>
          <p:grpSpPr>
            <a:xfrm>
              <a:off x="3876675" y="2703513"/>
              <a:ext cx="1624013" cy="1622425"/>
              <a:chOff x="3876675" y="2703513"/>
              <a:chExt cx="1624013" cy="1622425"/>
            </a:xfrm>
          </p:grpSpPr>
          <p:sp>
            <p:nvSpPr>
              <p:cNvPr id="21" name="Oval 3"/>
              <p:cNvSpPr>
                <a:spLocks noChangeArrowheads="1"/>
              </p:cNvSpPr>
              <p:nvPr/>
            </p:nvSpPr>
            <p:spPr bwMode="gray">
              <a:xfrm>
                <a:off x="3876675" y="2703513"/>
                <a:ext cx="1624013" cy="1622425"/>
              </a:xfrm>
              <a:prstGeom prst="ellipse">
                <a:avLst/>
              </a:prstGeom>
              <a:gradFill rotWithShape="1">
                <a:gsLst>
                  <a:gs pos="0">
                    <a:srgbClr val="C00000"/>
                  </a:gs>
                  <a:gs pos="100000">
                    <a:srgbClr val="C00000">
                      <a:lumMod val="75000"/>
                    </a:srgbClr>
                  </a:gs>
                </a:gsLst>
                <a:path path="shape">
                  <a:fillToRect l="50000" t="50000" r="50000" b="50000"/>
                </a:path>
              </a:gradFill>
              <a:ln w="9525">
                <a:solidFill>
                  <a:srgbClr val="C00000">
                    <a:lumMod val="75000"/>
                  </a:srgbClr>
                </a:solidFill>
                <a:round/>
                <a:headEnd/>
                <a:tailEnd/>
              </a:ln>
              <a:effectLst/>
              <a:extLst/>
            </p:spPr>
            <p:txBody>
              <a:bodyPr wrap="none" anchor="ctr"/>
              <a:lstStyle/>
              <a:p>
                <a:pPr algn="ctr">
                  <a:defRPr/>
                </a:pPr>
                <a:r>
                  <a:rPr lang="zh-CN" altLang="en-US" sz="3200" b="1" kern="0" dirty="0">
                    <a:solidFill>
                      <a:srgbClr val="FFFFFF"/>
                    </a:solidFill>
                    <a:latin typeface="Arial" pitchFamily="34" charset="0"/>
                    <a:ea typeface="微软雅黑" pitchFamily="34" charset="-122"/>
                  </a:rPr>
                  <a:t>床位</a:t>
                </a:r>
                <a:r>
                  <a:rPr lang="en-US" altLang="zh-CN" sz="3200" b="1" kern="0" dirty="0">
                    <a:solidFill>
                      <a:srgbClr val="FFFFFF"/>
                    </a:solidFill>
                    <a:latin typeface="Arial" pitchFamily="34" charset="0"/>
                    <a:ea typeface="微软雅黑" pitchFamily="34" charset="-122"/>
                  </a:rPr>
                  <a:t>1200</a:t>
                </a:r>
                <a:endParaRPr lang="zh-CN" altLang="en-US" sz="3200" b="1" kern="0" dirty="0">
                  <a:solidFill>
                    <a:srgbClr val="FFFFFF"/>
                  </a:solidFill>
                  <a:latin typeface="Arial" pitchFamily="34" charset="0"/>
                  <a:ea typeface="微软雅黑" pitchFamily="34" charset="-122"/>
                </a:endParaRPr>
              </a:p>
            </p:txBody>
          </p:sp>
          <p:sp>
            <p:nvSpPr>
              <p:cNvPr id="22" name="未知"/>
              <p:cNvSpPr>
                <a:spLocks/>
              </p:cNvSpPr>
              <p:nvPr/>
            </p:nvSpPr>
            <p:spPr bwMode="auto">
              <a:xfrm>
                <a:off x="3975349" y="2742705"/>
                <a:ext cx="1404173" cy="685165"/>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nvGrpSpPr>
            <p:cNvPr id="8" name="组合 7"/>
            <p:cNvGrpSpPr/>
            <p:nvPr/>
          </p:nvGrpSpPr>
          <p:grpSpPr>
            <a:xfrm>
              <a:off x="6183313" y="4037013"/>
              <a:ext cx="1649412" cy="1647825"/>
              <a:chOff x="6183313" y="4037013"/>
              <a:chExt cx="1649412" cy="1647825"/>
            </a:xfrm>
          </p:grpSpPr>
          <p:sp>
            <p:nvSpPr>
              <p:cNvPr id="18" name="Oval 5"/>
              <p:cNvSpPr>
                <a:spLocks noChangeArrowheads="1"/>
              </p:cNvSpPr>
              <p:nvPr/>
            </p:nvSpPr>
            <p:spPr bwMode="gray">
              <a:xfrm>
                <a:off x="6286500" y="4138613"/>
                <a:ext cx="1439863" cy="1425575"/>
              </a:xfrm>
              <a:prstGeom prst="ellipse">
                <a:avLst/>
              </a:prstGeom>
              <a:gradFill rotWithShape="1">
                <a:gsLst>
                  <a:gs pos="0">
                    <a:srgbClr val="F8F8F8"/>
                  </a:gs>
                  <a:gs pos="100000">
                    <a:srgbClr val="DDDDDD"/>
                  </a:gs>
                </a:gsLst>
                <a:path path="shape">
                  <a:fillToRect l="50000" t="50000" r="50000" b="50000"/>
                </a:path>
              </a:gradFill>
              <a:ln>
                <a:solidFill>
                  <a:srgbClr val="DDDDDD"/>
                </a:solidFill>
              </a:ln>
              <a:extLst/>
            </p:spPr>
            <p:txBody>
              <a:bodyPr wrap="none" anchor="ctr"/>
              <a:lstStyle/>
              <a:p>
                <a:pPr algn="ctr">
                  <a:defRPr/>
                </a:pPr>
                <a:r>
                  <a:rPr lang="zh-CN" altLang="en-US" sz="2400" b="1" kern="0" dirty="0">
                    <a:solidFill>
                      <a:srgbClr val="888888"/>
                    </a:solidFill>
                    <a:ea typeface="微软雅黑" pitchFamily="34" charset="-122"/>
                  </a:rPr>
                  <a:t>平均住院日提升</a:t>
                </a:r>
                <a:r>
                  <a:rPr lang="en-US" altLang="zh-CN" sz="3200" b="1" kern="0" dirty="0">
                    <a:solidFill>
                      <a:srgbClr val="FF0000"/>
                    </a:solidFill>
                    <a:latin typeface="微软雅黑" pitchFamily="34" charset="-122"/>
                    <a:ea typeface="微软雅黑" pitchFamily="34" charset="-122"/>
                  </a:rPr>
                  <a:t>2</a:t>
                </a:r>
                <a:r>
                  <a:rPr lang="zh-CN" altLang="en-US" sz="2400" b="1" kern="0" dirty="0">
                    <a:solidFill>
                      <a:srgbClr val="888888"/>
                    </a:solidFill>
                    <a:ea typeface="微软雅黑" pitchFamily="34" charset="-122"/>
                  </a:rPr>
                  <a:t>天</a:t>
                </a:r>
              </a:p>
            </p:txBody>
          </p:sp>
          <p:sp>
            <p:nvSpPr>
              <p:cNvPr id="19" name="Oval 8"/>
              <p:cNvSpPr>
                <a:spLocks noChangeArrowheads="1"/>
              </p:cNvSpPr>
              <p:nvPr/>
            </p:nvSpPr>
            <p:spPr bwMode="invGray">
              <a:xfrm>
                <a:off x="6183313" y="4037013"/>
                <a:ext cx="1649412" cy="1647825"/>
              </a:xfrm>
              <a:prstGeom prst="ellipse">
                <a:avLst/>
              </a:prstGeom>
              <a:noFill/>
              <a:ln w="19050" cap="rnd">
                <a:solidFill>
                  <a:srgbClr val="C0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endParaRPr>
              </a:p>
            </p:txBody>
          </p:sp>
          <p:sp>
            <p:nvSpPr>
              <p:cNvPr id="20" name="未知"/>
              <p:cNvSpPr>
                <a:spLocks/>
              </p:cNvSpPr>
              <p:nvPr/>
            </p:nvSpPr>
            <p:spPr bwMode="auto">
              <a:xfrm>
                <a:off x="6392861" y="4181302"/>
                <a:ext cx="1227140" cy="59878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nvGrpSpPr>
            <p:cNvPr id="9" name="组合 8"/>
            <p:cNvGrpSpPr/>
            <p:nvPr/>
          </p:nvGrpSpPr>
          <p:grpSpPr>
            <a:xfrm>
              <a:off x="1611313" y="4160838"/>
              <a:ext cx="1647825" cy="1646237"/>
              <a:chOff x="1611313" y="4160838"/>
              <a:chExt cx="1647825" cy="1646237"/>
            </a:xfrm>
          </p:grpSpPr>
          <p:sp>
            <p:nvSpPr>
              <p:cNvPr id="14" name="Oval 14"/>
              <p:cNvSpPr>
                <a:spLocks noChangeArrowheads="1"/>
              </p:cNvSpPr>
              <p:nvPr/>
            </p:nvSpPr>
            <p:spPr bwMode="gray">
              <a:xfrm>
                <a:off x="1712913" y="4262438"/>
                <a:ext cx="1441450" cy="1425575"/>
              </a:xfrm>
              <a:prstGeom prst="ellipse">
                <a:avLst/>
              </a:prstGeom>
              <a:gradFill rotWithShape="1">
                <a:gsLst>
                  <a:gs pos="0">
                    <a:srgbClr val="F8F8F8"/>
                  </a:gs>
                  <a:gs pos="100000">
                    <a:srgbClr val="DDDDDD"/>
                  </a:gs>
                </a:gsLst>
                <a:path path="shape">
                  <a:fillToRect l="50000" t="50000" r="50000" b="50000"/>
                </a:path>
              </a:gradFill>
              <a:ln>
                <a:solidFill>
                  <a:srgbClr val="DDDDDD"/>
                </a:solidFill>
              </a:ln>
              <a:extLst/>
            </p:spPr>
            <p:txBody>
              <a:bodyPr wrap="none" anchor="ctr"/>
              <a:lstStyle/>
              <a:p>
                <a:pPr algn="ctr">
                  <a:defRPr/>
                </a:pPr>
                <a:r>
                  <a:rPr lang="zh-CN" altLang="en-US" sz="2400" b="1" kern="0" dirty="0">
                    <a:solidFill>
                      <a:srgbClr val="888888"/>
                    </a:solidFill>
                    <a:ea typeface="微软雅黑" pitchFamily="34" charset="-122"/>
                  </a:rPr>
                  <a:t>使用率提升</a:t>
                </a:r>
                <a:r>
                  <a:rPr lang="en-US" altLang="zh-CN" sz="3200" b="1" kern="0" dirty="0">
                    <a:solidFill>
                      <a:srgbClr val="FF0000"/>
                    </a:solidFill>
                    <a:latin typeface="微软雅黑" pitchFamily="34" charset="-122"/>
                    <a:ea typeface="微软雅黑" pitchFamily="34" charset="-122"/>
                  </a:rPr>
                  <a:t>12%</a:t>
                </a:r>
                <a:endParaRPr lang="zh-CN" altLang="en-US" sz="3200" b="1" kern="0" dirty="0">
                  <a:solidFill>
                    <a:srgbClr val="FF0000"/>
                  </a:solidFill>
                  <a:latin typeface="微软雅黑" pitchFamily="34" charset="-122"/>
                  <a:ea typeface="微软雅黑" pitchFamily="34" charset="-122"/>
                </a:endParaRPr>
              </a:p>
            </p:txBody>
          </p:sp>
          <p:sp>
            <p:nvSpPr>
              <p:cNvPr id="15" name="Oval 17"/>
              <p:cNvSpPr>
                <a:spLocks noChangeArrowheads="1"/>
              </p:cNvSpPr>
              <p:nvPr/>
            </p:nvSpPr>
            <p:spPr bwMode="invGray">
              <a:xfrm>
                <a:off x="1611313" y="4160838"/>
                <a:ext cx="1647825" cy="1646237"/>
              </a:xfrm>
              <a:prstGeom prst="ellipse">
                <a:avLst/>
              </a:prstGeom>
              <a:noFill/>
              <a:ln w="19050" cap="rnd">
                <a:solidFill>
                  <a:srgbClr val="C0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endParaRPr>
              </a:p>
            </p:txBody>
          </p:sp>
          <p:sp>
            <p:nvSpPr>
              <p:cNvPr id="17" name="未知"/>
              <p:cNvSpPr>
                <a:spLocks/>
              </p:cNvSpPr>
              <p:nvPr/>
            </p:nvSpPr>
            <p:spPr bwMode="auto">
              <a:xfrm>
                <a:off x="1821685" y="4303404"/>
                <a:ext cx="1227140" cy="59878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nvGrpSpPr>
            <p:cNvPr id="10" name="组合 9"/>
            <p:cNvGrpSpPr/>
            <p:nvPr/>
          </p:nvGrpSpPr>
          <p:grpSpPr>
            <a:xfrm>
              <a:off x="6091238" y="1295400"/>
              <a:ext cx="1681162" cy="1646238"/>
              <a:chOff x="6091238" y="1295400"/>
              <a:chExt cx="1681162" cy="1646238"/>
            </a:xfrm>
          </p:grpSpPr>
          <p:sp>
            <p:nvSpPr>
              <p:cNvPr id="11" name="Oval 24"/>
              <p:cNvSpPr>
                <a:spLocks noChangeArrowheads="1"/>
              </p:cNvSpPr>
              <p:nvPr/>
            </p:nvSpPr>
            <p:spPr bwMode="gray">
              <a:xfrm>
                <a:off x="6227763" y="1398588"/>
                <a:ext cx="1439862" cy="1423987"/>
              </a:xfrm>
              <a:prstGeom prst="ellipse">
                <a:avLst/>
              </a:prstGeom>
              <a:gradFill rotWithShape="1">
                <a:gsLst>
                  <a:gs pos="0">
                    <a:srgbClr val="F8F8F8"/>
                  </a:gs>
                  <a:gs pos="100000">
                    <a:srgbClr val="DDDDDD"/>
                  </a:gs>
                </a:gsLst>
                <a:path path="shape">
                  <a:fillToRect l="50000" t="50000" r="50000" b="50000"/>
                </a:path>
              </a:gradFill>
              <a:ln>
                <a:solidFill>
                  <a:srgbClr val="DDDDDD"/>
                </a:solidFill>
              </a:ln>
              <a:extLst/>
            </p:spPr>
            <p:txBody>
              <a:bodyPr wrap="none" anchor="ctr"/>
              <a:lstStyle/>
              <a:p>
                <a:pPr algn="ctr">
                  <a:defRPr/>
                </a:pPr>
                <a:r>
                  <a:rPr lang="zh-CN" altLang="en-US" sz="2400" b="1" kern="0" dirty="0">
                    <a:solidFill>
                      <a:srgbClr val="888888"/>
                    </a:solidFill>
                    <a:ea typeface="微软雅黑" pitchFamily="34" charset="-122"/>
                  </a:rPr>
                  <a:t>周转次数提升</a:t>
                </a:r>
                <a:r>
                  <a:rPr lang="en-US" altLang="zh-CN" sz="3200" b="1" kern="0" dirty="0">
                    <a:solidFill>
                      <a:srgbClr val="FF0000"/>
                    </a:solidFill>
                    <a:latin typeface="微软雅黑" pitchFamily="34" charset="-122"/>
                    <a:ea typeface="微软雅黑" pitchFamily="34" charset="-122"/>
                  </a:rPr>
                  <a:t>10%</a:t>
                </a:r>
                <a:endParaRPr lang="zh-CN" altLang="en-US" sz="3200" b="1" kern="0" dirty="0">
                  <a:solidFill>
                    <a:srgbClr val="FF0000"/>
                  </a:solidFill>
                  <a:latin typeface="微软雅黑" pitchFamily="34" charset="-122"/>
                  <a:ea typeface="微软雅黑" pitchFamily="34" charset="-122"/>
                </a:endParaRPr>
              </a:p>
            </p:txBody>
          </p:sp>
          <p:sp>
            <p:nvSpPr>
              <p:cNvPr id="12" name="Oval 27"/>
              <p:cNvSpPr>
                <a:spLocks noChangeArrowheads="1"/>
              </p:cNvSpPr>
              <p:nvPr/>
            </p:nvSpPr>
            <p:spPr bwMode="invGray">
              <a:xfrm>
                <a:off x="6091238" y="1295400"/>
                <a:ext cx="1681162" cy="1646238"/>
              </a:xfrm>
              <a:prstGeom prst="ellipse">
                <a:avLst/>
              </a:prstGeom>
              <a:noFill/>
              <a:ln w="19050" cap="rnd">
                <a:solidFill>
                  <a:srgbClr val="C0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endParaRPr>
              </a:p>
            </p:txBody>
          </p:sp>
          <p:sp>
            <p:nvSpPr>
              <p:cNvPr id="13" name="未知"/>
              <p:cNvSpPr>
                <a:spLocks/>
              </p:cNvSpPr>
              <p:nvPr/>
            </p:nvSpPr>
            <p:spPr bwMode="auto">
              <a:xfrm>
                <a:off x="6334124" y="1427489"/>
                <a:ext cx="1227140" cy="59878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dirty="0">
                  <a:solidFill>
                    <a:sysClr val="windowText" lastClr="000000"/>
                  </a:solidFill>
                  <a:ea typeface="微软雅黑" pitchFamily="34" charset="-122"/>
                </a:endParaRPr>
              </a:p>
            </p:txBody>
          </p:sp>
        </p:grpSp>
      </p:grpSp>
      <p:pic>
        <p:nvPicPr>
          <p:cNvPr id="36" name="Picture 2" descr="C:\Documents and Settings\hp1\桌面\shutterstock_3921214 [转换].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341" y="3289903"/>
            <a:ext cx="2665413" cy="219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29863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318048" y="406692"/>
            <a:ext cx="3073760"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en-US" altLang="zh-CN" sz="2400" b="1" dirty="0">
                <a:solidFill>
                  <a:srgbClr val="99CC00"/>
                </a:solidFill>
                <a:latin typeface="微软雅黑" pitchFamily="34" charset="-122"/>
                <a:ea typeface="微软雅黑" pitchFamily="34" charset="-122"/>
              </a:rPr>
              <a:t>2013</a:t>
            </a:r>
            <a:r>
              <a:rPr lang="zh-CN" altLang="en-US" sz="2400" b="1" dirty="0">
                <a:solidFill>
                  <a:srgbClr val="99CC00"/>
                </a:solidFill>
                <a:latin typeface="微软雅黑" pitchFamily="34" charset="-122"/>
                <a:ea typeface="微软雅黑" pitchFamily="34" charset="-122"/>
              </a:rPr>
              <a:t>年医保指标规划</a:t>
            </a:r>
          </a:p>
        </p:txBody>
      </p:sp>
      <p:sp>
        <p:nvSpPr>
          <p:cNvPr id="3" name="上箭头 2"/>
          <p:cNvSpPr/>
          <p:nvPr/>
        </p:nvSpPr>
        <p:spPr>
          <a:xfrm>
            <a:off x="831913" y="2543810"/>
            <a:ext cx="1080120" cy="2088232"/>
          </a:xfrm>
          <a:prstGeom prst="upArrow">
            <a:avLst/>
          </a:prstGeom>
          <a:solidFill>
            <a:srgbClr val="8CC600"/>
          </a:solidFill>
          <a:ln>
            <a:solidFill>
              <a:srgbClr val="8CC6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spcCol="0" rtlCol="0" anchor="ctr"/>
          <a:lstStyle/>
          <a:p>
            <a:pPr algn="ctr"/>
            <a:endParaRPr lang="zh-CN" altLang="en-US"/>
          </a:p>
        </p:txBody>
      </p:sp>
      <p:sp>
        <p:nvSpPr>
          <p:cNvPr id="4" name="TextBox 3"/>
          <p:cNvSpPr txBox="1"/>
          <p:nvPr/>
        </p:nvSpPr>
        <p:spPr>
          <a:xfrm>
            <a:off x="671691" y="4848067"/>
            <a:ext cx="1528374" cy="615541"/>
          </a:xfrm>
          <a:prstGeom prst="rect">
            <a:avLst/>
          </a:prstGeom>
          <a:noFill/>
        </p:spPr>
        <p:txBody>
          <a:bodyPr wrap="square" lIns="91427" tIns="45714" rIns="91427" bIns="45714" rtlCol="0">
            <a:spAutoFit/>
          </a:bodyPr>
          <a:lstStyle/>
          <a:p>
            <a:r>
              <a:rPr lang="zh-CN" altLang="en-US" b="1" dirty="0" smtClean="0">
                <a:solidFill>
                  <a:schemeClr val="bg1"/>
                </a:solidFill>
                <a:latin typeface="微软雅黑" pitchFamily="34" charset="-122"/>
                <a:ea typeface="微软雅黑" pitchFamily="34" charset="-122"/>
              </a:rPr>
              <a:t>医保平均支付比例提升</a:t>
            </a:r>
            <a:endParaRPr lang="zh-CN" altLang="en-US" b="1" dirty="0">
              <a:solidFill>
                <a:schemeClr val="bg1"/>
              </a:solidFill>
              <a:latin typeface="微软雅黑" pitchFamily="34" charset="-122"/>
              <a:ea typeface="微软雅黑" pitchFamily="34" charset="-122"/>
            </a:endParaRPr>
          </a:p>
        </p:txBody>
      </p:sp>
      <p:sp>
        <p:nvSpPr>
          <p:cNvPr id="5" name="上箭头 4"/>
          <p:cNvSpPr/>
          <p:nvPr/>
        </p:nvSpPr>
        <p:spPr>
          <a:xfrm>
            <a:off x="2670028" y="2591746"/>
            <a:ext cx="1080120" cy="2088232"/>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spcCol="0" rtlCol="0" anchor="ctr"/>
          <a:lstStyle/>
          <a:p>
            <a:pPr algn="ctr"/>
            <a:endParaRPr lang="zh-CN" altLang="en-US"/>
          </a:p>
        </p:txBody>
      </p:sp>
      <p:sp>
        <p:nvSpPr>
          <p:cNvPr id="6" name="TextBox 5"/>
          <p:cNvSpPr txBox="1"/>
          <p:nvPr/>
        </p:nvSpPr>
        <p:spPr>
          <a:xfrm>
            <a:off x="2478273" y="4848067"/>
            <a:ext cx="1528374" cy="615541"/>
          </a:xfrm>
          <a:prstGeom prst="rect">
            <a:avLst/>
          </a:prstGeom>
          <a:noFill/>
        </p:spPr>
        <p:txBody>
          <a:bodyPr wrap="square" lIns="91427" tIns="45714" rIns="91427" bIns="45714" rtlCol="0">
            <a:spAutoFit/>
          </a:bodyPr>
          <a:lstStyle/>
          <a:p>
            <a:r>
              <a:rPr lang="zh-CN" altLang="en-US" b="1" dirty="0" smtClean="0">
                <a:solidFill>
                  <a:schemeClr val="bg1"/>
                </a:solidFill>
                <a:latin typeface="微软雅黑" pitchFamily="34" charset="-122"/>
                <a:ea typeface="微软雅黑" pitchFamily="34" charset="-122"/>
              </a:rPr>
              <a:t>医保最高支付限额提高</a:t>
            </a:r>
            <a:endParaRPr lang="zh-CN" altLang="en-US" b="1" dirty="0">
              <a:solidFill>
                <a:schemeClr val="bg1"/>
              </a:solidFill>
              <a:latin typeface="微软雅黑" pitchFamily="34" charset="-122"/>
              <a:ea typeface="微软雅黑" pitchFamily="34" charset="-122"/>
            </a:endParaRPr>
          </a:p>
        </p:txBody>
      </p:sp>
      <p:sp>
        <p:nvSpPr>
          <p:cNvPr id="7" name="上箭头 6"/>
          <p:cNvSpPr/>
          <p:nvPr/>
        </p:nvSpPr>
        <p:spPr>
          <a:xfrm>
            <a:off x="4720346" y="2601614"/>
            <a:ext cx="1080120" cy="208823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spcCol="0" rtlCol="0" anchor="ctr"/>
          <a:lstStyle/>
          <a:p>
            <a:pPr algn="ctr"/>
            <a:endParaRPr lang="zh-CN" altLang="en-US"/>
          </a:p>
        </p:txBody>
      </p:sp>
      <p:sp>
        <p:nvSpPr>
          <p:cNvPr id="8" name="TextBox 7"/>
          <p:cNvSpPr txBox="1"/>
          <p:nvPr/>
        </p:nvSpPr>
        <p:spPr>
          <a:xfrm>
            <a:off x="4560123" y="4874339"/>
            <a:ext cx="1528374" cy="615541"/>
          </a:xfrm>
          <a:prstGeom prst="rect">
            <a:avLst/>
          </a:prstGeom>
          <a:noFill/>
        </p:spPr>
        <p:txBody>
          <a:bodyPr wrap="square" lIns="91427" tIns="45714" rIns="91427" bIns="45714" rtlCol="0">
            <a:spAutoFit/>
          </a:bodyPr>
          <a:lstStyle/>
          <a:p>
            <a:r>
              <a:rPr lang="zh-CN" altLang="en-US" b="1" dirty="0" smtClean="0">
                <a:solidFill>
                  <a:schemeClr val="bg1"/>
                </a:solidFill>
                <a:latin typeface="微软雅黑" pitchFamily="34" charset="-122"/>
                <a:ea typeface="微软雅黑" pitchFamily="34" charset="-122"/>
              </a:rPr>
              <a:t>各级财政补助标准增加</a:t>
            </a:r>
            <a:endParaRPr lang="zh-CN" altLang="en-US" b="1" dirty="0">
              <a:solidFill>
                <a:schemeClr val="bg1"/>
              </a:solidFill>
              <a:latin typeface="微软雅黑" pitchFamily="34" charset="-122"/>
              <a:ea typeface="微软雅黑" pitchFamily="34" charset="-122"/>
            </a:endParaRPr>
          </a:p>
        </p:txBody>
      </p:sp>
      <p:sp>
        <p:nvSpPr>
          <p:cNvPr id="9" name="TextBox 8"/>
          <p:cNvSpPr txBox="1"/>
          <p:nvPr/>
        </p:nvSpPr>
        <p:spPr>
          <a:xfrm>
            <a:off x="835808" y="1901822"/>
            <a:ext cx="1013308" cy="461665"/>
          </a:xfrm>
          <a:prstGeom prst="rect">
            <a:avLst/>
          </a:prstGeom>
          <a:noFill/>
        </p:spPr>
        <p:txBody>
          <a:bodyPr wrap="square" lIns="91427" tIns="45714" rIns="91427" bIns="45714" rtlCol="0">
            <a:spAutoFit/>
          </a:bodyPr>
          <a:lstStyle/>
          <a:p>
            <a:r>
              <a:rPr lang="en-US" altLang="zh-CN" sz="2400" b="1" dirty="0">
                <a:solidFill>
                  <a:srgbClr val="C00000"/>
                </a:solidFill>
                <a:latin typeface="微软雅黑" pitchFamily="34" charset="-122"/>
                <a:ea typeface="微软雅黑" pitchFamily="34" charset="-122"/>
              </a:rPr>
              <a:t>12%</a:t>
            </a:r>
            <a:endParaRPr lang="zh-CN" altLang="en-US" sz="2400" b="1" dirty="0">
              <a:solidFill>
                <a:srgbClr val="C00000"/>
              </a:solidFill>
              <a:latin typeface="微软雅黑" pitchFamily="34" charset="-122"/>
              <a:ea typeface="微软雅黑" pitchFamily="34" charset="-122"/>
            </a:endParaRPr>
          </a:p>
        </p:txBody>
      </p:sp>
      <p:sp>
        <p:nvSpPr>
          <p:cNvPr id="10" name="TextBox 9"/>
          <p:cNvSpPr txBox="1"/>
          <p:nvPr/>
        </p:nvSpPr>
        <p:spPr>
          <a:xfrm>
            <a:off x="2757010" y="1932811"/>
            <a:ext cx="1013308" cy="461665"/>
          </a:xfrm>
          <a:prstGeom prst="rect">
            <a:avLst/>
          </a:prstGeom>
          <a:noFill/>
        </p:spPr>
        <p:txBody>
          <a:bodyPr wrap="square" lIns="91427" tIns="45714" rIns="91427" bIns="45714" rtlCol="0">
            <a:spAutoFit/>
          </a:bodyPr>
          <a:lstStyle/>
          <a:p>
            <a:r>
              <a:rPr lang="en-US" altLang="zh-CN" sz="2400" b="1" dirty="0">
                <a:solidFill>
                  <a:srgbClr val="C00000"/>
                </a:solidFill>
                <a:latin typeface="微软雅黑" pitchFamily="34" charset="-122"/>
                <a:ea typeface="微软雅黑" pitchFamily="34" charset="-122"/>
              </a:rPr>
              <a:t>3.1%</a:t>
            </a:r>
            <a:endParaRPr lang="zh-CN" altLang="en-US" sz="2400" b="1" dirty="0">
              <a:solidFill>
                <a:srgbClr val="C00000"/>
              </a:solidFill>
              <a:latin typeface="微软雅黑" pitchFamily="34" charset="-122"/>
              <a:ea typeface="微软雅黑" pitchFamily="34" charset="-122"/>
            </a:endParaRPr>
          </a:p>
        </p:txBody>
      </p:sp>
      <p:sp>
        <p:nvSpPr>
          <p:cNvPr id="11" name="TextBox 10"/>
          <p:cNvSpPr txBox="1"/>
          <p:nvPr/>
        </p:nvSpPr>
        <p:spPr>
          <a:xfrm>
            <a:off x="4098821" y="1942782"/>
            <a:ext cx="2450979" cy="461665"/>
          </a:xfrm>
          <a:prstGeom prst="rect">
            <a:avLst/>
          </a:prstGeom>
          <a:noFill/>
        </p:spPr>
        <p:txBody>
          <a:bodyPr wrap="square" lIns="91427" tIns="45714" rIns="91427" bIns="45714" rtlCol="0">
            <a:spAutoFit/>
          </a:bodyPr>
          <a:lstStyle/>
          <a:p>
            <a:pPr algn="ctr"/>
            <a:r>
              <a:rPr lang="zh-CN" altLang="en-US" sz="2400" b="1" dirty="0">
                <a:solidFill>
                  <a:srgbClr val="C00000"/>
                </a:solidFill>
                <a:latin typeface="微软雅黑" pitchFamily="34" charset="-122"/>
                <a:ea typeface="微软雅黑" pitchFamily="34" charset="-122"/>
              </a:rPr>
              <a:t>人均提高</a:t>
            </a:r>
            <a:r>
              <a:rPr lang="en-US" altLang="zh-CN" sz="2400" b="1" dirty="0">
                <a:solidFill>
                  <a:srgbClr val="C00000"/>
                </a:solidFill>
                <a:latin typeface="微软雅黑" pitchFamily="34" charset="-122"/>
                <a:ea typeface="微软雅黑" pitchFamily="34" charset="-122"/>
              </a:rPr>
              <a:t>1.9%</a:t>
            </a:r>
            <a:endParaRPr lang="zh-CN" altLang="en-US" sz="2400" b="1" dirty="0">
              <a:solidFill>
                <a:srgbClr val="C00000"/>
              </a:solidFill>
              <a:latin typeface="微软雅黑" pitchFamily="34" charset="-122"/>
              <a:ea typeface="微软雅黑" pitchFamily="34" charset="-122"/>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3195" y="1600828"/>
            <a:ext cx="3623718" cy="4941168"/>
          </a:xfrm>
          <a:prstGeom prst="roundRect">
            <a:avLst>
              <a:gd name="adj" fmla="val 16667"/>
            </a:avLst>
          </a:prstGeom>
          <a:ln w="28575">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nvSpPr>
        <p:spPr>
          <a:xfrm>
            <a:off x="392058" y="5859964"/>
            <a:ext cx="5837807" cy="369320"/>
          </a:xfrm>
          <a:prstGeom prst="rect">
            <a:avLst/>
          </a:prstGeom>
          <a:noFill/>
          <a:ln>
            <a:solidFill>
              <a:schemeClr val="accent6">
                <a:lumMod val="60000"/>
                <a:lumOff val="40000"/>
              </a:schemeClr>
            </a:solidFill>
          </a:ln>
        </p:spPr>
        <p:txBody>
          <a:bodyPr wrap="square" lIns="91427" tIns="45714" rIns="91427" bIns="45714" rtlCol="0">
            <a:spAutoFit/>
          </a:bodyPr>
          <a:lstStyle/>
          <a:p>
            <a:pPr algn="ctr"/>
            <a:r>
              <a:rPr lang="zh-CN" altLang="en-US" sz="1800" dirty="0" smtClean="0">
                <a:solidFill>
                  <a:schemeClr val="bg1"/>
                </a:solidFill>
                <a:latin typeface="微软雅黑" pitchFamily="34" charset="-122"/>
                <a:ea typeface="微软雅黑" pitchFamily="34" charset="-122"/>
              </a:rPr>
              <a:t>医院公关部、医务科争取政府支持，配合完成各项指标。</a:t>
            </a:r>
            <a:endParaRPr lang="zh-CN" altLang="en-US" sz="18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97232298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p:nvPr/>
        </p:nvSpPr>
        <p:spPr>
          <a:xfrm>
            <a:off x="3022743" y="1723749"/>
            <a:ext cx="2676593" cy="2307691"/>
          </a:xfrm>
          <a:prstGeom prst="hexagon">
            <a:avLst>
              <a:gd name="adj" fmla="val 25000"/>
              <a:gd name="vf" fmla="val 115470"/>
            </a:avLst>
          </a:prstGeom>
          <a:blipFill>
            <a:blip r:embed="rId2"/>
            <a:srcRect/>
            <a:stretch>
              <a:fillRect l="-11000" r="-11000"/>
            </a:stretch>
          </a:blipFill>
          <a:ln>
            <a:solidFill>
              <a:srgbClr val="99CC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6603639" y="3037217"/>
            <a:ext cx="3598404" cy="353931"/>
          </a:xfrm>
          <a:prstGeom prst="rect">
            <a:avLst/>
          </a:prstGeom>
        </p:spPr>
        <p:txBody>
          <a:bodyPr wrap="square" lIns="91427" tIns="45714" rIns="91427" bIns="45714">
            <a:spAutoFit/>
          </a:bodyPr>
          <a:lstStyle/>
          <a:p>
            <a:pPr marL="285709" indent="-285709">
              <a:buFont typeface="Arial" panose="020B0604020202020204" pitchFamily="34" charset="0"/>
              <a:buChar char="•"/>
              <a:defRPr/>
            </a:pPr>
            <a:r>
              <a:rPr lang="zh-CN" altLang="en-US" kern="0" dirty="0" smtClean="0">
                <a:solidFill>
                  <a:schemeClr val="bg1">
                    <a:lumMod val="85000"/>
                  </a:schemeClr>
                </a:solidFill>
                <a:latin typeface="微软雅黑" pitchFamily="34" charset="-122"/>
                <a:ea typeface="微软雅黑" pitchFamily="34" charset="-122"/>
              </a:rPr>
              <a:t>医疗质量管理</a:t>
            </a:r>
            <a:endParaRPr lang="zh-CN" altLang="en-US" kern="0" dirty="0">
              <a:solidFill>
                <a:schemeClr val="bg1">
                  <a:lumMod val="85000"/>
                </a:schemeClr>
              </a:solidFill>
              <a:latin typeface="微软雅黑" pitchFamily="34" charset="-122"/>
              <a:ea typeface="微软雅黑" pitchFamily="34" charset="-122"/>
            </a:endParaRPr>
          </a:p>
        </p:txBody>
      </p:sp>
      <p:sp>
        <p:nvSpPr>
          <p:cNvPr id="14" name="矩形 13"/>
          <p:cNvSpPr/>
          <p:nvPr/>
        </p:nvSpPr>
        <p:spPr>
          <a:xfrm>
            <a:off x="6603639" y="3818425"/>
            <a:ext cx="3598404" cy="353931"/>
          </a:xfrm>
          <a:prstGeom prst="rect">
            <a:avLst/>
          </a:prstGeom>
        </p:spPr>
        <p:txBody>
          <a:bodyPr wrap="square" lIns="91427" tIns="45714" rIns="91427" bIns="45714">
            <a:spAutoFit/>
          </a:bodyPr>
          <a:lstStyle/>
          <a:p>
            <a:pPr marL="285709" indent="-285709">
              <a:buFont typeface="Arial" panose="020B0604020202020204" pitchFamily="34" charset="0"/>
              <a:buChar char="•"/>
              <a:defRPr/>
            </a:pPr>
            <a:r>
              <a:rPr lang="zh-CN" altLang="en-US" kern="0" dirty="0" smtClean="0">
                <a:solidFill>
                  <a:schemeClr val="bg1">
                    <a:lumMod val="85000"/>
                  </a:schemeClr>
                </a:solidFill>
                <a:latin typeface="微软雅黑" pitchFamily="34" charset="-122"/>
                <a:ea typeface="微软雅黑" pitchFamily="34" charset="-122"/>
              </a:rPr>
              <a:t>安全管理</a:t>
            </a:r>
            <a:endParaRPr lang="zh-CN" altLang="en-US" kern="0" dirty="0">
              <a:solidFill>
                <a:schemeClr val="bg1">
                  <a:lumMod val="85000"/>
                </a:schemeClr>
              </a:solidFill>
              <a:latin typeface="微软雅黑" pitchFamily="34" charset="-122"/>
              <a:ea typeface="微软雅黑" pitchFamily="34" charset="-122"/>
            </a:endParaRPr>
          </a:p>
        </p:txBody>
      </p:sp>
      <p:sp>
        <p:nvSpPr>
          <p:cNvPr id="15" name="TextBox 8"/>
          <p:cNvSpPr txBox="1"/>
          <p:nvPr/>
        </p:nvSpPr>
        <p:spPr>
          <a:xfrm>
            <a:off x="5091471" y="2303249"/>
            <a:ext cx="5110572" cy="523220"/>
          </a:xfrm>
          <a:prstGeom prst="rect">
            <a:avLst/>
          </a:prstGeom>
          <a:noFill/>
        </p:spPr>
        <p:txBody>
          <a:bodyPr wrap="square" lIns="91427" tIns="45714" rIns="91427" bIns="45714" rtlCol="0">
            <a:spAutoFit/>
          </a:bodyPr>
          <a:lstStyle/>
          <a:p>
            <a:pPr algn="ctr"/>
            <a:r>
              <a:rPr lang="en-US" altLang="zh-CN" sz="2800" dirty="0">
                <a:solidFill>
                  <a:srgbClr val="FF3C00"/>
                </a:solidFill>
                <a:latin typeface="Impact" panose="020B0806030902050204" pitchFamily="34" charset="0"/>
                <a:ea typeface="微软雅黑" pitchFamily="34" charset="-122"/>
              </a:rPr>
              <a:t>03</a:t>
            </a:r>
            <a:r>
              <a:rPr lang="en-US" altLang="zh-CN" sz="2800" b="1" dirty="0">
                <a:solidFill>
                  <a:srgbClr val="FF3C00"/>
                </a:solidFill>
                <a:latin typeface="微软雅黑" pitchFamily="34" charset="-122"/>
                <a:ea typeface="微软雅黑" pitchFamily="34" charset="-122"/>
              </a:rPr>
              <a:t>  </a:t>
            </a:r>
            <a:r>
              <a:rPr lang="zh-CN" altLang="en-US" sz="2800" b="1" dirty="0">
                <a:solidFill>
                  <a:srgbClr val="FF3C00"/>
                </a:solidFill>
                <a:latin typeface="微软雅黑" pitchFamily="34" charset="-122"/>
                <a:ea typeface="微软雅黑" pitchFamily="34" charset="-122"/>
              </a:rPr>
              <a:t>医院管理规划</a:t>
            </a:r>
          </a:p>
        </p:txBody>
      </p:sp>
      <p:cxnSp>
        <p:nvCxnSpPr>
          <p:cNvPr id="16" name="直接连接符 15"/>
          <p:cNvCxnSpPr/>
          <p:nvPr/>
        </p:nvCxnSpPr>
        <p:spPr>
          <a:xfrm>
            <a:off x="5699335" y="2877595"/>
            <a:ext cx="4502708" cy="0"/>
          </a:xfrm>
          <a:prstGeom prst="line">
            <a:avLst/>
          </a:prstGeom>
          <a:ln w="28575">
            <a:solidFill>
              <a:srgbClr val="99CC00"/>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603639" y="4268549"/>
            <a:ext cx="3598404" cy="353931"/>
          </a:xfrm>
          <a:prstGeom prst="rect">
            <a:avLst/>
          </a:prstGeom>
        </p:spPr>
        <p:txBody>
          <a:bodyPr wrap="square" lIns="91427" tIns="45714" rIns="91427" bIns="45714">
            <a:spAutoFit/>
          </a:bodyPr>
          <a:lstStyle/>
          <a:p>
            <a:pPr marL="285709" indent="-285709">
              <a:buFont typeface="Arial" panose="020B0604020202020204" pitchFamily="34" charset="0"/>
              <a:buChar char="•"/>
              <a:defRPr/>
            </a:pPr>
            <a:r>
              <a:rPr lang="zh-CN" altLang="en-US" kern="0" dirty="0" smtClean="0">
                <a:solidFill>
                  <a:schemeClr val="bg1">
                    <a:lumMod val="85000"/>
                  </a:schemeClr>
                </a:solidFill>
                <a:latin typeface="微软雅黑" pitchFamily="34" charset="-122"/>
                <a:ea typeface="微软雅黑" pitchFamily="34" charset="-122"/>
              </a:rPr>
              <a:t>行政职能管理</a:t>
            </a:r>
            <a:endParaRPr lang="zh-CN" altLang="en-US" kern="0" dirty="0">
              <a:solidFill>
                <a:schemeClr val="bg1">
                  <a:lumMod val="85000"/>
                </a:schemeClr>
              </a:solidFill>
              <a:latin typeface="微软雅黑" pitchFamily="34" charset="-122"/>
              <a:ea typeface="微软雅黑" pitchFamily="34" charset="-122"/>
            </a:endParaRPr>
          </a:p>
        </p:txBody>
      </p:sp>
      <p:sp>
        <p:nvSpPr>
          <p:cNvPr id="18" name="矩形 17"/>
          <p:cNvSpPr/>
          <p:nvPr/>
        </p:nvSpPr>
        <p:spPr>
          <a:xfrm>
            <a:off x="6603639" y="5081290"/>
            <a:ext cx="3598404" cy="353931"/>
          </a:xfrm>
          <a:prstGeom prst="rect">
            <a:avLst/>
          </a:prstGeom>
        </p:spPr>
        <p:txBody>
          <a:bodyPr wrap="square" lIns="91427" tIns="45714" rIns="91427" bIns="45714">
            <a:spAutoFit/>
          </a:bodyPr>
          <a:lstStyle/>
          <a:p>
            <a:pPr marL="285709" indent="-285709">
              <a:buFont typeface="Arial" panose="020B0604020202020204" pitchFamily="34" charset="0"/>
              <a:buChar char="•"/>
              <a:defRPr/>
            </a:pPr>
            <a:r>
              <a:rPr lang="zh-CN" altLang="en-US" kern="0" dirty="0" smtClean="0">
                <a:solidFill>
                  <a:schemeClr val="bg1">
                    <a:lumMod val="85000"/>
                  </a:schemeClr>
                </a:solidFill>
                <a:latin typeface="微软雅黑" pitchFamily="34" charset="-122"/>
                <a:ea typeface="微软雅黑" pitchFamily="34" charset="-122"/>
              </a:rPr>
              <a:t>人力资源管理</a:t>
            </a:r>
            <a:endParaRPr lang="zh-CN" altLang="en-US" kern="0" dirty="0">
              <a:solidFill>
                <a:schemeClr val="bg1">
                  <a:lumMod val="85000"/>
                </a:schemeClr>
              </a:solidFill>
              <a:latin typeface="微软雅黑" pitchFamily="34" charset="-122"/>
              <a:ea typeface="微软雅黑" pitchFamily="34" charset="-122"/>
            </a:endParaRPr>
          </a:p>
        </p:txBody>
      </p:sp>
      <p:sp>
        <p:nvSpPr>
          <p:cNvPr id="9" name="矩形 8"/>
          <p:cNvSpPr/>
          <p:nvPr/>
        </p:nvSpPr>
        <p:spPr>
          <a:xfrm>
            <a:off x="6603639" y="5484115"/>
            <a:ext cx="3598404" cy="353931"/>
          </a:xfrm>
          <a:prstGeom prst="rect">
            <a:avLst/>
          </a:prstGeom>
        </p:spPr>
        <p:txBody>
          <a:bodyPr wrap="square" lIns="91427" tIns="45714" rIns="91427" bIns="45714">
            <a:spAutoFit/>
          </a:bodyPr>
          <a:lstStyle/>
          <a:p>
            <a:pPr marL="285709" indent="-285709">
              <a:buFont typeface="Arial" panose="020B0604020202020204" pitchFamily="34" charset="0"/>
              <a:buChar char="•"/>
              <a:defRPr/>
            </a:pPr>
            <a:r>
              <a:rPr lang="zh-CN" altLang="en-US" kern="0" dirty="0" smtClean="0">
                <a:solidFill>
                  <a:schemeClr val="bg1">
                    <a:lumMod val="85000"/>
                  </a:schemeClr>
                </a:solidFill>
                <a:latin typeface="微软雅黑" pitchFamily="34" charset="-122"/>
                <a:ea typeface="微软雅黑" pitchFamily="34" charset="-122"/>
              </a:rPr>
              <a:t>开展公益活动</a:t>
            </a:r>
            <a:endParaRPr lang="zh-CN" altLang="en-US" kern="0" dirty="0">
              <a:solidFill>
                <a:schemeClr val="bg1">
                  <a:lumMod val="85000"/>
                </a:schemeClr>
              </a:solidFill>
              <a:latin typeface="微软雅黑" pitchFamily="34" charset="-122"/>
              <a:ea typeface="微软雅黑" pitchFamily="34" charset="-122"/>
            </a:endParaRPr>
          </a:p>
        </p:txBody>
      </p:sp>
      <p:sp>
        <p:nvSpPr>
          <p:cNvPr id="12" name="矩形 11"/>
          <p:cNvSpPr/>
          <p:nvPr/>
        </p:nvSpPr>
        <p:spPr>
          <a:xfrm>
            <a:off x="6603639" y="5934241"/>
            <a:ext cx="3598404" cy="353931"/>
          </a:xfrm>
          <a:prstGeom prst="rect">
            <a:avLst/>
          </a:prstGeom>
        </p:spPr>
        <p:txBody>
          <a:bodyPr wrap="square" lIns="91427" tIns="45714" rIns="91427" bIns="45714">
            <a:spAutoFit/>
          </a:bodyPr>
          <a:lstStyle/>
          <a:p>
            <a:pPr marL="285709" indent="-285709">
              <a:buFont typeface="Arial" panose="020B0604020202020204" pitchFamily="34" charset="0"/>
              <a:buChar char="•"/>
              <a:defRPr/>
            </a:pPr>
            <a:r>
              <a:rPr lang="zh-CN" altLang="en-US" kern="0" dirty="0" smtClean="0">
                <a:solidFill>
                  <a:schemeClr val="bg1">
                    <a:lumMod val="85000"/>
                  </a:schemeClr>
                </a:solidFill>
                <a:latin typeface="微软雅黑" pitchFamily="34" charset="-122"/>
                <a:ea typeface="微软雅黑" pitchFamily="34" charset="-122"/>
              </a:rPr>
              <a:t>医疗创新</a:t>
            </a:r>
            <a:endParaRPr lang="zh-CN" altLang="en-US" kern="0" dirty="0">
              <a:solidFill>
                <a:schemeClr val="bg1">
                  <a:lumMod val="85000"/>
                </a:schemeClr>
              </a:solidFill>
              <a:latin typeface="微软雅黑" pitchFamily="34" charset="-122"/>
              <a:ea typeface="微软雅黑" pitchFamily="34" charset="-122"/>
            </a:endParaRPr>
          </a:p>
        </p:txBody>
      </p:sp>
      <p:sp>
        <p:nvSpPr>
          <p:cNvPr id="19" name="矩形 18"/>
          <p:cNvSpPr/>
          <p:nvPr/>
        </p:nvSpPr>
        <p:spPr>
          <a:xfrm>
            <a:off x="6608727" y="4684861"/>
            <a:ext cx="3598404" cy="353931"/>
          </a:xfrm>
          <a:prstGeom prst="rect">
            <a:avLst/>
          </a:prstGeom>
        </p:spPr>
        <p:txBody>
          <a:bodyPr wrap="square" lIns="91427" tIns="45714" rIns="91427" bIns="45714">
            <a:spAutoFit/>
          </a:bodyPr>
          <a:lstStyle/>
          <a:p>
            <a:pPr marL="285709" indent="-285709">
              <a:buFont typeface="Arial" panose="020B0604020202020204" pitchFamily="34" charset="0"/>
              <a:buChar char="•"/>
              <a:defRPr/>
            </a:pPr>
            <a:r>
              <a:rPr lang="zh-CN" altLang="en-US" kern="0" dirty="0" smtClean="0">
                <a:solidFill>
                  <a:schemeClr val="bg1">
                    <a:lumMod val="85000"/>
                  </a:schemeClr>
                </a:solidFill>
                <a:latin typeface="微软雅黑" pitchFamily="34" charset="-122"/>
                <a:ea typeface="微软雅黑" pitchFamily="34" charset="-122"/>
              </a:rPr>
              <a:t>行政医学</a:t>
            </a:r>
            <a:endParaRPr lang="zh-CN" altLang="en-US" kern="0" dirty="0">
              <a:solidFill>
                <a:schemeClr val="bg1">
                  <a:lumMod val="85000"/>
                </a:schemeClr>
              </a:solidFill>
              <a:latin typeface="微软雅黑" pitchFamily="34" charset="-122"/>
              <a:ea typeface="微软雅黑" pitchFamily="34" charset="-122"/>
            </a:endParaRPr>
          </a:p>
        </p:txBody>
      </p:sp>
      <p:sp>
        <p:nvSpPr>
          <p:cNvPr id="20" name="矩形 19"/>
          <p:cNvSpPr/>
          <p:nvPr/>
        </p:nvSpPr>
        <p:spPr>
          <a:xfrm>
            <a:off x="6595020" y="3434539"/>
            <a:ext cx="3598404" cy="353931"/>
          </a:xfrm>
          <a:prstGeom prst="rect">
            <a:avLst/>
          </a:prstGeom>
        </p:spPr>
        <p:txBody>
          <a:bodyPr wrap="square" lIns="91427" tIns="45714" rIns="91427" bIns="45714">
            <a:spAutoFit/>
          </a:bodyPr>
          <a:lstStyle/>
          <a:p>
            <a:pPr marL="285709" indent="-285709">
              <a:buFont typeface="Arial" panose="020B0604020202020204" pitchFamily="34" charset="0"/>
              <a:buChar char="•"/>
              <a:defRPr/>
            </a:pPr>
            <a:r>
              <a:rPr lang="zh-CN" altLang="en-US" kern="0" dirty="0" smtClean="0">
                <a:solidFill>
                  <a:schemeClr val="bg1">
                    <a:lumMod val="85000"/>
                  </a:schemeClr>
                </a:solidFill>
                <a:latin typeface="微软雅黑" pitchFamily="34" charset="-122"/>
                <a:ea typeface="微软雅黑" pitchFamily="34" charset="-122"/>
              </a:rPr>
              <a:t>导入临床路径</a:t>
            </a:r>
            <a:endParaRPr lang="zh-CN" altLang="en-US" kern="0" dirty="0">
              <a:solidFill>
                <a:schemeClr val="bg1">
                  <a:lumMod val="85000"/>
                </a:schemeClr>
              </a:solidFill>
              <a:latin typeface="微软雅黑" pitchFamily="34" charset="-122"/>
              <a:ea typeface="微软雅黑" pitchFamily="34" charset="-122"/>
            </a:endParaRPr>
          </a:p>
        </p:txBody>
      </p:sp>
      <p:sp>
        <p:nvSpPr>
          <p:cNvPr id="21" name="矩形 20"/>
          <p:cNvSpPr/>
          <p:nvPr/>
        </p:nvSpPr>
        <p:spPr>
          <a:xfrm>
            <a:off x="10069461" y="116781"/>
            <a:ext cx="2016224" cy="576064"/>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r>
              <a:rPr lang="zh-CN" altLang="en-US" sz="2400" b="1" dirty="0" smtClean="0">
                <a:latin typeface="微软雅黑" pitchFamily="34" charset="-122"/>
                <a:ea typeface="微软雅黑" pitchFamily="34" charset="-122"/>
              </a:rPr>
              <a:t>管理规划篇</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363532981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408957" y="1998652"/>
            <a:ext cx="4896545" cy="412421"/>
          </a:xfrm>
          <a:prstGeom prst="rect">
            <a:avLst/>
          </a:prstGeom>
          <a:noFill/>
        </p:spPr>
        <p:txBody>
          <a:bodyPr wrap="square" lIns="91427" tIns="45714" rIns="91427" bIns="45714" rtlCol="0">
            <a:spAutoFit/>
          </a:bodyPr>
          <a:lstStyle/>
          <a:p>
            <a:pPr indent="457136">
              <a:lnSpc>
                <a:spcPct val="130000"/>
              </a:lnSpc>
            </a:pPr>
            <a:r>
              <a:rPr lang="zh-CN" altLang="en-US" sz="1600" b="1" dirty="0">
                <a:solidFill>
                  <a:srgbClr val="8CC600"/>
                </a:solidFill>
                <a:latin typeface="微软雅黑" pitchFamily="34" charset="-122"/>
                <a:ea typeface="微软雅黑" pitchFamily="34" charset="-122"/>
              </a:rPr>
              <a:t>一、完善医疗质量管理，保障医疗安全。</a:t>
            </a:r>
            <a:endParaRPr lang="zh-CN" altLang="zh-CN" sz="1600" b="1" dirty="0">
              <a:solidFill>
                <a:srgbClr val="8CC600"/>
              </a:solidFill>
              <a:latin typeface="微软雅黑" pitchFamily="34" charset="-122"/>
              <a:ea typeface="微软雅黑" pitchFamily="34" charset="-122"/>
            </a:endParaRPr>
          </a:p>
        </p:txBody>
      </p:sp>
      <p:sp>
        <p:nvSpPr>
          <p:cNvPr id="7" name="TextBox 6"/>
          <p:cNvSpPr txBox="1"/>
          <p:nvPr/>
        </p:nvSpPr>
        <p:spPr>
          <a:xfrm>
            <a:off x="841376" y="2455403"/>
            <a:ext cx="5635465" cy="3046988"/>
          </a:xfrm>
          <a:prstGeom prst="rect">
            <a:avLst/>
          </a:prstGeom>
          <a:noFill/>
        </p:spPr>
        <p:txBody>
          <a:bodyPr wrap="square" lIns="91427" tIns="45714" rIns="91427" bIns="45714" rtlCol="0">
            <a:spAutoFit/>
          </a:bodyPr>
          <a:lstStyle/>
          <a:p>
            <a:pPr>
              <a:lnSpc>
                <a:spcPct val="150000"/>
              </a:lnSpc>
            </a:pPr>
            <a:r>
              <a:rPr lang="en-US" altLang="zh-CN" sz="1600" dirty="0">
                <a:solidFill>
                  <a:schemeClr val="bg1"/>
                </a:solidFill>
                <a:latin typeface="微软雅黑" pitchFamily="34" charset="-122"/>
                <a:ea typeface="微软雅黑" pitchFamily="34" charset="-122"/>
              </a:rPr>
              <a:t>       1</a:t>
            </a:r>
            <a:r>
              <a:rPr lang="zh-CN" altLang="en-US" sz="1600" dirty="0">
                <a:solidFill>
                  <a:schemeClr val="bg1"/>
                </a:solidFill>
                <a:latin typeface="微软雅黑" pitchFamily="34" charset="-122"/>
                <a:ea typeface="微软雅黑" pitchFamily="34" charset="-122"/>
              </a:rPr>
              <a:t>、进一步</a:t>
            </a:r>
            <a:r>
              <a:rPr lang="zh-CN" altLang="zh-CN" sz="1600" dirty="0">
                <a:solidFill>
                  <a:schemeClr val="bg1"/>
                </a:solidFill>
                <a:latin typeface="微软雅黑" pitchFamily="34" charset="-122"/>
                <a:ea typeface="微软雅黑" pitchFamily="34" charset="-122"/>
              </a:rPr>
              <a:t>完善新项目、新技术申请审批制度</a:t>
            </a:r>
            <a:r>
              <a:rPr lang="zh-CN" altLang="en-US" sz="1600" dirty="0">
                <a:solidFill>
                  <a:schemeClr val="bg1"/>
                </a:solidFill>
                <a:latin typeface="微软雅黑" pitchFamily="34" charset="-122"/>
                <a:ea typeface="微软雅黑" pitchFamily="34" charset="-122"/>
              </a:rPr>
              <a:t>。</a:t>
            </a:r>
            <a:endParaRPr lang="en-US" altLang="zh-CN" sz="1600" dirty="0">
              <a:solidFill>
                <a:schemeClr val="bg1"/>
              </a:solidFill>
              <a:latin typeface="微软雅黑" pitchFamily="34" charset="-122"/>
              <a:ea typeface="微软雅黑" pitchFamily="34" charset="-122"/>
            </a:endParaRPr>
          </a:p>
          <a:p>
            <a:pPr>
              <a:lnSpc>
                <a:spcPct val="150000"/>
              </a:lnSpc>
            </a:pPr>
            <a:r>
              <a:rPr lang="en-US" altLang="zh-CN" sz="1600" dirty="0">
                <a:solidFill>
                  <a:schemeClr val="bg1"/>
                </a:solidFill>
                <a:latin typeface="微软雅黑" pitchFamily="34" charset="-122"/>
                <a:ea typeface="微软雅黑" pitchFamily="34" charset="-122"/>
              </a:rPr>
              <a:t>       2</a:t>
            </a:r>
            <a:r>
              <a:rPr lang="zh-CN" altLang="en-US" sz="1600" dirty="0">
                <a:solidFill>
                  <a:schemeClr val="bg1"/>
                </a:solidFill>
                <a:latin typeface="微软雅黑" pitchFamily="34" charset="-122"/>
                <a:ea typeface="微软雅黑" pitchFamily="34" charset="-122"/>
              </a:rPr>
              <a:t>、</a:t>
            </a:r>
            <a:r>
              <a:rPr lang="zh-CN" altLang="zh-CN" sz="1600" dirty="0">
                <a:solidFill>
                  <a:schemeClr val="bg1"/>
                </a:solidFill>
                <a:latin typeface="微软雅黑" pitchFamily="34" charset="-122"/>
                <a:ea typeface="微软雅黑" pitchFamily="34" charset="-122"/>
              </a:rPr>
              <a:t>进一步完善医疗投诉和医疗纠纷的受理、解决和处理程序，拟建立院、科两级医疗安全目标责任制，使各科室</a:t>
            </a:r>
            <a:r>
              <a:rPr lang="en-US" altLang="zh-CN" sz="1600" dirty="0">
                <a:solidFill>
                  <a:schemeClr val="bg1"/>
                </a:solidFill>
                <a:latin typeface="微软雅黑" pitchFamily="34" charset="-122"/>
                <a:ea typeface="微软雅黑" pitchFamily="34" charset="-122"/>
              </a:rPr>
              <a:t>(</a:t>
            </a:r>
            <a:r>
              <a:rPr lang="zh-CN" altLang="zh-CN" sz="1600" dirty="0">
                <a:solidFill>
                  <a:schemeClr val="bg1"/>
                </a:solidFill>
                <a:latin typeface="微软雅黑" pitchFamily="34" charset="-122"/>
                <a:ea typeface="微软雅黑" pitchFamily="34" charset="-122"/>
              </a:rPr>
              <a:t>部门</a:t>
            </a:r>
            <a:r>
              <a:rPr lang="en-US" altLang="zh-CN" sz="1600" dirty="0">
                <a:solidFill>
                  <a:schemeClr val="bg1"/>
                </a:solidFill>
                <a:latin typeface="微软雅黑" pitchFamily="34" charset="-122"/>
                <a:ea typeface="微软雅黑" pitchFamily="34" charset="-122"/>
              </a:rPr>
              <a:t>)</a:t>
            </a:r>
            <a:r>
              <a:rPr lang="zh-CN" altLang="zh-CN" sz="1600" dirty="0">
                <a:solidFill>
                  <a:schemeClr val="bg1"/>
                </a:solidFill>
                <a:latin typeface="微软雅黑" pitchFamily="34" charset="-122"/>
                <a:ea typeface="微软雅黑" pitchFamily="34" charset="-122"/>
              </a:rPr>
              <a:t>和各级医务人员做到层层对医疗安全负责，责任制包括安全责任目标、实现目标的保障措施、检查考核办法、奖惩激励机制等等。另外，拟将实行医疗事故定额管理。</a:t>
            </a:r>
            <a:endParaRPr lang="en-US" altLang="zh-CN" sz="1600" dirty="0">
              <a:solidFill>
                <a:schemeClr val="bg1"/>
              </a:solidFill>
              <a:latin typeface="微软雅黑" pitchFamily="34" charset="-122"/>
              <a:ea typeface="微软雅黑" pitchFamily="34" charset="-122"/>
            </a:endParaRPr>
          </a:p>
          <a:p>
            <a:pPr>
              <a:lnSpc>
                <a:spcPct val="150000"/>
              </a:lnSpc>
            </a:pPr>
            <a:r>
              <a:rPr lang="en-US" altLang="zh-CN" sz="1600" dirty="0">
                <a:solidFill>
                  <a:schemeClr val="bg1"/>
                </a:solidFill>
                <a:latin typeface="微软雅黑" pitchFamily="34" charset="-122"/>
                <a:ea typeface="微软雅黑" pitchFamily="34" charset="-122"/>
              </a:rPr>
              <a:t>        3</a:t>
            </a:r>
            <a:r>
              <a:rPr lang="zh-CN" altLang="en-US" sz="1600" dirty="0">
                <a:solidFill>
                  <a:schemeClr val="bg1"/>
                </a:solidFill>
                <a:latin typeface="微软雅黑" pitchFamily="34" charset="-122"/>
                <a:ea typeface="微软雅黑" pitchFamily="34" charset="-122"/>
              </a:rPr>
              <a:t>、</a:t>
            </a:r>
            <a:r>
              <a:rPr lang="zh-CN" altLang="zh-CN" sz="1600" dirty="0">
                <a:solidFill>
                  <a:schemeClr val="bg1"/>
                </a:solidFill>
                <a:latin typeface="微软雅黑" pitchFamily="34" charset="-122"/>
                <a:ea typeface="微软雅黑" pitchFamily="34" charset="-122"/>
              </a:rPr>
              <a:t>建立健全电子医疗文书的应用制度，规范电子医嘱、电子病历的书写保存，确保电子医疗文书的合法性。</a:t>
            </a:r>
            <a:endParaRPr lang="en-US" altLang="zh-CN" sz="1600" dirty="0">
              <a:solidFill>
                <a:schemeClr val="bg1"/>
              </a:solidFill>
              <a:latin typeface="微软雅黑" pitchFamily="34" charset="-122"/>
              <a:ea typeface="微软雅黑"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629" y="2330265"/>
            <a:ext cx="5543999" cy="3686380"/>
          </a:xfrm>
          <a:prstGeom prst="rect">
            <a:avLst/>
          </a:prstGeom>
          <a:ln w="19050">
            <a:solidFill>
              <a:srgbClr val="99CC00"/>
            </a:solidFill>
          </a:ln>
        </p:spPr>
      </p:pic>
      <p:cxnSp>
        <p:nvCxnSpPr>
          <p:cNvPr id="12" name="直接连接符 11"/>
          <p:cNvCxnSpPr/>
          <p:nvPr/>
        </p:nvCxnSpPr>
        <p:spPr>
          <a:xfrm>
            <a:off x="841375" y="6119055"/>
            <a:ext cx="5472235" cy="0"/>
          </a:xfrm>
          <a:prstGeom prst="line">
            <a:avLst/>
          </a:prstGeom>
          <a:solidFill>
            <a:srgbClr val="99CC00">
              <a:alpha val="20000"/>
            </a:srgbClr>
          </a:solidFill>
          <a:ln w="12700" cap="rnd" algn="ctr">
            <a:solidFill>
              <a:srgbClr val="99CC00"/>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8" name="文本框 10"/>
          <p:cNvSpPr txBox="1"/>
          <p:nvPr/>
        </p:nvSpPr>
        <p:spPr>
          <a:xfrm>
            <a:off x="2318049" y="406692"/>
            <a:ext cx="2195364"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医疗质量管理</a:t>
            </a:r>
          </a:p>
        </p:txBody>
      </p:sp>
    </p:spTree>
    <p:extLst>
      <p:ext uri="{BB962C8B-B14F-4D97-AF65-F5344CB8AC3E}">
        <p14:creationId xmlns:p14="http://schemas.microsoft.com/office/powerpoint/2010/main" val="317478213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72223" y="1792443"/>
            <a:ext cx="5400599" cy="412421"/>
          </a:xfrm>
          <a:prstGeom prst="rect">
            <a:avLst/>
          </a:prstGeom>
          <a:noFill/>
        </p:spPr>
        <p:txBody>
          <a:bodyPr wrap="square" lIns="91427" tIns="45714" rIns="91427" bIns="45714" rtlCol="0">
            <a:spAutoFit/>
          </a:bodyPr>
          <a:lstStyle/>
          <a:p>
            <a:pPr indent="457136">
              <a:lnSpc>
                <a:spcPct val="130000"/>
              </a:lnSpc>
            </a:pPr>
            <a:r>
              <a:rPr lang="zh-CN" altLang="en-US" sz="1600" b="1" dirty="0">
                <a:solidFill>
                  <a:srgbClr val="8CC600"/>
                </a:solidFill>
                <a:latin typeface="微软雅黑" pitchFamily="34" charset="-122"/>
                <a:ea typeface="微软雅黑" pitchFamily="34" charset="-122"/>
              </a:rPr>
              <a:t>二、完善护理质量管理，保障护理工作安全。</a:t>
            </a:r>
            <a:endParaRPr lang="zh-CN" altLang="zh-CN" sz="1600" b="1" dirty="0">
              <a:solidFill>
                <a:srgbClr val="8CC600"/>
              </a:solidFill>
              <a:latin typeface="微软雅黑" pitchFamily="34" charset="-122"/>
              <a:ea typeface="微软雅黑" pitchFamily="34" charset="-122"/>
            </a:endParaRPr>
          </a:p>
        </p:txBody>
      </p:sp>
      <p:sp>
        <p:nvSpPr>
          <p:cNvPr id="7" name="TextBox 6"/>
          <p:cNvSpPr txBox="1"/>
          <p:nvPr/>
        </p:nvSpPr>
        <p:spPr>
          <a:xfrm>
            <a:off x="841376" y="2356393"/>
            <a:ext cx="5616472" cy="3785652"/>
          </a:xfrm>
          <a:prstGeom prst="rect">
            <a:avLst/>
          </a:prstGeom>
          <a:noFill/>
        </p:spPr>
        <p:txBody>
          <a:bodyPr wrap="square" lIns="91427" tIns="45714" rIns="91427" bIns="45714" rtlCol="0">
            <a:spAutoFit/>
          </a:bodyPr>
          <a:lstStyle/>
          <a:p>
            <a:pPr>
              <a:lnSpc>
                <a:spcPct val="150000"/>
              </a:lnSpc>
            </a:pPr>
            <a:r>
              <a:rPr lang="en-US" altLang="zh-CN" sz="1600" dirty="0">
                <a:solidFill>
                  <a:schemeClr val="bg1"/>
                </a:solidFill>
                <a:latin typeface="微软雅黑" pitchFamily="34" charset="-122"/>
                <a:ea typeface="微软雅黑" pitchFamily="34" charset="-122"/>
              </a:rPr>
              <a:t>       1</a:t>
            </a:r>
            <a:r>
              <a:rPr lang="zh-CN" altLang="en-US" sz="1600" dirty="0">
                <a:solidFill>
                  <a:schemeClr val="bg1"/>
                </a:solidFill>
                <a:latin typeface="微软雅黑" pitchFamily="34" charset="-122"/>
                <a:ea typeface="微软雅黑" pitchFamily="34" charset="-122"/>
              </a:rPr>
              <a:t>、结合本院实际情况，全面落实卫生部</a:t>
            </a:r>
            <a:r>
              <a:rPr lang="en-US" altLang="zh-CN" sz="1600" dirty="0">
                <a:solidFill>
                  <a:schemeClr val="bg1"/>
                </a:solidFill>
                <a:latin typeface="微软雅黑" pitchFamily="34" charset="-122"/>
                <a:ea typeface="微软雅黑" pitchFamily="34" charset="-122"/>
              </a:rPr>
              <a:t>《</a:t>
            </a:r>
            <a:r>
              <a:rPr lang="en-US" altLang="zh-CN" sz="1600" dirty="0" err="1">
                <a:solidFill>
                  <a:schemeClr val="bg1"/>
                </a:solidFill>
                <a:latin typeface="微软雅黑" pitchFamily="34" charset="-122"/>
                <a:ea typeface="微软雅黑" pitchFamily="34" charset="-122"/>
              </a:rPr>
              <a:t>xxxx</a:t>
            </a:r>
            <a:r>
              <a:rPr lang="zh-CN" altLang="en-US" sz="1600" dirty="0">
                <a:solidFill>
                  <a:schemeClr val="bg1"/>
                </a:solidFill>
                <a:latin typeface="微软雅黑" pitchFamily="34" charset="-122"/>
                <a:ea typeface="微软雅黑" pitchFamily="34" charset="-122"/>
              </a:rPr>
              <a:t>年患者安全目标</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，根据</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实施</a:t>
            </a:r>
            <a:r>
              <a:rPr lang="en-US" altLang="zh-CN" sz="1600" dirty="0" err="1">
                <a:solidFill>
                  <a:schemeClr val="bg1"/>
                </a:solidFill>
                <a:latin typeface="微软雅黑" pitchFamily="34" charset="-122"/>
                <a:ea typeface="微软雅黑" pitchFamily="34" charset="-122"/>
              </a:rPr>
              <a:t>xxxx</a:t>
            </a:r>
            <a:r>
              <a:rPr lang="zh-CN" altLang="en-US" sz="1600" dirty="0">
                <a:solidFill>
                  <a:schemeClr val="bg1"/>
                </a:solidFill>
                <a:latin typeface="微软雅黑" pitchFamily="34" charset="-122"/>
                <a:ea typeface="微软雅黑" pitchFamily="34" charset="-122"/>
              </a:rPr>
              <a:t>年</a:t>
            </a:r>
            <a:r>
              <a:rPr lang="en-US" altLang="zh-CN" sz="1600" dirty="0">
                <a:solidFill>
                  <a:schemeClr val="bg1"/>
                </a:solidFill>
                <a:latin typeface="微软雅黑" pitchFamily="34" charset="-122"/>
                <a:ea typeface="微软雅黑" pitchFamily="34" charset="-122"/>
              </a:rPr>
              <a:t>CHA</a:t>
            </a:r>
            <a:r>
              <a:rPr lang="zh-CN" altLang="en-US" sz="1600" dirty="0">
                <a:solidFill>
                  <a:schemeClr val="bg1"/>
                </a:solidFill>
                <a:latin typeface="微软雅黑" pitchFamily="34" charset="-122"/>
                <a:ea typeface="微软雅黑" pitchFamily="34" charset="-122"/>
              </a:rPr>
              <a:t>患者安全目标主要措施与适用范围</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，不断排查我院护理工作中存在的问题，进一步改进护理质量与安全管理。</a:t>
            </a:r>
            <a:endParaRPr lang="en-US" altLang="zh-CN" sz="1600" dirty="0">
              <a:solidFill>
                <a:schemeClr val="bg1"/>
              </a:solidFill>
              <a:latin typeface="微软雅黑" pitchFamily="34" charset="-122"/>
              <a:ea typeface="微软雅黑" pitchFamily="34" charset="-122"/>
            </a:endParaRPr>
          </a:p>
          <a:p>
            <a:pPr>
              <a:lnSpc>
                <a:spcPct val="150000"/>
              </a:lnSpc>
            </a:pPr>
            <a:r>
              <a:rPr lang="en-US" altLang="zh-CN" sz="1600" dirty="0">
                <a:solidFill>
                  <a:schemeClr val="bg1"/>
                </a:solidFill>
                <a:latin typeface="微软雅黑" pitchFamily="34" charset="-122"/>
                <a:ea typeface="微软雅黑" pitchFamily="34" charset="-122"/>
              </a:rPr>
              <a:t>       2</a:t>
            </a:r>
            <a:r>
              <a:rPr lang="zh-CN" altLang="en-US" sz="1600" dirty="0">
                <a:solidFill>
                  <a:schemeClr val="bg1"/>
                </a:solidFill>
                <a:latin typeface="微软雅黑" pitchFamily="34" charset="-122"/>
                <a:ea typeface="微软雅黑" pitchFamily="34" charset="-122"/>
              </a:rPr>
              <a:t>、进一步落实“</a:t>
            </a:r>
            <a:r>
              <a:rPr lang="en-US" altLang="zh-CN" sz="1600" dirty="0">
                <a:solidFill>
                  <a:schemeClr val="bg1"/>
                </a:solidFill>
                <a:latin typeface="微软雅黑" pitchFamily="34" charset="-122"/>
                <a:ea typeface="微软雅黑" pitchFamily="34" charset="-122"/>
              </a:rPr>
              <a:t>XX</a:t>
            </a:r>
            <a:r>
              <a:rPr lang="zh-CN" altLang="en-US" sz="1600" dirty="0">
                <a:solidFill>
                  <a:schemeClr val="bg1"/>
                </a:solidFill>
                <a:latin typeface="微软雅黑" pitchFamily="34" charset="-122"/>
                <a:ea typeface="微软雅黑" pitchFamily="34" charset="-122"/>
              </a:rPr>
              <a:t>省护理事业发展规划中期评估”标准</a:t>
            </a:r>
            <a:r>
              <a:rPr lang="en-US" altLang="zh-CN" sz="1600" dirty="0">
                <a:solidFill>
                  <a:schemeClr val="bg1"/>
                </a:solidFill>
                <a:latin typeface="微软雅黑" pitchFamily="34" charset="-122"/>
                <a:ea typeface="微软雅黑" pitchFamily="34" charset="-122"/>
              </a:rPr>
              <a:t>, </a:t>
            </a:r>
            <a:r>
              <a:rPr lang="zh-CN" altLang="en-US" sz="1600" dirty="0">
                <a:solidFill>
                  <a:schemeClr val="bg1"/>
                </a:solidFill>
                <a:latin typeface="微软雅黑" pitchFamily="34" charset="-122"/>
                <a:ea typeface="微软雅黑" pitchFamily="34" charset="-122"/>
              </a:rPr>
              <a:t>重点抓好</a:t>
            </a:r>
            <a:r>
              <a:rPr lang="en-US" altLang="zh-CN" sz="1600" dirty="0">
                <a:solidFill>
                  <a:schemeClr val="bg1"/>
                </a:solidFill>
                <a:latin typeface="微软雅黑" pitchFamily="34" charset="-122"/>
                <a:ea typeface="微软雅黑" pitchFamily="34" charset="-122"/>
              </a:rPr>
              <a:t>《2013</a:t>
            </a:r>
            <a:r>
              <a:rPr lang="zh-CN" altLang="en-US" sz="1600" dirty="0">
                <a:solidFill>
                  <a:schemeClr val="bg1"/>
                </a:solidFill>
                <a:latin typeface="微软雅黑" pitchFamily="34" charset="-122"/>
                <a:ea typeface="微软雅黑" pitchFamily="34" charset="-122"/>
              </a:rPr>
              <a:t>年度</a:t>
            </a:r>
            <a:r>
              <a:rPr lang="en-US" altLang="zh-CN" sz="1600" dirty="0" err="1">
                <a:solidFill>
                  <a:schemeClr val="bg1"/>
                </a:solidFill>
                <a:latin typeface="微软雅黑" pitchFamily="34" charset="-122"/>
                <a:ea typeface="微软雅黑" pitchFamily="34" charset="-122"/>
              </a:rPr>
              <a:t>xxxx</a:t>
            </a:r>
            <a:r>
              <a:rPr lang="zh-CN" altLang="en-US" sz="1600" dirty="0">
                <a:solidFill>
                  <a:schemeClr val="bg1"/>
                </a:solidFill>
                <a:latin typeface="微软雅黑" pitchFamily="34" charset="-122"/>
                <a:ea typeface="微软雅黑" pitchFamily="34" charset="-122"/>
              </a:rPr>
              <a:t>省</a:t>
            </a:r>
            <a:r>
              <a:rPr lang="en-US" altLang="zh-CN" sz="1600" dirty="0">
                <a:solidFill>
                  <a:schemeClr val="bg1"/>
                </a:solidFill>
                <a:latin typeface="微软雅黑" pitchFamily="34" charset="-122"/>
                <a:ea typeface="微软雅黑" pitchFamily="34" charset="-122"/>
              </a:rPr>
              <a:t>11</a:t>
            </a:r>
            <a:r>
              <a:rPr lang="zh-CN" altLang="en-US" sz="1600" dirty="0">
                <a:solidFill>
                  <a:schemeClr val="bg1"/>
                </a:solidFill>
                <a:latin typeface="微软雅黑" pitchFamily="34" charset="-122"/>
                <a:ea typeface="微软雅黑" pitchFamily="34" charset="-122"/>
              </a:rPr>
              <a:t>个专科十大安全质量目标</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的落实。</a:t>
            </a:r>
            <a:r>
              <a:rPr lang="en-US" altLang="zh-CN" sz="1600" dirty="0">
                <a:solidFill>
                  <a:schemeClr val="bg1"/>
                </a:solidFill>
                <a:latin typeface="微软雅黑" pitchFamily="34" charset="-122"/>
                <a:ea typeface="微软雅黑" pitchFamily="34" charset="-122"/>
              </a:rPr>
              <a:t>   </a:t>
            </a:r>
          </a:p>
          <a:p>
            <a:pPr>
              <a:lnSpc>
                <a:spcPct val="150000"/>
              </a:lnSpc>
            </a:pPr>
            <a:r>
              <a:rPr lang="en-US" altLang="zh-CN" sz="1600" dirty="0">
                <a:solidFill>
                  <a:schemeClr val="bg1"/>
                </a:solidFill>
                <a:latin typeface="微软雅黑" pitchFamily="34" charset="-122"/>
                <a:ea typeface="微软雅黑" pitchFamily="34" charset="-122"/>
              </a:rPr>
              <a:t>       3</a:t>
            </a:r>
            <a:r>
              <a:rPr lang="zh-CN" altLang="en-US" sz="1600" dirty="0">
                <a:solidFill>
                  <a:schemeClr val="bg1"/>
                </a:solidFill>
                <a:latin typeface="微软雅黑" pitchFamily="34" charset="-122"/>
                <a:ea typeface="微软雅黑" pitchFamily="34" charset="-122"/>
              </a:rPr>
              <a:t>、开展“护理安全伴我行</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征集护理安全警示语活动”，鼓励护理人员人人参与，共建患者安全质量保障体系为目标，</a:t>
            </a:r>
            <a:endParaRPr lang="en-US" altLang="zh-CN" sz="1600" dirty="0">
              <a:solidFill>
                <a:schemeClr val="bg1"/>
              </a:solidFill>
              <a:latin typeface="微软雅黑" pitchFamily="34" charset="-122"/>
              <a:ea typeface="微软雅黑"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7741" y="2204865"/>
            <a:ext cx="5243771" cy="3937180"/>
          </a:xfrm>
          <a:prstGeom prst="rect">
            <a:avLst/>
          </a:prstGeom>
          <a:ln w="19050">
            <a:solidFill>
              <a:srgbClr val="99CC00"/>
            </a:solidFill>
          </a:ln>
        </p:spPr>
      </p:pic>
      <p:cxnSp>
        <p:nvCxnSpPr>
          <p:cNvPr id="12" name="直接连接符 11"/>
          <p:cNvCxnSpPr/>
          <p:nvPr/>
        </p:nvCxnSpPr>
        <p:spPr>
          <a:xfrm flipV="1">
            <a:off x="841375" y="6119054"/>
            <a:ext cx="5472235" cy="22991"/>
          </a:xfrm>
          <a:prstGeom prst="line">
            <a:avLst/>
          </a:prstGeom>
          <a:solidFill>
            <a:srgbClr val="99CC00">
              <a:alpha val="20000"/>
            </a:srgbClr>
          </a:solidFill>
          <a:ln w="12700" cap="rnd" algn="ctr">
            <a:solidFill>
              <a:srgbClr val="99CC00"/>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8" name="文本框 10"/>
          <p:cNvSpPr txBox="1"/>
          <p:nvPr/>
        </p:nvSpPr>
        <p:spPr>
          <a:xfrm>
            <a:off x="2318049" y="406692"/>
            <a:ext cx="2123355"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医疗质量管理</a:t>
            </a:r>
          </a:p>
        </p:txBody>
      </p:sp>
    </p:spTree>
    <p:extLst>
      <p:ext uri="{BB962C8B-B14F-4D97-AF65-F5344CB8AC3E}">
        <p14:creationId xmlns:p14="http://schemas.microsoft.com/office/powerpoint/2010/main" val="37222301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64939" y="1805900"/>
            <a:ext cx="6048672" cy="412421"/>
          </a:xfrm>
          <a:prstGeom prst="rect">
            <a:avLst/>
          </a:prstGeom>
          <a:noFill/>
        </p:spPr>
        <p:txBody>
          <a:bodyPr wrap="square" lIns="91427" tIns="45714" rIns="91427" bIns="45714" rtlCol="0">
            <a:spAutoFit/>
          </a:bodyPr>
          <a:lstStyle/>
          <a:p>
            <a:pPr indent="457136">
              <a:lnSpc>
                <a:spcPct val="130000"/>
              </a:lnSpc>
            </a:pPr>
            <a:r>
              <a:rPr lang="zh-CN" altLang="en-US" sz="1600" b="1" dirty="0">
                <a:solidFill>
                  <a:srgbClr val="8CC600"/>
                </a:solidFill>
                <a:latin typeface="微软雅黑" pitchFamily="34" charset="-122"/>
                <a:ea typeface="微软雅黑" pitchFamily="34" charset="-122"/>
              </a:rPr>
              <a:t>三、进一步加强药事工作，规范合理用药，保障用药安全。</a:t>
            </a:r>
            <a:endParaRPr lang="zh-CN" altLang="zh-CN" sz="1600" b="1" dirty="0">
              <a:solidFill>
                <a:srgbClr val="8CC600"/>
              </a:solidFill>
              <a:latin typeface="微软雅黑" pitchFamily="34" charset="-122"/>
              <a:ea typeface="微软雅黑" pitchFamily="34" charset="-122"/>
            </a:endParaRPr>
          </a:p>
        </p:txBody>
      </p:sp>
      <p:sp>
        <p:nvSpPr>
          <p:cNvPr id="7" name="TextBox 6"/>
          <p:cNvSpPr txBox="1"/>
          <p:nvPr/>
        </p:nvSpPr>
        <p:spPr>
          <a:xfrm>
            <a:off x="841003" y="2356392"/>
            <a:ext cx="5616844" cy="3416320"/>
          </a:xfrm>
          <a:prstGeom prst="rect">
            <a:avLst/>
          </a:prstGeom>
          <a:noFill/>
        </p:spPr>
        <p:txBody>
          <a:bodyPr wrap="square" lIns="91427" tIns="45714" rIns="91427" bIns="45714" rtlCol="0">
            <a:spAutoFit/>
          </a:bodyPr>
          <a:lstStyle/>
          <a:p>
            <a:pPr>
              <a:lnSpc>
                <a:spcPct val="150000"/>
              </a:lnSpc>
            </a:pPr>
            <a:r>
              <a:rPr lang="en-US" altLang="zh-CN" sz="1600" dirty="0">
                <a:solidFill>
                  <a:schemeClr val="bg1"/>
                </a:solidFill>
                <a:latin typeface="微软雅黑" pitchFamily="34" charset="-122"/>
                <a:ea typeface="微软雅黑" pitchFamily="34" charset="-122"/>
              </a:rPr>
              <a:t>       1</a:t>
            </a:r>
            <a:r>
              <a:rPr lang="zh-CN" altLang="en-US" sz="1600" dirty="0">
                <a:solidFill>
                  <a:schemeClr val="bg1"/>
                </a:solidFill>
                <a:latin typeface="微软雅黑" pitchFamily="34" charset="-122"/>
                <a:ea typeface="微软雅黑" pitchFamily="34" charset="-122"/>
              </a:rPr>
              <a:t>、加强药事工作管理。认真贯彻执行</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药品管理法</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医疗机构药事管理暂行规定</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和</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处方管理办法</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及有关法律法规。</a:t>
            </a:r>
            <a:r>
              <a:rPr lang="en-US" altLang="zh-CN" sz="1600" dirty="0">
                <a:solidFill>
                  <a:schemeClr val="bg1"/>
                </a:solidFill>
                <a:latin typeface="微软雅黑" pitchFamily="34" charset="-122"/>
                <a:ea typeface="微软雅黑" pitchFamily="34" charset="-122"/>
              </a:rPr>
              <a:t>   </a:t>
            </a:r>
          </a:p>
          <a:p>
            <a:pPr>
              <a:lnSpc>
                <a:spcPct val="150000"/>
              </a:lnSpc>
            </a:pPr>
            <a:r>
              <a:rPr lang="en-US" altLang="zh-CN" sz="1600" dirty="0">
                <a:solidFill>
                  <a:schemeClr val="bg1"/>
                </a:solidFill>
                <a:latin typeface="微软雅黑" pitchFamily="34" charset="-122"/>
                <a:ea typeface="微软雅黑" pitchFamily="34" charset="-122"/>
              </a:rPr>
              <a:t>      2</a:t>
            </a:r>
            <a:r>
              <a:rPr lang="zh-CN" altLang="en-US" sz="1600" dirty="0">
                <a:solidFill>
                  <a:schemeClr val="bg1"/>
                </a:solidFill>
                <a:latin typeface="微软雅黑" pitchFamily="34" charset="-122"/>
                <a:ea typeface="微软雅黑" pitchFamily="34" charset="-122"/>
              </a:rPr>
              <a:t>、加强临床用药监管。包括继续开展处方点评公示制度、实行药物用量动态监测、实行药品分级管理制度、加强医院抗菌药物的临床应用管理和合理用药的技术干预和行政干预等等，在去年取得的药品管理成绩的基础上，进一步加强对药品的管理，加大对大处方的查处力度，加强对不合理用药的处罚力度。</a:t>
            </a:r>
            <a:endParaRPr lang="en-US" altLang="zh-CN" sz="1600" dirty="0">
              <a:solidFill>
                <a:schemeClr val="bg1"/>
              </a:solidFill>
              <a:latin typeface="微软雅黑" pitchFamily="34" charset="-122"/>
              <a:ea typeface="微软雅黑"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629" y="2324553"/>
            <a:ext cx="5543999" cy="3697804"/>
          </a:xfrm>
          <a:prstGeom prst="rect">
            <a:avLst/>
          </a:prstGeom>
          <a:ln w="19050">
            <a:solidFill>
              <a:srgbClr val="99CC00"/>
            </a:solidFill>
          </a:ln>
        </p:spPr>
      </p:pic>
      <p:cxnSp>
        <p:nvCxnSpPr>
          <p:cNvPr id="12" name="直接连接符 11"/>
          <p:cNvCxnSpPr/>
          <p:nvPr/>
        </p:nvCxnSpPr>
        <p:spPr>
          <a:xfrm flipV="1">
            <a:off x="841004" y="6119054"/>
            <a:ext cx="5472607" cy="22991"/>
          </a:xfrm>
          <a:prstGeom prst="line">
            <a:avLst/>
          </a:prstGeom>
          <a:solidFill>
            <a:srgbClr val="99CC00">
              <a:alpha val="20000"/>
            </a:srgbClr>
          </a:solidFill>
          <a:ln w="12700" cap="rnd" algn="ctr">
            <a:solidFill>
              <a:srgbClr val="99CC00"/>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8" name="文本框 10"/>
          <p:cNvSpPr txBox="1"/>
          <p:nvPr/>
        </p:nvSpPr>
        <p:spPr>
          <a:xfrm>
            <a:off x="2318049" y="406692"/>
            <a:ext cx="2195364"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医疗质量管理</a:t>
            </a:r>
          </a:p>
        </p:txBody>
      </p:sp>
    </p:spTree>
    <p:extLst>
      <p:ext uri="{BB962C8B-B14F-4D97-AF65-F5344CB8AC3E}">
        <p14:creationId xmlns:p14="http://schemas.microsoft.com/office/powerpoint/2010/main" val="1344106496"/>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13012" y="2172106"/>
            <a:ext cx="3600400" cy="519329"/>
          </a:xfrm>
          <a:prstGeom prst="rect">
            <a:avLst/>
          </a:prstGeom>
          <a:solidFill>
            <a:srgbClr val="99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1</a:t>
            </a:r>
            <a:r>
              <a:rPr lang="zh-CN" altLang="en-US" sz="1600" dirty="0">
                <a:solidFill>
                  <a:prstClr val="white"/>
                </a:solidFill>
                <a:latin typeface="微软雅黑" panose="020B0503020204020204" pitchFamily="34" charset="-122"/>
                <a:ea typeface="微软雅黑" panose="020B0503020204020204" pitchFamily="34" charset="-122"/>
              </a:rPr>
              <a:t>）医疗设备工作</a:t>
            </a:r>
          </a:p>
        </p:txBody>
      </p:sp>
      <p:sp>
        <p:nvSpPr>
          <p:cNvPr id="8" name="矩形 7"/>
          <p:cNvSpPr/>
          <p:nvPr/>
        </p:nvSpPr>
        <p:spPr>
          <a:xfrm>
            <a:off x="4729436" y="2216355"/>
            <a:ext cx="7465740" cy="387799"/>
          </a:xfrm>
          <a:prstGeom prst="rect">
            <a:avLst/>
          </a:prstGeom>
        </p:spPr>
        <p:txBody>
          <a:bodyPr wrap="square" lIns="91427" tIns="45714" rIns="91427" bIns="45714">
            <a:spAutoFit/>
          </a:bodyPr>
          <a:lstStyle/>
          <a:p>
            <a:pPr marL="285709" indent="-285709">
              <a:lnSpc>
                <a:spcPct val="120000"/>
              </a:lnSpc>
              <a:buFont typeface="Arial" panose="020B0604020202020204" pitchFamily="34" charset="0"/>
              <a:buChar char="•"/>
            </a:pPr>
            <a:r>
              <a:rPr lang="zh-CN" altLang="en-US" sz="1600" kern="100" dirty="0">
                <a:solidFill>
                  <a:prstClr val="white">
                    <a:lumMod val="85000"/>
                  </a:prstClr>
                </a:solidFill>
                <a:latin typeface="微软雅黑" panose="020B0503020204020204" pitchFamily="34" charset="-122"/>
                <a:ea typeface="微软雅黑" panose="020B0503020204020204" pitchFamily="34" charset="-122"/>
                <a:cs typeface="Times New Roman" panose="02020603050405020304" pitchFamily="18" charset="0"/>
              </a:rPr>
              <a:t>设备使用率、完好率达标，设备采购严格按规定程序办理，并达到政府要求。</a:t>
            </a:r>
            <a:endParaRPr lang="zh-CN" altLang="en-US" sz="1600" dirty="0">
              <a:solidFill>
                <a:prstClr val="white">
                  <a:lumMod val="85000"/>
                </a:prst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4729435" y="2763443"/>
            <a:ext cx="7200800" cy="0"/>
          </a:xfrm>
          <a:prstGeom prst="line">
            <a:avLst/>
          </a:prstGeom>
          <a:ln>
            <a:solidFill>
              <a:srgbClr val="99CC00"/>
            </a:solidFill>
          </a:ln>
        </p:spPr>
        <p:style>
          <a:lnRef idx="1">
            <a:schemeClr val="accent6"/>
          </a:lnRef>
          <a:fillRef idx="0">
            <a:schemeClr val="accent6"/>
          </a:fillRef>
          <a:effectRef idx="0">
            <a:schemeClr val="accent6"/>
          </a:effectRef>
          <a:fontRef idx="minor">
            <a:schemeClr val="tx1"/>
          </a:fontRef>
        </p:style>
      </p:cxnSp>
      <p:sp>
        <p:nvSpPr>
          <p:cNvPr id="10" name="矩形 9"/>
          <p:cNvSpPr/>
          <p:nvPr/>
        </p:nvSpPr>
        <p:spPr>
          <a:xfrm>
            <a:off x="913012" y="2874185"/>
            <a:ext cx="3600400" cy="519329"/>
          </a:xfrm>
          <a:prstGeom prst="rect">
            <a:avLst/>
          </a:prstGeom>
          <a:solidFill>
            <a:srgbClr val="99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2</a:t>
            </a:r>
            <a:r>
              <a:rPr lang="zh-CN" altLang="en-US" sz="1600" dirty="0">
                <a:solidFill>
                  <a:prstClr val="white"/>
                </a:solidFill>
                <a:latin typeface="微软雅黑" panose="020B0503020204020204" pitchFamily="34" charset="-122"/>
                <a:ea typeface="微软雅黑" panose="020B0503020204020204" pitchFamily="34" charset="-122"/>
              </a:rPr>
              <a:t>）后勤保障工作</a:t>
            </a:r>
          </a:p>
        </p:txBody>
      </p:sp>
      <p:sp>
        <p:nvSpPr>
          <p:cNvPr id="11" name="矩形 10"/>
          <p:cNvSpPr/>
          <p:nvPr/>
        </p:nvSpPr>
        <p:spPr>
          <a:xfrm>
            <a:off x="913012" y="3576262"/>
            <a:ext cx="3600400" cy="519329"/>
          </a:xfrm>
          <a:prstGeom prst="rect">
            <a:avLst/>
          </a:prstGeom>
          <a:solidFill>
            <a:srgbClr val="99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3</a:t>
            </a:r>
            <a:r>
              <a:rPr lang="zh-CN" altLang="en-US" sz="1600" dirty="0">
                <a:solidFill>
                  <a:prstClr val="white"/>
                </a:solidFill>
                <a:latin typeface="微软雅黑" panose="020B0503020204020204" pitchFamily="34" charset="-122"/>
                <a:ea typeface="微软雅黑" panose="020B0503020204020204" pitchFamily="34" charset="-122"/>
              </a:rPr>
              <a:t>）加强服务规范化培训</a:t>
            </a:r>
          </a:p>
        </p:txBody>
      </p:sp>
      <p:sp>
        <p:nvSpPr>
          <p:cNvPr id="12" name="矩形 11"/>
          <p:cNvSpPr/>
          <p:nvPr/>
        </p:nvSpPr>
        <p:spPr>
          <a:xfrm>
            <a:off x="913012" y="4278341"/>
            <a:ext cx="3600400" cy="519329"/>
          </a:xfrm>
          <a:prstGeom prst="rect">
            <a:avLst/>
          </a:prstGeom>
          <a:solidFill>
            <a:srgbClr val="99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4</a:t>
            </a:r>
            <a:r>
              <a:rPr lang="zh-CN" altLang="en-US" sz="1600" dirty="0">
                <a:solidFill>
                  <a:prstClr val="white"/>
                </a:solidFill>
                <a:latin typeface="微软雅黑" panose="020B0503020204020204" pitchFamily="34" charset="-122"/>
                <a:ea typeface="微软雅黑" panose="020B0503020204020204" pitchFamily="34" charset="-122"/>
              </a:rPr>
              <a:t>）积极开展新技术新项目</a:t>
            </a:r>
          </a:p>
        </p:txBody>
      </p:sp>
      <p:sp>
        <p:nvSpPr>
          <p:cNvPr id="13" name="矩形 12"/>
          <p:cNvSpPr/>
          <p:nvPr/>
        </p:nvSpPr>
        <p:spPr>
          <a:xfrm>
            <a:off x="913012" y="4980418"/>
            <a:ext cx="3600400" cy="519329"/>
          </a:xfrm>
          <a:prstGeom prst="rect">
            <a:avLst/>
          </a:prstGeom>
          <a:solidFill>
            <a:srgbClr val="99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5</a:t>
            </a:r>
            <a:r>
              <a:rPr lang="zh-CN" altLang="en-US" sz="1600" dirty="0">
                <a:solidFill>
                  <a:prstClr val="white"/>
                </a:solidFill>
                <a:latin typeface="微软雅黑" panose="020B0503020204020204" pitchFamily="34" charset="-122"/>
                <a:ea typeface="微软雅黑" panose="020B0503020204020204" pitchFamily="34" charset="-122"/>
              </a:rPr>
              <a:t>）加强与上级医院的交流和合作</a:t>
            </a:r>
          </a:p>
        </p:txBody>
      </p:sp>
      <p:cxnSp>
        <p:nvCxnSpPr>
          <p:cNvPr id="14" name="直接连接符 13"/>
          <p:cNvCxnSpPr/>
          <p:nvPr/>
        </p:nvCxnSpPr>
        <p:spPr>
          <a:xfrm>
            <a:off x="4729435" y="3484732"/>
            <a:ext cx="7200800" cy="0"/>
          </a:xfrm>
          <a:prstGeom prst="line">
            <a:avLst/>
          </a:prstGeom>
          <a:ln>
            <a:solidFill>
              <a:srgbClr val="99CC00"/>
            </a:solidFill>
          </a:ln>
        </p:spPr>
        <p:style>
          <a:lnRef idx="1">
            <a:schemeClr val="accent6"/>
          </a:lnRef>
          <a:fillRef idx="0">
            <a:schemeClr val="accent6"/>
          </a:fillRef>
          <a:effectRef idx="0">
            <a:schemeClr val="accent6"/>
          </a:effectRef>
          <a:fontRef idx="minor">
            <a:schemeClr val="tx1"/>
          </a:fontRef>
        </p:style>
      </p:cxnSp>
      <p:cxnSp>
        <p:nvCxnSpPr>
          <p:cNvPr id="15" name="直接连接符 14"/>
          <p:cNvCxnSpPr/>
          <p:nvPr/>
        </p:nvCxnSpPr>
        <p:spPr>
          <a:xfrm>
            <a:off x="4729435" y="4206023"/>
            <a:ext cx="7200800" cy="0"/>
          </a:xfrm>
          <a:prstGeom prst="line">
            <a:avLst/>
          </a:prstGeom>
          <a:ln>
            <a:solidFill>
              <a:srgbClr val="99CC00"/>
            </a:solidFill>
          </a:ln>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4729436" y="4927312"/>
            <a:ext cx="7200628" cy="0"/>
          </a:xfrm>
          <a:prstGeom prst="line">
            <a:avLst/>
          </a:prstGeom>
          <a:ln>
            <a:solidFill>
              <a:srgbClr val="99CC00"/>
            </a:solidFill>
          </a:ln>
        </p:spPr>
        <p:style>
          <a:lnRef idx="1">
            <a:schemeClr val="accent6"/>
          </a:lnRef>
          <a:fillRef idx="0">
            <a:schemeClr val="accent6"/>
          </a:fillRef>
          <a:effectRef idx="0">
            <a:schemeClr val="accent6"/>
          </a:effectRef>
          <a:fontRef idx="minor">
            <a:schemeClr val="tx1"/>
          </a:fontRef>
        </p:style>
      </p:cxnSp>
      <p:sp>
        <p:nvSpPr>
          <p:cNvPr id="17" name="矩形 16"/>
          <p:cNvSpPr/>
          <p:nvPr/>
        </p:nvSpPr>
        <p:spPr>
          <a:xfrm>
            <a:off x="4729435" y="2941437"/>
            <a:ext cx="7200800" cy="387799"/>
          </a:xfrm>
          <a:prstGeom prst="rect">
            <a:avLst/>
          </a:prstGeom>
        </p:spPr>
        <p:txBody>
          <a:bodyPr wrap="square" lIns="91427" tIns="45714" rIns="91427" bIns="45714">
            <a:spAutoFit/>
          </a:bodyPr>
          <a:lstStyle/>
          <a:p>
            <a:pPr marL="285709" indent="-285709">
              <a:lnSpc>
                <a:spcPct val="120000"/>
              </a:lnSpc>
              <a:buFont typeface="Arial" panose="020B0604020202020204" pitchFamily="34" charset="0"/>
              <a:buChar char="•"/>
            </a:pPr>
            <a:r>
              <a:rPr lang="zh-CN" altLang="en-US" sz="1600" kern="100" dirty="0">
                <a:solidFill>
                  <a:prstClr val="white">
                    <a:lumMod val="85000"/>
                  </a:prstClr>
                </a:solidFill>
                <a:latin typeface="微软雅黑" panose="020B0503020204020204" pitchFamily="34" charset="-122"/>
                <a:ea typeface="微软雅黑" panose="020B0503020204020204" pitchFamily="34" charset="-122"/>
                <a:cs typeface="Times New Roman" panose="02020603050405020304" pitchFamily="18" charset="0"/>
              </a:rPr>
              <a:t>职工对后勤工作满意度达</a:t>
            </a:r>
            <a:r>
              <a:rPr lang="en-US" altLang="zh-CN" sz="1600" kern="100" dirty="0">
                <a:solidFill>
                  <a:prstClr val="white">
                    <a:lumMod val="85000"/>
                  </a:prstClr>
                </a:solidFill>
                <a:latin typeface="微软雅黑" panose="020B0503020204020204" pitchFamily="34" charset="-122"/>
                <a:ea typeface="微软雅黑" panose="020B0503020204020204" pitchFamily="34" charset="-122"/>
                <a:cs typeface="Times New Roman" panose="02020603050405020304" pitchFamily="18" charset="0"/>
              </a:rPr>
              <a:t>90%</a:t>
            </a:r>
            <a:r>
              <a:rPr lang="zh-CN" altLang="en-US" sz="1600" kern="100" dirty="0">
                <a:solidFill>
                  <a:prstClr val="white">
                    <a:lumMod val="85000"/>
                  </a:prstClr>
                </a:solidFill>
                <a:latin typeface="微软雅黑" panose="020B0503020204020204" pitchFamily="34" charset="-122"/>
                <a:ea typeface="微软雅黑" panose="020B0503020204020204" pitchFamily="34" charset="-122"/>
                <a:cs typeface="Times New Roman" panose="02020603050405020304" pitchFamily="18" charset="0"/>
              </a:rPr>
              <a:t>，患者及其家属对后勤工作满意度达</a:t>
            </a:r>
            <a:r>
              <a:rPr lang="en-US" altLang="zh-CN" sz="1600" kern="100" dirty="0">
                <a:solidFill>
                  <a:prstClr val="white">
                    <a:lumMod val="85000"/>
                  </a:prstClr>
                </a:solidFill>
                <a:latin typeface="微软雅黑" panose="020B0503020204020204" pitchFamily="34" charset="-122"/>
                <a:ea typeface="微软雅黑" panose="020B0503020204020204" pitchFamily="34" charset="-122"/>
                <a:cs typeface="Times New Roman" panose="02020603050405020304" pitchFamily="18" charset="0"/>
              </a:rPr>
              <a:t>90%</a:t>
            </a:r>
            <a:r>
              <a:rPr lang="zh-CN" altLang="en-US" sz="1600" kern="100" dirty="0">
                <a:solidFill>
                  <a:prstClr val="white">
                    <a:lumMod val="85000"/>
                  </a:prst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solidFill>
                <a:prstClr val="white">
                  <a:lumMod val="85000"/>
                </a:prstClr>
              </a:solidFill>
              <a:latin typeface="微软雅黑" panose="020B0503020204020204" pitchFamily="34" charset="-122"/>
              <a:ea typeface="微软雅黑" panose="020B0503020204020204" pitchFamily="34" charset="-122"/>
            </a:endParaRPr>
          </a:p>
        </p:txBody>
      </p:sp>
      <p:sp>
        <p:nvSpPr>
          <p:cNvPr id="18" name="矩形 17"/>
          <p:cNvSpPr/>
          <p:nvPr/>
        </p:nvSpPr>
        <p:spPr>
          <a:xfrm>
            <a:off x="4729436" y="3666518"/>
            <a:ext cx="7200628" cy="387799"/>
          </a:xfrm>
          <a:prstGeom prst="rect">
            <a:avLst/>
          </a:prstGeom>
        </p:spPr>
        <p:txBody>
          <a:bodyPr wrap="square" lIns="91427" tIns="45714" rIns="91427" bIns="45714">
            <a:spAutoFit/>
          </a:bodyPr>
          <a:lstStyle/>
          <a:p>
            <a:pPr marL="285709" indent="-285709">
              <a:lnSpc>
                <a:spcPct val="120000"/>
              </a:lnSpc>
              <a:buFont typeface="Arial" panose="020B0604020202020204" pitchFamily="34" charset="0"/>
              <a:buChar char="•"/>
            </a:pPr>
            <a:r>
              <a:rPr lang="zh-CN" altLang="en-US" sz="1600" dirty="0">
                <a:solidFill>
                  <a:prstClr val="white">
                    <a:lumMod val="85000"/>
                  </a:prstClr>
                </a:solidFill>
                <a:latin typeface="微软雅黑" panose="020B0503020204020204" pitchFamily="34" charset="-122"/>
                <a:ea typeface="微软雅黑" panose="020B0503020204020204" pitchFamily="34" charset="-122"/>
              </a:rPr>
              <a:t>严格执行各项服务规范，各项规范要落到实处，让患者感受到人性化服务。</a:t>
            </a:r>
          </a:p>
        </p:txBody>
      </p:sp>
      <p:sp>
        <p:nvSpPr>
          <p:cNvPr id="19" name="矩形 18"/>
          <p:cNvSpPr/>
          <p:nvPr/>
        </p:nvSpPr>
        <p:spPr>
          <a:xfrm>
            <a:off x="4729435" y="4391598"/>
            <a:ext cx="6300000" cy="387799"/>
          </a:xfrm>
          <a:prstGeom prst="rect">
            <a:avLst/>
          </a:prstGeom>
        </p:spPr>
        <p:txBody>
          <a:bodyPr wrap="square" lIns="91427" tIns="45714" rIns="91427" bIns="45714">
            <a:spAutoFit/>
          </a:bodyPr>
          <a:lstStyle/>
          <a:p>
            <a:pPr marL="285709" indent="-285709">
              <a:lnSpc>
                <a:spcPct val="120000"/>
              </a:lnSpc>
              <a:buFont typeface="Arial" panose="020B0604020202020204" pitchFamily="34" charset="0"/>
              <a:buChar char="•"/>
            </a:pPr>
            <a:r>
              <a:rPr lang="zh-CN" altLang="en-US" sz="1600" kern="100" dirty="0">
                <a:solidFill>
                  <a:prstClr val="white">
                    <a:lumMod val="85000"/>
                  </a:prstClr>
                </a:solidFill>
                <a:latin typeface="微软雅黑" panose="020B0503020204020204" pitchFamily="34" charset="-122"/>
                <a:ea typeface="微软雅黑" panose="020B0503020204020204" pitchFamily="34" charset="-122"/>
                <a:cs typeface="Times New Roman" panose="02020603050405020304" pitchFamily="18" charset="0"/>
              </a:rPr>
              <a:t>加大对开展新技术新项目的支持力度及奖励力度。</a:t>
            </a:r>
            <a:endParaRPr lang="zh-CN" altLang="en-US" sz="1600" dirty="0">
              <a:solidFill>
                <a:prstClr val="white">
                  <a:lumMod val="85000"/>
                </a:prstClr>
              </a:solidFill>
              <a:latin typeface="微软雅黑" panose="020B0503020204020204" pitchFamily="34" charset="-122"/>
              <a:ea typeface="微软雅黑" panose="020B0503020204020204" pitchFamily="34" charset="-122"/>
            </a:endParaRPr>
          </a:p>
        </p:txBody>
      </p:sp>
      <p:sp>
        <p:nvSpPr>
          <p:cNvPr id="20" name="矩形 19"/>
          <p:cNvSpPr/>
          <p:nvPr/>
        </p:nvSpPr>
        <p:spPr>
          <a:xfrm>
            <a:off x="4729435" y="5116679"/>
            <a:ext cx="6300000" cy="387799"/>
          </a:xfrm>
          <a:prstGeom prst="rect">
            <a:avLst/>
          </a:prstGeom>
        </p:spPr>
        <p:txBody>
          <a:bodyPr wrap="square" lIns="91427" tIns="45714" rIns="91427" bIns="45714">
            <a:spAutoFit/>
          </a:bodyPr>
          <a:lstStyle/>
          <a:p>
            <a:pPr marL="285709" indent="-285709">
              <a:lnSpc>
                <a:spcPct val="120000"/>
              </a:lnSpc>
              <a:buFont typeface="Arial" panose="020B0604020202020204" pitchFamily="34" charset="0"/>
              <a:buChar char="•"/>
            </a:pPr>
            <a:r>
              <a:rPr lang="zh-CN" altLang="en-US" sz="1600" kern="100" dirty="0">
                <a:solidFill>
                  <a:prstClr val="white">
                    <a:lumMod val="85000"/>
                  </a:prstClr>
                </a:solidFill>
                <a:latin typeface="微软雅黑" panose="020B0503020204020204" pitchFamily="34" charset="-122"/>
                <a:ea typeface="微软雅黑" panose="020B0503020204020204" pitchFamily="34" charset="-122"/>
                <a:cs typeface="Times New Roman" panose="02020603050405020304" pitchFamily="18" charset="0"/>
              </a:rPr>
              <a:t>加强与上级对口帮扶医院及兄弟市级医院的交流和合作。</a:t>
            </a:r>
            <a:endParaRPr lang="zh-CN" altLang="en-US" sz="1600" dirty="0">
              <a:solidFill>
                <a:prstClr val="white">
                  <a:lumMod val="85000"/>
                </a:prstClr>
              </a:solidFill>
              <a:latin typeface="微软雅黑" panose="020B0503020204020204" pitchFamily="34" charset="-122"/>
              <a:ea typeface="微软雅黑" panose="020B0503020204020204" pitchFamily="34" charset="-122"/>
            </a:endParaRPr>
          </a:p>
        </p:txBody>
      </p:sp>
      <p:sp>
        <p:nvSpPr>
          <p:cNvPr id="21" name="矩形 20"/>
          <p:cNvSpPr/>
          <p:nvPr/>
        </p:nvSpPr>
        <p:spPr>
          <a:xfrm>
            <a:off x="913012" y="5682497"/>
            <a:ext cx="3600400" cy="519329"/>
          </a:xfrm>
          <a:prstGeom prst="rect">
            <a:avLst/>
          </a:prstGeom>
          <a:solidFill>
            <a:srgbClr val="99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6</a:t>
            </a:r>
            <a:r>
              <a:rPr lang="zh-CN" altLang="en-US" sz="1600" dirty="0">
                <a:solidFill>
                  <a:prstClr val="white"/>
                </a:solidFill>
                <a:latin typeface="微软雅黑" panose="020B0503020204020204" pitchFamily="34" charset="-122"/>
                <a:ea typeface="微软雅黑" panose="020B0503020204020204" pitchFamily="34" charset="-122"/>
              </a:rPr>
              <a:t>）打造特色专科</a:t>
            </a:r>
          </a:p>
        </p:txBody>
      </p:sp>
      <p:cxnSp>
        <p:nvCxnSpPr>
          <p:cNvPr id="22" name="直接连接符 21"/>
          <p:cNvCxnSpPr/>
          <p:nvPr/>
        </p:nvCxnSpPr>
        <p:spPr>
          <a:xfrm>
            <a:off x="4729436" y="5648600"/>
            <a:ext cx="7200628" cy="0"/>
          </a:xfrm>
          <a:prstGeom prst="line">
            <a:avLst/>
          </a:prstGeom>
          <a:ln>
            <a:solidFill>
              <a:srgbClr val="99CC00"/>
            </a:solidFill>
          </a:ln>
        </p:spPr>
        <p:style>
          <a:lnRef idx="1">
            <a:schemeClr val="accent6"/>
          </a:lnRef>
          <a:fillRef idx="0">
            <a:schemeClr val="accent6"/>
          </a:fillRef>
          <a:effectRef idx="0">
            <a:schemeClr val="accent6"/>
          </a:effectRef>
          <a:fontRef idx="minor">
            <a:schemeClr val="tx1"/>
          </a:fontRef>
        </p:style>
      </p:cxnSp>
      <p:sp>
        <p:nvSpPr>
          <p:cNvPr id="23" name="矩形 22"/>
          <p:cNvSpPr/>
          <p:nvPr/>
        </p:nvSpPr>
        <p:spPr>
          <a:xfrm>
            <a:off x="4729435" y="5841762"/>
            <a:ext cx="6300000" cy="387775"/>
          </a:xfrm>
          <a:prstGeom prst="rect">
            <a:avLst/>
          </a:prstGeom>
        </p:spPr>
        <p:txBody>
          <a:bodyPr wrap="square" lIns="91427" tIns="45714" rIns="91427" bIns="45714">
            <a:spAutoFit/>
          </a:bodyPr>
          <a:lstStyle/>
          <a:p>
            <a:pPr marL="285709" indent="-285709">
              <a:lnSpc>
                <a:spcPct val="120000"/>
              </a:lnSpc>
              <a:buFont typeface="Arial" panose="020B0604020202020204" pitchFamily="34" charset="0"/>
              <a:buChar char="•"/>
            </a:pPr>
            <a:r>
              <a:rPr lang="zh-CN" altLang="en-US" sz="1600" kern="100" dirty="0">
                <a:solidFill>
                  <a:prstClr val="white">
                    <a:lumMod val="85000"/>
                  </a:prstClr>
                </a:solidFill>
                <a:latin typeface="微软雅黑" panose="020B0503020204020204" pitchFamily="34" charset="-122"/>
                <a:ea typeface="微软雅黑" panose="020B0503020204020204" pitchFamily="34" charset="-122"/>
                <a:cs typeface="Times New Roman" panose="02020603050405020304" pitchFamily="18" charset="0"/>
              </a:rPr>
              <a:t>加强重点专科建设，拓展业务范围，打造特色专科</a:t>
            </a:r>
            <a:endParaRPr lang="zh-CN" altLang="en-US" sz="1600" dirty="0">
              <a:solidFill>
                <a:prstClr val="white">
                  <a:lumMod val="85000"/>
                </a:prstClr>
              </a:solidFill>
              <a:latin typeface="微软雅黑" panose="020B0503020204020204" pitchFamily="34" charset="-122"/>
              <a:ea typeface="微软雅黑" panose="020B0503020204020204" pitchFamily="34" charset="-122"/>
            </a:endParaRPr>
          </a:p>
        </p:txBody>
      </p:sp>
      <p:sp>
        <p:nvSpPr>
          <p:cNvPr id="24" name="文本框 10"/>
          <p:cNvSpPr txBox="1"/>
          <p:nvPr/>
        </p:nvSpPr>
        <p:spPr>
          <a:xfrm>
            <a:off x="2318049" y="406692"/>
            <a:ext cx="2195364"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医疗质量管理</a:t>
            </a:r>
          </a:p>
        </p:txBody>
      </p:sp>
      <p:cxnSp>
        <p:nvCxnSpPr>
          <p:cNvPr id="26" name="直接连接符 25"/>
          <p:cNvCxnSpPr/>
          <p:nvPr/>
        </p:nvCxnSpPr>
        <p:spPr>
          <a:xfrm>
            <a:off x="4729608" y="6236085"/>
            <a:ext cx="7200628" cy="0"/>
          </a:xfrm>
          <a:prstGeom prst="line">
            <a:avLst/>
          </a:prstGeom>
          <a:ln>
            <a:solidFill>
              <a:srgbClr val="99CC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082897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animBg="1"/>
      <p:bldP spid="12" grpId="0" animBg="1"/>
      <p:bldP spid="13" grpId="0" animBg="1"/>
      <p:bldP spid="17" grpId="0"/>
      <p:bldP spid="18" grpId="0"/>
      <p:bldP spid="19" grpId="0"/>
      <p:bldP spid="20" grpId="0"/>
      <p:bldP spid="21"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073252" y="1613218"/>
            <a:ext cx="7378782" cy="4336063"/>
            <a:chOff x="3374073" y="1613218"/>
            <a:chExt cx="7378782" cy="4336062"/>
          </a:xfrm>
        </p:grpSpPr>
        <p:graphicFrame>
          <p:nvGraphicFramePr>
            <p:cNvPr id="8" name="图示 7"/>
            <p:cNvGraphicFramePr>
              <a:graphicFrameLocks noChangeAspect="1"/>
            </p:cNvGraphicFramePr>
            <p:nvPr>
              <p:extLst>
                <p:ext uri="{D42A27DB-BD31-4B8C-83A1-F6EECF244321}">
                  <p14:modId xmlns:p14="http://schemas.microsoft.com/office/powerpoint/2010/main" val="3150446211"/>
                </p:ext>
              </p:extLst>
            </p:nvPr>
          </p:nvGraphicFramePr>
          <p:xfrm>
            <a:off x="3913973" y="1613218"/>
            <a:ext cx="6504094" cy="433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直接连接符 8"/>
            <p:cNvCxnSpPr/>
            <p:nvPr/>
          </p:nvCxnSpPr>
          <p:spPr>
            <a:xfrm>
              <a:off x="8592815" y="3382044"/>
              <a:ext cx="360040" cy="720000"/>
            </a:xfrm>
            <a:prstGeom prst="line">
              <a:avLst/>
            </a:prstGeom>
            <a:solidFill>
              <a:srgbClr val="99CC00">
                <a:alpha val="20000"/>
              </a:srgbClr>
            </a:solidFill>
            <a:ln w="12700" cap="rnd" algn="ctr">
              <a:solidFill>
                <a:srgbClr val="99CC00"/>
              </a:solidFill>
              <a:prstDash val="sysDash"/>
              <a:round/>
              <a:headEnd type="oval"/>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0" name="直接连接符 9"/>
            <p:cNvCxnSpPr/>
            <p:nvPr/>
          </p:nvCxnSpPr>
          <p:spPr>
            <a:xfrm>
              <a:off x="8952855" y="4127176"/>
              <a:ext cx="1800000" cy="0"/>
            </a:xfrm>
            <a:prstGeom prst="line">
              <a:avLst/>
            </a:prstGeom>
            <a:solidFill>
              <a:srgbClr val="99CC00">
                <a:alpha val="20000"/>
              </a:srgbClr>
            </a:solidFill>
            <a:ln w="12700" cap="rnd" algn="ctr">
              <a:solidFill>
                <a:srgbClr val="99CC00"/>
              </a:solidFill>
              <a:prstDash val="sysDash"/>
              <a:round/>
              <a:headEnd/>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2" name="直接连接符 11"/>
            <p:cNvCxnSpPr/>
            <p:nvPr/>
          </p:nvCxnSpPr>
          <p:spPr>
            <a:xfrm flipV="1">
              <a:off x="6877149" y="1700808"/>
              <a:ext cx="372566" cy="720000"/>
            </a:xfrm>
            <a:prstGeom prst="line">
              <a:avLst/>
            </a:prstGeom>
            <a:solidFill>
              <a:srgbClr val="99CC00">
                <a:alpha val="20000"/>
              </a:srgbClr>
            </a:solidFill>
            <a:ln w="12700" cap="rnd" algn="ctr">
              <a:solidFill>
                <a:srgbClr val="99CC00"/>
              </a:solidFill>
              <a:prstDash val="sysDash"/>
              <a:round/>
              <a:headEnd type="oval"/>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3" name="直接连接符 12"/>
            <p:cNvCxnSpPr/>
            <p:nvPr/>
          </p:nvCxnSpPr>
          <p:spPr>
            <a:xfrm flipH="1">
              <a:off x="4729435" y="1700808"/>
              <a:ext cx="2520000" cy="0"/>
            </a:xfrm>
            <a:prstGeom prst="line">
              <a:avLst/>
            </a:prstGeom>
            <a:solidFill>
              <a:srgbClr val="99CC00">
                <a:alpha val="20000"/>
              </a:srgbClr>
            </a:solidFill>
            <a:ln w="12700" cap="rnd" algn="ctr">
              <a:solidFill>
                <a:srgbClr val="99CC00"/>
              </a:solidFill>
              <a:prstDash val="sysDash"/>
              <a:round/>
              <a:headEnd/>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5" name="直接连接符 14"/>
            <p:cNvCxnSpPr/>
            <p:nvPr/>
          </p:nvCxnSpPr>
          <p:spPr>
            <a:xfrm>
              <a:off x="5364981" y="5165901"/>
              <a:ext cx="372566" cy="720000"/>
            </a:xfrm>
            <a:prstGeom prst="line">
              <a:avLst/>
            </a:prstGeom>
            <a:solidFill>
              <a:srgbClr val="99CC00">
                <a:alpha val="20000"/>
              </a:srgbClr>
            </a:solidFill>
            <a:ln w="12700" cap="rnd" algn="ctr">
              <a:solidFill>
                <a:srgbClr val="99CC00"/>
              </a:solidFill>
              <a:prstDash val="sysDash"/>
              <a:round/>
              <a:headEnd type="oval"/>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6" name="直接连接符 15"/>
            <p:cNvCxnSpPr/>
            <p:nvPr/>
          </p:nvCxnSpPr>
          <p:spPr>
            <a:xfrm flipH="1">
              <a:off x="3374073" y="5885901"/>
              <a:ext cx="2376000" cy="0"/>
            </a:xfrm>
            <a:prstGeom prst="line">
              <a:avLst/>
            </a:prstGeom>
            <a:solidFill>
              <a:srgbClr val="99CC00">
                <a:alpha val="20000"/>
              </a:srgbClr>
            </a:solidFill>
            <a:ln w="12700" cap="rnd" algn="ctr">
              <a:solidFill>
                <a:srgbClr val="99CC00"/>
              </a:solidFill>
              <a:prstDash val="sysDash"/>
              <a:round/>
              <a:headEnd/>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grpSp>
      <p:sp>
        <p:nvSpPr>
          <p:cNvPr id="18" name="TextBox 3"/>
          <p:cNvSpPr txBox="1"/>
          <p:nvPr/>
        </p:nvSpPr>
        <p:spPr>
          <a:xfrm>
            <a:off x="4247392" y="1739234"/>
            <a:ext cx="2687364" cy="461665"/>
          </a:xfrm>
          <a:prstGeom prst="rect">
            <a:avLst/>
          </a:prstGeom>
          <a:noFill/>
        </p:spPr>
        <p:txBody>
          <a:bodyPr wrap="square" lIns="91427" tIns="45714" rIns="91427" bIns="45714">
            <a:spAutoFit/>
          </a:bodyPr>
          <a:lstStyle/>
          <a:p>
            <a:pPr algn="l">
              <a:defRPr/>
            </a:pPr>
            <a:r>
              <a:rPr lang="zh-CN" altLang="en-US" sz="2400" dirty="0">
                <a:solidFill>
                  <a:schemeClr val="bg1"/>
                </a:solidFill>
                <a:latin typeface="微软雅黑" pitchFamily="34" charset="-122"/>
                <a:ea typeface="微软雅黑" pitchFamily="34" charset="-122"/>
              </a:rPr>
              <a:t>医院战略规划</a:t>
            </a:r>
          </a:p>
        </p:txBody>
      </p:sp>
      <p:sp>
        <p:nvSpPr>
          <p:cNvPr id="19" name="TextBox 3"/>
          <p:cNvSpPr txBox="1"/>
          <p:nvPr/>
        </p:nvSpPr>
        <p:spPr>
          <a:xfrm>
            <a:off x="8677086" y="3615409"/>
            <a:ext cx="2376264" cy="461665"/>
          </a:xfrm>
          <a:prstGeom prst="rect">
            <a:avLst/>
          </a:prstGeom>
          <a:noFill/>
        </p:spPr>
        <p:txBody>
          <a:bodyPr wrap="square" lIns="91427" tIns="45714" rIns="91427" bIns="45714">
            <a:spAutoFit/>
          </a:bodyPr>
          <a:lstStyle/>
          <a:p>
            <a:pPr algn="l">
              <a:defRPr/>
            </a:pPr>
            <a:r>
              <a:rPr lang="zh-CN" altLang="en-US" sz="2400" dirty="0">
                <a:solidFill>
                  <a:schemeClr val="bg1"/>
                </a:solidFill>
                <a:latin typeface="微软雅黑" pitchFamily="34" charset="-122"/>
                <a:ea typeface="微软雅黑" pitchFamily="34" charset="-122"/>
              </a:rPr>
              <a:t>医院管理规划</a:t>
            </a:r>
          </a:p>
        </p:txBody>
      </p:sp>
      <p:sp>
        <p:nvSpPr>
          <p:cNvPr id="20" name="TextBox 3"/>
          <p:cNvSpPr txBox="1"/>
          <p:nvPr/>
        </p:nvSpPr>
        <p:spPr>
          <a:xfrm>
            <a:off x="2065139" y="5408718"/>
            <a:ext cx="3350235" cy="461653"/>
          </a:xfrm>
          <a:prstGeom prst="rect">
            <a:avLst/>
          </a:prstGeom>
          <a:noFill/>
        </p:spPr>
        <p:txBody>
          <a:bodyPr wrap="square" lIns="91427" tIns="45714" rIns="91427" bIns="45714">
            <a:spAutoFit/>
          </a:bodyPr>
          <a:lstStyle/>
          <a:p>
            <a:pPr algn="l">
              <a:defRPr/>
            </a:pPr>
            <a:r>
              <a:rPr lang="zh-CN" altLang="en-US" sz="2400" dirty="0">
                <a:solidFill>
                  <a:schemeClr val="bg1"/>
                </a:solidFill>
                <a:latin typeface="微软雅黑" pitchFamily="34" charset="-122"/>
                <a:ea typeface="微软雅黑" pitchFamily="34" charset="-122"/>
              </a:rPr>
              <a:t>        </a:t>
            </a:r>
            <a:r>
              <a:rPr lang="zh-CN" altLang="en-US" sz="2400" dirty="0" smtClean="0">
                <a:solidFill>
                  <a:schemeClr val="bg1"/>
                </a:solidFill>
                <a:latin typeface="微软雅黑" pitchFamily="34" charset="-122"/>
                <a:ea typeface="微软雅黑" pitchFamily="34" charset="-122"/>
              </a:rPr>
              <a:t>医院运营规划</a:t>
            </a:r>
            <a:endParaRPr lang="zh-CN" altLang="en-US" sz="24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505269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6*min(max(#ppt_w*#ppt_h,.3),1)-7.4)/-.7*#ppt_w"/>
                                          </p:val>
                                        </p:tav>
                                        <p:tav tm="100000">
                                          <p:val>
                                            <p:strVal val="#ppt_w"/>
                                          </p:val>
                                        </p:tav>
                                      </p:tavLst>
                                    </p:anim>
                                    <p:anim calcmode="lin" valueType="num">
                                      <p:cBhvr>
                                        <p:cTn id="8" dur="500" fill="hold"/>
                                        <p:tgtEl>
                                          <p:spTgt spid="7"/>
                                        </p:tgtEl>
                                        <p:attrNameLst>
                                          <p:attrName>ppt_h</p:attrName>
                                        </p:attrNameLst>
                                      </p:cBhvr>
                                      <p:tavLst>
                                        <p:tav tm="0">
                                          <p:val>
                                            <p:strVal val="(6*min(max(#ppt_w*#ppt_h,.3),1)-7.4)/-.7*#ppt_h"/>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 presetClass="entr" presetSubtype="8" decel="100000" fill="hold" grpId="0" nodeType="afterEffect">
                                  <p:stCondLst>
                                    <p:cond delay="20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20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1+#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0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文本框 10"/>
          <p:cNvSpPr txBox="1"/>
          <p:nvPr/>
        </p:nvSpPr>
        <p:spPr>
          <a:xfrm>
            <a:off x="2318050" y="406692"/>
            <a:ext cx="1547290"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smtClean="0">
                <a:solidFill>
                  <a:srgbClr val="99CC00"/>
                </a:solidFill>
                <a:latin typeface="微软雅黑" pitchFamily="34" charset="-122"/>
                <a:ea typeface="微软雅黑" pitchFamily="34" charset="-122"/>
              </a:rPr>
              <a:t>科教指标</a:t>
            </a:r>
            <a:endParaRPr lang="zh-CN" altLang="en-US" sz="2400" b="1" dirty="0">
              <a:solidFill>
                <a:srgbClr val="99CC00"/>
              </a:solidFill>
              <a:latin typeface="微软雅黑" pitchFamily="34" charset="-122"/>
              <a:ea typeface="微软雅黑" pitchFamily="34" charset="-122"/>
            </a:endParaRPr>
          </a:p>
        </p:txBody>
      </p:sp>
      <p:grpSp>
        <p:nvGrpSpPr>
          <p:cNvPr id="62" name="组合 61"/>
          <p:cNvGrpSpPr/>
          <p:nvPr/>
        </p:nvGrpSpPr>
        <p:grpSpPr>
          <a:xfrm>
            <a:off x="985020" y="2026532"/>
            <a:ext cx="9948920" cy="4114208"/>
            <a:chOff x="-133216" y="1625600"/>
            <a:chExt cx="9383579" cy="3652787"/>
          </a:xfrm>
        </p:grpSpPr>
        <p:grpSp>
          <p:nvGrpSpPr>
            <p:cNvPr id="63" name="组合 62"/>
            <p:cNvGrpSpPr/>
            <p:nvPr/>
          </p:nvGrpSpPr>
          <p:grpSpPr>
            <a:xfrm>
              <a:off x="1417638" y="1625600"/>
              <a:ext cx="7832725" cy="3652787"/>
              <a:chOff x="1417638" y="1625600"/>
              <a:chExt cx="7832725" cy="3652787"/>
            </a:xfrm>
          </p:grpSpPr>
          <p:sp>
            <p:nvSpPr>
              <p:cNvPr id="72" name="Freeform 2"/>
              <p:cNvSpPr>
                <a:spLocks/>
              </p:cNvSpPr>
              <p:nvPr/>
            </p:nvSpPr>
            <p:spPr bwMode="auto">
              <a:xfrm flipH="1">
                <a:off x="5707063" y="3692525"/>
                <a:ext cx="876300" cy="236537"/>
              </a:xfrm>
              <a:custGeom>
                <a:avLst/>
                <a:gdLst>
                  <a:gd name="T0" fmla="*/ 329430154 w 2331"/>
                  <a:gd name="T1" fmla="*/ 81322314 h 688"/>
                  <a:gd name="T2" fmla="*/ 14697855 w 2331"/>
                  <a:gd name="T3" fmla="*/ 16311770 h 688"/>
                  <a:gd name="T4" fmla="*/ 294805214 w 2331"/>
                  <a:gd name="T5" fmla="*/ 0 h 688"/>
                  <a:gd name="T6" fmla="*/ 329430154 w 2331"/>
                  <a:gd name="T7" fmla="*/ 81322314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73" name="Freeform 4"/>
              <p:cNvSpPr>
                <a:spLocks/>
              </p:cNvSpPr>
              <p:nvPr/>
            </p:nvSpPr>
            <p:spPr bwMode="auto">
              <a:xfrm flipH="1">
                <a:off x="6996113" y="3609975"/>
                <a:ext cx="863600" cy="388937"/>
              </a:xfrm>
              <a:custGeom>
                <a:avLst/>
                <a:gdLst>
                  <a:gd name="T0" fmla="*/ 319950648 w 2331"/>
                  <a:gd name="T1" fmla="*/ 219872078 h 688"/>
                  <a:gd name="T2" fmla="*/ 14274778 w 2331"/>
                  <a:gd name="T3" fmla="*/ 44102516 h 688"/>
                  <a:gd name="T4" fmla="*/ 286322116 w 2331"/>
                  <a:gd name="T5" fmla="*/ 0 h 688"/>
                  <a:gd name="T6" fmla="*/ 319950648 w 2331"/>
                  <a:gd name="T7" fmla="*/ 21987207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74" name="Freeform 5"/>
              <p:cNvSpPr>
                <a:spLocks/>
              </p:cNvSpPr>
              <p:nvPr/>
            </p:nvSpPr>
            <p:spPr bwMode="auto">
              <a:xfrm flipH="1">
                <a:off x="8412163" y="3746500"/>
                <a:ext cx="838200" cy="363537"/>
              </a:xfrm>
              <a:custGeom>
                <a:avLst/>
                <a:gdLst>
                  <a:gd name="T0" fmla="*/ 301406795 w 2331"/>
                  <a:gd name="T1" fmla="*/ 192091788 h 688"/>
                  <a:gd name="T2" fmla="*/ 13447518 w 2331"/>
                  <a:gd name="T3" fmla="*/ 38530166 h 688"/>
                  <a:gd name="T4" fmla="*/ 269727438 w 2331"/>
                  <a:gd name="T5" fmla="*/ 0 h 688"/>
                  <a:gd name="T6" fmla="*/ 301406795 w 2331"/>
                  <a:gd name="T7" fmla="*/ 19209178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75" name="Freeform 7"/>
              <p:cNvSpPr>
                <a:spLocks/>
              </p:cNvSpPr>
              <p:nvPr/>
            </p:nvSpPr>
            <p:spPr bwMode="auto">
              <a:xfrm>
                <a:off x="2713038" y="3692525"/>
                <a:ext cx="885825" cy="236537"/>
              </a:xfrm>
              <a:custGeom>
                <a:avLst/>
                <a:gdLst>
                  <a:gd name="T0" fmla="*/ 336630601 w 2331"/>
                  <a:gd name="T1" fmla="*/ 81322314 h 688"/>
                  <a:gd name="T2" fmla="*/ 15019123 w 2331"/>
                  <a:gd name="T3" fmla="*/ 16311770 h 688"/>
                  <a:gd name="T4" fmla="*/ 301248903 w 2331"/>
                  <a:gd name="T5" fmla="*/ 0 h 688"/>
                  <a:gd name="T6" fmla="*/ 336630601 w 2331"/>
                  <a:gd name="T7" fmla="*/ 81322314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76" name="Freeform 10"/>
              <p:cNvSpPr>
                <a:spLocks/>
              </p:cNvSpPr>
              <p:nvPr/>
            </p:nvSpPr>
            <p:spPr bwMode="auto">
              <a:xfrm>
                <a:off x="2270126" y="2817812"/>
                <a:ext cx="1082675" cy="1189038"/>
              </a:xfrm>
              <a:custGeom>
                <a:avLst/>
                <a:gdLst>
                  <a:gd name="T0" fmla="*/ 0 w 973"/>
                  <a:gd name="T1" fmla="*/ 0 h 1069"/>
                  <a:gd name="T2" fmla="*/ 0 w 973"/>
                  <a:gd name="T3" fmla="*/ 1322555066 h 1069"/>
                  <a:gd name="T4" fmla="*/ 1204712390 w 973"/>
                  <a:gd name="T5" fmla="*/ 1300285908 h 1069"/>
                  <a:gd name="T6" fmla="*/ 1204712390 w 973"/>
                  <a:gd name="T7" fmla="*/ 44538316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77" name="Freeform 11"/>
              <p:cNvSpPr>
                <a:spLocks/>
              </p:cNvSpPr>
              <p:nvPr/>
            </p:nvSpPr>
            <p:spPr bwMode="auto">
              <a:xfrm>
                <a:off x="2060576" y="2803525"/>
                <a:ext cx="219075" cy="1189037"/>
              </a:xfrm>
              <a:custGeom>
                <a:avLst/>
                <a:gdLst>
                  <a:gd name="T0" fmla="*/ 0 w 197"/>
                  <a:gd name="T1" fmla="*/ 152174490 h 1069"/>
                  <a:gd name="T2" fmla="*/ 0 w 197"/>
                  <a:gd name="T3" fmla="*/ 1171616329 h 1069"/>
                  <a:gd name="T4" fmla="*/ 243623633 w 197"/>
                  <a:gd name="T5" fmla="*/ 1322552841 h 1069"/>
                  <a:gd name="T6" fmla="*/ 243623633 w 197"/>
                  <a:gd name="T7" fmla="*/ 0 h 1069"/>
                  <a:gd name="T8" fmla="*/ 0 w 197"/>
                  <a:gd name="T9" fmla="*/ 152174490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78" name="Freeform 12"/>
              <p:cNvSpPr>
                <a:spLocks/>
              </p:cNvSpPr>
              <p:nvPr/>
            </p:nvSpPr>
            <p:spPr bwMode="auto">
              <a:xfrm>
                <a:off x="3565526" y="2857500"/>
                <a:ext cx="1016000" cy="1081087"/>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79" name="Freeform 13"/>
              <p:cNvSpPr>
                <a:spLocks/>
              </p:cNvSpPr>
              <p:nvPr/>
            </p:nvSpPr>
            <p:spPr bwMode="auto">
              <a:xfrm>
                <a:off x="3489326" y="2857500"/>
                <a:ext cx="76200" cy="1081087"/>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80" name="Freeform 14"/>
              <p:cNvSpPr>
                <a:spLocks/>
              </p:cNvSpPr>
              <p:nvPr/>
            </p:nvSpPr>
            <p:spPr bwMode="auto">
              <a:xfrm flipH="1">
                <a:off x="7288213" y="2720975"/>
                <a:ext cx="1119188" cy="1392237"/>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81" name="Freeform 15"/>
              <p:cNvSpPr>
                <a:spLocks/>
              </p:cNvSpPr>
              <p:nvPr/>
            </p:nvSpPr>
            <p:spPr bwMode="auto">
              <a:xfrm flipH="1">
                <a:off x="8407401" y="2720975"/>
                <a:ext cx="377825" cy="1392237"/>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82" name="Freeform 16"/>
              <p:cNvSpPr>
                <a:spLocks/>
              </p:cNvSpPr>
              <p:nvPr/>
            </p:nvSpPr>
            <p:spPr bwMode="auto">
              <a:xfrm flipH="1">
                <a:off x="5926138" y="2803525"/>
                <a:ext cx="1082675" cy="1189037"/>
              </a:xfrm>
              <a:custGeom>
                <a:avLst/>
                <a:gdLst>
                  <a:gd name="T0" fmla="*/ 0 w 973"/>
                  <a:gd name="T1" fmla="*/ 0 h 1069"/>
                  <a:gd name="T2" fmla="*/ 0 w 973"/>
                  <a:gd name="T3" fmla="*/ 1322552841 h 1069"/>
                  <a:gd name="T4" fmla="*/ 1204712390 w 973"/>
                  <a:gd name="T5" fmla="*/ 1300283702 h 1069"/>
                  <a:gd name="T6" fmla="*/ 1204712390 w 973"/>
                  <a:gd name="T7" fmla="*/ 44538278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83" name="Freeform 17"/>
              <p:cNvSpPr>
                <a:spLocks/>
              </p:cNvSpPr>
              <p:nvPr/>
            </p:nvSpPr>
            <p:spPr bwMode="auto">
              <a:xfrm flipH="1">
                <a:off x="7008813" y="2803525"/>
                <a:ext cx="219075" cy="1189037"/>
              </a:xfrm>
              <a:custGeom>
                <a:avLst/>
                <a:gdLst>
                  <a:gd name="T0" fmla="*/ 0 w 197"/>
                  <a:gd name="T1" fmla="*/ 152174490 h 1069"/>
                  <a:gd name="T2" fmla="*/ 0 w 197"/>
                  <a:gd name="T3" fmla="*/ 1171616329 h 1069"/>
                  <a:gd name="T4" fmla="*/ 243623633 w 197"/>
                  <a:gd name="T5" fmla="*/ 1322552841 h 1069"/>
                  <a:gd name="T6" fmla="*/ 243623633 w 197"/>
                  <a:gd name="T7" fmla="*/ 0 h 1069"/>
                  <a:gd name="T8" fmla="*/ 0 w 197"/>
                  <a:gd name="T9" fmla="*/ 152174490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84" name="Freeform 18"/>
              <p:cNvSpPr>
                <a:spLocks/>
              </p:cNvSpPr>
              <p:nvPr/>
            </p:nvSpPr>
            <p:spPr bwMode="auto">
              <a:xfrm flipH="1">
                <a:off x="4706938" y="2857500"/>
                <a:ext cx="1016000" cy="1081087"/>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85" name="Freeform 19"/>
              <p:cNvSpPr>
                <a:spLocks/>
              </p:cNvSpPr>
              <p:nvPr/>
            </p:nvSpPr>
            <p:spPr bwMode="auto">
              <a:xfrm flipH="1">
                <a:off x="5722938" y="2857500"/>
                <a:ext cx="76200" cy="1081087"/>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86" name="Rectangle 22"/>
              <p:cNvSpPr>
                <a:spLocks noChangeArrowheads="1"/>
              </p:cNvSpPr>
              <p:nvPr/>
            </p:nvSpPr>
            <p:spPr bwMode="auto">
              <a:xfrm>
                <a:off x="3352803" y="1825060"/>
                <a:ext cx="2131675" cy="76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zh-CN" altLang="en-US" sz="1600" kern="0" dirty="0">
                    <a:solidFill>
                      <a:schemeClr val="bg1"/>
                    </a:solidFill>
                    <a:latin typeface="微软雅黑" pitchFamily="34" charset="-122"/>
                    <a:ea typeface="微软雅黑" pitchFamily="34" charset="-122"/>
                  </a:rPr>
                  <a:t>完成课程编辑</a:t>
                </a:r>
                <a:endParaRPr lang="en-US" altLang="zh-CN" sz="1600" kern="0" dirty="0">
                  <a:solidFill>
                    <a:schemeClr val="bg1"/>
                  </a:solidFill>
                  <a:latin typeface="微软雅黑" pitchFamily="34" charset="-122"/>
                  <a:ea typeface="微软雅黑" pitchFamily="34" charset="-122"/>
                </a:endParaRPr>
              </a:p>
              <a:p>
                <a:pPr algn="ctr">
                  <a:lnSpc>
                    <a:spcPct val="120000"/>
                  </a:lnSpc>
                </a:pPr>
                <a:r>
                  <a:rPr lang="en-US" altLang="zh-CN" sz="2400" b="1" kern="0" dirty="0">
                    <a:solidFill>
                      <a:srgbClr val="C00000"/>
                    </a:solidFill>
                    <a:latin typeface="微软雅黑" pitchFamily="34" charset="-122"/>
                    <a:ea typeface="微软雅黑" pitchFamily="34" charset="-122"/>
                  </a:rPr>
                  <a:t>65</a:t>
                </a:r>
                <a:r>
                  <a:rPr lang="en-US" altLang="zh-CN" sz="2400" kern="0" dirty="0">
                    <a:solidFill>
                      <a:srgbClr val="C00000"/>
                    </a:solidFill>
                    <a:latin typeface="微软雅黑" pitchFamily="34" charset="-122"/>
                    <a:ea typeface="微软雅黑" pitchFamily="34" charset="-122"/>
                  </a:rPr>
                  <a:t> </a:t>
                </a:r>
                <a:r>
                  <a:rPr lang="zh-CN" altLang="en-US" sz="1600" kern="0" dirty="0">
                    <a:solidFill>
                      <a:schemeClr val="bg1"/>
                    </a:solidFill>
                    <a:latin typeface="微软雅黑" pitchFamily="34" charset="-122"/>
                    <a:ea typeface="微软雅黑" pitchFamily="34" charset="-122"/>
                  </a:rPr>
                  <a:t>程</a:t>
                </a:r>
              </a:p>
            </p:txBody>
          </p:sp>
          <p:sp>
            <p:nvSpPr>
              <p:cNvPr id="87" name="Line 23"/>
              <p:cNvSpPr>
                <a:spLocks noChangeShapeType="1"/>
              </p:cNvSpPr>
              <p:nvPr/>
            </p:nvSpPr>
            <p:spPr bwMode="auto">
              <a:xfrm flipV="1">
                <a:off x="3548063" y="1627187"/>
                <a:ext cx="0" cy="119380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a:extLst/>
            </p:spPr>
            <p:txBody>
              <a:bodyPr anchor="ctr"/>
              <a:lstStyle/>
              <a:p>
                <a:pPr algn="ctr" fontAlgn="base">
                  <a:spcBef>
                    <a:spcPct val="0"/>
                  </a:spcBef>
                  <a:spcAft>
                    <a:spcPct val="0"/>
                  </a:spcAft>
                  <a:defRPr/>
                </a:pPr>
                <a:endParaRPr lang="zh-CN" altLang="en-US" sz="2000" kern="0">
                  <a:solidFill>
                    <a:sysClr val="window" lastClr="FFFFFF"/>
                  </a:solidFill>
                  <a:latin typeface="微软雅黑" pitchFamily="34" charset="-122"/>
                  <a:ea typeface="微软雅黑" pitchFamily="34" charset="-122"/>
                </a:endParaRPr>
              </a:p>
            </p:txBody>
          </p:sp>
          <p:sp>
            <p:nvSpPr>
              <p:cNvPr id="88" name="Rectangle 24"/>
              <p:cNvSpPr>
                <a:spLocks noChangeArrowheads="1"/>
              </p:cNvSpPr>
              <p:nvPr/>
            </p:nvSpPr>
            <p:spPr bwMode="auto">
              <a:xfrm>
                <a:off x="5986623" y="1786784"/>
                <a:ext cx="1905000" cy="76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en-US" sz="1600" kern="0" dirty="0">
                    <a:solidFill>
                      <a:schemeClr val="bg1"/>
                    </a:solidFill>
                    <a:latin typeface="微软雅黑" pitchFamily="34" charset="-122"/>
                    <a:ea typeface="微软雅黑" pitchFamily="34" charset="-122"/>
                  </a:rPr>
                  <a:t>疑难杂症远程指</a:t>
                </a:r>
                <a:endParaRPr lang="en-US" altLang="zh-CN" sz="1600" kern="0" dirty="0">
                  <a:solidFill>
                    <a:schemeClr val="bg1"/>
                  </a:solidFill>
                  <a:latin typeface="微软雅黑" pitchFamily="34" charset="-122"/>
                  <a:ea typeface="微软雅黑" pitchFamily="34" charset="-122"/>
                </a:endParaRPr>
              </a:p>
              <a:p>
                <a:pPr algn="ctr">
                  <a:lnSpc>
                    <a:spcPct val="120000"/>
                  </a:lnSpc>
                </a:pPr>
                <a:r>
                  <a:rPr lang="zh-CN" altLang="en-US" sz="1600" kern="0" dirty="0">
                    <a:solidFill>
                      <a:schemeClr val="bg1"/>
                    </a:solidFill>
                    <a:latin typeface="微软雅黑" pitchFamily="34" charset="-122"/>
                    <a:ea typeface="微软雅黑" pitchFamily="34" charset="-122"/>
                  </a:rPr>
                  <a:t>导手术 </a:t>
                </a:r>
                <a:r>
                  <a:rPr lang="en-US" altLang="zh-CN" sz="2400" b="1" kern="0" dirty="0">
                    <a:solidFill>
                      <a:srgbClr val="C00000"/>
                    </a:solidFill>
                    <a:latin typeface="微软雅黑" pitchFamily="34" charset="-122"/>
                    <a:ea typeface="微软雅黑" pitchFamily="34" charset="-122"/>
                  </a:rPr>
                  <a:t>20 </a:t>
                </a:r>
                <a:r>
                  <a:rPr lang="zh-CN" altLang="en-US" sz="1600" kern="0" dirty="0">
                    <a:solidFill>
                      <a:schemeClr val="bg1"/>
                    </a:solidFill>
                    <a:latin typeface="微软雅黑" pitchFamily="34" charset="-122"/>
                    <a:ea typeface="微软雅黑" pitchFamily="34" charset="-122"/>
                  </a:rPr>
                  <a:t>起</a:t>
                </a:r>
              </a:p>
            </p:txBody>
          </p:sp>
          <p:sp>
            <p:nvSpPr>
              <p:cNvPr id="89" name="Line 25"/>
              <p:cNvSpPr>
                <a:spLocks noChangeShapeType="1"/>
              </p:cNvSpPr>
              <p:nvPr/>
            </p:nvSpPr>
            <p:spPr bwMode="auto">
              <a:xfrm flipV="1">
                <a:off x="5942013" y="1625600"/>
                <a:ext cx="0" cy="119380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a:extLst/>
            </p:spPr>
            <p:txBody>
              <a:bodyPr anchor="ctr"/>
              <a:lstStyle/>
              <a:p>
                <a:pPr algn="ctr" fontAlgn="base">
                  <a:spcBef>
                    <a:spcPct val="0"/>
                  </a:spcBef>
                  <a:spcAft>
                    <a:spcPct val="0"/>
                  </a:spcAft>
                  <a:defRPr/>
                </a:pPr>
                <a:endParaRPr lang="zh-CN" altLang="en-US" sz="2000" kern="0">
                  <a:solidFill>
                    <a:sysClr val="window" lastClr="FFFFFF"/>
                  </a:solidFill>
                  <a:latin typeface="微软雅黑" pitchFamily="34" charset="-122"/>
                  <a:ea typeface="微软雅黑" pitchFamily="34" charset="-122"/>
                </a:endParaRPr>
              </a:p>
            </p:txBody>
          </p:sp>
          <p:sp>
            <p:nvSpPr>
              <p:cNvPr id="90" name="Rectangle 26"/>
              <p:cNvSpPr>
                <a:spLocks noChangeArrowheads="1"/>
              </p:cNvSpPr>
              <p:nvPr/>
            </p:nvSpPr>
            <p:spPr bwMode="auto">
              <a:xfrm>
                <a:off x="2270125" y="4505325"/>
                <a:ext cx="1295400" cy="7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zh-CN" altLang="en-US" sz="1600" kern="0" dirty="0">
                    <a:solidFill>
                      <a:schemeClr val="bg1"/>
                    </a:solidFill>
                    <a:latin typeface="微软雅黑" pitchFamily="34" charset="-122"/>
                    <a:ea typeface="微软雅黑" pitchFamily="34" charset="-122"/>
                  </a:rPr>
                  <a:t>开展新技术</a:t>
                </a:r>
                <a:endParaRPr lang="en-US" altLang="zh-CN" sz="1600" kern="0" dirty="0">
                  <a:solidFill>
                    <a:schemeClr val="bg1"/>
                  </a:solidFill>
                  <a:latin typeface="微软雅黑" pitchFamily="34" charset="-122"/>
                  <a:ea typeface="微软雅黑" pitchFamily="34" charset="-122"/>
                </a:endParaRPr>
              </a:p>
              <a:p>
                <a:pPr algn="ctr">
                  <a:lnSpc>
                    <a:spcPct val="120000"/>
                  </a:lnSpc>
                </a:pPr>
                <a:r>
                  <a:rPr lang="zh-CN" altLang="en-US" sz="1600" kern="0" dirty="0">
                    <a:solidFill>
                      <a:schemeClr val="bg1"/>
                    </a:solidFill>
                    <a:latin typeface="微软雅黑" pitchFamily="34" charset="-122"/>
                    <a:ea typeface="微软雅黑" pitchFamily="34" charset="-122"/>
                  </a:rPr>
                  <a:t>新项目 </a:t>
                </a:r>
                <a:r>
                  <a:rPr lang="en-US" altLang="zh-CN" sz="2400" b="1" kern="0" dirty="0">
                    <a:solidFill>
                      <a:srgbClr val="C00000"/>
                    </a:solidFill>
                    <a:latin typeface="微软雅黑" pitchFamily="34" charset="-122"/>
                    <a:ea typeface="微软雅黑" pitchFamily="34" charset="-122"/>
                  </a:rPr>
                  <a:t>8 </a:t>
                </a:r>
                <a:r>
                  <a:rPr lang="zh-CN" altLang="en-US" sz="1600" kern="0" dirty="0">
                    <a:solidFill>
                      <a:schemeClr val="bg1"/>
                    </a:solidFill>
                    <a:latin typeface="微软雅黑" pitchFamily="34" charset="-122"/>
                    <a:ea typeface="微软雅黑" pitchFamily="34" charset="-122"/>
                  </a:rPr>
                  <a:t>项</a:t>
                </a:r>
              </a:p>
            </p:txBody>
          </p:sp>
          <p:sp>
            <p:nvSpPr>
              <p:cNvPr id="91" name="Line 27"/>
              <p:cNvSpPr>
                <a:spLocks noChangeShapeType="1"/>
              </p:cNvSpPr>
              <p:nvPr/>
            </p:nvSpPr>
            <p:spPr bwMode="auto">
              <a:xfrm flipV="1">
                <a:off x="2290763" y="4000500"/>
                <a:ext cx="0" cy="123825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a:extLst/>
            </p:spPr>
            <p:txBody>
              <a:bodyPr anchor="ctr"/>
              <a:lstStyle/>
              <a:p>
                <a:pPr algn="ctr" fontAlgn="base">
                  <a:spcBef>
                    <a:spcPct val="0"/>
                  </a:spcBef>
                  <a:spcAft>
                    <a:spcPct val="0"/>
                  </a:spcAft>
                  <a:defRPr/>
                </a:pPr>
                <a:endParaRPr lang="zh-CN" altLang="en-US" sz="2000" kern="0">
                  <a:solidFill>
                    <a:sysClr val="window" lastClr="FFFFFF"/>
                  </a:solidFill>
                  <a:latin typeface="微软雅黑" pitchFamily="34" charset="-122"/>
                  <a:ea typeface="微软雅黑" pitchFamily="34" charset="-122"/>
                </a:endParaRPr>
              </a:p>
            </p:txBody>
          </p:sp>
          <p:sp>
            <p:nvSpPr>
              <p:cNvPr id="92" name="Rectangle 28"/>
              <p:cNvSpPr>
                <a:spLocks noChangeArrowheads="1"/>
              </p:cNvSpPr>
              <p:nvPr/>
            </p:nvSpPr>
            <p:spPr bwMode="auto">
              <a:xfrm>
                <a:off x="4718051" y="4513263"/>
                <a:ext cx="1749425" cy="76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zh-CN" altLang="en-US" sz="1600" kern="0" dirty="0">
                    <a:solidFill>
                      <a:schemeClr val="bg1"/>
                    </a:solidFill>
                    <a:latin typeface="微软雅黑" pitchFamily="34" charset="-122"/>
                    <a:ea typeface="微软雅黑" pitchFamily="34" charset="-122"/>
                  </a:rPr>
                  <a:t>临床取证和新药临床试验</a:t>
                </a:r>
                <a:r>
                  <a:rPr lang="en-US" altLang="zh-CN" sz="2400" b="1" kern="0" dirty="0">
                    <a:solidFill>
                      <a:srgbClr val="C00000"/>
                    </a:solidFill>
                    <a:latin typeface="微软雅黑" pitchFamily="34" charset="-122"/>
                    <a:ea typeface="微软雅黑" pitchFamily="34" charset="-122"/>
                  </a:rPr>
                  <a:t>450</a:t>
                </a:r>
                <a:r>
                  <a:rPr lang="zh-CN" altLang="en-US" sz="1600" kern="0" dirty="0">
                    <a:solidFill>
                      <a:schemeClr val="bg1"/>
                    </a:solidFill>
                    <a:latin typeface="微软雅黑" pitchFamily="34" charset="-122"/>
                    <a:ea typeface="微软雅黑" pitchFamily="34" charset="-122"/>
                  </a:rPr>
                  <a:t>项</a:t>
                </a:r>
              </a:p>
            </p:txBody>
          </p:sp>
          <p:sp>
            <p:nvSpPr>
              <p:cNvPr id="93" name="Line 29"/>
              <p:cNvSpPr>
                <a:spLocks noChangeShapeType="1"/>
              </p:cNvSpPr>
              <p:nvPr/>
            </p:nvSpPr>
            <p:spPr bwMode="auto">
              <a:xfrm flipV="1">
                <a:off x="4727576" y="3930650"/>
                <a:ext cx="0" cy="1338262"/>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a:extLst/>
            </p:spPr>
            <p:txBody>
              <a:bodyPr anchor="ctr"/>
              <a:lstStyle/>
              <a:p>
                <a:pPr algn="ctr" fontAlgn="base">
                  <a:spcBef>
                    <a:spcPct val="0"/>
                  </a:spcBef>
                  <a:spcAft>
                    <a:spcPct val="0"/>
                  </a:spcAft>
                  <a:defRPr/>
                </a:pPr>
                <a:endParaRPr lang="zh-CN" altLang="en-US" sz="2000" kern="0">
                  <a:solidFill>
                    <a:sysClr val="window" lastClr="FFFFFF"/>
                  </a:solidFill>
                  <a:latin typeface="微软雅黑" pitchFamily="34" charset="-122"/>
                  <a:ea typeface="微软雅黑" pitchFamily="34" charset="-122"/>
                </a:endParaRPr>
              </a:p>
            </p:txBody>
          </p:sp>
          <p:sp>
            <p:nvSpPr>
              <p:cNvPr id="94" name="Rectangle 30"/>
              <p:cNvSpPr>
                <a:spLocks noChangeArrowheads="1"/>
              </p:cNvSpPr>
              <p:nvPr/>
            </p:nvSpPr>
            <p:spPr bwMode="auto">
              <a:xfrm>
                <a:off x="7278688" y="4513263"/>
                <a:ext cx="1905000" cy="76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en-US" sz="1600" kern="0" dirty="0">
                    <a:solidFill>
                      <a:schemeClr val="bg1"/>
                    </a:solidFill>
                    <a:latin typeface="微软雅黑" pitchFamily="34" charset="-122"/>
                    <a:ea typeface="微软雅黑" pitchFamily="34" charset="-122"/>
                  </a:rPr>
                  <a:t>省重点科研项目数</a:t>
                </a:r>
                <a:endParaRPr lang="en-US" altLang="zh-CN" sz="1600" kern="0" dirty="0">
                  <a:solidFill>
                    <a:schemeClr val="bg1"/>
                  </a:solidFill>
                  <a:latin typeface="微软雅黑" pitchFamily="34" charset="-122"/>
                  <a:ea typeface="微软雅黑" pitchFamily="34" charset="-122"/>
                </a:endParaRPr>
              </a:p>
              <a:p>
                <a:pPr algn="ctr">
                  <a:lnSpc>
                    <a:spcPct val="120000"/>
                  </a:lnSpc>
                </a:pPr>
                <a:r>
                  <a:rPr lang="zh-CN" altLang="en-US" sz="1600" kern="0" dirty="0">
                    <a:solidFill>
                      <a:schemeClr val="bg1"/>
                    </a:solidFill>
                    <a:latin typeface="微软雅黑" pitchFamily="34" charset="-122"/>
                    <a:ea typeface="微软雅黑" pitchFamily="34" charset="-122"/>
                  </a:rPr>
                  <a:t>据调研 </a:t>
                </a:r>
                <a:r>
                  <a:rPr lang="en-US" altLang="zh-CN" sz="2400" b="1" kern="0" dirty="0">
                    <a:solidFill>
                      <a:srgbClr val="C00000"/>
                    </a:solidFill>
                    <a:latin typeface="微软雅黑" pitchFamily="34" charset="-122"/>
                    <a:ea typeface="微软雅黑" pitchFamily="34" charset="-122"/>
                  </a:rPr>
                  <a:t>32 </a:t>
                </a:r>
                <a:r>
                  <a:rPr lang="zh-CN" altLang="en-US" sz="1600" kern="0" dirty="0">
                    <a:solidFill>
                      <a:schemeClr val="bg1"/>
                    </a:solidFill>
                    <a:latin typeface="微软雅黑" pitchFamily="34" charset="-122"/>
                    <a:ea typeface="微软雅黑" pitchFamily="34" charset="-122"/>
                  </a:rPr>
                  <a:t>项</a:t>
                </a:r>
              </a:p>
            </p:txBody>
          </p:sp>
          <p:sp>
            <p:nvSpPr>
              <p:cNvPr id="95" name="Line 31"/>
              <p:cNvSpPr>
                <a:spLocks noChangeShapeType="1"/>
              </p:cNvSpPr>
              <p:nvPr/>
            </p:nvSpPr>
            <p:spPr bwMode="auto">
              <a:xfrm flipV="1">
                <a:off x="7288213" y="4041775"/>
                <a:ext cx="0" cy="1227137"/>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a:extLst/>
            </p:spPr>
            <p:txBody>
              <a:bodyPr anchor="ctr"/>
              <a:lstStyle/>
              <a:p>
                <a:pPr algn="ctr" fontAlgn="base">
                  <a:spcBef>
                    <a:spcPct val="0"/>
                  </a:spcBef>
                  <a:spcAft>
                    <a:spcPct val="0"/>
                  </a:spcAft>
                  <a:defRPr/>
                </a:pPr>
                <a:endParaRPr lang="zh-CN" altLang="en-US" sz="2000" kern="0">
                  <a:solidFill>
                    <a:sysClr val="window" lastClr="FFFFFF"/>
                  </a:solidFill>
                  <a:latin typeface="微软雅黑" pitchFamily="34" charset="-122"/>
                  <a:ea typeface="微软雅黑" pitchFamily="34" charset="-122"/>
                </a:endParaRPr>
              </a:p>
            </p:txBody>
          </p:sp>
          <p:sp>
            <p:nvSpPr>
              <p:cNvPr id="101" name="Freeform 6"/>
              <p:cNvSpPr>
                <a:spLocks/>
              </p:cNvSpPr>
              <p:nvPr/>
            </p:nvSpPr>
            <p:spPr bwMode="auto">
              <a:xfrm>
                <a:off x="1417638" y="3613150"/>
                <a:ext cx="838200" cy="363537"/>
              </a:xfrm>
              <a:custGeom>
                <a:avLst/>
                <a:gdLst>
                  <a:gd name="T0" fmla="*/ 301406795 w 2331"/>
                  <a:gd name="T1" fmla="*/ 192091788 h 688"/>
                  <a:gd name="T2" fmla="*/ 13447518 w 2331"/>
                  <a:gd name="T3" fmla="*/ 38530166 h 688"/>
                  <a:gd name="T4" fmla="*/ 269727438 w 2331"/>
                  <a:gd name="T5" fmla="*/ 0 h 688"/>
                  <a:gd name="T6" fmla="*/ 301406795 w 2331"/>
                  <a:gd name="T7" fmla="*/ 19209178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102" name="Freeform 32"/>
              <p:cNvSpPr>
                <a:spLocks/>
              </p:cNvSpPr>
              <p:nvPr/>
            </p:nvSpPr>
            <p:spPr bwMode="auto">
              <a:xfrm>
                <a:off x="2198688" y="4054475"/>
                <a:ext cx="23813" cy="1587"/>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103" name="Freeform 39"/>
              <p:cNvSpPr>
                <a:spLocks/>
              </p:cNvSpPr>
              <p:nvPr/>
            </p:nvSpPr>
            <p:spPr bwMode="auto">
              <a:xfrm>
                <a:off x="1855788" y="4543425"/>
                <a:ext cx="23813" cy="1587"/>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ysClr val="windowText" lastClr="000000"/>
                  </a:solidFill>
                  <a:latin typeface="微软雅黑" pitchFamily="34" charset="-122"/>
                  <a:ea typeface="微软雅黑" pitchFamily="34" charset="-122"/>
                </a:endParaRPr>
              </a:p>
            </p:txBody>
          </p:sp>
        </p:grpSp>
        <p:sp>
          <p:nvSpPr>
            <p:cNvPr id="64" name="Rectangle 20"/>
            <p:cNvSpPr>
              <a:spLocks noChangeArrowheads="1"/>
            </p:cNvSpPr>
            <p:nvPr/>
          </p:nvSpPr>
          <p:spPr bwMode="auto">
            <a:xfrm>
              <a:off x="464782" y="1902544"/>
              <a:ext cx="1868741" cy="60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defRPr/>
              </a:pPr>
              <a:r>
                <a:rPr lang="zh-CN" altLang="en-US" sz="1600" kern="0" dirty="0">
                  <a:solidFill>
                    <a:schemeClr val="bg1"/>
                  </a:solidFill>
                  <a:latin typeface="微软雅黑" pitchFamily="34" charset="-122"/>
                  <a:ea typeface="微软雅黑" pitchFamily="34" charset="-122"/>
                </a:rPr>
                <a:t>加强师资队伍</a:t>
              </a:r>
              <a:endParaRPr lang="en-US" altLang="zh-CN" sz="1600" kern="0" dirty="0">
                <a:solidFill>
                  <a:schemeClr val="bg1"/>
                </a:solidFill>
                <a:latin typeface="微软雅黑" pitchFamily="34" charset="-122"/>
                <a:ea typeface="微软雅黑" pitchFamily="34" charset="-122"/>
              </a:endParaRPr>
            </a:p>
            <a:p>
              <a:pPr algn="ctr">
                <a:lnSpc>
                  <a:spcPct val="120000"/>
                </a:lnSpc>
                <a:defRPr/>
              </a:pPr>
              <a:r>
                <a:rPr lang="zh-CN" altLang="en-US" sz="1600" kern="0" dirty="0">
                  <a:solidFill>
                    <a:schemeClr val="bg1"/>
                  </a:solidFill>
                  <a:latin typeface="微软雅黑" pitchFamily="34" charset="-122"/>
                  <a:ea typeface="微软雅黑" pitchFamily="34" charset="-122"/>
                </a:rPr>
                <a:t>完成教学任务</a:t>
              </a:r>
            </a:p>
          </p:txBody>
        </p:sp>
        <p:grpSp>
          <p:nvGrpSpPr>
            <p:cNvPr id="65" name="组合 64"/>
            <p:cNvGrpSpPr/>
            <p:nvPr/>
          </p:nvGrpSpPr>
          <p:grpSpPr>
            <a:xfrm>
              <a:off x="-133216" y="1680709"/>
              <a:ext cx="2066517" cy="2873190"/>
              <a:chOff x="433042" y="1154266"/>
              <a:chExt cx="2643234" cy="3675030"/>
            </a:xfrm>
          </p:grpSpPr>
          <p:sp>
            <p:nvSpPr>
              <p:cNvPr id="66" name="Freeform 3"/>
              <p:cNvSpPr>
                <a:spLocks/>
              </p:cNvSpPr>
              <p:nvPr/>
            </p:nvSpPr>
            <p:spPr bwMode="auto">
              <a:xfrm>
                <a:off x="433042" y="3837337"/>
                <a:ext cx="1234970" cy="456143"/>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a:gsLst>
                  <a:gs pos="0">
                    <a:sysClr val="windowText" lastClr="000000">
                      <a:alpha val="0"/>
                    </a:sysClr>
                  </a:gs>
                  <a:gs pos="100000">
                    <a:sysClr val="windowText" lastClr="000000">
                      <a:alpha val="46000"/>
                    </a:sysClr>
                  </a:gs>
                </a:gsLst>
                <a:lin ang="5400000" scaled="0"/>
              </a:gradFill>
              <a:ln w="9525" cap="rnd">
                <a:noFill/>
                <a:prstDash val="solid"/>
                <a:round/>
                <a:headEnd/>
                <a:tailEnd/>
              </a:ln>
            </p:spPr>
            <p:txBody>
              <a:bodyPr anchor="ctr"/>
              <a:lstStyle/>
              <a:p>
                <a:pPr algn="ctr" fontAlgn="base">
                  <a:spcBef>
                    <a:spcPct val="0"/>
                  </a:spcBef>
                  <a:spcAft>
                    <a:spcPct val="0"/>
                  </a:spcAft>
                  <a:defRPr/>
                </a:pPr>
                <a:endParaRPr lang="zh-CN" altLang="en-US" sz="2000" kern="0">
                  <a:solidFill>
                    <a:sysClr val="window" lastClr="FFFFFF"/>
                  </a:solidFill>
                  <a:latin typeface="微软雅黑" pitchFamily="34" charset="-122"/>
                  <a:ea typeface="微软雅黑" pitchFamily="34" charset="-122"/>
                </a:endParaRPr>
              </a:p>
            </p:txBody>
          </p:sp>
          <p:sp>
            <p:nvSpPr>
              <p:cNvPr id="67" name="Freeform 8"/>
              <p:cNvSpPr>
                <a:spLocks/>
              </p:cNvSpPr>
              <p:nvPr/>
            </p:nvSpPr>
            <p:spPr bwMode="auto">
              <a:xfrm>
                <a:off x="1671995" y="2540619"/>
                <a:ext cx="1404281" cy="1746884"/>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33000">
                    <a:srgbClr val="C00000">
                      <a:lumMod val="60000"/>
                      <a:lumOff val="40000"/>
                    </a:srgbClr>
                  </a:gs>
                  <a:gs pos="100000">
                    <a:srgbClr val="C00000"/>
                  </a:gs>
                </a:gsLst>
                <a:lin ang="5400000" scaled="0"/>
              </a:gradFill>
              <a:ln w="3175" cap="flat" cmpd="sng" algn="ctr">
                <a:noFill/>
                <a:prstDash val="solid"/>
              </a:ln>
              <a:effectLst/>
              <a:extLst/>
            </p:spPr>
            <p:txBody>
              <a:bodyPr anchor="ctr"/>
              <a:lstStyle/>
              <a:p>
                <a:pPr>
                  <a:lnSpc>
                    <a:spcPct val="120000"/>
                  </a:lnSpc>
                  <a:defRPr/>
                </a:pPr>
                <a:endParaRPr lang="zh-CN" altLang="en-US" sz="1200" kern="0">
                  <a:solidFill>
                    <a:srgbClr val="F9F9F9"/>
                  </a:solidFill>
                  <a:latin typeface="微软雅黑" pitchFamily="34" charset="-122"/>
                  <a:ea typeface="微软雅黑" pitchFamily="34" charset="-122"/>
                </a:endParaRPr>
              </a:p>
            </p:txBody>
          </p:sp>
          <p:sp>
            <p:nvSpPr>
              <p:cNvPr id="68" name="Freeform 9"/>
              <p:cNvSpPr>
                <a:spLocks/>
              </p:cNvSpPr>
              <p:nvPr/>
            </p:nvSpPr>
            <p:spPr bwMode="auto">
              <a:xfrm>
                <a:off x="1197926" y="2540619"/>
                <a:ext cx="474069" cy="1746884"/>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33000">
                    <a:srgbClr val="C00000"/>
                  </a:gs>
                  <a:gs pos="100000">
                    <a:srgbClr val="C00000">
                      <a:lumMod val="75000"/>
                    </a:srgbClr>
                  </a:gs>
                </a:gsLst>
                <a:lin ang="5400000" scaled="0"/>
              </a:gradFill>
              <a:ln w="3175" cap="flat" cmpd="sng" algn="ctr">
                <a:noFill/>
                <a:prstDash val="solid"/>
              </a:ln>
              <a:effectLst/>
              <a:extLst/>
            </p:spPr>
            <p:txBody>
              <a:bodyPr anchor="ctr"/>
              <a:lstStyle/>
              <a:p>
                <a:pPr>
                  <a:lnSpc>
                    <a:spcPct val="120000"/>
                  </a:lnSpc>
                  <a:defRPr/>
                </a:pPr>
                <a:endParaRPr lang="zh-CN" altLang="en-US" sz="1200" kern="0">
                  <a:solidFill>
                    <a:srgbClr val="F9F9F9"/>
                  </a:solidFill>
                  <a:latin typeface="微软雅黑" pitchFamily="34" charset="-122"/>
                  <a:ea typeface="微软雅黑" pitchFamily="34" charset="-122"/>
                </a:endParaRPr>
              </a:p>
            </p:txBody>
          </p:sp>
          <p:sp>
            <p:nvSpPr>
              <p:cNvPr id="69" name="Line 21"/>
              <p:cNvSpPr>
                <a:spLocks noChangeShapeType="1"/>
              </p:cNvSpPr>
              <p:nvPr/>
            </p:nvSpPr>
            <p:spPr bwMode="auto">
              <a:xfrm flipV="1">
                <a:off x="1227805" y="1154266"/>
                <a:ext cx="0" cy="1497899"/>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a:extLst/>
            </p:spPr>
            <p:txBody>
              <a:bodyPr anchor="ctr"/>
              <a:lstStyle/>
              <a:p>
                <a:pPr algn="ctr" fontAlgn="base">
                  <a:spcBef>
                    <a:spcPct val="0"/>
                  </a:spcBef>
                  <a:spcAft>
                    <a:spcPct val="0"/>
                  </a:spcAft>
                  <a:defRPr/>
                </a:pPr>
                <a:endParaRPr lang="zh-CN" altLang="en-US" sz="2000" kern="0">
                  <a:solidFill>
                    <a:sysClr val="window" lastClr="FFFFFF"/>
                  </a:solidFill>
                  <a:latin typeface="微软雅黑" pitchFamily="34" charset="-122"/>
                  <a:ea typeface="微软雅黑" pitchFamily="34" charset="-122"/>
                </a:endParaRPr>
              </a:p>
            </p:txBody>
          </p:sp>
          <p:sp>
            <p:nvSpPr>
              <p:cNvPr id="71" name="Freeform 39"/>
              <p:cNvSpPr>
                <a:spLocks/>
              </p:cNvSpPr>
              <p:nvPr/>
            </p:nvSpPr>
            <p:spPr bwMode="auto">
              <a:xfrm>
                <a:off x="2895014" y="4827305"/>
                <a:ext cx="29879" cy="1991"/>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headEnd/>
                <a:tailEnd/>
              </a:ln>
              <a:extLst/>
            </p:spPr>
            <p:txBody>
              <a:bodyPr anchor="ctr"/>
              <a:lstStyle/>
              <a:p>
                <a:pPr algn="ctr" fontAlgn="base">
                  <a:spcBef>
                    <a:spcPct val="0"/>
                  </a:spcBef>
                  <a:spcAft>
                    <a:spcPct val="0"/>
                  </a:spcAft>
                  <a:defRPr/>
                </a:pPr>
                <a:endParaRPr lang="zh-CN" altLang="en-US" sz="2000" kern="0">
                  <a:solidFill>
                    <a:sysClr val="window" lastClr="FFFFFF"/>
                  </a:solidFill>
                  <a:latin typeface="微软雅黑" pitchFamily="34" charset="-122"/>
                  <a:ea typeface="微软雅黑" pitchFamily="34" charset="-122"/>
                </a:endParaRPr>
              </a:p>
            </p:txBody>
          </p:sp>
        </p:grpSp>
      </p:grpSp>
      <p:sp>
        <p:nvSpPr>
          <p:cNvPr id="104" name="TextBox 103"/>
          <p:cNvSpPr txBox="1"/>
          <p:nvPr/>
        </p:nvSpPr>
        <p:spPr>
          <a:xfrm>
            <a:off x="1913003" y="3854299"/>
            <a:ext cx="1298976" cy="353931"/>
          </a:xfrm>
          <a:prstGeom prst="rect">
            <a:avLst/>
          </a:prstGeom>
          <a:noFill/>
        </p:spPr>
        <p:txBody>
          <a:bodyPr wrap="square" lIns="91427" tIns="45714" rIns="91427" bIns="45714" rtlCol="0">
            <a:spAutoFit/>
          </a:bodyPr>
          <a:lstStyle/>
          <a:p>
            <a:pPr algn="ctr"/>
            <a:r>
              <a:rPr lang="zh-CN" altLang="en-US" b="1" dirty="0" smtClean="0">
                <a:latin typeface="微软雅黑" pitchFamily="34" charset="-122"/>
                <a:ea typeface="微软雅黑" pitchFamily="34" charset="-122"/>
              </a:rPr>
              <a:t>教学任务</a:t>
            </a:r>
            <a:endParaRPr lang="zh-CN" altLang="en-US" b="1" dirty="0">
              <a:latin typeface="微软雅黑" pitchFamily="34" charset="-122"/>
              <a:ea typeface="微软雅黑" pitchFamily="34" charset="-122"/>
            </a:endParaRPr>
          </a:p>
        </p:txBody>
      </p:sp>
      <p:sp>
        <p:nvSpPr>
          <p:cNvPr id="105" name="TextBox 104"/>
          <p:cNvSpPr txBox="1"/>
          <p:nvPr/>
        </p:nvSpPr>
        <p:spPr>
          <a:xfrm>
            <a:off x="3379725" y="3815249"/>
            <a:ext cx="1437260" cy="353931"/>
          </a:xfrm>
          <a:prstGeom prst="rect">
            <a:avLst/>
          </a:prstGeom>
          <a:noFill/>
        </p:spPr>
        <p:txBody>
          <a:bodyPr wrap="square" lIns="91427" tIns="45714" rIns="91427" bIns="45714" rtlCol="0">
            <a:spAutoFit/>
          </a:bodyPr>
          <a:lstStyle/>
          <a:p>
            <a:pPr algn="ctr"/>
            <a:r>
              <a:rPr lang="zh-CN" altLang="en-US" b="1" dirty="0" smtClean="0">
                <a:latin typeface="微软雅黑" pitchFamily="34" charset="-122"/>
                <a:ea typeface="微软雅黑" pitchFamily="34" charset="-122"/>
              </a:rPr>
              <a:t>开展新技术</a:t>
            </a:r>
            <a:endParaRPr lang="zh-CN" altLang="en-US" b="1" dirty="0">
              <a:latin typeface="微软雅黑" pitchFamily="34" charset="-122"/>
              <a:ea typeface="微软雅黑" pitchFamily="34" charset="-122"/>
            </a:endParaRPr>
          </a:p>
        </p:txBody>
      </p:sp>
      <p:sp>
        <p:nvSpPr>
          <p:cNvPr id="106" name="TextBox 105"/>
          <p:cNvSpPr txBox="1"/>
          <p:nvPr/>
        </p:nvSpPr>
        <p:spPr>
          <a:xfrm>
            <a:off x="4746982" y="3838207"/>
            <a:ext cx="1437260" cy="353931"/>
          </a:xfrm>
          <a:prstGeom prst="rect">
            <a:avLst/>
          </a:prstGeom>
          <a:noFill/>
        </p:spPr>
        <p:txBody>
          <a:bodyPr wrap="square" lIns="91427" tIns="45714" rIns="91427" bIns="45714" rtlCol="0">
            <a:spAutoFit/>
          </a:bodyPr>
          <a:lstStyle/>
          <a:p>
            <a:pPr algn="ctr"/>
            <a:r>
              <a:rPr lang="zh-CN" altLang="en-US" b="1" dirty="0" smtClean="0">
                <a:latin typeface="微软雅黑" pitchFamily="34" charset="-122"/>
                <a:ea typeface="微软雅黑" pitchFamily="34" charset="-122"/>
              </a:rPr>
              <a:t>课程编辑</a:t>
            </a:r>
            <a:endParaRPr lang="zh-CN" altLang="en-US" b="1" dirty="0">
              <a:latin typeface="微软雅黑" pitchFamily="34" charset="-122"/>
              <a:ea typeface="微软雅黑" pitchFamily="34" charset="-122"/>
            </a:endParaRPr>
          </a:p>
        </p:txBody>
      </p:sp>
      <p:sp>
        <p:nvSpPr>
          <p:cNvPr id="107" name="TextBox 106"/>
          <p:cNvSpPr txBox="1"/>
          <p:nvPr/>
        </p:nvSpPr>
        <p:spPr>
          <a:xfrm>
            <a:off x="5936757" y="3805942"/>
            <a:ext cx="1437260" cy="353931"/>
          </a:xfrm>
          <a:prstGeom prst="rect">
            <a:avLst/>
          </a:prstGeom>
          <a:noFill/>
        </p:spPr>
        <p:txBody>
          <a:bodyPr wrap="square" lIns="91427" tIns="45714" rIns="91427" bIns="45714" rtlCol="0">
            <a:spAutoFit/>
          </a:bodyPr>
          <a:lstStyle/>
          <a:p>
            <a:pPr algn="ctr"/>
            <a:r>
              <a:rPr lang="zh-CN" altLang="en-US" b="1" dirty="0" smtClean="0">
                <a:latin typeface="微软雅黑" pitchFamily="34" charset="-122"/>
                <a:ea typeface="微软雅黑" pitchFamily="34" charset="-122"/>
              </a:rPr>
              <a:t>临床取证</a:t>
            </a:r>
            <a:endParaRPr lang="zh-CN" altLang="en-US" b="1" dirty="0">
              <a:latin typeface="微软雅黑" pitchFamily="34" charset="-122"/>
              <a:ea typeface="微软雅黑" pitchFamily="34" charset="-122"/>
            </a:endParaRPr>
          </a:p>
        </p:txBody>
      </p:sp>
      <p:sp>
        <p:nvSpPr>
          <p:cNvPr id="108" name="TextBox 107"/>
          <p:cNvSpPr txBox="1"/>
          <p:nvPr/>
        </p:nvSpPr>
        <p:spPr>
          <a:xfrm>
            <a:off x="7301025" y="3778967"/>
            <a:ext cx="1437260" cy="353931"/>
          </a:xfrm>
          <a:prstGeom prst="rect">
            <a:avLst/>
          </a:prstGeom>
          <a:noFill/>
        </p:spPr>
        <p:txBody>
          <a:bodyPr wrap="square" lIns="91427" tIns="45714" rIns="91427" bIns="45714" rtlCol="0">
            <a:spAutoFit/>
          </a:bodyPr>
          <a:lstStyle/>
          <a:p>
            <a:pPr algn="ctr"/>
            <a:r>
              <a:rPr lang="zh-CN" altLang="en-US" b="1" dirty="0" smtClean="0">
                <a:latin typeface="微软雅黑" pitchFamily="34" charset="-122"/>
                <a:ea typeface="微软雅黑" pitchFamily="34" charset="-122"/>
              </a:rPr>
              <a:t>远程会诊</a:t>
            </a:r>
            <a:endParaRPr lang="zh-CN" altLang="en-US" b="1" dirty="0">
              <a:latin typeface="微软雅黑" pitchFamily="34" charset="-122"/>
              <a:ea typeface="微软雅黑" pitchFamily="34" charset="-122"/>
            </a:endParaRPr>
          </a:p>
        </p:txBody>
      </p:sp>
      <p:sp>
        <p:nvSpPr>
          <p:cNvPr id="109" name="TextBox 108"/>
          <p:cNvSpPr txBox="1"/>
          <p:nvPr/>
        </p:nvSpPr>
        <p:spPr>
          <a:xfrm>
            <a:off x="8843475" y="3783854"/>
            <a:ext cx="1437260" cy="353931"/>
          </a:xfrm>
          <a:prstGeom prst="rect">
            <a:avLst/>
          </a:prstGeom>
          <a:noFill/>
        </p:spPr>
        <p:txBody>
          <a:bodyPr wrap="square" lIns="91427" tIns="45714" rIns="91427" bIns="45714" rtlCol="0">
            <a:spAutoFit/>
          </a:bodyPr>
          <a:lstStyle/>
          <a:p>
            <a:pPr algn="ctr"/>
            <a:r>
              <a:rPr lang="zh-CN" altLang="en-US" b="1" dirty="0" smtClean="0">
                <a:latin typeface="微软雅黑" pitchFamily="34" charset="-122"/>
                <a:ea typeface="微软雅黑" pitchFamily="34" charset="-122"/>
              </a:rPr>
              <a:t>科研数据</a:t>
            </a:r>
            <a:endParaRPr lang="zh-CN" altLang="en-US" b="1" dirty="0">
              <a:latin typeface="微软雅黑" pitchFamily="34" charset="-122"/>
              <a:ea typeface="微软雅黑" pitchFamily="34" charset="-122"/>
            </a:endParaRPr>
          </a:p>
        </p:txBody>
      </p:sp>
    </p:spTree>
    <p:extLst>
      <p:ext uri="{BB962C8B-B14F-4D97-AF65-F5344CB8AC3E}">
        <p14:creationId xmlns:p14="http://schemas.microsoft.com/office/powerpoint/2010/main" val="1258852771"/>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318049" y="406692"/>
            <a:ext cx="2123353"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smtClean="0">
                <a:solidFill>
                  <a:srgbClr val="99CC00"/>
                </a:solidFill>
                <a:latin typeface="微软雅黑" pitchFamily="34" charset="-122"/>
                <a:ea typeface="微软雅黑" pitchFamily="34" charset="-122"/>
              </a:rPr>
              <a:t>导入临床路径</a:t>
            </a:r>
            <a:endParaRPr lang="zh-CN" altLang="en-US" sz="2400" b="1" dirty="0">
              <a:solidFill>
                <a:srgbClr val="99CC00"/>
              </a:solidFill>
              <a:latin typeface="微软雅黑" pitchFamily="34" charset="-122"/>
              <a:ea typeface="微软雅黑" pitchFamily="34" charset="-122"/>
            </a:endParaRPr>
          </a:p>
        </p:txBody>
      </p:sp>
      <p:sp>
        <p:nvSpPr>
          <p:cNvPr id="3" name="圆角矩形 2"/>
          <p:cNvSpPr/>
          <p:nvPr/>
        </p:nvSpPr>
        <p:spPr>
          <a:xfrm>
            <a:off x="4801443" y="1855700"/>
            <a:ext cx="2376264" cy="1152128"/>
          </a:xfrm>
          <a:prstGeom prst="roundRect">
            <a:avLst/>
          </a:prstGeom>
          <a:solidFill>
            <a:srgbClr val="8CC600"/>
          </a:solidFill>
          <a:ln>
            <a:solidFill>
              <a:srgbClr val="8C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itchFamily="34" charset="-122"/>
                <a:ea typeface="微软雅黑" pitchFamily="34" charset="-122"/>
              </a:rPr>
              <a:t>按病种设计最佳</a:t>
            </a:r>
            <a:endParaRPr lang="en-US" altLang="zh-CN" sz="2000" b="1" dirty="0" smtClean="0">
              <a:latin typeface="微软雅黑" pitchFamily="34" charset="-122"/>
              <a:ea typeface="微软雅黑" pitchFamily="34" charset="-122"/>
            </a:endParaRPr>
          </a:p>
          <a:p>
            <a:pPr algn="ctr"/>
            <a:r>
              <a:rPr lang="zh-CN" altLang="en-US" sz="2000" b="1" dirty="0" smtClean="0">
                <a:latin typeface="微软雅黑" pitchFamily="34" charset="-122"/>
                <a:ea typeface="微软雅黑" pitchFamily="34" charset="-122"/>
              </a:rPr>
              <a:t>医疗和护理方案</a:t>
            </a:r>
            <a:endParaRPr lang="zh-CN" altLang="en-US" sz="2000" b="1" dirty="0">
              <a:latin typeface="微软雅黑" pitchFamily="34" charset="-122"/>
              <a:ea typeface="微软雅黑" pitchFamily="34" charset="-122"/>
            </a:endParaRPr>
          </a:p>
        </p:txBody>
      </p:sp>
      <p:sp>
        <p:nvSpPr>
          <p:cNvPr id="4" name="圆角矩形 3"/>
          <p:cNvSpPr/>
          <p:nvPr/>
        </p:nvSpPr>
        <p:spPr>
          <a:xfrm>
            <a:off x="8185819" y="1842246"/>
            <a:ext cx="2376264" cy="1152128"/>
          </a:xfrm>
          <a:prstGeom prst="roundRect">
            <a:avLst/>
          </a:prstGeom>
          <a:solidFill>
            <a:srgbClr val="8CC600"/>
          </a:solidFill>
          <a:ln>
            <a:solidFill>
              <a:srgbClr val="8C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itchFamily="34" charset="-122"/>
                <a:ea typeface="微软雅黑" pitchFamily="34" charset="-122"/>
              </a:rPr>
              <a:t>根据病情合理安排</a:t>
            </a:r>
            <a:endParaRPr lang="en-US" altLang="zh-CN" sz="2000" b="1" dirty="0" smtClean="0">
              <a:latin typeface="微软雅黑" pitchFamily="34" charset="-122"/>
              <a:ea typeface="微软雅黑" pitchFamily="34" charset="-122"/>
            </a:endParaRPr>
          </a:p>
          <a:p>
            <a:pPr algn="ctr"/>
            <a:r>
              <a:rPr lang="zh-CN" altLang="en-US" sz="2000" b="1" dirty="0" smtClean="0">
                <a:latin typeface="微软雅黑" pitchFamily="34" charset="-122"/>
                <a:ea typeface="微软雅黑" pitchFamily="34" charset="-122"/>
              </a:rPr>
              <a:t>住院时间和费用</a:t>
            </a:r>
            <a:endParaRPr lang="zh-CN" altLang="en-US" sz="2000" b="1" dirty="0">
              <a:latin typeface="微软雅黑" pitchFamily="34" charset="-122"/>
              <a:ea typeface="微软雅黑" pitchFamily="34" charset="-122"/>
            </a:endParaRPr>
          </a:p>
        </p:txBody>
      </p:sp>
      <p:sp>
        <p:nvSpPr>
          <p:cNvPr id="5" name="圆角矩形 4"/>
          <p:cNvSpPr/>
          <p:nvPr/>
        </p:nvSpPr>
        <p:spPr>
          <a:xfrm>
            <a:off x="1345941" y="1842246"/>
            <a:ext cx="2376264" cy="1152128"/>
          </a:xfrm>
          <a:prstGeom prst="roundRect">
            <a:avLst/>
          </a:prstGeom>
          <a:solidFill>
            <a:srgbClr val="8CC600"/>
          </a:solidFill>
          <a:ln>
            <a:solidFill>
              <a:srgbClr val="8C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itchFamily="34" charset="-122"/>
                <a:ea typeface="微软雅黑" pitchFamily="34" charset="-122"/>
              </a:rPr>
              <a:t>严格执行临床路管</a:t>
            </a:r>
            <a:endParaRPr lang="en-US" altLang="zh-CN" sz="2000" b="1" dirty="0" smtClean="0">
              <a:latin typeface="微软雅黑" pitchFamily="34" charset="-122"/>
              <a:ea typeface="微软雅黑" pitchFamily="34" charset="-122"/>
            </a:endParaRPr>
          </a:p>
          <a:p>
            <a:pPr algn="ctr"/>
            <a:r>
              <a:rPr lang="zh-CN" altLang="en-US" sz="2000" b="1" dirty="0" smtClean="0">
                <a:latin typeface="微软雅黑" pitchFamily="34" charset="-122"/>
                <a:ea typeface="微软雅黑" pitchFamily="34" charset="-122"/>
              </a:rPr>
              <a:t>理病种和标准</a:t>
            </a:r>
            <a:endParaRPr lang="zh-CN" altLang="en-US" sz="2000" b="1" dirty="0">
              <a:latin typeface="微软雅黑" pitchFamily="34" charset="-122"/>
              <a:ea typeface="微软雅黑" pitchFamily="34" charset="-122"/>
            </a:endParaRPr>
          </a:p>
        </p:txBody>
      </p:sp>
      <p:cxnSp>
        <p:nvCxnSpPr>
          <p:cNvPr id="7" name="直接箭头连接符 6"/>
          <p:cNvCxnSpPr>
            <a:stCxn id="5" idx="3"/>
            <a:endCxn id="3" idx="1"/>
          </p:cNvCxnSpPr>
          <p:nvPr/>
        </p:nvCxnSpPr>
        <p:spPr>
          <a:xfrm>
            <a:off x="3722205" y="2418310"/>
            <a:ext cx="1079238" cy="13454"/>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endCxn id="4" idx="1"/>
          </p:cNvCxnSpPr>
          <p:nvPr/>
        </p:nvCxnSpPr>
        <p:spPr>
          <a:xfrm>
            <a:off x="7169522" y="2411583"/>
            <a:ext cx="1016297" cy="6727"/>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65139" y="5661248"/>
            <a:ext cx="7590982" cy="615553"/>
          </a:xfrm>
          <a:prstGeom prst="rect">
            <a:avLst/>
          </a:prstGeom>
          <a:noFill/>
          <a:ln>
            <a:solidFill>
              <a:schemeClr val="accent6"/>
            </a:solidFill>
          </a:ln>
        </p:spPr>
        <p:txBody>
          <a:bodyPr wrap="square" rtlCol="0">
            <a:spAutoFit/>
          </a:bodyPr>
          <a:lstStyle/>
          <a:p>
            <a:r>
              <a:rPr lang="zh-CN" altLang="en-US" b="1" dirty="0" smtClean="0">
                <a:solidFill>
                  <a:schemeClr val="accent6"/>
                </a:solidFill>
                <a:latin typeface="微软雅黑" pitchFamily="34" charset="-122"/>
                <a:ea typeface="微软雅黑" pitchFamily="34" charset="-122"/>
              </a:rPr>
              <a:t>临床路径的意义：</a:t>
            </a:r>
            <a:r>
              <a:rPr lang="zh-CN" altLang="en-US" dirty="0" smtClean="0">
                <a:solidFill>
                  <a:schemeClr val="bg1"/>
                </a:solidFill>
                <a:latin typeface="微软雅黑" pitchFamily="34" charset="-122"/>
                <a:ea typeface="微软雅黑" pitchFamily="34" charset="-122"/>
              </a:rPr>
              <a:t>规范诊疗过程，提高</a:t>
            </a:r>
            <a:r>
              <a:rPr lang="zh-CN" altLang="en-US" dirty="0">
                <a:solidFill>
                  <a:schemeClr val="bg1"/>
                </a:solidFill>
                <a:latin typeface="微软雅黑" pitchFamily="34" charset="-122"/>
                <a:ea typeface="微软雅黑" pitchFamily="34" charset="-122"/>
              </a:rPr>
              <a:t>医护质量，降低医疗费用，缩短</a:t>
            </a:r>
            <a:r>
              <a:rPr lang="zh-CN" altLang="en-US" dirty="0" smtClean="0">
                <a:solidFill>
                  <a:schemeClr val="bg1"/>
                </a:solidFill>
                <a:latin typeface="微软雅黑" pitchFamily="34" charset="-122"/>
                <a:ea typeface="微软雅黑" pitchFamily="34" charset="-122"/>
              </a:rPr>
              <a:t>住院天</a:t>
            </a:r>
            <a:endParaRPr lang="en-US" altLang="zh-CN" dirty="0" smtClean="0">
              <a:solidFill>
                <a:schemeClr val="bg1"/>
              </a:solidFill>
              <a:latin typeface="微软雅黑" pitchFamily="34" charset="-122"/>
              <a:ea typeface="微软雅黑" pitchFamily="34" charset="-122"/>
            </a:endParaRPr>
          </a:p>
          <a:p>
            <a:r>
              <a:rPr lang="zh-CN" altLang="en-US" dirty="0" smtClean="0">
                <a:solidFill>
                  <a:schemeClr val="bg1"/>
                </a:solidFill>
                <a:latin typeface="微软雅黑" pitchFamily="34" charset="-122"/>
                <a:ea typeface="微软雅黑" pitchFamily="34" charset="-122"/>
              </a:rPr>
              <a:t>数</a:t>
            </a:r>
            <a:r>
              <a:rPr lang="zh-CN" altLang="en-US" dirty="0">
                <a:solidFill>
                  <a:schemeClr val="bg1"/>
                </a:solidFill>
                <a:latin typeface="微软雅黑" pitchFamily="34" charset="-122"/>
                <a:ea typeface="微软雅黑" pitchFamily="34" charset="-122"/>
              </a:rPr>
              <a:t>，促进科间协作，加强医患沟通，减少医疗纠纷，提高医院的核心</a:t>
            </a:r>
            <a:r>
              <a:rPr lang="zh-CN" altLang="en-US" dirty="0" smtClean="0">
                <a:solidFill>
                  <a:schemeClr val="bg1"/>
                </a:solidFill>
                <a:latin typeface="微软雅黑" pitchFamily="34" charset="-122"/>
                <a:ea typeface="微软雅黑" pitchFamily="34" charset="-122"/>
              </a:rPr>
              <a:t>竞争力。</a:t>
            </a:r>
            <a:endParaRPr lang="zh-CN" altLang="en-US" dirty="0">
              <a:solidFill>
                <a:schemeClr val="bg1"/>
              </a:solidFill>
              <a:latin typeface="微软雅黑" pitchFamily="34" charset="-122"/>
              <a:ea typeface="微软雅黑" pitchFamily="34" charset="-122"/>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9341" y="3368941"/>
            <a:ext cx="2749430" cy="1986893"/>
          </a:xfrm>
          <a:prstGeom prst="roundRect">
            <a:avLst>
              <a:gd name="adj" fmla="val 16667"/>
            </a:avLst>
          </a:prstGeom>
          <a:ln w="28575">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9347940"/>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757377" y="2939117"/>
            <a:ext cx="4484227" cy="3043596"/>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p>
        </p:txBody>
      </p:sp>
      <p:sp>
        <p:nvSpPr>
          <p:cNvPr id="19" name="Rectangle 12"/>
          <p:cNvSpPr/>
          <p:nvPr/>
        </p:nvSpPr>
        <p:spPr bwMode="auto">
          <a:xfrm>
            <a:off x="1759309" y="2153708"/>
            <a:ext cx="4482294" cy="628473"/>
          </a:xfrm>
          <a:prstGeom prst="rect">
            <a:avLst/>
          </a:prstGeom>
          <a:solidFill>
            <a:srgbClr val="7FBA00"/>
          </a:solidFill>
        </p:spPr>
        <p:txBody>
          <a:bodyPr vert="horz" wrap="square" lIns="68562" tIns="68562" rIns="68562" bIns="68562" rtlCol="0" anchor="ctr" anchorCtr="0">
            <a:noAutofit/>
          </a:bodyPr>
          <a:lstStyle/>
          <a:p>
            <a:pPr algn="ctr">
              <a:lnSpc>
                <a:spcPct val="90000"/>
              </a:lnSpc>
              <a:spcBef>
                <a:spcPct val="20000"/>
              </a:spcBef>
              <a:buSzPct val="90000"/>
            </a:pPr>
            <a:r>
              <a:rPr lang="en-US" altLang="zh-CN"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zh-CN" altLang="en-US"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创建平安医院、和谐医院</a:t>
            </a:r>
            <a:r>
              <a:rPr lang="en-US" altLang="zh-CN"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endParaRPr lang="en-US"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20" name="Rectangle 14"/>
          <p:cNvSpPr/>
          <p:nvPr/>
        </p:nvSpPr>
        <p:spPr bwMode="auto">
          <a:xfrm>
            <a:off x="1633091" y="1988842"/>
            <a:ext cx="4729073" cy="4136231"/>
          </a:xfrm>
          <a:prstGeom prst="rect">
            <a:avLst/>
          </a:prstGeom>
          <a:noFill/>
          <a:ln w="38100">
            <a:solidFill>
              <a:srgbClr val="7FBA0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8" tIns="34280" rIns="68558" bIns="34280" numCol="1" rtlCol="0" anchor="ctr" anchorCtr="0" compatLnSpc="1">
            <a:prstTxWarp prst="textNoShape">
              <a:avLst/>
            </a:prstTxWarp>
          </a:bodyPr>
          <a:lstStyle/>
          <a:p>
            <a:pPr algn="ctr" defTabSz="685398"/>
            <a:endParaRPr lang="en-US" dirty="0">
              <a:solidFill>
                <a:srgbClr val="FFFFFF">
                  <a:alpha val="98824"/>
                </a:srgbClr>
              </a:solidFill>
              <a:ea typeface="Segoe UI" pitchFamily="34" charset="0"/>
              <a:cs typeface="Segoe UI" pitchFamily="34" charset="0"/>
            </a:endParaRPr>
          </a:p>
        </p:txBody>
      </p:sp>
      <p:sp>
        <p:nvSpPr>
          <p:cNvPr id="21" name="矩形 20"/>
          <p:cNvSpPr/>
          <p:nvPr/>
        </p:nvSpPr>
        <p:spPr>
          <a:xfrm>
            <a:off x="1742348" y="2996952"/>
            <a:ext cx="4499255" cy="2653035"/>
          </a:xfrm>
          <a:prstGeom prst="rect">
            <a:avLst/>
          </a:prstGeom>
        </p:spPr>
        <p:txBody>
          <a:bodyPr wrap="square" lIns="91427" tIns="45714" rIns="91427" bIns="45714">
            <a:spAutoFit/>
          </a:bodyPr>
          <a:lstStyle/>
          <a:p>
            <a:pPr indent="457136">
              <a:lnSpc>
                <a:spcPct val="130000"/>
              </a:lnSpc>
            </a:pPr>
            <a:r>
              <a:rPr lang="zh-CN" altLang="en-US"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消灭等级以上医疗事故，消灭严重院内感染事件，消灭毒麻药品丢失、被盗事件，消灭职工工伤事故，消灭火灾爆炸事故，消灭食物中毒事故，消灭药品不安全事件，消灭责任性设备严重损坏和故障，消灭交通安全事故，控制严重差错事故，控制传染病漏报缓报现象，减少一般差错和医疗纠纷发生，努力创建平安医院、和谐医院。</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336" y="1988842"/>
            <a:ext cx="4739827" cy="4136231"/>
          </a:xfrm>
          <a:prstGeom prst="rect">
            <a:avLst/>
          </a:prstGeom>
          <a:ln w="28575">
            <a:solidFill>
              <a:srgbClr val="99CC00"/>
            </a:solidFill>
          </a:ln>
        </p:spPr>
      </p:pic>
      <p:sp>
        <p:nvSpPr>
          <p:cNvPr id="7" name="文本框 10"/>
          <p:cNvSpPr txBox="1"/>
          <p:nvPr/>
        </p:nvSpPr>
        <p:spPr>
          <a:xfrm>
            <a:off x="2318048" y="406692"/>
            <a:ext cx="1620180"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安全管理</a:t>
            </a:r>
          </a:p>
        </p:txBody>
      </p:sp>
    </p:spTree>
    <p:extLst>
      <p:ext uri="{BB962C8B-B14F-4D97-AF65-F5344CB8AC3E}">
        <p14:creationId xmlns:p14="http://schemas.microsoft.com/office/powerpoint/2010/main" val="9083523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anim calcmode="lin" valueType="num">
                                      <p:cBhvr>
                                        <p:cTn id="10" dur="500" fill="hold"/>
                                        <p:tgtEl>
                                          <p:spTgt spid="21"/>
                                        </p:tgtEl>
                                        <p:attrNameLst>
                                          <p:attrName>ppt_x</p:attrName>
                                        </p:attrNameLst>
                                      </p:cBhvr>
                                      <p:tavLst>
                                        <p:tav tm="0">
                                          <p:val>
                                            <p:fltVal val="0.5"/>
                                          </p:val>
                                        </p:tav>
                                        <p:tav tm="100000">
                                          <p:val>
                                            <p:strVal val="#ppt_x"/>
                                          </p:val>
                                        </p:tav>
                                      </p:tavLst>
                                    </p:anim>
                                    <p:anim calcmode="lin" valueType="num">
                                      <p:cBhvr>
                                        <p:cTn id="11" dur="500" fill="hold"/>
                                        <p:tgtEl>
                                          <p:spTgt spid="21"/>
                                        </p:tgtEl>
                                        <p:attrNameLst>
                                          <p:attrName>ppt_y</p:attrName>
                                        </p:attrNameLst>
                                      </p:cBhvr>
                                      <p:tavLst>
                                        <p:tav tm="0">
                                          <p:val>
                                            <p:fltVal val="0.5"/>
                                          </p:val>
                                        </p:tav>
                                        <p:tav tm="100000">
                                          <p:val>
                                            <p:strVal val="#ppt_y"/>
                                          </p:val>
                                        </p:tav>
                                      </p:tavLst>
                                    </p:anim>
                                  </p:childTnLst>
                                </p:cTn>
                              </p:par>
                              <p:par>
                                <p:cTn id="12" presetID="8" presetClass="emph" presetSubtype="0" fill="hold" grpId="1" nodeType="withEffect">
                                  <p:stCondLst>
                                    <p:cond delay="0"/>
                                  </p:stCondLst>
                                  <p:childTnLst>
                                    <p:animRot by="43200000">
                                      <p:cBhvr>
                                        <p:cTn id="13" dur="5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0"/>
          <p:cNvSpPr txBox="1"/>
          <p:nvPr/>
        </p:nvSpPr>
        <p:spPr>
          <a:xfrm>
            <a:off x="2318049" y="406692"/>
            <a:ext cx="2143593"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行政职能管理</a:t>
            </a:r>
          </a:p>
        </p:txBody>
      </p:sp>
      <p:sp>
        <p:nvSpPr>
          <p:cNvPr id="13" name="Rectangle 31"/>
          <p:cNvSpPr/>
          <p:nvPr/>
        </p:nvSpPr>
        <p:spPr bwMode="auto">
          <a:xfrm>
            <a:off x="1797314" y="3425084"/>
            <a:ext cx="2232000" cy="2952000"/>
          </a:xfrm>
          <a:prstGeom prst="rect">
            <a:avLst/>
          </a:prstGeom>
          <a:solidFill>
            <a:srgbClr val="FF8A00"/>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algn="ctr" defTabSz="685192">
              <a:defRPr/>
            </a:pPr>
            <a:endParaRPr lang="en-US"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14" name="Rectangle 31"/>
          <p:cNvSpPr/>
          <p:nvPr/>
        </p:nvSpPr>
        <p:spPr bwMode="auto">
          <a:xfrm>
            <a:off x="4286856" y="3425084"/>
            <a:ext cx="2232000" cy="2952000"/>
          </a:xfrm>
          <a:prstGeom prst="rect">
            <a:avLst/>
          </a:prstGeom>
          <a:solidFill>
            <a:srgbClr val="8CC600"/>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algn="ctr" defTabSz="685192">
              <a:defRPr/>
            </a:pPr>
            <a:endParaRPr lang="en-US"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15" name="Rectangle 31"/>
          <p:cNvSpPr/>
          <p:nvPr/>
        </p:nvSpPr>
        <p:spPr bwMode="auto">
          <a:xfrm>
            <a:off x="6776397" y="3425084"/>
            <a:ext cx="2232000" cy="2952000"/>
          </a:xfrm>
          <a:prstGeom prst="rect">
            <a:avLst/>
          </a:prstGeom>
          <a:solidFill>
            <a:srgbClr val="00AEEF"/>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algn="ctr" defTabSz="685192">
              <a:defRPr/>
            </a:pPr>
            <a:endParaRPr lang="en-US"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16" name="Rectangle 31"/>
          <p:cNvSpPr/>
          <p:nvPr/>
        </p:nvSpPr>
        <p:spPr bwMode="auto">
          <a:xfrm>
            <a:off x="9265939" y="3425084"/>
            <a:ext cx="2232000" cy="2952000"/>
          </a:xfrm>
          <a:prstGeom prst="rect">
            <a:avLst/>
          </a:prstGeom>
          <a:solidFill>
            <a:srgbClr val="910091"/>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algn="ctr" defTabSz="685192">
              <a:defRPr/>
            </a:pPr>
            <a:endParaRPr lang="en-US"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17" name="矩形 16"/>
          <p:cNvSpPr/>
          <p:nvPr/>
        </p:nvSpPr>
        <p:spPr>
          <a:xfrm>
            <a:off x="1797314" y="3998260"/>
            <a:ext cx="9700626" cy="9313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p>
        </p:txBody>
      </p:sp>
      <p:sp>
        <p:nvSpPr>
          <p:cNvPr id="18" name="Text Box 44"/>
          <p:cNvSpPr txBox="1">
            <a:spLocks noChangeArrowheads="1"/>
          </p:cNvSpPr>
          <p:nvPr/>
        </p:nvSpPr>
        <p:spPr bwMode="auto">
          <a:xfrm>
            <a:off x="4286857" y="3487508"/>
            <a:ext cx="2232001" cy="4247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en-US" altLang="zh-CN" b="1" dirty="0" smtClean="0">
                <a:solidFill>
                  <a:schemeClr val="bg1"/>
                </a:solidFill>
              </a:rPr>
              <a:t>2</a:t>
            </a:r>
            <a:r>
              <a:rPr lang="zh-CN" altLang="en-US" b="1" dirty="0" smtClean="0">
                <a:solidFill>
                  <a:schemeClr val="bg1"/>
                </a:solidFill>
              </a:rPr>
              <a:t>）</a:t>
            </a:r>
            <a:r>
              <a:rPr lang="zh-CN" altLang="en-US" b="1" dirty="0">
                <a:solidFill>
                  <a:schemeClr val="bg1"/>
                </a:solidFill>
              </a:rPr>
              <a:t>坚持行政查房制度</a:t>
            </a:r>
          </a:p>
        </p:txBody>
      </p:sp>
      <p:sp>
        <p:nvSpPr>
          <p:cNvPr id="19" name="Text Box 44"/>
          <p:cNvSpPr txBox="1">
            <a:spLocks noChangeArrowheads="1"/>
          </p:cNvSpPr>
          <p:nvPr/>
        </p:nvSpPr>
        <p:spPr bwMode="auto">
          <a:xfrm>
            <a:off x="1797314" y="3512681"/>
            <a:ext cx="2232001" cy="4247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en-US" altLang="zh-CN" b="1" dirty="0" smtClean="0">
                <a:solidFill>
                  <a:schemeClr val="bg1"/>
                </a:solidFill>
              </a:rPr>
              <a:t>1</a:t>
            </a:r>
            <a:r>
              <a:rPr lang="zh-CN" altLang="en-US" b="1" dirty="0" smtClean="0">
                <a:solidFill>
                  <a:schemeClr val="bg1"/>
                </a:solidFill>
              </a:rPr>
              <a:t>）本年度工作重点</a:t>
            </a:r>
            <a:endParaRPr lang="zh-CN" altLang="en-US" b="1" dirty="0">
              <a:solidFill>
                <a:schemeClr val="bg1"/>
              </a:solidFill>
            </a:endParaRPr>
          </a:p>
        </p:txBody>
      </p:sp>
      <p:sp>
        <p:nvSpPr>
          <p:cNvPr id="20" name="Text Box 44"/>
          <p:cNvSpPr txBox="1">
            <a:spLocks noChangeArrowheads="1"/>
          </p:cNvSpPr>
          <p:nvPr/>
        </p:nvSpPr>
        <p:spPr bwMode="auto">
          <a:xfrm>
            <a:off x="6773067" y="3499305"/>
            <a:ext cx="2232001" cy="75711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en-US" altLang="zh-CN" b="1" dirty="0" smtClean="0">
                <a:solidFill>
                  <a:schemeClr val="bg1"/>
                </a:solidFill>
              </a:rPr>
              <a:t>3</a:t>
            </a:r>
            <a:r>
              <a:rPr lang="zh-CN" altLang="en-US" b="1" dirty="0">
                <a:solidFill>
                  <a:schemeClr val="bg1"/>
                </a:solidFill>
              </a:rPr>
              <a:t>）院务公开工作</a:t>
            </a:r>
          </a:p>
          <a:p>
            <a:pPr indent="0"/>
            <a:endParaRPr lang="en-US" b="1" dirty="0">
              <a:solidFill>
                <a:schemeClr val="bg1"/>
              </a:solidFill>
            </a:endParaRPr>
          </a:p>
        </p:txBody>
      </p:sp>
      <p:sp>
        <p:nvSpPr>
          <p:cNvPr id="21" name="Text Box 44"/>
          <p:cNvSpPr txBox="1">
            <a:spLocks noChangeArrowheads="1"/>
          </p:cNvSpPr>
          <p:nvPr/>
        </p:nvSpPr>
        <p:spPr bwMode="auto">
          <a:xfrm>
            <a:off x="9260944" y="3499306"/>
            <a:ext cx="2232001" cy="71556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en-US" altLang="zh-CN" sz="1500" b="1" dirty="0">
                <a:solidFill>
                  <a:schemeClr val="bg1"/>
                </a:solidFill>
              </a:rPr>
              <a:t>4</a:t>
            </a:r>
            <a:r>
              <a:rPr lang="zh-CN" altLang="en-US" sz="1500" b="1" dirty="0">
                <a:solidFill>
                  <a:schemeClr val="bg1"/>
                </a:solidFill>
              </a:rPr>
              <a:t>）人事与援外工作</a:t>
            </a:r>
          </a:p>
          <a:p>
            <a:pPr indent="0"/>
            <a:endParaRPr lang="en-US" sz="1500" b="1" dirty="0">
              <a:solidFill>
                <a:schemeClr val="bg1"/>
              </a:solidFill>
            </a:endParaRPr>
          </a:p>
        </p:txBody>
      </p:sp>
      <p:sp>
        <p:nvSpPr>
          <p:cNvPr id="22" name="TextBox 6"/>
          <p:cNvSpPr txBox="1"/>
          <p:nvPr/>
        </p:nvSpPr>
        <p:spPr>
          <a:xfrm>
            <a:off x="4442408" y="4163404"/>
            <a:ext cx="2232001" cy="1592744"/>
          </a:xfrm>
          <a:prstGeom prst="rect">
            <a:avLst/>
          </a:prstGeom>
          <a:noFill/>
        </p:spPr>
        <p:txBody>
          <a:bodyPr wrap="square" lIns="91427" tIns="45714" rIns="91427" bIns="45714" rtlCol="0">
            <a:spAutoFit/>
          </a:bodyPr>
          <a:lstStyle/>
          <a:p>
            <a:pPr>
              <a:lnSpc>
                <a:spcPct val="130000"/>
              </a:lnSpc>
            </a:pPr>
            <a:r>
              <a:rPr lang="zh-CN" altLang="en-US" sz="1500" dirty="0">
                <a:solidFill>
                  <a:schemeClr val="bg1"/>
                </a:solidFill>
                <a:latin typeface="微软雅黑" pitchFamily="34" charset="-122"/>
                <a:ea typeface="微软雅黑" pitchFamily="34" charset="-122"/>
              </a:rPr>
              <a:t>院领导带领行政科室负责人隔周深入病区或门诊开展行政查房工作，每个月至少开展两次行政查房工作。</a:t>
            </a:r>
          </a:p>
        </p:txBody>
      </p:sp>
      <p:sp>
        <p:nvSpPr>
          <p:cNvPr id="23" name="TextBox 6"/>
          <p:cNvSpPr txBox="1"/>
          <p:nvPr/>
        </p:nvSpPr>
        <p:spPr>
          <a:xfrm>
            <a:off x="1786539" y="4243236"/>
            <a:ext cx="2232001" cy="992579"/>
          </a:xfrm>
          <a:prstGeom prst="rect">
            <a:avLst/>
          </a:prstGeom>
          <a:noFill/>
        </p:spPr>
        <p:txBody>
          <a:bodyPr wrap="square" lIns="91427" tIns="45714" rIns="91427" bIns="45714" rtlCol="0">
            <a:spAutoFit/>
          </a:bodyPr>
          <a:lstStyle/>
          <a:p>
            <a:pPr>
              <a:lnSpc>
                <a:spcPct val="130000"/>
              </a:lnSpc>
            </a:pPr>
            <a:r>
              <a:rPr lang="zh-CN" altLang="en-US" sz="1500" dirty="0">
                <a:solidFill>
                  <a:schemeClr val="bg1"/>
                </a:solidFill>
                <a:latin typeface="微软雅黑" pitchFamily="34" charset="-122"/>
                <a:ea typeface="微软雅黑" pitchFamily="34" charset="-122"/>
              </a:rPr>
              <a:t>本年度工作重点导入员工满意度体系和员工职业规划体系。</a:t>
            </a:r>
          </a:p>
        </p:txBody>
      </p:sp>
      <p:sp>
        <p:nvSpPr>
          <p:cNvPr id="24" name="TextBox 6"/>
          <p:cNvSpPr txBox="1"/>
          <p:nvPr/>
        </p:nvSpPr>
        <p:spPr>
          <a:xfrm>
            <a:off x="6779729" y="4163404"/>
            <a:ext cx="2225337" cy="1892827"/>
          </a:xfrm>
          <a:prstGeom prst="rect">
            <a:avLst/>
          </a:prstGeom>
          <a:noFill/>
        </p:spPr>
        <p:txBody>
          <a:bodyPr wrap="square" lIns="91427" tIns="45714" rIns="91427" bIns="45714" rtlCol="0">
            <a:spAutoFit/>
          </a:bodyPr>
          <a:lstStyle/>
          <a:p>
            <a:pPr>
              <a:lnSpc>
                <a:spcPct val="130000"/>
              </a:lnSpc>
            </a:pPr>
            <a:r>
              <a:rPr lang="zh-CN" altLang="en-US" sz="1500" dirty="0">
                <a:solidFill>
                  <a:schemeClr val="bg1"/>
                </a:solidFill>
                <a:latin typeface="微软雅黑" pitchFamily="34" charset="-122"/>
                <a:ea typeface="微软雅黑" pitchFamily="34" charset="-122"/>
              </a:rPr>
              <a:t>不定期对院务公开工作的落实情况进行督查，医院开展的部分项目全面公开，开展职工对院领导班子、院务公开满意度调查。</a:t>
            </a:r>
          </a:p>
        </p:txBody>
      </p:sp>
      <p:sp>
        <p:nvSpPr>
          <p:cNvPr id="25" name="TextBox 6"/>
          <p:cNvSpPr txBox="1"/>
          <p:nvPr/>
        </p:nvSpPr>
        <p:spPr>
          <a:xfrm>
            <a:off x="9264273" y="4163405"/>
            <a:ext cx="2225337" cy="1592732"/>
          </a:xfrm>
          <a:prstGeom prst="rect">
            <a:avLst/>
          </a:prstGeom>
          <a:noFill/>
        </p:spPr>
        <p:txBody>
          <a:bodyPr wrap="square" lIns="91427" tIns="45714" rIns="91427" bIns="45714" rtlCol="0">
            <a:spAutoFit/>
          </a:bodyPr>
          <a:lstStyle/>
          <a:p>
            <a:pPr>
              <a:lnSpc>
                <a:spcPct val="130000"/>
              </a:lnSpc>
            </a:pPr>
            <a:r>
              <a:rPr lang="zh-CN" altLang="en-US" sz="1500" dirty="0">
                <a:solidFill>
                  <a:schemeClr val="bg1"/>
                </a:solidFill>
                <a:latin typeface="微软雅黑" pitchFamily="34" charset="-122"/>
                <a:ea typeface="微软雅黑" pitchFamily="34" charset="-122"/>
              </a:rPr>
              <a:t>今年护理、医技、药剂等等科室组织人事招聘。主招本科以上员工，</a:t>
            </a:r>
            <a:r>
              <a:rPr lang="en-US" altLang="zh-CN" sz="1500" dirty="0">
                <a:solidFill>
                  <a:schemeClr val="bg1"/>
                </a:solidFill>
                <a:latin typeface="微软雅黑" pitchFamily="34" charset="-122"/>
                <a:ea typeface="微软雅黑" pitchFamily="34" charset="-122"/>
              </a:rPr>
              <a:t>2013</a:t>
            </a:r>
            <a:r>
              <a:rPr lang="zh-CN" altLang="en-US" sz="1500" dirty="0">
                <a:solidFill>
                  <a:schemeClr val="bg1"/>
                </a:solidFill>
                <a:latin typeface="微软雅黑" pitchFamily="34" charset="-122"/>
                <a:ea typeface="微软雅黑" pitchFamily="34" charset="-122"/>
              </a:rPr>
              <a:t>年全员职工人数</a:t>
            </a:r>
            <a:r>
              <a:rPr lang="en-US" altLang="zh-CN" sz="1500" dirty="0">
                <a:solidFill>
                  <a:schemeClr val="bg1"/>
                </a:solidFill>
                <a:latin typeface="微软雅黑" pitchFamily="34" charset="-122"/>
                <a:ea typeface="微软雅黑" pitchFamily="34" charset="-122"/>
              </a:rPr>
              <a:t>523</a:t>
            </a:r>
            <a:r>
              <a:rPr lang="zh-CN" altLang="en-US" sz="1500" dirty="0">
                <a:solidFill>
                  <a:schemeClr val="bg1"/>
                </a:solidFill>
                <a:latin typeface="微软雅黑" pitchFamily="34" charset="-122"/>
                <a:ea typeface="微软雅黑" pitchFamily="34" charset="-122"/>
              </a:rPr>
              <a:t>人以上。</a:t>
            </a:r>
          </a:p>
        </p:txBody>
      </p:sp>
      <p:pic>
        <p:nvPicPr>
          <p:cNvPr id="26" name="图片 2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96944" y="1484784"/>
            <a:ext cx="5101363" cy="1736147"/>
          </a:xfrm>
          <a:prstGeom prst="rect">
            <a:avLst/>
          </a:prstGeom>
          <a:ln w="28575">
            <a:solidFill>
              <a:srgbClr val="99CC00"/>
            </a:solidFill>
          </a:ln>
        </p:spPr>
      </p:pic>
    </p:spTree>
    <p:extLst>
      <p:ext uri="{BB962C8B-B14F-4D97-AF65-F5344CB8AC3E}">
        <p14:creationId xmlns:p14="http://schemas.microsoft.com/office/powerpoint/2010/main" val="3594163129"/>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0"/>
          <p:cNvSpPr txBox="1"/>
          <p:nvPr/>
        </p:nvSpPr>
        <p:spPr>
          <a:xfrm>
            <a:off x="2318049" y="406692"/>
            <a:ext cx="2123355"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行政职能管理</a:t>
            </a:r>
          </a:p>
        </p:txBody>
      </p:sp>
      <p:sp>
        <p:nvSpPr>
          <p:cNvPr id="13" name="Rectangle 31"/>
          <p:cNvSpPr/>
          <p:nvPr/>
        </p:nvSpPr>
        <p:spPr bwMode="auto">
          <a:xfrm>
            <a:off x="1797314" y="3425084"/>
            <a:ext cx="2232000" cy="2952000"/>
          </a:xfrm>
          <a:prstGeom prst="rect">
            <a:avLst/>
          </a:prstGeom>
          <a:solidFill>
            <a:srgbClr val="FF8A00"/>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algn="ctr" defTabSz="685192">
              <a:defRPr/>
            </a:pPr>
            <a:endParaRPr lang="en-US"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14" name="Rectangle 31"/>
          <p:cNvSpPr/>
          <p:nvPr/>
        </p:nvSpPr>
        <p:spPr bwMode="auto">
          <a:xfrm>
            <a:off x="4286856" y="3425084"/>
            <a:ext cx="2232000" cy="2952000"/>
          </a:xfrm>
          <a:prstGeom prst="rect">
            <a:avLst/>
          </a:prstGeom>
          <a:solidFill>
            <a:srgbClr val="8CC600"/>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algn="ctr" defTabSz="685192">
              <a:defRPr/>
            </a:pPr>
            <a:endParaRPr lang="en-US"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15" name="Rectangle 31"/>
          <p:cNvSpPr/>
          <p:nvPr/>
        </p:nvSpPr>
        <p:spPr bwMode="auto">
          <a:xfrm>
            <a:off x="6776397" y="3425084"/>
            <a:ext cx="2232000" cy="2952000"/>
          </a:xfrm>
          <a:prstGeom prst="rect">
            <a:avLst/>
          </a:prstGeom>
          <a:solidFill>
            <a:srgbClr val="00AEEF"/>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algn="ctr" defTabSz="685192">
              <a:defRPr/>
            </a:pPr>
            <a:endParaRPr lang="en-US"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16" name="Rectangle 31"/>
          <p:cNvSpPr/>
          <p:nvPr/>
        </p:nvSpPr>
        <p:spPr bwMode="auto">
          <a:xfrm>
            <a:off x="9265939" y="3425084"/>
            <a:ext cx="2232000" cy="2952000"/>
          </a:xfrm>
          <a:prstGeom prst="rect">
            <a:avLst/>
          </a:prstGeom>
          <a:solidFill>
            <a:srgbClr val="910091"/>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algn="ctr" defTabSz="685192">
              <a:defRPr/>
            </a:pPr>
            <a:endParaRPr lang="en-US"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17" name="矩形 16"/>
          <p:cNvSpPr/>
          <p:nvPr/>
        </p:nvSpPr>
        <p:spPr>
          <a:xfrm>
            <a:off x="1797314" y="3998260"/>
            <a:ext cx="9700626" cy="9313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p>
        </p:txBody>
      </p:sp>
      <p:sp>
        <p:nvSpPr>
          <p:cNvPr id="18" name="Text Box 44"/>
          <p:cNvSpPr txBox="1">
            <a:spLocks noChangeArrowheads="1"/>
          </p:cNvSpPr>
          <p:nvPr/>
        </p:nvSpPr>
        <p:spPr bwMode="auto">
          <a:xfrm>
            <a:off x="1797314" y="3499307"/>
            <a:ext cx="2232001" cy="4247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en-US" altLang="zh-CN" b="1" dirty="0" smtClean="0">
                <a:solidFill>
                  <a:schemeClr val="bg1"/>
                </a:solidFill>
              </a:rPr>
              <a:t>5</a:t>
            </a:r>
            <a:r>
              <a:rPr lang="zh-CN" altLang="en-US" b="1" dirty="0" smtClean="0">
                <a:solidFill>
                  <a:schemeClr val="bg1"/>
                </a:solidFill>
              </a:rPr>
              <a:t>）</a:t>
            </a:r>
            <a:r>
              <a:rPr lang="zh-CN" altLang="en-US" b="1" dirty="0">
                <a:solidFill>
                  <a:schemeClr val="bg1"/>
                </a:solidFill>
              </a:rPr>
              <a:t>医院宣传工作</a:t>
            </a:r>
          </a:p>
        </p:txBody>
      </p:sp>
      <p:sp>
        <p:nvSpPr>
          <p:cNvPr id="19" name="Text Box 44"/>
          <p:cNvSpPr txBox="1">
            <a:spLocks noChangeArrowheads="1"/>
          </p:cNvSpPr>
          <p:nvPr/>
        </p:nvSpPr>
        <p:spPr bwMode="auto">
          <a:xfrm>
            <a:off x="4285190" y="3499307"/>
            <a:ext cx="2232001" cy="4247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en-US" altLang="zh-CN" b="1" dirty="0" smtClean="0">
                <a:solidFill>
                  <a:schemeClr val="bg1"/>
                </a:solidFill>
              </a:rPr>
              <a:t>6</a:t>
            </a:r>
            <a:r>
              <a:rPr lang="zh-CN" altLang="en-US" b="1" dirty="0" smtClean="0">
                <a:solidFill>
                  <a:schemeClr val="bg1"/>
                </a:solidFill>
              </a:rPr>
              <a:t>）</a:t>
            </a:r>
            <a:r>
              <a:rPr lang="zh-CN" altLang="en-US" b="1" dirty="0">
                <a:solidFill>
                  <a:schemeClr val="bg1"/>
                </a:solidFill>
              </a:rPr>
              <a:t>医保费用管理</a:t>
            </a:r>
          </a:p>
        </p:txBody>
      </p:sp>
      <p:sp>
        <p:nvSpPr>
          <p:cNvPr id="20" name="Text Box 44"/>
          <p:cNvSpPr txBox="1">
            <a:spLocks noChangeArrowheads="1"/>
          </p:cNvSpPr>
          <p:nvPr/>
        </p:nvSpPr>
        <p:spPr bwMode="auto">
          <a:xfrm>
            <a:off x="6773067" y="3499307"/>
            <a:ext cx="2232001" cy="4247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en-US" altLang="zh-CN" b="1" dirty="0" smtClean="0">
                <a:solidFill>
                  <a:schemeClr val="bg1"/>
                </a:solidFill>
              </a:rPr>
              <a:t>7</a:t>
            </a:r>
            <a:r>
              <a:rPr lang="zh-CN" altLang="en-US" b="1" dirty="0" smtClean="0">
                <a:solidFill>
                  <a:schemeClr val="bg1"/>
                </a:solidFill>
              </a:rPr>
              <a:t>）财务管理</a:t>
            </a:r>
            <a:endParaRPr lang="zh-CN" altLang="en-US" b="1" dirty="0">
              <a:solidFill>
                <a:schemeClr val="bg1"/>
              </a:solidFill>
            </a:endParaRPr>
          </a:p>
        </p:txBody>
      </p:sp>
      <p:sp>
        <p:nvSpPr>
          <p:cNvPr id="21" name="Text Box 44"/>
          <p:cNvSpPr txBox="1">
            <a:spLocks noChangeArrowheads="1"/>
          </p:cNvSpPr>
          <p:nvPr/>
        </p:nvSpPr>
        <p:spPr bwMode="auto">
          <a:xfrm>
            <a:off x="9260944" y="3499307"/>
            <a:ext cx="2232001" cy="1027204"/>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0"/>
            <a:r>
              <a:rPr lang="en-US" altLang="zh-CN" sz="1500" b="1" dirty="0">
                <a:solidFill>
                  <a:schemeClr val="bg1"/>
                </a:solidFill>
              </a:rPr>
              <a:t>8</a:t>
            </a:r>
            <a:r>
              <a:rPr lang="zh-CN" altLang="en-US" sz="1500" b="1" dirty="0">
                <a:solidFill>
                  <a:schemeClr val="bg1"/>
                </a:solidFill>
              </a:rPr>
              <a:t>）信息系统管理</a:t>
            </a:r>
          </a:p>
          <a:p>
            <a:pPr indent="0"/>
            <a:endParaRPr lang="zh-CN" altLang="en-US" sz="1500" b="1" dirty="0">
              <a:solidFill>
                <a:schemeClr val="bg1"/>
              </a:solidFill>
            </a:endParaRPr>
          </a:p>
          <a:p>
            <a:pPr indent="0"/>
            <a:endParaRPr lang="en-US" sz="1500" b="1" dirty="0">
              <a:solidFill>
                <a:schemeClr val="bg1"/>
              </a:solidFill>
            </a:endParaRPr>
          </a:p>
        </p:txBody>
      </p:sp>
      <p:sp>
        <p:nvSpPr>
          <p:cNvPr id="22" name="TextBox 6"/>
          <p:cNvSpPr txBox="1"/>
          <p:nvPr/>
        </p:nvSpPr>
        <p:spPr>
          <a:xfrm>
            <a:off x="1797314" y="4163405"/>
            <a:ext cx="2232001" cy="1592732"/>
          </a:xfrm>
          <a:prstGeom prst="rect">
            <a:avLst/>
          </a:prstGeom>
          <a:noFill/>
        </p:spPr>
        <p:txBody>
          <a:bodyPr wrap="square" lIns="91427" tIns="45714" rIns="91427" bIns="45714" rtlCol="0">
            <a:spAutoFit/>
          </a:bodyPr>
          <a:lstStyle/>
          <a:p>
            <a:pPr>
              <a:lnSpc>
                <a:spcPct val="130000"/>
              </a:lnSpc>
            </a:pPr>
            <a:r>
              <a:rPr lang="zh-CN" altLang="en-US" sz="1500" dirty="0">
                <a:solidFill>
                  <a:schemeClr val="bg1"/>
                </a:solidFill>
                <a:latin typeface="微软雅黑" pitchFamily="34" charset="-122"/>
                <a:ea typeface="微软雅黑" pitchFamily="34" charset="-122"/>
              </a:rPr>
              <a:t>根据不同时期的工作重点，制作健康知识、优质护理服务、青年医师、眼科超声乳化普及知识等宣传专栏。</a:t>
            </a:r>
          </a:p>
        </p:txBody>
      </p:sp>
      <p:sp>
        <p:nvSpPr>
          <p:cNvPr id="23" name="TextBox 6"/>
          <p:cNvSpPr txBox="1"/>
          <p:nvPr/>
        </p:nvSpPr>
        <p:spPr>
          <a:xfrm>
            <a:off x="4285190" y="4163405"/>
            <a:ext cx="2232001" cy="1592732"/>
          </a:xfrm>
          <a:prstGeom prst="rect">
            <a:avLst/>
          </a:prstGeom>
          <a:noFill/>
        </p:spPr>
        <p:txBody>
          <a:bodyPr wrap="square" lIns="91427" tIns="45714" rIns="91427" bIns="45714" rtlCol="0">
            <a:spAutoFit/>
          </a:bodyPr>
          <a:lstStyle/>
          <a:p>
            <a:pPr>
              <a:lnSpc>
                <a:spcPct val="130000"/>
              </a:lnSpc>
            </a:pPr>
            <a:r>
              <a:rPr lang="zh-CN" altLang="en-US" sz="1500" dirty="0">
                <a:solidFill>
                  <a:schemeClr val="bg1"/>
                </a:solidFill>
                <a:latin typeface="微软雅黑" pitchFamily="34" charset="-122"/>
                <a:ea typeface="微软雅黑" pitchFamily="34" charset="-122"/>
              </a:rPr>
              <a:t>配合省财政厅开展医疗费用稽核工作，最大限度地减少医院的经济损失。</a:t>
            </a:r>
          </a:p>
          <a:p>
            <a:pPr>
              <a:lnSpc>
                <a:spcPct val="130000"/>
              </a:lnSpc>
            </a:pPr>
            <a:endParaRPr lang="en-US" altLang="zh-CN" sz="1500" dirty="0">
              <a:solidFill>
                <a:schemeClr val="bg1"/>
              </a:solidFill>
              <a:latin typeface="微软雅黑" pitchFamily="34" charset="-122"/>
              <a:ea typeface="微软雅黑" pitchFamily="34" charset="-122"/>
            </a:endParaRPr>
          </a:p>
        </p:txBody>
      </p:sp>
      <p:sp>
        <p:nvSpPr>
          <p:cNvPr id="24" name="TextBox 6"/>
          <p:cNvSpPr txBox="1"/>
          <p:nvPr/>
        </p:nvSpPr>
        <p:spPr>
          <a:xfrm>
            <a:off x="6779729" y="4163405"/>
            <a:ext cx="2225337" cy="1592732"/>
          </a:xfrm>
          <a:prstGeom prst="rect">
            <a:avLst/>
          </a:prstGeom>
          <a:noFill/>
        </p:spPr>
        <p:txBody>
          <a:bodyPr wrap="square" lIns="91427" tIns="45714" rIns="91427" bIns="45714" rtlCol="0">
            <a:spAutoFit/>
          </a:bodyPr>
          <a:lstStyle/>
          <a:p>
            <a:pPr>
              <a:lnSpc>
                <a:spcPct val="130000"/>
              </a:lnSpc>
            </a:pPr>
            <a:r>
              <a:rPr lang="zh-CN" altLang="en-US" sz="1500" dirty="0">
                <a:solidFill>
                  <a:schemeClr val="bg1"/>
                </a:solidFill>
                <a:latin typeface="微软雅黑" pitchFamily="34" charset="-122"/>
                <a:ea typeface="微软雅黑" pitchFamily="34" charset="-122"/>
              </a:rPr>
              <a:t>开展“小金库”专项治理工作；严格审计制度，梳理医院各项收入，建立完善的财务管理体系。</a:t>
            </a:r>
            <a:endParaRPr lang="en-US" altLang="zh-CN" sz="1500" dirty="0">
              <a:solidFill>
                <a:schemeClr val="bg1"/>
              </a:solidFill>
              <a:latin typeface="微软雅黑" pitchFamily="34" charset="-122"/>
              <a:ea typeface="微软雅黑" pitchFamily="34" charset="-122"/>
            </a:endParaRPr>
          </a:p>
        </p:txBody>
      </p:sp>
      <p:sp>
        <p:nvSpPr>
          <p:cNvPr id="25" name="TextBox 6"/>
          <p:cNvSpPr txBox="1"/>
          <p:nvPr/>
        </p:nvSpPr>
        <p:spPr>
          <a:xfrm>
            <a:off x="9264273" y="4163404"/>
            <a:ext cx="2225337" cy="1592744"/>
          </a:xfrm>
          <a:prstGeom prst="rect">
            <a:avLst/>
          </a:prstGeom>
          <a:noFill/>
        </p:spPr>
        <p:txBody>
          <a:bodyPr wrap="square" lIns="91427" tIns="45714" rIns="91427" bIns="45714" rtlCol="0">
            <a:spAutoFit/>
          </a:bodyPr>
          <a:lstStyle/>
          <a:p>
            <a:pPr>
              <a:lnSpc>
                <a:spcPct val="130000"/>
              </a:lnSpc>
            </a:pPr>
            <a:r>
              <a:rPr lang="zh-CN" altLang="en-US" sz="1500" dirty="0">
                <a:solidFill>
                  <a:schemeClr val="bg1"/>
                </a:solidFill>
                <a:latin typeface="微软雅黑" pitchFamily="34" charset="-122"/>
                <a:ea typeface="微软雅黑" pitchFamily="34" charset="-122"/>
              </a:rPr>
              <a:t>完成</a:t>
            </a:r>
            <a:r>
              <a:rPr lang="en-US" altLang="zh-CN" sz="1500" dirty="0">
                <a:solidFill>
                  <a:schemeClr val="bg1"/>
                </a:solidFill>
                <a:latin typeface="微软雅黑" pitchFamily="34" charset="-122"/>
                <a:ea typeface="微软雅黑" pitchFamily="34" charset="-122"/>
              </a:rPr>
              <a:t>his</a:t>
            </a:r>
            <a:r>
              <a:rPr lang="zh-CN" altLang="en-US" sz="1500" dirty="0">
                <a:solidFill>
                  <a:schemeClr val="bg1"/>
                </a:solidFill>
                <a:latin typeface="微软雅黑" pitchFamily="34" charset="-122"/>
                <a:ea typeface="微软雅黑" pitchFamily="34" charset="-122"/>
              </a:rPr>
              <a:t>系统及大通合理用药软件的升级，完成医院</a:t>
            </a:r>
            <a:r>
              <a:rPr lang="en-US" altLang="zh-CN" sz="1500" dirty="0">
                <a:solidFill>
                  <a:schemeClr val="bg1"/>
                </a:solidFill>
                <a:latin typeface="微软雅黑" pitchFamily="34" charset="-122"/>
                <a:ea typeface="微软雅黑" pitchFamily="34" charset="-122"/>
              </a:rPr>
              <a:t>PACS</a:t>
            </a:r>
            <a:r>
              <a:rPr lang="zh-CN" altLang="en-US" sz="1500" dirty="0">
                <a:solidFill>
                  <a:schemeClr val="bg1"/>
                </a:solidFill>
                <a:latin typeface="微软雅黑" pitchFamily="34" charset="-122"/>
                <a:ea typeface="微软雅黑" pitchFamily="34" charset="-122"/>
              </a:rPr>
              <a:t>的施工验收、医保要求的电子钱包项目验收。</a:t>
            </a:r>
            <a:endParaRPr lang="en-US" altLang="zh-CN" sz="1500" dirty="0">
              <a:solidFill>
                <a:schemeClr val="bg1"/>
              </a:solidFill>
              <a:latin typeface="微软雅黑" pitchFamily="34" charset="-122"/>
              <a:ea typeface="微软雅黑" pitchFamily="34" charset="-122"/>
            </a:endParaRPr>
          </a:p>
        </p:txBody>
      </p:sp>
      <p:pic>
        <p:nvPicPr>
          <p:cNvPr id="26" name="图片 2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29314" y="1484784"/>
            <a:ext cx="5101363" cy="1736147"/>
          </a:xfrm>
          <a:prstGeom prst="rect">
            <a:avLst/>
          </a:prstGeom>
          <a:ln w="28575">
            <a:solidFill>
              <a:srgbClr val="99CC00"/>
            </a:solidFill>
          </a:ln>
        </p:spPr>
      </p:pic>
    </p:spTree>
    <p:extLst>
      <p:ext uri="{BB962C8B-B14F-4D97-AF65-F5344CB8AC3E}">
        <p14:creationId xmlns:p14="http://schemas.microsoft.com/office/powerpoint/2010/main" val="361957284"/>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318049" y="406692"/>
            <a:ext cx="3347492"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en-US" altLang="zh-CN" sz="2400" b="1" dirty="0">
                <a:solidFill>
                  <a:srgbClr val="99CC00"/>
                </a:solidFill>
                <a:latin typeface="微软雅黑" pitchFamily="34" charset="-122"/>
                <a:ea typeface="微软雅黑" pitchFamily="34" charset="-122"/>
              </a:rPr>
              <a:t>EBM</a:t>
            </a:r>
            <a:r>
              <a:rPr lang="zh-CN" altLang="en-US" sz="2400" b="1" dirty="0">
                <a:solidFill>
                  <a:srgbClr val="99CC00"/>
                </a:solidFill>
                <a:latin typeface="微软雅黑" pitchFamily="34" charset="-122"/>
                <a:ea typeface="微软雅黑" pitchFamily="34" charset="-122"/>
              </a:rPr>
              <a:t>成果（循证医学）</a:t>
            </a:r>
          </a:p>
        </p:txBody>
      </p:sp>
      <p:pic>
        <p:nvPicPr>
          <p:cNvPr id="3" name="图片 2" descr="Comp_8019805921.jpg"/>
          <p:cNvPicPr>
            <a:picLocks noGrp="1" noChangeAspect="1"/>
          </p:cNvPicPr>
          <p:nvPr isPhoto="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5596" t="6982" r="26851" b="9293"/>
          <a:stretch/>
        </p:blipFill>
        <p:spPr bwMode="auto">
          <a:xfrm>
            <a:off x="492030" y="2297225"/>
            <a:ext cx="1512168" cy="332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Comp_8017565218.jpg"/>
          <p:cNvPicPr>
            <a:picLocks noGrp="1" noChangeAspect="1"/>
          </p:cNvPicPr>
          <p:nvPr isPhoto="1"/>
        </p:nvPicPr>
        <p:blipFill rotWithShape="1">
          <a:blip r:embed="rId4">
            <a:extLst>
              <a:ext uri="{BEBA8EAE-BF5A-486C-A8C5-ECC9F3942E4B}">
                <a14:imgProps xmlns:a14="http://schemas.microsoft.com/office/drawing/2010/main">
                  <a14:imgLayer r:embed="rId5">
                    <a14:imgEffect>
                      <a14:backgroundRemoval t="2539" b="92383" l="25586" r="71875"/>
                    </a14:imgEffect>
                  </a14:imgLayer>
                </a14:imgProps>
              </a:ext>
              <a:ext uri="{28A0092B-C50C-407E-A947-70E740481C1C}">
                <a14:useLocalDpi xmlns:a14="http://schemas.microsoft.com/office/drawing/2010/main" val="0"/>
              </a:ext>
            </a:extLst>
          </a:blip>
          <a:srcRect l="23862" r="22620" b="5655"/>
          <a:stretch/>
        </p:blipFill>
        <p:spPr bwMode="auto">
          <a:xfrm>
            <a:off x="10168260" y="3243445"/>
            <a:ext cx="1889296" cy="33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p:nvPr/>
        </p:nvCxnSpPr>
        <p:spPr>
          <a:xfrm>
            <a:off x="2052707" y="3195088"/>
            <a:ext cx="8818174"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068472" y="2548902"/>
            <a:ext cx="8802410" cy="584775"/>
          </a:xfrm>
          <a:prstGeom prst="rect">
            <a:avLst/>
          </a:prstGeom>
        </p:spPr>
        <p:txBody>
          <a:bodyPr wrap="none" lIns="91427" tIns="45714" rIns="91427" bIns="45714">
            <a:spAutoFit/>
          </a:bodyPr>
          <a:lstStyle/>
          <a:p>
            <a:r>
              <a:rPr lang="zh-CN" altLang="en-US" sz="3200" b="1" dirty="0">
                <a:solidFill>
                  <a:schemeClr val="bg1"/>
                </a:solidFill>
                <a:latin typeface="微软雅黑" pitchFamily="34" charset="-122"/>
                <a:ea typeface="微软雅黑" pitchFamily="34" charset="-122"/>
              </a:rPr>
              <a:t>慎重、准确、合理地使用当今最有效的临床依据</a:t>
            </a:r>
          </a:p>
        </p:txBody>
      </p:sp>
      <p:sp>
        <p:nvSpPr>
          <p:cNvPr id="8" name="矩形 7"/>
          <p:cNvSpPr/>
          <p:nvPr/>
        </p:nvSpPr>
        <p:spPr>
          <a:xfrm>
            <a:off x="2003829" y="3505708"/>
            <a:ext cx="9363530" cy="1643515"/>
          </a:xfrm>
          <a:prstGeom prst="rect">
            <a:avLst/>
          </a:prstGeom>
        </p:spPr>
        <p:txBody>
          <a:bodyPr wrap="square" lIns="91427" tIns="45714" rIns="91427" bIns="45714">
            <a:spAutoFit/>
          </a:bodyPr>
          <a:lstStyle/>
          <a:p>
            <a:pPr marL="285709" indent="-285709">
              <a:lnSpc>
                <a:spcPct val="90000"/>
              </a:lnSpc>
              <a:buFont typeface="Wingdings" pitchFamily="2" charset="2"/>
              <a:buChar char="l"/>
            </a:pPr>
            <a:r>
              <a:rPr lang="zh-CN" altLang="en-US" sz="2800" dirty="0">
                <a:solidFill>
                  <a:schemeClr val="bg1"/>
                </a:solidFill>
                <a:latin typeface="微软雅黑" pitchFamily="34" charset="-122"/>
                <a:ea typeface="微软雅黑" pitchFamily="34" charset="-122"/>
              </a:rPr>
              <a:t> </a:t>
            </a:r>
            <a:r>
              <a:rPr lang="zh-CN" altLang="en-US" sz="2800" dirty="0" smtClean="0">
                <a:solidFill>
                  <a:schemeClr val="bg1"/>
                </a:solidFill>
                <a:latin typeface="微软雅黑" pitchFamily="34" charset="-122"/>
                <a:ea typeface="微软雅黑" pitchFamily="34" charset="-122"/>
              </a:rPr>
              <a:t>组织学习认证杂志文献至少</a:t>
            </a:r>
            <a:r>
              <a:rPr lang="en-US" altLang="zh-CN" sz="2800" dirty="0" smtClean="0">
                <a:solidFill>
                  <a:schemeClr val="bg1"/>
                </a:solidFill>
                <a:latin typeface="微软雅黑" pitchFamily="34" charset="-122"/>
                <a:ea typeface="微软雅黑" pitchFamily="34" charset="-122"/>
              </a:rPr>
              <a:t>10</a:t>
            </a:r>
            <a:r>
              <a:rPr lang="zh-CN" altLang="en-US" sz="2800" dirty="0" smtClean="0">
                <a:solidFill>
                  <a:schemeClr val="bg1"/>
                </a:solidFill>
                <a:latin typeface="微软雅黑" pitchFamily="34" charset="-122"/>
                <a:ea typeface="微软雅黑" pitchFamily="34" charset="-122"/>
              </a:rPr>
              <a:t>个场次</a:t>
            </a:r>
            <a:endParaRPr lang="en-US" altLang="zh-CN" sz="2800" dirty="0" smtClean="0">
              <a:solidFill>
                <a:schemeClr val="bg1"/>
              </a:solidFill>
              <a:latin typeface="微软雅黑" pitchFamily="34" charset="-122"/>
              <a:ea typeface="微软雅黑" pitchFamily="34" charset="-122"/>
            </a:endParaRPr>
          </a:p>
          <a:p>
            <a:pPr marL="285709" indent="-285709">
              <a:lnSpc>
                <a:spcPct val="90000"/>
              </a:lnSpc>
              <a:buFont typeface="Wingdings" pitchFamily="2" charset="2"/>
              <a:buChar char="l"/>
            </a:pPr>
            <a:endParaRPr lang="zh-CN" altLang="en-US" sz="2800" dirty="0">
              <a:solidFill>
                <a:schemeClr val="bg1"/>
              </a:solidFill>
              <a:latin typeface="微软雅黑" pitchFamily="34" charset="-122"/>
              <a:ea typeface="微软雅黑" pitchFamily="34" charset="-122"/>
            </a:endParaRPr>
          </a:p>
          <a:p>
            <a:pPr marL="285709" indent="-285709">
              <a:lnSpc>
                <a:spcPct val="90000"/>
              </a:lnSpc>
              <a:buFont typeface="Wingdings" pitchFamily="2" charset="2"/>
              <a:buChar char="l"/>
            </a:pPr>
            <a:r>
              <a:rPr lang="zh-CN" altLang="en-US" sz="2800" dirty="0">
                <a:solidFill>
                  <a:schemeClr val="bg1"/>
                </a:solidFill>
                <a:latin typeface="微软雅黑" pitchFamily="34" charset="-122"/>
                <a:ea typeface="微软雅黑" pitchFamily="34" charset="-122"/>
              </a:rPr>
              <a:t> </a:t>
            </a:r>
            <a:r>
              <a:rPr lang="zh-CN" altLang="en-US" sz="2800" dirty="0" smtClean="0">
                <a:solidFill>
                  <a:schemeClr val="bg1"/>
                </a:solidFill>
                <a:latin typeface="微软雅黑" pitchFamily="34" charset="-122"/>
                <a:ea typeface="微软雅黑" pitchFamily="34" charset="-122"/>
              </a:rPr>
              <a:t>开展医院药物改善会议，各科主任主持，一人一场次</a:t>
            </a:r>
            <a:endParaRPr lang="en-US" altLang="zh-CN" sz="2800" dirty="0" smtClean="0">
              <a:solidFill>
                <a:schemeClr val="bg1"/>
              </a:solidFill>
              <a:latin typeface="微软雅黑" pitchFamily="34" charset="-122"/>
              <a:ea typeface="微软雅黑" pitchFamily="34" charset="-122"/>
            </a:endParaRPr>
          </a:p>
          <a:p>
            <a:pPr marL="285709" indent="-285709">
              <a:lnSpc>
                <a:spcPct val="90000"/>
              </a:lnSpc>
              <a:buFont typeface="Wingdings" pitchFamily="2" charset="2"/>
              <a:buChar char="l"/>
            </a:pPr>
            <a:endParaRPr lang="en-US" altLang="zh-CN" sz="2800" dirty="0">
              <a:solidFill>
                <a:schemeClr val="bg1"/>
              </a:solidFill>
              <a:latin typeface="微软雅黑" pitchFamily="34" charset="-122"/>
              <a:ea typeface="微软雅黑" pitchFamily="34" charset="-122"/>
            </a:endParaRPr>
          </a:p>
        </p:txBody>
      </p:sp>
      <p:cxnSp>
        <p:nvCxnSpPr>
          <p:cNvPr id="11" name="直接连接符 10"/>
          <p:cNvCxnSpPr/>
          <p:nvPr/>
        </p:nvCxnSpPr>
        <p:spPr>
          <a:xfrm>
            <a:off x="2058695" y="4097539"/>
            <a:ext cx="7894829"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058695" y="4912215"/>
            <a:ext cx="7894829"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544278"/>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0"/>
          <p:cNvSpPr txBox="1"/>
          <p:nvPr/>
        </p:nvSpPr>
        <p:spPr>
          <a:xfrm>
            <a:off x="2318048" y="406692"/>
            <a:ext cx="2190890"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人力资源管理</a:t>
            </a:r>
          </a:p>
        </p:txBody>
      </p:sp>
      <p:sp>
        <p:nvSpPr>
          <p:cNvPr id="6" name="TextBox 6"/>
          <p:cNvSpPr txBox="1"/>
          <p:nvPr/>
        </p:nvSpPr>
        <p:spPr>
          <a:xfrm>
            <a:off x="668283" y="1447165"/>
            <a:ext cx="4106977" cy="432414"/>
          </a:xfrm>
          <a:prstGeom prst="rect">
            <a:avLst/>
          </a:prstGeom>
          <a:noFill/>
        </p:spPr>
        <p:txBody>
          <a:bodyPr wrap="square" lIns="91427" tIns="45714" rIns="91427" bIns="45714" rtlCol="0">
            <a:spAutoFit/>
          </a:bodyPr>
          <a:lstStyle>
            <a:defPPr>
              <a:defRPr lang="zh-CN"/>
            </a:defPPr>
            <a:lvl1pPr indent="0">
              <a:lnSpc>
                <a:spcPct val="130000"/>
              </a:lnSpc>
              <a:buFont typeface="Wingdings" panose="05000000000000000000" pitchFamily="2" charset="2"/>
              <a:buNone/>
              <a:defRPr b="1">
                <a:solidFill>
                  <a:srgbClr val="99CC00"/>
                </a:solidFill>
                <a:latin typeface="微软雅黑" pitchFamily="34" charset="-122"/>
                <a:ea typeface="微软雅黑" pitchFamily="34" charset="-122"/>
              </a:defRPr>
            </a:lvl1pPr>
          </a:lstStyle>
          <a:p>
            <a:r>
              <a:rPr lang="zh-CN" altLang="en-US" dirty="0"/>
              <a:t>世界</a:t>
            </a:r>
            <a:r>
              <a:rPr lang="en-US" altLang="zh-CN" dirty="0"/>
              <a:t>500</a:t>
            </a:r>
            <a:r>
              <a:rPr lang="zh-CN" altLang="en-US" dirty="0"/>
              <a:t>强企业都采用的岗位测评标准</a:t>
            </a:r>
            <a:endParaRPr lang="en-US" altLang="zh-CN" dirty="0"/>
          </a:p>
        </p:txBody>
      </p:sp>
      <p:grpSp>
        <p:nvGrpSpPr>
          <p:cNvPr id="9" name="组合 8"/>
          <p:cNvGrpSpPr/>
          <p:nvPr/>
        </p:nvGrpSpPr>
        <p:grpSpPr>
          <a:xfrm>
            <a:off x="5480241" y="2954057"/>
            <a:ext cx="4680544" cy="3024591"/>
            <a:chOff x="6979647" y="2700134"/>
            <a:chExt cx="4680544" cy="302459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5939" y="2700134"/>
              <a:ext cx="1080000" cy="1080000"/>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9647" y="5256724"/>
              <a:ext cx="468000" cy="468000"/>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3811" y="4185184"/>
              <a:ext cx="900000" cy="900000"/>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5939" y="4112413"/>
              <a:ext cx="900000" cy="900000"/>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8067" y="4096294"/>
              <a:ext cx="900000" cy="900000"/>
            </a:xfrm>
            <a:prstGeom prst="rect">
              <a:avLst/>
            </a:prstGeom>
          </p:spPr>
        </p:pic>
        <p:cxnSp>
          <p:nvCxnSpPr>
            <p:cNvPr id="17" name="肘形连接符 16"/>
            <p:cNvCxnSpPr>
              <a:stCxn id="11" idx="2"/>
              <a:endCxn id="15" idx="0"/>
            </p:cNvCxnSpPr>
            <p:nvPr/>
          </p:nvCxnSpPr>
          <p:spPr>
            <a:xfrm rot="5400000">
              <a:off x="9099800" y="3946273"/>
              <a:ext cx="332279" cy="12700"/>
            </a:xfrm>
            <a:prstGeom prst="bent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肘形连接符 17"/>
            <p:cNvCxnSpPr>
              <a:stCxn id="11" idx="2"/>
              <a:endCxn id="16" idx="0"/>
            </p:cNvCxnSpPr>
            <p:nvPr/>
          </p:nvCxnSpPr>
          <p:spPr>
            <a:xfrm rot="16200000" flipH="1">
              <a:off x="9908923" y="3137150"/>
              <a:ext cx="316160" cy="1602128"/>
            </a:xfrm>
            <a:prstGeom prst="bent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5739" y="5256724"/>
              <a:ext cx="468000" cy="468000"/>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831" y="5256724"/>
              <a:ext cx="468000" cy="468000"/>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9879" y="5256724"/>
              <a:ext cx="468000" cy="468000"/>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5971" y="5256724"/>
              <a:ext cx="468000" cy="468000"/>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2063" y="5256724"/>
              <a:ext cx="468000" cy="468000"/>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0007" y="5256724"/>
              <a:ext cx="468000" cy="468000"/>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6099" y="5256724"/>
              <a:ext cx="468000" cy="468000"/>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2191" y="5256724"/>
              <a:ext cx="468000" cy="468000"/>
            </a:xfrm>
            <a:prstGeom prst="rect">
              <a:avLst/>
            </a:prstGeom>
          </p:spPr>
        </p:pic>
        <p:cxnSp>
          <p:nvCxnSpPr>
            <p:cNvPr id="27" name="肘形连接符 26"/>
            <p:cNvCxnSpPr>
              <a:stCxn id="11" idx="2"/>
              <a:endCxn id="14" idx="0"/>
            </p:cNvCxnSpPr>
            <p:nvPr/>
          </p:nvCxnSpPr>
          <p:spPr>
            <a:xfrm rot="5400000">
              <a:off x="8262350" y="3181595"/>
              <a:ext cx="405050" cy="1602128"/>
            </a:xfrm>
            <a:prstGeom prst="bentConnector3">
              <a:avLst>
                <a:gd name="adj1" fmla="val 4046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6323929" y="1743615"/>
            <a:ext cx="3816424" cy="488264"/>
            <a:chOff x="5737547" y="2220656"/>
            <a:chExt cx="3816424" cy="488264"/>
          </a:xfrm>
        </p:grpSpPr>
        <p:sp>
          <p:nvSpPr>
            <p:cNvPr id="30" name="AutoShape 1013"/>
            <p:cNvSpPr>
              <a:spLocks noChangeArrowheads="1"/>
            </p:cNvSpPr>
            <p:nvPr/>
          </p:nvSpPr>
          <p:spPr bwMode="auto">
            <a:xfrm>
              <a:off x="5737547" y="2220656"/>
              <a:ext cx="3816424" cy="488264"/>
            </a:xfrm>
            <a:prstGeom prst="roundRect">
              <a:avLst>
                <a:gd name="adj" fmla="val 14304"/>
              </a:avLst>
            </a:prstGeom>
            <a:solidFill>
              <a:srgbClr val="C0C0C0">
                <a:alpha val="20000"/>
              </a:srgbClr>
            </a:solidFill>
            <a:ln w="9525" cap="rnd" algn="ctr">
              <a:solidFill>
                <a:srgbClr val="FFFFFF"/>
              </a:solidFill>
              <a:prstDash val="sysDash"/>
              <a:round/>
              <a:headEnd/>
              <a:tailEnd/>
            </a:ln>
            <a:effectLst>
              <a:outerShdw dist="35921" dir="2700000" algn="ctr" rotWithShape="0">
                <a:srgbClr val="000000">
                  <a:alpha val="50000"/>
                </a:srgbClr>
              </a:outerShdw>
            </a:effectLst>
          </p:spPr>
          <p:txBody>
            <a:bodyPr wrap="none" anchor="ctr"/>
            <a:lstStyle/>
            <a:p>
              <a:pPr algn="ctr" fontAlgn="base" latinLnBrk="1">
                <a:spcBef>
                  <a:spcPct val="0"/>
                </a:spcBef>
                <a:spcAft>
                  <a:spcPct val="0"/>
                </a:spcAft>
                <a:defRPr/>
              </a:pPr>
              <a:endParaRPr kumimoji="1" lang="zh-CN" altLang="en-US" kern="0">
                <a:solidFill>
                  <a:srgbClr val="000000"/>
                </a:solidFill>
                <a:latin typeface="굴림" panose="020B0600000101010101" pitchFamily="34" charset="-127"/>
                <a:ea typeface="굴림" panose="020B0600000101010101" pitchFamily="34" charset="-127"/>
              </a:endParaRPr>
            </a:p>
          </p:txBody>
        </p:sp>
        <p:sp>
          <p:nvSpPr>
            <p:cNvPr id="31" name="Rectangle 1018"/>
            <p:cNvSpPr>
              <a:spLocks noChangeArrowheads="1"/>
            </p:cNvSpPr>
            <p:nvPr/>
          </p:nvSpPr>
          <p:spPr bwMode="auto">
            <a:xfrm>
              <a:off x="6042348" y="2295511"/>
              <a:ext cx="2647528"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lgn="ctr" fontAlgn="base" latinLnBrk="1">
                <a:spcBef>
                  <a:spcPct val="0"/>
                </a:spcBef>
                <a:spcAft>
                  <a:spcPct val="0"/>
                </a:spcAft>
              </a:pPr>
              <a:r>
                <a:rPr kumimoji="1" lang="en-US" altLang="zh-CN" sz="1600" dirty="0">
                  <a:solidFill>
                    <a:srgbClr val="FFFFFF"/>
                  </a:solidFill>
                  <a:latin typeface="微软雅黑" panose="020B0503020204020204" pitchFamily="34" charset="-122"/>
                  <a:ea typeface="微软雅黑" panose="020B0503020204020204" pitchFamily="34" charset="-122"/>
                </a:rPr>
                <a:t>2013</a:t>
              </a:r>
              <a:r>
                <a:rPr kumimoji="1" lang="zh-CN" altLang="en-US" sz="1600" dirty="0">
                  <a:solidFill>
                    <a:srgbClr val="FFFFFF"/>
                  </a:solidFill>
                  <a:latin typeface="微软雅黑" panose="020B0503020204020204" pitchFamily="34" charset="-122"/>
                  <a:ea typeface="微软雅黑" panose="020B0503020204020204" pitchFamily="34" charset="-122"/>
                </a:rPr>
                <a:t>年医院人力资源指标</a:t>
              </a:r>
              <a:endParaRPr kumimoji="1" lang="en-US" altLang="ko-KR" sz="1600" dirty="0">
                <a:solidFill>
                  <a:srgbClr val="FFFFFF"/>
                </a:solidFill>
                <a:latin typeface="微软雅黑" panose="020B0503020204020204" pitchFamily="34" charset="-122"/>
                <a:ea typeface="微软雅黑" panose="020B0503020204020204" pitchFamily="34" charset="-122"/>
              </a:endParaRPr>
            </a:p>
          </p:txBody>
        </p:sp>
        <p:grpSp>
          <p:nvGrpSpPr>
            <p:cNvPr id="32" name="Group 983"/>
            <p:cNvGrpSpPr>
              <a:grpSpLocks/>
            </p:cNvGrpSpPr>
            <p:nvPr/>
          </p:nvGrpSpPr>
          <p:grpSpPr bwMode="auto">
            <a:xfrm>
              <a:off x="5852244" y="2374301"/>
              <a:ext cx="180975" cy="180975"/>
              <a:chOff x="1014" y="1020"/>
              <a:chExt cx="114" cy="114"/>
            </a:xfrm>
          </p:grpSpPr>
          <p:sp>
            <p:nvSpPr>
              <p:cNvPr id="33" name="Oval 924"/>
              <p:cNvSpPr>
                <a:spLocks noChangeArrowheads="1"/>
              </p:cNvSpPr>
              <p:nvPr/>
            </p:nvSpPr>
            <p:spPr bwMode="auto">
              <a:xfrm>
                <a:off x="1014" y="1020"/>
                <a:ext cx="114" cy="114"/>
              </a:xfrm>
              <a:prstGeom prst="ellipse">
                <a:avLst/>
              </a:prstGeom>
              <a:solidFill>
                <a:srgbClr val="FFFFFF"/>
              </a:solidFill>
              <a:ln>
                <a:noFill/>
              </a:ln>
              <a:effectLst/>
              <a:extLst>
                <a:ext uri="{91240B29-F687-4F45-9708-019B960494DF}">
                  <a14:hiddenLine xmlns:a14="http://schemas.microsoft.com/office/drawing/2010/main" w="101600">
                    <a:solidFill>
                      <a:srgbClr val="FDB60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defRPr/>
                </a:pPr>
                <a:endParaRPr kumimoji="1" lang="zh-CN" altLang="en-US" kern="0">
                  <a:solidFill>
                    <a:srgbClr val="000000"/>
                  </a:solidFill>
                  <a:latin typeface="굴림" panose="020B0600000101010101" pitchFamily="34" charset="-127"/>
                  <a:ea typeface="굴림" panose="020B0600000101010101" pitchFamily="34" charset="-127"/>
                </a:endParaRPr>
              </a:p>
            </p:txBody>
          </p:sp>
          <p:sp>
            <p:nvSpPr>
              <p:cNvPr id="34" name="Oval 982"/>
              <p:cNvSpPr>
                <a:spLocks noChangeArrowheads="1"/>
              </p:cNvSpPr>
              <p:nvPr/>
            </p:nvSpPr>
            <p:spPr bwMode="auto">
              <a:xfrm>
                <a:off x="1043" y="1049"/>
                <a:ext cx="58" cy="58"/>
              </a:xfrm>
              <a:prstGeom prst="ellipse">
                <a:avLst/>
              </a:prstGeom>
              <a:solidFill>
                <a:srgbClr val="2F2F2F"/>
              </a:solidFill>
              <a:ln>
                <a:noFill/>
              </a:ln>
              <a:effectLst/>
              <a:extLst>
                <a:ext uri="{91240B29-F687-4F45-9708-019B960494DF}">
                  <a14:hiddenLine xmlns:a14="http://schemas.microsoft.com/office/drawing/2010/main" w="101600">
                    <a:solidFill>
                      <a:srgbClr val="FDB60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defRPr/>
                </a:pPr>
                <a:endParaRPr kumimoji="1" lang="zh-CN" altLang="en-US" kern="0">
                  <a:solidFill>
                    <a:srgbClr val="000000"/>
                  </a:solidFill>
                  <a:latin typeface="굴림" panose="020B0600000101010101" pitchFamily="34" charset="-127"/>
                  <a:ea typeface="굴림" panose="020B0600000101010101" pitchFamily="34" charset="-127"/>
                </a:endParaRPr>
              </a:p>
            </p:txBody>
          </p:sp>
        </p:grpSp>
      </p:grpSp>
      <p:sp>
        <p:nvSpPr>
          <p:cNvPr id="35" name="TextBox 34"/>
          <p:cNvSpPr txBox="1"/>
          <p:nvPr/>
        </p:nvSpPr>
        <p:spPr>
          <a:xfrm>
            <a:off x="8441521" y="3186281"/>
            <a:ext cx="2552611" cy="412408"/>
          </a:xfrm>
          <a:prstGeom prst="rect">
            <a:avLst/>
          </a:prstGeom>
          <a:noFill/>
        </p:spPr>
        <p:txBody>
          <a:bodyPr wrap="square" lIns="91427" tIns="45714" rIns="91427" bIns="45714" rtlCol="0">
            <a:spAutoFit/>
          </a:bodyPr>
          <a:lstStyle>
            <a:defPPr>
              <a:defRPr lang="zh-CN"/>
            </a:defPPr>
            <a:lvl1pPr marL="285750" indent="-285750">
              <a:lnSpc>
                <a:spcPct val="130000"/>
              </a:lnSpc>
              <a:buFont typeface="Wingdings" panose="05000000000000000000" pitchFamily="2" charset="2"/>
              <a:buChar char="u"/>
              <a:defRPr sz="1600">
                <a:solidFill>
                  <a:schemeClr val="bg1">
                    <a:lumMod val="85000"/>
                  </a:schemeClr>
                </a:solidFill>
                <a:latin typeface="微软雅黑" pitchFamily="34" charset="-122"/>
                <a:ea typeface="微软雅黑" pitchFamily="34" charset="-122"/>
              </a:defRPr>
            </a:lvl1pPr>
          </a:lstStyle>
          <a:p>
            <a:pPr marL="0" indent="0">
              <a:buNone/>
            </a:pPr>
            <a:r>
              <a:rPr lang="zh-CN" altLang="en-US" b="1" dirty="0">
                <a:solidFill>
                  <a:srgbClr val="99CC00"/>
                </a:solidFill>
              </a:rPr>
              <a:t>职称升级</a:t>
            </a:r>
            <a:r>
              <a:rPr lang="zh-CN" altLang="en-US" b="1" dirty="0" smtClean="0">
                <a:solidFill>
                  <a:srgbClr val="99CC00"/>
                </a:solidFill>
              </a:rPr>
              <a:t>人次提升</a:t>
            </a:r>
            <a:r>
              <a:rPr lang="en-US" altLang="zh-CN" b="1" dirty="0" smtClean="0">
                <a:solidFill>
                  <a:srgbClr val="99CC00"/>
                </a:solidFill>
              </a:rPr>
              <a:t>12</a:t>
            </a:r>
            <a:endParaRPr lang="zh-CN" altLang="en-US" b="1" dirty="0">
              <a:solidFill>
                <a:srgbClr val="99CC00"/>
              </a:solidFill>
            </a:endParaRPr>
          </a:p>
        </p:txBody>
      </p:sp>
      <p:sp>
        <p:nvSpPr>
          <p:cNvPr id="36" name="TextBox 35"/>
          <p:cNvSpPr txBox="1"/>
          <p:nvPr/>
        </p:nvSpPr>
        <p:spPr>
          <a:xfrm>
            <a:off x="9717825" y="4581575"/>
            <a:ext cx="2280324" cy="412421"/>
          </a:xfrm>
          <a:prstGeom prst="rect">
            <a:avLst/>
          </a:prstGeom>
          <a:noFill/>
        </p:spPr>
        <p:txBody>
          <a:bodyPr wrap="square" lIns="91427" tIns="45714" rIns="91427" bIns="45714" rtlCol="0">
            <a:spAutoFit/>
          </a:bodyPr>
          <a:lstStyle>
            <a:defPPr>
              <a:defRPr lang="zh-CN"/>
            </a:defPPr>
            <a:lvl1pPr indent="0">
              <a:lnSpc>
                <a:spcPct val="130000"/>
              </a:lnSpc>
              <a:buFont typeface="Wingdings" panose="05000000000000000000" pitchFamily="2" charset="2"/>
              <a:buNone/>
              <a:defRPr b="1">
                <a:solidFill>
                  <a:srgbClr val="99CC00"/>
                </a:solidFill>
                <a:latin typeface="微软雅黑" pitchFamily="34" charset="-122"/>
                <a:ea typeface="微软雅黑" pitchFamily="34" charset="-122"/>
              </a:defRPr>
            </a:lvl1pPr>
          </a:lstStyle>
          <a:p>
            <a:r>
              <a:rPr lang="zh-CN" altLang="en-US" sz="1600" dirty="0"/>
              <a:t>人员流动率低于</a:t>
            </a:r>
            <a:r>
              <a:rPr lang="en-US" altLang="zh-CN" sz="1600" dirty="0"/>
              <a:t>10%</a:t>
            </a:r>
            <a:endParaRPr lang="zh-CN" altLang="en-US" sz="1600" dirty="0"/>
          </a:p>
        </p:txBody>
      </p:sp>
      <p:sp>
        <p:nvSpPr>
          <p:cNvPr id="37" name="TextBox 36"/>
          <p:cNvSpPr txBox="1"/>
          <p:nvPr/>
        </p:nvSpPr>
        <p:spPr>
          <a:xfrm>
            <a:off x="10160785" y="5504905"/>
            <a:ext cx="1665839" cy="732508"/>
          </a:xfrm>
          <a:prstGeom prst="rect">
            <a:avLst/>
          </a:prstGeom>
          <a:noFill/>
        </p:spPr>
        <p:txBody>
          <a:bodyPr wrap="square" lIns="91427" tIns="45714" rIns="91427" bIns="45714" rtlCol="0">
            <a:spAutoFit/>
          </a:bodyPr>
          <a:lstStyle>
            <a:defPPr>
              <a:defRPr lang="zh-CN"/>
            </a:defPPr>
            <a:lvl1pPr indent="0">
              <a:lnSpc>
                <a:spcPct val="130000"/>
              </a:lnSpc>
              <a:buFont typeface="Wingdings" panose="05000000000000000000" pitchFamily="2" charset="2"/>
              <a:buNone/>
              <a:defRPr b="1">
                <a:solidFill>
                  <a:srgbClr val="99CC00"/>
                </a:solidFill>
                <a:latin typeface="微软雅黑" pitchFamily="34" charset="-122"/>
                <a:ea typeface="微软雅黑" pitchFamily="34" charset="-122"/>
              </a:defRPr>
            </a:lvl1pPr>
          </a:lstStyle>
          <a:p>
            <a:r>
              <a:rPr lang="zh-CN" altLang="en-US" sz="1600" dirty="0"/>
              <a:t>护理人数达标率提升</a:t>
            </a:r>
            <a:r>
              <a:rPr lang="en-US" altLang="zh-CN" sz="1600" dirty="0"/>
              <a:t>15%</a:t>
            </a:r>
            <a:endParaRPr lang="zh-CN" altLang="en-US" sz="1600" dirty="0"/>
          </a:p>
        </p:txBody>
      </p:sp>
      <p:pic>
        <p:nvPicPr>
          <p:cNvPr id="8" name="图片 7"/>
          <p:cNvPicPr>
            <a:picLocks noChangeAspect="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1345058" y="2743262"/>
            <a:ext cx="2416626" cy="1611084"/>
          </a:xfrm>
          <a:prstGeom prst="rect">
            <a:avLst/>
          </a:prstGeom>
        </p:spPr>
      </p:pic>
      <p:sp>
        <p:nvSpPr>
          <p:cNvPr id="10" name="TextBox 9"/>
          <p:cNvSpPr txBox="1"/>
          <p:nvPr/>
        </p:nvSpPr>
        <p:spPr>
          <a:xfrm>
            <a:off x="1129749" y="2019698"/>
            <a:ext cx="3127163" cy="523220"/>
          </a:xfrm>
          <a:prstGeom prst="rect">
            <a:avLst/>
          </a:prstGeom>
          <a:noFill/>
          <a:ln w="28575">
            <a:solidFill>
              <a:schemeClr val="accent6"/>
            </a:solidFill>
          </a:ln>
        </p:spPr>
        <p:txBody>
          <a:bodyPr wrap="square" lIns="91427" tIns="45714" rIns="91427" bIns="45714" rtlCol="0">
            <a:spAutoFit/>
          </a:bodyPr>
          <a:lstStyle/>
          <a:p>
            <a:pPr algn="ctr"/>
            <a:r>
              <a:rPr lang="zh-CN" altLang="en-US" sz="2800" b="1" dirty="0">
                <a:solidFill>
                  <a:srgbClr val="C00000"/>
                </a:solidFill>
                <a:latin typeface="微软雅黑" pitchFamily="34" charset="-122"/>
                <a:ea typeface="微软雅黑" pitchFamily="34" charset="-122"/>
              </a:rPr>
              <a:t>梅奥岗位测评标准</a:t>
            </a:r>
          </a:p>
        </p:txBody>
      </p:sp>
      <p:sp>
        <p:nvSpPr>
          <p:cNvPr id="12" name="TextBox 11"/>
          <p:cNvSpPr txBox="1"/>
          <p:nvPr/>
        </p:nvSpPr>
        <p:spPr>
          <a:xfrm>
            <a:off x="650793" y="4622839"/>
            <a:ext cx="4392488" cy="1052596"/>
          </a:xfrm>
          <a:prstGeom prst="rect">
            <a:avLst/>
          </a:prstGeom>
          <a:noFill/>
        </p:spPr>
        <p:txBody>
          <a:bodyPr wrap="square" lIns="91427" tIns="45714" rIns="91427" bIns="45714" rtlCol="0">
            <a:spAutoFit/>
          </a:bodyPr>
          <a:lstStyle/>
          <a:p>
            <a:pPr>
              <a:lnSpc>
                <a:spcPct val="130000"/>
              </a:lnSpc>
            </a:pPr>
            <a:r>
              <a:rPr lang="zh-CN" altLang="en-US" sz="1600" dirty="0">
                <a:solidFill>
                  <a:schemeClr val="bg1"/>
                </a:solidFill>
                <a:latin typeface="微软雅黑" pitchFamily="34" charset="-122"/>
                <a:ea typeface="微软雅黑" pitchFamily="34" charset="-122"/>
              </a:rPr>
              <a:t>       岗位测评有助于指导员工的工作，提高员工的工作效率等意义，</a:t>
            </a:r>
            <a:r>
              <a:rPr lang="zh-CN" altLang="en-US" sz="1600" b="1" dirty="0">
                <a:solidFill>
                  <a:srgbClr val="99CC00"/>
                </a:solidFill>
                <a:latin typeface="微软雅黑" pitchFamily="34" charset="-122"/>
                <a:ea typeface="微软雅黑" pitchFamily="34" charset="-122"/>
              </a:rPr>
              <a:t>导入梅奥岗位测评标准，岗位指数合理化、科学化。</a:t>
            </a:r>
          </a:p>
        </p:txBody>
      </p:sp>
      <p:cxnSp>
        <p:nvCxnSpPr>
          <p:cNvPr id="39" name="直接连接符 38"/>
          <p:cNvCxnSpPr/>
          <p:nvPr/>
        </p:nvCxnSpPr>
        <p:spPr>
          <a:xfrm>
            <a:off x="390004" y="5865937"/>
            <a:ext cx="4882536" cy="0"/>
          </a:xfrm>
          <a:prstGeom prst="line">
            <a:avLst/>
          </a:prstGeom>
          <a:solidFill>
            <a:srgbClr val="99CC00">
              <a:alpha val="20000"/>
            </a:srgbClr>
          </a:solidFill>
          <a:ln w="12700" cap="rnd" algn="ctr">
            <a:solidFill>
              <a:srgbClr val="99CC00"/>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41" name="TextBox 40"/>
          <p:cNvSpPr txBox="1"/>
          <p:nvPr/>
        </p:nvSpPr>
        <p:spPr>
          <a:xfrm>
            <a:off x="384444" y="6205882"/>
            <a:ext cx="2182758" cy="430887"/>
          </a:xfrm>
          <a:prstGeom prst="rect">
            <a:avLst/>
          </a:prstGeom>
          <a:noFill/>
          <a:ln>
            <a:solidFill>
              <a:srgbClr val="FFFF00"/>
            </a:solidFill>
          </a:ln>
        </p:spPr>
        <p:txBody>
          <a:bodyPr wrap="square" lIns="91427" tIns="45714" rIns="91427" bIns="45714" rtlCol="0">
            <a:spAutoFit/>
          </a:bodyPr>
          <a:lstStyle/>
          <a:p>
            <a:pPr algn="ctr"/>
            <a:r>
              <a:rPr lang="zh-CN" altLang="en-US" sz="1100" dirty="0">
                <a:solidFill>
                  <a:schemeClr val="accent6"/>
                </a:solidFill>
                <a:latin typeface="微软雅黑" pitchFamily="34" charset="-122"/>
                <a:ea typeface="微软雅黑" pitchFamily="34" charset="-122"/>
              </a:rPr>
              <a:t>详情咨询梅奥国际官方网站：</a:t>
            </a:r>
            <a:r>
              <a:rPr lang="en-US" altLang="zh-CN" sz="1100" dirty="0">
                <a:solidFill>
                  <a:schemeClr val="accent6"/>
                </a:solidFill>
                <a:latin typeface="微软雅黑" pitchFamily="34" charset="-122"/>
                <a:ea typeface="微软雅黑" pitchFamily="34" charset="-122"/>
              </a:rPr>
              <a:t>www.mayoch.com</a:t>
            </a:r>
            <a:endParaRPr lang="zh-CN" altLang="en-US" sz="1100" dirty="0">
              <a:solidFill>
                <a:schemeClr val="accent6"/>
              </a:solidFill>
              <a:latin typeface="微软雅黑" pitchFamily="34" charset="-122"/>
              <a:ea typeface="微软雅黑" pitchFamily="34" charset="-122"/>
            </a:endParaRPr>
          </a:p>
        </p:txBody>
      </p:sp>
    </p:spTree>
    <p:extLst>
      <p:ext uri="{BB962C8B-B14F-4D97-AF65-F5344CB8AC3E}">
        <p14:creationId xmlns:p14="http://schemas.microsoft.com/office/powerpoint/2010/main" val="1715839993"/>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629" y="2127107"/>
            <a:ext cx="5543999" cy="4010160"/>
          </a:xfrm>
          <a:prstGeom prst="rect">
            <a:avLst/>
          </a:prstGeom>
        </p:spPr>
      </p:pic>
      <p:cxnSp>
        <p:nvCxnSpPr>
          <p:cNvPr id="10" name="直接连接符 9"/>
          <p:cNvCxnSpPr/>
          <p:nvPr/>
        </p:nvCxnSpPr>
        <p:spPr>
          <a:xfrm>
            <a:off x="1633089" y="6119055"/>
            <a:ext cx="5191672" cy="18213"/>
          </a:xfrm>
          <a:prstGeom prst="line">
            <a:avLst/>
          </a:prstGeom>
          <a:solidFill>
            <a:srgbClr val="99CC00">
              <a:alpha val="20000"/>
            </a:srgbClr>
          </a:solidFill>
          <a:ln w="12700" cap="rnd" algn="ctr">
            <a:solidFill>
              <a:srgbClr val="99CC00"/>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11" name="Rectangle 31"/>
          <p:cNvSpPr/>
          <p:nvPr/>
        </p:nvSpPr>
        <p:spPr bwMode="auto">
          <a:xfrm>
            <a:off x="1633090" y="2348881"/>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defTabSz="685192">
              <a:defRPr/>
            </a:pPr>
            <a:r>
              <a:rPr lang="en-US" altLang="zh-CN" b="1" kern="0" dirty="0">
                <a:solidFill>
                  <a:srgbClr val="FFFFFF">
                    <a:lumMod val="20000"/>
                    <a:lumOff val="80000"/>
                    <a:alpha val="99000"/>
                  </a:srgbClr>
                </a:solidFill>
                <a:latin typeface="Segoe UI" pitchFamily="34" charset="0"/>
                <a:ea typeface="Segoe UI" pitchFamily="34" charset="0"/>
                <a:cs typeface="Segoe UI" pitchFamily="34" charset="0"/>
              </a:rPr>
              <a:t>1</a:t>
            </a:r>
            <a:r>
              <a:rPr lang="zh-CN" altLang="en-US" b="1" kern="0" dirty="0">
                <a:solidFill>
                  <a:srgbClr val="FFFFFF">
                    <a:lumMod val="20000"/>
                    <a:lumOff val="80000"/>
                    <a:alpha val="99000"/>
                  </a:srgbClr>
                </a:solidFill>
                <a:latin typeface="Segoe UI" pitchFamily="34" charset="0"/>
                <a:ea typeface="Segoe UI" pitchFamily="34" charset="0"/>
                <a:cs typeface="Segoe UI" pitchFamily="34" charset="0"/>
              </a:rPr>
              <a:t>、科室</a:t>
            </a:r>
            <a:r>
              <a:rPr lang="zh-CN" altLang="en-US" b="1" kern="0" dirty="0" smtClean="0">
                <a:solidFill>
                  <a:srgbClr val="FFFFFF">
                    <a:lumMod val="20000"/>
                    <a:lumOff val="80000"/>
                    <a:alpha val="99000"/>
                  </a:srgbClr>
                </a:solidFill>
                <a:latin typeface="Segoe UI" pitchFamily="34" charset="0"/>
                <a:ea typeface="Segoe UI" pitchFamily="34" charset="0"/>
                <a:cs typeface="Segoe UI" pitchFamily="34" charset="0"/>
              </a:rPr>
              <a:t>创新（各科室提交创新规划）</a:t>
            </a:r>
            <a:endParaRPr lang="en-US" b="1"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9" name="文本框 10"/>
          <p:cNvSpPr txBox="1"/>
          <p:nvPr/>
        </p:nvSpPr>
        <p:spPr>
          <a:xfrm>
            <a:off x="2318049" y="406692"/>
            <a:ext cx="2195364"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医疗创新规划</a:t>
            </a:r>
          </a:p>
        </p:txBody>
      </p:sp>
      <p:sp>
        <p:nvSpPr>
          <p:cNvPr id="12" name="Rectangle 31"/>
          <p:cNvSpPr/>
          <p:nvPr/>
        </p:nvSpPr>
        <p:spPr bwMode="auto">
          <a:xfrm>
            <a:off x="1632007" y="3344489"/>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defTabSz="685192">
              <a:defRPr/>
            </a:pPr>
            <a:r>
              <a:rPr lang="en-US" altLang="zh-CN" b="1" kern="0" dirty="0">
                <a:solidFill>
                  <a:srgbClr val="FFFFFF">
                    <a:lumMod val="20000"/>
                    <a:lumOff val="80000"/>
                    <a:alpha val="99000"/>
                  </a:srgbClr>
                </a:solidFill>
                <a:latin typeface="Segoe UI" pitchFamily="34" charset="0"/>
                <a:ea typeface="Segoe UI" pitchFamily="34" charset="0"/>
                <a:cs typeface="Segoe UI" pitchFamily="34" charset="0"/>
              </a:rPr>
              <a:t> 2</a:t>
            </a:r>
            <a:r>
              <a:rPr lang="zh-CN" altLang="en-US" b="1" kern="0" dirty="0">
                <a:solidFill>
                  <a:srgbClr val="FFFFFF">
                    <a:lumMod val="20000"/>
                    <a:lumOff val="80000"/>
                    <a:alpha val="99000"/>
                  </a:srgbClr>
                </a:solidFill>
                <a:latin typeface="Segoe UI" pitchFamily="34" charset="0"/>
                <a:ea typeface="Segoe UI" pitchFamily="34" charset="0"/>
                <a:cs typeface="Segoe UI" pitchFamily="34" charset="0"/>
              </a:rPr>
              <a:t>、服务</a:t>
            </a:r>
            <a:r>
              <a:rPr lang="zh-CN" altLang="en-US" b="1" kern="0" dirty="0" smtClean="0">
                <a:solidFill>
                  <a:srgbClr val="FFFFFF">
                    <a:lumMod val="20000"/>
                    <a:lumOff val="80000"/>
                    <a:alpha val="99000"/>
                  </a:srgbClr>
                </a:solidFill>
                <a:latin typeface="Segoe UI" pitchFamily="34" charset="0"/>
                <a:ea typeface="Segoe UI" pitchFamily="34" charset="0"/>
                <a:cs typeface="Segoe UI" pitchFamily="34" charset="0"/>
              </a:rPr>
              <a:t>创新（除医技部门外的科室提交规划）</a:t>
            </a:r>
            <a:endParaRPr lang="en-US" b="1"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13" name="Rectangle 31"/>
          <p:cNvSpPr/>
          <p:nvPr/>
        </p:nvSpPr>
        <p:spPr bwMode="auto">
          <a:xfrm>
            <a:off x="1639349" y="4338081"/>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defTabSz="685192">
              <a:defRPr/>
            </a:pPr>
            <a:r>
              <a:rPr lang="en-US" altLang="zh-CN" b="1" kern="0" dirty="0">
                <a:solidFill>
                  <a:srgbClr val="FFFFFF">
                    <a:lumMod val="20000"/>
                    <a:lumOff val="80000"/>
                    <a:alpha val="99000"/>
                  </a:srgbClr>
                </a:solidFill>
                <a:latin typeface="Segoe UI" pitchFamily="34" charset="0"/>
                <a:ea typeface="Segoe UI" pitchFamily="34" charset="0"/>
                <a:cs typeface="Segoe UI" pitchFamily="34" charset="0"/>
              </a:rPr>
              <a:t> 3</a:t>
            </a:r>
            <a:r>
              <a:rPr lang="zh-CN" altLang="en-US" b="1" kern="0" dirty="0">
                <a:solidFill>
                  <a:srgbClr val="FFFFFF">
                    <a:lumMod val="20000"/>
                    <a:lumOff val="80000"/>
                    <a:alpha val="99000"/>
                  </a:srgbClr>
                </a:solidFill>
                <a:latin typeface="Segoe UI" pitchFamily="34" charset="0"/>
                <a:ea typeface="Segoe UI" pitchFamily="34" charset="0"/>
                <a:cs typeface="Segoe UI" pitchFamily="34" charset="0"/>
              </a:rPr>
              <a:t>、流程</a:t>
            </a:r>
            <a:r>
              <a:rPr lang="zh-CN" altLang="en-US" b="1" kern="0" dirty="0" smtClean="0">
                <a:solidFill>
                  <a:srgbClr val="FFFFFF">
                    <a:lumMod val="20000"/>
                    <a:lumOff val="80000"/>
                    <a:alpha val="99000"/>
                  </a:srgbClr>
                </a:solidFill>
                <a:latin typeface="Segoe UI" pitchFamily="34" charset="0"/>
                <a:ea typeface="Segoe UI" pitchFamily="34" charset="0"/>
                <a:cs typeface="Segoe UI" pitchFamily="34" charset="0"/>
              </a:rPr>
              <a:t>创新（科室主任以上人员提交规划）</a:t>
            </a:r>
            <a:endParaRPr lang="en-US" b="1" kern="0" dirty="0">
              <a:solidFill>
                <a:srgbClr val="FFFFFF">
                  <a:lumMod val="20000"/>
                  <a:lumOff val="80000"/>
                  <a:alpha val="99000"/>
                </a:srgbClr>
              </a:solidFill>
              <a:latin typeface="Segoe UI" pitchFamily="34" charset="0"/>
              <a:ea typeface="Segoe UI" pitchFamily="34" charset="0"/>
              <a:cs typeface="Segoe UI" pitchFamily="34" charset="0"/>
            </a:endParaRPr>
          </a:p>
        </p:txBody>
      </p:sp>
      <p:sp>
        <p:nvSpPr>
          <p:cNvPr id="15" name="Rectangle 31"/>
          <p:cNvSpPr/>
          <p:nvPr/>
        </p:nvSpPr>
        <p:spPr bwMode="auto">
          <a:xfrm>
            <a:off x="1640430" y="5331673"/>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defTabSz="685192">
              <a:defRPr/>
            </a:pPr>
            <a:r>
              <a:rPr lang="en-US" altLang="zh-CN" b="1" kern="0" dirty="0">
                <a:solidFill>
                  <a:srgbClr val="FFFFFF">
                    <a:lumMod val="20000"/>
                    <a:lumOff val="80000"/>
                    <a:alpha val="99000"/>
                  </a:srgbClr>
                </a:solidFill>
                <a:latin typeface="Segoe UI" pitchFamily="34" charset="0"/>
                <a:ea typeface="Segoe UI" pitchFamily="34" charset="0"/>
                <a:cs typeface="Segoe UI" pitchFamily="34" charset="0"/>
              </a:rPr>
              <a:t> 4</a:t>
            </a:r>
            <a:r>
              <a:rPr lang="zh-CN" altLang="en-US" b="1" kern="0" dirty="0">
                <a:solidFill>
                  <a:srgbClr val="FFFFFF">
                    <a:lumMod val="20000"/>
                    <a:lumOff val="80000"/>
                    <a:alpha val="99000"/>
                  </a:srgbClr>
                </a:solidFill>
                <a:latin typeface="Segoe UI" pitchFamily="34" charset="0"/>
                <a:ea typeface="Segoe UI" pitchFamily="34" charset="0"/>
                <a:cs typeface="Segoe UI" pitchFamily="34" charset="0"/>
              </a:rPr>
              <a:t>、管理</a:t>
            </a:r>
            <a:r>
              <a:rPr lang="zh-CN" altLang="en-US" b="1" kern="0" dirty="0" smtClean="0">
                <a:solidFill>
                  <a:srgbClr val="FFFFFF">
                    <a:lumMod val="20000"/>
                    <a:lumOff val="80000"/>
                    <a:alpha val="99000"/>
                  </a:srgbClr>
                </a:solidFill>
                <a:latin typeface="Segoe UI" pitchFamily="34" charset="0"/>
                <a:ea typeface="Segoe UI" pitchFamily="34" charset="0"/>
                <a:cs typeface="Segoe UI" pitchFamily="34" charset="0"/>
              </a:rPr>
              <a:t>创新（医院管理职能部门提交规划）</a:t>
            </a:r>
            <a:endParaRPr lang="en-US" b="1" kern="0" dirty="0">
              <a:solidFill>
                <a:srgbClr val="FFFFFF">
                  <a:lumMod val="20000"/>
                  <a:lumOff val="80000"/>
                  <a:alpha val="99000"/>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14106706"/>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0"/>
          <p:cNvSpPr txBox="1"/>
          <p:nvPr/>
        </p:nvSpPr>
        <p:spPr>
          <a:xfrm>
            <a:off x="2318048" y="406692"/>
            <a:ext cx="2514880"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医院满意度规划</a:t>
            </a:r>
          </a:p>
        </p:txBody>
      </p:sp>
      <p:grpSp>
        <p:nvGrpSpPr>
          <p:cNvPr id="14" name="组合 13"/>
          <p:cNvGrpSpPr/>
          <p:nvPr/>
        </p:nvGrpSpPr>
        <p:grpSpPr>
          <a:xfrm>
            <a:off x="1047519" y="1630813"/>
            <a:ext cx="8705302" cy="3358337"/>
            <a:chOff x="179512" y="2157603"/>
            <a:chExt cx="7602144" cy="3016970"/>
          </a:xfrm>
        </p:grpSpPr>
        <p:sp>
          <p:nvSpPr>
            <p:cNvPr id="15" name="AutoShape 13"/>
            <p:cNvSpPr>
              <a:spLocks noChangeArrowheads="1"/>
            </p:cNvSpPr>
            <p:nvPr/>
          </p:nvSpPr>
          <p:spPr bwMode="auto">
            <a:xfrm rot="10800000">
              <a:off x="183669" y="4159889"/>
              <a:ext cx="6304797" cy="153988"/>
            </a:xfrm>
            <a:custGeom>
              <a:avLst/>
              <a:gdLst>
                <a:gd name="T0" fmla="*/ 1580044630 w 21600"/>
                <a:gd name="T1" fmla="*/ 548896 h 21600"/>
                <a:gd name="T2" fmla="*/ 790022315 w 21600"/>
                <a:gd name="T3" fmla="*/ 1097792 h 21600"/>
                <a:gd name="T4" fmla="*/ 0 w 21600"/>
                <a:gd name="T5" fmla="*/ 548896 h 21600"/>
                <a:gd name="T6" fmla="*/ 790022315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dirty="0">
                <a:solidFill>
                  <a:sysClr val="windowText" lastClr="000000"/>
                </a:solidFill>
                <a:ea typeface="微软雅黑" pitchFamily="34" charset="-122"/>
              </a:endParaRPr>
            </a:p>
          </p:txBody>
        </p:sp>
        <p:sp>
          <p:nvSpPr>
            <p:cNvPr id="17" name="AutoShape 7"/>
            <p:cNvSpPr>
              <a:spLocks noChangeArrowheads="1"/>
            </p:cNvSpPr>
            <p:nvPr/>
          </p:nvSpPr>
          <p:spPr bwMode="auto">
            <a:xfrm>
              <a:off x="179512" y="3220851"/>
              <a:ext cx="6683690" cy="915987"/>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headEnd/>
              <a:tailEnd/>
            </a:ln>
            <a:effectLst/>
          </p:spPr>
          <p:txBody>
            <a:bodyPr wrap="none" anchor="ctr"/>
            <a:lstStyle/>
            <a:p>
              <a:pPr marL="357138" indent="-357138">
                <a:lnSpc>
                  <a:spcPct val="120000"/>
                </a:lnSpc>
                <a:defRPr/>
              </a:pPr>
              <a:endParaRPr lang="zh-CN" altLang="en-US" sz="1200" kern="0" dirty="0">
                <a:solidFill>
                  <a:srgbClr val="646464"/>
                </a:solidFill>
                <a:latin typeface="Arial" pitchFamily="34" charset="0"/>
                <a:ea typeface="微软雅黑" pitchFamily="34" charset="-122"/>
              </a:endParaRPr>
            </a:p>
          </p:txBody>
        </p:sp>
        <p:grpSp>
          <p:nvGrpSpPr>
            <p:cNvPr id="18" name="组合 17"/>
            <p:cNvGrpSpPr/>
            <p:nvPr/>
          </p:nvGrpSpPr>
          <p:grpSpPr>
            <a:xfrm>
              <a:off x="4703167" y="3207770"/>
              <a:ext cx="567329" cy="1080319"/>
              <a:chOff x="5076056" y="1768031"/>
              <a:chExt cx="654050" cy="1080319"/>
            </a:xfrm>
          </p:grpSpPr>
          <p:sp>
            <p:nvSpPr>
              <p:cNvPr id="50" name="AutoShape 8"/>
              <p:cNvSpPr>
                <a:spLocks noChangeArrowheads="1"/>
              </p:cNvSpPr>
              <p:nvPr/>
            </p:nvSpPr>
            <p:spPr bwMode="auto">
              <a:xfrm>
                <a:off x="5076056" y="1768031"/>
                <a:ext cx="654050" cy="938212"/>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solidFill>
                  <a:sysClr val="window" lastClr="FFFFFF"/>
                </a:solidFill>
                <a:miter lim="800000"/>
                <a:headEnd/>
                <a:tailEnd/>
              </a:ln>
              <a:effectLst/>
            </p:spPr>
            <p:txBody>
              <a:bodyPr wrap="none" anchor="ctr"/>
              <a:lstStyle/>
              <a:p>
                <a:pPr>
                  <a:defRPr/>
                </a:pPr>
                <a:endParaRPr lang="zh-CN" altLang="en-US" kern="0" dirty="0">
                  <a:solidFill>
                    <a:sysClr val="windowText" lastClr="000000"/>
                  </a:solidFill>
                  <a:latin typeface="Arial" pitchFamily="34" charset="0"/>
                  <a:ea typeface="微软雅黑" pitchFamily="34" charset="-122"/>
                </a:endParaRPr>
              </a:p>
            </p:txBody>
          </p:sp>
          <p:sp>
            <p:nvSpPr>
              <p:cNvPr id="51" name="AutoShape 14"/>
              <p:cNvSpPr>
                <a:spLocks noChangeArrowheads="1"/>
              </p:cNvSpPr>
              <p:nvPr/>
            </p:nvSpPr>
            <p:spPr bwMode="auto">
              <a:xfrm>
                <a:off x="5082406" y="2704724"/>
                <a:ext cx="287338" cy="143626"/>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val="window" lastClr="FFFFFF"/>
                </a:solidFill>
              </a:ln>
            </p:spPr>
            <p:txBody>
              <a:bodyPr wrap="none" anchor="ctr"/>
              <a:lstStyle/>
              <a:p>
                <a:pPr>
                  <a:defRPr/>
                </a:pPr>
                <a:endParaRPr lang="zh-CN" altLang="en-US" kern="0" dirty="0">
                  <a:solidFill>
                    <a:sysClr val="windowText" lastClr="000000"/>
                  </a:solidFill>
                  <a:ea typeface="微软雅黑" pitchFamily="34" charset="-122"/>
                </a:endParaRPr>
              </a:p>
            </p:txBody>
          </p:sp>
        </p:grpSp>
        <p:grpSp>
          <p:nvGrpSpPr>
            <p:cNvPr id="22" name="组合 21"/>
            <p:cNvGrpSpPr/>
            <p:nvPr/>
          </p:nvGrpSpPr>
          <p:grpSpPr>
            <a:xfrm>
              <a:off x="2917897" y="3207770"/>
              <a:ext cx="567329" cy="1080319"/>
              <a:chOff x="2555776" y="1768031"/>
              <a:chExt cx="654050" cy="1080319"/>
            </a:xfrm>
          </p:grpSpPr>
          <p:sp>
            <p:nvSpPr>
              <p:cNvPr id="48" name="AutoShape 8"/>
              <p:cNvSpPr>
                <a:spLocks noChangeArrowheads="1"/>
              </p:cNvSpPr>
              <p:nvPr/>
            </p:nvSpPr>
            <p:spPr bwMode="auto">
              <a:xfrm>
                <a:off x="2555776" y="1768031"/>
                <a:ext cx="654050" cy="938212"/>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solidFill>
                  <a:sysClr val="window" lastClr="FFFFFF"/>
                </a:solidFill>
                <a:miter lim="800000"/>
                <a:headEnd/>
                <a:tailEnd/>
              </a:ln>
              <a:effectLst/>
            </p:spPr>
            <p:txBody>
              <a:bodyPr wrap="none" anchor="ctr"/>
              <a:lstStyle/>
              <a:p>
                <a:pPr>
                  <a:defRPr/>
                </a:pPr>
                <a:endParaRPr lang="zh-CN" altLang="en-US" kern="0" dirty="0">
                  <a:solidFill>
                    <a:sysClr val="windowText" lastClr="000000"/>
                  </a:solidFill>
                  <a:latin typeface="Arial" pitchFamily="34" charset="0"/>
                  <a:ea typeface="微软雅黑" pitchFamily="34" charset="-122"/>
                </a:endParaRPr>
              </a:p>
            </p:txBody>
          </p:sp>
          <p:sp>
            <p:nvSpPr>
              <p:cNvPr id="49" name="AutoShape 14"/>
              <p:cNvSpPr>
                <a:spLocks noChangeArrowheads="1"/>
              </p:cNvSpPr>
              <p:nvPr/>
            </p:nvSpPr>
            <p:spPr bwMode="auto">
              <a:xfrm>
                <a:off x="2562126" y="2704724"/>
                <a:ext cx="287338" cy="143626"/>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val="window" lastClr="FFFFFF"/>
                </a:solidFill>
              </a:ln>
            </p:spPr>
            <p:txBody>
              <a:bodyPr wrap="none" anchor="ctr"/>
              <a:lstStyle/>
              <a:p>
                <a:pPr>
                  <a:defRPr/>
                </a:pPr>
                <a:endParaRPr lang="zh-CN" altLang="en-US" kern="0" dirty="0">
                  <a:solidFill>
                    <a:sysClr val="windowText" lastClr="000000"/>
                  </a:solidFill>
                  <a:ea typeface="微软雅黑" pitchFamily="34" charset="-122"/>
                </a:endParaRPr>
              </a:p>
            </p:txBody>
          </p:sp>
        </p:grpSp>
        <p:grpSp>
          <p:nvGrpSpPr>
            <p:cNvPr id="23" name="组合 22"/>
            <p:cNvGrpSpPr/>
            <p:nvPr/>
          </p:nvGrpSpPr>
          <p:grpSpPr>
            <a:xfrm>
              <a:off x="1132627" y="3207770"/>
              <a:ext cx="567329" cy="1080319"/>
              <a:chOff x="1403648" y="1768031"/>
              <a:chExt cx="654050" cy="1080319"/>
            </a:xfrm>
          </p:grpSpPr>
          <p:sp>
            <p:nvSpPr>
              <p:cNvPr id="46" name="AutoShape 8"/>
              <p:cNvSpPr>
                <a:spLocks noChangeArrowheads="1"/>
              </p:cNvSpPr>
              <p:nvPr/>
            </p:nvSpPr>
            <p:spPr bwMode="auto">
              <a:xfrm>
                <a:off x="1403648" y="1768031"/>
                <a:ext cx="654050" cy="938212"/>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solidFill>
                  <a:sysClr val="window" lastClr="FFFFFF"/>
                </a:solidFill>
                <a:miter lim="800000"/>
                <a:headEnd/>
                <a:tailEnd/>
              </a:ln>
              <a:effectLst/>
            </p:spPr>
            <p:txBody>
              <a:bodyPr wrap="none" anchor="ctr"/>
              <a:lstStyle/>
              <a:p>
                <a:pPr>
                  <a:defRPr/>
                </a:pPr>
                <a:endParaRPr lang="zh-CN" altLang="en-US" kern="0" dirty="0">
                  <a:solidFill>
                    <a:sysClr val="windowText" lastClr="000000"/>
                  </a:solidFill>
                  <a:latin typeface="Arial" pitchFamily="34" charset="0"/>
                  <a:ea typeface="微软雅黑" pitchFamily="34" charset="-122"/>
                </a:endParaRPr>
              </a:p>
            </p:txBody>
          </p:sp>
          <p:sp>
            <p:nvSpPr>
              <p:cNvPr id="47" name="AutoShape 14"/>
              <p:cNvSpPr>
                <a:spLocks noChangeArrowheads="1"/>
              </p:cNvSpPr>
              <p:nvPr/>
            </p:nvSpPr>
            <p:spPr bwMode="auto">
              <a:xfrm>
                <a:off x="1409998" y="2704724"/>
                <a:ext cx="287338" cy="143626"/>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val="window" lastClr="FFFFFF"/>
                </a:solidFill>
              </a:ln>
            </p:spPr>
            <p:txBody>
              <a:bodyPr wrap="none" anchor="ctr"/>
              <a:lstStyle/>
              <a:p>
                <a:pPr>
                  <a:defRPr/>
                </a:pPr>
                <a:endParaRPr lang="zh-CN" altLang="en-US" kern="0" dirty="0">
                  <a:solidFill>
                    <a:sysClr val="windowText" lastClr="000000"/>
                  </a:solidFill>
                  <a:ea typeface="微软雅黑" pitchFamily="34" charset="-122"/>
                </a:endParaRPr>
              </a:p>
            </p:txBody>
          </p:sp>
        </p:grpSp>
        <p:grpSp>
          <p:nvGrpSpPr>
            <p:cNvPr id="24" name="组合 23"/>
            <p:cNvGrpSpPr/>
            <p:nvPr/>
          </p:nvGrpSpPr>
          <p:grpSpPr>
            <a:xfrm>
              <a:off x="6488439" y="3207770"/>
              <a:ext cx="567329" cy="1080319"/>
              <a:chOff x="8100392" y="1768031"/>
              <a:chExt cx="654050" cy="1080319"/>
            </a:xfrm>
          </p:grpSpPr>
          <p:sp>
            <p:nvSpPr>
              <p:cNvPr id="44" name="AutoShape 8"/>
              <p:cNvSpPr>
                <a:spLocks noChangeArrowheads="1"/>
              </p:cNvSpPr>
              <p:nvPr/>
            </p:nvSpPr>
            <p:spPr bwMode="auto">
              <a:xfrm>
                <a:off x="8100392" y="1768031"/>
                <a:ext cx="654050" cy="938212"/>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solidFill>
                  <a:sysClr val="window" lastClr="FFFFFF"/>
                </a:solidFill>
                <a:miter lim="800000"/>
                <a:headEnd/>
                <a:tailEnd/>
              </a:ln>
              <a:effectLst/>
            </p:spPr>
            <p:txBody>
              <a:bodyPr wrap="none" anchor="ctr"/>
              <a:lstStyle/>
              <a:p>
                <a:pPr>
                  <a:defRPr/>
                </a:pPr>
                <a:endParaRPr lang="zh-CN" altLang="en-US" kern="0" dirty="0">
                  <a:solidFill>
                    <a:sysClr val="windowText" lastClr="000000"/>
                  </a:solidFill>
                  <a:latin typeface="Arial" pitchFamily="34" charset="0"/>
                  <a:ea typeface="微软雅黑" pitchFamily="34" charset="-122"/>
                </a:endParaRPr>
              </a:p>
            </p:txBody>
          </p:sp>
          <p:sp>
            <p:nvSpPr>
              <p:cNvPr id="45" name="AutoShape 14"/>
              <p:cNvSpPr>
                <a:spLocks noChangeArrowheads="1"/>
              </p:cNvSpPr>
              <p:nvPr/>
            </p:nvSpPr>
            <p:spPr bwMode="auto">
              <a:xfrm>
                <a:off x="8106742" y="2704724"/>
                <a:ext cx="287338" cy="143626"/>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val="window" lastClr="FFFFFF"/>
                </a:solidFill>
              </a:ln>
            </p:spPr>
            <p:txBody>
              <a:bodyPr wrap="none" anchor="ctr"/>
              <a:lstStyle/>
              <a:p>
                <a:pPr>
                  <a:defRPr/>
                </a:pPr>
                <a:endParaRPr lang="zh-CN" altLang="en-US" kern="0" dirty="0">
                  <a:solidFill>
                    <a:sysClr val="windowText" lastClr="000000"/>
                  </a:solidFill>
                  <a:ea typeface="微软雅黑" pitchFamily="34" charset="-122"/>
                </a:endParaRPr>
              </a:p>
            </p:txBody>
          </p:sp>
        </p:grpSp>
        <p:sp>
          <p:nvSpPr>
            <p:cNvPr id="27" name="TextBox 26"/>
            <p:cNvSpPr txBox="1"/>
            <p:nvPr/>
          </p:nvSpPr>
          <p:spPr>
            <a:xfrm>
              <a:off x="197285" y="3494178"/>
              <a:ext cx="1236362" cy="304141"/>
            </a:xfrm>
            <a:prstGeom prst="rect">
              <a:avLst/>
            </a:prstGeom>
            <a:noFill/>
          </p:spPr>
          <p:txBody>
            <a:bodyPr wrap="none" rtlCol="0">
              <a:spAutoFit/>
            </a:bodyPr>
            <a:lstStyle>
              <a:defPPr>
                <a:defRPr lang="zh-CN"/>
              </a:defPPr>
              <a:lvl1pPr>
                <a:defRPr i="1">
                  <a:solidFill>
                    <a:srgbClr val="646464"/>
                  </a:solidFill>
                </a:defRPr>
              </a:lvl1pPr>
            </a:lstStyle>
            <a:p>
              <a:pPr>
                <a:defRPr/>
              </a:pPr>
              <a:r>
                <a:rPr lang="zh-CN" altLang="en-US" sz="1600" b="1" kern="0" dirty="0">
                  <a:latin typeface="Impact" pitchFamily="34" charset="0"/>
                  <a:ea typeface="微软雅黑" pitchFamily="34" charset="-122"/>
                </a:rPr>
                <a:t>开发测评项目</a:t>
              </a:r>
            </a:p>
          </p:txBody>
        </p:sp>
        <p:sp>
          <p:nvSpPr>
            <p:cNvPr id="29" name="TextBox 28"/>
            <p:cNvSpPr txBox="1"/>
            <p:nvPr/>
          </p:nvSpPr>
          <p:spPr>
            <a:xfrm>
              <a:off x="1982555" y="3494178"/>
              <a:ext cx="877996" cy="304141"/>
            </a:xfrm>
            <a:prstGeom prst="rect">
              <a:avLst/>
            </a:prstGeom>
            <a:noFill/>
          </p:spPr>
          <p:txBody>
            <a:bodyPr wrap="none" rtlCol="0">
              <a:spAutoFit/>
            </a:bodyPr>
            <a:lstStyle>
              <a:defPPr>
                <a:defRPr lang="zh-CN"/>
              </a:defPPr>
              <a:lvl1pPr>
                <a:defRPr i="1">
                  <a:solidFill>
                    <a:srgbClr val="646464"/>
                  </a:solidFill>
                </a:defRPr>
              </a:lvl1pPr>
            </a:lstStyle>
            <a:p>
              <a:pPr>
                <a:defRPr/>
              </a:pPr>
              <a:r>
                <a:rPr lang="zh-CN" altLang="en-US" sz="1600" b="1" kern="0" dirty="0">
                  <a:latin typeface="Impact" pitchFamily="34" charset="0"/>
                  <a:ea typeface="微软雅黑" pitchFamily="34" charset="-122"/>
                </a:rPr>
                <a:t>规划设计</a:t>
              </a:r>
            </a:p>
          </p:txBody>
        </p:sp>
        <p:sp>
          <p:nvSpPr>
            <p:cNvPr id="30" name="TextBox 29"/>
            <p:cNvSpPr txBox="1"/>
            <p:nvPr/>
          </p:nvSpPr>
          <p:spPr>
            <a:xfrm>
              <a:off x="3767824" y="3494178"/>
              <a:ext cx="877996" cy="304141"/>
            </a:xfrm>
            <a:prstGeom prst="rect">
              <a:avLst/>
            </a:prstGeom>
            <a:noFill/>
          </p:spPr>
          <p:txBody>
            <a:bodyPr wrap="none" rtlCol="0">
              <a:spAutoFit/>
            </a:bodyPr>
            <a:lstStyle/>
            <a:p>
              <a:pPr>
                <a:defRPr/>
              </a:pPr>
              <a:r>
                <a:rPr lang="zh-CN" altLang="en-US" sz="1600" b="1" i="1" kern="0" dirty="0">
                  <a:solidFill>
                    <a:srgbClr val="646464"/>
                  </a:solidFill>
                  <a:latin typeface="Impact" pitchFamily="34" charset="0"/>
                  <a:ea typeface="微软雅黑" pitchFamily="34" charset="-122"/>
                </a:rPr>
                <a:t>调查分析</a:t>
              </a:r>
            </a:p>
          </p:txBody>
        </p:sp>
        <p:sp>
          <p:nvSpPr>
            <p:cNvPr id="31" name="TextBox 30"/>
            <p:cNvSpPr txBox="1"/>
            <p:nvPr/>
          </p:nvSpPr>
          <p:spPr>
            <a:xfrm>
              <a:off x="5351430" y="3494178"/>
              <a:ext cx="1415545" cy="304141"/>
            </a:xfrm>
            <a:prstGeom prst="rect">
              <a:avLst/>
            </a:prstGeom>
            <a:noFill/>
          </p:spPr>
          <p:txBody>
            <a:bodyPr wrap="none" rtlCol="0">
              <a:spAutoFit/>
            </a:bodyPr>
            <a:lstStyle>
              <a:defPPr>
                <a:defRPr lang="zh-CN"/>
              </a:defPPr>
              <a:lvl1pPr>
                <a:defRPr i="1">
                  <a:solidFill>
                    <a:srgbClr val="646464"/>
                  </a:solidFill>
                </a:defRPr>
              </a:lvl1pPr>
            </a:lstStyle>
            <a:p>
              <a:pPr>
                <a:defRPr/>
              </a:pPr>
              <a:r>
                <a:rPr lang="zh-CN" altLang="en-US" sz="1600" b="1" kern="0" dirty="0">
                  <a:latin typeface="Impact" pitchFamily="34" charset="0"/>
                  <a:ea typeface="微软雅黑" pitchFamily="34" charset="-122"/>
                </a:rPr>
                <a:t>满意度体系建立</a:t>
              </a:r>
            </a:p>
          </p:txBody>
        </p:sp>
        <p:grpSp>
          <p:nvGrpSpPr>
            <p:cNvPr id="32" name="组合 31"/>
            <p:cNvGrpSpPr/>
            <p:nvPr/>
          </p:nvGrpSpPr>
          <p:grpSpPr>
            <a:xfrm>
              <a:off x="460300" y="3983470"/>
              <a:ext cx="1997951" cy="1191103"/>
              <a:chOff x="941884" y="3983470"/>
              <a:chExt cx="1997951" cy="1191103"/>
            </a:xfrm>
          </p:grpSpPr>
          <p:cxnSp>
            <p:nvCxnSpPr>
              <p:cNvPr id="42" name="直接连接符 41"/>
              <p:cNvCxnSpPr/>
              <p:nvPr/>
            </p:nvCxnSpPr>
            <p:spPr>
              <a:xfrm>
                <a:off x="941884" y="3983470"/>
                <a:ext cx="0" cy="938395"/>
              </a:xfrm>
              <a:prstGeom prst="line">
                <a:avLst/>
              </a:prstGeom>
              <a:noFill/>
              <a:ln w="9525" cap="flat" cmpd="sng" algn="ctr">
                <a:solidFill>
                  <a:srgbClr val="888888"/>
                </a:solidFill>
                <a:prstDash val="solid"/>
                <a:headEnd type="oval" w="med" len="med"/>
                <a:tailEnd type="oval" w="med" len="med"/>
              </a:ln>
              <a:effectLst/>
            </p:spPr>
          </p:cxnSp>
          <p:sp>
            <p:nvSpPr>
              <p:cNvPr id="43" name="TextBox 42"/>
              <p:cNvSpPr txBox="1"/>
              <p:nvPr/>
            </p:nvSpPr>
            <p:spPr>
              <a:xfrm>
                <a:off x="1013904" y="4552467"/>
                <a:ext cx="1925931" cy="622106"/>
              </a:xfrm>
              <a:prstGeom prst="rect">
                <a:avLst/>
              </a:prstGeom>
              <a:noFill/>
            </p:spPr>
            <p:txBody>
              <a:bodyPr wrap="square" rtlCol="0">
                <a:spAutoFit/>
              </a:bodyPr>
              <a:lstStyle/>
              <a:p>
                <a:pPr>
                  <a:lnSpc>
                    <a:spcPct val="150000"/>
                  </a:lnSpc>
                  <a:defRPr/>
                </a:pPr>
                <a:r>
                  <a:rPr lang="en-US" altLang="zh-CN" sz="1300" kern="0" dirty="0">
                    <a:solidFill>
                      <a:prstClr val="white"/>
                    </a:solidFill>
                    <a:latin typeface="微软雅黑" pitchFamily="34" charset="-122"/>
                    <a:ea typeface="微软雅黑" pitchFamily="34" charset="-122"/>
                  </a:rPr>
                  <a:t>1</a:t>
                </a:r>
                <a:r>
                  <a:rPr lang="zh-CN" altLang="en-US" sz="1300" kern="0" dirty="0">
                    <a:solidFill>
                      <a:prstClr val="white"/>
                    </a:solidFill>
                    <a:latin typeface="微软雅黑" pitchFamily="34" charset="-122"/>
                    <a:ea typeface="微软雅黑" pitchFamily="34" charset="-122"/>
                  </a:rPr>
                  <a:t>）收集医院信息</a:t>
                </a:r>
                <a:endParaRPr lang="en-US" altLang="zh-CN" sz="1300" kern="0" dirty="0">
                  <a:solidFill>
                    <a:prstClr val="white"/>
                  </a:solidFill>
                  <a:latin typeface="微软雅黑" pitchFamily="34" charset="-122"/>
                  <a:ea typeface="微软雅黑" pitchFamily="34" charset="-122"/>
                </a:endParaRPr>
              </a:p>
              <a:p>
                <a:pPr>
                  <a:lnSpc>
                    <a:spcPct val="150000"/>
                  </a:lnSpc>
                  <a:defRPr/>
                </a:pPr>
                <a:r>
                  <a:rPr lang="en-US" altLang="zh-CN" sz="1300" kern="0" dirty="0">
                    <a:solidFill>
                      <a:prstClr val="white"/>
                    </a:solidFill>
                    <a:latin typeface="微软雅黑" pitchFamily="34" charset="-122"/>
                    <a:ea typeface="微软雅黑" pitchFamily="34" charset="-122"/>
                  </a:rPr>
                  <a:t>2</a:t>
                </a:r>
                <a:r>
                  <a:rPr lang="zh-CN" altLang="en-US" sz="1300" kern="0" dirty="0">
                    <a:solidFill>
                      <a:prstClr val="white"/>
                    </a:solidFill>
                    <a:latin typeface="微软雅黑" pitchFamily="34" charset="-122"/>
                    <a:ea typeface="微软雅黑" pitchFamily="34" charset="-122"/>
                  </a:rPr>
                  <a:t>）采集满意度因子</a:t>
                </a:r>
              </a:p>
            </p:txBody>
          </p:sp>
        </p:grpSp>
        <p:grpSp>
          <p:nvGrpSpPr>
            <p:cNvPr id="33" name="组合 32"/>
            <p:cNvGrpSpPr/>
            <p:nvPr/>
          </p:nvGrpSpPr>
          <p:grpSpPr>
            <a:xfrm>
              <a:off x="2247929" y="2242581"/>
              <a:ext cx="2008539" cy="1176800"/>
              <a:chOff x="2293144" y="2242581"/>
              <a:chExt cx="2008539" cy="1176800"/>
            </a:xfrm>
          </p:grpSpPr>
          <p:cxnSp>
            <p:nvCxnSpPr>
              <p:cNvPr id="40" name="直接连接符 39"/>
              <p:cNvCxnSpPr/>
              <p:nvPr/>
            </p:nvCxnSpPr>
            <p:spPr>
              <a:xfrm>
                <a:off x="2293144" y="2463705"/>
                <a:ext cx="0" cy="955676"/>
              </a:xfrm>
              <a:prstGeom prst="line">
                <a:avLst/>
              </a:prstGeom>
              <a:noFill/>
              <a:ln w="9525" cap="flat" cmpd="sng" algn="ctr">
                <a:solidFill>
                  <a:srgbClr val="888888"/>
                </a:solidFill>
                <a:prstDash val="solid"/>
                <a:headEnd type="oval" w="med" len="med"/>
                <a:tailEnd type="oval" w="med" len="med"/>
              </a:ln>
              <a:effectLst/>
            </p:spPr>
          </p:cxnSp>
          <p:sp>
            <p:nvSpPr>
              <p:cNvPr id="41" name="TextBox 40"/>
              <p:cNvSpPr txBox="1"/>
              <p:nvPr/>
            </p:nvSpPr>
            <p:spPr>
              <a:xfrm>
                <a:off x="2375752" y="2242581"/>
                <a:ext cx="1925931" cy="663580"/>
              </a:xfrm>
              <a:prstGeom prst="rect">
                <a:avLst/>
              </a:prstGeom>
              <a:noFill/>
            </p:spPr>
            <p:txBody>
              <a:bodyPr wrap="square" rtlCol="0">
                <a:spAutoFit/>
              </a:bodyPr>
              <a:lstStyle>
                <a:defPPr>
                  <a:defRPr lang="zh-CN"/>
                </a:defPPr>
                <a:lvl1pPr marR="0" lvl="0" indent="0" fontAlgn="auto">
                  <a:lnSpc>
                    <a:spcPct val="150000"/>
                  </a:lnSpc>
                  <a:spcBef>
                    <a:spcPts val="0"/>
                  </a:spcBef>
                  <a:spcAft>
                    <a:spcPts val="0"/>
                  </a:spcAft>
                  <a:buClrTx/>
                  <a:buSzTx/>
                  <a:buFontTx/>
                  <a:buNone/>
                  <a:tabLst/>
                  <a:defRPr kumimoji="0" sz="1400" b="0" i="0" u="none" strike="noStrike" kern="0" cap="none" spc="0" normalizeH="0" baseline="0">
                    <a:ln>
                      <a:noFill/>
                    </a:ln>
                    <a:solidFill>
                      <a:schemeClr val="bg1"/>
                    </a:solidFill>
                    <a:effectLst/>
                    <a:uLnTx/>
                    <a:uFillTx/>
                    <a:latin typeface="微软雅黑" pitchFamily="34" charset="-122"/>
                    <a:ea typeface="微软雅黑" pitchFamily="34" charset="-122"/>
                  </a:defRPr>
                </a:lvl1pPr>
              </a:lstStyle>
              <a:p>
                <a:r>
                  <a:rPr lang="en-US" altLang="zh-CN" dirty="0">
                    <a:solidFill>
                      <a:prstClr val="white"/>
                    </a:solidFill>
                  </a:rPr>
                  <a:t>1</a:t>
                </a:r>
                <a:r>
                  <a:rPr lang="zh-CN" altLang="en-US" dirty="0">
                    <a:solidFill>
                      <a:prstClr val="white"/>
                    </a:solidFill>
                  </a:rPr>
                  <a:t>）满意度因子分析</a:t>
                </a:r>
              </a:p>
              <a:p>
                <a:r>
                  <a:rPr lang="en-US" altLang="zh-CN" dirty="0">
                    <a:solidFill>
                      <a:prstClr val="white"/>
                    </a:solidFill>
                  </a:rPr>
                  <a:t>2</a:t>
                </a:r>
                <a:r>
                  <a:rPr lang="zh-CN" altLang="en-US" dirty="0">
                    <a:solidFill>
                      <a:prstClr val="white"/>
                    </a:solidFill>
                  </a:rPr>
                  <a:t>）满意度调查实施</a:t>
                </a:r>
              </a:p>
            </p:txBody>
          </p:sp>
        </p:grpSp>
        <p:grpSp>
          <p:nvGrpSpPr>
            <p:cNvPr id="34" name="组合 33"/>
            <p:cNvGrpSpPr/>
            <p:nvPr/>
          </p:nvGrpSpPr>
          <p:grpSpPr>
            <a:xfrm>
              <a:off x="3995936" y="4005064"/>
              <a:ext cx="1981003" cy="1133125"/>
              <a:chOff x="3641104" y="3980384"/>
              <a:chExt cx="1981003" cy="1133125"/>
            </a:xfrm>
          </p:grpSpPr>
          <p:cxnSp>
            <p:nvCxnSpPr>
              <p:cNvPr id="38" name="直接连接符 37"/>
              <p:cNvCxnSpPr/>
              <p:nvPr/>
            </p:nvCxnSpPr>
            <p:spPr>
              <a:xfrm flipH="1">
                <a:off x="3641104" y="3980384"/>
                <a:ext cx="7492" cy="916802"/>
              </a:xfrm>
              <a:prstGeom prst="line">
                <a:avLst/>
              </a:prstGeom>
              <a:noFill/>
              <a:ln w="9525" cap="flat" cmpd="sng" algn="ctr">
                <a:solidFill>
                  <a:srgbClr val="888888"/>
                </a:solidFill>
                <a:prstDash val="solid"/>
                <a:headEnd type="oval" w="med" len="med"/>
                <a:tailEnd type="oval" w="med" len="med"/>
              </a:ln>
              <a:effectLst/>
            </p:spPr>
          </p:cxnSp>
          <p:sp>
            <p:nvSpPr>
              <p:cNvPr id="39" name="TextBox 38"/>
              <p:cNvSpPr txBox="1"/>
              <p:nvPr/>
            </p:nvSpPr>
            <p:spPr>
              <a:xfrm>
                <a:off x="3696176" y="4449928"/>
                <a:ext cx="1925931" cy="663581"/>
              </a:xfrm>
              <a:prstGeom prst="rect">
                <a:avLst/>
              </a:prstGeom>
              <a:noFill/>
            </p:spPr>
            <p:txBody>
              <a:bodyPr wrap="square" rtlCol="0">
                <a:spAutoFit/>
              </a:bodyPr>
              <a:lstStyle>
                <a:defPPr>
                  <a:defRPr lang="zh-CN"/>
                </a:defPPr>
                <a:lvl1pPr marR="0" lvl="0" indent="0" fontAlgn="auto">
                  <a:lnSpc>
                    <a:spcPct val="150000"/>
                  </a:lnSpc>
                  <a:spcBef>
                    <a:spcPts val="0"/>
                  </a:spcBef>
                  <a:spcAft>
                    <a:spcPts val="0"/>
                  </a:spcAft>
                  <a:buClrTx/>
                  <a:buSzTx/>
                  <a:buFontTx/>
                  <a:buNone/>
                  <a:tabLst/>
                  <a:defRPr kumimoji="0" sz="1400" b="0" i="0" u="none" strike="noStrike" kern="0" cap="none" spc="0" normalizeH="0" baseline="0">
                    <a:ln>
                      <a:noFill/>
                    </a:ln>
                    <a:solidFill>
                      <a:schemeClr val="bg1"/>
                    </a:solidFill>
                    <a:effectLst/>
                    <a:uLnTx/>
                    <a:uFillTx/>
                    <a:latin typeface="微软雅黑" pitchFamily="34" charset="-122"/>
                    <a:ea typeface="微软雅黑" pitchFamily="34" charset="-122"/>
                  </a:defRPr>
                </a:lvl1pPr>
              </a:lstStyle>
              <a:p>
                <a:r>
                  <a:rPr lang="en-US" altLang="zh-CN" dirty="0">
                    <a:solidFill>
                      <a:prstClr val="white"/>
                    </a:solidFill>
                  </a:rPr>
                  <a:t>1</a:t>
                </a:r>
                <a:r>
                  <a:rPr lang="zh-CN" altLang="en-US" dirty="0">
                    <a:solidFill>
                      <a:prstClr val="white"/>
                    </a:solidFill>
                  </a:rPr>
                  <a:t>）满意度数据库建立</a:t>
                </a:r>
              </a:p>
              <a:p>
                <a:r>
                  <a:rPr lang="en-US" altLang="zh-CN" dirty="0">
                    <a:solidFill>
                      <a:prstClr val="white"/>
                    </a:solidFill>
                  </a:rPr>
                  <a:t>2</a:t>
                </a:r>
                <a:r>
                  <a:rPr lang="zh-CN" altLang="en-US" dirty="0">
                    <a:solidFill>
                      <a:prstClr val="white"/>
                    </a:solidFill>
                  </a:rPr>
                  <a:t>）满意度数据分析</a:t>
                </a:r>
              </a:p>
            </p:txBody>
          </p:sp>
        </p:grpSp>
        <p:grpSp>
          <p:nvGrpSpPr>
            <p:cNvPr id="35" name="组合 34"/>
            <p:cNvGrpSpPr/>
            <p:nvPr/>
          </p:nvGrpSpPr>
          <p:grpSpPr>
            <a:xfrm>
              <a:off x="5814421" y="2157603"/>
              <a:ext cx="1967235" cy="1261778"/>
              <a:chOff x="5044092" y="2157603"/>
              <a:chExt cx="1967235" cy="1261778"/>
            </a:xfrm>
          </p:grpSpPr>
          <p:cxnSp>
            <p:nvCxnSpPr>
              <p:cNvPr id="36" name="直接连接符 35"/>
              <p:cNvCxnSpPr/>
              <p:nvPr/>
            </p:nvCxnSpPr>
            <p:spPr>
              <a:xfrm>
                <a:off x="5044092" y="2463705"/>
                <a:ext cx="0" cy="955676"/>
              </a:xfrm>
              <a:prstGeom prst="line">
                <a:avLst/>
              </a:prstGeom>
              <a:noFill/>
              <a:ln w="9525" cap="flat" cmpd="sng" algn="ctr">
                <a:solidFill>
                  <a:srgbClr val="888888"/>
                </a:solidFill>
                <a:prstDash val="solid"/>
                <a:headEnd type="oval" w="med" len="med"/>
                <a:tailEnd type="oval" w="med" len="med"/>
              </a:ln>
              <a:effectLst/>
            </p:spPr>
          </p:cxnSp>
          <p:sp>
            <p:nvSpPr>
              <p:cNvPr id="37" name="TextBox 36"/>
              <p:cNvSpPr txBox="1"/>
              <p:nvPr/>
            </p:nvSpPr>
            <p:spPr>
              <a:xfrm>
                <a:off x="5085396" y="2157603"/>
                <a:ext cx="1925931" cy="663580"/>
              </a:xfrm>
              <a:prstGeom prst="rect">
                <a:avLst/>
              </a:prstGeom>
              <a:noFill/>
            </p:spPr>
            <p:txBody>
              <a:bodyPr wrap="square" rtlCol="0">
                <a:spAutoFit/>
              </a:bodyPr>
              <a:lstStyle>
                <a:defPPr>
                  <a:defRPr lang="zh-CN"/>
                </a:defPPr>
                <a:lvl1pPr marR="0" lvl="0" indent="0" fontAlgn="auto">
                  <a:lnSpc>
                    <a:spcPct val="150000"/>
                  </a:lnSpc>
                  <a:spcBef>
                    <a:spcPts val="0"/>
                  </a:spcBef>
                  <a:spcAft>
                    <a:spcPts val="0"/>
                  </a:spcAft>
                  <a:buClrTx/>
                  <a:buSzTx/>
                  <a:buFontTx/>
                  <a:buNone/>
                  <a:tabLst/>
                  <a:defRPr kumimoji="0" sz="1400" b="0" i="0" u="none" strike="noStrike" kern="0" cap="none" spc="0" normalizeH="0" baseline="0">
                    <a:ln>
                      <a:noFill/>
                    </a:ln>
                    <a:solidFill>
                      <a:schemeClr val="bg1"/>
                    </a:solidFill>
                    <a:effectLst/>
                    <a:uLnTx/>
                    <a:uFillTx/>
                    <a:latin typeface="微软雅黑" pitchFamily="34" charset="-122"/>
                    <a:ea typeface="微软雅黑" pitchFamily="34" charset="-122"/>
                  </a:defRPr>
                </a:lvl1pPr>
              </a:lstStyle>
              <a:p>
                <a:r>
                  <a:rPr lang="en-US" altLang="zh-CN" dirty="0">
                    <a:solidFill>
                      <a:prstClr val="white"/>
                    </a:solidFill>
                  </a:rPr>
                  <a:t>1</a:t>
                </a:r>
                <a:r>
                  <a:rPr lang="zh-CN" altLang="en-US" dirty="0">
                    <a:solidFill>
                      <a:prstClr val="white"/>
                    </a:solidFill>
                  </a:rPr>
                  <a:t>）满意度提升体系</a:t>
                </a:r>
              </a:p>
              <a:p>
                <a:r>
                  <a:rPr lang="en-US" altLang="zh-CN" dirty="0">
                    <a:solidFill>
                      <a:prstClr val="white"/>
                    </a:solidFill>
                  </a:rPr>
                  <a:t>2</a:t>
                </a:r>
                <a:r>
                  <a:rPr lang="zh-CN" altLang="en-US" dirty="0">
                    <a:solidFill>
                      <a:prstClr val="white"/>
                    </a:solidFill>
                  </a:rPr>
                  <a:t>）病源提升体系</a:t>
                </a:r>
              </a:p>
            </p:txBody>
          </p:sp>
        </p:grpSp>
      </p:grpSp>
      <p:sp>
        <p:nvSpPr>
          <p:cNvPr id="8" name="TextBox 7"/>
          <p:cNvSpPr txBox="1"/>
          <p:nvPr/>
        </p:nvSpPr>
        <p:spPr>
          <a:xfrm>
            <a:off x="2498115" y="5662676"/>
            <a:ext cx="6857784" cy="615541"/>
          </a:xfrm>
          <a:prstGeom prst="rect">
            <a:avLst/>
          </a:prstGeom>
          <a:noFill/>
          <a:ln>
            <a:solidFill>
              <a:schemeClr val="accent6"/>
            </a:solidFill>
          </a:ln>
        </p:spPr>
        <p:txBody>
          <a:bodyPr wrap="square" lIns="91427" tIns="45714" rIns="91427" bIns="45714" rtlCol="0">
            <a:spAutoFit/>
          </a:bodyPr>
          <a:lstStyle/>
          <a:p>
            <a:pPr algn="ctr"/>
            <a:r>
              <a:rPr lang="zh-CN" altLang="en-US" dirty="0" smtClean="0">
                <a:solidFill>
                  <a:prstClr val="white"/>
                </a:solidFill>
                <a:latin typeface="微软雅黑" pitchFamily="34" charset="-122"/>
                <a:ea typeface="微软雅黑" pitchFamily="34" charset="-122"/>
              </a:rPr>
              <a:t> 梅奥国际根据中国患者满意度制定了</a:t>
            </a:r>
            <a:r>
              <a:rPr lang="en-US" altLang="zh-CN" dirty="0" smtClean="0">
                <a:solidFill>
                  <a:prstClr val="white"/>
                </a:solidFill>
                <a:latin typeface="微软雅黑" pitchFamily="34" charset="-122"/>
                <a:ea typeface="微软雅黑" pitchFamily="34" charset="-122"/>
              </a:rPr>
              <a:t>55</a:t>
            </a:r>
            <a:r>
              <a:rPr lang="zh-CN" altLang="en-US" dirty="0" smtClean="0">
                <a:solidFill>
                  <a:prstClr val="white"/>
                </a:solidFill>
                <a:latin typeface="微软雅黑" pitchFamily="34" charset="-122"/>
                <a:ea typeface="微软雅黑" pitchFamily="34" charset="-122"/>
              </a:rPr>
              <a:t>个考评满意度因子；</a:t>
            </a:r>
            <a:endParaRPr lang="en-US" altLang="zh-CN" dirty="0" smtClean="0">
              <a:solidFill>
                <a:prstClr val="white"/>
              </a:solidFill>
              <a:latin typeface="微软雅黑" pitchFamily="34" charset="-122"/>
              <a:ea typeface="微软雅黑" pitchFamily="34" charset="-122"/>
            </a:endParaRPr>
          </a:p>
          <a:p>
            <a:pPr algn="ctr"/>
            <a:r>
              <a:rPr lang="en-US" altLang="zh-CN" dirty="0">
                <a:solidFill>
                  <a:prstClr val="white"/>
                </a:solidFill>
                <a:latin typeface="微软雅黑" pitchFamily="34" charset="-122"/>
                <a:ea typeface="微软雅黑" pitchFamily="34" charset="-122"/>
              </a:rPr>
              <a:t> </a:t>
            </a:r>
            <a:r>
              <a:rPr lang="zh-CN" altLang="en-US" dirty="0" smtClean="0">
                <a:solidFill>
                  <a:prstClr val="white"/>
                </a:solidFill>
                <a:latin typeface="微软雅黑" pitchFamily="34" charset="-122"/>
                <a:ea typeface="微软雅黑" pitchFamily="34" charset="-122"/>
              </a:rPr>
              <a:t>导入梅奥满意度因子可以进行横向纵向对比说明。</a:t>
            </a:r>
            <a:endParaRPr lang="zh-CN" altLang="en-US" dirty="0">
              <a:solidFill>
                <a:prstClr val="white"/>
              </a:solidFill>
              <a:latin typeface="微软雅黑" pitchFamily="34" charset="-122"/>
              <a:ea typeface="微软雅黑" pitchFamily="34" charset="-122"/>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2829" y="2734050"/>
            <a:ext cx="2077620" cy="1383183"/>
          </a:xfrm>
          <a:prstGeom prst="roundRect">
            <a:avLst>
              <a:gd name="adj" fmla="val 16667"/>
            </a:avLst>
          </a:prstGeom>
          <a:ln w="19050">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20033015"/>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318047" y="406692"/>
            <a:ext cx="2483396"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本年度核心工作</a:t>
            </a:r>
          </a:p>
        </p:txBody>
      </p:sp>
      <p:grpSp>
        <p:nvGrpSpPr>
          <p:cNvPr id="124" name="组合 123"/>
          <p:cNvGrpSpPr/>
          <p:nvPr/>
        </p:nvGrpSpPr>
        <p:grpSpPr>
          <a:xfrm>
            <a:off x="3117173" y="1553204"/>
            <a:ext cx="1560814" cy="3601447"/>
            <a:chOff x="812941" y="850178"/>
            <a:chExt cx="2462915" cy="5682967"/>
          </a:xfrm>
        </p:grpSpPr>
        <p:pic>
          <p:nvPicPr>
            <p:cNvPr id="125" name="Picture 46" descr="cylinder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812941" y="5013176"/>
              <a:ext cx="2462915" cy="1519969"/>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组合 125"/>
            <p:cNvGrpSpPr/>
            <p:nvPr/>
          </p:nvGrpSpPr>
          <p:grpSpPr>
            <a:xfrm>
              <a:off x="1199848" y="850178"/>
              <a:ext cx="1689100" cy="4543103"/>
              <a:chOff x="7194550" y="1933897"/>
              <a:chExt cx="1689100" cy="4543103"/>
            </a:xfrm>
          </p:grpSpPr>
          <p:sp>
            <p:nvSpPr>
              <p:cNvPr id="127" name="AutoShape 6"/>
              <p:cNvSpPr>
                <a:spLocks noChangeArrowheads="1"/>
              </p:cNvSpPr>
              <p:nvPr/>
            </p:nvSpPr>
            <p:spPr bwMode="gray">
              <a:xfrm flipV="1">
                <a:off x="7196138" y="2787650"/>
                <a:ext cx="1687512" cy="3689350"/>
              </a:xfrm>
              <a:prstGeom prst="can">
                <a:avLst>
                  <a:gd name="adj" fmla="val 22946"/>
                </a:avLst>
              </a:prstGeom>
              <a:gradFill rotWithShape="1">
                <a:gsLst>
                  <a:gs pos="0">
                    <a:srgbClr val="EAEAEA">
                      <a:gamma/>
                      <a:shade val="63529"/>
                      <a:invGamma/>
                      <a:alpha val="20000"/>
                    </a:srgbClr>
                  </a:gs>
                  <a:gs pos="50000">
                    <a:srgbClr val="EAEAEA">
                      <a:alpha val="20000"/>
                    </a:srgbClr>
                  </a:gs>
                  <a:gs pos="100000">
                    <a:srgbClr val="EAEAEA">
                      <a:gamma/>
                      <a:shade val="63529"/>
                      <a:invGamma/>
                      <a:alpha val="20000"/>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微软雅黑" pitchFamily="34" charset="-122"/>
                  <a:ea typeface="微软雅黑" pitchFamily="34" charset="-122"/>
                </a:endParaRPr>
              </a:p>
            </p:txBody>
          </p:sp>
          <p:grpSp>
            <p:nvGrpSpPr>
              <p:cNvPr id="128" name="Group 10"/>
              <p:cNvGrpSpPr>
                <a:grpSpLocks/>
              </p:cNvGrpSpPr>
              <p:nvPr/>
            </p:nvGrpSpPr>
            <p:grpSpPr bwMode="auto">
              <a:xfrm>
                <a:off x="7194550" y="2770188"/>
                <a:ext cx="1687513" cy="520700"/>
                <a:chOff x="1003" y="2400"/>
                <a:chExt cx="1089" cy="336"/>
              </a:xfrm>
              <a:solidFill>
                <a:sysClr val="window" lastClr="FFFFFF">
                  <a:lumMod val="75000"/>
                </a:sysClr>
              </a:solidFill>
            </p:grpSpPr>
            <p:sp>
              <p:nvSpPr>
                <p:cNvPr id="135" name="Oval 11"/>
                <p:cNvSpPr>
                  <a:spLocks noChangeArrowheads="1"/>
                </p:cNvSpPr>
                <p:nvPr/>
              </p:nvSpPr>
              <p:spPr bwMode="gray">
                <a:xfrm>
                  <a:off x="1006" y="2427"/>
                  <a:ext cx="1086" cy="309"/>
                </a:xfrm>
                <a:prstGeom prst="ellipse">
                  <a:avLst/>
                </a:prstGeom>
                <a:grpFill/>
                <a:ln>
                  <a:noFill/>
                </a:ln>
                <a:effectLst/>
                <a:scene3d>
                  <a:camera prst="orthographicFront"/>
                  <a:lightRig rig="threePt" dir="t"/>
                </a:scene3d>
                <a:sp3d>
                  <a:bevelT prst="convex"/>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微软雅黑" pitchFamily="34" charset="-122"/>
                    <a:ea typeface="微软雅黑" pitchFamily="34" charset="-122"/>
                  </a:endParaRPr>
                </a:p>
              </p:txBody>
            </p:sp>
            <p:sp>
              <p:nvSpPr>
                <p:cNvPr id="136" name="Oval 12"/>
                <p:cNvSpPr>
                  <a:spLocks noChangeArrowheads="1"/>
                </p:cNvSpPr>
                <p:nvPr/>
              </p:nvSpPr>
              <p:spPr bwMode="gray">
                <a:xfrm>
                  <a:off x="1003" y="2400"/>
                  <a:ext cx="1086" cy="309"/>
                </a:xfrm>
                <a:prstGeom prst="ellipse">
                  <a:avLst/>
                </a:prstGeom>
                <a:grpFill/>
                <a:ln>
                  <a:noFill/>
                </a:ln>
                <a:effectLst/>
                <a:scene3d>
                  <a:camera prst="orthographicFront"/>
                  <a:lightRig rig="threePt" dir="t"/>
                </a:scene3d>
                <a:sp3d>
                  <a:bevelT prst="convex"/>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微软雅黑" pitchFamily="34" charset="-122"/>
                    <a:ea typeface="微软雅黑" pitchFamily="34" charset="-122"/>
                  </a:endParaRPr>
                </a:p>
              </p:txBody>
            </p:sp>
          </p:grpSp>
          <p:pic>
            <p:nvPicPr>
              <p:cNvPr id="129" name="Picture 24" descr="shadow_1_m"/>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a:stretch>
                <a:fillRect/>
              </a:stretch>
            </p:blipFill>
            <p:spPr bwMode="gray">
              <a:xfrm>
                <a:off x="7394575" y="2906713"/>
                <a:ext cx="1190625" cy="223837"/>
              </a:xfrm>
              <a:prstGeom prst="rect">
                <a:avLst/>
              </a:prstGeom>
              <a:noFill/>
              <a:extLst>
                <a:ext uri="{909E8E84-426E-40DD-AFC4-6F175D3DCCD1}">
                  <a14:hiddenFill xmlns:a14="http://schemas.microsoft.com/office/drawing/2010/main">
                    <a:solidFill>
                      <a:srgbClr val="FFFFFF"/>
                    </a:solidFill>
                  </a14:hiddenFill>
                </a:ext>
              </a:extLst>
            </p:spPr>
          </p:pic>
          <p:grpSp>
            <p:nvGrpSpPr>
              <p:cNvPr id="131" name="Group 136"/>
              <p:cNvGrpSpPr>
                <a:grpSpLocks/>
              </p:cNvGrpSpPr>
              <p:nvPr/>
            </p:nvGrpSpPr>
            <p:grpSpPr bwMode="auto">
              <a:xfrm>
                <a:off x="7494588" y="1933897"/>
                <a:ext cx="1090613" cy="1106487"/>
                <a:chOff x="4166" y="1706"/>
                <a:chExt cx="1252" cy="1252"/>
              </a:xfrm>
            </p:grpSpPr>
            <p:sp>
              <p:nvSpPr>
                <p:cNvPr id="132" name="Oval 1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kern="0" dirty="0">
                    <a:solidFill>
                      <a:sysClr val="windowText" lastClr="000000"/>
                    </a:solidFill>
                    <a:latin typeface="微软雅黑" pitchFamily="34" charset="-122"/>
                    <a:ea typeface="微软雅黑" pitchFamily="34" charset="-122"/>
                  </a:endParaRPr>
                </a:p>
              </p:txBody>
            </p:sp>
            <p:sp>
              <p:nvSpPr>
                <p:cNvPr id="133" name="Oval 1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kern="0" dirty="0">
                    <a:solidFill>
                      <a:sysClr val="windowText" lastClr="000000"/>
                    </a:solidFill>
                    <a:latin typeface="微软雅黑" pitchFamily="34" charset="-122"/>
                    <a:ea typeface="微软雅黑" pitchFamily="34" charset="-122"/>
                  </a:endParaRPr>
                </a:p>
              </p:txBody>
            </p:sp>
            <p:sp>
              <p:nvSpPr>
                <p:cNvPr id="134" name="Oval 140"/>
                <p:cNvSpPr>
                  <a:spLocks noChangeArrowheads="1"/>
                </p:cNvSpPr>
                <p:nvPr/>
              </p:nvSpPr>
              <p:spPr bwMode="gray">
                <a:xfrm>
                  <a:off x="4279" y="1725"/>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kern="0" dirty="0">
                    <a:solidFill>
                      <a:sysClr val="windowText" lastClr="000000"/>
                    </a:solidFill>
                    <a:latin typeface="微软雅黑" pitchFamily="34" charset="-122"/>
                    <a:ea typeface="微软雅黑" pitchFamily="34" charset="-122"/>
                  </a:endParaRPr>
                </a:p>
              </p:txBody>
            </p:sp>
          </p:grpSp>
        </p:grpSp>
      </p:grpSp>
      <p:sp>
        <p:nvSpPr>
          <p:cNvPr id="137" name="矩形 136"/>
          <p:cNvSpPr/>
          <p:nvPr/>
        </p:nvSpPr>
        <p:spPr>
          <a:xfrm>
            <a:off x="2083287" y="2326577"/>
            <a:ext cx="3799118" cy="1950955"/>
          </a:xfrm>
          <a:prstGeom prst="rect">
            <a:avLst/>
          </a:prstGeom>
          <a:solidFill>
            <a:srgbClr val="8CC600"/>
          </a:solidFill>
          <a:ln w="3175" cap="flat" cmpd="sng" algn="ctr">
            <a:solidFill>
              <a:srgbClr val="D7D7D7"/>
            </a:solidFill>
            <a:prstDash val="solid"/>
          </a:ln>
          <a:effectLst/>
        </p:spPr>
        <p:txBody>
          <a:bodyPr lIns="91427" tIns="45714" rIns="91427" bIns="45714" anchor="ctr"/>
          <a:lstStyle/>
          <a:p>
            <a:pPr marL="457136" indent="-457136">
              <a:lnSpc>
                <a:spcPct val="120000"/>
              </a:lnSpc>
              <a:buFont typeface="+mj-ea"/>
              <a:buAutoNum type="circleNumDbPlain"/>
              <a:defRPr/>
            </a:pPr>
            <a:r>
              <a:rPr lang="zh-CN" altLang="en-US" sz="2400" b="1" kern="0" dirty="0" smtClean="0">
                <a:solidFill>
                  <a:srgbClr val="C00000"/>
                </a:solidFill>
                <a:latin typeface="微软雅黑" pitchFamily="34" charset="-122"/>
                <a:ea typeface="微软雅黑" pitchFamily="34" charset="-122"/>
              </a:rPr>
              <a:t>  满意</a:t>
            </a:r>
            <a:r>
              <a:rPr lang="zh-CN" altLang="en-US" sz="2400" b="1" kern="0" dirty="0">
                <a:solidFill>
                  <a:srgbClr val="C00000"/>
                </a:solidFill>
                <a:latin typeface="微软雅黑" pitchFamily="34" charset="-122"/>
                <a:ea typeface="微软雅黑" pitchFamily="34" charset="-122"/>
              </a:rPr>
              <a:t>度体系的导入</a:t>
            </a:r>
            <a:endParaRPr lang="en-US" altLang="zh-CN" sz="2400" b="1" kern="0" dirty="0">
              <a:solidFill>
                <a:srgbClr val="C00000"/>
              </a:solidFill>
              <a:latin typeface="微软雅黑" pitchFamily="34" charset="-122"/>
              <a:ea typeface="微软雅黑" pitchFamily="34" charset="-122"/>
            </a:endParaRPr>
          </a:p>
          <a:p>
            <a:pPr marL="457136" indent="-457136">
              <a:lnSpc>
                <a:spcPct val="120000"/>
              </a:lnSpc>
              <a:buFont typeface="+mj-ea"/>
              <a:buAutoNum type="circleNumDbPlain"/>
              <a:defRPr/>
            </a:pPr>
            <a:r>
              <a:rPr lang="zh-CN" altLang="en-US" sz="2400" b="1" kern="0" dirty="0" smtClean="0">
                <a:solidFill>
                  <a:srgbClr val="C00000"/>
                </a:solidFill>
                <a:latin typeface="微软雅黑" pitchFamily="34" charset="-122"/>
                <a:ea typeface="微软雅黑" pitchFamily="34" charset="-122"/>
              </a:rPr>
              <a:t>  员工</a:t>
            </a:r>
            <a:r>
              <a:rPr lang="zh-CN" altLang="en-US" sz="2400" b="1" kern="0" dirty="0">
                <a:solidFill>
                  <a:srgbClr val="C00000"/>
                </a:solidFill>
                <a:latin typeface="微软雅黑" pitchFamily="34" charset="-122"/>
                <a:ea typeface="微软雅黑" pitchFamily="34" charset="-122"/>
              </a:rPr>
              <a:t>职业</a:t>
            </a:r>
            <a:r>
              <a:rPr lang="zh-CN" altLang="en-US" sz="2400" b="1" kern="0" dirty="0" smtClean="0">
                <a:solidFill>
                  <a:srgbClr val="C00000"/>
                </a:solidFill>
                <a:latin typeface="微软雅黑" pitchFamily="34" charset="-122"/>
                <a:ea typeface="微软雅黑" pitchFamily="34" charset="-122"/>
              </a:rPr>
              <a:t>规划导入</a:t>
            </a:r>
            <a:endParaRPr lang="zh-CN" altLang="en-US" sz="2400" b="1" kern="0" dirty="0">
              <a:solidFill>
                <a:srgbClr val="C00000"/>
              </a:solidFill>
              <a:latin typeface="微软雅黑" pitchFamily="34" charset="-122"/>
              <a:ea typeface="微软雅黑" pitchFamily="34" charset="-122"/>
            </a:endParaRPr>
          </a:p>
        </p:txBody>
      </p:sp>
      <p:grpSp>
        <p:nvGrpSpPr>
          <p:cNvPr id="138" name="组合 137"/>
          <p:cNvGrpSpPr/>
          <p:nvPr/>
        </p:nvGrpSpPr>
        <p:grpSpPr>
          <a:xfrm>
            <a:off x="3117173" y="1553204"/>
            <a:ext cx="1560814" cy="3601447"/>
            <a:chOff x="812941" y="850178"/>
            <a:chExt cx="2462915" cy="5682967"/>
          </a:xfrm>
        </p:grpSpPr>
        <p:pic>
          <p:nvPicPr>
            <p:cNvPr id="139" name="Picture 46" descr="cylinder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812941" y="5013176"/>
              <a:ext cx="2462915" cy="1519969"/>
            </a:xfrm>
            <a:prstGeom prst="rect">
              <a:avLst/>
            </a:prstGeom>
            <a:noFill/>
            <a:extLst>
              <a:ext uri="{909E8E84-426E-40DD-AFC4-6F175D3DCCD1}">
                <a14:hiddenFill xmlns:a14="http://schemas.microsoft.com/office/drawing/2010/main">
                  <a:solidFill>
                    <a:srgbClr val="FFFFFF"/>
                  </a:solidFill>
                </a14:hiddenFill>
              </a:ext>
            </a:extLst>
          </p:spPr>
        </p:pic>
        <p:grpSp>
          <p:nvGrpSpPr>
            <p:cNvPr id="140" name="组合 139"/>
            <p:cNvGrpSpPr/>
            <p:nvPr/>
          </p:nvGrpSpPr>
          <p:grpSpPr>
            <a:xfrm>
              <a:off x="1199848" y="850178"/>
              <a:ext cx="1689100" cy="4543103"/>
              <a:chOff x="7194550" y="1933897"/>
              <a:chExt cx="1689100" cy="4543103"/>
            </a:xfrm>
          </p:grpSpPr>
          <p:sp>
            <p:nvSpPr>
              <p:cNvPr id="141" name="AutoShape 6"/>
              <p:cNvSpPr>
                <a:spLocks noChangeArrowheads="1"/>
              </p:cNvSpPr>
              <p:nvPr/>
            </p:nvSpPr>
            <p:spPr bwMode="gray">
              <a:xfrm flipV="1">
                <a:off x="7196138" y="2787650"/>
                <a:ext cx="1687512" cy="3689350"/>
              </a:xfrm>
              <a:prstGeom prst="can">
                <a:avLst>
                  <a:gd name="adj" fmla="val 22946"/>
                </a:avLst>
              </a:prstGeom>
              <a:gradFill rotWithShape="1">
                <a:gsLst>
                  <a:gs pos="0">
                    <a:srgbClr val="EAEAEA">
                      <a:gamma/>
                      <a:shade val="63529"/>
                      <a:invGamma/>
                      <a:alpha val="20000"/>
                    </a:srgbClr>
                  </a:gs>
                  <a:gs pos="50000">
                    <a:srgbClr val="EAEAEA">
                      <a:alpha val="20000"/>
                    </a:srgbClr>
                  </a:gs>
                  <a:gs pos="100000">
                    <a:srgbClr val="EAEAEA">
                      <a:gamma/>
                      <a:shade val="63529"/>
                      <a:invGamma/>
                      <a:alpha val="20000"/>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微软雅黑" pitchFamily="34" charset="-122"/>
                  <a:ea typeface="微软雅黑" pitchFamily="34" charset="-122"/>
                </a:endParaRPr>
              </a:p>
            </p:txBody>
          </p:sp>
          <p:grpSp>
            <p:nvGrpSpPr>
              <p:cNvPr id="142" name="Group 10"/>
              <p:cNvGrpSpPr>
                <a:grpSpLocks/>
              </p:cNvGrpSpPr>
              <p:nvPr/>
            </p:nvGrpSpPr>
            <p:grpSpPr bwMode="auto">
              <a:xfrm>
                <a:off x="7194550" y="2770188"/>
                <a:ext cx="1687513" cy="520700"/>
                <a:chOff x="1003" y="2400"/>
                <a:chExt cx="1089" cy="336"/>
              </a:xfrm>
              <a:solidFill>
                <a:sysClr val="window" lastClr="FFFFFF">
                  <a:lumMod val="75000"/>
                </a:sysClr>
              </a:solidFill>
            </p:grpSpPr>
            <p:sp>
              <p:nvSpPr>
                <p:cNvPr id="148" name="Oval 11"/>
                <p:cNvSpPr>
                  <a:spLocks noChangeArrowheads="1"/>
                </p:cNvSpPr>
                <p:nvPr/>
              </p:nvSpPr>
              <p:spPr bwMode="gray">
                <a:xfrm>
                  <a:off x="1006" y="2427"/>
                  <a:ext cx="1086" cy="309"/>
                </a:xfrm>
                <a:prstGeom prst="ellipse">
                  <a:avLst/>
                </a:prstGeom>
                <a:grpFill/>
                <a:ln>
                  <a:noFill/>
                </a:ln>
                <a:effectLst/>
                <a:scene3d>
                  <a:camera prst="orthographicFront"/>
                  <a:lightRig rig="threePt" dir="t"/>
                </a:scene3d>
                <a:sp3d>
                  <a:bevelT prst="convex"/>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微软雅黑" pitchFamily="34" charset="-122"/>
                    <a:ea typeface="微软雅黑" pitchFamily="34" charset="-122"/>
                  </a:endParaRPr>
                </a:p>
              </p:txBody>
            </p:sp>
            <p:sp>
              <p:nvSpPr>
                <p:cNvPr id="149" name="Oval 12"/>
                <p:cNvSpPr>
                  <a:spLocks noChangeArrowheads="1"/>
                </p:cNvSpPr>
                <p:nvPr/>
              </p:nvSpPr>
              <p:spPr bwMode="gray">
                <a:xfrm>
                  <a:off x="1003" y="2400"/>
                  <a:ext cx="1086" cy="309"/>
                </a:xfrm>
                <a:prstGeom prst="ellipse">
                  <a:avLst/>
                </a:prstGeom>
                <a:grpFill/>
                <a:ln>
                  <a:noFill/>
                </a:ln>
                <a:effectLst/>
                <a:scene3d>
                  <a:camera prst="orthographicFront"/>
                  <a:lightRig rig="threePt" dir="t"/>
                </a:scene3d>
                <a:sp3d>
                  <a:bevelT prst="convex"/>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微软雅黑" pitchFamily="34" charset="-122"/>
                    <a:ea typeface="微软雅黑" pitchFamily="34" charset="-122"/>
                  </a:endParaRPr>
                </a:p>
              </p:txBody>
            </p:sp>
          </p:grpSp>
          <p:pic>
            <p:nvPicPr>
              <p:cNvPr id="143" name="Picture 24" descr="shadow_1_m"/>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a:stretch>
                <a:fillRect/>
              </a:stretch>
            </p:blipFill>
            <p:spPr bwMode="gray">
              <a:xfrm>
                <a:off x="7394575" y="2906713"/>
                <a:ext cx="1190625" cy="223837"/>
              </a:xfrm>
              <a:prstGeom prst="rect">
                <a:avLst/>
              </a:prstGeom>
              <a:noFill/>
              <a:extLst>
                <a:ext uri="{909E8E84-426E-40DD-AFC4-6F175D3DCCD1}">
                  <a14:hiddenFill xmlns:a14="http://schemas.microsoft.com/office/drawing/2010/main">
                    <a:solidFill>
                      <a:srgbClr val="FFFFFF"/>
                    </a:solidFill>
                  </a14:hiddenFill>
                </a:ext>
              </a:extLst>
            </p:spPr>
          </p:pic>
          <p:grpSp>
            <p:nvGrpSpPr>
              <p:cNvPr id="144" name="Group 136"/>
              <p:cNvGrpSpPr>
                <a:grpSpLocks/>
              </p:cNvGrpSpPr>
              <p:nvPr/>
            </p:nvGrpSpPr>
            <p:grpSpPr bwMode="auto">
              <a:xfrm>
                <a:off x="7494588" y="1933897"/>
                <a:ext cx="1090613" cy="1106487"/>
                <a:chOff x="4166" y="1706"/>
                <a:chExt cx="1252" cy="1252"/>
              </a:xfrm>
            </p:grpSpPr>
            <p:sp>
              <p:nvSpPr>
                <p:cNvPr id="145" name="Oval 1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kern="0" dirty="0">
                    <a:solidFill>
                      <a:sysClr val="windowText" lastClr="000000"/>
                    </a:solidFill>
                    <a:latin typeface="微软雅黑" pitchFamily="34" charset="-122"/>
                    <a:ea typeface="微软雅黑" pitchFamily="34" charset="-122"/>
                  </a:endParaRPr>
                </a:p>
              </p:txBody>
            </p:sp>
            <p:sp>
              <p:nvSpPr>
                <p:cNvPr id="146" name="Oval 1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kern="0" dirty="0">
                    <a:solidFill>
                      <a:sysClr val="windowText" lastClr="000000"/>
                    </a:solidFill>
                    <a:latin typeface="微软雅黑" pitchFamily="34" charset="-122"/>
                    <a:ea typeface="微软雅黑" pitchFamily="34" charset="-122"/>
                  </a:endParaRPr>
                </a:p>
              </p:txBody>
            </p:sp>
            <p:sp>
              <p:nvSpPr>
                <p:cNvPr id="147" name="Oval 140"/>
                <p:cNvSpPr>
                  <a:spLocks noChangeArrowheads="1"/>
                </p:cNvSpPr>
                <p:nvPr/>
              </p:nvSpPr>
              <p:spPr bwMode="gray">
                <a:xfrm>
                  <a:off x="4279" y="1725"/>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kern="0" dirty="0">
                    <a:solidFill>
                      <a:sysClr val="windowText" lastClr="000000"/>
                    </a:solidFill>
                    <a:latin typeface="微软雅黑" pitchFamily="34" charset="-122"/>
                    <a:ea typeface="微软雅黑" pitchFamily="34" charset="-122"/>
                  </a:endParaRPr>
                </a:p>
              </p:txBody>
            </p:sp>
          </p:grpSp>
        </p:grpSp>
      </p:grpSp>
      <p:sp>
        <p:nvSpPr>
          <p:cNvPr id="150" name="TextBox 149"/>
          <p:cNvSpPr txBox="1"/>
          <p:nvPr/>
        </p:nvSpPr>
        <p:spPr>
          <a:xfrm>
            <a:off x="633923" y="5589240"/>
            <a:ext cx="11224303" cy="877151"/>
          </a:xfrm>
          <a:prstGeom prst="rect">
            <a:avLst/>
          </a:prstGeom>
          <a:noFill/>
          <a:ln>
            <a:solidFill>
              <a:schemeClr val="accent6"/>
            </a:solidFill>
          </a:ln>
        </p:spPr>
        <p:txBody>
          <a:bodyPr wrap="square" lIns="91427" tIns="45714" rIns="91427" bIns="45714" rtlCol="0">
            <a:spAutoFit/>
          </a:bodyPr>
          <a:lstStyle/>
          <a:p>
            <a:pPr>
              <a:lnSpc>
                <a:spcPct val="150000"/>
              </a:lnSpc>
            </a:pPr>
            <a:r>
              <a:rPr lang="zh-CN" altLang="en-US" b="1" dirty="0" smtClean="0">
                <a:solidFill>
                  <a:schemeClr val="accent6"/>
                </a:solidFill>
                <a:latin typeface="微软雅黑" pitchFamily="34" charset="-122"/>
                <a:ea typeface="微软雅黑" pitchFamily="34" charset="-122"/>
              </a:rPr>
              <a:t>医院实现病患满意度管理后：</a:t>
            </a:r>
            <a:r>
              <a:rPr lang="zh-CN" altLang="en-US" dirty="0" smtClean="0">
                <a:solidFill>
                  <a:schemeClr val="bg1"/>
                </a:solidFill>
                <a:latin typeface="微软雅黑" pitchFamily="34" charset="-122"/>
                <a:ea typeface="微软雅黑" pitchFamily="34" charset="-122"/>
              </a:rPr>
              <a:t>改变医生观念、提高医疗质量及服务质量、端正医德医风、增加医院收入。</a:t>
            </a:r>
            <a:endParaRPr lang="en-US" altLang="zh-CN" dirty="0" smtClean="0">
              <a:solidFill>
                <a:schemeClr val="bg1"/>
              </a:solidFill>
              <a:latin typeface="微软雅黑" pitchFamily="34" charset="-122"/>
              <a:ea typeface="微软雅黑" pitchFamily="34" charset="-122"/>
            </a:endParaRPr>
          </a:p>
          <a:p>
            <a:pPr>
              <a:lnSpc>
                <a:spcPct val="150000"/>
              </a:lnSpc>
            </a:pPr>
            <a:r>
              <a:rPr lang="zh-CN" altLang="en-US" b="1" dirty="0" smtClean="0">
                <a:solidFill>
                  <a:schemeClr val="accent6"/>
                </a:solidFill>
                <a:latin typeface="微软雅黑" pitchFamily="34" charset="-122"/>
                <a:ea typeface="微软雅黑" pitchFamily="34" charset="-122"/>
              </a:rPr>
              <a:t>职业规划：</a:t>
            </a:r>
            <a:r>
              <a:rPr lang="zh-CN" altLang="en-US" dirty="0" smtClean="0">
                <a:solidFill>
                  <a:schemeClr val="bg1"/>
                </a:solidFill>
                <a:latin typeface="微软雅黑" pitchFamily="34" charset="-122"/>
                <a:ea typeface="微软雅黑" pitchFamily="34" charset="-122"/>
              </a:rPr>
              <a:t>实现医院与员工的双赢、充分实现人岗匹配、最大程度提高员工工作效率与忠诚度。</a:t>
            </a:r>
            <a:endParaRPr lang="zh-CN" altLang="en-US" dirty="0">
              <a:solidFill>
                <a:schemeClr val="bg1"/>
              </a:solidFill>
              <a:latin typeface="微软雅黑" pitchFamily="34" charset="-122"/>
              <a:ea typeface="微软雅黑" pitchFamily="34" charset="-122"/>
            </a:endParaRPr>
          </a:p>
        </p:txBody>
      </p:sp>
      <p:sp>
        <p:nvSpPr>
          <p:cNvPr id="7" name="TextBox 6"/>
          <p:cNvSpPr txBox="1"/>
          <p:nvPr/>
        </p:nvSpPr>
        <p:spPr>
          <a:xfrm>
            <a:off x="7609755" y="2709990"/>
            <a:ext cx="4248472" cy="1269578"/>
          </a:xfrm>
          <a:prstGeom prst="rect">
            <a:avLst/>
          </a:prstGeom>
          <a:noFill/>
          <a:ln>
            <a:solidFill>
              <a:schemeClr val="accent6"/>
            </a:solidFill>
          </a:ln>
        </p:spPr>
        <p:txBody>
          <a:bodyPr wrap="square" rtlCol="0">
            <a:spAutoFit/>
          </a:bodyPr>
          <a:lstStyle/>
          <a:p>
            <a:pPr>
              <a:lnSpc>
                <a:spcPct val="150000"/>
              </a:lnSpc>
            </a:pPr>
            <a:r>
              <a:rPr lang="en-US" altLang="zh-CN" b="1" dirty="0" smtClean="0">
                <a:solidFill>
                  <a:schemeClr val="accent6"/>
                </a:solidFill>
                <a:latin typeface="微软雅黑" pitchFamily="34" charset="-122"/>
                <a:ea typeface="微软雅黑" pitchFamily="34" charset="-122"/>
              </a:rPr>
              <a:t>1</a:t>
            </a:r>
            <a:r>
              <a:rPr lang="zh-CN" altLang="en-US" b="1" dirty="0" smtClean="0">
                <a:solidFill>
                  <a:schemeClr val="accent6"/>
                </a:solidFill>
                <a:latin typeface="微软雅黑" pitchFamily="34" charset="-122"/>
                <a:ea typeface="微软雅黑" pitchFamily="34" charset="-122"/>
              </a:rPr>
              <a:t>、满意度体系的导入：</a:t>
            </a:r>
            <a:r>
              <a:rPr lang="zh-CN" altLang="en-US" dirty="0" smtClean="0">
                <a:solidFill>
                  <a:schemeClr val="bg1"/>
                </a:solidFill>
                <a:latin typeface="微软雅黑" pitchFamily="34" charset="-122"/>
                <a:ea typeface="微软雅黑" pitchFamily="34" charset="-122"/>
              </a:rPr>
              <a:t>将全员满意度与        绩效挂钩，实现全员考核。</a:t>
            </a:r>
            <a:endParaRPr lang="en-US" altLang="zh-CN" dirty="0" smtClean="0">
              <a:solidFill>
                <a:schemeClr val="bg1"/>
              </a:solidFill>
              <a:latin typeface="微软雅黑" pitchFamily="34" charset="-122"/>
              <a:ea typeface="微软雅黑" pitchFamily="34" charset="-122"/>
            </a:endParaRPr>
          </a:p>
          <a:p>
            <a:pPr>
              <a:lnSpc>
                <a:spcPct val="150000"/>
              </a:lnSpc>
            </a:pPr>
            <a:r>
              <a:rPr lang="en-US" altLang="zh-CN" b="1" dirty="0" smtClean="0">
                <a:solidFill>
                  <a:schemeClr val="accent6"/>
                </a:solidFill>
                <a:latin typeface="微软雅黑" pitchFamily="34" charset="-122"/>
                <a:ea typeface="微软雅黑" pitchFamily="34" charset="-122"/>
              </a:rPr>
              <a:t>2</a:t>
            </a:r>
            <a:r>
              <a:rPr lang="zh-CN" altLang="en-US" b="1" dirty="0" smtClean="0">
                <a:solidFill>
                  <a:schemeClr val="accent6"/>
                </a:solidFill>
                <a:latin typeface="微软雅黑" pitchFamily="34" charset="-122"/>
                <a:ea typeface="微软雅黑" pitchFamily="34" charset="-122"/>
              </a:rPr>
              <a:t>、员工职业规划导入：</a:t>
            </a:r>
            <a:r>
              <a:rPr lang="zh-CN" altLang="en-US" dirty="0" smtClean="0">
                <a:solidFill>
                  <a:schemeClr val="bg1"/>
                </a:solidFill>
                <a:latin typeface="微软雅黑" pitchFamily="34" charset="-122"/>
                <a:ea typeface="微软雅黑" pitchFamily="34" charset="-122"/>
              </a:rPr>
              <a:t>实现季度性检讨。</a:t>
            </a:r>
            <a:endParaRPr lang="zh-CN" altLang="en-US"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85280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
                                        </p:tgtEl>
                                        <p:attrNameLst>
                                          <p:attrName>style.visibility</p:attrName>
                                        </p:attrNameLst>
                                      </p:cBhvr>
                                      <p:to>
                                        <p:strVal val="visible"/>
                                      </p:to>
                                    </p:set>
                                  </p:childTnLst>
                                </p:cTn>
                              </p:par>
                            </p:childTnLst>
                          </p:cTn>
                        </p:par>
                        <p:par>
                          <p:cTn id="9" fill="hold">
                            <p:stCondLst>
                              <p:cond delay="0"/>
                            </p:stCondLst>
                            <p:childTnLst>
                              <p:par>
                                <p:cTn id="10" presetID="63" presetClass="path" presetSubtype="0" accel="50000" decel="50000" fill="hold" nodeType="afterEffect">
                                  <p:stCondLst>
                                    <p:cond delay="0"/>
                                  </p:stCondLst>
                                  <p:childTnLst>
                                    <p:animMotion origin="layout" path="M 0 0 L 0.25 0 E" pathEditMode="relative" ptsTypes="">
                                      <p:cBhvr>
                                        <p:cTn id="11" dur="500" fill="hold"/>
                                        <p:tgtEl>
                                          <p:spTgt spid="124"/>
                                        </p:tgtEl>
                                        <p:attrNameLst>
                                          <p:attrName>ppt_x</p:attrName>
                                          <p:attrName>ppt_y</p:attrName>
                                        </p:attrNameLst>
                                      </p:cBhvr>
                                    </p:animMotion>
                                  </p:childTnLst>
                                </p:cTn>
                              </p:par>
                              <p:par>
                                <p:cTn id="12" presetID="35" presetClass="path" presetSubtype="0" accel="50000" decel="50000" fill="hold" nodeType="withEffect">
                                  <p:stCondLst>
                                    <p:cond delay="0"/>
                                  </p:stCondLst>
                                  <p:childTnLst>
                                    <p:animMotion origin="layout" path="M 0 0 L -0.25 0 E" pathEditMode="relative" ptsTypes="">
                                      <p:cBhvr>
                                        <p:cTn id="13" dur="500" fill="hold"/>
                                        <p:tgtEl>
                                          <p:spTgt spid="138"/>
                                        </p:tgtEl>
                                        <p:attrNameLst>
                                          <p:attrName>ppt_x</p:attrName>
                                          <p:attrName>ppt_y</p:attrName>
                                        </p:attrNameLst>
                                      </p:cBhvr>
                                    </p:animMotion>
                                  </p:childTnLst>
                                </p:cTn>
                              </p:par>
                              <p:par>
                                <p:cTn id="14" presetID="16" presetClass="entr" presetSubtype="37" fill="hold" grpId="0"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barn(outVertical)">
                                      <p:cBhvr>
                                        <p:cTn id="16" dur="500"/>
                                        <p:tgtEl>
                                          <p:spTgt spid="1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0"/>
                                        </p:tgtEl>
                                        <p:attrNameLst>
                                          <p:attrName>style.visibility</p:attrName>
                                        </p:attrNameLst>
                                      </p:cBhvr>
                                      <p:to>
                                        <p:strVal val="visible"/>
                                      </p:to>
                                    </p:set>
                                    <p:animEffect transition="in" filter="fade">
                                      <p:cBhvr>
                                        <p:cTn id="26"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50"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六边形 5"/>
          <p:cNvSpPr/>
          <p:nvPr/>
        </p:nvSpPr>
        <p:spPr>
          <a:xfrm>
            <a:off x="3022743" y="1723749"/>
            <a:ext cx="2676593" cy="2307691"/>
          </a:xfrm>
          <a:prstGeom prst="hexagon">
            <a:avLst>
              <a:gd name="adj" fmla="val 25000"/>
              <a:gd name="vf" fmla="val 115470"/>
            </a:avLst>
          </a:prstGeom>
          <a:blipFill>
            <a:blip r:embed="rId2" cstate="print">
              <a:extLst>
                <a:ext uri="{28A0092B-C50C-407E-A947-70E740481C1C}">
                  <a14:useLocalDpi xmlns:a14="http://schemas.microsoft.com/office/drawing/2010/main" val="0"/>
                </a:ext>
              </a:extLst>
            </a:blip>
            <a:srcRect/>
            <a:stretch>
              <a:fillRect t="-5000" b="-5000"/>
            </a:stretch>
          </a:blipFill>
          <a:ln>
            <a:solidFill>
              <a:srgbClr val="99CC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矩形 6"/>
          <p:cNvSpPr/>
          <p:nvPr/>
        </p:nvSpPr>
        <p:spPr>
          <a:xfrm>
            <a:off x="6603639" y="3087107"/>
            <a:ext cx="3598404" cy="353931"/>
          </a:xfrm>
          <a:prstGeom prst="rect">
            <a:avLst/>
          </a:prstGeom>
        </p:spPr>
        <p:txBody>
          <a:bodyPr wrap="square" lIns="91427" tIns="45714" rIns="91427" bIns="45714">
            <a:spAutoFit/>
          </a:bodyPr>
          <a:lstStyle/>
          <a:p>
            <a:pPr marL="285709" indent="-285709">
              <a:buFont typeface="Arial" panose="020B0604020202020204" pitchFamily="34" charset="0"/>
              <a:buChar char="•"/>
              <a:defRPr/>
            </a:pPr>
            <a:r>
              <a:rPr lang="en-US" altLang="zh-CN" kern="0" dirty="0" smtClean="0">
                <a:solidFill>
                  <a:prstClr val="white">
                    <a:lumMod val="85000"/>
                  </a:prstClr>
                </a:solidFill>
                <a:latin typeface="微软雅黑" pitchFamily="34" charset="-122"/>
                <a:ea typeface="微软雅黑" pitchFamily="34" charset="-122"/>
              </a:rPr>
              <a:t>2013</a:t>
            </a:r>
            <a:r>
              <a:rPr lang="zh-CN" altLang="en-US" kern="0" dirty="0" smtClean="0">
                <a:solidFill>
                  <a:prstClr val="white">
                    <a:lumMod val="85000"/>
                  </a:prstClr>
                </a:solidFill>
                <a:latin typeface="微软雅黑" pitchFamily="34" charset="-122"/>
                <a:ea typeface="微软雅黑" pitchFamily="34" charset="-122"/>
              </a:rPr>
              <a:t>年医院战略目标</a:t>
            </a:r>
            <a:endParaRPr lang="zh-CN" altLang="en-US" kern="0" dirty="0">
              <a:solidFill>
                <a:prstClr val="white">
                  <a:lumMod val="85000"/>
                </a:prstClr>
              </a:solidFill>
              <a:latin typeface="微软雅黑" pitchFamily="34" charset="-122"/>
              <a:ea typeface="微软雅黑" pitchFamily="34" charset="-122"/>
            </a:endParaRPr>
          </a:p>
        </p:txBody>
      </p:sp>
      <p:sp>
        <p:nvSpPr>
          <p:cNvPr id="8" name="矩形 7"/>
          <p:cNvSpPr/>
          <p:nvPr/>
        </p:nvSpPr>
        <p:spPr>
          <a:xfrm>
            <a:off x="6603639" y="3555587"/>
            <a:ext cx="3598404" cy="353931"/>
          </a:xfrm>
          <a:prstGeom prst="rect">
            <a:avLst/>
          </a:prstGeom>
        </p:spPr>
        <p:txBody>
          <a:bodyPr wrap="square" lIns="91427" tIns="45714" rIns="91427" bIns="45714">
            <a:spAutoFit/>
          </a:bodyPr>
          <a:lstStyle/>
          <a:p>
            <a:pPr marL="285709" indent="-285709">
              <a:buFont typeface="Arial" panose="020B0604020202020204" pitchFamily="34" charset="0"/>
              <a:buChar char="•"/>
              <a:defRPr/>
            </a:pPr>
            <a:r>
              <a:rPr lang="en-US" altLang="zh-CN" kern="0" dirty="0" smtClean="0">
                <a:solidFill>
                  <a:prstClr val="white">
                    <a:lumMod val="85000"/>
                  </a:prstClr>
                </a:solidFill>
                <a:latin typeface="微软雅黑" pitchFamily="34" charset="-122"/>
                <a:ea typeface="微软雅黑" pitchFamily="34" charset="-122"/>
              </a:rPr>
              <a:t>2013</a:t>
            </a:r>
            <a:r>
              <a:rPr lang="zh-CN" altLang="en-US" kern="0" dirty="0" smtClean="0">
                <a:solidFill>
                  <a:prstClr val="white">
                    <a:lumMod val="85000"/>
                  </a:prstClr>
                </a:solidFill>
                <a:latin typeface="微软雅黑" pitchFamily="34" charset="-122"/>
                <a:ea typeface="微软雅黑" pitchFamily="34" charset="-122"/>
              </a:rPr>
              <a:t>年医院战略规划</a:t>
            </a:r>
            <a:endParaRPr lang="en-US" altLang="zh-CN" kern="0" dirty="0" smtClean="0">
              <a:solidFill>
                <a:prstClr val="white">
                  <a:lumMod val="85000"/>
                </a:prstClr>
              </a:solidFill>
              <a:latin typeface="微软雅黑" pitchFamily="34" charset="-122"/>
              <a:ea typeface="微软雅黑" pitchFamily="34" charset="-122"/>
            </a:endParaRPr>
          </a:p>
        </p:txBody>
      </p:sp>
      <p:sp>
        <p:nvSpPr>
          <p:cNvPr id="9" name="TextBox 8"/>
          <p:cNvSpPr txBox="1"/>
          <p:nvPr/>
        </p:nvSpPr>
        <p:spPr>
          <a:xfrm>
            <a:off x="5091471" y="2303249"/>
            <a:ext cx="5110572" cy="523220"/>
          </a:xfrm>
          <a:prstGeom prst="rect">
            <a:avLst/>
          </a:prstGeom>
          <a:noFill/>
        </p:spPr>
        <p:txBody>
          <a:bodyPr wrap="square" lIns="91427" tIns="45714" rIns="91427" bIns="45714" rtlCol="0">
            <a:spAutoFit/>
          </a:bodyPr>
          <a:lstStyle/>
          <a:p>
            <a:pPr algn="ctr"/>
            <a:r>
              <a:rPr lang="en-US" altLang="zh-CN" sz="2800" dirty="0">
                <a:solidFill>
                  <a:srgbClr val="FF3C00"/>
                </a:solidFill>
                <a:latin typeface="Impact" panose="020B0806030902050204" pitchFamily="34" charset="0"/>
                <a:ea typeface="微软雅黑" pitchFamily="34" charset="-122"/>
              </a:rPr>
              <a:t>01</a:t>
            </a:r>
            <a:r>
              <a:rPr lang="en-US" altLang="zh-CN" sz="2800" b="1" dirty="0">
                <a:solidFill>
                  <a:srgbClr val="FF3C00"/>
                </a:solidFill>
                <a:latin typeface="微软雅黑" pitchFamily="34" charset="-122"/>
                <a:ea typeface="微软雅黑" pitchFamily="34" charset="-122"/>
              </a:rPr>
              <a:t> </a:t>
            </a:r>
            <a:r>
              <a:rPr lang="zh-CN" altLang="en-US" sz="2800" b="1" dirty="0">
                <a:solidFill>
                  <a:srgbClr val="FF3C00"/>
                </a:solidFill>
                <a:latin typeface="微软雅黑" pitchFamily="34" charset="-122"/>
                <a:ea typeface="微软雅黑" pitchFamily="34" charset="-122"/>
              </a:rPr>
              <a:t>战略规划</a:t>
            </a:r>
          </a:p>
        </p:txBody>
      </p:sp>
      <p:cxnSp>
        <p:nvCxnSpPr>
          <p:cNvPr id="10" name="直接连接符 9"/>
          <p:cNvCxnSpPr/>
          <p:nvPr/>
        </p:nvCxnSpPr>
        <p:spPr>
          <a:xfrm>
            <a:off x="5699335" y="2877595"/>
            <a:ext cx="4502708" cy="0"/>
          </a:xfrm>
          <a:prstGeom prst="line">
            <a:avLst/>
          </a:prstGeom>
          <a:ln w="28575">
            <a:solidFill>
              <a:srgbClr val="99CC00"/>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0069461" y="116781"/>
            <a:ext cx="2016224" cy="576064"/>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r>
              <a:rPr lang="zh-CN" altLang="en-US" sz="2400" b="1" dirty="0" smtClean="0">
                <a:latin typeface="微软雅黑" pitchFamily="34" charset="-122"/>
                <a:ea typeface="微软雅黑" pitchFamily="34" charset="-122"/>
              </a:rPr>
              <a:t>战略规划篇</a:t>
            </a:r>
            <a:endParaRPr lang="zh-CN" altLang="en-US" sz="2400" b="1" dirty="0">
              <a:latin typeface="微软雅黑" pitchFamily="34" charset="-122"/>
              <a:ea typeface="微软雅黑" pitchFamily="34" charset="-122"/>
            </a:endParaRPr>
          </a:p>
        </p:txBody>
      </p:sp>
      <p:sp>
        <p:nvSpPr>
          <p:cNvPr id="12" name="矩形 11"/>
          <p:cNvSpPr/>
          <p:nvPr/>
        </p:nvSpPr>
        <p:spPr>
          <a:xfrm>
            <a:off x="6603639" y="4031440"/>
            <a:ext cx="3598404" cy="353931"/>
          </a:xfrm>
          <a:prstGeom prst="rect">
            <a:avLst/>
          </a:prstGeom>
        </p:spPr>
        <p:txBody>
          <a:bodyPr wrap="square" lIns="91427" tIns="45714" rIns="91427" bIns="45714">
            <a:spAutoFit/>
          </a:bodyPr>
          <a:lstStyle/>
          <a:p>
            <a:pPr marL="285709" indent="-285709">
              <a:buFont typeface="Arial" panose="020B0604020202020204" pitchFamily="34" charset="0"/>
              <a:buChar char="•"/>
              <a:defRPr/>
            </a:pPr>
            <a:r>
              <a:rPr lang="en-US" altLang="zh-CN" kern="0" dirty="0">
                <a:solidFill>
                  <a:prstClr val="white">
                    <a:lumMod val="85000"/>
                  </a:prstClr>
                </a:solidFill>
                <a:latin typeface="微软雅黑" pitchFamily="34" charset="-122"/>
                <a:ea typeface="微软雅黑" pitchFamily="34" charset="-122"/>
              </a:rPr>
              <a:t>2013</a:t>
            </a:r>
            <a:r>
              <a:rPr lang="zh-CN" altLang="en-US" kern="0" dirty="0">
                <a:solidFill>
                  <a:prstClr val="white">
                    <a:lumMod val="85000"/>
                  </a:prstClr>
                </a:solidFill>
                <a:latin typeface="微软雅黑" pitchFamily="34" charset="-122"/>
                <a:ea typeface="微软雅黑" pitchFamily="34" charset="-122"/>
              </a:rPr>
              <a:t>年医院品牌规划</a:t>
            </a:r>
          </a:p>
        </p:txBody>
      </p:sp>
    </p:spTree>
    <p:extLst>
      <p:ext uri="{BB962C8B-B14F-4D97-AF65-F5344CB8AC3E}">
        <p14:creationId xmlns:p14="http://schemas.microsoft.com/office/powerpoint/2010/main" val="3044919369"/>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4104" y="2946259"/>
            <a:ext cx="596900"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800">
              <a:solidFill>
                <a:prstClr val="white"/>
              </a:solidFill>
            </a:endParaRPr>
          </a:p>
        </p:txBody>
      </p:sp>
      <p:sp>
        <p:nvSpPr>
          <p:cNvPr id="4" name="矩形 3"/>
          <p:cNvSpPr/>
          <p:nvPr/>
        </p:nvSpPr>
        <p:spPr>
          <a:xfrm>
            <a:off x="2833687" y="2949866"/>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    </a:t>
            </a:r>
            <a:r>
              <a:rPr lang="en-US" altLang="zh-CN" sz="2800" dirty="0">
                <a:solidFill>
                  <a:prstClr val="white"/>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cs typeface="Meiryo" panose="020B0604030504040204" pitchFamily="34" charset="-128"/>
                <a:hlinkClick r:id="rId3"/>
              </a:rPr>
              <a:t> </a:t>
            </a:r>
            <a:r>
              <a:rPr lang="en-US" altLang="zh-CN" sz="2800" dirty="0">
                <a:solidFill>
                  <a:srgbClr val="CEEAB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cs typeface="Meiryo" panose="020B0604030504040204" pitchFamily="34" charset="-128"/>
              </a:rPr>
              <a:t> </a:t>
            </a:r>
            <a:endParaRPr lang="zh-CN" altLang="en-US" sz="2800" dirty="0">
              <a:solidFill>
                <a:srgbClr val="CEEAB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cs typeface="Meiryo" panose="020B0604030504040204" pitchFamily="34" charset="-128"/>
            </a:endParaRPr>
          </a:p>
        </p:txBody>
      </p:sp>
      <p:sp>
        <p:nvSpPr>
          <p:cNvPr id="7" name="矩形 6"/>
          <p:cNvSpPr/>
          <p:nvPr/>
        </p:nvSpPr>
        <p:spPr>
          <a:xfrm>
            <a:off x="1588" y="2182093"/>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9313863" y="2178053"/>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800">
              <a:solidFill>
                <a:prstClr val="white"/>
              </a:solidFill>
            </a:endParaRPr>
          </a:p>
        </p:txBody>
      </p:sp>
      <p:sp>
        <p:nvSpPr>
          <p:cNvPr id="12" name="矩形 11"/>
          <p:cNvSpPr/>
          <p:nvPr/>
        </p:nvSpPr>
        <p:spPr>
          <a:xfrm>
            <a:off x="2583418" y="3921023"/>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www.ypppt.com/jiaocheng/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1405286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文本框 10"/>
          <p:cNvSpPr txBox="1"/>
          <p:nvPr/>
        </p:nvSpPr>
        <p:spPr>
          <a:xfrm>
            <a:off x="2318048" y="406692"/>
            <a:ext cx="1547292"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战略目标</a:t>
            </a:r>
          </a:p>
        </p:txBody>
      </p:sp>
      <p:sp>
        <p:nvSpPr>
          <p:cNvPr id="3" name="TextBox 2"/>
          <p:cNvSpPr txBox="1"/>
          <p:nvPr/>
        </p:nvSpPr>
        <p:spPr>
          <a:xfrm>
            <a:off x="2785219" y="2555320"/>
            <a:ext cx="4032449" cy="2054396"/>
          </a:xfrm>
          <a:prstGeom prst="rect">
            <a:avLst/>
          </a:prstGeom>
          <a:noFill/>
          <a:ln>
            <a:solidFill>
              <a:schemeClr val="accent6"/>
            </a:solidFill>
          </a:ln>
        </p:spPr>
        <p:txBody>
          <a:bodyPr wrap="square" lIns="91427" tIns="45714" rIns="91427" bIns="45714" rtlCol="0">
            <a:spAutoFit/>
          </a:bodyPr>
          <a:lstStyle/>
          <a:p>
            <a:pPr>
              <a:lnSpc>
                <a:spcPct val="150000"/>
              </a:lnSpc>
            </a:pPr>
            <a:r>
              <a:rPr lang="zh-CN" altLang="en-US" b="1" dirty="0" smtClean="0">
                <a:solidFill>
                  <a:srgbClr val="8CC600"/>
                </a:solidFill>
                <a:latin typeface="微软雅黑" pitchFamily="34" charset="-122"/>
                <a:ea typeface="微软雅黑" pitchFamily="34" charset="-122"/>
              </a:rPr>
              <a:t>战略检讨：</a:t>
            </a:r>
            <a:r>
              <a:rPr lang="zh-CN" altLang="en-US" dirty="0" smtClean="0">
                <a:solidFill>
                  <a:schemeClr val="bg1"/>
                </a:solidFill>
                <a:latin typeface="微软雅黑" pitchFamily="34" charset="-122"/>
                <a:ea typeface="微软雅黑" pitchFamily="34" charset="-122"/>
              </a:rPr>
              <a:t>去年战略目标达成率</a:t>
            </a:r>
            <a:r>
              <a:rPr lang="en-US" altLang="zh-CN" dirty="0" smtClean="0">
                <a:solidFill>
                  <a:schemeClr val="bg1"/>
                </a:solidFill>
                <a:latin typeface="微软雅黑" pitchFamily="34" charset="-122"/>
                <a:ea typeface="微软雅黑" pitchFamily="34" charset="-122"/>
              </a:rPr>
              <a:t>50%</a:t>
            </a:r>
            <a:r>
              <a:rPr lang="zh-CN" altLang="en-US" dirty="0" smtClean="0">
                <a:solidFill>
                  <a:schemeClr val="bg1"/>
                </a:solidFill>
                <a:latin typeface="微软雅黑" pitchFamily="34" charset="-122"/>
                <a:ea typeface="微软雅黑" pitchFamily="34" charset="-122"/>
              </a:rPr>
              <a:t>。</a:t>
            </a:r>
            <a:endParaRPr lang="en-US" altLang="zh-CN" dirty="0" smtClean="0">
              <a:solidFill>
                <a:schemeClr val="bg1"/>
              </a:solidFill>
              <a:latin typeface="微软雅黑" pitchFamily="34" charset="-122"/>
              <a:ea typeface="微软雅黑" pitchFamily="34" charset="-122"/>
            </a:endParaRPr>
          </a:p>
          <a:p>
            <a:pPr>
              <a:lnSpc>
                <a:spcPct val="150000"/>
              </a:lnSpc>
            </a:pPr>
            <a:r>
              <a:rPr lang="zh-CN" altLang="en-US" b="1" dirty="0">
                <a:solidFill>
                  <a:srgbClr val="8CC600"/>
                </a:solidFill>
                <a:latin typeface="微软雅黑" pitchFamily="34" charset="-122"/>
                <a:ea typeface="微软雅黑" pitchFamily="34" charset="-122"/>
              </a:rPr>
              <a:t>原因</a:t>
            </a:r>
            <a:r>
              <a:rPr lang="en-US" altLang="zh-CN" b="1" dirty="0">
                <a:solidFill>
                  <a:srgbClr val="8CC600"/>
                </a:solidFill>
                <a:latin typeface="微软雅黑" pitchFamily="34" charset="-122"/>
                <a:ea typeface="微软雅黑" pitchFamily="34" charset="-122"/>
              </a:rPr>
              <a:t>:</a:t>
            </a:r>
          </a:p>
          <a:p>
            <a:pPr>
              <a:lnSpc>
                <a:spcPct val="150000"/>
              </a:lnSpc>
            </a:pPr>
            <a:r>
              <a:rPr lang="en-US" altLang="zh-CN" dirty="0" smtClean="0">
                <a:solidFill>
                  <a:schemeClr val="bg1"/>
                </a:solidFill>
                <a:latin typeface="微软雅黑" pitchFamily="34" charset="-122"/>
                <a:ea typeface="微软雅黑" pitchFamily="34" charset="-122"/>
              </a:rPr>
              <a:t>1</a:t>
            </a:r>
            <a:r>
              <a:rPr lang="zh-CN" altLang="en-US" dirty="0" smtClean="0">
                <a:solidFill>
                  <a:schemeClr val="bg1"/>
                </a:solidFill>
                <a:latin typeface="微软雅黑" pitchFamily="34" charset="-122"/>
                <a:ea typeface="微软雅黑" pitchFamily="34" charset="-122"/>
              </a:rPr>
              <a:t>、省重点专科项目未能达标</a:t>
            </a:r>
            <a:endParaRPr lang="en-US" altLang="zh-CN" dirty="0" smtClean="0">
              <a:solidFill>
                <a:schemeClr val="bg1"/>
              </a:solidFill>
              <a:latin typeface="微软雅黑" pitchFamily="34" charset="-122"/>
              <a:ea typeface="微软雅黑" pitchFamily="34" charset="-122"/>
            </a:endParaRPr>
          </a:p>
          <a:p>
            <a:pPr>
              <a:lnSpc>
                <a:spcPct val="150000"/>
              </a:lnSpc>
            </a:pPr>
            <a:r>
              <a:rPr lang="en-US" altLang="zh-CN" dirty="0" smtClean="0">
                <a:solidFill>
                  <a:schemeClr val="bg1"/>
                </a:solidFill>
                <a:latin typeface="微软雅黑" pitchFamily="34" charset="-122"/>
                <a:ea typeface="微软雅黑" pitchFamily="34" charset="-122"/>
              </a:rPr>
              <a:t>2</a:t>
            </a:r>
            <a:r>
              <a:rPr lang="zh-CN" altLang="en-US" dirty="0" smtClean="0">
                <a:solidFill>
                  <a:schemeClr val="bg1"/>
                </a:solidFill>
                <a:latin typeface="微软雅黑" pitchFamily="34" charset="-122"/>
                <a:ea typeface="微软雅黑" pitchFamily="34" charset="-122"/>
              </a:rPr>
              <a:t>、医院服务流程的优化未能完成</a:t>
            </a:r>
            <a:endParaRPr lang="en-US" altLang="zh-CN" dirty="0" smtClean="0">
              <a:solidFill>
                <a:schemeClr val="bg1"/>
              </a:solidFill>
              <a:latin typeface="微软雅黑" pitchFamily="34" charset="-122"/>
              <a:ea typeface="微软雅黑" pitchFamily="34" charset="-122"/>
            </a:endParaRPr>
          </a:p>
          <a:p>
            <a:pPr>
              <a:lnSpc>
                <a:spcPct val="150000"/>
              </a:lnSpc>
            </a:pPr>
            <a:r>
              <a:rPr lang="en-US" altLang="zh-CN" b="1" dirty="0" smtClean="0">
                <a:solidFill>
                  <a:srgbClr val="8CC600"/>
                </a:solidFill>
                <a:latin typeface="微软雅黑" pitchFamily="34" charset="-122"/>
                <a:ea typeface="微软雅黑" pitchFamily="34" charset="-122"/>
              </a:rPr>
              <a:t>2013</a:t>
            </a:r>
            <a:r>
              <a:rPr lang="zh-CN" altLang="en-US" b="1" dirty="0" smtClean="0">
                <a:solidFill>
                  <a:srgbClr val="8CC600"/>
                </a:solidFill>
                <a:latin typeface="微软雅黑" pitchFamily="34" charset="-122"/>
                <a:ea typeface="微软雅黑" pitchFamily="34" charset="-122"/>
              </a:rPr>
              <a:t>年战略目标：</a:t>
            </a:r>
            <a:r>
              <a:rPr lang="zh-CN" altLang="en-US" dirty="0" smtClean="0">
                <a:solidFill>
                  <a:schemeClr val="bg1"/>
                </a:solidFill>
                <a:latin typeface="微软雅黑" pitchFamily="34" charset="-122"/>
                <a:ea typeface="微软雅黑" pitchFamily="34" charset="-122"/>
              </a:rPr>
              <a:t>战略达成率</a:t>
            </a:r>
            <a:r>
              <a:rPr lang="en-US" altLang="zh-CN" dirty="0" smtClean="0">
                <a:solidFill>
                  <a:schemeClr val="bg1"/>
                </a:solidFill>
                <a:latin typeface="微软雅黑" pitchFamily="34" charset="-122"/>
                <a:ea typeface="微软雅黑" pitchFamily="34" charset="-122"/>
              </a:rPr>
              <a:t>85%</a:t>
            </a:r>
            <a:endParaRPr lang="zh-CN" altLang="en-US" dirty="0">
              <a:solidFill>
                <a:schemeClr val="bg1"/>
              </a:solidFill>
              <a:latin typeface="微软雅黑" pitchFamily="34" charset="-122"/>
              <a:ea typeface="微软雅黑" pitchFamily="34" charset="-122"/>
            </a:endParaRPr>
          </a:p>
        </p:txBody>
      </p:sp>
      <p:grpSp>
        <p:nvGrpSpPr>
          <p:cNvPr id="23" name="组合 22"/>
          <p:cNvGrpSpPr/>
          <p:nvPr/>
        </p:nvGrpSpPr>
        <p:grpSpPr>
          <a:xfrm>
            <a:off x="7583554" y="2234723"/>
            <a:ext cx="1260759" cy="3165468"/>
            <a:chOff x="7477387" y="2516188"/>
            <a:chExt cx="1260759" cy="3703054"/>
          </a:xfrm>
        </p:grpSpPr>
        <p:sp>
          <p:nvSpPr>
            <p:cNvPr id="24" name="Freeform 31"/>
            <p:cNvSpPr>
              <a:spLocks/>
            </p:cNvSpPr>
            <p:nvPr/>
          </p:nvSpPr>
          <p:spPr bwMode="gray">
            <a:xfrm>
              <a:off x="7593013" y="2516188"/>
              <a:ext cx="936625" cy="304482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Impact" pitchFamily="34" charset="0"/>
                <a:ea typeface="微软雅黑" pitchFamily="34" charset="-122"/>
              </a:endParaRPr>
            </a:p>
          </p:txBody>
        </p:sp>
        <p:sp>
          <p:nvSpPr>
            <p:cNvPr id="25" name="Rectangle 42"/>
            <p:cNvSpPr>
              <a:spLocks noChangeArrowheads="1"/>
            </p:cNvSpPr>
            <p:nvPr/>
          </p:nvSpPr>
          <p:spPr bwMode="auto">
            <a:xfrm>
              <a:off x="7477387" y="5592763"/>
              <a:ext cx="1260759" cy="62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n-US" altLang="zh-CN" sz="1600" b="1" dirty="0">
                  <a:solidFill>
                    <a:srgbClr val="8CC600"/>
                  </a:solidFill>
                  <a:latin typeface="微软雅黑" pitchFamily="34" charset="-122"/>
                  <a:ea typeface="微软雅黑" pitchFamily="34" charset="-122"/>
                </a:rPr>
                <a:t>2012</a:t>
              </a:r>
              <a:r>
                <a:rPr lang="zh-CN" altLang="en-US" sz="1600" b="1" dirty="0">
                  <a:solidFill>
                    <a:srgbClr val="8CC600"/>
                  </a:solidFill>
                  <a:latin typeface="微软雅黑" pitchFamily="34" charset="-122"/>
                  <a:ea typeface="微软雅黑" pitchFamily="34" charset="-122"/>
                </a:rPr>
                <a:t>年战略达成率</a:t>
              </a:r>
              <a:endParaRPr lang="en-US" altLang="zh-CN" sz="1600" b="1" dirty="0">
                <a:solidFill>
                  <a:srgbClr val="8CC600"/>
                </a:solidFill>
                <a:latin typeface="微软雅黑" pitchFamily="34" charset="-122"/>
                <a:ea typeface="微软雅黑" pitchFamily="34" charset="-122"/>
              </a:endParaRPr>
            </a:p>
          </p:txBody>
        </p:sp>
      </p:grpSp>
      <p:grpSp>
        <p:nvGrpSpPr>
          <p:cNvPr id="26" name="组合 25"/>
          <p:cNvGrpSpPr/>
          <p:nvPr/>
        </p:nvGrpSpPr>
        <p:grpSpPr>
          <a:xfrm>
            <a:off x="7699178" y="3378792"/>
            <a:ext cx="928687" cy="1426637"/>
            <a:chOff x="7605713" y="4262438"/>
            <a:chExt cx="928687" cy="1285875"/>
          </a:xfrm>
        </p:grpSpPr>
        <p:sp>
          <p:nvSpPr>
            <p:cNvPr id="27" name="AutoShape 33"/>
            <p:cNvSpPr>
              <a:spLocks noChangeArrowheads="1"/>
            </p:cNvSpPr>
            <p:nvPr/>
          </p:nvSpPr>
          <p:spPr bwMode="gray">
            <a:xfrm>
              <a:off x="7605713" y="4262438"/>
              <a:ext cx="928687" cy="1285875"/>
            </a:xfrm>
            <a:prstGeom prst="can">
              <a:avLst>
                <a:gd name="adj" fmla="val 26994"/>
              </a:avLst>
            </a:prstGeom>
            <a:gradFill>
              <a:gsLst>
                <a:gs pos="100000">
                  <a:srgbClr val="C00000">
                    <a:lumMod val="60000"/>
                    <a:lumOff val="40000"/>
                  </a:srgbClr>
                </a:gs>
                <a:gs pos="0">
                  <a:srgbClr val="C00000"/>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sp>
          <p:nvSpPr>
            <p:cNvPr id="28" name="Text Box 40"/>
            <p:cNvSpPr txBox="1">
              <a:spLocks noChangeArrowheads="1"/>
            </p:cNvSpPr>
            <p:nvPr/>
          </p:nvSpPr>
          <p:spPr bwMode="blackWhite">
            <a:xfrm>
              <a:off x="7663408" y="4498082"/>
              <a:ext cx="762000" cy="3190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defRPr/>
              </a:pPr>
              <a:r>
                <a:rPr lang="en-US" altLang="zh-CN" kern="0" dirty="0">
                  <a:solidFill>
                    <a:srgbClr val="FFFFFF"/>
                  </a:solidFill>
                  <a:latin typeface="Impact" pitchFamily="34" charset="0"/>
                  <a:ea typeface="微软雅黑" pitchFamily="34" charset="-122"/>
                </a:rPr>
                <a:t>50%</a:t>
              </a:r>
            </a:p>
          </p:txBody>
        </p:sp>
      </p:grpSp>
      <p:grpSp>
        <p:nvGrpSpPr>
          <p:cNvPr id="29" name="组合 28"/>
          <p:cNvGrpSpPr/>
          <p:nvPr/>
        </p:nvGrpSpPr>
        <p:grpSpPr>
          <a:xfrm>
            <a:off x="9540468" y="2327348"/>
            <a:ext cx="1414594" cy="3165468"/>
            <a:chOff x="7477387" y="2516188"/>
            <a:chExt cx="1414594" cy="3703054"/>
          </a:xfrm>
        </p:grpSpPr>
        <p:sp>
          <p:nvSpPr>
            <p:cNvPr id="30" name="Freeform 31"/>
            <p:cNvSpPr>
              <a:spLocks/>
            </p:cNvSpPr>
            <p:nvPr/>
          </p:nvSpPr>
          <p:spPr bwMode="gray">
            <a:xfrm>
              <a:off x="7593013" y="2516188"/>
              <a:ext cx="936625" cy="304482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Impact" pitchFamily="34" charset="0"/>
                <a:ea typeface="微软雅黑" pitchFamily="34" charset="-122"/>
              </a:endParaRPr>
            </a:p>
          </p:txBody>
        </p:sp>
        <p:sp>
          <p:nvSpPr>
            <p:cNvPr id="31" name="Rectangle 42"/>
            <p:cNvSpPr>
              <a:spLocks noChangeArrowheads="1"/>
            </p:cNvSpPr>
            <p:nvPr/>
          </p:nvSpPr>
          <p:spPr bwMode="auto">
            <a:xfrm>
              <a:off x="7477387" y="5592763"/>
              <a:ext cx="1414594" cy="62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n-US" altLang="zh-CN" sz="1600" b="1" dirty="0">
                  <a:solidFill>
                    <a:srgbClr val="8CC600"/>
                  </a:solidFill>
                  <a:latin typeface="微软雅黑" pitchFamily="34" charset="-122"/>
                  <a:ea typeface="微软雅黑" pitchFamily="34" charset="-122"/>
                </a:rPr>
                <a:t>2013</a:t>
              </a:r>
              <a:r>
                <a:rPr lang="zh-CN" altLang="en-US" sz="1600" b="1" dirty="0">
                  <a:solidFill>
                    <a:srgbClr val="8CC600"/>
                  </a:solidFill>
                  <a:latin typeface="微软雅黑" pitchFamily="34" charset="-122"/>
                  <a:ea typeface="微软雅黑" pitchFamily="34" charset="-122"/>
                </a:rPr>
                <a:t>年战略达成率目标</a:t>
              </a:r>
              <a:endParaRPr lang="en-US" altLang="zh-CN" sz="1600" b="1" dirty="0">
                <a:solidFill>
                  <a:srgbClr val="8CC600"/>
                </a:solidFill>
                <a:latin typeface="微软雅黑" pitchFamily="34" charset="-122"/>
                <a:ea typeface="微软雅黑" pitchFamily="34" charset="-122"/>
              </a:endParaRPr>
            </a:p>
          </p:txBody>
        </p:sp>
      </p:grpSp>
      <p:grpSp>
        <p:nvGrpSpPr>
          <p:cNvPr id="32" name="组合 31"/>
          <p:cNvGrpSpPr/>
          <p:nvPr/>
        </p:nvGrpSpPr>
        <p:grpSpPr>
          <a:xfrm>
            <a:off x="9656094" y="2815050"/>
            <a:ext cx="928687" cy="2083007"/>
            <a:chOff x="7605713" y="4262438"/>
            <a:chExt cx="928687" cy="1285875"/>
          </a:xfrm>
          <a:solidFill>
            <a:schemeClr val="accent3"/>
          </a:solidFill>
        </p:grpSpPr>
        <p:sp>
          <p:nvSpPr>
            <p:cNvPr id="33" name="AutoShape 33"/>
            <p:cNvSpPr>
              <a:spLocks noChangeArrowheads="1"/>
            </p:cNvSpPr>
            <p:nvPr/>
          </p:nvSpPr>
          <p:spPr bwMode="gray">
            <a:xfrm>
              <a:off x="7605713" y="4262438"/>
              <a:ext cx="928687" cy="1285875"/>
            </a:xfrm>
            <a:prstGeom prst="can">
              <a:avLst>
                <a:gd name="adj" fmla="val 26994"/>
              </a:avLst>
            </a:prstGeom>
            <a:grp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sp>
          <p:nvSpPr>
            <p:cNvPr id="34" name="Text Box 40"/>
            <p:cNvSpPr txBox="1">
              <a:spLocks noChangeArrowheads="1"/>
            </p:cNvSpPr>
            <p:nvPr/>
          </p:nvSpPr>
          <p:spPr bwMode="blackWhite">
            <a:xfrm>
              <a:off x="7663408" y="4498082"/>
              <a:ext cx="762000" cy="21849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defRPr/>
              </a:pPr>
              <a:r>
                <a:rPr lang="en-US" altLang="zh-CN" kern="0" dirty="0">
                  <a:solidFill>
                    <a:srgbClr val="FFFFFF"/>
                  </a:solidFill>
                  <a:latin typeface="Impact" pitchFamily="34" charset="0"/>
                  <a:ea typeface="微软雅黑" pitchFamily="34" charset="-122"/>
                </a:rPr>
                <a:t>85%</a:t>
              </a:r>
            </a:p>
          </p:txBody>
        </p:sp>
      </p:grpSp>
      <p:pic>
        <p:nvPicPr>
          <p:cNvPr id="35" name="Picture 2" descr="C:\Users\yzx\Desktop\模板.pptx\ppt\media\image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27" y="2234724"/>
            <a:ext cx="1044472" cy="349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23557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318048" y="406692"/>
            <a:ext cx="1547292"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战略目标</a:t>
            </a:r>
          </a:p>
        </p:txBody>
      </p:sp>
      <p:sp>
        <p:nvSpPr>
          <p:cNvPr id="3" name="TextBox 2"/>
          <p:cNvSpPr txBox="1"/>
          <p:nvPr/>
        </p:nvSpPr>
        <p:spPr>
          <a:xfrm>
            <a:off x="781025" y="1834731"/>
            <a:ext cx="3192697" cy="1269566"/>
          </a:xfrm>
          <a:prstGeom prst="rect">
            <a:avLst/>
          </a:prstGeom>
          <a:noFill/>
          <a:ln>
            <a:solidFill>
              <a:schemeClr val="accent6"/>
            </a:solidFill>
          </a:ln>
        </p:spPr>
        <p:txBody>
          <a:bodyPr wrap="square" lIns="91427" tIns="45714" rIns="91427" bIns="45714" rtlCol="0">
            <a:spAutoFit/>
          </a:bodyPr>
          <a:lstStyle/>
          <a:p>
            <a:pPr>
              <a:lnSpc>
                <a:spcPct val="150000"/>
              </a:lnSpc>
            </a:pPr>
            <a:r>
              <a:rPr lang="en-US" altLang="zh-CN" b="1" dirty="0" smtClean="0">
                <a:solidFill>
                  <a:srgbClr val="8CC600"/>
                </a:solidFill>
                <a:latin typeface="微软雅黑" pitchFamily="34" charset="-122"/>
                <a:ea typeface="微软雅黑" pitchFamily="34" charset="-122"/>
              </a:rPr>
              <a:t>2012</a:t>
            </a:r>
            <a:r>
              <a:rPr lang="zh-CN" altLang="en-US" b="1" dirty="0" smtClean="0">
                <a:solidFill>
                  <a:srgbClr val="8CC600"/>
                </a:solidFill>
                <a:latin typeface="微软雅黑" pitchFamily="34" charset="-122"/>
                <a:ea typeface="微软雅黑" pitchFamily="34" charset="-122"/>
              </a:rPr>
              <a:t>年医院战略回顾与实施：</a:t>
            </a:r>
            <a:endParaRPr lang="en-US" altLang="zh-CN" b="1" dirty="0" smtClean="0">
              <a:solidFill>
                <a:srgbClr val="8CC600"/>
              </a:solidFill>
              <a:latin typeface="微软雅黑" pitchFamily="34" charset="-122"/>
              <a:ea typeface="微软雅黑" pitchFamily="34" charset="-122"/>
            </a:endParaRPr>
          </a:p>
          <a:p>
            <a:pPr>
              <a:lnSpc>
                <a:spcPct val="150000"/>
              </a:lnSpc>
            </a:pPr>
            <a:r>
              <a:rPr lang="en-US" altLang="zh-CN" dirty="0" smtClean="0">
                <a:solidFill>
                  <a:srgbClr val="8CC600"/>
                </a:solidFill>
                <a:latin typeface="微软雅黑" pitchFamily="34" charset="-122"/>
                <a:ea typeface="微软雅黑" pitchFamily="34" charset="-122"/>
              </a:rPr>
              <a:t>1</a:t>
            </a:r>
            <a:r>
              <a:rPr lang="zh-CN" altLang="en-US" dirty="0" smtClean="0">
                <a:solidFill>
                  <a:srgbClr val="8CC600"/>
                </a:solidFill>
                <a:latin typeface="微软雅黑" pitchFamily="34" charset="-122"/>
                <a:ea typeface="微软雅黑" pitchFamily="34" charset="-122"/>
              </a:rPr>
              <a:t>、是否具有核心竞争力</a:t>
            </a:r>
            <a:endParaRPr lang="en-US" altLang="zh-CN" dirty="0" smtClean="0">
              <a:solidFill>
                <a:srgbClr val="8CC600"/>
              </a:solidFill>
              <a:latin typeface="微软雅黑" pitchFamily="34" charset="-122"/>
              <a:ea typeface="微软雅黑" pitchFamily="34" charset="-122"/>
            </a:endParaRPr>
          </a:p>
          <a:p>
            <a:pPr>
              <a:lnSpc>
                <a:spcPct val="150000"/>
              </a:lnSpc>
            </a:pPr>
            <a:r>
              <a:rPr lang="en-US" altLang="zh-CN" dirty="0" smtClean="0">
                <a:solidFill>
                  <a:srgbClr val="8CC600"/>
                </a:solidFill>
                <a:latin typeface="微软雅黑" pitchFamily="34" charset="-122"/>
                <a:ea typeface="微软雅黑" pitchFamily="34" charset="-122"/>
              </a:rPr>
              <a:t>2</a:t>
            </a:r>
            <a:r>
              <a:rPr lang="zh-CN" altLang="en-US" dirty="0" smtClean="0">
                <a:solidFill>
                  <a:srgbClr val="8CC600"/>
                </a:solidFill>
                <a:latin typeface="微软雅黑" pitchFamily="34" charset="-122"/>
                <a:ea typeface="微软雅黑" pitchFamily="34" charset="-122"/>
              </a:rPr>
              <a:t>、战略重新规划。</a:t>
            </a:r>
            <a:endParaRPr lang="zh-CN" altLang="en-US" dirty="0">
              <a:solidFill>
                <a:srgbClr val="8CC600"/>
              </a:solidFill>
              <a:latin typeface="微软雅黑" pitchFamily="34" charset="-122"/>
              <a:ea typeface="微软雅黑" pitchFamily="34" charset="-122"/>
            </a:endParaRPr>
          </a:p>
        </p:txBody>
      </p:sp>
      <p:sp>
        <p:nvSpPr>
          <p:cNvPr id="5" name="TextBox 4"/>
          <p:cNvSpPr txBox="1"/>
          <p:nvPr/>
        </p:nvSpPr>
        <p:spPr>
          <a:xfrm>
            <a:off x="7479630" y="4870547"/>
            <a:ext cx="2286000" cy="484736"/>
          </a:xfrm>
          <a:prstGeom prst="rect">
            <a:avLst/>
          </a:prstGeom>
          <a:noFill/>
          <a:ln>
            <a:noFill/>
          </a:ln>
        </p:spPr>
        <p:txBody>
          <a:bodyPr wrap="square" lIns="91427" tIns="45714" rIns="91427" bIns="45714">
            <a:spAutoFit/>
          </a:bodyPr>
          <a:lstStyle>
            <a:defPPr>
              <a:defRPr lang="zh-CN"/>
            </a:defPPr>
            <a:lvl1pPr>
              <a:lnSpc>
                <a:spcPct val="150000"/>
              </a:lnSpc>
              <a:defRPr sz="1200">
                <a:solidFill>
                  <a:srgbClr val="4D4D4D"/>
                </a:solidFill>
                <a:ea typeface="微软雅黑" pitchFamily="34" charset="-122"/>
              </a:defRPr>
            </a:lvl1pPr>
          </a:lstStyle>
          <a:p>
            <a:pPr algn="ctr">
              <a:defRPr/>
            </a:pPr>
            <a:r>
              <a:rPr lang="zh-CN" altLang="en-US" sz="1700" b="1" kern="0" dirty="0">
                <a:solidFill>
                  <a:schemeClr val="bg1"/>
                </a:solidFill>
              </a:rPr>
              <a:t>战略新规划</a:t>
            </a:r>
          </a:p>
        </p:txBody>
      </p:sp>
      <p:sp>
        <p:nvSpPr>
          <p:cNvPr id="6" name="矩形 5"/>
          <p:cNvSpPr/>
          <p:nvPr/>
        </p:nvSpPr>
        <p:spPr>
          <a:xfrm>
            <a:off x="10038304" y="2351699"/>
            <a:ext cx="942966" cy="942967"/>
          </a:xfrm>
          <a:prstGeom prst="rect">
            <a:avLst/>
          </a:prstGeom>
          <a:solidFill>
            <a:srgbClr val="E8E8E8"/>
          </a:solidFill>
          <a:ln w="3175" cap="flat" cmpd="sng" algn="ctr">
            <a:solidFill>
              <a:srgbClr val="C5C5C5"/>
            </a:solidFill>
            <a:prstDash val="solid"/>
          </a:ln>
          <a:effectLst>
            <a:outerShdw blurRad="482600" dir="2700000" algn="tl" rotWithShape="0">
              <a:prstClr val="black">
                <a:alpha val="62000"/>
              </a:prstClr>
            </a:outerShdw>
          </a:effectLst>
          <a:scene3d>
            <a:camera prst="perspectiveRelaxed" fov="3000000">
              <a:rot lat="18344415" lon="4109179" rev="17304000"/>
            </a:camera>
            <a:lightRig rig="flat" dir="t">
              <a:rot lat="0" lon="0" rev="2700000"/>
            </a:lightRig>
          </a:scene3d>
          <a:sp3d extrusionH="952500" contourW="6350">
            <a:bevelT w="0" h="0"/>
            <a:contourClr>
              <a:srgbClr val="C5C5C5"/>
            </a:contourClr>
          </a:sp3d>
        </p:spPr>
        <p:txBody>
          <a:bodyPr lIns="91427" tIns="45714" rIns="91427" bIns="45714" rtlCol="0" anchor="ctr"/>
          <a:lstStyle/>
          <a:p>
            <a:pPr algn="ctr">
              <a:defRPr/>
            </a:pPr>
            <a:endParaRPr lang="zh-CN" altLang="en-US" kern="0">
              <a:solidFill>
                <a:sysClr val="window" lastClr="FFFFFF"/>
              </a:solidFill>
              <a:latin typeface="Calibri"/>
              <a:ea typeface="宋体"/>
            </a:endParaRPr>
          </a:p>
        </p:txBody>
      </p:sp>
      <p:sp>
        <p:nvSpPr>
          <p:cNvPr id="7" name="矩形 9"/>
          <p:cNvSpPr/>
          <p:nvPr/>
        </p:nvSpPr>
        <p:spPr>
          <a:xfrm rot="20218020">
            <a:off x="8709608" y="3579973"/>
            <a:ext cx="1566864" cy="124931"/>
          </a:xfrm>
          <a:custGeom>
            <a:avLst/>
            <a:gdLst>
              <a:gd name="connsiteX0" fmla="*/ 0 w 2015496"/>
              <a:gd name="connsiteY0" fmla="*/ 0 h 144151"/>
              <a:gd name="connsiteX1" fmla="*/ 2015496 w 2015496"/>
              <a:gd name="connsiteY1" fmla="*/ 0 h 144151"/>
              <a:gd name="connsiteX2" fmla="*/ 2015496 w 2015496"/>
              <a:gd name="connsiteY2" fmla="*/ 144151 h 144151"/>
              <a:gd name="connsiteX3" fmla="*/ 0 w 2015496"/>
              <a:gd name="connsiteY3" fmla="*/ 144151 h 144151"/>
              <a:gd name="connsiteX4" fmla="*/ 0 w 2015496"/>
              <a:gd name="connsiteY4" fmla="*/ 0 h 144151"/>
              <a:gd name="connsiteX0" fmla="*/ 32482 w 2047978"/>
              <a:gd name="connsiteY0" fmla="*/ 0 h 144151"/>
              <a:gd name="connsiteX1" fmla="*/ 2047978 w 2047978"/>
              <a:gd name="connsiteY1" fmla="*/ 0 h 144151"/>
              <a:gd name="connsiteX2" fmla="*/ 2047978 w 2047978"/>
              <a:gd name="connsiteY2" fmla="*/ 144151 h 144151"/>
              <a:gd name="connsiteX3" fmla="*/ 32482 w 2047978"/>
              <a:gd name="connsiteY3" fmla="*/ 144151 h 144151"/>
              <a:gd name="connsiteX4" fmla="*/ 32482 w 2047978"/>
              <a:gd name="connsiteY4" fmla="*/ 0 h 144151"/>
              <a:gd name="connsiteX0" fmla="*/ 45823 w 2061319"/>
              <a:gd name="connsiteY0" fmla="*/ 0 h 144159"/>
              <a:gd name="connsiteX1" fmla="*/ 2061319 w 2061319"/>
              <a:gd name="connsiteY1" fmla="*/ 0 h 144159"/>
              <a:gd name="connsiteX2" fmla="*/ 2061319 w 2061319"/>
              <a:gd name="connsiteY2" fmla="*/ 144151 h 144159"/>
              <a:gd name="connsiteX3" fmla="*/ 45823 w 2061319"/>
              <a:gd name="connsiteY3" fmla="*/ 144151 h 144159"/>
              <a:gd name="connsiteX4" fmla="*/ 45823 w 2061319"/>
              <a:gd name="connsiteY4" fmla="*/ 0 h 144159"/>
              <a:gd name="connsiteX0" fmla="*/ 39425 w 2054921"/>
              <a:gd name="connsiteY0" fmla="*/ 0 h 144159"/>
              <a:gd name="connsiteX1" fmla="*/ 2054921 w 2054921"/>
              <a:gd name="connsiteY1" fmla="*/ 0 h 144159"/>
              <a:gd name="connsiteX2" fmla="*/ 2054921 w 2054921"/>
              <a:gd name="connsiteY2" fmla="*/ 144151 h 144159"/>
              <a:gd name="connsiteX3" fmla="*/ 39425 w 2054921"/>
              <a:gd name="connsiteY3" fmla="*/ 144151 h 144159"/>
              <a:gd name="connsiteX4" fmla="*/ 39425 w 2054921"/>
              <a:gd name="connsiteY4" fmla="*/ 0 h 144159"/>
              <a:gd name="connsiteX0" fmla="*/ 39425 w 2099106"/>
              <a:gd name="connsiteY0" fmla="*/ 0 h 144159"/>
              <a:gd name="connsiteX1" fmla="*/ 2054921 w 2099106"/>
              <a:gd name="connsiteY1" fmla="*/ 0 h 144159"/>
              <a:gd name="connsiteX2" fmla="*/ 2054921 w 2099106"/>
              <a:gd name="connsiteY2" fmla="*/ 144151 h 144159"/>
              <a:gd name="connsiteX3" fmla="*/ 39425 w 2099106"/>
              <a:gd name="connsiteY3" fmla="*/ 144151 h 144159"/>
              <a:gd name="connsiteX4" fmla="*/ 39425 w 2099106"/>
              <a:gd name="connsiteY4" fmla="*/ 0 h 144159"/>
              <a:gd name="connsiteX0" fmla="*/ 39425 w 2114891"/>
              <a:gd name="connsiteY0" fmla="*/ 0 h 144159"/>
              <a:gd name="connsiteX1" fmla="*/ 2054921 w 2114891"/>
              <a:gd name="connsiteY1" fmla="*/ 0 h 144159"/>
              <a:gd name="connsiteX2" fmla="*/ 2054921 w 2114891"/>
              <a:gd name="connsiteY2" fmla="*/ 144151 h 144159"/>
              <a:gd name="connsiteX3" fmla="*/ 39425 w 2114891"/>
              <a:gd name="connsiteY3" fmla="*/ 144151 h 144159"/>
              <a:gd name="connsiteX4" fmla="*/ 39425 w 2114891"/>
              <a:gd name="connsiteY4" fmla="*/ 0 h 144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891" h="144159">
                <a:moveTo>
                  <a:pt x="39425" y="0"/>
                </a:moveTo>
                <a:lnTo>
                  <a:pt x="2054921" y="0"/>
                </a:lnTo>
                <a:cubicBezTo>
                  <a:pt x="2154339" y="1935"/>
                  <a:pt x="2112765" y="143590"/>
                  <a:pt x="2054921" y="144151"/>
                </a:cubicBezTo>
                <a:lnTo>
                  <a:pt x="39425" y="144151"/>
                </a:lnTo>
                <a:cubicBezTo>
                  <a:pt x="-8392" y="145409"/>
                  <a:pt x="-17685" y="9227"/>
                  <a:pt x="39425" y="0"/>
                </a:cubicBezTo>
                <a:close/>
              </a:path>
            </a:pathLst>
          </a:custGeom>
          <a:gradFill rotWithShape="1">
            <a:gsLst>
              <a:gs pos="833">
                <a:srgbClr val="A9A9A9"/>
              </a:gs>
              <a:gs pos="31000">
                <a:srgbClr val="F9F9F9"/>
              </a:gs>
              <a:gs pos="100000">
                <a:srgbClr val="5F5F5F"/>
              </a:gs>
            </a:gsLst>
            <a:lin ang="5400000" scaled="1"/>
          </a:gradFill>
          <a:ln w="3175">
            <a:solidFill>
              <a:srgbClr val="A9A9A9"/>
            </a:solidFill>
          </a:ln>
        </p:spPr>
        <p:txBody>
          <a:bodyPr wrap="none" lIns="91427" tIns="45714" rIns="91427" bIns="45714" anchor="ctr"/>
          <a:lstStyle/>
          <a:p>
            <a:pPr>
              <a:defRPr/>
            </a:pPr>
            <a:endParaRPr lang="zh-CN" altLang="en-US" kern="0">
              <a:solidFill>
                <a:sysClr val="windowText" lastClr="000000"/>
              </a:solidFill>
              <a:latin typeface="Arial" charset="0"/>
              <a:ea typeface="微软雅黑" pitchFamily="34" charset="-122"/>
            </a:endParaRPr>
          </a:p>
        </p:txBody>
      </p:sp>
      <p:sp>
        <p:nvSpPr>
          <p:cNvPr id="8" name="矩形 7"/>
          <p:cNvSpPr/>
          <p:nvPr/>
        </p:nvSpPr>
        <p:spPr>
          <a:xfrm>
            <a:off x="5649410" y="2475769"/>
            <a:ext cx="980084" cy="980084"/>
          </a:xfrm>
          <a:prstGeom prst="rect">
            <a:avLst/>
          </a:prstGeom>
          <a:solidFill>
            <a:srgbClr val="E8E8E8"/>
          </a:solidFill>
          <a:ln w="3175" cap="flat" cmpd="sng" algn="ctr">
            <a:solidFill>
              <a:srgbClr val="C5C5C5"/>
            </a:solidFill>
            <a:prstDash val="solid"/>
          </a:ln>
          <a:effectLst>
            <a:outerShdw blurRad="482600" dir="2700000" algn="tl" rotWithShape="0">
              <a:prstClr val="black">
                <a:alpha val="62000"/>
              </a:prstClr>
            </a:outerShdw>
          </a:effectLst>
          <a:scene3d>
            <a:camera prst="perspectiveRelaxed" fov="3000000">
              <a:rot lat="18344415" lon="4109179" rev="17304000"/>
            </a:camera>
            <a:lightRig rig="flat" dir="t">
              <a:rot lat="0" lon="0" rev="2700000"/>
            </a:lightRig>
          </a:scene3d>
          <a:sp3d extrusionH="1016000" contourW="6350">
            <a:bevelT w="0" h="0"/>
            <a:contourClr>
              <a:srgbClr val="C5C5C5"/>
            </a:contourClr>
          </a:sp3d>
        </p:spPr>
        <p:txBody>
          <a:bodyPr lIns="91427" tIns="45714" rIns="91427" bIns="45714" rtlCol="0" anchor="ctr"/>
          <a:lstStyle/>
          <a:p>
            <a:pPr algn="ctr">
              <a:defRPr/>
            </a:pPr>
            <a:endParaRPr lang="zh-CN" altLang="en-US" kern="0">
              <a:solidFill>
                <a:sysClr val="window" lastClr="FFFFFF"/>
              </a:solidFill>
              <a:latin typeface="Calibri"/>
              <a:ea typeface="宋体"/>
            </a:endParaRPr>
          </a:p>
        </p:txBody>
      </p:sp>
      <p:sp>
        <p:nvSpPr>
          <p:cNvPr id="9" name="矩形 9"/>
          <p:cNvSpPr/>
          <p:nvPr/>
        </p:nvSpPr>
        <p:spPr>
          <a:xfrm rot="731355">
            <a:off x="6539964" y="3643000"/>
            <a:ext cx="1480221" cy="121467"/>
          </a:xfrm>
          <a:custGeom>
            <a:avLst/>
            <a:gdLst>
              <a:gd name="connsiteX0" fmla="*/ 0 w 2015496"/>
              <a:gd name="connsiteY0" fmla="*/ 0 h 144151"/>
              <a:gd name="connsiteX1" fmla="*/ 2015496 w 2015496"/>
              <a:gd name="connsiteY1" fmla="*/ 0 h 144151"/>
              <a:gd name="connsiteX2" fmla="*/ 2015496 w 2015496"/>
              <a:gd name="connsiteY2" fmla="*/ 144151 h 144151"/>
              <a:gd name="connsiteX3" fmla="*/ 0 w 2015496"/>
              <a:gd name="connsiteY3" fmla="*/ 144151 h 144151"/>
              <a:gd name="connsiteX4" fmla="*/ 0 w 2015496"/>
              <a:gd name="connsiteY4" fmla="*/ 0 h 144151"/>
              <a:gd name="connsiteX0" fmla="*/ 32482 w 2047978"/>
              <a:gd name="connsiteY0" fmla="*/ 0 h 144151"/>
              <a:gd name="connsiteX1" fmla="*/ 2047978 w 2047978"/>
              <a:gd name="connsiteY1" fmla="*/ 0 h 144151"/>
              <a:gd name="connsiteX2" fmla="*/ 2047978 w 2047978"/>
              <a:gd name="connsiteY2" fmla="*/ 144151 h 144151"/>
              <a:gd name="connsiteX3" fmla="*/ 32482 w 2047978"/>
              <a:gd name="connsiteY3" fmla="*/ 144151 h 144151"/>
              <a:gd name="connsiteX4" fmla="*/ 32482 w 2047978"/>
              <a:gd name="connsiteY4" fmla="*/ 0 h 144151"/>
              <a:gd name="connsiteX0" fmla="*/ 45823 w 2061319"/>
              <a:gd name="connsiteY0" fmla="*/ 0 h 144159"/>
              <a:gd name="connsiteX1" fmla="*/ 2061319 w 2061319"/>
              <a:gd name="connsiteY1" fmla="*/ 0 h 144159"/>
              <a:gd name="connsiteX2" fmla="*/ 2061319 w 2061319"/>
              <a:gd name="connsiteY2" fmla="*/ 144151 h 144159"/>
              <a:gd name="connsiteX3" fmla="*/ 45823 w 2061319"/>
              <a:gd name="connsiteY3" fmla="*/ 144151 h 144159"/>
              <a:gd name="connsiteX4" fmla="*/ 45823 w 2061319"/>
              <a:gd name="connsiteY4" fmla="*/ 0 h 144159"/>
              <a:gd name="connsiteX0" fmla="*/ 39425 w 2054921"/>
              <a:gd name="connsiteY0" fmla="*/ 0 h 144159"/>
              <a:gd name="connsiteX1" fmla="*/ 2054921 w 2054921"/>
              <a:gd name="connsiteY1" fmla="*/ 0 h 144159"/>
              <a:gd name="connsiteX2" fmla="*/ 2054921 w 2054921"/>
              <a:gd name="connsiteY2" fmla="*/ 144151 h 144159"/>
              <a:gd name="connsiteX3" fmla="*/ 39425 w 2054921"/>
              <a:gd name="connsiteY3" fmla="*/ 144151 h 144159"/>
              <a:gd name="connsiteX4" fmla="*/ 39425 w 2054921"/>
              <a:gd name="connsiteY4" fmla="*/ 0 h 144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921" h="144159">
                <a:moveTo>
                  <a:pt x="39425" y="0"/>
                </a:moveTo>
                <a:lnTo>
                  <a:pt x="2054921" y="0"/>
                </a:lnTo>
                <a:lnTo>
                  <a:pt x="2054921" y="144151"/>
                </a:lnTo>
                <a:lnTo>
                  <a:pt x="39425" y="144151"/>
                </a:lnTo>
                <a:cubicBezTo>
                  <a:pt x="-8392" y="145409"/>
                  <a:pt x="-17685" y="9227"/>
                  <a:pt x="39425" y="0"/>
                </a:cubicBezTo>
                <a:close/>
              </a:path>
            </a:pathLst>
          </a:custGeom>
          <a:gradFill rotWithShape="1">
            <a:gsLst>
              <a:gs pos="833">
                <a:srgbClr val="A9A9A9"/>
              </a:gs>
              <a:gs pos="31000">
                <a:srgbClr val="F9F9F9"/>
              </a:gs>
              <a:gs pos="100000">
                <a:srgbClr val="5F5F5F"/>
              </a:gs>
            </a:gsLst>
            <a:lin ang="5400000" scaled="1"/>
          </a:gradFill>
          <a:ln w="3175">
            <a:solidFill>
              <a:srgbClr val="A9A9A9"/>
            </a:solidFill>
          </a:ln>
        </p:spPr>
        <p:txBody>
          <a:bodyPr wrap="none" lIns="91427" tIns="45714" rIns="91427" bIns="45714" anchor="ctr"/>
          <a:lstStyle/>
          <a:p>
            <a:pPr>
              <a:defRPr/>
            </a:pPr>
            <a:endParaRPr lang="zh-CN" altLang="en-US" kern="0">
              <a:solidFill>
                <a:sysClr val="windowText" lastClr="000000"/>
              </a:solidFill>
              <a:latin typeface="Arial" charset="0"/>
              <a:ea typeface="微软雅黑" pitchFamily="34" charset="-122"/>
            </a:endParaRPr>
          </a:p>
        </p:txBody>
      </p:sp>
      <p:sp>
        <p:nvSpPr>
          <p:cNvPr id="10" name="矩形 9"/>
          <p:cNvSpPr/>
          <p:nvPr/>
        </p:nvSpPr>
        <p:spPr>
          <a:xfrm>
            <a:off x="8008729" y="2743418"/>
            <a:ext cx="1162565" cy="1162567"/>
          </a:xfrm>
          <a:prstGeom prst="rect">
            <a:avLst/>
          </a:prstGeom>
          <a:solidFill>
            <a:srgbClr val="C00000">
              <a:lumMod val="60000"/>
              <a:lumOff val="40000"/>
            </a:srgbClr>
          </a:solidFill>
          <a:ln w="3175" cap="flat" cmpd="sng" algn="ctr">
            <a:solidFill>
              <a:srgbClr val="C00000"/>
            </a:solidFill>
            <a:prstDash val="solid"/>
          </a:ln>
          <a:effectLst>
            <a:outerShdw blurRad="482600" dir="2700000" algn="tl" rotWithShape="0">
              <a:prstClr val="black">
                <a:alpha val="62000"/>
              </a:prstClr>
            </a:outerShdw>
          </a:effectLst>
          <a:scene3d>
            <a:camera prst="perspectiveRelaxed" fov="3000000">
              <a:rot lat="18344415" lon="4109179" rev="17304000"/>
            </a:camera>
            <a:lightRig rig="flat" dir="t">
              <a:rot lat="0" lon="0" rev="2700000"/>
            </a:lightRig>
          </a:scene3d>
          <a:sp3d extrusionH="1231900" contourW="6350">
            <a:bevelT w="0" h="0"/>
            <a:contourClr>
              <a:srgbClr val="C00000"/>
            </a:contourClr>
          </a:sp3d>
        </p:spPr>
        <p:txBody>
          <a:bodyPr lIns="91427" tIns="45714" rIns="91427" bIns="45714" rtlCol="0" anchor="ctr"/>
          <a:lstStyle/>
          <a:p>
            <a:pPr algn="ctr">
              <a:defRPr/>
            </a:pPr>
            <a:endParaRPr lang="zh-CN" altLang="en-US" kern="0">
              <a:solidFill>
                <a:sysClr val="window" lastClr="FFFFFF"/>
              </a:solidFill>
              <a:latin typeface="Calibri"/>
              <a:ea typeface="宋体"/>
            </a:endParaRPr>
          </a:p>
        </p:txBody>
      </p:sp>
      <p:sp>
        <p:nvSpPr>
          <p:cNvPr id="11" name="TextBox 10"/>
          <p:cNvSpPr txBox="1"/>
          <p:nvPr/>
        </p:nvSpPr>
        <p:spPr>
          <a:xfrm>
            <a:off x="9938288" y="2370102"/>
            <a:ext cx="1143000" cy="369320"/>
          </a:xfrm>
          <a:prstGeom prst="rect">
            <a:avLst/>
          </a:prstGeom>
          <a:noFill/>
          <a:ln>
            <a:noFill/>
          </a:ln>
        </p:spPr>
        <p:txBody>
          <a:bodyPr wrap="square" lIns="91427" tIns="45714" rIns="91427" bIns="45714">
            <a:spAutoFit/>
          </a:bodyPr>
          <a:lstStyle>
            <a:defPPr>
              <a:defRPr lang="zh-CN"/>
            </a:defPPr>
            <a:lvl1pPr>
              <a:lnSpc>
                <a:spcPct val="150000"/>
              </a:lnSpc>
              <a:defRPr sz="1200">
                <a:solidFill>
                  <a:srgbClr val="4D4D4D"/>
                </a:solidFill>
                <a:ea typeface="微软雅黑" pitchFamily="34" charset="-122"/>
              </a:defRPr>
            </a:lvl1pPr>
          </a:lstStyle>
          <a:p>
            <a:pPr>
              <a:defRPr/>
            </a:pPr>
            <a:r>
              <a:rPr lang="zh-CN" altLang="en-US" kern="0" dirty="0">
                <a:solidFill>
                  <a:srgbClr val="8CC600"/>
                </a:solidFill>
              </a:rPr>
              <a:t>外部调研</a:t>
            </a:r>
          </a:p>
        </p:txBody>
      </p:sp>
      <p:sp>
        <p:nvSpPr>
          <p:cNvPr id="4" name="TextBox 3"/>
          <p:cNvSpPr txBox="1"/>
          <p:nvPr/>
        </p:nvSpPr>
        <p:spPr>
          <a:xfrm>
            <a:off x="5618463" y="2504146"/>
            <a:ext cx="1057330" cy="369320"/>
          </a:xfrm>
          <a:prstGeom prst="rect">
            <a:avLst/>
          </a:prstGeom>
          <a:noFill/>
          <a:ln>
            <a:noFill/>
          </a:ln>
        </p:spPr>
        <p:txBody>
          <a:bodyPr wrap="square" lIns="91427" tIns="45714" rIns="91427" bIns="45714">
            <a:spAutoFit/>
          </a:bodyPr>
          <a:lstStyle>
            <a:defPPr>
              <a:defRPr lang="zh-CN"/>
            </a:defPPr>
            <a:lvl1pPr>
              <a:lnSpc>
                <a:spcPct val="150000"/>
              </a:lnSpc>
              <a:defRPr sz="1200">
                <a:solidFill>
                  <a:srgbClr val="4D4D4D"/>
                </a:solidFill>
                <a:ea typeface="微软雅黑" pitchFamily="34" charset="-122"/>
              </a:defRPr>
            </a:lvl1pPr>
          </a:lstStyle>
          <a:p>
            <a:pPr>
              <a:defRPr/>
            </a:pPr>
            <a:r>
              <a:rPr lang="zh-CN" altLang="en-US" kern="0" dirty="0">
                <a:solidFill>
                  <a:srgbClr val="8CC600"/>
                </a:solidFill>
              </a:rPr>
              <a:t>内部调研</a:t>
            </a:r>
          </a:p>
        </p:txBody>
      </p:sp>
      <p:sp>
        <p:nvSpPr>
          <p:cNvPr id="12" name="TextBox 11"/>
          <p:cNvSpPr txBox="1"/>
          <p:nvPr/>
        </p:nvSpPr>
        <p:spPr>
          <a:xfrm>
            <a:off x="5787232" y="5941053"/>
            <a:ext cx="5920785" cy="353931"/>
          </a:xfrm>
          <a:prstGeom prst="rect">
            <a:avLst/>
          </a:prstGeom>
          <a:noFill/>
          <a:ln>
            <a:solidFill>
              <a:schemeClr val="accent6"/>
            </a:solidFill>
          </a:ln>
        </p:spPr>
        <p:txBody>
          <a:bodyPr wrap="square" lIns="91427" tIns="45714" rIns="91427" bIns="45714" rtlCol="0">
            <a:spAutoFit/>
          </a:bodyPr>
          <a:lstStyle/>
          <a:p>
            <a:pPr algn="ctr"/>
            <a:r>
              <a:rPr lang="zh-CN" altLang="en-US" dirty="0" smtClean="0">
                <a:solidFill>
                  <a:schemeClr val="accent6"/>
                </a:solidFill>
                <a:latin typeface="微软雅黑" pitchFamily="34" charset="-122"/>
                <a:ea typeface="微软雅黑" pitchFamily="34" charset="-122"/>
              </a:rPr>
              <a:t>调研细项过于复杂，建议引进专业的医院顾问团队。</a:t>
            </a:r>
            <a:endParaRPr lang="zh-CN" altLang="en-US" dirty="0">
              <a:solidFill>
                <a:schemeClr val="accent6"/>
              </a:solidFill>
              <a:latin typeface="微软雅黑" pitchFamily="34" charset="-122"/>
              <a:ea typeface="微软雅黑" pitchFamily="34"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738" y="3888275"/>
            <a:ext cx="3600400" cy="2401439"/>
          </a:xfrm>
          <a:prstGeom prst="roundRect">
            <a:avLst>
              <a:gd name="adj" fmla="val 16667"/>
            </a:avLst>
          </a:prstGeom>
          <a:ln w="19050">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116583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318048" y="406692"/>
            <a:ext cx="1547292"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战略目标</a:t>
            </a:r>
          </a:p>
        </p:txBody>
      </p:sp>
      <p:cxnSp>
        <p:nvCxnSpPr>
          <p:cNvPr id="4" name="直接连接符 3"/>
          <p:cNvCxnSpPr/>
          <p:nvPr/>
        </p:nvCxnSpPr>
        <p:spPr>
          <a:xfrm>
            <a:off x="1633090" y="6525344"/>
            <a:ext cx="9513948" cy="0"/>
          </a:xfrm>
          <a:prstGeom prst="line">
            <a:avLst/>
          </a:prstGeom>
          <a:solidFill>
            <a:srgbClr val="99CC00">
              <a:alpha val="20000"/>
            </a:srgbClr>
          </a:solidFill>
          <a:ln w="12700" cap="rnd" algn="ctr">
            <a:solidFill>
              <a:srgbClr val="99CC00"/>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068" y="2060848"/>
            <a:ext cx="4824536" cy="3960440"/>
          </a:xfrm>
          <a:prstGeom prst="rect">
            <a:avLst/>
          </a:prstGeom>
        </p:spPr>
      </p:pic>
      <p:sp>
        <p:nvSpPr>
          <p:cNvPr id="6" name="Rectangle 31"/>
          <p:cNvSpPr/>
          <p:nvPr/>
        </p:nvSpPr>
        <p:spPr bwMode="auto">
          <a:xfrm>
            <a:off x="5953817" y="2220145"/>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defTabSz="685192">
              <a:defRPr/>
            </a:pPr>
            <a:r>
              <a:rPr lang="zh-CN" altLang="en-US" b="1" kern="0" dirty="0" smtClean="0">
                <a:solidFill>
                  <a:schemeClr val="bg1">
                    <a:alpha val="99000"/>
                  </a:schemeClr>
                </a:solidFill>
                <a:latin typeface="微软雅黑" pitchFamily="34" charset="-122"/>
                <a:ea typeface="微软雅黑" pitchFamily="34" charset="-122"/>
                <a:cs typeface="Segoe UI" pitchFamily="34" charset="0"/>
              </a:rPr>
              <a:t>     </a:t>
            </a:r>
            <a:r>
              <a:rPr lang="en-US" altLang="zh-CN" b="1" kern="0" dirty="0" smtClean="0">
                <a:solidFill>
                  <a:schemeClr val="bg1">
                    <a:alpha val="99000"/>
                  </a:schemeClr>
                </a:solidFill>
                <a:latin typeface="微软雅黑" pitchFamily="34" charset="-122"/>
                <a:ea typeface="微软雅黑" pitchFamily="34" charset="-122"/>
                <a:cs typeface="Segoe UI" pitchFamily="34" charset="0"/>
              </a:rPr>
              <a:t>1</a:t>
            </a:r>
            <a:r>
              <a:rPr lang="zh-CN" altLang="en-US" b="1" kern="0" dirty="0" smtClean="0">
                <a:solidFill>
                  <a:schemeClr val="bg1">
                    <a:alpha val="99000"/>
                  </a:schemeClr>
                </a:solidFill>
                <a:latin typeface="微软雅黑" pitchFamily="34" charset="-122"/>
                <a:ea typeface="微软雅黑" pitchFamily="34" charset="-122"/>
                <a:cs typeface="Segoe UI" pitchFamily="34" charset="0"/>
              </a:rPr>
              <a:t>、 优秀的专家团队</a:t>
            </a:r>
            <a:endParaRPr lang="en-US" b="1" kern="0" dirty="0">
              <a:solidFill>
                <a:schemeClr val="bg1">
                  <a:alpha val="99000"/>
                </a:schemeClr>
              </a:solidFill>
              <a:latin typeface="微软雅黑" pitchFamily="34" charset="-122"/>
              <a:ea typeface="微软雅黑" pitchFamily="34" charset="-122"/>
              <a:cs typeface="Segoe UI" pitchFamily="34" charset="0"/>
            </a:endParaRPr>
          </a:p>
        </p:txBody>
      </p:sp>
      <p:sp>
        <p:nvSpPr>
          <p:cNvPr id="7" name="Rectangle 31"/>
          <p:cNvSpPr/>
          <p:nvPr/>
        </p:nvSpPr>
        <p:spPr bwMode="auto">
          <a:xfrm>
            <a:off x="5937368" y="3258534"/>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defTabSz="685192">
              <a:defRPr/>
            </a:pPr>
            <a:r>
              <a:rPr lang="zh-CN" altLang="en-US" b="1" kern="0" dirty="0" smtClean="0">
                <a:solidFill>
                  <a:srgbClr val="C00000">
                    <a:alpha val="99000"/>
                  </a:srgbClr>
                </a:solidFill>
                <a:latin typeface="微软雅黑" pitchFamily="34" charset="-122"/>
                <a:ea typeface="微软雅黑" pitchFamily="34" charset="-122"/>
                <a:cs typeface="Segoe UI" pitchFamily="34" charset="0"/>
              </a:rPr>
              <a:t>      </a:t>
            </a:r>
            <a:r>
              <a:rPr lang="en-US" altLang="zh-CN" b="1" kern="0" dirty="0" smtClean="0">
                <a:solidFill>
                  <a:schemeClr val="bg1">
                    <a:alpha val="99000"/>
                  </a:schemeClr>
                </a:solidFill>
                <a:latin typeface="微软雅黑" pitchFamily="34" charset="-122"/>
                <a:ea typeface="微软雅黑" pitchFamily="34" charset="-122"/>
                <a:cs typeface="Segoe UI" pitchFamily="34" charset="0"/>
              </a:rPr>
              <a:t>2</a:t>
            </a:r>
            <a:r>
              <a:rPr lang="zh-CN" altLang="en-US" b="1" kern="0" dirty="0" smtClean="0">
                <a:solidFill>
                  <a:schemeClr val="bg1">
                    <a:alpha val="99000"/>
                  </a:schemeClr>
                </a:solidFill>
                <a:latin typeface="微软雅黑" pitchFamily="34" charset="-122"/>
                <a:ea typeface="微软雅黑" pitchFamily="34" charset="-122"/>
                <a:cs typeface="Segoe UI" pitchFamily="34" charset="0"/>
              </a:rPr>
              <a:t>、先进的医疗设备</a:t>
            </a:r>
            <a:endParaRPr lang="en-US" b="1" kern="0" dirty="0">
              <a:solidFill>
                <a:schemeClr val="bg1">
                  <a:alpha val="99000"/>
                </a:schemeClr>
              </a:solidFill>
              <a:latin typeface="微软雅黑" pitchFamily="34" charset="-122"/>
              <a:ea typeface="微软雅黑" pitchFamily="34" charset="-122"/>
              <a:cs typeface="Segoe UI" pitchFamily="34" charset="0"/>
            </a:endParaRPr>
          </a:p>
        </p:txBody>
      </p:sp>
      <p:sp>
        <p:nvSpPr>
          <p:cNvPr id="8" name="Rectangle 31"/>
          <p:cNvSpPr/>
          <p:nvPr/>
        </p:nvSpPr>
        <p:spPr bwMode="auto">
          <a:xfrm>
            <a:off x="5936683" y="4296924"/>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defTabSz="685192">
              <a:defRPr/>
            </a:pPr>
            <a:r>
              <a:rPr lang="zh-CN" altLang="en-US" b="1" kern="0" dirty="0" smtClean="0">
                <a:solidFill>
                  <a:srgbClr val="C00000">
                    <a:alpha val="99000"/>
                  </a:srgbClr>
                </a:solidFill>
                <a:latin typeface="微软雅黑" pitchFamily="34" charset="-122"/>
                <a:ea typeface="微软雅黑" pitchFamily="34" charset="-122"/>
                <a:cs typeface="Segoe UI" pitchFamily="34" charset="0"/>
              </a:rPr>
              <a:t>      </a:t>
            </a:r>
            <a:r>
              <a:rPr lang="en-US" altLang="zh-CN" b="1" kern="0" dirty="0" smtClean="0">
                <a:solidFill>
                  <a:schemeClr val="bg1">
                    <a:alpha val="99000"/>
                  </a:schemeClr>
                </a:solidFill>
                <a:latin typeface="微软雅黑" pitchFamily="34" charset="-122"/>
                <a:ea typeface="微软雅黑" pitchFamily="34" charset="-122"/>
                <a:cs typeface="Segoe UI" pitchFamily="34" charset="0"/>
              </a:rPr>
              <a:t>3</a:t>
            </a:r>
            <a:r>
              <a:rPr lang="zh-CN" altLang="en-US" b="1" kern="0" dirty="0" smtClean="0">
                <a:solidFill>
                  <a:schemeClr val="bg1">
                    <a:alpha val="99000"/>
                  </a:schemeClr>
                </a:solidFill>
                <a:latin typeface="微软雅黑" pitchFamily="34" charset="-122"/>
                <a:ea typeface="微软雅黑" pitchFamily="34" charset="-122"/>
                <a:cs typeface="Segoe UI" pitchFamily="34" charset="0"/>
              </a:rPr>
              <a:t>、医院流程优化</a:t>
            </a:r>
            <a:endParaRPr lang="en-US" b="1" kern="0" dirty="0">
              <a:solidFill>
                <a:schemeClr val="bg1">
                  <a:alpha val="99000"/>
                </a:schemeClr>
              </a:solidFill>
              <a:latin typeface="微软雅黑" pitchFamily="34" charset="-122"/>
              <a:ea typeface="微软雅黑" pitchFamily="34" charset="-122"/>
              <a:cs typeface="Segoe UI" pitchFamily="34" charset="0"/>
            </a:endParaRPr>
          </a:p>
        </p:txBody>
      </p:sp>
      <p:sp>
        <p:nvSpPr>
          <p:cNvPr id="9" name="Rectangle 31"/>
          <p:cNvSpPr/>
          <p:nvPr/>
        </p:nvSpPr>
        <p:spPr bwMode="auto">
          <a:xfrm>
            <a:off x="5935999" y="5335314"/>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defTabSz="685192">
              <a:defRPr/>
            </a:pPr>
            <a:r>
              <a:rPr lang="zh-CN" altLang="en-US" b="1" kern="0" dirty="0" smtClean="0">
                <a:solidFill>
                  <a:srgbClr val="C00000">
                    <a:alpha val="99000"/>
                  </a:srgbClr>
                </a:solidFill>
                <a:latin typeface="微软雅黑" pitchFamily="34" charset="-122"/>
                <a:ea typeface="微软雅黑" pitchFamily="34" charset="-122"/>
                <a:cs typeface="Segoe UI" pitchFamily="34" charset="0"/>
              </a:rPr>
              <a:t>      </a:t>
            </a:r>
            <a:r>
              <a:rPr lang="en-US" altLang="zh-CN" b="1" kern="0" dirty="0" smtClean="0">
                <a:solidFill>
                  <a:schemeClr val="bg1">
                    <a:alpha val="99000"/>
                  </a:schemeClr>
                </a:solidFill>
                <a:latin typeface="微软雅黑" pitchFamily="34" charset="-122"/>
                <a:ea typeface="微软雅黑" pitchFamily="34" charset="-122"/>
                <a:cs typeface="Segoe UI" pitchFamily="34" charset="0"/>
              </a:rPr>
              <a:t>4</a:t>
            </a:r>
            <a:r>
              <a:rPr lang="zh-CN" altLang="en-US" b="1" kern="0" dirty="0" smtClean="0">
                <a:solidFill>
                  <a:schemeClr val="bg1">
                    <a:alpha val="99000"/>
                  </a:schemeClr>
                </a:solidFill>
                <a:latin typeface="微软雅黑" pitchFamily="34" charset="-122"/>
                <a:ea typeface="微软雅黑" pitchFamily="34" charset="-122"/>
                <a:cs typeface="Segoe UI" pitchFamily="34" charset="0"/>
              </a:rPr>
              <a:t>、医院品牌塑造</a:t>
            </a:r>
            <a:endParaRPr lang="en-US" b="1" kern="0" dirty="0">
              <a:solidFill>
                <a:schemeClr val="bg1">
                  <a:alpha val="99000"/>
                </a:schemeClr>
              </a:solidFill>
              <a:latin typeface="微软雅黑" pitchFamily="34" charset="-122"/>
              <a:ea typeface="微软雅黑" pitchFamily="34" charset="-122"/>
              <a:cs typeface="Segoe UI" pitchFamily="34" charset="0"/>
            </a:endParaRPr>
          </a:p>
        </p:txBody>
      </p:sp>
      <p:sp>
        <p:nvSpPr>
          <p:cNvPr id="14" name="TextBox 13"/>
          <p:cNvSpPr txBox="1"/>
          <p:nvPr/>
        </p:nvSpPr>
        <p:spPr>
          <a:xfrm>
            <a:off x="1597086" y="1420730"/>
            <a:ext cx="2232248" cy="461665"/>
          </a:xfrm>
          <a:prstGeom prst="rect">
            <a:avLst/>
          </a:prstGeom>
          <a:noFill/>
          <a:ln>
            <a:solidFill>
              <a:schemeClr val="accent6"/>
            </a:solidFill>
          </a:ln>
        </p:spPr>
        <p:txBody>
          <a:bodyPr wrap="square" lIns="91427" tIns="45714" rIns="91427" bIns="45714" rtlCol="0">
            <a:spAutoFit/>
          </a:bodyPr>
          <a:lstStyle/>
          <a:p>
            <a:r>
              <a:rPr lang="zh-CN" altLang="en-US" sz="2400" b="1" dirty="0">
                <a:solidFill>
                  <a:srgbClr val="8CC600"/>
                </a:solidFill>
                <a:latin typeface="微软雅黑" pitchFamily="34" charset="-122"/>
                <a:ea typeface="微软雅黑" pitchFamily="34" charset="-122"/>
              </a:rPr>
              <a:t>差异化与核心</a:t>
            </a:r>
          </a:p>
        </p:txBody>
      </p:sp>
    </p:spTree>
    <p:extLst>
      <p:ext uri="{BB962C8B-B14F-4D97-AF65-F5344CB8AC3E}">
        <p14:creationId xmlns:p14="http://schemas.microsoft.com/office/powerpoint/2010/main" val="105450769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318048" y="406692"/>
            <a:ext cx="1547292"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战略规划</a:t>
            </a:r>
          </a:p>
        </p:txBody>
      </p:sp>
      <p:grpSp>
        <p:nvGrpSpPr>
          <p:cNvPr id="4" name="组合 3"/>
          <p:cNvGrpSpPr/>
          <p:nvPr/>
        </p:nvGrpSpPr>
        <p:grpSpPr>
          <a:xfrm>
            <a:off x="3632647" y="2046172"/>
            <a:ext cx="7956003" cy="4056315"/>
            <a:chOff x="1612465" y="1161187"/>
            <a:chExt cx="6838137" cy="3640496"/>
          </a:xfrm>
        </p:grpSpPr>
        <p:sp>
          <p:nvSpPr>
            <p:cNvPr id="8" name="Line 13"/>
            <p:cNvSpPr>
              <a:spLocks noChangeShapeType="1"/>
            </p:cNvSpPr>
            <p:nvPr/>
          </p:nvSpPr>
          <p:spPr bwMode="auto">
            <a:xfrm>
              <a:off x="2013342" y="4467949"/>
              <a:ext cx="6103937" cy="0"/>
            </a:xfrm>
            <a:prstGeom prst="line">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itchFamily="34" charset="-122"/>
                <a:ea typeface="微软雅黑" pitchFamily="34" charset="-122"/>
              </a:endParaRPr>
            </a:p>
          </p:txBody>
        </p:sp>
        <p:sp>
          <p:nvSpPr>
            <p:cNvPr id="9" name="Line 14"/>
            <p:cNvSpPr>
              <a:spLocks noChangeShapeType="1"/>
            </p:cNvSpPr>
            <p:nvPr/>
          </p:nvSpPr>
          <p:spPr bwMode="auto">
            <a:xfrm rot="16200000">
              <a:off x="359167" y="2815362"/>
              <a:ext cx="3308350" cy="0"/>
            </a:xfrm>
            <a:prstGeom prst="line">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itchFamily="34" charset="-122"/>
                <a:ea typeface="微软雅黑" pitchFamily="34" charset="-122"/>
              </a:endParaRPr>
            </a:p>
          </p:txBody>
        </p:sp>
        <p:sp>
          <p:nvSpPr>
            <p:cNvPr id="10" name="Line 15"/>
            <p:cNvSpPr>
              <a:spLocks noChangeShapeType="1"/>
            </p:cNvSpPr>
            <p:nvPr/>
          </p:nvSpPr>
          <p:spPr bwMode="auto">
            <a:xfrm flipV="1">
              <a:off x="2016517" y="1330215"/>
              <a:ext cx="5876171" cy="3129796"/>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itchFamily="34" charset="-122"/>
                <a:ea typeface="微软雅黑" pitchFamily="34" charset="-122"/>
              </a:endParaRPr>
            </a:p>
          </p:txBody>
        </p:sp>
        <p:grpSp>
          <p:nvGrpSpPr>
            <p:cNvPr id="11" name="Group 34"/>
            <p:cNvGrpSpPr>
              <a:grpSpLocks/>
            </p:cNvGrpSpPr>
            <p:nvPr/>
          </p:nvGrpSpPr>
          <p:grpSpPr bwMode="auto">
            <a:xfrm>
              <a:off x="6509572" y="1627912"/>
              <a:ext cx="605563" cy="593725"/>
              <a:chOff x="0" y="0"/>
              <a:chExt cx="300" cy="294"/>
            </a:xfrm>
          </p:grpSpPr>
          <p:grpSp>
            <p:nvGrpSpPr>
              <p:cNvPr id="33" name="Group 35"/>
              <p:cNvGrpSpPr>
                <a:grpSpLocks/>
              </p:cNvGrpSpPr>
              <p:nvPr/>
            </p:nvGrpSpPr>
            <p:grpSpPr bwMode="auto">
              <a:xfrm>
                <a:off x="0" y="0"/>
                <a:ext cx="300" cy="294"/>
                <a:chOff x="0" y="0"/>
                <a:chExt cx="1035" cy="1019"/>
              </a:xfrm>
            </p:grpSpPr>
            <p:sp>
              <p:nvSpPr>
                <p:cNvPr id="35" name="Oval 38"/>
                <p:cNvSpPr>
                  <a:spLocks noChangeArrowheads="1"/>
                </p:cNvSpPr>
                <p:nvPr/>
              </p:nvSpPr>
              <p:spPr bwMode="auto">
                <a:xfrm>
                  <a:off x="0" y="0"/>
                  <a:ext cx="1035" cy="1019"/>
                </a:xfrm>
                <a:prstGeom prst="ellipse">
                  <a:avLst/>
                </a:prstGeom>
                <a:gradFill rotWithShape="1">
                  <a:gsLst>
                    <a:gs pos="0">
                      <a:srgbClr val="C00000">
                        <a:lumMod val="60000"/>
                        <a:lumOff val="40000"/>
                      </a:srgbClr>
                    </a:gs>
                    <a:gs pos="100000">
                      <a:srgbClr val="C00000"/>
                    </a:gs>
                  </a:gsLst>
                  <a:path path="shape">
                    <a:fillToRect l="50000" t="50000" r="50000" b="50000"/>
                  </a:path>
                </a:gradFill>
                <a:ln w="9525">
                  <a:solidFill>
                    <a:srgbClr val="C00000"/>
                  </a:solidFill>
                  <a:round/>
                  <a:headEnd/>
                  <a:tailEnd/>
                </a:ln>
                <a:effectLst/>
              </p:spPr>
              <p:txBody>
                <a:bodyPr wrap="none" anchor="ctr"/>
                <a:lstStyle/>
                <a:p>
                  <a:pPr algn="ctr">
                    <a:defRPr/>
                  </a:pPr>
                  <a:endParaRPr lang="zh-CN" altLang="en-US" sz="3200" b="1" kern="0" dirty="0">
                    <a:solidFill>
                      <a:srgbClr val="FFFFFF"/>
                    </a:solidFill>
                    <a:latin typeface="微软雅黑" pitchFamily="34" charset="-122"/>
                    <a:ea typeface="微软雅黑" pitchFamily="34" charset="-122"/>
                  </a:endParaRPr>
                </a:p>
              </p:txBody>
            </p:sp>
            <p:pic>
              <p:nvPicPr>
                <p:cNvPr id="36"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a:defRPr/>
                </a:pPr>
                <a:r>
                  <a:rPr lang="en-US" altLang="zh-CN" sz="2400" kern="10" dirty="0">
                    <a:ln w="9525">
                      <a:noFill/>
                      <a:round/>
                      <a:headEnd/>
                      <a:tailEnd/>
                    </a:ln>
                    <a:solidFill>
                      <a:srgbClr val="FFFFFF"/>
                    </a:solidFill>
                    <a:latin typeface="Impact" pitchFamily="34" charset="0"/>
                    <a:ea typeface="微软雅黑" pitchFamily="34" charset="-122"/>
                  </a:rPr>
                  <a:t>5</a:t>
                </a:r>
                <a:endParaRPr lang="zh-CN" altLang="en-US" sz="2400" kern="10" dirty="0">
                  <a:ln w="9525">
                    <a:noFill/>
                    <a:round/>
                    <a:headEnd/>
                    <a:tailEnd/>
                  </a:ln>
                  <a:solidFill>
                    <a:srgbClr val="FFFFFF"/>
                  </a:solidFill>
                  <a:latin typeface="Impact" pitchFamily="34" charset="0"/>
                  <a:ea typeface="微软雅黑" pitchFamily="34" charset="-122"/>
                </a:endParaRPr>
              </a:p>
            </p:txBody>
          </p:sp>
        </p:grpSp>
        <p:sp>
          <p:nvSpPr>
            <p:cNvPr id="13" name="Text Box 52"/>
            <p:cNvSpPr txBox="1">
              <a:spLocks noChangeArrowheads="1"/>
            </p:cNvSpPr>
            <p:nvPr/>
          </p:nvSpPr>
          <p:spPr bwMode="auto">
            <a:xfrm>
              <a:off x="1612465" y="1187790"/>
              <a:ext cx="446147" cy="96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tabLst/>
                <a:defRPr sz="1600" b="1" i="0" kern="0">
                  <a:solidFill>
                    <a:srgbClr val="8CC600"/>
                  </a:solidFill>
                  <a:latin typeface="微软雅黑" pitchFamily="34" charset="-122"/>
                  <a:ea typeface="微软雅黑" pitchFamily="34" charset="-122"/>
                </a:defRPr>
              </a:lvl1pPr>
              <a:lvl2pPr marL="742950" indent="-285750" eaLnBrk="0" hangingPunct="0">
                <a:defRPr i="1">
                  <a:latin typeface="Arial" charset="0"/>
                  <a:ea typeface="华文细黑" pitchFamily="2" charset="-122"/>
                </a:defRPr>
              </a:lvl2pPr>
              <a:lvl3pPr marL="1143000" indent="-228600" eaLnBrk="0" hangingPunct="0">
                <a:defRPr i="1">
                  <a:latin typeface="Arial" charset="0"/>
                  <a:ea typeface="华文细黑" pitchFamily="2" charset="-122"/>
                </a:defRPr>
              </a:lvl3pPr>
              <a:lvl4pPr marL="1600200" indent="-228600" eaLnBrk="0" hangingPunct="0">
                <a:defRPr i="1">
                  <a:latin typeface="Arial" charset="0"/>
                  <a:ea typeface="华文细黑" pitchFamily="2" charset="-122"/>
                </a:defRPr>
              </a:lvl4pPr>
              <a:lvl5pPr marL="2057400" indent="-228600" eaLnBrk="0" hangingPunct="0">
                <a:defRPr i="1">
                  <a:latin typeface="Arial" charset="0"/>
                  <a:ea typeface="华文细黑" pitchFamily="2" charset="-122"/>
                </a:defRPr>
              </a:lvl5pPr>
              <a:lvl6pPr marL="2514600" indent="-228600" eaLnBrk="0" fontAlgn="base" hangingPunct="0">
                <a:spcBef>
                  <a:spcPct val="0"/>
                </a:spcBef>
                <a:spcAft>
                  <a:spcPct val="0"/>
                </a:spcAft>
                <a:defRPr i="1">
                  <a:latin typeface="Arial" charset="0"/>
                  <a:ea typeface="华文细黑" pitchFamily="2" charset="-122"/>
                </a:defRPr>
              </a:lvl6pPr>
              <a:lvl7pPr marL="2971800" indent="-228600" eaLnBrk="0" fontAlgn="base" hangingPunct="0">
                <a:spcBef>
                  <a:spcPct val="0"/>
                </a:spcBef>
                <a:spcAft>
                  <a:spcPct val="0"/>
                </a:spcAft>
                <a:defRPr i="1">
                  <a:latin typeface="Arial" charset="0"/>
                  <a:ea typeface="华文细黑" pitchFamily="2" charset="-122"/>
                </a:defRPr>
              </a:lvl7pPr>
              <a:lvl8pPr marL="3429000" indent="-228600" eaLnBrk="0" fontAlgn="base" hangingPunct="0">
                <a:spcBef>
                  <a:spcPct val="0"/>
                </a:spcBef>
                <a:spcAft>
                  <a:spcPct val="0"/>
                </a:spcAft>
                <a:defRPr i="1">
                  <a:latin typeface="Arial" charset="0"/>
                  <a:ea typeface="华文细黑" pitchFamily="2" charset="-122"/>
                </a:defRPr>
              </a:lvl8pPr>
              <a:lvl9pPr marL="3886200" indent="-228600" eaLnBrk="0" fontAlgn="base" hangingPunct="0">
                <a:spcBef>
                  <a:spcPct val="0"/>
                </a:spcBef>
                <a:spcAft>
                  <a:spcPct val="0"/>
                </a:spcAft>
                <a:defRPr i="1">
                  <a:latin typeface="Arial" charset="0"/>
                  <a:ea typeface="华文细黑" pitchFamily="2" charset="-122"/>
                </a:defRPr>
              </a:lvl9pPr>
            </a:lstStyle>
            <a:p>
              <a:r>
                <a:rPr lang="zh-CN" altLang="en-US" dirty="0" smtClean="0"/>
                <a:t>品牌</a:t>
              </a:r>
              <a:r>
                <a:rPr lang="zh-CN" altLang="en-US" dirty="0"/>
                <a:t>战略</a:t>
              </a:r>
            </a:p>
          </p:txBody>
        </p:sp>
        <p:sp>
          <p:nvSpPr>
            <p:cNvPr id="14" name="Text Box 53"/>
            <p:cNvSpPr txBox="1">
              <a:spLocks noChangeArrowheads="1"/>
            </p:cNvSpPr>
            <p:nvPr/>
          </p:nvSpPr>
          <p:spPr bwMode="auto">
            <a:xfrm>
              <a:off x="2848954" y="4482099"/>
              <a:ext cx="958965"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eaLnBrk="1" hangingPunct="1">
                <a:spcBef>
                  <a:spcPct val="50000"/>
                </a:spcBef>
                <a:defRPr/>
              </a:pPr>
              <a:r>
                <a:rPr lang="en-US" altLang="zh-CN" sz="1600" b="1" i="0" kern="0" dirty="0">
                  <a:solidFill>
                    <a:srgbClr val="8CC600"/>
                  </a:solidFill>
                  <a:latin typeface="微软雅黑" pitchFamily="34" charset="-122"/>
                  <a:ea typeface="微软雅黑" pitchFamily="34" charset="-122"/>
                </a:rPr>
                <a:t>2013</a:t>
              </a:r>
              <a:r>
                <a:rPr lang="zh-CN" altLang="en-US" sz="1600" b="1" i="0" kern="0" dirty="0">
                  <a:solidFill>
                    <a:srgbClr val="8CC600"/>
                  </a:solidFill>
                  <a:latin typeface="微软雅黑" pitchFamily="34" charset="-122"/>
                  <a:ea typeface="微软雅黑" pitchFamily="34" charset="-122"/>
                </a:rPr>
                <a:t>年</a:t>
              </a:r>
              <a:endParaRPr lang="en-US" altLang="zh-CN" sz="1600" b="1" i="0" kern="0" dirty="0">
                <a:solidFill>
                  <a:srgbClr val="8CC600"/>
                </a:solidFill>
                <a:latin typeface="微软雅黑" pitchFamily="34" charset="-122"/>
                <a:ea typeface="微软雅黑" pitchFamily="34" charset="-122"/>
              </a:endParaRPr>
            </a:p>
          </p:txBody>
        </p:sp>
        <p:sp>
          <p:nvSpPr>
            <p:cNvPr id="15" name="Text Box 55"/>
            <p:cNvSpPr txBox="1">
              <a:spLocks noChangeArrowheads="1"/>
            </p:cNvSpPr>
            <p:nvPr/>
          </p:nvSpPr>
          <p:spPr bwMode="auto">
            <a:xfrm>
              <a:off x="4604168" y="4497835"/>
              <a:ext cx="936682"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tabLst/>
                <a:defRPr kumimoji="0" sz="1400" b="1" i="0" u="none" strike="noStrike" kern="0" cap="none" spc="0" normalizeH="0" baseline="0">
                  <a:ln>
                    <a:noFill/>
                  </a:ln>
                  <a:solidFill>
                    <a:srgbClr val="646464"/>
                  </a:solidFill>
                  <a:effectLst/>
                  <a:uLnTx/>
                  <a:uFillTx/>
                  <a:latin typeface="Impact" pitchFamily="34" charset="0"/>
                  <a:ea typeface="微软雅黑" pitchFamily="34" charset="-122"/>
                </a:defRPr>
              </a:lvl1pPr>
              <a:lvl2pPr marL="742950" indent="-285750" eaLnBrk="0" hangingPunct="0">
                <a:defRPr i="1">
                  <a:latin typeface="Arial" charset="0"/>
                  <a:ea typeface="华文细黑" pitchFamily="2" charset="-122"/>
                </a:defRPr>
              </a:lvl2pPr>
              <a:lvl3pPr marL="1143000" indent="-228600" eaLnBrk="0" hangingPunct="0">
                <a:defRPr i="1">
                  <a:latin typeface="Arial" charset="0"/>
                  <a:ea typeface="华文细黑" pitchFamily="2" charset="-122"/>
                </a:defRPr>
              </a:lvl3pPr>
              <a:lvl4pPr marL="1600200" indent="-228600" eaLnBrk="0" hangingPunct="0">
                <a:defRPr i="1">
                  <a:latin typeface="Arial" charset="0"/>
                  <a:ea typeface="华文细黑" pitchFamily="2" charset="-122"/>
                </a:defRPr>
              </a:lvl4pPr>
              <a:lvl5pPr marL="2057400" indent="-228600" eaLnBrk="0" hangingPunct="0">
                <a:defRPr i="1">
                  <a:latin typeface="Arial" charset="0"/>
                  <a:ea typeface="华文细黑" pitchFamily="2" charset="-122"/>
                </a:defRPr>
              </a:lvl5pPr>
              <a:lvl6pPr marL="2514600" indent="-228600" eaLnBrk="0" fontAlgn="base" hangingPunct="0">
                <a:spcBef>
                  <a:spcPct val="0"/>
                </a:spcBef>
                <a:spcAft>
                  <a:spcPct val="0"/>
                </a:spcAft>
                <a:defRPr i="1">
                  <a:latin typeface="Arial" charset="0"/>
                  <a:ea typeface="华文细黑" pitchFamily="2" charset="-122"/>
                </a:defRPr>
              </a:lvl6pPr>
              <a:lvl7pPr marL="2971800" indent="-228600" eaLnBrk="0" fontAlgn="base" hangingPunct="0">
                <a:spcBef>
                  <a:spcPct val="0"/>
                </a:spcBef>
                <a:spcAft>
                  <a:spcPct val="0"/>
                </a:spcAft>
                <a:defRPr i="1">
                  <a:latin typeface="Arial" charset="0"/>
                  <a:ea typeface="华文细黑" pitchFamily="2" charset="-122"/>
                </a:defRPr>
              </a:lvl7pPr>
              <a:lvl8pPr marL="3429000" indent="-228600" eaLnBrk="0" fontAlgn="base" hangingPunct="0">
                <a:spcBef>
                  <a:spcPct val="0"/>
                </a:spcBef>
                <a:spcAft>
                  <a:spcPct val="0"/>
                </a:spcAft>
                <a:defRPr i="1">
                  <a:latin typeface="Arial" charset="0"/>
                  <a:ea typeface="华文细黑" pitchFamily="2" charset="-122"/>
                </a:defRPr>
              </a:lvl8pPr>
              <a:lvl9pPr marL="3886200" indent="-228600" eaLnBrk="0" fontAlgn="base" hangingPunct="0">
                <a:spcBef>
                  <a:spcPct val="0"/>
                </a:spcBef>
                <a:spcAft>
                  <a:spcPct val="0"/>
                </a:spcAft>
                <a:defRPr i="1">
                  <a:latin typeface="Arial" charset="0"/>
                  <a:ea typeface="华文细黑" pitchFamily="2" charset="-122"/>
                </a:defRPr>
              </a:lvl9pPr>
            </a:lstStyle>
            <a:p>
              <a:r>
                <a:rPr lang="en-US" altLang="zh-CN" sz="1600" dirty="0">
                  <a:solidFill>
                    <a:srgbClr val="8CC600"/>
                  </a:solidFill>
                  <a:latin typeface="微软雅黑" pitchFamily="34" charset="-122"/>
                </a:rPr>
                <a:t>2016</a:t>
              </a:r>
              <a:r>
                <a:rPr lang="zh-CN" altLang="en-US" sz="1600" dirty="0">
                  <a:solidFill>
                    <a:srgbClr val="8CC600"/>
                  </a:solidFill>
                  <a:latin typeface="微软雅黑" pitchFamily="34" charset="-122"/>
                </a:rPr>
                <a:t>年</a:t>
              </a:r>
              <a:endParaRPr lang="en-US" altLang="zh-CN" sz="1600" dirty="0">
                <a:solidFill>
                  <a:srgbClr val="8CC600"/>
                </a:solidFill>
                <a:latin typeface="微软雅黑" pitchFamily="34" charset="-122"/>
              </a:endParaRPr>
            </a:p>
          </p:txBody>
        </p:sp>
        <p:sp>
          <p:nvSpPr>
            <p:cNvPr id="16" name="Text Box 56"/>
            <p:cNvSpPr txBox="1">
              <a:spLocks noChangeArrowheads="1"/>
            </p:cNvSpPr>
            <p:nvPr/>
          </p:nvSpPr>
          <p:spPr bwMode="auto">
            <a:xfrm>
              <a:off x="6562001" y="4482236"/>
              <a:ext cx="1076123"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tabLst/>
                <a:defRPr kumimoji="0" sz="1400" b="1" i="0" u="none" strike="noStrike" kern="0" cap="none" spc="0" normalizeH="0" baseline="0">
                  <a:ln>
                    <a:noFill/>
                  </a:ln>
                  <a:solidFill>
                    <a:srgbClr val="646464"/>
                  </a:solidFill>
                  <a:effectLst/>
                  <a:uLnTx/>
                  <a:uFillTx/>
                  <a:latin typeface="Impact" pitchFamily="34" charset="0"/>
                  <a:ea typeface="微软雅黑" pitchFamily="34" charset="-122"/>
                </a:defRPr>
              </a:lvl1pPr>
              <a:lvl2pPr marL="742950" indent="-285750" eaLnBrk="0" hangingPunct="0">
                <a:defRPr i="1">
                  <a:latin typeface="Arial" charset="0"/>
                  <a:ea typeface="华文细黑" pitchFamily="2" charset="-122"/>
                </a:defRPr>
              </a:lvl2pPr>
              <a:lvl3pPr marL="1143000" indent="-228600" eaLnBrk="0" hangingPunct="0">
                <a:defRPr i="1">
                  <a:latin typeface="Arial" charset="0"/>
                  <a:ea typeface="华文细黑" pitchFamily="2" charset="-122"/>
                </a:defRPr>
              </a:lvl3pPr>
              <a:lvl4pPr marL="1600200" indent="-228600" eaLnBrk="0" hangingPunct="0">
                <a:defRPr i="1">
                  <a:latin typeface="Arial" charset="0"/>
                  <a:ea typeface="华文细黑" pitchFamily="2" charset="-122"/>
                </a:defRPr>
              </a:lvl4pPr>
              <a:lvl5pPr marL="2057400" indent="-228600" eaLnBrk="0" hangingPunct="0">
                <a:defRPr i="1">
                  <a:latin typeface="Arial" charset="0"/>
                  <a:ea typeface="华文细黑" pitchFamily="2" charset="-122"/>
                </a:defRPr>
              </a:lvl5pPr>
              <a:lvl6pPr marL="2514600" indent="-228600" eaLnBrk="0" fontAlgn="base" hangingPunct="0">
                <a:spcBef>
                  <a:spcPct val="0"/>
                </a:spcBef>
                <a:spcAft>
                  <a:spcPct val="0"/>
                </a:spcAft>
                <a:defRPr i="1">
                  <a:latin typeface="Arial" charset="0"/>
                  <a:ea typeface="华文细黑" pitchFamily="2" charset="-122"/>
                </a:defRPr>
              </a:lvl6pPr>
              <a:lvl7pPr marL="2971800" indent="-228600" eaLnBrk="0" fontAlgn="base" hangingPunct="0">
                <a:spcBef>
                  <a:spcPct val="0"/>
                </a:spcBef>
                <a:spcAft>
                  <a:spcPct val="0"/>
                </a:spcAft>
                <a:defRPr i="1">
                  <a:latin typeface="Arial" charset="0"/>
                  <a:ea typeface="华文细黑" pitchFamily="2" charset="-122"/>
                </a:defRPr>
              </a:lvl7pPr>
              <a:lvl8pPr marL="3429000" indent="-228600" eaLnBrk="0" fontAlgn="base" hangingPunct="0">
                <a:spcBef>
                  <a:spcPct val="0"/>
                </a:spcBef>
                <a:spcAft>
                  <a:spcPct val="0"/>
                </a:spcAft>
                <a:defRPr i="1">
                  <a:latin typeface="Arial" charset="0"/>
                  <a:ea typeface="华文细黑" pitchFamily="2" charset="-122"/>
                </a:defRPr>
              </a:lvl8pPr>
              <a:lvl9pPr marL="3886200" indent="-228600" eaLnBrk="0" fontAlgn="base" hangingPunct="0">
                <a:spcBef>
                  <a:spcPct val="0"/>
                </a:spcBef>
                <a:spcAft>
                  <a:spcPct val="0"/>
                </a:spcAft>
                <a:defRPr i="1">
                  <a:latin typeface="Arial" charset="0"/>
                  <a:ea typeface="华文细黑" pitchFamily="2" charset="-122"/>
                </a:defRPr>
              </a:lvl9pPr>
            </a:lstStyle>
            <a:p>
              <a:r>
                <a:rPr lang="en-US" altLang="zh-CN" sz="1600" dirty="0">
                  <a:solidFill>
                    <a:srgbClr val="8CC600"/>
                  </a:solidFill>
                  <a:latin typeface="微软雅黑" pitchFamily="34" charset="-122"/>
                </a:rPr>
                <a:t>2021</a:t>
              </a:r>
              <a:r>
                <a:rPr lang="zh-CN" altLang="en-US" sz="1600" dirty="0">
                  <a:solidFill>
                    <a:srgbClr val="8CC600"/>
                  </a:solidFill>
                  <a:latin typeface="微软雅黑" pitchFamily="34" charset="-122"/>
                </a:rPr>
                <a:t>年</a:t>
              </a:r>
              <a:endParaRPr lang="en-US" altLang="zh-CN" sz="1600" dirty="0">
                <a:solidFill>
                  <a:srgbClr val="8CC600"/>
                </a:solidFill>
                <a:latin typeface="微软雅黑" pitchFamily="34" charset="-122"/>
              </a:endParaRPr>
            </a:p>
          </p:txBody>
        </p:sp>
        <p:grpSp>
          <p:nvGrpSpPr>
            <p:cNvPr id="17" name="Group 34"/>
            <p:cNvGrpSpPr>
              <a:grpSpLocks/>
            </p:cNvGrpSpPr>
            <p:nvPr/>
          </p:nvGrpSpPr>
          <p:grpSpPr bwMode="auto">
            <a:xfrm>
              <a:off x="4597315" y="2518498"/>
              <a:ext cx="605563" cy="593725"/>
              <a:chOff x="0" y="0"/>
              <a:chExt cx="300" cy="294"/>
            </a:xfrm>
          </p:grpSpPr>
          <p:grpSp>
            <p:nvGrpSpPr>
              <p:cNvPr id="29" name="Group 35"/>
              <p:cNvGrpSpPr>
                <a:grpSpLocks/>
              </p:cNvGrpSpPr>
              <p:nvPr/>
            </p:nvGrpSpPr>
            <p:grpSpPr bwMode="auto">
              <a:xfrm>
                <a:off x="0" y="0"/>
                <a:ext cx="300" cy="294"/>
                <a:chOff x="0" y="0"/>
                <a:chExt cx="1035" cy="1019"/>
              </a:xfrm>
            </p:grpSpPr>
            <p:sp>
              <p:nvSpPr>
                <p:cNvPr id="31" name="Oval 38"/>
                <p:cNvSpPr>
                  <a:spLocks noChangeArrowheads="1"/>
                </p:cNvSpPr>
                <p:nvPr/>
              </p:nvSpPr>
              <p:spPr bwMode="auto">
                <a:xfrm>
                  <a:off x="0" y="0"/>
                  <a:ext cx="1035" cy="1019"/>
                </a:xfrm>
                <a:prstGeom prst="ellipse">
                  <a:avLst/>
                </a:prstGeom>
                <a:gradFill rotWithShape="1">
                  <a:gsLst>
                    <a:gs pos="0">
                      <a:srgbClr val="C00000">
                        <a:lumMod val="60000"/>
                        <a:lumOff val="40000"/>
                      </a:srgbClr>
                    </a:gs>
                    <a:gs pos="100000">
                      <a:srgbClr val="C00000"/>
                    </a:gs>
                  </a:gsLst>
                  <a:path path="shape">
                    <a:fillToRect l="50000" t="50000" r="50000" b="50000"/>
                  </a:path>
                </a:gradFill>
                <a:ln w="9525">
                  <a:solidFill>
                    <a:srgbClr val="C00000"/>
                  </a:solidFill>
                  <a:round/>
                  <a:headEnd/>
                  <a:tailEnd/>
                </a:ln>
                <a:effectLst/>
              </p:spPr>
              <p:txBody>
                <a:bodyPr wrap="none" anchor="ctr"/>
                <a:lstStyle/>
                <a:p>
                  <a:pPr algn="ctr">
                    <a:defRPr/>
                  </a:pPr>
                  <a:endParaRPr lang="zh-CN" altLang="en-US" sz="3200" b="1" kern="0" dirty="0">
                    <a:solidFill>
                      <a:srgbClr val="FFFFFF"/>
                    </a:solidFill>
                    <a:latin typeface="微软雅黑" pitchFamily="34" charset="-122"/>
                    <a:ea typeface="微软雅黑" pitchFamily="34" charset="-122"/>
                  </a:endParaRPr>
                </a:p>
              </p:txBody>
            </p:sp>
            <p:pic>
              <p:nvPicPr>
                <p:cNvPr id="32"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a:defRPr/>
                </a:pPr>
                <a:r>
                  <a:rPr lang="en-US" altLang="zh-CN" sz="2400" kern="10" dirty="0">
                    <a:ln w="9525">
                      <a:noFill/>
                      <a:round/>
                      <a:headEnd/>
                      <a:tailEnd/>
                    </a:ln>
                    <a:solidFill>
                      <a:srgbClr val="FFFFFF"/>
                    </a:solidFill>
                    <a:latin typeface="Impact" pitchFamily="34" charset="0"/>
                    <a:ea typeface="微软雅黑" pitchFamily="34" charset="-122"/>
                  </a:rPr>
                  <a:t>3</a:t>
                </a:r>
                <a:endParaRPr lang="zh-CN" altLang="en-US" sz="2400" kern="10" dirty="0">
                  <a:ln w="9525">
                    <a:noFill/>
                    <a:round/>
                    <a:headEnd/>
                    <a:tailEnd/>
                  </a:ln>
                  <a:solidFill>
                    <a:srgbClr val="FFFFFF"/>
                  </a:solidFill>
                  <a:latin typeface="Impact" pitchFamily="34" charset="0"/>
                  <a:ea typeface="微软雅黑" pitchFamily="34" charset="-122"/>
                </a:endParaRPr>
              </a:p>
            </p:txBody>
          </p:sp>
        </p:grpSp>
        <p:grpSp>
          <p:nvGrpSpPr>
            <p:cNvPr id="18" name="Group 34"/>
            <p:cNvGrpSpPr>
              <a:grpSpLocks/>
            </p:cNvGrpSpPr>
            <p:nvPr/>
          </p:nvGrpSpPr>
          <p:grpSpPr bwMode="auto">
            <a:xfrm>
              <a:off x="2909121" y="3363049"/>
              <a:ext cx="605563" cy="593725"/>
              <a:chOff x="0" y="0"/>
              <a:chExt cx="300" cy="294"/>
            </a:xfrm>
          </p:grpSpPr>
          <p:grpSp>
            <p:nvGrpSpPr>
              <p:cNvPr id="25" name="Group 35"/>
              <p:cNvGrpSpPr>
                <a:grpSpLocks/>
              </p:cNvGrpSpPr>
              <p:nvPr/>
            </p:nvGrpSpPr>
            <p:grpSpPr bwMode="auto">
              <a:xfrm>
                <a:off x="0" y="0"/>
                <a:ext cx="300" cy="294"/>
                <a:chOff x="0" y="0"/>
                <a:chExt cx="1035" cy="1019"/>
              </a:xfrm>
            </p:grpSpPr>
            <p:sp>
              <p:nvSpPr>
                <p:cNvPr id="27" name="Oval 38"/>
                <p:cNvSpPr>
                  <a:spLocks noChangeArrowheads="1"/>
                </p:cNvSpPr>
                <p:nvPr/>
              </p:nvSpPr>
              <p:spPr bwMode="auto">
                <a:xfrm>
                  <a:off x="0" y="0"/>
                  <a:ext cx="1035" cy="1019"/>
                </a:xfrm>
                <a:prstGeom prst="ellipse">
                  <a:avLst/>
                </a:prstGeom>
                <a:gradFill rotWithShape="1">
                  <a:gsLst>
                    <a:gs pos="0">
                      <a:srgbClr val="C00000">
                        <a:lumMod val="60000"/>
                        <a:lumOff val="40000"/>
                      </a:srgbClr>
                    </a:gs>
                    <a:gs pos="100000">
                      <a:srgbClr val="C00000"/>
                    </a:gs>
                  </a:gsLst>
                  <a:path path="shape">
                    <a:fillToRect l="50000" t="50000" r="50000" b="50000"/>
                  </a:path>
                </a:gradFill>
                <a:ln w="9525">
                  <a:solidFill>
                    <a:srgbClr val="C00000"/>
                  </a:solidFill>
                  <a:round/>
                  <a:headEnd/>
                  <a:tailEnd/>
                </a:ln>
                <a:effectLst/>
              </p:spPr>
              <p:txBody>
                <a:bodyPr wrap="none" anchor="ctr"/>
                <a:lstStyle/>
                <a:p>
                  <a:pPr algn="ctr">
                    <a:defRPr/>
                  </a:pPr>
                  <a:endParaRPr lang="zh-CN" altLang="en-US" sz="3200" b="1" kern="0" dirty="0">
                    <a:solidFill>
                      <a:srgbClr val="FFFFFF"/>
                    </a:solidFill>
                    <a:latin typeface="微软雅黑" pitchFamily="34" charset="-122"/>
                    <a:ea typeface="微软雅黑" pitchFamily="34" charset="-122"/>
                  </a:endParaRPr>
                </a:p>
              </p:txBody>
            </p:sp>
            <p:pic>
              <p:nvPicPr>
                <p:cNvPr id="28"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a:defRPr/>
                </a:pPr>
                <a:r>
                  <a:rPr lang="en-US" altLang="zh-CN" sz="2400" kern="10" dirty="0">
                    <a:ln w="9525">
                      <a:noFill/>
                      <a:round/>
                      <a:headEnd/>
                      <a:tailEnd/>
                    </a:ln>
                    <a:solidFill>
                      <a:srgbClr val="FFFFFF"/>
                    </a:solidFill>
                    <a:latin typeface="Impact" pitchFamily="34" charset="0"/>
                    <a:ea typeface="微软雅黑" pitchFamily="34" charset="-122"/>
                  </a:rPr>
                  <a:t>1</a:t>
                </a:r>
                <a:endParaRPr lang="zh-CN" altLang="en-US" sz="2400" kern="10" dirty="0">
                  <a:ln w="9525">
                    <a:noFill/>
                    <a:round/>
                    <a:headEnd/>
                    <a:tailEnd/>
                  </a:ln>
                  <a:solidFill>
                    <a:srgbClr val="FFFFFF"/>
                  </a:solidFill>
                  <a:latin typeface="Impact" pitchFamily="34" charset="0"/>
                  <a:ea typeface="微软雅黑" pitchFamily="34" charset="-122"/>
                </a:endParaRPr>
              </a:p>
            </p:txBody>
          </p:sp>
        </p:grpSp>
        <p:sp>
          <p:nvSpPr>
            <p:cNvPr id="19" name="Text Box 52"/>
            <p:cNvSpPr txBox="1">
              <a:spLocks noChangeArrowheads="1"/>
            </p:cNvSpPr>
            <p:nvPr/>
          </p:nvSpPr>
          <p:spPr bwMode="auto">
            <a:xfrm>
              <a:off x="7638123" y="4480446"/>
              <a:ext cx="812479"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R="0" lvl="0" indent="0" fontAlgn="auto">
                <a:lnSpc>
                  <a:spcPct val="100000"/>
                </a:lnSpc>
                <a:spcBef>
                  <a:spcPct val="50000"/>
                </a:spcBef>
                <a:spcAft>
                  <a:spcPts val="0"/>
                </a:spcAft>
                <a:buClrTx/>
                <a:buSzTx/>
                <a:buFontTx/>
                <a:buNone/>
                <a:tabLst/>
                <a:defRPr kumimoji="0" sz="1400" b="1" i="0" u="none" strike="noStrike" kern="0" cap="none" spc="0" normalizeH="0" baseline="0">
                  <a:ln>
                    <a:noFill/>
                  </a:ln>
                  <a:solidFill>
                    <a:srgbClr val="646464"/>
                  </a:solidFill>
                  <a:effectLst/>
                  <a:uLnTx/>
                  <a:uFillTx/>
                  <a:latin typeface="Impact" pitchFamily="34" charset="0"/>
                  <a:ea typeface="微软雅黑" pitchFamily="34" charset="-122"/>
                </a:defRPr>
              </a:lvl1pPr>
              <a:lvl2pPr marL="742950" indent="-285750" eaLnBrk="0" hangingPunct="0">
                <a:defRPr i="1">
                  <a:latin typeface="Arial" charset="0"/>
                  <a:ea typeface="华文细黑" pitchFamily="2" charset="-122"/>
                </a:defRPr>
              </a:lvl2pPr>
              <a:lvl3pPr marL="1143000" indent="-228600" eaLnBrk="0" hangingPunct="0">
                <a:defRPr i="1">
                  <a:latin typeface="Arial" charset="0"/>
                  <a:ea typeface="华文细黑" pitchFamily="2" charset="-122"/>
                </a:defRPr>
              </a:lvl3pPr>
              <a:lvl4pPr marL="1600200" indent="-228600" eaLnBrk="0" hangingPunct="0">
                <a:defRPr i="1">
                  <a:latin typeface="Arial" charset="0"/>
                  <a:ea typeface="华文细黑" pitchFamily="2" charset="-122"/>
                </a:defRPr>
              </a:lvl4pPr>
              <a:lvl5pPr marL="2057400" indent="-228600" eaLnBrk="0" hangingPunct="0">
                <a:defRPr i="1">
                  <a:latin typeface="Arial" charset="0"/>
                  <a:ea typeface="华文细黑" pitchFamily="2" charset="-122"/>
                </a:defRPr>
              </a:lvl5pPr>
              <a:lvl6pPr marL="2514600" indent="-228600" eaLnBrk="0" fontAlgn="base" hangingPunct="0">
                <a:spcBef>
                  <a:spcPct val="0"/>
                </a:spcBef>
                <a:spcAft>
                  <a:spcPct val="0"/>
                </a:spcAft>
                <a:defRPr i="1">
                  <a:latin typeface="Arial" charset="0"/>
                  <a:ea typeface="华文细黑" pitchFamily="2" charset="-122"/>
                </a:defRPr>
              </a:lvl6pPr>
              <a:lvl7pPr marL="2971800" indent="-228600" eaLnBrk="0" fontAlgn="base" hangingPunct="0">
                <a:spcBef>
                  <a:spcPct val="0"/>
                </a:spcBef>
                <a:spcAft>
                  <a:spcPct val="0"/>
                </a:spcAft>
                <a:defRPr i="1">
                  <a:latin typeface="Arial" charset="0"/>
                  <a:ea typeface="华文细黑" pitchFamily="2" charset="-122"/>
                </a:defRPr>
              </a:lvl7pPr>
              <a:lvl8pPr marL="3429000" indent="-228600" eaLnBrk="0" fontAlgn="base" hangingPunct="0">
                <a:spcBef>
                  <a:spcPct val="0"/>
                </a:spcBef>
                <a:spcAft>
                  <a:spcPct val="0"/>
                </a:spcAft>
                <a:defRPr i="1">
                  <a:latin typeface="Arial" charset="0"/>
                  <a:ea typeface="华文细黑" pitchFamily="2" charset="-122"/>
                </a:defRPr>
              </a:lvl8pPr>
              <a:lvl9pPr marL="3886200" indent="-228600" eaLnBrk="0" fontAlgn="base" hangingPunct="0">
                <a:spcBef>
                  <a:spcPct val="0"/>
                </a:spcBef>
                <a:spcAft>
                  <a:spcPct val="0"/>
                </a:spcAft>
                <a:defRPr i="1">
                  <a:latin typeface="Arial" charset="0"/>
                  <a:ea typeface="华文细黑" pitchFamily="2" charset="-122"/>
                </a:defRPr>
              </a:lvl9pPr>
            </a:lstStyle>
            <a:p>
              <a:r>
                <a:rPr lang="zh-CN" altLang="en-US" sz="1600" dirty="0">
                  <a:solidFill>
                    <a:srgbClr val="8CC600"/>
                  </a:solidFill>
                  <a:latin typeface="微软雅黑" pitchFamily="34" charset="-122"/>
                </a:rPr>
                <a:t>时间</a:t>
              </a:r>
            </a:p>
          </p:txBody>
        </p:sp>
        <p:sp>
          <p:nvSpPr>
            <p:cNvPr id="20" name="Line 17"/>
            <p:cNvSpPr>
              <a:spLocks noChangeShapeType="1"/>
            </p:cNvSpPr>
            <p:nvPr/>
          </p:nvSpPr>
          <p:spPr bwMode="auto">
            <a:xfrm rot="16200000" flipV="1">
              <a:off x="5745415" y="3332721"/>
              <a:ext cx="2197498" cy="6937"/>
            </a:xfrm>
            <a:prstGeom prst="line">
              <a:avLst/>
            </a:prstGeom>
            <a:noFill/>
            <a:ln w="15875">
              <a:solidFill>
                <a:srgbClr val="FF0000"/>
              </a:solidFill>
              <a:prstDash val="dashDot"/>
              <a:round/>
              <a:headEnd/>
              <a:tailEn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itchFamily="34" charset="-122"/>
                <a:ea typeface="微软雅黑" pitchFamily="34" charset="-122"/>
              </a:endParaRPr>
            </a:p>
          </p:txBody>
        </p:sp>
        <p:sp>
          <p:nvSpPr>
            <p:cNvPr id="21" name="Line 17"/>
            <p:cNvSpPr>
              <a:spLocks noChangeShapeType="1"/>
            </p:cNvSpPr>
            <p:nvPr/>
          </p:nvSpPr>
          <p:spPr bwMode="auto">
            <a:xfrm rot="16200000" flipV="1">
              <a:off x="4169498" y="3764096"/>
              <a:ext cx="1322716" cy="18967"/>
            </a:xfrm>
            <a:prstGeom prst="line">
              <a:avLst/>
            </a:prstGeom>
            <a:noFill/>
            <a:ln w="15875">
              <a:solidFill>
                <a:srgbClr val="FF0000"/>
              </a:solidFill>
              <a:prstDash val="dashDot"/>
              <a:round/>
              <a:headEnd/>
              <a:tailEn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itchFamily="34" charset="-122"/>
                <a:ea typeface="微软雅黑" pitchFamily="34" charset="-122"/>
              </a:endParaRPr>
            </a:p>
          </p:txBody>
        </p:sp>
        <p:sp>
          <p:nvSpPr>
            <p:cNvPr id="22" name="Line 17"/>
            <p:cNvSpPr>
              <a:spLocks noChangeShapeType="1"/>
            </p:cNvSpPr>
            <p:nvPr/>
          </p:nvSpPr>
          <p:spPr bwMode="auto">
            <a:xfrm rot="16200000" flipV="1">
              <a:off x="2836558" y="4171756"/>
              <a:ext cx="561562" cy="0"/>
            </a:xfrm>
            <a:prstGeom prst="line">
              <a:avLst/>
            </a:prstGeom>
            <a:noFill/>
            <a:ln w="15875">
              <a:solidFill>
                <a:srgbClr val="FF0000"/>
              </a:solidFill>
              <a:prstDash val="dashDot"/>
              <a:round/>
              <a:headEnd/>
              <a:tailEn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itchFamily="34" charset="-122"/>
                <a:ea typeface="微软雅黑" pitchFamily="34" charset="-122"/>
              </a:endParaRPr>
            </a:p>
          </p:txBody>
        </p:sp>
      </p:grpSp>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55" y="2178804"/>
            <a:ext cx="2353639" cy="3530459"/>
          </a:xfrm>
          <a:prstGeom prst="roundRect">
            <a:avLst>
              <a:gd name="adj" fmla="val 16667"/>
            </a:avLst>
          </a:prstGeom>
          <a:ln w="28575">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9" name="Text Box 52"/>
          <p:cNvSpPr txBox="1">
            <a:spLocks noChangeArrowheads="1"/>
          </p:cNvSpPr>
          <p:nvPr/>
        </p:nvSpPr>
        <p:spPr bwMode="auto">
          <a:xfrm>
            <a:off x="391166" y="5902431"/>
            <a:ext cx="3241480"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defPPr>
              <a:defRPr lang="zh-CN"/>
            </a:defPPr>
            <a:lvl1pPr marR="0" lvl="0" indent="0" fontAlgn="auto">
              <a:lnSpc>
                <a:spcPct val="100000"/>
              </a:lnSpc>
              <a:spcBef>
                <a:spcPct val="50000"/>
              </a:spcBef>
              <a:spcAft>
                <a:spcPts val="0"/>
              </a:spcAft>
              <a:buClrTx/>
              <a:buSzTx/>
              <a:buFontTx/>
              <a:buNone/>
              <a:tabLst/>
              <a:defRPr sz="1600" b="1" i="0" kern="0">
                <a:solidFill>
                  <a:srgbClr val="8CC600"/>
                </a:solidFill>
                <a:latin typeface="微软雅黑" pitchFamily="34" charset="-122"/>
                <a:ea typeface="微软雅黑" pitchFamily="34" charset="-122"/>
              </a:defRPr>
            </a:lvl1pPr>
            <a:lvl2pPr marL="742950" indent="-285750" eaLnBrk="0" hangingPunct="0">
              <a:defRPr i="1">
                <a:latin typeface="Arial" charset="0"/>
                <a:ea typeface="华文细黑" pitchFamily="2" charset="-122"/>
              </a:defRPr>
            </a:lvl2pPr>
            <a:lvl3pPr marL="1143000" indent="-228600" eaLnBrk="0" hangingPunct="0">
              <a:defRPr i="1">
                <a:latin typeface="Arial" charset="0"/>
                <a:ea typeface="华文细黑" pitchFamily="2" charset="-122"/>
              </a:defRPr>
            </a:lvl3pPr>
            <a:lvl4pPr marL="1600200" indent="-228600" eaLnBrk="0" hangingPunct="0">
              <a:defRPr i="1">
                <a:latin typeface="Arial" charset="0"/>
                <a:ea typeface="华文细黑" pitchFamily="2" charset="-122"/>
              </a:defRPr>
            </a:lvl4pPr>
            <a:lvl5pPr marL="2057400" indent="-228600" eaLnBrk="0" hangingPunct="0">
              <a:defRPr i="1">
                <a:latin typeface="Arial" charset="0"/>
                <a:ea typeface="华文细黑" pitchFamily="2" charset="-122"/>
              </a:defRPr>
            </a:lvl5pPr>
            <a:lvl6pPr marL="2514600" indent="-228600" eaLnBrk="0" fontAlgn="base" hangingPunct="0">
              <a:spcBef>
                <a:spcPct val="0"/>
              </a:spcBef>
              <a:spcAft>
                <a:spcPct val="0"/>
              </a:spcAft>
              <a:defRPr i="1">
                <a:latin typeface="Arial" charset="0"/>
                <a:ea typeface="华文细黑" pitchFamily="2" charset="-122"/>
              </a:defRPr>
            </a:lvl6pPr>
            <a:lvl7pPr marL="2971800" indent="-228600" eaLnBrk="0" fontAlgn="base" hangingPunct="0">
              <a:spcBef>
                <a:spcPct val="0"/>
              </a:spcBef>
              <a:spcAft>
                <a:spcPct val="0"/>
              </a:spcAft>
              <a:defRPr i="1">
                <a:latin typeface="Arial" charset="0"/>
                <a:ea typeface="华文细黑" pitchFamily="2" charset="-122"/>
              </a:defRPr>
            </a:lvl7pPr>
            <a:lvl8pPr marL="3429000" indent="-228600" eaLnBrk="0" fontAlgn="base" hangingPunct="0">
              <a:spcBef>
                <a:spcPct val="0"/>
              </a:spcBef>
              <a:spcAft>
                <a:spcPct val="0"/>
              </a:spcAft>
              <a:defRPr i="1">
                <a:latin typeface="Arial" charset="0"/>
                <a:ea typeface="华文细黑" pitchFamily="2" charset="-122"/>
              </a:defRPr>
            </a:lvl8pPr>
            <a:lvl9pPr marL="3886200" indent="-228600" eaLnBrk="0" fontAlgn="base" hangingPunct="0">
              <a:spcBef>
                <a:spcPct val="0"/>
              </a:spcBef>
              <a:spcAft>
                <a:spcPct val="0"/>
              </a:spcAft>
              <a:defRPr i="1">
                <a:latin typeface="Arial" charset="0"/>
                <a:ea typeface="华文细黑" pitchFamily="2" charset="-122"/>
              </a:defRPr>
            </a:lvl9pPr>
          </a:lstStyle>
          <a:p>
            <a:r>
              <a:rPr lang="zh-CN" altLang="en-US" sz="2000" dirty="0"/>
              <a:t>打造一流的国际品牌医院</a:t>
            </a:r>
          </a:p>
        </p:txBody>
      </p:sp>
      <p:sp>
        <p:nvSpPr>
          <p:cNvPr id="40" name="TextBox 39"/>
          <p:cNvSpPr txBox="1"/>
          <p:nvPr/>
        </p:nvSpPr>
        <p:spPr>
          <a:xfrm>
            <a:off x="4745182" y="4013043"/>
            <a:ext cx="1313553" cy="353931"/>
          </a:xfrm>
          <a:prstGeom prst="rect">
            <a:avLst/>
          </a:prstGeom>
          <a:noFill/>
        </p:spPr>
        <p:txBody>
          <a:bodyPr wrap="square" lIns="91427" tIns="45714" rIns="91427" bIns="45714" rtlCol="0">
            <a:spAutoFit/>
          </a:bodyPr>
          <a:lstStyle/>
          <a:p>
            <a:endParaRPr lang="zh-CN" altLang="en-US" dirty="0"/>
          </a:p>
        </p:txBody>
      </p:sp>
      <p:sp>
        <p:nvSpPr>
          <p:cNvPr id="41" name="TextBox 40"/>
          <p:cNvSpPr txBox="1"/>
          <p:nvPr/>
        </p:nvSpPr>
        <p:spPr>
          <a:xfrm>
            <a:off x="8782225" y="2072467"/>
            <a:ext cx="2157306" cy="353931"/>
          </a:xfrm>
          <a:prstGeom prst="rect">
            <a:avLst/>
          </a:prstGeom>
          <a:noFill/>
        </p:spPr>
        <p:txBody>
          <a:bodyPr wrap="square" lIns="91427" tIns="45714" rIns="91427" bIns="45714" rtlCol="0">
            <a:spAutoFit/>
          </a:bodyPr>
          <a:lstStyle/>
          <a:p>
            <a:r>
              <a:rPr lang="zh-CN" altLang="en-US" dirty="0" smtClean="0">
                <a:solidFill>
                  <a:schemeClr val="bg1"/>
                </a:solidFill>
                <a:latin typeface="微软雅黑" pitchFamily="34" charset="-122"/>
                <a:ea typeface="微软雅黑" pitchFamily="34" charset="-122"/>
              </a:rPr>
              <a:t>国际一流品牌医院</a:t>
            </a:r>
            <a:endParaRPr lang="zh-CN" altLang="en-US" dirty="0">
              <a:solidFill>
                <a:schemeClr val="bg1"/>
              </a:solidFill>
              <a:latin typeface="微软雅黑" pitchFamily="34" charset="-122"/>
              <a:ea typeface="微软雅黑" pitchFamily="34" charset="-122"/>
            </a:endParaRPr>
          </a:p>
        </p:txBody>
      </p:sp>
      <p:sp>
        <p:nvSpPr>
          <p:cNvPr id="42" name="TextBox 41"/>
          <p:cNvSpPr txBox="1"/>
          <p:nvPr/>
        </p:nvSpPr>
        <p:spPr>
          <a:xfrm>
            <a:off x="6356297" y="3076455"/>
            <a:ext cx="2202851" cy="353931"/>
          </a:xfrm>
          <a:prstGeom prst="rect">
            <a:avLst/>
          </a:prstGeom>
          <a:noFill/>
        </p:spPr>
        <p:txBody>
          <a:bodyPr wrap="square" lIns="91427" tIns="45714" rIns="91427" bIns="45714" rtlCol="0">
            <a:spAutoFit/>
          </a:bodyPr>
          <a:lstStyle/>
          <a:p>
            <a:r>
              <a:rPr lang="zh-CN" altLang="en-US" dirty="0" smtClean="0">
                <a:solidFill>
                  <a:schemeClr val="bg1"/>
                </a:solidFill>
                <a:latin typeface="微软雅黑" pitchFamily="34" charset="-122"/>
                <a:ea typeface="微软雅黑" pitchFamily="34" charset="-122"/>
              </a:rPr>
              <a:t>国内知名品牌医院</a:t>
            </a:r>
            <a:endParaRPr lang="zh-CN" altLang="en-US" dirty="0">
              <a:solidFill>
                <a:schemeClr val="bg1"/>
              </a:solidFill>
              <a:latin typeface="微软雅黑" pitchFamily="34" charset="-122"/>
              <a:ea typeface="微软雅黑" pitchFamily="34" charset="-122"/>
            </a:endParaRPr>
          </a:p>
        </p:txBody>
      </p:sp>
      <p:sp>
        <p:nvSpPr>
          <p:cNvPr id="43" name="TextBox 42"/>
          <p:cNvSpPr txBox="1"/>
          <p:nvPr/>
        </p:nvSpPr>
        <p:spPr>
          <a:xfrm>
            <a:off x="4527712" y="4022423"/>
            <a:ext cx="2202851" cy="353931"/>
          </a:xfrm>
          <a:prstGeom prst="rect">
            <a:avLst/>
          </a:prstGeom>
          <a:noFill/>
        </p:spPr>
        <p:txBody>
          <a:bodyPr wrap="square" lIns="91427" tIns="45714" rIns="91427" bIns="45714" rtlCol="0">
            <a:spAutoFit/>
          </a:bodyPr>
          <a:lstStyle/>
          <a:p>
            <a:r>
              <a:rPr lang="zh-CN" altLang="en-US" dirty="0" smtClean="0">
                <a:solidFill>
                  <a:schemeClr val="bg1"/>
                </a:solidFill>
                <a:latin typeface="微软雅黑" pitchFamily="34" charset="-122"/>
                <a:ea typeface="微软雅黑" pitchFamily="34" charset="-122"/>
              </a:rPr>
              <a:t>高质的品牌医院</a:t>
            </a:r>
            <a:endParaRPr lang="zh-CN" altLang="en-US"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77618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318048" y="406692"/>
            <a:ext cx="1547292" cy="472699"/>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87" algn="l"/>
            <a:r>
              <a:rPr lang="zh-CN" altLang="en-US" sz="2400" b="1" dirty="0">
                <a:solidFill>
                  <a:srgbClr val="99CC00"/>
                </a:solidFill>
                <a:latin typeface="微软雅黑" pitchFamily="34" charset="-122"/>
                <a:ea typeface="微软雅黑" pitchFamily="34" charset="-122"/>
              </a:rPr>
              <a:t>战略规划</a:t>
            </a:r>
          </a:p>
        </p:txBody>
      </p:sp>
      <p:grpSp>
        <p:nvGrpSpPr>
          <p:cNvPr id="4" name="组合 3"/>
          <p:cNvGrpSpPr/>
          <p:nvPr/>
        </p:nvGrpSpPr>
        <p:grpSpPr>
          <a:xfrm>
            <a:off x="3632647" y="2046172"/>
            <a:ext cx="7956003" cy="4056315"/>
            <a:chOff x="1612465" y="1161187"/>
            <a:chExt cx="6838137" cy="3640496"/>
          </a:xfrm>
        </p:grpSpPr>
        <p:sp>
          <p:nvSpPr>
            <p:cNvPr id="5" name="Line 13"/>
            <p:cNvSpPr>
              <a:spLocks noChangeShapeType="1"/>
            </p:cNvSpPr>
            <p:nvPr/>
          </p:nvSpPr>
          <p:spPr bwMode="auto">
            <a:xfrm>
              <a:off x="2013342" y="4467949"/>
              <a:ext cx="6103937" cy="0"/>
            </a:xfrm>
            <a:prstGeom prst="line">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itchFamily="34" charset="-122"/>
                <a:ea typeface="微软雅黑" pitchFamily="34" charset="-122"/>
              </a:endParaRPr>
            </a:p>
          </p:txBody>
        </p:sp>
        <p:sp>
          <p:nvSpPr>
            <p:cNvPr id="6" name="Line 14"/>
            <p:cNvSpPr>
              <a:spLocks noChangeShapeType="1"/>
            </p:cNvSpPr>
            <p:nvPr/>
          </p:nvSpPr>
          <p:spPr bwMode="auto">
            <a:xfrm rot="16200000">
              <a:off x="359167" y="2815362"/>
              <a:ext cx="3308350" cy="0"/>
            </a:xfrm>
            <a:prstGeom prst="line">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itchFamily="34" charset="-122"/>
                <a:ea typeface="微软雅黑" pitchFamily="34" charset="-122"/>
              </a:endParaRPr>
            </a:p>
          </p:txBody>
        </p:sp>
        <p:sp>
          <p:nvSpPr>
            <p:cNvPr id="7" name="Line 15"/>
            <p:cNvSpPr>
              <a:spLocks noChangeShapeType="1"/>
            </p:cNvSpPr>
            <p:nvPr/>
          </p:nvSpPr>
          <p:spPr bwMode="auto">
            <a:xfrm flipV="1">
              <a:off x="2016517" y="1330215"/>
              <a:ext cx="5876171" cy="3129796"/>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itchFamily="34" charset="-122"/>
                <a:ea typeface="微软雅黑" pitchFamily="34" charset="-122"/>
              </a:endParaRPr>
            </a:p>
          </p:txBody>
        </p:sp>
        <p:grpSp>
          <p:nvGrpSpPr>
            <p:cNvPr id="8" name="Group 34"/>
            <p:cNvGrpSpPr>
              <a:grpSpLocks/>
            </p:cNvGrpSpPr>
            <p:nvPr/>
          </p:nvGrpSpPr>
          <p:grpSpPr bwMode="auto">
            <a:xfrm>
              <a:off x="6509572" y="1627912"/>
              <a:ext cx="605563" cy="593725"/>
              <a:chOff x="0" y="0"/>
              <a:chExt cx="300" cy="294"/>
            </a:xfrm>
          </p:grpSpPr>
          <p:grpSp>
            <p:nvGrpSpPr>
              <p:cNvPr id="27" name="Group 35"/>
              <p:cNvGrpSpPr>
                <a:grpSpLocks/>
              </p:cNvGrpSpPr>
              <p:nvPr/>
            </p:nvGrpSpPr>
            <p:grpSpPr bwMode="auto">
              <a:xfrm>
                <a:off x="0" y="0"/>
                <a:ext cx="300" cy="294"/>
                <a:chOff x="0" y="0"/>
                <a:chExt cx="1035" cy="1019"/>
              </a:xfrm>
            </p:grpSpPr>
            <p:sp>
              <p:nvSpPr>
                <p:cNvPr id="29" name="Oval 38"/>
                <p:cNvSpPr>
                  <a:spLocks noChangeArrowheads="1"/>
                </p:cNvSpPr>
                <p:nvPr/>
              </p:nvSpPr>
              <p:spPr bwMode="auto">
                <a:xfrm>
                  <a:off x="0" y="0"/>
                  <a:ext cx="1035" cy="1019"/>
                </a:xfrm>
                <a:prstGeom prst="ellipse">
                  <a:avLst/>
                </a:prstGeom>
                <a:gradFill rotWithShape="1">
                  <a:gsLst>
                    <a:gs pos="0">
                      <a:srgbClr val="C00000">
                        <a:lumMod val="60000"/>
                        <a:lumOff val="40000"/>
                      </a:srgbClr>
                    </a:gs>
                    <a:gs pos="100000">
                      <a:srgbClr val="C00000"/>
                    </a:gs>
                  </a:gsLst>
                  <a:path path="shape">
                    <a:fillToRect l="50000" t="50000" r="50000" b="50000"/>
                  </a:path>
                </a:gradFill>
                <a:ln w="9525">
                  <a:solidFill>
                    <a:srgbClr val="C00000"/>
                  </a:solidFill>
                  <a:round/>
                  <a:headEnd/>
                  <a:tailEnd/>
                </a:ln>
                <a:effectLst/>
              </p:spPr>
              <p:txBody>
                <a:bodyPr wrap="none" anchor="ctr"/>
                <a:lstStyle/>
                <a:p>
                  <a:pPr algn="ctr">
                    <a:defRPr/>
                  </a:pPr>
                  <a:endParaRPr lang="zh-CN" altLang="en-US" sz="3200" b="1" kern="0" dirty="0">
                    <a:solidFill>
                      <a:srgbClr val="FFFFFF"/>
                    </a:solidFill>
                    <a:latin typeface="微软雅黑" pitchFamily="34" charset="-122"/>
                    <a:ea typeface="微软雅黑" pitchFamily="34" charset="-122"/>
                  </a:endParaRPr>
                </a:p>
              </p:txBody>
            </p:sp>
            <p:pic>
              <p:nvPicPr>
                <p:cNvPr id="30"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a:defRPr/>
                </a:pPr>
                <a:r>
                  <a:rPr lang="en-US" altLang="zh-CN" sz="2400" kern="10" dirty="0">
                    <a:ln w="9525">
                      <a:noFill/>
                      <a:round/>
                      <a:headEnd/>
                      <a:tailEnd/>
                    </a:ln>
                    <a:solidFill>
                      <a:srgbClr val="FFFFFF"/>
                    </a:solidFill>
                    <a:latin typeface="Impact" pitchFamily="34" charset="0"/>
                    <a:ea typeface="微软雅黑" pitchFamily="34" charset="-122"/>
                  </a:rPr>
                  <a:t>5</a:t>
                </a:r>
                <a:endParaRPr lang="zh-CN" altLang="en-US" sz="2400" kern="10" dirty="0">
                  <a:ln w="9525">
                    <a:noFill/>
                    <a:round/>
                    <a:headEnd/>
                    <a:tailEnd/>
                  </a:ln>
                  <a:solidFill>
                    <a:srgbClr val="FFFFFF"/>
                  </a:solidFill>
                  <a:latin typeface="Impact" pitchFamily="34" charset="0"/>
                  <a:ea typeface="微软雅黑" pitchFamily="34" charset="-122"/>
                </a:endParaRPr>
              </a:p>
            </p:txBody>
          </p:sp>
        </p:grpSp>
        <p:sp>
          <p:nvSpPr>
            <p:cNvPr id="9" name="Text Box 52"/>
            <p:cNvSpPr txBox="1">
              <a:spLocks noChangeArrowheads="1"/>
            </p:cNvSpPr>
            <p:nvPr/>
          </p:nvSpPr>
          <p:spPr bwMode="auto">
            <a:xfrm>
              <a:off x="1612465" y="1187790"/>
              <a:ext cx="446147" cy="96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tabLst/>
                <a:defRPr sz="1600" b="1" i="0" kern="0">
                  <a:solidFill>
                    <a:srgbClr val="8CC600"/>
                  </a:solidFill>
                  <a:latin typeface="微软雅黑" pitchFamily="34" charset="-122"/>
                  <a:ea typeface="微软雅黑" pitchFamily="34" charset="-122"/>
                </a:defRPr>
              </a:lvl1pPr>
              <a:lvl2pPr marL="742950" indent="-285750" eaLnBrk="0" hangingPunct="0">
                <a:defRPr i="1">
                  <a:latin typeface="Arial" charset="0"/>
                  <a:ea typeface="华文细黑" pitchFamily="2" charset="-122"/>
                </a:defRPr>
              </a:lvl2pPr>
              <a:lvl3pPr marL="1143000" indent="-228600" eaLnBrk="0" hangingPunct="0">
                <a:defRPr i="1">
                  <a:latin typeface="Arial" charset="0"/>
                  <a:ea typeface="华文细黑" pitchFamily="2" charset="-122"/>
                </a:defRPr>
              </a:lvl3pPr>
              <a:lvl4pPr marL="1600200" indent="-228600" eaLnBrk="0" hangingPunct="0">
                <a:defRPr i="1">
                  <a:latin typeface="Arial" charset="0"/>
                  <a:ea typeface="华文细黑" pitchFamily="2" charset="-122"/>
                </a:defRPr>
              </a:lvl4pPr>
              <a:lvl5pPr marL="2057400" indent="-228600" eaLnBrk="0" hangingPunct="0">
                <a:defRPr i="1">
                  <a:latin typeface="Arial" charset="0"/>
                  <a:ea typeface="华文细黑" pitchFamily="2" charset="-122"/>
                </a:defRPr>
              </a:lvl5pPr>
              <a:lvl6pPr marL="2514600" indent="-228600" eaLnBrk="0" fontAlgn="base" hangingPunct="0">
                <a:spcBef>
                  <a:spcPct val="0"/>
                </a:spcBef>
                <a:spcAft>
                  <a:spcPct val="0"/>
                </a:spcAft>
                <a:defRPr i="1">
                  <a:latin typeface="Arial" charset="0"/>
                  <a:ea typeface="华文细黑" pitchFamily="2" charset="-122"/>
                </a:defRPr>
              </a:lvl6pPr>
              <a:lvl7pPr marL="2971800" indent="-228600" eaLnBrk="0" fontAlgn="base" hangingPunct="0">
                <a:spcBef>
                  <a:spcPct val="0"/>
                </a:spcBef>
                <a:spcAft>
                  <a:spcPct val="0"/>
                </a:spcAft>
                <a:defRPr i="1">
                  <a:latin typeface="Arial" charset="0"/>
                  <a:ea typeface="华文细黑" pitchFamily="2" charset="-122"/>
                </a:defRPr>
              </a:lvl7pPr>
              <a:lvl8pPr marL="3429000" indent="-228600" eaLnBrk="0" fontAlgn="base" hangingPunct="0">
                <a:spcBef>
                  <a:spcPct val="0"/>
                </a:spcBef>
                <a:spcAft>
                  <a:spcPct val="0"/>
                </a:spcAft>
                <a:defRPr i="1">
                  <a:latin typeface="Arial" charset="0"/>
                  <a:ea typeface="华文细黑" pitchFamily="2" charset="-122"/>
                </a:defRPr>
              </a:lvl8pPr>
              <a:lvl9pPr marL="3886200" indent="-228600" eaLnBrk="0" fontAlgn="base" hangingPunct="0">
                <a:spcBef>
                  <a:spcPct val="0"/>
                </a:spcBef>
                <a:spcAft>
                  <a:spcPct val="0"/>
                </a:spcAft>
                <a:defRPr i="1">
                  <a:latin typeface="Arial" charset="0"/>
                  <a:ea typeface="华文细黑" pitchFamily="2" charset="-122"/>
                </a:defRPr>
              </a:lvl9pPr>
            </a:lstStyle>
            <a:p>
              <a:r>
                <a:rPr lang="zh-CN" altLang="en-US" dirty="0"/>
                <a:t>运营</a:t>
              </a:r>
              <a:r>
                <a:rPr lang="zh-CN" altLang="en-US" dirty="0" smtClean="0"/>
                <a:t>战略</a:t>
              </a:r>
              <a:endParaRPr lang="zh-CN" altLang="en-US" dirty="0"/>
            </a:p>
          </p:txBody>
        </p:sp>
        <p:sp>
          <p:nvSpPr>
            <p:cNvPr id="10" name="Text Box 53"/>
            <p:cNvSpPr txBox="1">
              <a:spLocks noChangeArrowheads="1"/>
            </p:cNvSpPr>
            <p:nvPr/>
          </p:nvSpPr>
          <p:spPr bwMode="auto">
            <a:xfrm>
              <a:off x="2848954" y="4482099"/>
              <a:ext cx="958965"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eaLnBrk="1" hangingPunct="1">
                <a:spcBef>
                  <a:spcPct val="50000"/>
                </a:spcBef>
                <a:defRPr/>
              </a:pPr>
              <a:r>
                <a:rPr lang="en-US" altLang="zh-CN" sz="1600" b="1" i="0" kern="0" dirty="0">
                  <a:solidFill>
                    <a:srgbClr val="8CC600"/>
                  </a:solidFill>
                  <a:latin typeface="微软雅黑" pitchFamily="34" charset="-122"/>
                  <a:ea typeface="微软雅黑" pitchFamily="34" charset="-122"/>
                </a:rPr>
                <a:t>2013</a:t>
              </a:r>
              <a:r>
                <a:rPr lang="zh-CN" altLang="en-US" sz="1600" b="1" i="0" kern="0" dirty="0">
                  <a:solidFill>
                    <a:srgbClr val="8CC600"/>
                  </a:solidFill>
                  <a:latin typeface="微软雅黑" pitchFamily="34" charset="-122"/>
                  <a:ea typeface="微软雅黑" pitchFamily="34" charset="-122"/>
                </a:rPr>
                <a:t>年</a:t>
              </a:r>
              <a:endParaRPr lang="en-US" altLang="zh-CN" sz="1600" b="1" i="0" kern="0" dirty="0">
                <a:solidFill>
                  <a:srgbClr val="8CC600"/>
                </a:solidFill>
                <a:latin typeface="微软雅黑" pitchFamily="34" charset="-122"/>
                <a:ea typeface="微软雅黑" pitchFamily="34" charset="-122"/>
              </a:endParaRPr>
            </a:p>
          </p:txBody>
        </p:sp>
        <p:sp>
          <p:nvSpPr>
            <p:cNvPr id="11" name="Text Box 55"/>
            <p:cNvSpPr txBox="1">
              <a:spLocks noChangeArrowheads="1"/>
            </p:cNvSpPr>
            <p:nvPr/>
          </p:nvSpPr>
          <p:spPr bwMode="auto">
            <a:xfrm>
              <a:off x="4604168" y="4497835"/>
              <a:ext cx="936682"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tabLst/>
                <a:defRPr kumimoji="0" sz="1400" b="1" i="0" u="none" strike="noStrike" kern="0" cap="none" spc="0" normalizeH="0" baseline="0">
                  <a:ln>
                    <a:noFill/>
                  </a:ln>
                  <a:solidFill>
                    <a:srgbClr val="646464"/>
                  </a:solidFill>
                  <a:effectLst/>
                  <a:uLnTx/>
                  <a:uFillTx/>
                  <a:latin typeface="Impact" pitchFamily="34" charset="0"/>
                  <a:ea typeface="微软雅黑" pitchFamily="34" charset="-122"/>
                </a:defRPr>
              </a:lvl1pPr>
              <a:lvl2pPr marL="742950" indent="-285750" eaLnBrk="0" hangingPunct="0">
                <a:defRPr i="1">
                  <a:latin typeface="Arial" charset="0"/>
                  <a:ea typeface="华文细黑" pitchFamily="2" charset="-122"/>
                </a:defRPr>
              </a:lvl2pPr>
              <a:lvl3pPr marL="1143000" indent="-228600" eaLnBrk="0" hangingPunct="0">
                <a:defRPr i="1">
                  <a:latin typeface="Arial" charset="0"/>
                  <a:ea typeface="华文细黑" pitchFamily="2" charset="-122"/>
                </a:defRPr>
              </a:lvl3pPr>
              <a:lvl4pPr marL="1600200" indent="-228600" eaLnBrk="0" hangingPunct="0">
                <a:defRPr i="1">
                  <a:latin typeface="Arial" charset="0"/>
                  <a:ea typeface="华文细黑" pitchFamily="2" charset="-122"/>
                </a:defRPr>
              </a:lvl4pPr>
              <a:lvl5pPr marL="2057400" indent="-228600" eaLnBrk="0" hangingPunct="0">
                <a:defRPr i="1">
                  <a:latin typeface="Arial" charset="0"/>
                  <a:ea typeface="华文细黑" pitchFamily="2" charset="-122"/>
                </a:defRPr>
              </a:lvl5pPr>
              <a:lvl6pPr marL="2514600" indent="-228600" eaLnBrk="0" fontAlgn="base" hangingPunct="0">
                <a:spcBef>
                  <a:spcPct val="0"/>
                </a:spcBef>
                <a:spcAft>
                  <a:spcPct val="0"/>
                </a:spcAft>
                <a:defRPr i="1">
                  <a:latin typeface="Arial" charset="0"/>
                  <a:ea typeface="华文细黑" pitchFamily="2" charset="-122"/>
                </a:defRPr>
              </a:lvl6pPr>
              <a:lvl7pPr marL="2971800" indent="-228600" eaLnBrk="0" fontAlgn="base" hangingPunct="0">
                <a:spcBef>
                  <a:spcPct val="0"/>
                </a:spcBef>
                <a:spcAft>
                  <a:spcPct val="0"/>
                </a:spcAft>
                <a:defRPr i="1">
                  <a:latin typeface="Arial" charset="0"/>
                  <a:ea typeface="华文细黑" pitchFamily="2" charset="-122"/>
                </a:defRPr>
              </a:lvl7pPr>
              <a:lvl8pPr marL="3429000" indent="-228600" eaLnBrk="0" fontAlgn="base" hangingPunct="0">
                <a:spcBef>
                  <a:spcPct val="0"/>
                </a:spcBef>
                <a:spcAft>
                  <a:spcPct val="0"/>
                </a:spcAft>
                <a:defRPr i="1">
                  <a:latin typeface="Arial" charset="0"/>
                  <a:ea typeface="华文细黑" pitchFamily="2" charset="-122"/>
                </a:defRPr>
              </a:lvl8pPr>
              <a:lvl9pPr marL="3886200" indent="-228600" eaLnBrk="0" fontAlgn="base" hangingPunct="0">
                <a:spcBef>
                  <a:spcPct val="0"/>
                </a:spcBef>
                <a:spcAft>
                  <a:spcPct val="0"/>
                </a:spcAft>
                <a:defRPr i="1">
                  <a:latin typeface="Arial" charset="0"/>
                  <a:ea typeface="华文细黑" pitchFamily="2" charset="-122"/>
                </a:defRPr>
              </a:lvl9pPr>
            </a:lstStyle>
            <a:p>
              <a:r>
                <a:rPr lang="en-US" altLang="zh-CN" sz="1600" dirty="0">
                  <a:solidFill>
                    <a:srgbClr val="8CC600"/>
                  </a:solidFill>
                  <a:latin typeface="微软雅黑" pitchFamily="34" charset="-122"/>
                </a:rPr>
                <a:t>2016</a:t>
              </a:r>
              <a:r>
                <a:rPr lang="zh-CN" altLang="en-US" sz="1600" dirty="0">
                  <a:solidFill>
                    <a:srgbClr val="8CC600"/>
                  </a:solidFill>
                  <a:latin typeface="微软雅黑" pitchFamily="34" charset="-122"/>
                </a:rPr>
                <a:t>年</a:t>
              </a:r>
              <a:endParaRPr lang="en-US" altLang="zh-CN" sz="1600" dirty="0">
                <a:solidFill>
                  <a:srgbClr val="8CC600"/>
                </a:solidFill>
                <a:latin typeface="微软雅黑" pitchFamily="34" charset="-122"/>
              </a:endParaRPr>
            </a:p>
          </p:txBody>
        </p:sp>
        <p:sp>
          <p:nvSpPr>
            <p:cNvPr id="12" name="Text Box 56"/>
            <p:cNvSpPr txBox="1">
              <a:spLocks noChangeArrowheads="1"/>
            </p:cNvSpPr>
            <p:nvPr/>
          </p:nvSpPr>
          <p:spPr bwMode="auto">
            <a:xfrm>
              <a:off x="6562001" y="4482236"/>
              <a:ext cx="1076123"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tabLst/>
                <a:defRPr kumimoji="0" sz="1400" b="1" i="0" u="none" strike="noStrike" kern="0" cap="none" spc="0" normalizeH="0" baseline="0">
                  <a:ln>
                    <a:noFill/>
                  </a:ln>
                  <a:solidFill>
                    <a:srgbClr val="646464"/>
                  </a:solidFill>
                  <a:effectLst/>
                  <a:uLnTx/>
                  <a:uFillTx/>
                  <a:latin typeface="Impact" pitchFamily="34" charset="0"/>
                  <a:ea typeface="微软雅黑" pitchFamily="34" charset="-122"/>
                </a:defRPr>
              </a:lvl1pPr>
              <a:lvl2pPr marL="742950" indent="-285750" eaLnBrk="0" hangingPunct="0">
                <a:defRPr i="1">
                  <a:latin typeface="Arial" charset="0"/>
                  <a:ea typeface="华文细黑" pitchFamily="2" charset="-122"/>
                </a:defRPr>
              </a:lvl2pPr>
              <a:lvl3pPr marL="1143000" indent="-228600" eaLnBrk="0" hangingPunct="0">
                <a:defRPr i="1">
                  <a:latin typeface="Arial" charset="0"/>
                  <a:ea typeface="华文细黑" pitchFamily="2" charset="-122"/>
                </a:defRPr>
              </a:lvl3pPr>
              <a:lvl4pPr marL="1600200" indent="-228600" eaLnBrk="0" hangingPunct="0">
                <a:defRPr i="1">
                  <a:latin typeface="Arial" charset="0"/>
                  <a:ea typeface="华文细黑" pitchFamily="2" charset="-122"/>
                </a:defRPr>
              </a:lvl4pPr>
              <a:lvl5pPr marL="2057400" indent="-228600" eaLnBrk="0" hangingPunct="0">
                <a:defRPr i="1">
                  <a:latin typeface="Arial" charset="0"/>
                  <a:ea typeface="华文细黑" pitchFamily="2" charset="-122"/>
                </a:defRPr>
              </a:lvl5pPr>
              <a:lvl6pPr marL="2514600" indent="-228600" eaLnBrk="0" fontAlgn="base" hangingPunct="0">
                <a:spcBef>
                  <a:spcPct val="0"/>
                </a:spcBef>
                <a:spcAft>
                  <a:spcPct val="0"/>
                </a:spcAft>
                <a:defRPr i="1">
                  <a:latin typeface="Arial" charset="0"/>
                  <a:ea typeface="华文细黑" pitchFamily="2" charset="-122"/>
                </a:defRPr>
              </a:lvl6pPr>
              <a:lvl7pPr marL="2971800" indent="-228600" eaLnBrk="0" fontAlgn="base" hangingPunct="0">
                <a:spcBef>
                  <a:spcPct val="0"/>
                </a:spcBef>
                <a:spcAft>
                  <a:spcPct val="0"/>
                </a:spcAft>
                <a:defRPr i="1">
                  <a:latin typeface="Arial" charset="0"/>
                  <a:ea typeface="华文细黑" pitchFamily="2" charset="-122"/>
                </a:defRPr>
              </a:lvl7pPr>
              <a:lvl8pPr marL="3429000" indent="-228600" eaLnBrk="0" fontAlgn="base" hangingPunct="0">
                <a:spcBef>
                  <a:spcPct val="0"/>
                </a:spcBef>
                <a:spcAft>
                  <a:spcPct val="0"/>
                </a:spcAft>
                <a:defRPr i="1">
                  <a:latin typeface="Arial" charset="0"/>
                  <a:ea typeface="华文细黑" pitchFamily="2" charset="-122"/>
                </a:defRPr>
              </a:lvl8pPr>
              <a:lvl9pPr marL="3886200" indent="-228600" eaLnBrk="0" fontAlgn="base" hangingPunct="0">
                <a:spcBef>
                  <a:spcPct val="0"/>
                </a:spcBef>
                <a:spcAft>
                  <a:spcPct val="0"/>
                </a:spcAft>
                <a:defRPr i="1">
                  <a:latin typeface="Arial" charset="0"/>
                  <a:ea typeface="华文细黑" pitchFamily="2" charset="-122"/>
                </a:defRPr>
              </a:lvl9pPr>
            </a:lstStyle>
            <a:p>
              <a:r>
                <a:rPr lang="en-US" altLang="zh-CN" sz="1600" dirty="0">
                  <a:solidFill>
                    <a:srgbClr val="8CC600"/>
                  </a:solidFill>
                  <a:latin typeface="微软雅黑" pitchFamily="34" charset="-122"/>
                </a:rPr>
                <a:t>2021</a:t>
              </a:r>
              <a:r>
                <a:rPr lang="zh-CN" altLang="en-US" sz="1600" dirty="0">
                  <a:solidFill>
                    <a:srgbClr val="8CC600"/>
                  </a:solidFill>
                  <a:latin typeface="微软雅黑" pitchFamily="34" charset="-122"/>
                </a:rPr>
                <a:t>年</a:t>
              </a:r>
              <a:endParaRPr lang="en-US" altLang="zh-CN" sz="1600" dirty="0">
                <a:solidFill>
                  <a:srgbClr val="8CC600"/>
                </a:solidFill>
                <a:latin typeface="微软雅黑" pitchFamily="34" charset="-122"/>
              </a:endParaRPr>
            </a:p>
          </p:txBody>
        </p:sp>
        <p:grpSp>
          <p:nvGrpSpPr>
            <p:cNvPr id="13" name="Group 34"/>
            <p:cNvGrpSpPr>
              <a:grpSpLocks/>
            </p:cNvGrpSpPr>
            <p:nvPr/>
          </p:nvGrpSpPr>
          <p:grpSpPr bwMode="auto">
            <a:xfrm>
              <a:off x="4597315" y="2518498"/>
              <a:ext cx="605563" cy="593725"/>
              <a:chOff x="0" y="0"/>
              <a:chExt cx="300" cy="294"/>
            </a:xfrm>
          </p:grpSpPr>
          <p:grpSp>
            <p:nvGrpSpPr>
              <p:cNvPr id="23" name="Group 35"/>
              <p:cNvGrpSpPr>
                <a:grpSpLocks/>
              </p:cNvGrpSpPr>
              <p:nvPr/>
            </p:nvGrpSpPr>
            <p:grpSpPr bwMode="auto">
              <a:xfrm>
                <a:off x="0" y="0"/>
                <a:ext cx="300" cy="294"/>
                <a:chOff x="0" y="0"/>
                <a:chExt cx="1035" cy="1019"/>
              </a:xfrm>
            </p:grpSpPr>
            <p:sp>
              <p:nvSpPr>
                <p:cNvPr id="25" name="Oval 38"/>
                <p:cNvSpPr>
                  <a:spLocks noChangeArrowheads="1"/>
                </p:cNvSpPr>
                <p:nvPr/>
              </p:nvSpPr>
              <p:spPr bwMode="auto">
                <a:xfrm>
                  <a:off x="0" y="0"/>
                  <a:ext cx="1035" cy="1019"/>
                </a:xfrm>
                <a:prstGeom prst="ellipse">
                  <a:avLst/>
                </a:prstGeom>
                <a:gradFill rotWithShape="1">
                  <a:gsLst>
                    <a:gs pos="0">
                      <a:srgbClr val="C00000">
                        <a:lumMod val="60000"/>
                        <a:lumOff val="40000"/>
                      </a:srgbClr>
                    </a:gs>
                    <a:gs pos="100000">
                      <a:srgbClr val="C00000"/>
                    </a:gs>
                  </a:gsLst>
                  <a:path path="shape">
                    <a:fillToRect l="50000" t="50000" r="50000" b="50000"/>
                  </a:path>
                </a:gradFill>
                <a:ln w="9525">
                  <a:solidFill>
                    <a:srgbClr val="C00000"/>
                  </a:solidFill>
                  <a:round/>
                  <a:headEnd/>
                  <a:tailEnd/>
                </a:ln>
                <a:effectLst/>
              </p:spPr>
              <p:txBody>
                <a:bodyPr wrap="none" anchor="ctr"/>
                <a:lstStyle/>
                <a:p>
                  <a:pPr algn="ctr">
                    <a:defRPr/>
                  </a:pPr>
                  <a:endParaRPr lang="zh-CN" altLang="en-US" sz="3200" b="1" kern="0" dirty="0">
                    <a:solidFill>
                      <a:srgbClr val="FFFFFF"/>
                    </a:solidFill>
                    <a:latin typeface="微软雅黑" pitchFamily="34" charset="-122"/>
                    <a:ea typeface="微软雅黑" pitchFamily="34" charset="-122"/>
                  </a:endParaRPr>
                </a:p>
              </p:txBody>
            </p:sp>
            <p:pic>
              <p:nvPicPr>
                <p:cNvPr id="26"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a:defRPr/>
                </a:pPr>
                <a:r>
                  <a:rPr lang="en-US" altLang="zh-CN" sz="2400" kern="10" dirty="0">
                    <a:ln w="9525">
                      <a:noFill/>
                      <a:round/>
                      <a:headEnd/>
                      <a:tailEnd/>
                    </a:ln>
                    <a:solidFill>
                      <a:srgbClr val="FFFFFF"/>
                    </a:solidFill>
                    <a:latin typeface="Impact" pitchFamily="34" charset="0"/>
                    <a:ea typeface="微软雅黑" pitchFamily="34" charset="-122"/>
                  </a:rPr>
                  <a:t>3</a:t>
                </a:r>
                <a:endParaRPr lang="zh-CN" altLang="en-US" sz="2400" kern="10" dirty="0">
                  <a:ln w="9525">
                    <a:noFill/>
                    <a:round/>
                    <a:headEnd/>
                    <a:tailEnd/>
                  </a:ln>
                  <a:solidFill>
                    <a:srgbClr val="FFFFFF"/>
                  </a:solidFill>
                  <a:latin typeface="Impact" pitchFamily="34" charset="0"/>
                  <a:ea typeface="微软雅黑" pitchFamily="34" charset="-122"/>
                </a:endParaRPr>
              </a:p>
            </p:txBody>
          </p:sp>
        </p:grpSp>
        <p:grpSp>
          <p:nvGrpSpPr>
            <p:cNvPr id="14" name="Group 34"/>
            <p:cNvGrpSpPr>
              <a:grpSpLocks/>
            </p:cNvGrpSpPr>
            <p:nvPr/>
          </p:nvGrpSpPr>
          <p:grpSpPr bwMode="auto">
            <a:xfrm>
              <a:off x="2909121" y="3363049"/>
              <a:ext cx="605563" cy="593725"/>
              <a:chOff x="0" y="0"/>
              <a:chExt cx="300" cy="294"/>
            </a:xfrm>
          </p:grpSpPr>
          <p:grpSp>
            <p:nvGrpSpPr>
              <p:cNvPr id="19" name="Group 35"/>
              <p:cNvGrpSpPr>
                <a:grpSpLocks/>
              </p:cNvGrpSpPr>
              <p:nvPr/>
            </p:nvGrpSpPr>
            <p:grpSpPr bwMode="auto">
              <a:xfrm>
                <a:off x="0" y="0"/>
                <a:ext cx="300" cy="294"/>
                <a:chOff x="0" y="0"/>
                <a:chExt cx="1035" cy="1019"/>
              </a:xfrm>
            </p:grpSpPr>
            <p:sp>
              <p:nvSpPr>
                <p:cNvPr id="21" name="Oval 38"/>
                <p:cNvSpPr>
                  <a:spLocks noChangeArrowheads="1"/>
                </p:cNvSpPr>
                <p:nvPr/>
              </p:nvSpPr>
              <p:spPr bwMode="auto">
                <a:xfrm>
                  <a:off x="0" y="0"/>
                  <a:ext cx="1035" cy="1019"/>
                </a:xfrm>
                <a:prstGeom prst="ellipse">
                  <a:avLst/>
                </a:prstGeom>
                <a:gradFill rotWithShape="1">
                  <a:gsLst>
                    <a:gs pos="0">
                      <a:srgbClr val="C00000">
                        <a:lumMod val="60000"/>
                        <a:lumOff val="40000"/>
                      </a:srgbClr>
                    </a:gs>
                    <a:gs pos="100000">
                      <a:srgbClr val="C00000"/>
                    </a:gs>
                  </a:gsLst>
                  <a:path path="shape">
                    <a:fillToRect l="50000" t="50000" r="50000" b="50000"/>
                  </a:path>
                </a:gradFill>
                <a:ln w="9525">
                  <a:solidFill>
                    <a:srgbClr val="C00000"/>
                  </a:solidFill>
                  <a:round/>
                  <a:headEnd/>
                  <a:tailEnd/>
                </a:ln>
                <a:effectLst/>
              </p:spPr>
              <p:txBody>
                <a:bodyPr wrap="none" anchor="ctr"/>
                <a:lstStyle/>
                <a:p>
                  <a:pPr algn="ctr">
                    <a:defRPr/>
                  </a:pPr>
                  <a:endParaRPr lang="zh-CN" altLang="en-US" sz="3200" b="1" kern="0" dirty="0">
                    <a:solidFill>
                      <a:srgbClr val="FFFFFF"/>
                    </a:solidFill>
                    <a:latin typeface="微软雅黑" pitchFamily="34" charset="-122"/>
                    <a:ea typeface="微软雅黑" pitchFamily="34" charset="-122"/>
                  </a:endParaRPr>
                </a:p>
              </p:txBody>
            </p:sp>
            <p:pic>
              <p:nvPicPr>
                <p:cNvPr id="22"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a:defRPr/>
                </a:pPr>
                <a:r>
                  <a:rPr lang="en-US" altLang="zh-CN" sz="2400" kern="10" dirty="0">
                    <a:ln w="9525">
                      <a:noFill/>
                      <a:round/>
                      <a:headEnd/>
                      <a:tailEnd/>
                    </a:ln>
                    <a:solidFill>
                      <a:srgbClr val="FFFFFF"/>
                    </a:solidFill>
                    <a:latin typeface="Impact" pitchFamily="34" charset="0"/>
                    <a:ea typeface="微软雅黑" pitchFamily="34" charset="-122"/>
                  </a:rPr>
                  <a:t>1</a:t>
                </a:r>
                <a:endParaRPr lang="zh-CN" altLang="en-US" sz="2400" kern="10" dirty="0">
                  <a:ln w="9525">
                    <a:noFill/>
                    <a:round/>
                    <a:headEnd/>
                    <a:tailEnd/>
                  </a:ln>
                  <a:solidFill>
                    <a:srgbClr val="FFFFFF"/>
                  </a:solidFill>
                  <a:latin typeface="Impact" pitchFamily="34" charset="0"/>
                  <a:ea typeface="微软雅黑" pitchFamily="34" charset="-122"/>
                </a:endParaRPr>
              </a:p>
            </p:txBody>
          </p:sp>
        </p:grpSp>
        <p:sp>
          <p:nvSpPr>
            <p:cNvPr id="15" name="Text Box 52"/>
            <p:cNvSpPr txBox="1">
              <a:spLocks noChangeArrowheads="1"/>
            </p:cNvSpPr>
            <p:nvPr/>
          </p:nvSpPr>
          <p:spPr bwMode="auto">
            <a:xfrm>
              <a:off x="7638123" y="4480446"/>
              <a:ext cx="812479"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R="0" lvl="0" indent="0" fontAlgn="auto">
                <a:lnSpc>
                  <a:spcPct val="100000"/>
                </a:lnSpc>
                <a:spcBef>
                  <a:spcPct val="50000"/>
                </a:spcBef>
                <a:spcAft>
                  <a:spcPts val="0"/>
                </a:spcAft>
                <a:buClrTx/>
                <a:buSzTx/>
                <a:buFontTx/>
                <a:buNone/>
                <a:tabLst/>
                <a:defRPr kumimoji="0" sz="1400" b="1" i="0" u="none" strike="noStrike" kern="0" cap="none" spc="0" normalizeH="0" baseline="0">
                  <a:ln>
                    <a:noFill/>
                  </a:ln>
                  <a:solidFill>
                    <a:srgbClr val="646464"/>
                  </a:solidFill>
                  <a:effectLst/>
                  <a:uLnTx/>
                  <a:uFillTx/>
                  <a:latin typeface="Impact" pitchFamily="34" charset="0"/>
                  <a:ea typeface="微软雅黑" pitchFamily="34" charset="-122"/>
                </a:defRPr>
              </a:lvl1pPr>
              <a:lvl2pPr marL="742950" indent="-285750" eaLnBrk="0" hangingPunct="0">
                <a:defRPr i="1">
                  <a:latin typeface="Arial" charset="0"/>
                  <a:ea typeface="华文细黑" pitchFamily="2" charset="-122"/>
                </a:defRPr>
              </a:lvl2pPr>
              <a:lvl3pPr marL="1143000" indent="-228600" eaLnBrk="0" hangingPunct="0">
                <a:defRPr i="1">
                  <a:latin typeface="Arial" charset="0"/>
                  <a:ea typeface="华文细黑" pitchFamily="2" charset="-122"/>
                </a:defRPr>
              </a:lvl3pPr>
              <a:lvl4pPr marL="1600200" indent="-228600" eaLnBrk="0" hangingPunct="0">
                <a:defRPr i="1">
                  <a:latin typeface="Arial" charset="0"/>
                  <a:ea typeface="华文细黑" pitchFamily="2" charset="-122"/>
                </a:defRPr>
              </a:lvl4pPr>
              <a:lvl5pPr marL="2057400" indent="-228600" eaLnBrk="0" hangingPunct="0">
                <a:defRPr i="1">
                  <a:latin typeface="Arial" charset="0"/>
                  <a:ea typeface="华文细黑" pitchFamily="2" charset="-122"/>
                </a:defRPr>
              </a:lvl5pPr>
              <a:lvl6pPr marL="2514600" indent="-228600" eaLnBrk="0" fontAlgn="base" hangingPunct="0">
                <a:spcBef>
                  <a:spcPct val="0"/>
                </a:spcBef>
                <a:spcAft>
                  <a:spcPct val="0"/>
                </a:spcAft>
                <a:defRPr i="1">
                  <a:latin typeface="Arial" charset="0"/>
                  <a:ea typeface="华文细黑" pitchFamily="2" charset="-122"/>
                </a:defRPr>
              </a:lvl6pPr>
              <a:lvl7pPr marL="2971800" indent="-228600" eaLnBrk="0" fontAlgn="base" hangingPunct="0">
                <a:spcBef>
                  <a:spcPct val="0"/>
                </a:spcBef>
                <a:spcAft>
                  <a:spcPct val="0"/>
                </a:spcAft>
                <a:defRPr i="1">
                  <a:latin typeface="Arial" charset="0"/>
                  <a:ea typeface="华文细黑" pitchFamily="2" charset="-122"/>
                </a:defRPr>
              </a:lvl7pPr>
              <a:lvl8pPr marL="3429000" indent="-228600" eaLnBrk="0" fontAlgn="base" hangingPunct="0">
                <a:spcBef>
                  <a:spcPct val="0"/>
                </a:spcBef>
                <a:spcAft>
                  <a:spcPct val="0"/>
                </a:spcAft>
                <a:defRPr i="1">
                  <a:latin typeface="Arial" charset="0"/>
                  <a:ea typeface="华文细黑" pitchFamily="2" charset="-122"/>
                </a:defRPr>
              </a:lvl8pPr>
              <a:lvl9pPr marL="3886200" indent="-228600" eaLnBrk="0" fontAlgn="base" hangingPunct="0">
                <a:spcBef>
                  <a:spcPct val="0"/>
                </a:spcBef>
                <a:spcAft>
                  <a:spcPct val="0"/>
                </a:spcAft>
                <a:defRPr i="1">
                  <a:latin typeface="Arial" charset="0"/>
                  <a:ea typeface="华文细黑" pitchFamily="2" charset="-122"/>
                </a:defRPr>
              </a:lvl9pPr>
            </a:lstStyle>
            <a:p>
              <a:r>
                <a:rPr lang="zh-CN" altLang="en-US" sz="1600" dirty="0">
                  <a:solidFill>
                    <a:srgbClr val="8CC600"/>
                  </a:solidFill>
                  <a:latin typeface="微软雅黑" pitchFamily="34" charset="-122"/>
                </a:rPr>
                <a:t>时间</a:t>
              </a:r>
            </a:p>
          </p:txBody>
        </p:sp>
        <p:sp>
          <p:nvSpPr>
            <p:cNvPr id="16" name="Line 17"/>
            <p:cNvSpPr>
              <a:spLocks noChangeShapeType="1"/>
            </p:cNvSpPr>
            <p:nvPr/>
          </p:nvSpPr>
          <p:spPr bwMode="auto">
            <a:xfrm rot="16200000" flipV="1">
              <a:off x="5745415" y="3332721"/>
              <a:ext cx="2197498" cy="6937"/>
            </a:xfrm>
            <a:prstGeom prst="line">
              <a:avLst/>
            </a:prstGeom>
            <a:noFill/>
            <a:ln w="15875">
              <a:solidFill>
                <a:srgbClr val="FF0000"/>
              </a:solidFill>
              <a:prstDash val="dashDot"/>
              <a:round/>
              <a:headEnd/>
              <a:tailEn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itchFamily="34" charset="-122"/>
                <a:ea typeface="微软雅黑" pitchFamily="34" charset="-122"/>
              </a:endParaRPr>
            </a:p>
          </p:txBody>
        </p:sp>
        <p:sp>
          <p:nvSpPr>
            <p:cNvPr id="17" name="Line 17"/>
            <p:cNvSpPr>
              <a:spLocks noChangeShapeType="1"/>
            </p:cNvSpPr>
            <p:nvPr/>
          </p:nvSpPr>
          <p:spPr bwMode="auto">
            <a:xfrm rot="16200000" flipV="1">
              <a:off x="4169498" y="3764096"/>
              <a:ext cx="1322716" cy="18967"/>
            </a:xfrm>
            <a:prstGeom prst="line">
              <a:avLst/>
            </a:prstGeom>
            <a:noFill/>
            <a:ln w="15875">
              <a:solidFill>
                <a:srgbClr val="FF0000"/>
              </a:solidFill>
              <a:prstDash val="dashDot"/>
              <a:round/>
              <a:headEnd/>
              <a:tailEn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itchFamily="34" charset="-122"/>
                <a:ea typeface="微软雅黑" pitchFamily="34" charset="-122"/>
              </a:endParaRPr>
            </a:p>
          </p:txBody>
        </p:sp>
        <p:sp>
          <p:nvSpPr>
            <p:cNvPr id="18" name="Line 17"/>
            <p:cNvSpPr>
              <a:spLocks noChangeShapeType="1"/>
            </p:cNvSpPr>
            <p:nvPr/>
          </p:nvSpPr>
          <p:spPr bwMode="auto">
            <a:xfrm rot="16200000" flipV="1">
              <a:off x="2836558" y="4171756"/>
              <a:ext cx="561562" cy="0"/>
            </a:xfrm>
            <a:prstGeom prst="line">
              <a:avLst/>
            </a:prstGeom>
            <a:noFill/>
            <a:ln w="15875">
              <a:solidFill>
                <a:srgbClr val="FF0000"/>
              </a:solidFill>
              <a:prstDash val="dashDot"/>
              <a:round/>
              <a:headEnd/>
              <a:tailEn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itchFamily="34" charset="-122"/>
                <a:ea typeface="微软雅黑" pitchFamily="34" charset="-122"/>
              </a:endParaRPr>
            </a:p>
          </p:txBody>
        </p:sp>
      </p:grpSp>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629" y="2179666"/>
            <a:ext cx="2352490" cy="3528735"/>
          </a:xfrm>
          <a:prstGeom prst="roundRect">
            <a:avLst>
              <a:gd name="adj" fmla="val 16667"/>
            </a:avLst>
          </a:prstGeom>
          <a:ln w="28575">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 name="Text Box 52"/>
          <p:cNvSpPr txBox="1">
            <a:spLocks noChangeArrowheads="1"/>
          </p:cNvSpPr>
          <p:nvPr/>
        </p:nvSpPr>
        <p:spPr bwMode="auto">
          <a:xfrm>
            <a:off x="76905" y="5902431"/>
            <a:ext cx="4482286"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defPPr>
              <a:defRPr lang="zh-CN"/>
            </a:defPPr>
            <a:lvl1pPr marR="0" lvl="0" indent="0" fontAlgn="auto">
              <a:lnSpc>
                <a:spcPct val="100000"/>
              </a:lnSpc>
              <a:spcBef>
                <a:spcPct val="50000"/>
              </a:spcBef>
              <a:spcAft>
                <a:spcPts val="0"/>
              </a:spcAft>
              <a:buClrTx/>
              <a:buSzTx/>
              <a:buFontTx/>
              <a:buNone/>
              <a:tabLst/>
              <a:defRPr sz="1600" b="1" i="0" kern="0">
                <a:solidFill>
                  <a:srgbClr val="8CC600"/>
                </a:solidFill>
                <a:latin typeface="微软雅黑" pitchFamily="34" charset="-122"/>
                <a:ea typeface="微软雅黑" pitchFamily="34" charset="-122"/>
              </a:defRPr>
            </a:lvl1pPr>
            <a:lvl2pPr marL="742950" indent="-285750" eaLnBrk="0" hangingPunct="0">
              <a:defRPr i="1">
                <a:latin typeface="Arial" charset="0"/>
                <a:ea typeface="华文细黑" pitchFamily="2" charset="-122"/>
              </a:defRPr>
            </a:lvl2pPr>
            <a:lvl3pPr marL="1143000" indent="-228600" eaLnBrk="0" hangingPunct="0">
              <a:defRPr i="1">
                <a:latin typeface="Arial" charset="0"/>
                <a:ea typeface="华文细黑" pitchFamily="2" charset="-122"/>
              </a:defRPr>
            </a:lvl3pPr>
            <a:lvl4pPr marL="1600200" indent="-228600" eaLnBrk="0" hangingPunct="0">
              <a:defRPr i="1">
                <a:latin typeface="Arial" charset="0"/>
                <a:ea typeface="华文细黑" pitchFamily="2" charset="-122"/>
              </a:defRPr>
            </a:lvl4pPr>
            <a:lvl5pPr marL="2057400" indent="-228600" eaLnBrk="0" hangingPunct="0">
              <a:defRPr i="1">
                <a:latin typeface="Arial" charset="0"/>
                <a:ea typeface="华文细黑" pitchFamily="2" charset="-122"/>
              </a:defRPr>
            </a:lvl5pPr>
            <a:lvl6pPr marL="2514600" indent="-228600" eaLnBrk="0" fontAlgn="base" hangingPunct="0">
              <a:spcBef>
                <a:spcPct val="0"/>
              </a:spcBef>
              <a:spcAft>
                <a:spcPct val="0"/>
              </a:spcAft>
              <a:defRPr i="1">
                <a:latin typeface="Arial" charset="0"/>
                <a:ea typeface="华文细黑" pitchFamily="2" charset="-122"/>
              </a:defRPr>
            </a:lvl6pPr>
            <a:lvl7pPr marL="2971800" indent="-228600" eaLnBrk="0" fontAlgn="base" hangingPunct="0">
              <a:spcBef>
                <a:spcPct val="0"/>
              </a:spcBef>
              <a:spcAft>
                <a:spcPct val="0"/>
              </a:spcAft>
              <a:defRPr i="1">
                <a:latin typeface="Arial" charset="0"/>
                <a:ea typeface="华文细黑" pitchFamily="2" charset="-122"/>
              </a:defRPr>
            </a:lvl7pPr>
            <a:lvl8pPr marL="3429000" indent="-228600" eaLnBrk="0" fontAlgn="base" hangingPunct="0">
              <a:spcBef>
                <a:spcPct val="0"/>
              </a:spcBef>
              <a:spcAft>
                <a:spcPct val="0"/>
              </a:spcAft>
              <a:defRPr i="1">
                <a:latin typeface="Arial" charset="0"/>
                <a:ea typeface="华文细黑" pitchFamily="2" charset="-122"/>
              </a:defRPr>
            </a:lvl8pPr>
            <a:lvl9pPr marL="3886200" indent="-228600" eaLnBrk="0" fontAlgn="base" hangingPunct="0">
              <a:spcBef>
                <a:spcPct val="0"/>
              </a:spcBef>
              <a:spcAft>
                <a:spcPct val="0"/>
              </a:spcAft>
              <a:defRPr i="1">
                <a:latin typeface="Arial" charset="0"/>
                <a:ea typeface="华文细黑" pitchFamily="2" charset="-122"/>
              </a:defRPr>
            </a:lvl9pPr>
          </a:lstStyle>
          <a:p>
            <a:r>
              <a:rPr lang="zh-CN" altLang="en-US" sz="2000" dirty="0" smtClean="0"/>
              <a:t>打造适宜医院本身特色的运营体系</a:t>
            </a:r>
            <a:endParaRPr lang="zh-CN" altLang="en-US" sz="2000" dirty="0"/>
          </a:p>
        </p:txBody>
      </p:sp>
      <p:sp>
        <p:nvSpPr>
          <p:cNvPr id="33" name="TextBox 32"/>
          <p:cNvSpPr txBox="1"/>
          <p:nvPr/>
        </p:nvSpPr>
        <p:spPr>
          <a:xfrm>
            <a:off x="4745182" y="4013043"/>
            <a:ext cx="1313553" cy="353931"/>
          </a:xfrm>
          <a:prstGeom prst="rect">
            <a:avLst/>
          </a:prstGeom>
          <a:noFill/>
        </p:spPr>
        <p:txBody>
          <a:bodyPr wrap="square" lIns="91427" tIns="45714" rIns="91427" bIns="45714" rtlCol="0">
            <a:spAutoFit/>
          </a:bodyPr>
          <a:lstStyle/>
          <a:p>
            <a:endParaRPr lang="zh-CN" altLang="en-US" dirty="0"/>
          </a:p>
        </p:txBody>
      </p:sp>
      <p:sp>
        <p:nvSpPr>
          <p:cNvPr id="34" name="TextBox 33"/>
          <p:cNvSpPr txBox="1"/>
          <p:nvPr/>
        </p:nvSpPr>
        <p:spPr>
          <a:xfrm>
            <a:off x="8971469" y="2088234"/>
            <a:ext cx="1504331" cy="353931"/>
          </a:xfrm>
          <a:prstGeom prst="rect">
            <a:avLst/>
          </a:prstGeom>
          <a:noFill/>
        </p:spPr>
        <p:txBody>
          <a:bodyPr wrap="square" lIns="91427" tIns="45714" rIns="91427" bIns="45714" rtlCol="0">
            <a:spAutoFit/>
          </a:bodyPr>
          <a:lstStyle/>
          <a:p>
            <a:r>
              <a:rPr lang="zh-CN" altLang="en-US" dirty="0" smtClean="0">
                <a:solidFill>
                  <a:schemeClr val="bg1"/>
                </a:solidFill>
                <a:latin typeface="微软雅黑" pitchFamily="34" charset="-122"/>
                <a:ea typeface="微软雅黑" pitchFamily="34" charset="-122"/>
              </a:rPr>
              <a:t>通过</a:t>
            </a:r>
            <a:r>
              <a:rPr lang="en-US" altLang="zh-CN" dirty="0" smtClean="0">
                <a:solidFill>
                  <a:schemeClr val="bg1"/>
                </a:solidFill>
                <a:latin typeface="微软雅黑" pitchFamily="34" charset="-122"/>
                <a:ea typeface="微软雅黑" pitchFamily="34" charset="-122"/>
              </a:rPr>
              <a:t>IPO</a:t>
            </a:r>
            <a:r>
              <a:rPr lang="zh-CN" altLang="en-US" dirty="0" smtClean="0">
                <a:solidFill>
                  <a:schemeClr val="bg1"/>
                </a:solidFill>
                <a:latin typeface="微软雅黑" pitchFamily="34" charset="-122"/>
                <a:ea typeface="微软雅黑" pitchFamily="34" charset="-122"/>
              </a:rPr>
              <a:t>认证</a:t>
            </a:r>
            <a:endParaRPr lang="zh-CN" altLang="en-US" dirty="0">
              <a:solidFill>
                <a:schemeClr val="bg1"/>
              </a:solidFill>
              <a:latin typeface="微软雅黑" pitchFamily="34" charset="-122"/>
              <a:ea typeface="微软雅黑" pitchFamily="34" charset="-122"/>
            </a:endParaRPr>
          </a:p>
        </p:txBody>
      </p:sp>
      <p:sp>
        <p:nvSpPr>
          <p:cNvPr id="35" name="TextBox 34"/>
          <p:cNvSpPr txBox="1"/>
          <p:nvPr/>
        </p:nvSpPr>
        <p:spPr>
          <a:xfrm>
            <a:off x="6161692" y="2919977"/>
            <a:ext cx="2718896" cy="615541"/>
          </a:xfrm>
          <a:prstGeom prst="rect">
            <a:avLst/>
          </a:prstGeom>
          <a:noFill/>
        </p:spPr>
        <p:txBody>
          <a:bodyPr wrap="square" lIns="91427" tIns="45714" rIns="91427" bIns="45714" rtlCol="0">
            <a:spAutoFit/>
          </a:bodyPr>
          <a:lstStyle/>
          <a:p>
            <a:r>
              <a:rPr lang="zh-CN" altLang="en-US" dirty="0" smtClean="0">
                <a:solidFill>
                  <a:schemeClr val="bg1"/>
                </a:solidFill>
                <a:latin typeface="微软雅黑" pitchFamily="34" charset="-122"/>
                <a:ea typeface="微软雅黑" pitchFamily="34" charset="-122"/>
              </a:rPr>
              <a:t>全国连锁网络达</a:t>
            </a:r>
            <a:r>
              <a:rPr lang="en-US" altLang="zh-CN" dirty="0" smtClean="0">
                <a:solidFill>
                  <a:schemeClr val="bg1"/>
                </a:solidFill>
                <a:latin typeface="微软雅黑" pitchFamily="34" charset="-122"/>
                <a:ea typeface="微软雅黑" pitchFamily="34" charset="-122"/>
              </a:rPr>
              <a:t>20</a:t>
            </a:r>
            <a:r>
              <a:rPr lang="zh-CN" altLang="en-US" dirty="0" smtClean="0">
                <a:solidFill>
                  <a:schemeClr val="bg1"/>
                </a:solidFill>
                <a:latin typeface="微软雅黑" pitchFamily="34" charset="-122"/>
                <a:ea typeface="微软雅黑" pitchFamily="34" charset="-122"/>
              </a:rPr>
              <a:t>家以上，覆盖全国一级重点城市</a:t>
            </a:r>
            <a:endParaRPr lang="zh-CN" altLang="en-US" dirty="0">
              <a:solidFill>
                <a:schemeClr val="bg1"/>
              </a:solidFill>
              <a:latin typeface="微软雅黑" pitchFamily="34" charset="-122"/>
              <a:ea typeface="微软雅黑" pitchFamily="34" charset="-122"/>
            </a:endParaRPr>
          </a:p>
        </p:txBody>
      </p:sp>
      <p:sp>
        <p:nvSpPr>
          <p:cNvPr id="36" name="TextBox 35"/>
          <p:cNvSpPr txBox="1"/>
          <p:nvPr/>
        </p:nvSpPr>
        <p:spPr>
          <a:xfrm>
            <a:off x="4527712" y="4022423"/>
            <a:ext cx="2202851" cy="353931"/>
          </a:xfrm>
          <a:prstGeom prst="rect">
            <a:avLst/>
          </a:prstGeom>
          <a:noFill/>
        </p:spPr>
        <p:txBody>
          <a:bodyPr wrap="square" lIns="91427" tIns="45714" rIns="91427" bIns="45714" rtlCol="0">
            <a:spAutoFit/>
          </a:bodyPr>
          <a:lstStyle/>
          <a:p>
            <a:r>
              <a:rPr lang="zh-CN" altLang="en-US" dirty="0" smtClean="0">
                <a:solidFill>
                  <a:schemeClr val="bg1"/>
                </a:solidFill>
                <a:latin typeface="微软雅黑" pitchFamily="34" charset="-122"/>
                <a:ea typeface="微软雅黑" pitchFamily="34" charset="-122"/>
              </a:rPr>
              <a:t>团队及品牌营销</a:t>
            </a:r>
            <a:endParaRPr lang="zh-CN" altLang="en-US" dirty="0">
              <a:solidFill>
                <a:schemeClr val="bg1"/>
              </a:solidFill>
              <a:latin typeface="微软雅黑" pitchFamily="34" charset="-122"/>
              <a:ea typeface="微软雅黑" pitchFamily="34" charset="-122"/>
            </a:endParaRPr>
          </a:p>
        </p:txBody>
      </p:sp>
      <p:sp>
        <p:nvSpPr>
          <p:cNvPr id="37" name="TextBox 36"/>
          <p:cNvSpPr txBox="1"/>
          <p:nvPr/>
        </p:nvSpPr>
        <p:spPr>
          <a:xfrm>
            <a:off x="9957034" y="6383606"/>
            <a:ext cx="2182758" cy="430887"/>
          </a:xfrm>
          <a:prstGeom prst="rect">
            <a:avLst/>
          </a:prstGeom>
          <a:noFill/>
          <a:ln>
            <a:solidFill>
              <a:srgbClr val="FFFF00"/>
            </a:solidFill>
          </a:ln>
        </p:spPr>
        <p:txBody>
          <a:bodyPr wrap="square" lIns="91427" tIns="45714" rIns="91427" bIns="45714" rtlCol="0">
            <a:spAutoFit/>
          </a:bodyPr>
          <a:lstStyle/>
          <a:p>
            <a:pPr algn="ctr"/>
            <a:r>
              <a:rPr lang="zh-CN" altLang="en-US" sz="1100" dirty="0">
                <a:solidFill>
                  <a:srgbClr val="F79646"/>
                </a:solidFill>
                <a:latin typeface="微软雅黑" pitchFamily="34" charset="-122"/>
                <a:ea typeface="微软雅黑" pitchFamily="34" charset="-122"/>
              </a:rPr>
              <a:t>详情咨询梅奥国际官方网站：</a:t>
            </a:r>
            <a:r>
              <a:rPr lang="en-US" altLang="zh-CN" sz="1100" dirty="0">
                <a:solidFill>
                  <a:srgbClr val="F79646"/>
                </a:solidFill>
                <a:latin typeface="微软雅黑" pitchFamily="34" charset="-122"/>
                <a:ea typeface="微软雅黑" pitchFamily="34" charset="-122"/>
              </a:rPr>
              <a:t>www.mayoch.com</a:t>
            </a:r>
            <a:endParaRPr lang="zh-CN" altLang="en-US" sz="1100" dirty="0">
              <a:solidFill>
                <a:srgbClr val="F79646"/>
              </a:solidFill>
              <a:latin typeface="微软雅黑" pitchFamily="34" charset="-122"/>
              <a:ea typeface="微软雅黑" pitchFamily="34" charset="-122"/>
            </a:endParaRPr>
          </a:p>
        </p:txBody>
      </p:sp>
    </p:spTree>
    <p:extLst>
      <p:ext uri="{BB962C8B-B14F-4D97-AF65-F5344CB8AC3E}">
        <p14:creationId xmlns:p14="http://schemas.microsoft.com/office/powerpoint/2010/main" val="2304283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50000"/>
            <a:alpha val="27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21973</TotalTime>
  <Words>2687</Words>
  <Application>Microsoft Office PowerPoint</Application>
  <PresentationFormat>自定义</PresentationFormat>
  <Paragraphs>362</Paragraphs>
  <Slides>40</Slides>
  <Notes>14</Notes>
  <HiddenSlides>0</HiddenSlides>
  <MMClips>0</MMClips>
  <ScaleCrop>false</ScaleCrop>
  <HeadingPairs>
    <vt:vector size="8" baseType="variant">
      <vt:variant>
        <vt:lpstr>已用的字体</vt:lpstr>
      </vt:variant>
      <vt:variant>
        <vt:i4>15</vt:i4>
      </vt:variant>
      <vt:variant>
        <vt:lpstr>主题</vt:lpstr>
      </vt:variant>
      <vt:variant>
        <vt:i4>5</vt:i4>
      </vt:variant>
      <vt:variant>
        <vt:lpstr>嵌入 OLE 服务器</vt:lpstr>
      </vt:variant>
      <vt:variant>
        <vt:i4>1</vt:i4>
      </vt:variant>
      <vt:variant>
        <vt:lpstr>幻灯片标题</vt:lpstr>
      </vt:variant>
      <vt:variant>
        <vt:i4>40</vt:i4>
      </vt:variant>
    </vt:vector>
  </HeadingPairs>
  <TitlesOfParts>
    <vt:vector size="61" baseType="lpstr">
      <vt:lpstr>Adobe 宋体 Std L</vt:lpstr>
      <vt:lpstr>굴림</vt:lpstr>
      <vt:lpstr>Meiryo</vt:lpstr>
      <vt:lpstr>宋体</vt:lpstr>
      <vt:lpstr>微软雅黑</vt:lpstr>
      <vt:lpstr>幼圆</vt:lpstr>
      <vt:lpstr>Agency FB</vt:lpstr>
      <vt:lpstr>Arial</vt:lpstr>
      <vt:lpstr>Calibri</vt:lpstr>
      <vt:lpstr>Calibri Light</vt:lpstr>
      <vt:lpstr>Impact</vt:lpstr>
      <vt:lpstr>Lucida Sans Unicode</vt:lpstr>
      <vt:lpstr>Segoe UI</vt:lpstr>
      <vt:lpstr>Times New Roman</vt:lpstr>
      <vt:lpstr>Wingdings</vt:lpstr>
      <vt:lpstr>Office 主题</vt:lpstr>
      <vt:lpstr>1_Office 主题</vt:lpstr>
      <vt:lpstr>1_Office 主题​​</vt:lpstr>
      <vt:lpstr>2_Office 主题</vt:lpstr>
      <vt:lpstr>Office Theme</vt:lpstr>
      <vt:lpstr>图表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kan</cp:lastModifiedBy>
  <cp:revision>4829</cp:revision>
  <dcterms:created xsi:type="dcterms:W3CDTF">2012-10-07T00:28:30Z</dcterms:created>
  <dcterms:modified xsi:type="dcterms:W3CDTF">2023-02-08T10:47:13Z</dcterms:modified>
</cp:coreProperties>
</file>