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55"/>
  </p:notesMasterIdLst>
  <p:sldIdLst>
    <p:sldId id="256" r:id="rId4"/>
    <p:sldId id="257" r:id="rId5"/>
    <p:sldId id="258" r:id="rId6"/>
    <p:sldId id="259" r:id="rId7"/>
    <p:sldId id="260" r:id="rId8"/>
    <p:sldId id="261" r:id="rId9"/>
    <p:sldId id="262" r:id="rId10"/>
    <p:sldId id="263" r:id="rId11"/>
    <p:sldId id="264" r:id="rId12"/>
    <p:sldId id="265" r:id="rId13"/>
    <p:sldId id="30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306" r:id="rId32"/>
    <p:sldId id="283" r:id="rId33"/>
    <p:sldId id="309"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7" r:id="rId53"/>
    <p:sldId id="310"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47" autoAdjust="0"/>
  </p:normalViewPr>
  <p:slideViewPr>
    <p:cSldViewPr snapToGrid="0" showGuides="1">
      <p:cViewPr varScale="1">
        <p:scale>
          <a:sx n="103" d="100"/>
          <a:sy n="103" d="100"/>
        </p:scale>
        <p:origin x="8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solidFill>
                  <a:schemeClr val="tx2"/>
                </a:solidFill>
                <a:latin typeface="微软雅黑" panose="020B0503020204020204" pitchFamily="34" charset="-122"/>
                <a:ea typeface="微软雅黑" panose="020B0503020204020204" pitchFamily="34" charset="-122"/>
              </a:defRPr>
            </a:pPr>
            <a:r>
              <a:rPr lang="en-US">
                <a:solidFill>
                  <a:schemeClr val="tx2"/>
                </a:solidFill>
                <a:latin typeface="微软雅黑" panose="020B0503020204020204" pitchFamily="34" charset="-122"/>
                <a:ea typeface="微软雅黑" panose="020B0503020204020204" pitchFamily="34" charset="-122"/>
              </a:rPr>
              <a:t>2014</a:t>
            </a:r>
            <a:r>
              <a:rPr lang="zh-CN" dirty="0">
                <a:solidFill>
                  <a:schemeClr val="tx2"/>
                </a:solidFill>
                <a:latin typeface="微软雅黑" panose="020B0503020204020204" pitchFamily="34" charset="-122"/>
                <a:ea typeface="微软雅黑" panose="020B0503020204020204" pitchFamily="34" charset="-122"/>
              </a:rPr>
              <a:t>年各科业务收入及利润占比</a:t>
            </a:r>
          </a:p>
        </c:rich>
      </c:tx>
      <c:layout>
        <c:manualLayout>
          <c:xMode val="edge"/>
          <c:yMode val="edge"/>
          <c:x val="0.31446612769521337"/>
          <c:y val="1.4031936902447429E-2"/>
        </c:manualLayout>
      </c:layout>
      <c:overlay val="0"/>
    </c:title>
    <c:autoTitleDeleted val="0"/>
    <c:plotArea>
      <c:layout>
        <c:manualLayout>
          <c:layoutTarget val="inner"/>
          <c:xMode val="edge"/>
          <c:yMode val="edge"/>
          <c:x val="5.9721472528404304E-2"/>
          <c:y val="0.1714258969000349"/>
          <c:w val="0.90266633320350964"/>
          <c:h val="0.75477468652037827"/>
        </c:manualLayout>
      </c:layout>
      <c:barChart>
        <c:barDir val="col"/>
        <c:grouping val="clustered"/>
        <c:varyColors val="0"/>
        <c:ser>
          <c:idx val="0"/>
          <c:order val="0"/>
          <c:tx>
            <c:strRef>
              <c:f>收入汇总!$N$5</c:f>
              <c:strCache>
                <c:ptCount val="1"/>
                <c:pt idx="0">
                  <c:v>业务收入（万元）</c:v>
                </c:pt>
              </c:strCache>
            </c:strRef>
          </c:tx>
          <c:spPr>
            <a:solidFill>
              <a:schemeClr val="tx2"/>
            </a:solidFill>
          </c:spPr>
          <c:invertIfNegative val="0"/>
          <c:dPt>
            <c:idx val="3"/>
            <c:invertIfNegative val="0"/>
            <c:bubble3D val="0"/>
          </c:dPt>
          <c:dPt>
            <c:idx val="4"/>
            <c:invertIfNegative val="0"/>
            <c:bubble3D val="0"/>
          </c:dPt>
          <c:dLbls>
            <c:dLbl>
              <c:idx val="5"/>
              <c:layout>
                <c:manualLayout>
                  <c:x val="0"/>
                  <c:y val="2.818464269862409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45079475526567E-16"/>
                  <c:y val="2.348720224885350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
                  <c:y val="2.818464269862409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收入汇总!$V$4:$Z$4</c:f>
              <c:strCache>
                <c:ptCount val="5"/>
                <c:pt idx="0">
                  <c:v>保健科</c:v>
                </c:pt>
                <c:pt idx="1">
                  <c:v>妇科</c:v>
                </c:pt>
                <c:pt idx="2">
                  <c:v>儿科</c:v>
                </c:pt>
                <c:pt idx="3">
                  <c:v>内科</c:v>
                </c:pt>
                <c:pt idx="4">
                  <c:v>外科</c:v>
                </c:pt>
              </c:strCache>
            </c:strRef>
          </c:cat>
          <c:val>
            <c:numRef>
              <c:f>收入汇总!$V$5:$Z$5</c:f>
              <c:numCache>
                <c:formatCode>0_ </c:formatCode>
                <c:ptCount val="5"/>
                <c:pt idx="0">
                  <c:v>13509</c:v>
                </c:pt>
                <c:pt idx="1">
                  <c:v>18086</c:v>
                </c:pt>
                <c:pt idx="2">
                  <c:v>25269</c:v>
                </c:pt>
                <c:pt idx="3">
                  <c:v>31502</c:v>
                </c:pt>
                <c:pt idx="4">
                  <c:v>40000</c:v>
                </c:pt>
              </c:numCache>
            </c:numRef>
          </c:val>
        </c:ser>
        <c:dLbls>
          <c:showLegendKey val="0"/>
          <c:showVal val="0"/>
          <c:showCatName val="0"/>
          <c:showSerName val="0"/>
          <c:showPercent val="0"/>
          <c:showBubbleSize val="0"/>
        </c:dLbls>
        <c:gapWidth val="150"/>
        <c:axId val="1081031920"/>
        <c:axId val="1081038448"/>
      </c:barChart>
      <c:catAx>
        <c:axId val="1081031920"/>
        <c:scaling>
          <c:orientation val="minMax"/>
        </c:scaling>
        <c:delete val="0"/>
        <c:axPos val="b"/>
        <c:numFmt formatCode="General" sourceLinked="0"/>
        <c:majorTickMark val="none"/>
        <c:minorTickMark val="none"/>
        <c:tickLblPos val="nextTo"/>
        <c:txPr>
          <a:bodyPr/>
          <a:lstStyle/>
          <a:p>
            <a:pPr>
              <a:defRPr b="1">
                <a:solidFill>
                  <a:schemeClr val="tx2"/>
                </a:solidFill>
              </a:defRPr>
            </a:pPr>
            <a:endParaRPr lang="zh-CN"/>
          </a:p>
        </c:txPr>
        <c:crossAx val="1081038448"/>
        <c:crosses val="autoZero"/>
        <c:auto val="1"/>
        <c:lblAlgn val="ctr"/>
        <c:lblOffset val="100"/>
        <c:noMultiLvlLbl val="0"/>
      </c:catAx>
      <c:valAx>
        <c:axId val="1081038448"/>
        <c:scaling>
          <c:orientation val="minMax"/>
        </c:scaling>
        <c:delete val="0"/>
        <c:axPos val="l"/>
        <c:majorGridlines>
          <c:spPr>
            <a:ln>
              <a:solidFill>
                <a:schemeClr val="bg1">
                  <a:lumMod val="75000"/>
                </a:schemeClr>
              </a:solidFill>
              <a:prstDash val="sysDash"/>
            </a:ln>
          </c:spPr>
        </c:majorGridlines>
        <c:numFmt formatCode="0_ " sourceLinked="1"/>
        <c:majorTickMark val="none"/>
        <c:minorTickMark val="none"/>
        <c:tickLblPos val="nextTo"/>
        <c:txPr>
          <a:bodyPr/>
          <a:lstStyle/>
          <a:p>
            <a:pPr>
              <a:defRPr b="1">
                <a:solidFill>
                  <a:schemeClr val="tx2"/>
                </a:solidFill>
              </a:defRPr>
            </a:pPr>
            <a:endParaRPr lang="zh-CN"/>
          </a:p>
        </c:txPr>
        <c:crossAx val="1081031920"/>
        <c:crosses val="autoZero"/>
        <c:crossBetween val="between"/>
      </c:valAx>
    </c:plotArea>
    <c:plotVisOnly val="1"/>
    <c:dispBlanksAs val="gap"/>
    <c:showDLblsOverMax val="0"/>
  </c:chart>
  <c:spPr>
    <a:ln>
      <a:noFill/>
    </a:ln>
  </c:spPr>
  <c:txPr>
    <a:bodyPr/>
    <a:lstStyle/>
    <a:p>
      <a:pPr>
        <a:defRPr sz="1800"/>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61836809974568E-2"/>
          <c:y val="5.4276670396674061E-2"/>
          <c:w val="0.92300676607729015"/>
          <c:h val="0.86838844664167203"/>
        </c:manualLayout>
      </c:layout>
      <c:barChart>
        <c:barDir val="col"/>
        <c:grouping val="clustered"/>
        <c:varyColors val="0"/>
        <c:ser>
          <c:idx val="0"/>
          <c:order val="0"/>
          <c:tx>
            <c:strRef>
              <c:f>Sheet1!$B$1</c:f>
              <c:strCache>
                <c:ptCount val="1"/>
                <c:pt idx="0">
                  <c:v>系列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儿科</c:v>
                </c:pt>
                <c:pt idx="1">
                  <c:v>妇科</c:v>
                </c:pt>
                <c:pt idx="2">
                  <c:v>内科</c:v>
                </c:pt>
                <c:pt idx="3">
                  <c:v>外科</c:v>
                </c:pt>
                <c:pt idx="4">
                  <c:v>肿瘤科</c:v>
                </c:pt>
              </c:strCache>
            </c:strRef>
          </c:cat>
          <c:val>
            <c:numRef>
              <c:f>Sheet1!$B$2:$B$6</c:f>
              <c:numCache>
                <c:formatCode>0%</c:formatCode>
                <c:ptCount val="5"/>
                <c:pt idx="0">
                  <c:v>0.42</c:v>
                </c:pt>
                <c:pt idx="1">
                  <c:v>0.38</c:v>
                </c:pt>
                <c:pt idx="2">
                  <c:v>0.47</c:v>
                </c:pt>
                <c:pt idx="3" formatCode="0.00%">
                  <c:v>0.36499999999999999</c:v>
                </c:pt>
                <c:pt idx="4">
                  <c:v>0.54</c:v>
                </c:pt>
              </c:numCache>
            </c:numRef>
          </c:val>
        </c:ser>
        <c:dLbls>
          <c:showLegendKey val="0"/>
          <c:showVal val="0"/>
          <c:showCatName val="0"/>
          <c:showSerName val="0"/>
          <c:showPercent val="0"/>
          <c:showBubbleSize val="0"/>
        </c:dLbls>
        <c:gapWidth val="219"/>
        <c:overlap val="-27"/>
        <c:axId val="1081033552"/>
        <c:axId val="1081035728"/>
      </c:barChart>
      <c:catAx>
        <c:axId val="10810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zh-CN"/>
          </a:p>
        </c:txPr>
        <c:crossAx val="1081035728"/>
        <c:crosses val="autoZero"/>
        <c:auto val="1"/>
        <c:lblAlgn val="ctr"/>
        <c:lblOffset val="100"/>
        <c:noMultiLvlLbl val="0"/>
      </c:catAx>
      <c:valAx>
        <c:axId val="108103572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81033552"/>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35959-25DA-4692-A38F-FB43A1D5590B}" type="doc">
      <dgm:prSet loTypeId="urn:microsoft.com/office/officeart/2008/layout/AlternatingPictureCircles" loCatId="picture" qsTypeId="urn:microsoft.com/office/officeart/2005/8/quickstyle/simple1" qsCatId="simple" csTypeId="urn:microsoft.com/office/officeart/2005/8/colors/accent0_3" csCatId="mainScheme" phldr="1"/>
      <dgm:spPr/>
      <dgm:t>
        <a:bodyPr/>
        <a:lstStyle/>
        <a:p>
          <a:endParaRPr lang="zh-CN" altLang="en-US"/>
        </a:p>
      </dgm:t>
    </dgm:pt>
    <dgm:pt modelId="{696B2AE7-5F96-48B0-9E5A-FABDBC1447FB}">
      <dgm:prSet phldrT="[文本]" custT="1"/>
      <dgm:spPr/>
      <dgm:t>
        <a:bodyPr/>
        <a:lstStyle/>
        <a:p>
          <a:r>
            <a:rPr lang="zh-CN" altLang="en-US" sz="1400" b="1" dirty="0" smtClean="0">
              <a:solidFill>
                <a:srgbClr val="C00000"/>
              </a:solidFill>
              <a:latin typeface="微软雅黑" pitchFamily="34" charset="-122"/>
              <a:ea typeface="微软雅黑" pitchFamily="34" charset="-122"/>
            </a:rPr>
            <a:t>人气</a:t>
          </a:r>
          <a:endParaRPr lang="zh-CN" altLang="en-US" sz="1400" b="1" dirty="0">
            <a:solidFill>
              <a:srgbClr val="C00000"/>
            </a:solidFill>
            <a:latin typeface="微软雅黑" pitchFamily="34" charset="-122"/>
            <a:ea typeface="微软雅黑" pitchFamily="34" charset="-122"/>
          </a:endParaRPr>
        </a:p>
      </dgm:t>
    </dgm:pt>
    <dgm:pt modelId="{DFCE7F3C-815D-46B0-931D-D2A12ED74CEC}" type="parTrans" cxnId="{24E7E9C3-9ACB-4FD5-B38A-5EFB87C6F879}">
      <dgm:prSet/>
      <dgm:spPr/>
      <dgm:t>
        <a:bodyPr/>
        <a:lstStyle/>
        <a:p>
          <a:endParaRPr lang="zh-CN" altLang="en-US"/>
        </a:p>
      </dgm:t>
    </dgm:pt>
    <dgm:pt modelId="{300F8A92-DF36-467C-BD58-91E707C2EBAF}" type="sibTrans" cxnId="{24E7E9C3-9ACB-4FD5-B38A-5EFB87C6F879}">
      <dgm:prSet/>
      <dgm:spPr/>
      <dgm:t>
        <a:bodyPr/>
        <a:lstStyle/>
        <a:p>
          <a:endParaRPr lang="zh-CN" altLang="en-US"/>
        </a:p>
      </dgm:t>
    </dgm:pt>
    <dgm:pt modelId="{C091B5F0-BEB4-42F8-BBDB-F3D5C9D82E0E}">
      <dgm:prSet phldrT="[文本]" custT="1"/>
      <dgm:spPr/>
      <dgm:t>
        <a:bodyPr/>
        <a:lstStyle/>
        <a:p>
          <a:r>
            <a:rPr lang="zh-CN" altLang="en-US" sz="1400" b="1" dirty="0" smtClean="0">
              <a:solidFill>
                <a:srgbClr val="C00000"/>
              </a:solidFill>
              <a:latin typeface="微软雅黑" pitchFamily="34" charset="-122"/>
              <a:ea typeface="微软雅黑" pitchFamily="34" charset="-122"/>
            </a:rPr>
            <a:t>服务</a:t>
          </a:r>
          <a:endParaRPr lang="zh-CN" altLang="en-US" sz="1400" b="1" dirty="0">
            <a:solidFill>
              <a:srgbClr val="C00000"/>
            </a:solidFill>
            <a:latin typeface="微软雅黑" pitchFamily="34" charset="-122"/>
            <a:ea typeface="微软雅黑" pitchFamily="34" charset="-122"/>
          </a:endParaRPr>
        </a:p>
      </dgm:t>
    </dgm:pt>
    <dgm:pt modelId="{728AE925-C4B4-47BE-9B91-6CB239188914}" type="parTrans" cxnId="{220DF587-B264-4379-9EC4-5F87E334BC27}">
      <dgm:prSet/>
      <dgm:spPr/>
      <dgm:t>
        <a:bodyPr/>
        <a:lstStyle/>
        <a:p>
          <a:endParaRPr lang="zh-CN" altLang="en-US"/>
        </a:p>
      </dgm:t>
    </dgm:pt>
    <dgm:pt modelId="{B12F10FA-224F-4850-8120-E599DB93BC18}" type="sibTrans" cxnId="{220DF587-B264-4379-9EC4-5F87E334BC27}">
      <dgm:prSet/>
      <dgm:spPr/>
      <dgm:t>
        <a:bodyPr/>
        <a:lstStyle/>
        <a:p>
          <a:endParaRPr lang="zh-CN" altLang="en-US"/>
        </a:p>
      </dgm:t>
    </dgm:pt>
    <dgm:pt modelId="{7AB42114-F3CA-4A54-9C25-E6BE4BBC9A94}">
      <dgm:prSet phldrT="[文本]" custT="1"/>
      <dgm:spPr/>
      <dgm:t>
        <a:bodyPr/>
        <a:lstStyle/>
        <a:p>
          <a:r>
            <a:rPr lang="zh-CN" altLang="en-US" sz="1400" b="1" dirty="0" smtClean="0">
              <a:solidFill>
                <a:srgbClr val="C00000"/>
              </a:solidFill>
              <a:latin typeface="微软雅黑" pitchFamily="34" charset="-122"/>
              <a:ea typeface="微软雅黑" pitchFamily="34" charset="-122"/>
            </a:rPr>
            <a:t>宣传</a:t>
          </a:r>
          <a:endParaRPr lang="zh-CN" altLang="en-US" sz="1400" b="1" dirty="0">
            <a:solidFill>
              <a:srgbClr val="C00000"/>
            </a:solidFill>
            <a:latin typeface="微软雅黑" pitchFamily="34" charset="-122"/>
            <a:ea typeface="微软雅黑" pitchFamily="34" charset="-122"/>
          </a:endParaRPr>
        </a:p>
      </dgm:t>
    </dgm:pt>
    <dgm:pt modelId="{30E65E19-EDE6-4863-AC0D-16F842877CA2}" type="parTrans" cxnId="{195D8EFC-8D91-45EA-8BD4-D679ABBBE43D}">
      <dgm:prSet/>
      <dgm:spPr/>
      <dgm:t>
        <a:bodyPr/>
        <a:lstStyle/>
        <a:p>
          <a:endParaRPr lang="zh-CN" altLang="en-US"/>
        </a:p>
      </dgm:t>
    </dgm:pt>
    <dgm:pt modelId="{6901648F-DA4C-4429-BE3F-9C3CD55CA53C}" type="sibTrans" cxnId="{195D8EFC-8D91-45EA-8BD4-D679ABBBE43D}">
      <dgm:prSet/>
      <dgm:spPr/>
      <dgm:t>
        <a:bodyPr/>
        <a:lstStyle/>
        <a:p>
          <a:endParaRPr lang="zh-CN" altLang="en-US"/>
        </a:p>
      </dgm:t>
    </dgm:pt>
    <dgm:pt modelId="{A174D315-0D00-476A-B8C5-C5CA0799F8DE}">
      <dgm:prSet phldrT="[文本]" custT="1"/>
      <dgm:spPr/>
      <dgm:t>
        <a:bodyPr/>
        <a:lstStyle/>
        <a:p>
          <a:r>
            <a:rPr lang="zh-CN" altLang="en-US" sz="1400" b="1" dirty="0" smtClean="0">
              <a:solidFill>
                <a:srgbClr val="C00000"/>
              </a:solidFill>
              <a:latin typeface="微软雅黑" pitchFamily="34" charset="-122"/>
              <a:ea typeface="微软雅黑" pitchFamily="34" charset="-122"/>
            </a:rPr>
            <a:t>公关</a:t>
          </a:r>
          <a:endParaRPr lang="zh-CN" altLang="en-US" sz="1400" b="1" dirty="0">
            <a:solidFill>
              <a:srgbClr val="C00000"/>
            </a:solidFill>
            <a:latin typeface="微软雅黑" pitchFamily="34" charset="-122"/>
            <a:ea typeface="微软雅黑" pitchFamily="34" charset="-122"/>
          </a:endParaRPr>
        </a:p>
      </dgm:t>
    </dgm:pt>
    <dgm:pt modelId="{EAD24967-8382-40A8-A477-72DE085BE08A}" type="parTrans" cxnId="{66A95B99-1FEB-4F82-82A2-DDE2435B9A3E}">
      <dgm:prSet/>
      <dgm:spPr/>
      <dgm:t>
        <a:bodyPr/>
        <a:lstStyle/>
        <a:p>
          <a:endParaRPr lang="zh-CN" altLang="en-US"/>
        </a:p>
      </dgm:t>
    </dgm:pt>
    <dgm:pt modelId="{1FB89EE1-C386-477A-9D00-331897E51A63}" type="sibTrans" cxnId="{66A95B99-1FEB-4F82-82A2-DDE2435B9A3E}">
      <dgm:prSet/>
      <dgm:spPr/>
      <dgm:t>
        <a:bodyPr/>
        <a:lstStyle/>
        <a:p>
          <a:endParaRPr lang="zh-CN" altLang="en-US"/>
        </a:p>
      </dgm:t>
    </dgm:pt>
    <dgm:pt modelId="{5114F3CC-0DB8-4978-82E7-36D996E9ED9C}" type="pres">
      <dgm:prSet presAssocID="{1DE35959-25DA-4692-A38F-FB43A1D5590B}" presName="Name0" presStyleCnt="0">
        <dgm:presLayoutVars>
          <dgm:chMax/>
          <dgm:chPref/>
          <dgm:dir/>
        </dgm:presLayoutVars>
      </dgm:prSet>
      <dgm:spPr/>
      <dgm:t>
        <a:bodyPr/>
        <a:lstStyle/>
        <a:p>
          <a:endParaRPr lang="zh-CN" altLang="en-US"/>
        </a:p>
      </dgm:t>
    </dgm:pt>
    <dgm:pt modelId="{3FFE33B6-0B87-43D1-9DD2-D93F08DCB379}" type="pres">
      <dgm:prSet presAssocID="{696B2AE7-5F96-48B0-9E5A-FABDBC1447FB}" presName="composite" presStyleCnt="0"/>
      <dgm:spPr/>
    </dgm:pt>
    <dgm:pt modelId="{DA57B302-C16A-4ADF-B91F-568B32DE3BB8}" type="pres">
      <dgm:prSet presAssocID="{696B2AE7-5F96-48B0-9E5A-FABDBC1447FB}" presName="Accent" presStyleLbl="alignNode1" presStyleIdx="0" presStyleCnt="7" custScaleX="159620" custScaleY="148978" custLinFactNeighborX="16814" custLinFactNeighborY="2788">
        <dgm:presLayoutVars>
          <dgm:chMax val="0"/>
          <dgm:chPref val="0"/>
        </dgm:presLayoutVars>
      </dgm:prSet>
      <dgm:spPr/>
    </dgm:pt>
    <dgm:pt modelId="{EE93A69E-EBD5-4225-944E-82AC22AE9E79}" type="pres">
      <dgm:prSet presAssocID="{696B2AE7-5F96-48B0-9E5A-FABDBC1447FB}" presName="Image" presStyleLbl="bgImgPlace1" presStyleIdx="0" presStyleCnt="4" custScaleX="225287" custScaleY="193519" custLinFactX="-42474" custLinFactNeighborX="-100000" custLinFactNeighborY="-544">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zh-CN" altLang="en-US"/>
        </a:p>
      </dgm:t>
    </dgm:pt>
    <dgm:pt modelId="{738A4BBF-481D-46C3-9387-9830074CF91C}" type="pres">
      <dgm:prSet presAssocID="{696B2AE7-5F96-48B0-9E5A-FABDBC1447FB}" presName="Parent" presStyleLbl="fgAccFollowNode1" presStyleIdx="0" presStyleCnt="4" custScaleX="151604" custScaleY="148978" custLinFactNeighborX="21558" custLinFactNeighborY="3574">
        <dgm:presLayoutVars>
          <dgm:chMax val="0"/>
          <dgm:chPref val="0"/>
          <dgm:bulletEnabled val="1"/>
        </dgm:presLayoutVars>
      </dgm:prSet>
      <dgm:spPr/>
      <dgm:t>
        <a:bodyPr/>
        <a:lstStyle/>
        <a:p>
          <a:endParaRPr lang="zh-CN" altLang="en-US"/>
        </a:p>
      </dgm:t>
    </dgm:pt>
    <dgm:pt modelId="{FBE83D16-631A-49D2-8C08-D65FA54C53BE}" type="pres">
      <dgm:prSet presAssocID="{696B2AE7-5F96-48B0-9E5A-FABDBC1447FB}" presName="Space" presStyleCnt="0">
        <dgm:presLayoutVars>
          <dgm:chMax val="0"/>
          <dgm:chPref val="0"/>
        </dgm:presLayoutVars>
      </dgm:prSet>
      <dgm:spPr/>
    </dgm:pt>
    <dgm:pt modelId="{B0E5419E-1BA7-4045-8F83-B59E88D28C86}" type="pres">
      <dgm:prSet presAssocID="{300F8A92-DF36-467C-BD58-91E707C2EBAF}" presName="ConnectorComposite" presStyleCnt="0"/>
      <dgm:spPr/>
    </dgm:pt>
    <dgm:pt modelId="{60DF9C28-1B46-4355-A953-2C84CD82EDBB}" type="pres">
      <dgm:prSet presAssocID="{300F8A92-DF36-467C-BD58-91E707C2EBAF}" presName="TopSpacing" presStyleCnt="0"/>
      <dgm:spPr/>
    </dgm:pt>
    <dgm:pt modelId="{FFE26756-3191-4430-92CF-9C2C9C87153D}" type="pres">
      <dgm:prSet presAssocID="{300F8A92-DF36-467C-BD58-91E707C2EBAF}" presName="Connector" presStyleLbl="alignNode1" presStyleIdx="1" presStyleCnt="7"/>
      <dgm:spPr/>
    </dgm:pt>
    <dgm:pt modelId="{F6AD48D9-EEC9-486B-95B8-E7B1858F0D69}" type="pres">
      <dgm:prSet presAssocID="{300F8A92-DF36-467C-BD58-91E707C2EBAF}" presName="BottomSpacing" presStyleCnt="0"/>
      <dgm:spPr/>
    </dgm:pt>
    <dgm:pt modelId="{2F13CF3E-FBA8-4669-A839-96E7902DEF21}" type="pres">
      <dgm:prSet presAssocID="{C091B5F0-BEB4-42F8-BBDB-F3D5C9D82E0E}" presName="composite" presStyleCnt="0"/>
      <dgm:spPr/>
    </dgm:pt>
    <dgm:pt modelId="{5721FB42-D2E7-4523-B5D9-F54DDB5BCEFD}" type="pres">
      <dgm:prSet presAssocID="{C091B5F0-BEB4-42F8-BBDB-F3D5C9D82E0E}" presName="Accent" presStyleLbl="alignNode1" presStyleIdx="2" presStyleCnt="7" custScaleX="150580" custScaleY="141676" custLinFactNeighborX="-26983" custLinFactNeighborY="-1412">
        <dgm:presLayoutVars>
          <dgm:chMax val="0"/>
          <dgm:chPref val="0"/>
        </dgm:presLayoutVars>
      </dgm:prSet>
      <dgm:spPr/>
    </dgm:pt>
    <dgm:pt modelId="{F9F44EBD-EEEB-4C02-8194-FBF4ECE7929C}" type="pres">
      <dgm:prSet presAssocID="{C091B5F0-BEB4-42F8-BBDB-F3D5C9D82E0E}" presName="Image" presStyleLbl="bgImgPlace1" presStyleIdx="1" presStyleCnt="4" custScaleX="252631" custScaleY="216504" custLinFactX="55316" custLinFactNeighborX="100000" custLinFactNeighborY="1258">
        <dgm:presLayoutVars>
          <dgm:chMax val="0"/>
          <dgm:chPref val="0"/>
          <dgm:bulletEnabled val="1"/>
        </dgm:presLayoutVars>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03AC09D5-7A31-4D95-9521-AD031E31FC6C}" type="pres">
      <dgm:prSet presAssocID="{C091B5F0-BEB4-42F8-BBDB-F3D5C9D82E0E}" presName="Parent" presStyleLbl="fgAccFollowNode1" presStyleIdx="1" presStyleCnt="4" custScaleX="150580" custScaleY="141677" custLinFactNeighborX="-34596" custLinFactNeighborY="-1811">
        <dgm:presLayoutVars>
          <dgm:chMax val="0"/>
          <dgm:chPref val="0"/>
          <dgm:bulletEnabled val="1"/>
        </dgm:presLayoutVars>
      </dgm:prSet>
      <dgm:spPr/>
      <dgm:t>
        <a:bodyPr/>
        <a:lstStyle/>
        <a:p>
          <a:endParaRPr lang="zh-CN" altLang="en-US"/>
        </a:p>
      </dgm:t>
    </dgm:pt>
    <dgm:pt modelId="{2598399C-4DDB-4273-B061-97B2BAA84E7B}" type="pres">
      <dgm:prSet presAssocID="{C091B5F0-BEB4-42F8-BBDB-F3D5C9D82E0E}" presName="Space" presStyleCnt="0">
        <dgm:presLayoutVars>
          <dgm:chMax val="0"/>
          <dgm:chPref val="0"/>
        </dgm:presLayoutVars>
      </dgm:prSet>
      <dgm:spPr/>
    </dgm:pt>
    <dgm:pt modelId="{FDFA0DE9-827A-40B8-905B-88F9B83A2C0D}" type="pres">
      <dgm:prSet presAssocID="{B12F10FA-224F-4850-8120-E599DB93BC18}" presName="ConnectorComposite" presStyleCnt="0"/>
      <dgm:spPr/>
    </dgm:pt>
    <dgm:pt modelId="{A4DFE6D1-1BA5-43FF-94E9-5EAD52FD9B5B}" type="pres">
      <dgm:prSet presAssocID="{B12F10FA-224F-4850-8120-E599DB93BC18}" presName="TopSpacing" presStyleCnt="0"/>
      <dgm:spPr/>
    </dgm:pt>
    <dgm:pt modelId="{379CD2D2-39A8-47AA-A2C5-F0BDB968376A}" type="pres">
      <dgm:prSet presAssocID="{B12F10FA-224F-4850-8120-E599DB93BC18}" presName="Connector" presStyleLbl="alignNode1" presStyleIdx="3" presStyleCnt="7"/>
      <dgm:spPr/>
    </dgm:pt>
    <dgm:pt modelId="{71B98ACC-181A-4817-BE58-293DCF231816}" type="pres">
      <dgm:prSet presAssocID="{B12F10FA-224F-4850-8120-E599DB93BC18}" presName="BottomSpacing" presStyleCnt="0"/>
      <dgm:spPr/>
    </dgm:pt>
    <dgm:pt modelId="{E15ABECB-CDD1-4731-9336-81E40653FC25}" type="pres">
      <dgm:prSet presAssocID="{7AB42114-F3CA-4A54-9C25-E6BE4BBC9A94}" presName="composite" presStyleCnt="0"/>
      <dgm:spPr/>
    </dgm:pt>
    <dgm:pt modelId="{4E223C58-37A0-47A7-9E65-8C0806E0FC6F}" type="pres">
      <dgm:prSet presAssocID="{7AB42114-F3CA-4A54-9C25-E6BE4BBC9A94}" presName="Accent" presStyleLbl="alignNode1" presStyleIdx="4" presStyleCnt="7" custScaleX="156606" custScaleY="162757" custLinFactNeighborX="20969" custLinFactNeighborY="-8904">
        <dgm:presLayoutVars>
          <dgm:chMax val="0"/>
          <dgm:chPref val="0"/>
        </dgm:presLayoutVars>
      </dgm:prSet>
      <dgm:spPr/>
    </dgm:pt>
    <dgm:pt modelId="{5A72844D-D7D7-45E5-8249-D57436DCDBDB}" type="pres">
      <dgm:prSet presAssocID="{7AB42114-F3CA-4A54-9C25-E6BE4BBC9A94}" presName="Image" presStyleLbl="bgImgPlace1" presStyleIdx="2" presStyleCnt="4" custScaleX="249790" custScaleY="256504" custLinFactX="-63618" custLinFactNeighborX="-100000" custLinFactNeighborY="-9296">
        <dgm:presLayoutVars>
          <dgm:chMax val="0"/>
          <dgm:chPref val="0"/>
          <dgm:bulletEnabled val="1"/>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t>
        <a:bodyPr/>
        <a:lstStyle/>
        <a:p>
          <a:endParaRPr lang="zh-CN" altLang="en-US"/>
        </a:p>
      </dgm:t>
    </dgm:pt>
    <dgm:pt modelId="{B8BB64B7-6AFB-4C45-BCC3-5A89F20ECF19}" type="pres">
      <dgm:prSet presAssocID="{7AB42114-F3CA-4A54-9C25-E6BE4BBC9A94}" presName="Parent" presStyleLbl="fgAccFollowNode1" presStyleIdx="2" presStyleCnt="4" custScaleX="156606" custScaleY="162756" custLinFactNeighborX="26885" custLinFactNeighborY="-11416">
        <dgm:presLayoutVars>
          <dgm:chMax val="0"/>
          <dgm:chPref val="0"/>
          <dgm:bulletEnabled val="1"/>
        </dgm:presLayoutVars>
      </dgm:prSet>
      <dgm:spPr/>
      <dgm:t>
        <a:bodyPr/>
        <a:lstStyle/>
        <a:p>
          <a:endParaRPr lang="zh-CN" altLang="en-US"/>
        </a:p>
      </dgm:t>
    </dgm:pt>
    <dgm:pt modelId="{AB5FC1BE-51E3-4A46-8AA8-010815AAC42D}" type="pres">
      <dgm:prSet presAssocID="{7AB42114-F3CA-4A54-9C25-E6BE4BBC9A94}" presName="Space" presStyleCnt="0">
        <dgm:presLayoutVars>
          <dgm:chMax val="0"/>
          <dgm:chPref val="0"/>
        </dgm:presLayoutVars>
      </dgm:prSet>
      <dgm:spPr/>
    </dgm:pt>
    <dgm:pt modelId="{B0F7C362-7F97-476F-B0F2-42C8A5DB7C96}" type="pres">
      <dgm:prSet presAssocID="{6901648F-DA4C-4429-BE3F-9C3CD55CA53C}" presName="ConnectorComposite" presStyleCnt="0"/>
      <dgm:spPr/>
    </dgm:pt>
    <dgm:pt modelId="{95A8746C-ED94-4300-AA6F-530880D76B51}" type="pres">
      <dgm:prSet presAssocID="{6901648F-DA4C-4429-BE3F-9C3CD55CA53C}" presName="TopSpacing" presStyleCnt="0"/>
      <dgm:spPr/>
    </dgm:pt>
    <dgm:pt modelId="{B2BF413B-983D-4FDE-A004-8D532ECB162A}" type="pres">
      <dgm:prSet presAssocID="{6901648F-DA4C-4429-BE3F-9C3CD55CA53C}" presName="Connector" presStyleLbl="alignNode1" presStyleIdx="5" presStyleCnt="7"/>
      <dgm:spPr/>
    </dgm:pt>
    <dgm:pt modelId="{1F866520-5FF8-481C-93BB-0CD14F0D6DD0}" type="pres">
      <dgm:prSet presAssocID="{6901648F-DA4C-4429-BE3F-9C3CD55CA53C}" presName="BottomSpacing" presStyleCnt="0"/>
      <dgm:spPr/>
    </dgm:pt>
    <dgm:pt modelId="{C3242F96-C232-4D3B-A405-81A749D667EE}" type="pres">
      <dgm:prSet presAssocID="{A174D315-0D00-476A-B8C5-C5CA0799F8DE}" presName="composite" presStyleCnt="0"/>
      <dgm:spPr/>
    </dgm:pt>
    <dgm:pt modelId="{D5EFDCE4-1697-46AF-BC78-F91E145EFD9D}" type="pres">
      <dgm:prSet presAssocID="{A174D315-0D00-476A-B8C5-C5CA0799F8DE}" presName="Accent" presStyleLbl="alignNode1" presStyleIdx="6" presStyleCnt="7" custScaleX="160423" custScaleY="165461">
        <dgm:presLayoutVars>
          <dgm:chMax val="0"/>
          <dgm:chPref val="0"/>
        </dgm:presLayoutVars>
      </dgm:prSet>
      <dgm:spPr/>
    </dgm:pt>
    <dgm:pt modelId="{A7C781A0-3D1B-4020-B8ED-EA0AE49540C9}" type="pres">
      <dgm:prSet presAssocID="{A174D315-0D00-476A-B8C5-C5CA0799F8DE}" presName="Image" presStyleLbl="bgImgPlace1" presStyleIdx="3" presStyleCnt="4" custScaleX="277646" custScaleY="235898" custLinFactX="92322" custLinFactNeighborX="100000" custLinFactNeighborY="-28931">
        <dgm:presLayoutVars>
          <dgm:chMax val="0"/>
          <dgm:chPref val="0"/>
          <dgm:bulletEnabled val="1"/>
        </dgm:presLayoutVars>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t>
        <a:bodyPr/>
        <a:lstStyle/>
        <a:p>
          <a:endParaRPr lang="zh-CN" altLang="en-US"/>
        </a:p>
      </dgm:t>
    </dgm:pt>
    <dgm:pt modelId="{E9036EE3-2B96-41D2-98FF-B3FB7CB8C185}" type="pres">
      <dgm:prSet presAssocID="{A174D315-0D00-476A-B8C5-C5CA0799F8DE}" presName="Parent" presStyleLbl="fgAccFollowNode1" presStyleIdx="3" presStyleCnt="4" custScaleX="160423" custScaleY="165461">
        <dgm:presLayoutVars>
          <dgm:chMax val="0"/>
          <dgm:chPref val="0"/>
          <dgm:bulletEnabled val="1"/>
        </dgm:presLayoutVars>
      </dgm:prSet>
      <dgm:spPr/>
      <dgm:t>
        <a:bodyPr/>
        <a:lstStyle/>
        <a:p>
          <a:endParaRPr lang="zh-CN" altLang="en-US"/>
        </a:p>
      </dgm:t>
    </dgm:pt>
    <dgm:pt modelId="{0836C2A9-8413-4FFE-918A-E7804D1CE6FB}" type="pres">
      <dgm:prSet presAssocID="{A174D315-0D00-476A-B8C5-C5CA0799F8DE}" presName="Space" presStyleCnt="0">
        <dgm:presLayoutVars>
          <dgm:chMax val="0"/>
          <dgm:chPref val="0"/>
        </dgm:presLayoutVars>
      </dgm:prSet>
      <dgm:spPr/>
    </dgm:pt>
  </dgm:ptLst>
  <dgm:cxnLst>
    <dgm:cxn modelId="{220DF587-B264-4379-9EC4-5F87E334BC27}" srcId="{1DE35959-25DA-4692-A38F-FB43A1D5590B}" destId="{C091B5F0-BEB4-42F8-BBDB-F3D5C9D82E0E}" srcOrd="1" destOrd="0" parTransId="{728AE925-C4B4-47BE-9B91-6CB239188914}" sibTransId="{B12F10FA-224F-4850-8120-E599DB93BC18}"/>
    <dgm:cxn modelId="{66A95B99-1FEB-4F82-82A2-DDE2435B9A3E}" srcId="{1DE35959-25DA-4692-A38F-FB43A1D5590B}" destId="{A174D315-0D00-476A-B8C5-C5CA0799F8DE}" srcOrd="3" destOrd="0" parTransId="{EAD24967-8382-40A8-A477-72DE085BE08A}" sibTransId="{1FB89EE1-C386-477A-9D00-331897E51A63}"/>
    <dgm:cxn modelId="{8C570293-B82D-4B07-AB91-EE3A8A124D38}" type="presOf" srcId="{696B2AE7-5F96-48B0-9E5A-FABDBC1447FB}" destId="{738A4BBF-481D-46C3-9387-9830074CF91C}" srcOrd="0" destOrd="0" presId="urn:microsoft.com/office/officeart/2008/layout/AlternatingPictureCircles"/>
    <dgm:cxn modelId="{2EC1F5BF-756E-44F1-8799-847D1B1DB2B2}" type="presOf" srcId="{A174D315-0D00-476A-B8C5-C5CA0799F8DE}" destId="{E9036EE3-2B96-41D2-98FF-B3FB7CB8C185}" srcOrd="0" destOrd="0" presId="urn:microsoft.com/office/officeart/2008/layout/AlternatingPictureCircles"/>
    <dgm:cxn modelId="{A623CD90-74FB-4AA9-8FDE-AC7B4BD051C9}" type="presOf" srcId="{7AB42114-F3CA-4A54-9C25-E6BE4BBC9A94}" destId="{B8BB64B7-6AFB-4C45-BCC3-5A89F20ECF19}" srcOrd="0" destOrd="0" presId="urn:microsoft.com/office/officeart/2008/layout/AlternatingPictureCircles"/>
    <dgm:cxn modelId="{A72F0AA4-3161-46A4-875E-6294194DED7F}" type="presOf" srcId="{C091B5F0-BEB4-42F8-BBDB-F3D5C9D82E0E}" destId="{03AC09D5-7A31-4D95-9521-AD031E31FC6C}" srcOrd="0" destOrd="0" presId="urn:microsoft.com/office/officeart/2008/layout/AlternatingPictureCircles"/>
    <dgm:cxn modelId="{24E7E9C3-9ACB-4FD5-B38A-5EFB87C6F879}" srcId="{1DE35959-25DA-4692-A38F-FB43A1D5590B}" destId="{696B2AE7-5F96-48B0-9E5A-FABDBC1447FB}" srcOrd="0" destOrd="0" parTransId="{DFCE7F3C-815D-46B0-931D-D2A12ED74CEC}" sibTransId="{300F8A92-DF36-467C-BD58-91E707C2EBAF}"/>
    <dgm:cxn modelId="{195D8EFC-8D91-45EA-8BD4-D679ABBBE43D}" srcId="{1DE35959-25DA-4692-A38F-FB43A1D5590B}" destId="{7AB42114-F3CA-4A54-9C25-E6BE4BBC9A94}" srcOrd="2" destOrd="0" parTransId="{30E65E19-EDE6-4863-AC0D-16F842877CA2}" sibTransId="{6901648F-DA4C-4429-BE3F-9C3CD55CA53C}"/>
    <dgm:cxn modelId="{8CA2221B-E482-4A1C-A3CF-EEAC867BF4F5}" type="presOf" srcId="{1DE35959-25DA-4692-A38F-FB43A1D5590B}" destId="{5114F3CC-0DB8-4978-82E7-36D996E9ED9C}" srcOrd="0" destOrd="0" presId="urn:microsoft.com/office/officeart/2008/layout/AlternatingPictureCircles"/>
    <dgm:cxn modelId="{8CE16A16-CE59-4EDB-A38F-A9D617767AD0}" type="presParOf" srcId="{5114F3CC-0DB8-4978-82E7-36D996E9ED9C}" destId="{3FFE33B6-0B87-43D1-9DD2-D93F08DCB379}" srcOrd="0" destOrd="0" presId="urn:microsoft.com/office/officeart/2008/layout/AlternatingPictureCircles"/>
    <dgm:cxn modelId="{74DB69A5-1876-4043-8316-35EF5DED48F6}" type="presParOf" srcId="{3FFE33B6-0B87-43D1-9DD2-D93F08DCB379}" destId="{DA57B302-C16A-4ADF-B91F-568B32DE3BB8}" srcOrd="0" destOrd="0" presId="urn:microsoft.com/office/officeart/2008/layout/AlternatingPictureCircles"/>
    <dgm:cxn modelId="{1AFFBFAD-7EAF-4111-A652-B4969CC234B6}" type="presParOf" srcId="{3FFE33B6-0B87-43D1-9DD2-D93F08DCB379}" destId="{EE93A69E-EBD5-4225-944E-82AC22AE9E79}" srcOrd="1" destOrd="0" presId="urn:microsoft.com/office/officeart/2008/layout/AlternatingPictureCircles"/>
    <dgm:cxn modelId="{604DE204-44FB-4472-8936-98F82B334DD6}" type="presParOf" srcId="{3FFE33B6-0B87-43D1-9DD2-D93F08DCB379}" destId="{738A4BBF-481D-46C3-9387-9830074CF91C}" srcOrd="2" destOrd="0" presId="urn:microsoft.com/office/officeart/2008/layout/AlternatingPictureCircles"/>
    <dgm:cxn modelId="{723CD89B-481C-40B3-99F3-E8489B5FD9C0}" type="presParOf" srcId="{3FFE33B6-0B87-43D1-9DD2-D93F08DCB379}" destId="{FBE83D16-631A-49D2-8C08-D65FA54C53BE}" srcOrd="3" destOrd="0" presId="urn:microsoft.com/office/officeart/2008/layout/AlternatingPictureCircles"/>
    <dgm:cxn modelId="{129E9770-8409-4269-A6D7-B859DB19F28D}" type="presParOf" srcId="{5114F3CC-0DB8-4978-82E7-36D996E9ED9C}" destId="{B0E5419E-1BA7-4045-8F83-B59E88D28C86}" srcOrd="1" destOrd="0" presId="urn:microsoft.com/office/officeart/2008/layout/AlternatingPictureCircles"/>
    <dgm:cxn modelId="{99CAA20C-A4D6-483B-B069-F2B1BB6D06ED}" type="presParOf" srcId="{B0E5419E-1BA7-4045-8F83-B59E88D28C86}" destId="{60DF9C28-1B46-4355-A953-2C84CD82EDBB}" srcOrd="0" destOrd="0" presId="urn:microsoft.com/office/officeart/2008/layout/AlternatingPictureCircles"/>
    <dgm:cxn modelId="{FC904411-B067-4315-B53D-EBF0F49B852C}" type="presParOf" srcId="{B0E5419E-1BA7-4045-8F83-B59E88D28C86}" destId="{FFE26756-3191-4430-92CF-9C2C9C87153D}" srcOrd="1" destOrd="0" presId="urn:microsoft.com/office/officeart/2008/layout/AlternatingPictureCircles"/>
    <dgm:cxn modelId="{61E000A7-7138-4E48-97AF-AC4CF1061214}" type="presParOf" srcId="{B0E5419E-1BA7-4045-8F83-B59E88D28C86}" destId="{F6AD48D9-EEC9-486B-95B8-E7B1858F0D69}" srcOrd="2" destOrd="0" presId="urn:microsoft.com/office/officeart/2008/layout/AlternatingPictureCircles"/>
    <dgm:cxn modelId="{17C4216E-DEB8-4B2E-85FB-4443B562FB4B}" type="presParOf" srcId="{5114F3CC-0DB8-4978-82E7-36D996E9ED9C}" destId="{2F13CF3E-FBA8-4669-A839-96E7902DEF21}" srcOrd="2" destOrd="0" presId="urn:microsoft.com/office/officeart/2008/layout/AlternatingPictureCircles"/>
    <dgm:cxn modelId="{4C215C4F-CE5D-4D4A-B1B0-44DA15D146A7}" type="presParOf" srcId="{2F13CF3E-FBA8-4669-A839-96E7902DEF21}" destId="{5721FB42-D2E7-4523-B5D9-F54DDB5BCEFD}" srcOrd="0" destOrd="0" presId="urn:microsoft.com/office/officeart/2008/layout/AlternatingPictureCircles"/>
    <dgm:cxn modelId="{6DAA8359-BDB9-4C2E-B06A-74EA4CE078C4}" type="presParOf" srcId="{2F13CF3E-FBA8-4669-A839-96E7902DEF21}" destId="{F9F44EBD-EEEB-4C02-8194-FBF4ECE7929C}" srcOrd="1" destOrd="0" presId="urn:microsoft.com/office/officeart/2008/layout/AlternatingPictureCircles"/>
    <dgm:cxn modelId="{CD3C6B81-B079-4A50-AFF6-826BE2A1FD2D}" type="presParOf" srcId="{2F13CF3E-FBA8-4669-A839-96E7902DEF21}" destId="{03AC09D5-7A31-4D95-9521-AD031E31FC6C}" srcOrd="2" destOrd="0" presId="urn:microsoft.com/office/officeart/2008/layout/AlternatingPictureCircles"/>
    <dgm:cxn modelId="{A66312F1-20C7-4D19-A48A-46AB4B978FC1}" type="presParOf" srcId="{2F13CF3E-FBA8-4669-A839-96E7902DEF21}" destId="{2598399C-4DDB-4273-B061-97B2BAA84E7B}" srcOrd="3" destOrd="0" presId="urn:microsoft.com/office/officeart/2008/layout/AlternatingPictureCircles"/>
    <dgm:cxn modelId="{64CCD68A-7364-48E4-84B7-6B16921592A1}" type="presParOf" srcId="{5114F3CC-0DB8-4978-82E7-36D996E9ED9C}" destId="{FDFA0DE9-827A-40B8-905B-88F9B83A2C0D}" srcOrd="3" destOrd="0" presId="urn:microsoft.com/office/officeart/2008/layout/AlternatingPictureCircles"/>
    <dgm:cxn modelId="{16875CE1-2194-4052-B876-9C188E0DB41A}" type="presParOf" srcId="{FDFA0DE9-827A-40B8-905B-88F9B83A2C0D}" destId="{A4DFE6D1-1BA5-43FF-94E9-5EAD52FD9B5B}" srcOrd="0" destOrd="0" presId="urn:microsoft.com/office/officeart/2008/layout/AlternatingPictureCircles"/>
    <dgm:cxn modelId="{57BF3E42-ABA5-46B0-B0CF-B482E1ABB5E6}" type="presParOf" srcId="{FDFA0DE9-827A-40B8-905B-88F9B83A2C0D}" destId="{379CD2D2-39A8-47AA-A2C5-F0BDB968376A}" srcOrd="1" destOrd="0" presId="urn:microsoft.com/office/officeart/2008/layout/AlternatingPictureCircles"/>
    <dgm:cxn modelId="{8BE122CF-16EF-4507-AE3D-152307A7E87D}" type="presParOf" srcId="{FDFA0DE9-827A-40B8-905B-88F9B83A2C0D}" destId="{71B98ACC-181A-4817-BE58-293DCF231816}" srcOrd="2" destOrd="0" presId="urn:microsoft.com/office/officeart/2008/layout/AlternatingPictureCircles"/>
    <dgm:cxn modelId="{DBCB110B-0367-4255-ACCD-6640C550FE4B}" type="presParOf" srcId="{5114F3CC-0DB8-4978-82E7-36D996E9ED9C}" destId="{E15ABECB-CDD1-4731-9336-81E40653FC25}" srcOrd="4" destOrd="0" presId="urn:microsoft.com/office/officeart/2008/layout/AlternatingPictureCircles"/>
    <dgm:cxn modelId="{98D75364-C4D9-4425-AE94-122D5E51A83B}" type="presParOf" srcId="{E15ABECB-CDD1-4731-9336-81E40653FC25}" destId="{4E223C58-37A0-47A7-9E65-8C0806E0FC6F}" srcOrd="0" destOrd="0" presId="urn:microsoft.com/office/officeart/2008/layout/AlternatingPictureCircles"/>
    <dgm:cxn modelId="{8D8D6506-22EB-4DCF-B917-4DD9C97456F5}" type="presParOf" srcId="{E15ABECB-CDD1-4731-9336-81E40653FC25}" destId="{5A72844D-D7D7-45E5-8249-D57436DCDBDB}" srcOrd="1" destOrd="0" presId="urn:microsoft.com/office/officeart/2008/layout/AlternatingPictureCircles"/>
    <dgm:cxn modelId="{5E89A9B8-C546-4B16-834C-1514429DFA7F}" type="presParOf" srcId="{E15ABECB-CDD1-4731-9336-81E40653FC25}" destId="{B8BB64B7-6AFB-4C45-BCC3-5A89F20ECF19}" srcOrd="2" destOrd="0" presId="urn:microsoft.com/office/officeart/2008/layout/AlternatingPictureCircles"/>
    <dgm:cxn modelId="{DB12F96C-2ADC-4406-A09A-9E27262732E8}" type="presParOf" srcId="{E15ABECB-CDD1-4731-9336-81E40653FC25}" destId="{AB5FC1BE-51E3-4A46-8AA8-010815AAC42D}" srcOrd="3" destOrd="0" presId="urn:microsoft.com/office/officeart/2008/layout/AlternatingPictureCircles"/>
    <dgm:cxn modelId="{EAFF6740-B75C-4E92-BC5B-FA86FBB2868F}" type="presParOf" srcId="{5114F3CC-0DB8-4978-82E7-36D996E9ED9C}" destId="{B0F7C362-7F97-476F-B0F2-42C8A5DB7C96}" srcOrd="5" destOrd="0" presId="urn:microsoft.com/office/officeart/2008/layout/AlternatingPictureCircles"/>
    <dgm:cxn modelId="{7B286387-36AD-4613-946C-1EF0D093E501}" type="presParOf" srcId="{B0F7C362-7F97-476F-B0F2-42C8A5DB7C96}" destId="{95A8746C-ED94-4300-AA6F-530880D76B51}" srcOrd="0" destOrd="0" presId="urn:microsoft.com/office/officeart/2008/layout/AlternatingPictureCircles"/>
    <dgm:cxn modelId="{09B841F5-277A-4B75-A4D8-9A5C4B0DF18D}" type="presParOf" srcId="{B0F7C362-7F97-476F-B0F2-42C8A5DB7C96}" destId="{B2BF413B-983D-4FDE-A004-8D532ECB162A}" srcOrd="1" destOrd="0" presId="urn:microsoft.com/office/officeart/2008/layout/AlternatingPictureCircles"/>
    <dgm:cxn modelId="{CBE1CE6C-C15A-4B7A-9813-ADE4781A5CDA}" type="presParOf" srcId="{B0F7C362-7F97-476F-B0F2-42C8A5DB7C96}" destId="{1F866520-5FF8-481C-93BB-0CD14F0D6DD0}" srcOrd="2" destOrd="0" presId="urn:microsoft.com/office/officeart/2008/layout/AlternatingPictureCircles"/>
    <dgm:cxn modelId="{5A347937-A1C0-43D9-8081-8C361FB64076}" type="presParOf" srcId="{5114F3CC-0DB8-4978-82E7-36D996E9ED9C}" destId="{C3242F96-C232-4D3B-A405-81A749D667EE}" srcOrd="6" destOrd="0" presId="urn:microsoft.com/office/officeart/2008/layout/AlternatingPictureCircles"/>
    <dgm:cxn modelId="{6C024F6C-418F-462F-8198-CC0D1FF36100}" type="presParOf" srcId="{C3242F96-C232-4D3B-A405-81A749D667EE}" destId="{D5EFDCE4-1697-46AF-BC78-F91E145EFD9D}" srcOrd="0" destOrd="0" presId="urn:microsoft.com/office/officeart/2008/layout/AlternatingPictureCircles"/>
    <dgm:cxn modelId="{DCA9162E-6240-40C0-A20D-E80F6D22BD65}" type="presParOf" srcId="{C3242F96-C232-4D3B-A405-81A749D667EE}" destId="{A7C781A0-3D1B-4020-B8ED-EA0AE49540C9}" srcOrd="1" destOrd="0" presId="urn:microsoft.com/office/officeart/2008/layout/AlternatingPictureCircles"/>
    <dgm:cxn modelId="{C2B5B7A7-BB72-4DAF-9334-3D6062166C48}" type="presParOf" srcId="{C3242F96-C232-4D3B-A405-81A749D667EE}" destId="{E9036EE3-2B96-41D2-98FF-B3FB7CB8C185}" srcOrd="2" destOrd="0" presId="urn:microsoft.com/office/officeart/2008/layout/AlternatingPictureCircles"/>
    <dgm:cxn modelId="{CFF61BAB-D4FA-4AF9-BCB0-65E41F6A99CB}" type="presParOf" srcId="{C3242F96-C232-4D3B-A405-81A749D667EE}" destId="{0836C2A9-8413-4FFE-918A-E7804D1CE6FB}"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0.85385</cdr:x>
      <cdr:y>0.02823</cdr:y>
    </cdr:from>
    <cdr:to>
      <cdr:x>0.9</cdr:x>
      <cdr:y>0.07058</cdr:y>
    </cdr:to>
    <cdr:sp macro="" textlink="">
      <cdr:nvSpPr>
        <cdr:cNvPr id="2" name="矩形 1"/>
        <cdr:cNvSpPr/>
      </cdr:nvSpPr>
      <cdr:spPr>
        <a:xfrm xmlns:a="http://schemas.openxmlformats.org/drawingml/2006/main">
          <a:off x="7992888" y="144016"/>
          <a:ext cx="432048" cy="216024"/>
        </a:xfrm>
        <a:prstGeom xmlns:a="http://schemas.openxmlformats.org/drawingml/2006/main" prst="rect">
          <a:avLst/>
        </a:prstGeom>
        <a:solidFill xmlns:a="http://schemas.openxmlformats.org/drawingml/2006/main">
          <a:schemeClr val="tx2"/>
        </a:solidFill>
        <a:ln xmlns:a="http://schemas.openxmlformats.org/drawingml/2006/main">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solidFill>
              <a:srgbClr val="8CC600"/>
            </a:solidFill>
          </a:endParaRPr>
        </a:p>
      </cdr:txBody>
    </cdr:sp>
  </cdr:relSizeAnchor>
  <cdr:relSizeAnchor xmlns:cdr="http://schemas.openxmlformats.org/drawingml/2006/chartDrawing">
    <cdr:from>
      <cdr:x>0.80769</cdr:x>
      <cdr:y>0.08469</cdr:y>
    </cdr:from>
    <cdr:to>
      <cdr:x>0.96154</cdr:x>
      <cdr:y>0.12704</cdr:y>
    </cdr:to>
    <cdr:sp macro="" textlink="">
      <cdr:nvSpPr>
        <cdr:cNvPr id="3" name="TextBox 2"/>
        <cdr:cNvSpPr txBox="1"/>
      </cdr:nvSpPr>
      <cdr:spPr>
        <a:xfrm xmlns:a="http://schemas.openxmlformats.org/drawingml/2006/main">
          <a:off x="7560840" y="432048"/>
          <a:ext cx="144016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200" b="1" dirty="0" smtClean="0">
              <a:solidFill>
                <a:schemeClr val="tx2"/>
              </a:solidFill>
              <a:latin typeface="微软雅黑" pitchFamily="34" charset="-122"/>
              <a:ea typeface="微软雅黑" pitchFamily="34" charset="-122"/>
            </a:rPr>
            <a:t>业务收入（万元）</a:t>
          </a:r>
          <a:endParaRPr lang="zh-CN" altLang="en-US" sz="1200" b="1" dirty="0">
            <a:solidFill>
              <a:schemeClr val="tx2"/>
            </a:solidFill>
            <a:latin typeface="微软雅黑" pitchFamily="34" charset="-122"/>
            <a:ea typeface="微软雅黑"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2363-F6AD-43CB-A52E-30BF172AD314}" type="datetimeFigureOut">
              <a:rPr lang="zh-CN" altLang="en-US" smtClean="0"/>
              <a:t>2023/2/8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3E2BA-FC32-4DC6-84C0-DF2FAEF9B109}" type="slidenum">
              <a:rPr lang="zh-CN" altLang="en-US" smtClean="0"/>
              <a:t>‹#›</a:t>
            </a:fld>
            <a:endParaRPr lang="zh-CN" altLang="en-US"/>
          </a:p>
        </p:txBody>
      </p:sp>
    </p:spTree>
    <p:extLst>
      <p:ext uri="{BB962C8B-B14F-4D97-AF65-F5344CB8AC3E}">
        <p14:creationId xmlns:p14="http://schemas.microsoft.com/office/powerpoint/2010/main" val="8318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1790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411F4A-9A5F-47D7-958A-DA038709421C}"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51640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768064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世界</a:t>
            </a:r>
            <a:r>
              <a:rPr lang="en-US" altLang="zh-CN" dirty="0" smtClean="0"/>
              <a:t>500</a:t>
            </a:r>
            <a:r>
              <a:rPr lang="zh-CN" altLang="en-US" dirty="0" smtClean="0"/>
              <a:t>强企业都采用的岗位测评标准（附免费软件）</a:t>
            </a:r>
            <a:endParaRPr lang="en-US" altLang="zh-CN" dirty="0" smtClean="0"/>
          </a:p>
          <a:p>
            <a:r>
              <a:rPr lang="zh-CN" altLang="en-US" dirty="0" smtClean="0"/>
              <a:t>导入梅奥岗位测评标准，岗位指数合理化，科学化。</a:t>
            </a:r>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00385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根据中国患者满意度考评</a:t>
            </a:r>
            <a:r>
              <a:rPr lang="en-US" altLang="zh-CN" dirty="0" smtClean="0"/>
              <a:t>55</a:t>
            </a:r>
            <a:r>
              <a:rPr lang="zh-CN" altLang="en-US" dirty="0" smtClean="0"/>
              <a:t>个满意度因子，导入梅奥满意度因子，可以进行横向及纵向比教说明。</a:t>
            </a:r>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18139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151961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51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419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2491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）将医院的机制改革并创造经济良性循环的良好氛围</a:t>
            </a:r>
          </a:p>
          <a:p>
            <a:r>
              <a:rPr lang="zh-CN" altLang="zh-CN" sz="1200" kern="1200" dirty="0" smtClean="0">
                <a:solidFill>
                  <a:schemeClr val="tx1"/>
                </a:solidFill>
                <a:effectLst/>
                <a:latin typeface="+mn-lt"/>
                <a:ea typeface="+mn-ea"/>
                <a:cs typeface="+mn-cs"/>
              </a:rPr>
              <a:t>阶段性和医疗质量同时进行，经济和病患满意度同时进行，如果这个机制施行既能让病患满意度提高又能提升医院的经济效益，这是最好的方式 。</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）改革医院薪酬体系，注重员工满意度提高</a:t>
            </a:r>
          </a:p>
          <a:p>
            <a:r>
              <a:rPr lang="zh-CN" altLang="zh-CN" sz="1200" kern="1200" dirty="0" smtClean="0">
                <a:solidFill>
                  <a:schemeClr val="tx1"/>
                </a:solidFill>
                <a:effectLst/>
                <a:latin typeface="+mn-lt"/>
                <a:ea typeface="+mn-ea"/>
                <a:cs typeface="+mn-cs"/>
              </a:rPr>
              <a:t>打破医院原有薪资体系，将科室经济与工资奖金挂钩，科室主任自由竞争赛马，申请传播和学术活动方案报营销部审核拨款和配合，充分将内容营销结合起来，提高医护人员的满意度。</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、导入绩效考核和透明化药扣</a:t>
            </a:r>
          </a:p>
          <a:p>
            <a:r>
              <a:rPr lang="zh-CN" altLang="zh-CN" sz="1200" kern="1200" dirty="0" smtClean="0">
                <a:solidFill>
                  <a:schemeClr val="tx1"/>
                </a:solidFill>
                <a:effectLst/>
                <a:latin typeface="+mn-lt"/>
                <a:ea typeface="+mn-ea"/>
                <a:cs typeface="+mn-cs"/>
              </a:rPr>
              <a:t>全面导入专业的</a:t>
            </a:r>
            <a:r>
              <a:rPr lang="en-US" altLang="zh-CN" sz="1200" kern="1200" dirty="0" smtClean="0">
                <a:solidFill>
                  <a:schemeClr val="tx1"/>
                </a:solidFill>
                <a:effectLst/>
                <a:latin typeface="+mn-lt"/>
                <a:ea typeface="+mn-ea"/>
                <a:cs typeface="+mn-cs"/>
              </a:rPr>
              <a:t>HR</a:t>
            </a:r>
            <a:r>
              <a:rPr lang="zh-CN" altLang="zh-CN" sz="1200" kern="1200" dirty="0" smtClean="0">
                <a:solidFill>
                  <a:schemeClr val="tx1"/>
                </a:solidFill>
                <a:effectLst/>
                <a:latin typeface="+mn-lt"/>
                <a:ea typeface="+mn-ea"/>
                <a:cs typeface="+mn-cs"/>
              </a:rPr>
              <a:t>体系，从绩效、职业规划、岗位科学合理评估等方面改善。实施“按贡献分配”的动态过程，制定公平、公正、公开的薪酬和绩效评估体系。将药扣透明公开化，合理分配给科室每一位员工。提高医护人员积极性，从而有助于患者满意度提高。</a:t>
            </a:r>
          </a:p>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、打造核心竞争力，整合传播</a:t>
            </a:r>
          </a:p>
          <a:p>
            <a:r>
              <a:rPr lang="zh-CN" altLang="zh-CN" sz="1200" kern="1200" dirty="0" smtClean="0">
                <a:solidFill>
                  <a:schemeClr val="tx1"/>
                </a:solidFill>
                <a:effectLst/>
                <a:latin typeface="+mn-lt"/>
                <a:ea typeface="+mn-ea"/>
                <a:cs typeface="+mn-cs"/>
              </a:rPr>
              <a:t>打造核心服务范围，建设核心科室</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采取小综合大专科策略，积极主动的将现有优势条件发挥到最大，从环境和人员、流程优化（</a:t>
            </a:r>
            <a:r>
              <a:rPr lang="en-US" altLang="zh-CN" sz="1200" kern="1200" dirty="0" smtClean="0">
                <a:solidFill>
                  <a:schemeClr val="tx1"/>
                </a:solidFill>
                <a:effectLst/>
                <a:latin typeface="+mn-lt"/>
                <a:ea typeface="+mn-ea"/>
                <a:cs typeface="+mn-cs"/>
              </a:rPr>
              <a:t>Processes Optimization</a:t>
            </a:r>
            <a:r>
              <a:rPr lang="zh-CN" altLang="zh-CN" sz="1200" kern="1200" dirty="0" smtClean="0">
                <a:solidFill>
                  <a:schemeClr val="tx1"/>
                </a:solidFill>
                <a:effectLst/>
                <a:latin typeface="+mn-lt"/>
                <a:ea typeface="+mn-ea"/>
                <a:cs typeface="+mn-cs"/>
              </a:rPr>
              <a:t>）、医疗服务等方面进行规划和梳理，用内容营销塑造核心竞争力，整合品牌推广将广告等费用有效的效益最大化。</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4876171-A505-4E06-B644-8DAEEDFB7545}"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74949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人气经营</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tx2">
                    <a:lumMod val="50000"/>
                  </a:schemeClr>
                </a:solidFill>
                <a:latin typeface="华康俪金黑W8(P)" pitchFamily="34" charset="-122"/>
                <a:ea typeface="华康俪金黑W8(P)" pitchFamily="34" charset="-122"/>
              </a:rPr>
              <a:t>服务经营</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chemeClr val="tx2">
                    <a:lumMod val="50000"/>
                  </a:schemeClr>
                </a:solidFill>
                <a:latin typeface="华康俪金黑W8(P)" pitchFamily="34" charset="-122"/>
                <a:ea typeface="华康俪金黑W8(P)" pitchFamily="34" charset="-122"/>
              </a:rPr>
              <a:t>宣传经营</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b="1" dirty="0" smtClean="0"/>
              <a:t>公共营销</a:t>
            </a:r>
            <a:r>
              <a:rPr lang="zh-CN" altLang="en-US" b="1" dirty="0" smtClean="0"/>
              <a:t>经营</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4876171-A505-4E06-B644-8DAEEDFB7545}"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46091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7912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2944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2540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48828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6765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153980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299637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284637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9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5" name="矩形 64"/>
          <p:cNvSpPr/>
          <p:nvPr userDrawn="1"/>
        </p:nvSpPr>
        <p:spPr>
          <a:xfrm>
            <a:off x="1614675" y="1"/>
            <a:ext cx="107972"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endParaRPr lang="zh-CN" altLang="en-US" sz="1699">
              <a:solidFill>
                <a:prstClr val="white"/>
              </a:solidFill>
            </a:endParaRPr>
          </a:p>
        </p:txBody>
      </p:sp>
      <p:sp>
        <p:nvSpPr>
          <p:cNvPr id="14" name="TextBox 15"/>
          <p:cNvSpPr txBox="1"/>
          <p:nvPr userDrawn="1"/>
        </p:nvSpPr>
        <p:spPr>
          <a:xfrm>
            <a:off x="1272720" y="452234"/>
            <a:ext cx="791882" cy="353931"/>
          </a:xfrm>
          <a:prstGeom prst="rect">
            <a:avLst/>
          </a:prstGeom>
          <a:noFill/>
        </p:spPr>
        <p:txBody>
          <a:bodyPr wrap="square" lIns="91403" tIns="45702" rIns="91403" bIns="45702" rtlCol="0">
            <a:spAutoFit/>
          </a:bodyPr>
          <a:lstStyle/>
          <a:p>
            <a:pPr algn="ctr" defTabSz="913996"/>
            <a:fld id="{2EEF1883-7A0E-4F66-9932-E581691AD397}" type="slidenum">
              <a:rPr lang="zh-CN" altLang="en-US" sz="1699">
                <a:solidFill>
                  <a:prstClr val="white"/>
                </a:solidFill>
                <a:latin typeface="Impact" pitchFamily="34" charset="0"/>
              </a:rPr>
              <a:pPr algn="ctr" defTabSz="913996"/>
              <a:t>‹#›</a:t>
            </a:fld>
            <a:r>
              <a:rPr lang="zh-CN" altLang="en-US" sz="1699" dirty="0">
                <a:solidFill>
                  <a:prstClr val="white"/>
                </a:solidFill>
                <a:latin typeface="Impact" pitchFamily="34" charset="0"/>
              </a:rPr>
              <a:t> </a:t>
            </a:r>
            <a:endParaRPr lang="zh-CN" altLang="en-US" sz="1699" dirty="0">
              <a:solidFill>
                <a:prstClr val="white"/>
              </a:solidFill>
              <a:latin typeface="Impact" pitchFamily="34" charset="0"/>
              <a:ea typeface="微软雅黑" pitchFamily="34" charset="-122"/>
            </a:endParaRPr>
          </a:p>
        </p:txBody>
      </p:sp>
    </p:spTree>
    <p:extLst>
      <p:ext uri="{BB962C8B-B14F-4D97-AF65-F5344CB8AC3E}">
        <p14:creationId xmlns:p14="http://schemas.microsoft.com/office/powerpoint/2010/main" val="381132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35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44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过渡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40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48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282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35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266900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8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21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52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43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22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54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36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1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7226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01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2887030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03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287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4422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1997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4683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2169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532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7922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29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53539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384833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190911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427714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142600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528FC94-50D5-48E2-A4CE-85D97DE8DC38}" type="datetimeFigureOut">
              <a:rPr lang="zh-CN" altLang="en-US" smtClean="0"/>
              <a:t>2023/2/8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268910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8FC94-50D5-48E2-A4CE-85D97DE8DC38}" type="datetimeFigureOut">
              <a:rPr lang="zh-CN" altLang="en-US" smtClean="0"/>
              <a:t>2023/2/8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682A0-A2B0-4E34-BA1B-E78450B2A1AF}" type="slidenum">
              <a:rPr lang="zh-CN" altLang="en-US" smtClean="0"/>
              <a:t>‹#›</a:t>
            </a:fld>
            <a:endParaRPr lang="zh-CN" altLang="en-US"/>
          </a:p>
        </p:txBody>
      </p:sp>
    </p:spTree>
    <p:extLst>
      <p:ext uri="{BB962C8B-B14F-4D97-AF65-F5344CB8AC3E}">
        <p14:creationId xmlns:p14="http://schemas.microsoft.com/office/powerpoint/2010/main" val="1703008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929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3996" rtl="0" eaLnBrk="1" latinLnBrk="0" hangingPunct="1">
        <a:spcBef>
          <a:spcPct val="0"/>
        </a:spcBef>
        <a:buNone/>
        <a:defRPr sz="4399" kern="1200">
          <a:solidFill>
            <a:schemeClr val="tx1"/>
          </a:solidFill>
          <a:latin typeface="+mj-lt"/>
          <a:ea typeface="+mj-ea"/>
          <a:cs typeface="+mj-cs"/>
        </a:defRPr>
      </a:lvl1pPr>
    </p:titleStyle>
    <p:bodyStyle>
      <a:lvl1pPr marL="342748" indent="-342748" algn="l" defTabSz="91399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622" indent="-285623" algn="l" defTabSz="91399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495" indent="-228498" algn="l" defTabSz="91399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493"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492"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490"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488"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485"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484"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3996" rtl="0" eaLnBrk="1" latinLnBrk="0" hangingPunct="1">
        <a:defRPr sz="1699" kern="1200">
          <a:solidFill>
            <a:schemeClr val="tx1"/>
          </a:solidFill>
          <a:latin typeface="+mn-lt"/>
          <a:ea typeface="+mn-ea"/>
          <a:cs typeface="+mn-cs"/>
        </a:defRPr>
      </a:lvl1pPr>
      <a:lvl2pPr marL="456999" algn="l" defTabSz="913996" rtl="0" eaLnBrk="1" latinLnBrk="0" hangingPunct="1">
        <a:defRPr sz="1699" kern="1200">
          <a:solidFill>
            <a:schemeClr val="tx1"/>
          </a:solidFill>
          <a:latin typeface="+mn-lt"/>
          <a:ea typeface="+mn-ea"/>
          <a:cs typeface="+mn-cs"/>
        </a:defRPr>
      </a:lvl2pPr>
      <a:lvl3pPr marL="913996" algn="l" defTabSz="913996" rtl="0" eaLnBrk="1" latinLnBrk="0" hangingPunct="1">
        <a:defRPr sz="1699" kern="1200">
          <a:solidFill>
            <a:schemeClr val="tx1"/>
          </a:solidFill>
          <a:latin typeface="+mn-lt"/>
          <a:ea typeface="+mn-ea"/>
          <a:cs typeface="+mn-cs"/>
        </a:defRPr>
      </a:lvl3pPr>
      <a:lvl4pPr marL="1370995" algn="l" defTabSz="913996" rtl="0" eaLnBrk="1" latinLnBrk="0" hangingPunct="1">
        <a:defRPr sz="1699" kern="1200">
          <a:solidFill>
            <a:schemeClr val="tx1"/>
          </a:solidFill>
          <a:latin typeface="+mn-lt"/>
          <a:ea typeface="+mn-ea"/>
          <a:cs typeface="+mn-cs"/>
        </a:defRPr>
      </a:lvl4pPr>
      <a:lvl5pPr marL="1827992" algn="l" defTabSz="913996" rtl="0" eaLnBrk="1" latinLnBrk="0" hangingPunct="1">
        <a:defRPr sz="1699" kern="1200">
          <a:solidFill>
            <a:schemeClr val="tx1"/>
          </a:solidFill>
          <a:latin typeface="+mn-lt"/>
          <a:ea typeface="+mn-ea"/>
          <a:cs typeface="+mn-cs"/>
        </a:defRPr>
      </a:lvl5pPr>
      <a:lvl6pPr marL="2284990" algn="l" defTabSz="913996" rtl="0" eaLnBrk="1" latinLnBrk="0" hangingPunct="1">
        <a:defRPr sz="1699" kern="1200">
          <a:solidFill>
            <a:schemeClr val="tx1"/>
          </a:solidFill>
          <a:latin typeface="+mn-lt"/>
          <a:ea typeface="+mn-ea"/>
          <a:cs typeface="+mn-cs"/>
        </a:defRPr>
      </a:lvl6pPr>
      <a:lvl7pPr marL="2741988" algn="l" defTabSz="913996" rtl="0" eaLnBrk="1" latinLnBrk="0" hangingPunct="1">
        <a:defRPr sz="1699" kern="1200">
          <a:solidFill>
            <a:schemeClr val="tx1"/>
          </a:solidFill>
          <a:latin typeface="+mn-lt"/>
          <a:ea typeface="+mn-ea"/>
          <a:cs typeface="+mn-cs"/>
        </a:defRPr>
      </a:lvl7pPr>
      <a:lvl8pPr marL="3198987" algn="l" defTabSz="913996" rtl="0" eaLnBrk="1" latinLnBrk="0" hangingPunct="1">
        <a:defRPr sz="1699" kern="1200">
          <a:solidFill>
            <a:schemeClr val="tx1"/>
          </a:solidFill>
          <a:latin typeface="+mn-lt"/>
          <a:ea typeface="+mn-ea"/>
          <a:cs typeface="+mn-cs"/>
        </a:defRPr>
      </a:lvl8pPr>
      <a:lvl9pPr marL="3655984" algn="l" defTabSz="913996" rtl="0" eaLnBrk="1" latinLnBrk="0" hangingPunct="1">
        <a:defRPr sz="16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84493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50.jpg"/><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8" Type="http://schemas.openxmlformats.org/officeDocument/2006/relationships/hyperlink" Target="http://www.ypppt.com/sucai/" TargetMode="External"/><Relationship Id="rId3" Type="http://schemas.openxmlformats.org/officeDocument/2006/relationships/hyperlink" Target="http://www.ypppt.com/" TargetMode="External"/><Relationship Id="rId7" Type="http://schemas.openxmlformats.org/officeDocument/2006/relationships/hyperlink" Target="http://www.ypppt.com/tubiao/" TargetMode="External"/><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hyperlink" Target="http://www.ypppt.com/beijing/" TargetMode="External"/><Relationship Id="rId5" Type="http://schemas.openxmlformats.org/officeDocument/2006/relationships/hyperlink" Target="http://www.ypppt.com/jieri/" TargetMode="External"/><Relationship Id="rId4" Type="http://schemas.openxmlformats.org/officeDocument/2006/relationships/hyperlink" Target="http://www.ypppt.com/moban/" TargetMode="External"/><Relationship Id="rId9" Type="http://schemas.openxmlformats.org/officeDocument/2006/relationships/hyperlink" Target="http://www.ypppt.com/jiaoche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6848"/>
          <a:stretch/>
        </p:blipFill>
        <p:spPr>
          <a:xfrm>
            <a:off x="1" y="-26484"/>
            <a:ext cx="12280356" cy="6933476"/>
          </a:xfrm>
          <a:prstGeom prst="rect">
            <a:avLst/>
          </a:prstGeom>
        </p:spPr>
      </p:pic>
      <p:sp>
        <p:nvSpPr>
          <p:cNvPr id="9" name="TextBox 3"/>
          <p:cNvSpPr txBox="1"/>
          <p:nvPr/>
        </p:nvSpPr>
        <p:spPr>
          <a:xfrm rot="19840084">
            <a:off x="-661276" y="2055233"/>
            <a:ext cx="9646559" cy="1015387"/>
          </a:xfrm>
          <a:prstGeom prst="rect">
            <a:avLst/>
          </a:prstGeom>
          <a:noFill/>
        </p:spPr>
        <p:txBody>
          <a:bodyPr wrap="square" lIns="91403" tIns="45702" rIns="91403" bIns="45702">
            <a:spAutoFit/>
          </a:bodyPr>
          <a:lstStyle/>
          <a:p>
            <a:pPr algn="ctr" defTabSz="913996">
              <a:defRPr/>
            </a:pPr>
            <a:r>
              <a:rPr lang="en-US" altLang="zh-CN" sz="5998" b="1" dirty="0" smtClean="0">
                <a:ln w="19050">
                  <a:solidFill>
                    <a:prstClr val="white"/>
                  </a:solidFill>
                </a:ln>
                <a:solidFill>
                  <a:srgbClr val="1F497D"/>
                </a:solidFill>
                <a:effectLst>
                  <a:reflection blurRad="6350" stA="50000" endA="300" endPos="50000" dist="60007" dir="5400000" sy="-100000" algn="bl" rotWithShape="0"/>
                </a:effectLst>
                <a:latin typeface="微软雅黑" pitchFamily="34" charset="-122"/>
                <a:ea typeface="微软雅黑" pitchFamily="34" charset="-122"/>
              </a:rPr>
              <a:t>20XX</a:t>
            </a:r>
            <a:r>
              <a:rPr lang="zh-CN" altLang="en-US" sz="5998" b="1" dirty="0" smtClean="0">
                <a:ln w="19050">
                  <a:solidFill>
                    <a:prstClr val="white"/>
                  </a:solidFill>
                </a:ln>
                <a:solidFill>
                  <a:srgbClr val="1F497D"/>
                </a:solidFill>
                <a:effectLst>
                  <a:reflection blurRad="6350" stA="50000" endA="300" endPos="50000" dist="60007" dir="5400000" sy="-100000" algn="bl" rotWithShape="0"/>
                </a:effectLst>
                <a:latin typeface="微软雅黑" pitchFamily="34" charset="-122"/>
                <a:ea typeface="微软雅黑" pitchFamily="34" charset="-122"/>
              </a:rPr>
              <a:t>年</a:t>
            </a:r>
            <a:r>
              <a:rPr lang="zh-CN" altLang="en-US" sz="5998" b="1" dirty="0" smtClean="0">
                <a:ln w="19050">
                  <a:solidFill>
                    <a:prstClr val="white"/>
                  </a:solidFill>
                </a:ln>
                <a:solidFill>
                  <a:srgbClr val="1F497D"/>
                </a:solidFill>
                <a:effectLst>
                  <a:reflection blurRad="6350" stA="50000" endA="300" endPos="50000" dist="60007" dir="5400000" sy="-100000" algn="bl" rotWithShape="0"/>
                </a:effectLst>
                <a:latin typeface="微软雅黑" pitchFamily="34" charset="-122"/>
                <a:ea typeface="微软雅黑" pitchFamily="34" charset="-122"/>
              </a:rPr>
              <a:t>年度</a:t>
            </a:r>
            <a:r>
              <a:rPr lang="zh-CN" altLang="en-US" sz="5998" b="1" dirty="0">
                <a:ln w="19050">
                  <a:solidFill>
                    <a:prstClr val="white"/>
                  </a:solidFill>
                </a:ln>
                <a:solidFill>
                  <a:srgbClr val="1F497D"/>
                </a:solidFill>
                <a:effectLst>
                  <a:reflection blurRad="6350" stA="50000" endA="300" endPos="50000" dist="60007" dir="5400000" sy="-100000" algn="bl" rotWithShape="0"/>
                </a:effectLst>
                <a:latin typeface="微软雅黑" pitchFamily="34" charset="-122"/>
                <a:ea typeface="微软雅黑" pitchFamily="34" charset="-122"/>
              </a:rPr>
              <a:t>工作计划</a:t>
            </a:r>
          </a:p>
        </p:txBody>
      </p:sp>
      <p:sp>
        <p:nvSpPr>
          <p:cNvPr id="10" name="矩形 9"/>
          <p:cNvSpPr/>
          <p:nvPr/>
        </p:nvSpPr>
        <p:spPr>
          <a:xfrm>
            <a:off x="264871" y="26147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r>
              <a:rPr lang="zh-CN" altLang="en-US" sz="1699" b="1" dirty="0">
                <a:solidFill>
                  <a:prstClr val="white"/>
                </a:solidFill>
              </a:rPr>
              <a:t>医院</a:t>
            </a:r>
            <a:r>
              <a:rPr lang="en-US" altLang="zh-CN" sz="1699" b="1" dirty="0">
                <a:solidFill>
                  <a:prstClr val="white"/>
                </a:solidFill>
              </a:rPr>
              <a:t>logo</a:t>
            </a:r>
            <a:endParaRPr lang="zh-CN" altLang="en-US" sz="1699" b="1" dirty="0">
              <a:solidFill>
                <a:prstClr val="white"/>
              </a:solidFill>
            </a:endParaRPr>
          </a:p>
        </p:txBody>
      </p:sp>
      <p:sp>
        <p:nvSpPr>
          <p:cNvPr id="11" name="TextBox 11"/>
          <p:cNvSpPr txBox="1">
            <a:spLocks noChangeArrowheads="1"/>
          </p:cNvSpPr>
          <p:nvPr/>
        </p:nvSpPr>
        <p:spPr bwMode="auto">
          <a:xfrm rot="19939370">
            <a:off x="2053062" y="1617936"/>
            <a:ext cx="2574986" cy="584623"/>
          </a:xfrm>
          <a:prstGeom prst="rect">
            <a:avLst/>
          </a:prstGeom>
          <a:noFill/>
          <a:ln w="9525">
            <a:noFill/>
            <a:miter lim="800000"/>
            <a:headEnd/>
            <a:tailEnd/>
          </a:ln>
        </p:spPr>
        <p:txBody>
          <a:bodyPr wrap="square">
            <a:spAutoFit/>
          </a:bodyPr>
          <a:lstStyle/>
          <a:p>
            <a:pPr algn="ctr" defTabSz="913996">
              <a:defRPr/>
            </a:pPr>
            <a:r>
              <a:rPr lang="en-US" altLang="zh-CN" sz="3199" b="1" dirty="0">
                <a:solidFill>
                  <a:srgbClr val="F0AC02"/>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XXX</a:t>
            </a:r>
            <a:r>
              <a:rPr lang="zh-CN" altLang="en-US" sz="3199" b="1" dirty="0">
                <a:solidFill>
                  <a:srgbClr val="F0AC02"/>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医院</a:t>
            </a:r>
          </a:p>
        </p:txBody>
      </p:sp>
    </p:spTree>
    <p:extLst>
      <p:ext uri="{BB962C8B-B14F-4D97-AF65-F5344CB8AC3E}">
        <p14:creationId xmlns:p14="http://schemas.microsoft.com/office/powerpoint/2010/main" val="5635892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700"/>
                            </p:stCondLst>
                            <p:childTnLst>
                              <p:par>
                                <p:cTn id="10" presetID="2" presetClass="entr" presetSubtype="4" decel="10000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437" y="2179992"/>
            <a:ext cx="2351878" cy="3527816"/>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Text Box 52"/>
          <p:cNvSpPr txBox="1">
            <a:spLocks noChangeArrowheads="1"/>
          </p:cNvSpPr>
          <p:nvPr/>
        </p:nvSpPr>
        <p:spPr bwMode="auto">
          <a:xfrm>
            <a:off x="76885" y="5901787"/>
            <a:ext cx="4481119" cy="3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2" rIns="91403" bIns="45702">
            <a:spAutoFit/>
          </a:bodyPr>
          <a:lstStyle>
            <a:defPPr>
              <a:defRPr lang="zh-CN"/>
            </a:defPPr>
            <a:lvl1pPr marR="0" lvl="0" indent="0" fontAlgn="auto">
              <a:lnSpc>
                <a:spcPct val="100000"/>
              </a:lnSpc>
              <a:spcBef>
                <a:spcPct val="50000"/>
              </a:spcBef>
              <a:spcAft>
                <a:spcPts val="0"/>
              </a:spcAft>
              <a:buClrTx/>
              <a:buSzTx/>
              <a:buFontTx/>
              <a:buNone/>
              <a:tabLst/>
              <a:defRPr sz="1600" b="1" i="0" kern="0">
                <a:solidFill>
                  <a:srgbClr val="8CC600"/>
                </a:solidFill>
                <a:latin typeface="微软雅黑" pitchFamily="34" charset="-122"/>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zh-CN" altLang="en-US" sz="1999" dirty="0">
                <a:solidFill>
                  <a:srgbClr val="1F497D"/>
                </a:solidFill>
              </a:rPr>
              <a:t>打造适宜医院本身特色的运营体系</a:t>
            </a:r>
          </a:p>
        </p:txBody>
      </p:sp>
      <p:sp>
        <p:nvSpPr>
          <p:cNvPr id="33" name="TextBox 32"/>
          <p:cNvSpPr txBox="1"/>
          <p:nvPr/>
        </p:nvSpPr>
        <p:spPr>
          <a:xfrm>
            <a:off x="4743948" y="4012891"/>
            <a:ext cx="1313211" cy="353839"/>
          </a:xfrm>
          <a:prstGeom prst="rect">
            <a:avLst/>
          </a:prstGeom>
          <a:noFill/>
        </p:spPr>
        <p:txBody>
          <a:bodyPr wrap="square" lIns="91403" tIns="45702" rIns="91403" bIns="45702" rtlCol="0">
            <a:spAutoFit/>
          </a:bodyPr>
          <a:lstStyle/>
          <a:p>
            <a:pPr defTabSz="913996"/>
            <a:endParaRPr lang="zh-CN" altLang="en-US" sz="1699" dirty="0">
              <a:solidFill>
                <a:prstClr val="black"/>
              </a:solidFill>
            </a:endParaRPr>
          </a:p>
        </p:txBody>
      </p:sp>
      <p:sp>
        <p:nvSpPr>
          <p:cNvPr id="34" name="TextBox 33"/>
          <p:cNvSpPr txBox="1"/>
          <p:nvPr/>
        </p:nvSpPr>
        <p:spPr>
          <a:xfrm>
            <a:off x="8969134" y="2088583"/>
            <a:ext cx="1503939" cy="353839"/>
          </a:xfrm>
          <a:prstGeom prst="rect">
            <a:avLst/>
          </a:prstGeom>
          <a:noFill/>
        </p:spPr>
        <p:txBody>
          <a:bodyPr wrap="square" lIns="91403" tIns="45702" rIns="91403" bIns="45702" rtlCol="0">
            <a:spAutoFit/>
          </a:bodyPr>
          <a:lstStyle/>
          <a:p>
            <a:pPr defTabSz="913996"/>
            <a:r>
              <a:rPr lang="zh-CN" altLang="en-US" sz="1699" dirty="0">
                <a:solidFill>
                  <a:srgbClr val="1F497D"/>
                </a:solidFill>
                <a:latin typeface="微软雅黑" pitchFamily="34" charset="-122"/>
                <a:ea typeface="微软雅黑" pitchFamily="34" charset="-122"/>
              </a:rPr>
              <a:t>通过</a:t>
            </a:r>
            <a:r>
              <a:rPr lang="en-US" altLang="zh-CN" sz="1699" dirty="0">
                <a:solidFill>
                  <a:srgbClr val="1F497D"/>
                </a:solidFill>
                <a:latin typeface="微软雅黑" pitchFamily="34" charset="-122"/>
                <a:ea typeface="微软雅黑" pitchFamily="34" charset="-122"/>
              </a:rPr>
              <a:t>IPO</a:t>
            </a:r>
            <a:r>
              <a:rPr lang="zh-CN" altLang="en-US" sz="1699" dirty="0">
                <a:solidFill>
                  <a:srgbClr val="1F497D"/>
                </a:solidFill>
                <a:latin typeface="微软雅黑" pitchFamily="34" charset="-122"/>
                <a:ea typeface="微软雅黑" pitchFamily="34" charset="-122"/>
              </a:rPr>
              <a:t>认证</a:t>
            </a:r>
          </a:p>
        </p:txBody>
      </p:sp>
      <p:sp>
        <p:nvSpPr>
          <p:cNvPr id="35" name="TextBox 34"/>
          <p:cNvSpPr txBox="1"/>
          <p:nvPr/>
        </p:nvSpPr>
        <p:spPr>
          <a:xfrm>
            <a:off x="6160088" y="2920109"/>
            <a:ext cx="2718188" cy="876538"/>
          </a:xfrm>
          <a:prstGeom prst="rect">
            <a:avLst/>
          </a:prstGeom>
          <a:noFill/>
        </p:spPr>
        <p:txBody>
          <a:bodyPr wrap="square" lIns="91403" tIns="45702" rIns="91403" bIns="45702" rtlCol="0">
            <a:spAutoFit/>
          </a:bodyPr>
          <a:lstStyle/>
          <a:p>
            <a:pPr defTabSz="913996"/>
            <a:r>
              <a:rPr lang="zh-CN" altLang="en-US" sz="1699" dirty="0">
                <a:solidFill>
                  <a:srgbClr val="1F497D"/>
                </a:solidFill>
                <a:latin typeface="微软雅黑" pitchFamily="34" charset="-122"/>
                <a:ea typeface="微软雅黑" pitchFamily="34" charset="-122"/>
              </a:rPr>
              <a:t>全国连锁网络达</a:t>
            </a:r>
            <a:r>
              <a:rPr lang="en-US" altLang="zh-CN" sz="1699" dirty="0">
                <a:solidFill>
                  <a:srgbClr val="1F497D"/>
                </a:solidFill>
                <a:latin typeface="微软雅黑" pitchFamily="34" charset="-122"/>
                <a:ea typeface="微软雅黑" pitchFamily="34" charset="-122"/>
              </a:rPr>
              <a:t>20</a:t>
            </a:r>
            <a:r>
              <a:rPr lang="zh-CN" altLang="en-US" sz="1699" dirty="0">
                <a:solidFill>
                  <a:srgbClr val="1F497D"/>
                </a:solidFill>
                <a:latin typeface="微软雅黑" pitchFamily="34" charset="-122"/>
                <a:ea typeface="微软雅黑" pitchFamily="34" charset="-122"/>
              </a:rPr>
              <a:t>家以上，覆盖全国一级重点城市</a:t>
            </a:r>
          </a:p>
        </p:txBody>
      </p:sp>
      <p:sp>
        <p:nvSpPr>
          <p:cNvPr id="36" name="TextBox 35"/>
          <p:cNvSpPr txBox="1"/>
          <p:nvPr/>
        </p:nvSpPr>
        <p:spPr>
          <a:xfrm>
            <a:off x="4526534" y="4022269"/>
            <a:ext cx="2202277" cy="353839"/>
          </a:xfrm>
          <a:prstGeom prst="rect">
            <a:avLst/>
          </a:prstGeom>
          <a:noFill/>
        </p:spPr>
        <p:txBody>
          <a:bodyPr wrap="square" lIns="91403" tIns="45702" rIns="91403" bIns="45702" rtlCol="0">
            <a:spAutoFit/>
          </a:bodyPr>
          <a:lstStyle/>
          <a:p>
            <a:pPr defTabSz="913996"/>
            <a:r>
              <a:rPr lang="zh-CN" altLang="en-US" sz="1699" dirty="0">
                <a:solidFill>
                  <a:srgbClr val="1F497D"/>
                </a:solidFill>
                <a:latin typeface="微软雅黑" pitchFamily="34" charset="-122"/>
                <a:ea typeface="微软雅黑" pitchFamily="34" charset="-122"/>
              </a:rPr>
              <a:t>团队及品牌营销</a:t>
            </a:r>
          </a:p>
        </p:txBody>
      </p:sp>
      <p:sp>
        <p:nvSpPr>
          <p:cNvPr id="37" name="TextBox 36"/>
          <p:cNvSpPr txBox="1"/>
          <p:nvPr/>
        </p:nvSpPr>
        <p:spPr>
          <a:xfrm>
            <a:off x="9954442" y="6382837"/>
            <a:ext cx="2182190" cy="430775"/>
          </a:xfrm>
          <a:prstGeom prst="rect">
            <a:avLst/>
          </a:prstGeom>
          <a:noFill/>
          <a:ln>
            <a:solidFill>
              <a:schemeClr val="tx2"/>
            </a:solidFill>
          </a:ln>
        </p:spPr>
        <p:txBody>
          <a:bodyPr wrap="square" lIns="91403" tIns="45702" rIns="91403" bIns="45702" rtlCol="0">
            <a:spAutoFit/>
          </a:bodyPr>
          <a:lstStyle/>
          <a:p>
            <a:pPr algn="ctr" defTabSz="913996"/>
            <a:r>
              <a:rPr lang="zh-CN" altLang="en-US" sz="1100" dirty="0">
                <a:solidFill>
                  <a:srgbClr val="1F497D"/>
                </a:solidFill>
                <a:latin typeface="微软雅黑" pitchFamily="34" charset="-122"/>
                <a:ea typeface="微软雅黑" pitchFamily="34" charset="-122"/>
              </a:rPr>
              <a:t>详情咨询梅奥国际官方网站：</a:t>
            </a:r>
            <a:r>
              <a:rPr lang="en-US" altLang="zh-CN" sz="1100" dirty="0" smtClean="0">
                <a:solidFill>
                  <a:srgbClr val="1F497D"/>
                </a:solidFill>
                <a:latin typeface="微软雅黑" pitchFamily="34" charset="-122"/>
                <a:ea typeface="微软雅黑" pitchFamily="34" charset="-122"/>
              </a:rPr>
              <a:t>www.mayocc.com</a:t>
            </a:r>
            <a:endParaRPr lang="zh-CN" altLang="en-US" sz="1100" dirty="0">
              <a:solidFill>
                <a:srgbClr val="1F497D"/>
              </a:solidFill>
              <a:latin typeface="微软雅黑" pitchFamily="34" charset="-122"/>
              <a:ea typeface="微软雅黑" pitchFamily="34" charset="-122"/>
            </a:endParaRPr>
          </a:p>
        </p:txBody>
      </p:sp>
      <p:sp>
        <p:nvSpPr>
          <p:cNvPr id="38" name="矩形 37"/>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战略规划</a:t>
            </a:r>
          </a:p>
        </p:txBody>
      </p:sp>
      <p:cxnSp>
        <p:nvCxnSpPr>
          <p:cNvPr id="39" name="直接连接符 3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631702" y="2046532"/>
            <a:ext cx="7953932" cy="4055259"/>
            <a:chOff x="1612465" y="1161187"/>
            <a:chExt cx="6838137" cy="3640496"/>
          </a:xfrm>
        </p:grpSpPr>
        <p:sp>
          <p:nvSpPr>
            <p:cNvPr id="41" name="Line 13"/>
            <p:cNvSpPr>
              <a:spLocks noChangeShapeType="1"/>
            </p:cNvSpPr>
            <p:nvPr/>
          </p:nvSpPr>
          <p:spPr bwMode="auto">
            <a:xfrm>
              <a:off x="2013342" y="4467949"/>
              <a:ext cx="6103937"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42" name="Line 14"/>
            <p:cNvSpPr>
              <a:spLocks noChangeShapeType="1"/>
            </p:cNvSpPr>
            <p:nvPr/>
          </p:nvSpPr>
          <p:spPr bwMode="auto">
            <a:xfrm rot="16200000">
              <a:off x="359167" y="2815362"/>
              <a:ext cx="330835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43" name="Line 15"/>
            <p:cNvSpPr>
              <a:spLocks noChangeShapeType="1"/>
            </p:cNvSpPr>
            <p:nvPr/>
          </p:nvSpPr>
          <p:spPr bwMode="auto">
            <a:xfrm flipV="1">
              <a:off x="2016517" y="1330215"/>
              <a:ext cx="5876171" cy="3129796"/>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nvGrpSpPr>
            <p:cNvPr id="44" name="Group 34"/>
            <p:cNvGrpSpPr>
              <a:grpSpLocks/>
            </p:cNvGrpSpPr>
            <p:nvPr/>
          </p:nvGrpSpPr>
          <p:grpSpPr bwMode="auto">
            <a:xfrm>
              <a:off x="6509572" y="1627912"/>
              <a:ext cx="605563" cy="593725"/>
              <a:chOff x="0" y="0"/>
              <a:chExt cx="300" cy="294"/>
            </a:xfrm>
          </p:grpSpPr>
          <p:grpSp>
            <p:nvGrpSpPr>
              <p:cNvPr id="63" name="Group 35"/>
              <p:cNvGrpSpPr>
                <a:grpSpLocks/>
              </p:cNvGrpSpPr>
              <p:nvPr/>
            </p:nvGrpSpPr>
            <p:grpSpPr bwMode="auto">
              <a:xfrm>
                <a:off x="0" y="0"/>
                <a:ext cx="300" cy="294"/>
                <a:chOff x="0" y="0"/>
                <a:chExt cx="1035" cy="1019"/>
              </a:xfrm>
            </p:grpSpPr>
            <p:sp>
              <p:nvSpPr>
                <p:cNvPr id="65" name="Oval 38"/>
                <p:cNvSpPr>
                  <a:spLocks noChangeArrowheads="1"/>
                </p:cNvSpPr>
                <p:nvPr/>
              </p:nvSpPr>
              <p:spPr bwMode="auto">
                <a:xfrm>
                  <a:off x="0" y="0"/>
                  <a:ext cx="1035" cy="1019"/>
                </a:xfrm>
                <a:prstGeom prst="ellipse">
                  <a:avLst/>
                </a:prstGeom>
                <a:solidFill>
                  <a:schemeClr val="tx2"/>
                </a:solidFill>
                <a:ln w="9525">
                  <a:solidFill>
                    <a:schemeClr val="tx2"/>
                  </a:solidFill>
                  <a:round/>
                  <a:headEnd/>
                  <a:tailEnd/>
                </a:ln>
                <a:effectLst/>
              </p:spPr>
              <p:txBody>
                <a:bodyPr wrap="none" anchor="ctr"/>
                <a:lstStyle/>
                <a:p>
                  <a:pPr algn="ctr" defTabSz="913996">
                    <a:defRPr/>
                  </a:pPr>
                  <a:endParaRPr lang="zh-CN" altLang="en-US" sz="3199" b="1" kern="0" dirty="0">
                    <a:solidFill>
                      <a:srgbClr val="FFFFFF"/>
                    </a:solidFill>
                    <a:latin typeface="微软雅黑" pitchFamily="34" charset="-122"/>
                    <a:ea typeface="微软雅黑" pitchFamily="34" charset="-122"/>
                  </a:endParaRPr>
                </a:p>
              </p:txBody>
            </p:sp>
            <p:pic>
              <p:nvPicPr>
                <p:cNvPr id="66" name="Picture 3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996">
                  <a:defRPr/>
                </a:pPr>
                <a:r>
                  <a:rPr lang="en-US" altLang="zh-CN" sz="2399" kern="10" dirty="0">
                    <a:ln w="9525">
                      <a:noFill/>
                      <a:round/>
                      <a:headEnd/>
                      <a:tailEnd/>
                    </a:ln>
                    <a:solidFill>
                      <a:srgbClr val="FFFFFF"/>
                    </a:solidFill>
                    <a:latin typeface="Impact" pitchFamily="34" charset="0"/>
                    <a:ea typeface="微软雅黑" pitchFamily="34" charset="-122"/>
                  </a:rPr>
                  <a:t>5</a:t>
                </a:r>
                <a:endParaRPr lang="zh-CN" altLang="en-US" sz="2399" kern="10" dirty="0">
                  <a:ln w="9525">
                    <a:noFill/>
                    <a:round/>
                    <a:headEnd/>
                    <a:tailEnd/>
                  </a:ln>
                  <a:solidFill>
                    <a:srgbClr val="FFFFFF"/>
                  </a:solidFill>
                  <a:latin typeface="Impact" pitchFamily="34" charset="0"/>
                  <a:ea typeface="微软雅黑" pitchFamily="34" charset="-122"/>
                </a:endParaRPr>
              </a:p>
            </p:txBody>
          </p:sp>
        </p:grpSp>
        <p:sp>
          <p:nvSpPr>
            <p:cNvPr id="45"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sz="1600" b="1" i="0" kern="0">
                  <a:solidFill>
                    <a:srgbClr val="8CC600"/>
                  </a:solidFill>
                  <a:latin typeface="微软雅黑" pitchFamily="34" charset="-122"/>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zh-CN" altLang="en-US" dirty="0">
                  <a:solidFill>
                    <a:srgbClr val="1F497D"/>
                  </a:solidFill>
                </a:rPr>
                <a:t>运营战略</a:t>
              </a:r>
            </a:p>
          </p:txBody>
        </p:sp>
        <p:sp>
          <p:nvSpPr>
            <p:cNvPr id="46" name="Text Box 53"/>
            <p:cNvSpPr txBox="1">
              <a:spLocks noChangeArrowheads="1"/>
            </p:cNvSpPr>
            <p:nvPr/>
          </p:nvSpPr>
          <p:spPr bwMode="auto">
            <a:xfrm>
              <a:off x="2848954" y="4482099"/>
              <a:ext cx="958965"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defTabSz="913996" eaLnBrk="1" hangingPunct="1">
                <a:spcBef>
                  <a:spcPct val="50000"/>
                </a:spcBef>
                <a:defRPr/>
              </a:pPr>
              <a:r>
                <a:rPr lang="en-US" altLang="zh-CN" sz="1600" b="1" i="0" kern="0" dirty="0">
                  <a:solidFill>
                    <a:srgbClr val="1F497D"/>
                  </a:solidFill>
                  <a:latin typeface="微软雅黑" pitchFamily="34" charset="-122"/>
                  <a:ea typeface="微软雅黑" pitchFamily="34" charset="-122"/>
                </a:rPr>
                <a:t>2014</a:t>
              </a:r>
              <a:r>
                <a:rPr lang="zh-CN" altLang="en-US" sz="1600" b="1" i="0" kern="0" dirty="0">
                  <a:solidFill>
                    <a:srgbClr val="1F497D"/>
                  </a:solidFill>
                  <a:latin typeface="微软雅黑" pitchFamily="34" charset="-122"/>
                  <a:ea typeface="微软雅黑" pitchFamily="34" charset="-122"/>
                </a:rPr>
                <a:t>年</a:t>
              </a:r>
              <a:endParaRPr lang="en-US" altLang="zh-CN" sz="1600" b="1" i="0" kern="0" dirty="0">
                <a:solidFill>
                  <a:srgbClr val="1F497D"/>
                </a:solidFill>
                <a:latin typeface="微软雅黑" pitchFamily="34" charset="-122"/>
                <a:ea typeface="微软雅黑" pitchFamily="34" charset="-122"/>
              </a:endParaRPr>
            </a:p>
          </p:txBody>
        </p:sp>
        <p:sp>
          <p:nvSpPr>
            <p:cNvPr id="47" name="Text Box 55"/>
            <p:cNvSpPr txBox="1">
              <a:spLocks noChangeArrowheads="1"/>
            </p:cNvSpPr>
            <p:nvPr/>
          </p:nvSpPr>
          <p:spPr bwMode="auto">
            <a:xfrm>
              <a:off x="4604168" y="4497835"/>
              <a:ext cx="936682"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en-US" altLang="zh-CN" sz="1600" dirty="0">
                  <a:solidFill>
                    <a:srgbClr val="1F497D"/>
                  </a:solidFill>
                  <a:latin typeface="微软雅黑" pitchFamily="34" charset="-122"/>
                </a:rPr>
                <a:t>2016</a:t>
              </a:r>
              <a:r>
                <a:rPr lang="zh-CN" altLang="en-US" sz="1600" dirty="0">
                  <a:solidFill>
                    <a:srgbClr val="1F497D"/>
                  </a:solidFill>
                  <a:latin typeface="微软雅黑" pitchFamily="34" charset="-122"/>
                </a:rPr>
                <a:t>年</a:t>
              </a:r>
              <a:endParaRPr lang="en-US" altLang="zh-CN" sz="1600" dirty="0">
                <a:solidFill>
                  <a:srgbClr val="1F497D"/>
                </a:solidFill>
                <a:latin typeface="微软雅黑" pitchFamily="34" charset="-122"/>
              </a:endParaRPr>
            </a:p>
          </p:txBody>
        </p:sp>
        <p:sp>
          <p:nvSpPr>
            <p:cNvPr id="48" name="Text Box 56"/>
            <p:cNvSpPr txBox="1">
              <a:spLocks noChangeArrowheads="1"/>
            </p:cNvSpPr>
            <p:nvPr/>
          </p:nvSpPr>
          <p:spPr bwMode="auto">
            <a:xfrm>
              <a:off x="6562001" y="4482236"/>
              <a:ext cx="1076123"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en-US" altLang="zh-CN" sz="1600" dirty="0">
                  <a:solidFill>
                    <a:srgbClr val="1F497D"/>
                  </a:solidFill>
                  <a:latin typeface="微软雅黑" pitchFamily="34" charset="-122"/>
                </a:rPr>
                <a:t>2021</a:t>
              </a:r>
              <a:r>
                <a:rPr lang="zh-CN" altLang="en-US" sz="1600" dirty="0">
                  <a:solidFill>
                    <a:srgbClr val="1F497D"/>
                  </a:solidFill>
                  <a:latin typeface="微软雅黑" pitchFamily="34" charset="-122"/>
                </a:rPr>
                <a:t>年</a:t>
              </a:r>
              <a:endParaRPr lang="en-US" altLang="zh-CN" sz="1600" dirty="0">
                <a:solidFill>
                  <a:srgbClr val="1F497D"/>
                </a:solidFill>
                <a:latin typeface="微软雅黑" pitchFamily="34" charset="-122"/>
              </a:endParaRPr>
            </a:p>
          </p:txBody>
        </p:sp>
        <p:grpSp>
          <p:nvGrpSpPr>
            <p:cNvPr id="49" name="Group 34"/>
            <p:cNvGrpSpPr>
              <a:grpSpLocks/>
            </p:cNvGrpSpPr>
            <p:nvPr/>
          </p:nvGrpSpPr>
          <p:grpSpPr bwMode="auto">
            <a:xfrm>
              <a:off x="4597315" y="2518498"/>
              <a:ext cx="605563" cy="593725"/>
              <a:chOff x="0" y="0"/>
              <a:chExt cx="300" cy="294"/>
            </a:xfrm>
          </p:grpSpPr>
          <p:grpSp>
            <p:nvGrpSpPr>
              <p:cNvPr id="59" name="Group 35"/>
              <p:cNvGrpSpPr>
                <a:grpSpLocks/>
              </p:cNvGrpSpPr>
              <p:nvPr/>
            </p:nvGrpSpPr>
            <p:grpSpPr bwMode="auto">
              <a:xfrm>
                <a:off x="0" y="0"/>
                <a:ext cx="300" cy="294"/>
                <a:chOff x="0" y="0"/>
                <a:chExt cx="1035" cy="1019"/>
              </a:xfrm>
            </p:grpSpPr>
            <p:sp>
              <p:nvSpPr>
                <p:cNvPr id="61" name="Oval 38"/>
                <p:cNvSpPr>
                  <a:spLocks noChangeArrowheads="1"/>
                </p:cNvSpPr>
                <p:nvPr/>
              </p:nvSpPr>
              <p:spPr bwMode="auto">
                <a:xfrm>
                  <a:off x="0" y="0"/>
                  <a:ext cx="1035" cy="1019"/>
                </a:xfrm>
                <a:prstGeom prst="ellipse">
                  <a:avLst/>
                </a:prstGeom>
                <a:solidFill>
                  <a:schemeClr val="tx2"/>
                </a:solidFill>
                <a:ln w="9525">
                  <a:solidFill>
                    <a:schemeClr val="tx2"/>
                  </a:solidFill>
                  <a:round/>
                  <a:headEnd/>
                  <a:tailEnd/>
                </a:ln>
                <a:effectLst/>
              </p:spPr>
              <p:txBody>
                <a:bodyPr wrap="none" anchor="ctr"/>
                <a:lstStyle/>
                <a:p>
                  <a:pPr algn="ctr" defTabSz="913996">
                    <a:defRPr/>
                  </a:pPr>
                  <a:endParaRPr lang="zh-CN" altLang="en-US" sz="3199" b="1" kern="0" dirty="0">
                    <a:solidFill>
                      <a:srgbClr val="FFFFFF"/>
                    </a:solidFill>
                    <a:latin typeface="微软雅黑" pitchFamily="34" charset="-122"/>
                    <a:ea typeface="微软雅黑" pitchFamily="34" charset="-122"/>
                  </a:endParaRPr>
                </a:p>
              </p:txBody>
            </p:sp>
            <p:pic>
              <p:nvPicPr>
                <p:cNvPr id="62" name="Picture 3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996">
                  <a:defRPr/>
                </a:pPr>
                <a:r>
                  <a:rPr lang="en-US" altLang="zh-CN" sz="2399" kern="10" dirty="0">
                    <a:ln w="9525">
                      <a:noFill/>
                      <a:round/>
                      <a:headEnd/>
                      <a:tailEnd/>
                    </a:ln>
                    <a:solidFill>
                      <a:srgbClr val="FFFFFF"/>
                    </a:solidFill>
                    <a:latin typeface="Impact" pitchFamily="34" charset="0"/>
                    <a:ea typeface="微软雅黑" pitchFamily="34" charset="-122"/>
                  </a:rPr>
                  <a:t>3</a:t>
                </a:r>
                <a:endParaRPr lang="zh-CN" altLang="en-US" sz="2399" kern="10" dirty="0">
                  <a:ln w="9525">
                    <a:noFill/>
                    <a:round/>
                    <a:headEnd/>
                    <a:tailEnd/>
                  </a:ln>
                  <a:solidFill>
                    <a:srgbClr val="FFFFFF"/>
                  </a:solidFill>
                  <a:latin typeface="Impact" pitchFamily="34" charset="0"/>
                  <a:ea typeface="微软雅黑" pitchFamily="34" charset="-122"/>
                </a:endParaRPr>
              </a:p>
            </p:txBody>
          </p:sp>
        </p:grpSp>
        <p:grpSp>
          <p:nvGrpSpPr>
            <p:cNvPr id="50" name="Group 34"/>
            <p:cNvGrpSpPr>
              <a:grpSpLocks/>
            </p:cNvGrpSpPr>
            <p:nvPr/>
          </p:nvGrpSpPr>
          <p:grpSpPr bwMode="auto">
            <a:xfrm>
              <a:off x="2909121" y="3363049"/>
              <a:ext cx="605563" cy="593725"/>
              <a:chOff x="0" y="0"/>
              <a:chExt cx="300" cy="294"/>
            </a:xfrm>
          </p:grpSpPr>
          <p:grpSp>
            <p:nvGrpSpPr>
              <p:cNvPr id="55" name="Group 35"/>
              <p:cNvGrpSpPr>
                <a:grpSpLocks/>
              </p:cNvGrpSpPr>
              <p:nvPr/>
            </p:nvGrpSpPr>
            <p:grpSpPr bwMode="auto">
              <a:xfrm>
                <a:off x="0" y="0"/>
                <a:ext cx="300" cy="294"/>
                <a:chOff x="0" y="0"/>
                <a:chExt cx="1035" cy="1019"/>
              </a:xfrm>
            </p:grpSpPr>
            <p:sp>
              <p:nvSpPr>
                <p:cNvPr id="57" name="Oval 38"/>
                <p:cNvSpPr>
                  <a:spLocks noChangeArrowheads="1"/>
                </p:cNvSpPr>
                <p:nvPr/>
              </p:nvSpPr>
              <p:spPr bwMode="auto">
                <a:xfrm>
                  <a:off x="0" y="0"/>
                  <a:ext cx="1035" cy="1019"/>
                </a:xfrm>
                <a:prstGeom prst="ellipse">
                  <a:avLst/>
                </a:prstGeom>
                <a:solidFill>
                  <a:schemeClr val="tx2"/>
                </a:solidFill>
                <a:ln w="9525">
                  <a:solidFill>
                    <a:schemeClr val="tx2"/>
                  </a:solidFill>
                  <a:round/>
                  <a:headEnd/>
                  <a:tailEnd/>
                </a:ln>
                <a:effectLst/>
              </p:spPr>
              <p:txBody>
                <a:bodyPr wrap="none" anchor="ctr"/>
                <a:lstStyle/>
                <a:p>
                  <a:pPr algn="ctr" defTabSz="913996">
                    <a:defRPr/>
                  </a:pPr>
                  <a:endParaRPr lang="zh-CN" altLang="en-US" sz="3199" b="1" kern="0" dirty="0">
                    <a:solidFill>
                      <a:srgbClr val="FFFFFF"/>
                    </a:solidFill>
                    <a:latin typeface="微软雅黑" pitchFamily="34" charset="-122"/>
                    <a:ea typeface="微软雅黑" pitchFamily="34" charset="-122"/>
                  </a:endParaRPr>
                </a:p>
              </p:txBody>
            </p:sp>
            <p:pic>
              <p:nvPicPr>
                <p:cNvPr id="58" name="Picture 3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996">
                  <a:defRPr/>
                </a:pPr>
                <a:r>
                  <a:rPr lang="en-US" altLang="zh-CN" sz="2399" kern="10" dirty="0">
                    <a:ln w="9525">
                      <a:noFill/>
                      <a:round/>
                      <a:headEnd/>
                      <a:tailEnd/>
                    </a:ln>
                    <a:solidFill>
                      <a:srgbClr val="FFFFFF"/>
                    </a:solidFill>
                    <a:latin typeface="Impact" pitchFamily="34" charset="0"/>
                    <a:ea typeface="微软雅黑" pitchFamily="34" charset="-122"/>
                  </a:rPr>
                  <a:t>1</a:t>
                </a:r>
                <a:endParaRPr lang="zh-CN" altLang="en-US" sz="2399" kern="10" dirty="0">
                  <a:ln w="9525">
                    <a:noFill/>
                    <a:round/>
                    <a:headEnd/>
                    <a:tailEnd/>
                  </a:ln>
                  <a:solidFill>
                    <a:srgbClr val="FFFFFF"/>
                  </a:solidFill>
                  <a:latin typeface="Impact" pitchFamily="34" charset="0"/>
                  <a:ea typeface="微软雅黑" pitchFamily="34" charset="-122"/>
                </a:endParaRPr>
              </a:p>
            </p:txBody>
          </p:sp>
        </p:grpSp>
        <p:sp>
          <p:nvSpPr>
            <p:cNvPr id="51"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zh-CN" altLang="en-US" sz="1600" dirty="0">
                  <a:solidFill>
                    <a:srgbClr val="1F497D"/>
                  </a:solidFill>
                  <a:latin typeface="微软雅黑" pitchFamily="34" charset="-122"/>
                </a:rPr>
                <a:t>时间</a:t>
              </a:r>
            </a:p>
          </p:txBody>
        </p:sp>
        <p:sp>
          <p:nvSpPr>
            <p:cNvPr id="52" name="Line 17"/>
            <p:cNvSpPr>
              <a:spLocks noChangeShapeType="1"/>
            </p:cNvSpPr>
            <p:nvPr/>
          </p:nvSpPr>
          <p:spPr bwMode="auto">
            <a:xfrm rot="16200000" flipV="1">
              <a:off x="5745415" y="3332721"/>
              <a:ext cx="2197498" cy="6937"/>
            </a:xfrm>
            <a:prstGeom prst="line">
              <a:avLst/>
            </a:prstGeom>
            <a:noFill/>
            <a:ln w="15875">
              <a:solidFill>
                <a:schemeClr val="tx2"/>
              </a:solidFill>
              <a:prstDash val="dashDot"/>
              <a:round/>
              <a:headEnd/>
              <a:tailEn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53" name="Line 17"/>
            <p:cNvSpPr>
              <a:spLocks noChangeShapeType="1"/>
            </p:cNvSpPr>
            <p:nvPr/>
          </p:nvSpPr>
          <p:spPr bwMode="auto">
            <a:xfrm rot="16200000" flipV="1">
              <a:off x="4169498" y="3764096"/>
              <a:ext cx="1322716" cy="18967"/>
            </a:xfrm>
            <a:prstGeom prst="line">
              <a:avLst/>
            </a:prstGeom>
            <a:noFill/>
            <a:ln w="15875">
              <a:solidFill>
                <a:schemeClr val="tx2"/>
              </a:solidFill>
              <a:prstDash val="dashDot"/>
              <a:round/>
              <a:headEnd/>
              <a:tailEn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54" name="Line 17"/>
            <p:cNvSpPr>
              <a:spLocks noChangeShapeType="1"/>
            </p:cNvSpPr>
            <p:nvPr/>
          </p:nvSpPr>
          <p:spPr bwMode="auto">
            <a:xfrm rot="16200000" flipV="1">
              <a:off x="2836558" y="4171756"/>
              <a:ext cx="561562" cy="0"/>
            </a:xfrm>
            <a:prstGeom prst="line">
              <a:avLst/>
            </a:prstGeom>
            <a:noFill/>
            <a:ln w="15875">
              <a:solidFill>
                <a:schemeClr val="tx2"/>
              </a:solidFill>
              <a:prstDash val="dashDot"/>
              <a:round/>
              <a:headEnd/>
              <a:tailEn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098622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9668" y="702125"/>
            <a:ext cx="7168243" cy="400110"/>
          </a:xfrm>
          <a:prstGeom prst="rect">
            <a:avLst/>
          </a:prstGeom>
          <a:noFill/>
        </p:spPr>
        <p:txBody>
          <a:bodyPr wrap="square" rtlCol="0">
            <a:spAutoFit/>
          </a:bodyPr>
          <a:lstStyle/>
          <a:p>
            <a:pPr algn="ctr"/>
            <a:r>
              <a:rPr lang="zh-CN" altLang="en-US" sz="2000" b="1" dirty="0" smtClean="0">
                <a:solidFill>
                  <a:schemeClr val="tx2"/>
                </a:solidFill>
                <a:latin typeface="微软雅黑" panose="020B0503020204020204" pitchFamily="34" charset="-122"/>
                <a:ea typeface="微软雅黑" panose="020B0503020204020204" pitchFamily="34" charset="-122"/>
              </a:rPr>
              <a:t>更多战略规划详见</a:t>
            </a:r>
            <a:r>
              <a:rPr lang="en-US" altLang="zh-CN" sz="2000" b="1" dirty="0" smtClean="0">
                <a:solidFill>
                  <a:schemeClr val="tx2"/>
                </a:solidFill>
                <a:latin typeface="微软雅黑" panose="020B0503020204020204" pitchFamily="34" charset="-122"/>
                <a:ea typeface="微软雅黑" panose="020B0503020204020204" pitchFamily="34" charset="-122"/>
              </a:rPr>
              <a:t>《2014</a:t>
            </a:r>
            <a:r>
              <a:rPr lang="zh-CN" altLang="en-US" sz="2000" b="1" dirty="0" smtClean="0">
                <a:solidFill>
                  <a:schemeClr val="tx2"/>
                </a:solidFill>
                <a:latin typeface="微软雅黑" panose="020B0503020204020204" pitchFamily="34" charset="-122"/>
                <a:ea typeface="微软雅黑" panose="020B0503020204020204" pitchFamily="34" charset="-122"/>
              </a:rPr>
              <a:t>年战略规划模板</a:t>
            </a:r>
            <a:r>
              <a:rPr lang="en-US" altLang="zh-CN" sz="2000" b="1" dirty="0" smtClean="0">
                <a:solidFill>
                  <a:schemeClr val="tx2"/>
                </a:solidFill>
                <a:latin typeface="微软雅黑" panose="020B0503020204020204" pitchFamily="34" charset="-122"/>
                <a:ea typeface="微软雅黑" panose="020B0503020204020204" pitchFamily="34" charset="-122"/>
              </a:rPr>
              <a:t>》</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798" y="1435922"/>
            <a:ext cx="8245923" cy="4591136"/>
          </a:xfrm>
          <a:prstGeom prst="rect">
            <a:avLst/>
          </a:prstGeom>
          <a:ln>
            <a:solidFill>
              <a:schemeClr val="tx2"/>
            </a:solidFill>
          </a:ln>
        </p:spPr>
      </p:pic>
    </p:spTree>
    <p:extLst>
      <p:ext uri="{BB962C8B-B14F-4D97-AF65-F5344CB8AC3E}">
        <p14:creationId xmlns:p14="http://schemas.microsoft.com/office/powerpoint/2010/main" val="2743303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lang="zh-CN" altLang="en-US" sz="1699">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996"/>
            <a:r>
              <a:rPr lang="zh-CN" altLang="en-US" sz="3599" b="1" dirty="0">
                <a:solidFill>
                  <a:srgbClr val="1F497D"/>
                </a:solidFill>
                <a:latin typeface="微软雅黑" pitchFamily="34" charset="-122"/>
                <a:ea typeface="微软雅黑" pitchFamily="34" charset="-122"/>
              </a:rPr>
              <a:t>第二章</a:t>
            </a:r>
          </a:p>
        </p:txBody>
      </p:sp>
      <p:sp>
        <p:nvSpPr>
          <p:cNvPr id="5" name="文本占位符 3"/>
          <p:cNvSpPr txBox="1">
            <a:spLocks/>
          </p:cNvSpPr>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altLang="zh-CN" sz="2799" dirty="0">
                <a:solidFill>
                  <a:srgbClr val="1F497D"/>
                </a:solidFill>
                <a:latin typeface="Impact" panose="020B0806030902050204" pitchFamily="34" charset="0"/>
                <a:ea typeface="微软雅黑" pitchFamily="34" charset="-122"/>
              </a:rPr>
              <a:t>02  </a:t>
            </a:r>
            <a:r>
              <a:rPr lang="zh-CN" altLang="en-US" sz="2799" dirty="0">
                <a:solidFill>
                  <a:srgbClr val="1F497D"/>
                </a:solidFill>
                <a:latin typeface="Impact" panose="020B0806030902050204" pitchFamily="34" charset="0"/>
                <a:ea typeface="微软雅黑" pitchFamily="34" charset="-122"/>
              </a:rPr>
              <a:t>医院品牌</a:t>
            </a:r>
            <a:r>
              <a:rPr lang="zh-CN" altLang="en-US" sz="2799" dirty="0">
                <a:solidFill>
                  <a:srgbClr val="1F497D"/>
                </a:solidFill>
                <a:ea typeface="微软雅黑" pitchFamily="34" charset="-122"/>
              </a:rPr>
              <a:t>规划</a:t>
            </a: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996"/>
            <a:endParaRPr lang="en-US" sz="1699">
              <a:solidFill>
                <a:srgbClr val="1F497D"/>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05837" y="1846030"/>
            <a:ext cx="1908815" cy="134964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a:effectLst/>
          <a:extLst/>
        </p:spPr>
      </p:pic>
      <p:sp>
        <p:nvSpPr>
          <p:cNvPr id="8" name="矩形 7"/>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itchFamily="34" charset="0"/>
              <a:buNone/>
            </a:pPr>
            <a:r>
              <a:rPr lang="en-US" altLang="zh-CN" sz="1600" dirty="0">
                <a:solidFill>
                  <a:srgbClr val="1F497D"/>
                </a:solidFill>
                <a:ea typeface="微软雅黑" pitchFamily="34" charset="-122"/>
              </a:rPr>
              <a:t>1</a:t>
            </a:r>
            <a:r>
              <a:rPr lang="zh-CN" altLang="en-US" sz="1600" dirty="0">
                <a:solidFill>
                  <a:srgbClr val="1F497D"/>
                </a:solidFill>
                <a:ea typeface="微软雅黑" pitchFamily="34" charset="-122"/>
              </a:rPr>
              <a:t>、医院品牌诊断</a:t>
            </a:r>
          </a:p>
          <a:p>
            <a:pPr>
              <a:lnSpc>
                <a:spcPct val="150000"/>
              </a:lnSpc>
              <a:spcBef>
                <a:spcPct val="20000"/>
              </a:spcBef>
            </a:pPr>
            <a:r>
              <a:rPr lang="en-US" altLang="zh-CN" sz="1600" dirty="0">
                <a:solidFill>
                  <a:srgbClr val="1F497D"/>
                </a:solidFill>
                <a:ea typeface="微软雅黑" pitchFamily="34" charset="-122"/>
              </a:rPr>
              <a:t>2</a:t>
            </a:r>
            <a:r>
              <a:rPr lang="zh-CN" altLang="en-US" sz="1600" dirty="0">
                <a:solidFill>
                  <a:srgbClr val="1F497D"/>
                </a:solidFill>
                <a:ea typeface="微软雅黑" pitchFamily="34" charset="-122"/>
              </a:rPr>
              <a:t>、医院品牌定位</a:t>
            </a:r>
          </a:p>
          <a:p>
            <a:pPr>
              <a:lnSpc>
                <a:spcPct val="150000"/>
              </a:lnSpc>
              <a:spcBef>
                <a:spcPct val="20000"/>
              </a:spcBef>
              <a:buFont typeface="Arial" pitchFamily="34" charset="0"/>
              <a:buNone/>
            </a:pPr>
            <a:r>
              <a:rPr lang="en-US" altLang="zh-CN" sz="1600" dirty="0">
                <a:solidFill>
                  <a:srgbClr val="1F497D"/>
                </a:solidFill>
                <a:ea typeface="微软雅黑" pitchFamily="34" charset="-122"/>
              </a:rPr>
              <a:t>3</a:t>
            </a:r>
            <a:r>
              <a:rPr lang="zh-CN" altLang="en-US" sz="1600" dirty="0">
                <a:solidFill>
                  <a:srgbClr val="1F497D"/>
                </a:solidFill>
                <a:ea typeface="微软雅黑" pitchFamily="34" charset="-122"/>
              </a:rPr>
              <a:t>、医院品牌整合营销</a:t>
            </a:r>
          </a:p>
        </p:txBody>
      </p:sp>
      <p:sp>
        <p:nvSpPr>
          <p:cNvPr id="9" name="矩形 8"/>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itchFamily="34" charset="0"/>
              <a:buNone/>
            </a:pPr>
            <a:endParaRPr lang="zh-CN" altLang="en-US" sz="1600" dirty="0">
              <a:solidFill>
                <a:srgbClr val="1F497D"/>
              </a:solidFill>
              <a:ea typeface="微软雅黑" pitchFamily="34" charset="-122"/>
            </a:endParaRPr>
          </a:p>
        </p:txBody>
      </p:sp>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r>
              <a:rPr lang="zh-CN" altLang="en-US" sz="2399" b="1" dirty="0">
                <a:solidFill>
                  <a:prstClr val="white"/>
                </a:solidFill>
                <a:latin typeface="微软雅黑" pitchFamily="34" charset="-122"/>
                <a:ea typeface="微软雅黑" pitchFamily="34" charset="-122"/>
              </a:rPr>
              <a:t>品牌规划篇</a:t>
            </a:r>
          </a:p>
        </p:txBody>
      </p:sp>
    </p:spTree>
    <p:extLst>
      <p:ext uri="{BB962C8B-B14F-4D97-AF65-F5344CB8AC3E}">
        <p14:creationId xmlns:p14="http://schemas.microsoft.com/office/powerpoint/2010/main" val="103715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7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1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27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9119549" y="3439368"/>
            <a:ext cx="2519624" cy="3292352"/>
          </a:xfrm>
          <a:prstGeom prst="rect">
            <a:avLst/>
          </a:prstGeom>
          <a:noFill/>
        </p:spPr>
        <p:txBody>
          <a:bodyPr wrap="square" lIns="91403" tIns="45702" rIns="91403" bIns="45702" rtlCol="0">
            <a:spAutoFit/>
          </a:bodyPr>
          <a:lstStyle/>
          <a:p>
            <a:pPr defTabSz="913996">
              <a:lnSpc>
                <a:spcPct val="130000"/>
              </a:lnSpc>
            </a:pPr>
            <a:r>
              <a:rPr lang="zh-CN" altLang="en-US" sz="1600" dirty="0">
                <a:solidFill>
                  <a:prstClr val="black"/>
                </a:solidFill>
                <a:latin typeface="微软雅黑" pitchFamily="34" charset="-122"/>
                <a:ea typeface="微软雅黑" pitchFamily="34" charset="-122"/>
              </a:rPr>
              <a:t>战略缺失会带来医院以下的诸多困惑：</a:t>
            </a:r>
            <a:endParaRPr lang="en-US" altLang="zh-CN" sz="1600" dirty="0">
              <a:solidFill>
                <a:prstClr val="black"/>
              </a:solidFill>
              <a:latin typeface="微软雅黑" pitchFamily="34" charset="-122"/>
              <a:ea typeface="微软雅黑" pitchFamily="34" charset="-122"/>
            </a:endParaRPr>
          </a:p>
          <a:p>
            <a:pPr defTabSz="913996">
              <a:lnSpc>
                <a:spcPct val="130000"/>
              </a:lnSpc>
            </a:pPr>
            <a:r>
              <a:rPr lang="en-US" altLang="zh-CN" sz="1600" dirty="0">
                <a:solidFill>
                  <a:prstClr val="black"/>
                </a:solidFill>
                <a:latin typeface="微软雅黑" pitchFamily="34" charset="-122"/>
                <a:ea typeface="微软雅黑" pitchFamily="34" charset="-122"/>
              </a:rPr>
              <a:t>      1</a:t>
            </a:r>
            <a:r>
              <a:rPr lang="zh-CN" altLang="en-US" sz="1600" dirty="0">
                <a:solidFill>
                  <a:prstClr val="black"/>
                </a:solidFill>
                <a:latin typeface="微软雅黑" pitchFamily="34" charset="-122"/>
                <a:ea typeface="微软雅黑" pitchFamily="34" charset="-122"/>
              </a:rPr>
              <a:t>、战略目标模糊</a:t>
            </a:r>
            <a:endParaRPr lang="en-US" altLang="zh-CN" sz="1600" dirty="0">
              <a:solidFill>
                <a:prstClr val="black"/>
              </a:solidFill>
              <a:latin typeface="微软雅黑" pitchFamily="34" charset="-122"/>
              <a:ea typeface="微软雅黑" pitchFamily="34" charset="-122"/>
            </a:endParaRPr>
          </a:p>
          <a:p>
            <a:pPr defTabSz="913996">
              <a:lnSpc>
                <a:spcPct val="130000"/>
              </a:lnSpc>
            </a:pPr>
            <a:r>
              <a:rPr lang="en-US" altLang="zh-CN" sz="1600" dirty="0">
                <a:solidFill>
                  <a:prstClr val="black"/>
                </a:solidFill>
                <a:latin typeface="微软雅黑" pitchFamily="34" charset="-122"/>
                <a:ea typeface="微软雅黑" pitchFamily="34" charset="-122"/>
              </a:rPr>
              <a:t>      2</a:t>
            </a:r>
            <a:r>
              <a:rPr lang="zh-CN" altLang="en-US" sz="1600" dirty="0">
                <a:solidFill>
                  <a:prstClr val="black"/>
                </a:solidFill>
                <a:latin typeface="微软雅黑" pitchFamily="34" charset="-122"/>
                <a:ea typeface="微软雅黑" pitchFamily="34" charset="-122"/>
              </a:rPr>
              <a:t>、管理成本过高</a:t>
            </a:r>
            <a:endParaRPr lang="en-US" altLang="zh-CN" sz="1600" dirty="0">
              <a:solidFill>
                <a:prstClr val="black"/>
              </a:solidFill>
              <a:latin typeface="微软雅黑" pitchFamily="34" charset="-122"/>
              <a:ea typeface="微软雅黑" pitchFamily="34" charset="-122"/>
            </a:endParaRPr>
          </a:p>
          <a:p>
            <a:pPr defTabSz="913996">
              <a:lnSpc>
                <a:spcPct val="130000"/>
              </a:lnSpc>
            </a:pPr>
            <a:r>
              <a:rPr lang="en-US" altLang="zh-CN" sz="1600" dirty="0">
                <a:solidFill>
                  <a:prstClr val="black"/>
                </a:solidFill>
                <a:latin typeface="微软雅黑" pitchFamily="34" charset="-122"/>
                <a:ea typeface="微软雅黑" pitchFamily="34" charset="-122"/>
              </a:rPr>
              <a:t>      3</a:t>
            </a:r>
            <a:r>
              <a:rPr lang="zh-CN" altLang="en-US" sz="1600" dirty="0">
                <a:solidFill>
                  <a:prstClr val="black"/>
                </a:solidFill>
                <a:latin typeface="微软雅黑" pitchFamily="34" charset="-122"/>
                <a:ea typeface="微软雅黑" pitchFamily="34" charset="-122"/>
              </a:rPr>
              <a:t>、人才资源匮乏</a:t>
            </a:r>
            <a:endParaRPr lang="en-US" altLang="zh-CN" sz="1600" dirty="0">
              <a:solidFill>
                <a:prstClr val="black"/>
              </a:solidFill>
              <a:latin typeface="微软雅黑" pitchFamily="34" charset="-122"/>
              <a:ea typeface="微软雅黑" pitchFamily="34" charset="-122"/>
            </a:endParaRPr>
          </a:p>
          <a:p>
            <a:pPr defTabSz="913996">
              <a:lnSpc>
                <a:spcPct val="130000"/>
              </a:lnSpc>
            </a:pPr>
            <a:r>
              <a:rPr lang="en-US" altLang="zh-CN" sz="1600" dirty="0">
                <a:solidFill>
                  <a:prstClr val="black"/>
                </a:solidFill>
                <a:latin typeface="微软雅黑" pitchFamily="34" charset="-122"/>
                <a:ea typeface="微软雅黑" pitchFamily="34" charset="-122"/>
              </a:rPr>
              <a:t>      4</a:t>
            </a:r>
            <a:r>
              <a:rPr lang="zh-CN" altLang="en-US" sz="1600" dirty="0">
                <a:solidFill>
                  <a:prstClr val="black"/>
                </a:solidFill>
                <a:latin typeface="微软雅黑" pitchFamily="34" charset="-122"/>
                <a:ea typeface="微软雅黑" pitchFamily="34" charset="-122"/>
              </a:rPr>
              <a:t>、医疗技术薄弱</a:t>
            </a:r>
            <a:endParaRPr lang="en-US" altLang="zh-CN" sz="1600" dirty="0">
              <a:solidFill>
                <a:prstClr val="black"/>
              </a:solidFill>
              <a:latin typeface="微软雅黑" pitchFamily="34" charset="-122"/>
              <a:ea typeface="微软雅黑" pitchFamily="34" charset="-122"/>
            </a:endParaRPr>
          </a:p>
          <a:p>
            <a:pPr defTabSz="913996">
              <a:lnSpc>
                <a:spcPct val="130000"/>
              </a:lnSpc>
            </a:pPr>
            <a:r>
              <a:rPr lang="en-US" altLang="zh-CN" sz="1600" dirty="0">
                <a:solidFill>
                  <a:prstClr val="black"/>
                </a:solidFill>
                <a:latin typeface="微软雅黑" pitchFamily="34" charset="-122"/>
                <a:ea typeface="微软雅黑" pitchFamily="34" charset="-122"/>
              </a:rPr>
              <a:t>      5</a:t>
            </a:r>
            <a:r>
              <a:rPr lang="zh-CN" altLang="en-US" sz="1600" dirty="0">
                <a:solidFill>
                  <a:prstClr val="black"/>
                </a:solidFill>
                <a:latin typeface="微软雅黑" pitchFamily="34" charset="-122"/>
                <a:ea typeface="微软雅黑" pitchFamily="34" charset="-122"/>
              </a:rPr>
              <a:t>、病患满意度低</a:t>
            </a:r>
            <a:endParaRPr lang="en-US" altLang="zh-CN" sz="1600" dirty="0">
              <a:solidFill>
                <a:prstClr val="black"/>
              </a:solidFill>
              <a:latin typeface="微软雅黑" pitchFamily="34" charset="-122"/>
              <a:ea typeface="微软雅黑" pitchFamily="34" charset="-122"/>
            </a:endParaRPr>
          </a:p>
          <a:p>
            <a:pPr defTabSz="913996">
              <a:lnSpc>
                <a:spcPct val="130000"/>
              </a:lnSpc>
            </a:pPr>
            <a:r>
              <a:rPr lang="en-US" altLang="zh-CN" sz="1600" dirty="0">
                <a:solidFill>
                  <a:prstClr val="black"/>
                </a:solidFill>
                <a:latin typeface="微软雅黑" pitchFamily="34" charset="-122"/>
                <a:ea typeface="微软雅黑" pitchFamily="34" charset="-122"/>
              </a:rPr>
              <a:t>      6</a:t>
            </a:r>
            <a:r>
              <a:rPr lang="zh-CN" altLang="en-US" sz="1600" dirty="0">
                <a:solidFill>
                  <a:prstClr val="black"/>
                </a:solidFill>
                <a:latin typeface="微软雅黑" pitchFamily="34" charset="-122"/>
                <a:ea typeface="微软雅黑" pitchFamily="34" charset="-122"/>
              </a:rPr>
              <a:t>、市场营销疲软</a:t>
            </a:r>
            <a:endParaRPr lang="en-US" altLang="zh-CN" sz="1600" dirty="0">
              <a:solidFill>
                <a:prstClr val="black"/>
              </a:solidFill>
              <a:latin typeface="微软雅黑" pitchFamily="34" charset="-122"/>
              <a:ea typeface="微软雅黑" pitchFamily="34" charset="-122"/>
            </a:endParaRPr>
          </a:p>
          <a:p>
            <a:pPr defTabSz="913996">
              <a:lnSpc>
                <a:spcPct val="130000"/>
              </a:lnSpc>
            </a:pPr>
            <a:r>
              <a:rPr lang="en-US" altLang="zh-CN" sz="1600" dirty="0">
                <a:solidFill>
                  <a:prstClr val="black"/>
                </a:solidFill>
                <a:latin typeface="微软雅黑" pitchFamily="34" charset="-122"/>
                <a:ea typeface="微软雅黑" pitchFamily="34" charset="-122"/>
              </a:rPr>
              <a:t>      7</a:t>
            </a:r>
            <a:r>
              <a:rPr lang="zh-CN" altLang="en-US" sz="1600" dirty="0">
                <a:solidFill>
                  <a:prstClr val="black"/>
                </a:solidFill>
                <a:latin typeface="微软雅黑" pitchFamily="34" charset="-122"/>
                <a:ea typeface="微软雅黑" pitchFamily="34" charset="-122"/>
              </a:rPr>
              <a:t>、医院文化缺失</a:t>
            </a:r>
            <a:endParaRPr lang="en-US" altLang="zh-CN" sz="1600" dirty="0">
              <a:solidFill>
                <a:prstClr val="black"/>
              </a:solidFill>
              <a:latin typeface="微软雅黑" pitchFamily="34" charset="-122"/>
              <a:ea typeface="微软雅黑" pitchFamily="34" charset="-122"/>
            </a:endParaRPr>
          </a:p>
          <a:p>
            <a:pPr defTabSz="913996">
              <a:lnSpc>
                <a:spcPct val="130000"/>
              </a:lnSpc>
            </a:pPr>
            <a:r>
              <a:rPr lang="en-US" altLang="zh-CN" sz="1600" dirty="0">
                <a:solidFill>
                  <a:prstClr val="black"/>
                </a:solidFill>
                <a:latin typeface="微软雅黑" pitchFamily="34" charset="-122"/>
                <a:ea typeface="微软雅黑" pitchFamily="34" charset="-122"/>
              </a:rPr>
              <a:t>      8</a:t>
            </a:r>
            <a:r>
              <a:rPr lang="zh-CN" altLang="en-US" sz="1600" dirty="0">
                <a:solidFill>
                  <a:prstClr val="black"/>
                </a:solidFill>
                <a:latin typeface="微软雅黑" pitchFamily="34" charset="-122"/>
                <a:ea typeface="微软雅黑" pitchFamily="34" charset="-122"/>
              </a:rPr>
              <a:t>、医院形象落伍</a:t>
            </a:r>
            <a:endParaRPr lang="zh-CN" altLang="zh-CN" sz="1600" dirty="0">
              <a:solidFill>
                <a:prstClr val="black"/>
              </a:solidFill>
              <a:latin typeface="微软雅黑" pitchFamily="34" charset="-122"/>
              <a:ea typeface="微软雅黑" pitchFamily="34" charset="-122"/>
            </a:endParaRP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53636" y="1773247"/>
            <a:ext cx="7278360" cy="4607312"/>
          </a:xfrm>
          <a:prstGeom prst="rect">
            <a:avLst/>
          </a:prstGeom>
          <a:ln w="28575">
            <a:solidFill>
              <a:schemeClr val="tx2"/>
            </a:solidFill>
          </a:ln>
          <a:effectLst>
            <a:outerShdw blurRad="50800" dist="38100" dir="2700000" algn="tl" rotWithShape="0">
              <a:prstClr val="black">
                <a:alpha val="40000"/>
              </a:prstClr>
            </a:outerShdw>
          </a:effectLst>
        </p:spPr>
      </p:pic>
      <p:sp>
        <p:nvSpPr>
          <p:cNvPr id="5" name="Rectangle 33"/>
          <p:cNvSpPr/>
          <p:nvPr>
            <p:custDataLst>
              <p:tags r:id="rId1"/>
            </p:custDataLst>
          </p:nvPr>
        </p:nvSpPr>
        <p:spPr bwMode="auto">
          <a:xfrm>
            <a:off x="8543635" y="2805783"/>
            <a:ext cx="2662587" cy="488137"/>
          </a:xfrm>
          <a:prstGeom prst="rect">
            <a:avLst/>
          </a:prstGeom>
          <a:solidFill>
            <a:schemeClr val="tx2">
              <a:alpha val="69804"/>
            </a:schemeClr>
          </a:solidFill>
          <a:ln w="9525" cap="flat" cmpd="sng" algn="ctr">
            <a:noFill/>
            <a:prstDash val="solid"/>
            <a:headEnd type="none" w="med" len="med"/>
            <a:tailEnd type="none" w="med" len="med"/>
          </a:ln>
          <a:effectLst/>
        </p:spPr>
        <p:txBody>
          <a:bodyPr vert="horz" wrap="square" lIns="68556" tIns="34278" rIns="68556" bIns="34278" numCol="1" rtlCol="0" anchor="t" anchorCtr="0" compatLnSpc="1">
            <a:prstTxWarp prst="textNoShape">
              <a:avLst/>
            </a:prstTxWarp>
          </a:bodyPr>
          <a:lstStyle/>
          <a:p>
            <a:pPr algn="ctr" defTabSz="685334" fontAlgn="base">
              <a:spcBef>
                <a:spcPct val="0"/>
              </a:spcBef>
              <a:spcAft>
                <a:spcPct val="0"/>
              </a:spcAft>
            </a:pPr>
            <a:endParaRPr lang="en-US" sz="1500" b="1" kern="0" dirty="0">
              <a:gradFill>
                <a:gsLst>
                  <a:gs pos="0">
                    <a:srgbClr val="FFFFFF"/>
                  </a:gs>
                  <a:gs pos="100000">
                    <a:srgbClr val="FFFFFF"/>
                  </a:gs>
                </a:gsLst>
                <a:lin ang="5400000" scaled="0"/>
              </a:gradFill>
              <a:latin typeface="Segoe UI"/>
            </a:endParaRPr>
          </a:p>
        </p:txBody>
      </p:sp>
      <p:sp>
        <p:nvSpPr>
          <p:cNvPr id="6" name="TextBox 32"/>
          <p:cNvSpPr txBox="1"/>
          <p:nvPr>
            <p:custDataLst>
              <p:tags r:id="rId2"/>
            </p:custDataLst>
          </p:nvPr>
        </p:nvSpPr>
        <p:spPr>
          <a:xfrm>
            <a:off x="8543635" y="2853086"/>
            <a:ext cx="2662587" cy="415384"/>
          </a:xfrm>
          <a:prstGeom prst="rect">
            <a:avLst/>
          </a:prstGeom>
          <a:noFill/>
        </p:spPr>
        <p:txBody>
          <a:bodyPr wrap="square" lIns="68559" tIns="68559" rIns="68559" bIns="68559" rtlCol="0">
            <a:spAutoFit/>
          </a:bodyPr>
          <a:lstStyle/>
          <a:p>
            <a:pPr defTabSz="913996">
              <a:buSzPct val="90000"/>
              <a:defRPr/>
            </a:pPr>
            <a:r>
              <a:rPr lang="zh-CN" altLang="en-US" sz="1799" b="1" kern="0" dirty="0">
                <a:solidFill>
                  <a:srgbClr val="FFFFFF">
                    <a:alpha val="99000"/>
                  </a:srgbClr>
                </a:solidFill>
                <a:latin typeface="微软雅黑" panose="020B0503020204020204" pitchFamily="34" charset="-122"/>
                <a:ea typeface="微软雅黑" panose="020B0503020204020204" pitchFamily="34" charset="-122"/>
              </a:rPr>
              <a:t>打造一流的品牌医院</a:t>
            </a:r>
          </a:p>
        </p:txBody>
      </p:sp>
      <p:sp>
        <p:nvSpPr>
          <p:cNvPr id="8" name="矩形 7"/>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品牌规划</a:t>
            </a:r>
          </a:p>
        </p:txBody>
      </p:sp>
      <p:cxnSp>
        <p:nvCxnSpPr>
          <p:cNvPr id="9" name="直接连接符 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417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7"/>
          <p:cNvSpPr/>
          <p:nvPr/>
        </p:nvSpPr>
        <p:spPr>
          <a:xfrm>
            <a:off x="2584489" y="981365"/>
            <a:ext cx="6879043" cy="1628376"/>
          </a:xfrm>
          <a:custGeom>
            <a:avLst/>
            <a:gdLst/>
            <a:ahLst/>
            <a:cxnLst/>
            <a:rect l="l" t="t" r="r" b="b"/>
            <a:pathLst>
              <a:path w="6880834" h="1628800">
                <a:moveTo>
                  <a:pt x="0" y="0"/>
                </a:moveTo>
                <a:lnTo>
                  <a:pt x="6880834" y="0"/>
                </a:lnTo>
                <a:cubicBezTo>
                  <a:pt x="6065253" y="994467"/>
                  <a:pt x="4826913" y="1628800"/>
                  <a:pt x="3440417" y="1628800"/>
                </a:cubicBezTo>
                <a:cubicBezTo>
                  <a:pt x="2053921" y="1628800"/>
                  <a:pt x="815581" y="994467"/>
                  <a:pt x="0" y="0"/>
                </a:cubicBezTo>
                <a:close/>
              </a:path>
            </a:pathLst>
          </a:cu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prstClr val="white"/>
              </a:solidFill>
            </a:endParaRPr>
          </a:p>
        </p:txBody>
      </p:sp>
      <p:sp>
        <p:nvSpPr>
          <p:cNvPr id="4" name="圆角矩形 3"/>
          <p:cNvSpPr/>
          <p:nvPr/>
        </p:nvSpPr>
        <p:spPr>
          <a:xfrm>
            <a:off x="8399656" y="3401623"/>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1999" b="1" dirty="0">
                <a:solidFill>
                  <a:prstClr val="white"/>
                </a:solidFill>
                <a:latin typeface="微软雅黑" pitchFamily="34" charset="-122"/>
                <a:ea typeface="微软雅黑" pitchFamily="34" charset="-122"/>
              </a:rPr>
              <a:t>鱼骨分析  定量战略分析</a:t>
            </a:r>
          </a:p>
        </p:txBody>
      </p:sp>
      <p:sp>
        <p:nvSpPr>
          <p:cNvPr id="5" name="圆角矩形 4"/>
          <p:cNvSpPr/>
          <p:nvPr/>
        </p:nvSpPr>
        <p:spPr>
          <a:xfrm>
            <a:off x="2352559" y="4589446"/>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1999" b="1" dirty="0">
                <a:solidFill>
                  <a:prstClr val="white"/>
                </a:solidFill>
                <a:latin typeface="微软雅黑" pitchFamily="34" charset="-122"/>
                <a:ea typeface="微软雅黑" pitchFamily="34" charset="-122"/>
              </a:rPr>
              <a:t>竞争态势矩阵分析</a:t>
            </a:r>
          </a:p>
        </p:txBody>
      </p:sp>
      <p:sp>
        <p:nvSpPr>
          <p:cNvPr id="6" name="圆角矩形 5"/>
          <p:cNvSpPr/>
          <p:nvPr/>
        </p:nvSpPr>
        <p:spPr>
          <a:xfrm>
            <a:off x="6743903" y="4589446"/>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1999" b="1" dirty="0">
                <a:solidFill>
                  <a:prstClr val="white"/>
                </a:solidFill>
                <a:latin typeface="微软雅黑" pitchFamily="34" charset="-122"/>
                <a:ea typeface="微软雅黑" pitchFamily="34" charset="-122"/>
              </a:rPr>
              <a:t>波士顿矩阵分析</a:t>
            </a:r>
          </a:p>
        </p:txBody>
      </p:sp>
      <p:sp>
        <p:nvSpPr>
          <p:cNvPr id="7" name="圆角矩形 6"/>
          <p:cNvSpPr/>
          <p:nvPr/>
        </p:nvSpPr>
        <p:spPr>
          <a:xfrm>
            <a:off x="4548231" y="5777268"/>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en-US" altLang="zh-CN" sz="1999" b="1" dirty="0">
                <a:solidFill>
                  <a:prstClr val="white"/>
                </a:solidFill>
                <a:latin typeface="微软雅黑" pitchFamily="34" charset="-122"/>
                <a:ea typeface="微软雅黑" pitchFamily="34" charset="-122"/>
              </a:rPr>
              <a:t>SWOT</a:t>
            </a:r>
            <a:r>
              <a:rPr lang="zh-CN" altLang="en-US" sz="1999" b="1" dirty="0">
                <a:solidFill>
                  <a:prstClr val="white"/>
                </a:solidFill>
                <a:latin typeface="微软雅黑" pitchFamily="34" charset="-122"/>
                <a:ea typeface="微软雅黑" pitchFamily="34" charset="-122"/>
              </a:rPr>
              <a:t>分析</a:t>
            </a:r>
          </a:p>
        </p:txBody>
      </p:sp>
      <p:sp>
        <p:nvSpPr>
          <p:cNvPr id="8" name="TextBox 15"/>
          <p:cNvSpPr txBox="1"/>
          <p:nvPr/>
        </p:nvSpPr>
        <p:spPr>
          <a:xfrm>
            <a:off x="5232129" y="1934364"/>
            <a:ext cx="1655753" cy="369236"/>
          </a:xfrm>
          <a:prstGeom prst="rect">
            <a:avLst/>
          </a:prstGeom>
          <a:noFill/>
        </p:spPr>
        <p:txBody>
          <a:bodyPr wrap="square" rtlCol="0">
            <a:spAutoFit/>
          </a:bodyPr>
          <a:lstStyle/>
          <a:p>
            <a:pPr algn="ctr" defTabSz="913996"/>
            <a:r>
              <a:rPr lang="en-US" altLang="zh-CN" sz="1799" b="1" dirty="0">
                <a:solidFill>
                  <a:prstClr val="white"/>
                </a:solidFill>
                <a:latin typeface="Agency FB" panose="020B0503020202020204" pitchFamily="34" charset="0"/>
                <a:ea typeface="Adobe 宋体 Std L" pitchFamily="18" charset="-122"/>
              </a:rPr>
              <a:t>Brand </a:t>
            </a:r>
            <a:r>
              <a:rPr lang="en-US" altLang="zh-CN" sz="1799" b="1" dirty="0" err="1">
                <a:solidFill>
                  <a:prstClr val="white"/>
                </a:solidFill>
                <a:latin typeface="Agency FB" panose="020B0503020202020204" pitchFamily="34" charset="0"/>
                <a:ea typeface="Adobe 宋体 Std L" pitchFamily="18" charset="-122"/>
              </a:rPr>
              <a:t>Dagnosis</a:t>
            </a:r>
            <a:endParaRPr lang="zh-CN" altLang="en-US" sz="1799" b="1" dirty="0">
              <a:solidFill>
                <a:prstClr val="white"/>
              </a:solidFill>
              <a:latin typeface="Agency FB" panose="020B0503020202020204" pitchFamily="34" charset="0"/>
              <a:ea typeface="Adobe 宋体 Std L" pitchFamily="18" charset="-122"/>
            </a:endParaRPr>
          </a:p>
        </p:txBody>
      </p:sp>
      <p:sp>
        <p:nvSpPr>
          <p:cNvPr id="9" name="文本框 13"/>
          <p:cNvSpPr txBox="1"/>
          <p:nvPr/>
        </p:nvSpPr>
        <p:spPr>
          <a:xfrm>
            <a:off x="5196134" y="1493946"/>
            <a:ext cx="1655753" cy="461545"/>
          </a:xfrm>
          <a:prstGeom prst="rect">
            <a:avLst/>
          </a:prstGeom>
          <a:noFill/>
        </p:spPr>
        <p:txBody>
          <a:bodyPr wrap="square" rtlCol="0">
            <a:spAutoFit/>
          </a:bodyPr>
          <a:lstStyle/>
          <a:p>
            <a:pPr algn="ctr" defTabSz="913996"/>
            <a:r>
              <a:rPr lang="zh-CN" altLang="en-US" sz="2399" b="1" dirty="0">
                <a:solidFill>
                  <a:prstClr val="white"/>
                </a:solidFill>
                <a:ea typeface="微软雅黑"/>
              </a:rPr>
              <a:t>品牌诊断</a:t>
            </a:r>
          </a:p>
        </p:txBody>
      </p:sp>
      <p:sp>
        <p:nvSpPr>
          <p:cNvPr id="10" name="椭圆 9"/>
          <p:cNvSpPr/>
          <p:nvPr/>
        </p:nvSpPr>
        <p:spPr>
          <a:xfrm>
            <a:off x="4376096" y="219384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999" b="1">
              <a:solidFill>
                <a:prstClr val="white"/>
              </a:solidFill>
              <a:latin typeface="微软雅黑" pitchFamily="34" charset="-122"/>
              <a:ea typeface="微软雅黑" pitchFamily="34" charset="-122"/>
            </a:endParaRPr>
          </a:p>
        </p:txBody>
      </p:sp>
      <p:sp>
        <p:nvSpPr>
          <p:cNvPr id="11" name="椭圆 10"/>
          <p:cNvSpPr/>
          <p:nvPr/>
        </p:nvSpPr>
        <p:spPr>
          <a:xfrm>
            <a:off x="5880032" y="2465763"/>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999" b="1">
              <a:solidFill>
                <a:prstClr val="white"/>
              </a:solidFill>
              <a:latin typeface="微软雅黑" pitchFamily="34" charset="-122"/>
              <a:ea typeface="微软雅黑" pitchFamily="34" charset="-122"/>
            </a:endParaRPr>
          </a:p>
        </p:txBody>
      </p:sp>
      <p:sp>
        <p:nvSpPr>
          <p:cNvPr id="12" name="椭圆 11"/>
          <p:cNvSpPr/>
          <p:nvPr/>
        </p:nvSpPr>
        <p:spPr>
          <a:xfrm>
            <a:off x="7321036" y="219384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999" b="1">
              <a:solidFill>
                <a:prstClr val="white"/>
              </a:solidFill>
              <a:latin typeface="微软雅黑" pitchFamily="34" charset="-122"/>
              <a:ea typeface="微软雅黑" pitchFamily="34" charset="-122"/>
            </a:endParaRPr>
          </a:p>
        </p:txBody>
      </p:sp>
      <p:sp>
        <p:nvSpPr>
          <p:cNvPr id="13" name="椭圆 12"/>
          <p:cNvSpPr/>
          <p:nvPr/>
        </p:nvSpPr>
        <p:spPr>
          <a:xfrm>
            <a:off x="8727527" y="144989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999" b="1">
              <a:solidFill>
                <a:prstClr val="white"/>
              </a:solidFill>
              <a:latin typeface="微软雅黑" pitchFamily="34" charset="-122"/>
              <a:ea typeface="微软雅黑" pitchFamily="34" charset="-122"/>
            </a:endParaRPr>
          </a:p>
        </p:txBody>
      </p:sp>
      <p:cxnSp>
        <p:nvCxnSpPr>
          <p:cNvPr id="14" name="直接箭头连接符 13"/>
          <p:cNvCxnSpPr>
            <a:endCxn id="5" idx="0"/>
          </p:cNvCxnSpPr>
          <p:nvPr/>
        </p:nvCxnSpPr>
        <p:spPr>
          <a:xfrm flipH="1">
            <a:off x="3828338" y="2481801"/>
            <a:ext cx="611909" cy="2107645"/>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1" idx="4"/>
          </p:cNvCxnSpPr>
          <p:nvPr/>
        </p:nvCxnSpPr>
        <p:spPr>
          <a:xfrm>
            <a:off x="6024011" y="2753720"/>
            <a:ext cx="0" cy="3023549"/>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6" idx="0"/>
          </p:cNvCxnSpPr>
          <p:nvPr/>
        </p:nvCxnSpPr>
        <p:spPr>
          <a:xfrm>
            <a:off x="7535785" y="2465763"/>
            <a:ext cx="683898" cy="2123683"/>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5"/>
            <a:endCxn id="4" idx="0"/>
          </p:cNvCxnSpPr>
          <p:nvPr/>
        </p:nvCxnSpPr>
        <p:spPr>
          <a:xfrm>
            <a:off x="8973314" y="1695681"/>
            <a:ext cx="902122" cy="1705942"/>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696806" y="3401623"/>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1999" b="1" dirty="0">
                <a:solidFill>
                  <a:prstClr val="white"/>
                </a:solidFill>
                <a:latin typeface="微软雅黑" pitchFamily="34" charset="-122"/>
                <a:ea typeface="微软雅黑" pitchFamily="34" charset="-122"/>
              </a:rPr>
              <a:t>内外部因素矩阵分析</a:t>
            </a:r>
          </a:p>
        </p:txBody>
      </p:sp>
      <p:sp>
        <p:nvSpPr>
          <p:cNvPr id="21" name="椭圆 20"/>
          <p:cNvSpPr/>
          <p:nvPr/>
        </p:nvSpPr>
        <p:spPr>
          <a:xfrm>
            <a:off x="3000462" y="144989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999" b="1">
              <a:solidFill>
                <a:prstClr val="white"/>
              </a:solidFill>
              <a:latin typeface="微软雅黑" pitchFamily="34" charset="-122"/>
              <a:ea typeface="微软雅黑" pitchFamily="34" charset="-122"/>
            </a:endParaRPr>
          </a:p>
        </p:txBody>
      </p:sp>
      <p:cxnSp>
        <p:nvCxnSpPr>
          <p:cNvPr id="22" name="直接箭头连接符 21"/>
          <p:cNvCxnSpPr>
            <a:stCxn id="21" idx="3"/>
            <a:endCxn id="20" idx="0"/>
          </p:cNvCxnSpPr>
          <p:nvPr/>
        </p:nvCxnSpPr>
        <p:spPr>
          <a:xfrm flipH="1">
            <a:off x="2172586" y="1695681"/>
            <a:ext cx="870046" cy="1705942"/>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品牌规划</a:t>
            </a:r>
          </a:p>
        </p:txBody>
      </p:sp>
      <p:cxnSp>
        <p:nvCxnSpPr>
          <p:cNvPr id="24" name="直接连接符 23"/>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3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7171214" y="1629269"/>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399" b="1" dirty="0">
                <a:solidFill>
                  <a:prstClr val="white"/>
                </a:solidFill>
                <a:latin typeface="微软雅黑" panose="020B0503020204020204" pitchFamily="34" charset="-122"/>
                <a:ea typeface="微软雅黑" panose="020B0503020204020204" pitchFamily="34" charset="-122"/>
              </a:rPr>
              <a:t>品牌定位</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699" y="1629269"/>
            <a:ext cx="6023782" cy="4256685"/>
          </a:xfrm>
          <a:prstGeom prst="rect">
            <a:avLst/>
          </a:prstGeom>
        </p:spPr>
      </p:pic>
      <p:sp>
        <p:nvSpPr>
          <p:cNvPr id="4" name="矩形 3"/>
          <p:cNvSpPr/>
          <p:nvPr/>
        </p:nvSpPr>
        <p:spPr>
          <a:xfrm>
            <a:off x="7159287" y="2493140"/>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996"/>
            <a:r>
              <a:rPr lang="en-US" altLang="zh-CN" sz="1699" b="1" dirty="0">
                <a:solidFill>
                  <a:prstClr val="white"/>
                </a:solidFill>
                <a:latin typeface="微软雅黑" panose="020B0503020204020204" pitchFamily="34" charset="-122"/>
                <a:ea typeface="微软雅黑" panose="020B0503020204020204" pitchFamily="34" charset="-122"/>
              </a:rPr>
              <a:t>1</a:t>
            </a:r>
            <a:r>
              <a:rPr lang="zh-CN" altLang="en-US" sz="1699" b="1" dirty="0">
                <a:solidFill>
                  <a:prstClr val="white"/>
                </a:solidFill>
                <a:latin typeface="微软雅黑" panose="020B0503020204020204" pitchFamily="34" charset="-122"/>
                <a:ea typeface="微软雅黑" panose="020B0503020204020204" pitchFamily="34" charset="-122"/>
              </a:rPr>
              <a:t>、精品医院</a:t>
            </a:r>
          </a:p>
        </p:txBody>
      </p:sp>
      <p:sp>
        <p:nvSpPr>
          <p:cNvPr id="5" name="矩形 4"/>
          <p:cNvSpPr/>
          <p:nvPr/>
        </p:nvSpPr>
        <p:spPr>
          <a:xfrm>
            <a:off x="7159287" y="3361670"/>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996"/>
            <a:r>
              <a:rPr lang="en-US" altLang="zh-CN" sz="1699" b="1" dirty="0">
                <a:solidFill>
                  <a:prstClr val="white"/>
                </a:solidFill>
                <a:latin typeface="微软雅黑" panose="020B0503020204020204" pitchFamily="34" charset="-122"/>
                <a:ea typeface="微软雅黑" panose="020B0503020204020204" pitchFamily="34" charset="-122"/>
              </a:rPr>
              <a:t>2</a:t>
            </a:r>
            <a:r>
              <a:rPr lang="zh-CN" altLang="en-US" sz="1699" b="1" dirty="0">
                <a:solidFill>
                  <a:prstClr val="white"/>
                </a:solidFill>
                <a:latin typeface="微软雅黑" panose="020B0503020204020204" pitchFamily="34" charset="-122"/>
                <a:ea typeface="微软雅黑" panose="020B0503020204020204" pitchFamily="34" charset="-122"/>
              </a:rPr>
              <a:t>、专家型医院</a:t>
            </a:r>
          </a:p>
        </p:txBody>
      </p:sp>
      <p:sp>
        <p:nvSpPr>
          <p:cNvPr id="6" name="矩形 5"/>
          <p:cNvSpPr/>
          <p:nvPr/>
        </p:nvSpPr>
        <p:spPr>
          <a:xfrm>
            <a:off x="7165048" y="4230201"/>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996"/>
            <a:r>
              <a:rPr lang="en-US" altLang="zh-CN" sz="1699" b="1" dirty="0">
                <a:solidFill>
                  <a:prstClr val="white"/>
                </a:solidFill>
                <a:latin typeface="微软雅黑" panose="020B0503020204020204" pitchFamily="34" charset="-122"/>
                <a:ea typeface="微软雅黑" panose="020B0503020204020204" pitchFamily="34" charset="-122"/>
              </a:rPr>
              <a:t>3</a:t>
            </a:r>
            <a:r>
              <a:rPr lang="zh-CN" altLang="en-US" sz="1699" b="1" dirty="0">
                <a:solidFill>
                  <a:prstClr val="white"/>
                </a:solidFill>
                <a:latin typeface="微软雅黑" panose="020B0503020204020204" pitchFamily="34" charset="-122"/>
                <a:ea typeface="微软雅黑" panose="020B0503020204020204" pitchFamily="34" charset="-122"/>
              </a:rPr>
              <a:t>、社区慈善医院</a:t>
            </a:r>
          </a:p>
        </p:txBody>
      </p:sp>
      <p:sp>
        <p:nvSpPr>
          <p:cNvPr id="7" name="矩形 6"/>
          <p:cNvSpPr/>
          <p:nvPr/>
        </p:nvSpPr>
        <p:spPr>
          <a:xfrm>
            <a:off x="7171215" y="5094072"/>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996"/>
            <a:r>
              <a:rPr lang="en-US" altLang="zh-CN" sz="1699" b="1" dirty="0">
                <a:solidFill>
                  <a:prstClr val="white"/>
                </a:solidFill>
                <a:latin typeface="微软雅黑" panose="020B0503020204020204" pitchFamily="34" charset="-122"/>
                <a:ea typeface="微软雅黑" panose="020B0503020204020204" pitchFamily="34" charset="-122"/>
              </a:rPr>
              <a:t>4</a:t>
            </a:r>
            <a:r>
              <a:rPr lang="zh-CN" altLang="en-US" sz="1699" b="1" dirty="0">
                <a:solidFill>
                  <a:prstClr val="white"/>
                </a:solidFill>
                <a:latin typeface="微软雅黑" panose="020B0503020204020204" pitchFamily="34" charset="-122"/>
                <a:ea typeface="微软雅黑" panose="020B0503020204020204" pitchFamily="34" charset="-122"/>
              </a:rPr>
              <a:t>、品牌连锁医院</a:t>
            </a:r>
          </a:p>
        </p:txBody>
      </p:sp>
      <p:sp>
        <p:nvSpPr>
          <p:cNvPr id="26" name="矩形 2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品牌规划</a:t>
            </a:r>
          </a:p>
        </p:txBody>
      </p:sp>
      <p:cxnSp>
        <p:nvCxnSpPr>
          <p:cNvPr id="27" name="直接连接符 2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979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6"/>
          <p:cNvSpPr/>
          <p:nvPr/>
        </p:nvSpPr>
        <p:spPr bwMode="auto">
          <a:xfrm rot="16200000">
            <a:off x="6020955" y="1896845"/>
            <a:ext cx="732176" cy="6013449"/>
          </a:xfrm>
          <a:prstGeom prst="ellipse">
            <a:avLst/>
          </a:prstGeom>
          <a:gradFill flip="none" rotWithShape="1">
            <a:gsLst>
              <a:gs pos="0">
                <a:schemeClr val="tx1">
                  <a:alpha val="85000"/>
                </a:schemeClr>
              </a:gs>
              <a:gs pos="100000">
                <a:schemeClr val="accent1">
                  <a:tint val="50000"/>
                  <a:shade val="100000"/>
                  <a:satMod val="350000"/>
                  <a:alpha val="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121903" tIns="60952" rIns="121903" bIns="60952" anchor="ctr"/>
          <a:lstStyle/>
          <a:p>
            <a:pPr defTabSz="609493">
              <a:defRPr/>
            </a:pPr>
            <a:endParaRPr lang="en-US" sz="1699">
              <a:solidFill>
                <a:prstClr val="white"/>
              </a:solidFill>
            </a:endParaRPr>
          </a:p>
        </p:txBody>
      </p:sp>
      <p:grpSp>
        <p:nvGrpSpPr>
          <p:cNvPr id="4" name="Group 25"/>
          <p:cNvGrpSpPr/>
          <p:nvPr/>
        </p:nvGrpSpPr>
        <p:grpSpPr bwMode="auto">
          <a:xfrm rot="2713102">
            <a:off x="3697291" y="1044578"/>
            <a:ext cx="4909444" cy="4910716"/>
            <a:chOff x="3173413" y="1849438"/>
            <a:chExt cx="2894012" cy="2894011"/>
          </a:xfrm>
          <a:gradFill>
            <a:gsLst>
              <a:gs pos="0">
                <a:schemeClr val="accent3">
                  <a:lumMod val="75000"/>
                </a:schemeClr>
              </a:gs>
              <a:gs pos="100000">
                <a:schemeClr val="accent3">
                  <a:lumMod val="50000"/>
                </a:schemeClr>
              </a:gs>
            </a:gsLst>
            <a:lin ang="5400000" scaled="0"/>
          </a:gradFill>
          <a:effectLst/>
          <a:scene3d>
            <a:camera prst="perspectiveRelaxed">
              <a:rot lat="17984371" lon="288131" rev="3232366"/>
            </a:camera>
            <a:lightRig rig="threePt" dir="t">
              <a:rot lat="0" lon="0" rev="5400000"/>
            </a:lightRig>
          </a:scene3d>
        </p:grpSpPr>
        <p:sp>
          <p:nvSpPr>
            <p:cNvPr id="5" name="Freeform 181"/>
            <p:cNvSpPr>
              <a:spLocks/>
            </p:cNvSpPr>
            <p:nvPr/>
          </p:nvSpPr>
          <p:spPr bwMode="auto">
            <a:xfrm>
              <a:off x="4629150" y="1852613"/>
              <a:ext cx="1438275" cy="1627187"/>
            </a:xfrm>
            <a:custGeom>
              <a:avLst/>
              <a:gdLst>
                <a:gd name="T0" fmla="*/ 0 w 906"/>
                <a:gd name="T1" fmla="*/ 250 h 1025"/>
                <a:gd name="T2" fmla="*/ 64 w 906"/>
                <a:gd name="T3" fmla="*/ 254 h 1025"/>
                <a:gd name="T4" fmla="*/ 128 w 906"/>
                <a:gd name="T5" fmla="*/ 263 h 1025"/>
                <a:gd name="T6" fmla="*/ 189 w 906"/>
                <a:gd name="T7" fmla="*/ 278 h 1025"/>
                <a:gd name="T8" fmla="*/ 249 w 906"/>
                <a:gd name="T9" fmla="*/ 301 h 1025"/>
                <a:gd name="T10" fmla="*/ 304 w 906"/>
                <a:gd name="T11" fmla="*/ 326 h 1025"/>
                <a:gd name="T12" fmla="*/ 357 w 906"/>
                <a:gd name="T13" fmla="*/ 358 h 1025"/>
                <a:gd name="T14" fmla="*/ 407 w 906"/>
                <a:gd name="T15" fmla="*/ 394 h 1025"/>
                <a:gd name="T16" fmla="*/ 452 w 906"/>
                <a:gd name="T17" fmla="*/ 434 h 1025"/>
                <a:gd name="T18" fmla="*/ 495 w 906"/>
                <a:gd name="T19" fmla="*/ 479 h 1025"/>
                <a:gd name="T20" fmla="*/ 532 w 906"/>
                <a:gd name="T21" fmla="*/ 527 h 1025"/>
                <a:gd name="T22" fmla="*/ 566 w 906"/>
                <a:gd name="T23" fmla="*/ 578 h 1025"/>
                <a:gd name="T24" fmla="*/ 595 w 906"/>
                <a:gd name="T25" fmla="*/ 634 h 1025"/>
                <a:gd name="T26" fmla="*/ 618 w 906"/>
                <a:gd name="T27" fmla="*/ 691 h 1025"/>
                <a:gd name="T28" fmla="*/ 635 w 906"/>
                <a:gd name="T29" fmla="*/ 752 h 1025"/>
                <a:gd name="T30" fmla="*/ 648 w 906"/>
                <a:gd name="T31" fmla="*/ 814 h 1025"/>
                <a:gd name="T32" fmla="*/ 654 w 906"/>
                <a:gd name="T33" fmla="*/ 877 h 1025"/>
                <a:gd name="T34" fmla="*/ 906 w 906"/>
                <a:gd name="T35" fmla="*/ 903 h 1025"/>
                <a:gd name="T36" fmla="*/ 903 w 906"/>
                <a:gd name="T37" fmla="*/ 858 h 1025"/>
                <a:gd name="T38" fmla="*/ 894 w 906"/>
                <a:gd name="T39" fmla="*/ 769 h 1025"/>
                <a:gd name="T40" fmla="*/ 876 w 906"/>
                <a:gd name="T41" fmla="*/ 682 h 1025"/>
                <a:gd name="T42" fmla="*/ 850 w 906"/>
                <a:gd name="T43" fmla="*/ 599 h 1025"/>
                <a:gd name="T44" fmla="*/ 818 w 906"/>
                <a:gd name="T45" fmla="*/ 518 h 1025"/>
                <a:gd name="T46" fmla="*/ 776 w 906"/>
                <a:gd name="T47" fmla="*/ 443 h 1025"/>
                <a:gd name="T48" fmla="*/ 730 w 906"/>
                <a:gd name="T49" fmla="*/ 372 h 1025"/>
                <a:gd name="T50" fmla="*/ 676 w 906"/>
                <a:gd name="T51" fmla="*/ 306 h 1025"/>
                <a:gd name="T52" fmla="*/ 617 w 906"/>
                <a:gd name="T53" fmla="*/ 245 h 1025"/>
                <a:gd name="T54" fmla="*/ 552 w 906"/>
                <a:gd name="T55" fmla="*/ 189 h 1025"/>
                <a:gd name="T56" fmla="*/ 482 w 906"/>
                <a:gd name="T57" fmla="*/ 140 h 1025"/>
                <a:gd name="T58" fmla="*/ 408 w 906"/>
                <a:gd name="T59" fmla="*/ 98 h 1025"/>
                <a:gd name="T60" fmla="*/ 329 w 906"/>
                <a:gd name="T61" fmla="*/ 62 h 1025"/>
                <a:gd name="T62" fmla="*/ 246 w 906"/>
                <a:gd name="T63" fmla="*/ 35 h 1025"/>
                <a:gd name="T64" fmla="*/ 160 w 906"/>
                <a:gd name="T65" fmla="*/ 14 h 1025"/>
                <a:gd name="T66" fmla="*/ 72 w 906"/>
                <a:gd name="T67" fmla="*/ 2 h 1025"/>
                <a:gd name="T68" fmla="*/ 149 w 906"/>
                <a:gd name="T69" fmla="*/ 129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solidFill>
              <a:schemeClr val="tx2"/>
            </a:solidFill>
            <a:ln w="25400" cap="flat" cmpd="sng" algn="ctr">
              <a:noFill/>
              <a:prstDash val="solid"/>
            </a:ln>
            <a:effectLst/>
            <a:sp3d extrusionH="165100"/>
          </p:spPr>
          <p:txBody>
            <a:bodyPr anchor="ctr"/>
            <a:lstStyle/>
            <a:p>
              <a:pPr indent="-457120" defTabSz="609493">
                <a:buFont typeface="Calibri" charset="0"/>
                <a:buAutoNum type="arabicPeriod"/>
                <a:defRPr/>
              </a:pPr>
              <a:endParaRPr sz="1699" noProof="1">
                <a:solidFill>
                  <a:srgbClr val="FFFFFF"/>
                </a:solidFill>
                <a:ea typeface="ＭＳ Ｐゴシック" charset="-128"/>
                <a:cs typeface="ＭＳ Ｐゴシック" charset="-128"/>
              </a:endParaRPr>
            </a:p>
          </p:txBody>
        </p:sp>
        <p:sp>
          <p:nvSpPr>
            <p:cNvPr id="6" name="Freeform 182"/>
            <p:cNvSpPr>
              <a:spLocks/>
            </p:cNvSpPr>
            <p:nvPr/>
          </p:nvSpPr>
          <p:spPr bwMode="auto">
            <a:xfrm>
              <a:off x="3173413" y="1849438"/>
              <a:ext cx="1633537" cy="1474787"/>
            </a:xfrm>
            <a:custGeom>
              <a:avLst/>
              <a:gdLst>
                <a:gd name="T0" fmla="*/ 250 w 1029"/>
                <a:gd name="T1" fmla="*/ 920 h 929"/>
                <a:gd name="T2" fmla="*/ 250 w 1029"/>
                <a:gd name="T3" fmla="*/ 912 h 929"/>
                <a:gd name="T4" fmla="*/ 254 w 1029"/>
                <a:gd name="T5" fmla="*/ 847 h 929"/>
                <a:gd name="T6" fmla="*/ 263 w 1029"/>
                <a:gd name="T7" fmla="*/ 782 h 929"/>
                <a:gd name="T8" fmla="*/ 279 w 1029"/>
                <a:gd name="T9" fmla="*/ 721 h 929"/>
                <a:gd name="T10" fmla="*/ 299 w 1029"/>
                <a:gd name="T11" fmla="*/ 662 h 929"/>
                <a:gd name="T12" fmla="*/ 325 w 1029"/>
                <a:gd name="T13" fmla="*/ 606 h 929"/>
                <a:gd name="T14" fmla="*/ 357 w 1029"/>
                <a:gd name="T15" fmla="*/ 553 h 929"/>
                <a:gd name="T16" fmla="*/ 393 w 1029"/>
                <a:gd name="T17" fmla="*/ 502 h 929"/>
                <a:gd name="T18" fmla="*/ 433 w 1029"/>
                <a:gd name="T19" fmla="*/ 456 h 929"/>
                <a:gd name="T20" fmla="*/ 477 w 1029"/>
                <a:gd name="T21" fmla="*/ 414 h 929"/>
                <a:gd name="T22" fmla="*/ 526 w 1029"/>
                <a:gd name="T23" fmla="*/ 375 h 929"/>
                <a:gd name="T24" fmla="*/ 577 w 1029"/>
                <a:gd name="T25" fmla="*/ 341 h 929"/>
                <a:gd name="T26" fmla="*/ 633 w 1029"/>
                <a:gd name="T27" fmla="*/ 313 h 929"/>
                <a:gd name="T28" fmla="*/ 690 w 1029"/>
                <a:gd name="T29" fmla="*/ 290 h 929"/>
                <a:gd name="T30" fmla="*/ 751 w 1029"/>
                <a:gd name="T31" fmla="*/ 271 h 929"/>
                <a:gd name="T32" fmla="*/ 813 w 1029"/>
                <a:gd name="T33" fmla="*/ 258 h 929"/>
                <a:gd name="T34" fmla="*/ 878 w 1029"/>
                <a:gd name="T35" fmla="*/ 252 h 929"/>
                <a:gd name="T36" fmla="*/ 910 w 1029"/>
                <a:gd name="T37" fmla="*/ 0 h 929"/>
                <a:gd name="T38" fmla="*/ 863 w 1029"/>
                <a:gd name="T39" fmla="*/ 2 h 929"/>
                <a:gd name="T40" fmla="*/ 771 w 1029"/>
                <a:gd name="T41" fmla="*/ 11 h 929"/>
                <a:gd name="T42" fmla="*/ 682 w 1029"/>
                <a:gd name="T43" fmla="*/ 29 h 929"/>
                <a:gd name="T44" fmla="*/ 596 w 1029"/>
                <a:gd name="T45" fmla="*/ 56 h 929"/>
                <a:gd name="T46" fmla="*/ 515 w 1029"/>
                <a:gd name="T47" fmla="*/ 91 h 929"/>
                <a:gd name="T48" fmla="*/ 438 w 1029"/>
                <a:gd name="T49" fmla="*/ 133 h 929"/>
                <a:gd name="T50" fmla="*/ 366 w 1029"/>
                <a:gd name="T51" fmla="*/ 182 h 929"/>
                <a:gd name="T52" fmla="*/ 298 w 1029"/>
                <a:gd name="T53" fmla="*/ 238 h 929"/>
                <a:gd name="T54" fmla="*/ 236 w 1029"/>
                <a:gd name="T55" fmla="*/ 300 h 929"/>
                <a:gd name="T56" fmla="*/ 180 w 1029"/>
                <a:gd name="T57" fmla="*/ 367 h 929"/>
                <a:gd name="T58" fmla="*/ 131 w 1029"/>
                <a:gd name="T59" fmla="*/ 440 h 929"/>
                <a:gd name="T60" fmla="*/ 89 w 1029"/>
                <a:gd name="T61" fmla="*/ 518 h 929"/>
                <a:gd name="T62" fmla="*/ 54 w 1029"/>
                <a:gd name="T63" fmla="*/ 599 h 929"/>
                <a:gd name="T64" fmla="*/ 29 w 1029"/>
                <a:gd name="T65" fmla="*/ 685 h 929"/>
                <a:gd name="T66" fmla="*/ 10 w 1029"/>
                <a:gd name="T67" fmla="*/ 773 h 929"/>
                <a:gd name="T68" fmla="*/ 1 w 1029"/>
                <a:gd name="T69" fmla="*/ 865 h 929"/>
                <a:gd name="T70" fmla="*/ 0 w 1029"/>
                <a:gd name="T71" fmla="*/ 912 h 929"/>
                <a:gd name="T72" fmla="*/ 118 w 1029"/>
                <a:gd name="T73" fmla="*/ 793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solidFill>
              <a:schemeClr val="tx2"/>
            </a:solidFill>
            <a:ln w="25400" cap="flat" cmpd="sng" algn="ctr">
              <a:noFill/>
              <a:prstDash val="solid"/>
            </a:ln>
            <a:effectLst/>
            <a:sp3d extrusionH="165100"/>
          </p:spPr>
          <p:txBody>
            <a:bodyPr anchor="ctr"/>
            <a:lstStyle/>
            <a:p>
              <a:pPr indent="-457120" defTabSz="609493">
                <a:buFont typeface="Calibri" charset="0"/>
                <a:buAutoNum type="arabicPeriod"/>
                <a:defRPr/>
              </a:pPr>
              <a:endParaRPr sz="1699" noProof="1">
                <a:solidFill>
                  <a:srgbClr val="FFFFFF"/>
                </a:solidFill>
                <a:ea typeface="ＭＳ Ｐゴシック" charset="-128"/>
                <a:cs typeface="ＭＳ Ｐゴシック" charset="-128"/>
              </a:endParaRPr>
            </a:p>
          </p:txBody>
        </p:sp>
        <p:sp>
          <p:nvSpPr>
            <p:cNvPr id="7" name="Freeform 183"/>
            <p:cNvSpPr>
              <a:spLocks/>
            </p:cNvSpPr>
            <p:nvPr/>
          </p:nvSpPr>
          <p:spPr bwMode="auto">
            <a:xfrm>
              <a:off x="3174999" y="3163887"/>
              <a:ext cx="1479550" cy="1579562"/>
            </a:xfrm>
            <a:custGeom>
              <a:avLst/>
              <a:gdLst>
                <a:gd name="T0" fmla="*/ 1457325 w 932"/>
                <a:gd name="T1" fmla="*/ 1182687 h 995"/>
                <a:gd name="T2" fmla="*/ 1444625 w 932"/>
                <a:gd name="T3" fmla="*/ 1182687 h 995"/>
                <a:gd name="T4" fmla="*/ 1343025 w 932"/>
                <a:gd name="T5" fmla="*/ 1176337 h 995"/>
                <a:gd name="T6" fmla="*/ 1241425 w 932"/>
                <a:gd name="T7" fmla="*/ 1162050 h 995"/>
                <a:gd name="T8" fmla="*/ 1144588 w 932"/>
                <a:gd name="T9" fmla="*/ 1139825 h 995"/>
                <a:gd name="T10" fmla="*/ 1052513 w 932"/>
                <a:gd name="T11" fmla="*/ 1106487 h 995"/>
                <a:gd name="T12" fmla="*/ 962025 w 932"/>
                <a:gd name="T13" fmla="*/ 1065212 h 995"/>
                <a:gd name="T14" fmla="*/ 879475 w 932"/>
                <a:gd name="T15" fmla="*/ 1016000 h 995"/>
                <a:gd name="T16" fmla="*/ 798513 w 932"/>
                <a:gd name="T17" fmla="*/ 960437 h 995"/>
                <a:gd name="T18" fmla="*/ 727075 w 932"/>
                <a:gd name="T19" fmla="*/ 896937 h 995"/>
                <a:gd name="T20" fmla="*/ 658813 w 932"/>
                <a:gd name="T21" fmla="*/ 828675 h 995"/>
                <a:gd name="T22" fmla="*/ 596900 w 932"/>
                <a:gd name="T23" fmla="*/ 752475 h 995"/>
                <a:gd name="T24" fmla="*/ 544513 w 932"/>
                <a:gd name="T25" fmla="*/ 673100 h 995"/>
                <a:gd name="T26" fmla="*/ 498475 w 932"/>
                <a:gd name="T27" fmla="*/ 585787 h 995"/>
                <a:gd name="T28" fmla="*/ 458788 w 932"/>
                <a:gd name="T29" fmla="*/ 495300 h 995"/>
                <a:gd name="T30" fmla="*/ 430213 w 932"/>
                <a:gd name="T31" fmla="*/ 400050 h 995"/>
                <a:gd name="T32" fmla="*/ 409575 w 932"/>
                <a:gd name="T33" fmla="*/ 303212 h 995"/>
                <a:gd name="T34" fmla="*/ 398463 w 932"/>
                <a:gd name="T35" fmla="*/ 201612 h 995"/>
                <a:gd name="T36" fmla="*/ 0 w 932"/>
                <a:gd name="T37" fmla="*/ 217487 h 995"/>
                <a:gd name="T38" fmla="*/ 6350 w 932"/>
                <a:gd name="T39" fmla="*/ 287337 h 995"/>
                <a:gd name="T40" fmla="*/ 26988 w 932"/>
                <a:gd name="T41" fmla="*/ 427037 h 995"/>
                <a:gd name="T42" fmla="*/ 61913 w 932"/>
                <a:gd name="T43" fmla="*/ 561975 h 995"/>
                <a:gd name="T44" fmla="*/ 107950 w 932"/>
                <a:gd name="T45" fmla="*/ 688975 h 995"/>
                <a:gd name="T46" fmla="*/ 166688 w 932"/>
                <a:gd name="T47" fmla="*/ 812800 h 995"/>
                <a:gd name="T48" fmla="*/ 234950 w 932"/>
                <a:gd name="T49" fmla="*/ 927100 h 995"/>
                <a:gd name="T50" fmla="*/ 312738 w 932"/>
                <a:gd name="T51" fmla="*/ 1036637 h 995"/>
                <a:gd name="T52" fmla="*/ 401638 w 932"/>
                <a:gd name="T53" fmla="*/ 1138237 h 995"/>
                <a:gd name="T54" fmla="*/ 498475 w 932"/>
                <a:gd name="T55" fmla="*/ 1228725 h 995"/>
                <a:gd name="T56" fmla="*/ 604838 w 932"/>
                <a:gd name="T57" fmla="*/ 1312862 h 995"/>
                <a:gd name="T58" fmla="*/ 715963 w 932"/>
                <a:gd name="T59" fmla="*/ 1384300 h 995"/>
                <a:gd name="T60" fmla="*/ 838200 w 932"/>
                <a:gd name="T61" fmla="*/ 1446212 h 995"/>
                <a:gd name="T62" fmla="*/ 963613 w 932"/>
                <a:gd name="T63" fmla="*/ 1497012 h 995"/>
                <a:gd name="T64" fmla="*/ 1095375 w 932"/>
                <a:gd name="T65" fmla="*/ 1536700 h 995"/>
                <a:gd name="T66" fmla="*/ 1231900 w 932"/>
                <a:gd name="T67" fmla="*/ 1565275 h 995"/>
                <a:gd name="T68" fmla="*/ 1373188 w 932"/>
                <a:gd name="T69" fmla="*/ 1577975 h 995"/>
                <a:gd name="T70" fmla="*/ 1444625 w 932"/>
                <a:gd name="T71" fmla="*/ 1579562 h 995"/>
                <a:gd name="T72" fmla="*/ 1260475 w 932"/>
                <a:gd name="T73" fmla="*/ 1389062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solidFill>
              <a:schemeClr val="tx2"/>
            </a:solidFill>
            <a:ln w="25400" cap="flat" cmpd="sng" algn="ctr">
              <a:noFill/>
              <a:prstDash val="solid"/>
            </a:ln>
            <a:effectLst/>
            <a:sp3d extrusionH="165100"/>
          </p:spPr>
          <p:txBody>
            <a:bodyPr anchor="ctr"/>
            <a:lstStyle/>
            <a:p>
              <a:pPr indent="-457120" defTabSz="609493">
                <a:buFont typeface="Calibri" charset="0"/>
                <a:buAutoNum type="arabicPeriod"/>
                <a:defRPr/>
              </a:pPr>
              <a:endParaRPr sz="1699" noProof="1">
                <a:solidFill>
                  <a:srgbClr val="FFFFFF"/>
                </a:solidFill>
                <a:ea typeface="ＭＳ Ｐゴシック" charset="-128"/>
                <a:cs typeface="ＭＳ Ｐゴシック" charset="-128"/>
              </a:endParaRPr>
            </a:p>
          </p:txBody>
        </p:sp>
        <p:sp>
          <p:nvSpPr>
            <p:cNvPr id="8" name="Freeform 184"/>
            <p:cNvSpPr>
              <a:spLocks/>
            </p:cNvSpPr>
            <p:nvPr/>
          </p:nvSpPr>
          <p:spPr bwMode="auto">
            <a:xfrm>
              <a:off x="4491038" y="3306763"/>
              <a:ext cx="1574800" cy="1435100"/>
            </a:xfrm>
            <a:custGeom>
              <a:avLst/>
              <a:gdLst>
                <a:gd name="T0" fmla="*/ 1362075 w 992"/>
                <a:gd name="T1" fmla="*/ 231775 h 904"/>
                <a:gd name="T2" fmla="*/ 1176338 w 992"/>
                <a:gd name="T3" fmla="*/ 0 h 904"/>
                <a:gd name="T4" fmla="*/ 1169988 w 992"/>
                <a:gd name="T5" fmla="*/ 103188 h 904"/>
                <a:gd name="T6" fmla="*/ 1155700 w 992"/>
                <a:gd name="T7" fmla="*/ 201613 h 904"/>
                <a:gd name="T8" fmla="*/ 1131888 w 992"/>
                <a:gd name="T9" fmla="*/ 298450 h 904"/>
                <a:gd name="T10" fmla="*/ 1098550 w 992"/>
                <a:gd name="T11" fmla="*/ 392113 h 904"/>
                <a:gd name="T12" fmla="*/ 1057275 w 992"/>
                <a:gd name="T13" fmla="*/ 477838 h 904"/>
                <a:gd name="T14" fmla="*/ 1008063 w 992"/>
                <a:gd name="T15" fmla="*/ 561975 h 904"/>
                <a:gd name="T16" fmla="*/ 952500 w 992"/>
                <a:gd name="T17" fmla="*/ 641350 h 904"/>
                <a:gd name="T18" fmla="*/ 889000 w 992"/>
                <a:gd name="T19" fmla="*/ 712788 h 904"/>
                <a:gd name="T20" fmla="*/ 819150 w 992"/>
                <a:gd name="T21" fmla="*/ 781050 h 904"/>
                <a:gd name="T22" fmla="*/ 744538 w 992"/>
                <a:gd name="T23" fmla="*/ 839788 h 904"/>
                <a:gd name="T24" fmla="*/ 665163 w 992"/>
                <a:gd name="T25" fmla="*/ 892175 h 904"/>
                <a:gd name="T26" fmla="*/ 577850 w 992"/>
                <a:gd name="T27" fmla="*/ 939800 h 904"/>
                <a:gd name="T28" fmla="*/ 488950 w 992"/>
                <a:gd name="T29" fmla="*/ 976313 h 904"/>
                <a:gd name="T30" fmla="*/ 395288 w 992"/>
                <a:gd name="T31" fmla="*/ 1004888 h 904"/>
                <a:gd name="T32" fmla="*/ 298450 w 992"/>
                <a:gd name="T33" fmla="*/ 1025525 h 904"/>
                <a:gd name="T34" fmla="*/ 196850 w 992"/>
                <a:gd name="T35" fmla="*/ 1038225 h 904"/>
                <a:gd name="T36" fmla="*/ 222250 w 992"/>
                <a:gd name="T37" fmla="*/ 1435100 h 904"/>
                <a:gd name="T38" fmla="*/ 290513 w 992"/>
                <a:gd name="T39" fmla="*/ 1428750 h 904"/>
                <a:gd name="T40" fmla="*/ 425450 w 992"/>
                <a:gd name="T41" fmla="*/ 1406525 h 904"/>
                <a:gd name="T42" fmla="*/ 557213 w 992"/>
                <a:gd name="T43" fmla="*/ 1373188 h 904"/>
                <a:gd name="T44" fmla="*/ 682625 w 992"/>
                <a:gd name="T45" fmla="*/ 1328738 h 904"/>
                <a:gd name="T46" fmla="*/ 801688 w 992"/>
                <a:gd name="T47" fmla="*/ 1270000 h 904"/>
                <a:gd name="T48" fmla="*/ 915988 w 992"/>
                <a:gd name="T49" fmla="*/ 1204913 h 904"/>
                <a:gd name="T50" fmla="*/ 1022350 w 992"/>
                <a:gd name="T51" fmla="*/ 1128713 h 904"/>
                <a:gd name="T52" fmla="*/ 1120775 w 992"/>
                <a:gd name="T53" fmla="*/ 1041400 h 904"/>
                <a:gd name="T54" fmla="*/ 1211263 w 992"/>
                <a:gd name="T55" fmla="*/ 949325 h 904"/>
                <a:gd name="T56" fmla="*/ 1293813 w 992"/>
                <a:gd name="T57" fmla="*/ 846138 h 904"/>
                <a:gd name="T58" fmla="*/ 1368425 w 992"/>
                <a:gd name="T59" fmla="*/ 736600 h 904"/>
                <a:gd name="T60" fmla="*/ 1430338 w 992"/>
                <a:gd name="T61" fmla="*/ 622300 h 904"/>
                <a:gd name="T62" fmla="*/ 1484313 w 992"/>
                <a:gd name="T63" fmla="*/ 498475 h 904"/>
                <a:gd name="T64" fmla="*/ 1524000 w 992"/>
                <a:gd name="T65" fmla="*/ 371475 h 904"/>
                <a:gd name="T66" fmla="*/ 1554163 w 992"/>
                <a:gd name="T67" fmla="*/ 239713 h 904"/>
                <a:gd name="T68" fmla="*/ 1571625 w 992"/>
                <a:gd name="T69" fmla="*/ 103188 h 904"/>
                <a:gd name="T70" fmla="*/ 1574800 w 992"/>
                <a:gd name="T71" fmla="*/ 33338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solidFill>
              <a:schemeClr val="tx2"/>
            </a:solidFill>
            <a:ln w="25400" cap="flat" cmpd="sng" algn="ctr">
              <a:noFill/>
              <a:prstDash val="solid"/>
            </a:ln>
            <a:effectLst/>
            <a:sp3d extrusionH="165100"/>
          </p:spPr>
          <p:txBody>
            <a:bodyPr anchor="ctr"/>
            <a:lstStyle/>
            <a:p>
              <a:pPr indent="-457120" defTabSz="609493">
                <a:buFont typeface="Calibri" charset="0"/>
                <a:buAutoNum type="arabicPeriod"/>
                <a:defRPr/>
              </a:pPr>
              <a:endParaRPr sz="1699" noProof="1">
                <a:solidFill>
                  <a:srgbClr val="FFFFFF"/>
                </a:solidFill>
                <a:ea typeface="ＭＳ Ｐゴシック" charset="-128"/>
                <a:cs typeface="ＭＳ Ｐゴシック" charset="-128"/>
              </a:endParaRPr>
            </a:p>
          </p:txBody>
        </p:sp>
      </p:grpSp>
      <p:sp>
        <p:nvSpPr>
          <p:cNvPr id="9" name="Slide Number Placeholder 3"/>
          <p:cNvSpPr txBox="1">
            <a:spLocks/>
          </p:cNvSpPr>
          <p:nvPr/>
        </p:nvSpPr>
        <p:spPr bwMode="auto">
          <a:xfrm>
            <a:off x="440267" y="7204680"/>
            <a:ext cx="2844800" cy="486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numCol="1" anchorCtr="0" compatLnSpc="1">
            <a:prstTxWarp prst="textNoShape">
              <a:avLst/>
            </a:prstTxWarp>
          </a:bodyPr>
          <a:lstStyle>
            <a:defPPr>
              <a:defRPr lang="zh-CN"/>
            </a:defPPr>
            <a:lvl1pPr marL="0" algn="l" defTabSz="914400" rtl="0" eaLnBrk="1" latinLnBrk="0" hangingPunct="1">
              <a:defRPr sz="18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pPr>
            <a:fld id="{70A4AF5D-BFCF-48C6-A7A0-36834E46863F}" type="slidenum">
              <a:rPr lang="en-US" altLang="zh-CN" sz="1799">
                <a:solidFill>
                  <a:srgbClr val="898989"/>
                </a:solidFill>
              </a:rPr>
              <a:pPr fontAlgn="base">
                <a:spcBef>
                  <a:spcPct val="0"/>
                </a:spcBef>
                <a:spcAft>
                  <a:spcPct val="0"/>
                </a:spcAft>
              </a:pPr>
              <a:t>16</a:t>
            </a:fld>
            <a:r>
              <a:rPr lang="en-US" altLang="zh-CN" sz="1799">
                <a:solidFill>
                  <a:srgbClr val="898989"/>
                </a:solidFill>
              </a:rPr>
              <a:t> I</a:t>
            </a:r>
          </a:p>
        </p:txBody>
      </p:sp>
      <p:grpSp>
        <p:nvGrpSpPr>
          <p:cNvPr id="10" name="Group 5192"/>
          <p:cNvGrpSpPr/>
          <p:nvPr/>
        </p:nvGrpSpPr>
        <p:grpSpPr>
          <a:xfrm>
            <a:off x="4497565" y="1785122"/>
            <a:ext cx="2946048" cy="2606632"/>
            <a:chOff x="1857375" y="1411288"/>
            <a:chExt cx="911225" cy="806450"/>
          </a:xfrm>
          <a:effectLst>
            <a:outerShdw blurRad="50800" dist="38100" dir="5400000" algn="t" rotWithShape="0">
              <a:prstClr val="black">
                <a:alpha val="40000"/>
              </a:prstClr>
            </a:outerShdw>
          </a:effectLst>
        </p:grpSpPr>
        <p:sp>
          <p:nvSpPr>
            <p:cNvPr id="11" name="Freeform 79"/>
            <p:cNvSpPr>
              <a:spLocks/>
            </p:cNvSpPr>
            <p:nvPr/>
          </p:nvSpPr>
          <p:spPr bwMode="auto">
            <a:xfrm>
              <a:off x="1936750" y="1674813"/>
              <a:ext cx="381000" cy="542925"/>
            </a:xfrm>
            <a:custGeom>
              <a:avLst/>
              <a:gdLst>
                <a:gd name="T0" fmla="*/ 118 w 240"/>
                <a:gd name="T1" fmla="*/ 0 h 342"/>
                <a:gd name="T2" fmla="*/ 240 w 240"/>
                <a:gd name="T3" fmla="*/ 154 h 342"/>
                <a:gd name="T4" fmla="*/ 240 w 240"/>
                <a:gd name="T5" fmla="*/ 342 h 342"/>
                <a:gd name="T6" fmla="*/ 0 w 240"/>
                <a:gd name="T7" fmla="*/ 204 h 342"/>
                <a:gd name="T8" fmla="*/ 0 w 240"/>
                <a:gd name="T9" fmla="*/ 16 h 342"/>
                <a:gd name="T10" fmla="*/ 118 w 240"/>
                <a:gd name="T11" fmla="*/ 0 h 342"/>
              </a:gdLst>
              <a:ahLst/>
              <a:cxnLst>
                <a:cxn ang="0">
                  <a:pos x="T0" y="T1"/>
                </a:cxn>
                <a:cxn ang="0">
                  <a:pos x="T2" y="T3"/>
                </a:cxn>
                <a:cxn ang="0">
                  <a:pos x="T4" y="T5"/>
                </a:cxn>
                <a:cxn ang="0">
                  <a:pos x="T6" y="T7"/>
                </a:cxn>
                <a:cxn ang="0">
                  <a:pos x="T8" y="T9"/>
                </a:cxn>
                <a:cxn ang="0">
                  <a:pos x="T10" y="T11"/>
                </a:cxn>
              </a:cxnLst>
              <a:rect l="0" t="0" r="r" b="b"/>
              <a:pathLst>
                <a:path w="240" h="342">
                  <a:moveTo>
                    <a:pt x="118" y="0"/>
                  </a:moveTo>
                  <a:lnTo>
                    <a:pt x="240" y="154"/>
                  </a:lnTo>
                  <a:lnTo>
                    <a:pt x="240" y="342"/>
                  </a:lnTo>
                  <a:lnTo>
                    <a:pt x="0" y="204"/>
                  </a:lnTo>
                  <a:lnTo>
                    <a:pt x="0" y="16"/>
                  </a:lnTo>
                  <a:lnTo>
                    <a:pt x="118"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12" name="Freeform 80"/>
            <p:cNvSpPr>
              <a:spLocks/>
            </p:cNvSpPr>
            <p:nvPr/>
          </p:nvSpPr>
          <p:spPr bwMode="auto">
            <a:xfrm>
              <a:off x="2317750" y="1700213"/>
              <a:ext cx="377825" cy="517525"/>
            </a:xfrm>
            <a:custGeom>
              <a:avLst/>
              <a:gdLst>
                <a:gd name="T0" fmla="*/ 238 w 238"/>
                <a:gd name="T1" fmla="*/ 0 h 326"/>
                <a:gd name="T2" fmla="*/ 238 w 238"/>
                <a:gd name="T3" fmla="*/ 188 h 326"/>
                <a:gd name="T4" fmla="*/ 0 w 238"/>
                <a:gd name="T5" fmla="*/ 326 h 326"/>
                <a:gd name="T6" fmla="*/ 0 w 238"/>
                <a:gd name="T7" fmla="*/ 138 h 326"/>
                <a:gd name="T8" fmla="*/ 238 w 238"/>
                <a:gd name="T9" fmla="*/ 0 h 326"/>
              </a:gdLst>
              <a:ahLst/>
              <a:cxnLst>
                <a:cxn ang="0">
                  <a:pos x="T0" y="T1"/>
                </a:cxn>
                <a:cxn ang="0">
                  <a:pos x="T2" y="T3"/>
                </a:cxn>
                <a:cxn ang="0">
                  <a:pos x="T4" y="T5"/>
                </a:cxn>
                <a:cxn ang="0">
                  <a:pos x="T6" y="T7"/>
                </a:cxn>
                <a:cxn ang="0">
                  <a:pos x="T8" y="T9"/>
                </a:cxn>
              </a:cxnLst>
              <a:rect l="0" t="0" r="r" b="b"/>
              <a:pathLst>
                <a:path w="238" h="326">
                  <a:moveTo>
                    <a:pt x="238" y="0"/>
                  </a:moveTo>
                  <a:lnTo>
                    <a:pt x="238" y="188"/>
                  </a:lnTo>
                  <a:lnTo>
                    <a:pt x="0" y="326"/>
                  </a:lnTo>
                  <a:lnTo>
                    <a:pt x="0" y="138"/>
                  </a:lnTo>
                  <a:lnTo>
                    <a:pt x="23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13" name="Freeform 81"/>
            <p:cNvSpPr>
              <a:spLocks/>
            </p:cNvSpPr>
            <p:nvPr/>
          </p:nvSpPr>
          <p:spPr bwMode="auto">
            <a:xfrm>
              <a:off x="2101850" y="1433513"/>
              <a:ext cx="666750" cy="549275"/>
            </a:xfrm>
            <a:custGeom>
              <a:avLst/>
              <a:gdLst>
                <a:gd name="T0" fmla="*/ 288 w 420"/>
                <a:gd name="T1" fmla="*/ 0 h 346"/>
                <a:gd name="T2" fmla="*/ 420 w 420"/>
                <a:gd name="T3" fmla="*/ 182 h 346"/>
                <a:gd name="T4" fmla="*/ 134 w 420"/>
                <a:gd name="T5" fmla="*/ 346 h 346"/>
                <a:gd name="T6" fmla="*/ 0 w 420"/>
                <a:gd name="T7" fmla="*/ 166 h 346"/>
                <a:gd name="T8" fmla="*/ 288 w 420"/>
                <a:gd name="T9" fmla="*/ 0 h 346"/>
              </a:gdLst>
              <a:ahLst/>
              <a:cxnLst>
                <a:cxn ang="0">
                  <a:pos x="T0" y="T1"/>
                </a:cxn>
                <a:cxn ang="0">
                  <a:pos x="T2" y="T3"/>
                </a:cxn>
                <a:cxn ang="0">
                  <a:pos x="T4" y="T5"/>
                </a:cxn>
                <a:cxn ang="0">
                  <a:pos x="T6" y="T7"/>
                </a:cxn>
                <a:cxn ang="0">
                  <a:pos x="T8" y="T9"/>
                </a:cxn>
              </a:cxnLst>
              <a:rect l="0" t="0" r="r" b="b"/>
              <a:pathLst>
                <a:path w="420" h="346">
                  <a:moveTo>
                    <a:pt x="288" y="0"/>
                  </a:moveTo>
                  <a:lnTo>
                    <a:pt x="420" y="182"/>
                  </a:lnTo>
                  <a:lnTo>
                    <a:pt x="134" y="346"/>
                  </a:lnTo>
                  <a:lnTo>
                    <a:pt x="0" y="166"/>
                  </a:lnTo>
                  <a:lnTo>
                    <a:pt x="288" y="0"/>
                  </a:lnTo>
                  <a:close/>
                </a:path>
              </a:pathLst>
            </a:custGeom>
            <a:solidFill>
              <a:schemeClr val="tx2"/>
            </a:solidFill>
            <a:ln w="9525">
              <a:solidFill>
                <a:srgbClr val="000000"/>
              </a:solidFill>
              <a:round/>
              <a:headEnd/>
              <a:tailEnd/>
            </a:ln>
            <a:extLst/>
          </p:spPr>
          <p:txBody>
            <a:bodyPr/>
            <a:lstStyle/>
            <a:p>
              <a:pPr defTabSz="609493">
                <a:defRPr/>
              </a:pPr>
              <a:endParaRPr lang="en-US" sz="1699">
                <a:solidFill>
                  <a:prstClr val="black"/>
                </a:solidFill>
                <a:cs typeface="Arial" charset="0"/>
              </a:endParaRPr>
            </a:p>
          </p:txBody>
        </p:sp>
        <p:sp>
          <p:nvSpPr>
            <p:cNvPr id="14" name="Freeform 82"/>
            <p:cNvSpPr>
              <a:spLocks/>
            </p:cNvSpPr>
            <p:nvPr/>
          </p:nvSpPr>
          <p:spPr bwMode="auto">
            <a:xfrm>
              <a:off x="1857375" y="1411288"/>
              <a:ext cx="660400" cy="311150"/>
            </a:xfrm>
            <a:custGeom>
              <a:avLst/>
              <a:gdLst>
                <a:gd name="T0" fmla="*/ 288 w 416"/>
                <a:gd name="T1" fmla="*/ 30 h 196"/>
                <a:gd name="T2" fmla="*/ 416 w 416"/>
                <a:gd name="T3" fmla="*/ 0 h 196"/>
                <a:gd name="T4" fmla="*/ 128 w 416"/>
                <a:gd name="T5" fmla="*/ 166 h 196"/>
                <a:gd name="T6" fmla="*/ 0 w 416"/>
                <a:gd name="T7" fmla="*/ 196 h 196"/>
                <a:gd name="T8" fmla="*/ 288 w 416"/>
                <a:gd name="T9" fmla="*/ 30 h 196"/>
              </a:gdLst>
              <a:ahLst/>
              <a:cxnLst>
                <a:cxn ang="0">
                  <a:pos x="T0" y="T1"/>
                </a:cxn>
                <a:cxn ang="0">
                  <a:pos x="T2" y="T3"/>
                </a:cxn>
                <a:cxn ang="0">
                  <a:pos x="T4" y="T5"/>
                </a:cxn>
                <a:cxn ang="0">
                  <a:pos x="T6" y="T7"/>
                </a:cxn>
                <a:cxn ang="0">
                  <a:pos x="T8" y="T9"/>
                </a:cxn>
              </a:cxnLst>
              <a:rect l="0" t="0" r="r" b="b"/>
              <a:pathLst>
                <a:path w="416" h="196">
                  <a:moveTo>
                    <a:pt x="288" y="30"/>
                  </a:moveTo>
                  <a:lnTo>
                    <a:pt x="416" y="0"/>
                  </a:lnTo>
                  <a:lnTo>
                    <a:pt x="128" y="166"/>
                  </a:lnTo>
                  <a:lnTo>
                    <a:pt x="0" y="196"/>
                  </a:lnTo>
                  <a:lnTo>
                    <a:pt x="288" y="3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15" name="Freeform 83"/>
            <p:cNvSpPr>
              <a:spLocks/>
            </p:cNvSpPr>
            <p:nvPr/>
          </p:nvSpPr>
          <p:spPr bwMode="auto">
            <a:xfrm>
              <a:off x="2060575" y="1411288"/>
              <a:ext cx="498475" cy="285750"/>
            </a:xfrm>
            <a:custGeom>
              <a:avLst/>
              <a:gdLst>
                <a:gd name="T0" fmla="*/ 314 w 314"/>
                <a:gd name="T1" fmla="*/ 14 h 180"/>
                <a:gd name="T2" fmla="*/ 26 w 314"/>
                <a:gd name="T3" fmla="*/ 180 h 180"/>
                <a:gd name="T4" fmla="*/ 0 w 314"/>
                <a:gd name="T5" fmla="*/ 166 h 180"/>
                <a:gd name="T6" fmla="*/ 288 w 314"/>
                <a:gd name="T7" fmla="*/ 0 h 180"/>
                <a:gd name="T8" fmla="*/ 314 w 314"/>
                <a:gd name="T9" fmla="*/ 14 h 180"/>
              </a:gdLst>
              <a:ahLst/>
              <a:cxnLst>
                <a:cxn ang="0">
                  <a:pos x="T0" y="T1"/>
                </a:cxn>
                <a:cxn ang="0">
                  <a:pos x="T2" y="T3"/>
                </a:cxn>
                <a:cxn ang="0">
                  <a:pos x="T4" y="T5"/>
                </a:cxn>
                <a:cxn ang="0">
                  <a:pos x="T6" y="T7"/>
                </a:cxn>
                <a:cxn ang="0">
                  <a:pos x="T8" y="T9"/>
                </a:cxn>
              </a:cxnLst>
              <a:rect l="0" t="0" r="r" b="b"/>
              <a:pathLst>
                <a:path w="314" h="180">
                  <a:moveTo>
                    <a:pt x="314" y="14"/>
                  </a:moveTo>
                  <a:lnTo>
                    <a:pt x="26" y="180"/>
                  </a:lnTo>
                  <a:lnTo>
                    <a:pt x="0" y="166"/>
                  </a:lnTo>
                  <a:lnTo>
                    <a:pt x="288" y="0"/>
                  </a:lnTo>
                  <a:lnTo>
                    <a:pt x="314" y="14"/>
                  </a:lnTo>
                  <a:close/>
                </a:path>
              </a:pathLst>
            </a:custGeom>
            <a:solidFill>
              <a:schemeClr val="tx2">
                <a:lumMod val="75000"/>
              </a:schemeClr>
            </a:solidFill>
            <a:ln>
              <a:solidFill>
                <a:schemeClr val="accent1">
                  <a:lumMod val="50000"/>
                </a:schemeClr>
              </a:solidFill>
            </a:ln>
            <a:extLst/>
          </p:spPr>
          <p:txBody>
            <a:bodyPr/>
            <a:lstStyle/>
            <a:p>
              <a:pPr defTabSz="609493">
                <a:defRPr/>
              </a:pPr>
              <a:endParaRPr lang="en-US" sz="1699">
                <a:solidFill>
                  <a:prstClr val="black"/>
                </a:solidFill>
                <a:cs typeface="Arial" charset="0"/>
              </a:endParaRPr>
            </a:p>
          </p:txBody>
        </p:sp>
        <p:sp>
          <p:nvSpPr>
            <p:cNvPr id="16" name="Freeform 84"/>
            <p:cNvSpPr>
              <a:spLocks/>
            </p:cNvSpPr>
            <p:nvPr/>
          </p:nvSpPr>
          <p:spPr bwMode="auto">
            <a:xfrm>
              <a:off x="2314575" y="1722438"/>
              <a:ext cx="454025" cy="282575"/>
            </a:xfrm>
            <a:custGeom>
              <a:avLst/>
              <a:gdLst>
                <a:gd name="T0" fmla="*/ 0 w 286"/>
                <a:gd name="T1" fmla="*/ 164 h 178"/>
                <a:gd name="T2" fmla="*/ 0 w 286"/>
                <a:gd name="T3" fmla="*/ 178 h 178"/>
                <a:gd name="T4" fmla="*/ 286 w 286"/>
                <a:gd name="T5" fmla="*/ 12 h 178"/>
                <a:gd name="T6" fmla="*/ 286 w 286"/>
                <a:gd name="T7" fmla="*/ 0 h 178"/>
                <a:gd name="T8" fmla="*/ 0 w 286"/>
                <a:gd name="T9" fmla="*/ 164 h 178"/>
              </a:gdLst>
              <a:ahLst/>
              <a:cxnLst>
                <a:cxn ang="0">
                  <a:pos x="T0" y="T1"/>
                </a:cxn>
                <a:cxn ang="0">
                  <a:pos x="T2" y="T3"/>
                </a:cxn>
                <a:cxn ang="0">
                  <a:pos x="T4" y="T5"/>
                </a:cxn>
                <a:cxn ang="0">
                  <a:pos x="T6" y="T7"/>
                </a:cxn>
                <a:cxn ang="0">
                  <a:pos x="T8" y="T9"/>
                </a:cxn>
              </a:cxnLst>
              <a:rect l="0" t="0" r="r" b="b"/>
              <a:pathLst>
                <a:path w="286" h="178">
                  <a:moveTo>
                    <a:pt x="0" y="164"/>
                  </a:moveTo>
                  <a:lnTo>
                    <a:pt x="0" y="178"/>
                  </a:lnTo>
                  <a:lnTo>
                    <a:pt x="286" y="12"/>
                  </a:lnTo>
                  <a:lnTo>
                    <a:pt x="286" y="0"/>
                  </a:lnTo>
                  <a:lnTo>
                    <a:pt x="0" y="1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17" name="Freeform 85"/>
            <p:cNvSpPr>
              <a:spLocks/>
            </p:cNvSpPr>
            <p:nvPr/>
          </p:nvSpPr>
          <p:spPr bwMode="auto">
            <a:xfrm>
              <a:off x="1857375" y="1674813"/>
              <a:ext cx="457200" cy="330200"/>
            </a:xfrm>
            <a:custGeom>
              <a:avLst/>
              <a:gdLst>
                <a:gd name="T0" fmla="*/ 154 w 288"/>
                <a:gd name="T1" fmla="*/ 14 h 208"/>
                <a:gd name="T2" fmla="*/ 128 w 288"/>
                <a:gd name="T3" fmla="*/ 0 h 208"/>
                <a:gd name="T4" fmla="*/ 0 w 288"/>
                <a:gd name="T5" fmla="*/ 30 h 208"/>
                <a:gd name="T6" fmla="*/ 0 w 288"/>
                <a:gd name="T7" fmla="*/ 42 h 208"/>
                <a:gd name="T8" fmla="*/ 128 w 288"/>
                <a:gd name="T9" fmla="*/ 12 h 208"/>
                <a:gd name="T10" fmla="*/ 154 w 288"/>
                <a:gd name="T11" fmla="*/ 26 h 208"/>
                <a:gd name="T12" fmla="*/ 288 w 288"/>
                <a:gd name="T13" fmla="*/ 208 h 208"/>
                <a:gd name="T14" fmla="*/ 288 w 288"/>
                <a:gd name="T15" fmla="*/ 194 h 208"/>
                <a:gd name="T16" fmla="*/ 154 w 288"/>
                <a:gd name="T17"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08">
                  <a:moveTo>
                    <a:pt x="154" y="14"/>
                  </a:moveTo>
                  <a:lnTo>
                    <a:pt x="128" y="0"/>
                  </a:lnTo>
                  <a:lnTo>
                    <a:pt x="0" y="30"/>
                  </a:lnTo>
                  <a:lnTo>
                    <a:pt x="0" y="42"/>
                  </a:lnTo>
                  <a:lnTo>
                    <a:pt x="128" y="12"/>
                  </a:lnTo>
                  <a:lnTo>
                    <a:pt x="154" y="26"/>
                  </a:lnTo>
                  <a:lnTo>
                    <a:pt x="288" y="208"/>
                  </a:lnTo>
                  <a:lnTo>
                    <a:pt x="288" y="194"/>
                  </a:lnTo>
                  <a:lnTo>
                    <a:pt x="154"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18" name="Freeform 86"/>
            <p:cNvSpPr>
              <a:spLocks/>
            </p:cNvSpPr>
            <p:nvPr/>
          </p:nvSpPr>
          <p:spPr bwMode="auto">
            <a:xfrm>
              <a:off x="2381250" y="1992313"/>
              <a:ext cx="60325" cy="114300"/>
            </a:xfrm>
            <a:custGeom>
              <a:avLst/>
              <a:gdLst>
                <a:gd name="T0" fmla="*/ 38 w 38"/>
                <a:gd name="T1" fmla="*/ 0 h 72"/>
                <a:gd name="T2" fmla="*/ 0 w 38"/>
                <a:gd name="T3" fmla="*/ 22 h 72"/>
                <a:gd name="T4" fmla="*/ 0 w 38"/>
                <a:gd name="T5" fmla="*/ 72 h 72"/>
                <a:gd name="T6" fmla="*/ 38 w 38"/>
                <a:gd name="T7" fmla="*/ 50 h 72"/>
                <a:gd name="T8" fmla="*/ 38 w 38"/>
                <a:gd name="T9" fmla="*/ 0 h 72"/>
              </a:gdLst>
              <a:ahLst/>
              <a:cxnLst>
                <a:cxn ang="0">
                  <a:pos x="T0" y="T1"/>
                </a:cxn>
                <a:cxn ang="0">
                  <a:pos x="T2" y="T3"/>
                </a:cxn>
                <a:cxn ang="0">
                  <a:pos x="T4" y="T5"/>
                </a:cxn>
                <a:cxn ang="0">
                  <a:pos x="T6" y="T7"/>
                </a:cxn>
                <a:cxn ang="0">
                  <a:pos x="T8" y="T9"/>
                </a:cxn>
              </a:cxnLst>
              <a:rect l="0" t="0" r="r" b="b"/>
              <a:pathLst>
                <a:path w="38" h="72">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19" name="Freeform 87"/>
            <p:cNvSpPr>
              <a:spLocks/>
            </p:cNvSpPr>
            <p:nvPr/>
          </p:nvSpPr>
          <p:spPr bwMode="auto">
            <a:xfrm>
              <a:off x="2381250" y="2071688"/>
              <a:ext cx="76200" cy="53975"/>
            </a:xfrm>
            <a:custGeom>
              <a:avLst/>
              <a:gdLst>
                <a:gd name="T0" fmla="*/ 38 w 48"/>
                <a:gd name="T1" fmla="*/ 0 h 34"/>
                <a:gd name="T2" fmla="*/ 38 w 48"/>
                <a:gd name="T3" fmla="*/ 0 h 34"/>
                <a:gd name="T4" fmla="*/ 0 w 48"/>
                <a:gd name="T5" fmla="*/ 22 h 34"/>
                <a:gd name="T6" fmla="*/ 0 w 48"/>
                <a:gd name="T7" fmla="*/ 34 h 34"/>
                <a:gd name="T8" fmla="*/ 48 w 48"/>
                <a:gd name="T9" fmla="*/ 6 h 34"/>
                <a:gd name="T10" fmla="*/ 48 w 48"/>
                <a:gd name="T11" fmla="*/ 6 h 34"/>
                <a:gd name="T12" fmla="*/ 38 w 4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8" h="34">
                  <a:moveTo>
                    <a:pt x="38" y="0"/>
                  </a:moveTo>
                  <a:lnTo>
                    <a:pt x="38" y="0"/>
                  </a:lnTo>
                  <a:lnTo>
                    <a:pt x="0" y="22"/>
                  </a:lnTo>
                  <a:lnTo>
                    <a:pt x="0" y="34"/>
                  </a:lnTo>
                  <a:lnTo>
                    <a:pt x="48" y="6"/>
                  </a:lnTo>
                  <a:lnTo>
                    <a:pt x="48" y="6"/>
                  </a:lnTo>
                  <a:lnTo>
                    <a:pt x="38"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0" name="Freeform 88"/>
            <p:cNvSpPr>
              <a:spLocks/>
            </p:cNvSpPr>
            <p:nvPr/>
          </p:nvSpPr>
          <p:spPr bwMode="auto">
            <a:xfrm>
              <a:off x="2441575" y="1982788"/>
              <a:ext cx="15875" cy="98425"/>
            </a:xfrm>
            <a:custGeom>
              <a:avLst/>
              <a:gdLst>
                <a:gd name="T0" fmla="*/ 10 w 10"/>
                <a:gd name="T1" fmla="*/ 0 h 62"/>
                <a:gd name="T2" fmla="*/ 0 w 10"/>
                <a:gd name="T3" fmla="*/ 6 h 62"/>
                <a:gd name="T4" fmla="*/ 0 w 10"/>
                <a:gd name="T5" fmla="*/ 56 h 62"/>
                <a:gd name="T6" fmla="*/ 10 w 10"/>
                <a:gd name="T7" fmla="*/ 62 h 62"/>
                <a:gd name="T8" fmla="*/ 10 w 10"/>
                <a:gd name="T9" fmla="*/ 0 h 62"/>
              </a:gdLst>
              <a:ahLst/>
              <a:cxnLst>
                <a:cxn ang="0">
                  <a:pos x="T0" y="T1"/>
                </a:cxn>
                <a:cxn ang="0">
                  <a:pos x="T2" y="T3"/>
                </a:cxn>
                <a:cxn ang="0">
                  <a:pos x="T4" y="T5"/>
                </a:cxn>
                <a:cxn ang="0">
                  <a:pos x="T6" y="T7"/>
                </a:cxn>
                <a:cxn ang="0">
                  <a:pos x="T8" y="T9"/>
                </a:cxn>
              </a:cxnLst>
              <a:rect l="0" t="0" r="r" b="b"/>
              <a:pathLst>
                <a:path w="10" h="62">
                  <a:moveTo>
                    <a:pt x="10" y="0"/>
                  </a:moveTo>
                  <a:lnTo>
                    <a:pt x="0" y="6"/>
                  </a:lnTo>
                  <a:lnTo>
                    <a:pt x="0" y="56"/>
                  </a:lnTo>
                  <a:lnTo>
                    <a:pt x="10" y="62"/>
                  </a:lnTo>
                  <a:lnTo>
                    <a:pt x="1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1" name="Freeform 89"/>
            <p:cNvSpPr>
              <a:spLocks/>
            </p:cNvSpPr>
            <p:nvPr/>
          </p:nvSpPr>
          <p:spPr bwMode="auto">
            <a:xfrm>
              <a:off x="2476500" y="1935163"/>
              <a:ext cx="60325" cy="114300"/>
            </a:xfrm>
            <a:custGeom>
              <a:avLst/>
              <a:gdLst>
                <a:gd name="T0" fmla="*/ 38 w 38"/>
                <a:gd name="T1" fmla="*/ 0 h 72"/>
                <a:gd name="T2" fmla="*/ 0 w 38"/>
                <a:gd name="T3" fmla="*/ 22 h 72"/>
                <a:gd name="T4" fmla="*/ 0 w 38"/>
                <a:gd name="T5" fmla="*/ 72 h 72"/>
                <a:gd name="T6" fmla="*/ 38 w 38"/>
                <a:gd name="T7" fmla="*/ 50 h 72"/>
                <a:gd name="T8" fmla="*/ 38 w 38"/>
                <a:gd name="T9" fmla="*/ 0 h 72"/>
              </a:gdLst>
              <a:ahLst/>
              <a:cxnLst>
                <a:cxn ang="0">
                  <a:pos x="T0" y="T1"/>
                </a:cxn>
                <a:cxn ang="0">
                  <a:pos x="T2" y="T3"/>
                </a:cxn>
                <a:cxn ang="0">
                  <a:pos x="T4" y="T5"/>
                </a:cxn>
                <a:cxn ang="0">
                  <a:pos x="T6" y="T7"/>
                </a:cxn>
                <a:cxn ang="0">
                  <a:pos x="T8" y="T9"/>
                </a:cxn>
              </a:cxnLst>
              <a:rect l="0" t="0" r="r" b="b"/>
              <a:pathLst>
                <a:path w="38" h="72">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2" name="Freeform 90"/>
            <p:cNvSpPr>
              <a:spLocks/>
            </p:cNvSpPr>
            <p:nvPr/>
          </p:nvSpPr>
          <p:spPr bwMode="auto">
            <a:xfrm>
              <a:off x="2476500" y="2014538"/>
              <a:ext cx="76200" cy="53975"/>
            </a:xfrm>
            <a:custGeom>
              <a:avLst/>
              <a:gdLst>
                <a:gd name="T0" fmla="*/ 38 w 48"/>
                <a:gd name="T1" fmla="*/ 0 h 34"/>
                <a:gd name="T2" fmla="*/ 38 w 48"/>
                <a:gd name="T3" fmla="*/ 0 h 34"/>
                <a:gd name="T4" fmla="*/ 0 w 48"/>
                <a:gd name="T5" fmla="*/ 22 h 34"/>
                <a:gd name="T6" fmla="*/ 0 w 48"/>
                <a:gd name="T7" fmla="*/ 34 h 34"/>
                <a:gd name="T8" fmla="*/ 48 w 48"/>
                <a:gd name="T9" fmla="*/ 8 h 34"/>
                <a:gd name="T10" fmla="*/ 48 w 48"/>
                <a:gd name="T11" fmla="*/ 6 h 34"/>
                <a:gd name="T12" fmla="*/ 38 w 4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8" h="34">
                  <a:moveTo>
                    <a:pt x="38" y="0"/>
                  </a:moveTo>
                  <a:lnTo>
                    <a:pt x="38" y="0"/>
                  </a:lnTo>
                  <a:lnTo>
                    <a:pt x="0" y="22"/>
                  </a:lnTo>
                  <a:lnTo>
                    <a:pt x="0" y="34"/>
                  </a:lnTo>
                  <a:lnTo>
                    <a:pt x="48" y="8"/>
                  </a:lnTo>
                  <a:lnTo>
                    <a:pt x="48" y="6"/>
                  </a:lnTo>
                  <a:lnTo>
                    <a:pt x="38"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3" name="Freeform 91"/>
            <p:cNvSpPr>
              <a:spLocks/>
            </p:cNvSpPr>
            <p:nvPr/>
          </p:nvSpPr>
          <p:spPr bwMode="auto">
            <a:xfrm>
              <a:off x="2536825" y="1928813"/>
              <a:ext cx="15875" cy="95250"/>
            </a:xfrm>
            <a:custGeom>
              <a:avLst/>
              <a:gdLst>
                <a:gd name="T0" fmla="*/ 10 w 10"/>
                <a:gd name="T1" fmla="*/ 0 h 60"/>
                <a:gd name="T2" fmla="*/ 0 w 10"/>
                <a:gd name="T3" fmla="*/ 4 h 60"/>
                <a:gd name="T4" fmla="*/ 0 w 10"/>
                <a:gd name="T5" fmla="*/ 54 h 60"/>
                <a:gd name="T6" fmla="*/ 10 w 10"/>
                <a:gd name="T7" fmla="*/ 60 h 60"/>
                <a:gd name="T8" fmla="*/ 10 w 10"/>
                <a:gd name="T9" fmla="*/ 0 h 60"/>
              </a:gdLst>
              <a:ahLst/>
              <a:cxnLst>
                <a:cxn ang="0">
                  <a:pos x="T0" y="T1"/>
                </a:cxn>
                <a:cxn ang="0">
                  <a:pos x="T2" y="T3"/>
                </a:cxn>
                <a:cxn ang="0">
                  <a:pos x="T4" y="T5"/>
                </a:cxn>
                <a:cxn ang="0">
                  <a:pos x="T6" y="T7"/>
                </a:cxn>
                <a:cxn ang="0">
                  <a:pos x="T8" y="T9"/>
                </a:cxn>
              </a:cxnLst>
              <a:rect l="0" t="0" r="r" b="b"/>
              <a:pathLst>
                <a:path w="10" h="60">
                  <a:moveTo>
                    <a:pt x="10" y="0"/>
                  </a:moveTo>
                  <a:lnTo>
                    <a:pt x="0" y="4"/>
                  </a:lnTo>
                  <a:lnTo>
                    <a:pt x="0" y="54"/>
                  </a:lnTo>
                  <a:lnTo>
                    <a:pt x="10" y="60"/>
                  </a:lnTo>
                  <a:lnTo>
                    <a:pt x="1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4" name="Freeform 92"/>
            <p:cNvSpPr>
              <a:spLocks/>
            </p:cNvSpPr>
            <p:nvPr/>
          </p:nvSpPr>
          <p:spPr bwMode="auto">
            <a:xfrm>
              <a:off x="2568575" y="1881188"/>
              <a:ext cx="60325" cy="114300"/>
            </a:xfrm>
            <a:custGeom>
              <a:avLst/>
              <a:gdLst>
                <a:gd name="T0" fmla="*/ 38 w 38"/>
                <a:gd name="T1" fmla="*/ 0 h 72"/>
                <a:gd name="T2" fmla="*/ 0 w 38"/>
                <a:gd name="T3" fmla="*/ 22 h 72"/>
                <a:gd name="T4" fmla="*/ 0 w 38"/>
                <a:gd name="T5" fmla="*/ 72 h 72"/>
                <a:gd name="T6" fmla="*/ 38 w 38"/>
                <a:gd name="T7" fmla="*/ 50 h 72"/>
                <a:gd name="T8" fmla="*/ 38 w 38"/>
                <a:gd name="T9" fmla="*/ 0 h 72"/>
              </a:gdLst>
              <a:ahLst/>
              <a:cxnLst>
                <a:cxn ang="0">
                  <a:pos x="T0" y="T1"/>
                </a:cxn>
                <a:cxn ang="0">
                  <a:pos x="T2" y="T3"/>
                </a:cxn>
                <a:cxn ang="0">
                  <a:pos x="T4" y="T5"/>
                </a:cxn>
                <a:cxn ang="0">
                  <a:pos x="T6" y="T7"/>
                </a:cxn>
                <a:cxn ang="0">
                  <a:pos x="T8" y="T9"/>
                </a:cxn>
              </a:cxnLst>
              <a:rect l="0" t="0" r="r" b="b"/>
              <a:pathLst>
                <a:path w="38" h="72">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5" name="Freeform 93"/>
            <p:cNvSpPr>
              <a:spLocks/>
            </p:cNvSpPr>
            <p:nvPr/>
          </p:nvSpPr>
          <p:spPr bwMode="auto">
            <a:xfrm>
              <a:off x="2568575" y="1960563"/>
              <a:ext cx="76200" cy="53975"/>
            </a:xfrm>
            <a:custGeom>
              <a:avLst/>
              <a:gdLst>
                <a:gd name="T0" fmla="*/ 38 w 48"/>
                <a:gd name="T1" fmla="*/ 0 h 34"/>
                <a:gd name="T2" fmla="*/ 38 w 48"/>
                <a:gd name="T3" fmla="*/ 0 h 34"/>
                <a:gd name="T4" fmla="*/ 0 w 48"/>
                <a:gd name="T5" fmla="*/ 22 h 34"/>
                <a:gd name="T6" fmla="*/ 0 w 48"/>
                <a:gd name="T7" fmla="*/ 34 h 34"/>
                <a:gd name="T8" fmla="*/ 48 w 48"/>
                <a:gd name="T9" fmla="*/ 6 h 34"/>
                <a:gd name="T10" fmla="*/ 48 w 48"/>
                <a:gd name="T11" fmla="*/ 6 h 34"/>
                <a:gd name="T12" fmla="*/ 38 w 4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8" h="34">
                  <a:moveTo>
                    <a:pt x="38" y="0"/>
                  </a:moveTo>
                  <a:lnTo>
                    <a:pt x="38" y="0"/>
                  </a:lnTo>
                  <a:lnTo>
                    <a:pt x="0" y="22"/>
                  </a:lnTo>
                  <a:lnTo>
                    <a:pt x="0" y="34"/>
                  </a:lnTo>
                  <a:lnTo>
                    <a:pt x="48" y="6"/>
                  </a:lnTo>
                  <a:lnTo>
                    <a:pt x="48" y="6"/>
                  </a:lnTo>
                  <a:lnTo>
                    <a:pt x="38"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6" name="Freeform 94"/>
            <p:cNvSpPr>
              <a:spLocks/>
            </p:cNvSpPr>
            <p:nvPr/>
          </p:nvSpPr>
          <p:spPr bwMode="auto">
            <a:xfrm>
              <a:off x="2628900" y="1874838"/>
              <a:ext cx="15875" cy="95250"/>
            </a:xfrm>
            <a:custGeom>
              <a:avLst/>
              <a:gdLst>
                <a:gd name="T0" fmla="*/ 10 w 10"/>
                <a:gd name="T1" fmla="*/ 0 h 60"/>
                <a:gd name="T2" fmla="*/ 0 w 10"/>
                <a:gd name="T3" fmla="*/ 4 h 60"/>
                <a:gd name="T4" fmla="*/ 0 w 10"/>
                <a:gd name="T5" fmla="*/ 54 h 60"/>
                <a:gd name="T6" fmla="*/ 10 w 10"/>
                <a:gd name="T7" fmla="*/ 60 h 60"/>
                <a:gd name="T8" fmla="*/ 10 w 10"/>
                <a:gd name="T9" fmla="*/ 0 h 60"/>
              </a:gdLst>
              <a:ahLst/>
              <a:cxnLst>
                <a:cxn ang="0">
                  <a:pos x="T0" y="T1"/>
                </a:cxn>
                <a:cxn ang="0">
                  <a:pos x="T2" y="T3"/>
                </a:cxn>
                <a:cxn ang="0">
                  <a:pos x="T4" y="T5"/>
                </a:cxn>
                <a:cxn ang="0">
                  <a:pos x="T6" y="T7"/>
                </a:cxn>
                <a:cxn ang="0">
                  <a:pos x="T8" y="T9"/>
                </a:cxn>
              </a:cxnLst>
              <a:rect l="0" t="0" r="r" b="b"/>
              <a:pathLst>
                <a:path w="10" h="60">
                  <a:moveTo>
                    <a:pt x="10" y="0"/>
                  </a:moveTo>
                  <a:lnTo>
                    <a:pt x="0" y="4"/>
                  </a:lnTo>
                  <a:lnTo>
                    <a:pt x="0" y="54"/>
                  </a:lnTo>
                  <a:lnTo>
                    <a:pt x="10" y="60"/>
                  </a:lnTo>
                  <a:lnTo>
                    <a:pt x="1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7" name="Freeform 34"/>
            <p:cNvSpPr>
              <a:spLocks/>
            </p:cNvSpPr>
            <p:nvPr/>
          </p:nvSpPr>
          <p:spPr bwMode="auto">
            <a:xfrm>
              <a:off x="2041525" y="1855788"/>
              <a:ext cx="187325" cy="231775"/>
            </a:xfrm>
            <a:custGeom>
              <a:avLst/>
              <a:gdLst>
                <a:gd name="T0" fmla="*/ 0 w 118"/>
                <a:gd name="T1" fmla="*/ 0 h 146"/>
                <a:gd name="T2" fmla="*/ 118 w 118"/>
                <a:gd name="T3" fmla="*/ 70 h 146"/>
                <a:gd name="T4" fmla="*/ 118 w 118"/>
                <a:gd name="T5" fmla="*/ 146 h 146"/>
                <a:gd name="T6" fmla="*/ 0 w 118"/>
                <a:gd name="T7" fmla="*/ 78 h 146"/>
                <a:gd name="T8" fmla="*/ 0 w 118"/>
                <a:gd name="T9" fmla="*/ 0 h 146"/>
              </a:gdLst>
              <a:ahLst/>
              <a:cxnLst>
                <a:cxn ang="0">
                  <a:pos x="T0" y="T1"/>
                </a:cxn>
                <a:cxn ang="0">
                  <a:pos x="T2" y="T3"/>
                </a:cxn>
                <a:cxn ang="0">
                  <a:pos x="T4" y="T5"/>
                </a:cxn>
                <a:cxn ang="0">
                  <a:pos x="T6" y="T7"/>
                </a:cxn>
                <a:cxn ang="0">
                  <a:pos x="T8" y="T9"/>
                </a:cxn>
              </a:cxnLst>
              <a:rect l="0" t="0" r="r" b="b"/>
              <a:pathLst>
                <a:path w="118" h="146">
                  <a:moveTo>
                    <a:pt x="0" y="0"/>
                  </a:moveTo>
                  <a:lnTo>
                    <a:pt x="118" y="70"/>
                  </a:lnTo>
                  <a:lnTo>
                    <a:pt x="118" y="146"/>
                  </a:lnTo>
                  <a:lnTo>
                    <a:pt x="0" y="78"/>
                  </a:ln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8" name="Freeform 35"/>
            <p:cNvSpPr>
              <a:spLocks/>
            </p:cNvSpPr>
            <p:nvPr/>
          </p:nvSpPr>
          <p:spPr bwMode="auto">
            <a:xfrm>
              <a:off x="2022475" y="1979613"/>
              <a:ext cx="206375" cy="130175"/>
            </a:xfrm>
            <a:custGeom>
              <a:avLst/>
              <a:gdLst>
                <a:gd name="T0" fmla="*/ 12 w 130"/>
                <a:gd name="T1" fmla="*/ 0 h 82"/>
                <a:gd name="T2" fmla="*/ 130 w 130"/>
                <a:gd name="T3" fmla="*/ 68 h 82"/>
                <a:gd name="T4" fmla="*/ 130 w 130"/>
                <a:gd name="T5" fmla="*/ 82 h 82"/>
                <a:gd name="T6" fmla="*/ 0 w 130"/>
                <a:gd name="T7" fmla="*/ 6 h 82"/>
                <a:gd name="T8" fmla="*/ 0 w 130"/>
                <a:gd name="T9" fmla="*/ 6 h 82"/>
                <a:gd name="T10" fmla="*/ 12 w 130"/>
                <a:gd name="T11" fmla="*/ 0 h 82"/>
                <a:gd name="T12" fmla="*/ 12 w 1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30" h="82">
                  <a:moveTo>
                    <a:pt x="12" y="0"/>
                  </a:moveTo>
                  <a:lnTo>
                    <a:pt x="130" y="68"/>
                  </a:lnTo>
                  <a:lnTo>
                    <a:pt x="130" y="82"/>
                  </a:lnTo>
                  <a:lnTo>
                    <a:pt x="0" y="6"/>
                  </a:lnTo>
                  <a:lnTo>
                    <a:pt x="0" y="6"/>
                  </a:lnTo>
                  <a:lnTo>
                    <a:pt x="12" y="0"/>
                  </a:lnTo>
                  <a:lnTo>
                    <a:pt x="12"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sp>
          <p:nvSpPr>
            <p:cNvPr id="29" name="Freeform 36"/>
            <p:cNvSpPr>
              <a:spLocks/>
            </p:cNvSpPr>
            <p:nvPr/>
          </p:nvSpPr>
          <p:spPr bwMode="auto">
            <a:xfrm>
              <a:off x="2022475" y="1846263"/>
              <a:ext cx="19050" cy="142875"/>
            </a:xfrm>
            <a:custGeom>
              <a:avLst/>
              <a:gdLst>
                <a:gd name="T0" fmla="*/ 12 w 12"/>
                <a:gd name="T1" fmla="*/ 6 h 90"/>
                <a:gd name="T2" fmla="*/ 12 w 12"/>
                <a:gd name="T3" fmla="*/ 84 h 90"/>
                <a:gd name="T4" fmla="*/ 0 w 12"/>
                <a:gd name="T5" fmla="*/ 90 h 90"/>
                <a:gd name="T6" fmla="*/ 0 w 12"/>
                <a:gd name="T7" fmla="*/ 0 h 90"/>
                <a:gd name="T8" fmla="*/ 12 w 12"/>
                <a:gd name="T9" fmla="*/ 6 h 90"/>
              </a:gdLst>
              <a:ahLst/>
              <a:cxnLst>
                <a:cxn ang="0">
                  <a:pos x="T0" y="T1"/>
                </a:cxn>
                <a:cxn ang="0">
                  <a:pos x="T2" y="T3"/>
                </a:cxn>
                <a:cxn ang="0">
                  <a:pos x="T4" y="T5"/>
                </a:cxn>
                <a:cxn ang="0">
                  <a:pos x="T6" y="T7"/>
                </a:cxn>
                <a:cxn ang="0">
                  <a:pos x="T8" y="T9"/>
                </a:cxn>
              </a:cxnLst>
              <a:rect l="0" t="0" r="r" b="b"/>
              <a:pathLst>
                <a:path w="12" h="90">
                  <a:moveTo>
                    <a:pt x="12" y="6"/>
                  </a:moveTo>
                  <a:lnTo>
                    <a:pt x="12" y="84"/>
                  </a:lnTo>
                  <a:lnTo>
                    <a:pt x="0" y="90"/>
                  </a:lnTo>
                  <a:lnTo>
                    <a:pt x="0" y="0"/>
                  </a:lnTo>
                  <a:lnTo>
                    <a:pt x="12" y="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493">
                <a:defRPr/>
              </a:pPr>
              <a:endParaRPr lang="en-US" sz="1699">
                <a:solidFill>
                  <a:prstClr val="black"/>
                </a:solidFill>
                <a:cs typeface="Arial" charset="0"/>
              </a:endParaRPr>
            </a:p>
          </p:txBody>
        </p:sp>
      </p:grpSp>
      <p:sp>
        <p:nvSpPr>
          <p:cNvPr id="30" name="TextBox 58"/>
          <p:cNvSpPr txBox="1">
            <a:spLocks noChangeArrowheads="1"/>
          </p:cNvSpPr>
          <p:nvPr/>
        </p:nvSpPr>
        <p:spPr bwMode="auto">
          <a:xfrm>
            <a:off x="1016546" y="1928577"/>
            <a:ext cx="3329970" cy="67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zh-CN" altLang="en-US" b="1" dirty="0">
                <a:latin typeface="微软雅黑" pitchFamily="34" charset="-122"/>
                <a:ea typeface="微软雅黑" pitchFamily="34" charset="-122"/>
              </a:rPr>
              <a:t>品牌视觉（</a:t>
            </a:r>
            <a:r>
              <a:rPr lang="en-US" altLang="zh-CN" b="1" dirty="0">
                <a:latin typeface="微软雅黑" pitchFamily="34" charset="-122"/>
                <a:ea typeface="微软雅黑" pitchFamily="34" charset="-122"/>
              </a:rPr>
              <a:t>CIS</a:t>
            </a:r>
            <a:r>
              <a:rPr lang="zh-CN" altLang="en-US" b="1" dirty="0">
                <a:latin typeface="微软雅黑" pitchFamily="34" charset="-122"/>
                <a:ea typeface="微软雅黑" pitchFamily="34" charset="-122"/>
              </a:rPr>
              <a:t>）体系的建立与完善</a:t>
            </a:r>
            <a:endParaRPr lang="en-US" altLang="zh-CN" b="1" dirty="0">
              <a:latin typeface="微软雅黑" pitchFamily="34" charset="-122"/>
              <a:ea typeface="微软雅黑" pitchFamily="34" charset="-122"/>
            </a:endParaRPr>
          </a:p>
        </p:txBody>
      </p:sp>
      <p:sp>
        <p:nvSpPr>
          <p:cNvPr id="31" name="TextBox 43"/>
          <p:cNvSpPr txBox="1">
            <a:spLocks noChangeArrowheads="1"/>
          </p:cNvSpPr>
          <p:nvPr/>
        </p:nvSpPr>
        <p:spPr bwMode="auto">
          <a:xfrm>
            <a:off x="7277239" y="5634217"/>
            <a:ext cx="3323953" cy="49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3" tIns="60952" rIns="121903" bIns="60952">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zh-CN" altLang="en-US" sz="2400" b="1" dirty="0">
                <a:solidFill>
                  <a:schemeClr val="tx2"/>
                </a:solidFill>
                <a:latin typeface="华康俪金黑W8(P)" pitchFamily="34" charset="-122"/>
                <a:ea typeface="华康俪金黑W8(P)" pitchFamily="34" charset="-122"/>
              </a:rPr>
              <a:t>品牌体系的建立与完善</a:t>
            </a:r>
          </a:p>
        </p:txBody>
      </p:sp>
      <p:sp>
        <p:nvSpPr>
          <p:cNvPr id="33" name="TextBox 58"/>
          <p:cNvSpPr txBox="1">
            <a:spLocks noChangeArrowheads="1"/>
          </p:cNvSpPr>
          <p:nvPr/>
        </p:nvSpPr>
        <p:spPr bwMode="auto">
          <a:xfrm>
            <a:off x="8889664" y="3076425"/>
            <a:ext cx="2756428" cy="67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zh-CN" altLang="zh-CN" b="1" dirty="0">
                <a:latin typeface="微软雅黑" pitchFamily="34" charset="-122"/>
                <a:ea typeface="微软雅黑" pitchFamily="34" charset="-122"/>
              </a:rPr>
              <a:t>核心竞争力</a:t>
            </a:r>
            <a:r>
              <a:rPr lang="zh-CN" altLang="en-US" b="1" dirty="0">
                <a:latin typeface="微软雅黑" pitchFamily="34" charset="-122"/>
                <a:ea typeface="微软雅黑" pitchFamily="34" charset="-122"/>
              </a:rPr>
              <a:t>的打造与提升</a:t>
            </a:r>
            <a:endParaRPr lang="en-US" altLang="zh-CN" b="1" dirty="0">
              <a:latin typeface="微软雅黑" pitchFamily="34" charset="-122"/>
              <a:ea typeface="微软雅黑" pitchFamily="34" charset="-122"/>
            </a:endParaRPr>
          </a:p>
        </p:txBody>
      </p:sp>
      <p:sp>
        <p:nvSpPr>
          <p:cNvPr id="35" name="TextBox 58"/>
          <p:cNvSpPr txBox="1">
            <a:spLocks noChangeArrowheads="1"/>
          </p:cNvSpPr>
          <p:nvPr/>
        </p:nvSpPr>
        <p:spPr bwMode="auto">
          <a:xfrm>
            <a:off x="2034403" y="5036897"/>
            <a:ext cx="3120121" cy="4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zh-CN" altLang="en-US" b="1" dirty="0">
                <a:latin typeface="微软雅黑" pitchFamily="34" charset="-122"/>
                <a:ea typeface="微软雅黑" pitchFamily="34" charset="-122"/>
              </a:rPr>
              <a:t>品牌整合传播</a:t>
            </a:r>
            <a:endParaRPr lang="en-US" altLang="zh-CN" b="1" dirty="0">
              <a:latin typeface="微软雅黑" pitchFamily="34" charset="-122"/>
              <a:ea typeface="微软雅黑" pitchFamily="34" charset="-122"/>
            </a:endParaRPr>
          </a:p>
        </p:txBody>
      </p:sp>
      <p:sp>
        <p:nvSpPr>
          <p:cNvPr id="36" name="矩形 3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品牌规划</a:t>
            </a:r>
          </a:p>
        </p:txBody>
      </p:sp>
      <p:cxnSp>
        <p:nvCxnSpPr>
          <p:cNvPr id="38" name="直接连接符 3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59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2390" y="2075884"/>
            <a:ext cx="738501" cy="5787253"/>
          </a:xfrm>
          <a:prstGeom prst="rect">
            <a:avLst/>
          </a:prstGeom>
        </p:spPr>
        <p:txBody>
          <a:bodyPr vert="eaVert" wrap="square" lIns="121903" tIns="143981" rIns="121903" bIns="143981">
            <a:spAutoFit/>
          </a:bodyPr>
          <a:lstStyle/>
          <a:p>
            <a:pPr defTabSz="913996"/>
            <a:r>
              <a:rPr lang="zh-CN" altLang="en-US" sz="3199" b="1" spc="300" dirty="0">
                <a:solidFill>
                  <a:srgbClr val="1F497D"/>
                </a:solidFill>
                <a:latin typeface="华康俪金黑W8(P)" pitchFamily="34" charset="-122"/>
                <a:ea typeface="华康俪金黑W8(P)" pitchFamily="34" charset="-122"/>
              </a:rPr>
              <a:t>品牌整合营销</a:t>
            </a:r>
            <a:endParaRPr lang="zh-CN" altLang="en-US" sz="3199" spc="300" dirty="0">
              <a:solidFill>
                <a:srgbClr val="1F497D"/>
              </a:solidFill>
              <a:latin typeface="华康俪金黑W8(P)" pitchFamily="34" charset="-122"/>
              <a:ea typeface="华康俪金黑W8(P)" pitchFamily="34" charset="-122"/>
            </a:endParaRPr>
          </a:p>
        </p:txBody>
      </p:sp>
      <p:graphicFrame>
        <p:nvGraphicFramePr>
          <p:cNvPr id="7" name="图示 6"/>
          <p:cNvGraphicFramePr/>
          <p:nvPr>
            <p:extLst/>
          </p:nvPr>
        </p:nvGraphicFramePr>
        <p:xfrm>
          <a:off x="3092795" y="1485290"/>
          <a:ext cx="6359620" cy="4995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直接箭头连接符 14"/>
          <p:cNvCxnSpPr/>
          <p:nvPr/>
        </p:nvCxnSpPr>
        <p:spPr>
          <a:xfrm>
            <a:off x="2330421" y="3572979"/>
            <a:ext cx="3471919"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40517" y="3138871"/>
            <a:ext cx="3023548" cy="292300"/>
          </a:xfrm>
          <a:prstGeom prst="rect">
            <a:avLst/>
          </a:prstGeom>
          <a:noFill/>
        </p:spPr>
        <p:txBody>
          <a:bodyPr wrap="square" lIns="91403" tIns="45702" rIns="91403" bIns="45702" rtlCol="0">
            <a:spAutoFit/>
          </a:bodyPr>
          <a:lstStyle/>
          <a:p>
            <a:pPr defTabSz="913996"/>
            <a:r>
              <a:rPr lang="zh-CN" altLang="en-US" sz="1300" dirty="0">
                <a:solidFill>
                  <a:srgbClr val="1F497D"/>
                </a:solidFill>
                <a:latin typeface="微软雅黑" pitchFamily="34" charset="-122"/>
                <a:ea typeface="微软雅黑" pitchFamily="34" charset="-122"/>
              </a:rPr>
              <a:t>导入阳光服务体系，提升服务品牌。</a:t>
            </a:r>
          </a:p>
        </p:txBody>
      </p:sp>
      <p:sp>
        <p:nvSpPr>
          <p:cNvPr id="13" name="TextBox 12"/>
          <p:cNvSpPr txBox="1"/>
          <p:nvPr/>
        </p:nvSpPr>
        <p:spPr>
          <a:xfrm>
            <a:off x="2330421" y="6037361"/>
            <a:ext cx="3704280" cy="292300"/>
          </a:xfrm>
          <a:prstGeom prst="rect">
            <a:avLst/>
          </a:prstGeom>
          <a:noFill/>
        </p:spPr>
        <p:txBody>
          <a:bodyPr wrap="square" lIns="91403" tIns="45702" rIns="91403" bIns="45702" rtlCol="0">
            <a:spAutoFit/>
          </a:bodyPr>
          <a:lstStyle/>
          <a:p>
            <a:pPr defTabSz="913996"/>
            <a:r>
              <a:rPr lang="zh-CN" altLang="en-US" sz="1300" dirty="0">
                <a:solidFill>
                  <a:srgbClr val="1F497D"/>
                </a:solidFill>
                <a:latin typeface="微软雅黑" pitchFamily="34" charset="-122"/>
                <a:ea typeface="微软雅黑" pitchFamily="34" charset="-122"/>
              </a:rPr>
              <a:t>开展义诊、健康知识传播等活动提升品牌。</a:t>
            </a:r>
          </a:p>
        </p:txBody>
      </p:sp>
      <p:cxnSp>
        <p:nvCxnSpPr>
          <p:cNvPr id="14" name="直接箭头连接符 13"/>
          <p:cNvCxnSpPr/>
          <p:nvPr/>
        </p:nvCxnSpPr>
        <p:spPr>
          <a:xfrm>
            <a:off x="2136592" y="6380559"/>
            <a:ext cx="3743440"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3849" y="1773247"/>
            <a:ext cx="3671453" cy="492302"/>
          </a:xfrm>
          <a:prstGeom prst="rect">
            <a:avLst/>
          </a:prstGeom>
          <a:noFill/>
        </p:spPr>
        <p:txBody>
          <a:bodyPr wrap="square" lIns="91403" tIns="45702" rIns="91403" bIns="45702" rtlCol="0">
            <a:spAutoFit/>
          </a:bodyPr>
          <a:lstStyle/>
          <a:p>
            <a:pPr defTabSz="913996"/>
            <a:r>
              <a:rPr lang="zh-CN" altLang="en-US" sz="1300" dirty="0">
                <a:solidFill>
                  <a:srgbClr val="1F497D"/>
                </a:solidFill>
                <a:latin typeface="微软雅黑" pitchFamily="34" charset="-122"/>
                <a:ea typeface="微软雅黑" pitchFamily="34" charset="-122"/>
              </a:rPr>
              <a:t>做好内部员工管理，建立客户档案及回访工作，开展特定节假日宣传活动；</a:t>
            </a:r>
          </a:p>
        </p:txBody>
      </p:sp>
      <p:cxnSp>
        <p:nvCxnSpPr>
          <p:cNvPr id="18" name="直接箭头连接符 17"/>
          <p:cNvCxnSpPr/>
          <p:nvPr/>
        </p:nvCxnSpPr>
        <p:spPr>
          <a:xfrm>
            <a:off x="6743903" y="2326788"/>
            <a:ext cx="4103387"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887882" y="4868785"/>
            <a:ext cx="3671452"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31859" y="4446563"/>
            <a:ext cx="3327941" cy="492302"/>
          </a:xfrm>
          <a:prstGeom prst="rect">
            <a:avLst/>
          </a:prstGeom>
          <a:noFill/>
        </p:spPr>
        <p:txBody>
          <a:bodyPr wrap="square" lIns="91403" tIns="45702" rIns="91403" bIns="45702" rtlCol="0">
            <a:spAutoFit/>
          </a:bodyPr>
          <a:lstStyle/>
          <a:p>
            <a:pPr defTabSz="913996"/>
            <a:r>
              <a:rPr lang="zh-CN" altLang="en-US" sz="1300" dirty="0">
                <a:solidFill>
                  <a:srgbClr val="1F497D"/>
                </a:solidFill>
                <a:latin typeface="微软雅黑" pitchFamily="34" charset="-122"/>
                <a:ea typeface="微软雅黑" pitchFamily="34" charset="-122"/>
              </a:rPr>
              <a:t>建立医院自媒体平台，</a:t>
            </a:r>
            <a:r>
              <a:rPr lang="en-US" altLang="zh-CN" sz="1300" dirty="0" err="1">
                <a:solidFill>
                  <a:srgbClr val="1F497D"/>
                </a:solidFill>
                <a:latin typeface="微软雅黑" pitchFamily="34" charset="-122"/>
                <a:ea typeface="微软雅黑" pitchFamily="34" charset="-122"/>
              </a:rPr>
              <a:t>on-line+down-line</a:t>
            </a:r>
            <a:r>
              <a:rPr lang="zh-CN" altLang="en-US" sz="1300" dirty="0">
                <a:solidFill>
                  <a:srgbClr val="1F497D"/>
                </a:solidFill>
                <a:latin typeface="微软雅黑" pitchFamily="34" charset="-122"/>
                <a:ea typeface="微软雅黑" pitchFamily="34" charset="-122"/>
              </a:rPr>
              <a:t>；</a:t>
            </a: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品牌规划</a:t>
            </a:r>
          </a:p>
        </p:txBody>
      </p:sp>
      <p:cxnSp>
        <p:nvCxnSpPr>
          <p:cNvPr id="19" name="直接连接符 1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47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lang="zh-CN" altLang="en-US" sz="1699">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996"/>
            <a:r>
              <a:rPr lang="zh-CN" altLang="en-US" sz="3599" b="1" dirty="0">
                <a:solidFill>
                  <a:srgbClr val="1F497D"/>
                </a:solidFill>
                <a:latin typeface="微软雅黑" pitchFamily="34" charset="-122"/>
                <a:ea typeface="微软雅黑" pitchFamily="34" charset="-122"/>
              </a:rPr>
              <a:t>第三章</a:t>
            </a:r>
          </a:p>
        </p:txBody>
      </p:sp>
      <p:sp>
        <p:nvSpPr>
          <p:cNvPr id="5" name="文本占位符 3"/>
          <p:cNvSpPr txBox="1">
            <a:spLocks/>
          </p:cNvSpPr>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altLang="zh-CN" sz="2799" dirty="0">
                <a:solidFill>
                  <a:srgbClr val="1F497D"/>
                </a:solidFill>
                <a:latin typeface="Impact" panose="020B0806030902050204" pitchFamily="34" charset="0"/>
                <a:ea typeface="微软雅黑" pitchFamily="34" charset="-122"/>
              </a:rPr>
              <a:t>03  </a:t>
            </a:r>
            <a:r>
              <a:rPr lang="zh-CN" altLang="en-US" sz="2799" dirty="0">
                <a:solidFill>
                  <a:srgbClr val="1F497D"/>
                </a:solidFill>
                <a:latin typeface="Impact" panose="020B0806030902050204" pitchFamily="34" charset="0"/>
                <a:ea typeface="微软雅黑" pitchFamily="34" charset="-122"/>
              </a:rPr>
              <a:t>医院运营</a:t>
            </a:r>
            <a:r>
              <a:rPr lang="zh-CN" altLang="en-US" sz="2799" dirty="0">
                <a:solidFill>
                  <a:srgbClr val="1F497D"/>
                </a:solidFill>
                <a:ea typeface="微软雅黑" pitchFamily="34" charset="-122"/>
              </a:rPr>
              <a:t>规划</a:t>
            </a: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996"/>
            <a:endParaRPr lang="en-US" sz="1699">
              <a:solidFill>
                <a:srgbClr val="1F497D"/>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05837" y="1884582"/>
            <a:ext cx="1908815" cy="127254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a:effectLst/>
          <a:extLst/>
        </p:spPr>
      </p:pic>
      <p:sp>
        <p:nvSpPr>
          <p:cNvPr id="8" name="矩形 7"/>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itchFamily="34" charset="0"/>
              <a:buNone/>
            </a:pPr>
            <a:r>
              <a:rPr lang="en-US" altLang="zh-CN" sz="1600" dirty="0">
                <a:solidFill>
                  <a:srgbClr val="1F497D"/>
                </a:solidFill>
                <a:ea typeface="微软雅黑" pitchFamily="34" charset="-122"/>
              </a:rPr>
              <a:t>1</a:t>
            </a:r>
            <a:r>
              <a:rPr lang="zh-CN" altLang="en-US" sz="1600" dirty="0">
                <a:solidFill>
                  <a:srgbClr val="1F497D"/>
                </a:solidFill>
                <a:ea typeface="微软雅黑" pitchFamily="34" charset="-122"/>
              </a:rPr>
              <a:t>、医院经济收入指标规划</a:t>
            </a:r>
          </a:p>
          <a:p>
            <a:pPr>
              <a:lnSpc>
                <a:spcPct val="150000"/>
              </a:lnSpc>
              <a:spcBef>
                <a:spcPct val="20000"/>
              </a:spcBef>
            </a:pPr>
            <a:r>
              <a:rPr lang="en-US" altLang="zh-CN" sz="1600" dirty="0">
                <a:solidFill>
                  <a:srgbClr val="1F497D"/>
                </a:solidFill>
                <a:ea typeface="微软雅黑" pitchFamily="34" charset="-122"/>
              </a:rPr>
              <a:t>2</a:t>
            </a:r>
            <a:r>
              <a:rPr lang="zh-CN" altLang="en-US" sz="1600" dirty="0">
                <a:solidFill>
                  <a:srgbClr val="1F497D"/>
                </a:solidFill>
                <a:ea typeface="微软雅黑" pitchFamily="34" charset="-122"/>
              </a:rPr>
              <a:t>、医院经济利润指标规划</a:t>
            </a:r>
          </a:p>
        </p:txBody>
      </p:sp>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r>
              <a:rPr lang="zh-CN" altLang="en-US" sz="2399" b="1" dirty="0">
                <a:solidFill>
                  <a:prstClr val="white"/>
                </a:solidFill>
                <a:latin typeface="微软雅黑" pitchFamily="34" charset="-122"/>
                <a:ea typeface="微软雅黑" pitchFamily="34" charset="-122"/>
              </a:rPr>
              <a:t>运营规划篇</a:t>
            </a:r>
          </a:p>
        </p:txBody>
      </p:sp>
      <p:cxnSp>
        <p:nvCxnSpPr>
          <p:cNvPr id="12" name="直接连接符 11"/>
          <p:cNvCxnSpPr/>
          <p:nvPr/>
        </p:nvCxnSpPr>
        <p:spPr>
          <a:xfrm>
            <a:off x="5804076" y="4220882"/>
            <a:ext cx="4603667" cy="0"/>
          </a:xfrm>
          <a:prstGeom prst="line">
            <a:avLst/>
          </a:prstGeom>
          <a:ln w="19050">
            <a:solidFill>
              <a:schemeClr val="tx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965151" y="4436850"/>
            <a:ext cx="4090258" cy="2122568"/>
            <a:chOff x="5855602" y="4437112"/>
            <a:chExt cx="4091323" cy="2123121"/>
          </a:xfrm>
        </p:grpSpPr>
        <p:sp>
          <p:nvSpPr>
            <p:cNvPr id="9" name="矩形 8"/>
            <p:cNvSpPr/>
            <p:nvPr/>
          </p:nvSpPr>
          <p:spPr>
            <a:xfrm>
              <a:off x="5855602" y="5013176"/>
              <a:ext cx="3598404" cy="338542"/>
            </a:xfrm>
            <a:prstGeom prst="rect">
              <a:avLst/>
            </a:prstGeom>
          </p:spPr>
          <p:txBody>
            <a:bodyPr vert="horz" lIns="91416" tIns="45708" rIns="91416" bIns="45708" rtlCol="0" anchor="ctr">
              <a:noAutofit/>
            </a:bodyPr>
            <a:lstStyle/>
            <a:p>
              <a:pPr>
                <a:spcBef>
                  <a:spcPct val="20000"/>
                </a:spcBef>
                <a:buFont typeface="Arial" pitchFamily="34" charset="0"/>
                <a:buNone/>
              </a:pPr>
              <a:endParaRPr lang="zh-CN" altLang="en-US" sz="1600" dirty="0">
                <a:solidFill>
                  <a:prstClr val="black">
                    <a:lumMod val="65000"/>
                    <a:lumOff val="35000"/>
                  </a:prstClr>
                </a:solidFill>
                <a:ea typeface="微软雅黑" pitchFamily="34" charset="-122"/>
              </a:endParaRPr>
            </a:p>
          </p:txBody>
        </p:sp>
        <p:sp>
          <p:nvSpPr>
            <p:cNvPr id="16" name="矩形 15"/>
            <p:cNvSpPr/>
            <p:nvPr/>
          </p:nvSpPr>
          <p:spPr>
            <a:xfrm>
              <a:off x="5855602" y="4437112"/>
              <a:ext cx="3598404" cy="276987"/>
            </a:xfrm>
            <a:prstGeom prst="rect">
              <a:avLst/>
            </a:prstGeom>
          </p:spPr>
          <p:txBody>
            <a:bodyPr wrap="square" lIns="91403" tIns="45702" rIns="91403" bIns="45702">
              <a:spAutoFit/>
            </a:bodyPr>
            <a:lstStyle/>
            <a:p>
              <a:pPr marL="285623" indent="-285623" defTabSz="913996">
                <a:buFont typeface="Arial" panose="020B0604020202020204" pitchFamily="34" charset="0"/>
                <a:buChar char="•"/>
                <a:defRPr/>
              </a:pPr>
              <a:r>
                <a:rPr lang="zh-CN" altLang="en-US" sz="1200" kern="0" dirty="0">
                  <a:solidFill>
                    <a:prstClr val="black">
                      <a:lumMod val="65000"/>
                      <a:lumOff val="35000"/>
                    </a:prstClr>
                  </a:solidFill>
                  <a:latin typeface="微软雅黑" pitchFamily="34" charset="-122"/>
                  <a:ea typeface="微软雅黑" pitchFamily="34" charset="-122"/>
                </a:rPr>
                <a:t>各科室出入院收入及利润指标</a:t>
              </a:r>
            </a:p>
          </p:txBody>
        </p:sp>
        <p:sp>
          <p:nvSpPr>
            <p:cNvPr id="17" name="矩形 16"/>
            <p:cNvSpPr/>
            <p:nvPr/>
          </p:nvSpPr>
          <p:spPr>
            <a:xfrm>
              <a:off x="5855602" y="4926614"/>
              <a:ext cx="4091323" cy="276987"/>
            </a:xfrm>
            <a:prstGeom prst="rect">
              <a:avLst/>
            </a:prstGeom>
          </p:spPr>
          <p:txBody>
            <a:bodyPr wrap="square" lIns="91403" tIns="45702" rIns="91403" bIns="45702">
              <a:spAutoFit/>
            </a:bodyPr>
            <a:lstStyle/>
            <a:p>
              <a:pPr marL="285623" indent="-285623" defTabSz="913996">
                <a:buFont typeface="Arial" panose="020B0604020202020204" pitchFamily="34" charset="0"/>
                <a:buChar char="•"/>
                <a:defRPr/>
              </a:pPr>
              <a:r>
                <a:rPr lang="zh-CN" altLang="en-US" sz="1200" kern="0" dirty="0">
                  <a:solidFill>
                    <a:prstClr val="black">
                      <a:lumMod val="65000"/>
                      <a:lumOff val="35000"/>
                    </a:prstClr>
                  </a:solidFill>
                  <a:latin typeface="微软雅黑" pitchFamily="34" charset="-122"/>
                  <a:ea typeface="微软雅黑" pitchFamily="34" charset="-122"/>
                </a:rPr>
                <a:t>各科室门诊及手术收入和利润指标</a:t>
              </a:r>
            </a:p>
          </p:txBody>
        </p:sp>
        <p:sp>
          <p:nvSpPr>
            <p:cNvPr id="18" name="矩形 17"/>
            <p:cNvSpPr/>
            <p:nvPr/>
          </p:nvSpPr>
          <p:spPr>
            <a:xfrm>
              <a:off x="5855602" y="5440650"/>
              <a:ext cx="3598404" cy="276987"/>
            </a:xfrm>
            <a:prstGeom prst="rect">
              <a:avLst/>
            </a:prstGeom>
          </p:spPr>
          <p:txBody>
            <a:bodyPr wrap="square" lIns="91403" tIns="45702" rIns="91403" bIns="45702">
              <a:spAutoFit/>
            </a:bodyPr>
            <a:lstStyle/>
            <a:p>
              <a:pPr marL="285623" indent="-285623" defTabSz="913996">
                <a:buFont typeface="Arial" panose="020B0604020202020204" pitchFamily="34" charset="0"/>
                <a:buChar char="•"/>
                <a:defRPr/>
              </a:pPr>
              <a:r>
                <a:rPr lang="zh-CN" altLang="en-US" sz="1200" kern="0" dirty="0">
                  <a:solidFill>
                    <a:prstClr val="black">
                      <a:lumMod val="65000"/>
                      <a:lumOff val="35000"/>
                    </a:prstClr>
                  </a:solidFill>
                  <a:latin typeface="微软雅黑" pitchFamily="34" charset="-122"/>
                  <a:ea typeface="微软雅黑" pitchFamily="34" charset="-122"/>
                </a:rPr>
                <a:t>各科室满意度指标</a:t>
              </a:r>
            </a:p>
          </p:txBody>
        </p:sp>
        <p:sp>
          <p:nvSpPr>
            <p:cNvPr id="19" name="矩形 18"/>
            <p:cNvSpPr/>
            <p:nvPr/>
          </p:nvSpPr>
          <p:spPr>
            <a:xfrm>
              <a:off x="5855602" y="5895120"/>
              <a:ext cx="3598404" cy="276987"/>
            </a:xfrm>
            <a:prstGeom prst="rect">
              <a:avLst/>
            </a:prstGeom>
          </p:spPr>
          <p:txBody>
            <a:bodyPr wrap="square" lIns="91403" tIns="45702" rIns="91403" bIns="45702">
              <a:spAutoFit/>
            </a:bodyPr>
            <a:lstStyle/>
            <a:p>
              <a:pPr marL="285623" indent="-285623" defTabSz="913996">
                <a:buFont typeface="Arial" panose="020B0604020202020204" pitchFamily="34" charset="0"/>
                <a:buChar char="•"/>
                <a:defRPr/>
              </a:pPr>
              <a:r>
                <a:rPr lang="zh-CN" altLang="en-US" sz="1200" kern="0" dirty="0">
                  <a:solidFill>
                    <a:prstClr val="black">
                      <a:lumMod val="65000"/>
                      <a:lumOff val="35000"/>
                    </a:prstClr>
                  </a:solidFill>
                  <a:latin typeface="微软雅黑" pitchFamily="34" charset="-122"/>
                  <a:ea typeface="微软雅黑" pitchFamily="34" charset="-122"/>
                </a:rPr>
                <a:t>各科室床位及药占比指标</a:t>
              </a:r>
            </a:p>
          </p:txBody>
        </p:sp>
        <p:sp>
          <p:nvSpPr>
            <p:cNvPr id="20" name="矩形 19"/>
            <p:cNvSpPr/>
            <p:nvPr/>
          </p:nvSpPr>
          <p:spPr>
            <a:xfrm>
              <a:off x="5855602" y="6283246"/>
              <a:ext cx="3598404" cy="276987"/>
            </a:xfrm>
            <a:prstGeom prst="rect">
              <a:avLst/>
            </a:prstGeom>
          </p:spPr>
          <p:txBody>
            <a:bodyPr wrap="square" lIns="91403" tIns="45702" rIns="91403" bIns="45702">
              <a:spAutoFit/>
            </a:bodyPr>
            <a:lstStyle/>
            <a:p>
              <a:pPr marL="285623" indent="-285623" defTabSz="913996">
                <a:buFont typeface="Arial" panose="020B0604020202020204" pitchFamily="34" charset="0"/>
                <a:buChar char="•"/>
                <a:defRPr/>
              </a:pPr>
              <a:r>
                <a:rPr lang="zh-CN" altLang="en-US" sz="1200" kern="0" dirty="0">
                  <a:solidFill>
                    <a:prstClr val="black">
                      <a:lumMod val="65000"/>
                      <a:lumOff val="35000"/>
                    </a:prstClr>
                  </a:solidFill>
                  <a:latin typeface="微软雅黑" pitchFamily="34" charset="-122"/>
                  <a:ea typeface="微软雅黑" pitchFamily="34" charset="-122"/>
                </a:rPr>
                <a:t>医保指标</a:t>
              </a:r>
            </a:p>
          </p:txBody>
        </p:sp>
      </p:grpSp>
    </p:spTree>
    <p:extLst>
      <p:ext uri="{BB962C8B-B14F-4D97-AF65-F5344CB8AC3E}">
        <p14:creationId xmlns:p14="http://schemas.microsoft.com/office/powerpoint/2010/main" val="93059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7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1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27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400"/>
                                        <p:tgtEl>
                                          <p:spTgt spid="8"/>
                                        </p:tgtEl>
                                      </p:cBhvr>
                                    </p:animEffect>
                                  </p:childTnLst>
                                </p:cTn>
                              </p:par>
                            </p:childTnLst>
                          </p:cTn>
                        </p:par>
                        <p:par>
                          <p:cTn id="35" fill="hold">
                            <p:stCondLst>
                              <p:cond delay="31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400"/>
                                        <p:tgtEl>
                                          <p:spTgt spid="12"/>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1416699" y="1053355"/>
            <a:ext cx="4443706" cy="472576"/>
          </a:xfrm>
          <a:prstGeom prst="rect">
            <a:avLst/>
          </a:prstGeom>
          <a:noFill/>
          <a:ln w="12700" cap="rnd" algn="ctr">
            <a:noFill/>
            <a:prstDash val="sysDash"/>
            <a:round/>
            <a:headEnd/>
            <a:tailEnd/>
          </a:ln>
          <a:effectLst/>
          <a:extLst/>
        </p:spPr>
        <p:txBody>
          <a:bodyPr wrap="none" lIns="91403" tIns="45702" rIns="91403" bIns="45702"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8" algn="l" defTabSz="913996"/>
            <a:r>
              <a:rPr lang="en-US" altLang="zh-CN" sz="2399" b="1" dirty="0">
                <a:solidFill>
                  <a:srgbClr val="1F497D"/>
                </a:solidFill>
                <a:latin typeface="微软雅黑" pitchFamily="34" charset="-122"/>
                <a:ea typeface="微软雅黑" pitchFamily="34" charset="-122"/>
              </a:rPr>
              <a:t>--2014</a:t>
            </a:r>
            <a:r>
              <a:rPr lang="zh-CN" altLang="en-US" sz="2399" b="1" dirty="0">
                <a:solidFill>
                  <a:srgbClr val="1F497D"/>
                </a:solidFill>
                <a:latin typeface="微软雅黑" pitchFamily="34" charset="-122"/>
                <a:ea typeface="微软雅黑" pitchFamily="34" charset="-122"/>
              </a:rPr>
              <a:t>年医院经济收入指标规划</a:t>
            </a:r>
          </a:p>
        </p:txBody>
      </p:sp>
      <p:pic>
        <p:nvPicPr>
          <p:cNvPr id="1027" name="Picture 3" descr="F:\我的酷盘\素材\图片素材\新图片\锐普内部商务PPT图片29 (1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5808"/>
          <a:stretch/>
        </p:blipFill>
        <p:spPr bwMode="auto">
          <a:xfrm>
            <a:off x="2486058" y="3145011"/>
            <a:ext cx="3160839" cy="1284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59449" y="4510580"/>
            <a:ext cx="3527473" cy="646163"/>
          </a:xfrm>
          <a:prstGeom prst="rect">
            <a:avLst/>
          </a:prstGeom>
          <a:noFill/>
        </p:spPr>
        <p:txBody>
          <a:bodyPr wrap="square" lIns="91403" tIns="45702" rIns="91403" bIns="45702" rtlCol="0">
            <a:spAutoFit/>
          </a:bodyPr>
          <a:lstStyle/>
          <a:p>
            <a:pPr algn="ctr" defTabSz="913996"/>
            <a:r>
              <a:rPr lang="zh-CN" altLang="en-US" sz="3599" b="1" dirty="0">
                <a:solidFill>
                  <a:srgbClr val="1F497D"/>
                </a:solidFill>
                <a:latin typeface="微软雅黑" pitchFamily="34" charset="-122"/>
                <a:ea typeface="微软雅黑" pitchFamily="34" charset="-122"/>
              </a:rPr>
              <a:t>医院总收入</a:t>
            </a:r>
          </a:p>
        </p:txBody>
      </p:sp>
      <p:sp>
        <p:nvSpPr>
          <p:cNvPr id="8" name="TextBox 7"/>
          <p:cNvSpPr txBox="1"/>
          <p:nvPr/>
        </p:nvSpPr>
        <p:spPr>
          <a:xfrm>
            <a:off x="2526602" y="2384374"/>
            <a:ext cx="2793167" cy="646151"/>
          </a:xfrm>
          <a:prstGeom prst="rect">
            <a:avLst/>
          </a:prstGeom>
          <a:noFill/>
        </p:spPr>
        <p:txBody>
          <a:bodyPr wrap="square" lIns="91403" tIns="45702" rIns="91403" bIns="45702" rtlCol="0">
            <a:spAutoFit/>
          </a:bodyPr>
          <a:lstStyle>
            <a:defPPr>
              <a:defRPr lang="zh-CN"/>
            </a:defPPr>
            <a:lvl1pPr algn="ctr">
              <a:defRPr sz="3600" b="1">
                <a:solidFill>
                  <a:srgbClr val="C00000"/>
                </a:solidFill>
                <a:latin typeface="微软雅黑" pitchFamily="34" charset="-122"/>
                <a:ea typeface="微软雅黑" pitchFamily="34" charset="-122"/>
              </a:defRPr>
            </a:lvl1pPr>
          </a:lstStyle>
          <a:p>
            <a:pPr defTabSz="913996"/>
            <a:r>
              <a:rPr lang="en-US" altLang="zh-CN" sz="3599" dirty="0"/>
              <a:t>1.5</a:t>
            </a:r>
            <a:r>
              <a:rPr lang="zh-CN" altLang="en-US" sz="3599" dirty="0"/>
              <a:t>亿元</a:t>
            </a:r>
          </a:p>
        </p:txBody>
      </p:sp>
      <p:grpSp>
        <p:nvGrpSpPr>
          <p:cNvPr id="41" name="组合 40"/>
          <p:cNvGrpSpPr/>
          <p:nvPr/>
        </p:nvGrpSpPr>
        <p:grpSpPr>
          <a:xfrm>
            <a:off x="6454236" y="1874785"/>
            <a:ext cx="4183998" cy="3857871"/>
            <a:chOff x="5697232" y="1567389"/>
            <a:chExt cx="4927794" cy="4597915"/>
          </a:xfrm>
        </p:grpSpPr>
        <p:grpSp>
          <p:nvGrpSpPr>
            <p:cNvPr id="42" name="组合 41"/>
            <p:cNvGrpSpPr/>
            <p:nvPr/>
          </p:nvGrpSpPr>
          <p:grpSpPr>
            <a:xfrm>
              <a:off x="5740822" y="1567389"/>
              <a:ext cx="4677245" cy="4597915"/>
              <a:chOff x="513871" y="2189173"/>
              <a:chExt cx="4677245" cy="4597915"/>
            </a:xfrm>
          </p:grpSpPr>
          <p:sp>
            <p:nvSpPr>
              <p:cNvPr id="48" name="Ellipse 11"/>
              <p:cNvSpPr/>
              <p:nvPr/>
            </p:nvSpPr>
            <p:spPr>
              <a:xfrm>
                <a:off x="1829253" y="3602050"/>
                <a:ext cx="2016000" cy="2016000"/>
              </a:xfrm>
              <a:prstGeom prst="ellipse">
                <a:avLst/>
              </a:prstGeom>
              <a:solidFill>
                <a:schemeClr val="tx2"/>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3996"/>
                <a:r>
                  <a:rPr lang="zh-CN" altLang="en-US" sz="1999" b="1" dirty="0">
                    <a:solidFill>
                      <a:prstClr val="white"/>
                    </a:solidFill>
                    <a:latin typeface="微软雅黑" panose="020B0503020204020204" pitchFamily="34" charset="-122"/>
                    <a:ea typeface="微软雅黑" panose="020B0503020204020204" pitchFamily="34" charset="-122"/>
                  </a:rPr>
                  <a:t>业务收入</a:t>
                </a:r>
              </a:p>
            </p:txBody>
          </p:sp>
          <p:grpSp>
            <p:nvGrpSpPr>
              <p:cNvPr id="49" name="Groupe 6"/>
              <p:cNvGrpSpPr/>
              <p:nvPr/>
            </p:nvGrpSpPr>
            <p:grpSpPr>
              <a:xfrm>
                <a:off x="513871" y="2189173"/>
                <a:ext cx="4677245" cy="4597915"/>
                <a:chOff x="1891684" y="1021838"/>
                <a:chExt cx="5346684" cy="5256000"/>
              </a:xfrm>
            </p:grpSpPr>
            <p:sp>
              <p:nvSpPr>
                <p:cNvPr id="50" name="Ellipse 1"/>
                <p:cNvSpPr/>
                <p:nvPr/>
              </p:nvSpPr>
              <p:spPr bwMode="auto">
                <a:xfrm>
                  <a:off x="3449603" y="1021838"/>
                  <a:ext cx="2203944" cy="1810269"/>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62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3996" fontAlgn="base">
                    <a:spcBef>
                      <a:spcPct val="0"/>
                    </a:spcBef>
                    <a:spcAft>
                      <a:spcPct val="0"/>
                    </a:spcAft>
                  </a:pPr>
                  <a:endParaRPr lang="fr-FR" sz="1300" b="1">
                    <a:solidFill>
                      <a:prstClr val="black"/>
                    </a:solidFill>
                    <a:latin typeface="Lucida Sans Unicode" pitchFamily="34" charset="0"/>
                  </a:endParaRPr>
                </a:p>
              </p:txBody>
            </p:sp>
            <p:sp>
              <p:nvSpPr>
                <p:cNvPr id="51" name="Ellipse 2"/>
                <p:cNvSpPr/>
                <p:nvPr/>
              </p:nvSpPr>
              <p:spPr bwMode="auto">
                <a:xfrm rot="1602816">
                  <a:off x="5245384" y="2203403"/>
                  <a:ext cx="1992984" cy="2198981"/>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3996" fontAlgn="base">
                    <a:spcBef>
                      <a:spcPct val="0"/>
                    </a:spcBef>
                    <a:spcAft>
                      <a:spcPct val="0"/>
                    </a:spcAft>
                  </a:pPr>
                  <a:endParaRPr lang="fr-FR" sz="1300" b="1">
                    <a:solidFill>
                      <a:prstClr val="black"/>
                    </a:solidFill>
                    <a:latin typeface="Lucida Sans Unicode" pitchFamily="34" charset="0"/>
                  </a:endParaRPr>
                </a:p>
              </p:txBody>
            </p:sp>
            <p:sp>
              <p:nvSpPr>
                <p:cNvPr id="52" name="Ellipse 4"/>
                <p:cNvSpPr/>
                <p:nvPr/>
              </p:nvSpPr>
              <p:spPr bwMode="auto">
                <a:xfrm rot="558114">
                  <a:off x="4468344" y="4240599"/>
                  <a:ext cx="2200599" cy="2037239"/>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3996" fontAlgn="base">
                    <a:spcBef>
                      <a:spcPct val="0"/>
                    </a:spcBef>
                    <a:spcAft>
                      <a:spcPct val="0"/>
                    </a:spcAft>
                  </a:pPr>
                  <a:endParaRPr lang="fr-FR" sz="1300" b="1">
                    <a:solidFill>
                      <a:prstClr val="black"/>
                    </a:solidFill>
                    <a:latin typeface="Lucida Sans Unicode" pitchFamily="34" charset="0"/>
                  </a:endParaRPr>
                </a:p>
              </p:txBody>
            </p:sp>
            <p:sp>
              <p:nvSpPr>
                <p:cNvPr id="53" name="Ellipse 3"/>
                <p:cNvSpPr/>
                <p:nvPr/>
              </p:nvSpPr>
              <p:spPr bwMode="auto">
                <a:xfrm rot="2184403">
                  <a:off x="2349043" y="4411197"/>
                  <a:ext cx="2203944" cy="1831079"/>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gradFill flip="none" rotWithShape="1">
                  <a:gsLst>
                    <a:gs pos="0">
                      <a:srgbClr val="DA0930">
                        <a:shade val="30000"/>
                        <a:satMod val="115000"/>
                      </a:srgbClr>
                    </a:gs>
                    <a:gs pos="50000">
                      <a:srgbClr val="DA0930">
                        <a:shade val="67500"/>
                        <a:satMod val="115000"/>
                      </a:srgbClr>
                    </a:gs>
                    <a:gs pos="100000">
                      <a:srgbClr val="DA0930">
                        <a:shade val="100000"/>
                        <a:satMod val="115000"/>
                      </a:srgbClr>
                    </a:gs>
                  </a:gsLst>
                  <a:lin ang="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3996" fontAlgn="base">
                    <a:spcBef>
                      <a:spcPct val="0"/>
                    </a:spcBef>
                    <a:spcAft>
                      <a:spcPct val="0"/>
                    </a:spcAft>
                  </a:pPr>
                  <a:endParaRPr lang="fr-FR" sz="1300" b="1">
                    <a:solidFill>
                      <a:prstClr val="black"/>
                    </a:solidFill>
                    <a:latin typeface="Lucida Sans Unicode" pitchFamily="34" charset="0"/>
                  </a:endParaRPr>
                </a:p>
              </p:txBody>
            </p:sp>
            <p:sp>
              <p:nvSpPr>
                <p:cNvPr id="54" name="Ellipse 5"/>
                <p:cNvSpPr/>
                <p:nvPr/>
              </p:nvSpPr>
              <p:spPr bwMode="auto">
                <a:xfrm rot="1112104">
                  <a:off x="1891684" y="2113562"/>
                  <a:ext cx="1806260" cy="2203944"/>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3996" fontAlgn="base">
                    <a:spcBef>
                      <a:spcPct val="0"/>
                    </a:spcBef>
                    <a:spcAft>
                      <a:spcPct val="0"/>
                    </a:spcAft>
                  </a:pPr>
                  <a:endParaRPr lang="fr-FR" sz="1300" b="1">
                    <a:solidFill>
                      <a:prstClr val="black"/>
                    </a:solidFill>
                    <a:latin typeface="Lucida Sans Unicode" pitchFamily="34" charset="0"/>
                  </a:endParaRPr>
                </a:p>
              </p:txBody>
            </p:sp>
          </p:grpSp>
        </p:grpSp>
        <p:sp>
          <p:nvSpPr>
            <p:cNvPr id="43" name="Rectangle 8"/>
            <p:cNvSpPr/>
            <p:nvPr/>
          </p:nvSpPr>
          <p:spPr>
            <a:xfrm>
              <a:off x="7419577" y="2035460"/>
              <a:ext cx="1696349" cy="476738"/>
            </a:xfrm>
            <a:prstGeom prst="rect">
              <a:avLst/>
            </a:prstGeom>
          </p:spPr>
          <p:txBody>
            <a:bodyPr wrap="square" anchor="ctr">
              <a:spAutoFit/>
            </a:bodyPr>
            <a:lstStyle/>
            <a:p>
              <a:pPr algn="ctr" defTabSz="913996" fontAlgn="base">
                <a:spcBef>
                  <a:spcPct val="0"/>
                </a:spcBef>
                <a:spcAft>
                  <a:spcPct val="0"/>
                </a:spcAft>
              </a:pPr>
              <a:r>
                <a:rPr lang="zh-CN" altLang="en-US" sz="1999" cap="small" dirty="0">
                  <a:solidFill>
                    <a:prstClr val="white"/>
                  </a:solidFill>
                  <a:latin typeface="微软雅黑" panose="020B0503020204020204" pitchFamily="34" charset="-122"/>
                  <a:ea typeface="微软雅黑" panose="020B0503020204020204" pitchFamily="34" charset="-122"/>
                  <a:cs typeface="Arial" pitchFamily="34" charset="0"/>
                </a:rPr>
                <a:t>药品收入</a:t>
              </a:r>
              <a:endParaRPr lang="en-US" sz="1999" cap="small"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44" name="Rectangle 9"/>
            <p:cNvSpPr/>
            <p:nvPr/>
          </p:nvSpPr>
          <p:spPr>
            <a:xfrm>
              <a:off x="8980939" y="3186736"/>
              <a:ext cx="1644087" cy="476738"/>
            </a:xfrm>
            <a:prstGeom prst="rect">
              <a:avLst/>
            </a:prstGeom>
          </p:spPr>
          <p:txBody>
            <a:bodyPr wrap="square" anchor="ctr">
              <a:spAutoFit/>
            </a:bodyPr>
            <a:lstStyle/>
            <a:p>
              <a:pPr algn="ctr" defTabSz="913996" fontAlgn="base">
                <a:spcBef>
                  <a:spcPct val="0"/>
                </a:spcBef>
                <a:spcAft>
                  <a:spcPct val="0"/>
                </a:spcAft>
              </a:pPr>
              <a:r>
                <a:rPr lang="zh-CN" altLang="en-US" sz="1999" cap="small" dirty="0">
                  <a:solidFill>
                    <a:prstClr val="white"/>
                  </a:solidFill>
                  <a:latin typeface="微软雅黑" panose="020B0503020204020204" pitchFamily="34" charset="-122"/>
                  <a:ea typeface="微软雅黑" panose="020B0503020204020204" pitchFamily="34" charset="-122"/>
                  <a:cs typeface="Arial" pitchFamily="34" charset="0"/>
                </a:rPr>
                <a:t>检查收入</a:t>
              </a:r>
              <a:endParaRPr lang="en-US" sz="1999" cap="small"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45" name="Rectangle 13"/>
            <p:cNvSpPr/>
            <p:nvPr/>
          </p:nvSpPr>
          <p:spPr>
            <a:xfrm>
              <a:off x="5697232" y="3186736"/>
              <a:ext cx="1501285" cy="476738"/>
            </a:xfrm>
            <a:prstGeom prst="rect">
              <a:avLst/>
            </a:prstGeom>
          </p:spPr>
          <p:txBody>
            <a:bodyPr wrap="square" anchor="ctr">
              <a:spAutoFit/>
            </a:bodyPr>
            <a:lstStyle/>
            <a:p>
              <a:pPr algn="ctr" defTabSz="913996" fontAlgn="base">
                <a:spcBef>
                  <a:spcPct val="0"/>
                </a:spcBef>
                <a:spcAft>
                  <a:spcPct val="0"/>
                </a:spcAft>
              </a:pPr>
              <a:r>
                <a:rPr lang="zh-CN" altLang="en-US" sz="1999" cap="small" dirty="0">
                  <a:solidFill>
                    <a:prstClr val="white"/>
                  </a:solidFill>
                  <a:latin typeface="微软雅黑" panose="020B0503020204020204" pitchFamily="34" charset="-122"/>
                  <a:ea typeface="微软雅黑" panose="020B0503020204020204" pitchFamily="34" charset="-122"/>
                  <a:cs typeface="Arial" pitchFamily="34" charset="0"/>
                </a:rPr>
                <a:t>治疗收入</a:t>
              </a:r>
              <a:endParaRPr lang="en-US" sz="1999" cap="small"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46" name="Rectangle 14"/>
            <p:cNvSpPr/>
            <p:nvPr/>
          </p:nvSpPr>
          <p:spPr>
            <a:xfrm>
              <a:off x="6488492" y="5105896"/>
              <a:ext cx="1575712" cy="476738"/>
            </a:xfrm>
            <a:prstGeom prst="rect">
              <a:avLst/>
            </a:prstGeom>
          </p:spPr>
          <p:txBody>
            <a:bodyPr wrap="square" anchor="ctr">
              <a:spAutoFit/>
            </a:bodyPr>
            <a:lstStyle/>
            <a:p>
              <a:pPr algn="ctr" defTabSz="913996" fontAlgn="base">
                <a:spcBef>
                  <a:spcPct val="0"/>
                </a:spcBef>
                <a:spcAft>
                  <a:spcPct val="0"/>
                </a:spcAft>
              </a:pPr>
              <a:r>
                <a:rPr lang="zh-CN" altLang="en-US" sz="1999" cap="small" dirty="0">
                  <a:solidFill>
                    <a:prstClr val="white"/>
                  </a:solidFill>
                  <a:latin typeface="微软雅黑" panose="020B0503020204020204" pitchFamily="34" charset="-122"/>
                  <a:ea typeface="微软雅黑" panose="020B0503020204020204" pitchFamily="34" charset="-122"/>
                  <a:cs typeface="Arial" pitchFamily="34" charset="0"/>
                </a:rPr>
                <a:t>其他收入</a:t>
              </a:r>
              <a:endParaRPr lang="en-US" sz="1999" cap="small"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47" name="Rectangle 15"/>
            <p:cNvSpPr/>
            <p:nvPr/>
          </p:nvSpPr>
          <p:spPr>
            <a:xfrm>
              <a:off x="8500739" y="5031902"/>
              <a:ext cx="1429511" cy="476738"/>
            </a:xfrm>
            <a:prstGeom prst="rect">
              <a:avLst/>
            </a:prstGeom>
          </p:spPr>
          <p:txBody>
            <a:bodyPr wrap="square" anchor="ctr">
              <a:spAutoFit/>
            </a:bodyPr>
            <a:lstStyle/>
            <a:p>
              <a:pPr algn="ctr" defTabSz="913996" fontAlgn="base">
                <a:spcBef>
                  <a:spcPct val="0"/>
                </a:spcBef>
                <a:spcAft>
                  <a:spcPct val="0"/>
                </a:spcAft>
              </a:pPr>
              <a:r>
                <a:rPr lang="zh-CN" altLang="en-US" sz="1999" cap="small" dirty="0">
                  <a:solidFill>
                    <a:prstClr val="white"/>
                  </a:solidFill>
                  <a:latin typeface="微软雅黑" panose="020B0503020204020204" pitchFamily="34" charset="-122"/>
                  <a:ea typeface="微软雅黑" panose="020B0503020204020204" pitchFamily="34" charset="-122"/>
                  <a:cs typeface="Arial" pitchFamily="34" charset="0"/>
                </a:rPr>
                <a:t>诊断收入</a:t>
              </a:r>
              <a:endParaRPr lang="en-US" sz="1999" cap="small" dirty="0">
                <a:solidFill>
                  <a:prstClr val="white"/>
                </a:solidFill>
                <a:latin typeface="微软雅黑" panose="020B0503020204020204" pitchFamily="34" charset="-122"/>
                <a:ea typeface="微软雅黑" panose="020B0503020204020204" pitchFamily="34" charset="-122"/>
                <a:cs typeface="Arial" pitchFamily="34" charset="0"/>
              </a:endParaRPr>
            </a:p>
          </p:txBody>
        </p:sp>
      </p:grpSp>
      <p:sp>
        <p:nvSpPr>
          <p:cNvPr id="20" name="矩形 1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21" name="直接连接符 2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57589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4656" y="1997191"/>
            <a:ext cx="4895269" cy="431936"/>
            <a:chOff x="3779912" y="1777380"/>
            <a:chExt cx="4896544" cy="432048"/>
          </a:xfrm>
        </p:grpSpPr>
        <p:sp>
          <p:nvSpPr>
            <p:cNvPr id="3" name="矩形 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799" kern="0">
                <a:solidFill>
                  <a:sysClr val="window" lastClr="FFFFFF"/>
                </a:solidFill>
                <a:ea typeface="微软雅黑"/>
              </a:endParaRPr>
            </a:p>
          </p:txBody>
        </p:sp>
        <p:sp>
          <p:nvSpPr>
            <p:cNvPr id="4" name="矩形 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399" kern="0" dirty="0">
                  <a:solidFill>
                    <a:sysClr val="window" lastClr="FFFFFF"/>
                  </a:solidFill>
                  <a:latin typeface="Broadway" pitchFamily="82" charset="0"/>
                  <a:ea typeface="微软雅黑"/>
                </a:rPr>
                <a:t>1</a:t>
              </a:r>
              <a:endParaRPr lang="zh-CN" altLang="en-US" sz="2399" kern="0" dirty="0">
                <a:solidFill>
                  <a:sysClr val="window" lastClr="FFFFFF"/>
                </a:solidFill>
                <a:latin typeface="Broadway" pitchFamily="82" charset="0"/>
                <a:ea typeface="微软雅黑"/>
              </a:endParaRPr>
            </a:p>
          </p:txBody>
        </p:sp>
        <p:sp>
          <p:nvSpPr>
            <p:cNvPr id="5" name="TextBox 37"/>
            <p:cNvSpPr txBox="1"/>
            <p:nvPr/>
          </p:nvSpPr>
          <p:spPr>
            <a:xfrm>
              <a:off x="4382368" y="1824127"/>
              <a:ext cx="4078064" cy="369332"/>
            </a:xfrm>
            <a:prstGeom prst="rect">
              <a:avLst/>
            </a:prstGeom>
            <a:noFill/>
          </p:spPr>
          <p:txBody>
            <a:bodyPr wrap="square" rtlCol="0">
              <a:spAutoFit/>
            </a:bodyPr>
            <a:lstStyle/>
            <a:p>
              <a:pPr defTabSz="913996">
                <a:defRPr/>
              </a:pPr>
              <a:r>
                <a:rPr lang="zh-CN" altLang="en-US" sz="1799" b="1" dirty="0">
                  <a:solidFill>
                    <a:srgbClr val="1F497D"/>
                  </a:solidFill>
                  <a:latin typeface="微软雅黑" pitchFamily="34" charset="-122"/>
                  <a:ea typeface="微软雅黑" pitchFamily="34" charset="-122"/>
                </a:rPr>
                <a:t>                   医院战略规划</a:t>
              </a:r>
            </a:p>
          </p:txBody>
        </p:sp>
      </p:grpSp>
      <p:grpSp>
        <p:nvGrpSpPr>
          <p:cNvPr id="18" name="组合 17"/>
          <p:cNvGrpSpPr/>
          <p:nvPr/>
        </p:nvGrpSpPr>
        <p:grpSpPr>
          <a:xfrm>
            <a:off x="1704656" y="2810410"/>
            <a:ext cx="4895269" cy="431936"/>
            <a:chOff x="3779912" y="1777380"/>
            <a:chExt cx="4896544" cy="432048"/>
          </a:xfrm>
        </p:grpSpPr>
        <p:sp>
          <p:nvSpPr>
            <p:cNvPr id="19" name="矩形 18"/>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799" kern="0">
                <a:solidFill>
                  <a:sysClr val="window" lastClr="FFFFFF"/>
                </a:solidFill>
                <a:ea typeface="微软雅黑"/>
              </a:endParaRPr>
            </a:p>
          </p:txBody>
        </p:sp>
        <p:sp>
          <p:nvSpPr>
            <p:cNvPr id="20" name="矩形 19"/>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399" kern="0" dirty="0">
                  <a:solidFill>
                    <a:sysClr val="window" lastClr="FFFFFF"/>
                  </a:solidFill>
                  <a:latin typeface="Broadway" pitchFamily="82" charset="0"/>
                  <a:ea typeface="微软雅黑"/>
                </a:rPr>
                <a:t>2</a:t>
              </a:r>
              <a:endParaRPr lang="zh-CN" altLang="en-US" sz="2399" kern="0" dirty="0">
                <a:solidFill>
                  <a:sysClr val="window" lastClr="FFFFFF"/>
                </a:solidFill>
                <a:latin typeface="Broadway" pitchFamily="82" charset="0"/>
                <a:ea typeface="微软雅黑"/>
              </a:endParaRPr>
            </a:p>
          </p:txBody>
        </p:sp>
        <p:sp>
          <p:nvSpPr>
            <p:cNvPr id="21"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699" b="1" kern="0" dirty="0">
                  <a:solidFill>
                    <a:srgbClr val="1F497D"/>
                  </a:solidFill>
                  <a:latin typeface="微软雅黑" pitchFamily="34" charset="-122"/>
                  <a:ea typeface="微软雅黑" pitchFamily="34" charset="-122"/>
                </a:rPr>
                <a:t>医院品牌规划</a:t>
              </a:r>
            </a:p>
          </p:txBody>
        </p:sp>
      </p:grpSp>
      <p:grpSp>
        <p:nvGrpSpPr>
          <p:cNvPr id="22" name="组合 21"/>
          <p:cNvGrpSpPr/>
          <p:nvPr/>
        </p:nvGrpSpPr>
        <p:grpSpPr>
          <a:xfrm>
            <a:off x="1704656" y="3623629"/>
            <a:ext cx="4895269" cy="431936"/>
            <a:chOff x="3779912" y="1777380"/>
            <a:chExt cx="4896544" cy="432048"/>
          </a:xfrm>
        </p:grpSpPr>
        <p:sp>
          <p:nvSpPr>
            <p:cNvPr id="23" name="矩形 2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799" kern="0">
                <a:solidFill>
                  <a:sysClr val="window" lastClr="FFFFFF"/>
                </a:solidFill>
                <a:ea typeface="微软雅黑"/>
              </a:endParaRPr>
            </a:p>
          </p:txBody>
        </p:sp>
        <p:sp>
          <p:nvSpPr>
            <p:cNvPr id="24" name="矩形 2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399" kern="0" dirty="0">
                  <a:solidFill>
                    <a:sysClr val="window" lastClr="FFFFFF"/>
                  </a:solidFill>
                  <a:latin typeface="Broadway" pitchFamily="82" charset="0"/>
                  <a:ea typeface="微软雅黑"/>
                </a:rPr>
                <a:t>3</a:t>
              </a:r>
              <a:endParaRPr lang="zh-CN" altLang="en-US" sz="2399" kern="0" dirty="0">
                <a:solidFill>
                  <a:sysClr val="window" lastClr="FFFFFF"/>
                </a:solidFill>
                <a:latin typeface="Broadway" pitchFamily="82" charset="0"/>
                <a:ea typeface="微软雅黑"/>
              </a:endParaRPr>
            </a:p>
          </p:txBody>
        </p:sp>
        <p:sp>
          <p:nvSpPr>
            <p:cNvPr id="25"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699" b="1" kern="0" dirty="0">
                  <a:solidFill>
                    <a:srgbClr val="1F497D"/>
                  </a:solidFill>
                  <a:latin typeface="微软雅黑" pitchFamily="34" charset="-122"/>
                  <a:ea typeface="微软雅黑" pitchFamily="34" charset="-122"/>
                </a:rPr>
                <a:t>医院运营规划</a:t>
              </a:r>
            </a:p>
          </p:txBody>
        </p:sp>
      </p:grpSp>
      <p:grpSp>
        <p:nvGrpSpPr>
          <p:cNvPr id="26" name="组合 25"/>
          <p:cNvGrpSpPr/>
          <p:nvPr/>
        </p:nvGrpSpPr>
        <p:grpSpPr>
          <a:xfrm>
            <a:off x="1704656" y="4436849"/>
            <a:ext cx="4895269" cy="431936"/>
            <a:chOff x="3779912" y="1777380"/>
            <a:chExt cx="4896544" cy="432048"/>
          </a:xfrm>
        </p:grpSpPr>
        <p:sp>
          <p:nvSpPr>
            <p:cNvPr id="27" name="矩形 26"/>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799" kern="0">
                <a:solidFill>
                  <a:sysClr val="window" lastClr="FFFFFF"/>
                </a:solidFill>
                <a:ea typeface="微软雅黑"/>
              </a:endParaRPr>
            </a:p>
          </p:txBody>
        </p:sp>
        <p:sp>
          <p:nvSpPr>
            <p:cNvPr id="28" name="矩形 27"/>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399" kern="0" dirty="0">
                  <a:solidFill>
                    <a:sysClr val="window" lastClr="FFFFFF"/>
                  </a:solidFill>
                  <a:latin typeface="Broadway" pitchFamily="82" charset="0"/>
                  <a:ea typeface="微软雅黑"/>
                </a:rPr>
                <a:t>4</a:t>
              </a:r>
              <a:endParaRPr lang="zh-CN" altLang="en-US" sz="2399" kern="0" dirty="0">
                <a:solidFill>
                  <a:sysClr val="window" lastClr="FFFFFF"/>
                </a:solidFill>
                <a:latin typeface="Broadway" pitchFamily="82" charset="0"/>
                <a:ea typeface="微软雅黑"/>
              </a:endParaRPr>
            </a:p>
          </p:txBody>
        </p:sp>
        <p:sp>
          <p:nvSpPr>
            <p:cNvPr id="29"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699" b="1" kern="0" dirty="0">
                  <a:solidFill>
                    <a:srgbClr val="1F497D"/>
                  </a:solidFill>
                  <a:latin typeface="微软雅黑" pitchFamily="34" charset="-122"/>
                  <a:ea typeface="微软雅黑" pitchFamily="34" charset="-122"/>
                </a:rPr>
                <a:t>医院管理规划</a:t>
              </a:r>
            </a:p>
          </p:txBody>
        </p:sp>
      </p:grpSp>
      <p:sp>
        <p:nvSpPr>
          <p:cNvPr id="33" name="矩形 32"/>
          <p:cNvSpPr/>
          <p:nvPr/>
        </p:nvSpPr>
        <p:spPr>
          <a:xfrm>
            <a:off x="912774" y="893"/>
            <a:ext cx="1342675"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目录</a:t>
            </a:r>
          </a:p>
        </p:txBody>
      </p:sp>
      <p:pic>
        <p:nvPicPr>
          <p:cNvPr id="36" name="图片 3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5893" y="893"/>
            <a:ext cx="4833631" cy="6856215"/>
          </a:xfrm>
          <a:prstGeom prst="rect">
            <a:avLst/>
          </a:prstGeom>
        </p:spPr>
      </p:pic>
      <p:cxnSp>
        <p:nvCxnSpPr>
          <p:cNvPr id="37" name="直接连接符 3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88338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40247" y="1255952"/>
            <a:ext cx="3261583" cy="246157"/>
          </a:xfrm>
          <a:prstGeom prst="rect">
            <a:avLst/>
          </a:prstGeom>
        </p:spPr>
        <p:txBody>
          <a:bodyPr wrap="none">
            <a:spAutoFit/>
          </a:bodyPr>
          <a:lstStyle/>
          <a:p>
            <a:pPr algn="just" defTabSz="913996">
              <a:lnSpc>
                <a:spcPts val="1200"/>
              </a:lnSpc>
              <a:spcBef>
                <a:spcPts val="1300"/>
              </a:spcBef>
              <a:spcAft>
                <a:spcPts val="1300"/>
              </a:spcAft>
            </a:pPr>
            <a:r>
              <a:rPr kumimoji="1" lang="zh-CN" altLang="zh-CN" sz="2399" b="1" dirty="0">
                <a:solidFill>
                  <a:srgbClr val="1F497D"/>
                </a:solidFill>
                <a:latin typeface="微软雅黑" pitchFamily="34" charset="-122"/>
                <a:ea typeface="微软雅黑" pitchFamily="34" charset="-122"/>
              </a:rPr>
              <a:t>医院经营业务目标规划</a:t>
            </a:r>
          </a:p>
        </p:txBody>
      </p:sp>
      <p:graphicFrame>
        <p:nvGraphicFramePr>
          <p:cNvPr id="3" name="表格 2"/>
          <p:cNvGraphicFramePr>
            <a:graphicFrameLocks noGrp="1"/>
          </p:cNvGraphicFramePr>
          <p:nvPr>
            <p:extLst/>
          </p:nvPr>
        </p:nvGraphicFramePr>
        <p:xfrm>
          <a:off x="335360" y="1845237"/>
          <a:ext cx="5553710" cy="4373374"/>
        </p:xfrm>
        <a:graphic>
          <a:graphicData uri="http://schemas.openxmlformats.org/drawingml/2006/table">
            <a:tbl>
              <a:tblPr firstRow="1" firstCol="1" bandRow="1">
                <a:tableStyleId>{F5AB1C69-6EDB-4FF4-983F-18BD219EF322}</a:tableStyleId>
              </a:tblPr>
              <a:tblGrid>
                <a:gridCol w="1584176"/>
                <a:gridCol w="1507004"/>
                <a:gridCol w="1374140"/>
                <a:gridCol w="1088390"/>
              </a:tblGrid>
              <a:tr h="300277">
                <a:tc gridSpan="4">
                  <a:txBody>
                    <a:bodyPr/>
                    <a:lstStyle/>
                    <a:p>
                      <a:pPr indent="88900" algn="ctr">
                        <a:spcAft>
                          <a:spcPts val="0"/>
                        </a:spcAft>
                      </a:pPr>
                      <a:r>
                        <a:rPr lang="en-US" sz="1400" kern="0" dirty="0">
                          <a:effectLst/>
                          <a:latin typeface="微软雅黑" panose="020B0503020204020204" pitchFamily="34" charset="-122"/>
                          <a:ea typeface="微软雅黑" panose="020B0503020204020204" pitchFamily="34" charset="-122"/>
                        </a:rPr>
                        <a:t>2014</a:t>
                      </a:r>
                      <a:r>
                        <a:rPr lang="zh-CN" sz="1400" kern="0" dirty="0">
                          <a:effectLst/>
                          <a:latin typeface="微软雅黑" panose="020B0503020204020204" pitchFamily="34" charset="-122"/>
                          <a:ea typeface="微软雅黑" panose="020B0503020204020204" pitchFamily="34" charset="-122"/>
                        </a:rPr>
                        <a:t>年</a:t>
                      </a:r>
                      <a:r>
                        <a:rPr lang="en-US" sz="1400" kern="0" dirty="0">
                          <a:effectLst/>
                          <a:latin typeface="微软雅黑" panose="020B0503020204020204" pitchFamily="34" charset="-122"/>
                          <a:ea typeface="微软雅黑" panose="020B0503020204020204" pitchFamily="34" charset="-122"/>
                        </a:rPr>
                        <a:t>XX</a:t>
                      </a:r>
                      <a:r>
                        <a:rPr lang="zh-CN" sz="1400" kern="0" dirty="0">
                          <a:effectLst/>
                          <a:latin typeface="微软雅黑" panose="020B0503020204020204" pitchFamily="34" charset="-122"/>
                          <a:ea typeface="微软雅黑" panose="020B0503020204020204" pitchFamily="34" charset="-122"/>
                        </a:rPr>
                        <a:t>医院经营目标规划</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1546">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项目</a:t>
                      </a:r>
                      <a:r>
                        <a:rPr lang="en-US" sz="1100" kern="0" dirty="0">
                          <a:effectLst/>
                          <a:latin typeface="微软雅黑" panose="020B0503020204020204" pitchFamily="34" charset="-122"/>
                          <a:ea typeface="微软雅黑" panose="020B0503020204020204" pitchFamily="34" charset="-122"/>
                        </a:rPr>
                        <a:t>/</a:t>
                      </a:r>
                      <a:r>
                        <a:rPr lang="zh-CN" sz="1100" kern="0" dirty="0">
                          <a:effectLst/>
                          <a:latin typeface="微软雅黑" panose="020B0503020204020204" pitchFamily="34" charset="-122"/>
                          <a:ea typeface="微软雅黑" panose="020B0503020204020204" pitchFamily="34" charset="-122"/>
                        </a:rPr>
                        <a:t>年份</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ctr">
                        <a:spcAft>
                          <a:spcPts val="0"/>
                        </a:spcAft>
                      </a:pPr>
                      <a:r>
                        <a:rPr lang="en-US" sz="1200" kern="0" dirty="0">
                          <a:effectLst/>
                          <a:latin typeface="微软雅黑" panose="020B0503020204020204" pitchFamily="34" charset="-122"/>
                          <a:ea typeface="微软雅黑" panose="020B0503020204020204" pitchFamily="34" charset="-122"/>
                        </a:rPr>
                        <a:t>2013</a:t>
                      </a:r>
                      <a:r>
                        <a:rPr lang="zh-CN" sz="1200" kern="0" dirty="0">
                          <a:effectLst/>
                          <a:latin typeface="微软雅黑" panose="020B0503020204020204" pitchFamily="34" charset="-122"/>
                          <a:ea typeface="微软雅黑" panose="020B0503020204020204" pitchFamily="34" charset="-122"/>
                        </a:rPr>
                        <a:t>年</a:t>
                      </a:r>
                      <a:endParaRPr lang="zh-CN" sz="10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0">
                          <a:effectLst/>
                          <a:latin typeface="微软雅黑" panose="020B0503020204020204" pitchFamily="34" charset="-122"/>
                          <a:ea typeface="微软雅黑" panose="020B0503020204020204" pitchFamily="34" charset="-122"/>
                        </a:rPr>
                        <a:t>2014</a:t>
                      </a:r>
                      <a:r>
                        <a:rPr lang="zh-CN" sz="1200" kern="0">
                          <a:effectLst/>
                          <a:latin typeface="微软雅黑" panose="020B0503020204020204" pitchFamily="34" charset="-122"/>
                          <a:ea typeface="微软雅黑" panose="020B0503020204020204" pitchFamily="34" charset="-122"/>
                        </a:rPr>
                        <a:t>年</a:t>
                      </a:r>
                      <a:endParaRPr lang="zh-CN" sz="1000" b="1"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indent="76200" algn="l">
                        <a:spcAft>
                          <a:spcPts val="0"/>
                        </a:spcAft>
                      </a:pPr>
                      <a:r>
                        <a:rPr lang="zh-CN" sz="1200" kern="0" dirty="0">
                          <a:effectLst/>
                          <a:latin typeface="微软雅黑" panose="020B0503020204020204" pitchFamily="34" charset="-122"/>
                          <a:ea typeface="微软雅黑" panose="020B0503020204020204" pitchFamily="34" charset="-122"/>
                        </a:rPr>
                        <a:t>同比增长率</a:t>
                      </a:r>
                      <a:endParaRPr lang="zh-CN" sz="1000" b="1" kern="100" dirty="0">
                        <a:effectLst/>
                        <a:latin typeface="微软雅黑" panose="020B0503020204020204" pitchFamily="34" charset="-122"/>
                        <a:ea typeface="微软雅黑" panose="020B0503020204020204" pitchFamily="34" charset="-122"/>
                      </a:endParaRPr>
                    </a:p>
                  </a:txBody>
                  <a:tcPr marL="68580" marR="68580" marT="0" marB="0" anchor="ctr"/>
                </a:tc>
              </a:tr>
              <a:tr h="3472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业务收入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r>
              <a:tr h="274883">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治疗收入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药品收入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检查收入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488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诊断收入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488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其他收入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74883">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门诊量（万人次）</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32630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住院量（万人次）</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收入量（万元）</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488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人均门诊费用</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平均住院日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92024">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人均住院费用</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r>
              <a:tr h="274883">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床位周转次数</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r>
              <a:tr h="206321">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药占比（</a:t>
                      </a:r>
                      <a:r>
                        <a:rPr lang="en-US" sz="1100" kern="0" dirty="0">
                          <a:effectLst/>
                          <a:latin typeface="微软雅黑" panose="020B0503020204020204" pitchFamily="34" charset="-122"/>
                          <a:ea typeface="微软雅黑" panose="020B0503020204020204" pitchFamily="34" charset="-122"/>
                        </a:rPr>
                        <a:t>%</a:t>
                      </a:r>
                      <a:r>
                        <a:rPr lang="zh-CN" sz="1100" kern="0" dirty="0">
                          <a:effectLst/>
                          <a:latin typeface="微软雅黑" panose="020B0503020204020204" pitchFamily="34" charset="-122"/>
                          <a:ea typeface="微软雅黑" panose="020B0503020204020204" pitchFamily="34" charset="-122"/>
                        </a:rPr>
                        <a:t>）</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graphicFrame>
        <p:nvGraphicFramePr>
          <p:cNvPr id="4" name="表格 3"/>
          <p:cNvGraphicFramePr>
            <a:graphicFrameLocks noGrp="1"/>
          </p:cNvGraphicFramePr>
          <p:nvPr>
            <p:extLst/>
          </p:nvPr>
        </p:nvGraphicFramePr>
        <p:xfrm>
          <a:off x="6167990" y="1845237"/>
          <a:ext cx="5616241" cy="4391339"/>
        </p:xfrm>
        <a:graphic>
          <a:graphicData uri="http://schemas.openxmlformats.org/drawingml/2006/table">
            <a:tbl>
              <a:tblPr>
                <a:tableStyleId>{69CF1AB2-1976-4502-BF36-3FF5EA218861}</a:tableStyleId>
              </a:tblPr>
              <a:tblGrid>
                <a:gridCol w="603679"/>
                <a:gridCol w="779732"/>
                <a:gridCol w="835427"/>
                <a:gridCol w="727909"/>
                <a:gridCol w="913788"/>
                <a:gridCol w="862452"/>
                <a:gridCol w="893254"/>
              </a:tblGrid>
              <a:tr h="377672">
                <a:tc gridSpan="7">
                  <a:txBody>
                    <a:bodyPr/>
                    <a:lstStyle/>
                    <a:p>
                      <a:pPr algn="ctr" fontAlgn="ctr"/>
                      <a:r>
                        <a:rPr lang="en-US" altLang="zh-CN" sz="1400" u="none" strike="noStrike" dirty="0" smtClean="0">
                          <a:effectLst/>
                          <a:latin typeface="微软雅黑" panose="020B0503020204020204" pitchFamily="34" charset="-122"/>
                          <a:ea typeface="微软雅黑" panose="020B0503020204020204" pitchFamily="34" charset="-122"/>
                        </a:rPr>
                        <a:t>2014</a:t>
                      </a:r>
                      <a:r>
                        <a:rPr lang="zh-CN" altLang="en-US" sz="1400" u="none" strike="noStrike" dirty="0" smtClean="0">
                          <a:effectLst/>
                          <a:latin typeface="微软雅黑" panose="020B0503020204020204" pitchFamily="34" charset="-122"/>
                          <a:ea typeface="微软雅黑" panose="020B0503020204020204" pitchFamily="34" charset="-122"/>
                        </a:rPr>
                        <a:t>年</a:t>
                      </a:r>
                      <a:r>
                        <a:rPr lang="en-US" altLang="zh-CN" sz="1400" u="none" strike="noStrike" dirty="0" smtClean="0">
                          <a:effectLst/>
                          <a:latin typeface="微软雅黑" panose="020B0503020204020204" pitchFamily="34" charset="-122"/>
                          <a:ea typeface="微软雅黑" panose="020B0503020204020204" pitchFamily="34" charset="-122"/>
                        </a:rPr>
                        <a:t>xx</a:t>
                      </a:r>
                      <a:r>
                        <a:rPr lang="zh-CN" altLang="en-US" sz="1400" u="none" strike="noStrike" dirty="0" smtClean="0">
                          <a:effectLst/>
                          <a:latin typeface="微软雅黑" panose="020B0503020204020204" pitchFamily="34" charset="-122"/>
                          <a:ea typeface="微软雅黑" panose="020B0503020204020204" pitchFamily="34" charset="-122"/>
                        </a:rPr>
                        <a:t>医院</a:t>
                      </a:r>
                      <a:r>
                        <a:rPr lang="zh-CN" altLang="en-US" sz="1400" u="none" strike="noStrike" dirty="0">
                          <a:effectLst/>
                          <a:latin typeface="微软雅黑" panose="020B0503020204020204" pitchFamily="34" charset="-122"/>
                          <a:ea typeface="微软雅黑" panose="020B0503020204020204" pitchFamily="34" charset="-122"/>
                        </a:rPr>
                        <a:t>医疗收入分解表</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2207">
                <a:tc rowSpan="2">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科室</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gridSpan="2">
                  <a:txBody>
                    <a:bodyPr/>
                    <a:lstStyle/>
                    <a:p>
                      <a:pPr algn="ctr" fontAlgn="ctr"/>
                      <a:r>
                        <a:rPr lang="en-US" altLang="zh-CN" sz="1100" u="none" strike="noStrike" dirty="0">
                          <a:effectLst/>
                          <a:latin typeface="微软雅黑" panose="020B0503020204020204" pitchFamily="34" charset="-122"/>
                          <a:ea typeface="微软雅黑" panose="020B0503020204020204" pitchFamily="34" charset="-122"/>
                        </a:rPr>
                        <a:t>2013</a:t>
                      </a:r>
                      <a:r>
                        <a:rPr lang="zh-CN" altLang="en-US" sz="1100" u="none" strike="noStrike" dirty="0">
                          <a:effectLst/>
                          <a:latin typeface="微软雅黑" panose="020B0503020204020204" pitchFamily="34" charset="-122"/>
                          <a:ea typeface="微软雅黑" panose="020B0503020204020204" pitchFamily="34" charset="-122"/>
                        </a:rPr>
                        <a:t>年经营状况</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hMerge="1">
                  <a:txBody>
                    <a:bodyPr/>
                    <a:lstStyle/>
                    <a:p>
                      <a:endParaRPr lang="zh-CN" altLang="en-US"/>
                    </a:p>
                  </a:txBody>
                  <a:tcPr/>
                </a:tc>
                <a:tc gridSpan="2">
                  <a:txBody>
                    <a:bodyPr/>
                    <a:lstStyle/>
                    <a:p>
                      <a:pPr algn="ctr" fontAlgn="ctr"/>
                      <a:r>
                        <a:rPr lang="en-US" altLang="zh-CN" sz="1100" u="none" strike="noStrike" dirty="0">
                          <a:effectLst/>
                          <a:latin typeface="微软雅黑" panose="020B0503020204020204" pitchFamily="34" charset="-122"/>
                          <a:ea typeface="微软雅黑" panose="020B0503020204020204" pitchFamily="34" charset="-122"/>
                        </a:rPr>
                        <a:t>2014</a:t>
                      </a:r>
                      <a:r>
                        <a:rPr lang="zh-CN" altLang="en-US" sz="1100" u="none" strike="noStrike" dirty="0">
                          <a:effectLst/>
                          <a:latin typeface="微软雅黑" panose="020B0503020204020204" pitchFamily="34" charset="-122"/>
                          <a:ea typeface="微软雅黑" panose="020B0503020204020204" pitchFamily="34" charset="-122"/>
                        </a:rPr>
                        <a:t>年经营目标</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hMerge="1">
                  <a:txBody>
                    <a:bodyPr/>
                    <a:lstStyle/>
                    <a:p>
                      <a:endParaRPr lang="zh-CN" altLang="en-US"/>
                    </a:p>
                  </a:txBody>
                  <a:tcPr/>
                </a:tc>
                <a:tc rowSpan="2">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r>
                        <a:rPr lang="en-US" altLang="zh-CN" sz="1100" u="none" strike="noStrike" dirty="0">
                          <a:effectLst/>
                          <a:latin typeface="微软雅黑" panose="020B0503020204020204" pitchFamily="34" charset="-122"/>
                          <a:ea typeface="微软雅黑" panose="020B0503020204020204" pitchFamily="34" charset="-122"/>
                        </a:rPr>
                        <a:t>2014</a:t>
                      </a:r>
                      <a:r>
                        <a:rPr lang="zh-CN" altLang="en-US" sz="1100" u="none" strike="noStrike" dirty="0">
                          <a:effectLst/>
                          <a:latin typeface="微软雅黑" panose="020B0503020204020204" pitchFamily="34" charset="-122"/>
                          <a:ea typeface="微软雅黑" panose="020B0503020204020204" pitchFamily="34" charset="-122"/>
                        </a:rPr>
                        <a:t>年综合成本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rowSpan="2">
                  <a:txBody>
                    <a:bodyPr/>
                    <a:lstStyle/>
                    <a:p>
                      <a:pPr algn="ctr" fontAlgn="ctr"/>
                      <a:r>
                        <a:rPr lang="en-US" altLang="zh-CN" sz="1100" u="none" strike="noStrike">
                          <a:effectLst/>
                          <a:latin typeface="微软雅黑" panose="020B0503020204020204" pitchFamily="34" charset="-122"/>
                          <a:ea typeface="微软雅黑" panose="020B0503020204020204" pitchFamily="34" charset="-122"/>
                        </a:rPr>
                        <a:t>2014</a:t>
                      </a:r>
                      <a:r>
                        <a:rPr lang="zh-CN" altLang="en-US" sz="1100" u="none" strike="noStrike">
                          <a:effectLst/>
                          <a:latin typeface="微软雅黑" panose="020B0503020204020204" pitchFamily="34" charset="-122"/>
                          <a:ea typeface="微软雅黑" panose="020B0503020204020204" pitchFamily="34" charset="-122"/>
                        </a:rPr>
                        <a:t>年科室收益</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50103">
                <a:tc vMerge="1">
                  <a:txBody>
                    <a:bodyPr/>
                    <a:lstStyle/>
                    <a:p>
                      <a:endParaRPr lang="zh-CN" altLang="en-US"/>
                    </a:p>
                  </a:txBody>
                  <a:tcP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工作量</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医疗收入</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工作量</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医疗收入</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vMerge="1">
                  <a:txBody>
                    <a:bodyPr/>
                    <a:lstStyle/>
                    <a:p>
                      <a:endParaRPr lang="zh-CN" altLang="en-US"/>
                    </a:p>
                  </a:txBody>
                  <a:tcPr/>
                </a:tc>
                <a:tc vMerge="1">
                  <a:txBody>
                    <a:bodyPr/>
                    <a:lstStyle/>
                    <a:p>
                      <a:endParaRPr lang="zh-CN" altLang="en-US"/>
                    </a:p>
                  </a:txBody>
                  <a:tcPr/>
                </a:tc>
              </a:tr>
              <a:tr h="427261">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心内一科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l" fontAlgn="ctr"/>
                      <a:r>
                        <a:rPr lang="zh-CN" altLang="en-US" sz="1100" u="none" strike="noStrike" dirty="0">
                          <a:effectLst/>
                          <a:latin typeface="微软雅黑" panose="020B0503020204020204" pitchFamily="34" charset="-122"/>
                          <a:ea typeface="微软雅黑" panose="020B0503020204020204" pitchFamily="34" charset="-122"/>
                        </a:rPr>
                        <a:t>门急诊量：                   收容量</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l"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心内二科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心内三科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心内四科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神内一科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神内二科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神内三科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神内四科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呼吸一科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呼吸二科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肾内科</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41296">
                <a:tc gridSpan="7">
                  <a:txBody>
                    <a:bodyPr/>
                    <a:lstStyle/>
                    <a:p>
                      <a:pPr algn="l" fontAlgn="ctr"/>
                      <a:r>
                        <a:rPr lang="en-US" altLang="zh-CN" sz="1100" u="none" strike="noStrike" dirty="0" smtClean="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hMerge="1">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3" marB="0" anchor="ctr"/>
                </a:tc>
                <a:tc hMerge="1">
                  <a:txBody>
                    <a:bodyPr/>
                    <a:lstStyle/>
                    <a:p>
                      <a:pPr algn="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3" marB="0" anchor="ctr"/>
                </a:tc>
                <a:tc hMerge="1">
                  <a:txBody>
                    <a:bodyPr/>
                    <a:lstStyle/>
                    <a:p>
                      <a:pPr algn="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3" marB="0" anchor="ctr"/>
                </a:tc>
                <a:tc hMerge="1">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3" marB="0" anchor="ctr"/>
                </a:tc>
                <a:tc hMerge="1">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3" marB="0" anchor="ctr"/>
                </a:tc>
                <a:tc hMerge="1">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3" marB="0" anchor="ctr"/>
                </a:tc>
              </a:tr>
            </a:tbl>
          </a:graphicData>
        </a:graphic>
      </p:graphicFrame>
      <p:sp>
        <p:nvSpPr>
          <p:cNvPr id="5" name="矩形 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6" name="直接连接符 5"/>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000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a:graphicFrameLocks/>
          </p:cNvGraphicFramePr>
          <p:nvPr>
            <p:extLst/>
          </p:nvPr>
        </p:nvGraphicFramePr>
        <p:xfrm>
          <a:off x="1313185" y="1341312"/>
          <a:ext cx="9358603" cy="510010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连接符 5"/>
          <p:cNvCxnSpPr/>
          <p:nvPr/>
        </p:nvCxnSpPr>
        <p:spPr>
          <a:xfrm>
            <a:off x="2680984" y="5156742"/>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7" name="直接连接符 6"/>
          <p:cNvCxnSpPr/>
          <p:nvPr/>
        </p:nvCxnSpPr>
        <p:spPr>
          <a:xfrm>
            <a:off x="4368259" y="4940774"/>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064477" y="4652817"/>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9" name="直接连接符 8"/>
          <p:cNvCxnSpPr/>
          <p:nvPr/>
        </p:nvCxnSpPr>
        <p:spPr>
          <a:xfrm>
            <a:off x="7735992" y="4220882"/>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a:xfrm>
            <a:off x="9447972" y="3429000"/>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376828" y="5025972"/>
            <a:ext cx="967384" cy="584611"/>
          </a:xfrm>
          <a:prstGeom prst="rect">
            <a:avLst/>
          </a:prstGeom>
          <a:noFill/>
        </p:spPr>
        <p:txBody>
          <a:bodyPr wrap="square" lIns="91403" tIns="45702" rIns="91403" bIns="45702" rtlCol="0">
            <a:spAutoFit/>
          </a:bodyPr>
          <a:lstStyle/>
          <a:p>
            <a:pPr defTabSz="913996"/>
            <a:r>
              <a:rPr lang="zh-CN" altLang="en-US" sz="1600" dirty="0">
                <a:solidFill>
                  <a:srgbClr val="C00000"/>
                </a:solidFill>
                <a:latin typeface="微软雅黑" pitchFamily="34" charset="-122"/>
                <a:ea typeface="微软雅黑" pitchFamily="34" charset="-122"/>
              </a:rPr>
              <a:t>利润比</a:t>
            </a:r>
            <a:r>
              <a:rPr lang="en-US" altLang="zh-CN" sz="1600" b="1" dirty="0">
                <a:solidFill>
                  <a:srgbClr val="C00000"/>
                </a:solidFill>
                <a:latin typeface="微软雅黑" pitchFamily="34" charset="-122"/>
                <a:ea typeface="微软雅黑" pitchFamily="34" charset="-122"/>
              </a:rPr>
              <a:t>65%</a:t>
            </a:r>
            <a:endParaRPr lang="zh-CN" altLang="en-US" sz="1600" b="1" dirty="0">
              <a:solidFill>
                <a:srgbClr val="C00000"/>
              </a:solidFill>
              <a:latin typeface="微软雅黑" pitchFamily="34" charset="-122"/>
              <a:ea typeface="微软雅黑" pitchFamily="34" charset="-122"/>
            </a:endParaRPr>
          </a:p>
        </p:txBody>
      </p:sp>
      <p:sp>
        <p:nvSpPr>
          <p:cNvPr id="12" name="TextBox 11"/>
          <p:cNvSpPr txBox="1"/>
          <p:nvPr/>
        </p:nvSpPr>
        <p:spPr>
          <a:xfrm>
            <a:off x="5097092" y="4810004"/>
            <a:ext cx="967384" cy="584611"/>
          </a:xfrm>
          <a:prstGeom prst="rect">
            <a:avLst/>
          </a:prstGeom>
          <a:noFill/>
        </p:spPr>
        <p:txBody>
          <a:bodyPr wrap="square" lIns="91403" tIns="45702" rIns="91403" bIns="45702" rtlCol="0">
            <a:spAutoFit/>
          </a:bodyPr>
          <a:lstStyle/>
          <a:p>
            <a:pPr defTabSz="913996"/>
            <a:r>
              <a:rPr lang="zh-CN" altLang="en-US" sz="1600" dirty="0">
                <a:solidFill>
                  <a:srgbClr val="C00000"/>
                </a:solidFill>
                <a:latin typeface="微软雅黑" pitchFamily="34" charset="-122"/>
                <a:ea typeface="微软雅黑" pitchFamily="34" charset="-122"/>
              </a:rPr>
              <a:t>利润比</a:t>
            </a:r>
            <a:r>
              <a:rPr lang="en-US" altLang="zh-CN" sz="1600" b="1" dirty="0">
                <a:solidFill>
                  <a:srgbClr val="C00000"/>
                </a:solidFill>
                <a:latin typeface="微软雅黑" pitchFamily="34" charset="-122"/>
                <a:ea typeface="微软雅黑" pitchFamily="34" charset="-122"/>
              </a:rPr>
              <a:t>60%</a:t>
            </a:r>
            <a:endParaRPr lang="zh-CN" altLang="en-US" sz="1600" b="1" dirty="0">
              <a:solidFill>
                <a:srgbClr val="C00000"/>
              </a:solidFill>
              <a:latin typeface="微软雅黑" pitchFamily="34" charset="-122"/>
              <a:ea typeface="微软雅黑" pitchFamily="34" charset="-122"/>
            </a:endParaRPr>
          </a:p>
        </p:txBody>
      </p:sp>
      <p:sp>
        <p:nvSpPr>
          <p:cNvPr id="13" name="TextBox 12"/>
          <p:cNvSpPr txBox="1"/>
          <p:nvPr/>
        </p:nvSpPr>
        <p:spPr>
          <a:xfrm>
            <a:off x="6785250" y="4548462"/>
            <a:ext cx="967384" cy="584611"/>
          </a:xfrm>
          <a:prstGeom prst="rect">
            <a:avLst/>
          </a:prstGeom>
          <a:noFill/>
        </p:spPr>
        <p:txBody>
          <a:bodyPr wrap="square" lIns="91403" tIns="45702" rIns="91403" bIns="45702" rtlCol="0">
            <a:spAutoFit/>
          </a:bodyPr>
          <a:lstStyle/>
          <a:p>
            <a:pPr defTabSz="913996"/>
            <a:r>
              <a:rPr lang="zh-CN" altLang="en-US" sz="1600" dirty="0">
                <a:solidFill>
                  <a:srgbClr val="C00000"/>
                </a:solidFill>
                <a:latin typeface="微软雅黑" pitchFamily="34" charset="-122"/>
                <a:ea typeface="微软雅黑" pitchFamily="34" charset="-122"/>
              </a:rPr>
              <a:t>利润比</a:t>
            </a:r>
            <a:r>
              <a:rPr lang="en-US" altLang="zh-CN" sz="1600" b="1" dirty="0">
                <a:solidFill>
                  <a:srgbClr val="C00000"/>
                </a:solidFill>
                <a:latin typeface="微软雅黑" pitchFamily="34" charset="-122"/>
                <a:ea typeface="微软雅黑" pitchFamily="34" charset="-122"/>
              </a:rPr>
              <a:t>55%</a:t>
            </a:r>
            <a:endParaRPr lang="zh-CN" altLang="en-US" sz="1600" b="1" dirty="0">
              <a:solidFill>
                <a:srgbClr val="C00000"/>
              </a:solidFill>
              <a:latin typeface="微软雅黑" pitchFamily="34" charset="-122"/>
              <a:ea typeface="微软雅黑" pitchFamily="34" charset="-122"/>
            </a:endParaRPr>
          </a:p>
        </p:txBody>
      </p:sp>
      <p:sp>
        <p:nvSpPr>
          <p:cNvPr id="14" name="TextBox 13"/>
          <p:cNvSpPr txBox="1"/>
          <p:nvPr/>
        </p:nvSpPr>
        <p:spPr>
          <a:xfrm>
            <a:off x="8456764" y="4090111"/>
            <a:ext cx="967384" cy="584611"/>
          </a:xfrm>
          <a:prstGeom prst="rect">
            <a:avLst/>
          </a:prstGeom>
          <a:noFill/>
        </p:spPr>
        <p:txBody>
          <a:bodyPr wrap="square" lIns="91403" tIns="45702" rIns="91403" bIns="45702" rtlCol="0">
            <a:spAutoFit/>
          </a:bodyPr>
          <a:lstStyle/>
          <a:p>
            <a:pPr defTabSz="913996"/>
            <a:r>
              <a:rPr lang="zh-CN" altLang="en-US" sz="1600" dirty="0">
                <a:solidFill>
                  <a:srgbClr val="C00000"/>
                </a:solidFill>
                <a:latin typeface="微软雅黑" pitchFamily="34" charset="-122"/>
                <a:ea typeface="微软雅黑" pitchFamily="34" charset="-122"/>
              </a:rPr>
              <a:t>利润比</a:t>
            </a:r>
            <a:r>
              <a:rPr lang="en-US" altLang="zh-CN" sz="1600" b="1" dirty="0">
                <a:solidFill>
                  <a:srgbClr val="C00000"/>
                </a:solidFill>
                <a:latin typeface="微软雅黑" pitchFamily="34" charset="-122"/>
                <a:ea typeface="微软雅黑" pitchFamily="34" charset="-122"/>
              </a:rPr>
              <a:t>63%</a:t>
            </a:r>
            <a:endParaRPr lang="zh-CN" altLang="en-US" sz="1600" b="1" dirty="0">
              <a:solidFill>
                <a:srgbClr val="C00000"/>
              </a:solidFill>
              <a:latin typeface="微软雅黑" pitchFamily="34" charset="-122"/>
              <a:ea typeface="微软雅黑" pitchFamily="34" charset="-122"/>
            </a:endParaRPr>
          </a:p>
        </p:txBody>
      </p:sp>
      <p:sp>
        <p:nvSpPr>
          <p:cNvPr id="15" name="TextBox 14"/>
          <p:cNvSpPr txBox="1"/>
          <p:nvPr/>
        </p:nvSpPr>
        <p:spPr>
          <a:xfrm>
            <a:off x="10167864" y="3298228"/>
            <a:ext cx="967384" cy="584611"/>
          </a:xfrm>
          <a:prstGeom prst="rect">
            <a:avLst/>
          </a:prstGeom>
          <a:noFill/>
        </p:spPr>
        <p:txBody>
          <a:bodyPr wrap="square" lIns="91403" tIns="45702" rIns="91403" bIns="45702" rtlCol="0">
            <a:spAutoFit/>
          </a:bodyPr>
          <a:lstStyle/>
          <a:p>
            <a:pPr defTabSz="913996"/>
            <a:r>
              <a:rPr lang="zh-CN" altLang="en-US" sz="1600" dirty="0">
                <a:solidFill>
                  <a:srgbClr val="C00000"/>
                </a:solidFill>
                <a:latin typeface="微软雅黑" pitchFamily="34" charset="-122"/>
                <a:ea typeface="微软雅黑" pitchFamily="34" charset="-122"/>
              </a:rPr>
              <a:t>利润比</a:t>
            </a:r>
            <a:r>
              <a:rPr lang="en-US" altLang="zh-CN" sz="1600" b="1" dirty="0">
                <a:solidFill>
                  <a:srgbClr val="C00000"/>
                </a:solidFill>
                <a:latin typeface="微软雅黑" pitchFamily="34" charset="-122"/>
                <a:ea typeface="微软雅黑" pitchFamily="34" charset="-122"/>
              </a:rPr>
              <a:t>73%</a:t>
            </a:r>
            <a:endParaRPr lang="zh-CN" altLang="en-US" sz="1600" b="1" dirty="0">
              <a:solidFill>
                <a:srgbClr val="C00000"/>
              </a:solidFill>
              <a:latin typeface="微软雅黑" pitchFamily="34" charset="-122"/>
              <a:ea typeface="微软雅黑" pitchFamily="34" charset="-122"/>
            </a:endParaRP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17" name="直接连接符 1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94629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90512" y="3347191"/>
            <a:ext cx="944316" cy="3016660"/>
            <a:chOff x="6394450" y="2701925"/>
            <a:chExt cx="944562" cy="3017445"/>
          </a:xfrm>
        </p:grpSpPr>
        <p:sp>
          <p:nvSpPr>
            <p:cNvPr id="3" name="Freeform 24"/>
            <p:cNvSpPr>
              <a:spLocks/>
            </p:cNvSpPr>
            <p:nvPr/>
          </p:nvSpPr>
          <p:spPr bwMode="gray">
            <a:xfrm>
              <a:off x="6394450" y="2701925"/>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endParaRPr lang="zh-CN" altLang="en-US" sz="1699" dirty="0">
                <a:solidFill>
                  <a:prstClr val="black"/>
                </a:solidFill>
                <a:latin typeface="Impact" pitchFamily="34" charset="0"/>
                <a:ea typeface="微软雅黑" pitchFamily="34" charset="-122"/>
              </a:endParaRPr>
            </a:p>
          </p:txBody>
        </p:sp>
        <p:sp>
          <p:nvSpPr>
            <p:cNvPr id="4" name="Rectangle 41"/>
            <p:cNvSpPr>
              <a:spLocks noChangeArrowheads="1"/>
            </p:cNvSpPr>
            <p:nvPr/>
          </p:nvSpPr>
          <p:spPr bwMode="auto">
            <a:xfrm>
              <a:off x="6400800" y="5405438"/>
              <a:ext cx="9382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996">
                <a:lnSpc>
                  <a:spcPct val="90000"/>
                </a:lnSpc>
              </a:pPr>
              <a:r>
                <a:rPr lang="zh-CN" altLang="en-US" sz="1600" b="1" dirty="0">
                  <a:solidFill>
                    <a:srgbClr val="7D7D7D"/>
                  </a:solidFill>
                  <a:latin typeface="微软雅黑" pitchFamily="34" charset="-122"/>
                  <a:ea typeface="微软雅黑" pitchFamily="34" charset="-122"/>
                </a:rPr>
                <a:t>外科</a:t>
              </a:r>
              <a:endParaRPr lang="en-US" altLang="zh-CN" sz="1600" b="1" dirty="0">
                <a:solidFill>
                  <a:srgbClr val="7D7D7D"/>
                </a:solidFill>
                <a:latin typeface="微软雅黑" pitchFamily="34" charset="-122"/>
                <a:ea typeface="微软雅黑" pitchFamily="34" charset="-122"/>
              </a:endParaRPr>
            </a:p>
          </p:txBody>
        </p:sp>
      </p:grpSp>
      <p:grpSp>
        <p:nvGrpSpPr>
          <p:cNvPr id="5" name="组合 4"/>
          <p:cNvGrpSpPr/>
          <p:nvPr/>
        </p:nvGrpSpPr>
        <p:grpSpPr>
          <a:xfrm>
            <a:off x="8988762" y="2956599"/>
            <a:ext cx="1027434" cy="3389624"/>
            <a:chOff x="7593013" y="2516188"/>
            <a:chExt cx="1027702" cy="3390507"/>
          </a:xfrm>
        </p:grpSpPr>
        <p:sp>
          <p:nvSpPr>
            <p:cNvPr id="6" name="Freeform 31"/>
            <p:cNvSpPr>
              <a:spLocks/>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endParaRPr lang="zh-CN" altLang="en-US" sz="1699" dirty="0">
                <a:solidFill>
                  <a:prstClr val="black"/>
                </a:solidFill>
                <a:latin typeface="Impact" pitchFamily="34" charset="0"/>
                <a:ea typeface="微软雅黑" pitchFamily="34" charset="-122"/>
              </a:endParaRPr>
            </a:p>
          </p:txBody>
        </p:sp>
        <p:sp>
          <p:nvSpPr>
            <p:cNvPr id="7" name="Rectangle 42"/>
            <p:cNvSpPr>
              <a:spLocks noChangeArrowheads="1"/>
            </p:cNvSpPr>
            <p:nvPr/>
          </p:nvSpPr>
          <p:spPr bwMode="auto">
            <a:xfrm>
              <a:off x="7619751" y="5592763"/>
              <a:ext cx="10009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996">
                <a:lnSpc>
                  <a:spcPct val="90000"/>
                </a:lnSpc>
              </a:pPr>
              <a:r>
                <a:rPr lang="zh-CN" altLang="en-US" sz="1600" b="1" dirty="0">
                  <a:solidFill>
                    <a:srgbClr val="7D7D7D"/>
                  </a:solidFill>
                  <a:latin typeface="微软雅黑" pitchFamily="34" charset="-122"/>
                  <a:ea typeface="微软雅黑" pitchFamily="34" charset="-122"/>
                </a:rPr>
                <a:t>内科</a:t>
              </a:r>
              <a:endParaRPr lang="en-US" altLang="zh-CN" sz="1600" b="1" dirty="0">
                <a:solidFill>
                  <a:srgbClr val="7D7D7D"/>
                </a:solidFill>
                <a:latin typeface="微软雅黑" pitchFamily="34" charset="-122"/>
                <a:ea typeface="微软雅黑" pitchFamily="34" charset="-122"/>
              </a:endParaRPr>
            </a:p>
          </p:txBody>
        </p:sp>
      </p:grpSp>
      <p:grpSp>
        <p:nvGrpSpPr>
          <p:cNvPr id="8" name="组合 7"/>
          <p:cNvGrpSpPr/>
          <p:nvPr/>
        </p:nvGrpSpPr>
        <p:grpSpPr>
          <a:xfrm>
            <a:off x="6577976" y="3728264"/>
            <a:ext cx="955426" cy="2653216"/>
            <a:chOff x="5181599" y="2878138"/>
            <a:chExt cx="955676" cy="2653907"/>
          </a:xfrm>
        </p:grpSpPr>
        <p:grpSp>
          <p:nvGrpSpPr>
            <p:cNvPr id="9" name="Group 20"/>
            <p:cNvGrpSpPr>
              <a:grpSpLocks/>
            </p:cNvGrpSpPr>
            <p:nvPr/>
          </p:nvGrpSpPr>
          <p:grpSpPr bwMode="auto">
            <a:xfrm>
              <a:off x="5199063" y="2878138"/>
              <a:ext cx="938212" cy="2297112"/>
              <a:chOff x="1529" y="1871"/>
              <a:chExt cx="919" cy="1497"/>
            </a:xfrm>
          </p:grpSpPr>
          <p:sp>
            <p:nvSpPr>
              <p:cNvPr id="11" name="Freeform 21"/>
              <p:cNvSpPr>
                <a:spLocks/>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endParaRPr lang="zh-CN" altLang="en-US" sz="1699" dirty="0">
                  <a:solidFill>
                    <a:srgbClr val="7D7D7D"/>
                  </a:solidFill>
                  <a:latin typeface="Impact" pitchFamily="34" charset="0"/>
                  <a:ea typeface="微软雅黑" pitchFamily="34" charset="-122"/>
                </a:endParaRPr>
              </a:p>
            </p:txBody>
          </p:sp>
          <p:sp>
            <p:nvSpPr>
              <p:cNvPr id="12" name="Oval 22"/>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3996"/>
                <a:endParaRPr lang="zh-CN" altLang="en-US" sz="1699" dirty="0">
                  <a:solidFill>
                    <a:srgbClr val="7D7D7D"/>
                  </a:solidFill>
                  <a:latin typeface="Impact" pitchFamily="34" charset="0"/>
                  <a:ea typeface="微软雅黑" pitchFamily="34" charset="-122"/>
                </a:endParaRPr>
              </a:p>
            </p:txBody>
          </p:sp>
          <p:sp>
            <p:nvSpPr>
              <p:cNvPr id="13" name="Oval 23"/>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3996"/>
                <a:endParaRPr lang="zh-CN" altLang="en-US" sz="1699" dirty="0">
                  <a:solidFill>
                    <a:srgbClr val="7D7D7D"/>
                  </a:solidFill>
                  <a:latin typeface="Impact" pitchFamily="34" charset="0"/>
                  <a:ea typeface="微软雅黑" pitchFamily="34" charset="-122"/>
                </a:endParaRPr>
              </a:p>
            </p:txBody>
          </p:sp>
        </p:grpSp>
        <p:sp>
          <p:nvSpPr>
            <p:cNvPr id="10" name="Rectangle 46"/>
            <p:cNvSpPr>
              <a:spLocks noChangeArrowheads="1"/>
            </p:cNvSpPr>
            <p:nvPr/>
          </p:nvSpPr>
          <p:spPr bwMode="auto">
            <a:xfrm>
              <a:off x="5181599" y="5218113"/>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996">
                <a:lnSpc>
                  <a:spcPct val="90000"/>
                </a:lnSpc>
              </a:pPr>
              <a:r>
                <a:rPr lang="zh-CN" altLang="en-US" sz="1600" b="1" dirty="0">
                  <a:solidFill>
                    <a:srgbClr val="7D7D7D"/>
                  </a:solidFill>
                  <a:latin typeface="微软雅黑" pitchFamily="34" charset="-122"/>
                  <a:ea typeface="微软雅黑" pitchFamily="34" charset="-122"/>
                </a:rPr>
                <a:t>妇科</a:t>
              </a:r>
              <a:endParaRPr lang="en-US" altLang="zh-CN" sz="1600" b="1" dirty="0">
                <a:solidFill>
                  <a:srgbClr val="7D7D7D"/>
                </a:solidFill>
                <a:latin typeface="微软雅黑" pitchFamily="34" charset="-122"/>
                <a:ea typeface="微软雅黑" pitchFamily="34" charset="-122"/>
              </a:endParaRPr>
            </a:p>
          </p:txBody>
        </p:sp>
      </p:grpSp>
      <p:grpSp>
        <p:nvGrpSpPr>
          <p:cNvPr id="14" name="组合 13"/>
          <p:cNvGrpSpPr/>
          <p:nvPr/>
        </p:nvGrpSpPr>
        <p:grpSpPr>
          <a:xfrm>
            <a:off x="5435274" y="4074309"/>
            <a:ext cx="937970" cy="2340560"/>
            <a:chOff x="4038599" y="3003550"/>
            <a:chExt cx="938214" cy="2341170"/>
          </a:xfrm>
        </p:grpSpPr>
        <p:grpSp>
          <p:nvGrpSpPr>
            <p:cNvPr id="15" name="Group 27"/>
            <p:cNvGrpSpPr>
              <a:grpSpLocks/>
            </p:cNvGrpSpPr>
            <p:nvPr/>
          </p:nvGrpSpPr>
          <p:grpSpPr bwMode="auto">
            <a:xfrm>
              <a:off x="4038600" y="3003550"/>
              <a:ext cx="938213" cy="1944688"/>
              <a:chOff x="1529" y="1871"/>
              <a:chExt cx="919" cy="1497"/>
            </a:xfrm>
          </p:grpSpPr>
          <p:sp>
            <p:nvSpPr>
              <p:cNvPr id="17" name="Freeform 28"/>
              <p:cNvSpPr>
                <a:spLocks/>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endParaRPr lang="zh-CN" altLang="en-US" sz="1699" dirty="0">
                  <a:solidFill>
                    <a:prstClr val="black"/>
                  </a:solidFill>
                  <a:latin typeface="Impact" pitchFamily="34" charset="0"/>
                  <a:ea typeface="微软雅黑" pitchFamily="34" charset="-122"/>
                </a:endParaRPr>
              </a:p>
            </p:txBody>
          </p:sp>
          <p:sp>
            <p:nvSpPr>
              <p:cNvPr id="18" name="Oval 29"/>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3996"/>
                <a:endParaRPr lang="zh-CN" altLang="en-US" sz="1699" dirty="0">
                  <a:solidFill>
                    <a:prstClr val="black"/>
                  </a:solidFill>
                  <a:latin typeface="Impact" pitchFamily="34" charset="0"/>
                  <a:ea typeface="微软雅黑" pitchFamily="34" charset="-122"/>
                </a:endParaRPr>
              </a:p>
            </p:txBody>
          </p:sp>
          <p:sp>
            <p:nvSpPr>
              <p:cNvPr id="19" name="Oval 30"/>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3996"/>
                <a:endParaRPr lang="zh-CN" altLang="en-US" sz="1699" dirty="0">
                  <a:solidFill>
                    <a:prstClr val="black"/>
                  </a:solidFill>
                  <a:latin typeface="Impact" pitchFamily="34" charset="0"/>
                  <a:ea typeface="微软雅黑" pitchFamily="34" charset="-122"/>
                </a:endParaRPr>
              </a:p>
            </p:txBody>
          </p:sp>
        </p:grpSp>
        <p:sp>
          <p:nvSpPr>
            <p:cNvPr id="16" name="Rectangle 47"/>
            <p:cNvSpPr>
              <a:spLocks noChangeArrowheads="1"/>
            </p:cNvSpPr>
            <p:nvPr/>
          </p:nvSpPr>
          <p:spPr bwMode="auto">
            <a:xfrm>
              <a:off x="4038599" y="5030788"/>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996">
                <a:lnSpc>
                  <a:spcPct val="90000"/>
                </a:lnSpc>
              </a:pPr>
              <a:r>
                <a:rPr lang="zh-CN" altLang="en-US" sz="1600" b="1" dirty="0">
                  <a:solidFill>
                    <a:srgbClr val="7D7D7D"/>
                  </a:solidFill>
                  <a:latin typeface="微软雅黑" pitchFamily="34" charset="-122"/>
                  <a:ea typeface="微软雅黑" pitchFamily="34" charset="-122"/>
                </a:rPr>
                <a:t>儿科</a:t>
              </a:r>
              <a:endParaRPr lang="en-US" altLang="zh-CN" sz="1600" b="1" dirty="0">
                <a:solidFill>
                  <a:srgbClr val="7D7D7D"/>
                </a:solidFill>
                <a:latin typeface="微软雅黑" pitchFamily="34" charset="-122"/>
                <a:ea typeface="微软雅黑" pitchFamily="34" charset="-122"/>
              </a:endParaRPr>
            </a:p>
          </p:txBody>
        </p:sp>
      </p:grpSp>
      <p:sp>
        <p:nvSpPr>
          <p:cNvPr id="20" name="Oval 25"/>
          <p:cNvSpPr>
            <a:spLocks noChangeArrowheads="1"/>
          </p:cNvSpPr>
          <p:nvPr/>
        </p:nvSpPr>
        <p:spPr bwMode="gray">
          <a:xfrm>
            <a:off x="7796860" y="3348779"/>
            <a:ext cx="930034" cy="257108"/>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03" tIns="45702" rIns="91403" bIns="45702" anchor="ctr"/>
          <a:lstStyle/>
          <a:p>
            <a:pPr defTabSz="913996"/>
            <a:endParaRPr lang="zh-CN" altLang="en-US" sz="1699" dirty="0">
              <a:solidFill>
                <a:prstClr val="black"/>
              </a:solidFill>
              <a:latin typeface="Impact" pitchFamily="34" charset="0"/>
              <a:ea typeface="微软雅黑" pitchFamily="34" charset="-122"/>
            </a:endParaRPr>
          </a:p>
        </p:txBody>
      </p:sp>
      <p:sp>
        <p:nvSpPr>
          <p:cNvPr id="21" name="Oval 26"/>
          <p:cNvSpPr>
            <a:spLocks noChangeArrowheads="1"/>
          </p:cNvSpPr>
          <p:nvPr/>
        </p:nvSpPr>
        <p:spPr bwMode="gray">
          <a:xfrm>
            <a:off x="7796860" y="5759564"/>
            <a:ext cx="930034" cy="257108"/>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03" tIns="45702" rIns="91403" bIns="45702" anchor="ctr"/>
          <a:lstStyle/>
          <a:p>
            <a:pPr defTabSz="913996"/>
            <a:endParaRPr lang="zh-CN" altLang="en-US" sz="1699" dirty="0">
              <a:solidFill>
                <a:prstClr val="black"/>
              </a:solidFill>
              <a:latin typeface="Impact" pitchFamily="34" charset="0"/>
              <a:ea typeface="微软雅黑" pitchFamily="34" charset="-122"/>
            </a:endParaRPr>
          </a:p>
        </p:txBody>
      </p:sp>
      <p:sp>
        <p:nvSpPr>
          <p:cNvPr id="22" name="Oval 32"/>
          <p:cNvSpPr>
            <a:spLocks noChangeArrowheads="1"/>
          </p:cNvSpPr>
          <p:nvPr/>
        </p:nvSpPr>
        <p:spPr bwMode="gray">
          <a:xfrm>
            <a:off x="8995110" y="5708606"/>
            <a:ext cx="930034" cy="29202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03" tIns="45702" rIns="91403" bIns="45702" anchor="ctr"/>
          <a:lstStyle/>
          <a:p>
            <a:pPr defTabSz="913996"/>
            <a:endParaRPr lang="zh-CN" altLang="en-US" sz="1699" dirty="0">
              <a:solidFill>
                <a:prstClr val="black"/>
              </a:solidFill>
              <a:latin typeface="Impact" pitchFamily="34" charset="0"/>
              <a:ea typeface="微软雅黑" pitchFamily="34" charset="-122"/>
            </a:endParaRPr>
          </a:p>
        </p:txBody>
      </p:sp>
      <p:grpSp>
        <p:nvGrpSpPr>
          <p:cNvPr id="23" name="组合 22"/>
          <p:cNvGrpSpPr/>
          <p:nvPr/>
        </p:nvGrpSpPr>
        <p:grpSpPr>
          <a:xfrm>
            <a:off x="5443210" y="4895758"/>
            <a:ext cx="930034" cy="1053826"/>
            <a:chOff x="4046538" y="3892551"/>
            <a:chExt cx="930275" cy="1054100"/>
          </a:xfrm>
          <a:solidFill>
            <a:schemeClr val="tx2"/>
          </a:solidFill>
        </p:grpSpPr>
        <p:sp>
          <p:nvSpPr>
            <p:cNvPr id="24" name="AutoShape 34"/>
            <p:cNvSpPr>
              <a:spLocks noChangeArrowheads="1"/>
            </p:cNvSpPr>
            <p:nvPr/>
          </p:nvSpPr>
          <p:spPr bwMode="gray">
            <a:xfrm>
              <a:off x="4046538" y="3892551"/>
              <a:ext cx="930275" cy="1054100"/>
            </a:xfrm>
            <a:prstGeom prst="can">
              <a:avLst>
                <a:gd name="adj" fmla="val 30417"/>
              </a:avLst>
            </a:prstGeom>
            <a:grpFill/>
            <a:ln w="3175" cap="flat" cmpd="sng" algn="ctr">
              <a:noFill/>
              <a:prstDash val="solid"/>
            </a:ln>
            <a:effectLst/>
          </p:spPr>
          <p:txBody>
            <a:bodyPr vert="eaVert" anchor="ctr"/>
            <a:lstStyle/>
            <a:p>
              <a:pPr defTabSz="913996">
                <a:defRPr/>
              </a:pPr>
              <a:endParaRPr lang="zh-CN" altLang="en-US" sz="3199" kern="0" dirty="0">
                <a:solidFill>
                  <a:sysClr val="window" lastClr="FFFFFF"/>
                </a:solidFill>
                <a:latin typeface="微软雅黑" pitchFamily="34" charset="-122"/>
                <a:ea typeface="微软雅黑" pitchFamily="34" charset="-122"/>
              </a:endParaRPr>
            </a:p>
          </p:txBody>
        </p:sp>
        <p:sp>
          <p:nvSpPr>
            <p:cNvPr id="25" name="Text Box 37"/>
            <p:cNvSpPr txBox="1">
              <a:spLocks noChangeArrowheads="1"/>
            </p:cNvSpPr>
            <p:nvPr/>
          </p:nvSpPr>
          <p:spPr bwMode="auto">
            <a:xfrm>
              <a:off x="4082009" y="4539358"/>
              <a:ext cx="762001" cy="35394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hangingPunct="1">
                <a:spcBef>
                  <a:spcPct val="50000"/>
                </a:spcBef>
                <a:defRPr/>
              </a:pPr>
              <a:r>
                <a:rPr lang="en-US" altLang="zh-CN" sz="1699" kern="0" dirty="0">
                  <a:solidFill>
                    <a:srgbClr val="FF0000"/>
                  </a:solidFill>
                  <a:latin typeface="Impact" pitchFamily="34" charset="0"/>
                  <a:ea typeface="微软雅黑" pitchFamily="34" charset="-122"/>
                </a:rPr>
                <a:t>30%</a:t>
              </a:r>
            </a:p>
          </p:txBody>
        </p:sp>
      </p:grpSp>
      <p:grpSp>
        <p:nvGrpSpPr>
          <p:cNvPr id="26" name="组合 25"/>
          <p:cNvGrpSpPr/>
          <p:nvPr/>
        </p:nvGrpSpPr>
        <p:grpSpPr>
          <a:xfrm>
            <a:off x="6606545" y="4675092"/>
            <a:ext cx="930034" cy="1285540"/>
            <a:chOff x="5210175" y="3892550"/>
            <a:chExt cx="930275" cy="1285875"/>
          </a:xfrm>
          <a:solidFill>
            <a:schemeClr val="tx2"/>
          </a:solidFill>
        </p:grpSpPr>
        <p:sp>
          <p:nvSpPr>
            <p:cNvPr id="27" name="AutoShape 35"/>
            <p:cNvSpPr>
              <a:spLocks noChangeArrowheads="1"/>
            </p:cNvSpPr>
            <p:nvPr/>
          </p:nvSpPr>
          <p:spPr bwMode="ltGray">
            <a:xfrm>
              <a:off x="5210175" y="3892550"/>
              <a:ext cx="930275" cy="1285875"/>
            </a:xfrm>
            <a:prstGeom prst="can">
              <a:avLst>
                <a:gd name="adj" fmla="val 26948"/>
              </a:avLst>
            </a:prstGeom>
            <a:grpFill/>
            <a:ln w="3175" cap="flat" cmpd="sng" algn="ctr">
              <a:noFill/>
              <a:prstDash val="solid"/>
            </a:ln>
            <a:effectLst/>
          </p:spPr>
          <p:txBody>
            <a:bodyPr vert="eaVert" anchor="ctr"/>
            <a:lstStyle/>
            <a:p>
              <a:pPr defTabSz="913996">
                <a:defRPr/>
              </a:pPr>
              <a:endParaRPr lang="zh-CN" altLang="en-US" sz="3199" kern="0" dirty="0">
                <a:solidFill>
                  <a:sysClr val="window" lastClr="FFFFFF"/>
                </a:solidFill>
                <a:latin typeface="微软雅黑" pitchFamily="34" charset="-122"/>
                <a:ea typeface="微软雅黑" pitchFamily="34" charset="-122"/>
              </a:endParaRPr>
            </a:p>
          </p:txBody>
        </p:sp>
        <p:sp>
          <p:nvSpPr>
            <p:cNvPr id="28" name="Text Box 38"/>
            <p:cNvSpPr txBox="1">
              <a:spLocks noChangeArrowheads="1"/>
            </p:cNvSpPr>
            <p:nvPr/>
          </p:nvSpPr>
          <p:spPr bwMode="auto">
            <a:xfrm>
              <a:off x="5261520" y="4123431"/>
              <a:ext cx="762001" cy="35394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hangingPunct="1">
                <a:spcBef>
                  <a:spcPct val="50000"/>
                </a:spcBef>
                <a:defRPr/>
              </a:pPr>
              <a:r>
                <a:rPr lang="en-US" altLang="zh-CN" sz="1699" kern="0" dirty="0">
                  <a:solidFill>
                    <a:srgbClr val="FF0000"/>
                  </a:solidFill>
                  <a:latin typeface="Impact" pitchFamily="34" charset="0"/>
                  <a:ea typeface="微软雅黑" pitchFamily="34" charset="-122"/>
                </a:rPr>
                <a:t>60%</a:t>
              </a:r>
            </a:p>
          </p:txBody>
        </p:sp>
      </p:grpSp>
      <p:grpSp>
        <p:nvGrpSpPr>
          <p:cNvPr id="29" name="组合 28"/>
          <p:cNvGrpSpPr/>
          <p:nvPr/>
        </p:nvGrpSpPr>
        <p:grpSpPr>
          <a:xfrm>
            <a:off x="7792099" y="4094709"/>
            <a:ext cx="930034" cy="1921962"/>
            <a:chOff x="6396038" y="3449638"/>
            <a:chExt cx="930275" cy="1922462"/>
          </a:xfrm>
          <a:solidFill>
            <a:schemeClr val="tx2"/>
          </a:solidFill>
        </p:grpSpPr>
        <p:sp>
          <p:nvSpPr>
            <p:cNvPr id="30" name="AutoShape 36"/>
            <p:cNvSpPr>
              <a:spLocks noChangeArrowheads="1"/>
            </p:cNvSpPr>
            <p:nvPr/>
          </p:nvSpPr>
          <p:spPr bwMode="gray">
            <a:xfrm>
              <a:off x="6396038" y="3449638"/>
              <a:ext cx="930275" cy="1922462"/>
            </a:xfrm>
            <a:prstGeom prst="can">
              <a:avLst>
                <a:gd name="adj" fmla="val 30022"/>
              </a:avLst>
            </a:prstGeom>
            <a:grpFill/>
            <a:ln w="3175" cap="flat" cmpd="sng" algn="ctr">
              <a:noFill/>
              <a:prstDash val="solid"/>
            </a:ln>
            <a:effectLst/>
          </p:spPr>
          <p:txBody>
            <a:bodyPr vert="eaVert" anchor="ctr"/>
            <a:lstStyle/>
            <a:p>
              <a:pPr defTabSz="913996">
                <a:defRPr/>
              </a:pPr>
              <a:endParaRPr lang="zh-CN" altLang="en-US" sz="3199" kern="0" dirty="0">
                <a:solidFill>
                  <a:sysClr val="window" lastClr="FFFFFF"/>
                </a:solidFill>
                <a:latin typeface="微软雅黑" pitchFamily="34" charset="-122"/>
                <a:ea typeface="微软雅黑" pitchFamily="34" charset="-122"/>
              </a:endParaRPr>
            </a:p>
          </p:txBody>
        </p:sp>
        <p:sp>
          <p:nvSpPr>
            <p:cNvPr id="31" name="Text Box 39"/>
            <p:cNvSpPr txBox="1">
              <a:spLocks noChangeArrowheads="1"/>
            </p:cNvSpPr>
            <p:nvPr/>
          </p:nvSpPr>
          <p:spPr bwMode="auto">
            <a:xfrm>
              <a:off x="6444208" y="3717033"/>
              <a:ext cx="762001" cy="35394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hangingPunct="1">
                <a:spcBef>
                  <a:spcPct val="50000"/>
                </a:spcBef>
                <a:defRPr/>
              </a:pPr>
              <a:r>
                <a:rPr lang="en-US" altLang="zh-CN" sz="1699" kern="0" dirty="0">
                  <a:solidFill>
                    <a:srgbClr val="FF0000"/>
                  </a:solidFill>
                  <a:latin typeface="Impact" pitchFamily="34" charset="0"/>
                  <a:ea typeface="微软雅黑" pitchFamily="34" charset="-122"/>
                </a:rPr>
                <a:t>80%</a:t>
              </a:r>
            </a:p>
          </p:txBody>
        </p:sp>
      </p:grpSp>
      <p:grpSp>
        <p:nvGrpSpPr>
          <p:cNvPr id="32" name="组合 31"/>
          <p:cNvGrpSpPr/>
          <p:nvPr/>
        </p:nvGrpSpPr>
        <p:grpSpPr>
          <a:xfrm>
            <a:off x="9001460" y="4157130"/>
            <a:ext cx="928445" cy="1830804"/>
            <a:chOff x="7605713" y="4262438"/>
            <a:chExt cx="928687" cy="1285875"/>
          </a:xfrm>
          <a:solidFill>
            <a:schemeClr val="tx2"/>
          </a:solidFill>
        </p:grpSpPr>
        <p:sp>
          <p:nvSpPr>
            <p:cNvPr id="33" name="AutoShape 33"/>
            <p:cNvSpPr>
              <a:spLocks noChangeArrowheads="1"/>
            </p:cNvSpPr>
            <p:nvPr/>
          </p:nvSpPr>
          <p:spPr bwMode="gray">
            <a:xfrm>
              <a:off x="7605713" y="4262438"/>
              <a:ext cx="928687" cy="1285875"/>
            </a:xfrm>
            <a:prstGeom prst="can">
              <a:avLst>
                <a:gd name="adj" fmla="val 26994"/>
              </a:avLst>
            </a:prstGeom>
            <a:grpFill/>
            <a:ln w="3175" cap="flat" cmpd="sng" algn="ctr">
              <a:noFill/>
              <a:prstDash val="solid"/>
            </a:ln>
            <a:effectLst/>
          </p:spPr>
          <p:txBody>
            <a:bodyPr vert="eaVert" anchor="ctr"/>
            <a:lstStyle/>
            <a:p>
              <a:pPr defTabSz="913996">
                <a:defRPr/>
              </a:pPr>
              <a:endParaRPr lang="zh-CN" altLang="en-US" sz="3199" kern="0" dirty="0">
                <a:solidFill>
                  <a:sysClr val="window" lastClr="FFFFFF"/>
                </a:solidFill>
                <a:latin typeface="微软雅黑" pitchFamily="34" charset="-122"/>
                <a:ea typeface="微软雅黑" pitchFamily="34" charset="-122"/>
              </a:endParaRPr>
            </a:p>
          </p:txBody>
        </p:sp>
        <p:sp>
          <p:nvSpPr>
            <p:cNvPr id="34" name="Text Box 40"/>
            <p:cNvSpPr txBox="1">
              <a:spLocks noChangeArrowheads="1"/>
            </p:cNvSpPr>
            <p:nvPr/>
          </p:nvSpPr>
          <p:spPr bwMode="blackWhite">
            <a:xfrm>
              <a:off x="7663408" y="4498082"/>
              <a:ext cx="762000" cy="248529"/>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hangingPunct="1">
                <a:spcBef>
                  <a:spcPct val="50000"/>
                </a:spcBef>
                <a:defRPr/>
              </a:pPr>
              <a:r>
                <a:rPr lang="en-US" altLang="zh-CN" sz="1699" kern="0" dirty="0">
                  <a:solidFill>
                    <a:srgbClr val="FF0000"/>
                  </a:solidFill>
                  <a:latin typeface="Impact" pitchFamily="34" charset="0"/>
                  <a:ea typeface="微软雅黑" pitchFamily="34" charset="-122"/>
                </a:rPr>
                <a:t>70%</a:t>
              </a:r>
            </a:p>
          </p:txBody>
        </p:sp>
      </p:grpSp>
      <p:sp>
        <p:nvSpPr>
          <p:cNvPr id="38" name="Oval 49"/>
          <p:cNvSpPr>
            <a:spLocks noChangeArrowheads="1"/>
          </p:cNvSpPr>
          <p:nvPr/>
        </p:nvSpPr>
        <p:spPr bwMode="gray">
          <a:xfrm>
            <a:off x="8984001" y="2966121"/>
            <a:ext cx="930034" cy="257108"/>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03" tIns="45702" rIns="91403" bIns="45702" anchor="ctr"/>
          <a:lstStyle/>
          <a:p>
            <a:pPr defTabSz="913996"/>
            <a:endParaRPr lang="zh-CN" altLang="en-US" sz="1699" dirty="0">
              <a:solidFill>
                <a:prstClr val="black"/>
              </a:solidFill>
              <a:latin typeface="Impact" pitchFamily="34" charset="0"/>
              <a:ea typeface="微软雅黑" pitchFamily="34" charset="-122"/>
            </a:endParaRPr>
          </a:p>
        </p:txBody>
      </p:sp>
      <p:sp>
        <p:nvSpPr>
          <p:cNvPr id="39" name="文本框 10"/>
          <p:cNvSpPr txBox="1"/>
          <p:nvPr/>
        </p:nvSpPr>
        <p:spPr>
          <a:xfrm>
            <a:off x="4435301" y="1184207"/>
            <a:ext cx="3923028"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8" algn="l" defTabSz="913996"/>
            <a:r>
              <a:rPr lang="zh-CN" altLang="en-US" sz="2399" b="1" dirty="0">
                <a:solidFill>
                  <a:srgbClr val="1F497D"/>
                </a:solidFill>
                <a:latin typeface="微软雅黑" pitchFamily="34" charset="-122"/>
                <a:ea typeface="微软雅黑" pitchFamily="34" charset="-122"/>
              </a:rPr>
              <a:t>各科室手术收入及利润占比</a:t>
            </a:r>
          </a:p>
        </p:txBody>
      </p:sp>
      <p:sp>
        <p:nvSpPr>
          <p:cNvPr id="40" name="TextBox 39"/>
          <p:cNvSpPr txBox="1"/>
          <p:nvPr/>
        </p:nvSpPr>
        <p:spPr>
          <a:xfrm>
            <a:off x="5232130" y="3587074"/>
            <a:ext cx="1326088" cy="353839"/>
          </a:xfrm>
          <a:prstGeom prst="rect">
            <a:avLst/>
          </a:prstGeom>
          <a:noFill/>
        </p:spPr>
        <p:txBody>
          <a:bodyPr wrap="square" lIns="91403" tIns="45702" rIns="91403" bIns="45702" rtlCol="0">
            <a:spAutoFit/>
          </a:bodyPr>
          <a:lstStyle/>
          <a:p>
            <a:pPr algn="ctr" defTabSz="913996"/>
            <a:r>
              <a:rPr lang="en-US" altLang="zh-CN" sz="1699" b="1" dirty="0">
                <a:solidFill>
                  <a:srgbClr val="1F497D"/>
                </a:solidFill>
                <a:latin typeface="微软雅黑" pitchFamily="34" charset="-122"/>
                <a:ea typeface="微软雅黑" pitchFamily="34" charset="-122"/>
              </a:rPr>
              <a:t>600</a:t>
            </a:r>
            <a:r>
              <a:rPr lang="zh-CN" altLang="en-US" sz="1699" b="1" dirty="0">
                <a:solidFill>
                  <a:srgbClr val="1F497D"/>
                </a:solidFill>
                <a:latin typeface="微软雅黑" pitchFamily="34" charset="-122"/>
                <a:ea typeface="微软雅黑" pitchFamily="34" charset="-122"/>
              </a:rPr>
              <a:t>万元</a:t>
            </a:r>
          </a:p>
        </p:txBody>
      </p:sp>
      <p:sp>
        <p:nvSpPr>
          <p:cNvPr id="41" name="TextBox 40"/>
          <p:cNvSpPr txBox="1"/>
          <p:nvPr/>
        </p:nvSpPr>
        <p:spPr>
          <a:xfrm>
            <a:off x="6468222" y="3338693"/>
            <a:ext cx="1326088" cy="353839"/>
          </a:xfrm>
          <a:prstGeom prst="rect">
            <a:avLst/>
          </a:prstGeom>
          <a:noFill/>
        </p:spPr>
        <p:txBody>
          <a:bodyPr wrap="square" lIns="91403" tIns="45702" rIns="91403" bIns="45702" rtlCol="0">
            <a:spAutoFit/>
          </a:bodyPr>
          <a:lstStyle/>
          <a:p>
            <a:pPr algn="ctr" defTabSz="913996"/>
            <a:r>
              <a:rPr lang="en-US" altLang="zh-CN" sz="1699" b="1" dirty="0">
                <a:solidFill>
                  <a:srgbClr val="1F497D"/>
                </a:solidFill>
                <a:latin typeface="微软雅黑" pitchFamily="34" charset="-122"/>
                <a:ea typeface="微软雅黑" pitchFamily="34" charset="-122"/>
              </a:rPr>
              <a:t>1100</a:t>
            </a:r>
            <a:r>
              <a:rPr lang="zh-CN" altLang="en-US" sz="1699" b="1" dirty="0">
                <a:solidFill>
                  <a:srgbClr val="1F497D"/>
                </a:solidFill>
                <a:latin typeface="微软雅黑" pitchFamily="34" charset="-122"/>
                <a:ea typeface="微软雅黑" pitchFamily="34" charset="-122"/>
              </a:rPr>
              <a:t>万元</a:t>
            </a:r>
          </a:p>
        </p:txBody>
      </p:sp>
      <p:sp>
        <p:nvSpPr>
          <p:cNvPr id="42" name="TextBox 41"/>
          <p:cNvSpPr txBox="1"/>
          <p:nvPr/>
        </p:nvSpPr>
        <p:spPr>
          <a:xfrm>
            <a:off x="7695286" y="2916912"/>
            <a:ext cx="1326088" cy="353839"/>
          </a:xfrm>
          <a:prstGeom prst="rect">
            <a:avLst/>
          </a:prstGeom>
          <a:noFill/>
        </p:spPr>
        <p:txBody>
          <a:bodyPr wrap="square" lIns="91403" tIns="45702" rIns="91403" bIns="45702" rtlCol="0">
            <a:spAutoFit/>
          </a:bodyPr>
          <a:lstStyle/>
          <a:p>
            <a:pPr algn="ctr" defTabSz="913996"/>
            <a:r>
              <a:rPr lang="en-US" altLang="zh-CN" sz="1699" b="1" dirty="0">
                <a:solidFill>
                  <a:srgbClr val="1F497D"/>
                </a:solidFill>
                <a:latin typeface="微软雅黑" pitchFamily="34" charset="-122"/>
                <a:ea typeface="微软雅黑" pitchFamily="34" charset="-122"/>
              </a:rPr>
              <a:t>3200</a:t>
            </a:r>
            <a:r>
              <a:rPr lang="zh-CN" altLang="en-US" sz="1699" b="1" dirty="0">
                <a:solidFill>
                  <a:srgbClr val="1F497D"/>
                </a:solidFill>
                <a:latin typeface="微软雅黑" pitchFamily="34" charset="-122"/>
                <a:ea typeface="微软雅黑" pitchFamily="34" charset="-122"/>
              </a:rPr>
              <a:t>万元</a:t>
            </a:r>
          </a:p>
        </p:txBody>
      </p:sp>
      <p:sp>
        <p:nvSpPr>
          <p:cNvPr id="43" name="TextBox 42"/>
          <p:cNvSpPr txBox="1"/>
          <p:nvPr/>
        </p:nvSpPr>
        <p:spPr>
          <a:xfrm>
            <a:off x="8945289" y="2527390"/>
            <a:ext cx="1326088" cy="353839"/>
          </a:xfrm>
          <a:prstGeom prst="rect">
            <a:avLst/>
          </a:prstGeom>
          <a:noFill/>
        </p:spPr>
        <p:txBody>
          <a:bodyPr wrap="square" lIns="91403" tIns="45702" rIns="91403" bIns="45702" rtlCol="0">
            <a:spAutoFit/>
          </a:bodyPr>
          <a:lstStyle/>
          <a:p>
            <a:pPr algn="ctr" defTabSz="913996"/>
            <a:r>
              <a:rPr lang="en-US" altLang="zh-CN" sz="1699" b="1" dirty="0">
                <a:solidFill>
                  <a:srgbClr val="1F497D"/>
                </a:solidFill>
                <a:latin typeface="微软雅黑" pitchFamily="34" charset="-122"/>
                <a:ea typeface="微软雅黑" pitchFamily="34" charset="-122"/>
              </a:rPr>
              <a:t>6200</a:t>
            </a:r>
            <a:r>
              <a:rPr lang="zh-CN" altLang="en-US" sz="1699" b="1" dirty="0">
                <a:solidFill>
                  <a:srgbClr val="1F497D"/>
                </a:solidFill>
                <a:latin typeface="微软雅黑" pitchFamily="34" charset="-122"/>
                <a:ea typeface="微软雅黑" pitchFamily="34" charset="-122"/>
              </a:rPr>
              <a:t>万元</a:t>
            </a:r>
          </a:p>
        </p:txBody>
      </p:sp>
      <p:cxnSp>
        <p:nvCxnSpPr>
          <p:cNvPr id="45" name="直接箭头连接符 44"/>
          <p:cNvCxnSpPr/>
          <p:nvPr/>
        </p:nvCxnSpPr>
        <p:spPr>
          <a:xfrm flipV="1">
            <a:off x="9608334" y="4157128"/>
            <a:ext cx="1022991" cy="4062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 name="TextBox 45"/>
          <p:cNvSpPr txBox="1"/>
          <p:nvPr/>
        </p:nvSpPr>
        <p:spPr>
          <a:xfrm>
            <a:off x="10281192" y="3940913"/>
            <a:ext cx="1583764" cy="353839"/>
          </a:xfrm>
          <a:prstGeom prst="rect">
            <a:avLst/>
          </a:prstGeom>
          <a:noFill/>
        </p:spPr>
        <p:txBody>
          <a:bodyPr wrap="square" lIns="91403" tIns="45702" rIns="91403" bIns="45702" rtlCol="0">
            <a:spAutoFit/>
          </a:bodyPr>
          <a:lstStyle/>
          <a:p>
            <a:pPr algn="ctr" defTabSz="913996"/>
            <a:r>
              <a:rPr lang="zh-CN" altLang="en-US" sz="1699" b="1" dirty="0">
                <a:solidFill>
                  <a:srgbClr val="FF0000"/>
                </a:solidFill>
                <a:latin typeface="微软雅黑" pitchFamily="34" charset="-122"/>
                <a:ea typeface="微软雅黑" pitchFamily="34" charset="-122"/>
              </a:rPr>
              <a:t>利润占比</a:t>
            </a:r>
          </a:p>
        </p:txBody>
      </p:sp>
      <p:pic>
        <p:nvPicPr>
          <p:cNvPr id="47" name="图片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63" y="2421151"/>
            <a:ext cx="2941046" cy="4024099"/>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6" name="直接连接符 35"/>
          <p:cNvCxnSpPr/>
          <p:nvPr/>
        </p:nvCxnSpPr>
        <p:spPr>
          <a:xfrm flipV="1">
            <a:off x="5232131" y="6001434"/>
            <a:ext cx="4887698" cy="30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948664" y="1845236"/>
            <a:ext cx="2043804" cy="307684"/>
          </a:xfrm>
          <a:prstGeom prst="rect">
            <a:avLst/>
          </a:prstGeom>
          <a:noFill/>
          <a:ln>
            <a:solidFill>
              <a:schemeClr val="tx2"/>
            </a:solidFill>
          </a:ln>
        </p:spPr>
        <p:txBody>
          <a:bodyPr wrap="square" lIns="91403" tIns="45702" rIns="91403" bIns="45702" rtlCol="0">
            <a:spAutoFit/>
          </a:bodyPr>
          <a:lstStyle/>
          <a:p>
            <a:pPr algn="ctr" defTabSz="913996"/>
            <a:r>
              <a:rPr lang="zh-CN" altLang="en-US" sz="1400" dirty="0">
                <a:solidFill>
                  <a:srgbClr val="1F497D"/>
                </a:solidFill>
                <a:latin typeface="微软雅黑" pitchFamily="34" charset="-122"/>
                <a:ea typeface="微软雅黑" pitchFamily="34" charset="-122"/>
              </a:rPr>
              <a:t>本数据仅作为演示参考</a:t>
            </a:r>
          </a:p>
        </p:txBody>
      </p:sp>
      <p:sp>
        <p:nvSpPr>
          <p:cNvPr id="49" name="矩形 4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50" name="直接连接符 4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33483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4349115" y="1125231"/>
            <a:ext cx="3490597"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en-US" altLang="zh-CN" sz="2399" dirty="0">
                <a:solidFill>
                  <a:srgbClr val="1F497D"/>
                </a:solidFill>
              </a:rPr>
              <a:t>2014</a:t>
            </a:r>
            <a:r>
              <a:rPr lang="zh-CN" altLang="en-US" sz="2399" dirty="0">
                <a:solidFill>
                  <a:srgbClr val="1F497D"/>
                </a:solidFill>
              </a:rPr>
              <a:t>年出入院指标规划</a:t>
            </a:r>
          </a:p>
        </p:txBody>
      </p:sp>
      <p:grpSp>
        <p:nvGrpSpPr>
          <p:cNvPr id="29" name="组合 28"/>
          <p:cNvGrpSpPr/>
          <p:nvPr/>
        </p:nvGrpSpPr>
        <p:grpSpPr>
          <a:xfrm>
            <a:off x="3847940" y="2910808"/>
            <a:ext cx="1904504" cy="2971026"/>
            <a:chOff x="2190331" y="2906603"/>
            <a:chExt cx="1905000" cy="2971800"/>
          </a:xfrm>
          <a:solidFill>
            <a:schemeClr val="tx2"/>
          </a:solidFill>
        </p:grpSpPr>
        <p:sp>
          <p:nvSpPr>
            <p:cNvPr id="23" name="AutoShape 5"/>
            <p:cNvSpPr>
              <a:spLocks noChangeArrowheads="1"/>
            </p:cNvSpPr>
            <p:nvPr/>
          </p:nvSpPr>
          <p:spPr bwMode="auto">
            <a:xfrm>
              <a:off x="2190331" y="2906603"/>
              <a:ext cx="1905000" cy="2971800"/>
            </a:xfrm>
            <a:prstGeom prst="cube">
              <a:avLst>
                <a:gd name="adj" fmla="val 19333"/>
              </a:avLst>
            </a:prstGeom>
            <a:grp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endParaRPr lang="zh-CN" altLang="en-US" sz="1699">
                <a:solidFill>
                  <a:prstClr val="black"/>
                </a:solidFill>
              </a:endParaRPr>
            </a:p>
          </p:txBody>
        </p:sp>
        <p:sp>
          <p:nvSpPr>
            <p:cNvPr id="21" name="TextBox 20"/>
            <p:cNvSpPr txBox="1"/>
            <p:nvPr/>
          </p:nvSpPr>
          <p:spPr>
            <a:xfrm>
              <a:off x="2206728" y="4243171"/>
              <a:ext cx="1467851" cy="461665"/>
            </a:xfrm>
            <a:prstGeom prst="rect">
              <a:avLst/>
            </a:prstGeom>
            <a:grpFill/>
          </p:spPr>
          <p:txBody>
            <a:bodyPr wrap="square" rtlCol="0">
              <a:spAutoFit/>
            </a:bodyPr>
            <a:lstStyle/>
            <a:p>
              <a:pPr defTabSz="913996"/>
              <a:r>
                <a:rPr lang="zh-CN" altLang="en-US" sz="2399" b="1" dirty="0">
                  <a:solidFill>
                    <a:srgbClr val="C00000"/>
                  </a:solidFill>
                  <a:latin typeface="微软雅黑" pitchFamily="34" charset="-122"/>
                  <a:ea typeface="微软雅黑" pitchFamily="34" charset="-122"/>
                </a:rPr>
                <a:t>出院总数</a:t>
              </a:r>
            </a:p>
          </p:txBody>
        </p:sp>
      </p:grpSp>
      <p:grpSp>
        <p:nvGrpSpPr>
          <p:cNvPr id="26" name="组合 25"/>
          <p:cNvGrpSpPr/>
          <p:nvPr/>
        </p:nvGrpSpPr>
        <p:grpSpPr>
          <a:xfrm>
            <a:off x="8036393" y="2923295"/>
            <a:ext cx="1904504" cy="2971026"/>
            <a:chOff x="7681763" y="2906603"/>
            <a:chExt cx="1905000" cy="2971800"/>
          </a:xfrm>
        </p:grpSpPr>
        <p:sp>
          <p:nvSpPr>
            <p:cNvPr id="27" name="AutoShape 5"/>
            <p:cNvSpPr>
              <a:spLocks noChangeArrowheads="1"/>
            </p:cNvSpPr>
            <p:nvPr/>
          </p:nvSpPr>
          <p:spPr bwMode="auto">
            <a:xfrm>
              <a:off x="7681763" y="2906603"/>
              <a:ext cx="1905000" cy="2971800"/>
            </a:xfrm>
            <a:prstGeom prst="cube">
              <a:avLst>
                <a:gd name="adj" fmla="val 19333"/>
              </a:avLst>
            </a:prstGeom>
            <a:solidFill>
              <a:srgbClr val="92D050"/>
            </a:solidFill>
            <a:ln w="19050">
              <a:solidFill>
                <a:schemeClr val="bg1"/>
              </a:solidFill>
              <a:miter lim="800000"/>
              <a:headEnd/>
              <a:tailEnd/>
            </a:ln>
            <a:effectLst/>
          </p:spPr>
          <p:txBody>
            <a:bodyPr wrap="none" anchor="ctr"/>
            <a:lstStyle/>
            <a:p>
              <a:pPr defTabSz="913996"/>
              <a:endParaRPr lang="zh-CN" altLang="en-US" sz="1699">
                <a:solidFill>
                  <a:prstClr val="black"/>
                </a:solidFill>
              </a:endParaRPr>
            </a:p>
          </p:txBody>
        </p:sp>
        <p:sp>
          <p:nvSpPr>
            <p:cNvPr id="28" name="TextBox 27"/>
            <p:cNvSpPr txBox="1"/>
            <p:nvPr/>
          </p:nvSpPr>
          <p:spPr>
            <a:xfrm>
              <a:off x="7705372" y="4261183"/>
              <a:ext cx="1475284" cy="461665"/>
            </a:xfrm>
            <a:prstGeom prst="rect">
              <a:avLst/>
            </a:prstGeom>
            <a:noFill/>
          </p:spPr>
          <p:txBody>
            <a:bodyPr wrap="square" rtlCol="0">
              <a:spAutoFit/>
            </a:bodyPr>
            <a:lstStyle>
              <a:defPPr>
                <a:defRPr lang="zh-CN"/>
              </a:defPPr>
              <a:lvl1pPr>
                <a:defRPr sz="2400" b="1">
                  <a:solidFill>
                    <a:srgbClr val="C00000"/>
                  </a:solidFill>
                  <a:latin typeface="微软雅黑" pitchFamily="34" charset="-122"/>
                  <a:ea typeface="微软雅黑" pitchFamily="34" charset="-122"/>
                </a:defRPr>
              </a:lvl1pPr>
            </a:lstStyle>
            <a:p>
              <a:pPr defTabSz="913996"/>
              <a:r>
                <a:rPr lang="zh-CN" altLang="en-US" sz="2399" dirty="0"/>
                <a:t>入院总数</a:t>
              </a:r>
            </a:p>
          </p:txBody>
        </p:sp>
      </p:grpSp>
      <p:sp>
        <p:nvSpPr>
          <p:cNvPr id="31" name="Freeform 19"/>
          <p:cNvSpPr>
            <a:spLocks/>
          </p:cNvSpPr>
          <p:nvPr/>
        </p:nvSpPr>
        <p:spPr bwMode="auto">
          <a:xfrm>
            <a:off x="6212128" y="3337785"/>
            <a:ext cx="737421" cy="1818489"/>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tx2"/>
          </a:solidFill>
          <a:ln w="3175" cap="flat" cmpd="sng" algn="ctr">
            <a:solidFill>
              <a:srgbClr val="D7D7D7"/>
            </a:solidFill>
            <a:prstDash val="solid"/>
          </a:ln>
          <a:effectLst/>
        </p:spPr>
        <p:txBody>
          <a:bodyPr lIns="0" tIns="45702" rIns="0" bIns="45702" anchor="ctr"/>
          <a:lstStyle/>
          <a:p>
            <a:pPr algn="ctr" defTabSz="913996">
              <a:lnSpc>
                <a:spcPct val="120000"/>
              </a:lnSpc>
              <a:spcBef>
                <a:spcPts val="600"/>
              </a:spcBef>
              <a:spcAft>
                <a:spcPts val="600"/>
              </a:spcAft>
              <a:defRPr/>
            </a:pPr>
            <a:endParaRPr lang="zh-CN" altLang="en-US" sz="2799" b="1" kern="0" dirty="0">
              <a:solidFill>
                <a:srgbClr val="FFFF00"/>
              </a:solidFill>
              <a:latin typeface="微软雅黑" pitchFamily="34" charset="-122"/>
              <a:ea typeface="微软雅黑" pitchFamily="34" charset="-122"/>
            </a:endParaRPr>
          </a:p>
        </p:txBody>
      </p:sp>
      <p:sp>
        <p:nvSpPr>
          <p:cNvPr id="32" name="Freeform 19"/>
          <p:cNvSpPr>
            <a:spLocks/>
          </p:cNvSpPr>
          <p:nvPr/>
        </p:nvSpPr>
        <p:spPr bwMode="auto">
          <a:xfrm>
            <a:off x="10476767" y="3352514"/>
            <a:ext cx="737421" cy="1818489"/>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accent3">
              <a:lumMod val="75000"/>
            </a:schemeClr>
          </a:solidFill>
          <a:ln w="3175" cap="flat" cmpd="sng" algn="ctr">
            <a:solidFill>
              <a:srgbClr val="D7D7D7"/>
            </a:solidFill>
            <a:prstDash val="solid"/>
          </a:ln>
          <a:effectLst/>
        </p:spPr>
        <p:txBody>
          <a:bodyPr lIns="0" tIns="45702" rIns="0" bIns="45702" anchor="ctr"/>
          <a:lstStyle/>
          <a:p>
            <a:pPr algn="ctr" defTabSz="913996">
              <a:lnSpc>
                <a:spcPct val="120000"/>
              </a:lnSpc>
              <a:spcBef>
                <a:spcPts val="600"/>
              </a:spcBef>
              <a:spcAft>
                <a:spcPts val="600"/>
              </a:spcAft>
              <a:defRPr/>
            </a:pPr>
            <a:endParaRPr lang="zh-CN" altLang="en-US" sz="2799" kern="0">
              <a:solidFill>
                <a:sysClr val="window" lastClr="FFFFFF"/>
              </a:solidFill>
              <a:latin typeface="Impact" pitchFamily="34" charset="0"/>
              <a:ea typeface="微软雅黑" pitchFamily="34" charset="-122"/>
            </a:endParaRPr>
          </a:p>
        </p:txBody>
      </p:sp>
      <p:sp>
        <p:nvSpPr>
          <p:cNvPr id="33" name="TextBox 32"/>
          <p:cNvSpPr txBox="1"/>
          <p:nvPr/>
        </p:nvSpPr>
        <p:spPr>
          <a:xfrm>
            <a:off x="4062741" y="2449265"/>
            <a:ext cx="1959552" cy="461545"/>
          </a:xfrm>
          <a:prstGeom prst="rect">
            <a:avLst/>
          </a:prstGeom>
          <a:noFill/>
        </p:spPr>
        <p:txBody>
          <a:bodyPr wrap="square" lIns="91403" tIns="45702" rIns="91403" bIns="45702" rtlCol="0">
            <a:spAutoFit/>
          </a:bodyPr>
          <a:lstStyle/>
          <a:p>
            <a:pPr defTabSz="913996"/>
            <a:r>
              <a:rPr lang="en-US" altLang="zh-CN" sz="2399" b="1" dirty="0">
                <a:solidFill>
                  <a:srgbClr val="C00000"/>
                </a:solidFill>
                <a:latin typeface="微软雅黑" pitchFamily="34" charset="-122"/>
                <a:ea typeface="微软雅黑" pitchFamily="34" charset="-122"/>
              </a:rPr>
              <a:t>62000</a:t>
            </a:r>
            <a:r>
              <a:rPr lang="zh-CN" altLang="en-US" sz="2399" b="1" dirty="0">
                <a:solidFill>
                  <a:srgbClr val="C00000"/>
                </a:solidFill>
                <a:latin typeface="微软雅黑" pitchFamily="34" charset="-122"/>
                <a:ea typeface="微软雅黑" pitchFamily="34" charset="-122"/>
              </a:rPr>
              <a:t>人次</a:t>
            </a:r>
          </a:p>
        </p:txBody>
      </p:sp>
      <p:sp>
        <p:nvSpPr>
          <p:cNvPr id="34" name="TextBox 33"/>
          <p:cNvSpPr txBox="1"/>
          <p:nvPr/>
        </p:nvSpPr>
        <p:spPr>
          <a:xfrm>
            <a:off x="8228801" y="2449265"/>
            <a:ext cx="1959552" cy="461545"/>
          </a:xfrm>
          <a:prstGeom prst="rect">
            <a:avLst/>
          </a:prstGeom>
          <a:noFill/>
        </p:spPr>
        <p:txBody>
          <a:bodyPr wrap="square" lIns="91403" tIns="45702" rIns="91403" bIns="45702" rtlCol="0">
            <a:spAutoFit/>
          </a:bodyPr>
          <a:lstStyle/>
          <a:p>
            <a:pPr defTabSz="913996"/>
            <a:r>
              <a:rPr lang="en-US" altLang="zh-CN" sz="2399" b="1" dirty="0">
                <a:solidFill>
                  <a:srgbClr val="C00000"/>
                </a:solidFill>
                <a:latin typeface="微软雅黑" pitchFamily="34" charset="-122"/>
                <a:ea typeface="微软雅黑" pitchFamily="34" charset="-122"/>
              </a:rPr>
              <a:t>61500</a:t>
            </a:r>
            <a:r>
              <a:rPr lang="zh-CN" altLang="en-US" sz="2399" b="1" dirty="0">
                <a:solidFill>
                  <a:srgbClr val="C00000"/>
                </a:solidFill>
                <a:latin typeface="微软雅黑" pitchFamily="34" charset="-122"/>
                <a:ea typeface="微软雅黑" pitchFamily="34" charset="-122"/>
              </a:rPr>
              <a:t>人次</a:t>
            </a:r>
          </a:p>
        </p:txBody>
      </p:sp>
      <p:sp>
        <p:nvSpPr>
          <p:cNvPr id="35" name="矩形 34"/>
          <p:cNvSpPr/>
          <p:nvPr/>
        </p:nvSpPr>
        <p:spPr>
          <a:xfrm>
            <a:off x="6019089" y="5204740"/>
            <a:ext cx="1210274" cy="400007"/>
          </a:xfrm>
          <a:prstGeom prst="rect">
            <a:avLst/>
          </a:prstGeom>
        </p:spPr>
        <p:txBody>
          <a:bodyPr wrap="none" lIns="91403" tIns="45702" rIns="91403" bIns="45702">
            <a:spAutoFit/>
          </a:bodyPr>
          <a:lstStyle/>
          <a:p>
            <a:pPr algn="ctr" defTabSz="913996">
              <a:spcBef>
                <a:spcPct val="0"/>
              </a:spcBef>
            </a:pPr>
            <a:r>
              <a:rPr lang="zh-CN" altLang="en-US" sz="1999" b="1" dirty="0">
                <a:solidFill>
                  <a:srgbClr val="1F497D"/>
                </a:solidFill>
                <a:latin typeface="微软雅黑" pitchFamily="34" charset="-122"/>
                <a:ea typeface="微软雅黑" pitchFamily="34" charset="-122"/>
              </a:rPr>
              <a:t>同比</a:t>
            </a:r>
            <a:r>
              <a:rPr lang="zh-CN" altLang="zh-CN" sz="1999" b="1" dirty="0">
                <a:solidFill>
                  <a:srgbClr val="1F497D"/>
                </a:solidFill>
                <a:latin typeface="微软雅黑" pitchFamily="34" charset="-122"/>
                <a:ea typeface="微软雅黑" pitchFamily="34" charset="-122"/>
              </a:rPr>
              <a:t>增长</a:t>
            </a:r>
            <a:endParaRPr lang="zh-CN" altLang="en-US" sz="1999" b="1" dirty="0">
              <a:solidFill>
                <a:srgbClr val="1F497D"/>
              </a:solidFill>
              <a:latin typeface="微软雅黑" pitchFamily="34" charset="-122"/>
              <a:ea typeface="微软雅黑" pitchFamily="34" charset="-122"/>
              <a:cs typeface="+mj-cs"/>
            </a:endParaRPr>
          </a:p>
        </p:txBody>
      </p:sp>
      <p:sp>
        <p:nvSpPr>
          <p:cNvPr id="30" name="矩形 29"/>
          <p:cNvSpPr/>
          <p:nvPr/>
        </p:nvSpPr>
        <p:spPr>
          <a:xfrm>
            <a:off x="6854197" y="4062410"/>
            <a:ext cx="719856" cy="353839"/>
          </a:xfrm>
          <a:prstGeom prst="rect">
            <a:avLst/>
          </a:prstGeom>
        </p:spPr>
        <p:txBody>
          <a:bodyPr wrap="none" lIns="91403" tIns="45702" rIns="91403" bIns="45702">
            <a:spAutoFit/>
          </a:bodyPr>
          <a:lstStyle/>
          <a:p>
            <a:pPr defTabSz="913996"/>
            <a:r>
              <a:rPr lang="en-US" altLang="zh-CN" sz="1699" b="1" dirty="0">
                <a:solidFill>
                  <a:srgbClr val="1F497D"/>
                </a:solidFill>
                <a:latin typeface="微软雅黑" pitchFamily="34" charset="-122"/>
                <a:ea typeface="微软雅黑" pitchFamily="34" charset="-122"/>
              </a:rPr>
              <a:t>0.8%</a:t>
            </a:r>
            <a:endParaRPr lang="zh-CN" altLang="en-US" sz="1699" b="1" dirty="0">
              <a:solidFill>
                <a:srgbClr val="1F497D"/>
              </a:solidFill>
              <a:latin typeface="微软雅黑" pitchFamily="34" charset="-122"/>
              <a:ea typeface="微软雅黑" pitchFamily="34" charset="-122"/>
            </a:endParaRPr>
          </a:p>
        </p:txBody>
      </p:sp>
      <p:sp>
        <p:nvSpPr>
          <p:cNvPr id="37" name="矩形 36"/>
          <p:cNvSpPr/>
          <p:nvPr/>
        </p:nvSpPr>
        <p:spPr>
          <a:xfrm>
            <a:off x="10240340" y="5404744"/>
            <a:ext cx="1210274" cy="400007"/>
          </a:xfrm>
          <a:prstGeom prst="rect">
            <a:avLst/>
          </a:prstGeom>
        </p:spPr>
        <p:txBody>
          <a:bodyPr wrap="none" lIns="91403" tIns="45702" rIns="91403" bIns="45702">
            <a:spAutoFit/>
          </a:bodyPr>
          <a:lstStyle/>
          <a:p>
            <a:pPr algn="ctr" defTabSz="913996">
              <a:spcBef>
                <a:spcPct val="0"/>
              </a:spcBef>
            </a:pPr>
            <a:r>
              <a:rPr lang="zh-CN" altLang="en-US" sz="1999" b="1" dirty="0">
                <a:solidFill>
                  <a:srgbClr val="00B0F0"/>
                </a:solidFill>
                <a:latin typeface="微软雅黑" pitchFamily="34" charset="-122"/>
                <a:ea typeface="微软雅黑" pitchFamily="34" charset="-122"/>
              </a:rPr>
              <a:t>同比</a:t>
            </a:r>
            <a:r>
              <a:rPr lang="zh-CN" altLang="zh-CN" sz="1999" b="1" dirty="0">
                <a:solidFill>
                  <a:srgbClr val="00B0F0"/>
                </a:solidFill>
                <a:latin typeface="微软雅黑" pitchFamily="34" charset="-122"/>
                <a:ea typeface="微软雅黑" pitchFamily="34" charset="-122"/>
              </a:rPr>
              <a:t>增长</a:t>
            </a:r>
            <a:endParaRPr lang="zh-CN" altLang="en-US" sz="1999" b="1" dirty="0">
              <a:solidFill>
                <a:srgbClr val="00B0F0"/>
              </a:solidFill>
              <a:latin typeface="微软雅黑" pitchFamily="34" charset="-122"/>
              <a:ea typeface="微软雅黑" pitchFamily="34" charset="-122"/>
              <a:cs typeface="+mj-cs"/>
            </a:endParaRPr>
          </a:p>
        </p:txBody>
      </p:sp>
      <p:sp>
        <p:nvSpPr>
          <p:cNvPr id="38" name="矩形 37"/>
          <p:cNvSpPr/>
          <p:nvPr/>
        </p:nvSpPr>
        <p:spPr>
          <a:xfrm>
            <a:off x="11131902" y="4092905"/>
            <a:ext cx="854472" cy="353839"/>
          </a:xfrm>
          <a:prstGeom prst="rect">
            <a:avLst/>
          </a:prstGeom>
        </p:spPr>
        <p:txBody>
          <a:bodyPr wrap="none" lIns="91403" tIns="45702" rIns="91403" bIns="45702">
            <a:spAutoFit/>
          </a:bodyPr>
          <a:lstStyle/>
          <a:p>
            <a:pPr defTabSz="913996"/>
            <a:r>
              <a:rPr lang="en-US" altLang="zh-CN" sz="1699" b="1" dirty="0">
                <a:solidFill>
                  <a:srgbClr val="00B0F0"/>
                </a:solidFill>
                <a:latin typeface="微软雅黑" pitchFamily="34" charset="-122"/>
                <a:ea typeface="微软雅黑" pitchFamily="34" charset="-122"/>
              </a:rPr>
              <a:t>0.76%</a:t>
            </a:r>
            <a:endParaRPr lang="zh-CN" altLang="en-US" sz="1699" b="1" dirty="0">
              <a:solidFill>
                <a:srgbClr val="00B0F0"/>
              </a:solidFill>
              <a:latin typeface="微软雅黑" pitchFamily="34" charset="-122"/>
              <a:ea typeface="微软雅黑" pitchFamily="34" charset="-122"/>
            </a:endParaRPr>
          </a:p>
        </p:txBody>
      </p:sp>
      <p:pic>
        <p:nvPicPr>
          <p:cNvPr id="2048" name="图片 20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35" y="2589691"/>
            <a:ext cx="2971564" cy="3335088"/>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矩形 1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19" name="直接连接符 1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736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4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0"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3901207" y="1012715"/>
            <a:ext cx="4354471"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en-US" altLang="zh-CN" sz="2399" dirty="0">
                <a:solidFill>
                  <a:srgbClr val="1F497D"/>
                </a:solidFill>
              </a:rPr>
              <a:t>2014</a:t>
            </a:r>
            <a:r>
              <a:rPr lang="zh-CN" altLang="en-US" sz="2399" dirty="0">
                <a:solidFill>
                  <a:srgbClr val="1F497D"/>
                </a:solidFill>
              </a:rPr>
              <a:t>年各科药占比指标规划</a:t>
            </a:r>
          </a:p>
        </p:txBody>
      </p:sp>
      <p:sp>
        <p:nvSpPr>
          <p:cNvPr id="21" name="TextBox 20"/>
          <p:cNvSpPr txBox="1"/>
          <p:nvPr/>
        </p:nvSpPr>
        <p:spPr>
          <a:xfrm>
            <a:off x="1126994" y="6092603"/>
            <a:ext cx="9934839" cy="584611"/>
          </a:xfrm>
          <a:prstGeom prst="rect">
            <a:avLst/>
          </a:prstGeom>
          <a:noFill/>
          <a:ln>
            <a:solidFill>
              <a:schemeClr val="tx2"/>
            </a:solidFill>
          </a:ln>
        </p:spPr>
        <p:txBody>
          <a:bodyPr wrap="square" lIns="91403" tIns="45702" rIns="91403" bIns="45702" rtlCol="0">
            <a:spAutoFit/>
          </a:bodyPr>
          <a:lstStyle/>
          <a:p>
            <a:pPr defTabSz="913996"/>
            <a:r>
              <a:rPr lang="en-US" altLang="zh-CN" sz="1600" dirty="0">
                <a:solidFill>
                  <a:srgbClr val="1F497D"/>
                </a:solidFill>
                <a:latin typeface="微软雅黑" pitchFamily="34" charset="-122"/>
                <a:ea typeface="微软雅黑" pitchFamily="34" charset="-122"/>
              </a:rPr>
              <a:t>※</a:t>
            </a:r>
            <a:r>
              <a:rPr lang="zh-CN" altLang="en-US" sz="1600" dirty="0">
                <a:solidFill>
                  <a:srgbClr val="1F497D"/>
                </a:solidFill>
                <a:latin typeface="微软雅黑" pitchFamily="34" charset="-122"/>
                <a:ea typeface="微软雅黑" pitchFamily="34" charset="-122"/>
              </a:rPr>
              <a:t>注：根据卫生部推出的相关政策，药占比控制在</a:t>
            </a:r>
            <a:r>
              <a:rPr lang="en-US" altLang="zh-CN" sz="1600" b="1" dirty="0">
                <a:solidFill>
                  <a:srgbClr val="1F497D"/>
                </a:solidFill>
                <a:latin typeface="微软雅黑" pitchFamily="34" charset="-122"/>
                <a:ea typeface="微软雅黑" pitchFamily="34" charset="-122"/>
              </a:rPr>
              <a:t>45%</a:t>
            </a:r>
            <a:r>
              <a:rPr lang="zh-CN" altLang="en-US" sz="1600" dirty="0">
                <a:solidFill>
                  <a:srgbClr val="1F497D"/>
                </a:solidFill>
                <a:latin typeface="微软雅黑" pitchFamily="34" charset="-122"/>
                <a:ea typeface="微软雅黑" pitchFamily="34" charset="-122"/>
              </a:rPr>
              <a:t>以下，且越来越低已是趋势，医院将提高治疗和检测等方面的力度。（卫生部指定的单位除外）</a:t>
            </a:r>
          </a:p>
        </p:txBody>
      </p:sp>
      <p:sp>
        <p:nvSpPr>
          <p:cNvPr id="22" name="矩形 2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23" name="直接连接符 2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图表 25"/>
          <p:cNvGraphicFramePr/>
          <p:nvPr>
            <p:extLst/>
          </p:nvPr>
        </p:nvGraphicFramePr>
        <p:xfrm>
          <a:off x="1905579" y="1773248"/>
          <a:ext cx="8128000" cy="4048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35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145" y="1125344"/>
            <a:ext cx="8638710" cy="461545"/>
          </a:xfrm>
          <a:prstGeom prst="rect">
            <a:avLst/>
          </a:prstGeom>
          <a:noFill/>
        </p:spPr>
        <p:txBody>
          <a:bodyPr wrap="square" lIns="91403" tIns="45702" rIns="91403" bIns="45702" rtlCol="0">
            <a:spAutoFit/>
          </a:bodyPr>
          <a:lstStyle/>
          <a:p>
            <a:pPr defTabSz="913996"/>
            <a:r>
              <a:rPr lang="en-US" altLang="zh-CN" sz="2399" dirty="0">
                <a:solidFill>
                  <a:srgbClr val="1F497D"/>
                </a:solidFill>
                <a:latin typeface="微软雅黑" pitchFamily="34" charset="-122"/>
                <a:ea typeface="微软雅黑" pitchFamily="34" charset="-122"/>
              </a:rPr>
              <a:t>2014</a:t>
            </a:r>
            <a:r>
              <a:rPr lang="zh-CN" altLang="en-US" sz="2399" dirty="0">
                <a:solidFill>
                  <a:srgbClr val="1F497D"/>
                </a:solidFill>
                <a:latin typeface="微软雅黑" pitchFamily="34" charset="-122"/>
                <a:ea typeface="微软雅黑" pitchFamily="34" charset="-122"/>
              </a:rPr>
              <a:t>年各科病患满意度指标规划如下：</a:t>
            </a:r>
          </a:p>
        </p:txBody>
      </p:sp>
      <p:sp>
        <p:nvSpPr>
          <p:cNvPr id="4" name="Rounded Rectangle 14">
            <a:hlinkClick r:id="" action="ppaction://noaction" highlightClick="1"/>
            <a:hlinkHover r:id="" action="ppaction://noaction" highlightClick="1"/>
          </p:cNvPr>
          <p:cNvSpPr/>
          <p:nvPr/>
        </p:nvSpPr>
        <p:spPr bwMode="auto">
          <a:xfrm>
            <a:off x="6491872" y="4143637"/>
            <a:ext cx="2339720"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defTabSz="913996">
              <a:lnSpc>
                <a:spcPct val="150000"/>
              </a:lnSpc>
              <a:spcBef>
                <a:spcPct val="15000"/>
              </a:spcBef>
              <a:buClr>
                <a:srgbClr val="747273"/>
              </a:buClr>
              <a:defRPr/>
            </a:pPr>
            <a:r>
              <a:rPr lang="en-US" altLang="zh-CN" sz="1699" b="1" dirty="0">
                <a:solidFill>
                  <a:srgbClr val="F68933"/>
                </a:solidFill>
                <a:cs typeface="Arial" pitchFamily="34" charset="0"/>
              </a:rPr>
              <a:t>  </a:t>
            </a:r>
            <a:r>
              <a:rPr lang="zh-CN" altLang="en-US" sz="1699" b="1" dirty="0">
                <a:solidFill>
                  <a:srgbClr val="C00000"/>
                </a:solidFill>
                <a:latin typeface="微软雅黑" panose="020B0503020204020204" pitchFamily="34" charset="-122"/>
                <a:ea typeface="微软雅黑" panose="020B0503020204020204" pitchFamily="34" charset="-122"/>
                <a:cs typeface="Arial" pitchFamily="34" charset="0"/>
              </a:rPr>
              <a:t>儿科病患满意度提升</a:t>
            </a:r>
            <a:endParaRPr lang="en-US" altLang="zh-CN" sz="1699" dirty="0">
              <a:solidFill>
                <a:srgbClr val="C00000"/>
              </a:solidFill>
              <a:latin typeface="微软雅黑" panose="020B0503020204020204" pitchFamily="34" charset="-122"/>
              <a:ea typeface="微软雅黑" panose="020B0503020204020204" pitchFamily="34" charset="-122"/>
              <a:cs typeface="Arial" pitchFamily="34" charset="0"/>
            </a:endParaRPr>
          </a:p>
          <a:p>
            <a:pPr marL="112663" lvl="1" defTabSz="913996">
              <a:lnSpc>
                <a:spcPct val="85000"/>
              </a:lnSpc>
              <a:spcBef>
                <a:spcPct val="15000"/>
              </a:spcBef>
              <a:buClr>
                <a:srgbClr val="747273"/>
              </a:buClr>
              <a:defRPr/>
            </a:pPr>
            <a:endParaRPr lang="en-US" altLang="zh-CN" sz="1699" dirty="0">
              <a:solidFill>
                <a:srgbClr val="FFFFFF"/>
              </a:solidFill>
              <a:cs typeface="Arial" pitchFamily="34" charset="0"/>
            </a:endParaRPr>
          </a:p>
          <a:p>
            <a:pPr marL="112663" lvl="1" defTabSz="913996">
              <a:lnSpc>
                <a:spcPct val="85000"/>
              </a:lnSpc>
              <a:spcBef>
                <a:spcPct val="15000"/>
              </a:spcBef>
              <a:buClr>
                <a:srgbClr val="747273"/>
              </a:buClr>
              <a:defRPr/>
            </a:pPr>
            <a:endParaRPr lang="en-US" altLang="zh-CN" sz="1100" dirty="0">
              <a:solidFill>
                <a:srgbClr val="FFFFFF"/>
              </a:solidFill>
              <a:cs typeface="Arial" pitchFamily="34" charset="0"/>
            </a:endParaRPr>
          </a:p>
        </p:txBody>
      </p:sp>
      <p:sp>
        <p:nvSpPr>
          <p:cNvPr id="5" name="Rounded Rectangle 3">
            <a:hlinkClick r:id="" action="ppaction://noaction" highlightClick="1"/>
            <a:hlinkHover r:id="" action="ppaction://noaction" highlightClick="1"/>
          </p:cNvPr>
          <p:cNvSpPr/>
          <p:nvPr/>
        </p:nvSpPr>
        <p:spPr bwMode="auto">
          <a:xfrm>
            <a:off x="783121" y="4143637"/>
            <a:ext cx="2229755"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marL="0" lvl="1" defTabSz="913996">
              <a:lnSpc>
                <a:spcPct val="150000"/>
              </a:lnSpc>
              <a:spcBef>
                <a:spcPct val="15000"/>
              </a:spcBef>
              <a:buClr>
                <a:srgbClr val="747273"/>
              </a:buClr>
              <a:defRPr/>
            </a:pPr>
            <a:r>
              <a:rPr lang="zh-CN" altLang="en-US" sz="1699" b="1" dirty="0">
                <a:solidFill>
                  <a:srgbClr val="C00000"/>
                </a:solidFill>
                <a:latin typeface="微软雅黑" panose="020B0503020204020204" pitchFamily="34" charset="-122"/>
                <a:ea typeface="微软雅黑" panose="020B0503020204020204" pitchFamily="34" charset="-122"/>
                <a:cs typeface="Arial" pitchFamily="34" charset="0"/>
              </a:rPr>
              <a:t>外科病患满意度提升</a:t>
            </a:r>
            <a:endParaRPr lang="en-US" altLang="zh-CN" sz="1699" dirty="0">
              <a:solidFill>
                <a:srgbClr val="C00000"/>
              </a:solidFill>
              <a:latin typeface="微软雅黑" panose="020B0503020204020204" pitchFamily="34" charset="-122"/>
              <a:ea typeface="微软雅黑" panose="020B0503020204020204" pitchFamily="34" charset="-122"/>
              <a:cs typeface="Arial" pitchFamily="34" charset="0"/>
            </a:endParaRPr>
          </a:p>
          <a:p>
            <a:pPr defTabSz="913996">
              <a:lnSpc>
                <a:spcPct val="85000"/>
              </a:lnSpc>
              <a:spcBef>
                <a:spcPct val="15000"/>
              </a:spcBef>
              <a:buClr>
                <a:srgbClr val="747273"/>
              </a:buClr>
              <a:defRPr/>
            </a:pPr>
            <a:endParaRPr lang="en-US" altLang="zh-CN" sz="1100" dirty="0">
              <a:solidFill>
                <a:srgbClr val="FFFFFF"/>
              </a:solidFill>
              <a:cs typeface="Arial" pitchFamily="34" charset="0"/>
            </a:endParaRPr>
          </a:p>
        </p:txBody>
      </p:sp>
      <p:sp>
        <p:nvSpPr>
          <p:cNvPr id="6" name="Rounded Rectangle 4">
            <a:hlinkClick r:id="" action="ppaction://noaction" highlightClick="1"/>
            <a:hlinkHover r:id="" action="ppaction://noaction" highlightClick="1"/>
          </p:cNvPr>
          <p:cNvSpPr/>
          <p:nvPr/>
        </p:nvSpPr>
        <p:spPr bwMode="auto">
          <a:xfrm>
            <a:off x="3636704" y="4143637"/>
            <a:ext cx="2229753"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defTabSz="913996">
              <a:lnSpc>
                <a:spcPct val="150000"/>
              </a:lnSpc>
              <a:spcBef>
                <a:spcPct val="15000"/>
              </a:spcBef>
              <a:buClr>
                <a:srgbClr val="747273"/>
              </a:buClr>
              <a:defRPr/>
            </a:pPr>
            <a:r>
              <a:rPr lang="zh-CN" altLang="en-US" sz="1699" b="1" dirty="0">
                <a:solidFill>
                  <a:srgbClr val="C00000"/>
                </a:solidFill>
                <a:latin typeface="微软雅黑" panose="020B0503020204020204" pitchFamily="34" charset="-122"/>
                <a:ea typeface="微软雅黑" panose="020B0503020204020204" pitchFamily="34" charset="-122"/>
                <a:cs typeface="Arial" pitchFamily="34" charset="0"/>
              </a:rPr>
              <a:t>内科病患满意度提升</a:t>
            </a:r>
            <a:endParaRPr lang="en-US" altLang="zh-CN" sz="1699" dirty="0">
              <a:solidFill>
                <a:srgbClr val="C00000"/>
              </a:solidFill>
              <a:latin typeface="微软雅黑" panose="020B0503020204020204" pitchFamily="34" charset="-122"/>
              <a:ea typeface="微软雅黑" panose="020B0503020204020204" pitchFamily="34" charset="-122"/>
              <a:cs typeface="Arial" pitchFamily="34" charset="0"/>
            </a:endParaRPr>
          </a:p>
          <a:p>
            <a:pPr marL="112663" lvl="1" defTabSz="913996">
              <a:lnSpc>
                <a:spcPct val="85000"/>
              </a:lnSpc>
              <a:spcBef>
                <a:spcPct val="15000"/>
              </a:spcBef>
              <a:buClr>
                <a:srgbClr val="747273"/>
              </a:buClr>
              <a:defRPr/>
            </a:pPr>
            <a:endParaRPr lang="en-US" altLang="zh-CN" sz="1699" dirty="0">
              <a:solidFill>
                <a:srgbClr val="2C2C2C"/>
              </a:solidFill>
              <a:cs typeface="Arial" pitchFamily="34" charset="0"/>
            </a:endParaRPr>
          </a:p>
          <a:p>
            <a:pPr defTabSz="913996">
              <a:lnSpc>
                <a:spcPct val="85000"/>
              </a:lnSpc>
              <a:spcBef>
                <a:spcPct val="15000"/>
              </a:spcBef>
              <a:buClr>
                <a:srgbClr val="747273"/>
              </a:buClr>
              <a:defRPr/>
            </a:pPr>
            <a:endParaRPr lang="en-US" altLang="zh-CN" sz="1100" dirty="0">
              <a:solidFill>
                <a:srgbClr val="FFFFFF"/>
              </a:solidFill>
              <a:cs typeface="Arial" pitchFamily="34" charset="0"/>
            </a:endParaRPr>
          </a:p>
        </p:txBody>
      </p:sp>
      <p:cxnSp>
        <p:nvCxnSpPr>
          <p:cNvPr id="7" name="Straight Connector 8"/>
          <p:cNvCxnSpPr>
            <a:cxnSpLocks noChangeShapeType="1"/>
          </p:cNvCxnSpPr>
          <p:nvPr/>
        </p:nvCxnSpPr>
        <p:spPr bwMode="auto">
          <a:xfrm>
            <a:off x="946592" y="4688006"/>
            <a:ext cx="2066284" cy="0"/>
          </a:xfrm>
          <a:prstGeom prst="line">
            <a:avLst/>
          </a:prstGeom>
          <a:noFill/>
          <a:ln w="19050" algn="ctr">
            <a:solidFill>
              <a:schemeClr val="bg1"/>
            </a:solidFill>
            <a:prstDash val="dash"/>
            <a:round/>
            <a:headEnd/>
            <a:tailEnd type="none" w="lg" len="lg"/>
          </a:ln>
          <a:extLst>
            <a:ext uri="{909E8E84-426E-40DD-AFC4-6F175D3DCCD1}">
              <a14:hiddenFill xmlns:a14="http://schemas.microsoft.com/office/drawing/2010/main">
                <a:noFill/>
              </a14:hiddenFill>
            </a:ext>
          </a:extLst>
        </p:spPr>
      </p:cxnSp>
      <p:cxnSp>
        <p:nvCxnSpPr>
          <p:cNvPr id="8" name="Straight Connector 9"/>
          <p:cNvCxnSpPr>
            <a:cxnSpLocks noChangeShapeType="1"/>
          </p:cNvCxnSpPr>
          <p:nvPr/>
        </p:nvCxnSpPr>
        <p:spPr bwMode="auto">
          <a:xfrm>
            <a:off x="3800173" y="4686420"/>
            <a:ext cx="2066284" cy="0"/>
          </a:xfrm>
          <a:prstGeom prst="line">
            <a:avLst/>
          </a:prstGeom>
          <a:noFill/>
          <a:ln w="19050" algn="ctr">
            <a:solidFill>
              <a:schemeClr val="bg1"/>
            </a:solidFill>
            <a:prstDash val="dash"/>
            <a:round/>
            <a:headEnd/>
            <a:tailEnd type="none" w="lg" len="lg"/>
          </a:ln>
          <a:extLst>
            <a:ext uri="{909E8E84-426E-40DD-AFC4-6F175D3DCCD1}">
              <a14:hiddenFill xmlns:a14="http://schemas.microsoft.com/office/drawing/2010/main">
                <a:noFill/>
              </a14:hiddenFill>
            </a:ext>
          </a:extLst>
        </p:spPr>
      </p:cxnSp>
      <p:cxnSp>
        <p:nvCxnSpPr>
          <p:cNvPr id="9" name="Straight Connector 10"/>
          <p:cNvCxnSpPr>
            <a:cxnSpLocks noChangeShapeType="1"/>
          </p:cNvCxnSpPr>
          <p:nvPr/>
        </p:nvCxnSpPr>
        <p:spPr bwMode="auto">
          <a:xfrm>
            <a:off x="6655342" y="4686420"/>
            <a:ext cx="2066284" cy="0"/>
          </a:xfrm>
          <a:prstGeom prst="line">
            <a:avLst/>
          </a:prstGeom>
          <a:noFill/>
          <a:ln w="19050" algn="ctr">
            <a:solidFill>
              <a:schemeClr val="bg1"/>
            </a:solidFill>
            <a:prstDash val="dash"/>
            <a:round/>
            <a:headEnd/>
            <a:tailEnd type="none" w="lg" len="lg"/>
          </a:ln>
          <a:extLst>
            <a:ext uri="{909E8E84-426E-40DD-AFC4-6F175D3DCCD1}">
              <a14:hiddenFill xmlns:a14="http://schemas.microsoft.com/office/drawing/2010/main">
                <a:noFill/>
              </a14:hiddenFill>
            </a:ext>
          </a:extLst>
        </p:spPr>
      </p:cxnSp>
      <p:pic>
        <p:nvPicPr>
          <p:cNvPr id="10"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46" y="2297861"/>
            <a:ext cx="2140118" cy="1597685"/>
          </a:xfrm>
          <a:prstGeom prst="roundRect">
            <a:avLst>
              <a:gd name="adj" fmla="val 7711"/>
            </a:avLst>
          </a:prstGeom>
          <a:noFill/>
          <a:ln w="12700">
            <a:solidFill>
              <a:schemeClr val="tx2"/>
            </a:solidFill>
            <a:miter lim="800000"/>
            <a:headEnd/>
            <a:tailEnd/>
          </a:ln>
          <a:effectLst/>
        </p:spPr>
      </p:pic>
      <p:pic>
        <p:nvPicPr>
          <p:cNvPr id="11"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6705" y="2297859"/>
            <a:ext cx="2222430" cy="1597687"/>
          </a:xfrm>
          <a:prstGeom prst="roundRect">
            <a:avLst>
              <a:gd name="adj" fmla="val 4549"/>
            </a:avLst>
          </a:prstGeom>
          <a:noFill/>
          <a:ln w="12700">
            <a:solidFill>
              <a:schemeClr val="tx2"/>
            </a:solidFill>
            <a:miter lim="800000"/>
            <a:headEnd/>
            <a:tailEnd/>
          </a:ln>
          <a:effec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479177" y="2297859"/>
            <a:ext cx="2231631" cy="1597687"/>
          </a:xfrm>
          <a:prstGeom prst="roundRect">
            <a:avLst>
              <a:gd name="adj" fmla="val 4549"/>
            </a:avLst>
          </a:prstGeom>
          <a:noFill/>
          <a:ln w="12700">
            <a:solidFill>
              <a:schemeClr val="tx2"/>
            </a:solidFill>
            <a:miter lim="800000"/>
            <a:headEnd/>
            <a:tailEnd/>
          </a:ln>
          <a:effectLst/>
        </p:spPr>
      </p:pic>
      <p:sp>
        <p:nvSpPr>
          <p:cNvPr id="13" name="TextBox 12"/>
          <p:cNvSpPr txBox="1"/>
          <p:nvPr/>
        </p:nvSpPr>
        <p:spPr>
          <a:xfrm>
            <a:off x="1274774" y="4840752"/>
            <a:ext cx="1291700" cy="707703"/>
          </a:xfrm>
          <a:prstGeom prst="rect">
            <a:avLst/>
          </a:prstGeom>
          <a:noFill/>
        </p:spPr>
        <p:txBody>
          <a:bodyPr wrap="square" lIns="91403" tIns="45702" rIns="91403" bIns="45702" rtlCol="0">
            <a:spAutoFit/>
          </a:bodyPr>
          <a:lstStyle/>
          <a:p>
            <a:pPr defTabSz="913996"/>
            <a:r>
              <a:rPr lang="en-US" altLang="zh-CN" sz="3999" b="1" dirty="0">
                <a:solidFill>
                  <a:srgbClr val="1F497D"/>
                </a:solidFill>
                <a:latin typeface="微软雅黑" pitchFamily="34" charset="-122"/>
                <a:ea typeface="微软雅黑" pitchFamily="34" charset="-122"/>
              </a:rPr>
              <a:t>25%</a:t>
            </a:r>
            <a:endParaRPr lang="zh-CN" altLang="en-US" sz="3999" b="1" dirty="0">
              <a:solidFill>
                <a:srgbClr val="1F497D"/>
              </a:solidFill>
              <a:latin typeface="微软雅黑" pitchFamily="34" charset="-122"/>
              <a:ea typeface="微软雅黑" pitchFamily="34" charset="-122"/>
            </a:endParaRPr>
          </a:p>
        </p:txBody>
      </p:sp>
      <p:sp>
        <p:nvSpPr>
          <p:cNvPr id="14" name="TextBox 13"/>
          <p:cNvSpPr txBox="1"/>
          <p:nvPr/>
        </p:nvSpPr>
        <p:spPr>
          <a:xfrm>
            <a:off x="4157439" y="4848603"/>
            <a:ext cx="1310232" cy="707703"/>
          </a:xfrm>
          <a:prstGeom prst="rect">
            <a:avLst/>
          </a:prstGeom>
          <a:noFill/>
        </p:spPr>
        <p:txBody>
          <a:bodyPr wrap="square" lIns="91403" tIns="45702" rIns="91403" bIns="45702" rtlCol="0">
            <a:spAutoFit/>
          </a:bodyPr>
          <a:lstStyle/>
          <a:p>
            <a:pPr defTabSz="913996"/>
            <a:r>
              <a:rPr lang="en-US" altLang="zh-CN" sz="3999" b="1" dirty="0">
                <a:solidFill>
                  <a:srgbClr val="1F497D"/>
                </a:solidFill>
                <a:latin typeface="微软雅黑" pitchFamily="34" charset="-122"/>
                <a:ea typeface="微软雅黑" pitchFamily="34" charset="-122"/>
              </a:rPr>
              <a:t>15%</a:t>
            </a:r>
            <a:endParaRPr lang="zh-CN" altLang="en-US" sz="3999" b="1" dirty="0">
              <a:solidFill>
                <a:srgbClr val="1F497D"/>
              </a:solidFill>
              <a:latin typeface="微软雅黑" pitchFamily="34" charset="-122"/>
              <a:ea typeface="微软雅黑" pitchFamily="34" charset="-122"/>
            </a:endParaRPr>
          </a:p>
        </p:txBody>
      </p:sp>
      <p:sp>
        <p:nvSpPr>
          <p:cNvPr id="15" name="TextBox 14"/>
          <p:cNvSpPr txBox="1"/>
          <p:nvPr/>
        </p:nvSpPr>
        <p:spPr>
          <a:xfrm>
            <a:off x="7004627" y="4825772"/>
            <a:ext cx="1695970" cy="707703"/>
          </a:xfrm>
          <a:prstGeom prst="rect">
            <a:avLst/>
          </a:prstGeom>
          <a:noFill/>
        </p:spPr>
        <p:txBody>
          <a:bodyPr wrap="square" lIns="91403" tIns="45702" rIns="91403" bIns="45702" rtlCol="0">
            <a:spAutoFit/>
          </a:bodyPr>
          <a:lstStyle/>
          <a:p>
            <a:pPr defTabSz="913996"/>
            <a:r>
              <a:rPr lang="en-US" altLang="zh-CN" sz="3999" b="1" dirty="0">
                <a:solidFill>
                  <a:srgbClr val="1F497D"/>
                </a:solidFill>
                <a:latin typeface="微软雅黑" pitchFamily="34" charset="-122"/>
                <a:ea typeface="微软雅黑" pitchFamily="34" charset="-122"/>
              </a:rPr>
              <a:t>18%</a:t>
            </a:r>
            <a:endParaRPr lang="zh-CN" altLang="en-US" sz="3999" b="1" dirty="0">
              <a:solidFill>
                <a:srgbClr val="1F497D"/>
              </a:solidFill>
              <a:latin typeface="微软雅黑" pitchFamily="34" charset="-122"/>
              <a:ea typeface="微软雅黑" pitchFamily="34" charset="-122"/>
            </a:endParaRPr>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191539" y="2297859"/>
            <a:ext cx="2231631" cy="1597687"/>
          </a:xfrm>
          <a:prstGeom prst="roundRect">
            <a:avLst>
              <a:gd name="adj" fmla="val 4549"/>
            </a:avLst>
          </a:prstGeom>
          <a:noFill/>
          <a:ln w="12700">
            <a:solidFill>
              <a:schemeClr val="tx2"/>
            </a:solidFill>
            <a:miter lim="800000"/>
            <a:headEnd/>
            <a:tailEnd/>
          </a:ln>
          <a:effectLst/>
        </p:spPr>
      </p:pic>
      <p:sp>
        <p:nvSpPr>
          <p:cNvPr id="20" name="Rounded Rectangle 14">
            <a:hlinkClick r:id="" action="ppaction://noaction" highlightClick="1"/>
            <a:hlinkHover r:id="" action="ppaction://noaction" highlightClick="1"/>
          </p:cNvPr>
          <p:cNvSpPr/>
          <p:nvPr/>
        </p:nvSpPr>
        <p:spPr bwMode="auto">
          <a:xfrm>
            <a:off x="9160965" y="4143637"/>
            <a:ext cx="2406218"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defTabSz="913996">
              <a:lnSpc>
                <a:spcPct val="150000"/>
              </a:lnSpc>
              <a:spcBef>
                <a:spcPct val="15000"/>
              </a:spcBef>
              <a:buClr>
                <a:srgbClr val="747273"/>
              </a:buClr>
              <a:defRPr/>
            </a:pPr>
            <a:r>
              <a:rPr lang="en-US" altLang="zh-CN" sz="1699" b="1" dirty="0">
                <a:solidFill>
                  <a:srgbClr val="F68933"/>
                </a:solidFill>
                <a:cs typeface="Arial" pitchFamily="34" charset="0"/>
              </a:rPr>
              <a:t>  </a:t>
            </a:r>
            <a:r>
              <a:rPr lang="zh-CN" altLang="en-US" sz="1699" b="1" dirty="0">
                <a:solidFill>
                  <a:srgbClr val="C00000"/>
                </a:solidFill>
                <a:latin typeface="微软雅黑" panose="020B0503020204020204" pitchFamily="34" charset="-122"/>
                <a:ea typeface="微软雅黑" panose="020B0503020204020204" pitchFamily="34" charset="-122"/>
                <a:cs typeface="Arial" pitchFamily="34" charset="0"/>
              </a:rPr>
              <a:t>妇科病患满意度提升</a:t>
            </a:r>
            <a:endParaRPr lang="en-US" altLang="zh-CN" sz="1699" b="1" dirty="0">
              <a:solidFill>
                <a:srgbClr val="C00000"/>
              </a:solidFill>
              <a:latin typeface="微软雅黑" panose="020B0503020204020204" pitchFamily="34" charset="-122"/>
              <a:ea typeface="微软雅黑" panose="020B0503020204020204" pitchFamily="34" charset="-122"/>
              <a:cs typeface="Arial" pitchFamily="34" charset="0"/>
            </a:endParaRPr>
          </a:p>
          <a:p>
            <a:pPr marL="112663" lvl="1" defTabSz="913996">
              <a:lnSpc>
                <a:spcPct val="85000"/>
              </a:lnSpc>
              <a:spcBef>
                <a:spcPct val="15000"/>
              </a:spcBef>
              <a:buClr>
                <a:srgbClr val="747273"/>
              </a:buClr>
              <a:defRPr/>
            </a:pPr>
            <a:endParaRPr lang="en-US" altLang="zh-CN" sz="1699" dirty="0">
              <a:solidFill>
                <a:srgbClr val="4F4F4F"/>
              </a:solidFill>
              <a:cs typeface="Arial" pitchFamily="34" charset="0"/>
            </a:endParaRPr>
          </a:p>
          <a:p>
            <a:pPr marL="112663" lvl="1" defTabSz="913996">
              <a:lnSpc>
                <a:spcPct val="85000"/>
              </a:lnSpc>
              <a:spcBef>
                <a:spcPct val="15000"/>
              </a:spcBef>
              <a:buClr>
                <a:srgbClr val="747273"/>
              </a:buClr>
              <a:defRPr/>
            </a:pPr>
            <a:endParaRPr lang="en-US" altLang="zh-CN" sz="1699" dirty="0">
              <a:solidFill>
                <a:srgbClr val="FFFFFF"/>
              </a:solidFill>
              <a:cs typeface="Arial" pitchFamily="34" charset="0"/>
            </a:endParaRPr>
          </a:p>
          <a:p>
            <a:pPr marL="112663" lvl="1" defTabSz="913996">
              <a:lnSpc>
                <a:spcPct val="85000"/>
              </a:lnSpc>
              <a:spcBef>
                <a:spcPct val="15000"/>
              </a:spcBef>
              <a:buClr>
                <a:srgbClr val="747273"/>
              </a:buClr>
              <a:defRPr/>
            </a:pPr>
            <a:endParaRPr lang="en-US" altLang="zh-CN" sz="1100" dirty="0">
              <a:solidFill>
                <a:srgbClr val="FFFFFF"/>
              </a:solidFill>
              <a:cs typeface="Arial" pitchFamily="34" charset="0"/>
            </a:endParaRPr>
          </a:p>
        </p:txBody>
      </p:sp>
      <p:sp>
        <p:nvSpPr>
          <p:cNvPr id="21" name="TextBox 20"/>
          <p:cNvSpPr txBox="1"/>
          <p:nvPr/>
        </p:nvSpPr>
        <p:spPr>
          <a:xfrm>
            <a:off x="9422446" y="4848603"/>
            <a:ext cx="1695970" cy="707703"/>
          </a:xfrm>
          <a:prstGeom prst="rect">
            <a:avLst/>
          </a:prstGeom>
          <a:noFill/>
        </p:spPr>
        <p:txBody>
          <a:bodyPr wrap="square" lIns="91403" tIns="45702" rIns="91403" bIns="45702" rtlCol="0">
            <a:spAutoFit/>
          </a:bodyPr>
          <a:lstStyle/>
          <a:p>
            <a:pPr defTabSz="913996"/>
            <a:r>
              <a:rPr lang="en-US" altLang="zh-CN" sz="3999" b="1" dirty="0">
                <a:solidFill>
                  <a:srgbClr val="1F497D"/>
                </a:solidFill>
                <a:latin typeface="微软雅黑" pitchFamily="34" charset="-122"/>
                <a:ea typeface="微软雅黑" pitchFamily="34" charset="-122"/>
              </a:rPr>
              <a:t>15%</a:t>
            </a:r>
            <a:endParaRPr lang="zh-CN" altLang="en-US" sz="3999" b="1" dirty="0">
              <a:solidFill>
                <a:srgbClr val="1F497D"/>
              </a:solidFill>
              <a:latin typeface="微软雅黑" pitchFamily="34" charset="-122"/>
              <a:ea typeface="微软雅黑" pitchFamily="34" charset="-122"/>
            </a:endParaRPr>
          </a:p>
        </p:txBody>
      </p:sp>
      <p:cxnSp>
        <p:nvCxnSpPr>
          <p:cNvPr id="22" name="Straight Connector 10"/>
          <p:cNvCxnSpPr>
            <a:cxnSpLocks noChangeShapeType="1"/>
          </p:cNvCxnSpPr>
          <p:nvPr/>
        </p:nvCxnSpPr>
        <p:spPr bwMode="auto">
          <a:xfrm>
            <a:off x="9254586" y="4679900"/>
            <a:ext cx="2066284" cy="0"/>
          </a:xfrm>
          <a:prstGeom prst="line">
            <a:avLst/>
          </a:prstGeom>
          <a:noFill/>
          <a:ln w="19050" algn="ctr">
            <a:solidFill>
              <a:schemeClr val="bg1"/>
            </a:solidFill>
            <a:prstDash val="dash"/>
            <a:round/>
            <a:headEnd/>
            <a:tailEnd type="none" w="lg" len="lg"/>
          </a:ln>
          <a:extLst>
            <a:ext uri="{909E8E84-426E-40DD-AFC4-6F175D3DCCD1}">
              <a14:hiddenFill xmlns:a14="http://schemas.microsoft.com/office/drawing/2010/main">
                <a:noFill/>
              </a14:hiddenFill>
            </a:ext>
          </a:extLst>
        </p:spPr>
      </p:cxnSp>
      <p:sp>
        <p:nvSpPr>
          <p:cNvPr id="23" name="矩形 2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24" name="直接连接符 23"/>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51306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47796" y="2175062"/>
            <a:ext cx="8036530" cy="4121380"/>
            <a:chOff x="432137" y="332965"/>
            <a:chExt cx="9835034" cy="4810535"/>
          </a:xfrm>
        </p:grpSpPr>
        <p:grpSp>
          <p:nvGrpSpPr>
            <p:cNvPr id="5" name="组合 4"/>
            <p:cNvGrpSpPr/>
            <p:nvPr/>
          </p:nvGrpSpPr>
          <p:grpSpPr>
            <a:xfrm>
              <a:off x="2197333" y="486057"/>
              <a:ext cx="5244758" cy="4657443"/>
              <a:chOff x="1863944" y="1820441"/>
              <a:chExt cx="3962714" cy="4000753"/>
            </a:xfrm>
          </p:grpSpPr>
          <p:grpSp>
            <p:nvGrpSpPr>
              <p:cNvPr id="10" name="组合 9"/>
              <p:cNvGrpSpPr/>
              <p:nvPr/>
            </p:nvGrpSpPr>
            <p:grpSpPr>
              <a:xfrm>
                <a:off x="4141093" y="1820441"/>
                <a:ext cx="694122" cy="765262"/>
                <a:chOff x="2051050" y="4567238"/>
                <a:chExt cx="1016000" cy="1120130"/>
              </a:xfrm>
            </p:grpSpPr>
            <p:sp>
              <p:nvSpPr>
                <p:cNvPr id="28" name="椭圆 27"/>
                <p:cNvSpPr/>
                <p:nvPr/>
              </p:nvSpPr>
              <p:spPr>
                <a:xfrm>
                  <a:off x="2060662" y="549889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996">
                    <a:defRPr/>
                  </a:pPr>
                  <a:endParaRPr lang="zh-CN" altLang="en-US" sz="1699" kern="0" dirty="0">
                    <a:solidFill>
                      <a:sysClr val="window" lastClr="FFFFFF"/>
                    </a:solidFill>
                    <a:ea typeface="微软雅黑" pitchFamily="34" charset="-122"/>
                  </a:endParaRPr>
                </a:p>
              </p:txBody>
            </p:sp>
            <p:sp>
              <p:nvSpPr>
                <p:cNvPr id="29" name="Oval 19"/>
                <p:cNvSpPr>
                  <a:spLocks noChangeArrowheads="1"/>
                </p:cNvSpPr>
                <p:nvPr/>
              </p:nvSpPr>
              <p:spPr bwMode="auto">
                <a:xfrm>
                  <a:off x="2051050" y="4567238"/>
                  <a:ext cx="1016000" cy="1015999"/>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algn="ctr" defTabSz="913996">
                    <a:lnSpc>
                      <a:spcPct val="120000"/>
                    </a:lnSpc>
                    <a:defRPr/>
                  </a:pPr>
                  <a:endParaRPr lang="zh-CN" altLang="en-US" sz="1699" kern="0" dirty="0">
                    <a:solidFill>
                      <a:srgbClr val="4D4D4D"/>
                    </a:solidFill>
                    <a:latin typeface="Arial" pitchFamily="34" charset="0"/>
                    <a:ea typeface="微软雅黑" pitchFamily="34" charset="-122"/>
                  </a:endParaRPr>
                </a:p>
              </p:txBody>
            </p:sp>
          </p:grpSp>
          <p:sp>
            <p:nvSpPr>
              <p:cNvPr id="11" name="Rectangle 5"/>
              <p:cNvSpPr>
                <a:spLocks noChangeArrowheads="1"/>
              </p:cNvSpPr>
              <p:nvPr/>
            </p:nvSpPr>
            <p:spPr bwMode="gray">
              <a:xfrm rot="19260000" flipV="1">
                <a:off x="3381375" y="2606675"/>
                <a:ext cx="1093788" cy="98425"/>
              </a:xfrm>
              <a:prstGeom prst="roundRect">
                <a:avLst>
                  <a:gd name="adj" fmla="val 38275"/>
                </a:avLst>
              </a:prstGeom>
              <a:gradFill rotWithShape="1">
                <a:gsLst>
                  <a:gs pos="833">
                    <a:srgbClr val="A9A9A9"/>
                  </a:gs>
                  <a:gs pos="31000">
                    <a:srgbClr val="F9F9F9"/>
                  </a:gs>
                  <a:gs pos="100000">
                    <a:srgbClr val="5F5F5F"/>
                  </a:gs>
                </a:gsLst>
                <a:lin ang="16200000" scaled="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913996">
                  <a:defRPr/>
                </a:pPr>
                <a:endParaRPr lang="zh-CN" altLang="en-US" sz="1699" kern="0" dirty="0">
                  <a:solidFill>
                    <a:sysClr val="windowText" lastClr="000000"/>
                  </a:solidFill>
                  <a:ea typeface="微软雅黑" pitchFamily="34" charset="-122"/>
                </a:endParaRPr>
              </a:p>
            </p:txBody>
          </p:sp>
          <p:sp>
            <p:nvSpPr>
              <p:cNvPr id="13" name="Rectangle 5"/>
              <p:cNvSpPr>
                <a:spLocks noChangeArrowheads="1"/>
              </p:cNvSpPr>
              <p:nvPr/>
            </p:nvSpPr>
            <p:spPr bwMode="gray">
              <a:xfrm rot="17520000" flipV="1">
                <a:off x="2254823" y="4221441"/>
                <a:ext cx="1150420" cy="107950"/>
              </a:xfrm>
              <a:prstGeom prst="roundRect">
                <a:avLst>
                  <a:gd name="adj" fmla="val 25282"/>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913996">
                  <a:defRPr/>
                </a:pPr>
                <a:endParaRPr lang="zh-CN" altLang="en-US" sz="1699" kern="0" dirty="0">
                  <a:solidFill>
                    <a:sysClr val="windowText" lastClr="000000"/>
                  </a:solidFill>
                  <a:ea typeface="微软雅黑" pitchFamily="34" charset="-122"/>
                </a:endParaRPr>
              </a:p>
            </p:txBody>
          </p:sp>
          <p:sp>
            <p:nvSpPr>
              <p:cNvPr id="15" name="Rectangle 5"/>
              <p:cNvSpPr>
                <a:spLocks noChangeArrowheads="1"/>
              </p:cNvSpPr>
              <p:nvPr/>
            </p:nvSpPr>
            <p:spPr bwMode="gray">
              <a:xfrm rot="12840000" flipV="1">
                <a:off x="3744593" y="3926977"/>
                <a:ext cx="1360858" cy="107950"/>
              </a:xfrm>
              <a:prstGeom prst="roundRect">
                <a:avLst>
                  <a:gd name="adj" fmla="val 37465"/>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913996">
                  <a:defRPr/>
                </a:pPr>
                <a:endParaRPr lang="zh-CN" altLang="en-US" sz="1699" kern="0" dirty="0">
                  <a:solidFill>
                    <a:sysClr val="windowText" lastClr="000000"/>
                  </a:solidFill>
                  <a:ea typeface="微软雅黑" pitchFamily="34" charset="-122"/>
                </a:endParaRPr>
              </a:p>
            </p:txBody>
          </p:sp>
          <p:grpSp>
            <p:nvGrpSpPr>
              <p:cNvPr id="12" name="组合 11"/>
              <p:cNvGrpSpPr/>
              <p:nvPr/>
            </p:nvGrpSpPr>
            <p:grpSpPr>
              <a:xfrm>
                <a:off x="2482848" y="2414586"/>
                <a:ext cx="1664811" cy="1571367"/>
                <a:chOff x="2482848" y="2414586"/>
                <a:chExt cx="1664811" cy="1571367"/>
              </a:xfrm>
            </p:grpSpPr>
            <p:sp>
              <p:nvSpPr>
                <p:cNvPr id="24" name="椭圆 23"/>
                <p:cNvSpPr/>
                <p:nvPr/>
              </p:nvSpPr>
              <p:spPr>
                <a:xfrm>
                  <a:off x="2581274" y="3720165"/>
                  <a:ext cx="1419226" cy="265788"/>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996">
                    <a:defRPr/>
                  </a:pPr>
                  <a:endParaRPr lang="zh-CN" altLang="en-US" sz="1699" kern="0" dirty="0">
                    <a:solidFill>
                      <a:sysClr val="window" lastClr="FFFFFF"/>
                    </a:solidFill>
                    <a:ea typeface="微软雅黑" pitchFamily="34" charset="-122"/>
                  </a:endParaRPr>
                </a:p>
              </p:txBody>
            </p:sp>
            <p:grpSp>
              <p:nvGrpSpPr>
                <p:cNvPr id="25" name="组合 24"/>
                <p:cNvGrpSpPr/>
                <p:nvPr/>
              </p:nvGrpSpPr>
              <p:grpSpPr>
                <a:xfrm>
                  <a:off x="2482848" y="2414586"/>
                  <a:ext cx="1664811" cy="1571366"/>
                  <a:chOff x="2482848" y="2414586"/>
                  <a:chExt cx="1664811" cy="1571366"/>
                </a:xfrm>
              </p:grpSpPr>
              <p:sp>
                <p:nvSpPr>
                  <p:cNvPr id="26" name="Oval 19"/>
                  <p:cNvSpPr>
                    <a:spLocks noChangeArrowheads="1"/>
                  </p:cNvSpPr>
                  <p:nvPr/>
                </p:nvSpPr>
                <p:spPr bwMode="auto">
                  <a:xfrm>
                    <a:off x="2482848" y="2414586"/>
                    <a:ext cx="1664811" cy="1571366"/>
                  </a:xfrm>
                  <a:prstGeom prst="ellipse">
                    <a:avLst/>
                  </a:prstGeom>
                  <a:gradFill rotWithShape="1">
                    <a:gsLst>
                      <a:gs pos="0">
                        <a:srgbClr val="C00000">
                          <a:lumMod val="40000"/>
                          <a:lumOff val="60000"/>
                        </a:srgbClr>
                      </a:gs>
                      <a:gs pos="100000">
                        <a:srgbClr val="C00000"/>
                      </a:gs>
                    </a:gsLst>
                    <a:path path="shape">
                      <a:fillToRect l="50000" t="50000" r="50000" b="50000"/>
                    </a:path>
                  </a:gradFill>
                  <a:ln w="9525">
                    <a:solidFill>
                      <a:srgbClr val="C00000"/>
                    </a:solidFill>
                    <a:round/>
                    <a:headEnd/>
                    <a:tailEnd/>
                  </a:ln>
                  <a:effectLst/>
                </p:spPr>
                <p:txBody>
                  <a:bodyPr anchor="ctr"/>
                  <a:lstStyle/>
                  <a:p>
                    <a:pPr algn="ctr" defTabSz="913996">
                      <a:lnSpc>
                        <a:spcPct val="120000"/>
                      </a:lnSpc>
                      <a:defRPr/>
                    </a:pPr>
                    <a:endParaRPr lang="zh-CN" altLang="en-US" sz="1699" kern="0" dirty="0">
                      <a:solidFill>
                        <a:sysClr val="window" lastClr="FFFFFF"/>
                      </a:solidFill>
                      <a:latin typeface="Arial" pitchFamily="34" charset="0"/>
                      <a:ea typeface="微软雅黑" pitchFamily="34" charset="-122"/>
                    </a:endParaRPr>
                  </a:p>
                </p:txBody>
              </p:sp>
              <p:sp>
                <p:nvSpPr>
                  <p:cNvPr id="27" name="未知"/>
                  <p:cNvSpPr>
                    <a:spLocks/>
                  </p:cNvSpPr>
                  <p:nvPr/>
                </p:nvSpPr>
                <p:spPr bwMode="auto">
                  <a:xfrm>
                    <a:off x="2720975" y="2454275"/>
                    <a:ext cx="1139825" cy="55562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defTabSz="913996">
                      <a:defRPr/>
                    </a:pPr>
                    <a:endParaRPr lang="zh-CN" altLang="en-US" sz="1699" kern="0" dirty="0">
                      <a:solidFill>
                        <a:sysClr val="windowText" lastClr="000000"/>
                      </a:solidFill>
                      <a:ea typeface="微软雅黑" pitchFamily="34" charset="-122"/>
                    </a:endParaRPr>
                  </a:p>
                </p:txBody>
              </p:sp>
            </p:grpSp>
          </p:grpSp>
          <p:grpSp>
            <p:nvGrpSpPr>
              <p:cNvPr id="14" name="组合 13"/>
              <p:cNvGrpSpPr/>
              <p:nvPr/>
            </p:nvGrpSpPr>
            <p:grpSpPr>
              <a:xfrm>
                <a:off x="1863944" y="4750002"/>
                <a:ext cx="1126906" cy="1071192"/>
                <a:chOff x="1863944" y="4750002"/>
                <a:chExt cx="1126906" cy="1071192"/>
              </a:xfrm>
            </p:grpSpPr>
            <p:sp>
              <p:nvSpPr>
                <p:cNvPr id="21" name="椭圆 20"/>
                <p:cNvSpPr/>
                <p:nvPr/>
              </p:nvSpPr>
              <p:spPr>
                <a:xfrm>
                  <a:off x="1984462" y="5632722"/>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996">
                    <a:defRPr/>
                  </a:pPr>
                  <a:endParaRPr lang="zh-CN" altLang="en-US" sz="1699" kern="0" dirty="0">
                    <a:solidFill>
                      <a:sysClr val="window" lastClr="FFFFFF"/>
                    </a:solidFill>
                    <a:ea typeface="微软雅黑" pitchFamily="34" charset="-122"/>
                  </a:endParaRPr>
                </a:p>
              </p:txBody>
            </p:sp>
            <p:sp>
              <p:nvSpPr>
                <p:cNvPr id="22" name="Oval 19"/>
                <p:cNvSpPr>
                  <a:spLocks noChangeArrowheads="1"/>
                </p:cNvSpPr>
                <p:nvPr/>
              </p:nvSpPr>
              <p:spPr bwMode="auto">
                <a:xfrm>
                  <a:off x="1863944" y="4750002"/>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algn="ctr" defTabSz="913996">
                    <a:lnSpc>
                      <a:spcPct val="120000"/>
                    </a:lnSpc>
                    <a:defRPr/>
                  </a:pPr>
                  <a:endParaRPr lang="zh-CN" altLang="en-US" sz="1699" kern="0" dirty="0">
                    <a:solidFill>
                      <a:srgbClr val="4D4D4D"/>
                    </a:solidFill>
                    <a:latin typeface="Arial" pitchFamily="34" charset="0"/>
                    <a:ea typeface="微软雅黑" pitchFamily="34" charset="-122"/>
                  </a:endParaRPr>
                </a:p>
              </p:txBody>
            </p:sp>
          </p:grpSp>
          <p:grpSp>
            <p:nvGrpSpPr>
              <p:cNvPr id="17" name="组合 16"/>
              <p:cNvGrpSpPr/>
              <p:nvPr/>
            </p:nvGrpSpPr>
            <p:grpSpPr>
              <a:xfrm>
                <a:off x="4604284" y="3918707"/>
                <a:ext cx="1222374" cy="1389668"/>
                <a:chOff x="2051050" y="4567238"/>
                <a:chExt cx="1016000" cy="1155050"/>
              </a:xfrm>
            </p:grpSpPr>
            <p:sp>
              <p:nvSpPr>
                <p:cNvPr id="18" name="椭圆 17"/>
                <p:cNvSpPr/>
                <p:nvPr/>
              </p:nvSpPr>
              <p:spPr>
                <a:xfrm>
                  <a:off x="2060662" y="553381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996">
                    <a:defRPr/>
                  </a:pPr>
                  <a:endParaRPr lang="zh-CN" altLang="en-US" sz="1699" kern="0" dirty="0">
                    <a:solidFill>
                      <a:sysClr val="window" lastClr="FFFFFF"/>
                    </a:solidFill>
                    <a:ea typeface="微软雅黑" pitchFamily="34" charset="-122"/>
                  </a:endParaRPr>
                </a:p>
              </p:txBody>
            </p:sp>
            <p:sp>
              <p:nvSpPr>
                <p:cNvPr id="19"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algn="ctr" defTabSz="913996">
                    <a:lnSpc>
                      <a:spcPct val="120000"/>
                    </a:lnSpc>
                    <a:defRPr/>
                  </a:pPr>
                  <a:endParaRPr lang="zh-CN" altLang="en-US" sz="1699" kern="0" dirty="0">
                    <a:solidFill>
                      <a:srgbClr val="4D4D4D"/>
                    </a:solidFill>
                    <a:latin typeface="Arial" pitchFamily="34" charset="0"/>
                    <a:ea typeface="微软雅黑" pitchFamily="34" charset="-122"/>
                  </a:endParaRPr>
                </a:p>
              </p:txBody>
            </p:sp>
          </p:grpSp>
        </p:grpSp>
        <p:sp>
          <p:nvSpPr>
            <p:cNvPr id="6" name="矩形 5"/>
            <p:cNvSpPr/>
            <p:nvPr/>
          </p:nvSpPr>
          <p:spPr>
            <a:xfrm>
              <a:off x="2894342" y="1547343"/>
              <a:ext cx="2451391" cy="1005614"/>
            </a:xfrm>
            <a:prstGeom prst="rect">
              <a:avLst/>
            </a:prstGeom>
          </p:spPr>
          <p:txBody>
            <a:bodyPr wrap="none">
              <a:spAutoFit/>
            </a:bodyPr>
            <a:lstStyle/>
            <a:p>
              <a:pPr algn="ctr" defTabSz="913996"/>
              <a:r>
                <a:rPr lang="zh-CN" altLang="en-US" sz="2399" b="1" dirty="0">
                  <a:solidFill>
                    <a:prstClr val="white"/>
                  </a:solidFill>
                  <a:latin typeface="微软雅黑" pitchFamily="34" charset="-122"/>
                  <a:ea typeface="微软雅黑" pitchFamily="34" charset="-122"/>
                </a:rPr>
                <a:t>门诊总量</a:t>
              </a:r>
              <a:endParaRPr lang="en-US" altLang="zh-CN" sz="2399" b="1" dirty="0">
                <a:solidFill>
                  <a:prstClr val="white"/>
                </a:solidFill>
                <a:latin typeface="微软雅黑" pitchFamily="34" charset="-122"/>
                <a:ea typeface="微软雅黑" pitchFamily="34" charset="-122"/>
              </a:endParaRPr>
            </a:p>
            <a:p>
              <a:pPr algn="ctr" defTabSz="913996"/>
              <a:r>
                <a:rPr lang="en-US" altLang="zh-CN" sz="2399" b="1" dirty="0">
                  <a:solidFill>
                    <a:prstClr val="white"/>
                  </a:solidFill>
                  <a:latin typeface="微软雅黑" pitchFamily="34" charset="-122"/>
                  <a:ea typeface="微软雅黑" pitchFamily="34" charset="-122"/>
                </a:rPr>
                <a:t>862840</a:t>
              </a:r>
              <a:r>
                <a:rPr lang="zh-CN" altLang="en-US" sz="2399" b="1" dirty="0">
                  <a:solidFill>
                    <a:prstClr val="white"/>
                  </a:solidFill>
                  <a:latin typeface="微软雅黑" pitchFamily="34" charset="-122"/>
                  <a:ea typeface="微软雅黑" pitchFamily="34" charset="-122"/>
                </a:rPr>
                <a:t>人次</a:t>
              </a:r>
            </a:p>
          </p:txBody>
        </p:sp>
        <p:sp>
          <p:nvSpPr>
            <p:cNvPr id="7" name="矩形 6"/>
            <p:cNvSpPr/>
            <p:nvPr/>
          </p:nvSpPr>
          <p:spPr>
            <a:xfrm>
              <a:off x="7435893" y="3475956"/>
              <a:ext cx="2831278" cy="538722"/>
            </a:xfrm>
            <a:prstGeom prst="rect">
              <a:avLst/>
            </a:prstGeom>
          </p:spPr>
          <p:txBody>
            <a:bodyPr wrap="square">
              <a:spAutoFit/>
            </a:bodyPr>
            <a:lstStyle/>
            <a:p>
              <a:pPr defTabSz="913996"/>
              <a:r>
                <a:rPr lang="zh-CN" altLang="en-US" sz="1699" dirty="0">
                  <a:solidFill>
                    <a:prstClr val="black"/>
                  </a:solidFill>
                  <a:latin typeface="微软雅黑" pitchFamily="34" charset="-122"/>
                  <a:ea typeface="微软雅黑" pitchFamily="34" charset="-122"/>
                </a:rPr>
                <a:t>市场占有率上升</a:t>
              </a:r>
              <a:r>
                <a:rPr lang="en-US" altLang="zh-CN" sz="2399" b="1" dirty="0">
                  <a:solidFill>
                    <a:srgbClr val="1F497D"/>
                  </a:solidFill>
                  <a:latin typeface="微软雅黑" pitchFamily="34" charset="-122"/>
                  <a:ea typeface="微软雅黑" pitchFamily="34" charset="-122"/>
                </a:rPr>
                <a:t>7%</a:t>
              </a:r>
              <a:endParaRPr lang="zh-CN" altLang="en-US" sz="2399" b="1" dirty="0">
                <a:solidFill>
                  <a:srgbClr val="1F497D"/>
                </a:solidFill>
                <a:latin typeface="微软雅黑" pitchFamily="34" charset="-122"/>
                <a:ea typeface="微软雅黑" pitchFamily="34" charset="-122"/>
              </a:endParaRPr>
            </a:p>
          </p:txBody>
        </p:sp>
        <p:sp>
          <p:nvSpPr>
            <p:cNvPr id="8" name="矩形 7"/>
            <p:cNvSpPr/>
            <p:nvPr/>
          </p:nvSpPr>
          <p:spPr>
            <a:xfrm>
              <a:off x="6030073" y="332965"/>
              <a:ext cx="3235453" cy="538722"/>
            </a:xfrm>
            <a:prstGeom prst="rect">
              <a:avLst/>
            </a:prstGeom>
          </p:spPr>
          <p:txBody>
            <a:bodyPr wrap="square">
              <a:spAutoFit/>
            </a:bodyPr>
            <a:lstStyle/>
            <a:p>
              <a:pPr defTabSz="913996"/>
              <a:r>
                <a:rPr lang="zh-CN" altLang="en-US" sz="1699" dirty="0">
                  <a:solidFill>
                    <a:prstClr val="black"/>
                  </a:solidFill>
                  <a:latin typeface="微软雅黑" pitchFamily="34" charset="-122"/>
                  <a:ea typeface="微软雅黑" pitchFamily="34" charset="-122"/>
                </a:rPr>
                <a:t>门诊满意率上升</a:t>
              </a:r>
              <a:r>
                <a:rPr lang="en-US" altLang="zh-CN" sz="2399" b="1" dirty="0">
                  <a:solidFill>
                    <a:srgbClr val="1F497D"/>
                  </a:solidFill>
                  <a:latin typeface="微软雅黑" pitchFamily="34" charset="-122"/>
                  <a:ea typeface="微软雅黑" pitchFamily="34" charset="-122"/>
                </a:rPr>
                <a:t>95%</a:t>
              </a:r>
              <a:endParaRPr lang="zh-CN" altLang="en-US" sz="2399" b="1" dirty="0">
                <a:solidFill>
                  <a:srgbClr val="1F497D"/>
                </a:solidFill>
                <a:latin typeface="微软雅黑" pitchFamily="34" charset="-122"/>
                <a:ea typeface="微软雅黑" pitchFamily="34" charset="-122"/>
              </a:endParaRPr>
            </a:p>
          </p:txBody>
        </p:sp>
        <p:sp>
          <p:nvSpPr>
            <p:cNvPr id="9" name="矩形 8"/>
            <p:cNvSpPr/>
            <p:nvPr/>
          </p:nvSpPr>
          <p:spPr>
            <a:xfrm>
              <a:off x="432137" y="4198801"/>
              <a:ext cx="3490410" cy="538722"/>
            </a:xfrm>
            <a:prstGeom prst="rect">
              <a:avLst/>
            </a:prstGeom>
          </p:spPr>
          <p:txBody>
            <a:bodyPr wrap="square">
              <a:spAutoFit/>
            </a:bodyPr>
            <a:lstStyle/>
            <a:p>
              <a:pPr defTabSz="913996"/>
              <a:r>
                <a:rPr lang="zh-CN" altLang="en-US" sz="1699" dirty="0">
                  <a:solidFill>
                    <a:prstClr val="black"/>
                  </a:solidFill>
                  <a:latin typeface="微软雅黑" pitchFamily="34" charset="-122"/>
                  <a:ea typeface="微软雅黑" pitchFamily="34" charset="-122"/>
                </a:rPr>
                <a:t>同比</a:t>
              </a:r>
              <a:r>
                <a:rPr lang="en-US" altLang="zh-CN" sz="1699" dirty="0">
                  <a:solidFill>
                    <a:prstClr val="black"/>
                  </a:solidFill>
                  <a:latin typeface="微软雅黑" pitchFamily="34" charset="-122"/>
                  <a:ea typeface="微软雅黑" pitchFamily="34" charset="-122"/>
                </a:rPr>
                <a:t>2013</a:t>
              </a:r>
              <a:r>
                <a:rPr lang="zh-CN" altLang="en-US" sz="1699" dirty="0">
                  <a:solidFill>
                    <a:prstClr val="black"/>
                  </a:solidFill>
                  <a:latin typeface="微软雅黑" pitchFamily="34" charset="-122"/>
                  <a:ea typeface="微软雅黑" pitchFamily="34" charset="-122"/>
                </a:rPr>
                <a:t>年增长</a:t>
              </a:r>
              <a:r>
                <a:rPr lang="en-US" altLang="zh-CN" sz="2399" b="1" dirty="0">
                  <a:solidFill>
                    <a:srgbClr val="1F497D"/>
                  </a:solidFill>
                  <a:effectLst>
                    <a:outerShdw blurRad="38100" dist="38100" dir="2700000" algn="tl">
                      <a:srgbClr val="000000">
                        <a:alpha val="43137"/>
                      </a:srgbClr>
                    </a:outerShdw>
                  </a:effectLst>
                  <a:latin typeface="微软雅黑" pitchFamily="34" charset="-122"/>
                  <a:ea typeface="微软雅黑" pitchFamily="34" charset="-122"/>
                </a:rPr>
                <a:t>30%</a:t>
              </a:r>
              <a:endParaRPr lang="zh-CN" altLang="en-US" sz="1200" dirty="0">
                <a:solidFill>
                  <a:srgbClr val="1F497D"/>
                </a:solidFill>
                <a:latin typeface="微软雅黑" pitchFamily="34" charset="-122"/>
                <a:ea typeface="微软雅黑" pitchFamily="34" charset="-122"/>
              </a:endParaRPr>
            </a:p>
          </p:txBody>
        </p:sp>
      </p:grpSp>
      <p:sp>
        <p:nvSpPr>
          <p:cNvPr id="16" name="文本框 10"/>
          <p:cNvSpPr txBox="1"/>
          <p:nvPr/>
        </p:nvSpPr>
        <p:spPr>
          <a:xfrm>
            <a:off x="944303" y="1040047"/>
            <a:ext cx="4642427"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en-US" altLang="zh-CN" sz="2399" dirty="0">
                <a:solidFill>
                  <a:srgbClr val="1F497D"/>
                </a:solidFill>
              </a:rPr>
              <a:t>2014</a:t>
            </a:r>
            <a:r>
              <a:rPr lang="zh-CN" altLang="en-US" sz="2399" dirty="0">
                <a:solidFill>
                  <a:srgbClr val="1F497D"/>
                </a:solidFill>
              </a:rPr>
              <a:t>年门诊及手术台次指标规划</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219" y="2088148"/>
            <a:ext cx="2878330" cy="3833533"/>
          </a:xfrm>
          <a:prstGeom prst="roundRect">
            <a:avLst>
              <a:gd name="adj" fmla="val 16667"/>
            </a:avLst>
          </a:prstGeom>
          <a:ln w="19050">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矩形 2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31" name="直接连接符 3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22043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912774" y="1013893"/>
            <a:ext cx="3130654"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en-US" altLang="zh-CN" sz="2399" dirty="0">
                <a:solidFill>
                  <a:srgbClr val="1F497D"/>
                </a:solidFill>
              </a:rPr>
              <a:t>2014</a:t>
            </a:r>
            <a:r>
              <a:rPr lang="zh-CN" altLang="en-US" sz="2399" dirty="0">
                <a:solidFill>
                  <a:srgbClr val="1F497D"/>
                </a:solidFill>
              </a:rPr>
              <a:t>年床位指标规划</a:t>
            </a:r>
          </a:p>
        </p:txBody>
      </p:sp>
      <p:grpSp>
        <p:nvGrpSpPr>
          <p:cNvPr id="4" name="组合 3"/>
          <p:cNvGrpSpPr/>
          <p:nvPr/>
        </p:nvGrpSpPr>
        <p:grpSpPr>
          <a:xfrm>
            <a:off x="4253738" y="1800573"/>
            <a:ext cx="7113236" cy="4580936"/>
            <a:chOff x="1552575" y="1295400"/>
            <a:chExt cx="6280150" cy="4511675"/>
          </a:xfrm>
        </p:grpSpPr>
        <p:grpSp>
          <p:nvGrpSpPr>
            <p:cNvPr id="5" name="组合 4"/>
            <p:cNvGrpSpPr/>
            <p:nvPr/>
          </p:nvGrpSpPr>
          <p:grpSpPr>
            <a:xfrm>
              <a:off x="2990850" y="2281238"/>
              <a:ext cx="3411538" cy="2482850"/>
              <a:chOff x="2990850" y="2281238"/>
              <a:chExt cx="3411538" cy="2482850"/>
            </a:xfrm>
          </p:grpSpPr>
          <p:sp>
            <p:nvSpPr>
              <p:cNvPr id="26" name="Oval 2"/>
              <p:cNvSpPr>
                <a:spLocks noChangeArrowheads="1"/>
              </p:cNvSpPr>
              <p:nvPr/>
            </p:nvSpPr>
            <p:spPr bwMode="gray">
              <a:xfrm>
                <a:off x="3586163" y="2420938"/>
                <a:ext cx="2211387" cy="2211387"/>
              </a:xfrm>
              <a:prstGeom prst="ellipse">
                <a:avLst/>
              </a:prstGeom>
              <a:solidFill>
                <a:schemeClr val="accent1">
                  <a:lumMod val="75000"/>
                </a:schemeClr>
              </a:solidFill>
              <a:ln>
                <a:noFill/>
              </a:ln>
              <a:effectLst/>
              <a:extLst/>
            </p:spPr>
            <p:txBody>
              <a:bodyPr wrap="none" anchor="ctr"/>
              <a:lstStyle/>
              <a:p>
                <a:pPr defTabSz="913996">
                  <a:defRPr/>
                </a:pPr>
                <a:endParaRPr lang="zh-CN" altLang="en-US" sz="1699" kern="0">
                  <a:solidFill>
                    <a:sysClr val="windowText" lastClr="000000"/>
                  </a:solidFill>
                </a:endParaRPr>
              </a:p>
            </p:txBody>
          </p:sp>
          <p:sp>
            <p:nvSpPr>
              <p:cNvPr id="27" name="Oval 9"/>
              <p:cNvSpPr>
                <a:spLocks noChangeArrowheads="1"/>
              </p:cNvSpPr>
              <p:nvPr/>
            </p:nvSpPr>
            <p:spPr bwMode="invGray">
              <a:xfrm>
                <a:off x="3443288" y="2281238"/>
                <a:ext cx="2481262" cy="248285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a:solidFill>
                    <a:sysClr val="windowText" lastClr="000000"/>
                  </a:solidFill>
                </a:endParaRPr>
              </a:p>
            </p:txBody>
          </p:sp>
          <p:sp>
            <p:nvSpPr>
              <p:cNvPr id="28" name="Line 10"/>
              <p:cNvSpPr>
                <a:spLocks noChangeShapeType="1"/>
              </p:cNvSpPr>
              <p:nvPr/>
            </p:nvSpPr>
            <p:spPr bwMode="invGray">
              <a:xfrm flipV="1">
                <a:off x="3144838" y="4259263"/>
                <a:ext cx="487362" cy="3048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96">
                  <a:defRPr/>
                </a:pPr>
                <a:endParaRPr lang="zh-CN" altLang="en-US" sz="1699" kern="0">
                  <a:solidFill>
                    <a:sysClr val="windowText" lastClr="000000"/>
                  </a:solidFill>
                </a:endParaRPr>
              </a:p>
            </p:txBody>
          </p:sp>
          <p:sp>
            <p:nvSpPr>
              <p:cNvPr id="29" name="Line 11"/>
              <p:cNvSpPr>
                <a:spLocks noChangeShapeType="1"/>
              </p:cNvSpPr>
              <p:nvPr/>
            </p:nvSpPr>
            <p:spPr bwMode="invGray">
              <a:xfrm flipV="1">
                <a:off x="3060700" y="4108450"/>
                <a:ext cx="485775" cy="3048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96">
                  <a:defRPr/>
                </a:pPr>
                <a:endParaRPr lang="zh-CN" altLang="en-US" sz="1699" kern="0">
                  <a:solidFill>
                    <a:sysClr val="windowText" lastClr="000000"/>
                  </a:solidFill>
                </a:endParaRPr>
              </a:p>
            </p:txBody>
          </p:sp>
          <p:sp>
            <p:nvSpPr>
              <p:cNvPr id="30" name="Line 12"/>
              <p:cNvSpPr>
                <a:spLocks noChangeShapeType="1"/>
              </p:cNvSpPr>
              <p:nvPr/>
            </p:nvSpPr>
            <p:spPr bwMode="invGray">
              <a:xfrm flipV="1">
                <a:off x="5757863" y="2590800"/>
                <a:ext cx="487362" cy="3048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96">
                  <a:defRPr/>
                </a:pPr>
                <a:endParaRPr lang="zh-CN" altLang="en-US" sz="1699" kern="0">
                  <a:solidFill>
                    <a:sysClr val="windowText" lastClr="000000"/>
                  </a:solidFill>
                </a:endParaRPr>
              </a:p>
            </p:txBody>
          </p:sp>
          <p:sp>
            <p:nvSpPr>
              <p:cNvPr id="31" name="Line 13"/>
              <p:cNvSpPr>
                <a:spLocks noChangeShapeType="1"/>
              </p:cNvSpPr>
              <p:nvPr/>
            </p:nvSpPr>
            <p:spPr bwMode="invGray">
              <a:xfrm flipV="1">
                <a:off x="5649913" y="2457450"/>
                <a:ext cx="488950" cy="3048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96">
                  <a:defRPr/>
                </a:pPr>
                <a:endParaRPr lang="zh-CN" altLang="en-US" sz="1699" kern="0">
                  <a:solidFill>
                    <a:sysClr val="windowText" lastClr="000000"/>
                  </a:solidFill>
                </a:endParaRPr>
              </a:p>
            </p:txBody>
          </p:sp>
          <p:sp>
            <p:nvSpPr>
              <p:cNvPr id="32" name="Line 22"/>
              <p:cNvSpPr>
                <a:spLocks noChangeShapeType="1"/>
              </p:cNvSpPr>
              <p:nvPr/>
            </p:nvSpPr>
            <p:spPr bwMode="invGray">
              <a:xfrm>
                <a:off x="3076575" y="2500313"/>
                <a:ext cx="561975" cy="3429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96">
                  <a:defRPr/>
                </a:pPr>
                <a:endParaRPr lang="zh-CN" altLang="en-US" sz="1699" kern="0">
                  <a:solidFill>
                    <a:sysClr val="windowText" lastClr="000000"/>
                  </a:solidFill>
                </a:endParaRPr>
              </a:p>
            </p:txBody>
          </p:sp>
          <p:sp>
            <p:nvSpPr>
              <p:cNvPr id="33" name="Line 23"/>
              <p:cNvSpPr>
                <a:spLocks noChangeShapeType="1"/>
              </p:cNvSpPr>
              <p:nvPr/>
            </p:nvSpPr>
            <p:spPr bwMode="invGray">
              <a:xfrm>
                <a:off x="2990850" y="2644775"/>
                <a:ext cx="563563" cy="3429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96">
                  <a:defRPr/>
                </a:pPr>
                <a:endParaRPr lang="zh-CN" altLang="en-US" sz="1699" kern="0">
                  <a:solidFill>
                    <a:sysClr val="windowText" lastClr="000000"/>
                  </a:solidFill>
                </a:endParaRPr>
              </a:p>
            </p:txBody>
          </p:sp>
          <p:sp>
            <p:nvSpPr>
              <p:cNvPr id="34" name="Line 28"/>
              <p:cNvSpPr>
                <a:spLocks noChangeShapeType="1"/>
              </p:cNvSpPr>
              <p:nvPr/>
            </p:nvSpPr>
            <p:spPr bwMode="invGray">
              <a:xfrm>
                <a:off x="5840413" y="3962400"/>
                <a:ext cx="561975" cy="3429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96">
                  <a:defRPr/>
                </a:pPr>
                <a:endParaRPr lang="zh-CN" altLang="en-US" sz="1699" kern="0">
                  <a:solidFill>
                    <a:sysClr val="windowText" lastClr="000000"/>
                  </a:solidFill>
                </a:endParaRPr>
              </a:p>
            </p:txBody>
          </p:sp>
          <p:sp>
            <p:nvSpPr>
              <p:cNvPr id="35" name="Line 29"/>
              <p:cNvSpPr>
                <a:spLocks noChangeShapeType="1"/>
              </p:cNvSpPr>
              <p:nvPr/>
            </p:nvSpPr>
            <p:spPr bwMode="invGray">
              <a:xfrm>
                <a:off x="5754688" y="4106863"/>
                <a:ext cx="563562" cy="34448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96">
                  <a:defRPr/>
                </a:pPr>
                <a:endParaRPr lang="zh-CN" altLang="en-US" sz="1699" kern="0">
                  <a:solidFill>
                    <a:sysClr val="windowText" lastClr="000000"/>
                  </a:solidFill>
                </a:endParaRPr>
              </a:p>
            </p:txBody>
          </p:sp>
        </p:grpSp>
        <p:grpSp>
          <p:nvGrpSpPr>
            <p:cNvPr id="6" name="组合 5"/>
            <p:cNvGrpSpPr/>
            <p:nvPr/>
          </p:nvGrpSpPr>
          <p:grpSpPr>
            <a:xfrm>
              <a:off x="1552575" y="1295400"/>
              <a:ext cx="1649413" cy="1646238"/>
              <a:chOff x="1552575" y="1295400"/>
              <a:chExt cx="1649413" cy="1646238"/>
            </a:xfrm>
          </p:grpSpPr>
          <p:sp>
            <p:nvSpPr>
              <p:cNvPr id="23" name="Oval 18"/>
              <p:cNvSpPr>
                <a:spLocks noChangeArrowheads="1"/>
              </p:cNvSpPr>
              <p:nvPr/>
            </p:nvSpPr>
            <p:spPr bwMode="gray">
              <a:xfrm>
                <a:off x="1655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a:extLst/>
            </p:spPr>
            <p:txBody>
              <a:bodyPr wrap="none" anchor="ctr"/>
              <a:lstStyle/>
              <a:p>
                <a:pPr algn="ctr" defTabSz="913996">
                  <a:defRPr/>
                </a:pPr>
                <a:r>
                  <a:rPr lang="zh-CN" altLang="en-US" sz="2399" b="1" kern="0" dirty="0">
                    <a:solidFill>
                      <a:srgbClr val="888888"/>
                    </a:solidFill>
                    <a:ea typeface="微软雅黑" pitchFamily="34" charset="-122"/>
                  </a:rPr>
                  <a:t>新增</a:t>
                </a:r>
                <a:r>
                  <a:rPr lang="en-US" altLang="zh-CN" sz="3599" b="1" kern="0" dirty="0">
                    <a:solidFill>
                      <a:srgbClr val="1F497D"/>
                    </a:solidFill>
                    <a:latin typeface="微软雅黑" pitchFamily="34" charset="-122"/>
                    <a:ea typeface="微软雅黑" pitchFamily="34" charset="-122"/>
                  </a:rPr>
                  <a:t>200</a:t>
                </a:r>
                <a:r>
                  <a:rPr lang="zh-CN" altLang="en-US" sz="2399" b="1" kern="0" dirty="0">
                    <a:solidFill>
                      <a:srgbClr val="888888"/>
                    </a:solidFill>
                    <a:ea typeface="微软雅黑" pitchFamily="34" charset="-122"/>
                  </a:rPr>
                  <a:t>张</a:t>
                </a:r>
              </a:p>
            </p:txBody>
          </p:sp>
          <p:sp>
            <p:nvSpPr>
              <p:cNvPr id="24" name="Oval 21"/>
              <p:cNvSpPr>
                <a:spLocks noChangeArrowheads="1"/>
              </p:cNvSpPr>
              <p:nvPr/>
            </p:nvSpPr>
            <p:spPr bwMode="invGray">
              <a:xfrm>
                <a:off x="1552575" y="1295400"/>
                <a:ext cx="1649413" cy="1646238"/>
              </a:xfrm>
              <a:prstGeom prst="ellipse">
                <a:avLst/>
              </a:prstGeom>
              <a:noFill/>
              <a:ln w="19050" cap="rnd">
                <a:solidFill>
                  <a:schemeClr val="tx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a:solidFill>
                    <a:sysClr val="windowText" lastClr="000000"/>
                  </a:solidFill>
                </a:endParaRPr>
              </a:p>
            </p:txBody>
          </p:sp>
        </p:grpSp>
        <p:grpSp>
          <p:nvGrpSpPr>
            <p:cNvPr id="7" name="组合 6"/>
            <p:cNvGrpSpPr/>
            <p:nvPr/>
          </p:nvGrpSpPr>
          <p:grpSpPr>
            <a:xfrm>
              <a:off x="3876675" y="2703513"/>
              <a:ext cx="1624013" cy="1622425"/>
              <a:chOff x="3876675" y="2703513"/>
              <a:chExt cx="1624013" cy="1622425"/>
            </a:xfrm>
          </p:grpSpPr>
          <p:sp>
            <p:nvSpPr>
              <p:cNvPr id="21" name="Oval 3"/>
              <p:cNvSpPr>
                <a:spLocks noChangeArrowheads="1"/>
              </p:cNvSpPr>
              <p:nvPr/>
            </p:nvSpPr>
            <p:spPr bwMode="gray">
              <a:xfrm>
                <a:off x="3876675" y="2703513"/>
                <a:ext cx="1624013" cy="1622425"/>
              </a:xfrm>
              <a:prstGeom prst="ellipse">
                <a:avLst/>
              </a:prstGeom>
              <a:solidFill>
                <a:schemeClr val="tx2"/>
              </a:solidFill>
              <a:ln w="9525">
                <a:solidFill>
                  <a:schemeClr val="tx2"/>
                </a:solidFill>
                <a:round/>
                <a:headEnd/>
                <a:tailEnd/>
              </a:ln>
              <a:effectLst/>
              <a:extLst/>
            </p:spPr>
            <p:txBody>
              <a:bodyPr wrap="none" anchor="ctr"/>
              <a:lstStyle/>
              <a:p>
                <a:pPr algn="ctr" defTabSz="913996">
                  <a:defRPr/>
                </a:pPr>
                <a:r>
                  <a:rPr lang="zh-CN" altLang="en-US" sz="3199" b="1" kern="0" dirty="0">
                    <a:solidFill>
                      <a:srgbClr val="FFFFFF"/>
                    </a:solidFill>
                    <a:latin typeface="Arial" pitchFamily="34" charset="0"/>
                    <a:ea typeface="微软雅黑" pitchFamily="34" charset="-122"/>
                  </a:rPr>
                  <a:t>床位</a:t>
                </a:r>
                <a:r>
                  <a:rPr lang="en-US" altLang="zh-CN" sz="3199" b="1" kern="0" dirty="0">
                    <a:solidFill>
                      <a:srgbClr val="FFFFFF"/>
                    </a:solidFill>
                    <a:latin typeface="Arial" pitchFamily="34" charset="0"/>
                    <a:ea typeface="微软雅黑" pitchFamily="34" charset="-122"/>
                  </a:rPr>
                  <a:t>1200</a:t>
                </a:r>
                <a:endParaRPr lang="zh-CN" altLang="en-US" sz="3199" b="1" kern="0" dirty="0">
                  <a:solidFill>
                    <a:srgbClr val="FFFFFF"/>
                  </a:solidFill>
                  <a:latin typeface="Arial" pitchFamily="34" charset="0"/>
                  <a:ea typeface="微软雅黑" pitchFamily="34" charset="-122"/>
                </a:endParaRPr>
              </a:p>
            </p:txBody>
          </p:sp>
          <p:sp>
            <p:nvSpPr>
              <p:cNvPr id="22" name="未知"/>
              <p:cNvSpPr>
                <a:spLocks/>
              </p:cNvSpPr>
              <p:nvPr/>
            </p:nvSpPr>
            <p:spPr bwMode="auto">
              <a:xfrm>
                <a:off x="3975349" y="2742705"/>
                <a:ext cx="1404173" cy="68516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dirty="0">
                  <a:solidFill>
                    <a:sysClr val="windowText" lastClr="000000"/>
                  </a:solidFill>
                  <a:ea typeface="微软雅黑" pitchFamily="34" charset="-122"/>
                </a:endParaRPr>
              </a:p>
            </p:txBody>
          </p:sp>
        </p:grpSp>
        <p:grpSp>
          <p:nvGrpSpPr>
            <p:cNvPr id="8" name="组合 7"/>
            <p:cNvGrpSpPr/>
            <p:nvPr/>
          </p:nvGrpSpPr>
          <p:grpSpPr>
            <a:xfrm>
              <a:off x="6183313" y="4037013"/>
              <a:ext cx="1649412" cy="1647825"/>
              <a:chOff x="6183313" y="4037013"/>
              <a:chExt cx="1649412" cy="1647825"/>
            </a:xfrm>
          </p:grpSpPr>
          <p:sp>
            <p:nvSpPr>
              <p:cNvPr id="18" name="Oval 5"/>
              <p:cNvSpPr>
                <a:spLocks noChangeArrowheads="1"/>
              </p:cNvSpPr>
              <p:nvPr/>
            </p:nvSpPr>
            <p:spPr bwMode="gray">
              <a:xfrm>
                <a:off x="6286500" y="4138613"/>
                <a:ext cx="1439863"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a:extLst/>
            </p:spPr>
            <p:txBody>
              <a:bodyPr wrap="none" anchor="ctr"/>
              <a:lstStyle/>
              <a:p>
                <a:pPr algn="ctr" defTabSz="913996">
                  <a:defRPr/>
                </a:pPr>
                <a:r>
                  <a:rPr lang="zh-CN" altLang="en-US" sz="2399" b="1" kern="0" dirty="0">
                    <a:solidFill>
                      <a:srgbClr val="888888"/>
                    </a:solidFill>
                    <a:ea typeface="微软雅黑" pitchFamily="34" charset="-122"/>
                  </a:rPr>
                  <a:t>平均住院日提升</a:t>
                </a:r>
                <a:r>
                  <a:rPr lang="en-US" altLang="zh-CN" sz="3599" b="1" kern="0" dirty="0">
                    <a:solidFill>
                      <a:srgbClr val="1F497D"/>
                    </a:solidFill>
                    <a:latin typeface="微软雅黑" pitchFamily="34" charset="-122"/>
                    <a:ea typeface="微软雅黑" pitchFamily="34" charset="-122"/>
                  </a:rPr>
                  <a:t>2</a:t>
                </a:r>
                <a:r>
                  <a:rPr lang="zh-CN" altLang="en-US" sz="2399" b="1" kern="0" dirty="0">
                    <a:solidFill>
                      <a:srgbClr val="888888"/>
                    </a:solidFill>
                    <a:ea typeface="微软雅黑" pitchFamily="34" charset="-122"/>
                  </a:rPr>
                  <a:t>天</a:t>
                </a:r>
              </a:p>
            </p:txBody>
          </p:sp>
          <p:sp>
            <p:nvSpPr>
              <p:cNvPr id="19" name="Oval 8"/>
              <p:cNvSpPr>
                <a:spLocks noChangeArrowheads="1"/>
              </p:cNvSpPr>
              <p:nvPr/>
            </p:nvSpPr>
            <p:spPr bwMode="invGray">
              <a:xfrm>
                <a:off x="6183313" y="4037013"/>
                <a:ext cx="1649412" cy="1647825"/>
              </a:xfrm>
              <a:prstGeom prst="ellipse">
                <a:avLst/>
              </a:prstGeom>
              <a:noFill/>
              <a:ln w="19050" cap="rnd">
                <a:solidFill>
                  <a:schemeClr val="tx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a:solidFill>
                    <a:sysClr val="windowText" lastClr="000000"/>
                  </a:solidFill>
                </a:endParaRPr>
              </a:p>
            </p:txBody>
          </p:sp>
        </p:grpSp>
        <p:grpSp>
          <p:nvGrpSpPr>
            <p:cNvPr id="9" name="组合 8"/>
            <p:cNvGrpSpPr/>
            <p:nvPr/>
          </p:nvGrpSpPr>
          <p:grpSpPr>
            <a:xfrm>
              <a:off x="1611313" y="4160838"/>
              <a:ext cx="1647825" cy="1646237"/>
              <a:chOff x="1611313" y="4160838"/>
              <a:chExt cx="1647825" cy="1646237"/>
            </a:xfrm>
          </p:grpSpPr>
          <p:sp>
            <p:nvSpPr>
              <p:cNvPr id="14" name="Oval 14"/>
              <p:cNvSpPr>
                <a:spLocks noChangeArrowheads="1"/>
              </p:cNvSpPr>
              <p:nvPr/>
            </p:nvSpPr>
            <p:spPr bwMode="gray">
              <a:xfrm>
                <a:off x="1712913" y="4262438"/>
                <a:ext cx="1441450"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a:extLst/>
            </p:spPr>
            <p:txBody>
              <a:bodyPr wrap="none" anchor="ctr"/>
              <a:lstStyle/>
              <a:p>
                <a:pPr algn="ctr" defTabSz="913996">
                  <a:defRPr/>
                </a:pPr>
                <a:r>
                  <a:rPr lang="zh-CN" altLang="en-US" sz="2399" b="1" kern="0" dirty="0">
                    <a:solidFill>
                      <a:srgbClr val="888888"/>
                    </a:solidFill>
                    <a:ea typeface="微软雅黑" pitchFamily="34" charset="-122"/>
                  </a:rPr>
                  <a:t>使用率提升</a:t>
                </a:r>
                <a:r>
                  <a:rPr lang="en-US" altLang="zh-CN" sz="3199" b="1" kern="0" dirty="0">
                    <a:solidFill>
                      <a:srgbClr val="1F497D"/>
                    </a:solidFill>
                    <a:latin typeface="微软雅黑" pitchFamily="34" charset="-122"/>
                    <a:ea typeface="微软雅黑" pitchFamily="34" charset="-122"/>
                  </a:rPr>
                  <a:t>12%</a:t>
                </a:r>
                <a:endParaRPr lang="zh-CN" altLang="en-US" sz="3199" b="1" kern="0" dirty="0">
                  <a:solidFill>
                    <a:srgbClr val="1F497D"/>
                  </a:solidFill>
                  <a:latin typeface="微软雅黑" pitchFamily="34" charset="-122"/>
                  <a:ea typeface="微软雅黑" pitchFamily="34" charset="-122"/>
                </a:endParaRPr>
              </a:p>
            </p:txBody>
          </p:sp>
          <p:sp>
            <p:nvSpPr>
              <p:cNvPr id="15" name="Oval 17"/>
              <p:cNvSpPr>
                <a:spLocks noChangeArrowheads="1"/>
              </p:cNvSpPr>
              <p:nvPr/>
            </p:nvSpPr>
            <p:spPr bwMode="invGray">
              <a:xfrm>
                <a:off x="1611313" y="4160838"/>
                <a:ext cx="1647825" cy="1646237"/>
              </a:xfrm>
              <a:prstGeom prst="ellipse">
                <a:avLst/>
              </a:prstGeom>
              <a:noFill/>
              <a:ln w="19050" cap="rnd">
                <a:solidFill>
                  <a:schemeClr val="tx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a:solidFill>
                    <a:sysClr val="windowText" lastClr="000000"/>
                  </a:solidFill>
                </a:endParaRPr>
              </a:p>
            </p:txBody>
          </p:sp>
        </p:grpSp>
        <p:grpSp>
          <p:nvGrpSpPr>
            <p:cNvPr id="10" name="组合 9"/>
            <p:cNvGrpSpPr/>
            <p:nvPr/>
          </p:nvGrpSpPr>
          <p:grpSpPr>
            <a:xfrm>
              <a:off x="6091238" y="1295400"/>
              <a:ext cx="1681162" cy="1646238"/>
              <a:chOff x="6091238" y="1295400"/>
              <a:chExt cx="1681162" cy="1646238"/>
            </a:xfrm>
          </p:grpSpPr>
          <p:sp>
            <p:nvSpPr>
              <p:cNvPr id="11" name="Oval 24"/>
              <p:cNvSpPr>
                <a:spLocks noChangeArrowheads="1"/>
              </p:cNvSpPr>
              <p:nvPr/>
            </p:nvSpPr>
            <p:spPr bwMode="gray">
              <a:xfrm>
                <a:off x="6227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a:extLst/>
            </p:spPr>
            <p:txBody>
              <a:bodyPr wrap="none" anchor="ctr"/>
              <a:lstStyle/>
              <a:p>
                <a:pPr algn="ctr" defTabSz="913996">
                  <a:defRPr/>
                </a:pPr>
                <a:r>
                  <a:rPr lang="zh-CN" altLang="en-US" sz="2399" b="1" kern="0" dirty="0">
                    <a:solidFill>
                      <a:srgbClr val="888888"/>
                    </a:solidFill>
                    <a:ea typeface="微软雅黑" pitchFamily="34" charset="-122"/>
                  </a:rPr>
                  <a:t>周转次数提升</a:t>
                </a:r>
                <a:r>
                  <a:rPr lang="en-US" altLang="zh-CN" sz="3199" b="1" kern="0" dirty="0">
                    <a:solidFill>
                      <a:srgbClr val="1F497D"/>
                    </a:solidFill>
                    <a:latin typeface="微软雅黑" pitchFamily="34" charset="-122"/>
                    <a:ea typeface="微软雅黑" pitchFamily="34" charset="-122"/>
                  </a:rPr>
                  <a:t>10%</a:t>
                </a:r>
                <a:endParaRPr lang="zh-CN" altLang="en-US" sz="3199" b="1" kern="0" dirty="0">
                  <a:solidFill>
                    <a:srgbClr val="1F497D"/>
                  </a:solidFill>
                  <a:latin typeface="微软雅黑" pitchFamily="34" charset="-122"/>
                  <a:ea typeface="微软雅黑" pitchFamily="34" charset="-122"/>
                </a:endParaRPr>
              </a:p>
            </p:txBody>
          </p:sp>
          <p:sp>
            <p:nvSpPr>
              <p:cNvPr id="12" name="Oval 27"/>
              <p:cNvSpPr>
                <a:spLocks noChangeArrowheads="1"/>
              </p:cNvSpPr>
              <p:nvPr/>
            </p:nvSpPr>
            <p:spPr bwMode="invGray">
              <a:xfrm>
                <a:off x="6091238" y="1295400"/>
                <a:ext cx="1681162" cy="1646238"/>
              </a:xfrm>
              <a:prstGeom prst="ellipse">
                <a:avLst/>
              </a:prstGeom>
              <a:noFill/>
              <a:ln w="19050" cap="rnd">
                <a:solidFill>
                  <a:schemeClr val="tx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a:solidFill>
                    <a:sysClr val="windowText" lastClr="000000"/>
                  </a:solidFill>
                </a:endParaRPr>
              </a:p>
            </p:txBody>
          </p:sp>
        </p:grpSp>
      </p:grpSp>
      <p:pic>
        <p:nvPicPr>
          <p:cNvPr id="36" name="Picture 2" descr="C:\Documents and Settings\hp1\桌面\shutterstock_3921214 [转换].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085" y="3289939"/>
            <a:ext cx="2664719" cy="2190973"/>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38" name="直接连接符 3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77304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07579" y="1020470"/>
            <a:ext cx="3072960"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en-US" altLang="zh-CN" sz="2399" dirty="0">
                <a:solidFill>
                  <a:srgbClr val="1F497D"/>
                </a:solidFill>
              </a:rPr>
              <a:t>2014</a:t>
            </a:r>
            <a:r>
              <a:rPr lang="zh-CN" altLang="en-US" sz="2399" dirty="0">
                <a:solidFill>
                  <a:srgbClr val="1F497D"/>
                </a:solidFill>
              </a:rPr>
              <a:t>年医保指标规划</a:t>
            </a:r>
          </a:p>
        </p:txBody>
      </p:sp>
      <p:sp>
        <p:nvSpPr>
          <p:cNvPr id="3" name="上箭头 2"/>
          <p:cNvSpPr/>
          <p:nvPr/>
        </p:nvSpPr>
        <p:spPr>
          <a:xfrm>
            <a:off x="831697" y="2544041"/>
            <a:ext cx="1079839" cy="2087688"/>
          </a:xfrm>
          <a:prstGeom prst="upArrow">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spcCol="0" rtlCol="0" anchor="ctr"/>
          <a:lstStyle/>
          <a:p>
            <a:pPr algn="ctr" defTabSz="913996"/>
            <a:endParaRPr lang="zh-CN" altLang="en-US" sz="1699">
              <a:solidFill>
                <a:prstClr val="white"/>
              </a:solidFill>
            </a:endParaRPr>
          </a:p>
        </p:txBody>
      </p:sp>
      <p:sp>
        <p:nvSpPr>
          <p:cNvPr id="4" name="TextBox 3"/>
          <p:cNvSpPr txBox="1"/>
          <p:nvPr/>
        </p:nvSpPr>
        <p:spPr>
          <a:xfrm>
            <a:off x="671517" y="4847698"/>
            <a:ext cx="1527976" cy="615381"/>
          </a:xfrm>
          <a:prstGeom prst="rect">
            <a:avLst/>
          </a:prstGeom>
          <a:noFill/>
        </p:spPr>
        <p:txBody>
          <a:bodyPr wrap="square" lIns="91403" tIns="45702" rIns="91403" bIns="45702" rtlCol="0">
            <a:spAutoFit/>
          </a:bodyPr>
          <a:lstStyle/>
          <a:p>
            <a:pPr defTabSz="913996"/>
            <a:r>
              <a:rPr lang="zh-CN" altLang="en-US" sz="1699" b="1" dirty="0">
                <a:solidFill>
                  <a:prstClr val="black"/>
                </a:solidFill>
                <a:latin typeface="微软雅黑" pitchFamily="34" charset="-122"/>
                <a:ea typeface="微软雅黑" pitchFamily="34" charset="-122"/>
              </a:rPr>
              <a:t>医保平均支付比例提升</a:t>
            </a:r>
          </a:p>
        </p:txBody>
      </p:sp>
      <p:sp>
        <p:nvSpPr>
          <p:cNvPr id="5" name="上箭头 4"/>
          <p:cNvSpPr/>
          <p:nvPr/>
        </p:nvSpPr>
        <p:spPr>
          <a:xfrm>
            <a:off x="2669333" y="2591964"/>
            <a:ext cx="1079839" cy="2087688"/>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spcCol="0" rtlCol="0" anchor="ctr"/>
          <a:lstStyle/>
          <a:p>
            <a:pPr algn="ctr" defTabSz="913996"/>
            <a:endParaRPr lang="zh-CN" altLang="en-US" sz="1699">
              <a:solidFill>
                <a:prstClr val="white"/>
              </a:solidFill>
            </a:endParaRPr>
          </a:p>
        </p:txBody>
      </p:sp>
      <p:sp>
        <p:nvSpPr>
          <p:cNvPr id="6" name="TextBox 5"/>
          <p:cNvSpPr txBox="1"/>
          <p:nvPr/>
        </p:nvSpPr>
        <p:spPr>
          <a:xfrm>
            <a:off x="2477628" y="4847698"/>
            <a:ext cx="1527976" cy="615381"/>
          </a:xfrm>
          <a:prstGeom prst="rect">
            <a:avLst/>
          </a:prstGeom>
          <a:noFill/>
        </p:spPr>
        <p:txBody>
          <a:bodyPr wrap="square" lIns="91403" tIns="45702" rIns="91403" bIns="45702" rtlCol="0">
            <a:spAutoFit/>
          </a:bodyPr>
          <a:lstStyle/>
          <a:p>
            <a:pPr defTabSz="913996"/>
            <a:r>
              <a:rPr lang="zh-CN" altLang="en-US" sz="1699" b="1" dirty="0">
                <a:solidFill>
                  <a:prstClr val="black"/>
                </a:solidFill>
                <a:latin typeface="微软雅黑" pitchFamily="34" charset="-122"/>
                <a:ea typeface="微软雅黑" pitchFamily="34" charset="-122"/>
              </a:rPr>
              <a:t>医保最高支付限额提高</a:t>
            </a:r>
          </a:p>
        </p:txBody>
      </p:sp>
      <p:sp>
        <p:nvSpPr>
          <p:cNvPr id="7" name="上箭头 6"/>
          <p:cNvSpPr/>
          <p:nvPr/>
        </p:nvSpPr>
        <p:spPr>
          <a:xfrm>
            <a:off x="4719117" y="2601830"/>
            <a:ext cx="1079839" cy="208768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spcCol="0" rtlCol="0" anchor="ctr"/>
          <a:lstStyle/>
          <a:p>
            <a:pPr algn="ctr" defTabSz="913996"/>
            <a:endParaRPr lang="zh-CN" altLang="en-US" sz="1699">
              <a:solidFill>
                <a:prstClr val="white"/>
              </a:solidFill>
            </a:endParaRPr>
          </a:p>
        </p:txBody>
      </p:sp>
      <p:sp>
        <p:nvSpPr>
          <p:cNvPr id="8" name="TextBox 7"/>
          <p:cNvSpPr txBox="1"/>
          <p:nvPr/>
        </p:nvSpPr>
        <p:spPr>
          <a:xfrm>
            <a:off x="4558936" y="4873963"/>
            <a:ext cx="1527976" cy="615381"/>
          </a:xfrm>
          <a:prstGeom prst="rect">
            <a:avLst/>
          </a:prstGeom>
          <a:noFill/>
        </p:spPr>
        <p:txBody>
          <a:bodyPr wrap="square" lIns="91403" tIns="45702" rIns="91403" bIns="45702" rtlCol="0">
            <a:spAutoFit/>
          </a:bodyPr>
          <a:lstStyle/>
          <a:p>
            <a:pPr defTabSz="913996"/>
            <a:r>
              <a:rPr lang="zh-CN" altLang="en-US" sz="1699" b="1" dirty="0">
                <a:solidFill>
                  <a:prstClr val="black"/>
                </a:solidFill>
                <a:latin typeface="微软雅黑" pitchFamily="34" charset="-122"/>
                <a:ea typeface="微软雅黑" pitchFamily="34" charset="-122"/>
              </a:rPr>
              <a:t>各级财政补助标准增加</a:t>
            </a:r>
          </a:p>
        </p:txBody>
      </p:sp>
      <p:sp>
        <p:nvSpPr>
          <p:cNvPr id="9" name="TextBox 8"/>
          <p:cNvSpPr txBox="1"/>
          <p:nvPr/>
        </p:nvSpPr>
        <p:spPr>
          <a:xfrm>
            <a:off x="907579" y="1902220"/>
            <a:ext cx="1013044" cy="461545"/>
          </a:xfrm>
          <a:prstGeom prst="rect">
            <a:avLst/>
          </a:prstGeom>
          <a:noFill/>
        </p:spPr>
        <p:txBody>
          <a:bodyPr wrap="square" lIns="91403" tIns="45702" rIns="91403" bIns="45702" rtlCol="0">
            <a:spAutoFit/>
          </a:bodyPr>
          <a:lstStyle/>
          <a:p>
            <a:pPr defTabSz="913996"/>
            <a:r>
              <a:rPr lang="en-US" altLang="zh-CN" sz="2399" b="1" dirty="0">
                <a:solidFill>
                  <a:srgbClr val="9BBB59"/>
                </a:solidFill>
                <a:latin typeface="微软雅黑" pitchFamily="34" charset="-122"/>
                <a:ea typeface="微软雅黑" pitchFamily="34" charset="-122"/>
              </a:rPr>
              <a:t>12%</a:t>
            </a:r>
            <a:endParaRPr lang="zh-CN" altLang="en-US" sz="2399" b="1" dirty="0">
              <a:solidFill>
                <a:srgbClr val="9BBB59"/>
              </a:solidFill>
              <a:latin typeface="微软雅黑" pitchFamily="34" charset="-122"/>
              <a:ea typeface="微软雅黑" pitchFamily="34" charset="-122"/>
            </a:endParaRPr>
          </a:p>
        </p:txBody>
      </p:sp>
      <p:sp>
        <p:nvSpPr>
          <p:cNvPr id="10" name="TextBox 9"/>
          <p:cNvSpPr txBox="1"/>
          <p:nvPr/>
        </p:nvSpPr>
        <p:spPr>
          <a:xfrm>
            <a:off x="2756293" y="1933201"/>
            <a:ext cx="1013044" cy="461545"/>
          </a:xfrm>
          <a:prstGeom prst="rect">
            <a:avLst/>
          </a:prstGeom>
          <a:noFill/>
        </p:spPr>
        <p:txBody>
          <a:bodyPr wrap="square" lIns="91403" tIns="45702" rIns="91403" bIns="45702" rtlCol="0">
            <a:spAutoFit/>
          </a:bodyPr>
          <a:lstStyle/>
          <a:p>
            <a:pPr defTabSz="913996"/>
            <a:r>
              <a:rPr lang="en-US" altLang="zh-CN" sz="2399" b="1" dirty="0">
                <a:solidFill>
                  <a:srgbClr val="1F497D"/>
                </a:solidFill>
                <a:latin typeface="微软雅黑" pitchFamily="34" charset="-122"/>
                <a:ea typeface="微软雅黑" pitchFamily="34" charset="-122"/>
              </a:rPr>
              <a:t>3.1%</a:t>
            </a:r>
            <a:endParaRPr lang="zh-CN" altLang="en-US" sz="2399" b="1" dirty="0">
              <a:solidFill>
                <a:srgbClr val="1F497D"/>
              </a:solidFill>
              <a:latin typeface="微软雅黑" pitchFamily="34" charset="-122"/>
              <a:ea typeface="微软雅黑" pitchFamily="34" charset="-122"/>
            </a:endParaRPr>
          </a:p>
        </p:txBody>
      </p:sp>
      <p:sp>
        <p:nvSpPr>
          <p:cNvPr id="11" name="TextBox 10"/>
          <p:cNvSpPr txBox="1"/>
          <p:nvPr/>
        </p:nvSpPr>
        <p:spPr>
          <a:xfrm>
            <a:off x="4097755" y="1943169"/>
            <a:ext cx="2450341" cy="461545"/>
          </a:xfrm>
          <a:prstGeom prst="rect">
            <a:avLst/>
          </a:prstGeom>
          <a:noFill/>
        </p:spPr>
        <p:txBody>
          <a:bodyPr wrap="square" lIns="91403" tIns="45702" rIns="91403" bIns="45702" rtlCol="0">
            <a:spAutoFit/>
          </a:bodyPr>
          <a:lstStyle/>
          <a:p>
            <a:pPr algn="ctr" defTabSz="913996"/>
            <a:r>
              <a:rPr lang="zh-CN" altLang="en-US" sz="2399" b="1" dirty="0">
                <a:solidFill>
                  <a:srgbClr val="FF0000"/>
                </a:solidFill>
                <a:latin typeface="微软雅黑" pitchFamily="34" charset="-122"/>
                <a:ea typeface="微软雅黑" pitchFamily="34" charset="-122"/>
              </a:rPr>
              <a:t>人均提高</a:t>
            </a:r>
            <a:r>
              <a:rPr lang="en-US" altLang="zh-CN" sz="2399" b="1" dirty="0">
                <a:solidFill>
                  <a:srgbClr val="FF0000"/>
                </a:solidFill>
                <a:latin typeface="微软雅黑" pitchFamily="34" charset="-122"/>
                <a:ea typeface="微软雅黑" pitchFamily="34" charset="-122"/>
              </a:rPr>
              <a:t>1.9%</a:t>
            </a:r>
            <a:endParaRPr lang="zh-CN" altLang="en-US" sz="2399" b="1" dirty="0">
              <a:solidFill>
                <a:srgbClr val="FF0000"/>
              </a:solidFill>
              <a:latin typeface="微软雅黑" pitchFamily="34" charset="-122"/>
              <a:ea typeface="微软雅黑"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213" y="1601304"/>
            <a:ext cx="3622775" cy="4939882"/>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矩形 13"/>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15" name="直接连接符 1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93811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9605" y="2174324"/>
            <a:ext cx="7396843" cy="3539430"/>
          </a:xfrm>
          <a:prstGeom prst="rect">
            <a:avLst/>
          </a:prstGeom>
          <a:noFill/>
        </p:spPr>
        <p:txBody>
          <a:bodyPr wrap="square" rtlCol="0">
            <a:spAutoFit/>
          </a:bodyPr>
          <a:lstStyle/>
          <a:p>
            <a:pPr>
              <a:lnSpc>
                <a:spcPct val="200000"/>
              </a:lnSpc>
            </a:pPr>
            <a:r>
              <a:rPr lang="zh-CN" altLang="en-US" sz="2000" dirty="0" smtClean="0">
                <a:latin typeface="微软雅黑" panose="020B0503020204020204" pitchFamily="34" charset="-122"/>
                <a:ea typeface="微软雅黑" panose="020B0503020204020204" pitchFamily="34" charset="-122"/>
              </a:rPr>
              <a:t>争取农合医保报销总额</a:t>
            </a:r>
            <a:r>
              <a:rPr lang="zh-CN" altLang="en-US" sz="2400" b="1" dirty="0" smtClean="0">
                <a:solidFill>
                  <a:srgbClr val="FF0000"/>
                </a:solidFill>
                <a:latin typeface="微软雅黑" panose="020B0503020204020204" pitchFamily="34" charset="-122"/>
                <a:ea typeface="微软雅黑" panose="020B0503020204020204" pitchFamily="34" charset="-122"/>
              </a:rPr>
              <a:t>提升</a:t>
            </a:r>
            <a:r>
              <a:rPr lang="en-US" altLang="zh-CN" sz="2400" b="1" dirty="0" smtClean="0">
                <a:solidFill>
                  <a:srgbClr val="FF0000"/>
                </a:solidFill>
                <a:latin typeface="微软雅黑" panose="020B0503020204020204" pitchFamily="34" charset="-122"/>
                <a:ea typeface="微软雅黑" panose="020B0503020204020204" pitchFamily="34" charset="-122"/>
              </a:rPr>
              <a:t>12%</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200000"/>
              </a:lnSpc>
            </a:pPr>
            <a:r>
              <a:rPr lang="zh-CN" altLang="en-US" sz="2000" dirty="0" smtClean="0">
                <a:latin typeface="微软雅黑" panose="020B0503020204020204" pitchFamily="34" charset="-122"/>
                <a:ea typeface="微软雅黑" panose="020B0503020204020204" pitchFamily="34" charset="-122"/>
              </a:rPr>
              <a:t>争取将</a:t>
            </a:r>
            <a:r>
              <a:rPr lang="en-US" altLang="zh-CN" sz="2000" dirty="0" smtClean="0">
                <a:latin typeface="微软雅黑" panose="020B0503020204020204" pitchFamily="34" charset="-122"/>
                <a:ea typeface="微软雅黑" panose="020B0503020204020204" pitchFamily="34" charset="-122"/>
              </a:rPr>
              <a:t>PET-CT</a:t>
            </a:r>
            <a:r>
              <a:rPr lang="zh-CN" altLang="en-US" sz="2000" dirty="0" smtClean="0">
                <a:latin typeface="微软雅黑" panose="020B0503020204020204" pitchFamily="34" charset="-122"/>
                <a:ea typeface="微软雅黑" panose="020B0503020204020204" pitchFamily="34" charset="-122"/>
              </a:rPr>
              <a:t>、血透纳入农合医保；</a:t>
            </a:r>
            <a:endParaRPr lang="en-US" altLang="zh-CN" sz="2000" dirty="0" smtClean="0">
              <a:latin typeface="微软雅黑" panose="020B0503020204020204" pitchFamily="34" charset="-122"/>
              <a:ea typeface="微软雅黑" panose="020B0503020204020204" pitchFamily="34" charset="-122"/>
            </a:endParaRPr>
          </a:p>
          <a:p>
            <a:pPr>
              <a:lnSpc>
                <a:spcPct val="200000"/>
              </a:lnSpc>
            </a:pPr>
            <a:r>
              <a:rPr lang="zh-CN" altLang="en-US" sz="2000" dirty="0" smtClean="0">
                <a:latin typeface="微软雅黑" panose="020B0503020204020204" pitchFamily="34" charset="-122"/>
                <a:ea typeface="微软雅黑" panose="020B0503020204020204" pitchFamily="34" charset="-122"/>
              </a:rPr>
              <a:t>争取农合医保人均支付费用</a:t>
            </a:r>
            <a:r>
              <a:rPr lang="zh-CN" altLang="en-US" sz="2400" b="1" dirty="0" smtClean="0">
                <a:solidFill>
                  <a:srgbClr val="FF0000"/>
                </a:solidFill>
                <a:latin typeface="微软雅黑" panose="020B0503020204020204" pitchFamily="34" charset="-122"/>
                <a:ea typeface="微软雅黑" panose="020B0503020204020204" pitchFamily="34" charset="-122"/>
              </a:rPr>
              <a:t>上升</a:t>
            </a:r>
            <a:r>
              <a:rPr lang="en-US" altLang="zh-CN" sz="2400" b="1" dirty="0" smtClean="0">
                <a:solidFill>
                  <a:srgbClr val="FF0000"/>
                </a:solidFill>
                <a:latin typeface="微软雅黑" panose="020B0503020204020204" pitchFamily="34" charset="-122"/>
                <a:ea typeface="微软雅黑" panose="020B0503020204020204" pitchFamily="34" charset="-122"/>
              </a:rPr>
              <a:t>7%</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医</a:t>
            </a:r>
            <a:r>
              <a:rPr lang="zh-CN" altLang="en-US" sz="2000" dirty="0" smtClean="0">
                <a:latin typeface="微软雅黑" panose="020B0503020204020204" pitchFamily="34" charset="-122"/>
                <a:ea typeface="微软雅黑" panose="020B0503020204020204" pitchFamily="34" charset="-122"/>
              </a:rPr>
              <a:t>保最高支付限额</a:t>
            </a:r>
            <a:r>
              <a:rPr lang="zh-CN" altLang="en-US" sz="2400" b="1" dirty="0" smtClean="0">
                <a:solidFill>
                  <a:srgbClr val="FF0000"/>
                </a:solidFill>
                <a:latin typeface="微软雅黑" panose="020B0503020204020204" pitchFamily="34" charset="-122"/>
                <a:ea typeface="微软雅黑" panose="020B0503020204020204" pitchFamily="34" charset="-122"/>
              </a:rPr>
              <a:t>提升</a:t>
            </a:r>
            <a:r>
              <a:rPr lang="en-US" altLang="zh-CN" sz="2400" b="1" dirty="0" smtClean="0">
                <a:solidFill>
                  <a:srgbClr val="FF0000"/>
                </a:solidFill>
                <a:latin typeface="微软雅黑" panose="020B0503020204020204" pitchFamily="34" charset="-122"/>
                <a:ea typeface="微软雅黑" panose="020B0503020204020204" pitchFamily="34" charset="-122"/>
              </a:rPr>
              <a:t>3.5%</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200000"/>
              </a:lnSpc>
            </a:pPr>
            <a:endParaRPr lang="zh-CN" altLang="en-US" sz="2000" dirty="0">
              <a:latin typeface="微软雅黑" panose="020B0503020204020204" pitchFamily="34" charset="-122"/>
              <a:ea typeface="微软雅黑" panose="020B0503020204020204" pitchFamily="34" charset="-122"/>
            </a:endParaRPr>
          </a:p>
        </p:txBody>
      </p:sp>
      <p:sp>
        <p:nvSpPr>
          <p:cNvPr id="3" name="文本框 10"/>
          <p:cNvSpPr txBox="1"/>
          <p:nvPr/>
        </p:nvSpPr>
        <p:spPr>
          <a:xfrm>
            <a:off x="907579" y="1020470"/>
            <a:ext cx="3072960"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en-US" altLang="zh-CN" sz="2399" dirty="0">
                <a:solidFill>
                  <a:srgbClr val="1F497D"/>
                </a:solidFill>
              </a:rPr>
              <a:t>2014</a:t>
            </a:r>
            <a:r>
              <a:rPr lang="zh-CN" altLang="en-US" sz="2399" dirty="0">
                <a:solidFill>
                  <a:srgbClr val="1F497D"/>
                </a:solidFill>
              </a:rPr>
              <a:t>年医保指标规划</a:t>
            </a:r>
          </a:p>
        </p:txBody>
      </p:sp>
      <p:sp>
        <p:nvSpPr>
          <p:cNvPr id="4" name="矩形 3"/>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运营规划</a:t>
            </a:r>
          </a:p>
        </p:txBody>
      </p:sp>
      <p:cxnSp>
        <p:nvCxnSpPr>
          <p:cNvPr id="5" name="直接连接符 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6042" y="1379030"/>
            <a:ext cx="3622775" cy="4939882"/>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12"/>
          <p:cNvSpPr txBox="1"/>
          <p:nvPr/>
        </p:nvSpPr>
        <p:spPr>
          <a:xfrm>
            <a:off x="391957" y="5859331"/>
            <a:ext cx="5992514" cy="369167"/>
          </a:xfrm>
          <a:prstGeom prst="rect">
            <a:avLst/>
          </a:prstGeom>
          <a:noFill/>
          <a:ln>
            <a:solidFill>
              <a:schemeClr val="tx2"/>
            </a:solidFill>
          </a:ln>
        </p:spPr>
        <p:txBody>
          <a:bodyPr wrap="square" lIns="91403" tIns="45702" rIns="91403" bIns="45702" rtlCol="0">
            <a:spAutoFit/>
          </a:bodyPr>
          <a:lstStyle/>
          <a:p>
            <a:pPr algn="ctr" defTabSz="913996"/>
            <a:r>
              <a:rPr lang="zh-CN" altLang="en-US" sz="1799" dirty="0">
                <a:solidFill>
                  <a:srgbClr val="1F497D"/>
                </a:solidFill>
                <a:latin typeface="微软雅黑" pitchFamily="34" charset="-122"/>
                <a:ea typeface="微软雅黑" pitchFamily="34" charset="-122"/>
              </a:rPr>
              <a:t>医院公关部、医务科争取政府支持，配合完成各项指标。</a:t>
            </a:r>
          </a:p>
        </p:txBody>
      </p:sp>
    </p:spTree>
    <p:extLst>
      <p:ext uri="{BB962C8B-B14F-4D97-AF65-F5344CB8AC3E}">
        <p14:creationId xmlns:p14="http://schemas.microsoft.com/office/powerpoint/2010/main" val="1381382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lang="zh-CN" altLang="en-US" sz="1699">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996"/>
            <a:r>
              <a:rPr lang="zh-CN" altLang="en-US" sz="3599" b="1" dirty="0">
                <a:solidFill>
                  <a:srgbClr val="1F497D"/>
                </a:solidFill>
                <a:latin typeface="微软雅黑" pitchFamily="34" charset="-122"/>
                <a:ea typeface="微软雅黑" pitchFamily="34" charset="-122"/>
              </a:rPr>
              <a:t>第一章</a:t>
            </a:r>
          </a:p>
        </p:txBody>
      </p:sp>
      <p:sp>
        <p:nvSpPr>
          <p:cNvPr id="5" name="文本占位符 3"/>
          <p:cNvSpPr txBox="1">
            <a:spLocks/>
          </p:cNvSpPr>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altLang="zh-CN" sz="2799" dirty="0">
                <a:solidFill>
                  <a:srgbClr val="1F497D"/>
                </a:solidFill>
                <a:latin typeface="Impact" panose="020B0806030902050204" pitchFamily="34" charset="0"/>
                <a:ea typeface="微软雅黑" pitchFamily="34" charset="-122"/>
              </a:rPr>
              <a:t>01</a:t>
            </a:r>
            <a:r>
              <a:rPr lang="en-US" altLang="zh-CN" sz="2799" dirty="0">
                <a:solidFill>
                  <a:srgbClr val="FF3C00"/>
                </a:solidFill>
                <a:latin typeface="Impact" panose="020B0806030902050204" pitchFamily="34" charset="0"/>
                <a:ea typeface="微软雅黑" pitchFamily="34" charset="-122"/>
              </a:rPr>
              <a:t>  </a:t>
            </a:r>
            <a:r>
              <a:rPr lang="zh-CN" altLang="en-US" sz="2799" dirty="0">
                <a:solidFill>
                  <a:prstClr val="black"/>
                </a:solidFill>
                <a:latin typeface="Impact" panose="020B0806030902050204" pitchFamily="34" charset="0"/>
                <a:ea typeface="微软雅黑" pitchFamily="34" charset="-122"/>
              </a:rPr>
              <a:t>医院</a:t>
            </a:r>
            <a:r>
              <a:rPr lang="zh-CN" altLang="en-US" sz="2799" dirty="0">
                <a:solidFill>
                  <a:srgbClr val="1F497D"/>
                </a:solidFill>
                <a:ea typeface="微软雅黑" pitchFamily="34" charset="-122"/>
              </a:rPr>
              <a:t>战略规划</a:t>
            </a:r>
          </a:p>
        </p:txBody>
      </p:sp>
      <p:sp>
        <p:nvSpPr>
          <p:cNvPr id="7" name="矩形 6"/>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996"/>
            <a:endParaRPr lang="en-US" sz="1699">
              <a:solidFill>
                <a:srgbClr val="1F497D"/>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03080" y="1846030"/>
            <a:ext cx="2114331" cy="134964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a:effectLst/>
          <a:extLst/>
        </p:spPr>
      </p:pic>
      <p:sp>
        <p:nvSpPr>
          <p:cNvPr id="9" name="矩形 8"/>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itchFamily="34" charset="0"/>
              <a:buNone/>
            </a:pPr>
            <a:r>
              <a:rPr lang="en-US" altLang="zh-CN" sz="1600" dirty="0">
                <a:solidFill>
                  <a:srgbClr val="1F497D"/>
                </a:solidFill>
                <a:ea typeface="微软雅黑" pitchFamily="34" charset="-122"/>
              </a:rPr>
              <a:t>1</a:t>
            </a:r>
            <a:r>
              <a:rPr lang="zh-CN" altLang="en-US" sz="1600" dirty="0">
                <a:solidFill>
                  <a:srgbClr val="1F497D"/>
                </a:solidFill>
                <a:ea typeface="微软雅黑" pitchFamily="34" charset="-122"/>
              </a:rPr>
              <a:t>、</a:t>
            </a:r>
            <a:r>
              <a:rPr lang="en-US" altLang="zh-CN" sz="1600" dirty="0">
                <a:solidFill>
                  <a:srgbClr val="1F497D"/>
                </a:solidFill>
                <a:ea typeface="微软雅黑" pitchFamily="34" charset="-122"/>
              </a:rPr>
              <a:t>2014</a:t>
            </a:r>
            <a:r>
              <a:rPr lang="zh-CN" altLang="en-US" sz="1600" dirty="0">
                <a:solidFill>
                  <a:srgbClr val="1F497D"/>
                </a:solidFill>
                <a:ea typeface="微软雅黑" pitchFamily="34" charset="-122"/>
              </a:rPr>
              <a:t>年医院战略目标</a:t>
            </a:r>
            <a:endParaRPr lang="en-US" altLang="zh-CN" sz="1600" dirty="0">
              <a:solidFill>
                <a:srgbClr val="1F497D"/>
              </a:solidFill>
              <a:ea typeface="微软雅黑" pitchFamily="34" charset="-122"/>
            </a:endParaRPr>
          </a:p>
          <a:p>
            <a:pPr>
              <a:lnSpc>
                <a:spcPct val="150000"/>
              </a:lnSpc>
              <a:spcBef>
                <a:spcPct val="20000"/>
              </a:spcBef>
            </a:pPr>
            <a:r>
              <a:rPr lang="en-US" altLang="zh-CN" sz="1600" dirty="0">
                <a:solidFill>
                  <a:srgbClr val="1F497D"/>
                </a:solidFill>
                <a:ea typeface="微软雅黑" pitchFamily="34" charset="-122"/>
              </a:rPr>
              <a:t>2</a:t>
            </a:r>
            <a:r>
              <a:rPr lang="zh-CN" altLang="en-US" sz="1600" dirty="0">
                <a:solidFill>
                  <a:srgbClr val="1F497D"/>
                </a:solidFill>
                <a:ea typeface="微软雅黑" pitchFamily="34" charset="-122"/>
              </a:rPr>
              <a:t>、</a:t>
            </a:r>
            <a:r>
              <a:rPr lang="en-US" altLang="zh-CN" sz="1600" dirty="0">
                <a:solidFill>
                  <a:srgbClr val="1F497D"/>
                </a:solidFill>
                <a:ea typeface="微软雅黑" pitchFamily="34" charset="-122"/>
              </a:rPr>
              <a:t>2014</a:t>
            </a:r>
            <a:r>
              <a:rPr lang="zh-CN" altLang="en-US" sz="1600" dirty="0">
                <a:solidFill>
                  <a:srgbClr val="1F497D"/>
                </a:solidFill>
                <a:ea typeface="微软雅黑" pitchFamily="34" charset="-122"/>
              </a:rPr>
              <a:t>年医院整体战略定位</a:t>
            </a:r>
          </a:p>
          <a:p>
            <a:pPr>
              <a:lnSpc>
                <a:spcPct val="150000"/>
              </a:lnSpc>
              <a:spcBef>
                <a:spcPct val="20000"/>
              </a:spcBef>
              <a:buFont typeface="Arial" pitchFamily="34" charset="0"/>
              <a:buNone/>
            </a:pPr>
            <a:r>
              <a:rPr lang="en-US" altLang="zh-CN" sz="1600" dirty="0">
                <a:solidFill>
                  <a:srgbClr val="1F497D"/>
                </a:solidFill>
                <a:ea typeface="微软雅黑" pitchFamily="34" charset="-122"/>
              </a:rPr>
              <a:t>3</a:t>
            </a:r>
            <a:r>
              <a:rPr lang="zh-CN" altLang="en-US" sz="1600" dirty="0">
                <a:solidFill>
                  <a:srgbClr val="1F497D"/>
                </a:solidFill>
                <a:ea typeface="微软雅黑" pitchFamily="34" charset="-122"/>
              </a:rPr>
              <a:t>、</a:t>
            </a:r>
            <a:r>
              <a:rPr lang="en-US" altLang="zh-CN" sz="1600" dirty="0">
                <a:solidFill>
                  <a:srgbClr val="1F497D"/>
                </a:solidFill>
                <a:ea typeface="微软雅黑" pitchFamily="34" charset="-122"/>
              </a:rPr>
              <a:t>2014</a:t>
            </a:r>
            <a:r>
              <a:rPr lang="zh-CN" altLang="en-US" sz="1600" dirty="0">
                <a:solidFill>
                  <a:srgbClr val="1F497D"/>
                </a:solidFill>
                <a:ea typeface="微软雅黑" pitchFamily="34" charset="-122"/>
              </a:rPr>
              <a:t>年医院战略规划</a:t>
            </a:r>
          </a:p>
        </p:txBody>
      </p:sp>
      <p:sp>
        <p:nvSpPr>
          <p:cNvPr id="11" name="矩形 10"/>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itchFamily="34" charset="0"/>
              <a:buNone/>
            </a:pPr>
            <a:endParaRPr lang="zh-CN" altLang="en-US" sz="1600" dirty="0">
              <a:solidFill>
                <a:srgbClr val="1F497D"/>
              </a:solidFill>
              <a:ea typeface="微软雅黑" pitchFamily="34" charset="-122"/>
            </a:endParaRPr>
          </a:p>
        </p:txBody>
      </p:sp>
      <p:sp>
        <p:nvSpPr>
          <p:cNvPr id="12" name="矩形 11"/>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r>
              <a:rPr lang="zh-CN" altLang="en-US" sz="2399" b="1" dirty="0">
                <a:solidFill>
                  <a:prstClr val="white"/>
                </a:solidFill>
                <a:latin typeface="微软雅黑" pitchFamily="34" charset="-122"/>
                <a:ea typeface="微软雅黑" pitchFamily="34" charset="-122"/>
              </a:rPr>
              <a:t>战略规划篇</a:t>
            </a:r>
          </a:p>
        </p:txBody>
      </p:sp>
    </p:spTree>
    <p:extLst>
      <p:ext uri="{BB962C8B-B14F-4D97-AF65-F5344CB8AC3E}">
        <p14:creationId xmlns:p14="http://schemas.microsoft.com/office/powerpoint/2010/main" val="187372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7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1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400"/>
                                        <p:tgtEl>
                                          <p:spTgt spid="7"/>
                                        </p:tgtEl>
                                      </p:cBhvr>
                                    </p:animEffect>
                                  </p:childTnLst>
                                </p:cTn>
                              </p:par>
                            </p:childTnLst>
                          </p:cTn>
                        </p:par>
                        <p:par>
                          <p:cTn id="31" fill="hold">
                            <p:stCondLst>
                              <p:cond delay="27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lang="zh-CN" altLang="en-US" sz="1699">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996"/>
            <a:r>
              <a:rPr lang="zh-CN" altLang="en-US" sz="3599" b="1" dirty="0">
                <a:solidFill>
                  <a:srgbClr val="1F497D"/>
                </a:solidFill>
                <a:latin typeface="微软雅黑" pitchFamily="34" charset="-122"/>
                <a:ea typeface="微软雅黑" pitchFamily="34" charset="-122"/>
              </a:rPr>
              <a:t>第四章</a:t>
            </a:r>
          </a:p>
        </p:txBody>
      </p:sp>
      <p:sp>
        <p:nvSpPr>
          <p:cNvPr id="5" name="文本占位符 3"/>
          <p:cNvSpPr txBox="1">
            <a:spLocks/>
          </p:cNvSpPr>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altLang="zh-CN" sz="2799" dirty="0">
                <a:solidFill>
                  <a:srgbClr val="1F497D"/>
                </a:solidFill>
                <a:latin typeface="Impact" panose="020B0806030902050204" pitchFamily="34" charset="0"/>
                <a:ea typeface="微软雅黑" pitchFamily="34" charset="-122"/>
              </a:rPr>
              <a:t>04  </a:t>
            </a:r>
            <a:r>
              <a:rPr lang="zh-CN" altLang="en-US" sz="2799" dirty="0">
                <a:solidFill>
                  <a:srgbClr val="1F497D"/>
                </a:solidFill>
                <a:latin typeface="Impact" panose="020B0806030902050204" pitchFamily="34" charset="0"/>
                <a:ea typeface="微软雅黑" pitchFamily="34" charset="-122"/>
              </a:rPr>
              <a:t>医院管理</a:t>
            </a:r>
            <a:r>
              <a:rPr lang="zh-CN" altLang="en-US" sz="2799" dirty="0">
                <a:solidFill>
                  <a:srgbClr val="1F497D"/>
                </a:solidFill>
                <a:ea typeface="微软雅黑" pitchFamily="34" charset="-122"/>
              </a:rPr>
              <a:t>规划</a:t>
            </a: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996"/>
            <a:endParaRPr lang="en-US" sz="1699">
              <a:solidFill>
                <a:srgbClr val="1F497D"/>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05837" y="1974932"/>
            <a:ext cx="1908815" cy="10918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a:effectLst/>
          <a:extLst/>
        </p:spPr>
      </p:pic>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r>
              <a:rPr lang="zh-CN" altLang="en-US" sz="2399" b="1" dirty="0">
                <a:solidFill>
                  <a:prstClr val="white"/>
                </a:solidFill>
                <a:latin typeface="微软雅黑" pitchFamily="34" charset="-122"/>
                <a:ea typeface="微软雅黑" pitchFamily="34" charset="-122"/>
              </a:rPr>
              <a:t>管理规划篇</a:t>
            </a:r>
          </a:p>
        </p:txBody>
      </p:sp>
      <p:grpSp>
        <p:nvGrpSpPr>
          <p:cNvPr id="15" name="组合 14"/>
          <p:cNvGrpSpPr/>
          <p:nvPr/>
        </p:nvGrpSpPr>
        <p:grpSpPr>
          <a:xfrm>
            <a:off x="5943898" y="2969000"/>
            <a:ext cx="5345100" cy="3591522"/>
            <a:chOff x="5945445" y="2968880"/>
            <a:chExt cx="5346492" cy="3592457"/>
          </a:xfrm>
        </p:grpSpPr>
        <p:sp>
          <p:nvSpPr>
            <p:cNvPr id="8" name="矩形 7"/>
            <p:cNvSpPr/>
            <p:nvPr/>
          </p:nvSpPr>
          <p:spPr>
            <a:xfrm>
              <a:off x="7693533" y="2968880"/>
              <a:ext cx="2862922" cy="466410"/>
            </a:xfrm>
            <a:prstGeom prst="rect">
              <a:avLst/>
            </a:prstGeom>
          </p:spPr>
          <p:txBody>
            <a:bodyPr vert="horz" lIns="91416" tIns="45708" rIns="91416" bIns="45708" rtlCol="0" anchor="ctr">
              <a:noAutofit/>
            </a:bodyPr>
            <a:lstStyle/>
            <a:p>
              <a:pPr defTabSz="913996">
                <a:lnSpc>
                  <a:spcPct val="150000"/>
                </a:lnSpc>
                <a:defRPr/>
              </a:pPr>
              <a:r>
                <a:rPr lang="zh-CN" altLang="en-US" sz="1600" kern="0" dirty="0">
                  <a:solidFill>
                    <a:srgbClr val="1F497D"/>
                  </a:solidFill>
                  <a:latin typeface="微软雅黑" pitchFamily="34" charset="-122"/>
                  <a:ea typeface="微软雅黑" pitchFamily="34" charset="-122"/>
                </a:rPr>
                <a:t>医疗纠纷及医疗事故目标规划</a:t>
              </a:r>
            </a:p>
          </p:txBody>
        </p:sp>
        <p:sp>
          <p:nvSpPr>
            <p:cNvPr id="23" name="矩形 22"/>
            <p:cNvSpPr/>
            <p:nvPr/>
          </p:nvSpPr>
          <p:spPr>
            <a:xfrm>
              <a:off x="5945445" y="4305615"/>
              <a:ext cx="1398042" cy="353931"/>
            </a:xfrm>
            <a:prstGeom prst="rect">
              <a:avLst/>
            </a:prstGeom>
          </p:spPr>
          <p:txBody>
            <a:bodyPr wrap="square" lIns="91403" tIns="45702" rIns="91403" bIns="45702">
              <a:spAutoFit/>
            </a:bodyPr>
            <a:lstStyle/>
            <a:p>
              <a:pPr defTabSz="913996">
                <a:defRPr/>
              </a:pPr>
              <a:r>
                <a:rPr lang="zh-CN" altLang="en-US" sz="1699" kern="0" dirty="0">
                  <a:solidFill>
                    <a:srgbClr val="1F497D"/>
                  </a:solidFill>
                  <a:latin typeface="微软雅黑" pitchFamily="34" charset="-122"/>
                  <a:ea typeface="微软雅黑" pitchFamily="34" charset="-122"/>
                </a:rPr>
                <a:t>安全管理</a:t>
              </a:r>
            </a:p>
          </p:txBody>
        </p:sp>
        <p:sp>
          <p:nvSpPr>
            <p:cNvPr id="24" name="矩形 23"/>
            <p:cNvSpPr/>
            <p:nvPr/>
          </p:nvSpPr>
          <p:spPr>
            <a:xfrm>
              <a:off x="7693533" y="4299205"/>
              <a:ext cx="3598404" cy="353931"/>
            </a:xfrm>
            <a:prstGeom prst="rect">
              <a:avLst/>
            </a:prstGeom>
          </p:spPr>
          <p:txBody>
            <a:bodyPr wrap="square" lIns="91403" tIns="45702" rIns="91403" bIns="45702">
              <a:spAutoFit/>
            </a:bodyPr>
            <a:lstStyle/>
            <a:p>
              <a:pPr defTabSz="913996">
                <a:defRPr/>
              </a:pPr>
              <a:r>
                <a:rPr lang="zh-CN" altLang="en-US" sz="1699" kern="0" dirty="0">
                  <a:solidFill>
                    <a:srgbClr val="1F497D"/>
                  </a:solidFill>
                  <a:latin typeface="微软雅黑" pitchFamily="34" charset="-122"/>
                  <a:ea typeface="微软雅黑" pitchFamily="34" charset="-122"/>
                </a:rPr>
                <a:t>行政职能管理</a:t>
              </a:r>
            </a:p>
          </p:txBody>
        </p:sp>
        <p:sp>
          <p:nvSpPr>
            <p:cNvPr id="25" name="矩形 24"/>
            <p:cNvSpPr/>
            <p:nvPr/>
          </p:nvSpPr>
          <p:spPr>
            <a:xfrm>
              <a:off x="7693533" y="4862702"/>
              <a:ext cx="3598404" cy="484544"/>
            </a:xfrm>
            <a:prstGeom prst="rect">
              <a:avLst/>
            </a:prstGeom>
          </p:spPr>
          <p:txBody>
            <a:bodyPr wrap="square" lIns="91403" tIns="45702" rIns="91403" bIns="45702">
              <a:spAutoFit/>
            </a:bodyPr>
            <a:lstStyle/>
            <a:p>
              <a:pPr defTabSz="913996">
                <a:lnSpc>
                  <a:spcPct val="150000"/>
                </a:lnSpc>
                <a:defRPr/>
              </a:pPr>
              <a:r>
                <a:rPr lang="zh-CN" altLang="en-US" sz="1699" kern="0" dirty="0">
                  <a:solidFill>
                    <a:srgbClr val="1F497D"/>
                  </a:solidFill>
                  <a:latin typeface="微软雅黑" pitchFamily="34" charset="-122"/>
                  <a:ea typeface="微软雅黑" pitchFamily="34" charset="-122"/>
                </a:rPr>
                <a:t>人力资源管理</a:t>
              </a:r>
              <a:endParaRPr lang="en-US" altLang="zh-CN" sz="1699" kern="0" dirty="0">
                <a:solidFill>
                  <a:srgbClr val="1F497D"/>
                </a:solidFill>
                <a:latin typeface="微软雅黑" pitchFamily="34" charset="-122"/>
                <a:ea typeface="微软雅黑" pitchFamily="34" charset="-122"/>
              </a:endParaRPr>
            </a:p>
          </p:txBody>
        </p:sp>
        <p:sp>
          <p:nvSpPr>
            <p:cNvPr id="26" name="矩形 25"/>
            <p:cNvSpPr/>
            <p:nvPr/>
          </p:nvSpPr>
          <p:spPr>
            <a:xfrm>
              <a:off x="5945445" y="5529869"/>
              <a:ext cx="3598404" cy="353931"/>
            </a:xfrm>
            <a:prstGeom prst="rect">
              <a:avLst/>
            </a:prstGeom>
          </p:spPr>
          <p:txBody>
            <a:bodyPr wrap="square" lIns="91403" tIns="45702" rIns="91403" bIns="45702">
              <a:spAutoFit/>
            </a:bodyPr>
            <a:lstStyle/>
            <a:p>
              <a:pPr defTabSz="913996">
                <a:defRPr/>
              </a:pPr>
              <a:r>
                <a:rPr lang="zh-CN" altLang="en-US" sz="1699" kern="0" dirty="0">
                  <a:solidFill>
                    <a:srgbClr val="1F497D"/>
                  </a:solidFill>
                  <a:latin typeface="微软雅黑" pitchFamily="34" charset="-122"/>
                  <a:ea typeface="微软雅黑" pitchFamily="34" charset="-122"/>
                </a:rPr>
                <a:t>医疗创新规划</a:t>
              </a:r>
            </a:p>
          </p:txBody>
        </p:sp>
        <p:sp>
          <p:nvSpPr>
            <p:cNvPr id="27" name="矩形 26"/>
            <p:cNvSpPr/>
            <p:nvPr/>
          </p:nvSpPr>
          <p:spPr>
            <a:xfrm>
              <a:off x="5945445" y="4917742"/>
              <a:ext cx="3598404" cy="353931"/>
            </a:xfrm>
            <a:prstGeom prst="rect">
              <a:avLst/>
            </a:prstGeom>
          </p:spPr>
          <p:txBody>
            <a:bodyPr wrap="square" lIns="91403" tIns="45702" rIns="91403" bIns="45702">
              <a:spAutoFit/>
            </a:bodyPr>
            <a:lstStyle/>
            <a:p>
              <a:pPr defTabSz="913996">
                <a:defRPr/>
              </a:pPr>
              <a:r>
                <a:rPr lang="zh-CN" altLang="en-US" sz="1699" kern="0" dirty="0">
                  <a:solidFill>
                    <a:srgbClr val="1F497D"/>
                  </a:solidFill>
                  <a:latin typeface="微软雅黑" pitchFamily="34" charset="-122"/>
                  <a:ea typeface="微软雅黑" pitchFamily="34" charset="-122"/>
                </a:rPr>
                <a:t>循证医学</a:t>
              </a:r>
            </a:p>
          </p:txBody>
        </p:sp>
        <p:sp>
          <p:nvSpPr>
            <p:cNvPr id="28" name="矩形 27"/>
            <p:cNvSpPr/>
            <p:nvPr/>
          </p:nvSpPr>
          <p:spPr>
            <a:xfrm>
              <a:off x="7693533" y="3723141"/>
              <a:ext cx="3598404" cy="353931"/>
            </a:xfrm>
            <a:prstGeom prst="rect">
              <a:avLst/>
            </a:prstGeom>
          </p:spPr>
          <p:txBody>
            <a:bodyPr wrap="square" lIns="91403" tIns="45702" rIns="91403" bIns="45702">
              <a:spAutoFit/>
            </a:bodyPr>
            <a:lstStyle/>
            <a:p>
              <a:pPr defTabSz="913996">
                <a:defRPr/>
              </a:pPr>
              <a:r>
                <a:rPr lang="zh-CN" altLang="en-US" sz="1699" kern="0" dirty="0">
                  <a:solidFill>
                    <a:srgbClr val="1F497D"/>
                  </a:solidFill>
                  <a:latin typeface="微软雅黑" pitchFamily="34" charset="-122"/>
                  <a:ea typeface="微软雅黑" pitchFamily="34" charset="-122"/>
                </a:rPr>
                <a:t>导入临床路径</a:t>
              </a:r>
            </a:p>
          </p:txBody>
        </p:sp>
        <p:sp>
          <p:nvSpPr>
            <p:cNvPr id="29" name="矩形 28"/>
            <p:cNvSpPr/>
            <p:nvPr/>
          </p:nvSpPr>
          <p:spPr>
            <a:xfrm>
              <a:off x="5945445" y="3693488"/>
              <a:ext cx="3598404" cy="353931"/>
            </a:xfrm>
            <a:prstGeom prst="rect">
              <a:avLst/>
            </a:prstGeom>
          </p:spPr>
          <p:txBody>
            <a:bodyPr wrap="square" lIns="91403" tIns="45702" rIns="91403" bIns="45702">
              <a:spAutoFit/>
            </a:bodyPr>
            <a:lstStyle/>
            <a:p>
              <a:pPr defTabSz="913996">
                <a:defRPr/>
              </a:pPr>
              <a:r>
                <a:rPr lang="zh-CN" altLang="en-US" sz="1699" kern="0" dirty="0">
                  <a:solidFill>
                    <a:srgbClr val="1F497D"/>
                  </a:solidFill>
                  <a:latin typeface="微软雅黑" pitchFamily="34" charset="-122"/>
                  <a:ea typeface="微软雅黑" pitchFamily="34" charset="-122"/>
                </a:rPr>
                <a:t>医疗质量管理</a:t>
              </a:r>
            </a:p>
          </p:txBody>
        </p:sp>
        <p:sp>
          <p:nvSpPr>
            <p:cNvPr id="30" name="矩形 29"/>
            <p:cNvSpPr/>
            <p:nvPr/>
          </p:nvSpPr>
          <p:spPr>
            <a:xfrm>
              <a:off x="5945445" y="6141998"/>
              <a:ext cx="3598404" cy="353931"/>
            </a:xfrm>
            <a:prstGeom prst="rect">
              <a:avLst/>
            </a:prstGeom>
          </p:spPr>
          <p:txBody>
            <a:bodyPr wrap="square" lIns="91403" tIns="45702" rIns="91403" bIns="45702">
              <a:spAutoFit/>
            </a:bodyPr>
            <a:lstStyle/>
            <a:p>
              <a:pPr defTabSz="913996">
                <a:defRPr/>
              </a:pPr>
              <a:r>
                <a:rPr lang="zh-CN" altLang="en-US" sz="1699" kern="0" dirty="0">
                  <a:solidFill>
                    <a:srgbClr val="1F497D"/>
                  </a:solidFill>
                  <a:latin typeface="微软雅黑" pitchFamily="34" charset="-122"/>
                  <a:ea typeface="微软雅黑" pitchFamily="34" charset="-122"/>
                </a:rPr>
                <a:t>医院满意度规划</a:t>
              </a:r>
            </a:p>
          </p:txBody>
        </p:sp>
        <p:sp>
          <p:nvSpPr>
            <p:cNvPr id="11" name="矩形 10"/>
            <p:cNvSpPr/>
            <p:nvPr/>
          </p:nvSpPr>
          <p:spPr>
            <a:xfrm>
              <a:off x="5945445" y="2973627"/>
              <a:ext cx="1415772" cy="461665"/>
            </a:xfrm>
            <a:prstGeom prst="rect">
              <a:avLst/>
            </a:prstGeom>
          </p:spPr>
          <p:txBody>
            <a:bodyPr wrap="none">
              <a:spAutoFit/>
            </a:bodyPr>
            <a:lstStyle/>
            <a:p>
              <a:pPr defTabSz="913996">
                <a:lnSpc>
                  <a:spcPct val="150000"/>
                </a:lnSpc>
                <a:defRPr/>
              </a:pPr>
              <a:r>
                <a:rPr lang="zh-CN" altLang="en-US" sz="1600" kern="0" dirty="0">
                  <a:solidFill>
                    <a:srgbClr val="1F497D"/>
                  </a:solidFill>
                  <a:latin typeface="微软雅黑" pitchFamily="34" charset="-122"/>
                  <a:ea typeface="微软雅黑" pitchFamily="34" charset="-122"/>
                </a:rPr>
                <a:t>医疗质量规划</a:t>
              </a:r>
              <a:endParaRPr lang="en-US" altLang="zh-CN" sz="1600" kern="0" dirty="0">
                <a:solidFill>
                  <a:srgbClr val="1F497D"/>
                </a:solidFill>
                <a:latin typeface="微软雅黑" pitchFamily="34" charset="-122"/>
                <a:ea typeface="微软雅黑" pitchFamily="34" charset="-122"/>
              </a:endParaRPr>
            </a:p>
          </p:txBody>
        </p:sp>
        <p:sp>
          <p:nvSpPr>
            <p:cNvPr id="13" name="矩形 12"/>
            <p:cNvSpPr/>
            <p:nvPr/>
          </p:nvSpPr>
          <p:spPr>
            <a:xfrm>
              <a:off x="7693533" y="5464532"/>
              <a:ext cx="1928733" cy="484748"/>
            </a:xfrm>
            <a:prstGeom prst="rect">
              <a:avLst/>
            </a:prstGeom>
          </p:spPr>
          <p:txBody>
            <a:bodyPr wrap="none">
              <a:spAutoFit/>
            </a:bodyPr>
            <a:lstStyle/>
            <a:p>
              <a:pPr defTabSz="913996">
                <a:lnSpc>
                  <a:spcPct val="150000"/>
                </a:lnSpc>
                <a:defRPr/>
              </a:pPr>
              <a:r>
                <a:rPr lang="zh-CN" altLang="en-US" sz="1699" kern="0" dirty="0">
                  <a:solidFill>
                    <a:srgbClr val="1F497D"/>
                  </a:solidFill>
                  <a:latin typeface="微软雅黑" pitchFamily="34" charset="-122"/>
                  <a:ea typeface="微软雅黑" pitchFamily="34" charset="-122"/>
                </a:rPr>
                <a:t>人才队伍建设规划</a:t>
              </a:r>
              <a:endParaRPr lang="en-US" altLang="zh-CN" sz="1699" kern="0" dirty="0">
                <a:solidFill>
                  <a:srgbClr val="1F497D"/>
                </a:solidFill>
                <a:latin typeface="微软雅黑" pitchFamily="34" charset="-122"/>
                <a:ea typeface="微软雅黑" pitchFamily="34" charset="-122"/>
              </a:endParaRPr>
            </a:p>
          </p:txBody>
        </p:sp>
        <p:sp>
          <p:nvSpPr>
            <p:cNvPr id="14" name="矩形 13"/>
            <p:cNvSpPr/>
            <p:nvPr/>
          </p:nvSpPr>
          <p:spPr>
            <a:xfrm>
              <a:off x="7693533" y="6076589"/>
              <a:ext cx="3095719" cy="484748"/>
            </a:xfrm>
            <a:prstGeom prst="rect">
              <a:avLst/>
            </a:prstGeom>
          </p:spPr>
          <p:txBody>
            <a:bodyPr wrap="none">
              <a:spAutoFit/>
            </a:bodyPr>
            <a:lstStyle/>
            <a:p>
              <a:pPr defTabSz="913996">
                <a:lnSpc>
                  <a:spcPct val="150000"/>
                </a:lnSpc>
                <a:defRPr/>
              </a:pPr>
              <a:r>
                <a:rPr lang="zh-CN" altLang="en-US" sz="1699" kern="0" dirty="0">
                  <a:solidFill>
                    <a:srgbClr val="1F497D"/>
                  </a:solidFill>
                  <a:latin typeface="微软雅黑" pitchFamily="34" charset="-122"/>
                  <a:ea typeface="微软雅黑" pitchFamily="34" charset="-122"/>
                </a:rPr>
                <a:t>导入</a:t>
              </a:r>
              <a:r>
                <a:rPr lang="en-US" altLang="zh-CN" sz="1699" kern="0" dirty="0">
                  <a:solidFill>
                    <a:srgbClr val="1F497D"/>
                  </a:solidFill>
                  <a:latin typeface="微软雅黑" pitchFamily="34" charset="-122"/>
                  <a:ea typeface="微软雅黑" pitchFamily="34" charset="-122"/>
                </a:rPr>
                <a:t>2014</a:t>
              </a:r>
              <a:r>
                <a:rPr lang="zh-CN" altLang="en-US" sz="1699" kern="0" dirty="0">
                  <a:solidFill>
                    <a:srgbClr val="1F497D"/>
                  </a:solidFill>
                  <a:latin typeface="微软雅黑" pitchFamily="34" charset="-122"/>
                  <a:ea typeface="微软雅黑" pitchFamily="34" charset="-122"/>
                </a:rPr>
                <a:t>年中高层目标责任书</a:t>
              </a:r>
            </a:p>
          </p:txBody>
        </p:sp>
      </p:grpSp>
    </p:spTree>
    <p:extLst>
      <p:ext uri="{BB962C8B-B14F-4D97-AF65-F5344CB8AC3E}">
        <p14:creationId xmlns:p14="http://schemas.microsoft.com/office/powerpoint/2010/main" val="386209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7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1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par>
                                <p:cTn id="31" presetID="22" presetClass="entr" presetSubtype="8" fill="hold" nodeType="withEffect">
                                  <p:stCondLst>
                                    <p:cond delay="20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34" r="1"/>
          <a:stretch/>
        </p:blipFill>
        <p:spPr>
          <a:xfrm>
            <a:off x="-16329" y="-71536"/>
            <a:ext cx="12248601" cy="6996860"/>
          </a:xfrm>
          <a:prstGeom prst="rect">
            <a:avLst/>
          </a:prstGeom>
        </p:spPr>
      </p:pic>
      <p:sp>
        <p:nvSpPr>
          <p:cNvPr id="3" name="文本框 2"/>
          <p:cNvSpPr txBox="1"/>
          <p:nvPr/>
        </p:nvSpPr>
        <p:spPr>
          <a:xfrm>
            <a:off x="3216731" y="2890158"/>
            <a:ext cx="8360228" cy="369332"/>
          </a:xfrm>
          <a:prstGeom prst="rect">
            <a:avLst/>
          </a:prstGeom>
          <a:noFill/>
        </p:spPr>
        <p:txBody>
          <a:bodyPr wrap="squar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2013</a:t>
            </a:r>
            <a:r>
              <a:rPr lang="zh-CN" altLang="en-US" dirty="0" smtClean="0">
                <a:solidFill>
                  <a:schemeClr val="bg1"/>
                </a:solidFill>
                <a:latin typeface="微软雅黑" panose="020B0503020204020204" pitchFamily="34" charset="-122"/>
                <a:ea typeface="微软雅黑" panose="020B0503020204020204" pitchFamily="34" charset="-122"/>
              </a:rPr>
              <a:t>年医院在管理方面存在太多缺陷，管理未系统化</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详见</a:t>
            </a:r>
            <a:r>
              <a:rPr lang="en-US" altLang="zh-CN" dirty="0" smtClean="0">
                <a:solidFill>
                  <a:schemeClr val="bg1"/>
                </a:solidFill>
                <a:latin typeface="微软雅黑" panose="020B0503020204020204" pitchFamily="34" charset="-122"/>
                <a:ea typeface="微软雅黑" panose="020B0503020204020204" pitchFamily="34" charset="-122"/>
              </a:rPr>
              <a:t>2013</a:t>
            </a:r>
            <a:r>
              <a:rPr lang="zh-CN" altLang="en-US" dirty="0" smtClean="0">
                <a:solidFill>
                  <a:schemeClr val="bg1"/>
                </a:solidFill>
                <a:latin typeface="微软雅黑" panose="020B0503020204020204" pitchFamily="34" charset="-122"/>
                <a:ea typeface="微软雅黑" panose="020B0503020204020204" pitchFamily="34" charset="-122"/>
              </a:rPr>
              <a:t>年工作总结</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29866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733601" y="1848213"/>
            <a:ext cx="6588259" cy="4589491"/>
          </a:xfrm>
          <a:prstGeom prst="rect">
            <a:avLst/>
          </a:prstGeom>
        </p:spPr>
      </p:pic>
      <p:sp>
        <p:nvSpPr>
          <p:cNvPr id="13" name="文本框 10"/>
          <p:cNvSpPr txBox="1"/>
          <p:nvPr/>
        </p:nvSpPr>
        <p:spPr>
          <a:xfrm>
            <a:off x="6780206" y="1027699"/>
            <a:ext cx="2194792"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医疗质量规划</a:t>
            </a:r>
          </a:p>
        </p:txBody>
      </p:sp>
      <p:sp>
        <p:nvSpPr>
          <p:cNvPr id="6" name="矩形 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8" name="直接连接符 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 y="978332"/>
            <a:ext cx="4203511" cy="5920764"/>
          </a:xfrm>
          <a:prstGeom prst="rect">
            <a:avLst/>
          </a:prstGeom>
        </p:spPr>
      </p:pic>
    </p:spTree>
    <p:extLst>
      <p:ext uri="{BB962C8B-B14F-4D97-AF65-F5344CB8AC3E}">
        <p14:creationId xmlns:p14="http://schemas.microsoft.com/office/powerpoint/2010/main" val="2570199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9380" y="1148257"/>
            <a:ext cx="4282750" cy="461545"/>
          </a:xfrm>
          <a:prstGeom prst="rect">
            <a:avLst/>
          </a:prstGeom>
          <a:solidFill>
            <a:schemeClr val="tx2">
              <a:alpha val="20000"/>
            </a:schemeClr>
          </a:solidFill>
          <a:ln w="12700" cap="rnd" algn="ctr">
            <a:solidFill>
              <a:schemeClr val="tx2"/>
            </a:solidFill>
            <a:prstDash val="sysDash"/>
            <a:round/>
            <a:headEnd/>
            <a:tailEnd/>
          </a:ln>
          <a:effectLst/>
        </p:spPr>
        <p:txBody>
          <a:bodyPr wrap="none" lIns="91403" tIns="45702" rIns="91403" bIns="45702" anchor="ctr"/>
          <a:lstStyle/>
          <a:p>
            <a:pPr indent="97158" defTabSz="913996" fontAlgn="base" latinLnBrk="1">
              <a:spcBef>
                <a:spcPct val="0"/>
              </a:spcBef>
              <a:spcAft>
                <a:spcPct val="0"/>
              </a:spcAft>
            </a:pPr>
            <a:r>
              <a:rPr kumimoji="1" lang="zh-CN" altLang="zh-CN" sz="2399" b="1" dirty="0">
                <a:solidFill>
                  <a:srgbClr val="1F497D"/>
                </a:solidFill>
                <a:latin typeface="微软雅黑" pitchFamily="34" charset="-122"/>
                <a:ea typeface="微软雅黑" pitchFamily="34" charset="-122"/>
              </a:rPr>
              <a:t>医疗纠纷及医疗事故目标规划</a:t>
            </a:r>
          </a:p>
        </p:txBody>
      </p:sp>
      <p:sp>
        <p:nvSpPr>
          <p:cNvPr id="3" name="矩形 2"/>
          <p:cNvSpPr/>
          <p:nvPr/>
        </p:nvSpPr>
        <p:spPr>
          <a:xfrm>
            <a:off x="984763" y="1917226"/>
            <a:ext cx="9646560" cy="1876948"/>
          </a:xfrm>
          <a:prstGeom prst="rect">
            <a:avLst/>
          </a:prstGeom>
        </p:spPr>
        <p:txBody>
          <a:bodyPr wrap="square">
            <a:spAutoFit/>
          </a:bodyPr>
          <a:lstStyle/>
          <a:p>
            <a:pPr indent="304709" algn="just" defTabSz="913996">
              <a:lnSpc>
                <a:spcPct val="200000"/>
              </a:lnSpc>
            </a:pPr>
            <a:r>
              <a:rPr lang="zh-CN" altLang="en-US" sz="1799" b="1" kern="100" dirty="0">
                <a:solidFill>
                  <a:prstClr val="black"/>
                </a:solidFill>
                <a:latin typeface="微软雅黑" panose="020B0503020204020204" pitchFamily="34" charset="-122"/>
                <a:ea typeface="微软雅黑" panose="020B0503020204020204" pitchFamily="34" charset="-122"/>
              </a:rPr>
              <a:t> 目的：</a:t>
            </a:r>
            <a:r>
              <a:rPr lang="zh-CN" altLang="zh-CN" sz="1500" kern="100" dirty="0">
                <a:solidFill>
                  <a:prstClr val="black"/>
                </a:solidFill>
                <a:latin typeface="微软雅黑" panose="020B0503020204020204" pitchFamily="34" charset="-122"/>
                <a:ea typeface="微软雅黑" panose="020B0503020204020204" pitchFamily="34" charset="-122"/>
              </a:rPr>
              <a:t>依托信息化技术完善医疗监控指标和评价标准，实施全程质量监控，切实发挥医院质量管理委员会的职责作用，定期开展质量改进活动，确保医疗安全。</a:t>
            </a:r>
            <a:r>
              <a:rPr lang="zh-CN" altLang="zh-CN" sz="1500" kern="100" dirty="0">
                <a:solidFill>
                  <a:srgbClr val="1F497D"/>
                </a:solidFill>
                <a:latin typeface="微软雅黑" panose="020B0503020204020204" pitchFamily="34" charset="-122"/>
                <a:ea typeface="微软雅黑" panose="020B0503020204020204" pitchFamily="34" charset="-122"/>
              </a:rPr>
              <a:t>医疗纠纷发生件数控制在</a:t>
            </a:r>
            <a:r>
              <a:rPr lang="en-US" altLang="zh-CN" sz="1999" b="1" kern="100" dirty="0">
                <a:solidFill>
                  <a:srgbClr val="1F497D"/>
                </a:solidFill>
                <a:latin typeface="微软雅黑" panose="020B0503020204020204" pitchFamily="34" charset="-122"/>
                <a:ea typeface="微软雅黑" panose="020B0503020204020204" pitchFamily="34" charset="-122"/>
              </a:rPr>
              <a:t>3</a:t>
            </a:r>
            <a:r>
              <a:rPr lang="zh-CN" altLang="zh-CN" sz="1500" kern="100" dirty="0">
                <a:solidFill>
                  <a:srgbClr val="1F497D"/>
                </a:solidFill>
                <a:latin typeface="微软雅黑" panose="020B0503020204020204" pitchFamily="34" charset="-122"/>
                <a:ea typeface="微软雅黑" panose="020B0503020204020204" pitchFamily="34" charset="-122"/>
              </a:rPr>
              <a:t>起</a:t>
            </a:r>
            <a:r>
              <a:rPr lang="en-US" altLang="zh-CN" sz="1500" kern="100" dirty="0">
                <a:solidFill>
                  <a:srgbClr val="1F497D"/>
                </a:solidFill>
                <a:latin typeface="微软雅黑" panose="020B0503020204020204" pitchFamily="34" charset="-122"/>
                <a:ea typeface="微软雅黑" panose="020B0503020204020204" pitchFamily="34" charset="-122"/>
              </a:rPr>
              <a:t>/</a:t>
            </a:r>
            <a:r>
              <a:rPr lang="zh-CN" altLang="zh-CN" sz="1500" kern="100" dirty="0">
                <a:solidFill>
                  <a:srgbClr val="1F497D"/>
                </a:solidFill>
                <a:latin typeface="微软雅黑" panose="020B0503020204020204" pitchFamily="34" charset="-122"/>
                <a:ea typeface="微软雅黑" panose="020B0503020204020204" pitchFamily="34" charset="-122"/>
              </a:rPr>
              <a:t>年以内</a:t>
            </a:r>
            <a:r>
              <a:rPr lang="zh-CN" altLang="zh-CN" sz="1500" kern="100" dirty="0">
                <a:solidFill>
                  <a:prstClr val="black"/>
                </a:solidFill>
                <a:latin typeface="微软雅黑" panose="020B0503020204020204" pitchFamily="34" charset="-122"/>
                <a:ea typeface="微软雅黑" panose="020B0503020204020204" pitchFamily="34" charset="-122"/>
              </a:rPr>
              <a:t>，</a:t>
            </a:r>
            <a:r>
              <a:rPr lang="zh-CN" altLang="zh-CN" sz="1500" kern="100" dirty="0">
                <a:solidFill>
                  <a:srgbClr val="1F497D"/>
                </a:solidFill>
                <a:latin typeface="微软雅黑" panose="020B0503020204020204" pitchFamily="34" charset="-122"/>
                <a:ea typeface="微软雅黑" panose="020B0503020204020204" pitchFamily="34" charset="-122"/>
              </a:rPr>
              <a:t>医疗投诉发生件数控制在</a:t>
            </a:r>
            <a:r>
              <a:rPr lang="en-US" altLang="zh-CN" sz="1999" b="1" kern="100" dirty="0">
                <a:solidFill>
                  <a:srgbClr val="1F497D"/>
                </a:solidFill>
                <a:latin typeface="微软雅黑" panose="020B0503020204020204" pitchFamily="34" charset="-122"/>
                <a:ea typeface="微软雅黑" panose="020B0503020204020204" pitchFamily="34" charset="-122"/>
              </a:rPr>
              <a:t>30</a:t>
            </a:r>
            <a:r>
              <a:rPr lang="zh-CN" altLang="zh-CN" sz="1500" kern="100" dirty="0">
                <a:solidFill>
                  <a:srgbClr val="1F497D"/>
                </a:solidFill>
                <a:latin typeface="微软雅黑" panose="020B0503020204020204" pitchFamily="34" charset="-122"/>
                <a:ea typeface="微软雅黑" panose="020B0503020204020204" pitchFamily="34" charset="-122"/>
              </a:rPr>
              <a:t>起</a:t>
            </a:r>
            <a:r>
              <a:rPr lang="en-US" altLang="zh-CN" sz="1500" kern="100" dirty="0">
                <a:solidFill>
                  <a:srgbClr val="1F497D"/>
                </a:solidFill>
                <a:latin typeface="微软雅黑" panose="020B0503020204020204" pitchFamily="34" charset="-122"/>
                <a:ea typeface="微软雅黑" panose="020B0503020204020204" pitchFamily="34" charset="-122"/>
              </a:rPr>
              <a:t>/</a:t>
            </a:r>
            <a:r>
              <a:rPr lang="zh-CN" altLang="zh-CN" sz="1500" kern="100" dirty="0">
                <a:solidFill>
                  <a:srgbClr val="1F497D"/>
                </a:solidFill>
                <a:latin typeface="微软雅黑" panose="020B0503020204020204" pitchFamily="34" charset="-122"/>
                <a:ea typeface="微软雅黑" panose="020B0503020204020204" pitchFamily="34" charset="-122"/>
              </a:rPr>
              <a:t>年以内。</a:t>
            </a:r>
          </a:p>
        </p:txBody>
      </p:sp>
      <p:sp>
        <p:nvSpPr>
          <p:cNvPr id="62" name="矩形 6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63" name="直接连接符 6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6195" y="3788934"/>
            <a:ext cx="12188825" cy="3068161"/>
            <a:chOff x="324091" y="5962650"/>
            <a:chExt cx="8524577" cy="474741"/>
          </a:xfrm>
        </p:grpSpPr>
        <p:cxnSp>
          <p:nvCxnSpPr>
            <p:cNvPr id="70" name="直接连接符 69"/>
            <p:cNvCxnSpPr/>
            <p:nvPr/>
          </p:nvCxnSpPr>
          <p:spPr>
            <a:xfrm>
              <a:off x="324091" y="6437391"/>
              <a:ext cx="8524576"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324092" y="5962650"/>
              <a:ext cx="8524576" cy="474741"/>
              <a:chOff x="-456657" y="6352924"/>
              <a:chExt cx="9465697" cy="474741"/>
            </a:xfrm>
          </p:grpSpPr>
          <p:cxnSp>
            <p:nvCxnSpPr>
              <p:cNvPr id="72" name="直接连接符 71"/>
              <p:cNvCxnSpPr/>
              <p:nvPr/>
            </p:nvCxnSpPr>
            <p:spPr>
              <a:xfrm flipV="1">
                <a:off x="-45665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236524"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6393"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203740"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423871"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644003"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864135"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084267" y="6352924"/>
                <a:ext cx="0" cy="47474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1304399"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1524531"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1744663"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1964795"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2184927"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2405059"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2625191"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84532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3065455"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28558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505719"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3725851"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394598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4166115"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438624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4606379"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4826511"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04664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266775"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5486907" y="6352924"/>
                <a:ext cx="0" cy="47474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707039"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927171" y="6352924"/>
                <a:ext cx="0" cy="47474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614730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6367435"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6587567"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6807699"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7027830"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7247963"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7468094"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768822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7908360"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8128491"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8348624"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8568755"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878888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9009040"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pic>
        <p:nvPicPr>
          <p:cNvPr id="116" name="图片 115"/>
          <p:cNvPicPr>
            <a:picLocks noChangeAspect="1"/>
          </p:cNvPicPr>
          <p:nvPr/>
        </p:nvPicPr>
        <p:blipFill>
          <a:blip r:embed="rId3" cstate="print">
            <a:extLst>
              <a:ext uri="{28A0092B-C50C-407E-A947-70E740481C1C}">
                <a14:useLocalDpi xmlns:a14="http://schemas.microsoft.com/office/drawing/2010/main" val="0"/>
              </a:ext>
            </a:extLst>
          </a:blip>
          <a:srcRect l="19329" t="4945" r="19329" b="8653"/>
          <a:stretch>
            <a:fillRect/>
          </a:stretch>
        </p:blipFill>
        <p:spPr>
          <a:xfrm>
            <a:off x="9616778" y="4710837"/>
            <a:ext cx="796990" cy="796990"/>
          </a:xfrm>
          <a:custGeom>
            <a:avLst/>
            <a:gdLst>
              <a:gd name="connsiteX0" fmla="*/ 398599 w 797198"/>
              <a:gd name="connsiteY0" fmla="*/ 0 h 797198"/>
              <a:gd name="connsiteX1" fmla="*/ 797198 w 797198"/>
              <a:gd name="connsiteY1" fmla="*/ 398599 h 797198"/>
              <a:gd name="connsiteX2" fmla="*/ 398599 w 797198"/>
              <a:gd name="connsiteY2" fmla="*/ 797198 h 797198"/>
              <a:gd name="connsiteX3" fmla="*/ 0 w 797198"/>
              <a:gd name="connsiteY3" fmla="*/ 398599 h 797198"/>
              <a:gd name="connsiteX4" fmla="*/ 398599 w 797198"/>
              <a:gd name="connsiteY4" fmla="*/ 0 h 79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198" h="797198">
                <a:moveTo>
                  <a:pt x="398599" y="0"/>
                </a:moveTo>
                <a:cubicBezTo>
                  <a:pt x="618739" y="0"/>
                  <a:pt x="797198" y="178459"/>
                  <a:pt x="797198" y="398599"/>
                </a:cubicBezTo>
                <a:cubicBezTo>
                  <a:pt x="797198" y="618739"/>
                  <a:pt x="618739" y="797198"/>
                  <a:pt x="398599" y="797198"/>
                </a:cubicBezTo>
                <a:cubicBezTo>
                  <a:pt x="178459" y="797198"/>
                  <a:pt x="0" y="618739"/>
                  <a:pt x="0" y="398599"/>
                </a:cubicBezTo>
                <a:cubicBezTo>
                  <a:pt x="0" y="178459"/>
                  <a:pt x="178459" y="0"/>
                  <a:pt x="398599" y="0"/>
                </a:cubicBezTo>
                <a:close/>
              </a:path>
            </a:pathLst>
          </a:custGeom>
          <a:ln w="38100">
            <a:solidFill>
              <a:srgbClr val="287ED3"/>
            </a:solidFill>
          </a:ln>
        </p:spPr>
      </p:pic>
      <p:pic>
        <p:nvPicPr>
          <p:cNvPr id="117" name="图片 116"/>
          <p:cNvPicPr>
            <a:picLocks noChangeAspect="1"/>
          </p:cNvPicPr>
          <p:nvPr/>
        </p:nvPicPr>
        <p:blipFill>
          <a:blip r:embed="rId4">
            <a:extLst>
              <a:ext uri="{28A0092B-C50C-407E-A947-70E740481C1C}">
                <a14:useLocalDpi xmlns:a14="http://schemas.microsoft.com/office/drawing/2010/main" val="0"/>
              </a:ext>
            </a:extLst>
          </a:blip>
          <a:srcRect l="23247" t="11386" r="25282" b="13552"/>
          <a:stretch>
            <a:fillRect/>
          </a:stretch>
        </p:blipFill>
        <p:spPr>
          <a:xfrm>
            <a:off x="7718110" y="3970180"/>
            <a:ext cx="1316495" cy="1316495"/>
          </a:xfrm>
          <a:custGeom>
            <a:avLst/>
            <a:gdLst>
              <a:gd name="connsiteX0" fmla="*/ 658419 w 1316838"/>
              <a:gd name="connsiteY0" fmla="*/ 0 h 1316838"/>
              <a:gd name="connsiteX1" fmla="*/ 1316838 w 1316838"/>
              <a:gd name="connsiteY1" fmla="*/ 658419 h 1316838"/>
              <a:gd name="connsiteX2" fmla="*/ 658419 w 1316838"/>
              <a:gd name="connsiteY2" fmla="*/ 1316838 h 1316838"/>
              <a:gd name="connsiteX3" fmla="*/ 0 w 1316838"/>
              <a:gd name="connsiteY3" fmla="*/ 658419 h 1316838"/>
              <a:gd name="connsiteX4" fmla="*/ 658419 w 1316838"/>
              <a:gd name="connsiteY4" fmla="*/ 0 h 131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8" h="1316838">
                <a:moveTo>
                  <a:pt x="658419" y="0"/>
                </a:moveTo>
                <a:cubicBezTo>
                  <a:pt x="1022054" y="0"/>
                  <a:pt x="1316838" y="294784"/>
                  <a:pt x="1316838" y="658419"/>
                </a:cubicBezTo>
                <a:cubicBezTo>
                  <a:pt x="1316838" y="1022054"/>
                  <a:pt x="1022054" y="1316838"/>
                  <a:pt x="658419" y="1316838"/>
                </a:cubicBezTo>
                <a:cubicBezTo>
                  <a:pt x="294784" y="1316838"/>
                  <a:pt x="0" y="1022054"/>
                  <a:pt x="0" y="658419"/>
                </a:cubicBezTo>
                <a:cubicBezTo>
                  <a:pt x="0" y="294784"/>
                  <a:pt x="294784" y="0"/>
                  <a:pt x="658419" y="0"/>
                </a:cubicBezTo>
                <a:close/>
              </a:path>
            </a:pathLst>
          </a:custGeom>
          <a:ln w="38100">
            <a:solidFill>
              <a:srgbClr val="287ED3"/>
            </a:solidFill>
          </a:ln>
        </p:spPr>
      </p:pic>
      <p:pic>
        <p:nvPicPr>
          <p:cNvPr id="118" name="图片 117"/>
          <p:cNvPicPr>
            <a:picLocks noChangeAspect="1"/>
          </p:cNvPicPr>
          <p:nvPr/>
        </p:nvPicPr>
        <p:blipFill>
          <a:blip r:embed="rId5">
            <a:extLst>
              <a:ext uri="{28A0092B-C50C-407E-A947-70E740481C1C}">
                <a14:useLocalDpi xmlns:a14="http://schemas.microsoft.com/office/drawing/2010/main" val="0"/>
              </a:ext>
            </a:extLst>
          </a:blip>
          <a:srcRect l="42373" t="97" r="24757" b="58025"/>
          <a:stretch>
            <a:fillRect/>
          </a:stretch>
        </p:blipFill>
        <p:spPr>
          <a:xfrm>
            <a:off x="6152052" y="4226652"/>
            <a:ext cx="1108399" cy="1108399"/>
          </a:xfrm>
          <a:custGeom>
            <a:avLst/>
            <a:gdLst>
              <a:gd name="connsiteX0" fmla="*/ 554344 w 1108688"/>
              <a:gd name="connsiteY0" fmla="*/ 0 h 1108688"/>
              <a:gd name="connsiteX1" fmla="*/ 1108688 w 1108688"/>
              <a:gd name="connsiteY1" fmla="*/ 554344 h 1108688"/>
              <a:gd name="connsiteX2" fmla="*/ 554344 w 1108688"/>
              <a:gd name="connsiteY2" fmla="*/ 1108688 h 1108688"/>
              <a:gd name="connsiteX3" fmla="*/ 0 w 1108688"/>
              <a:gd name="connsiteY3" fmla="*/ 554344 h 1108688"/>
              <a:gd name="connsiteX4" fmla="*/ 554344 w 1108688"/>
              <a:gd name="connsiteY4" fmla="*/ 0 h 110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688" h="1108688">
                <a:moveTo>
                  <a:pt x="554344" y="0"/>
                </a:moveTo>
                <a:cubicBezTo>
                  <a:pt x="860500" y="0"/>
                  <a:pt x="1108688" y="248188"/>
                  <a:pt x="1108688" y="554344"/>
                </a:cubicBezTo>
                <a:cubicBezTo>
                  <a:pt x="1108688" y="860500"/>
                  <a:pt x="860500" y="1108688"/>
                  <a:pt x="554344" y="1108688"/>
                </a:cubicBezTo>
                <a:cubicBezTo>
                  <a:pt x="248188" y="1108688"/>
                  <a:pt x="0" y="860500"/>
                  <a:pt x="0" y="554344"/>
                </a:cubicBezTo>
                <a:cubicBezTo>
                  <a:pt x="0" y="248188"/>
                  <a:pt x="248188" y="0"/>
                  <a:pt x="554344" y="0"/>
                </a:cubicBezTo>
                <a:close/>
              </a:path>
            </a:pathLst>
          </a:custGeom>
          <a:ln w="38100">
            <a:solidFill>
              <a:srgbClr val="287ED3"/>
            </a:solidFill>
          </a:ln>
        </p:spPr>
      </p:pic>
      <p:pic>
        <p:nvPicPr>
          <p:cNvPr id="119" name="图片 118"/>
          <p:cNvPicPr>
            <a:picLocks noChangeAspect="1"/>
          </p:cNvPicPr>
          <p:nvPr/>
        </p:nvPicPr>
        <p:blipFill>
          <a:blip r:embed="rId5">
            <a:extLst>
              <a:ext uri="{28A0092B-C50C-407E-A947-70E740481C1C}">
                <a14:useLocalDpi xmlns:a14="http://schemas.microsoft.com/office/drawing/2010/main" val="0"/>
              </a:ext>
            </a:extLst>
          </a:blip>
          <a:srcRect l="26052" t="45643" r="56023" b="31520"/>
          <a:stretch>
            <a:fillRect/>
          </a:stretch>
        </p:blipFill>
        <p:spPr>
          <a:xfrm>
            <a:off x="4776442" y="4681591"/>
            <a:ext cx="880283" cy="880283"/>
          </a:xfrm>
          <a:custGeom>
            <a:avLst/>
            <a:gdLst>
              <a:gd name="connsiteX0" fmla="*/ 440256 w 880512"/>
              <a:gd name="connsiteY0" fmla="*/ 0 h 880512"/>
              <a:gd name="connsiteX1" fmla="*/ 880512 w 880512"/>
              <a:gd name="connsiteY1" fmla="*/ 440256 h 880512"/>
              <a:gd name="connsiteX2" fmla="*/ 440256 w 880512"/>
              <a:gd name="connsiteY2" fmla="*/ 880512 h 880512"/>
              <a:gd name="connsiteX3" fmla="*/ 0 w 880512"/>
              <a:gd name="connsiteY3" fmla="*/ 440256 h 880512"/>
              <a:gd name="connsiteX4" fmla="*/ 440256 w 880512"/>
              <a:gd name="connsiteY4" fmla="*/ 0 h 88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12" h="880512">
                <a:moveTo>
                  <a:pt x="440256" y="0"/>
                </a:moveTo>
                <a:cubicBezTo>
                  <a:pt x="683403" y="0"/>
                  <a:pt x="880512" y="197109"/>
                  <a:pt x="880512" y="440256"/>
                </a:cubicBezTo>
                <a:cubicBezTo>
                  <a:pt x="880512" y="683403"/>
                  <a:pt x="683403" y="880512"/>
                  <a:pt x="440256" y="880512"/>
                </a:cubicBezTo>
                <a:cubicBezTo>
                  <a:pt x="197109" y="880512"/>
                  <a:pt x="0" y="683403"/>
                  <a:pt x="0" y="440256"/>
                </a:cubicBezTo>
                <a:cubicBezTo>
                  <a:pt x="0" y="197109"/>
                  <a:pt x="197109" y="0"/>
                  <a:pt x="440256" y="0"/>
                </a:cubicBezTo>
                <a:close/>
              </a:path>
            </a:pathLst>
          </a:custGeom>
          <a:ln w="38100">
            <a:solidFill>
              <a:srgbClr val="287ED3"/>
            </a:solidFill>
          </a:ln>
        </p:spPr>
      </p:pic>
      <p:pic>
        <p:nvPicPr>
          <p:cNvPr id="120" name="图片 119"/>
          <p:cNvPicPr>
            <a:picLocks noChangeAspect="1"/>
          </p:cNvPicPr>
          <p:nvPr/>
        </p:nvPicPr>
        <p:blipFill>
          <a:blip r:embed="rId6" cstate="print">
            <a:extLst>
              <a:ext uri="{28A0092B-C50C-407E-A947-70E740481C1C}">
                <a14:useLocalDpi xmlns:a14="http://schemas.microsoft.com/office/drawing/2010/main" val="0"/>
              </a:ext>
            </a:extLst>
          </a:blip>
          <a:srcRect l="37765" t="39937" r="38008" b="29197"/>
          <a:stretch>
            <a:fillRect/>
          </a:stretch>
        </p:blipFill>
        <p:spPr>
          <a:xfrm>
            <a:off x="3660283" y="5065496"/>
            <a:ext cx="633695" cy="633695"/>
          </a:xfrm>
          <a:custGeom>
            <a:avLst/>
            <a:gdLst>
              <a:gd name="connsiteX0" fmla="*/ 316930 w 633860"/>
              <a:gd name="connsiteY0" fmla="*/ 0 h 633860"/>
              <a:gd name="connsiteX1" fmla="*/ 633860 w 633860"/>
              <a:gd name="connsiteY1" fmla="*/ 316930 h 633860"/>
              <a:gd name="connsiteX2" fmla="*/ 316930 w 633860"/>
              <a:gd name="connsiteY2" fmla="*/ 633860 h 633860"/>
              <a:gd name="connsiteX3" fmla="*/ 0 w 633860"/>
              <a:gd name="connsiteY3" fmla="*/ 316930 h 633860"/>
              <a:gd name="connsiteX4" fmla="*/ 316930 w 633860"/>
              <a:gd name="connsiteY4" fmla="*/ 0 h 63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860" h="633860">
                <a:moveTo>
                  <a:pt x="316930" y="0"/>
                </a:moveTo>
                <a:cubicBezTo>
                  <a:pt x="491966" y="0"/>
                  <a:pt x="633860" y="141894"/>
                  <a:pt x="633860" y="316930"/>
                </a:cubicBezTo>
                <a:cubicBezTo>
                  <a:pt x="633860" y="491966"/>
                  <a:pt x="491966" y="633860"/>
                  <a:pt x="316930" y="633860"/>
                </a:cubicBezTo>
                <a:cubicBezTo>
                  <a:pt x="141894" y="633860"/>
                  <a:pt x="0" y="491966"/>
                  <a:pt x="0" y="316930"/>
                </a:cubicBezTo>
                <a:cubicBezTo>
                  <a:pt x="0" y="141894"/>
                  <a:pt x="141894" y="0"/>
                  <a:pt x="316930" y="0"/>
                </a:cubicBezTo>
                <a:close/>
              </a:path>
            </a:pathLst>
          </a:custGeom>
          <a:ln w="38100">
            <a:solidFill>
              <a:srgbClr val="BFBFBF"/>
            </a:solidFill>
          </a:ln>
        </p:spPr>
      </p:pic>
      <p:pic>
        <p:nvPicPr>
          <p:cNvPr id="121" name="图片 120"/>
          <p:cNvPicPr>
            <a:picLocks noChangeAspect="1"/>
          </p:cNvPicPr>
          <p:nvPr/>
        </p:nvPicPr>
        <p:blipFill>
          <a:blip r:embed="rId5">
            <a:extLst>
              <a:ext uri="{28A0092B-C50C-407E-A947-70E740481C1C}">
                <a14:useLocalDpi xmlns:a14="http://schemas.microsoft.com/office/drawing/2010/main" val="0"/>
              </a:ext>
            </a:extLst>
          </a:blip>
          <a:srcRect l="13707" t="16180" r="71411" b="64860"/>
          <a:stretch>
            <a:fillRect/>
          </a:stretch>
        </p:blipFill>
        <p:spPr>
          <a:xfrm>
            <a:off x="2229316" y="4226652"/>
            <a:ext cx="968370" cy="968370"/>
          </a:xfrm>
          <a:custGeom>
            <a:avLst/>
            <a:gdLst>
              <a:gd name="connsiteX0" fmla="*/ 484311 w 968622"/>
              <a:gd name="connsiteY0" fmla="*/ 0 h 968622"/>
              <a:gd name="connsiteX1" fmla="*/ 968622 w 968622"/>
              <a:gd name="connsiteY1" fmla="*/ 484311 h 968622"/>
              <a:gd name="connsiteX2" fmla="*/ 484311 w 968622"/>
              <a:gd name="connsiteY2" fmla="*/ 968622 h 968622"/>
              <a:gd name="connsiteX3" fmla="*/ 0 w 968622"/>
              <a:gd name="connsiteY3" fmla="*/ 484311 h 968622"/>
              <a:gd name="connsiteX4" fmla="*/ 484311 w 968622"/>
              <a:gd name="connsiteY4" fmla="*/ 0 h 968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622" h="968622">
                <a:moveTo>
                  <a:pt x="484311" y="0"/>
                </a:moveTo>
                <a:cubicBezTo>
                  <a:pt x="751789" y="0"/>
                  <a:pt x="968622" y="216833"/>
                  <a:pt x="968622" y="484311"/>
                </a:cubicBezTo>
                <a:cubicBezTo>
                  <a:pt x="968622" y="751789"/>
                  <a:pt x="751789" y="968622"/>
                  <a:pt x="484311" y="968622"/>
                </a:cubicBezTo>
                <a:cubicBezTo>
                  <a:pt x="216833" y="968622"/>
                  <a:pt x="0" y="751789"/>
                  <a:pt x="0" y="484311"/>
                </a:cubicBezTo>
                <a:cubicBezTo>
                  <a:pt x="0" y="216833"/>
                  <a:pt x="216833" y="0"/>
                  <a:pt x="484311" y="0"/>
                </a:cubicBezTo>
                <a:close/>
              </a:path>
            </a:pathLst>
          </a:custGeom>
          <a:ln w="38100">
            <a:solidFill>
              <a:srgbClr val="BFBFBF"/>
            </a:solidFill>
          </a:ln>
        </p:spPr>
      </p:pic>
    </p:spTree>
    <p:extLst>
      <p:ext uri="{BB962C8B-B14F-4D97-AF65-F5344CB8AC3E}">
        <p14:creationId xmlns:p14="http://schemas.microsoft.com/office/powerpoint/2010/main" val="1907118995"/>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08852" y="1999024"/>
            <a:ext cx="4895270" cy="412301"/>
          </a:xfrm>
          <a:prstGeom prst="rect">
            <a:avLst/>
          </a:prstGeom>
          <a:noFill/>
        </p:spPr>
        <p:txBody>
          <a:bodyPr wrap="square" lIns="91403" tIns="45702" rIns="91403" bIns="45702" rtlCol="0">
            <a:spAutoFit/>
          </a:bodyPr>
          <a:lstStyle/>
          <a:p>
            <a:pPr indent="456999" defTabSz="913996">
              <a:lnSpc>
                <a:spcPct val="130000"/>
              </a:lnSpc>
            </a:pPr>
            <a:r>
              <a:rPr lang="zh-CN" altLang="en-US" sz="1600" b="1" dirty="0">
                <a:solidFill>
                  <a:srgbClr val="1F497D"/>
                </a:solidFill>
                <a:latin typeface="微软雅黑" pitchFamily="34" charset="-122"/>
                <a:ea typeface="微软雅黑" pitchFamily="34" charset="-122"/>
              </a:rPr>
              <a:t>一、完善医疗质量管理，保障医疗安全。</a:t>
            </a:r>
            <a:endParaRPr lang="zh-CN" altLang="zh-CN" sz="1600" b="1" dirty="0">
              <a:solidFill>
                <a:srgbClr val="1F497D"/>
              </a:solidFill>
              <a:latin typeface="微软雅黑" pitchFamily="34" charset="-122"/>
              <a:ea typeface="微软雅黑" pitchFamily="34" charset="-122"/>
            </a:endParaRPr>
          </a:p>
        </p:txBody>
      </p:sp>
      <p:sp>
        <p:nvSpPr>
          <p:cNvPr id="7" name="TextBox 6"/>
          <p:cNvSpPr txBox="1"/>
          <p:nvPr/>
        </p:nvSpPr>
        <p:spPr>
          <a:xfrm>
            <a:off x="768795" y="2565129"/>
            <a:ext cx="5470809" cy="3046195"/>
          </a:xfrm>
          <a:prstGeom prst="rect">
            <a:avLst/>
          </a:prstGeom>
          <a:noFill/>
        </p:spPr>
        <p:txBody>
          <a:bodyPr wrap="square" lIns="91403" tIns="45702" rIns="91403" bIns="45702" rtlCol="0">
            <a:spAutoFit/>
          </a:bodyPr>
          <a:lstStyle/>
          <a:p>
            <a:pPr defTabSz="913996">
              <a:lnSpc>
                <a:spcPct val="150000"/>
              </a:lnSpc>
            </a:pPr>
            <a:r>
              <a:rPr lang="en-US" altLang="zh-CN" sz="1600" dirty="0">
                <a:solidFill>
                  <a:prstClr val="black"/>
                </a:solidFill>
                <a:latin typeface="微软雅黑" pitchFamily="34" charset="-122"/>
                <a:ea typeface="微软雅黑" pitchFamily="34" charset="-122"/>
              </a:rPr>
              <a:t>       1</a:t>
            </a:r>
            <a:r>
              <a:rPr lang="zh-CN" altLang="en-US" sz="1600" dirty="0">
                <a:solidFill>
                  <a:prstClr val="black"/>
                </a:solidFill>
                <a:latin typeface="微软雅黑" pitchFamily="34" charset="-122"/>
                <a:ea typeface="微软雅黑" pitchFamily="34" charset="-122"/>
              </a:rPr>
              <a:t>、进一步</a:t>
            </a:r>
            <a:r>
              <a:rPr lang="zh-CN" altLang="zh-CN" sz="1600" dirty="0">
                <a:solidFill>
                  <a:prstClr val="black"/>
                </a:solidFill>
                <a:latin typeface="微软雅黑" pitchFamily="34" charset="-122"/>
                <a:ea typeface="微软雅黑" pitchFamily="34" charset="-122"/>
              </a:rPr>
              <a:t>完善新项目、新技术申请审批制度</a:t>
            </a:r>
            <a:r>
              <a:rPr lang="zh-CN" altLang="en-US" sz="1600" dirty="0">
                <a:solidFill>
                  <a:prstClr val="black"/>
                </a:solidFill>
                <a:latin typeface="微软雅黑" pitchFamily="34" charset="-122"/>
                <a:ea typeface="微软雅黑" pitchFamily="34" charset="-122"/>
              </a:rPr>
              <a:t>。</a:t>
            </a:r>
            <a:endParaRPr lang="en-US" altLang="zh-CN" sz="1600" dirty="0">
              <a:solidFill>
                <a:prstClr val="black"/>
              </a:solidFill>
              <a:latin typeface="微软雅黑" pitchFamily="34" charset="-122"/>
              <a:ea typeface="微软雅黑" pitchFamily="34" charset="-122"/>
            </a:endParaRPr>
          </a:p>
          <a:p>
            <a:pPr defTabSz="913996">
              <a:lnSpc>
                <a:spcPct val="150000"/>
              </a:lnSpc>
            </a:pPr>
            <a:r>
              <a:rPr lang="en-US" altLang="zh-CN" sz="1600" dirty="0">
                <a:solidFill>
                  <a:prstClr val="black"/>
                </a:solidFill>
                <a:latin typeface="微软雅黑" pitchFamily="34" charset="-122"/>
                <a:ea typeface="微软雅黑" pitchFamily="34" charset="-122"/>
              </a:rPr>
              <a:t>       2</a:t>
            </a:r>
            <a:r>
              <a:rPr lang="zh-CN" altLang="en-US" sz="1600" dirty="0">
                <a:solidFill>
                  <a:prstClr val="black"/>
                </a:solidFill>
                <a:latin typeface="微软雅黑" pitchFamily="34" charset="-122"/>
                <a:ea typeface="微软雅黑" pitchFamily="34" charset="-122"/>
              </a:rPr>
              <a:t>、</a:t>
            </a:r>
            <a:r>
              <a:rPr lang="zh-CN" altLang="zh-CN" sz="1600" dirty="0">
                <a:solidFill>
                  <a:prstClr val="black"/>
                </a:solidFill>
                <a:latin typeface="微软雅黑" pitchFamily="34" charset="-122"/>
                <a:ea typeface="微软雅黑" pitchFamily="34" charset="-122"/>
              </a:rPr>
              <a:t>进一步完善医疗投诉和医疗纠纷的受理、解决和处理程序，拟建立院、科两级医疗安全目标责任制，使各科室</a:t>
            </a:r>
            <a:r>
              <a:rPr lang="en-US" altLang="zh-CN" sz="1600" dirty="0">
                <a:solidFill>
                  <a:prstClr val="black"/>
                </a:solidFill>
                <a:latin typeface="微软雅黑" pitchFamily="34" charset="-122"/>
                <a:ea typeface="微软雅黑" pitchFamily="34" charset="-122"/>
              </a:rPr>
              <a:t>(</a:t>
            </a:r>
            <a:r>
              <a:rPr lang="zh-CN" altLang="zh-CN" sz="1600" dirty="0">
                <a:solidFill>
                  <a:prstClr val="black"/>
                </a:solidFill>
                <a:latin typeface="微软雅黑" pitchFamily="34" charset="-122"/>
                <a:ea typeface="微软雅黑" pitchFamily="34" charset="-122"/>
              </a:rPr>
              <a:t>部门</a:t>
            </a:r>
            <a:r>
              <a:rPr lang="en-US" altLang="zh-CN" sz="1600" dirty="0">
                <a:solidFill>
                  <a:prstClr val="black"/>
                </a:solidFill>
                <a:latin typeface="微软雅黑" pitchFamily="34" charset="-122"/>
                <a:ea typeface="微软雅黑" pitchFamily="34" charset="-122"/>
              </a:rPr>
              <a:t>)</a:t>
            </a:r>
            <a:r>
              <a:rPr lang="zh-CN" altLang="zh-CN" sz="1600" dirty="0">
                <a:solidFill>
                  <a:prstClr val="black"/>
                </a:solidFill>
                <a:latin typeface="微软雅黑" pitchFamily="34" charset="-122"/>
                <a:ea typeface="微软雅黑" pitchFamily="34" charset="-122"/>
              </a:rPr>
              <a:t>和各级医务人员做到层层对医疗安全负责，责任制包括安全责任目标、实现目标的保障措施、检查考核办法、奖惩激励机制等等。另外，拟将实行医疗事故定额管理。</a:t>
            </a:r>
            <a:endParaRPr lang="en-US" altLang="zh-CN" sz="1600" dirty="0">
              <a:solidFill>
                <a:prstClr val="black"/>
              </a:solidFill>
              <a:latin typeface="微软雅黑" pitchFamily="34" charset="-122"/>
              <a:ea typeface="微软雅黑" pitchFamily="34" charset="-122"/>
            </a:endParaRPr>
          </a:p>
          <a:p>
            <a:pPr defTabSz="913996">
              <a:lnSpc>
                <a:spcPct val="150000"/>
              </a:lnSpc>
            </a:pPr>
            <a:r>
              <a:rPr lang="en-US" altLang="zh-CN" sz="1600" dirty="0">
                <a:solidFill>
                  <a:prstClr val="black"/>
                </a:solidFill>
                <a:latin typeface="微软雅黑" pitchFamily="34" charset="-122"/>
                <a:ea typeface="微软雅黑" pitchFamily="34" charset="-122"/>
              </a:rPr>
              <a:t>        3</a:t>
            </a:r>
            <a:r>
              <a:rPr lang="zh-CN" altLang="en-US" sz="1600" dirty="0">
                <a:solidFill>
                  <a:prstClr val="black"/>
                </a:solidFill>
                <a:latin typeface="微软雅黑" pitchFamily="34" charset="-122"/>
                <a:ea typeface="微软雅黑" pitchFamily="34" charset="-122"/>
              </a:rPr>
              <a:t>、</a:t>
            </a:r>
            <a:r>
              <a:rPr lang="zh-CN" altLang="zh-CN" sz="1600" dirty="0">
                <a:solidFill>
                  <a:prstClr val="black"/>
                </a:solidFill>
                <a:latin typeface="微软雅黑" pitchFamily="34" charset="-122"/>
                <a:ea typeface="微软雅黑" pitchFamily="34" charset="-122"/>
              </a:rPr>
              <a:t>建立健全电子医疗文书的应用制度，规范电子医嘱、电子病历的书写保存，确保电子医疗文书的合法性。</a:t>
            </a:r>
            <a:endParaRPr lang="en-US" altLang="zh-CN" sz="1600" dirty="0">
              <a:solidFill>
                <a:prstClr val="black"/>
              </a:solidFill>
              <a:latin typeface="微软雅黑" pitchFamily="34" charset="-122"/>
              <a:ea typeface="微软雅黑"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949" y="2330551"/>
            <a:ext cx="5542556" cy="3685420"/>
          </a:xfrm>
          <a:prstGeom prst="rect">
            <a:avLst/>
          </a:prstGeom>
          <a:ln w="19050">
            <a:solidFill>
              <a:schemeClr val="tx2"/>
            </a:solidFill>
          </a:ln>
        </p:spPr>
      </p:pic>
      <p:cxnSp>
        <p:nvCxnSpPr>
          <p:cNvPr id="12" name="直接连接符 11"/>
          <p:cNvCxnSpPr/>
          <p:nvPr/>
        </p:nvCxnSpPr>
        <p:spPr>
          <a:xfrm>
            <a:off x="841157" y="6118355"/>
            <a:ext cx="5470810" cy="0"/>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8"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医疗质量管理</a:t>
            </a:r>
          </a:p>
        </p:txBody>
      </p: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41254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72127" y="1792869"/>
            <a:ext cx="5399193" cy="412301"/>
          </a:xfrm>
          <a:prstGeom prst="rect">
            <a:avLst/>
          </a:prstGeom>
          <a:noFill/>
        </p:spPr>
        <p:txBody>
          <a:bodyPr wrap="square" lIns="91403" tIns="45702" rIns="91403" bIns="45702" rtlCol="0">
            <a:spAutoFit/>
          </a:bodyPr>
          <a:lstStyle/>
          <a:p>
            <a:pPr indent="456999" defTabSz="913996">
              <a:lnSpc>
                <a:spcPct val="130000"/>
              </a:lnSpc>
            </a:pPr>
            <a:r>
              <a:rPr lang="zh-CN" altLang="en-US" sz="1600" b="1" dirty="0">
                <a:solidFill>
                  <a:srgbClr val="1F497D"/>
                </a:solidFill>
                <a:latin typeface="微软雅黑" pitchFamily="34" charset="-122"/>
                <a:ea typeface="微软雅黑" pitchFamily="34" charset="-122"/>
              </a:rPr>
              <a:t>二、完善护理质量管理，保障护理工作安全。</a:t>
            </a:r>
            <a:endParaRPr lang="zh-CN" altLang="zh-CN" sz="1600" b="1" dirty="0">
              <a:solidFill>
                <a:srgbClr val="1F497D"/>
              </a:solidFill>
              <a:latin typeface="微软雅黑" pitchFamily="34" charset="-122"/>
              <a:ea typeface="微软雅黑" pitchFamily="34" charset="-122"/>
            </a:endParaRPr>
          </a:p>
        </p:txBody>
      </p:sp>
      <p:sp>
        <p:nvSpPr>
          <p:cNvPr id="7" name="TextBox 6"/>
          <p:cNvSpPr txBox="1"/>
          <p:nvPr/>
        </p:nvSpPr>
        <p:spPr>
          <a:xfrm>
            <a:off x="841157" y="2356672"/>
            <a:ext cx="5615010" cy="3784666"/>
          </a:xfrm>
          <a:prstGeom prst="rect">
            <a:avLst/>
          </a:prstGeom>
          <a:noFill/>
        </p:spPr>
        <p:txBody>
          <a:bodyPr wrap="square" lIns="91403" tIns="45702" rIns="91403" bIns="45702" rtlCol="0">
            <a:spAutoFit/>
          </a:bodyPr>
          <a:lstStyle/>
          <a:p>
            <a:pPr defTabSz="913996">
              <a:lnSpc>
                <a:spcPct val="150000"/>
              </a:lnSpc>
            </a:pPr>
            <a:r>
              <a:rPr lang="en-US" altLang="zh-CN" sz="1600" dirty="0">
                <a:solidFill>
                  <a:prstClr val="black"/>
                </a:solidFill>
                <a:latin typeface="微软雅黑" pitchFamily="34" charset="-122"/>
                <a:ea typeface="微软雅黑" pitchFamily="34" charset="-122"/>
              </a:rPr>
              <a:t>       1</a:t>
            </a:r>
            <a:r>
              <a:rPr lang="zh-CN" altLang="en-US" sz="1600" dirty="0">
                <a:solidFill>
                  <a:prstClr val="black"/>
                </a:solidFill>
                <a:latin typeface="微软雅黑" pitchFamily="34" charset="-122"/>
                <a:ea typeface="微软雅黑" pitchFamily="34" charset="-122"/>
              </a:rPr>
              <a:t>、结合本院实际情况，全面落实卫生部</a:t>
            </a:r>
            <a:r>
              <a:rPr lang="en-US" altLang="zh-CN" sz="1600" dirty="0">
                <a:solidFill>
                  <a:prstClr val="black"/>
                </a:solidFill>
                <a:latin typeface="微软雅黑" pitchFamily="34" charset="-122"/>
                <a:ea typeface="微软雅黑" pitchFamily="34" charset="-122"/>
              </a:rPr>
              <a:t>《</a:t>
            </a:r>
            <a:r>
              <a:rPr lang="en-US" altLang="zh-CN" sz="1600" dirty="0" err="1">
                <a:solidFill>
                  <a:prstClr val="black"/>
                </a:solidFill>
                <a:latin typeface="微软雅黑" pitchFamily="34" charset="-122"/>
                <a:ea typeface="微软雅黑" pitchFamily="34" charset="-122"/>
              </a:rPr>
              <a:t>xxxx</a:t>
            </a:r>
            <a:r>
              <a:rPr lang="zh-CN" altLang="en-US" sz="1600" dirty="0">
                <a:solidFill>
                  <a:prstClr val="black"/>
                </a:solidFill>
                <a:latin typeface="微软雅黑" pitchFamily="34" charset="-122"/>
                <a:ea typeface="微软雅黑" pitchFamily="34" charset="-122"/>
              </a:rPr>
              <a:t>年患者安全目标</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，根据</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实施</a:t>
            </a:r>
            <a:r>
              <a:rPr lang="en-US" altLang="zh-CN" sz="1600" dirty="0" err="1">
                <a:solidFill>
                  <a:prstClr val="black"/>
                </a:solidFill>
                <a:latin typeface="微软雅黑" pitchFamily="34" charset="-122"/>
                <a:ea typeface="微软雅黑" pitchFamily="34" charset="-122"/>
              </a:rPr>
              <a:t>xxxx</a:t>
            </a:r>
            <a:r>
              <a:rPr lang="zh-CN" altLang="en-US" sz="1600" dirty="0">
                <a:solidFill>
                  <a:prstClr val="black"/>
                </a:solidFill>
                <a:latin typeface="微软雅黑" pitchFamily="34" charset="-122"/>
                <a:ea typeface="微软雅黑" pitchFamily="34" charset="-122"/>
              </a:rPr>
              <a:t>年</a:t>
            </a:r>
            <a:r>
              <a:rPr lang="en-US" altLang="zh-CN" sz="1600" dirty="0">
                <a:solidFill>
                  <a:prstClr val="black"/>
                </a:solidFill>
                <a:latin typeface="微软雅黑" pitchFamily="34" charset="-122"/>
                <a:ea typeface="微软雅黑" pitchFamily="34" charset="-122"/>
              </a:rPr>
              <a:t>CHA</a:t>
            </a:r>
            <a:r>
              <a:rPr lang="zh-CN" altLang="en-US" sz="1600" dirty="0">
                <a:solidFill>
                  <a:prstClr val="black"/>
                </a:solidFill>
                <a:latin typeface="微软雅黑" pitchFamily="34" charset="-122"/>
                <a:ea typeface="微软雅黑" pitchFamily="34" charset="-122"/>
              </a:rPr>
              <a:t>患者安全目标主要措施与适用范围</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，不断排查我院护理工作中存在的问题，进一步改进护理质量与安全管理。</a:t>
            </a:r>
            <a:endParaRPr lang="en-US" altLang="zh-CN" sz="1600" dirty="0">
              <a:solidFill>
                <a:prstClr val="black"/>
              </a:solidFill>
              <a:latin typeface="微软雅黑" pitchFamily="34" charset="-122"/>
              <a:ea typeface="微软雅黑" pitchFamily="34" charset="-122"/>
            </a:endParaRPr>
          </a:p>
          <a:p>
            <a:pPr defTabSz="913996">
              <a:lnSpc>
                <a:spcPct val="150000"/>
              </a:lnSpc>
            </a:pPr>
            <a:r>
              <a:rPr lang="en-US" altLang="zh-CN" sz="1600" dirty="0">
                <a:solidFill>
                  <a:prstClr val="black"/>
                </a:solidFill>
                <a:latin typeface="微软雅黑" pitchFamily="34" charset="-122"/>
                <a:ea typeface="微软雅黑" pitchFamily="34" charset="-122"/>
              </a:rPr>
              <a:t>       2</a:t>
            </a:r>
            <a:r>
              <a:rPr lang="zh-CN" altLang="en-US" sz="1600" dirty="0">
                <a:solidFill>
                  <a:prstClr val="black"/>
                </a:solidFill>
                <a:latin typeface="微软雅黑" pitchFamily="34" charset="-122"/>
                <a:ea typeface="微软雅黑" pitchFamily="34" charset="-122"/>
              </a:rPr>
              <a:t>、进一步落实“</a:t>
            </a:r>
            <a:r>
              <a:rPr lang="en-US" altLang="zh-CN" sz="1600" dirty="0">
                <a:solidFill>
                  <a:prstClr val="black"/>
                </a:solidFill>
                <a:latin typeface="微软雅黑" pitchFamily="34" charset="-122"/>
                <a:ea typeface="微软雅黑" pitchFamily="34" charset="-122"/>
              </a:rPr>
              <a:t>XX</a:t>
            </a:r>
            <a:r>
              <a:rPr lang="zh-CN" altLang="en-US" sz="1600" dirty="0">
                <a:solidFill>
                  <a:prstClr val="black"/>
                </a:solidFill>
                <a:latin typeface="微软雅黑" pitchFamily="34" charset="-122"/>
                <a:ea typeface="微软雅黑" pitchFamily="34" charset="-122"/>
              </a:rPr>
              <a:t>省护理事业发展规划中期评估”标准</a:t>
            </a:r>
            <a:r>
              <a:rPr lang="en-US" altLang="zh-CN" sz="1600" dirty="0">
                <a:solidFill>
                  <a:prstClr val="black"/>
                </a:solidFill>
                <a:latin typeface="微软雅黑" pitchFamily="34" charset="-122"/>
                <a:ea typeface="微软雅黑" pitchFamily="34" charset="-122"/>
              </a:rPr>
              <a:t>, </a:t>
            </a:r>
            <a:r>
              <a:rPr lang="zh-CN" altLang="en-US" sz="1600" dirty="0">
                <a:solidFill>
                  <a:prstClr val="black"/>
                </a:solidFill>
                <a:latin typeface="微软雅黑" pitchFamily="34" charset="-122"/>
                <a:ea typeface="微软雅黑" pitchFamily="34" charset="-122"/>
              </a:rPr>
              <a:t>重点抓好</a:t>
            </a:r>
            <a:r>
              <a:rPr lang="en-US" altLang="zh-CN" sz="1600" dirty="0">
                <a:solidFill>
                  <a:prstClr val="black"/>
                </a:solidFill>
                <a:latin typeface="微软雅黑" pitchFamily="34" charset="-122"/>
                <a:ea typeface="微软雅黑" pitchFamily="34" charset="-122"/>
              </a:rPr>
              <a:t>《2013</a:t>
            </a:r>
            <a:r>
              <a:rPr lang="zh-CN" altLang="en-US" sz="1600" dirty="0">
                <a:solidFill>
                  <a:prstClr val="black"/>
                </a:solidFill>
                <a:latin typeface="微软雅黑" pitchFamily="34" charset="-122"/>
                <a:ea typeface="微软雅黑" pitchFamily="34" charset="-122"/>
              </a:rPr>
              <a:t>年度</a:t>
            </a:r>
            <a:r>
              <a:rPr lang="en-US" altLang="zh-CN" sz="1600" dirty="0" err="1">
                <a:solidFill>
                  <a:prstClr val="black"/>
                </a:solidFill>
                <a:latin typeface="微软雅黑" pitchFamily="34" charset="-122"/>
                <a:ea typeface="微软雅黑" pitchFamily="34" charset="-122"/>
              </a:rPr>
              <a:t>xxxx</a:t>
            </a:r>
            <a:r>
              <a:rPr lang="zh-CN" altLang="en-US" sz="1600" dirty="0">
                <a:solidFill>
                  <a:prstClr val="black"/>
                </a:solidFill>
                <a:latin typeface="微软雅黑" pitchFamily="34" charset="-122"/>
                <a:ea typeface="微软雅黑" pitchFamily="34" charset="-122"/>
              </a:rPr>
              <a:t>省</a:t>
            </a:r>
            <a:r>
              <a:rPr lang="en-US" altLang="zh-CN" sz="1600" dirty="0">
                <a:solidFill>
                  <a:prstClr val="black"/>
                </a:solidFill>
                <a:latin typeface="微软雅黑" pitchFamily="34" charset="-122"/>
                <a:ea typeface="微软雅黑" pitchFamily="34" charset="-122"/>
              </a:rPr>
              <a:t>11</a:t>
            </a:r>
            <a:r>
              <a:rPr lang="zh-CN" altLang="en-US" sz="1600" dirty="0">
                <a:solidFill>
                  <a:prstClr val="black"/>
                </a:solidFill>
                <a:latin typeface="微软雅黑" pitchFamily="34" charset="-122"/>
                <a:ea typeface="微软雅黑" pitchFamily="34" charset="-122"/>
              </a:rPr>
              <a:t>个专科十大安全质量目标</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的落实。</a:t>
            </a:r>
            <a:r>
              <a:rPr lang="en-US" altLang="zh-CN" sz="1600" dirty="0">
                <a:solidFill>
                  <a:prstClr val="black"/>
                </a:solidFill>
                <a:latin typeface="微软雅黑" pitchFamily="34" charset="-122"/>
                <a:ea typeface="微软雅黑" pitchFamily="34" charset="-122"/>
              </a:rPr>
              <a:t>   </a:t>
            </a:r>
          </a:p>
          <a:p>
            <a:pPr defTabSz="913996">
              <a:lnSpc>
                <a:spcPct val="150000"/>
              </a:lnSpc>
            </a:pPr>
            <a:r>
              <a:rPr lang="en-US" altLang="zh-CN" sz="1600" dirty="0">
                <a:solidFill>
                  <a:prstClr val="black"/>
                </a:solidFill>
                <a:latin typeface="微软雅黑" pitchFamily="34" charset="-122"/>
                <a:ea typeface="微软雅黑" pitchFamily="34" charset="-122"/>
              </a:rPr>
              <a:t>       3</a:t>
            </a:r>
            <a:r>
              <a:rPr lang="zh-CN" altLang="en-US" sz="1600" dirty="0">
                <a:solidFill>
                  <a:prstClr val="black"/>
                </a:solidFill>
                <a:latin typeface="微软雅黑" pitchFamily="34" charset="-122"/>
                <a:ea typeface="微软雅黑" pitchFamily="34" charset="-122"/>
              </a:rPr>
              <a:t>、开展“护理安全伴我行</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征集护理安全警示语活动”，鼓励护理人员人人参与，共建患者安全质量保障体系为目标，</a:t>
            </a:r>
            <a:endParaRPr lang="en-US" altLang="zh-CN" sz="1600" dirty="0">
              <a:solidFill>
                <a:prstClr val="black"/>
              </a:solidFill>
              <a:latin typeface="微软雅黑" pitchFamily="34" charset="-122"/>
              <a:ea typeface="微软雅黑"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6022" y="2205184"/>
            <a:ext cx="5242406" cy="3936155"/>
          </a:xfrm>
          <a:prstGeom prst="rect">
            <a:avLst/>
          </a:prstGeom>
          <a:ln w="19050">
            <a:solidFill>
              <a:schemeClr val="tx2"/>
            </a:solidFill>
          </a:ln>
        </p:spPr>
      </p:pic>
      <p:cxnSp>
        <p:nvCxnSpPr>
          <p:cNvPr id="12" name="直接连接符 11"/>
          <p:cNvCxnSpPr/>
          <p:nvPr/>
        </p:nvCxnSpPr>
        <p:spPr>
          <a:xfrm flipV="1">
            <a:off x="841157" y="6118354"/>
            <a:ext cx="5470810" cy="22985"/>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医疗质量管理</a:t>
            </a:r>
          </a:p>
        </p:txBody>
      </p:sp>
    </p:spTree>
    <p:extLst>
      <p:ext uri="{BB962C8B-B14F-4D97-AF65-F5344CB8AC3E}">
        <p14:creationId xmlns:p14="http://schemas.microsoft.com/office/powerpoint/2010/main" val="2564314051"/>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64871" y="1806322"/>
            <a:ext cx="6047097" cy="412301"/>
          </a:xfrm>
          <a:prstGeom prst="rect">
            <a:avLst/>
          </a:prstGeom>
          <a:noFill/>
        </p:spPr>
        <p:txBody>
          <a:bodyPr wrap="square" lIns="91403" tIns="45702" rIns="91403" bIns="45702" rtlCol="0">
            <a:spAutoFit/>
          </a:bodyPr>
          <a:lstStyle/>
          <a:p>
            <a:pPr indent="456999" defTabSz="913996">
              <a:lnSpc>
                <a:spcPct val="130000"/>
              </a:lnSpc>
            </a:pPr>
            <a:r>
              <a:rPr lang="zh-CN" altLang="en-US" sz="1600" b="1" dirty="0">
                <a:solidFill>
                  <a:srgbClr val="1F497D"/>
                </a:solidFill>
                <a:latin typeface="微软雅黑" pitchFamily="34" charset="-122"/>
                <a:ea typeface="微软雅黑" pitchFamily="34" charset="-122"/>
              </a:rPr>
              <a:t>三、进一步加强药事工作，规范合理用药，保障用药安全。</a:t>
            </a:r>
            <a:endParaRPr lang="zh-CN" altLang="zh-CN" sz="1600" b="1" dirty="0">
              <a:solidFill>
                <a:srgbClr val="1F497D"/>
              </a:solidFill>
              <a:latin typeface="微软雅黑" pitchFamily="34" charset="-122"/>
              <a:ea typeface="微软雅黑" pitchFamily="34" charset="-122"/>
            </a:endParaRPr>
          </a:p>
        </p:txBody>
      </p:sp>
      <p:sp>
        <p:nvSpPr>
          <p:cNvPr id="7" name="TextBox 6"/>
          <p:cNvSpPr txBox="1"/>
          <p:nvPr/>
        </p:nvSpPr>
        <p:spPr>
          <a:xfrm>
            <a:off x="795064" y="2356671"/>
            <a:ext cx="5615382" cy="3415431"/>
          </a:xfrm>
          <a:prstGeom prst="rect">
            <a:avLst/>
          </a:prstGeom>
          <a:noFill/>
        </p:spPr>
        <p:txBody>
          <a:bodyPr wrap="square" lIns="91403" tIns="45702" rIns="91403" bIns="45702" rtlCol="0">
            <a:spAutoFit/>
          </a:bodyPr>
          <a:lstStyle/>
          <a:p>
            <a:pPr defTabSz="913996">
              <a:lnSpc>
                <a:spcPct val="150000"/>
              </a:lnSpc>
            </a:pPr>
            <a:r>
              <a:rPr lang="en-US" altLang="zh-CN" sz="1600" dirty="0">
                <a:solidFill>
                  <a:prstClr val="black"/>
                </a:solidFill>
                <a:latin typeface="微软雅黑" pitchFamily="34" charset="-122"/>
                <a:ea typeface="微软雅黑" pitchFamily="34" charset="-122"/>
              </a:rPr>
              <a:t>       1</a:t>
            </a:r>
            <a:r>
              <a:rPr lang="zh-CN" altLang="en-US" sz="1600" dirty="0">
                <a:solidFill>
                  <a:prstClr val="black"/>
                </a:solidFill>
                <a:latin typeface="微软雅黑" pitchFamily="34" charset="-122"/>
                <a:ea typeface="微软雅黑" pitchFamily="34" charset="-122"/>
              </a:rPr>
              <a:t>、加强药事工作管理。认真贯彻执行</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药品管理法</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医疗机构药事管理暂行规定</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和</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处方管理办法</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及有关法律法规。</a:t>
            </a:r>
            <a:r>
              <a:rPr lang="en-US" altLang="zh-CN" sz="1600" dirty="0">
                <a:solidFill>
                  <a:prstClr val="black"/>
                </a:solidFill>
                <a:latin typeface="微软雅黑" pitchFamily="34" charset="-122"/>
                <a:ea typeface="微软雅黑" pitchFamily="34" charset="-122"/>
              </a:rPr>
              <a:t>   </a:t>
            </a:r>
          </a:p>
          <a:p>
            <a:pPr defTabSz="913996">
              <a:lnSpc>
                <a:spcPct val="150000"/>
              </a:lnSpc>
            </a:pPr>
            <a:r>
              <a:rPr lang="en-US" altLang="zh-CN" sz="1600" dirty="0">
                <a:solidFill>
                  <a:prstClr val="black"/>
                </a:solidFill>
                <a:latin typeface="微软雅黑" pitchFamily="34" charset="-122"/>
                <a:ea typeface="微软雅黑" pitchFamily="34" charset="-122"/>
              </a:rPr>
              <a:t>      2</a:t>
            </a:r>
            <a:r>
              <a:rPr lang="zh-CN" altLang="en-US" sz="1600" dirty="0">
                <a:solidFill>
                  <a:prstClr val="black"/>
                </a:solidFill>
                <a:latin typeface="微软雅黑" pitchFamily="34" charset="-122"/>
                <a:ea typeface="微软雅黑" pitchFamily="34" charset="-122"/>
              </a:rPr>
              <a:t>、加强临床用药监管。包括继续开展处方点评公示制度、实行药物用量动态监测、实行药品分级管理制度、加强医院抗菌药物的临床应用管理和合理用药的技术干预和行政干预等等，在去年取得的药品管理成绩的基础上，进一步加强对药品的管理，加大对大处方的查处力度，加强对不合理用药的处罚力度。</a:t>
            </a:r>
            <a:endParaRPr lang="en-US" altLang="zh-CN" sz="1600" dirty="0">
              <a:solidFill>
                <a:prstClr val="black"/>
              </a:solidFill>
              <a:latin typeface="微软雅黑" pitchFamily="34" charset="-122"/>
              <a:ea typeface="微软雅黑" pitchFamily="34"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4586"/>
          <a:stretch/>
        </p:blipFill>
        <p:spPr>
          <a:xfrm>
            <a:off x="6409925" y="2493831"/>
            <a:ext cx="5600227" cy="3564021"/>
          </a:xfrm>
          <a:prstGeom prst="rect">
            <a:avLst/>
          </a:prstGeom>
          <a:ln w="19050">
            <a:solidFill>
              <a:schemeClr val="tx2"/>
            </a:solidFill>
          </a:ln>
        </p:spPr>
      </p:pic>
      <p:cxnSp>
        <p:nvCxnSpPr>
          <p:cNvPr id="12" name="直接连接符 11"/>
          <p:cNvCxnSpPr/>
          <p:nvPr/>
        </p:nvCxnSpPr>
        <p:spPr>
          <a:xfrm flipV="1">
            <a:off x="840786" y="6118354"/>
            <a:ext cx="5471182" cy="22985"/>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医疗质量管理</a:t>
            </a:r>
          </a:p>
        </p:txBody>
      </p:sp>
    </p:spTree>
    <p:extLst>
      <p:ext uri="{BB962C8B-B14F-4D97-AF65-F5344CB8AC3E}">
        <p14:creationId xmlns:p14="http://schemas.microsoft.com/office/powerpoint/2010/main" val="246980935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12775" y="217243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996">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1</a:t>
            </a:r>
            <a:r>
              <a:rPr lang="zh-CN" altLang="en-US" sz="1600" dirty="0">
                <a:solidFill>
                  <a:prstClr val="white"/>
                </a:solidFill>
                <a:latin typeface="微软雅黑" panose="020B0503020204020204" pitchFamily="34" charset="-122"/>
                <a:ea typeface="微软雅黑" panose="020B0503020204020204" pitchFamily="34" charset="-122"/>
              </a:rPr>
              <a:t>）医疗设备工作</a:t>
            </a:r>
          </a:p>
        </p:txBody>
      </p:sp>
      <p:sp>
        <p:nvSpPr>
          <p:cNvPr id="8" name="矩形 7"/>
          <p:cNvSpPr/>
          <p:nvPr/>
        </p:nvSpPr>
        <p:spPr>
          <a:xfrm>
            <a:off x="4728205" y="2216671"/>
            <a:ext cx="7463796" cy="387685"/>
          </a:xfrm>
          <a:prstGeom prst="rect">
            <a:avLst/>
          </a:prstGeom>
        </p:spPr>
        <p:txBody>
          <a:bodyPr wrap="square" lIns="91403" tIns="45702" rIns="91403" bIns="45702">
            <a:spAutoFit/>
          </a:bodyPr>
          <a:lstStyle/>
          <a:p>
            <a:pPr marL="285623" indent="-285623" defTabSz="913996">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设备使用率、完好率达标，设备采购严格按规定程序办理，并达到政府要求。</a:t>
            </a:r>
            <a:endParaRPr lang="zh-CN" altLang="en-US" sz="1600" dirty="0">
              <a:solidFill>
                <a:prstClr val="black"/>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728204" y="2763616"/>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0" name="矩形 9"/>
          <p:cNvSpPr/>
          <p:nvPr/>
        </p:nvSpPr>
        <p:spPr>
          <a:xfrm>
            <a:off x="912775" y="2874330"/>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996">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2</a:t>
            </a:r>
            <a:r>
              <a:rPr lang="zh-CN" altLang="en-US" sz="1600" dirty="0">
                <a:solidFill>
                  <a:prstClr val="white"/>
                </a:solidFill>
                <a:latin typeface="微软雅黑" panose="020B0503020204020204" pitchFamily="34" charset="-122"/>
                <a:ea typeface="微软雅黑" panose="020B0503020204020204" pitchFamily="34" charset="-122"/>
              </a:rPr>
              <a:t>）后勤保障工作</a:t>
            </a:r>
          </a:p>
        </p:txBody>
      </p:sp>
      <p:sp>
        <p:nvSpPr>
          <p:cNvPr id="11" name="矩形 10"/>
          <p:cNvSpPr/>
          <p:nvPr/>
        </p:nvSpPr>
        <p:spPr>
          <a:xfrm>
            <a:off x="912775" y="357622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996">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3</a:t>
            </a:r>
            <a:r>
              <a:rPr lang="zh-CN" altLang="en-US" sz="1600" dirty="0">
                <a:solidFill>
                  <a:prstClr val="white"/>
                </a:solidFill>
                <a:latin typeface="微软雅黑" panose="020B0503020204020204" pitchFamily="34" charset="-122"/>
                <a:ea typeface="微软雅黑" panose="020B0503020204020204" pitchFamily="34" charset="-122"/>
              </a:rPr>
              <a:t>）加强服务规范化培训</a:t>
            </a:r>
          </a:p>
        </p:txBody>
      </p:sp>
      <p:sp>
        <p:nvSpPr>
          <p:cNvPr id="12" name="矩形 11"/>
          <p:cNvSpPr/>
          <p:nvPr/>
        </p:nvSpPr>
        <p:spPr>
          <a:xfrm>
            <a:off x="912775" y="4278120"/>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996">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4</a:t>
            </a:r>
            <a:r>
              <a:rPr lang="zh-CN" altLang="en-US" sz="1600" dirty="0">
                <a:solidFill>
                  <a:prstClr val="white"/>
                </a:solidFill>
                <a:latin typeface="微软雅黑" panose="020B0503020204020204" pitchFamily="34" charset="-122"/>
                <a:ea typeface="微软雅黑" panose="020B0503020204020204" pitchFamily="34" charset="-122"/>
              </a:rPr>
              <a:t>）积极开展新技术新项目</a:t>
            </a:r>
          </a:p>
        </p:txBody>
      </p:sp>
      <p:sp>
        <p:nvSpPr>
          <p:cNvPr id="13" name="矩形 12"/>
          <p:cNvSpPr/>
          <p:nvPr/>
        </p:nvSpPr>
        <p:spPr>
          <a:xfrm>
            <a:off x="912775" y="498001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996">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5</a:t>
            </a:r>
            <a:r>
              <a:rPr lang="zh-CN" altLang="en-US" sz="1600" dirty="0">
                <a:solidFill>
                  <a:prstClr val="white"/>
                </a:solidFill>
                <a:latin typeface="微软雅黑" panose="020B0503020204020204" pitchFamily="34" charset="-122"/>
                <a:ea typeface="微软雅黑" panose="020B0503020204020204" pitchFamily="34" charset="-122"/>
              </a:rPr>
              <a:t>）加强与上级医院的交流和合作</a:t>
            </a:r>
          </a:p>
        </p:txBody>
      </p:sp>
      <p:cxnSp>
        <p:nvCxnSpPr>
          <p:cNvPr id="14" name="直接连接符 13"/>
          <p:cNvCxnSpPr/>
          <p:nvPr/>
        </p:nvCxnSpPr>
        <p:spPr>
          <a:xfrm>
            <a:off x="4728204" y="3484717"/>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5" name="直接连接符 14"/>
          <p:cNvCxnSpPr/>
          <p:nvPr/>
        </p:nvCxnSpPr>
        <p:spPr>
          <a:xfrm>
            <a:off x="4728204" y="4205821"/>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728205" y="4926922"/>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4728204" y="2941564"/>
            <a:ext cx="7198925" cy="387685"/>
          </a:xfrm>
          <a:prstGeom prst="rect">
            <a:avLst/>
          </a:prstGeom>
        </p:spPr>
        <p:txBody>
          <a:bodyPr wrap="square" lIns="91403" tIns="45702" rIns="91403" bIns="45702">
            <a:spAutoFit/>
          </a:bodyPr>
          <a:lstStyle/>
          <a:p>
            <a:pPr marL="285623" indent="-285623" defTabSz="913996">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职工对后勤工作满意度达</a:t>
            </a:r>
            <a:r>
              <a:rPr lang="en-US"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，患者及其家属对后勤工作满意度达</a:t>
            </a:r>
            <a:r>
              <a:rPr lang="en-US"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8" name="矩形 17"/>
          <p:cNvSpPr/>
          <p:nvPr/>
        </p:nvSpPr>
        <p:spPr>
          <a:xfrm>
            <a:off x="4728205" y="3666456"/>
            <a:ext cx="7198753" cy="387685"/>
          </a:xfrm>
          <a:prstGeom prst="rect">
            <a:avLst/>
          </a:prstGeom>
        </p:spPr>
        <p:txBody>
          <a:bodyPr wrap="square" lIns="91403" tIns="45702" rIns="91403" bIns="45702">
            <a:spAutoFit/>
          </a:bodyPr>
          <a:lstStyle/>
          <a:p>
            <a:pPr marL="285623" indent="-285623" defTabSz="913996">
              <a:lnSpc>
                <a:spcPct val="120000"/>
              </a:lnSpc>
              <a:buFont typeface="Arial" panose="020B0604020202020204" pitchFamily="34" charset="0"/>
              <a:buChar char="•"/>
            </a:pPr>
            <a:r>
              <a:rPr lang="zh-CN" altLang="en-US" sz="1600" dirty="0">
                <a:solidFill>
                  <a:prstClr val="black"/>
                </a:solidFill>
                <a:latin typeface="微软雅黑" panose="020B0503020204020204" pitchFamily="34" charset="-122"/>
                <a:ea typeface="微软雅黑" panose="020B0503020204020204" pitchFamily="34" charset="-122"/>
              </a:rPr>
              <a:t>严格执行各项服务规范，各项规范要落到实处，让患者感受到人性化服务。</a:t>
            </a:r>
          </a:p>
        </p:txBody>
      </p:sp>
      <p:sp>
        <p:nvSpPr>
          <p:cNvPr id="19" name="矩形 18"/>
          <p:cNvSpPr/>
          <p:nvPr/>
        </p:nvSpPr>
        <p:spPr>
          <a:xfrm>
            <a:off x="4728204" y="4391347"/>
            <a:ext cx="6298360" cy="387685"/>
          </a:xfrm>
          <a:prstGeom prst="rect">
            <a:avLst/>
          </a:prstGeom>
        </p:spPr>
        <p:txBody>
          <a:bodyPr wrap="square" lIns="91403" tIns="45702" rIns="91403" bIns="45702">
            <a:spAutoFit/>
          </a:bodyPr>
          <a:lstStyle/>
          <a:p>
            <a:pPr marL="285623" indent="-285623" defTabSz="913996">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加大对开展新技术新项目的支持力度及奖励力度。</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0" name="矩形 19"/>
          <p:cNvSpPr/>
          <p:nvPr/>
        </p:nvSpPr>
        <p:spPr>
          <a:xfrm>
            <a:off x="4728204" y="5116240"/>
            <a:ext cx="6298360" cy="387685"/>
          </a:xfrm>
          <a:prstGeom prst="rect">
            <a:avLst/>
          </a:prstGeom>
        </p:spPr>
        <p:txBody>
          <a:bodyPr wrap="square" lIns="91403" tIns="45702" rIns="91403" bIns="45702">
            <a:spAutoFit/>
          </a:bodyPr>
          <a:lstStyle/>
          <a:p>
            <a:pPr marL="285623" indent="-285623" defTabSz="913996">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加强与上级对口帮扶医院及兄弟市级医院的交流和合作。</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1" name="矩形 20"/>
          <p:cNvSpPr/>
          <p:nvPr/>
        </p:nvSpPr>
        <p:spPr>
          <a:xfrm>
            <a:off x="912775" y="5681911"/>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996">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6</a:t>
            </a:r>
            <a:r>
              <a:rPr lang="zh-CN" altLang="en-US" sz="1600" dirty="0">
                <a:solidFill>
                  <a:prstClr val="white"/>
                </a:solidFill>
                <a:latin typeface="微软雅黑" panose="020B0503020204020204" pitchFamily="34" charset="-122"/>
                <a:ea typeface="微软雅黑" panose="020B0503020204020204" pitchFamily="34" charset="-122"/>
              </a:rPr>
              <a:t>）打造特色专科</a:t>
            </a:r>
          </a:p>
        </p:txBody>
      </p:sp>
      <p:cxnSp>
        <p:nvCxnSpPr>
          <p:cNvPr id="22" name="直接连接符 21"/>
          <p:cNvCxnSpPr/>
          <p:nvPr/>
        </p:nvCxnSpPr>
        <p:spPr>
          <a:xfrm>
            <a:off x="4728205" y="5648022"/>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3" name="矩形 22"/>
          <p:cNvSpPr/>
          <p:nvPr/>
        </p:nvSpPr>
        <p:spPr>
          <a:xfrm>
            <a:off x="4728204" y="5841134"/>
            <a:ext cx="6298360" cy="387685"/>
          </a:xfrm>
          <a:prstGeom prst="rect">
            <a:avLst/>
          </a:prstGeom>
        </p:spPr>
        <p:txBody>
          <a:bodyPr wrap="square" lIns="91403" tIns="45702" rIns="91403" bIns="45702">
            <a:spAutoFit/>
          </a:bodyPr>
          <a:lstStyle/>
          <a:p>
            <a:pPr marL="285623" indent="-285623" defTabSz="913996">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加强重点专科建设，拓展业务范围，打造特色专科</a:t>
            </a:r>
            <a:endParaRPr lang="zh-CN" altLang="en-US" sz="1600" dirty="0">
              <a:solidFill>
                <a:prstClr val="black"/>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4728377" y="6235354"/>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5" name="矩形 2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27" name="直接连接符 2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医疗质量管理</a:t>
            </a:r>
          </a:p>
        </p:txBody>
      </p:sp>
    </p:spTree>
    <p:extLst>
      <p:ext uri="{BB962C8B-B14F-4D97-AF65-F5344CB8AC3E}">
        <p14:creationId xmlns:p14="http://schemas.microsoft.com/office/powerpoint/2010/main" val="4285067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13" grpId="0" animBg="1"/>
      <p:bldP spid="17" grpId="0"/>
      <p:bldP spid="18" grpId="0"/>
      <p:bldP spid="19" grpId="0"/>
      <p:bldP spid="20" grpId="0"/>
      <p:bldP spid="21" grpId="0" animBg="1"/>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10"/>
          <p:cNvSpPr txBox="1"/>
          <p:nvPr/>
        </p:nvSpPr>
        <p:spPr>
          <a:xfrm>
            <a:off x="5520086" y="1076816"/>
            <a:ext cx="1546887"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科教指标</a:t>
            </a:r>
          </a:p>
        </p:txBody>
      </p:sp>
      <p:grpSp>
        <p:nvGrpSpPr>
          <p:cNvPr id="62" name="组合 61"/>
          <p:cNvGrpSpPr/>
          <p:nvPr/>
        </p:nvGrpSpPr>
        <p:grpSpPr>
          <a:xfrm>
            <a:off x="984764" y="2026897"/>
            <a:ext cx="9946330" cy="4113137"/>
            <a:chOff x="-133216" y="1625600"/>
            <a:chExt cx="9383579" cy="3652787"/>
          </a:xfrm>
        </p:grpSpPr>
        <p:grpSp>
          <p:nvGrpSpPr>
            <p:cNvPr id="63" name="组合 62"/>
            <p:cNvGrpSpPr/>
            <p:nvPr/>
          </p:nvGrpSpPr>
          <p:grpSpPr>
            <a:xfrm>
              <a:off x="1417638" y="1625600"/>
              <a:ext cx="7832725" cy="3652787"/>
              <a:chOff x="1417638" y="1625600"/>
              <a:chExt cx="7832725" cy="3652787"/>
            </a:xfrm>
          </p:grpSpPr>
          <p:sp>
            <p:nvSpPr>
              <p:cNvPr id="72" name="Freeform 2"/>
              <p:cNvSpPr>
                <a:spLocks/>
              </p:cNvSpPr>
              <p:nvPr/>
            </p:nvSpPr>
            <p:spPr bwMode="auto">
              <a:xfrm flipH="1">
                <a:off x="5707063" y="3692525"/>
                <a:ext cx="876300" cy="236537"/>
              </a:xfrm>
              <a:custGeom>
                <a:avLst/>
                <a:gdLst>
                  <a:gd name="T0" fmla="*/ 329430154 w 2331"/>
                  <a:gd name="T1" fmla="*/ 81322314 h 688"/>
                  <a:gd name="T2" fmla="*/ 14697855 w 2331"/>
                  <a:gd name="T3" fmla="*/ 16311770 h 688"/>
                  <a:gd name="T4" fmla="*/ 294805214 w 2331"/>
                  <a:gd name="T5" fmla="*/ 0 h 688"/>
                  <a:gd name="T6" fmla="*/ 329430154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73" name="Freeform 4"/>
              <p:cNvSpPr>
                <a:spLocks/>
              </p:cNvSpPr>
              <p:nvPr/>
            </p:nvSpPr>
            <p:spPr bwMode="auto">
              <a:xfrm flipH="1">
                <a:off x="6996113" y="3609975"/>
                <a:ext cx="863600" cy="388937"/>
              </a:xfrm>
              <a:custGeom>
                <a:avLst/>
                <a:gdLst>
                  <a:gd name="T0" fmla="*/ 319950648 w 2331"/>
                  <a:gd name="T1" fmla="*/ 219872078 h 688"/>
                  <a:gd name="T2" fmla="*/ 14274778 w 2331"/>
                  <a:gd name="T3" fmla="*/ 44102516 h 688"/>
                  <a:gd name="T4" fmla="*/ 286322116 w 2331"/>
                  <a:gd name="T5" fmla="*/ 0 h 688"/>
                  <a:gd name="T6" fmla="*/ 319950648 w 2331"/>
                  <a:gd name="T7" fmla="*/ 21987207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74" name="Freeform 5"/>
              <p:cNvSpPr>
                <a:spLocks/>
              </p:cNvSpPr>
              <p:nvPr/>
            </p:nvSpPr>
            <p:spPr bwMode="auto">
              <a:xfrm flipH="1">
                <a:off x="8412163" y="374650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75" name="Freeform 7"/>
              <p:cNvSpPr>
                <a:spLocks/>
              </p:cNvSpPr>
              <p:nvPr/>
            </p:nvSpPr>
            <p:spPr bwMode="auto">
              <a:xfrm>
                <a:off x="2713038" y="3692525"/>
                <a:ext cx="885825" cy="236537"/>
              </a:xfrm>
              <a:custGeom>
                <a:avLst/>
                <a:gdLst>
                  <a:gd name="T0" fmla="*/ 336630601 w 2331"/>
                  <a:gd name="T1" fmla="*/ 81322314 h 688"/>
                  <a:gd name="T2" fmla="*/ 15019123 w 2331"/>
                  <a:gd name="T3" fmla="*/ 16311770 h 688"/>
                  <a:gd name="T4" fmla="*/ 301248903 w 2331"/>
                  <a:gd name="T5" fmla="*/ 0 h 688"/>
                  <a:gd name="T6" fmla="*/ 336630601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76" name="Freeform 10"/>
              <p:cNvSpPr>
                <a:spLocks/>
              </p:cNvSpPr>
              <p:nvPr/>
            </p:nvSpPr>
            <p:spPr bwMode="auto">
              <a:xfrm>
                <a:off x="2270126" y="2817812"/>
                <a:ext cx="1082675" cy="1189038"/>
              </a:xfrm>
              <a:custGeom>
                <a:avLst/>
                <a:gdLst>
                  <a:gd name="T0" fmla="*/ 0 w 973"/>
                  <a:gd name="T1" fmla="*/ 0 h 1069"/>
                  <a:gd name="T2" fmla="*/ 0 w 973"/>
                  <a:gd name="T3" fmla="*/ 1322555066 h 1069"/>
                  <a:gd name="T4" fmla="*/ 1204712390 w 973"/>
                  <a:gd name="T5" fmla="*/ 1300285908 h 1069"/>
                  <a:gd name="T6" fmla="*/ 1204712390 w 973"/>
                  <a:gd name="T7" fmla="*/ 4453831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77" name="Freeform 11"/>
              <p:cNvSpPr>
                <a:spLocks/>
              </p:cNvSpPr>
              <p:nvPr/>
            </p:nvSpPr>
            <p:spPr bwMode="auto">
              <a:xfrm>
                <a:off x="2060576"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78" name="Freeform 12"/>
              <p:cNvSpPr>
                <a:spLocks/>
              </p:cNvSpPr>
              <p:nvPr/>
            </p:nvSpPr>
            <p:spPr bwMode="auto">
              <a:xfrm>
                <a:off x="3565526"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79" name="Freeform 13"/>
              <p:cNvSpPr>
                <a:spLocks/>
              </p:cNvSpPr>
              <p:nvPr/>
            </p:nvSpPr>
            <p:spPr bwMode="auto">
              <a:xfrm>
                <a:off x="3489326"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80" name="Freeform 14"/>
              <p:cNvSpPr>
                <a:spLocks/>
              </p:cNvSpPr>
              <p:nvPr/>
            </p:nvSpPr>
            <p:spPr bwMode="auto">
              <a:xfrm flipH="1">
                <a:off x="7288213" y="2720975"/>
                <a:ext cx="1119188" cy="1392237"/>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81" name="Freeform 15"/>
              <p:cNvSpPr>
                <a:spLocks/>
              </p:cNvSpPr>
              <p:nvPr/>
            </p:nvSpPr>
            <p:spPr bwMode="auto">
              <a:xfrm flipH="1">
                <a:off x="8407401" y="2720975"/>
                <a:ext cx="377825" cy="1392237"/>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82" name="Freeform 16"/>
              <p:cNvSpPr>
                <a:spLocks/>
              </p:cNvSpPr>
              <p:nvPr/>
            </p:nvSpPr>
            <p:spPr bwMode="auto">
              <a:xfrm flipH="1">
                <a:off x="5926138" y="2803525"/>
                <a:ext cx="1082675" cy="1189037"/>
              </a:xfrm>
              <a:custGeom>
                <a:avLst/>
                <a:gdLst>
                  <a:gd name="T0" fmla="*/ 0 w 973"/>
                  <a:gd name="T1" fmla="*/ 0 h 1069"/>
                  <a:gd name="T2" fmla="*/ 0 w 973"/>
                  <a:gd name="T3" fmla="*/ 1322552841 h 1069"/>
                  <a:gd name="T4" fmla="*/ 1204712390 w 973"/>
                  <a:gd name="T5" fmla="*/ 1300283702 h 1069"/>
                  <a:gd name="T6" fmla="*/ 1204712390 w 973"/>
                  <a:gd name="T7" fmla="*/ 44538278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83" name="Freeform 17"/>
              <p:cNvSpPr>
                <a:spLocks/>
              </p:cNvSpPr>
              <p:nvPr/>
            </p:nvSpPr>
            <p:spPr bwMode="auto">
              <a:xfrm flipH="1">
                <a:off x="7008813"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84" name="Freeform 18"/>
              <p:cNvSpPr>
                <a:spLocks/>
              </p:cNvSpPr>
              <p:nvPr/>
            </p:nvSpPr>
            <p:spPr bwMode="auto">
              <a:xfrm flipH="1">
                <a:off x="4706938"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85" name="Freeform 19"/>
              <p:cNvSpPr>
                <a:spLocks/>
              </p:cNvSpPr>
              <p:nvPr/>
            </p:nvSpPr>
            <p:spPr bwMode="auto">
              <a:xfrm flipH="1">
                <a:off x="5722938"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86" name="Rectangle 22"/>
              <p:cNvSpPr>
                <a:spLocks noChangeArrowheads="1"/>
              </p:cNvSpPr>
              <p:nvPr/>
            </p:nvSpPr>
            <p:spPr bwMode="auto">
              <a:xfrm>
                <a:off x="3352803" y="1825060"/>
                <a:ext cx="2131675"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996">
                  <a:lnSpc>
                    <a:spcPct val="120000"/>
                  </a:lnSpc>
                </a:pPr>
                <a:r>
                  <a:rPr lang="zh-CN" altLang="en-US" sz="1600" kern="0" dirty="0">
                    <a:solidFill>
                      <a:prstClr val="black"/>
                    </a:solidFill>
                    <a:latin typeface="微软雅黑" pitchFamily="34" charset="-122"/>
                    <a:ea typeface="微软雅黑" pitchFamily="34" charset="-122"/>
                  </a:rPr>
                  <a:t>完成课程编辑</a:t>
                </a:r>
                <a:endParaRPr lang="en-US" altLang="zh-CN" sz="1600" kern="0" dirty="0">
                  <a:solidFill>
                    <a:prstClr val="black"/>
                  </a:solidFill>
                  <a:latin typeface="微软雅黑" pitchFamily="34" charset="-122"/>
                  <a:ea typeface="微软雅黑" pitchFamily="34" charset="-122"/>
                </a:endParaRPr>
              </a:p>
              <a:p>
                <a:pPr algn="ctr" defTabSz="913996">
                  <a:lnSpc>
                    <a:spcPct val="120000"/>
                  </a:lnSpc>
                </a:pPr>
                <a:r>
                  <a:rPr lang="en-US" altLang="zh-CN" sz="2399" b="1" kern="0" dirty="0">
                    <a:solidFill>
                      <a:srgbClr val="1F497D"/>
                    </a:solidFill>
                    <a:latin typeface="微软雅黑" pitchFamily="34" charset="-122"/>
                    <a:ea typeface="微软雅黑" pitchFamily="34" charset="-122"/>
                  </a:rPr>
                  <a:t>65</a:t>
                </a:r>
                <a:r>
                  <a:rPr lang="en-US" altLang="zh-CN" sz="2399" kern="0" dirty="0">
                    <a:solidFill>
                      <a:srgbClr val="1F497D"/>
                    </a:solidFill>
                    <a:latin typeface="微软雅黑" pitchFamily="34" charset="-122"/>
                    <a:ea typeface="微软雅黑" pitchFamily="34" charset="-122"/>
                  </a:rPr>
                  <a:t> </a:t>
                </a:r>
                <a:r>
                  <a:rPr lang="zh-CN" altLang="en-US" sz="1600" kern="0" dirty="0">
                    <a:solidFill>
                      <a:srgbClr val="1F497D"/>
                    </a:solidFill>
                    <a:latin typeface="微软雅黑" pitchFamily="34" charset="-122"/>
                    <a:ea typeface="微软雅黑" pitchFamily="34" charset="-122"/>
                  </a:rPr>
                  <a:t>程</a:t>
                </a:r>
              </a:p>
            </p:txBody>
          </p:sp>
          <p:sp>
            <p:nvSpPr>
              <p:cNvPr id="87" name="Line 23"/>
              <p:cNvSpPr>
                <a:spLocks noChangeShapeType="1"/>
              </p:cNvSpPr>
              <p:nvPr/>
            </p:nvSpPr>
            <p:spPr bwMode="auto">
              <a:xfrm flipV="1">
                <a:off x="3548063" y="1627187"/>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defTabSz="913996" fontAlgn="base">
                  <a:spcBef>
                    <a:spcPct val="0"/>
                  </a:spcBef>
                  <a:spcAft>
                    <a:spcPct val="0"/>
                  </a:spcAft>
                  <a:defRPr/>
                </a:pPr>
                <a:endParaRPr lang="zh-CN" altLang="en-US" sz="1999" kern="0">
                  <a:solidFill>
                    <a:sysClr val="window" lastClr="FFFFFF"/>
                  </a:solidFill>
                  <a:latin typeface="微软雅黑" pitchFamily="34" charset="-122"/>
                  <a:ea typeface="微软雅黑" pitchFamily="34" charset="-122"/>
                </a:endParaRPr>
              </a:p>
            </p:txBody>
          </p:sp>
          <p:sp>
            <p:nvSpPr>
              <p:cNvPr id="88" name="Rectangle 24"/>
              <p:cNvSpPr>
                <a:spLocks noChangeArrowheads="1"/>
              </p:cNvSpPr>
              <p:nvPr/>
            </p:nvSpPr>
            <p:spPr bwMode="auto">
              <a:xfrm>
                <a:off x="5986623" y="1786784"/>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996">
                  <a:lnSpc>
                    <a:spcPct val="120000"/>
                  </a:lnSpc>
                </a:pPr>
                <a:r>
                  <a:rPr lang="zh-CN" altLang="en-US" sz="1600" kern="0" dirty="0">
                    <a:solidFill>
                      <a:prstClr val="black"/>
                    </a:solidFill>
                    <a:latin typeface="微软雅黑" pitchFamily="34" charset="-122"/>
                    <a:ea typeface="微软雅黑" pitchFamily="34" charset="-122"/>
                  </a:rPr>
                  <a:t>疑难杂症远程指</a:t>
                </a:r>
                <a:endParaRPr lang="en-US" altLang="zh-CN" sz="1600" kern="0" dirty="0">
                  <a:solidFill>
                    <a:prstClr val="black"/>
                  </a:solidFill>
                  <a:latin typeface="微软雅黑" pitchFamily="34" charset="-122"/>
                  <a:ea typeface="微软雅黑" pitchFamily="34" charset="-122"/>
                </a:endParaRPr>
              </a:p>
              <a:p>
                <a:pPr algn="ctr" defTabSz="913996">
                  <a:lnSpc>
                    <a:spcPct val="120000"/>
                  </a:lnSpc>
                </a:pPr>
                <a:r>
                  <a:rPr lang="zh-CN" altLang="en-US" sz="1600" kern="0" dirty="0">
                    <a:solidFill>
                      <a:prstClr val="black"/>
                    </a:solidFill>
                    <a:latin typeface="微软雅黑" pitchFamily="34" charset="-122"/>
                    <a:ea typeface="微软雅黑" pitchFamily="34" charset="-122"/>
                  </a:rPr>
                  <a:t>导手术 </a:t>
                </a:r>
                <a:r>
                  <a:rPr lang="en-US" altLang="zh-CN" sz="2399" b="1" kern="0" dirty="0">
                    <a:solidFill>
                      <a:srgbClr val="1F497D"/>
                    </a:solidFill>
                    <a:latin typeface="微软雅黑" pitchFamily="34" charset="-122"/>
                    <a:ea typeface="微软雅黑" pitchFamily="34" charset="-122"/>
                  </a:rPr>
                  <a:t>20 </a:t>
                </a:r>
                <a:r>
                  <a:rPr lang="zh-CN" altLang="en-US" sz="1600" kern="0" dirty="0">
                    <a:solidFill>
                      <a:srgbClr val="1F497D"/>
                    </a:solidFill>
                    <a:latin typeface="微软雅黑" pitchFamily="34" charset="-122"/>
                    <a:ea typeface="微软雅黑" pitchFamily="34" charset="-122"/>
                  </a:rPr>
                  <a:t>起</a:t>
                </a:r>
              </a:p>
            </p:txBody>
          </p:sp>
          <p:sp>
            <p:nvSpPr>
              <p:cNvPr id="89" name="Line 25"/>
              <p:cNvSpPr>
                <a:spLocks noChangeShapeType="1"/>
              </p:cNvSpPr>
              <p:nvPr/>
            </p:nvSpPr>
            <p:spPr bwMode="auto">
              <a:xfrm flipV="1">
                <a:off x="5942013" y="1625600"/>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defTabSz="913996" fontAlgn="base">
                  <a:spcBef>
                    <a:spcPct val="0"/>
                  </a:spcBef>
                  <a:spcAft>
                    <a:spcPct val="0"/>
                  </a:spcAft>
                  <a:defRPr/>
                </a:pPr>
                <a:endParaRPr lang="zh-CN" altLang="en-US" sz="1999" kern="0">
                  <a:solidFill>
                    <a:sysClr val="window" lastClr="FFFFFF"/>
                  </a:solidFill>
                  <a:latin typeface="微软雅黑" pitchFamily="34" charset="-122"/>
                  <a:ea typeface="微软雅黑" pitchFamily="34" charset="-122"/>
                </a:endParaRPr>
              </a:p>
            </p:txBody>
          </p:sp>
          <p:sp>
            <p:nvSpPr>
              <p:cNvPr id="90" name="Rectangle 26"/>
              <p:cNvSpPr>
                <a:spLocks noChangeArrowheads="1"/>
              </p:cNvSpPr>
              <p:nvPr/>
            </p:nvSpPr>
            <p:spPr bwMode="auto">
              <a:xfrm>
                <a:off x="2270125" y="4505325"/>
                <a:ext cx="1295400" cy="7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996">
                  <a:lnSpc>
                    <a:spcPct val="120000"/>
                  </a:lnSpc>
                </a:pPr>
                <a:r>
                  <a:rPr lang="zh-CN" altLang="en-US" sz="1600" kern="0" dirty="0">
                    <a:solidFill>
                      <a:prstClr val="black"/>
                    </a:solidFill>
                    <a:latin typeface="微软雅黑" pitchFamily="34" charset="-122"/>
                    <a:ea typeface="微软雅黑" pitchFamily="34" charset="-122"/>
                  </a:rPr>
                  <a:t>开展新技术</a:t>
                </a:r>
                <a:endParaRPr lang="en-US" altLang="zh-CN" sz="1600" kern="0" dirty="0">
                  <a:solidFill>
                    <a:prstClr val="black"/>
                  </a:solidFill>
                  <a:latin typeface="微软雅黑" pitchFamily="34" charset="-122"/>
                  <a:ea typeface="微软雅黑" pitchFamily="34" charset="-122"/>
                </a:endParaRPr>
              </a:p>
              <a:p>
                <a:pPr algn="ctr" defTabSz="913996">
                  <a:lnSpc>
                    <a:spcPct val="120000"/>
                  </a:lnSpc>
                </a:pPr>
                <a:r>
                  <a:rPr lang="zh-CN" altLang="en-US" sz="1600" kern="0" dirty="0">
                    <a:solidFill>
                      <a:prstClr val="black"/>
                    </a:solidFill>
                    <a:latin typeface="微软雅黑" pitchFamily="34" charset="-122"/>
                    <a:ea typeface="微软雅黑" pitchFamily="34" charset="-122"/>
                  </a:rPr>
                  <a:t>新项目 </a:t>
                </a:r>
                <a:r>
                  <a:rPr lang="en-US" altLang="zh-CN" sz="2399" b="1" kern="0" dirty="0">
                    <a:solidFill>
                      <a:srgbClr val="1F497D"/>
                    </a:solidFill>
                    <a:latin typeface="微软雅黑" pitchFamily="34" charset="-122"/>
                    <a:ea typeface="微软雅黑" pitchFamily="34" charset="-122"/>
                  </a:rPr>
                  <a:t>8 </a:t>
                </a:r>
                <a:r>
                  <a:rPr lang="zh-CN" altLang="en-US" sz="1600" kern="0" dirty="0">
                    <a:solidFill>
                      <a:srgbClr val="1F497D"/>
                    </a:solidFill>
                    <a:latin typeface="微软雅黑" pitchFamily="34" charset="-122"/>
                    <a:ea typeface="微软雅黑" pitchFamily="34" charset="-122"/>
                  </a:rPr>
                  <a:t>项</a:t>
                </a:r>
              </a:p>
            </p:txBody>
          </p:sp>
          <p:sp>
            <p:nvSpPr>
              <p:cNvPr id="91" name="Line 27"/>
              <p:cNvSpPr>
                <a:spLocks noChangeShapeType="1"/>
              </p:cNvSpPr>
              <p:nvPr/>
            </p:nvSpPr>
            <p:spPr bwMode="auto">
              <a:xfrm flipV="1">
                <a:off x="2290763" y="4000500"/>
                <a:ext cx="0" cy="123825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defTabSz="913996" fontAlgn="base">
                  <a:spcBef>
                    <a:spcPct val="0"/>
                  </a:spcBef>
                  <a:spcAft>
                    <a:spcPct val="0"/>
                  </a:spcAft>
                  <a:defRPr/>
                </a:pPr>
                <a:endParaRPr lang="zh-CN" altLang="en-US" sz="1999" kern="0">
                  <a:solidFill>
                    <a:sysClr val="window" lastClr="FFFFFF"/>
                  </a:solidFill>
                  <a:latin typeface="微软雅黑" pitchFamily="34" charset="-122"/>
                  <a:ea typeface="微软雅黑" pitchFamily="34" charset="-122"/>
                </a:endParaRPr>
              </a:p>
            </p:txBody>
          </p:sp>
          <p:sp>
            <p:nvSpPr>
              <p:cNvPr id="92" name="Rectangle 28"/>
              <p:cNvSpPr>
                <a:spLocks noChangeArrowheads="1"/>
              </p:cNvSpPr>
              <p:nvPr/>
            </p:nvSpPr>
            <p:spPr bwMode="auto">
              <a:xfrm>
                <a:off x="4718051" y="4513263"/>
                <a:ext cx="1749425" cy="7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996">
                  <a:lnSpc>
                    <a:spcPct val="120000"/>
                  </a:lnSpc>
                </a:pPr>
                <a:r>
                  <a:rPr lang="zh-CN" altLang="en-US" sz="1600" kern="0" dirty="0">
                    <a:solidFill>
                      <a:prstClr val="black"/>
                    </a:solidFill>
                    <a:latin typeface="微软雅黑" pitchFamily="34" charset="-122"/>
                    <a:ea typeface="微软雅黑" pitchFamily="34" charset="-122"/>
                  </a:rPr>
                  <a:t>临床取证和新药临床试验</a:t>
                </a:r>
                <a:r>
                  <a:rPr lang="en-US" altLang="zh-CN" sz="2399" b="1" kern="0" dirty="0">
                    <a:solidFill>
                      <a:srgbClr val="1F497D"/>
                    </a:solidFill>
                    <a:latin typeface="微软雅黑" pitchFamily="34" charset="-122"/>
                    <a:ea typeface="微软雅黑" pitchFamily="34" charset="-122"/>
                  </a:rPr>
                  <a:t>450</a:t>
                </a:r>
                <a:r>
                  <a:rPr lang="zh-CN" altLang="en-US" sz="1600" kern="0" dirty="0">
                    <a:solidFill>
                      <a:srgbClr val="1F497D"/>
                    </a:solidFill>
                    <a:latin typeface="微软雅黑" pitchFamily="34" charset="-122"/>
                    <a:ea typeface="微软雅黑" pitchFamily="34" charset="-122"/>
                  </a:rPr>
                  <a:t>项</a:t>
                </a:r>
              </a:p>
            </p:txBody>
          </p:sp>
          <p:sp>
            <p:nvSpPr>
              <p:cNvPr id="93" name="Line 29"/>
              <p:cNvSpPr>
                <a:spLocks noChangeShapeType="1"/>
              </p:cNvSpPr>
              <p:nvPr/>
            </p:nvSpPr>
            <p:spPr bwMode="auto">
              <a:xfrm flipV="1">
                <a:off x="4727576" y="3930650"/>
                <a:ext cx="0" cy="1338262"/>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defTabSz="913996" fontAlgn="base">
                  <a:spcBef>
                    <a:spcPct val="0"/>
                  </a:spcBef>
                  <a:spcAft>
                    <a:spcPct val="0"/>
                  </a:spcAft>
                  <a:defRPr/>
                </a:pPr>
                <a:endParaRPr lang="zh-CN" altLang="en-US" sz="1999" kern="0">
                  <a:solidFill>
                    <a:sysClr val="window" lastClr="FFFFFF"/>
                  </a:solidFill>
                  <a:latin typeface="微软雅黑" pitchFamily="34" charset="-122"/>
                  <a:ea typeface="微软雅黑" pitchFamily="34" charset="-122"/>
                </a:endParaRPr>
              </a:p>
            </p:txBody>
          </p:sp>
          <p:sp>
            <p:nvSpPr>
              <p:cNvPr id="94" name="Rectangle 30"/>
              <p:cNvSpPr>
                <a:spLocks noChangeArrowheads="1"/>
              </p:cNvSpPr>
              <p:nvPr/>
            </p:nvSpPr>
            <p:spPr bwMode="auto">
              <a:xfrm>
                <a:off x="7278688" y="4513263"/>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996">
                  <a:lnSpc>
                    <a:spcPct val="120000"/>
                  </a:lnSpc>
                </a:pPr>
                <a:r>
                  <a:rPr lang="zh-CN" altLang="en-US" sz="1600" kern="0" dirty="0">
                    <a:solidFill>
                      <a:prstClr val="black"/>
                    </a:solidFill>
                    <a:latin typeface="微软雅黑" pitchFamily="34" charset="-122"/>
                    <a:ea typeface="微软雅黑" pitchFamily="34" charset="-122"/>
                  </a:rPr>
                  <a:t>省重点科研项目数</a:t>
                </a:r>
                <a:endParaRPr lang="en-US" altLang="zh-CN" sz="1600" kern="0" dirty="0">
                  <a:solidFill>
                    <a:prstClr val="black"/>
                  </a:solidFill>
                  <a:latin typeface="微软雅黑" pitchFamily="34" charset="-122"/>
                  <a:ea typeface="微软雅黑" pitchFamily="34" charset="-122"/>
                </a:endParaRPr>
              </a:p>
              <a:p>
                <a:pPr algn="ctr" defTabSz="913996">
                  <a:lnSpc>
                    <a:spcPct val="120000"/>
                  </a:lnSpc>
                </a:pPr>
                <a:r>
                  <a:rPr lang="zh-CN" altLang="en-US" sz="1600" kern="0" dirty="0">
                    <a:solidFill>
                      <a:prstClr val="black"/>
                    </a:solidFill>
                    <a:latin typeface="微软雅黑" pitchFamily="34" charset="-122"/>
                    <a:ea typeface="微软雅黑" pitchFamily="34" charset="-122"/>
                  </a:rPr>
                  <a:t>据调研 </a:t>
                </a:r>
                <a:r>
                  <a:rPr lang="en-US" altLang="zh-CN" sz="2399" b="1" kern="0" dirty="0">
                    <a:solidFill>
                      <a:srgbClr val="1F497D"/>
                    </a:solidFill>
                    <a:latin typeface="微软雅黑" pitchFamily="34" charset="-122"/>
                    <a:ea typeface="微软雅黑" pitchFamily="34" charset="-122"/>
                  </a:rPr>
                  <a:t>32 </a:t>
                </a:r>
                <a:r>
                  <a:rPr lang="zh-CN" altLang="en-US" sz="1600" kern="0" dirty="0">
                    <a:solidFill>
                      <a:srgbClr val="1F497D"/>
                    </a:solidFill>
                    <a:latin typeface="微软雅黑" pitchFamily="34" charset="-122"/>
                    <a:ea typeface="微软雅黑" pitchFamily="34" charset="-122"/>
                  </a:rPr>
                  <a:t>项</a:t>
                </a:r>
              </a:p>
            </p:txBody>
          </p:sp>
          <p:sp>
            <p:nvSpPr>
              <p:cNvPr id="95" name="Line 31"/>
              <p:cNvSpPr>
                <a:spLocks noChangeShapeType="1"/>
              </p:cNvSpPr>
              <p:nvPr/>
            </p:nvSpPr>
            <p:spPr bwMode="auto">
              <a:xfrm flipV="1">
                <a:off x="7288213" y="4041775"/>
                <a:ext cx="0" cy="12271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defTabSz="913996" fontAlgn="base">
                  <a:spcBef>
                    <a:spcPct val="0"/>
                  </a:spcBef>
                  <a:spcAft>
                    <a:spcPct val="0"/>
                  </a:spcAft>
                  <a:defRPr/>
                </a:pPr>
                <a:endParaRPr lang="zh-CN" altLang="en-US" sz="1999" kern="0">
                  <a:solidFill>
                    <a:sysClr val="window" lastClr="FFFFFF"/>
                  </a:solidFill>
                  <a:latin typeface="微软雅黑" pitchFamily="34" charset="-122"/>
                  <a:ea typeface="微软雅黑" pitchFamily="34" charset="-122"/>
                </a:endParaRPr>
              </a:p>
            </p:txBody>
          </p:sp>
          <p:sp>
            <p:nvSpPr>
              <p:cNvPr id="101" name="Freeform 6"/>
              <p:cNvSpPr>
                <a:spLocks/>
              </p:cNvSpPr>
              <p:nvPr/>
            </p:nvSpPr>
            <p:spPr bwMode="auto">
              <a:xfrm>
                <a:off x="1417638" y="361315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102" name="Freeform 32"/>
              <p:cNvSpPr>
                <a:spLocks/>
              </p:cNvSpPr>
              <p:nvPr/>
            </p:nvSpPr>
            <p:spPr bwMode="auto">
              <a:xfrm>
                <a:off x="2198688" y="405447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sp>
            <p:nvSpPr>
              <p:cNvPr id="103" name="Freeform 39"/>
              <p:cNvSpPr>
                <a:spLocks/>
              </p:cNvSpPr>
              <p:nvPr/>
            </p:nvSpPr>
            <p:spPr bwMode="auto">
              <a:xfrm>
                <a:off x="1855788" y="454342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defRPr/>
                </a:pPr>
                <a:endParaRPr lang="zh-CN" altLang="en-US" sz="1699" kern="0">
                  <a:solidFill>
                    <a:sysClr val="windowText" lastClr="000000"/>
                  </a:solidFill>
                  <a:latin typeface="微软雅黑" pitchFamily="34" charset="-122"/>
                  <a:ea typeface="微软雅黑" pitchFamily="34" charset="-122"/>
                </a:endParaRPr>
              </a:p>
            </p:txBody>
          </p:sp>
        </p:grpSp>
        <p:sp>
          <p:nvSpPr>
            <p:cNvPr id="64" name="Rectangle 20"/>
            <p:cNvSpPr>
              <a:spLocks noChangeArrowheads="1"/>
            </p:cNvSpPr>
            <p:nvPr/>
          </p:nvSpPr>
          <p:spPr bwMode="auto">
            <a:xfrm>
              <a:off x="464782" y="1902544"/>
              <a:ext cx="1868741" cy="60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996">
                <a:lnSpc>
                  <a:spcPct val="120000"/>
                </a:lnSpc>
                <a:defRPr/>
              </a:pPr>
              <a:r>
                <a:rPr lang="zh-CN" altLang="en-US" sz="1600" kern="0" dirty="0">
                  <a:solidFill>
                    <a:prstClr val="black"/>
                  </a:solidFill>
                  <a:latin typeface="微软雅黑" pitchFamily="34" charset="-122"/>
                  <a:ea typeface="微软雅黑" pitchFamily="34" charset="-122"/>
                </a:rPr>
                <a:t>加强师资队伍</a:t>
              </a:r>
              <a:endParaRPr lang="en-US" altLang="zh-CN" sz="1600" kern="0" dirty="0">
                <a:solidFill>
                  <a:prstClr val="black"/>
                </a:solidFill>
                <a:latin typeface="微软雅黑" pitchFamily="34" charset="-122"/>
                <a:ea typeface="微软雅黑" pitchFamily="34" charset="-122"/>
              </a:endParaRPr>
            </a:p>
            <a:p>
              <a:pPr algn="ctr" defTabSz="913996">
                <a:lnSpc>
                  <a:spcPct val="120000"/>
                </a:lnSpc>
                <a:defRPr/>
              </a:pPr>
              <a:r>
                <a:rPr lang="zh-CN" altLang="en-US" sz="1600" kern="0" dirty="0">
                  <a:solidFill>
                    <a:prstClr val="black"/>
                  </a:solidFill>
                  <a:latin typeface="微软雅黑" pitchFamily="34" charset="-122"/>
                  <a:ea typeface="微软雅黑" pitchFamily="34" charset="-122"/>
                </a:rPr>
                <a:t>完成教学任务</a:t>
              </a:r>
            </a:p>
          </p:txBody>
        </p:sp>
        <p:grpSp>
          <p:nvGrpSpPr>
            <p:cNvPr id="65" name="组合 64"/>
            <p:cNvGrpSpPr/>
            <p:nvPr/>
          </p:nvGrpSpPr>
          <p:grpSpPr>
            <a:xfrm>
              <a:off x="-133216" y="1680709"/>
              <a:ext cx="2066517" cy="2873190"/>
              <a:chOff x="433042" y="1154266"/>
              <a:chExt cx="2643234" cy="3675030"/>
            </a:xfrm>
          </p:grpSpPr>
          <p:sp>
            <p:nvSpPr>
              <p:cNvPr id="66" name="Freeform 3"/>
              <p:cNvSpPr>
                <a:spLocks/>
              </p:cNvSpPr>
              <p:nvPr/>
            </p:nvSpPr>
            <p:spPr bwMode="auto">
              <a:xfrm>
                <a:off x="433042" y="3837337"/>
                <a:ext cx="1234970" cy="456143"/>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a:gsLst>
                  <a:gs pos="0">
                    <a:sysClr val="windowText" lastClr="000000">
                      <a:alpha val="0"/>
                    </a:sysClr>
                  </a:gs>
                  <a:gs pos="100000">
                    <a:sysClr val="windowText" lastClr="000000">
                      <a:alpha val="46000"/>
                    </a:sysClr>
                  </a:gs>
                </a:gsLst>
                <a:lin ang="5400000" scaled="0"/>
              </a:gradFill>
              <a:ln w="9525" cap="rnd">
                <a:noFill/>
                <a:prstDash val="solid"/>
                <a:round/>
                <a:headEnd/>
                <a:tailEnd/>
              </a:ln>
            </p:spPr>
            <p:txBody>
              <a:bodyPr anchor="ctr"/>
              <a:lstStyle/>
              <a:p>
                <a:pPr algn="ctr" defTabSz="913996" fontAlgn="base">
                  <a:spcBef>
                    <a:spcPct val="0"/>
                  </a:spcBef>
                  <a:spcAft>
                    <a:spcPct val="0"/>
                  </a:spcAft>
                  <a:defRPr/>
                </a:pPr>
                <a:endParaRPr lang="zh-CN" altLang="en-US" sz="1999" kern="0">
                  <a:solidFill>
                    <a:sysClr val="window" lastClr="FFFFFF"/>
                  </a:solidFill>
                  <a:latin typeface="微软雅黑" pitchFamily="34" charset="-122"/>
                  <a:ea typeface="微软雅黑" pitchFamily="34" charset="-122"/>
                </a:endParaRPr>
              </a:p>
            </p:txBody>
          </p:sp>
          <p:sp>
            <p:nvSpPr>
              <p:cNvPr id="67" name="Freeform 8"/>
              <p:cNvSpPr>
                <a:spLocks/>
              </p:cNvSpPr>
              <p:nvPr/>
            </p:nvSpPr>
            <p:spPr bwMode="auto">
              <a:xfrm>
                <a:off x="1671995" y="2540619"/>
                <a:ext cx="1404281" cy="174688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C00000">
                      <a:lumMod val="60000"/>
                      <a:lumOff val="40000"/>
                    </a:srgbClr>
                  </a:gs>
                  <a:gs pos="100000">
                    <a:srgbClr val="C00000"/>
                  </a:gs>
                </a:gsLst>
                <a:lin ang="5400000" scaled="0"/>
              </a:gradFill>
              <a:ln w="3175" cap="flat" cmpd="sng" algn="ctr">
                <a:noFill/>
                <a:prstDash val="solid"/>
              </a:ln>
              <a:effectLst/>
              <a:extLst/>
            </p:spPr>
            <p:txBody>
              <a:bodyPr anchor="ctr"/>
              <a:lstStyle/>
              <a:p>
                <a:pPr defTabSz="913996">
                  <a:lnSpc>
                    <a:spcPct val="120000"/>
                  </a:lnSpc>
                  <a:defRPr/>
                </a:pPr>
                <a:endParaRPr lang="zh-CN" altLang="en-US" sz="1200" kern="0">
                  <a:solidFill>
                    <a:srgbClr val="F9F9F9"/>
                  </a:solidFill>
                  <a:latin typeface="微软雅黑" pitchFamily="34" charset="-122"/>
                  <a:ea typeface="微软雅黑" pitchFamily="34" charset="-122"/>
                </a:endParaRPr>
              </a:p>
            </p:txBody>
          </p:sp>
          <p:sp>
            <p:nvSpPr>
              <p:cNvPr id="68" name="Freeform 9"/>
              <p:cNvSpPr>
                <a:spLocks/>
              </p:cNvSpPr>
              <p:nvPr/>
            </p:nvSpPr>
            <p:spPr bwMode="auto">
              <a:xfrm>
                <a:off x="1197926" y="2540619"/>
                <a:ext cx="474069" cy="174688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C00000"/>
                  </a:gs>
                  <a:gs pos="100000">
                    <a:srgbClr val="C00000">
                      <a:lumMod val="75000"/>
                    </a:srgbClr>
                  </a:gs>
                </a:gsLst>
                <a:lin ang="5400000" scaled="0"/>
              </a:gradFill>
              <a:ln w="3175" cap="flat" cmpd="sng" algn="ctr">
                <a:noFill/>
                <a:prstDash val="solid"/>
              </a:ln>
              <a:effectLst/>
              <a:extLst/>
            </p:spPr>
            <p:txBody>
              <a:bodyPr anchor="ctr"/>
              <a:lstStyle/>
              <a:p>
                <a:pPr defTabSz="913996">
                  <a:lnSpc>
                    <a:spcPct val="120000"/>
                  </a:lnSpc>
                  <a:defRPr/>
                </a:pPr>
                <a:endParaRPr lang="zh-CN" altLang="en-US" sz="1200" kern="0">
                  <a:solidFill>
                    <a:srgbClr val="F9F9F9"/>
                  </a:solidFill>
                  <a:latin typeface="微软雅黑" pitchFamily="34" charset="-122"/>
                  <a:ea typeface="微软雅黑" pitchFamily="34" charset="-122"/>
                </a:endParaRPr>
              </a:p>
            </p:txBody>
          </p:sp>
          <p:sp>
            <p:nvSpPr>
              <p:cNvPr id="69" name="Line 21"/>
              <p:cNvSpPr>
                <a:spLocks noChangeShapeType="1"/>
              </p:cNvSpPr>
              <p:nvPr/>
            </p:nvSpPr>
            <p:spPr bwMode="auto">
              <a:xfrm flipV="1">
                <a:off x="1227805" y="1154266"/>
                <a:ext cx="0" cy="149789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defTabSz="913996" fontAlgn="base">
                  <a:spcBef>
                    <a:spcPct val="0"/>
                  </a:spcBef>
                  <a:spcAft>
                    <a:spcPct val="0"/>
                  </a:spcAft>
                  <a:defRPr/>
                </a:pPr>
                <a:endParaRPr lang="zh-CN" altLang="en-US" sz="1999" kern="0">
                  <a:solidFill>
                    <a:sysClr val="window" lastClr="FFFFFF"/>
                  </a:solidFill>
                  <a:latin typeface="微软雅黑" pitchFamily="34" charset="-122"/>
                  <a:ea typeface="微软雅黑" pitchFamily="34" charset="-122"/>
                </a:endParaRPr>
              </a:p>
            </p:txBody>
          </p:sp>
          <p:sp>
            <p:nvSpPr>
              <p:cNvPr id="71" name="Freeform 39"/>
              <p:cNvSpPr>
                <a:spLocks/>
              </p:cNvSpPr>
              <p:nvPr/>
            </p:nvSpPr>
            <p:spPr bwMode="auto">
              <a:xfrm>
                <a:off x="2895014" y="4827305"/>
                <a:ext cx="29879" cy="1991"/>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headEnd/>
                <a:tailEnd/>
              </a:ln>
              <a:extLst/>
            </p:spPr>
            <p:txBody>
              <a:bodyPr anchor="ctr"/>
              <a:lstStyle/>
              <a:p>
                <a:pPr algn="ctr" defTabSz="913996" fontAlgn="base">
                  <a:spcBef>
                    <a:spcPct val="0"/>
                  </a:spcBef>
                  <a:spcAft>
                    <a:spcPct val="0"/>
                  </a:spcAft>
                  <a:defRPr/>
                </a:pPr>
                <a:endParaRPr lang="zh-CN" altLang="en-US" sz="1999" kern="0">
                  <a:solidFill>
                    <a:sysClr val="window" lastClr="FFFFFF"/>
                  </a:solidFill>
                  <a:latin typeface="微软雅黑" pitchFamily="34" charset="-122"/>
                  <a:ea typeface="微软雅黑" pitchFamily="34" charset="-122"/>
                </a:endParaRPr>
              </a:p>
            </p:txBody>
          </p:sp>
        </p:grpSp>
      </p:grpSp>
      <p:sp>
        <p:nvSpPr>
          <p:cNvPr id="104" name="TextBox 103"/>
          <p:cNvSpPr txBox="1"/>
          <p:nvPr/>
        </p:nvSpPr>
        <p:spPr>
          <a:xfrm>
            <a:off x="1912505" y="3854189"/>
            <a:ext cx="1298638" cy="353839"/>
          </a:xfrm>
          <a:prstGeom prst="rect">
            <a:avLst/>
          </a:prstGeom>
          <a:noFill/>
        </p:spPr>
        <p:txBody>
          <a:bodyPr wrap="square" lIns="91403" tIns="45702" rIns="91403" bIns="45702" rtlCol="0">
            <a:spAutoFit/>
          </a:bodyPr>
          <a:lstStyle/>
          <a:p>
            <a:pPr algn="ctr" defTabSz="913996"/>
            <a:r>
              <a:rPr lang="zh-CN" altLang="en-US" sz="1699" b="1" dirty="0">
                <a:solidFill>
                  <a:prstClr val="black"/>
                </a:solidFill>
                <a:latin typeface="微软雅黑" pitchFamily="34" charset="-122"/>
                <a:ea typeface="微软雅黑" pitchFamily="34" charset="-122"/>
              </a:rPr>
              <a:t>教学任务</a:t>
            </a:r>
          </a:p>
        </p:txBody>
      </p:sp>
      <p:sp>
        <p:nvSpPr>
          <p:cNvPr id="105" name="TextBox 104"/>
          <p:cNvSpPr txBox="1"/>
          <p:nvPr/>
        </p:nvSpPr>
        <p:spPr>
          <a:xfrm>
            <a:off x="3378845" y="3815149"/>
            <a:ext cx="1436886" cy="353839"/>
          </a:xfrm>
          <a:prstGeom prst="rect">
            <a:avLst/>
          </a:prstGeom>
          <a:noFill/>
        </p:spPr>
        <p:txBody>
          <a:bodyPr wrap="square" lIns="91403" tIns="45702" rIns="91403" bIns="45702" rtlCol="0">
            <a:spAutoFit/>
          </a:bodyPr>
          <a:lstStyle/>
          <a:p>
            <a:pPr algn="ctr" defTabSz="913996"/>
            <a:r>
              <a:rPr lang="zh-CN" altLang="en-US" sz="1699" b="1" dirty="0">
                <a:solidFill>
                  <a:prstClr val="black"/>
                </a:solidFill>
                <a:latin typeface="微软雅黑" pitchFamily="34" charset="-122"/>
                <a:ea typeface="微软雅黑" pitchFamily="34" charset="-122"/>
              </a:rPr>
              <a:t>开展新技术</a:t>
            </a:r>
          </a:p>
        </p:txBody>
      </p:sp>
      <p:sp>
        <p:nvSpPr>
          <p:cNvPr id="106" name="TextBox 105"/>
          <p:cNvSpPr txBox="1"/>
          <p:nvPr/>
        </p:nvSpPr>
        <p:spPr>
          <a:xfrm>
            <a:off x="4745747" y="3838101"/>
            <a:ext cx="1436886" cy="353839"/>
          </a:xfrm>
          <a:prstGeom prst="rect">
            <a:avLst/>
          </a:prstGeom>
          <a:noFill/>
        </p:spPr>
        <p:txBody>
          <a:bodyPr wrap="square" lIns="91403" tIns="45702" rIns="91403" bIns="45702" rtlCol="0">
            <a:spAutoFit/>
          </a:bodyPr>
          <a:lstStyle/>
          <a:p>
            <a:pPr algn="ctr" defTabSz="913996"/>
            <a:r>
              <a:rPr lang="zh-CN" altLang="en-US" sz="1699" b="1" dirty="0">
                <a:solidFill>
                  <a:prstClr val="black"/>
                </a:solidFill>
                <a:latin typeface="微软雅黑" pitchFamily="34" charset="-122"/>
                <a:ea typeface="微软雅黑" pitchFamily="34" charset="-122"/>
              </a:rPr>
              <a:t>课程编辑</a:t>
            </a:r>
          </a:p>
        </p:txBody>
      </p:sp>
      <p:sp>
        <p:nvSpPr>
          <p:cNvPr id="107" name="TextBox 106"/>
          <p:cNvSpPr txBox="1"/>
          <p:nvPr/>
        </p:nvSpPr>
        <p:spPr>
          <a:xfrm>
            <a:off x="5935212" y="3805844"/>
            <a:ext cx="1436886" cy="353839"/>
          </a:xfrm>
          <a:prstGeom prst="rect">
            <a:avLst/>
          </a:prstGeom>
          <a:noFill/>
        </p:spPr>
        <p:txBody>
          <a:bodyPr wrap="square" lIns="91403" tIns="45702" rIns="91403" bIns="45702" rtlCol="0">
            <a:spAutoFit/>
          </a:bodyPr>
          <a:lstStyle/>
          <a:p>
            <a:pPr algn="ctr" defTabSz="913996"/>
            <a:r>
              <a:rPr lang="zh-CN" altLang="en-US" sz="1699" b="1" dirty="0">
                <a:solidFill>
                  <a:prstClr val="black"/>
                </a:solidFill>
                <a:latin typeface="微软雅黑" pitchFamily="34" charset="-122"/>
                <a:ea typeface="微软雅黑" pitchFamily="34" charset="-122"/>
              </a:rPr>
              <a:t>临床取证</a:t>
            </a:r>
          </a:p>
        </p:txBody>
      </p:sp>
      <p:sp>
        <p:nvSpPr>
          <p:cNvPr id="108" name="TextBox 107"/>
          <p:cNvSpPr txBox="1"/>
          <p:nvPr/>
        </p:nvSpPr>
        <p:spPr>
          <a:xfrm>
            <a:off x="7299125" y="3778876"/>
            <a:ext cx="1436886" cy="353839"/>
          </a:xfrm>
          <a:prstGeom prst="rect">
            <a:avLst/>
          </a:prstGeom>
          <a:noFill/>
        </p:spPr>
        <p:txBody>
          <a:bodyPr wrap="square" lIns="91403" tIns="45702" rIns="91403" bIns="45702" rtlCol="0">
            <a:spAutoFit/>
          </a:bodyPr>
          <a:lstStyle/>
          <a:p>
            <a:pPr algn="ctr" defTabSz="913996"/>
            <a:r>
              <a:rPr lang="zh-CN" altLang="en-US" sz="1699" b="1" dirty="0">
                <a:solidFill>
                  <a:prstClr val="black"/>
                </a:solidFill>
                <a:latin typeface="微软雅黑" pitchFamily="34" charset="-122"/>
                <a:ea typeface="微软雅黑" pitchFamily="34" charset="-122"/>
              </a:rPr>
              <a:t>远程会诊</a:t>
            </a:r>
          </a:p>
        </p:txBody>
      </p:sp>
      <p:sp>
        <p:nvSpPr>
          <p:cNvPr id="109" name="TextBox 108"/>
          <p:cNvSpPr txBox="1"/>
          <p:nvPr/>
        </p:nvSpPr>
        <p:spPr>
          <a:xfrm>
            <a:off x="8841173" y="3783762"/>
            <a:ext cx="1436886" cy="353839"/>
          </a:xfrm>
          <a:prstGeom prst="rect">
            <a:avLst/>
          </a:prstGeom>
          <a:noFill/>
        </p:spPr>
        <p:txBody>
          <a:bodyPr wrap="square" lIns="91403" tIns="45702" rIns="91403" bIns="45702" rtlCol="0">
            <a:spAutoFit/>
          </a:bodyPr>
          <a:lstStyle/>
          <a:p>
            <a:pPr algn="ctr" defTabSz="913996"/>
            <a:r>
              <a:rPr lang="zh-CN" altLang="en-US" sz="1699" b="1" dirty="0">
                <a:solidFill>
                  <a:prstClr val="black"/>
                </a:solidFill>
                <a:latin typeface="微软雅黑" pitchFamily="34" charset="-122"/>
                <a:ea typeface="微软雅黑" pitchFamily="34" charset="-122"/>
              </a:rPr>
              <a:t>科研数据</a:t>
            </a:r>
          </a:p>
        </p:txBody>
      </p:sp>
      <p:sp>
        <p:nvSpPr>
          <p:cNvPr id="45" name="矩形 4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46" name="直接连接符 45"/>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89288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4901619" y="950782"/>
            <a:ext cx="2122800"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导入临床路径</a:t>
            </a:r>
          </a:p>
        </p:txBody>
      </p:sp>
      <p:sp>
        <p:nvSpPr>
          <p:cNvPr id="3" name="圆角矩形 2"/>
          <p:cNvSpPr/>
          <p:nvPr/>
        </p:nvSpPr>
        <p:spPr>
          <a:xfrm>
            <a:off x="4800194" y="1856110"/>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1999" b="1" dirty="0">
                <a:solidFill>
                  <a:prstClr val="white"/>
                </a:solidFill>
                <a:latin typeface="微软雅黑" pitchFamily="34" charset="-122"/>
                <a:ea typeface="微软雅黑" pitchFamily="34" charset="-122"/>
              </a:rPr>
              <a:t>按病种设计最佳</a:t>
            </a:r>
            <a:endParaRPr lang="en-US" altLang="zh-CN" sz="1999" b="1" dirty="0">
              <a:solidFill>
                <a:prstClr val="white"/>
              </a:solidFill>
              <a:latin typeface="微软雅黑" pitchFamily="34" charset="-122"/>
              <a:ea typeface="微软雅黑" pitchFamily="34" charset="-122"/>
            </a:endParaRPr>
          </a:p>
          <a:p>
            <a:pPr algn="ctr" defTabSz="913996"/>
            <a:r>
              <a:rPr lang="zh-CN" altLang="en-US" sz="1999" b="1" dirty="0">
                <a:solidFill>
                  <a:prstClr val="white"/>
                </a:solidFill>
                <a:latin typeface="微软雅黑" pitchFamily="34" charset="-122"/>
                <a:ea typeface="微软雅黑" pitchFamily="34" charset="-122"/>
              </a:rPr>
              <a:t>医疗和护理方案</a:t>
            </a:r>
          </a:p>
        </p:txBody>
      </p:sp>
      <p:sp>
        <p:nvSpPr>
          <p:cNvPr id="4" name="圆角矩形 3"/>
          <p:cNvSpPr/>
          <p:nvPr/>
        </p:nvSpPr>
        <p:spPr>
          <a:xfrm>
            <a:off x="8183689" y="1842659"/>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1999" b="1" dirty="0">
                <a:solidFill>
                  <a:prstClr val="white"/>
                </a:solidFill>
                <a:latin typeface="微软雅黑" pitchFamily="34" charset="-122"/>
                <a:ea typeface="微软雅黑" pitchFamily="34" charset="-122"/>
              </a:rPr>
              <a:t>根据病情合理安排</a:t>
            </a:r>
            <a:endParaRPr lang="en-US" altLang="zh-CN" sz="1999" b="1" dirty="0">
              <a:solidFill>
                <a:prstClr val="white"/>
              </a:solidFill>
              <a:latin typeface="微软雅黑" pitchFamily="34" charset="-122"/>
              <a:ea typeface="微软雅黑" pitchFamily="34" charset="-122"/>
            </a:endParaRPr>
          </a:p>
          <a:p>
            <a:pPr algn="ctr" defTabSz="913996"/>
            <a:r>
              <a:rPr lang="zh-CN" altLang="en-US" sz="1999" b="1" dirty="0">
                <a:solidFill>
                  <a:prstClr val="white"/>
                </a:solidFill>
                <a:latin typeface="微软雅黑" pitchFamily="34" charset="-122"/>
                <a:ea typeface="微软雅黑" pitchFamily="34" charset="-122"/>
              </a:rPr>
              <a:t>住院时间和费用</a:t>
            </a:r>
          </a:p>
        </p:txBody>
      </p:sp>
      <p:sp>
        <p:nvSpPr>
          <p:cNvPr id="5" name="圆角矩形 4"/>
          <p:cNvSpPr/>
          <p:nvPr/>
        </p:nvSpPr>
        <p:spPr>
          <a:xfrm>
            <a:off x="1345591" y="1842659"/>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1999" b="1" dirty="0">
                <a:solidFill>
                  <a:prstClr val="white"/>
                </a:solidFill>
                <a:latin typeface="微软雅黑" pitchFamily="34" charset="-122"/>
                <a:ea typeface="微软雅黑" pitchFamily="34" charset="-122"/>
              </a:rPr>
              <a:t>严格执行临床路管</a:t>
            </a:r>
            <a:endParaRPr lang="en-US" altLang="zh-CN" sz="1999" b="1" dirty="0">
              <a:solidFill>
                <a:prstClr val="white"/>
              </a:solidFill>
              <a:latin typeface="微软雅黑" pitchFamily="34" charset="-122"/>
              <a:ea typeface="微软雅黑" pitchFamily="34" charset="-122"/>
            </a:endParaRPr>
          </a:p>
          <a:p>
            <a:pPr algn="ctr" defTabSz="913996"/>
            <a:r>
              <a:rPr lang="zh-CN" altLang="en-US" sz="1999" b="1" dirty="0">
                <a:solidFill>
                  <a:prstClr val="white"/>
                </a:solidFill>
                <a:latin typeface="微软雅黑" pitchFamily="34" charset="-122"/>
                <a:ea typeface="微软雅黑" pitchFamily="34" charset="-122"/>
              </a:rPr>
              <a:t>理病种和标准</a:t>
            </a:r>
          </a:p>
        </p:txBody>
      </p:sp>
      <p:cxnSp>
        <p:nvCxnSpPr>
          <p:cNvPr id="7" name="直接箭头连接符 6"/>
          <p:cNvCxnSpPr>
            <a:stCxn id="5" idx="3"/>
            <a:endCxn id="3" idx="1"/>
          </p:cNvCxnSpPr>
          <p:nvPr/>
        </p:nvCxnSpPr>
        <p:spPr>
          <a:xfrm>
            <a:off x="3721236" y="2418573"/>
            <a:ext cx="1078957" cy="1345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4" idx="1"/>
          </p:cNvCxnSpPr>
          <p:nvPr/>
        </p:nvCxnSpPr>
        <p:spPr>
          <a:xfrm>
            <a:off x="7167657" y="2411849"/>
            <a:ext cx="1016032" cy="6725"/>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52559" y="5660667"/>
            <a:ext cx="7589006" cy="615393"/>
          </a:xfrm>
          <a:prstGeom prst="rect">
            <a:avLst/>
          </a:prstGeom>
          <a:noFill/>
          <a:ln>
            <a:solidFill>
              <a:schemeClr val="tx2"/>
            </a:solidFill>
          </a:ln>
        </p:spPr>
        <p:txBody>
          <a:bodyPr wrap="square" rtlCol="0">
            <a:spAutoFit/>
          </a:bodyPr>
          <a:lstStyle/>
          <a:p>
            <a:pPr defTabSz="913996"/>
            <a:r>
              <a:rPr lang="zh-CN" altLang="en-US" sz="1699" b="1" dirty="0">
                <a:solidFill>
                  <a:srgbClr val="1F497D"/>
                </a:solidFill>
                <a:latin typeface="微软雅黑" pitchFamily="34" charset="-122"/>
                <a:ea typeface="微软雅黑" pitchFamily="34" charset="-122"/>
              </a:rPr>
              <a:t>临床路径的意义：</a:t>
            </a:r>
            <a:r>
              <a:rPr lang="zh-CN" altLang="en-US" sz="1699" dirty="0">
                <a:solidFill>
                  <a:srgbClr val="1F497D"/>
                </a:solidFill>
                <a:latin typeface="微软雅黑" pitchFamily="34" charset="-122"/>
                <a:ea typeface="微软雅黑" pitchFamily="34" charset="-122"/>
              </a:rPr>
              <a:t>规范诊疗过程，提高医护质量，降低医疗费用，缩短住院天</a:t>
            </a:r>
            <a:endParaRPr lang="en-US" altLang="zh-CN" sz="1699" dirty="0">
              <a:solidFill>
                <a:srgbClr val="1F497D"/>
              </a:solidFill>
              <a:latin typeface="微软雅黑" pitchFamily="34" charset="-122"/>
              <a:ea typeface="微软雅黑" pitchFamily="34" charset="-122"/>
            </a:endParaRPr>
          </a:p>
          <a:p>
            <a:pPr defTabSz="913996"/>
            <a:r>
              <a:rPr lang="zh-CN" altLang="en-US" sz="1699" dirty="0">
                <a:solidFill>
                  <a:srgbClr val="1F497D"/>
                </a:solidFill>
                <a:latin typeface="微软雅黑" pitchFamily="34" charset="-122"/>
                <a:ea typeface="微软雅黑" pitchFamily="34" charset="-122"/>
              </a:rPr>
              <a:t>数，促进科间协作，加强医患沟通，减少医疗纠纷，提高医院的核心竞争力。</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129" y="3368957"/>
            <a:ext cx="2748714" cy="1986376"/>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矩形 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13" name="直接连接符 1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09650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4495" y="2267863"/>
            <a:ext cx="4103387" cy="2837142"/>
          </a:xfrm>
          <a:prstGeom prst="rect">
            <a:avLst/>
          </a:prstGeom>
          <a:noFill/>
          <a:ln>
            <a:solidFill>
              <a:schemeClr val="tx2"/>
            </a:solidFill>
          </a:ln>
        </p:spPr>
        <p:txBody>
          <a:bodyPr wrap="square" lIns="91403" tIns="45702" rIns="91403" bIns="45702" rtlCol="0">
            <a:spAutoFit/>
          </a:bodyPr>
          <a:lstStyle/>
          <a:p>
            <a:pPr defTabSz="913996">
              <a:lnSpc>
                <a:spcPct val="150000"/>
              </a:lnSpc>
            </a:pPr>
            <a:r>
              <a:rPr lang="en-US" altLang="zh-CN" sz="1699" b="1" dirty="0">
                <a:solidFill>
                  <a:prstClr val="black"/>
                </a:solidFill>
                <a:latin typeface="微软雅黑" pitchFamily="34" charset="-122"/>
                <a:ea typeface="微软雅黑" pitchFamily="34" charset="-122"/>
              </a:rPr>
              <a:t>2013</a:t>
            </a:r>
            <a:r>
              <a:rPr lang="zh-CN" altLang="en-US" sz="1699" b="1" dirty="0">
                <a:solidFill>
                  <a:prstClr val="black"/>
                </a:solidFill>
                <a:latin typeface="微软雅黑" pitchFamily="34" charset="-122"/>
                <a:ea typeface="微软雅黑" pitchFamily="34" charset="-122"/>
              </a:rPr>
              <a:t>年战略检讨：</a:t>
            </a:r>
            <a:r>
              <a:rPr lang="zh-CN" altLang="en-US" sz="1699" dirty="0">
                <a:solidFill>
                  <a:prstClr val="black"/>
                </a:solidFill>
                <a:latin typeface="微软雅黑" pitchFamily="34" charset="-122"/>
                <a:ea typeface="微软雅黑" pitchFamily="34" charset="-122"/>
              </a:rPr>
              <a:t>去年战略目标达</a:t>
            </a:r>
            <a:r>
              <a:rPr lang="en-US" altLang="zh-CN" sz="1699" dirty="0">
                <a:solidFill>
                  <a:prstClr val="black"/>
                </a:solidFill>
                <a:latin typeface="微软雅黑" pitchFamily="34" charset="-122"/>
                <a:ea typeface="微软雅黑" pitchFamily="34" charset="-122"/>
              </a:rPr>
              <a:t>60%</a:t>
            </a:r>
            <a:r>
              <a:rPr lang="zh-CN" altLang="en-US" sz="1699" dirty="0">
                <a:solidFill>
                  <a:prstClr val="black"/>
                </a:solidFill>
                <a:latin typeface="微软雅黑" pitchFamily="34" charset="-122"/>
                <a:ea typeface="微软雅黑" pitchFamily="34" charset="-122"/>
              </a:rPr>
              <a:t>。</a:t>
            </a:r>
            <a:endParaRPr lang="en-US" altLang="zh-CN" sz="1699" dirty="0">
              <a:solidFill>
                <a:prstClr val="black"/>
              </a:solidFill>
              <a:latin typeface="微软雅黑" pitchFamily="34" charset="-122"/>
              <a:ea typeface="微软雅黑" pitchFamily="34" charset="-122"/>
            </a:endParaRPr>
          </a:p>
          <a:p>
            <a:pPr defTabSz="913996">
              <a:lnSpc>
                <a:spcPct val="150000"/>
              </a:lnSpc>
            </a:pPr>
            <a:r>
              <a:rPr lang="zh-CN" altLang="en-US" sz="1699" b="1" dirty="0">
                <a:solidFill>
                  <a:prstClr val="black"/>
                </a:solidFill>
                <a:latin typeface="微软雅黑" pitchFamily="34" charset="-122"/>
                <a:ea typeface="微软雅黑" pitchFamily="34" charset="-122"/>
              </a:rPr>
              <a:t>原因</a:t>
            </a:r>
            <a:r>
              <a:rPr lang="en-US" altLang="zh-CN" sz="1699" b="1" dirty="0">
                <a:solidFill>
                  <a:prstClr val="black"/>
                </a:solidFill>
                <a:latin typeface="微软雅黑" pitchFamily="34" charset="-122"/>
                <a:ea typeface="微软雅黑" pitchFamily="34" charset="-122"/>
              </a:rPr>
              <a:t>:</a:t>
            </a:r>
          </a:p>
          <a:p>
            <a:pPr defTabSz="913996">
              <a:lnSpc>
                <a:spcPct val="150000"/>
              </a:lnSpc>
            </a:pPr>
            <a:r>
              <a:rPr lang="en-US" altLang="zh-CN" sz="1699" dirty="0">
                <a:solidFill>
                  <a:prstClr val="black"/>
                </a:solidFill>
                <a:latin typeface="微软雅黑" pitchFamily="34" charset="-122"/>
                <a:ea typeface="微软雅黑" pitchFamily="34" charset="-122"/>
              </a:rPr>
              <a:t>1</a:t>
            </a:r>
            <a:r>
              <a:rPr lang="zh-CN" altLang="en-US" sz="1699" dirty="0">
                <a:solidFill>
                  <a:prstClr val="black"/>
                </a:solidFill>
                <a:latin typeface="微软雅黑" pitchFamily="34" charset="-122"/>
                <a:ea typeface="微软雅黑" pitchFamily="34" charset="-122"/>
              </a:rPr>
              <a:t>、省重点专科项目未能达标</a:t>
            </a:r>
            <a:endParaRPr lang="en-US" altLang="zh-CN" sz="1699" dirty="0">
              <a:solidFill>
                <a:prstClr val="black"/>
              </a:solidFill>
              <a:latin typeface="微软雅黑" pitchFamily="34" charset="-122"/>
              <a:ea typeface="微软雅黑" pitchFamily="34" charset="-122"/>
            </a:endParaRPr>
          </a:p>
          <a:p>
            <a:pPr defTabSz="913996">
              <a:lnSpc>
                <a:spcPct val="150000"/>
              </a:lnSpc>
            </a:pPr>
            <a:r>
              <a:rPr lang="en-US" altLang="zh-CN" sz="1699" dirty="0">
                <a:solidFill>
                  <a:prstClr val="black"/>
                </a:solidFill>
                <a:latin typeface="微软雅黑" pitchFamily="34" charset="-122"/>
                <a:ea typeface="微软雅黑" pitchFamily="34" charset="-122"/>
              </a:rPr>
              <a:t>2</a:t>
            </a:r>
            <a:r>
              <a:rPr lang="zh-CN" altLang="en-US" sz="1699" dirty="0">
                <a:solidFill>
                  <a:prstClr val="black"/>
                </a:solidFill>
                <a:latin typeface="微软雅黑" pitchFamily="34" charset="-122"/>
                <a:ea typeface="微软雅黑" pitchFamily="34" charset="-122"/>
              </a:rPr>
              <a:t>、医院服务流程的优化未能完成</a:t>
            </a:r>
            <a:endParaRPr lang="en-US" altLang="zh-CN" sz="1699" dirty="0">
              <a:solidFill>
                <a:prstClr val="black"/>
              </a:solidFill>
              <a:latin typeface="微软雅黑" pitchFamily="34" charset="-122"/>
              <a:ea typeface="微软雅黑" pitchFamily="34" charset="-122"/>
            </a:endParaRPr>
          </a:p>
          <a:p>
            <a:pPr defTabSz="913996">
              <a:lnSpc>
                <a:spcPct val="150000"/>
              </a:lnSpc>
            </a:pPr>
            <a:endParaRPr lang="en-US" altLang="zh-CN" sz="1699" dirty="0">
              <a:solidFill>
                <a:prstClr val="black"/>
              </a:solidFill>
              <a:latin typeface="微软雅黑" pitchFamily="34" charset="-122"/>
              <a:ea typeface="微软雅黑" pitchFamily="34" charset="-122"/>
            </a:endParaRPr>
          </a:p>
          <a:p>
            <a:pPr defTabSz="913996">
              <a:lnSpc>
                <a:spcPct val="150000"/>
              </a:lnSpc>
            </a:pPr>
            <a:r>
              <a:rPr lang="en-US" altLang="zh-CN" sz="1699" b="1" dirty="0">
                <a:solidFill>
                  <a:prstClr val="black"/>
                </a:solidFill>
                <a:latin typeface="微软雅黑" pitchFamily="34" charset="-122"/>
                <a:ea typeface="微软雅黑" pitchFamily="34" charset="-122"/>
              </a:rPr>
              <a:t>2014</a:t>
            </a:r>
            <a:r>
              <a:rPr lang="zh-CN" altLang="en-US" sz="1699" b="1" dirty="0">
                <a:solidFill>
                  <a:prstClr val="black"/>
                </a:solidFill>
                <a:latin typeface="微软雅黑" pitchFamily="34" charset="-122"/>
                <a:ea typeface="微软雅黑" pitchFamily="34" charset="-122"/>
              </a:rPr>
              <a:t>年战略目标：</a:t>
            </a:r>
            <a:r>
              <a:rPr lang="zh-CN" altLang="en-US" sz="1699" dirty="0">
                <a:solidFill>
                  <a:prstClr val="black"/>
                </a:solidFill>
                <a:latin typeface="微软雅黑" pitchFamily="34" charset="-122"/>
                <a:ea typeface="微软雅黑" pitchFamily="34" charset="-122"/>
              </a:rPr>
              <a:t>战略达成率</a:t>
            </a:r>
            <a:r>
              <a:rPr lang="en-US" altLang="zh-CN" sz="1699" dirty="0">
                <a:solidFill>
                  <a:prstClr val="black"/>
                </a:solidFill>
                <a:latin typeface="微软雅黑" pitchFamily="34" charset="-122"/>
                <a:ea typeface="微软雅黑" pitchFamily="34" charset="-122"/>
              </a:rPr>
              <a:t>85%</a:t>
            </a:r>
            <a:endParaRPr lang="zh-CN" altLang="en-US" sz="1699" dirty="0">
              <a:solidFill>
                <a:prstClr val="black"/>
              </a:solidFill>
              <a:latin typeface="微软雅黑" pitchFamily="34" charset="-122"/>
              <a:ea typeface="微软雅黑" pitchFamily="34" charset="-122"/>
            </a:endParaRPr>
          </a:p>
        </p:txBody>
      </p:sp>
      <p:grpSp>
        <p:nvGrpSpPr>
          <p:cNvPr id="23" name="组合 22"/>
          <p:cNvGrpSpPr/>
          <p:nvPr/>
        </p:nvGrpSpPr>
        <p:grpSpPr>
          <a:xfrm>
            <a:off x="7581581" y="2235034"/>
            <a:ext cx="1260431" cy="3164644"/>
            <a:chOff x="7477387" y="2516188"/>
            <a:chExt cx="1260759" cy="3703054"/>
          </a:xfrm>
        </p:grpSpPr>
        <p:sp>
          <p:nvSpPr>
            <p:cNvPr id="24" name="Freeform 31"/>
            <p:cNvSpPr>
              <a:spLocks/>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endParaRPr lang="zh-CN" altLang="en-US" sz="1699" dirty="0">
                <a:solidFill>
                  <a:prstClr val="black"/>
                </a:solidFill>
                <a:latin typeface="Impact" pitchFamily="34" charset="0"/>
                <a:ea typeface="微软雅黑" pitchFamily="34" charset="-122"/>
              </a:endParaRPr>
            </a:p>
          </p:txBody>
        </p:sp>
        <p:sp>
          <p:nvSpPr>
            <p:cNvPr id="25" name="Rectangle 42"/>
            <p:cNvSpPr>
              <a:spLocks noChangeArrowheads="1"/>
            </p:cNvSpPr>
            <p:nvPr/>
          </p:nvSpPr>
          <p:spPr bwMode="auto">
            <a:xfrm>
              <a:off x="7477387" y="5592763"/>
              <a:ext cx="1260759" cy="62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996">
                <a:lnSpc>
                  <a:spcPct val="90000"/>
                </a:lnSpc>
              </a:pPr>
              <a:r>
                <a:rPr lang="en-US" altLang="zh-CN" sz="1600" b="1" dirty="0">
                  <a:solidFill>
                    <a:srgbClr val="1F497D"/>
                  </a:solidFill>
                  <a:latin typeface="微软雅黑" pitchFamily="34" charset="-122"/>
                  <a:ea typeface="微软雅黑" pitchFamily="34" charset="-122"/>
                </a:rPr>
                <a:t>2013</a:t>
              </a:r>
              <a:r>
                <a:rPr lang="zh-CN" altLang="en-US" sz="1600" b="1" dirty="0">
                  <a:solidFill>
                    <a:srgbClr val="1F497D"/>
                  </a:solidFill>
                  <a:latin typeface="微软雅黑" pitchFamily="34" charset="-122"/>
                  <a:ea typeface="微软雅黑" pitchFamily="34" charset="-122"/>
                </a:rPr>
                <a:t>年战略达成率</a:t>
              </a:r>
              <a:endParaRPr lang="en-US" altLang="zh-CN" sz="1600" b="1" dirty="0">
                <a:solidFill>
                  <a:srgbClr val="1F497D"/>
                </a:solidFill>
                <a:latin typeface="微软雅黑" pitchFamily="34" charset="-122"/>
                <a:ea typeface="微软雅黑" pitchFamily="34" charset="-122"/>
              </a:endParaRPr>
            </a:p>
          </p:txBody>
        </p:sp>
      </p:grpSp>
      <p:grpSp>
        <p:nvGrpSpPr>
          <p:cNvPr id="26" name="组合 25"/>
          <p:cNvGrpSpPr/>
          <p:nvPr/>
        </p:nvGrpSpPr>
        <p:grpSpPr>
          <a:xfrm>
            <a:off x="7697175" y="3378805"/>
            <a:ext cx="928445" cy="1426266"/>
            <a:chOff x="7605713" y="4262438"/>
            <a:chExt cx="928687" cy="1285875"/>
          </a:xfrm>
          <a:solidFill>
            <a:srgbClr val="8CC600">
              <a:alpha val="55000"/>
            </a:srgbClr>
          </a:solidFill>
        </p:grpSpPr>
        <p:sp>
          <p:nvSpPr>
            <p:cNvPr id="27" name="AutoShape 33"/>
            <p:cNvSpPr>
              <a:spLocks noChangeArrowheads="1"/>
            </p:cNvSpPr>
            <p:nvPr/>
          </p:nvSpPr>
          <p:spPr bwMode="gray">
            <a:xfrm>
              <a:off x="7605713" y="4262438"/>
              <a:ext cx="928687" cy="1285875"/>
            </a:xfrm>
            <a:prstGeom prst="can">
              <a:avLst>
                <a:gd name="adj" fmla="val 26994"/>
              </a:avLst>
            </a:prstGeom>
            <a:solidFill>
              <a:schemeClr val="tx2"/>
            </a:solidFill>
            <a:ln w="3175" cap="flat" cmpd="sng" algn="ctr">
              <a:noFill/>
              <a:prstDash val="solid"/>
            </a:ln>
            <a:effectLst/>
          </p:spPr>
          <p:txBody>
            <a:bodyPr vert="eaVert" anchor="ctr"/>
            <a:lstStyle/>
            <a:p>
              <a:pPr defTabSz="913996">
                <a:defRPr/>
              </a:pPr>
              <a:endParaRPr lang="zh-CN" altLang="en-US" sz="3199" kern="0" dirty="0">
                <a:solidFill>
                  <a:sysClr val="window" lastClr="FFFFFF"/>
                </a:solidFill>
                <a:latin typeface="微软雅黑" pitchFamily="34" charset="-122"/>
                <a:ea typeface="微软雅黑" pitchFamily="34" charset="-122"/>
              </a:endParaRPr>
            </a:p>
          </p:txBody>
        </p:sp>
        <p:sp>
          <p:nvSpPr>
            <p:cNvPr id="28" name="Text Box 40"/>
            <p:cNvSpPr txBox="1">
              <a:spLocks noChangeArrowheads="1"/>
            </p:cNvSpPr>
            <p:nvPr/>
          </p:nvSpPr>
          <p:spPr bwMode="blackWhite">
            <a:xfrm>
              <a:off x="7663408" y="4498082"/>
              <a:ext cx="762000" cy="319021"/>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hangingPunct="1">
                <a:spcBef>
                  <a:spcPct val="50000"/>
                </a:spcBef>
                <a:defRPr/>
              </a:pPr>
              <a:r>
                <a:rPr lang="en-US" altLang="zh-CN" sz="1699" kern="0" dirty="0">
                  <a:solidFill>
                    <a:srgbClr val="FFFFFF"/>
                  </a:solidFill>
                  <a:latin typeface="Impact" pitchFamily="34" charset="0"/>
                  <a:ea typeface="微软雅黑" pitchFamily="34" charset="-122"/>
                </a:rPr>
                <a:t>60%</a:t>
              </a:r>
            </a:p>
          </p:txBody>
        </p:sp>
      </p:grpSp>
      <p:grpSp>
        <p:nvGrpSpPr>
          <p:cNvPr id="29" name="组合 28"/>
          <p:cNvGrpSpPr/>
          <p:nvPr/>
        </p:nvGrpSpPr>
        <p:grpSpPr>
          <a:xfrm>
            <a:off x="9414658" y="2327635"/>
            <a:ext cx="1414226" cy="3164644"/>
            <a:chOff x="7354028" y="2516188"/>
            <a:chExt cx="1414594" cy="3703054"/>
          </a:xfrm>
        </p:grpSpPr>
        <p:sp>
          <p:nvSpPr>
            <p:cNvPr id="30" name="Freeform 31"/>
            <p:cNvSpPr>
              <a:spLocks/>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996"/>
              <a:endParaRPr lang="zh-CN" altLang="en-US" sz="1699" dirty="0">
                <a:solidFill>
                  <a:prstClr val="black"/>
                </a:solidFill>
                <a:latin typeface="Impact" pitchFamily="34" charset="0"/>
                <a:ea typeface="微软雅黑" pitchFamily="34" charset="-122"/>
              </a:endParaRPr>
            </a:p>
          </p:txBody>
        </p:sp>
        <p:sp>
          <p:nvSpPr>
            <p:cNvPr id="31" name="Rectangle 42"/>
            <p:cNvSpPr>
              <a:spLocks noChangeArrowheads="1"/>
            </p:cNvSpPr>
            <p:nvPr/>
          </p:nvSpPr>
          <p:spPr bwMode="auto">
            <a:xfrm>
              <a:off x="7354028" y="5592763"/>
              <a:ext cx="1414594" cy="62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996">
                <a:lnSpc>
                  <a:spcPct val="90000"/>
                </a:lnSpc>
              </a:pPr>
              <a:r>
                <a:rPr lang="en-US" altLang="zh-CN" sz="1600" b="1" dirty="0">
                  <a:solidFill>
                    <a:srgbClr val="C00000"/>
                  </a:solidFill>
                  <a:latin typeface="微软雅黑" pitchFamily="34" charset="-122"/>
                  <a:ea typeface="微软雅黑" pitchFamily="34" charset="-122"/>
                </a:rPr>
                <a:t>2014</a:t>
              </a:r>
              <a:r>
                <a:rPr lang="zh-CN" altLang="en-US" sz="1600" b="1" dirty="0">
                  <a:solidFill>
                    <a:srgbClr val="C00000"/>
                  </a:solidFill>
                  <a:latin typeface="微软雅黑" pitchFamily="34" charset="-122"/>
                  <a:ea typeface="微软雅黑" pitchFamily="34" charset="-122"/>
                </a:rPr>
                <a:t>年战略达成率目标</a:t>
              </a:r>
              <a:endParaRPr lang="en-US" altLang="zh-CN" sz="1600" b="1" dirty="0">
                <a:solidFill>
                  <a:srgbClr val="C00000"/>
                </a:solidFill>
                <a:latin typeface="微软雅黑" pitchFamily="34" charset="-122"/>
                <a:ea typeface="微软雅黑" pitchFamily="34" charset="-122"/>
              </a:endParaRPr>
            </a:p>
          </p:txBody>
        </p:sp>
      </p:grpSp>
      <p:grpSp>
        <p:nvGrpSpPr>
          <p:cNvPr id="32" name="组合 31"/>
          <p:cNvGrpSpPr/>
          <p:nvPr/>
        </p:nvGrpSpPr>
        <p:grpSpPr>
          <a:xfrm>
            <a:off x="9653581" y="2815210"/>
            <a:ext cx="928445" cy="2082465"/>
            <a:chOff x="7605713" y="4262438"/>
            <a:chExt cx="928687" cy="1285875"/>
          </a:xfrm>
          <a:solidFill>
            <a:srgbClr val="FF0000">
              <a:alpha val="71000"/>
            </a:srgbClr>
          </a:solidFill>
        </p:grpSpPr>
        <p:sp>
          <p:nvSpPr>
            <p:cNvPr id="33" name="AutoShape 33"/>
            <p:cNvSpPr>
              <a:spLocks noChangeArrowheads="1"/>
            </p:cNvSpPr>
            <p:nvPr/>
          </p:nvSpPr>
          <p:spPr bwMode="gray">
            <a:xfrm>
              <a:off x="7605713" y="4262438"/>
              <a:ext cx="928687" cy="1285875"/>
            </a:xfrm>
            <a:prstGeom prst="can">
              <a:avLst>
                <a:gd name="adj" fmla="val 26994"/>
              </a:avLst>
            </a:prstGeom>
            <a:solidFill>
              <a:srgbClr val="C00000"/>
            </a:solidFill>
            <a:ln w="3175" cap="flat" cmpd="sng" algn="ctr">
              <a:noFill/>
              <a:prstDash val="solid"/>
            </a:ln>
            <a:effectLst/>
          </p:spPr>
          <p:txBody>
            <a:bodyPr vert="eaVert" anchor="ctr"/>
            <a:lstStyle/>
            <a:p>
              <a:pPr defTabSz="913996">
                <a:defRPr/>
              </a:pPr>
              <a:endParaRPr lang="zh-CN" altLang="en-US" sz="3199" kern="0" dirty="0">
                <a:solidFill>
                  <a:sysClr val="window" lastClr="FFFFFF"/>
                </a:solidFill>
                <a:latin typeface="微软雅黑" pitchFamily="34" charset="-122"/>
                <a:ea typeface="微软雅黑" pitchFamily="34" charset="-122"/>
              </a:endParaRPr>
            </a:p>
          </p:txBody>
        </p:sp>
        <p:sp>
          <p:nvSpPr>
            <p:cNvPr id="34" name="Text Box 40"/>
            <p:cNvSpPr txBox="1">
              <a:spLocks noChangeArrowheads="1"/>
            </p:cNvSpPr>
            <p:nvPr/>
          </p:nvSpPr>
          <p:spPr bwMode="blackWhite">
            <a:xfrm>
              <a:off x="7663408" y="4498082"/>
              <a:ext cx="762000" cy="21849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hangingPunct="1">
                <a:spcBef>
                  <a:spcPct val="50000"/>
                </a:spcBef>
                <a:defRPr/>
              </a:pPr>
              <a:r>
                <a:rPr lang="en-US" altLang="zh-CN" sz="1699" kern="0" dirty="0">
                  <a:solidFill>
                    <a:srgbClr val="FFFFFF"/>
                  </a:solidFill>
                  <a:latin typeface="Impact" pitchFamily="34" charset="0"/>
                  <a:ea typeface="微软雅黑" pitchFamily="34" charset="-122"/>
                </a:rPr>
                <a:t>85%</a:t>
              </a:r>
            </a:p>
          </p:txBody>
        </p:sp>
      </p:grpSp>
      <p:pic>
        <p:nvPicPr>
          <p:cNvPr id="35" name="Picture 2" descr="C:\Users\yzx\Desktop\模板.pptx\ppt\media\image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52" y="2235036"/>
            <a:ext cx="1044200" cy="3489348"/>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战略目标</a:t>
            </a:r>
          </a:p>
        </p:txBody>
      </p:sp>
      <p:cxnSp>
        <p:nvCxnSpPr>
          <p:cNvPr id="18" name="直接连接符 17"/>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78188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756920" y="2939244"/>
            <a:ext cx="4483060" cy="304280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endParaRPr lang="zh-CN" altLang="en-US" sz="1699">
              <a:solidFill>
                <a:prstClr val="white"/>
              </a:solidFill>
            </a:endParaRPr>
          </a:p>
        </p:txBody>
      </p:sp>
      <p:sp>
        <p:nvSpPr>
          <p:cNvPr id="19" name="Rectangle 12"/>
          <p:cNvSpPr/>
          <p:nvPr/>
        </p:nvSpPr>
        <p:spPr bwMode="auto">
          <a:xfrm>
            <a:off x="1758851" y="2154041"/>
            <a:ext cx="4481127" cy="628309"/>
          </a:xfrm>
          <a:prstGeom prst="rect">
            <a:avLst/>
          </a:prstGeom>
          <a:solidFill>
            <a:schemeClr val="tx2"/>
          </a:solidFill>
        </p:spPr>
        <p:txBody>
          <a:bodyPr vert="horz" wrap="square" lIns="68544" tIns="68544" rIns="68544" bIns="68544" rtlCol="0" anchor="ctr" anchorCtr="0">
            <a:noAutofit/>
          </a:bodyPr>
          <a:lstStyle/>
          <a:p>
            <a:pPr algn="ctr" defTabSz="913996">
              <a:lnSpc>
                <a:spcPct val="90000"/>
              </a:lnSpc>
              <a:spcBef>
                <a:spcPct val="20000"/>
              </a:spcBef>
              <a:buSzPct val="90000"/>
            </a:pPr>
            <a:r>
              <a:rPr lang="en-US" altLang="zh-CN" sz="1999"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zh-CN" altLang="en-US" sz="1999"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创建平安医院、和谐医院</a:t>
            </a:r>
            <a:r>
              <a:rPr lang="en-US" altLang="zh-CN" sz="1999"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endParaRPr lang="en-US" sz="1999"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20" name="Rectangle 14"/>
          <p:cNvSpPr/>
          <p:nvPr/>
        </p:nvSpPr>
        <p:spPr bwMode="auto">
          <a:xfrm>
            <a:off x="1632667" y="1989218"/>
            <a:ext cx="4727842" cy="4135154"/>
          </a:xfrm>
          <a:prstGeom prst="rect">
            <a:avLst/>
          </a:prstGeom>
          <a:noFill/>
          <a:ln w="38100">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0" tIns="34271" rIns="68540" bIns="34271" numCol="1" rtlCol="0" anchor="ctr" anchorCtr="0" compatLnSpc="1">
            <a:prstTxWarp prst="textNoShape">
              <a:avLst/>
            </a:prstTxWarp>
          </a:bodyPr>
          <a:lstStyle/>
          <a:p>
            <a:pPr algn="ctr" defTabSz="685192"/>
            <a:endParaRPr lang="en-US" sz="1699" dirty="0">
              <a:solidFill>
                <a:srgbClr val="FFFFFF">
                  <a:alpha val="98824"/>
                </a:srgbClr>
              </a:solidFill>
              <a:ea typeface="Segoe UI" pitchFamily="34" charset="0"/>
              <a:cs typeface="Segoe UI" pitchFamily="34" charset="0"/>
            </a:endParaRPr>
          </a:p>
        </p:txBody>
      </p:sp>
      <p:sp>
        <p:nvSpPr>
          <p:cNvPr id="21" name="矩形 20"/>
          <p:cNvSpPr/>
          <p:nvPr/>
        </p:nvSpPr>
        <p:spPr>
          <a:xfrm>
            <a:off x="1741895" y="2997065"/>
            <a:ext cx="4498084" cy="2652344"/>
          </a:xfrm>
          <a:prstGeom prst="rect">
            <a:avLst/>
          </a:prstGeom>
        </p:spPr>
        <p:txBody>
          <a:bodyPr wrap="square" lIns="91403" tIns="45702" rIns="91403" bIns="45702">
            <a:spAutoFit/>
          </a:bodyPr>
          <a:lstStyle/>
          <a:p>
            <a:pPr indent="456999" defTabSz="913996">
              <a:lnSpc>
                <a:spcPct val="130000"/>
              </a:lnSpc>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消灭等级以上医疗事故，消灭严重院内感染事件，消灭毒麻药品丢失、被盗事件，消灭职工工伤事故，消灭火灾爆炸事故，消灭食物中毒事故，消灭药品不安全事件，消灭责任性设备严重损坏和故障，消灭交通安全事故，控制严重差错事故，控制传染病漏报缓报现象，减少一般差错和医疗纠纷发生，努力创建平安医院、和谐医院。</a:t>
            </a:r>
            <a:endParaRPr lang="zh-CN" altLang="en-US" sz="1600" dirty="0">
              <a:solidFill>
                <a:prstClr val="black"/>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634" y="1989218"/>
            <a:ext cx="4738593" cy="4135154"/>
          </a:xfrm>
          <a:prstGeom prst="rect">
            <a:avLst/>
          </a:prstGeom>
          <a:ln w="28575">
            <a:solidFill>
              <a:schemeClr val="tx2"/>
            </a:solidFill>
          </a:ln>
        </p:spPr>
      </p:pic>
      <p:sp>
        <p:nvSpPr>
          <p:cNvPr id="7" name="文本框 10"/>
          <p:cNvSpPr txBox="1"/>
          <p:nvPr/>
        </p:nvSpPr>
        <p:spPr>
          <a:xfrm>
            <a:off x="3072451" y="1156693"/>
            <a:ext cx="1619758"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安全管理</a:t>
            </a:r>
          </a:p>
        </p:txBody>
      </p:sp>
      <p:sp>
        <p:nvSpPr>
          <p:cNvPr id="8" name="矩形 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9" name="直接连接符 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018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par>
                                <p:cTn id="12" presetID="8" presetClass="emph" presetSubtype="0" fill="hold" grpId="1" nodeType="withEffect">
                                  <p:stCondLst>
                                    <p:cond delay="0"/>
                                  </p:stCondLst>
                                  <p:childTnLst>
                                    <p:animRot by="43200000">
                                      <p:cBhvr>
                                        <p:cTn id="13" dur="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929417" y="991278"/>
            <a:ext cx="2143035"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行政职能管理</a:t>
            </a:r>
          </a:p>
        </p:txBody>
      </p:sp>
      <p:sp>
        <p:nvSpPr>
          <p:cNvPr id="13" name="Rectangle 31"/>
          <p:cNvSpPr/>
          <p:nvPr/>
        </p:nvSpPr>
        <p:spPr bwMode="auto">
          <a:xfrm>
            <a:off x="1796847" y="3425085"/>
            <a:ext cx="2231419" cy="2951231"/>
          </a:xfrm>
          <a:prstGeom prst="rect">
            <a:avLst/>
          </a:prstGeom>
          <a:solidFill>
            <a:schemeClr val="tx2"/>
          </a:solidFill>
          <a:ln w="9525" cap="flat" cmpd="sng" algn="ctr">
            <a:solidFill>
              <a:schemeClr val="accent2">
                <a:lumMod val="40000"/>
                <a:lumOff val="60000"/>
              </a:schemeClr>
            </a:solid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684986">
              <a:defRPr/>
            </a:pPr>
            <a:endParaRPr lang="en-US" sz="1699"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4" name="Rectangle 31"/>
          <p:cNvSpPr/>
          <p:nvPr/>
        </p:nvSpPr>
        <p:spPr bwMode="auto">
          <a:xfrm>
            <a:off x="4285740" y="3425085"/>
            <a:ext cx="2231419" cy="2951231"/>
          </a:xfrm>
          <a:prstGeom prst="rect">
            <a:avLst/>
          </a:prstGeom>
          <a:solidFill>
            <a:srgbClr val="8CC6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684986">
              <a:defRPr/>
            </a:pPr>
            <a:endParaRPr lang="en-US" sz="1699"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5" name="Rectangle 31"/>
          <p:cNvSpPr/>
          <p:nvPr/>
        </p:nvSpPr>
        <p:spPr bwMode="auto">
          <a:xfrm>
            <a:off x="6774633" y="3425085"/>
            <a:ext cx="2231419" cy="2951231"/>
          </a:xfrm>
          <a:prstGeom prst="rect">
            <a:avLst/>
          </a:prstGeom>
          <a:solidFill>
            <a:srgbClr val="FFC0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684986">
              <a:defRPr/>
            </a:pPr>
            <a:endParaRPr lang="en-US" sz="1699"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6" name="Rectangle 31"/>
          <p:cNvSpPr/>
          <p:nvPr/>
        </p:nvSpPr>
        <p:spPr bwMode="auto">
          <a:xfrm>
            <a:off x="9263527" y="3425085"/>
            <a:ext cx="2231419" cy="2951231"/>
          </a:xfrm>
          <a:prstGeom prst="rect">
            <a:avLst/>
          </a:prstGeom>
          <a:solidFill>
            <a:schemeClr val="tx2">
              <a:lumMod val="40000"/>
              <a:lumOff val="60000"/>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684986">
              <a:defRPr/>
            </a:pPr>
            <a:endParaRPr lang="en-US" sz="1699"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7" name="矩形 16"/>
          <p:cNvSpPr/>
          <p:nvPr/>
        </p:nvSpPr>
        <p:spPr>
          <a:xfrm>
            <a:off x="1796847" y="3998112"/>
            <a:ext cx="9698100" cy="93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endParaRPr lang="zh-CN" altLang="en-US" sz="1699">
              <a:solidFill>
                <a:prstClr val="white"/>
              </a:solidFill>
            </a:endParaRPr>
          </a:p>
        </p:txBody>
      </p:sp>
      <p:sp>
        <p:nvSpPr>
          <p:cNvPr id="18" name="Text Box 44"/>
          <p:cNvSpPr txBox="1">
            <a:spLocks noChangeArrowheads="1"/>
          </p:cNvSpPr>
          <p:nvPr/>
        </p:nvSpPr>
        <p:spPr bwMode="auto">
          <a:xfrm>
            <a:off x="4285742" y="3487493"/>
            <a:ext cx="2231420" cy="42469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a:solidFill>
                  <a:prstClr val="white"/>
                </a:solidFill>
              </a:rPr>
              <a:t>2</a:t>
            </a:r>
            <a:r>
              <a:rPr lang="zh-CN" altLang="en-US" b="1" dirty="0" smtClean="0">
                <a:solidFill>
                  <a:prstClr val="white"/>
                </a:solidFill>
              </a:rPr>
              <a:t>）</a:t>
            </a:r>
            <a:r>
              <a:rPr lang="zh-CN" altLang="en-US" b="1" dirty="0">
                <a:solidFill>
                  <a:prstClr val="white"/>
                </a:solidFill>
              </a:rPr>
              <a:t>导</a:t>
            </a:r>
            <a:r>
              <a:rPr lang="zh-CN" altLang="en-US" b="1" dirty="0" smtClean="0">
                <a:solidFill>
                  <a:prstClr val="white"/>
                </a:solidFill>
              </a:rPr>
              <a:t>入“</a:t>
            </a:r>
            <a:r>
              <a:rPr lang="en-US" altLang="zh-CN" b="1" dirty="0" smtClean="0">
                <a:solidFill>
                  <a:prstClr val="white"/>
                </a:solidFill>
              </a:rPr>
              <a:t>Q+T</a:t>
            </a:r>
            <a:r>
              <a:rPr lang="zh-CN" altLang="en-US" b="1" dirty="0" smtClean="0">
                <a:solidFill>
                  <a:prstClr val="white"/>
                </a:solidFill>
              </a:rPr>
              <a:t>”系统</a:t>
            </a:r>
            <a:endParaRPr lang="zh-CN" altLang="en-US" b="1" dirty="0">
              <a:solidFill>
                <a:prstClr val="white"/>
              </a:solidFill>
            </a:endParaRPr>
          </a:p>
        </p:txBody>
      </p:sp>
      <p:sp>
        <p:nvSpPr>
          <p:cNvPr id="19" name="Text Box 44"/>
          <p:cNvSpPr txBox="1">
            <a:spLocks noChangeArrowheads="1"/>
          </p:cNvSpPr>
          <p:nvPr/>
        </p:nvSpPr>
        <p:spPr bwMode="auto">
          <a:xfrm>
            <a:off x="1796847" y="351265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a:solidFill>
                  <a:prstClr val="white"/>
                </a:solidFill>
              </a:rPr>
              <a:t>1</a:t>
            </a:r>
            <a:r>
              <a:rPr lang="zh-CN" altLang="en-US" b="1" dirty="0">
                <a:solidFill>
                  <a:prstClr val="white"/>
                </a:solidFill>
              </a:rPr>
              <a:t>）本年度工作重点</a:t>
            </a:r>
          </a:p>
        </p:txBody>
      </p:sp>
      <p:sp>
        <p:nvSpPr>
          <p:cNvPr id="20" name="Text Box 44"/>
          <p:cNvSpPr txBox="1">
            <a:spLocks noChangeArrowheads="1"/>
          </p:cNvSpPr>
          <p:nvPr/>
        </p:nvSpPr>
        <p:spPr bwMode="auto">
          <a:xfrm>
            <a:off x="6771305" y="3499287"/>
            <a:ext cx="2231420" cy="75692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a:solidFill>
                  <a:prstClr val="white"/>
                </a:solidFill>
              </a:rPr>
              <a:t>3</a:t>
            </a:r>
            <a:r>
              <a:rPr lang="zh-CN" altLang="en-US" b="1" dirty="0" smtClean="0">
                <a:solidFill>
                  <a:prstClr val="white"/>
                </a:solidFill>
              </a:rPr>
              <a:t>）导入梅奥绩能核心</a:t>
            </a:r>
            <a:endParaRPr lang="zh-CN" altLang="en-US" b="1" dirty="0">
              <a:solidFill>
                <a:prstClr val="white"/>
              </a:solidFill>
            </a:endParaRPr>
          </a:p>
          <a:p>
            <a:pPr indent="0"/>
            <a:endParaRPr lang="en-US" b="1" dirty="0">
              <a:solidFill>
                <a:prstClr val="white"/>
              </a:solidFill>
            </a:endParaRPr>
          </a:p>
        </p:txBody>
      </p:sp>
      <p:sp>
        <p:nvSpPr>
          <p:cNvPr id="21" name="Text Box 44"/>
          <p:cNvSpPr txBox="1">
            <a:spLocks noChangeArrowheads="1"/>
          </p:cNvSpPr>
          <p:nvPr/>
        </p:nvSpPr>
        <p:spPr bwMode="auto">
          <a:xfrm>
            <a:off x="9258534" y="3499288"/>
            <a:ext cx="2231420" cy="71538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sz="1500" b="1" dirty="0">
                <a:solidFill>
                  <a:prstClr val="white"/>
                </a:solidFill>
              </a:rPr>
              <a:t>4</a:t>
            </a:r>
            <a:r>
              <a:rPr lang="zh-CN" altLang="en-US" sz="1500" b="1" dirty="0">
                <a:solidFill>
                  <a:prstClr val="white"/>
                </a:solidFill>
              </a:rPr>
              <a:t>）人事与援外工作</a:t>
            </a:r>
          </a:p>
          <a:p>
            <a:pPr indent="0"/>
            <a:endParaRPr lang="en-US" sz="1500" b="1" dirty="0">
              <a:solidFill>
                <a:prstClr val="white"/>
              </a:solidFill>
            </a:endParaRPr>
          </a:p>
        </p:txBody>
      </p:sp>
      <p:sp>
        <p:nvSpPr>
          <p:cNvPr id="22" name="TextBox 6"/>
          <p:cNvSpPr txBox="1"/>
          <p:nvPr/>
        </p:nvSpPr>
        <p:spPr>
          <a:xfrm>
            <a:off x="4361042" y="4227381"/>
            <a:ext cx="2231420" cy="1592707"/>
          </a:xfrm>
          <a:prstGeom prst="rect">
            <a:avLst/>
          </a:prstGeom>
          <a:noFill/>
        </p:spPr>
        <p:txBody>
          <a:bodyPr wrap="square" lIns="91403" tIns="45702" rIns="91403" bIns="45702" rtlCol="0">
            <a:spAutoFit/>
          </a:bodyPr>
          <a:lstStyle/>
          <a:p>
            <a:pPr defTabSz="913996">
              <a:lnSpc>
                <a:spcPct val="130000"/>
              </a:lnSpc>
            </a:pPr>
            <a:r>
              <a:rPr lang="zh-CN" altLang="en-US" sz="1500" dirty="0" smtClean="0">
                <a:solidFill>
                  <a:prstClr val="white"/>
                </a:solidFill>
                <a:latin typeface="微软雅黑" pitchFamily="34" charset="-122"/>
                <a:ea typeface="微软雅黑" pitchFamily="34" charset="-122"/>
              </a:rPr>
              <a:t>导入梅奥国际“</a:t>
            </a:r>
            <a:r>
              <a:rPr lang="en-US" altLang="zh-CN" sz="1500" dirty="0" smtClean="0">
                <a:solidFill>
                  <a:prstClr val="white"/>
                </a:solidFill>
                <a:latin typeface="微软雅黑" pitchFamily="34" charset="-122"/>
                <a:ea typeface="微软雅黑" pitchFamily="34" charset="-122"/>
              </a:rPr>
              <a:t>Q+T</a:t>
            </a:r>
            <a:r>
              <a:rPr lang="zh-CN" altLang="en-US" sz="1500" dirty="0" smtClean="0">
                <a:solidFill>
                  <a:prstClr val="white"/>
                </a:solidFill>
                <a:latin typeface="微软雅黑" pitchFamily="34" charset="-122"/>
                <a:ea typeface="微软雅黑" pitchFamily="34" charset="-122"/>
              </a:rPr>
              <a:t>”网络营销系统，建立医院自己的媒体平台，通过自媒体平台宣传医院的品牌及口碑。</a:t>
            </a:r>
            <a:endParaRPr lang="zh-CN" altLang="en-US" sz="1500" dirty="0">
              <a:solidFill>
                <a:prstClr val="white"/>
              </a:solidFill>
              <a:latin typeface="微软雅黑" pitchFamily="34" charset="-122"/>
              <a:ea typeface="微软雅黑" pitchFamily="34" charset="-122"/>
            </a:endParaRPr>
          </a:p>
        </p:txBody>
      </p:sp>
      <p:sp>
        <p:nvSpPr>
          <p:cNvPr id="23" name="TextBox 6"/>
          <p:cNvSpPr txBox="1"/>
          <p:nvPr/>
        </p:nvSpPr>
        <p:spPr>
          <a:xfrm>
            <a:off x="1786075" y="4243024"/>
            <a:ext cx="2231420" cy="1292625"/>
          </a:xfrm>
          <a:prstGeom prst="rect">
            <a:avLst/>
          </a:prstGeom>
          <a:noFill/>
        </p:spPr>
        <p:txBody>
          <a:bodyPr wrap="square" lIns="91403" tIns="45702" rIns="91403" bIns="45702" rtlCol="0">
            <a:spAutoFit/>
          </a:bodyPr>
          <a:lstStyle/>
          <a:p>
            <a:pPr defTabSz="913996">
              <a:lnSpc>
                <a:spcPct val="130000"/>
              </a:lnSpc>
            </a:pPr>
            <a:r>
              <a:rPr lang="zh-CN" altLang="en-US" sz="1500" dirty="0">
                <a:solidFill>
                  <a:prstClr val="white"/>
                </a:solidFill>
                <a:latin typeface="微软雅黑" pitchFamily="34" charset="-122"/>
                <a:ea typeface="微软雅黑" pitchFamily="34" charset="-122"/>
              </a:rPr>
              <a:t>本年度工作</a:t>
            </a:r>
            <a:r>
              <a:rPr lang="zh-CN" altLang="en-US" sz="1500" dirty="0" smtClean="0">
                <a:solidFill>
                  <a:prstClr val="white"/>
                </a:solidFill>
                <a:latin typeface="微软雅黑" pitchFamily="34" charset="-122"/>
                <a:ea typeface="微软雅黑" pitchFamily="34" charset="-122"/>
              </a:rPr>
              <a:t>重点做好三甲医院的复审工作，按照三甲标准做好复审前的准备工作。</a:t>
            </a:r>
            <a:endParaRPr lang="zh-CN" altLang="en-US" sz="1500" dirty="0">
              <a:solidFill>
                <a:prstClr val="white"/>
              </a:solidFill>
              <a:latin typeface="微软雅黑" pitchFamily="34" charset="-122"/>
              <a:ea typeface="微软雅黑" pitchFamily="34" charset="-122"/>
            </a:endParaRPr>
          </a:p>
        </p:txBody>
      </p:sp>
      <p:sp>
        <p:nvSpPr>
          <p:cNvPr id="24" name="TextBox 6"/>
          <p:cNvSpPr txBox="1"/>
          <p:nvPr/>
        </p:nvSpPr>
        <p:spPr>
          <a:xfrm>
            <a:off x="6777965" y="4163213"/>
            <a:ext cx="2224758" cy="392379"/>
          </a:xfrm>
          <a:prstGeom prst="rect">
            <a:avLst/>
          </a:prstGeom>
          <a:noFill/>
        </p:spPr>
        <p:txBody>
          <a:bodyPr wrap="square" lIns="91403" tIns="45702" rIns="91403" bIns="45702" rtlCol="0">
            <a:spAutoFit/>
          </a:bodyPr>
          <a:lstStyle/>
          <a:p>
            <a:pPr defTabSz="913996">
              <a:lnSpc>
                <a:spcPct val="130000"/>
              </a:lnSpc>
            </a:pPr>
            <a:r>
              <a:rPr lang="zh-CN" altLang="en-US" sz="1500" smtClean="0">
                <a:solidFill>
                  <a:prstClr val="white"/>
                </a:solidFill>
                <a:latin typeface="微软雅黑" pitchFamily="34" charset="-122"/>
                <a:ea typeface="微软雅黑" pitchFamily="34" charset="-122"/>
              </a:rPr>
              <a:t>导入梅奥绩能核心体系</a:t>
            </a:r>
            <a:endParaRPr lang="zh-CN" altLang="en-US" sz="1500" dirty="0">
              <a:solidFill>
                <a:prstClr val="white"/>
              </a:solidFill>
              <a:latin typeface="微软雅黑" pitchFamily="34" charset="-122"/>
              <a:ea typeface="微软雅黑" pitchFamily="34" charset="-122"/>
            </a:endParaRPr>
          </a:p>
        </p:txBody>
      </p:sp>
      <p:sp>
        <p:nvSpPr>
          <p:cNvPr id="25" name="TextBox 6"/>
          <p:cNvSpPr txBox="1"/>
          <p:nvPr/>
        </p:nvSpPr>
        <p:spPr>
          <a:xfrm>
            <a:off x="9261862" y="4163214"/>
            <a:ext cx="2224758" cy="1592317"/>
          </a:xfrm>
          <a:prstGeom prst="rect">
            <a:avLst/>
          </a:prstGeom>
          <a:noFill/>
        </p:spPr>
        <p:txBody>
          <a:bodyPr wrap="square" lIns="91403" tIns="45702" rIns="91403" bIns="45702" rtlCol="0">
            <a:spAutoFit/>
          </a:bodyPr>
          <a:lstStyle/>
          <a:p>
            <a:pPr defTabSz="913996">
              <a:lnSpc>
                <a:spcPct val="130000"/>
              </a:lnSpc>
            </a:pPr>
            <a:r>
              <a:rPr lang="zh-CN" altLang="en-US" sz="1500" dirty="0">
                <a:solidFill>
                  <a:prstClr val="white"/>
                </a:solidFill>
                <a:latin typeface="微软雅黑" pitchFamily="34" charset="-122"/>
                <a:ea typeface="微软雅黑" pitchFamily="34" charset="-122"/>
              </a:rPr>
              <a:t>今年护理、医技、药剂等等科室组织人事招聘。主招本科以上员工，</a:t>
            </a:r>
            <a:r>
              <a:rPr lang="en-US" altLang="zh-CN" sz="1500" dirty="0">
                <a:solidFill>
                  <a:prstClr val="white"/>
                </a:solidFill>
                <a:latin typeface="微软雅黑" pitchFamily="34" charset="-122"/>
                <a:ea typeface="微软雅黑" pitchFamily="34" charset="-122"/>
              </a:rPr>
              <a:t>2013</a:t>
            </a:r>
            <a:r>
              <a:rPr lang="zh-CN" altLang="en-US" sz="1500" dirty="0">
                <a:solidFill>
                  <a:prstClr val="white"/>
                </a:solidFill>
                <a:latin typeface="微软雅黑" pitchFamily="34" charset="-122"/>
                <a:ea typeface="微软雅黑" pitchFamily="34" charset="-122"/>
              </a:rPr>
              <a:t>年全员职工人数</a:t>
            </a:r>
            <a:r>
              <a:rPr lang="en-US" altLang="zh-CN" sz="1500" dirty="0">
                <a:solidFill>
                  <a:prstClr val="white"/>
                </a:solidFill>
                <a:latin typeface="微软雅黑" pitchFamily="34" charset="-122"/>
                <a:ea typeface="微软雅黑" pitchFamily="34" charset="-122"/>
              </a:rPr>
              <a:t>523</a:t>
            </a:r>
            <a:r>
              <a:rPr lang="zh-CN" altLang="en-US" sz="1500" dirty="0">
                <a:solidFill>
                  <a:prstClr val="white"/>
                </a:solidFill>
                <a:latin typeface="微软雅黑" pitchFamily="34" charset="-122"/>
                <a:ea typeface="微软雅黑" pitchFamily="34" charset="-122"/>
              </a:rPr>
              <a:t>人以上。</a:t>
            </a:r>
          </a:p>
        </p:txBody>
      </p:sp>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95878" y="1485291"/>
            <a:ext cx="5100035" cy="1735695"/>
          </a:xfrm>
          <a:prstGeom prst="rect">
            <a:avLst/>
          </a:prstGeom>
          <a:ln w="28575">
            <a:solidFill>
              <a:schemeClr val="tx2"/>
            </a:solidFill>
          </a:ln>
        </p:spPr>
      </p:pic>
      <p:sp>
        <p:nvSpPr>
          <p:cNvPr id="27" name="矩形 2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28" name="直接连接符 2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396480"/>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p:cNvSpPr/>
          <p:nvPr/>
        </p:nvSpPr>
        <p:spPr bwMode="auto">
          <a:xfrm>
            <a:off x="1796847" y="3425085"/>
            <a:ext cx="2231419" cy="2951231"/>
          </a:xfrm>
          <a:prstGeom prst="rect">
            <a:avLst/>
          </a:prstGeom>
          <a:solidFill>
            <a:srgbClr val="FF8A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684986">
              <a:defRPr/>
            </a:pPr>
            <a:endParaRPr lang="en-US" sz="1699"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4" name="Rectangle 31"/>
          <p:cNvSpPr/>
          <p:nvPr/>
        </p:nvSpPr>
        <p:spPr bwMode="auto">
          <a:xfrm>
            <a:off x="4285740" y="3425085"/>
            <a:ext cx="2231419" cy="2951231"/>
          </a:xfrm>
          <a:prstGeom prst="rect">
            <a:avLst/>
          </a:prstGeom>
          <a:solidFill>
            <a:srgbClr val="8CC6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684986">
              <a:defRPr/>
            </a:pPr>
            <a:endParaRPr lang="en-US" sz="1699"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5" name="Rectangle 31"/>
          <p:cNvSpPr/>
          <p:nvPr/>
        </p:nvSpPr>
        <p:spPr bwMode="auto">
          <a:xfrm>
            <a:off x="6774633" y="3425085"/>
            <a:ext cx="2231419" cy="2951231"/>
          </a:xfrm>
          <a:prstGeom prst="rect">
            <a:avLst/>
          </a:prstGeom>
          <a:solidFill>
            <a:srgbClr val="00AEEF"/>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684986">
              <a:defRPr/>
            </a:pPr>
            <a:endParaRPr lang="en-US" sz="1699"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6" name="Rectangle 31"/>
          <p:cNvSpPr/>
          <p:nvPr/>
        </p:nvSpPr>
        <p:spPr bwMode="auto">
          <a:xfrm>
            <a:off x="9263527" y="3425085"/>
            <a:ext cx="2231419" cy="2951231"/>
          </a:xfrm>
          <a:prstGeom prst="rect">
            <a:avLst/>
          </a:prstGeom>
          <a:solidFill>
            <a:schemeClr val="accent2">
              <a:lumMod val="60000"/>
              <a:lumOff val="40000"/>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684986">
              <a:defRPr/>
            </a:pPr>
            <a:endParaRPr lang="en-US" sz="1699"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7" name="矩形 16"/>
          <p:cNvSpPr/>
          <p:nvPr/>
        </p:nvSpPr>
        <p:spPr>
          <a:xfrm>
            <a:off x="1796847" y="3998112"/>
            <a:ext cx="9698100" cy="93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endParaRPr lang="zh-CN" altLang="en-US" sz="1699">
              <a:solidFill>
                <a:prstClr val="white"/>
              </a:solidFill>
            </a:endParaRPr>
          </a:p>
        </p:txBody>
      </p:sp>
      <p:sp>
        <p:nvSpPr>
          <p:cNvPr id="18" name="Text Box 44"/>
          <p:cNvSpPr txBox="1">
            <a:spLocks noChangeArrowheads="1"/>
          </p:cNvSpPr>
          <p:nvPr/>
        </p:nvSpPr>
        <p:spPr bwMode="auto">
          <a:xfrm>
            <a:off x="1796847" y="349928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a:solidFill>
                  <a:prstClr val="white"/>
                </a:solidFill>
              </a:rPr>
              <a:t>5</a:t>
            </a:r>
            <a:r>
              <a:rPr lang="zh-CN" altLang="en-US" b="1" dirty="0">
                <a:solidFill>
                  <a:prstClr val="white"/>
                </a:solidFill>
              </a:rPr>
              <a:t>）医院宣传工作</a:t>
            </a:r>
          </a:p>
        </p:txBody>
      </p:sp>
      <p:sp>
        <p:nvSpPr>
          <p:cNvPr id="19" name="Text Box 44"/>
          <p:cNvSpPr txBox="1">
            <a:spLocks noChangeArrowheads="1"/>
          </p:cNvSpPr>
          <p:nvPr/>
        </p:nvSpPr>
        <p:spPr bwMode="auto">
          <a:xfrm>
            <a:off x="4284075" y="349928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a:solidFill>
                  <a:prstClr val="white"/>
                </a:solidFill>
              </a:rPr>
              <a:t>6</a:t>
            </a:r>
            <a:r>
              <a:rPr lang="zh-CN" altLang="en-US" b="1" dirty="0">
                <a:solidFill>
                  <a:prstClr val="white"/>
                </a:solidFill>
              </a:rPr>
              <a:t>）医保费用管理</a:t>
            </a:r>
          </a:p>
        </p:txBody>
      </p:sp>
      <p:sp>
        <p:nvSpPr>
          <p:cNvPr id="20" name="Text Box 44"/>
          <p:cNvSpPr txBox="1">
            <a:spLocks noChangeArrowheads="1"/>
          </p:cNvSpPr>
          <p:nvPr/>
        </p:nvSpPr>
        <p:spPr bwMode="auto">
          <a:xfrm>
            <a:off x="6771305" y="349928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a:solidFill>
                  <a:prstClr val="white"/>
                </a:solidFill>
              </a:rPr>
              <a:t>7</a:t>
            </a:r>
            <a:r>
              <a:rPr lang="zh-CN" altLang="en-US" b="1" dirty="0">
                <a:solidFill>
                  <a:prstClr val="white"/>
                </a:solidFill>
              </a:rPr>
              <a:t>）财务管理</a:t>
            </a:r>
          </a:p>
        </p:txBody>
      </p:sp>
      <p:sp>
        <p:nvSpPr>
          <p:cNvPr id="21" name="Text Box 44"/>
          <p:cNvSpPr txBox="1">
            <a:spLocks noChangeArrowheads="1"/>
          </p:cNvSpPr>
          <p:nvPr/>
        </p:nvSpPr>
        <p:spPr bwMode="auto">
          <a:xfrm>
            <a:off x="9258534" y="3499288"/>
            <a:ext cx="2231420" cy="102693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sz="1500" b="1" dirty="0">
                <a:solidFill>
                  <a:prstClr val="white"/>
                </a:solidFill>
              </a:rPr>
              <a:t>8</a:t>
            </a:r>
            <a:r>
              <a:rPr lang="zh-CN" altLang="en-US" sz="1500" b="1" dirty="0">
                <a:solidFill>
                  <a:prstClr val="white"/>
                </a:solidFill>
              </a:rPr>
              <a:t>）信息系统管理</a:t>
            </a:r>
          </a:p>
          <a:p>
            <a:pPr indent="0"/>
            <a:endParaRPr lang="zh-CN" altLang="en-US" sz="1500" b="1" dirty="0">
              <a:solidFill>
                <a:prstClr val="white"/>
              </a:solidFill>
            </a:endParaRPr>
          </a:p>
          <a:p>
            <a:pPr indent="0"/>
            <a:endParaRPr lang="en-US" sz="1500" b="1" dirty="0">
              <a:solidFill>
                <a:prstClr val="white"/>
              </a:solidFill>
            </a:endParaRPr>
          </a:p>
        </p:txBody>
      </p:sp>
      <p:sp>
        <p:nvSpPr>
          <p:cNvPr id="22" name="TextBox 6"/>
          <p:cNvSpPr txBox="1"/>
          <p:nvPr/>
        </p:nvSpPr>
        <p:spPr>
          <a:xfrm>
            <a:off x="1796847" y="4163214"/>
            <a:ext cx="2231420" cy="1592317"/>
          </a:xfrm>
          <a:prstGeom prst="rect">
            <a:avLst/>
          </a:prstGeom>
          <a:noFill/>
        </p:spPr>
        <p:txBody>
          <a:bodyPr wrap="square" lIns="91403" tIns="45702" rIns="91403" bIns="45702" rtlCol="0">
            <a:spAutoFit/>
          </a:bodyPr>
          <a:lstStyle/>
          <a:p>
            <a:pPr defTabSz="913996">
              <a:lnSpc>
                <a:spcPct val="130000"/>
              </a:lnSpc>
            </a:pPr>
            <a:r>
              <a:rPr lang="zh-CN" altLang="en-US" sz="1500" dirty="0">
                <a:solidFill>
                  <a:prstClr val="white"/>
                </a:solidFill>
                <a:latin typeface="微软雅黑" pitchFamily="34" charset="-122"/>
                <a:ea typeface="微软雅黑" pitchFamily="34" charset="-122"/>
              </a:rPr>
              <a:t>根据不同时期的工作重点，制作健康知识、优质护理服务、青年医师、眼科超声乳化普及知识等宣传专栏。</a:t>
            </a:r>
          </a:p>
        </p:txBody>
      </p:sp>
      <p:sp>
        <p:nvSpPr>
          <p:cNvPr id="23" name="TextBox 6"/>
          <p:cNvSpPr txBox="1"/>
          <p:nvPr/>
        </p:nvSpPr>
        <p:spPr>
          <a:xfrm>
            <a:off x="4284075" y="4163214"/>
            <a:ext cx="2231420" cy="1592317"/>
          </a:xfrm>
          <a:prstGeom prst="rect">
            <a:avLst/>
          </a:prstGeom>
          <a:noFill/>
        </p:spPr>
        <p:txBody>
          <a:bodyPr wrap="square" lIns="91403" tIns="45702" rIns="91403" bIns="45702" rtlCol="0">
            <a:spAutoFit/>
          </a:bodyPr>
          <a:lstStyle/>
          <a:p>
            <a:pPr defTabSz="913996">
              <a:lnSpc>
                <a:spcPct val="130000"/>
              </a:lnSpc>
            </a:pPr>
            <a:r>
              <a:rPr lang="zh-CN" altLang="en-US" sz="1500" dirty="0">
                <a:solidFill>
                  <a:prstClr val="white"/>
                </a:solidFill>
                <a:latin typeface="微软雅黑" pitchFamily="34" charset="-122"/>
                <a:ea typeface="微软雅黑" pitchFamily="34" charset="-122"/>
              </a:rPr>
              <a:t>配合省财政厅开展医疗费用稽核工作，最大限度地减少医院的经济损失。</a:t>
            </a:r>
          </a:p>
          <a:p>
            <a:pPr defTabSz="913996">
              <a:lnSpc>
                <a:spcPct val="130000"/>
              </a:lnSpc>
            </a:pPr>
            <a:endParaRPr lang="en-US" altLang="zh-CN" sz="1500" dirty="0">
              <a:solidFill>
                <a:prstClr val="white"/>
              </a:solidFill>
              <a:latin typeface="微软雅黑" pitchFamily="34" charset="-122"/>
              <a:ea typeface="微软雅黑" pitchFamily="34" charset="-122"/>
            </a:endParaRPr>
          </a:p>
        </p:txBody>
      </p:sp>
      <p:sp>
        <p:nvSpPr>
          <p:cNvPr id="24" name="TextBox 6"/>
          <p:cNvSpPr txBox="1"/>
          <p:nvPr/>
        </p:nvSpPr>
        <p:spPr>
          <a:xfrm>
            <a:off x="6777965" y="4163214"/>
            <a:ext cx="2224758" cy="1592317"/>
          </a:xfrm>
          <a:prstGeom prst="rect">
            <a:avLst/>
          </a:prstGeom>
          <a:noFill/>
        </p:spPr>
        <p:txBody>
          <a:bodyPr wrap="square" lIns="91403" tIns="45702" rIns="91403" bIns="45702" rtlCol="0">
            <a:spAutoFit/>
          </a:bodyPr>
          <a:lstStyle/>
          <a:p>
            <a:pPr defTabSz="913996">
              <a:lnSpc>
                <a:spcPct val="130000"/>
              </a:lnSpc>
            </a:pPr>
            <a:r>
              <a:rPr lang="zh-CN" altLang="en-US" sz="1500" dirty="0">
                <a:solidFill>
                  <a:prstClr val="white"/>
                </a:solidFill>
                <a:latin typeface="微软雅黑" pitchFamily="34" charset="-122"/>
                <a:ea typeface="微软雅黑" pitchFamily="34" charset="-122"/>
              </a:rPr>
              <a:t>开展“小金库”专项治理工作；严格审计制度，梳理医院各项收入，建立完善的财务管理体系。</a:t>
            </a:r>
            <a:endParaRPr lang="en-US" altLang="zh-CN" sz="1500" dirty="0">
              <a:solidFill>
                <a:prstClr val="white"/>
              </a:solidFill>
              <a:latin typeface="微软雅黑" pitchFamily="34" charset="-122"/>
              <a:ea typeface="微软雅黑" pitchFamily="34" charset="-122"/>
            </a:endParaRPr>
          </a:p>
        </p:txBody>
      </p:sp>
      <p:sp>
        <p:nvSpPr>
          <p:cNvPr id="25" name="TextBox 6"/>
          <p:cNvSpPr txBox="1"/>
          <p:nvPr/>
        </p:nvSpPr>
        <p:spPr>
          <a:xfrm>
            <a:off x="9261862" y="4163213"/>
            <a:ext cx="2224758" cy="1592329"/>
          </a:xfrm>
          <a:prstGeom prst="rect">
            <a:avLst/>
          </a:prstGeom>
          <a:noFill/>
        </p:spPr>
        <p:txBody>
          <a:bodyPr wrap="square" lIns="91403" tIns="45702" rIns="91403" bIns="45702" rtlCol="0">
            <a:spAutoFit/>
          </a:bodyPr>
          <a:lstStyle/>
          <a:p>
            <a:pPr defTabSz="913996">
              <a:lnSpc>
                <a:spcPct val="130000"/>
              </a:lnSpc>
            </a:pPr>
            <a:r>
              <a:rPr lang="zh-CN" altLang="en-US" sz="1500" dirty="0">
                <a:solidFill>
                  <a:prstClr val="white"/>
                </a:solidFill>
                <a:latin typeface="微软雅黑" pitchFamily="34" charset="-122"/>
                <a:ea typeface="微软雅黑" pitchFamily="34" charset="-122"/>
              </a:rPr>
              <a:t>完成</a:t>
            </a:r>
            <a:r>
              <a:rPr lang="en-US" altLang="zh-CN" sz="1500" dirty="0">
                <a:solidFill>
                  <a:prstClr val="white"/>
                </a:solidFill>
                <a:latin typeface="微软雅黑" pitchFamily="34" charset="-122"/>
                <a:ea typeface="微软雅黑" pitchFamily="34" charset="-122"/>
              </a:rPr>
              <a:t>his</a:t>
            </a:r>
            <a:r>
              <a:rPr lang="zh-CN" altLang="en-US" sz="1500" dirty="0">
                <a:solidFill>
                  <a:prstClr val="white"/>
                </a:solidFill>
                <a:latin typeface="微软雅黑" pitchFamily="34" charset="-122"/>
                <a:ea typeface="微软雅黑" pitchFamily="34" charset="-122"/>
              </a:rPr>
              <a:t>系统及大通合理用药软件的升级，完成医院</a:t>
            </a:r>
            <a:r>
              <a:rPr lang="en-US" altLang="zh-CN" sz="1500" dirty="0">
                <a:solidFill>
                  <a:prstClr val="white"/>
                </a:solidFill>
                <a:latin typeface="微软雅黑" pitchFamily="34" charset="-122"/>
                <a:ea typeface="微软雅黑" pitchFamily="34" charset="-122"/>
              </a:rPr>
              <a:t>PACS</a:t>
            </a:r>
            <a:r>
              <a:rPr lang="zh-CN" altLang="en-US" sz="1500" dirty="0">
                <a:solidFill>
                  <a:prstClr val="white"/>
                </a:solidFill>
                <a:latin typeface="微软雅黑" pitchFamily="34" charset="-122"/>
                <a:ea typeface="微软雅黑" pitchFamily="34" charset="-122"/>
              </a:rPr>
              <a:t>的施工验收、医保要求的电子钱包项目验收。</a:t>
            </a:r>
            <a:endParaRPr lang="en-US" altLang="zh-CN" sz="1500" dirty="0">
              <a:solidFill>
                <a:prstClr val="white"/>
              </a:solidFill>
              <a:latin typeface="微软雅黑" pitchFamily="34" charset="-122"/>
              <a:ea typeface="微软雅黑" pitchFamily="34" charset="-122"/>
            </a:endParaRPr>
          </a:p>
        </p:txBody>
      </p:sp>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28266" y="1485291"/>
            <a:ext cx="5100035" cy="1735695"/>
          </a:xfrm>
          <a:prstGeom prst="rect">
            <a:avLst/>
          </a:prstGeom>
          <a:ln w="28575">
            <a:solidFill>
              <a:schemeClr val="tx2"/>
            </a:solidFill>
          </a:ln>
        </p:spPr>
      </p:pic>
      <p:sp>
        <p:nvSpPr>
          <p:cNvPr id="27" name="矩形 2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28" name="直接连接符 2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9" name="文本框 10"/>
          <p:cNvSpPr txBox="1"/>
          <p:nvPr/>
        </p:nvSpPr>
        <p:spPr>
          <a:xfrm>
            <a:off x="929417" y="991278"/>
            <a:ext cx="2143035"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行政职能管理</a:t>
            </a:r>
          </a:p>
        </p:txBody>
      </p:sp>
    </p:spTree>
    <p:extLst>
      <p:ext uri="{BB962C8B-B14F-4D97-AF65-F5344CB8AC3E}">
        <p14:creationId xmlns:p14="http://schemas.microsoft.com/office/powerpoint/2010/main" val="2779923584"/>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49648" y="1269323"/>
            <a:ext cx="3346620"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en-US" altLang="zh-CN" sz="2399" dirty="0">
                <a:solidFill>
                  <a:srgbClr val="1F497D"/>
                </a:solidFill>
              </a:rPr>
              <a:t>EBM</a:t>
            </a:r>
            <a:r>
              <a:rPr lang="zh-CN" altLang="en-US" sz="2399" dirty="0">
                <a:solidFill>
                  <a:srgbClr val="1F497D"/>
                </a:solidFill>
              </a:rPr>
              <a:t>成果（循证医学）</a:t>
            </a:r>
          </a:p>
        </p:txBody>
      </p:sp>
      <p:pic>
        <p:nvPicPr>
          <p:cNvPr id="3" name="图片 2" descr="Comp_8019805921.jpg"/>
          <p:cNvPicPr>
            <a:picLocks noGrp="1" noChangeAspect="1"/>
          </p:cNvPicPr>
          <p:nvPr isPhoto="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596" t="6982" r="26851" b="9293"/>
          <a:stretch/>
        </p:blipFill>
        <p:spPr bwMode="auto">
          <a:xfrm>
            <a:off x="491903" y="2297520"/>
            <a:ext cx="1511774" cy="332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Comp_8017565218.jpg"/>
          <p:cNvPicPr>
            <a:picLocks noGrp="1" noChangeAspect="1"/>
          </p:cNvPicPr>
          <p:nvPr isPhoto="1"/>
        </p:nvPicPr>
        <p:blipFill rotWithShape="1">
          <a:blip r:embed="rId4">
            <a:extLst>
              <a:ext uri="{BEBA8EAE-BF5A-486C-A8C5-ECC9F3942E4B}">
                <a14:imgProps xmlns:a14="http://schemas.microsoft.com/office/drawing/2010/main">
                  <a14:imgLayer>
                    <a14:imgEffect>
                      <a14:backgroundRemoval t="2539" b="92383" l="25586" r="71875"/>
                    </a14:imgEffect>
                  </a14:imgLayer>
                </a14:imgProps>
              </a:ext>
              <a:ext uri="{28A0092B-C50C-407E-A947-70E740481C1C}">
                <a14:useLocalDpi xmlns:a14="http://schemas.microsoft.com/office/drawing/2010/main" val="0"/>
              </a:ext>
            </a:extLst>
          </a:blip>
          <a:srcRect l="23862" r="22620" b="5655"/>
          <a:stretch/>
        </p:blipFill>
        <p:spPr bwMode="auto">
          <a:xfrm>
            <a:off x="10165613" y="3243493"/>
            <a:ext cx="1888804" cy="33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2052173" y="3195149"/>
            <a:ext cx="8815878"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67934" y="2549132"/>
            <a:ext cx="8800118" cy="584623"/>
          </a:xfrm>
          <a:prstGeom prst="rect">
            <a:avLst/>
          </a:prstGeom>
        </p:spPr>
        <p:txBody>
          <a:bodyPr wrap="none" lIns="91403" tIns="45702" rIns="91403" bIns="45702">
            <a:spAutoFit/>
          </a:bodyPr>
          <a:lstStyle/>
          <a:p>
            <a:pPr defTabSz="913996"/>
            <a:r>
              <a:rPr lang="zh-CN" altLang="en-US" sz="3199" b="1" dirty="0">
                <a:solidFill>
                  <a:prstClr val="black"/>
                </a:solidFill>
                <a:latin typeface="微软雅黑" pitchFamily="34" charset="-122"/>
                <a:ea typeface="微软雅黑" pitchFamily="34" charset="-122"/>
              </a:rPr>
              <a:t>慎重、准确、合理地使用当今最有效的临床依据</a:t>
            </a:r>
          </a:p>
        </p:txBody>
      </p:sp>
      <p:sp>
        <p:nvSpPr>
          <p:cNvPr id="8" name="矩形 7"/>
          <p:cNvSpPr/>
          <p:nvPr/>
        </p:nvSpPr>
        <p:spPr>
          <a:xfrm>
            <a:off x="2003308" y="3505688"/>
            <a:ext cx="9361092" cy="1421546"/>
          </a:xfrm>
          <a:prstGeom prst="rect">
            <a:avLst/>
          </a:prstGeom>
        </p:spPr>
        <p:txBody>
          <a:bodyPr wrap="square" lIns="91403" tIns="45702" rIns="91403" bIns="45702">
            <a:spAutoFit/>
          </a:bodyPr>
          <a:lstStyle/>
          <a:p>
            <a:pPr marL="285623" indent="-285623" defTabSz="913996">
              <a:lnSpc>
                <a:spcPct val="90000"/>
              </a:lnSpc>
              <a:buFont typeface="Wingdings" pitchFamily="2" charset="2"/>
              <a:buChar char="l"/>
            </a:pPr>
            <a:r>
              <a:rPr lang="zh-CN" altLang="en-US" sz="2399" dirty="0">
                <a:solidFill>
                  <a:prstClr val="black"/>
                </a:solidFill>
                <a:latin typeface="微软雅黑" pitchFamily="34" charset="-122"/>
                <a:ea typeface="微软雅黑" pitchFamily="34" charset="-122"/>
              </a:rPr>
              <a:t> 组织学习认证杂志文献至少</a:t>
            </a:r>
            <a:r>
              <a:rPr lang="en-US" altLang="zh-CN" sz="2399" dirty="0">
                <a:solidFill>
                  <a:prstClr val="black"/>
                </a:solidFill>
                <a:latin typeface="微软雅黑" pitchFamily="34" charset="-122"/>
                <a:ea typeface="微软雅黑" pitchFamily="34" charset="-122"/>
              </a:rPr>
              <a:t>10</a:t>
            </a:r>
            <a:r>
              <a:rPr lang="zh-CN" altLang="en-US" sz="2399" dirty="0">
                <a:solidFill>
                  <a:prstClr val="black"/>
                </a:solidFill>
                <a:latin typeface="微软雅黑" pitchFamily="34" charset="-122"/>
                <a:ea typeface="微软雅黑" pitchFamily="34" charset="-122"/>
              </a:rPr>
              <a:t>个场次</a:t>
            </a:r>
            <a:endParaRPr lang="en-US" altLang="zh-CN" sz="2399" dirty="0">
              <a:solidFill>
                <a:prstClr val="black"/>
              </a:solidFill>
              <a:latin typeface="微软雅黑" pitchFamily="34" charset="-122"/>
              <a:ea typeface="微软雅黑" pitchFamily="34" charset="-122"/>
            </a:endParaRPr>
          </a:p>
          <a:p>
            <a:pPr marL="285623" indent="-285623" defTabSz="913996">
              <a:lnSpc>
                <a:spcPct val="90000"/>
              </a:lnSpc>
              <a:buFont typeface="Wingdings" pitchFamily="2" charset="2"/>
              <a:buChar char="l"/>
            </a:pPr>
            <a:endParaRPr lang="zh-CN" altLang="en-US" sz="2399" dirty="0">
              <a:solidFill>
                <a:prstClr val="black"/>
              </a:solidFill>
              <a:latin typeface="微软雅黑" pitchFamily="34" charset="-122"/>
              <a:ea typeface="微软雅黑" pitchFamily="34" charset="-122"/>
            </a:endParaRPr>
          </a:p>
          <a:p>
            <a:pPr marL="285623" indent="-285623" defTabSz="913996">
              <a:lnSpc>
                <a:spcPct val="90000"/>
              </a:lnSpc>
              <a:buFont typeface="Wingdings" pitchFamily="2" charset="2"/>
              <a:buChar char="l"/>
            </a:pPr>
            <a:r>
              <a:rPr lang="zh-CN" altLang="en-US" sz="2399" dirty="0">
                <a:solidFill>
                  <a:prstClr val="black"/>
                </a:solidFill>
                <a:latin typeface="微软雅黑" pitchFamily="34" charset="-122"/>
                <a:ea typeface="微软雅黑" pitchFamily="34" charset="-122"/>
              </a:rPr>
              <a:t> 开展医院药物改善会议，各科主任主持，一人一场次</a:t>
            </a:r>
            <a:endParaRPr lang="en-US" altLang="zh-CN" sz="2399" dirty="0">
              <a:solidFill>
                <a:prstClr val="black"/>
              </a:solidFill>
              <a:latin typeface="微软雅黑" pitchFamily="34" charset="-122"/>
              <a:ea typeface="微软雅黑" pitchFamily="34" charset="-122"/>
            </a:endParaRPr>
          </a:p>
          <a:p>
            <a:pPr marL="285623" indent="-285623" defTabSz="913996">
              <a:lnSpc>
                <a:spcPct val="90000"/>
              </a:lnSpc>
              <a:buFont typeface="Wingdings" pitchFamily="2" charset="2"/>
              <a:buChar char="l"/>
            </a:pPr>
            <a:endParaRPr lang="en-US" altLang="zh-CN" sz="2399" dirty="0">
              <a:solidFill>
                <a:prstClr val="black"/>
              </a:solidFill>
              <a:latin typeface="微软雅黑" pitchFamily="34" charset="-122"/>
              <a:ea typeface="微软雅黑" pitchFamily="34" charset="-122"/>
            </a:endParaRPr>
          </a:p>
        </p:txBody>
      </p:sp>
      <p:cxnSp>
        <p:nvCxnSpPr>
          <p:cNvPr id="11" name="直接连接符 10"/>
          <p:cNvCxnSpPr/>
          <p:nvPr/>
        </p:nvCxnSpPr>
        <p:spPr>
          <a:xfrm>
            <a:off x="2058160" y="4097365"/>
            <a:ext cx="789277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58160" y="4911829"/>
            <a:ext cx="789277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13" name="直接连接符 1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758615"/>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0"/>
          <p:cNvSpPr txBox="1"/>
          <p:nvPr/>
        </p:nvSpPr>
        <p:spPr>
          <a:xfrm>
            <a:off x="912774" y="899592"/>
            <a:ext cx="2190320"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人力资源管理</a:t>
            </a:r>
          </a:p>
        </p:txBody>
      </p:sp>
      <p:grpSp>
        <p:nvGrpSpPr>
          <p:cNvPr id="9" name="组合 8"/>
          <p:cNvGrpSpPr/>
          <p:nvPr/>
        </p:nvGrpSpPr>
        <p:grpSpPr>
          <a:xfrm>
            <a:off x="5478815" y="2954181"/>
            <a:ext cx="4679325" cy="3023804"/>
            <a:chOff x="6979647" y="2700134"/>
            <a:chExt cx="4680544" cy="302459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5939" y="2700134"/>
              <a:ext cx="1080000" cy="1080000"/>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647" y="5256724"/>
              <a:ext cx="468000" cy="46800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3811" y="4185184"/>
              <a:ext cx="900000" cy="900000"/>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5939" y="4112413"/>
              <a:ext cx="900000" cy="900000"/>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8067" y="4096294"/>
              <a:ext cx="900000" cy="900000"/>
            </a:xfrm>
            <a:prstGeom prst="rect">
              <a:avLst/>
            </a:prstGeom>
          </p:spPr>
        </p:pic>
        <p:cxnSp>
          <p:nvCxnSpPr>
            <p:cNvPr id="17" name="肘形连接符 16"/>
            <p:cNvCxnSpPr>
              <a:stCxn id="11" idx="2"/>
              <a:endCxn id="15" idx="0"/>
            </p:cNvCxnSpPr>
            <p:nvPr/>
          </p:nvCxnSpPr>
          <p:spPr>
            <a:xfrm rot="5400000">
              <a:off x="9099800" y="3946273"/>
              <a:ext cx="332279" cy="12700"/>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1" idx="2"/>
              <a:endCxn id="16" idx="0"/>
            </p:cNvCxnSpPr>
            <p:nvPr/>
          </p:nvCxnSpPr>
          <p:spPr>
            <a:xfrm rot="16200000" flipH="1">
              <a:off x="9908923" y="3137150"/>
              <a:ext cx="316160" cy="1602128"/>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739" y="5256724"/>
              <a:ext cx="468000" cy="468000"/>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831" y="5256724"/>
              <a:ext cx="468000" cy="46800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879" y="5256724"/>
              <a:ext cx="468000" cy="46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5971" y="5256724"/>
              <a:ext cx="468000" cy="468000"/>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2063" y="5256724"/>
              <a:ext cx="468000" cy="468000"/>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007" y="5256724"/>
              <a:ext cx="468000" cy="46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6099" y="5256724"/>
              <a:ext cx="468000" cy="468000"/>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2191" y="5256724"/>
              <a:ext cx="468000" cy="468000"/>
            </a:xfrm>
            <a:prstGeom prst="rect">
              <a:avLst/>
            </a:prstGeom>
          </p:spPr>
        </p:pic>
        <p:cxnSp>
          <p:nvCxnSpPr>
            <p:cNvPr id="27" name="肘形连接符 26"/>
            <p:cNvCxnSpPr>
              <a:stCxn id="11" idx="2"/>
              <a:endCxn id="14" idx="0"/>
            </p:cNvCxnSpPr>
            <p:nvPr/>
          </p:nvCxnSpPr>
          <p:spPr>
            <a:xfrm rot="5400000">
              <a:off x="8262350" y="3181595"/>
              <a:ext cx="405050" cy="1602128"/>
            </a:xfrm>
            <a:prstGeom prst="bentConnector3">
              <a:avLst>
                <a:gd name="adj1" fmla="val 4046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322283" y="1744054"/>
            <a:ext cx="3815430" cy="488137"/>
            <a:chOff x="5737547" y="2220656"/>
            <a:chExt cx="3816424" cy="488264"/>
          </a:xfrm>
        </p:grpSpPr>
        <p:sp>
          <p:nvSpPr>
            <p:cNvPr id="30" name="AutoShape 1013"/>
            <p:cNvSpPr>
              <a:spLocks noChangeArrowheads="1"/>
            </p:cNvSpPr>
            <p:nvPr/>
          </p:nvSpPr>
          <p:spPr bwMode="auto">
            <a:xfrm>
              <a:off x="5737547" y="2220656"/>
              <a:ext cx="3816424" cy="488264"/>
            </a:xfrm>
            <a:prstGeom prst="roundRect">
              <a:avLst>
                <a:gd name="adj" fmla="val 14304"/>
              </a:avLst>
            </a:prstGeom>
            <a:solidFill>
              <a:srgbClr val="C0C0C0">
                <a:alpha val="20000"/>
              </a:srgbClr>
            </a:solidFill>
            <a:ln w="9525" cap="rnd" algn="ctr">
              <a:solidFill>
                <a:srgbClr val="FFFFFF"/>
              </a:solidFill>
              <a:prstDash val="sysDash"/>
              <a:round/>
              <a:headEnd/>
              <a:tailEnd/>
            </a:ln>
            <a:effectLst>
              <a:outerShdw dist="35921" dir="2700000" algn="ctr" rotWithShape="0">
                <a:srgbClr val="000000">
                  <a:alpha val="50000"/>
                </a:srgbClr>
              </a:outerShdw>
            </a:effectLst>
          </p:spPr>
          <p:txBody>
            <a:bodyPr wrap="none" anchor="ctr"/>
            <a:lstStyle/>
            <a:p>
              <a:pPr algn="ctr" defTabSz="913996" fontAlgn="base" latinLnBrk="1">
                <a:spcBef>
                  <a:spcPct val="0"/>
                </a:spcBef>
                <a:spcAft>
                  <a:spcPct val="0"/>
                </a:spcAft>
                <a:defRPr/>
              </a:pPr>
              <a:endParaRPr kumimoji="1" lang="zh-CN" altLang="en-US" sz="1699" kern="0">
                <a:solidFill>
                  <a:srgbClr val="000000"/>
                </a:solidFill>
                <a:latin typeface="굴림" panose="020B0600000101010101" pitchFamily="34" charset="-127"/>
                <a:ea typeface="굴림" panose="020B0600000101010101" pitchFamily="34" charset="-127"/>
              </a:endParaRPr>
            </a:p>
          </p:txBody>
        </p:sp>
        <p:sp>
          <p:nvSpPr>
            <p:cNvPr id="31" name="Rectangle 1018"/>
            <p:cNvSpPr>
              <a:spLocks noChangeArrowheads="1"/>
            </p:cNvSpPr>
            <p:nvPr/>
          </p:nvSpPr>
          <p:spPr bwMode="auto">
            <a:xfrm>
              <a:off x="6042348" y="2295511"/>
              <a:ext cx="2647528"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3996" fontAlgn="base" latinLnBrk="1">
                <a:spcBef>
                  <a:spcPct val="0"/>
                </a:spcBef>
                <a:spcAft>
                  <a:spcPct val="0"/>
                </a:spcAft>
              </a:pPr>
              <a:r>
                <a:rPr kumimoji="1" lang="en-US" altLang="zh-CN" sz="1600" dirty="0">
                  <a:solidFill>
                    <a:prstClr val="black"/>
                  </a:solidFill>
                  <a:latin typeface="微软雅黑" panose="020B0503020204020204" pitchFamily="34" charset="-122"/>
                  <a:ea typeface="微软雅黑" panose="020B0503020204020204" pitchFamily="34" charset="-122"/>
                </a:rPr>
                <a:t>2014</a:t>
              </a:r>
              <a:r>
                <a:rPr kumimoji="1" lang="zh-CN" altLang="en-US" sz="1600" dirty="0">
                  <a:solidFill>
                    <a:prstClr val="black"/>
                  </a:solidFill>
                  <a:latin typeface="微软雅黑" panose="020B0503020204020204" pitchFamily="34" charset="-122"/>
                  <a:ea typeface="微软雅黑" panose="020B0503020204020204" pitchFamily="34" charset="-122"/>
                </a:rPr>
                <a:t>年医院人力资源指标</a:t>
              </a:r>
              <a:endParaRPr kumimoji="1" lang="en-US" altLang="ko-KR" sz="1600" dirty="0">
                <a:solidFill>
                  <a:prstClr val="black"/>
                </a:solidFill>
                <a:latin typeface="微软雅黑" panose="020B0503020204020204" pitchFamily="34" charset="-122"/>
                <a:ea typeface="微软雅黑" panose="020B0503020204020204" pitchFamily="34" charset="-122"/>
              </a:endParaRPr>
            </a:p>
          </p:txBody>
        </p:sp>
        <p:grpSp>
          <p:nvGrpSpPr>
            <p:cNvPr id="32" name="Group 983"/>
            <p:cNvGrpSpPr>
              <a:grpSpLocks/>
            </p:cNvGrpSpPr>
            <p:nvPr/>
          </p:nvGrpSpPr>
          <p:grpSpPr bwMode="auto">
            <a:xfrm>
              <a:off x="5852244" y="2374301"/>
              <a:ext cx="180975" cy="180975"/>
              <a:chOff x="1014" y="1020"/>
              <a:chExt cx="114" cy="114"/>
            </a:xfrm>
          </p:grpSpPr>
          <p:sp>
            <p:nvSpPr>
              <p:cNvPr id="33" name="Oval 924"/>
              <p:cNvSpPr>
                <a:spLocks noChangeArrowheads="1"/>
              </p:cNvSpPr>
              <p:nvPr/>
            </p:nvSpPr>
            <p:spPr bwMode="auto">
              <a:xfrm>
                <a:off x="1014" y="1020"/>
                <a:ext cx="114" cy="114"/>
              </a:xfrm>
              <a:prstGeom prst="ellipse">
                <a:avLst/>
              </a:prstGeom>
              <a:solidFill>
                <a:srgbClr val="FFFFFF"/>
              </a:solidFill>
              <a:ln>
                <a:noFill/>
              </a:ln>
              <a:effectLst/>
              <a:extLst>
                <a:ext uri="{91240B29-F687-4F45-9708-019B960494DF}">
                  <a14:hiddenLine xmlns:a14="http://schemas.microsoft.com/office/drawing/2010/main" w="101600">
                    <a:solidFill>
                      <a:srgbClr val="FDB60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3996" fontAlgn="base" latinLnBrk="1">
                  <a:spcBef>
                    <a:spcPct val="0"/>
                  </a:spcBef>
                  <a:spcAft>
                    <a:spcPct val="0"/>
                  </a:spcAft>
                  <a:defRPr/>
                </a:pPr>
                <a:endParaRPr kumimoji="1" lang="zh-CN" altLang="en-US" sz="1699" kern="0">
                  <a:solidFill>
                    <a:srgbClr val="000000"/>
                  </a:solidFill>
                  <a:latin typeface="굴림" panose="020B0600000101010101" pitchFamily="34" charset="-127"/>
                  <a:ea typeface="굴림" panose="020B0600000101010101" pitchFamily="34" charset="-127"/>
                </a:endParaRPr>
              </a:p>
            </p:txBody>
          </p:sp>
          <p:sp>
            <p:nvSpPr>
              <p:cNvPr id="34" name="Oval 982"/>
              <p:cNvSpPr>
                <a:spLocks noChangeArrowheads="1"/>
              </p:cNvSpPr>
              <p:nvPr/>
            </p:nvSpPr>
            <p:spPr bwMode="auto">
              <a:xfrm>
                <a:off x="1043" y="1049"/>
                <a:ext cx="58" cy="58"/>
              </a:xfrm>
              <a:prstGeom prst="ellipse">
                <a:avLst/>
              </a:prstGeom>
              <a:solidFill>
                <a:srgbClr val="2F2F2F"/>
              </a:solidFill>
              <a:ln>
                <a:noFill/>
              </a:ln>
              <a:effectLst/>
              <a:extLst>
                <a:ext uri="{91240B29-F687-4F45-9708-019B960494DF}">
                  <a14:hiddenLine xmlns:a14="http://schemas.microsoft.com/office/drawing/2010/main" w="101600">
                    <a:solidFill>
                      <a:srgbClr val="FDB60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3996" fontAlgn="base" latinLnBrk="1">
                  <a:spcBef>
                    <a:spcPct val="0"/>
                  </a:spcBef>
                  <a:spcAft>
                    <a:spcPct val="0"/>
                  </a:spcAft>
                  <a:defRPr/>
                </a:pPr>
                <a:endParaRPr kumimoji="1" lang="zh-CN" altLang="en-US" sz="1699" kern="0">
                  <a:solidFill>
                    <a:srgbClr val="000000"/>
                  </a:solidFill>
                  <a:latin typeface="굴림" panose="020B0600000101010101" pitchFamily="34" charset="-127"/>
                  <a:ea typeface="굴림" panose="020B0600000101010101" pitchFamily="34" charset="-127"/>
                </a:endParaRPr>
              </a:p>
            </p:txBody>
          </p:sp>
        </p:grpSp>
      </p:grpSp>
      <p:sp>
        <p:nvSpPr>
          <p:cNvPr id="35" name="TextBox 34"/>
          <p:cNvSpPr txBox="1"/>
          <p:nvPr/>
        </p:nvSpPr>
        <p:spPr>
          <a:xfrm>
            <a:off x="8439324" y="3186345"/>
            <a:ext cx="2551946" cy="492111"/>
          </a:xfrm>
          <a:prstGeom prst="rect">
            <a:avLst/>
          </a:prstGeom>
          <a:noFill/>
        </p:spPr>
        <p:txBody>
          <a:bodyPr wrap="square" lIns="91403" tIns="45702" rIns="91403" bIns="45702" rtlCol="0">
            <a:spAutoFit/>
          </a:bodyPr>
          <a:lstStyle>
            <a:defPPr>
              <a:defRPr lang="zh-CN"/>
            </a:defPPr>
            <a:lvl1pPr marL="285750" indent="-285750">
              <a:lnSpc>
                <a:spcPct val="130000"/>
              </a:lnSpc>
              <a:buFont typeface="Wingdings" panose="05000000000000000000" pitchFamily="2" charset="2"/>
              <a:buChar char="u"/>
              <a:defRPr sz="1600">
                <a:solidFill>
                  <a:schemeClr val="bg1">
                    <a:lumMod val="85000"/>
                  </a:schemeClr>
                </a:solidFill>
                <a:latin typeface="微软雅黑" pitchFamily="34" charset="-122"/>
                <a:ea typeface="微软雅黑" pitchFamily="34" charset="-122"/>
              </a:defRPr>
            </a:lvl1pPr>
          </a:lstStyle>
          <a:p>
            <a:pPr marL="0" indent="0" defTabSz="913996">
              <a:buNone/>
            </a:pPr>
            <a:r>
              <a:rPr lang="zh-CN" altLang="en-US" b="1" dirty="0">
                <a:solidFill>
                  <a:srgbClr val="1F497D"/>
                </a:solidFill>
              </a:rPr>
              <a:t>职称升级人次提升</a:t>
            </a:r>
            <a:r>
              <a:rPr lang="en-US" altLang="zh-CN" sz="1999" b="1" dirty="0">
                <a:solidFill>
                  <a:srgbClr val="C00000"/>
                </a:solidFill>
              </a:rPr>
              <a:t>12</a:t>
            </a:r>
            <a:endParaRPr lang="zh-CN" altLang="en-US" sz="1999" b="1" dirty="0">
              <a:solidFill>
                <a:srgbClr val="C00000"/>
              </a:solidFill>
            </a:endParaRPr>
          </a:p>
        </p:txBody>
      </p:sp>
      <p:sp>
        <p:nvSpPr>
          <p:cNvPr id="36" name="TextBox 35"/>
          <p:cNvSpPr txBox="1"/>
          <p:nvPr/>
        </p:nvSpPr>
        <p:spPr>
          <a:xfrm>
            <a:off x="9715296" y="4581275"/>
            <a:ext cx="2279730" cy="492111"/>
          </a:xfrm>
          <a:prstGeom prst="rect">
            <a:avLst/>
          </a:prstGeom>
          <a:noFill/>
        </p:spPr>
        <p:txBody>
          <a:bodyPr wrap="square" lIns="91403" tIns="45702" rIns="91403" bIns="45702"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itchFamily="34" charset="-122"/>
                <a:ea typeface="微软雅黑" pitchFamily="34" charset="-122"/>
              </a:defRPr>
            </a:lvl1pPr>
          </a:lstStyle>
          <a:p>
            <a:pPr defTabSz="913996"/>
            <a:r>
              <a:rPr lang="zh-CN" altLang="en-US" sz="1600" dirty="0">
                <a:solidFill>
                  <a:srgbClr val="1F497D"/>
                </a:solidFill>
              </a:rPr>
              <a:t>人员流动率低于</a:t>
            </a:r>
            <a:r>
              <a:rPr lang="en-US" altLang="zh-CN" sz="1999" dirty="0">
                <a:solidFill>
                  <a:srgbClr val="C00000"/>
                </a:solidFill>
              </a:rPr>
              <a:t>10%</a:t>
            </a:r>
            <a:endParaRPr lang="zh-CN" altLang="en-US" sz="1999" dirty="0">
              <a:solidFill>
                <a:srgbClr val="C00000"/>
              </a:solidFill>
            </a:endParaRPr>
          </a:p>
        </p:txBody>
      </p:sp>
      <p:sp>
        <p:nvSpPr>
          <p:cNvPr id="37" name="TextBox 36"/>
          <p:cNvSpPr txBox="1"/>
          <p:nvPr/>
        </p:nvSpPr>
        <p:spPr>
          <a:xfrm>
            <a:off x="10158141" y="5504364"/>
            <a:ext cx="1665405" cy="812115"/>
          </a:xfrm>
          <a:prstGeom prst="rect">
            <a:avLst/>
          </a:prstGeom>
          <a:noFill/>
        </p:spPr>
        <p:txBody>
          <a:bodyPr wrap="square" lIns="91403" tIns="45702" rIns="91403" bIns="45702"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itchFamily="34" charset="-122"/>
                <a:ea typeface="微软雅黑" pitchFamily="34" charset="-122"/>
              </a:defRPr>
            </a:lvl1pPr>
          </a:lstStyle>
          <a:p>
            <a:pPr defTabSz="913996"/>
            <a:r>
              <a:rPr lang="zh-CN" altLang="en-US" sz="1600" dirty="0">
                <a:solidFill>
                  <a:srgbClr val="1F497D"/>
                </a:solidFill>
              </a:rPr>
              <a:t>护理人数达标率提升</a:t>
            </a:r>
            <a:r>
              <a:rPr lang="en-US" altLang="zh-CN" sz="1999" dirty="0">
                <a:solidFill>
                  <a:srgbClr val="C00000"/>
                </a:solidFill>
              </a:rPr>
              <a:t>15%</a:t>
            </a:r>
            <a:endParaRPr lang="zh-CN" altLang="en-US" sz="1999" dirty="0">
              <a:solidFill>
                <a:srgbClr val="C00000"/>
              </a:solidFill>
            </a:endParaRPr>
          </a:p>
        </p:txBody>
      </p:sp>
      <p:pic>
        <p:nvPicPr>
          <p:cNvPr id="8" name="图片 7"/>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114348" y="2756289"/>
            <a:ext cx="2766499" cy="1844333"/>
          </a:xfrm>
          <a:prstGeom prst="rect">
            <a:avLst/>
          </a:prstGeom>
        </p:spPr>
      </p:pic>
      <p:sp>
        <p:nvSpPr>
          <p:cNvPr id="10" name="TextBox 9"/>
          <p:cNvSpPr txBox="1"/>
          <p:nvPr/>
        </p:nvSpPr>
        <p:spPr>
          <a:xfrm>
            <a:off x="1129456" y="2028414"/>
            <a:ext cx="3126349" cy="523084"/>
          </a:xfrm>
          <a:prstGeom prst="rect">
            <a:avLst/>
          </a:prstGeom>
          <a:noFill/>
          <a:ln w="28575">
            <a:solidFill>
              <a:schemeClr val="tx2"/>
            </a:solidFill>
          </a:ln>
        </p:spPr>
        <p:txBody>
          <a:bodyPr wrap="square" lIns="91403" tIns="45702" rIns="91403" bIns="45702" rtlCol="0">
            <a:spAutoFit/>
          </a:bodyPr>
          <a:lstStyle/>
          <a:p>
            <a:pPr algn="ctr" defTabSz="913996"/>
            <a:r>
              <a:rPr lang="zh-CN" altLang="en-US" sz="2799" b="1" dirty="0">
                <a:solidFill>
                  <a:srgbClr val="C00000"/>
                </a:solidFill>
                <a:latin typeface="微软雅黑" pitchFamily="34" charset="-122"/>
                <a:ea typeface="微软雅黑" pitchFamily="34" charset="-122"/>
              </a:rPr>
              <a:t>梅奥岗位测评标准</a:t>
            </a:r>
          </a:p>
        </p:txBody>
      </p:sp>
      <p:sp>
        <p:nvSpPr>
          <p:cNvPr id="12" name="TextBox 11"/>
          <p:cNvSpPr txBox="1"/>
          <p:nvPr/>
        </p:nvSpPr>
        <p:spPr>
          <a:xfrm>
            <a:off x="666953" y="4810497"/>
            <a:ext cx="4391344" cy="701309"/>
          </a:xfrm>
          <a:prstGeom prst="rect">
            <a:avLst/>
          </a:prstGeom>
          <a:noFill/>
        </p:spPr>
        <p:txBody>
          <a:bodyPr wrap="square" lIns="91403" tIns="45702" rIns="91403" bIns="45702" rtlCol="0">
            <a:spAutoFit/>
          </a:bodyPr>
          <a:lstStyle/>
          <a:p>
            <a:pPr defTabSz="913996">
              <a:lnSpc>
                <a:spcPct val="130000"/>
              </a:lnSpc>
            </a:pPr>
            <a:r>
              <a:rPr lang="zh-CN" altLang="en-US" sz="1600" b="1" dirty="0">
                <a:solidFill>
                  <a:schemeClr val="tx2"/>
                </a:solidFill>
                <a:latin typeface="微软雅黑" pitchFamily="34" charset="-122"/>
                <a:ea typeface="微软雅黑" pitchFamily="34" charset="-122"/>
              </a:rPr>
              <a:t>       </a:t>
            </a:r>
            <a:r>
              <a:rPr lang="zh-CN" altLang="en-US" sz="1600" b="1" dirty="0" smtClean="0">
                <a:solidFill>
                  <a:schemeClr val="tx2"/>
                </a:solidFill>
                <a:latin typeface="微软雅黑" pitchFamily="34" charset="-122"/>
                <a:ea typeface="微软雅黑" pitchFamily="34" charset="-122"/>
              </a:rPr>
              <a:t>梅奥岗位测评标准来源于“海氏”测评指数，海氏测评广泛应用于世界</a:t>
            </a:r>
            <a:r>
              <a:rPr lang="en-US" altLang="zh-CN" sz="1600" b="1" dirty="0" smtClean="0">
                <a:solidFill>
                  <a:schemeClr val="tx2"/>
                </a:solidFill>
                <a:latin typeface="微软雅黑" pitchFamily="34" charset="-122"/>
                <a:ea typeface="微软雅黑" pitchFamily="34" charset="-122"/>
              </a:rPr>
              <a:t>500</a:t>
            </a:r>
            <a:r>
              <a:rPr lang="zh-CN" altLang="en-US" sz="1600" b="1" dirty="0" smtClean="0">
                <a:solidFill>
                  <a:schemeClr val="tx2"/>
                </a:solidFill>
                <a:latin typeface="微软雅黑" pitchFamily="34" charset="-122"/>
                <a:ea typeface="微软雅黑" pitchFamily="34" charset="-122"/>
              </a:rPr>
              <a:t>强。</a:t>
            </a:r>
            <a:endParaRPr lang="zh-CN" altLang="en-US" sz="1600" b="1" dirty="0">
              <a:solidFill>
                <a:schemeClr val="tx2"/>
              </a:solidFill>
              <a:latin typeface="微软雅黑" pitchFamily="34" charset="-122"/>
              <a:ea typeface="微软雅黑" pitchFamily="34" charset="-122"/>
            </a:endParaRPr>
          </a:p>
        </p:txBody>
      </p:sp>
      <p:cxnSp>
        <p:nvCxnSpPr>
          <p:cNvPr id="39" name="直接连接符 38"/>
          <p:cNvCxnSpPr/>
          <p:nvPr/>
        </p:nvCxnSpPr>
        <p:spPr>
          <a:xfrm>
            <a:off x="389903" y="6020613"/>
            <a:ext cx="4881265" cy="0"/>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41" name="TextBox 40"/>
          <p:cNvSpPr txBox="1"/>
          <p:nvPr/>
        </p:nvSpPr>
        <p:spPr>
          <a:xfrm>
            <a:off x="384344" y="6205159"/>
            <a:ext cx="2182190" cy="430775"/>
          </a:xfrm>
          <a:prstGeom prst="rect">
            <a:avLst/>
          </a:prstGeom>
          <a:noFill/>
          <a:ln>
            <a:solidFill>
              <a:schemeClr val="tx2"/>
            </a:solidFill>
          </a:ln>
        </p:spPr>
        <p:txBody>
          <a:bodyPr wrap="square" lIns="91403" tIns="45702" rIns="91403" bIns="45702" rtlCol="0">
            <a:spAutoFit/>
          </a:bodyPr>
          <a:lstStyle/>
          <a:p>
            <a:pPr algn="ctr" defTabSz="913996"/>
            <a:r>
              <a:rPr lang="zh-CN" altLang="en-US" sz="1100" dirty="0">
                <a:solidFill>
                  <a:srgbClr val="1F497D"/>
                </a:solidFill>
                <a:latin typeface="微软雅黑" pitchFamily="34" charset="-122"/>
                <a:ea typeface="微软雅黑" pitchFamily="34" charset="-122"/>
              </a:rPr>
              <a:t>详情咨询梅奥国际官方网站：</a:t>
            </a:r>
            <a:r>
              <a:rPr lang="en-US" altLang="zh-CN" sz="1100" dirty="0">
                <a:solidFill>
                  <a:srgbClr val="1F497D"/>
                </a:solidFill>
                <a:latin typeface="微软雅黑" pitchFamily="34" charset="-122"/>
                <a:ea typeface="微软雅黑" pitchFamily="34" charset="-122"/>
              </a:rPr>
              <a:t>www.mayocc.com</a:t>
            </a:r>
            <a:endParaRPr lang="zh-CN" altLang="en-US" sz="1100" dirty="0">
              <a:solidFill>
                <a:srgbClr val="1F497D"/>
              </a:solidFill>
              <a:latin typeface="微软雅黑" pitchFamily="34" charset="-122"/>
              <a:ea typeface="微软雅黑" pitchFamily="34" charset="-122"/>
            </a:endParaRPr>
          </a:p>
        </p:txBody>
      </p:sp>
      <p:sp>
        <p:nvSpPr>
          <p:cNvPr id="38" name="矩形 3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40" name="直接连接符 3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77079"/>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5721" y="1070614"/>
            <a:ext cx="2744267" cy="461545"/>
          </a:xfrm>
          <a:prstGeom prst="rect">
            <a:avLst/>
          </a:prstGeom>
          <a:solidFill>
            <a:schemeClr val="tx2">
              <a:alpha val="20000"/>
            </a:schemeClr>
          </a:solidFill>
          <a:ln w="12700" cap="rnd" algn="ctr">
            <a:solidFill>
              <a:schemeClr val="tx2"/>
            </a:solidFill>
            <a:prstDash val="sysDash"/>
            <a:round/>
            <a:headEnd/>
            <a:tailEnd/>
          </a:ln>
          <a:effectLst/>
        </p:spPr>
        <p:txBody>
          <a:bodyPr wrap="none" lIns="91403" tIns="45702" rIns="91403" bIns="45702" anchor="ctr"/>
          <a:lstStyle/>
          <a:p>
            <a:pPr indent="97158" defTabSz="913996" fontAlgn="base" latinLnBrk="1">
              <a:spcBef>
                <a:spcPct val="0"/>
              </a:spcBef>
              <a:spcAft>
                <a:spcPct val="0"/>
              </a:spcAft>
            </a:pPr>
            <a:r>
              <a:rPr kumimoji="1" lang="zh-CN" altLang="zh-CN" sz="2399" b="1" dirty="0">
                <a:solidFill>
                  <a:srgbClr val="1F497D"/>
                </a:solidFill>
                <a:latin typeface="微软雅黑" pitchFamily="34" charset="-122"/>
                <a:ea typeface="微软雅黑" pitchFamily="34" charset="-122"/>
              </a:rPr>
              <a:t>人才队伍建设规划</a:t>
            </a:r>
          </a:p>
        </p:txBody>
      </p:sp>
      <p:sp>
        <p:nvSpPr>
          <p:cNvPr id="4" name="矩形 3"/>
          <p:cNvSpPr/>
          <p:nvPr/>
        </p:nvSpPr>
        <p:spPr>
          <a:xfrm>
            <a:off x="1200731" y="2853086"/>
            <a:ext cx="1710280" cy="353851"/>
          </a:xfrm>
          <a:prstGeom prst="rect">
            <a:avLst/>
          </a:prstGeom>
        </p:spPr>
        <p:txBody>
          <a:bodyPr wrap="none">
            <a:spAutoFit/>
          </a:bodyPr>
          <a:lstStyle/>
          <a:p>
            <a:pPr algn="just" defTabSz="913996"/>
            <a:r>
              <a:rPr lang="zh-CN" altLang="zh-CN" sz="1699" b="1" kern="100" dirty="0">
                <a:solidFill>
                  <a:srgbClr val="1F497D"/>
                </a:solidFill>
                <a:latin typeface="Times New Roman" panose="02020603050405020304" pitchFamily="18" charset="0"/>
                <a:ea typeface="微软雅黑" panose="020B0503020204020204" pitchFamily="34" charset="-122"/>
              </a:rPr>
              <a:t>人才培养策略：</a:t>
            </a:r>
            <a:endParaRPr lang="en-US" altLang="zh-CN" sz="1699" b="1" kern="100" dirty="0">
              <a:solidFill>
                <a:srgbClr val="1F497D"/>
              </a:solidFill>
              <a:latin typeface="Times New Roman" panose="02020603050405020304" pitchFamily="18" charset="0"/>
              <a:ea typeface="微软雅黑" panose="020B0503020204020204" pitchFamily="34" charset="-122"/>
            </a:endParaRPr>
          </a:p>
        </p:txBody>
      </p:sp>
      <p:sp>
        <p:nvSpPr>
          <p:cNvPr id="16" name="矩形 15"/>
          <p:cNvSpPr/>
          <p:nvPr/>
        </p:nvSpPr>
        <p:spPr>
          <a:xfrm>
            <a:off x="1200731" y="3860936"/>
            <a:ext cx="1274376" cy="353851"/>
          </a:xfrm>
          <a:prstGeom prst="rect">
            <a:avLst/>
          </a:prstGeom>
        </p:spPr>
        <p:txBody>
          <a:bodyPr wrap="none">
            <a:spAutoFit/>
          </a:bodyPr>
          <a:lstStyle/>
          <a:p>
            <a:pPr algn="just" defTabSz="913996"/>
            <a:r>
              <a:rPr lang="zh-CN" altLang="en-US" sz="1699" b="1" kern="100" dirty="0">
                <a:solidFill>
                  <a:srgbClr val="1F497D"/>
                </a:solidFill>
                <a:latin typeface="Times New Roman" panose="02020603050405020304" pitchFamily="18" charset="0"/>
                <a:ea typeface="微软雅黑" panose="020B0503020204020204" pitchFamily="34" charset="-122"/>
              </a:rPr>
              <a:t>薪酬</a:t>
            </a:r>
            <a:r>
              <a:rPr lang="zh-CN" altLang="zh-CN" sz="1699" b="1" kern="100" dirty="0">
                <a:solidFill>
                  <a:srgbClr val="1F497D"/>
                </a:solidFill>
                <a:latin typeface="Times New Roman" panose="02020603050405020304" pitchFamily="18" charset="0"/>
                <a:ea typeface="微软雅黑" panose="020B0503020204020204" pitchFamily="34" charset="-122"/>
              </a:rPr>
              <a:t>策略：</a:t>
            </a:r>
            <a:endParaRPr lang="en-US" altLang="zh-CN" sz="1699" b="1" kern="100" dirty="0">
              <a:solidFill>
                <a:srgbClr val="1F497D"/>
              </a:solidFill>
              <a:latin typeface="Times New Roman" panose="02020603050405020304" pitchFamily="18" charset="0"/>
              <a:ea typeface="微软雅黑" panose="020B0503020204020204" pitchFamily="34" charset="-122"/>
            </a:endParaRPr>
          </a:p>
        </p:txBody>
      </p:sp>
      <p:sp>
        <p:nvSpPr>
          <p:cNvPr id="17" name="矩形 16"/>
          <p:cNvSpPr/>
          <p:nvPr/>
        </p:nvSpPr>
        <p:spPr>
          <a:xfrm>
            <a:off x="1200731" y="4796796"/>
            <a:ext cx="1710280" cy="353851"/>
          </a:xfrm>
          <a:prstGeom prst="rect">
            <a:avLst/>
          </a:prstGeom>
        </p:spPr>
        <p:txBody>
          <a:bodyPr wrap="none">
            <a:spAutoFit/>
          </a:bodyPr>
          <a:lstStyle/>
          <a:p>
            <a:pPr algn="just" defTabSz="913996"/>
            <a:r>
              <a:rPr lang="zh-CN" altLang="en-US" sz="1699" b="1" kern="100" dirty="0">
                <a:solidFill>
                  <a:srgbClr val="1F497D"/>
                </a:solidFill>
                <a:latin typeface="Times New Roman" panose="02020603050405020304" pitchFamily="18" charset="0"/>
                <a:ea typeface="微软雅黑" panose="020B0503020204020204" pitchFamily="34" charset="-122"/>
              </a:rPr>
              <a:t>绩效管理</a:t>
            </a:r>
            <a:r>
              <a:rPr lang="zh-CN" altLang="zh-CN" sz="1699" b="1" kern="100" dirty="0">
                <a:solidFill>
                  <a:srgbClr val="1F497D"/>
                </a:solidFill>
                <a:latin typeface="Times New Roman" panose="02020603050405020304" pitchFamily="18" charset="0"/>
                <a:ea typeface="微软雅黑" panose="020B0503020204020204" pitchFamily="34" charset="-122"/>
              </a:rPr>
              <a:t>策略：</a:t>
            </a:r>
            <a:endParaRPr lang="en-US" altLang="zh-CN" sz="1699" b="1" kern="100" dirty="0">
              <a:solidFill>
                <a:srgbClr val="1F497D"/>
              </a:solidFill>
              <a:latin typeface="Times New Roman" panose="02020603050405020304" pitchFamily="18" charset="0"/>
              <a:ea typeface="微软雅黑" panose="020B0503020204020204" pitchFamily="34" charset="-122"/>
            </a:endParaRPr>
          </a:p>
        </p:txBody>
      </p:sp>
      <p:sp>
        <p:nvSpPr>
          <p:cNvPr id="18" name="矩形 17"/>
          <p:cNvSpPr/>
          <p:nvPr/>
        </p:nvSpPr>
        <p:spPr>
          <a:xfrm>
            <a:off x="1200731" y="2061205"/>
            <a:ext cx="1274376" cy="353851"/>
          </a:xfrm>
          <a:prstGeom prst="rect">
            <a:avLst/>
          </a:prstGeom>
        </p:spPr>
        <p:txBody>
          <a:bodyPr wrap="none">
            <a:spAutoFit/>
          </a:bodyPr>
          <a:lstStyle/>
          <a:p>
            <a:pPr algn="just" defTabSz="913996"/>
            <a:r>
              <a:rPr lang="zh-CN" altLang="en-US" sz="1699" b="1" kern="100" dirty="0">
                <a:solidFill>
                  <a:srgbClr val="1F497D"/>
                </a:solidFill>
                <a:latin typeface="Times New Roman" panose="02020603050405020304" pitchFamily="18" charset="0"/>
                <a:ea typeface="微软雅黑" panose="020B0503020204020204" pitchFamily="34" charset="-122"/>
              </a:rPr>
              <a:t>用人</a:t>
            </a:r>
            <a:r>
              <a:rPr lang="zh-CN" altLang="zh-CN" sz="1699" b="1" kern="100" dirty="0">
                <a:solidFill>
                  <a:srgbClr val="1F497D"/>
                </a:solidFill>
                <a:latin typeface="Times New Roman" panose="02020603050405020304" pitchFamily="18" charset="0"/>
                <a:ea typeface="微软雅黑" panose="020B0503020204020204" pitchFamily="34" charset="-122"/>
              </a:rPr>
              <a:t>策略：</a:t>
            </a:r>
            <a:endParaRPr lang="en-US" altLang="zh-CN" sz="1699" b="1" kern="100" dirty="0">
              <a:solidFill>
                <a:srgbClr val="1F497D"/>
              </a:solidFill>
              <a:latin typeface="Times New Roman" panose="02020603050405020304" pitchFamily="18" charset="0"/>
              <a:ea typeface="微软雅黑" panose="020B0503020204020204" pitchFamily="34" charset="-122"/>
            </a:endParaRPr>
          </a:p>
        </p:txBody>
      </p:sp>
      <p:sp>
        <p:nvSpPr>
          <p:cNvPr id="5" name="矩形 4"/>
          <p:cNvSpPr/>
          <p:nvPr/>
        </p:nvSpPr>
        <p:spPr>
          <a:xfrm>
            <a:off x="2422059" y="2061205"/>
            <a:ext cx="3953899" cy="307697"/>
          </a:xfrm>
          <a:prstGeom prst="rect">
            <a:avLst/>
          </a:prstGeom>
        </p:spPr>
        <p:txBody>
          <a:bodyPr wrap="none">
            <a:spAutoFit/>
          </a:bodyPr>
          <a:lstStyle/>
          <a:p>
            <a:pPr defTabSz="913996"/>
            <a:r>
              <a:rPr lang="zh-CN" altLang="zh-CN" sz="1400" kern="100" dirty="0">
                <a:solidFill>
                  <a:prstClr val="black"/>
                </a:solidFill>
                <a:latin typeface="微软雅黑" panose="020B0503020204020204" pitchFamily="34" charset="-122"/>
                <a:ea typeface="微软雅黑" panose="020B0503020204020204" pitchFamily="34" charset="-122"/>
              </a:rPr>
              <a:t>鼓励个人与医院共同成长，为员工做好职业规划</a:t>
            </a:r>
            <a:endParaRPr lang="zh-CN" altLang="en-US" sz="1400" dirty="0">
              <a:solidFill>
                <a:prstClr val="black"/>
              </a:solidFill>
            </a:endParaRPr>
          </a:p>
        </p:txBody>
      </p:sp>
      <p:sp>
        <p:nvSpPr>
          <p:cNvPr id="10" name="矩形 9"/>
          <p:cNvSpPr/>
          <p:nvPr/>
        </p:nvSpPr>
        <p:spPr>
          <a:xfrm>
            <a:off x="2788517" y="2883600"/>
            <a:ext cx="3594920" cy="307697"/>
          </a:xfrm>
          <a:prstGeom prst="rect">
            <a:avLst/>
          </a:prstGeom>
        </p:spPr>
        <p:txBody>
          <a:bodyPr wrap="none">
            <a:spAutoFit/>
          </a:bodyPr>
          <a:lstStyle/>
          <a:p>
            <a:pPr defTabSz="913996"/>
            <a:r>
              <a:rPr lang="zh-CN" altLang="zh-CN" sz="1400" kern="100" dirty="0">
                <a:solidFill>
                  <a:prstClr val="black"/>
                </a:solidFill>
                <a:latin typeface="Times New Roman" panose="02020603050405020304" pitchFamily="18" charset="0"/>
                <a:ea typeface="微软雅黑" panose="020B0503020204020204" pitchFamily="34" charset="-122"/>
              </a:rPr>
              <a:t>坚持内部培养为主，外部引进为辅”的原则</a:t>
            </a:r>
            <a:endParaRPr lang="zh-CN" altLang="en-US" sz="1400" dirty="0">
              <a:solidFill>
                <a:prstClr val="black"/>
              </a:solidFill>
            </a:endParaRPr>
          </a:p>
        </p:txBody>
      </p:sp>
      <p:sp>
        <p:nvSpPr>
          <p:cNvPr id="12" name="矩形 11"/>
          <p:cNvSpPr/>
          <p:nvPr/>
        </p:nvSpPr>
        <p:spPr>
          <a:xfrm>
            <a:off x="2388677" y="3907090"/>
            <a:ext cx="3594920" cy="307697"/>
          </a:xfrm>
          <a:prstGeom prst="rect">
            <a:avLst/>
          </a:prstGeom>
        </p:spPr>
        <p:txBody>
          <a:bodyPr wrap="none">
            <a:spAutoFit/>
          </a:bodyPr>
          <a:lstStyle/>
          <a:p>
            <a:pPr defTabSz="913996"/>
            <a:r>
              <a:rPr lang="zh-CN" altLang="zh-CN" sz="1400" kern="100" dirty="0">
                <a:solidFill>
                  <a:prstClr val="black"/>
                </a:solidFill>
                <a:latin typeface="微软雅黑" panose="020B0503020204020204" pitchFamily="34" charset="-122"/>
                <a:ea typeface="微软雅黑" panose="020B0503020204020204" pitchFamily="34" charset="-122"/>
              </a:rPr>
              <a:t>建立岗位工资与绩效管理相结合的薪酬制度</a:t>
            </a:r>
            <a:endParaRPr lang="zh-CN" altLang="en-US" sz="1400" dirty="0">
              <a:solidFill>
                <a:prstClr val="black"/>
              </a:solidFill>
            </a:endParaRPr>
          </a:p>
        </p:txBody>
      </p:sp>
      <p:sp>
        <p:nvSpPr>
          <p:cNvPr id="19" name="矩形 18"/>
          <p:cNvSpPr/>
          <p:nvPr/>
        </p:nvSpPr>
        <p:spPr>
          <a:xfrm>
            <a:off x="2788518" y="4835090"/>
            <a:ext cx="3711904" cy="1169247"/>
          </a:xfrm>
          <a:prstGeom prst="rect">
            <a:avLst/>
          </a:prstGeom>
        </p:spPr>
        <p:txBody>
          <a:bodyPr wrap="square">
            <a:spAutoFit/>
          </a:bodyPr>
          <a:lstStyle/>
          <a:p>
            <a:pPr marL="89508" defTabSz="913996">
              <a:buClr>
                <a:srgbClr val="FF0066"/>
              </a:buClr>
            </a:pPr>
            <a:r>
              <a:rPr lang="zh-CN" altLang="zh-CN" sz="1400" dirty="0">
                <a:solidFill>
                  <a:prstClr val="black"/>
                </a:solidFill>
                <a:latin typeface="宋体" panose="02010600030101010101" pitchFamily="2" charset="-122"/>
                <a:ea typeface="微软雅黑" panose="020B0503020204020204" pitchFamily="34" charset="-122"/>
                <a:cs typeface="宋体" panose="02010600030101010101" pitchFamily="2" charset="-122"/>
              </a:rPr>
              <a:t>导入</a:t>
            </a:r>
            <a:r>
              <a:rPr lang="zh-CN" altLang="zh-CN" sz="1400" b="1" dirty="0">
                <a:solidFill>
                  <a:prstClr val="black"/>
                </a:solidFill>
                <a:latin typeface="宋体" panose="02010600030101010101" pitchFamily="2" charset="-122"/>
                <a:ea typeface="微软雅黑" panose="020B0503020204020204" pitchFamily="34" charset="-122"/>
                <a:cs typeface="宋体" panose="02010600030101010101" pitchFamily="2" charset="-122"/>
              </a:rPr>
              <a:t>梅奥</a:t>
            </a:r>
            <a:r>
              <a:rPr lang="en-US" altLang="zh-CN" sz="1400" b="1" dirty="0">
                <a:solidFill>
                  <a:prstClr val="black"/>
                </a:solidFill>
                <a:latin typeface="宋体" panose="02010600030101010101" pitchFamily="2" charset="-122"/>
                <a:ea typeface="微软雅黑" panose="020B0503020204020204" pitchFamily="34" charset="-122"/>
                <a:cs typeface="宋体" panose="02010600030101010101" pitchFamily="2" charset="-122"/>
              </a:rPr>
              <a:t>3+1</a:t>
            </a:r>
            <a:r>
              <a:rPr lang="zh-CN" altLang="zh-CN" sz="1400" b="1" dirty="0">
                <a:solidFill>
                  <a:prstClr val="black"/>
                </a:solidFill>
                <a:latin typeface="宋体" panose="02010600030101010101" pitchFamily="2" charset="-122"/>
                <a:ea typeface="微软雅黑" panose="020B0503020204020204" pitchFamily="34" charset="-122"/>
                <a:cs typeface="宋体" panose="02010600030101010101" pitchFamily="2" charset="-122"/>
              </a:rPr>
              <a:t>绩能核心体系</a:t>
            </a:r>
            <a:r>
              <a:rPr lang="zh-CN" altLang="zh-CN" sz="1400" dirty="0">
                <a:solidFill>
                  <a:prstClr val="black"/>
                </a:solidFill>
                <a:latin typeface="宋体" panose="02010600030101010101" pitchFamily="2" charset="-122"/>
                <a:ea typeface="微软雅黑" panose="020B0503020204020204" pitchFamily="34" charset="-122"/>
                <a:cs typeface="宋体" panose="02010600030101010101" pitchFamily="2" charset="-122"/>
              </a:rPr>
              <a:t>，</a:t>
            </a:r>
            <a:r>
              <a:rPr lang="zh-CN" altLang="en-US" sz="1400" dirty="0">
                <a:solidFill>
                  <a:prstClr val="black"/>
                </a:solidFill>
                <a:latin typeface="宋体" panose="02010600030101010101" pitchFamily="2" charset="-122"/>
                <a:ea typeface="微软雅黑" panose="020B0503020204020204" pitchFamily="34" charset="-122"/>
                <a:cs typeface="宋体" panose="02010600030101010101" pitchFamily="2" charset="-122"/>
              </a:rPr>
              <a:t>站在客观、公平、公正的角度为医院绩能和医院整体进行全方位的评分，全面提高医院的运行效率和服务水平。</a:t>
            </a:r>
          </a:p>
          <a:p>
            <a:pPr marL="89508" defTabSz="913996">
              <a:buClr>
                <a:srgbClr val="FF0066"/>
              </a:buClr>
            </a:pPr>
            <a:endParaRPr lang="zh-CN" altLang="zh-CN" sz="1400" dirty="0">
              <a:solidFill>
                <a:prstClr val="black"/>
              </a:solidFill>
              <a:latin typeface="宋体" panose="02010600030101010101" pitchFamily="2" charset="-122"/>
              <a:cs typeface="宋体" panose="02010600030101010101" pitchFamily="2" charset="-122"/>
            </a:endParaRPr>
          </a:p>
        </p:txBody>
      </p:sp>
      <p:grpSp>
        <p:nvGrpSpPr>
          <p:cNvPr id="20" name="组合 19"/>
          <p:cNvGrpSpPr/>
          <p:nvPr/>
        </p:nvGrpSpPr>
        <p:grpSpPr>
          <a:xfrm>
            <a:off x="6500422" y="2032232"/>
            <a:ext cx="5570686" cy="3988381"/>
            <a:chOff x="431800" y="955010"/>
            <a:chExt cx="8724900" cy="5764878"/>
          </a:xfrm>
        </p:grpSpPr>
        <p:sp>
          <p:nvSpPr>
            <p:cNvPr id="21" name="Freeform 17"/>
            <p:cNvSpPr/>
            <p:nvPr/>
          </p:nvSpPr>
          <p:spPr>
            <a:xfrm rot="180388">
              <a:off x="508000" y="3390900"/>
              <a:ext cx="8478838" cy="3100388"/>
            </a:xfrm>
            <a:custGeom>
              <a:avLst/>
              <a:gdLst>
                <a:gd name="connsiteX0" fmla="*/ 0 w 8478684"/>
                <a:gd name="connsiteY0" fmla="*/ 3099872 h 3099872"/>
                <a:gd name="connsiteX1" fmla="*/ 4556826 w 8478684"/>
                <a:gd name="connsiteY1" fmla="*/ 2801089 h 3099872"/>
                <a:gd name="connsiteX2" fmla="*/ 8478684 w 8478684"/>
                <a:gd name="connsiteY2" fmla="*/ 2390263 h 3099872"/>
                <a:gd name="connsiteX3" fmla="*/ 4724905 w 8478684"/>
                <a:gd name="connsiteY3" fmla="*/ 0 h 3099872"/>
                <a:gd name="connsiteX4" fmla="*/ 0 w 8478684"/>
                <a:gd name="connsiteY4" fmla="*/ 3099872 h 309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8684" h="3099872">
                  <a:moveTo>
                    <a:pt x="0" y="3099872"/>
                  </a:moveTo>
                  <a:lnTo>
                    <a:pt x="4556826" y="2801089"/>
                  </a:lnTo>
                  <a:lnTo>
                    <a:pt x="8478684" y="2390263"/>
                  </a:lnTo>
                  <a:lnTo>
                    <a:pt x="4724905" y="0"/>
                  </a:lnTo>
                  <a:lnTo>
                    <a:pt x="0" y="3099872"/>
                  </a:lnTo>
                  <a:close/>
                </a:path>
              </a:pathLst>
            </a:custGeom>
            <a:gradFill flip="none" rotWithShape="1">
              <a:gsLst>
                <a:gs pos="0">
                  <a:schemeClr val="bg2">
                    <a:lumMod val="75000"/>
                    <a:alpha val="0"/>
                  </a:schemeClr>
                </a:gs>
                <a:gs pos="90000">
                  <a:schemeClr val="tx1">
                    <a:lumMod val="95000"/>
                    <a:lumOff val="5000"/>
                    <a:alpha val="31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sp>
          <p:nvSpPr>
            <p:cNvPr id="22" name="Freeform 4"/>
            <p:cNvSpPr>
              <a:spLocks/>
            </p:cNvSpPr>
            <p:nvPr/>
          </p:nvSpPr>
          <p:spPr bwMode="auto">
            <a:xfrm rot="422899">
              <a:off x="722313" y="1303338"/>
              <a:ext cx="8434387" cy="5416550"/>
            </a:xfrm>
            <a:custGeom>
              <a:avLst/>
              <a:gdLst>
                <a:gd name="T0" fmla="*/ 151075 w 10962529"/>
                <a:gd name="T1" fmla="*/ 182057 h 7040071"/>
                <a:gd name="T2" fmla="*/ 0 w 10962529"/>
                <a:gd name="T3" fmla="*/ 1460331 h 7040071"/>
                <a:gd name="T4" fmla="*/ 577186 w 10962529"/>
                <a:gd name="T5" fmla="*/ 1289895 h 7040071"/>
                <a:gd name="T6" fmla="*/ 1224098 w 10962529"/>
                <a:gd name="T7" fmla="*/ 1282148 h 7040071"/>
                <a:gd name="T8" fmla="*/ 1793536 w 10962529"/>
                <a:gd name="T9" fmla="*/ 1107838 h 7040071"/>
                <a:gd name="T10" fmla="*/ 2273879 w 10962529"/>
                <a:gd name="T11" fmla="*/ 1103964 h 7040071"/>
                <a:gd name="T12" fmla="*/ 1708314 w 10962529"/>
                <a:gd name="T13" fmla="*/ 38736 h 7040071"/>
                <a:gd name="T14" fmla="*/ 1355806 w 10962529"/>
                <a:gd name="T15" fmla="*/ 0 h 7040071"/>
                <a:gd name="T16" fmla="*/ 960684 w 10962529"/>
                <a:gd name="T17" fmla="*/ 116207 h 7040071"/>
                <a:gd name="T18" fmla="*/ 534575 w 10962529"/>
                <a:gd name="T19" fmla="*/ 61977 h 7040071"/>
                <a:gd name="T20" fmla="*/ 151075 w 10962529"/>
                <a:gd name="T21" fmla="*/ 182057 h 70400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62529"/>
                <a:gd name="T34" fmla="*/ 0 h 7040071"/>
                <a:gd name="T35" fmla="*/ 10962529 w 10962529"/>
                <a:gd name="T36" fmla="*/ 7040071 h 70400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62529" h="7040071">
                  <a:moveTo>
                    <a:pt x="728345" y="877674"/>
                  </a:moveTo>
                  <a:lnTo>
                    <a:pt x="0" y="7040071"/>
                  </a:lnTo>
                  <a:lnTo>
                    <a:pt x="2782652" y="6218418"/>
                  </a:lnTo>
                  <a:lnTo>
                    <a:pt x="5901464" y="6181070"/>
                  </a:lnTo>
                  <a:lnTo>
                    <a:pt x="8646765" y="5340743"/>
                  </a:lnTo>
                  <a:lnTo>
                    <a:pt x="10962529" y="5322069"/>
                  </a:lnTo>
                  <a:lnTo>
                    <a:pt x="8235903" y="186739"/>
                  </a:lnTo>
                  <a:lnTo>
                    <a:pt x="6536431" y="0"/>
                  </a:lnTo>
                  <a:lnTo>
                    <a:pt x="4631528" y="560218"/>
                  </a:lnTo>
                  <a:lnTo>
                    <a:pt x="2577222" y="298783"/>
                  </a:lnTo>
                  <a:lnTo>
                    <a:pt x="728345" y="877674"/>
                  </a:lnTo>
                  <a:close/>
                </a:path>
              </a:pathLst>
            </a:custGeom>
            <a:gradFill rotWithShape="1">
              <a:gsLst>
                <a:gs pos="0">
                  <a:srgbClr val="3480AE"/>
                </a:gs>
                <a:gs pos="100000">
                  <a:srgbClr val="28659A"/>
                </a:gs>
              </a:gsLst>
              <a:lin ang="21000000"/>
            </a:gradFill>
            <a:ln w="142875">
              <a:solidFill>
                <a:srgbClr val="FFFFFF"/>
              </a:solidFill>
              <a:round/>
              <a:headEnd/>
              <a:tailEnd/>
            </a:ln>
            <a:effectLst>
              <a:outerShdw dist="23000" dir="5400000" rotWithShape="0">
                <a:srgbClr val="000000">
                  <a:alpha val="34998"/>
                </a:srgbClr>
              </a:outerShdw>
            </a:effectLst>
          </p:spPr>
          <p:txBody>
            <a:bodyPr anchor="ctr"/>
            <a:lstStyle/>
            <a:p>
              <a:endParaRPr lang="zh-CN" altLang="en-US" sz="1799">
                <a:solidFill>
                  <a:prstClr val="black"/>
                </a:solidFill>
              </a:endParaRPr>
            </a:p>
          </p:txBody>
        </p:sp>
        <p:sp>
          <p:nvSpPr>
            <p:cNvPr id="23" name="Freeform 2"/>
            <p:cNvSpPr/>
            <p:nvPr/>
          </p:nvSpPr>
          <p:spPr>
            <a:xfrm>
              <a:off x="3829050" y="1660525"/>
              <a:ext cx="1276350" cy="1028700"/>
            </a:xfrm>
            <a:custGeom>
              <a:avLst/>
              <a:gdLst>
                <a:gd name="connsiteX0" fmla="*/ 186755 w 1269935"/>
                <a:gd name="connsiteY0" fmla="*/ 0 h 1083088"/>
                <a:gd name="connsiteX1" fmla="*/ 821723 w 1269935"/>
                <a:gd name="connsiteY1" fmla="*/ 130717 h 1083088"/>
                <a:gd name="connsiteX2" fmla="*/ 1269935 w 1269935"/>
                <a:gd name="connsiteY2" fmla="*/ 74696 h 1083088"/>
                <a:gd name="connsiteX3" fmla="*/ 952451 w 1269935"/>
                <a:gd name="connsiteY3" fmla="*/ 989718 h 1083088"/>
                <a:gd name="connsiteX4" fmla="*/ 410861 w 1269935"/>
                <a:gd name="connsiteY4" fmla="*/ 1083088 h 1083088"/>
                <a:gd name="connsiteX5" fmla="*/ 0 w 1269935"/>
                <a:gd name="connsiteY5" fmla="*/ 952370 h 1083088"/>
                <a:gd name="connsiteX6" fmla="*/ 392186 w 1269935"/>
                <a:gd name="connsiteY6" fmla="*/ 56022 h 1083088"/>
                <a:gd name="connsiteX7" fmla="*/ 392186 w 1269935"/>
                <a:gd name="connsiteY7" fmla="*/ 56022 h 1083088"/>
                <a:gd name="connsiteX0" fmla="*/ 821723 w 1269935"/>
                <a:gd name="connsiteY0" fmla="*/ 74695 h 1027066"/>
                <a:gd name="connsiteX1" fmla="*/ 1269935 w 1269935"/>
                <a:gd name="connsiteY1" fmla="*/ 18674 h 1027066"/>
                <a:gd name="connsiteX2" fmla="*/ 952451 w 1269935"/>
                <a:gd name="connsiteY2" fmla="*/ 933696 h 1027066"/>
                <a:gd name="connsiteX3" fmla="*/ 410861 w 1269935"/>
                <a:gd name="connsiteY3" fmla="*/ 1027066 h 1027066"/>
                <a:gd name="connsiteX4" fmla="*/ 0 w 1269935"/>
                <a:gd name="connsiteY4" fmla="*/ 896348 h 1027066"/>
                <a:gd name="connsiteX5" fmla="*/ 392186 w 1269935"/>
                <a:gd name="connsiteY5" fmla="*/ 0 h 1027066"/>
                <a:gd name="connsiteX6" fmla="*/ 392186 w 1269935"/>
                <a:gd name="connsiteY6" fmla="*/ 0 h 1027066"/>
                <a:gd name="connsiteX0" fmla="*/ 821723 w 1276550"/>
                <a:gd name="connsiteY0" fmla="*/ 75864 h 1028235"/>
                <a:gd name="connsiteX1" fmla="*/ 1276550 w 1276550"/>
                <a:gd name="connsiteY1" fmla="*/ 0 h 1028235"/>
                <a:gd name="connsiteX2" fmla="*/ 952451 w 1276550"/>
                <a:gd name="connsiteY2" fmla="*/ 934865 h 1028235"/>
                <a:gd name="connsiteX3" fmla="*/ 410861 w 1276550"/>
                <a:gd name="connsiteY3" fmla="*/ 1028235 h 1028235"/>
                <a:gd name="connsiteX4" fmla="*/ 0 w 1276550"/>
                <a:gd name="connsiteY4" fmla="*/ 897517 h 1028235"/>
                <a:gd name="connsiteX5" fmla="*/ 392186 w 1276550"/>
                <a:gd name="connsiteY5" fmla="*/ 1169 h 1028235"/>
                <a:gd name="connsiteX6" fmla="*/ 392186 w 1276550"/>
                <a:gd name="connsiteY6" fmla="*/ 1169 h 1028235"/>
                <a:gd name="connsiteX0" fmla="*/ 808494 w 1276550"/>
                <a:gd name="connsiteY0" fmla="*/ 69249 h 1028235"/>
                <a:gd name="connsiteX1" fmla="*/ 1276550 w 1276550"/>
                <a:gd name="connsiteY1" fmla="*/ 0 h 1028235"/>
                <a:gd name="connsiteX2" fmla="*/ 952451 w 1276550"/>
                <a:gd name="connsiteY2" fmla="*/ 934865 h 1028235"/>
                <a:gd name="connsiteX3" fmla="*/ 410861 w 1276550"/>
                <a:gd name="connsiteY3" fmla="*/ 1028235 h 1028235"/>
                <a:gd name="connsiteX4" fmla="*/ 0 w 1276550"/>
                <a:gd name="connsiteY4" fmla="*/ 897517 h 1028235"/>
                <a:gd name="connsiteX5" fmla="*/ 392186 w 1276550"/>
                <a:gd name="connsiteY5" fmla="*/ 1169 h 1028235"/>
                <a:gd name="connsiteX6" fmla="*/ 392186 w 1276550"/>
                <a:gd name="connsiteY6" fmla="*/ 1169 h 1028235"/>
                <a:gd name="connsiteX0" fmla="*/ 808494 w 1276550"/>
                <a:gd name="connsiteY0" fmla="*/ 69249 h 1028235"/>
                <a:gd name="connsiteX1" fmla="*/ 1276550 w 1276550"/>
                <a:gd name="connsiteY1" fmla="*/ 0 h 1028235"/>
                <a:gd name="connsiteX2" fmla="*/ 952451 w 1276550"/>
                <a:gd name="connsiteY2" fmla="*/ 934865 h 1028235"/>
                <a:gd name="connsiteX3" fmla="*/ 410861 w 1276550"/>
                <a:gd name="connsiteY3" fmla="*/ 1028235 h 1028235"/>
                <a:gd name="connsiteX4" fmla="*/ 0 w 1276550"/>
                <a:gd name="connsiteY4" fmla="*/ 897517 h 1028235"/>
                <a:gd name="connsiteX5" fmla="*/ 392186 w 1276550"/>
                <a:gd name="connsiteY5" fmla="*/ 1169 h 1028235"/>
                <a:gd name="connsiteX6" fmla="*/ 392186 w 1276550"/>
                <a:gd name="connsiteY6" fmla="*/ 1169 h 102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550" h="1028235">
                  <a:moveTo>
                    <a:pt x="808494" y="69249"/>
                  </a:moveTo>
                  <a:lnTo>
                    <a:pt x="1276550" y="0"/>
                  </a:lnTo>
                  <a:lnTo>
                    <a:pt x="952451" y="934865"/>
                  </a:lnTo>
                  <a:lnTo>
                    <a:pt x="410861" y="1028235"/>
                  </a:lnTo>
                  <a:lnTo>
                    <a:pt x="0" y="897517"/>
                  </a:lnTo>
                  <a:lnTo>
                    <a:pt x="392186" y="1169"/>
                  </a:lnTo>
                  <a:lnTo>
                    <a:pt x="392186" y="1169"/>
                  </a:lnTo>
                </a:path>
              </a:pathLst>
            </a:cu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sp>
          <p:nvSpPr>
            <p:cNvPr id="24" name="Freeform 5"/>
            <p:cNvSpPr>
              <a:spLocks/>
            </p:cNvSpPr>
            <p:nvPr/>
          </p:nvSpPr>
          <p:spPr bwMode="auto">
            <a:xfrm rot="422899">
              <a:off x="690563" y="1582738"/>
              <a:ext cx="2759075" cy="4770437"/>
            </a:xfrm>
            <a:custGeom>
              <a:avLst/>
              <a:gdLst>
                <a:gd name="T0" fmla="*/ 266506 w 3585700"/>
                <a:gd name="T1" fmla="*/ 53275 h 6199744"/>
                <a:gd name="T2" fmla="*/ 0 w 3585700"/>
                <a:gd name="T3" fmla="*/ 2173148 h 6199744"/>
                <a:gd name="T4" fmla="*/ 667776 w 3585700"/>
                <a:gd name="T5" fmla="*/ 1983325 h 6199744"/>
                <a:gd name="T6" fmla="*/ 1256991 w 3585700"/>
                <a:gd name="T7" fmla="*/ 602197 h 6199744"/>
                <a:gd name="T8" fmla="*/ 438637 w 3585700"/>
                <a:gd name="T9" fmla="*/ 0 h 61997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5700" h="6199744">
                  <a:moveTo>
                    <a:pt x="760238" y="151988"/>
                  </a:moveTo>
                  <a:lnTo>
                    <a:pt x="0" y="6199744"/>
                  </a:lnTo>
                  <a:lnTo>
                    <a:pt x="1904903" y="5658200"/>
                  </a:lnTo>
                  <a:lnTo>
                    <a:pt x="3585700" y="1718001"/>
                  </a:lnTo>
                  <a:lnTo>
                    <a:pt x="1251260" y="0"/>
                  </a:lnTo>
                </a:path>
              </a:pathLst>
            </a:custGeom>
            <a:pattFill prst="lgConfetti">
              <a:fgClr>
                <a:srgbClr val="75A516"/>
              </a:fgClr>
              <a:bgClr>
                <a:srgbClr val="689313"/>
              </a:bgClr>
            </a:pattFill>
            <a:ln>
              <a:noFill/>
            </a:ln>
            <a:effectLst>
              <a:outerShdw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1799">
                <a:solidFill>
                  <a:prstClr val="black"/>
                </a:solidFill>
              </a:endParaRPr>
            </a:p>
          </p:txBody>
        </p:sp>
        <p:sp>
          <p:nvSpPr>
            <p:cNvPr id="25" name="Oval 6"/>
            <p:cNvSpPr/>
            <p:nvPr/>
          </p:nvSpPr>
          <p:spPr>
            <a:xfrm rot="422899">
              <a:off x="1395413" y="2619375"/>
              <a:ext cx="1450975" cy="1522413"/>
            </a:xfrm>
            <a:prstGeom prst="ellipse">
              <a:avLst/>
            </a:prstGeom>
            <a:gradFill flip="none" rotWithShape="1">
              <a:gsLst>
                <a:gs pos="0">
                  <a:srgbClr val="FFFF00">
                    <a:alpha val="48000"/>
                  </a:srgb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prstClr val="black"/>
                </a:solidFill>
                <a:ea typeface="MS PGothic" pitchFamily="34" charset="-128"/>
              </a:endParaRPr>
            </a:p>
          </p:txBody>
        </p:sp>
        <p:sp>
          <p:nvSpPr>
            <p:cNvPr id="26" name="Freeform 8"/>
            <p:cNvSpPr/>
            <p:nvPr/>
          </p:nvSpPr>
          <p:spPr>
            <a:xfrm rot="422899">
              <a:off x="4333875" y="1652588"/>
              <a:ext cx="4799013" cy="4625975"/>
            </a:xfrm>
            <a:custGeom>
              <a:avLst/>
              <a:gdLst>
                <a:gd name="connsiteX0" fmla="*/ 3567024 w 6237623"/>
                <a:gd name="connsiteY0" fmla="*/ 0 h 6013004"/>
                <a:gd name="connsiteX1" fmla="*/ 3305567 w 6237623"/>
                <a:gd name="connsiteY1" fmla="*/ 0 h 6013004"/>
                <a:gd name="connsiteX2" fmla="*/ 1848876 w 6237623"/>
                <a:gd name="connsiteY2" fmla="*/ 1512588 h 6013004"/>
                <a:gd name="connsiteX3" fmla="*/ 0 w 6237623"/>
                <a:gd name="connsiteY3" fmla="*/ 2259545 h 6013004"/>
                <a:gd name="connsiteX4" fmla="*/ 803047 w 6237623"/>
                <a:gd name="connsiteY4" fmla="*/ 6013004 h 6013004"/>
                <a:gd name="connsiteX5" fmla="*/ 1139207 w 6237623"/>
                <a:gd name="connsiteY5" fmla="*/ 6013004 h 6013004"/>
                <a:gd name="connsiteX6" fmla="*/ 3828481 w 6237623"/>
                <a:gd name="connsiteY6" fmla="*/ 5172678 h 6013004"/>
                <a:gd name="connsiteX7" fmla="*/ 6237623 w 6237623"/>
                <a:gd name="connsiteY7" fmla="*/ 5135330 h 6013004"/>
                <a:gd name="connsiteX8" fmla="*/ 3567024 w 6237623"/>
                <a:gd name="connsiteY8" fmla="*/ 0 h 60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7623" h="6013004">
                  <a:moveTo>
                    <a:pt x="3567024" y="0"/>
                  </a:moveTo>
                  <a:lnTo>
                    <a:pt x="3305567" y="0"/>
                  </a:lnTo>
                  <a:lnTo>
                    <a:pt x="1848876" y="1512588"/>
                  </a:lnTo>
                  <a:lnTo>
                    <a:pt x="0" y="2259545"/>
                  </a:lnTo>
                  <a:lnTo>
                    <a:pt x="803047" y="6013004"/>
                  </a:lnTo>
                  <a:lnTo>
                    <a:pt x="1139207" y="6013004"/>
                  </a:lnTo>
                  <a:lnTo>
                    <a:pt x="3828481" y="5172678"/>
                  </a:lnTo>
                  <a:lnTo>
                    <a:pt x="6237623" y="5135330"/>
                  </a:lnTo>
                  <a:lnTo>
                    <a:pt x="3567024" y="0"/>
                  </a:lnTo>
                  <a:close/>
                </a:path>
              </a:pathLst>
            </a:custGeom>
            <a:solidFill>
              <a:schemeClr val="tx2">
                <a:lumMod val="60000"/>
                <a:lumOff val="40000"/>
              </a:schemeClr>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799">
                <a:solidFill>
                  <a:prstClr val="black"/>
                </a:solidFill>
              </a:endParaRPr>
            </a:p>
          </p:txBody>
        </p:sp>
        <p:sp>
          <p:nvSpPr>
            <p:cNvPr id="27" name="Freeform 7"/>
            <p:cNvSpPr/>
            <p:nvPr/>
          </p:nvSpPr>
          <p:spPr bwMode="auto">
            <a:xfrm rot="422899">
              <a:off x="1487488" y="1327150"/>
              <a:ext cx="5551487" cy="4913313"/>
            </a:xfrm>
            <a:custGeom>
              <a:avLst/>
              <a:gdLst>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675507 w 8338141"/>
                <a:gd name="connsiteY5" fmla="*/ 1187293 h 6005495"/>
                <a:gd name="connsiteX6" fmla="*/ 3603071 w 8338141"/>
                <a:gd name="connsiteY6" fmla="*/ 1988026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675507 w 8338141"/>
                <a:gd name="connsiteY5" fmla="*/ 1187293 h 6005495"/>
                <a:gd name="connsiteX6" fmla="*/ 3685900 w 8338141"/>
                <a:gd name="connsiteY6" fmla="*/ 1822358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537459 w 8338141"/>
                <a:gd name="connsiteY5" fmla="*/ 55222 h 6005495"/>
                <a:gd name="connsiteX6" fmla="*/ 3685900 w 8338141"/>
                <a:gd name="connsiteY6" fmla="*/ 1822358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8338141"/>
                <a:gd name="connsiteY0" fmla="*/ 6005495 h 6005495"/>
                <a:gd name="connsiteX1" fmla="*/ 5232046 w 8338141"/>
                <a:gd name="connsiteY1" fmla="*/ 6005495 h 6005495"/>
                <a:gd name="connsiteX2" fmla="*/ 4210485 w 8338141"/>
                <a:gd name="connsiteY2" fmla="*/ 2595478 h 6005495"/>
                <a:gd name="connsiteX3" fmla="*/ 7799751 w 8338141"/>
                <a:gd name="connsiteY3" fmla="*/ 938790 h 6005495"/>
                <a:gd name="connsiteX4" fmla="*/ 8338141 w 8338141"/>
                <a:gd name="connsiteY4" fmla="*/ 1145876 h 6005495"/>
                <a:gd name="connsiteX5" fmla="*/ 7537459 w 8338141"/>
                <a:gd name="connsiteY5" fmla="*/ 55222 h 6005495"/>
                <a:gd name="connsiteX6" fmla="*/ 3685900 w 8338141"/>
                <a:gd name="connsiteY6" fmla="*/ 1822358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7799751"/>
                <a:gd name="connsiteY0" fmla="*/ 6005495 h 6005495"/>
                <a:gd name="connsiteX1" fmla="*/ 5232046 w 7799751"/>
                <a:gd name="connsiteY1" fmla="*/ 6005495 h 6005495"/>
                <a:gd name="connsiteX2" fmla="*/ 4210485 w 7799751"/>
                <a:gd name="connsiteY2" fmla="*/ 2595478 h 6005495"/>
                <a:gd name="connsiteX3" fmla="*/ 7799751 w 7799751"/>
                <a:gd name="connsiteY3" fmla="*/ 938790 h 6005495"/>
                <a:gd name="connsiteX4" fmla="*/ 7537459 w 7799751"/>
                <a:gd name="connsiteY4" fmla="*/ 55222 h 6005495"/>
                <a:gd name="connsiteX5" fmla="*/ 3685900 w 7799751"/>
                <a:gd name="connsiteY5" fmla="*/ 1822358 h 6005495"/>
                <a:gd name="connsiteX6" fmla="*/ 1076780 w 7799751"/>
                <a:gd name="connsiteY6" fmla="*/ 0 h 6005495"/>
                <a:gd name="connsiteX7" fmla="*/ 0 w 7799751"/>
                <a:gd name="connsiteY7" fmla="*/ 27611 h 6005495"/>
                <a:gd name="connsiteX8" fmla="*/ 2926632 w 7799751"/>
                <a:gd name="connsiteY8" fmla="*/ 2319364 h 6005495"/>
                <a:gd name="connsiteX9" fmla="*/ 1449511 w 7799751"/>
                <a:gd name="connsiteY9" fmla="*/ 6005495 h 6005495"/>
                <a:gd name="connsiteX0" fmla="*/ 1449511 w 7854971"/>
                <a:gd name="connsiteY0" fmla="*/ 6005495 h 6005495"/>
                <a:gd name="connsiteX1" fmla="*/ 5232046 w 7854971"/>
                <a:gd name="connsiteY1" fmla="*/ 6005495 h 6005495"/>
                <a:gd name="connsiteX2" fmla="*/ 4210485 w 7854971"/>
                <a:gd name="connsiteY2" fmla="*/ 2595478 h 6005495"/>
                <a:gd name="connsiteX3" fmla="*/ 7854971 w 7854971"/>
                <a:gd name="connsiteY3" fmla="*/ 469395 h 6005495"/>
                <a:gd name="connsiteX4" fmla="*/ 7537459 w 7854971"/>
                <a:gd name="connsiteY4" fmla="*/ 55222 h 6005495"/>
                <a:gd name="connsiteX5" fmla="*/ 3685900 w 7854971"/>
                <a:gd name="connsiteY5" fmla="*/ 1822358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210485 w 7854971"/>
                <a:gd name="connsiteY2" fmla="*/ 2595478 h 6005495"/>
                <a:gd name="connsiteX3" fmla="*/ 7854971 w 7854971"/>
                <a:gd name="connsiteY3" fmla="*/ 469395 h 6005495"/>
                <a:gd name="connsiteX4" fmla="*/ 6861020 w 7854971"/>
                <a:gd name="connsiteY4" fmla="*/ 386559 h 6005495"/>
                <a:gd name="connsiteX5" fmla="*/ 3685900 w 7854971"/>
                <a:gd name="connsiteY5" fmla="*/ 1822358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555607 w 7854971"/>
                <a:gd name="connsiteY2" fmla="*/ 2416003 h 6005495"/>
                <a:gd name="connsiteX3" fmla="*/ 7854971 w 7854971"/>
                <a:gd name="connsiteY3" fmla="*/ 469395 h 6005495"/>
                <a:gd name="connsiteX4" fmla="*/ 6861020 w 7854971"/>
                <a:gd name="connsiteY4" fmla="*/ 386559 h 6005495"/>
                <a:gd name="connsiteX5" fmla="*/ 3685900 w 7854971"/>
                <a:gd name="connsiteY5" fmla="*/ 1822358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555607 w 7854971"/>
                <a:gd name="connsiteY2" fmla="*/ 2416003 h 6005495"/>
                <a:gd name="connsiteX3" fmla="*/ 7854971 w 7854971"/>
                <a:gd name="connsiteY3" fmla="*/ 469395 h 6005495"/>
                <a:gd name="connsiteX4" fmla="*/ 6861020 w 7854971"/>
                <a:gd name="connsiteY4" fmla="*/ 386559 h 6005495"/>
                <a:gd name="connsiteX5" fmla="*/ 3906778 w 7854971"/>
                <a:gd name="connsiteY5" fmla="*/ 1808552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555607 w 7854971"/>
                <a:gd name="connsiteY2" fmla="*/ 2416003 h 6005495"/>
                <a:gd name="connsiteX3" fmla="*/ 7854971 w 7854971"/>
                <a:gd name="connsiteY3" fmla="*/ 469395 h 6005495"/>
                <a:gd name="connsiteX4" fmla="*/ 6861020 w 7854971"/>
                <a:gd name="connsiteY4" fmla="*/ 386559 h 6005495"/>
                <a:gd name="connsiteX5" fmla="*/ 3906778 w 7854971"/>
                <a:gd name="connsiteY5" fmla="*/ 1808552 h 6005495"/>
                <a:gd name="connsiteX6" fmla="*/ 788372 w 7854971"/>
                <a:gd name="connsiteY6" fmla="*/ 265982 h 6005495"/>
                <a:gd name="connsiteX7" fmla="*/ 1076780 w 7854971"/>
                <a:gd name="connsiteY7" fmla="*/ 0 h 6005495"/>
                <a:gd name="connsiteX8" fmla="*/ 0 w 7854971"/>
                <a:gd name="connsiteY8" fmla="*/ 27611 h 6005495"/>
                <a:gd name="connsiteX9" fmla="*/ 2926632 w 7854971"/>
                <a:gd name="connsiteY9" fmla="*/ 2319364 h 6005495"/>
                <a:gd name="connsiteX10" fmla="*/ 1449511 w 7854971"/>
                <a:gd name="connsiteY10" fmla="*/ 6005495 h 6005495"/>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6861020 w 7854971"/>
                <a:gd name="connsiteY4" fmla="*/ 358948 h 5977884"/>
                <a:gd name="connsiteX5" fmla="*/ 3906778 w 7854971"/>
                <a:gd name="connsiteY5" fmla="*/ 1780941 h 5977884"/>
                <a:gd name="connsiteX6" fmla="*/ 788372 w 7854971"/>
                <a:gd name="connsiteY6" fmla="*/ 238371 h 5977884"/>
                <a:gd name="connsiteX7" fmla="*/ 0 w 7854971"/>
                <a:gd name="connsiteY7" fmla="*/ 0 h 5977884"/>
                <a:gd name="connsiteX8" fmla="*/ 2926632 w 7854971"/>
                <a:gd name="connsiteY8" fmla="*/ 2291753 h 5977884"/>
                <a:gd name="connsiteX9" fmla="*/ 1449511 w 7854971"/>
                <a:gd name="connsiteY9" fmla="*/ 5977884 h 5977884"/>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7391197 w 7854971"/>
                <a:gd name="connsiteY4" fmla="*/ 420593 h 5977884"/>
                <a:gd name="connsiteX5" fmla="*/ 3906778 w 7854971"/>
                <a:gd name="connsiteY5" fmla="*/ 1780941 h 5977884"/>
                <a:gd name="connsiteX6" fmla="*/ 788372 w 7854971"/>
                <a:gd name="connsiteY6" fmla="*/ 238371 h 5977884"/>
                <a:gd name="connsiteX7" fmla="*/ 0 w 7854971"/>
                <a:gd name="connsiteY7" fmla="*/ 0 h 5977884"/>
                <a:gd name="connsiteX8" fmla="*/ 2926632 w 7854971"/>
                <a:gd name="connsiteY8" fmla="*/ 2291753 h 5977884"/>
                <a:gd name="connsiteX9" fmla="*/ 1449511 w 7854971"/>
                <a:gd name="connsiteY9" fmla="*/ 5977884 h 5977884"/>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7391197 w 7854971"/>
                <a:gd name="connsiteY4" fmla="*/ 420593 h 5977884"/>
                <a:gd name="connsiteX5" fmla="*/ 3906778 w 7854971"/>
                <a:gd name="connsiteY5" fmla="*/ 1780941 h 5977884"/>
                <a:gd name="connsiteX6" fmla="*/ 788372 w 7854971"/>
                <a:gd name="connsiteY6" fmla="*/ 238371 h 5977884"/>
                <a:gd name="connsiteX7" fmla="*/ 0 w 7854971"/>
                <a:gd name="connsiteY7" fmla="*/ 0 h 5977884"/>
                <a:gd name="connsiteX8" fmla="*/ 2926632 w 7854971"/>
                <a:gd name="connsiteY8" fmla="*/ 2291753 h 5977884"/>
                <a:gd name="connsiteX9" fmla="*/ 1449511 w 7854971"/>
                <a:gd name="connsiteY9" fmla="*/ 5977884 h 5977884"/>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7391197 w 7854971"/>
                <a:gd name="connsiteY4" fmla="*/ 420593 h 5977884"/>
                <a:gd name="connsiteX5" fmla="*/ 3906778 w 7854971"/>
                <a:gd name="connsiteY5" fmla="*/ 1780941 h 5977884"/>
                <a:gd name="connsiteX6" fmla="*/ 966173 w 7854971"/>
                <a:gd name="connsiteY6" fmla="*/ 352659 h 5977884"/>
                <a:gd name="connsiteX7" fmla="*/ 0 w 7854971"/>
                <a:gd name="connsiteY7" fmla="*/ 0 h 5977884"/>
                <a:gd name="connsiteX8" fmla="*/ 2926632 w 7854971"/>
                <a:gd name="connsiteY8" fmla="*/ 2291753 h 5977884"/>
                <a:gd name="connsiteX9" fmla="*/ 1449511 w 7854971"/>
                <a:gd name="connsiteY9" fmla="*/ 5977884 h 5977884"/>
                <a:gd name="connsiteX0" fmla="*/ 1132010 w 7537470"/>
                <a:gd name="connsiteY0" fmla="*/ 5625225 h 5625225"/>
                <a:gd name="connsiteX1" fmla="*/ 4914545 w 7537470"/>
                <a:gd name="connsiteY1" fmla="*/ 5625225 h 5625225"/>
                <a:gd name="connsiteX2" fmla="*/ 4238106 w 7537470"/>
                <a:gd name="connsiteY2" fmla="*/ 2035733 h 5625225"/>
                <a:gd name="connsiteX3" fmla="*/ 7537470 w 7537470"/>
                <a:gd name="connsiteY3" fmla="*/ 89125 h 5625225"/>
                <a:gd name="connsiteX4" fmla="*/ 7073696 w 7537470"/>
                <a:gd name="connsiteY4" fmla="*/ 67934 h 5625225"/>
                <a:gd name="connsiteX5" fmla="*/ 3589277 w 7537470"/>
                <a:gd name="connsiteY5" fmla="*/ 1428282 h 5625225"/>
                <a:gd name="connsiteX6" fmla="*/ 648672 w 7537470"/>
                <a:gd name="connsiteY6" fmla="*/ 0 h 5625225"/>
                <a:gd name="connsiteX7" fmla="*/ 0 w 7537470"/>
                <a:gd name="connsiteY7" fmla="*/ 28300 h 5625225"/>
                <a:gd name="connsiteX8" fmla="*/ 2609131 w 7537470"/>
                <a:gd name="connsiteY8" fmla="*/ 1939094 h 5625225"/>
                <a:gd name="connsiteX9" fmla="*/ 1132010 w 7537470"/>
                <a:gd name="connsiteY9" fmla="*/ 5625225 h 56252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640077 w 7537470"/>
                <a:gd name="connsiteY5" fmla="*/ 112061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613670"/>
                <a:gd name="connsiteY0" fmla="*/ 5596925 h 5596925"/>
                <a:gd name="connsiteX1" fmla="*/ 4914545 w 7613670"/>
                <a:gd name="connsiteY1" fmla="*/ 5596925 h 5596925"/>
                <a:gd name="connsiteX2" fmla="*/ 4238106 w 7613670"/>
                <a:gd name="connsiteY2" fmla="*/ 2007433 h 5596925"/>
                <a:gd name="connsiteX3" fmla="*/ 7613670 w 7613670"/>
                <a:gd name="connsiteY3" fmla="*/ 10031 h 5596925"/>
                <a:gd name="connsiteX4" fmla="*/ 7073696 w 7613670"/>
                <a:gd name="connsiteY4" fmla="*/ 39634 h 5596925"/>
                <a:gd name="connsiteX5" fmla="*/ 3640077 w 7613670"/>
                <a:gd name="connsiteY5" fmla="*/ 1120612 h 5596925"/>
                <a:gd name="connsiteX6" fmla="*/ 686772 w 7613670"/>
                <a:gd name="connsiteY6" fmla="*/ 9796 h 5596925"/>
                <a:gd name="connsiteX7" fmla="*/ 0 w 7613670"/>
                <a:gd name="connsiteY7" fmla="*/ 0 h 5596925"/>
                <a:gd name="connsiteX8" fmla="*/ 2609131 w 7613670"/>
                <a:gd name="connsiteY8" fmla="*/ 1910794 h 5596925"/>
                <a:gd name="connsiteX9" fmla="*/ 1132010 w 7613670"/>
                <a:gd name="connsiteY9" fmla="*/ 5596925 h 5596925"/>
                <a:gd name="connsiteX0" fmla="*/ 1132010 w 7613670"/>
                <a:gd name="connsiteY0" fmla="*/ 5596925 h 5596925"/>
                <a:gd name="connsiteX1" fmla="*/ 4914545 w 7613670"/>
                <a:gd name="connsiteY1" fmla="*/ 5596925 h 5596925"/>
                <a:gd name="connsiteX2" fmla="*/ 4238106 w 7613670"/>
                <a:gd name="connsiteY2" fmla="*/ 2007433 h 5596925"/>
                <a:gd name="connsiteX3" fmla="*/ 7613670 w 7613670"/>
                <a:gd name="connsiteY3" fmla="*/ 10031 h 5596925"/>
                <a:gd name="connsiteX4" fmla="*/ 6908596 w 7613670"/>
                <a:gd name="connsiteY4" fmla="*/ 26935 h 5596925"/>
                <a:gd name="connsiteX5" fmla="*/ 3640077 w 7613670"/>
                <a:gd name="connsiteY5" fmla="*/ 1120612 h 5596925"/>
                <a:gd name="connsiteX6" fmla="*/ 686772 w 7613670"/>
                <a:gd name="connsiteY6" fmla="*/ 9796 h 5596925"/>
                <a:gd name="connsiteX7" fmla="*/ 0 w 7613670"/>
                <a:gd name="connsiteY7" fmla="*/ 0 h 5596925"/>
                <a:gd name="connsiteX8" fmla="*/ 2609131 w 7613670"/>
                <a:gd name="connsiteY8" fmla="*/ 1910794 h 5596925"/>
                <a:gd name="connsiteX9" fmla="*/ 1132010 w 7613670"/>
                <a:gd name="connsiteY9" fmla="*/ 5596925 h 5596925"/>
                <a:gd name="connsiteX0" fmla="*/ 1132010 w 7613670"/>
                <a:gd name="connsiteY0" fmla="*/ 5596925 h 5596925"/>
                <a:gd name="connsiteX1" fmla="*/ 4914545 w 7613670"/>
                <a:gd name="connsiteY1" fmla="*/ 5596925 h 5596925"/>
                <a:gd name="connsiteX2" fmla="*/ 4238106 w 7613670"/>
                <a:gd name="connsiteY2" fmla="*/ 2007433 h 5596925"/>
                <a:gd name="connsiteX3" fmla="*/ 7613670 w 7613670"/>
                <a:gd name="connsiteY3" fmla="*/ 10031 h 5596925"/>
                <a:gd name="connsiteX4" fmla="*/ 6972096 w 7613670"/>
                <a:gd name="connsiteY4" fmla="*/ 1538 h 5596925"/>
                <a:gd name="connsiteX5" fmla="*/ 3640077 w 7613670"/>
                <a:gd name="connsiteY5" fmla="*/ 1120612 h 5596925"/>
                <a:gd name="connsiteX6" fmla="*/ 686772 w 7613670"/>
                <a:gd name="connsiteY6" fmla="*/ 9796 h 5596925"/>
                <a:gd name="connsiteX7" fmla="*/ 0 w 7613670"/>
                <a:gd name="connsiteY7" fmla="*/ 0 h 5596925"/>
                <a:gd name="connsiteX8" fmla="*/ 2609131 w 7613670"/>
                <a:gd name="connsiteY8" fmla="*/ 1910794 h 5596925"/>
                <a:gd name="connsiteX9" fmla="*/ 1132010 w 7613670"/>
                <a:gd name="connsiteY9" fmla="*/ 5596925 h 5596925"/>
                <a:gd name="connsiteX0" fmla="*/ 1094659 w 7576319"/>
                <a:gd name="connsiteY0" fmla="*/ 5595387 h 5595387"/>
                <a:gd name="connsiteX1" fmla="*/ 4877194 w 7576319"/>
                <a:gd name="connsiteY1" fmla="*/ 5595387 h 5595387"/>
                <a:gd name="connsiteX2" fmla="*/ 4200755 w 7576319"/>
                <a:gd name="connsiteY2" fmla="*/ 2005895 h 5595387"/>
                <a:gd name="connsiteX3" fmla="*/ 7576319 w 7576319"/>
                <a:gd name="connsiteY3" fmla="*/ 8493 h 5595387"/>
                <a:gd name="connsiteX4" fmla="*/ 6934745 w 7576319"/>
                <a:gd name="connsiteY4" fmla="*/ 0 h 5595387"/>
                <a:gd name="connsiteX5" fmla="*/ 3602726 w 7576319"/>
                <a:gd name="connsiteY5" fmla="*/ 1119074 h 5595387"/>
                <a:gd name="connsiteX6" fmla="*/ 649421 w 7576319"/>
                <a:gd name="connsiteY6" fmla="*/ 8258 h 5595387"/>
                <a:gd name="connsiteX7" fmla="*/ 0 w 7576319"/>
                <a:gd name="connsiteY7" fmla="*/ 222525 h 5595387"/>
                <a:gd name="connsiteX8" fmla="*/ 2571780 w 7576319"/>
                <a:gd name="connsiteY8" fmla="*/ 1909256 h 5595387"/>
                <a:gd name="connsiteX9" fmla="*/ 1094659 w 7576319"/>
                <a:gd name="connsiteY9" fmla="*/ 5595387 h 5595387"/>
                <a:gd name="connsiteX0" fmla="*/ 1094659 w 7576319"/>
                <a:gd name="connsiteY0" fmla="*/ 5595387 h 5595387"/>
                <a:gd name="connsiteX1" fmla="*/ 4877194 w 7576319"/>
                <a:gd name="connsiteY1" fmla="*/ 5595387 h 5595387"/>
                <a:gd name="connsiteX2" fmla="*/ 4200755 w 7576319"/>
                <a:gd name="connsiteY2" fmla="*/ 2005895 h 5595387"/>
                <a:gd name="connsiteX3" fmla="*/ 7576319 w 7576319"/>
                <a:gd name="connsiteY3" fmla="*/ 8493 h 5595387"/>
                <a:gd name="connsiteX4" fmla="*/ 6934745 w 7576319"/>
                <a:gd name="connsiteY4" fmla="*/ 0 h 5595387"/>
                <a:gd name="connsiteX5" fmla="*/ 3602726 w 7576319"/>
                <a:gd name="connsiteY5" fmla="*/ 1119074 h 5595387"/>
                <a:gd name="connsiteX6" fmla="*/ 761474 w 7576319"/>
                <a:gd name="connsiteY6" fmla="*/ 8258 h 5595387"/>
                <a:gd name="connsiteX7" fmla="*/ 0 w 7576319"/>
                <a:gd name="connsiteY7" fmla="*/ 222525 h 5595387"/>
                <a:gd name="connsiteX8" fmla="*/ 2571780 w 7576319"/>
                <a:gd name="connsiteY8" fmla="*/ 1909256 h 5595387"/>
                <a:gd name="connsiteX9" fmla="*/ 1094659 w 7576319"/>
                <a:gd name="connsiteY9" fmla="*/ 5595387 h 5595387"/>
                <a:gd name="connsiteX0" fmla="*/ 1019957 w 7501617"/>
                <a:gd name="connsiteY0" fmla="*/ 5595387 h 5595387"/>
                <a:gd name="connsiteX1" fmla="*/ 4802492 w 7501617"/>
                <a:gd name="connsiteY1" fmla="*/ 5595387 h 5595387"/>
                <a:gd name="connsiteX2" fmla="*/ 4126053 w 7501617"/>
                <a:gd name="connsiteY2" fmla="*/ 2005895 h 5595387"/>
                <a:gd name="connsiteX3" fmla="*/ 7501617 w 7501617"/>
                <a:gd name="connsiteY3" fmla="*/ 8493 h 5595387"/>
                <a:gd name="connsiteX4" fmla="*/ 6860043 w 7501617"/>
                <a:gd name="connsiteY4" fmla="*/ 0 h 5595387"/>
                <a:gd name="connsiteX5" fmla="*/ 3528024 w 7501617"/>
                <a:gd name="connsiteY5" fmla="*/ 1119074 h 5595387"/>
                <a:gd name="connsiteX6" fmla="*/ 686772 w 7501617"/>
                <a:gd name="connsiteY6" fmla="*/ 8258 h 5595387"/>
                <a:gd name="connsiteX7" fmla="*/ 0 w 7501617"/>
                <a:gd name="connsiteY7" fmla="*/ 222525 h 5595387"/>
                <a:gd name="connsiteX8" fmla="*/ 2497078 w 7501617"/>
                <a:gd name="connsiteY8" fmla="*/ 1909256 h 5595387"/>
                <a:gd name="connsiteX9" fmla="*/ 1019957 w 7501617"/>
                <a:gd name="connsiteY9" fmla="*/ 5595387 h 5595387"/>
                <a:gd name="connsiteX0" fmla="*/ 1019957 w 7501617"/>
                <a:gd name="connsiteY0" fmla="*/ 6099529 h 6099529"/>
                <a:gd name="connsiteX1" fmla="*/ 4802492 w 7501617"/>
                <a:gd name="connsiteY1" fmla="*/ 6099529 h 6099529"/>
                <a:gd name="connsiteX2" fmla="*/ 4126053 w 7501617"/>
                <a:gd name="connsiteY2" fmla="*/ 2510037 h 6099529"/>
                <a:gd name="connsiteX3" fmla="*/ 7501617 w 7501617"/>
                <a:gd name="connsiteY3" fmla="*/ 512635 h 6099529"/>
                <a:gd name="connsiteX4" fmla="*/ 6561234 w 7501617"/>
                <a:gd name="connsiteY4" fmla="*/ 0 h 6099529"/>
                <a:gd name="connsiteX5" fmla="*/ 3528024 w 7501617"/>
                <a:gd name="connsiteY5" fmla="*/ 1623216 h 6099529"/>
                <a:gd name="connsiteX6" fmla="*/ 686772 w 7501617"/>
                <a:gd name="connsiteY6" fmla="*/ 512400 h 6099529"/>
                <a:gd name="connsiteX7" fmla="*/ 0 w 7501617"/>
                <a:gd name="connsiteY7" fmla="*/ 726667 h 6099529"/>
                <a:gd name="connsiteX8" fmla="*/ 2497078 w 7501617"/>
                <a:gd name="connsiteY8" fmla="*/ 2413398 h 6099529"/>
                <a:gd name="connsiteX9" fmla="*/ 1019957 w 7501617"/>
                <a:gd name="connsiteY9" fmla="*/ 6099529 h 6099529"/>
                <a:gd name="connsiteX0" fmla="*/ 1019957 w 7184132"/>
                <a:gd name="connsiteY0" fmla="*/ 6099529 h 6099529"/>
                <a:gd name="connsiteX1" fmla="*/ 4802492 w 7184132"/>
                <a:gd name="connsiteY1" fmla="*/ 6099529 h 6099529"/>
                <a:gd name="connsiteX2" fmla="*/ 4126053 w 7184132"/>
                <a:gd name="connsiteY2" fmla="*/ 2510037 h 6099529"/>
                <a:gd name="connsiteX3" fmla="*/ 7184132 w 7184132"/>
                <a:gd name="connsiteY3" fmla="*/ 64508 h 6099529"/>
                <a:gd name="connsiteX4" fmla="*/ 6561234 w 7184132"/>
                <a:gd name="connsiteY4" fmla="*/ 0 h 6099529"/>
                <a:gd name="connsiteX5" fmla="*/ 3528024 w 7184132"/>
                <a:gd name="connsiteY5" fmla="*/ 1623216 h 6099529"/>
                <a:gd name="connsiteX6" fmla="*/ 686772 w 7184132"/>
                <a:gd name="connsiteY6" fmla="*/ 512400 h 6099529"/>
                <a:gd name="connsiteX7" fmla="*/ 0 w 7184132"/>
                <a:gd name="connsiteY7" fmla="*/ 726667 h 6099529"/>
                <a:gd name="connsiteX8" fmla="*/ 2497078 w 7184132"/>
                <a:gd name="connsiteY8" fmla="*/ 2413398 h 6099529"/>
                <a:gd name="connsiteX9" fmla="*/ 1019957 w 7184132"/>
                <a:gd name="connsiteY9" fmla="*/ 6099529 h 6099529"/>
                <a:gd name="connsiteX0" fmla="*/ 1019957 w 7184132"/>
                <a:gd name="connsiteY0" fmla="*/ 6099529 h 6099529"/>
                <a:gd name="connsiteX1" fmla="*/ 1868916 w 7184132"/>
                <a:gd name="connsiteY1" fmla="*/ 6073180 h 6099529"/>
                <a:gd name="connsiteX2" fmla="*/ 4802492 w 7184132"/>
                <a:gd name="connsiteY2" fmla="*/ 6099529 h 6099529"/>
                <a:gd name="connsiteX3" fmla="*/ 4126053 w 7184132"/>
                <a:gd name="connsiteY3" fmla="*/ 2510037 h 6099529"/>
                <a:gd name="connsiteX4" fmla="*/ 7184132 w 7184132"/>
                <a:gd name="connsiteY4" fmla="*/ 64508 h 6099529"/>
                <a:gd name="connsiteX5" fmla="*/ 6561234 w 7184132"/>
                <a:gd name="connsiteY5" fmla="*/ 0 h 6099529"/>
                <a:gd name="connsiteX6" fmla="*/ 3528024 w 7184132"/>
                <a:gd name="connsiteY6" fmla="*/ 1623216 h 6099529"/>
                <a:gd name="connsiteX7" fmla="*/ 686772 w 7184132"/>
                <a:gd name="connsiteY7" fmla="*/ 512400 h 6099529"/>
                <a:gd name="connsiteX8" fmla="*/ 0 w 7184132"/>
                <a:gd name="connsiteY8" fmla="*/ 726667 h 6099529"/>
                <a:gd name="connsiteX9" fmla="*/ 2497078 w 7184132"/>
                <a:gd name="connsiteY9" fmla="*/ 2413398 h 6099529"/>
                <a:gd name="connsiteX10" fmla="*/ 1019957 w 7184132"/>
                <a:gd name="connsiteY10" fmla="*/ 6099529 h 6099529"/>
                <a:gd name="connsiteX0" fmla="*/ 1057308 w 7184132"/>
                <a:gd name="connsiteY0" fmla="*/ 5614059 h 6099529"/>
                <a:gd name="connsiteX1" fmla="*/ 1868916 w 7184132"/>
                <a:gd name="connsiteY1" fmla="*/ 6073180 h 6099529"/>
                <a:gd name="connsiteX2" fmla="*/ 4802492 w 7184132"/>
                <a:gd name="connsiteY2" fmla="*/ 6099529 h 6099529"/>
                <a:gd name="connsiteX3" fmla="*/ 4126053 w 7184132"/>
                <a:gd name="connsiteY3" fmla="*/ 2510037 h 6099529"/>
                <a:gd name="connsiteX4" fmla="*/ 7184132 w 7184132"/>
                <a:gd name="connsiteY4" fmla="*/ 64508 h 6099529"/>
                <a:gd name="connsiteX5" fmla="*/ 6561234 w 7184132"/>
                <a:gd name="connsiteY5" fmla="*/ 0 h 6099529"/>
                <a:gd name="connsiteX6" fmla="*/ 3528024 w 7184132"/>
                <a:gd name="connsiteY6" fmla="*/ 1623216 h 6099529"/>
                <a:gd name="connsiteX7" fmla="*/ 686772 w 7184132"/>
                <a:gd name="connsiteY7" fmla="*/ 512400 h 6099529"/>
                <a:gd name="connsiteX8" fmla="*/ 0 w 7184132"/>
                <a:gd name="connsiteY8" fmla="*/ 726667 h 6099529"/>
                <a:gd name="connsiteX9" fmla="*/ 2497078 w 7184132"/>
                <a:gd name="connsiteY9" fmla="*/ 2413398 h 6099529"/>
                <a:gd name="connsiteX10" fmla="*/ 1057308 w 7184132"/>
                <a:gd name="connsiteY10" fmla="*/ 5614059 h 6099529"/>
                <a:gd name="connsiteX0" fmla="*/ 851876 w 7184132"/>
                <a:gd name="connsiteY0" fmla="*/ 6416952 h 6416952"/>
                <a:gd name="connsiteX1" fmla="*/ 1868916 w 7184132"/>
                <a:gd name="connsiteY1" fmla="*/ 6073180 h 6416952"/>
                <a:gd name="connsiteX2" fmla="*/ 4802492 w 7184132"/>
                <a:gd name="connsiteY2" fmla="*/ 6099529 h 6416952"/>
                <a:gd name="connsiteX3" fmla="*/ 4126053 w 7184132"/>
                <a:gd name="connsiteY3" fmla="*/ 2510037 h 6416952"/>
                <a:gd name="connsiteX4" fmla="*/ 7184132 w 7184132"/>
                <a:gd name="connsiteY4" fmla="*/ 64508 h 6416952"/>
                <a:gd name="connsiteX5" fmla="*/ 6561234 w 7184132"/>
                <a:gd name="connsiteY5" fmla="*/ 0 h 6416952"/>
                <a:gd name="connsiteX6" fmla="*/ 3528024 w 7184132"/>
                <a:gd name="connsiteY6" fmla="*/ 1623216 h 6416952"/>
                <a:gd name="connsiteX7" fmla="*/ 686772 w 7184132"/>
                <a:gd name="connsiteY7" fmla="*/ 512400 h 6416952"/>
                <a:gd name="connsiteX8" fmla="*/ 0 w 7184132"/>
                <a:gd name="connsiteY8" fmla="*/ 726667 h 6416952"/>
                <a:gd name="connsiteX9" fmla="*/ 2497078 w 7184132"/>
                <a:gd name="connsiteY9" fmla="*/ 2413398 h 6416952"/>
                <a:gd name="connsiteX10" fmla="*/ 851876 w 7184132"/>
                <a:gd name="connsiteY10" fmla="*/ 6416952 h 6416952"/>
                <a:gd name="connsiteX0" fmla="*/ 851876 w 7184132"/>
                <a:gd name="connsiteY0" fmla="*/ 6416952 h 6416952"/>
                <a:gd name="connsiteX1" fmla="*/ 1868916 w 7184132"/>
                <a:gd name="connsiteY1" fmla="*/ 6073180 h 6416952"/>
                <a:gd name="connsiteX2" fmla="*/ 4895870 w 7184132"/>
                <a:gd name="connsiteY2" fmla="*/ 6024842 h 6416952"/>
                <a:gd name="connsiteX3" fmla="*/ 4126053 w 7184132"/>
                <a:gd name="connsiteY3" fmla="*/ 2510037 h 6416952"/>
                <a:gd name="connsiteX4" fmla="*/ 7184132 w 7184132"/>
                <a:gd name="connsiteY4" fmla="*/ 64508 h 6416952"/>
                <a:gd name="connsiteX5" fmla="*/ 6561234 w 7184132"/>
                <a:gd name="connsiteY5" fmla="*/ 0 h 6416952"/>
                <a:gd name="connsiteX6" fmla="*/ 3528024 w 7184132"/>
                <a:gd name="connsiteY6" fmla="*/ 1623216 h 6416952"/>
                <a:gd name="connsiteX7" fmla="*/ 686772 w 7184132"/>
                <a:gd name="connsiteY7" fmla="*/ 512400 h 6416952"/>
                <a:gd name="connsiteX8" fmla="*/ 0 w 7184132"/>
                <a:gd name="connsiteY8" fmla="*/ 726667 h 6416952"/>
                <a:gd name="connsiteX9" fmla="*/ 2497078 w 7184132"/>
                <a:gd name="connsiteY9" fmla="*/ 2413398 h 6416952"/>
                <a:gd name="connsiteX10" fmla="*/ 851876 w 7184132"/>
                <a:gd name="connsiteY10" fmla="*/ 6416952 h 6416952"/>
                <a:gd name="connsiteX0" fmla="*/ 851876 w 7184132"/>
                <a:gd name="connsiteY0" fmla="*/ 6416952 h 6416952"/>
                <a:gd name="connsiteX1" fmla="*/ 1868916 w 7184132"/>
                <a:gd name="connsiteY1" fmla="*/ 6073180 h 6416952"/>
                <a:gd name="connsiteX2" fmla="*/ 4895870 w 7184132"/>
                <a:gd name="connsiteY2" fmla="*/ 6024842 h 6416952"/>
                <a:gd name="connsiteX3" fmla="*/ 4126053 w 7184132"/>
                <a:gd name="connsiteY3" fmla="*/ 2510037 h 6416952"/>
                <a:gd name="connsiteX4" fmla="*/ 7184132 w 7184132"/>
                <a:gd name="connsiteY4" fmla="*/ 64508 h 6416952"/>
                <a:gd name="connsiteX5" fmla="*/ 6561234 w 7184132"/>
                <a:gd name="connsiteY5" fmla="*/ 0 h 6416952"/>
                <a:gd name="connsiteX6" fmla="*/ 3528024 w 7184132"/>
                <a:gd name="connsiteY6" fmla="*/ 1623216 h 6416952"/>
                <a:gd name="connsiteX7" fmla="*/ 780150 w 7184132"/>
                <a:gd name="connsiteY7" fmla="*/ 568416 h 6416952"/>
                <a:gd name="connsiteX8" fmla="*/ 0 w 7184132"/>
                <a:gd name="connsiteY8" fmla="*/ 726667 h 6416952"/>
                <a:gd name="connsiteX9" fmla="*/ 2497078 w 7184132"/>
                <a:gd name="connsiteY9" fmla="*/ 2413398 h 6416952"/>
                <a:gd name="connsiteX10" fmla="*/ 851876 w 7184132"/>
                <a:gd name="connsiteY10" fmla="*/ 6416952 h 6416952"/>
                <a:gd name="connsiteX0" fmla="*/ 851876 w 7184132"/>
                <a:gd name="connsiteY0" fmla="*/ 6352444 h 6352444"/>
                <a:gd name="connsiteX1" fmla="*/ 1868916 w 7184132"/>
                <a:gd name="connsiteY1" fmla="*/ 6008672 h 6352444"/>
                <a:gd name="connsiteX2" fmla="*/ 4895870 w 7184132"/>
                <a:gd name="connsiteY2" fmla="*/ 5960334 h 6352444"/>
                <a:gd name="connsiteX3" fmla="*/ 4126053 w 7184132"/>
                <a:gd name="connsiteY3" fmla="*/ 2445529 h 6352444"/>
                <a:gd name="connsiteX4" fmla="*/ 7184132 w 7184132"/>
                <a:gd name="connsiteY4" fmla="*/ 0 h 6352444"/>
                <a:gd name="connsiteX5" fmla="*/ 6486532 w 7184132"/>
                <a:gd name="connsiteY5" fmla="*/ 10180 h 6352444"/>
                <a:gd name="connsiteX6" fmla="*/ 3528024 w 7184132"/>
                <a:gd name="connsiteY6" fmla="*/ 1558708 h 6352444"/>
                <a:gd name="connsiteX7" fmla="*/ 780150 w 7184132"/>
                <a:gd name="connsiteY7" fmla="*/ 503908 h 6352444"/>
                <a:gd name="connsiteX8" fmla="*/ 0 w 7184132"/>
                <a:gd name="connsiteY8" fmla="*/ 662159 h 6352444"/>
                <a:gd name="connsiteX9" fmla="*/ 2497078 w 7184132"/>
                <a:gd name="connsiteY9" fmla="*/ 2348890 h 6352444"/>
                <a:gd name="connsiteX10" fmla="*/ 851876 w 7184132"/>
                <a:gd name="connsiteY10" fmla="*/ 6352444 h 6352444"/>
                <a:gd name="connsiteX0" fmla="*/ 851876 w 7184132"/>
                <a:gd name="connsiteY0" fmla="*/ 6352444 h 6352444"/>
                <a:gd name="connsiteX1" fmla="*/ 1868916 w 7184132"/>
                <a:gd name="connsiteY1" fmla="*/ 6008672 h 6352444"/>
                <a:gd name="connsiteX2" fmla="*/ 4916780 w 7184132"/>
                <a:gd name="connsiteY2" fmla="*/ 6023051 h 6352444"/>
                <a:gd name="connsiteX3" fmla="*/ 4126053 w 7184132"/>
                <a:gd name="connsiteY3" fmla="*/ 2445529 h 6352444"/>
                <a:gd name="connsiteX4" fmla="*/ 7184132 w 7184132"/>
                <a:gd name="connsiteY4" fmla="*/ 0 h 6352444"/>
                <a:gd name="connsiteX5" fmla="*/ 6486532 w 7184132"/>
                <a:gd name="connsiteY5" fmla="*/ 10180 h 6352444"/>
                <a:gd name="connsiteX6" fmla="*/ 3528024 w 7184132"/>
                <a:gd name="connsiteY6" fmla="*/ 1558708 h 6352444"/>
                <a:gd name="connsiteX7" fmla="*/ 780150 w 7184132"/>
                <a:gd name="connsiteY7" fmla="*/ 503908 h 6352444"/>
                <a:gd name="connsiteX8" fmla="*/ 0 w 7184132"/>
                <a:gd name="connsiteY8" fmla="*/ 662159 h 6352444"/>
                <a:gd name="connsiteX9" fmla="*/ 2497078 w 7184132"/>
                <a:gd name="connsiteY9" fmla="*/ 2348890 h 6352444"/>
                <a:gd name="connsiteX10" fmla="*/ 851876 w 7184132"/>
                <a:gd name="connsiteY10" fmla="*/ 6352444 h 6352444"/>
                <a:gd name="connsiteX0" fmla="*/ 851876 w 7267770"/>
                <a:gd name="connsiteY0" fmla="*/ 6342264 h 6342264"/>
                <a:gd name="connsiteX1" fmla="*/ 1868916 w 7267770"/>
                <a:gd name="connsiteY1" fmla="*/ 5998492 h 6342264"/>
                <a:gd name="connsiteX2" fmla="*/ 4916780 w 7267770"/>
                <a:gd name="connsiteY2" fmla="*/ 6012871 h 6342264"/>
                <a:gd name="connsiteX3" fmla="*/ 4126053 w 7267770"/>
                <a:gd name="connsiteY3" fmla="*/ 2435349 h 6342264"/>
                <a:gd name="connsiteX4" fmla="*/ 7267770 w 7267770"/>
                <a:gd name="connsiteY4" fmla="*/ 763324 h 6342264"/>
                <a:gd name="connsiteX5" fmla="*/ 6486532 w 7267770"/>
                <a:gd name="connsiteY5" fmla="*/ 0 h 6342264"/>
                <a:gd name="connsiteX6" fmla="*/ 3528024 w 7267770"/>
                <a:gd name="connsiteY6" fmla="*/ 1548528 h 6342264"/>
                <a:gd name="connsiteX7" fmla="*/ 780150 w 7267770"/>
                <a:gd name="connsiteY7" fmla="*/ 493728 h 6342264"/>
                <a:gd name="connsiteX8" fmla="*/ 0 w 7267770"/>
                <a:gd name="connsiteY8" fmla="*/ 651979 h 6342264"/>
                <a:gd name="connsiteX9" fmla="*/ 2497078 w 7267770"/>
                <a:gd name="connsiteY9" fmla="*/ 2338710 h 6342264"/>
                <a:gd name="connsiteX10" fmla="*/ 851876 w 7267770"/>
                <a:gd name="connsiteY10" fmla="*/ 6342264 h 6342264"/>
                <a:gd name="connsiteX0" fmla="*/ 851876 w 7288679"/>
                <a:gd name="connsiteY0" fmla="*/ 6342264 h 6342264"/>
                <a:gd name="connsiteX1" fmla="*/ 1868916 w 7288679"/>
                <a:gd name="connsiteY1" fmla="*/ 5998492 h 6342264"/>
                <a:gd name="connsiteX2" fmla="*/ 4916780 w 7288679"/>
                <a:gd name="connsiteY2" fmla="*/ 6012871 h 6342264"/>
                <a:gd name="connsiteX3" fmla="*/ 4126053 w 7288679"/>
                <a:gd name="connsiteY3" fmla="*/ 2435349 h 6342264"/>
                <a:gd name="connsiteX4" fmla="*/ 7288679 w 7288679"/>
                <a:gd name="connsiteY4" fmla="*/ 10726 h 6342264"/>
                <a:gd name="connsiteX5" fmla="*/ 6486532 w 7288679"/>
                <a:gd name="connsiteY5" fmla="*/ 0 h 6342264"/>
                <a:gd name="connsiteX6" fmla="*/ 3528024 w 7288679"/>
                <a:gd name="connsiteY6" fmla="*/ 1548528 h 6342264"/>
                <a:gd name="connsiteX7" fmla="*/ 780150 w 7288679"/>
                <a:gd name="connsiteY7" fmla="*/ 493728 h 6342264"/>
                <a:gd name="connsiteX8" fmla="*/ 0 w 7288679"/>
                <a:gd name="connsiteY8" fmla="*/ 651979 h 6342264"/>
                <a:gd name="connsiteX9" fmla="*/ 2497078 w 7288679"/>
                <a:gd name="connsiteY9" fmla="*/ 2338710 h 6342264"/>
                <a:gd name="connsiteX10" fmla="*/ 851876 w 7288679"/>
                <a:gd name="connsiteY10" fmla="*/ 6342264 h 6342264"/>
                <a:gd name="connsiteX0" fmla="*/ 851876 w 7288679"/>
                <a:gd name="connsiteY0" fmla="*/ 6384075 h 6384075"/>
                <a:gd name="connsiteX1" fmla="*/ 1868916 w 7288679"/>
                <a:gd name="connsiteY1" fmla="*/ 6040303 h 6384075"/>
                <a:gd name="connsiteX2" fmla="*/ 4916780 w 7288679"/>
                <a:gd name="connsiteY2" fmla="*/ 6054682 h 6384075"/>
                <a:gd name="connsiteX3" fmla="*/ 4126053 w 7288679"/>
                <a:gd name="connsiteY3" fmla="*/ 2477160 h 6384075"/>
                <a:gd name="connsiteX4" fmla="*/ 7288679 w 7288679"/>
                <a:gd name="connsiteY4" fmla="*/ 52537 h 6384075"/>
                <a:gd name="connsiteX5" fmla="*/ 6423805 w 7288679"/>
                <a:gd name="connsiteY5" fmla="*/ 0 h 6384075"/>
                <a:gd name="connsiteX6" fmla="*/ 3528024 w 7288679"/>
                <a:gd name="connsiteY6" fmla="*/ 1590339 h 6384075"/>
                <a:gd name="connsiteX7" fmla="*/ 780150 w 7288679"/>
                <a:gd name="connsiteY7" fmla="*/ 535539 h 6384075"/>
                <a:gd name="connsiteX8" fmla="*/ 0 w 7288679"/>
                <a:gd name="connsiteY8" fmla="*/ 693790 h 6384075"/>
                <a:gd name="connsiteX9" fmla="*/ 2497078 w 7288679"/>
                <a:gd name="connsiteY9" fmla="*/ 2380521 h 6384075"/>
                <a:gd name="connsiteX10" fmla="*/ 851876 w 7288679"/>
                <a:gd name="connsiteY10" fmla="*/ 6384075 h 6384075"/>
                <a:gd name="connsiteX0" fmla="*/ 851876 w 7267770"/>
                <a:gd name="connsiteY0" fmla="*/ 6384075 h 6384075"/>
                <a:gd name="connsiteX1" fmla="*/ 1868916 w 7267770"/>
                <a:gd name="connsiteY1" fmla="*/ 6040303 h 6384075"/>
                <a:gd name="connsiteX2" fmla="*/ 4916780 w 7267770"/>
                <a:gd name="connsiteY2" fmla="*/ 6054682 h 6384075"/>
                <a:gd name="connsiteX3" fmla="*/ 4126053 w 7267770"/>
                <a:gd name="connsiteY3" fmla="*/ 2477160 h 6384075"/>
                <a:gd name="connsiteX4" fmla="*/ 7267770 w 7267770"/>
                <a:gd name="connsiteY4" fmla="*/ 31632 h 6384075"/>
                <a:gd name="connsiteX5" fmla="*/ 6423805 w 7267770"/>
                <a:gd name="connsiteY5" fmla="*/ 0 h 6384075"/>
                <a:gd name="connsiteX6" fmla="*/ 3528024 w 7267770"/>
                <a:gd name="connsiteY6" fmla="*/ 1590339 h 6384075"/>
                <a:gd name="connsiteX7" fmla="*/ 780150 w 7267770"/>
                <a:gd name="connsiteY7" fmla="*/ 535539 h 6384075"/>
                <a:gd name="connsiteX8" fmla="*/ 0 w 7267770"/>
                <a:gd name="connsiteY8" fmla="*/ 693790 h 6384075"/>
                <a:gd name="connsiteX9" fmla="*/ 2497078 w 7267770"/>
                <a:gd name="connsiteY9" fmla="*/ 2380521 h 6384075"/>
                <a:gd name="connsiteX10" fmla="*/ 851876 w 7267770"/>
                <a:gd name="connsiteY10" fmla="*/ 6384075 h 6384075"/>
                <a:gd name="connsiteX0" fmla="*/ 851876 w 7267770"/>
                <a:gd name="connsiteY0" fmla="*/ 6384075 h 6384075"/>
                <a:gd name="connsiteX1" fmla="*/ 1868916 w 7267770"/>
                <a:gd name="connsiteY1" fmla="*/ 6040303 h 6384075"/>
                <a:gd name="connsiteX2" fmla="*/ 4916780 w 7267770"/>
                <a:gd name="connsiteY2" fmla="*/ 6054682 h 6384075"/>
                <a:gd name="connsiteX3" fmla="*/ 4126053 w 7267770"/>
                <a:gd name="connsiteY3" fmla="*/ 2477160 h 6384075"/>
                <a:gd name="connsiteX4" fmla="*/ 7267770 w 7267770"/>
                <a:gd name="connsiteY4" fmla="*/ 31632 h 6384075"/>
                <a:gd name="connsiteX5" fmla="*/ 6423805 w 7267770"/>
                <a:gd name="connsiteY5" fmla="*/ 0 h 6384075"/>
                <a:gd name="connsiteX6" fmla="*/ 3528024 w 7267770"/>
                <a:gd name="connsiteY6" fmla="*/ 1590339 h 6384075"/>
                <a:gd name="connsiteX7" fmla="*/ 792997 w 7267770"/>
                <a:gd name="connsiteY7" fmla="*/ 499311 h 6384075"/>
                <a:gd name="connsiteX8" fmla="*/ 0 w 7267770"/>
                <a:gd name="connsiteY8" fmla="*/ 693790 h 6384075"/>
                <a:gd name="connsiteX9" fmla="*/ 2497078 w 7267770"/>
                <a:gd name="connsiteY9" fmla="*/ 2380521 h 6384075"/>
                <a:gd name="connsiteX10" fmla="*/ 851876 w 7267770"/>
                <a:gd name="connsiteY10" fmla="*/ 6384075 h 6384075"/>
                <a:gd name="connsiteX0" fmla="*/ 851876 w 7267770"/>
                <a:gd name="connsiteY0" fmla="*/ 6384075 h 6384075"/>
                <a:gd name="connsiteX1" fmla="*/ 1868916 w 7267770"/>
                <a:gd name="connsiteY1" fmla="*/ 6040303 h 6384075"/>
                <a:gd name="connsiteX2" fmla="*/ 4916780 w 7267770"/>
                <a:gd name="connsiteY2" fmla="*/ 6054682 h 6384075"/>
                <a:gd name="connsiteX3" fmla="*/ 4126053 w 7267770"/>
                <a:gd name="connsiteY3" fmla="*/ 2477160 h 6384075"/>
                <a:gd name="connsiteX4" fmla="*/ 7267770 w 7267770"/>
                <a:gd name="connsiteY4" fmla="*/ 31632 h 6384075"/>
                <a:gd name="connsiteX5" fmla="*/ 6423805 w 7267770"/>
                <a:gd name="connsiteY5" fmla="*/ 0 h 6384075"/>
                <a:gd name="connsiteX6" fmla="*/ 3528024 w 7267770"/>
                <a:gd name="connsiteY6" fmla="*/ 1590339 h 6384075"/>
                <a:gd name="connsiteX7" fmla="*/ 831349 w 7267770"/>
                <a:gd name="connsiteY7" fmla="*/ 529214 h 6384075"/>
                <a:gd name="connsiteX8" fmla="*/ 0 w 7267770"/>
                <a:gd name="connsiteY8" fmla="*/ 693790 h 6384075"/>
                <a:gd name="connsiteX9" fmla="*/ 2497078 w 7267770"/>
                <a:gd name="connsiteY9" fmla="*/ 2380521 h 6384075"/>
                <a:gd name="connsiteX10" fmla="*/ 851876 w 7267770"/>
                <a:gd name="connsiteY10" fmla="*/ 6384075 h 6384075"/>
                <a:gd name="connsiteX0" fmla="*/ 800769 w 7216663"/>
                <a:gd name="connsiteY0" fmla="*/ 6384075 h 6384075"/>
                <a:gd name="connsiteX1" fmla="*/ 1817809 w 7216663"/>
                <a:gd name="connsiteY1" fmla="*/ 6040303 h 6384075"/>
                <a:gd name="connsiteX2" fmla="*/ 4865673 w 7216663"/>
                <a:gd name="connsiteY2" fmla="*/ 6054682 h 6384075"/>
                <a:gd name="connsiteX3" fmla="*/ 4074946 w 7216663"/>
                <a:gd name="connsiteY3" fmla="*/ 2477160 h 6384075"/>
                <a:gd name="connsiteX4" fmla="*/ 7216663 w 7216663"/>
                <a:gd name="connsiteY4" fmla="*/ 31632 h 6384075"/>
                <a:gd name="connsiteX5" fmla="*/ 6372698 w 7216663"/>
                <a:gd name="connsiteY5" fmla="*/ 0 h 6384075"/>
                <a:gd name="connsiteX6" fmla="*/ 3476917 w 7216663"/>
                <a:gd name="connsiteY6" fmla="*/ 1590339 h 6384075"/>
                <a:gd name="connsiteX7" fmla="*/ 780242 w 7216663"/>
                <a:gd name="connsiteY7" fmla="*/ 529214 h 6384075"/>
                <a:gd name="connsiteX8" fmla="*/ 0 w 7216663"/>
                <a:gd name="connsiteY8" fmla="*/ 756759 h 6384075"/>
                <a:gd name="connsiteX9" fmla="*/ 2445971 w 7216663"/>
                <a:gd name="connsiteY9" fmla="*/ 2380521 h 6384075"/>
                <a:gd name="connsiteX10" fmla="*/ 800769 w 7216663"/>
                <a:gd name="connsiteY10" fmla="*/ 6384075 h 6384075"/>
                <a:gd name="connsiteX0" fmla="*/ 800769 w 7216663"/>
                <a:gd name="connsiteY0" fmla="*/ 6384075 h 6384075"/>
                <a:gd name="connsiteX1" fmla="*/ 1817809 w 7216663"/>
                <a:gd name="connsiteY1" fmla="*/ 6040303 h 6384075"/>
                <a:gd name="connsiteX2" fmla="*/ 4865673 w 7216663"/>
                <a:gd name="connsiteY2" fmla="*/ 6054682 h 6384075"/>
                <a:gd name="connsiteX3" fmla="*/ 4074946 w 7216663"/>
                <a:gd name="connsiteY3" fmla="*/ 2477160 h 6384075"/>
                <a:gd name="connsiteX4" fmla="*/ 7216663 w 7216663"/>
                <a:gd name="connsiteY4" fmla="*/ 31632 h 6384075"/>
                <a:gd name="connsiteX5" fmla="*/ 6372698 w 7216663"/>
                <a:gd name="connsiteY5" fmla="*/ 0 h 6384075"/>
                <a:gd name="connsiteX6" fmla="*/ 3476917 w 7216663"/>
                <a:gd name="connsiteY6" fmla="*/ 1590339 h 6384075"/>
                <a:gd name="connsiteX7" fmla="*/ 754641 w 7216663"/>
                <a:gd name="connsiteY7" fmla="*/ 532378 h 6384075"/>
                <a:gd name="connsiteX8" fmla="*/ 0 w 7216663"/>
                <a:gd name="connsiteY8" fmla="*/ 756759 h 6384075"/>
                <a:gd name="connsiteX9" fmla="*/ 2445971 w 7216663"/>
                <a:gd name="connsiteY9" fmla="*/ 2380521 h 6384075"/>
                <a:gd name="connsiteX10" fmla="*/ 800769 w 7216663"/>
                <a:gd name="connsiteY10" fmla="*/ 6384075 h 638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6663" h="6384075">
                  <a:moveTo>
                    <a:pt x="800769" y="6384075"/>
                  </a:moveTo>
                  <a:lnTo>
                    <a:pt x="1817809" y="6040303"/>
                  </a:lnTo>
                  <a:lnTo>
                    <a:pt x="4865673" y="6054682"/>
                  </a:lnTo>
                  <a:lnTo>
                    <a:pt x="4074946" y="2477160"/>
                  </a:lnTo>
                  <a:cubicBezTo>
                    <a:pt x="6139937" y="1942579"/>
                    <a:pt x="6535976" y="642405"/>
                    <a:pt x="7216663" y="31632"/>
                  </a:cubicBezTo>
                  <a:lnTo>
                    <a:pt x="6372698" y="0"/>
                  </a:lnTo>
                  <a:cubicBezTo>
                    <a:pt x="5554126" y="555038"/>
                    <a:pt x="5324192" y="1581342"/>
                    <a:pt x="3476917" y="1590339"/>
                  </a:cubicBezTo>
                  <a:cubicBezTo>
                    <a:pt x="1612054" y="1541977"/>
                    <a:pt x="1683143" y="1128761"/>
                    <a:pt x="754641" y="532378"/>
                  </a:cubicBezTo>
                  <a:lnTo>
                    <a:pt x="0" y="756759"/>
                  </a:lnTo>
                  <a:cubicBezTo>
                    <a:pt x="869710" y="1393690"/>
                    <a:pt x="915859" y="1807084"/>
                    <a:pt x="2445971" y="2380521"/>
                  </a:cubicBezTo>
                  <a:lnTo>
                    <a:pt x="800769" y="6384075"/>
                  </a:lnTo>
                  <a:close/>
                </a:path>
              </a:pathLst>
            </a:cu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sp>
          <p:nvSpPr>
            <p:cNvPr id="28" name="Oval 12"/>
            <p:cNvSpPr/>
            <p:nvPr/>
          </p:nvSpPr>
          <p:spPr>
            <a:xfrm rot="422899">
              <a:off x="4906963" y="3141663"/>
              <a:ext cx="2820987" cy="2384425"/>
            </a:xfrm>
            <a:prstGeom prst="ellipse">
              <a:avLst/>
            </a:prstGeom>
            <a:gradFill flip="none" rotWithShape="1">
              <a:gsLst>
                <a:gs pos="0">
                  <a:schemeClr val="bg1">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prstClr val="black"/>
                </a:solidFill>
                <a:ea typeface="MS PGothic" pitchFamily="34" charset="-128"/>
              </a:endParaRPr>
            </a:p>
          </p:txBody>
        </p:sp>
        <p:sp>
          <p:nvSpPr>
            <p:cNvPr id="29" name="Freeform 10"/>
            <p:cNvSpPr/>
            <p:nvPr/>
          </p:nvSpPr>
          <p:spPr>
            <a:xfrm rot="422899">
              <a:off x="4324242" y="1591882"/>
              <a:ext cx="2434477" cy="4513714"/>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0 w 3174838"/>
                <a:gd name="connsiteY0" fmla="*/ 0 h 5751570"/>
                <a:gd name="connsiteX1" fmla="*/ 1232584 w 3174838"/>
                <a:gd name="connsiteY1" fmla="*/ 5751570 h 5751570"/>
                <a:gd name="connsiteX2" fmla="*/ 3174838 w 3174838"/>
                <a:gd name="connsiteY2" fmla="*/ 5154004 h 5751570"/>
                <a:gd name="connsiteX3" fmla="*/ 522914 w 3174838"/>
                <a:gd name="connsiteY3" fmla="*/ 859001 h 5751570"/>
                <a:gd name="connsiteX4" fmla="*/ 0 w 3174838"/>
                <a:gd name="connsiteY4" fmla="*/ 0 h 5751570"/>
                <a:gd name="connsiteX0" fmla="*/ 0 w 3174838"/>
                <a:gd name="connsiteY0" fmla="*/ 224087 h 5975657"/>
                <a:gd name="connsiteX1" fmla="*/ 1232584 w 3174838"/>
                <a:gd name="connsiteY1" fmla="*/ 5975657 h 5975657"/>
                <a:gd name="connsiteX2" fmla="*/ 3174838 w 3174838"/>
                <a:gd name="connsiteY2" fmla="*/ 5378091 h 5975657"/>
                <a:gd name="connsiteX3" fmla="*/ 709669 w 3174838"/>
                <a:gd name="connsiteY3" fmla="*/ 0 h 5975657"/>
                <a:gd name="connsiteX4" fmla="*/ 0 w 3174838"/>
                <a:gd name="connsiteY4" fmla="*/ 224087 h 5975657"/>
                <a:gd name="connsiteX0" fmla="*/ 0 w 3174838"/>
                <a:gd name="connsiteY0" fmla="*/ 224087 h 5866839"/>
                <a:gd name="connsiteX1" fmla="*/ 1201805 w 3174838"/>
                <a:gd name="connsiteY1" fmla="*/ 5866839 h 5866839"/>
                <a:gd name="connsiteX2" fmla="*/ 3174838 w 3174838"/>
                <a:gd name="connsiteY2" fmla="*/ 5378091 h 5866839"/>
                <a:gd name="connsiteX3" fmla="*/ 709669 w 3174838"/>
                <a:gd name="connsiteY3" fmla="*/ 0 h 5866839"/>
                <a:gd name="connsiteX4" fmla="*/ 0 w 3174838"/>
                <a:gd name="connsiteY4" fmla="*/ 224087 h 5866839"/>
                <a:gd name="connsiteX0" fmla="*/ 0 w 3164286"/>
                <a:gd name="connsiteY0" fmla="*/ 224087 h 5866839"/>
                <a:gd name="connsiteX1" fmla="*/ 1201805 w 3164286"/>
                <a:gd name="connsiteY1" fmla="*/ 5866839 h 5866839"/>
                <a:gd name="connsiteX2" fmla="*/ 3164287 w 3164286"/>
                <a:gd name="connsiteY2" fmla="*/ 5292763 h 5866839"/>
                <a:gd name="connsiteX3" fmla="*/ 709669 w 3164286"/>
                <a:gd name="connsiteY3" fmla="*/ 0 h 5866839"/>
                <a:gd name="connsiteX4" fmla="*/ 0 w 3164286"/>
                <a:gd name="connsiteY4" fmla="*/ 224087 h 586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286" h="5866839">
                  <a:moveTo>
                    <a:pt x="0" y="224087"/>
                  </a:moveTo>
                  <a:lnTo>
                    <a:pt x="1201805" y="5866839"/>
                  </a:lnTo>
                  <a:lnTo>
                    <a:pt x="3164287" y="5292763"/>
                  </a:lnTo>
                  <a:lnTo>
                    <a:pt x="709669" y="0"/>
                  </a:lnTo>
                  <a:lnTo>
                    <a:pt x="0" y="224087"/>
                  </a:lnTo>
                  <a:close/>
                </a:path>
              </a:pathLst>
            </a:custGeom>
            <a:gradFill flip="none" rotWithShape="1">
              <a:gsLst>
                <a:gs pos="55000">
                  <a:schemeClr val="bg2">
                    <a:lumMod val="75000"/>
                    <a:alpha val="0"/>
                  </a:schemeClr>
                </a:gs>
                <a:gs pos="100000">
                  <a:schemeClr val="tx2">
                    <a:lumMod val="75000"/>
                    <a:alpha val="79000"/>
                  </a:schemeClr>
                </a:gs>
              </a:gsLst>
              <a:lin ang="96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srgbClr val="FFFFFF"/>
                </a:solidFill>
                <a:ea typeface="MS PGothic" pitchFamily="34" charset="-128"/>
              </a:endParaRPr>
            </a:p>
          </p:txBody>
        </p:sp>
        <p:sp>
          <p:nvSpPr>
            <p:cNvPr id="30" name="Freeform 14"/>
            <p:cNvSpPr/>
            <p:nvPr/>
          </p:nvSpPr>
          <p:spPr>
            <a:xfrm rot="422899">
              <a:off x="3750590" y="1560787"/>
              <a:ext cx="1489350" cy="4445535"/>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578941 w 1811525"/>
                <a:gd name="connsiteY0" fmla="*/ 0 h 5751570"/>
                <a:gd name="connsiteX1" fmla="*/ 1811525 w 1811525"/>
                <a:gd name="connsiteY1" fmla="*/ 5751570 h 5751570"/>
                <a:gd name="connsiteX2" fmla="*/ 0 w 1811525"/>
                <a:gd name="connsiteY2" fmla="*/ 5751569 h 5751570"/>
                <a:gd name="connsiteX3" fmla="*/ 578941 w 1811525"/>
                <a:gd name="connsiteY3" fmla="*/ 0 h 5751570"/>
                <a:gd name="connsiteX0" fmla="*/ 578941 w 1811525"/>
                <a:gd name="connsiteY0" fmla="*/ 0 h 5751570"/>
                <a:gd name="connsiteX1" fmla="*/ 1811525 w 1811525"/>
                <a:gd name="connsiteY1" fmla="*/ 5751570 h 5751570"/>
                <a:gd name="connsiteX2" fmla="*/ 0 w 1811525"/>
                <a:gd name="connsiteY2" fmla="*/ 5751569 h 5751570"/>
                <a:gd name="connsiteX3" fmla="*/ 448214 w 1811525"/>
                <a:gd name="connsiteY3" fmla="*/ 1157784 h 5751570"/>
                <a:gd name="connsiteX4" fmla="*/ 578941 w 1811525"/>
                <a:gd name="connsiteY4" fmla="*/ 0 h 5751570"/>
                <a:gd name="connsiteX0" fmla="*/ 709668 w 1942252"/>
                <a:gd name="connsiteY0" fmla="*/ 74695 h 5826265"/>
                <a:gd name="connsiteX1" fmla="*/ 1942252 w 1942252"/>
                <a:gd name="connsiteY1" fmla="*/ 5826265 h 5826265"/>
                <a:gd name="connsiteX2" fmla="*/ 130727 w 1942252"/>
                <a:gd name="connsiteY2" fmla="*/ 5826264 h 5826265"/>
                <a:gd name="connsiteX3" fmla="*/ 0 w 1942252"/>
                <a:gd name="connsiteY3" fmla="*/ 0 h 5826265"/>
                <a:gd name="connsiteX4" fmla="*/ 709668 w 1942252"/>
                <a:gd name="connsiteY4" fmla="*/ 74695 h 5826265"/>
                <a:gd name="connsiteX0" fmla="*/ 747019 w 1942252"/>
                <a:gd name="connsiteY0" fmla="*/ 149390 h 5826265"/>
                <a:gd name="connsiteX1" fmla="*/ 1942252 w 1942252"/>
                <a:gd name="connsiteY1" fmla="*/ 5826265 h 5826265"/>
                <a:gd name="connsiteX2" fmla="*/ 130727 w 1942252"/>
                <a:gd name="connsiteY2" fmla="*/ 5826264 h 5826265"/>
                <a:gd name="connsiteX3" fmla="*/ 0 w 1942252"/>
                <a:gd name="connsiteY3" fmla="*/ 0 h 5826265"/>
                <a:gd name="connsiteX4" fmla="*/ 747019 w 1942252"/>
                <a:gd name="connsiteY4" fmla="*/ 149390 h 5826265"/>
                <a:gd name="connsiteX0" fmla="*/ 747019 w 1942252"/>
                <a:gd name="connsiteY0" fmla="*/ 74694 h 5751569"/>
                <a:gd name="connsiteX1" fmla="*/ 1942252 w 1942252"/>
                <a:gd name="connsiteY1" fmla="*/ 5751569 h 5751569"/>
                <a:gd name="connsiteX2" fmla="*/ 130727 w 1942252"/>
                <a:gd name="connsiteY2" fmla="*/ 5751568 h 5751569"/>
                <a:gd name="connsiteX3" fmla="*/ 0 w 1942252"/>
                <a:gd name="connsiteY3" fmla="*/ 0 h 5751569"/>
                <a:gd name="connsiteX4" fmla="*/ 747019 w 1942252"/>
                <a:gd name="connsiteY4" fmla="*/ 74694 h 5751569"/>
                <a:gd name="connsiteX0" fmla="*/ 747019 w 1942252"/>
                <a:gd name="connsiteY0" fmla="*/ 74694 h 5778221"/>
                <a:gd name="connsiteX1" fmla="*/ 1942252 w 1942252"/>
                <a:gd name="connsiteY1" fmla="*/ 5751569 h 5778221"/>
                <a:gd name="connsiteX2" fmla="*/ 125360 w 1942252"/>
                <a:gd name="connsiteY2" fmla="*/ 5778221 h 5778221"/>
                <a:gd name="connsiteX3" fmla="*/ 0 w 1942252"/>
                <a:gd name="connsiteY3" fmla="*/ 0 h 5778221"/>
                <a:gd name="connsiteX4" fmla="*/ 747019 w 1942252"/>
                <a:gd name="connsiteY4" fmla="*/ 74694 h 5778221"/>
                <a:gd name="connsiteX0" fmla="*/ 747019 w 1935828"/>
                <a:gd name="connsiteY0" fmla="*/ 74694 h 5778221"/>
                <a:gd name="connsiteX1" fmla="*/ 1935828 w 1935828"/>
                <a:gd name="connsiteY1" fmla="*/ 5769689 h 5778221"/>
                <a:gd name="connsiteX2" fmla="*/ 125360 w 1935828"/>
                <a:gd name="connsiteY2" fmla="*/ 5778221 h 5778221"/>
                <a:gd name="connsiteX3" fmla="*/ 0 w 1935828"/>
                <a:gd name="connsiteY3" fmla="*/ 0 h 5778221"/>
                <a:gd name="connsiteX4" fmla="*/ 747019 w 1935828"/>
                <a:gd name="connsiteY4" fmla="*/ 74694 h 577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828" h="5778221">
                  <a:moveTo>
                    <a:pt x="747019" y="74694"/>
                  </a:moveTo>
                  <a:lnTo>
                    <a:pt x="1935828" y="5769689"/>
                  </a:lnTo>
                  <a:lnTo>
                    <a:pt x="125360" y="5778221"/>
                  </a:lnTo>
                  <a:lnTo>
                    <a:pt x="0" y="0"/>
                  </a:lnTo>
                  <a:lnTo>
                    <a:pt x="747019" y="74694"/>
                  </a:lnTo>
                  <a:close/>
                </a:path>
              </a:pathLst>
            </a:custGeom>
            <a:gradFill flip="none" rotWithShape="1">
              <a:gsLst>
                <a:gs pos="63000">
                  <a:schemeClr val="bg2">
                    <a:lumMod val="75000"/>
                    <a:alpha val="0"/>
                  </a:schemeClr>
                </a:gs>
                <a:gs pos="0">
                  <a:schemeClr val="tx2">
                    <a:lumMod val="75000"/>
                    <a:alpha val="79000"/>
                  </a:schemeClr>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srgbClr val="FFFFFF"/>
                </a:solidFill>
                <a:ea typeface="MS PGothic" pitchFamily="34" charset="-128"/>
              </a:endParaRPr>
            </a:p>
          </p:txBody>
        </p:sp>
        <p:sp>
          <p:nvSpPr>
            <p:cNvPr id="31" name="Freeform 15"/>
            <p:cNvSpPr/>
            <p:nvPr/>
          </p:nvSpPr>
          <p:spPr>
            <a:xfrm rot="422899">
              <a:off x="2755309" y="1274816"/>
              <a:ext cx="1284482" cy="4666412"/>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0 w 3174838"/>
                <a:gd name="connsiteY0" fmla="*/ 0 h 5751570"/>
                <a:gd name="connsiteX1" fmla="*/ 1232584 w 3174838"/>
                <a:gd name="connsiteY1" fmla="*/ 5751570 h 5751570"/>
                <a:gd name="connsiteX2" fmla="*/ 3174838 w 3174838"/>
                <a:gd name="connsiteY2" fmla="*/ 5154004 h 5751570"/>
                <a:gd name="connsiteX3" fmla="*/ 522914 w 3174838"/>
                <a:gd name="connsiteY3" fmla="*/ 859001 h 5751570"/>
                <a:gd name="connsiteX4" fmla="*/ 0 w 3174838"/>
                <a:gd name="connsiteY4" fmla="*/ 0 h 5751570"/>
                <a:gd name="connsiteX0" fmla="*/ 0 w 3174838"/>
                <a:gd name="connsiteY0" fmla="*/ 224087 h 5975657"/>
                <a:gd name="connsiteX1" fmla="*/ 1232584 w 3174838"/>
                <a:gd name="connsiteY1" fmla="*/ 5975657 h 5975657"/>
                <a:gd name="connsiteX2" fmla="*/ 3174838 w 3174838"/>
                <a:gd name="connsiteY2" fmla="*/ 5378091 h 5975657"/>
                <a:gd name="connsiteX3" fmla="*/ 709669 w 3174838"/>
                <a:gd name="connsiteY3" fmla="*/ 0 h 5975657"/>
                <a:gd name="connsiteX4" fmla="*/ 0 w 3174838"/>
                <a:gd name="connsiteY4" fmla="*/ 224087 h 5975657"/>
                <a:gd name="connsiteX0" fmla="*/ 0 w 3174838"/>
                <a:gd name="connsiteY0" fmla="*/ 224087 h 5994331"/>
                <a:gd name="connsiteX1" fmla="*/ 0 w 3174838"/>
                <a:gd name="connsiteY1" fmla="*/ 5994331 h 5994331"/>
                <a:gd name="connsiteX2" fmla="*/ 3174838 w 3174838"/>
                <a:gd name="connsiteY2" fmla="*/ 5378091 h 5994331"/>
                <a:gd name="connsiteX3" fmla="*/ 709669 w 3174838"/>
                <a:gd name="connsiteY3" fmla="*/ 0 h 5994331"/>
                <a:gd name="connsiteX4" fmla="*/ 0 w 3174838"/>
                <a:gd name="connsiteY4" fmla="*/ 224087 h 5994331"/>
                <a:gd name="connsiteX0" fmla="*/ 0 w 3380269"/>
                <a:gd name="connsiteY0" fmla="*/ 0 h 6050353"/>
                <a:gd name="connsiteX1" fmla="*/ 205431 w 3380269"/>
                <a:gd name="connsiteY1" fmla="*/ 6050353 h 6050353"/>
                <a:gd name="connsiteX2" fmla="*/ 3380269 w 3380269"/>
                <a:gd name="connsiteY2" fmla="*/ 5434113 h 6050353"/>
                <a:gd name="connsiteX3" fmla="*/ 915100 w 3380269"/>
                <a:gd name="connsiteY3" fmla="*/ 56022 h 6050353"/>
                <a:gd name="connsiteX4" fmla="*/ 0 w 3380269"/>
                <a:gd name="connsiteY4" fmla="*/ 0 h 6050353"/>
                <a:gd name="connsiteX0" fmla="*/ 0 w 1624770"/>
                <a:gd name="connsiteY0" fmla="*/ 0 h 6050353"/>
                <a:gd name="connsiteX1" fmla="*/ 205431 w 1624770"/>
                <a:gd name="connsiteY1" fmla="*/ 6050353 h 6050353"/>
                <a:gd name="connsiteX2" fmla="*/ 1624770 w 1624770"/>
                <a:gd name="connsiteY2" fmla="*/ 6050353 h 6050353"/>
                <a:gd name="connsiteX3" fmla="*/ 915100 w 1624770"/>
                <a:gd name="connsiteY3" fmla="*/ 56022 h 6050353"/>
                <a:gd name="connsiteX4" fmla="*/ 0 w 1624770"/>
                <a:gd name="connsiteY4" fmla="*/ 0 h 6050353"/>
                <a:gd name="connsiteX0" fmla="*/ 0 w 1624770"/>
                <a:gd name="connsiteY0" fmla="*/ 0 h 6053521"/>
                <a:gd name="connsiteX1" fmla="*/ 179833 w 1624770"/>
                <a:gd name="connsiteY1" fmla="*/ 6053520 h 6053521"/>
                <a:gd name="connsiteX2" fmla="*/ 1624770 w 1624770"/>
                <a:gd name="connsiteY2" fmla="*/ 6050353 h 6053521"/>
                <a:gd name="connsiteX3" fmla="*/ 915100 w 1624770"/>
                <a:gd name="connsiteY3" fmla="*/ 56022 h 6053521"/>
                <a:gd name="connsiteX4" fmla="*/ 0 w 1624770"/>
                <a:gd name="connsiteY4" fmla="*/ 0 h 6053521"/>
                <a:gd name="connsiteX0" fmla="*/ 0 w 1658901"/>
                <a:gd name="connsiteY0" fmla="*/ 1 h 6049303"/>
                <a:gd name="connsiteX1" fmla="*/ 213964 w 1658901"/>
                <a:gd name="connsiteY1" fmla="*/ 6049304 h 6049303"/>
                <a:gd name="connsiteX2" fmla="*/ 1658901 w 1658901"/>
                <a:gd name="connsiteY2" fmla="*/ 6046137 h 6049303"/>
                <a:gd name="connsiteX3" fmla="*/ 949231 w 1658901"/>
                <a:gd name="connsiteY3" fmla="*/ 51806 h 6049303"/>
                <a:gd name="connsiteX4" fmla="*/ 0 w 1658901"/>
                <a:gd name="connsiteY4" fmla="*/ 1 h 6049303"/>
                <a:gd name="connsiteX0" fmla="*/ 0 w 1669545"/>
                <a:gd name="connsiteY0" fmla="*/ 0 h 6065314"/>
                <a:gd name="connsiteX1" fmla="*/ 224608 w 1669545"/>
                <a:gd name="connsiteY1" fmla="*/ 6065313 h 6065314"/>
                <a:gd name="connsiteX2" fmla="*/ 1669545 w 1669545"/>
                <a:gd name="connsiteY2" fmla="*/ 6062146 h 6065314"/>
                <a:gd name="connsiteX3" fmla="*/ 959875 w 1669545"/>
                <a:gd name="connsiteY3" fmla="*/ 67815 h 6065314"/>
                <a:gd name="connsiteX4" fmla="*/ 0 w 1669545"/>
                <a:gd name="connsiteY4" fmla="*/ 0 h 606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545" h="6065314">
                  <a:moveTo>
                    <a:pt x="0" y="0"/>
                  </a:moveTo>
                  <a:lnTo>
                    <a:pt x="224608" y="6065313"/>
                  </a:lnTo>
                  <a:lnTo>
                    <a:pt x="1669545" y="6062146"/>
                  </a:lnTo>
                  <a:lnTo>
                    <a:pt x="959875" y="67815"/>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srgbClr val="FFFFFF"/>
                </a:solidFill>
                <a:ea typeface="MS PGothic" pitchFamily="34" charset="-128"/>
              </a:endParaRPr>
            </a:p>
          </p:txBody>
        </p:sp>
        <p:sp>
          <p:nvSpPr>
            <p:cNvPr id="32" name="Freeform 16"/>
            <p:cNvSpPr/>
            <p:nvPr/>
          </p:nvSpPr>
          <p:spPr>
            <a:xfrm rot="422899">
              <a:off x="5816249" y="1518731"/>
              <a:ext cx="2500068" cy="4223893"/>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0 w 3174838"/>
                <a:gd name="connsiteY0" fmla="*/ 0 h 5751570"/>
                <a:gd name="connsiteX1" fmla="*/ 1232584 w 3174838"/>
                <a:gd name="connsiteY1" fmla="*/ 5751570 h 5751570"/>
                <a:gd name="connsiteX2" fmla="*/ 3174838 w 3174838"/>
                <a:gd name="connsiteY2" fmla="*/ 5154004 h 5751570"/>
                <a:gd name="connsiteX3" fmla="*/ 522914 w 3174838"/>
                <a:gd name="connsiteY3" fmla="*/ 859001 h 5751570"/>
                <a:gd name="connsiteX4" fmla="*/ 0 w 3174838"/>
                <a:gd name="connsiteY4" fmla="*/ 0 h 5751570"/>
                <a:gd name="connsiteX0" fmla="*/ 0 w 3174838"/>
                <a:gd name="connsiteY0" fmla="*/ 224087 h 5975657"/>
                <a:gd name="connsiteX1" fmla="*/ 1232584 w 3174838"/>
                <a:gd name="connsiteY1" fmla="*/ 5975657 h 5975657"/>
                <a:gd name="connsiteX2" fmla="*/ 3174838 w 3174838"/>
                <a:gd name="connsiteY2" fmla="*/ 5378091 h 5975657"/>
                <a:gd name="connsiteX3" fmla="*/ 709669 w 3174838"/>
                <a:gd name="connsiteY3" fmla="*/ 0 h 5975657"/>
                <a:gd name="connsiteX4" fmla="*/ 0 w 3174838"/>
                <a:gd name="connsiteY4" fmla="*/ 224087 h 5975657"/>
                <a:gd name="connsiteX0" fmla="*/ 0 w 3174838"/>
                <a:gd name="connsiteY0" fmla="*/ 224087 h 5994331"/>
                <a:gd name="connsiteX1" fmla="*/ 0 w 3174838"/>
                <a:gd name="connsiteY1" fmla="*/ 5994331 h 5994331"/>
                <a:gd name="connsiteX2" fmla="*/ 3174838 w 3174838"/>
                <a:gd name="connsiteY2" fmla="*/ 5378091 h 5994331"/>
                <a:gd name="connsiteX3" fmla="*/ 709669 w 3174838"/>
                <a:gd name="connsiteY3" fmla="*/ 0 h 5994331"/>
                <a:gd name="connsiteX4" fmla="*/ 0 w 3174838"/>
                <a:gd name="connsiteY4" fmla="*/ 224087 h 5994331"/>
                <a:gd name="connsiteX0" fmla="*/ 0 w 3380269"/>
                <a:gd name="connsiteY0" fmla="*/ 0 h 6050353"/>
                <a:gd name="connsiteX1" fmla="*/ 205431 w 3380269"/>
                <a:gd name="connsiteY1" fmla="*/ 6050353 h 6050353"/>
                <a:gd name="connsiteX2" fmla="*/ 3380269 w 3380269"/>
                <a:gd name="connsiteY2" fmla="*/ 5434113 h 6050353"/>
                <a:gd name="connsiteX3" fmla="*/ 915100 w 3380269"/>
                <a:gd name="connsiteY3" fmla="*/ 56022 h 6050353"/>
                <a:gd name="connsiteX4" fmla="*/ 0 w 3380269"/>
                <a:gd name="connsiteY4" fmla="*/ 0 h 6050353"/>
                <a:gd name="connsiteX0" fmla="*/ 0 w 1624770"/>
                <a:gd name="connsiteY0" fmla="*/ 0 h 6050353"/>
                <a:gd name="connsiteX1" fmla="*/ 205431 w 1624770"/>
                <a:gd name="connsiteY1" fmla="*/ 6050353 h 6050353"/>
                <a:gd name="connsiteX2" fmla="*/ 1624770 w 1624770"/>
                <a:gd name="connsiteY2" fmla="*/ 6050353 h 6050353"/>
                <a:gd name="connsiteX3" fmla="*/ 915100 w 1624770"/>
                <a:gd name="connsiteY3" fmla="*/ 56022 h 6050353"/>
                <a:gd name="connsiteX4" fmla="*/ 0 w 1624770"/>
                <a:gd name="connsiteY4" fmla="*/ 0 h 6050353"/>
                <a:gd name="connsiteX0" fmla="*/ 0 w 2969408"/>
                <a:gd name="connsiteY0" fmla="*/ 0 h 6330462"/>
                <a:gd name="connsiteX1" fmla="*/ 1550069 w 2969408"/>
                <a:gd name="connsiteY1" fmla="*/ 6330462 h 6330462"/>
                <a:gd name="connsiteX2" fmla="*/ 2969408 w 2969408"/>
                <a:gd name="connsiteY2" fmla="*/ 6330462 h 6330462"/>
                <a:gd name="connsiteX3" fmla="*/ 2259738 w 2969408"/>
                <a:gd name="connsiteY3" fmla="*/ 336131 h 6330462"/>
                <a:gd name="connsiteX4" fmla="*/ 0 w 2969408"/>
                <a:gd name="connsiteY4" fmla="*/ 0 h 6330462"/>
                <a:gd name="connsiteX0" fmla="*/ 0 w 2969408"/>
                <a:gd name="connsiteY0" fmla="*/ 0 h 6330462"/>
                <a:gd name="connsiteX1" fmla="*/ 2072984 w 2969408"/>
                <a:gd name="connsiteY1" fmla="*/ 5490135 h 6330462"/>
                <a:gd name="connsiteX2" fmla="*/ 2969408 w 2969408"/>
                <a:gd name="connsiteY2" fmla="*/ 6330462 h 6330462"/>
                <a:gd name="connsiteX3" fmla="*/ 2259738 w 2969408"/>
                <a:gd name="connsiteY3" fmla="*/ 336131 h 6330462"/>
                <a:gd name="connsiteX4" fmla="*/ 0 w 2969408"/>
                <a:gd name="connsiteY4" fmla="*/ 0 h 6330462"/>
                <a:gd name="connsiteX0" fmla="*/ 0 w 3249541"/>
                <a:gd name="connsiteY0" fmla="*/ 0 h 5490135"/>
                <a:gd name="connsiteX1" fmla="*/ 2072984 w 3249541"/>
                <a:gd name="connsiteY1" fmla="*/ 5490135 h 5490135"/>
                <a:gd name="connsiteX2" fmla="*/ 3249541 w 3249541"/>
                <a:gd name="connsiteY2" fmla="*/ 5452787 h 5490135"/>
                <a:gd name="connsiteX3" fmla="*/ 2259738 w 3249541"/>
                <a:gd name="connsiteY3" fmla="*/ 336131 h 5490135"/>
                <a:gd name="connsiteX4" fmla="*/ 0 w 3249541"/>
                <a:gd name="connsiteY4" fmla="*/ 0 h 5490135"/>
                <a:gd name="connsiteX0" fmla="*/ 0 w 3249541"/>
                <a:gd name="connsiteY0" fmla="*/ 0 h 5490135"/>
                <a:gd name="connsiteX1" fmla="*/ 2072984 w 3249541"/>
                <a:gd name="connsiteY1" fmla="*/ 5490135 h 5490135"/>
                <a:gd name="connsiteX2" fmla="*/ 3249541 w 3249541"/>
                <a:gd name="connsiteY2" fmla="*/ 5452787 h 5490135"/>
                <a:gd name="connsiteX3" fmla="*/ 1288611 w 3249541"/>
                <a:gd name="connsiteY3" fmla="*/ 205414 h 5490135"/>
                <a:gd name="connsiteX4" fmla="*/ 0 w 3249541"/>
                <a:gd name="connsiteY4" fmla="*/ 0 h 549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541" h="5490135">
                  <a:moveTo>
                    <a:pt x="0" y="0"/>
                  </a:moveTo>
                  <a:lnTo>
                    <a:pt x="2072984" y="5490135"/>
                  </a:lnTo>
                  <a:lnTo>
                    <a:pt x="3249541" y="5452787"/>
                  </a:lnTo>
                  <a:lnTo>
                    <a:pt x="1288611" y="205414"/>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srgbClr val="FFFFFF"/>
                </a:solidFill>
                <a:ea typeface="MS PGothic" pitchFamily="34" charset="-128"/>
              </a:endParaRPr>
            </a:p>
          </p:txBody>
        </p:sp>
        <p:sp>
          <p:nvSpPr>
            <p:cNvPr id="33" name="Freeform 21"/>
            <p:cNvSpPr>
              <a:spLocks/>
            </p:cNvSpPr>
            <p:nvPr/>
          </p:nvSpPr>
          <p:spPr bwMode="auto">
            <a:xfrm rot="180388" flipH="1">
              <a:off x="4040188" y="1995488"/>
              <a:ext cx="2433637" cy="1306512"/>
            </a:xfrm>
            <a:custGeom>
              <a:avLst/>
              <a:gdLst>
                <a:gd name="T0" fmla="*/ 9828985 w 1840794"/>
                <a:gd name="T1" fmla="*/ 1303202 h 1307175"/>
                <a:gd name="T2" fmla="*/ 3190998 w 1840794"/>
                <a:gd name="T3" fmla="*/ 595750 h 1307175"/>
                <a:gd name="T4" fmla="*/ 0 w 1840794"/>
                <a:gd name="T5" fmla="*/ 0 h 1307175"/>
                <a:gd name="T6" fmla="*/ 0 60000 65536"/>
                <a:gd name="T7" fmla="*/ 0 60000 65536"/>
                <a:gd name="T8" fmla="*/ 0 60000 65536"/>
                <a:gd name="T9" fmla="*/ 0 w 1840794"/>
                <a:gd name="T10" fmla="*/ 0 h 1307175"/>
                <a:gd name="T11" fmla="*/ 1840794 w 1840794"/>
                <a:gd name="T12" fmla="*/ 1307175 h 1307175"/>
              </a:gdLst>
              <a:ahLst/>
              <a:cxnLst>
                <a:cxn ang="T6">
                  <a:pos x="T0" y="T1"/>
                </a:cxn>
                <a:cxn ang="T7">
                  <a:pos x="T2" y="T3"/>
                </a:cxn>
                <a:cxn ang="T8">
                  <a:pos x="T4" y="T5"/>
                </a:cxn>
              </a:cxnLst>
              <a:rect l="T9" t="T10" r="T11" b="T12"/>
              <a:pathLst>
                <a:path w="1840794" h="1307175">
                  <a:moveTo>
                    <a:pt x="1840794" y="1307175"/>
                  </a:moveTo>
                  <a:cubicBezTo>
                    <a:pt x="1624853" y="843439"/>
                    <a:pt x="904416" y="815428"/>
                    <a:pt x="597617" y="597566"/>
                  </a:cubicBezTo>
                  <a:cubicBezTo>
                    <a:pt x="290818" y="379704"/>
                    <a:pt x="0" y="0"/>
                    <a:pt x="0" y="0"/>
                  </a:cubicBezTo>
                </a:path>
              </a:pathLst>
            </a:custGeom>
            <a:noFill/>
            <a:ln w="76200">
              <a:solidFill>
                <a:srgbClr val="FFA900"/>
              </a:solidFill>
              <a:round/>
              <a:headE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zh-CN" altLang="en-US" sz="1799">
                <a:solidFill>
                  <a:prstClr val="black"/>
                </a:solidFill>
              </a:endParaRPr>
            </a:p>
          </p:txBody>
        </p:sp>
        <p:sp>
          <p:nvSpPr>
            <p:cNvPr id="34" name="Freeform 3"/>
            <p:cNvSpPr>
              <a:spLocks/>
            </p:cNvSpPr>
            <p:nvPr/>
          </p:nvSpPr>
          <p:spPr bwMode="auto">
            <a:xfrm>
              <a:off x="3990975" y="1906588"/>
              <a:ext cx="508000" cy="1212850"/>
            </a:xfrm>
            <a:custGeom>
              <a:avLst/>
              <a:gdLst>
                <a:gd name="T0" fmla="*/ 0 w 508429"/>
                <a:gd name="T1" fmla="*/ 1208087 h 1213805"/>
                <a:gd name="T2" fmla="*/ 464529 w 508429"/>
                <a:gd name="T3" fmla="*/ 390304 h 1213805"/>
                <a:gd name="T4" fmla="*/ 483111 w 508429"/>
                <a:gd name="T5" fmla="*/ 0 h 1213805"/>
                <a:gd name="T6" fmla="*/ 0 60000 65536"/>
                <a:gd name="T7" fmla="*/ 0 60000 65536"/>
                <a:gd name="T8" fmla="*/ 0 60000 65536"/>
                <a:gd name="T9" fmla="*/ 0 w 508429"/>
                <a:gd name="T10" fmla="*/ 0 h 1213805"/>
                <a:gd name="T11" fmla="*/ 508429 w 508429"/>
                <a:gd name="T12" fmla="*/ 1213805 h 1213805"/>
              </a:gdLst>
              <a:ahLst/>
              <a:cxnLst>
                <a:cxn ang="T6">
                  <a:pos x="T0" y="T1"/>
                </a:cxn>
                <a:cxn ang="T7">
                  <a:pos x="T2" y="T3"/>
                </a:cxn>
                <a:cxn ang="T8">
                  <a:pos x="T4" y="T5"/>
                </a:cxn>
              </a:cxnLst>
              <a:rect l="T9" t="T10" r="T11" b="T12"/>
              <a:pathLst>
                <a:path w="508429" h="1213805">
                  <a:moveTo>
                    <a:pt x="0" y="1213805"/>
                  </a:moveTo>
                  <a:cubicBezTo>
                    <a:pt x="192980" y="904129"/>
                    <a:pt x="385961" y="594453"/>
                    <a:pt x="466888" y="392152"/>
                  </a:cubicBezTo>
                  <a:cubicBezTo>
                    <a:pt x="547815" y="189851"/>
                    <a:pt x="485564" y="0"/>
                    <a:pt x="485564" y="0"/>
                  </a:cubicBezTo>
                </a:path>
              </a:pathLst>
            </a:custGeom>
            <a:noFill/>
            <a:ln w="76200">
              <a:solidFill>
                <a:srgbClr val="604A7B"/>
              </a:solidFill>
              <a:round/>
              <a:headE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zh-CN" altLang="en-US" sz="1799">
                <a:solidFill>
                  <a:prstClr val="black"/>
                </a:solidFill>
              </a:endParaRPr>
            </a:p>
          </p:txBody>
        </p:sp>
        <p:sp>
          <p:nvSpPr>
            <p:cNvPr id="35" name="Freeform 19"/>
            <p:cNvSpPr>
              <a:spLocks/>
            </p:cNvSpPr>
            <p:nvPr/>
          </p:nvSpPr>
          <p:spPr bwMode="auto">
            <a:xfrm rot="180388">
              <a:off x="2287588" y="1885950"/>
              <a:ext cx="1712912" cy="3641725"/>
            </a:xfrm>
            <a:custGeom>
              <a:avLst/>
              <a:gdLst>
                <a:gd name="T0" fmla="*/ 1103896 w 1712384"/>
                <a:gd name="T1" fmla="*/ 3643269 h 3641416"/>
                <a:gd name="T2" fmla="*/ 1702619 w 1712384"/>
                <a:gd name="T3" fmla="*/ 1270475 h 3641416"/>
                <a:gd name="T4" fmla="*/ 598722 w 1712384"/>
                <a:gd name="T5" fmla="*/ 504454 h 3641416"/>
                <a:gd name="T6" fmla="*/ 0 w 1712384"/>
                <a:gd name="T7" fmla="*/ 0 h 3641416"/>
                <a:gd name="T8" fmla="*/ 0 60000 65536"/>
                <a:gd name="T9" fmla="*/ 0 60000 65536"/>
                <a:gd name="T10" fmla="*/ 0 60000 65536"/>
                <a:gd name="T11" fmla="*/ 0 60000 65536"/>
                <a:gd name="T12" fmla="*/ 0 w 1712384"/>
                <a:gd name="T13" fmla="*/ 0 h 3641416"/>
                <a:gd name="T14" fmla="*/ 1712384 w 1712384"/>
                <a:gd name="T15" fmla="*/ 3641416 h 3641416"/>
              </a:gdLst>
              <a:ahLst/>
              <a:cxnLst>
                <a:cxn ang="T8">
                  <a:pos x="T0" y="T1"/>
                </a:cxn>
                <a:cxn ang="T9">
                  <a:pos x="T2" y="T3"/>
                </a:cxn>
                <a:cxn ang="T10">
                  <a:pos x="T4" y="T5"/>
                </a:cxn>
                <a:cxn ang="T11">
                  <a:pos x="T6" y="T7"/>
                </a:cxn>
              </a:cxnLst>
              <a:rect l="T12" t="T13" r="T14" b="T15"/>
              <a:pathLst>
                <a:path w="1712384" h="3641416">
                  <a:moveTo>
                    <a:pt x="1101856" y="3641416"/>
                  </a:moveTo>
                  <a:cubicBezTo>
                    <a:pt x="1442684" y="2717056"/>
                    <a:pt x="1783512" y="1792697"/>
                    <a:pt x="1699472" y="1269827"/>
                  </a:cubicBezTo>
                  <a:cubicBezTo>
                    <a:pt x="1615432" y="746957"/>
                    <a:pt x="880862" y="715834"/>
                    <a:pt x="597617" y="504196"/>
                  </a:cubicBezTo>
                  <a:cubicBezTo>
                    <a:pt x="314372" y="292558"/>
                    <a:pt x="0" y="0"/>
                    <a:pt x="0" y="0"/>
                  </a:cubicBezTo>
                </a:path>
              </a:pathLst>
            </a:custGeom>
            <a:noFill/>
            <a:ln w="76200">
              <a:solidFill>
                <a:srgbClr val="953735"/>
              </a:solidFill>
              <a:round/>
              <a:headE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zh-CN" altLang="en-US" sz="1799">
                <a:solidFill>
                  <a:prstClr val="black"/>
                </a:solidFill>
              </a:endParaRPr>
            </a:p>
          </p:txBody>
        </p:sp>
        <p:grpSp>
          <p:nvGrpSpPr>
            <p:cNvPr id="36" name="Group 55"/>
            <p:cNvGrpSpPr>
              <a:grpSpLocks/>
            </p:cNvGrpSpPr>
            <p:nvPr/>
          </p:nvGrpSpPr>
          <p:grpSpPr bwMode="auto">
            <a:xfrm>
              <a:off x="2624138" y="3152775"/>
              <a:ext cx="1333500" cy="2579688"/>
              <a:chOff x="1778045" y="1923414"/>
              <a:chExt cx="1895963" cy="3663777"/>
            </a:xfrm>
          </p:grpSpPr>
          <p:grpSp>
            <p:nvGrpSpPr>
              <p:cNvPr id="48" name="Group 56"/>
              <p:cNvGrpSpPr>
                <a:grpSpLocks/>
              </p:cNvGrpSpPr>
              <p:nvPr/>
            </p:nvGrpSpPr>
            <p:grpSpPr bwMode="auto">
              <a:xfrm>
                <a:off x="1778045" y="1923414"/>
                <a:ext cx="1895963" cy="3663777"/>
                <a:chOff x="1778045" y="1923414"/>
                <a:chExt cx="1895963" cy="3663777"/>
              </a:xfrm>
            </p:grpSpPr>
            <p:sp>
              <p:nvSpPr>
                <p:cNvPr id="50" name="Oval 58"/>
                <p:cNvSpPr/>
                <p:nvPr/>
              </p:nvSpPr>
              <p:spPr bwMode="auto">
                <a:xfrm>
                  <a:off x="2069210" y="5359473"/>
                  <a:ext cx="674873" cy="227718"/>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prstClr val="black"/>
                    </a:solidFill>
                    <a:ea typeface="MS PGothic" pitchFamily="34" charset="-128"/>
                  </a:endParaRPr>
                </a:p>
              </p:txBody>
            </p:sp>
            <p:sp>
              <p:nvSpPr>
                <p:cNvPr id="51" name="Oval 59"/>
                <p:cNvSpPr/>
                <p:nvPr/>
              </p:nvSpPr>
              <p:spPr bwMode="auto">
                <a:xfrm>
                  <a:off x="2698941" y="5359473"/>
                  <a:ext cx="674872" cy="227718"/>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prstClr val="black"/>
                    </a:solidFill>
                    <a:ea typeface="MS PGothic" pitchFamily="34" charset="-128"/>
                  </a:endParaRPr>
                </a:p>
              </p:txBody>
            </p:sp>
            <p:sp>
              <p:nvSpPr>
                <p:cNvPr id="52" name="Freeform 60"/>
                <p:cNvSpPr/>
                <p:nvPr/>
              </p:nvSpPr>
              <p:spPr>
                <a:xfrm>
                  <a:off x="1778045" y="1923414"/>
                  <a:ext cx="1895963" cy="3560204"/>
                </a:xfrm>
                <a:custGeom>
                  <a:avLst/>
                  <a:gdLst>
                    <a:gd name="connsiteX0" fmla="*/ 1401263 w 2840700"/>
                    <a:gd name="connsiteY0" fmla="*/ 36185 h 5581155"/>
                    <a:gd name="connsiteX1" fmla="*/ 803646 w 2840700"/>
                    <a:gd name="connsiteY1" fmla="*/ 278946 h 5581155"/>
                    <a:gd name="connsiteX2" fmla="*/ 878348 w 2840700"/>
                    <a:gd name="connsiteY2" fmla="*/ 1044577 h 5581155"/>
                    <a:gd name="connsiteX3" fmla="*/ 1214508 w 2840700"/>
                    <a:gd name="connsiteY3" fmla="*/ 1343360 h 5581155"/>
                    <a:gd name="connsiteX4" fmla="*/ 635567 w 2840700"/>
                    <a:gd name="connsiteY4" fmla="*/ 1642143 h 5581155"/>
                    <a:gd name="connsiteX5" fmla="*/ 599 w 2840700"/>
                    <a:gd name="connsiteY5" fmla="*/ 2333078 h 5581155"/>
                    <a:gd name="connsiteX6" fmla="*/ 523514 w 2840700"/>
                    <a:gd name="connsiteY6" fmla="*/ 3248100 h 5581155"/>
                    <a:gd name="connsiteX7" fmla="*/ 710269 w 2840700"/>
                    <a:gd name="connsiteY7" fmla="*/ 3098709 h 5581155"/>
                    <a:gd name="connsiteX8" fmla="*/ 523514 w 2840700"/>
                    <a:gd name="connsiteY8" fmla="*/ 2519817 h 5581155"/>
                    <a:gd name="connsiteX9" fmla="*/ 822322 w 2840700"/>
                    <a:gd name="connsiteY9" fmla="*/ 2351752 h 5581155"/>
                    <a:gd name="connsiteX10" fmla="*/ 710269 w 2840700"/>
                    <a:gd name="connsiteY10" fmla="*/ 3509535 h 5581155"/>
                    <a:gd name="connsiteX11" fmla="*/ 710269 w 2840700"/>
                    <a:gd name="connsiteY11" fmla="*/ 5283559 h 5581155"/>
                    <a:gd name="connsiteX12" fmla="*/ 1065104 w 2840700"/>
                    <a:gd name="connsiteY12" fmla="*/ 5432950 h 5581155"/>
                    <a:gd name="connsiteX13" fmla="*/ 1494641 w 2840700"/>
                    <a:gd name="connsiteY13" fmla="*/ 4144449 h 5581155"/>
                    <a:gd name="connsiteX14" fmla="*/ 1886826 w 2840700"/>
                    <a:gd name="connsiteY14" fmla="*/ 5451624 h 5581155"/>
                    <a:gd name="connsiteX15" fmla="*/ 2148284 w 2840700"/>
                    <a:gd name="connsiteY15" fmla="*/ 5470298 h 5581155"/>
                    <a:gd name="connsiteX16" fmla="*/ 2279012 w 2840700"/>
                    <a:gd name="connsiteY16" fmla="*/ 4891406 h 5581155"/>
                    <a:gd name="connsiteX17" fmla="*/ 2185635 w 2840700"/>
                    <a:gd name="connsiteY17" fmla="*/ 2202360 h 5581155"/>
                    <a:gd name="connsiteX18" fmla="*/ 2839278 w 2840700"/>
                    <a:gd name="connsiteY18" fmla="*/ 1063251 h 5581155"/>
                    <a:gd name="connsiteX19" fmla="*/ 1980204 w 2840700"/>
                    <a:gd name="connsiteY19" fmla="*/ 110881 h 5581155"/>
                    <a:gd name="connsiteX20" fmla="*/ 1774773 w 2840700"/>
                    <a:gd name="connsiteY20" fmla="*/ 222924 h 5581155"/>
                    <a:gd name="connsiteX21" fmla="*/ 2110933 w 2840700"/>
                    <a:gd name="connsiteY21" fmla="*/ 783142 h 5581155"/>
                    <a:gd name="connsiteX22" fmla="*/ 2166959 w 2840700"/>
                    <a:gd name="connsiteY22" fmla="*/ 1081925 h 5581155"/>
                    <a:gd name="connsiteX23" fmla="*/ 1718747 w 2840700"/>
                    <a:gd name="connsiteY23" fmla="*/ 1268664 h 5581155"/>
                    <a:gd name="connsiteX24" fmla="*/ 1756098 w 2840700"/>
                    <a:gd name="connsiteY24" fmla="*/ 1156620 h 5581155"/>
                    <a:gd name="connsiteX25" fmla="*/ 1924177 w 2840700"/>
                    <a:gd name="connsiteY25" fmla="*/ 876512 h 5581155"/>
                    <a:gd name="connsiteX26" fmla="*/ 1700071 w 2840700"/>
                    <a:gd name="connsiteY26" fmla="*/ 92207 h 5581155"/>
                    <a:gd name="connsiteX27" fmla="*/ 1401263 w 2840700"/>
                    <a:gd name="connsiteY27" fmla="*/ 36185 h 5581155"/>
                    <a:gd name="connsiteX0" fmla="*/ 1401263 w 2840707"/>
                    <a:gd name="connsiteY0" fmla="*/ 36185 h 5604632"/>
                    <a:gd name="connsiteX1" fmla="*/ 803646 w 2840707"/>
                    <a:gd name="connsiteY1" fmla="*/ 278946 h 5604632"/>
                    <a:gd name="connsiteX2" fmla="*/ 878348 w 2840707"/>
                    <a:gd name="connsiteY2" fmla="*/ 1044577 h 5604632"/>
                    <a:gd name="connsiteX3" fmla="*/ 1214508 w 2840707"/>
                    <a:gd name="connsiteY3" fmla="*/ 1343360 h 5604632"/>
                    <a:gd name="connsiteX4" fmla="*/ 635567 w 2840707"/>
                    <a:gd name="connsiteY4" fmla="*/ 1642143 h 5604632"/>
                    <a:gd name="connsiteX5" fmla="*/ 599 w 2840707"/>
                    <a:gd name="connsiteY5" fmla="*/ 2333078 h 5604632"/>
                    <a:gd name="connsiteX6" fmla="*/ 523514 w 2840707"/>
                    <a:gd name="connsiteY6" fmla="*/ 3248100 h 5604632"/>
                    <a:gd name="connsiteX7" fmla="*/ 710269 w 2840707"/>
                    <a:gd name="connsiteY7" fmla="*/ 3098709 h 5604632"/>
                    <a:gd name="connsiteX8" fmla="*/ 523514 w 2840707"/>
                    <a:gd name="connsiteY8" fmla="*/ 2519817 h 5604632"/>
                    <a:gd name="connsiteX9" fmla="*/ 822322 w 2840707"/>
                    <a:gd name="connsiteY9" fmla="*/ 2351752 h 5604632"/>
                    <a:gd name="connsiteX10" fmla="*/ 710269 w 2840707"/>
                    <a:gd name="connsiteY10" fmla="*/ 3509535 h 5604632"/>
                    <a:gd name="connsiteX11" fmla="*/ 710269 w 2840707"/>
                    <a:gd name="connsiteY11" fmla="*/ 5283559 h 5604632"/>
                    <a:gd name="connsiteX12" fmla="*/ 1065104 w 2840707"/>
                    <a:gd name="connsiteY12" fmla="*/ 5432950 h 5604632"/>
                    <a:gd name="connsiteX13" fmla="*/ 1494641 w 2840707"/>
                    <a:gd name="connsiteY13" fmla="*/ 4144449 h 5604632"/>
                    <a:gd name="connsiteX14" fmla="*/ 1886826 w 2840707"/>
                    <a:gd name="connsiteY14" fmla="*/ 5451624 h 5604632"/>
                    <a:gd name="connsiteX15" fmla="*/ 2148284 w 2840707"/>
                    <a:gd name="connsiteY15" fmla="*/ 5470298 h 5604632"/>
                    <a:gd name="connsiteX16" fmla="*/ 2260336 w 2840707"/>
                    <a:gd name="connsiteY16" fmla="*/ 4480580 h 5604632"/>
                    <a:gd name="connsiteX17" fmla="*/ 2185635 w 2840707"/>
                    <a:gd name="connsiteY17" fmla="*/ 2202360 h 5604632"/>
                    <a:gd name="connsiteX18" fmla="*/ 2839278 w 2840707"/>
                    <a:gd name="connsiteY18" fmla="*/ 1063251 h 5604632"/>
                    <a:gd name="connsiteX19" fmla="*/ 1980204 w 2840707"/>
                    <a:gd name="connsiteY19" fmla="*/ 110881 h 5604632"/>
                    <a:gd name="connsiteX20" fmla="*/ 1774773 w 2840707"/>
                    <a:gd name="connsiteY20" fmla="*/ 222924 h 5604632"/>
                    <a:gd name="connsiteX21" fmla="*/ 2110933 w 2840707"/>
                    <a:gd name="connsiteY21" fmla="*/ 783142 h 5604632"/>
                    <a:gd name="connsiteX22" fmla="*/ 2166959 w 2840707"/>
                    <a:gd name="connsiteY22" fmla="*/ 1081925 h 5604632"/>
                    <a:gd name="connsiteX23" fmla="*/ 1718747 w 2840707"/>
                    <a:gd name="connsiteY23" fmla="*/ 1268664 h 5604632"/>
                    <a:gd name="connsiteX24" fmla="*/ 1756098 w 2840707"/>
                    <a:gd name="connsiteY24" fmla="*/ 1156620 h 5604632"/>
                    <a:gd name="connsiteX25" fmla="*/ 1924177 w 2840707"/>
                    <a:gd name="connsiteY25" fmla="*/ 876512 h 5604632"/>
                    <a:gd name="connsiteX26" fmla="*/ 1700071 w 2840707"/>
                    <a:gd name="connsiteY26" fmla="*/ 92207 h 5604632"/>
                    <a:gd name="connsiteX27" fmla="*/ 1401263 w 2840707"/>
                    <a:gd name="connsiteY27" fmla="*/ 36185 h 5604632"/>
                    <a:gd name="connsiteX0" fmla="*/ 1401263 w 2840707"/>
                    <a:gd name="connsiteY0" fmla="*/ 36185 h 5631845"/>
                    <a:gd name="connsiteX1" fmla="*/ 803646 w 2840707"/>
                    <a:gd name="connsiteY1" fmla="*/ 278946 h 5631845"/>
                    <a:gd name="connsiteX2" fmla="*/ 878348 w 2840707"/>
                    <a:gd name="connsiteY2" fmla="*/ 1044577 h 5631845"/>
                    <a:gd name="connsiteX3" fmla="*/ 1214508 w 2840707"/>
                    <a:gd name="connsiteY3" fmla="*/ 1343360 h 5631845"/>
                    <a:gd name="connsiteX4" fmla="*/ 635567 w 2840707"/>
                    <a:gd name="connsiteY4" fmla="*/ 1642143 h 5631845"/>
                    <a:gd name="connsiteX5" fmla="*/ 599 w 2840707"/>
                    <a:gd name="connsiteY5" fmla="*/ 2333078 h 5631845"/>
                    <a:gd name="connsiteX6" fmla="*/ 523514 w 2840707"/>
                    <a:gd name="connsiteY6" fmla="*/ 3248100 h 5631845"/>
                    <a:gd name="connsiteX7" fmla="*/ 710269 w 2840707"/>
                    <a:gd name="connsiteY7" fmla="*/ 3098709 h 5631845"/>
                    <a:gd name="connsiteX8" fmla="*/ 523514 w 2840707"/>
                    <a:gd name="connsiteY8" fmla="*/ 2519817 h 5631845"/>
                    <a:gd name="connsiteX9" fmla="*/ 822322 w 2840707"/>
                    <a:gd name="connsiteY9" fmla="*/ 2351752 h 5631845"/>
                    <a:gd name="connsiteX10" fmla="*/ 710269 w 2840707"/>
                    <a:gd name="connsiteY10" fmla="*/ 3509535 h 5631845"/>
                    <a:gd name="connsiteX11" fmla="*/ 710269 w 2840707"/>
                    <a:gd name="connsiteY11" fmla="*/ 5283559 h 5631845"/>
                    <a:gd name="connsiteX12" fmla="*/ 1065104 w 2840707"/>
                    <a:gd name="connsiteY12" fmla="*/ 5432950 h 5631845"/>
                    <a:gd name="connsiteX13" fmla="*/ 1494641 w 2840707"/>
                    <a:gd name="connsiteY13" fmla="*/ 3733622 h 5631845"/>
                    <a:gd name="connsiteX14" fmla="*/ 1886826 w 2840707"/>
                    <a:gd name="connsiteY14" fmla="*/ 5451624 h 5631845"/>
                    <a:gd name="connsiteX15" fmla="*/ 2148284 w 2840707"/>
                    <a:gd name="connsiteY15" fmla="*/ 5470298 h 5631845"/>
                    <a:gd name="connsiteX16" fmla="*/ 2260336 w 2840707"/>
                    <a:gd name="connsiteY16" fmla="*/ 4480580 h 5631845"/>
                    <a:gd name="connsiteX17" fmla="*/ 2185635 w 2840707"/>
                    <a:gd name="connsiteY17" fmla="*/ 2202360 h 5631845"/>
                    <a:gd name="connsiteX18" fmla="*/ 2839278 w 2840707"/>
                    <a:gd name="connsiteY18" fmla="*/ 1063251 h 5631845"/>
                    <a:gd name="connsiteX19" fmla="*/ 1980204 w 2840707"/>
                    <a:gd name="connsiteY19" fmla="*/ 110881 h 5631845"/>
                    <a:gd name="connsiteX20" fmla="*/ 1774773 w 2840707"/>
                    <a:gd name="connsiteY20" fmla="*/ 222924 h 5631845"/>
                    <a:gd name="connsiteX21" fmla="*/ 2110933 w 2840707"/>
                    <a:gd name="connsiteY21" fmla="*/ 783142 h 5631845"/>
                    <a:gd name="connsiteX22" fmla="*/ 2166959 w 2840707"/>
                    <a:gd name="connsiteY22" fmla="*/ 1081925 h 5631845"/>
                    <a:gd name="connsiteX23" fmla="*/ 1718747 w 2840707"/>
                    <a:gd name="connsiteY23" fmla="*/ 1268664 h 5631845"/>
                    <a:gd name="connsiteX24" fmla="*/ 1756098 w 2840707"/>
                    <a:gd name="connsiteY24" fmla="*/ 1156620 h 5631845"/>
                    <a:gd name="connsiteX25" fmla="*/ 1924177 w 2840707"/>
                    <a:gd name="connsiteY25" fmla="*/ 876512 h 5631845"/>
                    <a:gd name="connsiteX26" fmla="*/ 1700071 w 2840707"/>
                    <a:gd name="connsiteY26" fmla="*/ 92207 h 5631845"/>
                    <a:gd name="connsiteX27" fmla="*/ 1401263 w 2840707"/>
                    <a:gd name="connsiteY27" fmla="*/ 36185 h 5631845"/>
                    <a:gd name="connsiteX0" fmla="*/ 1289210 w 2840707"/>
                    <a:gd name="connsiteY0" fmla="*/ 17982 h 5669664"/>
                    <a:gd name="connsiteX1" fmla="*/ 803646 w 2840707"/>
                    <a:gd name="connsiteY1" fmla="*/ 316765 h 5669664"/>
                    <a:gd name="connsiteX2" fmla="*/ 878348 w 2840707"/>
                    <a:gd name="connsiteY2" fmla="*/ 1082396 h 5669664"/>
                    <a:gd name="connsiteX3" fmla="*/ 1214508 w 2840707"/>
                    <a:gd name="connsiteY3" fmla="*/ 1381179 h 5669664"/>
                    <a:gd name="connsiteX4" fmla="*/ 635567 w 2840707"/>
                    <a:gd name="connsiteY4" fmla="*/ 1679962 h 5669664"/>
                    <a:gd name="connsiteX5" fmla="*/ 599 w 2840707"/>
                    <a:gd name="connsiteY5" fmla="*/ 2370897 h 5669664"/>
                    <a:gd name="connsiteX6" fmla="*/ 523514 w 2840707"/>
                    <a:gd name="connsiteY6" fmla="*/ 3285919 h 5669664"/>
                    <a:gd name="connsiteX7" fmla="*/ 710269 w 2840707"/>
                    <a:gd name="connsiteY7" fmla="*/ 3136528 h 5669664"/>
                    <a:gd name="connsiteX8" fmla="*/ 523514 w 2840707"/>
                    <a:gd name="connsiteY8" fmla="*/ 2557636 h 5669664"/>
                    <a:gd name="connsiteX9" fmla="*/ 822322 w 2840707"/>
                    <a:gd name="connsiteY9" fmla="*/ 2389571 h 5669664"/>
                    <a:gd name="connsiteX10" fmla="*/ 710269 w 2840707"/>
                    <a:gd name="connsiteY10" fmla="*/ 3547354 h 5669664"/>
                    <a:gd name="connsiteX11" fmla="*/ 710269 w 2840707"/>
                    <a:gd name="connsiteY11" fmla="*/ 5321378 h 5669664"/>
                    <a:gd name="connsiteX12" fmla="*/ 1065104 w 2840707"/>
                    <a:gd name="connsiteY12" fmla="*/ 5470769 h 5669664"/>
                    <a:gd name="connsiteX13" fmla="*/ 1494641 w 2840707"/>
                    <a:gd name="connsiteY13" fmla="*/ 3771441 h 5669664"/>
                    <a:gd name="connsiteX14" fmla="*/ 1886826 w 2840707"/>
                    <a:gd name="connsiteY14" fmla="*/ 5489443 h 5669664"/>
                    <a:gd name="connsiteX15" fmla="*/ 2148284 w 2840707"/>
                    <a:gd name="connsiteY15" fmla="*/ 5508117 h 5669664"/>
                    <a:gd name="connsiteX16" fmla="*/ 2260336 w 2840707"/>
                    <a:gd name="connsiteY16" fmla="*/ 4518399 h 5669664"/>
                    <a:gd name="connsiteX17" fmla="*/ 2185635 w 2840707"/>
                    <a:gd name="connsiteY17" fmla="*/ 2240179 h 5669664"/>
                    <a:gd name="connsiteX18" fmla="*/ 2839278 w 2840707"/>
                    <a:gd name="connsiteY18" fmla="*/ 1101070 h 5669664"/>
                    <a:gd name="connsiteX19" fmla="*/ 1980204 w 2840707"/>
                    <a:gd name="connsiteY19" fmla="*/ 148700 h 5669664"/>
                    <a:gd name="connsiteX20" fmla="*/ 1774773 w 2840707"/>
                    <a:gd name="connsiteY20" fmla="*/ 260743 h 5669664"/>
                    <a:gd name="connsiteX21" fmla="*/ 2110933 w 2840707"/>
                    <a:gd name="connsiteY21" fmla="*/ 820961 h 5669664"/>
                    <a:gd name="connsiteX22" fmla="*/ 2166959 w 2840707"/>
                    <a:gd name="connsiteY22" fmla="*/ 1119744 h 5669664"/>
                    <a:gd name="connsiteX23" fmla="*/ 1718747 w 2840707"/>
                    <a:gd name="connsiteY23" fmla="*/ 1306483 h 5669664"/>
                    <a:gd name="connsiteX24" fmla="*/ 1756098 w 2840707"/>
                    <a:gd name="connsiteY24" fmla="*/ 1194439 h 5669664"/>
                    <a:gd name="connsiteX25" fmla="*/ 1924177 w 2840707"/>
                    <a:gd name="connsiteY25" fmla="*/ 914331 h 5669664"/>
                    <a:gd name="connsiteX26" fmla="*/ 1700071 w 2840707"/>
                    <a:gd name="connsiteY26" fmla="*/ 130026 h 5669664"/>
                    <a:gd name="connsiteX27" fmla="*/ 1289210 w 2840707"/>
                    <a:gd name="connsiteY27" fmla="*/ 17982 h 5669664"/>
                    <a:gd name="connsiteX0" fmla="*/ 1289210 w 2840707"/>
                    <a:gd name="connsiteY0" fmla="*/ 17982 h 5669664"/>
                    <a:gd name="connsiteX1" fmla="*/ 803646 w 2840707"/>
                    <a:gd name="connsiteY1" fmla="*/ 316765 h 5669664"/>
                    <a:gd name="connsiteX2" fmla="*/ 878348 w 2840707"/>
                    <a:gd name="connsiteY2" fmla="*/ 1082396 h 5669664"/>
                    <a:gd name="connsiteX3" fmla="*/ 1214508 w 2840707"/>
                    <a:gd name="connsiteY3" fmla="*/ 1381179 h 5669664"/>
                    <a:gd name="connsiteX4" fmla="*/ 635567 w 2840707"/>
                    <a:gd name="connsiteY4" fmla="*/ 1679962 h 5669664"/>
                    <a:gd name="connsiteX5" fmla="*/ 599 w 2840707"/>
                    <a:gd name="connsiteY5" fmla="*/ 2370897 h 5669664"/>
                    <a:gd name="connsiteX6" fmla="*/ 523514 w 2840707"/>
                    <a:gd name="connsiteY6" fmla="*/ 3285919 h 5669664"/>
                    <a:gd name="connsiteX7" fmla="*/ 710269 w 2840707"/>
                    <a:gd name="connsiteY7" fmla="*/ 3136528 h 5669664"/>
                    <a:gd name="connsiteX8" fmla="*/ 523514 w 2840707"/>
                    <a:gd name="connsiteY8" fmla="*/ 2557636 h 5669664"/>
                    <a:gd name="connsiteX9" fmla="*/ 822322 w 2840707"/>
                    <a:gd name="connsiteY9" fmla="*/ 2389571 h 5669664"/>
                    <a:gd name="connsiteX10" fmla="*/ 710269 w 2840707"/>
                    <a:gd name="connsiteY10" fmla="*/ 3547354 h 5669664"/>
                    <a:gd name="connsiteX11" fmla="*/ 710269 w 2840707"/>
                    <a:gd name="connsiteY11" fmla="*/ 5321378 h 5669664"/>
                    <a:gd name="connsiteX12" fmla="*/ 1065104 w 2840707"/>
                    <a:gd name="connsiteY12" fmla="*/ 5470769 h 5669664"/>
                    <a:gd name="connsiteX13" fmla="*/ 1494641 w 2840707"/>
                    <a:gd name="connsiteY13" fmla="*/ 3771441 h 5669664"/>
                    <a:gd name="connsiteX14" fmla="*/ 1886826 w 2840707"/>
                    <a:gd name="connsiteY14" fmla="*/ 5489443 h 5669664"/>
                    <a:gd name="connsiteX15" fmla="*/ 2148284 w 2840707"/>
                    <a:gd name="connsiteY15" fmla="*/ 5508117 h 5669664"/>
                    <a:gd name="connsiteX16" fmla="*/ 2260336 w 2840707"/>
                    <a:gd name="connsiteY16" fmla="*/ 4518399 h 5669664"/>
                    <a:gd name="connsiteX17" fmla="*/ 2185635 w 2840707"/>
                    <a:gd name="connsiteY17" fmla="*/ 2240179 h 5669664"/>
                    <a:gd name="connsiteX18" fmla="*/ 2839278 w 2840707"/>
                    <a:gd name="connsiteY18" fmla="*/ 1101070 h 5669664"/>
                    <a:gd name="connsiteX19" fmla="*/ 1980204 w 2840707"/>
                    <a:gd name="connsiteY19" fmla="*/ 148700 h 5669664"/>
                    <a:gd name="connsiteX20" fmla="*/ 1774773 w 2840707"/>
                    <a:gd name="connsiteY20" fmla="*/ 260743 h 5669664"/>
                    <a:gd name="connsiteX21" fmla="*/ 2110933 w 2840707"/>
                    <a:gd name="connsiteY21" fmla="*/ 820961 h 5669664"/>
                    <a:gd name="connsiteX22" fmla="*/ 2166959 w 2840707"/>
                    <a:gd name="connsiteY22" fmla="*/ 1119744 h 5669664"/>
                    <a:gd name="connsiteX23" fmla="*/ 1718747 w 2840707"/>
                    <a:gd name="connsiteY23" fmla="*/ 1306483 h 5669664"/>
                    <a:gd name="connsiteX24" fmla="*/ 1924177 w 2840707"/>
                    <a:gd name="connsiteY24" fmla="*/ 914331 h 5669664"/>
                    <a:gd name="connsiteX25" fmla="*/ 1700071 w 2840707"/>
                    <a:gd name="connsiteY25" fmla="*/ 130026 h 5669664"/>
                    <a:gd name="connsiteX26" fmla="*/ 1289210 w 2840707"/>
                    <a:gd name="connsiteY26" fmla="*/ 17982 h 566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40707" h="5669664">
                      <a:moveTo>
                        <a:pt x="1289210" y="17982"/>
                      </a:moveTo>
                      <a:cubicBezTo>
                        <a:pt x="1139806" y="49105"/>
                        <a:pt x="872123" y="139363"/>
                        <a:pt x="803646" y="316765"/>
                      </a:cubicBezTo>
                      <a:cubicBezTo>
                        <a:pt x="735169" y="494167"/>
                        <a:pt x="809871" y="904994"/>
                        <a:pt x="878348" y="1082396"/>
                      </a:cubicBezTo>
                      <a:cubicBezTo>
                        <a:pt x="946825" y="1259798"/>
                        <a:pt x="1254971" y="1281585"/>
                        <a:pt x="1214508" y="1381179"/>
                      </a:cubicBezTo>
                      <a:cubicBezTo>
                        <a:pt x="1174045" y="1480773"/>
                        <a:pt x="837885" y="1515009"/>
                        <a:pt x="635567" y="1679962"/>
                      </a:cubicBezTo>
                      <a:cubicBezTo>
                        <a:pt x="433249" y="1844915"/>
                        <a:pt x="19274" y="2103238"/>
                        <a:pt x="599" y="2370897"/>
                      </a:cubicBezTo>
                      <a:cubicBezTo>
                        <a:pt x="-18076" y="2638556"/>
                        <a:pt x="405236" y="3158314"/>
                        <a:pt x="523514" y="3285919"/>
                      </a:cubicBezTo>
                      <a:cubicBezTo>
                        <a:pt x="641792" y="3413524"/>
                        <a:pt x="710269" y="3257908"/>
                        <a:pt x="710269" y="3136528"/>
                      </a:cubicBezTo>
                      <a:cubicBezTo>
                        <a:pt x="710269" y="3015148"/>
                        <a:pt x="504839" y="2682129"/>
                        <a:pt x="523514" y="2557636"/>
                      </a:cubicBezTo>
                      <a:cubicBezTo>
                        <a:pt x="542189" y="2433143"/>
                        <a:pt x="791196" y="2224618"/>
                        <a:pt x="822322" y="2389571"/>
                      </a:cubicBezTo>
                      <a:cubicBezTo>
                        <a:pt x="853448" y="2554524"/>
                        <a:pt x="728944" y="3058720"/>
                        <a:pt x="710269" y="3547354"/>
                      </a:cubicBezTo>
                      <a:cubicBezTo>
                        <a:pt x="691593" y="4035989"/>
                        <a:pt x="651130" y="5000809"/>
                        <a:pt x="710269" y="5321378"/>
                      </a:cubicBezTo>
                      <a:cubicBezTo>
                        <a:pt x="769408" y="5641947"/>
                        <a:pt x="934375" y="5729092"/>
                        <a:pt x="1065104" y="5470769"/>
                      </a:cubicBezTo>
                      <a:cubicBezTo>
                        <a:pt x="1195833" y="5212446"/>
                        <a:pt x="1357687" y="3768329"/>
                        <a:pt x="1494641" y="3771441"/>
                      </a:cubicBezTo>
                      <a:cubicBezTo>
                        <a:pt x="1631595" y="3774553"/>
                        <a:pt x="1777886" y="5199997"/>
                        <a:pt x="1886826" y="5489443"/>
                      </a:cubicBezTo>
                      <a:cubicBezTo>
                        <a:pt x="1995766" y="5778889"/>
                        <a:pt x="2086032" y="5669958"/>
                        <a:pt x="2148284" y="5508117"/>
                      </a:cubicBezTo>
                      <a:cubicBezTo>
                        <a:pt x="2210536" y="5346276"/>
                        <a:pt x="2254111" y="5063055"/>
                        <a:pt x="2260336" y="4518399"/>
                      </a:cubicBezTo>
                      <a:cubicBezTo>
                        <a:pt x="2266561" y="3973743"/>
                        <a:pt x="2089145" y="2809734"/>
                        <a:pt x="2185635" y="2240179"/>
                      </a:cubicBezTo>
                      <a:cubicBezTo>
                        <a:pt x="2282125" y="1670624"/>
                        <a:pt x="2873516" y="1449650"/>
                        <a:pt x="2839278" y="1101070"/>
                      </a:cubicBezTo>
                      <a:cubicBezTo>
                        <a:pt x="2805040" y="752490"/>
                        <a:pt x="2157621" y="288754"/>
                        <a:pt x="1980204" y="148700"/>
                      </a:cubicBezTo>
                      <a:cubicBezTo>
                        <a:pt x="1802787" y="8646"/>
                        <a:pt x="1752985" y="148700"/>
                        <a:pt x="1774773" y="260743"/>
                      </a:cubicBezTo>
                      <a:cubicBezTo>
                        <a:pt x="1796561" y="372786"/>
                        <a:pt x="2045569" y="677794"/>
                        <a:pt x="2110933" y="820961"/>
                      </a:cubicBezTo>
                      <a:cubicBezTo>
                        <a:pt x="2176297" y="964128"/>
                        <a:pt x="2232323" y="1038824"/>
                        <a:pt x="2166959" y="1119744"/>
                      </a:cubicBezTo>
                      <a:cubicBezTo>
                        <a:pt x="2101595" y="1200664"/>
                        <a:pt x="1759211" y="1340718"/>
                        <a:pt x="1718747" y="1306483"/>
                      </a:cubicBezTo>
                      <a:cubicBezTo>
                        <a:pt x="1678283" y="1272248"/>
                        <a:pt x="1927290" y="1110407"/>
                        <a:pt x="1924177" y="914331"/>
                      </a:cubicBezTo>
                      <a:cubicBezTo>
                        <a:pt x="1921064" y="718255"/>
                        <a:pt x="1805899" y="279417"/>
                        <a:pt x="1700071" y="130026"/>
                      </a:cubicBezTo>
                      <a:cubicBezTo>
                        <a:pt x="1594243" y="-19365"/>
                        <a:pt x="1438614" y="-13141"/>
                        <a:pt x="1289210" y="17982"/>
                      </a:cubicBezTo>
                      <a:close/>
                    </a:path>
                  </a:pathLst>
                </a:custGeom>
                <a:gradFill flip="none" rotWithShape="1">
                  <a:gsLst>
                    <a:gs pos="34000">
                      <a:schemeClr val="tx1">
                        <a:lumMod val="85000"/>
                        <a:lumOff val="15000"/>
                      </a:schemeClr>
                    </a:gs>
                    <a:gs pos="83000">
                      <a:schemeClr val="tx1">
                        <a:lumMod val="95000"/>
                        <a:lumOff val="5000"/>
                      </a:schemeClr>
                    </a:gs>
                    <a:gs pos="1000">
                      <a:schemeClr val="tx1">
                        <a:lumMod val="65000"/>
                        <a:lumOff val="35000"/>
                      </a:schemeClr>
                    </a:gs>
                    <a:gs pos="100000">
                      <a:schemeClr val="tx1">
                        <a:lumMod val="75000"/>
                        <a:lumOff val="25000"/>
                        <a:alpha val="62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srgbClr val="FFFFFF"/>
                    </a:solidFill>
                    <a:ea typeface="MS PGothic" pitchFamily="34" charset="-128"/>
                  </a:endParaRPr>
                </a:p>
              </p:txBody>
            </p:sp>
          </p:grpSp>
          <p:sp>
            <p:nvSpPr>
              <p:cNvPr id="49" name="Oval 57"/>
              <p:cNvSpPr/>
              <p:nvPr/>
            </p:nvSpPr>
            <p:spPr>
              <a:xfrm rot="21396429">
                <a:off x="2294920" y="1950470"/>
                <a:ext cx="598132" cy="701191"/>
              </a:xfrm>
              <a:prstGeom prst="ellipse">
                <a:avLst/>
              </a:prstGeom>
              <a:gradFill flip="none" rotWithShape="1">
                <a:gsLst>
                  <a:gs pos="0">
                    <a:schemeClr val="tx1">
                      <a:lumMod val="50000"/>
                      <a:lumOff val="50000"/>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799">
                  <a:solidFill>
                    <a:prstClr val="black"/>
                  </a:solidFill>
                  <a:ea typeface="MS PGothic" pitchFamily="34" charset="-128"/>
                </a:endParaRPr>
              </a:p>
            </p:txBody>
          </p:sp>
        </p:grpSp>
        <p:sp>
          <p:nvSpPr>
            <p:cNvPr id="37" name="Rounded Rectangular Callout 62"/>
            <p:cNvSpPr>
              <a:spLocks noChangeArrowheads="1"/>
            </p:cNvSpPr>
            <p:nvPr/>
          </p:nvSpPr>
          <p:spPr bwMode="auto">
            <a:xfrm flipV="1">
              <a:off x="3066255" y="996576"/>
              <a:ext cx="2404268" cy="861719"/>
            </a:xfrm>
            <a:prstGeom prst="wedgeRoundRectCallout">
              <a:avLst>
                <a:gd name="adj1" fmla="val -639"/>
                <a:gd name="adj2" fmla="val -72556"/>
                <a:gd name="adj3" fmla="val 16667"/>
              </a:avLst>
            </a:prstGeom>
            <a:solidFill>
              <a:schemeClr val="bg1"/>
            </a:solidFill>
            <a:ln w="9525">
              <a:solidFill>
                <a:schemeClr val="bg1"/>
              </a:solidFill>
              <a:miter lim="800000"/>
              <a:headEnd/>
              <a:tailEnd/>
            </a:ln>
            <a:effectLst>
              <a:outerShdw dist="23000" dir="5400000" rotWithShape="0">
                <a:srgbClr val="808080">
                  <a:alpha val="34998"/>
                </a:srgbClr>
              </a:outerShdw>
            </a:effectLst>
          </p:spPr>
          <p:txBody>
            <a:bodyPr anchor="ctr"/>
            <a:lstStyle/>
            <a:p>
              <a:pPr algn="ctr"/>
              <a:endParaRPr lang="zh-TW" altLang="zh-TW" sz="1100">
                <a:solidFill>
                  <a:srgbClr val="FFFFFF"/>
                </a:solidFill>
              </a:endParaRPr>
            </a:p>
          </p:txBody>
        </p:sp>
        <p:sp>
          <p:nvSpPr>
            <p:cNvPr id="38" name="Rounded Rectangular Callout 63"/>
            <p:cNvSpPr>
              <a:spLocks noChangeArrowheads="1"/>
            </p:cNvSpPr>
            <p:nvPr/>
          </p:nvSpPr>
          <p:spPr bwMode="auto">
            <a:xfrm flipV="1">
              <a:off x="431800" y="2143125"/>
              <a:ext cx="1943100" cy="903288"/>
            </a:xfrm>
            <a:prstGeom prst="wedgeRoundRectCallout">
              <a:avLst>
                <a:gd name="adj1" fmla="val 51282"/>
                <a:gd name="adj2" fmla="val 80509"/>
                <a:gd name="adj3" fmla="val 16667"/>
              </a:avLst>
            </a:prstGeom>
            <a:solidFill>
              <a:schemeClr val="bg1"/>
            </a:solidFill>
            <a:ln w="9525">
              <a:solidFill>
                <a:schemeClr val="bg1"/>
              </a:solidFill>
              <a:miter lim="800000"/>
              <a:headEnd/>
              <a:tailEnd/>
            </a:ln>
            <a:effectLst>
              <a:outerShdw dist="23000" dir="5400000" rotWithShape="0">
                <a:srgbClr val="808080">
                  <a:alpha val="34998"/>
                </a:srgbClr>
              </a:outerShdw>
            </a:effectLst>
          </p:spPr>
          <p:txBody>
            <a:bodyPr anchor="ctr"/>
            <a:lstStyle/>
            <a:p>
              <a:pPr algn="ctr"/>
              <a:endParaRPr lang="zh-TW" altLang="zh-TW" sz="1100">
                <a:solidFill>
                  <a:srgbClr val="FFFFFF"/>
                </a:solidFill>
              </a:endParaRPr>
            </a:p>
          </p:txBody>
        </p:sp>
        <p:sp>
          <p:nvSpPr>
            <p:cNvPr id="39" name="Rounded Rectangular Callout 69"/>
            <p:cNvSpPr>
              <a:spLocks noChangeArrowheads="1"/>
            </p:cNvSpPr>
            <p:nvPr/>
          </p:nvSpPr>
          <p:spPr bwMode="auto">
            <a:xfrm flipV="1">
              <a:off x="6062664" y="955010"/>
              <a:ext cx="2220083" cy="903288"/>
            </a:xfrm>
            <a:prstGeom prst="wedgeRoundRectCallout">
              <a:avLst>
                <a:gd name="adj1" fmla="val -24681"/>
                <a:gd name="adj2" fmla="val -87037"/>
                <a:gd name="adj3" fmla="val 16667"/>
              </a:avLst>
            </a:prstGeom>
            <a:solidFill>
              <a:schemeClr val="bg1"/>
            </a:solidFill>
            <a:ln w="9525">
              <a:solidFill>
                <a:schemeClr val="bg1"/>
              </a:solidFill>
              <a:miter lim="800000"/>
              <a:headEnd/>
              <a:tailEnd/>
            </a:ln>
            <a:effectLst>
              <a:outerShdw dist="23000" dir="5400000" rotWithShape="0">
                <a:srgbClr val="808080">
                  <a:alpha val="34998"/>
                </a:srgbClr>
              </a:outerShdw>
            </a:effectLst>
          </p:spPr>
          <p:txBody>
            <a:bodyPr anchor="ctr"/>
            <a:lstStyle/>
            <a:p>
              <a:pPr algn="ctr"/>
              <a:endParaRPr lang="zh-TW" altLang="zh-TW" sz="1100">
                <a:solidFill>
                  <a:srgbClr val="FFFFFF"/>
                </a:solidFill>
              </a:endParaRPr>
            </a:p>
          </p:txBody>
        </p:sp>
        <p:grpSp>
          <p:nvGrpSpPr>
            <p:cNvPr id="40" name="Group 63"/>
            <p:cNvGrpSpPr>
              <a:grpSpLocks/>
            </p:cNvGrpSpPr>
            <p:nvPr/>
          </p:nvGrpSpPr>
          <p:grpSpPr bwMode="auto">
            <a:xfrm>
              <a:off x="5715000" y="3152774"/>
              <a:ext cx="2725738" cy="2928127"/>
              <a:chOff x="6178906" y="5089657"/>
              <a:chExt cx="2724859" cy="2931412"/>
            </a:xfrm>
          </p:grpSpPr>
          <p:sp>
            <p:nvSpPr>
              <p:cNvPr id="44" name="Rectangle 71"/>
              <p:cNvSpPr>
                <a:spLocks noChangeArrowheads="1"/>
              </p:cNvSpPr>
              <p:nvPr/>
            </p:nvSpPr>
            <p:spPr bwMode="auto">
              <a:xfrm>
                <a:off x="6178906" y="5246996"/>
                <a:ext cx="2724859" cy="2774073"/>
              </a:xfrm>
              <a:prstGeom prst="rect">
                <a:avLst/>
              </a:prstGeom>
              <a:solidFill>
                <a:schemeClr val="bg1">
                  <a:alpha val="63921"/>
                </a:schemeClr>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ltLang="zh-CN" sz="1100">
                  <a:solidFill>
                    <a:srgbClr val="FFFFFF"/>
                  </a:solidFill>
                </a:endParaRPr>
              </a:p>
            </p:txBody>
          </p:sp>
          <p:grpSp>
            <p:nvGrpSpPr>
              <p:cNvPr id="45" name="Group 65"/>
              <p:cNvGrpSpPr>
                <a:grpSpLocks/>
              </p:cNvGrpSpPr>
              <p:nvPr/>
            </p:nvGrpSpPr>
            <p:grpSpPr bwMode="auto">
              <a:xfrm>
                <a:off x="6178906" y="5089657"/>
                <a:ext cx="2724859" cy="2074848"/>
                <a:chOff x="6145110" y="3105506"/>
                <a:chExt cx="2724859" cy="2074848"/>
              </a:xfrm>
            </p:grpSpPr>
            <p:sp>
              <p:nvSpPr>
                <p:cNvPr id="46" name="Round Same Side Corner Rectangle 73"/>
                <p:cNvSpPr/>
                <p:nvPr/>
              </p:nvSpPr>
              <p:spPr>
                <a:xfrm>
                  <a:off x="6145110" y="3105506"/>
                  <a:ext cx="2724859" cy="324213"/>
                </a:xfrm>
                <a:prstGeom prst="round2SameRect">
                  <a:avLst>
                    <a:gd name="adj1" fmla="val 35726"/>
                    <a:gd name="adj2" fmla="val 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1100" b="1" dirty="0">
                      <a:solidFill>
                        <a:srgbClr val="FFFFFF"/>
                      </a:solidFill>
                      <a:ea typeface="ＭＳ Ｐゴシック" charset="0"/>
                      <a:cs typeface="ＭＳ Ｐゴシック" charset="0"/>
                    </a:rPr>
                    <a:t>各指标占比</a:t>
                  </a:r>
                  <a:endParaRPr lang="en-US" sz="1100" b="1" dirty="0">
                    <a:solidFill>
                      <a:srgbClr val="FFFFFF"/>
                    </a:solidFill>
                    <a:ea typeface="ＭＳ Ｐゴシック" charset="0"/>
                    <a:cs typeface="ＭＳ Ｐゴシック" charset="0"/>
                  </a:endParaRPr>
                </a:p>
              </p:txBody>
            </p:sp>
            <p:sp>
              <p:nvSpPr>
                <p:cNvPr id="47" name="TextBox 67"/>
                <p:cNvSpPr txBox="1">
                  <a:spLocks noChangeArrowheads="1"/>
                </p:cNvSpPr>
                <p:nvPr/>
              </p:nvSpPr>
              <p:spPr bwMode="auto">
                <a:xfrm>
                  <a:off x="6258656" y="3510670"/>
                  <a:ext cx="2453373" cy="166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zh-CN" altLang="en-US" sz="1400" b="1" dirty="0">
                      <a:solidFill>
                        <a:srgbClr val="C00000"/>
                      </a:solidFill>
                      <a:effectLst>
                        <a:outerShdw blurRad="38100" dist="38100" dir="2700000" algn="tl">
                          <a:srgbClr val="000000">
                            <a:alpha val="43137"/>
                          </a:srgbClr>
                        </a:outerShdw>
                      </a:effectLst>
                      <a:latin typeface="Agency FB" pitchFamily="34" charset="0"/>
                      <a:ea typeface="微软雅黑" pitchFamily="34" charset="-122"/>
                    </a:rPr>
                    <a:t>经济指标</a:t>
                  </a:r>
                  <a:r>
                    <a:rPr lang="en-US" altLang="zh-CN" sz="1400" b="1" dirty="0">
                      <a:solidFill>
                        <a:srgbClr val="C00000"/>
                      </a:solidFill>
                      <a:effectLst>
                        <a:outerShdw blurRad="38100" dist="38100" dir="2700000" algn="tl">
                          <a:srgbClr val="000000">
                            <a:alpha val="43137"/>
                          </a:srgbClr>
                        </a:outerShdw>
                      </a:effectLst>
                      <a:latin typeface="Agency FB" pitchFamily="34" charset="0"/>
                      <a:ea typeface="微软雅黑" pitchFamily="34" charset="-122"/>
                    </a:rPr>
                    <a:t>60%</a:t>
                  </a:r>
                </a:p>
                <a:p>
                  <a:pPr eaLnBrk="1" hangingPunct="1"/>
                  <a:r>
                    <a:rPr lang="zh-CN" altLang="en-US" sz="1100" b="1" dirty="0">
                      <a:solidFill>
                        <a:prstClr val="black"/>
                      </a:solidFill>
                      <a:latin typeface="Agency FB" pitchFamily="34" charset="0"/>
                      <a:ea typeface="微软雅黑" pitchFamily="34" charset="-122"/>
                    </a:rPr>
                    <a:t>随着经济效益的提高，经济指标系数逐渐降低，病患满意度及医疗质量指标逐渐升高，反之亦然。</a:t>
                  </a:r>
                  <a:endParaRPr lang="en-US" altLang="zh-TW" sz="1100" b="1" dirty="0">
                    <a:solidFill>
                      <a:prstClr val="black"/>
                    </a:solidFill>
                    <a:latin typeface="Agency FB" pitchFamily="34" charset="0"/>
                    <a:ea typeface="微软雅黑" pitchFamily="34" charset="-122"/>
                  </a:endParaRPr>
                </a:p>
              </p:txBody>
            </p:sp>
          </p:grpSp>
        </p:grpSp>
        <p:sp>
          <p:nvSpPr>
            <p:cNvPr id="41" name="TextBox 67"/>
            <p:cNvSpPr txBox="1">
              <a:spLocks noChangeArrowheads="1"/>
            </p:cNvSpPr>
            <p:nvPr/>
          </p:nvSpPr>
          <p:spPr bwMode="auto">
            <a:xfrm>
              <a:off x="6166522" y="1180999"/>
              <a:ext cx="2404105" cy="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b="1">
                  <a:latin typeface="微软雅黑" pitchFamily="34" charset="-122"/>
                  <a:ea typeface="微软雅黑" pitchFamily="34" charset="-122"/>
                </a:defRPr>
              </a:lvl1pPr>
              <a:lvl2pPr marL="742950" indent="-285750" eaLnBrk="0" hangingPunct="0">
                <a:defRPr>
                  <a:latin typeface="Calibri" pitchFamily="34" charset="0"/>
                  <a:ea typeface="MS PGothic" pitchFamily="34" charset="-128"/>
                </a:defRPr>
              </a:lvl2pPr>
              <a:lvl3pPr marL="1143000" indent="-228600" eaLnBrk="0" hangingPunct="0">
                <a:defRPr>
                  <a:latin typeface="Calibri" pitchFamily="34" charset="0"/>
                  <a:ea typeface="MS PGothic" pitchFamily="34" charset="-128"/>
                </a:defRPr>
              </a:lvl3pPr>
              <a:lvl4pPr marL="1600200" indent="-228600" eaLnBrk="0" hangingPunct="0">
                <a:defRPr>
                  <a:latin typeface="Calibri" pitchFamily="34" charset="0"/>
                  <a:ea typeface="MS PGothic" pitchFamily="34" charset="-128"/>
                </a:defRPr>
              </a:lvl4pPr>
              <a:lvl5pPr marL="2057400" indent="-228600" eaLnBrk="0" hangingPunct="0">
                <a:defRPr>
                  <a:latin typeface="Calibri" pitchFamily="34" charset="0"/>
                  <a:ea typeface="MS PGothic" pitchFamily="34" charset="-128"/>
                </a:defRPr>
              </a:lvl5pPr>
              <a:lvl6pPr marL="2514600" indent="-228600" defTabSz="457200" eaLnBrk="0" fontAlgn="base" hangingPunct="0">
                <a:spcBef>
                  <a:spcPct val="0"/>
                </a:spcBef>
                <a:spcAft>
                  <a:spcPct val="0"/>
                </a:spcAft>
                <a:defRPr>
                  <a:latin typeface="Calibri" pitchFamily="34" charset="0"/>
                  <a:ea typeface="MS PGothic" pitchFamily="34" charset="-128"/>
                </a:defRPr>
              </a:lvl6pPr>
              <a:lvl7pPr marL="2971800" indent="-228600" defTabSz="457200" eaLnBrk="0" fontAlgn="base" hangingPunct="0">
                <a:spcBef>
                  <a:spcPct val="0"/>
                </a:spcBef>
                <a:spcAft>
                  <a:spcPct val="0"/>
                </a:spcAft>
                <a:defRPr>
                  <a:latin typeface="Calibri" pitchFamily="34" charset="0"/>
                  <a:ea typeface="MS PGothic" pitchFamily="34" charset="-128"/>
                </a:defRPr>
              </a:lvl7pPr>
              <a:lvl8pPr marL="3429000" indent="-228600" defTabSz="457200" eaLnBrk="0" fontAlgn="base" hangingPunct="0">
                <a:spcBef>
                  <a:spcPct val="0"/>
                </a:spcBef>
                <a:spcAft>
                  <a:spcPct val="0"/>
                </a:spcAft>
                <a:defRPr>
                  <a:latin typeface="Calibri" pitchFamily="34" charset="0"/>
                  <a:ea typeface="MS PGothic" pitchFamily="34" charset="-128"/>
                </a:defRPr>
              </a:lvl8pPr>
              <a:lvl9pPr marL="3886200" indent="-228600" defTabSz="457200" eaLnBrk="0" fontAlgn="base" hangingPunct="0">
                <a:spcBef>
                  <a:spcPct val="0"/>
                </a:spcBef>
                <a:spcAft>
                  <a:spcPct val="0"/>
                </a:spcAft>
                <a:defRPr>
                  <a:latin typeface="Calibri" pitchFamily="34" charset="0"/>
                  <a:ea typeface="MS PGothic" pitchFamily="34" charset="-128"/>
                </a:defRPr>
              </a:lvl9pPr>
            </a:lstStyle>
            <a:p>
              <a:r>
                <a:rPr lang="zh-CN" altLang="en-US" sz="1600" dirty="0">
                  <a:solidFill>
                    <a:prstClr val="black"/>
                  </a:solidFill>
                </a:rPr>
                <a:t>医疗质量指标</a:t>
              </a:r>
              <a:endParaRPr lang="en-US" altLang="zh-TW" sz="1600" dirty="0">
                <a:solidFill>
                  <a:prstClr val="black"/>
                </a:solidFill>
              </a:endParaRPr>
            </a:p>
          </p:txBody>
        </p:sp>
        <p:sp>
          <p:nvSpPr>
            <p:cNvPr id="42" name="TextBox 67"/>
            <p:cNvSpPr txBox="1">
              <a:spLocks noChangeArrowheads="1"/>
            </p:cNvSpPr>
            <p:nvPr/>
          </p:nvSpPr>
          <p:spPr bwMode="auto">
            <a:xfrm>
              <a:off x="2965042" y="1183777"/>
              <a:ext cx="3875638" cy="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000" b="1">
                  <a:latin typeface="微软雅黑" pitchFamily="34" charset="-122"/>
                  <a:ea typeface="微软雅黑" pitchFamily="34" charset="-122"/>
                </a:defRPr>
              </a:lvl1pPr>
              <a:lvl2pPr marL="742950" indent="-285750" eaLnBrk="0" hangingPunct="0">
                <a:defRPr>
                  <a:latin typeface="Calibri" pitchFamily="34" charset="0"/>
                  <a:ea typeface="MS PGothic" pitchFamily="34" charset="-128"/>
                </a:defRPr>
              </a:lvl2pPr>
              <a:lvl3pPr marL="1143000" indent="-228600" eaLnBrk="0" hangingPunct="0">
                <a:defRPr>
                  <a:latin typeface="Calibri" pitchFamily="34" charset="0"/>
                  <a:ea typeface="MS PGothic" pitchFamily="34" charset="-128"/>
                </a:defRPr>
              </a:lvl3pPr>
              <a:lvl4pPr marL="1600200" indent="-228600" eaLnBrk="0" hangingPunct="0">
                <a:defRPr>
                  <a:latin typeface="Calibri" pitchFamily="34" charset="0"/>
                  <a:ea typeface="MS PGothic" pitchFamily="34" charset="-128"/>
                </a:defRPr>
              </a:lvl4pPr>
              <a:lvl5pPr marL="2057400" indent="-228600" eaLnBrk="0" hangingPunct="0">
                <a:defRPr>
                  <a:latin typeface="Calibri" pitchFamily="34" charset="0"/>
                  <a:ea typeface="MS PGothic" pitchFamily="34" charset="-128"/>
                </a:defRPr>
              </a:lvl5pPr>
              <a:lvl6pPr marL="2514600" indent="-228600" defTabSz="457200" eaLnBrk="0" fontAlgn="base" hangingPunct="0">
                <a:spcBef>
                  <a:spcPct val="0"/>
                </a:spcBef>
                <a:spcAft>
                  <a:spcPct val="0"/>
                </a:spcAft>
                <a:defRPr>
                  <a:latin typeface="Calibri" pitchFamily="34" charset="0"/>
                  <a:ea typeface="MS PGothic" pitchFamily="34" charset="-128"/>
                </a:defRPr>
              </a:lvl6pPr>
              <a:lvl7pPr marL="2971800" indent="-228600" defTabSz="457200" eaLnBrk="0" fontAlgn="base" hangingPunct="0">
                <a:spcBef>
                  <a:spcPct val="0"/>
                </a:spcBef>
                <a:spcAft>
                  <a:spcPct val="0"/>
                </a:spcAft>
                <a:defRPr>
                  <a:latin typeface="Calibri" pitchFamily="34" charset="0"/>
                  <a:ea typeface="MS PGothic" pitchFamily="34" charset="-128"/>
                </a:defRPr>
              </a:lvl7pPr>
              <a:lvl8pPr marL="3429000" indent="-228600" defTabSz="457200" eaLnBrk="0" fontAlgn="base" hangingPunct="0">
                <a:spcBef>
                  <a:spcPct val="0"/>
                </a:spcBef>
                <a:spcAft>
                  <a:spcPct val="0"/>
                </a:spcAft>
                <a:defRPr>
                  <a:latin typeface="Calibri" pitchFamily="34" charset="0"/>
                  <a:ea typeface="MS PGothic" pitchFamily="34" charset="-128"/>
                </a:defRPr>
              </a:lvl8pPr>
              <a:lvl9pPr marL="3886200" indent="-228600" defTabSz="457200" eaLnBrk="0" fontAlgn="base" hangingPunct="0">
                <a:spcBef>
                  <a:spcPct val="0"/>
                </a:spcBef>
                <a:spcAft>
                  <a:spcPct val="0"/>
                </a:spcAft>
                <a:defRPr>
                  <a:latin typeface="Calibri" pitchFamily="34" charset="0"/>
                  <a:ea typeface="MS PGothic" pitchFamily="34" charset="-128"/>
                </a:defRPr>
              </a:lvl9pPr>
            </a:lstStyle>
            <a:p>
              <a:r>
                <a:rPr lang="zh-CN" altLang="en-US" sz="1600" dirty="0">
                  <a:solidFill>
                    <a:prstClr val="black"/>
                  </a:solidFill>
                </a:rPr>
                <a:t>病患满意度指标</a:t>
              </a:r>
              <a:endParaRPr lang="en-US" altLang="zh-TW" sz="1600" dirty="0">
                <a:solidFill>
                  <a:prstClr val="black"/>
                </a:solidFill>
              </a:endParaRPr>
            </a:p>
          </p:txBody>
        </p:sp>
        <p:sp>
          <p:nvSpPr>
            <p:cNvPr id="43" name="TextBox 67"/>
            <p:cNvSpPr txBox="1">
              <a:spLocks noChangeArrowheads="1"/>
            </p:cNvSpPr>
            <p:nvPr/>
          </p:nvSpPr>
          <p:spPr bwMode="auto">
            <a:xfrm>
              <a:off x="622476" y="2362199"/>
              <a:ext cx="1971676" cy="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zh-CN" altLang="en-US" sz="1600" b="1" dirty="0">
                  <a:solidFill>
                    <a:prstClr val="black"/>
                  </a:solidFill>
                  <a:latin typeface="微软雅黑" pitchFamily="34" charset="-122"/>
                  <a:ea typeface="微软雅黑" pitchFamily="34" charset="-122"/>
                </a:rPr>
                <a:t>经济指标</a:t>
              </a:r>
              <a:endParaRPr lang="en-US" altLang="zh-TW" sz="1600" b="1" dirty="0">
                <a:solidFill>
                  <a:prstClr val="black"/>
                </a:solidFill>
                <a:latin typeface="微软雅黑" pitchFamily="34" charset="-122"/>
                <a:ea typeface="微软雅黑" pitchFamily="34" charset="-122"/>
              </a:endParaRPr>
            </a:p>
          </p:txBody>
        </p:sp>
      </p:grpSp>
      <p:sp>
        <p:nvSpPr>
          <p:cNvPr id="54" name="TextBox 53"/>
          <p:cNvSpPr txBox="1"/>
          <p:nvPr/>
        </p:nvSpPr>
        <p:spPr>
          <a:xfrm rot="1600115">
            <a:off x="9803655" y="1296738"/>
            <a:ext cx="2360432" cy="400006"/>
          </a:xfrm>
          <a:prstGeom prst="rect">
            <a:avLst/>
          </a:prstGeom>
          <a:noFill/>
          <a:ln w="44450" cmpd="dbl">
            <a:solidFill>
              <a:srgbClr val="C00000"/>
            </a:solidFill>
          </a:ln>
        </p:spPr>
        <p:txBody>
          <a:bodyPr wrap="square" rtlCol="0">
            <a:spAutoFit/>
          </a:bodyPr>
          <a:lstStyle/>
          <a:p>
            <a:pPr algn="ctr" defTabSz="913996"/>
            <a:r>
              <a:rPr lang="zh-CN" altLang="en-US" sz="1999"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平衡积分卡原则</a:t>
            </a:r>
          </a:p>
        </p:txBody>
      </p:sp>
      <p:sp>
        <p:nvSpPr>
          <p:cNvPr id="53" name="矩形 5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55" name="直接连接符 5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308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1066" y="1116689"/>
            <a:ext cx="5039170" cy="461545"/>
          </a:xfrm>
          <a:prstGeom prst="rect">
            <a:avLst/>
          </a:prstGeom>
          <a:solidFill>
            <a:schemeClr val="tx2">
              <a:alpha val="20000"/>
            </a:schemeClr>
          </a:solidFill>
          <a:ln w="12700" cap="rnd" algn="ctr">
            <a:solidFill>
              <a:schemeClr val="tx2"/>
            </a:solidFill>
            <a:prstDash val="sysDash"/>
            <a:round/>
            <a:headEnd/>
            <a:tailEnd/>
          </a:ln>
          <a:effectLst/>
        </p:spPr>
        <p:txBody>
          <a:bodyPr wrap="none" lIns="91403" tIns="45702" rIns="91403" bIns="45702" anchor="ctr"/>
          <a:lstStyle/>
          <a:p>
            <a:pPr indent="97158" defTabSz="913996" fontAlgn="base" latinLnBrk="1">
              <a:spcBef>
                <a:spcPct val="0"/>
              </a:spcBef>
              <a:spcAft>
                <a:spcPct val="0"/>
              </a:spcAft>
            </a:pPr>
            <a:r>
              <a:rPr kumimoji="1" lang="zh-CN" altLang="en-US" sz="2399" b="1" dirty="0">
                <a:solidFill>
                  <a:srgbClr val="1F497D"/>
                </a:solidFill>
                <a:latin typeface="微软雅黑" pitchFamily="34" charset="-122"/>
                <a:ea typeface="微软雅黑" pitchFamily="34" charset="-122"/>
              </a:rPr>
              <a:t>导入</a:t>
            </a:r>
            <a:r>
              <a:rPr kumimoji="1" lang="en-US" altLang="zh-CN" sz="2399" b="1" dirty="0">
                <a:solidFill>
                  <a:srgbClr val="1F497D"/>
                </a:solidFill>
                <a:latin typeface="微软雅黑" pitchFamily="34" charset="-122"/>
                <a:ea typeface="微软雅黑" pitchFamily="34" charset="-122"/>
              </a:rPr>
              <a:t>2014</a:t>
            </a:r>
            <a:r>
              <a:rPr kumimoji="1" lang="zh-CN" altLang="en-US" sz="2399" b="1" dirty="0">
                <a:solidFill>
                  <a:srgbClr val="1F497D"/>
                </a:solidFill>
                <a:latin typeface="微软雅黑" pitchFamily="34" charset="-122"/>
                <a:ea typeface="微软雅黑" pitchFamily="34" charset="-122"/>
              </a:rPr>
              <a:t>年中高层领导目标责任书</a:t>
            </a:r>
            <a:endParaRPr kumimoji="1" lang="zh-CN" altLang="zh-CN" sz="2399" b="1" dirty="0">
              <a:solidFill>
                <a:srgbClr val="1F497D"/>
              </a:solidFill>
              <a:latin typeface="微软雅黑" pitchFamily="34" charset="-122"/>
              <a:ea typeface="微软雅黑" pitchFamily="34" charset="-122"/>
            </a:endParaRPr>
          </a:p>
        </p:txBody>
      </p:sp>
      <p:grpSp>
        <p:nvGrpSpPr>
          <p:cNvPr id="3" name="组合 1"/>
          <p:cNvGrpSpPr>
            <a:grpSpLocks/>
          </p:cNvGrpSpPr>
          <p:nvPr/>
        </p:nvGrpSpPr>
        <p:grpSpPr bwMode="auto">
          <a:xfrm>
            <a:off x="1821066" y="1917225"/>
            <a:ext cx="8362318" cy="2159572"/>
            <a:chOff x="535653" y="1268760"/>
            <a:chExt cx="6841819" cy="2520000"/>
          </a:xfrm>
        </p:grpSpPr>
        <p:pic>
          <p:nvPicPr>
            <p:cNvPr id="4" name="Picture 1" descr="C:\Users\hd02\Desktop\42-17023163.jp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598434" y="1268760"/>
              <a:ext cx="3779038" cy="252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C:\Users\hd02\Desktop\is098un5v.jp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t="3912" b="4807"/>
            <a:stretch>
              <a:fillRect/>
            </a:stretch>
          </p:blipFill>
          <p:spPr bwMode="auto">
            <a:xfrm>
              <a:off x="535653" y="1268760"/>
              <a:ext cx="4139998" cy="252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
        <p:nvSpPr>
          <p:cNvPr id="6" name="矩形 5"/>
          <p:cNvSpPr/>
          <p:nvPr/>
        </p:nvSpPr>
        <p:spPr>
          <a:xfrm>
            <a:off x="1821067" y="4428088"/>
            <a:ext cx="8345016" cy="1707715"/>
          </a:xfrm>
          <a:prstGeom prst="rect">
            <a:avLst/>
          </a:prstGeom>
          <a:ln>
            <a:solidFill>
              <a:schemeClr val="tx2"/>
            </a:solidFill>
          </a:ln>
        </p:spPr>
        <p:txBody>
          <a:bodyPr wrap="square">
            <a:spAutoFit/>
          </a:bodyPr>
          <a:lstStyle/>
          <a:p>
            <a:pPr indent="304709" defTabSz="913996">
              <a:lnSpc>
                <a:spcPct val="150000"/>
              </a:lnSpc>
            </a:pPr>
            <a:r>
              <a:rPr lang="zh-CN" altLang="zh-CN" sz="1400" kern="100" dirty="0">
                <a:solidFill>
                  <a:prstClr val="black"/>
                </a:solidFill>
                <a:latin typeface="Times New Roman" panose="02020603050405020304" pitchFamily="18" charset="0"/>
                <a:ea typeface="微软雅黑" panose="020B0503020204020204" pitchFamily="34" charset="-122"/>
              </a:rPr>
              <a:t>医院与各党支部、各科室签订《党建工作目标责任书》、《纠风工作目标责任书》、《信访工作目标责任书》等责任书。各科室目标责任书可由院党委、党政办等职能部门与各临床业务科室和行政科室充分调研、反复沟通后制定</a:t>
            </a:r>
            <a:r>
              <a:rPr lang="zh-CN" altLang="zh-CN" sz="1400" kern="100" dirty="0" smtClean="0">
                <a:solidFill>
                  <a:prstClr val="black"/>
                </a:solidFill>
                <a:latin typeface="Times New Roman" panose="02020603050405020304" pitchFamily="18" charset="0"/>
                <a:ea typeface="微软雅黑" panose="020B0503020204020204" pitchFamily="34" charset="-122"/>
              </a:rPr>
              <a:t>。</a:t>
            </a:r>
            <a:r>
              <a:rPr lang="zh-CN" altLang="en-US" sz="1600" b="1" kern="100" dirty="0" smtClean="0">
                <a:solidFill>
                  <a:schemeClr val="tx2"/>
                </a:solidFill>
                <a:latin typeface="Times New Roman" panose="02020603050405020304" pitchFamily="18" charset="0"/>
                <a:ea typeface="微软雅黑" panose="020B0503020204020204" pitchFamily="34" charset="-122"/>
              </a:rPr>
              <a:t>实行工作计划制，执行固化制，将</a:t>
            </a:r>
            <a:r>
              <a:rPr lang="zh-CN" altLang="zh-CN" sz="1600" b="1" kern="100" dirty="0">
                <a:solidFill>
                  <a:schemeClr val="tx2"/>
                </a:solidFill>
                <a:latin typeface="Times New Roman" panose="02020603050405020304" pitchFamily="18" charset="0"/>
                <a:ea typeface="微软雅黑" panose="020B0503020204020204" pitchFamily="34" charset="-122"/>
              </a:rPr>
              <a:t>工作目标细化、量化，</a:t>
            </a:r>
            <a:r>
              <a:rPr lang="zh-CN" altLang="zh-CN" sz="1400" kern="100" dirty="0">
                <a:solidFill>
                  <a:prstClr val="black"/>
                </a:solidFill>
                <a:latin typeface="Times New Roman" panose="02020603050405020304" pitchFamily="18" charset="0"/>
                <a:ea typeface="微软雅黑" panose="020B0503020204020204" pitchFamily="34" charset="-122"/>
              </a:rPr>
              <a:t>同时结合各项工作的特点，有针对性地提出具体要求，明确今年的工作重点、工作指标和具体措施等。根据医院领导班子成员的分工，对分管职责范围内的工作负直接领导责任。</a:t>
            </a:r>
            <a:endParaRPr lang="zh-CN" altLang="zh-CN" sz="1400" kern="100" dirty="0">
              <a:solidFill>
                <a:prstClr val="black"/>
              </a:solidFill>
              <a:latin typeface="Times New Roman" panose="02020603050405020304" pitchFamily="18" charset="0"/>
            </a:endParaRPr>
          </a:p>
        </p:txBody>
      </p:sp>
      <p:sp>
        <p:nvSpPr>
          <p:cNvPr id="7" name="矩形 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8" name="直接连接符 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20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949" y="2127446"/>
            <a:ext cx="5542556" cy="4009116"/>
          </a:xfrm>
          <a:prstGeom prst="rect">
            <a:avLst/>
          </a:prstGeom>
        </p:spPr>
      </p:pic>
      <p:cxnSp>
        <p:nvCxnSpPr>
          <p:cNvPr id="10" name="直接连接符 9"/>
          <p:cNvCxnSpPr/>
          <p:nvPr/>
        </p:nvCxnSpPr>
        <p:spPr>
          <a:xfrm>
            <a:off x="1632665" y="6118355"/>
            <a:ext cx="5190320" cy="18208"/>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1" name="Rectangle 31"/>
          <p:cNvSpPr/>
          <p:nvPr/>
        </p:nvSpPr>
        <p:spPr bwMode="auto">
          <a:xfrm>
            <a:off x="1632665" y="2349163"/>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defTabSz="684986">
              <a:defRPr/>
            </a:pPr>
            <a:r>
              <a:rPr lang="en-US" altLang="zh-CN" sz="1699" b="1" kern="0" dirty="0">
                <a:solidFill>
                  <a:srgbClr val="FFFFFF">
                    <a:lumMod val="20000"/>
                    <a:lumOff val="80000"/>
                    <a:alpha val="99000"/>
                  </a:srgbClr>
                </a:solidFill>
                <a:latin typeface="Segoe UI" pitchFamily="34" charset="0"/>
                <a:ea typeface="Segoe UI" pitchFamily="34" charset="0"/>
                <a:cs typeface="Segoe UI" pitchFamily="34" charset="0"/>
              </a:rPr>
              <a:t>1</a:t>
            </a:r>
            <a:r>
              <a:rPr lang="zh-CN" altLang="en-US" sz="1699" b="1" kern="0" dirty="0">
                <a:solidFill>
                  <a:srgbClr val="FFFFFF">
                    <a:lumMod val="20000"/>
                    <a:lumOff val="80000"/>
                    <a:alpha val="99000"/>
                  </a:srgbClr>
                </a:solidFill>
                <a:latin typeface="Segoe UI" pitchFamily="34" charset="0"/>
                <a:ea typeface="Segoe UI" pitchFamily="34" charset="0"/>
                <a:cs typeface="Segoe UI" pitchFamily="34" charset="0"/>
              </a:rPr>
              <a:t>、科室创新（各科室提交创新规划）</a:t>
            </a:r>
            <a:endParaRPr lang="en-US" sz="1699" b="1"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9" name="文本框 10"/>
          <p:cNvSpPr txBox="1"/>
          <p:nvPr/>
        </p:nvSpPr>
        <p:spPr>
          <a:xfrm>
            <a:off x="3072452" y="1310095"/>
            <a:ext cx="2194792"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医疗创新规划</a:t>
            </a:r>
          </a:p>
        </p:txBody>
      </p:sp>
      <p:sp>
        <p:nvSpPr>
          <p:cNvPr id="12" name="Rectangle 31"/>
          <p:cNvSpPr/>
          <p:nvPr/>
        </p:nvSpPr>
        <p:spPr bwMode="auto">
          <a:xfrm>
            <a:off x="1631583" y="3344511"/>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defTabSz="684986">
              <a:defRPr/>
            </a:pPr>
            <a:r>
              <a:rPr lang="en-US" altLang="zh-CN" sz="1699" b="1" kern="0" dirty="0">
                <a:solidFill>
                  <a:srgbClr val="FFFFFF">
                    <a:lumMod val="20000"/>
                    <a:lumOff val="80000"/>
                    <a:alpha val="99000"/>
                  </a:srgbClr>
                </a:solidFill>
                <a:latin typeface="Segoe UI" pitchFamily="34" charset="0"/>
                <a:ea typeface="Segoe UI" pitchFamily="34" charset="0"/>
                <a:cs typeface="Segoe UI" pitchFamily="34" charset="0"/>
              </a:rPr>
              <a:t> 2</a:t>
            </a:r>
            <a:r>
              <a:rPr lang="zh-CN" altLang="en-US" sz="1699" b="1" kern="0" dirty="0">
                <a:solidFill>
                  <a:srgbClr val="FFFFFF">
                    <a:lumMod val="20000"/>
                    <a:lumOff val="80000"/>
                    <a:alpha val="99000"/>
                  </a:srgbClr>
                </a:solidFill>
                <a:latin typeface="Segoe UI" pitchFamily="34" charset="0"/>
                <a:ea typeface="Segoe UI" pitchFamily="34" charset="0"/>
                <a:cs typeface="Segoe UI" pitchFamily="34" charset="0"/>
              </a:rPr>
              <a:t>、服务创新（除医技部门外的科室提交规划）</a:t>
            </a:r>
            <a:endParaRPr lang="en-US" sz="1699" b="1"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3" name="Rectangle 31"/>
          <p:cNvSpPr/>
          <p:nvPr/>
        </p:nvSpPr>
        <p:spPr bwMode="auto">
          <a:xfrm>
            <a:off x="1638923" y="4337845"/>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defTabSz="684986">
              <a:defRPr/>
            </a:pPr>
            <a:r>
              <a:rPr lang="en-US" altLang="zh-CN" sz="1699" b="1" kern="0" dirty="0">
                <a:solidFill>
                  <a:srgbClr val="FFFFFF">
                    <a:lumMod val="20000"/>
                    <a:lumOff val="80000"/>
                    <a:alpha val="99000"/>
                  </a:srgbClr>
                </a:solidFill>
                <a:latin typeface="Segoe UI" pitchFamily="34" charset="0"/>
                <a:ea typeface="Segoe UI" pitchFamily="34" charset="0"/>
                <a:cs typeface="Segoe UI" pitchFamily="34" charset="0"/>
              </a:rPr>
              <a:t> 3</a:t>
            </a:r>
            <a:r>
              <a:rPr lang="zh-CN" altLang="en-US" sz="1699" b="1" kern="0" dirty="0">
                <a:solidFill>
                  <a:srgbClr val="FFFFFF">
                    <a:lumMod val="20000"/>
                    <a:lumOff val="80000"/>
                    <a:alpha val="99000"/>
                  </a:srgbClr>
                </a:solidFill>
                <a:latin typeface="Segoe UI" pitchFamily="34" charset="0"/>
                <a:ea typeface="Segoe UI" pitchFamily="34" charset="0"/>
                <a:cs typeface="Segoe UI" pitchFamily="34" charset="0"/>
              </a:rPr>
              <a:t>、流程创新（科室主任以上人员提交规划）</a:t>
            </a:r>
            <a:endParaRPr lang="en-US" sz="1699" b="1"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5" name="Rectangle 31"/>
          <p:cNvSpPr/>
          <p:nvPr/>
        </p:nvSpPr>
        <p:spPr bwMode="auto">
          <a:xfrm>
            <a:off x="1640004" y="5331178"/>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defTabSz="684986">
              <a:defRPr/>
            </a:pPr>
            <a:r>
              <a:rPr lang="en-US" altLang="zh-CN" sz="1699" b="1" kern="0" dirty="0">
                <a:solidFill>
                  <a:srgbClr val="FFFFFF">
                    <a:lumMod val="20000"/>
                    <a:lumOff val="80000"/>
                    <a:alpha val="99000"/>
                  </a:srgbClr>
                </a:solidFill>
                <a:latin typeface="Segoe UI" pitchFamily="34" charset="0"/>
                <a:ea typeface="Segoe UI" pitchFamily="34" charset="0"/>
                <a:cs typeface="Segoe UI" pitchFamily="34" charset="0"/>
              </a:rPr>
              <a:t> 4</a:t>
            </a:r>
            <a:r>
              <a:rPr lang="zh-CN" altLang="en-US" sz="1699" b="1" kern="0" dirty="0">
                <a:solidFill>
                  <a:srgbClr val="FFFFFF">
                    <a:lumMod val="20000"/>
                    <a:lumOff val="80000"/>
                    <a:alpha val="99000"/>
                  </a:srgbClr>
                </a:solidFill>
                <a:latin typeface="Segoe UI" pitchFamily="34" charset="0"/>
                <a:ea typeface="Segoe UI" pitchFamily="34" charset="0"/>
                <a:cs typeface="Segoe UI" pitchFamily="34" charset="0"/>
              </a:rPr>
              <a:t>、管理创新（医院管理职能部门提交规划）</a:t>
            </a:r>
            <a:endParaRPr lang="en-US" sz="1699" b="1"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17" name="直接连接符 1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82931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0"/>
          <p:cNvSpPr txBox="1"/>
          <p:nvPr/>
        </p:nvSpPr>
        <p:spPr>
          <a:xfrm>
            <a:off x="930372" y="1067183"/>
            <a:ext cx="2514225"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医院满意度规划</a:t>
            </a:r>
          </a:p>
        </p:txBody>
      </p:sp>
      <p:grpSp>
        <p:nvGrpSpPr>
          <p:cNvPr id="14" name="组合 13"/>
          <p:cNvGrpSpPr/>
          <p:nvPr/>
        </p:nvGrpSpPr>
        <p:grpSpPr>
          <a:xfrm>
            <a:off x="1047247" y="1631281"/>
            <a:ext cx="8703036" cy="3357463"/>
            <a:chOff x="179512" y="2157603"/>
            <a:chExt cx="7602144" cy="3016970"/>
          </a:xfrm>
        </p:grpSpPr>
        <p:sp>
          <p:nvSpPr>
            <p:cNvPr id="15" name="AutoShape 13"/>
            <p:cNvSpPr>
              <a:spLocks noChangeArrowheads="1"/>
            </p:cNvSpPr>
            <p:nvPr/>
          </p:nvSpPr>
          <p:spPr bwMode="auto">
            <a:xfrm rot="10800000">
              <a:off x="183669" y="4159889"/>
              <a:ext cx="6304797" cy="153988"/>
            </a:xfrm>
            <a:custGeom>
              <a:avLst/>
              <a:gdLst>
                <a:gd name="T0" fmla="*/ 1580044630 w 21600"/>
                <a:gd name="T1" fmla="*/ 548896 h 21600"/>
                <a:gd name="T2" fmla="*/ 790022315 w 21600"/>
                <a:gd name="T3" fmla="*/ 1097792 h 21600"/>
                <a:gd name="T4" fmla="*/ 0 w 21600"/>
                <a:gd name="T5" fmla="*/ 548896 h 21600"/>
                <a:gd name="T6" fmla="*/ 790022315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3996">
                <a:defRPr/>
              </a:pPr>
              <a:endParaRPr lang="zh-CN" altLang="en-US" sz="1699" kern="0" dirty="0">
                <a:solidFill>
                  <a:sysClr val="windowText" lastClr="000000"/>
                </a:solidFill>
                <a:ea typeface="微软雅黑" pitchFamily="34" charset="-122"/>
              </a:endParaRPr>
            </a:p>
          </p:txBody>
        </p:sp>
        <p:sp>
          <p:nvSpPr>
            <p:cNvPr id="17" name="AutoShape 7"/>
            <p:cNvSpPr>
              <a:spLocks noChangeArrowheads="1"/>
            </p:cNvSpPr>
            <p:nvPr/>
          </p:nvSpPr>
          <p:spPr bwMode="auto">
            <a:xfrm>
              <a:off x="179512" y="3220851"/>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anchor="ctr"/>
            <a:lstStyle/>
            <a:p>
              <a:pPr marL="357031" indent="-357031" defTabSz="913996">
                <a:lnSpc>
                  <a:spcPct val="120000"/>
                </a:lnSpc>
                <a:defRPr/>
              </a:pPr>
              <a:endParaRPr lang="zh-CN" altLang="en-US" sz="1200" kern="0" dirty="0">
                <a:solidFill>
                  <a:srgbClr val="646464"/>
                </a:solidFill>
                <a:latin typeface="Arial" pitchFamily="34" charset="0"/>
                <a:ea typeface="微软雅黑" pitchFamily="34" charset="-122"/>
              </a:endParaRPr>
            </a:p>
          </p:txBody>
        </p:sp>
        <p:grpSp>
          <p:nvGrpSpPr>
            <p:cNvPr id="18" name="组合 17"/>
            <p:cNvGrpSpPr/>
            <p:nvPr/>
          </p:nvGrpSpPr>
          <p:grpSpPr>
            <a:xfrm>
              <a:off x="4703167" y="3207770"/>
              <a:ext cx="567329" cy="1080319"/>
              <a:chOff x="5076056" y="1768031"/>
              <a:chExt cx="654050" cy="1080319"/>
            </a:xfrm>
          </p:grpSpPr>
          <p:sp>
            <p:nvSpPr>
              <p:cNvPr id="50" name="AutoShape 8"/>
              <p:cNvSpPr>
                <a:spLocks noChangeArrowheads="1"/>
              </p:cNvSpPr>
              <p:nvPr/>
            </p:nvSpPr>
            <p:spPr bwMode="auto">
              <a:xfrm>
                <a:off x="507605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headEnd/>
                <a:tailEnd/>
              </a:ln>
              <a:effectLst/>
            </p:spPr>
            <p:txBody>
              <a:bodyPr wrap="none" anchor="ctr"/>
              <a:lstStyle/>
              <a:p>
                <a:pPr defTabSz="913996">
                  <a:defRPr/>
                </a:pPr>
                <a:endParaRPr lang="zh-CN" altLang="en-US" sz="1699" kern="0" dirty="0">
                  <a:solidFill>
                    <a:sysClr val="windowText" lastClr="000000"/>
                  </a:solidFill>
                  <a:latin typeface="Arial" pitchFamily="34" charset="0"/>
                  <a:ea typeface="微软雅黑" pitchFamily="34" charset="-122"/>
                </a:endParaRPr>
              </a:p>
            </p:txBody>
          </p:sp>
          <p:sp>
            <p:nvSpPr>
              <p:cNvPr id="51" name="AutoShape 14"/>
              <p:cNvSpPr>
                <a:spLocks noChangeArrowheads="1"/>
              </p:cNvSpPr>
              <p:nvPr/>
            </p:nvSpPr>
            <p:spPr bwMode="auto">
              <a:xfrm>
                <a:off x="508240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996">
                  <a:defRPr/>
                </a:pPr>
                <a:endParaRPr lang="zh-CN" altLang="en-US" sz="1699" kern="0" dirty="0">
                  <a:solidFill>
                    <a:sysClr val="windowText" lastClr="000000"/>
                  </a:solidFill>
                  <a:ea typeface="微软雅黑" pitchFamily="34" charset="-122"/>
                </a:endParaRPr>
              </a:p>
            </p:txBody>
          </p:sp>
        </p:grpSp>
        <p:grpSp>
          <p:nvGrpSpPr>
            <p:cNvPr id="22" name="组合 21"/>
            <p:cNvGrpSpPr/>
            <p:nvPr/>
          </p:nvGrpSpPr>
          <p:grpSpPr>
            <a:xfrm>
              <a:off x="2917897" y="3207770"/>
              <a:ext cx="567329" cy="1080319"/>
              <a:chOff x="2555776" y="1768031"/>
              <a:chExt cx="654050" cy="1080319"/>
            </a:xfrm>
          </p:grpSpPr>
          <p:sp>
            <p:nvSpPr>
              <p:cNvPr id="48" name="AutoShape 8"/>
              <p:cNvSpPr>
                <a:spLocks noChangeArrowheads="1"/>
              </p:cNvSpPr>
              <p:nvPr/>
            </p:nvSpPr>
            <p:spPr bwMode="auto">
              <a:xfrm>
                <a:off x="255577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headEnd/>
                <a:tailEnd/>
              </a:ln>
              <a:effectLst/>
            </p:spPr>
            <p:txBody>
              <a:bodyPr wrap="none" anchor="ctr"/>
              <a:lstStyle/>
              <a:p>
                <a:pPr defTabSz="913996">
                  <a:defRPr/>
                </a:pPr>
                <a:endParaRPr lang="zh-CN" altLang="en-US" sz="1699" kern="0" dirty="0">
                  <a:solidFill>
                    <a:sysClr val="windowText" lastClr="000000"/>
                  </a:solidFill>
                  <a:latin typeface="Arial" pitchFamily="34" charset="0"/>
                  <a:ea typeface="微软雅黑" pitchFamily="34" charset="-122"/>
                </a:endParaRPr>
              </a:p>
            </p:txBody>
          </p:sp>
          <p:sp>
            <p:nvSpPr>
              <p:cNvPr id="49" name="AutoShape 14"/>
              <p:cNvSpPr>
                <a:spLocks noChangeArrowheads="1"/>
              </p:cNvSpPr>
              <p:nvPr/>
            </p:nvSpPr>
            <p:spPr bwMode="auto">
              <a:xfrm>
                <a:off x="256212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996">
                  <a:defRPr/>
                </a:pPr>
                <a:endParaRPr lang="zh-CN" altLang="en-US" sz="1699" kern="0" dirty="0">
                  <a:solidFill>
                    <a:sysClr val="windowText" lastClr="000000"/>
                  </a:solidFill>
                  <a:ea typeface="微软雅黑" pitchFamily="34" charset="-122"/>
                </a:endParaRPr>
              </a:p>
            </p:txBody>
          </p:sp>
        </p:grpSp>
        <p:grpSp>
          <p:nvGrpSpPr>
            <p:cNvPr id="23" name="组合 22"/>
            <p:cNvGrpSpPr/>
            <p:nvPr/>
          </p:nvGrpSpPr>
          <p:grpSpPr>
            <a:xfrm>
              <a:off x="1132627" y="3207770"/>
              <a:ext cx="567329" cy="1080319"/>
              <a:chOff x="1403648" y="1768031"/>
              <a:chExt cx="654050" cy="1080319"/>
            </a:xfrm>
          </p:grpSpPr>
          <p:sp>
            <p:nvSpPr>
              <p:cNvPr id="46" name="AutoShape 8"/>
              <p:cNvSpPr>
                <a:spLocks noChangeArrowheads="1"/>
              </p:cNvSpPr>
              <p:nvPr/>
            </p:nvSpPr>
            <p:spPr bwMode="auto">
              <a:xfrm>
                <a:off x="1403648"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headEnd/>
                <a:tailEnd/>
              </a:ln>
              <a:effectLst/>
            </p:spPr>
            <p:txBody>
              <a:bodyPr wrap="none" anchor="ctr"/>
              <a:lstStyle/>
              <a:p>
                <a:pPr defTabSz="913996">
                  <a:defRPr/>
                </a:pPr>
                <a:endParaRPr lang="zh-CN" altLang="en-US" sz="1699" kern="0" dirty="0">
                  <a:solidFill>
                    <a:sysClr val="windowText" lastClr="000000"/>
                  </a:solidFill>
                  <a:latin typeface="Arial" pitchFamily="34" charset="0"/>
                  <a:ea typeface="微软雅黑" pitchFamily="34" charset="-122"/>
                </a:endParaRPr>
              </a:p>
            </p:txBody>
          </p:sp>
          <p:sp>
            <p:nvSpPr>
              <p:cNvPr id="47" name="AutoShape 14"/>
              <p:cNvSpPr>
                <a:spLocks noChangeArrowheads="1"/>
              </p:cNvSpPr>
              <p:nvPr/>
            </p:nvSpPr>
            <p:spPr bwMode="auto">
              <a:xfrm>
                <a:off x="1409998"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996">
                  <a:defRPr/>
                </a:pPr>
                <a:endParaRPr lang="zh-CN" altLang="en-US" sz="1699" kern="0" dirty="0">
                  <a:solidFill>
                    <a:sysClr val="windowText" lastClr="000000"/>
                  </a:solidFill>
                  <a:ea typeface="微软雅黑" pitchFamily="34" charset="-122"/>
                </a:endParaRPr>
              </a:p>
            </p:txBody>
          </p:sp>
        </p:grpSp>
        <p:grpSp>
          <p:nvGrpSpPr>
            <p:cNvPr id="24" name="组合 23"/>
            <p:cNvGrpSpPr/>
            <p:nvPr/>
          </p:nvGrpSpPr>
          <p:grpSpPr>
            <a:xfrm>
              <a:off x="6488439" y="3207770"/>
              <a:ext cx="567329" cy="1080319"/>
              <a:chOff x="8100392" y="1768031"/>
              <a:chExt cx="654050" cy="1080319"/>
            </a:xfrm>
          </p:grpSpPr>
          <p:sp>
            <p:nvSpPr>
              <p:cNvPr id="44" name="AutoShape 8"/>
              <p:cNvSpPr>
                <a:spLocks noChangeArrowheads="1"/>
              </p:cNvSpPr>
              <p:nvPr/>
            </p:nvSpPr>
            <p:spPr bwMode="auto">
              <a:xfrm>
                <a:off x="8100392"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headEnd/>
                <a:tailEnd/>
              </a:ln>
              <a:effectLst/>
            </p:spPr>
            <p:txBody>
              <a:bodyPr wrap="none" anchor="ctr"/>
              <a:lstStyle/>
              <a:p>
                <a:pPr defTabSz="913996">
                  <a:defRPr/>
                </a:pPr>
                <a:endParaRPr lang="zh-CN" altLang="en-US" sz="1699" kern="0" dirty="0">
                  <a:solidFill>
                    <a:sysClr val="windowText" lastClr="000000"/>
                  </a:solidFill>
                  <a:latin typeface="Arial" pitchFamily="34" charset="0"/>
                  <a:ea typeface="微软雅黑" pitchFamily="34" charset="-122"/>
                </a:endParaRPr>
              </a:p>
            </p:txBody>
          </p:sp>
          <p:sp>
            <p:nvSpPr>
              <p:cNvPr id="45" name="AutoShape 14"/>
              <p:cNvSpPr>
                <a:spLocks noChangeArrowheads="1"/>
              </p:cNvSpPr>
              <p:nvPr/>
            </p:nvSpPr>
            <p:spPr bwMode="auto">
              <a:xfrm>
                <a:off x="8106742"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996">
                  <a:defRPr/>
                </a:pPr>
                <a:endParaRPr lang="zh-CN" altLang="en-US" sz="1699" kern="0" dirty="0">
                  <a:solidFill>
                    <a:sysClr val="windowText" lastClr="000000"/>
                  </a:solidFill>
                  <a:ea typeface="微软雅黑" pitchFamily="34" charset="-122"/>
                </a:endParaRPr>
              </a:p>
            </p:txBody>
          </p:sp>
        </p:grpSp>
        <p:sp>
          <p:nvSpPr>
            <p:cNvPr id="27" name="TextBox 26"/>
            <p:cNvSpPr txBox="1"/>
            <p:nvPr/>
          </p:nvSpPr>
          <p:spPr>
            <a:xfrm>
              <a:off x="197285" y="3494178"/>
              <a:ext cx="1236362" cy="304141"/>
            </a:xfrm>
            <a:prstGeom prst="rect">
              <a:avLst/>
            </a:prstGeom>
            <a:noFill/>
          </p:spPr>
          <p:txBody>
            <a:bodyPr wrap="none" rtlCol="0">
              <a:spAutoFit/>
            </a:bodyPr>
            <a:lstStyle>
              <a:defPPr>
                <a:defRPr lang="zh-CN"/>
              </a:defPPr>
              <a:lvl1pPr>
                <a:defRPr i="1">
                  <a:solidFill>
                    <a:srgbClr val="646464"/>
                  </a:solidFill>
                </a:defRPr>
              </a:lvl1pPr>
            </a:lstStyle>
            <a:p>
              <a:pPr defTabSz="913996">
                <a:defRPr/>
              </a:pPr>
              <a:r>
                <a:rPr lang="zh-CN" altLang="en-US" sz="1600" b="1" kern="0" dirty="0">
                  <a:solidFill>
                    <a:srgbClr val="1F497D"/>
                  </a:solidFill>
                  <a:latin typeface="Impact" pitchFamily="34" charset="0"/>
                  <a:ea typeface="微软雅黑" pitchFamily="34" charset="-122"/>
                </a:rPr>
                <a:t>开发测评项目</a:t>
              </a:r>
            </a:p>
          </p:txBody>
        </p:sp>
        <p:sp>
          <p:nvSpPr>
            <p:cNvPr id="29" name="TextBox 28"/>
            <p:cNvSpPr txBox="1"/>
            <p:nvPr/>
          </p:nvSpPr>
          <p:spPr>
            <a:xfrm>
              <a:off x="1982555" y="3494178"/>
              <a:ext cx="877996" cy="304141"/>
            </a:xfrm>
            <a:prstGeom prst="rect">
              <a:avLst/>
            </a:prstGeom>
            <a:noFill/>
          </p:spPr>
          <p:txBody>
            <a:bodyPr wrap="none" rtlCol="0">
              <a:spAutoFit/>
            </a:bodyPr>
            <a:lstStyle>
              <a:defPPr>
                <a:defRPr lang="zh-CN"/>
              </a:defPPr>
              <a:lvl1pPr>
                <a:defRPr i="1">
                  <a:solidFill>
                    <a:srgbClr val="646464"/>
                  </a:solidFill>
                </a:defRPr>
              </a:lvl1pPr>
            </a:lstStyle>
            <a:p>
              <a:pPr defTabSz="913996">
                <a:defRPr/>
              </a:pPr>
              <a:r>
                <a:rPr lang="zh-CN" altLang="en-US" sz="1600" b="1" kern="0" dirty="0">
                  <a:solidFill>
                    <a:srgbClr val="1F497D"/>
                  </a:solidFill>
                  <a:latin typeface="Impact" pitchFamily="34" charset="0"/>
                  <a:ea typeface="微软雅黑" pitchFamily="34" charset="-122"/>
                </a:rPr>
                <a:t>规划设计</a:t>
              </a:r>
            </a:p>
          </p:txBody>
        </p:sp>
        <p:sp>
          <p:nvSpPr>
            <p:cNvPr id="30" name="TextBox 29"/>
            <p:cNvSpPr txBox="1"/>
            <p:nvPr/>
          </p:nvSpPr>
          <p:spPr>
            <a:xfrm>
              <a:off x="3767824" y="3494178"/>
              <a:ext cx="877996" cy="304141"/>
            </a:xfrm>
            <a:prstGeom prst="rect">
              <a:avLst/>
            </a:prstGeom>
            <a:noFill/>
          </p:spPr>
          <p:txBody>
            <a:bodyPr wrap="none" rtlCol="0">
              <a:spAutoFit/>
            </a:bodyPr>
            <a:lstStyle/>
            <a:p>
              <a:pPr defTabSz="913996">
                <a:defRPr/>
              </a:pPr>
              <a:r>
                <a:rPr lang="zh-CN" altLang="en-US" sz="1600" b="1" i="1" kern="0" dirty="0">
                  <a:solidFill>
                    <a:srgbClr val="1F497D"/>
                  </a:solidFill>
                  <a:latin typeface="Impact" pitchFamily="34" charset="0"/>
                  <a:ea typeface="微软雅黑" pitchFamily="34" charset="-122"/>
                </a:rPr>
                <a:t>调查分析</a:t>
              </a:r>
            </a:p>
          </p:txBody>
        </p:sp>
        <p:sp>
          <p:nvSpPr>
            <p:cNvPr id="31" name="TextBox 30"/>
            <p:cNvSpPr txBox="1"/>
            <p:nvPr/>
          </p:nvSpPr>
          <p:spPr>
            <a:xfrm>
              <a:off x="5351430" y="3494178"/>
              <a:ext cx="1415545" cy="304141"/>
            </a:xfrm>
            <a:prstGeom prst="rect">
              <a:avLst/>
            </a:prstGeom>
            <a:noFill/>
          </p:spPr>
          <p:txBody>
            <a:bodyPr wrap="none" rtlCol="0">
              <a:spAutoFit/>
            </a:bodyPr>
            <a:lstStyle>
              <a:defPPr>
                <a:defRPr lang="zh-CN"/>
              </a:defPPr>
              <a:lvl1pPr>
                <a:defRPr i="1">
                  <a:solidFill>
                    <a:srgbClr val="646464"/>
                  </a:solidFill>
                </a:defRPr>
              </a:lvl1pPr>
            </a:lstStyle>
            <a:p>
              <a:pPr defTabSz="913996">
                <a:defRPr/>
              </a:pPr>
              <a:r>
                <a:rPr lang="zh-CN" altLang="en-US" sz="1600" b="1" kern="0" dirty="0">
                  <a:solidFill>
                    <a:srgbClr val="1F497D"/>
                  </a:solidFill>
                  <a:latin typeface="Impact" pitchFamily="34" charset="0"/>
                  <a:ea typeface="微软雅黑" pitchFamily="34" charset="-122"/>
                </a:rPr>
                <a:t>满意度体系建立</a:t>
              </a:r>
            </a:p>
          </p:txBody>
        </p:sp>
        <p:grpSp>
          <p:nvGrpSpPr>
            <p:cNvPr id="32" name="组合 31"/>
            <p:cNvGrpSpPr/>
            <p:nvPr/>
          </p:nvGrpSpPr>
          <p:grpSpPr>
            <a:xfrm>
              <a:off x="460300" y="3983470"/>
              <a:ext cx="1997951" cy="1191103"/>
              <a:chOff x="941884" y="3983470"/>
              <a:chExt cx="1997951" cy="1191103"/>
            </a:xfrm>
          </p:grpSpPr>
          <p:cxnSp>
            <p:nvCxnSpPr>
              <p:cNvPr id="42" name="直接连接符 41"/>
              <p:cNvCxnSpPr/>
              <p:nvPr/>
            </p:nvCxnSpPr>
            <p:spPr>
              <a:xfrm>
                <a:off x="941884" y="3983470"/>
                <a:ext cx="0" cy="938395"/>
              </a:xfrm>
              <a:prstGeom prst="line">
                <a:avLst/>
              </a:prstGeom>
              <a:noFill/>
              <a:ln w="9525" cap="flat" cmpd="sng" algn="ctr">
                <a:solidFill>
                  <a:srgbClr val="888888"/>
                </a:solidFill>
                <a:prstDash val="solid"/>
                <a:headEnd type="oval" w="med" len="med"/>
                <a:tailEnd type="oval" w="med" len="med"/>
              </a:ln>
              <a:effectLst/>
            </p:spPr>
          </p:cxnSp>
          <p:sp>
            <p:nvSpPr>
              <p:cNvPr id="43" name="TextBox 42"/>
              <p:cNvSpPr txBox="1"/>
              <p:nvPr/>
            </p:nvSpPr>
            <p:spPr>
              <a:xfrm>
                <a:off x="1013904" y="4552467"/>
                <a:ext cx="1925931" cy="622106"/>
              </a:xfrm>
              <a:prstGeom prst="rect">
                <a:avLst/>
              </a:prstGeom>
              <a:noFill/>
            </p:spPr>
            <p:txBody>
              <a:bodyPr wrap="square" rtlCol="0">
                <a:spAutoFit/>
              </a:bodyPr>
              <a:lstStyle/>
              <a:p>
                <a:pPr defTabSz="913996">
                  <a:lnSpc>
                    <a:spcPct val="150000"/>
                  </a:lnSpc>
                  <a:defRPr/>
                </a:pPr>
                <a:r>
                  <a:rPr lang="en-US" altLang="zh-CN" sz="1300" kern="0" dirty="0">
                    <a:solidFill>
                      <a:prstClr val="black"/>
                    </a:solidFill>
                    <a:latin typeface="微软雅黑" pitchFamily="34" charset="-122"/>
                    <a:ea typeface="微软雅黑" pitchFamily="34" charset="-122"/>
                  </a:rPr>
                  <a:t>1</a:t>
                </a:r>
                <a:r>
                  <a:rPr lang="zh-CN" altLang="en-US" sz="1300" kern="0" dirty="0">
                    <a:solidFill>
                      <a:prstClr val="black"/>
                    </a:solidFill>
                    <a:latin typeface="微软雅黑" pitchFamily="34" charset="-122"/>
                    <a:ea typeface="微软雅黑" pitchFamily="34" charset="-122"/>
                  </a:rPr>
                  <a:t>）收集医院信息</a:t>
                </a:r>
                <a:endParaRPr lang="en-US" altLang="zh-CN" sz="1300" kern="0" dirty="0">
                  <a:solidFill>
                    <a:prstClr val="black"/>
                  </a:solidFill>
                  <a:latin typeface="微软雅黑" pitchFamily="34" charset="-122"/>
                  <a:ea typeface="微软雅黑" pitchFamily="34" charset="-122"/>
                </a:endParaRPr>
              </a:p>
              <a:p>
                <a:pPr defTabSz="913996">
                  <a:lnSpc>
                    <a:spcPct val="150000"/>
                  </a:lnSpc>
                  <a:defRPr/>
                </a:pPr>
                <a:r>
                  <a:rPr lang="en-US" altLang="zh-CN" sz="1300" kern="0" dirty="0">
                    <a:solidFill>
                      <a:prstClr val="black"/>
                    </a:solidFill>
                    <a:latin typeface="微软雅黑" pitchFamily="34" charset="-122"/>
                    <a:ea typeface="微软雅黑" pitchFamily="34" charset="-122"/>
                  </a:rPr>
                  <a:t>2</a:t>
                </a:r>
                <a:r>
                  <a:rPr lang="zh-CN" altLang="en-US" sz="1300" kern="0" dirty="0">
                    <a:solidFill>
                      <a:prstClr val="black"/>
                    </a:solidFill>
                    <a:latin typeface="微软雅黑" pitchFamily="34" charset="-122"/>
                    <a:ea typeface="微软雅黑" pitchFamily="34" charset="-122"/>
                  </a:rPr>
                  <a:t>）采集满意度因子</a:t>
                </a:r>
              </a:p>
            </p:txBody>
          </p:sp>
        </p:grpSp>
        <p:grpSp>
          <p:nvGrpSpPr>
            <p:cNvPr id="33" name="组合 32"/>
            <p:cNvGrpSpPr/>
            <p:nvPr/>
          </p:nvGrpSpPr>
          <p:grpSpPr>
            <a:xfrm>
              <a:off x="2247929" y="2242581"/>
              <a:ext cx="2008539" cy="1176800"/>
              <a:chOff x="2293144" y="2242581"/>
              <a:chExt cx="2008539" cy="1176800"/>
            </a:xfrm>
          </p:grpSpPr>
          <p:cxnSp>
            <p:nvCxnSpPr>
              <p:cNvPr id="40" name="直接连接符 39"/>
              <p:cNvCxnSpPr/>
              <p:nvPr/>
            </p:nvCxnSpPr>
            <p:spPr>
              <a:xfrm>
                <a:off x="2293144"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41" name="TextBox 40"/>
              <p:cNvSpPr txBox="1"/>
              <p:nvPr/>
            </p:nvSpPr>
            <p:spPr>
              <a:xfrm>
                <a:off x="2375752" y="2242581"/>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tabLst/>
                  <a:defRPr kumimoji="0" sz="1400" b="0" i="0" u="none" strike="noStrike" kern="0" cap="none" spc="0" normalizeH="0" baseline="0">
                    <a:ln>
                      <a:noFill/>
                    </a:ln>
                    <a:solidFill>
                      <a:schemeClr val="bg1"/>
                    </a:solidFill>
                    <a:effectLst/>
                    <a:uLnTx/>
                    <a:uFillTx/>
                    <a:latin typeface="微软雅黑" pitchFamily="34" charset="-122"/>
                    <a:ea typeface="微软雅黑" pitchFamily="34" charset="-122"/>
                  </a:defRPr>
                </a:lvl1pPr>
              </a:lstStyle>
              <a:p>
                <a:pPr defTabSz="913996"/>
                <a:r>
                  <a:rPr lang="en-US" altLang="zh-CN" dirty="0">
                    <a:solidFill>
                      <a:prstClr val="black"/>
                    </a:solidFill>
                  </a:rPr>
                  <a:t>1</a:t>
                </a:r>
                <a:r>
                  <a:rPr lang="zh-CN" altLang="en-US" dirty="0">
                    <a:solidFill>
                      <a:prstClr val="black"/>
                    </a:solidFill>
                  </a:rPr>
                  <a:t>）满意度因子分析</a:t>
                </a:r>
              </a:p>
              <a:p>
                <a:pPr defTabSz="913996"/>
                <a:r>
                  <a:rPr lang="en-US" altLang="zh-CN" dirty="0">
                    <a:solidFill>
                      <a:prstClr val="black"/>
                    </a:solidFill>
                  </a:rPr>
                  <a:t>2</a:t>
                </a:r>
                <a:r>
                  <a:rPr lang="zh-CN" altLang="en-US" dirty="0">
                    <a:solidFill>
                      <a:prstClr val="black"/>
                    </a:solidFill>
                  </a:rPr>
                  <a:t>）满意度调查实施</a:t>
                </a:r>
              </a:p>
            </p:txBody>
          </p:sp>
        </p:grpSp>
        <p:grpSp>
          <p:nvGrpSpPr>
            <p:cNvPr id="34" name="组合 33"/>
            <p:cNvGrpSpPr/>
            <p:nvPr/>
          </p:nvGrpSpPr>
          <p:grpSpPr>
            <a:xfrm>
              <a:off x="3995936" y="4005064"/>
              <a:ext cx="1981003" cy="1133125"/>
              <a:chOff x="3641104" y="3980384"/>
              <a:chExt cx="1981003" cy="1133125"/>
            </a:xfrm>
          </p:grpSpPr>
          <p:cxnSp>
            <p:nvCxnSpPr>
              <p:cNvPr id="38" name="直接连接符 37"/>
              <p:cNvCxnSpPr/>
              <p:nvPr/>
            </p:nvCxnSpPr>
            <p:spPr>
              <a:xfrm flipH="1">
                <a:off x="3641104" y="3980384"/>
                <a:ext cx="7492" cy="916802"/>
              </a:xfrm>
              <a:prstGeom prst="line">
                <a:avLst/>
              </a:prstGeom>
              <a:noFill/>
              <a:ln w="9525" cap="flat" cmpd="sng" algn="ctr">
                <a:solidFill>
                  <a:srgbClr val="888888"/>
                </a:solidFill>
                <a:prstDash val="solid"/>
                <a:headEnd type="oval" w="med" len="med"/>
                <a:tailEnd type="oval" w="med" len="med"/>
              </a:ln>
              <a:effectLst/>
            </p:spPr>
          </p:cxnSp>
          <p:sp>
            <p:nvSpPr>
              <p:cNvPr id="39" name="TextBox 38"/>
              <p:cNvSpPr txBox="1"/>
              <p:nvPr/>
            </p:nvSpPr>
            <p:spPr>
              <a:xfrm>
                <a:off x="3696176" y="4449928"/>
                <a:ext cx="1925931" cy="663581"/>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tabLst/>
                  <a:defRPr kumimoji="0" sz="1400" b="0" i="0" u="none" strike="noStrike" kern="0" cap="none" spc="0" normalizeH="0" baseline="0">
                    <a:ln>
                      <a:noFill/>
                    </a:ln>
                    <a:solidFill>
                      <a:schemeClr val="bg1"/>
                    </a:solidFill>
                    <a:effectLst/>
                    <a:uLnTx/>
                    <a:uFillTx/>
                    <a:latin typeface="微软雅黑" pitchFamily="34" charset="-122"/>
                    <a:ea typeface="微软雅黑" pitchFamily="34" charset="-122"/>
                  </a:defRPr>
                </a:lvl1pPr>
              </a:lstStyle>
              <a:p>
                <a:pPr defTabSz="913996"/>
                <a:r>
                  <a:rPr lang="en-US" altLang="zh-CN" dirty="0">
                    <a:solidFill>
                      <a:prstClr val="black"/>
                    </a:solidFill>
                  </a:rPr>
                  <a:t>1</a:t>
                </a:r>
                <a:r>
                  <a:rPr lang="zh-CN" altLang="en-US" dirty="0">
                    <a:solidFill>
                      <a:prstClr val="black"/>
                    </a:solidFill>
                  </a:rPr>
                  <a:t>）满意度数据库建立</a:t>
                </a:r>
              </a:p>
              <a:p>
                <a:pPr defTabSz="913996"/>
                <a:r>
                  <a:rPr lang="en-US" altLang="zh-CN" dirty="0">
                    <a:solidFill>
                      <a:prstClr val="black"/>
                    </a:solidFill>
                  </a:rPr>
                  <a:t>2</a:t>
                </a:r>
                <a:r>
                  <a:rPr lang="zh-CN" altLang="en-US" dirty="0">
                    <a:solidFill>
                      <a:prstClr val="black"/>
                    </a:solidFill>
                  </a:rPr>
                  <a:t>）满意度数据分析</a:t>
                </a:r>
              </a:p>
            </p:txBody>
          </p:sp>
        </p:grpSp>
        <p:grpSp>
          <p:nvGrpSpPr>
            <p:cNvPr id="35" name="组合 34"/>
            <p:cNvGrpSpPr/>
            <p:nvPr/>
          </p:nvGrpSpPr>
          <p:grpSpPr>
            <a:xfrm>
              <a:off x="5814421" y="2157603"/>
              <a:ext cx="1967235" cy="1261778"/>
              <a:chOff x="5044092" y="2157603"/>
              <a:chExt cx="1967235" cy="1261778"/>
            </a:xfrm>
          </p:grpSpPr>
          <p:cxnSp>
            <p:nvCxnSpPr>
              <p:cNvPr id="36" name="直接连接符 35"/>
              <p:cNvCxnSpPr/>
              <p:nvPr/>
            </p:nvCxnSpPr>
            <p:spPr>
              <a:xfrm>
                <a:off x="5044092"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37" name="TextBox 36"/>
              <p:cNvSpPr txBox="1"/>
              <p:nvPr/>
            </p:nvSpPr>
            <p:spPr>
              <a:xfrm>
                <a:off x="5085396" y="2157603"/>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tabLst/>
                  <a:defRPr kumimoji="0" sz="1400" b="0" i="0" u="none" strike="noStrike" kern="0" cap="none" spc="0" normalizeH="0" baseline="0">
                    <a:ln>
                      <a:noFill/>
                    </a:ln>
                    <a:solidFill>
                      <a:schemeClr val="bg1"/>
                    </a:solidFill>
                    <a:effectLst/>
                    <a:uLnTx/>
                    <a:uFillTx/>
                    <a:latin typeface="微软雅黑" pitchFamily="34" charset="-122"/>
                    <a:ea typeface="微软雅黑" pitchFamily="34" charset="-122"/>
                  </a:defRPr>
                </a:lvl1pPr>
              </a:lstStyle>
              <a:p>
                <a:pPr defTabSz="913996"/>
                <a:r>
                  <a:rPr lang="en-US" altLang="zh-CN" dirty="0">
                    <a:solidFill>
                      <a:prstClr val="black"/>
                    </a:solidFill>
                  </a:rPr>
                  <a:t>1</a:t>
                </a:r>
                <a:r>
                  <a:rPr lang="zh-CN" altLang="en-US" dirty="0">
                    <a:solidFill>
                      <a:prstClr val="black"/>
                    </a:solidFill>
                  </a:rPr>
                  <a:t>）满意度提升体系</a:t>
                </a:r>
              </a:p>
              <a:p>
                <a:pPr defTabSz="913996"/>
                <a:r>
                  <a:rPr lang="en-US" altLang="zh-CN" dirty="0">
                    <a:solidFill>
                      <a:prstClr val="black"/>
                    </a:solidFill>
                  </a:rPr>
                  <a:t>2</a:t>
                </a:r>
                <a:r>
                  <a:rPr lang="zh-CN" altLang="en-US" dirty="0">
                    <a:solidFill>
                      <a:prstClr val="black"/>
                    </a:solidFill>
                  </a:rPr>
                  <a:t>）病源提升体系</a:t>
                </a:r>
              </a:p>
            </p:txBody>
          </p:sp>
        </p:grpSp>
      </p:grpSp>
      <p:sp>
        <p:nvSpPr>
          <p:cNvPr id="8" name="TextBox 7"/>
          <p:cNvSpPr txBox="1"/>
          <p:nvPr/>
        </p:nvSpPr>
        <p:spPr>
          <a:xfrm>
            <a:off x="2497465" y="5662095"/>
            <a:ext cx="6855999" cy="615381"/>
          </a:xfrm>
          <a:prstGeom prst="rect">
            <a:avLst/>
          </a:prstGeom>
          <a:noFill/>
          <a:ln>
            <a:solidFill>
              <a:schemeClr val="tx2"/>
            </a:solidFill>
          </a:ln>
        </p:spPr>
        <p:txBody>
          <a:bodyPr wrap="square" lIns="91403" tIns="45702" rIns="91403" bIns="45702" rtlCol="0">
            <a:spAutoFit/>
          </a:bodyPr>
          <a:lstStyle/>
          <a:p>
            <a:pPr algn="ctr" defTabSz="913996"/>
            <a:r>
              <a:rPr lang="zh-CN" altLang="en-US" sz="1699" dirty="0">
                <a:solidFill>
                  <a:prstClr val="black"/>
                </a:solidFill>
                <a:latin typeface="微软雅黑" pitchFamily="34" charset="-122"/>
                <a:ea typeface="微软雅黑" pitchFamily="34" charset="-122"/>
              </a:rPr>
              <a:t> 梅奥国际根据中国患者满意度制定了</a:t>
            </a:r>
            <a:r>
              <a:rPr lang="en-US" altLang="zh-CN" sz="1699" dirty="0">
                <a:solidFill>
                  <a:prstClr val="black"/>
                </a:solidFill>
                <a:latin typeface="微软雅黑" pitchFamily="34" charset="-122"/>
                <a:ea typeface="微软雅黑" pitchFamily="34" charset="-122"/>
              </a:rPr>
              <a:t>55</a:t>
            </a:r>
            <a:r>
              <a:rPr lang="zh-CN" altLang="en-US" sz="1699" dirty="0">
                <a:solidFill>
                  <a:prstClr val="black"/>
                </a:solidFill>
                <a:latin typeface="微软雅黑" pitchFamily="34" charset="-122"/>
                <a:ea typeface="微软雅黑" pitchFamily="34" charset="-122"/>
              </a:rPr>
              <a:t>个考评满意度因子；</a:t>
            </a:r>
            <a:endParaRPr lang="en-US" altLang="zh-CN" sz="1699" dirty="0">
              <a:solidFill>
                <a:prstClr val="black"/>
              </a:solidFill>
              <a:latin typeface="微软雅黑" pitchFamily="34" charset="-122"/>
              <a:ea typeface="微软雅黑" pitchFamily="34" charset="-122"/>
            </a:endParaRPr>
          </a:p>
          <a:p>
            <a:pPr algn="ctr" defTabSz="913996"/>
            <a:r>
              <a:rPr lang="en-US" altLang="zh-CN" sz="1699" dirty="0">
                <a:solidFill>
                  <a:prstClr val="black"/>
                </a:solidFill>
                <a:latin typeface="微软雅黑" pitchFamily="34" charset="-122"/>
                <a:ea typeface="微软雅黑" pitchFamily="34" charset="-122"/>
              </a:rPr>
              <a:t> </a:t>
            </a:r>
            <a:r>
              <a:rPr lang="zh-CN" altLang="en-US" sz="1699" dirty="0">
                <a:solidFill>
                  <a:prstClr val="black"/>
                </a:solidFill>
                <a:latin typeface="微软雅黑" pitchFamily="34" charset="-122"/>
                <a:ea typeface="微软雅黑" pitchFamily="34" charset="-122"/>
              </a:rPr>
              <a:t>导入梅奥满意度因子可以进行横向纵向对比说明。</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350" y="2734231"/>
            <a:ext cx="2077079" cy="1382823"/>
          </a:xfrm>
          <a:prstGeom prst="roundRect">
            <a:avLst>
              <a:gd name="adj" fmla="val 16667"/>
            </a:avLst>
          </a:prstGeom>
          <a:ln w="19050">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2" name="矩形 5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53" name="直接连接符 5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704372"/>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26189" y="842157"/>
            <a:ext cx="2999233" cy="472576"/>
          </a:xfrm>
          <a:prstGeom prst="rect">
            <a:avLst/>
          </a:prstGeom>
          <a:solidFill>
            <a:schemeClr val="tx2">
              <a:alpha val="20000"/>
            </a:schemeClr>
          </a:solidFill>
          <a:ln w="12700" cap="rnd" algn="ctr">
            <a:solidFill>
              <a:schemeClr val="tx2"/>
            </a:solidFill>
            <a:prstDash val="sysDash"/>
            <a:round/>
            <a:headEnd/>
            <a:tailEnd/>
          </a:ln>
          <a:effectLst/>
          <a:extLst/>
        </p:spPr>
        <p:txBody>
          <a:bodyPr wrap="none" lIns="91403" tIns="45702" rIns="91403" bIns="45702" anchor="ctr"/>
          <a:lstStyle>
            <a:defPPr>
              <a:defRPr lang="zh-CN"/>
            </a:defPPr>
            <a:lvl1pPr indent="97187" fontAlgn="base" latinLnBrk="1">
              <a:spcBef>
                <a:spcPct val="0"/>
              </a:spcBef>
              <a:spcAft>
                <a:spcPct val="0"/>
              </a:spcAft>
              <a:defRPr kumimoji="1" sz="2400" b="1">
                <a:solidFill>
                  <a:schemeClr val="tx2"/>
                </a:solidFill>
                <a:latin typeface="微软雅黑" pitchFamily="34" charset="-122"/>
                <a:ea typeface="微软雅黑" pitchFamily="34" charset="-122"/>
              </a:defRPr>
            </a:lvl1pPr>
          </a:lstStyle>
          <a:p>
            <a:pPr defTabSz="913996"/>
            <a:r>
              <a:rPr lang="zh-CN" altLang="en-US" sz="2399" dirty="0">
                <a:solidFill>
                  <a:srgbClr val="1F497D"/>
                </a:solidFill>
              </a:rPr>
              <a:t>员工满意度体系导入</a:t>
            </a:r>
          </a:p>
        </p:txBody>
      </p:sp>
      <p:grpSp>
        <p:nvGrpSpPr>
          <p:cNvPr id="124" name="组合 123"/>
          <p:cNvGrpSpPr/>
          <p:nvPr/>
        </p:nvGrpSpPr>
        <p:grpSpPr>
          <a:xfrm>
            <a:off x="3116362" y="1553693"/>
            <a:ext cx="1560408" cy="3600509"/>
            <a:chOff x="812941" y="850178"/>
            <a:chExt cx="2462915" cy="5682967"/>
          </a:xfrm>
        </p:grpSpPr>
        <p:pic>
          <p:nvPicPr>
            <p:cNvPr id="125" name="Picture 46" descr="cylinder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组合 125"/>
            <p:cNvGrpSpPr/>
            <p:nvPr/>
          </p:nvGrpSpPr>
          <p:grpSpPr>
            <a:xfrm>
              <a:off x="1199848" y="850178"/>
              <a:ext cx="1689100" cy="4543103"/>
              <a:chOff x="7194550" y="1933897"/>
              <a:chExt cx="1689100" cy="4543103"/>
            </a:xfrm>
          </p:grpSpPr>
          <p:sp>
            <p:nvSpPr>
              <p:cNvPr id="127"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nvGrpSpPr>
              <p:cNvPr id="128" name="Group 10"/>
              <p:cNvGrpSpPr>
                <a:grpSpLocks/>
              </p:cNvGrpSpPr>
              <p:nvPr/>
            </p:nvGrpSpPr>
            <p:grpSpPr bwMode="auto">
              <a:xfrm>
                <a:off x="7194550" y="2770188"/>
                <a:ext cx="1687513" cy="520700"/>
                <a:chOff x="1003" y="2400"/>
                <a:chExt cx="1089" cy="336"/>
              </a:xfrm>
              <a:solidFill>
                <a:sysClr val="window" lastClr="FFFFFF">
                  <a:lumMod val="75000"/>
                </a:sysClr>
              </a:solidFill>
            </p:grpSpPr>
            <p:sp>
              <p:nvSpPr>
                <p:cNvPr id="135"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136"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pic>
            <p:nvPicPr>
              <p:cNvPr id="129" name="Picture 24" descr="shadow_1_m"/>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31" name="Group 136"/>
              <p:cNvGrpSpPr>
                <a:grpSpLocks/>
              </p:cNvGrpSpPr>
              <p:nvPr/>
            </p:nvGrpSpPr>
            <p:grpSpPr bwMode="auto">
              <a:xfrm>
                <a:off x="7494588" y="1933897"/>
                <a:ext cx="1090613" cy="1106487"/>
                <a:chOff x="4166" y="1706"/>
                <a:chExt cx="1252" cy="1252"/>
              </a:xfrm>
            </p:grpSpPr>
            <p:sp>
              <p:nvSpPr>
                <p:cNvPr id="132"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133"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134"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grpSp>
      </p:grpSp>
      <p:sp>
        <p:nvSpPr>
          <p:cNvPr id="137" name="矩形 136"/>
          <p:cNvSpPr/>
          <p:nvPr/>
        </p:nvSpPr>
        <p:spPr>
          <a:xfrm>
            <a:off x="2082745" y="2326865"/>
            <a:ext cx="3798129" cy="1950447"/>
          </a:xfrm>
          <a:prstGeom prst="rect">
            <a:avLst/>
          </a:prstGeom>
          <a:solidFill>
            <a:schemeClr val="tx2"/>
          </a:solidFill>
          <a:ln w="3175" cap="flat" cmpd="sng" algn="ctr">
            <a:solidFill>
              <a:srgbClr val="D7D7D7"/>
            </a:solidFill>
            <a:prstDash val="solid"/>
          </a:ln>
          <a:effectLst/>
        </p:spPr>
        <p:txBody>
          <a:bodyPr lIns="91403" tIns="45702" rIns="91403" bIns="45702" anchor="ctr"/>
          <a:lstStyle/>
          <a:p>
            <a:pPr marL="456999" indent="-456999" defTabSz="913996">
              <a:lnSpc>
                <a:spcPct val="120000"/>
              </a:lnSpc>
              <a:buFont typeface="+mj-ea"/>
              <a:buAutoNum type="circleNumDbPlain"/>
              <a:defRPr/>
            </a:pPr>
            <a:r>
              <a:rPr lang="zh-CN" altLang="en-US" sz="2399" b="1" kern="0" dirty="0">
                <a:solidFill>
                  <a:prstClr val="white"/>
                </a:solidFill>
                <a:latin typeface="微软雅黑" pitchFamily="34" charset="-122"/>
                <a:ea typeface="微软雅黑" pitchFamily="34" charset="-122"/>
              </a:rPr>
              <a:t>  满意度体系的导入</a:t>
            </a:r>
            <a:endParaRPr lang="en-US" altLang="zh-CN" sz="2399" b="1" kern="0" dirty="0">
              <a:solidFill>
                <a:prstClr val="white"/>
              </a:solidFill>
              <a:latin typeface="微软雅黑" pitchFamily="34" charset="-122"/>
              <a:ea typeface="微软雅黑" pitchFamily="34" charset="-122"/>
            </a:endParaRPr>
          </a:p>
          <a:p>
            <a:pPr marL="456999" indent="-456999" defTabSz="913996">
              <a:lnSpc>
                <a:spcPct val="120000"/>
              </a:lnSpc>
              <a:buFont typeface="+mj-ea"/>
              <a:buAutoNum type="circleNumDbPlain"/>
              <a:defRPr/>
            </a:pPr>
            <a:r>
              <a:rPr lang="zh-CN" altLang="en-US" sz="2399" b="1" kern="0" dirty="0">
                <a:solidFill>
                  <a:prstClr val="white"/>
                </a:solidFill>
                <a:latin typeface="微软雅黑" pitchFamily="34" charset="-122"/>
                <a:ea typeface="微软雅黑" pitchFamily="34" charset="-122"/>
              </a:rPr>
              <a:t>  员工职业规划导入</a:t>
            </a:r>
          </a:p>
        </p:txBody>
      </p:sp>
      <p:grpSp>
        <p:nvGrpSpPr>
          <p:cNvPr id="138" name="组合 137"/>
          <p:cNvGrpSpPr/>
          <p:nvPr/>
        </p:nvGrpSpPr>
        <p:grpSpPr>
          <a:xfrm>
            <a:off x="3116362" y="1553693"/>
            <a:ext cx="1560408" cy="3600509"/>
            <a:chOff x="812941" y="850178"/>
            <a:chExt cx="2462915" cy="5682967"/>
          </a:xfrm>
        </p:grpSpPr>
        <p:pic>
          <p:nvPicPr>
            <p:cNvPr id="139" name="Picture 46" descr="cylinder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40" name="组合 139"/>
            <p:cNvGrpSpPr/>
            <p:nvPr/>
          </p:nvGrpSpPr>
          <p:grpSpPr>
            <a:xfrm>
              <a:off x="1199848" y="850178"/>
              <a:ext cx="1689100" cy="4543103"/>
              <a:chOff x="7194550" y="1933897"/>
              <a:chExt cx="1689100" cy="4543103"/>
            </a:xfrm>
          </p:grpSpPr>
          <p:sp>
            <p:nvSpPr>
              <p:cNvPr id="141"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nvGrpSpPr>
              <p:cNvPr id="142" name="Group 10"/>
              <p:cNvGrpSpPr>
                <a:grpSpLocks/>
              </p:cNvGrpSpPr>
              <p:nvPr/>
            </p:nvGrpSpPr>
            <p:grpSpPr bwMode="auto">
              <a:xfrm>
                <a:off x="7194550" y="2770188"/>
                <a:ext cx="1687513" cy="520700"/>
                <a:chOff x="1003" y="2400"/>
                <a:chExt cx="1089" cy="336"/>
              </a:xfrm>
              <a:solidFill>
                <a:sysClr val="window" lastClr="FFFFFF">
                  <a:lumMod val="75000"/>
                </a:sysClr>
              </a:solidFill>
            </p:grpSpPr>
            <p:sp>
              <p:nvSpPr>
                <p:cNvPr id="148"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149"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pic>
            <p:nvPicPr>
              <p:cNvPr id="143" name="Picture 24" descr="shadow_1_m"/>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44" name="Group 136"/>
              <p:cNvGrpSpPr>
                <a:grpSpLocks/>
              </p:cNvGrpSpPr>
              <p:nvPr/>
            </p:nvGrpSpPr>
            <p:grpSpPr bwMode="auto">
              <a:xfrm>
                <a:off x="7494588" y="1933897"/>
                <a:ext cx="1090613" cy="1106487"/>
                <a:chOff x="4166" y="1706"/>
                <a:chExt cx="1252" cy="1252"/>
              </a:xfrm>
            </p:grpSpPr>
            <p:sp>
              <p:nvSpPr>
                <p:cNvPr id="145"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146"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147"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grpSp>
      </p:grpSp>
      <p:sp>
        <p:nvSpPr>
          <p:cNvPr id="150" name="TextBox 149"/>
          <p:cNvSpPr txBox="1"/>
          <p:nvPr/>
        </p:nvSpPr>
        <p:spPr>
          <a:xfrm>
            <a:off x="633759" y="5588678"/>
            <a:ext cx="11221381" cy="876923"/>
          </a:xfrm>
          <a:prstGeom prst="rect">
            <a:avLst/>
          </a:prstGeom>
          <a:noFill/>
          <a:ln>
            <a:solidFill>
              <a:schemeClr val="tx2"/>
            </a:solidFill>
          </a:ln>
        </p:spPr>
        <p:txBody>
          <a:bodyPr wrap="square" lIns="91403" tIns="45702" rIns="91403" bIns="45702" rtlCol="0">
            <a:spAutoFit/>
          </a:bodyPr>
          <a:lstStyle/>
          <a:p>
            <a:pPr defTabSz="913996">
              <a:lnSpc>
                <a:spcPct val="150000"/>
              </a:lnSpc>
            </a:pPr>
            <a:r>
              <a:rPr lang="zh-CN" altLang="en-US" sz="1699" b="1" dirty="0">
                <a:solidFill>
                  <a:srgbClr val="1F497D"/>
                </a:solidFill>
                <a:latin typeface="微软雅黑" pitchFamily="34" charset="-122"/>
                <a:ea typeface="微软雅黑" pitchFamily="34" charset="-122"/>
              </a:rPr>
              <a:t>医院实现病患满意度管理后：</a:t>
            </a:r>
            <a:r>
              <a:rPr lang="zh-CN" altLang="en-US" sz="1699" dirty="0">
                <a:solidFill>
                  <a:prstClr val="black"/>
                </a:solidFill>
                <a:latin typeface="微软雅黑" pitchFamily="34" charset="-122"/>
                <a:ea typeface="微软雅黑" pitchFamily="34" charset="-122"/>
              </a:rPr>
              <a:t>改变医生观念、提高医疗质量及服务质量、端正医德医风、增加医院收入。</a:t>
            </a:r>
            <a:endParaRPr lang="en-US" altLang="zh-CN" sz="1699" dirty="0">
              <a:solidFill>
                <a:prstClr val="black"/>
              </a:solidFill>
              <a:latin typeface="微软雅黑" pitchFamily="34" charset="-122"/>
              <a:ea typeface="微软雅黑" pitchFamily="34" charset="-122"/>
            </a:endParaRPr>
          </a:p>
          <a:p>
            <a:pPr defTabSz="913996">
              <a:lnSpc>
                <a:spcPct val="150000"/>
              </a:lnSpc>
            </a:pPr>
            <a:r>
              <a:rPr lang="zh-CN" altLang="en-US" sz="1699" b="1" dirty="0">
                <a:solidFill>
                  <a:srgbClr val="1F497D"/>
                </a:solidFill>
                <a:latin typeface="微软雅黑" pitchFamily="34" charset="-122"/>
                <a:ea typeface="微软雅黑" pitchFamily="34" charset="-122"/>
              </a:rPr>
              <a:t>职业规划：</a:t>
            </a:r>
            <a:r>
              <a:rPr lang="zh-CN" altLang="en-US" sz="1699" dirty="0">
                <a:solidFill>
                  <a:prstClr val="black"/>
                </a:solidFill>
                <a:latin typeface="微软雅黑" pitchFamily="34" charset="-122"/>
                <a:ea typeface="微软雅黑" pitchFamily="34" charset="-122"/>
              </a:rPr>
              <a:t>实现医院与员工的双赢、充分实现人岗匹配、最大程度提高员工工作效率与忠诚度。</a:t>
            </a:r>
          </a:p>
        </p:txBody>
      </p:sp>
      <p:sp>
        <p:nvSpPr>
          <p:cNvPr id="7" name="TextBox 6"/>
          <p:cNvSpPr txBox="1"/>
          <p:nvPr/>
        </p:nvSpPr>
        <p:spPr>
          <a:xfrm>
            <a:off x="7607774" y="2710177"/>
            <a:ext cx="4247366" cy="1269247"/>
          </a:xfrm>
          <a:prstGeom prst="rect">
            <a:avLst/>
          </a:prstGeom>
          <a:noFill/>
          <a:ln>
            <a:solidFill>
              <a:schemeClr val="tx2"/>
            </a:solidFill>
          </a:ln>
        </p:spPr>
        <p:txBody>
          <a:bodyPr wrap="square" rtlCol="0">
            <a:spAutoFit/>
          </a:bodyPr>
          <a:lstStyle/>
          <a:p>
            <a:pPr defTabSz="913996">
              <a:lnSpc>
                <a:spcPct val="150000"/>
              </a:lnSpc>
            </a:pPr>
            <a:r>
              <a:rPr lang="en-US" altLang="zh-CN" sz="1699" b="1" dirty="0">
                <a:solidFill>
                  <a:srgbClr val="1F497D"/>
                </a:solidFill>
                <a:latin typeface="微软雅黑" pitchFamily="34" charset="-122"/>
                <a:ea typeface="微软雅黑" pitchFamily="34" charset="-122"/>
              </a:rPr>
              <a:t>1</a:t>
            </a:r>
            <a:r>
              <a:rPr lang="zh-CN" altLang="en-US" sz="1699" b="1" dirty="0">
                <a:solidFill>
                  <a:srgbClr val="1F497D"/>
                </a:solidFill>
                <a:latin typeface="微软雅黑" pitchFamily="34" charset="-122"/>
                <a:ea typeface="微软雅黑" pitchFamily="34" charset="-122"/>
              </a:rPr>
              <a:t>、满意度体系的导入：</a:t>
            </a:r>
            <a:r>
              <a:rPr lang="zh-CN" altLang="en-US" sz="1699" dirty="0">
                <a:solidFill>
                  <a:prstClr val="black"/>
                </a:solidFill>
                <a:latin typeface="微软雅黑" pitchFamily="34" charset="-122"/>
                <a:ea typeface="微软雅黑" pitchFamily="34" charset="-122"/>
              </a:rPr>
              <a:t>将全员满意度与        绩效挂钩，实现全员考核。</a:t>
            </a:r>
            <a:endParaRPr lang="en-US" altLang="zh-CN" sz="1699" dirty="0">
              <a:solidFill>
                <a:prstClr val="black"/>
              </a:solidFill>
              <a:latin typeface="微软雅黑" pitchFamily="34" charset="-122"/>
              <a:ea typeface="微软雅黑" pitchFamily="34" charset="-122"/>
            </a:endParaRPr>
          </a:p>
          <a:p>
            <a:pPr defTabSz="913996">
              <a:lnSpc>
                <a:spcPct val="150000"/>
              </a:lnSpc>
            </a:pPr>
            <a:r>
              <a:rPr lang="en-US" altLang="zh-CN" sz="1699" b="1" dirty="0">
                <a:solidFill>
                  <a:srgbClr val="1F497D"/>
                </a:solidFill>
                <a:latin typeface="微软雅黑" pitchFamily="34" charset="-122"/>
                <a:ea typeface="微软雅黑" pitchFamily="34" charset="-122"/>
              </a:rPr>
              <a:t>2</a:t>
            </a:r>
            <a:r>
              <a:rPr lang="zh-CN" altLang="en-US" sz="1699" b="1" dirty="0">
                <a:solidFill>
                  <a:srgbClr val="1F497D"/>
                </a:solidFill>
                <a:latin typeface="微软雅黑" pitchFamily="34" charset="-122"/>
                <a:ea typeface="微软雅黑" pitchFamily="34" charset="-122"/>
              </a:rPr>
              <a:t>、员工职业规划导入：</a:t>
            </a:r>
            <a:r>
              <a:rPr lang="zh-CN" altLang="en-US" sz="1699" dirty="0">
                <a:solidFill>
                  <a:prstClr val="black"/>
                </a:solidFill>
                <a:latin typeface="微软雅黑" pitchFamily="34" charset="-122"/>
                <a:ea typeface="微软雅黑" pitchFamily="34" charset="-122"/>
              </a:rPr>
              <a:t>实现季度性检讨。</a:t>
            </a:r>
          </a:p>
        </p:txBody>
      </p:sp>
      <p:sp>
        <p:nvSpPr>
          <p:cNvPr id="30" name="矩形 2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管理规划</a:t>
            </a:r>
          </a:p>
        </p:txBody>
      </p:sp>
      <p:cxnSp>
        <p:nvCxnSpPr>
          <p:cNvPr id="31" name="直接连接符 3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551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par>
                          <p:cTn id="9" fill="hold">
                            <p:stCondLst>
                              <p:cond delay="0"/>
                            </p:stCondLst>
                            <p:childTnLst>
                              <p:par>
                                <p:cTn id="10" presetID="63" presetClass="path" presetSubtype="0" accel="50000" decel="50000" fill="hold" nodeType="afterEffect">
                                  <p:stCondLst>
                                    <p:cond delay="0"/>
                                  </p:stCondLst>
                                  <p:childTnLst>
                                    <p:animMotion origin="layout" path="M 0 0 L 0.25 0 E" pathEditMode="relative" ptsTypes="">
                                      <p:cBhvr>
                                        <p:cTn id="11" dur="500" fill="hold"/>
                                        <p:tgtEl>
                                          <p:spTgt spid="124"/>
                                        </p:tgtEl>
                                        <p:attrNameLst>
                                          <p:attrName>ppt_x</p:attrName>
                                          <p:attrName>ppt_y</p:attrName>
                                        </p:attrNameLst>
                                      </p:cBhvr>
                                    </p:animMotion>
                                  </p:childTnLst>
                                </p:cTn>
                              </p:par>
                              <p:par>
                                <p:cTn id="12" presetID="35" presetClass="path" presetSubtype="0" accel="50000" decel="50000" fill="hold" nodeType="withEffect">
                                  <p:stCondLst>
                                    <p:cond delay="0"/>
                                  </p:stCondLst>
                                  <p:childTnLst>
                                    <p:animMotion origin="layout" path="M 0 0 L -0.25 0 E" pathEditMode="relative" ptsTypes="">
                                      <p:cBhvr>
                                        <p:cTn id="13" dur="500" fill="hold"/>
                                        <p:tgtEl>
                                          <p:spTgt spid="138"/>
                                        </p:tgtEl>
                                        <p:attrNameLst>
                                          <p:attrName>ppt_x</p:attrName>
                                          <p:attrName>ppt_y</p:attrName>
                                        </p:attrNameLst>
                                      </p:cBhvr>
                                    </p:animMotion>
                                  </p:childTnLst>
                                </p:cTn>
                              </p:par>
                              <p:par>
                                <p:cTn id="14" presetID="16" presetClass="entr" presetSubtype="37"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barn(outVertical)">
                                      <p:cBhvr>
                                        <p:cTn id="16" dur="500"/>
                                        <p:tgtEl>
                                          <p:spTgt spid="1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50"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585" y="1727087"/>
            <a:ext cx="4608512" cy="3861590"/>
          </a:xfrm>
          <a:prstGeom prst="rect">
            <a:avLst/>
          </a:prstGeom>
        </p:spPr>
        <p:txBody>
          <a:bodyPr wrap="square">
            <a:spAutoFit/>
          </a:bodyPr>
          <a:lstStyle/>
          <a:p>
            <a:pPr defTabSz="913996">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1 </a:t>
            </a:r>
            <a:r>
              <a:rPr lang="zh-CN" altLang="en-US" sz="1400" dirty="0">
                <a:solidFill>
                  <a:prstClr val="black"/>
                </a:solidFill>
                <a:latin typeface="微软雅黑" panose="020B0503020204020204" pitchFamily="34" charset="-122"/>
                <a:ea typeface="微软雅黑" panose="020B0503020204020204" pitchFamily="34" charset="-122"/>
              </a:rPr>
              <a:t>牢记使命，坚持“以人为本”服务；</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996">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2 </a:t>
            </a:r>
            <a:r>
              <a:rPr lang="zh-CN" altLang="en-US" sz="1400" dirty="0">
                <a:solidFill>
                  <a:prstClr val="black"/>
                </a:solidFill>
                <a:latin typeface="微软雅黑" panose="020B0503020204020204" pitchFamily="34" charset="-122"/>
                <a:ea typeface="微软雅黑" panose="020B0503020204020204" pitchFamily="34" charset="-122"/>
              </a:rPr>
              <a:t>采取“小综合大专科”的发展模式；</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996">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3 </a:t>
            </a:r>
            <a:r>
              <a:rPr lang="zh-CN" altLang="en-US" sz="1400" dirty="0">
                <a:solidFill>
                  <a:prstClr val="black"/>
                </a:solidFill>
                <a:latin typeface="微软雅黑" panose="020B0503020204020204" pitchFamily="34" charset="-122"/>
                <a:ea typeface="微软雅黑" panose="020B0503020204020204" pitchFamily="34" charset="-122"/>
              </a:rPr>
              <a:t>注重人才引进与培养，不断增强学科的发展后劲；</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996">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4 </a:t>
            </a:r>
            <a:r>
              <a:rPr lang="zh-CN" altLang="en-US" sz="1400" dirty="0">
                <a:solidFill>
                  <a:prstClr val="black"/>
                </a:solidFill>
                <a:latin typeface="微软雅黑" panose="020B0503020204020204" pitchFamily="34" charset="-122"/>
                <a:ea typeface="微软雅黑" panose="020B0503020204020204" pitchFamily="34" charset="-122"/>
              </a:rPr>
              <a:t>采取多种筹资措施，适度发展医疗设备；</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996">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5 </a:t>
            </a:r>
            <a:r>
              <a:rPr lang="zh-CN" altLang="en-US" sz="1400" dirty="0">
                <a:solidFill>
                  <a:prstClr val="black"/>
                </a:solidFill>
                <a:latin typeface="微软雅黑" panose="020B0503020204020204" pitchFamily="34" charset="-122"/>
                <a:ea typeface="微软雅黑" panose="020B0503020204020204" pitchFamily="34" charset="-122"/>
              </a:rPr>
              <a:t>突出医院</a:t>
            </a:r>
            <a:r>
              <a:rPr lang="en-US" altLang="zh-CN" sz="1400" dirty="0">
                <a:solidFill>
                  <a:prstClr val="black"/>
                </a:solidFill>
                <a:latin typeface="微软雅黑" panose="020B0503020204020204" pitchFamily="34" charset="-122"/>
                <a:ea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rPr>
              <a:t>特色，深化</a:t>
            </a:r>
            <a:r>
              <a:rPr lang="en-US" altLang="zh-CN" sz="1400" dirty="0">
                <a:solidFill>
                  <a:prstClr val="black"/>
                </a:solidFill>
                <a:latin typeface="微软雅黑" panose="020B0503020204020204" pitchFamily="34" charset="-122"/>
                <a:ea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rPr>
              <a:t>科室建设；</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996">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6 </a:t>
            </a:r>
            <a:r>
              <a:rPr lang="zh-CN" altLang="en-US" sz="1400" dirty="0">
                <a:solidFill>
                  <a:prstClr val="black"/>
                </a:solidFill>
                <a:latin typeface="微软雅黑" panose="020B0503020204020204" pitchFamily="34" charset="-122"/>
                <a:ea typeface="微软雅黑" panose="020B0503020204020204" pitchFamily="34" charset="-122"/>
              </a:rPr>
              <a:t>抓好医院基础设施建设，营造良好就医环境；</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996">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7 </a:t>
            </a:r>
            <a:r>
              <a:rPr lang="zh-CN" altLang="en-US" sz="1400" dirty="0">
                <a:solidFill>
                  <a:prstClr val="black"/>
                </a:solidFill>
                <a:latin typeface="微软雅黑" panose="020B0503020204020204" pitchFamily="34" charset="-122"/>
                <a:ea typeface="微软雅黑" panose="020B0503020204020204" pitchFamily="34" charset="-122"/>
              </a:rPr>
              <a:t>积极开展社区服务，不断拓展医疗服务市场。</a:t>
            </a:r>
          </a:p>
        </p:txBody>
      </p:sp>
      <p:sp>
        <p:nvSpPr>
          <p:cNvPr id="7" name="矩形 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战略定位</a:t>
            </a:r>
          </a:p>
        </p:txBody>
      </p:sp>
      <p:cxnSp>
        <p:nvCxnSpPr>
          <p:cNvPr id="9" name="直接连接符 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79137" y="1705981"/>
            <a:ext cx="5716057" cy="3810705"/>
          </a:xfrm>
          <a:prstGeom prst="rect">
            <a:avLst/>
          </a:prstGeom>
        </p:spPr>
      </p:pic>
      <p:graphicFrame>
        <p:nvGraphicFramePr>
          <p:cNvPr id="13" name="表格 12"/>
          <p:cNvGraphicFramePr>
            <a:graphicFrameLocks noGrp="1"/>
          </p:cNvGraphicFramePr>
          <p:nvPr>
            <p:extLst/>
          </p:nvPr>
        </p:nvGraphicFramePr>
        <p:xfrm>
          <a:off x="5736054" y="1777970"/>
          <a:ext cx="5716055" cy="3810708"/>
        </p:xfrm>
        <a:graphic>
          <a:graphicData uri="http://schemas.openxmlformats.org/drawingml/2006/table">
            <a:tbl>
              <a:tblPr firstRow="1" bandRow="1">
                <a:tableStyleId>{5C22544A-7EE6-4342-B048-85BDC9FD1C3A}</a:tableStyleId>
              </a:tblPr>
              <a:tblGrid>
                <a:gridCol w="1143211"/>
                <a:gridCol w="1143211"/>
                <a:gridCol w="1143211"/>
                <a:gridCol w="1143211"/>
                <a:gridCol w="1143211"/>
              </a:tblGrid>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r>
              <a:tr h="952677">
                <a:tc>
                  <a:txBody>
                    <a:bodyPr/>
                    <a:lstStyle/>
                    <a:p>
                      <a:endParaRPr lang="zh-CN" altLang="en-US" sz="1400" dirty="0"/>
                    </a:p>
                  </a:txBody>
                  <a:tcPr marL="77179" marR="77179" marT="38589" marB="38589">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sz="140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r>
            </a:tbl>
          </a:graphicData>
        </a:graphic>
      </p:graphicFrame>
    </p:spTree>
    <p:extLst>
      <p:ext uri="{BB962C8B-B14F-4D97-AF65-F5344CB8AC3E}">
        <p14:creationId xmlns:p14="http://schemas.microsoft.com/office/powerpoint/2010/main" val="2002806187"/>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744" y="0"/>
            <a:ext cx="9405256" cy="7053942"/>
          </a:xfrm>
          <a:prstGeom prst="rect">
            <a:avLst/>
          </a:prstGeom>
        </p:spPr>
      </p:pic>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 r="67014"/>
          <a:stretch/>
        </p:blipFill>
        <p:spPr>
          <a:xfrm>
            <a:off x="1" y="-10885"/>
            <a:ext cx="3102427" cy="7053942"/>
          </a:xfrm>
          <a:prstGeom prst="rect">
            <a:avLst/>
          </a:prstGeom>
        </p:spPr>
      </p:pic>
      <p:sp>
        <p:nvSpPr>
          <p:cNvPr id="3" name="文本框 2"/>
          <p:cNvSpPr txBox="1"/>
          <p:nvPr/>
        </p:nvSpPr>
        <p:spPr>
          <a:xfrm>
            <a:off x="631369" y="1724602"/>
            <a:ext cx="5388429" cy="3477875"/>
          </a:xfrm>
          <a:prstGeom prst="rect">
            <a:avLst/>
          </a:prstGeom>
          <a:noFill/>
        </p:spPr>
        <p:txBody>
          <a:bodyPr wrap="square" rtlCol="0">
            <a:spAutoFit/>
          </a:bodyPr>
          <a:lstStyle/>
          <a:p>
            <a:pPr>
              <a:lnSpc>
                <a:spcPct val="250000"/>
              </a:lnSpc>
            </a:pPr>
            <a:r>
              <a:rPr lang="zh-CN" altLang="en-US" sz="2400" dirty="0" smtClean="0">
                <a:latin typeface="微软雅黑" panose="020B0503020204020204" pitchFamily="34" charset="-122"/>
                <a:ea typeface="微软雅黑" panose="020B0503020204020204" pitchFamily="34" charset="-122"/>
              </a:rPr>
              <a:t>      </a:t>
            </a: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新三甲医院评审标准</a:t>
            </a: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导入第三方病患满意度评价机制</a:t>
            </a:r>
            <a:r>
              <a:rPr lang="zh-CN" altLang="en-US" sz="24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更好地找出医疗工作的差距与不足，能为医院改进服务质量提供更加全面、客观、公正的信息。</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7711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    </a:t>
            </a:r>
            <a:r>
              <a:rPr lang="en-US" altLang="zh-CN" sz="2800" dirty="0" smtClean="0">
                <a:solidFill>
                  <a:prstClr val="white"/>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hlinkClick r:id="rId3"/>
              </a:rPr>
              <a:t> </a:t>
            </a:r>
            <a:r>
              <a:rPr lang="en-US" altLang="zh-CN" sz="2800" dirty="0" smtClean="0">
                <a:solidFill>
                  <a:srgbClr val="CEEAB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rPr>
              <a:t> </a:t>
            </a:r>
            <a:endParaRPr lang="zh-CN" altLang="en-US" sz="2800" dirty="0">
              <a:solidFill>
                <a:srgbClr val="CEEAB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www.ypppt.com/jiaocheng/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833533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战略定位</a:t>
            </a:r>
          </a:p>
        </p:txBody>
      </p:sp>
      <p:cxnSp>
        <p:nvCxnSpPr>
          <p:cNvPr id="5" name="直接连接符 4"/>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28742" y="2119670"/>
            <a:ext cx="2524828" cy="400006"/>
          </a:xfrm>
          <a:prstGeom prst="rect">
            <a:avLst/>
          </a:prstGeom>
          <a:noFill/>
        </p:spPr>
        <p:txBody>
          <a:bodyPr wrap="square" rtlCol="0">
            <a:spAutoFit/>
          </a:bodyPr>
          <a:lstStyle/>
          <a:p>
            <a:pPr marL="285664" indent="-285664" defTabSz="913996">
              <a:buClr>
                <a:srgbClr val="1F497D"/>
              </a:buClr>
              <a:buFont typeface="Wingdings" panose="05000000000000000000" pitchFamily="2" charset="2"/>
              <a:buChar char="p"/>
            </a:pPr>
            <a:r>
              <a:rPr lang="zh-CN" altLang="en-US" sz="1999" dirty="0">
                <a:solidFill>
                  <a:srgbClr val="1F497D"/>
                </a:solidFill>
                <a:latin typeface="微软雅黑" panose="020B0503020204020204" pitchFamily="34" charset="-122"/>
                <a:ea typeface="微软雅黑" panose="020B0503020204020204" pitchFamily="34" charset="-122"/>
              </a:rPr>
              <a:t>医院使命</a:t>
            </a:r>
          </a:p>
        </p:txBody>
      </p:sp>
      <p:sp>
        <p:nvSpPr>
          <p:cNvPr id="11" name="文本框 10"/>
          <p:cNvSpPr txBox="1"/>
          <p:nvPr/>
        </p:nvSpPr>
        <p:spPr>
          <a:xfrm>
            <a:off x="2995258" y="2119671"/>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996">
              <a:buClr>
                <a:srgbClr val="1F497D"/>
              </a:buClr>
            </a:pPr>
            <a:r>
              <a:rPr lang="zh-CN" altLang="en-US" sz="1999" dirty="0">
                <a:solidFill>
                  <a:srgbClr val="1F497D"/>
                </a:solidFill>
              </a:rPr>
              <a:t>发展愿景</a:t>
            </a:r>
          </a:p>
        </p:txBody>
      </p:sp>
      <p:sp>
        <p:nvSpPr>
          <p:cNvPr id="12" name="文本框 11"/>
          <p:cNvSpPr txBox="1"/>
          <p:nvPr/>
        </p:nvSpPr>
        <p:spPr>
          <a:xfrm>
            <a:off x="1128742" y="3141043"/>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996">
              <a:buClr>
                <a:srgbClr val="1F497D"/>
              </a:buClr>
            </a:pPr>
            <a:r>
              <a:rPr lang="zh-CN" altLang="en-US" sz="1999" dirty="0">
                <a:solidFill>
                  <a:srgbClr val="1F497D"/>
                </a:solidFill>
              </a:rPr>
              <a:t>服务理念</a:t>
            </a:r>
          </a:p>
        </p:txBody>
      </p:sp>
      <p:sp>
        <p:nvSpPr>
          <p:cNvPr id="13" name="文本框 12"/>
          <p:cNvSpPr txBox="1"/>
          <p:nvPr/>
        </p:nvSpPr>
        <p:spPr>
          <a:xfrm>
            <a:off x="2969509" y="3141043"/>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996">
              <a:buClr>
                <a:srgbClr val="1F497D"/>
              </a:buClr>
            </a:pPr>
            <a:r>
              <a:rPr lang="zh-CN" altLang="en-US" sz="1999" dirty="0">
                <a:solidFill>
                  <a:srgbClr val="1F497D"/>
                </a:solidFill>
              </a:rPr>
              <a:t>经营理念</a:t>
            </a:r>
          </a:p>
        </p:txBody>
      </p:sp>
      <p:sp>
        <p:nvSpPr>
          <p:cNvPr id="15" name="文本框 14"/>
          <p:cNvSpPr txBox="1"/>
          <p:nvPr/>
        </p:nvSpPr>
        <p:spPr>
          <a:xfrm>
            <a:off x="1128742" y="4252811"/>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996">
              <a:buClr>
                <a:srgbClr val="1F497D"/>
              </a:buClr>
            </a:pPr>
            <a:r>
              <a:rPr lang="zh-CN" altLang="en-US" sz="1999" dirty="0">
                <a:solidFill>
                  <a:srgbClr val="1F497D"/>
                </a:solidFill>
              </a:rPr>
              <a:t>管理理念</a:t>
            </a:r>
          </a:p>
        </p:txBody>
      </p:sp>
      <p:sp>
        <p:nvSpPr>
          <p:cNvPr id="17" name="文本框 16"/>
          <p:cNvSpPr txBox="1"/>
          <p:nvPr/>
        </p:nvSpPr>
        <p:spPr>
          <a:xfrm>
            <a:off x="2995258" y="4252811"/>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996">
              <a:buClr>
                <a:srgbClr val="1F497D"/>
              </a:buClr>
            </a:pPr>
            <a:r>
              <a:rPr lang="zh-CN" altLang="en-US" sz="1999" dirty="0">
                <a:solidFill>
                  <a:srgbClr val="1F497D"/>
                </a:solidFill>
              </a:rPr>
              <a:t>员工理念</a:t>
            </a:r>
          </a:p>
        </p:txBody>
      </p:sp>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l="6901" b="12100"/>
          <a:stretch/>
        </p:blipFill>
        <p:spPr>
          <a:xfrm>
            <a:off x="5736054" y="1752910"/>
            <a:ext cx="5732091" cy="3835768"/>
          </a:xfrm>
          <a:prstGeom prst="rect">
            <a:avLst/>
          </a:prstGeom>
        </p:spPr>
      </p:pic>
      <p:graphicFrame>
        <p:nvGraphicFramePr>
          <p:cNvPr id="20" name="表格 19"/>
          <p:cNvGraphicFramePr>
            <a:graphicFrameLocks noGrp="1"/>
          </p:cNvGraphicFramePr>
          <p:nvPr>
            <p:extLst/>
          </p:nvPr>
        </p:nvGraphicFramePr>
        <p:xfrm>
          <a:off x="5736054" y="1777970"/>
          <a:ext cx="5716055" cy="3810708"/>
        </p:xfrm>
        <a:graphic>
          <a:graphicData uri="http://schemas.openxmlformats.org/drawingml/2006/table">
            <a:tbl>
              <a:tblPr firstRow="1" bandRow="1">
                <a:tableStyleId>{5C22544A-7EE6-4342-B048-85BDC9FD1C3A}</a:tableStyleId>
              </a:tblPr>
              <a:tblGrid>
                <a:gridCol w="1143211"/>
                <a:gridCol w="1143211"/>
                <a:gridCol w="1143211"/>
                <a:gridCol w="1143211"/>
                <a:gridCol w="1143211"/>
              </a:tblGrid>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r>
              <a:tr h="952677">
                <a:tc>
                  <a:txBody>
                    <a:bodyPr/>
                    <a:lstStyle/>
                    <a:p>
                      <a:endParaRPr lang="zh-CN" altLang="en-US" sz="1400" dirty="0"/>
                    </a:p>
                  </a:txBody>
                  <a:tcPr marL="77179" marR="77179" marT="38589" marB="38589">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sz="140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r>
            </a:tbl>
          </a:graphicData>
        </a:graphic>
      </p:graphicFrame>
    </p:spTree>
    <p:extLst>
      <p:ext uri="{BB962C8B-B14F-4D97-AF65-F5344CB8AC3E}">
        <p14:creationId xmlns:p14="http://schemas.microsoft.com/office/powerpoint/2010/main" val="2171482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5102" y="5231346"/>
            <a:ext cx="3191866" cy="1269235"/>
          </a:xfrm>
          <a:prstGeom prst="rect">
            <a:avLst/>
          </a:prstGeom>
          <a:noFill/>
          <a:ln>
            <a:noFill/>
          </a:ln>
        </p:spPr>
        <p:txBody>
          <a:bodyPr wrap="square" lIns="91403" tIns="45702" rIns="91403" bIns="45702" rtlCol="0">
            <a:spAutoFit/>
          </a:bodyPr>
          <a:lstStyle/>
          <a:p>
            <a:pPr defTabSz="913996">
              <a:lnSpc>
                <a:spcPct val="150000"/>
              </a:lnSpc>
            </a:pPr>
            <a:r>
              <a:rPr lang="en-US" altLang="zh-CN" sz="1699" b="1" dirty="0">
                <a:solidFill>
                  <a:prstClr val="black"/>
                </a:solidFill>
                <a:latin typeface="微软雅黑" pitchFamily="34" charset="-122"/>
                <a:ea typeface="微软雅黑" pitchFamily="34" charset="-122"/>
              </a:rPr>
              <a:t>2013</a:t>
            </a:r>
            <a:r>
              <a:rPr lang="zh-CN" altLang="en-US" sz="1699" b="1" dirty="0">
                <a:solidFill>
                  <a:prstClr val="black"/>
                </a:solidFill>
                <a:latin typeface="微软雅黑" pitchFamily="34" charset="-122"/>
                <a:ea typeface="微软雅黑" pitchFamily="34" charset="-122"/>
              </a:rPr>
              <a:t>年医院战略回顾与实施：</a:t>
            </a:r>
            <a:endParaRPr lang="en-US" altLang="zh-CN" sz="1699" b="1" dirty="0">
              <a:solidFill>
                <a:prstClr val="black"/>
              </a:solidFill>
              <a:latin typeface="微软雅黑" pitchFamily="34" charset="-122"/>
              <a:ea typeface="微软雅黑" pitchFamily="34" charset="-122"/>
            </a:endParaRPr>
          </a:p>
          <a:p>
            <a:pPr defTabSz="913996">
              <a:lnSpc>
                <a:spcPct val="150000"/>
              </a:lnSpc>
            </a:pPr>
            <a:r>
              <a:rPr lang="en-US" altLang="zh-CN" sz="1699" dirty="0">
                <a:solidFill>
                  <a:prstClr val="black"/>
                </a:solidFill>
                <a:latin typeface="微软雅黑" pitchFamily="34" charset="-122"/>
                <a:ea typeface="微软雅黑" pitchFamily="34" charset="-122"/>
              </a:rPr>
              <a:t>1</a:t>
            </a:r>
            <a:r>
              <a:rPr lang="zh-CN" altLang="en-US" sz="1699" dirty="0">
                <a:solidFill>
                  <a:prstClr val="black"/>
                </a:solidFill>
                <a:latin typeface="微软雅黑" pitchFamily="34" charset="-122"/>
                <a:ea typeface="微软雅黑" pitchFamily="34" charset="-122"/>
              </a:rPr>
              <a:t>、是否具有核心竞争力？</a:t>
            </a:r>
            <a:endParaRPr lang="en-US" altLang="zh-CN" sz="1699" dirty="0">
              <a:solidFill>
                <a:prstClr val="black"/>
              </a:solidFill>
              <a:latin typeface="微软雅黑" pitchFamily="34" charset="-122"/>
              <a:ea typeface="微软雅黑" pitchFamily="34" charset="-122"/>
            </a:endParaRPr>
          </a:p>
          <a:p>
            <a:pPr defTabSz="913996">
              <a:lnSpc>
                <a:spcPct val="150000"/>
              </a:lnSpc>
            </a:pPr>
            <a:r>
              <a:rPr lang="en-US" altLang="zh-CN" sz="1699" dirty="0">
                <a:solidFill>
                  <a:prstClr val="black"/>
                </a:solidFill>
                <a:latin typeface="微软雅黑" pitchFamily="34" charset="-122"/>
                <a:ea typeface="微软雅黑" pitchFamily="34" charset="-122"/>
              </a:rPr>
              <a:t>2</a:t>
            </a:r>
            <a:r>
              <a:rPr lang="zh-CN" altLang="en-US" sz="1699" dirty="0">
                <a:solidFill>
                  <a:prstClr val="black"/>
                </a:solidFill>
                <a:latin typeface="微软雅黑" pitchFamily="34" charset="-122"/>
                <a:ea typeface="微软雅黑" pitchFamily="34" charset="-122"/>
              </a:rPr>
              <a:t>、战略是否需重新规划？</a:t>
            </a:r>
          </a:p>
        </p:txBody>
      </p:sp>
      <p:sp>
        <p:nvSpPr>
          <p:cNvPr id="12" name="TextBox 11"/>
          <p:cNvSpPr txBox="1"/>
          <p:nvPr/>
        </p:nvSpPr>
        <p:spPr>
          <a:xfrm>
            <a:off x="5685554" y="6354768"/>
            <a:ext cx="5919244" cy="307684"/>
          </a:xfrm>
          <a:prstGeom prst="rect">
            <a:avLst/>
          </a:prstGeom>
          <a:noFill/>
          <a:ln>
            <a:solidFill>
              <a:schemeClr val="tx2"/>
            </a:solidFill>
          </a:ln>
        </p:spPr>
        <p:txBody>
          <a:bodyPr wrap="square" lIns="91403" tIns="45702" rIns="91403" bIns="45702" rtlCol="0">
            <a:spAutoFit/>
          </a:bodyPr>
          <a:lstStyle/>
          <a:p>
            <a:pPr algn="ctr" defTabSz="913996"/>
            <a:r>
              <a:rPr lang="zh-CN" altLang="en-US" sz="1400" dirty="0">
                <a:solidFill>
                  <a:srgbClr val="1F497D"/>
                </a:solidFill>
                <a:latin typeface="微软雅黑" pitchFamily="34" charset="-122"/>
                <a:ea typeface="微软雅黑" pitchFamily="34" charset="-122"/>
              </a:rPr>
              <a:t>调研细项过于复杂，建议引进专业的医院顾问团队。</a:t>
            </a:r>
          </a:p>
        </p:txBody>
      </p:sp>
      <p:grpSp>
        <p:nvGrpSpPr>
          <p:cNvPr id="15" name="组合 14"/>
          <p:cNvGrpSpPr/>
          <p:nvPr/>
        </p:nvGrpSpPr>
        <p:grpSpPr>
          <a:xfrm>
            <a:off x="1986861" y="2006051"/>
            <a:ext cx="7787329" cy="3012326"/>
            <a:chOff x="560017" y="1214414"/>
            <a:chExt cx="7756399" cy="2894350"/>
          </a:xfrm>
        </p:grpSpPr>
        <p:sp>
          <p:nvSpPr>
            <p:cNvPr id="16" name="Line 27"/>
            <p:cNvSpPr>
              <a:spLocks noChangeShapeType="1"/>
            </p:cNvSpPr>
            <p:nvPr/>
          </p:nvSpPr>
          <p:spPr bwMode="auto">
            <a:xfrm flipH="1">
              <a:off x="4893135" y="2849041"/>
              <a:ext cx="254669" cy="1211426"/>
            </a:xfrm>
            <a:prstGeom prst="line">
              <a:avLst/>
            </a:prstGeom>
            <a:noFill/>
            <a:ln w="25400" cap="flat" cmpd="sng" algn="ctr">
              <a:solidFill>
                <a:srgbClr val="C0504D"/>
              </a:solidFill>
              <a:prstDash val="solid"/>
              <a:headEnd type="oval" w="med" len="med"/>
              <a:tailEnd/>
            </a:ln>
            <a:effectLst>
              <a:outerShdw blurRad="40000" dist="20000" dir="5400000" rotWithShape="0">
                <a:srgbClr val="000000">
                  <a:alpha val="38000"/>
                </a:srgbClr>
              </a:outerShdw>
            </a:effectLst>
            <a:extLst/>
          </p:spPr>
          <p:txBody>
            <a:bodyPr wrap="none" anchor="ctr"/>
            <a:lstStyle/>
            <a:p>
              <a:pPr>
                <a:defRPr/>
              </a:pPr>
              <a:endParaRPr lang="zh-CN" altLang="en-US" sz="900" kern="0" dirty="0">
                <a:solidFill>
                  <a:sysClr val="windowText" lastClr="000000"/>
                </a:solidFill>
                <a:latin typeface="微软雅黑" pitchFamily="34" charset="-122"/>
                <a:ea typeface="微软雅黑" pitchFamily="34" charset="-122"/>
              </a:endParaRPr>
            </a:p>
          </p:txBody>
        </p:sp>
        <p:sp>
          <p:nvSpPr>
            <p:cNvPr id="17" name="Line 27"/>
            <p:cNvSpPr>
              <a:spLocks noChangeShapeType="1"/>
            </p:cNvSpPr>
            <p:nvPr/>
          </p:nvSpPr>
          <p:spPr bwMode="auto">
            <a:xfrm flipV="1">
              <a:off x="5956039" y="1215331"/>
              <a:ext cx="678755" cy="949664"/>
            </a:xfrm>
            <a:prstGeom prst="line">
              <a:avLst/>
            </a:prstGeom>
            <a:noFill/>
            <a:ln w="25400" cap="flat" cmpd="sng" algn="ctr">
              <a:solidFill>
                <a:srgbClr val="C0504D"/>
              </a:solidFill>
              <a:prstDash val="solid"/>
              <a:headEnd type="oval" w="med" len="med"/>
              <a:tailEnd/>
            </a:ln>
            <a:effectLst>
              <a:outerShdw blurRad="40000" dist="20000" dir="5400000" rotWithShape="0">
                <a:srgbClr val="000000">
                  <a:alpha val="38000"/>
                </a:srgbClr>
              </a:outerShdw>
            </a:effectLst>
            <a:extLst/>
          </p:spPr>
          <p:txBody>
            <a:bodyPr wrap="none" anchor="ctr"/>
            <a:lstStyle/>
            <a:p>
              <a:pPr>
                <a:defRPr/>
              </a:pPr>
              <a:endParaRPr lang="zh-CN" altLang="en-US" sz="900" kern="0" dirty="0">
                <a:solidFill>
                  <a:sysClr val="windowText" lastClr="000000"/>
                </a:solidFill>
                <a:latin typeface="微软雅黑" pitchFamily="34" charset="-122"/>
                <a:ea typeface="微软雅黑" pitchFamily="34" charset="-122"/>
              </a:endParaRPr>
            </a:p>
          </p:txBody>
        </p:sp>
        <p:sp>
          <p:nvSpPr>
            <p:cNvPr id="18" name="TextBox 17"/>
            <p:cNvSpPr txBox="1"/>
            <p:nvPr/>
          </p:nvSpPr>
          <p:spPr>
            <a:xfrm>
              <a:off x="2762688" y="3085422"/>
              <a:ext cx="1440160"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150000"/>
                </a:lnSpc>
                <a:defRPr sz="1200" b="1">
                  <a:solidFill>
                    <a:schemeClr val="bg1">
                      <a:lumMod val="50000"/>
                    </a:schemeClr>
                  </a:solidFill>
                  <a:latin typeface="微软雅黑" pitchFamily="34" charset="-122"/>
                  <a:ea typeface="微软雅黑" pitchFamily="34" charset="-122"/>
                </a:defRPr>
              </a:lvl1pPr>
            </a:lstStyle>
            <a:p>
              <a:pPr>
                <a:defRPr/>
              </a:pPr>
              <a:r>
                <a:rPr lang="zh-CN" altLang="en-US" kern="0" dirty="0">
                  <a:solidFill>
                    <a:prstClr val="white"/>
                  </a:solidFill>
                </a:rPr>
                <a:t>六面体维度</a:t>
              </a:r>
            </a:p>
          </p:txBody>
        </p:sp>
        <p:sp>
          <p:nvSpPr>
            <p:cNvPr id="19" name="TextBox 18"/>
            <p:cNvSpPr txBox="1"/>
            <p:nvPr/>
          </p:nvSpPr>
          <p:spPr>
            <a:xfrm>
              <a:off x="571312" y="1347727"/>
              <a:ext cx="2448272"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150000"/>
                </a:lnSpc>
                <a:defRPr sz="1200" b="1">
                  <a:solidFill>
                    <a:srgbClr val="C00000"/>
                  </a:solidFill>
                  <a:latin typeface="微软雅黑" pitchFamily="34" charset="-122"/>
                  <a:ea typeface="微软雅黑" pitchFamily="34" charset="-122"/>
                </a:defRPr>
              </a:lvl1pPr>
            </a:lstStyle>
            <a:p>
              <a:pPr>
                <a:defRPr/>
              </a:pPr>
              <a:r>
                <a:rPr lang="zh-CN" altLang="en-US" kern="0" dirty="0">
                  <a:solidFill>
                    <a:srgbClr val="1F497D"/>
                  </a:solidFill>
                </a:rPr>
                <a:t>简单判断</a:t>
              </a:r>
              <a:r>
                <a:rPr lang="en-US" altLang="zh-CN" kern="0" dirty="0">
                  <a:solidFill>
                    <a:srgbClr val="1F497D"/>
                  </a:solidFill>
                </a:rPr>
                <a:t>-</a:t>
              </a:r>
              <a:r>
                <a:rPr lang="zh-CN" altLang="en-US" kern="0" dirty="0">
                  <a:solidFill>
                    <a:srgbClr val="1F497D"/>
                  </a:solidFill>
                </a:rPr>
                <a:t>表象判断</a:t>
              </a:r>
            </a:p>
          </p:txBody>
        </p:sp>
        <p:sp>
          <p:nvSpPr>
            <p:cNvPr id="20" name="右箭头 19"/>
            <p:cNvSpPr/>
            <p:nvPr/>
          </p:nvSpPr>
          <p:spPr>
            <a:xfrm>
              <a:off x="2848451" y="2808325"/>
              <a:ext cx="576064" cy="169431"/>
            </a:xfrm>
            <a:prstGeom prs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zh-CN" altLang="en-US" sz="1799" kern="0">
                <a:solidFill>
                  <a:sysClr val="window" lastClr="FFFFFF"/>
                </a:solidFill>
              </a:endParaRPr>
            </a:p>
          </p:txBody>
        </p:sp>
        <p:grpSp>
          <p:nvGrpSpPr>
            <p:cNvPr id="21" name="组合 18"/>
            <p:cNvGrpSpPr/>
            <p:nvPr/>
          </p:nvGrpSpPr>
          <p:grpSpPr>
            <a:xfrm>
              <a:off x="560017" y="1987002"/>
              <a:ext cx="2441071" cy="1989755"/>
              <a:chOff x="2359025" y="1627188"/>
              <a:chExt cx="4422775" cy="3605212"/>
            </a:xfrm>
          </p:grpSpPr>
          <p:sp>
            <p:nvSpPr>
              <p:cNvPr id="58" name="Oval 3"/>
              <p:cNvSpPr>
                <a:spLocks noChangeArrowheads="1"/>
              </p:cNvSpPr>
              <p:nvPr/>
            </p:nvSpPr>
            <p:spPr bwMode="auto">
              <a:xfrm rot="10800000" flipV="1">
                <a:off x="2359025" y="4797425"/>
                <a:ext cx="4422775" cy="434975"/>
              </a:xfrm>
              <a:prstGeom prst="ellipse">
                <a:avLst/>
              </a:prstGeom>
              <a:gradFill rotWithShape="1">
                <a:gsLst>
                  <a:gs pos="0">
                    <a:srgbClr val="000000">
                      <a:alpha val="39999"/>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799" kern="0" dirty="0">
                  <a:solidFill>
                    <a:sysClr val="windowText" lastClr="000000"/>
                  </a:solidFill>
                  <a:latin typeface="微软雅黑" pitchFamily="34" charset="-122"/>
                  <a:ea typeface="微软雅黑" pitchFamily="34" charset="-122"/>
                </a:endParaRPr>
              </a:p>
            </p:txBody>
          </p:sp>
          <p:sp>
            <p:nvSpPr>
              <p:cNvPr id="59" name="未知"/>
              <p:cNvSpPr>
                <a:spLocks/>
              </p:cNvSpPr>
              <p:nvPr/>
            </p:nvSpPr>
            <p:spPr bwMode="auto">
              <a:xfrm>
                <a:off x="4576763" y="1627188"/>
                <a:ext cx="1720850" cy="257016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solidFill>
                <a:schemeClr val="tx2"/>
              </a:solidFill>
              <a:ln w="19050" cap="flat" cmpd="sng">
                <a:solidFill>
                  <a:srgbClr val="FFFFFF"/>
                </a:solidFill>
                <a:round/>
                <a:headEnd/>
                <a:tailEnd/>
              </a:ln>
              <a:effectLst/>
              <a:extLst/>
            </p:spPr>
            <p:txBody>
              <a:bodyPr/>
              <a:lstStyle/>
              <a:p>
                <a:pPr>
                  <a:defRPr/>
                </a:pPr>
                <a:endParaRPr lang="zh-CN" altLang="en-US" sz="1799" kern="0" dirty="0">
                  <a:solidFill>
                    <a:sysClr val="windowText" lastClr="000000"/>
                  </a:solidFill>
                  <a:latin typeface="微软雅黑" pitchFamily="34" charset="-122"/>
                  <a:ea typeface="微软雅黑" pitchFamily="34" charset="-122"/>
                </a:endParaRPr>
              </a:p>
            </p:txBody>
          </p:sp>
          <p:sp>
            <p:nvSpPr>
              <p:cNvPr id="60" name="未知"/>
              <p:cNvSpPr>
                <a:spLocks/>
              </p:cNvSpPr>
              <p:nvPr/>
            </p:nvSpPr>
            <p:spPr bwMode="auto">
              <a:xfrm>
                <a:off x="3078163" y="3346450"/>
                <a:ext cx="2981325" cy="1708150"/>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solidFill>
                <a:schemeClr val="tx2"/>
              </a:solidFill>
              <a:ln w="19050" cap="flat" cmpd="sng">
                <a:solidFill>
                  <a:srgbClr val="FFFFFF"/>
                </a:solidFill>
                <a:round/>
                <a:headEnd/>
                <a:tailEnd/>
              </a:ln>
              <a:effectLst/>
              <a:extLst/>
            </p:spPr>
            <p:txBody>
              <a:bodyPr/>
              <a:lstStyle/>
              <a:p>
                <a:pPr>
                  <a:defRPr/>
                </a:pPr>
                <a:endParaRPr lang="zh-CN" altLang="en-US" sz="1799" kern="0" dirty="0">
                  <a:solidFill>
                    <a:sysClr val="windowText" lastClr="000000"/>
                  </a:solidFill>
                  <a:latin typeface="微软雅黑" pitchFamily="34" charset="-122"/>
                  <a:ea typeface="微软雅黑" pitchFamily="34" charset="-122"/>
                </a:endParaRPr>
              </a:p>
            </p:txBody>
          </p:sp>
          <p:sp>
            <p:nvSpPr>
              <p:cNvPr id="61" name="未知"/>
              <p:cNvSpPr>
                <a:spLocks/>
              </p:cNvSpPr>
              <p:nvPr/>
            </p:nvSpPr>
            <p:spPr bwMode="auto">
              <a:xfrm>
                <a:off x="2843213" y="1628775"/>
                <a:ext cx="1730374" cy="2570162"/>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solidFill>
                <a:schemeClr val="tx2"/>
              </a:solidFill>
              <a:ln w="19050" cap="flat" cmpd="sng">
                <a:solidFill>
                  <a:srgbClr val="FFFFFF"/>
                </a:solidFill>
                <a:round/>
                <a:headEnd/>
                <a:tailEnd/>
              </a:ln>
              <a:effectLst/>
              <a:extLst/>
            </p:spPr>
            <p:txBody>
              <a:bodyPr/>
              <a:lstStyle/>
              <a:p>
                <a:pPr>
                  <a:defRPr/>
                </a:pPr>
                <a:endParaRPr lang="zh-CN" altLang="en-US" sz="1799" kern="0" dirty="0">
                  <a:solidFill>
                    <a:srgbClr val="1F497D"/>
                  </a:solidFill>
                  <a:latin typeface="微软雅黑" pitchFamily="34" charset="-122"/>
                  <a:ea typeface="微软雅黑" pitchFamily="34" charset="-122"/>
                </a:endParaRPr>
              </a:p>
            </p:txBody>
          </p:sp>
          <p:sp>
            <p:nvSpPr>
              <p:cNvPr id="62" name="AutoShape 7"/>
              <p:cNvSpPr>
                <a:spLocks noChangeArrowheads="1"/>
              </p:cNvSpPr>
              <p:nvPr/>
            </p:nvSpPr>
            <p:spPr bwMode="auto">
              <a:xfrm rot="6300000">
                <a:off x="3149977" y="3851276"/>
                <a:ext cx="388936" cy="392112"/>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799" kern="0" dirty="0">
                  <a:solidFill>
                    <a:sysClr val="windowText" lastClr="000000"/>
                  </a:solidFill>
                  <a:latin typeface="微软雅黑" pitchFamily="34" charset="-122"/>
                  <a:ea typeface="微软雅黑" pitchFamily="34" charset="-122"/>
                </a:endParaRPr>
              </a:p>
            </p:txBody>
          </p:sp>
          <p:sp>
            <p:nvSpPr>
              <p:cNvPr id="63" name="AutoShape 8"/>
              <p:cNvSpPr>
                <a:spLocks noChangeArrowheads="1"/>
              </p:cNvSpPr>
              <p:nvPr/>
            </p:nvSpPr>
            <p:spPr bwMode="auto">
              <a:xfrm rot="13500000">
                <a:off x="4383088" y="1722437"/>
                <a:ext cx="388938" cy="392113"/>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799" kern="0" dirty="0">
                  <a:solidFill>
                    <a:sysClr val="windowText" lastClr="000000"/>
                  </a:solidFill>
                  <a:latin typeface="微软雅黑" pitchFamily="34" charset="-122"/>
                  <a:ea typeface="微软雅黑" pitchFamily="34" charset="-122"/>
                </a:endParaRPr>
              </a:p>
            </p:txBody>
          </p:sp>
          <p:sp>
            <p:nvSpPr>
              <p:cNvPr id="64" name="AutoShape 9"/>
              <p:cNvSpPr>
                <a:spLocks noChangeArrowheads="1"/>
              </p:cNvSpPr>
              <p:nvPr/>
            </p:nvSpPr>
            <p:spPr bwMode="auto">
              <a:xfrm rot="20700000">
                <a:off x="5622925" y="3860800"/>
                <a:ext cx="388938" cy="392113"/>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799" kern="0" dirty="0">
                  <a:solidFill>
                    <a:sysClr val="windowText" lastClr="000000"/>
                  </a:solidFill>
                  <a:latin typeface="微软雅黑" pitchFamily="34" charset="-122"/>
                  <a:ea typeface="微软雅黑" pitchFamily="34" charset="-122"/>
                </a:endParaRPr>
              </a:p>
            </p:txBody>
          </p:sp>
          <p:grpSp>
            <p:nvGrpSpPr>
              <p:cNvPr id="65" name="Group 10"/>
              <p:cNvGrpSpPr>
                <a:grpSpLocks/>
              </p:cNvGrpSpPr>
              <p:nvPr/>
            </p:nvGrpSpPr>
            <p:grpSpPr bwMode="auto">
              <a:xfrm rot="650306">
                <a:off x="3417888" y="2179638"/>
                <a:ext cx="2336800" cy="2330450"/>
                <a:chOff x="0" y="0"/>
                <a:chExt cx="1136" cy="1134"/>
              </a:xfrm>
            </p:grpSpPr>
            <p:sp>
              <p:nvSpPr>
                <p:cNvPr id="71" name="Oval 11"/>
                <p:cNvSpPr>
                  <a:spLocks noChangeArrowheads="1"/>
                </p:cNvSpPr>
                <p:nvPr/>
              </p:nvSpPr>
              <p:spPr bwMode="auto">
                <a:xfrm>
                  <a:off x="0" y="0"/>
                  <a:ext cx="1136" cy="1134"/>
                </a:xfrm>
                <a:prstGeom prst="ellipse">
                  <a:avLst/>
                </a:prstGeom>
                <a:gradFill rotWithShape="1">
                  <a:gsLst>
                    <a:gs pos="0">
                      <a:srgbClr val="C0C0C0"/>
                    </a:gs>
                    <a:gs pos="50000">
                      <a:srgbClr val="FFFFFF"/>
                    </a:gs>
                    <a:gs pos="100000">
                      <a:srgbClr val="C0C0C0"/>
                    </a:gs>
                  </a:gsLst>
                  <a:lin ang="2700000" scaled="1"/>
                </a:gradFill>
                <a:ln w="952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799" kern="0" dirty="0">
                    <a:solidFill>
                      <a:sysClr val="windowText" lastClr="000000"/>
                    </a:solidFill>
                    <a:latin typeface="微软雅黑" pitchFamily="34" charset="-122"/>
                    <a:ea typeface="微软雅黑" pitchFamily="34" charset="-122"/>
                  </a:endParaRPr>
                </a:p>
              </p:txBody>
            </p:sp>
            <p:sp>
              <p:nvSpPr>
                <p:cNvPr id="72" name="Oval 12"/>
                <p:cNvSpPr>
                  <a:spLocks noChangeArrowheads="1"/>
                </p:cNvSpPr>
                <p:nvPr/>
              </p:nvSpPr>
              <p:spPr bwMode="auto">
                <a:xfrm>
                  <a:off x="64" y="62"/>
                  <a:ext cx="1008" cy="1010"/>
                </a:xfrm>
                <a:prstGeom prst="ellipse">
                  <a:avLst/>
                </a:prstGeom>
                <a:solidFill>
                  <a:schemeClr val="tx2"/>
                </a:solidFill>
                <a:ln w="9525" cmpd="sng">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799" kern="0" dirty="0">
                    <a:solidFill>
                      <a:srgbClr val="1F497D"/>
                    </a:solidFill>
                    <a:latin typeface="微软雅黑" pitchFamily="34" charset="-122"/>
                    <a:ea typeface="微软雅黑" pitchFamily="34" charset="-122"/>
                  </a:endParaRPr>
                </a:p>
              </p:txBody>
            </p:sp>
          </p:grpSp>
          <p:sp>
            <p:nvSpPr>
              <p:cNvPr id="66" name="WordArt 13"/>
              <p:cNvSpPr>
                <a:spLocks noChangeArrowheads="1" noChangeShapeType="1"/>
              </p:cNvSpPr>
              <p:nvPr/>
            </p:nvSpPr>
            <p:spPr bwMode="auto">
              <a:xfrm rot="4339244">
                <a:off x="4974524" y="2855570"/>
                <a:ext cx="1521936" cy="37079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04053"/>
                  </a:avLst>
                </a:prstTxWarp>
              </a:bodyPr>
              <a:lstStyle/>
              <a:p>
                <a:pPr algn="ctr">
                  <a:defRPr/>
                </a:pPr>
                <a:r>
                  <a:rPr lang="zh-CN" altLang="en-US" sz="1400" kern="10" dirty="0">
                    <a:solidFill>
                      <a:srgbClr val="FFFFFF"/>
                    </a:solidFill>
                    <a:latin typeface="微软雅黑" pitchFamily="34" charset="-122"/>
                    <a:ea typeface="微软雅黑" pitchFamily="34" charset="-122"/>
                  </a:rPr>
                  <a:t>有无明显缺陷</a:t>
                </a:r>
              </a:p>
            </p:txBody>
          </p:sp>
          <p:sp>
            <p:nvSpPr>
              <p:cNvPr id="67" name="WordArt 14"/>
              <p:cNvSpPr>
                <a:spLocks noChangeArrowheads="1" noChangeShapeType="1"/>
              </p:cNvSpPr>
              <p:nvPr/>
            </p:nvSpPr>
            <p:spPr bwMode="auto">
              <a:xfrm rot="17481848">
                <a:off x="2862595" y="2699595"/>
                <a:ext cx="1350050" cy="63477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40662"/>
                  </a:avLst>
                </a:prstTxWarp>
              </a:bodyPr>
              <a:lstStyle/>
              <a:p>
                <a:pPr algn="ctr">
                  <a:defRPr/>
                </a:pPr>
                <a:r>
                  <a:rPr lang="zh-CN" altLang="en-US" sz="1400" kern="10" dirty="0">
                    <a:solidFill>
                      <a:srgbClr val="FFFFFF"/>
                    </a:solidFill>
                    <a:latin typeface="微软雅黑" pitchFamily="34" charset="-122"/>
                    <a:ea typeface="微软雅黑" pitchFamily="34" charset="-122"/>
                  </a:rPr>
                  <a:t>是否变形或椭</a:t>
                </a:r>
              </a:p>
            </p:txBody>
          </p:sp>
          <p:sp>
            <p:nvSpPr>
              <p:cNvPr id="68" name="WordArt 15"/>
              <p:cNvSpPr>
                <a:spLocks noChangeArrowheads="1" noChangeShapeType="1"/>
              </p:cNvSpPr>
              <p:nvPr/>
            </p:nvSpPr>
            <p:spPr bwMode="auto">
              <a:xfrm>
                <a:off x="3493003" y="3960571"/>
                <a:ext cx="2085806" cy="89259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1092614"/>
                  </a:avLst>
                </a:prstTxWarp>
              </a:bodyPr>
              <a:lstStyle/>
              <a:p>
                <a:pPr algn="ctr">
                  <a:defRPr/>
                </a:pPr>
                <a:r>
                  <a:rPr lang="zh-CN" altLang="en-US" sz="1400" kern="10" dirty="0">
                    <a:solidFill>
                      <a:srgbClr val="FFFFFF"/>
                    </a:solidFill>
                    <a:latin typeface="微软雅黑" pitchFamily="34" charset="-122"/>
                    <a:ea typeface="微软雅黑" pitchFamily="34" charset="-122"/>
                  </a:rPr>
                  <a:t>感觉形态与势态完否</a:t>
                </a:r>
              </a:p>
            </p:txBody>
          </p:sp>
          <p:sp>
            <p:nvSpPr>
              <p:cNvPr id="69" name="未知"/>
              <p:cNvSpPr>
                <a:spLocks/>
              </p:cNvSpPr>
              <p:nvPr/>
            </p:nvSpPr>
            <p:spPr bwMode="auto">
              <a:xfrm>
                <a:off x="3713163" y="2341665"/>
                <a:ext cx="1738312" cy="83502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77000">
                    <a:schemeClr val="tx2">
                      <a:alpha val="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799" kern="0" dirty="0">
                  <a:solidFill>
                    <a:sysClr val="windowText" lastClr="000000"/>
                  </a:solidFill>
                  <a:latin typeface="微软雅黑" pitchFamily="34" charset="-122"/>
                  <a:ea typeface="微软雅黑" pitchFamily="34" charset="-122"/>
                </a:endParaRPr>
              </a:p>
            </p:txBody>
          </p:sp>
          <p:sp>
            <p:nvSpPr>
              <p:cNvPr id="70" name="WordArt 17"/>
              <p:cNvSpPr>
                <a:spLocks noChangeArrowheads="1" noChangeShapeType="1"/>
              </p:cNvSpPr>
              <p:nvPr/>
            </p:nvSpPr>
            <p:spPr bwMode="auto">
              <a:xfrm>
                <a:off x="4117975" y="3127375"/>
                <a:ext cx="958850" cy="476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defRPr/>
                </a:pPr>
                <a:r>
                  <a:rPr lang="zh-CN" altLang="en-US" sz="2399"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rPr>
                  <a:t>圆球维度</a:t>
                </a:r>
                <a:endParaRPr lang="en-US" altLang="zh-CN" sz="2399"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2399"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rPr>
                  <a:t>圆球理论</a:t>
                </a:r>
              </a:p>
            </p:txBody>
          </p:sp>
        </p:grpSp>
        <p:grpSp>
          <p:nvGrpSpPr>
            <p:cNvPr id="22" name="组合 21"/>
            <p:cNvGrpSpPr/>
            <p:nvPr/>
          </p:nvGrpSpPr>
          <p:grpSpPr>
            <a:xfrm>
              <a:off x="4710319" y="1906946"/>
              <a:ext cx="3606097" cy="1610541"/>
              <a:chOff x="323850" y="1700213"/>
              <a:chExt cx="8545033" cy="3816350"/>
            </a:xfrm>
          </p:grpSpPr>
          <p:grpSp>
            <p:nvGrpSpPr>
              <p:cNvPr id="32" name="Group 3"/>
              <p:cNvGrpSpPr>
                <a:grpSpLocks/>
              </p:cNvGrpSpPr>
              <p:nvPr/>
            </p:nvGrpSpPr>
            <p:grpSpPr bwMode="auto">
              <a:xfrm>
                <a:off x="1763713" y="2060578"/>
                <a:ext cx="7105170" cy="2952760"/>
                <a:chOff x="295" y="797"/>
                <a:chExt cx="5450" cy="3042"/>
              </a:xfrm>
            </p:grpSpPr>
            <p:sp>
              <p:nvSpPr>
                <p:cNvPr id="56" name="AutoShape 4"/>
                <p:cNvSpPr>
                  <a:spLocks noChangeArrowheads="1"/>
                </p:cNvSpPr>
                <p:nvPr/>
              </p:nvSpPr>
              <p:spPr bwMode="auto">
                <a:xfrm>
                  <a:off x="295" y="3711"/>
                  <a:ext cx="5191" cy="128"/>
                </a:xfrm>
                <a:custGeom>
                  <a:avLst/>
                  <a:gdLst>
                    <a:gd name="G0" fmla="+- 2283 0 0"/>
                    <a:gd name="G1" fmla="+- 21600 0 2283"/>
                    <a:gd name="G2" fmla="*/ 2283 1 2"/>
                    <a:gd name="G3" fmla="+- 21600 0 G2"/>
                    <a:gd name="G4" fmla="+/ 2283 21600 2"/>
                    <a:gd name="G5" fmla="+/ G1 0 2"/>
                    <a:gd name="G6" fmla="*/ 21600 21600 2283"/>
                    <a:gd name="G7" fmla="*/ G6 1 2"/>
                    <a:gd name="G8" fmla="+- 21600 0 G7"/>
                    <a:gd name="G9" fmla="*/ 21600 1 2"/>
                    <a:gd name="G10" fmla="+- 2283 0 G9"/>
                    <a:gd name="G11" fmla="?: G10 G8 0"/>
                    <a:gd name="G12" fmla="?: G10 G7 21600"/>
                    <a:gd name="T0" fmla="*/ 20458 w 21600"/>
                    <a:gd name="T1" fmla="*/ 10800 h 21600"/>
                    <a:gd name="T2" fmla="*/ 10800 w 21600"/>
                    <a:gd name="T3" fmla="*/ 21600 h 21600"/>
                    <a:gd name="T4" fmla="*/ 1142 w 21600"/>
                    <a:gd name="T5" fmla="*/ 10800 h 21600"/>
                    <a:gd name="T6" fmla="*/ 10800 w 21600"/>
                    <a:gd name="T7" fmla="*/ 0 h 21600"/>
                    <a:gd name="T8" fmla="*/ 2942 w 21600"/>
                    <a:gd name="T9" fmla="*/ 2942 h 21600"/>
                    <a:gd name="T10" fmla="*/ 18658 w 21600"/>
                    <a:gd name="T11" fmla="*/ 18658 h 21600"/>
                  </a:gdLst>
                  <a:ahLst/>
                  <a:cxnLst>
                    <a:cxn ang="0">
                      <a:pos x="T0" y="T1"/>
                    </a:cxn>
                    <a:cxn ang="0">
                      <a:pos x="T2" y="T3"/>
                    </a:cxn>
                    <a:cxn ang="0">
                      <a:pos x="T4" y="T5"/>
                    </a:cxn>
                    <a:cxn ang="0">
                      <a:pos x="T6" y="T7"/>
                    </a:cxn>
                  </a:cxnLst>
                  <a:rect l="T8" t="T9" r="T10" b="T11"/>
                  <a:pathLst>
                    <a:path w="21600" h="21600">
                      <a:moveTo>
                        <a:pt x="0" y="0"/>
                      </a:moveTo>
                      <a:lnTo>
                        <a:pt x="2283" y="21600"/>
                      </a:lnTo>
                      <a:lnTo>
                        <a:pt x="19317" y="21600"/>
                      </a:lnTo>
                      <a:lnTo>
                        <a:pt x="21600" y="0"/>
                      </a:lnTo>
                      <a:close/>
                    </a:path>
                  </a:pathLst>
                </a:custGeom>
                <a:gradFill rotWithShape="1">
                  <a:gsLst>
                    <a:gs pos="0">
                      <a:srgbClr val="33333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57" name="AutoShape 5"/>
                <p:cNvSpPr>
                  <a:spLocks noChangeArrowheads="1"/>
                </p:cNvSpPr>
                <p:nvPr/>
              </p:nvSpPr>
              <p:spPr bwMode="auto">
                <a:xfrm>
                  <a:off x="295" y="797"/>
                  <a:ext cx="5450" cy="2914"/>
                </a:xfrm>
                <a:prstGeom prst="roundRect">
                  <a:avLst>
                    <a:gd name="adj" fmla="val 1324"/>
                  </a:avLst>
                </a:prstGeom>
                <a:solidFill>
                  <a:schemeClr val="bg1">
                    <a:lumMod val="95000"/>
                  </a:schemeClr>
                </a:solidFill>
                <a:ln w="6350" algn="ctr">
                  <a:solidFill>
                    <a:srgbClr val="DDDDDD"/>
                  </a:solidFill>
                  <a:round/>
                  <a:headEnd/>
                  <a:tailEnd/>
                </a:ln>
                <a:effectLst/>
                <a:extLst>
                  <a:ext uri="{AF507438-7753-43E0-B8FC-AC1667EBCBE1}">
                    <a14:hiddenEffects xmlns:a14="http://schemas.microsoft.com/office/drawing/2010/main">
                      <a:effectLst>
                        <a:outerShdw dist="17961" dir="13500000" algn="ctr" rotWithShape="0">
                          <a:srgbClr val="808080">
                            <a:gamma/>
                            <a:shade val="60000"/>
                            <a:invGamma/>
                          </a:srgbClr>
                        </a:outerShdw>
                      </a:effectLst>
                    </a14:hiddenEffects>
                  </a:ext>
                </a:extLst>
              </p:spPr>
              <p:txBody>
                <a:bodyPr wrap="none" anchor="ctr"/>
                <a:lstStyle/>
                <a:p>
                  <a:pPr algn="ctr">
                    <a:spcBef>
                      <a:spcPct val="20000"/>
                    </a:spcBef>
                    <a:buClr>
                      <a:srgbClr val="E1B40C"/>
                    </a:buClr>
                    <a:buFont typeface="Wingdings" pitchFamily="2" charset="2"/>
                    <a:buNone/>
                    <a:defRPr/>
                  </a:pPr>
                  <a:endParaRPr lang="zh-CN" altLang="en-US" sz="1600" b="1" kern="0" dirty="0">
                    <a:solidFill>
                      <a:srgbClr val="000000"/>
                    </a:solidFill>
                    <a:latin typeface="微软雅黑" pitchFamily="34" charset="-122"/>
                    <a:ea typeface="微软雅黑" pitchFamily="34" charset="-122"/>
                  </a:endParaRPr>
                </a:p>
              </p:txBody>
            </p:sp>
          </p:grpSp>
          <p:sp>
            <p:nvSpPr>
              <p:cNvPr id="33" name="Oval 6"/>
              <p:cNvSpPr>
                <a:spLocks noChangeArrowheads="1"/>
              </p:cNvSpPr>
              <p:nvPr/>
            </p:nvSpPr>
            <p:spPr bwMode="auto">
              <a:xfrm>
                <a:off x="323850" y="4940300"/>
                <a:ext cx="3457575" cy="576263"/>
              </a:xfrm>
              <a:prstGeom prst="ellipse">
                <a:avLst/>
              </a:prstGeom>
              <a:gradFill rotWithShape="1">
                <a:gsLst>
                  <a:gs pos="0">
                    <a:srgbClr val="000000">
                      <a:alpha val="80000"/>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19050"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34" name="Freeform 7"/>
              <p:cNvSpPr>
                <a:spLocks/>
              </p:cNvSpPr>
              <p:nvPr/>
            </p:nvSpPr>
            <p:spPr bwMode="auto">
              <a:xfrm rot="-20700000">
                <a:off x="2133600" y="3338513"/>
                <a:ext cx="1006475" cy="1998662"/>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gradFill rotWithShape="1">
                <a:gsLst>
                  <a:gs pos="0">
                    <a:srgbClr val="EAEAEA"/>
                  </a:gs>
                  <a:gs pos="100000">
                    <a:srgbClr val="B2B2B2"/>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35" name="Freeform 8"/>
              <p:cNvSpPr>
                <a:spLocks/>
              </p:cNvSpPr>
              <p:nvPr/>
            </p:nvSpPr>
            <p:spPr bwMode="auto">
              <a:xfrm rot="-20700000">
                <a:off x="1028700" y="1744663"/>
                <a:ext cx="763588" cy="234950"/>
              </a:xfrm>
              <a:custGeom>
                <a:avLst/>
                <a:gdLst>
                  <a:gd name="T0" fmla="*/ 382 w 382"/>
                  <a:gd name="T1" fmla="*/ 117 h 117"/>
                  <a:gd name="T2" fmla="*/ 0 w 382"/>
                  <a:gd name="T3" fmla="*/ 0 h 117"/>
                  <a:gd name="T4" fmla="*/ 378 w 382"/>
                  <a:gd name="T5" fmla="*/ 117 h 117"/>
                  <a:gd name="T6" fmla="*/ 382 w 382"/>
                  <a:gd name="T7" fmla="*/ 117 h 117"/>
                </a:gdLst>
                <a:ahLst/>
                <a:cxnLst>
                  <a:cxn ang="0">
                    <a:pos x="T0" y="T1"/>
                  </a:cxn>
                  <a:cxn ang="0">
                    <a:pos x="T2" y="T3"/>
                  </a:cxn>
                  <a:cxn ang="0">
                    <a:pos x="T4" y="T5"/>
                  </a:cxn>
                  <a:cxn ang="0">
                    <a:pos x="T6" y="T7"/>
                  </a:cxn>
                </a:cxnLst>
                <a:rect l="0" t="0" r="r" b="b"/>
                <a:pathLst>
                  <a:path w="382" h="117">
                    <a:moveTo>
                      <a:pt x="382" y="117"/>
                    </a:moveTo>
                    <a:lnTo>
                      <a:pt x="0" y="0"/>
                    </a:lnTo>
                    <a:lnTo>
                      <a:pt x="378" y="117"/>
                    </a:lnTo>
                    <a:lnTo>
                      <a:pt x="382"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36" name="Freeform 9"/>
              <p:cNvSpPr>
                <a:spLocks/>
              </p:cNvSpPr>
              <p:nvPr/>
            </p:nvSpPr>
            <p:spPr bwMode="auto">
              <a:xfrm rot="-20700000">
                <a:off x="1695450" y="2190750"/>
                <a:ext cx="939800" cy="295275"/>
              </a:xfrm>
              <a:custGeom>
                <a:avLst/>
                <a:gdLst>
                  <a:gd name="T0" fmla="*/ 0 w 470"/>
                  <a:gd name="T1" fmla="*/ 0 h 148"/>
                  <a:gd name="T2" fmla="*/ 0 w 470"/>
                  <a:gd name="T3" fmla="*/ 2 h 148"/>
                  <a:gd name="T4" fmla="*/ 470 w 470"/>
                  <a:gd name="T5" fmla="*/ 148 h 148"/>
                  <a:gd name="T6" fmla="*/ 0 w 470"/>
                  <a:gd name="T7" fmla="*/ 0 h 148"/>
                </a:gdLst>
                <a:ahLst/>
                <a:cxnLst>
                  <a:cxn ang="0">
                    <a:pos x="T0" y="T1"/>
                  </a:cxn>
                  <a:cxn ang="0">
                    <a:pos x="T2" y="T3"/>
                  </a:cxn>
                  <a:cxn ang="0">
                    <a:pos x="T4" y="T5"/>
                  </a:cxn>
                  <a:cxn ang="0">
                    <a:pos x="T6" y="T7"/>
                  </a:cxn>
                </a:cxnLst>
                <a:rect l="0" t="0" r="r" b="b"/>
                <a:pathLst>
                  <a:path w="470" h="148">
                    <a:moveTo>
                      <a:pt x="0" y="0"/>
                    </a:moveTo>
                    <a:lnTo>
                      <a:pt x="0" y="2"/>
                    </a:lnTo>
                    <a:lnTo>
                      <a:pt x="470" y="1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37" name="Freeform 10"/>
              <p:cNvSpPr>
                <a:spLocks/>
              </p:cNvSpPr>
              <p:nvPr/>
            </p:nvSpPr>
            <p:spPr bwMode="auto">
              <a:xfrm rot="-20700000">
                <a:off x="2730500" y="2154238"/>
                <a:ext cx="1746250" cy="404812"/>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gradFill rotWithShape="1">
                <a:gsLst>
                  <a:gs pos="0">
                    <a:srgbClr val="EAEAEA"/>
                  </a:gs>
                  <a:gs pos="100000">
                    <a:srgbClr val="C0C0C0"/>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38" name="Freeform 11"/>
              <p:cNvSpPr>
                <a:spLocks/>
              </p:cNvSpPr>
              <p:nvPr/>
            </p:nvSpPr>
            <p:spPr bwMode="auto">
              <a:xfrm rot="-20700000">
                <a:off x="1035050" y="1700213"/>
                <a:ext cx="1754188" cy="409575"/>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gradFill rotWithShape="1">
                <a:gsLst>
                  <a:gs pos="0">
                    <a:srgbClr val="EAEAEA"/>
                  </a:gs>
                  <a:gs pos="100000">
                    <a:srgbClr val="C0C0C0"/>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39" name="Freeform 12"/>
              <p:cNvSpPr>
                <a:spLocks/>
              </p:cNvSpPr>
              <p:nvPr/>
            </p:nvSpPr>
            <p:spPr bwMode="auto">
              <a:xfrm rot="-20700000">
                <a:off x="2068513" y="1817688"/>
                <a:ext cx="1566862" cy="311150"/>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gradFill rotWithShape="1">
                <a:gsLst>
                  <a:gs pos="0">
                    <a:srgbClr val="EAEAEA"/>
                  </a:gs>
                  <a:gs pos="100000">
                    <a:srgbClr val="C0C0C0"/>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0" name="Freeform 13"/>
              <p:cNvSpPr>
                <a:spLocks/>
              </p:cNvSpPr>
              <p:nvPr/>
            </p:nvSpPr>
            <p:spPr bwMode="auto">
              <a:xfrm rot="-20700000">
                <a:off x="1711325" y="2063750"/>
                <a:ext cx="1946275" cy="557213"/>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gradFill rotWithShape="1">
                <a:gsLst>
                  <a:gs pos="0">
                    <a:srgbClr val="C00000">
                      <a:lumMod val="60000"/>
                      <a:lumOff val="40000"/>
                    </a:srgbClr>
                  </a:gs>
                  <a:gs pos="100000">
                    <a:srgbClr val="C00000"/>
                  </a:gs>
                </a:gsLst>
                <a:lin ang="2700000" scaled="1"/>
              </a:gradFill>
              <a:ln>
                <a:noFill/>
              </a:ln>
              <a:effectLs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1" name="Freeform 14"/>
              <p:cNvSpPr>
                <a:spLocks/>
              </p:cNvSpPr>
              <p:nvPr/>
            </p:nvSpPr>
            <p:spPr bwMode="auto">
              <a:xfrm rot="-20700000">
                <a:off x="1028700" y="1743075"/>
                <a:ext cx="755650" cy="234950"/>
              </a:xfrm>
              <a:custGeom>
                <a:avLst/>
                <a:gdLst>
                  <a:gd name="T0" fmla="*/ 378 w 378"/>
                  <a:gd name="T1" fmla="*/ 117 h 117"/>
                  <a:gd name="T2" fmla="*/ 0 w 378"/>
                  <a:gd name="T3" fmla="*/ 0 h 117"/>
                  <a:gd name="T4" fmla="*/ 378 w 378"/>
                  <a:gd name="T5" fmla="*/ 117 h 117"/>
                  <a:gd name="T6" fmla="*/ 378 w 378"/>
                  <a:gd name="T7" fmla="*/ 117 h 117"/>
                </a:gdLst>
                <a:ahLst/>
                <a:cxnLst>
                  <a:cxn ang="0">
                    <a:pos x="T0" y="T1"/>
                  </a:cxn>
                  <a:cxn ang="0">
                    <a:pos x="T2" y="T3"/>
                  </a:cxn>
                  <a:cxn ang="0">
                    <a:pos x="T4" y="T5"/>
                  </a:cxn>
                  <a:cxn ang="0">
                    <a:pos x="T6" y="T7"/>
                  </a:cxn>
                </a:cxnLst>
                <a:rect l="0" t="0" r="r" b="b"/>
                <a:pathLst>
                  <a:path w="378" h="117">
                    <a:moveTo>
                      <a:pt x="378" y="117"/>
                    </a:moveTo>
                    <a:lnTo>
                      <a:pt x="0" y="0"/>
                    </a:lnTo>
                    <a:lnTo>
                      <a:pt x="378" y="117"/>
                    </a:lnTo>
                    <a:lnTo>
                      <a:pt x="37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2" name="Freeform 15"/>
              <p:cNvSpPr>
                <a:spLocks/>
              </p:cNvSpPr>
              <p:nvPr/>
            </p:nvSpPr>
            <p:spPr bwMode="auto">
              <a:xfrm rot="-20700000">
                <a:off x="871538" y="1760538"/>
                <a:ext cx="1047750" cy="1417637"/>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gradFill rotWithShape="1">
                <a:gsLst>
                  <a:gs pos="0">
                    <a:srgbClr val="1C1C1C"/>
                  </a:gs>
                  <a:gs pos="100000">
                    <a:srgbClr val="5F5F5F"/>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3" name="Freeform 16"/>
              <p:cNvSpPr>
                <a:spLocks/>
              </p:cNvSpPr>
              <p:nvPr/>
            </p:nvSpPr>
            <p:spPr bwMode="auto">
              <a:xfrm rot="-20700000">
                <a:off x="1492250" y="2166938"/>
                <a:ext cx="939800" cy="1849437"/>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gradFill rotWithShape="1">
                <a:gsLst>
                  <a:gs pos="0">
                    <a:srgbClr val="C00000">
                      <a:lumMod val="50000"/>
                    </a:srgbClr>
                  </a:gs>
                  <a:gs pos="100000">
                    <a:srgbClr val="C00000">
                      <a:lumMod val="75000"/>
                    </a:srgbClr>
                  </a:gs>
                </a:gsLst>
                <a:lin ang="2700000" scaled="1"/>
              </a:gradFill>
              <a:ln>
                <a:noFill/>
              </a:ln>
              <a:effectLs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4" name="Freeform 17"/>
              <p:cNvSpPr>
                <a:spLocks/>
              </p:cNvSpPr>
              <p:nvPr/>
            </p:nvSpPr>
            <p:spPr bwMode="auto">
              <a:xfrm rot="-20700000">
                <a:off x="2427288" y="2459038"/>
                <a:ext cx="1350962" cy="1612900"/>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gradFill rotWithShape="1">
                <a:gsLst>
                  <a:gs pos="0">
                    <a:srgbClr val="C00000">
                      <a:lumMod val="60000"/>
                      <a:lumOff val="40000"/>
                    </a:srgbClr>
                  </a:gs>
                  <a:gs pos="100000">
                    <a:srgbClr val="C00000">
                      <a:lumMod val="75000"/>
                    </a:srgbClr>
                  </a:gs>
                </a:gsLst>
                <a:lin ang="2700000" scaled="1"/>
              </a:gradFill>
              <a:ln>
                <a:noFill/>
              </a:ln>
              <a:effectLs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5" name="Freeform 18"/>
              <p:cNvSpPr>
                <a:spLocks/>
              </p:cNvSpPr>
              <p:nvPr/>
            </p:nvSpPr>
            <p:spPr bwMode="auto">
              <a:xfrm rot="-20700000">
                <a:off x="2865438" y="3436938"/>
                <a:ext cx="1135062" cy="1504950"/>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gradFill rotWithShape="1">
                <a:gsLst>
                  <a:gs pos="0">
                    <a:srgbClr val="EAEAEA"/>
                  </a:gs>
                  <a:gs pos="100000">
                    <a:srgbClr val="B2B2B2"/>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6" name="Freeform 19"/>
              <p:cNvSpPr>
                <a:spLocks/>
              </p:cNvSpPr>
              <p:nvPr/>
            </p:nvSpPr>
            <p:spPr bwMode="auto">
              <a:xfrm rot="-20700000">
                <a:off x="3470275" y="2417763"/>
                <a:ext cx="795338" cy="1608137"/>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gradFill rotWithShape="1">
                <a:gsLst>
                  <a:gs pos="0">
                    <a:srgbClr val="EAEAEA"/>
                  </a:gs>
                  <a:gs pos="100000">
                    <a:srgbClr val="B2B2B2"/>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7" name="Freeform 20"/>
              <p:cNvSpPr>
                <a:spLocks/>
              </p:cNvSpPr>
              <p:nvPr/>
            </p:nvSpPr>
            <p:spPr bwMode="auto">
              <a:xfrm rot="-20700000">
                <a:off x="612775" y="2530475"/>
                <a:ext cx="763588" cy="1770063"/>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gradFill rotWithShape="1">
                <a:gsLst>
                  <a:gs pos="0">
                    <a:srgbClr val="1C1C1C"/>
                  </a:gs>
                  <a:gs pos="100000">
                    <a:srgbClr val="5F5F5F"/>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8" name="Freeform 21"/>
              <p:cNvSpPr>
                <a:spLocks/>
              </p:cNvSpPr>
              <p:nvPr/>
            </p:nvSpPr>
            <p:spPr bwMode="auto">
              <a:xfrm rot="-20700000">
                <a:off x="858838" y="3262313"/>
                <a:ext cx="1284287" cy="1774825"/>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gradFill rotWithShape="1">
                <a:gsLst>
                  <a:gs pos="0">
                    <a:srgbClr val="1C1C1C"/>
                  </a:gs>
                  <a:gs pos="100000">
                    <a:srgbClr val="5F5F5F"/>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49" name="Line 23"/>
              <p:cNvSpPr>
                <a:spLocks noChangeShapeType="1"/>
              </p:cNvSpPr>
              <p:nvPr/>
            </p:nvSpPr>
            <p:spPr bwMode="auto">
              <a:xfrm flipV="1">
                <a:off x="2963863" y="2759075"/>
                <a:ext cx="1584325" cy="431800"/>
              </a:xfrm>
              <a:prstGeom prst="line">
                <a:avLst/>
              </a:prstGeom>
              <a:noFill/>
              <a:ln w="25400" cap="flat" cmpd="sng" algn="ctr">
                <a:solidFill>
                  <a:srgbClr val="C0504D"/>
                </a:solidFill>
                <a:prstDash val="solid"/>
                <a:headEnd type="oval" w="med" len="med"/>
                <a:tailEnd/>
              </a:ln>
              <a:effectLst>
                <a:outerShdw blurRad="40000" dist="20000" dir="5400000" rotWithShape="0">
                  <a:srgbClr val="000000">
                    <a:alpha val="38000"/>
                  </a:srgbClr>
                </a:outerShdw>
              </a:effectLst>
              <a:extLst/>
            </p:spPr>
            <p:txBody>
              <a:bodyPr wrap="none" anchor="ct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50" name="Line 27"/>
              <p:cNvSpPr>
                <a:spLocks noChangeShapeType="1"/>
              </p:cNvSpPr>
              <p:nvPr/>
            </p:nvSpPr>
            <p:spPr bwMode="auto">
              <a:xfrm flipV="1">
                <a:off x="3709988" y="4068763"/>
                <a:ext cx="850900" cy="274637"/>
              </a:xfrm>
              <a:prstGeom prst="line">
                <a:avLst/>
              </a:prstGeom>
              <a:noFill/>
              <a:ln w="25400" cap="flat" cmpd="sng" algn="ctr">
                <a:solidFill>
                  <a:srgbClr val="C0504D"/>
                </a:solidFill>
                <a:prstDash val="solid"/>
                <a:headEnd type="oval" w="med" len="med"/>
                <a:tailEnd/>
              </a:ln>
              <a:effectLst>
                <a:outerShdw blurRad="40000" dist="20000" dir="5400000" rotWithShape="0">
                  <a:srgbClr val="000000">
                    <a:alpha val="38000"/>
                  </a:srgbClr>
                </a:outerShdw>
              </a:effectLst>
              <a:extLst/>
            </p:spPr>
            <p:txBody>
              <a:bodyPr wrap="none" anchor="ctr"/>
              <a:lstStyle/>
              <a:p>
                <a:pPr>
                  <a:defRPr/>
                </a:pPr>
                <a:endParaRPr lang="zh-CN" altLang="en-US" sz="1600" b="1" kern="0" dirty="0">
                  <a:solidFill>
                    <a:sysClr val="windowText" lastClr="000000"/>
                  </a:solidFill>
                  <a:latin typeface="微软雅黑" pitchFamily="34" charset="-122"/>
                  <a:ea typeface="微软雅黑" pitchFamily="34" charset="-122"/>
                </a:endParaRPr>
              </a:p>
            </p:txBody>
          </p:sp>
          <p:grpSp>
            <p:nvGrpSpPr>
              <p:cNvPr id="51" name="组合 1"/>
              <p:cNvGrpSpPr/>
              <p:nvPr/>
            </p:nvGrpSpPr>
            <p:grpSpPr>
              <a:xfrm>
                <a:off x="4043845" y="2043636"/>
                <a:ext cx="4452929" cy="2124589"/>
                <a:chOff x="4043845" y="2043636"/>
                <a:chExt cx="4452929" cy="2124589"/>
              </a:xfrm>
            </p:grpSpPr>
            <p:sp>
              <p:nvSpPr>
                <p:cNvPr id="52" name="Line 22"/>
                <p:cNvSpPr>
                  <a:spLocks noChangeShapeType="1"/>
                </p:cNvSpPr>
                <p:nvPr/>
              </p:nvSpPr>
              <p:spPr bwMode="auto">
                <a:xfrm>
                  <a:off x="4548188" y="2757488"/>
                  <a:ext cx="3816350" cy="1587"/>
                </a:xfrm>
                <a:prstGeom prst="line">
                  <a:avLst/>
                </a:prstGeom>
                <a:noFill/>
                <a:ln w="25400" cap="flat" cmpd="sng" algn="ctr">
                  <a:solidFill>
                    <a:srgbClr val="C0504D"/>
                  </a:solidFill>
                  <a:prstDash val="solid"/>
                  <a:headEnd/>
                  <a:tailEnd type="oval" w="med" len="med"/>
                </a:ln>
                <a:effectLst>
                  <a:outerShdw blurRad="40000" dist="20000" dir="5400000" rotWithShape="0">
                    <a:srgbClr val="000000">
                      <a:alpha val="38000"/>
                    </a:srgbClr>
                  </a:outerShdw>
                </a:effectLst>
                <a:extLst/>
              </p:spPr>
              <p:txBody>
                <a:bodyPr wrap="none" anchor="ct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53" name="Rectangle 24"/>
                <p:cNvSpPr>
                  <a:spLocks noChangeArrowheads="1"/>
                </p:cNvSpPr>
                <p:nvPr/>
              </p:nvSpPr>
              <p:spPr bwMode="auto">
                <a:xfrm>
                  <a:off x="4043845" y="2043636"/>
                  <a:ext cx="4320696" cy="147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defRPr/>
                  </a:pPr>
                  <a:r>
                    <a:rPr lang="zh-CN" altLang="en-US" sz="1200" b="1" kern="0" dirty="0">
                      <a:solidFill>
                        <a:srgbClr val="1F497D"/>
                      </a:solidFill>
                      <a:latin typeface="微软雅黑" pitchFamily="34" charset="-122"/>
                      <a:ea typeface="微软雅黑" pitchFamily="34" charset="-122"/>
                    </a:rPr>
                    <a:t>实施维度：</a:t>
                  </a:r>
                  <a:r>
                    <a:rPr lang="en-US" altLang="zh-CN" sz="1200" b="1" kern="0" dirty="0">
                      <a:solidFill>
                        <a:srgbClr val="1F497D"/>
                      </a:solidFill>
                      <a:latin typeface="微软雅黑" pitchFamily="34" charset="-122"/>
                      <a:ea typeface="微软雅黑" pitchFamily="34" charset="-122"/>
                    </a:rPr>
                    <a:t>PDCA</a:t>
                  </a:r>
                  <a:endParaRPr lang="zh-CN" altLang="en-US" sz="1200" b="1" kern="0" dirty="0">
                    <a:solidFill>
                      <a:srgbClr val="1F497D"/>
                    </a:solidFill>
                    <a:latin typeface="微软雅黑" pitchFamily="34" charset="-122"/>
                    <a:ea typeface="微软雅黑" pitchFamily="34" charset="-122"/>
                  </a:endParaRPr>
                </a:p>
                <a:p>
                  <a:pPr algn="r">
                    <a:lnSpc>
                      <a:spcPct val="150000"/>
                    </a:lnSpc>
                    <a:defRPr/>
                  </a:pPr>
                  <a:endParaRPr lang="zh-CN" altLang="en-US" sz="1200" b="1" kern="0" dirty="0">
                    <a:solidFill>
                      <a:srgbClr val="1F497D"/>
                    </a:solidFill>
                    <a:latin typeface="微软雅黑" pitchFamily="34" charset="-122"/>
                    <a:ea typeface="微软雅黑" pitchFamily="34" charset="-122"/>
                  </a:endParaRPr>
                </a:p>
              </p:txBody>
            </p:sp>
            <p:sp>
              <p:nvSpPr>
                <p:cNvPr id="54" name="Line 26"/>
                <p:cNvSpPr>
                  <a:spLocks noChangeShapeType="1"/>
                </p:cNvSpPr>
                <p:nvPr/>
              </p:nvSpPr>
              <p:spPr bwMode="auto">
                <a:xfrm>
                  <a:off x="4548188" y="4056063"/>
                  <a:ext cx="3816350" cy="1587"/>
                </a:xfrm>
                <a:prstGeom prst="line">
                  <a:avLst/>
                </a:prstGeom>
                <a:noFill/>
                <a:ln w="25400" cap="flat" cmpd="sng" algn="ctr">
                  <a:solidFill>
                    <a:srgbClr val="C0504D"/>
                  </a:solidFill>
                  <a:prstDash val="solid"/>
                  <a:headEnd/>
                  <a:tailEnd type="oval" w="med" len="med"/>
                </a:ln>
                <a:effectLst>
                  <a:outerShdw blurRad="40000" dist="20000" dir="5400000" rotWithShape="0">
                    <a:srgbClr val="000000">
                      <a:alpha val="38000"/>
                    </a:srgbClr>
                  </a:outerShdw>
                </a:effectLst>
                <a:extLst/>
              </p:spPr>
              <p:txBody>
                <a:bodyPr wrap="none" anchor="ctr"/>
                <a:lstStyle/>
                <a:p>
                  <a:pPr>
                    <a:defRPr/>
                  </a:pPr>
                  <a:endParaRPr lang="zh-CN" altLang="en-US" sz="1600" b="1" kern="0" dirty="0">
                    <a:solidFill>
                      <a:sysClr val="windowText" lastClr="000000"/>
                    </a:solidFill>
                    <a:latin typeface="微软雅黑" pitchFamily="34" charset="-122"/>
                    <a:ea typeface="微软雅黑" pitchFamily="34" charset="-122"/>
                  </a:endParaRPr>
                </a:p>
              </p:txBody>
            </p:sp>
            <p:sp>
              <p:nvSpPr>
                <p:cNvPr id="55" name="Rectangle 28"/>
                <p:cNvSpPr>
                  <a:spLocks noChangeArrowheads="1"/>
                </p:cNvSpPr>
                <p:nvPr/>
              </p:nvSpPr>
              <p:spPr bwMode="auto">
                <a:xfrm>
                  <a:off x="4751863" y="3327547"/>
                  <a:ext cx="3744911" cy="84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defRPr/>
                  </a:pPr>
                  <a:r>
                    <a:rPr lang="zh-CN" altLang="en-US" sz="1200" b="1" kern="0" dirty="0">
                      <a:solidFill>
                        <a:srgbClr val="1F497D"/>
                      </a:solidFill>
                      <a:latin typeface="微软雅黑" pitchFamily="34" charset="-122"/>
                      <a:ea typeface="微软雅黑" pitchFamily="34" charset="-122"/>
                    </a:rPr>
                    <a:t>基本维度：</a:t>
                  </a:r>
                  <a:r>
                    <a:rPr lang="en-US" altLang="zh-CN" sz="1200" b="1" kern="0" dirty="0">
                      <a:solidFill>
                        <a:srgbClr val="1F497D"/>
                      </a:solidFill>
                      <a:latin typeface="微软雅黑" pitchFamily="34" charset="-122"/>
                      <a:ea typeface="微软雅黑" pitchFamily="34" charset="-122"/>
                    </a:rPr>
                    <a:t>4PS</a:t>
                  </a:r>
                  <a:endParaRPr lang="zh-CN" altLang="en-US" sz="1200" b="1" kern="0" dirty="0">
                    <a:solidFill>
                      <a:srgbClr val="1F497D"/>
                    </a:solidFill>
                    <a:latin typeface="微软雅黑" pitchFamily="34" charset="-122"/>
                    <a:ea typeface="微软雅黑" pitchFamily="34" charset="-122"/>
                  </a:endParaRPr>
                </a:p>
              </p:txBody>
            </p:sp>
          </p:grpSp>
        </p:grpSp>
        <p:sp>
          <p:nvSpPr>
            <p:cNvPr id="23" name="TextBox 22"/>
            <p:cNvSpPr txBox="1"/>
            <p:nvPr/>
          </p:nvSpPr>
          <p:spPr>
            <a:xfrm>
              <a:off x="5958840" y="3753989"/>
              <a:ext cx="2304256"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lnSpc>
                  <a:spcPct val="150000"/>
                </a:lnSpc>
                <a:defRPr sz="1200" b="1">
                  <a:solidFill>
                    <a:srgbClr val="C00000"/>
                  </a:solidFill>
                  <a:latin typeface="微软雅黑" pitchFamily="34" charset="-122"/>
                  <a:ea typeface="微软雅黑" pitchFamily="34" charset="-122"/>
                </a:defRPr>
              </a:lvl1pPr>
            </a:lstStyle>
            <a:p>
              <a:pPr>
                <a:defRPr/>
              </a:pPr>
              <a:r>
                <a:rPr lang="zh-CN" altLang="en-US" kern="0" dirty="0">
                  <a:solidFill>
                    <a:srgbClr val="1F497D"/>
                  </a:solidFill>
                </a:rPr>
                <a:t>核心维度：病患体验</a:t>
              </a:r>
            </a:p>
          </p:txBody>
        </p:sp>
        <p:sp>
          <p:nvSpPr>
            <p:cNvPr id="24" name="Line 27"/>
            <p:cNvSpPr>
              <a:spLocks noChangeShapeType="1"/>
            </p:cNvSpPr>
            <p:nvPr/>
          </p:nvSpPr>
          <p:spPr bwMode="auto">
            <a:xfrm>
              <a:off x="5726968" y="3033288"/>
              <a:ext cx="336518" cy="1027180"/>
            </a:xfrm>
            <a:prstGeom prst="line">
              <a:avLst/>
            </a:prstGeom>
            <a:noFill/>
            <a:ln w="25400" cap="flat" cmpd="sng" algn="ctr">
              <a:solidFill>
                <a:srgbClr val="C0504D"/>
              </a:solidFill>
              <a:prstDash val="solid"/>
              <a:headEnd type="oval" w="med" len="med"/>
              <a:tailEnd/>
            </a:ln>
            <a:effectLst>
              <a:outerShdw blurRad="40000" dist="20000" dir="5400000" rotWithShape="0">
                <a:srgbClr val="000000">
                  <a:alpha val="38000"/>
                </a:srgbClr>
              </a:outerShdw>
            </a:effectLst>
            <a:extLst/>
          </p:spPr>
          <p:txBody>
            <a:bodyPr wrap="none" anchor="ctr"/>
            <a:lstStyle/>
            <a:p>
              <a:pPr>
                <a:defRPr/>
              </a:pPr>
              <a:endParaRPr lang="zh-CN" altLang="en-US" sz="900" kern="0" dirty="0">
                <a:solidFill>
                  <a:sysClr val="windowText" lastClr="000000"/>
                </a:solidFill>
                <a:latin typeface="微软雅黑" pitchFamily="34" charset="-122"/>
                <a:ea typeface="微软雅黑" pitchFamily="34" charset="-122"/>
              </a:endParaRPr>
            </a:p>
          </p:txBody>
        </p:sp>
        <p:sp>
          <p:nvSpPr>
            <p:cNvPr id="25" name="Line 26"/>
            <p:cNvSpPr>
              <a:spLocks noChangeShapeType="1"/>
            </p:cNvSpPr>
            <p:nvPr/>
          </p:nvSpPr>
          <p:spPr bwMode="auto">
            <a:xfrm>
              <a:off x="6056141" y="4053122"/>
              <a:ext cx="2206955" cy="918"/>
            </a:xfrm>
            <a:prstGeom prst="line">
              <a:avLst/>
            </a:prstGeom>
            <a:noFill/>
            <a:ln w="25400" cap="flat" cmpd="sng" algn="ctr">
              <a:solidFill>
                <a:srgbClr val="C0504D"/>
              </a:solidFill>
              <a:prstDash val="solid"/>
              <a:headEnd/>
              <a:tailEnd type="oval" w="med" len="med"/>
            </a:ln>
            <a:effectLst>
              <a:outerShdw blurRad="40000" dist="20000" dir="5400000" rotWithShape="0">
                <a:srgbClr val="000000">
                  <a:alpha val="38000"/>
                </a:srgbClr>
              </a:outerShdw>
            </a:effectLst>
            <a:extLst/>
          </p:spPr>
          <p:txBody>
            <a:bodyPr wrap="none" anchor="ctr"/>
            <a:lstStyle/>
            <a:p>
              <a:pPr>
                <a:defRPr/>
              </a:pPr>
              <a:endParaRPr lang="zh-CN" altLang="en-US" sz="900" kern="0" dirty="0">
                <a:solidFill>
                  <a:sysClr val="windowText" lastClr="000000"/>
                </a:solidFill>
                <a:latin typeface="微软雅黑" pitchFamily="34" charset="-122"/>
                <a:ea typeface="微软雅黑" pitchFamily="34" charset="-122"/>
              </a:endParaRPr>
            </a:p>
          </p:txBody>
        </p:sp>
        <p:sp>
          <p:nvSpPr>
            <p:cNvPr id="26" name="Line 26"/>
            <p:cNvSpPr>
              <a:spLocks noChangeShapeType="1"/>
            </p:cNvSpPr>
            <p:nvPr/>
          </p:nvSpPr>
          <p:spPr bwMode="auto">
            <a:xfrm>
              <a:off x="6634794" y="1214414"/>
              <a:ext cx="1468783" cy="0"/>
            </a:xfrm>
            <a:prstGeom prst="line">
              <a:avLst/>
            </a:prstGeom>
            <a:noFill/>
            <a:ln w="25400" cap="flat" cmpd="sng" algn="ctr">
              <a:solidFill>
                <a:srgbClr val="C0504D"/>
              </a:solidFill>
              <a:prstDash val="solid"/>
              <a:headEnd/>
              <a:tailEnd type="oval" w="med" len="med"/>
            </a:ln>
            <a:effectLst>
              <a:outerShdw blurRad="40000" dist="20000" dir="5400000" rotWithShape="0">
                <a:srgbClr val="000000">
                  <a:alpha val="38000"/>
                </a:srgbClr>
              </a:outerShdw>
            </a:effectLst>
            <a:extLst/>
          </p:spPr>
          <p:txBody>
            <a:bodyPr wrap="none" anchor="ctr"/>
            <a:lstStyle/>
            <a:p>
              <a:pPr>
                <a:defRPr/>
              </a:pPr>
              <a:endParaRPr lang="zh-CN" altLang="en-US" sz="900" kern="0" dirty="0">
                <a:solidFill>
                  <a:sysClr val="windowText" lastClr="000000"/>
                </a:solidFill>
                <a:latin typeface="微软雅黑" pitchFamily="34" charset="-122"/>
                <a:ea typeface="微软雅黑" pitchFamily="34" charset="-122"/>
              </a:endParaRPr>
            </a:p>
          </p:txBody>
        </p:sp>
        <p:sp>
          <p:nvSpPr>
            <p:cNvPr id="27" name="Line 27"/>
            <p:cNvSpPr>
              <a:spLocks noChangeShapeType="1"/>
            </p:cNvSpPr>
            <p:nvPr/>
          </p:nvSpPr>
          <p:spPr bwMode="auto">
            <a:xfrm flipH="1" flipV="1">
              <a:off x="4764131" y="1277467"/>
              <a:ext cx="892551" cy="819978"/>
            </a:xfrm>
            <a:prstGeom prst="line">
              <a:avLst/>
            </a:prstGeom>
            <a:noFill/>
            <a:ln w="25400" cap="flat" cmpd="sng" algn="ctr">
              <a:solidFill>
                <a:srgbClr val="C0504D"/>
              </a:solidFill>
              <a:prstDash val="solid"/>
              <a:headEnd type="oval" w="med" len="med"/>
              <a:tailEnd/>
            </a:ln>
            <a:effectLst>
              <a:outerShdw blurRad="40000" dist="20000" dir="5400000" rotWithShape="0">
                <a:srgbClr val="000000">
                  <a:alpha val="38000"/>
                </a:srgbClr>
              </a:outerShdw>
            </a:effectLst>
            <a:extLst/>
          </p:spPr>
          <p:txBody>
            <a:bodyPr wrap="none" anchor="ctr"/>
            <a:lstStyle/>
            <a:p>
              <a:pPr>
                <a:defRPr/>
              </a:pPr>
              <a:endParaRPr lang="zh-CN" altLang="en-US" sz="900" kern="0" dirty="0">
                <a:solidFill>
                  <a:sysClr val="windowText" lastClr="000000"/>
                </a:solidFill>
                <a:latin typeface="微软雅黑" pitchFamily="34" charset="-122"/>
                <a:ea typeface="微软雅黑" pitchFamily="34" charset="-122"/>
              </a:endParaRPr>
            </a:p>
          </p:txBody>
        </p:sp>
        <p:sp>
          <p:nvSpPr>
            <p:cNvPr id="28" name="Line 26"/>
            <p:cNvSpPr>
              <a:spLocks noChangeShapeType="1"/>
            </p:cNvSpPr>
            <p:nvPr/>
          </p:nvSpPr>
          <p:spPr bwMode="auto">
            <a:xfrm flipH="1">
              <a:off x="3635639" y="1263837"/>
              <a:ext cx="1155586" cy="0"/>
            </a:xfrm>
            <a:prstGeom prst="line">
              <a:avLst/>
            </a:prstGeom>
            <a:noFill/>
            <a:ln w="25400" cap="flat" cmpd="sng" algn="ctr">
              <a:solidFill>
                <a:srgbClr val="C0504D"/>
              </a:solidFill>
              <a:prstDash val="solid"/>
              <a:headEnd/>
              <a:tailEnd type="oval" w="med" len="med"/>
            </a:ln>
            <a:effectLst>
              <a:outerShdw blurRad="40000" dist="20000" dir="5400000" rotWithShape="0">
                <a:srgbClr val="000000">
                  <a:alpha val="38000"/>
                </a:srgbClr>
              </a:outerShdw>
            </a:effectLst>
            <a:extLst/>
          </p:spPr>
          <p:txBody>
            <a:bodyPr wrap="none" anchor="ctr"/>
            <a:lstStyle/>
            <a:p>
              <a:pPr>
                <a:defRPr/>
              </a:pPr>
              <a:endParaRPr lang="zh-CN" altLang="en-US" sz="900" kern="0" dirty="0">
                <a:solidFill>
                  <a:sysClr val="windowText" lastClr="000000"/>
                </a:solidFill>
                <a:latin typeface="微软雅黑" pitchFamily="34" charset="-122"/>
                <a:ea typeface="微软雅黑" pitchFamily="34" charset="-122"/>
              </a:endParaRPr>
            </a:p>
          </p:txBody>
        </p:sp>
        <p:sp>
          <p:nvSpPr>
            <p:cNvPr id="29" name="Line 26"/>
            <p:cNvSpPr>
              <a:spLocks noChangeShapeType="1"/>
            </p:cNvSpPr>
            <p:nvPr/>
          </p:nvSpPr>
          <p:spPr bwMode="auto">
            <a:xfrm flipH="1">
              <a:off x="3889740" y="4069269"/>
              <a:ext cx="1003395" cy="0"/>
            </a:xfrm>
            <a:prstGeom prst="line">
              <a:avLst/>
            </a:prstGeom>
            <a:noFill/>
            <a:ln w="25400" cap="flat" cmpd="sng" algn="ctr">
              <a:solidFill>
                <a:srgbClr val="C0504D"/>
              </a:solidFill>
              <a:prstDash val="solid"/>
              <a:headEnd/>
              <a:tailEnd type="oval" w="med" len="med"/>
            </a:ln>
            <a:effectLst>
              <a:outerShdw blurRad="40000" dist="20000" dir="5400000" rotWithShape="0">
                <a:srgbClr val="000000">
                  <a:alpha val="38000"/>
                </a:srgbClr>
              </a:outerShdw>
            </a:effectLst>
            <a:extLst/>
          </p:spPr>
          <p:txBody>
            <a:bodyPr wrap="none" anchor="ctr"/>
            <a:lstStyle/>
            <a:p>
              <a:pPr>
                <a:defRPr/>
              </a:pPr>
              <a:endParaRPr lang="zh-CN" altLang="en-US" sz="900" kern="0" dirty="0">
                <a:solidFill>
                  <a:sysClr val="windowText" lastClr="000000"/>
                </a:solidFill>
                <a:latin typeface="微软雅黑" pitchFamily="34" charset="-122"/>
                <a:ea typeface="微软雅黑" pitchFamily="34" charset="-122"/>
              </a:endParaRPr>
            </a:p>
          </p:txBody>
        </p:sp>
        <p:sp>
          <p:nvSpPr>
            <p:cNvPr id="30" name="TextBox 29"/>
            <p:cNvSpPr txBox="1"/>
            <p:nvPr/>
          </p:nvSpPr>
          <p:spPr>
            <a:xfrm>
              <a:off x="3812123" y="3643437"/>
              <a:ext cx="1113224"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lnSpc>
                  <a:spcPct val="150000"/>
                </a:lnSpc>
                <a:defRPr sz="1200" b="1">
                  <a:solidFill>
                    <a:srgbClr val="C00000"/>
                  </a:solidFill>
                  <a:latin typeface="微软雅黑" pitchFamily="34" charset="-122"/>
                  <a:ea typeface="微软雅黑" pitchFamily="34" charset="-122"/>
                </a:defRPr>
              </a:lvl1pPr>
            </a:lstStyle>
            <a:p>
              <a:pPr algn="l">
                <a:defRPr/>
              </a:pPr>
              <a:r>
                <a:rPr lang="zh-CN" altLang="en-US" kern="0" dirty="0">
                  <a:solidFill>
                    <a:srgbClr val="1F497D"/>
                  </a:solidFill>
                </a:rPr>
                <a:t>五力维度</a:t>
              </a:r>
            </a:p>
          </p:txBody>
        </p:sp>
        <p:sp>
          <p:nvSpPr>
            <p:cNvPr id="31" name="TextBox 30"/>
            <p:cNvSpPr txBox="1"/>
            <p:nvPr/>
          </p:nvSpPr>
          <p:spPr>
            <a:xfrm>
              <a:off x="3424515" y="2522583"/>
              <a:ext cx="1000233" cy="561603"/>
            </a:xfrm>
            <a:prstGeom prst="rect">
              <a:avLst/>
            </a:prstGeom>
            <a:noFill/>
          </p:spPr>
          <p:txBody>
            <a:bodyPr wrap="square" rtlCol="0">
              <a:spAutoFit/>
            </a:bodyPr>
            <a:lstStyle/>
            <a:p>
              <a:pPr>
                <a:defRPr/>
              </a:pPr>
              <a:r>
                <a:rPr lang="zh-CN" altLang="en-US" sz="1400" kern="0" dirty="0">
                  <a:solidFill>
                    <a:sysClr val="window" lastClr="FFFFFF">
                      <a:lumMod val="50000"/>
                    </a:sysClr>
                  </a:solidFill>
                  <a:latin typeface="华康俪金黑W8(P)" pitchFamily="34" charset="-122"/>
                  <a:ea typeface="华康俪金黑W8(P)" pitchFamily="34" charset="-122"/>
                </a:rPr>
                <a:t>步骤</a:t>
              </a:r>
              <a:r>
                <a:rPr lang="zh-CN" altLang="en-US" sz="1400" b="1" kern="0" dirty="0">
                  <a:solidFill>
                    <a:sysClr val="windowText" lastClr="000000"/>
                  </a:solidFill>
                </a:rPr>
                <a:t>  </a:t>
              </a:r>
              <a:r>
                <a:rPr lang="en-US" altLang="zh-CN" sz="3199" kern="0" dirty="0">
                  <a:solidFill>
                    <a:srgbClr val="FF0000"/>
                  </a:solidFill>
                  <a:latin typeface="Impact" pitchFamily="34" charset="0"/>
                </a:rPr>
                <a:t>2</a:t>
              </a:r>
              <a:endParaRPr lang="zh-CN" altLang="en-US" sz="3199" kern="0" dirty="0">
                <a:solidFill>
                  <a:srgbClr val="FF0000"/>
                </a:solidFill>
                <a:latin typeface="Impact" pitchFamily="34" charset="0"/>
              </a:endParaRPr>
            </a:p>
          </p:txBody>
        </p:sp>
      </p:grpSp>
      <p:sp>
        <p:nvSpPr>
          <p:cNvPr id="73" name="TextBox 72"/>
          <p:cNvSpPr txBox="1"/>
          <p:nvPr/>
        </p:nvSpPr>
        <p:spPr>
          <a:xfrm>
            <a:off x="7655323" y="1682970"/>
            <a:ext cx="2037885" cy="6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defRPr sz="1400" b="1">
                <a:solidFill>
                  <a:srgbClr val="C00000"/>
                </a:solidFill>
                <a:latin typeface="微软雅黑" pitchFamily="34" charset="-122"/>
                <a:ea typeface="微软雅黑" pitchFamily="34" charset="-122"/>
              </a:defRPr>
            </a:lvl1pPr>
          </a:lstStyle>
          <a:p>
            <a:pPr defTabSz="913996">
              <a:lnSpc>
                <a:spcPct val="150000"/>
              </a:lnSpc>
            </a:pPr>
            <a:r>
              <a:rPr lang="zh-CN" altLang="en-US" sz="1200" dirty="0">
                <a:solidFill>
                  <a:srgbClr val="1F497D"/>
                </a:solidFill>
              </a:rPr>
              <a:t>隐形维度</a:t>
            </a:r>
            <a:endParaRPr lang="en-US" altLang="zh-CN" sz="1200" dirty="0">
              <a:solidFill>
                <a:srgbClr val="1F497D"/>
              </a:solidFill>
            </a:endParaRPr>
          </a:p>
          <a:p>
            <a:pPr defTabSz="913996">
              <a:lnSpc>
                <a:spcPct val="150000"/>
              </a:lnSpc>
            </a:pPr>
            <a:r>
              <a:rPr lang="zh-CN" altLang="en-US" sz="1200" dirty="0">
                <a:solidFill>
                  <a:srgbClr val="1F497D"/>
                </a:solidFill>
              </a:rPr>
              <a:t>战略、制度、品牌</a:t>
            </a:r>
          </a:p>
        </p:txBody>
      </p:sp>
      <p:sp>
        <p:nvSpPr>
          <p:cNvPr id="74" name="TextBox 73"/>
          <p:cNvSpPr txBox="1"/>
          <p:nvPr/>
        </p:nvSpPr>
        <p:spPr>
          <a:xfrm>
            <a:off x="5059459" y="1683925"/>
            <a:ext cx="1134123" cy="6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lnSpc>
                <a:spcPct val="150000"/>
              </a:lnSpc>
              <a:defRPr sz="1200" b="1">
                <a:solidFill>
                  <a:srgbClr val="C00000"/>
                </a:solidFill>
                <a:latin typeface="微软雅黑" pitchFamily="34" charset="-122"/>
                <a:ea typeface="微软雅黑" pitchFamily="34" charset="-122"/>
              </a:defRPr>
            </a:lvl1pPr>
          </a:lstStyle>
          <a:p>
            <a:pPr algn="l" defTabSz="913996"/>
            <a:r>
              <a:rPr lang="zh-CN" altLang="en-US" dirty="0">
                <a:solidFill>
                  <a:srgbClr val="1F497D"/>
                </a:solidFill>
              </a:rPr>
              <a:t>表面维度</a:t>
            </a:r>
            <a:endParaRPr lang="en-US" altLang="zh-CN" dirty="0">
              <a:solidFill>
                <a:srgbClr val="1F497D"/>
              </a:solidFill>
            </a:endParaRPr>
          </a:p>
          <a:p>
            <a:pPr algn="l" defTabSz="913996"/>
            <a:r>
              <a:rPr lang="zh-CN" altLang="en-US" dirty="0">
                <a:solidFill>
                  <a:srgbClr val="1F497D"/>
                </a:solidFill>
              </a:rPr>
              <a:t>人、财、物</a:t>
            </a:r>
          </a:p>
        </p:txBody>
      </p:sp>
      <p:sp>
        <p:nvSpPr>
          <p:cNvPr id="75" name="TextBox 74"/>
          <p:cNvSpPr txBox="1"/>
          <p:nvPr/>
        </p:nvSpPr>
        <p:spPr>
          <a:xfrm>
            <a:off x="1280518" y="1560176"/>
            <a:ext cx="1475780" cy="584623"/>
          </a:xfrm>
          <a:prstGeom prst="rect">
            <a:avLst/>
          </a:prstGeom>
          <a:noFill/>
        </p:spPr>
        <p:txBody>
          <a:bodyPr wrap="square" rtlCol="0">
            <a:spAutoFit/>
          </a:bodyPr>
          <a:lstStyle/>
          <a:p>
            <a:pPr defTabSz="913996"/>
            <a:r>
              <a:rPr lang="zh-CN" altLang="en-US" sz="1400" dirty="0">
                <a:solidFill>
                  <a:srgbClr val="1F497D"/>
                </a:solidFill>
                <a:latin typeface="华康俪金黑W8(P)" pitchFamily="34" charset="-122"/>
                <a:ea typeface="华康俪金黑W8(P)" pitchFamily="34" charset="-122"/>
              </a:rPr>
              <a:t>步骤</a:t>
            </a:r>
            <a:r>
              <a:rPr lang="zh-CN" altLang="en-US" sz="14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400" dirty="0">
                <a:solidFill>
                  <a:prstClr val="black"/>
                </a:solidFill>
              </a:rPr>
              <a:t> </a:t>
            </a:r>
            <a:r>
              <a:rPr lang="en-US" altLang="zh-CN" sz="3199" dirty="0">
                <a:solidFill>
                  <a:srgbClr val="FF0000"/>
                </a:solidFill>
                <a:latin typeface="Impact" pitchFamily="34" charset="0"/>
              </a:rPr>
              <a:t>1</a:t>
            </a:r>
            <a:endParaRPr lang="zh-CN" altLang="en-US" sz="3199" dirty="0">
              <a:solidFill>
                <a:srgbClr val="FF0000"/>
              </a:solidFill>
              <a:latin typeface="Impact" pitchFamily="34" charset="0"/>
            </a:endParaRPr>
          </a:p>
        </p:txBody>
      </p:sp>
      <p:sp>
        <p:nvSpPr>
          <p:cNvPr id="76" name="矩形 75"/>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战略规划</a:t>
            </a:r>
          </a:p>
        </p:txBody>
      </p:sp>
      <p:cxnSp>
        <p:nvCxnSpPr>
          <p:cNvPr id="77" name="直接连接符 7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78" name="Line 26"/>
          <p:cNvSpPr>
            <a:spLocks noChangeShapeType="1"/>
          </p:cNvSpPr>
          <p:nvPr/>
        </p:nvSpPr>
        <p:spPr bwMode="auto">
          <a:xfrm flipH="1">
            <a:off x="1247768" y="2144055"/>
            <a:ext cx="1007397" cy="0"/>
          </a:xfrm>
          <a:prstGeom prst="line">
            <a:avLst/>
          </a:prstGeom>
          <a:noFill/>
          <a:ln w="25400" cap="flat" cmpd="sng" algn="ctr">
            <a:solidFill>
              <a:schemeClr val="tx2"/>
            </a:solidFill>
            <a:prstDash val="sysDash"/>
            <a:headEnd/>
            <a:tailEnd type="oval" w="med" len="med"/>
          </a:ln>
          <a:effectLst>
            <a:outerShdw blurRad="40000" dist="20000" dir="5400000" rotWithShape="0">
              <a:srgbClr val="000000">
                <a:alpha val="38000"/>
              </a:srgbClr>
            </a:outerShdw>
          </a:effectLst>
          <a:extLst/>
        </p:spPr>
        <p:txBody>
          <a:bodyPr wrap="none" anchor="ctr"/>
          <a:lstStyle/>
          <a:p>
            <a:pPr>
              <a:defRPr/>
            </a:pPr>
            <a:endParaRPr lang="zh-CN" altLang="en-US" sz="900" kern="0" dirty="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val="45225305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12774" y="6524538"/>
            <a:ext cx="10231363" cy="0"/>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8496"/>
          <a:stretch/>
        </p:blipFill>
        <p:spPr>
          <a:xfrm>
            <a:off x="912774" y="1989215"/>
            <a:ext cx="5427330" cy="4031398"/>
          </a:xfrm>
          <a:prstGeom prst="rect">
            <a:avLst/>
          </a:prstGeom>
          <a:ln>
            <a:noFill/>
          </a:ln>
          <a:effectLst>
            <a:outerShdw blurRad="292100" dist="139700" dir="2700000" algn="tl" rotWithShape="0">
              <a:srgbClr val="333333">
                <a:alpha val="65000"/>
              </a:srgbClr>
            </a:outerShdw>
          </a:effectLst>
        </p:spPr>
      </p:pic>
      <p:sp>
        <p:nvSpPr>
          <p:cNvPr id="6" name="Rectangle 31"/>
          <p:cNvSpPr/>
          <p:nvPr/>
        </p:nvSpPr>
        <p:spPr bwMode="auto">
          <a:xfrm>
            <a:off x="5952268" y="2220460"/>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defTabSz="684986">
              <a:defRPr/>
            </a:pPr>
            <a:r>
              <a:rPr lang="zh-CN" altLang="en-US" sz="1699" b="1" kern="0" dirty="0">
                <a:solidFill>
                  <a:prstClr val="white">
                    <a:alpha val="99000"/>
                  </a:prstClr>
                </a:solidFill>
                <a:latin typeface="微软雅黑" pitchFamily="34" charset="-122"/>
                <a:ea typeface="微软雅黑" pitchFamily="34" charset="-122"/>
                <a:cs typeface="Segoe UI" pitchFamily="34" charset="0"/>
              </a:rPr>
              <a:t>     </a:t>
            </a:r>
            <a:r>
              <a:rPr lang="en-US" altLang="zh-CN" sz="1699" b="1" kern="0" dirty="0">
                <a:solidFill>
                  <a:prstClr val="white">
                    <a:alpha val="99000"/>
                  </a:prstClr>
                </a:solidFill>
                <a:latin typeface="微软雅黑" pitchFamily="34" charset="-122"/>
                <a:ea typeface="微软雅黑" pitchFamily="34" charset="-122"/>
                <a:cs typeface="Segoe UI" pitchFamily="34" charset="0"/>
              </a:rPr>
              <a:t>1</a:t>
            </a:r>
            <a:r>
              <a:rPr lang="zh-CN" altLang="en-US" sz="1699" b="1" kern="0" dirty="0">
                <a:solidFill>
                  <a:prstClr val="white">
                    <a:alpha val="99000"/>
                  </a:prstClr>
                </a:solidFill>
                <a:latin typeface="微软雅黑" pitchFamily="34" charset="-122"/>
                <a:ea typeface="微软雅黑" pitchFamily="34" charset="-122"/>
                <a:cs typeface="Segoe UI" pitchFamily="34" charset="0"/>
              </a:rPr>
              <a:t>、 优秀的专家团队</a:t>
            </a:r>
            <a:endParaRPr lang="en-US" sz="1699" b="1" kern="0" dirty="0">
              <a:solidFill>
                <a:prstClr val="white">
                  <a:alpha val="99000"/>
                </a:prstClr>
              </a:solidFill>
              <a:latin typeface="微软雅黑" pitchFamily="34" charset="-122"/>
              <a:ea typeface="微软雅黑" pitchFamily="34" charset="-122"/>
              <a:cs typeface="Segoe UI" pitchFamily="34" charset="0"/>
            </a:endParaRPr>
          </a:p>
        </p:txBody>
      </p:sp>
      <p:sp>
        <p:nvSpPr>
          <p:cNvPr id="7" name="Rectangle 31"/>
          <p:cNvSpPr/>
          <p:nvPr/>
        </p:nvSpPr>
        <p:spPr bwMode="auto">
          <a:xfrm>
            <a:off x="5935823" y="3258579"/>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defTabSz="684986"/>
            <a:r>
              <a:rPr lang="zh-CN" altLang="en-US" sz="1699" b="1" kern="0" dirty="0">
                <a:solidFill>
                  <a:prstClr val="white">
                    <a:alpha val="99000"/>
                  </a:prstClr>
                </a:solidFill>
                <a:latin typeface="微软雅黑" pitchFamily="34" charset="-122"/>
                <a:ea typeface="微软雅黑" pitchFamily="34" charset="-122"/>
                <a:cs typeface="Segoe UI" pitchFamily="34" charset="0"/>
              </a:rPr>
              <a:t>      </a:t>
            </a:r>
            <a:r>
              <a:rPr lang="en-US" altLang="zh-CN" sz="1699" b="1" kern="0" dirty="0">
                <a:solidFill>
                  <a:prstClr val="white">
                    <a:alpha val="99000"/>
                  </a:prstClr>
                </a:solidFill>
                <a:latin typeface="微软雅黑" pitchFamily="34" charset="-122"/>
                <a:ea typeface="微软雅黑" pitchFamily="34" charset="-122"/>
                <a:cs typeface="Segoe UI" pitchFamily="34" charset="0"/>
              </a:rPr>
              <a:t>2</a:t>
            </a:r>
            <a:r>
              <a:rPr lang="zh-CN" altLang="en-US" sz="1699" b="1" kern="0" dirty="0">
                <a:solidFill>
                  <a:prstClr val="white">
                    <a:alpha val="99000"/>
                  </a:prstClr>
                </a:solidFill>
                <a:latin typeface="微软雅黑" pitchFamily="34" charset="-122"/>
                <a:ea typeface="微软雅黑" pitchFamily="34" charset="-122"/>
                <a:cs typeface="Segoe UI" pitchFamily="34" charset="0"/>
              </a:rPr>
              <a:t>、先进的医疗设备</a:t>
            </a:r>
            <a:r>
              <a:rPr lang="en-US" altLang="zh-CN" sz="1699" b="1" kern="0" dirty="0">
                <a:solidFill>
                  <a:prstClr val="white">
                    <a:alpha val="99000"/>
                  </a:prstClr>
                </a:solidFill>
                <a:latin typeface="微软雅黑" pitchFamily="34" charset="-122"/>
                <a:ea typeface="微软雅黑" pitchFamily="34" charset="-122"/>
                <a:cs typeface="Segoe UI" pitchFamily="34" charset="0"/>
              </a:rPr>
              <a:t>/</a:t>
            </a:r>
            <a:r>
              <a:rPr lang="zh-CN" altLang="en-US" sz="1699" b="1" kern="0" dirty="0">
                <a:solidFill>
                  <a:prstClr val="white">
                    <a:alpha val="99000"/>
                  </a:prstClr>
                </a:solidFill>
                <a:latin typeface="微软雅黑" pitchFamily="34" charset="-122"/>
                <a:ea typeface="微软雅黑" pitchFamily="34" charset="-122"/>
                <a:cs typeface="Segoe UI" pitchFamily="34" charset="0"/>
              </a:rPr>
              <a:t>技术</a:t>
            </a:r>
            <a:endParaRPr lang="en-US" sz="1699" b="1" kern="0" dirty="0">
              <a:solidFill>
                <a:prstClr val="white">
                  <a:alpha val="99000"/>
                </a:prstClr>
              </a:solidFill>
              <a:latin typeface="微软雅黑" pitchFamily="34" charset="-122"/>
              <a:ea typeface="微软雅黑" pitchFamily="34" charset="-122"/>
              <a:cs typeface="Segoe UI" pitchFamily="34" charset="0"/>
            </a:endParaRPr>
          </a:p>
        </p:txBody>
      </p:sp>
      <p:sp>
        <p:nvSpPr>
          <p:cNvPr id="8" name="Rectangle 31"/>
          <p:cNvSpPr/>
          <p:nvPr/>
        </p:nvSpPr>
        <p:spPr bwMode="auto">
          <a:xfrm>
            <a:off x="5935138" y="4296698"/>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defTabSz="684986"/>
            <a:r>
              <a:rPr lang="zh-CN" altLang="en-US" sz="1699" b="1" kern="0" dirty="0">
                <a:solidFill>
                  <a:prstClr val="white">
                    <a:alpha val="99000"/>
                  </a:prstClr>
                </a:solidFill>
                <a:latin typeface="微软雅黑" pitchFamily="34" charset="-122"/>
                <a:ea typeface="微软雅黑" pitchFamily="34" charset="-122"/>
                <a:cs typeface="Segoe UI" pitchFamily="34" charset="0"/>
              </a:rPr>
              <a:t>      </a:t>
            </a:r>
            <a:r>
              <a:rPr lang="en-US" altLang="zh-CN" sz="1699" b="1" kern="0" dirty="0">
                <a:solidFill>
                  <a:prstClr val="white">
                    <a:alpha val="99000"/>
                  </a:prstClr>
                </a:solidFill>
                <a:latin typeface="微软雅黑" pitchFamily="34" charset="-122"/>
                <a:ea typeface="微软雅黑" pitchFamily="34" charset="-122"/>
                <a:cs typeface="Segoe UI" pitchFamily="34" charset="0"/>
              </a:rPr>
              <a:t>3</a:t>
            </a:r>
            <a:r>
              <a:rPr lang="zh-CN" altLang="en-US" sz="1699" b="1" kern="0" dirty="0">
                <a:solidFill>
                  <a:prstClr val="white">
                    <a:alpha val="99000"/>
                  </a:prstClr>
                </a:solidFill>
                <a:latin typeface="微软雅黑" pitchFamily="34" charset="-122"/>
                <a:ea typeface="微软雅黑" pitchFamily="34" charset="-122"/>
                <a:cs typeface="Segoe UI" pitchFamily="34" charset="0"/>
              </a:rPr>
              <a:t>、医院流程优化</a:t>
            </a:r>
            <a:r>
              <a:rPr lang="en-US" altLang="zh-CN" sz="1699" b="1" kern="0" dirty="0">
                <a:solidFill>
                  <a:prstClr val="white">
                    <a:alpha val="99000"/>
                  </a:prstClr>
                </a:solidFill>
                <a:latin typeface="微软雅黑" pitchFamily="34" charset="-122"/>
                <a:ea typeface="微软雅黑" pitchFamily="34" charset="-122"/>
                <a:cs typeface="Segoe UI" pitchFamily="34" charset="0"/>
              </a:rPr>
              <a:t>/</a:t>
            </a:r>
            <a:r>
              <a:rPr lang="zh-CN" altLang="en-US" sz="1699" b="1" kern="0" dirty="0">
                <a:solidFill>
                  <a:prstClr val="white">
                    <a:alpha val="99000"/>
                  </a:prstClr>
                </a:solidFill>
                <a:latin typeface="微软雅黑" pitchFamily="34" charset="-122"/>
                <a:ea typeface="微软雅黑" pitchFamily="34" charset="-122"/>
                <a:cs typeface="Segoe UI" pitchFamily="34" charset="0"/>
              </a:rPr>
              <a:t>服务创新</a:t>
            </a:r>
            <a:endParaRPr lang="en-US" sz="1699" b="1" kern="0" dirty="0">
              <a:solidFill>
                <a:prstClr val="white">
                  <a:alpha val="99000"/>
                </a:prstClr>
              </a:solidFill>
              <a:latin typeface="微软雅黑" pitchFamily="34" charset="-122"/>
              <a:ea typeface="微软雅黑" pitchFamily="34" charset="-122"/>
              <a:cs typeface="Segoe UI" pitchFamily="34" charset="0"/>
            </a:endParaRPr>
          </a:p>
        </p:txBody>
      </p:sp>
      <p:sp>
        <p:nvSpPr>
          <p:cNvPr id="9" name="Rectangle 31"/>
          <p:cNvSpPr/>
          <p:nvPr/>
        </p:nvSpPr>
        <p:spPr bwMode="auto">
          <a:xfrm>
            <a:off x="5934454" y="5334818"/>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defTabSz="684986"/>
            <a:r>
              <a:rPr lang="zh-CN" altLang="en-US" sz="1699" b="1" kern="0" dirty="0">
                <a:solidFill>
                  <a:prstClr val="white">
                    <a:alpha val="99000"/>
                  </a:prstClr>
                </a:solidFill>
                <a:latin typeface="微软雅黑" pitchFamily="34" charset="-122"/>
                <a:ea typeface="微软雅黑" pitchFamily="34" charset="-122"/>
                <a:cs typeface="Segoe UI" pitchFamily="34" charset="0"/>
              </a:rPr>
              <a:t>      </a:t>
            </a:r>
            <a:r>
              <a:rPr lang="en-US" altLang="zh-CN" sz="1699" b="1" kern="0" dirty="0">
                <a:solidFill>
                  <a:prstClr val="white">
                    <a:alpha val="99000"/>
                  </a:prstClr>
                </a:solidFill>
                <a:latin typeface="微软雅黑" pitchFamily="34" charset="-122"/>
                <a:ea typeface="微软雅黑" pitchFamily="34" charset="-122"/>
                <a:cs typeface="Segoe UI" pitchFamily="34" charset="0"/>
              </a:rPr>
              <a:t>4</a:t>
            </a:r>
            <a:r>
              <a:rPr lang="zh-CN" altLang="en-US" sz="1699" b="1" kern="0" dirty="0">
                <a:solidFill>
                  <a:prstClr val="white">
                    <a:alpha val="99000"/>
                  </a:prstClr>
                </a:solidFill>
                <a:latin typeface="微软雅黑" pitchFamily="34" charset="-122"/>
                <a:ea typeface="微软雅黑" pitchFamily="34" charset="-122"/>
                <a:cs typeface="Segoe UI" pitchFamily="34" charset="0"/>
              </a:rPr>
              <a:t>、医院品牌塑造</a:t>
            </a:r>
            <a:endParaRPr lang="en-US" sz="1699" b="1" kern="0" dirty="0">
              <a:solidFill>
                <a:prstClr val="white">
                  <a:alpha val="99000"/>
                </a:prstClr>
              </a:solidFill>
              <a:latin typeface="微软雅黑" pitchFamily="34" charset="-122"/>
              <a:ea typeface="微软雅黑" pitchFamily="34" charset="-122"/>
              <a:cs typeface="Segoe UI" pitchFamily="34" charset="0"/>
            </a:endParaRPr>
          </a:p>
        </p:txBody>
      </p:sp>
      <p:sp>
        <p:nvSpPr>
          <p:cNvPr id="14" name="TextBox 13"/>
          <p:cNvSpPr txBox="1"/>
          <p:nvPr/>
        </p:nvSpPr>
        <p:spPr>
          <a:xfrm>
            <a:off x="1596671" y="1421253"/>
            <a:ext cx="2231667" cy="461545"/>
          </a:xfrm>
          <a:prstGeom prst="rect">
            <a:avLst/>
          </a:prstGeom>
          <a:noFill/>
          <a:ln>
            <a:solidFill>
              <a:schemeClr val="tx2"/>
            </a:solidFill>
          </a:ln>
        </p:spPr>
        <p:txBody>
          <a:bodyPr wrap="square" lIns="91403" tIns="45702" rIns="91403" bIns="45702" rtlCol="0">
            <a:spAutoFit/>
          </a:bodyPr>
          <a:lstStyle/>
          <a:p>
            <a:pPr algn="ctr" defTabSz="913996"/>
            <a:r>
              <a:rPr lang="zh-CN" altLang="en-US" sz="2399" b="1" dirty="0">
                <a:solidFill>
                  <a:srgbClr val="1F497D"/>
                </a:solidFill>
                <a:latin typeface="微软雅黑" pitchFamily="34" charset="-122"/>
                <a:ea typeface="微软雅黑" pitchFamily="34" charset="-122"/>
              </a:rPr>
              <a:t>差异化与核心</a:t>
            </a:r>
          </a:p>
        </p:txBody>
      </p:sp>
      <p:sp>
        <p:nvSpPr>
          <p:cNvPr id="10" name="矩形 9"/>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战略规划</a:t>
            </a:r>
          </a:p>
        </p:txBody>
      </p:sp>
      <p:cxnSp>
        <p:nvCxnSpPr>
          <p:cNvPr id="11" name="直接连接符 10"/>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4998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31702" y="2046532"/>
            <a:ext cx="7953932" cy="4055259"/>
            <a:chOff x="1612465" y="1161187"/>
            <a:chExt cx="6838137" cy="3640496"/>
          </a:xfrm>
        </p:grpSpPr>
        <p:sp>
          <p:nvSpPr>
            <p:cNvPr id="8" name="Line 13"/>
            <p:cNvSpPr>
              <a:spLocks noChangeShapeType="1"/>
            </p:cNvSpPr>
            <p:nvPr/>
          </p:nvSpPr>
          <p:spPr bwMode="auto">
            <a:xfrm>
              <a:off x="2013342" y="4467949"/>
              <a:ext cx="6103937"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9" name="Line 14"/>
            <p:cNvSpPr>
              <a:spLocks noChangeShapeType="1"/>
            </p:cNvSpPr>
            <p:nvPr/>
          </p:nvSpPr>
          <p:spPr bwMode="auto">
            <a:xfrm rot="16200000">
              <a:off x="359167" y="2815362"/>
              <a:ext cx="330835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10" name="Line 15"/>
            <p:cNvSpPr>
              <a:spLocks noChangeShapeType="1"/>
            </p:cNvSpPr>
            <p:nvPr/>
          </p:nvSpPr>
          <p:spPr bwMode="auto">
            <a:xfrm flipV="1">
              <a:off x="2016517" y="1330215"/>
              <a:ext cx="5876171" cy="3129796"/>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nvGrpSpPr>
            <p:cNvPr id="11" name="Group 34"/>
            <p:cNvGrpSpPr>
              <a:grpSpLocks/>
            </p:cNvGrpSpPr>
            <p:nvPr/>
          </p:nvGrpSpPr>
          <p:grpSpPr bwMode="auto">
            <a:xfrm>
              <a:off x="6509572" y="1627912"/>
              <a:ext cx="605563" cy="593725"/>
              <a:chOff x="0" y="0"/>
              <a:chExt cx="300" cy="294"/>
            </a:xfrm>
          </p:grpSpPr>
          <p:grpSp>
            <p:nvGrpSpPr>
              <p:cNvPr id="33" name="Group 35"/>
              <p:cNvGrpSpPr>
                <a:grpSpLocks/>
              </p:cNvGrpSpPr>
              <p:nvPr/>
            </p:nvGrpSpPr>
            <p:grpSpPr bwMode="auto">
              <a:xfrm>
                <a:off x="0" y="0"/>
                <a:ext cx="300" cy="294"/>
                <a:chOff x="0" y="0"/>
                <a:chExt cx="1035" cy="1019"/>
              </a:xfrm>
            </p:grpSpPr>
            <p:sp>
              <p:nvSpPr>
                <p:cNvPr id="35" name="Oval 38"/>
                <p:cNvSpPr>
                  <a:spLocks noChangeArrowheads="1"/>
                </p:cNvSpPr>
                <p:nvPr/>
              </p:nvSpPr>
              <p:spPr bwMode="auto">
                <a:xfrm>
                  <a:off x="0" y="0"/>
                  <a:ext cx="1035" cy="1019"/>
                </a:xfrm>
                <a:prstGeom prst="ellipse">
                  <a:avLst/>
                </a:prstGeom>
                <a:solidFill>
                  <a:schemeClr val="tx2"/>
                </a:solidFill>
                <a:ln w="9525">
                  <a:solidFill>
                    <a:schemeClr val="tx2"/>
                  </a:solidFill>
                  <a:round/>
                  <a:headEnd/>
                  <a:tailEnd/>
                </a:ln>
                <a:effectLst/>
              </p:spPr>
              <p:txBody>
                <a:bodyPr wrap="none" anchor="ctr"/>
                <a:lstStyle/>
                <a:p>
                  <a:pPr algn="ctr" defTabSz="913996">
                    <a:defRPr/>
                  </a:pPr>
                  <a:endParaRPr lang="zh-CN" altLang="en-US" sz="3199" b="1" kern="0" dirty="0">
                    <a:solidFill>
                      <a:srgbClr val="FFFFFF"/>
                    </a:solidFill>
                    <a:latin typeface="微软雅黑" pitchFamily="34" charset="-122"/>
                    <a:ea typeface="微软雅黑" pitchFamily="34" charset="-122"/>
                  </a:endParaRPr>
                </a:p>
              </p:txBody>
            </p:sp>
            <p:pic>
              <p:nvPicPr>
                <p:cNvPr id="36"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996">
                  <a:defRPr/>
                </a:pPr>
                <a:r>
                  <a:rPr lang="en-US" altLang="zh-CN" sz="2399" kern="10" dirty="0">
                    <a:ln w="9525">
                      <a:noFill/>
                      <a:round/>
                      <a:headEnd/>
                      <a:tailEnd/>
                    </a:ln>
                    <a:solidFill>
                      <a:srgbClr val="FFFFFF"/>
                    </a:solidFill>
                    <a:latin typeface="Impact" pitchFamily="34" charset="0"/>
                    <a:ea typeface="微软雅黑" pitchFamily="34" charset="-122"/>
                  </a:rPr>
                  <a:t>5</a:t>
                </a:r>
                <a:endParaRPr lang="zh-CN" altLang="en-US" sz="2399" kern="10" dirty="0">
                  <a:ln w="9525">
                    <a:noFill/>
                    <a:round/>
                    <a:headEnd/>
                    <a:tailEnd/>
                  </a:ln>
                  <a:solidFill>
                    <a:srgbClr val="FFFFFF"/>
                  </a:solidFill>
                  <a:latin typeface="Impact" pitchFamily="34" charset="0"/>
                  <a:ea typeface="微软雅黑" pitchFamily="34" charset="-122"/>
                </a:endParaRPr>
              </a:p>
            </p:txBody>
          </p:sp>
        </p:grpSp>
        <p:sp>
          <p:nvSpPr>
            <p:cNvPr id="13"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sz="1600" b="1" i="0" kern="0">
                  <a:solidFill>
                    <a:srgbClr val="8CC600"/>
                  </a:solidFill>
                  <a:latin typeface="微软雅黑" pitchFamily="34" charset="-122"/>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zh-CN" altLang="en-US" dirty="0">
                  <a:solidFill>
                    <a:srgbClr val="1F497D"/>
                  </a:solidFill>
                </a:rPr>
                <a:t>品牌战略</a:t>
              </a:r>
            </a:p>
          </p:txBody>
        </p:sp>
        <p:sp>
          <p:nvSpPr>
            <p:cNvPr id="14" name="Text Box 53"/>
            <p:cNvSpPr txBox="1">
              <a:spLocks noChangeArrowheads="1"/>
            </p:cNvSpPr>
            <p:nvPr/>
          </p:nvSpPr>
          <p:spPr bwMode="auto">
            <a:xfrm>
              <a:off x="2848954" y="4482099"/>
              <a:ext cx="958965"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defTabSz="913996" eaLnBrk="1" hangingPunct="1">
                <a:spcBef>
                  <a:spcPct val="50000"/>
                </a:spcBef>
                <a:defRPr/>
              </a:pPr>
              <a:r>
                <a:rPr lang="en-US" altLang="zh-CN" sz="1600" b="1" i="0" kern="0" dirty="0">
                  <a:solidFill>
                    <a:srgbClr val="1F497D"/>
                  </a:solidFill>
                  <a:latin typeface="微软雅黑" pitchFamily="34" charset="-122"/>
                  <a:ea typeface="微软雅黑" pitchFamily="34" charset="-122"/>
                </a:rPr>
                <a:t>2014</a:t>
              </a:r>
              <a:r>
                <a:rPr lang="zh-CN" altLang="en-US" sz="1600" b="1" i="0" kern="0" dirty="0">
                  <a:solidFill>
                    <a:srgbClr val="1F497D"/>
                  </a:solidFill>
                  <a:latin typeface="微软雅黑" pitchFamily="34" charset="-122"/>
                  <a:ea typeface="微软雅黑" pitchFamily="34" charset="-122"/>
                </a:rPr>
                <a:t>年</a:t>
              </a:r>
              <a:endParaRPr lang="en-US" altLang="zh-CN" sz="1600" b="1" i="0" kern="0" dirty="0">
                <a:solidFill>
                  <a:srgbClr val="1F497D"/>
                </a:solidFill>
                <a:latin typeface="微软雅黑" pitchFamily="34" charset="-122"/>
                <a:ea typeface="微软雅黑" pitchFamily="34" charset="-122"/>
              </a:endParaRPr>
            </a:p>
          </p:txBody>
        </p:sp>
        <p:sp>
          <p:nvSpPr>
            <p:cNvPr id="15" name="Text Box 55"/>
            <p:cNvSpPr txBox="1">
              <a:spLocks noChangeArrowheads="1"/>
            </p:cNvSpPr>
            <p:nvPr/>
          </p:nvSpPr>
          <p:spPr bwMode="auto">
            <a:xfrm>
              <a:off x="4604168" y="4497835"/>
              <a:ext cx="936682"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en-US" altLang="zh-CN" sz="1600" dirty="0">
                  <a:solidFill>
                    <a:srgbClr val="1F497D"/>
                  </a:solidFill>
                  <a:latin typeface="微软雅黑" pitchFamily="34" charset="-122"/>
                </a:rPr>
                <a:t>2016</a:t>
              </a:r>
              <a:r>
                <a:rPr lang="zh-CN" altLang="en-US" sz="1600" dirty="0">
                  <a:solidFill>
                    <a:srgbClr val="1F497D"/>
                  </a:solidFill>
                  <a:latin typeface="微软雅黑" pitchFamily="34" charset="-122"/>
                </a:rPr>
                <a:t>年</a:t>
              </a:r>
              <a:endParaRPr lang="en-US" altLang="zh-CN" sz="1600" dirty="0">
                <a:solidFill>
                  <a:srgbClr val="1F497D"/>
                </a:solidFill>
                <a:latin typeface="微软雅黑" pitchFamily="34" charset="-122"/>
              </a:endParaRPr>
            </a:p>
          </p:txBody>
        </p:sp>
        <p:sp>
          <p:nvSpPr>
            <p:cNvPr id="16" name="Text Box 56"/>
            <p:cNvSpPr txBox="1">
              <a:spLocks noChangeArrowheads="1"/>
            </p:cNvSpPr>
            <p:nvPr/>
          </p:nvSpPr>
          <p:spPr bwMode="auto">
            <a:xfrm>
              <a:off x="6562001" y="4482236"/>
              <a:ext cx="1076123"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en-US" altLang="zh-CN" sz="1600" dirty="0">
                  <a:solidFill>
                    <a:srgbClr val="1F497D"/>
                  </a:solidFill>
                  <a:latin typeface="微软雅黑" pitchFamily="34" charset="-122"/>
                </a:rPr>
                <a:t>2021</a:t>
              </a:r>
              <a:r>
                <a:rPr lang="zh-CN" altLang="en-US" sz="1600" dirty="0">
                  <a:solidFill>
                    <a:srgbClr val="1F497D"/>
                  </a:solidFill>
                  <a:latin typeface="微软雅黑" pitchFamily="34" charset="-122"/>
                </a:rPr>
                <a:t>年</a:t>
              </a:r>
              <a:endParaRPr lang="en-US" altLang="zh-CN" sz="1600" dirty="0">
                <a:solidFill>
                  <a:srgbClr val="1F497D"/>
                </a:solidFill>
                <a:latin typeface="微软雅黑" pitchFamily="34" charset="-122"/>
              </a:endParaRPr>
            </a:p>
          </p:txBody>
        </p:sp>
        <p:grpSp>
          <p:nvGrpSpPr>
            <p:cNvPr id="17" name="Group 34"/>
            <p:cNvGrpSpPr>
              <a:grpSpLocks/>
            </p:cNvGrpSpPr>
            <p:nvPr/>
          </p:nvGrpSpPr>
          <p:grpSpPr bwMode="auto">
            <a:xfrm>
              <a:off x="4597315" y="2518498"/>
              <a:ext cx="605563" cy="593725"/>
              <a:chOff x="0" y="0"/>
              <a:chExt cx="300" cy="294"/>
            </a:xfrm>
          </p:grpSpPr>
          <p:grpSp>
            <p:nvGrpSpPr>
              <p:cNvPr id="29" name="Group 35"/>
              <p:cNvGrpSpPr>
                <a:grpSpLocks/>
              </p:cNvGrpSpPr>
              <p:nvPr/>
            </p:nvGrpSpPr>
            <p:grpSpPr bwMode="auto">
              <a:xfrm>
                <a:off x="0" y="0"/>
                <a:ext cx="300" cy="294"/>
                <a:chOff x="0" y="0"/>
                <a:chExt cx="1035" cy="1019"/>
              </a:xfrm>
            </p:grpSpPr>
            <p:sp>
              <p:nvSpPr>
                <p:cNvPr id="31" name="Oval 38"/>
                <p:cNvSpPr>
                  <a:spLocks noChangeArrowheads="1"/>
                </p:cNvSpPr>
                <p:nvPr/>
              </p:nvSpPr>
              <p:spPr bwMode="auto">
                <a:xfrm>
                  <a:off x="0" y="0"/>
                  <a:ext cx="1035" cy="1019"/>
                </a:xfrm>
                <a:prstGeom prst="ellipse">
                  <a:avLst/>
                </a:prstGeom>
                <a:solidFill>
                  <a:schemeClr val="tx2"/>
                </a:solidFill>
                <a:ln w="9525">
                  <a:solidFill>
                    <a:schemeClr val="tx2"/>
                  </a:solidFill>
                  <a:round/>
                  <a:headEnd/>
                  <a:tailEnd/>
                </a:ln>
                <a:effectLst/>
              </p:spPr>
              <p:txBody>
                <a:bodyPr wrap="none" anchor="ctr"/>
                <a:lstStyle/>
                <a:p>
                  <a:pPr algn="ctr" defTabSz="913996">
                    <a:defRPr/>
                  </a:pPr>
                  <a:endParaRPr lang="zh-CN" altLang="en-US" sz="3199" b="1" kern="0" dirty="0">
                    <a:solidFill>
                      <a:srgbClr val="FFFFFF"/>
                    </a:solidFill>
                    <a:latin typeface="微软雅黑" pitchFamily="34" charset="-122"/>
                    <a:ea typeface="微软雅黑" pitchFamily="34" charset="-122"/>
                  </a:endParaRPr>
                </a:p>
              </p:txBody>
            </p:sp>
            <p:pic>
              <p:nvPicPr>
                <p:cNvPr id="32"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996">
                  <a:defRPr/>
                </a:pPr>
                <a:r>
                  <a:rPr lang="en-US" altLang="zh-CN" sz="2399" kern="10" dirty="0">
                    <a:ln w="9525">
                      <a:noFill/>
                      <a:round/>
                      <a:headEnd/>
                      <a:tailEnd/>
                    </a:ln>
                    <a:solidFill>
                      <a:srgbClr val="FFFFFF"/>
                    </a:solidFill>
                    <a:latin typeface="Impact" pitchFamily="34" charset="0"/>
                    <a:ea typeface="微软雅黑" pitchFamily="34" charset="-122"/>
                  </a:rPr>
                  <a:t>3</a:t>
                </a:r>
                <a:endParaRPr lang="zh-CN" altLang="en-US" sz="2399" kern="10" dirty="0">
                  <a:ln w="9525">
                    <a:noFill/>
                    <a:round/>
                    <a:headEnd/>
                    <a:tailEnd/>
                  </a:ln>
                  <a:solidFill>
                    <a:srgbClr val="FFFFFF"/>
                  </a:solidFill>
                  <a:latin typeface="Impact" pitchFamily="34" charset="0"/>
                  <a:ea typeface="微软雅黑" pitchFamily="34" charset="-122"/>
                </a:endParaRPr>
              </a:p>
            </p:txBody>
          </p:sp>
        </p:grpSp>
        <p:grpSp>
          <p:nvGrpSpPr>
            <p:cNvPr id="18" name="Group 34"/>
            <p:cNvGrpSpPr>
              <a:grpSpLocks/>
            </p:cNvGrpSpPr>
            <p:nvPr/>
          </p:nvGrpSpPr>
          <p:grpSpPr bwMode="auto">
            <a:xfrm>
              <a:off x="2909121" y="3363049"/>
              <a:ext cx="605563" cy="593725"/>
              <a:chOff x="0" y="0"/>
              <a:chExt cx="300" cy="294"/>
            </a:xfrm>
          </p:grpSpPr>
          <p:grpSp>
            <p:nvGrpSpPr>
              <p:cNvPr id="25" name="Group 35"/>
              <p:cNvGrpSpPr>
                <a:grpSpLocks/>
              </p:cNvGrpSpPr>
              <p:nvPr/>
            </p:nvGrpSpPr>
            <p:grpSpPr bwMode="auto">
              <a:xfrm>
                <a:off x="0" y="0"/>
                <a:ext cx="300" cy="294"/>
                <a:chOff x="0" y="0"/>
                <a:chExt cx="1035" cy="1019"/>
              </a:xfrm>
            </p:grpSpPr>
            <p:sp>
              <p:nvSpPr>
                <p:cNvPr id="27" name="Oval 38"/>
                <p:cNvSpPr>
                  <a:spLocks noChangeArrowheads="1"/>
                </p:cNvSpPr>
                <p:nvPr/>
              </p:nvSpPr>
              <p:spPr bwMode="auto">
                <a:xfrm>
                  <a:off x="0" y="0"/>
                  <a:ext cx="1035" cy="1019"/>
                </a:xfrm>
                <a:prstGeom prst="ellipse">
                  <a:avLst/>
                </a:prstGeom>
                <a:solidFill>
                  <a:schemeClr val="tx2"/>
                </a:solidFill>
                <a:ln w="9525">
                  <a:solidFill>
                    <a:schemeClr val="tx2"/>
                  </a:solidFill>
                  <a:round/>
                  <a:headEnd/>
                  <a:tailEnd/>
                </a:ln>
                <a:effectLst/>
              </p:spPr>
              <p:txBody>
                <a:bodyPr wrap="none" anchor="ctr"/>
                <a:lstStyle/>
                <a:p>
                  <a:pPr algn="ctr" defTabSz="913996">
                    <a:defRPr/>
                  </a:pPr>
                  <a:endParaRPr lang="zh-CN" altLang="en-US" sz="3199" b="1" kern="0" dirty="0">
                    <a:solidFill>
                      <a:srgbClr val="FFFFFF"/>
                    </a:solidFill>
                    <a:latin typeface="微软雅黑" pitchFamily="34" charset="-122"/>
                    <a:ea typeface="微软雅黑" pitchFamily="34" charset="-122"/>
                  </a:endParaRPr>
                </a:p>
              </p:txBody>
            </p:sp>
            <p:pic>
              <p:nvPicPr>
                <p:cNvPr id="28"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996">
                  <a:defRPr/>
                </a:pPr>
                <a:r>
                  <a:rPr lang="en-US" altLang="zh-CN" sz="2399" kern="10" dirty="0">
                    <a:ln w="9525">
                      <a:noFill/>
                      <a:round/>
                      <a:headEnd/>
                      <a:tailEnd/>
                    </a:ln>
                    <a:solidFill>
                      <a:srgbClr val="FFFFFF"/>
                    </a:solidFill>
                    <a:latin typeface="Impact" pitchFamily="34" charset="0"/>
                    <a:ea typeface="微软雅黑" pitchFamily="34" charset="-122"/>
                  </a:rPr>
                  <a:t>1</a:t>
                </a:r>
                <a:endParaRPr lang="zh-CN" altLang="en-US" sz="2399" kern="10" dirty="0">
                  <a:ln w="9525">
                    <a:noFill/>
                    <a:round/>
                    <a:headEnd/>
                    <a:tailEnd/>
                  </a:ln>
                  <a:solidFill>
                    <a:srgbClr val="FFFFFF"/>
                  </a:solidFill>
                  <a:latin typeface="Impact" pitchFamily="34" charset="0"/>
                  <a:ea typeface="微软雅黑" pitchFamily="34" charset="-122"/>
                </a:endParaRPr>
              </a:p>
            </p:txBody>
          </p:sp>
        </p:grpSp>
        <p:sp>
          <p:nvSpPr>
            <p:cNvPr id="19"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zh-CN" altLang="en-US" sz="1600" dirty="0">
                  <a:solidFill>
                    <a:srgbClr val="1F497D"/>
                  </a:solidFill>
                  <a:latin typeface="微软雅黑" pitchFamily="34" charset="-122"/>
                </a:rPr>
                <a:t>时间</a:t>
              </a:r>
            </a:p>
          </p:txBody>
        </p:sp>
        <p:sp>
          <p:nvSpPr>
            <p:cNvPr id="20" name="Line 17"/>
            <p:cNvSpPr>
              <a:spLocks noChangeShapeType="1"/>
            </p:cNvSpPr>
            <p:nvPr/>
          </p:nvSpPr>
          <p:spPr bwMode="auto">
            <a:xfrm rot="16200000" flipV="1">
              <a:off x="5745415" y="3332721"/>
              <a:ext cx="2197498" cy="6937"/>
            </a:xfrm>
            <a:prstGeom prst="line">
              <a:avLst/>
            </a:prstGeom>
            <a:noFill/>
            <a:ln w="15875">
              <a:solidFill>
                <a:schemeClr val="tx2"/>
              </a:solidFill>
              <a:prstDash val="dashDot"/>
              <a:round/>
              <a:headEnd/>
              <a:tailEn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21" name="Line 17"/>
            <p:cNvSpPr>
              <a:spLocks noChangeShapeType="1"/>
            </p:cNvSpPr>
            <p:nvPr/>
          </p:nvSpPr>
          <p:spPr bwMode="auto">
            <a:xfrm rot="16200000" flipV="1">
              <a:off x="4169498" y="3764096"/>
              <a:ext cx="1322716" cy="18967"/>
            </a:xfrm>
            <a:prstGeom prst="line">
              <a:avLst/>
            </a:prstGeom>
            <a:noFill/>
            <a:ln w="15875">
              <a:solidFill>
                <a:schemeClr val="tx2"/>
              </a:solidFill>
              <a:prstDash val="dashDot"/>
              <a:round/>
              <a:headEnd/>
              <a:tailEn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sp>
          <p:nvSpPr>
            <p:cNvPr id="22" name="Line 17"/>
            <p:cNvSpPr>
              <a:spLocks noChangeShapeType="1"/>
            </p:cNvSpPr>
            <p:nvPr/>
          </p:nvSpPr>
          <p:spPr bwMode="auto">
            <a:xfrm rot="16200000" flipV="1">
              <a:off x="2836558" y="4171756"/>
              <a:ext cx="561562" cy="0"/>
            </a:xfrm>
            <a:prstGeom prst="line">
              <a:avLst/>
            </a:prstGeom>
            <a:noFill/>
            <a:ln w="15875">
              <a:solidFill>
                <a:schemeClr val="tx2"/>
              </a:solidFill>
              <a:prstDash val="dashDot"/>
              <a:round/>
              <a:headEnd/>
              <a:tailEnd/>
            </a:ln>
            <a:extLst>
              <a:ext uri="{909E8E84-426E-40DD-AFC4-6F175D3DCCD1}">
                <a14:hiddenFill xmlns:a14="http://schemas.microsoft.com/office/drawing/2010/main">
                  <a:noFill/>
                </a14:hiddenFill>
              </a:ext>
            </a:extLst>
          </p:spPr>
          <p:txBody>
            <a:bodyPr/>
            <a:lstStyle/>
            <a:p>
              <a:pPr defTabSz="913996">
                <a:defRPr/>
              </a:pPr>
              <a:endParaRPr lang="zh-CN" altLang="en-US" sz="1699" kern="0" dirty="0">
                <a:solidFill>
                  <a:sysClr val="windowText" lastClr="000000"/>
                </a:solidFill>
                <a:latin typeface="微软雅黑" pitchFamily="34" charset="-122"/>
                <a:ea typeface="微软雅黑" pitchFamily="34" charset="-122"/>
              </a:endParaRPr>
            </a:p>
          </p:txBody>
        </p:sp>
      </p:gr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64" y="2179130"/>
            <a:ext cx="2353026" cy="3529540"/>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Text Box 52"/>
          <p:cNvSpPr txBox="1">
            <a:spLocks noChangeArrowheads="1"/>
          </p:cNvSpPr>
          <p:nvPr/>
        </p:nvSpPr>
        <p:spPr bwMode="auto">
          <a:xfrm>
            <a:off x="391065" y="5901787"/>
            <a:ext cx="3240636" cy="40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2" rIns="91403" bIns="45702">
            <a:spAutoFit/>
          </a:bodyPr>
          <a:lstStyle>
            <a:defPPr>
              <a:defRPr lang="zh-CN"/>
            </a:defPPr>
            <a:lvl1pPr marR="0" lvl="0" indent="0" fontAlgn="auto">
              <a:lnSpc>
                <a:spcPct val="100000"/>
              </a:lnSpc>
              <a:spcBef>
                <a:spcPct val="50000"/>
              </a:spcBef>
              <a:spcAft>
                <a:spcPts val="0"/>
              </a:spcAft>
              <a:buClrTx/>
              <a:buSzTx/>
              <a:buFontTx/>
              <a:buNone/>
              <a:tabLst/>
              <a:defRPr sz="1600" b="1" i="0" kern="0">
                <a:solidFill>
                  <a:srgbClr val="8CC600"/>
                </a:solidFill>
                <a:latin typeface="微软雅黑" pitchFamily="34" charset="-122"/>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pPr defTabSz="913996"/>
            <a:r>
              <a:rPr lang="zh-CN" altLang="en-US" sz="1999" dirty="0">
                <a:solidFill>
                  <a:srgbClr val="1F497D"/>
                </a:solidFill>
              </a:rPr>
              <a:t>打造一流的国际品牌医院</a:t>
            </a:r>
          </a:p>
        </p:txBody>
      </p:sp>
      <p:sp>
        <p:nvSpPr>
          <p:cNvPr id="40" name="TextBox 39"/>
          <p:cNvSpPr txBox="1"/>
          <p:nvPr/>
        </p:nvSpPr>
        <p:spPr>
          <a:xfrm>
            <a:off x="4743948" y="4012891"/>
            <a:ext cx="1313211" cy="353839"/>
          </a:xfrm>
          <a:prstGeom prst="rect">
            <a:avLst/>
          </a:prstGeom>
          <a:noFill/>
        </p:spPr>
        <p:txBody>
          <a:bodyPr wrap="square" lIns="91403" tIns="45702" rIns="91403" bIns="45702" rtlCol="0">
            <a:spAutoFit/>
          </a:bodyPr>
          <a:lstStyle/>
          <a:p>
            <a:pPr defTabSz="913996"/>
            <a:endParaRPr lang="zh-CN" altLang="en-US" sz="1699" dirty="0">
              <a:solidFill>
                <a:prstClr val="black"/>
              </a:solidFill>
            </a:endParaRPr>
          </a:p>
        </p:txBody>
      </p:sp>
      <p:sp>
        <p:nvSpPr>
          <p:cNvPr id="41" name="TextBox 40"/>
          <p:cNvSpPr txBox="1"/>
          <p:nvPr/>
        </p:nvSpPr>
        <p:spPr>
          <a:xfrm>
            <a:off x="8779939" y="2072821"/>
            <a:ext cx="2156744" cy="353839"/>
          </a:xfrm>
          <a:prstGeom prst="rect">
            <a:avLst/>
          </a:prstGeom>
          <a:noFill/>
        </p:spPr>
        <p:txBody>
          <a:bodyPr wrap="square" lIns="91403" tIns="45702" rIns="91403" bIns="45702" rtlCol="0">
            <a:spAutoFit/>
          </a:bodyPr>
          <a:lstStyle/>
          <a:p>
            <a:pPr defTabSz="913996"/>
            <a:r>
              <a:rPr lang="zh-CN" altLang="en-US" sz="1699" dirty="0">
                <a:solidFill>
                  <a:srgbClr val="1F497D"/>
                </a:solidFill>
                <a:latin typeface="微软雅黑" pitchFamily="34" charset="-122"/>
                <a:ea typeface="微软雅黑" pitchFamily="34" charset="-122"/>
              </a:rPr>
              <a:t>国际一流品牌医院</a:t>
            </a:r>
          </a:p>
        </p:txBody>
      </p:sp>
      <p:sp>
        <p:nvSpPr>
          <p:cNvPr id="42" name="TextBox 41"/>
          <p:cNvSpPr txBox="1"/>
          <p:nvPr/>
        </p:nvSpPr>
        <p:spPr>
          <a:xfrm>
            <a:off x="6354643" y="3076547"/>
            <a:ext cx="2202277" cy="353839"/>
          </a:xfrm>
          <a:prstGeom prst="rect">
            <a:avLst/>
          </a:prstGeom>
          <a:noFill/>
        </p:spPr>
        <p:txBody>
          <a:bodyPr wrap="square" lIns="91403" tIns="45702" rIns="91403" bIns="45702" rtlCol="0">
            <a:spAutoFit/>
          </a:bodyPr>
          <a:lstStyle/>
          <a:p>
            <a:pPr defTabSz="913996"/>
            <a:r>
              <a:rPr lang="zh-CN" altLang="en-US" sz="1699" dirty="0">
                <a:solidFill>
                  <a:srgbClr val="1F497D"/>
                </a:solidFill>
                <a:latin typeface="微软雅黑" pitchFamily="34" charset="-122"/>
                <a:ea typeface="微软雅黑" pitchFamily="34" charset="-122"/>
              </a:rPr>
              <a:t>国内知名品牌医院</a:t>
            </a:r>
          </a:p>
        </p:txBody>
      </p:sp>
      <p:sp>
        <p:nvSpPr>
          <p:cNvPr id="43" name="TextBox 42"/>
          <p:cNvSpPr txBox="1"/>
          <p:nvPr/>
        </p:nvSpPr>
        <p:spPr>
          <a:xfrm>
            <a:off x="4526534" y="4022269"/>
            <a:ext cx="2202277" cy="353839"/>
          </a:xfrm>
          <a:prstGeom prst="rect">
            <a:avLst/>
          </a:prstGeom>
          <a:noFill/>
        </p:spPr>
        <p:txBody>
          <a:bodyPr wrap="square" lIns="91403" tIns="45702" rIns="91403" bIns="45702" rtlCol="0">
            <a:spAutoFit/>
          </a:bodyPr>
          <a:lstStyle/>
          <a:p>
            <a:pPr defTabSz="913996"/>
            <a:r>
              <a:rPr lang="zh-CN" altLang="en-US" sz="1699" dirty="0">
                <a:solidFill>
                  <a:srgbClr val="1F497D"/>
                </a:solidFill>
                <a:latin typeface="微软雅黑" pitchFamily="34" charset="-122"/>
                <a:ea typeface="微软雅黑" pitchFamily="34" charset="-122"/>
              </a:rPr>
              <a:t>高质的品牌医院</a:t>
            </a:r>
          </a:p>
        </p:txBody>
      </p:sp>
      <p:sp>
        <p:nvSpPr>
          <p:cNvPr id="37" name="矩形 3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a:solidFill>
                  <a:prstClr val="white"/>
                </a:solidFill>
                <a:latin typeface="微软雅黑" panose="020B0503020204020204" pitchFamily="34" charset="-122"/>
                <a:ea typeface="微软雅黑" panose="020B0503020204020204" pitchFamily="34" charset="-122"/>
              </a:rPr>
              <a:t>战略规划</a:t>
            </a:r>
          </a:p>
        </p:txBody>
      </p:sp>
      <p:cxnSp>
        <p:nvCxnSpPr>
          <p:cNvPr id="44" name="直接连接符 43"/>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012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3482</Words>
  <Application>Microsoft Office PowerPoint</Application>
  <PresentationFormat>宽屏</PresentationFormat>
  <Paragraphs>603</Paragraphs>
  <Slides>51</Slides>
  <Notes>15</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51</vt:i4>
      </vt:variant>
    </vt:vector>
  </HeadingPairs>
  <TitlesOfParts>
    <vt:vector size="74" baseType="lpstr">
      <vt:lpstr>Adobe 宋体 Std L</vt:lpstr>
      <vt:lpstr>굴림</vt:lpstr>
      <vt:lpstr>Meiryo</vt:lpstr>
      <vt:lpstr>ＭＳ Ｐゴシック</vt:lpstr>
      <vt:lpstr>ＭＳ Ｐゴシック</vt:lpstr>
      <vt:lpstr>新細明體</vt:lpstr>
      <vt:lpstr>华康俪金黑W8(P)</vt:lpstr>
      <vt:lpstr>宋体</vt:lpstr>
      <vt:lpstr>微软雅黑</vt:lpstr>
      <vt:lpstr>幼圆</vt:lpstr>
      <vt:lpstr>Agency FB</vt:lpstr>
      <vt:lpstr>Arial</vt:lpstr>
      <vt:lpstr>Broadway</vt:lpstr>
      <vt:lpstr>Calibri</vt:lpstr>
      <vt:lpstr>Calibri Light</vt:lpstr>
      <vt:lpstr>Impact</vt:lpstr>
      <vt:lpstr>Lucida Sans Unicode</vt:lpstr>
      <vt:lpstr>Segoe UI</vt:lpstr>
      <vt:lpstr>Times New Roman</vt:lpstr>
      <vt:lpstr>Wingdings</vt:lpstr>
      <vt:lpstr>Office 主题</vt:lpstr>
      <vt:lpstr>1_Office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ChinaUser</dc:creator>
  <cp:lastModifiedBy>kan</cp:lastModifiedBy>
  <cp:revision>30</cp:revision>
  <dcterms:created xsi:type="dcterms:W3CDTF">2013-12-09T09:15:38Z</dcterms:created>
  <dcterms:modified xsi:type="dcterms:W3CDTF">2023-02-08T10:14:49Z</dcterms:modified>
</cp:coreProperties>
</file>