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723" r:id="rId2"/>
    <p:sldMasterId id="2147483727" r:id="rId3"/>
  </p:sldMasterIdLst>
  <p:notesMasterIdLst>
    <p:notesMasterId r:id="rId32"/>
  </p:notesMasterIdLst>
  <p:handoutMasterIdLst>
    <p:handoutMasterId r:id="rId33"/>
  </p:handoutMasterIdLst>
  <p:sldIdLst>
    <p:sldId id="296" r:id="rId4"/>
    <p:sldId id="258" r:id="rId5"/>
    <p:sldId id="259" r:id="rId6"/>
    <p:sldId id="260" r:id="rId7"/>
    <p:sldId id="295" r:id="rId8"/>
    <p:sldId id="297" r:id="rId9"/>
    <p:sldId id="263" r:id="rId10"/>
    <p:sldId id="268" r:id="rId11"/>
    <p:sldId id="270" r:id="rId12"/>
    <p:sldId id="271" r:id="rId13"/>
    <p:sldId id="272" r:id="rId14"/>
    <p:sldId id="269" r:id="rId15"/>
    <p:sldId id="273" r:id="rId16"/>
    <p:sldId id="274" r:id="rId17"/>
    <p:sldId id="298" r:id="rId18"/>
    <p:sldId id="267" r:id="rId19"/>
    <p:sldId id="281" r:id="rId20"/>
    <p:sldId id="282" r:id="rId21"/>
    <p:sldId id="283" r:id="rId22"/>
    <p:sldId id="284" r:id="rId23"/>
    <p:sldId id="299" r:id="rId24"/>
    <p:sldId id="288" r:id="rId25"/>
    <p:sldId id="289" r:id="rId26"/>
    <p:sldId id="290" r:id="rId27"/>
    <p:sldId id="292" r:id="rId28"/>
    <p:sldId id="293" r:id="rId29"/>
    <p:sldId id="301" r:id="rId30"/>
    <p:sldId id="302" r:id="rId31"/>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8FE"/>
    <a:srgbClr val="0080C8"/>
    <a:srgbClr val="21BFF7"/>
    <a:srgbClr val="E8432C"/>
    <a:srgbClr val="DB2E39"/>
    <a:srgbClr val="ECA6C6"/>
    <a:srgbClr val="E32E1B"/>
    <a:srgbClr val="E94C33"/>
    <a:srgbClr val="8BC700"/>
    <a:srgbClr val="F56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314" autoAdjust="0"/>
  </p:normalViewPr>
  <p:slideViewPr>
    <p:cSldViewPr snapToGrid="0" showGuides="1">
      <p:cViewPr varScale="1">
        <p:scale>
          <a:sx n="108" d="100"/>
          <a:sy n="108" d="100"/>
        </p:scale>
        <p:origin x="792" y="14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2700"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C1807-D72D-44E2-B482-507554E462EB}" type="datetimeFigureOut">
              <a:rPr lang="zh-CN" altLang="en-US" smtClean="0"/>
              <a:t>2023/2/8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DD08A-B1B6-4307-801F-BBC74F227398}" type="slidenum">
              <a:rPr lang="zh-CN" altLang="en-US" smtClean="0"/>
              <a:t>‹#›</a:t>
            </a:fld>
            <a:endParaRPr lang="zh-CN" altLang="en-US"/>
          </a:p>
        </p:txBody>
      </p:sp>
    </p:spTree>
    <p:extLst>
      <p:ext uri="{BB962C8B-B14F-4D97-AF65-F5344CB8AC3E}">
        <p14:creationId xmlns:p14="http://schemas.microsoft.com/office/powerpoint/2010/main" val="202290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17870-4D68-4883-841A-ECD65CDE5EBF}"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66BC3-5599-4ED2-9F30-CC1B481DA267}" type="slidenum">
              <a:rPr lang="zh-CN" altLang="en-US" smtClean="0"/>
              <a:t>‹#›</a:t>
            </a:fld>
            <a:endParaRPr lang="zh-CN" altLang="en-US"/>
          </a:p>
        </p:txBody>
      </p:sp>
    </p:spTree>
    <p:extLst>
      <p:ext uri="{BB962C8B-B14F-4D97-AF65-F5344CB8AC3E}">
        <p14:creationId xmlns:p14="http://schemas.microsoft.com/office/powerpoint/2010/main" val="115434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88073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71282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11897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423953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04915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通过在学习、生活中帮助残疾人，着重培养少年儿童热爱祖国、热爱人民、志在奉献、坚韧不拔的进取精神和高尚情操，在帮助残疾人的过程中，既培育了关心他人、扶助弱者的爱心，同时又是一次社会道德和拼搏精神的自我教育。</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986880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37314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5737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95136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88575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48727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595111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934275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772880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663364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872615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783600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44506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345989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880730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7337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75423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39674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18147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38435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063702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61939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92499651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http://www.1ppt.com/xiazai/"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10" name="组合 9"/>
          <p:cNvGrpSpPr/>
          <p:nvPr userDrawn="1"/>
        </p:nvGrpSpPr>
        <p:grpSpPr>
          <a:xfrm>
            <a:off x="-131424" y="5481317"/>
            <a:ext cx="12454848" cy="1391162"/>
            <a:chOff x="-131424" y="5481317"/>
            <a:chExt cx="12454848" cy="1391162"/>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9" name="图片 8"/>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8" name="图片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4107185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104824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122214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317093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51263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320830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3016443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283770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1" name="图片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901428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3484917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6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1" name="图片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907641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1592917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
        <p:nvSpPr>
          <p:cNvPr id="13" name="TextBox 12"/>
          <p:cNvSpPr txBox="1"/>
          <p:nvPr userDrawn="1"/>
        </p:nvSpPr>
        <p:spPr>
          <a:xfrm>
            <a:off x="1907704" y="55600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7"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824122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76100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8250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6447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8266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8655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685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1131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412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3901704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7310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1211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1786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6660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308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669054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1" name="图片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73743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803633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2462842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321070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grpSp>
        <p:nvGrpSpPr>
          <p:cNvPr id="2" name="组合 1"/>
          <p:cNvGrpSpPr/>
          <p:nvPr userDrawn="1"/>
        </p:nvGrpSpPr>
        <p:grpSpPr>
          <a:xfrm>
            <a:off x="0" y="1"/>
            <a:ext cx="12192000" cy="6858000"/>
            <a:chOff x="0" y="1"/>
            <a:chExt cx="12192000" cy="685800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29770" b="32245"/>
            <a:stretch/>
          </p:blipFill>
          <p:spPr>
            <a:xfrm>
              <a:off x="0" y="1"/>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1654" y="720610"/>
              <a:ext cx="2030639" cy="849406"/>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15" y="245055"/>
              <a:ext cx="4421055" cy="2779380"/>
            </a:xfrm>
            <a:prstGeom prst="rect">
              <a:avLst/>
            </a:prstGeom>
          </p:spPr>
        </p:pic>
      </p:grpSp>
      <p:grpSp>
        <p:nvGrpSpPr>
          <p:cNvPr id="6" name="组合 5"/>
          <p:cNvGrpSpPr/>
          <p:nvPr userDrawn="1"/>
        </p:nvGrpSpPr>
        <p:grpSpPr>
          <a:xfrm>
            <a:off x="-131424" y="5481317"/>
            <a:ext cx="12454848" cy="1391162"/>
            <a:chOff x="-131424" y="5481317"/>
            <a:chExt cx="12454848" cy="1391162"/>
          </a:xfrm>
        </p:grpSpPr>
        <p:pic>
          <p:nvPicPr>
            <p:cNvPr id="7" name="图片 6"/>
            <p:cNvPicPr>
              <a:picLocks noChangeAspect="1"/>
            </p:cNvPicPr>
            <p:nvPr userDrawn="1"/>
          </p:nvPicPr>
          <p:blipFill rotWithShape="1">
            <a:blip r:embed="rId5" cstate="print">
              <a:extLst>
                <a:ext uri="{28A0092B-C50C-407E-A947-70E740481C1C}">
                  <a14:useLocalDpi xmlns:a14="http://schemas.microsoft.com/office/drawing/2010/main" val="0"/>
                </a:ext>
              </a:extLst>
            </a:blip>
            <a:srcRect b="18046"/>
            <a:stretch/>
          </p:blipFill>
          <p:spPr>
            <a:xfrm>
              <a:off x="-131424" y="5481317"/>
              <a:ext cx="6544416" cy="1381350"/>
            </a:xfrm>
            <a:prstGeom prst="rect">
              <a:avLst/>
            </a:prstGeom>
          </p:spPr>
        </p:pic>
        <p:pic>
          <p:nvPicPr>
            <p:cNvPr id="8" name="图片 7"/>
            <p:cNvPicPr>
              <a:picLocks noChangeAspect="1"/>
            </p:cNvPicPr>
            <p:nvPr userDrawn="1"/>
          </p:nvPicPr>
          <p:blipFill rotWithShape="1">
            <a:blip r:embed="rId6" cstate="print">
              <a:extLst>
                <a:ext uri="{28A0092B-C50C-407E-A947-70E740481C1C}">
                  <a14:useLocalDpi xmlns:a14="http://schemas.microsoft.com/office/drawing/2010/main" val="0"/>
                </a:ext>
              </a:extLst>
            </a:blip>
            <a:srcRect b="18046"/>
            <a:stretch/>
          </p:blipFill>
          <p:spPr>
            <a:xfrm flipH="1">
              <a:off x="6096000" y="5491129"/>
              <a:ext cx="6227424" cy="1381350"/>
            </a:xfrm>
            <a:prstGeom prst="rect">
              <a:avLst/>
            </a:prstGeom>
          </p:spPr>
        </p:pic>
      </p:grpSp>
      <p:pic>
        <p:nvPicPr>
          <p:cNvPr id="9" name="图片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4000" y="5668160"/>
            <a:ext cx="3830026" cy="1199653"/>
          </a:xfrm>
          <a:prstGeom prst="rect">
            <a:avLst/>
          </a:prstGeom>
        </p:spPr>
      </p:pic>
      <p:pic>
        <p:nvPicPr>
          <p:cNvPr id="10" name="图片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1315" y="4999367"/>
            <a:ext cx="1860967" cy="1860967"/>
          </a:xfrm>
          <a:prstGeom prst="rect">
            <a:avLst/>
          </a:prstGeom>
        </p:spPr>
      </p:pic>
      <p:pic>
        <p:nvPicPr>
          <p:cNvPr id="11" name="图片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9209712" y="-1006107"/>
            <a:ext cx="3356678" cy="2307267"/>
          </a:xfrm>
          <a:prstGeom prst="rect">
            <a:avLst/>
          </a:prstGeom>
        </p:spPr>
      </p:pic>
    </p:spTree>
    <p:extLst>
      <p:ext uri="{BB962C8B-B14F-4D97-AF65-F5344CB8AC3E}">
        <p14:creationId xmlns:p14="http://schemas.microsoft.com/office/powerpoint/2010/main" val="1395969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7752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1" r:id="rId11"/>
    <p:sldLayoutId id="2147483712" r:id="rId12"/>
    <p:sldLayoutId id="2147483713" r:id="rId13"/>
    <p:sldLayoutId id="2147483714" r:id="rId14"/>
    <p:sldLayoutId id="2147483715" r:id="rId15"/>
    <p:sldLayoutId id="2147483717" r:id="rId16"/>
    <p:sldLayoutId id="2147483718" r:id="rId17"/>
    <p:sldLayoutId id="2147483719" r:id="rId18"/>
    <p:sldLayoutId id="2147483721" r:id="rId19"/>
    <p:sldLayoutId id="2147483722" r:id="rId20"/>
  </p:sldLayoutIdLst>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624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83253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8.xml"/><Relationship Id="rId1" Type="http://schemas.openxmlformats.org/officeDocument/2006/relationships/slideLayout" Target="../slideLayouts/slideLayout3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心形 59"/>
          <p:cNvSpPr/>
          <p:nvPr/>
        </p:nvSpPr>
        <p:spPr>
          <a:xfrm rot="20946141">
            <a:off x="2294994" y="3675796"/>
            <a:ext cx="1410257" cy="1045580"/>
          </a:xfrm>
          <a:custGeom>
            <a:avLst/>
            <a:gdLst>
              <a:gd name="connsiteX0" fmla="*/ 669292 w 1338584"/>
              <a:gd name="connsiteY0" fmla="*/ 295906 h 1183625"/>
              <a:gd name="connsiteX1" fmla="*/ 669292 w 1338584"/>
              <a:gd name="connsiteY1" fmla="*/ 1183625 h 1183625"/>
              <a:gd name="connsiteX2" fmla="*/ 669292 w 1338584"/>
              <a:gd name="connsiteY2" fmla="*/ 295906 h 1183625"/>
              <a:gd name="connsiteX0" fmla="*/ 667724 w 1348365"/>
              <a:gd name="connsiteY0" fmla="*/ 309155 h 1066246"/>
              <a:gd name="connsiteX1" fmla="*/ 677054 w 1348365"/>
              <a:gd name="connsiteY1" fmla="*/ 1066246 h 1066246"/>
              <a:gd name="connsiteX2" fmla="*/ 667724 w 1348365"/>
              <a:gd name="connsiteY2" fmla="*/ 309155 h 1066246"/>
              <a:gd name="connsiteX0" fmla="*/ 667724 w 1388017"/>
              <a:gd name="connsiteY0" fmla="*/ 309155 h 1066246"/>
              <a:gd name="connsiteX1" fmla="*/ 677054 w 1388017"/>
              <a:gd name="connsiteY1" fmla="*/ 1066246 h 1066246"/>
              <a:gd name="connsiteX2" fmla="*/ 667724 w 1388017"/>
              <a:gd name="connsiteY2" fmla="*/ 309155 h 1066246"/>
              <a:gd name="connsiteX0" fmla="*/ 689964 w 1410257"/>
              <a:gd name="connsiteY0" fmla="*/ 288489 h 1045580"/>
              <a:gd name="connsiteX1" fmla="*/ 699294 w 1410257"/>
              <a:gd name="connsiteY1" fmla="*/ 1045580 h 1045580"/>
              <a:gd name="connsiteX2" fmla="*/ 689964 w 1410257"/>
              <a:gd name="connsiteY2" fmla="*/ 288489 h 1045580"/>
            </a:gdLst>
            <a:ahLst/>
            <a:cxnLst>
              <a:cxn ang="0">
                <a:pos x="connsiteX0" y="connsiteY0"/>
              </a:cxn>
              <a:cxn ang="0">
                <a:pos x="connsiteX1" y="connsiteY1"/>
              </a:cxn>
              <a:cxn ang="0">
                <a:pos x="connsiteX2" y="connsiteY2"/>
              </a:cxn>
            </a:cxnLst>
            <a:rect l="l" t="t" r="r" b="b"/>
            <a:pathLst>
              <a:path w="1410257" h="1045580">
                <a:moveTo>
                  <a:pt x="689964" y="288489"/>
                </a:moveTo>
                <a:cubicBezTo>
                  <a:pt x="1118126" y="-317984"/>
                  <a:pt x="2065765" y="157861"/>
                  <a:pt x="699294" y="1045580"/>
                </a:cubicBezTo>
                <a:cubicBezTo>
                  <a:pt x="-667177" y="157861"/>
                  <a:pt x="327116" y="-355306"/>
                  <a:pt x="689964" y="288489"/>
                </a:cubicBezTo>
                <a:close/>
              </a:path>
            </a:pathLst>
          </a:custGeom>
          <a:solidFill>
            <a:srgbClr val="E32E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TextBox 86"/>
          <p:cNvSpPr txBox="1"/>
          <p:nvPr/>
        </p:nvSpPr>
        <p:spPr>
          <a:xfrm>
            <a:off x="1763079" y="1543223"/>
            <a:ext cx="6067898" cy="1440651"/>
          </a:xfrm>
          <a:prstGeom prst="rect">
            <a:avLst/>
          </a:prstGeom>
          <a:noFill/>
        </p:spPr>
        <p:txBody>
          <a:bodyPr wrap="square" lIns="85599" tIns="42799" rIns="85599" bIns="42799">
            <a:spAutoFit/>
          </a:bodyPr>
          <a:lstStyle/>
          <a:p>
            <a:pPr algn="ctr">
              <a:defRPr/>
            </a:pPr>
            <a:r>
              <a:rPr lang="zh-CN" altLang="en-US" sz="88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全国助残日</a:t>
            </a:r>
          </a:p>
        </p:txBody>
      </p:sp>
      <p:sp>
        <p:nvSpPr>
          <p:cNvPr id="58" name="TextBox 86"/>
          <p:cNvSpPr txBox="1"/>
          <p:nvPr/>
        </p:nvSpPr>
        <p:spPr>
          <a:xfrm>
            <a:off x="3791372" y="3355689"/>
            <a:ext cx="6040697" cy="1440651"/>
          </a:xfrm>
          <a:prstGeom prst="rect">
            <a:avLst/>
          </a:prstGeom>
          <a:noFill/>
        </p:spPr>
        <p:txBody>
          <a:bodyPr wrap="square" lIns="85599" tIns="42799" rIns="85599" bIns="42799">
            <a:spAutoFit/>
          </a:bodyPr>
          <a:lstStyle/>
          <a:p>
            <a:pPr algn="ctr">
              <a:defRPr/>
            </a:pPr>
            <a:r>
              <a:rPr lang="zh-CN" altLang="en-US" sz="8800" b="1" dirty="0">
                <a:ln w="38100">
                  <a:solidFill>
                    <a:schemeClr val="bg1"/>
                  </a:solidFill>
                </a:ln>
                <a:gradFill flip="none" rotWithShape="1">
                  <a:gsLst>
                    <a:gs pos="92000">
                      <a:srgbClr val="4E38CC"/>
                    </a:gs>
                    <a:gs pos="5000">
                      <a:srgbClr val="FFC000"/>
                    </a:gs>
                    <a:gs pos="55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7462" t="29000" r="60241" b="24800"/>
          <a:stretch/>
        </p:blipFill>
        <p:spPr>
          <a:xfrm>
            <a:off x="7829638" y="1053353"/>
            <a:ext cx="2417222" cy="1945568"/>
          </a:xfrm>
          <a:prstGeom prst="rect">
            <a:avLst/>
          </a:prstGeom>
        </p:spPr>
      </p:pic>
    </p:spTree>
    <p:extLst>
      <p:ext uri="{BB962C8B-B14F-4D97-AF65-F5344CB8AC3E}">
        <p14:creationId xmlns:p14="http://schemas.microsoft.com/office/powerpoint/2010/main" val="651733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1327842" y="2076665"/>
            <a:ext cx="9364541" cy="2865120"/>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966839" y="2673025"/>
            <a:ext cx="4960223" cy="1477328"/>
          </a:xfrm>
          <a:prstGeom prst="rect">
            <a:avLst/>
          </a:prstGeom>
        </p:spPr>
        <p:txBody>
          <a:bodyPr wrap="square">
            <a:spAutoFit/>
          </a:bodyPr>
          <a:lstStyle/>
          <a:p>
            <a:pPr>
              <a:lnSpc>
                <a:spcPct val="150000"/>
              </a:lnSpc>
            </a:pPr>
            <a:r>
              <a:rPr lang="zh-CN" altLang="en-US" sz="2400" dirty="0">
                <a:solidFill>
                  <a:schemeClr val="accent1"/>
                </a:solidFill>
                <a:cs typeface="+mn-ea"/>
                <a:sym typeface="+mn-lt"/>
              </a:rPr>
              <a:t>       </a:t>
            </a:r>
            <a:r>
              <a:rPr lang="zh-CN" altLang="en-US" sz="2400" b="1" dirty="0">
                <a:solidFill>
                  <a:srgbClr val="0080C8"/>
                </a:solidFill>
                <a:cs typeface="+mn-ea"/>
                <a:sym typeface="+mn-lt"/>
              </a:rPr>
              <a:t>科技助残“：</a:t>
            </a:r>
            <a:r>
              <a:rPr lang="zh-CN" altLang="en-US" dirty="0">
                <a:solidFill>
                  <a:schemeClr val="tx1">
                    <a:lumMod val="85000"/>
                    <a:lumOff val="15000"/>
                  </a:schemeClr>
                </a:solidFill>
                <a:cs typeface="+mn-ea"/>
                <a:sym typeface="+mn-lt"/>
              </a:rPr>
              <a:t>技工作者义务为残疾人传授科学技术知识，开展科技扶贫，帮助其提高生活和工作能力，实现科技致富。</a:t>
            </a:r>
          </a:p>
        </p:txBody>
      </p:sp>
      <p:grpSp>
        <p:nvGrpSpPr>
          <p:cNvPr id="7" name="组合 6"/>
          <p:cNvGrpSpPr/>
          <p:nvPr/>
        </p:nvGrpSpPr>
        <p:grpSpPr>
          <a:xfrm>
            <a:off x="1327843" y="537572"/>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助残文化</a:t>
              </a:r>
            </a:p>
          </p:txBody>
        </p:sp>
        <p:sp>
          <p:nvSpPr>
            <p:cNvPr id="9" name="TextBox 86"/>
            <p:cNvSpPr txBox="1"/>
            <p:nvPr/>
          </p:nvSpPr>
          <p:spPr>
            <a:xfrm>
              <a:off x="8380458" y="-226190"/>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助残文化</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5772" y="239141"/>
            <a:ext cx="1395900" cy="112352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59" y="2543743"/>
            <a:ext cx="2163157" cy="1930963"/>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5395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1327842" y="2076665"/>
            <a:ext cx="9364541" cy="2865120"/>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921521" y="2562811"/>
            <a:ext cx="4655695" cy="1892826"/>
          </a:xfrm>
          <a:prstGeom prst="rect">
            <a:avLst/>
          </a:prstGeom>
        </p:spPr>
        <p:txBody>
          <a:bodyPr wrap="square">
            <a:spAutoFit/>
          </a:bodyPr>
          <a:lstStyle/>
          <a:p>
            <a:pPr>
              <a:lnSpc>
                <a:spcPct val="150000"/>
              </a:lnSpc>
            </a:pPr>
            <a:r>
              <a:rPr lang="zh-CN" altLang="en-US" sz="2000" dirty="0">
                <a:solidFill>
                  <a:srgbClr val="333333"/>
                </a:solidFill>
                <a:cs typeface="+mn-ea"/>
                <a:sym typeface="+mn-lt"/>
              </a:rPr>
              <a:t>    </a:t>
            </a:r>
            <a:r>
              <a:rPr lang="zh-CN" altLang="en-US" sz="2400" b="1" dirty="0">
                <a:solidFill>
                  <a:srgbClr val="0080C8"/>
                </a:solidFill>
                <a:cs typeface="+mn-ea"/>
                <a:sym typeface="+mn-lt"/>
              </a:rPr>
              <a:t>“爱心赠刊”、“爱心赠书”：</a:t>
            </a:r>
            <a:r>
              <a:rPr lang="zh-CN" altLang="en-US" dirty="0">
                <a:solidFill>
                  <a:schemeClr val="tx1">
                    <a:lumMod val="85000"/>
                    <a:lumOff val="15000"/>
                  </a:schemeClr>
                </a:solidFill>
                <a:cs typeface="+mn-ea"/>
                <a:sym typeface="+mn-lt"/>
              </a:rPr>
              <a:t>倡导杂志社、出版社及全社会向残疾人和残疾人文化设施赠送书刊及音像制品；倡导大学生义务为盲人录制有声读物。</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151" y="2175109"/>
            <a:ext cx="3175377" cy="2668231"/>
          </a:xfrm>
          <a:prstGeom prst="rect">
            <a:avLst/>
          </a:prstGeom>
        </p:spPr>
      </p:pic>
      <p:grpSp>
        <p:nvGrpSpPr>
          <p:cNvPr id="7" name="组合 6"/>
          <p:cNvGrpSpPr/>
          <p:nvPr/>
        </p:nvGrpSpPr>
        <p:grpSpPr>
          <a:xfrm>
            <a:off x="1327843" y="537572"/>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助残文化</a:t>
              </a:r>
            </a:p>
          </p:txBody>
        </p:sp>
        <p:sp>
          <p:nvSpPr>
            <p:cNvPr id="9" name="TextBox 86"/>
            <p:cNvSpPr txBox="1"/>
            <p:nvPr/>
          </p:nvSpPr>
          <p:spPr>
            <a:xfrm>
              <a:off x="8380458" y="-226190"/>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助残文化</a:t>
              </a:r>
            </a:p>
          </p:txBody>
        </p:sp>
      </p:gr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9893" y="239141"/>
            <a:ext cx="1395900" cy="1123529"/>
          </a:xfrm>
          <a:prstGeom prst="rect">
            <a:avLst/>
          </a:prstGeom>
        </p:spPr>
      </p:pic>
    </p:spTree>
    <p:extLst>
      <p:ext uri="{BB962C8B-B14F-4D97-AF65-F5344CB8AC3E}">
        <p14:creationId xmlns:p14="http://schemas.microsoft.com/office/powerpoint/2010/main" val="3503389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1327842" y="2076665"/>
            <a:ext cx="9364541" cy="2865120"/>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799601" y="2236363"/>
            <a:ext cx="5988568" cy="2308324"/>
          </a:xfrm>
          <a:prstGeom prst="rect">
            <a:avLst/>
          </a:prstGeom>
        </p:spPr>
        <p:txBody>
          <a:bodyPr wrap="square">
            <a:spAutoFit/>
          </a:bodyPr>
          <a:lstStyle/>
          <a:p>
            <a:pPr>
              <a:lnSpc>
                <a:spcPct val="150000"/>
              </a:lnSpc>
            </a:pPr>
            <a:r>
              <a:rPr lang="zh-CN" altLang="en-US" sz="2400" b="1" dirty="0">
                <a:solidFill>
                  <a:srgbClr val="0080C8"/>
                </a:solidFill>
                <a:cs typeface="+mn-ea"/>
                <a:sym typeface="+mn-lt"/>
              </a:rPr>
              <a:t>    “爱心送戏”：</a:t>
            </a:r>
            <a:r>
              <a:rPr lang="zh-CN" altLang="en-US" dirty="0">
                <a:solidFill>
                  <a:schemeClr val="tx1">
                    <a:lumMod val="85000"/>
                    <a:lumOff val="15000"/>
                  </a:schemeClr>
                </a:solidFill>
                <a:cs typeface="+mn-ea"/>
                <a:sym typeface="+mn-lt"/>
              </a:rPr>
              <a:t>倡导文艺团体深入残疾人相对集中的特教学校、福利工厂和基层社区，义务为残疾人演出文艺节目，以丰富残疾人的精神文化生活。倡导公共文化活动场所如图书馆、文化馆有无障碍设施，提供无障碍服务；各类公共文化活动吸纳残疾人参加。</a:t>
            </a:r>
          </a:p>
        </p:txBody>
      </p:sp>
      <p:grpSp>
        <p:nvGrpSpPr>
          <p:cNvPr id="7" name="组合 6"/>
          <p:cNvGrpSpPr/>
          <p:nvPr/>
        </p:nvGrpSpPr>
        <p:grpSpPr>
          <a:xfrm>
            <a:off x="1327843" y="537572"/>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助残文化</a:t>
              </a:r>
            </a:p>
          </p:txBody>
        </p:sp>
        <p:sp>
          <p:nvSpPr>
            <p:cNvPr id="9" name="TextBox 86"/>
            <p:cNvSpPr txBox="1"/>
            <p:nvPr/>
          </p:nvSpPr>
          <p:spPr>
            <a:xfrm>
              <a:off x="8380458" y="-226190"/>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助残文化</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5772" y="239141"/>
            <a:ext cx="1395900" cy="1123529"/>
          </a:xfrm>
          <a:prstGeom prst="rect">
            <a:avLst/>
          </a:prstGeom>
        </p:spPr>
      </p:pic>
      <p:pic>
        <p:nvPicPr>
          <p:cNvPr id="4" name="图片 3"/>
          <p:cNvPicPr>
            <a:picLocks noChangeAspect="1"/>
          </p:cNvPicPr>
          <p:nvPr/>
        </p:nvPicPr>
        <p:blipFill>
          <a:blip r:embed="rId4"/>
          <a:stretch>
            <a:fillRect/>
          </a:stretch>
        </p:blipFill>
        <p:spPr>
          <a:xfrm>
            <a:off x="8032433" y="2782562"/>
            <a:ext cx="1989392" cy="1762125"/>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8196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波形 11"/>
          <p:cNvSpPr/>
          <p:nvPr/>
        </p:nvSpPr>
        <p:spPr>
          <a:xfrm>
            <a:off x="1449762" y="2235161"/>
            <a:ext cx="9364541" cy="2865120"/>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2051566" y="2692536"/>
            <a:ext cx="5385554" cy="1892826"/>
          </a:xfrm>
          <a:prstGeom prst="rect">
            <a:avLst/>
          </a:prstGeom>
        </p:spPr>
        <p:txBody>
          <a:bodyPr wrap="square">
            <a:spAutoFit/>
          </a:bodyPr>
          <a:lstStyle/>
          <a:p>
            <a:pPr>
              <a:lnSpc>
                <a:spcPct val="150000"/>
              </a:lnSpc>
            </a:pPr>
            <a:r>
              <a:rPr lang="zh-CN" altLang="en-US" sz="2400" b="1" dirty="0">
                <a:solidFill>
                  <a:srgbClr val="0080C8"/>
                </a:solidFill>
                <a:cs typeface="+mn-ea"/>
                <a:sym typeface="+mn-lt"/>
              </a:rPr>
              <a:t>     “红领巾助残”</a:t>
            </a:r>
            <a:r>
              <a:rPr lang="zh-CN" altLang="en-US" dirty="0">
                <a:solidFill>
                  <a:schemeClr val="tx1">
                    <a:lumMod val="85000"/>
                    <a:lumOff val="15000"/>
                  </a:schemeClr>
                </a:solidFill>
                <a:cs typeface="+mn-ea"/>
                <a:sym typeface="+mn-lt"/>
              </a:rPr>
              <a:t>活动是由国家教委、共青团中央、全国妇联、全国少工委、中国残联共同组织，在全国少年儿童中开展帮助残疾人，帮助残疾小伙伴，帮助困难残疾人子女等活动的助残行动。</a:t>
            </a: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54113" y="2840862"/>
            <a:ext cx="1962911" cy="1911771"/>
          </a:xfrm>
          <a:prstGeom prst="ellipse">
            <a:avLst/>
          </a:prstGeom>
          <a:ln w="88900" cap="sq">
            <a:solidFill>
              <a:srgbClr val="FFFFFF"/>
            </a:solidFill>
            <a:miter lim="800000"/>
          </a:ln>
          <a:effectLst>
            <a:outerShdw blurRad="254000" algn="tl" rotWithShape="0">
              <a:srgbClr val="000000">
                <a:alpha val="43000"/>
              </a:srgbClr>
            </a:outerShdw>
          </a:effectLst>
        </p:spPr>
      </p:pic>
      <p:grpSp>
        <p:nvGrpSpPr>
          <p:cNvPr id="7" name="组合 6"/>
          <p:cNvGrpSpPr/>
          <p:nvPr/>
        </p:nvGrpSpPr>
        <p:grpSpPr>
          <a:xfrm>
            <a:off x="1753421" y="537572"/>
            <a:ext cx="3978686" cy="825098"/>
            <a:chOff x="7908700" y="537352"/>
            <a:chExt cx="3978686" cy="825098"/>
          </a:xfrm>
        </p:grpSpPr>
        <p:sp>
          <p:nvSpPr>
            <p:cNvPr id="9" name="TextBox 86"/>
            <p:cNvSpPr txBox="1"/>
            <p:nvPr/>
          </p:nvSpPr>
          <p:spPr>
            <a:xfrm>
              <a:off x="7908700" y="537352"/>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红领巾助残</a:t>
              </a:r>
            </a:p>
          </p:txBody>
        </p:sp>
        <p:sp>
          <p:nvSpPr>
            <p:cNvPr id="10" name="TextBox 86"/>
            <p:cNvSpPr txBox="1"/>
            <p:nvPr/>
          </p:nvSpPr>
          <p:spPr>
            <a:xfrm>
              <a:off x="8380458" y="563278"/>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红领巾助残</a:t>
              </a:r>
            </a:p>
          </p:txBody>
        </p:sp>
      </p:gr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6885" y="203511"/>
            <a:ext cx="1395900" cy="1123529"/>
          </a:xfrm>
          <a:prstGeom prst="rect">
            <a:avLst/>
          </a:prstGeom>
        </p:spPr>
      </p:pic>
    </p:spTree>
    <p:extLst>
      <p:ext uri="{BB962C8B-B14F-4D97-AF65-F5344CB8AC3E}">
        <p14:creationId xmlns:p14="http://schemas.microsoft.com/office/powerpoint/2010/main" val="15709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1449762" y="2235161"/>
            <a:ext cx="9364541" cy="2865120"/>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1953405" y="2559725"/>
            <a:ext cx="5397829" cy="2215991"/>
          </a:xfrm>
          <a:prstGeom prst="rect">
            <a:avLst/>
          </a:prstGeom>
        </p:spPr>
        <p:txBody>
          <a:bodyPr wrap="square">
            <a:spAutoFit/>
          </a:bodyPr>
          <a:lstStyle/>
          <a:p>
            <a:pPr>
              <a:lnSpc>
                <a:spcPct val="150000"/>
              </a:lnSpc>
            </a:pPr>
            <a:r>
              <a:rPr lang="zh-CN" altLang="en-US" dirty="0">
                <a:solidFill>
                  <a:schemeClr val="tx1">
                    <a:lumMod val="85000"/>
                    <a:lumOff val="15000"/>
                  </a:schemeClr>
                </a:solidFill>
                <a:cs typeface="+mn-ea"/>
                <a:sym typeface="+mn-lt"/>
              </a:rPr>
              <a:t>      </a:t>
            </a:r>
            <a:r>
              <a:rPr lang="zh-CN" altLang="en-US" sz="2000" b="1" dirty="0">
                <a:solidFill>
                  <a:srgbClr val="0080C8"/>
                </a:solidFill>
                <a:cs typeface="+mn-ea"/>
                <a:sym typeface="+mn-lt"/>
              </a:rPr>
              <a:t>“红领巾助残”活动重在育人。</a:t>
            </a:r>
            <a:r>
              <a:rPr lang="zh-CN" altLang="en-US" dirty="0">
                <a:solidFill>
                  <a:schemeClr val="tx1">
                    <a:lumMod val="85000"/>
                    <a:lumOff val="15000"/>
                  </a:schemeClr>
                </a:solidFill>
                <a:cs typeface="+mn-ea"/>
                <a:sym typeface="+mn-lt"/>
              </a:rPr>
              <a:t>以学校、班级或小组为单位，通过组织助残小分队，建立助残联谊网，开展各种切实有效的助残活动。如组织主题班会、开展“一助一送温暖”、“我与残疾小伙伴共同成长”等形式多样、生动活泼的主题活动。</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54876" y="2755392"/>
            <a:ext cx="2013578" cy="1903270"/>
          </a:xfrm>
          <a:prstGeom prst="ellipse">
            <a:avLst/>
          </a:prstGeom>
          <a:ln w="88900" cap="sq">
            <a:solidFill>
              <a:srgbClr val="FFFFFF"/>
            </a:solidFill>
            <a:miter lim="800000"/>
          </a:ln>
          <a:effectLst>
            <a:outerShdw blurRad="254000" algn="tl" rotWithShape="0">
              <a:srgbClr val="000000">
                <a:alpha val="43000"/>
              </a:srgbClr>
            </a:outerShdw>
          </a:effectLst>
        </p:spPr>
      </p:pic>
      <p:grpSp>
        <p:nvGrpSpPr>
          <p:cNvPr id="7" name="组合 6"/>
          <p:cNvGrpSpPr/>
          <p:nvPr/>
        </p:nvGrpSpPr>
        <p:grpSpPr>
          <a:xfrm>
            <a:off x="1753421" y="537572"/>
            <a:ext cx="3978686" cy="825098"/>
            <a:chOff x="7908700" y="537352"/>
            <a:chExt cx="3978686" cy="825098"/>
          </a:xfrm>
        </p:grpSpPr>
        <p:sp>
          <p:nvSpPr>
            <p:cNvPr id="8" name="TextBox 86"/>
            <p:cNvSpPr txBox="1"/>
            <p:nvPr/>
          </p:nvSpPr>
          <p:spPr>
            <a:xfrm>
              <a:off x="7908700" y="537352"/>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红领巾助残</a:t>
              </a:r>
            </a:p>
          </p:txBody>
        </p:sp>
        <p:sp>
          <p:nvSpPr>
            <p:cNvPr id="9" name="TextBox 86"/>
            <p:cNvSpPr txBox="1"/>
            <p:nvPr/>
          </p:nvSpPr>
          <p:spPr>
            <a:xfrm>
              <a:off x="8380458" y="563278"/>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红领巾助残</a:t>
              </a:r>
            </a:p>
          </p:txBody>
        </p:sp>
      </p:gr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45742" y="239141"/>
            <a:ext cx="1395900" cy="1123529"/>
          </a:xfrm>
          <a:prstGeom prst="rect">
            <a:avLst/>
          </a:prstGeom>
        </p:spPr>
      </p:pic>
    </p:spTree>
    <p:extLst>
      <p:ext uri="{BB962C8B-B14F-4D97-AF65-F5344CB8AC3E}">
        <p14:creationId xmlns:p14="http://schemas.microsoft.com/office/powerpoint/2010/main" val="93191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473688" y="2006608"/>
            <a:ext cx="7647965" cy="1605226"/>
            <a:chOff x="4397832" y="916833"/>
            <a:chExt cx="6079639" cy="2802368"/>
          </a:xfrm>
        </p:grpSpPr>
        <p:sp>
          <p:nvSpPr>
            <p:cNvPr id="17" name="TextBox 86"/>
            <p:cNvSpPr txBox="1"/>
            <p:nvPr/>
          </p:nvSpPr>
          <p:spPr>
            <a:xfrm>
              <a:off x="4409572" y="989223"/>
              <a:ext cx="6067899" cy="272997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9600" b="1" dirty="0">
                  <a:ln w="327025">
                    <a:gradFill flip="none" rotWithShape="1">
                      <a:gsLst>
                        <a:gs pos="100000">
                          <a:srgbClr val="08A4DB"/>
                        </a:gs>
                        <a:gs pos="70000">
                          <a:srgbClr val="5DD0F9"/>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名人传记</a:t>
              </a:r>
            </a:p>
          </p:txBody>
        </p:sp>
        <p:sp>
          <p:nvSpPr>
            <p:cNvPr id="18" name="TextBox 86"/>
            <p:cNvSpPr txBox="1"/>
            <p:nvPr/>
          </p:nvSpPr>
          <p:spPr>
            <a:xfrm>
              <a:off x="4397832" y="916833"/>
              <a:ext cx="6067898" cy="2729977"/>
            </a:xfrm>
            <a:prstGeom prst="rect">
              <a:avLst/>
            </a:prstGeom>
            <a:noFill/>
          </p:spPr>
          <p:txBody>
            <a:bodyPr wrap="square" lIns="85599" tIns="42799" rIns="85599" bIns="42799">
              <a:spAutoFit/>
            </a:bodyPr>
            <a:lstStyle/>
            <a:p>
              <a:pPr algn="ctr">
                <a:defRPr/>
              </a:pPr>
              <a:r>
                <a:rPr lang="zh-CN" altLang="en-US" sz="96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名人传记</a:t>
              </a:r>
            </a:p>
          </p:txBody>
        </p:sp>
      </p:grpSp>
    </p:spTree>
    <p:extLst>
      <p:ext uri="{BB962C8B-B14F-4D97-AF65-F5344CB8AC3E}">
        <p14:creationId xmlns:p14="http://schemas.microsoft.com/office/powerpoint/2010/main" val="106919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标注 2"/>
          <p:cNvSpPr/>
          <p:nvPr/>
        </p:nvSpPr>
        <p:spPr>
          <a:xfrm>
            <a:off x="4724399" y="1789893"/>
            <a:ext cx="6565393" cy="3463334"/>
          </a:xfrm>
          <a:prstGeom prst="wedgeRoundRectCallout">
            <a:avLst>
              <a:gd name="adj1" fmla="val -57441"/>
              <a:gd name="adj2" fmla="val -17251"/>
              <a:gd name="adj3" fmla="val 16667"/>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276473" y="2076601"/>
            <a:ext cx="5461243" cy="3416320"/>
          </a:xfrm>
          <a:prstGeom prst="rect">
            <a:avLst/>
          </a:prstGeom>
        </p:spPr>
        <p:txBody>
          <a:bodyPr wrap="square">
            <a:spAutoFit/>
          </a:bodyPr>
          <a:lstStyle/>
          <a:p>
            <a:pPr>
              <a:lnSpc>
                <a:spcPct val="150000"/>
              </a:lnSpc>
            </a:pPr>
            <a:r>
              <a:rPr lang="en-US" altLang="zh-CN" dirty="0">
                <a:solidFill>
                  <a:schemeClr val="tx1">
                    <a:lumMod val="85000"/>
                    <a:lumOff val="15000"/>
                  </a:schemeClr>
                </a:solidFill>
                <a:cs typeface="+mn-ea"/>
                <a:sym typeface="+mn-lt"/>
              </a:rPr>
              <a:t>1960</a:t>
            </a:r>
            <a:r>
              <a:rPr lang="zh-CN" altLang="en-US" dirty="0">
                <a:solidFill>
                  <a:schemeClr val="tx1">
                    <a:lumMod val="85000"/>
                    <a:lumOff val="15000"/>
                  </a:schemeClr>
                </a:solidFill>
                <a:cs typeface="+mn-ea"/>
                <a:sym typeface="+mn-lt"/>
              </a:rPr>
              <a:t>年张海迪五岁时因患脊髓血管瘤导致高位截瘫，自学完成了小学、中学和大学的学习，并学习针灸，在当地行医。</a:t>
            </a:r>
            <a:r>
              <a:rPr lang="en-US" altLang="zh-CN" dirty="0">
                <a:solidFill>
                  <a:schemeClr val="tx1">
                    <a:lumMod val="85000"/>
                    <a:lumOff val="15000"/>
                  </a:schemeClr>
                </a:solidFill>
                <a:cs typeface="+mn-ea"/>
                <a:sym typeface="+mn-lt"/>
              </a:rPr>
              <a:t>1982</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7</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23</a:t>
            </a:r>
            <a:r>
              <a:rPr lang="zh-CN" altLang="en-US" dirty="0">
                <a:solidFill>
                  <a:schemeClr val="tx1">
                    <a:lumMod val="85000"/>
                    <a:lumOff val="15000"/>
                  </a:schemeClr>
                </a:solidFill>
                <a:cs typeface="+mn-ea"/>
                <a:sym typeface="+mn-lt"/>
              </a:rPr>
              <a:t>日同王佐良结婚。</a:t>
            </a:r>
            <a:r>
              <a:rPr lang="en-US" altLang="zh-CN" dirty="0">
                <a:solidFill>
                  <a:schemeClr val="tx1">
                    <a:lumMod val="85000"/>
                    <a:lumOff val="15000"/>
                  </a:schemeClr>
                </a:solidFill>
                <a:cs typeface="+mn-ea"/>
                <a:sym typeface="+mn-lt"/>
              </a:rPr>
              <a:t>1983</a:t>
            </a:r>
            <a:r>
              <a:rPr lang="zh-CN" altLang="en-US" dirty="0">
                <a:solidFill>
                  <a:schemeClr val="tx1">
                    <a:lumMod val="85000"/>
                    <a:lumOff val="15000"/>
                  </a:schemeClr>
                </a:solidFill>
                <a:cs typeface="+mn-ea"/>
                <a:sym typeface="+mn-lt"/>
              </a:rPr>
              <a:t>年中国共产党决定将张海迪树立为宣传偶像。张海迪得到了两个赞誉：一个是“八十年代新雷锋”，一个是“当代保尔”。张海迪历任第九、十届全国政协委员。</a:t>
            </a:r>
            <a:r>
              <a:rPr lang="en-US" altLang="zh-CN" dirty="0">
                <a:solidFill>
                  <a:schemeClr val="tx1">
                    <a:lumMod val="85000"/>
                    <a:lumOff val="15000"/>
                  </a:schemeClr>
                </a:solidFill>
                <a:cs typeface="+mn-ea"/>
                <a:sym typeface="+mn-lt"/>
              </a:rPr>
              <a:t>2008</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11</a:t>
            </a:r>
            <a:r>
              <a:rPr lang="zh-CN" altLang="en-US" dirty="0">
                <a:solidFill>
                  <a:schemeClr val="tx1">
                    <a:lumMod val="85000"/>
                    <a:lumOff val="15000"/>
                  </a:schemeClr>
                </a:solidFill>
                <a:cs typeface="+mn-ea"/>
                <a:sym typeface="+mn-lt"/>
              </a:rPr>
              <a:t>月当选中国残联第五届主席团主席。</a:t>
            </a:r>
            <a:endParaRPr lang="zh-CN" altLang="en-US" b="0" i="0" dirty="0">
              <a:solidFill>
                <a:schemeClr val="tx1">
                  <a:lumMod val="85000"/>
                  <a:lumOff val="15000"/>
                </a:schemeClr>
              </a:solidFill>
              <a:effectLst/>
              <a:cs typeface="+mn-ea"/>
              <a:sym typeface="+mn-lt"/>
            </a:endParaRPr>
          </a:p>
        </p:txBody>
      </p:sp>
      <p:grpSp>
        <p:nvGrpSpPr>
          <p:cNvPr id="7" name="组合 6"/>
          <p:cNvGrpSpPr/>
          <p:nvPr/>
        </p:nvGrpSpPr>
        <p:grpSpPr>
          <a:xfrm>
            <a:off x="1550076" y="459721"/>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我人传记</a:t>
              </a:r>
            </a:p>
          </p:txBody>
        </p:sp>
        <p:sp>
          <p:nvSpPr>
            <p:cNvPr id="9" name="TextBox 86"/>
            <p:cNvSpPr txBox="1"/>
            <p:nvPr/>
          </p:nvSpPr>
          <p:spPr>
            <a:xfrm>
              <a:off x="8347332" y="-229915"/>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名人传记</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8328" y="126787"/>
            <a:ext cx="1395900" cy="1123529"/>
          </a:xfrm>
          <a:prstGeom prst="rect">
            <a:avLst/>
          </a:prstGeom>
        </p:spPr>
      </p:pic>
      <p:pic>
        <p:nvPicPr>
          <p:cNvPr id="4" name="图片 3"/>
          <p:cNvPicPr>
            <a:picLocks noChangeAspect="1"/>
          </p:cNvPicPr>
          <p:nvPr/>
        </p:nvPicPr>
        <p:blipFill>
          <a:blip r:embed="rId4"/>
          <a:stretch>
            <a:fillRect/>
          </a:stretch>
        </p:blipFill>
        <p:spPr>
          <a:xfrm>
            <a:off x="1367081" y="2076601"/>
            <a:ext cx="2535932" cy="2417941"/>
          </a:xfrm>
          <a:prstGeom prst="ellipse">
            <a:avLst/>
          </a:prstGeom>
          <a:ln w="88900" cap="sq">
            <a:solidFill>
              <a:srgbClr val="FFFFFF"/>
            </a:solidFill>
            <a:miter lim="800000"/>
          </a:ln>
          <a:effectLst>
            <a:outerShdw blurRad="254000" algn="tl" rotWithShape="0">
              <a:srgbClr val="000000">
                <a:alpha val="43000"/>
              </a:srgbClr>
            </a:outerShdw>
          </a:effectLst>
        </p:spPr>
      </p:pic>
      <p:sp>
        <p:nvSpPr>
          <p:cNvPr id="11" name="矩形 69"/>
          <p:cNvSpPr>
            <a:spLocks noChangeArrowheads="1"/>
          </p:cNvSpPr>
          <p:nvPr/>
        </p:nvSpPr>
        <p:spPr bwMode="auto">
          <a:xfrm>
            <a:off x="1686278" y="4698805"/>
            <a:ext cx="1961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CN" altLang="en-US" sz="2800" b="1" dirty="0">
                <a:solidFill>
                  <a:srgbClr val="0080C8"/>
                </a:solidFill>
                <a:latin typeface="+mn-lt"/>
                <a:ea typeface="+mn-ea"/>
                <a:cs typeface="+mn-ea"/>
                <a:sym typeface="+mn-lt"/>
              </a:rPr>
              <a:t>张海迪</a:t>
            </a:r>
            <a:endParaRPr lang="en-US" altLang="zh-CN" sz="2800" b="1" dirty="0">
              <a:solidFill>
                <a:srgbClr val="0080C8"/>
              </a:solidFill>
              <a:latin typeface="+mn-lt"/>
              <a:ea typeface="+mn-ea"/>
              <a:cs typeface="+mn-ea"/>
              <a:sym typeface="+mn-lt"/>
            </a:endParaRPr>
          </a:p>
        </p:txBody>
      </p:sp>
    </p:spTree>
    <p:extLst>
      <p:ext uri="{BB962C8B-B14F-4D97-AF65-F5344CB8AC3E}">
        <p14:creationId xmlns:p14="http://schemas.microsoft.com/office/powerpoint/2010/main" val="3438046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标注 6"/>
          <p:cNvSpPr/>
          <p:nvPr/>
        </p:nvSpPr>
        <p:spPr>
          <a:xfrm flipH="1">
            <a:off x="1225293" y="2097024"/>
            <a:ext cx="6199633" cy="3220862"/>
          </a:xfrm>
          <a:prstGeom prst="wedgeRoundRectCallout">
            <a:avLst>
              <a:gd name="adj1" fmla="val -57441"/>
              <a:gd name="adj2" fmla="val -17251"/>
              <a:gd name="adj3" fmla="val 16667"/>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590787" y="2414793"/>
            <a:ext cx="5468644" cy="2585323"/>
          </a:xfrm>
          <a:prstGeom prst="rect">
            <a:avLst/>
          </a:prstGeom>
        </p:spPr>
        <p:txBody>
          <a:bodyPr wrap="square">
            <a:spAutoFit/>
          </a:bodyPr>
          <a:lstStyle/>
          <a:p>
            <a:r>
              <a:rPr lang="zh-CN" altLang="en-US" dirty="0">
                <a:solidFill>
                  <a:schemeClr val="tx1">
                    <a:lumMod val="85000"/>
                    <a:lumOff val="15000"/>
                  </a:schemeClr>
                </a:solidFill>
                <a:cs typeface="+mn-ea"/>
                <a:sym typeface="+mn-lt"/>
              </a:rPr>
              <a:t>王晓福，“独臂泳王”，六岁时不慎被高压电击伤，经过全力抢救，保住了生命，却失去了整个右臂。在</a:t>
            </a:r>
            <a:r>
              <a:rPr lang="en-US" altLang="zh-CN" dirty="0">
                <a:solidFill>
                  <a:schemeClr val="tx1">
                    <a:lumMod val="85000"/>
                    <a:lumOff val="15000"/>
                  </a:schemeClr>
                </a:solidFill>
                <a:cs typeface="+mn-ea"/>
                <a:sym typeface="+mn-lt"/>
              </a:rPr>
              <a:t>2004</a:t>
            </a:r>
            <a:r>
              <a:rPr lang="zh-CN" altLang="en-US" dirty="0">
                <a:solidFill>
                  <a:schemeClr val="tx1">
                    <a:lumMod val="85000"/>
                    <a:lumOff val="15000"/>
                  </a:schemeClr>
                </a:solidFill>
                <a:cs typeface="+mn-ea"/>
                <a:sym typeface="+mn-lt"/>
              </a:rPr>
              <a:t>年雅典残奥会上，中国游泳选手王晓福用</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枚闪亮的金牌让全世界的人们记住了他的笑脸。</a:t>
            </a:r>
            <a:r>
              <a:rPr lang="en-US" altLang="zh-CN" dirty="0">
                <a:solidFill>
                  <a:schemeClr val="tx1">
                    <a:lumMod val="85000"/>
                    <a:lumOff val="15000"/>
                  </a:schemeClr>
                </a:solidFill>
                <a:cs typeface="+mn-ea"/>
                <a:sym typeface="+mn-lt"/>
              </a:rPr>
              <a:t>6</a:t>
            </a:r>
            <a:r>
              <a:rPr lang="zh-CN" altLang="en-US" dirty="0">
                <a:solidFill>
                  <a:schemeClr val="tx1">
                    <a:lumMod val="85000"/>
                    <a:lumOff val="15000"/>
                  </a:schemeClr>
                </a:solidFill>
                <a:cs typeface="+mn-ea"/>
                <a:sym typeface="+mn-lt"/>
              </a:rPr>
              <a:t>年来，在世界各地的残疾人赛事上</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王晓福共获三十多个冠军，十余次打破世界纪录。如此惊人的成绩，也让他成为北京</a:t>
            </a:r>
            <a:r>
              <a:rPr lang="en-US" altLang="zh-CN" dirty="0">
                <a:solidFill>
                  <a:schemeClr val="tx1">
                    <a:lumMod val="85000"/>
                    <a:lumOff val="15000"/>
                  </a:schemeClr>
                </a:solidFill>
                <a:cs typeface="+mn-ea"/>
                <a:sym typeface="+mn-lt"/>
              </a:rPr>
              <a:t>2008</a:t>
            </a:r>
            <a:r>
              <a:rPr lang="zh-CN" altLang="en-US" dirty="0">
                <a:solidFill>
                  <a:schemeClr val="tx1">
                    <a:lumMod val="85000"/>
                    <a:lumOff val="15000"/>
                  </a:schemeClr>
                </a:solidFill>
                <a:cs typeface="+mn-ea"/>
                <a:sym typeface="+mn-lt"/>
              </a:rPr>
              <a:t>年残奥会中国代表团的旗手。他的这种坚强，也如旗手般，带领中国残疾人体育书写辉煌。 “世界荣誉的桂冠，都是由荆棘编制而成。”</a:t>
            </a:r>
            <a:endParaRPr lang="zh-CN" altLang="en-US" b="0" i="0" dirty="0">
              <a:solidFill>
                <a:schemeClr val="tx1">
                  <a:lumMod val="85000"/>
                  <a:lumOff val="15000"/>
                </a:schemeClr>
              </a:solidFill>
              <a:effectLst/>
              <a:cs typeface="+mn-ea"/>
              <a:sym typeface="+mn-lt"/>
            </a:endParaRPr>
          </a:p>
        </p:txBody>
      </p:sp>
      <p:grpSp>
        <p:nvGrpSpPr>
          <p:cNvPr id="8" name="组合 7"/>
          <p:cNvGrpSpPr/>
          <p:nvPr/>
        </p:nvGrpSpPr>
        <p:grpSpPr>
          <a:xfrm>
            <a:off x="1550076" y="459721"/>
            <a:ext cx="3978686" cy="825098"/>
            <a:chOff x="7908700" y="-256968"/>
            <a:chExt cx="3978686" cy="825098"/>
          </a:xfrm>
        </p:grpSpPr>
        <p:sp>
          <p:nvSpPr>
            <p:cNvPr id="9"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我人传记</a:t>
              </a:r>
            </a:p>
          </p:txBody>
        </p:sp>
        <p:sp>
          <p:nvSpPr>
            <p:cNvPr id="10" name="TextBox 86"/>
            <p:cNvSpPr txBox="1"/>
            <p:nvPr/>
          </p:nvSpPr>
          <p:spPr>
            <a:xfrm>
              <a:off x="8347332" y="-229915"/>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名人传记</a:t>
              </a:r>
            </a:p>
          </p:txBody>
        </p:sp>
      </p:gr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7510" y="161290"/>
            <a:ext cx="1395900" cy="1123529"/>
          </a:xfrm>
          <a:prstGeom prst="rect">
            <a:avLst/>
          </a:prstGeom>
        </p:spPr>
      </p:pic>
      <p:pic>
        <p:nvPicPr>
          <p:cNvPr id="3" name="图片 2"/>
          <p:cNvPicPr>
            <a:picLocks noChangeAspect="1"/>
          </p:cNvPicPr>
          <p:nvPr/>
        </p:nvPicPr>
        <p:blipFill>
          <a:blip r:embed="rId4"/>
          <a:stretch>
            <a:fillRect/>
          </a:stretch>
        </p:blipFill>
        <p:spPr>
          <a:xfrm>
            <a:off x="8377629" y="1965168"/>
            <a:ext cx="2497645" cy="2287173"/>
          </a:xfrm>
          <a:prstGeom prst="ellipse">
            <a:avLst/>
          </a:prstGeom>
          <a:ln w="88900" cap="sq">
            <a:solidFill>
              <a:srgbClr val="FFFFFF"/>
            </a:solidFill>
            <a:miter lim="800000"/>
          </a:ln>
          <a:effectLst>
            <a:outerShdw blurRad="254000" algn="tl" rotWithShape="0">
              <a:srgbClr val="000000">
                <a:alpha val="43000"/>
              </a:srgbClr>
            </a:outerShdw>
          </a:effectLst>
        </p:spPr>
      </p:pic>
      <p:sp>
        <p:nvSpPr>
          <p:cNvPr id="12" name="矩形 69"/>
          <p:cNvSpPr>
            <a:spLocks noChangeArrowheads="1"/>
          </p:cNvSpPr>
          <p:nvPr/>
        </p:nvSpPr>
        <p:spPr bwMode="auto">
          <a:xfrm>
            <a:off x="8511718" y="4552501"/>
            <a:ext cx="1961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buFont typeface="Arial" charset="0"/>
              <a:buNone/>
            </a:pPr>
            <a:r>
              <a:rPr lang="zh-CN" altLang="en-US" sz="2800" b="1" dirty="0">
                <a:solidFill>
                  <a:srgbClr val="0080C8"/>
                </a:solidFill>
                <a:latin typeface="+mn-lt"/>
                <a:ea typeface="+mn-ea"/>
                <a:cs typeface="+mn-ea"/>
                <a:sym typeface="+mn-lt"/>
              </a:rPr>
              <a:t>王晓福</a:t>
            </a:r>
            <a:endParaRPr lang="en-US" altLang="zh-CN" sz="2800" b="1" dirty="0">
              <a:solidFill>
                <a:srgbClr val="0080C8"/>
              </a:solidFill>
              <a:latin typeface="+mn-lt"/>
              <a:ea typeface="+mn-ea"/>
              <a:cs typeface="+mn-ea"/>
              <a:sym typeface="+mn-lt"/>
            </a:endParaRPr>
          </a:p>
        </p:txBody>
      </p:sp>
    </p:spTree>
    <p:extLst>
      <p:ext uri="{BB962C8B-B14F-4D97-AF65-F5344CB8AC3E}">
        <p14:creationId xmlns:p14="http://schemas.microsoft.com/office/powerpoint/2010/main" val="978090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标注 10"/>
          <p:cNvSpPr/>
          <p:nvPr/>
        </p:nvSpPr>
        <p:spPr>
          <a:xfrm>
            <a:off x="4602479" y="1745792"/>
            <a:ext cx="6918961" cy="3463334"/>
          </a:xfrm>
          <a:prstGeom prst="wedgeRoundRectCallout">
            <a:avLst>
              <a:gd name="adj1" fmla="val -57441"/>
              <a:gd name="adj2" fmla="val -17251"/>
              <a:gd name="adj3" fmla="val 16667"/>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5023877" y="2209259"/>
            <a:ext cx="6329082" cy="3000821"/>
          </a:xfrm>
          <a:prstGeom prst="rect">
            <a:avLst/>
          </a:prstGeom>
        </p:spPr>
        <p:txBody>
          <a:bodyPr wrap="square">
            <a:spAutoFit/>
          </a:bodyPr>
          <a:lstStyle/>
          <a:p>
            <a:pPr>
              <a:lnSpc>
                <a:spcPct val="150000"/>
              </a:lnSpc>
            </a:pPr>
            <a:r>
              <a:rPr lang="zh-CN" altLang="en-US" dirty="0">
                <a:solidFill>
                  <a:srgbClr val="333333"/>
                </a:solidFill>
                <a:cs typeface="+mn-ea"/>
                <a:sym typeface="+mn-lt"/>
              </a:rPr>
              <a:t>海伦</a:t>
            </a:r>
            <a:r>
              <a:rPr lang="en-US" altLang="zh-CN" dirty="0">
                <a:solidFill>
                  <a:srgbClr val="333333"/>
                </a:solidFill>
                <a:cs typeface="+mn-ea"/>
                <a:sym typeface="+mn-lt"/>
              </a:rPr>
              <a:t>·</a:t>
            </a:r>
            <a:r>
              <a:rPr lang="zh-CN" altLang="en-US" dirty="0">
                <a:solidFill>
                  <a:srgbClr val="333333"/>
                </a:solidFill>
                <a:cs typeface="+mn-ea"/>
                <a:sym typeface="+mn-lt"/>
              </a:rPr>
              <a:t>凯勒</a:t>
            </a:r>
            <a:r>
              <a:rPr lang="en-US" altLang="zh-CN" dirty="0">
                <a:solidFill>
                  <a:srgbClr val="333333"/>
                </a:solidFill>
                <a:cs typeface="+mn-ea"/>
                <a:sym typeface="+mn-lt"/>
              </a:rPr>
              <a:t>(1880-1968)</a:t>
            </a:r>
            <a:r>
              <a:rPr lang="zh-CN" altLang="en-US" dirty="0">
                <a:solidFill>
                  <a:srgbClr val="333333"/>
                </a:solidFill>
                <a:cs typeface="+mn-ea"/>
                <a:sym typeface="+mn-lt"/>
              </a:rPr>
              <a:t>美国著名的聋盲女作家、教育家。她出生后十九个月因猩红热双目失明，并有聋哑之疾，但以惊人毅力学完小学到大学全部课程。她通晓英、法、德、拉丁、希腊等</a:t>
            </a:r>
            <a:r>
              <a:rPr lang="en-US" altLang="zh-CN" dirty="0">
                <a:solidFill>
                  <a:srgbClr val="333333"/>
                </a:solidFill>
                <a:cs typeface="+mn-ea"/>
                <a:sym typeface="+mn-lt"/>
              </a:rPr>
              <a:t>5</a:t>
            </a:r>
            <a:r>
              <a:rPr lang="zh-CN" altLang="en-US" dirty="0">
                <a:solidFill>
                  <a:srgbClr val="333333"/>
                </a:solidFill>
                <a:cs typeface="+mn-ea"/>
                <a:sym typeface="+mn-lt"/>
              </a:rPr>
              <a:t>种语言，出版了</a:t>
            </a:r>
            <a:r>
              <a:rPr lang="en-US" altLang="zh-CN" dirty="0">
                <a:solidFill>
                  <a:srgbClr val="333333"/>
                </a:solidFill>
                <a:cs typeface="+mn-ea"/>
                <a:sym typeface="+mn-lt"/>
              </a:rPr>
              <a:t>《</a:t>
            </a:r>
            <a:r>
              <a:rPr lang="zh-CN" altLang="en-US" dirty="0">
                <a:solidFill>
                  <a:srgbClr val="333333"/>
                </a:solidFill>
                <a:cs typeface="+mn-ea"/>
                <a:sym typeface="+mn-lt"/>
              </a:rPr>
              <a:t>乐观</a:t>
            </a:r>
            <a:r>
              <a:rPr lang="en-US" altLang="zh-CN" dirty="0">
                <a:solidFill>
                  <a:srgbClr val="333333"/>
                </a:solidFill>
                <a:cs typeface="+mn-ea"/>
                <a:sym typeface="+mn-lt"/>
              </a:rPr>
              <a:t>》</a:t>
            </a:r>
            <a:r>
              <a:rPr lang="zh-CN" altLang="en-US" dirty="0">
                <a:solidFill>
                  <a:srgbClr val="333333"/>
                </a:solidFill>
                <a:cs typeface="+mn-ea"/>
                <a:sym typeface="+mn-lt"/>
              </a:rPr>
              <a:t>、</a:t>
            </a:r>
            <a:r>
              <a:rPr lang="en-US" altLang="zh-CN" dirty="0">
                <a:solidFill>
                  <a:srgbClr val="333333"/>
                </a:solidFill>
                <a:cs typeface="+mn-ea"/>
                <a:sym typeface="+mn-lt"/>
              </a:rPr>
              <a:t>《</a:t>
            </a:r>
            <a:r>
              <a:rPr lang="zh-CN" altLang="en-US" dirty="0">
                <a:solidFill>
                  <a:srgbClr val="333333"/>
                </a:solidFill>
                <a:cs typeface="+mn-ea"/>
                <a:sym typeface="+mn-lt"/>
              </a:rPr>
              <a:t>走向光明</a:t>
            </a:r>
            <a:r>
              <a:rPr lang="en-US" altLang="zh-CN" dirty="0">
                <a:solidFill>
                  <a:srgbClr val="333333"/>
                </a:solidFill>
                <a:cs typeface="+mn-ea"/>
                <a:sym typeface="+mn-lt"/>
              </a:rPr>
              <a:t>》</a:t>
            </a:r>
            <a:r>
              <a:rPr lang="zh-CN" altLang="en-US" dirty="0">
                <a:solidFill>
                  <a:srgbClr val="333333"/>
                </a:solidFill>
                <a:cs typeface="+mn-ea"/>
                <a:sym typeface="+mn-lt"/>
              </a:rPr>
              <a:t>、</a:t>
            </a:r>
            <a:r>
              <a:rPr lang="en-US" altLang="zh-CN" dirty="0">
                <a:solidFill>
                  <a:srgbClr val="333333"/>
                </a:solidFill>
                <a:cs typeface="+mn-ea"/>
                <a:sym typeface="+mn-lt"/>
              </a:rPr>
              <a:t>《</a:t>
            </a:r>
            <a:r>
              <a:rPr lang="zh-CN" altLang="en-US" dirty="0">
                <a:solidFill>
                  <a:srgbClr val="333333"/>
                </a:solidFill>
                <a:cs typeface="+mn-ea"/>
                <a:sym typeface="+mn-lt"/>
              </a:rPr>
              <a:t>我的生活</a:t>
            </a:r>
            <a:r>
              <a:rPr lang="en-US" altLang="zh-CN" dirty="0">
                <a:solidFill>
                  <a:srgbClr val="333333"/>
                </a:solidFill>
                <a:cs typeface="+mn-ea"/>
                <a:sym typeface="+mn-lt"/>
              </a:rPr>
              <a:t>》</a:t>
            </a:r>
            <a:r>
              <a:rPr lang="zh-CN" altLang="en-US" dirty="0">
                <a:solidFill>
                  <a:srgbClr val="333333"/>
                </a:solidFill>
                <a:cs typeface="+mn-ea"/>
                <a:sym typeface="+mn-lt"/>
              </a:rPr>
              <a:t>等</a:t>
            </a:r>
            <a:r>
              <a:rPr lang="en-US" altLang="zh-CN" dirty="0">
                <a:solidFill>
                  <a:srgbClr val="333333"/>
                </a:solidFill>
                <a:cs typeface="+mn-ea"/>
                <a:sym typeface="+mn-lt"/>
              </a:rPr>
              <a:t>14</a:t>
            </a:r>
            <a:r>
              <a:rPr lang="zh-CN" altLang="en-US" dirty="0">
                <a:solidFill>
                  <a:srgbClr val="333333"/>
                </a:solidFill>
                <a:cs typeface="+mn-ea"/>
                <a:sym typeface="+mn-lt"/>
              </a:rPr>
              <a:t>部著作。有的被译成</a:t>
            </a:r>
            <a:r>
              <a:rPr lang="en-US" altLang="zh-CN" dirty="0">
                <a:solidFill>
                  <a:srgbClr val="333333"/>
                </a:solidFill>
                <a:cs typeface="+mn-ea"/>
                <a:sym typeface="+mn-lt"/>
              </a:rPr>
              <a:t>50</a:t>
            </a:r>
            <a:r>
              <a:rPr lang="zh-CN" altLang="en-US" dirty="0">
                <a:solidFill>
                  <a:srgbClr val="333333"/>
                </a:solidFill>
                <a:cs typeface="+mn-ea"/>
                <a:sym typeface="+mn-lt"/>
              </a:rPr>
              <a:t>余种文字，风靡</a:t>
            </a:r>
            <a:r>
              <a:rPr lang="en-US" altLang="zh-CN" dirty="0">
                <a:solidFill>
                  <a:srgbClr val="333333"/>
                </a:solidFill>
                <a:cs typeface="+mn-ea"/>
                <a:sym typeface="+mn-lt"/>
              </a:rPr>
              <a:t>5</a:t>
            </a:r>
            <a:r>
              <a:rPr lang="zh-CN" altLang="en-US" dirty="0">
                <a:solidFill>
                  <a:srgbClr val="333333"/>
                </a:solidFill>
                <a:cs typeface="+mn-ea"/>
                <a:sym typeface="+mn-lt"/>
              </a:rPr>
              <a:t>大洲。</a:t>
            </a:r>
            <a:r>
              <a:rPr lang="en-US" altLang="zh-CN" dirty="0">
                <a:solidFill>
                  <a:srgbClr val="333333"/>
                </a:solidFill>
                <a:cs typeface="+mn-ea"/>
                <a:sym typeface="+mn-lt"/>
              </a:rPr>
              <a:t>1965</a:t>
            </a:r>
            <a:r>
              <a:rPr lang="zh-CN" altLang="en-US" dirty="0">
                <a:solidFill>
                  <a:srgbClr val="333333"/>
                </a:solidFill>
                <a:cs typeface="+mn-ea"/>
                <a:sym typeface="+mn-lt"/>
              </a:rPr>
              <a:t>年，当她</a:t>
            </a:r>
            <a:r>
              <a:rPr lang="en-US" altLang="zh-CN" dirty="0">
                <a:solidFill>
                  <a:srgbClr val="333333"/>
                </a:solidFill>
                <a:cs typeface="+mn-ea"/>
                <a:sym typeface="+mn-lt"/>
              </a:rPr>
              <a:t>85</a:t>
            </a:r>
            <a:r>
              <a:rPr lang="zh-CN" altLang="en-US" dirty="0">
                <a:solidFill>
                  <a:srgbClr val="333333"/>
                </a:solidFill>
                <a:cs typeface="+mn-ea"/>
                <a:sym typeface="+mn-lt"/>
              </a:rPr>
              <a:t>岁高龄时被选为“世界十大女性”之一。</a:t>
            </a:r>
            <a:endParaRPr lang="zh-CN" altLang="en-US" b="0" i="0" dirty="0">
              <a:solidFill>
                <a:srgbClr val="333333"/>
              </a:solidFill>
              <a:effectLst/>
              <a:cs typeface="+mn-ea"/>
              <a:sym typeface="+mn-lt"/>
            </a:endParaRPr>
          </a:p>
        </p:txBody>
      </p:sp>
      <p:sp>
        <p:nvSpPr>
          <p:cNvPr id="5" name="矩形 69"/>
          <p:cNvSpPr>
            <a:spLocks noChangeArrowheads="1"/>
          </p:cNvSpPr>
          <p:nvPr/>
        </p:nvSpPr>
        <p:spPr bwMode="auto">
          <a:xfrm>
            <a:off x="1176278" y="4745659"/>
            <a:ext cx="2942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charset="0"/>
              <a:buNone/>
            </a:pPr>
            <a:r>
              <a:rPr lang="zh-CN" altLang="en-US" sz="2800" b="1" dirty="0">
                <a:solidFill>
                  <a:srgbClr val="0080C8"/>
                </a:solidFill>
                <a:cs typeface="+mn-ea"/>
                <a:sym typeface="+mn-lt"/>
              </a:rPr>
              <a:t>海伦</a:t>
            </a:r>
            <a:r>
              <a:rPr lang="en-US" altLang="zh-CN" sz="2800" b="1" dirty="0">
                <a:solidFill>
                  <a:srgbClr val="0080C8"/>
                </a:solidFill>
                <a:cs typeface="+mn-ea"/>
                <a:sym typeface="+mn-lt"/>
              </a:rPr>
              <a:t>·</a:t>
            </a:r>
            <a:r>
              <a:rPr lang="zh-CN" altLang="en-US" sz="2800" b="1" dirty="0">
                <a:solidFill>
                  <a:srgbClr val="0080C8"/>
                </a:solidFill>
                <a:cs typeface="+mn-ea"/>
                <a:sym typeface="+mn-lt"/>
              </a:rPr>
              <a:t>凯勒</a:t>
            </a:r>
            <a:endParaRPr lang="en-US" altLang="zh-CN" sz="2800" b="1" dirty="0">
              <a:solidFill>
                <a:srgbClr val="0080C8"/>
              </a:solidFill>
              <a:cs typeface="+mn-ea"/>
              <a:sym typeface="+mn-lt"/>
            </a:endParaRPr>
          </a:p>
        </p:txBody>
      </p:sp>
      <p:grpSp>
        <p:nvGrpSpPr>
          <p:cNvPr id="7" name="组合 6"/>
          <p:cNvGrpSpPr/>
          <p:nvPr/>
        </p:nvGrpSpPr>
        <p:grpSpPr>
          <a:xfrm>
            <a:off x="1550076" y="459721"/>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我人传记</a:t>
              </a:r>
            </a:p>
          </p:txBody>
        </p:sp>
        <p:sp>
          <p:nvSpPr>
            <p:cNvPr id="9" name="TextBox 86"/>
            <p:cNvSpPr txBox="1"/>
            <p:nvPr/>
          </p:nvSpPr>
          <p:spPr>
            <a:xfrm>
              <a:off x="8347332" y="-229915"/>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名人传记</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1442" y="126787"/>
            <a:ext cx="1395900" cy="1123529"/>
          </a:xfrm>
          <a:prstGeom prst="rect">
            <a:avLst/>
          </a:prstGeom>
        </p:spPr>
      </p:pic>
      <p:pic>
        <p:nvPicPr>
          <p:cNvPr id="3" name="图片 2"/>
          <p:cNvPicPr>
            <a:picLocks noChangeAspect="1"/>
          </p:cNvPicPr>
          <p:nvPr/>
        </p:nvPicPr>
        <p:blipFill>
          <a:blip r:embed="rId4"/>
          <a:stretch>
            <a:fillRect/>
          </a:stretch>
        </p:blipFill>
        <p:spPr>
          <a:xfrm>
            <a:off x="1550076" y="2209259"/>
            <a:ext cx="2185246" cy="2242429"/>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323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标注 10"/>
          <p:cNvSpPr/>
          <p:nvPr/>
        </p:nvSpPr>
        <p:spPr>
          <a:xfrm flipH="1">
            <a:off x="944877" y="1777761"/>
            <a:ext cx="6199633" cy="3220862"/>
          </a:xfrm>
          <a:prstGeom prst="wedgeRoundRectCallout">
            <a:avLst>
              <a:gd name="adj1" fmla="val -57441"/>
              <a:gd name="adj2" fmla="val -17251"/>
              <a:gd name="adj3" fmla="val 16667"/>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327843" y="2137799"/>
            <a:ext cx="5364780" cy="2585323"/>
          </a:xfrm>
          <a:prstGeom prst="rect">
            <a:avLst/>
          </a:prstGeom>
        </p:spPr>
        <p:txBody>
          <a:bodyPr wrap="square">
            <a:spAutoFit/>
          </a:bodyPr>
          <a:lstStyle/>
          <a:p>
            <a:r>
              <a:rPr lang="zh-CN" altLang="en-US" dirty="0">
                <a:solidFill>
                  <a:srgbClr val="333333"/>
                </a:solidFill>
                <a:cs typeface="+mn-ea"/>
                <a:sym typeface="+mn-lt"/>
              </a:rPr>
              <a:t>斯蒂芬</a:t>
            </a:r>
            <a:r>
              <a:rPr lang="en-US" altLang="zh-CN" dirty="0">
                <a:solidFill>
                  <a:srgbClr val="333333"/>
                </a:solidFill>
                <a:cs typeface="+mn-ea"/>
                <a:sym typeface="+mn-lt"/>
              </a:rPr>
              <a:t>·</a:t>
            </a:r>
            <a:r>
              <a:rPr lang="zh-CN" altLang="en-US" dirty="0">
                <a:solidFill>
                  <a:srgbClr val="333333"/>
                </a:solidFill>
                <a:cs typeface="+mn-ea"/>
                <a:sym typeface="+mn-lt"/>
              </a:rPr>
              <a:t>霍金（</a:t>
            </a:r>
            <a:r>
              <a:rPr lang="en-US" altLang="zh-CN" dirty="0">
                <a:solidFill>
                  <a:srgbClr val="333333"/>
                </a:solidFill>
                <a:cs typeface="+mn-ea"/>
                <a:sym typeface="+mn-lt"/>
              </a:rPr>
              <a:t>Stephen William Hawking</a:t>
            </a:r>
            <a:r>
              <a:rPr lang="zh-CN" altLang="en-US" dirty="0">
                <a:solidFill>
                  <a:srgbClr val="333333"/>
                </a:solidFill>
                <a:cs typeface="+mn-ea"/>
                <a:sym typeface="+mn-lt"/>
              </a:rPr>
              <a:t>），是本世纪享有国际盛誉的伟人之一，被称为在世的最伟大的科学家。</a:t>
            </a:r>
            <a:r>
              <a:rPr lang="en-US" altLang="zh-CN" dirty="0">
                <a:solidFill>
                  <a:srgbClr val="333333"/>
                </a:solidFill>
                <a:cs typeface="+mn-ea"/>
                <a:sym typeface="+mn-lt"/>
              </a:rPr>
              <a:t>1942</a:t>
            </a:r>
            <a:r>
              <a:rPr lang="zh-CN" altLang="en-US" dirty="0">
                <a:solidFill>
                  <a:srgbClr val="333333"/>
                </a:solidFill>
                <a:cs typeface="+mn-ea"/>
                <a:sym typeface="+mn-lt"/>
              </a:rPr>
              <a:t>年</a:t>
            </a:r>
            <a:r>
              <a:rPr lang="en-US" altLang="zh-CN" dirty="0">
                <a:solidFill>
                  <a:srgbClr val="333333"/>
                </a:solidFill>
                <a:cs typeface="+mn-ea"/>
                <a:sym typeface="+mn-lt"/>
              </a:rPr>
              <a:t>1</a:t>
            </a:r>
            <a:r>
              <a:rPr lang="zh-CN" altLang="en-US" dirty="0">
                <a:solidFill>
                  <a:srgbClr val="333333"/>
                </a:solidFill>
                <a:cs typeface="+mn-ea"/>
                <a:sym typeface="+mn-lt"/>
              </a:rPr>
              <a:t>月</a:t>
            </a:r>
            <a:r>
              <a:rPr lang="en-US" altLang="zh-CN" dirty="0">
                <a:solidFill>
                  <a:srgbClr val="333333"/>
                </a:solidFill>
                <a:cs typeface="+mn-ea"/>
                <a:sym typeface="+mn-lt"/>
              </a:rPr>
              <a:t>8</a:t>
            </a:r>
            <a:r>
              <a:rPr lang="zh-CN" altLang="en-US" dirty="0">
                <a:solidFill>
                  <a:srgbClr val="333333"/>
                </a:solidFill>
                <a:cs typeface="+mn-ea"/>
                <a:sym typeface="+mn-lt"/>
              </a:rPr>
              <a:t>日出生于英国牛津，</a:t>
            </a:r>
            <a:r>
              <a:rPr lang="en-US" altLang="zh-CN" dirty="0">
                <a:solidFill>
                  <a:srgbClr val="333333"/>
                </a:solidFill>
                <a:cs typeface="+mn-ea"/>
                <a:sym typeface="+mn-lt"/>
              </a:rPr>
              <a:t>2018</a:t>
            </a:r>
            <a:r>
              <a:rPr lang="zh-CN" altLang="en-US" dirty="0">
                <a:solidFill>
                  <a:srgbClr val="333333"/>
                </a:solidFill>
                <a:cs typeface="+mn-ea"/>
                <a:sym typeface="+mn-lt"/>
              </a:rPr>
              <a:t>年</a:t>
            </a:r>
            <a:r>
              <a:rPr lang="en-US" altLang="zh-CN" dirty="0">
                <a:solidFill>
                  <a:srgbClr val="333333"/>
                </a:solidFill>
                <a:cs typeface="+mn-ea"/>
                <a:sym typeface="+mn-lt"/>
              </a:rPr>
              <a:t>3</a:t>
            </a:r>
            <a:r>
              <a:rPr lang="zh-CN" altLang="en-US" dirty="0">
                <a:solidFill>
                  <a:srgbClr val="333333"/>
                </a:solidFill>
                <a:cs typeface="+mn-ea"/>
                <a:sym typeface="+mn-lt"/>
              </a:rPr>
              <a:t>月</a:t>
            </a:r>
            <a:r>
              <a:rPr lang="en-US" altLang="zh-CN" dirty="0">
                <a:solidFill>
                  <a:srgbClr val="333333"/>
                </a:solidFill>
                <a:cs typeface="+mn-ea"/>
                <a:sym typeface="+mn-lt"/>
              </a:rPr>
              <a:t>14</a:t>
            </a:r>
            <a:r>
              <a:rPr lang="zh-CN" altLang="en-US" dirty="0">
                <a:solidFill>
                  <a:srgbClr val="333333"/>
                </a:solidFill>
                <a:cs typeface="+mn-ea"/>
                <a:sym typeface="+mn-lt"/>
              </a:rPr>
              <a:t>日逝世，剑桥大学应用数学及理论物理学系教授，当代最重要的广义相对论和宇宙论家。</a:t>
            </a:r>
            <a:r>
              <a:rPr lang="en-US" altLang="zh-CN" dirty="0">
                <a:solidFill>
                  <a:srgbClr val="333333"/>
                </a:solidFill>
                <a:cs typeface="+mn-ea"/>
                <a:sym typeface="+mn-lt"/>
              </a:rPr>
              <a:t>70</a:t>
            </a:r>
            <a:r>
              <a:rPr lang="zh-CN" altLang="en-US" dirty="0">
                <a:solidFill>
                  <a:srgbClr val="333333"/>
                </a:solidFill>
                <a:cs typeface="+mn-ea"/>
                <a:sym typeface="+mn-lt"/>
              </a:rPr>
              <a:t>年代他与彭罗斯一道证明了著名的奇性定理，为此他们共同获得了</a:t>
            </a:r>
            <a:r>
              <a:rPr lang="en-US" altLang="zh-CN" dirty="0">
                <a:solidFill>
                  <a:srgbClr val="333333"/>
                </a:solidFill>
                <a:cs typeface="+mn-ea"/>
                <a:sym typeface="+mn-lt"/>
              </a:rPr>
              <a:t>1988</a:t>
            </a:r>
            <a:r>
              <a:rPr lang="zh-CN" altLang="en-US" dirty="0">
                <a:solidFill>
                  <a:srgbClr val="333333"/>
                </a:solidFill>
                <a:cs typeface="+mn-ea"/>
                <a:sym typeface="+mn-lt"/>
              </a:rPr>
              <a:t>年的沃尔夫物理奖。他因此被誉为继爱因斯坦之后世界上最著名的科学思想家和最杰出的理论物理学家”。</a:t>
            </a:r>
            <a:endParaRPr lang="zh-CN" altLang="en-US" b="0" i="0" dirty="0">
              <a:solidFill>
                <a:srgbClr val="333333"/>
              </a:solidFill>
              <a:effectLst/>
              <a:cs typeface="+mn-ea"/>
              <a:sym typeface="+mn-lt"/>
            </a:endParaRPr>
          </a:p>
        </p:txBody>
      </p:sp>
      <p:sp>
        <p:nvSpPr>
          <p:cNvPr id="5" name="矩形 69"/>
          <p:cNvSpPr>
            <a:spLocks noChangeArrowheads="1"/>
          </p:cNvSpPr>
          <p:nvPr/>
        </p:nvSpPr>
        <p:spPr bwMode="auto">
          <a:xfrm>
            <a:off x="7405061" y="4199902"/>
            <a:ext cx="35281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charset="0"/>
              <a:buNone/>
            </a:pPr>
            <a:r>
              <a:rPr lang="zh-CN" altLang="en-US" sz="2800" b="1" dirty="0">
                <a:solidFill>
                  <a:srgbClr val="0080C8"/>
                </a:solidFill>
                <a:cs typeface="+mn-ea"/>
                <a:sym typeface="+mn-lt"/>
              </a:rPr>
              <a:t>斯蒂芬</a:t>
            </a:r>
            <a:r>
              <a:rPr lang="en-US" altLang="zh-CN" sz="2800" b="1" dirty="0">
                <a:solidFill>
                  <a:srgbClr val="0080C8"/>
                </a:solidFill>
                <a:cs typeface="+mn-ea"/>
                <a:sym typeface="+mn-lt"/>
              </a:rPr>
              <a:t>·</a:t>
            </a:r>
            <a:r>
              <a:rPr lang="zh-CN" altLang="en-US" sz="2800" b="1" dirty="0">
                <a:solidFill>
                  <a:srgbClr val="0080C8"/>
                </a:solidFill>
                <a:cs typeface="+mn-ea"/>
                <a:sym typeface="+mn-lt"/>
              </a:rPr>
              <a:t>霍金</a:t>
            </a:r>
            <a:endParaRPr lang="en-US" altLang="zh-CN" sz="2800" b="1" dirty="0">
              <a:solidFill>
                <a:srgbClr val="0080C8"/>
              </a:solidFill>
              <a:cs typeface="+mn-ea"/>
              <a:sym typeface="+mn-lt"/>
            </a:endParaRPr>
          </a:p>
        </p:txBody>
      </p:sp>
      <p:grpSp>
        <p:nvGrpSpPr>
          <p:cNvPr id="7" name="组合 6"/>
          <p:cNvGrpSpPr/>
          <p:nvPr/>
        </p:nvGrpSpPr>
        <p:grpSpPr>
          <a:xfrm>
            <a:off x="1550076" y="459721"/>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我人传记</a:t>
              </a:r>
            </a:p>
          </p:txBody>
        </p:sp>
        <p:sp>
          <p:nvSpPr>
            <p:cNvPr id="9" name="TextBox 86"/>
            <p:cNvSpPr txBox="1"/>
            <p:nvPr/>
          </p:nvSpPr>
          <p:spPr>
            <a:xfrm>
              <a:off x="8347332" y="-229915"/>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名人传记</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1442" y="161290"/>
            <a:ext cx="1395900" cy="1123529"/>
          </a:xfrm>
          <a:prstGeom prst="rect">
            <a:avLst/>
          </a:prstGeom>
        </p:spPr>
      </p:pic>
      <p:pic>
        <p:nvPicPr>
          <p:cNvPr id="4" name="图片 3"/>
          <p:cNvPicPr>
            <a:picLocks noChangeAspect="1"/>
          </p:cNvPicPr>
          <p:nvPr/>
        </p:nvPicPr>
        <p:blipFill>
          <a:blip r:embed="rId4"/>
          <a:stretch>
            <a:fillRect/>
          </a:stretch>
        </p:blipFill>
        <p:spPr>
          <a:xfrm>
            <a:off x="8102508" y="1777761"/>
            <a:ext cx="2133219" cy="2057400"/>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9296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rotWithShape="1">
          <a:blip r:embed="rId3" cstate="print">
            <a:extLst>
              <a:ext uri="{28A0092B-C50C-407E-A947-70E740481C1C}">
                <a14:useLocalDpi xmlns:a14="http://schemas.microsoft.com/office/drawing/2010/main" val="0"/>
              </a:ext>
            </a:extLst>
          </a:blip>
          <a:srcRect l="7462" t="29000" r="60241" b="24800"/>
          <a:stretch/>
        </p:blipFill>
        <p:spPr>
          <a:xfrm>
            <a:off x="1480091" y="1957504"/>
            <a:ext cx="1063008" cy="855591"/>
          </a:xfrm>
          <a:prstGeom prst="rect">
            <a:avLst/>
          </a:prstGeom>
        </p:spPr>
      </p:pic>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7462" t="29000" r="60241" b="24800"/>
          <a:stretch/>
        </p:blipFill>
        <p:spPr>
          <a:xfrm>
            <a:off x="1493570" y="3429141"/>
            <a:ext cx="1063008" cy="855591"/>
          </a:xfrm>
          <a:prstGeom prst="rect">
            <a:avLst/>
          </a:prstGeom>
        </p:spPr>
      </p:pic>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l="7462" t="29000" r="60241" b="24800"/>
          <a:stretch/>
        </p:blipFill>
        <p:spPr>
          <a:xfrm>
            <a:off x="5996754" y="1958128"/>
            <a:ext cx="1063008" cy="855591"/>
          </a:xfrm>
          <a:prstGeom prst="rect">
            <a:avLst/>
          </a:prstGeom>
        </p:spPr>
      </p:pic>
      <p:pic>
        <p:nvPicPr>
          <p:cNvPr id="59" name="图片 58"/>
          <p:cNvPicPr>
            <a:picLocks noChangeAspect="1"/>
          </p:cNvPicPr>
          <p:nvPr/>
        </p:nvPicPr>
        <p:blipFill rotWithShape="1">
          <a:blip r:embed="rId3" cstate="print">
            <a:extLst>
              <a:ext uri="{28A0092B-C50C-407E-A947-70E740481C1C}">
                <a14:useLocalDpi xmlns:a14="http://schemas.microsoft.com/office/drawing/2010/main" val="0"/>
              </a:ext>
            </a:extLst>
          </a:blip>
          <a:srcRect l="7462" t="29000" r="60241" b="24800"/>
          <a:stretch/>
        </p:blipFill>
        <p:spPr>
          <a:xfrm>
            <a:off x="5984446" y="3383516"/>
            <a:ext cx="1063008" cy="855591"/>
          </a:xfrm>
          <a:prstGeom prst="rect">
            <a:avLst/>
          </a:prstGeom>
        </p:spPr>
      </p:pic>
      <p:sp>
        <p:nvSpPr>
          <p:cNvPr id="63" name="TextBox 86"/>
          <p:cNvSpPr txBox="1"/>
          <p:nvPr/>
        </p:nvSpPr>
        <p:spPr>
          <a:xfrm>
            <a:off x="2496832" y="2066615"/>
            <a:ext cx="3035169" cy="763542"/>
          </a:xfrm>
          <a:prstGeom prst="rect">
            <a:avLst/>
          </a:prstGeom>
          <a:noFill/>
        </p:spPr>
        <p:txBody>
          <a:bodyPr wrap="square" lIns="85599" tIns="42799" rIns="85599" bIns="42799">
            <a:spAutoFit/>
          </a:bodyPr>
          <a:lstStyle/>
          <a:p>
            <a:pPr algn="ctr">
              <a:defRPr/>
            </a:pPr>
            <a:r>
              <a:rPr lang="zh-CN" altLang="en-US" sz="4400" b="1" dirty="0">
                <a:ln w="127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节日概括</a:t>
            </a:r>
          </a:p>
        </p:txBody>
      </p:sp>
      <p:sp>
        <p:nvSpPr>
          <p:cNvPr id="70" name="TextBox 86"/>
          <p:cNvSpPr txBox="1"/>
          <p:nvPr/>
        </p:nvSpPr>
        <p:spPr>
          <a:xfrm>
            <a:off x="2464160" y="3498171"/>
            <a:ext cx="3035169" cy="763542"/>
          </a:xfrm>
          <a:prstGeom prst="rect">
            <a:avLst/>
          </a:prstGeom>
          <a:noFill/>
        </p:spPr>
        <p:txBody>
          <a:bodyPr wrap="square" lIns="85599" tIns="42799" rIns="85599" bIns="42799">
            <a:spAutoFit/>
          </a:bodyPr>
          <a:lstStyle>
            <a:defPPr>
              <a:defRPr lang="zh-CN"/>
            </a:defPPr>
            <a:lvl1pPr algn="ctr">
              <a:defRPr sz="4400" b="1">
                <a:ln w="127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defRPr>
            </a:lvl1pPr>
          </a:lstStyle>
          <a:p>
            <a:r>
              <a:rPr lang="zh-CN" altLang="en-US" dirty="0">
                <a:sym typeface="+mn-lt"/>
              </a:rPr>
              <a:t>助残形式</a:t>
            </a:r>
          </a:p>
        </p:txBody>
      </p:sp>
      <p:sp>
        <p:nvSpPr>
          <p:cNvPr id="73" name="TextBox 86"/>
          <p:cNvSpPr txBox="1"/>
          <p:nvPr/>
        </p:nvSpPr>
        <p:spPr>
          <a:xfrm>
            <a:off x="6872134" y="2051022"/>
            <a:ext cx="2908172" cy="763542"/>
          </a:xfrm>
          <a:prstGeom prst="rect">
            <a:avLst/>
          </a:prstGeom>
          <a:noFill/>
        </p:spPr>
        <p:txBody>
          <a:bodyPr wrap="square" lIns="85599" tIns="42799" rIns="85599" bIns="42799">
            <a:spAutoFit/>
          </a:bodyPr>
          <a:lstStyle>
            <a:defPPr>
              <a:defRPr lang="zh-CN"/>
            </a:defPPr>
            <a:lvl1pPr algn="ctr">
              <a:defRPr sz="4400" b="1">
                <a:ln w="127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defRPr>
            </a:lvl1pPr>
          </a:lstStyle>
          <a:p>
            <a:r>
              <a:rPr lang="zh-CN" altLang="en-US" dirty="0">
                <a:sym typeface="+mn-lt"/>
              </a:rPr>
              <a:t>名人传记</a:t>
            </a:r>
          </a:p>
        </p:txBody>
      </p:sp>
      <p:sp>
        <p:nvSpPr>
          <p:cNvPr id="76" name="TextBox 86"/>
          <p:cNvSpPr txBox="1"/>
          <p:nvPr/>
        </p:nvSpPr>
        <p:spPr>
          <a:xfrm>
            <a:off x="7118032" y="3439582"/>
            <a:ext cx="3035169" cy="763542"/>
          </a:xfrm>
          <a:prstGeom prst="rect">
            <a:avLst/>
          </a:prstGeom>
          <a:noFill/>
        </p:spPr>
        <p:txBody>
          <a:bodyPr wrap="square" lIns="85599" tIns="42799" rIns="85599" bIns="42799">
            <a:spAutoFit/>
          </a:bodyPr>
          <a:lstStyle>
            <a:defPPr>
              <a:defRPr lang="zh-CN"/>
            </a:defPPr>
            <a:lvl1pPr algn="ctr">
              <a:defRPr sz="4400" b="1">
                <a:ln w="127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defRPr>
            </a:lvl1pPr>
          </a:lstStyle>
          <a:p>
            <a:r>
              <a:rPr lang="zh-CN" altLang="en-US" dirty="0">
                <a:sym typeface="+mn-lt"/>
              </a:rPr>
              <a:t>关爱残疾人</a:t>
            </a:r>
          </a:p>
        </p:txBody>
      </p:sp>
      <p:sp>
        <p:nvSpPr>
          <p:cNvPr id="2" name="文本框 1"/>
          <p:cNvSpPr txBox="1"/>
          <p:nvPr/>
        </p:nvSpPr>
        <p:spPr>
          <a:xfrm>
            <a:off x="2814221" y="5228948"/>
            <a:ext cx="1597981" cy="215444"/>
          </a:xfrm>
          <a:prstGeom prst="rect">
            <a:avLst/>
          </a:prstGeom>
          <a:noFill/>
        </p:spPr>
        <p:txBody>
          <a:bodyPr wrap="square" rtlCol="0">
            <a:spAutoFit/>
          </a:bodyPr>
          <a:lstStyle/>
          <a:p>
            <a:r>
              <a:rPr lang="en-US" altLang="zh-CN" sz="800" dirty="0">
                <a:solidFill>
                  <a:srgbClr val="EDF8FE"/>
                </a:solidFill>
              </a:rPr>
              <a:t>https://www.ypppt.com/</a:t>
            </a:r>
            <a:endParaRPr lang="zh-CN" altLang="en-US" sz="800" dirty="0">
              <a:solidFill>
                <a:srgbClr val="EDF8FE"/>
              </a:solidFill>
            </a:endParaRPr>
          </a:p>
        </p:txBody>
      </p:sp>
    </p:spTree>
    <p:extLst>
      <p:ext uri="{BB962C8B-B14F-4D97-AF65-F5344CB8AC3E}">
        <p14:creationId xmlns:p14="http://schemas.microsoft.com/office/powerpoint/2010/main" val="3783457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0-#ppt_w/2"/>
                                          </p:val>
                                        </p:tav>
                                        <p:tav tm="100000">
                                          <p:val>
                                            <p:strVal val="#ppt_x"/>
                                          </p:val>
                                        </p:tav>
                                      </p:tavLst>
                                    </p:anim>
                                    <p:anim calcmode="lin" valueType="num">
                                      <p:cBhvr additive="base">
                                        <p:cTn id="13" dur="50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0-#ppt_w/2"/>
                                          </p:val>
                                        </p:tav>
                                        <p:tav tm="100000">
                                          <p:val>
                                            <p:strVal val="#ppt_x"/>
                                          </p:val>
                                        </p:tav>
                                      </p:tavLst>
                                    </p:anim>
                                    <p:anim calcmode="lin" valueType="num">
                                      <p:cBhvr additive="base">
                                        <p:cTn id="18" dur="500" fill="hold"/>
                                        <p:tgtEl>
                                          <p:spTgt spid="5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0-#ppt_w/2"/>
                                          </p:val>
                                        </p:tav>
                                        <p:tav tm="100000">
                                          <p:val>
                                            <p:strVal val="#ppt_x"/>
                                          </p:val>
                                        </p:tav>
                                      </p:tavLst>
                                    </p:anim>
                                    <p:anim calcmode="lin" valueType="num">
                                      <p:cBhvr additive="base">
                                        <p:cTn id="23"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标注 10"/>
          <p:cNvSpPr/>
          <p:nvPr/>
        </p:nvSpPr>
        <p:spPr>
          <a:xfrm>
            <a:off x="4602479" y="1745792"/>
            <a:ext cx="6918961" cy="3463334"/>
          </a:xfrm>
          <a:prstGeom prst="wedgeRoundRectCallout">
            <a:avLst>
              <a:gd name="adj1" fmla="val -57441"/>
              <a:gd name="adj2" fmla="val -17251"/>
              <a:gd name="adj3" fmla="val 16667"/>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69"/>
          <p:cNvSpPr>
            <a:spLocks noChangeArrowheads="1"/>
          </p:cNvSpPr>
          <p:nvPr/>
        </p:nvSpPr>
        <p:spPr bwMode="auto">
          <a:xfrm>
            <a:off x="1327843" y="4560327"/>
            <a:ext cx="2409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charset="0"/>
              <a:buNone/>
            </a:pPr>
            <a:r>
              <a:rPr lang="zh-CN" altLang="en-US" sz="2800" b="1" dirty="0">
                <a:solidFill>
                  <a:srgbClr val="0080C8"/>
                </a:solidFill>
                <a:cs typeface="+mn-ea"/>
                <a:sym typeface="+mn-lt"/>
              </a:rPr>
              <a:t>尼克</a:t>
            </a:r>
            <a:r>
              <a:rPr lang="en-US" altLang="zh-CN" sz="2800" b="1" dirty="0">
                <a:solidFill>
                  <a:srgbClr val="0080C8"/>
                </a:solidFill>
                <a:cs typeface="+mn-ea"/>
                <a:sym typeface="+mn-lt"/>
              </a:rPr>
              <a:t>.</a:t>
            </a:r>
            <a:r>
              <a:rPr lang="zh-CN" altLang="en-US" sz="2800" b="1" dirty="0">
                <a:solidFill>
                  <a:srgbClr val="0080C8"/>
                </a:solidFill>
                <a:cs typeface="+mn-ea"/>
                <a:sym typeface="+mn-lt"/>
              </a:rPr>
              <a:t>胡哲</a:t>
            </a:r>
            <a:endParaRPr lang="en-US" altLang="zh-CN" sz="2800" b="1" dirty="0">
              <a:solidFill>
                <a:srgbClr val="0080C8"/>
              </a:solidFill>
              <a:cs typeface="+mn-ea"/>
              <a:sym typeface="+mn-lt"/>
            </a:endParaRPr>
          </a:p>
        </p:txBody>
      </p:sp>
      <p:sp>
        <p:nvSpPr>
          <p:cNvPr id="3" name="矩形 2"/>
          <p:cNvSpPr/>
          <p:nvPr/>
        </p:nvSpPr>
        <p:spPr>
          <a:xfrm>
            <a:off x="5055556" y="1980363"/>
            <a:ext cx="6194612" cy="3000821"/>
          </a:xfrm>
          <a:prstGeom prst="rect">
            <a:avLst/>
          </a:prstGeom>
        </p:spPr>
        <p:txBody>
          <a:bodyPr wrap="square">
            <a:spAutoFit/>
          </a:bodyPr>
          <a:lstStyle/>
          <a:p>
            <a:pPr>
              <a:lnSpc>
                <a:spcPct val="150000"/>
              </a:lnSpc>
            </a:pPr>
            <a:r>
              <a:rPr lang="zh-CN" altLang="en-US" dirty="0">
                <a:solidFill>
                  <a:srgbClr val="333333"/>
                </a:solidFill>
                <a:cs typeface="+mn-ea"/>
                <a:sym typeface="+mn-lt"/>
              </a:rPr>
              <a:t>尼克胡哲</a:t>
            </a:r>
            <a:r>
              <a:rPr lang="en-US" altLang="zh-CN" dirty="0">
                <a:solidFill>
                  <a:srgbClr val="333333"/>
                </a:solidFill>
                <a:cs typeface="+mn-ea"/>
                <a:sym typeface="+mn-lt"/>
              </a:rPr>
              <a:t>( Nick </a:t>
            </a:r>
            <a:r>
              <a:rPr lang="en-US" altLang="zh-CN" dirty="0" err="1">
                <a:solidFill>
                  <a:srgbClr val="333333"/>
                </a:solidFill>
                <a:cs typeface="+mn-ea"/>
                <a:sym typeface="+mn-lt"/>
              </a:rPr>
              <a:t>Vujicic</a:t>
            </a:r>
            <a:r>
              <a:rPr lang="zh-CN" altLang="en-US" dirty="0">
                <a:solidFill>
                  <a:srgbClr val="333333"/>
                </a:solidFill>
                <a:cs typeface="+mn-ea"/>
                <a:sym typeface="+mn-lt"/>
              </a:rPr>
              <a:t>尼克武伊契奇</a:t>
            </a:r>
            <a:r>
              <a:rPr lang="en-US" altLang="zh-CN" dirty="0">
                <a:solidFill>
                  <a:srgbClr val="333333"/>
                </a:solidFill>
                <a:cs typeface="+mn-ea"/>
                <a:sym typeface="+mn-lt"/>
              </a:rPr>
              <a:t>)</a:t>
            </a:r>
            <a:r>
              <a:rPr lang="zh-CN" altLang="en-US" dirty="0">
                <a:solidFill>
                  <a:srgbClr val="333333"/>
                </a:solidFill>
                <a:cs typeface="+mn-ea"/>
                <a:sym typeface="+mn-lt"/>
              </a:rPr>
              <a:t>生于澳洲</a:t>
            </a:r>
            <a:r>
              <a:rPr lang="en-US" altLang="zh-CN" dirty="0">
                <a:solidFill>
                  <a:srgbClr val="333333"/>
                </a:solidFill>
                <a:cs typeface="+mn-ea"/>
                <a:sym typeface="+mn-lt"/>
              </a:rPr>
              <a:t>,</a:t>
            </a:r>
            <a:r>
              <a:rPr lang="zh-CN" altLang="en-US" dirty="0">
                <a:solidFill>
                  <a:srgbClr val="333333"/>
                </a:solidFill>
                <a:cs typeface="+mn-ea"/>
                <a:sym typeface="+mn-lt"/>
              </a:rPr>
              <a:t>天生没有四肢</a:t>
            </a:r>
            <a:r>
              <a:rPr lang="en-US" altLang="zh-CN" dirty="0">
                <a:solidFill>
                  <a:srgbClr val="333333"/>
                </a:solidFill>
                <a:cs typeface="+mn-ea"/>
                <a:sym typeface="+mn-lt"/>
              </a:rPr>
              <a:t>,</a:t>
            </a:r>
            <a:r>
              <a:rPr lang="zh-CN" altLang="en-US" dirty="0">
                <a:solidFill>
                  <a:srgbClr val="333333"/>
                </a:solidFill>
                <a:cs typeface="+mn-ea"/>
                <a:sym typeface="+mn-lt"/>
              </a:rPr>
              <a:t>这种罕见的现象医学上取名“海豹肢症”</a:t>
            </a:r>
            <a:r>
              <a:rPr lang="en-US" altLang="zh-CN" dirty="0">
                <a:solidFill>
                  <a:srgbClr val="333333"/>
                </a:solidFill>
                <a:cs typeface="+mn-ea"/>
                <a:sym typeface="+mn-lt"/>
              </a:rPr>
              <a:t>,</a:t>
            </a:r>
            <a:r>
              <a:rPr lang="zh-CN" altLang="en-US" dirty="0">
                <a:solidFill>
                  <a:srgbClr val="333333"/>
                </a:solidFill>
                <a:cs typeface="+mn-ea"/>
                <a:sym typeface="+mn-lt"/>
              </a:rPr>
              <a:t>但更不可思议的是：骑马、打鼓、游泳、足球</a:t>
            </a:r>
            <a:r>
              <a:rPr lang="en-US" altLang="zh-CN" dirty="0">
                <a:solidFill>
                  <a:srgbClr val="333333"/>
                </a:solidFill>
                <a:cs typeface="+mn-ea"/>
                <a:sym typeface="+mn-lt"/>
              </a:rPr>
              <a:t>,</a:t>
            </a:r>
            <a:r>
              <a:rPr lang="zh-CN" altLang="en-US" dirty="0">
                <a:solidFill>
                  <a:srgbClr val="333333"/>
                </a:solidFill>
                <a:cs typeface="+mn-ea"/>
                <a:sym typeface="+mn-lt"/>
              </a:rPr>
              <a:t>尼克样样皆能</a:t>
            </a:r>
            <a:r>
              <a:rPr lang="en-US" altLang="zh-CN" dirty="0">
                <a:solidFill>
                  <a:srgbClr val="333333"/>
                </a:solidFill>
                <a:cs typeface="+mn-ea"/>
                <a:sym typeface="+mn-lt"/>
              </a:rPr>
              <a:t>,</a:t>
            </a:r>
            <a:r>
              <a:rPr lang="zh-CN" altLang="en-US" dirty="0">
                <a:solidFill>
                  <a:srgbClr val="333333"/>
                </a:solidFill>
                <a:cs typeface="+mn-ea"/>
                <a:sym typeface="+mn-lt"/>
              </a:rPr>
              <a:t>在他看来是没有难成的事。他拥有两个大学学位</a:t>
            </a:r>
            <a:r>
              <a:rPr lang="en-US" altLang="zh-CN" dirty="0">
                <a:solidFill>
                  <a:srgbClr val="333333"/>
                </a:solidFill>
                <a:cs typeface="+mn-ea"/>
                <a:sym typeface="+mn-lt"/>
              </a:rPr>
              <a:t>,</a:t>
            </a:r>
            <a:r>
              <a:rPr lang="zh-CN" altLang="en-US" dirty="0">
                <a:solidFill>
                  <a:srgbClr val="333333"/>
                </a:solidFill>
                <a:cs typeface="+mn-ea"/>
                <a:sym typeface="+mn-lt"/>
              </a:rPr>
              <a:t>是企业总监</a:t>
            </a:r>
            <a:r>
              <a:rPr lang="en-US" altLang="zh-CN" dirty="0">
                <a:solidFill>
                  <a:srgbClr val="333333"/>
                </a:solidFill>
                <a:cs typeface="+mn-ea"/>
                <a:sym typeface="+mn-lt"/>
              </a:rPr>
              <a:t>,</a:t>
            </a:r>
            <a:r>
              <a:rPr lang="zh-CN" altLang="en-US" dirty="0">
                <a:solidFill>
                  <a:srgbClr val="333333"/>
                </a:solidFill>
                <a:cs typeface="+mn-ea"/>
                <a:sym typeface="+mn-lt"/>
              </a:rPr>
              <a:t>更于</a:t>
            </a:r>
            <a:r>
              <a:rPr lang="en-US" altLang="zh-CN" dirty="0">
                <a:solidFill>
                  <a:srgbClr val="333333"/>
                </a:solidFill>
                <a:cs typeface="+mn-ea"/>
                <a:sym typeface="+mn-lt"/>
              </a:rPr>
              <a:t>2005</a:t>
            </a:r>
            <a:r>
              <a:rPr lang="zh-CN" altLang="en-US" dirty="0">
                <a:solidFill>
                  <a:srgbClr val="333333"/>
                </a:solidFill>
                <a:cs typeface="+mn-ea"/>
                <a:sym typeface="+mn-lt"/>
              </a:rPr>
              <a:t>年获得”杰出澳洲青年奖”。为人乐观幽默、坚毅不屈</a:t>
            </a:r>
            <a:r>
              <a:rPr lang="en-US" altLang="zh-CN" dirty="0">
                <a:solidFill>
                  <a:srgbClr val="333333"/>
                </a:solidFill>
                <a:cs typeface="+mn-ea"/>
                <a:sym typeface="+mn-lt"/>
              </a:rPr>
              <a:t>,</a:t>
            </a:r>
            <a:r>
              <a:rPr lang="zh-CN" altLang="en-US" dirty="0">
                <a:solidFill>
                  <a:srgbClr val="333333"/>
                </a:solidFill>
                <a:cs typeface="+mn-ea"/>
                <a:sym typeface="+mn-lt"/>
              </a:rPr>
              <a:t>热爱鼓励身边的人</a:t>
            </a:r>
            <a:r>
              <a:rPr lang="en-US" altLang="zh-CN" dirty="0">
                <a:solidFill>
                  <a:srgbClr val="333333"/>
                </a:solidFill>
                <a:cs typeface="+mn-ea"/>
                <a:sym typeface="+mn-lt"/>
              </a:rPr>
              <a:t>,</a:t>
            </a:r>
            <a:r>
              <a:rPr lang="zh-CN" altLang="en-US" dirty="0">
                <a:solidFill>
                  <a:srgbClr val="333333"/>
                </a:solidFill>
                <a:cs typeface="+mn-ea"/>
                <a:sym typeface="+mn-lt"/>
              </a:rPr>
              <a:t>年仅</a:t>
            </a:r>
            <a:r>
              <a:rPr lang="en-US" altLang="zh-CN" dirty="0">
                <a:solidFill>
                  <a:srgbClr val="333333"/>
                </a:solidFill>
                <a:cs typeface="+mn-ea"/>
                <a:sym typeface="+mn-lt"/>
              </a:rPr>
              <a:t>30</a:t>
            </a:r>
            <a:r>
              <a:rPr lang="zh-CN" altLang="en-US" dirty="0">
                <a:solidFill>
                  <a:srgbClr val="333333"/>
                </a:solidFill>
                <a:cs typeface="+mn-ea"/>
                <a:sym typeface="+mn-lt"/>
              </a:rPr>
              <a:t>岁</a:t>
            </a:r>
            <a:r>
              <a:rPr lang="en-US" altLang="zh-CN" dirty="0">
                <a:solidFill>
                  <a:srgbClr val="333333"/>
                </a:solidFill>
                <a:cs typeface="+mn-ea"/>
                <a:sym typeface="+mn-lt"/>
              </a:rPr>
              <a:t>(</a:t>
            </a:r>
            <a:r>
              <a:rPr lang="zh-CN" altLang="en-US" dirty="0">
                <a:solidFill>
                  <a:srgbClr val="333333"/>
                </a:solidFill>
                <a:cs typeface="+mn-ea"/>
                <a:sym typeface="+mn-lt"/>
              </a:rPr>
              <a:t>注</a:t>
            </a:r>
            <a:r>
              <a:rPr lang="en-US" altLang="zh-CN" dirty="0">
                <a:solidFill>
                  <a:srgbClr val="333333"/>
                </a:solidFill>
                <a:cs typeface="+mn-ea"/>
                <a:sym typeface="+mn-lt"/>
              </a:rPr>
              <a:t>:2012</a:t>
            </a:r>
            <a:r>
              <a:rPr lang="zh-CN" altLang="en-US" dirty="0">
                <a:solidFill>
                  <a:srgbClr val="333333"/>
                </a:solidFill>
                <a:cs typeface="+mn-ea"/>
                <a:sym typeface="+mn-lt"/>
              </a:rPr>
              <a:t>年</a:t>
            </a:r>
            <a:r>
              <a:rPr lang="en-US" altLang="zh-CN" dirty="0">
                <a:solidFill>
                  <a:srgbClr val="333333"/>
                </a:solidFill>
                <a:cs typeface="+mn-ea"/>
                <a:sym typeface="+mn-lt"/>
              </a:rPr>
              <a:t>30</a:t>
            </a:r>
            <a:r>
              <a:rPr lang="zh-CN" altLang="en-US" dirty="0">
                <a:solidFill>
                  <a:srgbClr val="333333"/>
                </a:solidFill>
                <a:cs typeface="+mn-ea"/>
                <a:sym typeface="+mn-lt"/>
              </a:rPr>
              <a:t>岁</a:t>
            </a:r>
            <a:r>
              <a:rPr lang="en-US" altLang="zh-CN" dirty="0">
                <a:solidFill>
                  <a:srgbClr val="333333"/>
                </a:solidFill>
                <a:cs typeface="+mn-ea"/>
                <a:sym typeface="+mn-lt"/>
              </a:rPr>
              <a:t>),</a:t>
            </a:r>
            <a:r>
              <a:rPr lang="zh-CN" altLang="en-US" dirty="0">
                <a:solidFill>
                  <a:srgbClr val="333333"/>
                </a:solidFill>
                <a:cs typeface="+mn-ea"/>
                <a:sym typeface="+mn-lt"/>
              </a:rPr>
              <a:t>他已踏遍世界各地</a:t>
            </a:r>
            <a:r>
              <a:rPr lang="en-US" altLang="zh-CN" dirty="0">
                <a:solidFill>
                  <a:srgbClr val="333333"/>
                </a:solidFill>
                <a:cs typeface="+mn-ea"/>
                <a:sym typeface="+mn-lt"/>
              </a:rPr>
              <a:t>,</a:t>
            </a:r>
            <a:r>
              <a:rPr lang="zh-CN" altLang="en-US" dirty="0">
                <a:solidFill>
                  <a:srgbClr val="333333"/>
                </a:solidFill>
                <a:cs typeface="+mn-ea"/>
                <a:sym typeface="+mn-lt"/>
              </a:rPr>
              <a:t>接触逾百万人</a:t>
            </a:r>
            <a:r>
              <a:rPr lang="en-US" altLang="zh-CN" dirty="0">
                <a:solidFill>
                  <a:srgbClr val="333333"/>
                </a:solidFill>
                <a:cs typeface="+mn-ea"/>
                <a:sym typeface="+mn-lt"/>
              </a:rPr>
              <a:t>,</a:t>
            </a:r>
            <a:r>
              <a:rPr lang="zh-CN" altLang="en-US" dirty="0">
                <a:solidFill>
                  <a:srgbClr val="333333"/>
                </a:solidFill>
                <a:cs typeface="+mn-ea"/>
                <a:sym typeface="+mn-lt"/>
              </a:rPr>
              <a:t>激励和启发他们的人生。</a:t>
            </a:r>
            <a:endParaRPr lang="zh-CN" altLang="en-US" i="0" dirty="0">
              <a:solidFill>
                <a:srgbClr val="333333"/>
              </a:solidFill>
              <a:effectLst/>
              <a:cs typeface="+mn-ea"/>
              <a:sym typeface="+mn-lt"/>
            </a:endParaRPr>
          </a:p>
        </p:txBody>
      </p:sp>
      <p:grpSp>
        <p:nvGrpSpPr>
          <p:cNvPr id="7" name="组合 6"/>
          <p:cNvGrpSpPr/>
          <p:nvPr/>
        </p:nvGrpSpPr>
        <p:grpSpPr>
          <a:xfrm>
            <a:off x="1550076" y="459721"/>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我人传记</a:t>
              </a:r>
            </a:p>
          </p:txBody>
        </p:sp>
        <p:sp>
          <p:nvSpPr>
            <p:cNvPr id="9" name="TextBox 86"/>
            <p:cNvSpPr txBox="1"/>
            <p:nvPr/>
          </p:nvSpPr>
          <p:spPr>
            <a:xfrm>
              <a:off x="8347332" y="-229915"/>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名人传记</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1442" y="161290"/>
            <a:ext cx="1395900" cy="1123529"/>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23" y="2105605"/>
            <a:ext cx="2213419" cy="2123876"/>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33813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355786" y="2029437"/>
            <a:ext cx="7633197" cy="1582600"/>
            <a:chOff x="4409572" y="956333"/>
            <a:chExt cx="6067899" cy="2762868"/>
          </a:xfrm>
        </p:grpSpPr>
        <p:sp>
          <p:nvSpPr>
            <p:cNvPr id="17" name="TextBox 86"/>
            <p:cNvSpPr txBox="1"/>
            <p:nvPr/>
          </p:nvSpPr>
          <p:spPr>
            <a:xfrm>
              <a:off x="4409572" y="989223"/>
              <a:ext cx="6067899" cy="272997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9600" b="1" dirty="0">
                  <a:ln w="327025">
                    <a:gradFill flip="none" rotWithShape="1">
                      <a:gsLst>
                        <a:gs pos="100000">
                          <a:srgbClr val="08A4DB"/>
                        </a:gs>
                        <a:gs pos="70000">
                          <a:srgbClr val="5DD0F9"/>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关爱残疾人</a:t>
              </a:r>
            </a:p>
          </p:txBody>
        </p:sp>
        <p:sp>
          <p:nvSpPr>
            <p:cNvPr id="18" name="TextBox 86"/>
            <p:cNvSpPr txBox="1"/>
            <p:nvPr/>
          </p:nvSpPr>
          <p:spPr>
            <a:xfrm>
              <a:off x="4409573" y="956333"/>
              <a:ext cx="6067898" cy="2729977"/>
            </a:xfrm>
            <a:prstGeom prst="rect">
              <a:avLst/>
            </a:prstGeom>
            <a:noFill/>
          </p:spPr>
          <p:txBody>
            <a:bodyPr wrap="square" lIns="85599" tIns="42799" rIns="85599" bIns="42799">
              <a:spAutoFit/>
            </a:bodyPr>
            <a:lstStyle/>
            <a:p>
              <a:pPr algn="ctr">
                <a:defRPr/>
              </a:pPr>
              <a:r>
                <a:rPr lang="zh-CN" altLang="en-US" sz="96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grpSp>
    </p:spTree>
    <p:extLst>
      <p:ext uri="{BB962C8B-B14F-4D97-AF65-F5344CB8AC3E}">
        <p14:creationId xmlns:p14="http://schemas.microsoft.com/office/powerpoint/2010/main" val="2203371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1393876" y="2414015"/>
            <a:ext cx="9364541" cy="2527769"/>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208882" y="2910708"/>
            <a:ext cx="4022052" cy="1135054"/>
          </a:xfrm>
          <a:prstGeom prst="rect">
            <a:avLst/>
          </a:prstGeom>
        </p:spPr>
        <p:txBody>
          <a:bodyPr wrap="square">
            <a:spAutoFit/>
          </a:bodyPr>
          <a:lstStyle/>
          <a:p>
            <a:pPr algn="ctr">
              <a:lnSpc>
                <a:spcPct val="150000"/>
              </a:lnSpc>
            </a:pPr>
            <a:r>
              <a:rPr lang="zh-CN" altLang="en-US" sz="2400" b="1" dirty="0">
                <a:solidFill>
                  <a:schemeClr val="tx1">
                    <a:lumMod val="85000"/>
                    <a:lumOff val="15000"/>
                  </a:schemeClr>
                </a:solidFill>
                <a:cs typeface="+mn-ea"/>
                <a:sym typeface="+mn-lt"/>
              </a:rPr>
              <a:t>用微笑面对他们   平等相待</a:t>
            </a:r>
            <a:endParaRPr lang="en-US" altLang="zh-CN" sz="2400" b="1" dirty="0">
              <a:solidFill>
                <a:schemeClr val="tx1">
                  <a:lumMod val="85000"/>
                  <a:lumOff val="15000"/>
                </a:schemeClr>
              </a:solidFill>
              <a:cs typeface="+mn-ea"/>
              <a:sym typeface="+mn-lt"/>
            </a:endParaRPr>
          </a:p>
          <a:p>
            <a:pPr algn="ctr">
              <a:lnSpc>
                <a:spcPct val="150000"/>
              </a:lnSpc>
            </a:pPr>
            <a:r>
              <a:rPr lang="zh-CN" altLang="en-US" sz="2400" b="1" i="0" dirty="0">
                <a:solidFill>
                  <a:schemeClr val="tx1">
                    <a:lumMod val="85000"/>
                    <a:lumOff val="15000"/>
                  </a:schemeClr>
                </a:solidFill>
                <a:effectLst/>
                <a:cs typeface="+mn-ea"/>
                <a:sym typeface="+mn-lt"/>
              </a:rPr>
              <a:t>不歧视   </a:t>
            </a:r>
            <a:r>
              <a:rPr lang="zh-CN" altLang="en-US" sz="2400" b="1" dirty="0">
                <a:solidFill>
                  <a:schemeClr val="tx1">
                    <a:lumMod val="85000"/>
                    <a:lumOff val="15000"/>
                  </a:schemeClr>
                </a:solidFill>
                <a:cs typeface="+mn-ea"/>
                <a:sym typeface="+mn-lt"/>
              </a:rPr>
              <a:t>不嘲笑    </a:t>
            </a:r>
            <a:r>
              <a:rPr lang="zh-CN" altLang="en-US" sz="2400" b="1" i="0" dirty="0">
                <a:solidFill>
                  <a:schemeClr val="tx1">
                    <a:lumMod val="85000"/>
                    <a:lumOff val="15000"/>
                  </a:schemeClr>
                </a:solidFill>
                <a:effectLst/>
                <a:cs typeface="+mn-ea"/>
                <a:sym typeface="+mn-lt"/>
              </a:rPr>
              <a:t>不拒绝</a:t>
            </a:r>
          </a:p>
        </p:txBody>
      </p:sp>
      <p:grpSp>
        <p:nvGrpSpPr>
          <p:cNvPr id="4" name="组合 3"/>
          <p:cNvGrpSpPr/>
          <p:nvPr/>
        </p:nvGrpSpPr>
        <p:grpSpPr>
          <a:xfrm>
            <a:off x="1393876" y="553204"/>
            <a:ext cx="3978686" cy="825098"/>
            <a:chOff x="8215796" y="-315216"/>
            <a:chExt cx="3978686" cy="825098"/>
          </a:xfrm>
        </p:grpSpPr>
        <p:sp>
          <p:nvSpPr>
            <p:cNvPr id="5" name="TextBox 86"/>
            <p:cNvSpPr txBox="1"/>
            <p:nvPr/>
          </p:nvSpPr>
          <p:spPr>
            <a:xfrm>
              <a:off x="8215796" y="-315216"/>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关爱残疾人</a:t>
              </a:r>
            </a:p>
          </p:txBody>
        </p:sp>
        <p:sp>
          <p:nvSpPr>
            <p:cNvPr id="7" name="TextBox 86"/>
            <p:cNvSpPr txBox="1"/>
            <p:nvPr/>
          </p:nvSpPr>
          <p:spPr>
            <a:xfrm>
              <a:off x="8720227" y="-291393"/>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893" y="239141"/>
            <a:ext cx="1395900" cy="1123529"/>
          </a:xfrm>
          <a:prstGeom prst="rect">
            <a:avLst/>
          </a:prstGeom>
        </p:spPr>
      </p:pic>
      <p:pic>
        <p:nvPicPr>
          <p:cNvPr id="10" name="竖排内容占位符 8"/>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954" y="1881084"/>
            <a:ext cx="3099443" cy="3060700"/>
          </a:xfrm>
          <a:prstGeom prst="rect">
            <a:avLst/>
          </a:prstGeom>
        </p:spPr>
      </p:pic>
    </p:spTree>
    <p:extLst>
      <p:ext uri="{BB962C8B-B14F-4D97-AF65-F5344CB8AC3E}">
        <p14:creationId xmlns:p14="http://schemas.microsoft.com/office/powerpoint/2010/main" val="1896293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波形 8"/>
          <p:cNvSpPr/>
          <p:nvPr/>
        </p:nvSpPr>
        <p:spPr>
          <a:xfrm>
            <a:off x="1393876" y="2982847"/>
            <a:ext cx="9364541" cy="2527769"/>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933476" y="3646566"/>
            <a:ext cx="5063964" cy="1135054"/>
          </a:xfrm>
          <a:prstGeom prst="rect">
            <a:avLst/>
          </a:prstGeom>
        </p:spPr>
        <p:txBody>
          <a:bodyPr wrap="square">
            <a:spAutoFit/>
          </a:bodyPr>
          <a:lstStyle/>
          <a:p>
            <a:pPr>
              <a:lnSpc>
                <a:spcPct val="150000"/>
              </a:lnSpc>
            </a:pPr>
            <a:r>
              <a:rPr lang="zh-CN" altLang="en-US" sz="2400" b="1" dirty="0">
                <a:solidFill>
                  <a:schemeClr val="tx1">
                    <a:lumMod val="85000"/>
                    <a:lumOff val="15000"/>
                  </a:schemeClr>
                </a:solidFill>
                <a:cs typeface="+mn-ea"/>
                <a:sym typeface="+mn-lt"/>
              </a:rPr>
              <a:t>无论当面还是私下</a:t>
            </a:r>
            <a:endParaRPr lang="en-US" altLang="zh-CN" sz="2400" b="1" dirty="0">
              <a:solidFill>
                <a:schemeClr val="tx1">
                  <a:lumMod val="85000"/>
                  <a:lumOff val="15000"/>
                </a:schemeClr>
              </a:solidFill>
              <a:cs typeface="+mn-ea"/>
              <a:sym typeface="+mn-lt"/>
            </a:endParaRPr>
          </a:p>
          <a:p>
            <a:pPr>
              <a:lnSpc>
                <a:spcPct val="150000"/>
              </a:lnSpc>
            </a:pPr>
            <a:r>
              <a:rPr lang="zh-CN" altLang="en-US" sz="2400" b="1" dirty="0">
                <a:solidFill>
                  <a:schemeClr val="tx1">
                    <a:lumMod val="85000"/>
                    <a:lumOff val="15000"/>
                  </a:schemeClr>
                </a:solidFill>
                <a:cs typeface="+mn-ea"/>
                <a:sym typeface="+mn-lt"/>
              </a:rPr>
              <a:t>不随意谈论他们的残疾状况或者成因</a:t>
            </a:r>
          </a:p>
        </p:txBody>
      </p:sp>
      <p:grpSp>
        <p:nvGrpSpPr>
          <p:cNvPr id="4" name="组合 3"/>
          <p:cNvGrpSpPr/>
          <p:nvPr/>
        </p:nvGrpSpPr>
        <p:grpSpPr>
          <a:xfrm>
            <a:off x="1393876" y="553204"/>
            <a:ext cx="3978686" cy="825098"/>
            <a:chOff x="8215796" y="-315216"/>
            <a:chExt cx="3978686" cy="825098"/>
          </a:xfrm>
        </p:grpSpPr>
        <p:sp>
          <p:nvSpPr>
            <p:cNvPr id="5" name="TextBox 86"/>
            <p:cNvSpPr txBox="1"/>
            <p:nvPr/>
          </p:nvSpPr>
          <p:spPr>
            <a:xfrm>
              <a:off x="8215796" y="-315216"/>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关爱残疾人</a:t>
              </a:r>
            </a:p>
          </p:txBody>
        </p:sp>
        <p:sp>
          <p:nvSpPr>
            <p:cNvPr id="7" name="TextBox 86"/>
            <p:cNvSpPr txBox="1"/>
            <p:nvPr/>
          </p:nvSpPr>
          <p:spPr>
            <a:xfrm>
              <a:off x="8720227" y="-291393"/>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893" y="239141"/>
            <a:ext cx="1395900" cy="1123529"/>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09" y="2261197"/>
            <a:ext cx="5039387" cy="3563638"/>
          </a:xfrm>
          <a:prstGeom prst="rect">
            <a:avLst/>
          </a:prstGeom>
        </p:spPr>
      </p:pic>
      <p:sp>
        <p:nvSpPr>
          <p:cNvPr id="12" name="云形标注 11"/>
          <p:cNvSpPr/>
          <p:nvPr/>
        </p:nvSpPr>
        <p:spPr>
          <a:xfrm>
            <a:off x="4395943" y="1647867"/>
            <a:ext cx="1511937" cy="1226660"/>
          </a:xfrm>
          <a:prstGeom prst="cloudCallout">
            <a:avLst>
              <a:gd name="adj1" fmla="val -38749"/>
              <a:gd name="adj2" fmla="val 79898"/>
            </a:avLst>
          </a:prstGeom>
          <a:solidFill>
            <a:schemeClr val="bg1"/>
          </a:solidFill>
          <a:ln>
            <a:solidFill>
              <a:srgbClr val="008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078" y="1770095"/>
            <a:ext cx="705484" cy="1028948"/>
          </a:xfrm>
          <a:prstGeom prst="rect">
            <a:avLst/>
          </a:prstGeom>
        </p:spPr>
      </p:pic>
    </p:spTree>
    <p:extLst>
      <p:ext uri="{BB962C8B-B14F-4D97-AF65-F5344CB8AC3E}">
        <p14:creationId xmlns:p14="http://schemas.microsoft.com/office/powerpoint/2010/main" val="2813781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93876" y="553204"/>
            <a:ext cx="3978686" cy="825098"/>
            <a:chOff x="8215796" y="-315216"/>
            <a:chExt cx="3978686" cy="825098"/>
          </a:xfrm>
        </p:grpSpPr>
        <p:sp>
          <p:nvSpPr>
            <p:cNvPr id="5" name="TextBox 86"/>
            <p:cNvSpPr txBox="1"/>
            <p:nvPr/>
          </p:nvSpPr>
          <p:spPr>
            <a:xfrm>
              <a:off x="8215796" y="-315216"/>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关爱残疾人</a:t>
              </a:r>
            </a:p>
          </p:txBody>
        </p:sp>
        <p:sp>
          <p:nvSpPr>
            <p:cNvPr id="7" name="TextBox 86"/>
            <p:cNvSpPr txBox="1"/>
            <p:nvPr/>
          </p:nvSpPr>
          <p:spPr>
            <a:xfrm>
              <a:off x="8720227" y="-291393"/>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893" y="239141"/>
            <a:ext cx="1395900" cy="1123529"/>
          </a:xfrm>
          <a:prstGeom prst="rect">
            <a:avLst/>
          </a:prstGeom>
        </p:spPr>
      </p:pic>
      <p:sp>
        <p:nvSpPr>
          <p:cNvPr id="9" name="波形 8"/>
          <p:cNvSpPr/>
          <p:nvPr/>
        </p:nvSpPr>
        <p:spPr>
          <a:xfrm>
            <a:off x="1393876" y="2414015"/>
            <a:ext cx="9364541" cy="2527769"/>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621236" y="2711970"/>
            <a:ext cx="3109004" cy="1754326"/>
          </a:xfrm>
          <a:prstGeom prst="rect">
            <a:avLst/>
          </a:prstGeom>
        </p:spPr>
        <p:txBody>
          <a:bodyPr wrap="square">
            <a:spAutoFit/>
          </a:bodyPr>
          <a:lstStyle/>
          <a:p>
            <a:pPr algn="ctr">
              <a:lnSpc>
                <a:spcPct val="150000"/>
              </a:lnSpc>
            </a:pPr>
            <a:r>
              <a:rPr lang="zh-CN" altLang="en-US" sz="2400" b="1" dirty="0">
                <a:solidFill>
                  <a:schemeClr val="tx1">
                    <a:lumMod val="85000"/>
                    <a:lumOff val="15000"/>
                  </a:schemeClr>
                </a:solidFill>
                <a:cs typeface="+mn-ea"/>
                <a:sym typeface="+mn-lt"/>
              </a:rPr>
              <a:t>必要时</a:t>
            </a:r>
            <a:endParaRPr lang="en-US" altLang="zh-CN" sz="2400" b="1" dirty="0">
              <a:solidFill>
                <a:schemeClr val="tx1">
                  <a:lumMod val="85000"/>
                  <a:lumOff val="15000"/>
                </a:schemeClr>
              </a:solidFill>
              <a:cs typeface="+mn-ea"/>
              <a:sym typeface="+mn-lt"/>
            </a:endParaRPr>
          </a:p>
          <a:p>
            <a:pPr algn="ctr">
              <a:lnSpc>
                <a:spcPct val="150000"/>
              </a:lnSpc>
            </a:pPr>
            <a:r>
              <a:rPr lang="zh-CN" altLang="en-US" sz="2400" b="1" dirty="0">
                <a:solidFill>
                  <a:schemeClr val="tx1">
                    <a:lumMod val="85000"/>
                    <a:lumOff val="15000"/>
                  </a:schemeClr>
                </a:solidFill>
                <a:cs typeface="+mn-ea"/>
                <a:sym typeface="+mn-lt"/>
              </a:rPr>
              <a:t>在征得许可后，</a:t>
            </a:r>
            <a:endParaRPr lang="en-US" altLang="zh-CN" sz="2400" b="1" dirty="0">
              <a:solidFill>
                <a:schemeClr val="tx1">
                  <a:lumMod val="85000"/>
                  <a:lumOff val="15000"/>
                </a:schemeClr>
              </a:solidFill>
              <a:cs typeface="+mn-ea"/>
              <a:sym typeface="+mn-lt"/>
            </a:endParaRPr>
          </a:p>
          <a:p>
            <a:pPr algn="ctr">
              <a:lnSpc>
                <a:spcPct val="150000"/>
              </a:lnSpc>
            </a:pPr>
            <a:r>
              <a:rPr lang="zh-CN" altLang="en-US" sz="2400" b="1" dirty="0">
                <a:solidFill>
                  <a:schemeClr val="tx1">
                    <a:lumMod val="85000"/>
                    <a:lumOff val="15000"/>
                  </a:schemeClr>
                </a:solidFill>
                <a:cs typeface="+mn-ea"/>
                <a:sym typeface="+mn-lt"/>
              </a:rPr>
              <a:t>给他们礼貌的帮助</a:t>
            </a:r>
          </a:p>
        </p:txBody>
      </p:sp>
      <p:pic>
        <p:nvPicPr>
          <p:cNvPr id="10" name="内容占位符 3"/>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698" y="1881084"/>
            <a:ext cx="2119963" cy="3060700"/>
          </a:xfrm>
          <a:prstGeom prst="rect">
            <a:avLst/>
          </a:prstGeom>
        </p:spPr>
      </p:pic>
    </p:spTree>
    <p:extLst>
      <p:ext uri="{BB962C8B-B14F-4D97-AF65-F5344CB8AC3E}">
        <p14:creationId xmlns:p14="http://schemas.microsoft.com/office/powerpoint/2010/main" val="1787512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93876" y="553204"/>
            <a:ext cx="3978686" cy="825098"/>
            <a:chOff x="8215796" y="-315216"/>
            <a:chExt cx="3978686" cy="825098"/>
          </a:xfrm>
        </p:grpSpPr>
        <p:sp>
          <p:nvSpPr>
            <p:cNvPr id="5" name="TextBox 86"/>
            <p:cNvSpPr txBox="1"/>
            <p:nvPr/>
          </p:nvSpPr>
          <p:spPr>
            <a:xfrm>
              <a:off x="8215796" y="-315216"/>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关爱残疾人</a:t>
              </a:r>
            </a:p>
          </p:txBody>
        </p:sp>
        <p:sp>
          <p:nvSpPr>
            <p:cNvPr id="7" name="TextBox 86"/>
            <p:cNvSpPr txBox="1"/>
            <p:nvPr/>
          </p:nvSpPr>
          <p:spPr>
            <a:xfrm>
              <a:off x="8720227" y="-291393"/>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893" y="239141"/>
            <a:ext cx="1395900" cy="1123529"/>
          </a:xfrm>
          <a:prstGeom prst="rect">
            <a:avLst/>
          </a:prstGeom>
        </p:spPr>
      </p:pic>
      <p:sp>
        <p:nvSpPr>
          <p:cNvPr id="9" name="波形 8"/>
          <p:cNvSpPr/>
          <p:nvPr/>
        </p:nvSpPr>
        <p:spPr>
          <a:xfrm>
            <a:off x="1393876" y="2670047"/>
            <a:ext cx="9364541" cy="2527769"/>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5665170" y="3366404"/>
            <a:ext cx="3612942" cy="1135054"/>
          </a:xfrm>
          <a:prstGeom prst="rect">
            <a:avLst/>
          </a:prstGeom>
        </p:spPr>
        <p:txBody>
          <a:bodyPr wrap="square">
            <a:spAutoFit/>
          </a:bodyPr>
          <a:lstStyle/>
          <a:p>
            <a:pPr>
              <a:lnSpc>
                <a:spcPct val="150000"/>
              </a:lnSpc>
            </a:pPr>
            <a:r>
              <a:rPr lang="zh-CN" altLang="en-US" sz="2400" b="1" dirty="0">
                <a:solidFill>
                  <a:schemeClr val="tx1">
                    <a:lumMod val="85000"/>
                    <a:lumOff val="15000"/>
                  </a:schemeClr>
                </a:solidFill>
                <a:cs typeface="+mn-ea"/>
                <a:sym typeface="+mn-lt"/>
              </a:rPr>
              <a:t>不占盲道，接纳导盲犬。</a:t>
            </a:r>
            <a:endParaRPr lang="en-US" altLang="zh-CN" sz="2400" b="1" dirty="0">
              <a:solidFill>
                <a:schemeClr val="tx1">
                  <a:lumMod val="85000"/>
                  <a:lumOff val="15000"/>
                </a:schemeClr>
              </a:solidFill>
              <a:cs typeface="+mn-ea"/>
              <a:sym typeface="+mn-lt"/>
            </a:endParaRPr>
          </a:p>
          <a:p>
            <a:pPr>
              <a:lnSpc>
                <a:spcPct val="150000"/>
              </a:lnSpc>
            </a:pPr>
            <a:r>
              <a:rPr lang="zh-CN" altLang="en-US" sz="2400" b="1" dirty="0">
                <a:solidFill>
                  <a:schemeClr val="tx1">
                    <a:lumMod val="85000"/>
                    <a:lumOff val="15000"/>
                  </a:schemeClr>
                </a:solidFill>
                <a:cs typeface="+mn-ea"/>
                <a:sym typeface="+mn-lt"/>
              </a:rPr>
              <a:t>不占无障碍设施和通道。</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307" y="1844399"/>
            <a:ext cx="3353417" cy="3353417"/>
          </a:xfrm>
          <a:prstGeom prst="rect">
            <a:avLst/>
          </a:prstGeom>
        </p:spPr>
      </p:pic>
    </p:spTree>
    <p:extLst>
      <p:ext uri="{BB962C8B-B14F-4D97-AF65-F5344CB8AC3E}">
        <p14:creationId xmlns:p14="http://schemas.microsoft.com/office/powerpoint/2010/main" val="1687076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93876" y="553204"/>
            <a:ext cx="3978686" cy="825098"/>
            <a:chOff x="8215796" y="-315216"/>
            <a:chExt cx="3978686" cy="825098"/>
          </a:xfrm>
        </p:grpSpPr>
        <p:sp>
          <p:nvSpPr>
            <p:cNvPr id="5" name="TextBox 86"/>
            <p:cNvSpPr txBox="1"/>
            <p:nvPr/>
          </p:nvSpPr>
          <p:spPr>
            <a:xfrm>
              <a:off x="8215796" y="-315216"/>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关爱残疾人</a:t>
              </a:r>
            </a:p>
          </p:txBody>
        </p:sp>
        <p:sp>
          <p:nvSpPr>
            <p:cNvPr id="7" name="TextBox 86"/>
            <p:cNvSpPr txBox="1"/>
            <p:nvPr/>
          </p:nvSpPr>
          <p:spPr>
            <a:xfrm>
              <a:off x="8720227" y="-291393"/>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gr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893" y="239141"/>
            <a:ext cx="1395900" cy="1123529"/>
          </a:xfrm>
          <a:prstGeom prst="rect">
            <a:avLst/>
          </a:prstGeom>
        </p:spPr>
      </p:pic>
      <p:sp>
        <p:nvSpPr>
          <p:cNvPr id="9" name="波形 8"/>
          <p:cNvSpPr/>
          <p:nvPr/>
        </p:nvSpPr>
        <p:spPr>
          <a:xfrm>
            <a:off x="1393876" y="2414015"/>
            <a:ext cx="9364541" cy="2527769"/>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1219156" y="2951070"/>
            <a:ext cx="6194612" cy="1135054"/>
          </a:xfrm>
          <a:prstGeom prst="rect">
            <a:avLst/>
          </a:prstGeom>
        </p:spPr>
        <p:txBody>
          <a:bodyPr wrap="square">
            <a:spAutoFit/>
          </a:bodyPr>
          <a:lstStyle/>
          <a:p>
            <a:pPr algn="ctr">
              <a:lnSpc>
                <a:spcPct val="150000"/>
              </a:lnSpc>
            </a:pPr>
            <a:r>
              <a:rPr lang="zh-CN" altLang="en-US" sz="2400" b="1" dirty="0">
                <a:solidFill>
                  <a:schemeClr val="tx1">
                    <a:lumMod val="85000"/>
                    <a:lumOff val="15000"/>
                  </a:schemeClr>
                </a:solidFill>
                <a:cs typeface="+mn-ea"/>
                <a:sym typeface="+mn-lt"/>
              </a:rPr>
              <a:t>公交车或者地铁上，</a:t>
            </a:r>
            <a:endParaRPr lang="en-US" altLang="zh-CN" sz="2400" b="1" dirty="0">
              <a:solidFill>
                <a:schemeClr val="tx1">
                  <a:lumMod val="85000"/>
                  <a:lumOff val="15000"/>
                </a:schemeClr>
              </a:solidFill>
              <a:cs typeface="+mn-ea"/>
              <a:sym typeface="+mn-lt"/>
            </a:endParaRPr>
          </a:p>
          <a:p>
            <a:pPr algn="ctr">
              <a:lnSpc>
                <a:spcPct val="150000"/>
              </a:lnSpc>
            </a:pPr>
            <a:r>
              <a:rPr lang="zh-CN" altLang="en-US" sz="2400" b="1" dirty="0">
                <a:solidFill>
                  <a:schemeClr val="tx1">
                    <a:lumMod val="85000"/>
                    <a:lumOff val="15000"/>
                  </a:schemeClr>
                </a:solidFill>
                <a:cs typeface="+mn-ea"/>
                <a:sym typeface="+mn-lt"/>
              </a:rPr>
              <a:t>不占用残疾人专用座位</a:t>
            </a:r>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6774" t="9235" r="6334" b="12640"/>
          <a:stretch/>
        </p:blipFill>
        <p:spPr>
          <a:xfrm>
            <a:off x="7196332" y="2816034"/>
            <a:ext cx="1911092" cy="1720302"/>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13377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心形 59"/>
          <p:cNvSpPr/>
          <p:nvPr/>
        </p:nvSpPr>
        <p:spPr>
          <a:xfrm rot="20946141">
            <a:off x="2294994" y="3777394"/>
            <a:ext cx="1410257" cy="1045580"/>
          </a:xfrm>
          <a:custGeom>
            <a:avLst/>
            <a:gdLst>
              <a:gd name="connsiteX0" fmla="*/ 669292 w 1338584"/>
              <a:gd name="connsiteY0" fmla="*/ 295906 h 1183625"/>
              <a:gd name="connsiteX1" fmla="*/ 669292 w 1338584"/>
              <a:gd name="connsiteY1" fmla="*/ 1183625 h 1183625"/>
              <a:gd name="connsiteX2" fmla="*/ 669292 w 1338584"/>
              <a:gd name="connsiteY2" fmla="*/ 295906 h 1183625"/>
              <a:gd name="connsiteX0" fmla="*/ 667724 w 1348365"/>
              <a:gd name="connsiteY0" fmla="*/ 309155 h 1066246"/>
              <a:gd name="connsiteX1" fmla="*/ 677054 w 1348365"/>
              <a:gd name="connsiteY1" fmla="*/ 1066246 h 1066246"/>
              <a:gd name="connsiteX2" fmla="*/ 667724 w 1348365"/>
              <a:gd name="connsiteY2" fmla="*/ 309155 h 1066246"/>
              <a:gd name="connsiteX0" fmla="*/ 667724 w 1388017"/>
              <a:gd name="connsiteY0" fmla="*/ 309155 h 1066246"/>
              <a:gd name="connsiteX1" fmla="*/ 677054 w 1388017"/>
              <a:gd name="connsiteY1" fmla="*/ 1066246 h 1066246"/>
              <a:gd name="connsiteX2" fmla="*/ 667724 w 1388017"/>
              <a:gd name="connsiteY2" fmla="*/ 309155 h 1066246"/>
              <a:gd name="connsiteX0" fmla="*/ 689964 w 1410257"/>
              <a:gd name="connsiteY0" fmla="*/ 288489 h 1045580"/>
              <a:gd name="connsiteX1" fmla="*/ 699294 w 1410257"/>
              <a:gd name="connsiteY1" fmla="*/ 1045580 h 1045580"/>
              <a:gd name="connsiteX2" fmla="*/ 689964 w 1410257"/>
              <a:gd name="connsiteY2" fmla="*/ 288489 h 1045580"/>
            </a:gdLst>
            <a:ahLst/>
            <a:cxnLst>
              <a:cxn ang="0">
                <a:pos x="connsiteX0" y="connsiteY0"/>
              </a:cxn>
              <a:cxn ang="0">
                <a:pos x="connsiteX1" y="connsiteY1"/>
              </a:cxn>
              <a:cxn ang="0">
                <a:pos x="connsiteX2" y="connsiteY2"/>
              </a:cxn>
            </a:cxnLst>
            <a:rect l="l" t="t" r="r" b="b"/>
            <a:pathLst>
              <a:path w="1410257" h="1045580">
                <a:moveTo>
                  <a:pt x="689964" y="288489"/>
                </a:moveTo>
                <a:cubicBezTo>
                  <a:pt x="1118126" y="-317984"/>
                  <a:pt x="2065765" y="157861"/>
                  <a:pt x="699294" y="1045580"/>
                </a:cubicBezTo>
                <a:cubicBezTo>
                  <a:pt x="-667177" y="157861"/>
                  <a:pt x="327116" y="-355306"/>
                  <a:pt x="689964" y="288489"/>
                </a:cubicBezTo>
                <a:close/>
              </a:path>
            </a:pathLst>
          </a:custGeom>
          <a:solidFill>
            <a:srgbClr val="E32E1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TextBox 86"/>
          <p:cNvSpPr txBox="1"/>
          <p:nvPr/>
        </p:nvSpPr>
        <p:spPr>
          <a:xfrm>
            <a:off x="1763079" y="1644821"/>
            <a:ext cx="6067898" cy="1440651"/>
          </a:xfrm>
          <a:prstGeom prst="rect">
            <a:avLst/>
          </a:prstGeom>
          <a:noFill/>
        </p:spPr>
        <p:txBody>
          <a:bodyPr wrap="square" lIns="85599" tIns="42799" rIns="85599" bIns="42799">
            <a:spAutoFit/>
          </a:bodyPr>
          <a:lstStyle/>
          <a:p>
            <a:pPr algn="ctr">
              <a:defRPr/>
            </a:pPr>
            <a:r>
              <a:rPr lang="zh-CN" altLang="en-US" sz="8800" b="1" dirty="0">
                <a:ln w="38100">
                  <a:solidFill>
                    <a:prstClr val="white"/>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全国助残日</a:t>
            </a:r>
          </a:p>
        </p:txBody>
      </p:sp>
      <p:sp>
        <p:nvSpPr>
          <p:cNvPr id="58" name="TextBox 86"/>
          <p:cNvSpPr txBox="1"/>
          <p:nvPr/>
        </p:nvSpPr>
        <p:spPr>
          <a:xfrm>
            <a:off x="3791372" y="3457287"/>
            <a:ext cx="6040697" cy="1440651"/>
          </a:xfrm>
          <a:prstGeom prst="rect">
            <a:avLst/>
          </a:prstGeom>
          <a:noFill/>
        </p:spPr>
        <p:txBody>
          <a:bodyPr wrap="square" lIns="85599" tIns="42799" rIns="85599" bIns="42799">
            <a:spAutoFit/>
          </a:bodyPr>
          <a:lstStyle/>
          <a:p>
            <a:pPr algn="ctr">
              <a:defRPr/>
            </a:pPr>
            <a:r>
              <a:rPr lang="zh-CN" altLang="en-US" sz="8800" b="1" dirty="0">
                <a:ln w="38100">
                  <a:solidFill>
                    <a:prstClr val="white"/>
                  </a:solidFill>
                </a:ln>
                <a:gradFill flip="none" rotWithShape="1">
                  <a:gsLst>
                    <a:gs pos="92000">
                      <a:srgbClr val="4E38CC"/>
                    </a:gs>
                    <a:gs pos="5000">
                      <a:srgbClr val="FFC000"/>
                    </a:gs>
                    <a:gs pos="55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关爱残疾人</a:t>
            </a:r>
          </a:p>
        </p:txBody>
      </p:sp>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7462" t="29000" r="60241" b="24800"/>
          <a:stretch/>
        </p:blipFill>
        <p:spPr>
          <a:xfrm>
            <a:off x="7829638" y="1154951"/>
            <a:ext cx="2417222" cy="1945568"/>
          </a:xfrm>
          <a:prstGeom prst="rect">
            <a:avLst/>
          </a:prstGeom>
        </p:spPr>
      </p:pic>
    </p:spTree>
    <p:extLst>
      <p:ext uri="{BB962C8B-B14F-4D97-AF65-F5344CB8AC3E}">
        <p14:creationId xmlns:p14="http://schemas.microsoft.com/office/powerpoint/2010/main" val="782117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0-#ppt_w/2"/>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3552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488457" y="2054159"/>
            <a:ext cx="7633197" cy="1586704"/>
            <a:chOff x="4409572" y="999846"/>
            <a:chExt cx="6067899" cy="2770031"/>
          </a:xfrm>
        </p:grpSpPr>
        <p:sp>
          <p:nvSpPr>
            <p:cNvPr id="11" name="TextBox 86"/>
            <p:cNvSpPr txBox="1"/>
            <p:nvPr/>
          </p:nvSpPr>
          <p:spPr>
            <a:xfrm>
              <a:off x="4409572" y="1039899"/>
              <a:ext cx="6067899" cy="272997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9600" b="1" dirty="0">
                  <a:ln w="327025">
                    <a:gradFill flip="none" rotWithShape="1">
                      <a:gsLst>
                        <a:gs pos="100000">
                          <a:srgbClr val="08A4DB"/>
                        </a:gs>
                        <a:gs pos="70000">
                          <a:srgbClr val="5DD0F9"/>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节日概括</a:t>
              </a:r>
            </a:p>
          </p:txBody>
        </p:sp>
        <p:sp>
          <p:nvSpPr>
            <p:cNvPr id="12" name="TextBox 86"/>
            <p:cNvSpPr txBox="1"/>
            <p:nvPr/>
          </p:nvSpPr>
          <p:spPr>
            <a:xfrm>
              <a:off x="4409573" y="999846"/>
              <a:ext cx="6067898" cy="2729978"/>
            </a:xfrm>
            <a:prstGeom prst="rect">
              <a:avLst/>
            </a:prstGeom>
            <a:noFill/>
          </p:spPr>
          <p:txBody>
            <a:bodyPr wrap="square" lIns="85599" tIns="42799" rIns="85599" bIns="42799">
              <a:spAutoFit/>
            </a:bodyPr>
            <a:lstStyle/>
            <a:p>
              <a:pPr algn="ctr">
                <a:defRPr/>
              </a:pPr>
              <a:r>
                <a:rPr lang="zh-CN" altLang="en-US" sz="9600" b="1" dirty="0">
                  <a:ln w="127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节日概括</a:t>
              </a:r>
            </a:p>
          </p:txBody>
        </p:sp>
      </p:grpSp>
    </p:spTree>
    <p:extLst>
      <p:ext uri="{BB962C8B-B14F-4D97-AF65-F5344CB8AC3E}">
        <p14:creationId xmlns:p14="http://schemas.microsoft.com/office/powerpoint/2010/main" val="3490664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6555" y="2514069"/>
            <a:ext cx="5695494" cy="2308324"/>
          </a:xfrm>
          <a:prstGeom prst="rect">
            <a:avLst/>
          </a:prstGeom>
        </p:spPr>
        <p:txBody>
          <a:bodyPr wrap="square">
            <a:spAutoFit/>
          </a:bodyPr>
          <a:lstStyle/>
          <a:p>
            <a:pPr>
              <a:lnSpc>
                <a:spcPct val="200000"/>
              </a:lnSpc>
            </a:pPr>
            <a:r>
              <a:rPr lang="zh-CN" altLang="en-US" b="0" i="0" dirty="0">
                <a:solidFill>
                  <a:schemeClr val="tx1">
                    <a:lumMod val="85000"/>
                    <a:lumOff val="15000"/>
                  </a:schemeClr>
                </a:solidFill>
                <a:effectLst/>
                <a:cs typeface="+mn-ea"/>
                <a:sym typeface="+mn-lt"/>
              </a:rPr>
              <a:t>       中国全国助残日是中国残疾人节日。</a:t>
            </a:r>
            <a:r>
              <a:rPr lang="en-US" altLang="zh-CN" b="0" i="0" dirty="0">
                <a:solidFill>
                  <a:schemeClr val="tx1">
                    <a:lumMod val="85000"/>
                    <a:lumOff val="15000"/>
                  </a:schemeClr>
                </a:solidFill>
                <a:effectLst/>
                <a:cs typeface="+mn-ea"/>
                <a:sym typeface="+mn-lt"/>
              </a:rPr>
              <a:t>1990</a:t>
            </a:r>
            <a:r>
              <a:rPr lang="zh-CN" altLang="en-US" b="0" i="0" dirty="0">
                <a:solidFill>
                  <a:schemeClr val="tx1">
                    <a:lumMod val="85000"/>
                    <a:lumOff val="15000"/>
                  </a:schemeClr>
                </a:solidFill>
                <a:effectLst/>
                <a:cs typeface="+mn-ea"/>
                <a:sym typeface="+mn-lt"/>
              </a:rPr>
              <a:t>年</a:t>
            </a:r>
            <a:r>
              <a:rPr lang="en-US" altLang="zh-CN" b="0" i="0" dirty="0">
                <a:solidFill>
                  <a:schemeClr val="tx1">
                    <a:lumMod val="85000"/>
                    <a:lumOff val="15000"/>
                  </a:schemeClr>
                </a:solidFill>
                <a:effectLst/>
                <a:cs typeface="+mn-ea"/>
                <a:sym typeface="+mn-lt"/>
              </a:rPr>
              <a:t>12</a:t>
            </a:r>
            <a:r>
              <a:rPr lang="zh-CN" altLang="en-US" b="0" i="0" dirty="0">
                <a:solidFill>
                  <a:schemeClr val="tx1">
                    <a:lumMod val="85000"/>
                    <a:lumOff val="15000"/>
                  </a:schemeClr>
                </a:solidFill>
                <a:effectLst/>
                <a:cs typeface="+mn-ea"/>
                <a:sym typeface="+mn-lt"/>
              </a:rPr>
              <a:t>月</a:t>
            </a:r>
            <a:r>
              <a:rPr lang="en-US" altLang="zh-CN" b="0" i="0" dirty="0">
                <a:solidFill>
                  <a:schemeClr val="tx1">
                    <a:lumMod val="85000"/>
                    <a:lumOff val="15000"/>
                  </a:schemeClr>
                </a:solidFill>
                <a:effectLst/>
                <a:cs typeface="+mn-ea"/>
                <a:sym typeface="+mn-lt"/>
              </a:rPr>
              <a:t>28</a:t>
            </a:r>
            <a:r>
              <a:rPr lang="zh-CN" altLang="en-US" b="0" i="0" dirty="0">
                <a:solidFill>
                  <a:schemeClr val="tx1">
                    <a:lumMod val="85000"/>
                    <a:lumOff val="15000"/>
                  </a:schemeClr>
                </a:solidFill>
                <a:effectLst/>
                <a:cs typeface="+mn-ea"/>
                <a:sym typeface="+mn-lt"/>
              </a:rPr>
              <a:t>日第七届全国人民代表大会常务委员会第十七次会议审议通过的</a:t>
            </a:r>
            <a:r>
              <a:rPr lang="en-US" altLang="zh-CN" b="0" i="0" dirty="0">
                <a:solidFill>
                  <a:schemeClr val="tx1">
                    <a:lumMod val="85000"/>
                    <a:lumOff val="15000"/>
                  </a:schemeClr>
                </a:solidFill>
                <a:effectLst/>
                <a:cs typeface="+mn-ea"/>
                <a:sym typeface="+mn-lt"/>
              </a:rPr>
              <a:t>《</a:t>
            </a:r>
            <a:r>
              <a:rPr lang="zh-CN" altLang="en-US" b="0" i="0" strike="noStrike" dirty="0">
                <a:solidFill>
                  <a:schemeClr val="tx1">
                    <a:lumMod val="85000"/>
                    <a:lumOff val="15000"/>
                  </a:schemeClr>
                </a:solidFill>
                <a:effectLst/>
                <a:cs typeface="+mn-ea"/>
                <a:sym typeface="+mn-lt"/>
              </a:rPr>
              <a:t>中华人民共和国残疾人保障法</a:t>
            </a:r>
            <a:r>
              <a:rPr lang="en-US" altLang="zh-CN" b="0" i="0" dirty="0">
                <a:solidFill>
                  <a:schemeClr val="tx1">
                    <a:lumMod val="85000"/>
                    <a:lumOff val="15000"/>
                  </a:schemeClr>
                </a:solidFill>
                <a:effectLst/>
                <a:cs typeface="+mn-ea"/>
                <a:sym typeface="+mn-lt"/>
              </a:rPr>
              <a:t>》</a:t>
            </a:r>
            <a:r>
              <a:rPr lang="zh-CN" altLang="en-US" b="0" i="0" dirty="0">
                <a:solidFill>
                  <a:schemeClr val="tx1">
                    <a:lumMod val="85000"/>
                    <a:lumOff val="15000"/>
                  </a:schemeClr>
                </a:solidFill>
                <a:effectLst/>
                <a:cs typeface="+mn-ea"/>
                <a:sym typeface="+mn-lt"/>
              </a:rPr>
              <a:t>第</a:t>
            </a:r>
            <a:r>
              <a:rPr lang="en-US" altLang="zh-CN" b="0" i="0" dirty="0">
                <a:solidFill>
                  <a:schemeClr val="tx1">
                    <a:lumMod val="85000"/>
                    <a:lumOff val="15000"/>
                  </a:schemeClr>
                </a:solidFill>
                <a:effectLst/>
                <a:cs typeface="+mn-ea"/>
                <a:sym typeface="+mn-lt"/>
              </a:rPr>
              <a:t>14</a:t>
            </a:r>
            <a:r>
              <a:rPr lang="zh-CN" altLang="en-US" b="0" i="0" dirty="0">
                <a:solidFill>
                  <a:schemeClr val="tx1">
                    <a:lumMod val="85000"/>
                    <a:lumOff val="15000"/>
                  </a:schemeClr>
                </a:solidFill>
                <a:effectLst/>
                <a:cs typeface="+mn-ea"/>
                <a:sym typeface="+mn-lt"/>
              </a:rPr>
              <a:t>条规定：“每年五月第三个星期日，为全国助残日。”</a:t>
            </a:r>
          </a:p>
        </p:txBody>
      </p:sp>
      <p:pic>
        <p:nvPicPr>
          <p:cNvPr id="4" name="图片 3"/>
          <p:cNvPicPr>
            <a:picLocks noChangeAspect="1"/>
          </p:cNvPicPr>
          <p:nvPr/>
        </p:nvPicPr>
        <p:blipFill>
          <a:blip r:embed="rId3"/>
          <a:stretch>
            <a:fillRect/>
          </a:stretch>
        </p:blipFill>
        <p:spPr>
          <a:xfrm>
            <a:off x="7776315" y="2283236"/>
            <a:ext cx="3274407" cy="2585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矩形 6"/>
          <p:cNvSpPr/>
          <p:nvPr/>
        </p:nvSpPr>
        <p:spPr>
          <a:xfrm>
            <a:off x="1158593" y="2052404"/>
            <a:ext cx="5893940" cy="461665"/>
          </a:xfrm>
          <a:prstGeom prst="rect">
            <a:avLst/>
          </a:prstGeom>
        </p:spPr>
        <p:txBody>
          <a:bodyPr wrap="square">
            <a:spAutoFit/>
          </a:bodyPr>
          <a:lstStyle/>
          <a:p>
            <a:r>
              <a:rPr lang="zh-CN" altLang="en-US" sz="2400" b="1" i="0" dirty="0">
                <a:solidFill>
                  <a:srgbClr val="0080C8"/>
                </a:solidFill>
                <a:effectLst/>
                <a:cs typeface="+mn-ea"/>
                <a:sym typeface="+mn-lt"/>
              </a:rPr>
              <a:t>       </a:t>
            </a:r>
            <a:r>
              <a:rPr lang="en-US" altLang="zh-CN" sz="2400" b="1" i="0" dirty="0">
                <a:solidFill>
                  <a:srgbClr val="0080C8"/>
                </a:solidFill>
                <a:effectLst/>
                <a:cs typeface="+mn-ea"/>
                <a:sym typeface="+mn-lt"/>
              </a:rPr>
              <a:t>2019</a:t>
            </a:r>
            <a:r>
              <a:rPr lang="zh-CN" altLang="en-US" sz="2400" b="1" i="0" dirty="0">
                <a:solidFill>
                  <a:srgbClr val="0080C8"/>
                </a:solidFill>
                <a:effectLst/>
                <a:cs typeface="+mn-ea"/>
                <a:sym typeface="+mn-lt"/>
              </a:rPr>
              <a:t>年</a:t>
            </a:r>
            <a:r>
              <a:rPr lang="en-US" altLang="zh-CN" sz="2400" b="1" i="0" dirty="0">
                <a:solidFill>
                  <a:srgbClr val="0080C8"/>
                </a:solidFill>
                <a:effectLst/>
                <a:cs typeface="+mn-ea"/>
                <a:sym typeface="+mn-lt"/>
              </a:rPr>
              <a:t>5</a:t>
            </a:r>
            <a:r>
              <a:rPr lang="zh-CN" altLang="en-US" sz="2400" b="1" i="0" dirty="0">
                <a:solidFill>
                  <a:srgbClr val="0080C8"/>
                </a:solidFill>
                <a:effectLst/>
                <a:cs typeface="+mn-ea"/>
                <a:sym typeface="+mn-lt"/>
              </a:rPr>
              <a:t>月</a:t>
            </a:r>
            <a:r>
              <a:rPr lang="en-US" altLang="zh-CN" sz="2400" b="1" i="0" dirty="0">
                <a:solidFill>
                  <a:srgbClr val="0080C8"/>
                </a:solidFill>
                <a:effectLst/>
                <a:cs typeface="+mn-ea"/>
                <a:sym typeface="+mn-lt"/>
              </a:rPr>
              <a:t>19</a:t>
            </a:r>
            <a:r>
              <a:rPr lang="zh-CN" altLang="en-US" sz="2400" b="1" i="0" dirty="0">
                <a:solidFill>
                  <a:srgbClr val="0080C8"/>
                </a:solidFill>
                <a:effectLst/>
                <a:cs typeface="+mn-ea"/>
                <a:sym typeface="+mn-lt"/>
              </a:rPr>
              <a:t>日为</a:t>
            </a:r>
            <a:r>
              <a:rPr lang="en-US" altLang="zh-CN" sz="2400" b="1" i="0" dirty="0">
                <a:solidFill>
                  <a:srgbClr val="0080C8"/>
                </a:solidFill>
                <a:effectLst/>
                <a:cs typeface="+mn-ea"/>
                <a:sym typeface="+mn-lt"/>
              </a:rPr>
              <a:t>29</a:t>
            </a:r>
            <a:r>
              <a:rPr lang="zh-CN" altLang="en-US" sz="2400" b="1" dirty="0">
                <a:solidFill>
                  <a:srgbClr val="0080C8"/>
                </a:solidFill>
                <a:cs typeface="+mn-ea"/>
                <a:sym typeface="+mn-lt"/>
              </a:rPr>
              <a:t>界全国助残日</a:t>
            </a:r>
            <a:endParaRPr lang="zh-CN" altLang="en-US" sz="2400" b="1" i="0" dirty="0">
              <a:solidFill>
                <a:srgbClr val="0080C8"/>
              </a:solidFill>
              <a:effectLst/>
              <a:cs typeface="+mn-ea"/>
              <a:sym typeface="+mn-lt"/>
            </a:endParaRPr>
          </a:p>
        </p:txBody>
      </p:sp>
      <p:grpSp>
        <p:nvGrpSpPr>
          <p:cNvPr id="8" name="组合 7"/>
          <p:cNvGrpSpPr/>
          <p:nvPr/>
        </p:nvGrpSpPr>
        <p:grpSpPr>
          <a:xfrm>
            <a:off x="1556918" y="537572"/>
            <a:ext cx="3978686" cy="825098"/>
            <a:chOff x="7908700" y="-256968"/>
            <a:chExt cx="3978686" cy="825098"/>
          </a:xfrm>
        </p:grpSpPr>
        <p:sp>
          <p:nvSpPr>
            <p:cNvPr id="9"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节日概括</a:t>
              </a:r>
            </a:p>
          </p:txBody>
        </p:sp>
        <p:sp>
          <p:nvSpPr>
            <p:cNvPr id="10" name="TextBox 86"/>
            <p:cNvSpPr txBox="1"/>
            <p:nvPr/>
          </p:nvSpPr>
          <p:spPr>
            <a:xfrm>
              <a:off x="8411969" y="-239736"/>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节日概括</a:t>
              </a:r>
            </a:p>
          </p:txBody>
        </p:sp>
      </p:gr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58593" y="297892"/>
            <a:ext cx="1395900" cy="1123529"/>
          </a:xfrm>
          <a:prstGeom prst="rect">
            <a:avLst/>
          </a:prstGeom>
        </p:spPr>
      </p:pic>
    </p:spTree>
    <p:extLst>
      <p:ext uri="{BB962C8B-B14F-4D97-AF65-F5344CB8AC3E}">
        <p14:creationId xmlns:p14="http://schemas.microsoft.com/office/powerpoint/2010/main" val="93941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81286" y="1758019"/>
            <a:ext cx="9937818" cy="3416320"/>
          </a:xfrm>
          <a:prstGeom prst="rect">
            <a:avLst/>
          </a:prstGeom>
        </p:spPr>
        <p:txBody>
          <a:bodyPr wrap="square">
            <a:spAutoFit/>
          </a:bodyPr>
          <a:lstStyle/>
          <a:p>
            <a:pPr>
              <a:lnSpc>
                <a:spcPct val="150000"/>
              </a:lnSpc>
            </a:pPr>
            <a:r>
              <a:rPr lang="zh-CN" altLang="en-US" sz="1600" dirty="0">
                <a:solidFill>
                  <a:srgbClr val="0080C8"/>
                </a:solidFill>
                <a:cs typeface="+mn-ea"/>
                <a:sym typeface="+mn-lt"/>
              </a:rPr>
              <a:t>   </a:t>
            </a:r>
            <a:r>
              <a:rPr lang="zh-CN" altLang="en-US" sz="1600" b="1" dirty="0">
                <a:solidFill>
                  <a:srgbClr val="0080C8"/>
                </a:solidFill>
                <a:cs typeface="+mn-ea"/>
                <a:sym typeface="+mn-lt"/>
              </a:rPr>
              <a:t>每年一次的“全国助残日”活动</a:t>
            </a:r>
            <a:r>
              <a:rPr lang="zh-CN" altLang="en-US" sz="1600" dirty="0">
                <a:solidFill>
                  <a:srgbClr val="0080C8"/>
                </a:solidFill>
                <a:cs typeface="+mn-ea"/>
                <a:sym typeface="+mn-lt"/>
              </a:rPr>
              <a:t>，</a:t>
            </a:r>
            <a:r>
              <a:rPr lang="zh-CN" altLang="en-US" sz="1600" dirty="0">
                <a:solidFill>
                  <a:schemeClr val="tx1">
                    <a:lumMod val="75000"/>
                    <a:lumOff val="25000"/>
                  </a:schemeClr>
                </a:solidFill>
                <a:cs typeface="+mn-ea"/>
                <a:sym typeface="+mn-lt"/>
              </a:rPr>
              <a:t>动员了从中央到地方的各级领导及数以亿计的群众参加，形成了强劲的声势和规模，为众多残疾人提供了切实可行的帮助和扶持，有力地推动了残疾人事业的发展，其意义广泛而深远 。</a:t>
            </a:r>
          </a:p>
          <a:p>
            <a:pPr>
              <a:lnSpc>
                <a:spcPct val="150000"/>
              </a:lnSpc>
            </a:pPr>
            <a:r>
              <a:rPr lang="zh-CN" altLang="en-US" sz="1600" dirty="0">
                <a:solidFill>
                  <a:schemeClr val="tx1">
                    <a:lumMod val="75000"/>
                    <a:lumOff val="25000"/>
                  </a:schemeClr>
                </a:solidFill>
                <a:cs typeface="+mn-ea"/>
                <a:sym typeface="+mn-lt"/>
              </a:rPr>
              <a:t>通过与有关部门共同会签下发“助残日”活动文件，不仅加强了文件的权威性，而且广泛调动了有关方面的积极性，保障了“助残日”活动在各地的顺利开展。通过协调有关部委、单位参与“助残日”活动，使各职能部门更加全面地了解残疾人的需求，贴近残疾人，加大了政府各个领域支持残疾人事业的力度。</a:t>
            </a:r>
          </a:p>
          <a:p>
            <a:pPr>
              <a:lnSpc>
                <a:spcPct val="150000"/>
              </a:lnSpc>
            </a:pPr>
            <a:r>
              <a:rPr lang="zh-CN" altLang="en-US" sz="1600" dirty="0">
                <a:solidFill>
                  <a:schemeClr val="tx1">
                    <a:lumMod val="75000"/>
                    <a:lumOff val="25000"/>
                  </a:schemeClr>
                </a:solidFill>
                <a:cs typeface="+mn-ea"/>
                <a:sym typeface="+mn-lt"/>
              </a:rPr>
              <a:t>通过充分动员公共传媒积极反映残疾人生活，报道残疾人事业，团结和激励了一大批理解残疾人、热爱残疾人事业的新闻界朋友，利用各种传媒在社会上大力宣传人道主义，在全国形成了宣传报道残疾人事业的热点，营造了有利于残疾人事业可持续发展的舆论氛围和社会环境。</a:t>
            </a: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3461" y="185674"/>
            <a:ext cx="1395900" cy="1123529"/>
          </a:xfrm>
          <a:prstGeom prst="rect">
            <a:avLst/>
          </a:prstGeom>
        </p:spPr>
      </p:pic>
      <p:grpSp>
        <p:nvGrpSpPr>
          <p:cNvPr id="8" name="组合 7"/>
          <p:cNvGrpSpPr/>
          <p:nvPr/>
        </p:nvGrpSpPr>
        <p:grpSpPr>
          <a:xfrm>
            <a:off x="1546555" y="484105"/>
            <a:ext cx="3978686" cy="825098"/>
            <a:chOff x="7908700" y="-256968"/>
            <a:chExt cx="3978686" cy="825098"/>
          </a:xfrm>
        </p:grpSpPr>
        <p:sp>
          <p:nvSpPr>
            <p:cNvPr id="9"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活动意义</a:t>
              </a:r>
            </a:p>
          </p:txBody>
        </p:sp>
        <p:sp>
          <p:nvSpPr>
            <p:cNvPr id="10" name="TextBox 86"/>
            <p:cNvSpPr txBox="1"/>
            <p:nvPr/>
          </p:nvSpPr>
          <p:spPr>
            <a:xfrm>
              <a:off x="8380458" y="-226190"/>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活动意义</a:t>
              </a:r>
            </a:p>
          </p:txBody>
        </p:sp>
      </p:grpSp>
    </p:spTree>
    <p:extLst>
      <p:ext uri="{BB962C8B-B14F-4D97-AF65-F5344CB8AC3E}">
        <p14:creationId xmlns:p14="http://schemas.microsoft.com/office/powerpoint/2010/main" val="78351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488457" y="2048074"/>
            <a:ext cx="7633197" cy="1569845"/>
            <a:chOff x="4409572" y="989223"/>
            <a:chExt cx="6067899" cy="2740600"/>
          </a:xfrm>
        </p:grpSpPr>
        <p:sp>
          <p:nvSpPr>
            <p:cNvPr id="17" name="TextBox 86"/>
            <p:cNvSpPr txBox="1"/>
            <p:nvPr/>
          </p:nvSpPr>
          <p:spPr>
            <a:xfrm>
              <a:off x="4409572" y="989223"/>
              <a:ext cx="6067899" cy="272997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9600" b="1" dirty="0">
                  <a:ln w="327025">
                    <a:gradFill flip="none" rotWithShape="1">
                      <a:gsLst>
                        <a:gs pos="100000">
                          <a:srgbClr val="08A4DB"/>
                        </a:gs>
                        <a:gs pos="70000">
                          <a:srgbClr val="5DD0F9"/>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助残形式</a:t>
              </a:r>
            </a:p>
          </p:txBody>
        </p:sp>
        <p:sp>
          <p:nvSpPr>
            <p:cNvPr id="18" name="TextBox 86"/>
            <p:cNvSpPr txBox="1"/>
            <p:nvPr/>
          </p:nvSpPr>
          <p:spPr>
            <a:xfrm>
              <a:off x="4409573" y="999846"/>
              <a:ext cx="6067898" cy="2729977"/>
            </a:xfrm>
            <a:prstGeom prst="rect">
              <a:avLst/>
            </a:prstGeom>
            <a:noFill/>
          </p:spPr>
          <p:txBody>
            <a:bodyPr wrap="square" lIns="85599" tIns="42799" rIns="85599" bIns="42799">
              <a:spAutoFit/>
            </a:bodyPr>
            <a:lstStyle/>
            <a:p>
              <a:pPr algn="ctr">
                <a:defRPr/>
              </a:pPr>
              <a:r>
                <a:rPr lang="zh-CN" altLang="en-US" sz="96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助残形式</a:t>
              </a:r>
            </a:p>
          </p:txBody>
        </p:sp>
      </p:grpSp>
    </p:spTree>
    <p:extLst>
      <p:ext uri="{BB962C8B-B14F-4D97-AF65-F5344CB8AC3E}">
        <p14:creationId xmlns:p14="http://schemas.microsoft.com/office/powerpoint/2010/main" val="3342912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0705" y="1968126"/>
            <a:ext cx="6425184" cy="3416320"/>
          </a:xfrm>
          <a:prstGeom prst="rect">
            <a:avLst/>
          </a:prstGeom>
        </p:spPr>
        <p:txBody>
          <a:bodyPr wrap="square">
            <a:spAutoFit/>
          </a:bodyPr>
          <a:lstStyle/>
          <a:p>
            <a:pPr>
              <a:lnSpc>
                <a:spcPct val="150000"/>
              </a:lnSpc>
            </a:pPr>
            <a:r>
              <a:rPr lang="zh-CN" altLang="en-US" dirty="0">
                <a:solidFill>
                  <a:schemeClr val="tx1">
                    <a:lumMod val="85000"/>
                    <a:lumOff val="15000"/>
                  </a:schemeClr>
                </a:solidFill>
                <a:cs typeface="+mn-ea"/>
                <a:sym typeface="+mn-lt"/>
              </a:rPr>
              <a:t>       每年助残日活动的主题，都是依据当年残疾人事业发展的重点工作确立的。活动中，分别围绕“宣传残疾人保障法”、“一助一送温暖”、“走进每一个残疾人家庭”、“志愿者助残”等主题开展了活动。助残日活动为残疾人提供了各种具体的服务与帮助，活动的规模和声势逐渐扩大，影响日益深入人心。实践证明，用法律的形式确定的“全国助残日”活动，是培育全社会扶残助残风尚、提高全民助残意识的一项重要举措，也是精神文明创建活动的一个重要形式。</a:t>
            </a:r>
          </a:p>
        </p:txBody>
      </p:sp>
      <p:grpSp>
        <p:nvGrpSpPr>
          <p:cNvPr id="7" name="组合 6"/>
          <p:cNvGrpSpPr/>
          <p:nvPr/>
        </p:nvGrpSpPr>
        <p:grpSpPr>
          <a:xfrm>
            <a:off x="1210234" y="512997"/>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助残形式</a:t>
              </a:r>
            </a:p>
          </p:txBody>
        </p:sp>
        <p:sp>
          <p:nvSpPr>
            <p:cNvPr id="9" name="TextBox 86"/>
            <p:cNvSpPr txBox="1"/>
            <p:nvPr/>
          </p:nvSpPr>
          <p:spPr>
            <a:xfrm>
              <a:off x="8347786" y="-215882"/>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助残形式</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1813" y="214566"/>
            <a:ext cx="1395900" cy="1123529"/>
          </a:xfrm>
          <a:prstGeom prst="rect">
            <a:avLst/>
          </a:prstGeom>
        </p:spPr>
      </p:pic>
      <p:pic>
        <p:nvPicPr>
          <p:cNvPr id="11" name="竖排内容占位符 10"/>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2906" y="2157984"/>
            <a:ext cx="3520848" cy="4605782"/>
          </a:xfrm>
          <a:prstGeom prst="rect">
            <a:avLst/>
          </a:prstGeom>
        </p:spPr>
      </p:pic>
    </p:spTree>
    <p:extLst>
      <p:ext uri="{BB962C8B-B14F-4D97-AF65-F5344CB8AC3E}">
        <p14:creationId xmlns:p14="http://schemas.microsoft.com/office/powerpoint/2010/main" val="1150164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27843" y="1926049"/>
            <a:ext cx="9486461" cy="961289"/>
          </a:xfrm>
          <a:prstGeom prst="rect">
            <a:avLst/>
          </a:prstGeom>
        </p:spPr>
        <p:txBody>
          <a:bodyPr wrap="square">
            <a:spAutoFit/>
          </a:bodyPr>
          <a:lstStyle/>
          <a:p>
            <a:pPr>
              <a:lnSpc>
                <a:spcPct val="150000"/>
              </a:lnSpc>
            </a:pPr>
            <a:r>
              <a:rPr lang="zh-CN" altLang="en-US" sz="2000" dirty="0">
                <a:solidFill>
                  <a:schemeClr val="tx1">
                    <a:lumMod val="85000"/>
                    <a:lumOff val="15000"/>
                  </a:schemeClr>
                </a:solidFill>
                <a:cs typeface="+mn-ea"/>
                <a:sym typeface="+mn-lt"/>
              </a:rPr>
              <a:t>    “文化助残”活动的内涵丰富，可操作性强，开展的形式也很多。其中主要有：</a:t>
            </a:r>
            <a:r>
              <a:rPr lang="zh-CN" altLang="en-US" sz="2000" b="1" dirty="0">
                <a:solidFill>
                  <a:srgbClr val="0080C8"/>
                </a:solidFill>
                <a:cs typeface="+mn-ea"/>
                <a:sym typeface="+mn-lt"/>
              </a:rPr>
              <a:t>“扶残助学”、“科技助残”、“爱心赠刊”、“爱心赠书”、“爱心送戏”等。</a:t>
            </a:r>
            <a:endParaRPr lang="zh-CN" altLang="en-US" sz="2400" b="1" dirty="0">
              <a:solidFill>
                <a:srgbClr val="0080C8"/>
              </a:solidFill>
              <a:cs typeface="+mn-ea"/>
              <a:sym typeface="+mn-lt"/>
            </a:endParaRPr>
          </a:p>
        </p:txBody>
      </p:sp>
      <p:grpSp>
        <p:nvGrpSpPr>
          <p:cNvPr id="7" name="组合 6"/>
          <p:cNvGrpSpPr/>
          <p:nvPr/>
        </p:nvGrpSpPr>
        <p:grpSpPr>
          <a:xfrm>
            <a:off x="1327843" y="537572"/>
            <a:ext cx="3978686" cy="825098"/>
            <a:chOff x="7908700" y="-256968"/>
            <a:chExt cx="3978686" cy="825098"/>
          </a:xfrm>
        </p:grpSpPr>
        <p:sp>
          <p:nvSpPr>
            <p:cNvPr id="8"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助残文化</a:t>
              </a:r>
            </a:p>
          </p:txBody>
        </p:sp>
        <p:sp>
          <p:nvSpPr>
            <p:cNvPr id="9" name="TextBox 86"/>
            <p:cNvSpPr txBox="1"/>
            <p:nvPr/>
          </p:nvSpPr>
          <p:spPr>
            <a:xfrm>
              <a:off x="8380458" y="-226190"/>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助残文化</a:t>
              </a:r>
            </a:p>
          </p:txBody>
        </p:sp>
      </p:gr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5772" y="239141"/>
            <a:ext cx="1395900" cy="1123529"/>
          </a:xfrm>
          <a:prstGeom prst="rect">
            <a:avLst/>
          </a:prstGeom>
        </p:spPr>
      </p:pic>
      <p:pic>
        <p:nvPicPr>
          <p:cNvPr id="3" name="图片 2"/>
          <p:cNvPicPr>
            <a:picLocks noChangeAspect="1"/>
          </p:cNvPicPr>
          <p:nvPr/>
        </p:nvPicPr>
        <p:blipFill>
          <a:blip r:embed="rId4"/>
          <a:stretch>
            <a:fillRect/>
          </a:stretch>
        </p:blipFill>
        <p:spPr>
          <a:xfrm>
            <a:off x="7868031" y="3365373"/>
            <a:ext cx="1848993" cy="1809750"/>
          </a:xfrm>
          <a:prstGeom prst="ellipse">
            <a:avLst/>
          </a:prstGeom>
          <a:ln w="88900" cap="sq">
            <a:solidFill>
              <a:srgbClr val="FFFFFF"/>
            </a:solidFill>
            <a:miter lim="800000"/>
          </a:ln>
          <a:effectLst>
            <a:outerShdw blurRad="254000" algn="tl" rotWithShape="0">
              <a:srgbClr val="000000">
                <a:alpha val="43000"/>
              </a:srgbClr>
            </a:outerShdw>
          </a:effectLst>
        </p:spPr>
      </p:pic>
      <p:pic>
        <p:nvPicPr>
          <p:cNvPr id="5" name="图片 4"/>
          <p:cNvPicPr>
            <a:picLocks noChangeAspect="1"/>
          </p:cNvPicPr>
          <p:nvPr/>
        </p:nvPicPr>
        <p:blipFill>
          <a:blip r:embed="rId5"/>
          <a:stretch>
            <a:fillRect/>
          </a:stretch>
        </p:blipFill>
        <p:spPr>
          <a:xfrm>
            <a:off x="5169407" y="3365373"/>
            <a:ext cx="1938529" cy="1809750"/>
          </a:xfrm>
          <a:prstGeom prst="ellipse">
            <a:avLst/>
          </a:prstGeom>
          <a:ln w="88900" cap="sq">
            <a:solidFill>
              <a:srgbClr val="FFFFFF"/>
            </a:solidFill>
            <a:miter lim="800000"/>
          </a:ln>
          <a:effectLst>
            <a:outerShdw blurRad="254000" algn="tl" rotWithShape="0">
              <a:srgbClr val="000000">
                <a:alpha val="43000"/>
              </a:srgbClr>
            </a:outerShdw>
          </a:effectLst>
        </p:spPr>
      </p:pic>
      <p:pic>
        <p:nvPicPr>
          <p:cNvPr id="11" name="图片 10"/>
          <p:cNvPicPr>
            <a:picLocks noChangeAspect="1"/>
          </p:cNvPicPr>
          <p:nvPr/>
        </p:nvPicPr>
        <p:blipFill>
          <a:blip r:embed="rId6"/>
          <a:stretch>
            <a:fillRect/>
          </a:stretch>
        </p:blipFill>
        <p:spPr>
          <a:xfrm>
            <a:off x="2277199" y="3365374"/>
            <a:ext cx="1892465" cy="1809750"/>
          </a:xfrm>
          <a:prstGeom prst="ellipse">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11568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波形 3"/>
          <p:cNvSpPr/>
          <p:nvPr/>
        </p:nvSpPr>
        <p:spPr>
          <a:xfrm>
            <a:off x="1475232" y="2474220"/>
            <a:ext cx="9701219" cy="2865120"/>
          </a:xfrm>
          <a:prstGeom prst="wave">
            <a:avLst>
              <a:gd name="adj1" fmla="val 3564"/>
              <a:gd name="adj2" fmla="val 0"/>
            </a:avLst>
          </a:prstGeom>
          <a:solidFill>
            <a:schemeClr val="bg1"/>
          </a:solidFill>
          <a:ln w="76200">
            <a:solidFill>
              <a:srgbClr val="0080C8">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101478" y="2816352"/>
            <a:ext cx="6493367" cy="1855444"/>
          </a:xfrm>
          <a:prstGeom prst="rect">
            <a:avLst/>
          </a:prstGeom>
        </p:spPr>
        <p:txBody>
          <a:bodyPr wrap="square">
            <a:spAutoFit/>
          </a:bodyPr>
          <a:lstStyle/>
          <a:p>
            <a:pPr>
              <a:lnSpc>
                <a:spcPct val="200000"/>
              </a:lnSpc>
            </a:pPr>
            <a:r>
              <a:rPr lang="zh-CN" altLang="en-US" sz="2400" dirty="0">
                <a:solidFill>
                  <a:schemeClr val="tx1">
                    <a:lumMod val="85000"/>
                    <a:lumOff val="15000"/>
                  </a:schemeClr>
                </a:solidFill>
                <a:cs typeface="+mn-ea"/>
                <a:sym typeface="+mn-lt"/>
              </a:rPr>
              <a:t>     </a:t>
            </a:r>
            <a:r>
              <a:rPr lang="zh-CN" altLang="en-US" sz="2400" b="1" dirty="0">
                <a:solidFill>
                  <a:srgbClr val="0080C8"/>
                </a:solidFill>
                <a:cs typeface="+mn-ea"/>
                <a:sym typeface="+mn-lt"/>
              </a:rPr>
              <a:t>“扶残助学”：</a:t>
            </a:r>
            <a:r>
              <a:rPr lang="zh-CN" altLang="en-US" dirty="0">
                <a:solidFill>
                  <a:schemeClr val="tx1">
                    <a:lumMod val="85000"/>
                    <a:lumOff val="15000"/>
                  </a:schemeClr>
                </a:solidFill>
                <a:cs typeface="+mn-ea"/>
                <a:sym typeface="+mn-lt"/>
              </a:rPr>
              <a:t>推动、协助政府和社会人士扶助残疾人入学；倡导大、中、小学生和社会中的知识分子义务为残疾人和残疾人子女提供教育服务，帮助其提高文化水平。</a:t>
            </a:r>
          </a:p>
        </p:txBody>
      </p:sp>
      <p:grpSp>
        <p:nvGrpSpPr>
          <p:cNvPr id="8" name="组合 7"/>
          <p:cNvGrpSpPr/>
          <p:nvPr/>
        </p:nvGrpSpPr>
        <p:grpSpPr>
          <a:xfrm>
            <a:off x="1327843" y="537572"/>
            <a:ext cx="3978686" cy="825098"/>
            <a:chOff x="7908700" y="-256968"/>
            <a:chExt cx="3978686" cy="825098"/>
          </a:xfrm>
        </p:grpSpPr>
        <p:sp>
          <p:nvSpPr>
            <p:cNvPr id="9" name="TextBox 86"/>
            <p:cNvSpPr txBox="1"/>
            <p:nvPr/>
          </p:nvSpPr>
          <p:spPr>
            <a:xfrm>
              <a:off x="7908700" y="-256968"/>
              <a:ext cx="3978686" cy="825098"/>
            </a:xfrm>
            <a:prstGeom prst="rect">
              <a:avLst/>
            </a:prstGeom>
            <a:noFill/>
            <a:effectLst>
              <a:outerShdw blurRad="63500" sx="102000" sy="102000" algn="ctr" rotWithShape="0">
                <a:prstClr val="black">
                  <a:alpha val="40000"/>
                </a:prstClr>
              </a:outerShdw>
            </a:effectLst>
          </p:spPr>
          <p:txBody>
            <a:bodyPr wrap="square" lIns="85599" tIns="42799" rIns="85599" bIns="42799">
              <a:spAutoFit/>
            </a:bodyPr>
            <a:lstStyle/>
            <a:p>
              <a:pPr algn="ctr">
                <a:defRPr/>
              </a:pPr>
              <a:r>
                <a:rPr lang="zh-CN" altLang="en-US" sz="4800" b="1" dirty="0">
                  <a:ln w="193675">
                    <a:gradFill flip="none" rotWithShape="1">
                      <a:gsLst>
                        <a:gs pos="65000">
                          <a:srgbClr val="21BFF7"/>
                        </a:gs>
                        <a:gs pos="100000">
                          <a:srgbClr val="0080C8"/>
                        </a:gs>
                      </a:gsLst>
                      <a:path path="circle">
                        <a:fillToRect l="100000" t="100000"/>
                      </a:path>
                      <a:tileRect r="-100000" b="-100000"/>
                    </a:gradFill>
                  </a:ln>
                  <a:solidFill>
                    <a:schemeClr val="bg1"/>
                  </a:solidFill>
                  <a:effectLst>
                    <a:outerShdw blurRad="38100" dist="38100" dir="2700000" algn="tl">
                      <a:srgbClr val="000000">
                        <a:alpha val="43137"/>
                      </a:srgbClr>
                    </a:outerShdw>
                  </a:effectLst>
                  <a:cs typeface="+mn-ea"/>
                  <a:sym typeface="+mn-lt"/>
                </a:rPr>
                <a:t>助残文化</a:t>
              </a:r>
            </a:p>
          </p:txBody>
        </p:sp>
        <p:sp>
          <p:nvSpPr>
            <p:cNvPr id="10" name="TextBox 86"/>
            <p:cNvSpPr txBox="1"/>
            <p:nvPr/>
          </p:nvSpPr>
          <p:spPr>
            <a:xfrm>
              <a:off x="8380458" y="-226190"/>
              <a:ext cx="3035169" cy="763542"/>
            </a:xfrm>
            <a:prstGeom prst="rect">
              <a:avLst/>
            </a:prstGeom>
            <a:noFill/>
          </p:spPr>
          <p:txBody>
            <a:bodyPr wrap="square" lIns="85599" tIns="42799" rIns="85599" bIns="42799">
              <a:spAutoFit/>
            </a:bodyPr>
            <a:lstStyle/>
            <a:p>
              <a:pPr algn="ctr">
                <a:defRPr/>
              </a:pPr>
              <a:r>
                <a:rPr lang="zh-CN" altLang="en-US" sz="4400" b="1" dirty="0">
                  <a:ln w="38100">
                    <a:solidFill>
                      <a:schemeClr val="bg1"/>
                    </a:solidFill>
                  </a:ln>
                  <a:gradFill flip="none" rotWithShape="1">
                    <a:gsLst>
                      <a:gs pos="77000">
                        <a:srgbClr val="4E38CC"/>
                      </a:gs>
                      <a:gs pos="5000">
                        <a:srgbClr val="FFC000"/>
                      </a:gs>
                      <a:gs pos="46000">
                        <a:srgbClr val="E32E1B"/>
                      </a:gs>
                    </a:gsLst>
                    <a:path path="circle">
                      <a:fillToRect l="100000" t="100000"/>
                    </a:path>
                    <a:tileRect r="-100000" b="-100000"/>
                  </a:gradFill>
                  <a:effectLst>
                    <a:outerShdw blurRad="38100" dist="38100" dir="2700000" algn="tl">
                      <a:srgbClr val="000000">
                        <a:alpha val="43137"/>
                      </a:srgbClr>
                    </a:outerShdw>
                  </a:effectLst>
                  <a:cs typeface="+mn-ea"/>
                  <a:sym typeface="+mn-lt"/>
                </a:rPr>
                <a:t>助残文化</a:t>
              </a:r>
            </a:p>
          </p:txBody>
        </p:sp>
      </p:gr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5772" y="233152"/>
            <a:ext cx="1395900" cy="1123529"/>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027" y="1907292"/>
            <a:ext cx="3432048" cy="3432048"/>
          </a:xfrm>
          <a:prstGeom prst="rect">
            <a:avLst/>
          </a:prstGeom>
        </p:spPr>
      </p:pic>
    </p:spTree>
    <p:extLst>
      <p:ext uri="{BB962C8B-B14F-4D97-AF65-F5344CB8AC3E}">
        <p14:creationId xmlns:p14="http://schemas.microsoft.com/office/powerpoint/2010/main" val="3317915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000">
        <p15:prstTrans prst="peelOff"/>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全国助残日-4.pptx"/>
</p:tagLst>
</file>

<file path=ppt/theme/theme1.xml><?xml version="1.0" encoding="utf-8"?>
<a:theme xmlns:a="http://schemas.openxmlformats.org/drawingml/2006/main" name="第一PPT，www.1ppt.com">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0vjl0qjz">
      <a:majorFont>
        <a:latin typeface="微软雅黑"/>
        <a:ea typeface="微软雅黑"/>
        <a:cs typeface=""/>
      </a:majorFont>
      <a:minorFont>
        <a:latin typeface="微软雅黑"/>
        <a:ea typeface="微软雅黑"/>
        <a:cs typeface=""/>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1623</Words>
  <Application>Microsoft Office PowerPoint</Application>
  <PresentationFormat>宽屏</PresentationFormat>
  <Paragraphs>129</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28</vt:i4>
      </vt:variant>
    </vt:vector>
  </HeadingPairs>
  <TitlesOfParts>
    <vt:vector size="37" baseType="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2018-04-16T02:00:37Z</dcterms:created>
  <dcterms:modified xsi:type="dcterms:W3CDTF">2023-02-08T01:10:49Z</dcterms:modified>
  <cp:category/>
</cp:coreProperties>
</file>