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Lst>
  <p:notesMasterIdLst>
    <p:notesMasterId r:id="rId32"/>
  </p:notesMasterIdLst>
  <p:sldIdLst>
    <p:sldId id="256" r:id="rId4"/>
    <p:sldId id="261" r:id="rId5"/>
    <p:sldId id="262" r:id="rId6"/>
    <p:sldId id="268" r:id="rId7"/>
    <p:sldId id="269" r:id="rId8"/>
    <p:sldId id="264" r:id="rId9"/>
    <p:sldId id="270" r:id="rId10"/>
    <p:sldId id="271" r:id="rId11"/>
    <p:sldId id="272" r:id="rId12"/>
    <p:sldId id="273" r:id="rId13"/>
    <p:sldId id="274" r:id="rId14"/>
    <p:sldId id="275" r:id="rId15"/>
    <p:sldId id="276" r:id="rId16"/>
    <p:sldId id="265" r:id="rId17"/>
    <p:sldId id="277" r:id="rId18"/>
    <p:sldId id="282" r:id="rId19"/>
    <p:sldId id="278" r:id="rId20"/>
    <p:sldId id="279" r:id="rId21"/>
    <p:sldId id="280" r:id="rId22"/>
    <p:sldId id="281" r:id="rId23"/>
    <p:sldId id="266" r:id="rId24"/>
    <p:sldId id="283" r:id="rId25"/>
    <p:sldId id="284" r:id="rId26"/>
    <p:sldId id="285" r:id="rId27"/>
    <p:sldId id="286" r:id="rId28"/>
    <p:sldId id="287" r:id="rId29"/>
    <p:sldId id="267" r:id="rId30"/>
    <p:sldId id="288"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D41C1E"/>
    <a:srgbClr val="FF6D4A"/>
    <a:srgbClr val="FFA2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6314" autoAdjust="0"/>
  </p:normalViewPr>
  <p:slideViewPr>
    <p:cSldViewPr snapToGrid="0">
      <p:cViewPr varScale="1">
        <p:scale>
          <a:sx n="108" d="100"/>
          <a:sy n="108" d="100"/>
        </p:scale>
        <p:origin x="750" y="84"/>
      </p:cViewPr>
      <p:guideLst>
        <p:guide orient="horz" pos="2115"/>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44B64-A4D3-4E02-8F2E-DFBE98E516CD}" type="datetimeFigureOut">
              <a:rPr lang="zh-CN" altLang="en-US" smtClean="0"/>
              <a:t>2023/2/7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48A98-7D98-4420-B393-7059FE1D927E}" type="slidenum">
              <a:rPr lang="zh-CN" altLang="en-US" smtClean="0"/>
              <a:t>‹#›</a:t>
            </a:fld>
            <a:endParaRPr lang="zh-CN" altLang="en-US"/>
          </a:p>
        </p:txBody>
      </p:sp>
    </p:spTree>
    <p:extLst>
      <p:ext uri="{BB962C8B-B14F-4D97-AF65-F5344CB8AC3E}">
        <p14:creationId xmlns:p14="http://schemas.microsoft.com/office/powerpoint/2010/main" val="1767633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1</a:t>
            </a:fld>
            <a:endParaRPr lang="zh-CN" altLang="en-US"/>
          </a:p>
        </p:txBody>
      </p:sp>
    </p:spTree>
    <p:extLst>
      <p:ext uri="{BB962C8B-B14F-4D97-AF65-F5344CB8AC3E}">
        <p14:creationId xmlns:p14="http://schemas.microsoft.com/office/powerpoint/2010/main" val="3143334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10</a:t>
            </a:fld>
            <a:endParaRPr lang="zh-CN" altLang="en-US"/>
          </a:p>
        </p:txBody>
      </p:sp>
    </p:spTree>
    <p:extLst>
      <p:ext uri="{BB962C8B-B14F-4D97-AF65-F5344CB8AC3E}">
        <p14:creationId xmlns:p14="http://schemas.microsoft.com/office/powerpoint/2010/main" val="735416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11</a:t>
            </a:fld>
            <a:endParaRPr lang="zh-CN" altLang="en-US"/>
          </a:p>
        </p:txBody>
      </p:sp>
    </p:spTree>
    <p:extLst>
      <p:ext uri="{BB962C8B-B14F-4D97-AF65-F5344CB8AC3E}">
        <p14:creationId xmlns:p14="http://schemas.microsoft.com/office/powerpoint/2010/main" val="2757207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12</a:t>
            </a:fld>
            <a:endParaRPr lang="zh-CN" altLang="en-US"/>
          </a:p>
        </p:txBody>
      </p:sp>
    </p:spTree>
    <p:extLst>
      <p:ext uri="{BB962C8B-B14F-4D97-AF65-F5344CB8AC3E}">
        <p14:creationId xmlns:p14="http://schemas.microsoft.com/office/powerpoint/2010/main" val="211968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77F48A98-7D98-4420-B393-7059FE1D927E}" type="slidenum">
              <a:rPr lang="zh-CN" altLang="en-US" smtClean="0"/>
              <a:t>13</a:t>
            </a:fld>
            <a:endParaRPr lang="zh-CN" altLang="en-US"/>
          </a:p>
        </p:txBody>
      </p:sp>
    </p:spTree>
    <p:extLst>
      <p:ext uri="{BB962C8B-B14F-4D97-AF65-F5344CB8AC3E}">
        <p14:creationId xmlns:p14="http://schemas.microsoft.com/office/powerpoint/2010/main" val="2069737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14</a:t>
            </a:fld>
            <a:endParaRPr lang="zh-CN" altLang="en-US"/>
          </a:p>
        </p:txBody>
      </p:sp>
    </p:spTree>
    <p:extLst>
      <p:ext uri="{BB962C8B-B14F-4D97-AF65-F5344CB8AC3E}">
        <p14:creationId xmlns:p14="http://schemas.microsoft.com/office/powerpoint/2010/main" val="2757592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15</a:t>
            </a:fld>
            <a:endParaRPr lang="zh-CN" altLang="en-US"/>
          </a:p>
        </p:txBody>
      </p:sp>
    </p:spTree>
    <p:extLst>
      <p:ext uri="{BB962C8B-B14F-4D97-AF65-F5344CB8AC3E}">
        <p14:creationId xmlns:p14="http://schemas.microsoft.com/office/powerpoint/2010/main" val="3144190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16</a:t>
            </a:fld>
            <a:endParaRPr lang="zh-CN" altLang="en-US"/>
          </a:p>
        </p:txBody>
      </p:sp>
    </p:spTree>
    <p:extLst>
      <p:ext uri="{BB962C8B-B14F-4D97-AF65-F5344CB8AC3E}">
        <p14:creationId xmlns:p14="http://schemas.microsoft.com/office/powerpoint/2010/main" val="525919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17</a:t>
            </a:fld>
            <a:endParaRPr lang="zh-CN" altLang="en-US"/>
          </a:p>
        </p:txBody>
      </p:sp>
    </p:spTree>
    <p:extLst>
      <p:ext uri="{BB962C8B-B14F-4D97-AF65-F5344CB8AC3E}">
        <p14:creationId xmlns:p14="http://schemas.microsoft.com/office/powerpoint/2010/main" val="4213607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18</a:t>
            </a:fld>
            <a:endParaRPr lang="zh-CN" altLang="en-US"/>
          </a:p>
        </p:txBody>
      </p:sp>
    </p:spTree>
    <p:extLst>
      <p:ext uri="{BB962C8B-B14F-4D97-AF65-F5344CB8AC3E}">
        <p14:creationId xmlns:p14="http://schemas.microsoft.com/office/powerpoint/2010/main" val="3661008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19</a:t>
            </a:fld>
            <a:endParaRPr lang="zh-CN" altLang="en-US"/>
          </a:p>
        </p:txBody>
      </p:sp>
    </p:spTree>
    <p:extLst>
      <p:ext uri="{BB962C8B-B14F-4D97-AF65-F5344CB8AC3E}">
        <p14:creationId xmlns:p14="http://schemas.microsoft.com/office/powerpoint/2010/main" val="207769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2</a:t>
            </a:fld>
            <a:endParaRPr lang="zh-CN" altLang="en-US"/>
          </a:p>
        </p:txBody>
      </p:sp>
    </p:spTree>
    <p:extLst>
      <p:ext uri="{BB962C8B-B14F-4D97-AF65-F5344CB8AC3E}">
        <p14:creationId xmlns:p14="http://schemas.microsoft.com/office/powerpoint/2010/main" val="348170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20</a:t>
            </a:fld>
            <a:endParaRPr lang="zh-CN" altLang="en-US"/>
          </a:p>
        </p:txBody>
      </p:sp>
    </p:spTree>
    <p:extLst>
      <p:ext uri="{BB962C8B-B14F-4D97-AF65-F5344CB8AC3E}">
        <p14:creationId xmlns:p14="http://schemas.microsoft.com/office/powerpoint/2010/main" val="2436168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21</a:t>
            </a:fld>
            <a:endParaRPr lang="zh-CN" altLang="en-US"/>
          </a:p>
        </p:txBody>
      </p:sp>
    </p:spTree>
    <p:extLst>
      <p:ext uri="{BB962C8B-B14F-4D97-AF65-F5344CB8AC3E}">
        <p14:creationId xmlns:p14="http://schemas.microsoft.com/office/powerpoint/2010/main" val="2789862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22</a:t>
            </a:fld>
            <a:endParaRPr lang="zh-CN" altLang="en-US"/>
          </a:p>
        </p:txBody>
      </p:sp>
    </p:spTree>
    <p:extLst>
      <p:ext uri="{BB962C8B-B14F-4D97-AF65-F5344CB8AC3E}">
        <p14:creationId xmlns:p14="http://schemas.microsoft.com/office/powerpoint/2010/main" val="4199494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23</a:t>
            </a:fld>
            <a:endParaRPr lang="zh-CN" altLang="en-US"/>
          </a:p>
        </p:txBody>
      </p:sp>
    </p:spTree>
    <p:extLst>
      <p:ext uri="{BB962C8B-B14F-4D97-AF65-F5344CB8AC3E}">
        <p14:creationId xmlns:p14="http://schemas.microsoft.com/office/powerpoint/2010/main" val="3094850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24</a:t>
            </a:fld>
            <a:endParaRPr lang="zh-CN" altLang="en-US"/>
          </a:p>
        </p:txBody>
      </p:sp>
    </p:spTree>
    <p:extLst>
      <p:ext uri="{BB962C8B-B14F-4D97-AF65-F5344CB8AC3E}">
        <p14:creationId xmlns:p14="http://schemas.microsoft.com/office/powerpoint/2010/main" val="3036295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25</a:t>
            </a:fld>
            <a:endParaRPr lang="zh-CN" altLang="en-US"/>
          </a:p>
        </p:txBody>
      </p:sp>
    </p:spTree>
    <p:extLst>
      <p:ext uri="{BB962C8B-B14F-4D97-AF65-F5344CB8AC3E}">
        <p14:creationId xmlns:p14="http://schemas.microsoft.com/office/powerpoint/2010/main" val="146847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26</a:t>
            </a:fld>
            <a:endParaRPr lang="zh-CN" altLang="en-US"/>
          </a:p>
        </p:txBody>
      </p:sp>
    </p:spTree>
    <p:extLst>
      <p:ext uri="{BB962C8B-B14F-4D97-AF65-F5344CB8AC3E}">
        <p14:creationId xmlns:p14="http://schemas.microsoft.com/office/powerpoint/2010/main" val="1615242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27</a:t>
            </a:fld>
            <a:endParaRPr lang="zh-CN" altLang="en-US"/>
          </a:p>
        </p:txBody>
      </p:sp>
    </p:spTree>
    <p:extLst>
      <p:ext uri="{BB962C8B-B14F-4D97-AF65-F5344CB8AC3E}">
        <p14:creationId xmlns:p14="http://schemas.microsoft.com/office/powerpoint/2010/main" val="4149751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007399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3</a:t>
            </a:fld>
            <a:endParaRPr lang="zh-CN" altLang="en-US"/>
          </a:p>
        </p:txBody>
      </p:sp>
    </p:spTree>
    <p:extLst>
      <p:ext uri="{BB962C8B-B14F-4D97-AF65-F5344CB8AC3E}">
        <p14:creationId xmlns:p14="http://schemas.microsoft.com/office/powerpoint/2010/main" val="207340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4</a:t>
            </a:fld>
            <a:endParaRPr lang="zh-CN" altLang="en-US"/>
          </a:p>
        </p:txBody>
      </p:sp>
    </p:spTree>
    <p:extLst>
      <p:ext uri="{BB962C8B-B14F-4D97-AF65-F5344CB8AC3E}">
        <p14:creationId xmlns:p14="http://schemas.microsoft.com/office/powerpoint/2010/main" val="1025691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5</a:t>
            </a:fld>
            <a:endParaRPr lang="zh-CN" altLang="en-US"/>
          </a:p>
        </p:txBody>
      </p:sp>
    </p:spTree>
    <p:extLst>
      <p:ext uri="{BB962C8B-B14F-4D97-AF65-F5344CB8AC3E}">
        <p14:creationId xmlns:p14="http://schemas.microsoft.com/office/powerpoint/2010/main" val="4196420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6</a:t>
            </a:fld>
            <a:endParaRPr lang="zh-CN" altLang="en-US"/>
          </a:p>
        </p:txBody>
      </p:sp>
    </p:spTree>
    <p:extLst>
      <p:ext uri="{BB962C8B-B14F-4D97-AF65-F5344CB8AC3E}">
        <p14:creationId xmlns:p14="http://schemas.microsoft.com/office/powerpoint/2010/main" val="2458666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7</a:t>
            </a:fld>
            <a:endParaRPr lang="zh-CN" altLang="en-US"/>
          </a:p>
        </p:txBody>
      </p:sp>
    </p:spTree>
    <p:extLst>
      <p:ext uri="{BB962C8B-B14F-4D97-AF65-F5344CB8AC3E}">
        <p14:creationId xmlns:p14="http://schemas.microsoft.com/office/powerpoint/2010/main" val="1641652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8</a:t>
            </a:fld>
            <a:endParaRPr lang="zh-CN" altLang="en-US"/>
          </a:p>
        </p:txBody>
      </p:sp>
    </p:spTree>
    <p:extLst>
      <p:ext uri="{BB962C8B-B14F-4D97-AF65-F5344CB8AC3E}">
        <p14:creationId xmlns:p14="http://schemas.microsoft.com/office/powerpoint/2010/main" val="1244065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F48A98-7D98-4420-B393-7059FE1D927E}" type="slidenum">
              <a:rPr lang="zh-CN" altLang="en-US" smtClean="0"/>
              <a:t>9</a:t>
            </a:fld>
            <a:endParaRPr lang="zh-CN" altLang="en-US"/>
          </a:p>
        </p:txBody>
      </p:sp>
    </p:spTree>
    <p:extLst>
      <p:ext uri="{BB962C8B-B14F-4D97-AF65-F5344CB8AC3E}">
        <p14:creationId xmlns:p14="http://schemas.microsoft.com/office/powerpoint/2010/main" val="403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2023/2/7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07277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2023/2/7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17558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693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6298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0342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6672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8307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2413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C2CA80-0B47-44C7-9CA3-AFDD5905FF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35" t="27778" r="4028" b="11945"/>
          <a:stretch/>
        </p:blipFill>
        <p:spPr>
          <a:xfrm>
            <a:off x="0" y="0"/>
            <a:ext cx="1331250" cy="1193103"/>
          </a:xfrm>
          <a:prstGeom prst="rect">
            <a:avLst/>
          </a:prstGeom>
        </p:spPr>
      </p:pic>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6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2307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3019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4343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8278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629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2023/2/7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907704" y="55600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2023/2/7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62D09DC-8ACD-4DA1-A8BE-81571C0A6576}"/>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17269" t="-1" r="2204" b="-3019"/>
          <a:stretch/>
        </p:blipFill>
        <p:spPr>
          <a:xfrm>
            <a:off x="827035" y="-12980"/>
            <a:ext cx="10740842" cy="6870979"/>
          </a:xfrm>
          <a:prstGeom prst="rect">
            <a:avLst/>
          </a:prstGeom>
        </p:spPr>
      </p:pic>
      <p:grpSp>
        <p:nvGrpSpPr>
          <p:cNvPr id="8" name="组合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6F080C-6E8F-4E63-9D1D-5D5F84705686}"/>
              </a:ext>
            </a:extLst>
          </p:cNvPr>
          <p:cNvGrpSpPr/>
          <p:nvPr userDrawn="1"/>
        </p:nvGrpSpPr>
        <p:grpSpPr>
          <a:xfrm>
            <a:off x="7924800" y="3837210"/>
            <a:ext cx="4343400" cy="3382740"/>
            <a:chOff x="4757681" y="2211042"/>
            <a:chExt cx="5815734" cy="4529429"/>
          </a:xfrm>
        </p:grpSpPr>
        <p:pic>
          <p:nvPicPr>
            <p:cNvPr id="9" name="图片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005FA5-0292-42E5-B47B-2C165C3020B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36172" y="2211042"/>
              <a:ext cx="2662348" cy="3063353"/>
            </a:xfrm>
            <a:prstGeom prst="rect">
              <a:avLst/>
            </a:prstGeom>
          </p:spPr>
        </p:pic>
        <p:pic>
          <p:nvPicPr>
            <p:cNvPr id="10" name="图片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461C0D-08A7-48E5-A706-1B6FD510FFF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36217" t="73777" r="19613"/>
            <a:stretch/>
          </p:blipFill>
          <p:spPr>
            <a:xfrm>
              <a:off x="4757681" y="5014018"/>
              <a:ext cx="5815734" cy="1726453"/>
            </a:xfrm>
            <a:prstGeom prst="rect">
              <a:avLst/>
            </a:prstGeom>
          </p:spPr>
        </p:pic>
      </p:gr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961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835776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1E89B5-8893-42CB-8AB0-513E3203EB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69" t="-1" r="2204" b="-3019"/>
          <a:stretch/>
        </p:blipFill>
        <p:spPr>
          <a:xfrm>
            <a:off x="-3643822" y="3575246"/>
            <a:ext cx="11056181" cy="7072703"/>
          </a:xfrm>
          <a:prstGeom prst="rect">
            <a:avLst/>
          </a:prstGeom>
        </p:spPr>
      </p:pic>
      <p:sp>
        <p:nvSpPr>
          <p:cNvPr id="20" name="矩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73AF1B7-231D-4CA1-948F-369159CA937E}"/>
              </a:ext>
            </a:extLst>
          </p:cNvPr>
          <p:cNvSpPr/>
          <p:nvPr/>
        </p:nvSpPr>
        <p:spPr>
          <a:xfrm>
            <a:off x="594732" y="1957444"/>
            <a:ext cx="6348213" cy="1569660"/>
          </a:xfrm>
          <a:prstGeom prst="rect">
            <a:avLst/>
          </a:prstGeom>
        </p:spPr>
        <p:txBody>
          <a:bodyPr wrap="none">
            <a:spAutoFit/>
          </a:bodyPr>
          <a:lstStyle/>
          <a:p>
            <a:r>
              <a:rPr lang="zh-CN" altLang="en-US" sz="9600" dirty="0">
                <a:blipFill>
                  <a:blip r:embed="rId4"/>
                  <a:stretch>
                    <a:fillRect/>
                  </a:stretch>
                </a:blip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rPr>
              <a:t>关爱残疾人</a:t>
            </a:r>
          </a:p>
        </p:txBody>
      </p:sp>
      <p:sp>
        <p:nvSpPr>
          <p:cNvPr id="24" name="矩形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FE3327-AB13-48DD-BDCC-2AC54B6B22C1}"/>
              </a:ext>
            </a:extLst>
          </p:cNvPr>
          <p:cNvSpPr/>
          <p:nvPr/>
        </p:nvSpPr>
        <p:spPr>
          <a:xfrm>
            <a:off x="786220" y="3464603"/>
            <a:ext cx="4801314" cy="646331"/>
          </a:xfrm>
          <a:prstGeom prst="rect">
            <a:avLst/>
          </a:prstGeom>
        </p:spPr>
        <p:txBody>
          <a:bodyPr wrap="none">
            <a:spAutoFit/>
          </a:bodyPr>
          <a:lstStyle/>
          <a:p>
            <a:r>
              <a:rPr lang="zh-CN" altLang="en-US" sz="3600" dirty="0">
                <a:solidFill>
                  <a:srgbClr val="D41C1E"/>
                </a:solidFill>
                <a:cs typeface="+mn-ea"/>
                <a:sym typeface="+mn-lt"/>
              </a:rPr>
              <a:t>国际残疾人日主题班会</a:t>
            </a:r>
          </a:p>
        </p:txBody>
      </p:sp>
      <p:sp>
        <p:nvSpPr>
          <p:cNvPr id="25" name="文本框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9EA715-1B51-4549-9839-D2580BEED4E5}"/>
              </a:ext>
            </a:extLst>
          </p:cNvPr>
          <p:cNvSpPr txBox="1"/>
          <p:nvPr/>
        </p:nvSpPr>
        <p:spPr>
          <a:xfrm>
            <a:off x="862420" y="4113571"/>
            <a:ext cx="5690780" cy="584775"/>
          </a:xfrm>
          <a:prstGeom prst="rect">
            <a:avLst/>
          </a:prstGeom>
          <a:noFill/>
        </p:spPr>
        <p:txBody>
          <a:bodyPr wrap="square" rtlCol="0">
            <a:spAutoFit/>
          </a:bodyPr>
          <a:lstStyle/>
          <a:p>
            <a:r>
              <a:rPr lang="en-US" altLang="zh-CN" sz="1600" dirty="0">
                <a:solidFill>
                  <a:schemeClr val="bg1">
                    <a:lumMod val="50000"/>
                  </a:schemeClr>
                </a:solidFill>
                <a:cs typeface="+mn-ea"/>
                <a:sym typeface="+mn-lt"/>
              </a:rPr>
              <a:t>Your content to play here, or through your copy, paste in this box, and select only the text. </a:t>
            </a:r>
          </a:p>
        </p:txBody>
      </p:sp>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0A53A51-32EB-4C4F-A537-AB12FFAC268A}"/>
              </a:ext>
            </a:extLst>
          </p:cNvPr>
          <p:cNvSpPr txBox="1"/>
          <p:nvPr/>
        </p:nvSpPr>
        <p:spPr>
          <a:xfrm>
            <a:off x="569599" y="309502"/>
            <a:ext cx="1726755" cy="646331"/>
          </a:xfrm>
          <a:prstGeom prst="rect">
            <a:avLst/>
          </a:prstGeom>
          <a:noFill/>
        </p:spPr>
        <p:txBody>
          <a:bodyPr wrap="none" rtlCol="0">
            <a:spAutoFit/>
          </a:bodyPr>
          <a:lstStyle/>
          <a:p>
            <a:r>
              <a:rPr lang="en-US" altLang="zh-CN" sz="3600" dirty="0">
                <a:solidFill>
                  <a:srgbClr val="D41C1E"/>
                </a:solidFill>
                <a:latin typeface="方正正黑简体" panose="02000000000000000000" pitchFamily="2" charset="-122"/>
                <a:ea typeface="方正正黑简体" panose="02000000000000000000" pitchFamily="2" charset="-122"/>
                <a:cs typeface="+mn-ea"/>
                <a:sym typeface="+mn-lt"/>
              </a:rPr>
              <a:t>LOGO</a:t>
            </a:r>
            <a:endParaRPr lang="zh-CN" altLang="en-US" sz="3600" dirty="0">
              <a:solidFill>
                <a:srgbClr val="D41C1E"/>
              </a:solidFill>
              <a:latin typeface="方正正黑简体" panose="02000000000000000000" pitchFamily="2" charset="-122"/>
              <a:ea typeface="方正正黑简体" panose="02000000000000000000" pitchFamily="2" charset="-122"/>
              <a:cs typeface="+mn-ea"/>
              <a:sym typeface="+mn-lt"/>
            </a:endParaRPr>
          </a:p>
        </p:txBody>
      </p:sp>
    </p:spTree>
    <p:extLst>
      <p:ext uri="{BB962C8B-B14F-4D97-AF65-F5344CB8AC3E}">
        <p14:creationId xmlns:p14="http://schemas.microsoft.com/office/powerpoint/2010/main" val="27342253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500"/>
                                        <p:tgtEl>
                                          <p:spTgt spid="2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223EDF-BA1E-4B36-979C-AFB13C05F66D}"/>
              </a:ext>
            </a:extLst>
          </p:cNvPr>
          <p:cNvSpPr/>
          <p:nvPr/>
        </p:nvSpPr>
        <p:spPr>
          <a:xfrm>
            <a:off x="1347653" y="361096"/>
            <a:ext cx="2698175" cy="662554"/>
          </a:xfrm>
          <a:prstGeom prst="rect">
            <a:avLst/>
          </a:prstGeom>
        </p:spPr>
        <p:txBody>
          <a:bodyPr wrap="none">
            <a:spAutoFit/>
          </a:bodyPr>
          <a:lstStyle/>
          <a:p>
            <a:pPr lvl="0">
              <a:lnSpc>
                <a:spcPct val="150000"/>
              </a:lnSpc>
            </a:pPr>
            <a:r>
              <a:rPr lang="zh-CN" altLang="en-US" sz="2800" b="1" dirty="0">
                <a:solidFill>
                  <a:srgbClr val="D41C1E"/>
                </a:solidFill>
                <a:cs typeface="+mn-ea"/>
                <a:sym typeface="+mn-lt"/>
              </a:rPr>
              <a:t>认识无障碍设施</a:t>
            </a:r>
          </a:p>
        </p:txBody>
      </p:sp>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95BE5A-BAA5-4668-BE68-D73BFF191BC1}"/>
              </a:ext>
            </a:extLst>
          </p:cNvPr>
          <p:cNvPicPr>
            <a:picLocks noChangeAspect="1"/>
          </p:cNvPicPr>
          <p:nvPr/>
        </p:nvPicPr>
        <p:blipFill>
          <a:blip r:embed="rId3">
            <a:extLst>
              <a:ext uri="{BEBA8EAE-BF5A-486C-A8C5-ECC9F3942E4B}">
                <a14:imgProps xmlns:a14="http://schemas.microsoft.com/office/drawing/2010/main">
                  <a14:imgLayer>
                    <a14:imgEffect>
                      <a14:backgroundRemoval t="2789" b="100000" l="2359" r="100000"/>
                    </a14:imgEffect>
                  </a14:imgLayer>
                </a14:imgProps>
              </a:ext>
            </a:extLst>
          </a:blip>
          <a:stretch>
            <a:fillRect/>
          </a:stretch>
        </p:blipFill>
        <p:spPr>
          <a:xfrm>
            <a:off x="3554691" y="2285575"/>
            <a:ext cx="2369979" cy="2159218"/>
          </a:xfrm>
          <a:prstGeom prst="rect">
            <a:avLst/>
          </a:prstGeom>
        </p:spPr>
      </p:pic>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5E700A7-250C-4A37-8CE8-252065923B1F}"/>
              </a:ext>
            </a:extLst>
          </p:cNvPr>
          <p:cNvPicPr>
            <a:picLocks noChangeAspect="1"/>
          </p:cNvPicPr>
          <p:nvPr/>
        </p:nvPicPr>
        <p:blipFill>
          <a:blip r:embed="rId4"/>
          <a:stretch>
            <a:fillRect/>
          </a:stretch>
        </p:blipFill>
        <p:spPr>
          <a:xfrm>
            <a:off x="1057781" y="2285575"/>
            <a:ext cx="2105201" cy="2072204"/>
          </a:xfrm>
          <a:prstGeom prst="rect">
            <a:avLst/>
          </a:prstGeom>
        </p:spPr>
      </p:pic>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561A0B-FC62-4C41-8649-E35B9129592B}"/>
              </a:ext>
            </a:extLst>
          </p:cNvPr>
          <p:cNvPicPr>
            <a:picLocks noChangeAspect="1"/>
          </p:cNvPicPr>
          <p:nvPr/>
        </p:nvPicPr>
        <p:blipFill>
          <a:blip r:embed="rId5">
            <a:extLst>
              <a:ext uri="{BEBA8EAE-BF5A-486C-A8C5-ECC9F3942E4B}">
                <a14:imgProps xmlns:a14="http://schemas.microsoft.com/office/drawing/2010/main">
                  <a14:imgLayer>
                    <a14:imgEffect>
                      <a14:backgroundRemoval t="1422" b="100000" l="2817" r="100000"/>
                    </a14:imgEffect>
                  </a14:imgLayer>
                </a14:imgProps>
              </a:ext>
            </a:extLst>
          </a:blip>
          <a:stretch>
            <a:fillRect/>
          </a:stretch>
        </p:blipFill>
        <p:spPr>
          <a:xfrm>
            <a:off x="6316379" y="2285575"/>
            <a:ext cx="2303237" cy="2281611"/>
          </a:xfrm>
          <a:prstGeom prst="rect">
            <a:avLst/>
          </a:prstGeom>
        </p:spPr>
      </p:pic>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C09C35-A85F-4EF6-B69E-43D05867D2AD}"/>
              </a:ext>
            </a:extLst>
          </p:cNvPr>
          <p:cNvPicPr>
            <a:picLocks noChangeAspect="1"/>
          </p:cNvPicPr>
          <p:nvPr/>
        </p:nvPicPr>
        <p:blipFill>
          <a:blip r:embed="rId6"/>
          <a:stretch>
            <a:fillRect/>
          </a:stretch>
        </p:blipFill>
        <p:spPr>
          <a:xfrm>
            <a:off x="9051666" y="2419091"/>
            <a:ext cx="2028710" cy="2040270"/>
          </a:xfrm>
          <a:prstGeom prst="rect">
            <a:avLst/>
          </a:prstGeom>
        </p:spPr>
      </p:pic>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ED4F7C-2BCE-4CD8-88C9-8C3C63073FE5}"/>
              </a:ext>
            </a:extLst>
          </p:cNvPr>
          <p:cNvSpPr txBox="1"/>
          <p:nvPr/>
        </p:nvSpPr>
        <p:spPr>
          <a:xfrm>
            <a:off x="1212367" y="4765332"/>
            <a:ext cx="1723549" cy="461665"/>
          </a:xfrm>
          <a:prstGeom prst="rect">
            <a:avLst/>
          </a:prstGeom>
          <a:noFill/>
        </p:spPr>
        <p:txBody>
          <a:bodyPr wrap="none" rtlCol="0">
            <a:spAutoFit/>
          </a:bodyPr>
          <a:lstStyle/>
          <a:p>
            <a:r>
              <a:rPr lang="zh-CN" altLang="en-US" sz="2400" b="1" dirty="0">
                <a:solidFill>
                  <a:srgbClr val="C00000"/>
                </a:solidFill>
                <a:cs typeface="+mn-ea"/>
                <a:sym typeface="+mn-lt"/>
              </a:rPr>
              <a:t>无障碍设施</a:t>
            </a:r>
          </a:p>
        </p:txBody>
      </p:sp>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FC26EE-EA01-48DC-965D-D568329810F7}"/>
              </a:ext>
            </a:extLst>
          </p:cNvPr>
          <p:cNvSpPr txBox="1"/>
          <p:nvPr/>
        </p:nvSpPr>
        <p:spPr>
          <a:xfrm>
            <a:off x="3841666" y="4765332"/>
            <a:ext cx="1723549" cy="461665"/>
          </a:xfrm>
          <a:prstGeom prst="rect">
            <a:avLst/>
          </a:prstGeom>
          <a:noFill/>
        </p:spPr>
        <p:txBody>
          <a:bodyPr wrap="none" rtlCol="0">
            <a:spAutoFit/>
          </a:bodyPr>
          <a:lstStyle/>
          <a:p>
            <a:r>
              <a:rPr lang="zh-CN" altLang="en-US" sz="2400" b="1" dirty="0">
                <a:solidFill>
                  <a:srgbClr val="C00000"/>
                </a:solidFill>
                <a:cs typeface="+mn-ea"/>
                <a:sym typeface="+mn-lt"/>
              </a:rPr>
              <a:t>注意残疾人</a:t>
            </a:r>
          </a:p>
        </p:txBody>
      </p:sp>
      <p:sp>
        <p:nvSpPr>
          <p:cNvPr id="10" name="文本框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D2AB453-CF33-4DC2-BE7F-66E45172C68C}"/>
              </a:ext>
            </a:extLst>
          </p:cNvPr>
          <p:cNvSpPr txBox="1"/>
          <p:nvPr/>
        </p:nvSpPr>
        <p:spPr>
          <a:xfrm>
            <a:off x="6569983" y="4765332"/>
            <a:ext cx="1723549" cy="461665"/>
          </a:xfrm>
          <a:prstGeom prst="rect">
            <a:avLst/>
          </a:prstGeom>
          <a:noFill/>
        </p:spPr>
        <p:txBody>
          <a:bodyPr wrap="none" rtlCol="0">
            <a:spAutoFit/>
          </a:bodyPr>
          <a:lstStyle/>
          <a:p>
            <a:r>
              <a:rPr lang="zh-CN" altLang="en-US" sz="2400" b="1" dirty="0">
                <a:solidFill>
                  <a:srgbClr val="C00000"/>
                </a:solidFill>
                <a:cs typeface="+mn-ea"/>
                <a:sym typeface="+mn-lt"/>
              </a:rPr>
              <a:t>无障碍电梯</a:t>
            </a:r>
          </a:p>
        </p:txBody>
      </p:sp>
      <p:sp>
        <p:nvSpPr>
          <p:cNvPr id="11" name="文本框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07CFB3-0B6C-4A6B-AEEE-1D2D51124A9C}"/>
              </a:ext>
            </a:extLst>
          </p:cNvPr>
          <p:cNvSpPr txBox="1"/>
          <p:nvPr/>
        </p:nvSpPr>
        <p:spPr>
          <a:xfrm>
            <a:off x="9194046" y="4765332"/>
            <a:ext cx="1723549" cy="461665"/>
          </a:xfrm>
          <a:prstGeom prst="rect">
            <a:avLst/>
          </a:prstGeom>
          <a:noFill/>
        </p:spPr>
        <p:txBody>
          <a:bodyPr wrap="none" rtlCol="0">
            <a:spAutoFit/>
          </a:bodyPr>
          <a:lstStyle/>
          <a:p>
            <a:r>
              <a:rPr lang="zh-CN" altLang="en-US" sz="2400" b="1" dirty="0">
                <a:solidFill>
                  <a:srgbClr val="C00000"/>
                </a:solidFill>
                <a:cs typeface="+mn-ea"/>
                <a:sym typeface="+mn-lt"/>
              </a:rPr>
              <a:t>无障碍坡道</a:t>
            </a:r>
          </a:p>
        </p:txBody>
      </p:sp>
      <p:sp>
        <p:nvSpPr>
          <p:cNvPr id="12" name="矩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D937F3-25CE-4FCC-A42D-E604C812295C}"/>
              </a:ext>
            </a:extLst>
          </p:cNvPr>
          <p:cNvSpPr/>
          <p:nvPr/>
        </p:nvSpPr>
        <p:spPr>
          <a:xfrm>
            <a:off x="2430041" y="5602284"/>
            <a:ext cx="7361660" cy="369332"/>
          </a:xfrm>
          <a:prstGeom prst="rect">
            <a:avLst/>
          </a:prstGeom>
        </p:spPr>
        <p:txBody>
          <a:bodyPr wrap="square">
            <a:spAutoFit/>
          </a:bodyPr>
          <a:lstStyle/>
          <a:p>
            <a:pPr lvl="0" fontAlgn="base">
              <a:spcBef>
                <a:spcPct val="0"/>
              </a:spcBef>
              <a:spcAft>
                <a:spcPct val="0"/>
              </a:spcAft>
            </a:pPr>
            <a:r>
              <a:rPr lang="zh-CN" altLang="en-US" b="1" dirty="0">
                <a:solidFill>
                  <a:schemeClr val="bg2">
                    <a:lumMod val="25000"/>
                  </a:schemeClr>
                </a:solidFill>
                <a:cs typeface="+mn-ea"/>
                <a:sym typeface="+mn-lt"/>
              </a:rPr>
              <a:t>为了方便残疾人的出行方便，我们很多的公共场所都设有无障碍设施</a:t>
            </a:r>
          </a:p>
        </p:txBody>
      </p:sp>
      <p:sp>
        <p:nvSpPr>
          <p:cNvPr id="13" name="文本框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04B71F-4643-4E31-A7A5-825A17F0F027}"/>
              </a:ext>
            </a:extLst>
          </p:cNvPr>
          <p:cNvSpPr txBox="1"/>
          <p:nvPr/>
        </p:nvSpPr>
        <p:spPr>
          <a:xfrm>
            <a:off x="5324882" y="1254403"/>
            <a:ext cx="1569660" cy="646331"/>
          </a:xfrm>
          <a:prstGeom prst="rect">
            <a:avLst/>
          </a:prstGeom>
          <a:noFill/>
        </p:spPr>
        <p:txBody>
          <a:bodyPr wrap="square" rtlCol="0">
            <a:spAutoFit/>
          </a:bodyPr>
          <a:lstStyle/>
          <a:p>
            <a:r>
              <a:rPr lang="zh-CN" altLang="en-US" sz="3600" b="1" dirty="0">
                <a:solidFill>
                  <a:srgbClr val="C00000"/>
                </a:solidFill>
                <a:cs typeface="+mn-ea"/>
                <a:sym typeface="+mn-lt"/>
              </a:rPr>
              <a:t>猜一猜</a:t>
            </a:r>
          </a:p>
        </p:txBody>
      </p:sp>
    </p:spTree>
    <p:extLst>
      <p:ext uri="{BB962C8B-B14F-4D97-AF65-F5344CB8AC3E}">
        <p14:creationId xmlns:p14="http://schemas.microsoft.com/office/powerpoint/2010/main" val="200275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par>
                          <p:cTn id="37" fill="hold">
                            <p:stCondLst>
                              <p:cond delay="3500"/>
                            </p:stCondLst>
                            <p:childTnLst>
                              <p:par>
                                <p:cTn id="38" presetID="14" presetClass="entr" presetSubtype="1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childTnLst>
                          </p:cTn>
                        </p:par>
                        <p:par>
                          <p:cTn id="41" fill="hold">
                            <p:stCondLst>
                              <p:cond delay="4000"/>
                            </p:stCondLst>
                            <p:childTnLst>
                              <p:par>
                                <p:cTn id="42" presetID="14" presetClass="entr" presetSubtype="1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childTnLst>
                          </p:cTn>
                        </p:par>
                        <p:par>
                          <p:cTn id="45" fill="hold">
                            <p:stCondLst>
                              <p:cond delay="4500"/>
                            </p:stCondLst>
                            <p:childTnLst>
                              <p:par>
                                <p:cTn id="46" presetID="22"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223EDF-BA1E-4B36-979C-AFB13C05F66D}"/>
              </a:ext>
            </a:extLst>
          </p:cNvPr>
          <p:cNvSpPr/>
          <p:nvPr/>
        </p:nvSpPr>
        <p:spPr>
          <a:xfrm>
            <a:off x="1347653" y="361096"/>
            <a:ext cx="2698175" cy="662554"/>
          </a:xfrm>
          <a:prstGeom prst="rect">
            <a:avLst/>
          </a:prstGeom>
        </p:spPr>
        <p:txBody>
          <a:bodyPr wrap="none">
            <a:spAutoFit/>
          </a:bodyPr>
          <a:lstStyle/>
          <a:p>
            <a:pPr lvl="0">
              <a:lnSpc>
                <a:spcPct val="150000"/>
              </a:lnSpc>
            </a:pPr>
            <a:r>
              <a:rPr lang="zh-CN" altLang="en-US" sz="2800" b="1" dirty="0">
                <a:solidFill>
                  <a:srgbClr val="D41C1E"/>
                </a:solidFill>
                <a:cs typeface="+mn-ea"/>
                <a:sym typeface="+mn-lt"/>
              </a:rPr>
              <a:t>认识无障碍设施</a:t>
            </a:r>
          </a:p>
        </p:txBody>
      </p:sp>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45F5912-E9D7-4F18-A8CF-FD2DEAA935D7}"/>
              </a:ext>
            </a:extLst>
          </p:cNvPr>
          <p:cNvPicPr>
            <a:picLocks noChangeAspect="1"/>
          </p:cNvPicPr>
          <p:nvPr/>
        </p:nvPicPr>
        <p:blipFill>
          <a:blip r:embed="rId3"/>
          <a:stretch>
            <a:fillRect/>
          </a:stretch>
        </p:blipFill>
        <p:spPr>
          <a:xfrm>
            <a:off x="1009855" y="1575394"/>
            <a:ext cx="2592959" cy="19106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4F93D3-220B-478F-AC3D-1EE5558EAC8D}"/>
              </a:ext>
            </a:extLst>
          </p:cNvPr>
          <p:cNvPicPr>
            <a:picLocks noChangeAspect="1"/>
          </p:cNvPicPr>
          <p:nvPr/>
        </p:nvPicPr>
        <p:blipFill>
          <a:blip r:embed="rId4"/>
          <a:stretch>
            <a:fillRect/>
          </a:stretch>
        </p:blipFill>
        <p:spPr>
          <a:xfrm rot="21244646">
            <a:off x="1606875" y="4043604"/>
            <a:ext cx="2179731" cy="20037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216702-CD10-4909-AD10-C4FF540FA4AD}"/>
              </a:ext>
            </a:extLst>
          </p:cNvPr>
          <p:cNvPicPr>
            <a:picLocks noChangeAspect="1"/>
          </p:cNvPicPr>
          <p:nvPr/>
        </p:nvPicPr>
        <p:blipFill>
          <a:blip r:embed="rId5"/>
          <a:stretch>
            <a:fillRect/>
          </a:stretch>
        </p:blipFill>
        <p:spPr>
          <a:xfrm rot="691957">
            <a:off x="4247697" y="1549944"/>
            <a:ext cx="2711631" cy="16632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DFD6914-3A44-4AA0-8755-0C8B9B317DD3}"/>
              </a:ext>
            </a:extLst>
          </p:cNvPr>
          <p:cNvPicPr>
            <a:picLocks noChangeAspect="1"/>
          </p:cNvPicPr>
          <p:nvPr/>
        </p:nvPicPr>
        <p:blipFill>
          <a:blip r:embed="rId6"/>
          <a:stretch>
            <a:fillRect/>
          </a:stretch>
        </p:blipFill>
        <p:spPr>
          <a:xfrm rot="21300133">
            <a:off x="4444461" y="3914140"/>
            <a:ext cx="2937428" cy="21043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C0422D-BBBA-4028-A958-8DB8FD049E6B}"/>
              </a:ext>
            </a:extLst>
          </p:cNvPr>
          <p:cNvSpPr txBox="1"/>
          <p:nvPr/>
        </p:nvSpPr>
        <p:spPr>
          <a:xfrm>
            <a:off x="8121480" y="3099454"/>
            <a:ext cx="3251120" cy="1938992"/>
          </a:xfrm>
          <a:prstGeom prst="rect">
            <a:avLst/>
          </a:prstGeom>
          <a:noFill/>
        </p:spPr>
        <p:txBody>
          <a:bodyPr wrap="square" rtlCol="0">
            <a:spAutoFit/>
          </a:bodyPr>
          <a:lstStyle/>
          <a:p>
            <a:pPr>
              <a:lnSpc>
                <a:spcPct val="150000"/>
              </a:lnSpc>
            </a:pPr>
            <a:r>
              <a:rPr lang="zh-CN" altLang="en-US" sz="2000" b="1" dirty="0">
                <a:solidFill>
                  <a:srgbClr val="D41C1E"/>
                </a:solidFill>
                <a:cs typeface="+mn-ea"/>
                <a:sym typeface="+mn-lt"/>
              </a:rPr>
              <a:t>在城市的很多地方，为了方便残疾人的出行方便，建造了很多的无障碍设施，同学们日常生活中，见过吗？</a:t>
            </a:r>
          </a:p>
        </p:txBody>
      </p:sp>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22938A0-5FE4-4E41-93F5-1D4CB1F25F3B}"/>
              </a:ext>
            </a:extLst>
          </p:cNvPr>
          <p:cNvSpPr txBox="1"/>
          <p:nvPr/>
        </p:nvSpPr>
        <p:spPr>
          <a:xfrm>
            <a:off x="8787619" y="2207528"/>
            <a:ext cx="1569660" cy="646331"/>
          </a:xfrm>
          <a:prstGeom prst="rect">
            <a:avLst/>
          </a:prstGeom>
          <a:noFill/>
        </p:spPr>
        <p:txBody>
          <a:bodyPr wrap="none" rtlCol="0">
            <a:spAutoFit/>
          </a:bodyPr>
          <a:lstStyle/>
          <a:p>
            <a:r>
              <a:rPr lang="zh-CN" altLang="en-US" sz="3600" b="1" dirty="0">
                <a:solidFill>
                  <a:schemeClr val="bg2">
                    <a:lumMod val="25000"/>
                  </a:schemeClr>
                </a:solidFill>
                <a:cs typeface="+mn-ea"/>
                <a:sym typeface="+mn-lt"/>
              </a:rPr>
              <a:t>看一看</a:t>
            </a:r>
          </a:p>
        </p:txBody>
      </p:sp>
      <p:pic>
        <p:nvPicPr>
          <p:cNvPr id="10" name="图片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4C4CE0-A336-42A9-98E1-FFDBC47E25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25326" y="2055599"/>
            <a:ext cx="1258375" cy="1258375"/>
          </a:xfrm>
          <a:prstGeom prst="rect">
            <a:avLst/>
          </a:prstGeom>
        </p:spPr>
      </p:pic>
    </p:spTree>
    <p:extLst>
      <p:ext uri="{BB962C8B-B14F-4D97-AF65-F5344CB8AC3E}">
        <p14:creationId xmlns:p14="http://schemas.microsoft.com/office/powerpoint/2010/main" val="19228298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32" presetClass="emph" presetSubtype="0" fill="hold" nodeType="withEffect">
                                  <p:stCondLst>
                                    <p:cond delay="0"/>
                                  </p:stCondLst>
                                  <p:childTnLst>
                                    <p:animRot by="120000">
                                      <p:cBhvr>
                                        <p:cTn id="40" dur="100" fill="hold">
                                          <p:stCondLst>
                                            <p:cond delay="0"/>
                                          </p:stCondLst>
                                        </p:cTn>
                                        <p:tgtEl>
                                          <p:spTgt spid="10"/>
                                        </p:tgtEl>
                                        <p:attrNameLst>
                                          <p:attrName>r</p:attrName>
                                        </p:attrNameLst>
                                      </p:cBhvr>
                                    </p:animRot>
                                    <p:animRot by="-240000">
                                      <p:cBhvr>
                                        <p:cTn id="41" dur="200" fill="hold">
                                          <p:stCondLst>
                                            <p:cond delay="200"/>
                                          </p:stCondLst>
                                        </p:cTn>
                                        <p:tgtEl>
                                          <p:spTgt spid="10"/>
                                        </p:tgtEl>
                                        <p:attrNameLst>
                                          <p:attrName>r</p:attrName>
                                        </p:attrNameLst>
                                      </p:cBhvr>
                                    </p:animRot>
                                    <p:animRot by="240000">
                                      <p:cBhvr>
                                        <p:cTn id="42" dur="200" fill="hold">
                                          <p:stCondLst>
                                            <p:cond delay="400"/>
                                          </p:stCondLst>
                                        </p:cTn>
                                        <p:tgtEl>
                                          <p:spTgt spid="10"/>
                                        </p:tgtEl>
                                        <p:attrNameLst>
                                          <p:attrName>r</p:attrName>
                                        </p:attrNameLst>
                                      </p:cBhvr>
                                    </p:animRot>
                                    <p:animRot by="-240000">
                                      <p:cBhvr>
                                        <p:cTn id="43" dur="200" fill="hold">
                                          <p:stCondLst>
                                            <p:cond delay="600"/>
                                          </p:stCondLst>
                                        </p:cTn>
                                        <p:tgtEl>
                                          <p:spTgt spid="10"/>
                                        </p:tgtEl>
                                        <p:attrNameLst>
                                          <p:attrName>r</p:attrName>
                                        </p:attrNameLst>
                                      </p:cBhvr>
                                    </p:animRot>
                                    <p:animRot by="120000">
                                      <p:cBhvr>
                                        <p:cTn id="44" dur="200" fill="hold">
                                          <p:stCondLst>
                                            <p:cond delay="800"/>
                                          </p:stCondLst>
                                        </p:cTn>
                                        <p:tgtEl>
                                          <p:spTgt spid="10"/>
                                        </p:tgtEl>
                                        <p:attrNameLst>
                                          <p:attrName>r</p:attrName>
                                        </p:attrNameLst>
                                      </p:cBhvr>
                                    </p:animRot>
                                  </p:childTnLst>
                                </p:cTn>
                              </p:par>
                            </p:childTnLst>
                          </p:cTn>
                        </p:par>
                        <p:par>
                          <p:cTn id="45" fill="hold">
                            <p:stCondLst>
                              <p:cond delay="3000"/>
                            </p:stCondLst>
                            <p:childTnLst>
                              <p:par>
                                <p:cTn id="46" presetID="22" presetClass="entr" presetSubtype="4"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223EDF-BA1E-4B36-979C-AFB13C05F66D}"/>
              </a:ext>
            </a:extLst>
          </p:cNvPr>
          <p:cNvSpPr/>
          <p:nvPr/>
        </p:nvSpPr>
        <p:spPr>
          <a:xfrm>
            <a:off x="1347653" y="361096"/>
            <a:ext cx="2698175" cy="662554"/>
          </a:xfrm>
          <a:prstGeom prst="rect">
            <a:avLst/>
          </a:prstGeom>
        </p:spPr>
        <p:txBody>
          <a:bodyPr wrap="none">
            <a:spAutoFit/>
          </a:bodyPr>
          <a:lstStyle/>
          <a:p>
            <a:pPr lvl="0">
              <a:lnSpc>
                <a:spcPct val="150000"/>
              </a:lnSpc>
            </a:pPr>
            <a:r>
              <a:rPr lang="zh-CN" altLang="en-US" sz="2800" b="1" dirty="0">
                <a:solidFill>
                  <a:srgbClr val="D41C1E"/>
                </a:solidFill>
                <a:cs typeface="+mn-ea"/>
                <a:sym typeface="+mn-lt"/>
              </a:rPr>
              <a:t>认识无障碍设施</a:t>
            </a:r>
          </a:p>
        </p:txBody>
      </p:sp>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AF201E9-F88B-47F5-9E81-27609A88DAD7}"/>
              </a:ext>
            </a:extLst>
          </p:cNvPr>
          <p:cNvPicPr>
            <a:picLocks noChangeAspect="1"/>
          </p:cNvPicPr>
          <p:nvPr/>
        </p:nvPicPr>
        <p:blipFill>
          <a:blip r:embed="rId3"/>
          <a:stretch>
            <a:fillRect/>
          </a:stretch>
        </p:blipFill>
        <p:spPr>
          <a:xfrm>
            <a:off x="1192319" y="2486446"/>
            <a:ext cx="2990476" cy="2257143"/>
          </a:xfrm>
          <a:prstGeom prst="rect">
            <a:avLst/>
          </a:prstGeom>
        </p:spPr>
      </p:pic>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D7E380D-11AC-49FA-B4E2-BDE9B728D727}"/>
              </a:ext>
            </a:extLst>
          </p:cNvPr>
          <p:cNvPicPr>
            <a:picLocks noChangeAspect="1"/>
          </p:cNvPicPr>
          <p:nvPr/>
        </p:nvPicPr>
        <p:blipFill>
          <a:blip r:embed="rId4"/>
          <a:stretch>
            <a:fillRect/>
          </a:stretch>
        </p:blipFill>
        <p:spPr>
          <a:xfrm>
            <a:off x="4607210" y="2486446"/>
            <a:ext cx="2990476" cy="2257143"/>
          </a:xfrm>
          <a:prstGeom prst="rect">
            <a:avLst/>
          </a:prstGeom>
        </p:spPr>
      </p:pic>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EDB72C1-1C30-4223-A62D-EBADBAB6CF44}"/>
              </a:ext>
            </a:extLst>
          </p:cNvPr>
          <p:cNvPicPr>
            <a:picLocks noChangeAspect="1"/>
          </p:cNvPicPr>
          <p:nvPr/>
        </p:nvPicPr>
        <p:blipFill>
          <a:blip r:embed="rId5"/>
          <a:stretch>
            <a:fillRect/>
          </a:stretch>
        </p:blipFill>
        <p:spPr>
          <a:xfrm>
            <a:off x="8022101" y="2486446"/>
            <a:ext cx="2990476" cy="2257143"/>
          </a:xfrm>
          <a:prstGeom prst="rect">
            <a:avLst/>
          </a:prstGeom>
        </p:spPr>
      </p:pic>
      <p:sp>
        <p:nvSpPr>
          <p:cNvPr id="2" name="矩形: 圆角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AD8586-BA87-41B5-AC5A-29B338056DBF}"/>
              </a:ext>
            </a:extLst>
          </p:cNvPr>
          <p:cNvSpPr/>
          <p:nvPr/>
        </p:nvSpPr>
        <p:spPr>
          <a:xfrm>
            <a:off x="1657350" y="2186268"/>
            <a:ext cx="2228850" cy="514350"/>
          </a:xfrm>
          <a:prstGeom prst="roundRect">
            <a:avLst/>
          </a:prstGeom>
          <a:solidFill>
            <a:srgbClr val="D4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ED45D4-5D78-4DFE-B17A-74CD1CF418A1}"/>
              </a:ext>
            </a:extLst>
          </p:cNvPr>
          <p:cNvSpPr/>
          <p:nvPr/>
        </p:nvSpPr>
        <p:spPr>
          <a:xfrm>
            <a:off x="1982136" y="2258777"/>
            <a:ext cx="1579278" cy="369332"/>
          </a:xfrm>
          <a:prstGeom prst="rect">
            <a:avLst/>
          </a:prstGeom>
        </p:spPr>
        <p:txBody>
          <a:bodyPr wrap="none">
            <a:spAutoFit/>
          </a:bodyPr>
          <a:lstStyle/>
          <a:p>
            <a:r>
              <a:rPr lang="zh-CN" altLang="en-US" b="1" dirty="0">
                <a:solidFill>
                  <a:schemeClr val="bg1"/>
                </a:solidFill>
                <a:cs typeface="+mn-ea"/>
                <a:sym typeface="+mn-lt"/>
              </a:rPr>
              <a:t>无障碍公交车</a:t>
            </a:r>
          </a:p>
        </p:txBody>
      </p:sp>
      <p:sp>
        <p:nvSpPr>
          <p:cNvPr id="8" name="矩形: 圆角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01C451E-8E3B-45D8-A0D9-DC75360B20CD}"/>
              </a:ext>
            </a:extLst>
          </p:cNvPr>
          <p:cNvSpPr/>
          <p:nvPr/>
        </p:nvSpPr>
        <p:spPr>
          <a:xfrm>
            <a:off x="4981575" y="2186268"/>
            <a:ext cx="2228850" cy="514350"/>
          </a:xfrm>
          <a:prstGeom prst="roundRect">
            <a:avLst/>
          </a:prstGeom>
          <a:solidFill>
            <a:srgbClr val="D4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4C74FAC-CFFC-44C8-83AC-8B9224C39F8D}"/>
              </a:ext>
            </a:extLst>
          </p:cNvPr>
          <p:cNvSpPr/>
          <p:nvPr/>
        </p:nvSpPr>
        <p:spPr>
          <a:xfrm>
            <a:off x="5306361" y="2258777"/>
            <a:ext cx="1579278" cy="369332"/>
          </a:xfrm>
          <a:prstGeom prst="rect">
            <a:avLst/>
          </a:prstGeom>
        </p:spPr>
        <p:txBody>
          <a:bodyPr wrap="none">
            <a:spAutoFit/>
          </a:bodyPr>
          <a:lstStyle/>
          <a:p>
            <a:r>
              <a:rPr lang="zh-CN" altLang="en-US" b="1" dirty="0">
                <a:solidFill>
                  <a:schemeClr val="bg1"/>
                </a:solidFill>
                <a:cs typeface="+mn-ea"/>
                <a:sym typeface="+mn-lt"/>
              </a:rPr>
              <a:t>无障碍停车位</a:t>
            </a:r>
          </a:p>
        </p:txBody>
      </p:sp>
      <p:sp>
        <p:nvSpPr>
          <p:cNvPr id="10" name="矩形: 圆角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0F5C3F-BBC7-4D57-B8E1-B43D31C81E08}"/>
              </a:ext>
            </a:extLst>
          </p:cNvPr>
          <p:cNvSpPr/>
          <p:nvPr/>
        </p:nvSpPr>
        <p:spPr>
          <a:xfrm>
            <a:off x="8368275" y="2258777"/>
            <a:ext cx="2228850" cy="514350"/>
          </a:xfrm>
          <a:prstGeom prst="roundRect">
            <a:avLst/>
          </a:prstGeom>
          <a:solidFill>
            <a:srgbClr val="D4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F628C33-3479-4A03-9CC9-C9892AE79878}"/>
              </a:ext>
            </a:extLst>
          </p:cNvPr>
          <p:cNvSpPr/>
          <p:nvPr/>
        </p:nvSpPr>
        <p:spPr>
          <a:xfrm>
            <a:off x="8940711" y="2331286"/>
            <a:ext cx="1107996" cy="369332"/>
          </a:xfrm>
          <a:prstGeom prst="rect">
            <a:avLst/>
          </a:prstGeom>
        </p:spPr>
        <p:txBody>
          <a:bodyPr wrap="none">
            <a:spAutoFit/>
          </a:bodyPr>
          <a:lstStyle/>
          <a:p>
            <a:r>
              <a:rPr lang="zh-CN" altLang="en-US" b="1" dirty="0">
                <a:solidFill>
                  <a:schemeClr val="bg1"/>
                </a:solidFill>
                <a:cs typeface="+mn-ea"/>
                <a:sym typeface="+mn-lt"/>
              </a:rPr>
              <a:t>低位电话</a:t>
            </a:r>
          </a:p>
        </p:txBody>
      </p:sp>
      <p:sp>
        <p:nvSpPr>
          <p:cNvPr id="12" name="文本框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EB9B50-FDF9-42B6-B48C-62FCD4BF9934}"/>
              </a:ext>
            </a:extLst>
          </p:cNvPr>
          <p:cNvSpPr txBox="1"/>
          <p:nvPr/>
        </p:nvSpPr>
        <p:spPr>
          <a:xfrm>
            <a:off x="5388114" y="1239699"/>
            <a:ext cx="1415772" cy="584775"/>
          </a:xfrm>
          <a:prstGeom prst="rect">
            <a:avLst/>
          </a:prstGeom>
          <a:noFill/>
        </p:spPr>
        <p:txBody>
          <a:bodyPr wrap="none" rtlCol="0">
            <a:spAutoFit/>
          </a:bodyPr>
          <a:lstStyle/>
          <a:p>
            <a:r>
              <a:rPr lang="zh-CN" altLang="en-US" sz="3200" b="1" dirty="0">
                <a:solidFill>
                  <a:srgbClr val="D41C1E"/>
                </a:solidFill>
                <a:cs typeface="+mn-ea"/>
                <a:sym typeface="+mn-lt"/>
              </a:rPr>
              <a:t>看一看</a:t>
            </a:r>
          </a:p>
        </p:txBody>
      </p:sp>
      <p:sp>
        <p:nvSpPr>
          <p:cNvPr id="14" name="文本框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30D6668-F08F-4D60-BF81-D6483475014B}"/>
              </a:ext>
            </a:extLst>
          </p:cNvPr>
          <p:cNvSpPr txBox="1"/>
          <p:nvPr/>
        </p:nvSpPr>
        <p:spPr>
          <a:xfrm>
            <a:off x="3334817" y="5447124"/>
            <a:ext cx="6713890" cy="707886"/>
          </a:xfrm>
          <a:prstGeom prst="rect">
            <a:avLst/>
          </a:prstGeom>
          <a:noFill/>
        </p:spPr>
        <p:txBody>
          <a:bodyPr wrap="square" rtlCol="0">
            <a:spAutoFit/>
          </a:bodyPr>
          <a:lstStyle/>
          <a:p>
            <a:pPr fontAlgn="base">
              <a:spcBef>
                <a:spcPct val="0"/>
              </a:spcBef>
              <a:spcAft>
                <a:spcPct val="0"/>
              </a:spcAft>
            </a:pPr>
            <a:r>
              <a:rPr lang="zh-CN" altLang="en-US" sz="2000" dirty="0">
                <a:solidFill>
                  <a:schemeClr val="bg2">
                    <a:lumMod val="25000"/>
                  </a:schemeClr>
                </a:solidFill>
                <a:cs typeface="+mn-ea"/>
                <a:sym typeface="+mn-lt"/>
              </a:rPr>
              <a:t>在城市的很多地方，为了方便残疾人的出行方便，建造了很多的无障碍设施，同学们日常生活中，见过吗？</a:t>
            </a:r>
          </a:p>
        </p:txBody>
      </p:sp>
      <p:pic>
        <p:nvPicPr>
          <p:cNvPr id="15" name="图片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CB4A40-AC18-40EA-8884-5D8E37E4BE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4586" y="4824271"/>
            <a:ext cx="1888024" cy="1888024"/>
          </a:xfrm>
          <a:prstGeom prst="rect">
            <a:avLst/>
          </a:prstGeom>
        </p:spPr>
      </p:pic>
    </p:spTree>
    <p:extLst>
      <p:ext uri="{BB962C8B-B14F-4D97-AF65-F5344CB8AC3E}">
        <p14:creationId xmlns:p14="http://schemas.microsoft.com/office/powerpoint/2010/main" val="2049085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22" presetClass="entr" presetSubtype="4"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down)">
                                      <p:cBhvr>
                                        <p:cTn id="54" dur="500"/>
                                        <p:tgtEl>
                                          <p:spTgt spid="6"/>
                                        </p:tgtEl>
                                      </p:cBhvr>
                                    </p:animEffect>
                                  </p:childTnLst>
                                </p:cTn>
                              </p:par>
                            </p:childTnLst>
                          </p:cTn>
                        </p:par>
                        <p:par>
                          <p:cTn id="55" fill="hold">
                            <p:stCondLst>
                              <p:cond delay="5500"/>
                            </p:stCondLst>
                            <p:childTnLst>
                              <p:par>
                                <p:cTn id="56" presetID="42" presetClass="entr" presetSubtype="0"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32" presetClass="emph" presetSubtype="0" fill="hold" nodeType="afterEffect">
                                  <p:stCondLst>
                                    <p:cond delay="0"/>
                                  </p:stCondLst>
                                  <p:childTnLst>
                                    <p:animRot by="120000">
                                      <p:cBhvr>
                                        <p:cTn id="63" dur="100" fill="hold">
                                          <p:stCondLst>
                                            <p:cond delay="0"/>
                                          </p:stCondLst>
                                        </p:cTn>
                                        <p:tgtEl>
                                          <p:spTgt spid="15"/>
                                        </p:tgtEl>
                                        <p:attrNameLst>
                                          <p:attrName>r</p:attrName>
                                        </p:attrNameLst>
                                      </p:cBhvr>
                                    </p:animRot>
                                    <p:animRot by="-240000">
                                      <p:cBhvr>
                                        <p:cTn id="64" dur="200" fill="hold">
                                          <p:stCondLst>
                                            <p:cond delay="200"/>
                                          </p:stCondLst>
                                        </p:cTn>
                                        <p:tgtEl>
                                          <p:spTgt spid="15"/>
                                        </p:tgtEl>
                                        <p:attrNameLst>
                                          <p:attrName>r</p:attrName>
                                        </p:attrNameLst>
                                      </p:cBhvr>
                                    </p:animRot>
                                    <p:animRot by="240000">
                                      <p:cBhvr>
                                        <p:cTn id="65" dur="200" fill="hold">
                                          <p:stCondLst>
                                            <p:cond delay="400"/>
                                          </p:stCondLst>
                                        </p:cTn>
                                        <p:tgtEl>
                                          <p:spTgt spid="15"/>
                                        </p:tgtEl>
                                        <p:attrNameLst>
                                          <p:attrName>r</p:attrName>
                                        </p:attrNameLst>
                                      </p:cBhvr>
                                    </p:animRot>
                                    <p:animRot by="-240000">
                                      <p:cBhvr>
                                        <p:cTn id="66" dur="200" fill="hold">
                                          <p:stCondLst>
                                            <p:cond delay="600"/>
                                          </p:stCondLst>
                                        </p:cTn>
                                        <p:tgtEl>
                                          <p:spTgt spid="15"/>
                                        </p:tgtEl>
                                        <p:attrNameLst>
                                          <p:attrName>r</p:attrName>
                                        </p:attrNameLst>
                                      </p:cBhvr>
                                    </p:animRot>
                                    <p:animRot by="120000">
                                      <p:cBhvr>
                                        <p:cTn id="67" dur="200" fill="hold">
                                          <p:stCondLst>
                                            <p:cond delay="800"/>
                                          </p:stCondLst>
                                        </p:cTn>
                                        <p:tgtEl>
                                          <p:spTgt spid="15"/>
                                        </p:tgtEl>
                                        <p:attrNameLst>
                                          <p:attrName>r</p:attrName>
                                        </p:attrNameLst>
                                      </p:cBhvr>
                                    </p:animRo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down)">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P spid="9" grpId="0"/>
      <p:bldP spid="10" grpId="0" animBg="1"/>
      <p:bldP spid="11"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7E27F5-6E07-477F-9E27-5F2E4F80E016}"/>
              </a:ext>
            </a:extLst>
          </p:cNvPr>
          <p:cNvSpPr/>
          <p:nvPr/>
        </p:nvSpPr>
        <p:spPr>
          <a:xfrm>
            <a:off x="1347653" y="361096"/>
            <a:ext cx="2698175" cy="662554"/>
          </a:xfrm>
          <a:prstGeom prst="rect">
            <a:avLst/>
          </a:prstGeom>
        </p:spPr>
        <p:txBody>
          <a:bodyPr wrap="none">
            <a:spAutoFit/>
          </a:bodyPr>
          <a:lstStyle/>
          <a:p>
            <a:pPr lvl="0">
              <a:lnSpc>
                <a:spcPct val="150000"/>
              </a:lnSpc>
            </a:pPr>
            <a:r>
              <a:rPr lang="zh-CN" altLang="en-US" sz="2800" b="1" dirty="0">
                <a:solidFill>
                  <a:srgbClr val="D41C1E"/>
                </a:solidFill>
                <a:cs typeface="+mn-ea"/>
                <a:sym typeface="+mn-lt"/>
              </a:rPr>
              <a:t>认识无障碍设施</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B9EF03-72B5-4FB9-A62E-DEEFFFA5CE98}"/>
              </a:ext>
            </a:extLst>
          </p:cNvPr>
          <p:cNvPicPr>
            <a:picLocks noChangeAspect="1"/>
          </p:cNvPicPr>
          <p:nvPr/>
        </p:nvPicPr>
        <p:blipFill>
          <a:blip r:embed="rId3"/>
          <a:stretch>
            <a:fillRect/>
          </a:stretch>
        </p:blipFill>
        <p:spPr>
          <a:xfrm>
            <a:off x="957813" y="1978633"/>
            <a:ext cx="2392691" cy="2363356"/>
          </a:xfrm>
          <a:prstGeom prst="rect">
            <a:avLst/>
          </a:prstGeom>
          <a:ln>
            <a:noFill/>
          </a:ln>
          <a:effectLst>
            <a:outerShdw blurRad="292100" dist="139700" dir="2700000" algn="tl" rotWithShape="0">
              <a:srgbClr val="333333">
                <a:alpha val="65000"/>
              </a:srgbClr>
            </a:outerShdw>
          </a:effectLst>
        </p:spPr>
      </p:pic>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5DED48B-6820-44ED-92D7-B6E6E7574460}"/>
              </a:ext>
            </a:extLst>
          </p:cNvPr>
          <p:cNvPicPr>
            <a:picLocks noChangeAspect="1"/>
          </p:cNvPicPr>
          <p:nvPr/>
        </p:nvPicPr>
        <p:blipFill>
          <a:blip r:embed="rId4"/>
          <a:stretch>
            <a:fillRect/>
          </a:stretch>
        </p:blipFill>
        <p:spPr>
          <a:xfrm>
            <a:off x="4202011" y="1978633"/>
            <a:ext cx="3143812" cy="2363356"/>
          </a:xfrm>
          <a:prstGeom prst="rect">
            <a:avLst/>
          </a:prstGeom>
          <a:ln>
            <a:noFill/>
          </a:ln>
          <a:effectLst>
            <a:outerShdw blurRad="292100" dist="139700" dir="2700000" algn="tl" rotWithShape="0">
              <a:srgbClr val="333333">
                <a:alpha val="65000"/>
              </a:srgbClr>
            </a:outerShdw>
          </a:effectLst>
        </p:spPr>
      </p:pic>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451DB9-DB0D-4321-92F9-1EAD3EA1E7BE}"/>
              </a:ext>
            </a:extLst>
          </p:cNvPr>
          <p:cNvPicPr>
            <a:picLocks noChangeAspect="1"/>
          </p:cNvPicPr>
          <p:nvPr/>
        </p:nvPicPr>
        <p:blipFill>
          <a:blip r:embed="rId5"/>
          <a:stretch>
            <a:fillRect/>
          </a:stretch>
        </p:blipFill>
        <p:spPr>
          <a:xfrm>
            <a:off x="8197330" y="1978633"/>
            <a:ext cx="3143813" cy="2370404"/>
          </a:xfrm>
          <a:prstGeom prst="rect">
            <a:avLst/>
          </a:prstGeom>
          <a:ln>
            <a:noFill/>
          </a:ln>
          <a:effectLst>
            <a:outerShdw blurRad="292100" dist="139700" dir="2700000" algn="tl" rotWithShape="0">
              <a:srgbClr val="333333">
                <a:alpha val="65000"/>
              </a:srgbClr>
            </a:outerShdw>
          </a:effectLst>
        </p:spPr>
      </p:pic>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3214488-21E9-46B9-8F5A-954289EC35C1}"/>
              </a:ext>
            </a:extLst>
          </p:cNvPr>
          <p:cNvSpPr txBox="1"/>
          <p:nvPr/>
        </p:nvSpPr>
        <p:spPr>
          <a:xfrm>
            <a:off x="1250000" y="4569866"/>
            <a:ext cx="1808316" cy="400110"/>
          </a:xfrm>
          <a:prstGeom prst="rect">
            <a:avLst/>
          </a:prstGeom>
          <a:noFill/>
        </p:spPr>
        <p:txBody>
          <a:bodyPr wrap="none" rtlCol="0">
            <a:spAutoFit/>
          </a:bodyPr>
          <a:lstStyle/>
          <a:p>
            <a:r>
              <a:rPr lang="zh-CN" altLang="en-US" sz="2000" b="1" dirty="0">
                <a:solidFill>
                  <a:srgbClr val="D41C1E"/>
                </a:solidFill>
                <a:cs typeface="+mn-ea"/>
                <a:sym typeface="+mn-lt"/>
              </a:rPr>
              <a:t>无障碍</a:t>
            </a:r>
            <a:r>
              <a:rPr lang="en-US" altLang="zh-CN" sz="2000" b="1" dirty="0">
                <a:solidFill>
                  <a:srgbClr val="D41C1E"/>
                </a:solidFill>
                <a:cs typeface="+mn-ea"/>
                <a:sym typeface="+mn-lt"/>
              </a:rPr>
              <a:t>ATM</a:t>
            </a:r>
            <a:r>
              <a:rPr lang="zh-CN" altLang="en-US" sz="2000" b="1" dirty="0">
                <a:solidFill>
                  <a:srgbClr val="D41C1E"/>
                </a:solidFill>
                <a:cs typeface="+mn-ea"/>
                <a:sym typeface="+mn-lt"/>
              </a:rPr>
              <a:t>机</a:t>
            </a:r>
          </a:p>
        </p:txBody>
      </p:sp>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9A80C6-3DBF-47D8-B6B8-12F40F771365}"/>
              </a:ext>
            </a:extLst>
          </p:cNvPr>
          <p:cNvSpPr txBox="1"/>
          <p:nvPr/>
        </p:nvSpPr>
        <p:spPr>
          <a:xfrm>
            <a:off x="5465058" y="1089472"/>
            <a:ext cx="1261884" cy="523220"/>
          </a:xfrm>
          <a:prstGeom prst="rect">
            <a:avLst/>
          </a:prstGeom>
          <a:noFill/>
        </p:spPr>
        <p:txBody>
          <a:bodyPr wrap="none" rtlCol="0">
            <a:spAutoFit/>
          </a:bodyPr>
          <a:lstStyle/>
          <a:p>
            <a:r>
              <a:rPr lang="zh-CN" altLang="en-US" sz="2800" b="1" dirty="0">
                <a:solidFill>
                  <a:srgbClr val="D41C1E"/>
                </a:solidFill>
                <a:cs typeface="+mn-ea"/>
                <a:sym typeface="+mn-lt"/>
              </a:rPr>
              <a:t>看一看</a:t>
            </a:r>
          </a:p>
        </p:txBody>
      </p:sp>
      <p:sp>
        <p:nvSpPr>
          <p:cNvPr id="10" name="文本框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3BBF90C-5980-4A39-9866-0B6A8CA2EF27}"/>
              </a:ext>
            </a:extLst>
          </p:cNvPr>
          <p:cNvSpPr txBox="1"/>
          <p:nvPr/>
        </p:nvSpPr>
        <p:spPr>
          <a:xfrm>
            <a:off x="5168623" y="4569866"/>
            <a:ext cx="1210588" cy="400110"/>
          </a:xfrm>
          <a:prstGeom prst="rect">
            <a:avLst/>
          </a:prstGeom>
          <a:noFill/>
        </p:spPr>
        <p:txBody>
          <a:bodyPr wrap="none" rtlCol="0">
            <a:spAutoFit/>
          </a:bodyPr>
          <a:lstStyle/>
          <a:p>
            <a:r>
              <a:rPr lang="zh-CN" altLang="en-US" sz="2000" b="1" dirty="0">
                <a:solidFill>
                  <a:srgbClr val="D41C1E"/>
                </a:solidFill>
                <a:cs typeface="+mn-ea"/>
                <a:sym typeface="+mn-lt"/>
              </a:rPr>
              <a:t>轮椅坐席</a:t>
            </a:r>
          </a:p>
        </p:txBody>
      </p:sp>
      <p:sp>
        <p:nvSpPr>
          <p:cNvPr id="11" name="文本框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EDE4A95-8C90-4C2D-8BED-DAEB5C169FA7}"/>
              </a:ext>
            </a:extLst>
          </p:cNvPr>
          <p:cNvSpPr txBox="1"/>
          <p:nvPr/>
        </p:nvSpPr>
        <p:spPr>
          <a:xfrm>
            <a:off x="8522741" y="4569866"/>
            <a:ext cx="2492990" cy="400110"/>
          </a:xfrm>
          <a:prstGeom prst="rect">
            <a:avLst/>
          </a:prstGeom>
          <a:noFill/>
        </p:spPr>
        <p:txBody>
          <a:bodyPr wrap="none" rtlCol="0">
            <a:spAutoFit/>
          </a:bodyPr>
          <a:lstStyle/>
          <a:p>
            <a:r>
              <a:rPr lang="zh-CN" altLang="en-US" sz="2000" b="1" dirty="0">
                <a:solidFill>
                  <a:srgbClr val="D41C1E"/>
                </a:solidFill>
                <a:cs typeface="+mn-ea"/>
                <a:sym typeface="+mn-lt"/>
              </a:rPr>
              <a:t>行进盲道与提示盲道</a:t>
            </a:r>
          </a:p>
        </p:txBody>
      </p:sp>
      <p:sp>
        <p:nvSpPr>
          <p:cNvPr id="12" name="文本框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B97266C-58D7-4883-B0E8-7169E2A8A42E}"/>
              </a:ext>
            </a:extLst>
          </p:cNvPr>
          <p:cNvSpPr txBox="1"/>
          <p:nvPr/>
        </p:nvSpPr>
        <p:spPr>
          <a:xfrm>
            <a:off x="3298993" y="5560045"/>
            <a:ext cx="6510584" cy="707886"/>
          </a:xfrm>
          <a:prstGeom prst="rect">
            <a:avLst/>
          </a:prstGeom>
          <a:noFill/>
        </p:spPr>
        <p:txBody>
          <a:bodyPr wrap="square" rtlCol="0">
            <a:spAutoFit/>
          </a:bodyPr>
          <a:lstStyle/>
          <a:p>
            <a:r>
              <a:rPr lang="zh-CN" altLang="en-US" sz="2000" dirty="0">
                <a:solidFill>
                  <a:schemeClr val="bg2">
                    <a:lumMod val="25000"/>
                  </a:schemeClr>
                </a:solidFill>
                <a:cs typeface="+mn-ea"/>
                <a:sym typeface="+mn-lt"/>
              </a:rPr>
              <a:t>在城市的很多地方，为了方便残疾人的出行方便，建造了很多的无障碍设施，同学们日常生活中，见过吗？</a:t>
            </a:r>
          </a:p>
        </p:txBody>
      </p:sp>
      <p:pic>
        <p:nvPicPr>
          <p:cNvPr id="14" name="图片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B2AE8B-BA0C-4CD2-96FF-13F5A9902D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0969" y="4969976"/>
            <a:ext cx="1888024" cy="1888024"/>
          </a:xfrm>
          <a:prstGeom prst="rect">
            <a:avLst/>
          </a:prstGeom>
        </p:spPr>
      </p:pic>
    </p:spTree>
    <p:extLst>
      <p:ext uri="{BB962C8B-B14F-4D97-AF65-F5344CB8AC3E}">
        <p14:creationId xmlns:p14="http://schemas.microsoft.com/office/powerpoint/2010/main" val="413138529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32" presetClass="emph" presetSubtype="0" fill="hold" nodeType="withEffect">
                                  <p:stCondLst>
                                    <p:cond delay="0"/>
                                  </p:stCondLst>
                                  <p:childTnLst>
                                    <p:animRot by="120000">
                                      <p:cBhvr>
                                        <p:cTn id="44" dur="100" fill="hold">
                                          <p:stCondLst>
                                            <p:cond delay="0"/>
                                          </p:stCondLst>
                                        </p:cTn>
                                        <p:tgtEl>
                                          <p:spTgt spid="14"/>
                                        </p:tgtEl>
                                        <p:attrNameLst>
                                          <p:attrName>r</p:attrName>
                                        </p:attrNameLst>
                                      </p:cBhvr>
                                    </p:animRot>
                                    <p:animRot by="-240000">
                                      <p:cBhvr>
                                        <p:cTn id="45" dur="200" fill="hold">
                                          <p:stCondLst>
                                            <p:cond delay="200"/>
                                          </p:stCondLst>
                                        </p:cTn>
                                        <p:tgtEl>
                                          <p:spTgt spid="14"/>
                                        </p:tgtEl>
                                        <p:attrNameLst>
                                          <p:attrName>r</p:attrName>
                                        </p:attrNameLst>
                                      </p:cBhvr>
                                    </p:animRot>
                                    <p:animRot by="240000">
                                      <p:cBhvr>
                                        <p:cTn id="46" dur="200" fill="hold">
                                          <p:stCondLst>
                                            <p:cond delay="400"/>
                                          </p:stCondLst>
                                        </p:cTn>
                                        <p:tgtEl>
                                          <p:spTgt spid="14"/>
                                        </p:tgtEl>
                                        <p:attrNameLst>
                                          <p:attrName>r</p:attrName>
                                        </p:attrNameLst>
                                      </p:cBhvr>
                                    </p:animRot>
                                    <p:animRot by="-240000">
                                      <p:cBhvr>
                                        <p:cTn id="47" dur="200" fill="hold">
                                          <p:stCondLst>
                                            <p:cond delay="600"/>
                                          </p:stCondLst>
                                        </p:cTn>
                                        <p:tgtEl>
                                          <p:spTgt spid="14"/>
                                        </p:tgtEl>
                                        <p:attrNameLst>
                                          <p:attrName>r</p:attrName>
                                        </p:attrNameLst>
                                      </p:cBhvr>
                                    </p:animRot>
                                    <p:animRot by="120000">
                                      <p:cBhvr>
                                        <p:cTn id="48" dur="200" fill="hold">
                                          <p:stCondLst>
                                            <p:cond delay="800"/>
                                          </p:stCondLst>
                                        </p:cTn>
                                        <p:tgtEl>
                                          <p:spTgt spid="14"/>
                                        </p:tgtEl>
                                        <p:attrNameLst>
                                          <p:attrName>r</p:attrName>
                                        </p:attrNameLst>
                                      </p:cBhvr>
                                    </p:animRot>
                                  </p:childTnLst>
                                </p:cTn>
                              </p:par>
                            </p:childTnLst>
                          </p:cTn>
                        </p:par>
                        <p:par>
                          <p:cTn id="49" fill="hold">
                            <p:stCondLst>
                              <p:cond delay="3500"/>
                            </p:stCondLst>
                            <p:childTnLst>
                              <p:par>
                                <p:cTn id="50" presetID="16" presetClass="entr" presetSubtype="21"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D386F4-451A-4DAA-9FF5-BE09A414BE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294" y="4683768"/>
            <a:ext cx="7880927" cy="1960058"/>
          </a:xfrm>
          <a:prstGeom prst="rect">
            <a:avLst/>
          </a:prstGeom>
        </p:spPr>
      </p:pic>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1451F3-D228-4F13-B55A-CE0C7146164C}"/>
              </a:ext>
            </a:extLst>
          </p:cNvPr>
          <p:cNvSpPr/>
          <p:nvPr/>
        </p:nvSpPr>
        <p:spPr>
          <a:xfrm>
            <a:off x="2256497" y="3602980"/>
            <a:ext cx="2612190" cy="988347"/>
          </a:xfrm>
          <a:prstGeom prst="rect">
            <a:avLst/>
          </a:prstGeom>
        </p:spPr>
        <p:txBody>
          <a:bodyPr wrap="square">
            <a:spAutoFit/>
          </a:bodyPr>
          <a:lstStyle/>
          <a:p>
            <a:pPr lvl="0">
              <a:lnSpc>
                <a:spcPct val="150000"/>
              </a:lnSpc>
            </a:pPr>
            <a:r>
              <a:rPr lang="zh-CN" altLang="en-US" sz="4400" b="1" dirty="0">
                <a:solidFill>
                  <a:srgbClr val="D41C1E"/>
                </a:solidFill>
                <a:cs typeface="+mn-ea"/>
                <a:sym typeface="+mn-lt"/>
              </a:rPr>
              <a:t>可爱的</a:t>
            </a:r>
            <a:r>
              <a:rPr lang="en-US" altLang="zh-CN" sz="4400" b="1" dirty="0">
                <a:solidFill>
                  <a:srgbClr val="D41C1E"/>
                </a:solidFill>
                <a:cs typeface="+mn-ea"/>
                <a:sym typeface="+mn-lt"/>
              </a:rPr>
              <a:t>TA</a:t>
            </a:r>
          </a:p>
        </p:txBody>
      </p:sp>
      <p:sp>
        <p:nvSpPr>
          <p:cNvPr id="23" name="矩形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01157C-F429-412D-9C6B-B7DF57A88A03}"/>
              </a:ext>
            </a:extLst>
          </p:cNvPr>
          <p:cNvSpPr>
            <a:spLocks noChangeArrowheads="1"/>
          </p:cNvSpPr>
          <p:nvPr/>
        </p:nvSpPr>
        <p:spPr bwMode="auto">
          <a:xfrm>
            <a:off x="2613632" y="1761183"/>
            <a:ext cx="744538" cy="744538"/>
          </a:xfrm>
          <a:prstGeom prst="rect">
            <a:avLst/>
          </a:prstGeom>
          <a:solidFill>
            <a:srgbClr val="FF6D4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4" name="矩形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7DEC47-2005-49D4-8B5F-9226E415B654}"/>
              </a:ext>
            </a:extLst>
          </p:cNvPr>
          <p:cNvSpPr>
            <a:spLocks noChangeArrowheads="1"/>
          </p:cNvSpPr>
          <p:nvPr/>
        </p:nvSpPr>
        <p:spPr bwMode="auto">
          <a:xfrm>
            <a:off x="3426432" y="1761183"/>
            <a:ext cx="744538" cy="744538"/>
          </a:xfrm>
          <a:prstGeom prst="rect">
            <a:avLst/>
          </a:prstGeom>
          <a:solidFill>
            <a:srgbClr val="D41C1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5" name="矩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6D53B9B-10C7-4EE5-84EA-D006215F7602}"/>
              </a:ext>
            </a:extLst>
          </p:cNvPr>
          <p:cNvSpPr>
            <a:spLocks noChangeArrowheads="1"/>
          </p:cNvSpPr>
          <p:nvPr/>
        </p:nvSpPr>
        <p:spPr bwMode="auto">
          <a:xfrm>
            <a:off x="2592995" y="2588271"/>
            <a:ext cx="744537" cy="744537"/>
          </a:xfrm>
          <a:prstGeom prst="rect">
            <a:avLst/>
          </a:prstGeom>
          <a:solidFill>
            <a:srgbClr val="D41C1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6" name="矩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AF4149-1429-4AC9-8C3A-BCD82644E56C}"/>
              </a:ext>
            </a:extLst>
          </p:cNvPr>
          <p:cNvSpPr>
            <a:spLocks noChangeArrowheads="1"/>
          </p:cNvSpPr>
          <p:nvPr/>
        </p:nvSpPr>
        <p:spPr bwMode="auto">
          <a:xfrm>
            <a:off x="3426432" y="2588271"/>
            <a:ext cx="744538" cy="744537"/>
          </a:xfrm>
          <a:prstGeom prst="rect">
            <a:avLst/>
          </a:prstGeom>
          <a:solidFill>
            <a:srgbClr val="FF6D4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7" name="文本框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83548B-4A3A-42A1-9E68-6553BC5B2F36}"/>
              </a:ext>
            </a:extLst>
          </p:cNvPr>
          <p:cNvSpPr txBox="1">
            <a:spLocks noChangeArrowheads="1"/>
          </p:cNvSpPr>
          <p:nvPr/>
        </p:nvSpPr>
        <p:spPr bwMode="auto">
          <a:xfrm>
            <a:off x="2666034" y="1824514"/>
            <a:ext cx="1576072" cy="144655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8800" b="1" dirty="0">
                <a:solidFill>
                  <a:srgbClr val="FFFFFF"/>
                </a:solidFill>
                <a:latin typeface="+mn-lt"/>
                <a:ea typeface="+mn-ea"/>
                <a:cs typeface="+mn-ea"/>
                <a:sym typeface="+mn-lt"/>
              </a:rPr>
              <a:t>03</a:t>
            </a:r>
            <a:endParaRPr lang="zh-CN" altLang="en-US" sz="8800" b="1" dirty="0">
              <a:solidFill>
                <a:srgbClr val="FFFFFF"/>
              </a:solidFill>
              <a:latin typeface="+mn-lt"/>
              <a:ea typeface="+mn-ea"/>
              <a:cs typeface="+mn-ea"/>
              <a:sym typeface="+mn-lt"/>
            </a:endParaRPr>
          </a:p>
        </p:txBody>
      </p:sp>
      <p:sp>
        <p:nvSpPr>
          <p:cNvPr id="28" name="文本框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71FC2A-1FC6-4F62-9879-822F6D32DDE7}"/>
              </a:ext>
            </a:extLst>
          </p:cNvPr>
          <p:cNvSpPr txBox="1">
            <a:spLocks noChangeArrowheads="1"/>
          </p:cNvSpPr>
          <p:nvPr/>
        </p:nvSpPr>
        <p:spPr bwMode="auto">
          <a:xfrm>
            <a:off x="4261147" y="1707208"/>
            <a:ext cx="492443" cy="1586653"/>
          </a:xfrm>
          <a:prstGeom prst="rect">
            <a:avLst/>
          </a:prstGeom>
          <a:noFill/>
          <a:ln>
            <a:noFill/>
          </a:ln>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000" dirty="0">
                <a:solidFill>
                  <a:srgbClr val="767171"/>
                </a:solidFill>
                <a:latin typeface="+mn-lt"/>
                <a:ea typeface="+mn-ea"/>
                <a:cs typeface="+mn-ea"/>
                <a:sym typeface="+mn-lt"/>
              </a:rPr>
              <a:t>PART THREE</a:t>
            </a:r>
            <a:endParaRPr lang="zh-CN" altLang="en-US" sz="2000" dirty="0">
              <a:solidFill>
                <a:srgbClr val="767171"/>
              </a:solidFill>
              <a:latin typeface="+mn-lt"/>
              <a:ea typeface="+mn-ea"/>
              <a:cs typeface="+mn-ea"/>
              <a:sym typeface="+mn-lt"/>
            </a:endParaRPr>
          </a:p>
        </p:txBody>
      </p:sp>
    </p:spTree>
    <p:extLst>
      <p:ext uri="{BB962C8B-B14F-4D97-AF65-F5344CB8AC3E}">
        <p14:creationId xmlns:p14="http://schemas.microsoft.com/office/powerpoint/2010/main" val="31576990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4" grpId="0" animBg="1"/>
      <p:bldP spid="25" grpId="0" animBg="1"/>
      <p:bldP spid="26" grpId="0" animBg="1"/>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p14="http://schemas.microsoft.com/office/powerpoint/2010/main" xmlns:mc="http://schemas.openxmlformats.org/markup-compatibility/2006" xmlns:a16="http://schemas.microsoft.com/office/drawing/2014/main" id="{B8DC9BEB-7CCA-4D24-9ECB-B71C08477B28}"/>
              </a:ext>
            </a:extLst>
          </p:cNvPr>
          <p:cNvSpPr/>
          <p:nvPr/>
        </p:nvSpPr>
        <p:spPr>
          <a:xfrm>
            <a:off x="1303755" y="344027"/>
            <a:ext cx="1728422" cy="662554"/>
          </a:xfrm>
          <a:prstGeom prst="rect">
            <a:avLst/>
          </a:prstGeom>
        </p:spPr>
        <p:txBody>
          <a:bodyPr wrap="none">
            <a:spAutoFit/>
          </a:bodyPr>
          <a:lstStyle/>
          <a:p>
            <a:pPr lvl="0">
              <a:lnSpc>
                <a:spcPct val="150000"/>
              </a:lnSpc>
            </a:pPr>
            <a:r>
              <a:rPr lang="zh-CN" altLang="en-US" sz="2800" b="1" dirty="0">
                <a:solidFill>
                  <a:srgbClr val="D41C1E"/>
                </a:solidFill>
                <a:cs typeface="+mn-ea"/>
                <a:sym typeface="+mn-lt"/>
              </a:rPr>
              <a:t>可爱的</a:t>
            </a:r>
            <a:r>
              <a:rPr lang="en-US" altLang="zh-CN" sz="2800" b="1" dirty="0">
                <a:solidFill>
                  <a:srgbClr val="D41C1E"/>
                </a:solidFill>
                <a:cs typeface="+mn-ea"/>
                <a:sym typeface="+mn-lt"/>
              </a:rPr>
              <a:t>TA</a:t>
            </a:r>
          </a:p>
        </p:txBody>
      </p:sp>
      <p:pic>
        <p:nvPicPr>
          <p:cNvPr id="6" name="图片 5">
            <a:extLst>
              <a:ext uri="{FF2B5EF4-FFF2-40B4-BE49-F238E27FC236}">
                <a16:creationId xmlns="" xmlns:p14="http://schemas.microsoft.com/office/powerpoint/2010/main" xmlns:mc="http://schemas.openxmlformats.org/markup-compatibility/2006" xmlns:a16="http://schemas.microsoft.com/office/drawing/2014/main" id="{10C15799-7B20-463F-A730-6072D19B779A}"/>
              </a:ext>
            </a:extLst>
          </p:cNvPr>
          <p:cNvPicPr>
            <a:picLocks noChangeAspect="1"/>
          </p:cNvPicPr>
          <p:nvPr/>
        </p:nvPicPr>
        <p:blipFill>
          <a:blip r:embed="rId3"/>
          <a:stretch>
            <a:fillRect/>
          </a:stretch>
        </p:blipFill>
        <p:spPr>
          <a:xfrm>
            <a:off x="1692438" y="1252926"/>
            <a:ext cx="3145846" cy="2176074"/>
          </a:xfrm>
          <a:prstGeom prst="rect">
            <a:avLst/>
          </a:prstGeom>
        </p:spPr>
      </p:pic>
      <p:sp>
        <p:nvSpPr>
          <p:cNvPr id="7" name="矩形 6">
            <a:extLst>
              <a:ext uri="{FF2B5EF4-FFF2-40B4-BE49-F238E27FC236}">
                <a16:creationId xmlns="" xmlns:p14="http://schemas.microsoft.com/office/powerpoint/2010/main" xmlns:mc="http://schemas.openxmlformats.org/markup-compatibility/2006" xmlns:a16="http://schemas.microsoft.com/office/drawing/2014/main" id="{E6927B43-90A6-4856-9253-58F2D5370FAB}"/>
              </a:ext>
            </a:extLst>
          </p:cNvPr>
          <p:cNvSpPr/>
          <p:nvPr/>
        </p:nvSpPr>
        <p:spPr>
          <a:xfrm>
            <a:off x="5115551" y="1448411"/>
            <a:ext cx="5033433" cy="1908215"/>
          </a:xfrm>
          <a:prstGeom prst="rect">
            <a:avLst/>
          </a:prstGeom>
        </p:spPr>
        <p:txBody>
          <a:bodyPr wrap="square">
            <a:spAutoFit/>
          </a:bodyPr>
          <a:lstStyle/>
          <a:p>
            <a:r>
              <a:rPr lang="zh-CN" altLang="en-US" sz="2800" b="1" dirty="0">
                <a:solidFill>
                  <a:srgbClr val="C00000"/>
                </a:solidFill>
                <a:cs typeface="+mn-ea"/>
                <a:sym typeface="+mn-lt"/>
              </a:rPr>
              <a:t>海伦</a:t>
            </a:r>
            <a:r>
              <a:rPr lang="en-US" altLang="zh-CN" sz="2800" b="1" dirty="0">
                <a:solidFill>
                  <a:srgbClr val="C00000"/>
                </a:solidFill>
                <a:cs typeface="+mn-ea"/>
                <a:sym typeface="+mn-lt"/>
              </a:rPr>
              <a:t>·</a:t>
            </a:r>
            <a:r>
              <a:rPr lang="zh-CN" altLang="en-US" sz="2800" b="1" dirty="0">
                <a:solidFill>
                  <a:srgbClr val="C00000"/>
                </a:solidFill>
                <a:cs typeface="+mn-ea"/>
                <a:sym typeface="+mn-lt"/>
              </a:rPr>
              <a:t>凯勒</a:t>
            </a:r>
          </a:p>
          <a:p>
            <a:endParaRPr lang="zh-CN" altLang="en-US" dirty="0">
              <a:cs typeface="+mn-ea"/>
              <a:sym typeface="+mn-lt"/>
            </a:endParaRPr>
          </a:p>
          <a:p>
            <a:r>
              <a:rPr lang="zh-CN" altLang="en-US" dirty="0">
                <a:cs typeface="+mn-ea"/>
                <a:sym typeface="+mn-lt"/>
              </a:rPr>
              <a:t>美国著名的女作家。她丧失视力和听力，在无光、无声的世界里，先后完成了</a:t>
            </a:r>
            <a:r>
              <a:rPr lang="en-US" altLang="zh-CN" dirty="0">
                <a:cs typeface="+mn-ea"/>
                <a:sym typeface="+mn-lt"/>
              </a:rPr>
              <a:t>14</a:t>
            </a:r>
            <a:r>
              <a:rPr lang="zh-CN" altLang="en-US" dirty="0">
                <a:cs typeface="+mn-ea"/>
                <a:sym typeface="+mn-lt"/>
              </a:rPr>
              <a:t>本著作。她的座右铭：黑暗将使人更加珍惜光明，寂静将使人更加喜爱声音。</a:t>
            </a:r>
          </a:p>
        </p:txBody>
      </p:sp>
      <p:pic>
        <p:nvPicPr>
          <p:cNvPr id="8" name="图片 7">
            <a:extLst>
              <a:ext uri="{FF2B5EF4-FFF2-40B4-BE49-F238E27FC236}">
                <a16:creationId xmlns="" xmlns:p14="http://schemas.microsoft.com/office/powerpoint/2010/main" xmlns:mc="http://schemas.openxmlformats.org/markup-compatibility/2006" xmlns:a16="http://schemas.microsoft.com/office/drawing/2014/main" id="{7AA7E8E9-C5E1-468B-BDBA-2A2875E83BF6}"/>
              </a:ext>
            </a:extLst>
          </p:cNvPr>
          <p:cNvPicPr>
            <a:picLocks noChangeAspect="1"/>
          </p:cNvPicPr>
          <p:nvPr/>
        </p:nvPicPr>
        <p:blipFill>
          <a:blip r:embed="rId4"/>
          <a:stretch>
            <a:fillRect/>
          </a:stretch>
        </p:blipFill>
        <p:spPr>
          <a:xfrm>
            <a:off x="1695021" y="4102543"/>
            <a:ext cx="3143263" cy="2176074"/>
          </a:xfrm>
          <a:prstGeom prst="rect">
            <a:avLst/>
          </a:prstGeom>
        </p:spPr>
      </p:pic>
      <p:sp>
        <p:nvSpPr>
          <p:cNvPr id="9" name="矩形 8">
            <a:extLst>
              <a:ext uri="{FF2B5EF4-FFF2-40B4-BE49-F238E27FC236}">
                <a16:creationId xmlns="" xmlns:p14="http://schemas.microsoft.com/office/powerpoint/2010/main" xmlns:mc="http://schemas.openxmlformats.org/markup-compatibility/2006" xmlns:a16="http://schemas.microsoft.com/office/drawing/2014/main" id="{CEBB3EA1-6296-4074-8A48-840023DCA122}"/>
              </a:ext>
            </a:extLst>
          </p:cNvPr>
          <p:cNvSpPr/>
          <p:nvPr/>
        </p:nvSpPr>
        <p:spPr>
          <a:xfrm>
            <a:off x="5115552" y="4298028"/>
            <a:ext cx="5033433" cy="1908215"/>
          </a:xfrm>
          <a:prstGeom prst="rect">
            <a:avLst/>
          </a:prstGeom>
        </p:spPr>
        <p:txBody>
          <a:bodyPr wrap="square">
            <a:spAutoFit/>
          </a:bodyPr>
          <a:lstStyle/>
          <a:p>
            <a:r>
              <a:rPr lang="zh-CN" altLang="en-US" sz="2800" b="1" dirty="0">
                <a:solidFill>
                  <a:srgbClr val="C00000"/>
                </a:solidFill>
                <a:cs typeface="+mn-ea"/>
                <a:sym typeface="+mn-lt"/>
              </a:rPr>
              <a:t>斯蒂芬</a:t>
            </a:r>
            <a:r>
              <a:rPr lang="en-US" altLang="zh-CN" sz="2800" b="1" dirty="0">
                <a:solidFill>
                  <a:srgbClr val="C00000"/>
                </a:solidFill>
                <a:cs typeface="+mn-ea"/>
                <a:sym typeface="+mn-lt"/>
              </a:rPr>
              <a:t>·</a:t>
            </a:r>
            <a:r>
              <a:rPr lang="zh-CN" altLang="en-US" sz="2800" b="1" dirty="0">
                <a:solidFill>
                  <a:srgbClr val="C00000"/>
                </a:solidFill>
                <a:cs typeface="+mn-ea"/>
                <a:sym typeface="+mn-lt"/>
              </a:rPr>
              <a:t>威廉</a:t>
            </a:r>
            <a:r>
              <a:rPr lang="en-US" altLang="zh-CN" sz="2800" b="1" dirty="0">
                <a:solidFill>
                  <a:srgbClr val="C00000"/>
                </a:solidFill>
                <a:cs typeface="+mn-ea"/>
                <a:sym typeface="+mn-lt"/>
              </a:rPr>
              <a:t>·</a:t>
            </a:r>
            <a:r>
              <a:rPr lang="zh-CN" altLang="en-US" sz="2800" b="1" dirty="0">
                <a:solidFill>
                  <a:srgbClr val="C00000"/>
                </a:solidFill>
                <a:cs typeface="+mn-ea"/>
                <a:sym typeface="+mn-lt"/>
              </a:rPr>
              <a:t>霍金</a:t>
            </a:r>
          </a:p>
          <a:p>
            <a:endParaRPr lang="zh-CN" altLang="en-US" dirty="0">
              <a:cs typeface="+mn-ea"/>
              <a:sym typeface="+mn-lt"/>
            </a:endParaRPr>
          </a:p>
          <a:p>
            <a:r>
              <a:rPr lang="zh-CN" altLang="en-US" dirty="0">
                <a:cs typeface="+mn-ea"/>
                <a:sym typeface="+mn-lt"/>
              </a:rPr>
              <a:t>英国剑桥大学著名物理学家，现代最伟大的物理学家之一、</a:t>
            </a:r>
            <a:r>
              <a:rPr lang="en-US" altLang="zh-CN" dirty="0">
                <a:cs typeface="+mn-ea"/>
                <a:sym typeface="+mn-lt"/>
              </a:rPr>
              <a:t>20</a:t>
            </a:r>
            <a:r>
              <a:rPr lang="zh-CN" altLang="en-US" dirty="0">
                <a:cs typeface="+mn-ea"/>
                <a:sym typeface="+mn-lt"/>
              </a:rPr>
              <a:t>世纪享有国际盛誉的伟人之一。</a:t>
            </a:r>
            <a:r>
              <a:rPr lang="en-US" altLang="zh-CN" dirty="0">
                <a:cs typeface="+mn-ea"/>
                <a:sym typeface="+mn-lt"/>
              </a:rPr>
              <a:t>21</a:t>
            </a:r>
            <a:r>
              <a:rPr lang="zh-CN" altLang="en-US" dirty="0">
                <a:cs typeface="+mn-ea"/>
                <a:sym typeface="+mn-lt"/>
              </a:rPr>
              <a:t>岁时患上肌肉萎缩性侧索硬化症，全身瘫痪，不能言语，手部只有三根手指可以活动。</a:t>
            </a:r>
          </a:p>
        </p:txBody>
      </p:sp>
      <p:cxnSp>
        <p:nvCxnSpPr>
          <p:cNvPr id="11" name="直接连接符 10">
            <a:extLst>
              <a:ext uri="{FF2B5EF4-FFF2-40B4-BE49-F238E27FC236}">
                <a16:creationId xmlns="" xmlns:p14="http://schemas.microsoft.com/office/powerpoint/2010/main" xmlns:mc="http://schemas.openxmlformats.org/markup-compatibility/2006" xmlns:a16="http://schemas.microsoft.com/office/drawing/2014/main" id="{3A7FC214-E4AF-4945-B069-DCFE3B0A9853}"/>
              </a:ext>
            </a:extLst>
          </p:cNvPr>
          <p:cNvCxnSpPr>
            <a:cxnSpLocks/>
          </p:cNvCxnSpPr>
          <p:nvPr/>
        </p:nvCxnSpPr>
        <p:spPr>
          <a:xfrm>
            <a:off x="1692438" y="3733800"/>
            <a:ext cx="8777379" cy="0"/>
          </a:xfrm>
          <a:prstGeom prst="line">
            <a:avLst/>
          </a:prstGeom>
          <a:ln w="28575">
            <a:solidFill>
              <a:srgbClr val="FF6D4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6387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p14="http://schemas.microsoft.com/office/powerpoint/2010/main" xmlns:mc="http://schemas.openxmlformats.org/markup-compatibility/2006" xmlns:a16="http://schemas.microsoft.com/office/drawing/2014/main" id="{DAD62C37-B174-4684-A81F-57086439AC0E}"/>
              </a:ext>
            </a:extLst>
          </p:cNvPr>
          <p:cNvSpPr/>
          <p:nvPr/>
        </p:nvSpPr>
        <p:spPr>
          <a:xfrm>
            <a:off x="1303755" y="344027"/>
            <a:ext cx="1728422" cy="662554"/>
          </a:xfrm>
          <a:prstGeom prst="rect">
            <a:avLst/>
          </a:prstGeom>
        </p:spPr>
        <p:txBody>
          <a:bodyPr wrap="none">
            <a:spAutoFit/>
          </a:bodyPr>
          <a:lstStyle/>
          <a:p>
            <a:pPr lvl="0">
              <a:lnSpc>
                <a:spcPct val="150000"/>
              </a:lnSpc>
            </a:pPr>
            <a:r>
              <a:rPr lang="zh-CN" altLang="en-US" sz="2800" b="1" dirty="0">
                <a:solidFill>
                  <a:srgbClr val="D41C1E"/>
                </a:solidFill>
                <a:cs typeface="+mn-ea"/>
                <a:sym typeface="+mn-lt"/>
              </a:rPr>
              <a:t>可爱的</a:t>
            </a:r>
            <a:r>
              <a:rPr lang="en-US" altLang="zh-CN" sz="2800" b="1" dirty="0">
                <a:solidFill>
                  <a:srgbClr val="D41C1E"/>
                </a:solidFill>
                <a:cs typeface="+mn-ea"/>
                <a:sym typeface="+mn-lt"/>
              </a:rPr>
              <a:t>TA</a:t>
            </a:r>
          </a:p>
        </p:txBody>
      </p:sp>
      <p:sp>
        <p:nvSpPr>
          <p:cNvPr id="3" name="矩形 2">
            <a:extLst>
              <a:ext uri="{FF2B5EF4-FFF2-40B4-BE49-F238E27FC236}">
                <a16:creationId xmlns="" xmlns:p14="http://schemas.microsoft.com/office/powerpoint/2010/main" xmlns:mc="http://schemas.openxmlformats.org/markup-compatibility/2006" xmlns:a16="http://schemas.microsoft.com/office/drawing/2014/main" id="{EC48CF40-05F1-4769-A98F-EA191A03F3FD}"/>
              </a:ext>
            </a:extLst>
          </p:cNvPr>
          <p:cNvSpPr/>
          <p:nvPr/>
        </p:nvSpPr>
        <p:spPr>
          <a:xfrm>
            <a:off x="566539" y="1440649"/>
            <a:ext cx="6424811" cy="4893647"/>
          </a:xfrm>
          <a:prstGeom prst="rect">
            <a:avLst/>
          </a:prstGeom>
        </p:spPr>
        <p:txBody>
          <a:bodyPr wrap="square">
            <a:spAutoFit/>
          </a:bodyPr>
          <a:lstStyle/>
          <a:p>
            <a:pPr>
              <a:lnSpc>
                <a:spcPct val="150000"/>
              </a:lnSpc>
            </a:pPr>
            <a:r>
              <a:rPr lang="zh-CN" altLang="en-US" sz="2800" b="1" dirty="0">
                <a:solidFill>
                  <a:srgbClr val="C00000"/>
                </a:solidFill>
                <a:cs typeface="+mn-ea"/>
                <a:sym typeface="+mn-lt"/>
              </a:rPr>
              <a:t>张海迪</a:t>
            </a:r>
            <a:endParaRPr lang="zh-CN" altLang="en-US" dirty="0">
              <a:cs typeface="+mn-ea"/>
              <a:sym typeface="+mn-lt"/>
            </a:endParaRPr>
          </a:p>
          <a:p>
            <a:pPr>
              <a:lnSpc>
                <a:spcPct val="150000"/>
              </a:lnSpc>
            </a:pPr>
            <a:r>
              <a:rPr lang="zh-CN" altLang="en-US" dirty="0">
                <a:cs typeface="+mn-ea"/>
                <a:sym typeface="+mn-lt"/>
              </a:rPr>
              <a:t>中国著名残疾人作家，现任中国残疾人联合会主席。</a:t>
            </a:r>
            <a:endParaRPr lang="en-US" altLang="zh-CN" dirty="0">
              <a:cs typeface="+mn-ea"/>
              <a:sym typeface="+mn-lt"/>
            </a:endParaRPr>
          </a:p>
          <a:p>
            <a:pPr>
              <a:lnSpc>
                <a:spcPct val="150000"/>
              </a:lnSpc>
            </a:pPr>
            <a:r>
              <a:rPr lang="zh-CN" altLang="en-US" dirty="0">
                <a:cs typeface="+mn-ea"/>
                <a:sym typeface="+mn-lt"/>
              </a:rPr>
              <a:t>张海迪  </a:t>
            </a:r>
            <a:r>
              <a:rPr lang="en-US" altLang="zh-CN" dirty="0">
                <a:cs typeface="+mn-ea"/>
                <a:sym typeface="+mn-lt"/>
              </a:rPr>
              <a:t>5</a:t>
            </a:r>
            <a:r>
              <a:rPr lang="zh-CN" altLang="en-US" dirty="0">
                <a:cs typeface="+mn-ea"/>
                <a:sym typeface="+mn-lt"/>
              </a:rPr>
              <a:t>岁患脊髓病，</a:t>
            </a:r>
            <a:r>
              <a:rPr lang="en-US" altLang="zh-CN" dirty="0">
                <a:cs typeface="+mn-ea"/>
                <a:sym typeface="+mn-lt"/>
              </a:rPr>
              <a:t>5</a:t>
            </a:r>
            <a:r>
              <a:rPr lang="zh-CN" altLang="en-US" dirty="0">
                <a:cs typeface="+mn-ea"/>
                <a:sym typeface="+mn-lt"/>
              </a:rPr>
              <a:t>岁她胸以下全部瘫痪。从那时起，张海迪开始了她独特的人生。虽然没有机会走进校门，却发愤学习，学完了小学、中学全部课程，自学了大学英语、日语、德语和世界语，并攻读了大学和硕士研究生的课程。</a:t>
            </a:r>
          </a:p>
          <a:p>
            <a:pPr>
              <a:lnSpc>
                <a:spcPct val="150000"/>
              </a:lnSpc>
            </a:pPr>
            <a:r>
              <a:rPr lang="zh-CN" altLang="en-US" dirty="0">
                <a:cs typeface="+mn-ea"/>
                <a:sym typeface="+mn-lt"/>
              </a:rPr>
              <a:t>她先后翻译了数十万字的英语小说。她自学了十几种医学专著，她学会了针灸等医术，她为群众无偿治疗达</a:t>
            </a:r>
            <a:r>
              <a:rPr lang="en-US" altLang="zh-CN" dirty="0">
                <a:cs typeface="+mn-ea"/>
                <a:sym typeface="+mn-lt"/>
              </a:rPr>
              <a:t>1</a:t>
            </a:r>
            <a:r>
              <a:rPr lang="zh-CN" altLang="en-US" dirty="0">
                <a:cs typeface="+mn-ea"/>
                <a:sym typeface="+mn-lt"/>
              </a:rPr>
              <a:t>万多人次。张海迪，她以残疾之躯，完成了许多健全人都无法做到的事情，因此她成为一代中国青年的楷模，被誉为“中国的‘保尔’”。 </a:t>
            </a:r>
          </a:p>
          <a:p>
            <a:pPr>
              <a:lnSpc>
                <a:spcPct val="150000"/>
              </a:lnSpc>
            </a:pPr>
            <a:endParaRPr lang="zh-CN" altLang="en-US" dirty="0">
              <a:cs typeface="+mn-ea"/>
              <a:sym typeface="+mn-lt"/>
            </a:endParaRPr>
          </a:p>
        </p:txBody>
      </p:sp>
      <p:pic>
        <p:nvPicPr>
          <p:cNvPr id="5" name="图片 4">
            <a:extLst>
              <a:ext uri="{FF2B5EF4-FFF2-40B4-BE49-F238E27FC236}">
                <a16:creationId xmlns="" xmlns:p14="http://schemas.microsoft.com/office/powerpoint/2010/main" xmlns:mc="http://schemas.openxmlformats.org/markup-compatibility/2006" xmlns:a16="http://schemas.microsoft.com/office/drawing/2014/main" id="{2B3504A4-4111-4013-AA6C-F5D13CDA98D3}"/>
              </a:ext>
            </a:extLst>
          </p:cNvPr>
          <p:cNvPicPr>
            <a:picLocks noChangeAspect="1"/>
          </p:cNvPicPr>
          <p:nvPr/>
        </p:nvPicPr>
        <p:blipFill>
          <a:blip r:embed="rId3"/>
          <a:stretch>
            <a:fillRect/>
          </a:stretch>
        </p:blipFill>
        <p:spPr>
          <a:xfrm>
            <a:off x="7505699" y="2402624"/>
            <a:ext cx="3520517" cy="24718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520453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AD62C37-B174-4684-A81F-57086439AC0E}"/>
              </a:ext>
            </a:extLst>
          </p:cNvPr>
          <p:cNvSpPr/>
          <p:nvPr/>
        </p:nvSpPr>
        <p:spPr>
          <a:xfrm>
            <a:off x="1303755" y="344027"/>
            <a:ext cx="1728422" cy="662554"/>
          </a:xfrm>
          <a:prstGeom prst="rect">
            <a:avLst/>
          </a:prstGeom>
        </p:spPr>
        <p:txBody>
          <a:bodyPr wrap="none">
            <a:spAutoFit/>
          </a:bodyPr>
          <a:lstStyle/>
          <a:p>
            <a:pPr lvl="0">
              <a:lnSpc>
                <a:spcPct val="150000"/>
              </a:lnSpc>
            </a:pPr>
            <a:r>
              <a:rPr lang="zh-CN" altLang="en-US" sz="2800" b="1" dirty="0">
                <a:solidFill>
                  <a:srgbClr val="D41C1E"/>
                </a:solidFill>
                <a:cs typeface="+mn-ea"/>
                <a:sym typeface="+mn-lt"/>
              </a:rPr>
              <a:t>可爱的</a:t>
            </a:r>
            <a:r>
              <a:rPr lang="en-US" altLang="zh-CN" sz="2800" b="1" dirty="0">
                <a:solidFill>
                  <a:srgbClr val="D41C1E"/>
                </a:solidFill>
                <a:cs typeface="+mn-ea"/>
                <a:sym typeface="+mn-lt"/>
              </a:rPr>
              <a:t>TA</a:t>
            </a:r>
          </a:p>
        </p:txBody>
      </p:sp>
      <p:pic>
        <p:nvPicPr>
          <p:cNvPr id="5" name="Picture 6" descr="20080522_9caa08733182ce506153E384aVNrkhDJ">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7293EF-D82D-4647-B010-E5D022A77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4144" y="2482851"/>
            <a:ext cx="1882819" cy="30754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8" descr="xin_3030905091021687195606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4009628-516B-46AE-ACEA-6C6AC274E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888" y="1456733"/>
            <a:ext cx="2646414" cy="38016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161CBC0-D75B-4C38-A1C0-D5299E08A01B}"/>
              </a:ext>
            </a:extLst>
          </p:cNvPr>
          <p:cNvSpPr/>
          <p:nvPr/>
        </p:nvSpPr>
        <p:spPr>
          <a:xfrm>
            <a:off x="4050678" y="1988102"/>
            <a:ext cx="4420969" cy="3570208"/>
          </a:xfrm>
          <a:prstGeom prst="rect">
            <a:avLst/>
          </a:prstGeom>
        </p:spPr>
        <p:txBody>
          <a:bodyPr wrap="square">
            <a:spAutoFit/>
          </a:bodyPr>
          <a:lstStyle/>
          <a:p>
            <a:r>
              <a:rPr lang="zh-CN" altLang="en-US" sz="2800" b="1" dirty="0">
                <a:solidFill>
                  <a:srgbClr val="C00000"/>
                </a:solidFill>
                <a:cs typeface="+mn-ea"/>
                <a:sym typeface="+mn-lt"/>
              </a:rPr>
              <a:t>侯斌</a:t>
            </a:r>
            <a:r>
              <a:rPr lang="zh-CN" altLang="en-US" sz="2000" b="1" dirty="0">
                <a:solidFill>
                  <a:srgbClr val="C00000"/>
                </a:solidFill>
                <a:cs typeface="+mn-ea"/>
                <a:sym typeface="+mn-lt"/>
              </a:rPr>
              <a:t> </a:t>
            </a:r>
            <a:endParaRPr lang="en-US" altLang="zh-CN" sz="2000" b="1" dirty="0">
              <a:solidFill>
                <a:srgbClr val="C00000"/>
              </a:solidFill>
              <a:cs typeface="+mn-ea"/>
              <a:sym typeface="+mn-lt"/>
            </a:endParaRPr>
          </a:p>
          <a:p>
            <a:endParaRPr lang="zh-CN" altLang="en-US" dirty="0">
              <a:cs typeface="+mn-ea"/>
              <a:sym typeface="+mn-lt"/>
            </a:endParaRPr>
          </a:p>
          <a:p>
            <a:r>
              <a:rPr lang="en-US" altLang="zh-CN" dirty="0">
                <a:cs typeface="+mn-ea"/>
                <a:sym typeface="+mn-lt"/>
              </a:rPr>
              <a:t>9</a:t>
            </a:r>
            <a:r>
              <a:rPr lang="zh-CN" altLang="en-US" dirty="0">
                <a:cs typeface="+mn-ea"/>
                <a:sym typeface="+mn-lt"/>
              </a:rPr>
              <a:t>岁时在一次意外中失去了左腿。他曾连续三届夺得残奥会田径金牌。</a:t>
            </a:r>
          </a:p>
          <a:p>
            <a:r>
              <a:rPr lang="en-US" altLang="zh-CN" dirty="0">
                <a:cs typeface="+mn-ea"/>
                <a:sym typeface="+mn-lt"/>
              </a:rPr>
              <a:t>2008</a:t>
            </a:r>
            <a:r>
              <a:rPr lang="zh-CN" altLang="en-US" dirty="0">
                <a:cs typeface="+mn-ea"/>
                <a:sym typeface="+mn-lt"/>
              </a:rPr>
              <a:t>年初，他成为首位全球残奥大使。在</a:t>
            </a:r>
            <a:r>
              <a:rPr lang="en-US" altLang="zh-CN" dirty="0">
                <a:cs typeface="+mn-ea"/>
                <a:sym typeface="+mn-lt"/>
              </a:rPr>
              <a:t>2008</a:t>
            </a:r>
            <a:r>
              <a:rPr lang="zh-CN" altLang="en-US" dirty="0">
                <a:cs typeface="+mn-ea"/>
                <a:sym typeface="+mn-lt"/>
              </a:rPr>
              <a:t>年的北京残奥会开幕式上，侯斌依靠双手牵引自己和轮椅升至高空，点燃了奥会主火炬，其超越极限、克服万难的形象震撼大家的心灵。</a:t>
            </a:r>
            <a:endParaRPr lang="en-US" altLang="zh-CN" dirty="0">
              <a:cs typeface="+mn-ea"/>
              <a:sym typeface="+mn-lt"/>
            </a:endParaRPr>
          </a:p>
          <a:p>
            <a:r>
              <a:rPr lang="zh-CN" altLang="en-US" dirty="0">
                <a:cs typeface="+mn-ea"/>
                <a:sym typeface="+mn-lt"/>
              </a:rPr>
              <a:t>国际残奥委会主席克雷文这样评价：侯斌不仅是中国的骄傲，同时也是世界的骄傲。</a:t>
            </a:r>
          </a:p>
          <a:p>
            <a:endParaRPr lang="zh-CN" altLang="en-US" dirty="0">
              <a:cs typeface="+mn-ea"/>
              <a:sym typeface="+mn-lt"/>
            </a:endParaRPr>
          </a:p>
        </p:txBody>
      </p:sp>
    </p:spTree>
    <p:extLst>
      <p:ext uri="{BB962C8B-B14F-4D97-AF65-F5344CB8AC3E}">
        <p14:creationId xmlns:p14="http://schemas.microsoft.com/office/powerpoint/2010/main" val="22675900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0" presetClass="entr" presetSubtype="0" decel="10000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AD62C37-B174-4684-A81F-57086439AC0E}"/>
              </a:ext>
            </a:extLst>
          </p:cNvPr>
          <p:cNvSpPr/>
          <p:nvPr/>
        </p:nvSpPr>
        <p:spPr>
          <a:xfrm>
            <a:off x="1303755" y="344027"/>
            <a:ext cx="1728422" cy="662554"/>
          </a:xfrm>
          <a:prstGeom prst="rect">
            <a:avLst/>
          </a:prstGeom>
        </p:spPr>
        <p:txBody>
          <a:bodyPr wrap="none">
            <a:spAutoFit/>
          </a:bodyPr>
          <a:lstStyle/>
          <a:p>
            <a:pPr lvl="0">
              <a:lnSpc>
                <a:spcPct val="150000"/>
              </a:lnSpc>
            </a:pPr>
            <a:r>
              <a:rPr lang="zh-CN" altLang="en-US" sz="2800" b="1" dirty="0">
                <a:solidFill>
                  <a:srgbClr val="D41C1E"/>
                </a:solidFill>
                <a:cs typeface="+mn-ea"/>
                <a:sym typeface="+mn-lt"/>
              </a:rPr>
              <a:t>可爱的</a:t>
            </a:r>
            <a:r>
              <a:rPr lang="en-US" altLang="zh-CN" sz="2800" b="1" dirty="0">
                <a:solidFill>
                  <a:srgbClr val="D41C1E"/>
                </a:solidFill>
                <a:cs typeface="+mn-ea"/>
                <a:sym typeface="+mn-lt"/>
              </a:rPr>
              <a:t>TA</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451548D-80D0-4441-8231-4099178BA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9277" y="2206644"/>
            <a:ext cx="3594100" cy="26955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FD0DCC-DC98-485C-9C1C-A1C419C94F5C}"/>
              </a:ext>
            </a:extLst>
          </p:cNvPr>
          <p:cNvSpPr/>
          <p:nvPr/>
        </p:nvSpPr>
        <p:spPr>
          <a:xfrm>
            <a:off x="598756" y="2206644"/>
            <a:ext cx="6411643" cy="3016210"/>
          </a:xfrm>
          <a:prstGeom prst="rect">
            <a:avLst/>
          </a:prstGeom>
        </p:spPr>
        <p:txBody>
          <a:bodyPr wrap="square">
            <a:spAutoFit/>
          </a:bodyPr>
          <a:lstStyle/>
          <a:p>
            <a:r>
              <a:rPr lang="zh-CN" altLang="en-US" sz="2800" b="1" dirty="0">
                <a:solidFill>
                  <a:srgbClr val="C00000"/>
                </a:solidFill>
                <a:cs typeface="+mn-ea"/>
                <a:sym typeface="+mn-lt"/>
              </a:rPr>
              <a:t>刘伟</a:t>
            </a:r>
            <a:endParaRPr lang="en-US" altLang="zh-CN" sz="2800" b="1" dirty="0">
              <a:solidFill>
                <a:srgbClr val="C00000"/>
              </a:solidFill>
              <a:cs typeface="+mn-ea"/>
              <a:sym typeface="+mn-lt"/>
            </a:endParaRPr>
          </a:p>
          <a:p>
            <a:endParaRPr lang="zh-CN" altLang="en-US" dirty="0">
              <a:cs typeface="+mn-ea"/>
              <a:sym typeface="+mn-lt"/>
            </a:endParaRPr>
          </a:p>
          <a:p>
            <a:r>
              <a:rPr lang="zh-CN" altLang="en-US" dirty="0">
                <a:cs typeface="+mn-ea"/>
                <a:sym typeface="+mn-lt"/>
              </a:rPr>
              <a:t>    “断臂钢琴师”、音乐人</a:t>
            </a:r>
            <a:r>
              <a:rPr lang="zh-CN" altLang="en-US" dirty="0" smtClean="0">
                <a:cs typeface="+mn-ea"/>
                <a:sym typeface="+mn-lt"/>
              </a:rPr>
              <a:t>、第一季</a:t>
            </a:r>
            <a:r>
              <a:rPr lang="en-US" altLang="zh-CN" dirty="0">
                <a:cs typeface="+mn-ea"/>
                <a:sym typeface="+mn-lt"/>
              </a:rPr>
              <a:t>《</a:t>
            </a:r>
            <a:r>
              <a:rPr lang="zh-CN" altLang="en-US" dirty="0">
                <a:cs typeface="+mn-ea"/>
                <a:sym typeface="+mn-lt"/>
              </a:rPr>
              <a:t>中国达人秀</a:t>
            </a:r>
            <a:r>
              <a:rPr lang="en-US" altLang="zh-CN" dirty="0">
                <a:cs typeface="+mn-ea"/>
                <a:sym typeface="+mn-lt"/>
              </a:rPr>
              <a:t>》</a:t>
            </a:r>
            <a:r>
              <a:rPr lang="zh-CN" altLang="en-US" dirty="0">
                <a:cs typeface="+mn-ea"/>
                <a:sym typeface="+mn-lt"/>
              </a:rPr>
              <a:t>总冠军。</a:t>
            </a:r>
            <a:r>
              <a:rPr lang="en-US" altLang="zh-CN" dirty="0">
                <a:cs typeface="+mn-ea"/>
                <a:sym typeface="+mn-lt"/>
              </a:rPr>
              <a:t>10</a:t>
            </a:r>
            <a:r>
              <a:rPr lang="zh-CN" altLang="en-US" dirty="0">
                <a:cs typeface="+mn-ea"/>
                <a:sym typeface="+mn-lt"/>
              </a:rPr>
              <a:t>岁时因触电意外失去双臂，</a:t>
            </a:r>
            <a:r>
              <a:rPr lang="en-US" altLang="zh-CN" dirty="0">
                <a:cs typeface="+mn-ea"/>
                <a:sym typeface="+mn-lt"/>
              </a:rPr>
              <a:t>12</a:t>
            </a:r>
            <a:r>
              <a:rPr lang="zh-CN" altLang="en-US" dirty="0">
                <a:cs typeface="+mn-ea"/>
                <a:sym typeface="+mn-lt"/>
              </a:rPr>
              <a:t>岁学习游泳，</a:t>
            </a:r>
            <a:r>
              <a:rPr lang="en-US" altLang="zh-CN" dirty="0">
                <a:cs typeface="+mn-ea"/>
                <a:sym typeface="+mn-lt"/>
              </a:rPr>
              <a:t>14</a:t>
            </a:r>
            <a:r>
              <a:rPr lang="zh-CN" altLang="en-US" dirty="0">
                <a:cs typeface="+mn-ea"/>
                <a:sym typeface="+mn-lt"/>
              </a:rPr>
              <a:t>岁获得全国游泳冠军，</a:t>
            </a:r>
            <a:r>
              <a:rPr lang="en-US" altLang="zh-CN" dirty="0">
                <a:cs typeface="+mn-ea"/>
                <a:sym typeface="+mn-lt"/>
              </a:rPr>
              <a:t>16</a:t>
            </a:r>
            <a:r>
              <a:rPr lang="zh-CN" altLang="en-US" dirty="0">
                <a:cs typeface="+mn-ea"/>
                <a:sym typeface="+mn-lt"/>
              </a:rPr>
              <a:t>岁学习打字，</a:t>
            </a:r>
            <a:r>
              <a:rPr lang="en-US" altLang="zh-CN" dirty="0">
                <a:cs typeface="+mn-ea"/>
                <a:sym typeface="+mn-lt"/>
              </a:rPr>
              <a:t>19</a:t>
            </a:r>
            <a:r>
              <a:rPr lang="zh-CN" altLang="en-US" dirty="0">
                <a:cs typeface="+mn-ea"/>
                <a:sym typeface="+mn-lt"/>
              </a:rPr>
              <a:t>岁自学钢琴，仅用一年即可弹奏出相当于手弹钢琴专业</a:t>
            </a:r>
            <a:r>
              <a:rPr lang="en-US" altLang="zh-CN" dirty="0">
                <a:cs typeface="+mn-ea"/>
                <a:sym typeface="+mn-lt"/>
              </a:rPr>
              <a:t>7</a:t>
            </a:r>
            <a:r>
              <a:rPr lang="zh-CN" altLang="en-US" dirty="0">
                <a:cs typeface="+mn-ea"/>
                <a:sym typeface="+mn-lt"/>
              </a:rPr>
              <a:t>级水平的钢琴曲。</a:t>
            </a:r>
            <a:endParaRPr lang="en-US" altLang="zh-CN" dirty="0">
              <a:cs typeface="+mn-ea"/>
              <a:sym typeface="+mn-lt"/>
            </a:endParaRPr>
          </a:p>
          <a:p>
            <a:endParaRPr lang="en-US" altLang="zh-CN" dirty="0">
              <a:cs typeface="+mn-ea"/>
              <a:sym typeface="+mn-lt"/>
            </a:endParaRPr>
          </a:p>
          <a:p>
            <a:r>
              <a:rPr lang="en-US" altLang="zh-CN" dirty="0">
                <a:cs typeface="+mn-ea"/>
                <a:sym typeface="+mn-lt"/>
              </a:rPr>
              <a:t>     2008</a:t>
            </a:r>
            <a:r>
              <a:rPr lang="zh-CN" altLang="en-US" dirty="0">
                <a:cs typeface="+mn-ea"/>
                <a:sym typeface="+mn-lt"/>
              </a:rPr>
              <a:t>年，与刘德华共同为奥运加油，合作歌曲</a:t>
            </a:r>
            <a:r>
              <a:rPr lang="en-US" altLang="zh-CN" dirty="0">
                <a:cs typeface="+mn-ea"/>
                <a:sym typeface="+mn-lt"/>
              </a:rPr>
              <a:t>《</a:t>
            </a:r>
            <a:r>
              <a:rPr lang="zh-CN" altLang="en-US" dirty="0">
                <a:cs typeface="+mn-ea"/>
                <a:sym typeface="+mn-lt"/>
              </a:rPr>
              <a:t>天意</a:t>
            </a:r>
            <a:r>
              <a:rPr lang="en-US" altLang="zh-CN" dirty="0">
                <a:cs typeface="+mn-ea"/>
                <a:sym typeface="+mn-lt"/>
              </a:rPr>
              <a:t>》</a:t>
            </a:r>
            <a:r>
              <a:rPr lang="zh-CN" altLang="en-US" dirty="0">
                <a:cs typeface="+mn-ea"/>
                <a:sym typeface="+mn-lt"/>
              </a:rPr>
              <a:t>。</a:t>
            </a:r>
          </a:p>
          <a:p>
            <a:r>
              <a:rPr lang="zh-CN" altLang="en-US" dirty="0">
                <a:cs typeface="+mn-ea"/>
                <a:sym typeface="+mn-lt"/>
              </a:rPr>
              <a:t>他说：“我能像正常人一样生活，养活自己，虽然我体会不到拥抱别人的幸福感，但我能够在琴声中感受到更多的幸福。” </a:t>
            </a:r>
          </a:p>
        </p:txBody>
      </p:sp>
    </p:spTree>
    <p:extLst>
      <p:ext uri="{BB962C8B-B14F-4D97-AF65-F5344CB8AC3E}">
        <p14:creationId xmlns:p14="http://schemas.microsoft.com/office/powerpoint/2010/main" val="8723767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p14="http://schemas.microsoft.com/office/powerpoint/2010/main" xmlns:mc="http://schemas.openxmlformats.org/markup-compatibility/2006" xmlns:a16="http://schemas.microsoft.com/office/drawing/2014/main" id="{DAD62C37-B174-4684-A81F-57086439AC0E}"/>
              </a:ext>
            </a:extLst>
          </p:cNvPr>
          <p:cNvSpPr/>
          <p:nvPr/>
        </p:nvSpPr>
        <p:spPr>
          <a:xfrm>
            <a:off x="1303755" y="344027"/>
            <a:ext cx="1728422" cy="662554"/>
          </a:xfrm>
          <a:prstGeom prst="rect">
            <a:avLst/>
          </a:prstGeom>
        </p:spPr>
        <p:txBody>
          <a:bodyPr wrap="none">
            <a:spAutoFit/>
          </a:bodyPr>
          <a:lstStyle/>
          <a:p>
            <a:pPr lvl="0">
              <a:lnSpc>
                <a:spcPct val="150000"/>
              </a:lnSpc>
            </a:pPr>
            <a:r>
              <a:rPr lang="zh-CN" altLang="en-US" sz="2800" b="1" dirty="0">
                <a:solidFill>
                  <a:srgbClr val="D41C1E"/>
                </a:solidFill>
                <a:cs typeface="+mn-ea"/>
                <a:sym typeface="+mn-lt"/>
              </a:rPr>
              <a:t>可爱的</a:t>
            </a:r>
            <a:r>
              <a:rPr lang="en-US" altLang="zh-CN" sz="2800" b="1" dirty="0">
                <a:solidFill>
                  <a:srgbClr val="D41C1E"/>
                </a:solidFill>
                <a:cs typeface="+mn-ea"/>
                <a:sym typeface="+mn-lt"/>
              </a:rPr>
              <a:t>TA</a:t>
            </a:r>
          </a:p>
        </p:txBody>
      </p:sp>
      <p:pic>
        <p:nvPicPr>
          <p:cNvPr id="3" name="图片 2">
            <a:extLst>
              <a:ext uri="{FF2B5EF4-FFF2-40B4-BE49-F238E27FC236}">
                <a16:creationId xmlns="" xmlns:p14="http://schemas.microsoft.com/office/powerpoint/2010/main" xmlns:mc="http://schemas.openxmlformats.org/markup-compatibility/2006" xmlns:a16="http://schemas.microsoft.com/office/drawing/2014/main" id="{A93ACCED-8121-4DC9-ACDF-B0758B10F77C}"/>
              </a:ext>
            </a:extLst>
          </p:cNvPr>
          <p:cNvPicPr>
            <a:picLocks noChangeAspect="1"/>
          </p:cNvPicPr>
          <p:nvPr/>
        </p:nvPicPr>
        <p:blipFill>
          <a:blip r:embed="rId3"/>
          <a:stretch>
            <a:fillRect/>
          </a:stretch>
        </p:blipFill>
        <p:spPr>
          <a:xfrm>
            <a:off x="3571530" y="1296951"/>
            <a:ext cx="5048940" cy="3009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矩形 4">
            <a:extLst>
              <a:ext uri="{FF2B5EF4-FFF2-40B4-BE49-F238E27FC236}">
                <a16:creationId xmlns="" xmlns:p14="http://schemas.microsoft.com/office/powerpoint/2010/main" xmlns:mc="http://schemas.openxmlformats.org/markup-compatibility/2006" xmlns:a16="http://schemas.microsoft.com/office/drawing/2014/main" id="{70C0F866-5B6A-4D18-AE02-13F2913A2ABD}"/>
              </a:ext>
            </a:extLst>
          </p:cNvPr>
          <p:cNvSpPr/>
          <p:nvPr/>
        </p:nvSpPr>
        <p:spPr>
          <a:xfrm>
            <a:off x="2062723" y="4597007"/>
            <a:ext cx="8066554" cy="1631216"/>
          </a:xfrm>
          <a:prstGeom prst="rect">
            <a:avLst/>
          </a:prstGeom>
        </p:spPr>
        <p:txBody>
          <a:bodyPr wrap="square">
            <a:spAutoFit/>
          </a:bodyPr>
          <a:lstStyle/>
          <a:p>
            <a:r>
              <a:rPr lang="zh-CN" altLang="en-US" sz="2800" b="1" dirty="0">
                <a:solidFill>
                  <a:srgbClr val="C00000"/>
                </a:solidFill>
                <a:cs typeface="+mn-ea"/>
                <a:sym typeface="+mn-lt"/>
              </a:rPr>
              <a:t>科迪</a:t>
            </a:r>
            <a:r>
              <a:rPr lang="en-US" altLang="zh-CN" sz="2800" b="1" dirty="0">
                <a:solidFill>
                  <a:srgbClr val="C00000"/>
                </a:solidFill>
                <a:cs typeface="+mn-ea"/>
                <a:sym typeface="+mn-lt"/>
              </a:rPr>
              <a:t>·</a:t>
            </a:r>
            <a:r>
              <a:rPr lang="zh-CN" altLang="en-US" sz="2800" b="1" dirty="0">
                <a:solidFill>
                  <a:srgbClr val="C00000"/>
                </a:solidFill>
                <a:cs typeface="+mn-ea"/>
                <a:sym typeface="+mn-lt"/>
              </a:rPr>
              <a:t>麦克兰德</a:t>
            </a:r>
          </a:p>
          <a:p>
            <a:endParaRPr lang="zh-CN" altLang="en-US" dirty="0">
              <a:cs typeface="+mn-ea"/>
              <a:sym typeface="+mn-lt"/>
            </a:endParaRPr>
          </a:p>
          <a:p>
            <a:r>
              <a:rPr lang="zh-CN" altLang="en-US" dirty="0">
                <a:cs typeface="+mn-ea"/>
                <a:sym typeface="+mn-lt"/>
              </a:rPr>
              <a:t>由于先天残疾，出生</a:t>
            </a:r>
            <a:r>
              <a:rPr lang="en-US" altLang="zh-CN" dirty="0">
                <a:cs typeface="+mn-ea"/>
                <a:sym typeface="+mn-lt"/>
              </a:rPr>
              <a:t>15</a:t>
            </a:r>
            <a:r>
              <a:rPr lang="zh-CN" altLang="en-US" dirty="0">
                <a:cs typeface="+mn-ea"/>
                <a:sym typeface="+mn-lt"/>
              </a:rPr>
              <a:t>个月就被截去双腿的</a:t>
            </a:r>
            <a:r>
              <a:rPr lang="en-US" altLang="zh-CN" dirty="0">
                <a:cs typeface="+mn-ea"/>
                <a:sym typeface="+mn-lt"/>
              </a:rPr>
              <a:t>7</a:t>
            </a:r>
            <a:r>
              <a:rPr lang="zh-CN" altLang="en-US" dirty="0">
                <a:cs typeface="+mn-ea"/>
                <a:sym typeface="+mn-lt"/>
              </a:rPr>
              <a:t>岁美国小男孩科迪，依然表现出了非凡的体育才能，他的目标是成为南非名将皮斯托留斯之后的下一位“无腿飞人”，或者残奥会上的菲尔普斯。</a:t>
            </a:r>
          </a:p>
        </p:txBody>
      </p:sp>
    </p:spTree>
    <p:extLst>
      <p:ext uri="{BB962C8B-B14F-4D97-AF65-F5344CB8AC3E}">
        <p14:creationId xmlns:p14="http://schemas.microsoft.com/office/powerpoint/2010/main" val="14983997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73AF1B7-231D-4CA1-948F-369159CA937E}"/>
              </a:ext>
            </a:extLst>
          </p:cNvPr>
          <p:cNvSpPr/>
          <p:nvPr/>
        </p:nvSpPr>
        <p:spPr>
          <a:xfrm>
            <a:off x="2425173" y="416809"/>
            <a:ext cx="2451312" cy="1446550"/>
          </a:xfrm>
          <a:prstGeom prst="rect">
            <a:avLst/>
          </a:prstGeom>
        </p:spPr>
        <p:txBody>
          <a:bodyPr wrap="none">
            <a:spAutoFit/>
          </a:bodyPr>
          <a:lstStyle/>
          <a:p>
            <a:pPr lvl="0"/>
            <a:r>
              <a:rPr lang="zh-CN" altLang="en-US" sz="8800" b="1" dirty="0">
                <a:blipFill>
                  <a:blip r:embed="rId3"/>
                  <a:stretch>
                    <a:fillRect/>
                  </a:stretch>
                </a:blipFill>
                <a:effectLst>
                  <a:outerShdw blurRad="38100" dist="38100" dir="2700000" algn="tl">
                    <a:srgbClr val="000000">
                      <a:alpha val="43137"/>
                    </a:srgbClr>
                  </a:outerShdw>
                </a:effectLst>
                <a:cs typeface="+mn-ea"/>
                <a:sym typeface="+mn-lt"/>
              </a:rPr>
              <a:t>目录</a:t>
            </a:r>
          </a:p>
        </p:txBody>
      </p:sp>
      <p:grpSp>
        <p:nvGrpSpPr>
          <p:cNvPr id="10" name="组合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B4358F-4203-434B-A50E-B460AC5CB75D}"/>
              </a:ext>
            </a:extLst>
          </p:cNvPr>
          <p:cNvGrpSpPr/>
          <p:nvPr/>
        </p:nvGrpSpPr>
        <p:grpSpPr>
          <a:xfrm>
            <a:off x="1306877" y="2142935"/>
            <a:ext cx="3557634" cy="680815"/>
            <a:chOff x="1306877" y="2142935"/>
            <a:chExt cx="3557634" cy="680815"/>
          </a:xfrm>
        </p:grpSpPr>
        <p:sp>
          <p:nvSpPr>
            <p:cNvPr id="26"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82872EF-31B8-49E0-A042-B2921DD139C1}"/>
                </a:ext>
              </a:extLst>
            </p:cNvPr>
            <p:cNvSpPr txBox="1">
              <a:spLocks noChangeArrowheads="1"/>
            </p:cNvSpPr>
            <p:nvPr/>
          </p:nvSpPr>
          <p:spPr bwMode="auto">
            <a:xfrm>
              <a:off x="1306877" y="2238975"/>
              <a:ext cx="713870" cy="584775"/>
            </a:xfrm>
            <a:prstGeom prst="rect">
              <a:avLst/>
            </a:prstGeom>
            <a:solidFill>
              <a:srgbClr val="D41C1E"/>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3200" b="1" dirty="0">
                  <a:solidFill>
                    <a:srgbClr val="FFFFFF"/>
                  </a:solidFill>
                  <a:latin typeface="+mn-lt"/>
                  <a:ea typeface="+mn-ea"/>
                  <a:cs typeface="+mn-ea"/>
                  <a:sym typeface="+mn-lt"/>
                </a:rPr>
                <a:t>01</a:t>
              </a:r>
              <a:endParaRPr lang="zh-CN" altLang="en-US" sz="3200" b="1" dirty="0">
                <a:solidFill>
                  <a:srgbClr val="FFFFFF"/>
                </a:solidFill>
                <a:latin typeface="+mn-lt"/>
                <a:ea typeface="+mn-ea"/>
                <a:cs typeface="+mn-ea"/>
                <a:sym typeface="+mn-lt"/>
              </a:endParaRPr>
            </a:p>
          </p:txBody>
        </p:sp>
        <p:cxnSp>
          <p:nvCxnSpPr>
            <p:cNvPr id="30" name="直接连接符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E3CD46-E082-4294-9A7F-60F710AECD6F}"/>
                </a:ext>
              </a:extLst>
            </p:cNvPr>
            <p:cNvCxnSpPr>
              <a:cxnSpLocks noChangeShapeType="1"/>
            </p:cNvCxnSpPr>
            <p:nvPr/>
          </p:nvCxnSpPr>
          <p:spPr bwMode="auto">
            <a:xfrm>
              <a:off x="2137140" y="2302762"/>
              <a:ext cx="0" cy="457200"/>
            </a:xfrm>
            <a:prstGeom prst="line">
              <a:avLst/>
            </a:prstGeom>
            <a:noFill/>
            <a:ln w="28575">
              <a:solidFill>
                <a:srgbClr val="D41C1E"/>
              </a:solidFill>
              <a:round/>
              <a:headEnd/>
              <a:tailEnd/>
            </a:ln>
            <a:extLst>
              <a:ext uri="{909E8E84-426E-40DD-AFC4-6F175D3DCCD1}">
                <a14:hiddenFill xmlns:a14="http://schemas.microsoft.com/office/drawing/2010/main">
                  <a:noFill/>
                </a14:hiddenFill>
              </a:ext>
            </a:extLst>
          </p:spPr>
        </p:cxn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BA7333-85FE-4876-BAF6-5E17F8937758}"/>
                </a:ext>
              </a:extLst>
            </p:cNvPr>
            <p:cNvSpPr/>
            <p:nvPr/>
          </p:nvSpPr>
          <p:spPr>
            <a:xfrm>
              <a:off x="2525409" y="2142935"/>
              <a:ext cx="2339102" cy="662554"/>
            </a:xfrm>
            <a:prstGeom prst="rect">
              <a:avLst/>
            </a:prstGeom>
          </p:spPr>
          <p:txBody>
            <a:bodyPr wrap="none">
              <a:spAutoFit/>
            </a:bodyPr>
            <a:lstStyle/>
            <a:p>
              <a:pPr lvl="0">
                <a:lnSpc>
                  <a:spcPct val="150000"/>
                </a:lnSpc>
              </a:pPr>
              <a:r>
                <a:rPr lang="zh-CN" altLang="en-US" sz="2800" b="1" dirty="0">
                  <a:solidFill>
                    <a:srgbClr val="D41C1E"/>
                  </a:solidFill>
                  <a:cs typeface="+mn-ea"/>
                  <a:sym typeface="+mn-lt"/>
                </a:rPr>
                <a:t>国际残疾人日</a:t>
              </a:r>
            </a:p>
          </p:txBody>
        </p:sp>
      </p:grpSp>
      <p:grpSp>
        <p:nvGrpSpPr>
          <p:cNvPr id="34" name="组合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D69F341-8DBC-4E96-A81A-FDC6CE4283DA}"/>
              </a:ext>
            </a:extLst>
          </p:cNvPr>
          <p:cNvGrpSpPr/>
          <p:nvPr/>
        </p:nvGrpSpPr>
        <p:grpSpPr>
          <a:xfrm>
            <a:off x="1306877" y="3174844"/>
            <a:ext cx="3916707" cy="584775"/>
            <a:chOff x="1306877" y="3163822"/>
            <a:chExt cx="3916707" cy="584775"/>
          </a:xfrm>
        </p:grpSpPr>
        <p:sp>
          <p:nvSpPr>
            <p:cNvPr id="27" name="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DC7A61-8625-4219-B807-5CDFAE73BDBC}"/>
                </a:ext>
              </a:extLst>
            </p:cNvPr>
            <p:cNvSpPr txBox="1">
              <a:spLocks noChangeArrowheads="1"/>
            </p:cNvSpPr>
            <p:nvPr/>
          </p:nvSpPr>
          <p:spPr bwMode="auto">
            <a:xfrm>
              <a:off x="1306877" y="3163822"/>
              <a:ext cx="713870" cy="584775"/>
            </a:xfrm>
            <a:prstGeom prst="rect">
              <a:avLst/>
            </a:prstGeom>
            <a:solidFill>
              <a:srgbClr val="FF6D4A"/>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3200" b="1" dirty="0">
                  <a:solidFill>
                    <a:srgbClr val="FFFFFF"/>
                  </a:solidFill>
                  <a:latin typeface="+mn-lt"/>
                  <a:ea typeface="+mn-ea"/>
                  <a:cs typeface="+mn-ea"/>
                  <a:sym typeface="+mn-lt"/>
                </a:rPr>
                <a:t>02</a:t>
              </a:r>
              <a:endParaRPr lang="zh-CN" altLang="en-US" sz="3200" b="1" dirty="0">
                <a:solidFill>
                  <a:srgbClr val="FFFFFF"/>
                </a:solidFill>
                <a:latin typeface="+mn-lt"/>
                <a:ea typeface="+mn-ea"/>
                <a:cs typeface="+mn-ea"/>
                <a:sym typeface="+mn-lt"/>
              </a:endParaRPr>
            </a:p>
          </p:txBody>
        </p:sp>
        <p:cxnSp>
          <p:nvCxnSpPr>
            <p:cNvPr id="31" name="直接连接符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B19E3E-26CD-4257-B00B-EBE8CE157395}"/>
                </a:ext>
              </a:extLst>
            </p:cNvPr>
            <p:cNvCxnSpPr>
              <a:cxnSpLocks noChangeShapeType="1"/>
            </p:cNvCxnSpPr>
            <p:nvPr/>
          </p:nvCxnSpPr>
          <p:spPr bwMode="auto">
            <a:xfrm>
              <a:off x="2156190" y="3227609"/>
              <a:ext cx="0" cy="457200"/>
            </a:xfrm>
            <a:prstGeom prst="line">
              <a:avLst/>
            </a:prstGeom>
            <a:noFill/>
            <a:ln w="28575">
              <a:solidFill>
                <a:srgbClr val="FF6D4A"/>
              </a:solidFill>
              <a:round/>
              <a:headEnd/>
              <a:tailEnd/>
            </a:ln>
            <a:extLst>
              <a:ext uri="{909E8E84-426E-40DD-AFC4-6F175D3DCCD1}">
                <a14:hiddenFill xmlns:a14="http://schemas.microsoft.com/office/drawing/2010/main">
                  <a:noFill/>
                </a14:hiddenFill>
              </a:ext>
            </a:extLst>
          </p:spPr>
        </p:cxnSp>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9DC6040-C191-4E4F-9D8F-0BE6DEE25A4B}"/>
                </a:ext>
              </a:extLst>
            </p:cNvPr>
            <p:cNvSpPr/>
            <p:nvPr/>
          </p:nvSpPr>
          <p:spPr>
            <a:xfrm>
              <a:off x="2525409" y="3194599"/>
              <a:ext cx="2698175" cy="523220"/>
            </a:xfrm>
            <a:prstGeom prst="rect">
              <a:avLst/>
            </a:prstGeom>
          </p:spPr>
          <p:txBody>
            <a:bodyPr wrap="none">
              <a:spAutoFit/>
            </a:bodyPr>
            <a:lstStyle/>
            <a:p>
              <a:r>
                <a:rPr lang="zh-CN" altLang="en-US" sz="2800" b="1" dirty="0">
                  <a:solidFill>
                    <a:srgbClr val="FF6D4A"/>
                  </a:solidFill>
                  <a:cs typeface="+mn-ea"/>
                  <a:sym typeface="+mn-lt"/>
                </a:rPr>
                <a:t>认识无障碍设施</a:t>
              </a:r>
              <a:endParaRPr lang="zh-CN" altLang="en-US" sz="2800" dirty="0">
                <a:solidFill>
                  <a:srgbClr val="FF6D4A"/>
                </a:solidFill>
                <a:cs typeface="+mn-ea"/>
                <a:sym typeface="+mn-lt"/>
              </a:endParaRPr>
            </a:p>
          </p:txBody>
        </p:sp>
      </p:grpSp>
      <p:grpSp>
        <p:nvGrpSpPr>
          <p:cNvPr id="35" name="组合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72B70B8-8983-4286-B9B4-505FD41D1308}"/>
              </a:ext>
            </a:extLst>
          </p:cNvPr>
          <p:cNvGrpSpPr/>
          <p:nvPr/>
        </p:nvGrpSpPr>
        <p:grpSpPr>
          <a:xfrm>
            <a:off x="1306877" y="4110713"/>
            <a:ext cx="2946954" cy="584775"/>
            <a:chOff x="1306877" y="4103955"/>
            <a:chExt cx="2946954" cy="584775"/>
          </a:xfrm>
        </p:grpSpPr>
        <p:sp>
          <p:nvSpPr>
            <p:cNvPr id="2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EECDE2C-8918-4F9A-B81F-2F22B6077D01}"/>
                </a:ext>
              </a:extLst>
            </p:cNvPr>
            <p:cNvSpPr txBox="1">
              <a:spLocks noChangeArrowheads="1"/>
            </p:cNvSpPr>
            <p:nvPr/>
          </p:nvSpPr>
          <p:spPr bwMode="auto">
            <a:xfrm>
              <a:off x="1306877" y="4103955"/>
              <a:ext cx="713870" cy="584775"/>
            </a:xfrm>
            <a:prstGeom prst="rect">
              <a:avLst/>
            </a:prstGeom>
            <a:solidFill>
              <a:srgbClr val="D41C1E"/>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3200" b="1" dirty="0">
                  <a:solidFill>
                    <a:srgbClr val="FFFFFF"/>
                  </a:solidFill>
                  <a:latin typeface="+mn-lt"/>
                  <a:ea typeface="+mn-ea"/>
                  <a:cs typeface="+mn-ea"/>
                  <a:sym typeface="+mn-lt"/>
                </a:rPr>
                <a:t>03</a:t>
              </a:r>
              <a:endParaRPr lang="zh-CN" altLang="en-US" sz="3200" b="1" dirty="0">
                <a:solidFill>
                  <a:srgbClr val="FFFFFF"/>
                </a:solidFill>
                <a:latin typeface="+mn-lt"/>
                <a:ea typeface="+mn-ea"/>
                <a:cs typeface="+mn-ea"/>
                <a:sym typeface="+mn-lt"/>
              </a:endParaRPr>
            </a:p>
          </p:txBody>
        </p:sp>
        <p:cxnSp>
          <p:nvCxnSpPr>
            <p:cNvPr id="32" name="直接连接符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50F1913-5AB5-4040-AAAA-AD555743080E}"/>
                </a:ext>
              </a:extLst>
            </p:cNvPr>
            <p:cNvCxnSpPr>
              <a:cxnSpLocks noChangeShapeType="1"/>
            </p:cNvCxnSpPr>
            <p:nvPr/>
          </p:nvCxnSpPr>
          <p:spPr bwMode="auto">
            <a:xfrm>
              <a:off x="2156190" y="4167742"/>
              <a:ext cx="0" cy="457200"/>
            </a:xfrm>
            <a:prstGeom prst="line">
              <a:avLst/>
            </a:prstGeom>
            <a:noFill/>
            <a:ln w="28575">
              <a:solidFill>
                <a:srgbClr val="D41C1E"/>
              </a:solidFill>
              <a:round/>
              <a:headEnd/>
              <a:tailEnd/>
            </a:ln>
            <a:extLst>
              <a:ext uri="{909E8E84-426E-40DD-AFC4-6F175D3DCCD1}">
                <a14:hiddenFill xmlns:a14="http://schemas.microsoft.com/office/drawing/2010/main">
                  <a:noFill/>
                </a14:hiddenFill>
              </a:ext>
            </a:extLst>
          </p:spPr>
        </p:cxnSp>
        <p:sp>
          <p:nvSpPr>
            <p:cNvPr id="6" name="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5DD151E-9017-437E-8B4D-7B9D6878E018}"/>
                </a:ext>
              </a:extLst>
            </p:cNvPr>
            <p:cNvSpPr/>
            <p:nvPr/>
          </p:nvSpPr>
          <p:spPr>
            <a:xfrm>
              <a:off x="2525409" y="4134732"/>
              <a:ext cx="1728422" cy="523220"/>
            </a:xfrm>
            <a:prstGeom prst="rect">
              <a:avLst/>
            </a:prstGeom>
          </p:spPr>
          <p:txBody>
            <a:bodyPr wrap="none">
              <a:spAutoFit/>
            </a:bodyPr>
            <a:lstStyle/>
            <a:p>
              <a:r>
                <a:rPr lang="zh-CN" altLang="en-US" sz="2800" b="1" dirty="0">
                  <a:solidFill>
                    <a:srgbClr val="D41C1E"/>
                  </a:solidFill>
                  <a:cs typeface="+mn-ea"/>
                  <a:sym typeface="+mn-lt"/>
                </a:rPr>
                <a:t>可爱的</a:t>
              </a:r>
              <a:r>
                <a:rPr lang="en-US" altLang="zh-CN" sz="2800" b="1" dirty="0">
                  <a:solidFill>
                    <a:srgbClr val="D41C1E"/>
                  </a:solidFill>
                  <a:cs typeface="+mn-ea"/>
                  <a:sym typeface="+mn-lt"/>
                </a:rPr>
                <a:t>TA</a:t>
              </a:r>
              <a:endParaRPr lang="zh-CN" altLang="en-US" sz="2800" dirty="0">
                <a:cs typeface="+mn-ea"/>
                <a:sym typeface="+mn-lt"/>
              </a:endParaRPr>
            </a:p>
          </p:txBody>
        </p:sp>
      </p:grpSp>
      <p:grpSp>
        <p:nvGrpSpPr>
          <p:cNvPr id="36" name="组合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301E96A-E5EA-4620-9E0E-FC26880A7362}"/>
              </a:ext>
            </a:extLst>
          </p:cNvPr>
          <p:cNvGrpSpPr/>
          <p:nvPr/>
        </p:nvGrpSpPr>
        <p:grpSpPr>
          <a:xfrm>
            <a:off x="1306877" y="5046581"/>
            <a:ext cx="3916707" cy="662554"/>
            <a:chOff x="1306877" y="5046581"/>
            <a:chExt cx="3916707" cy="662554"/>
          </a:xfrm>
        </p:grpSpPr>
        <p:sp>
          <p:nvSpPr>
            <p:cNvPr id="2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D211EF3-7FF9-4B1F-A61B-2AD1FB8720D2}"/>
                </a:ext>
              </a:extLst>
            </p:cNvPr>
            <p:cNvSpPr txBox="1">
              <a:spLocks noChangeArrowheads="1"/>
            </p:cNvSpPr>
            <p:nvPr/>
          </p:nvSpPr>
          <p:spPr bwMode="auto">
            <a:xfrm>
              <a:off x="1306877" y="5085471"/>
              <a:ext cx="713870" cy="584775"/>
            </a:xfrm>
            <a:prstGeom prst="rect">
              <a:avLst/>
            </a:prstGeom>
            <a:solidFill>
              <a:srgbClr val="FF6D4A"/>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3200" b="1" dirty="0">
                  <a:solidFill>
                    <a:srgbClr val="FFFFFF"/>
                  </a:solidFill>
                  <a:latin typeface="+mn-lt"/>
                  <a:ea typeface="+mn-ea"/>
                  <a:cs typeface="+mn-ea"/>
                  <a:sym typeface="+mn-lt"/>
                </a:rPr>
                <a:t>04</a:t>
              </a:r>
              <a:endParaRPr lang="zh-CN" altLang="en-US" sz="3200" b="1" dirty="0">
                <a:solidFill>
                  <a:srgbClr val="FFFFFF"/>
                </a:solidFill>
                <a:latin typeface="+mn-lt"/>
                <a:ea typeface="+mn-ea"/>
                <a:cs typeface="+mn-ea"/>
                <a:sym typeface="+mn-lt"/>
              </a:endParaRPr>
            </a:p>
          </p:txBody>
        </p:sp>
        <p:cxnSp>
          <p:nvCxnSpPr>
            <p:cNvPr id="33" name="直接连接符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F074871-A47A-4E5B-9617-90704D58C171}"/>
                </a:ext>
              </a:extLst>
            </p:cNvPr>
            <p:cNvCxnSpPr>
              <a:cxnSpLocks noChangeShapeType="1"/>
            </p:cNvCxnSpPr>
            <p:nvPr/>
          </p:nvCxnSpPr>
          <p:spPr bwMode="auto">
            <a:xfrm>
              <a:off x="2156190" y="5149258"/>
              <a:ext cx="0" cy="457200"/>
            </a:xfrm>
            <a:prstGeom prst="line">
              <a:avLst/>
            </a:prstGeom>
            <a:noFill/>
            <a:ln w="28575">
              <a:solidFill>
                <a:srgbClr val="FF6D4A"/>
              </a:solidFill>
              <a:round/>
              <a:headEnd/>
              <a:tailEnd/>
            </a:ln>
            <a:extLst>
              <a:ext uri="{909E8E84-426E-40DD-AFC4-6F175D3DCCD1}">
                <a14:hiddenFill xmlns:a14="http://schemas.microsoft.com/office/drawing/2010/main">
                  <a:noFill/>
                </a14:hiddenFill>
              </a:ext>
            </a:extLst>
          </p:spPr>
        </p:cxnSp>
        <p:sp>
          <p:nvSpPr>
            <p:cNvPr id="8" name="矩形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9D7445-5141-48A4-98DE-7AB567087685}"/>
                </a:ext>
              </a:extLst>
            </p:cNvPr>
            <p:cNvSpPr/>
            <p:nvPr/>
          </p:nvSpPr>
          <p:spPr>
            <a:xfrm>
              <a:off x="2525409" y="5046581"/>
              <a:ext cx="2698175" cy="662554"/>
            </a:xfrm>
            <a:prstGeom prst="rect">
              <a:avLst/>
            </a:prstGeom>
          </p:spPr>
          <p:txBody>
            <a:bodyPr wrap="none">
              <a:spAutoFit/>
            </a:bodyPr>
            <a:lstStyle/>
            <a:p>
              <a:pPr lvl="0">
                <a:lnSpc>
                  <a:spcPct val="150000"/>
                </a:lnSpc>
              </a:pPr>
              <a:r>
                <a:rPr lang="zh-CN" altLang="en-US" sz="2800" b="1" dirty="0">
                  <a:solidFill>
                    <a:srgbClr val="FF6D4A"/>
                  </a:solidFill>
                  <a:cs typeface="+mn-ea"/>
                  <a:sym typeface="+mn-lt"/>
                </a:rPr>
                <a:t>我们该怎么做？</a:t>
              </a:r>
            </a:p>
          </p:txBody>
        </p:sp>
      </p:grpSp>
      <p:sp>
        <p:nvSpPr>
          <p:cNvPr id="2" name="文本框 1"/>
          <p:cNvSpPr txBox="1"/>
          <p:nvPr/>
        </p:nvSpPr>
        <p:spPr>
          <a:xfrm>
            <a:off x="6596109" y="1633491"/>
            <a:ext cx="1882066" cy="246221"/>
          </a:xfrm>
          <a:prstGeom prst="rect">
            <a:avLst/>
          </a:prstGeom>
          <a:noFill/>
        </p:spPr>
        <p:txBody>
          <a:bodyPr wrap="square" rtlCol="0">
            <a:spAutoFit/>
          </a:bodyPr>
          <a:lstStyle/>
          <a:p>
            <a:r>
              <a:rPr lang="en-US" altLang="zh-CN" sz="1000" dirty="0">
                <a:solidFill>
                  <a:srgbClr val="FEFEFE"/>
                </a:solidFill>
              </a:rPr>
              <a:t>https://www.ypppt.com/</a:t>
            </a:r>
            <a:endParaRPr lang="zh-CN" altLang="en-US" sz="1000" dirty="0">
              <a:solidFill>
                <a:srgbClr val="FEFEFE"/>
              </a:solidFill>
            </a:endParaRPr>
          </a:p>
        </p:txBody>
      </p:sp>
    </p:spTree>
    <p:extLst>
      <p:ext uri="{BB962C8B-B14F-4D97-AF65-F5344CB8AC3E}">
        <p14:creationId xmlns:p14="http://schemas.microsoft.com/office/powerpoint/2010/main" val="25896652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p14="http://schemas.microsoft.com/office/powerpoint/2010/main" xmlns:mc="http://schemas.openxmlformats.org/markup-compatibility/2006" xmlns:a16="http://schemas.microsoft.com/office/drawing/2014/main" id="{DAD62C37-B174-4684-A81F-57086439AC0E}"/>
              </a:ext>
            </a:extLst>
          </p:cNvPr>
          <p:cNvSpPr/>
          <p:nvPr/>
        </p:nvSpPr>
        <p:spPr>
          <a:xfrm>
            <a:off x="1303755" y="344027"/>
            <a:ext cx="1728422" cy="662554"/>
          </a:xfrm>
          <a:prstGeom prst="rect">
            <a:avLst/>
          </a:prstGeom>
        </p:spPr>
        <p:txBody>
          <a:bodyPr wrap="none">
            <a:spAutoFit/>
          </a:bodyPr>
          <a:lstStyle/>
          <a:p>
            <a:pPr lvl="0">
              <a:lnSpc>
                <a:spcPct val="150000"/>
              </a:lnSpc>
            </a:pPr>
            <a:r>
              <a:rPr lang="zh-CN" altLang="en-US" sz="2800" b="1" dirty="0">
                <a:solidFill>
                  <a:srgbClr val="D41C1E"/>
                </a:solidFill>
                <a:cs typeface="+mn-ea"/>
                <a:sym typeface="+mn-lt"/>
              </a:rPr>
              <a:t>可爱的</a:t>
            </a:r>
            <a:r>
              <a:rPr lang="en-US" altLang="zh-CN" sz="2800" b="1" dirty="0">
                <a:solidFill>
                  <a:srgbClr val="D41C1E"/>
                </a:solidFill>
                <a:cs typeface="+mn-ea"/>
                <a:sym typeface="+mn-lt"/>
              </a:rPr>
              <a:t>TA</a:t>
            </a:r>
          </a:p>
        </p:txBody>
      </p:sp>
      <p:sp>
        <p:nvSpPr>
          <p:cNvPr id="3" name="矩形 2">
            <a:extLst>
              <a:ext uri="{FF2B5EF4-FFF2-40B4-BE49-F238E27FC236}">
                <a16:creationId xmlns="" xmlns:p14="http://schemas.microsoft.com/office/powerpoint/2010/main" xmlns:mc="http://schemas.openxmlformats.org/markup-compatibility/2006" xmlns:a16="http://schemas.microsoft.com/office/drawing/2014/main" id="{26DE5D1B-E23D-480C-8987-0CED7F26EB72}"/>
              </a:ext>
            </a:extLst>
          </p:cNvPr>
          <p:cNvSpPr/>
          <p:nvPr/>
        </p:nvSpPr>
        <p:spPr>
          <a:xfrm>
            <a:off x="6096000" y="2684311"/>
            <a:ext cx="4923504" cy="2185214"/>
          </a:xfrm>
          <a:prstGeom prst="rect">
            <a:avLst/>
          </a:prstGeom>
        </p:spPr>
        <p:txBody>
          <a:bodyPr wrap="square">
            <a:spAutoFit/>
          </a:bodyPr>
          <a:lstStyle/>
          <a:p>
            <a:r>
              <a:rPr lang="zh-CN" altLang="en-US" sz="2800" b="1" dirty="0">
                <a:solidFill>
                  <a:srgbClr val="C00000"/>
                </a:solidFill>
                <a:cs typeface="+mn-ea"/>
                <a:sym typeface="+mn-lt"/>
              </a:rPr>
              <a:t>尼克</a:t>
            </a:r>
            <a:r>
              <a:rPr lang="en-US" altLang="zh-CN" sz="2800" b="1" dirty="0">
                <a:solidFill>
                  <a:srgbClr val="C00000"/>
                </a:solidFill>
                <a:cs typeface="+mn-ea"/>
                <a:sym typeface="+mn-lt"/>
              </a:rPr>
              <a:t>·</a:t>
            </a:r>
            <a:r>
              <a:rPr lang="zh-CN" altLang="en-US" sz="2800" b="1" dirty="0">
                <a:solidFill>
                  <a:srgbClr val="C00000"/>
                </a:solidFill>
                <a:cs typeface="+mn-ea"/>
                <a:sym typeface="+mn-lt"/>
              </a:rPr>
              <a:t>胡哲</a:t>
            </a:r>
          </a:p>
          <a:p>
            <a:endParaRPr lang="zh-CN" altLang="en-US" dirty="0">
              <a:cs typeface="+mn-ea"/>
              <a:sym typeface="+mn-lt"/>
            </a:endParaRPr>
          </a:p>
          <a:p>
            <a:r>
              <a:rPr lang="zh-CN" altLang="en-US" dirty="0">
                <a:cs typeface="+mn-ea"/>
                <a:sym typeface="+mn-lt"/>
              </a:rPr>
              <a:t>天生没有四肢，只有左侧臀部以下的位置有一个带着两个脚趾头的小“脚”。通过难以置信的勇气、智慧的头脑、对生命坚定的信仰、风趣的幽默感将自己的克服困难的故事传递给大家，最终成为一名励志演讲大师。</a:t>
            </a:r>
          </a:p>
        </p:txBody>
      </p:sp>
      <p:pic>
        <p:nvPicPr>
          <p:cNvPr id="5" name="图片 4">
            <a:extLst>
              <a:ext uri="{FF2B5EF4-FFF2-40B4-BE49-F238E27FC236}">
                <a16:creationId xmlns="" xmlns:p14="http://schemas.microsoft.com/office/powerpoint/2010/main" xmlns:mc="http://schemas.openxmlformats.org/markup-compatibility/2006" xmlns:a16="http://schemas.microsoft.com/office/drawing/2014/main" id="{FDB185AA-0D08-4A21-BA49-E5DD1EAD3212}"/>
              </a:ext>
            </a:extLst>
          </p:cNvPr>
          <p:cNvPicPr>
            <a:picLocks noChangeAspect="1"/>
          </p:cNvPicPr>
          <p:nvPr/>
        </p:nvPicPr>
        <p:blipFill>
          <a:blip r:embed="rId3"/>
          <a:stretch>
            <a:fillRect/>
          </a:stretch>
        </p:blipFill>
        <p:spPr>
          <a:xfrm>
            <a:off x="1022059" y="2140743"/>
            <a:ext cx="4383938" cy="3025649"/>
          </a:xfrm>
          <a:prstGeom prst="rect">
            <a:avLst/>
          </a:prstGeom>
          <a:ln>
            <a:noFill/>
          </a:ln>
          <a:effectLst>
            <a:outerShdw blurRad="292100" dist="139700" dir="2700000" algn="tl" rotWithShape="0">
              <a:srgbClr val="333333">
                <a:alpha val="65000"/>
              </a:srgbClr>
            </a:outerShdw>
          </a:effectLst>
        </p:spPr>
      </p:pic>
      <p:sp>
        <p:nvSpPr>
          <p:cNvPr id="7" name="Rectangle 3">
            <a:extLst>
              <a:ext uri="{FF2B5EF4-FFF2-40B4-BE49-F238E27FC236}">
                <a16:creationId xmlns="" xmlns:p14="http://schemas.microsoft.com/office/powerpoint/2010/main" xmlns:mc="http://schemas.openxmlformats.org/markup-compatibility/2006" xmlns:a16="http://schemas.microsoft.com/office/drawing/2014/main" id="{72F52D8D-4B3A-47FB-909C-32CC6979ABB0}"/>
              </a:ext>
            </a:extLst>
          </p:cNvPr>
          <p:cNvSpPr>
            <a:spLocks noChangeArrowheads="1"/>
          </p:cNvSpPr>
          <p:nvPr/>
        </p:nvSpPr>
        <p:spPr bwMode="auto">
          <a:xfrm>
            <a:off x="-46305" y="2140743"/>
            <a:ext cx="694006" cy="3025649"/>
          </a:xfrm>
          <a:prstGeom prst="rect">
            <a:avLst/>
          </a:prstGeom>
          <a:solidFill>
            <a:srgbClr val="D41C1E"/>
          </a:solidFill>
          <a:ln>
            <a:noFill/>
          </a:ln>
        </p:spPr>
        <p:txBody>
          <a:bodyPr lIns="121682" tIns="60841" rIns="121682" bIns="60841"/>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262626"/>
              </a:solidFill>
              <a:latin typeface="+mn-lt"/>
              <a:ea typeface="+mn-ea"/>
              <a:cs typeface="+mn-ea"/>
              <a:sym typeface="+mn-lt"/>
            </a:endParaRPr>
          </a:p>
        </p:txBody>
      </p:sp>
    </p:spTree>
    <p:extLst>
      <p:ext uri="{BB962C8B-B14F-4D97-AF65-F5344CB8AC3E}">
        <p14:creationId xmlns:p14="http://schemas.microsoft.com/office/powerpoint/2010/main" val="310705789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D386F4-451A-4DAA-9FF5-BE09A414BE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294" y="4683768"/>
            <a:ext cx="7880927" cy="1960058"/>
          </a:xfrm>
          <a:prstGeom prst="rect">
            <a:avLst/>
          </a:prstGeom>
        </p:spPr>
      </p:pic>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1451F3-D228-4F13-B55A-CE0C7146164C}"/>
              </a:ext>
            </a:extLst>
          </p:cNvPr>
          <p:cNvSpPr/>
          <p:nvPr/>
        </p:nvSpPr>
        <p:spPr>
          <a:xfrm>
            <a:off x="1589747" y="3602980"/>
            <a:ext cx="4134465" cy="988347"/>
          </a:xfrm>
          <a:prstGeom prst="rect">
            <a:avLst/>
          </a:prstGeom>
        </p:spPr>
        <p:txBody>
          <a:bodyPr wrap="none">
            <a:spAutoFit/>
          </a:bodyPr>
          <a:lstStyle/>
          <a:p>
            <a:pPr lvl="0">
              <a:lnSpc>
                <a:spcPct val="150000"/>
              </a:lnSpc>
            </a:pPr>
            <a:r>
              <a:rPr lang="zh-CN" altLang="en-US" sz="4400" b="1" dirty="0">
                <a:solidFill>
                  <a:srgbClr val="D41C1E"/>
                </a:solidFill>
                <a:cs typeface="+mn-ea"/>
                <a:sym typeface="+mn-lt"/>
              </a:rPr>
              <a:t>我们该怎么做？</a:t>
            </a:r>
          </a:p>
        </p:txBody>
      </p:sp>
      <p:sp>
        <p:nvSpPr>
          <p:cNvPr id="23" name="矩形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01157C-F429-412D-9C6B-B7DF57A88A03}"/>
              </a:ext>
            </a:extLst>
          </p:cNvPr>
          <p:cNvSpPr>
            <a:spLocks noChangeArrowheads="1"/>
          </p:cNvSpPr>
          <p:nvPr/>
        </p:nvSpPr>
        <p:spPr bwMode="auto">
          <a:xfrm>
            <a:off x="2613632" y="1761183"/>
            <a:ext cx="744538" cy="744538"/>
          </a:xfrm>
          <a:prstGeom prst="rect">
            <a:avLst/>
          </a:prstGeom>
          <a:solidFill>
            <a:srgbClr val="FF6D4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4" name="矩形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7DEC47-2005-49D4-8B5F-9226E415B654}"/>
              </a:ext>
            </a:extLst>
          </p:cNvPr>
          <p:cNvSpPr>
            <a:spLocks noChangeArrowheads="1"/>
          </p:cNvSpPr>
          <p:nvPr/>
        </p:nvSpPr>
        <p:spPr bwMode="auto">
          <a:xfrm>
            <a:off x="3426432" y="1761183"/>
            <a:ext cx="744538" cy="744538"/>
          </a:xfrm>
          <a:prstGeom prst="rect">
            <a:avLst/>
          </a:prstGeom>
          <a:solidFill>
            <a:srgbClr val="D41C1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5" name="矩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6D53B9B-10C7-4EE5-84EA-D006215F7602}"/>
              </a:ext>
            </a:extLst>
          </p:cNvPr>
          <p:cNvSpPr>
            <a:spLocks noChangeArrowheads="1"/>
          </p:cNvSpPr>
          <p:nvPr/>
        </p:nvSpPr>
        <p:spPr bwMode="auto">
          <a:xfrm>
            <a:off x="2592995" y="2588271"/>
            <a:ext cx="744537" cy="744537"/>
          </a:xfrm>
          <a:prstGeom prst="rect">
            <a:avLst/>
          </a:prstGeom>
          <a:solidFill>
            <a:srgbClr val="D41C1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6" name="矩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AF4149-1429-4AC9-8C3A-BCD82644E56C}"/>
              </a:ext>
            </a:extLst>
          </p:cNvPr>
          <p:cNvSpPr>
            <a:spLocks noChangeArrowheads="1"/>
          </p:cNvSpPr>
          <p:nvPr/>
        </p:nvSpPr>
        <p:spPr bwMode="auto">
          <a:xfrm>
            <a:off x="3426432" y="2588271"/>
            <a:ext cx="744538" cy="744537"/>
          </a:xfrm>
          <a:prstGeom prst="rect">
            <a:avLst/>
          </a:prstGeom>
          <a:solidFill>
            <a:srgbClr val="FF6D4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7" name="文本框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83548B-4A3A-42A1-9E68-6553BC5B2F36}"/>
              </a:ext>
            </a:extLst>
          </p:cNvPr>
          <p:cNvSpPr txBox="1">
            <a:spLocks noChangeArrowheads="1"/>
          </p:cNvSpPr>
          <p:nvPr/>
        </p:nvSpPr>
        <p:spPr bwMode="auto">
          <a:xfrm>
            <a:off x="2666034" y="1824514"/>
            <a:ext cx="1576072" cy="144655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8800" b="1" dirty="0">
                <a:solidFill>
                  <a:srgbClr val="FFFFFF"/>
                </a:solidFill>
                <a:latin typeface="+mn-lt"/>
                <a:ea typeface="+mn-ea"/>
                <a:cs typeface="+mn-ea"/>
                <a:sym typeface="+mn-lt"/>
              </a:rPr>
              <a:t>04</a:t>
            </a:r>
            <a:endParaRPr lang="zh-CN" altLang="en-US" sz="8800" b="1" dirty="0">
              <a:solidFill>
                <a:srgbClr val="FFFFFF"/>
              </a:solidFill>
              <a:latin typeface="+mn-lt"/>
              <a:ea typeface="+mn-ea"/>
              <a:cs typeface="+mn-ea"/>
              <a:sym typeface="+mn-lt"/>
            </a:endParaRPr>
          </a:p>
        </p:txBody>
      </p:sp>
      <p:sp>
        <p:nvSpPr>
          <p:cNvPr id="28" name="文本框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71FC2A-1FC6-4F62-9879-822F6D32DDE7}"/>
              </a:ext>
            </a:extLst>
          </p:cNvPr>
          <p:cNvSpPr txBox="1">
            <a:spLocks noChangeArrowheads="1"/>
          </p:cNvSpPr>
          <p:nvPr/>
        </p:nvSpPr>
        <p:spPr bwMode="auto">
          <a:xfrm>
            <a:off x="4261146" y="1764358"/>
            <a:ext cx="492443" cy="1493679"/>
          </a:xfrm>
          <a:prstGeom prst="rect">
            <a:avLst/>
          </a:prstGeom>
          <a:noFill/>
          <a:ln>
            <a:noFill/>
          </a:ln>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000" dirty="0">
                <a:solidFill>
                  <a:srgbClr val="767171"/>
                </a:solidFill>
                <a:latin typeface="+mn-lt"/>
                <a:ea typeface="+mn-ea"/>
                <a:cs typeface="+mn-ea"/>
                <a:sym typeface="+mn-lt"/>
              </a:rPr>
              <a:t>PART FOUR</a:t>
            </a:r>
            <a:endParaRPr lang="zh-CN" altLang="en-US" sz="2000" dirty="0">
              <a:solidFill>
                <a:srgbClr val="767171"/>
              </a:solidFill>
              <a:latin typeface="+mn-lt"/>
              <a:ea typeface="+mn-ea"/>
              <a:cs typeface="+mn-ea"/>
              <a:sym typeface="+mn-lt"/>
            </a:endParaRPr>
          </a:p>
        </p:txBody>
      </p:sp>
    </p:spTree>
    <p:extLst>
      <p:ext uri="{BB962C8B-B14F-4D97-AF65-F5344CB8AC3E}">
        <p14:creationId xmlns:p14="http://schemas.microsoft.com/office/powerpoint/2010/main" val="28653280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4" grpId="0" animBg="1"/>
      <p:bldP spid="25" grpId="0" animBg="1"/>
      <p:bldP spid="26" grpId="0" animBg="1"/>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A394E19-85C7-40DA-BFBA-3BF54D544E4E}"/>
              </a:ext>
            </a:extLst>
          </p:cNvPr>
          <p:cNvSpPr/>
          <p:nvPr/>
        </p:nvSpPr>
        <p:spPr>
          <a:xfrm>
            <a:off x="1380197" y="361950"/>
            <a:ext cx="2698175" cy="662554"/>
          </a:xfrm>
          <a:prstGeom prst="rect">
            <a:avLst/>
          </a:prstGeom>
        </p:spPr>
        <p:txBody>
          <a:bodyPr wrap="none">
            <a:spAutoFit/>
          </a:bodyPr>
          <a:lstStyle/>
          <a:p>
            <a:pPr>
              <a:lnSpc>
                <a:spcPct val="150000"/>
              </a:lnSpc>
            </a:pPr>
            <a:r>
              <a:rPr lang="zh-CN" altLang="en-US" sz="2800" b="1" dirty="0">
                <a:solidFill>
                  <a:srgbClr val="D41C1E"/>
                </a:solidFill>
                <a:cs typeface="+mn-ea"/>
                <a:sym typeface="+mn-lt"/>
              </a:rPr>
              <a:t>我们该怎么做？</a:t>
            </a:r>
          </a:p>
        </p:txBody>
      </p:sp>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214E979-5AB2-4E35-9734-EEE14DD71A8E}"/>
              </a:ext>
            </a:extLst>
          </p:cNvPr>
          <p:cNvPicPr>
            <a:picLocks noChangeAspect="1"/>
          </p:cNvPicPr>
          <p:nvPr/>
        </p:nvPicPr>
        <p:blipFill>
          <a:blip r:embed="rId3">
            <a:extLst>
              <a:ext uri="{BEBA8EAE-BF5A-486C-A8C5-ECC9F3942E4B}">
                <a14:imgProps xmlns:a14="http://schemas.microsoft.com/office/drawing/2010/main">
                  <a14:imgLayer>
                    <a14:imgEffect>
                      <a14:artisticBlur/>
                    </a14:imgEffect>
                  </a14:imgLayer>
                </a14:imgProps>
              </a:ext>
              <a:ext uri="{28A0092B-C50C-407E-A947-70E740481C1C}">
                <a14:useLocalDpi xmlns:a14="http://schemas.microsoft.com/office/drawing/2010/main" val="0"/>
              </a:ext>
            </a:extLst>
          </a:blip>
          <a:stretch>
            <a:fillRect/>
          </a:stretch>
        </p:blipFill>
        <p:spPr>
          <a:xfrm>
            <a:off x="1754272" y="2386013"/>
            <a:ext cx="3651251" cy="2738438"/>
          </a:xfrm>
          <a:prstGeom prst="rect">
            <a:avLst/>
          </a:prstGeom>
        </p:spPr>
      </p:pic>
      <p:sp>
        <p:nvSpPr>
          <p:cNvPr id="7" name="任意多边形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AC9C113-8751-427F-A71B-423D03FA8084}"/>
              </a:ext>
            </a:extLst>
          </p:cNvPr>
          <p:cNvSpPr>
            <a:spLocks/>
          </p:cNvSpPr>
          <p:nvPr/>
        </p:nvSpPr>
        <p:spPr bwMode="auto">
          <a:xfrm rot="2700000">
            <a:off x="6436134" y="822942"/>
            <a:ext cx="3973513" cy="3973512"/>
          </a:xfrm>
          <a:custGeom>
            <a:avLst/>
            <a:gdLst>
              <a:gd name="T0" fmla="*/ 135634 w 3973789"/>
              <a:gd name="T1" fmla="*/ 3182707 h 3973789"/>
              <a:gd name="T2" fmla="*/ 3182710 w 3973789"/>
              <a:gd name="T3" fmla="*/ 135634 h 3973789"/>
              <a:gd name="T4" fmla="*/ 3837604 w 3973789"/>
              <a:gd name="T5" fmla="*/ 135634 h 3973789"/>
              <a:gd name="T6" fmla="*/ 3837604 w 3973789"/>
              <a:gd name="T7" fmla="*/ 790528 h 3973789"/>
              <a:gd name="T8" fmla="*/ 790528 w 3973789"/>
              <a:gd name="T9" fmla="*/ 3837601 h 3973789"/>
              <a:gd name="T10" fmla="*/ 208278 w 3973789"/>
              <a:gd name="T11" fmla="*/ 3896941 h 3973789"/>
              <a:gd name="T12" fmla="*/ 205689 w 3973789"/>
              <a:gd name="T13" fmla="*/ 3894827 h 3973789"/>
              <a:gd name="T14" fmla="*/ 78409 w 3973789"/>
              <a:gd name="T15" fmla="*/ 3894827 h 3973789"/>
              <a:gd name="T16" fmla="*/ 78409 w 3973789"/>
              <a:gd name="T17" fmla="*/ 3767546 h 3973789"/>
              <a:gd name="T18" fmla="*/ 76294 w 3973789"/>
              <a:gd name="T19" fmla="*/ 3764959 h 3973789"/>
              <a:gd name="T20" fmla="*/ 135634 w 3973789"/>
              <a:gd name="T21" fmla="*/ 3182707 h 3973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73789"/>
              <a:gd name="T34" fmla="*/ 0 h 3973789"/>
              <a:gd name="T35" fmla="*/ 3973789 w 3973789"/>
              <a:gd name="T36" fmla="*/ 3973789 h 39737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73789" h="3973789">
                <a:moveTo>
                  <a:pt x="135652" y="3183151"/>
                </a:moveTo>
                <a:lnTo>
                  <a:pt x="3183151" y="135652"/>
                </a:lnTo>
                <a:cubicBezTo>
                  <a:pt x="3364021" y="-45218"/>
                  <a:pt x="3657268" y="-45218"/>
                  <a:pt x="3838137" y="135652"/>
                </a:cubicBezTo>
                <a:cubicBezTo>
                  <a:pt x="4019007" y="316521"/>
                  <a:pt x="4019007" y="609768"/>
                  <a:pt x="3838137" y="790638"/>
                </a:cubicBezTo>
                <a:lnTo>
                  <a:pt x="790638" y="3838137"/>
                </a:lnTo>
                <a:cubicBezTo>
                  <a:pt x="632377" y="3996398"/>
                  <a:pt x="388077" y="4016181"/>
                  <a:pt x="208306" y="3897485"/>
                </a:cubicBezTo>
                <a:lnTo>
                  <a:pt x="205717" y="3895370"/>
                </a:lnTo>
                <a:lnTo>
                  <a:pt x="78419" y="3895370"/>
                </a:lnTo>
                <a:lnTo>
                  <a:pt x="78419" y="3768072"/>
                </a:lnTo>
                <a:lnTo>
                  <a:pt x="76304" y="3765483"/>
                </a:lnTo>
                <a:cubicBezTo>
                  <a:pt x="-42392" y="3585712"/>
                  <a:pt x="-22609" y="3341412"/>
                  <a:pt x="135652" y="3183151"/>
                </a:cubicBezTo>
                <a:close/>
              </a:path>
            </a:pathLst>
          </a:custGeom>
          <a:solidFill>
            <a:srgbClr val="FF6D4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latin typeface="+mn-lt"/>
              <a:ea typeface="+mn-ea"/>
              <a:cs typeface="+mn-ea"/>
              <a:sym typeface="+mn-lt"/>
            </a:endParaRPr>
          </a:p>
        </p:txBody>
      </p:sp>
      <p:sp>
        <p:nvSpPr>
          <p:cNvPr id="8" name="矩形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BC11A30-5457-441A-8EE9-0073D97ECCCA}"/>
              </a:ext>
            </a:extLst>
          </p:cNvPr>
          <p:cNvSpPr/>
          <p:nvPr/>
        </p:nvSpPr>
        <p:spPr>
          <a:xfrm>
            <a:off x="6225933" y="2573141"/>
            <a:ext cx="3775393" cy="954107"/>
          </a:xfrm>
          <a:prstGeom prst="rect">
            <a:avLst/>
          </a:prstGeom>
        </p:spPr>
        <p:txBody>
          <a:bodyPr wrap="none">
            <a:spAutoFit/>
          </a:bodyPr>
          <a:lstStyle/>
          <a:p>
            <a:r>
              <a:rPr lang="zh-CN" altLang="en-US" sz="2800" b="1" dirty="0">
                <a:solidFill>
                  <a:schemeClr val="bg1"/>
                </a:solidFill>
                <a:cs typeface="+mn-ea"/>
                <a:sym typeface="+mn-lt"/>
              </a:rPr>
              <a:t>体验活动一：单手穿衣</a:t>
            </a:r>
          </a:p>
          <a:p>
            <a:endParaRPr lang="zh-CN" altLang="en-US" sz="2800" b="1" dirty="0">
              <a:solidFill>
                <a:schemeClr val="bg1"/>
              </a:solidFill>
              <a:cs typeface="+mn-ea"/>
              <a:sym typeface="+mn-lt"/>
            </a:endParaRPr>
          </a:p>
        </p:txBody>
      </p:sp>
      <p:sp>
        <p:nvSpPr>
          <p:cNvPr id="9" name="矩形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55E72A3-F9F6-477A-A985-3CC76870A6B5}"/>
              </a:ext>
            </a:extLst>
          </p:cNvPr>
          <p:cNvSpPr/>
          <p:nvPr/>
        </p:nvSpPr>
        <p:spPr>
          <a:xfrm>
            <a:off x="5965440" y="3701497"/>
            <a:ext cx="4914899" cy="1477328"/>
          </a:xfrm>
          <a:prstGeom prst="rect">
            <a:avLst/>
          </a:prstGeom>
        </p:spPr>
        <p:txBody>
          <a:bodyPr wrap="square">
            <a:spAutoFit/>
          </a:bodyPr>
          <a:lstStyle/>
          <a:p>
            <a:pPr>
              <a:lnSpc>
                <a:spcPct val="150000"/>
              </a:lnSpc>
            </a:pPr>
            <a:r>
              <a:rPr lang="zh-CN" altLang="en-US" sz="2000" b="1" dirty="0">
                <a:solidFill>
                  <a:srgbClr val="C00000"/>
                </a:solidFill>
                <a:cs typeface="+mn-ea"/>
                <a:sym typeface="+mn-lt"/>
              </a:rPr>
              <a:t>游戏规则：</a:t>
            </a:r>
            <a:r>
              <a:rPr lang="zh-CN" altLang="en-US" sz="2000" b="1" dirty="0">
                <a:cs typeface="+mn-ea"/>
                <a:sym typeface="+mn-lt"/>
              </a:rPr>
              <a:t>一只手背在背后，任何时候都不允许动，另一只手可以自由活动，把衣服穿上。</a:t>
            </a:r>
          </a:p>
        </p:txBody>
      </p:sp>
    </p:spTree>
    <p:extLst>
      <p:ext uri="{BB962C8B-B14F-4D97-AF65-F5344CB8AC3E}">
        <p14:creationId xmlns:p14="http://schemas.microsoft.com/office/powerpoint/2010/main" val="3201416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FA96633-ADC9-4A0E-B0E4-C70DB37021B5}"/>
              </a:ext>
            </a:extLst>
          </p:cNvPr>
          <p:cNvSpPr/>
          <p:nvPr/>
        </p:nvSpPr>
        <p:spPr>
          <a:xfrm>
            <a:off x="1380197" y="361950"/>
            <a:ext cx="2698175" cy="662554"/>
          </a:xfrm>
          <a:prstGeom prst="rect">
            <a:avLst/>
          </a:prstGeom>
        </p:spPr>
        <p:txBody>
          <a:bodyPr wrap="none">
            <a:spAutoFit/>
          </a:bodyPr>
          <a:lstStyle/>
          <a:p>
            <a:pPr>
              <a:lnSpc>
                <a:spcPct val="150000"/>
              </a:lnSpc>
            </a:pPr>
            <a:r>
              <a:rPr lang="zh-CN" altLang="en-US" sz="2800" b="1" dirty="0">
                <a:solidFill>
                  <a:srgbClr val="D41C1E"/>
                </a:solidFill>
                <a:cs typeface="+mn-ea"/>
                <a:sym typeface="+mn-lt"/>
              </a:rPr>
              <a:t>我们该怎么做？</a:t>
            </a:r>
          </a:p>
        </p:txBody>
      </p:sp>
      <p:pic>
        <p:nvPicPr>
          <p:cNvPr id="5" name="图片 4" descr="系鞋带.gif">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FBA5B69-1B8B-4A0D-999F-F71A722103E5}"/>
              </a:ext>
            </a:extLst>
          </p:cNvPr>
          <p:cNvPicPr>
            <a:picLocks noChangeAspect="1"/>
          </p:cNvPicPr>
          <p:nvPr/>
        </p:nvPicPr>
        <p:blipFill>
          <a:blip r:embed="rId3" cstate="print"/>
          <a:stretch>
            <a:fillRect/>
          </a:stretch>
        </p:blipFill>
        <p:spPr>
          <a:xfrm>
            <a:off x="1429529" y="2100854"/>
            <a:ext cx="3738744" cy="3021166"/>
          </a:xfrm>
          <a:prstGeom prst="rect">
            <a:avLst/>
          </a:prstGeom>
        </p:spPr>
      </p:pic>
      <p:sp>
        <p:nvSpPr>
          <p:cNvPr id="6" name="Rectangle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E68D75-6192-41C7-9FEE-06A1FAC636C2}"/>
              </a:ext>
            </a:extLst>
          </p:cNvPr>
          <p:cNvSpPr>
            <a:spLocks noChangeArrowheads="1"/>
          </p:cNvSpPr>
          <p:nvPr/>
        </p:nvSpPr>
        <p:spPr bwMode="auto">
          <a:xfrm>
            <a:off x="5523872" y="2100854"/>
            <a:ext cx="172078" cy="3021166"/>
          </a:xfrm>
          <a:prstGeom prst="rect">
            <a:avLst/>
          </a:prstGeom>
          <a:solidFill>
            <a:srgbClr val="D41C1E"/>
          </a:solidFill>
          <a:ln>
            <a:noFill/>
          </a:ln>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mn-lt"/>
              <a:ea typeface="+mn-ea"/>
              <a:cs typeface="+mn-ea"/>
              <a:sym typeface="+mn-lt"/>
            </a:endParaRPr>
          </a:p>
        </p:txBody>
      </p:sp>
      <p:sp>
        <p:nvSpPr>
          <p:cNvPr id="7" name="TextBox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6F0389-C190-4168-AF33-2F3769C42771}"/>
              </a:ext>
            </a:extLst>
          </p:cNvPr>
          <p:cNvSpPr txBox="1">
            <a:spLocks noChangeArrowheads="1"/>
          </p:cNvSpPr>
          <p:nvPr/>
        </p:nvSpPr>
        <p:spPr bwMode="auto">
          <a:xfrm flipH="1">
            <a:off x="5898521" y="2100854"/>
            <a:ext cx="755649" cy="9079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5300" dirty="0">
                <a:solidFill>
                  <a:srgbClr val="FF6D4A"/>
                </a:solidFill>
                <a:latin typeface="+mn-lt"/>
                <a:ea typeface="+mn-ea"/>
                <a:cs typeface="+mn-ea"/>
                <a:sym typeface="+mn-lt"/>
              </a:rPr>
              <a:t>”</a:t>
            </a:r>
            <a:endParaRPr lang="en-US" altLang="zh-CN" sz="3100" dirty="0">
              <a:solidFill>
                <a:srgbClr val="FF6D4A"/>
              </a:solidFill>
              <a:latin typeface="+mn-lt"/>
              <a:ea typeface="+mn-ea"/>
              <a:cs typeface="+mn-ea"/>
              <a:sym typeface="+mn-lt"/>
            </a:endParaRPr>
          </a:p>
        </p:txBody>
      </p:sp>
      <p:sp>
        <p:nvSpPr>
          <p:cNvPr id="8" name="TextBox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6A2BE2-A98C-4F93-8D4B-540F533876E2}"/>
              </a:ext>
            </a:extLst>
          </p:cNvPr>
          <p:cNvSpPr txBox="1">
            <a:spLocks noChangeArrowheads="1"/>
          </p:cNvSpPr>
          <p:nvPr/>
        </p:nvSpPr>
        <p:spPr bwMode="auto">
          <a:xfrm>
            <a:off x="10105397" y="4648999"/>
            <a:ext cx="864339" cy="9079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5300" dirty="0">
                <a:solidFill>
                  <a:srgbClr val="FF6D4A"/>
                </a:solidFill>
                <a:latin typeface="+mn-lt"/>
                <a:ea typeface="+mn-ea"/>
                <a:cs typeface="+mn-ea"/>
                <a:sym typeface="+mn-lt"/>
              </a:rPr>
              <a:t>”</a:t>
            </a:r>
            <a:endParaRPr lang="en-US" altLang="zh-CN" sz="3100" dirty="0">
              <a:solidFill>
                <a:srgbClr val="FF6D4A"/>
              </a:solidFill>
              <a:latin typeface="+mn-lt"/>
              <a:ea typeface="+mn-ea"/>
              <a:cs typeface="+mn-ea"/>
              <a:sym typeface="+mn-lt"/>
            </a:endParaRPr>
          </a:p>
        </p:txBody>
      </p:sp>
      <p:sp>
        <p:nvSpPr>
          <p:cNvPr id="10" name="Text Box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AB2E65-B168-480C-B2F4-AAD26BF71FB2}"/>
              </a:ext>
            </a:extLst>
          </p:cNvPr>
          <p:cNvSpPr txBox="1">
            <a:spLocks noChangeArrowheads="1"/>
          </p:cNvSpPr>
          <p:nvPr/>
        </p:nvSpPr>
        <p:spPr bwMode="auto">
          <a:xfrm>
            <a:off x="6191250" y="2643843"/>
            <a:ext cx="42481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2800" b="1" i="0" u="none" strike="noStrike" kern="0" cap="none" spc="0" normalizeH="0" baseline="0" noProof="0" dirty="0">
                <a:ln>
                  <a:noFill/>
                </a:ln>
                <a:solidFill>
                  <a:srgbClr val="C00000"/>
                </a:solidFill>
                <a:effectLst/>
                <a:uLnTx/>
                <a:uFillTx/>
                <a:cs typeface="+mn-ea"/>
                <a:sym typeface="+mn-lt"/>
              </a:rPr>
              <a:t>体验活动二：</a:t>
            </a:r>
            <a:r>
              <a:rPr lang="zh-CN" altLang="en-US" sz="2800" b="1" kern="0" noProof="0" dirty="0">
                <a:solidFill>
                  <a:srgbClr val="C00000"/>
                </a:solidFill>
                <a:cs typeface="+mn-ea"/>
                <a:sym typeface="+mn-lt"/>
              </a:rPr>
              <a:t>单手系鞋带</a:t>
            </a:r>
            <a:endParaRPr kumimoji="0" lang="zh-CN" altLang="en-US" sz="2800" b="1" i="0" u="none" strike="noStrike" kern="0" cap="none" spc="0" normalizeH="0" baseline="0" noProof="0" dirty="0">
              <a:ln>
                <a:noFill/>
              </a:ln>
              <a:solidFill>
                <a:srgbClr val="C00000"/>
              </a:solidFill>
              <a:effectLst/>
              <a:uLnTx/>
              <a:uFillTx/>
              <a:cs typeface="+mn-ea"/>
              <a:sym typeface="+mn-lt"/>
            </a:endParaRPr>
          </a:p>
        </p:txBody>
      </p:sp>
      <p:sp>
        <p:nvSpPr>
          <p:cNvPr id="11" name="矩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7E0275-6DC2-46BA-B463-B717367E58F0}"/>
              </a:ext>
            </a:extLst>
          </p:cNvPr>
          <p:cNvSpPr/>
          <p:nvPr/>
        </p:nvSpPr>
        <p:spPr>
          <a:xfrm>
            <a:off x="6191250" y="3380334"/>
            <a:ext cx="4161796" cy="1323439"/>
          </a:xfrm>
          <a:prstGeom prst="rect">
            <a:avLst/>
          </a:prstGeom>
        </p:spPr>
        <p:txBody>
          <a:bodyPr wrap="square">
            <a:spAutoFit/>
          </a:bodyPr>
          <a:lstStyle/>
          <a:p>
            <a:r>
              <a:rPr lang="zh-CN" altLang="en-US" sz="2000" b="1" dirty="0">
                <a:solidFill>
                  <a:schemeClr val="bg2">
                    <a:lumMod val="10000"/>
                  </a:schemeClr>
                </a:solidFill>
                <a:cs typeface="+mn-ea"/>
                <a:sym typeface="+mn-lt"/>
              </a:rPr>
              <a:t>游戏规则：</a:t>
            </a:r>
          </a:p>
          <a:p>
            <a:endParaRPr lang="zh-CN" altLang="en-US" sz="2000" b="1" dirty="0">
              <a:solidFill>
                <a:schemeClr val="bg2">
                  <a:lumMod val="10000"/>
                </a:schemeClr>
              </a:solidFill>
              <a:cs typeface="+mn-ea"/>
              <a:sym typeface="+mn-lt"/>
            </a:endParaRPr>
          </a:p>
          <a:p>
            <a:r>
              <a:rPr lang="zh-CN" altLang="en-US" sz="2000" b="1" dirty="0">
                <a:solidFill>
                  <a:schemeClr val="bg2">
                    <a:lumMod val="10000"/>
                  </a:schemeClr>
                </a:solidFill>
                <a:cs typeface="+mn-ea"/>
                <a:sym typeface="+mn-lt"/>
              </a:rPr>
              <a:t>同桌两个；每人只允许用一只手系自己的鞋带，比一比谁系的速度快；</a:t>
            </a:r>
          </a:p>
        </p:txBody>
      </p:sp>
    </p:spTree>
    <p:extLst>
      <p:ext uri="{BB962C8B-B14F-4D97-AF65-F5344CB8AC3E}">
        <p14:creationId xmlns:p14="http://schemas.microsoft.com/office/powerpoint/2010/main" val="225512165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FA96633-ADC9-4A0E-B0E4-C70DB37021B5}"/>
              </a:ext>
            </a:extLst>
          </p:cNvPr>
          <p:cNvSpPr/>
          <p:nvPr/>
        </p:nvSpPr>
        <p:spPr>
          <a:xfrm>
            <a:off x="1380197" y="361950"/>
            <a:ext cx="2698175" cy="662554"/>
          </a:xfrm>
          <a:prstGeom prst="rect">
            <a:avLst/>
          </a:prstGeom>
        </p:spPr>
        <p:txBody>
          <a:bodyPr wrap="none">
            <a:spAutoFit/>
          </a:bodyPr>
          <a:lstStyle/>
          <a:p>
            <a:pPr>
              <a:lnSpc>
                <a:spcPct val="150000"/>
              </a:lnSpc>
            </a:pPr>
            <a:r>
              <a:rPr lang="zh-CN" altLang="en-US" sz="2800" b="1" dirty="0">
                <a:solidFill>
                  <a:srgbClr val="D41C1E"/>
                </a:solidFill>
                <a:cs typeface="+mn-ea"/>
                <a:sym typeface="+mn-lt"/>
              </a:rPr>
              <a:t>我们该怎么做？</a:t>
            </a:r>
          </a:p>
        </p:txBody>
      </p:sp>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E7E7458-706F-4CA7-99CD-B7071974E3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246" y="1743390"/>
            <a:ext cx="2126431" cy="3371219"/>
          </a:xfrm>
          <a:prstGeom prst="rect">
            <a:avLst/>
          </a:prstGeom>
        </p:spPr>
      </p:pic>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E1A528F-4F48-45C0-B1D5-BB50C2029F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0197" y="1743389"/>
            <a:ext cx="2025556" cy="3569943"/>
          </a:xfrm>
          <a:prstGeom prst="rect">
            <a:avLst/>
          </a:prstGeom>
        </p:spPr>
      </p:pic>
      <p:pic>
        <p:nvPicPr>
          <p:cNvPr id="10" name="图片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DE412DC-11C8-4114-BAA0-BAE703F51B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8927" y="2065927"/>
            <a:ext cx="3054145" cy="3048682"/>
          </a:xfrm>
          <a:prstGeom prst="rect">
            <a:avLst/>
          </a:prstGeom>
        </p:spPr>
      </p:pic>
      <p:sp>
        <p:nvSpPr>
          <p:cNvPr id="11" name="矩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800627-8E34-4FB6-927A-20E6883AFAFA}"/>
              </a:ext>
            </a:extLst>
          </p:cNvPr>
          <p:cNvSpPr/>
          <p:nvPr/>
        </p:nvSpPr>
        <p:spPr>
          <a:xfrm>
            <a:off x="3329672" y="5599157"/>
            <a:ext cx="5570756" cy="523220"/>
          </a:xfrm>
          <a:prstGeom prst="rect">
            <a:avLst/>
          </a:prstGeom>
        </p:spPr>
        <p:txBody>
          <a:bodyPr wrap="none">
            <a:spAutoFit/>
          </a:bodyPr>
          <a:lstStyle/>
          <a:p>
            <a:r>
              <a:rPr lang="zh-CN" altLang="en-US" sz="2800" b="1" dirty="0">
                <a:solidFill>
                  <a:srgbClr val="D41C1E"/>
                </a:solidFill>
                <a:cs typeface="+mn-ea"/>
                <a:sym typeface="+mn-lt"/>
              </a:rPr>
              <a:t>请问你通过这次活动有什么感受？</a:t>
            </a:r>
          </a:p>
        </p:txBody>
      </p:sp>
    </p:spTree>
    <p:extLst>
      <p:ext uri="{BB962C8B-B14F-4D97-AF65-F5344CB8AC3E}">
        <p14:creationId xmlns:p14="http://schemas.microsoft.com/office/powerpoint/2010/main" val="26057570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2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FA96633-ADC9-4A0E-B0E4-C70DB37021B5}"/>
              </a:ext>
            </a:extLst>
          </p:cNvPr>
          <p:cNvSpPr/>
          <p:nvPr/>
        </p:nvSpPr>
        <p:spPr>
          <a:xfrm>
            <a:off x="1380197" y="361950"/>
            <a:ext cx="2698175" cy="662554"/>
          </a:xfrm>
          <a:prstGeom prst="rect">
            <a:avLst/>
          </a:prstGeom>
        </p:spPr>
        <p:txBody>
          <a:bodyPr wrap="none">
            <a:spAutoFit/>
          </a:bodyPr>
          <a:lstStyle/>
          <a:p>
            <a:pPr>
              <a:lnSpc>
                <a:spcPct val="150000"/>
              </a:lnSpc>
            </a:pPr>
            <a:r>
              <a:rPr lang="zh-CN" altLang="en-US" sz="2800" b="1" dirty="0">
                <a:solidFill>
                  <a:srgbClr val="D41C1E"/>
                </a:solidFill>
                <a:cs typeface="+mn-ea"/>
                <a:sym typeface="+mn-lt"/>
              </a:rPr>
              <a:t>我们该怎么做？</a:t>
            </a:r>
          </a:p>
        </p:txBody>
      </p:sp>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FD6722-C2E4-4E58-9BB0-03F616146E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70003"/>
            <a:ext cx="3562350" cy="5487997"/>
          </a:xfrm>
          <a:prstGeom prst="rect">
            <a:avLst/>
          </a:prstGeom>
        </p:spPr>
      </p:pic>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5013858-9CFE-4182-87A7-56E722D88BA3}"/>
              </a:ext>
            </a:extLst>
          </p:cNvPr>
          <p:cNvSpPr/>
          <p:nvPr/>
        </p:nvSpPr>
        <p:spPr>
          <a:xfrm>
            <a:off x="3562350" y="1498501"/>
            <a:ext cx="6572251" cy="3416320"/>
          </a:xfrm>
          <a:prstGeom prst="rect">
            <a:avLst/>
          </a:prstGeom>
        </p:spPr>
        <p:txBody>
          <a:bodyPr wrap="square">
            <a:spAutoFit/>
          </a:bodyPr>
          <a:lstStyle/>
          <a:p>
            <a:pPr>
              <a:lnSpc>
                <a:spcPct val="150000"/>
              </a:lnSpc>
            </a:pPr>
            <a:r>
              <a:rPr lang="zh-CN" altLang="en-US" dirty="0">
                <a:cs typeface="+mn-ea"/>
                <a:sym typeface="+mn-lt"/>
              </a:rPr>
              <a:t>１</a:t>
            </a:r>
            <a:r>
              <a:rPr lang="en-US" altLang="zh-CN" dirty="0">
                <a:cs typeface="+mn-ea"/>
                <a:sym typeface="+mn-lt"/>
              </a:rPr>
              <a:t>.</a:t>
            </a:r>
            <a:r>
              <a:rPr lang="zh-CN" altLang="en-US" dirty="0">
                <a:cs typeface="+mn-ea"/>
                <a:sym typeface="+mn-lt"/>
              </a:rPr>
              <a:t>用微笑面对他们，不歧视、不嘲笑、不拒绝</a:t>
            </a:r>
          </a:p>
          <a:p>
            <a:pPr>
              <a:lnSpc>
                <a:spcPct val="150000"/>
              </a:lnSpc>
            </a:pPr>
            <a:r>
              <a:rPr lang="zh-CN" altLang="en-US" dirty="0">
                <a:cs typeface="+mn-ea"/>
                <a:sym typeface="+mn-lt"/>
              </a:rPr>
              <a:t>２</a:t>
            </a:r>
            <a:r>
              <a:rPr lang="en-US" altLang="zh-CN" dirty="0">
                <a:cs typeface="+mn-ea"/>
                <a:sym typeface="+mn-lt"/>
              </a:rPr>
              <a:t>.</a:t>
            </a:r>
            <a:r>
              <a:rPr lang="zh-CN" altLang="en-US" dirty="0">
                <a:cs typeface="+mn-ea"/>
                <a:sym typeface="+mn-lt"/>
              </a:rPr>
              <a:t>平等相待</a:t>
            </a:r>
          </a:p>
          <a:p>
            <a:pPr>
              <a:lnSpc>
                <a:spcPct val="150000"/>
              </a:lnSpc>
            </a:pPr>
            <a:r>
              <a:rPr lang="zh-CN" altLang="en-US" dirty="0">
                <a:cs typeface="+mn-ea"/>
                <a:sym typeface="+mn-lt"/>
              </a:rPr>
              <a:t>３</a:t>
            </a:r>
            <a:r>
              <a:rPr lang="en-US" altLang="zh-CN" dirty="0">
                <a:cs typeface="+mn-ea"/>
                <a:sym typeface="+mn-lt"/>
              </a:rPr>
              <a:t>.</a:t>
            </a:r>
            <a:r>
              <a:rPr lang="zh-CN" altLang="en-US" dirty="0">
                <a:cs typeface="+mn-ea"/>
                <a:sym typeface="+mn-lt"/>
              </a:rPr>
              <a:t>无论当面还是私下，不随意谈论他们残疾的状况与成因</a:t>
            </a:r>
          </a:p>
          <a:p>
            <a:pPr>
              <a:lnSpc>
                <a:spcPct val="150000"/>
              </a:lnSpc>
            </a:pPr>
            <a:r>
              <a:rPr lang="zh-CN" altLang="en-US" dirty="0">
                <a:cs typeface="+mn-ea"/>
                <a:sym typeface="+mn-lt"/>
              </a:rPr>
              <a:t>４</a:t>
            </a:r>
            <a:r>
              <a:rPr lang="en-US" altLang="zh-CN" dirty="0">
                <a:cs typeface="+mn-ea"/>
                <a:sym typeface="+mn-lt"/>
              </a:rPr>
              <a:t>.</a:t>
            </a:r>
            <a:r>
              <a:rPr lang="zh-CN" altLang="en-US" dirty="0">
                <a:cs typeface="+mn-ea"/>
                <a:sym typeface="+mn-lt"/>
              </a:rPr>
              <a:t>在征得许可后</a:t>
            </a:r>
            <a:r>
              <a:rPr lang="en-US" altLang="zh-CN" dirty="0">
                <a:cs typeface="+mn-ea"/>
                <a:sym typeface="+mn-lt"/>
              </a:rPr>
              <a:t>,</a:t>
            </a:r>
            <a:r>
              <a:rPr lang="zh-CN" altLang="en-US" dirty="0">
                <a:cs typeface="+mn-ea"/>
                <a:sym typeface="+mn-lt"/>
              </a:rPr>
              <a:t>给他们礼貌的帮助</a:t>
            </a:r>
          </a:p>
          <a:p>
            <a:pPr>
              <a:lnSpc>
                <a:spcPct val="150000"/>
              </a:lnSpc>
            </a:pPr>
            <a:r>
              <a:rPr lang="zh-CN" altLang="en-US" dirty="0">
                <a:cs typeface="+mn-ea"/>
                <a:sym typeface="+mn-lt"/>
              </a:rPr>
              <a:t>５</a:t>
            </a:r>
            <a:r>
              <a:rPr lang="en-US" altLang="zh-CN" dirty="0">
                <a:cs typeface="+mn-ea"/>
                <a:sym typeface="+mn-lt"/>
              </a:rPr>
              <a:t>.</a:t>
            </a:r>
            <a:r>
              <a:rPr lang="zh-CN" altLang="en-US" dirty="0">
                <a:cs typeface="+mn-ea"/>
                <a:sym typeface="+mn-lt"/>
              </a:rPr>
              <a:t>路上遇到残疾人，耐心的等他</a:t>
            </a:r>
            <a:r>
              <a:rPr lang="en-US" altLang="zh-CN" dirty="0">
                <a:cs typeface="+mn-ea"/>
                <a:sym typeface="+mn-lt"/>
              </a:rPr>
              <a:t>(</a:t>
            </a:r>
            <a:r>
              <a:rPr lang="zh-CN" altLang="en-US" dirty="0">
                <a:cs typeface="+mn-ea"/>
                <a:sym typeface="+mn-lt"/>
              </a:rPr>
              <a:t>她</a:t>
            </a:r>
            <a:r>
              <a:rPr lang="en-US" altLang="zh-CN" dirty="0">
                <a:cs typeface="+mn-ea"/>
                <a:sym typeface="+mn-lt"/>
              </a:rPr>
              <a:t>)</a:t>
            </a:r>
            <a:r>
              <a:rPr lang="zh-CN" altLang="en-US" dirty="0">
                <a:cs typeface="+mn-ea"/>
                <a:sym typeface="+mn-lt"/>
              </a:rPr>
              <a:t>先过</a:t>
            </a:r>
          </a:p>
          <a:p>
            <a:pPr>
              <a:lnSpc>
                <a:spcPct val="150000"/>
              </a:lnSpc>
            </a:pPr>
            <a:r>
              <a:rPr lang="zh-CN" altLang="en-US" dirty="0">
                <a:cs typeface="+mn-ea"/>
                <a:sym typeface="+mn-lt"/>
              </a:rPr>
              <a:t>６</a:t>
            </a:r>
            <a:r>
              <a:rPr lang="en-US" altLang="zh-CN" dirty="0">
                <a:cs typeface="+mn-ea"/>
                <a:sym typeface="+mn-lt"/>
              </a:rPr>
              <a:t>.</a:t>
            </a:r>
            <a:r>
              <a:rPr lang="zh-CN" altLang="en-US" dirty="0">
                <a:cs typeface="+mn-ea"/>
                <a:sym typeface="+mn-lt"/>
              </a:rPr>
              <a:t>不占用盲道，接纳导盲犬</a:t>
            </a:r>
          </a:p>
          <a:p>
            <a:pPr>
              <a:lnSpc>
                <a:spcPct val="150000"/>
              </a:lnSpc>
            </a:pPr>
            <a:r>
              <a:rPr lang="zh-CN" altLang="en-US" dirty="0">
                <a:cs typeface="+mn-ea"/>
                <a:sym typeface="+mn-lt"/>
              </a:rPr>
              <a:t>７</a:t>
            </a:r>
            <a:r>
              <a:rPr lang="en-US" altLang="zh-CN" dirty="0">
                <a:cs typeface="+mn-ea"/>
                <a:sym typeface="+mn-lt"/>
              </a:rPr>
              <a:t>.</a:t>
            </a:r>
            <a:r>
              <a:rPr lang="zh-CN" altLang="en-US" dirty="0">
                <a:cs typeface="+mn-ea"/>
                <a:sym typeface="+mn-lt"/>
              </a:rPr>
              <a:t>公交和地铁上，不占用残疾人专座</a:t>
            </a:r>
          </a:p>
          <a:p>
            <a:pPr>
              <a:lnSpc>
                <a:spcPct val="150000"/>
              </a:lnSpc>
            </a:pPr>
            <a:r>
              <a:rPr lang="zh-CN" altLang="en-US" dirty="0">
                <a:cs typeface="+mn-ea"/>
                <a:sym typeface="+mn-lt"/>
              </a:rPr>
              <a:t>８</a:t>
            </a:r>
            <a:r>
              <a:rPr lang="en-US" altLang="zh-CN" dirty="0">
                <a:cs typeface="+mn-ea"/>
                <a:sym typeface="+mn-lt"/>
              </a:rPr>
              <a:t>.</a:t>
            </a:r>
            <a:r>
              <a:rPr lang="zh-CN" altLang="en-US" dirty="0">
                <a:cs typeface="+mn-ea"/>
                <a:sym typeface="+mn-lt"/>
              </a:rPr>
              <a:t>如果可能，为他们提供体面的工作</a:t>
            </a:r>
          </a:p>
        </p:txBody>
      </p:sp>
      <p:sp>
        <p:nvSpPr>
          <p:cNvPr id="6" name="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9CEE54E-6895-478C-9233-8084CD047BF4}"/>
              </a:ext>
            </a:extLst>
          </p:cNvPr>
          <p:cNvSpPr/>
          <p:nvPr/>
        </p:nvSpPr>
        <p:spPr>
          <a:xfrm>
            <a:off x="3562350" y="5035792"/>
            <a:ext cx="5867401" cy="954107"/>
          </a:xfrm>
          <a:prstGeom prst="rect">
            <a:avLst/>
          </a:prstGeom>
        </p:spPr>
        <p:txBody>
          <a:bodyPr wrap="square">
            <a:spAutoFit/>
          </a:bodyPr>
          <a:lstStyle/>
          <a:p>
            <a:r>
              <a:rPr lang="zh-CN" altLang="en-US" sz="2800" b="1" dirty="0">
                <a:solidFill>
                  <a:srgbClr val="D41C1E"/>
                </a:solidFill>
                <a:cs typeface="+mn-ea"/>
                <a:sym typeface="+mn-lt"/>
              </a:rPr>
              <a:t>从今天起，让我们为残疾人做九件事，让每个生命都得到同样的尊重！</a:t>
            </a:r>
          </a:p>
        </p:txBody>
      </p:sp>
    </p:spTree>
    <p:extLst>
      <p:ext uri="{BB962C8B-B14F-4D97-AF65-F5344CB8AC3E}">
        <p14:creationId xmlns:p14="http://schemas.microsoft.com/office/powerpoint/2010/main" val="38737907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9" dur="500"/>
                                        <p:tgtEl>
                                          <p:spTgt spid="5">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3" dur="500"/>
                                        <p:tgtEl>
                                          <p:spTgt spid="5">
                                            <p:txEl>
                                              <p:pRg st="3" end="3"/>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500"/>
                                        <p:tgtEl>
                                          <p:spTgt spid="5">
                                            <p:txEl>
                                              <p:pRg st="4" end="4"/>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1" dur="500"/>
                                        <p:tgtEl>
                                          <p:spTgt spid="5">
                                            <p:txEl>
                                              <p:pRg st="5" end="5"/>
                                            </p:txEl>
                                          </p:spTgt>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5" dur="500"/>
                                        <p:tgtEl>
                                          <p:spTgt spid="5">
                                            <p:txEl>
                                              <p:pRg st="6" end="6"/>
                                            </p:txEl>
                                          </p:spTgt>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randombar(horizontal)">
                                      <p:cBhvr>
                                        <p:cTn id="39" dur="500"/>
                                        <p:tgtEl>
                                          <p:spTgt spid="5">
                                            <p:txEl>
                                              <p:pRg st="7" end="7"/>
                                            </p:txEl>
                                          </p:spTgt>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p14="http://schemas.microsoft.com/office/powerpoint/2010/main" xmlns:mc="http://schemas.openxmlformats.org/markup-compatibility/2006" xmlns:a16="http://schemas.microsoft.com/office/drawing/2014/main" id="{C791EF67-3433-47B4-8A9F-6DE155503B13}"/>
              </a:ext>
            </a:extLst>
          </p:cNvPr>
          <p:cNvSpPr/>
          <p:nvPr/>
        </p:nvSpPr>
        <p:spPr>
          <a:xfrm>
            <a:off x="1380197" y="361950"/>
            <a:ext cx="2698175" cy="662554"/>
          </a:xfrm>
          <a:prstGeom prst="rect">
            <a:avLst/>
          </a:prstGeom>
        </p:spPr>
        <p:txBody>
          <a:bodyPr wrap="none">
            <a:spAutoFit/>
          </a:bodyPr>
          <a:lstStyle/>
          <a:p>
            <a:pPr>
              <a:lnSpc>
                <a:spcPct val="150000"/>
              </a:lnSpc>
            </a:pPr>
            <a:r>
              <a:rPr lang="zh-CN" altLang="en-US" sz="2800" b="1" dirty="0">
                <a:solidFill>
                  <a:srgbClr val="D41C1E"/>
                </a:solidFill>
                <a:cs typeface="+mn-ea"/>
                <a:sym typeface="+mn-lt"/>
              </a:rPr>
              <a:t>我们该怎么做？</a:t>
            </a:r>
          </a:p>
        </p:txBody>
      </p:sp>
      <p:sp>
        <p:nvSpPr>
          <p:cNvPr id="7" name="矩形 6">
            <a:extLst>
              <a:ext uri="{FF2B5EF4-FFF2-40B4-BE49-F238E27FC236}">
                <a16:creationId xmlns="" xmlns:p14="http://schemas.microsoft.com/office/powerpoint/2010/main" xmlns:mc="http://schemas.openxmlformats.org/markup-compatibility/2006" xmlns:a16="http://schemas.microsoft.com/office/drawing/2014/main" id="{CA7D4789-37AB-466D-B6F0-F2D44584B5C9}"/>
              </a:ext>
            </a:extLst>
          </p:cNvPr>
          <p:cNvSpPr/>
          <p:nvPr/>
        </p:nvSpPr>
        <p:spPr>
          <a:xfrm>
            <a:off x="1443367" y="1934609"/>
            <a:ext cx="9305265" cy="1477328"/>
          </a:xfrm>
          <a:prstGeom prst="rect">
            <a:avLst/>
          </a:prstGeom>
        </p:spPr>
        <p:txBody>
          <a:bodyPr wrap="square">
            <a:spAutoFit/>
          </a:bodyPr>
          <a:lstStyle/>
          <a:p>
            <a:pPr>
              <a:lnSpc>
                <a:spcPct val="150000"/>
              </a:lnSpc>
            </a:pPr>
            <a:r>
              <a:rPr lang="zh-CN" altLang="en-US" sz="2000" b="1" dirty="0">
                <a:solidFill>
                  <a:srgbClr val="D41C1E"/>
                </a:solidFill>
                <a:cs typeface="+mn-ea"/>
                <a:sym typeface="+mn-lt"/>
              </a:rPr>
              <a:t>残疾并不是他们错，他们才是受害者。作为一个健全的人，享受着上天的优待，完整的生活，还有美好的未来。我们已经得到了那么多，而他们已经失去了那么多，你怎么能再让他们失去尊严与生命。所以请爱护他们，同时也尊重他们。</a:t>
            </a:r>
          </a:p>
        </p:txBody>
      </p:sp>
    </p:spTree>
    <p:extLst>
      <p:ext uri="{BB962C8B-B14F-4D97-AF65-F5344CB8AC3E}">
        <p14:creationId xmlns:p14="http://schemas.microsoft.com/office/powerpoint/2010/main" val="31675571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D386F4-451A-4DAA-9FF5-BE09A414BE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294" y="4683768"/>
            <a:ext cx="7880927" cy="1960058"/>
          </a:xfrm>
          <a:prstGeom prst="rect">
            <a:avLst/>
          </a:prstGeom>
        </p:spPr>
      </p:pic>
      <p:sp>
        <p:nvSpPr>
          <p:cNvPr id="20" name="矩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73AF1B7-231D-4CA1-948F-369159CA937E}"/>
              </a:ext>
            </a:extLst>
          </p:cNvPr>
          <p:cNvSpPr/>
          <p:nvPr/>
        </p:nvSpPr>
        <p:spPr>
          <a:xfrm>
            <a:off x="594732" y="1957444"/>
            <a:ext cx="5109091" cy="1569660"/>
          </a:xfrm>
          <a:prstGeom prst="rect">
            <a:avLst/>
          </a:prstGeom>
        </p:spPr>
        <p:txBody>
          <a:bodyPr wrap="none">
            <a:spAutoFit/>
          </a:bodyPr>
          <a:lstStyle/>
          <a:p>
            <a:r>
              <a:rPr lang="zh-CN" altLang="en-US" sz="9600" dirty="0">
                <a:blipFill>
                  <a:blip r:embed="rId4"/>
                  <a:stretch>
                    <a:fillRect/>
                  </a:stretch>
                </a:blip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rPr>
              <a:t>感谢聆听</a:t>
            </a:r>
          </a:p>
        </p:txBody>
      </p:sp>
      <p:sp>
        <p:nvSpPr>
          <p:cNvPr id="24" name="矩形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FE3327-AB13-48DD-BDCC-2AC54B6B22C1}"/>
              </a:ext>
            </a:extLst>
          </p:cNvPr>
          <p:cNvSpPr/>
          <p:nvPr/>
        </p:nvSpPr>
        <p:spPr>
          <a:xfrm>
            <a:off x="862420" y="3617003"/>
            <a:ext cx="2492990" cy="369332"/>
          </a:xfrm>
          <a:prstGeom prst="rect">
            <a:avLst/>
          </a:prstGeom>
        </p:spPr>
        <p:txBody>
          <a:bodyPr wrap="none">
            <a:spAutoFit/>
          </a:bodyPr>
          <a:lstStyle/>
          <a:p>
            <a:r>
              <a:rPr lang="zh-CN" altLang="en-US" b="1" dirty="0">
                <a:solidFill>
                  <a:srgbClr val="D41C1E"/>
                </a:solidFill>
                <a:cs typeface="+mn-ea"/>
                <a:sym typeface="+mn-lt"/>
              </a:rPr>
              <a:t>国际残疾人日主题班会</a:t>
            </a:r>
          </a:p>
        </p:txBody>
      </p:sp>
      <p:sp>
        <p:nvSpPr>
          <p:cNvPr id="25" name="文本框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9EA715-1B51-4549-9839-D2580BEED4E5}"/>
              </a:ext>
            </a:extLst>
          </p:cNvPr>
          <p:cNvSpPr txBox="1"/>
          <p:nvPr/>
        </p:nvSpPr>
        <p:spPr>
          <a:xfrm>
            <a:off x="862420" y="3980221"/>
            <a:ext cx="4719879" cy="830997"/>
          </a:xfrm>
          <a:prstGeom prst="rect">
            <a:avLst/>
          </a:prstGeom>
          <a:noFill/>
        </p:spPr>
        <p:txBody>
          <a:bodyPr wrap="square" rtlCol="0">
            <a:spAutoFit/>
          </a:bodyPr>
          <a:lstStyle/>
          <a:p>
            <a:r>
              <a:rPr lang="zh-CN" altLang="en-US" sz="1200" dirty="0">
                <a:solidFill>
                  <a:srgbClr val="D41C1E"/>
                </a:solidFill>
                <a:cs typeface="+mn-ea"/>
                <a:sym typeface="+mn-lt"/>
              </a:rPr>
              <a:t>添加文字说明内容添加文字说明内容添加文字说明内容添加文字说明内容添加文字说明内容添加文字说明内容添加文字说明内容添加文字说明内容添加文字说明内容添加文字说明内容</a:t>
            </a:r>
          </a:p>
          <a:p>
            <a:endParaRPr lang="zh-CN" altLang="en-US" sz="1200" dirty="0">
              <a:solidFill>
                <a:srgbClr val="D41C1E"/>
              </a:solidFill>
              <a:cs typeface="+mn-ea"/>
              <a:sym typeface="+mn-lt"/>
            </a:endParaRPr>
          </a:p>
        </p:txBody>
      </p:sp>
    </p:spTree>
    <p:extLst>
      <p:ext uri="{BB962C8B-B14F-4D97-AF65-F5344CB8AC3E}">
        <p14:creationId xmlns:p14="http://schemas.microsoft.com/office/powerpoint/2010/main" val="42932957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500"/>
                                        <p:tgtEl>
                                          <p:spTgt spid="2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39820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D386F4-451A-4DAA-9FF5-BE09A414BE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294" y="4683768"/>
            <a:ext cx="7880927" cy="1960058"/>
          </a:xfrm>
          <a:prstGeom prst="rect">
            <a:avLst/>
          </a:prstGeom>
        </p:spPr>
      </p:pic>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1451F3-D228-4F13-B55A-CE0C7146164C}"/>
              </a:ext>
            </a:extLst>
          </p:cNvPr>
          <p:cNvSpPr/>
          <p:nvPr/>
        </p:nvSpPr>
        <p:spPr>
          <a:xfrm>
            <a:off x="1818347" y="3602980"/>
            <a:ext cx="3570208" cy="988347"/>
          </a:xfrm>
          <a:prstGeom prst="rect">
            <a:avLst/>
          </a:prstGeom>
        </p:spPr>
        <p:txBody>
          <a:bodyPr wrap="none">
            <a:spAutoFit/>
          </a:bodyPr>
          <a:lstStyle/>
          <a:p>
            <a:pPr lvl="0">
              <a:lnSpc>
                <a:spcPct val="150000"/>
              </a:lnSpc>
            </a:pPr>
            <a:r>
              <a:rPr lang="zh-CN" altLang="en-US" sz="4400" b="1" dirty="0">
                <a:solidFill>
                  <a:srgbClr val="D41C1E"/>
                </a:solidFill>
                <a:cs typeface="+mn-ea"/>
                <a:sym typeface="+mn-lt"/>
              </a:rPr>
              <a:t>国际残疾人日</a:t>
            </a:r>
          </a:p>
        </p:txBody>
      </p:sp>
      <p:sp>
        <p:nvSpPr>
          <p:cNvPr id="23" name="矩形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01157C-F429-412D-9C6B-B7DF57A88A03}"/>
              </a:ext>
            </a:extLst>
          </p:cNvPr>
          <p:cNvSpPr>
            <a:spLocks noChangeArrowheads="1"/>
          </p:cNvSpPr>
          <p:nvPr/>
        </p:nvSpPr>
        <p:spPr bwMode="auto">
          <a:xfrm>
            <a:off x="2613632" y="1761183"/>
            <a:ext cx="744538" cy="744538"/>
          </a:xfrm>
          <a:prstGeom prst="rect">
            <a:avLst/>
          </a:prstGeom>
          <a:solidFill>
            <a:srgbClr val="FF6D4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4" name="矩形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7DEC47-2005-49D4-8B5F-9226E415B654}"/>
              </a:ext>
            </a:extLst>
          </p:cNvPr>
          <p:cNvSpPr>
            <a:spLocks noChangeArrowheads="1"/>
          </p:cNvSpPr>
          <p:nvPr/>
        </p:nvSpPr>
        <p:spPr bwMode="auto">
          <a:xfrm>
            <a:off x="3426432" y="1761183"/>
            <a:ext cx="744538" cy="744538"/>
          </a:xfrm>
          <a:prstGeom prst="rect">
            <a:avLst/>
          </a:prstGeom>
          <a:solidFill>
            <a:srgbClr val="D41C1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5" name="矩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6D53B9B-10C7-4EE5-84EA-D006215F7602}"/>
              </a:ext>
            </a:extLst>
          </p:cNvPr>
          <p:cNvSpPr>
            <a:spLocks noChangeArrowheads="1"/>
          </p:cNvSpPr>
          <p:nvPr/>
        </p:nvSpPr>
        <p:spPr bwMode="auto">
          <a:xfrm>
            <a:off x="2592995" y="2588271"/>
            <a:ext cx="744537" cy="744537"/>
          </a:xfrm>
          <a:prstGeom prst="rect">
            <a:avLst/>
          </a:prstGeom>
          <a:solidFill>
            <a:srgbClr val="D41C1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6" name="矩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AF4149-1429-4AC9-8C3A-BCD82644E56C}"/>
              </a:ext>
            </a:extLst>
          </p:cNvPr>
          <p:cNvSpPr>
            <a:spLocks noChangeArrowheads="1"/>
          </p:cNvSpPr>
          <p:nvPr/>
        </p:nvSpPr>
        <p:spPr bwMode="auto">
          <a:xfrm>
            <a:off x="3426432" y="2588271"/>
            <a:ext cx="744538" cy="744537"/>
          </a:xfrm>
          <a:prstGeom prst="rect">
            <a:avLst/>
          </a:prstGeom>
          <a:solidFill>
            <a:srgbClr val="FF6D4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7" name="文本框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83548B-4A3A-42A1-9E68-6553BC5B2F36}"/>
              </a:ext>
            </a:extLst>
          </p:cNvPr>
          <p:cNvSpPr txBox="1">
            <a:spLocks noChangeArrowheads="1"/>
          </p:cNvSpPr>
          <p:nvPr/>
        </p:nvSpPr>
        <p:spPr bwMode="auto">
          <a:xfrm>
            <a:off x="2666034" y="1824514"/>
            <a:ext cx="1576072" cy="144655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8800" b="1" dirty="0">
                <a:solidFill>
                  <a:srgbClr val="FFFFFF"/>
                </a:solidFill>
                <a:latin typeface="+mn-lt"/>
                <a:ea typeface="+mn-ea"/>
                <a:cs typeface="+mn-ea"/>
                <a:sym typeface="+mn-lt"/>
              </a:rPr>
              <a:t>01</a:t>
            </a:r>
            <a:endParaRPr lang="zh-CN" altLang="en-US" sz="8800" b="1" dirty="0">
              <a:solidFill>
                <a:srgbClr val="FFFFFF"/>
              </a:solidFill>
              <a:latin typeface="+mn-lt"/>
              <a:ea typeface="+mn-ea"/>
              <a:cs typeface="+mn-ea"/>
              <a:sym typeface="+mn-lt"/>
            </a:endParaRPr>
          </a:p>
        </p:txBody>
      </p:sp>
      <p:sp>
        <p:nvSpPr>
          <p:cNvPr id="28" name="文本框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71FC2A-1FC6-4F62-9879-822F6D32DDE7}"/>
              </a:ext>
            </a:extLst>
          </p:cNvPr>
          <p:cNvSpPr txBox="1">
            <a:spLocks noChangeArrowheads="1"/>
          </p:cNvSpPr>
          <p:nvPr/>
        </p:nvSpPr>
        <p:spPr bwMode="auto">
          <a:xfrm>
            <a:off x="4261142" y="1878658"/>
            <a:ext cx="492443" cy="1349408"/>
          </a:xfrm>
          <a:prstGeom prst="rect">
            <a:avLst/>
          </a:prstGeom>
          <a:noFill/>
          <a:ln>
            <a:noFill/>
          </a:ln>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000">
                <a:solidFill>
                  <a:srgbClr val="767171"/>
                </a:solidFill>
                <a:latin typeface="+mn-lt"/>
                <a:ea typeface="+mn-ea"/>
                <a:cs typeface="+mn-ea"/>
                <a:sym typeface="+mn-lt"/>
              </a:rPr>
              <a:t>PART ONE</a:t>
            </a:r>
            <a:endParaRPr lang="zh-CN" altLang="en-US" sz="2000">
              <a:solidFill>
                <a:srgbClr val="767171"/>
              </a:solidFill>
              <a:latin typeface="+mn-lt"/>
              <a:ea typeface="+mn-ea"/>
              <a:cs typeface="+mn-ea"/>
              <a:sym typeface="+mn-lt"/>
            </a:endParaRPr>
          </a:p>
        </p:txBody>
      </p:sp>
    </p:spTree>
    <p:extLst>
      <p:ext uri="{BB962C8B-B14F-4D97-AF65-F5344CB8AC3E}">
        <p14:creationId xmlns:p14="http://schemas.microsoft.com/office/powerpoint/2010/main" val="35680171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4" grpId="0" animBg="1"/>
      <p:bldP spid="25" grpId="0" animBg="1"/>
      <p:bldP spid="26" grpId="0" animBg="1"/>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ADC3E3-2456-4E13-AB04-31203231A024}"/>
              </a:ext>
            </a:extLst>
          </p:cNvPr>
          <p:cNvSpPr/>
          <p:nvPr/>
        </p:nvSpPr>
        <p:spPr>
          <a:xfrm>
            <a:off x="1249799" y="392623"/>
            <a:ext cx="2339102" cy="662554"/>
          </a:xfrm>
          <a:prstGeom prst="rect">
            <a:avLst/>
          </a:prstGeom>
        </p:spPr>
        <p:txBody>
          <a:bodyPr wrap="none">
            <a:spAutoFit/>
          </a:bodyPr>
          <a:lstStyle/>
          <a:p>
            <a:pPr lvl="0">
              <a:lnSpc>
                <a:spcPct val="150000"/>
              </a:lnSpc>
            </a:pPr>
            <a:r>
              <a:rPr lang="zh-CN" altLang="en-US" sz="2800" b="1" dirty="0">
                <a:solidFill>
                  <a:srgbClr val="D41C1E"/>
                </a:solidFill>
                <a:cs typeface="+mn-ea"/>
                <a:sym typeface="+mn-lt"/>
              </a:rPr>
              <a:t>国际残疾人日</a:t>
            </a:r>
          </a:p>
        </p:txBody>
      </p:sp>
      <p:sp>
        <p:nvSpPr>
          <p:cNvPr id="20" name="矩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9797C8-954E-443C-A78F-6D667E0BB47E}"/>
              </a:ext>
            </a:extLst>
          </p:cNvPr>
          <p:cNvSpPr/>
          <p:nvPr/>
        </p:nvSpPr>
        <p:spPr>
          <a:xfrm>
            <a:off x="629267" y="3748233"/>
            <a:ext cx="5492906" cy="1754326"/>
          </a:xfrm>
          <a:prstGeom prst="rect">
            <a:avLst/>
          </a:prstGeom>
        </p:spPr>
        <p:txBody>
          <a:bodyPr wrap="square">
            <a:spAutoFit/>
          </a:bodyPr>
          <a:lstStyle/>
          <a:p>
            <a:pPr marL="285750" indent="-285750" fontAlgn="base">
              <a:lnSpc>
                <a:spcPct val="150000"/>
              </a:lnSpc>
              <a:spcBef>
                <a:spcPct val="0"/>
              </a:spcBef>
              <a:spcAft>
                <a:spcPct val="0"/>
              </a:spcAft>
              <a:buFont typeface="Wingdings" panose="05000000000000000000" pitchFamily="2" charset="2"/>
              <a:buChar char="u"/>
            </a:pPr>
            <a:r>
              <a:rPr lang="zh-CN" altLang="en-US" dirty="0">
                <a:solidFill>
                  <a:srgbClr val="000000"/>
                </a:solidFill>
                <a:cs typeface="+mn-ea"/>
                <a:sym typeface="+mn-lt"/>
              </a:rPr>
              <a:t> </a:t>
            </a:r>
            <a:r>
              <a:rPr lang="en-US" altLang="zh-CN" dirty="0">
                <a:solidFill>
                  <a:srgbClr val="000000"/>
                </a:solidFill>
                <a:cs typeface="+mn-ea"/>
                <a:sym typeface="+mn-lt"/>
              </a:rPr>
              <a:t>1992</a:t>
            </a:r>
            <a:r>
              <a:rPr lang="zh-CN" altLang="en-US" dirty="0">
                <a:solidFill>
                  <a:srgbClr val="000000"/>
                </a:solidFill>
                <a:cs typeface="+mn-ea"/>
                <a:sym typeface="+mn-lt"/>
              </a:rPr>
              <a:t>年</a:t>
            </a:r>
            <a:r>
              <a:rPr lang="en-US" altLang="zh-CN" dirty="0">
                <a:solidFill>
                  <a:srgbClr val="000000"/>
                </a:solidFill>
                <a:cs typeface="+mn-ea"/>
                <a:sym typeface="+mn-lt"/>
              </a:rPr>
              <a:t>10</a:t>
            </a:r>
            <a:r>
              <a:rPr lang="zh-CN" altLang="en-US" dirty="0">
                <a:solidFill>
                  <a:srgbClr val="000000"/>
                </a:solidFill>
                <a:cs typeface="+mn-ea"/>
                <a:sym typeface="+mn-lt"/>
              </a:rPr>
              <a:t>月</a:t>
            </a:r>
            <a:r>
              <a:rPr lang="en-US" altLang="zh-CN" dirty="0">
                <a:solidFill>
                  <a:srgbClr val="000000"/>
                </a:solidFill>
                <a:cs typeface="+mn-ea"/>
                <a:sym typeface="+mn-lt"/>
              </a:rPr>
              <a:t>12</a:t>
            </a:r>
            <a:r>
              <a:rPr lang="zh-CN" altLang="en-US" dirty="0">
                <a:solidFill>
                  <a:srgbClr val="000000"/>
                </a:solidFill>
                <a:cs typeface="+mn-ea"/>
                <a:sym typeface="+mn-lt"/>
              </a:rPr>
              <a:t>日至</a:t>
            </a:r>
            <a:r>
              <a:rPr lang="en-US" altLang="zh-CN" dirty="0">
                <a:solidFill>
                  <a:srgbClr val="000000"/>
                </a:solidFill>
                <a:cs typeface="+mn-ea"/>
                <a:sym typeface="+mn-lt"/>
              </a:rPr>
              <a:t>13</a:t>
            </a:r>
            <a:r>
              <a:rPr lang="zh-CN" altLang="en-US" dirty="0">
                <a:solidFill>
                  <a:srgbClr val="000000"/>
                </a:solidFill>
                <a:cs typeface="+mn-ea"/>
                <a:sym typeface="+mn-lt"/>
              </a:rPr>
              <a:t>日，第</a:t>
            </a:r>
            <a:r>
              <a:rPr lang="en-US" altLang="zh-CN" dirty="0">
                <a:solidFill>
                  <a:srgbClr val="000000"/>
                </a:solidFill>
                <a:cs typeface="+mn-ea"/>
                <a:sym typeface="+mn-lt"/>
              </a:rPr>
              <a:t>47</a:t>
            </a:r>
            <a:r>
              <a:rPr lang="zh-CN" altLang="en-US" dirty="0">
                <a:solidFill>
                  <a:srgbClr val="000000"/>
                </a:solidFill>
                <a:cs typeface="+mn-ea"/>
                <a:sym typeface="+mn-lt"/>
              </a:rPr>
              <a:t>届联合国大会举行了自联合国成立以来首次关于残疾人问题的特别会议。大会通过决议，将每年的</a:t>
            </a:r>
            <a:r>
              <a:rPr lang="en-US" altLang="zh-CN" dirty="0">
                <a:solidFill>
                  <a:srgbClr val="000000"/>
                </a:solidFill>
                <a:cs typeface="+mn-ea"/>
                <a:sym typeface="+mn-lt"/>
              </a:rPr>
              <a:t>12</a:t>
            </a:r>
            <a:r>
              <a:rPr lang="zh-CN" altLang="en-US" dirty="0">
                <a:solidFill>
                  <a:srgbClr val="000000"/>
                </a:solidFill>
                <a:cs typeface="+mn-ea"/>
                <a:sym typeface="+mn-lt"/>
              </a:rPr>
              <a:t>月</a:t>
            </a:r>
            <a:r>
              <a:rPr lang="en-US" altLang="zh-CN" dirty="0">
                <a:solidFill>
                  <a:srgbClr val="000000"/>
                </a:solidFill>
                <a:cs typeface="+mn-ea"/>
                <a:sym typeface="+mn-lt"/>
              </a:rPr>
              <a:t>3</a:t>
            </a:r>
            <a:r>
              <a:rPr lang="zh-CN" altLang="en-US" dirty="0">
                <a:solidFill>
                  <a:srgbClr val="000000"/>
                </a:solidFill>
                <a:cs typeface="+mn-ea"/>
                <a:sym typeface="+mn-lt"/>
              </a:rPr>
              <a:t>日定为“国际残疾人日”。</a:t>
            </a:r>
          </a:p>
        </p:txBody>
      </p:sp>
      <p:sp>
        <p:nvSpPr>
          <p:cNvPr id="21" name="矩形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1FB8CE-E559-4E43-8DE0-166D2DF26076}"/>
              </a:ext>
            </a:extLst>
          </p:cNvPr>
          <p:cNvSpPr/>
          <p:nvPr/>
        </p:nvSpPr>
        <p:spPr>
          <a:xfrm>
            <a:off x="1714187" y="1752274"/>
            <a:ext cx="2707794" cy="584775"/>
          </a:xfrm>
          <a:prstGeom prst="rect">
            <a:avLst/>
          </a:prstGeom>
        </p:spPr>
        <p:txBody>
          <a:bodyPr wrap="none">
            <a:spAutoFit/>
          </a:bodyPr>
          <a:lstStyle/>
          <a:p>
            <a:pPr algn="ctr" fontAlgn="base">
              <a:spcBef>
                <a:spcPct val="0"/>
              </a:spcBef>
              <a:spcAft>
                <a:spcPct val="0"/>
              </a:spcAft>
            </a:pPr>
            <a:r>
              <a:rPr lang="zh-CN" altLang="en-US" sz="3200" b="1" dirty="0">
                <a:solidFill>
                  <a:srgbClr val="FF6D4A"/>
                </a:solidFill>
                <a:cs typeface="+mn-ea"/>
                <a:sym typeface="+mn-lt"/>
              </a:rPr>
              <a:t> 每年</a:t>
            </a:r>
            <a:r>
              <a:rPr lang="en-US" altLang="zh-CN" sz="3200" b="1" dirty="0">
                <a:solidFill>
                  <a:srgbClr val="FF6D4A"/>
                </a:solidFill>
                <a:cs typeface="+mn-ea"/>
                <a:sym typeface="+mn-lt"/>
              </a:rPr>
              <a:t>12</a:t>
            </a:r>
            <a:r>
              <a:rPr lang="zh-CN" altLang="en-US" sz="3200" b="1" dirty="0">
                <a:solidFill>
                  <a:srgbClr val="FF6D4A"/>
                </a:solidFill>
                <a:cs typeface="+mn-ea"/>
                <a:sym typeface="+mn-lt"/>
              </a:rPr>
              <a:t>月</a:t>
            </a:r>
            <a:r>
              <a:rPr lang="en-US" altLang="zh-CN" sz="3200" b="1" dirty="0">
                <a:solidFill>
                  <a:srgbClr val="FF6D4A"/>
                </a:solidFill>
                <a:cs typeface="+mn-ea"/>
                <a:sym typeface="+mn-lt"/>
              </a:rPr>
              <a:t>3</a:t>
            </a:r>
            <a:r>
              <a:rPr lang="zh-CN" altLang="en-US" sz="3200" b="1" dirty="0">
                <a:solidFill>
                  <a:srgbClr val="FF6D4A"/>
                </a:solidFill>
                <a:cs typeface="+mn-ea"/>
                <a:sym typeface="+mn-lt"/>
              </a:rPr>
              <a:t>日</a:t>
            </a:r>
          </a:p>
        </p:txBody>
      </p:sp>
      <p:sp>
        <p:nvSpPr>
          <p:cNvPr id="22" name="矩形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36498A6-82CB-4BDD-BE62-DDD8E58D0B28}"/>
              </a:ext>
            </a:extLst>
          </p:cNvPr>
          <p:cNvSpPr/>
          <p:nvPr/>
        </p:nvSpPr>
        <p:spPr>
          <a:xfrm>
            <a:off x="651408" y="2554593"/>
            <a:ext cx="5444592" cy="874407"/>
          </a:xfrm>
          <a:prstGeom prst="rect">
            <a:avLst/>
          </a:prstGeom>
        </p:spPr>
        <p:txBody>
          <a:bodyPr wrap="square">
            <a:spAutoFit/>
          </a:bodyPr>
          <a:lstStyle/>
          <a:p>
            <a:pPr marL="285750" indent="-285750" fontAlgn="base">
              <a:lnSpc>
                <a:spcPct val="150000"/>
              </a:lnSpc>
              <a:spcBef>
                <a:spcPct val="0"/>
              </a:spcBef>
              <a:spcAft>
                <a:spcPct val="0"/>
              </a:spcAft>
              <a:buFont typeface="Wingdings" panose="05000000000000000000" pitchFamily="2" charset="2"/>
              <a:buChar char="u"/>
            </a:pPr>
            <a:r>
              <a:rPr lang="zh-CN" altLang="en-US" dirty="0">
                <a:solidFill>
                  <a:srgbClr val="000000"/>
                </a:solidFill>
                <a:cs typeface="+mn-ea"/>
                <a:sym typeface="+mn-lt"/>
              </a:rPr>
              <a:t>旨在促进人们对残疾问题的理解和动员人们支持维护残疾人的尊严、权利和幸福。</a:t>
            </a:r>
          </a:p>
        </p:txBody>
      </p:sp>
      <p:pic>
        <p:nvPicPr>
          <p:cNvPr id="23" name="图片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058A417-9737-4952-98F7-5105DAC0DA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5" t="27778" r="4028" b="11945"/>
          <a:stretch/>
        </p:blipFill>
        <p:spPr>
          <a:xfrm>
            <a:off x="339285" y="235647"/>
            <a:ext cx="873775" cy="783101"/>
          </a:xfrm>
          <a:prstGeom prst="rect">
            <a:avLst/>
          </a:prstGeom>
        </p:spPr>
      </p:pic>
    </p:spTree>
    <p:extLst>
      <p:ext uri="{BB962C8B-B14F-4D97-AF65-F5344CB8AC3E}">
        <p14:creationId xmlns:p14="http://schemas.microsoft.com/office/powerpoint/2010/main" val="352213009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 xmlns:p14="http://schemas.microsoft.com/office/powerpoint/2010/main" xmlns:mc="http://schemas.openxmlformats.org/markup-compatibility/2006" xmlns:a16="http://schemas.microsoft.com/office/drawing/2014/main" id="{DB8895D8-D191-475A-A59B-53C86E1B8E52}"/>
              </a:ext>
            </a:extLst>
          </p:cNvPr>
          <p:cNvSpPr/>
          <p:nvPr/>
        </p:nvSpPr>
        <p:spPr>
          <a:xfrm>
            <a:off x="800101" y="1534298"/>
            <a:ext cx="7936348" cy="4533900"/>
          </a:xfrm>
          <a:prstGeom prst="roundRect">
            <a:avLst/>
          </a:prstGeom>
          <a:noFill/>
          <a:ln w="28575">
            <a:solidFill>
              <a:srgbClr val="D41C1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a:extLst>
              <a:ext uri="{FF2B5EF4-FFF2-40B4-BE49-F238E27FC236}">
                <a16:creationId xmlns="" xmlns:p14="http://schemas.microsoft.com/office/powerpoint/2010/main" xmlns:mc="http://schemas.openxmlformats.org/markup-compatibility/2006" xmlns:a16="http://schemas.microsoft.com/office/drawing/2014/main" id="{9583FB0F-F97F-4EDF-A6BF-187B5E7F3A74}"/>
              </a:ext>
            </a:extLst>
          </p:cNvPr>
          <p:cNvSpPr/>
          <p:nvPr/>
        </p:nvSpPr>
        <p:spPr>
          <a:xfrm>
            <a:off x="1249799" y="392623"/>
            <a:ext cx="2339102" cy="662554"/>
          </a:xfrm>
          <a:prstGeom prst="rect">
            <a:avLst/>
          </a:prstGeom>
        </p:spPr>
        <p:txBody>
          <a:bodyPr wrap="none">
            <a:spAutoFit/>
          </a:bodyPr>
          <a:lstStyle/>
          <a:p>
            <a:pPr lvl="0">
              <a:lnSpc>
                <a:spcPct val="150000"/>
              </a:lnSpc>
            </a:pPr>
            <a:r>
              <a:rPr lang="zh-CN" altLang="en-US" sz="2800" b="1" dirty="0">
                <a:solidFill>
                  <a:srgbClr val="D41C1E"/>
                </a:solidFill>
                <a:cs typeface="+mn-ea"/>
                <a:sym typeface="+mn-lt"/>
              </a:rPr>
              <a:t>国际残疾人日</a:t>
            </a:r>
          </a:p>
        </p:txBody>
      </p:sp>
      <p:sp>
        <p:nvSpPr>
          <p:cNvPr id="6" name="矩形 5">
            <a:extLst>
              <a:ext uri="{FF2B5EF4-FFF2-40B4-BE49-F238E27FC236}">
                <a16:creationId xmlns="" xmlns:p14="http://schemas.microsoft.com/office/powerpoint/2010/main" xmlns:mc="http://schemas.openxmlformats.org/markup-compatibility/2006" xmlns:a16="http://schemas.microsoft.com/office/drawing/2014/main" id="{41809614-4CF3-4C55-956F-A9DB17A9AC95}"/>
              </a:ext>
            </a:extLst>
          </p:cNvPr>
          <p:cNvSpPr/>
          <p:nvPr/>
        </p:nvSpPr>
        <p:spPr>
          <a:xfrm>
            <a:off x="1135499" y="1939200"/>
            <a:ext cx="7341751" cy="3724096"/>
          </a:xfrm>
          <a:prstGeom prst="rect">
            <a:avLst/>
          </a:prstGeom>
        </p:spPr>
        <p:txBody>
          <a:bodyPr wrap="square">
            <a:spAutoFit/>
          </a:bodyPr>
          <a:lstStyle/>
          <a:p>
            <a:pPr fontAlgn="base">
              <a:spcBef>
                <a:spcPct val="0"/>
              </a:spcBef>
              <a:spcAft>
                <a:spcPct val="0"/>
              </a:spcAft>
            </a:pPr>
            <a:r>
              <a:rPr lang="zh-CN" altLang="en-US" dirty="0">
                <a:solidFill>
                  <a:srgbClr val="000000"/>
                </a:solidFill>
                <a:cs typeface="+mn-ea"/>
                <a:sym typeface="+mn-lt"/>
              </a:rPr>
              <a:t>全球共有</a:t>
            </a:r>
            <a:r>
              <a:rPr lang="en-US" altLang="zh-CN" sz="2800" b="1" dirty="0">
                <a:solidFill>
                  <a:srgbClr val="FF6D4A"/>
                </a:solidFill>
                <a:cs typeface="+mn-ea"/>
                <a:sym typeface="+mn-lt"/>
              </a:rPr>
              <a:t>6.5</a:t>
            </a:r>
            <a:r>
              <a:rPr lang="zh-CN" altLang="en-US" sz="2800" b="1" dirty="0">
                <a:solidFill>
                  <a:srgbClr val="FF6D4A"/>
                </a:solidFill>
                <a:cs typeface="+mn-ea"/>
                <a:sym typeface="+mn-lt"/>
              </a:rPr>
              <a:t>亿</a:t>
            </a:r>
            <a:r>
              <a:rPr lang="zh-CN" altLang="en-US" dirty="0">
                <a:solidFill>
                  <a:srgbClr val="000000"/>
                </a:solidFill>
                <a:cs typeface="+mn-ea"/>
                <a:sym typeface="+mn-lt"/>
              </a:rPr>
              <a:t>残疾人，约占世界总人口的</a:t>
            </a:r>
            <a:r>
              <a:rPr lang="en-US" altLang="zh-CN" sz="2800" b="1" dirty="0">
                <a:solidFill>
                  <a:srgbClr val="FF6D4A"/>
                </a:solidFill>
                <a:cs typeface="+mn-ea"/>
                <a:sym typeface="+mn-lt"/>
              </a:rPr>
              <a:t>10%</a:t>
            </a:r>
            <a:r>
              <a:rPr lang="zh-CN" altLang="en-US" dirty="0">
                <a:solidFill>
                  <a:srgbClr val="000000"/>
                </a:solidFill>
                <a:cs typeface="+mn-ea"/>
                <a:sym typeface="+mn-lt"/>
              </a:rPr>
              <a:t>，其中</a:t>
            </a:r>
            <a:r>
              <a:rPr lang="en-US" altLang="zh-CN" sz="2800" b="1" dirty="0">
                <a:solidFill>
                  <a:srgbClr val="FF6D4A"/>
                </a:solidFill>
                <a:cs typeface="+mn-ea"/>
                <a:sym typeface="+mn-lt"/>
              </a:rPr>
              <a:t>80%</a:t>
            </a:r>
            <a:r>
              <a:rPr lang="zh-CN" altLang="en-US" dirty="0">
                <a:solidFill>
                  <a:srgbClr val="000000"/>
                </a:solidFill>
                <a:cs typeface="+mn-ea"/>
                <a:sym typeface="+mn-lt"/>
              </a:rPr>
              <a:t>分布在发展中国家。</a:t>
            </a:r>
            <a:endParaRPr lang="en-US" altLang="zh-CN" dirty="0">
              <a:solidFill>
                <a:srgbClr val="000000"/>
              </a:solidFill>
              <a:cs typeface="+mn-ea"/>
              <a:sym typeface="+mn-lt"/>
            </a:endParaRPr>
          </a:p>
          <a:p>
            <a:pPr fontAlgn="base">
              <a:spcBef>
                <a:spcPct val="0"/>
              </a:spcBef>
              <a:spcAft>
                <a:spcPct val="0"/>
              </a:spcAft>
            </a:pPr>
            <a:endParaRPr lang="en-US" altLang="zh-CN" dirty="0">
              <a:solidFill>
                <a:srgbClr val="000000"/>
              </a:solidFill>
              <a:cs typeface="+mn-ea"/>
              <a:sym typeface="+mn-lt"/>
            </a:endParaRPr>
          </a:p>
          <a:p>
            <a:pPr fontAlgn="base">
              <a:spcBef>
                <a:spcPct val="0"/>
              </a:spcBef>
              <a:spcAft>
                <a:spcPct val="0"/>
              </a:spcAft>
            </a:pPr>
            <a:r>
              <a:rPr lang="zh-CN" altLang="en-US" dirty="0">
                <a:solidFill>
                  <a:srgbClr val="000000"/>
                </a:solidFill>
                <a:cs typeface="+mn-ea"/>
                <a:sym typeface="+mn-lt"/>
              </a:rPr>
              <a:t>多年来，在国际社会的努力下，世界各地在保障残疾人权利和建立无障碍社会方面取得了一定进展。但由于造成残疾人边缘化的环境、社会和法律障碍依然存在，残疾人在就业、教育和医疗等方面的权利依然受到不同程度的限制。</a:t>
            </a:r>
            <a:endParaRPr lang="en-US" altLang="zh-CN" dirty="0">
              <a:solidFill>
                <a:srgbClr val="000000"/>
              </a:solidFill>
              <a:cs typeface="+mn-ea"/>
              <a:sym typeface="+mn-lt"/>
            </a:endParaRPr>
          </a:p>
          <a:p>
            <a:pPr marL="285750" indent="-285750" fontAlgn="base">
              <a:spcBef>
                <a:spcPct val="0"/>
              </a:spcBef>
              <a:spcAft>
                <a:spcPct val="0"/>
              </a:spcAft>
              <a:buFont typeface="Arial" panose="020B0604020202020204" pitchFamily="34" charset="0"/>
              <a:buChar char="•"/>
            </a:pPr>
            <a:endParaRPr lang="en-US" altLang="zh-CN" dirty="0">
              <a:solidFill>
                <a:srgbClr val="000000"/>
              </a:solidFill>
              <a:cs typeface="+mn-ea"/>
              <a:sym typeface="+mn-lt"/>
            </a:endParaRPr>
          </a:p>
          <a:p>
            <a:pPr fontAlgn="base">
              <a:spcBef>
                <a:spcPct val="0"/>
              </a:spcBef>
              <a:spcAft>
                <a:spcPct val="0"/>
              </a:spcAft>
            </a:pPr>
            <a:r>
              <a:rPr lang="en-US" altLang="zh-CN" dirty="0">
                <a:solidFill>
                  <a:srgbClr val="000000"/>
                </a:solidFill>
                <a:cs typeface="+mn-ea"/>
                <a:sym typeface="+mn-lt"/>
              </a:rPr>
              <a:t>2006</a:t>
            </a:r>
            <a:r>
              <a:rPr lang="zh-CN" altLang="en-US" dirty="0">
                <a:solidFill>
                  <a:srgbClr val="000000"/>
                </a:solidFill>
                <a:cs typeface="+mn-ea"/>
                <a:sym typeface="+mn-lt"/>
              </a:rPr>
              <a:t>年</a:t>
            </a:r>
            <a:r>
              <a:rPr lang="en-US" altLang="zh-CN" dirty="0">
                <a:solidFill>
                  <a:srgbClr val="000000"/>
                </a:solidFill>
                <a:cs typeface="+mn-ea"/>
                <a:sym typeface="+mn-lt"/>
              </a:rPr>
              <a:t>12</a:t>
            </a:r>
            <a:r>
              <a:rPr lang="zh-CN" altLang="en-US" dirty="0">
                <a:solidFill>
                  <a:srgbClr val="000000"/>
                </a:solidFill>
                <a:cs typeface="+mn-ea"/>
                <a:sym typeface="+mn-lt"/>
              </a:rPr>
              <a:t>月，第</a:t>
            </a:r>
            <a:r>
              <a:rPr lang="en-US" altLang="zh-CN" dirty="0">
                <a:solidFill>
                  <a:srgbClr val="000000"/>
                </a:solidFill>
                <a:cs typeface="+mn-ea"/>
                <a:sym typeface="+mn-lt"/>
              </a:rPr>
              <a:t>61</a:t>
            </a:r>
            <a:r>
              <a:rPr lang="zh-CN" altLang="en-US" dirty="0">
                <a:solidFill>
                  <a:srgbClr val="000000"/>
                </a:solidFill>
                <a:cs typeface="+mn-ea"/>
                <a:sym typeface="+mn-lt"/>
              </a:rPr>
              <a:t>届联合国大会通过</a:t>
            </a:r>
            <a:r>
              <a:rPr lang="en-US" altLang="zh-CN" sz="2800" b="1" dirty="0">
                <a:solidFill>
                  <a:srgbClr val="FF6D4A"/>
                </a:solidFill>
                <a:cs typeface="+mn-ea"/>
                <a:sym typeface="+mn-lt"/>
              </a:rPr>
              <a:t>《</a:t>
            </a:r>
            <a:r>
              <a:rPr lang="zh-CN" altLang="en-US" sz="2800" b="1" dirty="0">
                <a:solidFill>
                  <a:srgbClr val="FF6D4A"/>
                </a:solidFill>
                <a:cs typeface="+mn-ea"/>
                <a:sym typeface="+mn-lt"/>
              </a:rPr>
              <a:t>残疾人权利公约</a:t>
            </a:r>
            <a:r>
              <a:rPr lang="en-US" altLang="zh-CN" sz="2800" b="1" dirty="0">
                <a:solidFill>
                  <a:srgbClr val="FF6D4A"/>
                </a:solidFill>
                <a:cs typeface="+mn-ea"/>
                <a:sym typeface="+mn-lt"/>
              </a:rPr>
              <a:t>》</a:t>
            </a:r>
            <a:r>
              <a:rPr lang="zh-CN" altLang="en-US" dirty="0">
                <a:solidFill>
                  <a:srgbClr val="000000"/>
                </a:solidFill>
                <a:cs typeface="+mn-ea"/>
                <a:sym typeface="+mn-lt"/>
              </a:rPr>
              <a:t>，其中第</a:t>
            </a:r>
            <a:r>
              <a:rPr lang="en-US" altLang="zh-CN" dirty="0">
                <a:solidFill>
                  <a:srgbClr val="000000"/>
                </a:solidFill>
                <a:cs typeface="+mn-ea"/>
                <a:sym typeface="+mn-lt"/>
              </a:rPr>
              <a:t>27</a:t>
            </a:r>
            <a:r>
              <a:rPr lang="zh-CN" altLang="en-US" dirty="0">
                <a:solidFill>
                  <a:srgbClr val="000000"/>
                </a:solidFill>
                <a:cs typeface="+mn-ea"/>
                <a:sym typeface="+mn-lt"/>
              </a:rPr>
              <a:t>条明确规定，残疾人拥有平等就业的权利。但据联合国相关机构调查，只有一小部分残疾人能找到工作。在许多国家，高达</a:t>
            </a:r>
            <a:r>
              <a:rPr lang="en-US" altLang="zh-CN" dirty="0">
                <a:solidFill>
                  <a:srgbClr val="000000"/>
                </a:solidFill>
                <a:cs typeface="+mn-ea"/>
                <a:sym typeface="+mn-lt"/>
              </a:rPr>
              <a:t>80%</a:t>
            </a:r>
            <a:r>
              <a:rPr lang="zh-CN" altLang="en-US" dirty="0">
                <a:solidFill>
                  <a:srgbClr val="000000"/>
                </a:solidFill>
                <a:cs typeface="+mn-ea"/>
                <a:sym typeface="+mn-lt"/>
              </a:rPr>
              <a:t>的残疾人在达到就业年龄后无法找到工作，这一比例远远高于正常人。</a:t>
            </a:r>
          </a:p>
        </p:txBody>
      </p:sp>
      <p:grpSp>
        <p:nvGrpSpPr>
          <p:cNvPr id="12" name="组合 11">
            <a:extLst>
              <a:ext uri="{FF2B5EF4-FFF2-40B4-BE49-F238E27FC236}">
                <a16:creationId xmlns="" xmlns:p14="http://schemas.microsoft.com/office/powerpoint/2010/main" xmlns:mc="http://schemas.openxmlformats.org/markup-compatibility/2006" xmlns:a16="http://schemas.microsoft.com/office/drawing/2014/main" id="{E0436C44-ADBF-49CD-B52D-DA63D11C5163}"/>
              </a:ext>
            </a:extLst>
          </p:cNvPr>
          <p:cNvGrpSpPr/>
          <p:nvPr/>
        </p:nvGrpSpPr>
        <p:grpSpPr>
          <a:xfrm rot="620767">
            <a:off x="8087835" y="5391150"/>
            <a:ext cx="1297226" cy="1047736"/>
            <a:chOff x="6695615" y="1105612"/>
            <a:chExt cx="1178200" cy="951602"/>
          </a:xfrm>
        </p:grpSpPr>
        <p:sp>
          <p:nvSpPr>
            <p:cNvPr id="10" name="KSO_Shape">
              <a:extLst>
                <a:ext uri="{FF2B5EF4-FFF2-40B4-BE49-F238E27FC236}">
                  <a16:creationId xmlns="" xmlns:p14="http://schemas.microsoft.com/office/powerpoint/2010/main" xmlns:mc="http://schemas.openxmlformats.org/markup-compatibility/2006" xmlns:a16="http://schemas.microsoft.com/office/drawing/2014/main" id="{F0B29701-4E06-4C18-A417-BFBCADFDF01E}"/>
                </a:ext>
              </a:extLst>
            </p:cNvPr>
            <p:cNvSpPr/>
            <p:nvPr/>
          </p:nvSpPr>
          <p:spPr>
            <a:xfrm>
              <a:off x="6695615" y="1105612"/>
              <a:ext cx="935934" cy="917215"/>
            </a:xfrm>
            <a:custGeom>
              <a:avLst/>
              <a:gdLst/>
              <a:ahLst/>
              <a:cxnLst/>
              <a:rect l="l" t="t" r="r" b="b"/>
              <a:pathLst>
                <a:path w="1160528" h="1137856">
                  <a:moveTo>
                    <a:pt x="301373" y="145324"/>
                  </a:moveTo>
                  <a:cubicBezTo>
                    <a:pt x="77474" y="176329"/>
                    <a:pt x="-76715" y="585266"/>
                    <a:pt x="580264" y="1067944"/>
                  </a:cubicBezTo>
                  <a:cubicBezTo>
                    <a:pt x="1535870" y="365866"/>
                    <a:pt x="775286" y="-180195"/>
                    <a:pt x="580264" y="365866"/>
                  </a:cubicBezTo>
                  <a:cubicBezTo>
                    <a:pt x="519320" y="195222"/>
                    <a:pt x="403145" y="131231"/>
                    <a:pt x="301373" y="145324"/>
                  </a:cubicBezTo>
                  <a:close/>
                  <a:moveTo>
                    <a:pt x="237013" y="2324"/>
                  </a:moveTo>
                  <a:cubicBezTo>
                    <a:pt x="362271" y="-15022"/>
                    <a:pt x="505256" y="63737"/>
                    <a:pt x="580264" y="273760"/>
                  </a:cubicBezTo>
                  <a:cubicBezTo>
                    <a:pt x="820291" y="-398315"/>
                    <a:pt x="1756395" y="273760"/>
                    <a:pt x="580264" y="1137856"/>
                  </a:cubicBezTo>
                  <a:cubicBezTo>
                    <a:pt x="-228326" y="543790"/>
                    <a:pt x="-38555" y="40484"/>
                    <a:pt x="237013" y="2324"/>
                  </a:cubicBezTo>
                  <a:close/>
                </a:path>
              </a:pathLst>
            </a:custGeom>
            <a:solidFill>
              <a:srgbClr val="D41C1E"/>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cs typeface="+mn-ea"/>
                <a:sym typeface="+mn-lt"/>
              </a:endParaRPr>
            </a:p>
          </p:txBody>
        </p:sp>
        <p:sp>
          <p:nvSpPr>
            <p:cNvPr id="11" name="KSO_Shape">
              <a:extLst>
                <a:ext uri="{FF2B5EF4-FFF2-40B4-BE49-F238E27FC236}">
                  <a16:creationId xmlns="" xmlns:p14="http://schemas.microsoft.com/office/powerpoint/2010/main" xmlns:mc="http://schemas.openxmlformats.org/markup-compatibility/2006" xmlns:a16="http://schemas.microsoft.com/office/drawing/2014/main" id="{AAB3FE03-E6C9-451E-91D1-ED5F79C86FE6}"/>
                </a:ext>
              </a:extLst>
            </p:cNvPr>
            <p:cNvSpPr/>
            <p:nvPr/>
          </p:nvSpPr>
          <p:spPr>
            <a:xfrm>
              <a:off x="7245947" y="1441904"/>
              <a:ext cx="627868" cy="615310"/>
            </a:xfrm>
            <a:custGeom>
              <a:avLst/>
              <a:gdLst/>
              <a:ahLst/>
              <a:cxnLst/>
              <a:rect l="l" t="t" r="r" b="b"/>
              <a:pathLst>
                <a:path w="1160528" h="1137856">
                  <a:moveTo>
                    <a:pt x="301373" y="145324"/>
                  </a:moveTo>
                  <a:cubicBezTo>
                    <a:pt x="77474" y="176329"/>
                    <a:pt x="-76715" y="585266"/>
                    <a:pt x="580264" y="1067944"/>
                  </a:cubicBezTo>
                  <a:cubicBezTo>
                    <a:pt x="1535870" y="365866"/>
                    <a:pt x="775286" y="-180195"/>
                    <a:pt x="580264" y="365866"/>
                  </a:cubicBezTo>
                  <a:cubicBezTo>
                    <a:pt x="519320" y="195222"/>
                    <a:pt x="403145" y="131231"/>
                    <a:pt x="301373" y="145324"/>
                  </a:cubicBezTo>
                  <a:close/>
                  <a:moveTo>
                    <a:pt x="237013" y="2324"/>
                  </a:moveTo>
                  <a:cubicBezTo>
                    <a:pt x="362271" y="-15022"/>
                    <a:pt x="505256" y="63737"/>
                    <a:pt x="580264" y="273760"/>
                  </a:cubicBezTo>
                  <a:cubicBezTo>
                    <a:pt x="820291" y="-398315"/>
                    <a:pt x="1756395" y="273760"/>
                    <a:pt x="580264" y="1137856"/>
                  </a:cubicBezTo>
                  <a:cubicBezTo>
                    <a:pt x="-228326" y="543790"/>
                    <a:pt x="-38555" y="40484"/>
                    <a:pt x="237013" y="2324"/>
                  </a:cubicBezTo>
                  <a:close/>
                </a:path>
              </a:pathLst>
            </a:custGeom>
            <a:solidFill>
              <a:srgbClr val="D41C1E"/>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cs typeface="+mn-ea"/>
                <a:sym typeface="+mn-lt"/>
              </a:endParaRPr>
            </a:p>
          </p:txBody>
        </p:sp>
      </p:grpSp>
    </p:spTree>
    <p:extLst>
      <p:ext uri="{BB962C8B-B14F-4D97-AF65-F5344CB8AC3E}">
        <p14:creationId xmlns:p14="http://schemas.microsoft.com/office/powerpoint/2010/main" val="15396834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1" dur="500"/>
                                        <p:tgtEl>
                                          <p:spTgt spid="6">
                                            <p:txEl>
                                              <p:pRg st="2" end="2"/>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5" dur="500"/>
                                        <p:tgtEl>
                                          <p:spTgt spid="6">
                                            <p:txEl>
                                              <p:pRg st="4" end="4"/>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D386F4-451A-4DAA-9FF5-BE09A414BE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294" y="4683768"/>
            <a:ext cx="7880927" cy="1960058"/>
          </a:xfrm>
          <a:prstGeom prst="rect">
            <a:avLst/>
          </a:prstGeom>
        </p:spPr>
      </p:pic>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1451F3-D228-4F13-B55A-CE0C7146164C}"/>
              </a:ext>
            </a:extLst>
          </p:cNvPr>
          <p:cNvSpPr/>
          <p:nvPr/>
        </p:nvSpPr>
        <p:spPr>
          <a:xfrm>
            <a:off x="1359199" y="3604170"/>
            <a:ext cx="4134465" cy="988347"/>
          </a:xfrm>
          <a:prstGeom prst="rect">
            <a:avLst/>
          </a:prstGeom>
        </p:spPr>
        <p:txBody>
          <a:bodyPr wrap="none">
            <a:spAutoFit/>
          </a:bodyPr>
          <a:lstStyle/>
          <a:p>
            <a:pPr lvl="0">
              <a:lnSpc>
                <a:spcPct val="150000"/>
              </a:lnSpc>
            </a:pPr>
            <a:r>
              <a:rPr lang="zh-CN" altLang="en-US" sz="4400" b="1" dirty="0">
                <a:solidFill>
                  <a:srgbClr val="D41C1E"/>
                </a:solidFill>
                <a:cs typeface="+mn-ea"/>
                <a:sym typeface="+mn-lt"/>
              </a:rPr>
              <a:t>认识无障碍设施</a:t>
            </a:r>
          </a:p>
        </p:txBody>
      </p:sp>
      <p:sp>
        <p:nvSpPr>
          <p:cNvPr id="23" name="矩形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01157C-F429-412D-9C6B-B7DF57A88A03}"/>
              </a:ext>
            </a:extLst>
          </p:cNvPr>
          <p:cNvSpPr>
            <a:spLocks noChangeArrowheads="1"/>
          </p:cNvSpPr>
          <p:nvPr/>
        </p:nvSpPr>
        <p:spPr bwMode="auto">
          <a:xfrm>
            <a:off x="2613632" y="1761183"/>
            <a:ext cx="744538" cy="744538"/>
          </a:xfrm>
          <a:prstGeom prst="rect">
            <a:avLst/>
          </a:prstGeom>
          <a:solidFill>
            <a:srgbClr val="FF6D4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4" name="矩形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7DEC47-2005-49D4-8B5F-9226E415B654}"/>
              </a:ext>
            </a:extLst>
          </p:cNvPr>
          <p:cNvSpPr>
            <a:spLocks noChangeArrowheads="1"/>
          </p:cNvSpPr>
          <p:nvPr/>
        </p:nvSpPr>
        <p:spPr bwMode="auto">
          <a:xfrm>
            <a:off x="3426432" y="1761183"/>
            <a:ext cx="744538" cy="744538"/>
          </a:xfrm>
          <a:prstGeom prst="rect">
            <a:avLst/>
          </a:prstGeom>
          <a:solidFill>
            <a:srgbClr val="D41C1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5" name="矩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6D53B9B-10C7-4EE5-84EA-D006215F7602}"/>
              </a:ext>
            </a:extLst>
          </p:cNvPr>
          <p:cNvSpPr>
            <a:spLocks noChangeArrowheads="1"/>
          </p:cNvSpPr>
          <p:nvPr/>
        </p:nvSpPr>
        <p:spPr bwMode="auto">
          <a:xfrm>
            <a:off x="2592995" y="2588271"/>
            <a:ext cx="744537" cy="744537"/>
          </a:xfrm>
          <a:prstGeom prst="rect">
            <a:avLst/>
          </a:prstGeom>
          <a:solidFill>
            <a:srgbClr val="D41C1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6" name="矩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AF4149-1429-4AC9-8C3A-BCD82644E56C}"/>
              </a:ext>
            </a:extLst>
          </p:cNvPr>
          <p:cNvSpPr>
            <a:spLocks noChangeArrowheads="1"/>
          </p:cNvSpPr>
          <p:nvPr/>
        </p:nvSpPr>
        <p:spPr bwMode="auto">
          <a:xfrm>
            <a:off x="3426432" y="2588271"/>
            <a:ext cx="744538" cy="744537"/>
          </a:xfrm>
          <a:prstGeom prst="rect">
            <a:avLst/>
          </a:prstGeom>
          <a:solidFill>
            <a:srgbClr val="FF6D4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7" name="文本框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83548B-4A3A-42A1-9E68-6553BC5B2F36}"/>
              </a:ext>
            </a:extLst>
          </p:cNvPr>
          <p:cNvSpPr txBox="1">
            <a:spLocks noChangeArrowheads="1"/>
          </p:cNvSpPr>
          <p:nvPr/>
        </p:nvSpPr>
        <p:spPr bwMode="auto">
          <a:xfrm>
            <a:off x="2666034" y="1824514"/>
            <a:ext cx="1576072" cy="144655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8800" b="1" dirty="0">
                <a:solidFill>
                  <a:srgbClr val="FFFFFF"/>
                </a:solidFill>
                <a:latin typeface="+mn-lt"/>
                <a:ea typeface="+mn-ea"/>
                <a:cs typeface="+mn-ea"/>
                <a:sym typeface="+mn-lt"/>
              </a:rPr>
              <a:t>02</a:t>
            </a:r>
            <a:endParaRPr lang="zh-CN" altLang="en-US" sz="8800" b="1" dirty="0">
              <a:solidFill>
                <a:srgbClr val="FFFFFF"/>
              </a:solidFill>
              <a:latin typeface="+mn-lt"/>
              <a:ea typeface="+mn-ea"/>
              <a:cs typeface="+mn-ea"/>
              <a:sym typeface="+mn-lt"/>
            </a:endParaRPr>
          </a:p>
        </p:txBody>
      </p:sp>
      <p:sp>
        <p:nvSpPr>
          <p:cNvPr id="28" name="文本框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71FC2A-1FC6-4F62-9879-822F6D32DDE7}"/>
              </a:ext>
            </a:extLst>
          </p:cNvPr>
          <p:cNvSpPr txBox="1">
            <a:spLocks noChangeArrowheads="1"/>
          </p:cNvSpPr>
          <p:nvPr/>
        </p:nvSpPr>
        <p:spPr bwMode="auto">
          <a:xfrm>
            <a:off x="4261145" y="1878658"/>
            <a:ext cx="492443" cy="1413977"/>
          </a:xfrm>
          <a:prstGeom prst="rect">
            <a:avLst/>
          </a:prstGeom>
          <a:noFill/>
          <a:ln>
            <a:noFill/>
          </a:ln>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000" dirty="0">
                <a:solidFill>
                  <a:srgbClr val="767171"/>
                </a:solidFill>
                <a:latin typeface="+mn-lt"/>
                <a:ea typeface="+mn-ea"/>
                <a:cs typeface="+mn-ea"/>
                <a:sym typeface="+mn-lt"/>
              </a:rPr>
              <a:t>PART TWO</a:t>
            </a:r>
            <a:endParaRPr lang="zh-CN" altLang="en-US" sz="2000" dirty="0">
              <a:solidFill>
                <a:srgbClr val="767171"/>
              </a:solidFill>
              <a:latin typeface="+mn-lt"/>
              <a:ea typeface="+mn-ea"/>
              <a:cs typeface="+mn-ea"/>
              <a:sym typeface="+mn-lt"/>
            </a:endParaRPr>
          </a:p>
        </p:txBody>
      </p:sp>
    </p:spTree>
    <p:extLst>
      <p:ext uri="{BB962C8B-B14F-4D97-AF65-F5344CB8AC3E}">
        <p14:creationId xmlns:p14="http://schemas.microsoft.com/office/powerpoint/2010/main" val="7201295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4" grpId="0" animBg="1"/>
      <p:bldP spid="25" grpId="0" animBg="1"/>
      <p:bldP spid="26" grpId="0" animBg="1"/>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60FD76-AA28-4931-AB7C-7EC4166680EC}"/>
              </a:ext>
            </a:extLst>
          </p:cNvPr>
          <p:cNvSpPr/>
          <p:nvPr/>
        </p:nvSpPr>
        <p:spPr>
          <a:xfrm>
            <a:off x="1347653" y="361096"/>
            <a:ext cx="2698175" cy="662554"/>
          </a:xfrm>
          <a:prstGeom prst="rect">
            <a:avLst/>
          </a:prstGeom>
        </p:spPr>
        <p:txBody>
          <a:bodyPr wrap="none">
            <a:spAutoFit/>
          </a:bodyPr>
          <a:lstStyle/>
          <a:p>
            <a:pPr lvl="0">
              <a:lnSpc>
                <a:spcPct val="150000"/>
              </a:lnSpc>
            </a:pPr>
            <a:r>
              <a:rPr lang="zh-CN" altLang="en-US" sz="2800" b="1" dirty="0">
                <a:solidFill>
                  <a:srgbClr val="D41C1E"/>
                </a:solidFill>
                <a:cs typeface="+mn-ea"/>
                <a:sym typeface="+mn-lt"/>
              </a:rPr>
              <a:t>认识无障碍设施</a:t>
            </a:r>
          </a:p>
        </p:txBody>
      </p:sp>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2FEBC59-68D7-4F19-A032-6C4679D2E2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89" y="1805552"/>
            <a:ext cx="6142813" cy="4201002"/>
          </a:xfrm>
          <a:prstGeom prst="rect">
            <a:avLst/>
          </a:prstGeom>
        </p:spPr>
      </p:pic>
      <p:sp>
        <p:nvSpPr>
          <p:cNvPr id="8" name="矩形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49D89E-FCC1-40C4-AC75-C84741B8C63B}"/>
              </a:ext>
            </a:extLst>
          </p:cNvPr>
          <p:cNvSpPr/>
          <p:nvPr/>
        </p:nvSpPr>
        <p:spPr>
          <a:xfrm>
            <a:off x="6961952" y="3429000"/>
            <a:ext cx="4239448" cy="954107"/>
          </a:xfrm>
          <a:prstGeom prst="rect">
            <a:avLst/>
          </a:prstGeom>
        </p:spPr>
        <p:txBody>
          <a:bodyPr wrap="square">
            <a:spAutoFit/>
          </a:bodyPr>
          <a:lstStyle/>
          <a:p>
            <a:pPr algn="ctr" fontAlgn="base">
              <a:spcBef>
                <a:spcPct val="0"/>
              </a:spcBef>
              <a:spcAft>
                <a:spcPct val="0"/>
              </a:spcAft>
            </a:pPr>
            <a:r>
              <a:rPr lang="en-US" altLang="zh-CN" sz="2800" b="1" dirty="0">
                <a:solidFill>
                  <a:srgbClr val="D41C1E"/>
                </a:solidFill>
                <a:cs typeface="+mn-ea"/>
                <a:sym typeface="+mn-lt"/>
              </a:rPr>
              <a:t>“</a:t>
            </a:r>
            <a:r>
              <a:rPr lang="zh-CN" altLang="en-US" sz="2800" b="1" dirty="0">
                <a:solidFill>
                  <a:srgbClr val="D41C1E"/>
                </a:solidFill>
                <a:cs typeface="+mn-ea"/>
                <a:sym typeface="+mn-lt"/>
              </a:rPr>
              <a:t>残疾”是什么意思？</a:t>
            </a:r>
            <a:br>
              <a:rPr lang="zh-CN" altLang="en-US" sz="2800" b="1" dirty="0">
                <a:solidFill>
                  <a:srgbClr val="D41C1E"/>
                </a:solidFill>
                <a:cs typeface="+mn-ea"/>
                <a:sym typeface="+mn-lt"/>
              </a:rPr>
            </a:br>
            <a:r>
              <a:rPr lang="zh-CN" altLang="en-US" sz="2800" b="1" dirty="0">
                <a:solidFill>
                  <a:srgbClr val="D41C1E"/>
                </a:solidFill>
                <a:cs typeface="+mn-ea"/>
                <a:sym typeface="+mn-lt"/>
              </a:rPr>
              <a:t>说说你见过的残疾人。</a:t>
            </a:r>
          </a:p>
        </p:txBody>
      </p:sp>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AD5FEA4-C39A-431C-8B88-17F620BB8FCE}"/>
              </a:ext>
            </a:extLst>
          </p:cNvPr>
          <p:cNvSpPr txBox="1"/>
          <p:nvPr/>
        </p:nvSpPr>
        <p:spPr>
          <a:xfrm>
            <a:off x="7934896" y="2457628"/>
            <a:ext cx="1569660" cy="646331"/>
          </a:xfrm>
          <a:prstGeom prst="rect">
            <a:avLst/>
          </a:prstGeom>
          <a:noFill/>
        </p:spPr>
        <p:txBody>
          <a:bodyPr wrap="none" rtlCol="0">
            <a:spAutoFit/>
          </a:bodyPr>
          <a:lstStyle/>
          <a:p>
            <a:r>
              <a:rPr lang="zh-CN" altLang="en-US" sz="3600" b="1" dirty="0">
                <a:solidFill>
                  <a:schemeClr val="bg2">
                    <a:lumMod val="25000"/>
                  </a:schemeClr>
                </a:solidFill>
                <a:cs typeface="+mn-ea"/>
                <a:sym typeface="+mn-lt"/>
              </a:rPr>
              <a:t>说一说</a:t>
            </a:r>
          </a:p>
        </p:txBody>
      </p:sp>
    </p:spTree>
    <p:extLst>
      <p:ext uri="{BB962C8B-B14F-4D97-AF65-F5344CB8AC3E}">
        <p14:creationId xmlns:p14="http://schemas.microsoft.com/office/powerpoint/2010/main" val="2284352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FC49CCA-0981-4AE0-A9BD-665E49C3B231}"/>
              </a:ext>
            </a:extLst>
          </p:cNvPr>
          <p:cNvSpPr/>
          <p:nvPr/>
        </p:nvSpPr>
        <p:spPr>
          <a:xfrm>
            <a:off x="1347653" y="361096"/>
            <a:ext cx="2698175" cy="662554"/>
          </a:xfrm>
          <a:prstGeom prst="rect">
            <a:avLst/>
          </a:prstGeom>
        </p:spPr>
        <p:txBody>
          <a:bodyPr wrap="none">
            <a:spAutoFit/>
          </a:bodyPr>
          <a:lstStyle/>
          <a:p>
            <a:pPr lvl="0">
              <a:lnSpc>
                <a:spcPct val="150000"/>
              </a:lnSpc>
            </a:pPr>
            <a:r>
              <a:rPr lang="zh-CN" altLang="en-US" sz="2800" b="1" dirty="0">
                <a:solidFill>
                  <a:srgbClr val="D41C1E"/>
                </a:solidFill>
                <a:cs typeface="+mn-ea"/>
                <a:sym typeface="+mn-lt"/>
              </a:rPr>
              <a:t>认识无障碍设施</a:t>
            </a:r>
          </a:p>
        </p:txBody>
      </p:sp>
      <p:grpSp>
        <p:nvGrpSpPr>
          <p:cNvPr id="15" name="组合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D6FF29C-04F1-48A7-B1A5-611A7E691DF0}"/>
              </a:ext>
            </a:extLst>
          </p:cNvPr>
          <p:cNvGrpSpPr/>
          <p:nvPr/>
        </p:nvGrpSpPr>
        <p:grpSpPr>
          <a:xfrm>
            <a:off x="4704034" y="1221724"/>
            <a:ext cx="1692110" cy="1593203"/>
            <a:chOff x="5107250" y="1221724"/>
            <a:chExt cx="1692110" cy="1593203"/>
          </a:xfrm>
        </p:grpSpPr>
        <p:sp>
          <p:nvSpPr>
            <p:cNvPr id="8" name="椭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9FEBF6-1575-4425-81E8-364F7750836A}"/>
                </a:ext>
              </a:extLst>
            </p:cNvPr>
            <p:cNvSpPr/>
            <p:nvPr/>
          </p:nvSpPr>
          <p:spPr>
            <a:xfrm>
              <a:off x="5107250" y="1221724"/>
              <a:ext cx="1692110" cy="1593203"/>
            </a:xfrm>
            <a:prstGeom prst="ellipse">
              <a:avLst/>
            </a:prstGeom>
            <a:solidFill>
              <a:srgbClr val="FF6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F549B78-D25B-4F88-ACE6-EBA2377F66E6}"/>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5575103" y="1533720"/>
              <a:ext cx="970679" cy="992329"/>
            </a:xfrm>
            <a:prstGeom prst="rect">
              <a:avLst/>
            </a:prstGeom>
          </p:spPr>
        </p:pic>
      </p:grpSp>
      <p:grpSp>
        <p:nvGrpSpPr>
          <p:cNvPr id="13" name="组合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9563983-E540-49FA-AFD7-4B084BDD6EB4}"/>
              </a:ext>
            </a:extLst>
          </p:cNvPr>
          <p:cNvGrpSpPr/>
          <p:nvPr/>
        </p:nvGrpSpPr>
        <p:grpSpPr>
          <a:xfrm>
            <a:off x="1482914" y="3125857"/>
            <a:ext cx="8134350" cy="1015663"/>
            <a:chOff x="1482915" y="3022214"/>
            <a:chExt cx="8134350" cy="1015663"/>
          </a:xfrm>
        </p:grpSpPr>
        <p:sp>
          <p:nvSpPr>
            <p:cNvPr id="9" name="矩形: 圆角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2F8E1E-F141-4150-87DC-9D39FEF343F6}"/>
                </a:ext>
              </a:extLst>
            </p:cNvPr>
            <p:cNvSpPr/>
            <p:nvPr/>
          </p:nvSpPr>
          <p:spPr>
            <a:xfrm>
              <a:off x="1482915" y="3022214"/>
              <a:ext cx="8134350" cy="1015663"/>
            </a:xfrm>
            <a:prstGeom prst="roundRect">
              <a:avLst/>
            </a:prstGeom>
            <a:solidFill>
              <a:srgbClr val="D4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28C4ABE-A791-4728-A31C-0590F071DB10}"/>
                </a:ext>
              </a:extLst>
            </p:cNvPr>
            <p:cNvSpPr/>
            <p:nvPr/>
          </p:nvSpPr>
          <p:spPr>
            <a:xfrm>
              <a:off x="1824883" y="3139891"/>
              <a:ext cx="7472004" cy="769441"/>
            </a:xfrm>
            <a:prstGeom prst="rect">
              <a:avLst/>
            </a:prstGeom>
          </p:spPr>
          <p:txBody>
            <a:bodyPr wrap="square">
              <a:spAutoFit/>
            </a:bodyPr>
            <a:lstStyle/>
            <a:p>
              <a:r>
                <a:rPr lang="zh-CN" altLang="en-US" sz="2400" b="1" dirty="0">
                  <a:solidFill>
                    <a:schemeClr val="bg1"/>
                  </a:solidFill>
                  <a:cs typeface="+mn-ea"/>
                  <a:sym typeface="+mn-lt"/>
                </a:rPr>
                <a:t>残疾人</a:t>
              </a:r>
              <a:r>
                <a:rPr lang="zh-CN" altLang="en-US" sz="2000" b="1" dirty="0">
                  <a:solidFill>
                    <a:schemeClr val="bg1"/>
                  </a:solidFill>
                  <a:cs typeface="+mn-ea"/>
                  <a:sym typeface="+mn-lt"/>
                </a:rPr>
                <a:t>是指在心理、生理、人体结构上，某种组织、功能丧失或者不正常，全部或者部分丧失以正常方式从事某种活动能力的人。</a:t>
              </a:r>
              <a:endParaRPr lang="en-US" altLang="zh-CN" b="1" dirty="0">
                <a:solidFill>
                  <a:schemeClr val="bg1"/>
                </a:solidFill>
                <a:cs typeface="+mn-ea"/>
                <a:sym typeface="+mn-lt"/>
              </a:endParaRPr>
            </a:p>
          </p:txBody>
        </p:sp>
      </p:grpSp>
      <p:grpSp>
        <p:nvGrpSpPr>
          <p:cNvPr id="14" name="组合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2F36D23-E41F-48C0-8D84-1057AEDC6E8C}"/>
              </a:ext>
            </a:extLst>
          </p:cNvPr>
          <p:cNvGrpSpPr/>
          <p:nvPr/>
        </p:nvGrpSpPr>
        <p:grpSpPr>
          <a:xfrm>
            <a:off x="1482914" y="4452450"/>
            <a:ext cx="8134350" cy="1015663"/>
            <a:chOff x="1561053" y="4452450"/>
            <a:chExt cx="7919015" cy="1015663"/>
          </a:xfrm>
        </p:grpSpPr>
        <p:sp>
          <p:nvSpPr>
            <p:cNvPr id="11" name="矩形: 圆角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127B09-76A2-4859-97BC-0A15DA0090FE}"/>
                </a:ext>
              </a:extLst>
            </p:cNvPr>
            <p:cNvSpPr/>
            <p:nvPr/>
          </p:nvSpPr>
          <p:spPr>
            <a:xfrm>
              <a:off x="1561053" y="4452450"/>
              <a:ext cx="7919015" cy="1015663"/>
            </a:xfrm>
            <a:prstGeom prst="roundRect">
              <a:avLst/>
            </a:prstGeom>
            <a:solidFill>
              <a:srgbClr val="D4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FD89AD-5185-4B71-804B-DCB404D1E674}"/>
                </a:ext>
              </a:extLst>
            </p:cNvPr>
            <p:cNvSpPr/>
            <p:nvPr/>
          </p:nvSpPr>
          <p:spPr>
            <a:xfrm>
              <a:off x="1872949" y="4575560"/>
              <a:ext cx="7295222" cy="769441"/>
            </a:xfrm>
            <a:prstGeom prst="rect">
              <a:avLst/>
            </a:prstGeom>
          </p:spPr>
          <p:txBody>
            <a:bodyPr wrap="square">
              <a:spAutoFit/>
            </a:bodyPr>
            <a:lstStyle/>
            <a:p>
              <a:r>
                <a:rPr lang="zh-CN" altLang="en-US" sz="2400" b="1" dirty="0">
                  <a:solidFill>
                    <a:schemeClr val="bg1"/>
                  </a:solidFill>
                  <a:cs typeface="+mn-ea"/>
                  <a:sym typeface="+mn-lt"/>
                </a:rPr>
                <a:t>残疾人</a:t>
              </a:r>
              <a:r>
                <a:rPr lang="zh-CN" altLang="en-US" sz="2000" b="1" dirty="0">
                  <a:solidFill>
                    <a:schemeClr val="bg1"/>
                  </a:solidFill>
                  <a:cs typeface="+mn-ea"/>
                  <a:sym typeface="+mn-lt"/>
                </a:rPr>
                <a:t>包括：视力残疾、听力残疾、言语残疾、肢体残疾、智力残疾、精神残疾、多重残疾和其他残疾的人。</a:t>
              </a:r>
              <a:endParaRPr lang="zh-CN" altLang="en-US" sz="2400" b="1" dirty="0">
                <a:solidFill>
                  <a:schemeClr val="bg1"/>
                </a:solidFill>
                <a:cs typeface="+mn-ea"/>
                <a:sym typeface="+mn-lt"/>
              </a:endParaRPr>
            </a:p>
          </p:txBody>
        </p:sp>
      </p:grpSp>
    </p:spTree>
    <p:extLst>
      <p:ext uri="{BB962C8B-B14F-4D97-AF65-F5344CB8AC3E}">
        <p14:creationId xmlns:p14="http://schemas.microsoft.com/office/powerpoint/2010/main" val="12390332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p14="http://schemas.microsoft.com/office/powerpoint/2010/main" xmlns:mc="http://schemas.openxmlformats.org/markup-compatibility/2006" xmlns:a16="http://schemas.microsoft.com/office/drawing/2014/main" id="{8F223EDF-BA1E-4B36-979C-AFB13C05F66D}"/>
              </a:ext>
            </a:extLst>
          </p:cNvPr>
          <p:cNvSpPr/>
          <p:nvPr/>
        </p:nvSpPr>
        <p:spPr>
          <a:xfrm>
            <a:off x="1347653" y="361096"/>
            <a:ext cx="2698175" cy="662554"/>
          </a:xfrm>
          <a:prstGeom prst="rect">
            <a:avLst/>
          </a:prstGeom>
        </p:spPr>
        <p:txBody>
          <a:bodyPr wrap="none">
            <a:spAutoFit/>
          </a:bodyPr>
          <a:lstStyle/>
          <a:p>
            <a:pPr lvl="0">
              <a:lnSpc>
                <a:spcPct val="150000"/>
              </a:lnSpc>
            </a:pPr>
            <a:r>
              <a:rPr lang="zh-CN" altLang="en-US" sz="2800" b="1" dirty="0">
                <a:solidFill>
                  <a:srgbClr val="D41C1E"/>
                </a:solidFill>
                <a:cs typeface="+mn-ea"/>
                <a:sym typeface="+mn-lt"/>
              </a:rPr>
              <a:t>认识无障碍设施</a:t>
            </a:r>
          </a:p>
        </p:txBody>
      </p:sp>
      <p:cxnSp>
        <p:nvCxnSpPr>
          <p:cNvPr id="9" name="连接符: 肘形 8">
            <a:extLst>
              <a:ext uri="{FF2B5EF4-FFF2-40B4-BE49-F238E27FC236}">
                <a16:creationId xmlns="" xmlns:p14="http://schemas.microsoft.com/office/powerpoint/2010/main" xmlns:mc="http://schemas.openxmlformats.org/markup-compatibility/2006" xmlns:a16="http://schemas.microsoft.com/office/drawing/2014/main" id="{46AFD6A2-F879-4C8B-AB12-1304840FA4B6}"/>
              </a:ext>
            </a:extLst>
          </p:cNvPr>
          <p:cNvCxnSpPr/>
          <p:nvPr/>
        </p:nvCxnSpPr>
        <p:spPr>
          <a:xfrm rot="10800000">
            <a:off x="3943350" y="2834463"/>
            <a:ext cx="1314450" cy="552450"/>
          </a:xfrm>
          <a:prstGeom prst="bentConnector3">
            <a:avLst/>
          </a:prstGeom>
          <a:ln w="38100">
            <a:solidFill>
              <a:srgbClr val="FF6D4A"/>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 xmlns:p14="http://schemas.microsoft.com/office/powerpoint/2010/main" xmlns:mc="http://schemas.openxmlformats.org/markup-compatibility/2006" xmlns:a16="http://schemas.microsoft.com/office/drawing/2014/main" id="{2964F188-82BC-4991-9F06-AFDDF0FDA762}"/>
              </a:ext>
            </a:extLst>
          </p:cNvPr>
          <p:cNvSpPr/>
          <p:nvPr/>
        </p:nvSpPr>
        <p:spPr>
          <a:xfrm>
            <a:off x="1064131" y="2191913"/>
            <a:ext cx="2912627" cy="1477328"/>
          </a:xfrm>
          <a:prstGeom prst="rect">
            <a:avLst/>
          </a:prstGeom>
        </p:spPr>
        <p:txBody>
          <a:bodyPr wrap="square">
            <a:spAutoFit/>
          </a:bodyPr>
          <a:lstStyle/>
          <a:p>
            <a:pPr>
              <a:lnSpc>
                <a:spcPct val="150000"/>
              </a:lnSpc>
            </a:pPr>
            <a:r>
              <a:rPr lang="zh-CN" altLang="en-US" sz="2400" b="1" dirty="0">
                <a:solidFill>
                  <a:srgbClr val="C00000"/>
                </a:solidFill>
                <a:cs typeface="+mn-ea"/>
                <a:sym typeface="+mn-lt"/>
              </a:rPr>
              <a:t>视力残疾</a:t>
            </a:r>
            <a:r>
              <a:rPr lang="zh-CN" altLang="en-US" dirty="0">
                <a:cs typeface="+mn-ea"/>
                <a:sym typeface="+mn-lt"/>
              </a:rPr>
              <a:t>：生活在黑暗的世界里，无法感受光明，无法看到这个美好的世界。</a:t>
            </a:r>
          </a:p>
        </p:txBody>
      </p:sp>
      <p:sp>
        <p:nvSpPr>
          <p:cNvPr id="11" name="矩形 10">
            <a:extLst>
              <a:ext uri="{FF2B5EF4-FFF2-40B4-BE49-F238E27FC236}">
                <a16:creationId xmlns="" xmlns:p14="http://schemas.microsoft.com/office/powerpoint/2010/main" xmlns:mc="http://schemas.openxmlformats.org/markup-compatibility/2006" xmlns:a16="http://schemas.microsoft.com/office/drawing/2014/main" id="{38700CBF-DDB6-4F67-839D-AFCC2CEFF7C2}"/>
              </a:ext>
            </a:extLst>
          </p:cNvPr>
          <p:cNvSpPr/>
          <p:nvPr/>
        </p:nvSpPr>
        <p:spPr>
          <a:xfrm>
            <a:off x="1064131" y="4151684"/>
            <a:ext cx="2879219" cy="1477328"/>
          </a:xfrm>
          <a:prstGeom prst="rect">
            <a:avLst/>
          </a:prstGeom>
        </p:spPr>
        <p:txBody>
          <a:bodyPr wrap="square">
            <a:spAutoFit/>
          </a:bodyPr>
          <a:lstStyle/>
          <a:p>
            <a:pPr>
              <a:lnSpc>
                <a:spcPct val="150000"/>
              </a:lnSpc>
            </a:pPr>
            <a:r>
              <a:rPr lang="zh-CN" altLang="en-US" sz="2400" b="1" dirty="0">
                <a:solidFill>
                  <a:srgbClr val="C00000"/>
                </a:solidFill>
                <a:cs typeface="+mn-ea"/>
                <a:sym typeface="+mn-lt"/>
              </a:rPr>
              <a:t>听力残疾</a:t>
            </a:r>
            <a:r>
              <a:rPr lang="zh-CN" altLang="en-US" dirty="0">
                <a:cs typeface="+mn-ea"/>
                <a:sym typeface="+mn-lt"/>
              </a:rPr>
              <a:t>：生活在无声的世界里，无法感受美好音乐等。</a:t>
            </a:r>
            <a:endParaRPr lang="en-US" altLang="zh-CN" dirty="0">
              <a:cs typeface="+mn-ea"/>
              <a:sym typeface="+mn-lt"/>
            </a:endParaRPr>
          </a:p>
        </p:txBody>
      </p:sp>
      <p:sp>
        <p:nvSpPr>
          <p:cNvPr id="12" name="矩形 11">
            <a:extLst>
              <a:ext uri="{FF2B5EF4-FFF2-40B4-BE49-F238E27FC236}">
                <a16:creationId xmlns="" xmlns:p14="http://schemas.microsoft.com/office/powerpoint/2010/main" xmlns:mc="http://schemas.openxmlformats.org/markup-compatibility/2006" xmlns:a16="http://schemas.microsoft.com/office/drawing/2014/main" id="{CE70D2B8-FB2E-4B97-8B84-6F16FEFE0EE0}"/>
              </a:ext>
            </a:extLst>
          </p:cNvPr>
          <p:cNvSpPr/>
          <p:nvPr/>
        </p:nvSpPr>
        <p:spPr>
          <a:xfrm>
            <a:off x="8115299" y="2191913"/>
            <a:ext cx="2628901" cy="1477328"/>
          </a:xfrm>
          <a:prstGeom prst="rect">
            <a:avLst/>
          </a:prstGeom>
        </p:spPr>
        <p:txBody>
          <a:bodyPr wrap="square">
            <a:spAutoFit/>
          </a:bodyPr>
          <a:lstStyle/>
          <a:p>
            <a:pPr>
              <a:lnSpc>
                <a:spcPct val="150000"/>
              </a:lnSpc>
            </a:pPr>
            <a:r>
              <a:rPr lang="zh-CN" altLang="en-US" sz="2400" b="1" dirty="0">
                <a:solidFill>
                  <a:srgbClr val="C00000"/>
                </a:solidFill>
                <a:cs typeface="+mn-ea"/>
                <a:sym typeface="+mn-lt"/>
              </a:rPr>
              <a:t>发声残疾</a:t>
            </a:r>
            <a:r>
              <a:rPr lang="zh-CN" altLang="en-US" dirty="0">
                <a:cs typeface="+mn-ea"/>
                <a:sym typeface="+mn-lt"/>
              </a:rPr>
              <a:t>：无法用语言表的自己的真实想法，与人沟通能力下降。</a:t>
            </a:r>
            <a:endParaRPr lang="en-US" altLang="zh-CN" dirty="0">
              <a:cs typeface="+mn-ea"/>
              <a:sym typeface="+mn-lt"/>
            </a:endParaRPr>
          </a:p>
        </p:txBody>
      </p:sp>
      <p:sp>
        <p:nvSpPr>
          <p:cNvPr id="13" name="矩形 12">
            <a:extLst>
              <a:ext uri="{FF2B5EF4-FFF2-40B4-BE49-F238E27FC236}">
                <a16:creationId xmlns="" xmlns:p14="http://schemas.microsoft.com/office/powerpoint/2010/main" xmlns:mc="http://schemas.openxmlformats.org/markup-compatibility/2006" xmlns:a16="http://schemas.microsoft.com/office/drawing/2014/main" id="{A2E03C57-25FF-4579-9A09-A1B062264FF3}"/>
              </a:ext>
            </a:extLst>
          </p:cNvPr>
          <p:cNvSpPr/>
          <p:nvPr/>
        </p:nvSpPr>
        <p:spPr>
          <a:xfrm>
            <a:off x="8115299" y="4151684"/>
            <a:ext cx="2628901" cy="1477328"/>
          </a:xfrm>
          <a:prstGeom prst="rect">
            <a:avLst/>
          </a:prstGeom>
        </p:spPr>
        <p:txBody>
          <a:bodyPr wrap="square">
            <a:spAutoFit/>
          </a:bodyPr>
          <a:lstStyle/>
          <a:p>
            <a:pPr>
              <a:lnSpc>
                <a:spcPct val="150000"/>
              </a:lnSpc>
            </a:pPr>
            <a:r>
              <a:rPr lang="zh-CN" altLang="en-US" sz="2400" b="1" dirty="0">
                <a:solidFill>
                  <a:srgbClr val="C00000"/>
                </a:solidFill>
                <a:cs typeface="+mn-ea"/>
                <a:sym typeface="+mn-lt"/>
              </a:rPr>
              <a:t>肢体残疾</a:t>
            </a:r>
            <a:r>
              <a:rPr lang="zh-CN" altLang="en-US" dirty="0">
                <a:cs typeface="+mn-ea"/>
                <a:sym typeface="+mn-lt"/>
              </a:rPr>
              <a:t>：无法正常行走或行走困难，无法做运动和一些事。</a:t>
            </a:r>
          </a:p>
        </p:txBody>
      </p:sp>
      <p:cxnSp>
        <p:nvCxnSpPr>
          <p:cNvPr id="14" name="连接符: 肘形 13">
            <a:extLst>
              <a:ext uri="{FF2B5EF4-FFF2-40B4-BE49-F238E27FC236}">
                <a16:creationId xmlns="" xmlns:p14="http://schemas.microsoft.com/office/powerpoint/2010/main" xmlns:mc="http://schemas.openxmlformats.org/markup-compatibility/2006" xmlns:a16="http://schemas.microsoft.com/office/drawing/2014/main" id="{DAB100B8-8B14-4215-8E2F-9330701901AE}"/>
              </a:ext>
            </a:extLst>
          </p:cNvPr>
          <p:cNvCxnSpPr>
            <a:cxnSpLocks/>
          </p:cNvCxnSpPr>
          <p:nvPr/>
        </p:nvCxnSpPr>
        <p:spPr>
          <a:xfrm rot="10800000" flipH="1">
            <a:off x="6581777" y="2822584"/>
            <a:ext cx="1314450" cy="552450"/>
          </a:xfrm>
          <a:prstGeom prst="bentConnector3">
            <a:avLst/>
          </a:prstGeom>
          <a:ln w="38100">
            <a:solidFill>
              <a:srgbClr val="FF6D4A"/>
            </a:solidFill>
            <a:tailEnd type="triangle"/>
          </a:ln>
        </p:spPr>
        <p:style>
          <a:lnRef idx="1">
            <a:schemeClr val="accent1"/>
          </a:lnRef>
          <a:fillRef idx="0">
            <a:schemeClr val="accent1"/>
          </a:fillRef>
          <a:effectRef idx="0">
            <a:schemeClr val="accent1"/>
          </a:effectRef>
          <a:fontRef idx="minor">
            <a:schemeClr val="tx1"/>
          </a:fontRef>
        </p:style>
      </p:cxnSp>
      <p:cxnSp>
        <p:nvCxnSpPr>
          <p:cNvPr id="16" name="连接符: 肘形 15">
            <a:extLst>
              <a:ext uri="{FF2B5EF4-FFF2-40B4-BE49-F238E27FC236}">
                <a16:creationId xmlns="" xmlns:p14="http://schemas.microsoft.com/office/powerpoint/2010/main" xmlns:mc="http://schemas.openxmlformats.org/markup-compatibility/2006" xmlns:a16="http://schemas.microsoft.com/office/drawing/2014/main" id="{160902C3-E860-4B9F-A906-6BACDDAD065D}"/>
              </a:ext>
            </a:extLst>
          </p:cNvPr>
          <p:cNvCxnSpPr>
            <a:cxnSpLocks/>
          </p:cNvCxnSpPr>
          <p:nvPr/>
        </p:nvCxnSpPr>
        <p:spPr>
          <a:xfrm rot="10800000" flipV="1">
            <a:off x="3944579" y="4211603"/>
            <a:ext cx="1314450" cy="552450"/>
          </a:xfrm>
          <a:prstGeom prst="bentConnector3">
            <a:avLst/>
          </a:prstGeom>
          <a:ln w="38100">
            <a:solidFill>
              <a:srgbClr val="FF6D4A"/>
            </a:solidFill>
            <a:tailEnd type="triangle"/>
          </a:ln>
        </p:spPr>
        <p:style>
          <a:lnRef idx="1">
            <a:schemeClr val="accent1"/>
          </a:lnRef>
          <a:fillRef idx="0">
            <a:schemeClr val="accent1"/>
          </a:fillRef>
          <a:effectRef idx="0">
            <a:schemeClr val="accent1"/>
          </a:effectRef>
          <a:fontRef idx="minor">
            <a:schemeClr val="tx1"/>
          </a:fontRef>
        </p:style>
      </p:cxnSp>
      <p:cxnSp>
        <p:nvCxnSpPr>
          <p:cNvPr id="17" name="连接符: 肘形 16">
            <a:extLst>
              <a:ext uri="{FF2B5EF4-FFF2-40B4-BE49-F238E27FC236}">
                <a16:creationId xmlns="" xmlns:p14="http://schemas.microsoft.com/office/powerpoint/2010/main" xmlns:mc="http://schemas.openxmlformats.org/markup-compatibility/2006" xmlns:a16="http://schemas.microsoft.com/office/drawing/2014/main" id="{47F0440D-A707-432A-AAA7-E8AED0E234E4}"/>
              </a:ext>
            </a:extLst>
          </p:cNvPr>
          <p:cNvCxnSpPr>
            <a:cxnSpLocks/>
          </p:cNvCxnSpPr>
          <p:nvPr/>
        </p:nvCxnSpPr>
        <p:spPr>
          <a:xfrm rot="10800000" flipH="1" flipV="1">
            <a:off x="6500741" y="4287804"/>
            <a:ext cx="1314450" cy="552450"/>
          </a:xfrm>
          <a:prstGeom prst="bentConnector3">
            <a:avLst/>
          </a:prstGeom>
          <a:ln w="38100">
            <a:solidFill>
              <a:srgbClr val="FF6D4A"/>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 xmlns:p14="http://schemas.microsoft.com/office/powerpoint/2010/main" xmlns:mc="http://schemas.openxmlformats.org/markup-compatibility/2006" xmlns:a16="http://schemas.microsoft.com/office/drawing/2014/main" id="{7DBF6FBD-13EF-4B48-8399-5BFCB75BF696}"/>
              </a:ext>
            </a:extLst>
          </p:cNvPr>
          <p:cNvSpPr/>
          <p:nvPr/>
        </p:nvSpPr>
        <p:spPr>
          <a:xfrm>
            <a:off x="5413100" y="3596135"/>
            <a:ext cx="902811" cy="954107"/>
          </a:xfrm>
          <a:prstGeom prst="rect">
            <a:avLst/>
          </a:prstGeom>
        </p:spPr>
        <p:txBody>
          <a:bodyPr wrap="none">
            <a:spAutoFit/>
          </a:bodyPr>
          <a:lstStyle/>
          <a:p>
            <a:r>
              <a:rPr lang="zh-CN" altLang="en-US" sz="2800" b="1" dirty="0">
                <a:solidFill>
                  <a:srgbClr val="C00000"/>
                </a:solidFill>
                <a:cs typeface="+mn-ea"/>
                <a:sym typeface="+mn-lt"/>
              </a:rPr>
              <a:t>生活</a:t>
            </a:r>
            <a:endParaRPr lang="en-US" altLang="zh-CN" sz="2800" b="1" dirty="0">
              <a:solidFill>
                <a:srgbClr val="C00000"/>
              </a:solidFill>
              <a:cs typeface="+mn-ea"/>
              <a:sym typeface="+mn-lt"/>
            </a:endParaRPr>
          </a:p>
          <a:p>
            <a:r>
              <a:rPr lang="zh-CN" altLang="en-US" sz="2800" b="1" dirty="0">
                <a:solidFill>
                  <a:srgbClr val="C00000"/>
                </a:solidFill>
                <a:cs typeface="+mn-ea"/>
                <a:sym typeface="+mn-lt"/>
              </a:rPr>
              <a:t>不便</a:t>
            </a:r>
            <a:endParaRPr lang="zh-CN" altLang="en-US" sz="2800" dirty="0">
              <a:solidFill>
                <a:srgbClr val="C00000"/>
              </a:solidFill>
              <a:cs typeface="+mn-ea"/>
              <a:sym typeface="+mn-lt"/>
            </a:endParaRPr>
          </a:p>
        </p:txBody>
      </p:sp>
      <p:sp>
        <p:nvSpPr>
          <p:cNvPr id="6" name="KSO_Shape">
            <a:extLst>
              <a:ext uri="{FF2B5EF4-FFF2-40B4-BE49-F238E27FC236}">
                <a16:creationId xmlns="" xmlns:p14="http://schemas.microsoft.com/office/powerpoint/2010/main" xmlns:mc="http://schemas.openxmlformats.org/markup-compatibility/2006" xmlns:a16="http://schemas.microsoft.com/office/drawing/2014/main" id="{740DA0D9-B99F-4AE1-82F2-DDF9DADBA3BB}"/>
              </a:ext>
            </a:extLst>
          </p:cNvPr>
          <p:cNvSpPr/>
          <p:nvPr/>
        </p:nvSpPr>
        <p:spPr>
          <a:xfrm>
            <a:off x="5023068" y="3110688"/>
            <a:ext cx="1764863" cy="1729566"/>
          </a:xfrm>
          <a:custGeom>
            <a:avLst/>
            <a:gdLst/>
            <a:ahLst/>
            <a:cxnLst/>
            <a:rect l="l" t="t" r="r" b="b"/>
            <a:pathLst>
              <a:path w="1160528" h="1137856">
                <a:moveTo>
                  <a:pt x="301373" y="145324"/>
                </a:moveTo>
                <a:cubicBezTo>
                  <a:pt x="77474" y="176329"/>
                  <a:pt x="-76715" y="585266"/>
                  <a:pt x="580264" y="1067944"/>
                </a:cubicBezTo>
                <a:cubicBezTo>
                  <a:pt x="1535870" y="365866"/>
                  <a:pt x="775286" y="-180195"/>
                  <a:pt x="580264" y="365866"/>
                </a:cubicBezTo>
                <a:cubicBezTo>
                  <a:pt x="519320" y="195222"/>
                  <a:pt x="403145" y="131231"/>
                  <a:pt x="301373" y="145324"/>
                </a:cubicBezTo>
                <a:close/>
                <a:moveTo>
                  <a:pt x="237013" y="2324"/>
                </a:moveTo>
                <a:cubicBezTo>
                  <a:pt x="362271" y="-15022"/>
                  <a:pt x="505256" y="63737"/>
                  <a:pt x="580264" y="273760"/>
                </a:cubicBezTo>
                <a:cubicBezTo>
                  <a:pt x="820291" y="-398315"/>
                  <a:pt x="1756395" y="273760"/>
                  <a:pt x="580264" y="1137856"/>
                </a:cubicBezTo>
                <a:cubicBezTo>
                  <a:pt x="-228326" y="543790"/>
                  <a:pt x="-38555" y="40484"/>
                  <a:pt x="237013" y="2324"/>
                </a:cubicBezTo>
                <a:close/>
              </a:path>
            </a:pathLst>
          </a:custGeom>
          <a:solidFill>
            <a:srgbClr val="D41C1E"/>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cs typeface="+mn-ea"/>
              <a:sym typeface="+mn-lt"/>
            </a:endParaRPr>
          </a:p>
        </p:txBody>
      </p:sp>
    </p:spTree>
    <p:extLst>
      <p:ext uri="{BB962C8B-B14F-4D97-AF65-F5344CB8AC3E}">
        <p14:creationId xmlns:p14="http://schemas.microsoft.com/office/powerpoint/2010/main" val="22733924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4"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9" grpId="0"/>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xoxqcfvo">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1677</Words>
  <Application>Microsoft Office PowerPoint</Application>
  <PresentationFormat>宽屏</PresentationFormat>
  <Paragraphs>168</Paragraphs>
  <Slides>28</Slides>
  <Notes>28</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28</vt:i4>
      </vt:variant>
    </vt:vector>
  </HeadingPairs>
  <TitlesOfParts>
    <vt:vector size="40" baseType="lpstr">
      <vt:lpstr>Meiryo</vt:lpstr>
      <vt:lpstr>等线</vt:lpstr>
      <vt:lpstr>方正正黑简体</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93</cp:revision>
  <dcterms:created xsi:type="dcterms:W3CDTF">2018-11-09T04:38:20Z</dcterms:created>
  <dcterms:modified xsi:type="dcterms:W3CDTF">2023-02-07T11:33:55Z</dcterms:modified>
  <cp:category/>
</cp:coreProperties>
</file>