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4120"/>
    <a:srgbClr val="75952E"/>
    <a:srgbClr val="9ACB66"/>
    <a:srgbClr val="BEE0F4"/>
    <a:srgbClr val="FFCC66"/>
    <a:srgbClr val="06512D"/>
    <a:srgbClr val="FF9999"/>
    <a:srgbClr val="7DBF8A"/>
    <a:srgbClr val="D0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8935B-70BD-4621-B13F-7A9465EC70CD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1908-0553-4C2B-AF2C-D56532240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3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525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96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20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0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9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14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48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036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92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3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37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65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010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065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64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76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02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2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6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5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198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3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6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3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34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0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4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0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4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50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92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40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7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446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A726DA3-52F0-4AE9-B1E7-BF80FA203A7E}"/>
              </a:ext>
            </a:extLst>
          </p:cNvPr>
          <p:cNvSpPr txBox="1"/>
          <p:nvPr/>
        </p:nvSpPr>
        <p:spPr>
          <a:xfrm>
            <a:off x="2276669" y="1824130"/>
            <a:ext cx="730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E3412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小学生心理健康讲座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8613" y="2963063"/>
            <a:ext cx="454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：优品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20XX.12.12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88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A73339-CF62-43AC-A8DF-B977A0E3A257}"/>
              </a:ext>
            </a:extLst>
          </p:cNvPr>
          <p:cNvSpPr/>
          <p:nvPr/>
        </p:nvSpPr>
        <p:spPr>
          <a:xfrm>
            <a:off x="3221394" y="2715207"/>
            <a:ext cx="5857291" cy="113833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5424EF-27B0-41A1-9A19-B499F2825466}"/>
              </a:ext>
            </a:extLst>
          </p:cNvPr>
          <p:cNvSpPr txBox="1"/>
          <p:nvPr/>
        </p:nvSpPr>
        <p:spPr>
          <a:xfrm>
            <a:off x="3366017" y="2715207"/>
            <a:ext cx="5568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3.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BCC7F7-3FE7-4585-A759-AA368CC19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5" y="2347562"/>
            <a:ext cx="2678137" cy="15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494443-CF50-40A0-BB26-3BE1C1D0402D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29ABE-90E4-4131-BFEB-978D48537BC2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6D84E4-BD21-4E08-AE43-4BB5B33EA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8" y="1483567"/>
            <a:ext cx="4011856" cy="28365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CDEA16-1440-43FC-97DE-E57DB13AE63A}"/>
              </a:ext>
            </a:extLst>
          </p:cNvPr>
          <p:cNvSpPr txBox="1"/>
          <p:nvPr/>
        </p:nvSpPr>
        <p:spPr>
          <a:xfrm>
            <a:off x="6174213" y="179147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自责</a:t>
            </a:r>
            <a:r>
              <a:rPr lang="zh-CN" altLang="en-US" sz="2800" dirty="0">
                <a:solidFill>
                  <a:srgbClr val="75952E"/>
                </a:solidFill>
                <a:cs typeface="+mn-ea"/>
                <a:sym typeface="+mn-lt"/>
              </a:rPr>
              <a:t>倾向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7D5925-5B0C-4C56-B328-B5B6D6D7C607}"/>
              </a:ext>
            </a:extLst>
          </p:cNvPr>
          <p:cNvSpPr txBox="1"/>
          <p:nvPr/>
        </p:nvSpPr>
        <p:spPr>
          <a:xfrm>
            <a:off x="4966996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自责倾向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是指当发生不如意的事情时，经常认为自己不好，对自己所做的事抱有恐惧心理。自责倾向的根源是对失去别人的关爱与认可的不安。当学生感受到父母、教师、朋友不认可时，往往形成自责倾向。</a:t>
            </a:r>
          </a:p>
        </p:txBody>
      </p:sp>
    </p:spTree>
    <p:extLst>
      <p:ext uri="{BB962C8B-B14F-4D97-AF65-F5344CB8AC3E}">
        <p14:creationId xmlns:p14="http://schemas.microsoft.com/office/powerpoint/2010/main" val="9573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C194B3-C05B-4FC7-AC7F-13B2156F86D1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F34927-2F80-4FC4-A72D-C0A7F8081A36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DF3A9A-7834-43D8-BD39-4E3A64DA1F2A}"/>
              </a:ext>
            </a:extLst>
          </p:cNvPr>
          <p:cNvSpPr txBox="1"/>
          <p:nvPr/>
        </p:nvSpPr>
        <p:spPr>
          <a:xfrm>
            <a:off x="3576965" y="1904084"/>
            <a:ext cx="143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不自信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4F62F9-4F24-49D2-9EE3-C42C872B1E7B}"/>
              </a:ext>
            </a:extLst>
          </p:cNvPr>
          <p:cNvSpPr txBox="1"/>
          <p:nvPr/>
        </p:nvSpPr>
        <p:spPr>
          <a:xfrm>
            <a:off x="2085394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6512D"/>
                </a:solidFill>
                <a:cs typeface="+mn-ea"/>
                <a:sym typeface="+mn-lt"/>
              </a:rPr>
              <a:t>   青少年自我意识强烈，自尊要求迫切，而且心理承受能力低。因此，当他们意识到某种威胁自尊的因素存在时，就会产生强烈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不安、焦虑和恐惧。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D349E1-569A-4A28-A1B4-7C1148241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3391" y="1677735"/>
            <a:ext cx="3968620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BDBFCE-F76A-4A55-9845-7CD549180037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1A6076-356C-4684-BB86-E55D0B137402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7D03BC-AF87-4EEF-9BF4-4C1AA4CC9BAB}"/>
              </a:ext>
            </a:extLst>
          </p:cNvPr>
          <p:cNvSpPr txBox="1"/>
          <p:nvPr/>
        </p:nvSpPr>
        <p:spPr>
          <a:xfrm>
            <a:off x="6174213" y="1791477"/>
            <a:ext cx="99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叛逆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9376DE-32A5-4DB7-81C7-56775F2C5CEF}"/>
              </a:ext>
            </a:extLst>
          </p:cNvPr>
          <p:cNvSpPr txBox="1"/>
          <p:nvPr/>
        </p:nvSpPr>
        <p:spPr>
          <a:xfrm>
            <a:off x="4966996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逆反心理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，容易偏激，由于知识经验的扩展和加深，逐渐长大的学生开始用批判的眼光来看待周围的事物。对教师的简单说教，喜欢从反面思考，喜欢索隐猎奇，容易产生固执、偏激的不良倾向，因而产生逆反心理。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F153CA-F2E4-479C-8BF7-2DED671CB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3" y="1155221"/>
            <a:ext cx="3498979" cy="34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67D9496-B83B-4406-9054-99EE4D86586B}"/>
              </a:ext>
            </a:extLst>
          </p:cNvPr>
          <p:cNvSpPr txBox="1"/>
          <p:nvPr/>
        </p:nvSpPr>
        <p:spPr>
          <a:xfrm>
            <a:off x="3576965" y="1904084"/>
            <a:ext cx="109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攀比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E3AC113-E9E3-41E7-8AD4-471D4C93C9D7}"/>
              </a:ext>
            </a:extLst>
          </p:cNvPr>
          <p:cNvSpPr txBox="1"/>
          <p:nvPr/>
        </p:nvSpPr>
        <p:spPr>
          <a:xfrm>
            <a:off x="2085394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爸爸妈妈常常拿孩子的成绩与别的小朋友比较，于是，很多同学开始会过分在意别人的看法，不甘心输给别人。于是，就样样想跟着别人，变得浮夸，害怕落于人后。这就是一种不健康的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攀比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心理。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DBFD0EE-722A-4D10-9A7E-68B9D3DCAABA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85FB405-0118-4943-8AB0-F1F3C9577417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6" name="Picture 6" descr="攀比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A94CCDE-92D4-45F2-B52B-DB20F289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97" y="2262304"/>
            <a:ext cx="2986088" cy="2844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15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05DCDE-3A20-4427-9B23-9D0425C9643F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3004BB-2574-4BB7-9F22-BA3A4B5B9535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256FCE-B9A3-4CEC-B754-666F198CE422}"/>
              </a:ext>
            </a:extLst>
          </p:cNvPr>
          <p:cNvSpPr txBox="1"/>
          <p:nvPr/>
        </p:nvSpPr>
        <p:spPr>
          <a:xfrm>
            <a:off x="6174213" y="1791477"/>
            <a:ext cx="99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孤独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D8F9CE-6105-4F31-87A9-18A28399C86E}"/>
              </a:ext>
            </a:extLst>
          </p:cNvPr>
          <p:cNvSpPr txBox="1"/>
          <p:nvPr/>
        </p:nvSpPr>
        <p:spPr>
          <a:xfrm>
            <a:off x="4966996" y="2715208"/>
            <a:ext cx="4413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 通过调查发现有些学生常常觉得自己是茫茫大海上的一叶孤舟，性格孤僻，不愿意与人交往，却抱怨别人不理解自己，不接纳自己。心理学把这种心理状态称为闭锁心理，由此产生的一种感到与世隔绝，孤独寂寞的情绪体验称为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孤独感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35E7C9-B097-4A36-B61D-727BA800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39" y="1791477"/>
            <a:ext cx="2864206" cy="27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E2B1BD-0C4F-4518-AAD8-85F8CF9391FD}"/>
              </a:ext>
            </a:extLst>
          </p:cNvPr>
          <p:cNvSpPr txBox="1"/>
          <p:nvPr/>
        </p:nvSpPr>
        <p:spPr>
          <a:xfrm>
            <a:off x="2954810" y="1913415"/>
            <a:ext cx="26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5952E"/>
                </a:solidFill>
                <a:cs typeface="+mn-ea"/>
                <a:sym typeface="+mn-lt"/>
              </a:rPr>
              <a:t>以</a:t>
            </a: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自我</a:t>
            </a:r>
            <a:r>
              <a:rPr lang="zh-CN" altLang="en-US" sz="2800" dirty="0">
                <a:solidFill>
                  <a:srgbClr val="75952E"/>
                </a:solidFill>
                <a:cs typeface="+mn-ea"/>
                <a:sym typeface="+mn-lt"/>
              </a:rPr>
              <a:t>为中心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DD4F06-BBA4-42C3-BE12-3989BCCDCEB4}"/>
              </a:ext>
            </a:extLst>
          </p:cNvPr>
          <p:cNvSpPr txBox="1"/>
          <p:nvPr/>
        </p:nvSpPr>
        <p:spPr>
          <a:xfrm>
            <a:off x="2085392" y="2767280"/>
            <a:ext cx="441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 凡事只想着自己，不顾及他人的感受，不愿为他人做出一点牺牲，否则就感到委屈、受不了 。这就是所说的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以自我为中心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317B76-2BAD-4BF4-9EF4-04973C61A79D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A4C25E-EDA3-4CC5-91B3-6EAC95DAEDF8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9CF785-2C8F-44A4-9C80-52852C701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9051"/>
            <a:ext cx="4057143" cy="2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C71367-7758-4798-9070-F29A009D842A}"/>
              </a:ext>
            </a:extLst>
          </p:cNvPr>
          <p:cNvSpPr/>
          <p:nvPr/>
        </p:nvSpPr>
        <p:spPr>
          <a:xfrm>
            <a:off x="3760236" y="2715207"/>
            <a:ext cx="4506685" cy="11383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F345E1-6DA4-4DD3-A615-27F759BB6BD5}"/>
              </a:ext>
            </a:extLst>
          </p:cNvPr>
          <p:cNvSpPr txBox="1"/>
          <p:nvPr/>
        </p:nvSpPr>
        <p:spPr>
          <a:xfrm>
            <a:off x="3834880" y="2715207"/>
            <a:ext cx="427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4.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如何解决</a:t>
            </a:r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?</a:t>
            </a:r>
            <a:endParaRPr lang="zh-CN" altLang="en-US" sz="60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E00C33-291C-410D-9392-22B1A8DD6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02" y="2065171"/>
            <a:ext cx="1655067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AFEA64-7528-4222-8333-9D2B0D0E4357}"/>
              </a:ext>
            </a:extLst>
          </p:cNvPr>
          <p:cNvSpPr txBox="1"/>
          <p:nvPr/>
        </p:nvSpPr>
        <p:spPr>
          <a:xfrm>
            <a:off x="5980922" y="1699505"/>
            <a:ext cx="344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34120"/>
                </a:solidFill>
                <a:cs typeface="+mn-ea"/>
                <a:sym typeface="+mn-lt"/>
              </a:rPr>
              <a:t>多跟父母，老师沟通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1E2987-6D02-49AB-BF69-74BDA6CCC87F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095D81-502B-4567-B840-B6FE00D517ED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32D579-F199-4092-844D-4A67341BB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84" y="1699505"/>
            <a:ext cx="3224935" cy="345898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D9FB7E-6906-4BCB-99BE-1558FE078357}"/>
              </a:ext>
            </a:extLst>
          </p:cNvPr>
          <p:cNvSpPr txBox="1"/>
          <p:nvPr/>
        </p:nvSpPr>
        <p:spPr>
          <a:xfrm>
            <a:off x="6838883" y="2326952"/>
            <a:ext cx="1750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1.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主动沟通  </a:t>
            </a:r>
            <a:endParaRPr lang="en-US" altLang="zh-CN" sz="24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2.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换位思考</a:t>
            </a: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3.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尊重理解  </a:t>
            </a:r>
            <a:endParaRPr lang="en-US" altLang="zh-CN" sz="24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4.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互相宽容</a:t>
            </a: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5.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知错就改  </a:t>
            </a:r>
            <a:endParaRPr lang="en-US" altLang="zh-CN" sz="24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6.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主动帮忙</a:t>
            </a:r>
          </a:p>
        </p:txBody>
      </p:sp>
    </p:spTree>
    <p:extLst>
      <p:ext uri="{BB962C8B-B14F-4D97-AF65-F5344CB8AC3E}">
        <p14:creationId xmlns:p14="http://schemas.microsoft.com/office/powerpoint/2010/main" val="5901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5A35CF-6E8C-4F77-A58A-52E00F097950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68CE7B-1A8B-4A5B-A0B4-8EF9B9EBDB03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442C19-410B-4A1A-A6EC-448209711C05}"/>
              </a:ext>
            </a:extLst>
          </p:cNvPr>
          <p:cNvSpPr txBox="1"/>
          <p:nvPr/>
        </p:nvSpPr>
        <p:spPr>
          <a:xfrm>
            <a:off x="1674843" y="1708836"/>
            <a:ext cx="452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了解自己，接纳自己、肯定自己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7570B9-BA94-47FC-9FC5-71B9BEED0D88}"/>
              </a:ext>
            </a:extLst>
          </p:cNvPr>
          <p:cNvSpPr txBox="1"/>
          <p:nvPr/>
        </p:nvSpPr>
        <p:spPr>
          <a:xfrm>
            <a:off x="1950097" y="2379305"/>
            <a:ext cx="4068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树立自信的外部形象首先，保持整洁，得体的仪表，有利于增强一个人的自信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学会微笑，微笑会增加幸福感，进而增强自信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学会扬长避短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BF4BB5-0297-4409-996C-C9BD895BA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3" y="1847461"/>
            <a:ext cx="2556979" cy="31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90b574ccf88eafdc31d43da5c2d14eb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3D1DE19-BFFE-4155-A1A3-97A4F3C45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225" b="24281"/>
          <a:stretch/>
        </p:blipFill>
        <p:spPr>
          <a:xfrm>
            <a:off x="4135658" y="65314"/>
            <a:ext cx="3920684" cy="25285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B154CD9-93B0-40B1-A807-C45E4FE5C3D5}"/>
              </a:ext>
            </a:extLst>
          </p:cNvPr>
          <p:cNvSpPr txBox="1"/>
          <p:nvPr/>
        </p:nvSpPr>
        <p:spPr>
          <a:xfrm>
            <a:off x="5223588" y="1329612"/>
            <a:ext cx="1744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5952E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6" name="椭圆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CED9FB2-90B9-4A39-9841-F3E56FB03195}"/>
              </a:ext>
            </a:extLst>
          </p:cNvPr>
          <p:cNvSpPr/>
          <p:nvPr/>
        </p:nvSpPr>
        <p:spPr>
          <a:xfrm>
            <a:off x="3417200" y="2452576"/>
            <a:ext cx="589203" cy="589203"/>
          </a:xfrm>
          <a:prstGeom prst="ellipse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501F48C-D833-40E4-81D9-6CC080E8BFFB}"/>
              </a:ext>
            </a:extLst>
          </p:cNvPr>
          <p:cNvSpPr txBox="1"/>
          <p:nvPr/>
        </p:nvSpPr>
        <p:spPr>
          <a:xfrm>
            <a:off x="3570400" y="2516344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0A6FC22-7A7E-47F3-B5A1-4BD5E8BB6FB4}"/>
              </a:ext>
            </a:extLst>
          </p:cNvPr>
          <p:cNvSpPr/>
          <p:nvPr/>
        </p:nvSpPr>
        <p:spPr>
          <a:xfrm>
            <a:off x="4292083" y="2516343"/>
            <a:ext cx="3764260" cy="46166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9BDEDF9-774D-4547-910B-F1DF90399726}"/>
              </a:ext>
            </a:extLst>
          </p:cNvPr>
          <p:cNvSpPr txBox="1"/>
          <p:nvPr/>
        </p:nvSpPr>
        <p:spPr>
          <a:xfrm>
            <a:off x="4422710" y="2516342"/>
            <a:ext cx="18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129F872-063F-40A9-96C5-AA5B9E4820E1}"/>
              </a:ext>
            </a:extLst>
          </p:cNvPr>
          <p:cNvSpPr/>
          <p:nvPr/>
        </p:nvSpPr>
        <p:spPr>
          <a:xfrm>
            <a:off x="3417200" y="3134400"/>
            <a:ext cx="589203" cy="589203"/>
          </a:xfrm>
          <a:prstGeom prst="ellipse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AD3A9AC-62E9-457B-9AE3-F57B2E4008A1}"/>
              </a:ext>
            </a:extLst>
          </p:cNvPr>
          <p:cNvSpPr txBox="1"/>
          <p:nvPr/>
        </p:nvSpPr>
        <p:spPr>
          <a:xfrm>
            <a:off x="3570400" y="3198168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43AC1E9-7D17-42E4-B69F-31CD8437412A}"/>
              </a:ext>
            </a:extLst>
          </p:cNvPr>
          <p:cNvSpPr/>
          <p:nvPr/>
        </p:nvSpPr>
        <p:spPr>
          <a:xfrm>
            <a:off x="4292083" y="3198167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FD0D284-6221-43EF-861E-4354A1B98F5C}"/>
              </a:ext>
            </a:extLst>
          </p:cNvPr>
          <p:cNvSpPr txBox="1"/>
          <p:nvPr/>
        </p:nvSpPr>
        <p:spPr>
          <a:xfrm>
            <a:off x="4422710" y="3198166"/>
            <a:ext cx="188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为谁而学？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D889C9-8AA8-4447-A871-4616AE0040AA}"/>
              </a:ext>
            </a:extLst>
          </p:cNvPr>
          <p:cNvSpPr/>
          <p:nvPr/>
        </p:nvSpPr>
        <p:spPr>
          <a:xfrm>
            <a:off x="3417200" y="3816224"/>
            <a:ext cx="589203" cy="58920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D2BD2CE-A9A6-4284-992C-E1C08DA6D131}"/>
              </a:ext>
            </a:extLst>
          </p:cNvPr>
          <p:cNvSpPr txBox="1"/>
          <p:nvPr/>
        </p:nvSpPr>
        <p:spPr>
          <a:xfrm>
            <a:off x="3570400" y="3879992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8C60A6F-B520-461F-A465-86A8B9817B4A}"/>
              </a:ext>
            </a:extLst>
          </p:cNvPr>
          <p:cNvSpPr/>
          <p:nvPr/>
        </p:nvSpPr>
        <p:spPr>
          <a:xfrm>
            <a:off x="4292083" y="3879991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BE93D41-2C5F-4018-B0A7-628BA2262DB1}"/>
              </a:ext>
            </a:extLst>
          </p:cNvPr>
          <p:cNvSpPr txBox="1"/>
          <p:nvPr/>
        </p:nvSpPr>
        <p:spPr>
          <a:xfrm>
            <a:off x="4422710" y="3879990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DDE28A7-5A38-44DE-B680-5A1FCFAB17E0}"/>
              </a:ext>
            </a:extLst>
          </p:cNvPr>
          <p:cNvSpPr/>
          <p:nvPr/>
        </p:nvSpPr>
        <p:spPr>
          <a:xfrm>
            <a:off x="3417200" y="4519508"/>
            <a:ext cx="589203" cy="5892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8CFFB79-0726-4379-9828-CB7F1FC6462A}"/>
              </a:ext>
            </a:extLst>
          </p:cNvPr>
          <p:cNvSpPr txBox="1"/>
          <p:nvPr/>
        </p:nvSpPr>
        <p:spPr>
          <a:xfrm>
            <a:off x="3570400" y="4583276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56C59BD-2951-4C3C-9560-460AF2DD0954}"/>
              </a:ext>
            </a:extLst>
          </p:cNvPr>
          <p:cNvSpPr/>
          <p:nvPr/>
        </p:nvSpPr>
        <p:spPr>
          <a:xfrm>
            <a:off x="4292083" y="4583275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8AA554C-7C50-45B0-92B0-23E7550571BD}"/>
              </a:ext>
            </a:extLst>
          </p:cNvPr>
          <p:cNvSpPr txBox="1"/>
          <p:nvPr/>
        </p:nvSpPr>
        <p:spPr>
          <a:xfrm>
            <a:off x="4422710" y="458327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0113" y="3041779"/>
            <a:ext cx="1793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71DCC6-AE4A-434D-8A59-EC485F554BAE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1484CC-5537-4123-8C42-FBEE4CB7B491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2537D4-E980-4A47-A6E9-1D008A3F6C9F}"/>
              </a:ext>
            </a:extLst>
          </p:cNvPr>
          <p:cNvSpPr txBox="1"/>
          <p:nvPr/>
        </p:nvSpPr>
        <p:spPr>
          <a:xfrm>
            <a:off x="6251510" y="1699505"/>
            <a:ext cx="31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拥有一个伟大的梦想，设立明确的生活目标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4A7223-EE71-4049-BE40-5716FCFBE76A}"/>
              </a:ext>
            </a:extLst>
          </p:cNvPr>
          <p:cNvSpPr txBox="1"/>
          <p:nvPr/>
        </p:nvSpPr>
        <p:spPr>
          <a:xfrm>
            <a:off x="5682343" y="2659447"/>
            <a:ext cx="3998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    我们通过每天持之以恒的行动去实现一个个的小目标的时候，我们的短期目标会实现，接下来是中期目标、长期目标、远期目标。而远期目标即具体化的梦想，所以我们也就实现了自己的梦想。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100D05-9245-4D2D-BC9A-66C3CE79E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90" y="1314063"/>
            <a:ext cx="2783369" cy="3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D2EEDF-A5E5-4823-B468-8E99328F5746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087768-3D21-4D33-8EE6-E7E59002AFCD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D0207D-D2AF-4703-9569-A719054EC93E}"/>
              </a:ext>
            </a:extLst>
          </p:cNvPr>
          <p:cNvSpPr txBox="1"/>
          <p:nvPr/>
        </p:nvSpPr>
        <p:spPr>
          <a:xfrm>
            <a:off x="1136000" y="1797675"/>
            <a:ext cx="569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学会自我控制，克服诱惑，活在现实当中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C2BC2B-A0DB-4D6C-8EC5-C2A5577A0389}"/>
              </a:ext>
            </a:extLst>
          </p:cNvPr>
          <p:cNvSpPr txBox="1"/>
          <p:nvPr/>
        </p:nvSpPr>
        <p:spPr>
          <a:xfrm>
            <a:off x="1950097" y="2379305"/>
            <a:ext cx="4068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    心乱须先定心，看护情绪，不认同，不判断，让它出现，把感觉放在心的位置，管它眼还有泪，呼吸还很乱。心是最大的情绪控制中心，要稳定情绪必须从心开始，学习定心的方法。至于方法，每个人得靠自己寻找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7912A7-2E9E-4795-AA35-D8A9A21CB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85" y="1489731"/>
            <a:ext cx="4025915" cy="40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0B0ABA-90D1-4A8C-B560-3181F4B123D1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765696-C991-4F2B-B2D4-4F353E837756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4E797A-2443-456B-91D6-9C832CBF240B}"/>
              </a:ext>
            </a:extLst>
          </p:cNvPr>
          <p:cNvSpPr txBox="1"/>
          <p:nvPr/>
        </p:nvSpPr>
        <p:spPr>
          <a:xfrm>
            <a:off x="5952931" y="1699505"/>
            <a:ext cx="359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学会舒缓舒解愤怒、低落、忧郁、厌倦的情绪。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488CC0-54F1-4130-B7EE-2F7848568BE2}"/>
              </a:ext>
            </a:extLst>
          </p:cNvPr>
          <p:cNvSpPr txBox="1"/>
          <p:nvPr/>
        </p:nvSpPr>
        <p:spPr>
          <a:xfrm>
            <a:off x="5159829" y="3004060"/>
            <a:ext cx="471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、改变对生活事件、挫折、压力的看法。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、变换环境：参加一些户外活动，亲近大自然。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、做应当做的事，不能任由情绪支配。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F2AC80-C1A7-455F-88DC-A40DC278B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04" y="1699505"/>
            <a:ext cx="3764260" cy="24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53828B-2980-47F4-A461-516542224FC6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A17BC-45F8-45B1-8C20-56C6B3FE43BF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406D64-BE81-4F69-8A3B-B0D0CEFFFEA5}"/>
              </a:ext>
            </a:extLst>
          </p:cNvPr>
          <p:cNvSpPr txBox="1"/>
          <p:nvPr/>
        </p:nvSpPr>
        <p:spPr>
          <a:xfrm>
            <a:off x="1801126" y="1769683"/>
            <a:ext cx="421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对自己要时常鼓励增强自信心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E5EEEE-1796-4E64-A90A-7CBABF085B68}"/>
              </a:ext>
            </a:extLst>
          </p:cNvPr>
          <p:cNvSpPr txBox="1"/>
          <p:nvPr/>
        </p:nvSpPr>
        <p:spPr>
          <a:xfrm>
            <a:off x="1950097" y="2379305"/>
            <a:ext cx="4068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培养耐心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培养从容的态度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培养学习耐心并精通一项技能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4.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发现自己的闪光点</a:t>
            </a:r>
            <a:endParaRPr lang="en-US" altLang="zh-CN" sz="20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5.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培养外在形象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6.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培养笑容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7.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做事要有准备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883DC0-E5EA-4CA3-AB4C-754166DFB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67" y="114299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B04776-CFAD-4D2A-9D25-EB051E2D3786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E469D8-3948-48F2-BD5D-8DD18F3EE6EE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09C798-A445-4CF6-9AC4-C6542450D835}"/>
              </a:ext>
            </a:extLst>
          </p:cNvPr>
          <p:cNvSpPr txBox="1"/>
          <p:nvPr/>
        </p:nvSpPr>
        <p:spPr>
          <a:xfrm>
            <a:off x="3987440" y="1769683"/>
            <a:ext cx="421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注意锻炼身体，展现朝气活力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316F48-9EAB-40E6-A03F-645EE9806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26" y="2387420"/>
            <a:ext cx="6294148" cy="27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1FBC904-B38E-467C-80CC-021281C693DE}"/>
              </a:ext>
            </a:extLst>
          </p:cNvPr>
          <p:cNvSpPr txBox="1"/>
          <p:nvPr/>
        </p:nvSpPr>
        <p:spPr>
          <a:xfrm>
            <a:off x="3437553" y="1786502"/>
            <a:ext cx="5316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E3412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祝小朋友们学习进步，天天开心，健康成长</a:t>
            </a:r>
          </a:p>
        </p:txBody>
      </p:sp>
    </p:spTree>
    <p:extLst>
      <p:ext uri="{BB962C8B-B14F-4D97-AF65-F5344CB8AC3E}">
        <p14:creationId xmlns:p14="http://schemas.microsoft.com/office/powerpoint/2010/main" val="37949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16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04444D-BB55-456A-9615-AC308F812368}"/>
              </a:ext>
            </a:extLst>
          </p:cNvPr>
          <p:cNvSpPr/>
          <p:nvPr/>
        </p:nvSpPr>
        <p:spPr>
          <a:xfrm>
            <a:off x="3433665" y="2715207"/>
            <a:ext cx="5495731" cy="113833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6B91C2-A5E6-4059-BAA7-456CEF6FBBE0}"/>
              </a:ext>
            </a:extLst>
          </p:cNvPr>
          <p:cNvSpPr txBox="1"/>
          <p:nvPr/>
        </p:nvSpPr>
        <p:spPr>
          <a:xfrm>
            <a:off x="3600061" y="2715208"/>
            <a:ext cx="4991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1.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59BD7B-2A03-4F36-B8BE-621B6E22A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3909" flipH="1">
            <a:off x="1603214" y="2003836"/>
            <a:ext cx="1819660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7B4199-A3EC-4698-860D-A538C0C5AC0F}"/>
              </a:ext>
            </a:extLst>
          </p:cNvPr>
          <p:cNvSpPr/>
          <p:nvPr/>
        </p:nvSpPr>
        <p:spPr>
          <a:xfrm>
            <a:off x="4292083" y="556914"/>
            <a:ext cx="3764260" cy="46166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A2278-3404-472F-A59D-B61F4F702F05}"/>
              </a:ext>
            </a:extLst>
          </p:cNvPr>
          <p:cNvSpPr txBox="1"/>
          <p:nvPr/>
        </p:nvSpPr>
        <p:spPr>
          <a:xfrm>
            <a:off x="5153608" y="539795"/>
            <a:ext cx="18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14C00D-482D-4A95-BA41-5D52D852CF4B}"/>
              </a:ext>
            </a:extLst>
          </p:cNvPr>
          <p:cNvSpPr txBox="1"/>
          <p:nvPr/>
        </p:nvSpPr>
        <p:spPr>
          <a:xfrm>
            <a:off x="3258397" y="1483568"/>
            <a:ext cx="5831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7DBF8A"/>
                </a:solidFill>
                <a:cs typeface="+mn-ea"/>
                <a:sym typeface="+mn-lt"/>
              </a:rPr>
              <a:t>这就是健康吗？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AFA9F8-C925-496F-97BC-246AEFC6E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00" y="2418025"/>
            <a:ext cx="3087036" cy="3087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C0235A-D79C-4617-94A5-1D33F7AAE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0" y="2782869"/>
            <a:ext cx="2591563" cy="25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D62C5D4-6671-43AF-995F-7DA5400688A5}"/>
              </a:ext>
            </a:extLst>
          </p:cNvPr>
          <p:cNvSpPr/>
          <p:nvPr/>
        </p:nvSpPr>
        <p:spPr>
          <a:xfrm>
            <a:off x="4292083" y="556914"/>
            <a:ext cx="3764260" cy="46166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75EF780-D8D4-4C48-88C5-DB9F036D8524}"/>
              </a:ext>
            </a:extLst>
          </p:cNvPr>
          <p:cNvSpPr txBox="1"/>
          <p:nvPr/>
        </p:nvSpPr>
        <p:spPr>
          <a:xfrm>
            <a:off x="5153608" y="539795"/>
            <a:ext cx="18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E3FD8B9-A97C-4AE4-AF90-4E8E2FADE67D}"/>
              </a:ext>
            </a:extLst>
          </p:cNvPr>
          <p:cNvSpPr txBox="1"/>
          <p:nvPr/>
        </p:nvSpPr>
        <p:spPr>
          <a:xfrm>
            <a:off x="2797628" y="1866122"/>
            <a:ext cx="659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    健康是指一个人在身体、精神和社会等方面都处于良好的状态。传统的健康观是“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无病即健康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”，现代人的健康观是整体健康，世界卫生组织提出“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健康不仅是躯体没有疾病，还要具备心理健康、社会适应良好和有道德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14097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517DEF-811D-408A-AE05-E6B4F14316D4}"/>
              </a:ext>
            </a:extLst>
          </p:cNvPr>
          <p:cNvSpPr/>
          <p:nvPr/>
        </p:nvSpPr>
        <p:spPr>
          <a:xfrm>
            <a:off x="3221394" y="2715207"/>
            <a:ext cx="5857291" cy="113833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E9E3EC-2605-4D6B-A168-9AAC588F0E99}"/>
              </a:ext>
            </a:extLst>
          </p:cNvPr>
          <p:cNvSpPr txBox="1"/>
          <p:nvPr/>
        </p:nvSpPr>
        <p:spPr>
          <a:xfrm>
            <a:off x="3221394" y="2715207"/>
            <a:ext cx="5749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2.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5C444B-348E-42E0-B168-741AE9702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/>
          <a:stretch/>
        </p:blipFill>
        <p:spPr>
          <a:xfrm flipV="1">
            <a:off x="1561625" y="2257320"/>
            <a:ext cx="2597938" cy="19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97B0F33-967F-4415-AB3B-2705E64344DD}"/>
              </a:ext>
            </a:extLst>
          </p:cNvPr>
          <p:cNvSpPr/>
          <p:nvPr/>
        </p:nvSpPr>
        <p:spPr>
          <a:xfrm>
            <a:off x="4292083" y="576264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E7E2DEF-A8FF-4C4F-936C-94A1A067A962}"/>
              </a:ext>
            </a:extLst>
          </p:cNvPr>
          <p:cNvSpPr txBox="1"/>
          <p:nvPr/>
        </p:nvSpPr>
        <p:spPr>
          <a:xfrm>
            <a:off x="5027645" y="576264"/>
            <a:ext cx="213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8D14B53-3440-476A-9362-441A32B264DB}"/>
              </a:ext>
            </a:extLst>
          </p:cNvPr>
          <p:cNvSpPr txBox="1"/>
          <p:nvPr/>
        </p:nvSpPr>
        <p:spPr>
          <a:xfrm>
            <a:off x="2633565" y="1931436"/>
            <a:ext cx="6924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   望子成龙</a:t>
            </a:r>
            <a:r>
              <a:rPr lang="en-US" altLang="zh-CN" sz="2800" dirty="0">
                <a:solidFill>
                  <a:srgbClr val="06512D"/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望女成凤，想必是每个爸爸妈妈的心愿。据调查，在全国一些大中城市中，</a:t>
            </a:r>
            <a:r>
              <a:rPr lang="en-US" altLang="zh-CN" sz="2800" dirty="0">
                <a:solidFill>
                  <a:srgbClr val="C00000"/>
                </a:solidFill>
                <a:cs typeface="+mn-ea"/>
                <a:sym typeface="+mn-lt"/>
              </a:rPr>
              <a:t>10%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以上的小学生存在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学习焦虑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srgbClr val="06512D"/>
              </a:solidFill>
              <a:cs typeface="+mn-ea"/>
              <a:sym typeface="+mn-lt"/>
            </a:endParaRPr>
          </a:p>
          <a:p>
            <a:r>
              <a:rPr lang="en-US" altLang="zh-CN" sz="2800" dirty="0">
                <a:solidFill>
                  <a:srgbClr val="06512D"/>
                </a:solidFill>
                <a:cs typeface="+mn-ea"/>
                <a:sym typeface="+mn-lt"/>
              </a:rPr>
              <a:t>   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这主要是由于学生学习竞争加剧，学习负担过重，同时学校、教师、家长又过分看重分数，给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小学生心理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造成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沉重压力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引起的。</a:t>
            </a:r>
          </a:p>
        </p:txBody>
      </p:sp>
    </p:spTree>
    <p:extLst>
      <p:ext uri="{BB962C8B-B14F-4D97-AF65-F5344CB8AC3E}">
        <p14:creationId xmlns:p14="http://schemas.microsoft.com/office/powerpoint/2010/main" val="27254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8B43EE-4EF1-4804-A5A7-DA882C61486B}"/>
              </a:ext>
            </a:extLst>
          </p:cNvPr>
          <p:cNvSpPr/>
          <p:nvPr/>
        </p:nvSpPr>
        <p:spPr>
          <a:xfrm>
            <a:off x="4292083" y="576264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A5B473-5257-4606-A6D0-E2F39AD05CCC}"/>
              </a:ext>
            </a:extLst>
          </p:cNvPr>
          <p:cNvSpPr txBox="1"/>
          <p:nvPr/>
        </p:nvSpPr>
        <p:spPr>
          <a:xfrm>
            <a:off x="5027645" y="576264"/>
            <a:ext cx="213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8E30AD-0ECF-4128-8583-322809A2294C}"/>
              </a:ext>
            </a:extLst>
          </p:cNvPr>
          <p:cNvSpPr txBox="1"/>
          <p:nvPr/>
        </p:nvSpPr>
        <p:spPr>
          <a:xfrm>
            <a:off x="2633565" y="2736502"/>
            <a:ext cx="6924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    有些同学不堪重负，出现了以下一些情况，同学们可以对比一下，看自己是不是也有类似的烦恼。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FD1212-C609-4B56-BFD2-94DDCF43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8"/>
          <a:stretch/>
        </p:blipFill>
        <p:spPr>
          <a:xfrm>
            <a:off x="6096000" y="3750906"/>
            <a:ext cx="1857556" cy="2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 xmlns:a14="http://schemas.microsoft.com/office/drawing/2010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B014BDC-1AB5-43CF-B343-59F4B2D6DDC3}"/>
              </a:ext>
            </a:extLst>
          </p:cNvPr>
          <p:cNvSpPr/>
          <p:nvPr/>
        </p:nvSpPr>
        <p:spPr>
          <a:xfrm>
            <a:off x="4292083" y="576264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4F191CE-9A3B-4DEF-B3A4-DA71B53D9497}"/>
              </a:ext>
            </a:extLst>
          </p:cNvPr>
          <p:cNvSpPr txBox="1"/>
          <p:nvPr/>
        </p:nvSpPr>
        <p:spPr>
          <a:xfrm>
            <a:off x="5027645" y="576264"/>
            <a:ext cx="213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pic>
        <p:nvPicPr>
          <p:cNvPr id="5" name="Picture 5" descr="对不起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10CE718-D6C3-4184-83BF-6C0F5483E1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586" y="2136709"/>
            <a:ext cx="3916139" cy="3650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 descr="父母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037E71B-6F25-4BA7-A651-721523F38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4" y="2089177"/>
            <a:ext cx="3764261" cy="369824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2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moxtmk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1045</Words>
  <Application>Microsoft Office PowerPoint</Application>
  <PresentationFormat>宽屏</PresentationFormat>
  <Paragraphs>115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31</cp:revision>
  <dcterms:created xsi:type="dcterms:W3CDTF">2015-05-05T08:02:14Z</dcterms:created>
  <dcterms:modified xsi:type="dcterms:W3CDTF">2023-02-07T03:08:01Z</dcterms:modified>
</cp:coreProperties>
</file>