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BEF9"/>
    <a:srgbClr val="D20000"/>
    <a:srgbClr val="70BEF9"/>
    <a:srgbClr val="E6E6E6"/>
    <a:srgbClr val="016FBF"/>
    <a:srgbClr val="045992"/>
    <a:srgbClr val="0568A9"/>
    <a:srgbClr val="007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63F3E-CDF2-4E95-9189-D7758A5C53D3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95963-C460-49D6-B6F9-930B6A8FDD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66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95963-C460-49D6-B6F9-930B6A8FDD7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50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875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D07C958-6C1D-4F98-A8DD-4CE90F844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15E1A3DF-CC6E-47CC-8FB9-C84317C6B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5445365-EAAB-4AA1-9680-82EFDFCE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819D54D-B874-40EB-8E1D-9C504BD1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F1ADA6D-12DA-484B-B599-6028FA99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21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D672AFE-ABD5-4E5B-89CC-894A5706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9E03E0AB-2177-4573-9BF2-BC791B23E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009F527-E6B9-4D20-BB5F-A5987C6C4D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F4F50B6-0DE4-48D2-AA43-52EBC4E8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E6FB73C-078F-45F3-91CC-CA29D54D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5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ACFFC55E-3C98-4B79-9FE8-497563AD1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45ECDD87-A558-46C3-8D9B-18862E8FA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8E9AEB4-C0C0-4CAC-AD97-4E84DD2B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934CC88-BB0A-4877-9695-27909B54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F9306BC-30B6-467B-AAF9-8E8FF430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6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8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0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06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0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8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68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ECA1C64-6F7F-41B0-B867-03CF90C58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FF598AA9-8F46-4EFB-9EBB-B0FE206FA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32A5842-6C9D-4FC0-B2C8-05C06746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0F4FA3B-966D-4442-B50F-82E72FAA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50C888B-DCEE-4153-B2E8-BDD17580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73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2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02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2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0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586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1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BDDBD00-4543-40C9-BCA6-8D955FDD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F2BF1BE-9919-496A-AFE4-7561EA462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18CB981-FBF1-4901-8D16-5BCBF2210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EC913E-839D-40B1-A3D8-804E9264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F98A1B9-E5DF-4E2E-BC3E-210AAEF8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53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13E4FB-BAA9-43B3-BD2F-B7A47A92E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EC5F527-E544-4AD3-9533-C0FB260E5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A70CEA0D-F9E8-4EF6-952F-1A0CF50AC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F62FE0B-C126-44F8-A661-3EC846EC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8B43CE6-47B0-47AF-92A3-77B58293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6AD082D-B12D-411C-80E2-41E3E42A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200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C041C137-3267-4C65-9004-703AA6BA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95F8274C-06E1-42EA-B6ED-F9363C1A9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799F037D-467E-479A-9661-21CDEC41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B910DE8-AF1F-4208-916D-2F0E0D6FA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66BFEE78-99BF-4CEF-BA4F-CB73273EC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CC215C47-9C64-4275-BCBE-012DA048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3352690-3B21-4C12-B1B6-9FDAABF78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BB2391D6-9CDF-43F8-B04B-8F5D6C66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148774" y="6746713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58662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DC0C205-605D-42A6-A4C6-B9925B55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97109606-86FA-484A-8881-5C0458A3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8A85FCC3-E260-4E4F-837C-680B4676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23E4F82-0591-4D12-B426-C219C295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65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B0B55B63-F590-4799-A672-CE73955AF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B3A24029-209D-4322-A880-58017623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C4E8D309-96A3-434E-8627-7D30B1E1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5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732438-6A6E-4896-8228-F727818B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7C89BAD3-4DF8-4A83-A532-67A63D9BA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A39A34B-1C22-46AB-AE7B-655ADD415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3C35EA4-9533-4BE2-97BD-67750A35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7099E0A-4DF6-48EF-80F1-47E93ACD9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729BAFF-7D32-4FC3-9AEB-164C4D0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6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0050FC3-1A62-40A9-A3CE-9430190E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40588AA6-7A35-4CA9-BE9B-5CBE7E25D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B19E93F-A0F1-4CA2-B57B-154B1254C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C1D7856-CD3A-413B-87B2-72039A28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0A2BD-50D4-4045-A1F2-CB7CE77509E6}" type="datetimeFigureOut">
              <a:rPr lang="zh-CN" altLang="en-US" smtClean="0"/>
              <a:t>2023/2/7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1E73C42-8B1F-4892-A152-ADAC27917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D3D4CDC-B29D-4D55-914A-226BE69A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570C18-6B7E-47EE-A853-386CF870B4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62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28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7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1CBD4C2-FF3C-43AB-B868-688C333AC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0" y="1"/>
            <a:ext cx="12319819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7AE9B0A-8E58-4B45-951B-F5233ABD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b="85789"/>
          <a:stretch/>
        </p:blipFill>
        <p:spPr>
          <a:xfrm>
            <a:off x="8917658" y="0"/>
            <a:ext cx="3402159" cy="14859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CC165C1-33C4-4595-9B95-840B8B94B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0" b="84237"/>
          <a:stretch/>
        </p:blipFill>
        <p:spPr>
          <a:xfrm>
            <a:off x="-109784" y="-88749"/>
            <a:ext cx="3402158" cy="1676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F0F1596-C700-43AC-84BB-2F33A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6BFFED5-A9B9-481D-AE25-F7F171A830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 r="11938" b="52457"/>
          <a:stretch/>
        </p:blipFill>
        <p:spPr>
          <a:xfrm>
            <a:off x="468327" y="-177736"/>
            <a:ext cx="9749525" cy="53564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1A9D072-2BD6-4A2B-A5E0-9E6045BDBA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407938" y="2246099"/>
            <a:ext cx="1859117" cy="161451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D7FC5108-5C27-4B84-A402-C7FAD975B4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8064" r="57774" b="67492"/>
          <a:stretch/>
        </p:blipFill>
        <p:spPr>
          <a:xfrm rot="20662421">
            <a:off x="1373439" y="235254"/>
            <a:ext cx="3576020" cy="371369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F68214B5-22CB-4BC4-BC0E-9F39299F0D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68" y="975939"/>
            <a:ext cx="6304935" cy="210773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33EA36DE-352E-4FD0-85CA-B96FA00C2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53622"/>
          <a:stretch/>
        </p:blipFill>
        <p:spPr>
          <a:xfrm>
            <a:off x="1178746" y="2259744"/>
            <a:ext cx="9977319" cy="328286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8FB22D6E-C39F-43D0-A041-96FCE166EB5B}"/>
              </a:ext>
            </a:extLst>
          </p:cNvPr>
          <p:cNvSpPr txBox="1"/>
          <p:nvPr/>
        </p:nvSpPr>
        <p:spPr>
          <a:xfrm rot="252431">
            <a:off x="4152651" y="3575761"/>
            <a:ext cx="5416882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寒假安全教育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59E8E4BC-002F-4DD9-A631-87635F617C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7" y="4931494"/>
            <a:ext cx="3325719" cy="23486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F5F0AA6-DF43-4043-91CC-F692AFB528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1DC4DEB2-F64C-409F-9D54-257FF8D6E5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39" y="4124357"/>
            <a:ext cx="3358138" cy="33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CE5A7C1-8675-4E25-8326-2EBB6FB83585}"/>
              </a:ext>
            </a:extLst>
          </p:cNvPr>
          <p:cNvSpPr/>
          <p:nvPr/>
        </p:nvSpPr>
        <p:spPr>
          <a:xfrm>
            <a:off x="3134624" y="2042771"/>
            <a:ext cx="61649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假期是孩子上网的高峰期，家长应指导孩子利用互联网促进学习，不浏览不健康网页，不沉迷于电子游戏，不参与网上赌博，不看反动有害言论和参与讨论，杜绝孩子擅自到网吧上网。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6A0CE104-2CEC-4042-9764-A60914EE9B3A}"/>
              </a:ext>
            </a:extLst>
          </p:cNvPr>
          <p:cNvGrpSpPr/>
          <p:nvPr/>
        </p:nvGrpSpPr>
        <p:grpSpPr>
          <a:xfrm>
            <a:off x="4778626" y="1263729"/>
            <a:ext cx="2944898" cy="731979"/>
            <a:chOff x="4960273" y="1710355"/>
            <a:chExt cx="3055439" cy="892123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8D275CA3-729A-4EA0-AC44-83963628B8ED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六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BACD9C52-269B-4088-9562-89C3477E9121}"/>
                </a:ext>
              </a:extLst>
            </p:cNvPr>
            <p:cNvSpPr txBox="1"/>
            <p:nvPr/>
          </p:nvSpPr>
          <p:spPr>
            <a:xfrm>
              <a:off x="6168658" y="1739719"/>
              <a:ext cx="1847054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防网溺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1684E6D6-8065-4C23-A3BC-AB395EE121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3156" y="3492706"/>
            <a:ext cx="48555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5156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54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45939" y="3917761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619C6A3-CDB1-4AF3-9ECD-84AA64E73E17}"/>
              </a:ext>
            </a:extLst>
          </p:cNvPr>
          <p:cNvSpPr/>
          <p:nvPr/>
        </p:nvSpPr>
        <p:spPr>
          <a:xfrm>
            <a:off x="2893790" y="2144753"/>
            <a:ext cx="67414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假期为增强学生安全知识，教育局为全区学生开发了一个安全知识学习教育平台，请各位家长在假期陪同孩子共同学习安全知识。每个学生帐号由班主任下发到学生手中或班级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QQ</a:t>
            </a: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群中。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15958017-4BD9-44F0-91F6-C1C09B7FD57B}"/>
              </a:ext>
            </a:extLst>
          </p:cNvPr>
          <p:cNvGrpSpPr/>
          <p:nvPr/>
        </p:nvGrpSpPr>
        <p:grpSpPr>
          <a:xfrm>
            <a:off x="4241337" y="1383636"/>
            <a:ext cx="3928546" cy="731979"/>
            <a:chOff x="4960273" y="1710355"/>
            <a:chExt cx="4076010" cy="892123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335A77E1-C5E9-4F34-A68A-CCB5A8A149A1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七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348E00B2-9E1A-4D6B-B26B-C2A17B5C9DB6}"/>
                </a:ext>
              </a:extLst>
            </p:cNvPr>
            <p:cNvSpPr txBox="1"/>
            <p:nvPr/>
          </p:nvSpPr>
          <p:spPr>
            <a:xfrm>
              <a:off x="6168658" y="1739719"/>
              <a:ext cx="286762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网络课程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0D465CD-8D53-4B28-9A4C-4F7F4AC36E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932" y="2780171"/>
            <a:ext cx="4496167" cy="44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635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81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7FBB5781-7283-4A7D-9E03-35D4E60F8825}"/>
              </a:ext>
            </a:extLst>
          </p:cNvPr>
          <p:cNvSpPr txBox="1"/>
          <p:nvPr/>
        </p:nvSpPr>
        <p:spPr>
          <a:xfrm>
            <a:off x="5284564" y="1172919"/>
            <a:ext cx="223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D20000"/>
                </a:solidFill>
                <a:cs typeface="+mn-ea"/>
                <a:sym typeface="+mn-lt"/>
              </a:rPr>
              <a:t>结语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89DC0257-6F16-415C-B3DC-8F2DCA8D98C7}"/>
              </a:ext>
            </a:extLst>
          </p:cNvPr>
          <p:cNvSpPr txBox="1"/>
          <p:nvPr/>
        </p:nvSpPr>
        <p:spPr>
          <a:xfrm>
            <a:off x="3329514" y="1765523"/>
            <a:ext cx="5532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家长朋友</a:t>
            </a:r>
            <a:r>
              <a:rPr lang="zh-CN" altLang="en-US" sz="2400" b="1" dirty="0">
                <a:solidFill>
                  <a:srgbClr val="D20000"/>
                </a:solidFill>
                <a:cs typeface="+mn-ea"/>
                <a:sym typeface="+mn-lt"/>
              </a:rPr>
              <a:t>：</a:t>
            </a:r>
            <a:endParaRPr lang="en-US" altLang="zh-CN" sz="2400" b="1" dirty="0">
              <a:solidFill>
                <a:srgbClr val="D2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节假日正是您与孩子加强沟通、建立良好亲子关系的大好时机，请为孩子营造文明健康的家庭氛围。衷心祝您及家人节日平安、幸福！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2C4A234E-E0B5-4975-8C47-92AC6D5BB075}"/>
              </a:ext>
            </a:extLst>
          </p:cNvPr>
          <p:cNvSpPr txBox="1"/>
          <p:nvPr/>
        </p:nvSpPr>
        <p:spPr>
          <a:xfrm>
            <a:off x="1747751" y="3594943"/>
            <a:ext cx="9251369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050" dirty="0">
              <a:solidFill>
                <a:srgbClr val="D20000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活动如遇到紧急或意外情况，请正确拨打以下电话：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匪警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110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，火警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119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，急救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120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，交通事故</a:t>
            </a:r>
            <a:r>
              <a:rPr lang="en-US" altLang="zh-CN" sz="2400" b="1" dirty="0">
                <a:solidFill>
                  <a:srgbClr val="D20000"/>
                </a:solidFill>
                <a:cs typeface="+mn-ea"/>
                <a:sym typeface="+mn-lt"/>
              </a:rPr>
              <a:t>122</a:t>
            </a:r>
            <a:r>
              <a:rPr lang="zh-CN" altLang="zh-CN" sz="2400" b="1" dirty="0">
                <a:solidFill>
                  <a:srgbClr val="D20000"/>
                </a:solidFill>
                <a:cs typeface="+mn-ea"/>
                <a:sym typeface="+mn-lt"/>
              </a:rPr>
              <a:t>。</a:t>
            </a:r>
          </a:p>
          <a:p>
            <a:pPr algn="ctr">
              <a:lnSpc>
                <a:spcPct val="150000"/>
              </a:lnSpc>
            </a:pPr>
            <a:endParaRPr lang="zh-CN" altLang="zh-CN" sz="1600" b="1" dirty="0">
              <a:solidFill>
                <a:srgbClr val="D2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rgbClr val="D20000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4B33C7D-9A00-4DEF-BBC6-266AD3A2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631" y="2465382"/>
            <a:ext cx="4761751" cy="47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610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297070" y="-541346"/>
            <a:ext cx="3397312" cy="29503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8538275-B95D-45BC-8DF8-44B7F2C59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" y="3579399"/>
            <a:ext cx="3335021" cy="333502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2543B52-4332-454B-A914-C9142B2960B8}"/>
              </a:ext>
            </a:extLst>
          </p:cNvPr>
          <p:cNvSpPr txBox="1"/>
          <p:nvPr/>
        </p:nvSpPr>
        <p:spPr>
          <a:xfrm>
            <a:off x="1816644" y="1028965"/>
            <a:ext cx="108159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3200" b="1" dirty="0">
                <a:solidFill>
                  <a:schemeClr val="bg1"/>
                </a:solidFill>
                <a:cs typeface="+mn-ea"/>
                <a:sym typeface="+mn-lt"/>
              </a:rPr>
              <a:t>活动如遇到紧急或意外情况，请正确拨打以下电话：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匪警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110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，火警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119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endParaRPr lang="en-US" altLang="zh-CN" sz="4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急救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120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，交通事故</a:t>
            </a: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122</a:t>
            </a:r>
            <a:r>
              <a:rPr lang="zh-CN" altLang="zh-CN" sz="4800" b="1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zh-CN" sz="3600" b="1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97202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B1CBD4C2-FF3C-43AB-B868-688C333AC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0" y="1"/>
            <a:ext cx="12319819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67AE9B0A-8E58-4B45-951B-F5233ABDE4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8" b="85789"/>
          <a:stretch/>
        </p:blipFill>
        <p:spPr>
          <a:xfrm>
            <a:off x="8917658" y="0"/>
            <a:ext cx="3402159" cy="14859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5CC165C1-33C4-4595-9B95-840B8B94B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0" b="84237"/>
          <a:stretch/>
        </p:blipFill>
        <p:spPr>
          <a:xfrm>
            <a:off x="-109784" y="-88749"/>
            <a:ext cx="3402158" cy="16763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AF0F1596-C700-43AC-84BB-2F33A9AA0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76BFFED5-A9B9-481D-AE25-F7F171A830B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 r="11938" b="52457"/>
          <a:stretch/>
        </p:blipFill>
        <p:spPr>
          <a:xfrm>
            <a:off x="468327" y="-272986"/>
            <a:ext cx="9749525" cy="53564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6="http://schemas.microsoft.com/office/drawing/2014/main" id="{91A9D072-2BD6-4A2B-A5E0-9E6045BDBA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407938" y="2246099"/>
            <a:ext cx="1859117" cy="161451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D7FC5108-5C27-4B84-A402-C7FAD975B4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8064" r="57774" b="67492"/>
          <a:stretch/>
        </p:blipFill>
        <p:spPr>
          <a:xfrm rot="20662421">
            <a:off x="1525839" y="140004"/>
            <a:ext cx="3576020" cy="371369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F68214B5-22CB-4BC4-BC0E-9F39299F0D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18" y="842589"/>
            <a:ext cx="6304935" cy="2107737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="" xmlns:a16="http://schemas.microsoft.com/office/drawing/2014/main" id="{33EA36DE-352E-4FD0-85CA-B96FA00C267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53622"/>
          <a:stretch/>
        </p:blipFill>
        <p:spPr>
          <a:xfrm>
            <a:off x="1178746" y="2164494"/>
            <a:ext cx="9977319" cy="3282860"/>
          </a:xfrm>
          <a:prstGeom prst="rect">
            <a:avLst/>
          </a:prstGeom>
        </p:spPr>
      </p:pic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8FB22D6E-C39F-43D0-A041-96FCE166EB5B}"/>
              </a:ext>
            </a:extLst>
          </p:cNvPr>
          <p:cNvSpPr txBox="1"/>
          <p:nvPr/>
        </p:nvSpPr>
        <p:spPr>
          <a:xfrm rot="252431">
            <a:off x="4293670" y="3540364"/>
            <a:ext cx="5416882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祝您寒假愉快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59E8E4BC-002F-4DD9-A631-87635F617C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747" y="4931494"/>
            <a:ext cx="3325719" cy="234861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F5F0AA6-DF43-4043-91CC-F692AFB5285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1DC4DEB2-F64C-409F-9D54-257FF8D6E5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439" y="4124357"/>
            <a:ext cx="3358138" cy="33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30139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297070" y="-541346"/>
            <a:ext cx="3397312" cy="29503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8538275-B95D-45BC-8DF8-44B7F2C590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4" y="4492653"/>
            <a:ext cx="2442818" cy="2442818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8BF6A21D-11B8-4476-8416-8A0C2D813C08}"/>
              </a:ext>
            </a:extLst>
          </p:cNvPr>
          <p:cNvSpPr txBox="1"/>
          <p:nvPr/>
        </p:nvSpPr>
        <p:spPr>
          <a:xfrm>
            <a:off x="5362189" y="216740"/>
            <a:ext cx="2230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D20000"/>
                </a:solidFill>
                <a:cs typeface="+mn-ea"/>
                <a:sym typeface="+mn-lt"/>
              </a:rPr>
              <a:t>前言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8F4B5ACA-E842-4FF0-9BD9-19B2C9E7FC9C}"/>
              </a:ext>
            </a:extLst>
          </p:cNvPr>
          <p:cNvSpPr txBox="1"/>
          <p:nvPr/>
        </p:nvSpPr>
        <p:spPr>
          <a:xfrm>
            <a:off x="1287950" y="854197"/>
            <a:ext cx="925136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>
                <a:solidFill>
                  <a:srgbClr val="D20000"/>
                </a:solidFill>
                <a:cs typeface="+mn-ea"/>
                <a:sym typeface="+mn-lt"/>
              </a:rPr>
              <a:t>尊敬的家长：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寒假是学生开展实践活动、锻炼实践能力和提升综合素质的大好时期，请指导孩子制定合理的假期计划，认真完成假期作业，积极参加家务劳动、社会实践、社区服务、文化体育活动等各种有益活动。教育孩子遵守国家法律和社会公德，文明礼让，避免与社会闲杂人员来往或与他人发生冲突，谨慎交友，自觉抵制不良分子的引诱，不参加封建迷信活动，不到禁止未成年人进入的娱乐场所，防止黄、赌、毒的侵害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dirty="0">
                <a:solidFill>
                  <a:schemeClr val="bg1"/>
                </a:solidFill>
                <a:cs typeface="+mn-ea"/>
                <a:sym typeface="+mn-lt"/>
              </a:rPr>
              <a:t>积极参与尊廉崇洁活动，共建诚实守信的好家庭。教育孩子注意保暖和合理饮食，防止冻伤、暴饮暴食及食物中毒等，做到不抽烟、不酗酒，养成良好生活习惯。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D79965A-C82C-447A-B169-9B179B316436}"/>
              </a:ext>
            </a:extLst>
          </p:cNvPr>
          <p:cNvSpPr txBox="1"/>
          <p:nvPr/>
        </p:nvSpPr>
        <p:spPr>
          <a:xfrm>
            <a:off x="1327747" y="3804519"/>
            <a:ext cx="92513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C00000"/>
                </a:solidFill>
                <a:cs typeface="+mn-ea"/>
                <a:sym typeface="+mn-lt"/>
              </a:rPr>
              <a:t>  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学校寒假从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1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15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号至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2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7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号，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28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号早上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8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：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00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到校注册。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2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月</a:t>
            </a:r>
            <a:r>
              <a:rPr lang="en-US" altLang="zh-CN" sz="2800" b="1" dirty="0">
                <a:solidFill>
                  <a:srgbClr val="D20000"/>
                </a:solidFill>
                <a:cs typeface="+mn-ea"/>
                <a:sym typeface="+mn-lt"/>
              </a:rPr>
              <a:t>8</a:t>
            </a:r>
            <a:r>
              <a:rPr lang="zh-CN" altLang="zh-CN" sz="2800" b="1" dirty="0">
                <a:solidFill>
                  <a:srgbClr val="D20000"/>
                </a:solidFill>
                <a:cs typeface="+mn-ea"/>
                <a:sym typeface="+mn-lt"/>
              </a:rPr>
              <a:t>号正式上课。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82552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331EAF1A-E35F-4CD8-9422-66ABE4FA3B29}"/>
              </a:ext>
            </a:extLst>
          </p:cNvPr>
          <p:cNvGrpSpPr/>
          <p:nvPr/>
        </p:nvGrpSpPr>
        <p:grpSpPr>
          <a:xfrm>
            <a:off x="3643774" y="1489746"/>
            <a:ext cx="5247351" cy="707886"/>
            <a:chOff x="6087537" y="669436"/>
            <a:chExt cx="5444318" cy="862759"/>
          </a:xfrm>
        </p:grpSpPr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F9E1EB25-4741-46E5-9E78-096A1A2295CD}"/>
                </a:ext>
              </a:extLst>
            </p:cNvPr>
            <p:cNvSpPr txBox="1"/>
            <p:nvPr/>
          </p:nvSpPr>
          <p:spPr>
            <a:xfrm>
              <a:off x="6087537" y="669436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一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6B09B7B2-9D72-4B4C-B2F1-3DB49EC78DBC}"/>
                </a:ext>
              </a:extLst>
            </p:cNvPr>
            <p:cNvSpPr txBox="1"/>
            <p:nvPr/>
          </p:nvSpPr>
          <p:spPr>
            <a:xfrm>
              <a:off x="7278509" y="669436"/>
              <a:ext cx="4253346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防交通事故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4EF3EA0-A741-41E6-8D6D-18E4B5D9DDDD}"/>
              </a:ext>
            </a:extLst>
          </p:cNvPr>
          <p:cNvSpPr/>
          <p:nvPr/>
        </p:nvSpPr>
        <p:spPr>
          <a:xfrm>
            <a:off x="2907956" y="2195552"/>
            <a:ext cx="6808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节日期间，人车流量骤增，家长应教育孩子遵守交通规则，不乱穿马路，不在马路上骑车、追逐、玩耍，禁止骑摩托车，禁止骑自行车带人（未满</a:t>
            </a:r>
            <a:r>
              <a:rPr lang="en-US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</a:t>
            </a: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周岁禁止骑自行车），不乘坐三无车辆和机动三轮车，防止发生交通事故。</a:t>
            </a:r>
            <a:endParaRPr lang="zh-CN" altLang="zh-CN" sz="16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0B8AB320-6442-460A-A22F-66F1828963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1"/>
            <a:ext cx="3458138" cy="34581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1726" y="298764"/>
            <a:ext cx="1928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6FBEF9"/>
                </a:solidFill>
              </a:rPr>
              <a:t>https://www.ypppt.com/</a:t>
            </a:r>
            <a:endParaRPr lang="zh-CN" altLang="en-US" sz="1050" dirty="0">
              <a:solidFill>
                <a:srgbClr val="6FBE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4438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1097ACA-7693-4EAA-9771-5D5C66DFFA61}"/>
              </a:ext>
            </a:extLst>
          </p:cNvPr>
          <p:cNvSpPr/>
          <p:nvPr/>
        </p:nvSpPr>
        <p:spPr>
          <a:xfrm>
            <a:off x="3256935" y="1971870"/>
            <a:ext cx="6233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少年儿童安全意识相对薄弱，自我保护能力差，特别需要成人保护。家长应结合家庭和周边环境情况，教育孩子树立安全防护意识，提高防侵袭能力。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47F52950-CAB0-4A49-ABAF-CCAEF73B1116}"/>
              </a:ext>
            </a:extLst>
          </p:cNvPr>
          <p:cNvGrpSpPr/>
          <p:nvPr/>
        </p:nvGrpSpPr>
        <p:grpSpPr>
          <a:xfrm>
            <a:off x="3741369" y="1475268"/>
            <a:ext cx="5264133" cy="731979"/>
            <a:chOff x="4960273" y="1710355"/>
            <a:chExt cx="5461730" cy="892123"/>
          </a:xfrm>
        </p:grpSpPr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AA3CA3EE-A970-406E-B9E1-C258401DD08F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二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ACB53B84-F55C-4D31-8C04-706E983A663C}"/>
                </a:ext>
              </a:extLst>
            </p:cNvPr>
            <p:cNvSpPr txBox="1"/>
            <p:nvPr/>
          </p:nvSpPr>
          <p:spPr>
            <a:xfrm>
              <a:off x="6168658" y="1739719"/>
              <a:ext cx="425334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防意外伤害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F59F60E1-AEE4-4C67-AD61-C04079555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78" y="3508165"/>
            <a:ext cx="5305895" cy="37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31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91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88DD83DD-66E2-4888-A23C-469FF775F24C}"/>
              </a:ext>
            </a:extLst>
          </p:cNvPr>
          <p:cNvGrpSpPr/>
          <p:nvPr/>
        </p:nvGrpSpPr>
        <p:grpSpPr>
          <a:xfrm>
            <a:off x="3741369" y="1475268"/>
            <a:ext cx="5264133" cy="731979"/>
            <a:chOff x="4960273" y="1710355"/>
            <a:chExt cx="5461730" cy="892123"/>
          </a:xfrm>
        </p:grpSpPr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C4C264F1-1B79-4129-B5B0-865AF1D04625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二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EDAAB05C-6123-4F57-8BEE-90A1DAD0D39C}"/>
                </a:ext>
              </a:extLst>
            </p:cNvPr>
            <p:cNvSpPr txBox="1"/>
            <p:nvPr/>
          </p:nvSpPr>
          <p:spPr>
            <a:xfrm>
              <a:off x="6168658" y="1739719"/>
              <a:ext cx="425334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防意外伤害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42DA15C-2375-475D-847F-3C135E6271AE}"/>
              </a:ext>
            </a:extLst>
          </p:cNvPr>
          <p:cNvSpPr/>
          <p:nvPr/>
        </p:nvSpPr>
        <p:spPr>
          <a:xfrm>
            <a:off x="3462190" y="2254310"/>
            <a:ext cx="58754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教育孩子不燃放烟花炮竹，不使用直排式、烟道式热水器，不在室内烧煤、碳取暖，睡觉时勿用衣物、被子蒙头，防止发生烧伤炸伤、煤气中毒、失火、窒息等事故；</a:t>
            </a:r>
            <a:endParaRPr lang="en-US" altLang="zh-CN" sz="2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63A2212-CE7F-40ED-B6FC-4CAD47DEE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607" y="2742504"/>
            <a:ext cx="6072643" cy="428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9998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983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F636828-E1E0-421D-9CC8-4FE4C679C285}"/>
              </a:ext>
            </a:extLst>
          </p:cNvPr>
          <p:cNvSpPr/>
          <p:nvPr/>
        </p:nvSpPr>
        <p:spPr>
          <a:xfrm>
            <a:off x="3494894" y="1874554"/>
            <a:ext cx="56025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加强对孩子户外活动的监管，教育孩子不到水域、山顶、楼顶、天台、建筑工地等危险区域玩耍，防止发生溺水、坠落、摔伤等事故。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6576D381-7B6A-43AD-9559-4D44E98B1235}"/>
              </a:ext>
            </a:extLst>
          </p:cNvPr>
          <p:cNvGrpSpPr/>
          <p:nvPr/>
        </p:nvGrpSpPr>
        <p:grpSpPr>
          <a:xfrm>
            <a:off x="4140630" y="1384612"/>
            <a:ext cx="5264133" cy="731979"/>
            <a:chOff x="4960273" y="1710355"/>
            <a:chExt cx="5461730" cy="892123"/>
          </a:xfrm>
        </p:grpSpPr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A51AE353-796A-405D-AE23-097124B2A95B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二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F4EAD83D-DA04-4440-9BA3-3B1183D6BD82}"/>
                </a:ext>
              </a:extLst>
            </p:cNvPr>
            <p:cNvSpPr txBox="1"/>
            <p:nvPr/>
          </p:nvSpPr>
          <p:spPr>
            <a:xfrm>
              <a:off x="6168658" y="1739719"/>
              <a:ext cx="4253345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防意外伤害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488C0F07-5A9C-4FA9-920F-A16A8B6D98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5030" y="2833202"/>
            <a:ext cx="4653913" cy="465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2697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48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98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F2F95CFE-C380-40AE-B0BD-473DD9B0F419}"/>
              </a:ext>
            </a:extLst>
          </p:cNvPr>
          <p:cNvGrpSpPr/>
          <p:nvPr/>
        </p:nvGrpSpPr>
        <p:grpSpPr>
          <a:xfrm>
            <a:off x="4217465" y="1309448"/>
            <a:ext cx="5264133" cy="793534"/>
            <a:chOff x="4960273" y="1710355"/>
            <a:chExt cx="5461730" cy="967145"/>
          </a:xfrm>
        </p:grpSpPr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3DDEF0B8-C988-42E1-89B3-7DD527D8EE19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三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4CACA3E-F49F-454E-8789-2B5F2C070C80}"/>
                </a:ext>
              </a:extLst>
            </p:cNvPr>
            <p:cNvSpPr txBox="1"/>
            <p:nvPr/>
          </p:nvSpPr>
          <p:spPr>
            <a:xfrm>
              <a:off x="6168657" y="1739719"/>
              <a:ext cx="4253346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防触电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5E79A13-C095-4F48-BADB-9561A584B07F}"/>
              </a:ext>
            </a:extLst>
          </p:cNvPr>
          <p:cNvSpPr/>
          <p:nvPr/>
        </p:nvSpPr>
        <p:spPr>
          <a:xfrm>
            <a:off x="2866352" y="1981269"/>
            <a:ext cx="6878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家长应对家里的电线电器进行全面检查，对有安全隐患或质量不过关的电线、电器、插座，进行维修或更换；</a:t>
            </a:r>
            <a:endParaRPr lang="en-US" altLang="zh-CN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r>
              <a:rPr lang="zh-CN" altLang="zh-CN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经常反复地对孩子进行家用电器使用规范教育，不使用“热得快”等易发生触电意外的电器，不让孩子直接操作危险性高的电器，教会孩子应对意外电气事故的基本技能。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A5759069-53D4-4D9F-B334-252A01400B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384" y="4140439"/>
            <a:ext cx="4229531" cy="298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7532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11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1" y="3907674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-38033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87252" y="-29138"/>
            <a:ext cx="8972368" cy="566302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5E78ADA-D369-412B-901B-EEA53F7B4D8B}"/>
              </a:ext>
            </a:extLst>
          </p:cNvPr>
          <p:cNvSpPr/>
          <p:nvPr/>
        </p:nvSpPr>
        <p:spPr>
          <a:xfrm>
            <a:off x="3151302" y="1933248"/>
            <a:ext cx="6444267" cy="3628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zh-CN" sz="2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教育孩子不能玩火，教会孩子简单的家庭防火、灭火和逃生知识，熟悉逃生线路，做到时时提醒，防患于未然。</a:t>
            </a:r>
            <a:r>
              <a:rPr lang="en-US" altLang="zh-CN" sz="2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/>
            </a:r>
            <a:br>
              <a:rPr lang="en-US" altLang="zh-CN" sz="2400" kern="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</a:br>
            <a:endParaRPr lang="zh-CN" altLang="zh-CN" sz="2400" kern="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8A74ADE-4FB9-4555-8AF3-A49C73BA60E4}"/>
              </a:ext>
            </a:extLst>
          </p:cNvPr>
          <p:cNvGrpSpPr/>
          <p:nvPr/>
        </p:nvGrpSpPr>
        <p:grpSpPr>
          <a:xfrm>
            <a:off x="4741181" y="1296708"/>
            <a:ext cx="3194465" cy="793534"/>
            <a:chOff x="4960273" y="1710355"/>
            <a:chExt cx="2509307" cy="967145"/>
          </a:xfrm>
        </p:grpSpPr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304B4838-FB80-486A-A524-24D22DF8A765}"/>
                </a:ext>
              </a:extLst>
            </p:cNvPr>
            <p:cNvSpPr txBox="1"/>
            <p:nvPr/>
          </p:nvSpPr>
          <p:spPr>
            <a:xfrm>
              <a:off x="4960273" y="1710355"/>
              <a:ext cx="902765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四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2B55C396-2E12-4372-A990-15E646C9784B}"/>
                </a:ext>
              </a:extLst>
            </p:cNvPr>
            <p:cNvSpPr txBox="1"/>
            <p:nvPr/>
          </p:nvSpPr>
          <p:spPr>
            <a:xfrm>
              <a:off x="6168658" y="1739719"/>
              <a:ext cx="1300922" cy="937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rgbClr val="D20000"/>
                  </a:solidFill>
                  <a:cs typeface="+mn-ea"/>
                  <a:sym typeface="+mn-lt"/>
                </a:rPr>
                <a:t>防火</a:t>
              </a:r>
              <a:endParaRPr lang="en-US" altLang="zh-CN" sz="44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03941B6-7914-4355-8E30-8E7CEE92A1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1418" y="2911099"/>
            <a:ext cx="5725846" cy="40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0826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72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D47717BF-B45C-47F8-BBC3-AB68B5963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65"/>
          <a:stretch/>
        </p:blipFill>
        <p:spPr>
          <a:xfrm>
            <a:off x="3395" y="0"/>
            <a:ext cx="1231981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C4A45FF-5146-4D57-BE17-A22F327D1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4" r="15307" b="10132"/>
          <a:stretch/>
        </p:blipFill>
        <p:spPr>
          <a:xfrm>
            <a:off x="-45939" y="3917761"/>
            <a:ext cx="11474245" cy="2950326"/>
          </a:xfrm>
          <a:prstGeom prst="rect">
            <a:avLst/>
          </a:prstGeom>
          <a:effectLst>
            <a:outerShdw blurRad="838200" dist="38100" dir="4260000" sx="114000" sy="114000" rotWithShape="0">
              <a:srgbClr val="0070C0">
                <a:alpha val="40000"/>
              </a:srgb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B113B07-EA83-482F-9A15-CE1F7190D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2" t="70558" r="-781" b="2916"/>
          <a:stretch/>
        </p:blipFill>
        <p:spPr>
          <a:xfrm>
            <a:off x="8169883" y="3860611"/>
            <a:ext cx="4229531" cy="30265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DDC82A4-824F-4341-8ABD-6AEC87933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77" r="60651" b="18345"/>
          <a:stretch/>
        </p:blipFill>
        <p:spPr>
          <a:xfrm>
            <a:off x="9544720" y="-541346"/>
            <a:ext cx="3397312" cy="29503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4D95DC-E196-4CD9-9FB3-FD65EF776E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24619" r="11881" b="8970"/>
          <a:stretch/>
        </p:blipFill>
        <p:spPr>
          <a:xfrm>
            <a:off x="1819366" y="-29138"/>
            <a:ext cx="8972368" cy="566302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02DC4C59-3A8E-4293-81B8-ADCC9DBA2B66}"/>
              </a:ext>
            </a:extLst>
          </p:cNvPr>
          <p:cNvSpPr/>
          <p:nvPr/>
        </p:nvSpPr>
        <p:spPr>
          <a:xfrm>
            <a:off x="3430886" y="2029307"/>
            <a:ext cx="56784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zh-CN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假期是偷盗扒窃、街头诈骗等案件的高发期，家长应对孩子进行“警惕教育”。教育孩子在公共复杂场所分辨是非，防止被诈或被骗；教育孩子在人多拥挤场所保管好随身携带的物品；教育孩子在家如何提防陌生人、如何防盗等</a:t>
            </a:r>
            <a:r>
              <a:rPr lang="zh-CN" altLang="en-US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zh-CN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62BE5913-AD5C-4479-84AD-2EBB68235787}"/>
              </a:ext>
            </a:extLst>
          </p:cNvPr>
          <p:cNvGrpSpPr/>
          <p:nvPr/>
        </p:nvGrpSpPr>
        <p:grpSpPr>
          <a:xfrm>
            <a:off x="4526516" y="1274358"/>
            <a:ext cx="3558068" cy="731979"/>
            <a:chOff x="4960273" y="1710355"/>
            <a:chExt cx="3691625" cy="892123"/>
          </a:xfrm>
        </p:grpSpPr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4B9928B4-93CE-4B4B-ACE4-0C0372FA7B52}"/>
                </a:ext>
              </a:extLst>
            </p:cNvPr>
            <p:cNvSpPr txBox="1"/>
            <p:nvPr/>
          </p:nvSpPr>
          <p:spPr>
            <a:xfrm>
              <a:off x="4960273" y="1710355"/>
              <a:ext cx="902764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五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="" xmlns:a16="http://schemas.microsoft.com/office/drawing/2014/main" id="{BB1D1CEC-B317-4C48-B827-8134448E53CA}"/>
                </a:ext>
              </a:extLst>
            </p:cNvPr>
            <p:cNvSpPr txBox="1"/>
            <p:nvPr/>
          </p:nvSpPr>
          <p:spPr>
            <a:xfrm>
              <a:off x="6168658" y="1739719"/>
              <a:ext cx="2483240" cy="862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solidFill>
                    <a:srgbClr val="D20000"/>
                  </a:solidFill>
                  <a:cs typeface="+mn-ea"/>
                  <a:sym typeface="+mn-lt"/>
                </a:rPr>
                <a:t>防盗防骗</a:t>
              </a:r>
              <a:endParaRPr lang="en-US" altLang="zh-CN" sz="4000" b="1" dirty="0">
                <a:solidFill>
                  <a:srgbClr val="D2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8129546-43AF-42BB-84C5-F3321694CF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5815" y="2907536"/>
            <a:ext cx="4710441" cy="471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3630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673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5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ws3hl5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834</Words>
  <Application>Microsoft Office PowerPoint</Application>
  <PresentationFormat>宽屏</PresentationFormat>
  <Paragraphs>59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Meiryo</vt:lpstr>
      <vt:lpstr>宋体</vt:lpstr>
      <vt:lpstr>微软雅黑</vt:lpstr>
      <vt:lpstr>Arial</vt:lpstr>
      <vt:lpstr>Calibri</vt:lpstr>
      <vt:lpstr>Calibri Light</vt:lpstr>
      <vt:lpstr>Wingdings</vt:lpstr>
      <vt:lpstr>第一PPT，www.1ppt.com​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24</cp:revision>
  <dcterms:created xsi:type="dcterms:W3CDTF">2019-12-17T01:27:03Z</dcterms:created>
  <dcterms:modified xsi:type="dcterms:W3CDTF">2023-02-07T02:04:08Z</dcterms:modified>
</cp:coreProperties>
</file>