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81" r:id="rId4"/>
    <p:sldId id="258" r:id="rId5"/>
    <p:sldId id="259" r:id="rId6"/>
    <p:sldId id="260" r:id="rId7"/>
    <p:sldId id="262" r:id="rId8"/>
    <p:sldId id="261" r:id="rId9"/>
    <p:sldId id="263" r:id="rId10"/>
    <p:sldId id="264" r:id="rId11"/>
    <p:sldId id="265" r:id="rId12"/>
    <p:sldId id="268" r:id="rId13"/>
    <p:sldId id="266" r:id="rId14"/>
    <p:sldId id="267" r:id="rId15"/>
    <p:sldId id="271" r:id="rId16"/>
    <p:sldId id="270" r:id="rId17"/>
    <p:sldId id="273" r:id="rId18"/>
    <p:sldId id="277" r:id="rId19"/>
    <p:sldId id="301" r:id="rId20"/>
    <p:sldId id="275" r:id="rId21"/>
    <p:sldId id="274" r:id="rId22"/>
    <p:sldId id="278" r:id="rId23"/>
    <p:sldId id="302" r:id="rId2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4">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guide orient="horz" pos="2084"/>
        <p:guide pos="3817"/>
      </p:guideLst>
    </p:cSldViewPr>
  </p:slideViewPr>
  <p:notesTextViewPr>
    <p:cViewPr>
      <p:scale>
        <a:sx n="1" d="1"/>
        <a:sy n="1" d="1"/>
      </p:scale>
      <p:origin x="0" y="0"/>
    </p:cViewPr>
  </p:notesTextViewPr>
  <p:sorterViewPr>
    <p:cViewPr>
      <p:scale>
        <a:sx n="78" d="100"/>
        <a:sy n="78"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A977E-F407-4BFE-9CAF-083D3A95AF8B}" type="datetimeFigureOut">
              <a:rPr lang="zh-CN" altLang="en-US" smtClean="0"/>
              <a:t>2023/2/6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C2878-E25D-4C8E-AE16-C8EF137908F4}" type="slidenum">
              <a:rPr lang="zh-CN" altLang="en-US" smtClean="0"/>
              <a:t>‹#›</a:t>
            </a:fld>
            <a:endParaRPr lang="zh-CN" altLang="en-US"/>
          </a:p>
        </p:txBody>
      </p:sp>
    </p:spTree>
    <p:extLst>
      <p:ext uri="{BB962C8B-B14F-4D97-AF65-F5344CB8AC3E}">
        <p14:creationId xmlns:p14="http://schemas.microsoft.com/office/powerpoint/2010/main" val="157771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99C2878-E25D-4C8E-AE16-C8EF137908F4}" type="slidenum">
              <a:rPr lang="zh-CN" altLang="en-US" smtClean="0"/>
              <a:t>12</a:t>
            </a:fld>
            <a:endParaRPr lang="zh-CN" altLang="en-US"/>
          </a:p>
        </p:txBody>
      </p:sp>
    </p:spTree>
    <p:extLst>
      <p:ext uri="{BB962C8B-B14F-4D97-AF65-F5344CB8AC3E}">
        <p14:creationId xmlns:p14="http://schemas.microsoft.com/office/powerpoint/2010/main" val="363417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5472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F8836C1-12F6-4384-804B-1B5FE5E68CC7}" type="datetime1">
              <a:rPr lang="zh-CN" altLang="en-US"/>
              <a:pPr>
                <a:defRPr/>
              </a:pPr>
              <a:t>2023/2/6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1FE7835-BA0D-4675-BDCA-AAD26CA61B1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58555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F208D09-3E95-4390-A4FD-7F9B48EF5308}" type="datetime1">
              <a:rPr lang="zh-CN" altLang="en-US"/>
              <a:pPr>
                <a:defRPr/>
              </a:pPr>
              <a:t>2023/2/6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9CEE1DD-336B-479A-91F7-6DE5BBA3EBC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58313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B520DF3-1905-4008-9A8E-4AD90A31A7CB}" type="datetime1">
              <a:rPr lang="zh-CN" altLang="en-US"/>
              <a:pPr>
                <a:defRPr/>
              </a:pPr>
              <a:t>2023/2/6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585D1B77-239A-4710-9712-777745C69C1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60465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098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5752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530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773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172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632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1080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78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E01F200-3C46-425F-87AF-0BAB0622B0E7}" type="datetime1">
              <a:rPr lang="zh-CN" altLang="en-US"/>
              <a:pPr>
                <a:defRPr/>
              </a:pPr>
              <a:t>2023/2/6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60377AA-E580-46BA-807C-F704A9194E6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26385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577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58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634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17BB9D0-B2FB-4BC4-B255-9F51F535450B}" type="datetime1">
              <a:rPr lang="zh-CN" altLang="en-US"/>
              <a:pPr>
                <a:defRPr/>
              </a:pPr>
              <a:t>2023/2/6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FDE3E94-2465-4711-BB43-3BBABC7D375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82837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1DDA5ABE-6983-457C-8DC3-7F655E92F0A4}" type="datetime1">
              <a:rPr lang="zh-CN" altLang="en-US"/>
              <a:pPr>
                <a:defRPr/>
              </a:pPr>
              <a:t>2023/2/6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4EE33234-493C-4EB1-9B4B-CC53599811D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14111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95966F9F-F414-4FA7-B742-63D8A7B8A595}" type="datetime1">
              <a:rPr lang="zh-CN" altLang="en-US"/>
              <a:pPr>
                <a:defRPr/>
              </a:pPr>
              <a:t>2023/2/6</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C96CDC88-8CB4-4DCE-9F78-21D96BF5988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812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DE721CED-A48F-4A75-ADD2-E0F965772819}" type="datetime1">
              <a:rPr lang="zh-CN" altLang="en-US"/>
              <a:pPr>
                <a:defRPr/>
              </a:pPr>
              <a:t>2023/2/6</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98E27226-4904-4DEF-9DD3-430BBA52BDF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66612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58AF378-A528-44A5-8C1A-10D35DF0D34B}" type="datetime1">
              <a:rPr lang="zh-CN" altLang="en-US"/>
              <a:pPr>
                <a:defRPr/>
              </a:pPr>
              <a:t>2023/2/6</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05FF6AEE-EFC8-428D-9DA5-08194563AD4A}"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62058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19BD3F5-3D32-470D-8607-EC08D9AB4CCA}" type="datetime1">
              <a:rPr lang="zh-CN" altLang="en-US"/>
              <a:pPr>
                <a:defRPr/>
              </a:pPr>
              <a:t>2023/2/6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9C3C0FB7-9A0E-44A3-A6C3-1236A3DA3C4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58464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E123D9D-85CC-48BE-AB18-17658B317D13}" type="datetime1">
              <a:rPr lang="zh-CN" altLang="en-US"/>
              <a:pPr>
                <a:defRPr/>
              </a:pPr>
              <a:t>2023/2/6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A7781465-020F-4AE6-AC29-B4A19FEB8C6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24870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02F7CD0-B5EB-4E0D-9186-A4019F91CE7C}" type="datetime1">
              <a:rPr lang="zh-CN" altLang="en-US"/>
              <a:pPr>
                <a:defRPr/>
              </a:pPr>
              <a:t>2023/2/6</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2DDDDF7C-961A-4AA3-A9E6-F08EC3230D80}"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ts val="0"/>
                </a:spcBef>
                <a:spcAft>
                  <a:spcPts val="0"/>
                </a:spcAft>
              </a:pPr>
              <a:t>2023/2/6</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98836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706438"/>
            <a:ext cx="119030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文本框 1"/>
          <p:cNvSpPr>
            <a:spLocks noChangeArrowheads="1"/>
          </p:cNvSpPr>
          <p:nvPr/>
        </p:nvSpPr>
        <p:spPr bwMode="auto">
          <a:xfrm>
            <a:off x="4687888" y="2327275"/>
            <a:ext cx="29606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dirty="0" smtClean="0">
                <a:solidFill>
                  <a:srgbClr val="C00000"/>
                </a:solidFill>
                <a:latin typeface="Impact" panose="020B0806030902050204" pitchFamily="34" charset="0"/>
                <a:sym typeface="Impact" panose="020B0806030902050204" pitchFamily="34" charset="0"/>
              </a:rPr>
              <a:t>2030</a:t>
            </a:r>
            <a:endParaRPr lang="zh-CN" altLang="en-US" sz="10000" dirty="0">
              <a:solidFill>
                <a:srgbClr val="C00000"/>
              </a:solidFill>
              <a:latin typeface="Impact" panose="020B0806030902050204" pitchFamily="34" charset="0"/>
              <a:sym typeface="Impact" panose="020B0806030902050204" pitchFamily="34" charset="0"/>
            </a:endParaRPr>
          </a:p>
        </p:txBody>
      </p:sp>
      <p:sp>
        <p:nvSpPr>
          <p:cNvPr id="2052" name="矩形 2"/>
          <p:cNvSpPr>
            <a:spLocks noChangeArrowheads="1"/>
          </p:cNvSpPr>
          <p:nvPr/>
        </p:nvSpPr>
        <p:spPr bwMode="auto">
          <a:xfrm>
            <a:off x="4281488" y="2078038"/>
            <a:ext cx="3629025" cy="2041525"/>
          </a:xfrm>
          <a:prstGeom prst="rect">
            <a:avLst/>
          </a:prstGeom>
          <a:noFill/>
          <a:ln w="25400" cap="rnd">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3" name="矩形 3"/>
          <p:cNvSpPr>
            <a:spLocks noChangeArrowheads="1"/>
          </p:cNvSpPr>
          <p:nvPr/>
        </p:nvSpPr>
        <p:spPr bwMode="auto">
          <a:xfrm>
            <a:off x="-184150" y="3235325"/>
            <a:ext cx="4465638" cy="44450"/>
          </a:xfrm>
          <a:prstGeom prst="rect">
            <a:avLst/>
          </a:prstGeom>
          <a:solidFill>
            <a:srgbClr val="C00000"/>
          </a:solidFill>
          <a:ln w="12700">
            <a:solidFill>
              <a:srgbClr val="C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 name="矩形 4"/>
          <p:cNvSpPr>
            <a:spLocks noChangeArrowheads="1"/>
          </p:cNvSpPr>
          <p:nvPr/>
        </p:nvSpPr>
        <p:spPr bwMode="auto">
          <a:xfrm>
            <a:off x="7910513" y="3235325"/>
            <a:ext cx="4470400" cy="44450"/>
          </a:xfrm>
          <a:prstGeom prst="rect">
            <a:avLst/>
          </a:prstGeom>
          <a:solidFill>
            <a:srgbClr val="C00000"/>
          </a:solidFill>
          <a:ln w="12700">
            <a:solidFill>
              <a:srgbClr val="C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5" name="文本框 9"/>
          <p:cNvSpPr>
            <a:spLocks noChangeArrowheads="1"/>
          </p:cNvSpPr>
          <p:nvPr/>
        </p:nvSpPr>
        <p:spPr bwMode="auto">
          <a:xfrm>
            <a:off x="3454400" y="4351338"/>
            <a:ext cx="596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请在该区域内输入活动或市场策划的名称</a:t>
            </a:r>
          </a:p>
        </p:txBody>
      </p:sp>
      <p:sp>
        <p:nvSpPr>
          <p:cNvPr id="2056" name="文本框 10"/>
          <p:cNvSpPr>
            <a:spLocks noChangeArrowheads="1"/>
          </p:cNvSpPr>
          <p:nvPr/>
        </p:nvSpPr>
        <p:spPr bwMode="auto">
          <a:xfrm>
            <a:off x="5260975" y="5029200"/>
            <a:ext cx="181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策划人：</a:t>
            </a:r>
            <a:r>
              <a:rPr lang="en-US" altLang="zh-CN"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XXX</a:t>
            </a:r>
            <a:endParaRPr lang="zh-CN" altLang="en-US"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14"/>
          <p:cNvGrpSpPr>
            <a:grpSpLocks/>
          </p:cNvGrpSpPr>
          <p:nvPr/>
        </p:nvGrpSpPr>
        <p:grpSpPr bwMode="auto">
          <a:xfrm>
            <a:off x="2233613" y="3060700"/>
            <a:ext cx="1487487" cy="663575"/>
            <a:chOff x="0" y="0"/>
            <a:chExt cx="5883051" cy="2264230"/>
          </a:xfrm>
        </p:grpSpPr>
        <p:sp>
          <p:nvSpPr>
            <p:cNvPr id="11285" name="矩形 6"/>
            <p:cNvSpPr>
              <a:spLocks noChangeArrowheads="1"/>
            </p:cNvSpPr>
            <p:nvPr/>
          </p:nvSpPr>
          <p:spPr bwMode="auto">
            <a:xfrm>
              <a:off x="3445667" y="1848644"/>
              <a:ext cx="747032" cy="217714"/>
            </a:xfrm>
            <a:prstGeom prst="rect">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6" name="矩形 1"/>
            <p:cNvSpPr>
              <a:spLocks noChangeArrowheads="1"/>
            </p:cNvSpPr>
            <p:nvPr/>
          </p:nvSpPr>
          <p:spPr bwMode="auto">
            <a:xfrm>
              <a:off x="0" y="0"/>
              <a:ext cx="3686628" cy="1650774"/>
            </a:xfrm>
            <a:prstGeom prst="rect">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7" name="椭圆 2"/>
            <p:cNvSpPr>
              <a:spLocks noChangeArrowheads="1"/>
            </p:cNvSpPr>
            <p:nvPr/>
          </p:nvSpPr>
          <p:spPr bwMode="auto">
            <a:xfrm>
              <a:off x="194070" y="1650774"/>
              <a:ext cx="613455" cy="613455"/>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8" name="椭圆 3"/>
            <p:cNvSpPr>
              <a:spLocks noChangeArrowheads="1"/>
            </p:cNvSpPr>
            <p:nvPr/>
          </p:nvSpPr>
          <p:spPr bwMode="auto">
            <a:xfrm>
              <a:off x="807525" y="1650774"/>
              <a:ext cx="613455" cy="613455"/>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9" name="椭圆 4"/>
            <p:cNvSpPr>
              <a:spLocks noChangeArrowheads="1"/>
            </p:cNvSpPr>
            <p:nvPr/>
          </p:nvSpPr>
          <p:spPr bwMode="auto">
            <a:xfrm>
              <a:off x="2350190" y="1650773"/>
              <a:ext cx="613454" cy="613454"/>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90" name="椭圆 5"/>
            <p:cNvSpPr>
              <a:spLocks noChangeArrowheads="1"/>
            </p:cNvSpPr>
            <p:nvPr/>
          </p:nvSpPr>
          <p:spPr bwMode="auto">
            <a:xfrm>
              <a:off x="2963646" y="1650773"/>
              <a:ext cx="613454" cy="613454"/>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91" name="任意多边形 12"/>
            <p:cNvSpPr>
              <a:spLocks noChangeArrowheads="1"/>
            </p:cNvSpPr>
            <p:nvPr/>
          </p:nvSpPr>
          <p:spPr bwMode="auto">
            <a:xfrm>
              <a:off x="3802743" y="237560"/>
              <a:ext cx="2080308" cy="1828798"/>
            </a:xfrm>
            <a:custGeom>
              <a:avLst/>
              <a:gdLst>
                <a:gd name="T0" fmla="*/ 0 w 2080308"/>
                <a:gd name="T1" fmla="*/ 0 h 1828798"/>
                <a:gd name="T2" fmla="*/ 1239243 w 2080308"/>
                <a:gd name="T3" fmla="*/ 10790 h 1828798"/>
                <a:gd name="T4" fmla="*/ 1544977 w 2080308"/>
                <a:gd name="T5" fmla="*/ 807469 h 1828798"/>
                <a:gd name="T6" fmla="*/ 2080308 w 2080308"/>
                <a:gd name="T7" fmla="*/ 807469 h 1828798"/>
                <a:gd name="T8" fmla="*/ 2080308 w 2080308"/>
                <a:gd name="T9" fmla="*/ 1828798 h 1828798"/>
                <a:gd name="T10" fmla="*/ 1936922 w 2080308"/>
                <a:gd name="T11" fmla="*/ 1828798 h 1828798"/>
                <a:gd name="T12" fmla="*/ 871591 w 2080308"/>
                <a:gd name="T13" fmla="*/ 1828798 h 1828798"/>
                <a:gd name="T14" fmla="*/ 0 w 2080308"/>
                <a:gd name="T15" fmla="*/ 1828798 h 1828798"/>
                <a:gd name="T16" fmla="*/ 0 60000 65536"/>
                <a:gd name="T17" fmla="*/ 0 60000 65536"/>
                <a:gd name="T18" fmla="*/ 0 60000 65536"/>
                <a:gd name="T19" fmla="*/ 0 60000 65536"/>
                <a:gd name="T20" fmla="*/ 0 60000 65536"/>
                <a:gd name="T21" fmla="*/ 0 60000 65536"/>
                <a:gd name="T22" fmla="*/ 0 60000 65536"/>
                <a:gd name="T23" fmla="*/ 0 60000 65536"/>
                <a:gd name="T24" fmla="*/ 0 w 2080308"/>
                <a:gd name="T25" fmla="*/ 0 h 1828798"/>
                <a:gd name="T26" fmla="*/ 2080308 w 2080308"/>
                <a:gd name="T27" fmla="*/ 1828798 h 18287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0308" h="1828798">
                  <a:moveTo>
                    <a:pt x="0" y="0"/>
                  </a:moveTo>
                  <a:cubicBezTo>
                    <a:pt x="413145" y="3658"/>
                    <a:pt x="826097" y="7132"/>
                    <a:pt x="1239243" y="10790"/>
                  </a:cubicBezTo>
                  <a:lnTo>
                    <a:pt x="1544977" y="807469"/>
                  </a:lnTo>
                  <a:lnTo>
                    <a:pt x="2080308" y="807469"/>
                  </a:lnTo>
                  <a:lnTo>
                    <a:pt x="2080308" y="1828798"/>
                  </a:lnTo>
                  <a:lnTo>
                    <a:pt x="1936922" y="1828798"/>
                  </a:lnTo>
                  <a:lnTo>
                    <a:pt x="871591" y="1828798"/>
                  </a:lnTo>
                  <a:lnTo>
                    <a:pt x="0" y="1828798"/>
                  </a:lnTo>
                  <a:lnTo>
                    <a:pt x="0" y="0"/>
                  </a:lnTo>
                  <a:close/>
                </a:path>
              </a:pathLst>
            </a:cu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92" name="椭圆 13"/>
            <p:cNvSpPr>
              <a:spLocks noChangeArrowheads="1"/>
            </p:cNvSpPr>
            <p:nvPr/>
          </p:nvSpPr>
          <p:spPr bwMode="auto">
            <a:xfrm>
              <a:off x="4842897" y="1650775"/>
              <a:ext cx="613455" cy="613455"/>
            </a:xfrm>
            <a:prstGeom prst="ellipse">
              <a:avLst/>
            </a:prstGeom>
            <a:solidFill>
              <a:srgbClr val="19294B"/>
            </a:solidFill>
            <a:ln w="12700">
              <a:solidFill>
                <a:srgbClr val="F2F2F2"/>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267" name="组合 28"/>
          <p:cNvGrpSpPr>
            <a:grpSpLocks/>
          </p:cNvGrpSpPr>
          <p:nvPr/>
        </p:nvGrpSpPr>
        <p:grpSpPr bwMode="auto">
          <a:xfrm>
            <a:off x="5729288" y="2846388"/>
            <a:ext cx="914400" cy="877887"/>
            <a:chOff x="0" y="0"/>
            <a:chExt cx="3127274" cy="3000457"/>
          </a:xfrm>
        </p:grpSpPr>
        <p:sp>
          <p:nvSpPr>
            <p:cNvPr id="11277" name="椭圆 15"/>
            <p:cNvSpPr>
              <a:spLocks noChangeArrowheads="1"/>
            </p:cNvSpPr>
            <p:nvPr/>
          </p:nvSpPr>
          <p:spPr bwMode="auto">
            <a:xfrm>
              <a:off x="0" y="754266"/>
              <a:ext cx="2246191" cy="2246191"/>
            </a:xfrm>
            <a:prstGeom prst="ellipse">
              <a:avLst/>
            </a:prstGeom>
            <a:noFill/>
            <a:ln w="381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1278" name="组合 18"/>
            <p:cNvGrpSpPr>
              <a:grpSpLocks/>
            </p:cNvGrpSpPr>
            <p:nvPr/>
          </p:nvGrpSpPr>
          <p:grpSpPr bwMode="auto">
            <a:xfrm>
              <a:off x="195378" y="1728701"/>
              <a:ext cx="777298" cy="147328"/>
              <a:chOff x="0" y="0"/>
              <a:chExt cx="777298" cy="147328"/>
            </a:xfrm>
          </p:grpSpPr>
          <p:sp>
            <p:nvSpPr>
              <p:cNvPr id="11283" name="流程图: 手动操作 16"/>
              <p:cNvSpPr>
                <a:spLocks noChangeArrowheads="1"/>
              </p:cNvSpPr>
              <p:nvPr/>
            </p:nvSpPr>
            <p:spPr bwMode="auto">
              <a:xfrm rot="-5093427">
                <a:off x="352525" y="-276415"/>
                <a:ext cx="71215" cy="776265"/>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4" name="流程图: 手动操作 17"/>
              <p:cNvSpPr>
                <a:spLocks noChangeArrowheads="1"/>
              </p:cNvSpPr>
              <p:nvPr/>
            </p:nvSpPr>
            <p:spPr bwMode="auto">
              <a:xfrm rot="-4548741">
                <a:off x="420163" y="-273759"/>
                <a:ext cx="83376" cy="630894"/>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279" name="组合 19"/>
            <p:cNvGrpSpPr>
              <a:grpSpLocks/>
            </p:cNvGrpSpPr>
            <p:nvPr/>
          </p:nvGrpSpPr>
          <p:grpSpPr bwMode="auto">
            <a:xfrm flipH="1">
              <a:off x="1188403" y="1755616"/>
              <a:ext cx="777298" cy="147328"/>
              <a:chOff x="0" y="0"/>
              <a:chExt cx="777298" cy="147328"/>
            </a:xfrm>
          </p:grpSpPr>
          <p:sp>
            <p:nvSpPr>
              <p:cNvPr id="11281" name="流程图: 手动操作 20"/>
              <p:cNvSpPr>
                <a:spLocks noChangeArrowheads="1"/>
              </p:cNvSpPr>
              <p:nvPr/>
            </p:nvSpPr>
            <p:spPr bwMode="auto">
              <a:xfrm rot="-5093427">
                <a:off x="352525" y="-276415"/>
                <a:ext cx="71215" cy="776265"/>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2" name="流程图: 手动操作 21"/>
              <p:cNvSpPr>
                <a:spLocks noChangeArrowheads="1"/>
              </p:cNvSpPr>
              <p:nvPr/>
            </p:nvSpPr>
            <p:spPr bwMode="auto">
              <a:xfrm rot="-4548741">
                <a:off x="420163" y="-273759"/>
                <a:ext cx="83376" cy="630894"/>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1280" name="任意多边形 27"/>
            <p:cNvSpPr>
              <a:spLocks noChangeArrowheads="1"/>
            </p:cNvSpPr>
            <p:nvPr/>
          </p:nvSpPr>
          <p:spPr bwMode="auto">
            <a:xfrm rot="-5747479">
              <a:off x="1599895" y="-918173"/>
              <a:ext cx="609206" cy="2445552"/>
            </a:xfrm>
            <a:custGeom>
              <a:avLst/>
              <a:gdLst>
                <a:gd name="T0" fmla="*/ 123093 w 958330"/>
                <a:gd name="T1" fmla="*/ 0 h 4324669"/>
                <a:gd name="T2" fmla="*/ 246186 w 958330"/>
                <a:gd name="T3" fmla="*/ 86648 h 4324669"/>
                <a:gd name="T4" fmla="*/ 243685 w 958330"/>
                <a:gd name="T5" fmla="*/ 104110 h 4324669"/>
                <a:gd name="T6" fmla="*/ 242611 w 958330"/>
                <a:gd name="T7" fmla="*/ 106545 h 4324669"/>
                <a:gd name="T8" fmla="*/ 151727 w 958330"/>
                <a:gd name="T9" fmla="*/ 758495 h 4324669"/>
                <a:gd name="T10" fmla="*/ 150008 w 958330"/>
                <a:gd name="T11" fmla="*/ 758495 h 4324669"/>
                <a:gd name="T12" fmla="*/ 148388 w 958330"/>
                <a:gd name="T13" fmla="*/ 764141 h 4324669"/>
                <a:gd name="T14" fmla="*/ 110043 w 958330"/>
                <a:gd name="T15" fmla="*/ 782033 h 4324669"/>
                <a:gd name="T16" fmla="*/ 71697 w 958330"/>
                <a:gd name="T17" fmla="*/ 764141 h 4324669"/>
                <a:gd name="T18" fmla="*/ 70078 w 958330"/>
                <a:gd name="T19" fmla="*/ 758495 h 4324669"/>
                <a:gd name="T20" fmla="*/ 69049 w 958330"/>
                <a:gd name="T21" fmla="*/ 758495 h 4324669"/>
                <a:gd name="T22" fmla="*/ 68472 w 958330"/>
                <a:gd name="T23" fmla="*/ 752895 h 4324669"/>
                <a:gd name="T24" fmla="*/ 68426 w 958330"/>
                <a:gd name="T25" fmla="*/ 752738 h 4324669"/>
                <a:gd name="T26" fmla="*/ 68448 w 958330"/>
                <a:gd name="T27" fmla="*/ 752664 h 4324669"/>
                <a:gd name="T28" fmla="*/ 0 w 958330"/>
                <a:gd name="T29" fmla="*/ 89063 h 4324669"/>
                <a:gd name="T30" fmla="*/ 346 w 958330"/>
                <a:gd name="T31" fmla="*/ 89062 h 4324669"/>
                <a:gd name="T32" fmla="*/ 0 w 958330"/>
                <a:gd name="T33" fmla="*/ 86648 h 4324669"/>
                <a:gd name="T34" fmla="*/ 123093 w 958330"/>
                <a:gd name="T35" fmla="*/ 0 h 43246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8330"/>
                <a:gd name="T55" fmla="*/ 0 h 4324669"/>
                <a:gd name="T56" fmla="*/ 958330 w 958330"/>
                <a:gd name="T57" fmla="*/ 4324669 h 43246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8330" h="4324669">
                  <a:moveTo>
                    <a:pt x="479165" y="0"/>
                  </a:moveTo>
                  <a:cubicBezTo>
                    <a:pt x="743801" y="0"/>
                    <a:pt x="958330" y="214530"/>
                    <a:pt x="958330" y="479167"/>
                  </a:cubicBezTo>
                  <a:cubicBezTo>
                    <a:pt x="958330" y="512247"/>
                    <a:pt x="954978" y="544543"/>
                    <a:pt x="948595" y="575736"/>
                  </a:cubicBezTo>
                  <a:lnTo>
                    <a:pt x="944417" y="589196"/>
                  </a:lnTo>
                  <a:lnTo>
                    <a:pt x="590628" y="4194505"/>
                  </a:lnTo>
                  <a:lnTo>
                    <a:pt x="583938" y="4194505"/>
                  </a:lnTo>
                  <a:lnTo>
                    <a:pt x="577634" y="4225727"/>
                  </a:lnTo>
                  <a:cubicBezTo>
                    <a:pt x="553041" y="4283871"/>
                    <a:pt x="495468" y="4324669"/>
                    <a:pt x="428365" y="4324669"/>
                  </a:cubicBezTo>
                  <a:cubicBezTo>
                    <a:pt x="361263" y="4324669"/>
                    <a:pt x="303689" y="4283871"/>
                    <a:pt x="279096" y="4225727"/>
                  </a:cubicBezTo>
                  <a:lnTo>
                    <a:pt x="272792" y="4194505"/>
                  </a:lnTo>
                  <a:lnTo>
                    <a:pt x="268789" y="4194505"/>
                  </a:lnTo>
                  <a:lnTo>
                    <a:pt x="266541" y="4163539"/>
                  </a:lnTo>
                  <a:lnTo>
                    <a:pt x="266365" y="4162669"/>
                  </a:lnTo>
                  <a:lnTo>
                    <a:pt x="266448" y="4162259"/>
                  </a:lnTo>
                  <a:lnTo>
                    <a:pt x="0" y="492523"/>
                  </a:lnTo>
                  <a:lnTo>
                    <a:pt x="1346" y="492514"/>
                  </a:lnTo>
                  <a:lnTo>
                    <a:pt x="0" y="479167"/>
                  </a:lnTo>
                  <a:cubicBezTo>
                    <a:pt x="0" y="214530"/>
                    <a:pt x="214529" y="0"/>
                    <a:pt x="479165" y="0"/>
                  </a:cubicBezTo>
                  <a:close/>
                </a:path>
              </a:pathLst>
            </a:cu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11268" name="图片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952750"/>
            <a:ext cx="13081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8"/>
          <p:cNvSpPr>
            <a:spLocks noChangeArrowheads="1"/>
          </p:cNvSpPr>
          <p:nvPr/>
        </p:nvSpPr>
        <p:spPr bwMode="auto">
          <a:xfrm>
            <a:off x="1984375" y="4041775"/>
            <a:ext cx="1979613" cy="4333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处理库存</a:t>
            </a:r>
          </a:p>
        </p:txBody>
      </p:sp>
      <p:sp>
        <p:nvSpPr>
          <p:cNvPr id="11270" name="矩形 24"/>
          <p:cNvSpPr>
            <a:spLocks noChangeArrowheads="1"/>
          </p:cNvSpPr>
          <p:nvPr/>
        </p:nvSpPr>
        <p:spPr bwMode="auto">
          <a:xfrm>
            <a:off x="5086350" y="4029075"/>
            <a:ext cx="1979613" cy="431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打击竞争对手</a:t>
            </a:r>
            <a:endParaRPr lang="zh-CN" altLang="en-US" sz="1800">
              <a:latin typeface="Arial" panose="020B0604020202020204" pitchFamily="34" charset="0"/>
            </a:endParaRPr>
          </a:p>
        </p:txBody>
      </p:sp>
      <p:sp>
        <p:nvSpPr>
          <p:cNvPr id="11271" name="矩形 25"/>
          <p:cNvSpPr>
            <a:spLocks noChangeArrowheads="1"/>
          </p:cNvSpPr>
          <p:nvPr/>
        </p:nvSpPr>
        <p:spPr bwMode="auto">
          <a:xfrm>
            <a:off x="8188325" y="4029075"/>
            <a:ext cx="1978025" cy="431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提升品牌知名度</a:t>
            </a:r>
            <a:endParaRPr lang="zh-CN" altLang="en-US" sz="1800">
              <a:latin typeface="Arial" panose="020B0604020202020204" pitchFamily="34" charset="0"/>
            </a:endParaRPr>
          </a:p>
        </p:txBody>
      </p:sp>
      <p:sp>
        <p:nvSpPr>
          <p:cNvPr id="11272" name="文本框 29"/>
          <p:cNvSpPr>
            <a:spLocks noChangeArrowheads="1"/>
          </p:cNvSpPr>
          <p:nvPr/>
        </p:nvSpPr>
        <p:spPr bwMode="auto">
          <a:xfrm>
            <a:off x="1784350" y="4681538"/>
            <a:ext cx="270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输入处理库存的描述，输入处理库存的描述，输入处理库存的描述。</a:t>
            </a:r>
          </a:p>
        </p:txBody>
      </p:sp>
      <p:sp>
        <p:nvSpPr>
          <p:cNvPr id="11273" name="文本框 30"/>
          <p:cNvSpPr>
            <a:spLocks noChangeArrowheads="1"/>
          </p:cNvSpPr>
          <p:nvPr/>
        </p:nvSpPr>
        <p:spPr bwMode="auto">
          <a:xfrm>
            <a:off x="4816475" y="4681538"/>
            <a:ext cx="2705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这里输入打击竞争对手的描述，这里输入打击竞争对手的描述。</a:t>
            </a:r>
          </a:p>
        </p:txBody>
      </p:sp>
      <p:sp>
        <p:nvSpPr>
          <p:cNvPr id="11274" name="文本框 32"/>
          <p:cNvSpPr>
            <a:spLocks noChangeArrowheads="1"/>
          </p:cNvSpPr>
          <p:nvPr/>
        </p:nvSpPr>
        <p:spPr bwMode="auto">
          <a:xfrm>
            <a:off x="7847013" y="4681538"/>
            <a:ext cx="270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这里输入提升品牌知名度的描述，这里输入提升品牌知名度的描述。</a:t>
            </a:r>
          </a:p>
        </p:txBody>
      </p:sp>
      <p:sp>
        <p:nvSpPr>
          <p:cNvPr id="11275" name="文本框 33"/>
          <p:cNvSpPr>
            <a:spLocks noChangeArrowheads="1"/>
          </p:cNvSpPr>
          <p:nvPr/>
        </p:nvSpPr>
        <p:spPr bwMode="auto">
          <a:xfrm>
            <a:off x="1784350" y="1117600"/>
            <a:ext cx="5907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本次活动的其他目的</a:t>
            </a: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6" name="文本框 37"/>
          <p:cNvSpPr>
            <a:spLocks noChangeArrowheads="1"/>
          </p:cNvSpPr>
          <p:nvPr/>
        </p:nvSpPr>
        <p:spPr bwMode="auto">
          <a:xfrm>
            <a:off x="1784350" y="1755775"/>
            <a:ext cx="8383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这里输入有关本次活动的的定位，必须要解决的困难，凸显本次活动的意义。</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2291" name="组合 26"/>
          <p:cNvGrpSpPr>
            <a:grpSpLocks/>
          </p:cNvGrpSpPr>
          <p:nvPr/>
        </p:nvGrpSpPr>
        <p:grpSpPr bwMode="auto">
          <a:xfrm>
            <a:off x="-92075" y="2354263"/>
            <a:ext cx="12379325" cy="1543050"/>
            <a:chOff x="0" y="0"/>
            <a:chExt cx="12382501" cy="1543050"/>
          </a:xfrm>
        </p:grpSpPr>
        <p:sp>
          <p:nvSpPr>
            <p:cNvPr id="12295"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6"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7"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活动详情</a:t>
              </a:r>
              <a:endParaRPr lang="zh-CN" altLang="en-US" sz="1800">
                <a:latin typeface="Arial" panose="020B0604020202020204" pitchFamily="34" charset="0"/>
              </a:endParaRPr>
            </a:p>
          </p:txBody>
        </p:sp>
      </p:grpSp>
      <p:sp>
        <p:nvSpPr>
          <p:cNvPr id="12292"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3" name="文本框 8"/>
          <p:cNvSpPr>
            <a:spLocks noChangeArrowheads="1"/>
          </p:cNvSpPr>
          <p:nvPr/>
        </p:nvSpPr>
        <p:spPr bwMode="auto">
          <a:xfrm>
            <a:off x="1758950" y="2163763"/>
            <a:ext cx="11620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文本框 27"/>
          <p:cNvSpPr>
            <a:spLocks noChangeArrowheads="1"/>
          </p:cNvSpPr>
          <p:nvPr/>
        </p:nvSpPr>
        <p:spPr bwMode="auto">
          <a:xfrm>
            <a:off x="3841750" y="3973513"/>
            <a:ext cx="694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活动对象　活动主题　活动方式　活动开展　活动宣传</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8"/>
          <p:cNvGrpSpPr>
            <a:grpSpLocks/>
          </p:cNvGrpSpPr>
          <p:nvPr/>
        </p:nvGrpSpPr>
        <p:grpSpPr bwMode="auto">
          <a:xfrm>
            <a:off x="3048000" y="2787650"/>
            <a:ext cx="1697038" cy="1698625"/>
            <a:chOff x="0" y="0"/>
            <a:chExt cx="1698172" cy="1698172"/>
          </a:xfrm>
        </p:grpSpPr>
        <p:sp>
          <p:nvSpPr>
            <p:cNvPr id="13364" name="椭圆 5"/>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5"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5" name="组合 9"/>
          <p:cNvGrpSpPr>
            <a:grpSpLocks/>
          </p:cNvGrpSpPr>
          <p:nvPr/>
        </p:nvGrpSpPr>
        <p:grpSpPr bwMode="auto">
          <a:xfrm>
            <a:off x="1047750" y="1011238"/>
            <a:ext cx="696913" cy="696912"/>
            <a:chOff x="0" y="0"/>
            <a:chExt cx="1698172" cy="1698172"/>
          </a:xfrm>
        </p:grpSpPr>
        <p:sp>
          <p:nvSpPr>
            <p:cNvPr id="13362" name="椭圆 10"/>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3" name="图片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6" name="组合 12"/>
          <p:cNvGrpSpPr>
            <a:grpSpLocks/>
          </p:cNvGrpSpPr>
          <p:nvPr/>
        </p:nvGrpSpPr>
        <p:grpSpPr bwMode="auto">
          <a:xfrm>
            <a:off x="730250" y="3379788"/>
            <a:ext cx="741363" cy="741362"/>
            <a:chOff x="0" y="0"/>
            <a:chExt cx="1698172" cy="1698172"/>
          </a:xfrm>
        </p:grpSpPr>
        <p:sp>
          <p:nvSpPr>
            <p:cNvPr id="13360" name="椭圆 13"/>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1" name="图片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7" name="组合 15"/>
          <p:cNvGrpSpPr>
            <a:grpSpLocks/>
          </p:cNvGrpSpPr>
          <p:nvPr/>
        </p:nvGrpSpPr>
        <p:grpSpPr bwMode="auto">
          <a:xfrm>
            <a:off x="1968500" y="2416175"/>
            <a:ext cx="387350" cy="387350"/>
            <a:chOff x="0" y="0"/>
            <a:chExt cx="1698172" cy="1698172"/>
          </a:xfrm>
        </p:grpSpPr>
        <p:sp>
          <p:nvSpPr>
            <p:cNvPr id="13358" name="椭圆 16"/>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9" name="图片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8" name="组合 18"/>
          <p:cNvGrpSpPr>
            <a:grpSpLocks/>
          </p:cNvGrpSpPr>
          <p:nvPr/>
        </p:nvGrpSpPr>
        <p:grpSpPr bwMode="auto">
          <a:xfrm>
            <a:off x="3754438" y="1171575"/>
            <a:ext cx="741362" cy="741363"/>
            <a:chOff x="0" y="0"/>
            <a:chExt cx="1698172" cy="1698172"/>
          </a:xfrm>
        </p:grpSpPr>
        <p:sp>
          <p:nvSpPr>
            <p:cNvPr id="13356" name="椭圆 19"/>
            <p:cNvSpPr>
              <a:spLocks noChangeArrowheads="1"/>
            </p:cNvSpPr>
            <p:nvPr/>
          </p:nvSpPr>
          <p:spPr bwMode="auto">
            <a:xfrm>
              <a:off x="0" y="0"/>
              <a:ext cx="1698172" cy="1698172"/>
            </a:xfrm>
            <a:prstGeom prst="ellipse">
              <a:avLst/>
            </a:prstGeom>
            <a:solidFill>
              <a:srgbClr val="C00000"/>
            </a:solidFill>
            <a:ln w="12700">
              <a:solidFill>
                <a:srgbClr val="C8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7" name="图片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9" name="组合 21"/>
          <p:cNvGrpSpPr>
            <a:grpSpLocks/>
          </p:cNvGrpSpPr>
          <p:nvPr/>
        </p:nvGrpSpPr>
        <p:grpSpPr bwMode="auto">
          <a:xfrm>
            <a:off x="5727700" y="2589213"/>
            <a:ext cx="906463" cy="906462"/>
            <a:chOff x="0" y="0"/>
            <a:chExt cx="1698172" cy="1698172"/>
          </a:xfrm>
        </p:grpSpPr>
        <p:sp>
          <p:nvSpPr>
            <p:cNvPr id="13354" name="椭圆 22"/>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5" name="图片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0" name="组合 24"/>
          <p:cNvGrpSpPr>
            <a:grpSpLocks/>
          </p:cNvGrpSpPr>
          <p:nvPr/>
        </p:nvGrpSpPr>
        <p:grpSpPr bwMode="auto">
          <a:xfrm>
            <a:off x="2827338" y="5087938"/>
            <a:ext cx="741362" cy="741362"/>
            <a:chOff x="0" y="0"/>
            <a:chExt cx="1698172" cy="1698172"/>
          </a:xfrm>
        </p:grpSpPr>
        <p:sp>
          <p:nvSpPr>
            <p:cNvPr id="13352" name="椭圆 25"/>
            <p:cNvSpPr>
              <a:spLocks noChangeArrowheads="1"/>
            </p:cNvSpPr>
            <p:nvPr/>
          </p:nvSpPr>
          <p:spPr bwMode="auto">
            <a:xfrm>
              <a:off x="0" y="0"/>
              <a:ext cx="1698172" cy="1698172"/>
            </a:xfrm>
            <a:prstGeom prst="ellipse">
              <a:avLst/>
            </a:prstGeom>
            <a:solidFill>
              <a:srgbClr val="C00000"/>
            </a:solidFill>
            <a:ln w="12700">
              <a:solidFill>
                <a:srgbClr val="C8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3" name="图片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1" name="组合 27"/>
          <p:cNvGrpSpPr>
            <a:grpSpLocks/>
          </p:cNvGrpSpPr>
          <p:nvPr/>
        </p:nvGrpSpPr>
        <p:grpSpPr bwMode="auto">
          <a:xfrm>
            <a:off x="5210175" y="4519613"/>
            <a:ext cx="568325" cy="568325"/>
            <a:chOff x="0" y="0"/>
            <a:chExt cx="1698172" cy="1698172"/>
          </a:xfrm>
        </p:grpSpPr>
        <p:sp>
          <p:nvSpPr>
            <p:cNvPr id="13350" name="椭圆 28"/>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1" name="图片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224" y="154167"/>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2" name="直接连接符 31"/>
          <p:cNvSpPr>
            <a:spLocks noChangeShapeType="1"/>
          </p:cNvSpPr>
          <p:nvPr/>
        </p:nvSpPr>
        <p:spPr bwMode="auto">
          <a:xfrm>
            <a:off x="1611313" y="1573213"/>
            <a:ext cx="412750" cy="898525"/>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3" name="直接连接符 33"/>
          <p:cNvSpPr>
            <a:spLocks noChangeShapeType="1"/>
          </p:cNvSpPr>
          <p:nvPr/>
        </p:nvSpPr>
        <p:spPr bwMode="auto">
          <a:xfrm flipH="1">
            <a:off x="1211263" y="1647825"/>
            <a:ext cx="185737" cy="18351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4" name="直接连接符 35"/>
          <p:cNvSpPr>
            <a:spLocks noChangeShapeType="1"/>
          </p:cNvSpPr>
          <p:nvPr/>
        </p:nvSpPr>
        <p:spPr bwMode="auto">
          <a:xfrm flipV="1">
            <a:off x="1311275" y="2738438"/>
            <a:ext cx="730250" cy="741362"/>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25" name="直接连接符 40"/>
          <p:cNvCxnSpPr>
            <a:cxnSpLocks noChangeShapeType="1"/>
            <a:stCxn id="13362" idx="6"/>
            <a:endCxn id="13356" idx="2"/>
          </p:cNvCxnSpPr>
          <p:nvPr/>
        </p:nvCxnSpPr>
        <p:spPr bwMode="auto">
          <a:xfrm>
            <a:off x="1744663" y="1358900"/>
            <a:ext cx="2009775" cy="182563"/>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26" name="直接连接符 42"/>
          <p:cNvSpPr>
            <a:spLocks noChangeShapeType="1"/>
          </p:cNvSpPr>
          <p:nvPr/>
        </p:nvSpPr>
        <p:spPr bwMode="auto">
          <a:xfrm flipV="1">
            <a:off x="2320925" y="1708150"/>
            <a:ext cx="1574800" cy="9017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7" name="直接连接符 44"/>
          <p:cNvSpPr>
            <a:spLocks noChangeShapeType="1"/>
          </p:cNvSpPr>
          <p:nvPr/>
        </p:nvSpPr>
        <p:spPr bwMode="auto">
          <a:xfrm>
            <a:off x="1676400" y="1493838"/>
            <a:ext cx="1758950" cy="14732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28" name="直接连接符 46"/>
          <p:cNvCxnSpPr>
            <a:cxnSpLocks noChangeShapeType="1"/>
            <a:endCxn id="13364" idx="2"/>
          </p:cNvCxnSpPr>
          <p:nvPr/>
        </p:nvCxnSpPr>
        <p:spPr bwMode="auto">
          <a:xfrm flipV="1">
            <a:off x="1406525" y="3636963"/>
            <a:ext cx="1641475" cy="1143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29" name="直接连接符 48"/>
          <p:cNvSpPr>
            <a:spLocks noChangeShapeType="1"/>
          </p:cNvSpPr>
          <p:nvPr/>
        </p:nvSpPr>
        <p:spPr bwMode="auto">
          <a:xfrm>
            <a:off x="2162175" y="2803525"/>
            <a:ext cx="884238" cy="24701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50"/>
          <p:cNvSpPr>
            <a:spLocks noChangeShapeType="1"/>
          </p:cNvSpPr>
          <p:nvPr/>
        </p:nvSpPr>
        <p:spPr bwMode="auto">
          <a:xfrm flipV="1">
            <a:off x="3436938" y="4441825"/>
            <a:ext cx="279400" cy="712788"/>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1" name="直接连接符 52"/>
          <p:cNvSpPr>
            <a:spLocks noChangeShapeType="1"/>
          </p:cNvSpPr>
          <p:nvPr/>
        </p:nvSpPr>
        <p:spPr bwMode="auto">
          <a:xfrm flipH="1" flipV="1">
            <a:off x="2266950" y="2730500"/>
            <a:ext cx="1012825" cy="376238"/>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32" name="直接连接符 54"/>
          <p:cNvCxnSpPr>
            <a:cxnSpLocks noChangeShapeType="1"/>
            <a:stCxn id="13364" idx="0"/>
            <a:endCxn id="13356" idx="4"/>
          </p:cNvCxnSpPr>
          <p:nvPr/>
        </p:nvCxnSpPr>
        <p:spPr bwMode="auto">
          <a:xfrm flipV="1">
            <a:off x="3895725" y="1912938"/>
            <a:ext cx="228600" cy="874712"/>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33" name="直接连接符 56"/>
          <p:cNvSpPr>
            <a:spLocks noChangeShapeType="1"/>
          </p:cNvSpPr>
          <p:nvPr/>
        </p:nvSpPr>
        <p:spPr bwMode="auto">
          <a:xfrm flipH="1" flipV="1">
            <a:off x="1127125" y="4081463"/>
            <a:ext cx="1725613" cy="1338262"/>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4" name="直接连接符 58"/>
          <p:cNvSpPr>
            <a:spLocks noChangeShapeType="1"/>
          </p:cNvSpPr>
          <p:nvPr/>
        </p:nvSpPr>
        <p:spPr bwMode="auto">
          <a:xfrm>
            <a:off x="4273550" y="1820863"/>
            <a:ext cx="1508125" cy="1004887"/>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5" name="直接连接符 60"/>
          <p:cNvSpPr>
            <a:spLocks noChangeShapeType="1"/>
          </p:cNvSpPr>
          <p:nvPr/>
        </p:nvSpPr>
        <p:spPr bwMode="auto">
          <a:xfrm flipH="1">
            <a:off x="4640263" y="3044825"/>
            <a:ext cx="1166812" cy="4000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6" name="直接连接符 62"/>
          <p:cNvSpPr>
            <a:spLocks noChangeShapeType="1"/>
          </p:cNvSpPr>
          <p:nvPr/>
        </p:nvSpPr>
        <p:spPr bwMode="auto">
          <a:xfrm flipH="1">
            <a:off x="5494338" y="3249613"/>
            <a:ext cx="334962" cy="12700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7" name="直接连接符 64"/>
          <p:cNvSpPr>
            <a:spLocks noChangeShapeType="1"/>
          </p:cNvSpPr>
          <p:nvPr/>
        </p:nvSpPr>
        <p:spPr bwMode="auto">
          <a:xfrm flipH="1" flipV="1">
            <a:off x="4595813" y="4081463"/>
            <a:ext cx="696912" cy="5207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38" name="直接连接符 66"/>
          <p:cNvCxnSpPr>
            <a:cxnSpLocks noChangeShapeType="1"/>
            <a:stCxn id="13352" idx="6"/>
            <a:endCxn id="13350" idx="2"/>
          </p:cNvCxnSpPr>
          <p:nvPr/>
        </p:nvCxnSpPr>
        <p:spPr bwMode="auto">
          <a:xfrm flipV="1">
            <a:off x="3568700" y="4803775"/>
            <a:ext cx="1641475" cy="6540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39" name="文本框 86"/>
          <p:cNvSpPr>
            <a:spLocks noChangeArrowheads="1"/>
          </p:cNvSpPr>
          <p:nvPr/>
        </p:nvSpPr>
        <p:spPr bwMode="auto">
          <a:xfrm>
            <a:off x="3502025" y="4457700"/>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0" name="文本框 87"/>
          <p:cNvSpPr>
            <a:spLocks noChangeArrowheads="1"/>
          </p:cNvSpPr>
          <p:nvPr/>
        </p:nvSpPr>
        <p:spPr bwMode="auto">
          <a:xfrm>
            <a:off x="5827713" y="3476625"/>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1" name="文本框 88"/>
          <p:cNvSpPr>
            <a:spLocks noChangeArrowheads="1"/>
          </p:cNvSpPr>
          <p:nvPr/>
        </p:nvSpPr>
        <p:spPr bwMode="auto">
          <a:xfrm>
            <a:off x="3759200" y="1935163"/>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2" name="文本框 89"/>
          <p:cNvSpPr>
            <a:spLocks noChangeArrowheads="1"/>
          </p:cNvSpPr>
          <p:nvPr/>
        </p:nvSpPr>
        <p:spPr bwMode="auto">
          <a:xfrm>
            <a:off x="1001713" y="1690688"/>
            <a:ext cx="9413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3" name="文本框 90"/>
          <p:cNvSpPr>
            <a:spLocks noChangeArrowheads="1"/>
          </p:cNvSpPr>
          <p:nvPr/>
        </p:nvSpPr>
        <p:spPr bwMode="auto">
          <a:xfrm>
            <a:off x="698500" y="4114800"/>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4" name="文本框 91"/>
          <p:cNvSpPr>
            <a:spLocks noChangeArrowheads="1"/>
          </p:cNvSpPr>
          <p:nvPr/>
        </p:nvSpPr>
        <p:spPr bwMode="auto">
          <a:xfrm>
            <a:off x="2755900" y="5824538"/>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5" name="文本框 92"/>
          <p:cNvSpPr>
            <a:spLocks noChangeArrowheads="1"/>
          </p:cNvSpPr>
          <p:nvPr/>
        </p:nvSpPr>
        <p:spPr bwMode="auto">
          <a:xfrm>
            <a:off x="5130800" y="5068888"/>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6" name="文本框 93"/>
          <p:cNvSpPr>
            <a:spLocks noChangeArrowheads="1"/>
          </p:cNvSpPr>
          <p:nvPr/>
        </p:nvSpPr>
        <p:spPr bwMode="auto">
          <a:xfrm>
            <a:off x="1763713" y="2805113"/>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7" name="直接连接符 95"/>
          <p:cNvSpPr>
            <a:spLocks noChangeShapeType="1"/>
          </p:cNvSpPr>
          <p:nvPr/>
        </p:nvSpPr>
        <p:spPr bwMode="auto">
          <a:xfrm>
            <a:off x="7024688" y="2192338"/>
            <a:ext cx="0" cy="2409825"/>
          </a:xfrm>
          <a:prstGeom prst="line">
            <a:avLst/>
          </a:prstGeom>
          <a:noFill/>
          <a:ln w="12700">
            <a:solidFill>
              <a:srgbClr val="C3C3C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48" name="文本框 100"/>
          <p:cNvSpPr>
            <a:spLocks noChangeArrowheads="1"/>
          </p:cNvSpPr>
          <p:nvPr/>
        </p:nvSpPr>
        <p:spPr bwMode="auto">
          <a:xfrm>
            <a:off x="7223125" y="2057400"/>
            <a:ext cx="414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活动对象</a:t>
            </a: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目标人群</a:t>
            </a:r>
            <a:endParaRPr lang="zh-CN" altLang="en-US" sz="1800">
              <a:latin typeface="Arial" panose="020B0604020202020204" pitchFamily="34" charset="0"/>
            </a:endParaRPr>
          </a:p>
        </p:txBody>
      </p:sp>
      <p:sp>
        <p:nvSpPr>
          <p:cNvPr id="13349" name="文本框 102"/>
          <p:cNvSpPr>
            <a:spLocks noChangeArrowheads="1"/>
          </p:cNvSpPr>
          <p:nvPr/>
        </p:nvSpPr>
        <p:spPr bwMode="auto">
          <a:xfrm>
            <a:off x="7312025" y="2941638"/>
            <a:ext cx="3489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这里输入本次活动的目标人群或活动对象有哪些，目标人群或者活动对象的特点，消费心理描述。针对左侧的人群网络，如果目标人群不足</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类，可以删去多余的，或者重复某些比较重要的人群；如果目标人群多余</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个，可以通过复制增加人群。</a:t>
            </a:r>
            <a:endParaRPr lang="zh-CN" altLang="en-US" sz="18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915988"/>
            <a:ext cx="4052887"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文本框 5"/>
          <p:cNvSpPr>
            <a:spLocks noChangeArrowheads="1"/>
          </p:cNvSpPr>
          <p:nvPr/>
        </p:nvSpPr>
        <p:spPr bwMode="auto">
          <a:xfrm>
            <a:off x="1974850" y="1089025"/>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活动目标</a:t>
            </a:r>
          </a:p>
        </p:txBody>
      </p:sp>
      <p:sp>
        <p:nvSpPr>
          <p:cNvPr id="14340" name="矩形 6"/>
          <p:cNvSpPr>
            <a:spLocks noChangeArrowheads="1"/>
          </p:cNvSpPr>
          <p:nvPr/>
        </p:nvSpPr>
        <p:spPr bwMode="auto">
          <a:xfrm>
            <a:off x="2827338" y="2332038"/>
            <a:ext cx="1827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竞争条件</a:t>
            </a:r>
          </a:p>
        </p:txBody>
      </p:sp>
      <p:sp>
        <p:nvSpPr>
          <p:cNvPr id="14341" name="矩形 7"/>
          <p:cNvSpPr>
            <a:spLocks noChangeArrowheads="1"/>
          </p:cNvSpPr>
          <p:nvPr/>
        </p:nvSpPr>
        <p:spPr bwMode="auto">
          <a:xfrm>
            <a:off x="3551238" y="121285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场地</a:t>
            </a:r>
          </a:p>
        </p:txBody>
      </p:sp>
      <p:sp>
        <p:nvSpPr>
          <p:cNvPr id="14342" name="矩形 8"/>
          <p:cNvSpPr>
            <a:spLocks noChangeArrowheads="1"/>
          </p:cNvSpPr>
          <p:nvPr/>
        </p:nvSpPr>
        <p:spPr bwMode="auto">
          <a:xfrm>
            <a:off x="2308225" y="1649413"/>
            <a:ext cx="203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活动费用</a:t>
            </a:r>
            <a:endParaRPr lang="zh-CN" altLang="en-US" sz="1800">
              <a:latin typeface="Arial" panose="020B0604020202020204" pitchFamily="34" charset="0"/>
            </a:endParaRPr>
          </a:p>
        </p:txBody>
      </p:sp>
      <p:sp>
        <p:nvSpPr>
          <p:cNvPr id="14343" name="矩形 10"/>
          <p:cNvSpPr>
            <a:spLocks noChangeArrowheads="1"/>
          </p:cNvSpPr>
          <p:nvPr/>
        </p:nvSpPr>
        <p:spPr bwMode="auto">
          <a:xfrm>
            <a:off x="4340225" y="154463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人员</a:t>
            </a:r>
          </a:p>
        </p:txBody>
      </p:sp>
      <p:sp>
        <p:nvSpPr>
          <p:cNvPr id="14344" name="矩形 11"/>
          <p:cNvSpPr>
            <a:spLocks noChangeArrowheads="1"/>
          </p:cNvSpPr>
          <p:nvPr/>
        </p:nvSpPr>
        <p:spPr bwMode="auto">
          <a:xfrm>
            <a:off x="4116388" y="9540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天气状况</a:t>
            </a:r>
          </a:p>
        </p:txBody>
      </p:sp>
      <p:sp>
        <p:nvSpPr>
          <p:cNvPr id="14345" name="矩形 12"/>
          <p:cNvSpPr>
            <a:spLocks noChangeArrowheads="1"/>
          </p:cNvSpPr>
          <p:nvPr/>
        </p:nvSpPr>
        <p:spPr bwMode="auto">
          <a:xfrm>
            <a:off x="2622550" y="4927600"/>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活动主题</a:t>
            </a:r>
          </a:p>
        </p:txBody>
      </p:sp>
      <p:sp>
        <p:nvSpPr>
          <p:cNvPr id="14346" name="矩形 13"/>
          <p:cNvSpPr>
            <a:spLocks noChangeArrowheads="1"/>
          </p:cNvSpPr>
          <p:nvPr/>
        </p:nvSpPr>
        <p:spPr bwMode="auto">
          <a:xfrm>
            <a:off x="3314700" y="29606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定位</a:t>
            </a:r>
            <a:endParaRPr lang="zh-CN" altLang="en-US" sz="1800">
              <a:latin typeface="Arial" panose="020B0604020202020204" pitchFamily="34" charset="0"/>
            </a:endParaRPr>
          </a:p>
        </p:txBody>
      </p:sp>
      <p:sp>
        <p:nvSpPr>
          <p:cNvPr id="14347" name="文本框 25"/>
          <p:cNvSpPr>
            <a:spLocks noChangeArrowheads="1"/>
          </p:cNvSpPr>
          <p:nvPr/>
        </p:nvSpPr>
        <p:spPr bwMode="auto">
          <a:xfrm>
            <a:off x="7186613" y="2147888"/>
            <a:ext cx="4148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活动主题</a:t>
            </a:r>
            <a:endParaRPr lang="zh-CN" altLang="en-US" sz="1800">
              <a:latin typeface="Arial" panose="020B0604020202020204" pitchFamily="34" charset="0"/>
            </a:endParaRPr>
          </a:p>
        </p:txBody>
      </p:sp>
      <p:sp>
        <p:nvSpPr>
          <p:cNvPr id="14348" name="文本框 26"/>
          <p:cNvSpPr>
            <a:spLocks noChangeArrowheads="1"/>
          </p:cNvSpPr>
          <p:nvPr/>
        </p:nvSpPr>
        <p:spPr bwMode="auto">
          <a:xfrm>
            <a:off x="7273925" y="3032125"/>
            <a:ext cx="4060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该部分应力求创新，才能使活动具有震撼力。 这一部分需要解决两个问题，一是确定活动主题，二是包装活动主题。应根据活动的目标、竞争条件、活动的环境及活动费用选择活动主题。左侧的文字可根据实际的需要进行替换。</a:t>
            </a:r>
            <a:endParaRPr lang="zh-CN" altLang="en-US" sz="1800">
              <a:latin typeface="Arial" panose="020B0604020202020204" pitchFamily="34" charset="0"/>
            </a:endParaRPr>
          </a:p>
        </p:txBody>
      </p:sp>
      <p:sp>
        <p:nvSpPr>
          <p:cNvPr id="14349" name="直接连接符 95"/>
          <p:cNvSpPr>
            <a:spLocks noChangeShapeType="1"/>
          </p:cNvSpPr>
          <p:nvPr/>
        </p:nvSpPr>
        <p:spPr bwMode="auto">
          <a:xfrm>
            <a:off x="7024688" y="2192338"/>
            <a:ext cx="0" cy="2409825"/>
          </a:xfrm>
          <a:prstGeom prst="line">
            <a:avLst/>
          </a:prstGeom>
          <a:noFill/>
          <a:ln w="12700">
            <a:solidFill>
              <a:srgbClr val="C3C3C3"/>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81025" y="682625"/>
            <a:ext cx="8124825" cy="5419725"/>
            <a:chOff x="0" y="0"/>
            <a:chExt cx="8128000" cy="5418667"/>
          </a:xfrm>
        </p:grpSpPr>
        <p:sp>
          <p:nvSpPr>
            <p:cNvPr id="15371" name="Oval 3"/>
            <p:cNvSpPr>
              <a:spLocks noChangeArrowheads="1"/>
            </p:cNvSpPr>
            <p:nvPr/>
          </p:nvSpPr>
          <p:spPr bwMode="auto">
            <a:xfrm>
              <a:off x="3298031" y="2148196"/>
              <a:ext cx="1531937" cy="1531937"/>
            </a:xfrm>
            <a:prstGeom prst="ellipse">
              <a:avLst/>
            </a:prstGeom>
            <a:solidFill>
              <a:srgbClr val="19294B"/>
            </a:solidFill>
            <a:ln w="12700">
              <a:solidFill>
                <a:srgbClr val="FFFFFF"/>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2" name="Rectangle 4"/>
            <p:cNvSpPr>
              <a:spLocks noChangeArrowheads="1"/>
            </p:cNvSpPr>
            <p:nvPr/>
          </p:nvSpPr>
          <p:spPr bwMode="auto">
            <a:xfrm>
              <a:off x="3522378" y="2372543"/>
              <a:ext cx="1083243" cy="108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640" tIns="40640" rIns="40640" bIns="4064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r>
                <a:rPr lang="zh-CN" altLang="en-US" sz="3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促销</a:t>
              </a:r>
            </a:p>
          </p:txBody>
        </p:sp>
        <p:sp>
          <p:nvSpPr>
            <p:cNvPr id="15373" name="AutoShape 5"/>
            <p:cNvSpPr>
              <a:spLocks noChangeArrowheads="1"/>
            </p:cNvSpPr>
            <p:nvPr/>
          </p:nvSpPr>
          <p:spPr bwMode="auto">
            <a:xfrm rot="-5400000">
              <a:off x="3865499" y="1524474"/>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4" name="Rectangle 6"/>
            <p:cNvSpPr>
              <a:spLocks noChangeArrowheads="1"/>
            </p:cNvSpPr>
            <p:nvPr/>
          </p:nvSpPr>
          <p:spPr bwMode="auto">
            <a:xfrm rot="-5400000">
              <a:off x="3925049" y="1688196"/>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75" name="Oval 7"/>
            <p:cNvSpPr>
              <a:spLocks noChangeArrowheads="1"/>
            </p:cNvSpPr>
            <p:nvPr/>
          </p:nvSpPr>
          <p:spPr bwMode="auto">
            <a:xfrm>
              <a:off x="3433998" y="139136"/>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6" name="Rectangle 8"/>
            <p:cNvSpPr>
              <a:spLocks noChangeArrowheads="1"/>
            </p:cNvSpPr>
            <p:nvPr/>
          </p:nvSpPr>
          <p:spPr bwMode="auto">
            <a:xfrm>
              <a:off x="3618521" y="323659"/>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77" name="AutoShape 9"/>
            <p:cNvSpPr>
              <a:spLocks noChangeArrowheads="1"/>
            </p:cNvSpPr>
            <p:nvPr/>
          </p:nvSpPr>
          <p:spPr bwMode="auto">
            <a:xfrm rot="-1080000">
              <a:off x="4939491" y="2304775"/>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8" name="Rectangle 10"/>
            <p:cNvSpPr>
              <a:spLocks noChangeArrowheads="1"/>
            </p:cNvSpPr>
            <p:nvPr/>
          </p:nvSpPr>
          <p:spPr bwMode="auto">
            <a:xfrm rot="-1080000">
              <a:off x="4942406" y="2427349"/>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79" name="Oval 11"/>
            <p:cNvSpPr>
              <a:spLocks noChangeArrowheads="1"/>
            </p:cNvSpPr>
            <p:nvPr/>
          </p:nvSpPr>
          <p:spPr bwMode="auto">
            <a:xfrm>
              <a:off x="5474040" y="1621313"/>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0" name="Rectangle 12"/>
            <p:cNvSpPr>
              <a:spLocks noChangeArrowheads="1"/>
            </p:cNvSpPr>
            <p:nvPr/>
          </p:nvSpPr>
          <p:spPr bwMode="auto">
            <a:xfrm>
              <a:off x="5658563" y="1805836"/>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1" name="AutoShape 13"/>
            <p:cNvSpPr>
              <a:spLocks noChangeArrowheads="1"/>
            </p:cNvSpPr>
            <p:nvPr/>
          </p:nvSpPr>
          <p:spPr bwMode="auto">
            <a:xfrm rot="3240000">
              <a:off x="4529263" y="3567327"/>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2" name="Rectangle 14"/>
            <p:cNvSpPr>
              <a:spLocks noChangeArrowheads="1"/>
            </p:cNvSpPr>
            <p:nvPr/>
          </p:nvSpPr>
          <p:spPr bwMode="auto">
            <a:xfrm rot="3240000">
              <a:off x="4553810" y="3623322"/>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83" name="Oval 15"/>
            <p:cNvSpPr>
              <a:spLocks noChangeArrowheads="1"/>
            </p:cNvSpPr>
            <p:nvPr/>
          </p:nvSpPr>
          <p:spPr bwMode="auto">
            <a:xfrm>
              <a:off x="4694813" y="4019527"/>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4" name="Rectangle 16"/>
            <p:cNvSpPr>
              <a:spLocks noChangeArrowheads="1"/>
            </p:cNvSpPr>
            <p:nvPr/>
          </p:nvSpPr>
          <p:spPr bwMode="auto">
            <a:xfrm>
              <a:off x="4879336" y="4204050"/>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5" name="AutoShape 17"/>
            <p:cNvSpPr>
              <a:spLocks noChangeArrowheads="1"/>
            </p:cNvSpPr>
            <p:nvPr/>
          </p:nvSpPr>
          <p:spPr bwMode="auto">
            <a:xfrm rot="7560000">
              <a:off x="3201736" y="3567327"/>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6" name="Rectangle 18"/>
            <p:cNvSpPr>
              <a:spLocks noChangeArrowheads="1"/>
            </p:cNvSpPr>
            <p:nvPr/>
          </p:nvSpPr>
          <p:spPr bwMode="auto">
            <a:xfrm rot="-3240000">
              <a:off x="3296289" y="3623322"/>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87" name="Oval 19"/>
            <p:cNvSpPr>
              <a:spLocks noChangeArrowheads="1"/>
            </p:cNvSpPr>
            <p:nvPr/>
          </p:nvSpPr>
          <p:spPr bwMode="auto">
            <a:xfrm>
              <a:off x="2173182" y="4019527"/>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8" name="Rectangle 20"/>
            <p:cNvSpPr>
              <a:spLocks noChangeArrowheads="1"/>
            </p:cNvSpPr>
            <p:nvPr/>
          </p:nvSpPr>
          <p:spPr bwMode="auto">
            <a:xfrm>
              <a:off x="2357705" y="4204050"/>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9" name="AutoShape 21"/>
            <p:cNvSpPr>
              <a:spLocks noChangeArrowheads="1"/>
            </p:cNvSpPr>
            <p:nvPr/>
          </p:nvSpPr>
          <p:spPr bwMode="auto">
            <a:xfrm rot="-9720000">
              <a:off x="2791508" y="2304775"/>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90" name="Rectangle 22"/>
            <p:cNvSpPr>
              <a:spLocks noChangeArrowheads="1"/>
            </p:cNvSpPr>
            <p:nvPr/>
          </p:nvSpPr>
          <p:spPr bwMode="auto">
            <a:xfrm rot="1080000">
              <a:off x="2907693" y="2427349"/>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91" name="Oval 23"/>
            <p:cNvSpPr>
              <a:spLocks noChangeArrowheads="1"/>
            </p:cNvSpPr>
            <p:nvPr/>
          </p:nvSpPr>
          <p:spPr bwMode="auto">
            <a:xfrm>
              <a:off x="1393955" y="1621313"/>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92" name="Rectangle 24"/>
            <p:cNvSpPr>
              <a:spLocks noChangeArrowheads="1"/>
            </p:cNvSpPr>
            <p:nvPr/>
          </p:nvSpPr>
          <p:spPr bwMode="auto">
            <a:xfrm>
              <a:off x="1578478" y="1805836"/>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5400">
                <a:solidFill>
                  <a:srgbClr val="FFFFFF"/>
                </a:solidFill>
                <a:latin typeface="宋体" panose="02010600030101010101" pitchFamily="2" charset="-122"/>
                <a:sym typeface="宋体" panose="02010600030101010101" pitchFamily="2" charset="-122"/>
              </a:endParaRPr>
            </a:p>
          </p:txBody>
        </p:sp>
      </p:grpSp>
      <p:sp>
        <p:nvSpPr>
          <p:cNvPr id="15363" name="矩形 2"/>
          <p:cNvSpPr>
            <a:spLocks noChangeArrowheads="1"/>
          </p:cNvSpPr>
          <p:nvPr/>
        </p:nvSpPr>
        <p:spPr bwMode="auto">
          <a:xfrm>
            <a:off x="2989263" y="11620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降价</a:t>
            </a:r>
            <a:endParaRPr lang="zh-CN" altLang="en-US" sz="1800">
              <a:latin typeface="Arial" panose="020B0604020202020204" pitchFamily="34" charset="0"/>
            </a:endParaRPr>
          </a:p>
        </p:txBody>
      </p:sp>
      <p:sp>
        <p:nvSpPr>
          <p:cNvPr id="15364" name="矩形 3"/>
          <p:cNvSpPr>
            <a:spLocks noChangeArrowheads="1"/>
          </p:cNvSpPr>
          <p:nvPr/>
        </p:nvSpPr>
        <p:spPr bwMode="auto">
          <a:xfrm>
            <a:off x="938213" y="26606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折扣</a:t>
            </a:r>
          </a:p>
        </p:txBody>
      </p:sp>
      <p:sp>
        <p:nvSpPr>
          <p:cNvPr id="15365" name="矩形 4"/>
          <p:cNvSpPr>
            <a:spLocks noChangeArrowheads="1"/>
          </p:cNvSpPr>
          <p:nvPr/>
        </p:nvSpPr>
        <p:spPr bwMode="auto">
          <a:xfrm>
            <a:off x="1701800" y="5064125"/>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礼品</a:t>
            </a:r>
          </a:p>
        </p:txBody>
      </p:sp>
      <p:sp>
        <p:nvSpPr>
          <p:cNvPr id="15366" name="矩形 5"/>
          <p:cNvSpPr>
            <a:spLocks noChangeArrowheads="1"/>
          </p:cNvSpPr>
          <p:nvPr/>
        </p:nvSpPr>
        <p:spPr bwMode="auto">
          <a:xfrm>
            <a:off x="4248150" y="5038725"/>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抽奖</a:t>
            </a:r>
          </a:p>
        </p:txBody>
      </p:sp>
      <p:sp>
        <p:nvSpPr>
          <p:cNvPr id="15367" name="矩形 6"/>
          <p:cNvSpPr>
            <a:spLocks noChangeArrowheads="1"/>
          </p:cNvSpPr>
          <p:nvPr/>
        </p:nvSpPr>
        <p:spPr bwMode="auto">
          <a:xfrm>
            <a:off x="5037138" y="26606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礼券</a:t>
            </a:r>
          </a:p>
        </p:txBody>
      </p:sp>
      <p:sp>
        <p:nvSpPr>
          <p:cNvPr id="15368" name="文本框 8"/>
          <p:cNvSpPr>
            <a:spLocks noChangeArrowheads="1"/>
          </p:cNvSpPr>
          <p:nvPr/>
        </p:nvSpPr>
        <p:spPr bwMode="auto">
          <a:xfrm>
            <a:off x="7246938" y="2076450"/>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活动方式</a:t>
            </a:r>
            <a:endParaRPr lang="zh-CN" altLang="en-US" sz="1800">
              <a:latin typeface="Arial" panose="020B0604020202020204" pitchFamily="34" charset="0"/>
            </a:endParaRPr>
          </a:p>
        </p:txBody>
      </p:sp>
      <p:sp>
        <p:nvSpPr>
          <p:cNvPr id="15369" name="文本框 9"/>
          <p:cNvSpPr>
            <a:spLocks noChangeArrowheads="1"/>
          </p:cNvSpPr>
          <p:nvPr/>
        </p:nvSpPr>
        <p:spPr bwMode="auto">
          <a:xfrm>
            <a:off x="7335838" y="2959100"/>
            <a:ext cx="3489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a:t>
            </a:r>
            <a:endParaRPr lang="zh-CN" altLang="en-US" sz="1800">
              <a:latin typeface="Arial" panose="020B0604020202020204" pitchFamily="34" charset="0"/>
            </a:endParaRPr>
          </a:p>
        </p:txBody>
      </p:sp>
      <p:sp>
        <p:nvSpPr>
          <p:cNvPr id="15370" name="直接连接符 95"/>
          <p:cNvSpPr>
            <a:spLocks noChangeShapeType="1"/>
          </p:cNvSpPr>
          <p:nvPr/>
        </p:nvSpPr>
        <p:spPr bwMode="auto">
          <a:xfrm>
            <a:off x="7024688" y="2192338"/>
            <a:ext cx="0" cy="2828925"/>
          </a:xfrm>
          <a:prstGeom prst="line">
            <a:avLst/>
          </a:prstGeom>
          <a:noFill/>
          <a:ln w="12700">
            <a:solidFill>
              <a:srgbClr val="C3C3C3"/>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0"/>
          <p:cNvGrpSpPr>
            <a:grpSpLocks/>
          </p:cNvGrpSpPr>
          <p:nvPr/>
        </p:nvGrpSpPr>
        <p:grpSpPr bwMode="auto">
          <a:xfrm>
            <a:off x="1228725" y="614363"/>
            <a:ext cx="9921875" cy="5788025"/>
            <a:chOff x="0" y="0"/>
            <a:chExt cx="9921757" cy="5787633"/>
          </a:xfrm>
        </p:grpSpPr>
        <p:sp>
          <p:nvSpPr>
            <p:cNvPr id="16400" name="矩形 2"/>
            <p:cNvSpPr>
              <a:spLocks noChangeArrowheads="1"/>
            </p:cNvSpPr>
            <p:nvPr/>
          </p:nvSpPr>
          <p:spPr bwMode="auto">
            <a:xfrm>
              <a:off x="3323788" y="1"/>
              <a:ext cx="3259667" cy="5787632"/>
            </a:xfrm>
            <a:prstGeom prst="rect">
              <a:avLst/>
            </a:prstGeom>
            <a:gradFill rotWithShape="1">
              <a:gsLst>
                <a:gs pos="0">
                  <a:srgbClr val="FAFAFA"/>
                </a:gs>
                <a:gs pos="100000">
                  <a:srgbClr val="E3E3E3"/>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1" name="矩形 3"/>
            <p:cNvSpPr>
              <a:spLocks noChangeArrowheads="1"/>
            </p:cNvSpPr>
            <p:nvPr/>
          </p:nvSpPr>
          <p:spPr bwMode="auto">
            <a:xfrm>
              <a:off x="7033179" y="272853"/>
              <a:ext cx="2888578" cy="5217888"/>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2" name="流程图: 手动操作 5"/>
            <p:cNvSpPr>
              <a:spLocks noChangeArrowheads="1"/>
            </p:cNvSpPr>
            <p:nvPr/>
          </p:nvSpPr>
          <p:spPr bwMode="auto">
            <a:xfrm rot="-5400000">
              <a:off x="3920344" y="2663108"/>
              <a:ext cx="5787632" cy="461411"/>
            </a:xfrm>
            <a:custGeom>
              <a:avLst/>
              <a:gdLst>
                <a:gd name="T0" fmla="*/ 0 w 10000"/>
                <a:gd name="T1" fmla="*/ 0 h 10094"/>
                <a:gd name="T2" fmla="*/ 2147483646 w 10000"/>
                <a:gd name="T3" fmla="*/ 0 h 10094"/>
                <a:gd name="T4" fmla="*/ 2147483646 w 10000"/>
                <a:gd name="T5" fmla="*/ 940826857 h 10094"/>
                <a:gd name="T6" fmla="*/ 2147483646 w 10000"/>
                <a:gd name="T7" fmla="*/ 964133506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ah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3" name="矩形 8"/>
            <p:cNvSpPr>
              <a:spLocks noChangeArrowheads="1"/>
            </p:cNvSpPr>
            <p:nvPr/>
          </p:nvSpPr>
          <p:spPr bwMode="auto">
            <a:xfrm flipH="1">
              <a:off x="0" y="272853"/>
              <a:ext cx="2888578" cy="5208361"/>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4" name="流程图: 手动操作 5"/>
            <p:cNvSpPr>
              <a:spLocks noChangeArrowheads="1"/>
            </p:cNvSpPr>
            <p:nvPr/>
          </p:nvSpPr>
          <p:spPr bwMode="auto">
            <a:xfrm rot="5400000" flipH="1">
              <a:off x="210951" y="2663108"/>
              <a:ext cx="5787632" cy="461409"/>
            </a:xfrm>
            <a:custGeom>
              <a:avLst/>
              <a:gdLst>
                <a:gd name="T0" fmla="*/ 0 w 10000"/>
                <a:gd name="T1" fmla="*/ 0 h 10094"/>
                <a:gd name="T2" fmla="*/ 2147483646 w 10000"/>
                <a:gd name="T3" fmla="*/ 0 h 10094"/>
                <a:gd name="T4" fmla="*/ 2147483646 w 10000"/>
                <a:gd name="T5" fmla="*/ 940814551 h 10094"/>
                <a:gd name="T6" fmla="*/ 2147483646 w 10000"/>
                <a:gd name="T7" fmla="*/ 964120962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ah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6387" name="文本框 15"/>
          <p:cNvSpPr>
            <a:spLocks noChangeArrowheads="1"/>
          </p:cNvSpPr>
          <p:nvPr/>
        </p:nvSpPr>
        <p:spPr bwMode="auto">
          <a:xfrm>
            <a:off x="5170488" y="1081088"/>
            <a:ext cx="2033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活动开展</a:t>
            </a:r>
          </a:p>
        </p:txBody>
      </p:sp>
      <p:sp>
        <p:nvSpPr>
          <p:cNvPr id="16388" name="文本框 21"/>
          <p:cNvSpPr>
            <a:spLocks noChangeArrowheads="1"/>
          </p:cNvSpPr>
          <p:nvPr/>
        </p:nvSpPr>
        <p:spPr bwMode="auto">
          <a:xfrm>
            <a:off x="5165725" y="2032000"/>
            <a:ext cx="20335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zh-CN" altLang="en-US" sz="1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这里输入活动展开的具体方式。一是确定合作伙伴，二是确定活动的趣味程度及刺激程度。</a:t>
            </a:r>
          </a:p>
        </p:txBody>
      </p:sp>
      <p:pic>
        <p:nvPicPr>
          <p:cNvPr id="16389" name="图片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588" y="4459288"/>
            <a:ext cx="18764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直角三角形 23"/>
          <p:cNvSpPr>
            <a:spLocks noChangeArrowheads="1"/>
          </p:cNvSpPr>
          <p:nvPr/>
        </p:nvSpPr>
        <p:spPr bwMode="auto">
          <a:xfrm rot="6435900">
            <a:off x="5676900" y="4140201"/>
            <a:ext cx="268287" cy="144462"/>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1" name="等腰三角形 24"/>
          <p:cNvSpPr>
            <a:spLocks noChangeArrowheads="1"/>
          </p:cNvSpPr>
          <p:nvPr/>
        </p:nvSpPr>
        <p:spPr bwMode="auto">
          <a:xfrm>
            <a:off x="6565900" y="4225925"/>
            <a:ext cx="114300" cy="185738"/>
          </a:xfrm>
          <a:prstGeom prst="triangle">
            <a:avLst>
              <a:gd name="adj" fmla="val 50000"/>
            </a:avLst>
          </a:prstGeom>
          <a:solidFill>
            <a:srgbClr val="A8D0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2" name="直角三角形 25"/>
          <p:cNvSpPr>
            <a:spLocks noChangeArrowheads="1"/>
          </p:cNvSpPr>
          <p:nvPr/>
        </p:nvSpPr>
        <p:spPr bwMode="auto">
          <a:xfrm rot="2772406">
            <a:off x="6017419" y="4380706"/>
            <a:ext cx="217488" cy="117475"/>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3" name="十字星 27"/>
          <p:cNvSpPr>
            <a:spLocks noChangeArrowheads="1"/>
          </p:cNvSpPr>
          <p:nvPr/>
        </p:nvSpPr>
        <p:spPr bwMode="auto">
          <a:xfrm>
            <a:off x="6243638" y="3970338"/>
            <a:ext cx="119062" cy="255587"/>
          </a:xfrm>
          <a:prstGeom prst="star4">
            <a:avLst>
              <a:gd name="adj" fmla="val 125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1" name="五角星 28"/>
          <p:cNvSpPr>
            <a:spLocks noChangeArrowheads="1"/>
          </p:cNvSpPr>
          <p:nvPr/>
        </p:nvSpPr>
        <p:spPr bwMode="auto">
          <a:xfrm>
            <a:off x="6061075" y="4857750"/>
            <a:ext cx="130175" cy="138113"/>
          </a:xfrm>
          <a:prstGeom prst="star5">
            <a:avLst/>
          </a:prstGeom>
          <a:solidFill>
            <a:schemeClr val="accent2"/>
          </a:solidFill>
          <a:ln>
            <a:noFill/>
          </a:ln>
          <a:extLst/>
        </p:spPr>
        <p:txBody>
          <a:bodyPr anchor="ctr"/>
          <a:lstStyle/>
          <a:p>
            <a:pPr algn="ctr" eaLnBrk="1" hangingPunct="1">
              <a:buFont typeface="Arial" panose="020B0604020202020204" pitchFamily="34" charset="0"/>
              <a:buNone/>
              <a:defRPr/>
            </a:pPr>
            <a:endParaRPr lang="zh-CN" altLang="zh-CN">
              <a:solidFill>
                <a:srgbClr val="FFFFFF"/>
              </a:solidFill>
              <a:latin typeface="宋体" pitchFamily="2" charset="-122"/>
              <a:sym typeface="宋体" pitchFamily="2" charset="-122"/>
            </a:endParaRPr>
          </a:p>
        </p:txBody>
      </p:sp>
      <p:sp>
        <p:nvSpPr>
          <p:cNvPr id="16395" name="直角三角形 29"/>
          <p:cNvSpPr>
            <a:spLocks noChangeArrowheads="1"/>
          </p:cNvSpPr>
          <p:nvPr/>
        </p:nvSpPr>
        <p:spPr bwMode="auto">
          <a:xfrm rot="6435900">
            <a:off x="6733382" y="4888706"/>
            <a:ext cx="166688" cy="73025"/>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6" name="文本框 30"/>
          <p:cNvSpPr>
            <a:spLocks noChangeArrowheads="1"/>
          </p:cNvSpPr>
          <p:nvPr/>
        </p:nvSpPr>
        <p:spPr bwMode="auto">
          <a:xfrm>
            <a:off x="1727200" y="2559050"/>
            <a:ext cx="2033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确定活动伙伴</a:t>
            </a:r>
          </a:p>
        </p:txBody>
      </p:sp>
      <p:sp>
        <p:nvSpPr>
          <p:cNvPr id="16397" name="文本框 31"/>
          <p:cNvSpPr>
            <a:spLocks noChangeArrowheads="1"/>
          </p:cNvSpPr>
          <p:nvPr/>
        </p:nvSpPr>
        <p:spPr bwMode="auto">
          <a:xfrm>
            <a:off x="1720850" y="3327400"/>
            <a:ext cx="20351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确定合作伙伴是指选择合适的合作伙伴，整体多方资源，可降低成本扩大活动规模及影响。</a:t>
            </a:r>
          </a:p>
        </p:txBody>
      </p:sp>
      <p:sp>
        <p:nvSpPr>
          <p:cNvPr id="16398" name="文本框 40"/>
          <p:cNvSpPr>
            <a:spLocks noChangeArrowheads="1"/>
          </p:cNvSpPr>
          <p:nvPr/>
        </p:nvSpPr>
        <p:spPr bwMode="auto">
          <a:xfrm>
            <a:off x="8755063" y="2559050"/>
            <a:ext cx="2033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活动的趣味性</a:t>
            </a:r>
          </a:p>
        </p:txBody>
      </p:sp>
      <p:sp>
        <p:nvSpPr>
          <p:cNvPr id="16399" name="文本框 41"/>
          <p:cNvSpPr>
            <a:spLocks noChangeArrowheads="1"/>
          </p:cNvSpPr>
          <p:nvPr/>
        </p:nvSpPr>
        <p:spPr bwMode="auto">
          <a:xfrm>
            <a:off x="8750300" y="3327400"/>
            <a:ext cx="20335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确定活动的趣味程度及刺激程度，活动具有趣味性及刺激性，才能吸引更多的目标消费者参与。</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1775"/>
            <a:ext cx="53562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本框 3"/>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活动宣传</a:t>
            </a:r>
            <a:endParaRPr lang="zh-CN" altLang="en-US" sz="1800">
              <a:latin typeface="Arial" panose="020B0604020202020204" pitchFamily="34" charset="0"/>
            </a:endParaRPr>
          </a:p>
        </p:txBody>
      </p:sp>
      <p:sp>
        <p:nvSpPr>
          <p:cNvPr id="17412" name="任意多边形 21"/>
          <p:cNvSpPr>
            <a:spLocks noChangeArrowheads="1"/>
          </p:cNvSpPr>
          <p:nvPr/>
        </p:nvSpPr>
        <p:spPr bwMode="auto">
          <a:xfrm>
            <a:off x="5356225" y="2209800"/>
            <a:ext cx="1260475" cy="3830638"/>
          </a:xfrm>
          <a:custGeom>
            <a:avLst/>
            <a:gdLst>
              <a:gd name="T0" fmla="*/ 247064 w 1260784"/>
              <a:gd name="T1" fmla="*/ 0 h 3831199"/>
              <a:gd name="T2" fmla="*/ 279948 w 1260784"/>
              <a:gd name="T3" fmla="*/ 19491 h 3831199"/>
              <a:gd name="T4" fmla="*/ 1222805 w 1260784"/>
              <a:gd name="T5" fmla="*/ 2244953 h 3831199"/>
              <a:gd name="T6" fmla="*/ 18649 w 1260784"/>
              <a:gd name="T7" fmla="*/ 3821485 h 3831199"/>
              <a:gd name="T8" fmla="*/ 0 w 1260784"/>
              <a:gd name="T9" fmla="*/ 3829517 h 3831199"/>
              <a:gd name="T10" fmla="*/ 0 w 1260784"/>
              <a:gd name="T11" fmla="*/ 3634493 h 3831199"/>
              <a:gd name="T12" fmla="*/ 92875 w 1260784"/>
              <a:gd name="T13" fmla="*/ 3584877 h 3831199"/>
              <a:gd name="T14" fmla="*/ 1052215 w 1260784"/>
              <a:gd name="T15" fmla="*/ 2213367 h 3831199"/>
              <a:gd name="T16" fmla="*/ 341475 w 1260784"/>
              <a:gd name="T17" fmla="*/ 280295 h 3831199"/>
              <a:gd name="T18" fmla="*/ 191720 w 1260784"/>
              <a:gd name="T19" fmla="*/ 170335 h 3831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0784"/>
              <a:gd name="T31" fmla="*/ 0 h 3831199"/>
              <a:gd name="T32" fmla="*/ 1260784 w 1260784"/>
              <a:gd name="T33" fmla="*/ 3831199 h 3831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0784" h="3831199">
                <a:moveTo>
                  <a:pt x="247247" y="0"/>
                </a:moveTo>
                <a:lnTo>
                  <a:pt x="280155" y="19500"/>
                </a:lnTo>
                <a:cubicBezTo>
                  <a:pt x="989940" y="488931"/>
                  <a:pt x="1388787" y="1354140"/>
                  <a:pt x="1223705" y="2245939"/>
                </a:cubicBezTo>
                <a:cubicBezTo>
                  <a:pt x="1091296" y="2961236"/>
                  <a:pt x="626253" y="3530695"/>
                  <a:pt x="18664" y="3823164"/>
                </a:cubicBezTo>
                <a:lnTo>
                  <a:pt x="0" y="3831199"/>
                </a:lnTo>
                <a:lnTo>
                  <a:pt x="0" y="3636089"/>
                </a:lnTo>
                <a:lnTo>
                  <a:pt x="92944" y="3586452"/>
                </a:lnTo>
                <a:cubicBezTo>
                  <a:pt x="578358" y="3300486"/>
                  <a:pt x="942192" y="2812883"/>
                  <a:pt x="1052989" y="2214339"/>
                </a:cubicBezTo>
                <a:cubicBezTo>
                  <a:pt x="1192277" y="1461883"/>
                  <a:pt x="895400" y="729994"/>
                  <a:pt x="341727" y="280418"/>
                </a:cubicBezTo>
                <a:lnTo>
                  <a:pt x="191861" y="170410"/>
                </a:lnTo>
                <a:lnTo>
                  <a:pt x="247247"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13" name="椭圆 8"/>
          <p:cNvSpPr>
            <a:spLocks noChangeArrowheads="1"/>
          </p:cNvSpPr>
          <p:nvPr/>
        </p:nvSpPr>
        <p:spPr bwMode="auto">
          <a:xfrm>
            <a:off x="5768975" y="2416175"/>
            <a:ext cx="719138" cy="720725"/>
          </a:xfrm>
          <a:prstGeom prst="ellipse">
            <a:avLst/>
          </a:prstGeom>
          <a:solidFill>
            <a:schemeClr val="bg1"/>
          </a:solidFill>
          <a:ln w="28575">
            <a:solidFill>
              <a:srgbClr val="C0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latin typeface="Arial" panose="020B0604020202020204" pitchFamily="34" charset="0"/>
            </a:endParaRPr>
          </a:p>
        </p:txBody>
      </p:sp>
      <p:sp>
        <p:nvSpPr>
          <p:cNvPr id="17414" name="椭圆 17"/>
          <p:cNvSpPr>
            <a:spLocks noChangeArrowheads="1"/>
          </p:cNvSpPr>
          <p:nvPr/>
        </p:nvSpPr>
        <p:spPr bwMode="auto">
          <a:xfrm>
            <a:off x="6203950" y="3819525"/>
            <a:ext cx="720725" cy="720725"/>
          </a:xfrm>
          <a:prstGeom prst="ellipse">
            <a:avLst/>
          </a:prstGeom>
          <a:solidFill>
            <a:schemeClr val="bg1"/>
          </a:solidFill>
          <a:ln w="28575">
            <a:solidFill>
              <a:srgbClr val="C0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latin typeface="Arial" panose="020B0604020202020204" pitchFamily="34" charset="0"/>
            </a:endParaRPr>
          </a:p>
        </p:txBody>
      </p:sp>
      <p:sp>
        <p:nvSpPr>
          <p:cNvPr id="17415" name="椭圆 18"/>
          <p:cNvSpPr>
            <a:spLocks noChangeArrowheads="1"/>
          </p:cNvSpPr>
          <p:nvPr/>
        </p:nvSpPr>
        <p:spPr bwMode="auto">
          <a:xfrm>
            <a:off x="5626100" y="5208588"/>
            <a:ext cx="719138" cy="719137"/>
          </a:xfrm>
          <a:prstGeom prst="ellipse">
            <a:avLst/>
          </a:prstGeom>
          <a:solidFill>
            <a:schemeClr val="bg1"/>
          </a:solidFill>
          <a:ln w="28575">
            <a:solidFill>
              <a:srgbClr val="C0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latin typeface="Arial" panose="020B0604020202020204" pitchFamily="34" charset="0"/>
            </a:endParaRPr>
          </a:p>
        </p:txBody>
      </p:sp>
      <p:sp>
        <p:nvSpPr>
          <p:cNvPr id="17416" name="文本框 22"/>
          <p:cNvSpPr>
            <a:spLocks noChangeArrowheads="1"/>
          </p:cNvSpPr>
          <p:nvPr/>
        </p:nvSpPr>
        <p:spPr bwMode="auto">
          <a:xfrm>
            <a:off x="6630988" y="2416175"/>
            <a:ext cx="4437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
        <p:nvSpPr>
          <p:cNvPr id="17417" name="文本框 23"/>
          <p:cNvSpPr>
            <a:spLocks noChangeArrowheads="1"/>
          </p:cNvSpPr>
          <p:nvPr/>
        </p:nvSpPr>
        <p:spPr bwMode="auto">
          <a:xfrm>
            <a:off x="7110413" y="3827463"/>
            <a:ext cx="443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
        <p:nvSpPr>
          <p:cNvPr id="17418" name="文本框 24"/>
          <p:cNvSpPr>
            <a:spLocks noChangeArrowheads="1"/>
          </p:cNvSpPr>
          <p:nvPr/>
        </p:nvSpPr>
        <p:spPr bwMode="auto">
          <a:xfrm>
            <a:off x="6488113" y="5205413"/>
            <a:ext cx="4437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8435" name="组合 26"/>
          <p:cNvGrpSpPr>
            <a:grpSpLocks/>
          </p:cNvGrpSpPr>
          <p:nvPr/>
        </p:nvGrpSpPr>
        <p:grpSpPr bwMode="auto">
          <a:xfrm>
            <a:off x="-92075" y="2354263"/>
            <a:ext cx="12379325" cy="1543050"/>
            <a:chOff x="0" y="0"/>
            <a:chExt cx="12382501" cy="1543050"/>
          </a:xfrm>
        </p:grpSpPr>
        <p:sp>
          <p:nvSpPr>
            <p:cNvPr id="18439"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0"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1"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时间及预算</a:t>
              </a:r>
            </a:p>
          </p:txBody>
        </p:sp>
      </p:grpSp>
      <p:sp>
        <p:nvSpPr>
          <p:cNvPr id="18436"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7" name="文本框 8"/>
          <p:cNvSpPr>
            <a:spLocks noChangeArrowheads="1"/>
          </p:cNvSpPr>
          <p:nvPr/>
        </p:nvSpPr>
        <p:spPr bwMode="auto">
          <a:xfrm>
            <a:off x="1758950" y="2163763"/>
            <a:ext cx="11620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8" name="文本框 27"/>
          <p:cNvSpPr>
            <a:spLocks noChangeArrowheads="1"/>
          </p:cNvSpPr>
          <p:nvPr/>
        </p:nvSpPr>
        <p:spPr bwMode="auto">
          <a:xfrm>
            <a:off x="3841750" y="3973513"/>
            <a:ext cx="69405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活动预算　人员安排　时间地点</a:t>
            </a:r>
            <a:endParaRPr lang="zh-CN" altLang="en-US" sz="1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活动预算</a:t>
            </a:r>
          </a:p>
        </p:txBody>
      </p:sp>
      <p:sp>
        <p:nvSpPr>
          <p:cNvPr id="19459" name="文本框 8"/>
          <p:cNvSpPr>
            <a:spLocks noChangeArrowheads="1"/>
          </p:cNvSpPr>
          <p:nvPr/>
        </p:nvSpPr>
        <p:spPr bwMode="auto">
          <a:xfrm>
            <a:off x="7637463" y="326707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endParaRPr lang="zh-CN" altLang="en-US"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0" name="文本框 19"/>
          <p:cNvSpPr>
            <a:spLocks noChangeArrowheads="1"/>
          </p:cNvSpPr>
          <p:nvPr/>
        </p:nvSpPr>
        <p:spPr bwMode="auto">
          <a:xfrm>
            <a:off x="1512888" y="1911350"/>
            <a:ext cx="332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人力费用：￥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1500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文本框 20"/>
          <p:cNvSpPr>
            <a:spLocks noChangeArrowheads="1"/>
          </p:cNvSpPr>
          <p:nvPr/>
        </p:nvSpPr>
        <p:spPr bwMode="auto">
          <a:xfrm>
            <a:off x="1533525" y="2368550"/>
            <a:ext cx="292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这里输入有关人力费用的描述</a:t>
            </a:r>
          </a:p>
        </p:txBody>
      </p:sp>
      <p:sp>
        <p:nvSpPr>
          <p:cNvPr id="19462" name="文本框 28"/>
          <p:cNvSpPr>
            <a:spLocks noChangeArrowheads="1"/>
          </p:cNvSpPr>
          <p:nvPr/>
        </p:nvSpPr>
        <p:spPr bwMode="auto">
          <a:xfrm>
            <a:off x="1512888" y="2852738"/>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广告费用：￥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3" name="文本框 29"/>
          <p:cNvSpPr>
            <a:spLocks noChangeArrowheads="1"/>
          </p:cNvSpPr>
          <p:nvPr/>
        </p:nvSpPr>
        <p:spPr bwMode="auto">
          <a:xfrm>
            <a:off x="1533525" y="3311525"/>
            <a:ext cx="292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这里输入有关广告费用的描述</a:t>
            </a:r>
          </a:p>
        </p:txBody>
      </p:sp>
      <p:sp>
        <p:nvSpPr>
          <p:cNvPr id="19464" name="文本框 31"/>
          <p:cNvSpPr>
            <a:spLocks noChangeArrowheads="1"/>
          </p:cNvSpPr>
          <p:nvPr/>
        </p:nvSpPr>
        <p:spPr bwMode="auto">
          <a:xfrm>
            <a:off x="1512888" y="3795713"/>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礼品费用：￥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5" name="文本框 32"/>
          <p:cNvSpPr>
            <a:spLocks noChangeArrowheads="1"/>
          </p:cNvSpPr>
          <p:nvPr/>
        </p:nvSpPr>
        <p:spPr bwMode="auto">
          <a:xfrm>
            <a:off x="1533525" y="4252913"/>
            <a:ext cx="2925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这里输入有关礼品费用的描述</a:t>
            </a:r>
          </a:p>
        </p:txBody>
      </p:sp>
      <p:sp>
        <p:nvSpPr>
          <p:cNvPr id="19466" name="文本框 34"/>
          <p:cNvSpPr>
            <a:spLocks noChangeArrowheads="1"/>
          </p:cNvSpPr>
          <p:nvPr/>
        </p:nvSpPr>
        <p:spPr bwMode="auto">
          <a:xfrm>
            <a:off x="1512888" y="4737100"/>
            <a:ext cx="332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宣传物质：￥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7" name="文本框 35"/>
          <p:cNvSpPr>
            <a:spLocks noChangeArrowheads="1"/>
          </p:cNvSpPr>
          <p:nvPr/>
        </p:nvSpPr>
        <p:spPr bwMode="auto">
          <a:xfrm>
            <a:off x="1533525" y="5194300"/>
            <a:ext cx="2925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这里输入有关宣传物质的描述</a:t>
            </a:r>
          </a:p>
        </p:txBody>
      </p:sp>
      <p:sp>
        <p:nvSpPr>
          <p:cNvPr id="19468" name="直接连接符 38"/>
          <p:cNvSpPr>
            <a:spLocks noChangeShapeType="1"/>
          </p:cNvSpPr>
          <p:nvPr/>
        </p:nvSpPr>
        <p:spPr bwMode="auto">
          <a:xfrm>
            <a:off x="247650" y="5689600"/>
            <a:ext cx="4397375" cy="0"/>
          </a:xfrm>
          <a:prstGeom prst="line">
            <a:avLst/>
          </a:prstGeom>
          <a:noFill/>
          <a:ln w="2857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69" name="文本框 39"/>
          <p:cNvSpPr>
            <a:spLocks noChangeArrowheads="1"/>
          </p:cNvSpPr>
          <p:nvPr/>
        </p:nvSpPr>
        <p:spPr bwMode="auto">
          <a:xfrm>
            <a:off x="2273300" y="5840413"/>
            <a:ext cx="2559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总计：</a:t>
            </a:r>
            <a:r>
              <a:rPr lang="en-US" altLang="zh-CN"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r>
              <a:rPr lang="zh-CN" altLang="en-US"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元</a:t>
            </a:r>
          </a:p>
        </p:txBody>
      </p:sp>
      <p:pic>
        <p:nvPicPr>
          <p:cNvPr id="194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1639888"/>
            <a:ext cx="64738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Oval 15"/>
          <p:cNvSpPr>
            <a:spLocks noChangeArrowheads="1"/>
          </p:cNvSpPr>
          <p:nvPr/>
        </p:nvSpPr>
        <p:spPr bwMode="auto">
          <a:xfrm>
            <a:off x="1062038" y="197802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1</a:t>
            </a:r>
          </a:p>
        </p:txBody>
      </p:sp>
      <p:sp>
        <p:nvSpPr>
          <p:cNvPr id="19472" name="Oval 16"/>
          <p:cNvSpPr>
            <a:spLocks noChangeArrowheads="1"/>
          </p:cNvSpPr>
          <p:nvPr/>
        </p:nvSpPr>
        <p:spPr bwMode="auto">
          <a:xfrm>
            <a:off x="1047750" y="287972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2</a:t>
            </a:r>
          </a:p>
        </p:txBody>
      </p:sp>
      <p:sp>
        <p:nvSpPr>
          <p:cNvPr id="19473" name="Oval 17"/>
          <p:cNvSpPr>
            <a:spLocks noChangeArrowheads="1"/>
          </p:cNvSpPr>
          <p:nvPr/>
        </p:nvSpPr>
        <p:spPr bwMode="auto">
          <a:xfrm>
            <a:off x="1062038" y="385127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3</a:t>
            </a:r>
            <a:endParaRPr lang="zh-CN" altLang="en-US" sz="1800">
              <a:latin typeface="Arial" panose="020B0604020202020204" pitchFamily="34" charset="0"/>
            </a:endParaRPr>
          </a:p>
        </p:txBody>
      </p:sp>
      <p:sp>
        <p:nvSpPr>
          <p:cNvPr id="19474" name="Oval 18"/>
          <p:cNvSpPr>
            <a:spLocks noChangeArrowheads="1"/>
          </p:cNvSpPr>
          <p:nvPr/>
        </p:nvSpPr>
        <p:spPr bwMode="auto">
          <a:xfrm>
            <a:off x="1076325" y="4795838"/>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4</a:t>
            </a:r>
            <a:endParaRPr lang="zh-CN" altLang="en-US" sz="18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直接连接符 2"/>
          <p:cNvSpPr>
            <a:spLocks noChangeShapeType="1"/>
          </p:cNvSpPr>
          <p:nvPr/>
        </p:nvSpPr>
        <p:spPr bwMode="auto">
          <a:xfrm>
            <a:off x="-31750" y="3025775"/>
            <a:ext cx="12187238" cy="0"/>
          </a:xfrm>
          <a:prstGeom prst="line">
            <a:avLst/>
          </a:prstGeom>
          <a:noFill/>
          <a:ln w="38100">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83" name="椭圆 3"/>
          <p:cNvSpPr>
            <a:spLocks noChangeArrowheads="1"/>
          </p:cNvSpPr>
          <p:nvPr/>
        </p:nvSpPr>
        <p:spPr bwMode="auto">
          <a:xfrm>
            <a:off x="1768475" y="2844800"/>
            <a:ext cx="360363"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4" name="椭圆 4"/>
          <p:cNvSpPr>
            <a:spLocks noChangeArrowheads="1"/>
          </p:cNvSpPr>
          <p:nvPr/>
        </p:nvSpPr>
        <p:spPr bwMode="auto">
          <a:xfrm>
            <a:off x="3802063" y="2844800"/>
            <a:ext cx="360362"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5" name="椭圆 5"/>
          <p:cNvSpPr>
            <a:spLocks noChangeArrowheads="1"/>
          </p:cNvSpPr>
          <p:nvPr/>
        </p:nvSpPr>
        <p:spPr bwMode="auto">
          <a:xfrm>
            <a:off x="5843588" y="2844800"/>
            <a:ext cx="360362"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6" name="椭圆 6"/>
          <p:cNvSpPr>
            <a:spLocks noChangeArrowheads="1"/>
          </p:cNvSpPr>
          <p:nvPr/>
        </p:nvSpPr>
        <p:spPr bwMode="auto">
          <a:xfrm>
            <a:off x="7953375" y="2844800"/>
            <a:ext cx="360363"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7" name="椭圆 7"/>
          <p:cNvSpPr>
            <a:spLocks noChangeArrowheads="1"/>
          </p:cNvSpPr>
          <p:nvPr/>
        </p:nvSpPr>
        <p:spPr bwMode="auto">
          <a:xfrm>
            <a:off x="10071100" y="2844800"/>
            <a:ext cx="360363"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0488" name="组合 40"/>
          <p:cNvGrpSpPr>
            <a:grpSpLocks/>
          </p:cNvGrpSpPr>
          <p:nvPr/>
        </p:nvGrpSpPr>
        <p:grpSpPr bwMode="auto">
          <a:xfrm>
            <a:off x="1047750" y="3386138"/>
            <a:ext cx="1800225" cy="2801937"/>
            <a:chOff x="0" y="0"/>
            <a:chExt cx="1800001" cy="2803141"/>
          </a:xfrm>
        </p:grpSpPr>
        <p:grpSp>
          <p:nvGrpSpPr>
            <p:cNvPr id="20525" name="组合 16"/>
            <p:cNvGrpSpPr>
              <a:grpSpLocks/>
            </p:cNvGrpSpPr>
            <p:nvPr/>
          </p:nvGrpSpPr>
          <p:grpSpPr bwMode="auto">
            <a:xfrm>
              <a:off x="1" y="0"/>
              <a:ext cx="1800000" cy="591152"/>
              <a:chOff x="0" y="0"/>
              <a:chExt cx="1637325" cy="591152"/>
            </a:xfrm>
          </p:grpSpPr>
          <p:sp>
            <p:nvSpPr>
              <p:cNvPr id="20527" name="流程图: 过程 14"/>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8" name="等腰三角形 15"/>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26" name="流程图: 过程 1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89" name="组合 34"/>
          <p:cNvGrpSpPr>
            <a:grpSpLocks/>
          </p:cNvGrpSpPr>
          <p:nvPr/>
        </p:nvGrpSpPr>
        <p:grpSpPr bwMode="auto">
          <a:xfrm>
            <a:off x="3081338" y="3386138"/>
            <a:ext cx="1800225" cy="2801937"/>
            <a:chOff x="0" y="0"/>
            <a:chExt cx="1800001" cy="2803141"/>
          </a:xfrm>
        </p:grpSpPr>
        <p:grpSp>
          <p:nvGrpSpPr>
            <p:cNvPr id="20521" name="组合 18"/>
            <p:cNvGrpSpPr>
              <a:grpSpLocks/>
            </p:cNvGrpSpPr>
            <p:nvPr/>
          </p:nvGrpSpPr>
          <p:grpSpPr bwMode="auto">
            <a:xfrm>
              <a:off x="1" y="0"/>
              <a:ext cx="1800000" cy="591152"/>
              <a:chOff x="0" y="0"/>
              <a:chExt cx="1637325" cy="591152"/>
            </a:xfrm>
          </p:grpSpPr>
          <p:sp>
            <p:nvSpPr>
              <p:cNvPr id="20523" name="流程图: 过程 19"/>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4" name="等腰三角形 2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22" name="流程图: 过程 21"/>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0" name="组合 35"/>
          <p:cNvGrpSpPr>
            <a:grpSpLocks/>
          </p:cNvGrpSpPr>
          <p:nvPr/>
        </p:nvGrpSpPr>
        <p:grpSpPr bwMode="auto">
          <a:xfrm>
            <a:off x="7234238" y="3386138"/>
            <a:ext cx="1800225" cy="2801937"/>
            <a:chOff x="0" y="0"/>
            <a:chExt cx="1800001" cy="2803141"/>
          </a:xfrm>
        </p:grpSpPr>
        <p:grpSp>
          <p:nvGrpSpPr>
            <p:cNvPr id="20517" name="组合 36"/>
            <p:cNvGrpSpPr>
              <a:grpSpLocks/>
            </p:cNvGrpSpPr>
            <p:nvPr/>
          </p:nvGrpSpPr>
          <p:grpSpPr bwMode="auto">
            <a:xfrm>
              <a:off x="1" y="0"/>
              <a:ext cx="1800000" cy="591152"/>
              <a:chOff x="0" y="0"/>
              <a:chExt cx="1637325" cy="591152"/>
            </a:xfrm>
          </p:grpSpPr>
          <p:sp>
            <p:nvSpPr>
              <p:cNvPr id="20519" name="流程图: 过程 38"/>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0" name="等腰三角形 39"/>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8" name="流程图: 过程 3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1" name="组合 41"/>
          <p:cNvGrpSpPr>
            <a:grpSpLocks/>
          </p:cNvGrpSpPr>
          <p:nvPr/>
        </p:nvGrpSpPr>
        <p:grpSpPr bwMode="auto">
          <a:xfrm>
            <a:off x="5122863" y="3386138"/>
            <a:ext cx="1800225" cy="2801937"/>
            <a:chOff x="0" y="0"/>
            <a:chExt cx="1800001" cy="2803141"/>
          </a:xfrm>
        </p:grpSpPr>
        <p:grpSp>
          <p:nvGrpSpPr>
            <p:cNvPr id="20513" name="组合 42"/>
            <p:cNvGrpSpPr>
              <a:grpSpLocks/>
            </p:cNvGrpSpPr>
            <p:nvPr/>
          </p:nvGrpSpPr>
          <p:grpSpPr bwMode="auto">
            <a:xfrm>
              <a:off x="1" y="0"/>
              <a:ext cx="1800000" cy="591152"/>
              <a:chOff x="0" y="0"/>
              <a:chExt cx="1637325" cy="591152"/>
            </a:xfrm>
          </p:grpSpPr>
          <p:sp>
            <p:nvSpPr>
              <p:cNvPr id="20515" name="流程图: 过程 44"/>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6" name="等腰三角形 45"/>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4" name="流程图: 过程 43"/>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2" name="组合 46"/>
          <p:cNvGrpSpPr>
            <a:grpSpLocks/>
          </p:cNvGrpSpPr>
          <p:nvPr/>
        </p:nvGrpSpPr>
        <p:grpSpPr bwMode="auto">
          <a:xfrm>
            <a:off x="9351963" y="3386138"/>
            <a:ext cx="1800225" cy="2801937"/>
            <a:chOff x="0" y="0"/>
            <a:chExt cx="1800001" cy="2803141"/>
          </a:xfrm>
        </p:grpSpPr>
        <p:grpSp>
          <p:nvGrpSpPr>
            <p:cNvPr id="20509" name="组合 47"/>
            <p:cNvGrpSpPr>
              <a:grpSpLocks/>
            </p:cNvGrpSpPr>
            <p:nvPr/>
          </p:nvGrpSpPr>
          <p:grpSpPr bwMode="auto">
            <a:xfrm>
              <a:off x="1" y="0"/>
              <a:ext cx="1800000" cy="591152"/>
              <a:chOff x="0" y="0"/>
              <a:chExt cx="1637325" cy="591152"/>
            </a:xfrm>
          </p:grpSpPr>
          <p:sp>
            <p:nvSpPr>
              <p:cNvPr id="20511" name="流程图: 过程 49"/>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2" name="等腰三角形 5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0" name="流程图: 过程 48"/>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493" name="文本框 51"/>
          <p:cNvSpPr>
            <a:spLocks noChangeArrowheads="1"/>
          </p:cNvSpPr>
          <p:nvPr/>
        </p:nvSpPr>
        <p:spPr bwMode="auto">
          <a:xfrm>
            <a:off x="1503363" y="2355850"/>
            <a:ext cx="124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4" name="文本框 52"/>
          <p:cNvSpPr>
            <a:spLocks noChangeArrowheads="1"/>
          </p:cNvSpPr>
          <p:nvPr/>
        </p:nvSpPr>
        <p:spPr bwMode="auto">
          <a:xfrm>
            <a:off x="1377950"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p>
        </p:txBody>
      </p:sp>
      <p:sp>
        <p:nvSpPr>
          <p:cNvPr id="20495" name="文本框 53"/>
          <p:cNvSpPr>
            <a:spLocks noChangeArrowheads="1"/>
          </p:cNvSpPr>
          <p:nvPr/>
        </p:nvSpPr>
        <p:spPr bwMode="auto">
          <a:xfrm>
            <a:off x="3355975"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6" name="文本框 54"/>
          <p:cNvSpPr>
            <a:spLocks noChangeArrowheads="1"/>
          </p:cNvSpPr>
          <p:nvPr/>
        </p:nvSpPr>
        <p:spPr bwMode="auto">
          <a:xfrm>
            <a:off x="5434013"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文本框 55"/>
          <p:cNvSpPr>
            <a:spLocks noChangeArrowheads="1"/>
          </p:cNvSpPr>
          <p:nvPr/>
        </p:nvSpPr>
        <p:spPr bwMode="auto">
          <a:xfrm>
            <a:off x="7508875"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文本框 56"/>
          <p:cNvSpPr>
            <a:spLocks noChangeArrowheads="1"/>
          </p:cNvSpPr>
          <p:nvPr/>
        </p:nvSpPr>
        <p:spPr bwMode="auto">
          <a:xfrm>
            <a:off x="9626600" y="2355850"/>
            <a:ext cx="1249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9" name="文本框 57"/>
          <p:cNvSpPr>
            <a:spLocks noChangeArrowheads="1"/>
          </p:cNvSpPr>
          <p:nvPr/>
        </p:nvSpPr>
        <p:spPr bwMode="auto">
          <a:xfrm>
            <a:off x="3411538"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0" name="文本框 58"/>
          <p:cNvSpPr>
            <a:spLocks noChangeArrowheads="1"/>
          </p:cNvSpPr>
          <p:nvPr/>
        </p:nvSpPr>
        <p:spPr bwMode="auto">
          <a:xfrm>
            <a:off x="5372100"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1" name="文本框 59"/>
          <p:cNvSpPr>
            <a:spLocks noChangeArrowheads="1"/>
          </p:cNvSpPr>
          <p:nvPr/>
        </p:nvSpPr>
        <p:spPr bwMode="auto">
          <a:xfrm>
            <a:off x="7564438" y="3621088"/>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2" name="文本框 60"/>
          <p:cNvSpPr>
            <a:spLocks noChangeArrowheads="1"/>
          </p:cNvSpPr>
          <p:nvPr/>
        </p:nvSpPr>
        <p:spPr bwMode="auto">
          <a:xfrm>
            <a:off x="9626600" y="3621088"/>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3" name="文本框 61"/>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人员安排</a:t>
            </a:r>
          </a:p>
        </p:txBody>
      </p:sp>
      <p:sp>
        <p:nvSpPr>
          <p:cNvPr id="20504" name="文本框 63"/>
          <p:cNvSpPr>
            <a:spLocks noChangeArrowheads="1"/>
          </p:cNvSpPr>
          <p:nvPr/>
        </p:nvSpPr>
        <p:spPr bwMode="auto">
          <a:xfrm>
            <a:off x="1131888"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5" name="文本框 64"/>
          <p:cNvSpPr>
            <a:spLocks noChangeArrowheads="1"/>
          </p:cNvSpPr>
          <p:nvPr/>
        </p:nvSpPr>
        <p:spPr bwMode="auto">
          <a:xfrm>
            <a:off x="3189288"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6" name="文本框 65"/>
          <p:cNvSpPr>
            <a:spLocks noChangeArrowheads="1"/>
          </p:cNvSpPr>
          <p:nvPr/>
        </p:nvSpPr>
        <p:spPr bwMode="auto">
          <a:xfrm>
            <a:off x="5211763"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7" name="文本框 66"/>
          <p:cNvSpPr>
            <a:spLocks noChangeArrowheads="1"/>
          </p:cNvSpPr>
          <p:nvPr/>
        </p:nvSpPr>
        <p:spPr bwMode="auto">
          <a:xfrm>
            <a:off x="7337425"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8" name="文本框 67"/>
          <p:cNvSpPr>
            <a:spLocks noChangeArrowheads="1"/>
          </p:cNvSpPr>
          <p:nvPr/>
        </p:nvSpPr>
        <p:spPr bwMode="auto">
          <a:xfrm>
            <a:off x="9445625"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框 41"/>
          <p:cNvSpPr>
            <a:spLocks noChangeArrowheads="1"/>
          </p:cNvSpPr>
          <p:nvPr/>
        </p:nvSpPr>
        <p:spPr bwMode="auto">
          <a:xfrm>
            <a:off x="1663700" y="885825"/>
            <a:ext cx="1587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1800">
              <a:latin typeface="Arial" panose="020B0604020202020204" pitchFamily="34" charset="0"/>
            </a:endParaRPr>
          </a:p>
        </p:txBody>
      </p:sp>
      <p:sp>
        <p:nvSpPr>
          <p:cNvPr id="3075" name="文本框 45"/>
          <p:cNvSpPr>
            <a:spLocks noChangeArrowheads="1"/>
          </p:cNvSpPr>
          <p:nvPr/>
        </p:nvSpPr>
        <p:spPr bwMode="auto">
          <a:xfrm>
            <a:off x="3251200" y="885825"/>
            <a:ext cx="34877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C00000"/>
                </a:solidFill>
                <a:latin typeface="Impact" panose="020B0806030902050204" pitchFamily="34" charset="0"/>
                <a:ea typeface="微软雅黑" panose="020B0503020204020204" pitchFamily="34" charset="-122"/>
                <a:sym typeface="Impact" panose="020B0806030902050204" pitchFamily="34" charset="0"/>
              </a:rPr>
              <a:t>CONTENTS</a:t>
            </a:r>
            <a:endParaRPr lang="zh-CN" altLang="en-US" sz="4400">
              <a:solidFill>
                <a:srgbClr val="C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76" name="矩形 46"/>
          <p:cNvSpPr>
            <a:spLocks noChangeArrowheads="1"/>
          </p:cNvSpPr>
          <p:nvPr/>
        </p:nvSpPr>
        <p:spPr bwMode="auto">
          <a:xfrm>
            <a:off x="3076575" y="1006475"/>
            <a:ext cx="46038" cy="539750"/>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7F7F7F"/>
              </a:solidFill>
              <a:latin typeface="宋体" panose="02010600030101010101" pitchFamily="2" charset="-122"/>
              <a:sym typeface="宋体" panose="02010600030101010101" pitchFamily="2" charset="-122"/>
            </a:endParaRPr>
          </a:p>
        </p:txBody>
      </p:sp>
      <p:grpSp>
        <p:nvGrpSpPr>
          <p:cNvPr id="3077" name="Group 5"/>
          <p:cNvGrpSpPr>
            <a:grpSpLocks/>
          </p:cNvGrpSpPr>
          <p:nvPr/>
        </p:nvGrpSpPr>
        <p:grpSpPr bwMode="auto">
          <a:xfrm>
            <a:off x="1800225" y="1993900"/>
            <a:ext cx="4905375" cy="830263"/>
            <a:chOff x="0" y="0"/>
            <a:chExt cx="7726" cy="1308"/>
          </a:xfrm>
        </p:grpSpPr>
        <p:grpSp>
          <p:nvGrpSpPr>
            <p:cNvPr id="3096" name="Group 6"/>
            <p:cNvGrpSpPr>
              <a:grpSpLocks noChangeAspect="1"/>
            </p:cNvGrpSpPr>
            <p:nvPr/>
          </p:nvGrpSpPr>
          <p:grpSpPr bwMode="auto">
            <a:xfrm>
              <a:off x="0" y="192"/>
              <a:ext cx="7727" cy="1116"/>
              <a:chOff x="0" y="0"/>
              <a:chExt cx="7727" cy="1116"/>
            </a:xfrm>
          </p:grpSpPr>
          <p:pic>
            <p:nvPicPr>
              <p:cNvPr id="30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7" name="Text Box 9"/>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1</a:t>
              </a:r>
              <a:endParaRPr lang="zh-CN" altLang="en-US" sz="1800">
                <a:latin typeface="Arial" panose="020B0604020202020204" pitchFamily="34" charset="0"/>
              </a:endParaRPr>
            </a:p>
          </p:txBody>
        </p:sp>
        <p:sp>
          <p:nvSpPr>
            <p:cNvPr id="3098" name="Text Box 10"/>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活动背景</a:t>
              </a:r>
              <a:endParaRPr lang="zh-CN" altLang="en-US" sz="1800">
                <a:latin typeface="Arial" panose="020B0604020202020204" pitchFamily="34" charset="0"/>
              </a:endParaRPr>
            </a:p>
          </p:txBody>
        </p:sp>
      </p:grpSp>
      <p:grpSp>
        <p:nvGrpSpPr>
          <p:cNvPr id="3078" name="Group 11"/>
          <p:cNvGrpSpPr>
            <a:grpSpLocks/>
          </p:cNvGrpSpPr>
          <p:nvPr/>
        </p:nvGrpSpPr>
        <p:grpSpPr bwMode="auto">
          <a:xfrm>
            <a:off x="1800225" y="2908300"/>
            <a:ext cx="4905375" cy="830263"/>
            <a:chOff x="0" y="0"/>
            <a:chExt cx="7726" cy="1308"/>
          </a:xfrm>
        </p:grpSpPr>
        <p:grpSp>
          <p:nvGrpSpPr>
            <p:cNvPr id="3091" name="Group 12"/>
            <p:cNvGrpSpPr>
              <a:grpSpLocks noChangeAspect="1"/>
            </p:cNvGrpSpPr>
            <p:nvPr/>
          </p:nvGrpSpPr>
          <p:grpSpPr bwMode="auto">
            <a:xfrm>
              <a:off x="0" y="192"/>
              <a:ext cx="7727" cy="1116"/>
              <a:chOff x="0" y="0"/>
              <a:chExt cx="7727" cy="1116"/>
            </a:xfrm>
          </p:grpSpPr>
          <p:pic>
            <p:nvPicPr>
              <p:cNvPr id="309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2" name="Text Box 15"/>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2</a:t>
              </a:r>
              <a:endParaRPr lang="zh-CN" altLang="en-US" sz="1800">
                <a:latin typeface="Arial" panose="020B0604020202020204" pitchFamily="34" charset="0"/>
              </a:endParaRPr>
            </a:p>
          </p:txBody>
        </p:sp>
        <p:sp>
          <p:nvSpPr>
            <p:cNvPr id="3093" name="Text Box 16"/>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活动目的</a:t>
              </a:r>
              <a:endParaRPr lang="zh-CN" altLang="en-US" sz="1800">
                <a:latin typeface="Arial" panose="020B0604020202020204" pitchFamily="34" charset="0"/>
              </a:endParaRPr>
            </a:p>
          </p:txBody>
        </p:sp>
      </p:grpSp>
      <p:grpSp>
        <p:nvGrpSpPr>
          <p:cNvPr id="3079" name="Group 17"/>
          <p:cNvGrpSpPr>
            <a:grpSpLocks/>
          </p:cNvGrpSpPr>
          <p:nvPr/>
        </p:nvGrpSpPr>
        <p:grpSpPr bwMode="auto">
          <a:xfrm>
            <a:off x="1800225" y="3797300"/>
            <a:ext cx="4905375" cy="830263"/>
            <a:chOff x="0" y="0"/>
            <a:chExt cx="7726" cy="1308"/>
          </a:xfrm>
        </p:grpSpPr>
        <p:grpSp>
          <p:nvGrpSpPr>
            <p:cNvPr id="3086" name="Group 18"/>
            <p:cNvGrpSpPr>
              <a:grpSpLocks noChangeAspect="1"/>
            </p:cNvGrpSpPr>
            <p:nvPr/>
          </p:nvGrpSpPr>
          <p:grpSpPr bwMode="auto">
            <a:xfrm>
              <a:off x="0" y="192"/>
              <a:ext cx="7727" cy="1116"/>
              <a:chOff x="0" y="0"/>
              <a:chExt cx="7727" cy="1116"/>
            </a:xfrm>
          </p:grpSpPr>
          <p:pic>
            <p:nvPicPr>
              <p:cNvPr id="30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7" name="Text Box 21"/>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3</a:t>
              </a:r>
              <a:endParaRPr lang="zh-CN" altLang="en-US" sz="1800">
                <a:latin typeface="Arial" panose="020B0604020202020204" pitchFamily="34" charset="0"/>
              </a:endParaRPr>
            </a:p>
          </p:txBody>
        </p:sp>
        <p:sp>
          <p:nvSpPr>
            <p:cNvPr id="3088" name="Text Box 22"/>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活动详情</a:t>
              </a:r>
              <a:endParaRPr lang="zh-CN" altLang="en-US" sz="1800">
                <a:latin typeface="Arial" panose="020B0604020202020204" pitchFamily="34" charset="0"/>
              </a:endParaRPr>
            </a:p>
          </p:txBody>
        </p:sp>
      </p:grpSp>
      <p:grpSp>
        <p:nvGrpSpPr>
          <p:cNvPr id="3080" name="Group 23"/>
          <p:cNvGrpSpPr>
            <a:grpSpLocks/>
          </p:cNvGrpSpPr>
          <p:nvPr/>
        </p:nvGrpSpPr>
        <p:grpSpPr bwMode="auto">
          <a:xfrm>
            <a:off x="1800225" y="4749800"/>
            <a:ext cx="4905375" cy="830263"/>
            <a:chOff x="0" y="0"/>
            <a:chExt cx="7726" cy="1308"/>
          </a:xfrm>
        </p:grpSpPr>
        <p:grpSp>
          <p:nvGrpSpPr>
            <p:cNvPr id="3081" name="Group 24"/>
            <p:cNvGrpSpPr>
              <a:grpSpLocks noChangeAspect="1"/>
            </p:cNvGrpSpPr>
            <p:nvPr/>
          </p:nvGrpSpPr>
          <p:grpSpPr bwMode="auto">
            <a:xfrm>
              <a:off x="0" y="192"/>
              <a:ext cx="7727" cy="1116"/>
              <a:chOff x="0" y="0"/>
              <a:chExt cx="7727" cy="1116"/>
            </a:xfrm>
          </p:grpSpPr>
          <p:pic>
            <p:nvPicPr>
              <p:cNvPr id="308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 name="Text Box 27"/>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4</a:t>
              </a:r>
              <a:endParaRPr lang="zh-CN" altLang="en-US" sz="1800">
                <a:latin typeface="Arial" panose="020B0604020202020204" pitchFamily="34" charset="0"/>
              </a:endParaRPr>
            </a:p>
          </p:txBody>
        </p:sp>
        <p:sp>
          <p:nvSpPr>
            <p:cNvPr id="3083" name="Text Box 28"/>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安排及预算</a:t>
              </a:r>
              <a:endParaRPr lang="zh-CN" altLang="en-US" sz="1800">
                <a:latin typeface="Arial" panose="020B0604020202020204" pitchFamily="34" charset="0"/>
              </a:endParaRPr>
            </a:p>
          </p:txBody>
        </p:sp>
      </p:grpSp>
      <p:sp>
        <p:nvSpPr>
          <p:cNvPr id="2" name="文本框 1"/>
          <p:cNvSpPr txBox="1"/>
          <p:nvPr/>
        </p:nvSpPr>
        <p:spPr>
          <a:xfrm>
            <a:off x="5151422" y="190123"/>
            <a:ext cx="1711105" cy="261610"/>
          </a:xfrm>
          <a:prstGeom prst="rect">
            <a:avLst/>
          </a:prstGeom>
          <a:noFill/>
        </p:spPr>
        <p:txBody>
          <a:bodyPr wrap="square" rtlCol="0">
            <a:spAutoFit/>
          </a:bodyPr>
          <a:lstStyle/>
          <a:p>
            <a:r>
              <a:rPr lang="en-US" altLang="zh-CN" sz="1050" dirty="0">
                <a:solidFill>
                  <a:srgbClr val="EEEEEE"/>
                </a:solidFill>
              </a:rPr>
              <a:t>https://www.ypppt.com/</a:t>
            </a:r>
            <a:endParaRPr lang="zh-CN" altLang="en-US" sz="1050" dirty="0">
              <a:solidFill>
                <a:srgbClr val="EEEEE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流程图: 决策 31"/>
          <p:cNvSpPr>
            <a:spLocks noChangeArrowheads="1"/>
          </p:cNvSpPr>
          <p:nvPr/>
        </p:nvSpPr>
        <p:spPr bwMode="auto">
          <a:xfrm>
            <a:off x="684213" y="5337175"/>
            <a:ext cx="3386137" cy="781050"/>
          </a:xfrm>
          <a:prstGeom prst="flowChartDecision">
            <a:avLst/>
          </a:prstGeom>
          <a:gradFill rotWithShape="1">
            <a:gsLst>
              <a:gs pos="0">
                <a:srgbClr val="F2F2F2"/>
              </a:gs>
              <a:gs pos="48999">
                <a:srgbClr val="F2F2F2"/>
              </a:gs>
              <a:gs pos="100000">
                <a:srgbClr val="D8D8D8"/>
              </a:gs>
            </a:gsLst>
            <a:path path="rect">
              <a:fillToRect t="100000" r="100000"/>
            </a:path>
          </a:gradFill>
          <a:ln w="12700">
            <a:solidFill>
              <a:srgbClr val="D8D8D8"/>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1507" name="组合 23"/>
          <p:cNvGrpSpPr>
            <a:grpSpLocks/>
          </p:cNvGrpSpPr>
          <p:nvPr/>
        </p:nvGrpSpPr>
        <p:grpSpPr bwMode="auto">
          <a:xfrm>
            <a:off x="1189038" y="971550"/>
            <a:ext cx="2281237" cy="2282825"/>
            <a:chOff x="0" y="0"/>
            <a:chExt cx="2281517" cy="2281517"/>
          </a:xfrm>
        </p:grpSpPr>
        <p:pic>
          <p:nvPicPr>
            <p:cNvPr id="2151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1517" cy="228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直接连接符 5"/>
            <p:cNvSpPr>
              <a:spLocks noChangeShapeType="1"/>
            </p:cNvSpPr>
            <p:nvPr/>
          </p:nvSpPr>
          <p:spPr bwMode="auto">
            <a:xfrm flipH="1" flipV="1">
              <a:off x="830777" y="947552"/>
              <a:ext cx="378618" cy="226220"/>
            </a:xfrm>
            <a:prstGeom prst="line">
              <a:avLst/>
            </a:prstGeom>
            <a:noFill/>
            <a:ln w="3810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5" name="直接连接符 6"/>
            <p:cNvSpPr>
              <a:spLocks noChangeShapeType="1"/>
            </p:cNvSpPr>
            <p:nvPr/>
          </p:nvSpPr>
          <p:spPr bwMode="auto">
            <a:xfrm flipV="1">
              <a:off x="1087951" y="880878"/>
              <a:ext cx="476250" cy="292894"/>
            </a:xfrm>
            <a:prstGeom prst="line">
              <a:avLst/>
            </a:prstGeom>
            <a:noFill/>
            <a:ln w="28575">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6" name="直接连接符 11"/>
            <p:cNvSpPr>
              <a:spLocks noChangeShapeType="1"/>
            </p:cNvSpPr>
            <p:nvPr/>
          </p:nvSpPr>
          <p:spPr bwMode="auto">
            <a:xfrm flipH="1">
              <a:off x="1138320" y="1027325"/>
              <a:ext cx="2381" cy="672466"/>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7" name="椭圆 21"/>
            <p:cNvSpPr>
              <a:spLocks noChangeArrowheads="1"/>
            </p:cNvSpPr>
            <p:nvPr/>
          </p:nvSpPr>
          <p:spPr bwMode="auto">
            <a:xfrm>
              <a:off x="1113164" y="1095191"/>
              <a:ext cx="71438" cy="71438"/>
            </a:xfrm>
            <a:prstGeom prst="ellipse">
              <a:avLst/>
            </a:prstGeom>
            <a:solidFill>
              <a:srgbClr val="19294B"/>
            </a:solidFill>
            <a:ln w="12700">
              <a:solidFill>
                <a:srgbClr val="262626"/>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1508" name="文本框 27"/>
          <p:cNvSpPr>
            <a:spLocks noChangeArrowheads="1"/>
          </p:cNvSpPr>
          <p:nvPr/>
        </p:nvSpPr>
        <p:spPr bwMode="auto">
          <a:xfrm>
            <a:off x="4300538" y="1592263"/>
            <a:ext cx="5392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10:10</a:t>
            </a:r>
            <a:r>
              <a:rPr lang="en-US" altLang="zh-CN" sz="48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am</a:t>
            </a:r>
            <a:endParaRPr lang="zh-CN" altLang="en-US" sz="48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文本框 28"/>
          <p:cNvSpPr>
            <a:spLocks noChangeArrowheads="1"/>
          </p:cNvSpPr>
          <p:nvPr/>
        </p:nvSpPr>
        <p:spPr bwMode="auto">
          <a:xfrm>
            <a:off x="8199438" y="1731963"/>
            <a:ext cx="2544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星期六</a:t>
            </a:r>
            <a:endPar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日</a:t>
            </a:r>
          </a:p>
        </p:txBody>
      </p:sp>
      <p:sp>
        <p:nvSpPr>
          <p:cNvPr id="21510" name="任意多边形 30"/>
          <p:cNvSpPr>
            <a:spLocks noChangeArrowheads="1"/>
          </p:cNvSpPr>
          <p:nvPr/>
        </p:nvSpPr>
        <p:spPr bwMode="auto">
          <a:xfrm>
            <a:off x="1785938" y="4200525"/>
            <a:ext cx="1082675" cy="1557338"/>
          </a:xfrm>
          <a:custGeom>
            <a:avLst/>
            <a:gdLst>
              <a:gd name="T0" fmla="*/ 575905 w 1044084"/>
              <a:gd name="T1" fmla="*/ 300452 h 1502916"/>
              <a:gd name="T2" fmla="*/ 294916 w 1044084"/>
              <a:gd name="T3" fmla="*/ 580831 h 1502916"/>
              <a:gd name="T4" fmla="*/ 575905 w 1044084"/>
              <a:gd name="T5" fmla="*/ 861210 h 1502916"/>
              <a:gd name="T6" fmla="*/ 856894 w 1044084"/>
              <a:gd name="T7" fmla="*/ 580831 h 1502916"/>
              <a:gd name="T8" fmla="*/ 575905 w 1044084"/>
              <a:gd name="T9" fmla="*/ 300452 h 1502916"/>
              <a:gd name="T10" fmla="*/ 567076 w 1044084"/>
              <a:gd name="T11" fmla="*/ 194 h 1502916"/>
              <a:gd name="T12" fmla="*/ 982939 w 1044084"/>
              <a:gd name="T13" fmla="*/ 180856 h 1502916"/>
              <a:gd name="T14" fmla="*/ 982939 w 1044084"/>
              <a:gd name="T15" fmla="*/ 180856 h 1502916"/>
              <a:gd name="T16" fmla="*/ 1004180 w 1044084"/>
              <a:gd name="T17" fmla="*/ 1002003 h 1502916"/>
              <a:gd name="T18" fmla="*/ 610324 w 1044084"/>
              <a:gd name="T19" fmla="*/ 1672166 h 1502916"/>
              <a:gd name="T20" fmla="*/ 181249 w 1044084"/>
              <a:gd name="T21" fmla="*/ 980806 h 1502916"/>
              <a:gd name="T22" fmla="*/ 160008 w 1044084"/>
              <a:gd name="T23" fmla="*/ 159660 h 1502916"/>
              <a:gd name="T24" fmla="*/ 567076 w 1044084"/>
              <a:gd name="T25" fmla="*/ 19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gradFill rotWithShape="1">
            <a:gsLst>
              <a:gs pos="0">
                <a:srgbClr val="F2F2F2"/>
              </a:gs>
              <a:gs pos="34999">
                <a:srgbClr val="FFFFFF"/>
              </a:gs>
              <a:gs pos="100000">
                <a:srgbClr val="D8D8D8"/>
              </a:gs>
            </a:gsLst>
            <a:path path="rect">
              <a:fillToRect r="100000" b="100000"/>
            </a:path>
          </a:gradFill>
          <a:ln w="12700" cap="rnd">
            <a:solidFill>
              <a:srgbClr val="7F7F7F"/>
            </a:solidFill>
            <a:miter lim="800000"/>
            <a:headEnd/>
            <a:tailEnd/>
          </a:ln>
        </p:spPr>
        <p:txBody>
          <a:bodyPr anchor="ctr"/>
          <a:lstStyle/>
          <a:p>
            <a:endParaRPr lang="zh-CN" altLang="en-US"/>
          </a:p>
        </p:txBody>
      </p:sp>
      <p:sp>
        <p:nvSpPr>
          <p:cNvPr id="21511" name="文本框 32"/>
          <p:cNvSpPr>
            <a:spLocks noChangeArrowheads="1"/>
          </p:cNvSpPr>
          <p:nvPr/>
        </p:nvSpPr>
        <p:spPr bwMode="auto">
          <a:xfrm>
            <a:off x="4457700" y="4737100"/>
            <a:ext cx="72675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活动地点</a:t>
            </a:r>
            <a:endParaRPr lang="en-US" altLang="zh-CN" sz="4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上图中的时钟指针可编辑，可根据实际情况进行调整</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直接连接符 34"/>
          <p:cNvSpPr>
            <a:spLocks noChangeShapeType="1"/>
          </p:cNvSpPr>
          <p:nvPr/>
        </p:nvSpPr>
        <p:spPr bwMode="auto">
          <a:xfrm>
            <a:off x="0" y="3665538"/>
            <a:ext cx="12192000" cy="0"/>
          </a:xfrm>
          <a:prstGeom prst="line">
            <a:avLst/>
          </a:prstGeom>
          <a:noFill/>
          <a:ln w="12700">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1"/>
          <p:cNvSpPr>
            <a:spLocks noChangeArrowheads="1"/>
          </p:cNvSpPr>
          <p:nvPr/>
        </p:nvSpPr>
        <p:spPr bwMode="auto">
          <a:xfrm>
            <a:off x="3933825" y="2414588"/>
            <a:ext cx="48037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Impact" panose="020B0806030902050204" pitchFamily="34" charset="0"/>
                <a:sym typeface="Impact" panose="020B0806030902050204" pitchFamily="34" charset="0"/>
              </a:rPr>
              <a:t>THANKS</a:t>
            </a:r>
            <a:endParaRPr lang="zh-CN" altLang="en-US" sz="10000">
              <a:solidFill>
                <a:srgbClr val="C00000"/>
              </a:solidFill>
              <a:latin typeface="Impact" panose="020B0806030902050204" pitchFamily="34" charset="0"/>
              <a:sym typeface="Impact" panose="020B0806030902050204" pitchFamily="34" charset="0"/>
            </a:endParaRPr>
          </a:p>
        </p:txBody>
      </p:sp>
      <p:sp>
        <p:nvSpPr>
          <p:cNvPr id="22531" name="文本框 5"/>
          <p:cNvSpPr>
            <a:spLocks noChangeArrowheads="1"/>
          </p:cNvSpPr>
          <p:nvPr/>
        </p:nvSpPr>
        <p:spPr bwMode="auto">
          <a:xfrm>
            <a:off x="4143375" y="3876675"/>
            <a:ext cx="438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请在该区域内输入活动或市场策划的名称</a:t>
            </a:r>
            <a:endPar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2" name="直接连接符 7"/>
          <p:cNvSpPr>
            <a:spLocks noChangeShapeType="1"/>
          </p:cNvSpPr>
          <p:nvPr/>
        </p:nvSpPr>
        <p:spPr bwMode="auto">
          <a:xfrm>
            <a:off x="2024063" y="3740150"/>
            <a:ext cx="8070850" cy="0"/>
          </a:xfrm>
          <a:prstGeom prst="line">
            <a:avLst/>
          </a:prstGeom>
          <a:noFill/>
          <a:ln w="6350">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33" name="文本框 9"/>
          <p:cNvSpPr>
            <a:spLocks noChangeArrowheads="1"/>
          </p:cNvSpPr>
          <p:nvPr/>
        </p:nvSpPr>
        <p:spPr bwMode="auto">
          <a:xfrm>
            <a:off x="5268913" y="4214813"/>
            <a:ext cx="158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rgbClr val="C3C3C3"/>
                </a:solidFill>
                <a:latin typeface="微软雅黑" panose="020B0503020204020204" pitchFamily="34" charset="-122"/>
                <a:sym typeface="微软雅黑" panose="020B0503020204020204" pitchFamily="34" charset="-122"/>
              </a:rPr>
              <a:t>love </a:t>
            </a:r>
            <a:endParaRPr lang="zh-CN" altLang="en-US" sz="18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eaLnBrk="1" fontAlgn="auto" hangingPunct="1">
              <a:spcBef>
                <a:spcPts val="0"/>
              </a:spcBef>
              <a:spcAft>
                <a:spcPts val="0"/>
              </a:spcAft>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683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099" name="组合 26"/>
          <p:cNvGrpSpPr>
            <a:grpSpLocks/>
          </p:cNvGrpSpPr>
          <p:nvPr/>
        </p:nvGrpSpPr>
        <p:grpSpPr bwMode="auto">
          <a:xfrm>
            <a:off x="-92075" y="2354263"/>
            <a:ext cx="12379325" cy="1543050"/>
            <a:chOff x="0" y="0"/>
            <a:chExt cx="12382501" cy="1543050"/>
          </a:xfrm>
        </p:grpSpPr>
        <p:sp>
          <p:nvSpPr>
            <p:cNvPr id="410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5"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活动背景</a:t>
              </a:r>
            </a:p>
          </p:txBody>
        </p:sp>
      </p:grpSp>
      <p:sp>
        <p:nvSpPr>
          <p:cNvPr id="4100"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1" name="文本框 8"/>
          <p:cNvSpPr>
            <a:spLocks noChangeArrowheads="1"/>
          </p:cNvSpPr>
          <p:nvPr/>
        </p:nvSpPr>
        <p:spPr bwMode="auto">
          <a:xfrm>
            <a:off x="1814513" y="2209800"/>
            <a:ext cx="11636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文本框 27"/>
          <p:cNvSpPr>
            <a:spLocks noChangeArrowheads="1"/>
          </p:cNvSpPr>
          <p:nvPr/>
        </p:nvSpPr>
        <p:spPr bwMode="auto">
          <a:xfrm>
            <a:off x="3841750" y="3973513"/>
            <a:ext cx="6183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市场现状分析　　发展状况分析　竞争对手分析　自身分析</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46138"/>
            <a:ext cx="59055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任意多边形 8"/>
          <p:cNvSpPr>
            <a:spLocks noChangeArrowheads="1"/>
          </p:cNvSpPr>
          <p:nvPr/>
        </p:nvSpPr>
        <p:spPr bwMode="auto">
          <a:xfrm>
            <a:off x="4559300" y="2316163"/>
            <a:ext cx="296863" cy="427037"/>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4" name="任意多边形 11"/>
          <p:cNvSpPr>
            <a:spLocks noChangeArrowheads="1"/>
          </p:cNvSpPr>
          <p:nvPr/>
        </p:nvSpPr>
        <p:spPr bwMode="auto">
          <a:xfrm>
            <a:off x="5187950" y="3544888"/>
            <a:ext cx="203200" cy="292100"/>
          </a:xfrm>
          <a:custGeom>
            <a:avLst/>
            <a:gdLst>
              <a:gd name="T0" fmla="*/ 3807 w 1044084"/>
              <a:gd name="T1" fmla="*/ 1983 h 1502916"/>
              <a:gd name="T2" fmla="*/ 1950 w 1044084"/>
              <a:gd name="T3" fmla="*/ 3833 h 1502916"/>
              <a:gd name="T4" fmla="*/ 3807 w 1044084"/>
              <a:gd name="T5" fmla="*/ 5683 h 1502916"/>
              <a:gd name="T6" fmla="*/ 5665 w 1044084"/>
              <a:gd name="T7" fmla="*/ 3833 h 1502916"/>
              <a:gd name="T8" fmla="*/ 3807 w 1044084"/>
              <a:gd name="T9" fmla="*/ 1983 h 1502916"/>
              <a:gd name="T10" fmla="*/ 3749 w 1044084"/>
              <a:gd name="T11" fmla="*/ 1 h 1502916"/>
              <a:gd name="T12" fmla="*/ 6498 w 1044084"/>
              <a:gd name="T13" fmla="*/ 1193 h 1502916"/>
              <a:gd name="T14" fmla="*/ 6498 w 1044084"/>
              <a:gd name="T15" fmla="*/ 1193 h 1502916"/>
              <a:gd name="T16" fmla="*/ 6639 w 1044084"/>
              <a:gd name="T17" fmla="*/ 6612 h 1502916"/>
              <a:gd name="T18" fmla="*/ 4035 w 1044084"/>
              <a:gd name="T19" fmla="*/ 11034 h 1502916"/>
              <a:gd name="T20" fmla="*/ 1198 w 1044084"/>
              <a:gd name="T21" fmla="*/ 6472 h 1502916"/>
              <a:gd name="T22" fmla="*/ 1058 w 1044084"/>
              <a:gd name="T23" fmla="*/ 1054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5" name="任意多边形 22"/>
          <p:cNvSpPr>
            <a:spLocks noChangeArrowheads="1"/>
          </p:cNvSpPr>
          <p:nvPr/>
        </p:nvSpPr>
        <p:spPr bwMode="auto">
          <a:xfrm>
            <a:off x="4445000" y="4673600"/>
            <a:ext cx="269875" cy="387350"/>
          </a:xfrm>
          <a:custGeom>
            <a:avLst/>
            <a:gdLst>
              <a:gd name="T0" fmla="*/ 8920 w 1044084"/>
              <a:gd name="T1" fmla="*/ 4623 h 1502916"/>
              <a:gd name="T2" fmla="*/ 4568 w 1044084"/>
              <a:gd name="T3" fmla="*/ 8937 h 1502916"/>
              <a:gd name="T4" fmla="*/ 8920 w 1044084"/>
              <a:gd name="T5" fmla="*/ 13252 h 1502916"/>
              <a:gd name="T6" fmla="*/ 13272 w 1044084"/>
              <a:gd name="T7" fmla="*/ 8937 h 1502916"/>
              <a:gd name="T8" fmla="*/ 8920 w 1044084"/>
              <a:gd name="T9" fmla="*/ 4623 h 1502916"/>
              <a:gd name="T10" fmla="*/ 8783 w 1044084"/>
              <a:gd name="T11" fmla="*/ 3 h 1502916"/>
              <a:gd name="T12" fmla="*/ 15224 w 1044084"/>
              <a:gd name="T13" fmla="*/ 2783 h 1502916"/>
              <a:gd name="T14" fmla="*/ 15224 w 1044084"/>
              <a:gd name="T15" fmla="*/ 2783 h 1502916"/>
              <a:gd name="T16" fmla="*/ 15553 w 1044084"/>
              <a:gd name="T17" fmla="*/ 15418 h 1502916"/>
              <a:gd name="T18" fmla="*/ 9453 w 1044084"/>
              <a:gd name="T19" fmla="*/ 25730 h 1502916"/>
              <a:gd name="T20" fmla="*/ 2807 w 1044084"/>
              <a:gd name="T21" fmla="*/ 15092 h 1502916"/>
              <a:gd name="T22" fmla="*/ 2478 w 1044084"/>
              <a:gd name="T23" fmla="*/ 2457 h 1502916"/>
              <a:gd name="T24" fmla="*/ 8783 w 1044084"/>
              <a:gd name="T25" fmla="*/ 3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6" name="文本框 23"/>
          <p:cNvSpPr>
            <a:spLocks noChangeArrowheads="1"/>
          </p:cNvSpPr>
          <p:nvPr/>
        </p:nvSpPr>
        <p:spPr bwMode="auto">
          <a:xfrm>
            <a:off x="4883150" y="2333625"/>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北京 </a:t>
            </a:r>
            <a:r>
              <a:rPr lang="en-US" altLang="zh-CN" sz="2400">
                <a:solidFill>
                  <a:srgbClr val="19294B"/>
                </a:solidFill>
                <a:latin typeface="Impact" panose="020B0806030902050204" pitchFamily="34" charset="0"/>
                <a:sym typeface="Impact" panose="020B0806030902050204" pitchFamily="34" charset="0"/>
              </a:rPr>
              <a:t>35%</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7" name="文本框 24"/>
          <p:cNvSpPr>
            <a:spLocks noChangeArrowheads="1"/>
          </p:cNvSpPr>
          <p:nvPr/>
        </p:nvSpPr>
        <p:spPr bwMode="auto">
          <a:xfrm>
            <a:off x="5381625" y="3435350"/>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上海 </a:t>
            </a:r>
            <a:r>
              <a:rPr lang="en-US" altLang="zh-CN" sz="2400">
                <a:solidFill>
                  <a:srgbClr val="19294B"/>
                </a:solidFill>
                <a:latin typeface="Impact" panose="020B0806030902050204" pitchFamily="34" charset="0"/>
                <a:sym typeface="Impact" panose="020B0806030902050204" pitchFamily="34" charset="0"/>
              </a:rPr>
              <a:t>21%</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8" name="文本框 25"/>
          <p:cNvSpPr>
            <a:spLocks noChangeArrowheads="1"/>
          </p:cNvSpPr>
          <p:nvPr/>
        </p:nvSpPr>
        <p:spPr bwMode="auto">
          <a:xfrm>
            <a:off x="4518025" y="4926013"/>
            <a:ext cx="1543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广州 </a:t>
            </a:r>
            <a:r>
              <a:rPr lang="en-US" altLang="zh-CN" sz="2400">
                <a:solidFill>
                  <a:srgbClr val="19294B"/>
                </a:solidFill>
                <a:latin typeface="Impact" panose="020B0806030902050204" pitchFamily="34" charset="0"/>
                <a:sym typeface="Impact" panose="020B0806030902050204" pitchFamily="34" charset="0"/>
              </a:rPr>
              <a:t>31%</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9" name="任意多边形 26"/>
          <p:cNvSpPr>
            <a:spLocks noChangeArrowheads="1"/>
          </p:cNvSpPr>
          <p:nvPr/>
        </p:nvSpPr>
        <p:spPr bwMode="auto">
          <a:xfrm>
            <a:off x="3740150" y="3878263"/>
            <a:ext cx="203200" cy="293687"/>
          </a:xfrm>
          <a:custGeom>
            <a:avLst/>
            <a:gdLst>
              <a:gd name="T0" fmla="*/ 3807 w 1044084"/>
              <a:gd name="T1" fmla="*/ 2015 h 1502916"/>
              <a:gd name="T2" fmla="*/ 1950 w 1044084"/>
              <a:gd name="T3" fmla="*/ 3896 h 1502916"/>
              <a:gd name="T4" fmla="*/ 3807 w 1044084"/>
              <a:gd name="T5" fmla="*/ 5776 h 1502916"/>
              <a:gd name="T6" fmla="*/ 5665 w 1044084"/>
              <a:gd name="T7" fmla="*/ 3896 h 1502916"/>
              <a:gd name="T8" fmla="*/ 3807 w 1044084"/>
              <a:gd name="T9" fmla="*/ 2015 h 1502916"/>
              <a:gd name="T10" fmla="*/ 3749 w 1044084"/>
              <a:gd name="T11" fmla="*/ 1 h 1502916"/>
              <a:gd name="T12" fmla="*/ 6498 w 1044084"/>
              <a:gd name="T13" fmla="*/ 1213 h 1502916"/>
              <a:gd name="T14" fmla="*/ 6498 w 1044084"/>
              <a:gd name="T15" fmla="*/ 1213 h 1502916"/>
              <a:gd name="T16" fmla="*/ 6639 w 1044084"/>
              <a:gd name="T17" fmla="*/ 6720 h 1502916"/>
              <a:gd name="T18" fmla="*/ 4035 w 1044084"/>
              <a:gd name="T19" fmla="*/ 11215 h 1502916"/>
              <a:gd name="T20" fmla="*/ 1198 w 1044084"/>
              <a:gd name="T21" fmla="*/ 6578 h 1502916"/>
              <a:gd name="T22" fmla="*/ 1058 w 1044084"/>
              <a:gd name="T23" fmla="*/ 1071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0" name="文本框 27"/>
          <p:cNvSpPr>
            <a:spLocks noChangeArrowheads="1"/>
          </p:cNvSpPr>
          <p:nvPr/>
        </p:nvSpPr>
        <p:spPr bwMode="auto">
          <a:xfrm>
            <a:off x="3189288" y="3435350"/>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重庆 </a:t>
            </a:r>
            <a:r>
              <a:rPr lang="en-US" altLang="zh-CN" sz="2400">
                <a:solidFill>
                  <a:srgbClr val="19294B"/>
                </a:solidFill>
                <a:latin typeface="Impact" panose="020B0806030902050204" pitchFamily="34" charset="0"/>
                <a:sym typeface="Impact" panose="020B0806030902050204" pitchFamily="34" charset="0"/>
              </a:rPr>
              <a:t>13%</a:t>
            </a:r>
            <a:endParaRPr lang="zh-CN" altLang="en-US" sz="2400">
              <a:solidFill>
                <a:srgbClr val="19294B"/>
              </a:solidFill>
              <a:latin typeface="Impact" panose="020B0806030902050204" pitchFamily="34" charset="0"/>
              <a:sym typeface="Impact" panose="020B0806030902050204" pitchFamily="34" charset="0"/>
            </a:endParaRPr>
          </a:p>
        </p:txBody>
      </p:sp>
      <p:sp>
        <p:nvSpPr>
          <p:cNvPr id="5131" name="文本框 28"/>
          <p:cNvSpPr>
            <a:spLocks noChangeArrowheads="1"/>
          </p:cNvSpPr>
          <p:nvPr/>
        </p:nvSpPr>
        <p:spPr bwMode="auto">
          <a:xfrm>
            <a:off x="7472363" y="1749425"/>
            <a:ext cx="379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市场份额分析</a:t>
            </a:r>
          </a:p>
        </p:txBody>
      </p:sp>
      <p:sp>
        <p:nvSpPr>
          <p:cNvPr id="5132" name="文本框 29"/>
          <p:cNvSpPr>
            <a:spLocks noChangeArrowheads="1"/>
          </p:cNvSpPr>
          <p:nvPr/>
        </p:nvSpPr>
        <p:spPr bwMode="auto">
          <a:xfrm>
            <a:off x="7556500" y="2733675"/>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p>
        </p:txBody>
      </p:sp>
      <p:grpSp>
        <p:nvGrpSpPr>
          <p:cNvPr id="5133" name="组合 50"/>
          <p:cNvGrpSpPr>
            <a:grpSpLocks/>
          </p:cNvGrpSpPr>
          <p:nvPr/>
        </p:nvGrpSpPr>
        <p:grpSpPr bwMode="auto">
          <a:xfrm>
            <a:off x="7256463" y="2422525"/>
            <a:ext cx="569912" cy="808038"/>
            <a:chOff x="0" y="0"/>
            <a:chExt cx="570354" cy="809083"/>
          </a:xfrm>
        </p:grpSpPr>
        <p:sp>
          <p:nvSpPr>
            <p:cNvPr id="5140" name="文本框 33"/>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41" name="直角三角形 49"/>
            <p:cNvSpPr>
              <a:spLocks noChangeArrowheads="1"/>
            </p:cNvSpPr>
            <p:nvPr/>
          </p:nvSpPr>
          <p:spPr bwMode="auto">
            <a:xfrm rot="-5559855">
              <a:off x="155637" y="454384"/>
              <a:ext cx="200467" cy="161249"/>
            </a:xfrm>
            <a:prstGeom prst="rtTriangle">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142" name="直接连接符 37"/>
            <p:cNvSpPr>
              <a:spLocks noChangeShapeType="1"/>
            </p:cNvSpPr>
            <p:nvPr/>
          </p:nvSpPr>
          <p:spPr bwMode="auto">
            <a:xfrm flipH="1">
              <a:off x="49654" y="110840"/>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134" name="组合 51"/>
          <p:cNvGrpSpPr>
            <a:grpSpLocks/>
          </p:cNvGrpSpPr>
          <p:nvPr/>
        </p:nvGrpSpPr>
        <p:grpSpPr bwMode="auto">
          <a:xfrm>
            <a:off x="7007225" y="3724275"/>
            <a:ext cx="835025" cy="850900"/>
            <a:chOff x="0" y="0"/>
            <a:chExt cx="836459" cy="850701"/>
          </a:xfrm>
        </p:grpSpPr>
        <p:grpSp>
          <p:nvGrpSpPr>
            <p:cNvPr id="5136" name="组合 43"/>
            <p:cNvGrpSpPr>
              <a:grpSpLocks/>
            </p:cNvGrpSpPr>
            <p:nvPr/>
          </p:nvGrpSpPr>
          <p:grpSpPr bwMode="auto">
            <a:xfrm>
              <a:off x="0" y="0"/>
              <a:ext cx="836459" cy="850701"/>
              <a:chOff x="0" y="0"/>
              <a:chExt cx="836459" cy="850701"/>
            </a:xfrm>
          </p:grpSpPr>
          <p:sp>
            <p:nvSpPr>
              <p:cNvPr id="5138" name="文本框 40"/>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39" name="直角三角形 42"/>
              <p:cNvSpPr>
                <a:spLocks noChangeArrowheads="1"/>
              </p:cNvSpPr>
              <p:nvPr/>
            </p:nvSpPr>
            <p:spPr bwMode="auto">
              <a:xfrm rot="-5249366">
                <a:off x="11832" y="26070"/>
                <a:ext cx="812796" cy="836459"/>
              </a:xfrm>
              <a:prstGeom prst="rtTriangle">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5137" name="直接连接符 47"/>
            <p:cNvSpPr>
              <a:spLocks noChangeShapeType="1"/>
            </p:cNvSpPr>
            <p:nvPr/>
          </p:nvSpPr>
          <p:spPr bwMode="auto">
            <a:xfrm flipH="1">
              <a:off x="131686" y="63552"/>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135" name="文本框 30"/>
          <p:cNvSpPr>
            <a:spLocks noChangeArrowheads="1"/>
          </p:cNvSpPr>
          <p:nvPr/>
        </p:nvSpPr>
        <p:spPr bwMode="auto">
          <a:xfrm>
            <a:off x="7472363" y="4075113"/>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平行四边形 14"/>
          <p:cNvSpPr>
            <a:spLocks noChangeArrowheads="1"/>
          </p:cNvSpPr>
          <p:nvPr/>
        </p:nvSpPr>
        <p:spPr bwMode="auto">
          <a:xfrm rot="10800000">
            <a:off x="3816350" y="4906963"/>
            <a:ext cx="7535863" cy="393700"/>
          </a:xfrm>
          <a:prstGeom prst="parallelogram">
            <a:avLst>
              <a:gd name="adj" fmla="val 190171"/>
            </a:avLst>
          </a:prstGeom>
          <a:solidFill>
            <a:srgbClr val="D8D8D8"/>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7" name="上箭头 16"/>
          <p:cNvSpPr>
            <a:spLocks noChangeArrowheads="1"/>
          </p:cNvSpPr>
          <p:nvPr/>
        </p:nvSpPr>
        <p:spPr bwMode="auto">
          <a:xfrm>
            <a:off x="7756525" y="2511425"/>
            <a:ext cx="1031875" cy="2498725"/>
          </a:xfrm>
          <a:prstGeom prst="upArrow">
            <a:avLst>
              <a:gd name="adj1" fmla="val 50000"/>
              <a:gd name="adj2" fmla="val 49911"/>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8" name="上箭头 19"/>
          <p:cNvSpPr>
            <a:spLocks noChangeArrowheads="1"/>
          </p:cNvSpPr>
          <p:nvPr/>
        </p:nvSpPr>
        <p:spPr bwMode="auto">
          <a:xfrm>
            <a:off x="9231313" y="1974850"/>
            <a:ext cx="1030287" cy="3036888"/>
          </a:xfrm>
          <a:prstGeom prst="upArrow">
            <a:avLst>
              <a:gd name="adj1" fmla="val 50000"/>
              <a:gd name="adj2" fmla="val 50000"/>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9" name="上箭头 20"/>
          <p:cNvSpPr>
            <a:spLocks noChangeArrowheads="1"/>
          </p:cNvSpPr>
          <p:nvPr/>
        </p:nvSpPr>
        <p:spPr bwMode="auto">
          <a:xfrm>
            <a:off x="4708525" y="3643313"/>
            <a:ext cx="1030288" cy="1366837"/>
          </a:xfrm>
          <a:prstGeom prst="upArrow">
            <a:avLst>
              <a:gd name="adj1" fmla="val 50000"/>
              <a:gd name="adj2" fmla="val 49977"/>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0" name="上箭头 21"/>
          <p:cNvSpPr>
            <a:spLocks noChangeArrowheads="1"/>
          </p:cNvSpPr>
          <p:nvPr/>
        </p:nvSpPr>
        <p:spPr bwMode="auto">
          <a:xfrm>
            <a:off x="6283325" y="2840038"/>
            <a:ext cx="1030288" cy="2238375"/>
          </a:xfrm>
          <a:prstGeom prst="upArrow">
            <a:avLst>
              <a:gd name="adj1" fmla="val 50000"/>
              <a:gd name="adj2" fmla="val 49999"/>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1" name="文本框 22"/>
          <p:cNvSpPr>
            <a:spLocks noChangeArrowheads="1"/>
          </p:cNvSpPr>
          <p:nvPr/>
        </p:nvSpPr>
        <p:spPr bwMode="auto">
          <a:xfrm>
            <a:off x="1012825" y="825500"/>
            <a:ext cx="3797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发展趋势分析</a:t>
            </a:r>
          </a:p>
        </p:txBody>
      </p:sp>
      <p:sp>
        <p:nvSpPr>
          <p:cNvPr id="6152" name="文本框 23"/>
          <p:cNvSpPr>
            <a:spLocks noChangeArrowheads="1"/>
          </p:cNvSpPr>
          <p:nvPr/>
        </p:nvSpPr>
        <p:spPr bwMode="auto">
          <a:xfrm>
            <a:off x="4810125" y="317023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一般</a:t>
            </a:r>
          </a:p>
        </p:txBody>
      </p:sp>
      <p:sp>
        <p:nvSpPr>
          <p:cNvPr id="6153" name="文本框 24"/>
          <p:cNvSpPr>
            <a:spLocks noChangeArrowheads="1"/>
          </p:cNvSpPr>
          <p:nvPr/>
        </p:nvSpPr>
        <p:spPr bwMode="auto">
          <a:xfrm>
            <a:off x="6405563" y="2378075"/>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中等</a:t>
            </a:r>
            <a:endParaRPr lang="zh-CN" altLang="en-US" sz="1800">
              <a:latin typeface="Arial" panose="020B0604020202020204" pitchFamily="34" charset="0"/>
            </a:endParaRPr>
          </a:p>
        </p:txBody>
      </p:sp>
      <p:sp>
        <p:nvSpPr>
          <p:cNvPr id="6154" name="文本框 25"/>
          <p:cNvSpPr>
            <a:spLocks noChangeArrowheads="1"/>
          </p:cNvSpPr>
          <p:nvPr/>
        </p:nvSpPr>
        <p:spPr bwMode="auto">
          <a:xfrm>
            <a:off x="7894638" y="2017713"/>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较好</a:t>
            </a:r>
          </a:p>
        </p:txBody>
      </p:sp>
      <p:sp>
        <p:nvSpPr>
          <p:cNvPr id="6155" name="文本框 26"/>
          <p:cNvSpPr>
            <a:spLocks noChangeArrowheads="1"/>
          </p:cNvSpPr>
          <p:nvPr/>
        </p:nvSpPr>
        <p:spPr bwMode="auto">
          <a:xfrm>
            <a:off x="9231313" y="1481138"/>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前景好</a:t>
            </a:r>
          </a:p>
        </p:txBody>
      </p:sp>
      <p:sp>
        <p:nvSpPr>
          <p:cNvPr id="6156" name="文本框 28"/>
          <p:cNvSpPr>
            <a:spLocks noChangeArrowheads="1"/>
          </p:cNvSpPr>
          <p:nvPr/>
        </p:nvSpPr>
        <p:spPr bwMode="auto">
          <a:xfrm>
            <a:off x="1055688" y="2511425"/>
            <a:ext cx="3490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p>
        </p:txBody>
      </p:sp>
      <p:grpSp>
        <p:nvGrpSpPr>
          <p:cNvPr id="6157" name="组合 29"/>
          <p:cNvGrpSpPr>
            <a:grpSpLocks/>
          </p:cNvGrpSpPr>
          <p:nvPr/>
        </p:nvGrpSpPr>
        <p:grpSpPr bwMode="auto">
          <a:xfrm>
            <a:off x="755650" y="2198688"/>
            <a:ext cx="569913" cy="809625"/>
            <a:chOff x="0" y="0"/>
            <a:chExt cx="570354" cy="809083"/>
          </a:xfrm>
        </p:grpSpPr>
        <p:sp>
          <p:nvSpPr>
            <p:cNvPr id="6168" name="文本框 30"/>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69"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70" name="直接连接符 32"/>
            <p:cNvSpPr>
              <a:spLocks noChangeShapeType="1"/>
            </p:cNvSpPr>
            <p:nvPr/>
          </p:nvSpPr>
          <p:spPr bwMode="auto">
            <a:xfrm flipH="1">
              <a:off x="49654" y="110840"/>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158" name="组合 33"/>
          <p:cNvGrpSpPr>
            <a:grpSpLocks/>
          </p:cNvGrpSpPr>
          <p:nvPr/>
        </p:nvGrpSpPr>
        <p:grpSpPr bwMode="auto">
          <a:xfrm>
            <a:off x="527050" y="3798888"/>
            <a:ext cx="835025" cy="850900"/>
            <a:chOff x="0" y="0"/>
            <a:chExt cx="836459" cy="850701"/>
          </a:xfrm>
        </p:grpSpPr>
        <p:grpSp>
          <p:nvGrpSpPr>
            <p:cNvPr id="6164" name="组合 34"/>
            <p:cNvGrpSpPr>
              <a:grpSpLocks/>
            </p:cNvGrpSpPr>
            <p:nvPr/>
          </p:nvGrpSpPr>
          <p:grpSpPr bwMode="auto">
            <a:xfrm>
              <a:off x="0" y="0"/>
              <a:ext cx="836459" cy="850701"/>
              <a:chOff x="0" y="0"/>
              <a:chExt cx="836459" cy="850701"/>
            </a:xfrm>
          </p:grpSpPr>
          <p:sp>
            <p:nvSpPr>
              <p:cNvPr id="6166" name="文本框 36"/>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67"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6165" name="直接连接符 35"/>
            <p:cNvSpPr>
              <a:spLocks noChangeShapeType="1"/>
            </p:cNvSpPr>
            <p:nvPr/>
          </p:nvSpPr>
          <p:spPr bwMode="auto">
            <a:xfrm flipH="1">
              <a:off x="131686" y="63552"/>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159" name="文本框 38"/>
          <p:cNvSpPr>
            <a:spLocks noChangeArrowheads="1"/>
          </p:cNvSpPr>
          <p:nvPr/>
        </p:nvSpPr>
        <p:spPr bwMode="auto">
          <a:xfrm>
            <a:off x="992188" y="4149725"/>
            <a:ext cx="35988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p>
        </p:txBody>
      </p:sp>
      <p:sp>
        <p:nvSpPr>
          <p:cNvPr id="6160" name="文本框 39"/>
          <p:cNvSpPr>
            <a:spLocks noChangeArrowheads="1"/>
          </p:cNvSpPr>
          <p:nvPr/>
        </p:nvSpPr>
        <p:spPr bwMode="auto">
          <a:xfrm>
            <a:off x="4810125" y="543718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文本框 40"/>
          <p:cNvSpPr>
            <a:spLocks noChangeArrowheads="1"/>
          </p:cNvSpPr>
          <p:nvPr/>
        </p:nvSpPr>
        <p:spPr bwMode="auto">
          <a:xfrm>
            <a:off x="6353175" y="543718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41"/>
          <p:cNvSpPr>
            <a:spLocks noChangeArrowheads="1"/>
          </p:cNvSpPr>
          <p:nvPr/>
        </p:nvSpPr>
        <p:spPr bwMode="auto">
          <a:xfrm>
            <a:off x="7894638" y="5437188"/>
            <a:ext cx="1030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3" name="文本框 42"/>
          <p:cNvSpPr>
            <a:spLocks noChangeArrowheads="1"/>
          </p:cNvSpPr>
          <p:nvPr/>
        </p:nvSpPr>
        <p:spPr bwMode="auto">
          <a:xfrm>
            <a:off x="9372600" y="543718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a:spLocks noChangeArrowheads="1"/>
          </p:cNvSpPr>
          <p:nvPr/>
        </p:nvSpPr>
        <p:spPr bwMode="auto">
          <a:xfrm>
            <a:off x="4705350" y="4873625"/>
            <a:ext cx="278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竞争对手分析</a:t>
            </a:r>
          </a:p>
        </p:txBody>
      </p:sp>
      <p:sp>
        <p:nvSpPr>
          <p:cNvPr id="7171" name="任意多边形 15"/>
          <p:cNvSpPr>
            <a:spLocks noChangeArrowheads="1"/>
          </p:cNvSpPr>
          <p:nvPr/>
        </p:nvSpPr>
        <p:spPr bwMode="auto">
          <a:xfrm>
            <a:off x="2662238" y="1978025"/>
            <a:ext cx="6867525" cy="3432175"/>
          </a:xfrm>
          <a:custGeom>
            <a:avLst/>
            <a:gdLst>
              <a:gd name="T0" fmla="*/ 5958908 w 6867238"/>
              <a:gd name="T1" fmla="*/ 1108123 h 3431878"/>
              <a:gd name="T2" fmla="*/ 6129282 w 6867238"/>
              <a:gd name="T3" fmla="*/ 1304247 h 3431878"/>
              <a:gd name="T4" fmla="*/ 6868100 w 6867238"/>
              <a:gd name="T5" fmla="*/ 3432768 h 3431878"/>
              <a:gd name="T6" fmla="*/ 5180014 w 6867238"/>
              <a:gd name="T7" fmla="*/ 3432768 h 3431878"/>
              <a:gd name="T8" fmla="*/ 4826846 w 6867238"/>
              <a:gd name="T9" fmla="*/ 2379604 h 3431878"/>
              <a:gd name="T10" fmla="*/ 4763680 w 6867238"/>
              <a:gd name="T11" fmla="*/ 2303513 h 3431878"/>
              <a:gd name="T12" fmla="*/ 963375 w 6867238"/>
              <a:gd name="T13" fmla="*/ 1048697 h 3431878"/>
              <a:gd name="T14" fmla="*/ 2157369 w 6867238"/>
              <a:gd name="T15" fmla="*/ 2242852 h 3431878"/>
              <a:gd name="T16" fmla="*/ 2141654 w 6867238"/>
              <a:gd name="T17" fmla="*/ 2258663 h 3431878"/>
              <a:gd name="T18" fmla="*/ 1688085 w 6867238"/>
              <a:gd name="T19" fmla="*/ 3432768 h 3431878"/>
              <a:gd name="T20" fmla="*/ 0 w 6867238"/>
              <a:gd name="T21" fmla="*/ 3432768 h 3431878"/>
              <a:gd name="T22" fmla="*/ 948250 w 6867238"/>
              <a:gd name="T23" fmla="*/ 1063161 h 3431878"/>
              <a:gd name="T24" fmla="*/ 3358891 w 6867238"/>
              <a:gd name="T25" fmla="*/ 159 h 3431878"/>
              <a:gd name="T26" fmla="*/ 3358891 w 6867238"/>
              <a:gd name="T27" fmla="*/ 1690363 h 3431878"/>
              <a:gd name="T28" fmla="*/ 3255537 w 6867238"/>
              <a:gd name="T29" fmla="*/ 1695584 h 3431878"/>
              <a:gd name="T30" fmla="*/ 2372683 w 6867238"/>
              <a:gd name="T31" fmla="*/ 2046145 h 3431878"/>
              <a:gd name="T32" fmla="*/ 2259489 w 6867238"/>
              <a:gd name="T33" fmla="*/ 2141285 h 3431878"/>
              <a:gd name="T34" fmla="*/ 1067489 w 6867238"/>
              <a:gd name="T35" fmla="*/ 949124 h 3431878"/>
              <a:gd name="T36" fmla="*/ 1178942 w 6867238"/>
              <a:gd name="T37" fmla="*/ 842532 h 3431878"/>
              <a:gd name="T38" fmla="*/ 3257335 w 6867238"/>
              <a:gd name="T39" fmla="*/ 2727 h 3431878"/>
              <a:gd name="T40" fmla="*/ 3502909 w 6867238"/>
              <a:gd name="T41" fmla="*/ 0 h 3431878"/>
              <a:gd name="T42" fmla="*/ 3610767 w 6867238"/>
              <a:gd name="T43" fmla="*/ 2727 h 3431878"/>
              <a:gd name="T44" fmla="*/ 5689158 w 6867238"/>
              <a:gd name="T45" fmla="*/ 842532 h 3431878"/>
              <a:gd name="T46" fmla="*/ 5858684 w 6867238"/>
              <a:gd name="T47" fmla="*/ 1004662 h 3431878"/>
              <a:gd name="T48" fmla="*/ 4665832 w 6867238"/>
              <a:gd name="T49" fmla="*/ 2197675 h 3431878"/>
              <a:gd name="T50" fmla="*/ 4615732 w 6867238"/>
              <a:gd name="T51" fmla="*/ 2147268 h 3431878"/>
              <a:gd name="T52" fmla="*/ 3612567 w 6867238"/>
              <a:gd name="T53" fmla="*/ 1695584 h 3431878"/>
              <a:gd name="T54" fmla="*/ 3502909 w 6867238"/>
              <a:gd name="T55" fmla="*/ 1690045 h 34318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67238"/>
              <a:gd name="T85" fmla="*/ 0 h 3431878"/>
              <a:gd name="T86" fmla="*/ 6867238 w 6867238"/>
              <a:gd name="T87" fmla="*/ 3431878 h 34318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67238" h="3431878">
                <a:moveTo>
                  <a:pt x="5958161" y="1107835"/>
                </a:moveTo>
                <a:lnTo>
                  <a:pt x="6128512" y="1303908"/>
                </a:lnTo>
                <a:cubicBezTo>
                  <a:pt x="6591095" y="1888934"/>
                  <a:pt x="6867238" y="2628158"/>
                  <a:pt x="6867238" y="3431878"/>
                </a:cubicBezTo>
                <a:lnTo>
                  <a:pt x="5179367" y="3431878"/>
                </a:lnTo>
                <a:cubicBezTo>
                  <a:pt x="5179367" y="3036426"/>
                  <a:pt x="5047881" y="2671684"/>
                  <a:pt x="4826241" y="2378987"/>
                </a:cubicBezTo>
                <a:lnTo>
                  <a:pt x="4763082" y="2302915"/>
                </a:lnTo>
                <a:lnTo>
                  <a:pt x="5958161" y="1107835"/>
                </a:lnTo>
                <a:close/>
                <a:moveTo>
                  <a:pt x="963254" y="1048424"/>
                </a:moveTo>
                <a:lnTo>
                  <a:pt x="2157099" y="2242270"/>
                </a:lnTo>
                <a:lnTo>
                  <a:pt x="2141386" y="2258077"/>
                </a:lnTo>
                <a:cubicBezTo>
                  <a:pt x="1859610" y="2568099"/>
                  <a:pt x="1687872" y="2979933"/>
                  <a:pt x="1687872" y="3431878"/>
                </a:cubicBezTo>
                <a:lnTo>
                  <a:pt x="0" y="3431878"/>
                </a:lnTo>
                <a:cubicBezTo>
                  <a:pt x="0" y="2513341"/>
                  <a:pt x="360676" y="1679043"/>
                  <a:pt x="948130" y="1062885"/>
                </a:cubicBezTo>
                <a:lnTo>
                  <a:pt x="963254" y="1048424"/>
                </a:lnTo>
                <a:close/>
                <a:moveTo>
                  <a:pt x="3358470" y="159"/>
                </a:moveTo>
                <a:lnTo>
                  <a:pt x="3358470" y="1689925"/>
                </a:lnTo>
                <a:lnTo>
                  <a:pt x="3255128" y="1695143"/>
                </a:lnTo>
                <a:cubicBezTo>
                  <a:pt x="2925014" y="1728668"/>
                  <a:pt x="2622090" y="1854168"/>
                  <a:pt x="2372386" y="2045614"/>
                </a:cubicBezTo>
                <a:lnTo>
                  <a:pt x="2259206" y="2140730"/>
                </a:lnTo>
                <a:lnTo>
                  <a:pt x="1067354" y="948878"/>
                </a:lnTo>
                <a:lnTo>
                  <a:pt x="1178794" y="842313"/>
                </a:lnTo>
                <a:cubicBezTo>
                  <a:pt x="1740593" y="352723"/>
                  <a:pt x="2463204" y="42961"/>
                  <a:pt x="3256926" y="2727"/>
                </a:cubicBezTo>
                <a:lnTo>
                  <a:pt x="3358470" y="159"/>
                </a:lnTo>
                <a:close/>
                <a:moveTo>
                  <a:pt x="3502470" y="0"/>
                </a:moveTo>
                <a:lnTo>
                  <a:pt x="3610313" y="2727"/>
                </a:lnTo>
                <a:cubicBezTo>
                  <a:pt x="4404035" y="42961"/>
                  <a:pt x="5126646" y="352723"/>
                  <a:pt x="5688445" y="842313"/>
                </a:cubicBezTo>
                <a:lnTo>
                  <a:pt x="5857949" y="1004401"/>
                </a:lnTo>
                <a:lnTo>
                  <a:pt x="4665245" y="2197105"/>
                </a:lnTo>
                <a:lnTo>
                  <a:pt x="4615151" y="2146711"/>
                </a:lnTo>
                <a:cubicBezTo>
                  <a:pt x="4345370" y="1898556"/>
                  <a:pt x="3997246" y="1734256"/>
                  <a:pt x="3612113" y="1695143"/>
                </a:cubicBezTo>
                <a:lnTo>
                  <a:pt x="3502470" y="1689607"/>
                </a:lnTo>
                <a:lnTo>
                  <a:pt x="3502470" y="0"/>
                </a:lnTo>
                <a:close/>
              </a:path>
            </a:pathLst>
          </a:custGeom>
          <a:gradFill rotWithShape="1">
            <a:gsLst>
              <a:gs pos="0">
                <a:srgbClr val="FAFAFA"/>
              </a:gs>
              <a:gs pos="100000">
                <a:srgbClr val="E3E3E3"/>
              </a:gs>
            </a:gsLst>
            <a:path path="rect">
              <a:fillToRect l="50000" t="50000" r="50000" b="50000"/>
            </a:path>
          </a:gradFill>
          <a:ln w="12700">
            <a:solidFill>
              <a:srgbClr val="19294B"/>
            </a:solidFill>
            <a:miter lim="800000"/>
            <a:headEnd/>
            <a:tailEnd/>
          </a:ln>
        </p:spPr>
        <p:txBody>
          <a:bodyPr anchor="ctr"/>
          <a:lstStyle/>
          <a:p>
            <a:endParaRPr lang="zh-CN" altLang="en-US"/>
          </a:p>
        </p:txBody>
      </p:sp>
      <p:sp>
        <p:nvSpPr>
          <p:cNvPr id="7172" name="文本框 19"/>
          <p:cNvSpPr>
            <a:spLocks noChangeArrowheads="1"/>
          </p:cNvSpPr>
          <p:nvPr/>
        </p:nvSpPr>
        <p:spPr bwMode="auto">
          <a:xfrm>
            <a:off x="2876550" y="4248150"/>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产品策略</a:t>
            </a:r>
            <a:endParaRPr lang="zh-CN" altLang="en-US" sz="1800">
              <a:latin typeface="Arial" panose="020B0604020202020204" pitchFamily="34" charset="0"/>
            </a:endParaRPr>
          </a:p>
        </p:txBody>
      </p:sp>
      <p:sp>
        <p:nvSpPr>
          <p:cNvPr id="7173" name="文本框 20"/>
          <p:cNvSpPr>
            <a:spLocks noChangeArrowheads="1"/>
          </p:cNvSpPr>
          <p:nvPr/>
        </p:nvSpPr>
        <p:spPr bwMode="auto">
          <a:xfrm>
            <a:off x="4340225" y="2741613"/>
            <a:ext cx="1638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渠道策略</a:t>
            </a:r>
            <a:endParaRPr lang="zh-CN" altLang="en-US" sz="1800">
              <a:latin typeface="Arial" panose="020B0604020202020204" pitchFamily="34" charset="0"/>
            </a:endParaRPr>
          </a:p>
        </p:txBody>
      </p:sp>
      <p:sp>
        <p:nvSpPr>
          <p:cNvPr id="7174" name="文本框 21"/>
          <p:cNvSpPr>
            <a:spLocks noChangeArrowheads="1"/>
          </p:cNvSpPr>
          <p:nvPr/>
        </p:nvSpPr>
        <p:spPr bwMode="auto">
          <a:xfrm>
            <a:off x="6416675" y="2741613"/>
            <a:ext cx="1638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价格策略</a:t>
            </a:r>
            <a:endParaRPr lang="zh-CN" altLang="en-US" sz="1800">
              <a:latin typeface="Arial" panose="020B0604020202020204" pitchFamily="34" charset="0"/>
            </a:endParaRPr>
          </a:p>
        </p:txBody>
      </p:sp>
      <p:sp>
        <p:nvSpPr>
          <p:cNvPr id="7175" name="文本框 22"/>
          <p:cNvSpPr>
            <a:spLocks noChangeArrowheads="1"/>
          </p:cNvSpPr>
          <p:nvPr/>
        </p:nvSpPr>
        <p:spPr bwMode="auto">
          <a:xfrm>
            <a:off x="7673975" y="4206875"/>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sz="1800">
              <a:latin typeface="Arial" panose="020B0604020202020204" pitchFamily="34" charset="0"/>
            </a:endParaRPr>
          </a:p>
        </p:txBody>
      </p:sp>
      <p:sp>
        <p:nvSpPr>
          <p:cNvPr id="7176" name="文本框 23"/>
          <p:cNvSpPr>
            <a:spLocks noChangeArrowheads="1"/>
          </p:cNvSpPr>
          <p:nvPr/>
        </p:nvSpPr>
        <p:spPr bwMode="auto">
          <a:xfrm>
            <a:off x="217488" y="3694113"/>
            <a:ext cx="256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sp>
        <p:nvSpPr>
          <p:cNvPr id="7177" name="文本框 24"/>
          <p:cNvSpPr>
            <a:spLocks noChangeArrowheads="1"/>
          </p:cNvSpPr>
          <p:nvPr/>
        </p:nvSpPr>
        <p:spPr bwMode="auto">
          <a:xfrm>
            <a:off x="2782888" y="890588"/>
            <a:ext cx="25669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sp>
        <p:nvSpPr>
          <p:cNvPr id="7178" name="文本框 25"/>
          <p:cNvSpPr>
            <a:spLocks noChangeArrowheads="1"/>
          </p:cNvSpPr>
          <p:nvPr/>
        </p:nvSpPr>
        <p:spPr bwMode="auto">
          <a:xfrm>
            <a:off x="6772275" y="838200"/>
            <a:ext cx="2565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sp>
        <p:nvSpPr>
          <p:cNvPr id="7179" name="文本框 26"/>
          <p:cNvSpPr>
            <a:spLocks noChangeArrowheads="1"/>
          </p:cNvSpPr>
          <p:nvPr/>
        </p:nvSpPr>
        <p:spPr bwMode="auto">
          <a:xfrm>
            <a:off x="9544050" y="3694113"/>
            <a:ext cx="256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grpSp>
        <p:nvGrpSpPr>
          <p:cNvPr id="7180" name="组合 42"/>
          <p:cNvGrpSpPr>
            <a:grpSpLocks/>
          </p:cNvGrpSpPr>
          <p:nvPr/>
        </p:nvGrpSpPr>
        <p:grpSpPr bwMode="auto">
          <a:xfrm>
            <a:off x="5556250" y="4229100"/>
            <a:ext cx="1038225" cy="617538"/>
            <a:chOff x="0" y="0"/>
            <a:chExt cx="1333638" cy="793012"/>
          </a:xfrm>
        </p:grpSpPr>
        <p:grpSp>
          <p:nvGrpSpPr>
            <p:cNvPr id="7181" name="组合 27"/>
            <p:cNvGrpSpPr>
              <a:grpSpLocks/>
            </p:cNvGrpSpPr>
            <p:nvPr/>
          </p:nvGrpSpPr>
          <p:grpSpPr bwMode="auto">
            <a:xfrm rot="322000">
              <a:off x="0" y="1"/>
              <a:ext cx="398238" cy="793011"/>
              <a:chOff x="0" y="0"/>
              <a:chExt cx="1292236" cy="2573230"/>
            </a:xfrm>
          </p:grpSpPr>
          <p:sp>
            <p:nvSpPr>
              <p:cNvPr id="7192" name="圆角矩形 2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3" name="圆角矩形 2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4" name="任意多边形 30"/>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95" name="任意多边形 31"/>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2" name="组合 32"/>
            <p:cNvGrpSpPr>
              <a:grpSpLocks/>
            </p:cNvGrpSpPr>
            <p:nvPr/>
          </p:nvGrpSpPr>
          <p:grpSpPr bwMode="auto">
            <a:xfrm rot="322000">
              <a:off x="469631" y="0"/>
              <a:ext cx="398238" cy="793011"/>
              <a:chOff x="0" y="0"/>
              <a:chExt cx="1292236" cy="2573230"/>
            </a:xfrm>
          </p:grpSpPr>
          <p:sp>
            <p:nvSpPr>
              <p:cNvPr id="7188" name="圆角矩形 33"/>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9" name="圆角矩形 34"/>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0" name="任意多边形 35"/>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91" name="任意多边形 36"/>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3" name="组合 37"/>
            <p:cNvGrpSpPr>
              <a:grpSpLocks/>
            </p:cNvGrpSpPr>
            <p:nvPr/>
          </p:nvGrpSpPr>
          <p:grpSpPr bwMode="auto">
            <a:xfrm rot="322000">
              <a:off x="935400" y="1"/>
              <a:ext cx="398238" cy="793011"/>
              <a:chOff x="0" y="0"/>
              <a:chExt cx="1292236" cy="2573230"/>
            </a:xfrm>
          </p:grpSpPr>
          <p:sp>
            <p:nvSpPr>
              <p:cNvPr id="7184" name="圆角矩形 3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5" name="圆角矩形 3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6" name="任意多边形 40"/>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87" name="任意多边形 41"/>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圆角矩形 2"/>
          <p:cNvSpPr>
            <a:spLocks noChangeArrowheads="1"/>
          </p:cNvSpPr>
          <p:nvPr/>
        </p:nvSpPr>
        <p:spPr bwMode="auto">
          <a:xfrm>
            <a:off x="1630363" y="12557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5" name="圆角矩形 4"/>
          <p:cNvSpPr>
            <a:spLocks noChangeArrowheads="1"/>
          </p:cNvSpPr>
          <p:nvPr/>
        </p:nvSpPr>
        <p:spPr bwMode="auto">
          <a:xfrm>
            <a:off x="6284913" y="12557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6" name="圆角矩形 5"/>
          <p:cNvSpPr>
            <a:spLocks noChangeArrowheads="1"/>
          </p:cNvSpPr>
          <p:nvPr/>
        </p:nvSpPr>
        <p:spPr bwMode="auto">
          <a:xfrm>
            <a:off x="1630363" y="35925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7" name="圆角矩形 6"/>
          <p:cNvSpPr>
            <a:spLocks noChangeArrowheads="1"/>
          </p:cNvSpPr>
          <p:nvPr/>
        </p:nvSpPr>
        <p:spPr bwMode="auto">
          <a:xfrm>
            <a:off x="6284913" y="35925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8" name="椭圆 7"/>
          <p:cNvSpPr>
            <a:spLocks noChangeArrowheads="1"/>
          </p:cNvSpPr>
          <p:nvPr/>
        </p:nvSpPr>
        <p:spPr bwMode="auto">
          <a:xfrm>
            <a:off x="5051425" y="2351088"/>
            <a:ext cx="2133600" cy="2133600"/>
          </a:xfrm>
          <a:prstGeom prst="ellipse">
            <a:avLst/>
          </a:prstGeom>
          <a:solidFill>
            <a:srgbClr val="F9F9F9"/>
          </a:solidFill>
          <a:ln w="9525">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9" name="文本框 8"/>
          <p:cNvSpPr>
            <a:spLocks noChangeArrowheads="1"/>
          </p:cNvSpPr>
          <p:nvPr/>
        </p:nvSpPr>
        <p:spPr bwMode="auto">
          <a:xfrm>
            <a:off x="5246688" y="3084513"/>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SWOT</a:t>
            </a:r>
            <a:endPar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0" name="矩形 12"/>
          <p:cNvSpPr>
            <a:spLocks noChangeArrowheads="1"/>
          </p:cNvSpPr>
          <p:nvPr/>
        </p:nvSpPr>
        <p:spPr bwMode="auto">
          <a:xfrm>
            <a:off x="1779588" y="1452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优势</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1" name="矩形 13"/>
          <p:cNvSpPr>
            <a:spLocks noChangeArrowheads="1"/>
          </p:cNvSpPr>
          <p:nvPr/>
        </p:nvSpPr>
        <p:spPr bwMode="auto">
          <a:xfrm>
            <a:off x="1814513" y="2008188"/>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这里输入优势特点这里输入优势特点这里输入优势特点这里输入优势特点</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2" name="矩形 14"/>
          <p:cNvSpPr>
            <a:spLocks noChangeArrowheads="1"/>
          </p:cNvSpPr>
          <p:nvPr/>
        </p:nvSpPr>
        <p:spPr bwMode="auto">
          <a:xfrm>
            <a:off x="1779588" y="38830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机会</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3" name="矩形 15"/>
          <p:cNvSpPr>
            <a:spLocks noChangeArrowheads="1"/>
          </p:cNvSpPr>
          <p:nvPr/>
        </p:nvSpPr>
        <p:spPr bwMode="auto">
          <a:xfrm>
            <a:off x="1814513" y="4438650"/>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这里输入机会分析这里输入机会分析这里输入机会分析这里输入机会分析</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4" name="矩形 16"/>
          <p:cNvSpPr>
            <a:spLocks noChangeArrowheads="1"/>
          </p:cNvSpPr>
          <p:nvPr/>
        </p:nvSpPr>
        <p:spPr bwMode="auto">
          <a:xfrm>
            <a:off x="7400925" y="38830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威胁</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5" name="矩形 17"/>
          <p:cNvSpPr>
            <a:spLocks noChangeArrowheads="1"/>
          </p:cNvSpPr>
          <p:nvPr/>
        </p:nvSpPr>
        <p:spPr bwMode="auto">
          <a:xfrm>
            <a:off x="7437438" y="4438650"/>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这里输入威胁分析这里输入威胁分析这里输入威胁分析这里输入威胁分析</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6" name="矩形 21"/>
          <p:cNvSpPr>
            <a:spLocks noChangeArrowheads="1"/>
          </p:cNvSpPr>
          <p:nvPr/>
        </p:nvSpPr>
        <p:spPr bwMode="auto">
          <a:xfrm>
            <a:off x="7400925" y="1452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劣势</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7" name="矩形 22"/>
          <p:cNvSpPr>
            <a:spLocks noChangeArrowheads="1"/>
          </p:cNvSpPr>
          <p:nvPr/>
        </p:nvSpPr>
        <p:spPr bwMode="auto">
          <a:xfrm>
            <a:off x="7437438" y="2008188"/>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这里输入劣势内容这里输入劣势内容这里输入劣势内容这里输入劣势内容</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9219" name="组合 26"/>
          <p:cNvGrpSpPr>
            <a:grpSpLocks/>
          </p:cNvGrpSpPr>
          <p:nvPr/>
        </p:nvGrpSpPr>
        <p:grpSpPr bwMode="auto">
          <a:xfrm>
            <a:off x="-92075" y="2354263"/>
            <a:ext cx="12379325" cy="1543050"/>
            <a:chOff x="0" y="0"/>
            <a:chExt cx="12382501" cy="1543050"/>
          </a:xfrm>
        </p:grpSpPr>
        <p:sp>
          <p:nvSpPr>
            <p:cNvPr id="922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5"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活动目的</a:t>
              </a:r>
            </a:p>
          </p:txBody>
        </p:sp>
      </p:grpSp>
      <p:sp>
        <p:nvSpPr>
          <p:cNvPr id="9220"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1" name="文本框 8"/>
          <p:cNvSpPr>
            <a:spLocks noChangeArrowheads="1"/>
          </p:cNvSpPr>
          <p:nvPr/>
        </p:nvSpPr>
        <p:spPr bwMode="auto">
          <a:xfrm>
            <a:off x="1814513" y="2209800"/>
            <a:ext cx="11636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2" name="文本框 27"/>
          <p:cNvSpPr>
            <a:spLocks noChangeArrowheads="1"/>
          </p:cNvSpPr>
          <p:nvPr/>
        </p:nvSpPr>
        <p:spPr bwMode="auto">
          <a:xfrm>
            <a:off x="3841750" y="3973513"/>
            <a:ext cx="694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提升销量　　处理库存　　打击竞争对手　　提升品牌知名度</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3"/>
          <p:cNvGrpSpPr>
            <a:grpSpLocks/>
          </p:cNvGrpSpPr>
          <p:nvPr/>
        </p:nvGrpSpPr>
        <p:grpSpPr bwMode="auto">
          <a:xfrm>
            <a:off x="4479925" y="2181225"/>
            <a:ext cx="3257550" cy="3257550"/>
            <a:chOff x="0" y="0"/>
            <a:chExt cx="3257550" cy="3257550"/>
          </a:xfrm>
        </p:grpSpPr>
        <p:sp>
          <p:nvSpPr>
            <p:cNvPr id="10267" name="椭圆 1"/>
            <p:cNvSpPr>
              <a:spLocks noChangeArrowheads="1"/>
            </p:cNvSpPr>
            <p:nvPr/>
          </p:nvSpPr>
          <p:spPr bwMode="auto">
            <a:xfrm>
              <a:off x="0" y="0"/>
              <a:ext cx="3257550" cy="3257550"/>
            </a:xfrm>
            <a:prstGeom prst="ellipse">
              <a:avLst/>
            </a:prstGeom>
            <a:solidFill>
              <a:srgbClr val="19294B"/>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8" name="椭圆 2"/>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3" name="文本框 4"/>
          <p:cNvSpPr>
            <a:spLocks noChangeArrowheads="1"/>
          </p:cNvSpPr>
          <p:nvPr/>
        </p:nvSpPr>
        <p:spPr bwMode="auto">
          <a:xfrm>
            <a:off x="5500688" y="3125788"/>
            <a:ext cx="10287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8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grpSp>
        <p:nvGrpSpPr>
          <p:cNvPr id="10244" name="组合 5"/>
          <p:cNvGrpSpPr>
            <a:grpSpLocks/>
          </p:cNvGrpSpPr>
          <p:nvPr/>
        </p:nvGrpSpPr>
        <p:grpSpPr bwMode="auto">
          <a:xfrm>
            <a:off x="2466975" y="1219200"/>
            <a:ext cx="2057400" cy="2057400"/>
            <a:chOff x="0" y="0"/>
            <a:chExt cx="3257550" cy="3257550"/>
          </a:xfrm>
        </p:grpSpPr>
        <p:sp>
          <p:nvSpPr>
            <p:cNvPr id="10265" name="椭圆 6"/>
            <p:cNvSpPr>
              <a:spLocks noChangeArrowheads="1"/>
            </p:cNvSpPr>
            <p:nvPr/>
          </p:nvSpPr>
          <p:spPr bwMode="auto">
            <a:xfrm>
              <a:off x="0" y="0"/>
              <a:ext cx="3257550" cy="3257550"/>
            </a:xfrm>
            <a:prstGeom prst="ellipse">
              <a:avLst/>
            </a:prstGeom>
            <a:solidFill>
              <a:srgbClr val="19294B"/>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6" name="椭圆 7"/>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5" name="文本框 8"/>
          <p:cNvSpPr>
            <a:spLocks noChangeArrowheads="1"/>
          </p:cNvSpPr>
          <p:nvPr/>
        </p:nvSpPr>
        <p:spPr bwMode="auto">
          <a:xfrm>
            <a:off x="2809875" y="183197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a:solidFill>
                  <a:srgbClr val="C00000"/>
                </a:solidFill>
                <a:latin typeface="Impact" panose="020B0806030902050204" pitchFamily="34" charset="0"/>
                <a:sym typeface="Impact" panose="020B0806030902050204" pitchFamily="34" charset="0"/>
              </a:rPr>
              <a:t>41.3%</a:t>
            </a:r>
            <a:endParaRPr lang="zh-CN" altLang="en-US" sz="4800">
              <a:solidFill>
                <a:srgbClr val="C00000"/>
              </a:solidFill>
              <a:latin typeface="Impact" panose="020B0806030902050204" pitchFamily="34" charset="0"/>
              <a:sym typeface="Impact" panose="020B0806030902050204" pitchFamily="34" charset="0"/>
            </a:endParaRPr>
          </a:p>
        </p:txBody>
      </p:sp>
      <p:grpSp>
        <p:nvGrpSpPr>
          <p:cNvPr id="10246" name="组合 9"/>
          <p:cNvGrpSpPr>
            <a:grpSpLocks/>
          </p:cNvGrpSpPr>
          <p:nvPr/>
        </p:nvGrpSpPr>
        <p:grpSpPr bwMode="auto">
          <a:xfrm>
            <a:off x="1085850" y="438150"/>
            <a:ext cx="1200150" cy="1200150"/>
            <a:chOff x="0" y="0"/>
            <a:chExt cx="3257550" cy="3257550"/>
          </a:xfrm>
        </p:grpSpPr>
        <p:sp>
          <p:nvSpPr>
            <p:cNvPr id="10263" name="椭圆 10"/>
            <p:cNvSpPr>
              <a:spLocks noChangeArrowheads="1"/>
            </p:cNvSpPr>
            <p:nvPr/>
          </p:nvSpPr>
          <p:spPr bwMode="auto">
            <a:xfrm>
              <a:off x="0" y="0"/>
              <a:ext cx="3257550" cy="3257550"/>
            </a:xfrm>
            <a:prstGeom prst="ellipse">
              <a:avLst/>
            </a:prstGeom>
            <a:solidFill>
              <a:srgbClr val="19294B"/>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4" name="椭圆 11"/>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7" name="文本框 12"/>
          <p:cNvSpPr>
            <a:spLocks noChangeArrowheads="1"/>
          </p:cNvSpPr>
          <p:nvPr/>
        </p:nvSpPr>
        <p:spPr bwMode="auto">
          <a:xfrm>
            <a:off x="1228725" y="806450"/>
            <a:ext cx="116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C00000"/>
                </a:solidFill>
                <a:latin typeface="Impact" panose="020B0806030902050204" pitchFamily="34" charset="0"/>
                <a:sym typeface="Impact" panose="020B0806030902050204" pitchFamily="34" charset="0"/>
              </a:rPr>
              <a:t>34.0%</a:t>
            </a:r>
            <a:endParaRPr lang="zh-CN" altLang="en-US" sz="2400">
              <a:solidFill>
                <a:srgbClr val="C00000"/>
              </a:solidFill>
              <a:latin typeface="Impact" panose="020B0806030902050204" pitchFamily="34" charset="0"/>
              <a:sym typeface="Impact" panose="020B0806030902050204" pitchFamily="34" charset="0"/>
            </a:endParaRPr>
          </a:p>
        </p:txBody>
      </p:sp>
      <p:sp>
        <p:nvSpPr>
          <p:cNvPr id="10248" name="文本框 14"/>
          <p:cNvSpPr>
            <a:spLocks noChangeArrowheads="1"/>
          </p:cNvSpPr>
          <p:nvPr/>
        </p:nvSpPr>
        <p:spPr bwMode="auto">
          <a:xfrm>
            <a:off x="7985125" y="1922463"/>
            <a:ext cx="3797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产品销量目标</a:t>
            </a:r>
          </a:p>
        </p:txBody>
      </p:sp>
      <p:sp>
        <p:nvSpPr>
          <p:cNvPr id="10249" name="文本框 19"/>
          <p:cNvSpPr>
            <a:spLocks noChangeArrowheads="1"/>
          </p:cNvSpPr>
          <p:nvPr/>
        </p:nvSpPr>
        <p:spPr bwMode="auto">
          <a:xfrm>
            <a:off x="452438" y="1400175"/>
            <a:ext cx="1038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rgbClr val="19294B"/>
                </a:solidFill>
                <a:latin typeface="Impact" panose="020B0806030902050204" pitchFamily="34" charset="0"/>
                <a:sym typeface="Impact" panose="020B0806030902050204" pitchFamily="34" charset="0"/>
              </a:rPr>
              <a:t>2013</a:t>
            </a:r>
            <a:endParaRPr lang="zh-CN" altLang="en-US">
              <a:solidFill>
                <a:srgbClr val="19294B"/>
              </a:solidFill>
              <a:latin typeface="Impact" panose="020B0806030902050204" pitchFamily="34" charset="0"/>
              <a:sym typeface="Impact" panose="020B0806030902050204" pitchFamily="34" charset="0"/>
            </a:endParaRPr>
          </a:p>
        </p:txBody>
      </p:sp>
      <p:sp>
        <p:nvSpPr>
          <p:cNvPr id="10250" name="文本框 20"/>
          <p:cNvSpPr>
            <a:spLocks noChangeArrowheads="1"/>
          </p:cNvSpPr>
          <p:nvPr/>
        </p:nvSpPr>
        <p:spPr bwMode="auto">
          <a:xfrm>
            <a:off x="1462088" y="2830513"/>
            <a:ext cx="228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a:solidFill>
                  <a:srgbClr val="19294B"/>
                </a:solidFill>
                <a:latin typeface="Impact" panose="020B0806030902050204" pitchFamily="34" charset="0"/>
                <a:sym typeface="Impact" panose="020B0806030902050204" pitchFamily="34" charset="0"/>
              </a:rPr>
              <a:t>2014</a:t>
            </a:r>
            <a:endParaRPr lang="zh-CN" altLang="en-US" sz="4800">
              <a:solidFill>
                <a:srgbClr val="19294B"/>
              </a:solidFill>
              <a:latin typeface="Impact" panose="020B0806030902050204" pitchFamily="34" charset="0"/>
              <a:sym typeface="Impact" panose="020B0806030902050204" pitchFamily="34" charset="0"/>
            </a:endParaRPr>
          </a:p>
        </p:txBody>
      </p:sp>
      <p:sp>
        <p:nvSpPr>
          <p:cNvPr id="10251" name="文本框 21"/>
          <p:cNvSpPr>
            <a:spLocks noChangeArrowheads="1"/>
          </p:cNvSpPr>
          <p:nvPr/>
        </p:nvSpPr>
        <p:spPr bwMode="auto">
          <a:xfrm>
            <a:off x="3336925" y="4970463"/>
            <a:ext cx="228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a:solidFill>
                  <a:srgbClr val="19294B"/>
                </a:solidFill>
                <a:latin typeface="Impact" panose="020B0806030902050204" pitchFamily="34" charset="0"/>
                <a:sym typeface="Impact" panose="020B0806030902050204" pitchFamily="34" charset="0"/>
              </a:rPr>
              <a:t>2015</a:t>
            </a:r>
            <a:endParaRPr lang="zh-CN" altLang="en-US" sz="6000">
              <a:solidFill>
                <a:srgbClr val="19294B"/>
              </a:solidFill>
              <a:latin typeface="Impact" panose="020B0806030902050204" pitchFamily="34" charset="0"/>
              <a:sym typeface="Impact" panose="020B0806030902050204" pitchFamily="34" charset="0"/>
            </a:endParaRPr>
          </a:p>
        </p:txBody>
      </p:sp>
      <p:sp>
        <p:nvSpPr>
          <p:cNvPr id="10252" name="文本框 24"/>
          <p:cNvSpPr>
            <a:spLocks noChangeArrowheads="1"/>
          </p:cNvSpPr>
          <p:nvPr/>
        </p:nvSpPr>
        <p:spPr bwMode="auto">
          <a:xfrm>
            <a:off x="8239125" y="3130550"/>
            <a:ext cx="348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我们将开发出什么产品，通过什么养的营销方式，借助什么样的合作模式，来实现这个目标。</a:t>
            </a:r>
          </a:p>
        </p:txBody>
      </p:sp>
      <p:grpSp>
        <p:nvGrpSpPr>
          <p:cNvPr id="10253" name="组合 25"/>
          <p:cNvGrpSpPr>
            <a:grpSpLocks/>
          </p:cNvGrpSpPr>
          <p:nvPr/>
        </p:nvGrpSpPr>
        <p:grpSpPr bwMode="auto">
          <a:xfrm>
            <a:off x="7937500" y="2817813"/>
            <a:ext cx="571500" cy="809625"/>
            <a:chOff x="0" y="0"/>
            <a:chExt cx="570354" cy="809083"/>
          </a:xfrm>
        </p:grpSpPr>
        <p:sp>
          <p:nvSpPr>
            <p:cNvPr id="10260" name="文本框 26"/>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61" name="直角三角形 27"/>
            <p:cNvSpPr>
              <a:spLocks noChangeArrowheads="1"/>
            </p:cNvSpPr>
            <p:nvPr/>
          </p:nvSpPr>
          <p:spPr bwMode="auto">
            <a:xfrm rot="-5559855">
              <a:off x="155637" y="454384"/>
              <a:ext cx="200467" cy="161249"/>
            </a:xfrm>
            <a:prstGeom prst="rtTriangle">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2" name="直接连接符 28"/>
            <p:cNvSpPr>
              <a:spLocks noChangeShapeType="1"/>
            </p:cNvSpPr>
            <p:nvPr/>
          </p:nvSpPr>
          <p:spPr bwMode="auto">
            <a:xfrm flipH="1">
              <a:off x="49654" y="110840"/>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254" name="组合 29"/>
          <p:cNvGrpSpPr>
            <a:grpSpLocks/>
          </p:cNvGrpSpPr>
          <p:nvPr/>
        </p:nvGrpSpPr>
        <p:grpSpPr bwMode="auto">
          <a:xfrm>
            <a:off x="7708900" y="4038600"/>
            <a:ext cx="835025" cy="850900"/>
            <a:chOff x="0" y="0"/>
            <a:chExt cx="836459" cy="850701"/>
          </a:xfrm>
        </p:grpSpPr>
        <p:grpSp>
          <p:nvGrpSpPr>
            <p:cNvPr id="10256" name="组合 30"/>
            <p:cNvGrpSpPr>
              <a:grpSpLocks/>
            </p:cNvGrpSpPr>
            <p:nvPr/>
          </p:nvGrpSpPr>
          <p:grpSpPr bwMode="auto">
            <a:xfrm>
              <a:off x="0" y="0"/>
              <a:ext cx="836459" cy="850701"/>
              <a:chOff x="0" y="0"/>
              <a:chExt cx="836459" cy="850701"/>
            </a:xfrm>
          </p:grpSpPr>
          <p:sp>
            <p:nvSpPr>
              <p:cNvPr id="10258" name="文本框 32"/>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59" name="直角三角形 33"/>
              <p:cNvSpPr>
                <a:spLocks noChangeArrowheads="1"/>
              </p:cNvSpPr>
              <p:nvPr/>
            </p:nvSpPr>
            <p:spPr bwMode="auto">
              <a:xfrm rot="-5249366">
                <a:off x="11832" y="26070"/>
                <a:ext cx="812796" cy="836459"/>
              </a:xfrm>
              <a:prstGeom prst="rtTriangle">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57" name="直接连接符 31"/>
            <p:cNvSpPr>
              <a:spLocks noChangeShapeType="1"/>
            </p:cNvSpPr>
            <p:nvPr/>
          </p:nvSpPr>
          <p:spPr bwMode="auto">
            <a:xfrm flipH="1">
              <a:off x="131686" y="63552"/>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55" name="文本框 34"/>
          <p:cNvSpPr>
            <a:spLocks noChangeArrowheads="1"/>
          </p:cNvSpPr>
          <p:nvPr/>
        </p:nvSpPr>
        <p:spPr bwMode="auto">
          <a:xfrm>
            <a:off x="8174038" y="4391025"/>
            <a:ext cx="3598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这里输入这个目标实现的可能性，这里输入这个目标实现的可能性这里输入这个目标实现的可能性。</a:t>
            </a: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Pages>0</Pages>
  <Words>1297</Words>
  <Characters>0</Characters>
  <Application>Microsoft Office PowerPoint</Application>
  <DocSecurity>0</DocSecurity>
  <PresentationFormat>宽屏</PresentationFormat>
  <Lines>0</Lines>
  <Paragraphs>187</Paragraphs>
  <Slides>22</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Meiryo</vt:lpstr>
      <vt:lpstr>宋体</vt:lpstr>
      <vt:lpstr>微软雅黑</vt:lpstr>
      <vt:lpstr>微软雅黑 Light</vt:lpstr>
      <vt:lpstr>Arial</vt:lpstr>
      <vt:lpstr>Calibri</vt:lpstr>
      <vt:lpstr>Calibri Light</vt:lpstr>
      <vt:lpstr>Impact</vt:lpstr>
      <vt:lpstr>Wingdings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dc:description/>
  <cp:lastModifiedBy>kan</cp:lastModifiedBy>
  <cp:revision>112</cp:revision>
  <dcterms:created xsi:type="dcterms:W3CDTF">2014-09-14T09:43:00Z</dcterms:created>
  <dcterms:modified xsi:type="dcterms:W3CDTF">2023-02-06T04:49:59Z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