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2"/>
  </p:notesMasterIdLst>
  <p:sldIdLst>
    <p:sldId id="292" r:id="rId4"/>
    <p:sldId id="272" r:id="rId5"/>
    <p:sldId id="257" r:id="rId6"/>
    <p:sldId id="260" r:id="rId7"/>
    <p:sldId id="293" r:id="rId8"/>
    <p:sldId id="294" r:id="rId9"/>
    <p:sldId id="273" r:id="rId10"/>
    <p:sldId id="268" r:id="rId11"/>
    <p:sldId id="295" r:id="rId12"/>
    <p:sldId id="296" r:id="rId13"/>
    <p:sldId id="264" r:id="rId14"/>
    <p:sldId id="275" r:id="rId15"/>
    <p:sldId id="285" r:id="rId16"/>
    <p:sldId id="271" r:id="rId17"/>
    <p:sldId id="297" r:id="rId18"/>
    <p:sldId id="298" r:id="rId19"/>
    <p:sldId id="299" r:id="rId20"/>
    <p:sldId id="266" r:id="rId21"/>
    <p:sldId id="286" r:id="rId22"/>
    <p:sldId id="300" r:id="rId23"/>
    <p:sldId id="265" r:id="rId24"/>
    <p:sldId id="274" r:id="rId25"/>
    <p:sldId id="301" r:id="rId26"/>
    <p:sldId id="302" r:id="rId27"/>
    <p:sldId id="276" r:id="rId28"/>
    <p:sldId id="269" r:id="rId29"/>
    <p:sldId id="303" r:id="rId30"/>
    <p:sldId id="304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3399"/>
    <a:srgbClr val="030470"/>
    <a:srgbClr val="7280FF"/>
    <a:srgbClr val="FFFFFF"/>
    <a:srgbClr val="FF99FF"/>
    <a:srgbClr val="FF66FF"/>
    <a:srgbClr val="B50B7C"/>
    <a:srgbClr val="E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3A51-C5E4-47B6-8870-665410A7A8C3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08899-20A8-46AD-AA03-3D1308691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7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53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21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7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92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1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64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07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63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361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50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0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52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54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386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83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27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7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466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324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0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260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49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9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43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5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4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0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EA388EB4-7D75-44C3-BF30-659125E2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a16="http://schemas.microsoft.com/office/drawing/2014/main" id="{9FAD0266-92C5-45C2-83A6-488A7C2C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10DC3318-8973-44EC-AD35-167DC8AE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A3A85E6E-4779-4D28-B7C4-E7A7DDF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4D3C64F2-C24D-4F87-982B-31BADC4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96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346EE738-C2D6-43FC-B20C-D2DDB4A4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8F027530-3133-4C3E-8F2D-090BB29F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1305AE87-AA2B-45C2-95E8-E9CD348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C729EEE9-9B1F-4C46-B497-92FC363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C4AA111E-0F79-46EE-8487-4376EF9B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6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3A25EC82-AA27-4DC5-987C-F9927CBAB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F444811-7A43-4F7A-A72F-6DAE24BE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CE2159E8-1629-459E-8955-D70204D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40710FE1-5D36-4DF0-A165-6BD09660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E0223D90-62AE-4492-AA8E-21AF063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4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5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6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7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9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ADD99C82-B409-4C4F-B04C-D8922736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77E98B40-4EB3-4547-A082-BFA54A9D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5AA97E4D-82B6-449D-B1E4-8E2217A6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4BF0727-23A9-469B-A916-53740C3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DEC8DDD8-9F84-4BBC-942A-1BCBD3E8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240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4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1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4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16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5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3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8206A5CD-5D03-4AF2-A862-6374BABC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7884909-DFC1-4385-83A5-610F8BB3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4C8BB721-2A41-4394-9697-9D0E0D99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2D745DA-DBC4-4B58-B40B-9B89EFCE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E42B00AB-42A8-4FA3-864E-2C270D406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4789DEC5-DB7D-4B7A-A739-80F14613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5DBFB16F-4C71-4C6E-9F0B-A1689B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DB45560D-2BBB-46D5-9D32-8571051D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36205" y="685800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1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1532AD7E-EF58-48DD-ABF3-A58E3FA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833C195A-A4EC-461B-9BC5-C85ED43C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F815663-A9ED-49D3-B841-D6E704C6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1414CDA0-E9F6-4F74-A641-31EC399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608CE1EE-1C71-477D-A315-A7E8E7B4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9FF734CE-6E42-4202-8D7A-E62352B2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3233A891-55B3-4419-BAAA-E5176E39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59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E46278C-7378-4C16-AEBD-97D0C7B5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0DC71AC-0695-48D0-A5C1-A2DFE8CF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6994A254-CB33-4221-A6DD-4FF609E8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6391B497-8491-41A9-82AF-30CE8B9A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964F5015-A16E-4533-99E7-B85E4809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C818662E-9695-4FCC-83D0-D7B9E5B2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72BAFB50-33D3-41F8-8B0D-C95D1F3D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70E7E3E-6331-4432-B6A1-EDCE1D0AB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352437C9-A6B4-4B1D-B141-2A7952D0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50DC2534-C80D-43F6-B18D-30D6AA35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87193401-AA28-41EF-A97D-F4FBB31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D2196DFE-B28E-4476-ADE9-459885B1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3FA1F20-6250-4C09-8CE6-1BEE439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1FE79E8-6BE5-4684-985D-B987C0878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13FE056-1C43-4A98-9A62-8DE3C9926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880E-3BE9-4A10-966A-C1D42C70BCF6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892D5BC-DF88-454C-A566-965428B6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4CBBA3D-058B-4788-B8F8-4C7734EE5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BB18A9E-DAA3-4229-84F6-DAB2D67323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1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6B7E6F2-493B-4908-B59E-4D19B10DEC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750862-14B1-4F28-BCA3-EFCC6BE84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267863" cy="1817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D9FE85-79B2-41B7-8952-C4119A5B8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553" y="-50334"/>
            <a:ext cx="1746446" cy="161962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45401B3-3DB1-45C0-A2F5-7D911C51A833}"/>
              </a:ext>
            </a:extLst>
          </p:cNvPr>
          <p:cNvSpPr txBox="1"/>
          <p:nvPr/>
        </p:nvSpPr>
        <p:spPr>
          <a:xfrm>
            <a:off x="3565127" y="3627642"/>
            <a:ext cx="513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幼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儿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园秋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季新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生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家长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会</a:t>
            </a:r>
            <a:r>
              <a:rPr lang="en-US" altLang="zh-CN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PPT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模板</a:t>
            </a:r>
            <a:endParaRPr lang="zh-CN" altLang="en-US" sz="2800" dirty="0">
              <a:ln w="57150">
                <a:noFill/>
              </a:ln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23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EDCFA3C-8DCA-4785-B471-7FD998B2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493" y="4226215"/>
            <a:ext cx="2185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主讲人</a:t>
            </a:r>
            <a:r>
              <a:rPr lang="zh-CN" altLang="en-US" sz="2000" dirty="0" smtClean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：优品</a:t>
            </a:r>
            <a:r>
              <a:rPr lang="en-US" altLang="zh-CN" sz="2000" dirty="0" smtClean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2000" dirty="0">
              <a:solidFill>
                <a:srgbClr val="FF339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6B1D09-2B3C-4BFA-9C8F-A5F1422D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804964"/>
            <a:ext cx="90360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dirty="0">
                <a:solidFill>
                  <a:schemeClr val="accent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幼儿</a:t>
            </a:r>
            <a:r>
              <a:rPr lang="zh-CN" altLang="en-US" sz="8000" dirty="0" smtClean="0">
                <a:solidFill>
                  <a:schemeClr val="accent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园开学</a:t>
            </a:r>
            <a:endParaRPr lang="en-US" altLang="zh-CN" sz="8000" dirty="0">
              <a:solidFill>
                <a:schemeClr val="accent6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dirty="0">
                <a:solidFill>
                  <a:srgbClr val="FFC000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缓解孩子入园焦虑</a:t>
            </a:r>
          </a:p>
        </p:txBody>
      </p:sp>
    </p:spTree>
    <p:extLst>
      <p:ext uri="{BB962C8B-B14F-4D97-AF65-F5344CB8AC3E}">
        <p14:creationId xmlns:p14="http://schemas.microsoft.com/office/powerpoint/2010/main" val="372742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新生在园一日生活情况常见想象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511124D-B634-4D2E-B581-7CD423449457}"/>
              </a:ext>
            </a:extLst>
          </p:cNvPr>
          <p:cNvSpPr/>
          <p:nvPr/>
        </p:nvSpPr>
        <p:spPr>
          <a:xfrm>
            <a:off x="1225938" y="1805732"/>
            <a:ext cx="1010372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       </a:t>
            </a:r>
            <a:r>
              <a:rPr lang="zh-CN" altLang="en-US" dirty="0">
                <a:cs typeface="+mn-ea"/>
                <a:sym typeface="+mn-lt"/>
              </a:rPr>
              <a:t>新生入园“分离焦虑”是一种常见、正常的现象，家长要有正确的心态对待。家长越不舍的，孩子适应越慢。哭脸的孩子大概有如下几种情形</a:t>
            </a:r>
            <a:r>
              <a:rPr lang="zh-CN" altLang="en-US" dirty="0" smtClean="0">
                <a:cs typeface="+mn-ea"/>
                <a:sym typeface="+mn-lt"/>
              </a:rPr>
              <a:t>：优品天</a:t>
            </a:r>
            <a:r>
              <a:rPr lang="zh-CN" altLang="en-US" dirty="0">
                <a:cs typeface="+mn-ea"/>
                <a:sym typeface="+mn-lt"/>
              </a:rPr>
              <a:t>不哭，第二天猛哭；一直哭闹不停的，我要妈妈，你带我去找妈妈；第三，在几个时间段哭，比如入园、进餐、午睡、起床等时段。总体上，男孩子比女孩子哭的多，适应得比较慢一点；对于哭泣的孩子，家长在园待的时间越长，讲道理的时间越长，孩子哭得越久。</a:t>
            </a:r>
          </a:p>
        </p:txBody>
      </p:sp>
    </p:spTree>
    <p:extLst>
      <p:ext uri="{BB962C8B-B14F-4D97-AF65-F5344CB8AC3E}">
        <p14:creationId xmlns:p14="http://schemas.microsoft.com/office/powerpoint/2010/main" val="65050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522F3D1-CB4B-486B-B4AC-64A9B10289ED}"/>
              </a:ext>
            </a:extLst>
          </p:cNvPr>
          <p:cNvSpPr txBox="1"/>
          <p:nvPr/>
        </p:nvSpPr>
        <p:spPr>
          <a:xfrm>
            <a:off x="1225938" y="373592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新生入园的不同反应类型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2CFC7F-F7DB-41C1-8AF5-A23D16D1D2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23B9FEE-AC4A-45AA-8731-B27E09396C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D6238C4-F4C0-457F-A806-C7BC4AB795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67" y="1257887"/>
            <a:ext cx="10630265" cy="236323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9AFA31B-7AD3-405F-A092-AD39DF0335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1765"/>
            <a:ext cx="12192000" cy="1395954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DA073EF-3583-45CB-8421-78CF72CC1BC8}"/>
              </a:ext>
            </a:extLst>
          </p:cNvPr>
          <p:cNvSpPr/>
          <p:nvPr/>
        </p:nvSpPr>
        <p:spPr>
          <a:xfrm>
            <a:off x="715553" y="3848700"/>
            <a:ext cx="2637247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着急来幼儿园，初入园表现出高兴与兴奋，对一切都充满了好奇。但两三天后，孩子会开始哭闹，而此时往往家长会猜想：咦？我的孩子怎么了？昨天还好好的，是不是小朋友欺负他了，是不是老师不喜欢他？等等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8B5A5AE-C48D-44C4-9D7A-5C2DFE4098F8}"/>
              </a:ext>
            </a:extLst>
          </p:cNvPr>
          <p:cNvSpPr/>
          <p:nvPr/>
        </p:nvSpPr>
        <p:spPr>
          <a:xfrm>
            <a:off x="1259109" y="3333896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3399"/>
                </a:solidFill>
                <a:cs typeface="+mn-ea"/>
                <a:sym typeface="+mn-lt"/>
              </a:rPr>
              <a:t>1. </a:t>
            </a: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好奇型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24E85D4-E7C4-49BE-B761-8AF919E1073B}"/>
              </a:ext>
            </a:extLst>
          </p:cNvPr>
          <p:cNvSpPr/>
          <p:nvPr/>
        </p:nvSpPr>
        <p:spPr>
          <a:xfrm>
            <a:off x="3548705" y="3848700"/>
            <a:ext cx="252500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从进幼儿园的大门就开始哭闹，不管你如何哄如何激励，就是哭。家长很担心，很心疼，我的孩子这一天可怎么办？要不先不来，过两天再说？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DBEB853-91A5-4F26-8FED-5FBAF324D673}"/>
              </a:ext>
            </a:extLst>
          </p:cNvPr>
          <p:cNvSpPr/>
          <p:nvPr/>
        </p:nvSpPr>
        <p:spPr>
          <a:xfrm>
            <a:off x="3948236" y="3366291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3399"/>
                </a:solidFill>
                <a:cs typeface="+mn-ea"/>
                <a:sym typeface="+mn-lt"/>
              </a:rPr>
              <a:t>2. </a:t>
            </a: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哭闹型 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357212F-7E0E-4B8E-8E4F-FBC89225DF4B}"/>
              </a:ext>
            </a:extLst>
          </p:cNvPr>
          <p:cNvGrpSpPr/>
          <p:nvPr/>
        </p:nvGrpSpPr>
        <p:grpSpPr>
          <a:xfrm>
            <a:off x="6034553" y="3388980"/>
            <a:ext cx="2850611" cy="2394814"/>
            <a:chOff x="813266" y="3218092"/>
            <a:chExt cx="2850611" cy="2394814"/>
          </a:xfrm>
        </p:grpSpPr>
        <p:sp>
          <p:nvSpPr>
            <p:cNvPr id="46" name="矩形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7B4C1E-9154-496A-AD28-F7D097CA8BFA}"/>
                </a:ext>
              </a:extLst>
            </p:cNvPr>
            <p:cNvSpPr/>
            <p:nvPr/>
          </p:nvSpPr>
          <p:spPr>
            <a:xfrm>
              <a:off x="1074039" y="3710847"/>
              <a:ext cx="2589838" cy="19020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这类孩子在入园前家长进行了“熏陶”，上幼儿园不哭，勇敢，是个好孩子。于是孩子被戴上了“桂冠”，一副勇敢的神情来到幼儿园，但同爸爸妈妈再见时，就再也“伪装”不下去，哇的一声大哭起来。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850490C-D873-4518-AD1B-13C0F8611B75}"/>
                </a:ext>
              </a:extLst>
            </p:cNvPr>
            <p:cNvSpPr/>
            <p:nvPr/>
          </p:nvSpPr>
          <p:spPr>
            <a:xfrm>
              <a:off x="813266" y="321809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3399"/>
                  </a:solidFill>
                  <a:cs typeface="+mn-ea"/>
                  <a:sym typeface="+mn-lt"/>
                </a:rPr>
                <a:t>3. </a:t>
              </a:r>
              <a:r>
                <a:rPr lang="zh-CN" altLang="en-US" sz="2400" b="1" dirty="0">
                  <a:solidFill>
                    <a:srgbClr val="FF3399"/>
                  </a:solidFill>
                  <a:cs typeface="+mn-ea"/>
                  <a:sym typeface="+mn-lt"/>
                </a:rPr>
                <a:t>勇敢型 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1AC6BF-E4B1-424A-98CE-1D798FE04C65}"/>
              </a:ext>
            </a:extLst>
          </p:cNvPr>
          <p:cNvGrpSpPr/>
          <p:nvPr/>
        </p:nvGrpSpPr>
        <p:grpSpPr>
          <a:xfrm>
            <a:off x="8552290" y="3388980"/>
            <a:ext cx="2996711" cy="1374559"/>
            <a:chOff x="3316013" y="1477742"/>
            <a:chExt cx="2996711" cy="1374559"/>
          </a:xfrm>
        </p:grpSpPr>
        <p:sp>
          <p:nvSpPr>
            <p:cNvPr id="49" name="矩形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8963157-961D-429D-A7A0-1C2B1D11B0E4}"/>
                </a:ext>
              </a:extLst>
            </p:cNvPr>
            <p:cNvSpPr/>
            <p:nvPr/>
          </p:nvSpPr>
          <p:spPr>
            <a:xfrm>
              <a:off x="3764505" y="1984371"/>
              <a:ext cx="2548219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通俗讲是一会儿高兴一会儿哭，玩得高兴时什么都忘记了，过一会儿想起来又开始哭几声。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B4BD39-0AA9-4EFA-AAE5-E79FD8A182A7}"/>
                </a:ext>
              </a:extLst>
            </p:cNvPr>
            <p:cNvSpPr/>
            <p:nvPr/>
          </p:nvSpPr>
          <p:spPr>
            <a:xfrm>
              <a:off x="3316013" y="147774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3399"/>
                  </a:solidFill>
                  <a:cs typeface="+mn-ea"/>
                  <a:sym typeface="+mn-lt"/>
                </a:rPr>
                <a:t>4. </a:t>
              </a:r>
              <a:r>
                <a:rPr lang="zh-CN" altLang="en-US" sz="2400" b="1" dirty="0">
                  <a:solidFill>
                    <a:srgbClr val="FF3399"/>
                  </a:solidFill>
                  <a:cs typeface="+mn-ea"/>
                  <a:sym typeface="+mn-lt"/>
                </a:rPr>
                <a:t>喜忧型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583129-2193-4864-BA9F-FD2E4BB5A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38" y="1403678"/>
            <a:ext cx="9091592" cy="4542196"/>
          </a:xfrm>
          <a:prstGeom prst="rect">
            <a:avLst/>
          </a:prstGeom>
        </p:spPr>
      </p:pic>
      <p:sp>
        <p:nvSpPr>
          <p:cNvPr id="30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2F61A5F-E0A1-4F43-97EA-E65CF380F7A4}"/>
              </a:ext>
            </a:extLst>
          </p:cNvPr>
          <p:cNvSpPr txBox="1"/>
          <p:nvPr/>
        </p:nvSpPr>
        <p:spPr>
          <a:xfrm>
            <a:off x="1225938" y="37359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家长应有的心态和对策</a:t>
            </a:r>
          </a:p>
        </p:txBody>
      </p:sp>
      <p:pic>
        <p:nvPicPr>
          <p:cNvPr id="31" name="图片 30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F9D2ADD-73AE-4D09-88AA-DC5562D9C6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4A099CC-1D77-4662-9240-09307EABE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13CCA0F-FDA7-4D9F-86B9-C4300F412A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5422EB6-5685-40A0-9897-2DEADE3B85B1}"/>
              </a:ext>
            </a:extLst>
          </p:cNvPr>
          <p:cNvSpPr/>
          <p:nvPr/>
        </p:nvSpPr>
        <p:spPr>
          <a:xfrm>
            <a:off x="933317" y="3245251"/>
            <a:ext cx="263724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不管哪一类型的孩子都要经历离开父母适应新环境的过程。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6B20490-756A-49BC-AA6A-B6643A4F83AF}"/>
              </a:ext>
            </a:extLst>
          </p:cNvPr>
          <p:cNvSpPr/>
          <p:nvPr/>
        </p:nvSpPr>
        <p:spPr>
          <a:xfrm>
            <a:off x="933317" y="2573905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心    态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9E08E4-8A5C-40D4-B601-0906CE424B34}"/>
              </a:ext>
            </a:extLst>
          </p:cNvPr>
          <p:cNvSpPr/>
          <p:nvPr/>
        </p:nvSpPr>
        <p:spPr>
          <a:xfrm>
            <a:off x="8773172" y="3245251"/>
            <a:ext cx="263724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不管哪一类型的孩子都要经历离开父母适应新环境的过程。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CE8623B-F8EB-4D53-8878-57F40D5AC264}"/>
              </a:ext>
            </a:extLst>
          </p:cNvPr>
          <p:cNvSpPr/>
          <p:nvPr/>
        </p:nvSpPr>
        <p:spPr>
          <a:xfrm>
            <a:off x="8773172" y="2573905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对    策</a:t>
            </a:r>
          </a:p>
        </p:txBody>
      </p: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093" y="2902352"/>
            <a:ext cx="5570756" cy="1938992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分离焦虑的主要</a:t>
            </a:r>
            <a:endParaRPr lang="en-US" altLang="zh-CN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症状和应对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D1780E7-8D85-4C9D-A778-5C46D75FDA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429" y="385332"/>
            <a:ext cx="2754085" cy="24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0288934-BFFD-4648-BE79-A90EB1FC334D}"/>
              </a:ext>
            </a:extLst>
          </p:cNvPr>
          <p:cNvSpPr txBox="1"/>
          <p:nvPr/>
        </p:nvSpPr>
        <p:spPr>
          <a:xfrm>
            <a:off x="1225938" y="37359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出现“分离焦虑”情绪</a:t>
            </a:r>
          </a:p>
        </p:txBody>
      </p:sp>
      <p:pic>
        <p:nvPicPr>
          <p:cNvPr id="29" name="图片 28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1346DB6-8F10-47C6-8D48-637D8B81B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DB2A839-F3CF-42FF-84B7-59D9688B3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428C93-51A6-4C8C-88A9-24E9F9E8B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D7928A7-DE23-436E-ACC3-88C4F1D0DEE8}"/>
              </a:ext>
            </a:extLst>
          </p:cNvPr>
          <p:cNvSpPr/>
          <p:nvPr/>
        </p:nvSpPr>
        <p:spPr>
          <a:xfrm>
            <a:off x="7330343" y="4559954"/>
            <a:ext cx="40322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容易发生抓、咬、撩打、争抢玩具等。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0426546-4CDA-439F-B1BC-228F27A98F6E}"/>
              </a:ext>
            </a:extLst>
          </p:cNvPr>
          <p:cNvSpPr/>
          <p:nvPr/>
        </p:nvSpPr>
        <p:spPr>
          <a:xfrm>
            <a:off x="7330343" y="3227386"/>
            <a:ext cx="40322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容易生病，发烧、感冒，容易交叉感染。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5AE770-0F66-4637-9854-F7AB5072FA36}"/>
              </a:ext>
            </a:extLst>
          </p:cNvPr>
          <p:cNvSpPr/>
          <p:nvPr/>
        </p:nvSpPr>
        <p:spPr>
          <a:xfrm>
            <a:off x="7330342" y="1771653"/>
            <a:ext cx="403220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回家容易说肚子饿、晚上做恶梦惊醒、起床后大哭“不上幼儿园”等。</a:t>
            </a:r>
          </a:p>
        </p:txBody>
      </p:sp>
      <p:pic>
        <p:nvPicPr>
          <p:cNvPr id="38" name="Picture 2" descr="C:\Users\Administrator\Desktop\4499633_211107066366_2副本.png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B306F2A-E7CF-4F05-A0F8-C7F61240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024" y="1473267"/>
            <a:ext cx="4071624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D50BBD0-53EE-4FB6-8967-E0B484F5388A}"/>
              </a:ext>
            </a:extLst>
          </p:cNvPr>
          <p:cNvSpPr txBox="1"/>
          <p:nvPr/>
        </p:nvSpPr>
        <p:spPr>
          <a:xfrm rot="20124156">
            <a:off x="1452029" y="2015482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spc="-200" dirty="0">
                <a:ln w="9525">
                  <a:noFill/>
                </a:ln>
                <a:solidFill>
                  <a:srgbClr val="FD7B8B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cs typeface="+mn-ea"/>
                <a:sym typeface="+mn-lt"/>
              </a:rPr>
              <a:t>情  绪</a:t>
            </a:r>
          </a:p>
        </p:txBody>
      </p:sp>
      <p:pic>
        <p:nvPicPr>
          <p:cNvPr id="41" name="图片 40" descr="图片包含 物体&#10;&#10;已生成极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96275B8-A149-4B1C-916B-5CA014FDEC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743" y="1473267"/>
            <a:ext cx="1667195" cy="4150291"/>
          </a:xfrm>
          <a:prstGeom prst="rect">
            <a:avLst/>
          </a:prstGeom>
        </p:spPr>
      </p:pic>
      <p:cxnSp>
        <p:nvCxnSpPr>
          <p:cNvPr id="43" name="直接连接符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FDDA30C-08CE-4840-A679-8AAED0DF8F0B}"/>
              </a:ext>
            </a:extLst>
          </p:cNvPr>
          <p:cNvCxnSpPr/>
          <p:nvPr/>
        </p:nvCxnSpPr>
        <p:spPr>
          <a:xfrm>
            <a:off x="5671457" y="2786743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E657B6C-6BC7-49B9-8152-48155AFC8E0E}"/>
              </a:ext>
            </a:extLst>
          </p:cNvPr>
          <p:cNvCxnSpPr/>
          <p:nvPr/>
        </p:nvCxnSpPr>
        <p:spPr>
          <a:xfrm>
            <a:off x="5671457" y="4212772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7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分离焦虑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42B8433-DEAE-4D64-8FCB-8DB5A7AF94F9}"/>
              </a:ext>
            </a:extLst>
          </p:cNvPr>
          <p:cNvSpPr/>
          <p:nvPr/>
        </p:nvSpPr>
        <p:spPr>
          <a:xfrm>
            <a:off x="4778608" y="1516822"/>
            <a:ext cx="6613918" cy="43858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主要表现为：哭闹、拒绝别人的安慰、发脾气，甚至绝食。目的：抗议、引起注意。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一定的焦虑有助于孩子的成长，但长时间的焦虑则会影响孩子的健康，这也正是许多家长所担心的。孩子入园的不适应困扰着家长，甚至动摇送孩子入园的信心；然而，家长的担忧、摇摆和焦虑反过来又会强化孩子的焦虑。所以，要有效缓解孩子入园的焦虑，家长首先要调整好自己的心态，放心把孩子交到老师手上，相信老师有办法解决孩子的问题。家长放心，孩子才可能安心。</a:t>
            </a:r>
          </a:p>
          <a:p>
            <a:pPr>
              <a:lnSpc>
                <a:spcPct val="200000"/>
              </a:lnSpc>
            </a:pP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9EB06F4-C5A8-4081-A852-504457CC98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38" y="1568934"/>
            <a:ext cx="2939827" cy="44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0288934-BFFD-4648-BE79-A90EB1FC334D}"/>
              </a:ext>
            </a:extLst>
          </p:cNvPr>
          <p:cNvSpPr txBox="1"/>
          <p:nvPr/>
        </p:nvSpPr>
        <p:spPr>
          <a:xfrm>
            <a:off x="1225938" y="3735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害怕午睡</a:t>
            </a:r>
          </a:p>
        </p:txBody>
      </p:sp>
      <p:pic>
        <p:nvPicPr>
          <p:cNvPr id="29" name="图片 28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1346DB6-8F10-47C6-8D48-637D8B81B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DB2A839-F3CF-42FF-84B7-59D9688B3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428C93-51A6-4C8C-88A9-24E9F9E8B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D7928A7-DE23-436E-ACC3-88C4F1D0DEE8}"/>
              </a:ext>
            </a:extLst>
          </p:cNvPr>
          <p:cNvSpPr/>
          <p:nvPr/>
        </p:nvSpPr>
        <p:spPr>
          <a:xfrm>
            <a:off x="6211098" y="4304160"/>
            <a:ext cx="40322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新生一天三个时间段哭得厉害：早上入园时、中午睡觉时、下午看见家长时。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0426546-4CDA-439F-B1BC-228F27A98F6E}"/>
              </a:ext>
            </a:extLst>
          </p:cNvPr>
          <p:cNvSpPr/>
          <p:nvPr/>
        </p:nvSpPr>
        <p:spPr>
          <a:xfrm>
            <a:off x="6211098" y="3121096"/>
            <a:ext cx="40322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因为这不是他们熟悉的家里睡觉的环境，没有家长的陪同，心里害怕。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5AE770-0F66-4637-9854-F7AB5072FA36}"/>
              </a:ext>
            </a:extLst>
          </p:cNvPr>
          <p:cNvSpPr/>
          <p:nvPr/>
        </p:nvSpPr>
        <p:spPr>
          <a:xfrm>
            <a:off x="6211098" y="1628233"/>
            <a:ext cx="48114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主要表现为：拒绝进寝室，不愿意上床或哭闹。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FDDA30C-08CE-4840-A679-8AAED0DF8F0B}"/>
              </a:ext>
            </a:extLst>
          </p:cNvPr>
          <p:cNvCxnSpPr/>
          <p:nvPr/>
        </p:nvCxnSpPr>
        <p:spPr>
          <a:xfrm>
            <a:off x="6211098" y="2651833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E657B6C-6BC7-49B9-8152-48155AFC8E0E}"/>
              </a:ext>
            </a:extLst>
          </p:cNvPr>
          <p:cNvCxnSpPr/>
          <p:nvPr/>
        </p:nvCxnSpPr>
        <p:spPr>
          <a:xfrm>
            <a:off x="6211098" y="4077862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2C7571F-E1B4-47AB-97DE-D7F7F5674C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96" y="1136746"/>
            <a:ext cx="4584507" cy="45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0288934-BFFD-4648-BE79-A90EB1FC334D}"/>
              </a:ext>
            </a:extLst>
          </p:cNvPr>
          <p:cNvSpPr txBox="1"/>
          <p:nvPr/>
        </p:nvSpPr>
        <p:spPr>
          <a:xfrm>
            <a:off x="1225938" y="373593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新生入园适应环境三部曲</a:t>
            </a:r>
          </a:p>
        </p:txBody>
      </p:sp>
      <p:pic>
        <p:nvPicPr>
          <p:cNvPr id="29" name="图片 28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1346DB6-8F10-47C6-8D48-637D8B81B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DB2A839-F3CF-42FF-84B7-59D9688B3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428C93-51A6-4C8C-88A9-24E9F9E8B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5AE770-0F66-4637-9854-F7AB5072FA36}"/>
              </a:ext>
            </a:extLst>
          </p:cNvPr>
          <p:cNvSpPr/>
          <p:nvPr/>
        </p:nvSpPr>
        <p:spPr>
          <a:xfrm>
            <a:off x="939739" y="1592141"/>
            <a:ext cx="6810175" cy="37543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一阶段：主动抗议，表现大哭，让父母听了心痛，可能会有一些病症，发烧、生病、喉咙痛、严重夜间梦哭。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二阶段：失望，知道哭无用，还得入园，往往不哭了；表情冷漠、行动退缩，有的用另一种表示就是攻击性行为。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三阶段：寻找新的满足点，开始熟悉环境、朋友，建立新的关系，焦虑状态逐渐解除，时间：快的</a:t>
            </a:r>
            <a:r>
              <a:rPr lang="en-US" altLang="zh-CN" sz="2000" dirty="0">
                <a:cs typeface="+mn-ea"/>
                <a:sym typeface="+mn-lt"/>
              </a:rPr>
              <a:t>1~2</a:t>
            </a:r>
            <a:r>
              <a:rPr lang="zh-CN" altLang="en-US" sz="2000" dirty="0">
                <a:cs typeface="+mn-ea"/>
                <a:sym typeface="+mn-lt"/>
              </a:rPr>
              <a:t>周，慢的</a:t>
            </a:r>
            <a:r>
              <a:rPr lang="en-US" altLang="zh-CN" sz="2000" dirty="0">
                <a:cs typeface="+mn-ea"/>
                <a:sym typeface="+mn-lt"/>
              </a:rPr>
              <a:t>3~4</a:t>
            </a:r>
            <a:r>
              <a:rPr lang="zh-CN" altLang="en-US" sz="2000" dirty="0">
                <a:cs typeface="+mn-ea"/>
                <a:sym typeface="+mn-lt"/>
              </a:rPr>
              <a:t>周，个别的</a:t>
            </a:r>
            <a:r>
              <a:rPr lang="en-US" altLang="zh-CN" sz="2000" dirty="0">
                <a:cs typeface="+mn-ea"/>
                <a:sym typeface="+mn-lt"/>
              </a:rPr>
              <a:t>2~4</a:t>
            </a:r>
            <a:r>
              <a:rPr lang="zh-CN" altLang="en-US" sz="2000" dirty="0">
                <a:cs typeface="+mn-ea"/>
                <a:sym typeface="+mn-lt"/>
              </a:rPr>
              <a:t>月。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5651A50-EB5B-4732-9A60-2F73A2A99B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98" y="1636743"/>
            <a:ext cx="4264702" cy="42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03DD724-303D-420F-B978-1A9C9FCBF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43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0CF6D3-47F6-4B1C-8FF0-A47D9E897F03}"/>
              </a:ext>
            </a:extLst>
          </p:cNvPr>
          <p:cNvSpPr txBox="1"/>
          <p:nvPr/>
        </p:nvSpPr>
        <p:spPr>
          <a:xfrm>
            <a:off x="1225938" y="37359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家长应有的心态和对策</a:t>
            </a:r>
          </a:p>
        </p:txBody>
      </p:sp>
      <p:pic>
        <p:nvPicPr>
          <p:cNvPr id="44" name="图片 43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FCEA6A-A9D1-43BB-B42D-F0E4A1C07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15BE78-A0D7-4551-A60E-4CC52EE022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DD383C0-719B-48F1-9955-B10E8F56BDC5}"/>
              </a:ext>
            </a:extLst>
          </p:cNvPr>
          <p:cNvSpPr/>
          <p:nvPr/>
        </p:nvSpPr>
        <p:spPr>
          <a:xfrm>
            <a:off x="706971" y="1820172"/>
            <a:ext cx="3077089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坚持送幼儿入园；早上交给老师后尽可能少跟孩子讲道理；回家多问幼儿园有趣的事情；多鼓励孩子，让他感觉自己长大了；让孩子带上他（她）最喜爱的玩具或其它安全的物品一起入园等等。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C9F1E8A-A153-44BE-9357-874DB62ABBA8}"/>
              </a:ext>
            </a:extLst>
          </p:cNvPr>
          <p:cNvSpPr/>
          <p:nvPr/>
        </p:nvSpPr>
        <p:spPr>
          <a:xfrm>
            <a:off x="8407940" y="1816991"/>
            <a:ext cx="3077089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上幼儿园，是幼儿社会化</a:t>
            </a:r>
            <a:r>
              <a:rPr lang="zh-CN" altLang="en-US" sz="2000" dirty="0" smtClean="0">
                <a:cs typeface="+mn-ea"/>
                <a:sym typeface="+mn-lt"/>
              </a:rPr>
              <a:t>的优品步</a:t>
            </a:r>
            <a:r>
              <a:rPr lang="zh-CN" altLang="en-US" sz="2000" dirty="0">
                <a:cs typeface="+mn-ea"/>
                <a:sym typeface="+mn-lt"/>
              </a:rPr>
              <a:t>，不但对于孩子来说是一个新的开始，对于家长来说也有一个适应的过程。孩子入园</a:t>
            </a:r>
            <a:r>
              <a:rPr lang="zh-CN" altLang="en-US" sz="2000" dirty="0" smtClean="0">
                <a:cs typeface="+mn-ea"/>
                <a:sym typeface="+mn-lt"/>
              </a:rPr>
              <a:t>，优品次</a:t>
            </a:r>
            <a:r>
              <a:rPr lang="zh-CN" altLang="en-US" sz="2000" dirty="0">
                <a:cs typeface="+mn-ea"/>
                <a:sym typeface="+mn-lt"/>
              </a:rPr>
              <a:t>脱离家长，这让许多家长的心中有了太多的不舍和太多的放心不下。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92730AD-7C3E-45A9-A880-BC732FB87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78" y="608384"/>
            <a:ext cx="5743548" cy="60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901" y="3083787"/>
            <a:ext cx="6340197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31F9FB9-7843-4CED-B80E-998C7C0652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545" y="623123"/>
            <a:ext cx="3167742" cy="26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9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片包含 镜子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386D0FD-564B-4106-9CA6-C3A0293197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753" y="354747"/>
            <a:ext cx="8558570" cy="614850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D675D76-3844-46FC-8058-DFAE000D86B5}"/>
              </a:ext>
            </a:extLst>
          </p:cNvPr>
          <p:cNvSpPr txBox="1"/>
          <p:nvPr/>
        </p:nvSpPr>
        <p:spPr>
          <a:xfrm>
            <a:off x="3746639" y="96270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cs typeface="+mn-ea"/>
                <a:sym typeface="+mn-lt"/>
              </a:rPr>
              <a:t>尊敬的各位家长大家好！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772B18F-56E9-4A05-8CC0-25E452B2B750}"/>
              </a:ext>
            </a:extLst>
          </p:cNvPr>
          <p:cNvSpPr txBox="1"/>
          <p:nvPr/>
        </p:nvSpPr>
        <p:spPr>
          <a:xfrm>
            <a:off x="1267675" y="354747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前 言</a:t>
            </a:r>
          </a:p>
        </p:txBody>
      </p:sp>
      <p:pic>
        <p:nvPicPr>
          <p:cNvPr id="32" name="图片 31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138BADF-4321-45EB-BA6D-37BA4E7635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1" y="278316"/>
            <a:ext cx="922304" cy="92230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E655AF2-DA6D-4881-9CC9-456516AB7C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747D41-488B-4746-95E4-4A8292E8B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387" y="242616"/>
            <a:ext cx="1184446" cy="11943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5C515CC-BACD-41C6-BF7E-0B1A6B65CC2E}"/>
              </a:ext>
            </a:extLst>
          </p:cNvPr>
          <p:cNvSpPr/>
          <p:nvPr/>
        </p:nvSpPr>
        <p:spPr>
          <a:xfrm>
            <a:off x="4321491" y="1787315"/>
            <a:ext cx="3549018" cy="35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亲爱的家长朋友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 每一个人每天都有梦想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我们的梦想是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等将来您的孩子长大后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 回想起他所经历的学校时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首先想到的是幼儿园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因为  您给了他生命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而这里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给了他一生受益无穷的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良好品格和教养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27581" y="4731798"/>
            <a:ext cx="1518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DFDFD"/>
                </a:solidFill>
              </a:rPr>
              <a:t>https://www.ypppt.com/</a:t>
            </a:r>
            <a:endParaRPr lang="zh-CN" altLang="en-US" sz="80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1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03DD724-303D-420F-B978-1A9C9FCBF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43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0CF6D3-47F6-4B1C-8FF0-A47D9E897F03}"/>
              </a:ext>
            </a:extLst>
          </p:cNvPr>
          <p:cNvSpPr txBox="1"/>
          <p:nvPr/>
        </p:nvSpPr>
        <p:spPr>
          <a:xfrm>
            <a:off x="1225938" y="37359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44" name="图片 43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FCEA6A-A9D1-43BB-B42D-F0E4A1C07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15BE78-A0D7-4551-A60E-4CC52EE022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9EA6A80-3186-4535-B828-6F303DA84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902" y="147232"/>
            <a:ext cx="6858000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AFB90A-1377-4493-919C-BB97EAAA7D4B}"/>
              </a:ext>
            </a:extLst>
          </p:cNvPr>
          <p:cNvSpPr/>
          <p:nvPr/>
        </p:nvSpPr>
        <p:spPr>
          <a:xfrm>
            <a:off x="4321900" y="1756662"/>
            <a:ext cx="4402376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                 家长的配合工作对孩子适 </a:t>
            </a:r>
            <a:r>
              <a:rPr lang="en-US" altLang="zh-CN" sz="2000" dirty="0">
                <a:cs typeface="+mn-ea"/>
                <a:sym typeface="+mn-lt"/>
              </a:rPr>
              <a:t/>
            </a:r>
            <a:br>
              <a:rPr lang="en-US" altLang="zh-CN" sz="2000" dirty="0">
                <a:cs typeface="+mn-ea"/>
                <a:sym typeface="+mn-lt"/>
              </a:rPr>
            </a:br>
            <a:r>
              <a:rPr lang="en-US" altLang="zh-CN" sz="2000" dirty="0">
                <a:cs typeface="+mn-ea"/>
                <a:sym typeface="+mn-lt"/>
              </a:rPr>
              <a:t>                 </a:t>
            </a:r>
            <a:r>
              <a:rPr lang="zh-CN" altLang="en-US" sz="2000" dirty="0">
                <a:cs typeface="+mn-ea"/>
                <a:sym typeface="+mn-lt"/>
              </a:rPr>
              <a:t>应幼儿园生活，起着至关重要的作用。在孩子入园的过程中，我们许多家长朋友往往无所适从，他们的出发点是为了孩子能够顺利适应，可是结果却事与愿违，起到了相反的 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           </a:t>
            </a:r>
            <a:r>
              <a:rPr lang="zh-CN" altLang="en-US" sz="2000" dirty="0">
                <a:cs typeface="+mn-ea"/>
                <a:sym typeface="+mn-lt"/>
              </a:rPr>
              <a:t>作用。家长需了解新生入园的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          </a:t>
            </a:r>
            <a:r>
              <a:rPr lang="zh-CN" altLang="en-US" sz="2000" dirty="0">
                <a:cs typeface="+mn-ea"/>
                <a:sym typeface="+mn-lt"/>
              </a:rPr>
              <a:t>十三忌：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7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954BB8-0B10-4181-AD06-261264481FDF}"/>
              </a:ext>
            </a:extLst>
          </p:cNvPr>
          <p:cNvGrpSpPr/>
          <p:nvPr/>
        </p:nvGrpSpPr>
        <p:grpSpPr>
          <a:xfrm>
            <a:off x="1366729" y="2124650"/>
            <a:ext cx="8931157" cy="2410243"/>
            <a:chOff x="0" y="1477743"/>
            <a:chExt cx="12166747" cy="3283428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13500000">
              <a:off x="3798265" y="1988064"/>
              <a:ext cx="1226551" cy="2041812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0" y="1477743"/>
              <a:ext cx="12166747" cy="3283428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351906" y="3692962"/>
              <a:ext cx="1814806" cy="46185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B0DD2F-562A-4B21-96F4-6EF0427DA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55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C722E6A-42CB-4A6D-BFF4-552202AAB6BF}"/>
              </a:ext>
            </a:extLst>
          </p:cNvPr>
          <p:cNvSpPr txBox="1"/>
          <p:nvPr/>
        </p:nvSpPr>
        <p:spPr>
          <a:xfrm>
            <a:off x="1225938" y="37359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56" name="图片 55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1BE2F53-8E52-4DE4-A82C-3C29FBCB1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144A564-4752-4ADC-82FB-37BF1695C9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6" name="图片 5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1DCDDAA-F738-4BE4-A1E6-EB2801B49C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32" y="2270533"/>
            <a:ext cx="1133997" cy="1346080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F7F4D7F-C6F6-4D90-83E6-352C74941A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932" y="2501009"/>
            <a:ext cx="1291494" cy="1040574"/>
          </a:xfrm>
          <a:prstGeom prst="rect">
            <a:avLst/>
          </a:prstGeom>
        </p:spPr>
      </p:pic>
      <p:pic>
        <p:nvPicPr>
          <p:cNvPr id="10" name="图片 9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422323-4324-4EF4-961F-796165C3D4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6055" y="1825186"/>
            <a:ext cx="1314073" cy="1389652"/>
          </a:xfrm>
          <a:prstGeom prst="rect">
            <a:avLst/>
          </a:prstGeom>
        </p:spPr>
      </p:pic>
      <p:pic>
        <p:nvPicPr>
          <p:cNvPr id="63" name="图片 62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9A6057F-568C-464F-A4E0-DF48E9448D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382" y="3848989"/>
            <a:ext cx="1147665" cy="11354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EFA071A-7018-461C-8ABC-8423491D0B07}"/>
              </a:ext>
            </a:extLst>
          </p:cNvPr>
          <p:cNvSpPr/>
          <p:nvPr/>
        </p:nvSpPr>
        <p:spPr>
          <a:xfrm>
            <a:off x="1067453" y="3596104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一 忌：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CBFFEF3-A66E-4C47-9B15-C08EE84160EB}"/>
              </a:ext>
            </a:extLst>
          </p:cNvPr>
          <p:cNvSpPr/>
          <p:nvPr/>
        </p:nvSpPr>
        <p:spPr>
          <a:xfrm>
            <a:off x="5171826" y="1311046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二 忌：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1DD6FB2-38D8-4F06-8F41-2048A25C1BE6}"/>
              </a:ext>
            </a:extLst>
          </p:cNvPr>
          <p:cNvSpPr/>
          <p:nvPr/>
        </p:nvSpPr>
        <p:spPr>
          <a:xfrm>
            <a:off x="6933611" y="4971427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三 忌：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7849BDD-DC1D-4B6F-BACC-9DEB9177DA11}"/>
              </a:ext>
            </a:extLst>
          </p:cNvPr>
          <p:cNvSpPr/>
          <p:nvPr/>
        </p:nvSpPr>
        <p:spPr>
          <a:xfrm>
            <a:off x="9921225" y="3188942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四 忌：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760915F-4069-4B70-8D84-FF8BFB306098}"/>
              </a:ext>
            </a:extLst>
          </p:cNvPr>
          <p:cNvSpPr/>
          <p:nvPr/>
        </p:nvSpPr>
        <p:spPr>
          <a:xfrm>
            <a:off x="689764" y="4147972"/>
            <a:ext cx="27474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一味妥协，今天送不下，明天送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15F0AA6-9F27-4FE2-9269-FCC33972D137}"/>
              </a:ext>
            </a:extLst>
          </p:cNvPr>
          <p:cNvSpPr/>
          <p:nvPr/>
        </p:nvSpPr>
        <p:spPr>
          <a:xfrm>
            <a:off x="3392402" y="1873950"/>
            <a:ext cx="330311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送两天，歇一天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0B7990-5F84-472F-B15B-1BB9F8A12E9F}"/>
              </a:ext>
            </a:extLst>
          </p:cNvPr>
          <p:cNvSpPr/>
          <p:nvPr/>
        </p:nvSpPr>
        <p:spPr>
          <a:xfrm>
            <a:off x="6695518" y="5535834"/>
            <a:ext cx="330311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孩子哭，我也哭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404DBE6-F2F4-46C7-B0E0-15287AB87DD2}"/>
              </a:ext>
            </a:extLst>
          </p:cNvPr>
          <p:cNvSpPr/>
          <p:nvPr/>
        </p:nvSpPr>
        <p:spPr>
          <a:xfrm>
            <a:off x="9299068" y="3806340"/>
            <a:ext cx="278107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“我在外面等着你！”“我去给你拿件毛衣来！”</a:t>
            </a:r>
          </a:p>
        </p:txBody>
      </p:sp>
    </p:spTree>
    <p:extLst>
      <p:ext uri="{BB962C8B-B14F-4D97-AF65-F5344CB8AC3E}">
        <p14:creationId xmlns:p14="http://schemas.microsoft.com/office/powerpoint/2010/main" val="390825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2985D6-2D96-4391-AA8B-EA165B53437B}"/>
              </a:ext>
            </a:extLst>
          </p:cNvPr>
          <p:cNvSpPr txBox="1"/>
          <p:nvPr/>
        </p:nvSpPr>
        <p:spPr>
          <a:xfrm>
            <a:off x="1225938" y="37359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77" name="图片 76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854A95-1621-4798-90DD-3D87CFE3E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04F5F31-B364-4059-B42A-EC404D493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833CB23-F07B-472E-94F0-F9D1C53D2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1A36EAE-1E64-4E69-B8D0-B320314262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5142" y="1528765"/>
            <a:ext cx="3940479" cy="3559433"/>
          </a:xfrm>
          <a:prstGeom prst="rect">
            <a:avLst/>
          </a:prstGeom>
        </p:spPr>
      </p:pic>
      <p:grpSp>
        <p:nvGrpSpPr>
          <p:cNvPr id="82" name="组合 8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77464C4-3B98-492F-909D-D4F80C60E585}"/>
              </a:ext>
            </a:extLst>
          </p:cNvPr>
          <p:cNvGrpSpPr/>
          <p:nvPr/>
        </p:nvGrpSpPr>
        <p:grpSpPr>
          <a:xfrm>
            <a:off x="8337331" y="1788490"/>
            <a:ext cx="3083146" cy="1408331"/>
            <a:chOff x="1281760" y="3196619"/>
            <a:chExt cx="3083146" cy="1408331"/>
          </a:xfrm>
        </p:grpSpPr>
        <p:sp>
          <p:nvSpPr>
            <p:cNvPr id="83" name="矩形 8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5DFD27A-BFC2-43BA-8C52-9D7C88CA2AFD}"/>
                </a:ext>
              </a:extLst>
            </p:cNvPr>
            <p:cNvSpPr/>
            <p:nvPr/>
          </p:nvSpPr>
          <p:spPr>
            <a:xfrm>
              <a:off x="1292409" y="3847820"/>
              <a:ext cx="307249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孩子哭了，我多和孩子呆一会就好了！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79582B2-42A8-455B-B376-5F25DD40A9C9}"/>
                </a:ext>
              </a:extLst>
            </p:cNvPr>
            <p:cNvSpPr/>
            <p:nvPr/>
          </p:nvSpPr>
          <p:spPr>
            <a:xfrm>
              <a:off x="1281760" y="3196619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七 忌：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5218FAA-56F7-4EA2-9FE9-59D54D6C5CC1}"/>
              </a:ext>
            </a:extLst>
          </p:cNvPr>
          <p:cNvGrpSpPr/>
          <p:nvPr/>
        </p:nvGrpSpPr>
        <p:grpSpPr>
          <a:xfrm>
            <a:off x="8192844" y="3799151"/>
            <a:ext cx="3410227" cy="1052500"/>
            <a:chOff x="1137273" y="3220186"/>
            <a:chExt cx="3410227" cy="1052500"/>
          </a:xfrm>
        </p:grpSpPr>
        <p:sp>
          <p:nvSpPr>
            <p:cNvPr id="86" name="矩形 8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0B27836-E03C-44DD-97FB-77A0514D4EC2}"/>
                </a:ext>
              </a:extLst>
            </p:cNvPr>
            <p:cNvSpPr/>
            <p:nvPr/>
          </p:nvSpPr>
          <p:spPr>
            <a:xfrm>
              <a:off x="1137273" y="3876103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“不许哭！”</a:t>
              </a:r>
            </a:p>
          </p:txBody>
        </p:sp>
        <p:sp>
          <p:nvSpPr>
            <p:cNvPr id="87" name="矩形 8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ADCD37-812A-4235-8B6C-71672DF15E70}"/>
                </a:ext>
              </a:extLst>
            </p:cNvPr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八 忌：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8C83D55-2600-48DC-9150-E64A43AF29A9}"/>
              </a:ext>
            </a:extLst>
          </p:cNvPr>
          <p:cNvGrpSpPr/>
          <p:nvPr/>
        </p:nvGrpSpPr>
        <p:grpSpPr>
          <a:xfrm>
            <a:off x="696393" y="1667736"/>
            <a:ext cx="3504661" cy="1035977"/>
            <a:chOff x="577916" y="3075865"/>
            <a:chExt cx="3504661" cy="1035977"/>
          </a:xfrm>
        </p:grpSpPr>
        <p:sp>
          <p:nvSpPr>
            <p:cNvPr id="89" name="矩形 8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E33431-203F-4C48-BD21-0BEDC470E7DB}"/>
                </a:ext>
              </a:extLst>
            </p:cNvPr>
            <p:cNvSpPr/>
            <p:nvPr/>
          </p:nvSpPr>
          <p:spPr>
            <a:xfrm>
              <a:off x="672350" y="3687110"/>
              <a:ext cx="341022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别哭，</a:t>
              </a:r>
              <a:r>
                <a:rPr lang="zh-CN" altLang="en-US" dirty="0" smtClean="0">
                  <a:cs typeface="+mn-ea"/>
                  <a:sym typeface="+mn-lt"/>
                </a:rPr>
                <a:t>我优品个</a:t>
              </a:r>
              <a:r>
                <a:rPr lang="zh-CN" altLang="en-US" dirty="0">
                  <a:cs typeface="+mn-ea"/>
                  <a:sym typeface="+mn-lt"/>
                </a:rPr>
                <a:t>来接你！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1085FD9-763E-4268-80B3-20EE3FF6BAAD}"/>
                </a:ext>
              </a:extLst>
            </p:cNvPr>
            <p:cNvSpPr/>
            <p:nvPr/>
          </p:nvSpPr>
          <p:spPr>
            <a:xfrm>
              <a:off x="577916" y="3075865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五 忌：</a:t>
              </a: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78605ED-E0F8-4204-BA4D-0ECB29A6E2C5}"/>
              </a:ext>
            </a:extLst>
          </p:cNvPr>
          <p:cNvGrpSpPr/>
          <p:nvPr/>
        </p:nvGrpSpPr>
        <p:grpSpPr>
          <a:xfrm>
            <a:off x="0" y="3734499"/>
            <a:ext cx="4403416" cy="918861"/>
            <a:chOff x="-118477" y="3155534"/>
            <a:chExt cx="4403416" cy="918861"/>
          </a:xfrm>
        </p:grpSpPr>
        <p:sp>
          <p:nvSpPr>
            <p:cNvPr id="92" name="矩形 9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1C90C2-64AE-4BB8-9F02-E30E5960492A}"/>
                </a:ext>
              </a:extLst>
            </p:cNvPr>
            <p:cNvSpPr/>
            <p:nvPr/>
          </p:nvSpPr>
          <p:spPr>
            <a:xfrm>
              <a:off x="874712" y="3677812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再哭，再哭我就不接你了！</a:t>
              </a: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D1EB36A-FB1B-466B-A8B3-A544A6250279}"/>
                </a:ext>
              </a:extLst>
            </p:cNvPr>
            <p:cNvSpPr/>
            <p:nvPr/>
          </p:nvSpPr>
          <p:spPr>
            <a:xfrm>
              <a:off x="-118477" y="3155534"/>
              <a:ext cx="2865362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六 忌：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08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2985D6-2D96-4391-AA8B-EA165B53437B}"/>
              </a:ext>
            </a:extLst>
          </p:cNvPr>
          <p:cNvSpPr txBox="1"/>
          <p:nvPr/>
        </p:nvSpPr>
        <p:spPr>
          <a:xfrm>
            <a:off x="1225938" y="37359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77" name="图片 76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854A95-1621-4798-90DD-3D87CFE3E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04F5F31-B364-4059-B42A-EC404D493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833CB23-F07B-472E-94F0-F9D1C53D2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grpSp>
        <p:nvGrpSpPr>
          <p:cNvPr id="82" name="组合 8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77464C4-3B98-492F-909D-D4F80C60E585}"/>
              </a:ext>
            </a:extLst>
          </p:cNvPr>
          <p:cNvGrpSpPr/>
          <p:nvPr/>
        </p:nvGrpSpPr>
        <p:grpSpPr>
          <a:xfrm>
            <a:off x="8337331" y="1788490"/>
            <a:ext cx="3083146" cy="1408331"/>
            <a:chOff x="1281760" y="3196619"/>
            <a:chExt cx="3083146" cy="1408331"/>
          </a:xfrm>
        </p:grpSpPr>
        <p:sp>
          <p:nvSpPr>
            <p:cNvPr id="83" name="矩形 8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5DFD27A-BFC2-43BA-8C52-9D7C88CA2AFD}"/>
                </a:ext>
              </a:extLst>
            </p:cNvPr>
            <p:cNvSpPr/>
            <p:nvPr/>
          </p:nvSpPr>
          <p:spPr>
            <a:xfrm>
              <a:off x="1292409" y="3847820"/>
              <a:ext cx="307249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“有小朋友打你吗？”“老师凶你吗？”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79582B2-42A8-455B-B376-5F25DD40A9C9}"/>
                </a:ext>
              </a:extLst>
            </p:cNvPr>
            <p:cNvSpPr/>
            <p:nvPr/>
          </p:nvSpPr>
          <p:spPr>
            <a:xfrm>
              <a:off x="1281760" y="3196619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一 忌：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5218FAA-56F7-4EA2-9FE9-59D54D6C5CC1}"/>
              </a:ext>
            </a:extLst>
          </p:cNvPr>
          <p:cNvGrpSpPr/>
          <p:nvPr/>
        </p:nvGrpSpPr>
        <p:grpSpPr>
          <a:xfrm>
            <a:off x="7718673" y="3549095"/>
            <a:ext cx="3445102" cy="1019215"/>
            <a:chOff x="1308698" y="3220186"/>
            <a:chExt cx="3445102" cy="1019215"/>
          </a:xfrm>
        </p:grpSpPr>
        <p:sp>
          <p:nvSpPr>
            <p:cNvPr id="86" name="矩形 8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0B27836-E03C-44DD-97FB-77A0514D4EC2}"/>
                </a:ext>
              </a:extLst>
            </p:cNvPr>
            <p:cNvSpPr/>
            <p:nvPr/>
          </p:nvSpPr>
          <p:spPr>
            <a:xfrm>
              <a:off x="1343573" y="3842818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在家一定要好好补</a:t>
              </a:r>
            </a:p>
          </p:txBody>
        </p:sp>
        <p:sp>
          <p:nvSpPr>
            <p:cNvPr id="87" name="矩形 8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ADCD37-812A-4235-8B6C-71672DF15E70}"/>
                </a:ext>
              </a:extLst>
            </p:cNvPr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二 忌：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8C83D55-2600-48DC-9150-E64A43AF29A9}"/>
              </a:ext>
            </a:extLst>
          </p:cNvPr>
          <p:cNvGrpSpPr/>
          <p:nvPr/>
        </p:nvGrpSpPr>
        <p:grpSpPr>
          <a:xfrm>
            <a:off x="-471860" y="1667736"/>
            <a:ext cx="3410227" cy="1055044"/>
            <a:chOff x="-590337" y="3075865"/>
            <a:chExt cx="3410227" cy="1055044"/>
          </a:xfrm>
        </p:grpSpPr>
        <p:sp>
          <p:nvSpPr>
            <p:cNvPr id="89" name="矩形 8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E33431-203F-4C48-BD21-0BEDC470E7DB}"/>
                </a:ext>
              </a:extLst>
            </p:cNvPr>
            <p:cNvSpPr/>
            <p:nvPr/>
          </p:nvSpPr>
          <p:spPr>
            <a:xfrm>
              <a:off x="-590337" y="3734326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喂完饭再走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1085FD9-763E-4268-80B3-20EE3FF6BAAD}"/>
                </a:ext>
              </a:extLst>
            </p:cNvPr>
            <p:cNvSpPr/>
            <p:nvPr/>
          </p:nvSpPr>
          <p:spPr>
            <a:xfrm>
              <a:off x="577916" y="3075865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九 忌：</a:t>
              </a: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78605ED-E0F8-4204-BA4D-0ECB29A6E2C5}"/>
              </a:ext>
            </a:extLst>
          </p:cNvPr>
          <p:cNvGrpSpPr/>
          <p:nvPr/>
        </p:nvGrpSpPr>
        <p:grpSpPr>
          <a:xfrm>
            <a:off x="707722" y="3464015"/>
            <a:ext cx="3410227" cy="991271"/>
            <a:chOff x="-237834" y="3155534"/>
            <a:chExt cx="3410227" cy="991271"/>
          </a:xfrm>
        </p:grpSpPr>
        <p:sp>
          <p:nvSpPr>
            <p:cNvPr id="92" name="矩形 9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1C90C2-64AE-4BB8-9F02-E30E5960492A}"/>
                </a:ext>
              </a:extLst>
            </p:cNvPr>
            <p:cNvSpPr/>
            <p:nvPr/>
          </p:nvSpPr>
          <p:spPr>
            <a:xfrm>
              <a:off x="-237834" y="3750222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窗子外面看一看</a:t>
              </a: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D1EB36A-FB1B-466B-A8B3-A544A6250279}"/>
                </a:ext>
              </a:extLst>
            </p:cNvPr>
            <p:cNvSpPr/>
            <p:nvPr/>
          </p:nvSpPr>
          <p:spPr>
            <a:xfrm>
              <a:off x="-118477" y="3155534"/>
              <a:ext cx="2865362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忌：</a:t>
              </a:r>
            </a:p>
          </p:txBody>
        </p:sp>
      </p:grpSp>
      <p:pic>
        <p:nvPicPr>
          <p:cNvPr id="19" name="图片 18" descr="图片包含 玩具, LEGO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76BA774-261B-436D-B7BD-759AC8256D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197" y="1269482"/>
            <a:ext cx="3410228" cy="34102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B97421-EF79-4D0C-9B9A-7BAE26EACEB6}"/>
              </a:ext>
            </a:extLst>
          </p:cNvPr>
          <p:cNvGrpSpPr/>
          <p:nvPr/>
        </p:nvGrpSpPr>
        <p:grpSpPr>
          <a:xfrm>
            <a:off x="4927104" y="4559790"/>
            <a:ext cx="3410227" cy="924924"/>
            <a:chOff x="1131879" y="3220186"/>
            <a:chExt cx="3410227" cy="924924"/>
          </a:xfrm>
        </p:grpSpPr>
        <p:sp>
          <p:nvSpPr>
            <p:cNvPr id="21" name="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B86261E-8342-4C39-AD17-DD728C540F70}"/>
                </a:ext>
              </a:extLst>
            </p:cNvPr>
            <p:cNvSpPr/>
            <p:nvPr/>
          </p:nvSpPr>
          <p:spPr>
            <a:xfrm>
              <a:off x="1131879" y="3748527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休息的时候无节制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B0F918-EEB6-4795-AC06-BBD7555547FD}"/>
                </a:ext>
              </a:extLst>
            </p:cNvPr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三 忌：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59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180" y="3059920"/>
            <a:ext cx="7109639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新生家长的配合工作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F51A335-A42D-4870-AB64-1C904BA74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574" y="411096"/>
            <a:ext cx="3543398" cy="29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7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B4D265-4B0F-40D5-898C-6AE2D842B4A8}"/>
              </a:ext>
            </a:extLst>
          </p:cNvPr>
          <p:cNvSpPr txBox="1"/>
          <p:nvPr/>
        </p:nvSpPr>
        <p:spPr>
          <a:xfrm>
            <a:off x="1225938" y="373593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家长角色定位：是教育的合作伙伴。 </a:t>
            </a:r>
          </a:p>
        </p:txBody>
      </p:sp>
      <p:pic>
        <p:nvPicPr>
          <p:cNvPr id="7" name="图片 6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C1EC185-C349-41EF-81A0-29D24280B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FF9516-136E-4F22-B17D-A3EB37796E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14270" y="-21220"/>
            <a:ext cx="2307771" cy="16245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D3FFAA-D5BD-4CE4-9AE5-6F2E5392FF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917BBDC-B844-4B3C-A21E-8E8CB0340F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8226" y="450937"/>
            <a:ext cx="3069771" cy="531937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16FE7E-ADCD-47C1-B805-19FDB7F1AAEB}"/>
              </a:ext>
            </a:extLst>
          </p:cNvPr>
          <p:cNvSpPr/>
          <p:nvPr/>
        </p:nvSpPr>
        <p:spPr>
          <a:xfrm>
            <a:off x="8921671" y="1594815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优品条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FD821D-F11E-468F-ABC5-2E94CA1A0A5F}"/>
              </a:ext>
            </a:extLst>
          </p:cNvPr>
          <p:cNvSpPr/>
          <p:nvPr/>
        </p:nvSpPr>
        <p:spPr>
          <a:xfrm>
            <a:off x="8690839" y="2642670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第二条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7E909FC-9708-4B75-9F4E-AD77EE34C97C}"/>
              </a:ext>
            </a:extLst>
          </p:cNvPr>
          <p:cNvSpPr/>
          <p:nvPr/>
        </p:nvSpPr>
        <p:spPr>
          <a:xfrm>
            <a:off x="8960163" y="3606511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第三条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351C04F-75A6-4AE9-8042-F93119D7CC3E}"/>
              </a:ext>
            </a:extLst>
          </p:cNvPr>
          <p:cNvSpPr/>
          <p:nvPr/>
        </p:nvSpPr>
        <p:spPr>
          <a:xfrm>
            <a:off x="8703682" y="4584507"/>
            <a:ext cx="1723549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第四条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EB80981-C50B-452D-9761-CB5460A3BCA6}"/>
              </a:ext>
            </a:extLst>
          </p:cNvPr>
          <p:cNvSpPr/>
          <p:nvPr/>
        </p:nvSpPr>
        <p:spPr>
          <a:xfrm>
            <a:off x="839449" y="1642613"/>
            <a:ext cx="6763275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遵守园内各项制度，按时接送孩子；幼儿因事或因病缺勤需请假。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525FD6-D255-49D8-B9F6-9EAF4E3F1584}"/>
              </a:ext>
            </a:extLst>
          </p:cNvPr>
          <p:cNvSpPr/>
          <p:nvPr/>
        </p:nvSpPr>
        <p:spPr>
          <a:xfrm>
            <a:off x="839449" y="2509011"/>
            <a:ext cx="6763275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尊重幼儿，尊重教师，积极与幼儿园配合；相信我们的老师，相信自己的孩子；家长教师互相理解、互相尊重、多换位思考。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AEC409A-BB1C-4A67-B8EB-E7FB7C14D715}"/>
              </a:ext>
            </a:extLst>
          </p:cNvPr>
          <p:cNvSpPr/>
          <p:nvPr/>
        </p:nvSpPr>
        <p:spPr>
          <a:xfrm>
            <a:off x="839449" y="3472318"/>
            <a:ext cx="662402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让孩子干一些力所能及的劳动，教给孩子简单的日常生活技能，不要包办代替。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A881C61-B020-468B-A82C-5843FF757125}"/>
              </a:ext>
            </a:extLst>
          </p:cNvPr>
          <p:cNvSpPr/>
          <p:nvPr/>
        </p:nvSpPr>
        <p:spPr>
          <a:xfrm>
            <a:off x="839449" y="4486405"/>
            <a:ext cx="662402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坚持每天送孩子入园，不要怕孩子吃苦。及时与教师沟通交流，多正面引导鼓励、赏识教育孩子。</a:t>
            </a:r>
          </a:p>
        </p:txBody>
      </p:sp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29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48EFA08-FF85-4868-8C04-CD4D1F6C2B3F}"/>
              </a:ext>
            </a:extLst>
          </p:cNvPr>
          <p:cNvSpPr txBox="1"/>
          <p:nvPr/>
        </p:nvSpPr>
        <p:spPr>
          <a:xfrm>
            <a:off x="1225938" y="373592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家长角色定位：是教育的合作伙伴。 </a:t>
            </a:r>
          </a:p>
        </p:txBody>
      </p:sp>
      <p:pic>
        <p:nvPicPr>
          <p:cNvPr id="48" name="图片 4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E1A618-EE05-4195-BE25-D4F5CB37E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1808409-077B-4523-980F-C2A3534BC0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313B274-4661-4656-BD97-9D772F11C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2243BE-56CE-46CB-9A18-59EA88DD4AA8}"/>
              </a:ext>
            </a:extLst>
          </p:cNvPr>
          <p:cNvGrpSpPr/>
          <p:nvPr/>
        </p:nvGrpSpPr>
        <p:grpSpPr>
          <a:xfrm>
            <a:off x="973438" y="1089469"/>
            <a:ext cx="10489726" cy="4090993"/>
            <a:chOff x="1092674" y="1373537"/>
            <a:chExt cx="10489726" cy="4090993"/>
          </a:xfrm>
        </p:grpSpPr>
        <p:pic>
          <p:nvPicPr>
            <p:cNvPr id="55" name="图片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701FAA4-3532-4082-B97D-7F9E41391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88454">
              <a:off x="7787760" y="224069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4" name="图片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FCAAA87-0EA8-4299-BEAB-913A75B2F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9891" y="224069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3" name="图片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9C34413-802B-4A8D-8283-90727AA09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55822">
              <a:off x="2465142" y="211394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图片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C4C02B4-6494-4665-ADED-C6B65EF29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74" y="1373537"/>
              <a:ext cx="10489726" cy="4090993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1930D0C-D3E7-4213-BDD0-16E7797DAEDA}"/>
              </a:ext>
            </a:extLst>
          </p:cNvPr>
          <p:cNvSpPr/>
          <p:nvPr/>
        </p:nvSpPr>
        <p:spPr>
          <a:xfrm>
            <a:off x="2037680" y="4023994"/>
            <a:ext cx="248509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、配合幼儿园做好安全检查、教育，做到安</a:t>
            </a:r>
            <a:r>
              <a:rPr lang="zh-CN" altLang="en-US" dirty="0" smtClean="0">
                <a:cs typeface="+mn-ea"/>
                <a:sym typeface="+mn-lt"/>
              </a:rPr>
              <a:t>全优品</a:t>
            </a:r>
            <a:r>
              <a:rPr lang="zh-CN" altLang="en-US" b="1" dirty="0" smtClean="0">
                <a:cs typeface="+mn-ea"/>
                <a:sym typeface="+mn-lt"/>
              </a:rPr>
              <a:t>。 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3E23959-33CA-4BC2-A6FC-C24722C08829}"/>
              </a:ext>
            </a:extLst>
          </p:cNvPr>
          <p:cNvSpPr/>
          <p:nvPr/>
        </p:nvSpPr>
        <p:spPr>
          <a:xfrm>
            <a:off x="4853450" y="3967687"/>
            <a:ext cx="2485099" cy="16707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、协助班级教师做好各项活动所需的材料或准备等。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3E62CAB-22A0-4D06-A031-E98FC40E4A71}"/>
              </a:ext>
            </a:extLst>
          </p:cNvPr>
          <p:cNvSpPr/>
          <p:nvPr/>
        </p:nvSpPr>
        <p:spPr>
          <a:xfrm>
            <a:off x="7717680" y="3956523"/>
            <a:ext cx="2166549" cy="16707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、家长应服从幼儿园管理，做好幼儿的表率。</a:t>
            </a:r>
          </a:p>
        </p:txBody>
      </p:sp>
    </p:spTree>
    <p:extLst>
      <p:ext uri="{BB962C8B-B14F-4D97-AF65-F5344CB8AC3E}">
        <p14:creationId xmlns:p14="http://schemas.microsoft.com/office/powerpoint/2010/main" val="133284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0905" y="6717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6B7E6F2-493B-4908-B59E-4D19B10DEC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750862-14B1-4F28-BCA3-EFCC6BE842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267863" cy="1817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D9FE85-79B2-41B7-8952-C4119A5B85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553" y="-50334"/>
            <a:ext cx="1746446" cy="16196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3685B5C-B206-420A-9F49-A37271065B8C}"/>
              </a:ext>
            </a:extLst>
          </p:cNvPr>
          <p:cNvSpPr txBox="1"/>
          <p:nvPr/>
        </p:nvSpPr>
        <p:spPr>
          <a:xfrm>
            <a:off x="4029184" y="3841463"/>
            <a:ext cx="4371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—</a:t>
            </a:r>
            <a:r>
              <a:rPr lang="zh-CN" altLang="en-US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幼儿园家长会</a:t>
            </a:r>
            <a:r>
              <a:rPr lang="en-US" altLang="zh-CN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—</a:t>
            </a:r>
            <a:endParaRPr lang="zh-CN" altLang="en-US" sz="4000" dirty="0">
              <a:ln w="57150">
                <a:noFill/>
              </a:ln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CF3D7E-9AEC-4B0D-A137-FF7C2AF4823F}"/>
              </a:ext>
            </a:extLst>
          </p:cNvPr>
          <p:cNvSpPr txBox="1"/>
          <p:nvPr/>
        </p:nvSpPr>
        <p:spPr>
          <a:xfrm>
            <a:off x="3311039" y="263577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谢谢下载观看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EACB56D-3A83-4B90-8C87-9323FDD2B5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206" y="276423"/>
            <a:ext cx="5580311" cy="26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86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71EB752-29DB-4961-BB12-072B5EEF9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44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389980C-98D4-4820-A5B5-E94E816F8A1B}"/>
              </a:ext>
            </a:extLst>
          </p:cNvPr>
          <p:cNvSpPr txBox="1"/>
          <p:nvPr/>
        </p:nvSpPr>
        <p:spPr>
          <a:xfrm>
            <a:off x="1187117" y="42770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pic>
        <p:nvPicPr>
          <p:cNvPr id="17" name="图片 16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7C1C86C-4738-4A38-A5DF-5D3C64F290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13" y="323384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8E17DE0-34AB-4B9D-AB01-F1C3BB683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-3578"/>
            <a:ext cx="2307771" cy="1624554"/>
          </a:xfrm>
          <a:prstGeom prst="rect">
            <a:avLst/>
          </a:prstGeom>
        </p:spPr>
      </p:pic>
      <p:grpSp>
        <p:nvGrpSpPr>
          <p:cNvPr id="11" name="Group 28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FBCF0C-7B80-4ED0-AFF4-A8ADD0EB6612}"/>
              </a:ext>
            </a:extLst>
          </p:cNvPr>
          <p:cNvGrpSpPr/>
          <p:nvPr/>
        </p:nvGrpSpPr>
        <p:grpSpPr>
          <a:xfrm>
            <a:off x="4415183" y="951474"/>
            <a:ext cx="5390451" cy="4698158"/>
            <a:chOff x="6792408" y="1736187"/>
            <a:chExt cx="4430100" cy="3861144"/>
          </a:xfrm>
        </p:grpSpPr>
        <p:sp>
          <p:nvSpPr>
            <p:cNvPr id="12" name="Diamond 28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B03D988-6794-4B41-BA8E-5438C5AB1F4D}"/>
                </a:ext>
              </a:extLst>
            </p:cNvPr>
            <p:cNvSpPr/>
            <p:nvPr/>
          </p:nvSpPr>
          <p:spPr>
            <a:xfrm>
              <a:off x="6792408" y="4145473"/>
              <a:ext cx="624349" cy="62434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9" name="TextBox 30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A56567-601E-4CAA-8421-B902EA0EE107}"/>
                </a:ext>
              </a:extLst>
            </p:cNvPr>
            <p:cNvSpPr txBox="1"/>
            <p:nvPr/>
          </p:nvSpPr>
          <p:spPr>
            <a:xfrm>
              <a:off x="7259932" y="4384471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rgbClr val="FF0000"/>
                  </a:solidFill>
                  <a:cs typeface="+mn-ea"/>
                  <a:sym typeface="+mn-lt"/>
                </a:rPr>
                <a:t>新生入园十三忌</a:t>
              </a:r>
            </a:p>
          </p:txBody>
        </p:sp>
        <p:sp>
          <p:nvSpPr>
            <p:cNvPr id="15" name="Diamond 28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842BA81-E815-4BA7-8ED7-F28FF38D4237}"/>
                </a:ext>
              </a:extLst>
            </p:cNvPr>
            <p:cNvSpPr/>
            <p:nvPr/>
          </p:nvSpPr>
          <p:spPr>
            <a:xfrm>
              <a:off x="6792408" y="3318478"/>
              <a:ext cx="624349" cy="62434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7" name="TextBox 29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BC37CE2-B332-4E36-8B02-0E95F95483B7}"/>
                </a:ext>
              </a:extLst>
            </p:cNvPr>
            <p:cNvSpPr txBox="1"/>
            <p:nvPr/>
          </p:nvSpPr>
          <p:spPr>
            <a:xfrm>
              <a:off x="7259933" y="3571879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rgbClr val="00B050"/>
                  </a:solidFill>
                  <a:cs typeface="+mn-ea"/>
                  <a:sym typeface="+mn-lt"/>
                </a:rPr>
                <a:t>分离焦虑的主要症状和应对</a:t>
              </a:r>
            </a:p>
          </p:txBody>
        </p:sp>
        <p:sp>
          <p:nvSpPr>
            <p:cNvPr id="18" name="Diamond 29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8BC3DE7-44B4-474C-9790-2A13D9599DBD}"/>
                </a:ext>
              </a:extLst>
            </p:cNvPr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5" name="TextBox 29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304D6BB-74E1-4967-B791-C4E78C2B1C32}"/>
                </a:ext>
              </a:extLst>
            </p:cNvPr>
            <p:cNvSpPr txBox="1"/>
            <p:nvPr/>
          </p:nvSpPr>
          <p:spPr>
            <a:xfrm>
              <a:off x="7259931" y="2770137"/>
              <a:ext cx="3962574" cy="242864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chemeClr val="accent2"/>
                  </a:solidFill>
                  <a:cs typeface="+mn-ea"/>
                  <a:sym typeface="+mn-lt"/>
                </a:rPr>
                <a:t>新入园幼儿常见问题</a:t>
              </a:r>
            </a:p>
          </p:txBody>
        </p:sp>
        <p:sp>
          <p:nvSpPr>
            <p:cNvPr id="20" name="Diamond 29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8A9B2EA-78A4-4709-A970-6A5EEBF7970D}"/>
                </a:ext>
              </a:extLst>
            </p:cNvPr>
            <p:cNvSpPr/>
            <p:nvPr/>
          </p:nvSpPr>
          <p:spPr>
            <a:xfrm>
              <a:off x="6792411" y="1736187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" name="TextBox 29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FEA2997-7E8F-4E91-8FCD-04F7A21C2745}"/>
                </a:ext>
              </a:extLst>
            </p:cNvPr>
            <p:cNvSpPr txBox="1"/>
            <p:nvPr/>
          </p:nvSpPr>
          <p:spPr>
            <a:xfrm>
              <a:off x="7259934" y="1988987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学校介绍</a:t>
              </a:r>
            </a:p>
          </p:txBody>
        </p:sp>
        <p:sp>
          <p:nvSpPr>
            <p:cNvPr id="32" name="Diamond 28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D760B7-5971-4047-8D5A-F4949365C217}"/>
                </a:ext>
              </a:extLst>
            </p:cNvPr>
            <p:cNvSpPr/>
            <p:nvPr/>
          </p:nvSpPr>
          <p:spPr>
            <a:xfrm>
              <a:off x="6792408" y="4972982"/>
              <a:ext cx="624349" cy="624349"/>
            </a:xfrm>
            <a:prstGeom prst="diamond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33" name="TextBox 30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A6526ED-6909-4EE4-B950-F3E698BA1141}"/>
                </a:ext>
              </a:extLst>
            </p:cNvPr>
            <p:cNvSpPr txBox="1"/>
            <p:nvPr/>
          </p:nvSpPr>
          <p:spPr>
            <a:xfrm>
              <a:off x="7259932" y="5211980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rgbClr val="FF3399"/>
                  </a:solidFill>
                  <a:cs typeface="+mn-ea"/>
                  <a:sym typeface="+mn-lt"/>
                </a:rPr>
                <a:t>新生家长的配合工作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6CD8A4A-4BF5-4890-9459-0D0BA6C233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159" y="1844302"/>
            <a:ext cx="2892945" cy="43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0C4AEED-22FE-4F83-95CB-52D8D961BE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367" y="822042"/>
            <a:ext cx="3040563" cy="2140153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940" y="3000180"/>
            <a:ext cx="3950120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学 校 介 绍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089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2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园所介绍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-357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511124D-B634-4D2E-B581-7CD423449457}"/>
              </a:ext>
            </a:extLst>
          </p:cNvPr>
          <p:cNvSpPr/>
          <p:nvPr/>
        </p:nvSpPr>
        <p:spPr>
          <a:xfrm>
            <a:off x="1518882" y="1604077"/>
            <a:ext cx="10103729" cy="36498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成立时间： </a:t>
            </a:r>
            <a:r>
              <a:rPr lang="en-US" altLang="zh-CN" sz="1600" dirty="0">
                <a:cs typeface="+mn-ea"/>
                <a:sym typeface="+mn-lt"/>
              </a:rPr>
              <a:t>1997</a:t>
            </a:r>
            <a:r>
              <a:rPr lang="zh-CN" altLang="en-US" sz="1600" dirty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月      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幼儿园性质：</a:t>
            </a:r>
            <a:r>
              <a:rPr lang="zh-CN" altLang="en-US" sz="1600" dirty="0">
                <a:cs typeface="+mn-ea"/>
                <a:sym typeface="+mn-lt"/>
              </a:rPr>
              <a:t>上海市第二所公立幼儿园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        首批市级“示范性幼儿园”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办园宗旨：</a:t>
            </a:r>
            <a:r>
              <a:rPr lang="zh-CN" altLang="en-US" sz="1600" dirty="0">
                <a:cs typeface="+mn-ea"/>
                <a:sym typeface="+mn-lt"/>
              </a:rPr>
              <a:t>“以人为本、幸福教育”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办园理念：</a:t>
            </a:r>
            <a:r>
              <a:rPr lang="zh-CN" altLang="en-US" sz="1600" dirty="0">
                <a:cs typeface="+mn-ea"/>
                <a:sym typeface="+mn-lt"/>
              </a:rPr>
              <a:t>“育人为本、服务为先、与时俱进、特色创新”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办园特色：</a:t>
            </a:r>
            <a:r>
              <a:rPr lang="zh-CN" altLang="en-US" sz="1600" dirty="0">
                <a:cs typeface="+mn-ea"/>
                <a:sym typeface="+mn-lt"/>
              </a:rPr>
              <a:t>让所有孩子想说、敢说、能说会演，让所有孩子想做、敢做、心灵手巧”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荣获成绩：</a:t>
            </a:r>
            <a:r>
              <a:rPr lang="zh-CN" altLang="en-US" sz="1600" dirty="0">
                <a:cs typeface="+mn-ea"/>
                <a:sym typeface="+mn-lt"/>
              </a:rPr>
              <a:t>荣获了省级示范家长学校、市级示范幼儿园、市级五好团支部、市规范化家长学校、市级师德师 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       </a:t>
            </a:r>
            <a:r>
              <a:rPr lang="zh-CN" altLang="en-US" sz="1600" dirty="0">
                <a:cs typeface="+mn-ea"/>
                <a:sym typeface="+mn-lt"/>
              </a:rPr>
              <a:t>风先进校、市卫生先进单位、市推进素质教育先进单位、儿童工作先进集体、县教育先进集体、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       </a:t>
            </a:r>
            <a:r>
              <a:rPr lang="zh-CN" altLang="en-US" sz="1600" dirty="0">
                <a:cs typeface="+mn-ea"/>
                <a:sym typeface="+mn-lt"/>
              </a:rPr>
              <a:t>县示范优秀幼儿园、县幼儿教师基本功比赛集体一等奖等荣誉。</a:t>
            </a:r>
          </a:p>
        </p:txBody>
      </p:sp>
    </p:spTree>
    <p:extLst>
      <p:ext uri="{BB962C8B-B14F-4D97-AF65-F5344CB8AC3E}">
        <p14:creationId xmlns:p14="http://schemas.microsoft.com/office/powerpoint/2010/main" val="248219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教师队伍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511124D-B634-4D2E-B581-7CD423449457}"/>
              </a:ext>
            </a:extLst>
          </p:cNvPr>
          <p:cNvSpPr/>
          <p:nvPr/>
        </p:nvSpPr>
        <p:spPr>
          <a:xfrm>
            <a:off x="1225938" y="1486842"/>
            <a:ext cx="1010372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        9</a:t>
            </a:r>
            <a:r>
              <a:rPr lang="zh-CN" altLang="en-US" dirty="0">
                <a:cs typeface="+mn-ea"/>
                <a:sym typeface="+mn-lt"/>
              </a:rPr>
              <a:t>个教学班，在园幼儿</a:t>
            </a:r>
            <a:r>
              <a:rPr lang="en-US" altLang="zh-CN" dirty="0">
                <a:cs typeface="+mn-ea"/>
                <a:sym typeface="+mn-lt"/>
              </a:rPr>
              <a:t>360</a:t>
            </a:r>
            <a:r>
              <a:rPr lang="zh-CN" altLang="en-US" dirty="0">
                <a:cs typeface="+mn-ea"/>
                <a:sym typeface="+mn-lt"/>
              </a:rPr>
              <a:t>人，教职工</a:t>
            </a:r>
            <a:r>
              <a:rPr lang="en-US" altLang="zh-CN" dirty="0">
                <a:cs typeface="+mn-ea"/>
                <a:sym typeface="+mn-lt"/>
              </a:rPr>
              <a:t>50</a:t>
            </a:r>
            <a:r>
              <a:rPr lang="zh-CN" altLang="en-US" dirty="0">
                <a:cs typeface="+mn-ea"/>
                <a:sym typeface="+mn-lt"/>
              </a:rPr>
              <a:t>人，其中教育系统正式在编教师</a:t>
            </a:r>
            <a:r>
              <a:rPr lang="en-US" altLang="zh-CN" dirty="0">
                <a:cs typeface="+mn-ea"/>
                <a:sym typeface="+mn-lt"/>
              </a:rPr>
              <a:t>19</a:t>
            </a:r>
            <a:r>
              <a:rPr lang="zh-CN" altLang="en-US" dirty="0">
                <a:cs typeface="+mn-ea"/>
                <a:sym typeface="+mn-lt"/>
              </a:rPr>
              <a:t>人，学历达标率</a:t>
            </a:r>
            <a:r>
              <a:rPr lang="en-US" altLang="zh-CN" dirty="0">
                <a:cs typeface="+mn-ea"/>
                <a:sym typeface="+mn-lt"/>
              </a:rPr>
              <a:t>100%</a:t>
            </a:r>
            <a:r>
              <a:rPr lang="zh-CN" altLang="en-US" dirty="0">
                <a:cs typeface="+mn-ea"/>
                <a:sym typeface="+mn-lt"/>
              </a:rPr>
              <a:t>，本科达标</a:t>
            </a:r>
            <a:r>
              <a:rPr lang="en-US" altLang="zh-CN" dirty="0">
                <a:cs typeface="+mn-ea"/>
                <a:sym typeface="+mn-lt"/>
              </a:rPr>
              <a:t>52%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省级名师培养对象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人、省级学术技术带头人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人、省级骨干教师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人、市级幼教专家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人、市级名师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人、市教师教育专家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人、市级骨干教师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人、市级教学能手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人，县级骨干教师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人，国家级家庭教育指导师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人、学习型指导师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人，国家级健康营养师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正是因为有这么一支高素质的保教队伍，</a:t>
            </a:r>
            <a:r>
              <a:rPr lang="zh-CN" altLang="en-US" dirty="0" smtClean="0">
                <a:cs typeface="+mn-ea"/>
                <a:sym typeface="+mn-lt"/>
              </a:rPr>
              <a:t>为幼</a:t>
            </a:r>
            <a:r>
              <a:rPr lang="zh-CN" altLang="en-US" dirty="0">
                <a:cs typeface="+mn-ea"/>
                <a:sym typeface="+mn-lt"/>
              </a:rPr>
              <a:t>儿园的发展打下了坚实的基础。</a:t>
            </a:r>
          </a:p>
        </p:txBody>
      </p:sp>
    </p:spTree>
    <p:extLst>
      <p:ext uri="{BB962C8B-B14F-4D97-AF65-F5344CB8AC3E}">
        <p14:creationId xmlns:p14="http://schemas.microsoft.com/office/powerpoint/2010/main" val="154404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5FB38A7-783F-468B-A578-9C7F6FEBA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BE61B9-7F5C-4871-A330-5A39E523283D}"/>
              </a:ext>
            </a:extLst>
          </p:cNvPr>
          <p:cNvGrpSpPr/>
          <p:nvPr/>
        </p:nvGrpSpPr>
        <p:grpSpPr>
          <a:xfrm>
            <a:off x="8338167" y="2424177"/>
            <a:ext cx="3410227" cy="2055702"/>
            <a:chOff x="1257332" y="3753348"/>
            <a:chExt cx="3410227" cy="2055702"/>
          </a:xfrm>
        </p:grpSpPr>
        <p:sp>
          <p:nvSpPr>
            <p:cNvPr id="23" name="矩形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6369D3-2EB4-4F09-8464-879A7B2824F5}"/>
                </a:ext>
              </a:extLst>
            </p:cNvPr>
            <p:cNvSpPr/>
            <p:nvPr/>
          </p:nvSpPr>
          <p:spPr>
            <a:xfrm>
              <a:off x="1257332" y="4534855"/>
              <a:ext cx="3410227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音乐游戏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快乐节奏乐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奥尔夫音乐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舞蹈律动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4595C75-01DC-47F4-8F09-1BF72E9EAA9D}"/>
                </a:ext>
              </a:extLst>
            </p:cNvPr>
            <p:cNvSpPr/>
            <p:nvPr/>
          </p:nvSpPr>
          <p:spPr>
            <a:xfrm>
              <a:off x="1257332" y="3753348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音乐特色教育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C4B9FBA-2A1C-4FA3-A1DD-69957BD9F4B9}"/>
              </a:ext>
            </a:extLst>
          </p:cNvPr>
          <p:cNvGrpSpPr/>
          <p:nvPr/>
        </p:nvGrpSpPr>
        <p:grpSpPr>
          <a:xfrm>
            <a:off x="1591866" y="2482290"/>
            <a:ext cx="3636603" cy="1702123"/>
            <a:chOff x="1906079" y="3811461"/>
            <a:chExt cx="3636603" cy="1702123"/>
          </a:xfrm>
        </p:grpSpPr>
        <p:sp>
          <p:nvSpPr>
            <p:cNvPr id="29" name="矩形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C22C6F1-D0F5-4156-B0FA-682EB4B9B24E}"/>
                </a:ext>
              </a:extLst>
            </p:cNvPr>
            <p:cNvSpPr/>
            <p:nvPr/>
          </p:nvSpPr>
          <p:spPr>
            <a:xfrm>
              <a:off x="2132455" y="4534855"/>
              <a:ext cx="3410227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创意手工</a:t>
              </a:r>
              <a:r>
                <a:rPr lang="en-US" altLang="zh-CN" sz="1600" dirty="0">
                  <a:cs typeface="+mn-ea"/>
                  <a:sym typeface="+mn-lt"/>
                </a:rPr>
                <a:t>— </a:t>
              </a:r>
              <a:r>
                <a:rPr lang="zh-CN" altLang="en-US" sz="1600" dirty="0">
                  <a:cs typeface="+mn-ea"/>
                  <a:sym typeface="+mn-lt"/>
                </a:rPr>
                <a:t>操作创新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创意美术</a:t>
              </a:r>
              <a:r>
                <a:rPr lang="en-US" altLang="zh-CN" sz="1600" dirty="0">
                  <a:cs typeface="+mn-ea"/>
                  <a:sym typeface="+mn-lt"/>
                </a:rPr>
                <a:t>— </a:t>
              </a:r>
              <a:r>
                <a:rPr lang="zh-CN" altLang="en-US" sz="1600" dirty="0">
                  <a:cs typeface="+mn-ea"/>
                  <a:sym typeface="+mn-lt"/>
                </a:rPr>
                <a:t>主题画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                  无笔画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9C0AB0D-2C54-4191-AD73-C4C9A2BDB89F}"/>
                </a:ext>
              </a:extLst>
            </p:cNvPr>
            <p:cNvSpPr/>
            <p:nvPr/>
          </p:nvSpPr>
          <p:spPr>
            <a:xfrm>
              <a:off x="1906079" y="3811461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美术特色教育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93FAE4-89A2-4B32-8EF7-5313CF62F1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236" y="824465"/>
            <a:ext cx="4534792" cy="4534792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557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园本特色教育</a:t>
            </a:r>
            <a:r>
              <a:rPr lang="en-US" altLang="zh-CN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—  </a:t>
            </a:r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艺术教育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6616766" y="1549283"/>
            <a:ext cx="4910671" cy="1036406"/>
            <a:chOff x="0" y="0"/>
            <a:chExt cx="4910125" cy="1036404"/>
          </a:xfrm>
        </p:grpSpPr>
        <p:sp>
          <p:nvSpPr>
            <p:cNvPr id="4" name="TextBox 1"/>
            <p:cNvSpPr>
              <a:spLocks noChangeArrowheads="1"/>
            </p:cNvSpPr>
            <p:nvPr/>
          </p:nvSpPr>
          <p:spPr bwMode="auto">
            <a:xfrm>
              <a:off x="0" y="0"/>
              <a:ext cx="394616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直接连接符 15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chemeClr val="accent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矩形 7"/>
            <p:cNvSpPr>
              <a:spLocks noChangeArrowheads="1"/>
            </p:cNvSpPr>
            <p:nvPr/>
          </p:nvSpPr>
          <p:spPr bwMode="auto">
            <a:xfrm>
              <a:off x="452436" y="95251"/>
              <a:ext cx="4457689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孩子作为新生入园您最担心的是什么？</a:t>
              </a:r>
            </a:p>
          </p:txBody>
        </p:sp>
      </p:grpSp>
      <p:grpSp>
        <p:nvGrpSpPr>
          <p:cNvPr id="8" name="组合 18"/>
          <p:cNvGrpSpPr>
            <a:grpSpLocks/>
          </p:cNvGrpSpPr>
          <p:nvPr/>
        </p:nvGrpSpPr>
        <p:grpSpPr bwMode="auto">
          <a:xfrm>
            <a:off x="6633678" y="2885772"/>
            <a:ext cx="4905911" cy="1086454"/>
            <a:chOff x="0" y="0"/>
            <a:chExt cx="4905657" cy="1086452"/>
          </a:xfrm>
        </p:grpSpPr>
        <p:sp>
          <p:nvSpPr>
            <p:cNvPr id="9" name="TextBox 10"/>
            <p:cNvSpPr>
              <a:spLocks noChangeArrowheads="1"/>
            </p:cNvSpPr>
            <p:nvPr/>
          </p:nvSpPr>
          <p:spPr bwMode="auto">
            <a:xfrm>
              <a:off x="0" y="0"/>
              <a:ext cx="39464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D7B8B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rgbClr val="FD7B8B"/>
                </a:solidFill>
                <a:cs typeface="+mn-ea"/>
                <a:sym typeface="+mn-lt"/>
              </a:endParaRPr>
            </a:p>
          </p:txBody>
        </p:sp>
        <p:sp>
          <p:nvSpPr>
            <p:cNvPr id="10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D7B8B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矩形 12"/>
            <p:cNvSpPr>
              <a:spLocks noChangeArrowheads="1"/>
            </p:cNvSpPr>
            <p:nvPr/>
          </p:nvSpPr>
          <p:spPr bwMode="auto">
            <a:xfrm>
              <a:off x="461359" y="145299"/>
              <a:ext cx="4444298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您对幼儿园的教育和生活有了解吗？</a:t>
              </a:r>
            </a:p>
          </p:txBody>
        </p:sp>
      </p:grpSp>
      <p:sp>
        <p:nvSpPr>
          <p:cNvPr id="14" name="TextBox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C8DD5CF-2FED-4FB7-9FAE-54B3AED80228}"/>
              </a:ext>
            </a:extLst>
          </p:cNvPr>
          <p:cNvSpPr txBox="1"/>
          <p:nvPr/>
        </p:nvSpPr>
        <p:spPr>
          <a:xfrm>
            <a:off x="1225938" y="373592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提 问 ？</a:t>
            </a:r>
          </a:p>
        </p:txBody>
      </p:sp>
      <p:pic>
        <p:nvPicPr>
          <p:cNvPr id="15" name="图片 14" descr="图片包含 物体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22" name="图片 21" descr="图片包含 餐桌&#10;&#10;已生成高可信度的说明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92" y="1069536"/>
            <a:ext cx="5129076" cy="5129076"/>
          </a:xfrm>
          <a:prstGeom prst="rect">
            <a:avLst/>
          </a:prstGeom>
        </p:spPr>
      </p:pic>
      <p:grpSp>
        <p:nvGrpSpPr>
          <p:cNvPr id="17" name="组合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F65FB29-E194-4FE0-9188-01F8D71ABD09}"/>
              </a:ext>
            </a:extLst>
          </p:cNvPr>
          <p:cNvGrpSpPr>
            <a:grpSpLocks/>
          </p:cNvGrpSpPr>
          <p:nvPr/>
        </p:nvGrpSpPr>
        <p:grpSpPr bwMode="auto">
          <a:xfrm>
            <a:off x="6616766" y="4222262"/>
            <a:ext cx="4905911" cy="1086454"/>
            <a:chOff x="0" y="0"/>
            <a:chExt cx="4905657" cy="1086452"/>
          </a:xfrm>
        </p:grpSpPr>
        <p:sp>
          <p:nvSpPr>
            <p:cNvPr id="18" name="TextBox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36F9BB0-6830-4EE2-AC70-B385F7EC4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9464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C000"/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直接连接符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C295BA7-1063-46D4-BFBE-68DCD9E94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4F8FB0A-2D26-4296-BDF0-10E1D8353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59" y="145299"/>
              <a:ext cx="4444298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您送孩子进入幼儿园您做了那些心理准备？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48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180" y="3000420"/>
            <a:ext cx="7109639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新入园幼儿常见问题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E71B351-0631-41CD-BE5D-3182011804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367" y="693645"/>
            <a:ext cx="2857930" cy="21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jimo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1wer0h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1844</Words>
  <Application>Microsoft Office PowerPoint</Application>
  <PresentationFormat>宽屏</PresentationFormat>
  <Paragraphs>181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Meiryo</vt:lpstr>
      <vt:lpstr>等线</vt:lpstr>
      <vt:lpstr>汉仪中圆简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82</cp:revision>
  <dcterms:created xsi:type="dcterms:W3CDTF">2017-09-15T01:01:39Z</dcterms:created>
  <dcterms:modified xsi:type="dcterms:W3CDTF">2023-02-05T02:07:16Z</dcterms:modified>
</cp:coreProperties>
</file>