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62" r:id="rId2"/>
    <p:sldMasterId id="2147483666" r:id="rId3"/>
  </p:sldMasterIdLst>
  <p:notesMasterIdLst>
    <p:notesMasterId r:id="rId22"/>
  </p:notesMasterIdLst>
  <p:sldIdLst>
    <p:sldId id="25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5" r:id="rId20"/>
    <p:sldId id="276" r:id="rId21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9" autoAdjust="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64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gs" Target="tags/tag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CADE57-999B-43DE-88C8-210A85667264}" type="datetimeFigureOut">
              <a:rPr lang="zh-CN" altLang="en-US" smtClean="0"/>
              <a:t>2023/2/3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61219F-E88C-4801-A309-08CC5A4B3B7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3925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1219F-E88C-4801-A309-08CC5A4B3B7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86640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A43C6-2976-4B26-94A9-940FB778DF62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07992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A43C6-2976-4B26-94A9-940FB778DF62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09033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A43C6-2976-4B26-94A9-940FB778DF62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71496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A43C6-2976-4B26-94A9-940FB778DF62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97679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A43C6-2976-4B26-94A9-940FB778DF62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16400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A43C6-2976-4B26-94A9-940FB778DF62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12548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A43C6-2976-4B26-94A9-940FB778DF62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46413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1219F-E88C-4801-A309-08CC5A4B3B74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50880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940115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A43C6-2976-4B26-94A9-940FB778DF6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6341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A43C6-2976-4B26-94A9-940FB778DF62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19362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A43C6-2976-4B26-94A9-940FB778DF62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69302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A43C6-2976-4B26-94A9-940FB778DF62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28913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A43C6-2976-4B26-94A9-940FB778DF62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03640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A43C6-2976-4B26-94A9-940FB778DF62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10743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A43C6-2976-4B26-94A9-940FB778DF62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0463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A43C6-2976-4B26-94A9-940FB778DF62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6863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D6488-73BC-4002-BA4A-FEE646CEF3A8}" type="datetimeFigureOut">
              <a:rPr lang="zh-CN" altLang="en-US" smtClean="0"/>
              <a:t>2023/2/3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54FB0-0531-47B4-B82C-49C08C9BA8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0974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0">
        <p:circle/>
      </p:transition>
    </mc:Choice>
    <mc:Fallback xmlns="">
      <p:transition spd="slow" advTm="0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D6488-73BC-4002-BA4A-FEE646CEF3A8}" type="datetimeFigureOut">
              <a:rPr lang="zh-CN" altLang="en-US" smtClean="0"/>
              <a:t>2023/2/3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54FB0-0531-47B4-B82C-49C08C9BA8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4058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0">
        <p:circle/>
      </p:transition>
    </mc:Choice>
    <mc:Fallback xmlns="">
      <p:transition spd="slow" advTm="0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D6488-73BC-4002-BA4A-FEE646CEF3A8}" type="datetimeFigureOut">
              <a:rPr lang="zh-CN" altLang="en-US" smtClean="0"/>
              <a:t>2023/2/3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54FB0-0531-47B4-B82C-49C08C9BA8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7645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0">
        <p:circle/>
      </p:transition>
    </mc:Choice>
    <mc:Fallback xmlns="">
      <p:transition spd="slow" advTm="0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D6488-73BC-4002-BA4A-FEE646CEF3A8}" type="datetimeFigureOut">
              <a:rPr lang="zh-CN" altLang="en-US" smtClean="0"/>
              <a:t>2023/2/3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54FB0-0531-47B4-B82C-49C08C9BA8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1318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0">
        <p:circle/>
      </p:transition>
    </mc:Choice>
    <mc:Fallback xmlns="">
      <p:transition spd="slow" advTm="0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07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0">
        <p:circle/>
      </p:transition>
    </mc:Choice>
    <mc:Fallback xmlns="">
      <p:transition spd="slow" advTm="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2023/2/3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7769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2023/2/3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2444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23493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1307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268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111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D6488-73BC-4002-BA4A-FEE646CEF3A8}" type="datetimeFigureOut">
              <a:rPr lang="zh-CN" altLang="en-US" smtClean="0"/>
              <a:t>2023/2/3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54FB0-0531-47B4-B82C-49C08C9BA8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7620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0">
        <p:circle/>
      </p:transition>
    </mc:Choice>
    <mc:Fallback xmlns="">
      <p:transition spd="slow" advTm="0">
        <p:circl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4541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7902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7453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4721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2629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9242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8228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032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D6488-73BC-4002-BA4A-FEE646CEF3A8}" type="datetimeFigureOut">
              <a:rPr lang="zh-CN" altLang="en-US" smtClean="0"/>
              <a:t>2023/2/3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54FB0-0531-47B4-B82C-49C08C9BA8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427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0">
        <p:circle/>
      </p:transition>
    </mc:Choice>
    <mc:Fallback xmlns="">
      <p:transition spd="slow" advTm="0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D6488-73BC-4002-BA4A-FEE646CEF3A8}" type="datetimeFigureOut">
              <a:rPr lang="zh-CN" altLang="en-US" smtClean="0"/>
              <a:t>2023/2/3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54FB0-0531-47B4-B82C-49C08C9BA8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0997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0">
        <p:circle/>
      </p:transition>
    </mc:Choice>
    <mc:Fallback xmlns="">
      <p:transition spd="slow" advTm="0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D6488-73BC-4002-BA4A-FEE646CEF3A8}" type="datetimeFigureOut">
              <a:rPr lang="zh-CN" altLang="en-US" smtClean="0"/>
              <a:t>2023/2/3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54FB0-0531-47B4-B82C-49C08C9BA8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644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0">
        <p:circle/>
      </p:transition>
    </mc:Choice>
    <mc:Fallback xmlns="">
      <p:transition spd="slow" advTm="0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D6488-73BC-4002-BA4A-FEE646CEF3A8}" type="datetimeFigureOut">
              <a:rPr lang="zh-CN" altLang="en-US" smtClean="0"/>
              <a:t>2023/2/3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54FB0-0531-47B4-B82C-49C08C9BA8D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907704" y="6739570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下载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www.ypppt.com/xiazai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201440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0">
        <p:circle/>
      </p:transition>
    </mc:Choice>
    <mc:Fallback xmlns="">
      <p:transition spd="slow" advTm="0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D6488-73BC-4002-BA4A-FEE646CEF3A8}" type="datetimeFigureOut">
              <a:rPr lang="zh-CN" altLang="en-US" smtClean="0"/>
              <a:t>2023/2/3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54FB0-0531-47B4-B82C-49C08C9BA8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1967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0">
        <p:circle/>
      </p:transition>
    </mc:Choice>
    <mc:Fallback xmlns="">
      <p:transition spd="slow" advTm="0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D6488-73BC-4002-BA4A-FEE646CEF3A8}" type="datetimeFigureOut">
              <a:rPr lang="zh-CN" altLang="en-US" smtClean="0"/>
              <a:t>2023/2/3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54FB0-0531-47B4-B82C-49C08C9BA8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7182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0">
        <p:circle/>
      </p:transition>
    </mc:Choice>
    <mc:Fallback xmlns="">
      <p:transition spd="slow" advTm="0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D6488-73BC-4002-BA4A-FEE646CEF3A8}" type="datetimeFigureOut">
              <a:rPr lang="zh-CN" altLang="en-US" smtClean="0"/>
              <a:t>2023/2/3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54FB0-0531-47B4-B82C-49C08C9BA8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9383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0">
        <p:circle/>
      </p:transition>
    </mc:Choice>
    <mc:Fallback xmlns="">
      <p:transition spd="slow" advTm="0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9D6488-73BC-4002-BA4A-FEE646CEF3A8}" type="datetimeFigureOut">
              <a:rPr lang="zh-CN" altLang="en-US" smtClean="0"/>
              <a:t>2023/2/3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554FB0-0531-47B4-B82C-49C08C9BA8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9992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1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spd="slow" p14:dur="800" advTm="0">
        <p:circle/>
      </p:transition>
    </mc:Choice>
    <mc:Fallback xmlns="">
      <p:transition spd="slow" advTm="0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7556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236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6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7" Type="http://schemas.openxmlformats.org/officeDocument/2006/relationships/image" Target="../media/image9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7" Type="http://schemas.openxmlformats.org/officeDocument/2006/relationships/image" Target="../media/image9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3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image" Target="../media/image9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7" Type="http://schemas.openxmlformats.org/officeDocument/2006/relationships/image" Target="../media/image9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6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0091" y="797169"/>
            <a:ext cx="6016245" cy="5643379"/>
          </a:xfrm>
          <a:custGeom>
            <a:avLst/>
            <a:gdLst>
              <a:gd name="connsiteX0" fmla="*/ 0 w 5305582"/>
              <a:gd name="connsiteY0" fmla="*/ 0 h 5105400"/>
              <a:gd name="connsiteX1" fmla="*/ 5305582 w 5305582"/>
              <a:gd name="connsiteY1" fmla="*/ 0 h 5105400"/>
              <a:gd name="connsiteX2" fmla="*/ 5305582 w 5305582"/>
              <a:gd name="connsiteY2" fmla="*/ 5105400 h 5105400"/>
              <a:gd name="connsiteX3" fmla="*/ 0 w 5305582"/>
              <a:gd name="connsiteY3" fmla="*/ 5105400 h 510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05582" h="5105400">
                <a:moveTo>
                  <a:pt x="0" y="0"/>
                </a:moveTo>
                <a:lnTo>
                  <a:pt x="5305582" y="0"/>
                </a:lnTo>
                <a:lnTo>
                  <a:pt x="5305582" y="5105400"/>
                </a:lnTo>
                <a:lnTo>
                  <a:pt x="0" y="5105400"/>
                </a:lnTo>
                <a:close/>
              </a:path>
            </a:pathLst>
          </a:cu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018331"/>
            <a:ext cx="12192000" cy="1874462"/>
          </a:xfrm>
          <a:prstGeom prst="rect">
            <a:avLst/>
          </a:prstGeom>
        </p:spPr>
      </p:pic>
      <p:sp>
        <p:nvSpPr>
          <p:cNvPr id="18" name="任意多边形: 形状 112"/>
          <p:cNvSpPr>
            <a:spLocks/>
          </p:cNvSpPr>
          <p:nvPr/>
        </p:nvSpPr>
        <p:spPr bwMode="auto">
          <a:xfrm>
            <a:off x="0" y="439652"/>
            <a:ext cx="2015700" cy="812800"/>
          </a:xfrm>
          <a:custGeom>
            <a:avLst/>
            <a:gdLst>
              <a:gd name="connsiteX0" fmla="*/ 516285 w 2015700"/>
              <a:gd name="connsiteY0" fmla="*/ 0 h 812800"/>
              <a:gd name="connsiteX1" fmla="*/ 1098211 w 2015700"/>
              <a:gd name="connsiteY1" fmla="*/ 447255 h 812800"/>
              <a:gd name="connsiteX2" fmla="*/ 1391298 w 2015700"/>
              <a:gd name="connsiteY2" fmla="*/ 378447 h 812800"/>
              <a:gd name="connsiteX3" fmla="*/ 2015700 w 2015700"/>
              <a:gd name="connsiteY3" fmla="*/ 812800 h 812800"/>
              <a:gd name="connsiteX4" fmla="*/ 0 w 2015700"/>
              <a:gd name="connsiteY4" fmla="*/ 812800 h 812800"/>
              <a:gd name="connsiteX5" fmla="*/ 0 w 2015700"/>
              <a:gd name="connsiteY5" fmla="*/ 299726 h 812800"/>
              <a:gd name="connsiteX6" fmla="*/ 34842 w 2015700"/>
              <a:gd name="connsiteY6" fmla="*/ 244929 h 812800"/>
              <a:gd name="connsiteX7" fmla="*/ 516285 w 2015700"/>
              <a:gd name="connsiteY7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15700" h="812800">
                <a:moveTo>
                  <a:pt x="516285" y="0"/>
                </a:moveTo>
                <a:cubicBezTo>
                  <a:pt x="796629" y="0"/>
                  <a:pt x="1026001" y="189223"/>
                  <a:pt x="1098211" y="447255"/>
                </a:cubicBezTo>
                <a:cubicBezTo>
                  <a:pt x="1187411" y="404250"/>
                  <a:pt x="1289354" y="378447"/>
                  <a:pt x="1391298" y="378447"/>
                </a:cubicBezTo>
                <a:cubicBezTo>
                  <a:pt x="1675889" y="378447"/>
                  <a:pt x="1922252" y="559069"/>
                  <a:pt x="2015700" y="812800"/>
                </a:cubicBezTo>
                <a:lnTo>
                  <a:pt x="0" y="812800"/>
                </a:lnTo>
                <a:lnTo>
                  <a:pt x="0" y="299726"/>
                </a:lnTo>
                <a:lnTo>
                  <a:pt x="34842" y="244929"/>
                </a:lnTo>
                <a:cubicBezTo>
                  <a:pt x="145147" y="96762"/>
                  <a:pt x="318770" y="0"/>
                  <a:pt x="516285" y="0"/>
                </a:cubicBezTo>
                <a:close/>
              </a:path>
            </a:pathLst>
          </a:custGeom>
          <a:solidFill>
            <a:srgbClr val="C8F7F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9" name="Freeform 104"/>
          <p:cNvSpPr>
            <a:spLocks/>
          </p:cNvSpPr>
          <p:nvPr/>
        </p:nvSpPr>
        <p:spPr bwMode="auto">
          <a:xfrm>
            <a:off x="9857903" y="222346"/>
            <a:ext cx="2334097" cy="574823"/>
          </a:xfrm>
          <a:custGeom>
            <a:avLst/>
            <a:gdLst>
              <a:gd name="T0" fmla="*/ 777 w 777"/>
              <a:gd name="T1" fmla="*/ 189 h 189"/>
              <a:gd name="T2" fmla="*/ 630 w 777"/>
              <a:gd name="T3" fmla="*/ 88 h 189"/>
              <a:gd name="T4" fmla="*/ 561 w 777"/>
              <a:gd name="T5" fmla="*/ 104 h 189"/>
              <a:gd name="T6" fmla="*/ 424 w 777"/>
              <a:gd name="T7" fmla="*/ 0 h 189"/>
              <a:gd name="T8" fmla="*/ 290 w 777"/>
              <a:gd name="T9" fmla="*/ 95 h 189"/>
              <a:gd name="T10" fmla="*/ 261 w 777"/>
              <a:gd name="T11" fmla="*/ 91 h 189"/>
              <a:gd name="T12" fmla="*/ 198 w 777"/>
              <a:gd name="T13" fmla="*/ 109 h 189"/>
              <a:gd name="T14" fmla="*/ 127 w 777"/>
              <a:gd name="T15" fmla="*/ 88 h 189"/>
              <a:gd name="T16" fmla="*/ 0 w 777"/>
              <a:gd name="T17" fmla="*/ 189 h 189"/>
              <a:gd name="T18" fmla="*/ 777 w 777"/>
              <a:gd name="T19" fmla="*/ 189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77" h="189">
                <a:moveTo>
                  <a:pt x="777" y="189"/>
                </a:moveTo>
                <a:cubicBezTo>
                  <a:pt x="755" y="130"/>
                  <a:pt x="697" y="88"/>
                  <a:pt x="630" y="88"/>
                </a:cubicBezTo>
                <a:cubicBezTo>
                  <a:pt x="606" y="88"/>
                  <a:pt x="582" y="94"/>
                  <a:pt x="561" y="104"/>
                </a:cubicBezTo>
                <a:cubicBezTo>
                  <a:pt x="544" y="44"/>
                  <a:pt x="490" y="0"/>
                  <a:pt x="424" y="0"/>
                </a:cubicBezTo>
                <a:cubicBezTo>
                  <a:pt x="362" y="0"/>
                  <a:pt x="310" y="40"/>
                  <a:pt x="290" y="95"/>
                </a:cubicBezTo>
                <a:cubicBezTo>
                  <a:pt x="281" y="92"/>
                  <a:pt x="271" y="91"/>
                  <a:pt x="261" y="91"/>
                </a:cubicBezTo>
                <a:cubicBezTo>
                  <a:pt x="238" y="91"/>
                  <a:pt x="216" y="98"/>
                  <a:pt x="198" y="109"/>
                </a:cubicBezTo>
                <a:cubicBezTo>
                  <a:pt x="178" y="96"/>
                  <a:pt x="153" y="88"/>
                  <a:pt x="127" y="88"/>
                </a:cubicBezTo>
                <a:cubicBezTo>
                  <a:pt x="65" y="88"/>
                  <a:pt x="13" y="131"/>
                  <a:pt x="0" y="189"/>
                </a:cubicBezTo>
                <a:lnTo>
                  <a:pt x="777" y="189"/>
                </a:lnTo>
                <a:close/>
              </a:path>
            </a:pathLst>
          </a:custGeom>
          <a:solidFill>
            <a:srgbClr val="C8F7F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815" y="1625277"/>
            <a:ext cx="6115858" cy="3068141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817661" y="4630814"/>
            <a:ext cx="5147563" cy="8321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dist">
              <a:lnSpc>
                <a:spcPct val="130000"/>
              </a:lnSpc>
            </a:pPr>
            <a:r>
              <a:rPr lang="zh-CN" altLang="en-US" sz="4000" spc="300" dirty="0" smtClean="0">
                <a:solidFill>
                  <a:srgbClr val="62C04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世界环境日活动策划</a:t>
            </a:r>
            <a:endParaRPr lang="en-US" altLang="zh-CN" sz="4000" spc="300" dirty="0">
              <a:solidFill>
                <a:srgbClr val="62C04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9977" y="201343"/>
            <a:ext cx="1753905" cy="1753905"/>
          </a:xfrm>
          <a:prstGeom prst="rect">
            <a:avLst/>
          </a:prstGeom>
        </p:spPr>
      </p:pic>
      <p:grpSp>
        <p:nvGrpSpPr>
          <p:cNvPr id="24" name="Group 4"/>
          <p:cNvGrpSpPr>
            <a:grpSpLocks noChangeAspect="1"/>
          </p:cNvGrpSpPr>
          <p:nvPr/>
        </p:nvGrpSpPr>
        <p:grpSpPr bwMode="auto">
          <a:xfrm>
            <a:off x="3452907" y="1040089"/>
            <a:ext cx="1046139" cy="520550"/>
            <a:chOff x="3112" y="1697"/>
            <a:chExt cx="1453" cy="723"/>
          </a:xfrm>
          <a:solidFill>
            <a:srgbClr val="95CF50"/>
          </a:solidFill>
        </p:grpSpPr>
        <p:sp>
          <p:nvSpPr>
            <p:cNvPr id="25" name="Freeform 5"/>
            <p:cNvSpPr>
              <a:spLocks/>
            </p:cNvSpPr>
            <p:nvPr/>
          </p:nvSpPr>
          <p:spPr bwMode="auto">
            <a:xfrm>
              <a:off x="3112" y="1697"/>
              <a:ext cx="826" cy="723"/>
            </a:xfrm>
            <a:custGeom>
              <a:avLst/>
              <a:gdLst>
                <a:gd name="T0" fmla="*/ 239 w 308"/>
                <a:gd name="T1" fmla="*/ 267 h 267"/>
                <a:gd name="T2" fmla="*/ 128 w 308"/>
                <a:gd name="T3" fmla="*/ 206 h 267"/>
                <a:gd name="T4" fmla="*/ 0 w 308"/>
                <a:gd name="T5" fmla="*/ 88 h 267"/>
                <a:gd name="T6" fmla="*/ 295 w 308"/>
                <a:gd name="T7" fmla="*/ 265 h 267"/>
                <a:gd name="T8" fmla="*/ 200 w 308"/>
                <a:gd name="T9" fmla="*/ 167 h 267"/>
                <a:gd name="T10" fmla="*/ 239 w 308"/>
                <a:gd name="T11" fmla="*/ 267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8" h="267">
                  <a:moveTo>
                    <a:pt x="239" y="267"/>
                  </a:moveTo>
                  <a:cubicBezTo>
                    <a:pt x="239" y="267"/>
                    <a:pt x="150" y="258"/>
                    <a:pt x="128" y="206"/>
                  </a:cubicBezTo>
                  <a:cubicBezTo>
                    <a:pt x="87" y="108"/>
                    <a:pt x="0" y="88"/>
                    <a:pt x="0" y="88"/>
                  </a:cubicBezTo>
                  <a:cubicBezTo>
                    <a:pt x="0" y="88"/>
                    <a:pt x="308" y="0"/>
                    <a:pt x="295" y="265"/>
                  </a:cubicBezTo>
                  <a:cubicBezTo>
                    <a:pt x="295" y="265"/>
                    <a:pt x="248" y="192"/>
                    <a:pt x="200" y="167"/>
                  </a:cubicBezTo>
                  <a:cubicBezTo>
                    <a:pt x="200" y="167"/>
                    <a:pt x="247" y="226"/>
                    <a:pt x="239" y="2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6" name="Freeform 6"/>
            <p:cNvSpPr>
              <a:spLocks/>
            </p:cNvSpPr>
            <p:nvPr/>
          </p:nvSpPr>
          <p:spPr bwMode="auto">
            <a:xfrm>
              <a:off x="3916" y="1827"/>
              <a:ext cx="649" cy="569"/>
            </a:xfrm>
            <a:custGeom>
              <a:avLst/>
              <a:gdLst>
                <a:gd name="T0" fmla="*/ 54 w 242"/>
                <a:gd name="T1" fmla="*/ 210 h 210"/>
                <a:gd name="T2" fmla="*/ 141 w 242"/>
                <a:gd name="T3" fmla="*/ 162 h 210"/>
                <a:gd name="T4" fmla="*/ 242 w 242"/>
                <a:gd name="T5" fmla="*/ 69 h 210"/>
                <a:gd name="T6" fmla="*/ 10 w 242"/>
                <a:gd name="T7" fmla="*/ 208 h 210"/>
                <a:gd name="T8" fmla="*/ 85 w 242"/>
                <a:gd name="T9" fmla="*/ 132 h 210"/>
                <a:gd name="T10" fmla="*/ 54 w 242"/>
                <a:gd name="T11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" h="210">
                  <a:moveTo>
                    <a:pt x="54" y="210"/>
                  </a:moveTo>
                  <a:cubicBezTo>
                    <a:pt x="54" y="210"/>
                    <a:pt x="124" y="202"/>
                    <a:pt x="141" y="162"/>
                  </a:cubicBezTo>
                  <a:cubicBezTo>
                    <a:pt x="174" y="85"/>
                    <a:pt x="242" y="69"/>
                    <a:pt x="242" y="69"/>
                  </a:cubicBezTo>
                  <a:cubicBezTo>
                    <a:pt x="242" y="69"/>
                    <a:pt x="0" y="0"/>
                    <a:pt x="10" y="208"/>
                  </a:cubicBezTo>
                  <a:cubicBezTo>
                    <a:pt x="10" y="208"/>
                    <a:pt x="47" y="151"/>
                    <a:pt x="85" y="132"/>
                  </a:cubicBezTo>
                  <a:cubicBezTo>
                    <a:pt x="85" y="132"/>
                    <a:pt x="48" y="177"/>
                    <a:pt x="54" y="2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0318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0">
        <p:circle/>
      </p:transition>
    </mc:Choice>
    <mc:Fallback xmlns="">
      <p:transition spd="slow" advTm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130" y="211014"/>
            <a:ext cx="1199601" cy="1125254"/>
          </a:xfrm>
          <a:custGeom>
            <a:avLst/>
            <a:gdLst>
              <a:gd name="connsiteX0" fmla="*/ 0 w 5305582"/>
              <a:gd name="connsiteY0" fmla="*/ 0 h 5105400"/>
              <a:gd name="connsiteX1" fmla="*/ 5305582 w 5305582"/>
              <a:gd name="connsiteY1" fmla="*/ 0 h 5105400"/>
              <a:gd name="connsiteX2" fmla="*/ 5305582 w 5305582"/>
              <a:gd name="connsiteY2" fmla="*/ 5105400 h 5105400"/>
              <a:gd name="connsiteX3" fmla="*/ 0 w 5305582"/>
              <a:gd name="connsiteY3" fmla="*/ 5105400 h 510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05582" h="5105400">
                <a:moveTo>
                  <a:pt x="0" y="0"/>
                </a:moveTo>
                <a:lnTo>
                  <a:pt x="5305582" y="0"/>
                </a:lnTo>
                <a:lnTo>
                  <a:pt x="5305582" y="5105400"/>
                </a:lnTo>
                <a:lnTo>
                  <a:pt x="0" y="5105400"/>
                </a:lnTo>
                <a:close/>
              </a:path>
            </a:pathLst>
          </a:cu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4318" y="157531"/>
            <a:ext cx="2110154" cy="10586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018331"/>
            <a:ext cx="12192000" cy="1874462"/>
          </a:xfrm>
          <a:prstGeom prst="rect">
            <a:avLst/>
          </a:prstGeom>
        </p:spPr>
      </p:pic>
      <p:sp>
        <p:nvSpPr>
          <p:cNvPr id="46" name="文本框 45"/>
          <p:cNvSpPr txBox="1"/>
          <p:nvPr/>
        </p:nvSpPr>
        <p:spPr>
          <a:xfrm>
            <a:off x="1697112" y="322177"/>
            <a:ext cx="3004349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5400" b="1" dirty="0" smtClean="0">
                <a:solidFill>
                  <a:srgbClr val="2F9ECF"/>
                </a:solidFill>
                <a:cs typeface="+mn-ea"/>
                <a:sym typeface="+mn-lt"/>
              </a:rPr>
              <a:t>活动内容</a:t>
            </a:r>
            <a:endParaRPr lang="zh-CN" altLang="en-US" sz="5400" b="1" dirty="0">
              <a:solidFill>
                <a:srgbClr val="2F9ECF"/>
              </a:solidFill>
              <a:cs typeface="+mn-ea"/>
              <a:sym typeface="+mn-lt"/>
            </a:endParaRPr>
          </a:p>
        </p:txBody>
      </p:sp>
      <p:sp>
        <p:nvSpPr>
          <p:cNvPr id="2" name="对角圆角矩形 1"/>
          <p:cNvSpPr/>
          <p:nvPr/>
        </p:nvSpPr>
        <p:spPr>
          <a:xfrm>
            <a:off x="1814342" y="1710750"/>
            <a:ext cx="2570088" cy="820616"/>
          </a:xfrm>
          <a:prstGeom prst="round2DiagRect">
            <a:avLst/>
          </a:prstGeom>
          <a:solidFill>
            <a:srgbClr val="62C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2314556" y="1774447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3600" b="1" dirty="0" smtClean="0">
                <a:solidFill>
                  <a:schemeClr val="bg1"/>
                </a:solidFill>
                <a:cs typeface="+mn-ea"/>
                <a:sym typeface="+mn-lt"/>
              </a:rPr>
              <a:t>活动三</a:t>
            </a:r>
            <a:endParaRPr lang="zh-CN" altLang="en-US" sz="3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790897" y="2871918"/>
            <a:ext cx="3953411" cy="787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cs typeface="+mn-ea"/>
                <a:sym typeface="+mn-lt"/>
              </a:rPr>
              <a:t>组织各系、处室、班级开展以“绿色航运，你行动了吗</a:t>
            </a:r>
            <a:r>
              <a:rPr lang="en-US" altLang="zh-CN" sz="1600" dirty="0">
                <a:cs typeface="+mn-ea"/>
                <a:sym typeface="+mn-lt"/>
              </a:rPr>
              <a:t>?”</a:t>
            </a:r>
            <a:r>
              <a:rPr lang="zh-CN" altLang="en-US" sz="1600" dirty="0">
                <a:cs typeface="+mn-ea"/>
                <a:sym typeface="+mn-lt"/>
              </a:rPr>
              <a:t>为内容的主题班会。  </a:t>
            </a:r>
            <a:endParaRPr lang="en-US" altLang="zh-CN" sz="1600" dirty="0"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3664" y="1774447"/>
            <a:ext cx="4792962" cy="359472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09581" y="4126523"/>
            <a:ext cx="3028086" cy="183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729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0">
        <p:circle/>
      </p:transition>
    </mc:Choice>
    <mc:Fallback xmlns="">
      <p:transition spd="slow" advTm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2" grpId="0" animBg="1"/>
      <p:bldP spid="63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130" y="211014"/>
            <a:ext cx="1199601" cy="1125254"/>
          </a:xfrm>
          <a:custGeom>
            <a:avLst/>
            <a:gdLst>
              <a:gd name="connsiteX0" fmla="*/ 0 w 5305582"/>
              <a:gd name="connsiteY0" fmla="*/ 0 h 5105400"/>
              <a:gd name="connsiteX1" fmla="*/ 5305582 w 5305582"/>
              <a:gd name="connsiteY1" fmla="*/ 0 h 5105400"/>
              <a:gd name="connsiteX2" fmla="*/ 5305582 w 5305582"/>
              <a:gd name="connsiteY2" fmla="*/ 5105400 h 5105400"/>
              <a:gd name="connsiteX3" fmla="*/ 0 w 5305582"/>
              <a:gd name="connsiteY3" fmla="*/ 5105400 h 510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05582" h="5105400">
                <a:moveTo>
                  <a:pt x="0" y="0"/>
                </a:moveTo>
                <a:lnTo>
                  <a:pt x="5305582" y="0"/>
                </a:lnTo>
                <a:lnTo>
                  <a:pt x="5305582" y="5105400"/>
                </a:lnTo>
                <a:lnTo>
                  <a:pt x="0" y="5105400"/>
                </a:lnTo>
                <a:close/>
              </a:path>
            </a:pathLst>
          </a:cu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4318" y="157531"/>
            <a:ext cx="2110154" cy="10586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018331"/>
            <a:ext cx="12192000" cy="1874462"/>
          </a:xfrm>
          <a:prstGeom prst="rect">
            <a:avLst/>
          </a:prstGeom>
        </p:spPr>
      </p:pic>
      <p:sp>
        <p:nvSpPr>
          <p:cNvPr id="46" name="文本框 45"/>
          <p:cNvSpPr txBox="1"/>
          <p:nvPr/>
        </p:nvSpPr>
        <p:spPr>
          <a:xfrm>
            <a:off x="1697112" y="322177"/>
            <a:ext cx="3004349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5400" b="1" dirty="0" smtClean="0">
                <a:solidFill>
                  <a:srgbClr val="2F9ECF"/>
                </a:solidFill>
                <a:cs typeface="+mn-ea"/>
                <a:sym typeface="+mn-lt"/>
              </a:rPr>
              <a:t>活动内容</a:t>
            </a:r>
            <a:endParaRPr lang="zh-CN" altLang="en-US" sz="5400" b="1" dirty="0">
              <a:solidFill>
                <a:srgbClr val="2F9ECF"/>
              </a:solidFill>
              <a:cs typeface="+mn-ea"/>
              <a:sym typeface="+mn-lt"/>
            </a:endParaRPr>
          </a:p>
        </p:txBody>
      </p:sp>
      <p:sp>
        <p:nvSpPr>
          <p:cNvPr id="2" name="对角圆角矩形 1"/>
          <p:cNvSpPr/>
          <p:nvPr/>
        </p:nvSpPr>
        <p:spPr>
          <a:xfrm>
            <a:off x="1814342" y="1710750"/>
            <a:ext cx="2570088" cy="820616"/>
          </a:xfrm>
          <a:prstGeom prst="round2DiagRect">
            <a:avLst/>
          </a:prstGeom>
          <a:solidFill>
            <a:srgbClr val="62C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2314556" y="1774447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3600" b="1" dirty="0" smtClean="0">
                <a:solidFill>
                  <a:schemeClr val="bg1"/>
                </a:solidFill>
                <a:cs typeface="+mn-ea"/>
                <a:sym typeface="+mn-lt"/>
              </a:rPr>
              <a:t>活动四</a:t>
            </a:r>
            <a:endParaRPr lang="zh-CN" altLang="en-US" sz="3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790897" y="2871918"/>
            <a:ext cx="39534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cs typeface="+mn-ea"/>
                <a:sym typeface="+mn-lt"/>
              </a:rPr>
              <a:t>开展“关灯一小时”、“绿色校园行”、“环保卫士、绿色使者“主题征文比赛等环保主题活动。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2236" b="98780" l="1449" r="8977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0863" y="1710750"/>
            <a:ext cx="5629762" cy="422232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4342" y="3854784"/>
            <a:ext cx="3262160" cy="2174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26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0">
        <p:circle/>
      </p:transition>
    </mc:Choice>
    <mc:Fallback xmlns="">
      <p:transition spd="slow" advTm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2" grpId="0" animBg="1"/>
      <p:bldP spid="63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3" name="任意多边形: 形状 52"/>
          <p:cNvSpPr>
            <a:spLocks/>
          </p:cNvSpPr>
          <p:nvPr/>
        </p:nvSpPr>
        <p:spPr bwMode="auto">
          <a:xfrm>
            <a:off x="0" y="439652"/>
            <a:ext cx="1681274" cy="677948"/>
          </a:xfrm>
          <a:custGeom>
            <a:avLst/>
            <a:gdLst>
              <a:gd name="connsiteX0" fmla="*/ 516285 w 2015700"/>
              <a:gd name="connsiteY0" fmla="*/ 0 h 812800"/>
              <a:gd name="connsiteX1" fmla="*/ 1098211 w 2015700"/>
              <a:gd name="connsiteY1" fmla="*/ 447255 h 812800"/>
              <a:gd name="connsiteX2" fmla="*/ 1391298 w 2015700"/>
              <a:gd name="connsiteY2" fmla="*/ 378447 h 812800"/>
              <a:gd name="connsiteX3" fmla="*/ 2015700 w 2015700"/>
              <a:gd name="connsiteY3" fmla="*/ 812800 h 812800"/>
              <a:gd name="connsiteX4" fmla="*/ 0 w 2015700"/>
              <a:gd name="connsiteY4" fmla="*/ 812800 h 812800"/>
              <a:gd name="connsiteX5" fmla="*/ 0 w 2015700"/>
              <a:gd name="connsiteY5" fmla="*/ 299726 h 812800"/>
              <a:gd name="connsiteX6" fmla="*/ 34842 w 2015700"/>
              <a:gd name="connsiteY6" fmla="*/ 244929 h 812800"/>
              <a:gd name="connsiteX7" fmla="*/ 516285 w 2015700"/>
              <a:gd name="connsiteY7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15700" h="812800">
                <a:moveTo>
                  <a:pt x="516285" y="0"/>
                </a:moveTo>
                <a:cubicBezTo>
                  <a:pt x="796629" y="0"/>
                  <a:pt x="1026001" y="189223"/>
                  <a:pt x="1098211" y="447255"/>
                </a:cubicBezTo>
                <a:cubicBezTo>
                  <a:pt x="1187411" y="404250"/>
                  <a:pt x="1289354" y="378447"/>
                  <a:pt x="1391298" y="378447"/>
                </a:cubicBezTo>
                <a:cubicBezTo>
                  <a:pt x="1675889" y="378447"/>
                  <a:pt x="1922252" y="559069"/>
                  <a:pt x="2015700" y="812800"/>
                </a:cubicBezTo>
                <a:lnTo>
                  <a:pt x="0" y="812800"/>
                </a:lnTo>
                <a:lnTo>
                  <a:pt x="0" y="299726"/>
                </a:lnTo>
                <a:lnTo>
                  <a:pt x="34842" y="244929"/>
                </a:lnTo>
                <a:cubicBezTo>
                  <a:pt x="145147" y="96762"/>
                  <a:pt x="318770" y="0"/>
                  <a:pt x="516285" y="0"/>
                </a:cubicBezTo>
                <a:close/>
              </a:path>
            </a:pathLst>
          </a:custGeom>
          <a:solidFill>
            <a:srgbClr val="C8F7F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4" name="Freeform 104"/>
          <p:cNvSpPr>
            <a:spLocks/>
          </p:cNvSpPr>
          <p:nvPr/>
        </p:nvSpPr>
        <p:spPr bwMode="auto">
          <a:xfrm flipH="1">
            <a:off x="2414241" y="949328"/>
            <a:ext cx="1889597" cy="465355"/>
          </a:xfrm>
          <a:custGeom>
            <a:avLst/>
            <a:gdLst>
              <a:gd name="T0" fmla="*/ 777 w 777"/>
              <a:gd name="T1" fmla="*/ 189 h 189"/>
              <a:gd name="T2" fmla="*/ 630 w 777"/>
              <a:gd name="T3" fmla="*/ 88 h 189"/>
              <a:gd name="T4" fmla="*/ 561 w 777"/>
              <a:gd name="T5" fmla="*/ 104 h 189"/>
              <a:gd name="T6" fmla="*/ 424 w 777"/>
              <a:gd name="T7" fmla="*/ 0 h 189"/>
              <a:gd name="T8" fmla="*/ 290 w 777"/>
              <a:gd name="T9" fmla="*/ 95 h 189"/>
              <a:gd name="T10" fmla="*/ 261 w 777"/>
              <a:gd name="T11" fmla="*/ 91 h 189"/>
              <a:gd name="T12" fmla="*/ 198 w 777"/>
              <a:gd name="T13" fmla="*/ 109 h 189"/>
              <a:gd name="T14" fmla="*/ 127 w 777"/>
              <a:gd name="T15" fmla="*/ 88 h 189"/>
              <a:gd name="T16" fmla="*/ 0 w 777"/>
              <a:gd name="T17" fmla="*/ 189 h 189"/>
              <a:gd name="T18" fmla="*/ 777 w 777"/>
              <a:gd name="T19" fmla="*/ 189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77" h="189">
                <a:moveTo>
                  <a:pt x="777" y="189"/>
                </a:moveTo>
                <a:cubicBezTo>
                  <a:pt x="755" y="130"/>
                  <a:pt x="697" y="88"/>
                  <a:pt x="630" y="88"/>
                </a:cubicBezTo>
                <a:cubicBezTo>
                  <a:pt x="606" y="88"/>
                  <a:pt x="582" y="94"/>
                  <a:pt x="561" y="104"/>
                </a:cubicBezTo>
                <a:cubicBezTo>
                  <a:pt x="544" y="44"/>
                  <a:pt x="490" y="0"/>
                  <a:pt x="424" y="0"/>
                </a:cubicBezTo>
                <a:cubicBezTo>
                  <a:pt x="362" y="0"/>
                  <a:pt x="310" y="40"/>
                  <a:pt x="290" y="95"/>
                </a:cubicBezTo>
                <a:cubicBezTo>
                  <a:pt x="281" y="92"/>
                  <a:pt x="271" y="91"/>
                  <a:pt x="261" y="91"/>
                </a:cubicBezTo>
                <a:cubicBezTo>
                  <a:pt x="238" y="91"/>
                  <a:pt x="216" y="98"/>
                  <a:pt x="198" y="109"/>
                </a:cubicBezTo>
                <a:cubicBezTo>
                  <a:pt x="178" y="96"/>
                  <a:pt x="153" y="88"/>
                  <a:pt x="127" y="88"/>
                </a:cubicBezTo>
                <a:cubicBezTo>
                  <a:pt x="65" y="88"/>
                  <a:pt x="13" y="131"/>
                  <a:pt x="0" y="189"/>
                </a:cubicBezTo>
                <a:lnTo>
                  <a:pt x="777" y="189"/>
                </a:lnTo>
                <a:close/>
              </a:path>
            </a:pathLst>
          </a:custGeom>
          <a:solidFill>
            <a:srgbClr val="C8F7F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5" name="任意多边形: 形状 54"/>
          <p:cNvSpPr>
            <a:spLocks/>
          </p:cNvSpPr>
          <p:nvPr/>
        </p:nvSpPr>
        <p:spPr bwMode="auto">
          <a:xfrm>
            <a:off x="10543092" y="289110"/>
            <a:ext cx="1648908" cy="714190"/>
          </a:xfrm>
          <a:custGeom>
            <a:avLst/>
            <a:gdLst>
              <a:gd name="connsiteX0" fmla="*/ 1800998 w 1876577"/>
              <a:gd name="connsiteY0" fmla="*/ 0 h 812800"/>
              <a:gd name="connsiteX1" fmla="*/ 1876577 w 1876577"/>
              <a:gd name="connsiteY1" fmla="*/ 6365 h 812800"/>
              <a:gd name="connsiteX2" fmla="*/ 1876577 w 1876577"/>
              <a:gd name="connsiteY2" fmla="*/ 812800 h 812800"/>
              <a:gd name="connsiteX3" fmla="*/ 0 w 1876577"/>
              <a:gd name="connsiteY3" fmla="*/ 812800 h 812800"/>
              <a:gd name="connsiteX4" fmla="*/ 539450 w 1876577"/>
              <a:gd name="connsiteY4" fmla="*/ 378447 h 812800"/>
              <a:gd name="connsiteX5" fmla="*/ 841032 w 1876577"/>
              <a:gd name="connsiteY5" fmla="*/ 468758 h 812800"/>
              <a:gd name="connsiteX6" fmla="*/ 1108633 w 1876577"/>
              <a:gd name="connsiteY6" fmla="*/ 391348 h 812800"/>
              <a:gd name="connsiteX7" fmla="*/ 1231814 w 1876577"/>
              <a:gd name="connsiteY7" fmla="*/ 408550 h 812800"/>
              <a:gd name="connsiteX8" fmla="*/ 1800998 w 1876577"/>
              <a:gd name="connsiteY8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6577" h="812800">
                <a:moveTo>
                  <a:pt x="1800998" y="0"/>
                </a:moveTo>
                <a:lnTo>
                  <a:pt x="1876577" y="6365"/>
                </a:lnTo>
                <a:lnTo>
                  <a:pt x="1876577" y="812800"/>
                </a:lnTo>
                <a:lnTo>
                  <a:pt x="0" y="812800"/>
                </a:lnTo>
                <a:cubicBezTo>
                  <a:pt x="55219" y="563369"/>
                  <a:pt x="276096" y="378447"/>
                  <a:pt x="539450" y="378447"/>
                </a:cubicBezTo>
                <a:cubicBezTo>
                  <a:pt x="649888" y="378447"/>
                  <a:pt x="756079" y="412851"/>
                  <a:pt x="841032" y="468758"/>
                </a:cubicBezTo>
                <a:cubicBezTo>
                  <a:pt x="917489" y="421452"/>
                  <a:pt x="1010937" y="391348"/>
                  <a:pt x="1108633" y="391348"/>
                </a:cubicBezTo>
                <a:cubicBezTo>
                  <a:pt x="1151109" y="391348"/>
                  <a:pt x="1193586" y="395649"/>
                  <a:pt x="1231814" y="408550"/>
                </a:cubicBezTo>
                <a:cubicBezTo>
                  <a:pt x="1316767" y="172021"/>
                  <a:pt x="1537644" y="0"/>
                  <a:pt x="1800998" y="0"/>
                </a:cubicBezTo>
                <a:close/>
              </a:path>
            </a:pathLst>
          </a:custGeom>
          <a:solidFill>
            <a:srgbClr val="C8F7F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6" name="Freeform 104"/>
          <p:cNvSpPr>
            <a:spLocks/>
          </p:cNvSpPr>
          <p:nvPr/>
        </p:nvSpPr>
        <p:spPr bwMode="auto">
          <a:xfrm>
            <a:off x="6409831" y="646205"/>
            <a:ext cx="2461696" cy="606247"/>
          </a:xfrm>
          <a:custGeom>
            <a:avLst/>
            <a:gdLst>
              <a:gd name="T0" fmla="*/ 777 w 777"/>
              <a:gd name="T1" fmla="*/ 189 h 189"/>
              <a:gd name="T2" fmla="*/ 630 w 777"/>
              <a:gd name="T3" fmla="*/ 88 h 189"/>
              <a:gd name="T4" fmla="*/ 561 w 777"/>
              <a:gd name="T5" fmla="*/ 104 h 189"/>
              <a:gd name="T6" fmla="*/ 424 w 777"/>
              <a:gd name="T7" fmla="*/ 0 h 189"/>
              <a:gd name="T8" fmla="*/ 290 w 777"/>
              <a:gd name="T9" fmla="*/ 95 h 189"/>
              <a:gd name="T10" fmla="*/ 261 w 777"/>
              <a:gd name="T11" fmla="*/ 91 h 189"/>
              <a:gd name="T12" fmla="*/ 198 w 777"/>
              <a:gd name="T13" fmla="*/ 109 h 189"/>
              <a:gd name="T14" fmla="*/ 127 w 777"/>
              <a:gd name="T15" fmla="*/ 88 h 189"/>
              <a:gd name="T16" fmla="*/ 0 w 777"/>
              <a:gd name="T17" fmla="*/ 189 h 189"/>
              <a:gd name="T18" fmla="*/ 777 w 777"/>
              <a:gd name="T19" fmla="*/ 189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77" h="189">
                <a:moveTo>
                  <a:pt x="777" y="189"/>
                </a:moveTo>
                <a:cubicBezTo>
                  <a:pt x="755" y="130"/>
                  <a:pt x="697" y="88"/>
                  <a:pt x="630" y="88"/>
                </a:cubicBezTo>
                <a:cubicBezTo>
                  <a:pt x="606" y="88"/>
                  <a:pt x="582" y="94"/>
                  <a:pt x="561" y="104"/>
                </a:cubicBezTo>
                <a:cubicBezTo>
                  <a:pt x="544" y="44"/>
                  <a:pt x="490" y="0"/>
                  <a:pt x="424" y="0"/>
                </a:cubicBezTo>
                <a:cubicBezTo>
                  <a:pt x="362" y="0"/>
                  <a:pt x="310" y="40"/>
                  <a:pt x="290" y="95"/>
                </a:cubicBezTo>
                <a:cubicBezTo>
                  <a:pt x="281" y="92"/>
                  <a:pt x="271" y="91"/>
                  <a:pt x="261" y="91"/>
                </a:cubicBezTo>
                <a:cubicBezTo>
                  <a:pt x="238" y="91"/>
                  <a:pt x="216" y="98"/>
                  <a:pt x="198" y="109"/>
                </a:cubicBezTo>
                <a:cubicBezTo>
                  <a:pt x="178" y="96"/>
                  <a:pt x="153" y="88"/>
                  <a:pt x="127" y="88"/>
                </a:cubicBezTo>
                <a:cubicBezTo>
                  <a:pt x="65" y="88"/>
                  <a:pt x="13" y="131"/>
                  <a:pt x="0" y="189"/>
                </a:cubicBezTo>
                <a:lnTo>
                  <a:pt x="777" y="189"/>
                </a:lnTo>
                <a:close/>
              </a:path>
            </a:pathLst>
          </a:custGeom>
          <a:solidFill>
            <a:srgbClr val="C8F7F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57" name="图片 56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098535"/>
            <a:ext cx="12192000" cy="2759465"/>
          </a:xfrm>
          <a:prstGeom prst="rect">
            <a:avLst/>
          </a:prstGeom>
        </p:spPr>
      </p:pic>
      <p:sp>
        <p:nvSpPr>
          <p:cNvPr id="59" name="文本框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054835" y="1567014"/>
            <a:ext cx="4205288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3800" b="1" dirty="0" smtClean="0">
                <a:solidFill>
                  <a:srgbClr val="2F9ECF"/>
                </a:solidFill>
                <a:latin typeface="+mn-lt"/>
                <a:ea typeface="+mn-ea"/>
                <a:cs typeface="+mn-ea"/>
                <a:sym typeface="+mn-lt"/>
              </a:rPr>
              <a:t>03</a:t>
            </a:r>
            <a:endParaRPr lang="zh-CN" altLang="en-US" sz="13800" b="1" dirty="0">
              <a:solidFill>
                <a:srgbClr val="2F9EC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1" name="文本框 1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054339" y="2520032"/>
            <a:ext cx="2300064" cy="46166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 b="1" dirty="0">
                <a:solidFill>
                  <a:srgbClr val="2F9ECF"/>
                </a:solidFill>
                <a:latin typeface="+mn-lt"/>
                <a:ea typeface="+mn-ea"/>
                <a:cs typeface="+mn-ea"/>
                <a:sym typeface="+mn-lt"/>
              </a:rPr>
              <a:t>PART </a:t>
            </a:r>
            <a:r>
              <a:rPr lang="en-US" altLang="zh-CN" sz="2400" b="1" dirty="0" smtClean="0">
                <a:solidFill>
                  <a:srgbClr val="2F9ECF"/>
                </a:solidFill>
                <a:latin typeface="+mn-lt"/>
                <a:ea typeface="+mn-ea"/>
                <a:cs typeface="+mn-ea"/>
                <a:sym typeface="+mn-lt"/>
              </a:rPr>
              <a:t>three</a:t>
            </a:r>
            <a:endParaRPr lang="zh-CN" altLang="en-US" sz="2400" b="1" dirty="0">
              <a:solidFill>
                <a:srgbClr val="2F9EC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60" name="直接连接符 59"/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5223431" y="2981697"/>
            <a:ext cx="3446343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文本框 63"/>
          <p:cNvSpPr txBox="1"/>
          <p:nvPr/>
        </p:nvSpPr>
        <p:spPr>
          <a:xfrm>
            <a:off x="5328177" y="2006867"/>
            <a:ext cx="3262432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6000" b="1" dirty="0" smtClean="0">
                <a:solidFill>
                  <a:srgbClr val="75B44C"/>
                </a:solidFill>
                <a:cs typeface="+mn-ea"/>
                <a:sym typeface="+mn-lt"/>
              </a:rPr>
              <a:t>活动要求</a:t>
            </a:r>
            <a:endParaRPr lang="zh-CN" altLang="en-US" sz="6000" b="1" dirty="0">
              <a:solidFill>
                <a:srgbClr val="75B44C"/>
              </a:solidFill>
              <a:cs typeface="+mn-ea"/>
              <a:sym typeface="+mn-lt"/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4830292" y="3020229"/>
            <a:ext cx="3839482" cy="360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  <a:defRPr/>
            </a:pP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Activities require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11194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0">
        <p:circle/>
      </p:transition>
    </mc:Choice>
    <mc:Fallback xmlns="">
      <p:transition spd="slow" advTm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1" grpId="0" animBg="1"/>
      <p:bldP spid="64" grpId="0"/>
      <p:bldP spid="6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130" y="211014"/>
            <a:ext cx="1199601" cy="1125254"/>
          </a:xfrm>
          <a:custGeom>
            <a:avLst/>
            <a:gdLst>
              <a:gd name="connsiteX0" fmla="*/ 0 w 5305582"/>
              <a:gd name="connsiteY0" fmla="*/ 0 h 5105400"/>
              <a:gd name="connsiteX1" fmla="*/ 5305582 w 5305582"/>
              <a:gd name="connsiteY1" fmla="*/ 0 h 5105400"/>
              <a:gd name="connsiteX2" fmla="*/ 5305582 w 5305582"/>
              <a:gd name="connsiteY2" fmla="*/ 5105400 h 5105400"/>
              <a:gd name="connsiteX3" fmla="*/ 0 w 5305582"/>
              <a:gd name="connsiteY3" fmla="*/ 5105400 h 510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05582" h="5105400">
                <a:moveTo>
                  <a:pt x="0" y="0"/>
                </a:moveTo>
                <a:lnTo>
                  <a:pt x="5305582" y="0"/>
                </a:lnTo>
                <a:lnTo>
                  <a:pt x="5305582" y="5105400"/>
                </a:lnTo>
                <a:lnTo>
                  <a:pt x="0" y="5105400"/>
                </a:lnTo>
                <a:close/>
              </a:path>
            </a:pathLst>
          </a:cu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4318" y="157531"/>
            <a:ext cx="2110154" cy="10586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018331"/>
            <a:ext cx="12192000" cy="1874462"/>
          </a:xfrm>
          <a:prstGeom prst="rect">
            <a:avLst/>
          </a:prstGeom>
        </p:spPr>
      </p:pic>
      <p:sp>
        <p:nvSpPr>
          <p:cNvPr id="46" name="文本框 45"/>
          <p:cNvSpPr txBox="1"/>
          <p:nvPr/>
        </p:nvSpPr>
        <p:spPr>
          <a:xfrm>
            <a:off x="1697112" y="322177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5400" b="1" dirty="0" smtClean="0">
                <a:solidFill>
                  <a:srgbClr val="2F9ECF"/>
                </a:solidFill>
                <a:cs typeface="+mn-ea"/>
                <a:sym typeface="+mn-lt"/>
              </a:rPr>
              <a:t>活动要求</a:t>
            </a:r>
            <a:endParaRPr lang="zh-CN" altLang="en-US" sz="5400" b="1" dirty="0">
              <a:solidFill>
                <a:srgbClr val="2F9ECF"/>
              </a:solidFill>
              <a:cs typeface="+mn-ea"/>
              <a:sym typeface="+mn-lt"/>
            </a:endParaRPr>
          </a:p>
        </p:txBody>
      </p:sp>
      <p:sp>
        <p:nvSpPr>
          <p:cNvPr id="2" name="对角圆角矩形 1"/>
          <p:cNvSpPr/>
          <p:nvPr/>
        </p:nvSpPr>
        <p:spPr>
          <a:xfrm>
            <a:off x="1814342" y="1710750"/>
            <a:ext cx="2570088" cy="820616"/>
          </a:xfrm>
          <a:prstGeom prst="round2DiagRect">
            <a:avLst/>
          </a:prstGeom>
          <a:solidFill>
            <a:srgbClr val="62C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2314556" y="1774447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3600" b="1" dirty="0" smtClean="0">
                <a:solidFill>
                  <a:schemeClr val="bg1"/>
                </a:solidFill>
                <a:cs typeface="+mn-ea"/>
                <a:sym typeface="+mn-lt"/>
              </a:rPr>
              <a:t>要求一</a:t>
            </a:r>
            <a:endParaRPr lang="zh-CN" altLang="en-US" sz="3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651767" y="1866779"/>
            <a:ext cx="6444858" cy="417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cs typeface="+mn-ea"/>
                <a:sym typeface="+mn-lt"/>
              </a:rPr>
              <a:t>各部门结合自身实际，做好宣传教育工作，提高本次活动的影响力。   </a:t>
            </a:r>
          </a:p>
        </p:txBody>
      </p:sp>
      <p:sp>
        <p:nvSpPr>
          <p:cNvPr id="10" name="对角圆角矩形 9"/>
          <p:cNvSpPr/>
          <p:nvPr/>
        </p:nvSpPr>
        <p:spPr>
          <a:xfrm>
            <a:off x="1814342" y="3097888"/>
            <a:ext cx="2570088" cy="820616"/>
          </a:xfrm>
          <a:prstGeom prst="round2DiagRect">
            <a:avLst/>
          </a:prstGeom>
          <a:solidFill>
            <a:srgbClr val="62C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314556" y="3161585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3600" b="1" dirty="0" smtClean="0">
                <a:solidFill>
                  <a:schemeClr val="bg1"/>
                </a:solidFill>
                <a:cs typeface="+mn-ea"/>
                <a:sym typeface="+mn-lt"/>
              </a:rPr>
              <a:t>要求二</a:t>
            </a:r>
            <a:endParaRPr lang="zh-CN" altLang="en-US" sz="3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651767" y="3087507"/>
            <a:ext cx="6625833" cy="787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cs typeface="+mn-ea"/>
                <a:sym typeface="+mn-lt"/>
              </a:rPr>
              <a:t>各部门做好本次主题活动的收集整理工作，将活动的内容、照片、文字材料及有关数据进行统计、归档，并将活动信息及时报至学校办公室。</a:t>
            </a:r>
          </a:p>
        </p:txBody>
      </p:sp>
      <p:sp>
        <p:nvSpPr>
          <p:cNvPr id="13" name="对角圆角矩形 12"/>
          <p:cNvSpPr/>
          <p:nvPr/>
        </p:nvSpPr>
        <p:spPr>
          <a:xfrm>
            <a:off x="1814342" y="4499686"/>
            <a:ext cx="2570088" cy="820616"/>
          </a:xfrm>
          <a:prstGeom prst="round2DiagRect">
            <a:avLst/>
          </a:prstGeom>
          <a:solidFill>
            <a:srgbClr val="62C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314556" y="4563383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3600" b="1" dirty="0" smtClean="0">
                <a:solidFill>
                  <a:schemeClr val="bg1"/>
                </a:solidFill>
                <a:cs typeface="+mn-ea"/>
                <a:sym typeface="+mn-lt"/>
              </a:rPr>
              <a:t>要求三</a:t>
            </a:r>
            <a:endParaRPr lang="zh-CN" altLang="en-US" sz="3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651767" y="4655715"/>
            <a:ext cx="6444858" cy="417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cs typeface="+mn-ea"/>
                <a:sym typeface="+mn-lt"/>
              </a:rPr>
              <a:t>各部门结合自身实际，做好宣传教育工作，提高本次活动的影响力。   </a:t>
            </a:r>
          </a:p>
        </p:txBody>
      </p:sp>
    </p:spTree>
    <p:extLst>
      <p:ext uri="{BB962C8B-B14F-4D97-AF65-F5344CB8AC3E}">
        <p14:creationId xmlns:p14="http://schemas.microsoft.com/office/powerpoint/2010/main" val="4153686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0">
        <p:circle/>
      </p:transition>
    </mc:Choice>
    <mc:Fallback xmlns="">
      <p:transition spd="slow" advTm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2" grpId="0" animBg="1"/>
      <p:bldP spid="63" grpId="0"/>
      <p:bldP spid="3" grpId="0"/>
      <p:bldP spid="10" grpId="0" animBg="1"/>
      <p:bldP spid="11" grpId="0"/>
      <p:bldP spid="12" grpId="0"/>
      <p:bldP spid="13" grpId="0" animBg="1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3" name="任意多边形: 形状 52"/>
          <p:cNvSpPr>
            <a:spLocks/>
          </p:cNvSpPr>
          <p:nvPr/>
        </p:nvSpPr>
        <p:spPr bwMode="auto">
          <a:xfrm>
            <a:off x="0" y="439652"/>
            <a:ext cx="1681274" cy="677948"/>
          </a:xfrm>
          <a:custGeom>
            <a:avLst/>
            <a:gdLst>
              <a:gd name="connsiteX0" fmla="*/ 516285 w 2015700"/>
              <a:gd name="connsiteY0" fmla="*/ 0 h 812800"/>
              <a:gd name="connsiteX1" fmla="*/ 1098211 w 2015700"/>
              <a:gd name="connsiteY1" fmla="*/ 447255 h 812800"/>
              <a:gd name="connsiteX2" fmla="*/ 1391298 w 2015700"/>
              <a:gd name="connsiteY2" fmla="*/ 378447 h 812800"/>
              <a:gd name="connsiteX3" fmla="*/ 2015700 w 2015700"/>
              <a:gd name="connsiteY3" fmla="*/ 812800 h 812800"/>
              <a:gd name="connsiteX4" fmla="*/ 0 w 2015700"/>
              <a:gd name="connsiteY4" fmla="*/ 812800 h 812800"/>
              <a:gd name="connsiteX5" fmla="*/ 0 w 2015700"/>
              <a:gd name="connsiteY5" fmla="*/ 299726 h 812800"/>
              <a:gd name="connsiteX6" fmla="*/ 34842 w 2015700"/>
              <a:gd name="connsiteY6" fmla="*/ 244929 h 812800"/>
              <a:gd name="connsiteX7" fmla="*/ 516285 w 2015700"/>
              <a:gd name="connsiteY7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15700" h="812800">
                <a:moveTo>
                  <a:pt x="516285" y="0"/>
                </a:moveTo>
                <a:cubicBezTo>
                  <a:pt x="796629" y="0"/>
                  <a:pt x="1026001" y="189223"/>
                  <a:pt x="1098211" y="447255"/>
                </a:cubicBezTo>
                <a:cubicBezTo>
                  <a:pt x="1187411" y="404250"/>
                  <a:pt x="1289354" y="378447"/>
                  <a:pt x="1391298" y="378447"/>
                </a:cubicBezTo>
                <a:cubicBezTo>
                  <a:pt x="1675889" y="378447"/>
                  <a:pt x="1922252" y="559069"/>
                  <a:pt x="2015700" y="812800"/>
                </a:cubicBezTo>
                <a:lnTo>
                  <a:pt x="0" y="812800"/>
                </a:lnTo>
                <a:lnTo>
                  <a:pt x="0" y="299726"/>
                </a:lnTo>
                <a:lnTo>
                  <a:pt x="34842" y="244929"/>
                </a:lnTo>
                <a:cubicBezTo>
                  <a:pt x="145147" y="96762"/>
                  <a:pt x="318770" y="0"/>
                  <a:pt x="516285" y="0"/>
                </a:cubicBezTo>
                <a:close/>
              </a:path>
            </a:pathLst>
          </a:custGeom>
          <a:solidFill>
            <a:srgbClr val="C8F7F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4" name="Freeform 104"/>
          <p:cNvSpPr>
            <a:spLocks/>
          </p:cNvSpPr>
          <p:nvPr/>
        </p:nvSpPr>
        <p:spPr bwMode="auto">
          <a:xfrm flipH="1">
            <a:off x="2414241" y="949328"/>
            <a:ext cx="1889597" cy="465355"/>
          </a:xfrm>
          <a:custGeom>
            <a:avLst/>
            <a:gdLst>
              <a:gd name="T0" fmla="*/ 777 w 777"/>
              <a:gd name="T1" fmla="*/ 189 h 189"/>
              <a:gd name="T2" fmla="*/ 630 w 777"/>
              <a:gd name="T3" fmla="*/ 88 h 189"/>
              <a:gd name="T4" fmla="*/ 561 w 777"/>
              <a:gd name="T5" fmla="*/ 104 h 189"/>
              <a:gd name="T6" fmla="*/ 424 w 777"/>
              <a:gd name="T7" fmla="*/ 0 h 189"/>
              <a:gd name="T8" fmla="*/ 290 w 777"/>
              <a:gd name="T9" fmla="*/ 95 h 189"/>
              <a:gd name="T10" fmla="*/ 261 w 777"/>
              <a:gd name="T11" fmla="*/ 91 h 189"/>
              <a:gd name="T12" fmla="*/ 198 w 777"/>
              <a:gd name="T13" fmla="*/ 109 h 189"/>
              <a:gd name="T14" fmla="*/ 127 w 777"/>
              <a:gd name="T15" fmla="*/ 88 h 189"/>
              <a:gd name="T16" fmla="*/ 0 w 777"/>
              <a:gd name="T17" fmla="*/ 189 h 189"/>
              <a:gd name="T18" fmla="*/ 777 w 777"/>
              <a:gd name="T19" fmla="*/ 189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77" h="189">
                <a:moveTo>
                  <a:pt x="777" y="189"/>
                </a:moveTo>
                <a:cubicBezTo>
                  <a:pt x="755" y="130"/>
                  <a:pt x="697" y="88"/>
                  <a:pt x="630" y="88"/>
                </a:cubicBezTo>
                <a:cubicBezTo>
                  <a:pt x="606" y="88"/>
                  <a:pt x="582" y="94"/>
                  <a:pt x="561" y="104"/>
                </a:cubicBezTo>
                <a:cubicBezTo>
                  <a:pt x="544" y="44"/>
                  <a:pt x="490" y="0"/>
                  <a:pt x="424" y="0"/>
                </a:cubicBezTo>
                <a:cubicBezTo>
                  <a:pt x="362" y="0"/>
                  <a:pt x="310" y="40"/>
                  <a:pt x="290" y="95"/>
                </a:cubicBezTo>
                <a:cubicBezTo>
                  <a:pt x="281" y="92"/>
                  <a:pt x="271" y="91"/>
                  <a:pt x="261" y="91"/>
                </a:cubicBezTo>
                <a:cubicBezTo>
                  <a:pt x="238" y="91"/>
                  <a:pt x="216" y="98"/>
                  <a:pt x="198" y="109"/>
                </a:cubicBezTo>
                <a:cubicBezTo>
                  <a:pt x="178" y="96"/>
                  <a:pt x="153" y="88"/>
                  <a:pt x="127" y="88"/>
                </a:cubicBezTo>
                <a:cubicBezTo>
                  <a:pt x="65" y="88"/>
                  <a:pt x="13" y="131"/>
                  <a:pt x="0" y="189"/>
                </a:cubicBezTo>
                <a:lnTo>
                  <a:pt x="777" y="189"/>
                </a:lnTo>
                <a:close/>
              </a:path>
            </a:pathLst>
          </a:custGeom>
          <a:solidFill>
            <a:srgbClr val="C8F7F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5" name="任意多边形: 形状 54"/>
          <p:cNvSpPr>
            <a:spLocks/>
          </p:cNvSpPr>
          <p:nvPr/>
        </p:nvSpPr>
        <p:spPr bwMode="auto">
          <a:xfrm>
            <a:off x="10543092" y="289110"/>
            <a:ext cx="1648908" cy="714190"/>
          </a:xfrm>
          <a:custGeom>
            <a:avLst/>
            <a:gdLst>
              <a:gd name="connsiteX0" fmla="*/ 1800998 w 1876577"/>
              <a:gd name="connsiteY0" fmla="*/ 0 h 812800"/>
              <a:gd name="connsiteX1" fmla="*/ 1876577 w 1876577"/>
              <a:gd name="connsiteY1" fmla="*/ 6365 h 812800"/>
              <a:gd name="connsiteX2" fmla="*/ 1876577 w 1876577"/>
              <a:gd name="connsiteY2" fmla="*/ 812800 h 812800"/>
              <a:gd name="connsiteX3" fmla="*/ 0 w 1876577"/>
              <a:gd name="connsiteY3" fmla="*/ 812800 h 812800"/>
              <a:gd name="connsiteX4" fmla="*/ 539450 w 1876577"/>
              <a:gd name="connsiteY4" fmla="*/ 378447 h 812800"/>
              <a:gd name="connsiteX5" fmla="*/ 841032 w 1876577"/>
              <a:gd name="connsiteY5" fmla="*/ 468758 h 812800"/>
              <a:gd name="connsiteX6" fmla="*/ 1108633 w 1876577"/>
              <a:gd name="connsiteY6" fmla="*/ 391348 h 812800"/>
              <a:gd name="connsiteX7" fmla="*/ 1231814 w 1876577"/>
              <a:gd name="connsiteY7" fmla="*/ 408550 h 812800"/>
              <a:gd name="connsiteX8" fmla="*/ 1800998 w 1876577"/>
              <a:gd name="connsiteY8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6577" h="812800">
                <a:moveTo>
                  <a:pt x="1800998" y="0"/>
                </a:moveTo>
                <a:lnTo>
                  <a:pt x="1876577" y="6365"/>
                </a:lnTo>
                <a:lnTo>
                  <a:pt x="1876577" y="812800"/>
                </a:lnTo>
                <a:lnTo>
                  <a:pt x="0" y="812800"/>
                </a:lnTo>
                <a:cubicBezTo>
                  <a:pt x="55219" y="563369"/>
                  <a:pt x="276096" y="378447"/>
                  <a:pt x="539450" y="378447"/>
                </a:cubicBezTo>
                <a:cubicBezTo>
                  <a:pt x="649888" y="378447"/>
                  <a:pt x="756079" y="412851"/>
                  <a:pt x="841032" y="468758"/>
                </a:cubicBezTo>
                <a:cubicBezTo>
                  <a:pt x="917489" y="421452"/>
                  <a:pt x="1010937" y="391348"/>
                  <a:pt x="1108633" y="391348"/>
                </a:cubicBezTo>
                <a:cubicBezTo>
                  <a:pt x="1151109" y="391348"/>
                  <a:pt x="1193586" y="395649"/>
                  <a:pt x="1231814" y="408550"/>
                </a:cubicBezTo>
                <a:cubicBezTo>
                  <a:pt x="1316767" y="172021"/>
                  <a:pt x="1537644" y="0"/>
                  <a:pt x="1800998" y="0"/>
                </a:cubicBezTo>
                <a:close/>
              </a:path>
            </a:pathLst>
          </a:custGeom>
          <a:solidFill>
            <a:srgbClr val="C8F7F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6" name="Freeform 104"/>
          <p:cNvSpPr>
            <a:spLocks/>
          </p:cNvSpPr>
          <p:nvPr/>
        </p:nvSpPr>
        <p:spPr bwMode="auto">
          <a:xfrm>
            <a:off x="6409831" y="646205"/>
            <a:ext cx="2461696" cy="606247"/>
          </a:xfrm>
          <a:custGeom>
            <a:avLst/>
            <a:gdLst>
              <a:gd name="T0" fmla="*/ 777 w 777"/>
              <a:gd name="T1" fmla="*/ 189 h 189"/>
              <a:gd name="T2" fmla="*/ 630 w 777"/>
              <a:gd name="T3" fmla="*/ 88 h 189"/>
              <a:gd name="T4" fmla="*/ 561 w 777"/>
              <a:gd name="T5" fmla="*/ 104 h 189"/>
              <a:gd name="T6" fmla="*/ 424 w 777"/>
              <a:gd name="T7" fmla="*/ 0 h 189"/>
              <a:gd name="T8" fmla="*/ 290 w 777"/>
              <a:gd name="T9" fmla="*/ 95 h 189"/>
              <a:gd name="T10" fmla="*/ 261 w 777"/>
              <a:gd name="T11" fmla="*/ 91 h 189"/>
              <a:gd name="T12" fmla="*/ 198 w 777"/>
              <a:gd name="T13" fmla="*/ 109 h 189"/>
              <a:gd name="T14" fmla="*/ 127 w 777"/>
              <a:gd name="T15" fmla="*/ 88 h 189"/>
              <a:gd name="T16" fmla="*/ 0 w 777"/>
              <a:gd name="T17" fmla="*/ 189 h 189"/>
              <a:gd name="T18" fmla="*/ 777 w 777"/>
              <a:gd name="T19" fmla="*/ 189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77" h="189">
                <a:moveTo>
                  <a:pt x="777" y="189"/>
                </a:moveTo>
                <a:cubicBezTo>
                  <a:pt x="755" y="130"/>
                  <a:pt x="697" y="88"/>
                  <a:pt x="630" y="88"/>
                </a:cubicBezTo>
                <a:cubicBezTo>
                  <a:pt x="606" y="88"/>
                  <a:pt x="582" y="94"/>
                  <a:pt x="561" y="104"/>
                </a:cubicBezTo>
                <a:cubicBezTo>
                  <a:pt x="544" y="44"/>
                  <a:pt x="490" y="0"/>
                  <a:pt x="424" y="0"/>
                </a:cubicBezTo>
                <a:cubicBezTo>
                  <a:pt x="362" y="0"/>
                  <a:pt x="310" y="40"/>
                  <a:pt x="290" y="95"/>
                </a:cubicBezTo>
                <a:cubicBezTo>
                  <a:pt x="281" y="92"/>
                  <a:pt x="271" y="91"/>
                  <a:pt x="261" y="91"/>
                </a:cubicBezTo>
                <a:cubicBezTo>
                  <a:pt x="238" y="91"/>
                  <a:pt x="216" y="98"/>
                  <a:pt x="198" y="109"/>
                </a:cubicBezTo>
                <a:cubicBezTo>
                  <a:pt x="178" y="96"/>
                  <a:pt x="153" y="88"/>
                  <a:pt x="127" y="88"/>
                </a:cubicBezTo>
                <a:cubicBezTo>
                  <a:pt x="65" y="88"/>
                  <a:pt x="13" y="131"/>
                  <a:pt x="0" y="189"/>
                </a:cubicBezTo>
                <a:lnTo>
                  <a:pt x="777" y="189"/>
                </a:lnTo>
                <a:close/>
              </a:path>
            </a:pathLst>
          </a:custGeom>
          <a:solidFill>
            <a:srgbClr val="C8F7F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57" name="图片 56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098535"/>
            <a:ext cx="12192000" cy="2759465"/>
          </a:xfrm>
          <a:prstGeom prst="rect">
            <a:avLst/>
          </a:prstGeom>
        </p:spPr>
      </p:pic>
      <p:sp>
        <p:nvSpPr>
          <p:cNvPr id="59" name="文本框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054835" y="1567014"/>
            <a:ext cx="4205288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3800" b="1" dirty="0" smtClean="0">
                <a:solidFill>
                  <a:srgbClr val="2F9ECF"/>
                </a:solidFill>
                <a:latin typeface="+mn-lt"/>
                <a:ea typeface="+mn-ea"/>
                <a:cs typeface="+mn-ea"/>
                <a:sym typeface="+mn-lt"/>
              </a:rPr>
              <a:t>04</a:t>
            </a:r>
            <a:endParaRPr lang="zh-CN" altLang="en-US" sz="13800" b="1" dirty="0">
              <a:solidFill>
                <a:srgbClr val="2F9EC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1" name="文本框 1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054339" y="2520032"/>
            <a:ext cx="2300064" cy="46166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 b="1" dirty="0">
                <a:solidFill>
                  <a:srgbClr val="2F9ECF"/>
                </a:solidFill>
                <a:latin typeface="+mn-lt"/>
                <a:ea typeface="+mn-ea"/>
                <a:cs typeface="+mn-ea"/>
                <a:sym typeface="+mn-lt"/>
              </a:rPr>
              <a:t>PART </a:t>
            </a:r>
            <a:r>
              <a:rPr lang="en-US" altLang="zh-CN" sz="2400" b="1" dirty="0" smtClean="0">
                <a:solidFill>
                  <a:srgbClr val="2F9ECF"/>
                </a:solidFill>
                <a:latin typeface="+mn-lt"/>
                <a:ea typeface="+mn-ea"/>
                <a:cs typeface="+mn-ea"/>
                <a:sym typeface="+mn-lt"/>
              </a:rPr>
              <a:t>four</a:t>
            </a:r>
            <a:endParaRPr lang="zh-CN" altLang="en-US" sz="2400" b="1" dirty="0">
              <a:solidFill>
                <a:srgbClr val="2F9EC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60" name="直接连接符 59"/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5410999" y="2981697"/>
            <a:ext cx="3756448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文本框 63"/>
          <p:cNvSpPr txBox="1"/>
          <p:nvPr/>
        </p:nvSpPr>
        <p:spPr>
          <a:xfrm>
            <a:off x="5317215" y="2006867"/>
            <a:ext cx="4031873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6000" b="1" dirty="0" smtClean="0">
                <a:solidFill>
                  <a:srgbClr val="75B44C"/>
                </a:solidFill>
                <a:cs typeface="+mn-ea"/>
                <a:sym typeface="+mn-lt"/>
              </a:rPr>
              <a:t>活动倡议书</a:t>
            </a:r>
            <a:endParaRPr lang="zh-CN" altLang="en-US" sz="6000" b="1" dirty="0">
              <a:solidFill>
                <a:srgbClr val="75B44C"/>
              </a:solidFill>
              <a:cs typeface="+mn-ea"/>
              <a:sym typeface="+mn-lt"/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5433772" y="3020229"/>
            <a:ext cx="3839482" cy="360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  <a:defRPr/>
            </a:pP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Activity proposal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80608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0">
        <p:circle/>
      </p:transition>
    </mc:Choice>
    <mc:Fallback xmlns="">
      <p:transition spd="slow" advTm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1" grpId="0" animBg="1"/>
      <p:bldP spid="64" grpId="0"/>
      <p:bldP spid="6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图片 52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4" name="图片 5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130" y="211014"/>
            <a:ext cx="1199601" cy="1125254"/>
          </a:xfrm>
          <a:custGeom>
            <a:avLst/>
            <a:gdLst>
              <a:gd name="connsiteX0" fmla="*/ 0 w 5305582"/>
              <a:gd name="connsiteY0" fmla="*/ 0 h 5105400"/>
              <a:gd name="connsiteX1" fmla="*/ 5305582 w 5305582"/>
              <a:gd name="connsiteY1" fmla="*/ 0 h 5105400"/>
              <a:gd name="connsiteX2" fmla="*/ 5305582 w 5305582"/>
              <a:gd name="connsiteY2" fmla="*/ 5105400 h 5105400"/>
              <a:gd name="connsiteX3" fmla="*/ 0 w 5305582"/>
              <a:gd name="connsiteY3" fmla="*/ 5105400 h 510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05582" h="5105400">
                <a:moveTo>
                  <a:pt x="0" y="0"/>
                </a:moveTo>
                <a:lnTo>
                  <a:pt x="5305582" y="0"/>
                </a:lnTo>
                <a:lnTo>
                  <a:pt x="5305582" y="5105400"/>
                </a:lnTo>
                <a:lnTo>
                  <a:pt x="0" y="5105400"/>
                </a:lnTo>
                <a:close/>
              </a:path>
            </a:pathLst>
          </a:custGeom>
        </p:spPr>
      </p:pic>
      <p:pic>
        <p:nvPicPr>
          <p:cNvPr id="55" name="图片 5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4318" y="157531"/>
            <a:ext cx="2110154" cy="1058600"/>
          </a:xfrm>
          <a:prstGeom prst="rect">
            <a:avLst/>
          </a:prstGeom>
        </p:spPr>
      </p:pic>
      <p:pic>
        <p:nvPicPr>
          <p:cNvPr id="56" name="图片 55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018331"/>
            <a:ext cx="12192000" cy="1874462"/>
          </a:xfrm>
          <a:prstGeom prst="rect">
            <a:avLst/>
          </a:prstGeom>
        </p:spPr>
      </p:pic>
      <p:sp>
        <p:nvSpPr>
          <p:cNvPr id="46" name="文本框 45"/>
          <p:cNvSpPr txBox="1"/>
          <p:nvPr/>
        </p:nvSpPr>
        <p:spPr>
          <a:xfrm>
            <a:off x="1697112" y="322177"/>
            <a:ext cx="3647152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5400" b="1" dirty="0" smtClean="0">
                <a:solidFill>
                  <a:srgbClr val="2F9ECF"/>
                </a:solidFill>
                <a:cs typeface="+mn-ea"/>
                <a:sym typeface="+mn-lt"/>
              </a:rPr>
              <a:t>活动倡议书</a:t>
            </a:r>
            <a:endParaRPr lang="zh-CN" altLang="en-US" sz="5400" b="1" dirty="0">
              <a:solidFill>
                <a:srgbClr val="2F9ECF"/>
              </a:solidFill>
              <a:cs typeface="+mn-ea"/>
              <a:sym typeface="+mn-lt"/>
            </a:endParaRPr>
          </a:p>
        </p:txBody>
      </p:sp>
      <p:sp>
        <p:nvSpPr>
          <p:cNvPr id="49" name="对角圆角矩形 48"/>
          <p:cNvSpPr/>
          <p:nvPr/>
        </p:nvSpPr>
        <p:spPr>
          <a:xfrm>
            <a:off x="1814341" y="1499735"/>
            <a:ext cx="8994335" cy="820616"/>
          </a:xfrm>
          <a:prstGeom prst="round2DiagRect">
            <a:avLst/>
          </a:prstGeom>
          <a:solidFill>
            <a:srgbClr val="62C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2014686" y="1601411"/>
            <a:ext cx="8840882" cy="55399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3000" b="1" dirty="0">
                <a:solidFill>
                  <a:schemeClr val="bg1"/>
                </a:solidFill>
                <a:cs typeface="+mn-ea"/>
                <a:sym typeface="+mn-lt"/>
              </a:rPr>
              <a:t>小学“倡导低碳生活、建设幸福校园”学校倡议书 </a:t>
            </a:r>
          </a:p>
        </p:txBody>
      </p:sp>
      <p:sp>
        <p:nvSpPr>
          <p:cNvPr id="51" name="矩形 50"/>
          <p:cNvSpPr/>
          <p:nvPr/>
        </p:nvSpPr>
        <p:spPr>
          <a:xfrm>
            <a:off x="1814341" y="2945218"/>
            <a:ext cx="611045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近年，全球气候变幻无常、水土流失严重、温室效应明显、耕地沙化蔓延、生存环境日益恶化，严重威胁着全人类的健康与生命。面临全球气候系统崩溃的危险，我们必须行动起来，不想当气候难民，就要当气候公民。作为一名普通的地球气候公民，只要我们从身边小事做起，实践低碳生活，注意节电、节油、节气，满足基本需要，限制奢侈浪费，就能产生巨大的节碳效果。为此我们希望你和你的家人都能够参与进来，共同关心环保，降低碳排放。让我们一起从节约“一滴水、一度电、一张纸”做起，共同做到： </a:t>
            </a:r>
          </a:p>
        </p:txBody>
      </p:sp>
      <p:sp>
        <p:nvSpPr>
          <p:cNvPr id="52" name="矩形 51"/>
          <p:cNvSpPr/>
          <p:nvPr/>
        </p:nvSpPr>
        <p:spPr>
          <a:xfrm>
            <a:off x="1814341" y="2495010"/>
            <a:ext cx="32624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75B44C"/>
                </a:solidFill>
                <a:cs typeface="+mn-ea"/>
                <a:sym typeface="+mn-lt"/>
              </a:rPr>
              <a:t>亲爱的老师和同学们：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4800" y="2155409"/>
            <a:ext cx="4290646" cy="470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599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0">
        <p:circle/>
      </p:transition>
    </mc:Choice>
    <mc:Fallback xmlns="">
      <p:transition spd="slow" advTm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9" grpId="0" animBg="1"/>
      <p:bldP spid="50" grpId="0"/>
      <p:bldP spid="5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130" y="211014"/>
            <a:ext cx="1199601" cy="1125254"/>
          </a:xfrm>
          <a:custGeom>
            <a:avLst/>
            <a:gdLst>
              <a:gd name="connsiteX0" fmla="*/ 0 w 5305582"/>
              <a:gd name="connsiteY0" fmla="*/ 0 h 5105400"/>
              <a:gd name="connsiteX1" fmla="*/ 5305582 w 5305582"/>
              <a:gd name="connsiteY1" fmla="*/ 0 h 5105400"/>
              <a:gd name="connsiteX2" fmla="*/ 5305582 w 5305582"/>
              <a:gd name="connsiteY2" fmla="*/ 5105400 h 5105400"/>
              <a:gd name="connsiteX3" fmla="*/ 0 w 5305582"/>
              <a:gd name="connsiteY3" fmla="*/ 5105400 h 510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05582" h="5105400">
                <a:moveTo>
                  <a:pt x="0" y="0"/>
                </a:moveTo>
                <a:lnTo>
                  <a:pt x="5305582" y="0"/>
                </a:lnTo>
                <a:lnTo>
                  <a:pt x="5305582" y="5105400"/>
                </a:lnTo>
                <a:lnTo>
                  <a:pt x="0" y="5105400"/>
                </a:lnTo>
                <a:close/>
              </a:path>
            </a:pathLst>
          </a:cu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4318" y="157531"/>
            <a:ext cx="2110154" cy="1058600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018331"/>
            <a:ext cx="12192000" cy="1874462"/>
          </a:xfrm>
          <a:prstGeom prst="rect">
            <a:avLst/>
          </a:prstGeom>
        </p:spPr>
      </p:pic>
      <p:sp>
        <p:nvSpPr>
          <p:cNvPr id="46" name="文本框 45"/>
          <p:cNvSpPr txBox="1"/>
          <p:nvPr/>
        </p:nvSpPr>
        <p:spPr>
          <a:xfrm>
            <a:off x="1697112" y="322177"/>
            <a:ext cx="3647152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5400" b="1" dirty="0" smtClean="0">
                <a:solidFill>
                  <a:srgbClr val="2F9ECF"/>
                </a:solidFill>
                <a:cs typeface="+mn-ea"/>
                <a:sym typeface="+mn-lt"/>
              </a:rPr>
              <a:t>活动倡议书</a:t>
            </a:r>
            <a:endParaRPr lang="zh-CN" altLang="en-US" sz="5400" b="1" dirty="0">
              <a:solidFill>
                <a:srgbClr val="2F9ECF"/>
              </a:solidFill>
              <a:cs typeface="+mn-ea"/>
              <a:sym typeface="+mn-lt"/>
            </a:endParaRPr>
          </a:p>
        </p:txBody>
      </p:sp>
      <p:sp>
        <p:nvSpPr>
          <p:cNvPr id="2" name="对角圆角矩形 1"/>
          <p:cNvSpPr/>
          <p:nvPr/>
        </p:nvSpPr>
        <p:spPr>
          <a:xfrm>
            <a:off x="1814342" y="1710750"/>
            <a:ext cx="811627" cy="699392"/>
          </a:xfrm>
          <a:prstGeom prst="round2DiagRect">
            <a:avLst/>
          </a:prstGeom>
          <a:solidFill>
            <a:srgbClr val="62C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1897862" y="1734196"/>
            <a:ext cx="691215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3200" b="1" dirty="0" smtClean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zh-CN" altLang="en-US" sz="3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739968" y="1592700"/>
            <a:ext cx="8598591" cy="787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将旧练习本中未用完的纸张装订起来，做草稿本，节约用纸，把草稿纸写满，不要只写几个数字就扔掉。在废报纸上练习写毛笔字和画国画。有些包装纸，可以做成手工艺品，美化生活。   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对角圆角矩形 15"/>
          <p:cNvSpPr/>
          <p:nvPr/>
        </p:nvSpPr>
        <p:spPr>
          <a:xfrm>
            <a:off x="1814342" y="2588010"/>
            <a:ext cx="811627" cy="699392"/>
          </a:xfrm>
          <a:prstGeom prst="round2DiagRect">
            <a:avLst/>
          </a:prstGeom>
          <a:solidFill>
            <a:srgbClr val="62C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870634" y="2611456"/>
            <a:ext cx="691215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3200" b="1" dirty="0" smtClean="0"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lang="zh-CN" altLang="en-US" sz="3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739969" y="2734566"/>
            <a:ext cx="7506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cs typeface="+mn-ea"/>
                <a:sym typeface="+mn-lt"/>
              </a:rPr>
              <a:t>不要用机械的方法破坏、损害树木。多种植植物。</a:t>
            </a:r>
            <a:endParaRPr lang="en-US" altLang="zh-CN" sz="1600" dirty="0">
              <a:cs typeface="+mn-ea"/>
              <a:sym typeface="+mn-lt"/>
            </a:endParaRPr>
          </a:p>
        </p:txBody>
      </p:sp>
      <p:sp>
        <p:nvSpPr>
          <p:cNvPr id="19" name="对角圆角矩形 18"/>
          <p:cNvSpPr/>
          <p:nvPr/>
        </p:nvSpPr>
        <p:spPr>
          <a:xfrm>
            <a:off x="1814342" y="3480316"/>
            <a:ext cx="811627" cy="699392"/>
          </a:xfrm>
          <a:prstGeom prst="round2DiagRect">
            <a:avLst/>
          </a:prstGeom>
          <a:solidFill>
            <a:srgbClr val="62C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882622" y="3503762"/>
            <a:ext cx="691215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3200" b="1" dirty="0" smtClean="0">
                <a:solidFill>
                  <a:schemeClr val="bg1"/>
                </a:solidFill>
                <a:cs typeface="+mn-ea"/>
                <a:sym typeface="+mn-lt"/>
              </a:rPr>
              <a:t>03</a:t>
            </a:r>
            <a:endParaRPr lang="zh-CN" altLang="en-US" sz="3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2739969" y="3587055"/>
            <a:ext cx="7506000" cy="418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cs typeface="+mn-ea"/>
                <a:sym typeface="+mn-lt"/>
              </a:rPr>
              <a:t>用水间歇可以把水龙头关上，避免不必要的浪费。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" name="对角圆角矩形 27"/>
          <p:cNvSpPr/>
          <p:nvPr/>
        </p:nvSpPr>
        <p:spPr>
          <a:xfrm>
            <a:off x="1799102" y="4374253"/>
            <a:ext cx="811627" cy="699392"/>
          </a:xfrm>
          <a:prstGeom prst="round2DiagRect">
            <a:avLst/>
          </a:prstGeom>
          <a:solidFill>
            <a:srgbClr val="62C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1852142" y="4397699"/>
            <a:ext cx="691215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3200" b="1" dirty="0" smtClean="0">
                <a:solidFill>
                  <a:schemeClr val="bg1"/>
                </a:solidFill>
                <a:cs typeface="+mn-ea"/>
                <a:sym typeface="+mn-lt"/>
              </a:rPr>
              <a:t>04</a:t>
            </a:r>
            <a:endParaRPr lang="zh-CN" altLang="en-US" sz="3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2739969" y="4480992"/>
            <a:ext cx="7506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cs typeface="+mn-ea"/>
                <a:sym typeface="+mn-lt"/>
              </a:rPr>
              <a:t>没人或没必要的时候，不开灯、不开风扇。 </a:t>
            </a:r>
            <a:endParaRPr lang="en-US" altLang="zh-CN" sz="1600" dirty="0">
              <a:cs typeface="+mn-ea"/>
              <a:sym typeface="+mn-lt"/>
            </a:endParaRPr>
          </a:p>
        </p:txBody>
      </p:sp>
      <p:sp>
        <p:nvSpPr>
          <p:cNvPr id="31" name="对角圆角矩形 30"/>
          <p:cNvSpPr/>
          <p:nvPr/>
        </p:nvSpPr>
        <p:spPr>
          <a:xfrm>
            <a:off x="1814342" y="5268190"/>
            <a:ext cx="811627" cy="699392"/>
          </a:xfrm>
          <a:prstGeom prst="round2DiagRect">
            <a:avLst/>
          </a:prstGeom>
          <a:solidFill>
            <a:srgbClr val="62C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1867382" y="5291636"/>
            <a:ext cx="691215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3200" b="1" dirty="0" smtClean="0">
                <a:solidFill>
                  <a:schemeClr val="bg1"/>
                </a:solidFill>
                <a:cs typeface="+mn-ea"/>
                <a:sym typeface="+mn-lt"/>
              </a:rPr>
              <a:t>05</a:t>
            </a:r>
            <a:endParaRPr lang="zh-CN" altLang="en-US" sz="3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2739969" y="5374929"/>
            <a:ext cx="7506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cs typeface="+mn-ea"/>
                <a:sym typeface="+mn-lt"/>
              </a:rPr>
              <a:t>不随便扔塑料袋，对大自然有害。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5194" y="2310825"/>
            <a:ext cx="5526806" cy="454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559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0">
        <p:circle/>
      </p:transition>
    </mc:Choice>
    <mc:Fallback xmlns="">
      <p:transition spd="slow" advTm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2" grpId="0" animBg="1"/>
      <p:bldP spid="63" grpId="0"/>
      <p:bldP spid="3" grpId="0"/>
      <p:bldP spid="16" grpId="0" animBg="1"/>
      <p:bldP spid="17" grpId="0"/>
      <p:bldP spid="18" grpId="0"/>
      <p:bldP spid="19" grpId="0" animBg="1"/>
      <p:bldP spid="20" grpId="0"/>
      <p:bldP spid="21" grpId="0"/>
      <p:bldP spid="28" grpId="0" animBg="1"/>
      <p:bldP spid="29" grpId="0"/>
      <p:bldP spid="30" grpId="0"/>
      <p:bldP spid="31" grpId="0" animBg="1"/>
      <p:bldP spid="32" grpId="0"/>
      <p:bldP spid="3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0091" y="797169"/>
            <a:ext cx="6016245" cy="5643379"/>
          </a:xfrm>
          <a:custGeom>
            <a:avLst/>
            <a:gdLst>
              <a:gd name="connsiteX0" fmla="*/ 0 w 5305582"/>
              <a:gd name="connsiteY0" fmla="*/ 0 h 5105400"/>
              <a:gd name="connsiteX1" fmla="*/ 5305582 w 5305582"/>
              <a:gd name="connsiteY1" fmla="*/ 0 h 5105400"/>
              <a:gd name="connsiteX2" fmla="*/ 5305582 w 5305582"/>
              <a:gd name="connsiteY2" fmla="*/ 5105400 h 5105400"/>
              <a:gd name="connsiteX3" fmla="*/ 0 w 5305582"/>
              <a:gd name="connsiteY3" fmla="*/ 5105400 h 510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05582" h="5105400">
                <a:moveTo>
                  <a:pt x="0" y="0"/>
                </a:moveTo>
                <a:lnTo>
                  <a:pt x="5305582" y="0"/>
                </a:lnTo>
                <a:lnTo>
                  <a:pt x="5305582" y="5105400"/>
                </a:lnTo>
                <a:lnTo>
                  <a:pt x="0" y="5105400"/>
                </a:lnTo>
                <a:close/>
              </a:path>
            </a:pathLst>
          </a:cu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018331"/>
            <a:ext cx="12192000" cy="1874462"/>
          </a:xfrm>
          <a:prstGeom prst="rect">
            <a:avLst/>
          </a:prstGeom>
        </p:spPr>
      </p:pic>
      <p:sp>
        <p:nvSpPr>
          <p:cNvPr id="18" name="任意多边形: 形状 112"/>
          <p:cNvSpPr>
            <a:spLocks/>
          </p:cNvSpPr>
          <p:nvPr/>
        </p:nvSpPr>
        <p:spPr bwMode="auto">
          <a:xfrm>
            <a:off x="0" y="439652"/>
            <a:ext cx="2015700" cy="812800"/>
          </a:xfrm>
          <a:custGeom>
            <a:avLst/>
            <a:gdLst>
              <a:gd name="connsiteX0" fmla="*/ 516285 w 2015700"/>
              <a:gd name="connsiteY0" fmla="*/ 0 h 812800"/>
              <a:gd name="connsiteX1" fmla="*/ 1098211 w 2015700"/>
              <a:gd name="connsiteY1" fmla="*/ 447255 h 812800"/>
              <a:gd name="connsiteX2" fmla="*/ 1391298 w 2015700"/>
              <a:gd name="connsiteY2" fmla="*/ 378447 h 812800"/>
              <a:gd name="connsiteX3" fmla="*/ 2015700 w 2015700"/>
              <a:gd name="connsiteY3" fmla="*/ 812800 h 812800"/>
              <a:gd name="connsiteX4" fmla="*/ 0 w 2015700"/>
              <a:gd name="connsiteY4" fmla="*/ 812800 h 812800"/>
              <a:gd name="connsiteX5" fmla="*/ 0 w 2015700"/>
              <a:gd name="connsiteY5" fmla="*/ 299726 h 812800"/>
              <a:gd name="connsiteX6" fmla="*/ 34842 w 2015700"/>
              <a:gd name="connsiteY6" fmla="*/ 244929 h 812800"/>
              <a:gd name="connsiteX7" fmla="*/ 516285 w 2015700"/>
              <a:gd name="connsiteY7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15700" h="812800">
                <a:moveTo>
                  <a:pt x="516285" y="0"/>
                </a:moveTo>
                <a:cubicBezTo>
                  <a:pt x="796629" y="0"/>
                  <a:pt x="1026001" y="189223"/>
                  <a:pt x="1098211" y="447255"/>
                </a:cubicBezTo>
                <a:cubicBezTo>
                  <a:pt x="1187411" y="404250"/>
                  <a:pt x="1289354" y="378447"/>
                  <a:pt x="1391298" y="378447"/>
                </a:cubicBezTo>
                <a:cubicBezTo>
                  <a:pt x="1675889" y="378447"/>
                  <a:pt x="1922252" y="559069"/>
                  <a:pt x="2015700" y="812800"/>
                </a:cubicBezTo>
                <a:lnTo>
                  <a:pt x="0" y="812800"/>
                </a:lnTo>
                <a:lnTo>
                  <a:pt x="0" y="299726"/>
                </a:lnTo>
                <a:lnTo>
                  <a:pt x="34842" y="244929"/>
                </a:lnTo>
                <a:cubicBezTo>
                  <a:pt x="145147" y="96762"/>
                  <a:pt x="318770" y="0"/>
                  <a:pt x="516285" y="0"/>
                </a:cubicBezTo>
                <a:close/>
              </a:path>
            </a:pathLst>
          </a:custGeom>
          <a:solidFill>
            <a:srgbClr val="C8F7F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9" name="Freeform 104"/>
          <p:cNvSpPr>
            <a:spLocks/>
          </p:cNvSpPr>
          <p:nvPr/>
        </p:nvSpPr>
        <p:spPr bwMode="auto">
          <a:xfrm>
            <a:off x="9857903" y="222346"/>
            <a:ext cx="2334097" cy="574823"/>
          </a:xfrm>
          <a:custGeom>
            <a:avLst/>
            <a:gdLst>
              <a:gd name="T0" fmla="*/ 777 w 777"/>
              <a:gd name="T1" fmla="*/ 189 h 189"/>
              <a:gd name="T2" fmla="*/ 630 w 777"/>
              <a:gd name="T3" fmla="*/ 88 h 189"/>
              <a:gd name="T4" fmla="*/ 561 w 777"/>
              <a:gd name="T5" fmla="*/ 104 h 189"/>
              <a:gd name="T6" fmla="*/ 424 w 777"/>
              <a:gd name="T7" fmla="*/ 0 h 189"/>
              <a:gd name="T8" fmla="*/ 290 w 777"/>
              <a:gd name="T9" fmla="*/ 95 h 189"/>
              <a:gd name="T10" fmla="*/ 261 w 777"/>
              <a:gd name="T11" fmla="*/ 91 h 189"/>
              <a:gd name="T12" fmla="*/ 198 w 777"/>
              <a:gd name="T13" fmla="*/ 109 h 189"/>
              <a:gd name="T14" fmla="*/ 127 w 777"/>
              <a:gd name="T15" fmla="*/ 88 h 189"/>
              <a:gd name="T16" fmla="*/ 0 w 777"/>
              <a:gd name="T17" fmla="*/ 189 h 189"/>
              <a:gd name="T18" fmla="*/ 777 w 777"/>
              <a:gd name="T19" fmla="*/ 189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77" h="189">
                <a:moveTo>
                  <a:pt x="777" y="189"/>
                </a:moveTo>
                <a:cubicBezTo>
                  <a:pt x="755" y="130"/>
                  <a:pt x="697" y="88"/>
                  <a:pt x="630" y="88"/>
                </a:cubicBezTo>
                <a:cubicBezTo>
                  <a:pt x="606" y="88"/>
                  <a:pt x="582" y="94"/>
                  <a:pt x="561" y="104"/>
                </a:cubicBezTo>
                <a:cubicBezTo>
                  <a:pt x="544" y="44"/>
                  <a:pt x="490" y="0"/>
                  <a:pt x="424" y="0"/>
                </a:cubicBezTo>
                <a:cubicBezTo>
                  <a:pt x="362" y="0"/>
                  <a:pt x="310" y="40"/>
                  <a:pt x="290" y="95"/>
                </a:cubicBezTo>
                <a:cubicBezTo>
                  <a:pt x="281" y="92"/>
                  <a:pt x="271" y="91"/>
                  <a:pt x="261" y="91"/>
                </a:cubicBezTo>
                <a:cubicBezTo>
                  <a:pt x="238" y="91"/>
                  <a:pt x="216" y="98"/>
                  <a:pt x="198" y="109"/>
                </a:cubicBezTo>
                <a:cubicBezTo>
                  <a:pt x="178" y="96"/>
                  <a:pt x="153" y="88"/>
                  <a:pt x="127" y="88"/>
                </a:cubicBezTo>
                <a:cubicBezTo>
                  <a:pt x="65" y="88"/>
                  <a:pt x="13" y="131"/>
                  <a:pt x="0" y="189"/>
                </a:cubicBezTo>
                <a:lnTo>
                  <a:pt x="777" y="189"/>
                </a:lnTo>
                <a:close/>
              </a:path>
            </a:pathLst>
          </a:custGeom>
          <a:solidFill>
            <a:srgbClr val="C8F7F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815" y="1625277"/>
            <a:ext cx="6115858" cy="3068141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1351061" y="4611764"/>
            <a:ext cx="4685898" cy="7580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600" spc="300" dirty="0" smtClean="0">
                <a:solidFill>
                  <a:srgbClr val="62C04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世界环境日活动策划</a:t>
            </a:r>
            <a:endParaRPr lang="en-US" altLang="zh-CN" sz="3600" spc="300" dirty="0">
              <a:solidFill>
                <a:srgbClr val="62C04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9977" y="201343"/>
            <a:ext cx="1753905" cy="1753905"/>
          </a:xfrm>
          <a:prstGeom prst="rect">
            <a:avLst/>
          </a:prstGeom>
        </p:spPr>
      </p:pic>
      <p:grpSp>
        <p:nvGrpSpPr>
          <p:cNvPr id="24" name="Group 4"/>
          <p:cNvGrpSpPr>
            <a:grpSpLocks noChangeAspect="1"/>
          </p:cNvGrpSpPr>
          <p:nvPr/>
        </p:nvGrpSpPr>
        <p:grpSpPr bwMode="auto">
          <a:xfrm>
            <a:off x="3452907" y="1040089"/>
            <a:ext cx="1046139" cy="520550"/>
            <a:chOff x="3112" y="1697"/>
            <a:chExt cx="1453" cy="723"/>
          </a:xfrm>
          <a:solidFill>
            <a:srgbClr val="95CF50"/>
          </a:solidFill>
        </p:grpSpPr>
        <p:sp>
          <p:nvSpPr>
            <p:cNvPr id="25" name="Freeform 5"/>
            <p:cNvSpPr>
              <a:spLocks/>
            </p:cNvSpPr>
            <p:nvPr/>
          </p:nvSpPr>
          <p:spPr bwMode="auto">
            <a:xfrm>
              <a:off x="3112" y="1697"/>
              <a:ext cx="826" cy="723"/>
            </a:xfrm>
            <a:custGeom>
              <a:avLst/>
              <a:gdLst>
                <a:gd name="T0" fmla="*/ 239 w 308"/>
                <a:gd name="T1" fmla="*/ 267 h 267"/>
                <a:gd name="T2" fmla="*/ 128 w 308"/>
                <a:gd name="T3" fmla="*/ 206 h 267"/>
                <a:gd name="T4" fmla="*/ 0 w 308"/>
                <a:gd name="T5" fmla="*/ 88 h 267"/>
                <a:gd name="T6" fmla="*/ 295 w 308"/>
                <a:gd name="T7" fmla="*/ 265 h 267"/>
                <a:gd name="T8" fmla="*/ 200 w 308"/>
                <a:gd name="T9" fmla="*/ 167 h 267"/>
                <a:gd name="T10" fmla="*/ 239 w 308"/>
                <a:gd name="T11" fmla="*/ 267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8" h="267">
                  <a:moveTo>
                    <a:pt x="239" y="267"/>
                  </a:moveTo>
                  <a:cubicBezTo>
                    <a:pt x="239" y="267"/>
                    <a:pt x="150" y="258"/>
                    <a:pt x="128" y="206"/>
                  </a:cubicBezTo>
                  <a:cubicBezTo>
                    <a:pt x="87" y="108"/>
                    <a:pt x="0" y="88"/>
                    <a:pt x="0" y="88"/>
                  </a:cubicBezTo>
                  <a:cubicBezTo>
                    <a:pt x="0" y="88"/>
                    <a:pt x="308" y="0"/>
                    <a:pt x="295" y="265"/>
                  </a:cubicBezTo>
                  <a:cubicBezTo>
                    <a:pt x="295" y="265"/>
                    <a:pt x="248" y="192"/>
                    <a:pt x="200" y="167"/>
                  </a:cubicBezTo>
                  <a:cubicBezTo>
                    <a:pt x="200" y="167"/>
                    <a:pt x="247" y="226"/>
                    <a:pt x="239" y="2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6" name="Freeform 6"/>
            <p:cNvSpPr>
              <a:spLocks/>
            </p:cNvSpPr>
            <p:nvPr/>
          </p:nvSpPr>
          <p:spPr bwMode="auto">
            <a:xfrm>
              <a:off x="3916" y="1827"/>
              <a:ext cx="649" cy="569"/>
            </a:xfrm>
            <a:custGeom>
              <a:avLst/>
              <a:gdLst>
                <a:gd name="T0" fmla="*/ 54 w 242"/>
                <a:gd name="T1" fmla="*/ 210 h 210"/>
                <a:gd name="T2" fmla="*/ 141 w 242"/>
                <a:gd name="T3" fmla="*/ 162 h 210"/>
                <a:gd name="T4" fmla="*/ 242 w 242"/>
                <a:gd name="T5" fmla="*/ 69 h 210"/>
                <a:gd name="T6" fmla="*/ 10 w 242"/>
                <a:gd name="T7" fmla="*/ 208 h 210"/>
                <a:gd name="T8" fmla="*/ 85 w 242"/>
                <a:gd name="T9" fmla="*/ 132 h 210"/>
                <a:gd name="T10" fmla="*/ 54 w 242"/>
                <a:gd name="T11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" h="210">
                  <a:moveTo>
                    <a:pt x="54" y="210"/>
                  </a:moveTo>
                  <a:cubicBezTo>
                    <a:pt x="54" y="210"/>
                    <a:pt x="124" y="202"/>
                    <a:pt x="141" y="162"/>
                  </a:cubicBezTo>
                  <a:cubicBezTo>
                    <a:pt x="174" y="85"/>
                    <a:pt x="242" y="69"/>
                    <a:pt x="242" y="69"/>
                  </a:cubicBezTo>
                  <a:cubicBezTo>
                    <a:pt x="242" y="69"/>
                    <a:pt x="0" y="0"/>
                    <a:pt x="10" y="208"/>
                  </a:cubicBezTo>
                  <a:cubicBezTo>
                    <a:pt x="10" y="208"/>
                    <a:pt x="47" y="151"/>
                    <a:pt x="85" y="132"/>
                  </a:cubicBezTo>
                  <a:cubicBezTo>
                    <a:pt x="85" y="132"/>
                    <a:pt x="48" y="177"/>
                    <a:pt x="54" y="2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8858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0">
        <p:circle/>
      </p:transition>
    </mc:Choice>
    <mc:Fallback xmlns="">
      <p:transition spd="slow" advTm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0228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图片 65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130" y="211014"/>
            <a:ext cx="1199601" cy="1125254"/>
          </a:xfrm>
          <a:custGeom>
            <a:avLst/>
            <a:gdLst>
              <a:gd name="connsiteX0" fmla="*/ 0 w 5305582"/>
              <a:gd name="connsiteY0" fmla="*/ 0 h 5105400"/>
              <a:gd name="connsiteX1" fmla="*/ 5305582 w 5305582"/>
              <a:gd name="connsiteY1" fmla="*/ 0 h 5105400"/>
              <a:gd name="connsiteX2" fmla="*/ 5305582 w 5305582"/>
              <a:gd name="connsiteY2" fmla="*/ 5105400 h 5105400"/>
              <a:gd name="connsiteX3" fmla="*/ 0 w 5305582"/>
              <a:gd name="connsiteY3" fmla="*/ 5105400 h 510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05582" h="5105400">
                <a:moveTo>
                  <a:pt x="0" y="0"/>
                </a:moveTo>
                <a:lnTo>
                  <a:pt x="5305582" y="0"/>
                </a:lnTo>
                <a:lnTo>
                  <a:pt x="5305582" y="5105400"/>
                </a:lnTo>
                <a:lnTo>
                  <a:pt x="0" y="5105400"/>
                </a:lnTo>
                <a:close/>
              </a:path>
            </a:pathLst>
          </a:custGeom>
        </p:spPr>
      </p:pic>
      <p:pic>
        <p:nvPicPr>
          <p:cNvPr id="68" name="图片 6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4318" y="157531"/>
            <a:ext cx="2110154" cy="1058600"/>
          </a:xfrm>
          <a:prstGeom prst="rect">
            <a:avLst/>
          </a:prstGeom>
        </p:spPr>
      </p:pic>
      <p:pic>
        <p:nvPicPr>
          <p:cNvPr id="69" name="图片 68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018331"/>
            <a:ext cx="12192000" cy="1874462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1448532" y="2146886"/>
            <a:ext cx="1812214" cy="1789897"/>
            <a:chOff x="1548150" y="2334456"/>
            <a:chExt cx="1812214" cy="1789897"/>
          </a:xfrm>
        </p:grpSpPr>
        <p:sp>
          <p:nvSpPr>
            <p:cNvPr id="10" name="Freeform 7"/>
            <p:cNvSpPr>
              <a:spLocks/>
            </p:cNvSpPr>
            <p:nvPr/>
          </p:nvSpPr>
          <p:spPr bwMode="auto">
            <a:xfrm rot="17496757">
              <a:off x="1559308" y="2323298"/>
              <a:ext cx="1789897" cy="1812214"/>
            </a:xfrm>
            <a:custGeom>
              <a:avLst/>
              <a:gdLst>
                <a:gd name="T0" fmla="*/ 100 w 148"/>
                <a:gd name="T1" fmla="*/ 134 h 149"/>
                <a:gd name="T2" fmla="*/ 14 w 148"/>
                <a:gd name="T3" fmla="*/ 100 h 149"/>
                <a:gd name="T4" fmla="*/ 48 w 148"/>
                <a:gd name="T5" fmla="*/ 15 h 149"/>
                <a:gd name="T6" fmla="*/ 134 w 148"/>
                <a:gd name="T7" fmla="*/ 49 h 149"/>
                <a:gd name="T8" fmla="*/ 100 w 148"/>
                <a:gd name="T9" fmla="*/ 13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49">
                  <a:moveTo>
                    <a:pt x="100" y="134"/>
                  </a:moveTo>
                  <a:cubicBezTo>
                    <a:pt x="67" y="149"/>
                    <a:pt x="28" y="133"/>
                    <a:pt x="14" y="100"/>
                  </a:cubicBezTo>
                  <a:cubicBezTo>
                    <a:pt x="0" y="67"/>
                    <a:pt x="15" y="29"/>
                    <a:pt x="48" y="15"/>
                  </a:cubicBezTo>
                  <a:cubicBezTo>
                    <a:pt x="81" y="0"/>
                    <a:pt x="120" y="16"/>
                    <a:pt x="134" y="49"/>
                  </a:cubicBezTo>
                  <a:cubicBezTo>
                    <a:pt x="148" y="82"/>
                    <a:pt x="133" y="120"/>
                    <a:pt x="100" y="134"/>
                  </a:cubicBezTo>
                  <a:close/>
                </a:path>
              </a:pathLst>
            </a:custGeom>
            <a:gradFill>
              <a:gsLst>
                <a:gs pos="0">
                  <a:srgbClr val="95CF50"/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</a:gradFill>
            <a:ln>
              <a:noFill/>
            </a:ln>
            <a:ex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2040126" y="2902114"/>
              <a:ext cx="81625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4000" b="1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endParaRPr lang="zh-CN" altLang="en-US" sz="4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3941061" y="2146886"/>
            <a:ext cx="1812214" cy="1789897"/>
            <a:chOff x="1548150" y="2334456"/>
            <a:chExt cx="1812214" cy="1789897"/>
          </a:xfrm>
        </p:grpSpPr>
        <p:sp>
          <p:nvSpPr>
            <p:cNvPr id="48" name="Freeform 7"/>
            <p:cNvSpPr>
              <a:spLocks/>
            </p:cNvSpPr>
            <p:nvPr/>
          </p:nvSpPr>
          <p:spPr bwMode="auto">
            <a:xfrm rot="17496757">
              <a:off x="1559308" y="2323298"/>
              <a:ext cx="1789897" cy="1812214"/>
            </a:xfrm>
            <a:custGeom>
              <a:avLst/>
              <a:gdLst>
                <a:gd name="T0" fmla="*/ 100 w 148"/>
                <a:gd name="T1" fmla="*/ 134 h 149"/>
                <a:gd name="T2" fmla="*/ 14 w 148"/>
                <a:gd name="T3" fmla="*/ 100 h 149"/>
                <a:gd name="T4" fmla="*/ 48 w 148"/>
                <a:gd name="T5" fmla="*/ 15 h 149"/>
                <a:gd name="T6" fmla="*/ 134 w 148"/>
                <a:gd name="T7" fmla="*/ 49 h 149"/>
                <a:gd name="T8" fmla="*/ 100 w 148"/>
                <a:gd name="T9" fmla="*/ 13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49">
                  <a:moveTo>
                    <a:pt x="100" y="134"/>
                  </a:moveTo>
                  <a:cubicBezTo>
                    <a:pt x="67" y="149"/>
                    <a:pt x="28" y="133"/>
                    <a:pt x="14" y="100"/>
                  </a:cubicBezTo>
                  <a:cubicBezTo>
                    <a:pt x="0" y="67"/>
                    <a:pt x="15" y="29"/>
                    <a:pt x="48" y="15"/>
                  </a:cubicBezTo>
                  <a:cubicBezTo>
                    <a:pt x="81" y="0"/>
                    <a:pt x="120" y="16"/>
                    <a:pt x="134" y="49"/>
                  </a:cubicBezTo>
                  <a:cubicBezTo>
                    <a:pt x="148" y="82"/>
                    <a:pt x="133" y="120"/>
                    <a:pt x="100" y="134"/>
                  </a:cubicBezTo>
                  <a:close/>
                </a:path>
              </a:pathLst>
            </a:custGeom>
            <a:ln>
              <a:noFill/>
            </a:ln>
            <a:ex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1985460" y="2902114"/>
              <a:ext cx="81625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4000" b="1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endParaRPr lang="zh-CN" altLang="en-US" sz="4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6433590" y="2146886"/>
            <a:ext cx="1812214" cy="1789897"/>
            <a:chOff x="1548150" y="2334456"/>
            <a:chExt cx="1812214" cy="1789897"/>
          </a:xfrm>
        </p:grpSpPr>
        <p:sp>
          <p:nvSpPr>
            <p:cNvPr id="55" name="Freeform 7"/>
            <p:cNvSpPr>
              <a:spLocks/>
            </p:cNvSpPr>
            <p:nvPr/>
          </p:nvSpPr>
          <p:spPr bwMode="auto">
            <a:xfrm rot="17496757">
              <a:off x="1559308" y="2323298"/>
              <a:ext cx="1789897" cy="1812214"/>
            </a:xfrm>
            <a:custGeom>
              <a:avLst/>
              <a:gdLst>
                <a:gd name="T0" fmla="*/ 100 w 148"/>
                <a:gd name="T1" fmla="*/ 134 h 149"/>
                <a:gd name="T2" fmla="*/ 14 w 148"/>
                <a:gd name="T3" fmla="*/ 100 h 149"/>
                <a:gd name="T4" fmla="*/ 48 w 148"/>
                <a:gd name="T5" fmla="*/ 15 h 149"/>
                <a:gd name="T6" fmla="*/ 134 w 148"/>
                <a:gd name="T7" fmla="*/ 49 h 149"/>
                <a:gd name="T8" fmla="*/ 100 w 148"/>
                <a:gd name="T9" fmla="*/ 13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49">
                  <a:moveTo>
                    <a:pt x="100" y="134"/>
                  </a:moveTo>
                  <a:cubicBezTo>
                    <a:pt x="67" y="149"/>
                    <a:pt x="28" y="133"/>
                    <a:pt x="14" y="100"/>
                  </a:cubicBezTo>
                  <a:cubicBezTo>
                    <a:pt x="0" y="67"/>
                    <a:pt x="15" y="29"/>
                    <a:pt x="48" y="15"/>
                  </a:cubicBezTo>
                  <a:cubicBezTo>
                    <a:pt x="81" y="0"/>
                    <a:pt x="120" y="16"/>
                    <a:pt x="134" y="49"/>
                  </a:cubicBezTo>
                  <a:cubicBezTo>
                    <a:pt x="148" y="82"/>
                    <a:pt x="133" y="120"/>
                    <a:pt x="100" y="134"/>
                  </a:cubicBezTo>
                  <a:close/>
                </a:path>
              </a:pathLst>
            </a:custGeom>
            <a:gradFill>
              <a:gsLst>
                <a:gs pos="0">
                  <a:srgbClr val="95CF50"/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</a:gradFill>
            <a:ln>
              <a:noFill/>
            </a:ln>
            <a:ex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2011087" y="2902114"/>
              <a:ext cx="81625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4000" b="1" dirty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  <a:endParaRPr lang="zh-CN" altLang="en-US" sz="4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8926118" y="2146886"/>
            <a:ext cx="1812214" cy="1789897"/>
            <a:chOff x="1548150" y="2334456"/>
            <a:chExt cx="1812214" cy="1789897"/>
          </a:xfrm>
        </p:grpSpPr>
        <p:sp>
          <p:nvSpPr>
            <p:cNvPr id="62" name="Freeform 7"/>
            <p:cNvSpPr>
              <a:spLocks/>
            </p:cNvSpPr>
            <p:nvPr/>
          </p:nvSpPr>
          <p:spPr bwMode="auto">
            <a:xfrm rot="17496757">
              <a:off x="1559308" y="2323298"/>
              <a:ext cx="1789897" cy="1812214"/>
            </a:xfrm>
            <a:custGeom>
              <a:avLst/>
              <a:gdLst>
                <a:gd name="T0" fmla="*/ 100 w 148"/>
                <a:gd name="T1" fmla="*/ 134 h 149"/>
                <a:gd name="T2" fmla="*/ 14 w 148"/>
                <a:gd name="T3" fmla="*/ 100 h 149"/>
                <a:gd name="T4" fmla="*/ 48 w 148"/>
                <a:gd name="T5" fmla="*/ 15 h 149"/>
                <a:gd name="T6" fmla="*/ 134 w 148"/>
                <a:gd name="T7" fmla="*/ 49 h 149"/>
                <a:gd name="T8" fmla="*/ 100 w 148"/>
                <a:gd name="T9" fmla="*/ 13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49">
                  <a:moveTo>
                    <a:pt x="100" y="134"/>
                  </a:moveTo>
                  <a:cubicBezTo>
                    <a:pt x="67" y="149"/>
                    <a:pt x="28" y="133"/>
                    <a:pt x="14" y="100"/>
                  </a:cubicBezTo>
                  <a:cubicBezTo>
                    <a:pt x="0" y="67"/>
                    <a:pt x="15" y="29"/>
                    <a:pt x="48" y="15"/>
                  </a:cubicBezTo>
                  <a:cubicBezTo>
                    <a:pt x="81" y="0"/>
                    <a:pt x="120" y="16"/>
                    <a:pt x="134" y="49"/>
                  </a:cubicBezTo>
                  <a:cubicBezTo>
                    <a:pt x="148" y="82"/>
                    <a:pt x="133" y="120"/>
                    <a:pt x="100" y="134"/>
                  </a:cubicBezTo>
                  <a:close/>
                </a:path>
              </a:pathLst>
            </a:custGeom>
            <a:ln>
              <a:noFill/>
            </a:ln>
            <a:ex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9" name="文本框 58"/>
            <p:cNvSpPr txBox="1"/>
            <p:nvPr/>
          </p:nvSpPr>
          <p:spPr>
            <a:xfrm>
              <a:off x="2011087" y="2902114"/>
              <a:ext cx="81625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4000" b="1" dirty="0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  <a:endParaRPr lang="zh-CN" altLang="en-US" sz="4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1170588" y="4205612"/>
            <a:ext cx="2356090" cy="919202"/>
            <a:chOff x="1170588" y="4339085"/>
            <a:chExt cx="2356090" cy="919202"/>
          </a:xfrm>
        </p:grpSpPr>
        <p:sp>
          <p:nvSpPr>
            <p:cNvPr id="72" name="矩形 71"/>
            <p:cNvSpPr/>
            <p:nvPr/>
          </p:nvSpPr>
          <p:spPr>
            <a:xfrm>
              <a:off x="1435563" y="4339085"/>
              <a:ext cx="1826142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3200" b="1" dirty="0" smtClean="0">
                  <a:solidFill>
                    <a:srgbClr val="86C737"/>
                  </a:solidFill>
                  <a:cs typeface="+mn-ea"/>
                  <a:sym typeface="+mn-lt"/>
                </a:rPr>
                <a:t>活动概述</a:t>
              </a:r>
              <a:endParaRPr lang="zh-CN" altLang="en-US" sz="3200" b="1" dirty="0">
                <a:solidFill>
                  <a:srgbClr val="86C737"/>
                </a:solidFill>
                <a:cs typeface="+mn-ea"/>
                <a:sym typeface="+mn-lt"/>
              </a:endParaRPr>
            </a:p>
          </p:txBody>
        </p:sp>
        <p:sp>
          <p:nvSpPr>
            <p:cNvPr id="76" name="矩形 75"/>
            <p:cNvSpPr/>
            <p:nvPr/>
          </p:nvSpPr>
          <p:spPr>
            <a:xfrm>
              <a:off x="1170588" y="4864077"/>
              <a:ext cx="2356090" cy="39421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ctr">
                <a:lnSpc>
                  <a:spcPct val="120000"/>
                </a:lnSpc>
                <a:defRPr/>
              </a:pPr>
              <a:r>
                <a:rPr lang="en-US" altLang="zh-CN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Activity overview</a:t>
              </a:r>
              <a:endParaRPr kumimoji="0" lang="zh-CN" altLang="en-US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82" name="组合 81"/>
          <p:cNvGrpSpPr/>
          <p:nvPr/>
        </p:nvGrpSpPr>
        <p:grpSpPr>
          <a:xfrm>
            <a:off x="3698756" y="4205612"/>
            <a:ext cx="2356090" cy="919202"/>
            <a:chOff x="3698756" y="4339085"/>
            <a:chExt cx="2356090" cy="919202"/>
          </a:xfrm>
        </p:grpSpPr>
        <p:sp>
          <p:nvSpPr>
            <p:cNvPr id="73" name="矩形 72"/>
            <p:cNvSpPr/>
            <p:nvPr/>
          </p:nvSpPr>
          <p:spPr>
            <a:xfrm>
              <a:off x="3963731" y="4339085"/>
              <a:ext cx="1826142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3200" b="1" dirty="0" smtClean="0">
                  <a:solidFill>
                    <a:srgbClr val="2F9ECF"/>
                  </a:solidFill>
                  <a:cs typeface="+mn-ea"/>
                  <a:sym typeface="+mn-lt"/>
                </a:rPr>
                <a:t>活动内容</a:t>
              </a:r>
              <a:endParaRPr lang="zh-CN" altLang="en-US" sz="3200" b="1" dirty="0">
                <a:solidFill>
                  <a:srgbClr val="2F9ECF"/>
                </a:solidFill>
                <a:cs typeface="+mn-ea"/>
                <a:sym typeface="+mn-lt"/>
              </a:endParaRPr>
            </a:p>
          </p:txBody>
        </p:sp>
        <p:sp>
          <p:nvSpPr>
            <p:cNvPr id="77" name="矩形 76"/>
            <p:cNvSpPr/>
            <p:nvPr/>
          </p:nvSpPr>
          <p:spPr>
            <a:xfrm>
              <a:off x="3698756" y="4864077"/>
              <a:ext cx="2356090" cy="39421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ctr">
                <a:lnSpc>
                  <a:spcPct val="120000"/>
                </a:lnSpc>
                <a:defRPr/>
              </a:pPr>
              <a:r>
                <a:rPr lang="en-US" altLang="zh-CN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Active content</a:t>
              </a:r>
              <a:endParaRPr kumimoji="0" lang="zh-CN" altLang="en-US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83" name="组合 82"/>
          <p:cNvGrpSpPr/>
          <p:nvPr/>
        </p:nvGrpSpPr>
        <p:grpSpPr>
          <a:xfrm>
            <a:off x="6226924" y="4205612"/>
            <a:ext cx="2356090" cy="919202"/>
            <a:chOff x="6226924" y="4339085"/>
            <a:chExt cx="2356090" cy="919202"/>
          </a:xfrm>
        </p:grpSpPr>
        <p:sp>
          <p:nvSpPr>
            <p:cNvPr id="74" name="矩形 73"/>
            <p:cNvSpPr/>
            <p:nvPr/>
          </p:nvSpPr>
          <p:spPr>
            <a:xfrm>
              <a:off x="6491899" y="4339085"/>
              <a:ext cx="1826142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3200" b="1" dirty="0" smtClean="0">
                  <a:solidFill>
                    <a:srgbClr val="86C737"/>
                  </a:solidFill>
                  <a:cs typeface="+mn-ea"/>
                  <a:sym typeface="+mn-lt"/>
                </a:rPr>
                <a:t>活动要求</a:t>
              </a:r>
              <a:endParaRPr lang="zh-CN" altLang="en-US" sz="3200" b="1" dirty="0">
                <a:solidFill>
                  <a:srgbClr val="86C737"/>
                </a:solidFill>
                <a:cs typeface="+mn-ea"/>
                <a:sym typeface="+mn-lt"/>
              </a:endParaRPr>
            </a:p>
          </p:txBody>
        </p:sp>
        <p:sp>
          <p:nvSpPr>
            <p:cNvPr id="78" name="矩形 77"/>
            <p:cNvSpPr/>
            <p:nvPr/>
          </p:nvSpPr>
          <p:spPr>
            <a:xfrm>
              <a:off x="6226924" y="4864077"/>
              <a:ext cx="2356090" cy="39421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ctr">
                <a:lnSpc>
                  <a:spcPct val="120000"/>
                </a:lnSpc>
                <a:defRPr/>
              </a:pPr>
              <a:r>
                <a:rPr lang="en-US" altLang="zh-CN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Activities require</a:t>
              </a:r>
              <a:endParaRPr kumimoji="0" lang="zh-CN" altLang="en-US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84" name="组合 83"/>
          <p:cNvGrpSpPr/>
          <p:nvPr/>
        </p:nvGrpSpPr>
        <p:grpSpPr>
          <a:xfrm>
            <a:off x="8755092" y="4205612"/>
            <a:ext cx="2356090" cy="919202"/>
            <a:chOff x="8755092" y="4339085"/>
            <a:chExt cx="2356090" cy="919202"/>
          </a:xfrm>
        </p:grpSpPr>
        <p:sp>
          <p:nvSpPr>
            <p:cNvPr id="75" name="矩形 74"/>
            <p:cNvSpPr/>
            <p:nvPr/>
          </p:nvSpPr>
          <p:spPr>
            <a:xfrm>
              <a:off x="8814881" y="4339085"/>
              <a:ext cx="2236511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3200" b="1" dirty="0" smtClean="0">
                  <a:solidFill>
                    <a:srgbClr val="2F9ECF"/>
                  </a:solidFill>
                  <a:cs typeface="+mn-ea"/>
                  <a:sym typeface="+mn-lt"/>
                </a:rPr>
                <a:t>活动倡议书</a:t>
              </a:r>
              <a:endParaRPr lang="zh-CN" altLang="en-US" sz="3200" b="1" dirty="0">
                <a:solidFill>
                  <a:srgbClr val="2F9ECF"/>
                </a:solidFill>
                <a:cs typeface="+mn-ea"/>
                <a:sym typeface="+mn-lt"/>
              </a:endParaRPr>
            </a:p>
          </p:txBody>
        </p:sp>
        <p:sp>
          <p:nvSpPr>
            <p:cNvPr id="79" name="矩形 78"/>
            <p:cNvSpPr/>
            <p:nvPr/>
          </p:nvSpPr>
          <p:spPr>
            <a:xfrm>
              <a:off x="8755092" y="4864077"/>
              <a:ext cx="2356090" cy="39421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ctr">
                <a:lnSpc>
                  <a:spcPct val="120000"/>
                </a:lnSpc>
                <a:defRPr/>
              </a:pPr>
              <a:r>
                <a:rPr lang="en-US" altLang="zh-CN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Activity proposal</a:t>
              </a:r>
              <a:endParaRPr kumimoji="0" lang="zh-CN" altLang="en-US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64" name="文本框 63"/>
          <p:cNvSpPr txBox="1"/>
          <p:nvPr/>
        </p:nvSpPr>
        <p:spPr>
          <a:xfrm>
            <a:off x="1692042" y="367013"/>
            <a:ext cx="1313180" cy="8856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4400" b="1" dirty="0" smtClean="0">
                <a:solidFill>
                  <a:srgbClr val="2F9ECF"/>
                </a:solidFill>
                <a:cs typeface="+mn-ea"/>
                <a:sym typeface="+mn-lt"/>
              </a:rPr>
              <a:t>目录</a:t>
            </a:r>
            <a:endParaRPr lang="en-US" altLang="zh-CN" sz="4400" b="1" dirty="0">
              <a:solidFill>
                <a:srgbClr val="2F9ECF"/>
              </a:solidFill>
              <a:cs typeface="+mn-ea"/>
              <a:sym typeface="+mn-lt"/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2968085" y="527057"/>
            <a:ext cx="2877904" cy="7375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600" b="1" dirty="0" smtClean="0">
                <a:solidFill>
                  <a:srgbClr val="75B44C"/>
                </a:solidFill>
                <a:cs typeface="+mn-ea"/>
                <a:sym typeface="+mn-lt"/>
              </a:rPr>
              <a:t>DIRECTORY</a:t>
            </a:r>
            <a:endParaRPr lang="en-US" altLang="zh-CN" sz="3600" b="1" dirty="0">
              <a:solidFill>
                <a:srgbClr val="75B44C"/>
              </a:solidFill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940508" y="1651247"/>
            <a:ext cx="18413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>
                <a:solidFill>
                  <a:srgbClr val="FEFFFF"/>
                </a:solidFill>
              </a:rPr>
              <a:t>https://www.ypppt.com/</a:t>
            </a:r>
            <a:endParaRPr lang="zh-CN" altLang="en-US" sz="1050" dirty="0">
              <a:solidFill>
                <a:srgbClr val="FE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391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0">
        <p:circle/>
      </p:transition>
    </mc:Choice>
    <mc:Fallback xmlns="">
      <p:transition spd="slow" advTm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1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3" name="任意多边形: 形状 52"/>
          <p:cNvSpPr>
            <a:spLocks/>
          </p:cNvSpPr>
          <p:nvPr/>
        </p:nvSpPr>
        <p:spPr bwMode="auto">
          <a:xfrm>
            <a:off x="0" y="439652"/>
            <a:ext cx="1681274" cy="677948"/>
          </a:xfrm>
          <a:custGeom>
            <a:avLst/>
            <a:gdLst>
              <a:gd name="connsiteX0" fmla="*/ 516285 w 2015700"/>
              <a:gd name="connsiteY0" fmla="*/ 0 h 812800"/>
              <a:gd name="connsiteX1" fmla="*/ 1098211 w 2015700"/>
              <a:gd name="connsiteY1" fmla="*/ 447255 h 812800"/>
              <a:gd name="connsiteX2" fmla="*/ 1391298 w 2015700"/>
              <a:gd name="connsiteY2" fmla="*/ 378447 h 812800"/>
              <a:gd name="connsiteX3" fmla="*/ 2015700 w 2015700"/>
              <a:gd name="connsiteY3" fmla="*/ 812800 h 812800"/>
              <a:gd name="connsiteX4" fmla="*/ 0 w 2015700"/>
              <a:gd name="connsiteY4" fmla="*/ 812800 h 812800"/>
              <a:gd name="connsiteX5" fmla="*/ 0 w 2015700"/>
              <a:gd name="connsiteY5" fmla="*/ 299726 h 812800"/>
              <a:gd name="connsiteX6" fmla="*/ 34842 w 2015700"/>
              <a:gd name="connsiteY6" fmla="*/ 244929 h 812800"/>
              <a:gd name="connsiteX7" fmla="*/ 516285 w 2015700"/>
              <a:gd name="connsiteY7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15700" h="812800">
                <a:moveTo>
                  <a:pt x="516285" y="0"/>
                </a:moveTo>
                <a:cubicBezTo>
                  <a:pt x="796629" y="0"/>
                  <a:pt x="1026001" y="189223"/>
                  <a:pt x="1098211" y="447255"/>
                </a:cubicBezTo>
                <a:cubicBezTo>
                  <a:pt x="1187411" y="404250"/>
                  <a:pt x="1289354" y="378447"/>
                  <a:pt x="1391298" y="378447"/>
                </a:cubicBezTo>
                <a:cubicBezTo>
                  <a:pt x="1675889" y="378447"/>
                  <a:pt x="1922252" y="559069"/>
                  <a:pt x="2015700" y="812800"/>
                </a:cubicBezTo>
                <a:lnTo>
                  <a:pt x="0" y="812800"/>
                </a:lnTo>
                <a:lnTo>
                  <a:pt x="0" y="299726"/>
                </a:lnTo>
                <a:lnTo>
                  <a:pt x="34842" y="244929"/>
                </a:lnTo>
                <a:cubicBezTo>
                  <a:pt x="145147" y="96762"/>
                  <a:pt x="318770" y="0"/>
                  <a:pt x="516285" y="0"/>
                </a:cubicBezTo>
                <a:close/>
              </a:path>
            </a:pathLst>
          </a:custGeom>
          <a:solidFill>
            <a:srgbClr val="C8F7F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4" name="Freeform 104"/>
          <p:cNvSpPr>
            <a:spLocks/>
          </p:cNvSpPr>
          <p:nvPr/>
        </p:nvSpPr>
        <p:spPr bwMode="auto">
          <a:xfrm flipH="1">
            <a:off x="2414241" y="949328"/>
            <a:ext cx="1889597" cy="465355"/>
          </a:xfrm>
          <a:custGeom>
            <a:avLst/>
            <a:gdLst>
              <a:gd name="T0" fmla="*/ 777 w 777"/>
              <a:gd name="T1" fmla="*/ 189 h 189"/>
              <a:gd name="T2" fmla="*/ 630 w 777"/>
              <a:gd name="T3" fmla="*/ 88 h 189"/>
              <a:gd name="T4" fmla="*/ 561 w 777"/>
              <a:gd name="T5" fmla="*/ 104 h 189"/>
              <a:gd name="T6" fmla="*/ 424 w 777"/>
              <a:gd name="T7" fmla="*/ 0 h 189"/>
              <a:gd name="T8" fmla="*/ 290 w 777"/>
              <a:gd name="T9" fmla="*/ 95 h 189"/>
              <a:gd name="T10" fmla="*/ 261 w 777"/>
              <a:gd name="T11" fmla="*/ 91 h 189"/>
              <a:gd name="T12" fmla="*/ 198 w 777"/>
              <a:gd name="T13" fmla="*/ 109 h 189"/>
              <a:gd name="T14" fmla="*/ 127 w 777"/>
              <a:gd name="T15" fmla="*/ 88 h 189"/>
              <a:gd name="T16" fmla="*/ 0 w 777"/>
              <a:gd name="T17" fmla="*/ 189 h 189"/>
              <a:gd name="T18" fmla="*/ 777 w 777"/>
              <a:gd name="T19" fmla="*/ 189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77" h="189">
                <a:moveTo>
                  <a:pt x="777" y="189"/>
                </a:moveTo>
                <a:cubicBezTo>
                  <a:pt x="755" y="130"/>
                  <a:pt x="697" y="88"/>
                  <a:pt x="630" y="88"/>
                </a:cubicBezTo>
                <a:cubicBezTo>
                  <a:pt x="606" y="88"/>
                  <a:pt x="582" y="94"/>
                  <a:pt x="561" y="104"/>
                </a:cubicBezTo>
                <a:cubicBezTo>
                  <a:pt x="544" y="44"/>
                  <a:pt x="490" y="0"/>
                  <a:pt x="424" y="0"/>
                </a:cubicBezTo>
                <a:cubicBezTo>
                  <a:pt x="362" y="0"/>
                  <a:pt x="310" y="40"/>
                  <a:pt x="290" y="95"/>
                </a:cubicBezTo>
                <a:cubicBezTo>
                  <a:pt x="281" y="92"/>
                  <a:pt x="271" y="91"/>
                  <a:pt x="261" y="91"/>
                </a:cubicBezTo>
                <a:cubicBezTo>
                  <a:pt x="238" y="91"/>
                  <a:pt x="216" y="98"/>
                  <a:pt x="198" y="109"/>
                </a:cubicBezTo>
                <a:cubicBezTo>
                  <a:pt x="178" y="96"/>
                  <a:pt x="153" y="88"/>
                  <a:pt x="127" y="88"/>
                </a:cubicBezTo>
                <a:cubicBezTo>
                  <a:pt x="65" y="88"/>
                  <a:pt x="13" y="131"/>
                  <a:pt x="0" y="189"/>
                </a:cubicBezTo>
                <a:lnTo>
                  <a:pt x="777" y="189"/>
                </a:lnTo>
                <a:close/>
              </a:path>
            </a:pathLst>
          </a:custGeom>
          <a:solidFill>
            <a:srgbClr val="C8F7F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5" name="任意多边形: 形状 54"/>
          <p:cNvSpPr>
            <a:spLocks/>
          </p:cNvSpPr>
          <p:nvPr/>
        </p:nvSpPr>
        <p:spPr bwMode="auto">
          <a:xfrm>
            <a:off x="10543092" y="289110"/>
            <a:ext cx="1648908" cy="714190"/>
          </a:xfrm>
          <a:custGeom>
            <a:avLst/>
            <a:gdLst>
              <a:gd name="connsiteX0" fmla="*/ 1800998 w 1876577"/>
              <a:gd name="connsiteY0" fmla="*/ 0 h 812800"/>
              <a:gd name="connsiteX1" fmla="*/ 1876577 w 1876577"/>
              <a:gd name="connsiteY1" fmla="*/ 6365 h 812800"/>
              <a:gd name="connsiteX2" fmla="*/ 1876577 w 1876577"/>
              <a:gd name="connsiteY2" fmla="*/ 812800 h 812800"/>
              <a:gd name="connsiteX3" fmla="*/ 0 w 1876577"/>
              <a:gd name="connsiteY3" fmla="*/ 812800 h 812800"/>
              <a:gd name="connsiteX4" fmla="*/ 539450 w 1876577"/>
              <a:gd name="connsiteY4" fmla="*/ 378447 h 812800"/>
              <a:gd name="connsiteX5" fmla="*/ 841032 w 1876577"/>
              <a:gd name="connsiteY5" fmla="*/ 468758 h 812800"/>
              <a:gd name="connsiteX6" fmla="*/ 1108633 w 1876577"/>
              <a:gd name="connsiteY6" fmla="*/ 391348 h 812800"/>
              <a:gd name="connsiteX7" fmla="*/ 1231814 w 1876577"/>
              <a:gd name="connsiteY7" fmla="*/ 408550 h 812800"/>
              <a:gd name="connsiteX8" fmla="*/ 1800998 w 1876577"/>
              <a:gd name="connsiteY8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6577" h="812800">
                <a:moveTo>
                  <a:pt x="1800998" y="0"/>
                </a:moveTo>
                <a:lnTo>
                  <a:pt x="1876577" y="6365"/>
                </a:lnTo>
                <a:lnTo>
                  <a:pt x="1876577" y="812800"/>
                </a:lnTo>
                <a:lnTo>
                  <a:pt x="0" y="812800"/>
                </a:lnTo>
                <a:cubicBezTo>
                  <a:pt x="55219" y="563369"/>
                  <a:pt x="276096" y="378447"/>
                  <a:pt x="539450" y="378447"/>
                </a:cubicBezTo>
                <a:cubicBezTo>
                  <a:pt x="649888" y="378447"/>
                  <a:pt x="756079" y="412851"/>
                  <a:pt x="841032" y="468758"/>
                </a:cubicBezTo>
                <a:cubicBezTo>
                  <a:pt x="917489" y="421452"/>
                  <a:pt x="1010937" y="391348"/>
                  <a:pt x="1108633" y="391348"/>
                </a:cubicBezTo>
                <a:cubicBezTo>
                  <a:pt x="1151109" y="391348"/>
                  <a:pt x="1193586" y="395649"/>
                  <a:pt x="1231814" y="408550"/>
                </a:cubicBezTo>
                <a:cubicBezTo>
                  <a:pt x="1316767" y="172021"/>
                  <a:pt x="1537644" y="0"/>
                  <a:pt x="1800998" y="0"/>
                </a:cubicBezTo>
                <a:close/>
              </a:path>
            </a:pathLst>
          </a:custGeom>
          <a:solidFill>
            <a:srgbClr val="C8F7F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6" name="Freeform 104"/>
          <p:cNvSpPr>
            <a:spLocks/>
          </p:cNvSpPr>
          <p:nvPr/>
        </p:nvSpPr>
        <p:spPr bwMode="auto">
          <a:xfrm>
            <a:off x="6409831" y="646205"/>
            <a:ext cx="2461696" cy="606247"/>
          </a:xfrm>
          <a:custGeom>
            <a:avLst/>
            <a:gdLst>
              <a:gd name="T0" fmla="*/ 777 w 777"/>
              <a:gd name="T1" fmla="*/ 189 h 189"/>
              <a:gd name="T2" fmla="*/ 630 w 777"/>
              <a:gd name="T3" fmla="*/ 88 h 189"/>
              <a:gd name="T4" fmla="*/ 561 w 777"/>
              <a:gd name="T5" fmla="*/ 104 h 189"/>
              <a:gd name="T6" fmla="*/ 424 w 777"/>
              <a:gd name="T7" fmla="*/ 0 h 189"/>
              <a:gd name="T8" fmla="*/ 290 w 777"/>
              <a:gd name="T9" fmla="*/ 95 h 189"/>
              <a:gd name="T10" fmla="*/ 261 w 777"/>
              <a:gd name="T11" fmla="*/ 91 h 189"/>
              <a:gd name="T12" fmla="*/ 198 w 777"/>
              <a:gd name="T13" fmla="*/ 109 h 189"/>
              <a:gd name="T14" fmla="*/ 127 w 777"/>
              <a:gd name="T15" fmla="*/ 88 h 189"/>
              <a:gd name="T16" fmla="*/ 0 w 777"/>
              <a:gd name="T17" fmla="*/ 189 h 189"/>
              <a:gd name="T18" fmla="*/ 777 w 777"/>
              <a:gd name="T19" fmla="*/ 189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77" h="189">
                <a:moveTo>
                  <a:pt x="777" y="189"/>
                </a:moveTo>
                <a:cubicBezTo>
                  <a:pt x="755" y="130"/>
                  <a:pt x="697" y="88"/>
                  <a:pt x="630" y="88"/>
                </a:cubicBezTo>
                <a:cubicBezTo>
                  <a:pt x="606" y="88"/>
                  <a:pt x="582" y="94"/>
                  <a:pt x="561" y="104"/>
                </a:cubicBezTo>
                <a:cubicBezTo>
                  <a:pt x="544" y="44"/>
                  <a:pt x="490" y="0"/>
                  <a:pt x="424" y="0"/>
                </a:cubicBezTo>
                <a:cubicBezTo>
                  <a:pt x="362" y="0"/>
                  <a:pt x="310" y="40"/>
                  <a:pt x="290" y="95"/>
                </a:cubicBezTo>
                <a:cubicBezTo>
                  <a:pt x="281" y="92"/>
                  <a:pt x="271" y="91"/>
                  <a:pt x="261" y="91"/>
                </a:cubicBezTo>
                <a:cubicBezTo>
                  <a:pt x="238" y="91"/>
                  <a:pt x="216" y="98"/>
                  <a:pt x="198" y="109"/>
                </a:cubicBezTo>
                <a:cubicBezTo>
                  <a:pt x="178" y="96"/>
                  <a:pt x="153" y="88"/>
                  <a:pt x="127" y="88"/>
                </a:cubicBezTo>
                <a:cubicBezTo>
                  <a:pt x="65" y="88"/>
                  <a:pt x="13" y="131"/>
                  <a:pt x="0" y="189"/>
                </a:cubicBezTo>
                <a:lnTo>
                  <a:pt x="777" y="189"/>
                </a:lnTo>
                <a:close/>
              </a:path>
            </a:pathLst>
          </a:custGeom>
          <a:solidFill>
            <a:srgbClr val="C8F7F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57" name="图片 56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098535"/>
            <a:ext cx="12192000" cy="2759465"/>
          </a:xfrm>
          <a:prstGeom prst="rect">
            <a:avLst/>
          </a:prstGeom>
        </p:spPr>
      </p:pic>
      <p:sp>
        <p:nvSpPr>
          <p:cNvPr id="59" name="文本框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054835" y="1567014"/>
            <a:ext cx="4205288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3800" b="1" dirty="0">
                <a:solidFill>
                  <a:srgbClr val="2F9ECF"/>
                </a:solidFill>
                <a:latin typeface="+mn-lt"/>
                <a:ea typeface="+mn-ea"/>
                <a:cs typeface="+mn-ea"/>
                <a:sym typeface="+mn-lt"/>
              </a:rPr>
              <a:t>01</a:t>
            </a:r>
            <a:endParaRPr lang="zh-CN" altLang="en-US" sz="13800" b="1" dirty="0">
              <a:solidFill>
                <a:srgbClr val="2F9EC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1" name="文本框 1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054339" y="2520032"/>
            <a:ext cx="2300064" cy="46166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 b="1" dirty="0">
                <a:solidFill>
                  <a:srgbClr val="2F9ECF"/>
                </a:solidFill>
                <a:latin typeface="+mn-lt"/>
                <a:ea typeface="+mn-ea"/>
                <a:cs typeface="+mn-ea"/>
                <a:sym typeface="+mn-lt"/>
              </a:rPr>
              <a:t>PART one</a:t>
            </a:r>
            <a:endParaRPr lang="zh-CN" altLang="en-US" sz="2400" b="1" dirty="0">
              <a:solidFill>
                <a:srgbClr val="2F9EC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60" name="直接连接符 59"/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5223431" y="2981697"/>
            <a:ext cx="3446343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文本框 63"/>
          <p:cNvSpPr txBox="1"/>
          <p:nvPr/>
        </p:nvSpPr>
        <p:spPr>
          <a:xfrm>
            <a:off x="5328177" y="2006867"/>
            <a:ext cx="3262432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6000" b="1" dirty="0" smtClean="0">
                <a:solidFill>
                  <a:srgbClr val="75B44C"/>
                </a:solidFill>
                <a:cs typeface="+mn-ea"/>
                <a:sym typeface="+mn-lt"/>
              </a:rPr>
              <a:t>活动概述</a:t>
            </a:r>
            <a:endParaRPr lang="zh-CN" altLang="en-US" sz="6000" b="1" dirty="0">
              <a:solidFill>
                <a:srgbClr val="75B44C"/>
              </a:solidFill>
              <a:cs typeface="+mn-ea"/>
              <a:sym typeface="+mn-lt"/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4830292" y="3020229"/>
            <a:ext cx="3839482" cy="360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  <a:defRPr/>
            </a:pPr>
            <a:r>
              <a:rPr lang="en-US" altLang="zh-CN" sz="160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Activity overview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91465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0">
        <p:circle/>
      </p:transition>
    </mc:Choice>
    <mc:Fallback xmlns="">
      <p:transition spd="slow" advTm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1" grpId="0" animBg="1"/>
      <p:bldP spid="64" grpId="0"/>
      <p:bldP spid="6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图片 64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6" name="图片 6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130" y="211014"/>
            <a:ext cx="1199601" cy="1125254"/>
          </a:xfrm>
          <a:custGeom>
            <a:avLst/>
            <a:gdLst>
              <a:gd name="connsiteX0" fmla="*/ 0 w 5305582"/>
              <a:gd name="connsiteY0" fmla="*/ 0 h 5105400"/>
              <a:gd name="connsiteX1" fmla="*/ 5305582 w 5305582"/>
              <a:gd name="connsiteY1" fmla="*/ 0 h 5105400"/>
              <a:gd name="connsiteX2" fmla="*/ 5305582 w 5305582"/>
              <a:gd name="connsiteY2" fmla="*/ 5105400 h 5105400"/>
              <a:gd name="connsiteX3" fmla="*/ 0 w 5305582"/>
              <a:gd name="connsiteY3" fmla="*/ 5105400 h 510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05582" h="5105400">
                <a:moveTo>
                  <a:pt x="0" y="0"/>
                </a:moveTo>
                <a:lnTo>
                  <a:pt x="5305582" y="0"/>
                </a:lnTo>
                <a:lnTo>
                  <a:pt x="5305582" y="5105400"/>
                </a:lnTo>
                <a:lnTo>
                  <a:pt x="0" y="5105400"/>
                </a:lnTo>
                <a:close/>
              </a:path>
            </a:pathLst>
          </a:custGeom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4318" y="157531"/>
            <a:ext cx="2110154" cy="1058600"/>
          </a:xfrm>
          <a:prstGeom prst="rect">
            <a:avLst/>
          </a:prstGeom>
        </p:spPr>
      </p:pic>
      <p:pic>
        <p:nvPicPr>
          <p:cNvPr id="68" name="图片 67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018331"/>
            <a:ext cx="12192000" cy="1874462"/>
          </a:xfrm>
          <a:prstGeom prst="rect">
            <a:avLst/>
          </a:prstGeom>
        </p:spPr>
      </p:pic>
      <p:sp>
        <p:nvSpPr>
          <p:cNvPr id="46" name="文本框 45"/>
          <p:cNvSpPr txBox="1"/>
          <p:nvPr/>
        </p:nvSpPr>
        <p:spPr>
          <a:xfrm>
            <a:off x="1697112" y="322177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5400" b="1" dirty="0" smtClean="0">
                <a:solidFill>
                  <a:srgbClr val="2F9ECF"/>
                </a:solidFill>
                <a:cs typeface="+mn-ea"/>
                <a:sym typeface="+mn-lt"/>
              </a:rPr>
              <a:t>活动概述</a:t>
            </a:r>
            <a:endParaRPr lang="zh-CN" altLang="en-US" sz="5400" b="1" dirty="0">
              <a:solidFill>
                <a:srgbClr val="2F9ECF"/>
              </a:solidFill>
              <a:cs typeface="+mn-ea"/>
              <a:sym typeface="+mn-lt"/>
            </a:endParaRPr>
          </a:p>
        </p:txBody>
      </p:sp>
      <p:sp>
        <p:nvSpPr>
          <p:cNvPr id="2" name="对角圆角矩形 1"/>
          <p:cNvSpPr/>
          <p:nvPr/>
        </p:nvSpPr>
        <p:spPr>
          <a:xfrm>
            <a:off x="1814342" y="1710750"/>
            <a:ext cx="2570088" cy="820616"/>
          </a:xfrm>
          <a:prstGeom prst="round2DiagRect">
            <a:avLst/>
          </a:prstGeom>
          <a:solidFill>
            <a:srgbClr val="62C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2061558" y="1774447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3600" b="1" dirty="0" smtClean="0">
                <a:solidFill>
                  <a:schemeClr val="bg1"/>
                </a:solidFill>
                <a:cs typeface="+mn-ea"/>
                <a:sym typeface="+mn-lt"/>
              </a:rPr>
              <a:t>活动背景</a:t>
            </a:r>
            <a:endParaRPr lang="zh-CN" altLang="en-US" sz="3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790897" y="2871918"/>
            <a:ext cx="43051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今年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6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月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5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日，是</a:t>
            </a: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第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XX</a:t>
            </a: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个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“世界环境日”，中国将主办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20XX</a:t>
            </a: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年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世界环境日，聚焦“空气污染”主题。，世界环境日中文口号是“蓝天保卫战，我是行动者”为配合相关活动，提高在校师生的环境保护意识，在我校营造参与生态文明建设、生态建设的氛围，制定主题活动方案如下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969" y="1901428"/>
            <a:ext cx="6518031" cy="3646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204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0">
        <p:circle/>
      </p:transition>
    </mc:Choice>
    <mc:Fallback xmlns="">
      <p:transition spd="slow" advTm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2" grpId="0" animBg="1"/>
      <p:bldP spid="63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130" y="211014"/>
            <a:ext cx="1199601" cy="1125254"/>
          </a:xfrm>
          <a:custGeom>
            <a:avLst/>
            <a:gdLst>
              <a:gd name="connsiteX0" fmla="*/ 0 w 5305582"/>
              <a:gd name="connsiteY0" fmla="*/ 0 h 5105400"/>
              <a:gd name="connsiteX1" fmla="*/ 5305582 w 5305582"/>
              <a:gd name="connsiteY1" fmla="*/ 0 h 5105400"/>
              <a:gd name="connsiteX2" fmla="*/ 5305582 w 5305582"/>
              <a:gd name="connsiteY2" fmla="*/ 5105400 h 5105400"/>
              <a:gd name="connsiteX3" fmla="*/ 0 w 5305582"/>
              <a:gd name="connsiteY3" fmla="*/ 5105400 h 510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05582" h="5105400">
                <a:moveTo>
                  <a:pt x="0" y="0"/>
                </a:moveTo>
                <a:lnTo>
                  <a:pt x="5305582" y="0"/>
                </a:lnTo>
                <a:lnTo>
                  <a:pt x="5305582" y="5105400"/>
                </a:lnTo>
                <a:lnTo>
                  <a:pt x="0" y="5105400"/>
                </a:lnTo>
                <a:close/>
              </a:path>
            </a:pathLst>
          </a:cu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4318" y="157531"/>
            <a:ext cx="2110154" cy="10586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018331"/>
            <a:ext cx="12192000" cy="1874462"/>
          </a:xfrm>
          <a:prstGeom prst="rect">
            <a:avLst/>
          </a:prstGeom>
        </p:spPr>
      </p:pic>
      <p:sp>
        <p:nvSpPr>
          <p:cNvPr id="46" name="文本框 45"/>
          <p:cNvSpPr txBox="1"/>
          <p:nvPr/>
        </p:nvSpPr>
        <p:spPr>
          <a:xfrm>
            <a:off x="1697112" y="322177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5400" b="1" dirty="0" smtClean="0">
                <a:solidFill>
                  <a:srgbClr val="2F9ECF"/>
                </a:solidFill>
                <a:cs typeface="+mn-ea"/>
                <a:sym typeface="+mn-lt"/>
              </a:rPr>
              <a:t>活动概述</a:t>
            </a:r>
            <a:endParaRPr lang="zh-CN" altLang="en-US" sz="5400" b="1" dirty="0">
              <a:solidFill>
                <a:srgbClr val="2F9ECF"/>
              </a:solidFill>
              <a:cs typeface="+mn-ea"/>
              <a:sym typeface="+mn-lt"/>
            </a:endParaRPr>
          </a:p>
        </p:txBody>
      </p:sp>
      <p:sp>
        <p:nvSpPr>
          <p:cNvPr id="2" name="对角圆角矩形 1"/>
          <p:cNvSpPr/>
          <p:nvPr/>
        </p:nvSpPr>
        <p:spPr>
          <a:xfrm>
            <a:off x="1814342" y="1710750"/>
            <a:ext cx="2570088" cy="820616"/>
          </a:xfrm>
          <a:prstGeom prst="round2DiagRect">
            <a:avLst/>
          </a:prstGeom>
          <a:solidFill>
            <a:srgbClr val="62C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2061558" y="1774447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3600" b="1" dirty="0" smtClean="0">
                <a:solidFill>
                  <a:schemeClr val="bg1"/>
                </a:solidFill>
                <a:cs typeface="+mn-ea"/>
                <a:sym typeface="+mn-lt"/>
              </a:rPr>
              <a:t>活动宗旨</a:t>
            </a:r>
            <a:endParaRPr lang="zh-CN" altLang="en-US" sz="3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790897" y="2871918"/>
            <a:ext cx="4305104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通过“六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·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五”世界环境日宣传活动，教育广大师生关心海空气污染和身边环境，关注地球生态，积极投入到环境保护科普社会实践活动之中，提高空气保护意识，营造学校、家庭、社区联动的环保自律氛围和生态文明建设的氛围。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5192" y="1011045"/>
            <a:ext cx="4561433" cy="4561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731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0">
        <p:circle/>
      </p:transition>
    </mc:Choice>
    <mc:Fallback xmlns="">
      <p:transition spd="slow" advTm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2" grpId="0" animBg="1"/>
      <p:bldP spid="63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130" y="211014"/>
            <a:ext cx="1199601" cy="1125254"/>
          </a:xfrm>
          <a:custGeom>
            <a:avLst/>
            <a:gdLst>
              <a:gd name="connsiteX0" fmla="*/ 0 w 5305582"/>
              <a:gd name="connsiteY0" fmla="*/ 0 h 5105400"/>
              <a:gd name="connsiteX1" fmla="*/ 5305582 w 5305582"/>
              <a:gd name="connsiteY1" fmla="*/ 0 h 5105400"/>
              <a:gd name="connsiteX2" fmla="*/ 5305582 w 5305582"/>
              <a:gd name="connsiteY2" fmla="*/ 5105400 h 5105400"/>
              <a:gd name="connsiteX3" fmla="*/ 0 w 5305582"/>
              <a:gd name="connsiteY3" fmla="*/ 5105400 h 510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05582" h="5105400">
                <a:moveTo>
                  <a:pt x="0" y="0"/>
                </a:moveTo>
                <a:lnTo>
                  <a:pt x="5305582" y="0"/>
                </a:lnTo>
                <a:lnTo>
                  <a:pt x="5305582" y="5105400"/>
                </a:lnTo>
                <a:lnTo>
                  <a:pt x="0" y="5105400"/>
                </a:lnTo>
                <a:close/>
              </a:path>
            </a:pathLst>
          </a:cu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4318" y="157531"/>
            <a:ext cx="2110154" cy="10586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018331"/>
            <a:ext cx="12192000" cy="1874462"/>
          </a:xfrm>
          <a:prstGeom prst="rect">
            <a:avLst/>
          </a:prstGeom>
        </p:spPr>
      </p:pic>
      <p:sp>
        <p:nvSpPr>
          <p:cNvPr id="46" name="文本框 45"/>
          <p:cNvSpPr txBox="1"/>
          <p:nvPr/>
        </p:nvSpPr>
        <p:spPr>
          <a:xfrm>
            <a:off x="1697112" y="322177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5400" b="1" dirty="0" smtClean="0">
                <a:solidFill>
                  <a:srgbClr val="2F9ECF"/>
                </a:solidFill>
                <a:cs typeface="+mn-ea"/>
                <a:sym typeface="+mn-lt"/>
              </a:rPr>
              <a:t>活动概述</a:t>
            </a:r>
            <a:endParaRPr lang="zh-CN" altLang="en-US" sz="5400" b="1" dirty="0">
              <a:solidFill>
                <a:srgbClr val="2F9ECF"/>
              </a:solidFill>
              <a:cs typeface="+mn-ea"/>
              <a:sym typeface="+mn-lt"/>
            </a:endParaRPr>
          </a:p>
        </p:txBody>
      </p:sp>
      <p:sp>
        <p:nvSpPr>
          <p:cNvPr id="2" name="对角圆角矩形 1"/>
          <p:cNvSpPr/>
          <p:nvPr/>
        </p:nvSpPr>
        <p:spPr>
          <a:xfrm>
            <a:off x="1814342" y="1710750"/>
            <a:ext cx="2570088" cy="820616"/>
          </a:xfrm>
          <a:prstGeom prst="round2DiagRect">
            <a:avLst/>
          </a:prstGeom>
          <a:solidFill>
            <a:srgbClr val="62C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2061558" y="1774447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3600" b="1" dirty="0" smtClean="0">
                <a:solidFill>
                  <a:schemeClr val="bg1"/>
                </a:solidFill>
                <a:cs typeface="+mn-ea"/>
                <a:sym typeface="+mn-lt"/>
              </a:rPr>
              <a:t>活动主题</a:t>
            </a:r>
            <a:endParaRPr lang="zh-CN" altLang="en-US" sz="3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790897" y="2871918"/>
            <a:ext cx="43051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cs typeface="+mn-ea"/>
                <a:sym typeface="+mn-lt"/>
              </a:rPr>
              <a:t>蓝天保卫战，我是行动者 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2955" y="1078071"/>
            <a:ext cx="5405496" cy="4097366"/>
          </a:xfrm>
          <a:prstGeom prst="rect">
            <a:avLst/>
          </a:prstGeom>
        </p:spPr>
      </p:pic>
      <p:sp>
        <p:nvSpPr>
          <p:cNvPr id="8" name="对角圆角矩形 7"/>
          <p:cNvSpPr/>
          <p:nvPr/>
        </p:nvSpPr>
        <p:spPr>
          <a:xfrm>
            <a:off x="1814342" y="3675715"/>
            <a:ext cx="2570088" cy="820616"/>
          </a:xfrm>
          <a:prstGeom prst="round2DiagRect">
            <a:avLst/>
          </a:prstGeom>
          <a:solidFill>
            <a:srgbClr val="62C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061558" y="3739412"/>
            <a:ext cx="2012089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3600" b="1" dirty="0" smtClean="0">
                <a:solidFill>
                  <a:schemeClr val="bg1"/>
                </a:solidFill>
                <a:cs typeface="+mn-ea"/>
                <a:sym typeface="+mn-lt"/>
              </a:rPr>
              <a:t>活动</a:t>
            </a:r>
            <a:r>
              <a:rPr lang="zh-CN" altLang="en-US" sz="3600" b="1" dirty="0">
                <a:solidFill>
                  <a:schemeClr val="bg1"/>
                </a:solidFill>
                <a:cs typeface="+mn-ea"/>
                <a:sym typeface="+mn-lt"/>
              </a:rPr>
              <a:t>时间</a:t>
            </a:r>
          </a:p>
        </p:txBody>
      </p:sp>
      <p:sp>
        <p:nvSpPr>
          <p:cNvPr id="10" name="矩形 9"/>
          <p:cNvSpPr/>
          <p:nvPr/>
        </p:nvSpPr>
        <p:spPr>
          <a:xfrm>
            <a:off x="1790897" y="4836883"/>
            <a:ext cx="43051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 smtClean="0">
                <a:cs typeface="+mn-ea"/>
                <a:sym typeface="+mn-lt"/>
              </a:rPr>
              <a:t>20XX</a:t>
            </a:r>
            <a:r>
              <a:rPr lang="zh-CN" altLang="en-US" sz="1600" dirty="0" smtClean="0">
                <a:cs typeface="+mn-ea"/>
                <a:sym typeface="+mn-lt"/>
              </a:rPr>
              <a:t>年</a:t>
            </a:r>
            <a:r>
              <a:rPr lang="en-US" altLang="zh-CN" sz="1600" dirty="0">
                <a:cs typeface="+mn-ea"/>
                <a:sym typeface="+mn-lt"/>
              </a:rPr>
              <a:t>6</a:t>
            </a:r>
            <a:r>
              <a:rPr lang="zh-CN" altLang="en-US" sz="1600" dirty="0">
                <a:cs typeface="+mn-ea"/>
                <a:sym typeface="+mn-lt"/>
              </a:rPr>
              <a:t>月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9931" y="3959177"/>
            <a:ext cx="6227248" cy="3113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487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0">
        <p:circle/>
      </p:transition>
    </mc:Choice>
    <mc:Fallback xmlns="">
      <p:transition spd="slow" advTm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2" grpId="0" animBg="1"/>
      <p:bldP spid="63" grpId="0"/>
      <p:bldP spid="3" grpId="0"/>
      <p:bldP spid="8" grpId="0" animBg="1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442767" y="6055339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下载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www.ypppt.com/xiazai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/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3" name="任意多边形: 形状 52"/>
          <p:cNvSpPr>
            <a:spLocks/>
          </p:cNvSpPr>
          <p:nvPr/>
        </p:nvSpPr>
        <p:spPr bwMode="auto">
          <a:xfrm>
            <a:off x="0" y="439652"/>
            <a:ext cx="1681274" cy="677948"/>
          </a:xfrm>
          <a:custGeom>
            <a:avLst/>
            <a:gdLst>
              <a:gd name="connsiteX0" fmla="*/ 516285 w 2015700"/>
              <a:gd name="connsiteY0" fmla="*/ 0 h 812800"/>
              <a:gd name="connsiteX1" fmla="*/ 1098211 w 2015700"/>
              <a:gd name="connsiteY1" fmla="*/ 447255 h 812800"/>
              <a:gd name="connsiteX2" fmla="*/ 1391298 w 2015700"/>
              <a:gd name="connsiteY2" fmla="*/ 378447 h 812800"/>
              <a:gd name="connsiteX3" fmla="*/ 2015700 w 2015700"/>
              <a:gd name="connsiteY3" fmla="*/ 812800 h 812800"/>
              <a:gd name="connsiteX4" fmla="*/ 0 w 2015700"/>
              <a:gd name="connsiteY4" fmla="*/ 812800 h 812800"/>
              <a:gd name="connsiteX5" fmla="*/ 0 w 2015700"/>
              <a:gd name="connsiteY5" fmla="*/ 299726 h 812800"/>
              <a:gd name="connsiteX6" fmla="*/ 34842 w 2015700"/>
              <a:gd name="connsiteY6" fmla="*/ 244929 h 812800"/>
              <a:gd name="connsiteX7" fmla="*/ 516285 w 2015700"/>
              <a:gd name="connsiteY7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15700" h="812800">
                <a:moveTo>
                  <a:pt x="516285" y="0"/>
                </a:moveTo>
                <a:cubicBezTo>
                  <a:pt x="796629" y="0"/>
                  <a:pt x="1026001" y="189223"/>
                  <a:pt x="1098211" y="447255"/>
                </a:cubicBezTo>
                <a:cubicBezTo>
                  <a:pt x="1187411" y="404250"/>
                  <a:pt x="1289354" y="378447"/>
                  <a:pt x="1391298" y="378447"/>
                </a:cubicBezTo>
                <a:cubicBezTo>
                  <a:pt x="1675889" y="378447"/>
                  <a:pt x="1922252" y="559069"/>
                  <a:pt x="2015700" y="812800"/>
                </a:cubicBezTo>
                <a:lnTo>
                  <a:pt x="0" y="812800"/>
                </a:lnTo>
                <a:lnTo>
                  <a:pt x="0" y="299726"/>
                </a:lnTo>
                <a:lnTo>
                  <a:pt x="34842" y="244929"/>
                </a:lnTo>
                <a:cubicBezTo>
                  <a:pt x="145147" y="96762"/>
                  <a:pt x="318770" y="0"/>
                  <a:pt x="516285" y="0"/>
                </a:cubicBezTo>
                <a:close/>
              </a:path>
            </a:pathLst>
          </a:custGeom>
          <a:solidFill>
            <a:srgbClr val="C8F7F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4" name="Freeform 104"/>
          <p:cNvSpPr>
            <a:spLocks/>
          </p:cNvSpPr>
          <p:nvPr/>
        </p:nvSpPr>
        <p:spPr bwMode="auto">
          <a:xfrm flipH="1">
            <a:off x="2414241" y="949328"/>
            <a:ext cx="1889597" cy="465355"/>
          </a:xfrm>
          <a:custGeom>
            <a:avLst/>
            <a:gdLst>
              <a:gd name="T0" fmla="*/ 777 w 777"/>
              <a:gd name="T1" fmla="*/ 189 h 189"/>
              <a:gd name="T2" fmla="*/ 630 w 777"/>
              <a:gd name="T3" fmla="*/ 88 h 189"/>
              <a:gd name="T4" fmla="*/ 561 w 777"/>
              <a:gd name="T5" fmla="*/ 104 h 189"/>
              <a:gd name="T6" fmla="*/ 424 w 777"/>
              <a:gd name="T7" fmla="*/ 0 h 189"/>
              <a:gd name="T8" fmla="*/ 290 w 777"/>
              <a:gd name="T9" fmla="*/ 95 h 189"/>
              <a:gd name="T10" fmla="*/ 261 w 777"/>
              <a:gd name="T11" fmla="*/ 91 h 189"/>
              <a:gd name="T12" fmla="*/ 198 w 777"/>
              <a:gd name="T13" fmla="*/ 109 h 189"/>
              <a:gd name="T14" fmla="*/ 127 w 777"/>
              <a:gd name="T15" fmla="*/ 88 h 189"/>
              <a:gd name="T16" fmla="*/ 0 w 777"/>
              <a:gd name="T17" fmla="*/ 189 h 189"/>
              <a:gd name="T18" fmla="*/ 777 w 777"/>
              <a:gd name="T19" fmla="*/ 189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77" h="189">
                <a:moveTo>
                  <a:pt x="777" y="189"/>
                </a:moveTo>
                <a:cubicBezTo>
                  <a:pt x="755" y="130"/>
                  <a:pt x="697" y="88"/>
                  <a:pt x="630" y="88"/>
                </a:cubicBezTo>
                <a:cubicBezTo>
                  <a:pt x="606" y="88"/>
                  <a:pt x="582" y="94"/>
                  <a:pt x="561" y="104"/>
                </a:cubicBezTo>
                <a:cubicBezTo>
                  <a:pt x="544" y="44"/>
                  <a:pt x="490" y="0"/>
                  <a:pt x="424" y="0"/>
                </a:cubicBezTo>
                <a:cubicBezTo>
                  <a:pt x="362" y="0"/>
                  <a:pt x="310" y="40"/>
                  <a:pt x="290" y="95"/>
                </a:cubicBezTo>
                <a:cubicBezTo>
                  <a:pt x="281" y="92"/>
                  <a:pt x="271" y="91"/>
                  <a:pt x="261" y="91"/>
                </a:cubicBezTo>
                <a:cubicBezTo>
                  <a:pt x="238" y="91"/>
                  <a:pt x="216" y="98"/>
                  <a:pt x="198" y="109"/>
                </a:cubicBezTo>
                <a:cubicBezTo>
                  <a:pt x="178" y="96"/>
                  <a:pt x="153" y="88"/>
                  <a:pt x="127" y="88"/>
                </a:cubicBezTo>
                <a:cubicBezTo>
                  <a:pt x="65" y="88"/>
                  <a:pt x="13" y="131"/>
                  <a:pt x="0" y="189"/>
                </a:cubicBezTo>
                <a:lnTo>
                  <a:pt x="777" y="189"/>
                </a:lnTo>
                <a:close/>
              </a:path>
            </a:pathLst>
          </a:custGeom>
          <a:solidFill>
            <a:srgbClr val="C8F7F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5" name="任意多边形: 形状 54"/>
          <p:cNvSpPr>
            <a:spLocks/>
          </p:cNvSpPr>
          <p:nvPr/>
        </p:nvSpPr>
        <p:spPr bwMode="auto">
          <a:xfrm>
            <a:off x="10543092" y="289110"/>
            <a:ext cx="1648908" cy="714190"/>
          </a:xfrm>
          <a:custGeom>
            <a:avLst/>
            <a:gdLst>
              <a:gd name="connsiteX0" fmla="*/ 1800998 w 1876577"/>
              <a:gd name="connsiteY0" fmla="*/ 0 h 812800"/>
              <a:gd name="connsiteX1" fmla="*/ 1876577 w 1876577"/>
              <a:gd name="connsiteY1" fmla="*/ 6365 h 812800"/>
              <a:gd name="connsiteX2" fmla="*/ 1876577 w 1876577"/>
              <a:gd name="connsiteY2" fmla="*/ 812800 h 812800"/>
              <a:gd name="connsiteX3" fmla="*/ 0 w 1876577"/>
              <a:gd name="connsiteY3" fmla="*/ 812800 h 812800"/>
              <a:gd name="connsiteX4" fmla="*/ 539450 w 1876577"/>
              <a:gd name="connsiteY4" fmla="*/ 378447 h 812800"/>
              <a:gd name="connsiteX5" fmla="*/ 841032 w 1876577"/>
              <a:gd name="connsiteY5" fmla="*/ 468758 h 812800"/>
              <a:gd name="connsiteX6" fmla="*/ 1108633 w 1876577"/>
              <a:gd name="connsiteY6" fmla="*/ 391348 h 812800"/>
              <a:gd name="connsiteX7" fmla="*/ 1231814 w 1876577"/>
              <a:gd name="connsiteY7" fmla="*/ 408550 h 812800"/>
              <a:gd name="connsiteX8" fmla="*/ 1800998 w 1876577"/>
              <a:gd name="connsiteY8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6577" h="812800">
                <a:moveTo>
                  <a:pt x="1800998" y="0"/>
                </a:moveTo>
                <a:lnTo>
                  <a:pt x="1876577" y="6365"/>
                </a:lnTo>
                <a:lnTo>
                  <a:pt x="1876577" y="812800"/>
                </a:lnTo>
                <a:lnTo>
                  <a:pt x="0" y="812800"/>
                </a:lnTo>
                <a:cubicBezTo>
                  <a:pt x="55219" y="563369"/>
                  <a:pt x="276096" y="378447"/>
                  <a:pt x="539450" y="378447"/>
                </a:cubicBezTo>
                <a:cubicBezTo>
                  <a:pt x="649888" y="378447"/>
                  <a:pt x="756079" y="412851"/>
                  <a:pt x="841032" y="468758"/>
                </a:cubicBezTo>
                <a:cubicBezTo>
                  <a:pt x="917489" y="421452"/>
                  <a:pt x="1010937" y="391348"/>
                  <a:pt x="1108633" y="391348"/>
                </a:cubicBezTo>
                <a:cubicBezTo>
                  <a:pt x="1151109" y="391348"/>
                  <a:pt x="1193586" y="395649"/>
                  <a:pt x="1231814" y="408550"/>
                </a:cubicBezTo>
                <a:cubicBezTo>
                  <a:pt x="1316767" y="172021"/>
                  <a:pt x="1537644" y="0"/>
                  <a:pt x="1800998" y="0"/>
                </a:cubicBezTo>
                <a:close/>
              </a:path>
            </a:pathLst>
          </a:custGeom>
          <a:solidFill>
            <a:srgbClr val="C8F7F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6" name="Freeform 104"/>
          <p:cNvSpPr>
            <a:spLocks/>
          </p:cNvSpPr>
          <p:nvPr/>
        </p:nvSpPr>
        <p:spPr bwMode="auto">
          <a:xfrm>
            <a:off x="6409831" y="646205"/>
            <a:ext cx="2461696" cy="606247"/>
          </a:xfrm>
          <a:custGeom>
            <a:avLst/>
            <a:gdLst>
              <a:gd name="T0" fmla="*/ 777 w 777"/>
              <a:gd name="T1" fmla="*/ 189 h 189"/>
              <a:gd name="T2" fmla="*/ 630 w 777"/>
              <a:gd name="T3" fmla="*/ 88 h 189"/>
              <a:gd name="T4" fmla="*/ 561 w 777"/>
              <a:gd name="T5" fmla="*/ 104 h 189"/>
              <a:gd name="T6" fmla="*/ 424 w 777"/>
              <a:gd name="T7" fmla="*/ 0 h 189"/>
              <a:gd name="T8" fmla="*/ 290 w 777"/>
              <a:gd name="T9" fmla="*/ 95 h 189"/>
              <a:gd name="T10" fmla="*/ 261 w 777"/>
              <a:gd name="T11" fmla="*/ 91 h 189"/>
              <a:gd name="T12" fmla="*/ 198 w 777"/>
              <a:gd name="T13" fmla="*/ 109 h 189"/>
              <a:gd name="T14" fmla="*/ 127 w 777"/>
              <a:gd name="T15" fmla="*/ 88 h 189"/>
              <a:gd name="T16" fmla="*/ 0 w 777"/>
              <a:gd name="T17" fmla="*/ 189 h 189"/>
              <a:gd name="T18" fmla="*/ 777 w 777"/>
              <a:gd name="T19" fmla="*/ 189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77" h="189">
                <a:moveTo>
                  <a:pt x="777" y="189"/>
                </a:moveTo>
                <a:cubicBezTo>
                  <a:pt x="755" y="130"/>
                  <a:pt x="697" y="88"/>
                  <a:pt x="630" y="88"/>
                </a:cubicBezTo>
                <a:cubicBezTo>
                  <a:pt x="606" y="88"/>
                  <a:pt x="582" y="94"/>
                  <a:pt x="561" y="104"/>
                </a:cubicBezTo>
                <a:cubicBezTo>
                  <a:pt x="544" y="44"/>
                  <a:pt x="490" y="0"/>
                  <a:pt x="424" y="0"/>
                </a:cubicBezTo>
                <a:cubicBezTo>
                  <a:pt x="362" y="0"/>
                  <a:pt x="310" y="40"/>
                  <a:pt x="290" y="95"/>
                </a:cubicBezTo>
                <a:cubicBezTo>
                  <a:pt x="281" y="92"/>
                  <a:pt x="271" y="91"/>
                  <a:pt x="261" y="91"/>
                </a:cubicBezTo>
                <a:cubicBezTo>
                  <a:pt x="238" y="91"/>
                  <a:pt x="216" y="98"/>
                  <a:pt x="198" y="109"/>
                </a:cubicBezTo>
                <a:cubicBezTo>
                  <a:pt x="178" y="96"/>
                  <a:pt x="153" y="88"/>
                  <a:pt x="127" y="88"/>
                </a:cubicBezTo>
                <a:cubicBezTo>
                  <a:pt x="65" y="88"/>
                  <a:pt x="13" y="131"/>
                  <a:pt x="0" y="189"/>
                </a:cubicBezTo>
                <a:lnTo>
                  <a:pt x="777" y="189"/>
                </a:lnTo>
                <a:close/>
              </a:path>
            </a:pathLst>
          </a:custGeom>
          <a:solidFill>
            <a:srgbClr val="C8F7F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57" name="图片 56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098535"/>
            <a:ext cx="12192000" cy="2759465"/>
          </a:xfrm>
          <a:prstGeom prst="rect">
            <a:avLst/>
          </a:prstGeom>
        </p:spPr>
      </p:pic>
      <p:sp>
        <p:nvSpPr>
          <p:cNvPr id="59" name="文本框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054835" y="1567014"/>
            <a:ext cx="4205288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3800" b="1" dirty="0" smtClean="0">
                <a:solidFill>
                  <a:srgbClr val="2F9ECF"/>
                </a:solidFill>
                <a:latin typeface="+mn-lt"/>
                <a:ea typeface="+mn-ea"/>
                <a:cs typeface="+mn-ea"/>
                <a:sym typeface="+mn-lt"/>
              </a:rPr>
              <a:t>02</a:t>
            </a:r>
            <a:endParaRPr lang="zh-CN" altLang="en-US" sz="13800" b="1" dirty="0">
              <a:solidFill>
                <a:srgbClr val="2F9EC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1" name="文本框 1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054339" y="2520032"/>
            <a:ext cx="2300064" cy="46166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 b="1" dirty="0">
                <a:solidFill>
                  <a:srgbClr val="2F9ECF"/>
                </a:solidFill>
                <a:latin typeface="+mn-lt"/>
                <a:ea typeface="+mn-ea"/>
                <a:cs typeface="+mn-ea"/>
                <a:sym typeface="+mn-lt"/>
              </a:rPr>
              <a:t>PART </a:t>
            </a:r>
            <a:r>
              <a:rPr lang="en-US" altLang="zh-CN" sz="2400" b="1" dirty="0" smtClean="0">
                <a:solidFill>
                  <a:srgbClr val="2F9ECF"/>
                </a:solidFill>
                <a:latin typeface="+mn-lt"/>
                <a:ea typeface="+mn-ea"/>
                <a:cs typeface="+mn-ea"/>
                <a:sym typeface="+mn-lt"/>
              </a:rPr>
              <a:t>two</a:t>
            </a:r>
            <a:endParaRPr lang="zh-CN" altLang="en-US" sz="2400" b="1" dirty="0">
              <a:solidFill>
                <a:srgbClr val="2F9EC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60" name="直接连接符 59"/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5223431" y="2981697"/>
            <a:ext cx="3446343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文本框 63"/>
          <p:cNvSpPr txBox="1"/>
          <p:nvPr/>
        </p:nvSpPr>
        <p:spPr>
          <a:xfrm>
            <a:off x="5328177" y="2006867"/>
            <a:ext cx="3316934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6000" b="1" dirty="0" smtClean="0">
                <a:solidFill>
                  <a:srgbClr val="75B44C"/>
                </a:solidFill>
                <a:cs typeface="+mn-ea"/>
                <a:sym typeface="+mn-lt"/>
              </a:rPr>
              <a:t>活动内容</a:t>
            </a:r>
            <a:endParaRPr lang="zh-CN" altLang="en-US" sz="6000" b="1" dirty="0">
              <a:solidFill>
                <a:srgbClr val="75B44C"/>
              </a:solidFill>
              <a:cs typeface="+mn-ea"/>
              <a:sym typeface="+mn-lt"/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4830292" y="3020229"/>
            <a:ext cx="3839482" cy="360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  <a:defRPr/>
            </a:pP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Active content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05423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0">
        <p:circle/>
      </p:transition>
    </mc:Choice>
    <mc:Fallback xmlns="">
      <p:transition spd="slow" advTm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1" grpId="0" animBg="1"/>
      <p:bldP spid="64" grpId="0"/>
      <p:bldP spid="6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130" y="211014"/>
            <a:ext cx="1199601" cy="1125254"/>
          </a:xfrm>
          <a:custGeom>
            <a:avLst/>
            <a:gdLst>
              <a:gd name="connsiteX0" fmla="*/ 0 w 5305582"/>
              <a:gd name="connsiteY0" fmla="*/ 0 h 5105400"/>
              <a:gd name="connsiteX1" fmla="*/ 5305582 w 5305582"/>
              <a:gd name="connsiteY1" fmla="*/ 0 h 5105400"/>
              <a:gd name="connsiteX2" fmla="*/ 5305582 w 5305582"/>
              <a:gd name="connsiteY2" fmla="*/ 5105400 h 5105400"/>
              <a:gd name="connsiteX3" fmla="*/ 0 w 5305582"/>
              <a:gd name="connsiteY3" fmla="*/ 5105400 h 510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05582" h="5105400">
                <a:moveTo>
                  <a:pt x="0" y="0"/>
                </a:moveTo>
                <a:lnTo>
                  <a:pt x="5305582" y="0"/>
                </a:lnTo>
                <a:lnTo>
                  <a:pt x="5305582" y="5105400"/>
                </a:lnTo>
                <a:lnTo>
                  <a:pt x="0" y="5105400"/>
                </a:lnTo>
                <a:close/>
              </a:path>
            </a:pathLst>
          </a:cu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4318" y="157531"/>
            <a:ext cx="2110154" cy="10586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018331"/>
            <a:ext cx="12192000" cy="1874462"/>
          </a:xfrm>
          <a:prstGeom prst="rect">
            <a:avLst/>
          </a:prstGeom>
        </p:spPr>
      </p:pic>
      <p:sp>
        <p:nvSpPr>
          <p:cNvPr id="46" name="文本框 45"/>
          <p:cNvSpPr txBox="1"/>
          <p:nvPr/>
        </p:nvSpPr>
        <p:spPr>
          <a:xfrm>
            <a:off x="1697112" y="322177"/>
            <a:ext cx="3004349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5400" b="1" dirty="0" smtClean="0">
                <a:solidFill>
                  <a:srgbClr val="2F9ECF"/>
                </a:solidFill>
                <a:cs typeface="+mn-ea"/>
                <a:sym typeface="+mn-lt"/>
              </a:rPr>
              <a:t>活动内容</a:t>
            </a:r>
            <a:endParaRPr lang="zh-CN" altLang="en-US" sz="5400" b="1" dirty="0">
              <a:solidFill>
                <a:srgbClr val="2F9ECF"/>
              </a:solidFill>
              <a:cs typeface="+mn-ea"/>
              <a:sym typeface="+mn-lt"/>
            </a:endParaRPr>
          </a:p>
        </p:txBody>
      </p:sp>
      <p:sp>
        <p:nvSpPr>
          <p:cNvPr id="2" name="对角圆角矩形 1"/>
          <p:cNvSpPr/>
          <p:nvPr/>
        </p:nvSpPr>
        <p:spPr>
          <a:xfrm>
            <a:off x="1814342" y="1710750"/>
            <a:ext cx="2570088" cy="820616"/>
          </a:xfrm>
          <a:prstGeom prst="round2DiagRect">
            <a:avLst/>
          </a:prstGeom>
          <a:solidFill>
            <a:srgbClr val="62C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2314556" y="1774447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3600" b="1" dirty="0" smtClean="0">
                <a:solidFill>
                  <a:schemeClr val="bg1"/>
                </a:solidFill>
                <a:cs typeface="+mn-ea"/>
                <a:sym typeface="+mn-lt"/>
              </a:rPr>
              <a:t>活动一</a:t>
            </a:r>
            <a:endParaRPr lang="zh-CN" altLang="en-US" sz="3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790897" y="2871918"/>
            <a:ext cx="3953411" cy="787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利用晨会、校园广播、宣传栏、黑板报等阵地，积极进行环境保护宣传教育。   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8225" y="1987504"/>
            <a:ext cx="4812400" cy="356923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5807" y="3820368"/>
            <a:ext cx="2743640" cy="197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541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0">
        <p:circle/>
      </p:transition>
    </mc:Choice>
    <mc:Fallback xmlns="">
      <p:transition spd="slow" advTm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2" grpId="0" animBg="1"/>
      <p:bldP spid="63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130" y="211014"/>
            <a:ext cx="1199601" cy="1125254"/>
          </a:xfrm>
          <a:custGeom>
            <a:avLst/>
            <a:gdLst>
              <a:gd name="connsiteX0" fmla="*/ 0 w 5305582"/>
              <a:gd name="connsiteY0" fmla="*/ 0 h 5105400"/>
              <a:gd name="connsiteX1" fmla="*/ 5305582 w 5305582"/>
              <a:gd name="connsiteY1" fmla="*/ 0 h 5105400"/>
              <a:gd name="connsiteX2" fmla="*/ 5305582 w 5305582"/>
              <a:gd name="connsiteY2" fmla="*/ 5105400 h 5105400"/>
              <a:gd name="connsiteX3" fmla="*/ 0 w 5305582"/>
              <a:gd name="connsiteY3" fmla="*/ 5105400 h 510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05582" h="5105400">
                <a:moveTo>
                  <a:pt x="0" y="0"/>
                </a:moveTo>
                <a:lnTo>
                  <a:pt x="5305582" y="0"/>
                </a:lnTo>
                <a:lnTo>
                  <a:pt x="5305582" y="5105400"/>
                </a:lnTo>
                <a:lnTo>
                  <a:pt x="0" y="5105400"/>
                </a:lnTo>
                <a:close/>
              </a:path>
            </a:pathLst>
          </a:cu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4318" y="157531"/>
            <a:ext cx="2110154" cy="10586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018331"/>
            <a:ext cx="12192000" cy="1874462"/>
          </a:xfrm>
          <a:prstGeom prst="rect">
            <a:avLst/>
          </a:prstGeom>
        </p:spPr>
      </p:pic>
      <p:sp>
        <p:nvSpPr>
          <p:cNvPr id="46" name="文本框 45"/>
          <p:cNvSpPr txBox="1"/>
          <p:nvPr/>
        </p:nvSpPr>
        <p:spPr>
          <a:xfrm>
            <a:off x="1697112" y="322177"/>
            <a:ext cx="3004349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5400" b="1" dirty="0" smtClean="0">
                <a:solidFill>
                  <a:srgbClr val="2F9ECF"/>
                </a:solidFill>
                <a:cs typeface="+mn-ea"/>
                <a:sym typeface="+mn-lt"/>
              </a:rPr>
              <a:t>活动内容</a:t>
            </a:r>
            <a:endParaRPr lang="zh-CN" altLang="en-US" sz="5400" b="1" dirty="0">
              <a:solidFill>
                <a:srgbClr val="2F9ECF"/>
              </a:solidFill>
              <a:cs typeface="+mn-ea"/>
              <a:sym typeface="+mn-lt"/>
            </a:endParaRPr>
          </a:p>
        </p:txBody>
      </p:sp>
      <p:sp>
        <p:nvSpPr>
          <p:cNvPr id="2" name="对角圆角矩形 1"/>
          <p:cNvSpPr/>
          <p:nvPr/>
        </p:nvSpPr>
        <p:spPr>
          <a:xfrm>
            <a:off x="1814342" y="1710750"/>
            <a:ext cx="2570088" cy="820616"/>
          </a:xfrm>
          <a:prstGeom prst="round2DiagRect">
            <a:avLst/>
          </a:prstGeom>
          <a:solidFill>
            <a:srgbClr val="62C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2314556" y="1774447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3600" b="1" dirty="0" smtClean="0">
                <a:solidFill>
                  <a:schemeClr val="bg1"/>
                </a:solidFill>
                <a:cs typeface="+mn-ea"/>
                <a:sym typeface="+mn-lt"/>
              </a:rPr>
              <a:t>活动二</a:t>
            </a:r>
            <a:endParaRPr lang="zh-CN" altLang="en-US" sz="3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790897" y="2871918"/>
            <a:ext cx="3953411" cy="787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cs typeface="+mn-ea"/>
                <a:sym typeface="+mn-lt"/>
              </a:rPr>
              <a:t>在校园内</a:t>
            </a:r>
            <a:r>
              <a:rPr lang="en-US" altLang="zh-CN" sz="1600" dirty="0">
                <a:cs typeface="+mn-ea"/>
                <a:sym typeface="+mn-lt"/>
              </a:rPr>
              <a:t>(</a:t>
            </a:r>
            <a:r>
              <a:rPr lang="zh-CN" altLang="en-US" sz="1600" dirty="0">
                <a:cs typeface="+mn-ea"/>
                <a:sym typeface="+mn-lt"/>
              </a:rPr>
              <a:t>外</a:t>
            </a:r>
            <a:r>
              <a:rPr lang="en-US" altLang="zh-CN" sz="1600" dirty="0">
                <a:cs typeface="+mn-ea"/>
                <a:sym typeface="+mn-lt"/>
              </a:rPr>
              <a:t>)</a:t>
            </a:r>
            <a:r>
              <a:rPr lang="zh-CN" altLang="en-US" sz="1600" dirty="0">
                <a:cs typeface="+mn-ea"/>
                <a:sym typeface="+mn-lt"/>
              </a:rPr>
              <a:t>悬挂、张贴环保宣传横幅、标语等，宣传环保理念，倡导绿色消费。  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0675" y="986384"/>
            <a:ext cx="5185950" cy="464968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6772" y="3536750"/>
            <a:ext cx="3633704" cy="2422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925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0">
        <p:circle/>
      </p:transition>
    </mc:Choice>
    <mc:Fallback xmlns="">
      <p:transition spd="slow" advTm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2" grpId="0" animBg="1"/>
      <p:bldP spid="63" grpId="0"/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绿色卡通世界环境日动态PPT模板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5144433"/>
  <p:tag name="MH_LIBRARY" val="GRAPHIC"/>
  <p:tag name="MH_ORDER" val="Straight Connector 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5144433"/>
  <p:tag name="MH_LIBRARY" val="GRAPHIC"/>
  <p:tag name="MH_ORDER" val="文本框 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5144433"/>
  <p:tag name="MH_LIBRARY" val="GRAPHIC"/>
  <p:tag name="MH_ORDER" val="文本框 1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5144433"/>
  <p:tag name="MH_LIBRARY" val="GRAPHIC"/>
  <p:tag name="MH_ORDER" val="Straight Connector 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5144433"/>
  <p:tag name="MH_LIBRARY" val="GRAPHIC"/>
  <p:tag name="MH_ORDER" val="文本框 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5144433"/>
  <p:tag name="MH_LIBRARY" val="GRAPHIC"/>
  <p:tag name="MH_ORDER" val="文本框 1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5144433"/>
  <p:tag name="MH_LIBRARY" val="GRAPHIC"/>
  <p:tag name="MH_ORDER" val="Straight Connector 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5144433"/>
  <p:tag name="MH_LIBRARY" val="GRAPHIC"/>
  <p:tag name="MH_ORDER" val="文本框 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5144433"/>
  <p:tag name="MH_LIBRARY" val="GRAPHIC"/>
  <p:tag name="MH_ORDER" val="文本框 1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5144433"/>
  <p:tag name="MH_LIBRARY" val="GRAPHIC"/>
  <p:tag name="MH_ORDER" val="Straight Connector 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5144433"/>
  <p:tag name="MH_LIBRARY" val="GRAPHIC"/>
  <p:tag name="MH_ORDER" val="文本框 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5144433"/>
  <p:tag name="MH_LIBRARY" val="GRAPHIC"/>
  <p:tag name="MH_ORDER" val="文本框 11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1yfxngq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779</Words>
  <Application>Microsoft Office PowerPoint</Application>
  <PresentationFormat>宽屏</PresentationFormat>
  <Paragraphs>106</Paragraphs>
  <Slides>18</Slides>
  <Notes>18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18</vt:i4>
      </vt:variant>
    </vt:vector>
  </HeadingPairs>
  <TitlesOfParts>
    <vt:vector size="27" baseType="lpstr">
      <vt:lpstr>Meiryo</vt:lpstr>
      <vt:lpstr>宋体</vt:lpstr>
      <vt:lpstr>微软雅黑</vt:lpstr>
      <vt:lpstr>Arial</vt:lpstr>
      <vt:lpstr>Calibri</vt:lpstr>
      <vt:lpstr>Calibri Light</vt:lpstr>
      <vt:lpstr>第一PPT，www.1ppt.com</vt:lpstr>
      <vt:lpstr>自定义设计方案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/>
  <cp:keywords/>
  <dc:description/>
  <cp:lastModifiedBy/>
  <cp:revision>1</cp:revision>
  <dcterms:created xsi:type="dcterms:W3CDTF">2019-05-24T15:21:53Z</dcterms:created>
  <dcterms:modified xsi:type="dcterms:W3CDTF">2023-02-03T10:13:46Z</dcterms:modified>
</cp:coreProperties>
</file>