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2.xml" ContentType="application/vnd.openxmlformats-officedocument.presentationml.notesSlide+xml"/>
  <Override PartName="/ppt/tags/tag204.xml" ContentType="application/vnd.openxmlformats-officedocument.presentationml.tags+xml"/>
  <Override PartName="/ppt/notesSlides/notesSlide3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4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5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89" r:id="rId5"/>
  </p:sldMasterIdLst>
  <p:notesMasterIdLst>
    <p:notesMasterId r:id="rId33"/>
  </p:notesMasterIdLst>
  <p:sldIdLst>
    <p:sldId id="256" r:id="rId6"/>
    <p:sldId id="260" r:id="rId7"/>
    <p:sldId id="262" r:id="rId8"/>
    <p:sldId id="264" r:id="rId9"/>
    <p:sldId id="265" r:id="rId10"/>
    <p:sldId id="266" r:id="rId11"/>
    <p:sldId id="286" r:id="rId12"/>
    <p:sldId id="268" r:id="rId13"/>
    <p:sldId id="269" r:id="rId14"/>
    <p:sldId id="270" r:id="rId15"/>
    <p:sldId id="271" r:id="rId16"/>
    <p:sldId id="272" r:id="rId17"/>
    <p:sldId id="288" r:id="rId18"/>
    <p:sldId id="274" r:id="rId19"/>
    <p:sldId id="275" r:id="rId20"/>
    <p:sldId id="276" r:id="rId21"/>
    <p:sldId id="277" r:id="rId22"/>
    <p:sldId id="278" r:id="rId23"/>
    <p:sldId id="279" r:id="rId24"/>
    <p:sldId id="289" r:id="rId25"/>
    <p:sldId id="281" r:id="rId26"/>
    <p:sldId id="282" r:id="rId27"/>
    <p:sldId id="283" r:id="rId28"/>
    <p:sldId id="284" r:id="rId29"/>
    <p:sldId id="285" r:id="rId30"/>
    <p:sldId id="290" r:id="rId31"/>
    <p:sldId id="291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0F42"/>
    <a:srgbClr val="E0D8CF"/>
    <a:srgbClr val="EAE7E2"/>
    <a:srgbClr val="FBF7F6"/>
    <a:srgbClr val="DDD4CB"/>
    <a:srgbClr val="203C63"/>
    <a:srgbClr val="1B2548"/>
    <a:srgbClr val="1C4D76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00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27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92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44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28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970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829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2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9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7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8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hyperlink" Target="http://www.1ppt.com/xiazai/" TargetMode="Externa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2023/2/3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2023/2/3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51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974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7132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9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7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02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536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220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09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165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666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627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345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1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9772" y="675515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364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2023/2/3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75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7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7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7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tags" Target="../tags/tag137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136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135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13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84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78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8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9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0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9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9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0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：优品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    </a:t>
            </a: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商务礼仪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605915" y="108388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女士着装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605915" y="2295525"/>
            <a:ext cx="6181090" cy="708035"/>
            <a:chOff x="5394700" y="1371509"/>
            <a:chExt cx="3855861" cy="707720"/>
          </a:xfrm>
        </p:grpSpPr>
        <p:sp>
          <p:nvSpPr>
            <p:cNvPr id="5" name="TextBox 19"/>
            <p:cNvSpPr txBox="1"/>
            <p:nvPr/>
          </p:nvSpPr>
          <p:spPr>
            <a:xfrm>
              <a:off x="5394700" y="1371509"/>
              <a:ext cx="2444433" cy="3681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符合身份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94700" y="1662057"/>
              <a:ext cx="3855861" cy="41717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且“影响工作，炫富、炫耀性别优势”的首饰不能戴。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05915" y="3301212"/>
            <a:ext cx="6181090" cy="700250"/>
            <a:chOff x="5394699" y="1379063"/>
            <a:chExt cx="3855862" cy="700502"/>
          </a:xfrm>
        </p:grpSpPr>
        <p:sp>
          <p:nvSpPr>
            <p:cNvPr id="15" name="TextBox 19"/>
            <p:cNvSpPr txBox="1"/>
            <p:nvPr/>
          </p:nvSpPr>
          <p:spPr>
            <a:xfrm>
              <a:off x="5394699" y="1379063"/>
              <a:ext cx="2444433" cy="36817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以少为准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394700" y="1662057"/>
              <a:ext cx="3855861" cy="41750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每种不多于两件（如耳环、手镯）。总数不超过三件。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05915" y="4298796"/>
            <a:ext cx="6181090" cy="698344"/>
            <a:chOff x="5394699" y="1381016"/>
            <a:chExt cx="3855862" cy="698479"/>
          </a:xfrm>
        </p:grpSpPr>
        <p:sp>
          <p:nvSpPr>
            <p:cNvPr id="20" name="TextBox 19"/>
            <p:cNvSpPr txBox="1"/>
            <p:nvPr/>
          </p:nvSpPr>
          <p:spPr>
            <a:xfrm>
              <a:off x="5394699" y="1381016"/>
              <a:ext cx="2444433" cy="36811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同质同色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394701" y="1662057"/>
              <a:ext cx="3855860" cy="4174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多首饰应同质同色，或不同质至少也要同色。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05915" y="5294477"/>
            <a:ext cx="6181090" cy="728809"/>
            <a:chOff x="5394699" y="1350567"/>
            <a:chExt cx="3855862" cy="728900"/>
          </a:xfrm>
        </p:grpSpPr>
        <p:sp>
          <p:nvSpPr>
            <p:cNvPr id="24" name="TextBox 19"/>
            <p:cNvSpPr txBox="1"/>
            <p:nvPr/>
          </p:nvSpPr>
          <p:spPr>
            <a:xfrm>
              <a:off x="5394699" y="1350567"/>
              <a:ext cx="2444433" cy="3681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符合习俗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394701" y="1662057"/>
              <a:ext cx="3855860" cy="417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如十字架形的挂件在国际交往中不宜配戴。</a:t>
              </a:r>
            </a:p>
          </p:txBody>
        </p:sp>
      </p:grpSp>
      <p:pic>
        <p:nvPicPr>
          <p:cNvPr id="23" name="图片 22" descr="D:\素材\29efd96aeb46a766f6194364d88d0675.jpeg29efd96aeb46a766f6194364d88d067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63665" y="0"/>
            <a:ext cx="6249035" cy="71469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5636" y="66050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51706" y="115627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走路规范</a:t>
            </a:r>
          </a:p>
        </p:txBody>
      </p:sp>
      <p:sp>
        <p:nvSpPr>
          <p:cNvPr id="12" name="矩形 11"/>
          <p:cNvSpPr/>
          <p:nvPr/>
        </p:nvSpPr>
        <p:spPr>
          <a:xfrm>
            <a:off x="4751706" y="2819400"/>
            <a:ext cx="6548755" cy="6964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、两眼平视前方，低头一般也拣不着钱。</a:t>
            </a:r>
          </a:p>
        </p:txBody>
      </p:sp>
      <p:sp>
        <p:nvSpPr>
          <p:cNvPr id="3" name="矩形 2"/>
          <p:cNvSpPr/>
          <p:nvPr/>
        </p:nvSpPr>
        <p:spPr>
          <a:xfrm>
            <a:off x="4751706" y="2338835"/>
            <a:ext cx="6213560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、男士要稳定、矫健；女士要轻盈、优雅。</a:t>
            </a:r>
          </a:p>
        </p:txBody>
      </p:sp>
      <p:sp>
        <p:nvSpPr>
          <p:cNvPr id="10" name="矩形 9"/>
          <p:cNvSpPr/>
          <p:nvPr/>
        </p:nvSpPr>
        <p:spPr>
          <a:xfrm>
            <a:off x="4773930" y="3745230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、步履轻捷不要拖拉（脚后跟不要拖地）。</a:t>
            </a:r>
          </a:p>
        </p:txBody>
      </p:sp>
      <p:sp>
        <p:nvSpPr>
          <p:cNvPr id="17" name="矩形 16"/>
          <p:cNvSpPr/>
          <p:nvPr/>
        </p:nvSpPr>
        <p:spPr>
          <a:xfrm>
            <a:off x="4783455" y="4277995"/>
            <a:ext cx="6637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、两臂在身体两侧自然摆动，有节奏感。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789805" y="5031740"/>
            <a:ext cx="6510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、身体应当保持正直，不要过分摇摆。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42670" y="114484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坐姿规范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670" y="3034160"/>
            <a:ext cx="6548755" cy="9544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、女士的膝盖一定要并起来，脚可以放中间，也可以放在侧边</a:t>
            </a:r>
          </a:p>
        </p:txBody>
      </p:sp>
      <p:sp>
        <p:nvSpPr>
          <p:cNvPr id="3" name="矩形 2"/>
          <p:cNvSpPr/>
          <p:nvPr/>
        </p:nvSpPr>
        <p:spPr>
          <a:xfrm>
            <a:off x="1042670" y="2454405"/>
            <a:ext cx="2520242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、不满坐是谦恭</a:t>
            </a:r>
          </a:p>
        </p:txBody>
      </p:sp>
      <p:sp>
        <p:nvSpPr>
          <p:cNvPr id="10" name="矩形 9"/>
          <p:cNvSpPr/>
          <p:nvPr/>
        </p:nvSpPr>
        <p:spPr>
          <a:xfrm>
            <a:off x="1042670" y="4034285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、男士膝盖可稍微分开，但不宜超过肩宽</a:t>
            </a:r>
          </a:p>
        </p:txBody>
      </p:sp>
      <p:sp>
        <p:nvSpPr>
          <p:cNvPr id="17" name="矩形 16"/>
          <p:cNvSpPr/>
          <p:nvPr/>
        </p:nvSpPr>
        <p:spPr>
          <a:xfrm>
            <a:off x="1042670" y="4614040"/>
            <a:ext cx="6637655" cy="97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、翘腿时，要注意收紧上面的腿，脚尖下压，绝不能以脚尖指向别人</a:t>
            </a:r>
          </a:p>
        </p:txBody>
      </p:sp>
      <p:sp>
        <p:nvSpPr>
          <p:cNvPr id="18" name="矩形 17"/>
          <p:cNvSpPr/>
          <p:nvPr/>
        </p:nvSpPr>
        <p:spPr>
          <a:xfrm>
            <a:off x="1042670" y="5637025"/>
            <a:ext cx="283591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、不要抖腿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13698" y="1737299"/>
            <a:ext cx="601345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礼貌用语不离身</a:t>
            </a:r>
          </a:p>
        </p:txBody>
      </p:sp>
      <p:sp>
        <p:nvSpPr>
          <p:cNvPr id="4" name="矩形 3"/>
          <p:cNvSpPr/>
          <p:nvPr/>
        </p:nvSpPr>
        <p:spPr>
          <a:xfrm>
            <a:off x="5466715" y="3115945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良言一句三冬暖，恶语伤人六月寒</a:t>
            </a:r>
          </a:p>
        </p:txBody>
      </p:sp>
      <p:sp>
        <p:nvSpPr>
          <p:cNvPr id="3" name="矩形 2"/>
          <p:cNvSpPr/>
          <p:nvPr/>
        </p:nvSpPr>
        <p:spPr>
          <a:xfrm>
            <a:off x="5466715" y="3867150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kern="100" dirty="0">
                <a:solidFill>
                  <a:schemeClr val="bg1"/>
                </a:solidFill>
                <a:cs typeface="+mn-ea"/>
                <a:sym typeface="+mn-lt"/>
              </a:rPr>
              <a:t>请、您、您好、对不起、谢谢、再见</a:t>
            </a:r>
          </a:p>
        </p:txBody>
      </p:sp>
      <p:sp>
        <p:nvSpPr>
          <p:cNvPr id="10" name="矩形 9"/>
          <p:cNvSpPr/>
          <p:nvPr/>
        </p:nvSpPr>
        <p:spPr>
          <a:xfrm>
            <a:off x="5466715" y="4611370"/>
            <a:ext cx="5107940" cy="1111971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请字不离口、谢字随身走，我们的每一天都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要在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爽朗的寒喧中开始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4" grpId="1" animBg="1"/>
      <p:bldP spid="3" grpId="0" bldLvl="0" animBg="1"/>
      <p:bldP spid="3" grpId="1" animBg="1"/>
      <p:bldP spid="10" grpId="0" bldLvl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12053" y="135502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职场用语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056005" y="2693669"/>
            <a:ext cx="3451860" cy="834013"/>
            <a:chOff x="7483989" y="3339882"/>
            <a:chExt cx="2728517" cy="1111707"/>
          </a:xfrm>
        </p:grpSpPr>
        <p:sp>
          <p:nvSpPr>
            <p:cNvPr id="35" name="矩形 34"/>
            <p:cNvSpPr/>
            <p:nvPr/>
          </p:nvSpPr>
          <p:spPr>
            <a:xfrm>
              <a:off x="7483989" y="3922959"/>
              <a:ext cx="2728517" cy="5286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经理目前正在外出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7483989" y="3339882"/>
              <a:ext cx="2050552" cy="6637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真是抱歉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056005" y="3695065"/>
            <a:ext cx="3451860" cy="846100"/>
            <a:chOff x="7431286" y="3349118"/>
            <a:chExt cx="2728517" cy="1127968"/>
          </a:xfrm>
        </p:grpSpPr>
        <p:sp>
          <p:nvSpPr>
            <p:cNvPr id="38" name="矩形 37"/>
            <p:cNvSpPr/>
            <p:nvPr/>
          </p:nvSpPr>
          <p:spPr>
            <a:xfrm>
              <a:off x="7431286" y="3948386"/>
              <a:ext cx="2728517" cy="5287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可以用传真发过来吗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7483989" y="3349118"/>
              <a:ext cx="2050552" cy="6638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麻烦您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62120" y="2663190"/>
            <a:ext cx="4187825" cy="864484"/>
            <a:chOff x="8130924" y="3318241"/>
            <a:chExt cx="2728517" cy="1152438"/>
          </a:xfrm>
        </p:grpSpPr>
        <p:sp>
          <p:nvSpPr>
            <p:cNvPr id="41" name="矩形 40"/>
            <p:cNvSpPr/>
            <p:nvPr/>
          </p:nvSpPr>
          <p:spPr>
            <a:xfrm>
              <a:off x="8130924" y="3941997"/>
              <a:ext cx="2728517" cy="5286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让您久等了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8161954" y="3318241"/>
              <a:ext cx="2050552" cy="66382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不好意思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262120" y="3707764"/>
            <a:ext cx="4187858" cy="833493"/>
            <a:chOff x="8086956" y="3322631"/>
            <a:chExt cx="2728517" cy="1111363"/>
          </a:xfrm>
        </p:grpSpPr>
        <p:sp>
          <p:nvSpPr>
            <p:cNvPr id="44" name="矩形 43"/>
            <p:cNvSpPr/>
            <p:nvPr/>
          </p:nvSpPr>
          <p:spPr>
            <a:xfrm>
              <a:off x="8086956" y="3905198"/>
              <a:ext cx="2728517" cy="52879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不知您有何贵干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8107666" y="3322631"/>
              <a:ext cx="2050552" cy="66396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对不起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56005" y="4742815"/>
            <a:ext cx="3451860" cy="824476"/>
            <a:chOff x="7468931" y="3339882"/>
            <a:chExt cx="2728517" cy="1099053"/>
          </a:xfrm>
        </p:grpSpPr>
        <p:sp>
          <p:nvSpPr>
            <p:cNvPr id="47" name="矩形 46"/>
            <p:cNvSpPr/>
            <p:nvPr/>
          </p:nvSpPr>
          <p:spPr>
            <a:xfrm>
              <a:off x="7468931" y="3910277"/>
              <a:ext cx="2728517" cy="52865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给您的资料您看了吗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483989" y="3339882"/>
              <a:ext cx="2050552" cy="66379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请教您一下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262120" y="4742815"/>
            <a:ext cx="4187825" cy="824379"/>
            <a:chOff x="8156888" y="3300235"/>
            <a:chExt cx="2728517" cy="1098953"/>
          </a:xfrm>
        </p:grpSpPr>
        <p:sp>
          <p:nvSpPr>
            <p:cNvPr id="50" name="矩形 49"/>
            <p:cNvSpPr/>
            <p:nvPr/>
          </p:nvSpPr>
          <p:spPr>
            <a:xfrm>
              <a:off x="8156888" y="3870516"/>
              <a:ext cx="2728517" cy="52867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下次进货日是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号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8156888" y="3300235"/>
              <a:ext cx="2050552" cy="6638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打扰您一下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024618" y="148075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拨打电话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135880" y="2865755"/>
            <a:ext cx="5788025" cy="2718435"/>
            <a:chOff x="5403183" y="1797631"/>
            <a:chExt cx="5506365" cy="3624462"/>
          </a:xfrm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403183" y="1801334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您好！请问您是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吗？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5451748" y="2615266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我是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单位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部门的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×××</a:t>
              </a:r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5451748" y="339415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打电话主要的目的是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…………</a:t>
              </a:r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5451748" y="423007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请问您现在说话可方便？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…..</a:t>
              </a:r>
            </a:p>
          </p:txBody>
        </p:sp>
        <p:sp>
          <p:nvSpPr>
            <p:cNvPr id="31" name="矩形 1"/>
            <p:cNvSpPr/>
            <p:nvPr/>
          </p:nvSpPr>
          <p:spPr>
            <a:xfrm>
              <a:off x="5691542" y="1797631"/>
              <a:ext cx="1522591" cy="426043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>
                <a:defRPr/>
              </a:pPr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问候对方</a:t>
              </a:r>
            </a:p>
          </p:txBody>
        </p:sp>
        <p:sp>
          <p:nvSpPr>
            <p:cNvPr id="32" name="矩形 18"/>
            <p:cNvSpPr/>
            <p:nvPr/>
          </p:nvSpPr>
          <p:spPr>
            <a:xfrm>
              <a:off x="5691542" y="2587146"/>
              <a:ext cx="1522591" cy="42861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自报家门</a:t>
              </a:r>
            </a:p>
          </p:txBody>
        </p:sp>
        <p:sp>
          <p:nvSpPr>
            <p:cNvPr id="34" name="矩形 20"/>
            <p:cNvSpPr/>
            <p:nvPr/>
          </p:nvSpPr>
          <p:spPr>
            <a:xfrm>
              <a:off x="5691542" y="4229772"/>
              <a:ext cx="1522591" cy="40023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必备用语</a:t>
              </a:r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5451748" y="4995639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打搅您了，非常感谢！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……...</a:t>
              </a:r>
            </a:p>
          </p:txBody>
        </p:sp>
        <p:sp>
          <p:nvSpPr>
            <p:cNvPr id="25" name="矩形 20"/>
            <p:cNvSpPr/>
            <p:nvPr/>
          </p:nvSpPr>
          <p:spPr>
            <a:xfrm>
              <a:off x="5691542" y="5001268"/>
              <a:ext cx="1522591" cy="42082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告别用语</a:t>
              </a:r>
            </a:p>
          </p:txBody>
        </p:sp>
        <p:sp>
          <p:nvSpPr>
            <p:cNvPr id="42" name="矩形 18"/>
            <p:cNvSpPr/>
            <p:nvPr/>
          </p:nvSpPr>
          <p:spPr>
            <a:xfrm>
              <a:off x="5691542" y="3411335"/>
              <a:ext cx="1522591" cy="420827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所为何事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44445" y="1244539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接电话</a:t>
            </a:r>
          </a:p>
        </p:txBody>
      </p:sp>
      <p:sp>
        <p:nvSpPr>
          <p:cNvPr id="12" name="矩形 11"/>
          <p:cNvSpPr/>
          <p:nvPr/>
        </p:nvSpPr>
        <p:spPr>
          <a:xfrm>
            <a:off x="839470" y="2470150"/>
            <a:ext cx="6065520" cy="33616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三声内接听，因故未及时接听说抱歉；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应先问候，然后自报家门；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a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、接听外部电话时：“您好，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公司！”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、接听内部电话时：“您好，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部！”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不可以“喂，喂”或者“你是谁呀”像查户口似的。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声音适中、愉快、亲切；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微笑接听电话，你的微笑对方听得见；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92703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用餐礼仪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4196715" y="2144395"/>
            <a:ext cx="7632065" cy="40773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用餐文雅，吃的时候应闭嘴细嚼慢咽，不要发出声音；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鱼刺、骨头轻轻吐在自己面前的小盘里，不要吐在桌子上；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敬酒时，杯口要低于对方杯口。如无特殊人物在场，可按序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，避免厚此薄彼；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嘴里有食物时，不与人交谈；剔牙时，请用手掩口；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别人给倒水时，不要干看着，要扶着杯子，以示礼貌；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给人递水递饭一定是双手；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递刀具给别人要记得递刀柄那一端；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宴会未结束，不可随意离宴，要等主人和主宾先离席；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204458" y="151504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gradFill>
                  <a:gsLst>
                    <a:gs pos="0">
                      <a:srgbClr val="869B9C"/>
                    </a:gs>
                    <a:gs pos="100000">
                      <a:srgbClr val="57625C"/>
                    </a:gs>
                  </a:gsLst>
                  <a:lin scaled="1"/>
                </a:gradFill>
                <a:cs typeface="+mn-ea"/>
                <a:sym typeface="+mn-lt"/>
              </a:rPr>
              <a:t>用餐位置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65530" y="2732405"/>
            <a:ext cx="2263140" cy="3067685"/>
            <a:chOff x="5419064" y="1724860"/>
            <a:chExt cx="2689449" cy="3645413"/>
          </a:xfrm>
        </p:grpSpPr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593974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auto">
            <a:xfrm>
              <a:off x="5851112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auto">
            <a:xfrm>
              <a:off x="7219264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auto">
            <a:xfrm>
              <a:off x="541906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68" name="Oval 88"/>
            <p:cNvSpPr>
              <a:spLocks noChangeArrowheads="1"/>
            </p:cNvSpPr>
            <p:nvPr/>
          </p:nvSpPr>
          <p:spPr bwMode="auto">
            <a:xfrm>
              <a:off x="7651312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69" name="Oval 89"/>
            <p:cNvSpPr>
              <a:spLocks noChangeArrowheads="1"/>
            </p:cNvSpPr>
            <p:nvPr/>
          </p:nvSpPr>
          <p:spPr bwMode="auto">
            <a:xfrm>
              <a:off x="541906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70" name="Oval 90"/>
            <p:cNvSpPr>
              <a:spLocks noChangeArrowheads="1"/>
            </p:cNvSpPr>
            <p:nvPr/>
          </p:nvSpPr>
          <p:spPr bwMode="auto">
            <a:xfrm>
              <a:off x="7651312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</a:p>
          </p:txBody>
        </p:sp>
        <p:sp>
          <p:nvSpPr>
            <p:cNvPr id="71" name="Oval 91"/>
            <p:cNvSpPr>
              <a:spLocks noChangeArrowheads="1"/>
            </p:cNvSpPr>
            <p:nvPr/>
          </p:nvSpPr>
          <p:spPr bwMode="auto">
            <a:xfrm>
              <a:off x="5851112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</a:p>
          </p:txBody>
        </p:sp>
        <p:sp>
          <p:nvSpPr>
            <p:cNvPr id="72" name="Oval 92"/>
            <p:cNvSpPr>
              <a:spLocks noChangeArrowheads="1"/>
            </p:cNvSpPr>
            <p:nvPr/>
          </p:nvSpPr>
          <p:spPr bwMode="auto">
            <a:xfrm>
              <a:off x="651574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</a:p>
          </p:txBody>
        </p:sp>
        <p:sp>
          <p:nvSpPr>
            <p:cNvPr id="73" name="Oval 93"/>
            <p:cNvSpPr>
              <a:spLocks noChangeArrowheads="1"/>
            </p:cNvSpPr>
            <p:nvPr/>
          </p:nvSpPr>
          <p:spPr bwMode="auto">
            <a:xfrm>
              <a:off x="721926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6539145" y="40290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9</a:t>
              </a:r>
            </a:p>
          </p:txBody>
        </p:sp>
        <p:sp>
          <p:nvSpPr>
            <p:cNvPr id="75" name="Line 96"/>
            <p:cNvSpPr>
              <a:spLocks noChangeShapeType="1"/>
            </p:cNvSpPr>
            <p:nvPr/>
          </p:nvSpPr>
          <p:spPr bwMode="auto">
            <a:xfrm>
              <a:off x="5821768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6" name="Line 97"/>
            <p:cNvSpPr>
              <a:spLocks noChangeShapeType="1"/>
            </p:cNvSpPr>
            <p:nvPr/>
          </p:nvSpPr>
          <p:spPr bwMode="auto">
            <a:xfrm flipH="1">
              <a:off x="6973896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7" name="WordArt 98"/>
            <p:cNvSpPr>
              <a:spLocks noChangeArrowheads="1" noChangeShapeType="1"/>
            </p:cNvSpPr>
            <p:nvPr/>
          </p:nvSpPr>
          <p:spPr bwMode="auto">
            <a:xfrm>
              <a:off x="6536764" y="4491433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</a:p>
          </p:txBody>
        </p:sp>
        <p:sp>
          <p:nvSpPr>
            <p:cNvPr id="78" name="Text Box 39"/>
            <p:cNvSpPr txBox="1">
              <a:spLocks noChangeArrowheads="1"/>
            </p:cNvSpPr>
            <p:nvPr/>
          </p:nvSpPr>
          <p:spPr bwMode="auto">
            <a:xfrm>
              <a:off x="5426980" y="4913073"/>
              <a:ext cx="2681533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一个主位时的位次排列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06290" y="2741295"/>
            <a:ext cx="2263140" cy="3067685"/>
            <a:chOff x="8850296" y="1724860"/>
            <a:chExt cx="2689450" cy="3645413"/>
          </a:xfrm>
        </p:grpSpPr>
        <p:sp>
          <p:nvSpPr>
            <p:cNvPr id="80" name="Oval 84"/>
            <p:cNvSpPr>
              <a:spLocks noChangeArrowheads="1"/>
            </p:cNvSpPr>
            <p:nvPr/>
          </p:nvSpPr>
          <p:spPr bwMode="auto">
            <a:xfrm>
              <a:off x="939673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ln>
                  <a:solidFill>
                    <a:srgbClr val="B30F42"/>
                  </a:solidFill>
                </a:ln>
                <a:cs typeface="+mn-ea"/>
                <a:sym typeface="+mn-lt"/>
              </a:endParaRPr>
            </a:p>
          </p:txBody>
        </p:sp>
        <p:sp>
          <p:nvSpPr>
            <p:cNvPr id="81" name="Oval 85"/>
            <p:cNvSpPr>
              <a:spLocks noChangeArrowheads="1"/>
            </p:cNvSpPr>
            <p:nvPr/>
          </p:nvSpPr>
          <p:spPr bwMode="auto">
            <a:xfrm>
              <a:off x="9282344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2" name="Oval 86"/>
            <p:cNvSpPr>
              <a:spLocks noChangeArrowheads="1"/>
            </p:cNvSpPr>
            <p:nvPr/>
          </p:nvSpPr>
          <p:spPr bwMode="auto">
            <a:xfrm>
              <a:off x="10650496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83" name="Oval 87"/>
            <p:cNvSpPr>
              <a:spLocks noChangeArrowheads="1"/>
            </p:cNvSpPr>
            <p:nvPr/>
          </p:nvSpPr>
          <p:spPr bwMode="auto">
            <a:xfrm>
              <a:off x="8850296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84" name="Oval 88"/>
            <p:cNvSpPr>
              <a:spLocks noChangeArrowheads="1"/>
            </p:cNvSpPr>
            <p:nvPr/>
          </p:nvSpPr>
          <p:spPr bwMode="auto">
            <a:xfrm>
              <a:off x="1108254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85" name="Oval 89"/>
            <p:cNvSpPr>
              <a:spLocks noChangeArrowheads="1"/>
            </p:cNvSpPr>
            <p:nvPr/>
          </p:nvSpPr>
          <p:spPr bwMode="auto">
            <a:xfrm>
              <a:off x="8850296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86" name="Oval 90"/>
            <p:cNvSpPr>
              <a:spLocks noChangeArrowheads="1"/>
            </p:cNvSpPr>
            <p:nvPr/>
          </p:nvSpPr>
          <p:spPr bwMode="auto">
            <a:xfrm>
              <a:off x="1108254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</a:p>
          </p:txBody>
        </p:sp>
        <p:sp>
          <p:nvSpPr>
            <p:cNvPr id="87" name="Oval 91"/>
            <p:cNvSpPr>
              <a:spLocks noChangeArrowheads="1"/>
            </p:cNvSpPr>
            <p:nvPr/>
          </p:nvSpPr>
          <p:spPr bwMode="auto">
            <a:xfrm>
              <a:off x="928234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</a:p>
          </p:txBody>
        </p:sp>
        <p:sp>
          <p:nvSpPr>
            <p:cNvPr id="88" name="Oval 92"/>
            <p:cNvSpPr>
              <a:spLocks noChangeArrowheads="1"/>
            </p:cNvSpPr>
            <p:nvPr/>
          </p:nvSpPr>
          <p:spPr bwMode="auto">
            <a:xfrm>
              <a:off x="997273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10650496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90" name="Oval 94"/>
            <p:cNvSpPr>
              <a:spLocks noChangeArrowheads="1"/>
            </p:cNvSpPr>
            <p:nvPr/>
          </p:nvSpPr>
          <p:spPr bwMode="auto">
            <a:xfrm>
              <a:off x="9972735" y="40290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9253000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 flipH="1">
              <a:off x="10405128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3" name="WordArt 98"/>
            <p:cNvSpPr>
              <a:spLocks noChangeArrowheads="1" noChangeShapeType="1"/>
            </p:cNvSpPr>
            <p:nvPr/>
          </p:nvSpPr>
          <p:spPr bwMode="auto">
            <a:xfrm>
              <a:off x="9993754" y="4518526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8909727" y="4913073"/>
              <a:ext cx="2630019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两个主位时的位次排列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8"/>
          <p:cNvSpPr txBox="1"/>
          <p:nvPr/>
        </p:nvSpPr>
        <p:spPr>
          <a:xfrm>
            <a:off x="2042160" y="151130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 overview</a:t>
            </a:r>
          </a:p>
        </p:txBody>
      </p:sp>
      <p:sp>
        <p:nvSpPr>
          <p:cNvPr id="21" name="텍스트 개체 틀 8"/>
          <p:cNvSpPr txBox="1"/>
          <p:nvPr/>
        </p:nvSpPr>
        <p:spPr>
          <a:xfrm>
            <a:off x="2042160" y="251587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</a:p>
        </p:txBody>
      </p:sp>
      <p:sp>
        <p:nvSpPr>
          <p:cNvPr id="22" name="텍스트 개체 틀 8"/>
          <p:cNvSpPr txBox="1"/>
          <p:nvPr/>
        </p:nvSpPr>
        <p:spPr>
          <a:xfrm>
            <a:off x="2042160" y="352044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03.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</a:p>
        </p:txBody>
      </p:sp>
      <p:sp>
        <p:nvSpPr>
          <p:cNvPr id="23" name="텍스트 개체 틀 8"/>
          <p:cNvSpPr txBox="1"/>
          <p:nvPr/>
        </p:nvSpPr>
        <p:spPr>
          <a:xfrm>
            <a:off x="2042160" y="452501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</a:p>
        </p:txBody>
      </p:sp>
      <p:sp>
        <p:nvSpPr>
          <p:cNvPr id="24" name="텍스트 개체 틀 8"/>
          <p:cNvSpPr txBox="1"/>
          <p:nvPr/>
        </p:nvSpPr>
        <p:spPr>
          <a:xfrm>
            <a:off x="654685" y="2122805"/>
            <a:ext cx="968375" cy="175768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目</a:t>
            </a:r>
          </a:p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录</a:t>
            </a:r>
            <a:r>
              <a:rPr lang="en-US" altLang="ko-KR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</a:p>
        </p:txBody>
      </p:sp>
      <p:sp>
        <p:nvSpPr>
          <p:cNvPr id="25" name="텍스트 개체 틀 8"/>
          <p:cNvSpPr txBox="1"/>
          <p:nvPr/>
        </p:nvSpPr>
        <p:spPr>
          <a:xfrm>
            <a:off x="654685" y="3912870"/>
            <a:ext cx="968375" cy="193040"/>
          </a:xfrm>
          <a:prstGeom prst="rect">
            <a:avLst/>
          </a:prstGeom>
          <a:solidFill>
            <a:srgbClr val="B30F42"/>
          </a:solidFill>
        </p:spPr>
        <p:txBody>
          <a:bodyPr vert="horz"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>
                <a:solidFill>
                  <a:schemeClr val="bg1"/>
                </a:solidFill>
                <a:effectLst/>
                <a:latin typeface="+mn-lt"/>
                <a:cs typeface="+mn-ea"/>
                <a:sym typeface="+mn-lt"/>
              </a:rPr>
              <a:t>CONTENTS 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pic>
        <p:nvPicPr>
          <p:cNvPr id="2" name="图片 1" descr="51miz-E852339-1536C30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830" y="2414270"/>
            <a:ext cx="3939540" cy="2754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95456" y="346229"/>
            <a:ext cx="1819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 bldLvl="0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436733" y="177285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问候</a:t>
            </a:r>
          </a:p>
        </p:txBody>
      </p:sp>
      <p:sp>
        <p:nvSpPr>
          <p:cNvPr id="2" name="矩形 1"/>
          <p:cNvSpPr/>
          <p:nvPr/>
        </p:nvSpPr>
        <p:spPr>
          <a:xfrm>
            <a:off x="5403095" y="2822039"/>
            <a:ext cx="3883772" cy="54938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问候是人际关系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的优品步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03095" y="3744694"/>
            <a:ext cx="4802579" cy="13919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遇熟人、同事主动打招呼；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与朋友同行时，遇到熟人时，可相互介绍；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同事间一般以名字或职务相称；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 bldLvl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231888" y="128390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介绍</a:t>
            </a: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817700" y="2305685"/>
            <a:ext cx="6644911" cy="323761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介绍他人的顺序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37527" y="2919170"/>
            <a:ext cx="940682" cy="889721"/>
            <a:chOff x="2052432" y="1827992"/>
            <a:chExt cx="940682" cy="889721"/>
          </a:xfrm>
        </p:grpSpPr>
        <p:sp>
          <p:nvSpPr>
            <p:cNvPr id="48" name="TextBox 47"/>
            <p:cNvSpPr txBox="1"/>
            <p:nvPr/>
          </p:nvSpPr>
          <p:spPr bwMode="auto">
            <a:xfrm>
              <a:off x="2052432" y="2226223"/>
              <a:ext cx="940682" cy="4914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把下级介绍给上级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73106" y="1827992"/>
              <a:ext cx="4860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80139" y="3275812"/>
            <a:ext cx="940682" cy="911098"/>
            <a:chOff x="3095044" y="2184634"/>
            <a:chExt cx="940682" cy="911098"/>
          </a:xfrm>
        </p:grpSpPr>
        <p:sp>
          <p:nvSpPr>
            <p:cNvPr id="59" name="TextBox 58"/>
            <p:cNvSpPr txBox="1"/>
            <p:nvPr/>
          </p:nvSpPr>
          <p:spPr>
            <a:xfrm>
              <a:off x="3322510" y="2184634"/>
              <a:ext cx="442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3095044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把晚辈介绍给长辈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26366" y="2919170"/>
            <a:ext cx="940682" cy="890674"/>
            <a:chOff x="4141271" y="1827992"/>
            <a:chExt cx="940682" cy="890674"/>
          </a:xfrm>
        </p:grpSpPr>
        <p:sp>
          <p:nvSpPr>
            <p:cNvPr id="55" name="TextBox 54"/>
            <p:cNvSpPr txBox="1"/>
            <p:nvPr/>
          </p:nvSpPr>
          <p:spPr>
            <a:xfrm>
              <a:off x="4351020" y="1827992"/>
              <a:ext cx="470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4141271" y="2226223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把男士介绍给女士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68978" y="3275812"/>
            <a:ext cx="940682" cy="911098"/>
            <a:chOff x="5183883" y="2184634"/>
            <a:chExt cx="940682" cy="911098"/>
          </a:xfrm>
        </p:grpSpPr>
        <p:sp>
          <p:nvSpPr>
            <p:cNvPr id="58" name="TextBox 57"/>
            <p:cNvSpPr txBox="1"/>
            <p:nvPr/>
          </p:nvSpPr>
          <p:spPr>
            <a:xfrm>
              <a:off x="5423739" y="2184634"/>
              <a:ext cx="5052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5183883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把主人介绍给客人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373507" y="288987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E</a:t>
            </a:r>
          </a:p>
        </p:txBody>
      </p:sp>
      <p:sp>
        <p:nvSpPr>
          <p:cNvPr id="70" name="TextBox 69"/>
          <p:cNvSpPr txBox="1"/>
          <p:nvPr/>
        </p:nvSpPr>
        <p:spPr bwMode="auto">
          <a:xfrm>
            <a:off x="5144830" y="3317401"/>
            <a:ext cx="94068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把未婚介绍给已婚</a:t>
            </a:r>
            <a:endParaRPr kumimoji="0" lang="zh-CN" alt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17614" y="324604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187442" y="3653827"/>
            <a:ext cx="94068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把非官方人员介绍给官方人员</a:t>
            </a:r>
            <a:endParaRPr kumimoji="0" lang="zh-CN" alt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任意多边形 8"/>
          <p:cNvSpPr/>
          <p:nvPr/>
        </p:nvSpPr>
        <p:spPr>
          <a:xfrm>
            <a:off x="645795" y="4390694"/>
            <a:ext cx="1661795" cy="1405918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表现出结识对方的热情，起立或欠身致意；</a:t>
            </a:r>
          </a:p>
        </p:txBody>
      </p:sp>
      <p:sp>
        <p:nvSpPr>
          <p:cNvPr id="11" name="任意多边形 9"/>
          <p:cNvSpPr/>
          <p:nvPr/>
        </p:nvSpPr>
        <p:spPr>
          <a:xfrm>
            <a:off x="2695575" y="48171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kern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双目应该注视对方；</a:t>
            </a:r>
          </a:p>
        </p:txBody>
      </p:sp>
      <p:sp>
        <p:nvSpPr>
          <p:cNvPr id="12" name="任意多边形 10"/>
          <p:cNvSpPr/>
          <p:nvPr/>
        </p:nvSpPr>
        <p:spPr>
          <a:xfrm>
            <a:off x="4709795" y="48044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介绍完毕，握手问好。</a:t>
            </a:r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6746687" y="4682131"/>
            <a:ext cx="953512" cy="806533"/>
          </a:xfrm>
          <a:prstGeom prst="round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当被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介绍时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4" grpId="0" bldLvl="0" animBg="1"/>
      <p:bldP spid="24" grpId="1" animBg="1"/>
      <p:bldP spid="56" grpId="0"/>
      <p:bldP spid="56" grpId="1"/>
      <p:bldP spid="70" grpId="0"/>
      <p:bldP spid="70" grpId="1"/>
      <p:bldP spid="57" grpId="0"/>
      <p:bldP spid="57" grpId="1"/>
      <p:bldP spid="71" grpId="0"/>
      <p:bldP spid="71" grpId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74" grpId="0" bldLvl="0" animBg="1"/>
      <p:bldP spid="7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15417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16" name="矩形 15"/>
          <p:cNvSpPr/>
          <p:nvPr/>
        </p:nvSpPr>
        <p:spPr>
          <a:xfrm>
            <a:off x="4996815" y="2755265"/>
            <a:ext cx="6031865" cy="27539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尊者为先：上级在先、长者在先、女性在先。 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客人到来之时应该主人先伸手，表示欢迎；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客人走的时候一般是客人先伸手，表示愿意继续交往。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不能伸出左手与人相握。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与女士握手，只能轻握手指，忌双手满握。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男士在握手前先脱下手套，摘下帽子。女士可以例外。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51728" y="154806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12" name="矩形 11"/>
          <p:cNvSpPr/>
          <p:nvPr/>
        </p:nvSpPr>
        <p:spPr>
          <a:xfrm>
            <a:off x="548005" y="2963545"/>
            <a:ext cx="2385060" cy="26847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邮件的行文是否有礼有节，措辞是否恰当、礼貌，在很大程度上显示了一位职场人士的专业素养，也一定程度地反应了其所在公司的专业形象。</a:t>
            </a:r>
          </a:p>
        </p:txBody>
      </p:sp>
      <p:sp>
        <p:nvSpPr>
          <p:cNvPr id="10" name="矩形 9"/>
          <p:cNvSpPr/>
          <p:nvPr/>
        </p:nvSpPr>
        <p:spPr>
          <a:xfrm>
            <a:off x="3461049" y="2963458"/>
            <a:ext cx="4561541" cy="3328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简单而又能概况内容的标题；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得体的称呼（如多人，则是大家，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ALL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开头、结尾最好要有问候语；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简明扼要，但也文字不要太少；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正确使用主送，抄送，密送；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超过三个附件，请打包；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结尾有简单明了的签名；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回复，及时回复。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308463" y="13258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3415" y="2622550"/>
            <a:ext cx="7289165" cy="645160"/>
          </a:xfrm>
          <a:prstGeom prst="rect">
            <a:avLst/>
          </a:prstGeom>
          <a:solidFill>
            <a:srgbClr val="B30F42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现代化的会议离不开各种辅助器材，在召开会议之前，就应该把各种辅助器材准备妥当。</a:t>
            </a:r>
          </a:p>
        </p:txBody>
      </p:sp>
      <p:sp>
        <p:nvSpPr>
          <p:cNvPr id="2" name="Text Box 61"/>
          <p:cNvSpPr txBox="1">
            <a:spLocks noChangeArrowheads="1"/>
          </p:cNvSpPr>
          <p:nvPr/>
        </p:nvSpPr>
        <p:spPr bwMode="auto">
          <a:xfrm>
            <a:off x="6066155" y="355600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桌椅、名牌、茶水</a:t>
            </a:r>
          </a:p>
        </p:txBody>
      </p:sp>
      <p:sp>
        <p:nvSpPr>
          <p:cNvPr id="3" name="Text Box 61"/>
          <p:cNvSpPr txBox="1">
            <a:spLocks noChangeArrowheads="1"/>
          </p:cNvSpPr>
          <p:nvPr/>
        </p:nvSpPr>
        <p:spPr bwMode="auto">
          <a:xfrm>
            <a:off x="6066155" y="40944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签到簿、名册、会议议程</a:t>
            </a:r>
          </a:p>
        </p:txBody>
      </p:sp>
      <p:sp>
        <p:nvSpPr>
          <p:cNvPr id="8" name="Text Box 61"/>
          <p:cNvSpPr txBox="1">
            <a:spLocks noChangeArrowheads="1"/>
          </p:cNvSpPr>
          <p:nvPr/>
        </p:nvSpPr>
        <p:spPr bwMode="auto">
          <a:xfrm>
            <a:off x="6066155" y="461264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黑板、白板、笔</a:t>
            </a: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6066155" y="514096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各种视听器材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6066155" y="56692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资料、样品</a:t>
            </a:r>
            <a:r>
              <a:rPr lang="en-US" altLang="zh-CN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….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2" grpId="0" bldLvl="0" animBg="1"/>
      <p:bldP spid="3" grpId="0" bldLvl="0" animBg="1"/>
      <p:bldP spid="8" grpId="0" bldLvl="0" animBg="1"/>
      <p:bldP spid="9" grpId="0" bldLvl="0" animBg="1"/>
      <p:bldP spid="5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：优品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    </a:t>
            </a: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谢谢观看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5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7400" y="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57210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52066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Etiquetteo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verview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955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994809" y="120262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</a:t>
            </a:r>
          </a:p>
        </p:txBody>
      </p:sp>
      <p:sp>
        <p:nvSpPr>
          <p:cNvPr id="15" name="矩形 14"/>
          <p:cNvSpPr/>
          <p:nvPr/>
        </p:nvSpPr>
        <p:spPr>
          <a:xfrm>
            <a:off x="1937851" y="2727960"/>
            <a:ext cx="3879215" cy="8070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尊重他人的一种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观念表达</a:t>
            </a:r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这种观念的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形式</a:t>
            </a:r>
          </a:p>
        </p:txBody>
      </p:sp>
      <p:sp>
        <p:nvSpPr>
          <p:cNvPr id="17" name="矩形 16"/>
          <p:cNvSpPr/>
          <p:nvPr/>
        </p:nvSpPr>
        <p:spPr>
          <a:xfrm>
            <a:off x="913279" y="4776763"/>
            <a:ext cx="59283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本质就是：尊重，就是与人为善，待人以诚</a:t>
            </a:r>
          </a:p>
        </p:txBody>
      </p:sp>
      <p:sp>
        <p:nvSpPr>
          <p:cNvPr id="18" name="矩形 17"/>
          <p:cNvSpPr/>
          <p:nvPr/>
        </p:nvSpPr>
        <p:spPr>
          <a:xfrm>
            <a:off x="1520021" y="3682425"/>
            <a:ext cx="4714875" cy="683895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礼出于俗，俗化为礼</a:t>
            </a:r>
          </a:p>
        </p:txBody>
      </p:sp>
      <p:sp>
        <p:nvSpPr>
          <p:cNvPr id="19" name="矩形 18"/>
          <p:cNvSpPr/>
          <p:nvPr/>
        </p:nvSpPr>
        <p:spPr>
          <a:xfrm>
            <a:off x="608479" y="5259785"/>
            <a:ext cx="65379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礼仪源于我们在人际交往中最易让人接受的做法</a:t>
            </a:r>
          </a:p>
        </p:txBody>
      </p:sp>
      <p:pic>
        <p:nvPicPr>
          <p:cNvPr id="3" name="图片 2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18" grpId="0" bldLvl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014865" y="1486474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懂礼仪</a:t>
            </a:r>
          </a:p>
        </p:txBody>
      </p:sp>
      <p:sp>
        <p:nvSpPr>
          <p:cNvPr id="15" name="矩形 14"/>
          <p:cNvSpPr/>
          <p:nvPr/>
        </p:nvSpPr>
        <p:spPr>
          <a:xfrm>
            <a:off x="5891232" y="2592705"/>
            <a:ext cx="4902835" cy="437515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懂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礼仪，充满</a:t>
            </a:r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自信，代表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企业形象</a:t>
            </a:r>
            <a:endParaRPr lang="zh-CN" altLang="en-US" sz="2400" kern="100" spc="6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16795" y="31467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塑造组织形象</a:t>
            </a:r>
          </a:p>
        </p:txBody>
      </p:sp>
      <p:sp>
        <p:nvSpPr>
          <p:cNvPr id="2" name="矩形 1"/>
          <p:cNvSpPr/>
          <p:nvPr/>
        </p:nvSpPr>
        <p:spPr>
          <a:xfrm>
            <a:off x="7216795" y="401666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传播沟通信息</a:t>
            </a:r>
          </a:p>
        </p:txBody>
      </p:sp>
      <p:sp>
        <p:nvSpPr>
          <p:cNvPr id="3" name="矩形 2"/>
          <p:cNvSpPr/>
          <p:nvPr/>
        </p:nvSpPr>
        <p:spPr>
          <a:xfrm>
            <a:off x="7216795" y="48866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提高办事效率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bldLvl="0" animBg="1"/>
      <p:bldP spid="17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1778" y="15594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不懂礼仪</a:t>
            </a:r>
          </a:p>
        </p:txBody>
      </p:sp>
      <p:sp>
        <p:nvSpPr>
          <p:cNvPr id="19" name="矩形 18"/>
          <p:cNvSpPr/>
          <p:nvPr/>
        </p:nvSpPr>
        <p:spPr>
          <a:xfrm>
            <a:off x="3902075" y="4634865"/>
            <a:ext cx="4275455" cy="6782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没有良好的礼仪，其余的一切成就都会被人看成骄傲、自负、无用和愚蠢。</a:t>
            </a:r>
          </a:p>
        </p:txBody>
      </p:sp>
      <p:sp>
        <p:nvSpPr>
          <p:cNvPr id="22" name="矩形 21"/>
          <p:cNvSpPr/>
          <p:nvPr/>
        </p:nvSpPr>
        <p:spPr>
          <a:xfrm>
            <a:off x="322943" y="2409477"/>
            <a:ext cx="7484382" cy="95038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不遵守商务礼仪，往往会让人见笑，</a:t>
            </a:r>
          </a:p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甚至会造成非常严重的后果。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902075" y="3779520"/>
            <a:ext cx="4276090" cy="5607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齐顷公不尊重各有残疾的晋、鲁、卫、曹四国使臣。四国歃血为盟，联合讨伐齐国。</a:t>
            </a:r>
          </a:p>
        </p:txBody>
      </p:sp>
      <p:sp>
        <p:nvSpPr>
          <p:cNvPr id="24" name="矩形 4"/>
          <p:cNvSpPr>
            <a:spLocks noChangeArrowheads="1"/>
          </p:cNvSpPr>
          <p:nvPr/>
        </p:nvSpPr>
        <p:spPr bwMode="auto">
          <a:xfrm>
            <a:off x="537210" y="3779520"/>
            <a:ext cx="3141345" cy="441916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5000"/>
              </a:lnSpc>
              <a:spcBef>
                <a:spcPts val="150"/>
              </a:spcBef>
              <a:spcAft>
                <a:spcPts val="45"/>
              </a:spcAft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因“礼”引发的血战</a:t>
            </a:r>
          </a:p>
        </p:txBody>
      </p:sp>
      <p:sp>
        <p:nvSpPr>
          <p:cNvPr id="8" name="TextBox 63"/>
          <p:cNvSpPr txBox="1"/>
          <p:nvPr/>
        </p:nvSpPr>
        <p:spPr>
          <a:xfrm>
            <a:off x="543560" y="4634865"/>
            <a:ext cx="3148330" cy="47654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约翰</a:t>
            </a:r>
            <a:r>
              <a:rPr lang="en-US" altLang="zh-CN" sz="2000" kern="100" dirty="0">
                <a:solidFill>
                  <a:schemeClr val="bg1"/>
                </a:solidFill>
                <a:cs typeface="+mn-ea"/>
                <a:sym typeface="+mn-lt"/>
              </a:rPr>
              <a:t>•</a:t>
            </a: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洛克（英国哲学家）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9" grpId="0"/>
      <p:bldP spid="19" grpId="1"/>
      <p:bldP spid="22" grpId="0"/>
      <p:bldP spid="22" grpId="1"/>
      <p:bldP spid="20" grpId="0"/>
      <p:bldP spid="20" grpId="1"/>
      <p:bldP spid="24" grpId="0" bldLvl="0" animBg="1"/>
      <p:bldP spid="24" grpId="1"/>
      <p:bldP spid="8" grpId="0" bldLvl="0" animBg="1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10664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36143" y="12927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发肤容貌</a:t>
            </a:r>
          </a:p>
        </p:txBody>
      </p:sp>
      <p:sp>
        <p:nvSpPr>
          <p:cNvPr id="15" name="矩形 14"/>
          <p:cNvSpPr/>
          <p:nvPr/>
        </p:nvSpPr>
        <p:spPr>
          <a:xfrm>
            <a:off x="6179820" y="2284730"/>
            <a:ext cx="5607685" cy="15201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）发型发式要求：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前发不遮眉，侧发不掩耳，后发不及领。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剔须修面（每日必须），保持清洁。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79820" y="3919855"/>
            <a:ext cx="5607685" cy="18522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）发型发式：“女人看头”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时尚得体，美观大方、符合身份；不佩戴华丽的头饰，避免出现：远看像圣诞树，近看像杂货铺的场面。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清新淡妆，妆成有却无。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72043" y="2607249"/>
            <a:ext cx="1205230" cy="622300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男士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21505" y="4504055"/>
            <a:ext cx="1228725" cy="622300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女士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907155" y="3846830"/>
            <a:ext cx="7794625" cy="0"/>
          </a:xfrm>
          <a:prstGeom prst="line">
            <a:avLst/>
          </a:prstGeom>
          <a:ln>
            <a:solidFill>
              <a:srgbClr val="7A8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2" grpId="0"/>
      <p:bldP spid="2" grpId="1"/>
      <p:bldP spid="5" grpId="0" bldLvl="0" animBg="1"/>
      <p:bldP spid="5" grpId="1" animBg="1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518969" y="145408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男士着装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518969" y="2589989"/>
            <a:ext cx="3510241" cy="347748"/>
            <a:chOff x="3680111" y="1968504"/>
            <a:chExt cx="3510241" cy="347748"/>
          </a:xfrm>
        </p:grpSpPr>
        <p:sp>
          <p:nvSpPr>
            <p:cNvPr id="4" name="圆角矩形 3"/>
            <p:cNvSpPr/>
            <p:nvPr/>
          </p:nvSpPr>
          <p:spPr>
            <a:xfrm>
              <a:off x="3680111" y="1968504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699161" y="1970812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两个单色，一个图案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6518910" y="3127602"/>
            <a:ext cx="4244340" cy="7543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在西服套装、衬衣、领带中，最少要有两个单色，最多一个图案。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518969" y="4104867"/>
            <a:ext cx="3510241" cy="347345"/>
            <a:chOff x="3680111" y="3257857"/>
            <a:chExt cx="3510241" cy="347749"/>
          </a:xfrm>
        </p:grpSpPr>
        <p:sp>
          <p:nvSpPr>
            <p:cNvPr id="12" name="圆角矩形 11"/>
            <p:cNvSpPr/>
            <p:nvPr/>
          </p:nvSpPr>
          <p:spPr>
            <a:xfrm>
              <a:off x="3680111" y="3257857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699161" y="3260166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深浅交错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6518910" y="4642077"/>
            <a:ext cx="4735195" cy="117983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深色西服配浅色衬衫和鲜艳、中深色领带；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中深色西服配浅色衬衫和深色领带；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浅色西服配中深色衬衫和深色领带。</a:t>
            </a:r>
          </a:p>
        </p:txBody>
      </p:sp>
      <p:pic>
        <p:nvPicPr>
          <p:cNvPr id="16" name="图片 15" descr="D:\素材\51miz-E801030-F07C6064.png51miz-E801030-F07C606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-317" y="0"/>
            <a:ext cx="4902200" cy="69348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4" grpId="0"/>
      <p:bldP spid="1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第一PPT，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1642</Words>
  <Application>Microsoft Office PowerPoint</Application>
  <PresentationFormat>宽屏</PresentationFormat>
  <Paragraphs>224</Paragraphs>
  <Slides>27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Meiryo</vt:lpstr>
      <vt:lpstr>汉仪大宋简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1_Office 主题​​</vt:lpstr>
      <vt:lpstr>2_Office 主题​​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168</cp:revision>
  <dcterms:created xsi:type="dcterms:W3CDTF">2019-06-19T02:08:00Z</dcterms:created>
  <dcterms:modified xsi:type="dcterms:W3CDTF">2023-02-03T02:43:16Z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6F9E1A58323E4000B1CF9896DACA10A1</vt:lpwstr>
  </property>
</Properties>
</file>