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44"/>
  </p:notesMasterIdLst>
  <p:sldIdLst>
    <p:sldId id="256" r:id="rId4"/>
    <p:sldId id="348" r:id="rId5"/>
    <p:sldId id="350" r:id="rId6"/>
    <p:sldId id="346" r:id="rId7"/>
    <p:sldId id="347" r:id="rId8"/>
    <p:sldId id="351" r:id="rId9"/>
    <p:sldId id="352" r:id="rId10"/>
    <p:sldId id="354" r:id="rId11"/>
    <p:sldId id="353" r:id="rId12"/>
    <p:sldId id="355" r:id="rId13"/>
    <p:sldId id="357" r:id="rId14"/>
    <p:sldId id="356" r:id="rId15"/>
    <p:sldId id="358" r:id="rId16"/>
    <p:sldId id="359" r:id="rId17"/>
    <p:sldId id="360" r:id="rId18"/>
    <p:sldId id="361" r:id="rId19"/>
    <p:sldId id="362"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42" r:id="rId38"/>
    <p:sldId id="381" r:id="rId39"/>
    <p:sldId id="382" r:id="rId40"/>
    <p:sldId id="383" r:id="rId41"/>
    <p:sldId id="384" r:id="rId42"/>
    <p:sldId id="385"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85C5"/>
    <a:srgbClr val="78B7B7"/>
    <a:srgbClr val="3D900E"/>
    <a:srgbClr val="6BB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96314" autoAdjust="0"/>
  </p:normalViewPr>
  <p:slideViewPr>
    <p:cSldViewPr snapToGrid="0">
      <p:cViewPr varScale="1">
        <p:scale>
          <a:sx n="108" d="100"/>
          <a:sy n="108"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0575360561302E-2"/>
          <c:y val="1.7195705656515101E-2"/>
          <c:w val="0.96490729322039903"/>
          <c:h val="0.96472996247322296"/>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dPt>
            <c:idx val="0"/>
            <c:bubble3D val="0"/>
            <c:spPr>
              <a:solidFill>
                <a:srgbClr val="787161"/>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3A6B-478B-8913-86FC61DE544F}"/>
              </c:ext>
            </c:extLst>
          </c:dPt>
          <c:dPt>
            <c:idx val="1"/>
            <c:bubble3D val="0"/>
            <c:spPr>
              <a:solidFill>
                <a:srgbClr val="2285C5"/>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3A6B-478B-8913-86FC61DE544F}"/>
              </c:ext>
            </c:extLst>
          </c:dPt>
          <c:cat>
            <c:strRef>
              <c:f>Sheet1!$A$2:$A$3</c:f>
              <c:strCache>
                <c:ptCount val="2"/>
                <c:pt idx="0">
                  <c:v>A</c:v>
                </c:pt>
                <c:pt idx="1">
                  <c:v>B</c:v>
                </c:pt>
              </c:strCache>
            </c:strRef>
          </c:cat>
          <c:val>
            <c:numRef>
              <c:f>Sheet1!$B$2:$B$3</c:f>
              <c:numCache>
                <c:formatCode>General</c:formatCode>
                <c:ptCount val="2"/>
                <c:pt idx="0">
                  <c:v>568</c:v>
                </c:pt>
                <c:pt idx="1">
                  <c:v>1600</c:v>
                </c:pt>
              </c:numCache>
            </c:numRef>
          </c:val>
          <c:extLst xmlns:c16r2="http://schemas.microsoft.com/office/drawing/2015/06/chart">
            <c:ext xmlns:c16="http://schemas.microsoft.com/office/drawing/2014/chart" uri="{C3380CC4-5D6E-409C-BE32-E72D297353CC}">
              <c16:uniqueId val="{00000004-3A6B-478B-8913-86FC61DE544F}"/>
            </c:ext>
          </c:extLst>
        </c:ser>
        <c:dLbls>
          <c:showLegendKey val="0"/>
          <c:showVal val="0"/>
          <c:showCatName val="0"/>
          <c:showSerName val="0"/>
          <c:showPercent val="0"/>
          <c:showBubbleSize val="0"/>
          <c:showLeaderLines val="1"/>
        </c:dLbls>
        <c:firstSliceAng val="181"/>
        <c:holeSize val="9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7251042776699E-2"/>
          <c:y val="0.17709236607102999"/>
          <c:w val="0.93205275839442003"/>
          <c:h val="0.62610631681601603"/>
        </c:manualLayout>
      </c:layout>
      <c:barChart>
        <c:barDir val="bar"/>
        <c:grouping val="stacked"/>
        <c:varyColors val="0"/>
        <c:ser>
          <c:idx val="0"/>
          <c:order val="0"/>
          <c:tx>
            <c:strRef>
              <c:f>Sheet1!$B$1</c:f>
              <c:strCache>
                <c:ptCount val="1"/>
                <c:pt idx="0">
                  <c:v>系列 1</c:v>
                </c:pt>
              </c:strCache>
            </c:strRef>
          </c:tx>
          <c:spPr>
            <a:solidFill>
              <a:srgbClr val="2285C5"/>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4D2-47B0-9468-E5F2D1F12C59}"/>
              </c:ext>
            </c:extLst>
          </c:dPt>
          <c:cat>
            <c:strRef>
              <c:f>Sheet1!$A$2</c:f>
              <c:strCache>
                <c:ptCount val="1"/>
                <c:pt idx="0">
                  <c:v>项目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2-24D2-47B0-9468-E5F2D1F12C59}"/>
            </c:ext>
          </c:extLst>
        </c:ser>
        <c:ser>
          <c:idx val="1"/>
          <c:order val="1"/>
          <c:tx>
            <c:strRef>
              <c:f>Sheet1!$C$1</c:f>
              <c:strCache>
                <c:ptCount val="1"/>
                <c:pt idx="0">
                  <c:v>系列 2</c:v>
                </c:pt>
              </c:strCache>
            </c:strRef>
          </c:tx>
          <c:spPr>
            <a:solidFill>
              <a:schemeClr val="bg1">
                <a:lumMod val="85000"/>
                <a:alpha val="50000"/>
              </a:schemeClr>
            </a:solidFill>
            <a:ln>
              <a:noFill/>
            </a:ln>
            <a:effectLst/>
          </c:spPr>
          <c:invertIfNegative val="0"/>
          <c:cat>
            <c:strRef>
              <c:f>Sheet1!$A$2</c:f>
              <c:strCache>
                <c:ptCount val="1"/>
                <c:pt idx="0">
                  <c:v>项目 1</c:v>
                </c:pt>
              </c:strCache>
            </c:strRef>
          </c:cat>
          <c:val>
            <c:numRef>
              <c:f>Sheet1!$C$2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3-24D2-47B0-9468-E5F2D1F12C59}"/>
            </c:ext>
          </c:extLst>
        </c:ser>
        <c:dLbls>
          <c:showLegendKey val="0"/>
          <c:showVal val="0"/>
          <c:showCatName val="0"/>
          <c:showSerName val="0"/>
          <c:showPercent val="0"/>
          <c:showBubbleSize val="0"/>
        </c:dLbls>
        <c:gapWidth val="500"/>
        <c:overlap val="100"/>
        <c:axId val="1900709328"/>
        <c:axId val="1900710960"/>
      </c:barChart>
      <c:catAx>
        <c:axId val="1900709328"/>
        <c:scaling>
          <c:orientation val="minMax"/>
        </c:scaling>
        <c:delete val="1"/>
        <c:axPos val="l"/>
        <c:numFmt formatCode="General" sourceLinked="1"/>
        <c:majorTickMark val="none"/>
        <c:minorTickMark val="none"/>
        <c:tickLblPos val="nextTo"/>
        <c:crossAx val="1900710960"/>
        <c:crosses val="autoZero"/>
        <c:auto val="1"/>
        <c:lblAlgn val="ctr"/>
        <c:lblOffset val="100"/>
        <c:noMultiLvlLbl val="0"/>
      </c:catAx>
      <c:valAx>
        <c:axId val="1900710960"/>
        <c:scaling>
          <c:orientation val="minMax"/>
        </c:scaling>
        <c:delete val="1"/>
        <c:axPos val="b"/>
        <c:numFmt formatCode="General" sourceLinked="1"/>
        <c:majorTickMark val="none"/>
        <c:minorTickMark val="none"/>
        <c:tickLblPos val="nextTo"/>
        <c:crossAx val="190070932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7251042776699E-2"/>
          <c:y val="0.17709236607102999"/>
          <c:w val="0.93205275839442003"/>
          <c:h val="0.62610631681601603"/>
        </c:manualLayout>
      </c:layout>
      <c:barChart>
        <c:barDir val="bar"/>
        <c:grouping val="stacked"/>
        <c:varyColors val="0"/>
        <c:ser>
          <c:idx val="0"/>
          <c:order val="0"/>
          <c:tx>
            <c:strRef>
              <c:f>Sheet1!$B$1</c:f>
              <c:strCache>
                <c:ptCount val="1"/>
                <c:pt idx="0">
                  <c:v>系列 1</c:v>
                </c:pt>
              </c:strCache>
            </c:strRef>
          </c:tx>
          <c:spPr>
            <a:solidFill>
              <a:srgbClr val="2285C5"/>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9008-42F0-AF23-958191FE5030}"/>
              </c:ext>
            </c:extLst>
          </c:dPt>
          <c:cat>
            <c:strRef>
              <c:f>Sheet1!$A$2</c:f>
              <c:strCache>
                <c:ptCount val="1"/>
                <c:pt idx="0">
                  <c:v>项目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2-9008-42F0-AF23-958191FE5030}"/>
            </c:ext>
          </c:extLst>
        </c:ser>
        <c:ser>
          <c:idx val="1"/>
          <c:order val="1"/>
          <c:tx>
            <c:strRef>
              <c:f>Sheet1!$C$1</c:f>
              <c:strCache>
                <c:ptCount val="1"/>
                <c:pt idx="0">
                  <c:v>系列 2</c:v>
                </c:pt>
              </c:strCache>
            </c:strRef>
          </c:tx>
          <c:spPr>
            <a:solidFill>
              <a:schemeClr val="bg1">
                <a:lumMod val="85000"/>
                <a:alpha val="50000"/>
              </a:schemeClr>
            </a:solidFill>
            <a:ln>
              <a:noFill/>
            </a:ln>
            <a:effectLst/>
          </c:spPr>
          <c:invertIfNegative val="0"/>
          <c:cat>
            <c:strRef>
              <c:f>Sheet1!$A$2</c:f>
              <c:strCache>
                <c:ptCount val="1"/>
                <c:pt idx="0">
                  <c:v>项目 1</c:v>
                </c:pt>
              </c:strCache>
            </c:strRef>
          </c:cat>
          <c:val>
            <c:numRef>
              <c:f>Sheet1!$C$2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3-9008-42F0-AF23-958191FE5030}"/>
            </c:ext>
          </c:extLst>
        </c:ser>
        <c:dLbls>
          <c:showLegendKey val="0"/>
          <c:showVal val="0"/>
          <c:showCatName val="0"/>
          <c:showSerName val="0"/>
          <c:showPercent val="0"/>
          <c:showBubbleSize val="0"/>
        </c:dLbls>
        <c:gapWidth val="500"/>
        <c:overlap val="100"/>
        <c:axId val="1900713136"/>
        <c:axId val="1900710416"/>
      </c:barChart>
      <c:catAx>
        <c:axId val="1900713136"/>
        <c:scaling>
          <c:orientation val="minMax"/>
        </c:scaling>
        <c:delete val="1"/>
        <c:axPos val="l"/>
        <c:numFmt formatCode="General" sourceLinked="1"/>
        <c:majorTickMark val="none"/>
        <c:minorTickMark val="none"/>
        <c:tickLblPos val="nextTo"/>
        <c:crossAx val="1900710416"/>
        <c:crosses val="autoZero"/>
        <c:auto val="1"/>
        <c:lblAlgn val="ctr"/>
        <c:lblOffset val="100"/>
        <c:noMultiLvlLbl val="0"/>
      </c:catAx>
      <c:valAx>
        <c:axId val="1900710416"/>
        <c:scaling>
          <c:orientation val="minMax"/>
        </c:scaling>
        <c:delete val="1"/>
        <c:axPos val="b"/>
        <c:numFmt formatCode="General" sourceLinked="1"/>
        <c:majorTickMark val="none"/>
        <c:minorTickMark val="none"/>
        <c:tickLblPos val="nextTo"/>
        <c:crossAx val="190071313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7251042776699E-2"/>
          <c:y val="0.17709236607102999"/>
          <c:w val="0.93205275839442003"/>
          <c:h val="0.62610631681601603"/>
        </c:manualLayout>
      </c:layout>
      <c:barChart>
        <c:barDir val="bar"/>
        <c:grouping val="stacked"/>
        <c:varyColors val="0"/>
        <c:ser>
          <c:idx val="0"/>
          <c:order val="0"/>
          <c:tx>
            <c:strRef>
              <c:f>Sheet1!$B$1</c:f>
              <c:strCache>
                <c:ptCount val="1"/>
                <c:pt idx="0">
                  <c:v>系列 1</c:v>
                </c:pt>
              </c:strCache>
            </c:strRef>
          </c:tx>
          <c:spPr>
            <a:solidFill>
              <a:srgbClr val="9F50E9"/>
            </a:solidFill>
            <a:ln>
              <a:noFill/>
            </a:ln>
            <a:effectLst/>
          </c:spPr>
          <c:invertIfNegative val="0"/>
          <c:dPt>
            <c:idx val="0"/>
            <c:invertIfNegative val="0"/>
            <c:bubble3D val="0"/>
            <c:spPr>
              <a:solidFill>
                <a:srgbClr val="2285C5"/>
              </a:solidFill>
              <a:ln>
                <a:noFill/>
              </a:ln>
              <a:effectLst/>
            </c:spPr>
            <c:extLst xmlns:c16r2="http://schemas.microsoft.com/office/drawing/2015/06/chart">
              <c:ext xmlns:c16="http://schemas.microsoft.com/office/drawing/2014/chart" uri="{C3380CC4-5D6E-409C-BE32-E72D297353CC}">
                <c16:uniqueId val="{00000001-5D42-4C77-9309-603D6109A90F}"/>
              </c:ext>
            </c:extLst>
          </c:dPt>
          <c:cat>
            <c:strRef>
              <c:f>Sheet1!$A$2</c:f>
              <c:strCache>
                <c:ptCount val="1"/>
                <c:pt idx="0">
                  <c:v>项目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2-5D42-4C77-9309-603D6109A90F}"/>
            </c:ext>
          </c:extLst>
        </c:ser>
        <c:ser>
          <c:idx val="1"/>
          <c:order val="1"/>
          <c:tx>
            <c:strRef>
              <c:f>Sheet1!$C$1</c:f>
              <c:strCache>
                <c:ptCount val="1"/>
                <c:pt idx="0">
                  <c:v>系列 2</c:v>
                </c:pt>
              </c:strCache>
            </c:strRef>
          </c:tx>
          <c:spPr>
            <a:solidFill>
              <a:schemeClr val="bg1">
                <a:lumMod val="85000"/>
                <a:alpha val="50000"/>
              </a:schemeClr>
            </a:solidFill>
            <a:ln>
              <a:noFill/>
            </a:ln>
            <a:effectLst/>
          </c:spPr>
          <c:invertIfNegative val="0"/>
          <c:cat>
            <c:strRef>
              <c:f>Sheet1!$A$2</c:f>
              <c:strCache>
                <c:ptCount val="1"/>
                <c:pt idx="0">
                  <c:v>项目 1</c:v>
                </c:pt>
              </c:strCache>
            </c:strRef>
          </c:cat>
          <c:val>
            <c:numRef>
              <c:f>Sheet1!$C$2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3-5D42-4C77-9309-603D6109A90F}"/>
            </c:ext>
          </c:extLst>
        </c:ser>
        <c:dLbls>
          <c:showLegendKey val="0"/>
          <c:showVal val="0"/>
          <c:showCatName val="0"/>
          <c:showSerName val="0"/>
          <c:showPercent val="0"/>
          <c:showBubbleSize val="0"/>
        </c:dLbls>
        <c:gapWidth val="500"/>
        <c:overlap val="100"/>
        <c:axId val="1900703344"/>
        <c:axId val="1900702800"/>
      </c:barChart>
      <c:catAx>
        <c:axId val="1900703344"/>
        <c:scaling>
          <c:orientation val="minMax"/>
        </c:scaling>
        <c:delete val="1"/>
        <c:axPos val="l"/>
        <c:numFmt formatCode="General" sourceLinked="1"/>
        <c:majorTickMark val="none"/>
        <c:minorTickMark val="none"/>
        <c:tickLblPos val="nextTo"/>
        <c:crossAx val="1900702800"/>
        <c:crosses val="autoZero"/>
        <c:auto val="1"/>
        <c:lblAlgn val="ctr"/>
        <c:lblOffset val="100"/>
        <c:noMultiLvlLbl val="0"/>
      </c:catAx>
      <c:valAx>
        <c:axId val="1900702800"/>
        <c:scaling>
          <c:orientation val="minMax"/>
        </c:scaling>
        <c:delete val="1"/>
        <c:axPos val="b"/>
        <c:numFmt formatCode="General" sourceLinked="1"/>
        <c:majorTickMark val="none"/>
        <c:minorTickMark val="none"/>
        <c:tickLblPos val="nextTo"/>
        <c:crossAx val="1900703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7251042776699E-2"/>
          <c:y val="0.17709236607102999"/>
          <c:w val="0.93205275839442003"/>
          <c:h val="0.62610631681601603"/>
        </c:manualLayout>
      </c:layout>
      <c:barChart>
        <c:barDir val="bar"/>
        <c:grouping val="stacked"/>
        <c:varyColors val="0"/>
        <c:ser>
          <c:idx val="0"/>
          <c:order val="0"/>
          <c:tx>
            <c:strRef>
              <c:f>Sheet1!$B$1</c:f>
              <c:strCache>
                <c:ptCount val="1"/>
                <c:pt idx="0">
                  <c:v>系列 1</c:v>
                </c:pt>
              </c:strCache>
            </c:strRef>
          </c:tx>
          <c:spPr>
            <a:gradFill>
              <a:gsLst>
                <a:gs pos="0">
                  <a:srgbClr val="6935FC"/>
                </a:gs>
                <a:gs pos="100000">
                  <a:srgbClr val="00E1DE"/>
                </a:gs>
              </a:gsLst>
              <a:lin ang="0" scaled="1"/>
            </a:gradFill>
            <a:ln>
              <a:noFill/>
            </a:ln>
            <a:effectLst/>
          </c:spPr>
          <c:invertIfNegative val="0"/>
          <c:dPt>
            <c:idx val="0"/>
            <c:invertIfNegative val="0"/>
            <c:bubble3D val="0"/>
            <c:spPr>
              <a:solidFill>
                <a:srgbClr val="2285C5"/>
              </a:solidFill>
              <a:ln>
                <a:noFill/>
              </a:ln>
              <a:effectLst/>
            </c:spPr>
            <c:extLst xmlns:c16r2="http://schemas.microsoft.com/office/drawing/2015/06/chart">
              <c:ext xmlns:c16="http://schemas.microsoft.com/office/drawing/2014/chart" uri="{C3380CC4-5D6E-409C-BE32-E72D297353CC}">
                <c16:uniqueId val="{00000001-7AC1-41A7-9E49-5192BF384E09}"/>
              </c:ext>
            </c:extLst>
          </c:dPt>
          <c:cat>
            <c:strRef>
              <c:f>Sheet1!$A$2</c:f>
              <c:strCache>
                <c:ptCount val="1"/>
                <c:pt idx="0">
                  <c:v>项目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2-7AC1-41A7-9E49-5192BF384E09}"/>
            </c:ext>
          </c:extLst>
        </c:ser>
        <c:ser>
          <c:idx val="1"/>
          <c:order val="1"/>
          <c:tx>
            <c:strRef>
              <c:f>Sheet1!$C$1</c:f>
              <c:strCache>
                <c:ptCount val="1"/>
                <c:pt idx="0">
                  <c:v>系列 2</c:v>
                </c:pt>
              </c:strCache>
            </c:strRef>
          </c:tx>
          <c:spPr>
            <a:solidFill>
              <a:schemeClr val="bg1">
                <a:lumMod val="85000"/>
                <a:alpha val="50000"/>
              </a:schemeClr>
            </a:solidFill>
            <a:ln>
              <a:noFill/>
            </a:ln>
            <a:effectLst/>
          </c:spPr>
          <c:invertIfNegative val="0"/>
          <c:cat>
            <c:strRef>
              <c:f>Sheet1!$A$2</c:f>
              <c:strCache>
                <c:ptCount val="1"/>
                <c:pt idx="0">
                  <c:v>项目 1</c:v>
                </c:pt>
              </c:strCache>
            </c:strRef>
          </c:cat>
          <c:val>
            <c:numRef>
              <c:f>Sheet1!$C$2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3-7AC1-41A7-9E49-5192BF384E09}"/>
            </c:ext>
          </c:extLst>
        </c:ser>
        <c:dLbls>
          <c:showLegendKey val="0"/>
          <c:showVal val="0"/>
          <c:showCatName val="0"/>
          <c:showSerName val="0"/>
          <c:showPercent val="0"/>
          <c:showBubbleSize val="0"/>
        </c:dLbls>
        <c:gapWidth val="500"/>
        <c:overlap val="100"/>
        <c:axId val="1900711504"/>
        <c:axId val="1900714768"/>
      </c:barChart>
      <c:catAx>
        <c:axId val="1900711504"/>
        <c:scaling>
          <c:orientation val="minMax"/>
        </c:scaling>
        <c:delete val="1"/>
        <c:axPos val="l"/>
        <c:numFmt formatCode="General" sourceLinked="1"/>
        <c:majorTickMark val="none"/>
        <c:minorTickMark val="none"/>
        <c:tickLblPos val="nextTo"/>
        <c:crossAx val="1900714768"/>
        <c:crosses val="autoZero"/>
        <c:auto val="1"/>
        <c:lblAlgn val="ctr"/>
        <c:lblOffset val="100"/>
        <c:noMultiLvlLbl val="0"/>
      </c:catAx>
      <c:valAx>
        <c:axId val="1900714768"/>
        <c:scaling>
          <c:orientation val="minMax"/>
        </c:scaling>
        <c:delete val="1"/>
        <c:axPos val="b"/>
        <c:numFmt formatCode="General" sourceLinked="1"/>
        <c:majorTickMark val="none"/>
        <c:minorTickMark val="none"/>
        <c:tickLblPos val="nextTo"/>
        <c:crossAx val="1900711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0575360561302E-2"/>
          <c:y val="1.7195705656515101E-2"/>
          <c:w val="0.96490729322039903"/>
          <c:h val="0.96472996247322296"/>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dPt>
            <c:idx val="0"/>
            <c:bubble3D val="0"/>
            <c:spPr>
              <a:solidFill>
                <a:srgbClr val="787161"/>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C64B-4D13-8920-5BB0A6257230}"/>
              </c:ext>
            </c:extLst>
          </c:dPt>
          <c:dPt>
            <c:idx val="1"/>
            <c:bubble3D val="0"/>
            <c:spPr>
              <a:solidFill>
                <a:srgbClr val="2285C5"/>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C64B-4D13-8920-5BB0A6257230}"/>
              </c:ext>
            </c:extLst>
          </c:dPt>
          <c:cat>
            <c:strRef>
              <c:f>Sheet1!$A$2:$A$3</c:f>
              <c:strCache>
                <c:ptCount val="2"/>
                <c:pt idx="0">
                  <c:v>A</c:v>
                </c:pt>
                <c:pt idx="1">
                  <c:v>B</c:v>
                </c:pt>
              </c:strCache>
            </c:strRef>
          </c:cat>
          <c:val>
            <c:numRef>
              <c:f>Sheet1!$B$2:$B$3</c:f>
              <c:numCache>
                <c:formatCode>General</c:formatCode>
                <c:ptCount val="2"/>
                <c:pt idx="0">
                  <c:v>568</c:v>
                </c:pt>
                <c:pt idx="1">
                  <c:v>1600</c:v>
                </c:pt>
              </c:numCache>
            </c:numRef>
          </c:val>
          <c:extLst xmlns:c16r2="http://schemas.microsoft.com/office/drawing/2015/06/chart">
            <c:ext xmlns:c16="http://schemas.microsoft.com/office/drawing/2014/chart" uri="{C3380CC4-5D6E-409C-BE32-E72D297353CC}">
              <c16:uniqueId val="{00000004-C64B-4D13-8920-5BB0A6257230}"/>
            </c:ext>
          </c:extLst>
        </c:ser>
        <c:dLbls>
          <c:showLegendKey val="0"/>
          <c:showVal val="0"/>
          <c:showCatName val="0"/>
          <c:showSerName val="0"/>
          <c:showPercent val="0"/>
          <c:showBubbleSize val="0"/>
          <c:showLeaderLines val="1"/>
        </c:dLbls>
        <c:firstSliceAng val="281"/>
        <c:holeSize val="9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0575360561302E-2"/>
          <c:y val="1.7195705656515101E-2"/>
          <c:w val="0.96490729322039903"/>
          <c:h val="0.96472996247322296"/>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dPt>
            <c:idx val="0"/>
            <c:bubble3D val="0"/>
            <c:spPr>
              <a:solidFill>
                <a:srgbClr val="787161"/>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B1E6-4B42-ABB5-E85F8C01BDFA}"/>
              </c:ext>
            </c:extLst>
          </c:dPt>
          <c:dPt>
            <c:idx val="1"/>
            <c:bubble3D val="0"/>
            <c:spPr>
              <a:solidFill>
                <a:srgbClr val="2285C5"/>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B1E6-4B42-ABB5-E85F8C01BDFA}"/>
              </c:ext>
            </c:extLst>
          </c:dPt>
          <c:cat>
            <c:strRef>
              <c:f>Sheet1!$A$2:$A$3</c:f>
              <c:strCache>
                <c:ptCount val="2"/>
                <c:pt idx="0">
                  <c:v>A</c:v>
                </c:pt>
                <c:pt idx="1">
                  <c:v>B</c:v>
                </c:pt>
              </c:strCache>
            </c:strRef>
          </c:cat>
          <c:val>
            <c:numRef>
              <c:f>Sheet1!$B$2:$B$3</c:f>
              <c:numCache>
                <c:formatCode>General</c:formatCode>
                <c:ptCount val="2"/>
                <c:pt idx="0">
                  <c:v>568</c:v>
                </c:pt>
                <c:pt idx="1">
                  <c:v>1600</c:v>
                </c:pt>
              </c:numCache>
            </c:numRef>
          </c:val>
          <c:extLst xmlns:c16r2="http://schemas.microsoft.com/office/drawing/2015/06/chart">
            <c:ext xmlns:c16="http://schemas.microsoft.com/office/drawing/2014/chart" uri="{C3380CC4-5D6E-409C-BE32-E72D297353CC}">
              <c16:uniqueId val="{00000004-B1E6-4B42-ABB5-E85F8C01BDFA}"/>
            </c:ext>
          </c:extLst>
        </c:ser>
        <c:dLbls>
          <c:showLegendKey val="0"/>
          <c:showVal val="0"/>
          <c:showCatName val="0"/>
          <c:showSerName val="0"/>
          <c:showPercent val="0"/>
          <c:showBubbleSize val="0"/>
          <c:showLeaderLines val="1"/>
        </c:dLbls>
        <c:firstSliceAng val="201"/>
        <c:holeSize val="9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0575360561302E-2"/>
          <c:y val="1.7195705656515101E-2"/>
          <c:w val="0.96490729322039903"/>
          <c:h val="0.96472996247322296"/>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dPt>
            <c:idx val="0"/>
            <c:bubble3D val="0"/>
            <c:spPr>
              <a:solidFill>
                <a:srgbClr val="787161"/>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0730-413C-B56D-171069B948D7}"/>
              </c:ext>
            </c:extLst>
          </c:dPt>
          <c:dPt>
            <c:idx val="1"/>
            <c:bubble3D val="0"/>
            <c:spPr>
              <a:solidFill>
                <a:srgbClr val="2285C5"/>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0730-413C-B56D-171069B948D7}"/>
              </c:ext>
            </c:extLst>
          </c:dPt>
          <c:cat>
            <c:strRef>
              <c:f>Sheet1!$A$2:$A$3</c:f>
              <c:strCache>
                <c:ptCount val="2"/>
                <c:pt idx="0">
                  <c:v>A</c:v>
                </c:pt>
                <c:pt idx="1">
                  <c:v>B</c:v>
                </c:pt>
              </c:strCache>
            </c:strRef>
          </c:cat>
          <c:val>
            <c:numRef>
              <c:f>Sheet1!$B$2:$B$3</c:f>
              <c:numCache>
                <c:formatCode>General</c:formatCode>
                <c:ptCount val="2"/>
                <c:pt idx="0">
                  <c:v>568</c:v>
                </c:pt>
                <c:pt idx="1">
                  <c:v>1600</c:v>
                </c:pt>
              </c:numCache>
            </c:numRef>
          </c:val>
          <c:extLst xmlns:c16r2="http://schemas.microsoft.com/office/drawing/2015/06/chart">
            <c:ext xmlns:c16="http://schemas.microsoft.com/office/drawing/2014/chart" uri="{C3380CC4-5D6E-409C-BE32-E72D297353CC}">
              <c16:uniqueId val="{00000004-0730-413C-B56D-171069B948D7}"/>
            </c:ext>
          </c:extLst>
        </c:ser>
        <c:dLbls>
          <c:showLegendKey val="0"/>
          <c:showVal val="0"/>
          <c:showCatName val="0"/>
          <c:showSerName val="0"/>
          <c:showPercent val="0"/>
          <c:showBubbleSize val="0"/>
          <c:showLeaderLines val="1"/>
        </c:dLbls>
        <c:firstSliceAng val="81"/>
        <c:holeSize val="9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0575360561302E-2"/>
          <c:y val="1.7195705656515101E-2"/>
          <c:w val="0.96490729322039903"/>
          <c:h val="0.96472996247322296"/>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dPt>
            <c:idx val="0"/>
            <c:bubble3D val="0"/>
            <c:spPr>
              <a:solidFill>
                <a:srgbClr val="787161"/>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98FB-49D8-AE99-3C9ED1C7C752}"/>
              </c:ext>
            </c:extLst>
          </c:dPt>
          <c:dPt>
            <c:idx val="1"/>
            <c:bubble3D val="0"/>
            <c:spPr>
              <a:solidFill>
                <a:srgbClr val="2285C5"/>
              </a:solidFill>
              <a:ln w="19050">
                <a:noFill/>
              </a:ln>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98FB-49D8-AE99-3C9ED1C7C752}"/>
              </c:ext>
            </c:extLst>
          </c:dPt>
          <c:cat>
            <c:strRef>
              <c:f>Sheet1!$A$2:$A$3</c:f>
              <c:strCache>
                <c:ptCount val="2"/>
                <c:pt idx="0">
                  <c:v>A</c:v>
                </c:pt>
                <c:pt idx="1">
                  <c:v>B</c:v>
                </c:pt>
              </c:strCache>
            </c:strRef>
          </c:cat>
          <c:val>
            <c:numRef>
              <c:f>Sheet1!$B$2:$B$3</c:f>
              <c:numCache>
                <c:formatCode>General</c:formatCode>
                <c:ptCount val="2"/>
                <c:pt idx="0">
                  <c:v>568</c:v>
                </c:pt>
                <c:pt idx="1">
                  <c:v>1600</c:v>
                </c:pt>
              </c:numCache>
            </c:numRef>
          </c:val>
          <c:extLst xmlns:c16r2="http://schemas.microsoft.com/office/drawing/2015/06/chart">
            <c:ext xmlns:c16="http://schemas.microsoft.com/office/drawing/2014/chart" uri="{C3380CC4-5D6E-409C-BE32-E72D297353CC}">
              <c16:uniqueId val="{00000004-98FB-49D8-AE99-3C9ED1C7C752}"/>
            </c:ext>
          </c:extLst>
        </c:ser>
        <c:dLbls>
          <c:showLegendKey val="0"/>
          <c:showVal val="0"/>
          <c:showCatName val="0"/>
          <c:showSerName val="0"/>
          <c:showPercent val="0"/>
          <c:showBubbleSize val="0"/>
          <c:showLeaderLines val="1"/>
        </c:dLbls>
        <c:firstSliceAng val="259"/>
        <c:holeSize val="9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noFill/>
              <a:ln w="19050">
                <a:noFill/>
              </a:ln>
              <a:effectLst/>
            </c:spPr>
            <c:extLst xmlns:c16r2="http://schemas.microsoft.com/office/drawing/2015/06/chart">
              <c:ext xmlns:c16="http://schemas.microsoft.com/office/drawing/2014/chart" uri="{C3380CC4-5D6E-409C-BE32-E72D297353CC}">
                <c16:uniqueId val="{00000001-75BE-49B3-BB86-D0A7E7FA1846}"/>
              </c:ext>
            </c:extLst>
          </c:dPt>
          <c:dPt>
            <c:idx val="1"/>
            <c:bubble3D val="0"/>
            <c:spPr>
              <a:solidFill>
                <a:srgbClr val="2285C5"/>
              </a:solidFill>
              <a:ln w="19050">
                <a:noFill/>
              </a:ln>
              <a:effectLst/>
            </c:spPr>
            <c:extLst xmlns:c16r2="http://schemas.microsoft.com/office/drawing/2015/06/chart">
              <c:ext xmlns:c16="http://schemas.microsoft.com/office/drawing/2014/chart" uri="{C3380CC4-5D6E-409C-BE32-E72D297353CC}">
                <c16:uniqueId val="{00000003-75BE-49B3-BB86-D0A7E7FA1846}"/>
              </c:ext>
            </c:extLst>
          </c:dPt>
          <c:cat>
            <c:strRef>
              <c:f>Sheet1!$A$2:$A$3</c:f>
              <c:strCache>
                <c:ptCount val="2"/>
                <c:pt idx="0">
                  <c:v>第一季度</c:v>
                </c:pt>
                <c:pt idx="1">
                  <c:v>第二季度</c:v>
                </c:pt>
              </c:strCache>
            </c:strRef>
          </c:cat>
          <c:val>
            <c:numRef>
              <c:f>Sheet1!$B$2:$B$3</c:f>
              <c:numCache>
                <c:formatCode>General</c:formatCode>
                <c:ptCount val="2"/>
                <c:pt idx="0">
                  <c:v>3.5</c:v>
                </c:pt>
                <c:pt idx="1">
                  <c:v>7.5</c:v>
                </c:pt>
              </c:numCache>
            </c:numRef>
          </c:val>
          <c:extLst xmlns:c16r2="http://schemas.microsoft.com/office/drawing/2015/06/chart">
            <c:ext xmlns:c16="http://schemas.microsoft.com/office/drawing/2014/chart" uri="{C3380CC4-5D6E-409C-BE32-E72D297353CC}">
              <c16:uniqueId val="{00000004-75BE-49B3-BB86-D0A7E7FA18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noFill/>
              <a:ln w="19050">
                <a:noFill/>
              </a:ln>
              <a:effectLst/>
            </c:spPr>
            <c:extLst xmlns:c16r2="http://schemas.microsoft.com/office/drawing/2015/06/chart">
              <c:ext xmlns:c16="http://schemas.microsoft.com/office/drawing/2014/chart" uri="{C3380CC4-5D6E-409C-BE32-E72D297353CC}">
                <c16:uniqueId val="{00000001-6A36-4188-9AA9-3424D4A609FB}"/>
              </c:ext>
            </c:extLst>
          </c:dPt>
          <c:dPt>
            <c:idx val="1"/>
            <c:bubble3D val="0"/>
            <c:spPr>
              <a:solidFill>
                <a:srgbClr val="2285C5"/>
              </a:solidFill>
              <a:ln w="19050">
                <a:noFill/>
              </a:ln>
              <a:effectLst/>
            </c:spPr>
            <c:extLst xmlns:c16r2="http://schemas.microsoft.com/office/drawing/2015/06/chart">
              <c:ext xmlns:c16="http://schemas.microsoft.com/office/drawing/2014/chart" uri="{C3380CC4-5D6E-409C-BE32-E72D297353CC}">
                <c16:uniqueId val="{00000003-6A36-4188-9AA9-3424D4A609FB}"/>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xmlns:c16r2="http://schemas.microsoft.com/office/drawing/2015/06/chart">
            <c:ext xmlns:c16="http://schemas.microsoft.com/office/drawing/2014/chart" uri="{C3380CC4-5D6E-409C-BE32-E72D297353CC}">
              <c16:uniqueId val="{00000004-6A36-4188-9AA9-3424D4A609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noFill/>
              <a:ln w="19050">
                <a:noFill/>
              </a:ln>
              <a:effectLst/>
            </c:spPr>
            <c:extLst xmlns:c16r2="http://schemas.microsoft.com/office/drawing/2015/06/chart">
              <c:ext xmlns:c16="http://schemas.microsoft.com/office/drawing/2014/chart" uri="{C3380CC4-5D6E-409C-BE32-E72D297353CC}">
                <c16:uniqueId val="{00000001-6A44-414D-9764-D1941890136D}"/>
              </c:ext>
            </c:extLst>
          </c:dPt>
          <c:dPt>
            <c:idx val="1"/>
            <c:bubble3D val="0"/>
            <c:spPr>
              <a:solidFill>
                <a:srgbClr val="2285C5"/>
              </a:solidFill>
              <a:ln w="19050">
                <a:noFill/>
              </a:ln>
              <a:effectLst/>
            </c:spPr>
            <c:extLst xmlns:c16r2="http://schemas.microsoft.com/office/drawing/2015/06/chart">
              <c:ext xmlns:c16="http://schemas.microsoft.com/office/drawing/2014/chart" uri="{C3380CC4-5D6E-409C-BE32-E72D297353CC}">
                <c16:uniqueId val="{00000003-6A44-414D-9764-D1941890136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6A44-414D-9764-D194189013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gradFill>
              <a:gsLst>
                <a:gs pos="0">
                  <a:srgbClr val="46B6D5"/>
                </a:gs>
                <a:gs pos="100000">
                  <a:srgbClr val="A44FE1"/>
                </a:gs>
              </a:gsLst>
              <a:lin ang="0" scaled="1"/>
            </a:gradFill>
            <a:ln w="19050">
              <a:noFill/>
            </a:ln>
          </c:spPr>
          <c:dPt>
            <c:idx val="0"/>
            <c:bubble3D val="0"/>
            <c:spPr>
              <a:gradFill>
                <a:gsLst>
                  <a:gs pos="0">
                    <a:srgbClr val="46B6D5"/>
                  </a:gs>
                  <a:gs pos="100000">
                    <a:srgbClr val="A44FE1"/>
                  </a:gs>
                </a:gsLst>
                <a:lin ang="0" scaled="1"/>
              </a:gradFill>
              <a:ln w="19050">
                <a:noFill/>
              </a:ln>
              <a:effectLst/>
            </c:spPr>
            <c:extLst xmlns:c16r2="http://schemas.microsoft.com/office/drawing/2015/06/chart">
              <c:ext xmlns:c16="http://schemas.microsoft.com/office/drawing/2014/chart" uri="{C3380CC4-5D6E-409C-BE32-E72D297353CC}">
                <c16:uniqueId val="{00000001-64DE-45E2-A85B-C7CC92ECD7D6}"/>
              </c:ext>
            </c:extLst>
          </c:dPt>
          <c:dPt>
            <c:idx val="1"/>
            <c:bubble3D val="0"/>
            <c:spPr>
              <a:solidFill>
                <a:srgbClr val="2285C5"/>
              </a:solidFill>
              <a:ln w="19050">
                <a:noFill/>
              </a:ln>
              <a:effectLst/>
            </c:spPr>
            <c:extLst xmlns:c16r2="http://schemas.microsoft.com/office/drawing/2015/06/chart">
              <c:ext xmlns:c16="http://schemas.microsoft.com/office/drawing/2014/chart" uri="{C3380CC4-5D6E-409C-BE32-E72D297353CC}">
                <c16:uniqueId val="{00000003-64DE-45E2-A85B-C7CC92ECD7D6}"/>
              </c:ext>
            </c:extLst>
          </c:dPt>
          <c:cat>
            <c:strRef>
              <c:f>Sheet1!$A$2:$A$3</c:f>
              <c:strCache>
                <c:ptCount val="2"/>
                <c:pt idx="0">
                  <c:v>第一季度</c:v>
                </c:pt>
                <c:pt idx="1">
                  <c:v>第二季度</c:v>
                </c:pt>
              </c:strCache>
            </c:strRef>
          </c:cat>
          <c:val>
            <c:numRef>
              <c:f>Sheet1!$B$2:$B$3</c:f>
              <c:numCache>
                <c:formatCode>General</c:formatCode>
                <c:ptCount val="2"/>
                <c:pt idx="0">
                  <c:v>0</c:v>
                </c:pt>
                <c:pt idx="1">
                  <c:v>10</c:v>
                </c:pt>
              </c:numCache>
            </c:numRef>
          </c:val>
          <c:extLst xmlns:c16r2="http://schemas.microsoft.com/office/drawing/2015/06/chart">
            <c:ext xmlns:c16="http://schemas.microsoft.com/office/drawing/2014/chart" uri="{C3380CC4-5D6E-409C-BE32-E72D297353CC}">
              <c16:uniqueId val="{00000004-64DE-45E2-A85B-C7CC92ECD7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4579A-B72F-464F-BC8C-C8D65C7915AC}"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597F8-5196-4330-9FCF-8F5032DC8F0D}" type="slidenum">
              <a:rPr lang="zh-CN" altLang="en-US" smtClean="0"/>
              <a:t>‹#›</a:t>
            </a:fld>
            <a:endParaRPr lang="zh-CN" altLang="en-US"/>
          </a:p>
        </p:txBody>
      </p:sp>
    </p:spTree>
    <p:extLst>
      <p:ext uri="{BB962C8B-B14F-4D97-AF65-F5344CB8AC3E}">
        <p14:creationId xmlns:p14="http://schemas.microsoft.com/office/powerpoint/2010/main" val="53623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DA597F8-5196-4330-9FCF-8F5032DC8F0D}" type="slidenum">
              <a:rPr lang="zh-CN" altLang="en-US" smtClean="0"/>
              <a:t>19</a:t>
            </a:fld>
            <a:endParaRPr lang="zh-CN" altLang="en-US"/>
          </a:p>
        </p:txBody>
      </p:sp>
    </p:spTree>
    <p:extLst>
      <p:ext uri="{BB962C8B-B14F-4D97-AF65-F5344CB8AC3E}">
        <p14:creationId xmlns:p14="http://schemas.microsoft.com/office/powerpoint/2010/main" val="47708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4460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p>
        </p:txBody>
      </p:sp>
      <p:sp>
        <p:nvSpPr>
          <p:cNvPr id="3" name="表格占位符 2"/>
          <p:cNvSpPr>
            <a:spLocks noGrp="1"/>
          </p:cNvSpPr>
          <p:nvPr>
            <p:ph type="tbl" idx="1"/>
          </p:nvPr>
        </p:nvSpPr>
        <p:spPr>
          <a:xfrm>
            <a:off x="812800" y="1600200"/>
            <a:ext cx="10871200" cy="4498975"/>
          </a:xfrm>
        </p:spPr>
        <p:txBody>
          <a:bodyPr/>
          <a:lstStyle/>
          <a:p>
            <a:endParaRPr lang="zh-CN" altLang="en-US"/>
          </a:p>
        </p:txBody>
      </p:sp>
      <p:sp>
        <p:nvSpPr>
          <p:cNvPr id="4" name="日期占位符 3"/>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6" name="灯片编号占位符 5"/>
          <p:cNvSpPr>
            <a:spLocks noGrp="1"/>
          </p:cNvSpPr>
          <p:nvPr>
            <p:ph type="sldNum" sz="quarter" idx="12"/>
          </p:nvPr>
        </p:nvSpPr>
        <p:spPr>
          <a:xfrm>
            <a:off x="8733368" y="6245225"/>
            <a:ext cx="3052233" cy="476250"/>
          </a:xfrm>
        </p:spPr>
        <p:txBody>
          <a:bodyPr/>
          <a:lstStyle>
            <a:lvl1pPr>
              <a:defRPr/>
            </a:lvl1pPr>
          </a:lstStyle>
          <a:p>
            <a:fld id="{A6CBADC5-F5F8-4E3B-9308-F3AE5746A74D}" type="slidenum">
              <a:rPr lang="en-US" altLang="zh-CN"/>
              <a:pPr/>
              <a:t>‹#›</a:t>
            </a:fld>
            <a:endParaRPr lang="en-US" altLang="zh-CN"/>
          </a:p>
        </p:txBody>
      </p:sp>
    </p:spTree>
    <p:extLst>
      <p:ext uri="{BB962C8B-B14F-4D97-AF65-F5344CB8AC3E}">
        <p14:creationId xmlns:p14="http://schemas.microsoft.com/office/powerpoint/2010/main" val="363319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812800" y="1600200"/>
            <a:ext cx="5334000" cy="44989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350000" y="1600200"/>
            <a:ext cx="5334000" cy="21732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350000" y="3925889"/>
            <a:ext cx="5334000" cy="21732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8" name="灯片编号占位符 7"/>
          <p:cNvSpPr>
            <a:spLocks noGrp="1"/>
          </p:cNvSpPr>
          <p:nvPr>
            <p:ph type="sldNum" sz="quarter" idx="12"/>
          </p:nvPr>
        </p:nvSpPr>
        <p:spPr>
          <a:xfrm>
            <a:off x="8733368" y="6245225"/>
            <a:ext cx="3052233" cy="476250"/>
          </a:xfrm>
        </p:spPr>
        <p:txBody>
          <a:bodyPr/>
          <a:lstStyle>
            <a:lvl1pPr>
              <a:defRPr/>
            </a:lvl1pPr>
          </a:lstStyle>
          <a:p>
            <a:fld id="{18E886BB-2535-4243-8C29-992E771B979D}" type="slidenum">
              <a:rPr lang="en-US" altLang="zh-CN"/>
              <a:pPr/>
              <a:t>‹#›</a:t>
            </a:fld>
            <a:endParaRPr lang="en-US" altLang="zh-CN"/>
          </a:p>
        </p:txBody>
      </p:sp>
    </p:spTree>
    <p:extLst>
      <p:ext uri="{BB962C8B-B14F-4D97-AF65-F5344CB8AC3E}">
        <p14:creationId xmlns:p14="http://schemas.microsoft.com/office/powerpoint/2010/main" val="151821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812800" y="1600200"/>
            <a:ext cx="5334000" cy="44989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350000" y="1600200"/>
            <a:ext cx="5334000" cy="44989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7" name="灯片编号占位符 6"/>
          <p:cNvSpPr>
            <a:spLocks noGrp="1"/>
          </p:cNvSpPr>
          <p:nvPr>
            <p:ph type="sldNum" sz="quarter" idx="12"/>
          </p:nvPr>
        </p:nvSpPr>
        <p:spPr>
          <a:xfrm>
            <a:off x="8733368" y="6245225"/>
            <a:ext cx="3052233" cy="476250"/>
          </a:xfrm>
        </p:spPr>
        <p:txBody>
          <a:bodyPr/>
          <a:lstStyle>
            <a:lvl1pPr>
              <a:defRPr/>
            </a:lvl1pPr>
          </a:lstStyle>
          <a:p>
            <a:fld id="{F6C89359-AF26-495A-A67E-E6EEAEB31628}" type="slidenum">
              <a:rPr lang="en-US" altLang="zh-CN"/>
              <a:pPr/>
              <a:t>‹#›</a:t>
            </a:fld>
            <a:endParaRPr lang="en-US" altLang="zh-CN"/>
          </a:p>
        </p:txBody>
      </p:sp>
    </p:spTree>
    <p:extLst>
      <p:ext uri="{BB962C8B-B14F-4D97-AF65-F5344CB8AC3E}">
        <p14:creationId xmlns:p14="http://schemas.microsoft.com/office/powerpoint/2010/main" val="319003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076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04785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73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02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6331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041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288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985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975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5053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1554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725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7999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370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490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56815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2233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41555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xmlns="" id="{49851BEA-0474-42CA-97D3-99A651D79703}"/>
              </a:ext>
            </a:extLst>
          </p:cNvPr>
          <p:cNvSpPr/>
          <p:nvPr/>
        </p:nvSpPr>
        <p:spPr>
          <a:xfrm>
            <a:off x="7206266"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平行四边形 31">
            <a:extLst>
              <a:ext uri="{FF2B5EF4-FFF2-40B4-BE49-F238E27FC236}">
                <a16:creationId xmlns:a16="http://schemas.microsoft.com/office/drawing/2014/main" xmlns="" id="{7EAEBC71-751F-45E9-BDD9-EC305EFD2899}"/>
              </a:ext>
            </a:extLst>
          </p:cNvPr>
          <p:cNvSpPr/>
          <p:nvPr/>
        </p:nvSpPr>
        <p:spPr>
          <a:xfrm rot="21274641">
            <a:off x="7934755"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平行四边形 32">
            <a:extLst>
              <a:ext uri="{FF2B5EF4-FFF2-40B4-BE49-F238E27FC236}">
                <a16:creationId xmlns:a16="http://schemas.microsoft.com/office/drawing/2014/main" xmlns="" id="{2AEEB345-FDB2-4995-AC87-E7683C2D4A16}"/>
              </a:ext>
            </a:extLst>
          </p:cNvPr>
          <p:cNvSpPr/>
          <p:nvPr/>
        </p:nvSpPr>
        <p:spPr>
          <a:xfrm>
            <a:off x="6846034"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a16="http://schemas.microsoft.com/office/drawing/2014/main" xmlns="" id="{792A765A-86F3-4229-BE97-F65E17BE5F71}"/>
              </a:ext>
            </a:extLst>
          </p:cNvPr>
          <p:cNvSpPr/>
          <p:nvPr/>
        </p:nvSpPr>
        <p:spPr>
          <a:xfrm>
            <a:off x="619933"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a:extLst>
              <a:ext uri="{FF2B5EF4-FFF2-40B4-BE49-F238E27FC236}">
                <a16:creationId xmlns:a16="http://schemas.microsoft.com/office/drawing/2014/main" xmlns="" id="{56CCA3B7-B719-4427-8D2D-9B4CCD72F7D4}"/>
              </a:ext>
            </a:extLst>
          </p:cNvPr>
          <p:cNvGrpSpPr/>
          <p:nvPr/>
        </p:nvGrpSpPr>
        <p:grpSpPr>
          <a:xfrm>
            <a:off x="-102685" y="1887688"/>
            <a:ext cx="10242898" cy="3009702"/>
            <a:chOff x="-107281" y="2214417"/>
            <a:chExt cx="9458492" cy="2521969"/>
          </a:xfrm>
        </p:grpSpPr>
        <p:sp>
          <p:nvSpPr>
            <p:cNvPr id="36" name="任意多边形: 形状 33">
              <a:extLst>
                <a:ext uri="{FF2B5EF4-FFF2-40B4-BE49-F238E27FC236}">
                  <a16:creationId xmlns:a16="http://schemas.microsoft.com/office/drawing/2014/main" xmlns="" id="{040B5961-BD3C-4887-8363-17CEE99FDE98}"/>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37" name="矩形 36">
              <a:extLst>
                <a:ext uri="{FF2B5EF4-FFF2-40B4-BE49-F238E27FC236}">
                  <a16:creationId xmlns:a16="http://schemas.microsoft.com/office/drawing/2014/main" xmlns="" id="{037DD59B-2690-4EF7-9FB7-48F646BD2E0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8" name="组合 37">
            <a:extLst>
              <a:ext uri="{FF2B5EF4-FFF2-40B4-BE49-F238E27FC236}">
                <a16:creationId xmlns:a16="http://schemas.microsoft.com/office/drawing/2014/main" xmlns="" id="{EA61199A-2BA5-46C1-9916-98CF4AD5F8C7}"/>
              </a:ext>
            </a:extLst>
          </p:cNvPr>
          <p:cNvGrpSpPr/>
          <p:nvPr/>
        </p:nvGrpSpPr>
        <p:grpSpPr>
          <a:xfrm>
            <a:off x="1079066" y="2393908"/>
            <a:ext cx="7571303" cy="1833782"/>
            <a:chOff x="1221018" y="2972625"/>
            <a:chExt cx="7571303" cy="1833782"/>
          </a:xfrm>
        </p:grpSpPr>
        <p:sp>
          <p:nvSpPr>
            <p:cNvPr id="39" name="文本框 38">
              <a:extLst>
                <a:ext uri="{FF2B5EF4-FFF2-40B4-BE49-F238E27FC236}">
                  <a16:creationId xmlns:a16="http://schemas.microsoft.com/office/drawing/2014/main" xmlns="" id="{E62F1134-91C9-4CEA-8070-A12038707CC0}"/>
                </a:ext>
              </a:extLst>
            </p:cNvPr>
            <p:cNvSpPr txBox="1"/>
            <p:nvPr/>
          </p:nvSpPr>
          <p:spPr>
            <a:xfrm>
              <a:off x="1221018" y="2972625"/>
              <a:ext cx="7571303" cy="1200329"/>
            </a:xfrm>
            <a:prstGeom prst="rect">
              <a:avLst/>
            </a:prstGeom>
            <a:noFill/>
          </p:spPr>
          <p:txBody>
            <a:bodyPr wrap="none" rtlCol="0">
              <a:spAutoFit/>
            </a:bodyPr>
            <a:lstStyle/>
            <a:p>
              <a:pPr lvl="0">
                <a:defRPr/>
              </a:pPr>
              <a:r>
                <a:rPr lang="zh-CN" altLang="en-US" sz="7200" b="1" kern="0" dirty="0" smtClean="0">
                  <a:solidFill>
                    <a:srgbClr val="3F94D5"/>
                  </a:solidFill>
                  <a:cs typeface="+mn-ea"/>
                  <a:sym typeface="+mn-lt"/>
                </a:rPr>
                <a:t>公司企业年</a:t>
              </a:r>
              <a:r>
                <a:rPr lang="zh-CN" altLang="en-US" sz="7200" b="1" kern="0" dirty="0">
                  <a:solidFill>
                    <a:srgbClr val="3F94D5"/>
                  </a:solidFill>
                  <a:cs typeface="+mn-ea"/>
                  <a:sym typeface="+mn-lt"/>
                </a:rPr>
                <a:t>中总结</a:t>
              </a:r>
            </a:p>
          </p:txBody>
        </p:sp>
        <p:sp>
          <p:nvSpPr>
            <p:cNvPr id="40" name="文本框 39">
              <a:extLst>
                <a:ext uri="{FF2B5EF4-FFF2-40B4-BE49-F238E27FC236}">
                  <a16:creationId xmlns:a16="http://schemas.microsoft.com/office/drawing/2014/main" xmlns="" id="{642C9C14-8F72-4921-83A6-BF214DAC0908}"/>
                </a:ext>
              </a:extLst>
            </p:cNvPr>
            <p:cNvSpPr txBox="1"/>
            <p:nvPr/>
          </p:nvSpPr>
          <p:spPr>
            <a:xfrm>
              <a:off x="1992390" y="4467853"/>
              <a:ext cx="6028558" cy="338554"/>
            </a:xfrm>
            <a:prstGeom prst="rect">
              <a:avLst/>
            </a:prstGeom>
            <a:noFill/>
          </p:spPr>
          <p:txBody>
            <a:bodyPr wrap="square" rtlCol="0">
              <a:spAutoFit/>
            </a:bodyPr>
            <a:lstStyle/>
            <a:p>
              <a:pPr algn="dist"/>
              <a:r>
                <a:rPr kumimoji="1" lang="zh-CN" altLang="en-US" sz="1600" dirty="0">
                  <a:solidFill>
                    <a:schemeClr val="bg2">
                      <a:lumMod val="25000"/>
                    </a:schemeClr>
                  </a:solidFill>
                  <a:cs typeface="+mn-ea"/>
                  <a:sym typeface="+mn-lt"/>
                </a:rPr>
                <a:t>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作</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总</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结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述</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职</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告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项</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目</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汇</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p>
          </p:txBody>
        </p:sp>
      </p:grpSp>
      <p:sp>
        <p:nvSpPr>
          <p:cNvPr id="41" name="文本框 40">
            <a:extLst>
              <a:ext uri="{FF2B5EF4-FFF2-40B4-BE49-F238E27FC236}">
                <a16:creationId xmlns:a16="http://schemas.microsoft.com/office/drawing/2014/main" xmlns="" id="{5FEFAF24-CE1A-4305-9D21-3410FBDBEE47}"/>
              </a:ext>
            </a:extLst>
          </p:cNvPr>
          <p:cNvSpPr txBox="1"/>
          <p:nvPr/>
        </p:nvSpPr>
        <p:spPr>
          <a:xfrm flipH="1">
            <a:off x="2040212" y="5349396"/>
            <a:ext cx="1922188" cy="461665"/>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汇报人</a:t>
            </a:r>
            <a:r>
              <a:rPr lang="zh-CN" altLang="en-US" sz="1600" dirty="0" smtClean="0">
                <a:solidFill>
                  <a:schemeClr val="bg2">
                    <a:lumMod val="25000"/>
                  </a:schemeClr>
                </a:solidFill>
                <a:cs typeface="+mn-ea"/>
                <a:sym typeface="+mn-lt"/>
              </a:rPr>
              <a:t>：优品</a:t>
            </a:r>
            <a:r>
              <a:rPr lang="en-US" altLang="zh-CN" sz="1600" dirty="0" smtClean="0">
                <a:solidFill>
                  <a:schemeClr val="bg2">
                    <a:lumMod val="25000"/>
                  </a:schemeClr>
                </a:solidFill>
                <a:cs typeface="+mn-ea"/>
                <a:sym typeface="+mn-lt"/>
              </a:rPr>
              <a:t>PPT</a:t>
            </a:r>
            <a:endParaRPr lang="zh-CN" altLang="en-US" sz="1600" dirty="0">
              <a:solidFill>
                <a:schemeClr val="bg2">
                  <a:lumMod val="25000"/>
                </a:schemeClr>
              </a:solidFill>
              <a:cs typeface="+mn-ea"/>
              <a:sym typeface="+mn-lt"/>
            </a:endParaRPr>
          </a:p>
        </p:txBody>
      </p:sp>
      <p:sp>
        <p:nvSpPr>
          <p:cNvPr id="42" name="文本框 41">
            <a:extLst>
              <a:ext uri="{FF2B5EF4-FFF2-40B4-BE49-F238E27FC236}">
                <a16:creationId xmlns:a16="http://schemas.microsoft.com/office/drawing/2014/main" xmlns="" id="{815C5BC2-D9A9-4AEF-B191-E8A37707FAED}"/>
              </a:ext>
            </a:extLst>
          </p:cNvPr>
          <p:cNvSpPr txBox="1"/>
          <p:nvPr/>
        </p:nvSpPr>
        <p:spPr>
          <a:xfrm flipH="1">
            <a:off x="4276971" y="5360361"/>
            <a:ext cx="1832786"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时间；</a:t>
            </a:r>
            <a:r>
              <a:rPr lang="en-US" altLang="zh-CN" sz="1600" dirty="0">
                <a:solidFill>
                  <a:schemeClr val="bg2">
                    <a:lumMod val="25000"/>
                  </a:schemeClr>
                </a:solidFill>
                <a:cs typeface="+mn-ea"/>
                <a:sym typeface="+mn-lt"/>
              </a:rPr>
              <a:t>20XX.X</a:t>
            </a:r>
            <a:endParaRPr lang="zh-CN" altLang="en-US" sz="1600" dirty="0">
              <a:solidFill>
                <a:schemeClr val="bg2">
                  <a:lumMod val="25000"/>
                </a:schemeClr>
              </a:solidFill>
              <a:cs typeface="+mn-ea"/>
              <a:sym typeface="+mn-lt"/>
            </a:endParaRPr>
          </a:p>
        </p:txBody>
      </p:sp>
      <p:sp>
        <p:nvSpPr>
          <p:cNvPr id="43" name="文本框 42">
            <a:extLst>
              <a:ext uri="{FF2B5EF4-FFF2-40B4-BE49-F238E27FC236}">
                <a16:creationId xmlns:a16="http://schemas.microsoft.com/office/drawing/2014/main" xmlns="" id="{A53CB59C-A6ED-4352-89BC-6EDE41421872}"/>
              </a:ext>
            </a:extLst>
          </p:cNvPr>
          <p:cNvSpPr txBox="1"/>
          <p:nvPr/>
        </p:nvSpPr>
        <p:spPr>
          <a:xfrm>
            <a:off x="1251529" y="1301069"/>
            <a:ext cx="6288502" cy="461665"/>
          </a:xfrm>
          <a:prstGeom prst="rect">
            <a:avLst/>
          </a:prstGeom>
          <a:noFill/>
        </p:spPr>
        <p:txBody>
          <a:bodyPr wrap="square">
            <a:spAutoFit/>
          </a:bodyPr>
          <a:lstStyle/>
          <a:p>
            <a:pPr algn="dist"/>
            <a:r>
              <a:rPr lang="zh-CN" altLang="en-US" sz="2400" dirty="0">
                <a:solidFill>
                  <a:schemeClr val="bg2">
                    <a:lumMod val="25000"/>
                  </a:schemeClr>
                </a:solidFill>
                <a:cs typeface="+mn-ea"/>
                <a:sym typeface="+mn-lt"/>
              </a:rPr>
              <a:t>SUMMARY REPORT TEMPLATE</a:t>
            </a:r>
          </a:p>
        </p:txBody>
      </p:sp>
      <p:grpSp>
        <p:nvGrpSpPr>
          <p:cNvPr id="44" name="小管">
            <a:extLst>
              <a:ext uri="{FF2B5EF4-FFF2-40B4-BE49-F238E27FC236}">
                <a16:creationId xmlns:a16="http://schemas.microsoft.com/office/drawing/2014/main" xmlns="" id="{663E2DE0-365D-46D0-B342-9B95EBC6ACB3}"/>
              </a:ext>
            </a:extLst>
          </p:cNvPr>
          <p:cNvGrpSpPr/>
          <p:nvPr/>
        </p:nvGrpSpPr>
        <p:grpSpPr>
          <a:xfrm>
            <a:off x="188724" y="144957"/>
            <a:ext cx="1290928" cy="335728"/>
            <a:chOff x="-53" y="-51"/>
            <a:chExt cx="1022403" cy="265893"/>
          </a:xfrm>
          <a:solidFill>
            <a:schemeClr val="bg1"/>
          </a:solidFill>
        </p:grpSpPr>
        <p:sp>
          <p:nvSpPr>
            <p:cNvPr id="45" name="W">
              <a:extLst>
                <a:ext uri="{FF2B5EF4-FFF2-40B4-BE49-F238E27FC236}">
                  <a16:creationId xmlns:a16="http://schemas.microsoft.com/office/drawing/2014/main" xmlns="" id="{86FAA9B9-D9AF-49AF-ACFC-5FDAD834A9D6}"/>
                </a:ext>
              </a:extLst>
            </p:cNvPr>
            <p:cNvSpPr/>
            <p:nvPr/>
          </p:nvSpPr>
          <p:spPr>
            <a:xfrm>
              <a:off x="721584" y="-51"/>
              <a:ext cx="265841" cy="265893"/>
            </a:xfrm>
            <a:custGeom>
              <a:avLst/>
              <a:gdLst/>
              <a:ahLst/>
              <a:cxnLst/>
              <a:rect l="l" t="t" r="r" b="b"/>
              <a:pathLst>
                <a:path w="265841" h="265893">
                  <a:moveTo>
                    <a:pt x="138079" y="50"/>
                  </a:moveTo>
                  <a:cubicBezTo>
                    <a:pt x="86341" y="-1"/>
                    <a:pt x="39669" y="31125"/>
                    <a:pt x="19834" y="78910"/>
                  </a:cubicBezTo>
                  <a:cubicBezTo>
                    <a:pt x="0" y="126695"/>
                    <a:pt x="10910" y="181723"/>
                    <a:pt x="47476" y="218325"/>
                  </a:cubicBezTo>
                  <a:cubicBezTo>
                    <a:pt x="84042" y="254928"/>
                    <a:pt x="139059" y="265892"/>
                    <a:pt x="186864" y="246105"/>
                  </a:cubicBezTo>
                  <a:cubicBezTo>
                    <a:pt x="234668" y="226318"/>
                    <a:pt x="265841" y="179677"/>
                    <a:pt x="265841" y="127939"/>
                  </a:cubicBezTo>
                  <a:cubicBezTo>
                    <a:pt x="265841" y="57357"/>
                    <a:pt x="208661" y="120"/>
                    <a:pt x="138079" y="50"/>
                  </a:cubicBezTo>
                  <a:close/>
                  <a:moveTo>
                    <a:pt x="226217" y="86537"/>
                  </a:moveTo>
                  <a:cubicBezTo>
                    <a:pt x="226235" y="86833"/>
                    <a:pt x="226235" y="87130"/>
                    <a:pt x="226217" y="87426"/>
                  </a:cubicBezTo>
                  <a:lnTo>
                    <a:pt x="226217" y="88188"/>
                  </a:lnTo>
                  <a:lnTo>
                    <a:pt x="226217" y="88950"/>
                  </a:lnTo>
                  <a:lnTo>
                    <a:pt x="226217" y="89712"/>
                  </a:lnTo>
                  <a:lnTo>
                    <a:pt x="226217" y="89712"/>
                  </a:lnTo>
                  <a:lnTo>
                    <a:pt x="173766" y="194233"/>
                  </a:lnTo>
                  <a:cubicBezTo>
                    <a:pt x="173024" y="196104"/>
                    <a:pt x="171624" y="197640"/>
                    <a:pt x="169829" y="198551"/>
                  </a:cubicBezTo>
                  <a:lnTo>
                    <a:pt x="168813" y="198551"/>
                  </a:lnTo>
                  <a:lnTo>
                    <a:pt x="168813" y="198551"/>
                  </a:lnTo>
                  <a:lnTo>
                    <a:pt x="167670" y="198551"/>
                  </a:lnTo>
                  <a:lnTo>
                    <a:pt x="163606" y="198551"/>
                  </a:lnTo>
                  <a:lnTo>
                    <a:pt x="162336" y="198551"/>
                  </a:lnTo>
                  <a:lnTo>
                    <a:pt x="162336" y="198551"/>
                  </a:lnTo>
                  <a:lnTo>
                    <a:pt x="161193" y="198551"/>
                  </a:lnTo>
                  <a:cubicBezTo>
                    <a:pt x="159327" y="197634"/>
                    <a:pt x="157876" y="196047"/>
                    <a:pt x="157129" y="194106"/>
                  </a:cubicBezTo>
                  <a:lnTo>
                    <a:pt x="140492" y="161340"/>
                  </a:lnTo>
                  <a:lnTo>
                    <a:pt x="149890" y="142544"/>
                  </a:lnTo>
                  <a:lnTo>
                    <a:pt x="163479" y="169722"/>
                  </a:lnTo>
                  <a:cubicBezTo>
                    <a:pt x="163479" y="169722"/>
                    <a:pt x="165003" y="172770"/>
                    <a:pt x="166527" y="169722"/>
                  </a:cubicBezTo>
                  <a:lnTo>
                    <a:pt x="202595" y="97840"/>
                  </a:lnTo>
                  <a:cubicBezTo>
                    <a:pt x="202595" y="97840"/>
                    <a:pt x="204119" y="94792"/>
                    <a:pt x="200690" y="94792"/>
                  </a:cubicBezTo>
                  <a:lnTo>
                    <a:pt x="172496" y="94792"/>
                  </a:lnTo>
                  <a:cubicBezTo>
                    <a:pt x="170436" y="94904"/>
                    <a:pt x="168572" y="96051"/>
                    <a:pt x="167543" y="97840"/>
                  </a:cubicBezTo>
                  <a:lnTo>
                    <a:pt x="153700" y="125399"/>
                  </a:lnTo>
                  <a:lnTo>
                    <a:pt x="153700" y="125399"/>
                  </a:lnTo>
                  <a:lnTo>
                    <a:pt x="138079" y="156641"/>
                  </a:lnTo>
                  <a:lnTo>
                    <a:pt x="138079" y="156641"/>
                  </a:lnTo>
                  <a:lnTo>
                    <a:pt x="118902" y="194741"/>
                  </a:lnTo>
                  <a:cubicBezTo>
                    <a:pt x="118160" y="196612"/>
                    <a:pt x="116760" y="198148"/>
                    <a:pt x="114965" y="199059"/>
                  </a:cubicBezTo>
                  <a:lnTo>
                    <a:pt x="113949" y="199059"/>
                  </a:lnTo>
                  <a:lnTo>
                    <a:pt x="113949" y="199059"/>
                  </a:lnTo>
                  <a:lnTo>
                    <a:pt x="112933" y="199059"/>
                  </a:lnTo>
                  <a:lnTo>
                    <a:pt x="110139" y="199059"/>
                  </a:lnTo>
                  <a:lnTo>
                    <a:pt x="108869" y="199059"/>
                  </a:lnTo>
                  <a:lnTo>
                    <a:pt x="108869" y="199059"/>
                  </a:lnTo>
                  <a:lnTo>
                    <a:pt x="107726" y="199059"/>
                  </a:lnTo>
                  <a:cubicBezTo>
                    <a:pt x="105915" y="198107"/>
                    <a:pt x="104515" y="196526"/>
                    <a:pt x="103789" y="194614"/>
                  </a:cubicBezTo>
                  <a:lnTo>
                    <a:pt x="50830" y="90093"/>
                  </a:lnTo>
                  <a:lnTo>
                    <a:pt x="50830" y="90093"/>
                  </a:lnTo>
                  <a:lnTo>
                    <a:pt x="50830" y="90093"/>
                  </a:lnTo>
                  <a:lnTo>
                    <a:pt x="50830" y="89331"/>
                  </a:lnTo>
                  <a:lnTo>
                    <a:pt x="50830" y="88569"/>
                  </a:lnTo>
                  <a:lnTo>
                    <a:pt x="50830" y="87426"/>
                  </a:lnTo>
                  <a:cubicBezTo>
                    <a:pt x="50811" y="87130"/>
                    <a:pt x="50811" y="86833"/>
                    <a:pt x="50830" y="86537"/>
                  </a:cubicBezTo>
                  <a:lnTo>
                    <a:pt x="50830" y="86537"/>
                  </a:lnTo>
                  <a:cubicBezTo>
                    <a:pt x="50830" y="86537"/>
                    <a:pt x="50830" y="86537"/>
                    <a:pt x="50830" y="86537"/>
                  </a:cubicBezTo>
                  <a:cubicBezTo>
                    <a:pt x="50814" y="86241"/>
                    <a:pt x="50814" y="85944"/>
                    <a:pt x="50830" y="85648"/>
                  </a:cubicBezTo>
                  <a:lnTo>
                    <a:pt x="50830" y="84124"/>
                  </a:lnTo>
                  <a:lnTo>
                    <a:pt x="50830" y="83362"/>
                  </a:lnTo>
                  <a:lnTo>
                    <a:pt x="50830" y="82600"/>
                  </a:lnTo>
                  <a:lnTo>
                    <a:pt x="50830" y="81965"/>
                  </a:lnTo>
                  <a:lnTo>
                    <a:pt x="50830" y="81330"/>
                  </a:lnTo>
                  <a:lnTo>
                    <a:pt x="50830" y="81330"/>
                  </a:lnTo>
                  <a:lnTo>
                    <a:pt x="50830" y="81330"/>
                  </a:lnTo>
                  <a:lnTo>
                    <a:pt x="50830" y="81330"/>
                  </a:lnTo>
                  <a:lnTo>
                    <a:pt x="51719" y="81330"/>
                  </a:lnTo>
                  <a:lnTo>
                    <a:pt x="51719" y="81330"/>
                  </a:lnTo>
                  <a:lnTo>
                    <a:pt x="51719" y="81330"/>
                  </a:lnTo>
                  <a:lnTo>
                    <a:pt x="52735" y="81330"/>
                  </a:lnTo>
                  <a:lnTo>
                    <a:pt x="53370" y="81330"/>
                  </a:lnTo>
                  <a:lnTo>
                    <a:pt x="111282" y="81330"/>
                  </a:lnTo>
                  <a:lnTo>
                    <a:pt x="112171" y="81330"/>
                  </a:lnTo>
                  <a:lnTo>
                    <a:pt x="112171" y="81330"/>
                  </a:lnTo>
                  <a:lnTo>
                    <a:pt x="113060" y="81330"/>
                  </a:lnTo>
                  <a:lnTo>
                    <a:pt x="113060" y="81330"/>
                  </a:lnTo>
                  <a:lnTo>
                    <a:pt x="113949" y="82092"/>
                  </a:lnTo>
                  <a:lnTo>
                    <a:pt x="113949" y="82092"/>
                  </a:lnTo>
                  <a:lnTo>
                    <a:pt x="114711" y="82981"/>
                  </a:lnTo>
                  <a:lnTo>
                    <a:pt x="114711" y="82981"/>
                  </a:lnTo>
                  <a:lnTo>
                    <a:pt x="114711" y="83616"/>
                  </a:lnTo>
                  <a:lnTo>
                    <a:pt x="114711" y="83616"/>
                  </a:lnTo>
                  <a:lnTo>
                    <a:pt x="135666" y="114350"/>
                  </a:lnTo>
                  <a:lnTo>
                    <a:pt x="126268" y="133019"/>
                  </a:lnTo>
                  <a:lnTo>
                    <a:pt x="108488" y="97713"/>
                  </a:lnTo>
                  <a:cubicBezTo>
                    <a:pt x="107550" y="96014"/>
                    <a:pt x="105845" y="94877"/>
                    <a:pt x="103916" y="94665"/>
                  </a:cubicBezTo>
                  <a:lnTo>
                    <a:pt x="75341" y="94665"/>
                  </a:lnTo>
                  <a:cubicBezTo>
                    <a:pt x="71912" y="94665"/>
                    <a:pt x="73436" y="97713"/>
                    <a:pt x="73436" y="97713"/>
                  </a:cubicBezTo>
                  <a:lnTo>
                    <a:pt x="109504" y="169595"/>
                  </a:lnTo>
                  <a:cubicBezTo>
                    <a:pt x="109504" y="169595"/>
                    <a:pt x="111028" y="172643"/>
                    <a:pt x="112552" y="169595"/>
                  </a:cubicBezTo>
                  <a:lnTo>
                    <a:pt x="127157" y="140512"/>
                  </a:lnTo>
                  <a:lnTo>
                    <a:pt x="142016" y="110032"/>
                  </a:lnTo>
                  <a:lnTo>
                    <a:pt x="155859" y="82600"/>
                  </a:lnTo>
                  <a:lnTo>
                    <a:pt x="155859" y="82600"/>
                  </a:lnTo>
                  <a:lnTo>
                    <a:pt x="155859" y="81965"/>
                  </a:lnTo>
                  <a:lnTo>
                    <a:pt x="155859" y="81965"/>
                  </a:lnTo>
                  <a:lnTo>
                    <a:pt x="156621" y="81076"/>
                  </a:lnTo>
                  <a:lnTo>
                    <a:pt x="156621" y="81076"/>
                  </a:lnTo>
                  <a:lnTo>
                    <a:pt x="157383" y="80441"/>
                  </a:lnTo>
                  <a:lnTo>
                    <a:pt x="157383" y="80441"/>
                  </a:lnTo>
                  <a:lnTo>
                    <a:pt x="158145" y="80441"/>
                  </a:lnTo>
                  <a:lnTo>
                    <a:pt x="158780" y="80441"/>
                  </a:lnTo>
                  <a:lnTo>
                    <a:pt x="159542" y="80441"/>
                  </a:lnTo>
                  <a:lnTo>
                    <a:pt x="218089" y="80441"/>
                  </a:lnTo>
                  <a:lnTo>
                    <a:pt x="219105" y="80441"/>
                  </a:lnTo>
                  <a:lnTo>
                    <a:pt x="219105" y="80441"/>
                  </a:lnTo>
                  <a:lnTo>
                    <a:pt x="219105" y="80441"/>
                  </a:lnTo>
                  <a:lnTo>
                    <a:pt x="219994" y="80441"/>
                  </a:lnTo>
                  <a:lnTo>
                    <a:pt x="219994" y="80441"/>
                  </a:lnTo>
                  <a:lnTo>
                    <a:pt x="220756" y="81076"/>
                  </a:lnTo>
                  <a:lnTo>
                    <a:pt x="220756" y="81076"/>
                  </a:lnTo>
                  <a:lnTo>
                    <a:pt x="220756" y="81838"/>
                  </a:lnTo>
                  <a:lnTo>
                    <a:pt x="220756" y="81838"/>
                  </a:lnTo>
                  <a:lnTo>
                    <a:pt x="220756" y="82727"/>
                  </a:lnTo>
                  <a:lnTo>
                    <a:pt x="220756" y="83362"/>
                  </a:lnTo>
                  <a:lnTo>
                    <a:pt x="220756" y="84251"/>
                  </a:lnTo>
                  <a:cubicBezTo>
                    <a:pt x="220756" y="84251"/>
                    <a:pt x="220756" y="84251"/>
                    <a:pt x="220756" y="85140"/>
                  </a:cubicBezTo>
                  <a:cubicBezTo>
                    <a:pt x="220756" y="86029"/>
                    <a:pt x="220756" y="85140"/>
                    <a:pt x="220756" y="85140"/>
                  </a:cubicBezTo>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a:extLst>
                <a:ext uri="{FF2B5EF4-FFF2-40B4-BE49-F238E27FC236}">
                  <a16:creationId xmlns:a16="http://schemas.microsoft.com/office/drawing/2014/main" xmlns="" id="{5298CC7D-5705-4360-AC4B-C90986771BCA}"/>
                </a:ext>
              </a:extLst>
            </p:cNvPr>
            <p:cNvSpPr/>
            <p:nvPr/>
          </p:nvSpPr>
          <p:spPr>
            <a:xfrm>
              <a:off x="988822" y="223520"/>
              <a:ext cx="33528" cy="33528"/>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7" name="组合 46">
              <a:extLst>
                <a:ext uri="{FF2B5EF4-FFF2-40B4-BE49-F238E27FC236}">
                  <a16:creationId xmlns:a16="http://schemas.microsoft.com/office/drawing/2014/main" xmlns="" id="{6EEC3AAF-2929-4FEB-B064-3A5C9F0CD806}"/>
                </a:ext>
              </a:extLst>
            </p:cNvPr>
            <p:cNvGrpSpPr/>
            <p:nvPr/>
          </p:nvGrpSpPr>
          <p:grpSpPr>
            <a:xfrm>
              <a:off x="-53" y="31607"/>
              <a:ext cx="694871" cy="195625"/>
              <a:chOff x="-53" y="31607"/>
              <a:chExt cx="694871" cy="195625"/>
            </a:xfrm>
            <a:grpFill/>
          </p:grpSpPr>
          <p:sp>
            <p:nvSpPr>
              <p:cNvPr id="48" name="任意多边形">
                <a:extLst>
                  <a:ext uri="{FF2B5EF4-FFF2-40B4-BE49-F238E27FC236}">
                    <a16:creationId xmlns:a16="http://schemas.microsoft.com/office/drawing/2014/main" xmlns="" id="{D45DECBA-A7F2-4804-A095-1ACA17E060F7}"/>
                  </a:ext>
                </a:extLst>
              </p:cNvPr>
              <p:cNvSpPr/>
              <p:nvPr/>
            </p:nvSpPr>
            <p:spPr>
              <a:xfrm>
                <a:off x="490300" y="32512"/>
                <a:ext cx="204518" cy="193631"/>
              </a:xfrm>
              <a:custGeom>
                <a:avLst/>
                <a:gdLst/>
                <a:ahLst/>
                <a:cxnLst/>
                <a:rect l="0" t="0" r="0" b="0"/>
                <a:pathLst>
                  <a:path w="204518" h="193631">
                    <a:moveTo>
                      <a:pt x="204517" y="139192"/>
                    </a:moveTo>
                    <a:cubicBezTo>
                      <a:pt x="204517" y="124843"/>
                      <a:pt x="198817" y="111082"/>
                      <a:pt x="188671" y="100936"/>
                    </a:cubicBezTo>
                    <a:cubicBezTo>
                      <a:pt x="178525" y="90790"/>
                      <a:pt x="164764" y="85090"/>
                      <a:pt x="150415" y="85090"/>
                    </a:cubicBezTo>
                    <a:lnTo>
                      <a:pt x="51482" y="85090"/>
                    </a:lnTo>
                    <a:cubicBezTo>
                      <a:pt x="39914" y="85830"/>
                      <a:pt x="28894" y="80079"/>
                      <a:pt x="22886" y="70166"/>
                    </a:cubicBezTo>
                    <a:cubicBezTo>
                      <a:pt x="16878" y="60254"/>
                      <a:pt x="16878" y="47823"/>
                      <a:pt x="22886" y="37911"/>
                    </a:cubicBezTo>
                    <a:cubicBezTo>
                      <a:pt x="28894" y="27998"/>
                      <a:pt x="39914" y="22247"/>
                      <a:pt x="51482" y="22987"/>
                    </a:cubicBezTo>
                    <a:lnTo>
                      <a:pt x="186102" y="22987"/>
                    </a:lnTo>
                    <a:cubicBezTo>
                      <a:pt x="191984" y="22368"/>
                      <a:pt x="196449" y="17408"/>
                      <a:pt x="196449" y="11494"/>
                    </a:cubicBezTo>
                    <a:cubicBezTo>
                      <a:pt x="196449" y="5579"/>
                      <a:pt x="191984" y="619"/>
                      <a:pt x="186102" y="0"/>
                    </a:cubicBezTo>
                    <a:lnTo>
                      <a:pt x="51482" y="0"/>
                    </a:lnTo>
                    <a:cubicBezTo>
                      <a:pt x="22655" y="1398"/>
                      <a:pt x="0" y="25178"/>
                      <a:pt x="0" y="54039"/>
                    </a:cubicBezTo>
                    <a:cubicBezTo>
                      <a:pt x="0" y="82900"/>
                      <a:pt x="22655" y="106679"/>
                      <a:pt x="51482" y="108077"/>
                    </a:cubicBezTo>
                    <a:lnTo>
                      <a:pt x="150415" y="108077"/>
                    </a:lnTo>
                    <a:cubicBezTo>
                      <a:pt x="166794" y="109125"/>
                      <a:pt x="179543" y="122716"/>
                      <a:pt x="179543" y="139129"/>
                    </a:cubicBezTo>
                    <a:cubicBezTo>
                      <a:pt x="179543" y="155541"/>
                      <a:pt x="166794" y="169132"/>
                      <a:pt x="150415" y="170180"/>
                    </a:cubicBezTo>
                    <a:lnTo>
                      <a:pt x="15922" y="170180"/>
                    </a:lnTo>
                    <a:cubicBezTo>
                      <a:pt x="11527" y="169717"/>
                      <a:pt x="7253" y="171801"/>
                      <a:pt x="4912" y="175549"/>
                    </a:cubicBezTo>
                    <a:cubicBezTo>
                      <a:pt x="2570" y="179296"/>
                      <a:pt x="2570" y="184051"/>
                      <a:pt x="4912" y="187798"/>
                    </a:cubicBezTo>
                    <a:cubicBezTo>
                      <a:pt x="7253" y="191546"/>
                      <a:pt x="11527" y="193630"/>
                      <a:pt x="15922" y="193167"/>
                    </a:cubicBezTo>
                    <a:lnTo>
                      <a:pt x="150542" y="193167"/>
                    </a:lnTo>
                    <a:cubicBezTo>
                      <a:pt x="180323" y="193097"/>
                      <a:pt x="204447" y="168973"/>
                      <a:pt x="204517" y="13919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任意多边形">
                <a:extLst>
                  <a:ext uri="{FF2B5EF4-FFF2-40B4-BE49-F238E27FC236}">
                    <a16:creationId xmlns:a16="http://schemas.microsoft.com/office/drawing/2014/main" xmlns="" id="{738D2ECB-0BA6-42C0-8A37-1880C3651F54}"/>
                  </a:ext>
                </a:extLst>
              </p:cNvPr>
              <p:cNvSpPr/>
              <p:nvPr/>
            </p:nvSpPr>
            <p:spPr>
              <a:xfrm>
                <a:off x="269240" y="32512"/>
                <a:ext cx="202439" cy="192339"/>
              </a:xfrm>
              <a:custGeom>
                <a:avLst/>
                <a:gdLst/>
                <a:ahLst/>
                <a:cxnLst/>
                <a:rect l="0" t="0" r="0" b="0"/>
                <a:pathLst>
                  <a:path w="202439" h="192339">
                    <a:moveTo>
                      <a:pt x="202438" y="54102"/>
                    </a:moveTo>
                    <a:cubicBezTo>
                      <a:pt x="202438" y="39753"/>
                      <a:pt x="196738" y="25992"/>
                      <a:pt x="186592" y="15846"/>
                    </a:cubicBezTo>
                    <a:cubicBezTo>
                      <a:pt x="176446" y="5700"/>
                      <a:pt x="162685" y="0"/>
                      <a:pt x="148336" y="0"/>
                    </a:cubicBezTo>
                    <a:lnTo>
                      <a:pt x="11430" y="0"/>
                    </a:lnTo>
                    <a:cubicBezTo>
                      <a:pt x="5548" y="619"/>
                      <a:pt x="1083" y="5579"/>
                      <a:pt x="1083" y="11493"/>
                    </a:cubicBezTo>
                    <a:cubicBezTo>
                      <a:pt x="1083" y="17408"/>
                      <a:pt x="5548" y="22368"/>
                      <a:pt x="11430" y="22987"/>
                    </a:cubicBezTo>
                    <a:lnTo>
                      <a:pt x="148336" y="22987"/>
                    </a:lnTo>
                    <a:cubicBezTo>
                      <a:pt x="164715" y="24035"/>
                      <a:pt x="177464" y="37626"/>
                      <a:pt x="177464" y="54039"/>
                    </a:cubicBezTo>
                    <a:cubicBezTo>
                      <a:pt x="177464" y="70451"/>
                      <a:pt x="164715" y="84042"/>
                      <a:pt x="148336" y="85090"/>
                    </a:cubicBezTo>
                    <a:lnTo>
                      <a:pt x="33274" y="85090"/>
                    </a:lnTo>
                    <a:cubicBezTo>
                      <a:pt x="14877" y="85160"/>
                      <a:pt x="0" y="100094"/>
                      <a:pt x="0" y="118491"/>
                    </a:cubicBezTo>
                    <a:lnTo>
                      <a:pt x="0" y="118491"/>
                    </a:lnTo>
                    <a:lnTo>
                      <a:pt x="0" y="181991"/>
                    </a:lnTo>
                    <a:cubicBezTo>
                      <a:pt x="619" y="187873"/>
                      <a:pt x="5579" y="192338"/>
                      <a:pt x="11493" y="192338"/>
                    </a:cubicBezTo>
                    <a:cubicBezTo>
                      <a:pt x="17408" y="192338"/>
                      <a:pt x="22368" y="187873"/>
                      <a:pt x="22987" y="181991"/>
                    </a:cubicBezTo>
                    <a:lnTo>
                      <a:pt x="22987" y="150241"/>
                    </a:lnTo>
                    <a:lnTo>
                      <a:pt x="22987" y="150241"/>
                    </a:lnTo>
                    <a:lnTo>
                      <a:pt x="22987" y="118491"/>
                    </a:lnTo>
                    <a:cubicBezTo>
                      <a:pt x="22987" y="112810"/>
                      <a:pt x="27593" y="108204"/>
                      <a:pt x="33274" y="108204"/>
                    </a:cubicBezTo>
                    <a:lnTo>
                      <a:pt x="148336" y="108204"/>
                    </a:lnTo>
                    <a:cubicBezTo>
                      <a:pt x="178216" y="108204"/>
                      <a:pt x="202438" y="83982"/>
                      <a:pt x="202438" y="5410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任意多边形">
                <a:extLst>
                  <a:ext uri="{FF2B5EF4-FFF2-40B4-BE49-F238E27FC236}">
                    <a16:creationId xmlns:a16="http://schemas.microsoft.com/office/drawing/2014/main" xmlns="" id="{263F5AF8-9992-4506-9C95-C1786F3E2A69}"/>
                  </a:ext>
                </a:extLst>
              </p:cNvPr>
              <p:cNvSpPr/>
              <p:nvPr/>
            </p:nvSpPr>
            <p:spPr>
              <a:xfrm>
                <a:off x="-53" y="31607"/>
                <a:ext cx="232511" cy="195625"/>
              </a:xfrm>
              <a:custGeom>
                <a:avLst/>
                <a:gdLst/>
                <a:ahLst/>
                <a:cxnLst/>
                <a:rect l="0" t="0" r="0" b="0"/>
                <a:pathLst>
                  <a:path w="232511" h="195625">
                    <a:moveTo>
                      <a:pt x="232336" y="12589"/>
                    </a:moveTo>
                    <a:cubicBezTo>
                      <a:pt x="232510" y="8064"/>
                      <a:pt x="229967" y="3872"/>
                      <a:pt x="225874" y="1936"/>
                    </a:cubicBezTo>
                    <a:cubicBezTo>
                      <a:pt x="221781" y="0"/>
                      <a:pt x="216927" y="694"/>
                      <a:pt x="213540" y="3699"/>
                    </a:cubicBezTo>
                    <a:lnTo>
                      <a:pt x="130228" y="71390"/>
                    </a:lnTo>
                    <a:lnTo>
                      <a:pt x="148516" y="86249"/>
                    </a:lnTo>
                    <a:lnTo>
                      <a:pt x="209476" y="36719"/>
                    </a:lnTo>
                    <a:lnTo>
                      <a:pt x="209476" y="158893"/>
                    </a:lnTo>
                    <a:lnTo>
                      <a:pt x="183060" y="137430"/>
                    </a:lnTo>
                    <a:cubicBezTo>
                      <a:pt x="182600" y="137243"/>
                      <a:pt x="182172" y="136986"/>
                      <a:pt x="181790" y="136668"/>
                    </a:cubicBezTo>
                    <a:lnTo>
                      <a:pt x="116004" y="82693"/>
                    </a:lnTo>
                    <a:lnTo>
                      <a:pt x="97970" y="97552"/>
                    </a:lnTo>
                    <a:lnTo>
                      <a:pt x="97970" y="97552"/>
                    </a:lnTo>
                    <a:lnTo>
                      <a:pt x="78158" y="113681"/>
                    </a:lnTo>
                    <a:lnTo>
                      <a:pt x="50853" y="135779"/>
                    </a:lnTo>
                    <a:lnTo>
                      <a:pt x="50853" y="135779"/>
                    </a:lnTo>
                    <a:lnTo>
                      <a:pt x="23040" y="158893"/>
                    </a:lnTo>
                    <a:lnTo>
                      <a:pt x="23040" y="36719"/>
                    </a:lnTo>
                    <a:lnTo>
                      <a:pt x="83873" y="86122"/>
                    </a:lnTo>
                    <a:lnTo>
                      <a:pt x="101653" y="71263"/>
                    </a:lnTo>
                    <a:lnTo>
                      <a:pt x="19992" y="4588"/>
                    </a:lnTo>
                    <a:lnTo>
                      <a:pt x="19992" y="4588"/>
                    </a:lnTo>
                    <a:lnTo>
                      <a:pt x="18976" y="3699"/>
                    </a:lnTo>
                    <a:cubicBezTo>
                      <a:pt x="16638" y="1756"/>
                      <a:pt x="13622" y="824"/>
                      <a:pt x="10595" y="1110"/>
                    </a:cubicBezTo>
                    <a:cubicBezTo>
                      <a:pt x="7568" y="1396"/>
                      <a:pt x="4780" y="2876"/>
                      <a:pt x="2847" y="5223"/>
                    </a:cubicBezTo>
                    <a:cubicBezTo>
                      <a:pt x="1154" y="7300"/>
                      <a:pt x="254" y="9910"/>
                      <a:pt x="307" y="12589"/>
                    </a:cubicBezTo>
                    <a:lnTo>
                      <a:pt x="53" y="12589"/>
                    </a:lnTo>
                    <a:lnTo>
                      <a:pt x="53" y="182769"/>
                    </a:lnTo>
                    <a:lnTo>
                      <a:pt x="53" y="182769"/>
                    </a:lnTo>
                    <a:cubicBezTo>
                      <a:pt x="0" y="185448"/>
                      <a:pt x="900" y="188058"/>
                      <a:pt x="2593" y="190135"/>
                    </a:cubicBezTo>
                    <a:cubicBezTo>
                      <a:pt x="6702" y="194999"/>
                      <a:pt x="13971" y="195624"/>
                      <a:pt x="18849" y="191532"/>
                    </a:cubicBezTo>
                    <a:lnTo>
                      <a:pt x="116131" y="112411"/>
                    </a:lnTo>
                    <a:lnTo>
                      <a:pt x="213413" y="191532"/>
                    </a:lnTo>
                    <a:cubicBezTo>
                      <a:pt x="218291" y="195624"/>
                      <a:pt x="225560" y="194999"/>
                      <a:pt x="229669" y="190135"/>
                    </a:cubicBezTo>
                    <a:cubicBezTo>
                      <a:pt x="231352" y="188053"/>
                      <a:pt x="232251" y="185446"/>
                      <a:pt x="232209" y="182769"/>
                    </a:cubicBezTo>
                    <a:lnTo>
                      <a:pt x="232209" y="182769"/>
                    </a:lnTo>
                    <a:lnTo>
                      <a:pt x="232209" y="12462"/>
                    </a:lnTo>
                  </a:path>
                </a:pathLst>
              </a:custGeom>
              <a:gr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grpSp>
      </p:grpSp>
    </p:spTree>
    <p:extLst>
      <p:ext uri="{BB962C8B-B14F-4D97-AF65-F5344CB8AC3E}">
        <p14:creationId xmlns:p14="http://schemas.microsoft.com/office/powerpoint/2010/main" val="1199568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1" grpId="0"/>
      <p:bldP spid="42" grpId="0"/>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3</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生产管理方面</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Production management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13796873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xmlns="" id="{D03C906A-EBBC-423D-9FF5-1379C7324918}"/>
              </a:ext>
            </a:extLst>
          </p:cNvPr>
          <p:cNvSpPr/>
          <p:nvPr/>
        </p:nvSpPr>
        <p:spPr>
          <a:xfrm>
            <a:off x="5017781" y="1154145"/>
            <a:ext cx="3498073" cy="400110"/>
          </a:xfrm>
          <a:prstGeom prst="rect">
            <a:avLst/>
          </a:prstGeom>
        </p:spPr>
        <p:txBody>
          <a:bodyPr wrap="none">
            <a:spAutoFit/>
          </a:bodyPr>
          <a:lstStyle/>
          <a:p>
            <a:r>
              <a:rPr lang="en-US" altLang="zh-CN" sz="2000" b="1" dirty="0">
                <a:solidFill>
                  <a:srgbClr val="2285C5"/>
                </a:solidFill>
                <a:cs typeface="+mn-ea"/>
                <a:sym typeface="+mn-lt"/>
              </a:rPr>
              <a:t>1</a:t>
            </a:r>
            <a:r>
              <a:rPr lang="zh-CN" altLang="en-US" sz="2000" b="1" dirty="0">
                <a:solidFill>
                  <a:srgbClr val="2285C5"/>
                </a:solidFill>
                <a:cs typeface="+mn-ea"/>
                <a:sym typeface="+mn-lt"/>
              </a:rPr>
              <a:t>、 实施管理标准化、科学化</a:t>
            </a:r>
          </a:p>
        </p:txBody>
      </p:sp>
      <p:pic>
        <p:nvPicPr>
          <p:cNvPr id="48" name="图片 47">
            <a:extLst>
              <a:ext uri="{FF2B5EF4-FFF2-40B4-BE49-F238E27FC236}">
                <a16:creationId xmlns:a16="http://schemas.microsoft.com/office/drawing/2014/main" xmlns="" id="{5D765D27-C4B5-409B-B644-69D3465511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4515" y="1763555"/>
            <a:ext cx="2248832" cy="3912515"/>
          </a:xfrm>
          <a:prstGeom prst="rect">
            <a:avLst/>
          </a:prstGeom>
        </p:spPr>
      </p:pic>
      <p:sp>
        <p:nvSpPr>
          <p:cNvPr id="89" name="矩形 88">
            <a:extLst>
              <a:ext uri="{FF2B5EF4-FFF2-40B4-BE49-F238E27FC236}">
                <a16:creationId xmlns:a16="http://schemas.microsoft.com/office/drawing/2014/main" xmlns="" id="{C20AF0F0-2078-4FB7-A7E3-CF02289F04A5}"/>
              </a:ext>
            </a:extLst>
          </p:cNvPr>
          <p:cNvSpPr/>
          <p:nvPr/>
        </p:nvSpPr>
        <p:spPr>
          <a:xfrm>
            <a:off x="1432862" y="2963139"/>
            <a:ext cx="890912" cy="2914210"/>
          </a:xfrm>
          <a:prstGeom prst="rect">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0" name="组合 89">
            <a:extLst>
              <a:ext uri="{FF2B5EF4-FFF2-40B4-BE49-F238E27FC236}">
                <a16:creationId xmlns:a16="http://schemas.microsoft.com/office/drawing/2014/main" xmlns="" id="{A1E8B4EA-E58A-44CE-9BD6-8ADD6878ABAE}"/>
              </a:ext>
            </a:extLst>
          </p:cNvPr>
          <p:cNvGrpSpPr/>
          <p:nvPr/>
        </p:nvGrpSpPr>
        <p:grpSpPr>
          <a:xfrm>
            <a:off x="5091981" y="1763555"/>
            <a:ext cx="5853745" cy="1274598"/>
            <a:chOff x="4085400" y="1578011"/>
            <a:chExt cx="4380613" cy="953838"/>
          </a:xfrm>
        </p:grpSpPr>
        <p:sp>
          <p:nvSpPr>
            <p:cNvPr id="91" name="矩形 90">
              <a:extLst>
                <a:ext uri="{FF2B5EF4-FFF2-40B4-BE49-F238E27FC236}">
                  <a16:creationId xmlns:a16="http://schemas.microsoft.com/office/drawing/2014/main" xmlns="" id="{D379C999-B7CC-4A56-9C99-AD810A9DBFA4}"/>
                </a:ext>
              </a:extLst>
            </p:cNvPr>
            <p:cNvSpPr/>
            <p:nvPr/>
          </p:nvSpPr>
          <p:spPr>
            <a:xfrm>
              <a:off x="4110984" y="1979074"/>
              <a:ext cx="4355029" cy="552775"/>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我们生产部在今年上半年，围绕管理做了大量工作。我们明白：没有规矩不成方圆的道理，因此我们重新梳理了生产部的各项规章制度，生产部考勤制度、安全生产管理制度、生产部巡查制度及考核办法，</a:t>
              </a:r>
            </a:p>
          </p:txBody>
        </p:sp>
        <p:grpSp>
          <p:nvGrpSpPr>
            <p:cNvPr id="92" name="组合 91">
              <a:extLst>
                <a:ext uri="{FF2B5EF4-FFF2-40B4-BE49-F238E27FC236}">
                  <a16:creationId xmlns:a16="http://schemas.microsoft.com/office/drawing/2014/main" xmlns="" id="{D0437541-5DAB-4134-9274-E70CF10917CD}"/>
                </a:ext>
              </a:extLst>
            </p:cNvPr>
            <p:cNvGrpSpPr/>
            <p:nvPr/>
          </p:nvGrpSpPr>
          <p:grpSpPr>
            <a:xfrm>
              <a:off x="4085400" y="1578011"/>
              <a:ext cx="1854752" cy="422357"/>
              <a:chOff x="5435732" y="1578011"/>
              <a:chExt cx="1854752" cy="422357"/>
            </a:xfrm>
          </p:grpSpPr>
          <p:grpSp>
            <p:nvGrpSpPr>
              <p:cNvPr id="93" name="组合 92">
                <a:extLst>
                  <a:ext uri="{FF2B5EF4-FFF2-40B4-BE49-F238E27FC236}">
                    <a16:creationId xmlns:a16="http://schemas.microsoft.com/office/drawing/2014/main" xmlns="" id="{E364422F-6847-4023-B5DD-6BAE89A7C66D}"/>
                  </a:ext>
                </a:extLst>
              </p:cNvPr>
              <p:cNvGrpSpPr/>
              <p:nvPr/>
            </p:nvGrpSpPr>
            <p:grpSpPr>
              <a:xfrm>
                <a:off x="5435732" y="1578011"/>
                <a:ext cx="422357" cy="422357"/>
                <a:chOff x="503238" y="1734936"/>
                <a:chExt cx="612620" cy="612620"/>
              </a:xfrm>
            </p:grpSpPr>
            <p:sp>
              <p:nvSpPr>
                <p:cNvPr id="95" name="椭圆 94">
                  <a:extLst>
                    <a:ext uri="{FF2B5EF4-FFF2-40B4-BE49-F238E27FC236}">
                      <a16:creationId xmlns:a16="http://schemas.microsoft.com/office/drawing/2014/main" xmlns="" id="{061E0E8F-C663-47DE-AFBD-44AC39B76627}"/>
                    </a:ext>
                  </a:extLst>
                </p:cNvPr>
                <p:cNvSpPr/>
                <p:nvPr/>
              </p:nvSpPr>
              <p:spPr>
                <a:xfrm>
                  <a:off x="503238" y="1734936"/>
                  <a:ext cx="612620" cy="612620"/>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nvGrpSpPr>
                <p:cNvPr id="96" name="组合 95">
                  <a:extLst>
                    <a:ext uri="{FF2B5EF4-FFF2-40B4-BE49-F238E27FC236}">
                      <a16:creationId xmlns:a16="http://schemas.microsoft.com/office/drawing/2014/main" xmlns="" id="{D5C33EA8-72EB-4C6A-B572-92BE60BD191B}"/>
                    </a:ext>
                  </a:extLst>
                </p:cNvPr>
                <p:cNvGrpSpPr/>
                <p:nvPr/>
              </p:nvGrpSpPr>
              <p:grpSpPr>
                <a:xfrm>
                  <a:off x="650052" y="1881750"/>
                  <a:ext cx="318993" cy="318993"/>
                  <a:chOff x="13405333" y="-598488"/>
                  <a:chExt cx="479425" cy="479425"/>
                </a:xfrm>
                <a:solidFill>
                  <a:schemeClr val="bg1"/>
                </a:solidFill>
              </p:grpSpPr>
              <p:sp>
                <p:nvSpPr>
                  <p:cNvPr id="97" name="Freeform 7">
                    <a:extLst>
                      <a:ext uri="{FF2B5EF4-FFF2-40B4-BE49-F238E27FC236}">
                        <a16:creationId xmlns:a16="http://schemas.microsoft.com/office/drawing/2014/main" xmlns="" id="{E3C3FEE6-E695-4342-9359-CA6E0E63F2CE}"/>
                      </a:ext>
                    </a:extLst>
                  </p:cNvPr>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98" name="Freeform 8">
                    <a:extLst>
                      <a:ext uri="{FF2B5EF4-FFF2-40B4-BE49-F238E27FC236}">
                        <a16:creationId xmlns:a16="http://schemas.microsoft.com/office/drawing/2014/main" xmlns="" id="{F1E9EBA6-761D-45C8-B393-3A3465F45E88}"/>
                      </a:ext>
                    </a:extLst>
                  </p:cNvPr>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99" name="Freeform 9">
                    <a:extLst>
                      <a:ext uri="{FF2B5EF4-FFF2-40B4-BE49-F238E27FC236}">
                        <a16:creationId xmlns:a16="http://schemas.microsoft.com/office/drawing/2014/main" xmlns="" id="{FCB35DC0-862D-4A8C-A5FD-6109E8B43D1F}"/>
                      </a:ext>
                    </a:extLst>
                  </p:cNvPr>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0" name="Rectangle 10">
                    <a:extLst>
                      <a:ext uri="{FF2B5EF4-FFF2-40B4-BE49-F238E27FC236}">
                        <a16:creationId xmlns:a16="http://schemas.microsoft.com/office/drawing/2014/main" xmlns="" id="{93B2B8E8-F33F-486B-8246-C43E901F725C}"/>
                      </a:ext>
                    </a:extLst>
                  </p:cNvPr>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1" name="Rectangle 11">
                    <a:extLst>
                      <a:ext uri="{FF2B5EF4-FFF2-40B4-BE49-F238E27FC236}">
                        <a16:creationId xmlns:a16="http://schemas.microsoft.com/office/drawing/2014/main" xmlns="" id="{5B92FED9-DB4B-4036-B182-417BE4B392D8}"/>
                      </a:ext>
                    </a:extLst>
                  </p:cNvPr>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2" name="Rectangle 12">
                    <a:extLst>
                      <a:ext uri="{FF2B5EF4-FFF2-40B4-BE49-F238E27FC236}">
                        <a16:creationId xmlns:a16="http://schemas.microsoft.com/office/drawing/2014/main" xmlns="" id="{8312A149-7D38-41D0-B6C1-A520D2DA907F}"/>
                      </a:ext>
                    </a:extLst>
                  </p:cNvPr>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sp>
            <p:nvSpPr>
              <p:cNvPr id="94" name="矩形 93">
                <a:extLst>
                  <a:ext uri="{FF2B5EF4-FFF2-40B4-BE49-F238E27FC236}">
                    <a16:creationId xmlns:a16="http://schemas.microsoft.com/office/drawing/2014/main" xmlns="" id="{4D782A2C-8046-4614-98FE-12F1BB80CEC5}"/>
                  </a:ext>
                </a:extLst>
              </p:cNvPr>
              <p:cNvSpPr/>
              <p:nvPr/>
            </p:nvSpPr>
            <p:spPr>
              <a:xfrm>
                <a:off x="5862633" y="1666079"/>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工作概述摘要</a:t>
                </a:r>
              </a:p>
            </p:txBody>
          </p:sp>
        </p:grpSp>
      </p:grpSp>
      <p:grpSp>
        <p:nvGrpSpPr>
          <p:cNvPr id="103" name="组合 102">
            <a:extLst>
              <a:ext uri="{FF2B5EF4-FFF2-40B4-BE49-F238E27FC236}">
                <a16:creationId xmlns:a16="http://schemas.microsoft.com/office/drawing/2014/main" xmlns="" id="{06098DFA-2E60-4F54-9CBA-AA73FE8BB071}"/>
              </a:ext>
            </a:extLst>
          </p:cNvPr>
          <p:cNvGrpSpPr/>
          <p:nvPr/>
        </p:nvGrpSpPr>
        <p:grpSpPr>
          <a:xfrm>
            <a:off x="5091981" y="3264289"/>
            <a:ext cx="5898853" cy="1159303"/>
            <a:chOff x="6605723" y="1578011"/>
            <a:chExt cx="4414370" cy="867558"/>
          </a:xfrm>
        </p:grpSpPr>
        <p:sp>
          <p:nvSpPr>
            <p:cNvPr id="104" name="矩形 103">
              <a:extLst>
                <a:ext uri="{FF2B5EF4-FFF2-40B4-BE49-F238E27FC236}">
                  <a16:creationId xmlns:a16="http://schemas.microsoft.com/office/drawing/2014/main" xmlns="" id="{DBCDBAE3-9211-4345-B17C-CFE3C7CD5F60}"/>
                </a:ext>
              </a:extLst>
            </p:cNvPr>
            <p:cNvSpPr/>
            <p:nvPr/>
          </p:nvSpPr>
          <p:spPr>
            <a:xfrm>
              <a:off x="6605723" y="2054020"/>
              <a:ext cx="4414370" cy="391549"/>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岗位卫生检查制度、班组长考核制度、岗位工作流程等多项。使之更符合我们的实际要求。</a:t>
              </a:r>
            </a:p>
          </p:txBody>
        </p:sp>
        <p:sp>
          <p:nvSpPr>
            <p:cNvPr id="105" name="椭圆 104">
              <a:extLst>
                <a:ext uri="{FF2B5EF4-FFF2-40B4-BE49-F238E27FC236}">
                  <a16:creationId xmlns:a16="http://schemas.microsoft.com/office/drawing/2014/main" xmlns="" id="{01592BF7-090C-4D15-B6DC-A11423F70CEB}"/>
                </a:ext>
              </a:extLst>
            </p:cNvPr>
            <p:cNvSpPr/>
            <p:nvPr/>
          </p:nvSpPr>
          <p:spPr>
            <a:xfrm>
              <a:off x="6639479" y="1578011"/>
              <a:ext cx="422357" cy="422357"/>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06" name="矩形 105">
              <a:extLst>
                <a:ext uri="{FF2B5EF4-FFF2-40B4-BE49-F238E27FC236}">
                  <a16:creationId xmlns:a16="http://schemas.microsoft.com/office/drawing/2014/main" xmlns="" id="{C8FA7657-C9DC-4CD5-A92A-31000A359889}"/>
                </a:ext>
              </a:extLst>
            </p:cNvPr>
            <p:cNvSpPr/>
            <p:nvPr/>
          </p:nvSpPr>
          <p:spPr>
            <a:xfrm>
              <a:off x="7066380" y="1666079"/>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日常工作项目</a:t>
              </a:r>
            </a:p>
          </p:txBody>
        </p:sp>
        <p:grpSp>
          <p:nvGrpSpPr>
            <p:cNvPr id="107" name="组合 106">
              <a:extLst>
                <a:ext uri="{FF2B5EF4-FFF2-40B4-BE49-F238E27FC236}">
                  <a16:creationId xmlns:a16="http://schemas.microsoft.com/office/drawing/2014/main" xmlns="" id="{CB012BAE-7DFF-49BD-B02B-1DD89EE4FD28}"/>
                </a:ext>
              </a:extLst>
            </p:cNvPr>
            <p:cNvGrpSpPr/>
            <p:nvPr/>
          </p:nvGrpSpPr>
          <p:grpSpPr>
            <a:xfrm>
              <a:off x="6740695" y="1720009"/>
              <a:ext cx="219923" cy="151470"/>
              <a:chOff x="9641770" y="1952307"/>
              <a:chExt cx="219923" cy="151470"/>
            </a:xfrm>
          </p:grpSpPr>
          <p:sp>
            <p:nvSpPr>
              <p:cNvPr id="108" name="Rectangle 27">
                <a:extLst>
                  <a:ext uri="{FF2B5EF4-FFF2-40B4-BE49-F238E27FC236}">
                    <a16:creationId xmlns:a16="http://schemas.microsoft.com/office/drawing/2014/main" xmlns="" id="{84FDBF61-ACAD-42BE-8EB9-4F993DE7182C}"/>
                  </a:ext>
                </a:extLst>
              </p:cNvPr>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9" name="Rectangle 28">
                <a:extLst>
                  <a:ext uri="{FF2B5EF4-FFF2-40B4-BE49-F238E27FC236}">
                    <a16:creationId xmlns:a16="http://schemas.microsoft.com/office/drawing/2014/main" xmlns="" id="{EB2CE453-8DCA-4E52-9955-E3C344DFB2A8}"/>
                  </a:ext>
                </a:extLst>
              </p:cNvPr>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0" name="Rectangle 29">
                <a:extLst>
                  <a:ext uri="{FF2B5EF4-FFF2-40B4-BE49-F238E27FC236}">
                    <a16:creationId xmlns:a16="http://schemas.microsoft.com/office/drawing/2014/main" xmlns="" id="{612D1C87-FC67-4A0B-A444-B402A5A9E3A2}"/>
                  </a:ext>
                </a:extLst>
              </p:cNvPr>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1" name="Rectangle 30">
                <a:extLst>
                  <a:ext uri="{FF2B5EF4-FFF2-40B4-BE49-F238E27FC236}">
                    <a16:creationId xmlns:a16="http://schemas.microsoft.com/office/drawing/2014/main" xmlns="" id="{F384E7B5-4583-46A5-BC81-00B8B3659387}"/>
                  </a:ext>
                </a:extLst>
              </p:cNvPr>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2" name="Rectangle 31">
                <a:extLst>
                  <a:ext uri="{FF2B5EF4-FFF2-40B4-BE49-F238E27FC236}">
                    <a16:creationId xmlns:a16="http://schemas.microsoft.com/office/drawing/2014/main" xmlns="" id="{3DB6B087-D184-4C23-B766-356C295316B4}"/>
                  </a:ext>
                </a:extLst>
              </p:cNvPr>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3" name="Rectangle 32">
                <a:extLst>
                  <a:ext uri="{FF2B5EF4-FFF2-40B4-BE49-F238E27FC236}">
                    <a16:creationId xmlns:a16="http://schemas.microsoft.com/office/drawing/2014/main" xmlns="" id="{B707CB96-8D48-4794-B177-BACE94E71AA5}"/>
                  </a:ext>
                </a:extLst>
              </p:cNvPr>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4" name="Rectangle 33">
                <a:extLst>
                  <a:ext uri="{FF2B5EF4-FFF2-40B4-BE49-F238E27FC236}">
                    <a16:creationId xmlns:a16="http://schemas.microsoft.com/office/drawing/2014/main" xmlns="" id="{9C71FBF6-B63A-4750-B56D-4AA33DFBA884}"/>
                  </a:ext>
                </a:extLst>
              </p:cNvPr>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5" name="Rectangle 34">
                <a:extLst>
                  <a:ext uri="{FF2B5EF4-FFF2-40B4-BE49-F238E27FC236}">
                    <a16:creationId xmlns:a16="http://schemas.microsoft.com/office/drawing/2014/main" xmlns="" id="{985543D4-8E5F-463C-9503-C40420D5FCFC}"/>
                  </a:ext>
                </a:extLst>
              </p:cNvPr>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6" name="Rectangle 35">
                <a:extLst>
                  <a:ext uri="{FF2B5EF4-FFF2-40B4-BE49-F238E27FC236}">
                    <a16:creationId xmlns:a16="http://schemas.microsoft.com/office/drawing/2014/main" xmlns="" id="{E9817810-0C21-410A-88AC-A99F84CB1EED}"/>
                  </a:ext>
                </a:extLst>
              </p:cNvPr>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7" name="Freeform 36">
                <a:extLst>
                  <a:ext uri="{FF2B5EF4-FFF2-40B4-BE49-F238E27FC236}">
                    <a16:creationId xmlns:a16="http://schemas.microsoft.com/office/drawing/2014/main" xmlns="" id="{49389838-E931-41DD-BFE3-BF2A5DE87E8E}"/>
                  </a:ext>
                </a:extLst>
              </p:cNvPr>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grpSp>
        <p:nvGrpSpPr>
          <p:cNvPr id="131" name="组合 130">
            <a:extLst>
              <a:ext uri="{FF2B5EF4-FFF2-40B4-BE49-F238E27FC236}">
                <a16:creationId xmlns:a16="http://schemas.microsoft.com/office/drawing/2014/main" xmlns="" id="{C224DC20-56F8-4CCB-9B3E-54AD6C87B682}"/>
              </a:ext>
            </a:extLst>
          </p:cNvPr>
          <p:cNvGrpSpPr/>
          <p:nvPr/>
        </p:nvGrpSpPr>
        <p:grpSpPr>
          <a:xfrm>
            <a:off x="5091981" y="4649730"/>
            <a:ext cx="6096000" cy="1336659"/>
            <a:chOff x="6605722" y="2893539"/>
            <a:chExt cx="4561903" cy="1000281"/>
          </a:xfrm>
        </p:grpSpPr>
        <p:sp>
          <p:nvSpPr>
            <p:cNvPr id="132" name="矩形 131">
              <a:extLst>
                <a:ext uri="{FF2B5EF4-FFF2-40B4-BE49-F238E27FC236}">
                  <a16:creationId xmlns:a16="http://schemas.microsoft.com/office/drawing/2014/main" xmlns="" id="{2024CAE6-0A50-4B37-9BA1-71A1C1CD52F0}"/>
                </a:ext>
              </a:extLst>
            </p:cNvPr>
            <p:cNvSpPr/>
            <p:nvPr/>
          </p:nvSpPr>
          <p:spPr>
            <a:xfrm>
              <a:off x="6605722" y="3369548"/>
              <a:ext cx="4561903" cy="524272"/>
            </a:xfrm>
            <a:prstGeom prst="rect">
              <a:avLst/>
            </a:prstGeom>
          </p:spPr>
          <p:txBody>
            <a:bodyPr wrap="square">
              <a:spAutoFit/>
            </a:bodyPr>
            <a:lstStyle/>
            <a:p>
              <a:pPr lvl="0">
                <a:lnSpc>
                  <a:spcPct val="150000"/>
                </a:lnSpc>
                <a:defRPr/>
              </a:pPr>
              <a:r>
                <a:rPr lang="zh-CN" altLang="en-US" sz="1400" dirty="0">
                  <a:solidFill>
                    <a:schemeClr val="bg2">
                      <a:lumMod val="25000"/>
                    </a:schemeClr>
                  </a:solidFill>
                  <a:cs typeface="+mn-ea"/>
                  <a:sym typeface="+mn-lt"/>
                </a:rPr>
                <a:t>实施管理标准化、科学化；制度给我们的管理提供了管理的标准，提供了依据，只有有了标准，我们的管理工作才能更科学，才能更公平，才能更公正。</a:t>
              </a:r>
            </a:p>
          </p:txBody>
        </p:sp>
        <p:sp>
          <p:nvSpPr>
            <p:cNvPr id="133" name="椭圆 132">
              <a:extLst>
                <a:ext uri="{FF2B5EF4-FFF2-40B4-BE49-F238E27FC236}">
                  <a16:creationId xmlns:a16="http://schemas.microsoft.com/office/drawing/2014/main" xmlns="" id="{5EF88F24-DD6F-4CED-9BC0-E4C8FE2581DC}"/>
                </a:ext>
              </a:extLst>
            </p:cNvPr>
            <p:cNvSpPr/>
            <p:nvPr/>
          </p:nvSpPr>
          <p:spPr>
            <a:xfrm>
              <a:off x="6639479" y="2893539"/>
              <a:ext cx="422357" cy="422357"/>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34" name="矩形 133">
              <a:extLst>
                <a:ext uri="{FF2B5EF4-FFF2-40B4-BE49-F238E27FC236}">
                  <a16:creationId xmlns:a16="http://schemas.microsoft.com/office/drawing/2014/main" xmlns="" id="{52B090E9-008C-42FC-A062-829A9588C9D3}"/>
                </a:ext>
              </a:extLst>
            </p:cNvPr>
            <p:cNvSpPr/>
            <p:nvPr/>
          </p:nvSpPr>
          <p:spPr>
            <a:xfrm>
              <a:off x="7127157" y="2981607"/>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重点项目概述</a:t>
              </a:r>
            </a:p>
          </p:txBody>
        </p:sp>
        <p:grpSp>
          <p:nvGrpSpPr>
            <p:cNvPr id="135" name="组合 134">
              <a:extLst>
                <a:ext uri="{FF2B5EF4-FFF2-40B4-BE49-F238E27FC236}">
                  <a16:creationId xmlns:a16="http://schemas.microsoft.com/office/drawing/2014/main" xmlns="" id="{A9822C2B-A93D-4F0F-916B-642EFE22B789}"/>
                </a:ext>
              </a:extLst>
            </p:cNvPr>
            <p:cNvGrpSpPr/>
            <p:nvPr/>
          </p:nvGrpSpPr>
          <p:grpSpPr>
            <a:xfrm>
              <a:off x="6754411" y="2998032"/>
              <a:ext cx="212641" cy="213370"/>
              <a:chOff x="13416445" y="3094038"/>
              <a:chExt cx="463550" cy="465138"/>
            </a:xfrm>
            <a:solidFill>
              <a:schemeClr val="bg1"/>
            </a:solidFill>
          </p:grpSpPr>
          <p:sp>
            <p:nvSpPr>
              <p:cNvPr id="136" name="Freeform 23">
                <a:extLst>
                  <a:ext uri="{FF2B5EF4-FFF2-40B4-BE49-F238E27FC236}">
                    <a16:creationId xmlns:a16="http://schemas.microsoft.com/office/drawing/2014/main" xmlns="" id="{61B34B52-0F7F-450B-B2B5-30759A6A10B1}"/>
                  </a:ext>
                </a:extLst>
              </p:cNvPr>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7" name="Freeform 24">
                <a:extLst>
                  <a:ext uri="{FF2B5EF4-FFF2-40B4-BE49-F238E27FC236}">
                    <a16:creationId xmlns:a16="http://schemas.microsoft.com/office/drawing/2014/main" xmlns="" id="{2A899412-6ABF-4B44-AC0B-934BE0F22FBD}"/>
                  </a:ext>
                </a:extLst>
              </p:cNvPr>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8" name="Freeform 25">
                <a:extLst>
                  <a:ext uri="{FF2B5EF4-FFF2-40B4-BE49-F238E27FC236}">
                    <a16:creationId xmlns:a16="http://schemas.microsoft.com/office/drawing/2014/main" xmlns="" id="{A21C3080-DD89-4911-B491-903F70787D99}"/>
                  </a:ext>
                </a:extLst>
              </p:cNvPr>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9" name="Freeform 26">
                <a:extLst>
                  <a:ext uri="{FF2B5EF4-FFF2-40B4-BE49-F238E27FC236}">
                    <a16:creationId xmlns:a16="http://schemas.microsoft.com/office/drawing/2014/main" xmlns="" id="{B2308CC8-73F7-4F7C-9B0E-8F3A7AE51F65}"/>
                  </a:ext>
                </a:extLst>
              </p:cNvPr>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spTree>
    <p:extLst>
      <p:ext uri="{BB962C8B-B14F-4D97-AF65-F5344CB8AC3E}">
        <p14:creationId xmlns:p14="http://schemas.microsoft.com/office/powerpoint/2010/main" val="395085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1000"/>
                                        <p:tgtEl>
                                          <p:spTgt spid="90"/>
                                        </p:tgtEl>
                                      </p:cBhvr>
                                    </p:animEffect>
                                    <p:anim calcmode="lin" valueType="num">
                                      <p:cBhvr>
                                        <p:cTn id="32" dur="1000" fill="hold"/>
                                        <p:tgtEl>
                                          <p:spTgt spid="90"/>
                                        </p:tgtEl>
                                        <p:attrNameLst>
                                          <p:attrName>ppt_x</p:attrName>
                                        </p:attrNameLst>
                                      </p:cBhvr>
                                      <p:tavLst>
                                        <p:tav tm="0">
                                          <p:val>
                                            <p:strVal val="#ppt_x"/>
                                          </p:val>
                                        </p:tav>
                                        <p:tav tm="100000">
                                          <p:val>
                                            <p:strVal val="#ppt_x"/>
                                          </p:val>
                                        </p:tav>
                                      </p:tavLst>
                                    </p:anim>
                                    <p:anim calcmode="lin" valueType="num">
                                      <p:cBhvr>
                                        <p:cTn id="33" dur="1000" fill="hold"/>
                                        <p:tgtEl>
                                          <p:spTgt spid="9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1000" fill="hold"/>
                                        <p:tgtEl>
                                          <p:spTgt spid="10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1000"/>
                                        <p:tgtEl>
                                          <p:spTgt spid="131"/>
                                        </p:tgtEl>
                                      </p:cBhvr>
                                    </p:animEffect>
                                    <p:anim calcmode="lin" valueType="num">
                                      <p:cBhvr>
                                        <p:cTn id="44" dur="1000" fill="hold"/>
                                        <p:tgtEl>
                                          <p:spTgt spid="131"/>
                                        </p:tgtEl>
                                        <p:attrNameLst>
                                          <p:attrName>ppt_x</p:attrName>
                                        </p:attrNameLst>
                                      </p:cBhvr>
                                      <p:tavLst>
                                        <p:tav tm="0">
                                          <p:val>
                                            <p:strVal val="#ppt_x"/>
                                          </p:val>
                                        </p:tav>
                                        <p:tav tm="100000">
                                          <p:val>
                                            <p:strVal val="#ppt_x"/>
                                          </p:val>
                                        </p:tav>
                                      </p:tavLst>
                                    </p:anim>
                                    <p:anim calcmode="lin" valueType="num">
                                      <p:cBhvr>
                                        <p:cTn id="45"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xmlns="" id="{D03C906A-EBBC-423D-9FF5-1379C7324918}"/>
              </a:ext>
            </a:extLst>
          </p:cNvPr>
          <p:cNvSpPr/>
          <p:nvPr/>
        </p:nvSpPr>
        <p:spPr>
          <a:xfrm>
            <a:off x="1847895" y="1644992"/>
            <a:ext cx="2215671" cy="400110"/>
          </a:xfrm>
          <a:prstGeom prst="rect">
            <a:avLst/>
          </a:prstGeom>
        </p:spPr>
        <p:txBody>
          <a:bodyPr wrap="none">
            <a:spAutoFit/>
          </a:bodyPr>
          <a:lstStyle/>
          <a:p>
            <a:r>
              <a:rPr lang="en-US" altLang="zh-CN" sz="2000" b="1" dirty="0">
                <a:solidFill>
                  <a:srgbClr val="2285C5"/>
                </a:solidFill>
                <a:cs typeface="+mn-ea"/>
                <a:sym typeface="+mn-lt"/>
              </a:rPr>
              <a:t>2</a:t>
            </a:r>
            <a:r>
              <a:rPr lang="zh-CN" altLang="en-US" sz="2000" b="1" dirty="0">
                <a:solidFill>
                  <a:srgbClr val="2285C5"/>
                </a:solidFill>
                <a:cs typeface="+mn-ea"/>
                <a:sym typeface="+mn-lt"/>
              </a:rPr>
              <a:t>、 定期召开会议</a:t>
            </a:r>
          </a:p>
        </p:txBody>
      </p:sp>
      <p:sp>
        <p:nvSpPr>
          <p:cNvPr id="140" name="矩形 139">
            <a:extLst>
              <a:ext uri="{FF2B5EF4-FFF2-40B4-BE49-F238E27FC236}">
                <a16:creationId xmlns:a16="http://schemas.microsoft.com/office/drawing/2014/main" xmlns="" id="{592831E2-1A43-4A82-84D7-05CBC3C94D97}"/>
              </a:ext>
            </a:extLst>
          </p:cNvPr>
          <p:cNvSpPr/>
          <p:nvPr/>
        </p:nvSpPr>
        <p:spPr>
          <a:xfrm>
            <a:off x="1556082" y="2120174"/>
            <a:ext cx="9048418" cy="787523"/>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         每周一、三、五各车间召开会议，每周二车间召开班组长会，每周一召开中层干部会，每月月末召开生产部全体职工会。         </a:t>
            </a:r>
          </a:p>
        </p:txBody>
      </p:sp>
      <p:pic>
        <p:nvPicPr>
          <p:cNvPr id="2" name="图片 1">
            <a:extLst>
              <a:ext uri="{FF2B5EF4-FFF2-40B4-BE49-F238E27FC236}">
                <a16:creationId xmlns:a16="http://schemas.microsoft.com/office/drawing/2014/main" xmlns="" id="{FA50655E-3900-4EEB-BA06-11DD61BC168C}"/>
              </a:ext>
            </a:extLst>
          </p:cNvPr>
          <p:cNvPicPr>
            <a:picLocks noChangeAspect="1"/>
          </p:cNvPicPr>
          <p:nvPr/>
        </p:nvPicPr>
        <p:blipFill>
          <a:blip r:embed="rId2"/>
          <a:stretch>
            <a:fillRect/>
          </a:stretch>
        </p:blipFill>
        <p:spPr>
          <a:xfrm>
            <a:off x="6548332" y="3245028"/>
            <a:ext cx="3714750" cy="2476500"/>
          </a:xfrm>
          <a:prstGeom prst="rect">
            <a:avLst/>
          </a:prstGeom>
        </p:spPr>
      </p:pic>
      <p:sp>
        <p:nvSpPr>
          <p:cNvPr id="7" name="矩形 6">
            <a:extLst>
              <a:ext uri="{FF2B5EF4-FFF2-40B4-BE49-F238E27FC236}">
                <a16:creationId xmlns:a16="http://schemas.microsoft.com/office/drawing/2014/main" xmlns="" id="{C76B0C8E-086A-4D27-BBF2-2E184814B293}"/>
              </a:ext>
            </a:extLst>
          </p:cNvPr>
          <p:cNvSpPr/>
          <p:nvPr/>
        </p:nvSpPr>
        <p:spPr>
          <a:xfrm>
            <a:off x="1568495" y="3083177"/>
            <a:ext cx="4527505" cy="2677656"/>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通过会议使员工知道我们管理人员的工作思路及要求，同时了解员工对我们管理人员的意见，对生产部管理的意见和建议，同时我们也通过这样的会议交流工作经验和沟通思想，取得了很好的效果，增强团队精神。我们欢迎所有员工提合理化建议，只有我们生产部所有员工思想统一了，有了团队精神，我们的工作才能做的更好。</a:t>
            </a:r>
            <a:endParaRPr lang="zh-CN" altLang="en-US" sz="1600" dirty="0">
              <a:cs typeface="+mn-ea"/>
              <a:sym typeface="+mn-lt"/>
            </a:endParaRPr>
          </a:p>
        </p:txBody>
      </p:sp>
    </p:spTree>
    <p:extLst>
      <p:ext uri="{BB962C8B-B14F-4D97-AF65-F5344CB8AC3E}">
        <p14:creationId xmlns:p14="http://schemas.microsoft.com/office/powerpoint/2010/main" val="1000623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anim calcmode="lin" valueType="num">
                                      <p:cBhvr>
                                        <p:cTn id="23" dur="1000" fill="hold"/>
                                        <p:tgtEl>
                                          <p:spTgt spid="140"/>
                                        </p:tgtEl>
                                        <p:attrNameLst>
                                          <p:attrName>ppt_x</p:attrName>
                                        </p:attrNameLst>
                                      </p:cBhvr>
                                      <p:tavLst>
                                        <p:tav tm="0">
                                          <p:val>
                                            <p:strVal val="#ppt_x"/>
                                          </p:val>
                                        </p:tav>
                                        <p:tav tm="100000">
                                          <p:val>
                                            <p:strVal val="#ppt_x"/>
                                          </p:val>
                                        </p:tav>
                                      </p:tavLst>
                                    </p:anim>
                                    <p:anim calcmode="lin" valueType="num">
                                      <p:cBhvr>
                                        <p:cTn id="24" dur="1000" fill="hold"/>
                                        <p:tgtEl>
                                          <p:spTgt spid="1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300C0B73-D9FE-4993-AFAB-90A440A44F93}"/>
              </a:ext>
            </a:extLst>
          </p:cNvPr>
          <p:cNvGrpSpPr/>
          <p:nvPr/>
        </p:nvGrpSpPr>
        <p:grpSpPr>
          <a:xfrm>
            <a:off x="2071441" y="1934358"/>
            <a:ext cx="2327765" cy="4277242"/>
            <a:chOff x="2195619" y="1696310"/>
            <a:chExt cx="2327765" cy="4277242"/>
          </a:xfrm>
        </p:grpSpPr>
        <p:pic>
          <p:nvPicPr>
            <p:cNvPr id="13" name="图片 12">
              <a:extLst>
                <a:ext uri="{FF2B5EF4-FFF2-40B4-BE49-F238E27FC236}">
                  <a16:creationId xmlns:a16="http://schemas.microsoft.com/office/drawing/2014/main" xmlns="" id="{7F71D321-E2C1-45C8-A9D9-1E8C2279EA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5619" y="2248029"/>
              <a:ext cx="2327765" cy="1497942"/>
            </a:xfrm>
            <a:prstGeom prst="rect">
              <a:avLst/>
            </a:prstGeom>
          </p:spPr>
        </p:pic>
        <p:sp>
          <p:nvSpPr>
            <p:cNvPr id="14" name="矩形 13">
              <a:extLst>
                <a:ext uri="{FF2B5EF4-FFF2-40B4-BE49-F238E27FC236}">
                  <a16:creationId xmlns:a16="http://schemas.microsoft.com/office/drawing/2014/main" xmlns="" id="{25D03CF6-4F41-45B6-8FAD-57F6AD6BD615}"/>
                </a:ext>
              </a:extLst>
            </p:cNvPr>
            <p:cNvSpPr/>
            <p:nvPr/>
          </p:nvSpPr>
          <p:spPr>
            <a:xfrm>
              <a:off x="2195619" y="3792505"/>
              <a:ext cx="2327765" cy="2181047"/>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15" name="组合 14">
              <a:extLst>
                <a:ext uri="{FF2B5EF4-FFF2-40B4-BE49-F238E27FC236}">
                  <a16:creationId xmlns:a16="http://schemas.microsoft.com/office/drawing/2014/main" xmlns="" id="{4E52621F-CDC9-4CFB-AFEB-378EAE450942}"/>
                </a:ext>
              </a:extLst>
            </p:cNvPr>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17" name="矩形 25">
                <a:extLst>
                  <a:ext uri="{FF2B5EF4-FFF2-40B4-BE49-F238E27FC236}">
                    <a16:creationId xmlns:a16="http://schemas.microsoft.com/office/drawing/2014/main" xmlns="" id="{5A6679DA-7766-4025-986C-0AFE690BAF4D}"/>
                  </a:ext>
                </a:extLst>
              </p:cNvPr>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8" name="TextBox 13">
                <a:extLst>
                  <a:ext uri="{FF2B5EF4-FFF2-40B4-BE49-F238E27FC236}">
                    <a16:creationId xmlns:a16="http://schemas.microsoft.com/office/drawing/2014/main" xmlns="" id="{8BAF9B0B-7A6E-4566-95E4-2F2234D9355D}"/>
                  </a:ext>
                </a:extLst>
              </p:cNvPr>
              <p:cNvSpPr txBox="1"/>
              <p:nvPr/>
            </p:nvSpPr>
            <p:spPr>
              <a:xfrm>
                <a:off x="1307092" y="997077"/>
                <a:ext cx="553153"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 </a:t>
                </a:r>
                <a:r>
                  <a:rPr lang="zh-CN" altLang="en-US" b="1" dirty="0" smtClean="0">
                    <a:solidFill>
                      <a:schemeClr val="bg1"/>
                    </a:solidFill>
                    <a:cs typeface="+mn-ea"/>
                    <a:sym typeface="+mn-lt"/>
                  </a:rPr>
                  <a:t>优品</a:t>
                </a:r>
                <a:endParaRPr lang="zh-CN" altLang="en-US" b="1" dirty="0">
                  <a:solidFill>
                    <a:schemeClr val="bg1"/>
                  </a:solidFill>
                  <a:cs typeface="+mn-ea"/>
                  <a:sym typeface="+mn-lt"/>
                </a:endParaRPr>
              </a:p>
            </p:txBody>
          </p:sp>
        </p:grpSp>
        <p:sp>
          <p:nvSpPr>
            <p:cNvPr id="16" name="矩形 15">
              <a:extLst>
                <a:ext uri="{FF2B5EF4-FFF2-40B4-BE49-F238E27FC236}">
                  <a16:creationId xmlns:a16="http://schemas.microsoft.com/office/drawing/2014/main" xmlns="" id="{4DA4B4DD-88A0-46A1-88B8-9554AF4FD673}"/>
                </a:ext>
              </a:extLst>
            </p:cNvPr>
            <p:cNvSpPr/>
            <p:nvPr/>
          </p:nvSpPr>
          <p:spPr>
            <a:xfrm>
              <a:off x="2347427" y="4084943"/>
              <a:ext cx="2024148" cy="1600438"/>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上半年，修订了各项规章制度和操作规范，一方面我们在车间设置了值班主任，随时解决出现的问题，及时了解员工的思想动态和生产进度。</a:t>
              </a:r>
            </a:p>
          </p:txBody>
        </p:sp>
      </p:grpSp>
      <p:grpSp>
        <p:nvGrpSpPr>
          <p:cNvPr id="8" name="组合 7">
            <a:extLst>
              <a:ext uri="{FF2B5EF4-FFF2-40B4-BE49-F238E27FC236}">
                <a16:creationId xmlns:a16="http://schemas.microsoft.com/office/drawing/2014/main" xmlns="" id="{FCE714E7-F93A-4604-B328-000F1CF5C264}"/>
              </a:ext>
            </a:extLst>
          </p:cNvPr>
          <p:cNvGrpSpPr/>
          <p:nvPr/>
        </p:nvGrpSpPr>
        <p:grpSpPr>
          <a:xfrm>
            <a:off x="4978330" y="1934358"/>
            <a:ext cx="2327765" cy="4277242"/>
            <a:chOff x="4978330" y="1934358"/>
            <a:chExt cx="2327765" cy="4277242"/>
          </a:xfrm>
        </p:grpSpPr>
        <p:pic>
          <p:nvPicPr>
            <p:cNvPr id="32" name="图片 31">
              <a:extLst>
                <a:ext uri="{FF2B5EF4-FFF2-40B4-BE49-F238E27FC236}">
                  <a16:creationId xmlns:a16="http://schemas.microsoft.com/office/drawing/2014/main" xmlns="" id="{8B002E4F-D28A-4308-8B87-4946B089F2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8330" y="2469239"/>
              <a:ext cx="2327765" cy="1497941"/>
            </a:xfrm>
            <a:prstGeom prst="rect">
              <a:avLst/>
            </a:prstGeom>
          </p:spPr>
        </p:pic>
        <p:grpSp>
          <p:nvGrpSpPr>
            <p:cNvPr id="19" name="组合 18">
              <a:extLst>
                <a:ext uri="{FF2B5EF4-FFF2-40B4-BE49-F238E27FC236}">
                  <a16:creationId xmlns:a16="http://schemas.microsoft.com/office/drawing/2014/main" xmlns="" id="{3A768539-AD26-41BC-AA59-83AD86F161AE}"/>
                </a:ext>
              </a:extLst>
            </p:cNvPr>
            <p:cNvGrpSpPr/>
            <p:nvPr/>
          </p:nvGrpSpPr>
          <p:grpSpPr>
            <a:xfrm>
              <a:off x="4978330" y="1934358"/>
              <a:ext cx="2327765" cy="4277242"/>
              <a:chOff x="2195619" y="1696310"/>
              <a:chExt cx="2327765" cy="4277242"/>
            </a:xfrm>
          </p:grpSpPr>
          <p:sp>
            <p:nvSpPr>
              <p:cNvPr id="20" name="矩形 19">
                <a:extLst>
                  <a:ext uri="{FF2B5EF4-FFF2-40B4-BE49-F238E27FC236}">
                    <a16:creationId xmlns:a16="http://schemas.microsoft.com/office/drawing/2014/main" xmlns="" id="{E95DE120-C754-46C8-A387-C0910ACAC2E0}"/>
                  </a:ext>
                </a:extLst>
              </p:cNvPr>
              <p:cNvSpPr/>
              <p:nvPr/>
            </p:nvSpPr>
            <p:spPr>
              <a:xfrm>
                <a:off x="2195619" y="3771751"/>
                <a:ext cx="2327765" cy="2201801"/>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21" name="组合 20">
                <a:extLst>
                  <a:ext uri="{FF2B5EF4-FFF2-40B4-BE49-F238E27FC236}">
                    <a16:creationId xmlns:a16="http://schemas.microsoft.com/office/drawing/2014/main" xmlns="" id="{9E13BEDB-14D6-409B-84E0-6C2F4086F12A}"/>
                  </a:ext>
                </a:extLst>
              </p:cNvPr>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23" name="矩形 25">
                  <a:extLst>
                    <a:ext uri="{FF2B5EF4-FFF2-40B4-BE49-F238E27FC236}">
                      <a16:creationId xmlns:a16="http://schemas.microsoft.com/office/drawing/2014/main" xmlns="" id="{5F657D55-C1C1-40DA-94C7-936F8E620E87}"/>
                    </a:ext>
                  </a:extLst>
                </p:cNvPr>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4" name="TextBox 13">
                  <a:extLst>
                    <a:ext uri="{FF2B5EF4-FFF2-40B4-BE49-F238E27FC236}">
                      <a16:creationId xmlns:a16="http://schemas.microsoft.com/office/drawing/2014/main" xmlns="" id="{589C7FF2-79B4-4DFD-934A-DB7989AB7371}"/>
                    </a:ext>
                  </a:extLst>
                </p:cNvPr>
                <p:cNvSpPr txBox="1"/>
                <p:nvPr/>
              </p:nvSpPr>
              <p:spPr>
                <a:xfrm>
                  <a:off x="1333745" y="997077"/>
                  <a:ext cx="499846"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第二</a:t>
                  </a:r>
                </a:p>
              </p:txBody>
            </p:sp>
          </p:grpSp>
          <p:sp>
            <p:nvSpPr>
              <p:cNvPr id="22" name="矩形 21">
                <a:extLst>
                  <a:ext uri="{FF2B5EF4-FFF2-40B4-BE49-F238E27FC236}">
                    <a16:creationId xmlns:a16="http://schemas.microsoft.com/office/drawing/2014/main" xmlns="" id="{3228B4F8-E149-462D-8C06-3177E60BF470}"/>
                  </a:ext>
                </a:extLst>
              </p:cNvPr>
              <p:cNvSpPr/>
              <p:nvPr/>
            </p:nvSpPr>
            <p:spPr>
              <a:xfrm>
                <a:off x="2347427" y="4072431"/>
                <a:ext cx="2024148" cy="1600438"/>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另一方面我们加强生产现场的巡检，制定了现场巡查制度、各岗位卫生检查标准及考核办法，发现问题及时解决，发现违反规章制度的，坚决处理。</a:t>
                </a:r>
              </a:p>
            </p:txBody>
          </p:sp>
        </p:grpSp>
      </p:grpSp>
      <p:grpSp>
        <p:nvGrpSpPr>
          <p:cNvPr id="9" name="组合 8">
            <a:extLst>
              <a:ext uri="{FF2B5EF4-FFF2-40B4-BE49-F238E27FC236}">
                <a16:creationId xmlns:a16="http://schemas.microsoft.com/office/drawing/2014/main" xmlns="" id="{FF9CF4C5-1576-4BBD-98F2-50BEE45709C1}"/>
              </a:ext>
            </a:extLst>
          </p:cNvPr>
          <p:cNvGrpSpPr/>
          <p:nvPr/>
        </p:nvGrpSpPr>
        <p:grpSpPr>
          <a:xfrm>
            <a:off x="7882350" y="1955112"/>
            <a:ext cx="2327765" cy="4277242"/>
            <a:chOff x="7882350" y="1955112"/>
            <a:chExt cx="2327765" cy="4277242"/>
          </a:xfrm>
        </p:grpSpPr>
        <p:pic>
          <p:nvPicPr>
            <p:cNvPr id="31" name="图片 30">
              <a:extLst>
                <a:ext uri="{FF2B5EF4-FFF2-40B4-BE49-F238E27FC236}">
                  <a16:creationId xmlns:a16="http://schemas.microsoft.com/office/drawing/2014/main" xmlns="" id="{F54EBB37-7EB2-4B4F-A74D-157B904877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2350" y="2511323"/>
              <a:ext cx="2327765" cy="1450831"/>
            </a:xfrm>
            <a:prstGeom prst="rect">
              <a:avLst/>
            </a:prstGeom>
          </p:spPr>
        </p:pic>
        <p:grpSp>
          <p:nvGrpSpPr>
            <p:cNvPr id="25" name="组合 24">
              <a:extLst>
                <a:ext uri="{FF2B5EF4-FFF2-40B4-BE49-F238E27FC236}">
                  <a16:creationId xmlns:a16="http://schemas.microsoft.com/office/drawing/2014/main" xmlns="" id="{AA6C8824-9B87-4AC9-9397-71033829C742}"/>
                </a:ext>
              </a:extLst>
            </p:cNvPr>
            <p:cNvGrpSpPr/>
            <p:nvPr/>
          </p:nvGrpSpPr>
          <p:grpSpPr>
            <a:xfrm>
              <a:off x="7882350" y="1955112"/>
              <a:ext cx="2327765" cy="4277242"/>
              <a:chOff x="2195619" y="1696310"/>
              <a:chExt cx="2327765" cy="4277242"/>
            </a:xfrm>
          </p:grpSpPr>
          <p:sp>
            <p:nvSpPr>
              <p:cNvPr id="26" name="矩形 25">
                <a:extLst>
                  <a:ext uri="{FF2B5EF4-FFF2-40B4-BE49-F238E27FC236}">
                    <a16:creationId xmlns:a16="http://schemas.microsoft.com/office/drawing/2014/main" xmlns="" id="{0B7C0105-29E9-4B0F-808E-A658F8382F39}"/>
                  </a:ext>
                </a:extLst>
              </p:cNvPr>
              <p:cNvSpPr/>
              <p:nvPr/>
            </p:nvSpPr>
            <p:spPr>
              <a:xfrm>
                <a:off x="2195619" y="3750997"/>
                <a:ext cx="2327765" cy="2222555"/>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27" name="组合 26">
                <a:extLst>
                  <a:ext uri="{FF2B5EF4-FFF2-40B4-BE49-F238E27FC236}">
                    <a16:creationId xmlns:a16="http://schemas.microsoft.com/office/drawing/2014/main" xmlns="" id="{13D6FC53-8941-4C82-A5AF-4E293D830BFA}"/>
                  </a:ext>
                </a:extLst>
              </p:cNvPr>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29" name="矩形 25">
                  <a:extLst>
                    <a:ext uri="{FF2B5EF4-FFF2-40B4-BE49-F238E27FC236}">
                      <a16:creationId xmlns:a16="http://schemas.microsoft.com/office/drawing/2014/main" xmlns="" id="{B9493C03-1C3B-43C3-BE4B-4007E3C842F3}"/>
                    </a:ext>
                  </a:extLst>
                </p:cNvPr>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30" name="TextBox 13">
                  <a:extLst>
                    <a:ext uri="{FF2B5EF4-FFF2-40B4-BE49-F238E27FC236}">
                      <a16:creationId xmlns:a16="http://schemas.microsoft.com/office/drawing/2014/main" xmlns="" id="{C1A6C49A-F36A-4DF5-AB9C-DDEC80997F7A}"/>
                    </a:ext>
                  </a:extLst>
                </p:cNvPr>
                <p:cNvSpPr txBox="1"/>
                <p:nvPr/>
              </p:nvSpPr>
              <p:spPr>
                <a:xfrm>
                  <a:off x="1333745" y="997077"/>
                  <a:ext cx="499846"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第三</a:t>
                  </a:r>
                </a:p>
              </p:txBody>
            </p:sp>
          </p:grpSp>
          <p:sp>
            <p:nvSpPr>
              <p:cNvPr id="28" name="矩形 27">
                <a:extLst>
                  <a:ext uri="{FF2B5EF4-FFF2-40B4-BE49-F238E27FC236}">
                    <a16:creationId xmlns:a16="http://schemas.microsoft.com/office/drawing/2014/main" xmlns="" id="{2B68D931-3A25-4522-8DB0-54AC4192BEFB}"/>
                  </a:ext>
                </a:extLst>
              </p:cNvPr>
              <p:cNvSpPr/>
              <p:nvPr/>
            </p:nvSpPr>
            <p:spPr>
              <a:xfrm>
                <a:off x="2271522" y="3836234"/>
                <a:ext cx="2175957" cy="2031325"/>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自实施以来共计处罚</a:t>
                </a:r>
                <a:r>
                  <a:rPr lang="en-US" altLang="zh-CN" sz="1400" dirty="0">
                    <a:solidFill>
                      <a:schemeClr val="bg2">
                        <a:lumMod val="25000"/>
                      </a:schemeClr>
                    </a:solidFill>
                    <a:cs typeface="+mn-ea"/>
                    <a:sym typeface="+mn-lt"/>
                  </a:rPr>
                  <a:t>10</a:t>
                </a:r>
                <a:r>
                  <a:rPr lang="zh-CN" altLang="en-US" sz="1400" dirty="0">
                    <a:solidFill>
                      <a:schemeClr val="bg2">
                        <a:lumMod val="25000"/>
                      </a:schemeClr>
                    </a:solidFill>
                    <a:cs typeface="+mn-ea"/>
                    <a:sym typeface="+mn-lt"/>
                  </a:rPr>
                  <a:t>多次，罚金</a:t>
                </a:r>
                <a:r>
                  <a:rPr lang="en-US" altLang="zh-CN" sz="1400" dirty="0">
                    <a:solidFill>
                      <a:schemeClr val="bg2">
                        <a:lumMod val="25000"/>
                      </a:schemeClr>
                    </a:solidFill>
                    <a:cs typeface="+mn-ea"/>
                    <a:sym typeface="+mn-lt"/>
                  </a:rPr>
                  <a:t>500</a:t>
                </a:r>
                <a:r>
                  <a:rPr lang="zh-CN" altLang="en-US" sz="1400" dirty="0">
                    <a:solidFill>
                      <a:schemeClr val="bg2">
                        <a:lumMod val="25000"/>
                      </a:schemeClr>
                    </a:solidFill>
                    <a:cs typeface="+mn-ea"/>
                    <a:sym typeface="+mn-lt"/>
                  </a:rPr>
                  <a:t>元，可以说我们通过处理极少部分人，教育了广大的员工，起到了很好的警示作用，这些工作的开展，我们知道有很大的压力和难度，但我们做了，我们也可以说取得了阶段性的成绩。</a:t>
                </a:r>
              </a:p>
            </p:txBody>
          </p:sp>
        </p:gr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871134BA-2FCD-4A7F-BBD9-2F12522FA239}"/>
              </a:ext>
            </a:extLst>
          </p:cNvPr>
          <p:cNvSpPr/>
          <p:nvPr/>
        </p:nvSpPr>
        <p:spPr>
          <a:xfrm>
            <a:off x="1294154" y="1187974"/>
            <a:ext cx="3575018" cy="400110"/>
          </a:xfrm>
          <a:prstGeom prst="rect">
            <a:avLst/>
          </a:prstGeom>
        </p:spPr>
        <p:txBody>
          <a:bodyPr wrap="none">
            <a:spAutoFit/>
          </a:bodyPr>
          <a:lstStyle/>
          <a:p>
            <a:r>
              <a:rPr lang="en-US" altLang="zh-CN" sz="2000" b="1" dirty="0">
                <a:solidFill>
                  <a:srgbClr val="2285C5"/>
                </a:solidFill>
                <a:cs typeface="+mn-ea"/>
                <a:sym typeface="+mn-lt"/>
              </a:rPr>
              <a:t>3</a:t>
            </a:r>
            <a:r>
              <a:rPr lang="zh-CN" altLang="en-US" sz="2000" b="1" dirty="0">
                <a:solidFill>
                  <a:srgbClr val="2285C5"/>
                </a:solidFill>
                <a:cs typeface="+mn-ea"/>
                <a:sym typeface="+mn-lt"/>
              </a:rPr>
              <a:t>、  加大生产现场的管理力度</a:t>
            </a:r>
          </a:p>
        </p:txBody>
      </p:sp>
    </p:spTree>
    <p:extLst>
      <p:ext uri="{BB962C8B-B14F-4D97-AF65-F5344CB8AC3E}">
        <p14:creationId xmlns:p14="http://schemas.microsoft.com/office/powerpoint/2010/main" val="3490360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xmlns="" id="{50BD6E02-5898-4D1C-8BC4-9832F33C077B}"/>
              </a:ext>
            </a:extLst>
          </p:cNvPr>
          <p:cNvGrpSpPr/>
          <p:nvPr/>
        </p:nvGrpSpPr>
        <p:grpSpPr>
          <a:xfrm flipH="1">
            <a:off x="851853" y="2146299"/>
            <a:ext cx="10620549" cy="3551215"/>
            <a:chOff x="-107281" y="2214417"/>
            <a:chExt cx="9458492" cy="2521969"/>
          </a:xfrm>
        </p:grpSpPr>
        <p:sp>
          <p:nvSpPr>
            <p:cNvPr id="39" name="任意多边形: 形状 33">
              <a:extLst>
                <a:ext uri="{FF2B5EF4-FFF2-40B4-BE49-F238E27FC236}">
                  <a16:creationId xmlns:a16="http://schemas.microsoft.com/office/drawing/2014/main" xmlns="" id="{9A225E95-8151-4867-B9B3-9E3D8E2B589F}"/>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40" name="矩形 39">
              <a:extLst>
                <a:ext uri="{FF2B5EF4-FFF2-40B4-BE49-F238E27FC236}">
                  <a16:creationId xmlns:a16="http://schemas.microsoft.com/office/drawing/2014/main" xmlns="" id="{CD3EAD23-95C8-48E1-95B0-49E2DF50EEF2}"/>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37" name="矩形 36">
            <a:extLst>
              <a:ext uri="{FF2B5EF4-FFF2-40B4-BE49-F238E27FC236}">
                <a16:creationId xmlns:a16="http://schemas.microsoft.com/office/drawing/2014/main" xmlns="" id="{C0537975-B206-4C4A-A37C-B07778E2E851}"/>
              </a:ext>
            </a:extLst>
          </p:cNvPr>
          <p:cNvSpPr/>
          <p:nvPr/>
        </p:nvSpPr>
        <p:spPr>
          <a:xfrm>
            <a:off x="5103199" y="2630274"/>
            <a:ext cx="2338555" cy="244579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871134BA-2FCD-4A7F-BBD9-2F12522FA239}"/>
              </a:ext>
            </a:extLst>
          </p:cNvPr>
          <p:cNvSpPr/>
          <p:nvPr/>
        </p:nvSpPr>
        <p:spPr>
          <a:xfrm>
            <a:off x="1360579" y="1314453"/>
            <a:ext cx="2805576" cy="400110"/>
          </a:xfrm>
          <a:prstGeom prst="rect">
            <a:avLst/>
          </a:prstGeom>
        </p:spPr>
        <p:txBody>
          <a:bodyPr wrap="none">
            <a:spAutoFit/>
          </a:bodyPr>
          <a:lstStyle/>
          <a:p>
            <a:r>
              <a:rPr lang="en-US" altLang="zh-CN" sz="2000" b="1" dirty="0">
                <a:solidFill>
                  <a:srgbClr val="2285C5"/>
                </a:solidFill>
                <a:cs typeface="+mn-ea"/>
                <a:sym typeface="+mn-lt"/>
              </a:rPr>
              <a:t>4</a:t>
            </a:r>
            <a:r>
              <a:rPr lang="zh-CN" altLang="en-US" sz="2000" b="1" dirty="0">
                <a:solidFill>
                  <a:srgbClr val="2285C5"/>
                </a:solidFill>
                <a:cs typeface="+mn-ea"/>
                <a:sym typeface="+mn-lt"/>
              </a:rPr>
              <a:t>、  加强车间班组建设</a:t>
            </a:r>
          </a:p>
        </p:txBody>
      </p:sp>
      <p:sp>
        <p:nvSpPr>
          <p:cNvPr id="33" name="矩形 32">
            <a:extLst>
              <a:ext uri="{FF2B5EF4-FFF2-40B4-BE49-F238E27FC236}">
                <a16:creationId xmlns:a16="http://schemas.microsoft.com/office/drawing/2014/main" xmlns="" id="{3645155A-808F-47F4-B0EE-D723854E469C}"/>
              </a:ext>
            </a:extLst>
          </p:cNvPr>
          <p:cNvSpPr/>
          <p:nvPr/>
        </p:nvSpPr>
        <p:spPr>
          <a:xfrm>
            <a:off x="7807855" y="2767744"/>
            <a:ext cx="2589212" cy="2308324"/>
          </a:xfrm>
          <a:prstGeom prst="rect">
            <a:avLst/>
          </a:prstGeom>
        </p:spPr>
        <p:txBody>
          <a:bodyPr wrap="square">
            <a:spAutoFit/>
          </a:bodyPr>
          <a:lstStyle/>
          <a:p>
            <a:pPr algn="ctr"/>
            <a:r>
              <a:rPr lang="zh-CN" altLang="en-US" sz="1600" dirty="0">
                <a:solidFill>
                  <a:schemeClr val="bg2">
                    <a:lumMod val="25000"/>
                  </a:schemeClr>
                </a:solidFill>
                <a:cs typeface="+mn-ea"/>
                <a:sym typeface="+mn-lt"/>
              </a:rPr>
              <a:t>充分发挥班组长带头和管理作用，提高班组整体凝聚力和战斗力。通过近几个月的实施取得一定的成效，班组长的工作积极性和带头作用得到提高。但离我们的要求还有一定的差距。每月的班组长费只拿到</a:t>
            </a:r>
            <a:r>
              <a:rPr lang="en-US" altLang="zh-CN" sz="1600" dirty="0">
                <a:solidFill>
                  <a:schemeClr val="bg2">
                    <a:lumMod val="25000"/>
                  </a:schemeClr>
                </a:solidFill>
                <a:cs typeface="+mn-ea"/>
                <a:sym typeface="+mn-lt"/>
              </a:rPr>
              <a:t>60%</a:t>
            </a:r>
            <a:r>
              <a:rPr lang="zh-CN" altLang="en-US" sz="1600" dirty="0">
                <a:solidFill>
                  <a:schemeClr val="bg2">
                    <a:lumMod val="25000"/>
                  </a:schemeClr>
                </a:solidFill>
                <a:cs typeface="+mn-ea"/>
                <a:sym typeface="+mn-lt"/>
              </a:rPr>
              <a:t>至</a:t>
            </a:r>
            <a:r>
              <a:rPr lang="en-US" altLang="zh-CN" sz="1600" dirty="0">
                <a:solidFill>
                  <a:schemeClr val="bg2">
                    <a:lumMod val="25000"/>
                  </a:schemeClr>
                </a:solidFill>
                <a:cs typeface="+mn-ea"/>
                <a:sym typeface="+mn-lt"/>
              </a:rPr>
              <a:t>80%</a:t>
            </a:r>
            <a:r>
              <a:rPr lang="zh-CN" altLang="en-US" sz="1600" dirty="0">
                <a:solidFill>
                  <a:schemeClr val="bg2">
                    <a:lumMod val="25000"/>
                  </a:schemeClr>
                </a:solidFill>
                <a:cs typeface="+mn-ea"/>
                <a:sym typeface="+mn-lt"/>
              </a:rPr>
              <a:t>。</a:t>
            </a:r>
          </a:p>
        </p:txBody>
      </p:sp>
      <p:sp>
        <p:nvSpPr>
          <p:cNvPr id="2" name="矩形 1">
            <a:extLst>
              <a:ext uri="{FF2B5EF4-FFF2-40B4-BE49-F238E27FC236}">
                <a16:creationId xmlns:a16="http://schemas.microsoft.com/office/drawing/2014/main" xmlns="" id="{962BB5AA-F94E-4D7C-B318-7FE45DDBF2BE}"/>
              </a:ext>
            </a:extLst>
          </p:cNvPr>
          <p:cNvSpPr/>
          <p:nvPr/>
        </p:nvSpPr>
        <p:spPr>
          <a:xfrm>
            <a:off x="1968332" y="2644633"/>
            <a:ext cx="2692567" cy="2308324"/>
          </a:xfrm>
          <a:prstGeom prst="rect">
            <a:avLst/>
          </a:prstGeom>
        </p:spPr>
        <p:txBody>
          <a:bodyPr wrap="square">
            <a:spAutoFit/>
          </a:bodyPr>
          <a:lstStyle/>
          <a:p>
            <a:pPr algn="ctr"/>
            <a:r>
              <a:rPr lang="zh-CN" altLang="en-US" sz="1600" dirty="0">
                <a:solidFill>
                  <a:schemeClr val="bg2">
                    <a:lumMod val="25000"/>
                  </a:schemeClr>
                </a:solidFill>
                <a:cs typeface="+mn-ea"/>
                <a:sym typeface="+mn-lt"/>
              </a:rPr>
              <a:t>上半年，经公司批准生产部对班组长费做了调整，车间也放权给班组长，并制定了新的班组长考核办法，即六项考核指标。每天进行检查记录，每周总结一次，月底进行综合考评。使班组长在享受权利的同时也必须履行相应的义务。</a:t>
            </a:r>
          </a:p>
        </p:txBody>
      </p:sp>
    </p:spTree>
    <p:extLst>
      <p:ext uri="{BB962C8B-B14F-4D97-AF65-F5344CB8AC3E}">
        <p14:creationId xmlns:p14="http://schemas.microsoft.com/office/powerpoint/2010/main" val="2206750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3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C0D239-1487-437C-B367-3B55173D5BBE}"/>
              </a:ext>
            </a:extLst>
          </p:cNvPr>
          <p:cNvGrpSpPr/>
          <p:nvPr/>
        </p:nvGrpSpPr>
        <p:grpSpPr>
          <a:xfrm rot="5400000" flipH="1">
            <a:off x="4037167" y="-1084372"/>
            <a:ext cx="3860796" cy="9356935"/>
            <a:chOff x="-107281" y="2214417"/>
            <a:chExt cx="9458492" cy="2521969"/>
          </a:xfrm>
        </p:grpSpPr>
        <p:sp>
          <p:nvSpPr>
            <p:cNvPr id="19" name="任意多边形: 形状 33">
              <a:extLst>
                <a:ext uri="{FF2B5EF4-FFF2-40B4-BE49-F238E27FC236}">
                  <a16:creationId xmlns:a16="http://schemas.microsoft.com/office/drawing/2014/main" xmlns="" id="{DEC3E1EA-3D64-4539-8D9D-1DF554C4BBA6}"/>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0" name="矩形 19">
              <a:extLst>
                <a:ext uri="{FF2B5EF4-FFF2-40B4-BE49-F238E27FC236}">
                  <a16:creationId xmlns:a16="http://schemas.microsoft.com/office/drawing/2014/main" xmlns="" id="{CD332584-4BA5-48F9-95D1-C5855463DF1F}"/>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871134BA-2FCD-4A7F-BBD9-2F12522FA239}"/>
              </a:ext>
            </a:extLst>
          </p:cNvPr>
          <p:cNvSpPr/>
          <p:nvPr/>
        </p:nvSpPr>
        <p:spPr>
          <a:xfrm>
            <a:off x="2276983" y="2419874"/>
            <a:ext cx="3831498" cy="400110"/>
          </a:xfrm>
          <a:prstGeom prst="rect">
            <a:avLst/>
          </a:prstGeom>
        </p:spPr>
        <p:txBody>
          <a:bodyPr wrap="none">
            <a:spAutoFit/>
          </a:bodyPr>
          <a:lstStyle/>
          <a:p>
            <a:r>
              <a:rPr lang="en-US" altLang="zh-CN" sz="2000" b="1" dirty="0">
                <a:solidFill>
                  <a:srgbClr val="2285C5"/>
                </a:solidFill>
                <a:cs typeface="+mn-ea"/>
                <a:sym typeface="+mn-lt"/>
              </a:rPr>
              <a:t>5</a:t>
            </a:r>
            <a:r>
              <a:rPr lang="zh-CN" altLang="en-US" sz="2000" b="1" dirty="0">
                <a:solidFill>
                  <a:srgbClr val="2285C5"/>
                </a:solidFill>
                <a:cs typeface="+mn-ea"/>
                <a:sym typeface="+mn-lt"/>
              </a:rPr>
              <a:t>、  执行定额领料和传递卡制度</a:t>
            </a:r>
          </a:p>
        </p:txBody>
      </p:sp>
      <p:sp>
        <p:nvSpPr>
          <p:cNvPr id="13" name="矩形 12">
            <a:extLst>
              <a:ext uri="{FF2B5EF4-FFF2-40B4-BE49-F238E27FC236}">
                <a16:creationId xmlns:a16="http://schemas.microsoft.com/office/drawing/2014/main" xmlns="" id="{DCDD985C-5AFE-45F7-934D-E9E7A7EDECEC}"/>
              </a:ext>
            </a:extLst>
          </p:cNvPr>
          <p:cNvSpPr/>
          <p:nvPr/>
        </p:nvSpPr>
        <p:spPr>
          <a:xfrm>
            <a:off x="2380296" y="2946221"/>
            <a:ext cx="3975100"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     定额领料和传递卡制度的执行有效地控制住投料量，能及时地反映出投料偏差和成品产出率。为以后更好地进行成本控制打下了基础。</a:t>
            </a:r>
          </a:p>
        </p:txBody>
      </p:sp>
      <p:sp>
        <p:nvSpPr>
          <p:cNvPr id="15" name="矩形 14">
            <a:extLst>
              <a:ext uri="{FF2B5EF4-FFF2-40B4-BE49-F238E27FC236}">
                <a16:creationId xmlns:a16="http://schemas.microsoft.com/office/drawing/2014/main" xmlns="" id="{7A7D55FB-E06E-4E31-A168-7171B1648F55}"/>
              </a:ext>
            </a:extLst>
          </p:cNvPr>
          <p:cNvSpPr/>
          <p:nvPr/>
        </p:nvSpPr>
        <p:spPr>
          <a:xfrm>
            <a:off x="7170651" y="2325666"/>
            <a:ext cx="2073322" cy="253685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546929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 id="{1F721358-BC76-4651-BCAC-8AAC66A46F90}"/>
              </a:ext>
            </a:extLst>
          </p:cNvPr>
          <p:cNvGrpSpPr/>
          <p:nvPr/>
        </p:nvGrpSpPr>
        <p:grpSpPr>
          <a:xfrm rot="5400000" flipH="1">
            <a:off x="1517653" y="993797"/>
            <a:ext cx="4902196" cy="5784802"/>
            <a:chOff x="-107281" y="2214417"/>
            <a:chExt cx="9458492" cy="2521969"/>
          </a:xfrm>
        </p:grpSpPr>
        <p:sp>
          <p:nvSpPr>
            <p:cNvPr id="18" name="任意多边形: 形状 33">
              <a:extLst>
                <a:ext uri="{FF2B5EF4-FFF2-40B4-BE49-F238E27FC236}">
                  <a16:creationId xmlns:a16="http://schemas.microsoft.com/office/drawing/2014/main" xmlns="" id="{3C5FC921-0AA0-4F66-9227-BC3347D42947}"/>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9" name="矩形 18">
              <a:extLst>
                <a:ext uri="{FF2B5EF4-FFF2-40B4-BE49-F238E27FC236}">
                  <a16:creationId xmlns:a16="http://schemas.microsoft.com/office/drawing/2014/main" xmlns="" id="{D5E82D23-5CD1-458E-8786-444B52A19507}"/>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2E37A26C-A2C9-4525-89CC-F566704F404C}"/>
              </a:ext>
            </a:extLst>
          </p:cNvPr>
          <p:cNvSpPr/>
          <p:nvPr/>
        </p:nvSpPr>
        <p:spPr>
          <a:xfrm>
            <a:off x="1841502" y="2788590"/>
            <a:ext cx="4254498" cy="2677656"/>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     在今年</a:t>
            </a:r>
            <a:r>
              <a:rPr lang="en-US" altLang="zh-CN" sz="1600" dirty="0">
                <a:solidFill>
                  <a:schemeClr val="bg2">
                    <a:lumMod val="25000"/>
                  </a:schemeClr>
                </a:solidFill>
                <a:cs typeface="+mn-ea"/>
                <a:sym typeface="+mn-lt"/>
              </a:rPr>
              <a:t>5-6</a:t>
            </a:r>
            <a:r>
              <a:rPr lang="zh-CN" altLang="en-US" sz="1600" dirty="0">
                <a:solidFill>
                  <a:schemeClr val="bg2">
                    <a:lumMod val="25000"/>
                  </a:schemeClr>
                </a:solidFill>
                <a:cs typeface="+mn-ea"/>
                <a:sym typeface="+mn-lt"/>
              </a:rPr>
              <a:t>月份，生产部在总办的协助下进行</a:t>
            </a:r>
            <a:r>
              <a:rPr lang="zh-CN" altLang="en-US" sz="1600" dirty="0" smtClean="0">
                <a:solidFill>
                  <a:schemeClr val="bg2">
                    <a:lumMod val="25000"/>
                  </a:schemeClr>
                </a:solidFill>
                <a:cs typeface="+mn-ea"/>
                <a:sym typeface="+mn-lt"/>
              </a:rPr>
              <a:t>了优品批</a:t>
            </a:r>
            <a:r>
              <a:rPr lang="zh-CN" altLang="en-US" sz="1600" dirty="0">
                <a:solidFill>
                  <a:schemeClr val="bg2">
                    <a:lumMod val="25000"/>
                  </a:schemeClr>
                </a:solidFill>
                <a:cs typeface="+mn-ea"/>
                <a:sym typeface="+mn-lt"/>
              </a:rPr>
              <a:t>新员工系统培训。此次培训历时一个多月，共有</a:t>
            </a:r>
            <a:r>
              <a:rPr lang="en-US" altLang="zh-CN" sz="1600" dirty="0">
                <a:solidFill>
                  <a:schemeClr val="bg2">
                    <a:lumMod val="25000"/>
                  </a:schemeClr>
                </a:solidFill>
                <a:cs typeface="+mn-ea"/>
                <a:sym typeface="+mn-lt"/>
              </a:rPr>
              <a:t>24</a:t>
            </a:r>
            <a:r>
              <a:rPr lang="zh-CN" altLang="en-US" sz="1600" dirty="0">
                <a:solidFill>
                  <a:schemeClr val="bg2">
                    <a:lumMod val="25000"/>
                  </a:schemeClr>
                </a:solidFill>
                <a:cs typeface="+mn-ea"/>
                <a:sym typeface="+mn-lt"/>
              </a:rPr>
              <a:t>人参加，涉及到制粒、一步制粒、压片、内包、填充、外包、仓库七个岗位。通过实操考试、理论考试、员工考评三方面考核基本上达到了要求。但有个别员工理论考试成绩偏低。到岗时间短的员工实操较差。</a:t>
            </a:r>
          </a:p>
        </p:txBody>
      </p:sp>
      <p:sp>
        <p:nvSpPr>
          <p:cNvPr id="12" name="矩形 11">
            <a:extLst>
              <a:ext uri="{FF2B5EF4-FFF2-40B4-BE49-F238E27FC236}">
                <a16:creationId xmlns:a16="http://schemas.microsoft.com/office/drawing/2014/main" xmlns="" id="{A667C9B3-54F5-40E0-87AD-D3CAE9BA9102}"/>
              </a:ext>
            </a:extLst>
          </p:cNvPr>
          <p:cNvSpPr/>
          <p:nvPr/>
        </p:nvSpPr>
        <p:spPr>
          <a:xfrm>
            <a:off x="2090540" y="2236223"/>
            <a:ext cx="1617751" cy="400110"/>
          </a:xfrm>
          <a:prstGeom prst="rect">
            <a:avLst/>
          </a:prstGeom>
        </p:spPr>
        <p:txBody>
          <a:bodyPr wrap="none">
            <a:spAutoFit/>
          </a:bodyPr>
          <a:lstStyle/>
          <a:p>
            <a:r>
              <a:rPr lang="en-US" altLang="zh-CN" sz="2000" b="1" dirty="0">
                <a:solidFill>
                  <a:srgbClr val="2285C5"/>
                </a:solidFill>
                <a:cs typeface="+mn-ea"/>
                <a:sym typeface="+mn-lt"/>
              </a:rPr>
              <a:t>6</a:t>
            </a:r>
            <a:r>
              <a:rPr lang="zh-CN" altLang="en-US" sz="2000" b="1" dirty="0">
                <a:solidFill>
                  <a:srgbClr val="2285C5"/>
                </a:solidFill>
                <a:cs typeface="+mn-ea"/>
                <a:sym typeface="+mn-lt"/>
              </a:rPr>
              <a:t>、人员培训</a:t>
            </a:r>
          </a:p>
        </p:txBody>
      </p:sp>
      <p:pic>
        <p:nvPicPr>
          <p:cNvPr id="2" name="图片 1">
            <a:extLst>
              <a:ext uri="{FF2B5EF4-FFF2-40B4-BE49-F238E27FC236}">
                <a16:creationId xmlns:a16="http://schemas.microsoft.com/office/drawing/2014/main" xmlns="" id="{228E72CD-8A7A-4E17-9C2A-0FC76E4BD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0190" y="1944054"/>
            <a:ext cx="3824631" cy="3783677"/>
          </a:xfrm>
          <a:prstGeom prst="rect">
            <a:avLst/>
          </a:prstGeom>
        </p:spPr>
      </p:pic>
    </p:spTree>
    <p:extLst>
      <p:ext uri="{BB962C8B-B14F-4D97-AF65-F5344CB8AC3E}">
        <p14:creationId xmlns:p14="http://schemas.microsoft.com/office/powerpoint/2010/main" val="4106315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4</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155851" y="3586934"/>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质量管理方面</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Quality management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3590707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CF66018B-5117-45BA-A133-2B5F37C3A003}"/>
              </a:ext>
            </a:extLst>
          </p:cNvPr>
          <p:cNvGrpSpPr/>
          <p:nvPr/>
        </p:nvGrpSpPr>
        <p:grpSpPr>
          <a:xfrm rot="5400000" flipH="1">
            <a:off x="5091784" y="-4262"/>
            <a:ext cx="4504030" cy="7969201"/>
            <a:chOff x="-107281" y="2214417"/>
            <a:chExt cx="9458492" cy="2521969"/>
          </a:xfrm>
        </p:grpSpPr>
        <p:sp>
          <p:nvSpPr>
            <p:cNvPr id="21" name="任意多边形: 形状 33">
              <a:extLst>
                <a:ext uri="{FF2B5EF4-FFF2-40B4-BE49-F238E27FC236}">
                  <a16:creationId xmlns:a16="http://schemas.microsoft.com/office/drawing/2014/main" xmlns="" id="{7DE07D42-47E4-4B33-94E8-BDB3866C06E5}"/>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2" name="矩形 21">
              <a:extLst>
                <a:ext uri="{FF2B5EF4-FFF2-40B4-BE49-F238E27FC236}">
                  <a16:creationId xmlns:a16="http://schemas.microsoft.com/office/drawing/2014/main" xmlns="" id="{BAC67E4D-40F6-42AA-B28C-8F9F25957569}"/>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质量管理方面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xmlns="" id="{1B9AA500-2A25-4336-AFC8-8179D3B9E3CD}"/>
              </a:ext>
            </a:extLst>
          </p:cNvPr>
          <p:cNvGrpSpPr/>
          <p:nvPr/>
        </p:nvGrpSpPr>
        <p:grpSpPr>
          <a:xfrm>
            <a:off x="4060599" y="4715606"/>
            <a:ext cx="6783248" cy="871008"/>
            <a:chOff x="3788510" y="4902538"/>
            <a:chExt cx="6783248" cy="871008"/>
          </a:xfrm>
        </p:grpSpPr>
        <p:sp>
          <p:nvSpPr>
            <p:cNvPr id="11" name="矩形 10">
              <a:extLst>
                <a:ext uri="{FF2B5EF4-FFF2-40B4-BE49-F238E27FC236}">
                  <a16:creationId xmlns:a16="http://schemas.microsoft.com/office/drawing/2014/main" xmlns="" id="{2E37A26C-A2C9-4525-89CC-F566704F404C}"/>
                </a:ext>
              </a:extLst>
            </p:cNvPr>
            <p:cNvSpPr/>
            <p:nvPr/>
          </p:nvSpPr>
          <p:spPr>
            <a:xfrm>
              <a:off x="4565634" y="5053742"/>
              <a:ext cx="6006124" cy="646331"/>
            </a:xfrm>
            <a:prstGeom prst="rect">
              <a:avLst/>
            </a:prstGeom>
          </p:spPr>
          <p:txBody>
            <a:bodyPr wrap="square">
              <a:spAutoFit/>
            </a:bodyPr>
            <a:lstStyle/>
            <a:p>
              <a:r>
                <a:rPr lang="zh-CN" altLang="en-US" dirty="0">
                  <a:solidFill>
                    <a:schemeClr val="bg2">
                      <a:lumMod val="25000"/>
                    </a:schemeClr>
                  </a:solidFill>
                  <a:cs typeface="+mn-ea"/>
                  <a:sym typeface="+mn-lt"/>
                </a:rPr>
                <a:t>只要生产部的每一个员工都有高度的质量意识，并付诸于生产操作的每一环节中，产品质量将会得到保证。</a:t>
              </a:r>
            </a:p>
          </p:txBody>
        </p:sp>
        <p:sp>
          <p:nvSpPr>
            <p:cNvPr id="13" name="矩形 12">
              <a:extLst>
                <a:ext uri="{FF2B5EF4-FFF2-40B4-BE49-F238E27FC236}">
                  <a16:creationId xmlns:a16="http://schemas.microsoft.com/office/drawing/2014/main" xmlns="" id="{06B4C1D2-E56D-4BDF-A6B1-7B969FD0CB0E}"/>
                </a:ext>
              </a:extLst>
            </p:cNvPr>
            <p:cNvSpPr/>
            <p:nvPr/>
          </p:nvSpPr>
          <p:spPr>
            <a:xfrm>
              <a:off x="3788510" y="4902538"/>
              <a:ext cx="764896" cy="871008"/>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sp>
        <p:nvSpPr>
          <p:cNvPr id="14" name="矩形 13">
            <a:extLst>
              <a:ext uri="{FF2B5EF4-FFF2-40B4-BE49-F238E27FC236}">
                <a16:creationId xmlns:a16="http://schemas.microsoft.com/office/drawing/2014/main" xmlns="" id="{C9C1F777-0965-4A9C-87D2-5886F53E1E06}"/>
              </a:ext>
            </a:extLst>
          </p:cNvPr>
          <p:cNvSpPr/>
          <p:nvPr/>
        </p:nvSpPr>
        <p:spPr>
          <a:xfrm>
            <a:off x="998717" y="1827769"/>
            <a:ext cx="1920364" cy="136815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a:extLst>
              <a:ext uri="{FF2B5EF4-FFF2-40B4-BE49-F238E27FC236}">
                <a16:creationId xmlns:a16="http://schemas.microsoft.com/office/drawing/2014/main" xmlns="" id="{6D656F7B-EE7F-47CF-A1A2-5BDE25895737}"/>
              </a:ext>
            </a:extLst>
          </p:cNvPr>
          <p:cNvSpPr/>
          <p:nvPr/>
        </p:nvSpPr>
        <p:spPr>
          <a:xfrm>
            <a:off x="998717" y="3297909"/>
            <a:ext cx="1920364" cy="136815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矩形 15">
            <a:extLst>
              <a:ext uri="{FF2B5EF4-FFF2-40B4-BE49-F238E27FC236}">
                <a16:creationId xmlns:a16="http://schemas.microsoft.com/office/drawing/2014/main" xmlns="" id="{32B03475-867A-4BF8-91E8-5EC7A184EB2D}"/>
              </a:ext>
            </a:extLst>
          </p:cNvPr>
          <p:cNvSpPr/>
          <p:nvPr/>
        </p:nvSpPr>
        <p:spPr>
          <a:xfrm>
            <a:off x="998717" y="4768047"/>
            <a:ext cx="1920364" cy="136815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 name="组合 7">
            <a:extLst>
              <a:ext uri="{FF2B5EF4-FFF2-40B4-BE49-F238E27FC236}">
                <a16:creationId xmlns:a16="http://schemas.microsoft.com/office/drawing/2014/main" xmlns="" id="{77C2B235-34BA-4E80-8654-7DA2118299FE}"/>
              </a:ext>
            </a:extLst>
          </p:cNvPr>
          <p:cNvGrpSpPr/>
          <p:nvPr/>
        </p:nvGrpSpPr>
        <p:grpSpPr>
          <a:xfrm>
            <a:off x="4060599" y="2324913"/>
            <a:ext cx="6905866" cy="871008"/>
            <a:chOff x="3788510" y="2225467"/>
            <a:chExt cx="6905866" cy="871008"/>
          </a:xfrm>
        </p:grpSpPr>
        <p:sp>
          <p:nvSpPr>
            <p:cNvPr id="10" name="矩形 9">
              <a:extLst>
                <a:ext uri="{FF2B5EF4-FFF2-40B4-BE49-F238E27FC236}">
                  <a16:creationId xmlns:a16="http://schemas.microsoft.com/office/drawing/2014/main" xmlns="" id="{AD49BB3E-8CFF-4671-8508-BD6409424C0E}"/>
                </a:ext>
              </a:extLst>
            </p:cNvPr>
            <p:cNvSpPr/>
            <p:nvPr/>
          </p:nvSpPr>
          <p:spPr>
            <a:xfrm>
              <a:off x="3788510" y="2225467"/>
              <a:ext cx="764896" cy="871008"/>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sp>
          <p:nvSpPr>
            <p:cNvPr id="2" name="矩形 1">
              <a:extLst>
                <a:ext uri="{FF2B5EF4-FFF2-40B4-BE49-F238E27FC236}">
                  <a16:creationId xmlns:a16="http://schemas.microsoft.com/office/drawing/2014/main" xmlns="" id="{E3FF2C71-B9E8-4AF6-BC42-9094FF326F59}"/>
                </a:ext>
              </a:extLst>
            </p:cNvPr>
            <p:cNvSpPr/>
            <p:nvPr/>
          </p:nvSpPr>
          <p:spPr>
            <a:xfrm>
              <a:off x="4598376" y="2359439"/>
              <a:ext cx="6096000" cy="646331"/>
            </a:xfrm>
            <a:prstGeom prst="rect">
              <a:avLst/>
            </a:prstGeom>
          </p:spPr>
          <p:txBody>
            <a:bodyPr>
              <a:spAutoFit/>
            </a:bodyPr>
            <a:lstStyle/>
            <a:p>
              <a:r>
                <a:rPr lang="zh-CN" altLang="en-US" dirty="0">
                  <a:solidFill>
                    <a:schemeClr val="bg2">
                      <a:lumMod val="25000"/>
                    </a:schemeClr>
                  </a:solidFill>
                  <a:cs typeface="+mn-ea"/>
                  <a:sym typeface="+mn-lt"/>
                </a:rPr>
                <a:t>我们生产部门高度重视产品质量，严把生产工序的每一个质量控制关，做到全年成品入库合格率在</a:t>
              </a:r>
              <a:r>
                <a:rPr lang="en-US" altLang="zh-CN" dirty="0">
                  <a:solidFill>
                    <a:schemeClr val="bg2">
                      <a:lumMod val="25000"/>
                    </a:schemeClr>
                  </a:solidFill>
                  <a:cs typeface="+mn-ea"/>
                  <a:sym typeface="+mn-lt"/>
                </a:rPr>
                <a:t>100%</a:t>
              </a:r>
              <a:r>
                <a:rPr lang="zh-CN" altLang="en-US" dirty="0">
                  <a:solidFill>
                    <a:schemeClr val="bg2">
                      <a:lumMod val="25000"/>
                    </a:schemeClr>
                  </a:solidFill>
                  <a:cs typeface="+mn-ea"/>
                  <a:sym typeface="+mn-lt"/>
                </a:rPr>
                <a:t>。</a:t>
              </a:r>
              <a:endParaRPr lang="zh-CN" altLang="en-US" dirty="0">
                <a:cs typeface="+mn-ea"/>
                <a:sym typeface="+mn-lt"/>
              </a:endParaRPr>
            </a:p>
          </p:txBody>
        </p:sp>
      </p:grpSp>
      <p:grpSp>
        <p:nvGrpSpPr>
          <p:cNvPr id="9" name="组合 8">
            <a:extLst>
              <a:ext uri="{FF2B5EF4-FFF2-40B4-BE49-F238E27FC236}">
                <a16:creationId xmlns:a16="http://schemas.microsoft.com/office/drawing/2014/main" xmlns="" id="{2B352AB5-7EE3-4AB7-823F-50EBA93901A2}"/>
              </a:ext>
            </a:extLst>
          </p:cNvPr>
          <p:cNvGrpSpPr/>
          <p:nvPr/>
        </p:nvGrpSpPr>
        <p:grpSpPr>
          <a:xfrm>
            <a:off x="4060599" y="3460010"/>
            <a:ext cx="6905866" cy="991507"/>
            <a:chOff x="3788510" y="3601353"/>
            <a:chExt cx="6905866" cy="991507"/>
          </a:xfrm>
        </p:grpSpPr>
        <p:sp>
          <p:nvSpPr>
            <p:cNvPr id="12" name="矩形 11">
              <a:extLst>
                <a:ext uri="{FF2B5EF4-FFF2-40B4-BE49-F238E27FC236}">
                  <a16:creationId xmlns:a16="http://schemas.microsoft.com/office/drawing/2014/main" xmlns="" id="{B1C50B10-48A5-4D46-9F2F-DDDF8D05AE22}"/>
                </a:ext>
              </a:extLst>
            </p:cNvPr>
            <p:cNvSpPr/>
            <p:nvPr/>
          </p:nvSpPr>
          <p:spPr>
            <a:xfrm>
              <a:off x="3788510" y="3601353"/>
              <a:ext cx="764896" cy="923330"/>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sp>
          <p:nvSpPr>
            <p:cNvPr id="7" name="矩形 6">
              <a:extLst>
                <a:ext uri="{FF2B5EF4-FFF2-40B4-BE49-F238E27FC236}">
                  <a16:creationId xmlns:a16="http://schemas.microsoft.com/office/drawing/2014/main" xmlns="" id="{25F19498-BC4E-4AA3-82FC-936A99A1FB49}"/>
                </a:ext>
              </a:extLst>
            </p:cNvPr>
            <p:cNvSpPr/>
            <p:nvPr/>
          </p:nvSpPr>
          <p:spPr>
            <a:xfrm>
              <a:off x="4598376" y="3669530"/>
              <a:ext cx="6096000" cy="923330"/>
            </a:xfrm>
            <a:prstGeom prst="rect">
              <a:avLst/>
            </a:prstGeom>
          </p:spPr>
          <p:txBody>
            <a:bodyPr>
              <a:spAutoFit/>
            </a:bodyPr>
            <a:lstStyle/>
            <a:p>
              <a:r>
                <a:rPr lang="zh-CN" altLang="en-US" dirty="0">
                  <a:solidFill>
                    <a:schemeClr val="bg2">
                      <a:lumMod val="25000"/>
                    </a:schemeClr>
                  </a:solidFill>
                  <a:cs typeface="+mn-ea"/>
                  <a:sym typeface="+mn-lt"/>
                </a:rPr>
                <a:t>我们始终坚信产品质量是生产出来的，我们重新规范了工作流程，强调了各步操作的复核工作，并请质监部对各工序的质控点进行培训。</a:t>
              </a:r>
              <a:endParaRPr lang="zh-CN" altLang="en-US" dirty="0">
                <a:cs typeface="+mn-ea"/>
                <a:sym typeface="+mn-lt"/>
              </a:endParaRPr>
            </a:p>
          </p:txBody>
        </p:sp>
      </p:grpSp>
    </p:spTree>
    <p:extLst>
      <p:ext uri="{BB962C8B-B14F-4D97-AF65-F5344CB8AC3E}">
        <p14:creationId xmlns:p14="http://schemas.microsoft.com/office/powerpoint/2010/main" val="1960861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5</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设备管理方面</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Equipment management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4228477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xmlns="" id="{F06C2593-CD56-4B5D-A6C9-61195772629F}"/>
              </a:ext>
            </a:extLst>
          </p:cNvPr>
          <p:cNvGrpSpPr/>
          <p:nvPr/>
        </p:nvGrpSpPr>
        <p:grpSpPr>
          <a:xfrm>
            <a:off x="1401565" y="2372366"/>
            <a:ext cx="4490753" cy="461665"/>
            <a:chOff x="1414091" y="2240162"/>
            <a:chExt cx="4490753" cy="461665"/>
          </a:xfrm>
        </p:grpSpPr>
        <p:sp>
          <p:nvSpPr>
            <p:cNvPr id="8" name="文本框 10">
              <a:extLst>
                <a:ext uri="{FF2B5EF4-FFF2-40B4-BE49-F238E27FC236}">
                  <a16:creationId xmlns:a16="http://schemas.microsoft.com/office/drawing/2014/main" xmlns="" id="{440DCE01-6F45-4AAB-9347-B22F78363466}"/>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01</a:t>
              </a:r>
              <a:endParaRPr lang="zh-CN" altLang="en-US" sz="2000" b="1" i="0" dirty="0">
                <a:solidFill>
                  <a:schemeClr val="bg1"/>
                </a:solidFill>
                <a:latin typeface="+mn-lt"/>
                <a:ea typeface="+mn-ea"/>
                <a:cs typeface="+mn-ea"/>
                <a:sym typeface="+mn-lt"/>
              </a:endParaRPr>
            </a:p>
          </p:txBody>
        </p:sp>
        <p:grpSp>
          <p:nvGrpSpPr>
            <p:cNvPr id="22" name="组合 21">
              <a:extLst>
                <a:ext uri="{FF2B5EF4-FFF2-40B4-BE49-F238E27FC236}">
                  <a16:creationId xmlns:a16="http://schemas.microsoft.com/office/drawing/2014/main" xmlns="" id="{48C47D3B-858A-402D-8B8E-6123D779B669}"/>
                </a:ext>
              </a:extLst>
            </p:cNvPr>
            <p:cNvGrpSpPr/>
            <p:nvPr/>
          </p:nvGrpSpPr>
          <p:grpSpPr>
            <a:xfrm>
              <a:off x="2095627" y="2240162"/>
              <a:ext cx="3809217" cy="461665"/>
              <a:chOff x="-1749863" y="2440578"/>
              <a:chExt cx="3809217" cy="461665"/>
            </a:xfrm>
          </p:grpSpPr>
          <p:sp>
            <p:nvSpPr>
              <p:cNvPr id="12" name="文本框 14">
                <a:extLst>
                  <a:ext uri="{FF2B5EF4-FFF2-40B4-BE49-F238E27FC236}">
                    <a16:creationId xmlns:a16="http://schemas.microsoft.com/office/drawing/2014/main" xmlns="" id="{54C91E31-D74F-41FA-BE1D-249B999C732B}"/>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产品产量方面</a:t>
                </a:r>
              </a:p>
            </p:txBody>
          </p:sp>
          <p:cxnSp>
            <p:nvCxnSpPr>
              <p:cNvPr id="16" name="直接连接符 15">
                <a:extLst>
                  <a:ext uri="{FF2B5EF4-FFF2-40B4-BE49-F238E27FC236}">
                    <a16:creationId xmlns:a16="http://schemas.microsoft.com/office/drawing/2014/main" xmlns="" id="{66D3F428-97D4-40DA-8E43-F8D95DE0D23D}"/>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20" name="直接连接符 19">
            <a:extLst>
              <a:ext uri="{FF2B5EF4-FFF2-40B4-BE49-F238E27FC236}">
                <a16:creationId xmlns:a16="http://schemas.microsoft.com/office/drawing/2014/main" xmlns="" id="{03227A9D-48A5-4F39-B420-0EB990FAB061}"/>
              </a:ext>
            </a:extLst>
          </p:cNvPr>
          <p:cNvCxnSpPr/>
          <p:nvPr/>
        </p:nvCxnSpPr>
        <p:spPr>
          <a:xfrm>
            <a:off x="0" y="1463040"/>
            <a:ext cx="1219200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5">
            <a:extLst>
              <a:ext uri="{FF2B5EF4-FFF2-40B4-BE49-F238E27FC236}">
                <a16:creationId xmlns:a16="http://schemas.microsoft.com/office/drawing/2014/main" xmlns="" id="{7C161D04-407E-4503-8289-645F1DE27C0B}"/>
              </a:ext>
            </a:extLst>
          </p:cNvPr>
          <p:cNvSpPr txBox="1"/>
          <p:nvPr/>
        </p:nvSpPr>
        <p:spPr>
          <a:xfrm>
            <a:off x="718459" y="681056"/>
            <a:ext cx="2397557" cy="58477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2">
                    <a:lumMod val="25000"/>
                  </a:schemeClr>
                </a:solidFill>
                <a:cs typeface="+mn-ea"/>
                <a:sym typeface="+mn-lt"/>
              </a:rPr>
              <a:t>目录</a:t>
            </a:r>
            <a:r>
              <a:rPr lang="en-US" altLang="zh-CN" sz="3200" b="1" dirty="0">
                <a:solidFill>
                  <a:schemeClr val="bg2">
                    <a:lumMod val="25000"/>
                  </a:schemeClr>
                </a:solidFill>
                <a:cs typeface="+mn-ea"/>
                <a:sym typeface="+mn-lt"/>
              </a:rPr>
              <a:t>/</a:t>
            </a:r>
            <a:r>
              <a:rPr lang="en-US" altLang="zh-CN" sz="1600" b="1" dirty="0">
                <a:solidFill>
                  <a:schemeClr val="bg2">
                    <a:lumMod val="25000"/>
                  </a:schemeClr>
                </a:solidFill>
                <a:cs typeface="+mn-ea"/>
                <a:sym typeface="+mn-lt"/>
              </a:rPr>
              <a:t>CONTENTS</a:t>
            </a:r>
            <a:endParaRPr lang="zh-CN" altLang="en-US" sz="3600" b="1" dirty="0">
              <a:solidFill>
                <a:schemeClr val="bg2">
                  <a:lumMod val="25000"/>
                </a:schemeClr>
              </a:solidFill>
              <a:cs typeface="+mn-ea"/>
              <a:sym typeface="+mn-lt"/>
            </a:endParaRPr>
          </a:p>
        </p:txBody>
      </p:sp>
      <p:grpSp>
        <p:nvGrpSpPr>
          <p:cNvPr id="36" name="组合 35">
            <a:extLst>
              <a:ext uri="{FF2B5EF4-FFF2-40B4-BE49-F238E27FC236}">
                <a16:creationId xmlns:a16="http://schemas.microsoft.com/office/drawing/2014/main" xmlns="" id="{504E7EC8-901B-433C-932B-862EBC577FE7}"/>
              </a:ext>
            </a:extLst>
          </p:cNvPr>
          <p:cNvGrpSpPr/>
          <p:nvPr/>
        </p:nvGrpSpPr>
        <p:grpSpPr>
          <a:xfrm>
            <a:off x="1401565" y="3061901"/>
            <a:ext cx="4490753" cy="461665"/>
            <a:chOff x="1414091" y="2240162"/>
            <a:chExt cx="4490753" cy="461665"/>
          </a:xfrm>
        </p:grpSpPr>
        <p:sp>
          <p:nvSpPr>
            <p:cNvPr id="37" name="文本框 10">
              <a:extLst>
                <a:ext uri="{FF2B5EF4-FFF2-40B4-BE49-F238E27FC236}">
                  <a16:creationId xmlns:a16="http://schemas.microsoft.com/office/drawing/2014/main" xmlns="" id="{F8FA408D-C800-47A7-8FB7-81A00F5047B2}"/>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02</a:t>
              </a:r>
              <a:endParaRPr lang="zh-CN" altLang="en-US" sz="2000" b="1" i="0" dirty="0">
                <a:solidFill>
                  <a:schemeClr val="bg1"/>
                </a:solidFill>
                <a:latin typeface="+mn-lt"/>
                <a:ea typeface="+mn-ea"/>
                <a:cs typeface="+mn-ea"/>
                <a:sym typeface="+mn-lt"/>
              </a:endParaRPr>
            </a:p>
          </p:txBody>
        </p:sp>
        <p:grpSp>
          <p:nvGrpSpPr>
            <p:cNvPr id="38" name="组合 37">
              <a:extLst>
                <a:ext uri="{FF2B5EF4-FFF2-40B4-BE49-F238E27FC236}">
                  <a16:creationId xmlns:a16="http://schemas.microsoft.com/office/drawing/2014/main" xmlns="" id="{191439D7-D3F6-4F7A-BF0F-71C3AD97F8A0}"/>
                </a:ext>
              </a:extLst>
            </p:cNvPr>
            <p:cNvGrpSpPr/>
            <p:nvPr/>
          </p:nvGrpSpPr>
          <p:grpSpPr>
            <a:xfrm>
              <a:off x="2095627" y="2240162"/>
              <a:ext cx="3809217" cy="461665"/>
              <a:chOff x="-1749863" y="2440578"/>
              <a:chExt cx="3809217" cy="461665"/>
            </a:xfrm>
          </p:grpSpPr>
          <p:sp>
            <p:nvSpPr>
              <p:cNvPr id="39" name="文本框 14">
                <a:extLst>
                  <a:ext uri="{FF2B5EF4-FFF2-40B4-BE49-F238E27FC236}">
                    <a16:creationId xmlns:a16="http://schemas.microsoft.com/office/drawing/2014/main" xmlns="" id="{35F1D853-6784-49E1-8930-7BA5CE90E6B3}"/>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生产成本情况</a:t>
                </a:r>
              </a:p>
            </p:txBody>
          </p:sp>
          <p:cxnSp>
            <p:nvCxnSpPr>
              <p:cNvPr id="40" name="直接连接符 39">
                <a:extLst>
                  <a:ext uri="{FF2B5EF4-FFF2-40B4-BE49-F238E27FC236}">
                    <a16:creationId xmlns:a16="http://schemas.microsoft.com/office/drawing/2014/main" xmlns="" id="{E80CDB1D-DF87-4A5A-81F9-56501788526C}"/>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1" name="组合 40">
            <a:extLst>
              <a:ext uri="{FF2B5EF4-FFF2-40B4-BE49-F238E27FC236}">
                <a16:creationId xmlns:a16="http://schemas.microsoft.com/office/drawing/2014/main" xmlns="" id="{AF88A961-7D78-41D6-99F3-4B7BA3A30504}"/>
              </a:ext>
            </a:extLst>
          </p:cNvPr>
          <p:cNvGrpSpPr/>
          <p:nvPr/>
        </p:nvGrpSpPr>
        <p:grpSpPr>
          <a:xfrm>
            <a:off x="1401565" y="3751436"/>
            <a:ext cx="4490753" cy="461665"/>
            <a:chOff x="1414091" y="2240162"/>
            <a:chExt cx="4490753" cy="461665"/>
          </a:xfrm>
        </p:grpSpPr>
        <p:sp>
          <p:nvSpPr>
            <p:cNvPr id="42" name="文本框 10">
              <a:extLst>
                <a:ext uri="{FF2B5EF4-FFF2-40B4-BE49-F238E27FC236}">
                  <a16:creationId xmlns:a16="http://schemas.microsoft.com/office/drawing/2014/main" xmlns="" id="{790E9AEE-83BF-474E-A2FD-1980013E27C6}"/>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03</a:t>
              </a:r>
              <a:endParaRPr lang="zh-CN" altLang="en-US" sz="2000" b="1" i="0" dirty="0">
                <a:solidFill>
                  <a:schemeClr val="bg1"/>
                </a:solidFill>
                <a:latin typeface="+mn-lt"/>
                <a:ea typeface="+mn-ea"/>
                <a:cs typeface="+mn-ea"/>
                <a:sym typeface="+mn-lt"/>
              </a:endParaRPr>
            </a:p>
          </p:txBody>
        </p:sp>
        <p:grpSp>
          <p:nvGrpSpPr>
            <p:cNvPr id="43" name="组合 42">
              <a:extLst>
                <a:ext uri="{FF2B5EF4-FFF2-40B4-BE49-F238E27FC236}">
                  <a16:creationId xmlns:a16="http://schemas.microsoft.com/office/drawing/2014/main" xmlns="" id="{CCE3D481-54FD-4668-97BD-B0DE5482E698}"/>
                </a:ext>
              </a:extLst>
            </p:cNvPr>
            <p:cNvGrpSpPr/>
            <p:nvPr/>
          </p:nvGrpSpPr>
          <p:grpSpPr>
            <a:xfrm>
              <a:off x="2095627" y="2240162"/>
              <a:ext cx="3809217" cy="461665"/>
              <a:chOff x="-1749863" y="2440578"/>
              <a:chExt cx="3809217" cy="461665"/>
            </a:xfrm>
          </p:grpSpPr>
          <p:sp>
            <p:nvSpPr>
              <p:cNvPr id="44" name="文本框 14">
                <a:extLst>
                  <a:ext uri="{FF2B5EF4-FFF2-40B4-BE49-F238E27FC236}">
                    <a16:creationId xmlns:a16="http://schemas.microsoft.com/office/drawing/2014/main" xmlns="" id="{E343DE82-AC85-431C-8F55-CF08A53C1D68}"/>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生产管理方面</a:t>
                </a:r>
              </a:p>
            </p:txBody>
          </p:sp>
          <p:cxnSp>
            <p:nvCxnSpPr>
              <p:cNvPr id="45" name="直接连接符 44">
                <a:extLst>
                  <a:ext uri="{FF2B5EF4-FFF2-40B4-BE49-F238E27FC236}">
                    <a16:creationId xmlns:a16="http://schemas.microsoft.com/office/drawing/2014/main" xmlns="" id="{DAD4BCBF-E127-4639-AB2C-B138B0A935D1}"/>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6" name="组合 45">
            <a:extLst>
              <a:ext uri="{FF2B5EF4-FFF2-40B4-BE49-F238E27FC236}">
                <a16:creationId xmlns:a16="http://schemas.microsoft.com/office/drawing/2014/main" xmlns="" id="{8679443A-31EB-4489-88C8-E4CED52A88E9}"/>
              </a:ext>
            </a:extLst>
          </p:cNvPr>
          <p:cNvGrpSpPr/>
          <p:nvPr/>
        </p:nvGrpSpPr>
        <p:grpSpPr>
          <a:xfrm>
            <a:off x="1401565" y="4440971"/>
            <a:ext cx="4490753" cy="461665"/>
            <a:chOff x="1414091" y="2240162"/>
            <a:chExt cx="4490753" cy="461665"/>
          </a:xfrm>
        </p:grpSpPr>
        <p:sp>
          <p:nvSpPr>
            <p:cNvPr id="47" name="文本框 10">
              <a:extLst>
                <a:ext uri="{FF2B5EF4-FFF2-40B4-BE49-F238E27FC236}">
                  <a16:creationId xmlns:a16="http://schemas.microsoft.com/office/drawing/2014/main" xmlns="" id="{4AA706ED-3F5E-47AE-8074-927658008E85}"/>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04</a:t>
              </a:r>
              <a:endParaRPr lang="zh-CN" altLang="en-US" sz="2000" b="1" i="0" dirty="0">
                <a:solidFill>
                  <a:schemeClr val="bg1"/>
                </a:solidFill>
                <a:latin typeface="+mn-lt"/>
                <a:ea typeface="+mn-ea"/>
                <a:cs typeface="+mn-ea"/>
                <a:sym typeface="+mn-lt"/>
              </a:endParaRPr>
            </a:p>
          </p:txBody>
        </p:sp>
        <p:grpSp>
          <p:nvGrpSpPr>
            <p:cNvPr id="48" name="组合 47">
              <a:extLst>
                <a:ext uri="{FF2B5EF4-FFF2-40B4-BE49-F238E27FC236}">
                  <a16:creationId xmlns:a16="http://schemas.microsoft.com/office/drawing/2014/main" xmlns="" id="{6CED63BD-B37A-409F-8981-429C8275692F}"/>
                </a:ext>
              </a:extLst>
            </p:cNvPr>
            <p:cNvGrpSpPr/>
            <p:nvPr/>
          </p:nvGrpSpPr>
          <p:grpSpPr>
            <a:xfrm>
              <a:off x="2095627" y="2240162"/>
              <a:ext cx="3809217" cy="461665"/>
              <a:chOff x="-1749863" y="2440578"/>
              <a:chExt cx="3809217" cy="461665"/>
            </a:xfrm>
          </p:grpSpPr>
          <p:sp>
            <p:nvSpPr>
              <p:cNvPr id="49" name="文本框 14">
                <a:extLst>
                  <a:ext uri="{FF2B5EF4-FFF2-40B4-BE49-F238E27FC236}">
                    <a16:creationId xmlns:a16="http://schemas.microsoft.com/office/drawing/2014/main" xmlns="" id="{5F609252-639D-44CC-9D70-5B8EC9AAAE3D}"/>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质量管理方面</a:t>
                </a:r>
              </a:p>
            </p:txBody>
          </p:sp>
          <p:cxnSp>
            <p:nvCxnSpPr>
              <p:cNvPr id="50" name="直接连接符 49">
                <a:extLst>
                  <a:ext uri="{FF2B5EF4-FFF2-40B4-BE49-F238E27FC236}">
                    <a16:creationId xmlns:a16="http://schemas.microsoft.com/office/drawing/2014/main" xmlns="" id="{AC6353CC-D762-4932-85C3-BB7FF8FD21F7}"/>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1" name="组合 50">
            <a:extLst>
              <a:ext uri="{FF2B5EF4-FFF2-40B4-BE49-F238E27FC236}">
                <a16:creationId xmlns:a16="http://schemas.microsoft.com/office/drawing/2014/main" xmlns="" id="{7489E214-45A3-4280-BA4D-4A613E7550E1}"/>
              </a:ext>
            </a:extLst>
          </p:cNvPr>
          <p:cNvGrpSpPr/>
          <p:nvPr/>
        </p:nvGrpSpPr>
        <p:grpSpPr>
          <a:xfrm>
            <a:off x="1401565" y="5130504"/>
            <a:ext cx="4490753" cy="461665"/>
            <a:chOff x="1414091" y="2240162"/>
            <a:chExt cx="4490753" cy="461665"/>
          </a:xfrm>
        </p:grpSpPr>
        <p:sp>
          <p:nvSpPr>
            <p:cNvPr id="52" name="文本框 10">
              <a:extLst>
                <a:ext uri="{FF2B5EF4-FFF2-40B4-BE49-F238E27FC236}">
                  <a16:creationId xmlns:a16="http://schemas.microsoft.com/office/drawing/2014/main" xmlns="" id="{26DCB074-CABB-44C0-A25F-C49CE188C164}"/>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05</a:t>
              </a:r>
              <a:endParaRPr lang="zh-CN" altLang="en-US" sz="2000" b="1" i="0" dirty="0">
                <a:solidFill>
                  <a:schemeClr val="bg1"/>
                </a:solidFill>
                <a:latin typeface="+mn-lt"/>
                <a:ea typeface="+mn-ea"/>
                <a:cs typeface="+mn-ea"/>
                <a:sym typeface="+mn-lt"/>
              </a:endParaRPr>
            </a:p>
          </p:txBody>
        </p:sp>
        <p:grpSp>
          <p:nvGrpSpPr>
            <p:cNvPr id="53" name="组合 52">
              <a:extLst>
                <a:ext uri="{FF2B5EF4-FFF2-40B4-BE49-F238E27FC236}">
                  <a16:creationId xmlns:a16="http://schemas.microsoft.com/office/drawing/2014/main" xmlns="" id="{E31031A3-3E6D-45FB-B31C-A1888287024C}"/>
                </a:ext>
              </a:extLst>
            </p:cNvPr>
            <p:cNvGrpSpPr/>
            <p:nvPr/>
          </p:nvGrpSpPr>
          <p:grpSpPr>
            <a:xfrm>
              <a:off x="2095627" y="2240162"/>
              <a:ext cx="3809217" cy="461665"/>
              <a:chOff x="-1749863" y="2440578"/>
              <a:chExt cx="3809217" cy="461665"/>
            </a:xfrm>
          </p:grpSpPr>
          <p:sp>
            <p:nvSpPr>
              <p:cNvPr id="54" name="文本框 14">
                <a:extLst>
                  <a:ext uri="{FF2B5EF4-FFF2-40B4-BE49-F238E27FC236}">
                    <a16:creationId xmlns:a16="http://schemas.microsoft.com/office/drawing/2014/main" xmlns="" id="{F7A16739-3202-4BE5-A145-7244F9BA5A1B}"/>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设备管理方面</a:t>
                </a:r>
              </a:p>
            </p:txBody>
          </p:sp>
          <p:cxnSp>
            <p:nvCxnSpPr>
              <p:cNvPr id="55" name="直接连接符 54">
                <a:extLst>
                  <a:ext uri="{FF2B5EF4-FFF2-40B4-BE49-F238E27FC236}">
                    <a16:creationId xmlns:a16="http://schemas.microsoft.com/office/drawing/2014/main" xmlns="" id="{B624A3E1-9A45-471A-BEEE-3A49229897F4}"/>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6" name="组合 55">
            <a:extLst>
              <a:ext uri="{FF2B5EF4-FFF2-40B4-BE49-F238E27FC236}">
                <a16:creationId xmlns:a16="http://schemas.microsoft.com/office/drawing/2014/main" xmlns="" id="{BEEA4E23-0A4C-43EE-A338-8DBBC440A2A5}"/>
              </a:ext>
            </a:extLst>
          </p:cNvPr>
          <p:cNvGrpSpPr/>
          <p:nvPr/>
        </p:nvGrpSpPr>
        <p:grpSpPr>
          <a:xfrm>
            <a:off x="5618146" y="2343070"/>
            <a:ext cx="4490753" cy="461665"/>
            <a:chOff x="1414091" y="2240162"/>
            <a:chExt cx="4490753" cy="461665"/>
          </a:xfrm>
        </p:grpSpPr>
        <p:sp>
          <p:nvSpPr>
            <p:cNvPr id="57" name="文本框 10">
              <a:extLst>
                <a:ext uri="{FF2B5EF4-FFF2-40B4-BE49-F238E27FC236}">
                  <a16:creationId xmlns:a16="http://schemas.microsoft.com/office/drawing/2014/main" xmlns="" id="{B2D20EE2-6C61-4C6B-BB3D-D0A3E5B9D660}"/>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06</a:t>
              </a:r>
              <a:endParaRPr lang="zh-CN" altLang="en-US" sz="2000" b="1" i="0" dirty="0">
                <a:solidFill>
                  <a:schemeClr val="bg1"/>
                </a:solidFill>
                <a:latin typeface="+mn-lt"/>
                <a:ea typeface="+mn-ea"/>
                <a:cs typeface="+mn-ea"/>
                <a:sym typeface="+mn-lt"/>
              </a:endParaRPr>
            </a:p>
          </p:txBody>
        </p:sp>
        <p:grpSp>
          <p:nvGrpSpPr>
            <p:cNvPr id="58" name="组合 57">
              <a:extLst>
                <a:ext uri="{FF2B5EF4-FFF2-40B4-BE49-F238E27FC236}">
                  <a16:creationId xmlns:a16="http://schemas.microsoft.com/office/drawing/2014/main" xmlns="" id="{ADD0AABF-33C2-43F8-8B6D-C301CA334DE2}"/>
                </a:ext>
              </a:extLst>
            </p:cNvPr>
            <p:cNvGrpSpPr/>
            <p:nvPr/>
          </p:nvGrpSpPr>
          <p:grpSpPr>
            <a:xfrm>
              <a:off x="2095627" y="2240162"/>
              <a:ext cx="3809217" cy="461665"/>
              <a:chOff x="-1749863" y="2440578"/>
              <a:chExt cx="3809217" cy="461665"/>
            </a:xfrm>
          </p:grpSpPr>
          <p:sp>
            <p:nvSpPr>
              <p:cNvPr id="59" name="文本框 14">
                <a:extLst>
                  <a:ext uri="{FF2B5EF4-FFF2-40B4-BE49-F238E27FC236}">
                    <a16:creationId xmlns:a16="http://schemas.microsoft.com/office/drawing/2014/main" xmlns="" id="{0AC79C94-6780-4DD1-94CA-436062373629}"/>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仓储管理</a:t>
                </a:r>
              </a:p>
            </p:txBody>
          </p:sp>
          <p:cxnSp>
            <p:nvCxnSpPr>
              <p:cNvPr id="60" name="直接连接符 59">
                <a:extLst>
                  <a:ext uri="{FF2B5EF4-FFF2-40B4-BE49-F238E27FC236}">
                    <a16:creationId xmlns:a16="http://schemas.microsoft.com/office/drawing/2014/main" xmlns="" id="{61CD471C-C940-43CE-AA7F-53001BC2479D}"/>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1" name="组合 60">
            <a:extLst>
              <a:ext uri="{FF2B5EF4-FFF2-40B4-BE49-F238E27FC236}">
                <a16:creationId xmlns:a16="http://schemas.microsoft.com/office/drawing/2014/main" xmlns="" id="{AE2D95A3-4BFE-4376-9319-EEBA218D3802}"/>
              </a:ext>
            </a:extLst>
          </p:cNvPr>
          <p:cNvGrpSpPr/>
          <p:nvPr/>
        </p:nvGrpSpPr>
        <p:grpSpPr>
          <a:xfrm>
            <a:off x="5618146" y="3032605"/>
            <a:ext cx="4490753" cy="461665"/>
            <a:chOff x="1414091" y="2240162"/>
            <a:chExt cx="4490753" cy="461665"/>
          </a:xfrm>
        </p:grpSpPr>
        <p:sp>
          <p:nvSpPr>
            <p:cNvPr id="62" name="文本框 10">
              <a:extLst>
                <a:ext uri="{FF2B5EF4-FFF2-40B4-BE49-F238E27FC236}">
                  <a16:creationId xmlns:a16="http://schemas.microsoft.com/office/drawing/2014/main" xmlns="" id="{8E9E8B26-A8E7-44FA-921C-B0FACF54C37D}"/>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07</a:t>
              </a:r>
              <a:endParaRPr lang="zh-CN" altLang="en-US" sz="2000" b="1" i="0" dirty="0">
                <a:solidFill>
                  <a:schemeClr val="bg1"/>
                </a:solidFill>
                <a:latin typeface="+mn-lt"/>
                <a:ea typeface="+mn-ea"/>
                <a:cs typeface="+mn-ea"/>
                <a:sym typeface="+mn-lt"/>
              </a:endParaRPr>
            </a:p>
          </p:txBody>
        </p:sp>
        <p:grpSp>
          <p:nvGrpSpPr>
            <p:cNvPr id="63" name="组合 62">
              <a:extLst>
                <a:ext uri="{FF2B5EF4-FFF2-40B4-BE49-F238E27FC236}">
                  <a16:creationId xmlns:a16="http://schemas.microsoft.com/office/drawing/2014/main" xmlns="" id="{8553DD16-1013-4392-84D6-BB45454F553D}"/>
                </a:ext>
              </a:extLst>
            </p:cNvPr>
            <p:cNvGrpSpPr/>
            <p:nvPr/>
          </p:nvGrpSpPr>
          <p:grpSpPr>
            <a:xfrm>
              <a:off x="2095627" y="2240162"/>
              <a:ext cx="3809217" cy="461665"/>
              <a:chOff x="-1749863" y="2440578"/>
              <a:chExt cx="3809217" cy="461665"/>
            </a:xfrm>
          </p:grpSpPr>
          <p:sp>
            <p:nvSpPr>
              <p:cNvPr id="64" name="文本框 14">
                <a:extLst>
                  <a:ext uri="{FF2B5EF4-FFF2-40B4-BE49-F238E27FC236}">
                    <a16:creationId xmlns:a16="http://schemas.microsoft.com/office/drawing/2014/main" xmlns="" id="{731B4A57-510A-4901-8F22-EAFF8401498C}"/>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安全生产管理</a:t>
                </a:r>
              </a:p>
            </p:txBody>
          </p:sp>
          <p:cxnSp>
            <p:nvCxnSpPr>
              <p:cNvPr id="65" name="直接连接符 64">
                <a:extLst>
                  <a:ext uri="{FF2B5EF4-FFF2-40B4-BE49-F238E27FC236}">
                    <a16:creationId xmlns:a16="http://schemas.microsoft.com/office/drawing/2014/main" xmlns="" id="{64A6150F-DCDD-466C-B1FF-CBB274363624}"/>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6" name="组合 65">
            <a:extLst>
              <a:ext uri="{FF2B5EF4-FFF2-40B4-BE49-F238E27FC236}">
                <a16:creationId xmlns:a16="http://schemas.microsoft.com/office/drawing/2014/main" xmlns="" id="{CF5ACED8-968A-455E-BDB7-260DC0F8F003}"/>
              </a:ext>
            </a:extLst>
          </p:cNvPr>
          <p:cNvGrpSpPr/>
          <p:nvPr/>
        </p:nvGrpSpPr>
        <p:grpSpPr>
          <a:xfrm>
            <a:off x="5618146" y="3722140"/>
            <a:ext cx="6139103" cy="461665"/>
            <a:chOff x="1414091" y="2240162"/>
            <a:chExt cx="6139103" cy="461665"/>
          </a:xfrm>
        </p:grpSpPr>
        <p:sp>
          <p:nvSpPr>
            <p:cNvPr id="67" name="文本框 10">
              <a:extLst>
                <a:ext uri="{FF2B5EF4-FFF2-40B4-BE49-F238E27FC236}">
                  <a16:creationId xmlns:a16="http://schemas.microsoft.com/office/drawing/2014/main" xmlns="" id="{1C48487A-2A90-4E95-BF9B-5D2B059318BD}"/>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08</a:t>
              </a:r>
              <a:endParaRPr lang="zh-CN" altLang="en-US" sz="2000" b="1" i="0" dirty="0">
                <a:solidFill>
                  <a:schemeClr val="bg1"/>
                </a:solidFill>
                <a:latin typeface="+mn-lt"/>
                <a:ea typeface="+mn-ea"/>
                <a:cs typeface="+mn-ea"/>
                <a:sym typeface="+mn-lt"/>
              </a:endParaRPr>
            </a:p>
          </p:txBody>
        </p:sp>
        <p:grpSp>
          <p:nvGrpSpPr>
            <p:cNvPr id="68" name="组合 67">
              <a:extLst>
                <a:ext uri="{FF2B5EF4-FFF2-40B4-BE49-F238E27FC236}">
                  <a16:creationId xmlns:a16="http://schemas.microsoft.com/office/drawing/2014/main" xmlns="" id="{B688B4A0-769D-42D8-81C2-FF7130E4C9D8}"/>
                </a:ext>
              </a:extLst>
            </p:cNvPr>
            <p:cNvGrpSpPr/>
            <p:nvPr/>
          </p:nvGrpSpPr>
          <p:grpSpPr>
            <a:xfrm>
              <a:off x="2095627" y="2240162"/>
              <a:ext cx="5457567" cy="461665"/>
              <a:chOff x="-1749863" y="2440578"/>
              <a:chExt cx="5457567" cy="461665"/>
            </a:xfrm>
          </p:grpSpPr>
          <p:sp>
            <p:nvSpPr>
              <p:cNvPr id="69" name="文本框 14">
                <a:extLst>
                  <a:ext uri="{FF2B5EF4-FFF2-40B4-BE49-F238E27FC236}">
                    <a16:creationId xmlns:a16="http://schemas.microsoft.com/office/drawing/2014/main" xmlns="" id="{2975BEC7-3488-49D3-BDE1-3525C4FDA424}"/>
                  </a:ext>
                </a:extLst>
              </p:cNvPr>
              <p:cNvSpPr txBox="1"/>
              <p:nvPr/>
            </p:nvSpPr>
            <p:spPr>
              <a:xfrm>
                <a:off x="-851770" y="2440578"/>
                <a:ext cx="455947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全员努力，完成</a:t>
                </a:r>
                <a:r>
                  <a:rPr lang="en-US" altLang="zh-CN" sz="2400" b="1" dirty="0">
                    <a:solidFill>
                      <a:schemeClr val="bg2">
                        <a:lumMod val="25000"/>
                      </a:schemeClr>
                    </a:solidFill>
                    <a:cs typeface="+mn-ea"/>
                    <a:sym typeface="+mn-lt"/>
                  </a:rPr>
                  <a:t>GMP</a:t>
                </a:r>
                <a:r>
                  <a:rPr lang="zh-CN" altLang="en-US" sz="2400" b="1" dirty="0">
                    <a:solidFill>
                      <a:schemeClr val="bg2">
                        <a:lumMod val="25000"/>
                      </a:schemeClr>
                    </a:solidFill>
                    <a:cs typeface="+mn-ea"/>
                    <a:sym typeface="+mn-lt"/>
                  </a:rPr>
                  <a:t>复验工作</a:t>
                </a:r>
              </a:p>
            </p:txBody>
          </p:sp>
          <p:cxnSp>
            <p:nvCxnSpPr>
              <p:cNvPr id="70" name="直接连接符 69">
                <a:extLst>
                  <a:ext uri="{FF2B5EF4-FFF2-40B4-BE49-F238E27FC236}">
                    <a16:creationId xmlns:a16="http://schemas.microsoft.com/office/drawing/2014/main" xmlns="" id="{ED45B255-38F3-45F8-B214-85AADF320CCF}"/>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1" name="组合 70">
            <a:extLst>
              <a:ext uri="{FF2B5EF4-FFF2-40B4-BE49-F238E27FC236}">
                <a16:creationId xmlns:a16="http://schemas.microsoft.com/office/drawing/2014/main" xmlns="" id="{EB5146CB-2459-42B7-9942-A5C752D81537}"/>
              </a:ext>
            </a:extLst>
          </p:cNvPr>
          <p:cNvGrpSpPr/>
          <p:nvPr/>
        </p:nvGrpSpPr>
        <p:grpSpPr>
          <a:xfrm>
            <a:off x="5618146" y="4411675"/>
            <a:ext cx="4490753" cy="461665"/>
            <a:chOff x="1414091" y="2240162"/>
            <a:chExt cx="4490753" cy="461665"/>
          </a:xfrm>
        </p:grpSpPr>
        <p:sp>
          <p:nvSpPr>
            <p:cNvPr id="72" name="文本框 10">
              <a:extLst>
                <a:ext uri="{FF2B5EF4-FFF2-40B4-BE49-F238E27FC236}">
                  <a16:creationId xmlns:a16="http://schemas.microsoft.com/office/drawing/2014/main" xmlns="" id="{AA3AC2D5-A7A5-43CA-B5E0-60217DBD59CC}"/>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09</a:t>
              </a:r>
              <a:endParaRPr lang="zh-CN" altLang="en-US" sz="2000" b="1" i="0" dirty="0">
                <a:solidFill>
                  <a:schemeClr val="bg1"/>
                </a:solidFill>
                <a:latin typeface="+mn-lt"/>
                <a:ea typeface="+mn-ea"/>
                <a:cs typeface="+mn-ea"/>
                <a:sym typeface="+mn-lt"/>
              </a:endParaRPr>
            </a:p>
          </p:txBody>
        </p:sp>
        <p:grpSp>
          <p:nvGrpSpPr>
            <p:cNvPr id="73" name="组合 72">
              <a:extLst>
                <a:ext uri="{FF2B5EF4-FFF2-40B4-BE49-F238E27FC236}">
                  <a16:creationId xmlns:a16="http://schemas.microsoft.com/office/drawing/2014/main" xmlns="" id="{BBBFE8FB-23A5-4E71-956B-C99FA72A6A88}"/>
                </a:ext>
              </a:extLst>
            </p:cNvPr>
            <p:cNvGrpSpPr/>
            <p:nvPr/>
          </p:nvGrpSpPr>
          <p:grpSpPr>
            <a:xfrm>
              <a:off x="2095627" y="2240162"/>
              <a:ext cx="3809217" cy="461665"/>
              <a:chOff x="-1749863" y="2440578"/>
              <a:chExt cx="3809217" cy="461665"/>
            </a:xfrm>
          </p:grpSpPr>
          <p:sp>
            <p:nvSpPr>
              <p:cNvPr id="74" name="文本框 14">
                <a:extLst>
                  <a:ext uri="{FF2B5EF4-FFF2-40B4-BE49-F238E27FC236}">
                    <a16:creationId xmlns:a16="http://schemas.microsoft.com/office/drawing/2014/main" xmlns="" id="{A7D89227-6174-492A-BE52-D62D6347348B}"/>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存在的问题及不足</a:t>
                </a:r>
              </a:p>
            </p:txBody>
          </p:sp>
          <p:cxnSp>
            <p:nvCxnSpPr>
              <p:cNvPr id="75" name="直接连接符 74">
                <a:extLst>
                  <a:ext uri="{FF2B5EF4-FFF2-40B4-BE49-F238E27FC236}">
                    <a16:creationId xmlns:a16="http://schemas.microsoft.com/office/drawing/2014/main" xmlns="" id="{06895FB4-61BE-4660-B557-DAD4953908D4}"/>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6" name="组合 75">
            <a:extLst>
              <a:ext uri="{FF2B5EF4-FFF2-40B4-BE49-F238E27FC236}">
                <a16:creationId xmlns:a16="http://schemas.microsoft.com/office/drawing/2014/main" xmlns="" id="{654A7CB4-980A-4D8E-BB76-1668E79A0F02}"/>
              </a:ext>
            </a:extLst>
          </p:cNvPr>
          <p:cNvGrpSpPr/>
          <p:nvPr/>
        </p:nvGrpSpPr>
        <p:grpSpPr>
          <a:xfrm>
            <a:off x="5618146" y="5101208"/>
            <a:ext cx="4490753" cy="461665"/>
            <a:chOff x="1414091" y="2240162"/>
            <a:chExt cx="4490753" cy="461665"/>
          </a:xfrm>
        </p:grpSpPr>
        <p:sp>
          <p:nvSpPr>
            <p:cNvPr id="77" name="文本框 10">
              <a:extLst>
                <a:ext uri="{FF2B5EF4-FFF2-40B4-BE49-F238E27FC236}">
                  <a16:creationId xmlns:a16="http://schemas.microsoft.com/office/drawing/2014/main" xmlns="" id="{5B8DCB50-7F01-4524-8B6F-7A7147F470C4}"/>
                </a:ext>
              </a:extLst>
            </p:cNvPr>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fontAlgn="auto">
                <a:lnSpc>
                  <a:spcPct val="100000"/>
                </a:lnSpc>
                <a:spcBef>
                  <a:spcPts val="0"/>
                </a:spcBef>
                <a:spcAft>
                  <a:spcPts val="0"/>
                </a:spcAft>
                <a:buClrTx/>
                <a:buSzTx/>
                <a:buFontTx/>
                <a:buNone/>
                <a:tabLst/>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10</a:t>
              </a:r>
              <a:endParaRPr lang="zh-CN" altLang="en-US" sz="2000" b="1" i="0" dirty="0">
                <a:solidFill>
                  <a:schemeClr val="bg1"/>
                </a:solidFill>
                <a:latin typeface="+mn-lt"/>
                <a:ea typeface="+mn-ea"/>
                <a:cs typeface="+mn-ea"/>
                <a:sym typeface="+mn-lt"/>
              </a:endParaRPr>
            </a:p>
          </p:txBody>
        </p:sp>
        <p:grpSp>
          <p:nvGrpSpPr>
            <p:cNvPr id="78" name="组合 77">
              <a:extLst>
                <a:ext uri="{FF2B5EF4-FFF2-40B4-BE49-F238E27FC236}">
                  <a16:creationId xmlns:a16="http://schemas.microsoft.com/office/drawing/2014/main" xmlns="" id="{42F83A98-C0BA-42E0-B4D4-9161122542E7}"/>
                </a:ext>
              </a:extLst>
            </p:cNvPr>
            <p:cNvGrpSpPr/>
            <p:nvPr/>
          </p:nvGrpSpPr>
          <p:grpSpPr>
            <a:xfrm>
              <a:off x="2095627" y="2240162"/>
              <a:ext cx="3809217" cy="461665"/>
              <a:chOff x="-1749863" y="2440578"/>
              <a:chExt cx="3809217" cy="461665"/>
            </a:xfrm>
          </p:grpSpPr>
          <p:sp>
            <p:nvSpPr>
              <p:cNvPr id="79" name="文本框 14">
                <a:extLst>
                  <a:ext uri="{FF2B5EF4-FFF2-40B4-BE49-F238E27FC236}">
                    <a16:creationId xmlns:a16="http://schemas.microsoft.com/office/drawing/2014/main" xmlns="" id="{2E2F1AD3-4D0A-43E6-9656-25AA424C1BF4}"/>
                  </a:ext>
                </a:extLst>
              </p:cNvPr>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下半年的工作计划</a:t>
                </a:r>
              </a:p>
            </p:txBody>
          </p:sp>
          <p:cxnSp>
            <p:nvCxnSpPr>
              <p:cNvPr id="80" name="直接连接符 79">
                <a:extLst>
                  <a:ext uri="{FF2B5EF4-FFF2-40B4-BE49-F238E27FC236}">
                    <a16:creationId xmlns:a16="http://schemas.microsoft.com/office/drawing/2014/main" xmlns="" id="{DC9C0841-33ED-4B87-B1CE-B9E4FC8665BF}"/>
                  </a:ext>
                </a:extLst>
              </p:cNvPr>
              <p:cNvCxnSpPr>
                <a:cxnSpLocks/>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474346" y="488272"/>
            <a:ext cx="1825336"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19260577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ppt_x"/>
                                          </p:val>
                                        </p:tav>
                                        <p:tav tm="100000">
                                          <p:val>
                                            <p:strVal val="#ppt_x"/>
                                          </p:val>
                                        </p:tav>
                                      </p:tavLst>
                                    </p:anim>
                                    <p:anim calcmode="lin" valueType="num">
                                      <p:cBhvr additive="base">
                                        <p:cTn id="57" dur="500" fill="hold"/>
                                        <p:tgtEl>
                                          <p:spTgt spid="71"/>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设备管理方面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AED2769-954F-4F10-B82E-05288DDEBF05}"/>
              </a:ext>
            </a:extLst>
          </p:cNvPr>
          <p:cNvGrpSpPr/>
          <p:nvPr/>
        </p:nvGrpSpPr>
        <p:grpSpPr>
          <a:xfrm rot="5400000" flipH="1">
            <a:off x="4037167" y="-1084372"/>
            <a:ext cx="3860796" cy="9356935"/>
            <a:chOff x="-107281" y="2214417"/>
            <a:chExt cx="9458492" cy="2521969"/>
          </a:xfrm>
        </p:grpSpPr>
        <p:sp>
          <p:nvSpPr>
            <p:cNvPr id="25" name="任意多边形: 形状 33">
              <a:extLst>
                <a:ext uri="{FF2B5EF4-FFF2-40B4-BE49-F238E27FC236}">
                  <a16:creationId xmlns:a16="http://schemas.microsoft.com/office/drawing/2014/main" xmlns="" id="{613E86AD-0E8E-44D0-9A18-7CE1F4C233FF}"/>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a:extLst>
                <a:ext uri="{FF2B5EF4-FFF2-40B4-BE49-F238E27FC236}">
                  <a16:creationId xmlns:a16="http://schemas.microsoft.com/office/drawing/2014/main" xmlns="" id="{99EB6C3B-1187-452F-A16B-B554A01F0DA4}"/>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7" name="矩形 26">
            <a:extLst>
              <a:ext uri="{FF2B5EF4-FFF2-40B4-BE49-F238E27FC236}">
                <a16:creationId xmlns:a16="http://schemas.microsoft.com/office/drawing/2014/main" xmlns="" id="{BE50A041-CBC5-49F5-BEC1-4FC45842B7A5}"/>
              </a:ext>
            </a:extLst>
          </p:cNvPr>
          <p:cNvSpPr/>
          <p:nvPr/>
        </p:nvSpPr>
        <p:spPr>
          <a:xfrm>
            <a:off x="2652865" y="2533580"/>
            <a:ext cx="6629400" cy="2169825"/>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设备科结合本部门工作实际情况制定了</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设备维护管理制度</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与</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设备科岗位责任制度</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。实行了包机制，此制度的制定为设备科以后的维护保养工作起到了规范、督导的作用。通过制度的落实有效的提高了设备的使用率，降低了损坏率及损坏程度。除正常维修之外 还完成了以下修理改造工作：</a:t>
            </a:r>
          </a:p>
        </p:txBody>
      </p:sp>
      <p:sp>
        <p:nvSpPr>
          <p:cNvPr id="11" name="TextBox 10"/>
          <p:cNvSpPr txBox="1"/>
          <p:nvPr/>
        </p:nvSpPr>
        <p:spPr>
          <a:xfrm>
            <a:off x="2128056"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p>
        </p:txBody>
      </p:sp>
    </p:spTree>
    <p:extLst>
      <p:ext uri="{BB962C8B-B14F-4D97-AF65-F5344CB8AC3E}">
        <p14:creationId xmlns:p14="http://schemas.microsoft.com/office/powerpoint/2010/main" val="172351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6</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907541" y="2646227"/>
            <a:ext cx="4092465" cy="1015663"/>
          </a:xfrm>
          <a:prstGeom prst="rect">
            <a:avLst/>
          </a:prstGeom>
        </p:spPr>
        <p:txBody>
          <a:bodyPr wrap="square">
            <a:spAutoFit/>
          </a:bodyPr>
          <a:lstStyle/>
          <a:p>
            <a:pPr algn="dist"/>
            <a:r>
              <a:rPr lang="zh-CN" altLang="en-US" sz="6000" b="1" dirty="0">
                <a:solidFill>
                  <a:schemeClr val="bg2">
                    <a:lumMod val="25000"/>
                  </a:schemeClr>
                </a:solidFill>
                <a:cs typeface="+mn-ea"/>
                <a:sym typeface="+mn-lt"/>
              </a:rPr>
              <a:t>仓储管理 </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830997"/>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Warehouse management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12766713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4E22B3AA-5165-42BA-B8E4-D6E21C75BE8E}"/>
              </a:ext>
            </a:extLst>
          </p:cNvPr>
          <p:cNvSpPr/>
          <p:nvPr/>
        </p:nvSpPr>
        <p:spPr>
          <a:xfrm>
            <a:off x="1237580" y="1689944"/>
            <a:ext cx="3162120" cy="4152833"/>
          </a:xfrm>
          <a:prstGeom prst="rect">
            <a:avLst/>
          </a:prstGeom>
          <a:blipFill>
            <a:blip r:embed="rId2"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cs typeface="+mn-ea"/>
              <a:sym typeface="+mn-lt"/>
            </a:endParaRPr>
          </a:p>
        </p:txBody>
      </p:sp>
      <p:grpSp>
        <p:nvGrpSpPr>
          <p:cNvPr id="12" name="组合 11">
            <a:extLst>
              <a:ext uri="{FF2B5EF4-FFF2-40B4-BE49-F238E27FC236}">
                <a16:creationId xmlns:a16="http://schemas.microsoft.com/office/drawing/2014/main" xmlns="" id="{3921E2AA-B2B5-404C-8AF1-31E3C5DF7BCA}"/>
              </a:ext>
            </a:extLst>
          </p:cNvPr>
          <p:cNvGrpSpPr/>
          <p:nvPr/>
        </p:nvGrpSpPr>
        <p:grpSpPr>
          <a:xfrm>
            <a:off x="4399700" y="2166161"/>
            <a:ext cx="1530350" cy="3194050"/>
            <a:chOff x="4399700" y="2147111"/>
            <a:chExt cx="1530350" cy="3194050"/>
          </a:xfrm>
        </p:grpSpPr>
        <p:cxnSp>
          <p:nvCxnSpPr>
            <p:cNvPr id="13" name="直接连接符 12">
              <a:extLst>
                <a:ext uri="{FF2B5EF4-FFF2-40B4-BE49-F238E27FC236}">
                  <a16:creationId xmlns:a16="http://schemas.microsoft.com/office/drawing/2014/main" xmlns="" id="{969DCC19-0613-4E5E-A4DA-929F2865734B}"/>
                </a:ext>
              </a:extLst>
            </p:cNvPr>
            <p:cNvCxnSpPr>
              <a:cxnSpLocks/>
            </p:cNvCxnSpPr>
            <p:nvPr/>
          </p:nvCxnSpPr>
          <p:spPr>
            <a:xfrm>
              <a:off x="4399700" y="3747311"/>
              <a:ext cx="153035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FCA01832-2CF0-4CB7-88D6-2F6BD477B806}"/>
                </a:ext>
              </a:extLst>
            </p:cNvPr>
            <p:cNvCxnSpPr>
              <a:cxnSpLocks/>
            </p:cNvCxnSpPr>
            <p:nvPr/>
          </p:nvCxnSpPr>
          <p:spPr>
            <a:xfrm>
              <a:off x="4971200" y="5341161"/>
              <a:ext cx="9271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2C0F532E-4366-4A55-B65A-621B4A5A716F}"/>
                </a:ext>
              </a:extLst>
            </p:cNvPr>
            <p:cNvCxnSpPr>
              <a:cxnSpLocks/>
            </p:cNvCxnSpPr>
            <p:nvPr/>
          </p:nvCxnSpPr>
          <p:spPr>
            <a:xfrm>
              <a:off x="4971200" y="2147111"/>
              <a:ext cx="9271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51D1599-B82B-4D7E-AAED-A64F387A3440}"/>
                </a:ext>
              </a:extLst>
            </p:cNvPr>
            <p:cNvCxnSpPr>
              <a:cxnSpLocks/>
            </p:cNvCxnSpPr>
            <p:nvPr/>
          </p:nvCxnSpPr>
          <p:spPr>
            <a:xfrm>
              <a:off x="4971200" y="2147111"/>
              <a:ext cx="0" cy="319405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449DE92C-6986-461D-BEAE-F6B150A2FF6D}"/>
              </a:ext>
            </a:extLst>
          </p:cNvPr>
          <p:cNvGrpSpPr/>
          <p:nvPr/>
        </p:nvGrpSpPr>
        <p:grpSpPr>
          <a:xfrm>
            <a:off x="5974043" y="1846502"/>
            <a:ext cx="639317" cy="639317"/>
            <a:chOff x="6184052" y="1744222"/>
            <a:chExt cx="787395" cy="787395"/>
          </a:xfrm>
        </p:grpSpPr>
        <p:sp>
          <p:nvSpPr>
            <p:cNvPr id="17" name="椭圆 16">
              <a:extLst>
                <a:ext uri="{FF2B5EF4-FFF2-40B4-BE49-F238E27FC236}">
                  <a16:creationId xmlns:a16="http://schemas.microsoft.com/office/drawing/2014/main" xmlns="" id="{41220074-F2BD-4FC7-AAC9-C7E6701B1D79}"/>
                </a:ext>
              </a:extLst>
            </p:cNvPr>
            <p:cNvSpPr/>
            <p:nvPr/>
          </p:nvSpPr>
          <p:spPr>
            <a:xfrm>
              <a:off x="6184052" y="1744222"/>
              <a:ext cx="787395" cy="787395"/>
            </a:xfrm>
            <a:prstGeom prst="ellipse">
              <a:avLst/>
            </a:prstGeom>
            <a:solidFill>
              <a:srgbClr val="2285C5"/>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cs typeface="+mn-ea"/>
                <a:sym typeface="+mn-lt"/>
              </a:endParaRPr>
            </a:p>
          </p:txBody>
        </p:sp>
        <p:sp>
          <p:nvSpPr>
            <p:cNvPr id="18" name="文本框 18">
              <a:extLst>
                <a:ext uri="{FF2B5EF4-FFF2-40B4-BE49-F238E27FC236}">
                  <a16:creationId xmlns:a16="http://schemas.microsoft.com/office/drawing/2014/main" xmlns="" id="{8B481C34-B902-4EFC-9974-4B2A07E1C08C}"/>
                </a:ext>
              </a:extLst>
            </p:cNvPr>
            <p:cNvSpPr txBox="1"/>
            <p:nvPr/>
          </p:nvSpPr>
          <p:spPr>
            <a:xfrm>
              <a:off x="6211908" y="1825562"/>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grpSp>
        <p:nvGrpSpPr>
          <p:cNvPr id="8" name="组合 7">
            <a:extLst>
              <a:ext uri="{FF2B5EF4-FFF2-40B4-BE49-F238E27FC236}">
                <a16:creationId xmlns:a16="http://schemas.microsoft.com/office/drawing/2014/main" xmlns="" id="{85013BCC-DBA8-455E-AECF-A31DFF59D06C}"/>
              </a:ext>
            </a:extLst>
          </p:cNvPr>
          <p:cNvGrpSpPr/>
          <p:nvPr/>
        </p:nvGrpSpPr>
        <p:grpSpPr>
          <a:xfrm>
            <a:off x="5974043" y="3507583"/>
            <a:ext cx="639317" cy="639317"/>
            <a:chOff x="6184052" y="3405303"/>
            <a:chExt cx="787395" cy="787395"/>
          </a:xfrm>
        </p:grpSpPr>
        <p:sp>
          <p:nvSpPr>
            <p:cNvPr id="19" name="椭圆 18">
              <a:extLst>
                <a:ext uri="{FF2B5EF4-FFF2-40B4-BE49-F238E27FC236}">
                  <a16:creationId xmlns:a16="http://schemas.microsoft.com/office/drawing/2014/main" xmlns="" id="{FB65D094-6838-44F1-8E61-43E52AC903BA}"/>
                </a:ext>
              </a:extLst>
            </p:cNvPr>
            <p:cNvSpPr/>
            <p:nvPr/>
          </p:nvSpPr>
          <p:spPr>
            <a:xfrm>
              <a:off x="6184052" y="3405303"/>
              <a:ext cx="787395" cy="787395"/>
            </a:xfrm>
            <a:prstGeom prst="ellipse">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sp>
          <p:nvSpPr>
            <p:cNvPr id="20" name="文本框 18">
              <a:extLst>
                <a:ext uri="{FF2B5EF4-FFF2-40B4-BE49-F238E27FC236}">
                  <a16:creationId xmlns:a16="http://schemas.microsoft.com/office/drawing/2014/main" xmlns="" id="{D9EBCECF-E9EF-4793-95DF-E047C9AE584A}"/>
                </a:ext>
              </a:extLst>
            </p:cNvPr>
            <p:cNvSpPr txBox="1"/>
            <p:nvPr/>
          </p:nvSpPr>
          <p:spPr>
            <a:xfrm>
              <a:off x="6211908" y="3486643"/>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nvGrpSpPr>
          <p:cNvPr id="7" name="组合 6">
            <a:extLst>
              <a:ext uri="{FF2B5EF4-FFF2-40B4-BE49-F238E27FC236}">
                <a16:creationId xmlns:a16="http://schemas.microsoft.com/office/drawing/2014/main" xmlns="" id="{4CBB7DD3-BCF3-4062-85A8-21EE8A4C47DF}"/>
              </a:ext>
            </a:extLst>
          </p:cNvPr>
          <p:cNvGrpSpPr/>
          <p:nvPr/>
        </p:nvGrpSpPr>
        <p:grpSpPr>
          <a:xfrm>
            <a:off x="5974043" y="5099187"/>
            <a:ext cx="639317" cy="639317"/>
            <a:chOff x="6184052" y="4996907"/>
            <a:chExt cx="787395" cy="787395"/>
          </a:xfrm>
        </p:grpSpPr>
        <p:sp>
          <p:nvSpPr>
            <p:cNvPr id="21" name="椭圆 20">
              <a:extLst>
                <a:ext uri="{FF2B5EF4-FFF2-40B4-BE49-F238E27FC236}">
                  <a16:creationId xmlns:a16="http://schemas.microsoft.com/office/drawing/2014/main" xmlns="" id="{86C91C5C-4059-489B-92DC-EE281D44E457}"/>
                </a:ext>
              </a:extLst>
            </p:cNvPr>
            <p:cNvSpPr/>
            <p:nvPr/>
          </p:nvSpPr>
          <p:spPr>
            <a:xfrm>
              <a:off x="6184052" y="4996907"/>
              <a:ext cx="787395" cy="787395"/>
            </a:xfrm>
            <a:prstGeom prst="ellipse">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cs typeface="+mn-ea"/>
                <a:sym typeface="+mn-lt"/>
              </a:endParaRPr>
            </a:p>
          </p:txBody>
        </p:sp>
        <p:sp>
          <p:nvSpPr>
            <p:cNvPr id="22" name="文本框 18">
              <a:extLst>
                <a:ext uri="{FF2B5EF4-FFF2-40B4-BE49-F238E27FC236}">
                  <a16:creationId xmlns:a16="http://schemas.microsoft.com/office/drawing/2014/main" xmlns="" id="{37A3C550-DAB2-4F51-B929-6A1C0A019091}"/>
                </a:ext>
              </a:extLst>
            </p:cNvPr>
            <p:cNvSpPr txBox="1"/>
            <p:nvPr/>
          </p:nvSpPr>
          <p:spPr>
            <a:xfrm>
              <a:off x="6211908" y="5078247"/>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sp>
        <p:nvSpPr>
          <p:cNvPr id="28" name="文本框 27">
            <a:extLst>
              <a:ext uri="{FF2B5EF4-FFF2-40B4-BE49-F238E27FC236}">
                <a16:creationId xmlns:a16="http://schemas.microsoft.com/office/drawing/2014/main" xmlns="" id="{01A1FB1E-6333-4152-B7AD-A21A4F305B27}"/>
              </a:ext>
            </a:extLst>
          </p:cNvPr>
          <p:cNvSpPr txBox="1"/>
          <p:nvPr/>
        </p:nvSpPr>
        <p:spPr>
          <a:xfrm>
            <a:off x="6888242" y="1836307"/>
            <a:ext cx="3790578" cy="830997"/>
          </a:xfrm>
          <a:prstGeom prst="rect">
            <a:avLst/>
          </a:prstGeom>
          <a:noFill/>
        </p:spPr>
        <p:txBody>
          <a:bodyPr wrap="square" rtlCol="0">
            <a:spAutoFit/>
          </a:bodyPr>
          <a:lstStyle/>
          <a:p>
            <a:r>
              <a:rPr lang="zh-CN" altLang="en-US" sz="1600" dirty="0">
                <a:solidFill>
                  <a:schemeClr val="bg2">
                    <a:lumMod val="25000"/>
                  </a:schemeClr>
                </a:solidFill>
                <a:cs typeface="+mn-ea"/>
                <a:sym typeface="+mn-lt"/>
              </a:rPr>
              <a:t>配合财务部、综合业务部完善了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成品发放管理规程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配合财务部完善了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物料采购需求计划表</a:t>
            </a:r>
            <a:r>
              <a:rPr lang="en-US" altLang="zh-CN" sz="1600" dirty="0">
                <a:solidFill>
                  <a:schemeClr val="bg2">
                    <a:lumMod val="25000"/>
                  </a:schemeClr>
                </a:solidFill>
                <a:cs typeface="+mn-ea"/>
                <a:sym typeface="+mn-lt"/>
              </a:rPr>
              <a:t>》</a:t>
            </a:r>
            <a:endParaRPr lang="en-US" altLang="zh-CN" sz="1600"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xmlns="" id="{F0652E85-0A3F-4792-A709-F8DADCB8B1D9}"/>
              </a:ext>
            </a:extLst>
          </p:cNvPr>
          <p:cNvSpPr txBox="1"/>
          <p:nvPr/>
        </p:nvSpPr>
        <p:spPr>
          <a:xfrm>
            <a:off x="6821144" y="3429000"/>
            <a:ext cx="3924775" cy="1077218"/>
          </a:xfrm>
          <a:prstGeom prst="rect">
            <a:avLst/>
          </a:prstGeom>
          <a:noFill/>
        </p:spPr>
        <p:txBody>
          <a:bodyPr wrap="square" rtlCol="0">
            <a:spAutoFit/>
          </a:bodyPr>
          <a:lstStyle/>
          <a:p>
            <a:r>
              <a:rPr lang="zh-CN" altLang="en-US" sz="1600" dirty="0">
                <a:solidFill>
                  <a:schemeClr val="bg2">
                    <a:lumMod val="25000"/>
                  </a:schemeClr>
                </a:solidFill>
                <a:cs typeface="+mn-ea"/>
                <a:sym typeface="+mn-lt"/>
              </a:rPr>
              <a:t>根据实际工作情况和公司有关规定，相继制定完善了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实物管理员工作流程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账目管理员工作流程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仓储科日常管理规范</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仓储科现场管理检查制度</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等。</a:t>
            </a:r>
            <a:endParaRPr lang="en-US" altLang="zh-CN" sz="16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xmlns="" id="{3C803725-0EF1-48A7-8A06-59C16C0BE0B6}"/>
              </a:ext>
            </a:extLst>
          </p:cNvPr>
          <p:cNvSpPr txBox="1"/>
          <p:nvPr/>
        </p:nvSpPr>
        <p:spPr>
          <a:xfrm>
            <a:off x="6901142" y="5133666"/>
            <a:ext cx="3280761" cy="584775"/>
          </a:xfrm>
          <a:prstGeom prst="rect">
            <a:avLst/>
          </a:prstGeom>
          <a:noFill/>
        </p:spPr>
        <p:txBody>
          <a:bodyPr wrap="square" rtlCol="0">
            <a:spAutoFit/>
          </a:bodyPr>
          <a:lstStyle/>
          <a:p>
            <a:r>
              <a:rPr lang="zh-CN" altLang="en-US" sz="1600" dirty="0">
                <a:solidFill>
                  <a:schemeClr val="bg2">
                    <a:lumMod val="25000"/>
                  </a:schemeClr>
                </a:solidFill>
                <a:cs typeface="+mn-ea"/>
                <a:sym typeface="+mn-lt"/>
              </a:rPr>
              <a:t>各项流程制度经批准后，仓储科及时培训学习并付诸实施。</a:t>
            </a:r>
            <a:endParaRPr lang="en-US" altLang="zh-CN" sz="1600" dirty="0">
              <a:solidFill>
                <a:schemeClr val="tx1">
                  <a:lumMod val="75000"/>
                  <a:lumOff val="25000"/>
                </a:schemeClr>
              </a:solidFill>
              <a:cs typeface="+mn-ea"/>
              <a:sym typeface="+mn-lt"/>
            </a:endParaRPr>
          </a:p>
        </p:txBody>
      </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571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AED2769-954F-4F10-B82E-05288DDEBF05}"/>
              </a:ext>
            </a:extLst>
          </p:cNvPr>
          <p:cNvGrpSpPr/>
          <p:nvPr/>
        </p:nvGrpSpPr>
        <p:grpSpPr>
          <a:xfrm rot="5400000" flipH="1">
            <a:off x="4037167" y="-1084372"/>
            <a:ext cx="3860796" cy="9356935"/>
            <a:chOff x="-107281" y="2214417"/>
            <a:chExt cx="9458492" cy="2521969"/>
          </a:xfrm>
        </p:grpSpPr>
        <p:sp>
          <p:nvSpPr>
            <p:cNvPr id="25" name="任意多边形: 形状 33">
              <a:extLst>
                <a:ext uri="{FF2B5EF4-FFF2-40B4-BE49-F238E27FC236}">
                  <a16:creationId xmlns:a16="http://schemas.microsoft.com/office/drawing/2014/main" xmlns="" id="{613E86AD-0E8E-44D0-9A18-7CE1F4C233FF}"/>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a:extLst>
                <a:ext uri="{FF2B5EF4-FFF2-40B4-BE49-F238E27FC236}">
                  <a16:creationId xmlns:a16="http://schemas.microsoft.com/office/drawing/2014/main" xmlns="" id="{99EB6C3B-1187-452F-A16B-B554A01F0DA4}"/>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10" name="矩形 9">
            <a:extLst>
              <a:ext uri="{FF2B5EF4-FFF2-40B4-BE49-F238E27FC236}">
                <a16:creationId xmlns:a16="http://schemas.microsoft.com/office/drawing/2014/main" xmlns="" id="{E7F79589-7C06-4D8D-B800-EFFDDABB9D84}"/>
              </a:ext>
            </a:extLst>
          </p:cNvPr>
          <p:cNvSpPr/>
          <p:nvPr/>
        </p:nvSpPr>
        <p:spPr>
          <a:xfrm>
            <a:off x="2209800" y="2593998"/>
            <a:ext cx="3886200" cy="2585323"/>
          </a:xfrm>
          <a:prstGeom prst="rect">
            <a:avLst/>
          </a:prstGeom>
        </p:spPr>
        <p:txBody>
          <a:bodyPr wrap="square">
            <a:spAutoFit/>
          </a:bodyPr>
          <a:lstStyle/>
          <a:p>
            <a:pPr>
              <a:lnSpc>
                <a:spcPct val="150000"/>
              </a:lnSpc>
            </a:pPr>
            <a:r>
              <a:rPr lang="en-US" altLang="zh-CN" dirty="0">
                <a:solidFill>
                  <a:schemeClr val="bg2">
                    <a:lumMod val="25000"/>
                  </a:schemeClr>
                </a:solidFill>
                <a:cs typeface="+mn-ea"/>
                <a:sym typeface="+mn-lt"/>
              </a:rPr>
              <a:t>2</a:t>
            </a:r>
            <a:r>
              <a:rPr lang="zh-CN" altLang="en-US" dirty="0">
                <a:solidFill>
                  <a:schemeClr val="bg2">
                    <a:lumMod val="25000"/>
                  </a:schemeClr>
                </a:solidFill>
                <a:cs typeface="+mn-ea"/>
                <a:sym typeface="+mn-lt"/>
              </a:rPr>
              <a:t>、上半年人员变动大，处于新老交替状态，通过理论培训、实操培训、考核等方式，使新员工迅速进入状态，保证了物料收、发、储、养护等各项工作的顺利开展，服务好一线生产。</a:t>
            </a:r>
          </a:p>
        </p:txBody>
      </p:sp>
      <p:pic>
        <p:nvPicPr>
          <p:cNvPr id="2" name="图片 1">
            <a:extLst>
              <a:ext uri="{FF2B5EF4-FFF2-40B4-BE49-F238E27FC236}">
                <a16:creationId xmlns:a16="http://schemas.microsoft.com/office/drawing/2014/main" xmlns="" id="{15D9AA60-75B2-442D-AF8B-0F1CABF3B67C}"/>
              </a:ext>
            </a:extLst>
          </p:cNvPr>
          <p:cNvPicPr>
            <a:picLocks noChangeAspect="1"/>
          </p:cNvPicPr>
          <p:nvPr/>
        </p:nvPicPr>
        <p:blipFill>
          <a:blip r:embed="rId2"/>
          <a:stretch>
            <a:fillRect/>
          </a:stretch>
        </p:blipFill>
        <p:spPr>
          <a:xfrm>
            <a:off x="6562725" y="2593998"/>
            <a:ext cx="3114675" cy="2076450"/>
          </a:xfrm>
          <a:prstGeom prst="rect">
            <a:avLst/>
          </a:prstGeom>
        </p:spPr>
      </p:pic>
    </p:spTree>
    <p:extLst>
      <p:ext uri="{BB962C8B-B14F-4D97-AF65-F5344CB8AC3E}">
        <p14:creationId xmlns:p14="http://schemas.microsoft.com/office/powerpoint/2010/main" val="36350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xmlns="" id="{8EFC8B1D-7CA2-4F62-AC99-170B8C55319B}"/>
              </a:ext>
            </a:extLst>
          </p:cNvPr>
          <p:cNvGrpSpPr/>
          <p:nvPr/>
        </p:nvGrpSpPr>
        <p:grpSpPr>
          <a:xfrm>
            <a:off x="1492850" y="2137157"/>
            <a:ext cx="9365650" cy="2873372"/>
            <a:chOff x="1492850" y="2137157"/>
            <a:chExt cx="9365650" cy="2873372"/>
          </a:xfrm>
        </p:grpSpPr>
        <p:sp>
          <p:nvSpPr>
            <p:cNvPr id="12" name="矩形 11">
              <a:extLst>
                <a:ext uri="{FF2B5EF4-FFF2-40B4-BE49-F238E27FC236}">
                  <a16:creationId xmlns:a16="http://schemas.microsoft.com/office/drawing/2014/main" xmlns="" id="{FE62235D-F356-41EB-9E57-FB1CDCF4445F}"/>
                </a:ext>
              </a:extLst>
            </p:cNvPr>
            <p:cNvSpPr/>
            <p:nvPr/>
          </p:nvSpPr>
          <p:spPr>
            <a:xfrm>
              <a:off x="4733414" y="2137157"/>
              <a:ext cx="6125086" cy="1075944"/>
            </a:xfrm>
            <a:prstGeom prst="rect">
              <a:avLst/>
            </a:prstGeom>
            <a:solidFill>
              <a:schemeClr val="bg1"/>
            </a:solidFill>
            <a:ln w="19050">
              <a:noFill/>
            </a:ln>
            <a:effectLst>
              <a:outerShdw blurRad="2032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xmlns="" id="{25655306-75D7-4453-BEC0-9447DFBBBEE1}"/>
                </a:ext>
              </a:extLst>
            </p:cNvPr>
            <p:cNvPicPr>
              <a:picLocks noChangeAspect="1"/>
            </p:cNvPicPr>
            <p:nvPr/>
          </p:nvPicPr>
          <p:blipFill>
            <a:blip r:embed="rId2"/>
            <a:stretch>
              <a:fillRect/>
            </a:stretch>
          </p:blipFill>
          <p:spPr>
            <a:xfrm>
              <a:off x="1492850" y="2150239"/>
              <a:ext cx="3081214" cy="2860290"/>
            </a:xfrm>
            <a:prstGeom prst="rect">
              <a:avLst/>
            </a:prstGeom>
          </p:spPr>
        </p:pic>
        <p:sp>
          <p:nvSpPr>
            <p:cNvPr id="29" name="矩形 28">
              <a:extLst>
                <a:ext uri="{FF2B5EF4-FFF2-40B4-BE49-F238E27FC236}">
                  <a16:creationId xmlns:a16="http://schemas.microsoft.com/office/drawing/2014/main" xmlns="" id="{F286B721-63B0-43EC-9C58-C1BF81AA62A4}"/>
                </a:ext>
              </a:extLst>
            </p:cNvPr>
            <p:cNvSpPr/>
            <p:nvPr/>
          </p:nvSpPr>
          <p:spPr>
            <a:xfrm>
              <a:off x="4733414" y="3428999"/>
              <a:ext cx="6125086" cy="1568449"/>
            </a:xfrm>
            <a:prstGeom prst="rect">
              <a:avLst/>
            </a:prstGeom>
            <a:solidFill>
              <a:schemeClr val="bg1"/>
            </a:solidFill>
            <a:ln w="19050">
              <a:noFill/>
            </a:ln>
            <a:effectLst>
              <a:outerShdw blurRad="2032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a:extLst>
              <a:ext uri="{FF2B5EF4-FFF2-40B4-BE49-F238E27FC236}">
                <a16:creationId xmlns:a16="http://schemas.microsoft.com/office/drawing/2014/main" xmlns="" id="{3F93BA6C-752F-4745-9B22-2EF5CC7795DB}"/>
              </a:ext>
            </a:extLst>
          </p:cNvPr>
          <p:cNvSpPr/>
          <p:nvPr/>
        </p:nvSpPr>
        <p:spPr>
          <a:xfrm>
            <a:off x="5245349" y="3797724"/>
            <a:ext cx="5453801" cy="830997"/>
          </a:xfrm>
          <a:prstGeom prst="rect">
            <a:avLst/>
          </a:prstGeom>
        </p:spPr>
        <p:txBody>
          <a:bodyPr wrap="square">
            <a:spAutoFit/>
          </a:bodyPr>
          <a:lstStyle/>
          <a:p>
            <a:r>
              <a:rPr lang="en-US" altLang="zh-CN" sz="1600" dirty="0">
                <a:solidFill>
                  <a:schemeClr val="bg2">
                    <a:lumMod val="25000"/>
                  </a:schemeClr>
                </a:solidFill>
                <a:cs typeface="+mn-ea"/>
                <a:sym typeface="+mn-lt"/>
              </a:rPr>
              <a:t>4</a:t>
            </a:r>
            <a:r>
              <a:rPr lang="zh-CN" altLang="en-US" sz="1600" dirty="0">
                <a:solidFill>
                  <a:schemeClr val="bg2">
                    <a:lumMod val="25000"/>
                  </a:schemeClr>
                </a:solidFill>
                <a:cs typeface="+mn-ea"/>
                <a:sym typeface="+mn-lt"/>
              </a:rPr>
              <a:t>、根据各项制度的修订完善，仓储科现场管理巡查顺利开展，每次检查都填写巡查表，并和当事人沟通。使仓储科的现场管理得以大幅度提高 </a:t>
            </a:r>
          </a:p>
        </p:txBody>
      </p:sp>
      <p:sp>
        <p:nvSpPr>
          <p:cNvPr id="28" name="矩形 27">
            <a:extLst>
              <a:ext uri="{FF2B5EF4-FFF2-40B4-BE49-F238E27FC236}">
                <a16:creationId xmlns:a16="http://schemas.microsoft.com/office/drawing/2014/main" xmlns="" id="{DD3E807A-FFAD-43E9-A854-4B1285E52076}"/>
              </a:ext>
            </a:extLst>
          </p:cNvPr>
          <p:cNvSpPr/>
          <p:nvPr/>
        </p:nvSpPr>
        <p:spPr>
          <a:xfrm>
            <a:off x="5245349" y="2582827"/>
            <a:ext cx="5092700" cy="584775"/>
          </a:xfrm>
          <a:prstGeom prst="rect">
            <a:avLst/>
          </a:prstGeom>
        </p:spPr>
        <p:txBody>
          <a:bodyPr wrap="square">
            <a:spAutoFit/>
          </a:bodyPr>
          <a:lstStyle/>
          <a:p>
            <a:r>
              <a:rPr lang="en-US" altLang="zh-CN" sz="1600" dirty="0">
                <a:solidFill>
                  <a:schemeClr val="bg2">
                    <a:lumMod val="25000"/>
                  </a:schemeClr>
                </a:solidFill>
                <a:cs typeface="+mn-ea"/>
                <a:sym typeface="+mn-lt"/>
              </a:rPr>
              <a:t>3</a:t>
            </a:r>
            <a:r>
              <a:rPr lang="zh-CN" altLang="en-US" sz="1600" dirty="0">
                <a:solidFill>
                  <a:schemeClr val="bg2">
                    <a:lumMod val="25000"/>
                  </a:schemeClr>
                </a:solidFill>
                <a:cs typeface="+mn-ea"/>
                <a:sym typeface="+mn-lt"/>
              </a:rPr>
              <a:t>、根据公司要求，仓储科实物与账目分开管理试运行。</a:t>
            </a:r>
          </a:p>
        </p:txBody>
      </p:sp>
    </p:spTree>
    <p:extLst>
      <p:ext uri="{BB962C8B-B14F-4D97-AF65-F5344CB8AC3E}">
        <p14:creationId xmlns:p14="http://schemas.microsoft.com/office/powerpoint/2010/main" val="12275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7</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749186" y="2573446"/>
            <a:ext cx="4887459" cy="1015663"/>
          </a:xfrm>
          <a:prstGeom prst="rect">
            <a:avLst/>
          </a:prstGeom>
        </p:spPr>
        <p:txBody>
          <a:bodyPr wrap="square">
            <a:spAutoFit/>
          </a:bodyPr>
          <a:lstStyle/>
          <a:p>
            <a:r>
              <a:rPr lang="zh-CN" altLang="en-US" sz="6000" b="1" dirty="0">
                <a:solidFill>
                  <a:schemeClr val="bg2">
                    <a:lumMod val="25000"/>
                  </a:schemeClr>
                </a:solidFill>
                <a:cs typeface="+mn-ea"/>
                <a:sym typeface="+mn-lt"/>
              </a:rPr>
              <a:t>安全生产管理</a:t>
            </a:r>
          </a:p>
        </p:txBody>
      </p:sp>
      <p:sp>
        <p:nvSpPr>
          <p:cNvPr id="4" name="矩形 3">
            <a:extLst>
              <a:ext uri="{FF2B5EF4-FFF2-40B4-BE49-F238E27FC236}">
                <a16:creationId xmlns:a16="http://schemas.microsoft.com/office/drawing/2014/main" xmlns="" id="{C45CA484-484D-4FDE-BD54-3F48E85B5996}"/>
              </a:ext>
            </a:extLst>
          </p:cNvPr>
          <p:cNvSpPr/>
          <p:nvPr/>
        </p:nvSpPr>
        <p:spPr>
          <a:xfrm>
            <a:off x="5848317" y="3589109"/>
            <a:ext cx="4788327" cy="830997"/>
          </a:xfrm>
          <a:prstGeom prst="rect">
            <a:avLst/>
          </a:prstGeom>
          <a:noFill/>
        </p:spPr>
        <p:txBody>
          <a:bodyPr wrap="square">
            <a:spAutoFit/>
          </a:bodyPr>
          <a:lstStyle/>
          <a:p>
            <a:r>
              <a:rPr lang="en-US" altLang="zh-CN" sz="2400" dirty="0">
                <a:solidFill>
                  <a:schemeClr val="bg2">
                    <a:lumMod val="25000"/>
                  </a:schemeClr>
                </a:solidFill>
                <a:cs typeface="+mn-ea"/>
                <a:sym typeface="+mn-lt"/>
              </a:rPr>
              <a:t>Safety production management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1464415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安全生产管理</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AED2769-954F-4F10-B82E-05288DDEBF05}"/>
              </a:ext>
            </a:extLst>
          </p:cNvPr>
          <p:cNvGrpSpPr/>
          <p:nvPr/>
        </p:nvGrpSpPr>
        <p:grpSpPr>
          <a:xfrm rot="5400000" flipH="1">
            <a:off x="4037167" y="-1084372"/>
            <a:ext cx="3860796" cy="9356935"/>
            <a:chOff x="-107281" y="2214417"/>
            <a:chExt cx="9458492" cy="2521969"/>
          </a:xfrm>
        </p:grpSpPr>
        <p:sp>
          <p:nvSpPr>
            <p:cNvPr id="25" name="任意多边形: 形状 33">
              <a:extLst>
                <a:ext uri="{FF2B5EF4-FFF2-40B4-BE49-F238E27FC236}">
                  <a16:creationId xmlns:a16="http://schemas.microsoft.com/office/drawing/2014/main" xmlns="" id="{613E86AD-0E8E-44D0-9A18-7CE1F4C233FF}"/>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a:extLst>
                <a:ext uri="{FF2B5EF4-FFF2-40B4-BE49-F238E27FC236}">
                  <a16:creationId xmlns:a16="http://schemas.microsoft.com/office/drawing/2014/main" xmlns="" id="{99EB6C3B-1187-452F-A16B-B554A01F0DA4}"/>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10" name="矩形 9">
            <a:extLst>
              <a:ext uri="{FF2B5EF4-FFF2-40B4-BE49-F238E27FC236}">
                <a16:creationId xmlns:a16="http://schemas.microsoft.com/office/drawing/2014/main" xmlns="" id="{3F93BA6C-752F-4745-9B22-2EF5CC7795DB}"/>
              </a:ext>
            </a:extLst>
          </p:cNvPr>
          <p:cNvSpPr/>
          <p:nvPr/>
        </p:nvSpPr>
        <p:spPr>
          <a:xfrm>
            <a:off x="2565447" y="2533580"/>
            <a:ext cx="6804235" cy="2169825"/>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始终没有放松对员工的安全教育，通过晨会、新员工培训给员工讲解各岗位安全注意事项，培训安全管理制度。每次新员工上岗前都必须培训安全知识，并在外包装熟悉至少一个月时间，使新员工对整个车间情况有一个逐渐熟悉的过程，尽量杜绝安全事故的发生。</a:t>
            </a:r>
          </a:p>
        </p:txBody>
      </p:sp>
    </p:spTree>
    <p:extLst>
      <p:ext uri="{BB962C8B-B14F-4D97-AF65-F5344CB8AC3E}">
        <p14:creationId xmlns:p14="http://schemas.microsoft.com/office/powerpoint/2010/main" val="2113740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8</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749186" y="2145091"/>
            <a:ext cx="5720198" cy="1569660"/>
          </a:xfrm>
          <a:prstGeom prst="rect">
            <a:avLst/>
          </a:prstGeom>
        </p:spPr>
        <p:txBody>
          <a:bodyPr wrap="square">
            <a:spAutoFit/>
          </a:bodyPr>
          <a:lstStyle/>
          <a:p>
            <a:r>
              <a:rPr lang="zh-CN" altLang="en-US" sz="4800" b="1" dirty="0">
                <a:solidFill>
                  <a:schemeClr val="bg2">
                    <a:lumMod val="25000"/>
                  </a:schemeClr>
                </a:solidFill>
                <a:cs typeface="+mn-ea"/>
                <a:sym typeface="+mn-lt"/>
              </a:rPr>
              <a:t>全员努力，完成</a:t>
            </a:r>
            <a:r>
              <a:rPr lang="en-US" altLang="zh-CN" sz="4800" b="1" dirty="0">
                <a:solidFill>
                  <a:schemeClr val="bg2">
                    <a:lumMod val="25000"/>
                  </a:schemeClr>
                </a:solidFill>
                <a:cs typeface="+mn-ea"/>
                <a:sym typeface="+mn-lt"/>
              </a:rPr>
              <a:t>GMP</a:t>
            </a:r>
            <a:r>
              <a:rPr lang="zh-CN" altLang="en-US" sz="4800" b="1" dirty="0">
                <a:solidFill>
                  <a:schemeClr val="bg2">
                    <a:lumMod val="25000"/>
                  </a:schemeClr>
                </a:solidFill>
                <a:cs typeface="+mn-ea"/>
                <a:sym typeface="+mn-lt"/>
              </a:rPr>
              <a:t>复验工作 </a:t>
            </a:r>
          </a:p>
        </p:txBody>
      </p:sp>
      <p:sp>
        <p:nvSpPr>
          <p:cNvPr id="4" name="矩形 3">
            <a:extLst>
              <a:ext uri="{FF2B5EF4-FFF2-40B4-BE49-F238E27FC236}">
                <a16:creationId xmlns:a16="http://schemas.microsoft.com/office/drawing/2014/main" xmlns="" id="{C45CA484-484D-4FDE-BD54-3F48E85B5996}"/>
              </a:ext>
            </a:extLst>
          </p:cNvPr>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extLst>
      <p:ext uri="{BB962C8B-B14F-4D97-AF65-F5344CB8AC3E}">
        <p14:creationId xmlns:p14="http://schemas.microsoft.com/office/powerpoint/2010/main" val="3088861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434563" y="9668"/>
              <a:ext cx="197843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b="1" dirty="0">
                  <a:solidFill>
                    <a:schemeClr val="bg1"/>
                  </a:solidFill>
                  <a:cs typeface="+mn-ea"/>
                  <a:sym typeface="+mn-lt"/>
                </a:rPr>
                <a:t>全员努力，完成</a:t>
              </a:r>
              <a:r>
                <a:rPr lang="en-US" altLang="zh-CN" b="1" dirty="0">
                  <a:solidFill>
                    <a:schemeClr val="bg1"/>
                  </a:solidFill>
                  <a:cs typeface="+mn-ea"/>
                  <a:sym typeface="+mn-lt"/>
                </a:rPr>
                <a:t>GMP</a:t>
              </a:r>
              <a:r>
                <a:rPr lang="zh-CN" altLang="en-US" b="1" dirty="0">
                  <a:solidFill>
                    <a:schemeClr val="bg1"/>
                  </a:solidFill>
                  <a:cs typeface="+mn-ea"/>
                  <a:sym typeface="+mn-lt"/>
                </a:rPr>
                <a:t>复验工作 </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3F93BA6C-752F-4745-9B22-2EF5CC7795DB}"/>
              </a:ext>
            </a:extLst>
          </p:cNvPr>
          <p:cNvSpPr/>
          <p:nvPr/>
        </p:nvSpPr>
        <p:spPr>
          <a:xfrm>
            <a:off x="1755952" y="4225624"/>
            <a:ext cx="8674053"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始终没有放松对员工的安全教育，通过晨会、新员工培训给员工讲解各岗位安全注意事项，培训安全管理制度。每次新员工上岗前都必须培训安全知识，并在外包装熟悉至少一个月时间，使新员工对整个车间情况有一个逐渐熟悉的过程，尽量杜绝安全事故的发生。</a:t>
            </a:r>
          </a:p>
        </p:txBody>
      </p:sp>
      <p:pic>
        <p:nvPicPr>
          <p:cNvPr id="11" name="图片 10">
            <a:extLst>
              <a:ext uri="{FF2B5EF4-FFF2-40B4-BE49-F238E27FC236}">
                <a16:creationId xmlns:a16="http://schemas.microsoft.com/office/drawing/2014/main" xmlns="" id="{49934187-FD76-4485-807C-C83DFCBB21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66"/>
          <a:stretch/>
        </p:blipFill>
        <p:spPr>
          <a:xfrm>
            <a:off x="1423781" y="1428605"/>
            <a:ext cx="9338396" cy="2436262"/>
          </a:xfrm>
          <a:prstGeom prst="rect">
            <a:avLst/>
          </a:prstGeom>
        </p:spPr>
      </p:pic>
    </p:spTree>
    <p:extLst>
      <p:ext uri="{BB962C8B-B14F-4D97-AF65-F5344CB8AC3E}">
        <p14:creationId xmlns:p14="http://schemas.microsoft.com/office/powerpoint/2010/main" val="4085518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434563" y="9668"/>
              <a:ext cx="197843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b="1" dirty="0">
                  <a:solidFill>
                    <a:schemeClr val="bg1"/>
                  </a:solidFill>
                  <a:cs typeface="+mn-ea"/>
                  <a:sym typeface="+mn-lt"/>
                </a:rPr>
                <a:t>全员努力，完成</a:t>
              </a:r>
              <a:r>
                <a:rPr lang="en-US" altLang="zh-CN" b="1" dirty="0">
                  <a:solidFill>
                    <a:schemeClr val="bg1"/>
                  </a:solidFill>
                  <a:cs typeface="+mn-ea"/>
                  <a:sym typeface="+mn-lt"/>
                </a:rPr>
                <a:t>GMP</a:t>
              </a:r>
              <a:r>
                <a:rPr lang="zh-CN" altLang="en-US" b="1" dirty="0">
                  <a:solidFill>
                    <a:schemeClr val="bg1"/>
                  </a:solidFill>
                  <a:cs typeface="+mn-ea"/>
                  <a:sym typeface="+mn-lt"/>
                </a:rPr>
                <a:t>复验工作 </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3F93BA6C-752F-4745-9B22-2EF5CC7795DB}"/>
              </a:ext>
            </a:extLst>
          </p:cNvPr>
          <p:cNvSpPr/>
          <p:nvPr/>
        </p:nvSpPr>
        <p:spPr>
          <a:xfrm>
            <a:off x="5732238" y="2484390"/>
            <a:ext cx="4808761" cy="3000821"/>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车间仓库从</a:t>
            </a:r>
            <a:r>
              <a:rPr lang="en-US" altLang="zh-CN" dirty="0">
                <a:solidFill>
                  <a:schemeClr val="bg2">
                    <a:lumMod val="25000"/>
                  </a:schemeClr>
                </a:solidFill>
                <a:cs typeface="+mn-ea"/>
                <a:sym typeface="+mn-lt"/>
              </a:rPr>
              <a:t>3</a:t>
            </a:r>
            <a:r>
              <a:rPr lang="zh-CN" altLang="en-US" dirty="0">
                <a:solidFill>
                  <a:schemeClr val="bg2">
                    <a:lumMod val="25000"/>
                  </a:schemeClr>
                </a:solidFill>
                <a:cs typeface="+mn-ea"/>
                <a:sym typeface="+mn-lt"/>
              </a:rPr>
              <a:t>月底就开始，合理安排清场用具及人员分配，都把任务分配到个人，车间人员加班加点仅用</a:t>
            </a:r>
            <a:r>
              <a:rPr lang="en-US" altLang="zh-CN" dirty="0">
                <a:solidFill>
                  <a:schemeClr val="bg2">
                    <a:lumMod val="25000"/>
                  </a:schemeClr>
                </a:solidFill>
                <a:cs typeface="+mn-ea"/>
                <a:sym typeface="+mn-lt"/>
              </a:rPr>
              <a:t>20</a:t>
            </a:r>
            <a:r>
              <a:rPr lang="zh-CN" altLang="en-US" dirty="0">
                <a:solidFill>
                  <a:schemeClr val="bg2">
                    <a:lumMod val="25000"/>
                  </a:schemeClr>
                </a:solidFill>
                <a:cs typeface="+mn-ea"/>
                <a:sym typeface="+mn-lt"/>
              </a:rPr>
              <a:t>来天就把车间现场卫生、设备、工具进行彻底清洁干净，符合</a:t>
            </a:r>
            <a:r>
              <a:rPr lang="en-US" altLang="zh-CN" dirty="0">
                <a:solidFill>
                  <a:schemeClr val="bg2">
                    <a:lumMod val="25000"/>
                  </a:schemeClr>
                </a:solidFill>
                <a:cs typeface="+mn-ea"/>
                <a:sym typeface="+mn-lt"/>
              </a:rPr>
              <a:t>GMP</a:t>
            </a:r>
            <a:r>
              <a:rPr lang="zh-CN" altLang="en-US" dirty="0">
                <a:solidFill>
                  <a:schemeClr val="bg2">
                    <a:lumMod val="25000"/>
                  </a:schemeClr>
                </a:solidFill>
                <a:cs typeface="+mn-ea"/>
                <a:sym typeface="+mn-lt"/>
              </a:rPr>
              <a:t>认证要求。再这期间再抽时间把每人所需要掌握的软件背熟、现场装填标志进行重新设计并准备完善。 </a:t>
            </a:r>
          </a:p>
        </p:txBody>
      </p:sp>
      <p:sp>
        <p:nvSpPr>
          <p:cNvPr id="134" name="矩形 133">
            <a:extLst>
              <a:ext uri="{FF2B5EF4-FFF2-40B4-BE49-F238E27FC236}">
                <a16:creationId xmlns:a16="http://schemas.microsoft.com/office/drawing/2014/main" xmlns="" id="{43A34F2B-E283-4C84-9FAC-091FE880C291}"/>
              </a:ext>
            </a:extLst>
          </p:cNvPr>
          <p:cNvSpPr/>
          <p:nvPr/>
        </p:nvSpPr>
        <p:spPr>
          <a:xfrm>
            <a:off x="1423781" y="1326350"/>
            <a:ext cx="2288852" cy="4703484"/>
          </a:xfrm>
          <a:prstGeom prst="rect">
            <a:avLst/>
          </a:prstGeom>
          <a:solidFill>
            <a:srgbClr val="2285C5"/>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7" name="图片 136">
            <a:extLst>
              <a:ext uri="{FF2B5EF4-FFF2-40B4-BE49-F238E27FC236}">
                <a16:creationId xmlns:a16="http://schemas.microsoft.com/office/drawing/2014/main" xmlns="" id="{FC8B80CE-15BA-49DB-B79F-622CF4FCC1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6265" y="2108320"/>
            <a:ext cx="3072736" cy="3288669"/>
          </a:xfrm>
          <a:prstGeom prst="rect">
            <a:avLst/>
          </a:prstGeom>
        </p:spPr>
      </p:pic>
    </p:spTree>
    <p:extLst>
      <p:ext uri="{BB962C8B-B14F-4D97-AF65-F5344CB8AC3E}">
        <p14:creationId xmlns:p14="http://schemas.microsoft.com/office/powerpoint/2010/main" val="1017029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wipe(down)">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4" y="1887688"/>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9"/>
          </a:xfrm>
          <a:prstGeom prst="rect">
            <a:avLst/>
          </a:prstGeom>
          <a:noFill/>
        </p:spPr>
        <p:txBody>
          <a:bodyPr wrap="square" rtlCol="0">
            <a:spAutoFit/>
          </a:bodyPr>
          <a:lstStyle/>
          <a:p>
            <a:pPr algn="dist"/>
            <a:r>
              <a:rPr kumimoji="1" lang="en-US" altLang="zh-CN" sz="16600" b="1" dirty="0">
                <a:solidFill>
                  <a:srgbClr val="3F94D5"/>
                </a:solidFill>
                <a:cs typeface="+mn-ea"/>
                <a:sym typeface="+mn-lt"/>
              </a:rPr>
              <a:t>1</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产品产量方面</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 output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2885066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9</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390858" y="2665779"/>
            <a:ext cx="5720198" cy="830997"/>
          </a:xfrm>
          <a:prstGeom prst="rect">
            <a:avLst/>
          </a:prstGeom>
        </p:spPr>
        <p:txBody>
          <a:bodyPr wrap="square">
            <a:spAutoFit/>
          </a:bodyPr>
          <a:lstStyle/>
          <a:p>
            <a:r>
              <a:rPr lang="zh-CN" altLang="en-US" sz="4800" b="1" dirty="0">
                <a:solidFill>
                  <a:schemeClr val="bg2">
                    <a:lumMod val="25000"/>
                  </a:schemeClr>
                </a:solidFill>
                <a:cs typeface="+mn-ea"/>
                <a:sym typeface="+mn-lt"/>
              </a:rPr>
              <a:t>存在的问题及不足</a:t>
            </a:r>
          </a:p>
        </p:txBody>
      </p:sp>
      <p:sp>
        <p:nvSpPr>
          <p:cNvPr id="4" name="矩形 3">
            <a:extLst>
              <a:ext uri="{FF2B5EF4-FFF2-40B4-BE49-F238E27FC236}">
                <a16:creationId xmlns:a16="http://schemas.microsoft.com/office/drawing/2014/main" xmlns="" id="{C45CA484-484D-4FDE-BD54-3F48E85B5996}"/>
              </a:ext>
            </a:extLst>
          </p:cNvPr>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extLst>
      <p:ext uri="{BB962C8B-B14F-4D97-AF65-F5344CB8AC3E}">
        <p14:creationId xmlns:p14="http://schemas.microsoft.com/office/powerpoint/2010/main" val="21751132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2E6CA3C-9B53-46CB-B999-ED19EDA7C2D0}"/>
              </a:ext>
            </a:extLst>
          </p:cNvPr>
          <p:cNvGrpSpPr/>
          <p:nvPr/>
        </p:nvGrpSpPr>
        <p:grpSpPr>
          <a:xfrm rot="5400000" flipH="1">
            <a:off x="4037167" y="-1084372"/>
            <a:ext cx="3860796" cy="9356935"/>
            <a:chOff x="-107281" y="2214417"/>
            <a:chExt cx="9458492" cy="2521969"/>
          </a:xfrm>
        </p:grpSpPr>
        <p:sp>
          <p:nvSpPr>
            <p:cNvPr id="11" name="任意多边形: 形状 33">
              <a:extLst>
                <a:ext uri="{FF2B5EF4-FFF2-40B4-BE49-F238E27FC236}">
                  <a16:creationId xmlns:a16="http://schemas.microsoft.com/office/drawing/2014/main" xmlns="" id="{787A8A79-8AD1-441F-8F56-CA7AEDE3815C}"/>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2" name="矩形 11">
              <a:extLst>
                <a:ext uri="{FF2B5EF4-FFF2-40B4-BE49-F238E27FC236}">
                  <a16:creationId xmlns:a16="http://schemas.microsoft.com/office/drawing/2014/main" xmlns="" id="{1CC1E012-263D-4E15-9313-3A7DC890AFB0}"/>
                </a:ext>
              </a:extLst>
            </p:cNvPr>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3F93BA6C-752F-4745-9B22-2EF5CC7795DB}"/>
              </a:ext>
            </a:extLst>
          </p:cNvPr>
          <p:cNvSpPr/>
          <p:nvPr/>
        </p:nvSpPr>
        <p:spPr>
          <a:xfrm>
            <a:off x="2617682" y="2741329"/>
            <a:ext cx="6956635"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上半年通过全体员工的共同努力下取得了一定的成绩，为下半年的各项工作打下了坚实的基础，但是我们还应清醒的看到我们的工作中仍存在许多不尽人意的地方，在今后的工作中加以解决，具体总结如下：</a:t>
            </a:r>
          </a:p>
        </p:txBody>
      </p:sp>
    </p:spTree>
    <p:extLst>
      <p:ext uri="{BB962C8B-B14F-4D97-AF65-F5344CB8AC3E}">
        <p14:creationId xmlns:p14="http://schemas.microsoft.com/office/powerpoint/2010/main" val="3608426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5A104F9-49A1-4CA9-ACC1-DB4161E17C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9532" y="1866901"/>
            <a:ext cx="4200932" cy="3448049"/>
          </a:xfrm>
          <a:prstGeom prst="rect">
            <a:avLst/>
          </a:prstGeom>
        </p:spPr>
      </p:pic>
      <p:sp>
        <p:nvSpPr>
          <p:cNvPr id="21" name="矩形 20">
            <a:extLst>
              <a:ext uri="{FF2B5EF4-FFF2-40B4-BE49-F238E27FC236}">
                <a16:creationId xmlns:a16="http://schemas.microsoft.com/office/drawing/2014/main" xmlns="" id="{FC68AC89-B504-43EA-849A-0037F5F5AABA}"/>
              </a:ext>
            </a:extLst>
          </p:cNvPr>
          <p:cNvSpPr/>
          <p:nvPr/>
        </p:nvSpPr>
        <p:spPr>
          <a:xfrm>
            <a:off x="1556082" y="2090538"/>
            <a:ext cx="3112165" cy="369332"/>
          </a:xfrm>
          <a:prstGeom prst="rect">
            <a:avLst/>
          </a:prstGeom>
        </p:spPr>
        <p:txBody>
          <a:bodyPr wrap="square" lIns="0" tIns="0" rIns="0" bIns="0">
            <a:spAutoFit/>
          </a:bodyPr>
          <a:lstStyle/>
          <a:p>
            <a:r>
              <a:rPr lang="zh-CN" altLang="en-US" sz="2400" b="1" dirty="0">
                <a:solidFill>
                  <a:srgbClr val="2285C5"/>
                </a:solidFill>
                <a:cs typeface="+mn-ea"/>
                <a:sym typeface="+mn-lt"/>
              </a:rPr>
              <a:t>（</a:t>
            </a:r>
            <a:r>
              <a:rPr lang="en-US" altLang="zh-CN" sz="2400" b="1" dirty="0">
                <a:solidFill>
                  <a:srgbClr val="2285C5"/>
                </a:solidFill>
                <a:cs typeface="+mn-ea"/>
                <a:sym typeface="+mn-lt"/>
              </a:rPr>
              <a:t>1</a:t>
            </a:r>
            <a:r>
              <a:rPr lang="zh-CN" altLang="en-US" sz="2400" b="1" dirty="0">
                <a:solidFill>
                  <a:srgbClr val="2285C5"/>
                </a:solidFill>
                <a:cs typeface="+mn-ea"/>
                <a:sym typeface="+mn-lt"/>
              </a:rPr>
              <a:t>） 思想方面</a:t>
            </a:r>
            <a:r>
              <a:rPr lang="en-US" altLang="zh-CN" sz="2400" b="1" dirty="0">
                <a:solidFill>
                  <a:srgbClr val="2285C5"/>
                </a:solidFill>
                <a:cs typeface="+mn-ea"/>
                <a:sym typeface="+mn-lt"/>
              </a:rPr>
              <a:t>:</a:t>
            </a:r>
          </a:p>
        </p:txBody>
      </p:sp>
      <p:sp>
        <p:nvSpPr>
          <p:cNvPr id="22" name="圆角矩形 21">
            <a:extLst>
              <a:ext uri="{FF2B5EF4-FFF2-40B4-BE49-F238E27FC236}">
                <a16:creationId xmlns:a16="http://schemas.microsoft.com/office/drawing/2014/main" xmlns="" id="{72A19C4E-6CBC-43E0-88BA-1ED9B8AA34B8}"/>
              </a:ext>
            </a:extLst>
          </p:cNvPr>
          <p:cNvSpPr/>
          <p:nvPr/>
        </p:nvSpPr>
        <p:spPr>
          <a:xfrm>
            <a:off x="1066916" y="2787650"/>
            <a:ext cx="6794384" cy="2722490"/>
          </a:xfrm>
          <a:prstGeom prst="roundRect">
            <a:avLst>
              <a:gd name="adj" fmla="val 9203"/>
            </a:avLst>
          </a:prstGeom>
          <a:solidFill>
            <a:schemeClr val="bg1">
              <a:alpha val="95000"/>
            </a:schemeClr>
          </a:solidFill>
          <a:ln>
            <a:noFill/>
          </a:ln>
          <a:effectLst>
            <a:outerShdw blurRad="2540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530">
              <a:solidFill>
                <a:prstClr val="white"/>
              </a:solidFill>
              <a:cs typeface="+mn-ea"/>
              <a:sym typeface="+mn-lt"/>
            </a:endParaRPr>
          </a:p>
        </p:txBody>
      </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66786F1E-DC92-49EB-8E38-D5096BD60C5B}"/>
              </a:ext>
            </a:extLst>
          </p:cNvPr>
          <p:cNvSpPr/>
          <p:nvPr/>
        </p:nvSpPr>
        <p:spPr>
          <a:xfrm>
            <a:off x="1811282" y="3260933"/>
            <a:ext cx="5305652" cy="1495409"/>
          </a:xfrm>
          <a:prstGeom prst="rect">
            <a:avLst/>
          </a:prstGeom>
        </p:spPr>
        <p:txBody>
          <a:bodyPr wrap="square">
            <a:spAutoFit/>
          </a:bodyPr>
          <a:lstStyle/>
          <a:p>
            <a:pPr>
              <a:lnSpc>
                <a:spcPct val="200000"/>
              </a:lnSpc>
            </a:pPr>
            <a:r>
              <a:rPr lang="zh-CN" altLang="en-US" sz="1600" dirty="0">
                <a:solidFill>
                  <a:schemeClr val="bg2">
                    <a:lumMod val="25000"/>
                  </a:schemeClr>
                </a:solidFill>
                <a:cs typeface="+mn-ea"/>
                <a:sym typeface="+mn-lt"/>
              </a:rPr>
              <a:t>仍有极小部分员工思想懈怠，不积极主动，组织观念淡薄，进而表现在工作中不求上进，无工作热情，责任心差，这直接影响其他员工的工作情绪。</a:t>
            </a:r>
          </a:p>
        </p:txBody>
      </p:sp>
    </p:spTree>
    <p:extLst>
      <p:ext uri="{BB962C8B-B14F-4D97-AF65-F5344CB8AC3E}">
        <p14:creationId xmlns:p14="http://schemas.microsoft.com/office/powerpoint/2010/main" val="12595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66786F1E-DC92-49EB-8E38-D5096BD60C5B}"/>
              </a:ext>
            </a:extLst>
          </p:cNvPr>
          <p:cNvSpPr/>
          <p:nvPr/>
        </p:nvSpPr>
        <p:spPr>
          <a:xfrm>
            <a:off x="1318313" y="1485337"/>
            <a:ext cx="2415487" cy="400110"/>
          </a:xfrm>
          <a:prstGeom prst="rect">
            <a:avLst/>
          </a:prstGeom>
        </p:spPr>
        <p:txBody>
          <a:bodyPr wrap="square">
            <a:spAutoFit/>
          </a:bodyPr>
          <a:lstStyle/>
          <a:p>
            <a:r>
              <a:rPr lang="zh-CN" altLang="en-US" sz="2000" b="1" dirty="0">
                <a:solidFill>
                  <a:srgbClr val="2285C5"/>
                </a:solidFill>
                <a:cs typeface="+mn-ea"/>
                <a:sym typeface="+mn-lt"/>
              </a:rPr>
              <a:t>（</a:t>
            </a:r>
            <a:r>
              <a:rPr lang="en-US" altLang="zh-CN" sz="2000" b="1" dirty="0">
                <a:solidFill>
                  <a:srgbClr val="2285C5"/>
                </a:solidFill>
                <a:cs typeface="+mn-ea"/>
                <a:sym typeface="+mn-lt"/>
              </a:rPr>
              <a:t>2</a:t>
            </a:r>
            <a:r>
              <a:rPr lang="zh-CN" altLang="en-US" sz="2000" b="1" dirty="0">
                <a:solidFill>
                  <a:srgbClr val="2285C5"/>
                </a:solidFill>
                <a:cs typeface="+mn-ea"/>
                <a:sym typeface="+mn-lt"/>
              </a:rPr>
              <a:t>） 技能方面：</a:t>
            </a:r>
          </a:p>
        </p:txBody>
      </p:sp>
      <p:grpSp>
        <p:nvGrpSpPr>
          <p:cNvPr id="2" name="组合 1">
            <a:extLst>
              <a:ext uri="{FF2B5EF4-FFF2-40B4-BE49-F238E27FC236}">
                <a16:creationId xmlns:a16="http://schemas.microsoft.com/office/drawing/2014/main" xmlns="" id="{B6728046-8D09-4335-A692-A693F8651A7C}"/>
              </a:ext>
            </a:extLst>
          </p:cNvPr>
          <p:cNvGrpSpPr/>
          <p:nvPr/>
        </p:nvGrpSpPr>
        <p:grpSpPr>
          <a:xfrm>
            <a:off x="6934200" y="1687905"/>
            <a:ext cx="3692831" cy="3700010"/>
            <a:chOff x="6610350" y="-686388"/>
            <a:chExt cx="6613727" cy="7821439"/>
          </a:xfrm>
        </p:grpSpPr>
        <p:sp>
          <p:nvSpPr>
            <p:cNvPr id="14" name="任意多边形: 形状 13">
              <a:extLst>
                <a:ext uri="{FF2B5EF4-FFF2-40B4-BE49-F238E27FC236}">
                  <a16:creationId xmlns:a16="http://schemas.microsoft.com/office/drawing/2014/main" xmlns="" id="{D7DD151A-3A24-4C59-AD16-21E30AA32E31}"/>
                </a:ext>
              </a:extLst>
            </p:cNvPr>
            <p:cNvSpPr/>
            <p:nvPr/>
          </p:nvSpPr>
          <p:spPr>
            <a:xfrm>
              <a:off x="6741314" y="-686373"/>
              <a:ext cx="6482763" cy="7821409"/>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a:extLst>
                <a:ext uri="{FF2B5EF4-FFF2-40B4-BE49-F238E27FC236}">
                  <a16:creationId xmlns:a16="http://schemas.microsoft.com/office/drawing/2014/main" xmlns="" id="{13529E1F-DFEE-4B3F-AC7C-AACB092AE851}"/>
                </a:ext>
              </a:extLst>
            </p:cNvPr>
            <p:cNvSpPr/>
            <p:nvPr/>
          </p:nvSpPr>
          <p:spPr>
            <a:xfrm>
              <a:off x="7809341" y="-686388"/>
              <a:ext cx="1180650" cy="3613150"/>
            </a:xfrm>
            <a:prstGeom prst="parallelogram">
              <a:avLst>
                <a:gd name="adj" fmla="val 87554"/>
              </a:avLst>
            </a:prstGeom>
            <a:solidFill>
              <a:srgbClr val="2285C5">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平行四边形 15">
              <a:extLst>
                <a:ext uri="{FF2B5EF4-FFF2-40B4-BE49-F238E27FC236}">
                  <a16:creationId xmlns:a16="http://schemas.microsoft.com/office/drawing/2014/main" xmlns="" id="{496F566E-9CF9-42B0-A668-D4790F494794}"/>
                </a:ext>
              </a:extLst>
            </p:cNvPr>
            <p:cNvSpPr/>
            <p:nvPr/>
          </p:nvSpPr>
          <p:spPr>
            <a:xfrm>
              <a:off x="6610350" y="2560827"/>
              <a:ext cx="1593850" cy="4574224"/>
            </a:xfrm>
            <a:prstGeom prst="parallelogram">
              <a:avLst>
                <a:gd name="adj" fmla="val 80860"/>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a:extLst>
              <a:ext uri="{FF2B5EF4-FFF2-40B4-BE49-F238E27FC236}">
                <a16:creationId xmlns:a16="http://schemas.microsoft.com/office/drawing/2014/main" xmlns="" id="{7324F387-FE9F-4927-B534-129BF9CDA1FC}"/>
              </a:ext>
            </a:extLst>
          </p:cNvPr>
          <p:cNvSpPr/>
          <p:nvPr/>
        </p:nvSpPr>
        <p:spPr>
          <a:xfrm>
            <a:off x="1318313" y="2121270"/>
            <a:ext cx="5625992" cy="1200329"/>
          </a:xfrm>
          <a:prstGeom prst="rect">
            <a:avLst/>
          </a:prstGeom>
        </p:spPr>
        <p:txBody>
          <a:bodyPr wrap="square">
            <a:spAutoFit/>
          </a:bodyPr>
          <a:lstStyle/>
          <a:p>
            <a:r>
              <a:rPr lang="zh-CN" altLang="en-US" dirty="0">
                <a:solidFill>
                  <a:schemeClr val="bg2">
                    <a:lumMod val="25000"/>
                  </a:schemeClr>
                </a:solidFill>
                <a:cs typeface="+mn-ea"/>
                <a:sym typeface="+mn-lt"/>
              </a:rPr>
              <a:t>由于人员流动较大，致使部分员工在技能方面得不到加强，在一定程度上影响了产品的产量和质量。普遍存在的主要问题是工作流程和岗位操作法掌握的不细致表现在以下几点：</a:t>
            </a:r>
          </a:p>
        </p:txBody>
      </p:sp>
      <p:grpSp>
        <p:nvGrpSpPr>
          <p:cNvPr id="9" name="组合 8">
            <a:extLst>
              <a:ext uri="{FF2B5EF4-FFF2-40B4-BE49-F238E27FC236}">
                <a16:creationId xmlns:a16="http://schemas.microsoft.com/office/drawing/2014/main" xmlns="" id="{F77870B9-AD25-4607-919C-B452E49FB715}"/>
              </a:ext>
            </a:extLst>
          </p:cNvPr>
          <p:cNvGrpSpPr/>
          <p:nvPr/>
        </p:nvGrpSpPr>
        <p:grpSpPr>
          <a:xfrm>
            <a:off x="1381333" y="3537910"/>
            <a:ext cx="5119529" cy="830997"/>
            <a:chOff x="1482933" y="3735755"/>
            <a:chExt cx="5119529" cy="830997"/>
          </a:xfrm>
        </p:grpSpPr>
        <p:sp>
          <p:nvSpPr>
            <p:cNvPr id="12" name="矩形 11">
              <a:extLst>
                <a:ext uri="{FF2B5EF4-FFF2-40B4-BE49-F238E27FC236}">
                  <a16:creationId xmlns:a16="http://schemas.microsoft.com/office/drawing/2014/main" xmlns="" id="{077D679D-A894-44EC-A225-D7608A31F5C7}"/>
                </a:ext>
              </a:extLst>
            </p:cNvPr>
            <p:cNvSpPr/>
            <p:nvPr/>
          </p:nvSpPr>
          <p:spPr>
            <a:xfrm>
              <a:off x="2132062" y="3735755"/>
              <a:ext cx="4470400" cy="830997"/>
            </a:xfrm>
            <a:prstGeom prst="rect">
              <a:avLst/>
            </a:prstGeom>
          </p:spPr>
          <p:txBody>
            <a:bodyPr wrap="square">
              <a:spAutoFit/>
            </a:bodyPr>
            <a:lstStyle/>
            <a:p>
              <a:r>
                <a:rPr lang="zh-CN" altLang="en-US" sz="1600" dirty="0">
                  <a:solidFill>
                    <a:schemeClr val="bg2">
                      <a:lumMod val="25000"/>
                    </a:schemeClr>
                  </a:solidFill>
                  <a:cs typeface="+mn-ea"/>
                  <a:sym typeface="+mn-lt"/>
                </a:rPr>
                <a:t>生产前的准备工作做的不全面细致，比如查看交接班记录了解上班的情况和设备情况，核对岗位上的物料是否和要求的一致。</a:t>
              </a:r>
            </a:p>
          </p:txBody>
        </p:sp>
        <p:sp>
          <p:nvSpPr>
            <p:cNvPr id="8" name="六边形 7">
              <a:extLst>
                <a:ext uri="{FF2B5EF4-FFF2-40B4-BE49-F238E27FC236}">
                  <a16:creationId xmlns:a16="http://schemas.microsoft.com/office/drawing/2014/main" xmlns="" id="{E1260C06-C88C-4E53-8D52-2533F44D04E7}"/>
                </a:ext>
              </a:extLst>
            </p:cNvPr>
            <p:cNvSpPr/>
            <p:nvPr/>
          </p:nvSpPr>
          <p:spPr>
            <a:xfrm>
              <a:off x="1482933" y="3847286"/>
              <a:ext cx="612567" cy="528075"/>
            </a:xfrm>
            <a:prstGeom prst="hexagon">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grpSp>
      <p:grpSp>
        <p:nvGrpSpPr>
          <p:cNvPr id="10" name="组合 9">
            <a:extLst>
              <a:ext uri="{FF2B5EF4-FFF2-40B4-BE49-F238E27FC236}">
                <a16:creationId xmlns:a16="http://schemas.microsoft.com/office/drawing/2014/main" xmlns="" id="{D08E1EFB-CAC6-4C0C-B614-B06386349E4C}"/>
              </a:ext>
            </a:extLst>
          </p:cNvPr>
          <p:cNvGrpSpPr/>
          <p:nvPr/>
        </p:nvGrpSpPr>
        <p:grpSpPr>
          <a:xfrm>
            <a:off x="1381333" y="4644533"/>
            <a:ext cx="4927810" cy="861685"/>
            <a:chOff x="1482933" y="4811873"/>
            <a:chExt cx="4927810" cy="861685"/>
          </a:xfrm>
        </p:grpSpPr>
        <p:sp>
          <p:nvSpPr>
            <p:cNvPr id="17" name="六边形 16">
              <a:extLst>
                <a:ext uri="{FF2B5EF4-FFF2-40B4-BE49-F238E27FC236}">
                  <a16:creationId xmlns:a16="http://schemas.microsoft.com/office/drawing/2014/main" xmlns="" id="{C1DB7EFB-5E6F-4F3C-938D-669F7967AAFC}"/>
                </a:ext>
              </a:extLst>
            </p:cNvPr>
            <p:cNvSpPr/>
            <p:nvPr/>
          </p:nvSpPr>
          <p:spPr>
            <a:xfrm>
              <a:off x="1482933" y="4811873"/>
              <a:ext cx="612567" cy="528075"/>
            </a:xfrm>
            <a:prstGeom prst="hexagon">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18" name="矩形 17">
              <a:extLst>
                <a:ext uri="{FF2B5EF4-FFF2-40B4-BE49-F238E27FC236}">
                  <a16:creationId xmlns:a16="http://schemas.microsoft.com/office/drawing/2014/main" xmlns="" id="{D0AD46E9-73CB-48CD-AEC5-73908D3A3E7C}"/>
                </a:ext>
              </a:extLst>
            </p:cNvPr>
            <p:cNvSpPr/>
            <p:nvPr/>
          </p:nvSpPr>
          <p:spPr>
            <a:xfrm>
              <a:off x="2168624" y="4842561"/>
              <a:ext cx="4242119" cy="830997"/>
            </a:xfrm>
            <a:prstGeom prst="rect">
              <a:avLst/>
            </a:prstGeom>
          </p:spPr>
          <p:txBody>
            <a:bodyPr wrap="square">
              <a:spAutoFit/>
            </a:bodyPr>
            <a:lstStyle/>
            <a:p>
              <a:r>
                <a:rPr lang="zh-CN" altLang="en-US" sz="1600" dirty="0">
                  <a:solidFill>
                    <a:schemeClr val="bg2">
                      <a:lumMod val="25000"/>
                    </a:schemeClr>
                  </a:solidFill>
                  <a:cs typeface="+mn-ea"/>
                  <a:sym typeface="+mn-lt"/>
                </a:rPr>
                <a:t>生产中对工艺参数和质控点检查的频次不够。生产后清场不彻底，交接班记录填写不细致。</a:t>
              </a:r>
            </a:p>
          </p:txBody>
        </p:sp>
      </p:grpSp>
    </p:spTree>
    <p:extLst>
      <p:ext uri="{BB962C8B-B14F-4D97-AF65-F5344CB8AC3E}">
        <p14:creationId xmlns:p14="http://schemas.microsoft.com/office/powerpoint/2010/main" val="536980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3991E8AE-D6A5-4F7B-A439-C873EC300269}"/>
              </a:ext>
            </a:extLst>
          </p:cNvPr>
          <p:cNvGrpSpPr/>
          <p:nvPr/>
        </p:nvGrpSpPr>
        <p:grpSpPr>
          <a:xfrm>
            <a:off x="0" y="1097405"/>
            <a:ext cx="12192000" cy="4850206"/>
            <a:chOff x="0" y="1503947"/>
            <a:chExt cx="12192000" cy="4443663"/>
          </a:xfrm>
        </p:grpSpPr>
        <p:pic>
          <p:nvPicPr>
            <p:cNvPr id="22" name="图片 21">
              <a:extLst>
                <a:ext uri="{FF2B5EF4-FFF2-40B4-BE49-F238E27FC236}">
                  <a16:creationId xmlns:a16="http://schemas.microsoft.com/office/drawing/2014/main" xmlns="" id="{2DAA3ADE-64D0-430B-88DF-3E67B40295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528011"/>
              <a:ext cx="12192000" cy="4419599"/>
            </a:xfrm>
            <a:prstGeom prst="rect">
              <a:avLst/>
            </a:prstGeom>
          </p:spPr>
        </p:pic>
        <p:sp>
          <p:nvSpPr>
            <p:cNvPr id="23" name="矩形 22">
              <a:extLst>
                <a:ext uri="{FF2B5EF4-FFF2-40B4-BE49-F238E27FC236}">
                  <a16:creationId xmlns:a16="http://schemas.microsoft.com/office/drawing/2014/main" xmlns="" id="{795027F4-135E-4CFF-839B-B1AFAB8A8334}"/>
                </a:ext>
              </a:extLst>
            </p:cNvPr>
            <p:cNvSpPr/>
            <p:nvPr/>
          </p:nvSpPr>
          <p:spPr>
            <a:xfrm>
              <a:off x="0" y="1503947"/>
              <a:ext cx="12192000" cy="4443663"/>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xmlns="" id="{402856EA-C88F-4C8F-893B-FBEFBE7B8F96}"/>
              </a:ext>
            </a:extLst>
          </p:cNvPr>
          <p:cNvGrpSpPr/>
          <p:nvPr/>
        </p:nvGrpSpPr>
        <p:grpSpPr>
          <a:xfrm>
            <a:off x="837624" y="1770434"/>
            <a:ext cx="5258376" cy="3652253"/>
            <a:chOff x="837624" y="1770434"/>
            <a:chExt cx="5258376" cy="3652253"/>
          </a:xfrm>
        </p:grpSpPr>
        <p:sp>
          <p:nvSpPr>
            <p:cNvPr id="26" name="圆角矩形 7">
              <a:extLst>
                <a:ext uri="{FF2B5EF4-FFF2-40B4-BE49-F238E27FC236}">
                  <a16:creationId xmlns:a16="http://schemas.microsoft.com/office/drawing/2014/main" xmlns="" id="{3A59C43B-0863-4F35-8A57-A04BE04464A8}"/>
                </a:ext>
              </a:extLst>
            </p:cNvPr>
            <p:cNvSpPr/>
            <p:nvPr/>
          </p:nvSpPr>
          <p:spPr>
            <a:xfrm>
              <a:off x="837624" y="1770434"/>
              <a:ext cx="5258376" cy="3652253"/>
            </a:xfrm>
            <a:prstGeom prst="roundRect">
              <a:avLst>
                <a:gd name="adj" fmla="val 0"/>
              </a:avLst>
            </a:prstGeom>
            <a:solidFill>
              <a:sysClr val="window" lastClr="FFFFFF"/>
            </a:solidFill>
            <a:ln w="12700" cap="flat" cmpd="sng" algn="ctr">
              <a:noFill/>
              <a:prstDash val="solid"/>
              <a:miter lim="800000"/>
            </a:ln>
            <a:effectLst>
              <a:outerShdw blurRad="355600" sx="105000" sy="105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1" name="矩形 20">
              <a:extLst>
                <a:ext uri="{FF2B5EF4-FFF2-40B4-BE49-F238E27FC236}">
                  <a16:creationId xmlns:a16="http://schemas.microsoft.com/office/drawing/2014/main" xmlns="" id="{E65D3EAA-3DD1-4C2B-8293-C295043716B2}"/>
                </a:ext>
              </a:extLst>
            </p:cNvPr>
            <p:cNvSpPr/>
            <p:nvPr/>
          </p:nvSpPr>
          <p:spPr>
            <a:xfrm>
              <a:off x="1556082" y="2106213"/>
              <a:ext cx="4180690" cy="2769989"/>
            </a:xfrm>
            <a:prstGeom prst="rect">
              <a:avLst/>
            </a:prstGeom>
          </p:spPr>
          <p:txBody>
            <a:bodyPr wrap="square">
              <a:spAutoFit/>
            </a:bodyPr>
            <a:lstStyle/>
            <a:p>
              <a:pPr>
                <a:lnSpc>
                  <a:spcPct val="150000"/>
                </a:lnSpc>
              </a:pPr>
              <a:r>
                <a:rPr lang="zh-CN" altLang="en-US" sz="2000" b="1" dirty="0">
                  <a:solidFill>
                    <a:srgbClr val="2285C5"/>
                  </a:solidFill>
                  <a:cs typeface="+mn-ea"/>
                  <a:sym typeface="+mn-lt"/>
                </a:rPr>
                <a:t>（</a:t>
              </a:r>
              <a:r>
                <a:rPr lang="en-US" altLang="zh-CN" sz="2000" b="1" dirty="0">
                  <a:solidFill>
                    <a:srgbClr val="2285C5"/>
                  </a:solidFill>
                  <a:cs typeface="+mn-ea"/>
                  <a:sym typeface="+mn-lt"/>
                </a:rPr>
                <a:t>3</a:t>
              </a:r>
              <a:r>
                <a:rPr lang="zh-CN" altLang="en-US" sz="2000" b="1" dirty="0">
                  <a:solidFill>
                    <a:srgbClr val="2285C5"/>
                  </a:solidFill>
                  <a:cs typeface="+mn-ea"/>
                  <a:sym typeface="+mn-lt"/>
                </a:rPr>
                <a:t>） 制度方面</a:t>
              </a:r>
              <a:r>
                <a:rPr lang="en-US" altLang="zh-CN" sz="2000" b="1" dirty="0">
                  <a:solidFill>
                    <a:srgbClr val="2285C5"/>
                  </a:solidFill>
                  <a:cs typeface="+mn-ea"/>
                  <a:sym typeface="+mn-lt"/>
                </a:rPr>
                <a:t>:</a:t>
              </a:r>
            </a:p>
            <a:p>
              <a:pPr>
                <a:lnSpc>
                  <a:spcPct val="150000"/>
                </a:lnSpc>
              </a:pPr>
              <a:r>
                <a:rPr lang="zh-CN" altLang="en-US" sz="1600" dirty="0">
                  <a:solidFill>
                    <a:schemeClr val="bg2">
                      <a:lumMod val="25000"/>
                    </a:schemeClr>
                  </a:solidFill>
                  <a:cs typeface="+mn-ea"/>
                  <a:sym typeface="+mn-lt"/>
                </a:rPr>
                <a:t>上半年根据生产部的实际工作需要，制定了各项规章制度，保障了各车间的生产次序，规范员工在生产现场的行为，促进了生产部各项工作的开展，经过一段时间的施行，我们发现我们的制度还有许多不完善的地方，需要我们进一步的完善；</a:t>
              </a:r>
              <a:endParaRPr lang="en-US" altLang="zh-CN" sz="1600" dirty="0">
                <a:solidFill>
                  <a:schemeClr val="bg2">
                    <a:lumMod val="25000"/>
                  </a:schemeClr>
                </a:solidFill>
                <a:cs typeface="+mn-ea"/>
                <a:sym typeface="+mn-lt"/>
              </a:endParaRPr>
            </a:p>
          </p:txBody>
        </p:sp>
      </p:grpSp>
      <p:grpSp>
        <p:nvGrpSpPr>
          <p:cNvPr id="29" name="组合 28">
            <a:extLst>
              <a:ext uri="{FF2B5EF4-FFF2-40B4-BE49-F238E27FC236}">
                <a16:creationId xmlns:a16="http://schemas.microsoft.com/office/drawing/2014/main" xmlns="" id="{A5E1D1A9-7E15-4588-AB24-EC0986450F29}"/>
              </a:ext>
            </a:extLst>
          </p:cNvPr>
          <p:cNvGrpSpPr/>
          <p:nvPr/>
        </p:nvGrpSpPr>
        <p:grpSpPr>
          <a:xfrm>
            <a:off x="6814458" y="1770434"/>
            <a:ext cx="4180688" cy="3652253"/>
            <a:chOff x="6455230" y="1770434"/>
            <a:chExt cx="4180688" cy="3652253"/>
          </a:xfrm>
        </p:grpSpPr>
        <p:sp>
          <p:nvSpPr>
            <p:cNvPr id="28" name="圆角矩形 7">
              <a:extLst>
                <a:ext uri="{FF2B5EF4-FFF2-40B4-BE49-F238E27FC236}">
                  <a16:creationId xmlns:a16="http://schemas.microsoft.com/office/drawing/2014/main" xmlns="" id="{A25DD0DD-3E66-421C-8D58-1E2DA9C618DF}"/>
                </a:ext>
              </a:extLst>
            </p:cNvPr>
            <p:cNvSpPr/>
            <p:nvPr/>
          </p:nvSpPr>
          <p:spPr>
            <a:xfrm>
              <a:off x="6455230" y="1770434"/>
              <a:ext cx="4180688" cy="3652253"/>
            </a:xfrm>
            <a:prstGeom prst="roundRect">
              <a:avLst>
                <a:gd name="adj" fmla="val 0"/>
              </a:avLst>
            </a:prstGeom>
            <a:solidFill>
              <a:sysClr val="window" lastClr="FFFFFF"/>
            </a:solidFill>
            <a:ln w="12700" cap="flat" cmpd="sng" algn="ctr">
              <a:noFill/>
              <a:prstDash val="solid"/>
              <a:miter lim="800000"/>
            </a:ln>
            <a:effectLst>
              <a:outerShdw blurRad="355600" sx="105000" sy="105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7" name="矩形 26">
              <a:extLst>
                <a:ext uri="{FF2B5EF4-FFF2-40B4-BE49-F238E27FC236}">
                  <a16:creationId xmlns:a16="http://schemas.microsoft.com/office/drawing/2014/main" xmlns="" id="{335ADE25-B844-4C61-AF2F-77EBA209DB0A}"/>
                </a:ext>
              </a:extLst>
            </p:cNvPr>
            <p:cNvSpPr/>
            <p:nvPr/>
          </p:nvSpPr>
          <p:spPr>
            <a:xfrm>
              <a:off x="7186673" y="2464070"/>
              <a:ext cx="2717801" cy="2308324"/>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另一方面，在制度执行方面，由于我们部分管理者的认识仍然不高，在生产现场执行制度不够坚决，致使我们的生产现场仍然不时出现这样或那样的问题。</a:t>
              </a:r>
            </a:p>
          </p:txBody>
        </p:sp>
      </p:grpSp>
    </p:spTree>
    <p:extLst>
      <p:ext uri="{BB962C8B-B14F-4D97-AF65-F5344CB8AC3E}">
        <p14:creationId xmlns:p14="http://schemas.microsoft.com/office/powerpoint/2010/main" val="22336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751" y="1807452"/>
            <a:ext cx="3714750" cy="3877985"/>
          </a:xfrm>
          <a:prstGeom prst="rect">
            <a:avLst/>
          </a:prstGeom>
        </p:spPr>
        <p:txBody>
          <a:bodyPr wrap="square">
            <a:spAutoFit/>
          </a:bodyPr>
          <a:lstStyle/>
          <a:p>
            <a:pPr>
              <a:lnSpc>
                <a:spcPct val="150000"/>
              </a:lnSpc>
            </a:pPr>
            <a:r>
              <a:rPr lang="zh-CN" altLang="en-US" sz="2000" b="1" dirty="0">
                <a:solidFill>
                  <a:srgbClr val="2285C5"/>
                </a:solidFill>
                <a:cs typeface="+mn-ea"/>
                <a:sym typeface="+mn-lt"/>
              </a:rPr>
              <a:t>（</a:t>
            </a:r>
            <a:r>
              <a:rPr lang="en-US" altLang="zh-CN" sz="2000" b="1" dirty="0">
                <a:solidFill>
                  <a:srgbClr val="2285C5"/>
                </a:solidFill>
                <a:cs typeface="+mn-ea"/>
                <a:sym typeface="+mn-lt"/>
              </a:rPr>
              <a:t>4</a:t>
            </a:r>
            <a:r>
              <a:rPr lang="zh-CN" altLang="en-US" sz="2000" b="1" dirty="0">
                <a:solidFill>
                  <a:srgbClr val="2285C5"/>
                </a:solidFill>
                <a:cs typeface="+mn-ea"/>
                <a:sym typeface="+mn-lt"/>
              </a:rPr>
              <a:t>）人员培训方面：</a:t>
            </a:r>
            <a:endParaRPr lang="en-US" altLang="zh-CN" dirty="0">
              <a:solidFill>
                <a:srgbClr val="2285C5"/>
              </a:solidFill>
              <a:cs typeface="+mn-ea"/>
              <a:sym typeface="+mn-lt"/>
            </a:endParaRPr>
          </a:p>
          <a:p>
            <a:pPr>
              <a:lnSpc>
                <a:spcPct val="150000"/>
              </a:lnSpc>
            </a:pPr>
            <a:r>
              <a:rPr lang="zh-CN" altLang="en-US" dirty="0">
                <a:solidFill>
                  <a:schemeClr val="bg2">
                    <a:lumMod val="25000"/>
                  </a:schemeClr>
                </a:solidFill>
                <a:cs typeface="+mn-ea"/>
                <a:sym typeface="+mn-lt"/>
              </a:rPr>
              <a:t>我们的内训师缺少经验。</a:t>
            </a:r>
          </a:p>
          <a:p>
            <a:pPr>
              <a:lnSpc>
                <a:spcPct val="150000"/>
              </a:lnSpc>
            </a:pPr>
            <a:r>
              <a:rPr lang="zh-CN" altLang="en-US" dirty="0">
                <a:solidFill>
                  <a:schemeClr val="bg2">
                    <a:lumMod val="25000"/>
                  </a:schemeClr>
                </a:solidFill>
                <a:cs typeface="+mn-ea"/>
                <a:sym typeface="+mn-lt"/>
              </a:rPr>
              <a:t>高估了职工的素质，培训讲义和材料准备不够细致。</a:t>
            </a:r>
          </a:p>
          <a:p>
            <a:pPr>
              <a:lnSpc>
                <a:spcPct val="150000"/>
              </a:lnSpc>
            </a:pPr>
            <a:r>
              <a:rPr lang="zh-CN" altLang="en-US" dirty="0">
                <a:solidFill>
                  <a:schemeClr val="bg2">
                    <a:lumMod val="25000"/>
                  </a:schemeClr>
                </a:solidFill>
                <a:cs typeface="+mn-ea"/>
                <a:sym typeface="+mn-lt"/>
              </a:rPr>
              <a:t>缺少手把手的逐人操作培训。</a:t>
            </a:r>
          </a:p>
          <a:p>
            <a:pPr>
              <a:lnSpc>
                <a:spcPct val="150000"/>
              </a:lnSpc>
            </a:pPr>
            <a:r>
              <a:rPr lang="zh-CN" altLang="en-US" dirty="0">
                <a:solidFill>
                  <a:schemeClr val="bg2">
                    <a:lumMod val="25000"/>
                  </a:schemeClr>
                </a:solidFill>
                <a:cs typeface="+mn-ea"/>
                <a:sym typeface="+mn-lt"/>
              </a:rPr>
              <a:t>对易出现的问题和质控点，缺少系统性总结。</a:t>
            </a:r>
          </a:p>
          <a:p>
            <a:pPr>
              <a:lnSpc>
                <a:spcPct val="150000"/>
              </a:lnSpc>
            </a:pPr>
            <a:r>
              <a:rPr lang="zh-CN" altLang="en-US" dirty="0">
                <a:solidFill>
                  <a:schemeClr val="bg2">
                    <a:lumMod val="25000"/>
                  </a:schemeClr>
                </a:solidFill>
                <a:cs typeface="+mn-ea"/>
                <a:sym typeface="+mn-lt"/>
              </a:rPr>
              <a:t>有些员工重视程度不够，缺乏学习的动力和激情。</a:t>
            </a:r>
          </a:p>
        </p:txBody>
      </p:sp>
      <p:grpSp>
        <p:nvGrpSpPr>
          <p:cNvPr id="6" name="组合 5">
            <a:extLst>
              <a:ext uri="{FF2B5EF4-FFF2-40B4-BE49-F238E27FC236}">
                <a16:creationId xmlns:a16="http://schemas.microsoft.com/office/drawing/2014/main" xmlns="" id="{3ECC1658-0732-4D84-AE85-6BF256F52E30}"/>
              </a:ext>
            </a:extLst>
          </p:cNvPr>
          <p:cNvGrpSpPr/>
          <p:nvPr/>
        </p:nvGrpSpPr>
        <p:grpSpPr>
          <a:xfrm>
            <a:off x="6210300" y="1600644"/>
            <a:ext cx="4470834" cy="3859912"/>
            <a:chOff x="5687975" y="1828800"/>
            <a:chExt cx="4470834" cy="3859912"/>
          </a:xfrm>
        </p:grpSpPr>
        <p:pic>
          <p:nvPicPr>
            <p:cNvPr id="5" name="图片 4">
              <a:extLst>
                <a:ext uri="{FF2B5EF4-FFF2-40B4-BE49-F238E27FC236}">
                  <a16:creationId xmlns:a16="http://schemas.microsoft.com/office/drawing/2014/main" xmlns="" id="{62E802A7-484B-4783-9C70-66A5CEAE9E3F}"/>
                </a:ext>
              </a:extLst>
            </p:cNvPr>
            <p:cNvPicPr>
              <a:picLocks noChangeAspect="1"/>
            </p:cNvPicPr>
            <p:nvPr/>
          </p:nvPicPr>
          <p:blipFill>
            <a:blip r:embed="rId2"/>
            <a:stretch>
              <a:fillRect/>
            </a:stretch>
          </p:blipFill>
          <p:spPr>
            <a:xfrm>
              <a:off x="6444059" y="1828800"/>
              <a:ext cx="3714750" cy="3702050"/>
            </a:xfrm>
            <a:prstGeom prst="ellipse">
              <a:avLst/>
            </a:prstGeom>
          </p:spPr>
        </p:pic>
        <p:sp>
          <p:nvSpPr>
            <p:cNvPr id="4" name="椭圆 3">
              <a:extLst>
                <a:ext uri="{FF2B5EF4-FFF2-40B4-BE49-F238E27FC236}">
                  <a16:creationId xmlns:a16="http://schemas.microsoft.com/office/drawing/2014/main" xmlns="" id="{7E742E4F-4842-45A2-B01F-4B7225BCEDF3}"/>
                </a:ext>
              </a:extLst>
            </p:cNvPr>
            <p:cNvSpPr/>
            <p:nvPr/>
          </p:nvSpPr>
          <p:spPr>
            <a:xfrm>
              <a:off x="5687975" y="4176544"/>
              <a:ext cx="1512168" cy="1512168"/>
            </a:xfrm>
            <a:prstGeom prst="ellipse">
              <a:avLst/>
            </a:prstGeom>
            <a:solidFill>
              <a:srgbClr val="2285C5"/>
            </a:solidFill>
            <a:ln w="38100">
              <a:solidFill>
                <a:schemeClr val="bg1"/>
              </a:solidFill>
            </a:ln>
            <a:effectLst>
              <a:outerShdw blurRad="266700" dist="889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人员培训方面</a:t>
              </a:r>
              <a:endParaRPr kumimoji="1" lang="zh-CN" altLang="en-US" b="1" dirty="0">
                <a:solidFill>
                  <a:schemeClr val="bg1"/>
                </a:solidFill>
                <a:cs typeface="+mn-ea"/>
                <a:sym typeface="+mn-lt"/>
              </a:endParaRPr>
            </a:p>
          </p:txBody>
        </p:sp>
      </p:grpSp>
      <p:grpSp>
        <p:nvGrpSpPr>
          <p:cNvPr id="7" name="组合 6">
            <a:extLst>
              <a:ext uri="{FF2B5EF4-FFF2-40B4-BE49-F238E27FC236}">
                <a16:creationId xmlns:a16="http://schemas.microsoft.com/office/drawing/2014/main" xmlns="" id="{07477D4B-9A78-4D9B-AF9E-004FB1160C97}"/>
              </a:ext>
            </a:extLst>
          </p:cNvPr>
          <p:cNvGrpSpPr/>
          <p:nvPr/>
        </p:nvGrpSpPr>
        <p:grpSpPr>
          <a:xfrm>
            <a:off x="0" y="0"/>
            <a:ext cx="3112164" cy="625646"/>
            <a:chOff x="0" y="0"/>
            <a:chExt cx="3112164" cy="625646"/>
          </a:xfrm>
        </p:grpSpPr>
        <p:sp>
          <p:nvSpPr>
            <p:cNvPr id="8" name="任意多边形: 形状 7">
              <a:extLst>
                <a:ext uri="{FF2B5EF4-FFF2-40B4-BE49-F238E27FC236}">
                  <a16:creationId xmlns:a16="http://schemas.microsoft.com/office/drawing/2014/main" xmlns="" id="{AD64B63D-B2D2-41E2-872B-EF81A2ECB490}"/>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 name="TextBox 7">
              <a:extLst>
                <a:ext uri="{FF2B5EF4-FFF2-40B4-BE49-F238E27FC236}">
                  <a16:creationId xmlns:a16="http://schemas.microsoft.com/office/drawing/2014/main" xmlns="" id="{452C3E61-AC43-4735-9E98-5CCED03A2A25}"/>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p>
          </p:txBody>
        </p:sp>
      </p:grpSp>
      <p:cxnSp>
        <p:nvCxnSpPr>
          <p:cNvPr id="10" name="直接连接符 9">
            <a:extLst>
              <a:ext uri="{FF2B5EF4-FFF2-40B4-BE49-F238E27FC236}">
                <a16:creationId xmlns:a16="http://schemas.microsoft.com/office/drawing/2014/main" xmlns="" id="{854E216B-2F11-4A9C-BD0F-6E902383CB92}"/>
              </a:ext>
            </a:extLst>
          </p:cNvPr>
          <p:cNvCxnSpPr>
            <a:stCxn id="8"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75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160827" y="2288779"/>
            <a:ext cx="2063834" cy="1862048"/>
          </a:xfrm>
          <a:prstGeom prst="rect">
            <a:avLst/>
          </a:prstGeom>
          <a:noFill/>
        </p:spPr>
        <p:txBody>
          <a:bodyPr wrap="square" rtlCol="0">
            <a:spAutoFit/>
          </a:bodyPr>
          <a:lstStyle/>
          <a:p>
            <a:r>
              <a:rPr kumimoji="1" lang="en-US" altLang="zh-CN" sz="11500" b="1" dirty="0">
                <a:solidFill>
                  <a:srgbClr val="3F94D5"/>
                </a:solidFill>
                <a:cs typeface="+mn-ea"/>
                <a:sym typeface="+mn-lt"/>
              </a:rPr>
              <a:t>10</a:t>
            </a:r>
            <a:endParaRPr kumimoji="1" lang="zh-CN" altLang="en-US" sz="287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390858" y="2665779"/>
            <a:ext cx="5720198" cy="830997"/>
          </a:xfrm>
          <a:prstGeom prst="rect">
            <a:avLst/>
          </a:prstGeom>
        </p:spPr>
        <p:txBody>
          <a:bodyPr wrap="square">
            <a:spAutoFit/>
          </a:bodyPr>
          <a:lstStyle/>
          <a:p>
            <a:r>
              <a:rPr lang="zh-CN" altLang="en-US" sz="4800" b="1" dirty="0">
                <a:solidFill>
                  <a:schemeClr val="bg2">
                    <a:lumMod val="25000"/>
                  </a:schemeClr>
                </a:solidFill>
                <a:cs typeface="+mn-ea"/>
                <a:sym typeface="+mn-lt"/>
              </a:rPr>
              <a:t>下半年的工作计划</a:t>
            </a:r>
          </a:p>
        </p:txBody>
      </p:sp>
      <p:sp>
        <p:nvSpPr>
          <p:cNvPr id="4" name="矩形 3">
            <a:extLst>
              <a:ext uri="{FF2B5EF4-FFF2-40B4-BE49-F238E27FC236}">
                <a16:creationId xmlns:a16="http://schemas.microsoft.com/office/drawing/2014/main" xmlns="" id="{C45CA484-484D-4FDE-BD54-3F48E85B5996}"/>
              </a:ext>
            </a:extLst>
          </p:cNvPr>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extLst>
      <p:ext uri="{BB962C8B-B14F-4D97-AF65-F5344CB8AC3E}">
        <p14:creationId xmlns:p14="http://schemas.microsoft.com/office/powerpoint/2010/main" val="395290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下半年的工作计划</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xmlns="" id="{31E4F189-75DE-41F5-ACD5-E62C2BDA7CAF}"/>
              </a:ext>
            </a:extLst>
          </p:cNvPr>
          <p:cNvGrpSpPr/>
          <p:nvPr/>
        </p:nvGrpSpPr>
        <p:grpSpPr>
          <a:xfrm>
            <a:off x="2484455" y="1718665"/>
            <a:ext cx="7223089" cy="1246452"/>
            <a:chOff x="785170" y="1783783"/>
            <a:chExt cx="7223089" cy="1246452"/>
          </a:xfrm>
        </p:grpSpPr>
        <p:sp>
          <p:nvSpPr>
            <p:cNvPr id="16" name="isḷïdé">
              <a:extLst>
                <a:ext uri="{FF2B5EF4-FFF2-40B4-BE49-F238E27FC236}">
                  <a16:creationId xmlns:a16="http://schemas.microsoft.com/office/drawing/2014/main" xmlns="" id="{0149E4E1-AC97-4C7C-859A-388909DDA02E}"/>
                </a:ext>
              </a:extLst>
            </p:cNvPr>
            <p:cNvSpPr/>
            <p:nvPr/>
          </p:nvSpPr>
          <p:spPr>
            <a:xfrm>
              <a:off x="785170" y="1783783"/>
              <a:ext cx="7223089" cy="1246452"/>
            </a:xfrm>
            <a:prstGeom prst="roundRect">
              <a:avLst>
                <a:gd name="adj" fmla="val 50000"/>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rgbClr val="1B477F"/>
                </a:solidFill>
                <a:cs typeface="+mn-ea"/>
                <a:sym typeface="+mn-lt"/>
              </a:endParaRPr>
            </a:p>
          </p:txBody>
        </p:sp>
        <p:sp>
          <p:nvSpPr>
            <p:cNvPr id="17" name="íṩ1iḋè">
              <a:extLst>
                <a:ext uri="{FF2B5EF4-FFF2-40B4-BE49-F238E27FC236}">
                  <a16:creationId xmlns:a16="http://schemas.microsoft.com/office/drawing/2014/main" xmlns="" id="{F9F5A79E-B374-47E1-AD89-3DC4C2161373}"/>
                </a:ext>
              </a:extLst>
            </p:cNvPr>
            <p:cNvSpPr/>
            <p:nvPr/>
          </p:nvSpPr>
          <p:spPr>
            <a:xfrm>
              <a:off x="1403797" y="2160787"/>
              <a:ext cx="444222" cy="444220"/>
            </a:xfrm>
            <a:prstGeom prst="ellipse">
              <a:avLst/>
            </a:prstGeom>
            <a:solidFill>
              <a:srgbClr val="2285C5"/>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rgbClr val="1B477F"/>
                </a:solidFill>
                <a:cs typeface="+mn-ea"/>
                <a:sym typeface="+mn-lt"/>
              </a:endParaRPr>
            </a:p>
          </p:txBody>
        </p:sp>
        <p:sp>
          <p:nvSpPr>
            <p:cNvPr id="18" name="íṥľide">
              <a:extLst>
                <a:ext uri="{FF2B5EF4-FFF2-40B4-BE49-F238E27FC236}">
                  <a16:creationId xmlns:a16="http://schemas.microsoft.com/office/drawing/2014/main" xmlns="" id="{F9EC97B4-843B-4D69-BC03-6C6D8EAD7149}"/>
                </a:ext>
              </a:extLst>
            </p:cNvPr>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19" name="1">
              <a:extLst>
                <a:ext uri="{FF2B5EF4-FFF2-40B4-BE49-F238E27FC236}">
                  <a16:creationId xmlns:a16="http://schemas.microsoft.com/office/drawing/2014/main" xmlns="" id="{A0DCE1F1-383A-46B5-A71A-CC174503A6A1}"/>
                </a:ext>
              </a:extLst>
            </p:cNvPr>
            <p:cNvSpPr txBox="1"/>
            <p:nvPr/>
          </p:nvSpPr>
          <p:spPr>
            <a:xfrm>
              <a:off x="2236351" y="2160787"/>
              <a:ext cx="45212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1</a:t>
              </a:r>
              <a:r>
                <a:rPr lang="zh-CN" altLang="en-US" sz="1600" kern="0" dirty="0">
                  <a:solidFill>
                    <a:schemeClr val="tx1">
                      <a:lumMod val="65000"/>
                      <a:lumOff val="35000"/>
                    </a:schemeClr>
                  </a:solidFill>
                  <a:cs typeface="+mn-ea"/>
                  <a:sym typeface="+mn-lt"/>
                </a:rPr>
                <a:t>）进一步加强员工的思想教育工作，增强员工的组织观念、团队精神以及对企业的忠诚度。</a:t>
              </a:r>
            </a:p>
          </p:txBody>
        </p:sp>
      </p:grpSp>
      <p:sp>
        <p:nvSpPr>
          <p:cNvPr id="20" name="矩形 19">
            <a:extLst>
              <a:ext uri="{FF2B5EF4-FFF2-40B4-BE49-F238E27FC236}">
                <a16:creationId xmlns:a16="http://schemas.microsoft.com/office/drawing/2014/main" xmlns="" id="{5BE0EA35-6A07-44A4-8A9A-F851AFEB52BA}"/>
              </a:ext>
            </a:extLst>
          </p:cNvPr>
          <p:cNvSpPr/>
          <p:nvPr/>
        </p:nvSpPr>
        <p:spPr>
          <a:xfrm>
            <a:off x="2571749" y="1108771"/>
            <a:ext cx="6186309" cy="369332"/>
          </a:xfrm>
          <a:prstGeom prst="rect">
            <a:avLst/>
          </a:prstGeom>
        </p:spPr>
        <p:txBody>
          <a:bodyPr wrap="none">
            <a:spAutoFit/>
          </a:bodyPr>
          <a:lstStyle/>
          <a:p>
            <a:r>
              <a:rPr lang="zh-CN" altLang="en-US" b="1" dirty="0">
                <a:solidFill>
                  <a:schemeClr val="bg2">
                    <a:lumMod val="25000"/>
                  </a:schemeClr>
                </a:solidFill>
                <a:cs typeface="+mn-ea"/>
                <a:sym typeface="+mn-lt"/>
              </a:rPr>
              <a:t>下半年，我们将针对生产部存在的问题与不足，加强工作：</a:t>
            </a:r>
          </a:p>
        </p:txBody>
      </p:sp>
      <p:grpSp>
        <p:nvGrpSpPr>
          <p:cNvPr id="24" name="组合 23">
            <a:extLst>
              <a:ext uri="{FF2B5EF4-FFF2-40B4-BE49-F238E27FC236}">
                <a16:creationId xmlns:a16="http://schemas.microsoft.com/office/drawing/2014/main" xmlns="" id="{760FB6E2-22C2-4C94-A6BA-1C5729F64B7B}"/>
              </a:ext>
            </a:extLst>
          </p:cNvPr>
          <p:cNvGrpSpPr/>
          <p:nvPr/>
        </p:nvGrpSpPr>
        <p:grpSpPr>
          <a:xfrm>
            <a:off x="2484455" y="3173614"/>
            <a:ext cx="7223089" cy="1246452"/>
            <a:chOff x="785170" y="1783783"/>
            <a:chExt cx="7223089" cy="1246452"/>
          </a:xfrm>
        </p:grpSpPr>
        <p:sp>
          <p:nvSpPr>
            <p:cNvPr id="25" name="isḷïdé">
              <a:extLst>
                <a:ext uri="{FF2B5EF4-FFF2-40B4-BE49-F238E27FC236}">
                  <a16:creationId xmlns:a16="http://schemas.microsoft.com/office/drawing/2014/main" xmlns="" id="{DA9802CF-98CD-4126-BED5-36BABC426197}"/>
                </a:ext>
              </a:extLst>
            </p:cNvPr>
            <p:cNvSpPr/>
            <p:nvPr/>
          </p:nvSpPr>
          <p:spPr>
            <a:xfrm>
              <a:off x="785170" y="1783783"/>
              <a:ext cx="7223089" cy="1246452"/>
            </a:xfrm>
            <a:prstGeom prst="roundRect">
              <a:avLst>
                <a:gd name="adj" fmla="val 50000"/>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rgbClr val="1B477F"/>
                </a:solidFill>
                <a:cs typeface="+mn-ea"/>
                <a:sym typeface="+mn-lt"/>
              </a:endParaRPr>
            </a:p>
          </p:txBody>
        </p:sp>
        <p:sp>
          <p:nvSpPr>
            <p:cNvPr id="31" name="íṩ1iḋè">
              <a:extLst>
                <a:ext uri="{FF2B5EF4-FFF2-40B4-BE49-F238E27FC236}">
                  <a16:creationId xmlns:a16="http://schemas.microsoft.com/office/drawing/2014/main" xmlns="" id="{E405B5E4-18AF-414C-9849-C2C73CFC0F2B}"/>
                </a:ext>
              </a:extLst>
            </p:cNvPr>
            <p:cNvSpPr/>
            <p:nvPr/>
          </p:nvSpPr>
          <p:spPr>
            <a:xfrm>
              <a:off x="1403797" y="2160787"/>
              <a:ext cx="444222" cy="444220"/>
            </a:xfrm>
            <a:prstGeom prst="ellipse">
              <a:avLst/>
            </a:prstGeom>
            <a:solidFill>
              <a:srgbClr val="2285C5"/>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rgbClr val="1B477F"/>
                </a:solidFill>
                <a:cs typeface="+mn-ea"/>
                <a:sym typeface="+mn-lt"/>
              </a:endParaRPr>
            </a:p>
          </p:txBody>
        </p:sp>
        <p:sp>
          <p:nvSpPr>
            <p:cNvPr id="32" name="íṥľide">
              <a:extLst>
                <a:ext uri="{FF2B5EF4-FFF2-40B4-BE49-F238E27FC236}">
                  <a16:creationId xmlns:a16="http://schemas.microsoft.com/office/drawing/2014/main" xmlns="" id="{6AA64CC4-6BDB-487A-8CE6-43F6E1D5459F}"/>
                </a:ext>
              </a:extLst>
            </p:cNvPr>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3" name="1">
              <a:extLst>
                <a:ext uri="{FF2B5EF4-FFF2-40B4-BE49-F238E27FC236}">
                  <a16:creationId xmlns:a16="http://schemas.microsoft.com/office/drawing/2014/main" xmlns="" id="{C85772DE-C974-4B4D-8B4C-ECD88F0356C5}"/>
                </a:ext>
              </a:extLst>
            </p:cNvPr>
            <p:cNvSpPr txBox="1"/>
            <p:nvPr/>
          </p:nvSpPr>
          <p:spPr>
            <a:xfrm>
              <a:off x="2042184" y="2033071"/>
              <a:ext cx="5302750"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2</a:t>
              </a:r>
              <a:r>
                <a:rPr lang="zh-CN" altLang="en-US" sz="1600" kern="0" dirty="0">
                  <a:solidFill>
                    <a:schemeClr val="tx1">
                      <a:lumMod val="65000"/>
                      <a:lumOff val="35000"/>
                    </a:schemeClr>
                  </a:solidFill>
                  <a:cs typeface="+mn-ea"/>
                  <a:sym typeface="+mn-lt"/>
                </a:rPr>
                <a:t>）加强培训工作：我们将进一步完善我们的培训体系，加强员工的操作技能和相关知识的培训工作，努力提高员工的操作操作技能和解决问题的能力，为我们的生产服务。</a:t>
              </a:r>
            </a:p>
          </p:txBody>
        </p:sp>
      </p:grpSp>
      <p:grpSp>
        <p:nvGrpSpPr>
          <p:cNvPr id="34" name="组合 33">
            <a:extLst>
              <a:ext uri="{FF2B5EF4-FFF2-40B4-BE49-F238E27FC236}">
                <a16:creationId xmlns:a16="http://schemas.microsoft.com/office/drawing/2014/main" xmlns="" id="{F5550560-33A5-4027-866F-A279B6B746EF}"/>
              </a:ext>
            </a:extLst>
          </p:cNvPr>
          <p:cNvGrpSpPr/>
          <p:nvPr/>
        </p:nvGrpSpPr>
        <p:grpSpPr>
          <a:xfrm>
            <a:off x="2484455" y="4628563"/>
            <a:ext cx="7223089" cy="1246452"/>
            <a:chOff x="785170" y="1783783"/>
            <a:chExt cx="7223089" cy="1246452"/>
          </a:xfrm>
        </p:grpSpPr>
        <p:sp>
          <p:nvSpPr>
            <p:cNvPr id="35" name="isḷïdé">
              <a:extLst>
                <a:ext uri="{FF2B5EF4-FFF2-40B4-BE49-F238E27FC236}">
                  <a16:creationId xmlns:a16="http://schemas.microsoft.com/office/drawing/2014/main" xmlns="" id="{62BDC977-C500-4733-B9E9-5ED3FD5A2680}"/>
                </a:ext>
              </a:extLst>
            </p:cNvPr>
            <p:cNvSpPr/>
            <p:nvPr/>
          </p:nvSpPr>
          <p:spPr>
            <a:xfrm>
              <a:off x="785170" y="1783783"/>
              <a:ext cx="7223089" cy="1246452"/>
            </a:xfrm>
            <a:prstGeom prst="roundRect">
              <a:avLst>
                <a:gd name="adj" fmla="val 50000"/>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rgbClr val="1B477F"/>
                </a:solidFill>
                <a:cs typeface="+mn-ea"/>
                <a:sym typeface="+mn-lt"/>
              </a:endParaRPr>
            </a:p>
          </p:txBody>
        </p:sp>
        <p:sp>
          <p:nvSpPr>
            <p:cNvPr id="36" name="íṩ1iḋè">
              <a:extLst>
                <a:ext uri="{FF2B5EF4-FFF2-40B4-BE49-F238E27FC236}">
                  <a16:creationId xmlns:a16="http://schemas.microsoft.com/office/drawing/2014/main" xmlns="" id="{15117A07-6CCE-4BC6-997A-4B1C39A0A9CB}"/>
                </a:ext>
              </a:extLst>
            </p:cNvPr>
            <p:cNvSpPr/>
            <p:nvPr/>
          </p:nvSpPr>
          <p:spPr>
            <a:xfrm>
              <a:off x="1403797" y="2160787"/>
              <a:ext cx="444222" cy="444220"/>
            </a:xfrm>
            <a:prstGeom prst="ellipse">
              <a:avLst/>
            </a:prstGeom>
            <a:solidFill>
              <a:srgbClr val="2285C5"/>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rgbClr val="1B477F"/>
                </a:solidFill>
                <a:cs typeface="+mn-ea"/>
                <a:sym typeface="+mn-lt"/>
              </a:endParaRPr>
            </a:p>
          </p:txBody>
        </p:sp>
        <p:sp>
          <p:nvSpPr>
            <p:cNvPr id="37" name="íṥľide">
              <a:extLst>
                <a:ext uri="{FF2B5EF4-FFF2-40B4-BE49-F238E27FC236}">
                  <a16:creationId xmlns:a16="http://schemas.microsoft.com/office/drawing/2014/main" xmlns="" id="{9453832E-5FCE-4D48-B331-F3B1CEBA880C}"/>
                </a:ext>
              </a:extLst>
            </p:cNvPr>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8" name="1">
              <a:extLst>
                <a:ext uri="{FF2B5EF4-FFF2-40B4-BE49-F238E27FC236}">
                  <a16:creationId xmlns:a16="http://schemas.microsoft.com/office/drawing/2014/main" xmlns="" id="{F826F8EB-9629-41AB-98C5-655C5AF71131}"/>
                </a:ext>
              </a:extLst>
            </p:cNvPr>
            <p:cNvSpPr txBox="1"/>
            <p:nvPr/>
          </p:nvSpPr>
          <p:spPr>
            <a:xfrm>
              <a:off x="2236351" y="2160787"/>
              <a:ext cx="45212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3</a:t>
              </a:r>
              <a:r>
                <a:rPr lang="zh-CN" altLang="en-US" sz="1600" kern="0" dirty="0">
                  <a:solidFill>
                    <a:schemeClr val="tx1">
                      <a:lumMod val="65000"/>
                      <a:lumOff val="35000"/>
                    </a:schemeClr>
                  </a:solidFill>
                  <a:cs typeface="+mn-ea"/>
                  <a:sym typeface="+mn-lt"/>
                </a:rPr>
                <a:t>）进一步完善我们的规章制度，使我们的规章制度更合理、更科学。</a:t>
              </a:r>
            </a:p>
          </p:txBody>
        </p:sp>
      </p:grpSp>
    </p:spTree>
    <p:extLst>
      <p:ext uri="{BB962C8B-B14F-4D97-AF65-F5344CB8AC3E}">
        <p14:creationId xmlns:p14="http://schemas.microsoft.com/office/powerpoint/2010/main" val="365591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2" presetClass="entr" presetSubtype="8" decel="100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0-#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0-#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decel="10000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0-#ppt_w/2"/>
                                          </p:val>
                                        </p:tav>
                                        <p:tav tm="100000">
                                          <p:val>
                                            <p:strVal val="#ppt_x"/>
                                          </p:val>
                                        </p:tav>
                                      </p:tavLst>
                                    </p:anim>
                                    <p:anim calcmode="lin" valueType="num">
                                      <p:cBhvr additive="base">
                                        <p:cTn id="3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下半年的工作计划</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xmlns="" id="{6E53FF40-B23C-4CD9-B563-21E4A4A0572A}"/>
              </a:ext>
            </a:extLst>
          </p:cNvPr>
          <p:cNvSpPr/>
          <p:nvPr/>
        </p:nvSpPr>
        <p:spPr>
          <a:xfrm>
            <a:off x="6261100" y="4774893"/>
            <a:ext cx="4203700" cy="418191"/>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加强与相关部门的沟通、协调与配合。</a:t>
            </a:r>
          </a:p>
        </p:txBody>
      </p:sp>
      <p:pic>
        <p:nvPicPr>
          <p:cNvPr id="23" name="图片 22">
            <a:extLst>
              <a:ext uri="{FF2B5EF4-FFF2-40B4-BE49-F238E27FC236}">
                <a16:creationId xmlns:a16="http://schemas.microsoft.com/office/drawing/2014/main" xmlns="" id="{13B4D89E-16F4-4022-82DE-7B686252B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918" y="1807243"/>
            <a:ext cx="5597601" cy="3580495"/>
          </a:xfrm>
          <a:prstGeom prst="parallelogram">
            <a:avLst>
              <a:gd name="adj" fmla="val 23221"/>
            </a:avLst>
          </a:prstGeom>
        </p:spPr>
      </p:pic>
      <p:sp>
        <p:nvSpPr>
          <p:cNvPr id="26" name="Freeform 71">
            <a:extLst>
              <a:ext uri="{FF2B5EF4-FFF2-40B4-BE49-F238E27FC236}">
                <a16:creationId xmlns:a16="http://schemas.microsoft.com/office/drawing/2014/main" xmlns="" id="{6BA0497C-7B53-4849-B008-65153A924543}"/>
              </a:ext>
            </a:extLst>
          </p:cNvPr>
          <p:cNvSpPr>
            <a:spLocks/>
          </p:cNvSpPr>
          <p:nvPr/>
        </p:nvSpPr>
        <p:spPr bwMode="auto">
          <a:xfrm>
            <a:off x="7026359" y="2019247"/>
            <a:ext cx="714920" cy="40072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rgbClr val="2285C5"/>
          </a:solidFill>
          <a:ln w="4" cap="flat">
            <a:noFill/>
            <a:prstDash val="solid"/>
            <a:miter lim="800000"/>
            <a:headEnd/>
            <a:tailEnd/>
          </a:ln>
          <a:effectLst>
            <a:outerShdw blurRad="50800" dist="50800" dir="5400000" algn="ctr" rotWithShape="0">
              <a:srgbClr val="000000">
                <a:alpha val="43137"/>
              </a:srgbClr>
            </a:outerShdw>
          </a:effectLst>
        </p:spPr>
        <p:txBody>
          <a:bodyPr vert="horz" wrap="square" lIns="91407" tIns="45703" rIns="91407" bIns="45703" numCol="1" anchor="ctr" anchorCtr="0" compatLnSpc="1">
            <a:prstTxWarp prst="textNoShape">
              <a:avLst/>
            </a:prstTxWarp>
            <a:normAutofit/>
          </a:bodyPr>
          <a:lstStyle/>
          <a:p>
            <a:pPr algn="ctr"/>
            <a:r>
              <a:rPr lang="en-US" altLang="zh-CN" sz="2000" b="1" dirty="0">
                <a:solidFill>
                  <a:schemeClr val="bg1">
                    <a:lumMod val="95000"/>
                  </a:schemeClr>
                </a:solidFill>
                <a:cs typeface="+mn-ea"/>
                <a:sym typeface="+mn-lt"/>
              </a:rPr>
              <a:t>4</a:t>
            </a:r>
            <a:endParaRPr lang="zh-CN" altLang="en-US" sz="2000" b="1" dirty="0">
              <a:solidFill>
                <a:schemeClr val="bg1">
                  <a:lumMod val="95000"/>
                </a:schemeClr>
              </a:solidFill>
              <a:cs typeface="+mn-ea"/>
              <a:sym typeface="+mn-lt"/>
            </a:endParaRPr>
          </a:p>
        </p:txBody>
      </p:sp>
      <p:sp>
        <p:nvSpPr>
          <p:cNvPr id="27" name="Freeform 71">
            <a:extLst>
              <a:ext uri="{FF2B5EF4-FFF2-40B4-BE49-F238E27FC236}">
                <a16:creationId xmlns:a16="http://schemas.microsoft.com/office/drawing/2014/main" xmlns="" id="{9462171C-8B66-4333-9443-306CC1F179D9}"/>
              </a:ext>
            </a:extLst>
          </p:cNvPr>
          <p:cNvSpPr>
            <a:spLocks/>
          </p:cNvSpPr>
          <p:nvPr/>
        </p:nvSpPr>
        <p:spPr bwMode="auto">
          <a:xfrm>
            <a:off x="6442159" y="4283160"/>
            <a:ext cx="714920" cy="40072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rgbClr val="2285C5"/>
          </a:solidFill>
          <a:ln w="4" cap="flat">
            <a:noFill/>
            <a:prstDash val="solid"/>
            <a:miter lim="800000"/>
            <a:headEnd/>
            <a:tailEnd/>
          </a:ln>
          <a:effectLst>
            <a:outerShdw blurRad="50800" dist="50800" dir="5400000" algn="ctr" rotWithShape="0">
              <a:srgbClr val="000000">
                <a:alpha val="43137"/>
              </a:srgbClr>
            </a:outerShdw>
          </a:effectLst>
        </p:spPr>
        <p:txBody>
          <a:bodyPr vert="horz" wrap="square" lIns="91407" tIns="45703" rIns="91407" bIns="45703" numCol="1" anchor="t" anchorCtr="0" compatLnSpc="1">
            <a:prstTxWarp prst="textNoShape">
              <a:avLst/>
            </a:prstTxWarp>
            <a:noAutofit/>
          </a:bodyPr>
          <a:lstStyle/>
          <a:p>
            <a:pPr algn="ctr"/>
            <a:r>
              <a:rPr lang="en-US" altLang="zh-CN" sz="2000" b="1" dirty="0">
                <a:solidFill>
                  <a:schemeClr val="bg1">
                    <a:lumMod val="95000"/>
                  </a:schemeClr>
                </a:solidFill>
                <a:cs typeface="+mn-ea"/>
                <a:sym typeface="+mn-lt"/>
              </a:rPr>
              <a:t>5</a:t>
            </a:r>
            <a:endParaRPr lang="zh-CN" altLang="en-US" sz="2000" b="1" dirty="0">
              <a:solidFill>
                <a:schemeClr val="bg1">
                  <a:lumMod val="95000"/>
                </a:schemeClr>
              </a:solidFill>
              <a:cs typeface="+mn-ea"/>
              <a:sym typeface="+mn-lt"/>
            </a:endParaRPr>
          </a:p>
          <a:p>
            <a:endParaRPr lang="zh-CN" altLang="en-US" sz="2000" b="1" dirty="0">
              <a:cs typeface="+mn-ea"/>
              <a:sym typeface="+mn-lt"/>
            </a:endParaRPr>
          </a:p>
        </p:txBody>
      </p:sp>
      <p:sp>
        <p:nvSpPr>
          <p:cNvPr id="28" name="矩形 27">
            <a:extLst>
              <a:ext uri="{FF2B5EF4-FFF2-40B4-BE49-F238E27FC236}">
                <a16:creationId xmlns:a16="http://schemas.microsoft.com/office/drawing/2014/main" xmlns="" id="{76247ECD-F2B1-4BE4-8702-DF178846927B}"/>
              </a:ext>
            </a:extLst>
          </p:cNvPr>
          <p:cNvSpPr/>
          <p:nvPr/>
        </p:nvSpPr>
        <p:spPr>
          <a:xfrm>
            <a:off x="6799619" y="2521830"/>
            <a:ext cx="4465281" cy="1569660"/>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加强管理干部执行力度落实质量控制制度建立健全全面质量控体系，保证质量。继续加强车间各制度的实施，尤其是日巡查制度，并根据需要制定符合车间需求的制度。</a:t>
            </a:r>
          </a:p>
        </p:txBody>
      </p:sp>
    </p:spTree>
    <p:extLst>
      <p:ext uri="{BB962C8B-B14F-4D97-AF65-F5344CB8AC3E}">
        <p14:creationId xmlns:p14="http://schemas.microsoft.com/office/powerpoint/2010/main" val="1449904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35"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style.rotation</p:attrName>
                                        </p:attrNameLst>
                                      </p:cBhvr>
                                      <p:tavLst>
                                        <p:tav tm="0">
                                          <p:val>
                                            <p:fltVal val="720"/>
                                          </p:val>
                                        </p:tav>
                                        <p:tav tm="100000">
                                          <p:val>
                                            <p:fltVal val="0"/>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 calcmode="lin" valueType="num">
                                      <p:cBhvr>
                                        <p:cTn id="18" dur="500" fill="hold"/>
                                        <p:tgtEl>
                                          <p:spTgt spid="23"/>
                                        </p:tgtEl>
                                        <p:attrNameLst>
                                          <p:attrName>ppt_w</p:attrName>
                                        </p:attrNameLst>
                                      </p:cBhvr>
                                      <p:tavLst>
                                        <p:tav tm="0">
                                          <p:val>
                                            <p:fltVal val="0"/>
                                          </p:val>
                                        </p:tav>
                                        <p:tav tm="100000">
                                          <p:val>
                                            <p:strVal val="#ppt_w"/>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xmlns="" id="{49851BEA-0474-42CA-97D3-99A651D79703}"/>
              </a:ext>
            </a:extLst>
          </p:cNvPr>
          <p:cNvSpPr/>
          <p:nvPr/>
        </p:nvSpPr>
        <p:spPr>
          <a:xfrm>
            <a:off x="7206266"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平行四边形 31">
            <a:extLst>
              <a:ext uri="{FF2B5EF4-FFF2-40B4-BE49-F238E27FC236}">
                <a16:creationId xmlns:a16="http://schemas.microsoft.com/office/drawing/2014/main" xmlns="" id="{7EAEBC71-751F-45E9-BDD9-EC305EFD2899}"/>
              </a:ext>
            </a:extLst>
          </p:cNvPr>
          <p:cNvSpPr/>
          <p:nvPr/>
        </p:nvSpPr>
        <p:spPr>
          <a:xfrm rot="21274641">
            <a:off x="7934755"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平行四边形 32">
            <a:extLst>
              <a:ext uri="{FF2B5EF4-FFF2-40B4-BE49-F238E27FC236}">
                <a16:creationId xmlns:a16="http://schemas.microsoft.com/office/drawing/2014/main" xmlns="" id="{2AEEB345-FDB2-4995-AC87-E7683C2D4A16}"/>
              </a:ext>
            </a:extLst>
          </p:cNvPr>
          <p:cNvSpPr/>
          <p:nvPr/>
        </p:nvSpPr>
        <p:spPr>
          <a:xfrm>
            <a:off x="6846034"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a16="http://schemas.microsoft.com/office/drawing/2014/main" xmlns="" id="{792A765A-86F3-4229-BE97-F65E17BE5F71}"/>
              </a:ext>
            </a:extLst>
          </p:cNvPr>
          <p:cNvSpPr/>
          <p:nvPr/>
        </p:nvSpPr>
        <p:spPr>
          <a:xfrm>
            <a:off x="619933"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a:extLst>
              <a:ext uri="{FF2B5EF4-FFF2-40B4-BE49-F238E27FC236}">
                <a16:creationId xmlns:a16="http://schemas.microsoft.com/office/drawing/2014/main" xmlns="" id="{56CCA3B7-B719-4427-8D2D-9B4CCD72F7D4}"/>
              </a:ext>
            </a:extLst>
          </p:cNvPr>
          <p:cNvGrpSpPr/>
          <p:nvPr/>
        </p:nvGrpSpPr>
        <p:grpSpPr>
          <a:xfrm>
            <a:off x="-102685" y="1887688"/>
            <a:ext cx="10242898" cy="3009702"/>
            <a:chOff x="-107281" y="2214417"/>
            <a:chExt cx="9458492" cy="2521969"/>
          </a:xfrm>
        </p:grpSpPr>
        <p:sp>
          <p:nvSpPr>
            <p:cNvPr id="36" name="任意多边形: 形状 33">
              <a:extLst>
                <a:ext uri="{FF2B5EF4-FFF2-40B4-BE49-F238E27FC236}">
                  <a16:creationId xmlns:a16="http://schemas.microsoft.com/office/drawing/2014/main" xmlns="" id="{040B5961-BD3C-4887-8363-17CEE99FDE98}"/>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37" name="矩形 36">
              <a:extLst>
                <a:ext uri="{FF2B5EF4-FFF2-40B4-BE49-F238E27FC236}">
                  <a16:creationId xmlns:a16="http://schemas.microsoft.com/office/drawing/2014/main" xmlns="" id="{037DD59B-2690-4EF7-9FB7-48F646BD2E0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8" name="组合 37">
            <a:extLst>
              <a:ext uri="{FF2B5EF4-FFF2-40B4-BE49-F238E27FC236}">
                <a16:creationId xmlns:a16="http://schemas.microsoft.com/office/drawing/2014/main" xmlns="" id="{EA61199A-2BA5-46C1-9916-98CF4AD5F8C7}"/>
              </a:ext>
            </a:extLst>
          </p:cNvPr>
          <p:cNvGrpSpPr/>
          <p:nvPr/>
        </p:nvGrpSpPr>
        <p:grpSpPr>
          <a:xfrm>
            <a:off x="1850438" y="2435873"/>
            <a:ext cx="6028558" cy="1791817"/>
            <a:chOff x="1992390" y="3014590"/>
            <a:chExt cx="6028558" cy="1791817"/>
          </a:xfrm>
        </p:grpSpPr>
        <p:sp>
          <p:nvSpPr>
            <p:cNvPr id="39" name="文本框 38">
              <a:extLst>
                <a:ext uri="{FF2B5EF4-FFF2-40B4-BE49-F238E27FC236}">
                  <a16:creationId xmlns:a16="http://schemas.microsoft.com/office/drawing/2014/main" xmlns="" id="{E62F1134-91C9-4CEA-8070-A12038707CC0}"/>
                </a:ext>
              </a:extLst>
            </p:cNvPr>
            <p:cNvSpPr txBox="1"/>
            <p:nvPr/>
          </p:nvSpPr>
          <p:spPr>
            <a:xfrm>
              <a:off x="2711037" y="3014590"/>
              <a:ext cx="4801314" cy="1200329"/>
            </a:xfrm>
            <a:prstGeom prst="rect">
              <a:avLst/>
            </a:prstGeom>
            <a:noFill/>
          </p:spPr>
          <p:txBody>
            <a:bodyPr wrap="none" rtlCol="0">
              <a:spAutoFit/>
            </a:bodyPr>
            <a:lstStyle/>
            <a:p>
              <a:pPr lvl="0">
                <a:defRPr/>
              </a:pPr>
              <a:r>
                <a:rPr lang="zh-CN" altLang="en-US" sz="7200" b="1" kern="0" dirty="0">
                  <a:solidFill>
                    <a:srgbClr val="3F94D5"/>
                  </a:solidFill>
                  <a:cs typeface="+mn-ea"/>
                  <a:sym typeface="+mn-lt"/>
                </a:rPr>
                <a:t>汇报完毕！</a:t>
              </a:r>
            </a:p>
          </p:txBody>
        </p:sp>
        <p:sp>
          <p:nvSpPr>
            <p:cNvPr id="40" name="文本框 39">
              <a:extLst>
                <a:ext uri="{FF2B5EF4-FFF2-40B4-BE49-F238E27FC236}">
                  <a16:creationId xmlns:a16="http://schemas.microsoft.com/office/drawing/2014/main" xmlns="" id="{642C9C14-8F72-4921-83A6-BF214DAC0908}"/>
                </a:ext>
              </a:extLst>
            </p:cNvPr>
            <p:cNvSpPr txBox="1"/>
            <p:nvPr/>
          </p:nvSpPr>
          <p:spPr>
            <a:xfrm>
              <a:off x="1992390" y="4467853"/>
              <a:ext cx="6028558" cy="338554"/>
            </a:xfrm>
            <a:prstGeom prst="rect">
              <a:avLst/>
            </a:prstGeom>
            <a:noFill/>
          </p:spPr>
          <p:txBody>
            <a:bodyPr wrap="square" rtlCol="0">
              <a:spAutoFit/>
            </a:bodyPr>
            <a:lstStyle/>
            <a:p>
              <a:pPr algn="dist"/>
              <a:r>
                <a:rPr kumimoji="1" lang="zh-CN" altLang="en-US" sz="1600" dirty="0">
                  <a:solidFill>
                    <a:schemeClr val="bg2">
                      <a:lumMod val="25000"/>
                    </a:schemeClr>
                  </a:solidFill>
                  <a:cs typeface="+mn-ea"/>
                  <a:sym typeface="+mn-lt"/>
                </a:rPr>
                <a:t>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作</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总</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结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述</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职</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告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项</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目</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汇</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p>
          </p:txBody>
        </p:sp>
      </p:grpSp>
      <p:sp>
        <p:nvSpPr>
          <p:cNvPr id="41" name="文本框 40">
            <a:extLst>
              <a:ext uri="{FF2B5EF4-FFF2-40B4-BE49-F238E27FC236}">
                <a16:creationId xmlns:a16="http://schemas.microsoft.com/office/drawing/2014/main" xmlns="" id="{5FEFAF24-CE1A-4305-9D21-3410FBDBEE47}"/>
              </a:ext>
            </a:extLst>
          </p:cNvPr>
          <p:cNvSpPr txBox="1"/>
          <p:nvPr/>
        </p:nvSpPr>
        <p:spPr>
          <a:xfrm flipH="1">
            <a:off x="2040212" y="5349396"/>
            <a:ext cx="2087288" cy="461665"/>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汇报人</a:t>
            </a:r>
            <a:r>
              <a:rPr lang="zh-CN" altLang="en-US" sz="1600" dirty="0" smtClean="0">
                <a:solidFill>
                  <a:schemeClr val="bg2">
                    <a:lumMod val="25000"/>
                  </a:schemeClr>
                </a:solidFill>
                <a:cs typeface="+mn-ea"/>
                <a:sym typeface="+mn-lt"/>
              </a:rPr>
              <a:t>：优品</a:t>
            </a:r>
            <a:r>
              <a:rPr lang="en-US" altLang="zh-CN" sz="1600" dirty="0" smtClean="0">
                <a:solidFill>
                  <a:schemeClr val="bg2">
                    <a:lumMod val="25000"/>
                  </a:schemeClr>
                </a:solidFill>
                <a:cs typeface="+mn-ea"/>
                <a:sym typeface="+mn-lt"/>
              </a:rPr>
              <a:t>PPT</a:t>
            </a:r>
            <a:endParaRPr lang="zh-CN" altLang="en-US" sz="1600" dirty="0">
              <a:solidFill>
                <a:schemeClr val="bg2">
                  <a:lumMod val="25000"/>
                </a:schemeClr>
              </a:solidFill>
              <a:cs typeface="+mn-ea"/>
              <a:sym typeface="+mn-lt"/>
            </a:endParaRPr>
          </a:p>
        </p:txBody>
      </p:sp>
      <p:sp>
        <p:nvSpPr>
          <p:cNvPr id="42" name="文本框 41">
            <a:extLst>
              <a:ext uri="{FF2B5EF4-FFF2-40B4-BE49-F238E27FC236}">
                <a16:creationId xmlns:a16="http://schemas.microsoft.com/office/drawing/2014/main" xmlns="" id="{815C5BC2-D9A9-4AEF-B191-E8A37707FAED}"/>
              </a:ext>
            </a:extLst>
          </p:cNvPr>
          <p:cNvSpPr txBox="1"/>
          <p:nvPr/>
        </p:nvSpPr>
        <p:spPr>
          <a:xfrm flipH="1">
            <a:off x="4276971" y="5360361"/>
            <a:ext cx="1832786"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时间；</a:t>
            </a:r>
            <a:r>
              <a:rPr lang="en-US" altLang="zh-CN" sz="1600" dirty="0">
                <a:solidFill>
                  <a:schemeClr val="bg2">
                    <a:lumMod val="25000"/>
                  </a:schemeClr>
                </a:solidFill>
                <a:cs typeface="+mn-ea"/>
                <a:sym typeface="+mn-lt"/>
              </a:rPr>
              <a:t>20XX.X</a:t>
            </a:r>
            <a:endParaRPr lang="zh-CN" altLang="en-US" sz="1600" dirty="0">
              <a:solidFill>
                <a:schemeClr val="bg2">
                  <a:lumMod val="25000"/>
                </a:schemeClr>
              </a:solidFill>
              <a:cs typeface="+mn-ea"/>
              <a:sym typeface="+mn-lt"/>
            </a:endParaRPr>
          </a:p>
        </p:txBody>
      </p:sp>
      <p:sp>
        <p:nvSpPr>
          <p:cNvPr id="43" name="文本框 42">
            <a:extLst>
              <a:ext uri="{FF2B5EF4-FFF2-40B4-BE49-F238E27FC236}">
                <a16:creationId xmlns:a16="http://schemas.microsoft.com/office/drawing/2014/main" xmlns="" id="{A53CB59C-A6ED-4352-89BC-6EDE41421872}"/>
              </a:ext>
            </a:extLst>
          </p:cNvPr>
          <p:cNvSpPr txBox="1"/>
          <p:nvPr/>
        </p:nvSpPr>
        <p:spPr>
          <a:xfrm>
            <a:off x="1251529" y="1301069"/>
            <a:ext cx="6288502" cy="461665"/>
          </a:xfrm>
          <a:prstGeom prst="rect">
            <a:avLst/>
          </a:prstGeom>
          <a:noFill/>
        </p:spPr>
        <p:txBody>
          <a:bodyPr wrap="square">
            <a:spAutoFit/>
          </a:bodyPr>
          <a:lstStyle/>
          <a:p>
            <a:pPr algn="dist"/>
            <a:r>
              <a:rPr lang="zh-CN" altLang="en-US" sz="2400" dirty="0">
                <a:solidFill>
                  <a:schemeClr val="bg2">
                    <a:lumMod val="25000"/>
                  </a:schemeClr>
                </a:solidFill>
                <a:cs typeface="+mn-ea"/>
                <a:sym typeface="+mn-lt"/>
              </a:rPr>
              <a:t>SUMMARY REPORT TEMPLATE</a:t>
            </a:r>
          </a:p>
        </p:txBody>
      </p:sp>
      <p:grpSp>
        <p:nvGrpSpPr>
          <p:cNvPr id="44" name="小管">
            <a:extLst>
              <a:ext uri="{FF2B5EF4-FFF2-40B4-BE49-F238E27FC236}">
                <a16:creationId xmlns:a16="http://schemas.microsoft.com/office/drawing/2014/main" xmlns="" id="{663E2DE0-365D-46D0-B342-9B95EBC6ACB3}"/>
              </a:ext>
            </a:extLst>
          </p:cNvPr>
          <p:cNvGrpSpPr/>
          <p:nvPr/>
        </p:nvGrpSpPr>
        <p:grpSpPr>
          <a:xfrm>
            <a:off x="188724" y="144957"/>
            <a:ext cx="1290928" cy="335728"/>
            <a:chOff x="-53" y="-51"/>
            <a:chExt cx="1022403" cy="265893"/>
          </a:xfrm>
          <a:solidFill>
            <a:schemeClr val="bg1"/>
          </a:solidFill>
        </p:grpSpPr>
        <p:sp>
          <p:nvSpPr>
            <p:cNvPr id="45" name="W">
              <a:extLst>
                <a:ext uri="{FF2B5EF4-FFF2-40B4-BE49-F238E27FC236}">
                  <a16:creationId xmlns:a16="http://schemas.microsoft.com/office/drawing/2014/main" xmlns="" id="{86FAA9B9-D9AF-49AF-ACFC-5FDAD834A9D6}"/>
                </a:ext>
              </a:extLst>
            </p:cNvPr>
            <p:cNvSpPr/>
            <p:nvPr/>
          </p:nvSpPr>
          <p:spPr>
            <a:xfrm>
              <a:off x="721584" y="-51"/>
              <a:ext cx="265841" cy="265893"/>
            </a:xfrm>
            <a:custGeom>
              <a:avLst/>
              <a:gdLst/>
              <a:ahLst/>
              <a:cxnLst/>
              <a:rect l="l" t="t" r="r" b="b"/>
              <a:pathLst>
                <a:path w="265841" h="265893">
                  <a:moveTo>
                    <a:pt x="138079" y="50"/>
                  </a:moveTo>
                  <a:cubicBezTo>
                    <a:pt x="86341" y="-1"/>
                    <a:pt x="39669" y="31125"/>
                    <a:pt x="19834" y="78910"/>
                  </a:cubicBezTo>
                  <a:cubicBezTo>
                    <a:pt x="0" y="126695"/>
                    <a:pt x="10910" y="181723"/>
                    <a:pt x="47476" y="218325"/>
                  </a:cubicBezTo>
                  <a:cubicBezTo>
                    <a:pt x="84042" y="254928"/>
                    <a:pt x="139059" y="265892"/>
                    <a:pt x="186864" y="246105"/>
                  </a:cubicBezTo>
                  <a:cubicBezTo>
                    <a:pt x="234668" y="226318"/>
                    <a:pt x="265841" y="179677"/>
                    <a:pt x="265841" y="127939"/>
                  </a:cubicBezTo>
                  <a:cubicBezTo>
                    <a:pt x="265841" y="57357"/>
                    <a:pt x="208661" y="120"/>
                    <a:pt x="138079" y="50"/>
                  </a:cubicBezTo>
                  <a:close/>
                  <a:moveTo>
                    <a:pt x="226217" y="86537"/>
                  </a:moveTo>
                  <a:cubicBezTo>
                    <a:pt x="226235" y="86833"/>
                    <a:pt x="226235" y="87130"/>
                    <a:pt x="226217" y="87426"/>
                  </a:cubicBezTo>
                  <a:lnTo>
                    <a:pt x="226217" y="88188"/>
                  </a:lnTo>
                  <a:lnTo>
                    <a:pt x="226217" y="88950"/>
                  </a:lnTo>
                  <a:lnTo>
                    <a:pt x="226217" y="89712"/>
                  </a:lnTo>
                  <a:lnTo>
                    <a:pt x="226217" y="89712"/>
                  </a:lnTo>
                  <a:lnTo>
                    <a:pt x="173766" y="194233"/>
                  </a:lnTo>
                  <a:cubicBezTo>
                    <a:pt x="173024" y="196104"/>
                    <a:pt x="171624" y="197640"/>
                    <a:pt x="169829" y="198551"/>
                  </a:cubicBezTo>
                  <a:lnTo>
                    <a:pt x="168813" y="198551"/>
                  </a:lnTo>
                  <a:lnTo>
                    <a:pt x="168813" y="198551"/>
                  </a:lnTo>
                  <a:lnTo>
                    <a:pt x="167670" y="198551"/>
                  </a:lnTo>
                  <a:lnTo>
                    <a:pt x="163606" y="198551"/>
                  </a:lnTo>
                  <a:lnTo>
                    <a:pt x="162336" y="198551"/>
                  </a:lnTo>
                  <a:lnTo>
                    <a:pt x="162336" y="198551"/>
                  </a:lnTo>
                  <a:lnTo>
                    <a:pt x="161193" y="198551"/>
                  </a:lnTo>
                  <a:cubicBezTo>
                    <a:pt x="159327" y="197634"/>
                    <a:pt x="157876" y="196047"/>
                    <a:pt x="157129" y="194106"/>
                  </a:cubicBezTo>
                  <a:lnTo>
                    <a:pt x="140492" y="161340"/>
                  </a:lnTo>
                  <a:lnTo>
                    <a:pt x="149890" y="142544"/>
                  </a:lnTo>
                  <a:lnTo>
                    <a:pt x="163479" y="169722"/>
                  </a:lnTo>
                  <a:cubicBezTo>
                    <a:pt x="163479" y="169722"/>
                    <a:pt x="165003" y="172770"/>
                    <a:pt x="166527" y="169722"/>
                  </a:cubicBezTo>
                  <a:lnTo>
                    <a:pt x="202595" y="97840"/>
                  </a:lnTo>
                  <a:cubicBezTo>
                    <a:pt x="202595" y="97840"/>
                    <a:pt x="204119" y="94792"/>
                    <a:pt x="200690" y="94792"/>
                  </a:cubicBezTo>
                  <a:lnTo>
                    <a:pt x="172496" y="94792"/>
                  </a:lnTo>
                  <a:cubicBezTo>
                    <a:pt x="170436" y="94904"/>
                    <a:pt x="168572" y="96051"/>
                    <a:pt x="167543" y="97840"/>
                  </a:cubicBezTo>
                  <a:lnTo>
                    <a:pt x="153700" y="125399"/>
                  </a:lnTo>
                  <a:lnTo>
                    <a:pt x="153700" y="125399"/>
                  </a:lnTo>
                  <a:lnTo>
                    <a:pt x="138079" y="156641"/>
                  </a:lnTo>
                  <a:lnTo>
                    <a:pt x="138079" y="156641"/>
                  </a:lnTo>
                  <a:lnTo>
                    <a:pt x="118902" y="194741"/>
                  </a:lnTo>
                  <a:cubicBezTo>
                    <a:pt x="118160" y="196612"/>
                    <a:pt x="116760" y="198148"/>
                    <a:pt x="114965" y="199059"/>
                  </a:cubicBezTo>
                  <a:lnTo>
                    <a:pt x="113949" y="199059"/>
                  </a:lnTo>
                  <a:lnTo>
                    <a:pt x="113949" y="199059"/>
                  </a:lnTo>
                  <a:lnTo>
                    <a:pt x="112933" y="199059"/>
                  </a:lnTo>
                  <a:lnTo>
                    <a:pt x="110139" y="199059"/>
                  </a:lnTo>
                  <a:lnTo>
                    <a:pt x="108869" y="199059"/>
                  </a:lnTo>
                  <a:lnTo>
                    <a:pt x="108869" y="199059"/>
                  </a:lnTo>
                  <a:lnTo>
                    <a:pt x="107726" y="199059"/>
                  </a:lnTo>
                  <a:cubicBezTo>
                    <a:pt x="105915" y="198107"/>
                    <a:pt x="104515" y="196526"/>
                    <a:pt x="103789" y="194614"/>
                  </a:cubicBezTo>
                  <a:lnTo>
                    <a:pt x="50830" y="90093"/>
                  </a:lnTo>
                  <a:lnTo>
                    <a:pt x="50830" y="90093"/>
                  </a:lnTo>
                  <a:lnTo>
                    <a:pt x="50830" y="90093"/>
                  </a:lnTo>
                  <a:lnTo>
                    <a:pt x="50830" y="89331"/>
                  </a:lnTo>
                  <a:lnTo>
                    <a:pt x="50830" y="88569"/>
                  </a:lnTo>
                  <a:lnTo>
                    <a:pt x="50830" y="87426"/>
                  </a:lnTo>
                  <a:cubicBezTo>
                    <a:pt x="50811" y="87130"/>
                    <a:pt x="50811" y="86833"/>
                    <a:pt x="50830" y="86537"/>
                  </a:cubicBezTo>
                  <a:lnTo>
                    <a:pt x="50830" y="86537"/>
                  </a:lnTo>
                  <a:cubicBezTo>
                    <a:pt x="50830" y="86537"/>
                    <a:pt x="50830" y="86537"/>
                    <a:pt x="50830" y="86537"/>
                  </a:cubicBezTo>
                  <a:cubicBezTo>
                    <a:pt x="50814" y="86241"/>
                    <a:pt x="50814" y="85944"/>
                    <a:pt x="50830" y="85648"/>
                  </a:cubicBezTo>
                  <a:lnTo>
                    <a:pt x="50830" y="84124"/>
                  </a:lnTo>
                  <a:lnTo>
                    <a:pt x="50830" y="83362"/>
                  </a:lnTo>
                  <a:lnTo>
                    <a:pt x="50830" y="82600"/>
                  </a:lnTo>
                  <a:lnTo>
                    <a:pt x="50830" y="81965"/>
                  </a:lnTo>
                  <a:lnTo>
                    <a:pt x="50830" y="81330"/>
                  </a:lnTo>
                  <a:lnTo>
                    <a:pt x="50830" y="81330"/>
                  </a:lnTo>
                  <a:lnTo>
                    <a:pt x="50830" y="81330"/>
                  </a:lnTo>
                  <a:lnTo>
                    <a:pt x="50830" y="81330"/>
                  </a:lnTo>
                  <a:lnTo>
                    <a:pt x="51719" y="81330"/>
                  </a:lnTo>
                  <a:lnTo>
                    <a:pt x="51719" y="81330"/>
                  </a:lnTo>
                  <a:lnTo>
                    <a:pt x="51719" y="81330"/>
                  </a:lnTo>
                  <a:lnTo>
                    <a:pt x="52735" y="81330"/>
                  </a:lnTo>
                  <a:lnTo>
                    <a:pt x="53370" y="81330"/>
                  </a:lnTo>
                  <a:lnTo>
                    <a:pt x="111282" y="81330"/>
                  </a:lnTo>
                  <a:lnTo>
                    <a:pt x="112171" y="81330"/>
                  </a:lnTo>
                  <a:lnTo>
                    <a:pt x="112171" y="81330"/>
                  </a:lnTo>
                  <a:lnTo>
                    <a:pt x="113060" y="81330"/>
                  </a:lnTo>
                  <a:lnTo>
                    <a:pt x="113060" y="81330"/>
                  </a:lnTo>
                  <a:lnTo>
                    <a:pt x="113949" y="82092"/>
                  </a:lnTo>
                  <a:lnTo>
                    <a:pt x="113949" y="82092"/>
                  </a:lnTo>
                  <a:lnTo>
                    <a:pt x="114711" y="82981"/>
                  </a:lnTo>
                  <a:lnTo>
                    <a:pt x="114711" y="82981"/>
                  </a:lnTo>
                  <a:lnTo>
                    <a:pt x="114711" y="83616"/>
                  </a:lnTo>
                  <a:lnTo>
                    <a:pt x="114711" y="83616"/>
                  </a:lnTo>
                  <a:lnTo>
                    <a:pt x="135666" y="114350"/>
                  </a:lnTo>
                  <a:lnTo>
                    <a:pt x="126268" y="133019"/>
                  </a:lnTo>
                  <a:lnTo>
                    <a:pt x="108488" y="97713"/>
                  </a:lnTo>
                  <a:cubicBezTo>
                    <a:pt x="107550" y="96014"/>
                    <a:pt x="105845" y="94877"/>
                    <a:pt x="103916" y="94665"/>
                  </a:cubicBezTo>
                  <a:lnTo>
                    <a:pt x="75341" y="94665"/>
                  </a:lnTo>
                  <a:cubicBezTo>
                    <a:pt x="71912" y="94665"/>
                    <a:pt x="73436" y="97713"/>
                    <a:pt x="73436" y="97713"/>
                  </a:cubicBezTo>
                  <a:lnTo>
                    <a:pt x="109504" y="169595"/>
                  </a:lnTo>
                  <a:cubicBezTo>
                    <a:pt x="109504" y="169595"/>
                    <a:pt x="111028" y="172643"/>
                    <a:pt x="112552" y="169595"/>
                  </a:cubicBezTo>
                  <a:lnTo>
                    <a:pt x="127157" y="140512"/>
                  </a:lnTo>
                  <a:lnTo>
                    <a:pt x="142016" y="110032"/>
                  </a:lnTo>
                  <a:lnTo>
                    <a:pt x="155859" y="82600"/>
                  </a:lnTo>
                  <a:lnTo>
                    <a:pt x="155859" y="82600"/>
                  </a:lnTo>
                  <a:lnTo>
                    <a:pt x="155859" y="81965"/>
                  </a:lnTo>
                  <a:lnTo>
                    <a:pt x="155859" y="81965"/>
                  </a:lnTo>
                  <a:lnTo>
                    <a:pt x="156621" y="81076"/>
                  </a:lnTo>
                  <a:lnTo>
                    <a:pt x="156621" y="81076"/>
                  </a:lnTo>
                  <a:lnTo>
                    <a:pt x="157383" y="80441"/>
                  </a:lnTo>
                  <a:lnTo>
                    <a:pt x="157383" y="80441"/>
                  </a:lnTo>
                  <a:lnTo>
                    <a:pt x="158145" y="80441"/>
                  </a:lnTo>
                  <a:lnTo>
                    <a:pt x="158780" y="80441"/>
                  </a:lnTo>
                  <a:lnTo>
                    <a:pt x="159542" y="80441"/>
                  </a:lnTo>
                  <a:lnTo>
                    <a:pt x="218089" y="80441"/>
                  </a:lnTo>
                  <a:lnTo>
                    <a:pt x="219105" y="80441"/>
                  </a:lnTo>
                  <a:lnTo>
                    <a:pt x="219105" y="80441"/>
                  </a:lnTo>
                  <a:lnTo>
                    <a:pt x="219105" y="80441"/>
                  </a:lnTo>
                  <a:lnTo>
                    <a:pt x="219994" y="80441"/>
                  </a:lnTo>
                  <a:lnTo>
                    <a:pt x="219994" y="80441"/>
                  </a:lnTo>
                  <a:lnTo>
                    <a:pt x="220756" y="81076"/>
                  </a:lnTo>
                  <a:lnTo>
                    <a:pt x="220756" y="81076"/>
                  </a:lnTo>
                  <a:lnTo>
                    <a:pt x="220756" y="81838"/>
                  </a:lnTo>
                  <a:lnTo>
                    <a:pt x="220756" y="81838"/>
                  </a:lnTo>
                  <a:lnTo>
                    <a:pt x="220756" y="82727"/>
                  </a:lnTo>
                  <a:lnTo>
                    <a:pt x="220756" y="83362"/>
                  </a:lnTo>
                  <a:lnTo>
                    <a:pt x="220756" y="84251"/>
                  </a:lnTo>
                  <a:cubicBezTo>
                    <a:pt x="220756" y="84251"/>
                    <a:pt x="220756" y="84251"/>
                    <a:pt x="220756" y="85140"/>
                  </a:cubicBezTo>
                  <a:cubicBezTo>
                    <a:pt x="220756" y="86029"/>
                    <a:pt x="220756" y="85140"/>
                    <a:pt x="220756" y="85140"/>
                  </a:cubicBezTo>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a:extLst>
                <a:ext uri="{FF2B5EF4-FFF2-40B4-BE49-F238E27FC236}">
                  <a16:creationId xmlns:a16="http://schemas.microsoft.com/office/drawing/2014/main" xmlns="" id="{5298CC7D-5705-4360-AC4B-C90986771BCA}"/>
                </a:ext>
              </a:extLst>
            </p:cNvPr>
            <p:cNvSpPr/>
            <p:nvPr/>
          </p:nvSpPr>
          <p:spPr>
            <a:xfrm>
              <a:off x="988822" y="223520"/>
              <a:ext cx="33528" cy="33528"/>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7" name="组合 46">
              <a:extLst>
                <a:ext uri="{FF2B5EF4-FFF2-40B4-BE49-F238E27FC236}">
                  <a16:creationId xmlns:a16="http://schemas.microsoft.com/office/drawing/2014/main" xmlns="" id="{6EEC3AAF-2929-4FEB-B064-3A5C9F0CD806}"/>
                </a:ext>
              </a:extLst>
            </p:cNvPr>
            <p:cNvGrpSpPr/>
            <p:nvPr/>
          </p:nvGrpSpPr>
          <p:grpSpPr>
            <a:xfrm>
              <a:off x="-53" y="31607"/>
              <a:ext cx="694871" cy="195625"/>
              <a:chOff x="-53" y="31607"/>
              <a:chExt cx="694871" cy="195625"/>
            </a:xfrm>
            <a:grpFill/>
          </p:grpSpPr>
          <p:sp>
            <p:nvSpPr>
              <p:cNvPr id="48" name="任意多边形">
                <a:extLst>
                  <a:ext uri="{FF2B5EF4-FFF2-40B4-BE49-F238E27FC236}">
                    <a16:creationId xmlns:a16="http://schemas.microsoft.com/office/drawing/2014/main" xmlns="" id="{D45DECBA-A7F2-4804-A095-1ACA17E060F7}"/>
                  </a:ext>
                </a:extLst>
              </p:cNvPr>
              <p:cNvSpPr/>
              <p:nvPr/>
            </p:nvSpPr>
            <p:spPr>
              <a:xfrm>
                <a:off x="490300" y="32512"/>
                <a:ext cx="204518" cy="193631"/>
              </a:xfrm>
              <a:custGeom>
                <a:avLst/>
                <a:gdLst/>
                <a:ahLst/>
                <a:cxnLst/>
                <a:rect l="0" t="0" r="0" b="0"/>
                <a:pathLst>
                  <a:path w="204518" h="193631">
                    <a:moveTo>
                      <a:pt x="204517" y="139192"/>
                    </a:moveTo>
                    <a:cubicBezTo>
                      <a:pt x="204517" y="124843"/>
                      <a:pt x="198817" y="111082"/>
                      <a:pt x="188671" y="100936"/>
                    </a:cubicBezTo>
                    <a:cubicBezTo>
                      <a:pt x="178525" y="90790"/>
                      <a:pt x="164764" y="85090"/>
                      <a:pt x="150415" y="85090"/>
                    </a:cubicBezTo>
                    <a:lnTo>
                      <a:pt x="51482" y="85090"/>
                    </a:lnTo>
                    <a:cubicBezTo>
                      <a:pt x="39914" y="85830"/>
                      <a:pt x="28894" y="80079"/>
                      <a:pt x="22886" y="70166"/>
                    </a:cubicBezTo>
                    <a:cubicBezTo>
                      <a:pt x="16878" y="60254"/>
                      <a:pt x="16878" y="47823"/>
                      <a:pt x="22886" y="37911"/>
                    </a:cubicBezTo>
                    <a:cubicBezTo>
                      <a:pt x="28894" y="27998"/>
                      <a:pt x="39914" y="22247"/>
                      <a:pt x="51482" y="22987"/>
                    </a:cubicBezTo>
                    <a:lnTo>
                      <a:pt x="186102" y="22987"/>
                    </a:lnTo>
                    <a:cubicBezTo>
                      <a:pt x="191984" y="22368"/>
                      <a:pt x="196449" y="17408"/>
                      <a:pt x="196449" y="11494"/>
                    </a:cubicBezTo>
                    <a:cubicBezTo>
                      <a:pt x="196449" y="5579"/>
                      <a:pt x="191984" y="619"/>
                      <a:pt x="186102" y="0"/>
                    </a:cubicBezTo>
                    <a:lnTo>
                      <a:pt x="51482" y="0"/>
                    </a:lnTo>
                    <a:cubicBezTo>
                      <a:pt x="22655" y="1398"/>
                      <a:pt x="0" y="25178"/>
                      <a:pt x="0" y="54039"/>
                    </a:cubicBezTo>
                    <a:cubicBezTo>
                      <a:pt x="0" y="82900"/>
                      <a:pt x="22655" y="106679"/>
                      <a:pt x="51482" y="108077"/>
                    </a:cubicBezTo>
                    <a:lnTo>
                      <a:pt x="150415" y="108077"/>
                    </a:lnTo>
                    <a:cubicBezTo>
                      <a:pt x="166794" y="109125"/>
                      <a:pt x="179543" y="122716"/>
                      <a:pt x="179543" y="139129"/>
                    </a:cubicBezTo>
                    <a:cubicBezTo>
                      <a:pt x="179543" y="155541"/>
                      <a:pt x="166794" y="169132"/>
                      <a:pt x="150415" y="170180"/>
                    </a:cubicBezTo>
                    <a:lnTo>
                      <a:pt x="15922" y="170180"/>
                    </a:lnTo>
                    <a:cubicBezTo>
                      <a:pt x="11527" y="169717"/>
                      <a:pt x="7253" y="171801"/>
                      <a:pt x="4912" y="175549"/>
                    </a:cubicBezTo>
                    <a:cubicBezTo>
                      <a:pt x="2570" y="179296"/>
                      <a:pt x="2570" y="184051"/>
                      <a:pt x="4912" y="187798"/>
                    </a:cubicBezTo>
                    <a:cubicBezTo>
                      <a:pt x="7253" y="191546"/>
                      <a:pt x="11527" y="193630"/>
                      <a:pt x="15922" y="193167"/>
                    </a:cubicBezTo>
                    <a:lnTo>
                      <a:pt x="150542" y="193167"/>
                    </a:lnTo>
                    <a:cubicBezTo>
                      <a:pt x="180323" y="193097"/>
                      <a:pt x="204447" y="168973"/>
                      <a:pt x="204517" y="13919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任意多边形">
                <a:extLst>
                  <a:ext uri="{FF2B5EF4-FFF2-40B4-BE49-F238E27FC236}">
                    <a16:creationId xmlns:a16="http://schemas.microsoft.com/office/drawing/2014/main" xmlns="" id="{738D2ECB-0BA6-42C0-8A37-1880C3651F54}"/>
                  </a:ext>
                </a:extLst>
              </p:cNvPr>
              <p:cNvSpPr/>
              <p:nvPr/>
            </p:nvSpPr>
            <p:spPr>
              <a:xfrm>
                <a:off x="269240" y="32512"/>
                <a:ext cx="202439" cy="192339"/>
              </a:xfrm>
              <a:custGeom>
                <a:avLst/>
                <a:gdLst/>
                <a:ahLst/>
                <a:cxnLst/>
                <a:rect l="0" t="0" r="0" b="0"/>
                <a:pathLst>
                  <a:path w="202439" h="192339">
                    <a:moveTo>
                      <a:pt x="202438" y="54102"/>
                    </a:moveTo>
                    <a:cubicBezTo>
                      <a:pt x="202438" y="39753"/>
                      <a:pt x="196738" y="25992"/>
                      <a:pt x="186592" y="15846"/>
                    </a:cubicBezTo>
                    <a:cubicBezTo>
                      <a:pt x="176446" y="5700"/>
                      <a:pt x="162685" y="0"/>
                      <a:pt x="148336" y="0"/>
                    </a:cubicBezTo>
                    <a:lnTo>
                      <a:pt x="11430" y="0"/>
                    </a:lnTo>
                    <a:cubicBezTo>
                      <a:pt x="5548" y="619"/>
                      <a:pt x="1083" y="5579"/>
                      <a:pt x="1083" y="11493"/>
                    </a:cubicBezTo>
                    <a:cubicBezTo>
                      <a:pt x="1083" y="17408"/>
                      <a:pt x="5548" y="22368"/>
                      <a:pt x="11430" y="22987"/>
                    </a:cubicBezTo>
                    <a:lnTo>
                      <a:pt x="148336" y="22987"/>
                    </a:lnTo>
                    <a:cubicBezTo>
                      <a:pt x="164715" y="24035"/>
                      <a:pt x="177464" y="37626"/>
                      <a:pt x="177464" y="54039"/>
                    </a:cubicBezTo>
                    <a:cubicBezTo>
                      <a:pt x="177464" y="70451"/>
                      <a:pt x="164715" y="84042"/>
                      <a:pt x="148336" y="85090"/>
                    </a:cubicBezTo>
                    <a:lnTo>
                      <a:pt x="33274" y="85090"/>
                    </a:lnTo>
                    <a:cubicBezTo>
                      <a:pt x="14877" y="85160"/>
                      <a:pt x="0" y="100094"/>
                      <a:pt x="0" y="118491"/>
                    </a:cubicBezTo>
                    <a:lnTo>
                      <a:pt x="0" y="118491"/>
                    </a:lnTo>
                    <a:lnTo>
                      <a:pt x="0" y="181991"/>
                    </a:lnTo>
                    <a:cubicBezTo>
                      <a:pt x="619" y="187873"/>
                      <a:pt x="5579" y="192338"/>
                      <a:pt x="11493" y="192338"/>
                    </a:cubicBezTo>
                    <a:cubicBezTo>
                      <a:pt x="17408" y="192338"/>
                      <a:pt x="22368" y="187873"/>
                      <a:pt x="22987" y="181991"/>
                    </a:cubicBezTo>
                    <a:lnTo>
                      <a:pt x="22987" y="150241"/>
                    </a:lnTo>
                    <a:lnTo>
                      <a:pt x="22987" y="150241"/>
                    </a:lnTo>
                    <a:lnTo>
                      <a:pt x="22987" y="118491"/>
                    </a:lnTo>
                    <a:cubicBezTo>
                      <a:pt x="22987" y="112810"/>
                      <a:pt x="27593" y="108204"/>
                      <a:pt x="33274" y="108204"/>
                    </a:cubicBezTo>
                    <a:lnTo>
                      <a:pt x="148336" y="108204"/>
                    </a:lnTo>
                    <a:cubicBezTo>
                      <a:pt x="178216" y="108204"/>
                      <a:pt x="202438" y="83982"/>
                      <a:pt x="202438" y="5410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任意多边形">
                <a:extLst>
                  <a:ext uri="{FF2B5EF4-FFF2-40B4-BE49-F238E27FC236}">
                    <a16:creationId xmlns:a16="http://schemas.microsoft.com/office/drawing/2014/main" xmlns="" id="{263F5AF8-9992-4506-9C95-C1786F3E2A69}"/>
                  </a:ext>
                </a:extLst>
              </p:cNvPr>
              <p:cNvSpPr/>
              <p:nvPr/>
            </p:nvSpPr>
            <p:spPr>
              <a:xfrm>
                <a:off x="-53" y="31607"/>
                <a:ext cx="232511" cy="195625"/>
              </a:xfrm>
              <a:custGeom>
                <a:avLst/>
                <a:gdLst/>
                <a:ahLst/>
                <a:cxnLst/>
                <a:rect l="0" t="0" r="0" b="0"/>
                <a:pathLst>
                  <a:path w="232511" h="195625">
                    <a:moveTo>
                      <a:pt x="232336" y="12589"/>
                    </a:moveTo>
                    <a:cubicBezTo>
                      <a:pt x="232510" y="8064"/>
                      <a:pt x="229967" y="3872"/>
                      <a:pt x="225874" y="1936"/>
                    </a:cubicBezTo>
                    <a:cubicBezTo>
                      <a:pt x="221781" y="0"/>
                      <a:pt x="216927" y="694"/>
                      <a:pt x="213540" y="3699"/>
                    </a:cubicBezTo>
                    <a:lnTo>
                      <a:pt x="130228" y="71390"/>
                    </a:lnTo>
                    <a:lnTo>
                      <a:pt x="148516" y="86249"/>
                    </a:lnTo>
                    <a:lnTo>
                      <a:pt x="209476" y="36719"/>
                    </a:lnTo>
                    <a:lnTo>
                      <a:pt x="209476" y="158893"/>
                    </a:lnTo>
                    <a:lnTo>
                      <a:pt x="183060" y="137430"/>
                    </a:lnTo>
                    <a:cubicBezTo>
                      <a:pt x="182600" y="137243"/>
                      <a:pt x="182172" y="136986"/>
                      <a:pt x="181790" y="136668"/>
                    </a:cubicBezTo>
                    <a:lnTo>
                      <a:pt x="116004" y="82693"/>
                    </a:lnTo>
                    <a:lnTo>
                      <a:pt x="97970" y="97552"/>
                    </a:lnTo>
                    <a:lnTo>
                      <a:pt x="97970" y="97552"/>
                    </a:lnTo>
                    <a:lnTo>
                      <a:pt x="78158" y="113681"/>
                    </a:lnTo>
                    <a:lnTo>
                      <a:pt x="50853" y="135779"/>
                    </a:lnTo>
                    <a:lnTo>
                      <a:pt x="50853" y="135779"/>
                    </a:lnTo>
                    <a:lnTo>
                      <a:pt x="23040" y="158893"/>
                    </a:lnTo>
                    <a:lnTo>
                      <a:pt x="23040" y="36719"/>
                    </a:lnTo>
                    <a:lnTo>
                      <a:pt x="83873" y="86122"/>
                    </a:lnTo>
                    <a:lnTo>
                      <a:pt x="101653" y="71263"/>
                    </a:lnTo>
                    <a:lnTo>
                      <a:pt x="19992" y="4588"/>
                    </a:lnTo>
                    <a:lnTo>
                      <a:pt x="19992" y="4588"/>
                    </a:lnTo>
                    <a:lnTo>
                      <a:pt x="18976" y="3699"/>
                    </a:lnTo>
                    <a:cubicBezTo>
                      <a:pt x="16638" y="1756"/>
                      <a:pt x="13622" y="824"/>
                      <a:pt x="10595" y="1110"/>
                    </a:cubicBezTo>
                    <a:cubicBezTo>
                      <a:pt x="7568" y="1396"/>
                      <a:pt x="4780" y="2876"/>
                      <a:pt x="2847" y="5223"/>
                    </a:cubicBezTo>
                    <a:cubicBezTo>
                      <a:pt x="1154" y="7300"/>
                      <a:pt x="254" y="9910"/>
                      <a:pt x="307" y="12589"/>
                    </a:cubicBezTo>
                    <a:lnTo>
                      <a:pt x="53" y="12589"/>
                    </a:lnTo>
                    <a:lnTo>
                      <a:pt x="53" y="182769"/>
                    </a:lnTo>
                    <a:lnTo>
                      <a:pt x="53" y="182769"/>
                    </a:lnTo>
                    <a:cubicBezTo>
                      <a:pt x="0" y="185448"/>
                      <a:pt x="900" y="188058"/>
                      <a:pt x="2593" y="190135"/>
                    </a:cubicBezTo>
                    <a:cubicBezTo>
                      <a:pt x="6702" y="194999"/>
                      <a:pt x="13971" y="195624"/>
                      <a:pt x="18849" y="191532"/>
                    </a:cubicBezTo>
                    <a:lnTo>
                      <a:pt x="116131" y="112411"/>
                    </a:lnTo>
                    <a:lnTo>
                      <a:pt x="213413" y="191532"/>
                    </a:lnTo>
                    <a:cubicBezTo>
                      <a:pt x="218291" y="195624"/>
                      <a:pt x="225560" y="194999"/>
                      <a:pt x="229669" y="190135"/>
                    </a:cubicBezTo>
                    <a:cubicBezTo>
                      <a:pt x="231352" y="188053"/>
                      <a:pt x="232251" y="185446"/>
                      <a:pt x="232209" y="182769"/>
                    </a:cubicBezTo>
                    <a:lnTo>
                      <a:pt x="232209" y="182769"/>
                    </a:lnTo>
                    <a:lnTo>
                      <a:pt x="232209" y="12462"/>
                    </a:lnTo>
                  </a:path>
                </a:pathLst>
              </a:custGeom>
              <a:gr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grpSp>
      </p:grpSp>
    </p:spTree>
    <p:extLst>
      <p:ext uri="{BB962C8B-B14F-4D97-AF65-F5344CB8AC3E}">
        <p14:creationId xmlns:p14="http://schemas.microsoft.com/office/powerpoint/2010/main" val="3431598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82CC8C7D-38A8-41E8-AA62-F81E13415AAE}"/>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F63CA531-6781-472F-AA28-070A63697283}"/>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584116A2-E2DC-413B-AB7E-ECE83C2C261A}"/>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产品产量方面</a:t>
              </a:r>
            </a:p>
          </p:txBody>
        </p:sp>
      </p:grpSp>
      <p:cxnSp>
        <p:nvCxnSpPr>
          <p:cNvPr id="7" name="直接连接符 6">
            <a:extLst>
              <a:ext uri="{FF2B5EF4-FFF2-40B4-BE49-F238E27FC236}">
                <a16:creationId xmlns:a16="http://schemas.microsoft.com/office/drawing/2014/main" xmlns="" id="{83747393-6ED6-4148-BF2E-0691835A6886}"/>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1">
            <a:extLst>
              <a:ext uri="{FF2B5EF4-FFF2-40B4-BE49-F238E27FC236}">
                <a16:creationId xmlns:a16="http://schemas.microsoft.com/office/drawing/2014/main" xmlns="" id="{88B8BBB1-56FC-4654-9F80-0DE7F64134FD}"/>
              </a:ext>
            </a:extLst>
          </p:cNvPr>
          <p:cNvSpPr txBox="1"/>
          <p:nvPr/>
        </p:nvSpPr>
        <p:spPr>
          <a:xfrm flipH="1">
            <a:off x="1514448" y="1595915"/>
            <a:ext cx="2228495"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2800" b="1" dirty="0">
                <a:solidFill>
                  <a:schemeClr val="bg2">
                    <a:lumMod val="25000"/>
                  </a:schemeClr>
                </a:solidFill>
                <a:cs typeface="+mn-ea"/>
                <a:sym typeface="+mn-lt"/>
              </a:rPr>
              <a:t>产品产量方面</a:t>
            </a:r>
          </a:p>
        </p:txBody>
      </p:sp>
      <p:grpSp>
        <p:nvGrpSpPr>
          <p:cNvPr id="16" name="组合 15">
            <a:extLst>
              <a:ext uri="{FF2B5EF4-FFF2-40B4-BE49-F238E27FC236}">
                <a16:creationId xmlns:a16="http://schemas.microsoft.com/office/drawing/2014/main" xmlns="" id="{E1CB0821-87DE-46FF-BB06-96CFD3BCE24B}"/>
              </a:ext>
            </a:extLst>
          </p:cNvPr>
          <p:cNvGrpSpPr/>
          <p:nvPr/>
        </p:nvGrpSpPr>
        <p:grpSpPr>
          <a:xfrm>
            <a:off x="1514449" y="2641348"/>
            <a:ext cx="8729427" cy="787523"/>
            <a:chOff x="918156" y="3073903"/>
            <a:chExt cx="8729427" cy="787523"/>
          </a:xfrm>
        </p:grpSpPr>
        <p:sp>
          <p:nvSpPr>
            <p:cNvPr id="23" name="文本框 22">
              <a:extLst>
                <a:ext uri="{FF2B5EF4-FFF2-40B4-BE49-F238E27FC236}">
                  <a16:creationId xmlns:a16="http://schemas.microsoft.com/office/drawing/2014/main" xmlns="" id="{F80BB575-EAD9-4481-8284-3F6502CA9C1F}"/>
                </a:ext>
              </a:extLst>
            </p:cNvPr>
            <p:cNvSpPr txBox="1"/>
            <p:nvPr/>
          </p:nvSpPr>
          <p:spPr>
            <a:xfrm flipH="1">
              <a:off x="1556303" y="3073903"/>
              <a:ext cx="8091280" cy="7875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上半年里，生产部门力挑重担，在产品型号多变、批量小、技术资料不完善的情况下，进行了一些工艺上新摸索与试验，克服了材料质量波动，</a:t>
              </a:r>
            </a:p>
          </p:txBody>
        </p:sp>
        <p:sp>
          <p:nvSpPr>
            <p:cNvPr id="24" name="矩形: 圆角 23">
              <a:extLst>
                <a:ext uri="{FF2B5EF4-FFF2-40B4-BE49-F238E27FC236}">
                  <a16:creationId xmlns:a16="http://schemas.microsoft.com/office/drawing/2014/main" xmlns="" id="{6650C979-C847-43FC-81A9-E8D39B20E886}"/>
                </a:ext>
              </a:extLst>
            </p:cNvPr>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bg1"/>
                  </a:solidFill>
                  <a:effectLst/>
                  <a:uLnTx/>
                  <a:uFillTx/>
                  <a:cs typeface="+mn-ea"/>
                  <a:sym typeface="+mn-lt"/>
                </a:rPr>
                <a:t>01</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grpSp>
        <p:nvGrpSpPr>
          <p:cNvPr id="17" name="组合 16">
            <a:extLst>
              <a:ext uri="{FF2B5EF4-FFF2-40B4-BE49-F238E27FC236}">
                <a16:creationId xmlns:a16="http://schemas.microsoft.com/office/drawing/2014/main" xmlns="" id="{1B037AD3-4E19-4F5A-9236-852045D44E2D}"/>
              </a:ext>
            </a:extLst>
          </p:cNvPr>
          <p:cNvGrpSpPr/>
          <p:nvPr/>
        </p:nvGrpSpPr>
        <p:grpSpPr>
          <a:xfrm>
            <a:off x="1514449" y="3858845"/>
            <a:ext cx="8729427" cy="534432"/>
            <a:chOff x="918156" y="3161784"/>
            <a:chExt cx="8729427" cy="534432"/>
          </a:xfrm>
        </p:grpSpPr>
        <p:sp>
          <p:nvSpPr>
            <p:cNvPr id="21" name="文本框 20">
              <a:extLst>
                <a:ext uri="{FF2B5EF4-FFF2-40B4-BE49-F238E27FC236}">
                  <a16:creationId xmlns:a16="http://schemas.microsoft.com/office/drawing/2014/main" xmlns="" id="{B052D3C5-D8D3-47D4-8C54-1897D89A13F7}"/>
                </a:ext>
              </a:extLst>
            </p:cNvPr>
            <p:cNvSpPr txBox="1"/>
            <p:nvPr/>
          </p:nvSpPr>
          <p:spPr>
            <a:xfrm flipH="1">
              <a:off x="1556303" y="3176483"/>
              <a:ext cx="8091280"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客户质量标准大幅提高、订单紧且不稳定等困难，共完成成品</a:t>
              </a:r>
              <a:r>
                <a:rPr lang="en-US" altLang="zh-CN" sz="1600" dirty="0">
                  <a:solidFill>
                    <a:schemeClr val="bg2">
                      <a:lumMod val="25000"/>
                    </a:schemeClr>
                  </a:solidFill>
                  <a:cs typeface="+mn-ea"/>
                  <a:sym typeface="+mn-lt"/>
                </a:rPr>
                <a:t>XXXXX</a:t>
              </a:r>
              <a:r>
                <a:rPr lang="zh-CN" altLang="en-US" sz="1600" dirty="0">
                  <a:solidFill>
                    <a:schemeClr val="bg2">
                      <a:lumMod val="25000"/>
                    </a:schemeClr>
                  </a:solidFill>
                  <a:cs typeface="+mn-ea"/>
                  <a:sym typeface="+mn-lt"/>
                </a:rPr>
                <a:t>只。</a:t>
              </a:r>
            </a:p>
          </p:txBody>
        </p:sp>
        <p:sp>
          <p:nvSpPr>
            <p:cNvPr id="22" name="矩形: 圆角 21">
              <a:extLst>
                <a:ext uri="{FF2B5EF4-FFF2-40B4-BE49-F238E27FC236}">
                  <a16:creationId xmlns:a16="http://schemas.microsoft.com/office/drawing/2014/main" xmlns="" id="{45C57FDF-686B-42BB-AEDA-0C1DB52D0846}"/>
                </a:ext>
              </a:extLst>
            </p:cNvPr>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bg1"/>
                  </a:solidFill>
                  <a:effectLst/>
                  <a:uLnTx/>
                  <a:uFillTx/>
                  <a:cs typeface="+mn-ea"/>
                  <a:sym typeface="+mn-lt"/>
                </a:rPr>
                <a:t>02</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grpSp>
        <p:nvGrpSpPr>
          <p:cNvPr id="18" name="组合 17">
            <a:extLst>
              <a:ext uri="{FF2B5EF4-FFF2-40B4-BE49-F238E27FC236}">
                <a16:creationId xmlns:a16="http://schemas.microsoft.com/office/drawing/2014/main" xmlns="" id="{F843AA55-8FCA-436F-B683-60ACC8E926D7}"/>
              </a:ext>
            </a:extLst>
          </p:cNvPr>
          <p:cNvGrpSpPr/>
          <p:nvPr/>
        </p:nvGrpSpPr>
        <p:grpSpPr>
          <a:xfrm>
            <a:off x="1514449" y="4823123"/>
            <a:ext cx="8729427" cy="787523"/>
            <a:chOff x="918156" y="3022335"/>
            <a:chExt cx="8729427" cy="787523"/>
          </a:xfrm>
        </p:grpSpPr>
        <p:sp>
          <p:nvSpPr>
            <p:cNvPr id="19" name="文本框 18">
              <a:extLst>
                <a:ext uri="{FF2B5EF4-FFF2-40B4-BE49-F238E27FC236}">
                  <a16:creationId xmlns:a16="http://schemas.microsoft.com/office/drawing/2014/main" xmlns="" id="{3DB92615-FE5E-4BBF-AA9E-3792A0C4F29F}"/>
                </a:ext>
              </a:extLst>
            </p:cNvPr>
            <p:cNvSpPr txBox="1"/>
            <p:nvPr/>
          </p:nvSpPr>
          <p:spPr>
            <a:xfrm flipH="1">
              <a:off x="1556303" y="3022335"/>
              <a:ext cx="8091280" cy="7875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为达到客户在产量和质量上的要求，生产部合理调整生产计划，利用有限资源，及时满足客户交期，为今后公司产品多元化打下了良好的基础。</a:t>
              </a:r>
            </a:p>
          </p:txBody>
        </p:sp>
        <p:sp>
          <p:nvSpPr>
            <p:cNvPr id="20" name="矩形: 圆角 19">
              <a:extLst>
                <a:ext uri="{FF2B5EF4-FFF2-40B4-BE49-F238E27FC236}">
                  <a16:creationId xmlns:a16="http://schemas.microsoft.com/office/drawing/2014/main" xmlns="" id="{B36944FA-7553-4DDF-951A-4FA3850539BB}"/>
                </a:ext>
              </a:extLst>
            </p:cNvPr>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bg1"/>
                  </a:solidFill>
                  <a:effectLst/>
                  <a:uLnTx/>
                  <a:uFillTx/>
                  <a:cs typeface="+mn-ea"/>
                  <a:sym typeface="+mn-lt"/>
                </a:rPr>
                <a:t>03</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spTree>
    <p:extLst>
      <p:ext uri="{BB962C8B-B14F-4D97-AF65-F5344CB8AC3E}">
        <p14:creationId xmlns:p14="http://schemas.microsoft.com/office/powerpoint/2010/main" val="3843266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117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F941D1EC-53DD-405D-B180-C4C1C83FB627}"/>
              </a:ext>
            </a:extLst>
          </p:cNvPr>
          <p:cNvPicPr>
            <a:picLocks noChangeAspect="1"/>
          </p:cNvPicPr>
          <p:nvPr/>
        </p:nvPicPr>
        <p:blipFill>
          <a:blip r:embed="rId2"/>
          <a:stretch>
            <a:fillRect/>
          </a:stretch>
        </p:blipFill>
        <p:spPr>
          <a:xfrm>
            <a:off x="990991" y="2319074"/>
            <a:ext cx="4897746" cy="3265164"/>
          </a:xfrm>
          <a:prstGeom prst="rect">
            <a:avLst/>
          </a:prstGeom>
        </p:spPr>
      </p:pic>
      <p:grpSp>
        <p:nvGrpSpPr>
          <p:cNvPr id="11" name="组合 10">
            <a:extLst>
              <a:ext uri="{FF2B5EF4-FFF2-40B4-BE49-F238E27FC236}">
                <a16:creationId xmlns:a16="http://schemas.microsoft.com/office/drawing/2014/main" xmlns="" id="{FC60A0A5-BD27-4628-868B-37426F4EA409}"/>
              </a:ext>
            </a:extLst>
          </p:cNvPr>
          <p:cNvGrpSpPr/>
          <p:nvPr/>
        </p:nvGrpSpPr>
        <p:grpSpPr>
          <a:xfrm>
            <a:off x="5530248" y="1845243"/>
            <a:ext cx="5420140" cy="1551049"/>
            <a:chOff x="6096000" y="1069891"/>
            <a:chExt cx="5420140" cy="1551049"/>
          </a:xfrm>
        </p:grpSpPr>
        <p:sp>
          <p:nvSpPr>
            <p:cNvPr id="17" name="平行四边形 16">
              <a:extLst>
                <a:ext uri="{FF2B5EF4-FFF2-40B4-BE49-F238E27FC236}">
                  <a16:creationId xmlns:a16="http://schemas.microsoft.com/office/drawing/2014/main" xmlns="" id="{C684341A-7BAE-46F9-AEEC-C773EF2B26A1}"/>
                </a:ext>
              </a:extLst>
            </p:cNvPr>
            <p:cNvSpPr/>
            <p:nvPr/>
          </p:nvSpPr>
          <p:spPr>
            <a:xfrm>
              <a:off x="6096000" y="1444488"/>
              <a:ext cx="941136" cy="584200"/>
            </a:xfrm>
            <a:prstGeom prst="parallelogram">
              <a:avLst>
                <a:gd name="adj" fmla="val 45416"/>
              </a:avLst>
            </a:prstGeom>
            <a:solidFill>
              <a:srgbClr val="347FB9"/>
            </a:solidFill>
            <a:ln w="12700" cap="flat" cmpd="sng" algn="ctr">
              <a:noFill/>
              <a:prstDash val="solid"/>
              <a:miter lim="800000"/>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bg1"/>
                  </a:solidFill>
                  <a:effectLst/>
                  <a:uLnTx/>
                  <a:uFillTx/>
                  <a:cs typeface="+mn-ea"/>
                  <a:sym typeface="+mn-lt"/>
                </a:rPr>
                <a:t>01</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grpSp>
          <p:nvGrpSpPr>
            <p:cNvPr id="18" name="组合 17">
              <a:extLst>
                <a:ext uri="{FF2B5EF4-FFF2-40B4-BE49-F238E27FC236}">
                  <a16:creationId xmlns:a16="http://schemas.microsoft.com/office/drawing/2014/main" xmlns="" id="{801223EA-90B5-4A3A-AE05-89E3AC06FD6D}"/>
                </a:ext>
              </a:extLst>
            </p:cNvPr>
            <p:cNvGrpSpPr/>
            <p:nvPr/>
          </p:nvGrpSpPr>
          <p:grpSpPr>
            <a:xfrm>
              <a:off x="7321942" y="1069891"/>
              <a:ext cx="4194198" cy="1551049"/>
              <a:chOff x="1419542" y="3896526"/>
              <a:chExt cx="4194198" cy="1551049"/>
            </a:xfrm>
          </p:grpSpPr>
          <p:sp>
            <p:nvSpPr>
              <p:cNvPr id="19" name="TextBox 11">
                <a:extLst>
                  <a:ext uri="{FF2B5EF4-FFF2-40B4-BE49-F238E27FC236}">
                    <a16:creationId xmlns:a16="http://schemas.microsoft.com/office/drawing/2014/main" xmlns="" id="{EE0F5E08-06CA-494D-A966-FD306563594B}"/>
                  </a:ext>
                </a:extLst>
              </p:cNvPr>
              <p:cNvSpPr txBox="1"/>
              <p:nvPr/>
            </p:nvSpPr>
            <p:spPr>
              <a:xfrm flipH="1">
                <a:off x="1501640" y="3896526"/>
                <a:ext cx="2103836"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b="1" dirty="0">
                    <a:solidFill>
                      <a:schemeClr val="bg2">
                        <a:lumMod val="25000"/>
                      </a:schemeClr>
                    </a:solidFill>
                    <a:cs typeface="+mn-ea"/>
                    <a:sym typeface="+mn-lt"/>
                  </a:rPr>
                  <a:t>产品产量方面</a:t>
                </a:r>
              </a:p>
            </p:txBody>
          </p:sp>
          <p:sp>
            <p:nvSpPr>
              <p:cNvPr id="20" name="文本框 19">
                <a:extLst>
                  <a:ext uri="{FF2B5EF4-FFF2-40B4-BE49-F238E27FC236}">
                    <a16:creationId xmlns:a16="http://schemas.microsoft.com/office/drawing/2014/main" xmlns="" id="{E5FDA4A3-06C3-44F9-A8DD-D4E6023CD2C5}"/>
                  </a:ext>
                </a:extLst>
              </p:cNvPr>
              <p:cNvSpPr txBox="1"/>
              <p:nvPr/>
            </p:nvSpPr>
            <p:spPr>
              <a:xfrm flipH="1">
                <a:off x="1419542" y="4370357"/>
                <a:ext cx="4194198" cy="1077218"/>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bg2">
                        <a:lumMod val="25000"/>
                      </a:schemeClr>
                    </a:solidFill>
                    <a:cs typeface="+mn-ea"/>
                    <a:sym typeface="+mn-lt"/>
                  </a:rPr>
                  <a:t>接手生产管理工作以后，在完成生产任务的同时，我们生产部门同样高度重视产品质量，严把生产工序的每一个质量控制关，做到每月成品交验合格率都在</a:t>
                </a:r>
                <a:r>
                  <a:rPr lang="en-US" altLang="zh-CN" sz="1600" dirty="0">
                    <a:solidFill>
                      <a:schemeClr val="bg2">
                        <a:lumMod val="25000"/>
                      </a:schemeClr>
                    </a:solidFill>
                    <a:cs typeface="+mn-ea"/>
                    <a:sym typeface="+mn-lt"/>
                  </a:rPr>
                  <a:t>98%</a:t>
                </a:r>
                <a:r>
                  <a:rPr lang="zh-CN" altLang="en-US" sz="1600" dirty="0">
                    <a:solidFill>
                      <a:schemeClr val="bg2">
                        <a:lumMod val="25000"/>
                      </a:schemeClr>
                    </a:solidFill>
                    <a:cs typeface="+mn-ea"/>
                    <a:sym typeface="+mn-lt"/>
                  </a:rPr>
                  <a:t>以上。</a:t>
                </a:r>
              </a:p>
            </p:txBody>
          </p:sp>
        </p:grpSp>
      </p:grpSp>
      <p:grpSp>
        <p:nvGrpSpPr>
          <p:cNvPr id="12" name="组合 11">
            <a:extLst>
              <a:ext uri="{FF2B5EF4-FFF2-40B4-BE49-F238E27FC236}">
                <a16:creationId xmlns:a16="http://schemas.microsoft.com/office/drawing/2014/main" xmlns="" id="{845A92EC-F987-468A-9C6F-E9742E50643B}"/>
              </a:ext>
            </a:extLst>
          </p:cNvPr>
          <p:cNvGrpSpPr/>
          <p:nvPr/>
        </p:nvGrpSpPr>
        <p:grpSpPr>
          <a:xfrm>
            <a:off x="5437632" y="3891515"/>
            <a:ext cx="5364630" cy="2014329"/>
            <a:chOff x="6096000" y="1240650"/>
            <a:chExt cx="5364630" cy="2014329"/>
          </a:xfrm>
        </p:grpSpPr>
        <p:sp>
          <p:nvSpPr>
            <p:cNvPr id="13" name="平行四边形 12">
              <a:extLst>
                <a:ext uri="{FF2B5EF4-FFF2-40B4-BE49-F238E27FC236}">
                  <a16:creationId xmlns:a16="http://schemas.microsoft.com/office/drawing/2014/main" xmlns="" id="{1379C539-5C88-49EE-B61D-0792F0486ADE}"/>
                </a:ext>
              </a:extLst>
            </p:cNvPr>
            <p:cNvSpPr/>
            <p:nvPr/>
          </p:nvSpPr>
          <p:spPr>
            <a:xfrm>
              <a:off x="6096000" y="1444488"/>
              <a:ext cx="941136" cy="584200"/>
            </a:xfrm>
            <a:prstGeom prst="parallelogram">
              <a:avLst>
                <a:gd name="adj" fmla="val 45416"/>
              </a:avLst>
            </a:prstGeom>
            <a:solidFill>
              <a:srgbClr val="347FB9"/>
            </a:solidFill>
            <a:ln w="12700" cap="flat" cmpd="sng" algn="ctr">
              <a:noFill/>
              <a:prstDash val="solid"/>
              <a:miter lim="800000"/>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bg1"/>
                  </a:solidFill>
                  <a:effectLst/>
                  <a:uLnTx/>
                  <a:uFillTx/>
                  <a:cs typeface="+mn-ea"/>
                  <a:sym typeface="+mn-lt"/>
                </a:rPr>
                <a:t>02</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grpSp>
          <p:nvGrpSpPr>
            <p:cNvPr id="14" name="组合 13">
              <a:extLst>
                <a:ext uri="{FF2B5EF4-FFF2-40B4-BE49-F238E27FC236}">
                  <a16:creationId xmlns:a16="http://schemas.microsoft.com/office/drawing/2014/main" xmlns="" id="{1F827616-2693-464E-991B-DF0D423DBE16}"/>
                </a:ext>
              </a:extLst>
            </p:cNvPr>
            <p:cNvGrpSpPr/>
            <p:nvPr/>
          </p:nvGrpSpPr>
          <p:grpSpPr>
            <a:xfrm>
              <a:off x="7266432" y="1240650"/>
              <a:ext cx="4194198" cy="2014329"/>
              <a:chOff x="1364032" y="4067285"/>
              <a:chExt cx="4194198" cy="2014329"/>
            </a:xfrm>
          </p:grpSpPr>
          <p:sp>
            <p:nvSpPr>
              <p:cNvPr id="15" name="TextBox 11">
                <a:extLst>
                  <a:ext uri="{FF2B5EF4-FFF2-40B4-BE49-F238E27FC236}">
                    <a16:creationId xmlns:a16="http://schemas.microsoft.com/office/drawing/2014/main" xmlns="" id="{3DFD3FD3-383B-4D3F-8246-CE2966879775}"/>
                  </a:ext>
                </a:extLst>
              </p:cNvPr>
              <p:cNvSpPr txBox="1"/>
              <p:nvPr/>
            </p:nvSpPr>
            <p:spPr>
              <a:xfrm flipH="1">
                <a:off x="1501640" y="4067285"/>
                <a:ext cx="2103836"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b="1" dirty="0">
                    <a:solidFill>
                      <a:schemeClr val="bg2">
                        <a:lumMod val="25000"/>
                      </a:schemeClr>
                    </a:solidFill>
                    <a:cs typeface="+mn-ea"/>
                    <a:sym typeface="+mn-lt"/>
                  </a:rPr>
                  <a:t>产品产量方面</a:t>
                </a:r>
              </a:p>
            </p:txBody>
          </p:sp>
          <p:sp>
            <p:nvSpPr>
              <p:cNvPr id="16" name="文本框 15">
                <a:extLst>
                  <a:ext uri="{FF2B5EF4-FFF2-40B4-BE49-F238E27FC236}">
                    <a16:creationId xmlns:a16="http://schemas.microsoft.com/office/drawing/2014/main" xmlns="" id="{6A493A7C-D178-4913-8678-591E59892E01}"/>
                  </a:ext>
                </a:extLst>
              </p:cNvPr>
              <p:cNvSpPr txBox="1"/>
              <p:nvPr/>
            </p:nvSpPr>
            <p:spPr>
              <a:xfrm flipH="1">
                <a:off x="1364032" y="4511954"/>
                <a:ext cx="4194198" cy="1569660"/>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bg2">
                        <a:lumMod val="25000"/>
                      </a:schemeClr>
                    </a:solidFill>
                    <a:cs typeface="+mn-ea"/>
                    <a:sym typeface="+mn-lt"/>
                  </a:rPr>
                  <a:t>虽负责的工作角色进行了转换，但我们始终坚信产品质量是设计、生产出来的，只要生产部的每一个员工都有高度的质量意识，并付诸于生产操作的每一环节中，产品质量将会稳步提高，从而实现成品交验合格率逐年递增</a:t>
                </a:r>
                <a:r>
                  <a:rPr lang="en-US" altLang="zh-CN" sz="1600" dirty="0">
                    <a:solidFill>
                      <a:schemeClr val="bg2">
                        <a:lumMod val="25000"/>
                      </a:schemeClr>
                    </a:solidFill>
                    <a:cs typeface="+mn-ea"/>
                    <a:sym typeface="+mn-lt"/>
                  </a:rPr>
                  <a:t>0.2%</a:t>
                </a:r>
                <a:r>
                  <a:rPr lang="zh-CN" altLang="en-US" sz="1600" dirty="0">
                    <a:solidFill>
                      <a:schemeClr val="bg2">
                        <a:lumMod val="25000"/>
                      </a:schemeClr>
                    </a:solidFill>
                    <a:cs typeface="+mn-ea"/>
                    <a:sym typeface="+mn-lt"/>
                  </a:rPr>
                  <a:t>的目标。</a:t>
                </a:r>
              </a:p>
            </p:txBody>
          </p:sp>
        </p:grpSp>
      </p:grpSp>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产品产量方面</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2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xmlns="" id="{B6363C49-D505-4E9F-A8E0-9BACE2CAC447}"/>
              </a:ext>
            </a:extLst>
          </p:cNvPr>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xmlns="" id="{30B1011E-49C8-44F2-ABAE-CCE86B849BF9}"/>
              </a:ext>
            </a:extLst>
          </p:cNvPr>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a:extLst>
              <a:ext uri="{FF2B5EF4-FFF2-40B4-BE49-F238E27FC236}">
                <a16:creationId xmlns:a16="http://schemas.microsoft.com/office/drawing/2014/main" xmlns="" id="{1B633BA9-8616-491B-9101-2190F006B203}"/>
              </a:ext>
            </a:extLst>
          </p:cNvPr>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a:extLst>
              <a:ext uri="{FF2B5EF4-FFF2-40B4-BE49-F238E27FC236}">
                <a16:creationId xmlns:a16="http://schemas.microsoft.com/office/drawing/2014/main" xmlns="" id="{F0E63D64-B48F-47B8-B339-399E791DF965}"/>
              </a:ext>
            </a:extLst>
          </p:cNvPr>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xmlns="" id="{0A38C991-2793-41F9-B063-F7F8738F8B5F}"/>
              </a:ext>
            </a:extLst>
          </p:cNvPr>
          <p:cNvGrpSpPr/>
          <p:nvPr/>
        </p:nvGrpSpPr>
        <p:grpSpPr>
          <a:xfrm flipH="1">
            <a:off x="1949102" y="1907377"/>
            <a:ext cx="10242898" cy="3009702"/>
            <a:chOff x="-107281" y="2214417"/>
            <a:chExt cx="9458492" cy="2521969"/>
          </a:xfrm>
        </p:grpSpPr>
        <p:sp>
          <p:nvSpPr>
            <p:cNvPr id="22" name="任意多边形: 形状 33">
              <a:extLst>
                <a:ext uri="{FF2B5EF4-FFF2-40B4-BE49-F238E27FC236}">
                  <a16:creationId xmlns:a16="http://schemas.microsoft.com/office/drawing/2014/main" xmlns="" id="{4CE38D52-754F-4144-9F9E-27B725D7D6A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a:extLst>
                <a:ext uri="{FF2B5EF4-FFF2-40B4-BE49-F238E27FC236}">
                  <a16:creationId xmlns:a16="http://schemas.microsoft.com/office/drawing/2014/main" xmlns="" id="{2D560D28-891E-4BB8-9833-D6FACD26F0BC}"/>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a:extLst>
              <a:ext uri="{FF2B5EF4-FFF2-40B4-BE49-F238E27FC236}">
                <a16:creationId xmlns:a16="http://schemas.microsoft.com/office/drawing/2014/main" xmlns="" id="{40F1BC3F-4287-45BD-AD78-6129175C0E3C}"/>
              </a:ext>
            </a:extLst>
          </p:cNvPr>
          <p:cNvSpPr txBox="1"/>
          <p:nvPr/>
        </p:nvSpPr>
        <p:spPr>
          <a:xfrm flipH="1">
            <a:off x="3327024" y="1907377"/>
            <a:ext cx="1946826" cy="2646879"/>
          </a:xfrm>
          <a:prstGeom prst="rect">
            <a:avLst/>
          </a:prstGeom>
          <a:noFill/>
        </p:spPr>
        <p:txBody>
          <a:bodyPr wrap="square" rtlCol="0">
            <a:spAutoFit/>
          </a:bodyPr>
          <a:lstStyle/>
          <a:p>
            <a:pPr algn="dist"/>
            <a:r>
              <a:rPr kumimoji="1" lang="en-US" altLang="zh-CN" sz="16600" b="1" dirty="0">
                <a:solidFill>
                  <a:srgbClr val="3F94D5"/>
                </a:solidFill>
                <a:cs typeface="+mn-ea"/>
                <a:sym typeface="+mn-lt"/>
              </a:rPr>
              <a:t>2</a:t>
            </a:r>
            <a:endParaRPr kumimoji="1" lang="zh-CN" altLang="en-US" sz="41300" b="1" dirty="0">
              <a:solidFill>
                <a:srgbClr val="3F94D5"/>
              </a:solidFill>
              <a:cs typeface="+mn-ea"/>
              <a:sym typeface="+mn-lt"/>
            </a:endParaRPr>
          </a:p>
        </p:txBody>
      </p:sp>
      <p:sp>
        <p:nvSpPr>
          <p:cNvPr id="26" name="文本框 25">
            <a:extLst>
              <a:ext uri="{FF2B5EF4-FFF2-40B4-BE49-F238E27FC236}">
                <a16:creationId xmlns:a16="http://schemas.microsoft.com/office/drawing/2014/main" xmlns="" id="{99EC9E89-EAE3-478B-A0BA-0FF547412A43}"/>
              </a:ext>
            </a:extLst>
          </p:cNvPr>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a:extLst>
              <a:ext uri="{FF2B5EF4-FFF2-40B4-BE49-F238E27FC236}">
                <a16:creationId xmlns:a16="http://schemas.microsoft.com/office/drawing/2014/main" xmlns="" id="{88465A4D-55C4-4864-AD19-D8A7B3D04DB5}"/>
              </a:ext>
            </a:extLst>
          </p:cNvPr>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生产成本情况</a:t>
            </a:r>
          </a:p>
        </p:txBody>
      </p:sp>
      <p:sp>
        <p:nvSpPr>
          <p:cNvPr id="4" name="矩形 3">
            <a:extLst>
              <a:ext uri="{FF2B5EF4-FFF2-40B4-BE49-F238E27FC236}">
                <a16:creationId xmlns:a16="http://schemas.microsoft.com/office/drawing/2014/main" xmlns="" id="{C45CA484-484D-4FDE-BD54-3F48E85B5996}"/>
              </a:ext>
            </a:extLst>
          </p:cNvPr>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Production cost</a:t>
            </a:r>
            <a:endParaRPr lang="zh-CN" altLang="en-US" sz="2400" dirty="0">
              <a:solidFill>
                <a:schemeClr val="bg2">
                  <a:lumMod val="25000"/>
                </a:schemeClr>
              </a:solidFill>
              <a:cs typeface="+mn-ea"/>
              <a:sym typeface="+mn-lt"/>
            </a:endParaRPr>
          </a:p>
        </p:txBody>
      </p:sp>
    </p:spTree>
    <p:extLst>
      <p:ext uri="{BB962C8B-B14F-4D97-AF65-F5344CB8AC3E}">
        <p14:creationId xmlns:p14="http://schemas.microsoft.com/office/powerpoint/2010/main" val="185398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原辅材料消耗</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xmlns="" id="{780D5392-A1AE-4FFC-9FE8-3DD18FC21CF7}"/>
              </a:ext>
            </a:extLst>
          </p:cNvPr>
          <p:cNvGrpSpPr/>
          <p:nvPr/>
        </p:nvGrpSpPr>
        <p:grpSpPr>
          <a:xfrm>
            <a:off x="865632" y="1389135"/>
            <a:ext cx="10631327" cy="1964029"/>
            <a:chOff x="865632" y="1389135"/>
            <a:chExt cx="10631327" cy="1964029"/>
          </a:xfrm>
        </p:grpSpPr>
        <p:sp>
          <p:nvSpPr>
            <p:cNvPr id="10" name="矩形 9">
              <a:extLst>
                <a:ext uri="{FF2B5EF4-FFF2-40B4-BE49-F238E27FC236}">
                  <a16:creationId xmlns:a16="http://schemas.microsoft.com/office/drawing/2014/main" xmlns="" id="{B976646C-3933-4780-A4E2-FD8AA3CF285B}"/>
                </a:ext>
              </a:extLst>
            </p:cNvPr>
            <p:cNvSpPr/>
            <p:nvPr/>
          </p:nvSpPr>
          <p:spPr>
            <a:xfrm>
              <a:off x="5041900" y="1389135"/>
              <a:ext cx="6455059" cy="1964029"/>
            </a:xfrm>
            <a:prstGeom prst="rect">
              <a:avLst/>
            </a:prstGeom>
            <a:solidFill>
              <a:srgbClr val="2285C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i="1" kern="0" dirty="0">
                <a:solidFill>
                  <a:srgbClr val="FFFFFF"/>
                </a:solidFill>
                <a:cs typeface="+mn-ea"/>
                <a:sym typeface="+mn-lt"/>
              </a:endParaRPr>
            </a:p>
          </p:txBody>
        </p:sp>
        <p:pic>
          <p:nvPicPr>
            <p:cNvPr id="32" name="图片 31">
              <a:extLst>
                <a:ext uri="{FF2B5EF4-FFF2-40B4-BE49-F238E27FC236}">
                  <a16:creationId xmlns:a16="http://schemas.microsoft.com/office/drawing/2014/main" xmlns="" id="{A3D2F9D3-A733-4B4E-9073-DA5BB4FE5F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5632" y="1389135"/>
              <a:ext cx="4036568" cy="1964027"/>
            </a:xfrm>
            <a:prstGeom prst="rect">
              <a:avLst/>
            </a:prstGeom>
          </p:spPr>
        </p:pic>
        <p:grpSp>
          <p:nvGrpSpPr>
            <p:cNvPr id="34" name="组合 33">
              <a:extLst>
                <a:ext uri="{FF2B5EF4-FFF2-40B4-BE49-F238E27FC236}">
                  <a16:creationId xmlns:a16="http://schemas.microsoft.com/office/drawing/2014/main" xmlns="" id="{8375D540-6736-4CDA-99F8-BDFE22208F5D}"/>
                </a:ext>
              </a:extLst>
            </p:cNvPr>
            <p:cNvGrpSpPr/>
            <p:nvPr/>
          </p:nvGrpSpPr>
          <p:grpSpPr>
            <a:xfrm>
              <a:off x="5369376" y="1736677"/>
              <a:ext cx="5747004" cy="1290744"/>
              <a:chOff x="1195730" y="5396339"/>
              <a:chExt cx="1088401" cy="244449"/>
            </a:xfrm>
          </p:grpSpPr>
          <p:sp>
            <p:nvSpPr>
              <p:cNvPr id="35" name="文本框 34">
                <a:extLst>
                  <a:ext uri="{FF2B5EF4-FFF2-40B4-BE49-F238E27FC236}">
                    <a16:creationId xmlns:a16="http://schemas.microsoft.com/office/drawing/2014/main" xmlns="" id="{E0C9F8A2-A552-410B-B1B2-BE0961D14602}"/>
                  </a:ext>
                </a:extLst>
              </p:cNvPr>
              <p:cNvSpPr txBox="1"/>
              <p:nvPr/>
            </p:nvSpPr>
            <p:spPr>
              <a:xfrm>
                <a:off x="1195730" y="5396339"/>
                <a:ext cx="615950" cy="227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bg1"/>
                    </a:solidFill>
                    <a:effectLst/>
                    <a:uLnTx/>
                    <a:uFillTx/>
                    <a:cs typeface="+mn-ea"/>
                    <a:sym typeface="+mn-lt"/>
                  </a:rPr>
                  <a:t>1326</a:t>
                </a:r>
                <a:endParaRPr kumimoji="0" lang="zh-CN" altLang="en-US" sz="7200" b="1" i="0" u="none" strike="noStrike" kern="1200" cap="none" spc="0" normalizeH="0" baseline="0" noProof="0" dirty="0">
                  <a:ln>
                    <a:noFill/>
                  </a:ln>
                  <a:solidFill>
                    <a:schemeClr val="bg1"/>
                  </a:solidFill>
                  <a:effectLst/>
                  <a:uLnTx/>
                  <a:uFillTx/>
                  <a:cs typeface="+mn-ea"/>
                  <a:sym typeface="+mn-lt"/>
                </a:endParaRPr>
              </a:p>
            </p:txBody>
          </p:sp>
          <p:sp>
            <p:nvSpPr>
              <p:cNvPr id="36" name="文本框 35">
                <a:extLst>
                  <a:ext uri="{FF2B5EF4-FFF2-40B4-BE49-F238E27FC236}">
                    <a16:creationId xmlns:a16="http://schemas.microsoft.com/office/drawing/2014/main" xmlns="" id="{68430716-CA0D-4ED7-92F8-BEAB9AB335C6}"/>
                  </a:ext>
                </a:extLst>
              </p:cNvPr>
              <p:cNvSpPr txBox="1"/>
              <p:nvPr/>
            </p:nvSpPr>
            <p:spPr>
              <a:xfrm>
                <a:off x="1698185" y="5427452"/>
                <a:ext cx="585946" cy="21333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本月销售数据曲线概括，您可以根据贵公司的实际情况自由调整数据用户可以在投影仪或者计算机上进行演示也可以将演示文稿打印出来</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cxnSp>
            <p:nvCxnSpPr>
              <p:cNvPr id="37" name="直接连接符 36">
                <a:extLst>
                  <a:ext uri="{FF2B5EF4-FFF2-40B4-BE49-F238E27FC236}">
                    <a16:creationId xmlns:a16="http://schemas.microsoft.com/office/drawing/2014/main" xmlns="" id="{8FCCC048-DD43-472E-ACF0-C850A4840424}"/>
                  </a:ext>
                </a:extLst>
              </p:cNvPr>
              <p:cNvCxnSpPr/>
              <p:nvPr/>
            </p:nvCxnSpPr>
            <p:spPr>
              <a:xfrm>
                <a:off x="1654241" y="5427452"/>
                <a:ext cx="0" cy="165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xmlns="" id="{CE50EA39-0A1F-4221-ABB1-2E2B4C2179DA}"/>
              </a:ext>
            </a:extLst>
          </p:cNvPr>
          <p:cNvGrpSpPr/>
          <p:nvPr/>
        </p:nvGrpSpPr>
        <p:grpSpPr>
          <a:xfrm>
            <a:off x="1306035" y="4091620"/>
            <a:ext cx="9579929" cy="833766"/>
            <a:chOff x="4612851" y="4570785"/>
            <a:chExt cx="2275629" cy="294483"/>
          </a:xfrm>
        </p:grpSpPr>
        <p:graphicFrame>
          <p:nvGraphicFramePr>
            <p:cNvPr id="39" name="图表 38">
              <a:extLst>
                <a:ext uri="{FF2B5EF4-FFF2-40B4-BE49-F238E27FC236}">
                  <a16:creationId xmlns:a16="http://schemas.microsoft.com/office/drawing/2014/main" xmlns="" id="{7F9B5E53-30E7-4E29-AD68-B3BCD6A7BAA1}"/>
                </a:ext>
              </a:extLst>
            </p:cNvPr>
            <p:cNvGraphicFramePr/>
            <p:nvPr>
              <p:extLst>
                <p:ext uri="{D42A27DB-BD31-4B8C-83A1-F6EECF244321}">
                  <p14:modId xmlns:p14="http://schemas.microsoft.com/office/powerpoint/2010/main" val="1501861454"/>
                </p:ext>
              </p:extLst>
            </p:nvPr>
          </p:nvGraphicFramePr>
          <p:xfrm>
            <a:off x="4612851" y="4570785"/>
            <a:ext cx="294429" cy="2944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图表 39">
              <a:extLst>
                <a:ext uri="{FF2B5EF4-FFF2-40B4-BE49-F238E27FC236}">
                  <a16:creationId xmlns:a16="http://schemas.microsoft.com/office/drawing/2014/main" xmlns="" id="{53EE22A3-FA86-46E7-BF29-0BB898F79EFC}"/>
                </a:ext>
              </a:extLst>
            </p:cNvPr>
            <p:cNvGraphicFramePr/>
            <p:nvPr>
              <p:extLst>
                <p:ext uri="{D42A27DB-BD31-4B8C-83A1-F6EECF244321}">
                  <p14:modId xmlns:p14="http://schemas.microsoft.com/office/powerpoint/2010/main" val="65064714"/>
                </p:ext>
              </p:extLst>
            </p:nvPr>
          </p:nvGraphicFramePr>
          <p:xfrm>
            <a:off x="5108151" y="4570785"/>
            <a:ext cx="294429" cy="294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图表 40">
              <a:extLst>
                <a:ext uri="{FF2B5EF4-FFF2-40B4-BE49-F238E27FC236}">
                  <a16:creationId xmlns:a16="http://schemas.microsoft.com/office/drawing/2014/main" xmlns="" id="{D58E9A83-9E6E-4DBA-9BC7-52A34289F415}"/>
                </a:ext>
              </a:extLst>
            </p:cNvPr>
            <p:cNvGraphicFramePr/>
            <p:nvPr>
              <p:extLst>
                <p:ext uri="{D42A27DB-BD31-4B8C-83A1-F6EECF244321}">
                  <p14:modId xmlns:p14="http://schemas.microsoft.com/office/powerpoint/2010/main" val="4227719638"/>
                </p:ext>
              </p:extLst>
            </p:nvPr>
          </p:nvGraphicFramePr>
          <p:xfrm>
            <a:off x="5603451" y="4570785"/>
            <a:ext cx="294429" cy="294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图表 41">
              <a:extLst>
                <a:ext uri="{FF2B5EF4-FFF2-40B4-BE49-F238E27FC236}">
                  <a16:creationId xmlns:a16="http://schemas.microsoft.com/office/drawing/2014/main" xmlns="" id="{59BA07B6-DB67-4071-A861-F088C4E8AA9D}"/>
                </a:ext>
              </a:extLst>
            </p:cNvPr>
            <p:cNvGraphicFramePr/>
            <p:nvPr>
              <p:extLst>
                <p:ext uri="{D42A27DB-BD31-4B8C-83A1-F6EECF244321}">
                  <p14:modId xmlns:p14="http://schemas.microsoft.com/office/powerpoint/2010/main" val="2996433088"/>
                </p:ext>
              </p:extLst>
            </p:nvPr>
          </p:nvGraphicFramePr>
          <p:xfrm>
            <a:off x="6098751" y="4570785"/>
            <a:ext cx="294429" cy="2944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图表 42">
              <a:extLst>
                <a:ext uri="{FF2B5EF4-FFF2-40B4-BE49-F238E27FC236}">
                  <a16:creationId xmlns:a16="http://schemas.microsoft.com/office/drawing/2014/main" xmlns="" id="{74DA83FF-5842-4ACD-896F-640CABFCE00B}"/>
                </a:ext>
              </a:extLst>
            </p:cNvPr>
            <p:cNvGraphicFramePr/>
            <p:nvPr>
              <p:extLst>
                <p:ext uri="{D42A27DB-BD31-4B8C-83A1-F6EECF244321}">
                  <p14:modId xmlns:p14="http://schemas.microsoft.com/office/powerpoint/2010/main" val="3300504737"/>
                </p:ext>
              </p:extLst>
            </p:nvPr>
          </p:nvGraphicFramePr>
          <p:xfrm>
            <a:off x="6594051" y="4570785"/>
            <a:ext cx="294429" cy="294483"/>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44" name="组合 43">
            <a:extLst>
              <a:ext uri="{FF2B5EF4-FFF2-40B4-BE49-F238E27FC236}">
                <a16:creationId xmlns:a16="http://schemas.microsoft.com/office/drawing/2014/main" xmlns="" id="{1DD5BD9E-BD6A-4F4A-A9F0-8D00C0E9482D}"/>
              </a:ext>
            </a:extLst>
          </p:cNvPr>
          <p:cNvGrpSpPr/>
          <p:nvPr/>
        </p:nvGrpSpPr>
        <p:grpSpPr>
          <a:xfrm>
            <a:off x="1760375" y="4371483"/>
            <a:ext cx="9041187" cy="274039"/>
            <a:chOff x="7115235" y="6194764"/>
            <a:chExt cx="3806087" cy="105055"/>
          </a:xfrm>
        </p:grpSpPr>
        <p:sp>
          <p:nvSpPr>
            <p:cNvPr id="45" name="文本框 44">
              <a:extLst>
                <a:ext uri="{FF2B5EF4-FFF2-40B4-BE49-F238E27FC236}">
                  <a16:creationId xmlns:a16="http://schemas.microsoft.com/office/drawing/2014/main" xmlns="" id="{CA38BD78-688C-4427-9285-8710E534ABCA}"/>
                </a:ext>
              </a:extLst>
            </p:cNvPr>
            <p:cNvSpPr txBox="1"/>
            <p:nvPr/>
          </p:nvSpPr>
          <p:spPr>
            <a:xfrm>
              <a:off x="7115235" y="6200653"/>
              <a:ext cx="269816"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40%</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6" name="文本框 45">
              <a:extLst>
                <a:ext uri="{FF2B5EF4-FFF2-40B4-BE49-F238E27FC236}">
                  <a16:creationId xmlns:a16="http://schemas.microsoft.com/office/drawing/2014/main" xmlns="" id="{DD4582E0-4BD4-4BC6-8D08-D2E5140A24C8}"/>
                </a:ext>
              </a:extLst>
            </p:cNvPr>
            <p:cNvSpPr txBox="1"/>
            <p:nvPr/>
          </p:nvSpPr>
          <p:spPr>
            <a:xfrm>
              <a:off x="7984116" y="6200653"/>
              <a:ext cx="308782"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85%</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7" name="文本框 46">
              <a:extLst>
                <a:ext uri="{FF2B5EF4-FFF2-40B4-BE49-F238E27FC236}">
                  <a16:creationId xmlns:a16="http://schemas.microsoft.com/office/drawing/2014/main" xmlns="" id="{979D6542-D58C-4620-938A-EF3B098320A1}"/>
                </a:ext>
              </a:extLst>
            </p:cNvPr>
            <p:cNvSpPr txBox="1"/>
            <p:nvPr/>
          </p:nvSpPr>
          <p:spPr>
            <a:xfrm>
              <a:off x="8865941" y="6205428"/>
              <a:ext cx="308013"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70%</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8" name="文本框 47">
              <a:extLst>
                <a:ext uri="{FF2B5EF4-FFF2-40B4-BE49-F238E27FC236}">
                  <a16:creationId xmlns:a16="http://schemas.microsoft.com/office/drawing/2014/main" xmlns="" id="{B3C1F47A-C488-4130-BAEB-7AE7D7B07A66}"/>
                </a:ext>
              </a:extLst>
            </p:cNvPr>
            <p:cNvSpPr txBox="1"/>
            <p:nvPr/>
          </p:nvSpPr>
          <p:spPr>
            <a:xfrm>
              <a:off x="9731672" y="6205428"/>
              <a:ext cx="285839"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74%</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9" name="文本框 48">
              <a:extLst>
                <a:ext uri="{FF2B5EF4-FFF2-40B4-BE49-F238E27FC236}">
                  <a16:creationId xmlns:a16="http://schemas.microsoft.com/office/drawing/2014/main" xmlns="" id="{FDFDE160-F8A4-4E5B-869D-4E4AE24FACB5}"/>
                </a:ext>
              </a:extLst>
            </p:cNvPr>
            <p:cNvSpPr txBox="1"/>
            <p:nvPr/>
          </p:nvSpPr>
          <p:spPr>
            <a:xfrm>
              <a:off x="10613213" y="6194764"/>
              <a:ext cx="308109"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88%</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grpSp>
      <p:sp>
        <p:nvSpPr>
          <p:cNvPr id="54" name="椭圆 53">
            <a:extLst>
              <a:ext uri="{FF2B5EF4-FFF2-40B4-BE49-F238E27FC236}">
                <a16:creationId xmlns:a16="http://schemas.microsoft.com/office/drawing/2014/main" xmlns="" id="{1470DF19-303D-4FA7-BF19-CD6E30A29674}"/>
              </a:ext>
            </a:extLst>
          </p:cNvPr>
          <p:cNvSpPr/>
          <p:nvPr/>
        </p:nvSpPr>
        <p:spPr>
          <a:xfrm>
            <a:off x="8140669" y="5869504"/>
            <a:ext cx="149212" cy="149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56" name="椭圆 55">
            <a:extLst>
              <a:ext uri="{FF2B5EF4-FFF2-40B4-BE49-F238E27FC236}">
                <a16:creationId xmlns:a16="http://schemas.microsoft.com/office/drawing/2014/main" xmlns="" id="{9EF122BE-608C-4F9D-8630-B27607B63CFA}"/>
              </a:ext>
            </a:extLst>
          </p:cNvPr>
          <p:cNvSpPr/>
          <p:nvPr/>
        </p:nvSpPr>
        <p:spPr>
          <a:xfrm>
            <a:off x="11051416" y="5879599"/>
            <a:ext cx="149212" cy="149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lumMod val="25000"/>
                </a:schemeClr>
              </a:solidFill>
              <a:effectLst/>
              <a:uLnTx/>
              <a:uFillTx/>
              <a:cs typeface="+mn-ea"/>
              <a:sym typeface="+mn-lt"/>
            </a:endParaRPr>
          </a:p>
        </p:txBody>
      </p:sp>
      <p:cxnSp>
        <p:nvCxnSpPr>
          <p:cNvPr id="58" name="直接连接符 57">
            <a:extLst>
              <a:ext uri="{FF2B5EF4-FFF2-40B4-BE49-F238E27FC236}">
                <a16:creationId xmlns:a16="http://schemas.microsoft.com/office/drawing/2014/main" xmlns="" id="{277E182C-18E2-4626-B90F-AFD295601FE1}"/>
              </a:ext>
            </a:extLst>
          </p:cNvPr>
          <p:cNvCxnSpPr/>
          <p:nvPr/>
        </p:nvCxnSpPr>
        <p:spPr>
          <a:xfrm>
            <a:off x="1900255" y="506817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314C23B2-D83D-460C-A402-66119EEADA5A}"/>
              </a:ext>
            </a:extLst>
          </p:cNvPr>
          <p:cNvCxnSpPr/>
          <p:nvPr/>
        </p:nvCxnSpPr>
        <p:spPr>
          <a:xfrm>
            <a:off x="6086512" y="574263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F2809811-9E72-402F-BD27-FD1CC2FD7017}"/>
              </a:ext>
            </a:extLst>
          </p:cNvPr>
          <p:cNvCxnSpPr/>
          <p:nvPr/>
        </p:nvCxnSpPr>
        <p:spPr>
          <a:xfrm>
            <a:off x="10288661" y="574263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xmlns="" id="{D25E8313-0C35-48EE-AE0E-243C7E162244}"/>
              </a:ext>
            </a:extLst>
          </p:cNvPr>
          <p:cNvSpPr txBox="1"/>
          <p:nvPr/>
        </p:nvSpPr>
        <p:spPr>
          <a:xfrm>
            <a:off x="1295383"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p>
        </p:txBody>
      </p:sp>
      <p:sp>
        <p:nvSpPr>
          <p:cNvPr id="64" name="文本框 63">
            <a:extLst>
              <a:ext uri="{FF2B5EF4-FFF2-40B4-BE49-F238E27FC236}">
                <a16:creationId xmlns:a16="http://schemas.microsoft.com/office/drawing/2014/main" xmlns="" id="{5ED9C3D8-4241-413C-95C4-4AD8E8623477}"/>
              </a:ext>
            </a:extLst>
          </p:cNvPr>
          <p:cNvSpPr txBox="1"/>
          <p:nvPr/>
        </p:nvSpPr>
        <p:spPr>
          <a:xfrm>
            <a:off x="5524185"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p>
        </p:txBody>
      </p:sp>
      <p:sp>
        <p:nvSpPr>
          <p:cNvPr id="65" name="文本框 64">
            <a:extLst>
              <a:ext uri="{FF2B5EF4-FFF2-40B4-BE49-F238E27FC236}">
                <a16:creationId xmlns:a16="http://schemas.microsoft.com/office/drawing/2014/main" xmlns="" id="{29EE450A-765B-43F6-B6BB-1C621D328056}"/>
              </a:ext>
            </a:extLst>
          </p:cNvPr>
          <p:cNvSpPr txBox="1"/>
          <p:nvPr/>
        </p:nvSpPr>
        <p:spPr>
          <a:xfrm>
            <a:off x="7625752"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p>
        </p:txBody>
      </p:sp>
      <p:sp>
        <p:nvSpPr>
          <p:cNvPr id="66" name="文本框 65">
            <a:extLst>
              <a:ext uri="{FF2B5EF4-FFF2-40B4-BE49-F238E27FC236}">
                <a16:creationId xmlns:a16="http://schemas.microsoft.com/office/drawing/2014/main" xmlns="" id="{5DC9FF90-E42D-4484-AA36-443A62632517}"/>
              </a:ext>
            </a:extLst>
          </p:cNvPr>
          <p:cNvSpPr txBox="1"/>
          <p:nvPr/>
        </p:nvSpPr>
        <p:spPr>
          <a:xfrm>
            <a:off x="9699047"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p>
        </p:txBody>
      </p:sp>
      <p:sp>
        <p:nvSpPr>
          <p:cNvPr id="67" name="文本框 66">
            <a:extLst>
              <a:ext uri="{FF2B5EF4-FFF2-40B4-BE49-F238E27FC236}">
                <a16:creationId xmlns:a16="http://schemas.microsoft.com/office/drawing/2014/main" xmlns="" id="{F1D0B2AD-9FA5-4F16-98AE-ECBE001296C8}"/>
              </a:ext>
            </a:extLst>
          </p:cNvPr>
          <p:cNvSpPr txBox="1"/>
          <p:nvPr/>
        </p:nvSpPr>
        <p:spPr>
          <a:xfrm>
            <a:off x="3391146"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p>
        </p:txBody>
      </p:sp>
    </p:spTree>
    <p:extLst>
      <p:ext uri="{BB962C8B-B14F-4D97-AF65-F5344CB8AC3E}">
        <p14:creationId xmlns:p14="http://schemas.microsoft.com/office/powerpoint/2010/main" val="275627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strVal val="#ppt_x"/>
                                          </p:val>
                                        </p:tav>
                                        <p:tav tm="100000">
                                          <p:val>
                                            <p:strVal val="#ppt_x"/>
                                          </p:val>
                                        </p:tav>
                                      </p:tavLst>
                                    </p:anim>
                                    <p:anim calcmode="lin" valueType="num">
                                      <p:cBhvr>
                                        <p:cTn id="51" dur="1000" fill="hold"/>
                                        <p:tgtEl>
                                          <p:spTgt spid="6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制造费用</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xmlns="" id="{89F8178B-7D72-4B67-8306-89A438F9BDCE}"/>
              </a:ext>
            </a:extLst>
          </p:cNvPr>
          <p:cNvSpPr txBox="1"/>
          <p:nvPr/>
        </p:nvSpPr>
        <p:spPr>
          <a:xfrm>
            <a:off x="1206120"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65%</a:t>
            </a:r>
            <a:endParaRPr lang="zh-CN" altLang="en-US" sz="2000" dirty="0">
              <a:solidFill>
                <a:schemeClr val="bg2">
                  <a:lumMod val="25000"/>
                </a:schemeClr>
              </a:solidFill>
              <a:cs typeface="+mn-ea"/>
              <a:sym typeface="+mn-lt"/>
            </a:endParaRPr>
          </a:p>
        </p:txBody>
      </p:sp>
      <p:sp>
        <p:nvSpPr>
          <p:cNvPr id="99" name="文本框 98">
            <a:extLst>
              <a:ext uri="{FF2B5EF4-FFF2-40B4-BE49-F238E27FC236}">
                <a16:creationId xmlns:a16="http://schemas.microsoft.com/office/drawing/2014/main" xmlns="" id="{5BEE560F-7DE7-4C37-A6E3-8E5DE80435FE}"/>
              </a:ext>
            </a:extLst>
          </p:cNvPr>
          <p:cNvSpPr txBox="1"/>
          <p:nvPr/>
        </p:nvSpPr>
        <p:spPr>
          <a:xfrm>
            <a:off x="3865445"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40%</a:t>
            </a:r>
            <a:endParaRPr lang="zh-CN" altLang="en-US" sz="2000" dirty="0">
              <a:solidFill>
                <a:schemeClr val="bg2">
                  <a:lumMod val="25000"/>
                </a:schemeClr>
              </a:solidFill>
              <a:cs typeface="+mn-ea"/>
              <a:sym typeface="+mn-lt"/>
            </a:endParaRPr>
          </a:p>
        </p:txBody>
      </p:sp>
      <p:sp>
        <p:nvSpPr>
          <p:cNvPr id="100" name="文本框 99">
            <a:extLst>
              <a:ext uri="{FF2B5EF4-FFF2-40B4-BE49-F238E27FC236}">
                <a16:creationId xmlns:a16="http://schemas.microsoft.com/office/drawing/2014/main" xmlns="" id="{E74EC0CB-0AE4-4725-97B0-5803DAC3641D}"/>
              </a:ext>
            </a:extLst>
          </p:cNvPr>
          <p:cNvSpPr txBox="1"/>
          <p:nvPr/>
        </p:nvSpPr>
        <p:spPr>
          <a:xfrm>
            <a:off x="6524770"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75%</a:t>
            </a:r>
            <a:endParaRPr lang="zh-CN" altLang="en-US" sz="2000" dirty="0">
              <a:solidFill>
                <a:schemeClr val="bg2">
                  <a:lumMod val="25000"/>
                </a:schemeClr>
              </a:solidFill>
              <a:cs typeface="+mn-ea"/>
              <a:sym typeface="+mn-lt"/>
            </a:endParaRPr>
          </a:p>
        </p:txBody>
      </p:sp>
      <p:sp>
        <p:nvSpPr>
          <p:cNvPr id="101" name="文本框 100">
            <a:extLst>
              <a:ext uri="{FF2B5EF4-FFF2-40B4-BE49-F238E27FC236}">
                <a16:creationId xmlns:a16="http://schemas.microsoft.com/office/drawing/2014/main" xmlns="" id="{DC2BC02D-3C7F-4AF9-9FC9-1E3D6C79A194}"/>
              </a:ext>
            </a:extLst>
          </p:cNvPr>
          <p:cNvSpPr txBox="1"/>
          <p:nvPr/>
        </p:nvSpPr>
        <p:spPr>
          <a:xfrm>
            <a:off x="9184096" y="4635406"/>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100%</a:t>
            </a:r>
            <a:endParaRPr lang="zh-CN" altLang="en-US" sz="2000" dirty="0">
              <a:solidFill>
                <a:schemeClr val="bg2">
                  <a:lumMod val="25000"/>
                </a:schemeClr>
              </a:solidFill>
              <a:cs typeface="+mn-ea"/>
              <a:sym typeface="+mn-lt"/>
            </a:endParaRPr>
          </a:p>
        </p:txBody>
      </p:sp>
      <p:grpSp>
        <p:nvGrpSpPr>
          <p:cNvPr id="102" name="组合 101">
            <a:extLst>
              <a:ext uri="{FF2B5EF4-FFF2-40B4-BE49-F238E27FC236}">
                <a16:creationId xmlns:a16="http://schemas.microsoft.com/office/drawing/2014/main" xmlns="" id="{3A5EF631-43B1-40AC-9276-D3638FF1D15A}"/>
              </a:ext>
            </a:extLst>
          </p:cNvPr>
          <p:cNvGrpSpPr/>
          <p:nvPr/>
        </p:nvGrpSpPr>
        <p:grpSpPr>
          <a:xfrm>
            <a:off x="647700" y="2080748"/>
            <a:ext cx="2782739" cy="2097957"/>
            <a:chOff x="2032000" y="365078"/>
            <a:chExt cx="8128000" cy="6127845"/>
          </a:xfrm>
          <a:effectLst>
            <a:outerShdw dist="63500" dir="9600000" algn="ctr" rotWithShape="0">
              <a:srgbClr val="000000">
                <a:alpha val="43137"/>
              </a:srgbClr>
            </a:outerShdw>
          </a:effectLst>
        </p:grpSpPr>
        <p:sp>
          <p:nvSpPr>
            <p:cNvPr id="103" name="椭圆 102">
              <a:extLst>
                <a:ext uri="{FF2B5EF4-FFF2-40B4-BE49-F238E27FC236}">
                  <a16:creationId xmlns:a16="http://schemas.microsoft.com/office/drawing/2014/main" xmlns="" id="{BC5858BB-1032-44C7-A4AA-EDBBF0E15BDA}"/>
                </a:ext>
              </a:extLst>
            </p:cNvPr>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04" name="图表 103">
              <a:extLst>
                <a:ext uri="{FF2B5EF4-FFF2-40B4-BE49-F238E27FC236}">
                  <a16:creationId xmlns:a16="http://schemas.microsoft.com/office/drawing/2014/main" xmlns="" id="{F9E7437F-7E75-4D07-B512-5AE156190833}"/>
                </a:ext>
              </a:extLst>
            </p:cNvPr>
            <p:cNvGraphicFramePr/>
            <p:nvPr>
              <p:extLst>
                <p:ext uri="{D42A27DB-BD31-4B8C-83A1-F6EECF244321}">
                  <p14:modId xmlns:p14="http://schemas.microsoft.com/office/powerpoint/2010/main" val="3690257639"/>
                </p:ext>
              </p:extLst>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05" name="组合 104">
            <a:extLst>
              <a:ext uri="{FF2B5EF4-FFF2-40B4-BE49-F238E27FC236}">
                <a16:creationId xmlns:a16="http://schemas.microsoft.com/office/drawing/2014/main" xmlns="" id="{6C5A2A26-BA96-4BE9-B7C4-0AE4EC2BC6E5}"/>
              </a:ext>
            </a:extLst>
          </p:cNvPr>
          <p:cNvGrpSpPr/>
          <p:nvPr/>
        </p:nvGrpSpPr>
        <p:grpSpPr>
          <a:xfrm>
            <a:off x="3250014" y="2080748"/>
            <a:ext cx="2782739" cy="2097957"/>
            <a:chOff x="2032000" y="365078"/>
            <a:chExt cx="8128000" cy="6127845"/>
          </a:xfrm>
          <a:effectLst>
            <a:outerShdw dist="63500" dir="9600000" algn="ctr" rotWithShape="0">
              <a:srgbClr val="000000">
                <a:alpha val="43137"/>
              </a:srgbClr>
            </a:outerShdw>
          </a:effectLst>
        </p:grpSpPr>
        <p:sp>
          <p:nvSpPr>
            <p:cNvPr id="106" name="椭圆 105">
              <a:extLst>
                <a:ext uri="{FF2B5EF4-FFF2-40B4-BE49-F238E27FC236}">
                  <a16:creationId xmlns:a16="http://schemas.microsoft.com/office/drawing/2014/main" xmlns="" id="{5383C651-A338-40C5-9E63-BED4728CF768}"/>
                </a:ext>
              </a:extLst>
            </p:cNvPr>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07" name="图表 106">
              <a:extLst>
                <a:ext uri="{FF2B5EF4-FFF2-40B4-BE49-F238E27FC236}">
                  <a16:creationId xmlns:a16="http://schemas.microsoft.com/office/drawing/2014/main" xmlns="" id="{B1547003-33AE-4B51-BFEF-C42AB65AAA96}"/>
                </a:ext>
              </a:extLst>
            </p:cNvPr>
            <p:cNvGraphicFramePr/>
            <p:nvPr>
              <p:extLst>
                <p:ext uri="{D42A27DB-BD31-4B8C-83A1-F6EECF244321}">
                  <p14:modId xmlns:p14="http://schemas.microsoft.com/office/powerpoint/2010/main" val="3824663860"/>
                </p:ext>
              </p:extLst>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08" name="组合 107">
            <a:extLst>
              <a:ext uri="{FF2B5EF4-FFF2-40B4-BE49-F238E27FC236}">
                <a16:creationId xmlns:a16="http://schemas.microsoft.com/office/drawing/2014/main" xmlns="" id="{4B2C0B69-BC34-47F1-9712-EC08A03C066D}"/>
              </a:ext>
            </a:extLst>
          </p:cNvPr>
          <p:cNvGrpSpPr/>
          <p:nvPr/>
        </p:nvGrpSpPr>
        <p:grpSpPr>
          <a:xfrm>
            <a:off x="5852328" y="2080748"/>
            <a:ext cx="2782739" cy="2097957"/>
            <a:chOff x="2032000" y="365078"/>
            <a:chExt cx="8128000" cy="6127845"/>
          </a:xfrm>
          <a:effectLst>
            <a:outerShdw dist="63500" dir="9600000" algn="ctr" rotWithShape="0">
              <a:srgbClr val="000000">
                <a:alpha val="43137"/>
              </a:srgbClr>
            </a:outerShdw>
          </a:effectLst>
        </p:grpSpPr>
        <p:sp>
          <p:nvSpPr>
            <p:cNvPr id="109" name="椭圆 108">
              <a:extLst>
                <a:ext uri="{FF2B5EF4-FFF2-40B4-BE49-F238E27FC236}">
                  <a16:creationId xmlns:a16="http://schemas.microsoft.com/office/drawing/2014/main" xmlns="" id="{7BFA0C0F-054E-4278-A550-8B16C009427A}"/>
                </a:ext>
              </a:extLst>
            </p:cNvPr>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0" name="图表 109">
              <a:extLst>
                <a:ext uri="{FF2B5EF4-FFF2-40B4-BE49-F238E27FC236}">
                  <a16:creationId xmlns:a16="http://schemas.microsoft.com/office/drawing/2014/main" xmlns="" id="{7ECF4850-FAD8-450E-AD75-C241AF619EB7}"/>
                </a:ext>
              </a:extLst>
            </p:cNvPr>
            <p:cNvGraphicFramePr/>
            <p:nvPr>
              <p:extLst>
                <p:ext uri="{D42A27DB-BD31-4B8C-83A1-F6EECF244321}">
                  <p14:modId xmlns:p14="http://schemas.microsoft.com/office/powerpoint/2010/main" val="2122591642"/>
                </p:ext>
              </p:extLst>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11" name="组合 110">
            <a:extLst>
              <a:ext uri="{FF2B5EF4-FFF2-40B4-BE49-F238E27FC236}">
                <a16:creationId xmlns:a16="http://schemas.microsoft.com/office/drawing/2014/main" xmlns="" id="{9F95239E-433E-433C-BEB2-9F30FF9894C9}"/>
              </a:ext>
            </a:extLst>
          </p:cNvPr>
          <p:cNvGrpSpPr/>
          <p:nvPr/>
        </p:nvGrpSpPr>
        <p:grpSpPr>
          <a:xfrm>
            <a:off x="8454643" y="2080748"/>
            <a:ext cx="2782739" cy="2097957"/>
            <a:chOff x="2032000" y="365078"/>
            <a:chExt cx="8128000" cy="6127845"/>
          </a:xfrm>
          <a:effectLst>
            <a:outerShdw dist="63500" dir="9600000" algn="ctr" rotWithShape="0">
              <a:srgbClr val="000000">
                <a:alpha val="43137"/>
              </a:srgbClr>
            </a:outerShdw>
          </a:effectLst>
        </p:grpSpPr>
        <p:sp>
          <p:nvSpPr>
            <p:cNvPr id="112" name="椭圆 111">
              <a:extLst>
                <a:ext uri="{FF2B5EF4-FFF2-40B4-BE49-F238E27FC236}">
                  <a16:creationId xmlns:a16="http://schemas.microsoft.com/office/drawing/2014/main" xmlns="" id="{7DB32723-F564-4E53-914E-9135B2CBF278}"/>
                </a:ext>
              </a:extLst>
            </p:cNvPr>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3" name="图表 112">
              <a:extLst>
                <a:ext uri="{FF2B5EF4-FFF2-40B4-BE49-F238E27FC236}">
                  <a16:creationId xmlns:a16="http://schemas.microsoft.com/office/drawing/2014/main" xmlns="" id="{268196C9-5D10-492B-963E-8E4697DDF54C}"/>
                </a:ext>
              </a:extLst>
            </p:cNvPr>
            <p:cNvGraphicFramePr/>
            <p:nvPr>
              <p:extLst>
                <p:ext uri="{D42A27DB-BD31-4B8C-83A1-F6EECF244321}">
                  <p14:modId xmlns:p14="http://schemas.microsoft.com/office/powerpoint/2010/main" val="207445249"/>
                </p:ext>
              </p:extLst>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5"/>
            </a:graphicData>
          </a:graphic>
        </p:graphicFrame>
      </p:grpSp>
      <p:sp>
        <p:nvSpPr>
          <p:cNvPr id="114" name="TextBox 11">
            <a:extLst>
              <a:ext uri="{FF2B5EF4-FFF2-40B4-BE49-F238E27FC236}">
                <a16:creationId xmlns:a16="http://schemas.microsoft.com/office/drawing/2014/main" xmlns="" id="{A341AD4A-6BF7-4E1A-BA42-65827D460C18}"/>
              </a:ext>
            </a:extLst>
          </p:cNvPr>
          <p:cNvSpPr txBox="1"/>
          <p:nvPr/>
        </p:nvSpPr>
        <p:spPr>
          <a:xfrm flipH="1">
            <a:off x="1456255"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p>
        </p:txBody>
      </p:sp>
      <p:sp>
        <p:nvSpPr>
          <p:cNvPr id="115" name="TextBox 11">
            <a:extLst>
              <a:ext uri="{FF2B5EF4-FFF2-40B4-BE49-F238E27FC236}">
                <a16:creationId xmlns:a16="http://schemas.microsoft.com/office/drawing/2014/main" xmlns="" id="{546909C5-4B8D-4770-8D07-706D826E3653}"/>
              </a:ext>
            </a:extLst>
          </p:cNvPr>
          <p:cNvSpPr txBox="1"/>
          <p:nvPr/>
        </p:nvSpPr>
        <p:spPr>
          <a:xfrm flipH="1">
            <a:off x="3990512"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p>
        </p:txBody>
      </p:sp>
      <p:sp>
        <p:nvSpPr>
          <p:cNvPr id="116" name="TextBox 11">
            <a:extLst>
              <a:ext uri="{FF2B5EF4-FFF2-40B4-BE49-F238E27FC236}">
                <a16:creationId xmlns:a16="http://schemas.microsoft.com/office/drawing/2014/main" xmlns="" id="{A0E66146-D4F4-49D8-939C-2F8125937110}"/>
              </a:ext>
            </a:extLst>
          </p:cNvPr>
          <p:cNvSpPr txBox="1"/>
          <p:nvPr/>
        </p:nvSpPr>
        <p:spPr>
          <a:xfrm flipH="1">
            <a:off x="6590944"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p>
        </p:txBody>
      </p:sp>
      <p:sp>
        <p:nvSpPr>
          <p:cNvPr id="117" name="TextBox 11">
            <a:extLst>
              <a:ext uri="{FF2B5EF4-FFF2-40B4-BE49-F238E27FC236}">
                <a16:creationId xmlns:a16="http://schemas.microsoft.com/office/drawing/2014/main" xmlns="" id="{0FEF8C7A-8881-4EE6-B26D-F9DFD77AE857}"/>
              </a:ext>
            </a:extLst>
          </p:cNvPr>
          <p:cNvSpPr txBox="1"/>
          <p:nvPr/>
        </p:nvSpPr>
        <p:spPr>
          <a:xfrm flipH="1">
            <a:off x="9434231"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p>
        </p:txBody>
      </p:sp>
    </p:spTree>
    <p:extLst>
      <p:ext uri="{BB962C8B-B14F-4D97-AF65-F5344CB8AC3E}">
        <p14:creationId xmlns:p14="http://schemas.microsoft.com/office/powerpoint/2010/main" val="1661978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par>
                                <p:cTn id="18" presetID="10" presetClass="entr" presetSubtype="0"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1000"/>
                                        <p:tgtEl>
                                          <p:spTgt spid="98"/>
                                        </p:tgtEl>
                                      </p:cBhvr>
                                    </p:animEffect>
                                    <p:anim calcmode="lin" valueType="num">
                                      <p:cBhvr>
                                        <p:cTn id="32" dur="1000" fill="hold"/>
                                        <p:tgtEl>
                                          <p:spTgt spid="98"/>
                                        </p:tgtEl>
                                        <p:attrNameLst>
                                          <p:attrName>ppt_x</p:attrName>
                                        </p:attrNameLst>
                                      </p:cBhvr>
                                      <p:tavLst>
                                        <p:tav tm="0">
                                          <p:val>
                                            <p:strVal val="#ppt_x"/>
                                          </p:val>
                                        </p:tav>
                                        <p:tav tm="100000">
                                          <p:val>
                                            <p:strVal val="#ppt_x"/>
                                          </p:val>
                                        </p:tav>
                                      </p:tavLst>
                                    </p:anim>
                                    <p:anim calcmode="lin" valueType="num">
                                      <p:cBhvr>
                                        <p:cTn id="33" dur="1000" fill="hold"/>
                                        <p:tgtEl>
                                          <p:spTgt spid="9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fade">
                                      <p:cBhvr>
                                        <p:cTn id="36" dur="1000"/>
                                        <p:tgtEl>
                                          <p:spTgt spid="114"/>
                                        </p:tgtEl>
                                      </p:cBhvr>
                                    </p:animEffect>
                                    <p:anim calcmode="lin" valueType="num">
                                      <p:cBhvr>
                                        <p:cTn id="37" dur="1000" fill="hold"/>
                                        <p:tgtEl>
                                          <p:spTgt spid="114"/>
                                        </p:tgtEl>
                                        <p:attrNameLst>
                                          <p:attrName>ppt_x</p:attrName>
                                        </p:attrNameLst>
                                      </p:cBhvr>
                                      <p:tavLst>
                                        <p:tav tm="0">
                                          <p:val>
                                            <p:strVal val="#ppt_x"/>
                                          </p:val>
                                        </p:tav>
                                        <p:tav tm="100000">
                                          <p:val>
                                            <p:strVal val="#ppt_x"/>
                                          </p:val>
                                        </p:tav>
                                      </p:tavLst>
                                    </p:anim>
                                    <p:anim calcmode="lin" valueType="num">
                                      <p:cBhvr>
                                        <p:cTn id="38" dur="1000" fill="hold"/>
                                        <p:tgtEl>
                                          <p:spTgt spid="1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1000"/>
                                        <p:tgtEl>
                                          <p:spTgt spid="115"/>
                                        </p:tgtEl>
                                      </p:cBhvr>
                                    </p:animEffect>
                                    <p:anim calcmode="lin" valueType="num">
                                      <p:cBhvr>
                                        <p:cTn id="47" dur="1000" fill="hold"/>
                                        <p:tgtEl>
                                          <p:spTgt spid="115"/>
                                        </p:tgtEl>
                                        <p:attrNameLst>
                                          <p:attrName>ppt_x</p:attrName>
                                        </p:attrNameLst>
                                      </p:cBhvr>
                                      <p:tavLst>
                                        <p:tav tm="0">
                                          <p:val>
                                            <p:strVal val="#ppt_x"/>
                                          </p:val>
                                        </p:tav>
                                        <p:tav tm="100000">
                                          <p:val>
                                            <p:strVal val="#ppt_x"/>
                                          </p:val>
                                        </p:tav>
                                      </p:tavLst>
                                    </p:anim>
                                    <p:anim calcmode="lin" valueType="num">
                                      <p:cBhvr>
                                        <p:cTn id="48" dur="1000" fill="hold"/>
                                        <p:tgtEl>
                                          <p:spTgt spid="1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1000"/>
                                        <p:tgtEl>
                                          <p:spTgt spid="100"/>
                                        </p:tgtEl>
                                      </p:cBhvr>
                                    </p:animEffect>
                                    <p:anim calcmode="lin" valueType="num">
                                      <p:cBhvr>
                                        <p:cTn id="52" dur="1000" fill="hold"/>
                                        <p:tgtEl>
                                          <p:spTgt spid="100"/>
                                        </p:tgtEl>
                                        <p:attrNameLst>
                                          <p:attrName>ppt_x</p:attrName>
                                        </p:attrNameLst>
                                      </p:cBhvr>
                                      <p:tavLst>
                                        <p:tav tm="0">
                                          <p:val>
                                            <p:strVal val="#ppt_x"/>
                                          </p:val>
                                        </p:tav>
                                        <p:tav tm="100000">
                                          <p:val>
                                            <p:strVal val="#ppt_x"/>
                                          </p:val>
                                        </p:tav>
                                      </p:tavLst>
                                    </p:anim>
                                    <p:anim calcmode="lin" valueType="num">
                                      <p:cBhvr>
                                        <p:cTn id="53" dur="1000" fill="hold"/>
                                        <p:tgtEl>
                                          <p:spTgt spid="10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1000"/>
                                        <p:tgtEl>
                                          <p:spTgt spid="101"/>
                                        </p:tgtEl>
                                      </p:cBhvr>
                                    </p:animEffect>
                                    <p:anim calcmode="lin" valueType="num">
                                      <p:cBhvr>
                                        <p:cTn id="62" dur="1000" fill="hold"/>
                                        <p:tgtEl>
                                          <p:spTgt spid="101"/>
                                        </p:tgtEl>
                                        <p:attrNameLst>
                                          <p:attrName>ppt_x</p:attrName>
                                        </p:attrNameLst>
                                      </p:cBhvr>
                                      <p:tavLst>
                                        <p:tav tm="0">
                                          <p:val>
                                            <p:strVal val="#ppt_x"/>
                                          </p:val>
                                        </p:tav>
                                        <p:tav tm="100000">
                                          <p:val>
                                            <p:strVal val="#ppt_x"/>
                                          </p:val>
                                        </p:tav>
                                      </p:tavLst>
                                    </p:anim>
                                    <p:anim calcmode="lin" valueType="num">
                                      <p:cBhvr>
                                        <p:cTn id="63" dur="1000" fill="hold"/>
                                        <p:tgtEl>
                                          <p:spTgt spid="10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A5A9C30-AC3B-4213-9BC4-909D21BA6BE1}"/>
              </a:ext>
            </a:extLst>
          </p:cNvPr>
          <p:cNvGrpSpPr/>
          <p:nvPr/>
        </p:nvGrpSpPr>
        <p:grpSpPr>
          <a:xfrm>
            <a:off x="0" y="0"/>
            <a:ext cx="3112164" cy="625646"/>
            <a:chOff x="0" y="0"/>
            <a:chExt cx="3112164" cy="625646"/>
          </a:xfrm>
        </p:grpSpPr>
        <p:sp>
          <p:nvSpPr>
            <p:cNvPr id="4" name="任意多边形: 形状 3">
              <a:extLst>
                <a:ext uri="{FF2B5EF4-FFF2-40B4-BE49-F238E27FC236}">
                  <a16:creationId xmlns:a16="http://schemas.microsoft.com/office/drawing/2014/main" xmlns="" id="{B8C6ED08-2E4A-4769-AF34-5B457ABD9939}"/>
                </a:ext>
              </a:extLst>
            </p:cNvPr>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a:extLst>
                <a:ext uri="{FF2B5EF4-FFF2-40B4-BE49-F238E27FC236}">
                  <a16:creationId xmlns:a16="http://schemas.microsoft.com/office/drawing/2014/main" xmlns="" id="{D305F08E-D8C4-4E54-A0A0-D490AE3AA043}"/>
                </a:ext>
              </a:extLst>
            </p:cNvPr>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制造费用</a:t>
              </a:r>
            </a:p>
          </p:txBody>
        </p:sp>
      </p:grpSp>
      <p:cxnSp>
        <p:nvCxnSpPr>
          <p:cNvPr id="6" name="直接连接符 5">
            <a:extLst>
              <a:ext uri="{FF2B5EF4-FFF2-40B4-BE49-F238E27FC236}">
                <a16:creationId xmlns:a16="http://schemas.microsoft.com/office/drawing/2014/main" xmlns="" id="{DD5229C3-2111-4B05-BB5A-7D635ACF4512}"/>
              </a:ext>
            </a:extLst>
          </p:cNvPr>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1" name="组合 100">
            <a:extLst>
              <a:ext uri="{FF2B5EF4-FFF2-40B4-BE49-F238E27FC236}">
                <a16:creationId xmlns:a16="http://schemas.microsoft.com/office/drawing/2014/main" xmlns="" id="{F293F4D5-D02B-4BDF-85AC-DF6D4FE42CD3}"/>
              </a:ext>
            </a:extLst>
          </p:cNvPr>
          <p:cNvGrpSpPr/>
          <p:nvPr/>
        </p:nvGrpSpPr>
        <p:grpSpPr>
          <a:xfrm>
            <a:off x="826239" y="1907650"/>
            <a:ext cx="3217961" cy="3306170"/>
            <a:chOff x="826239" y="1907650"/>
            <a:chExt cx="3217961" cy="3306170"/>
          </a:xfrm>
        </p:grpSpPr>
        <p:grpSp>
          <p:nvGrpSpPr>
            <p:cNvPr id="89" name="组合 88">
              <a:extLst>
                <a:ext uri="{FF2B5EF4-FFF2-40B4-BE49-F238E27FC236}">
                  <a16:creationId xmlns:a16="http://schemas.microsoft.com/office/drawing/2014/main" xmlns="" id="{FB8A94D3-944D-4D0C-BF01-36A9AE0928D2}"/>
                </a:ext>
              </a:extLst>
            </p:cNvPr>
            <p:cNvGrpSpPr/>
            <p:nvPr/>
          </p:nvGrpSpPr>
          <p:grpSpPr>
            <a:xfrm rot="5400000" flipH="1">
              <a:off x="573327" y="2160562"/>
              <a:ext cx="2945107" cy="2439284"/>
              <a:chOff x="-107281" y="2214417"/>
              <a:chExt cx="9458492" cy="2521969"/>
            </a:xfrm>
          </p:grpSpPr>
          <p:sp>
            <p:nvSpPr>
              <p:cNvPr id="90" name="任意多边形: 形状 33">
                <a:extLst>
                  <a:ext uri="{FF2B5EF4-FFF2-40B4-BE49-F238E27FC236}">
                    <a16:creationId xmlns:a16="http://schemas.microsoft.com/office/drawing/2014/main" xmlns="" id="{FC5ECC40-ECFD-4BDE-985E-27367BE6390B}"/>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1" name="矩形 90">
                <a:extLst>
                  <a:ext uri="{FF2B5EF4-FFF2-40B4-BE49-F238E27FC236}">
                    <a16:creationId xmlns:a16="http://schemas.microsoft.com/office/drawing/2014/main" xmlns="" id="{7C5F086A-3548-4E55-B091-04330EA0860A}"/>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53" name="组合 52">
              <a:extLst>
                <a:ext uri="{FF2B5EF4-FFF2-40B4-BE49-F238E27FC236}">
                  <a16:creationId xmlns:a16="http://schemas.microsoft.com/office/drawing/2014/main" xmlns="" id="{831CED39-2362-4FB1-96A8-88727AF2AB71}"/>
                </a:ext>
              </a:extLst>
            </p:cNvPr>
            <p:cNvGrpSpPr/>
            <p:nvPr/>
          </p:nvGrpSpPr>
          <p:grpSpPr>
            <a:xfrm>
              <a:off x="1068398" y="2470247"/>
              <a:ext cx="2087515" cy="369332"/>
              <a:chOff x="996287" y="1310185"/>
              <a:chExt cx="2087515" cy="369332"/>
            </a:xfrm>
            <a:noFill/>
          </p:grpSpPr>
          <p:sp>
            <p:nvSpPr>
              <p:cNvPr id="54" name="文本框 53">
                <a:extLst>
                  <a:ext uri="{FF2B5EF4-FFF2-40B4-BE49-F238E27FC236}">
                    <a16:creationId xmlns:a16="http://schemas.microsoft.com/office/drawing/2014/main" xmlns="" id="{80A535B8-94B8-4D27-BBE1-DA6395FB4C1F}"/>
                  </a:ext>
                </a:extLst>
              </p:cNvPr>
              <p:cNvSpPr txBox="1"/>
              <p:nvPr/>
            </p:nvSpPr>
            <p:spPr>
              <a:xfrm>
                <a:off x="996287" y="1310185"/>
                <a:ext cx="1323832" cy="369332"/>
              </a:xfrm>
              <a:prstGeom prst="rect">
                <a:avLst/>
              </a:prstGeom>
              <a:grpFill/>
            </p:spPr>
            <p:txBody>
              <a:bodyPr wrap="square" rtlCol="0">
                <a:spAutoFit/>
              </a:bodyPr>
              <a:lstStyle/>
              <a:p>
                <a:r>
                  <a:rPr lang="zh-CN" altLang="en-US" b="1" dirty="0">
                    <a:solidFill>
                      <a:srgbClr val="2285C5"/>
                    </a:solidFill>
                    <a:cs typeface="+mn-ea"/>
                    <a:sym typeface="+mn-lt"/>
                  </a:rPr>
                  <a:t>项目名称</a:t>
                </a:r>
              </a:p>
            </p:txBody>
          </p:sp>
          <p:grpSp>
            <p:nvGrpSpPr>
              <p:cNvPr id="55" name="组合 54">
                <a:extLst>
                  <a:ext uri="{FF2B5EF4-FFF2-40B4-BE49-F238E27FC236}">
                    <a16:creationId xmlns:a16="http://schemas.microsoft.com/office/drawing/2014/main" xmlns="" id="{D434D509-6E13-4F89-AC12-6045771F7E1F}"/>
                  </a:ext>
                </a:extLst>
              </p:cNvPr>
              <p:cNvGrpSpPr/>
              <p:nvPr/>
            </p:nvGrpSpPr>
            <p:grpSpPr>
              <a:xfrm>
                <a:off x="3029802" y="1376333"/>
                <a:ext cx="54000" cy="237036"/>
                <a:chOff x="3603008" y="241563"/>
                <a:chExt cx="54000" cy="237036"/>
              </a:xfrm>
              <a:grpFill/>
            </p:grpSpPr>
            <p:sp>
              <p:nvSpPr>
                <p:cNvPr id="56" name="椭圆 55">
                  <a:extLst>
                    <a:ext uri="{FF2B5EF4-FFF2-40B4-BE49-F238E27FC236}">
                      <a16:creationId xmlns:a16="http://schemas.microsoft.com/office/drawing/2014/main" xmlns="" id="{7A0EC8CE-4B9E-417D-925B-8D2096F1E7B5}"/>
                    </a:ext>
                  </a:extLst>
                </p:cNvPr>
                <p:cNvSpPr/>
                <p:nvPr/>
              </p:nvSpPr>
              <p:spPr>
                <a:xfrm>
                  <a:off x="3603008" y="241563"/>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57" name="椭圆 56">
                  <a:extLst>
                    <a:ext uri="{FF2B5EF4-FFF2-40B4-BE49-F238E27FC236}">
                      <a16:creationId xmlns:a16="http://schemas.microsoft.com/office/drawing/2014/main" xmlns="" id="{58D2EB93-7DF5-4389-A8FA-991230C59433}"/>
                    </a:ext>
                  </a:extLst>
                </p:cNvPr>
                <p:cNvSpPr/>
                <p:nvPr/>
              </p:nvSpPr>
              <p:spPr>
                <a:xfrm>
                  <a:off x="3603008" y="3330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58" name="椭圆 57">
                  <a:extLst>
                    <a:ext uri="{FF2B5EF4-FFF2-40B4-BE49-F238E27FC236}">
                      <a16:creationId xmlns:a16="http://schemas.microsoft.com/office/drawing/2014/main" xmlns="" id="{E46B9DB0-B8AA-42E9-8484-2AC41D67A585}"/>
                    </a:ext>
                  </a:extLst>
                </p:cNvPr>
                <p:cNvSpPr/>
                <p:nvPr/>
              </p:nvSpPr>
              <p:spPr>
                <a:xfrm>
                  <a:off x="3603008" y="424599"/>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grpSp>
        </p:grpSp>
        <p:sp>
          <p:nvSpPr>
            <p:cNvPr id="59" name="s1">
              <a:extLst>
                <a:ext uri="{FF2B5EF4-FFF2-40B4-BE49-F238E27FC236}">
                  <a16:creationId xmlns:a16="http://schemas.microsoft.com/office/drawing/2014/main" xmlns="" id="{D00BE9E1-E14E-4A89-9EF7-E8C2F51F42B6}"/>
                </a:ext>
              </a:extLst>
            </p:cNvPr>
            <p:cNvSpPr>
              <a:spLocks noChangeAspect="1"/>
            </p:cNvSpPr>
            <p:nvPr/>
          </p:nvSpPr>
          <p:spPr bwMode="auto">
            <a:xfrm>
              <a:off x="1782545" y="3170202"/>
              <a:ext cx="609685" cy="608764"/>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2285C5"/>
            </a:solidFill>
            <a:ln>
              <a:noFill/>
            </a:ln>
          </p:spPr>
          <p:txBody>
            <a:bodyPr/>
            <a:lstStyle/>
            <a:p>
              <a:endParaRPr lang="zh-CN" altLang="en-US">
                <a:cs typeface="+mn-ea"/>
                <a:sym typeface="+mn-lt"/>
              </a:endParaRPr>
            </a:p>
          </p:txBody>
        </p:sp>
        <p:graphicFrame>
          <p:nvGraphicFramePr>
            <p:cNvPr id="63" name="图表 62">
              <a:extLst>
                <a:ext uri="{FF2B5EF4-FFF2-40B4-BE49-F238E27FC236}">
                  <a16:creationId xmlns:a16="http://schemas.microsoft.com/office/drawing/2014/main" xmlns="" id="{BA5B31E5-DD06-4C0D-8ACA-26FD3477BC61}"/>
                </a:ext>
              </a:extLst>
            </p:cNvPr>
            <p:cNvGraphicFramePr/>
            <p:nvPr>
              <p:extLst>
                <p:ext uri="{D42A27DB-BD31-4B8C-83A1-F6EECF244321}">
                  <p14:modId xmlns:p14="http://schemas.microsoft.com/office/powerpoint/2010/main" val="2194011368"/>
                </p:ext>
              </p:extLst>
            </p:nvPr>
          </p:nvGraphicFramePr>
          <p:xfrm>
            <a:off x="945612" y="4055436"/>
            <a:ext cx="3098588" cy="1158384"/>
          </p:xfrm>
          <a:graphic>
            <a:graphicData uri="http://schemas.openxmlformats.org/drawingml/2006/chart">
              <c:chart xmlns:c="http://schemas.openxmlformats.org/drawingml/2006/chart" xmlns:r="http://schemas.openxmlformats.org/officeDocument/2006/relationships" r:id="rId2"/>
            </a:graphicData>
          </a:graphic>
        </p:graphicFrame>
        <p:sp>
          <p:nvSpPr>
            <p:cNvPr id="85" name="文本框 84">
              <a:extLst>
                <a:ext uri="{FF2B5EF4-FFF2-40B4-BE49-F238E27FC236}">
                  <a16:creationId xmlns:a16="http://schemas.microsoft.com/office/drawing/2014/main" xmlns="" id="{BC866781-ADCC-4523-9D7A-3CD258C9B191}"/>
                </a:ext>
              </a:extLst>
            </p:cNvPr>
            <p:cNvSpPr txBox="1"/>
            <p:nvPr/>
          </p:nvSpPr>
          <p:spPr>
            <a:xfrm>
              <a:off x="1008972" y="4148880"/>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23456</a:t>
              </a:r>
              <a:endParaRPr lang="zh-CN" altLang="en-US" dirty="0">
                <a:solidFill>
                  <a:schemeClr val="bg2">
                    <a:lumMod val="25000"/>
                  </a:schemeClr>
                </a:solidFill>
                <a:cs typeface="+mn-ea"/>
                <a:sym typeface="+mn-lt"/>
              </a:endParaRPr>
            </a:p>
          </p:txBody>
        </p:sp>
      </p:grpSp>
      <p:grpSp>
        <p:nvGrpSpPr>
          <p:cNvPr id="102" name="组合 101">
            <a:extLst>
              <a:ext uri="{FF2B5EF4-FFF2-40B4-BE49-F238E27FC236}">
                <a16:creationId xmlns:a16="http://schemas.microsoft.com/office/drawing/2014/main" xmlns="" id="{EB7AFEE6-1D28-46A4-9253-DDFA42F660AD}"/>
              </a:ext>
            </a:extLst>
          </p:cNvPr>
          <p:cNvGrpSpPr/>
          <p:nvPr/>
        </p:nvGrpSpPr>
        <p:grpSpPr>
          <a:xfrm>
            <a:off x="3602366" y="1907650"/>
            <a:ext cx="3243283" cy="3212726"/>
            <a:chOff x="3602366" y="1907650"/>
            <a:chExt cx="3243283" cy="3212726"/>
          </a:xfrm>
        </p:grpSpPr>
        <p:grpSp>
          <p:nvGrpSpPr>
            <p:cNvPr id="92" name="组合 91">
              <a:extLst>
                <a:ext uri="{FF2B5EF4-FFF2-40B4-BE49-F238E27FC236}">
                  <a16:creationId xmlns:a16="http://schemas.microsoft.com/office/drawing/2014/main" xmlns="" id="{FBA17A5C-64E5-4AE6-B041-7B8DD7FC4826}"/>
                </a:ext>
              </a:extLst>
            </p:cNvPr>
            <p:cNvGrpSpPr/>
            <p:nvPr/>
          </p:nvGrpSpPr>
          <p:grpSpPr>
            <a:xfrm rot="5400000" flipH="1">
              <a:off x="3349454" y="2160562"/>
              <a:ext cx="2945107" cy="2439284"/>
              <a:chOff x="-107281" y="2214417"/>
              <a:chExt cx="9458492" cy="2521969"/>
            </a:xfrm>
          </p:grpSpPr>
          <p:sp>
            <p:nvSpPr>
              <p:cNvPr id="93" name="任意多边形: 形状 33">
                <a:extLst>
                  <a:ext uri="{FF2B5EF4-FFF2-40B4-BE49-F238E27FC236}">
                    <a16:creationId xmlns:a16="http://schemas.microsoft.com/office/drawing/2014/main" xmlns="" id="{EDE289D9-1E52-4E7F-8FB5-6BA5A0CD293E}"/>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4" name="矩形 93">
                <a:extLst>
                  <a:ext uri="{FF2B5EF4-FFF2-40B4-BE49-F238E27FC236}">
                    <a16:creationId xmlns:a16="http://schemas.microsoft.com/office/drawing/2014/main" xmlns="" id="{84806B10-59EE-4819-B4A7-A08C406734C9}"/>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0" name="t1">
              <a:extLst>
                <a:ext uri="{FF2B5EF4-FFF2-40B4-BE49-F238E27FC236}">
                  <a16:creationId xmlns:a16="http://schemas.microsoft.com/office/drawing/2014/main" xmlns="" id="{1A34ACC7-4EBB-42DD-9BD2-FC01C2B58E8C}"/>
                </a:ext>
              </a:extLst>
            </p:cNvPr>
            <p:cNvSpPr>
              <a:spLocks noChangeAspect="1"/>
            </p:cNvSpPr>
            <p:nvPr/>
          </p:nvSpPr>
          <p:spPr bwMode="auto">
            <a:xfrm>
              <a:off x="4645726" y="3084461"/>
              <a:ext cx="609685" cy="601061"/>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2285C5"/>
            </a:solidFill>
            <a:ln>
              <a:noFill/>
            </a:ln>
          </p:spPr>
          <p:txBody>
            <a:bodyPr/>
            <a:lstStyle/>
            <a:p>
              <a:endParaRPr lang="zh-CN" altLang="en-US">
                <a:cs typeface="+mn-ea"/>
                <a:sym typeface="+mn-lt"/>
              </a:endParaRPr>
            </a:p>
          </p:txBody>
        </p:sp>
        <p:graphicFrame>
          <p:nvGraphicFramePr>
            <p:cNvPr id="64" name="图表 63">
              <a:extLst>
                <a:ext uri="{FF2B5EF4-FFF2-40B4-BE49-F238E27FC236}">
                  <a16:creationId xmlns:a16="http://schemas.microsoft.com/office/drawing/2014/main" xmlns="" id="{58690DDB-FA4C-4983-8E08-3D7FF04BD5FC}"/>
                </a:ext>
              </a:extLst>
            </p:cNvPr>
            <p:cNvGraphicFramePr/>
            <p:nvPr>
              <p:extLst>
                <p:ext uri="{D42A27DB-BD31-4B8C-83A1-F6EECF244321}">
                  <p14:modId xmlns:p14="http://schemas.microsoft.com/office/powerpoint/2010/main" val="205757676"/>
                </p:ext>
              </p:extLst>
            </p:nvPr>
          </p:nvGraphicFramePr>
          <p:xfrm>
            <a:off x="3747061" y="3961992"/>
            <a:ext cx="3098588" cy="1158384"/>
          </p:xfrm>
          <a:graphic>
            <a:graphicData uri="http://schemas.openxmlformats.org/drawingml/2006/chart">
              <c:chart xmlns:c="http://schemas.openxmlformats.org/drawingml/2006/chart" xmlns:r="http://schemas.openxmlformats.org/officeDocument/2006/relationships" r:id="rId3"/>
            </a:graphicData>
          </a:graphic>
        </p:graphicFrame>
        <p:grpSp>
          <p:nvGrpSpPr>
            <p:cNvPr id="67" name="组合 66">
              <a:extLst>
                <a:ext uri="{FF2B5EF4-FFF2-40B4-BE49-F238E27FC236}">
                  <a16:creationId xmlns:a16="http://schemas.microsoft.com/office/drawing/2014/main" xmlns="" id="{1891D4AC-D644-41F0-9B62-D5EECE7A466C}"/>
                </a:ext>
              </a:extLst>
            </p:cNvPr>
            <p:cNvGrpSpPr/>
            <p:nvPr/>
          </p:nvGrpSpPr>
          <p:grpSpPr>
            <a:xfrm>
              <a:off x="3852218" y="2376803"/>
              <a:ext cx="2087515" cy="369332"/>
              <a:chOff x="996287" y="1310185"/>
              <a:chExt cx="2087515" cy="369332"/>
            </a:xfrm>
            <a:noFill/>
          </p:grpSpPr>
          <p:sp>
            <p:nvSpPr>
              <p:cNvPr id="68" name="文本框 67">
                <a:extLst>
                  <a:ext uri="{FF2B5EF4-FFF2-40B4-BE49-F238E27FC236}">
                    <a16:creationId xmlns:a16="http://schemas.microsoft.com/office/drawing/2014/main" xmlns="" id="{0D69942F-92F4-47D9-BCC4-522D7BDC0DAB}"/>
                  </a:ext>
                </a:extLst>
              </p:cNvPr>
              <p:cNvSpPr txBox="1"/>
              <p:nvPr/>
            </p:nvSpPr>
            <p:spPr>
              <a:xfrm>
                <a:off x="996287" y="1310185"/>
                <a:ext cx="1323832" cy="369332"/>
              </a:xfrm>
              <a:prstGeom prst="rect">
                <a:avLst/>
              </a:prstGeom>
              <a:grpFill/>
            </p:spPr>
            <p:txBody>
              <a:bodyPr wrap="square" rtlCol="0">
                <a:spAutoFit/>
              </a:bodyPr>
              <a:lstStyle/>
              <a:p>
                <a:r>
                  <a:rPr lang="zh-CN" altLang="en-US" b="1" dirty="0">
                    <a:solidFill>
                      <a:srgbClr val="2285C5"/>
                    </a:solidFill>
                    <a:cs typeface="+mn-ea"/>
                    <a:sym typeface="+mn-lt"/>
                  </a:rPr>
                  <a:t>项目名称</a:t>
                </a:r>
              </a:p>
            </p:txBody>
          </p:sp>
          <p:grpSp>
            <p:nvGrpSpPr>
              <p:cNvPr id="69" name="组合 68">
                <a:extLst>
                  <a:ext uri="{FF2B5EF4-FFF2-40B4-BE49-F238E27FC236}">
                    <a16:creationId xmlns:a16="http://schemas.microsoft.com/office/drawing/2014/main" xmlns="" id="{DE8F4EF5-F42A-4950-8C6C-859187A53825}"/>
                  </a:ext>
                </a:extLst>
              </p:cNvPr>
              <p:cNvGrpSpPr/>
              <p:nvPr/>
            </p:nvGrpSpPr>
            <p:grpSpPr>
              <a:xfrm>
                <a:off x="3029802" y="1376333"/>
                <a:ext cx="54000" cy="237036"/>
                <a:chOff x="3603008" y="241563"/>
                <a:chExt cx="54000" cy="237036"/>
              </a:xfrm>
              <a:grpFill/>
            </p:grpSpPr>
            <p:sp>
              <p:nvSpPr>
                <p:cNvPr id="70" name="椭圆 69">
                  <a:extLst>
                    <a:ext uri="{FF2B5EF4-FFF2-40B4-BE49-F238E27FC236}">
                      <a16:creationId xmlns:a16="http://schemas.microsoft.com/office/drawing/2014/main" xmlns="" id="{5DDF74DC-9CC1-4487-A54E-1C997D9CB8A8}"/>
                    </a:ext>
                  </a:extLst>
                </p:cNvPr>
                <p:cNvSpPr/>
                <p:nvPr/>
              </p:nvSpPr>
              <p:spPr>
                <a:xfrm>
                  <a:off x="3603008" y="241563"/>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71" name="椭圆 70">
                  <a:extLst>
                    <a:ext uri="{FF2B5EF4-FFF2-40B4-BE49-F238E27FC236}">
                      <a16:creationId xmlns:a16="http://schemas.microsoft.com/office/drawing/2014/main" xmlns="" id="{2DCE9B13-A5C6-4834-942A-7CFDFA2AC73D}"/>
                    </a:ext>
                  </a:extLst>
                </p:cNvPr>
                <p:cNvSpPr/>
                <p:nvPr/>
              </p:nvSpPr>
              <p:spPr>
                <a:xfrm>
                  <a:off x="3603008" y="3330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72" name="椭圆 71">
                  <a:extLst>
                    <a:ext uri="{FF2B5EF4-FFF2-40B4-BE49-F238E27FC236}">
                      <a16:creationId xmlns:a16="http://schemas.microsoft.com/office/drawing/2014/main" xmlns="" id="{E357BB74-065C-4B27-8F09-9AFE80501125}"/>
                    </a:ext>
                  </a:extLst>
                </p:cNvPr>
                <p:cNvSpPr/>
                <p:nvPr/>
              </p:nvSpPr>
              <p:spPr>
                <a:xfrm>
                  <a:off x="3603008" y="424599"/>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grpSp>
        </p:grpSp>
        <p:sp>
          <p:nvSpPr>
            <p:cNvPr id="86" name="文本框 85">
              <a:extLst>
                <a:ext uri="{FF2B5EF4-FFF2-40B4-BE49-F238E27FC236}">
                  <a16:creationId xmlns:a16="http://schemas.microsoft.com/office/drawing/2014/main" xmlns="" id="{C3EBA1AD-0DAA-448E-BB06-D50A430770D6}"/>
                </a:ext>
              </a:extLst>
            </p:cNvPr>
            <p:cNvSpPr txBox="1"/>
            <p:nvPr/>
          </p:nvSpPr>
          <p:spPr>
            <a:xfrm>
              <a:off x="3800922" y="4055436"/>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13268</a:t>
              </a:r>
              <a:endParaRPr lang="zh-CN" altLang="en-US" dirty="0">
                <a:solidFill>
                  <a:schemeClr val="bg2">
                    <a:lumMod val="25000"/>
                  </a:schemeClr>
                </a:solidFill>
                <a:cs typeface="+mn-ea"/>
                <a:sym typeface="+mn-lt"/>
              </a:endParaRPr>
            </a:p>
          </p:txBody>
        </p:sp>
      </p:grpSp>
      <p:grpSp>
        <p:nvGrpSpPr>
          <p:cNvPr id="103" name="组合 102">
            <a:extLst>
              <a:ext uri="{FF2B5EF4-FFF2-40B4-BE49-F238E27FC236}">
                <a16:creationId xmlns:a16="http://schemas.microsoft.com/office/drawing/2014/main" xmlns="" id="{E3D55BB7-8A00-4264-8093-267D4BB342EE}"/>
              </a:ext>
            </a:extLst>
          </p:cNvPr>
          <p:cNvGrpSpPr/>
          <p:nvPr/>
        </p:nvGrpSpPr>
        <p:grpSpPr>
          <a:xfrm>
            <a:off x="6378493" y="1907651"/>
            <a:ext cx="3230139" cy="3240229"/>
            <a:chOff x="6378493" y="1907651"/>
            <a:chExt cx="3230139" cy="3240229"/>
          </a:xfrm>
        </p:grpSpPr>
        <p:grpSp>
          <p:nvGrpSpPr>
            <p:cNvPr id="95" name="组合 94">
              <a:extLst>
                <a:ext uri="{FF2B5EF4-FFF2-40B4-BE49-F238E27FC236}">
                  <a16:creationId xmlns:a16="http://schemas.microsoft.com/office/drawing/2014/main" xmlns="" id="{345D520E-6CE8-4970-B791-80804A241E35}"/>
                </a:ext>
              </a:extLst>
            </p:cNvPr>
            <p:cNvGrpSpPr/>
            <p:nvPr/>
          </p:nvGrpSpPr>
          <p:grpSpPr>
            <a:xfrm rot="5400000" flipH="1">
              <a:off x="6125581" y="2160563"/>
              <a:ext cx="2945107" cy="2439284"/>
              <a:chOff x="-107281" y="2214417"/>
              <a:chExt cx="9458492" cy="2521969"/>
            </a:xfrm>
          </p:grpSpPr>
          <p:sp>
            <p:nvSpPr>
              <p:cNvPr id="96" name="任意多边形: 形状 33">
                <a:extLst>
                  <a:ext uri="{FF2B5EF4-FFF2-40B4-BE49-F238E27FC236}">
                    <a16:creationId xmlns:a16="http://schemas.microsoft.com/office/drawing/2014/main" xmlns="" id="{E37A0F8F-797F-4DBA-9F16-FB810FD0EA31}"/>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7" name="矩形 96">
                <a:extLst>
                  <a:ext uri="{FF2B5EF4-FFF2-40B4-BE49-F238E27FC236}">
                    <a16:creationId xmlns:a16="http://schemas.microsoft.com/office/drawing/2014/main" xmlns="" id="{53BEC1C5-3A02-4E34-9E2E-3749B82C3273}"/>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1" name="head_159047">
              <a:extLst>
                <a:ext uri="{FF2B5EF4-FFF2-40B4-BE49-F238E27FC236}">
                  <a16:creationId xmlns:a16="http://schemas.microsoft.com/office/drawing/2014/main" xmlns="" id="{7DFD47E3-51F8-4BA0-9D45-6C6EBB0466FA}"/>
                </a:ext>
              </a:extLst>
            </p:cNvPr>
            <p:cNvSpPr>
              <a:spLocks noChangeAspect="1"/>
            </p:cNvSpPr>
            <p:nvPr/>
          </p:nvSpPr>
          <p:spPr bwMode="auto">
            <a:xfrm>
              <a:off x="7463683" y="3111965"/>
              <a:ext cx="522110" cy="609685"/>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rgbClr val="2285C5"/>
            </a:solidFill>
            <a:ln>
              <a:noFill/>
            </a:ln>
          </p:spPr>
          <p:txBody>
            <a:bodyPr/>
            <a:lstStyle/>
            <a:p>
              <a:endParaRPr lang="zh-CN" altLang="en-US">
                <a:cs typeface="+mn-ea"/>
                <a:sym typeface="+mn-lt"/>
              </a:endParaRPr>
            </a:p>
          </p:txBody>
        </p:sp>
        <p:graphicFrame>
          <p:nvGraphicFramePr>
            <p:cNvPr id="65" name="图表 64">
              <a:extLst>
                <a:ext uri="{FF2B5EF4-FFF2-40B4-BE49-F238E27FC236}">
                  <a16:creationId xmlns:a16="http://schemas.microsoft.com/office/drawing/2014/main" xmlns="" id="{ACE56563-648D-4037-86D3-024E1BBA4B93}"/>
                </a:ext>
              </a:extLst>
            </p:cNvPr>
            <p:cNvGraphicFramePr/>
            <p:nvPr>
              <p:extLst>
                <p:ext uri="{D42A27DB-BD31-4B8C-83A1-F6EECF244321}">
                  <p14:modId xmlns:p14="http://schemas.microsoft.com/office/powerpoint/2010/main" val="1350708937"/>
                </p:ext>
              </p:extLst>
            </p:nvPr>
          </p:nvGraphicFramePr>
          <p:xfrm>
            <a:off x="6510044" y="3989496"/>
            <a:ext cx="3098588" cy="1158384"/>
          </p:xfrm>
          <a:graphic>
            <a:graphicData uri="http://schemas.openxmlformats.org/drawingml/2006/chart">
              <c:chart xmlns:c="http://schemas.openxmlformats.org/drawingml/2006/chart" xmlns:r="http://schemas.openxmlformats.org/officeDocument/2006/relationships" r:id="rId4"/>
            </a:graphicData>
          </a:graphic>
        </p:graphicFrame>
        <p:grpSp>
          <p:nvGrpSpPr>
            <p:cNvPr id="73" name="组合 72">
              <a:extLst>
                <a:ext uri="{FF2B5EF4-FFF2-40B4-BE49-F238E27FC236}">
                  <a16:creationId xmlns:a16="http://schemas.microsoft.com/office/drawing/2014/main" xmlns="" id="{990EE482-905D-46E5-86DB-4734F560939B}"/>
                </a:ext>
              </a:extLst>
            </p:cNvPr>
            <p:cNvGrpSpPr/>
            <p:nvPr/>
          </p:nvGrpSpPr>
          <p:grpSpPr>
            <a:xfrm>
              <a:off x="6611220" y="2404307"/>
              <a:ext cx="2087515" cy="369332"/>
              <a:chOff x="996287" y="1310185"/>
              <a:chExt cx="2087515" cy="369332"/>
            </a:xfrm>
          </p:grpSpPr>
          <p:sp>
            <p:nvSpPr>
              <p:cNvPr id="74" name="文本框 73">
                <a:extLst>
                  <a:ext uri="{FF2B5EF4-FFF2-40B4-BE49-F238E27FC236}">
                    <a16:creationId xmlns:a16="http://schemas.microsoft.com/office/drawing/2014/main" xmlns="" id="{F99F3CB4-F2AA-443D-B8ED-843614654F55}"/>
                  </a:ext>
                </a:extLst>
              </p:cNvPr>
              <p:cNvSpPr txBox="1"/>
              <p:nvPr/>
            </p:nvSpPr>
            <p:spPr>
              <a:xfrm>
                <a:off x="996287" y="1310185"/>
                <a:ext cx="1323832" cy="369332"/>
              </a:xfrm>
              <a:prstGeom prst="rect">
                <a:avLst/>
              </a:prstGeom>
              <a:noFill/>
            </p:spPr>
            <p:txBody>
              <a:bodyPr wrap="square" rtlCol="0">
                <a:spAutoFit/>
              </a:bodyPr>
              <a:lstStyle/>
              <a:p>
                <a:r>
                  <a:rPr lang="zh-CN" altLang="en-US" b="1" dirty="0">
                    <a:solidFill>
                      <a:srgbClr val="2285C5"/>
                    </a:solidFill>
                    <a:cs typeface="+mn-ea"/>
                    <a:sym typeface="+mn-lt"/>
                  </a:rPr>
                  <a:t>项目名称</a:t>
                </a:r>
              </a:p>
            </p:txBody>
          </p:sp>
          <p:grpSp>
            <p:nvGrpSpPr>
              <p:cNvPr id="75" name="组合 74">
                <a:extLst>
                  <a:ext uri="{FF2B5EF4-FFF2-40B4-BE49-F238E27FC236}">
                    <a16:creationId xmlns:a16="http://schemas.microsoft.com/office/drawing/2014/main" xmlns="" id="{E42482DE-D692-473C-A6D3-6A1B317051E3}"/>
                  </a:ext>
                </a:extLst>
              </p:cNvPr>
              <p:cNvGrpSpPr/>
              <p:nvPr/>
            </p:nvGrpSpPr>
            <p:grpSpPr>
              <a:xfrm>
                <a:off x="3029802" y="1376333"/>
                <a:ext cx="54000" cy="237036"/>
                <a:chOff x="3603008" y="241563"/>
                <a:chExt cx="54000" cy="237036"/>
              </a:xfrm>
            </p:grpSpPr>
            <p:sp>
              <p:nvSpPr>
                <p:cNvPr id="76" name="椭圆 75">
                  <a:extLst>
                    <a:ext uri="{FF2B5EF4-FFF2-40B4-BE49-F238E27FC236}">
                      <a16:creationId xmlns:a16="http://schemas.microsoft.com/office/drawing/2014/main" xmlns="" id="{B06677DB-9D4B-4EA7-AA46-3DE8CDB824E7}"/>
                    </a:ext>
                  </a:extLst>
                </p:cNvPr>
                <p:cNvSpPr/>
                <p:nvPr/>
              </p:nvSpPr>
              <p:spPr>
                <a:xfrm>
                  <a:off x="3603008" y="24156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77" name="椭圆 76">
                  <a:extLst>
                    <a:ext uri="{FF2B5EF4-FFF2-40B4-BE49-F238E27FC236}">
                      <a16:creationId xmlns:a16="http://schemas.microsoft.com/office/drawing/2014/main" xmlns="" id="{AE14FC1A-A8DE-497C-B5FE-441402761EB0}"/>
                    </a:ext>
                  </a:extLst>
                </p:cNvPr>
                <p:cNvSpPr/>
                <p:nvPr/>
              </p:nvSpPr>
              <p:spPr>
                <a:xfrm>
                  <a:off x="3603008" y="333081"/>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78" name="椭圆 77">
                  <a:extLst>
                    <a:ext uri="{FF2B5EF4-FFF2-40B4-BE49-F238E27FC236}">
                      <a16:creationId xmlns:a16="http://schemas.microsoft.com/office/drawing/2014/main" xmlns="" id="{90EDDDCA-94BE-4A59-B7A6-69DB51901983}"/>
                    </a:ext>
                  </a:extLst>
                </p:cNvPr>
                <p:cNvSpPr/>
                <p:nvPr/>
              </p:nvSpPr>
              <p:spPr>
                <a:xfrm>
                  <a:off x="3603008" y="424599"/>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grpSp>
        </p:grpSp>
        <p:sp>
          <p:nvSpPr>
            <p:cNvPr id="87" name="文本框 86">
              <a:extLst>
                <a:ext uri="{FF2B5EF4-FFF2-40B4-BE49-F238E27FC236}">
                  <a16:creationId xmlns:a16="http://schemas.microsoft.com/office/drawing/2014/main" xmlns="" id="{E05F6F77-3E22-4DAE-9382-662A1D598423}"/>
                </a:ext>
              </a:extLst>
            </p:cNvPr>
            <p:cNvSpPr txBox="1"/>
            <p:nvPr/>
          </p:nvSpPr>
          <p:spPr>
            <a:xfrm>
              <a:off x="6568054" y="4082940"/>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23687</a:t>
              </a:r>
              <a:endParaRPr lang="zh-CN" altLang="en-US" dirty="0">
                <a:solidFill>
                  <a:schemeClr val="bg2">
                    <a:lumMod val="25000"/>
                  </a:schemeClr>
                </a:solidFill>
                <a:cs typeface="+mn-ea"/>
                <a:sym typeface="+mn-lt"/>
              </a:endParaRPr>
            </a:p>
          </p:txBody>
        </p:sp>
      </p:grpSp>
      <p:grpSp>
        <p:nvGrpSpPr>
          <p:cNvPr id="104" name="组合 103">
            <a:extLst>
              <a:ext uri="{FF2B5EF4-FFF2-40B4-BE49-F238E27FC236}">
                <a16:creationId xmlns:a16="http://schemas.microsoft.com/office/drawing/2014/main" xmlns="" id="{A3C3782C-29AA-4852-AE8C-AB9D8055CB25}"/>
              </a:ext>
            </a:extLst>
          </p:cNvPr>
          <p:cNvGrpSpPr/>
          <p:nvPr/>
        </p:nvGrpSpPr>
        <p:grpSpPr>
          <a:xfrm>
            <a:off x="9154620" y="1907651"/>
            <a:ext cx="3224895" cy="2978172"/>
            <a:chOff x="9154620" y="1907651"/>
            <a:chExt cx="3224895" cy="2978172"/>
          </a:xfrm>
        </p:grpSpPr>
        <p:grpSp>
          <p:nvGrpSpPr>
            <p:cNvPr id="98" name="组合 97">
              <a:extLst>
                <a:ext uri="{FF2B5EF4-FFF2-40B4-BE49-F238E27FC236}">
                  <a16:creationId xmlns:a16="http://schemas.microsoft.com/office/drawing/2014/main" xmlns="" id="{8F12EB09-9654-4CF0-9CBD-A1A10016596A}"/>
                </a:ext>
              </a:extLst>
            </p:cNvPr>
            <p:cNvGrpSpPr/>
            <p:nvPr/>
          </p:nvGrpSpPr>
          <p:grpSpPr>
            <a:xfrm rot="5400000" flipH="1">
              <a:off x="8901708" y="2160563"/>
              <a:ext cx="2945107" cy="2439284"/>
              <a:chOff x="-107281" y="2214417"/>
              <a:chExt cx="9458492" cy="2521969"/>
            </a:xfrm>
          </p:grpSpPr>
          <p:sp>
            <p:nvSpPr>
              <p:cNvPr id="99" name="任意多边形: 形状 33">
                <a:extLst>
                  <a:ext uri="{FF2B5EF4-FFF2-40B4-BE49-F238E27FC236}">
                    <a16:creationId xmlns:a16="http://schemas.microsoft.com/office/drawing/2014/main" xmlns="" id="{AB3941A7-2857-44BC-8C47-BD13A3AA501D}"/>
                  </a:ext>
                </a:extLst>
              </p:cNvPr>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00" name="矩形 99">
                <a:extLst>
                  <a:ext uri="{FF2B5EF4-FFF2-40B4-BE49-F238E27FC236}">
                    <a16:creationId xmlns:a16="http://schemas.microsoft.com/office/drawing/2014/main" xmlns="" id="{382D8211-0B77-4D2E-9E02-1E5EC9CA083D}"/>
                  </a:ext>
                </a:extLst>
              </p:cNvPr>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2" name="c1">
              <a:extLst>
                <a:ext uri="{FF2B5EF4-FFF2-40B4-BE49-F238E27FC236}">
                  <a16:creationId xmlns:a16="http://schemas.microsoft.com/office/drawing/2014/main" xmlns="" id="{4EC7A38F-FD85-4C5D-884E-B4BECCBF7E0C}"/>
                </a:ext>
              </a:extLst>
            </p:cNvPr>
            <p:cNvSpPr>
              <a:spLocks noChangeAspect="1"/>
            </p:cNvSpPr>
            <p:nvPr/>
          </p:nvSpPr>
          <p:spPr bwMode="auto">
            <a:xfrm>
              <a:off x="10117951" y="2919355"/>
              <a:ext cx="609685" cy="531614"/>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rgbClr val="2285C5"/>
            </a:solidFill>
            <a:ln>
              <a:noFill/>
            </a:ln>
          </p:spPr>
          <p:txBody>
            <a:bodyPr/>
            <a:lstStyle/>
            <a:p>
              <a:endParaRPr lang="zh-CN" altLang="en-US">
                <a:cs typeface="+mn-ea"/>
                <a:sym typeface="+mn-lt"/>
              </a:endParaRPr>
            </a:p>
          </p:txBody>
        </p:sp>
        <p:graphicFrame>
          <p:nvGraphicFramePr>
            <p:cNvPr id="66" name="图表 65">
              <a:extLst>
                <a:ext uri="{FF2B5EF4-FFF2-40B4-BE49-F238E27FC236}">
                  <a16:creationId xmlns:a16="http://schemas.microsoft.com/office/drawing/2014/main" xmlns="" id="{19D7C587-231D-4504-947F-D44DA9A650DB}"/>
                </a:ext>
              </a:extLst>
            </p:cNvPr>
            <p:cNvGraphicFramePr/>
            <p:nvPr>
              <p:extLst>
                <p:ext uri="{D42A27DB-BD31-4B8C-83A1-F6EECF244321}">
                  <p14:modId xmlns:p14="http://schemas.microsoft.com/office/powerpoint/2010/main" val="1169563604"/>
                </p:ext>
              </p:extLst>
            </p:nvPr>
          </p:nvGraphicFramePr>
          <p:xfrm>
            <a:off x="9280927" y="3727439"/>
            <a:ext cx="3098588" cy="1158384"/>
          </p:xfrm>
          <a:graphic>
            <a:graphicData uri="http://schemas.openxmlformats.org/drawingml/2006/chart">
              <c:chart xmlns:c="http://schemas.openxmlformats.org/drawingml/2006/chart" xmlns:r="http://schemas.openxmlformats.org/officeDocument/2006/relationships" r:id="rId5"/>
            </a:graphicData>
          </a:graphic>
        </p:graphicFrame>
        <p:grpSp>
          <p:nvGrpSpPr>
            <p:cNvPr id="79" name="组合 78">
              <a:extLst>
                <a:ext uri="{FF2B5EF4-FFF2-40B4-BE49-F238E27FC236}">
                  <a16:creationId xmlns:a16="http://schemas.microsoft.com/office/drawing/2014/main" xmlns="" id="{AABDFA3F-D08C-43A5-91A6-FEC5708AD96F}"/>
                </a:ext>
              </a:extLst>
            </p:cNvPr>
            <p:cNvGrpSpPr/>
            <p:nvPr/>
          </p:nvGrpSpPr>
          <p:grpSpPr>
            <a:xfrm>
              <a:off x="9506389" y="2405729"/>
              <a:ext cx="2087515" cy="369332"/>
              <a:chOff x="996287" y="1310185"/>
              <a:chExt cx="2087515" cy="369332"/>
            </a:xfrm>
          </p:grpSpPr>
          <p:sp>
            <p:nvSpPr>
              <p:cNvPr id="80" name="文本框 79">
                <a:extLst>
                  <a:ext uri="{FF2B5EF4-FFF2-40B4-BE49-F238E27FC236}">
                    <a16:creationId xmlns:a16="http://schemas.microsoft.com/office/drawing/2014/main" xmlns="" id="{6362BCFD-FB10-43C7-9B2F-9AEA57F987B0}"/>
                  </a:ext>
                </a:extLst>
              </p:cNvPr>
              <p:cNvSpPr txBox="1"/>
              <p:nvPr/>
            </p:nvSpPr>
            <p:spPr>
              <a:xfrm>
                <a:off x="996287" y="1310185"/>
                <a:ext cx="1323832" cy="369332"/>
              </a:xfrm>
              <a:prstGeom prst="rect">
                <a:avLst/>
              </a:prstGeom>
              <a:noFill/>
            </p:spPr>
            <p:txBody>
              <a:bodyPr wrap="square" rtlCol="0">
                <a:spAutoFit/>
              </a:bodyPr>
              <a:lstStyle/>
              <a:p>
                <a:r>
                  <a:rPr lang="zh-CN" altLang="en-US" b="1" dirty="0">
                    <a:solidFill>
                      <a:srgbClr val="2285C5"/>
                    </a:solidFill>
                    <a:cs typeface="+mn-ea"/>
                    <a:sym typeface="+mn-lt"/>
                  </a:rPr>
                  <a:t>项目名称</a:t>
                </a:r>
              </a:p>
            </p:txBody>
          </p:sp>
          <p:grpSp>
            <p:nvGrpSpPr>
              <p:cNvPr id="81" name="组合 80">
                <a:extLst>
                  <a:ext uri="{FF2B5EF4-FFF2-40B4-BE49-F238E27FC236}">
                    <a16:creationId xmlns:a16="http://schemas.microsoft.com/office/drawing/2014/main" xmlns="" id="{7B4DC3AB-E13F-4658-8011-51FCFE284345}"/>
                  </a:ext>
                </a:extLst>
              </p:cNvPr>
              <p:cNvGrpSpPr/>
              <p:nvPr/>
            </p:nvGrpSpPr>
            <p:grpSpPr>
              <a:xfrm>
                <a:off x="3029802" y="1376333"/>
                <a:ext cx="54000" cy="237036"/>
                <a:chOff x="3603008" y="241563"/>
                <a:chExt cx="54000" cy="237036"/>
              </a:xfrm>
            </p:grpSpPr>
            <p:sp>
              <p:nvSpPr>
                <p:cNvPr id="82" name="椭圆 81">
                  <a:extLst>
                    <a:ext uri="{FF2B5EF4-FFF2-40B4-BE49-F238E27FC236}">
                      <a16:creationId xmlns:a16="http://schemas.microsoft.com/office/drawing/2014/main" xmlns="" id="{3BC59658-F189-4B51-AA69-2147DE7BE05D}"/>
                    </a:ext>
                  </a:extLst>
                </p:cNvPr>
                <p:cNvSpPr/>
                <p:nvPr/>
              </p:nvSpPr>
              <p:spPr>
                <a:xfrm>
                  <a:off x="3603008" y="24156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83" name="椭圆 82">
                  <a:extLst>
                    <a:ext uri="{FF2B5EF4-FFF2-40B4-BE49-F238E27FC236}">
                      <a16:creationId xmlns:a16="http://schemas.microsoft.com/office/drawing/2014/main" xmlns="" id="{F84F83C1-8CCF-4AD0-9F22-9CEDB18A0FF5}"/>
                    </a:ext>
                  </a:extLst>
                </p:cNvPr>
                <p:cNvSpPr/>
                <p:nvPr/>
              </p:nvSpPr>
              <p:spPr>
                <a:xfrm>
                  <a:off x="3603008" y="333081"/>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84" name="椭圆 83">
                  <a:extLst>
                    <a:ext uri="{FF2B5EF4-FFF2-40B4-BE49-F238E27FC236}">
                      <a16:creationId xmlns:a16="http://schemas.microsoft.com/office/drawing/2014/main" xmlns="" id="{E339574C-C701-40F7-8CBD-0545EFC42542}"/>
                    </a:ext>
                  </a:extLst>
                </p:cNvPr>
                <p:cNvSpPr/>
                <p:nvPr/>
              </p:nvSpPr>
              <p:spPr>
                <a:xfrm>
                  <a:off x="3603008" y="424599"/>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grpSp>
        </p:grpSp>
        <p:sp>
          <p:nvSpPr>
            <p:cNvPr id="88" name="文本框 87">
              <a:extLst>
                <a:ext uri="{FF2B5EF4-FFF2-40B4-BE49-F238E27FC236}">
                  <a16:creationId xmlns:a16="http://schemas.microsoft.com/office/drawing/2014/main" xmlns="" id="{C6EC3097-BE4F-4067-B2D5-E8B24C629A64}"/>
                </a:ext>
              </a:extLst>
            </p:cNvPr>
            <p:cNvSpPr txBox="1"/>
            <p:nvPr/>
          </p:nvSpPr>
          <p:spPr>
            <a:xfrm>
              <a:off x="9356734" y="3820883"/>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32156</a:t>
              </a:r>
              <a:endParaRPr lang="zh-CN" altLang="en-US" dirty="0">
                <a:solidFill>
                  <a:schemeClr val="bg2">
                    <a:lumMod val="25000"/>
                  </a:schemeClr>
                </a:solidFill>
                <a:cs typeface="+mn-ea"/>
                <a:sym typeface="+mn-lt"/>
              </a:endParaRPr>
            </a:p>
          </p:txBody>
        </p:sp>
      </p:grpSp>
    </p:spTree>
    <p:extLst>
      <p:ext uri="{BB962C8B-B14F-4D97-AF65-F5344CB8AC3E}">
        <p14:creationId xmlns:p14="http://schemas.microsoft.com/office/powerpoint/2010/main" val="3968885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fill="hold"/>
                                        <p:tgtEl>
                                          <p:spTgt spid="101"/>
                                        </p:tgtEl>
                                        <p:attrNameLst>
                                          <p:attrName>ppt_x</p:attrName>
                                        </p:attrNameLst>
                                      </p:cBhvr>
                                      <p:tavLst>
                                        <p:tav tm="0">
                                          <p:val>
                                            <p:strVal val="#ppt_x"/>
                                          </p:val>
                                        </p:tav>
                                        <p:tav tm="100000">
                                          <p:val>
                                            <p:strVal val="#ppt_x"/>
                                          </p:val>
                                        </p:tav>
                                      </p:tavLst>
                                    </p:anim>
                                    <p:anim calcmode="lin" valueType="num">
                                      <p:cBhvr additive="base">
                                        <p:cTn id="17" dur="50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500" fill="hold"/>
                                        <p:tgtEl>
                                          <p:spTgt spid="103"/>
                                        </p:tgtEl>
                                        <p:attrNameLst>
                                          <p:attrName>ppt_x</p:attrName>
                                        </p:attrNameLst>
                                      </p:cBhvr>
                                      <p:tavLst>
                                        <p:tav tm="0">
                                          <p:val>
                                            <p:strVal val="#ppt_x"/>
                                          </p:val>
                                        </p:tav>
                                        <p:tav tm="100000">
                                          <p:val>
                                            <p:strVal val="#ppt_x"/>
                                          </p:val>
                                        </p:tav>
                                      </p:tavLst>
                                    </p:anim>
                                    <p:anim calcmode="lin" valueType="num">
                                      <p:cBhvr additive="base">
                                        <p:cTn id="27" dur="50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fill="hold"/>
                                        <p:tgtEl>
                                          <p:spTgt spid="104"/>
                                        </p:tgtEl>
                                        <p:attrNameLst>
                                          <p:attrName>ppt_x</p:attrName>
                                        </p:attrNameLst>
                                      </p:cBhvr>
                                      <p:tavLst>
                                        <p:tav tm="0">
                                          <p:val>
                                            <p:strVal val="#ppt_x"/>
                                          </p:val>
                                        </p:tav>
                                        <p:tav tm="100000">
                                          <p:val>
                                            <p:strVal val="#ppt_x"/>
                                          </p:val>
                                        </p:tav>
                                      </p:tavLst>
                                    </p:anim>
                                    <p:anim calcmode="lin" valueType="num">
                                      <p:cBhvr additive="base">
                                        <p:cTn id="3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rp3ukf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2519</Words>
  <Application>Microsoft Office PowerPoint</Application>
  <PresentationFormat>宽屏</PresentationFormat>
  <Paragraphs>224</Paragraphs>
  <Slides>40</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40</vt:i4>
      </vt:variant>
    </vt:vector>
  </HeadingPairs>
  <TitlesOfParts>
    <vt:vector size="50"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65</cp:revision>
  <dcterms:created xsi:type="dcterms:W3CDTF">2021-06-03T02:01:50Z</dcterms:created>
  <dcterms:modified xsi:type="dcterms:W3CDTF">2023-02-02T08:55:27Z</dcterms:modified>
</cp:coreProperties>
</file>