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36"/>
  </p:notes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272"/>
    <a:srgbClr val="00889C"/>
    <a:srgbClr val="FFECC6"/>
    <a:srgbClr val="D52C23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7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8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9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32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8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05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1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3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4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4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2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36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p:transition spd="slow" advTm="3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p:transition spd="slow" advTm="3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p:transition spd="slow" advTm="3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p:transition spd="slow" advTm="3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p:transition spd="slow" advTm="3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9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p:transition spd="slow" advTm="3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2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7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37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6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p:transition spd="slow" advTm="3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p:transition spd="slow" advTm="3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p:transition spd="slow" advTm="3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80623"/>
      </p:ext>
    </p:extLst>
  </p:cSld>
  <p:clrMapOvr>
    <a:masterClrMapping/>
  </p:clrMapOvr>
  <p:transition spd="slow" advTm="3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03354" y="65506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380623"/>
      </p:ext>
    </p:extLst>
  </p:cSld>
  <p:clrMapOvr>
    <a:masterClrMapping/>
  </p:clrMapOvr>
  <p:transition spd="slow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p:transition spd="slow" advTm="3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5B08F6A-231B-4C87-9D58-20A4FB830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0B9D60F-0D13-422E-885A-FC2450F341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584703" y="-2689892"/>
            <a:ext cx="7132322" cy="12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Tm="3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C0FE28F-4218-49B4-9A61-3326C1FD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76975" y="0"/>
            <a:ext cx="721502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1799130-66F7-4329-AAEA-FC76DB982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AA59E97-51D8-4B20-A31D-9F66DC7A5644}"/>
              </a:ext>
            </a:extLst>
          </p:cNvPr>
          <p:cNvSpPr/>
          <p:nvPr/>
        </p:nvSpPr>
        <p:spPr>
          <a:xfrm>
            <a:off x="651239" y="2648431"/>
            <a:ext cx="5774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职场心理学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07915C8D-F33C-46BA-8B1F-0349DA424660}"/>
              </a:ext>
            </a:extLst>
          </p:cNvPr>
          <p:cNvGrpSpPr/>
          <p:nvPr/>
        </p:nvGrpSpPr>
        <p:grpSpPr>
          <a:xfrm>
            <a:off x="1679505" y="1932810"/>
            <a:ext cx="3717741" cy="538068"/>
            <a:chOff x="1679506" y="1695450"/>
            <a:chExt cx="3717741" cy="53806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AC4413E8-FD7C-45E0-BC03-B46069EB6EC0}"/>
                </a:ext>
              </a:extLst>
            </p:cNvPr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xmlns="" id="{B64116FC-429D-451C-934F-5EF89EFEBD44}"/>
                  </a:ext>
                </a:extLst>
              </p:cNvPr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4AA1B430-A5CA-4137-B17F-83057857A15B}"/>
                  </a:ext>
                </a:extLst>
              </p:cNvPr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44E72430-4114-4CAE-973F-9D4CF47DAED6}"/>
                  </a:ext>
                </a:extLst>
              </p:cNvPr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285B7AE6-7C8E-483C-8C3D-0B0F814F1B82}"/>
                </a:ext>
              </a:extLst>
            </p:cNvPr>
            <p:cNvSpPr txBox="1"/>
            <p:nvPr/>
          </p:nvSpPr>
          <p:spPr>
            <a:xfrm>
              <a:off x="2170184" y="1729363"/>
              <a:ext cx="2806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学习心理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应用心理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3D59967A-D33D-4DAA-BC73-56AC0A2E81B4}"/>
              </a:ext>
            </a:extLst>
          </p:cNvPr>
          <p:cNvGrpSpPr/>
          <p:nvPr/>
        </p:nvGrpSpPr>
        <p:grpSpPr>
          <a:xfrm>
            <a:off x="753826" y="3993093"/>
            <a:ext cx="5428567" cy="338554"/>
            <a:chOff x="734776" y="3707343"/>
            <a:chExt cx="5428567" cy="338554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CCC65453-5AE0-428F-A77B-1AD791F872A3}"/>
                </a:ext>
              </a:extLst>
            </p:cNvPr>
            <p:cNvCxnSpPr>
              <a:cxnSpLocks/>
            </p:cNvCxnSpPr>
            <p:nvPr/>
          </p:nvCxnSpPr>
          <p:spPr>
            <a:xfrm>
              <a:off x="734776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49F053B5-0B77-4C7B-BFBC-EA4958B2FB0E}"/>
                </a:ext>
              </a:extLst>
            </p:cNvPr>
            <p:cNvCxnSpPr>
              <a:cxnSpLocks/>
            </p:cNvCxnSpPr>
            <p:nvPr/>
          </p:nvCxnSpPr>
          <p:spPr>
            <a:xfrm>
              <a:off x="4957922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2086CBDE-D713-4FC0-B485-D31B97B43AB5}"/>
                </a:ext>
              </a:extLst>
            </p:cNvPr>
            <p:cNvSpPr txBox="1"/>
            <p:nvPr/>
          </p:nvSpPr>
          <p:spPr>
            <a:xfrm>
              <a:off x="2036139" y="3707343"/>
              <a:ext cx="2806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主讲人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091841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0F830AD-6A9E-46DC-9D69-99747055E2DD}"/>
              </a:ext>
            </a:extLst>
          </p:cNvPr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E5D8DCBE-4535-48F2-A398-99A5AED6ECDE}"/>
                </a:ext>
              </a:extLst>
            </p:cNvPr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9998A938-D3C8-4047-99F7-5DA44753E3EE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412B0994-1C72-4D62-8099-DB435B45C886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01DD37C2-FCA0-495D-BF13-1B9A37A8F7E9}"/>
                  </a:ext>
                </a:extLst>
              </p:cNvPr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A4C1D97-CEEF-4F45-8AFE-EA7DBA6C54AC}"/>
                </a:ext>
              </a:extLst>
            </p:cNvPr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DE2BD0A-6044-40B2-8B72-65D4BA98AEDC}"/>
              </a:ext>
            </a:extLst>
          </p:cNvPr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97671F8-9D98-45BF-8EFB-27883CD28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27DBF7-81A5-462E-A1CD-22A3DB4A044B}"/>
                </a:ext>
              </a:extLst>
            </p:cNvPr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0B3AF12-E3B0-4A60-ACD1-41153513B354}"/>
              </a:ext>
            </a:extLst>
          </p:cNvPr>
          <p:cNvGrpSpPr/>
          <p:nvPr/>
        </p:nvGrpSpPr>
        <p:grpSpPr>
          <a:xfrm>
            <a:off x="1113255" y="2177623"/>
            <a:ext cx="2614191" cy="701104"/>
            <a:chOff x="1113255" y="2177623"/>
            <a:chExt cx="2614191" cy="70110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242BE8-14DC-4ABC-AF07-FFA2F24B6C2A}"/>
                </a:ext>
              </a:extLst>
            </p:cNvPr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5001539-E82C-4346-9DBF-A96A8986DB48}"/>
                </a:ext>
              </a:extLst>
            </p:cNvPr>
            <p:cNvSpPr txBox="1"/>
            <p:nvPr/>
          </p:nvSpPr>
          <p:spPr>
            <a:xfrm>
              <a:off x="1401481" y="2232396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权威效应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F3F7C91-DB9A-4C91-B770-A1669EB3E2E4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4A215D15-C2B7-471F-8EE6-6C711F44879D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9204F23-5BB8-4E5B-8143-46A15D5C491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C22104B-4725-4E1E-AE83-5D36B8F7DF93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9928378B-B488-4402-AC7D-361A88A9DE1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82DB910F-DF0C-40E7-9C14-8E4578922695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6161F4AF-050C-4857-9CA5-CAA36E5621BB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7CC3ED0-E7FE-4565-B22B-D192859AF0A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6FC046E5-0E31-4D9C-BED9-D27035707D7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D012745E-DF60-4931-BEA4-2A3A30FD57EC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08C7C42D-49FA-4595-8735-2FC38CA48CBC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43B374C-84CE-4DA5-849A-5230FB26D4BA}"/>
              </a:ext>
            </a:extLst>
          </p:cNvPr>
          <p:cNvSpPr/>
          <p:nvPr/>
        </p:nvSpPr>
        <p:spPr>
          <a:xfrm>
            <a:off x="3868425" y="2145756"/>
            <a:ext cx="341632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人微言轻，人贵言重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717430D-0A9A-4B7E-9AA9-20D7C34065B2}"/>
              </a:ext>
            </a:extLst>
          </p:cNvPr>
          <p:cNvSpPr/>
          <p:nvPr/>
        </p:nvSpPr>
        <p:spPr>
          <a:xfrm>
            <a:off x="2273564" y="3477140"/>
            <a:ext cx="5636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权威效应：如果一个人地位高、有威信、受人尊敬，那么他所说的话、所做的事容易引起别人的重视，并相信其正确性。权威人士容易对他人产生更大影响力，我们要努力成为权威人士，但同时对权威人士不要过分迷信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62E5B62-1B64-45B6-9B86-80A8E56C92FB}"/>
              </a:ext>
            </a:extLst>
          </p:cNvPr>
          <p:cNvSpPr/>
          <p:nvPr/>
        </p:nvSpPr>
        <p:spPr>
          <a:xfrm>
            <a:off x="8046531" y="3587732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F32E2B2-B452-4BF7-85B3-900316FBAD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45" y="3662794"/>
            <a:ext cx="3030788" cy="19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2146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0F830AD-6A9E-46DC-9D69-99747055E2DD}"/>
              </a:ext>
            </a:extLst>
          </p:cNvPr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E5D8DCBE-4535-48F2-A398-99A5AED6ECDE}"/>
                </a:ext>
              </a:extLst>
            </p:cNvPr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9998A938-D3C8-4047-99F7-5DA44753E3EE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412B0994-1C72-4D62-8099-DB435B45C886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01DD37C2-FCA0-495D-BF13-1B9A37A8F7E9}"/>
                  </a:ext>
                </a:extLst>
              </p:cNvPr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A4C1D97-CEEF-4F45-8AFE-EA7DBA6C54AC}"/>
                </a:ext>
              </a:extLst>
            </p:cNvPr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DE2BD0A-6044-40B2-8B72-65D4BA98AEDC}"/>
              </a:ext>
            </a:extLst>
          </p:cNvPr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97671F8-9D98-45BF-8EFB-27883CD28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27DBF7-81A5-462E-A1CD-22A3DB4A044B}"/>
                </a:ext>
              </a:extLst>
            </p:cNvPr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0B3AF12-E3B0-4A60-ACD1-41153513B354}"/>
              </a:ext>
            </a:extLst>
          </p:cNvPr>
          <p:cNvGrpSpPr/>
          <p:nvPr/>
        </p:nvGrpSpPr>
        <p:grpSpPr>
          <a:xfrm>
            <a:off x="1113255" y="2177623"/>
            <a:ext cx="2614191" cy="657389"/>
            <a:chOff x="1113255" y="2177623"/>
            <a:chExt cx="2614191" cy="65738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242BE8-14DC-4ABC-AF07-FFA2F24B6C2A}"/>
                </a:ext>
              </a:extLst>
            </p:cNvPr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5001539-E82C-4346-9DBF-A96A8986DB48}"/>
                </a:ext>
              </a:extLst>
            </p:cNvPr>
            <p:cNvSpPr txBox="1"/>
            <p:nvPr/>
          </p:nvSpPr>
          <p:spPr>
            <a:xfrm>
              <a:off x="1232690" y="2188681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雷尼尔效应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F3F7C91-DB9A-4C91-B770-A1669EB3E2E4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4A215D15-C2B7-471F-8EE6-6C711F44879D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9204F23-5BB8-4E5B-8143-46A15D5C491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C22104B-4725-4E1E-AE83-5D36B8F7DF93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9928378B-B488-4402-AC7D-361A88A9DE1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82DB910F-DF0C-40E7-9C14-8E4578922695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6161F4AF-050C-4857-9CA5-CAA36E5621BB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7CC3ED0-E7FE-4565-B22B-D192859AF0A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6FC046E5-0E31-4D9C-BED9-D27035707D7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D012745E-DF60-4931-BEA4-2A3A30FD57EC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08C7C42D-49FA-4595-8735-2FC38CA48CBC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43B374C-84CE-4DA5-849A-5230FB26D4BA}"/>
              </a:ext>
            </a:extLst>
          </p:cNvPr>
          <p:cNvSpPr/>
          <p:nvPr/>
        </p:nvSpPr>
        <p:spPr>
          <a:xfrm>
            <a:off x="3868425" y="2145756"/>
            <a:ext cx="377539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温情比薪酬更能留住人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717430D-0A9A-4B7E-9AA9-20D7C34065B2}"/>
              </a:ext>
            </a:extLst>
          </p:cNvPr>
          <p:cNvSpPr/>
          <p:nvPr/>
        </p:nvSpPr>
        <p:spPr>
          <a:xfrm>
            <a:off x="2273564" y="3477140"/>
            <a:ext cx="5636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尼尔效应：人会为了其它的因素而牺牲更高的收入机会。知道员工的真正需求，才能留住人才。企业可以用温情来吸引和留住人才。身为管理者，只有展示出你的人情味，才能做到人心所向，才能真正地留住员工的心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B2C1B52-9068-4D02-A9A0-83746A02CCE1}"/>
              </a:ext>
            </a:extLst>
          </p:cNvPr>
          <p:cNvSpPr/>
          <p:nvPr/>
        </p:nvSpPr>
        <p:spPr>
          <a:xfrm>
            <a:off x="7910458" y="3447323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B81F120-8C59-4D28-909B-289E6864A2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61" y="3514890"/>
            <a:ext cx="3038210" cy="20011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20403" y="50640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71346349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662790-FB32-4D11-84E4-33453F6B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162421B-1D10-4DE3-BBBE-48CC5A2BC120}"/>
              </a:ext>
            </a:extLst>
          </p:cNvPr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PART03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CB524E9-8094-4015-95FB-01E5452E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C18313F-F2C0-453D-8FE1-3656CFB453A9}"/>
              </a:ext>
            </a:extLst>
          </p:cNvPr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2A043A6B-8A73-452C-954E-6857E724CA19}"/>
                </a:ext>
              </a:extLst>
            </p:cNvPr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xmlns="" id="{1A7BB239-09DF-4A2B-A045-DD3A04F34914}"/>
                  </a:ext>
                </a:extLst>
              </p:cNvPr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7656E667-FCC3-4970-9373-4DCD7E77A0A8}"/>
                  </a:ext>
                </a:extLst>
              </p:cNvPr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00259DA9-D71C-490C-AD70-9069D9503FE9}"/>
                  </a:ext>
                </a:extLst>
              </p:cNvPr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0F0CB07-819D-4D07-A544-205D7D33D09D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331000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蘑菇定律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317728" y="2706623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刚踏入社会的人常感不受重视，需要打杂跑腿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或者面对批评指责。有人将之与蘑菇的生长相比拟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认为大多数人都有一段“蘑菇”的经历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尤其是当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切都刚刚开始的时候。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97773" y="4878129"/>
            <a:ext cx="4236358" cy="96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当几天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蘑菇”， 能消除很多不切实际的幻想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让我们更加接近现实。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DCAAE1C-B8B1-4652-BEC9-E91C265B3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746" y="2706623"/>
            <a:ext cx="5156017" cy="308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25156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飞轮效应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319756" y="2689924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为使静止的飞轮转动起来，一开始你必须使很大的力气，飞轮转得越来越快，达到某一临界点后，你无需再费更大的力气，飞轮依旧会快速转动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而且不停地转动。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有时候你可能觉得做一件事很困难，但再坚持下，过了临界点，就会变得轻松。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259CD4-3579-4BF6-81B1-F028F2B629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07" y="2941333"/>
            <a:ext cx="5156019" cy="290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989853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5943741" y="1768675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249024" y="1617548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破窗效应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287002" y="2480062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一个房子如果窗户破了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没有人去修补，隔不久，其它的窗户也可能莫名其妙地被人打破。环境可以对一一个人产生强烈的暗示性和诱导性。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5823759" y="4587207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023489" y="4508178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在工作中，时时刻刻都要保持警戒，别让自己成为职场上那扇任人践踏的破窗户。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9079CF3-2E21-4AB6-AE37-27BBFA0A2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76" y="2856240"/>
            <a:ext cx="4925721" cy="308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277911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木桶定律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916749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一只木桶盛水的多少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并不取决于桶壁上最高的那块木板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而恰恰取决于桶壁上最短的那块木板。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每个人在这个社会生存，都是依靠各种各样的技能，而这些技能就是人生的“木板”。我们的发展恰恰取决于那块“短木板”， 应该时刻注意取长补短，把劣势转变为优势。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DD7D7F6-021C-4A41-8473-48EE9869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658" y="1827410"/>
            <a:ext cx="3175021" cy="44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556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毛毛虫效应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586805" y="2584993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将毛毛虫们首尾相接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围一圈放在花盆边缘，花盆不远的地方撒一些松叶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毛毛虫夜以继日地绕着花盆转圈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最终因饥饿和精疲力尽相继死去。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当我们的工作遭遇挫折或陷入停顿时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应努力寻求突破。不能只关注做了多少工作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还要关注做出多少成果，也就是“效益”。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F510F9-F57A-4CCE-A427-53A765ADE8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7" y="2601692"/>
            <a:ext cx="4990476" cy="332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354189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野马结局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916749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吸血蝙蝠吸取野马的血为食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但所吸的血量极少，远不足以使野马死去，野马的死因是暴怒和狂奔。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因芝麻小事而大动肝火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以致因别人的过失而伤害自己。很多时候，我们要想明白到底为了什么而生气和焦虑，不要因别人的过失而伤害自己。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07702611-2191-40FE-82CA-CD0558B09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39" y="2610996"/>
            <a:ext cx="4981127" cy="332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633267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糖果效应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388699" y="2571265"/>
            <a:ext cx="486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心理学家测试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群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岁的孩子能否坚持在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分钟后吃糖，经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年追踪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不同表现的孩子长大后个性表现不同。试验通过孩子小时候表现出的自控、判断、自信、预测其长大后个性。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要善于抵制诱惑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不被眼前利益所迷惑，别指望自控力会随着年岁的增大而自动增强，需要有意识的去锻炼。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BFE758F-B684-4AC4-9AF3-9AD799066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9" y="2501431"/>
            <a:ext cx="4889420" cy="366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747965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C069F53-418B-41AD-AF65-8F1E2C72C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C9B9952-80C2-4244-A94E-1970BBD28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419225" y="657225"/>
            <a:ext cx="9810750" cy="55435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52E4D73-51B7-42CD-BCB7-5AC3C93BE220}"/>
              </a:ext>
            </a:extLst>
          </p:cNvPr>
          <p:cNvSpPr/>
          <p:nvPr/>
        </p:nvSpPr>
        <p:spPr>
          <a:xfrm>
            <a:off x="3105150" y="2019415"/>
            <a:ext cx="643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心理学研究涉及人的知觉、认知、情绪、人格、行为、人际关系、社会关系等许多领域，也与日常生活的许多领域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家庭、教育、健康、社会等发生关联。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孙子兵法中有一句：“知己知彼，百战不殆”。作为卓越管理者，这是比较实用的，在员工关系管理中只有很好了解员工，才能更好地进行人员管理。</a:t>
            </a:r>
          </a:p>
        </p:txBody>
      </p:sp>
    </p:spTree>
    <p:extLst>
      <p:ext uri="{BB962C8B-B14F-4D97-AF65-F5344CB8AC3E}">
        <p14:creationId xmlns:p14="http://schemas.microsoft.com/office/powerpoint/2010/main" val="2031991055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聚光灯效应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790306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有时我们总不经意地把自己的问题放到无限大，当我们出丑时总以为人家会注意到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其实人家或许当时会注意到，事后马上就忘了。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没有人会像你自己那样关注自己，“聚光灯效应”只存在于你的头脑中，而非真实情况的反映。试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试转移自己的注意力会更好。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4A223B5-0477-4F6F-8FE5-C4D013C30A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39" y="2591851"/>
            <a:ext cx="4782254" cy="31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865230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酸葡萄效应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586805" y="2584993"/>
            <a:ext cx="451683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寓言中狐狸得不到葡萄就说它酸，以平衡自己的心理。人们拿自己能够接受的“理由”来自我安慰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以避免心理上受到更重的伤害。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心理防卫功能的确能够帮助我们更好地适应生活、适应社会</a:t>
            </a:r>
            <a:r>
              <a:rPr lang="en-US" altLang="zh-CN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然而沉溺其间对生活却有明显的副作用。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E66170-0355-48D7-9471-6031CD66D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25" y="2584993"/>
            <a:ext cx="5192571" cy="346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18293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凡勃伦效应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美国经济学家凡勃伦注意到商品价格定得越高，越能受到消费者的青睐。商品价格越高消费者反而越愿意购买的消费倾向。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人也是一样的，要想得到“好价钱”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就要把自己琢磨成器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放在对的地方待价而沽。职场如人生，都是如此。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D90BACE-984F-483E-A6D7-12900A15EC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66" y="2680975"/>
            <a:ext cx="4625039" cy="312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11158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马太效应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586805" y="2584993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指强者愈强、弱者愈弱的现象。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新约马太福音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》:“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凡有的还要加给他叫他多余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没有的，连他所有的也要夺过来。”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要保持在某个领域有不可替代的优势，就能够将大部分有利的资源聚拢在你的身边。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072CBB9D-A248-4520-AC99-D087706F65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25" y="2571112"/>
            <a:ext cx="5156018" cy="343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11722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045032" y="1929177"/>
              <a:ext cx="264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酒与污水定律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把一勺酒倒进一桶污水中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你得到的是一桶污水，如果把一勺污水倒进桶酒中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你得到的还是一桶污水。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一个正直能干的人进入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一个混乱的部门可能会被吞没，年轻人要争取多接触一些美好的事物熏陶自己，注意防微杜渐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坚决摒弃丑恶的东西。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E027D36-A398-4ACE-AB8E-C8B59BAFA3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07" y="2589731"/>
            <a:ext cx="5002374" cy="334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672954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首因效应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689796" y="2767467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人第一次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交往中给人留下的印象 ，在对方的头脑中形成并占据着主导地位的效应。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无论面试、，见客户，都要想要自己需要呈现给</a:t>
            </a:r>
            <a:r>
              <a:rPr lang="zh-CN" altLang="en-US" sz="1999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别人</a:t>
            </a:r>
            <a:r>
              <a:rPr lang="zh-CN" altLang="en-US" sz="1999" smtClean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的第一印象</a:t>
            </a:r>
            <a:r>
              <a:rPr lang="zh-CN" altLang="en-US" sz="1999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，这可能会给你接下来的工作带来很大收益。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81B17DA-F952-47F3-AA2B-F91BDBDB3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1" y="2703645"/>
            <a:ext cx="5245895" cy="333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526370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1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曝光效益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对人际交往吸引力的研究发现，我们会偏好自己熟悉的事物，见到某个人的次数越多，就越觉得此人招人喜爱、令人愉快。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若想增强人际吸引，就要留心提高自己在别人面前的熟悉度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在某人面前混个脸熟会赢得好感。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81C1C1C-79CE-47D8-B844-2FE8A3680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660" y="2513794"/>
            <a:ext cx="4787393" cy="319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073327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南风效应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403341" y="2601692"/>
            <a:ext cx="483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也叫“温暖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法则，源于则法国寓言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北风和南风比威力，看谁可以把行人身上的大衣脱掉。北风刮得寒冷刺骨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行人把大衣裹得更紧。南风徐徐吹动，行人越来越热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继而脱掉大衣。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在处理人与人之间关系时，</a:t>
            </a:r>
            <a:r>
              <a:rPr lang="en-US" altLang="zh-CN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温暧胜于严寒”。要特别注意讲究方法，平心静气地好好谈谈</a:t>
            </a:r>
            <a:r>
              <a:rPr lang="en-US" altLang="zh-CN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往往能化干戈为玉帛。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8D02FE-4B1E-48FC-9DC6-F926E7605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48" y="2331023"/>
            <a:ext cx="5156017" cy="343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02378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7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三明治效应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81778" y="2956353"/>
            <a:ext cx="451683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批评心理学中，把批评的内容夹在两个表扬之中，会使受批评者愉快地接受批评。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在建议和批评的同时，不忘认同、赏识、肯定、关爱对方，可以使接受批评者积极地接受批评，并改正自己的不足方面。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0013597-E552-480C-9D38-1E6F7A6694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92" y="2677411"/>
            <a:ext cx="4809595" cy="320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850399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登门槛效应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6443897" y="2787112"/>
            <a:ext cx="483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要让他人接受很难的要求时，最好先让他接受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一个小一点的要求，这样他就比较容易接受更高的要求。这种心理现象叫做“登门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槛效应”。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7323292" y="4613109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跟别人提要求时，不要开始就提过高的要求，应先提小要求，再通过鼓励，逐步向其提出更高的要求。不过，还要注意看住自己的“门槛”， 该拒绝的时候一定要拒绝。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2FB90DE-7701-4DA5-9FFC-4569125F59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51" y="2787112"/>
            <a:ext cx="5078945" cy="32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25859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4E14C1E-FB07-481D-B8AA-030C858BED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A-文本框 13">
            <a:extLst>
              <a:ext uri="{FF2B5EF4-FFF2-40B4-BE49-F238E27FC236}">
                <a16:creationId xmlns:a16="http://schemas.microsoft.com/office/drawing/2014/main" xmlns="" id="{F79AE50F-EF2D-466E-912A-866D9F2D327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80812" y="2559112"/>
            <a:ext cx="227673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06272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5" name="PA-文本框 14">
            <a:extLst>
              <a:ext uri="{FF2B5EF4-FFF2-40B4-BE49-F238E27FC236}">
                <a16:creationId xmlns:a16="http://schemas.microsoft.com/office/drawing/2014/main" xmlns="" id="{F42CBC67-4ED2-466C-BA2C-837C889203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80812" y="3543300"/>
            <a:ext cx="248895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6272"/>
                </a:solidFill>
                <a:cs typeface="+mn-ea"/>
                <a:sym typeface="+mn-lt"/>
              </a:rPr>
              <a:t>CONCENTS</a:t>
            </a:r>
            <a:endParaRPr lang="zh-CN" altLang="en-US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xmlns="" id="{A89C199A-171F-43CD-B544-E753F3F106F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75413" y="1823225"/>
            <a:ext cx="4930096" cy="900479"/>
            <a:chOff x="1363079" y="1591776"/>
            <a:chExt cx="4034166" cy="73683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FE834C61-4EF6-4D38-893E-E241EC8EFF58}"/>
                </a:ext>
              </a:extLst>
            </p:cNvPr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16" name="PA-圆角矩形 15">
                <a:extLst>
                  <a:ext uri="{FF2B5EF4-FFF2-40B4-BE49-F238E27FC236}">
                    <a16:creationId xmlns:a16="http://schemas.microsoft.com/office/drawing/2014/main" xmlns="" id="{887BA802-E6EE-47E1-A56C-FC4E05CF49F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PA-椭圆 16">
                <a:extLst>
                  <a:ext uri="{FF2B5EF4-FFF2-40B4-BE49-F238E27FC236}">
                    <a16:creationId xmlns:a16="http://schemas.microsoft.com/office/drawing/2014/main" xmlns="" id="{EA6979CC-D408-492F-AD74-C84C08221F1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A-椭圆 17">
                <a:extLst>
                  <a:ext uri="{FF2B5EF4-FFF2-40B4-BE49-F238E27FC236}">
                    <a16:creationId xmlns:a16="http://schemas.microsoft.com/office/drawing/2014/main" xmlns="" id="{D70F719F-9E42-4F47-8E8D-C4992048D17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xmlns="" id="{52C88692-257C-46A8-9C63-E1ED0FE7BF8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</a:p>
          </p:txBody>
        </p:sp>
      </p:grpSp>
      <p:grpSp>
        <p:nvGrpSpPr>
          <p:cNvPr id="19" name="PA-组合 18">
            <a:extLst>
              <a:ext uri="{FF2B5EF4-FFF2-40B4-BE49-F238E27FC236}">
                <a16:creationId xmlns:a16="http://schemas.microsoft.com/office/drawing/2014/main" xmlns="" id="{AAA7D327-782B-4389-8A5B-6A2BBB415CE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175413" y="2968294"/>
            <a:ext cx="4930096" cy="900479"/>
            <a:chOff x="1363079" y="1591776"/>
            <a:chExt cx="4034166" cy="73683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0B59BE4-6787-4647-8BE0-6C1711EC4B72}"/>
                </a:ext>
              </a:extLst>
            </p:cNvPr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25" name="PA-圆角矩形 24">
                <a:extLst>
                  <a:ext uri="{FF2B5EF4-FFF2-40B4-BE49-F238E27FC236}">
                    <a16:creationId xmlns:a16="http://schemas.microsoft.com/office/drawing/2014/main" xmlns="" id="{3EBB7EA4-0F8D-42A5-8E5C-6E3DC98AA10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PA-椭圆 25">
                <a:extLst>
                  <a:ext uri="{FF2B5EF4-FFF2-40B4-BE49-F238E27FC236}">
                    <a16:creationId xmlns:a16="http://schemas.microsoft.com/office/drawing/2014/main" xmlns="" id="{CB3C9B8F-5A4F-4148-8016-AFB3CB25AA9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PA-椭圆 26">
                <a:extLst>
                  <a:ext uri="{FF2B5EF4-FFF2-40B4-BE49-F238E27FC236}">
                    <a16:creationId xmlns:a16="http://schemas.microsoft.com/office/drawing/2014/main" xmlns="" id="{8AA0500C-D559-411A-925D-4C4D17A34CA6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PA-文本框 23">
              <a:extLst>
                <a:ext uri="{FF2B5EF4-FFF2-40B4-BE49-F238E27FC236}">
                  <a16:creationId xmlns:a16="http://schemas.microsoft.com/office/drawing/2014/main" xmlns="" id="{CD1BFC61-8E12-4F59-9606-C7102F4DB06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xmlns="" id="{5ADD310A-0C78-423B-AAD9-0BF0201E3D7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175413" y="4113364"/>
            <a:ext cx="4930096" cy="900479"/>
            <a:chOff x="1363079" y="1591776"/>
            <a:chExt cx="4034166" cy="73683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2FE130E9-3CA6-403B-B392-BF6A4931BB56}"/>
                </a:ext>
              </a:extLst>
            </p:cNvPr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31" name="PA-圆角矩形 30">
                <a:extLst>
                  <a:ext uri="{FF2B5EF4-FFF2-40B4-BE49-F238E27FC236}">
                    <a16:creationId xmlns:a16="http://schemas.microsoft.com/office/drawing/2014/main" xmlns="" id="{F0288138-2AD4-4FD8-AE54-749C301FA254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PA-椭圆 31">
                <a:extLst>
                  <a:ext uri="{FF2B5EF4-FFF2-40B4-BE49-F238E27FC236}">
                    <a16:creationId xmlns:a16="http://schemas.microsoft.com/office/drawing/2014/main" xmlns="" id="{D5110650-7E5C-4227-9427-0A301B3909E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PA-椭圆 32">
                <a:extLst>
                  <a:ext uri="{FF2B5EF4-FFF2-40B4-BE49-F238E27FC236}">
                    <a16:creationId xmlns:a16="http://schemas.microsoft.com/office/drawing/2014/main" xmlns="" id="{E7AAD2E7-BFD2-41E8-8356-209DFAE1E1F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PA-文本框 29">
              <a:extLst>
                <a:ext uri="{FF2B5EF4-FFF2-40B4-BE49-F238E27FC236}">
                  <a16:creationId xmlns:a16="http://schemas.microsoft.com/office/drawing/2014/main" xmlns="" id="{D4D94319-AA18-499F-9E5A-D226697F84B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564765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306F54-C98D-4E72-B37E-5B63FDAB8F3A}"/>
              </a:ext>
            </a:extLst>
          </p:cNvPr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AEFE1B8-3BDF-4A9C-B8A6-BB5F2FD09B0D}"/>
              </a:ext>
            </a:extLst>
          </p:cNvPr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A376F57-750F-4BC4-AE0B-C54F747999F4}"/>
                </a:ext>
              </a:extLst>
            </p:cNvPr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A97756D-EB1C-41D3-9235-182B7459051A}"/>
                </a:ext>
              </a:extLst>
            </p:cNvPr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0A17173-A0B5-4E04-93F7-59A5CC303B4B}"/>
                </a:ext>
              </a:extLst>
            </p:cNvPr>
            <p:cNvSpPr/>
            <p:nvPr/>
          </p:nvSpPr>
          <p:spPr>
            <a:xfrm>
              <a:off x="2455401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鸟笼效应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98E93BD5-24A2-42E0-B661-8F84B34E5E19}"/>
              </a:ext>
            </a:extLst>
          </p:cNvPr>
          <p:cNvSpPr txBox="1"/>
          <p:nvPr/>
        </p:nvSpPr>
        <p:spPr>
          <a:xfrm>
            <a:off x="1281778" y="2721755"/>
            <a:ext cx="45168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如果一个人的客厅有了一个空鸟笼，过一段时间，他很可能会买只鸟回来养。人们会在偶然获得一件原本不需要的物品的基础上，自觉不自觉地添加更多自己不需要的东西。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A0A677B-D63F-4AD2-8C84-D4C3C5749EE9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79C3E840-7A04-410E-B406-9BB4BD705829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98D540-47B7-471D-B3B4-910F3D2ECFD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B80BF4-6649-4263-863D-0C590C6B0F7A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D34A913-31B6-4108-A857-01509AA26D86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AF87139E-C006-49BB-8EEA-18473F79876A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2504BF6-3A9F-460C-BB60-430F423E6292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6E281F8-CE44-4DEE-A1F2-D17A44F01E5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A3704E8-87F5-40AE-B66A-1E7A49A9C393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54E979D-7E97-4898-8A3B-E015B085F396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82F0F16-2199-47B9-A9EF-5C680B730B8D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D90181C-DBBC-42F4-A48F-03A9D68A9D73}"/>
              </a:ext>
            </a:extLst>
          </p:cNvPr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042B2A-2889-45F7-B91A-35B291F3A64D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xmlns="" id="{461193C4-F48F-4430-B23F-C2F51D89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82635A57-3F2C-4433-BFB7-C58F580B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2EB3E20-B0E0-4AD1-AD7C-F0FA2B51F1CB}"/>
                </a:ext>
              </a:extLst>
            </p:cNvPr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927406AA-94E2-42BB-AC4A-FAC98BAFD706}"/>
              </a:ext>
            </a:extLst>
          </p:cNvPr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职场上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巧妙利用惯性思维，引起人们的好奇和重视。可是要想收到意想不到的效果，还需要逃脱出惯性思维的限制。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4FBC5A1-EAEC-446A-9ADE-612AEBCFF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690" y="2654763"/>
            <a:ext cx="4984102" cy="333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763460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C0FE28F-4218-49B4-9A61-3326C1FD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76975" y="0"/>
            <a:ext cx="721502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1799130-66F7-4329-AAEA-FC76DB982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AA59E97-51D8-4B20-A31D-9F66DC7A5644}"/>
              </a:ext>
            </a:extLst>
          </p:cNvPr>
          <p:cNvSpPr/>
          <p:nvPr/>
        </p:nvSpPr>
        <p:spPr>
          <a:xfrm>
            <a:off x="651239" y="2648431"/>
            <a:ext cx="5774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07915C8D-F33C-46BA-8B1F-0349DA424660}"/>
              </a:ext>
            </a:extLst>
          </p:cNvPr>
          <p:cNvGrpSpPr/>
          <p:nvPr/>
        </p:nvGrpSpPr>
        <p:grpSpPr>
          <a:xfrm>
            <a:off x="1679505" y="1932810"/>
            <a:ext cx="3717741" cy="538068"/>
            <a:chOff x="1679506" y="1695450"/>
            <a:chExt cx="3717741" cy="53806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AC4413E8-FD7C-45E0-BC03-B46069EB6EC0}"/>
                </a:ext>
              </a:extLst>
            </p:cNvPr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xmlns="" id="{B64116FC-429D-451C-934F-5EF89EFEBD44}"/>
                  </a:ext>
                </a:extLst>
              </p:cNvPr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4AA1B430-A5CA-4137-B17F-83057857A15B}"/>
                  </a:ext>
                </a:extLst>
              </p:cNvPr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44E72430-4114-4CAE-973F-9D4CF47DAED6}"/>
                  </a:ext>
                </a:extLst>
              </p:cNvPr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285B7AE6-7C8E-483C-8C3D-0B0F814F1B82}"/>
                </a:ext>
              </a:extLst>
            </p:cNvPr>
            <p:cNvSpPr txBox="1"/>
            <p:nvPr/>
          </p:nvSpPr>
          <p:spPr>
            <a:xfrm>
              <a:off x="2170184" y="1729363"/>
              <a:ext cx="2806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学习心理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应用心理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3D59967A-D33D-4DAA-BC73-56AC0A2E81B4}"/>
              </a:ext>
            </a:extLst>
          </p:cNvPr>
          <p:cNvGrpSpPr/>
          <p:nvPr/>
        </p:nvGrpSpPr>
        <p:grpSpPr>
          <a:xfrm>
            <a:off x="753826" y="3993093"/>
            <a:ext cx="5428567" cy="338554"/>
            <a:chOff x="734776" y="3707343"/>
            <a:chExt cx="5428567" cy="338554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CCC65453-5AE0-428F-A77B-1AD791F872A3}"/>
                </a:ext>
              </a:extLst>
            </p:cNvPr>
            <p:cNvCxnSpPr>
              <a:cxnSpLocks/>
            </p:cNvCxnSpPr>
            <p:nvPr/>
          </p:nvCxnSpPr>
          <p:spPr>
            <a:xfrm>
              <a:off x="734776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49F053B5-0B77-4C7B-BFBC-EA4958B2FB0E}"/>
                </a:ext>
              </a:extLst>
            </p:cNvPr>
            <p:cNvCxnSpPr>
              <a:cxnSpLocks/>
            </p:cNvCxnSpPr>
            <p:nvPr/>
          </p:nvCxnSpPr>
          <p:spPr>
            <a:xfrm>
              <a:off x="4957922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2086CBDE-D713-4FC0-B485-D31B97B43AB5}"/>
                </a:ext>
              </a:extLst>
            </p:cNvPr>
            <p:cNvSpPr txBox="1"/>
            <p:nvPr/>
          </p:nvSpPr>
          <p:spPr>
            <a:xfrm>
              <a:off x="2036139" y="3707343"/>
              <a:ext cx="2806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主讲人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086403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1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662790-FB32-4D11-84E4-33453F6B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162421B-1D10-4DE3-BBBE-48CC5A2BC120}"/>
              </a:ext>
            </a:extLst>
          </p:cNvPr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PART01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CB524E9-8094-4015-95FB-01E5452E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C18313F-F2C0-453D-8FE1-3656CFB453A9}"/>
              </a:ext>
            </a:extLst>
          </p:cNvPr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2A043A6B-8A73-452C-954E-6857E724CA19}"/>
                </a:ext>
              </a:extLst>
            </p:cNvPr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xmlns="" id="{1A7BB239-09DF-4A2B-A045-DD3A04F34914}"/>
                  </a:ext>
                </a:extLst>
              </p:cNvPr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7656E667-FCC3-4970-9373-4DCD7E77A0A8}"/>
                  </a:ext>
                </a:extLst>
              </p:cNvPr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00259DA9-D71C-490C-AD70-9069D9503FE9}"/>
                  </a:ext>
                </a:extLst>
              </p:cNvPr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0F0CB07-819D-4D07-A544-205D7D33D09D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</a:t>
              </a:r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大法则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053240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FE9B36D-4F2E-47EF-9C0D-3EE9C34AC0CC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2AF5C8A0-DA91-41C3-8485-560ABD1C7D84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AA7BB5F-E92A-4E88-AA5C-B0418172916E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3DF64E0-1593-430F-A081-FE376ABCFD16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EB9009C7-20F4-4B20-BB24-D7A8244E02D8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2BF29B78-AD05-43C2-A456-DD4AC783B148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2FC9C1B7-163E-452B-8853-ACF5C2631385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6F57C55-446D-4613-BA30-8D2E630AD031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F0FE3DDD-2C34-4D74-8A15-5F981C09793C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B9974763-EF6A-4BC2-87CD-59D42C5B5F1B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BC3367D1-0214-4BC9-8F01-9BE7D0C28BDA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45858BE-E53C-49BB-AB70-BFDD9DBBEC66}"/>
              </a:ext>
            </a:extLst>
          </p:cNvPr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5B6FFD83-E2B6-4898-9D55-3440735F2F72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>
                <a:extLst>
                  <a:ext uri="{FF2B5EF4-FFF2-40B4-BE49-F238E27FC236}">
                    <a16:creationId xmlns:a16="http://schemas.microsoft.com/office/drawing/2014/main" xmlns="" id="{74D78298-7919-49EC-9E1F-7A448A17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xmlns="" id="{94AEDF27-93C7-4719-922E-EE19F5DA3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A2BEB69C-5F18-440F-99CA-81DB55C3A08C}"/>
                </a:ext>
              </a:extLst>
            </p:cNvPr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波特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:a16="http://schemas.microsoft.com/office/drawing/2014/main" xmlns="" id="{882F1E86-0B71-4DFC-8523-D0816F87E5C1}"/>
              </a:ext>
            </a:extLst>
          </p:cNvPr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波特法则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独特的定位，成就独特的成功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20B926B8-748E-4184-A728-2184C451A009}"/>
              </a:ext>
            </a:extLst>
          </p:cNvPr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要从根本上防止完全竞争，对自己的产品就必须有独特的定位，自己的竞争策略就要有独到之处。职场中人，要避免和他人竞争，就要有自己独特的技能，采取和别人不同的竞争策略。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A28DDBF-D397-46C8-98E4-FC3010EAC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531" y="2264402"/>
            <a:ext cx="3389502" cy="3389502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349406" y="1207363"/>
            <a:ext cx="1766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03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FE9B36D-4F2E-47EF-9C0D-3EE9C34AC0CC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2AF5C8A0-DA91-41C3-8485-560ABD1C7D84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AA7BB5F-E92A-4E88-AA5C-B0418172916E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3DF64E0-1593-430F-A081-FE376ABCFD16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EB9009C7-20F4-4B20-BB24-D7A8244E02D8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2BF29B78-AD05-43C2-A456-DD4AC783B148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2FC9C1B7-163E-452B-8853-ACF5C2631385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6F57C55-446D-4613-BA30-8D2E630AD031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F0FE3DDD-2C34-4D74-8A15-5F981C09793C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B9974763-EF6A-4BC2-87CD-59D42C5B5F1B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BC3367D1-0214-4BC9-8F01-9BE7D0C28BDA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45858BE-E53C-49BB-AB70-BFDD9DBBEC66}"/>
              </a:ext>
            </a:extLst>
          </p:cNvPr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5B6FFD83-E2B6-4898-9D55-3440735F2F72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>
                <a:extLst>
                  <a:ext uri="{FF2B5EF4-FFF2-40B4-BE49-F238E27FC236}">
                    <a16:creationId xmlns:a16="http://schemas.microsoft.com/office/drawing/2014/main" xmlns="" id="{74D78298-7919-49EC-9E1F-7A448A17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xmlns="" id="{94AEDF27-93C7-4719-922E-EE19F5DA3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A2BEB69C-5F18-440F-99CA-81DB55C3A08C}"/>
                </a:ext>
              </a:extLst>
            </p:cNvPr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横山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:a16="http://schemas.microsoft.com/office/drawing/2014/main" xmlns="" id="{882F1E86-0B71-4DFC-8523-D0816F87E5C1}"/>
              </a:ext>
            </a:extLst>
          </p:cNvPr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横山法则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强制管理，不如激发自我控制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20B926B8-748E-4184-A728-2184C451A009}"/>
              </a:ext>
            </a:extLst>
          </p:cNvPr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最有效并持续不断的控制不是强制，而是促发个人内在的自发控制。最好的管理是激发员工自我控制，自觉地进行自我管理。管理的最高境界：激发员工自律、自治。下放权力，给员工充分的自决权。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7C8034-88E8-4186-8943-5E4290F50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9489" y="2246084"/>
            <a:ext cx="3566160" cy="3566160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326118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FE9B36D-4F2E-47EF-9C0D-3EE9C34AC0CC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2AF5C8A0-DA91-41C3-8485-560ABD1C7D84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AA7BB5F-E92A-4E88-AA5C-B0418172916E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3DF64E0-1593-430F-A081-FE376ABCFD16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EB9009C7-20F4-4B20-BB24-D7A8244E02D8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2BF29B78-AD05-43C2-A456-DD4AC783B148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2FC9C1B7-163E-452B-8853-ACF5C2631385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6F57C55-446D-4613-BA30-8D2E630AD031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F0FE3DDD-2C34-4D74-8A15-5F981C09793C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B9974763-EF6A-4BC2-87CD-59D42C5B5F1B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BC3367D1-0214-4BC9-8F01-9BE7D0C28BDA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45858BE-E53C-49BB-AB70-BFDD9DBBEC66}"/>
              </a:ext>
            </a:extLst>
          </p:cNvPr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5B6FFD83-E2B6-4898-9D55-3440735F2F72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>
                <a:extLst>
                  <a:ext uri="{FF2B5EF4-FFF2-40B4-BE49-F238E27FC236}">
                    <a16:creationId xmlns:a16="http://schemas.microsoft.com/office/drawing/2014/main" xmlns="" id="{74D78298-7919-49EC-9E1F-7A448A17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xmlns="" id="{94AEDF27-93C7-4719-922E-EE19F5DA3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A2BEB69C-5F18-440F-99CA-81DB55C3A08C}"/>
                </a:ext>
              </a:extLst>
            </p:cNvPr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青蛙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:a16="http://schemas.microsoft.com/office/drawing/2014/main" xmlns="" id="{882F1E86-0B71-4DFC-8523-D0816F87E5C1}"/>
              </a:ext>
            </a:extLst>
          </p:cNvPr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青蛙法则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没有危机感就是最大危机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20B926B8-748E-4184-A728-2184C451A009}"/>
              </a:ext>
            </a:extLst>
          </p:cNvPr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999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温水煮青蛙，生于忧患、死于安乐，要懂得居安思危。在职场中，我们要时刻保持清醒的头脑和敏锐的感知，对新变化做出快速的反应，不要贪图享受，安于现状，否则会错过行动的最佳时机。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9FCE6B4-4279-4373-A080-8212EF522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324" y="2134709"/>
            <a:ext cx="3648887" cy="3648887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767535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662790-FB32-4D11-84E4-33453F6B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162421B-1D10-4DE3-BBBE-48CC5A2BC120}"/>
              </a:ext>
            </a:extLst>
          </p:cNvPr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PART02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CB524E9-8094-4015-95FB-01E5452E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C18313F-F2C0-453D-8FE1-3656CFB453A9}"/>
              </a:ext>
            </a:extLst>
          </p:cNvPr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2A043A6B-8A73-452C-954E-6857E724CA19}"/>
                </a:ext>
              </a:extLst>
            </p:cNvPr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xmlns="" id="{1A7BB239-09DF-4A2B-A045-DD3A04F34914}"/>
                  </a:ext>
                </a:extLst>
              </p:cNvPr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7656E667-FCC3-4970-9373-4DCD7E77A0A8}"/>
                  </a:ext>
                </a:extLst>
              </p:cNvPr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00259DA9-D71C-490C-AD70-9069D9503FE9}"/>
                  </a:ext>
                </a:extLst>
              </p:cNvPr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0F0CB07-819D-4D07-A544-205D7D33D09D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624564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0F830AD-6A9E-46DC-9D69-99747055E2DD}"/>
              </a:ext>
            </a:extLst>
          </p:cNvPr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E5D8DCBE-4535-48F2-A398-99A5AED6ECDE}"/>
                </a:ext>
              </a:extLst>
            </p:cNvPr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9998A938-D3C8-4047-99F7-5DA44753E3EE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412B0994-1C72-4D62-8099-DB435B45C886}"/>
                  </a:ext>
                </a:extLst>
              </p:cNvPr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01DD37C2-FCA0-495D-BF13-1B9A37A8F7E9}"/>
                  </a:ext>
                </a:extLst>
              </p:cNvPr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A4C1D97-CEEF-4F45-8AFE-EA7DBA6C54AC}"/>
                </a:ext>
              </a:extLst>
            </p:cNvPr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DE2BD0A-6044-40B2-8B72-65D4BA98AEDC}"/>
              </a:ext>
            </a:extLst>
          </p:cNvPr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97671F8-9D98-45BF-8EFB-27883CD28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27DBF7-81A5-462E-A1CD-22A3DB4A044B}"/>
                </a:ext>
              </a:extLst>
            </p:cNvPr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0B3AF12-E3B0-4A60-ACD1-41153513B354}"/>
              </a:ext>
            </a:extLst>
          </p:cNvPr>
          <p:cNvGrpSpPr/>
          <p:nvPr/>
        </p:nvGrpSpPr>
        <p:grpSpPr>
          <a:xfrm>
            <a:off x="1113255" y="2177623"/>
            <a:ext cx="2614191" cy="701104"/>
            <a:chOff x="1113255" y="2177623"/>
            <a:chExt cx="2614191" cy="70110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242BE8-14DC-4ABC-AF07-FFA2F24B6C2A}"/>
                </a:ext>
              </a:extLst>
            </p:cNvPr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5001539-E82C-4346-9DBF-A96A8986DB48}"/>
                </a:ext>
              </a:extLst>
            </p:cNvPr>
            <p:cNvSpPr txBox="1"/>
            <p:nvPr/>
          </p:nvSpPr>
          <p:spPr>
            <a:xfrm>
              <a:off x="1401481" y="2232396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首因效应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F3F7C91-DB9A-4C91-B770-A1669EB3E2E4}"/>
              </a:ext>
            </a:extLst>
          </p:cNvPr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4A215D15-C2B7-471F-8EE6-6C711F44879D}"/>
                </a:ext>
              </a:extLst>
            </p:cNvPr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9204F23-5BB8-4E5B-8143-46A15D5C4913}"/>
                </a:ext>
              </a:extLst>
            </p:cNvPr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C22104B-4725-4E1E-AE83-5D36B8F7DF93}"/>
              </a:ext>
            </a:extLst>
          </p:cNvPr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9928378B-B488-4402-AC7D-361A88A9DE1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82DB910F-DF0C-40E7-9C14-8E4578922695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6161F4AF-050C-4857-9CA5-CAA36E5621BB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7CC3ED0-E7FE-4565-B22B-D192859AF0A9}"/>
              </a:ext>
            </a:extLst>
          </p:cNvPr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6FC046E5-0E31-4D9C-BED9-D27035707D7B}"/>
                </a:ext>
              </a:extLst>
            </p:cNvPr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D012745E-DF60-4931-BEA4-2A3A30FD57EC}"/>
                </a:ext>
              </a:extLst>
            </p:cNvPr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08C7C42D-49FA-4595-8735-2FC38CA48CBC}"/>
                </a:ext>
              </a:extLst>
            </p:cNvPr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43B374C-84CE-4DA5-849A-5230FB26D4BA}"/>
              </a:ext>
            </a:extLst>
          </p:cNvPr>
          <p:cNvSpPr/>
          <p:nvPr/>
        </p:nvSpPr>
        <p:spPr>
          <a:xfrm>
            <a:off x="3868425" y="2145756"/>
            <a:ext cx="377539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6272"/>
                </a:solidFill>
                <a:cs typeface="+mn-ea"/>
                <a:sym typeface="+mn-lt"/>
              </a:rPr>
              <a:t>第一印象</a:t>
            </a: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决定人际成败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717430D-0A9A-4B7E-9AA9-20D7C34065B2}"/>
              </a:ext>
            </a:extLst>
          </p:cNvPr>
          <p:cNvSpPr/>
          <p:nvPr/>
        </p:nvSpPr>
        <p:spPr>
          <a:xfrm>
            <a:off x="2273564" y="3477140"/>
            <a:ext cx="5909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首因效应：也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叫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“第一印象效应”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，指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人第一次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交往中给他人留下的印象，在对方头脑中占据着主导地位。研究表明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产生第一印象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秒钟可以保持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年，且一旦形成，就很难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改变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不好，或许下面的事情就可能泡汤、失败。作为职场中人，如果你不想失去任何成功的机会，就要努力给别人留下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28C3ED1B-BEBD-4AA5-B441-5A54473EC648}"/>
              </a:ext>
            </a:extLst>
          </p:cNvPr>
          <p:cNvSpPr/>
          <p:nvPr/>
        </p:nvSpPr>
        <p:spPr>
          <a:xfrm>
            <a:off x="8261303" y="3682213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1A35313-37F1-4C99-868F-FD0879762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381" y="3764770"/>
            <a:ext cx="3071660" cy="19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9712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fjzcwjx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2060</Words>
  <Application>Microsoft Office PowerPoint</Application>
  <PresentationFormat>宽屏</PresentationFormat>
  <Paragraphs>168</Paragraphs>
  <Slides>32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Meiryo</vt:lpstr>
      <vt:lpstr>等线</vt:lpstr>
      <vt:lpstr>华文隶书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228</cp:revision>
  <dcterms:created xsi:type="dcterms:W3CDTF">2020-03-07T05:16:23Z</dcterms:created>
  <dcterms:modified xsi:type="dcterms:W3CDTF">2023-02-02T04:43:03Z</dcterms:modified>
</cp:coreProperties>
</file>