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0"/>
  </p:notesMasterIdLst>
  <p:sldIdLst>
    <p:sldId id="256" r:id="rId4"/>
    <p:sldId id="257" r:id="rId5"/>
    <p:sldId id="258" r:id="rId6"/>
    <p:sldId id="259" r:id="rId7"/>
    <p:sldId id="260" r:id="rId8"/>
    <p:sldId id="263" r:id="rId9"/>
    <p:sldId id="262" r:id="rId10"/>
    <p:sldId id="261" r:id="rId11"/>
    <p:sldId id="264" r:id="rId12"/>
    <p:sldId id="265" r:id="rId13"/>
    <p:sldId id="267" r:id="rId14"/>
    <p:sldId id="266" r:id="rId15"/>
    <p:sldId id="269" r:id="rId16"/>
    <p:sldId id="268" r:id="rId17"/>
    <p:sldId id="270" r:id="rId18"/>
    <p:sldId id="271" r:id="rId19"/>
    <p:sldId id="273" r:id="rId20"/>
    <p:sldId id="272" r:id="rId21"/>
    <p:sldId id="274" r:id="rId22"/>
    <p:sldId id="275" r:id="rId23"/>
    <p:sldId id="276" r:id="rId24"/>
    <p:sldId id="277" r:id="rId25"/>
    <p:sldId id="278" r:id="rId26"/>
    <p:sldId id="279" r:id="rId27"/>
    <p:sldId id="280" r:id="rId28"/>
    <p:sldId id="28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DEDB"/>
    <a:srgbClr val="3A5C4C"/>
    <a:srgbClr val="489E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p:cViewPr varScale="1">
        <p:scale>
          <a:sx n="108" d="100"/>
          <a:sy n="108" d="100"/>
        </p:scale>
        <p:origin x="60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02701-76C0-406A-A0BD-1B526A9F9CE5}" type="datetimeFigureOut">
              <a:rPr lang="zh-CN" altLang="en-US" smtClean="0"/>
              <a:t>2023/2/2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C0FC9-DE5B-449E-AA88-0643404DF001}" type="slidenum">
              <a:rPr lang="zh-CN" altLang="en-US" smtClean="0"/>
              <a:t>‹#›</a:t>
            </a:fld>
            <a:endParaRPr lang="zh-CN" altLang="en-US"/>
          </a:p>
        </p:txBody>
      </p:sp>
    </p:spTree>
    <p:extLst>
      <p:ext uri="{BB962C8B-B14F-4D97-AF65-F5344CB8AC3E}">
        <p14:creationId xmlns:p14="http://schemas.microsoft.com/office/powerpoint/2010/main" val="114501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46C0FC9-DE5B-449E-AA88-0643404DF001}" type="slidenum">
              <a:rPr lang="zh-CN" altLang="en-US" smtClean="0"/>
              <a:t>13</a:t>
            </a:fld>
            <a:endParaRPr lang="zh-CN" altLang="en-US"/>
          </a:p>
        </p:txBody>
      </p:sp>
    </p:spTree>
    <p:extLst>
      <p:ext uri="{BB962C8B-B14F-4D97-AF65-F5344CB8AC3E}">
        <p14:creationId xmlns:p14="http://schemas.microsoft.com/office/powerpoint/2010/main" val="250168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17463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95157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66865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3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7415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1345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923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181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2523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5963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5392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44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28786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3608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33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564804" y="673957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www.ypppt.com/hangye</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323372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7DEDB"/>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2261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518771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tags" Target="../tags/tag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slideLayout" Target="../slideLayouts/slideLayout8.xml"/><Relationship Id="rId1" Type="http://schemas.openxmlformats.org/officeDocument/2006/relationships/tags" Target="../tags/tag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slideLayout" Target="../slideLayouts/slideLayout8.xml"/><Relationship Id="rId1" Type="http://schemas.openxmlformats.org/officeDocument/2006/relationships/tags" Target="../tags/tag2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slideLayout" Target="../slideLayouts/slideLayout8.xml"/><Relationship Id="rId1" Type="http://schemas.openxmlformats.org/officeDocument/2006/relationships/tags" Target="../tags/tag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32EBCE10-FB6A-48DE-B6F7-C42A2C6A2F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6952" y="641569"/>
            <a:ext cx="3894845" cy="3833854"/>
          </a:xfrm>
          <a:prstGeom prst="rect">
            <a:avLst/>
          </a:prstGeom>
        </p:spPr>
      </p:pic>
      <p:sp>
        <p:nvSpPr>
          <p:cNvPr id="12" name="矩形 11">
            <a:extLst>
              <a:ext uri="{FF2B5EF4-FFF2-40B4-BE49-F238E27FC236}">
                <a16:creationId xmlns="" xmlns:a16="http://schemas.microsoft.com/office/drawing/2014/main" id="{E948B1F0-5368-4F70-8E8C-A9D52704F761}"/>
              </a:ext>
            </a:extLst>
          </p:cNvPr>
          <p:cNvSpPr/>
          <p:nvPr/>
        </p:nvSpPr>
        <p:spPr>
          <a:xfrm>
            <a:off x="0" y="6488668"/>
            <a:ext cx="12192000" cy="369332"/>
          </a:xfrm>
          <a:prstGeom prst="rect">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 xmlns:a16="http://schemas.microsoft.com/office/drawing/2014/main" id="{6334ED2B-3B84-4525-8F6D-074AD41E2F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04738" y="1166703"/>
            <a:ext cx="8684252" cy="5689672"/>
          </a:xfrm>
          <a:prstGeom prst="rect">
            <a:avLst/>
          </a:prstGeom>
        </p:spPr>
      </p:pic>
      <p:pic>
        <p:nvPicPr>
          <p:cNvPr id="5" name="图片 4">
            <a:extLst>
              <a:ext uri="{FF2B5EF4-FFF2-40B4-BE49-F238E27FC236}">
                <a16:creationId xmlns="" xmlns:a16="http://schemas.microsoft.com/office/drawing/2014/main" id="{3995B1FC-C4F1-4B08-8534-DA3504D4520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18084" y="4435033"/>
            <a:ext cx="3660773" cy="627626"/>
          </a:xfrm>
          <a:prstGeom prst="rect">
            <a:avLst/>
          </a:prstGeom>
        </p:spPr>
      </p:pic>
      <p:pic>
        <p:nvPicPr>
          <p:cNvPr id="15" name="图片 14">
            <a:extLst>
              <a:ext uri="{FF2B5EF4-FFF2-40B4-BE49-F238E27FC236}">
                <a16:creationId xmlns="" xmlns:a16="http://schemas.microsoft.com/office/drawing/2014/main" id="{1077990E-7EAC-4B42-85A1-5C35C01AF38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799" y="716962"/>
            <a:ext cx="457200" cy="4906302"/>
          </a:xfrm>
          <a:prstGeom prst="rect">
            <a:avLst/>
          </a:prstGeom>
        </p:spPr>
      </p:pic>
      <p:pic>
        <p:nvPicPr>
          <p:cNvPr id="16" name="图片 15">
            <a:extLst>
              <a:ext uri="{FF2B5EF4-FFF2-40B4-BE49-F238E27FC236}">
                <a16:creationId xmlns="" xmlns:a16="http://schemas.microsoft.com/office/drawing/2014/main" id="{D70AD0CF-D895-4236-8529-42A2D608E83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04179">
            <a:off x="1214075" y="-378386"/>
            <a:ext cx="793057" cy="1095860"/>
          </a:xfrm>
          <a:prstGeom prst="rect">
            <a:avLst/>
          </a:prstGeom>
        </p:spPr>
      </p:pic>
      <p:pic>
        <p:nvPicPr>
          <p:cNvPr id="17" name="图片 16">
            <a:extLst>
              <a:ext uri="{FF2B5EF4-FFF2-40B4-BE49-F238E27FC236}">
                <a16:creationId xmlns="" xmlns:a16="http://schemas.microsoft.com/office/drawing/2014/main" id="{B1F49E34-4C76-43FA-A037-87B11B5B7A2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9150942">
            <a:off x="4617765" y="369798"/>
            <a:ext cx="516516" cy="713731"/>
          </a:xfrm>
          <a:prstGeom prst="rect">
            <a:avLst/>
          </a:prstGeom>
        </p:spPr>
      </p:pic>
      <p:sp>
        <p:nvSpPr>
          <p:cNvPr id="20" name="文本框 19">
            <a:extLst>
              <a:ext uri="{FF2B5EF4-FFF2-40B4-BE49-F238E27FC236}">
                <a16:creationId xmlns="" xmlns:a16="http://schemas.microsoft.com/office/drawing/2014/main" id="{55EFB7D5-3467-44F9-B0EC-61E58B4BC67B}"/>
              </a:ext>
            </a:extLst>
          </p:cNvPr>
          <p:cNvSpPr txBox="1"/>
          <p:nvPr/>
        </p:nvSpPr>
        <p:spPr>
          <a:xfrm>
            <a:off x="1189772" y="5259794"/>
            <a:ext cx="2209800" cy="369332"/>
          </a:xfrm>
          <a:prstGeom prst="rect">
            <a:avLst/>
          </a:prstGeom>
          <a:noFill/>
        </p:spPr>
        <p:txBody>
          <a:bodyPr wrap="square" rtlCol="0">
            <a:spAutoFit/>
          </a:bodyPr>
          <a:lstStyle/>
          <a:p>
            <a:pPr algn="dist"/>
            <a:r>
              <a:rPr lang="zh-CN" altLang="en-US" dirty="0">
                <a:solidFill>
                  <a:schemeClr val="tx1">
                    <a:lumMod val="75000"/>
                    <a:lumOff val="25000"/>
                  </a:schemeClr>
                </a:solidFill>
                <a:cs typeface="+mn-ea"/>
                <a:sym typeface="+mn-lt"/>
              </a:rPr>
              <a:t>汇报人</a:t>
            </a:r>
            <a:r>
              <a:rPr lang="zh-CN" altLang="en-US" dirty="0" smtClean="0">
                <a:solidFill>
                  <a:schemeClr val="tx1">
                    <a:lumMod val="75000"/>
                    <a:lumOff val="25000"/>
                  </a:schemeClr>
                </a:solidFill>
                <a:cs typeface="+mn-ea"/>
                <a:sym typeface="+mn-lt"/>
              </a:rPr>
              <a:t>：优品</a:t>
            </a:r>
            <a:r>
              <a:rPr lang="en-US" altLang="zh-CN" dirty="0" smtClean="0">
                <a:solidFill>
                  <a:schemeClr val="tx1">
                    <a:lumMod val="75000"/>
                    <a:lumOff val="25000"/>
                  </a:schemeClr>
                </a:solidFill>
                <a:cs typeface="+mn-ea"/>
                <a:sym typeface="+mn-lt"/>
              </a:rPr>
              <a:t>PPT</a:t>
            </a:r>
            <a:endParaRPr lang="zh-CN" altLang="en-US" dirty="0">
              <a:solidFill>
                <a:schemeClr val="tx1">
                  <a:lumMod val="75000"/>
                  <a:lumOff val="25000"/>
                </a:schemeClr>
              </a:solidFill>
              <a:cs typeface="+mn-ea"/>
              <a:sym typeface="+mn-lt"/>
            </a:endParaRPr>
          </a:p>
        </p:txBody>
      </p:sp>
      <p:sp>
        <p:nvSpPr>
          <p:cNvPr id="21" name="文本框 20">
            <a:extLst>
              <a:ext uri="{FF2B5EF4-FFF2-40B4-BE49-F238E27FC236}">
                <a16:creationId xmlns="" xmlns:a16="http://schemas.microsoft.com/office/drawing/2014/main" id="{DA39C5A5-66C9-4586-BA21-7DCAEBDECDA7}"/>
              </a:ext>
            </a:extLst>
          </p:cNvPr>
          <p:cNvSpPr txBox="1"/>
          <p:nvPr/>
        </p:nvSpPr>
        <p:spPr>
          <a:xfrm>
            <a:off x="3475772" y="5259794"/>
            <a:ext cx="2353528" cy="369332"/>
          </a:xfrm>
          <a:prstGeom prst="rect">
            <a:avLst/>
          </a:prstGeom>
          <a:noFill/>
        </p:spPr>
        <p:txBody>
          <a:bodyPr wrap="square" rtlCol="0">
            <a:spAutoFit/>
          </a:bodyPr>
          <a:lstStyle/>
          <a:p>
            <a:pPr algn="dist"/>
            <a:r>
              <a:rPr lang="zh-CN" altLang="en-US" dirty="0">
                <a:solidFill>
                  <a:schemeClr val="tx1">
                    <a:lumMod val="75000"/>
                    <a:lumOff val="25000"/>
                  </a:schemeClr>
                </a:solidFill>
                <a:cs typeface="+mn-ea"/>
                <a:sym typeface="+mn-lt"/>
              </a:rPr>
              <a:t>时间</a:t>
            </a:r>
            <a:r>
              <a:rPr lang="zh-CN" altLang="en-US" dirty="0" smtClean="0">
                <a:solidFill>
                  <a:schemeClr val="tx1">
                    <a:lumMod val="75000"/>
                    <a:lumOff val="25000"/>
                  </a:schemeClr>
                </a:solidFill>
                <a:cs typeface="+mn-ea"/>
                <a:sym typeface="+mn-lt"/>
              </a:rPr>
              <a:t>：</a:t>
            </a:r>
            <a:r>
              <a:rPr lang="en-US" altLang="zh-CN" dirty="0" smtClean="0">
                <a:solidFill>
                  <a:schemeClr val="tx1">
                    <a:lumMod val="75000"/>
                    <a:lumOff val="25000"/>
                  </a:schemeClr>
                </a:solidFill>
                <a:cs typeface="+mn-ea"/>
                <a:sym typeface="+mn-lt"/>
              </a:rPr>
              <a:t>20XX</a:t>
            </a:r>
            <a:r>
              <a:rPr lang="zh-CN" altLang="en-US" dirty="0">
                <a:solidFill>
                  <a:schemeClr val="tx1">
                    <a:lumMod val="75000"/>
                    <a:lumOff val="25000"/>
                  </a:schemeClr>
                </a:solidFill>
                <a:cs typeface="+mn-ea"/>
                <a:sym typeface="+mn-lt"/>
              </a:rPr>
              <a:t>年</a:t>
            </a:r>
            <a:r>
              <a:rPr lang="en-US" altLang="zh-CN" dirty="0">
                <a:solidFill>
                  <a:schemeClr val="tx1">
                    <a:lumMod val="75000"/>
                    <a:lumOff val="25000"/>
                  </a:schemeClr>
                </a:solidFill>
                <a:cs typeface="+mn-ea"/>
                <a:sym typeface="+mn-lt"/>
              </a:rPr>
              <a:t>X</a:t>
            </a:r>
            <a:r>
              <a:rPr lang="zh-CN" altLang="en-US" dirty="0">
                <a:solidFill>
                  <a:schemeClr val="tx1">
                    <a:lumMod val="75000"/>
                    <a:lumOff val="25000"/>
                  </a:schemeClr>
                </a:solidFill>
                <a:cs typeface="+mn-ea"/>
                <a:sym typeface="+mn-lt"/>
              </a:rPr>
              <a:t>月</a:t>
            </a:r>
          </a:p>
        </p:txBody>
      </p:sp>
      <p:pic>
        <p:nvPicPr>
          <p:cNvPr id="22" name="图片 21">
            <a:extLst>
              <a:ext uri="{FF2B5EF4-FFF2-40B4-BE49-F238E27FC236}">
                <a16:creationId xmlns="" xmlns:a16="http://schemas.microsoft.com/office/drawing/2014/main" id="{45A3B1C9-BD43-40F2-A227-51D7B708C84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024751" y="93454"/>
            <a:ext cx="4142498" cy="729322"/>
          </a:xfrm>
          <a:prstGeom prst="rect">
            <a:avLst/>
          </a:prstGeom>
        </p:spPr>
      </p:pic>
      <p:pic>
        <p:nvPicPr>
          <p:cNvPr id="23" name="图片 22">
            <a:extLst>
              <a:ext uri="{FF2B5EF4-FFF2-40B4-BE49-F238E27FC236}">
                <a16:creationId xmlns="" xmlns:a16="http://schemas.microsoft.com/office/drawing/2014/main" id="{E808D624-1B68-4C32-BD5D-F210AEEB2D3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04179">
            <a:off x="9273031" y="618197"/>
            <a:ext cx="793057" cy="1095860"/>
          </a:xfrm>
          <a:prstGeom prst="rect">
            <a:avLst/>
          </a:prstGeom>
        </p:spPr>
      </p:pic>
    </p:spTree>
    <p:custDataLst>
      <p:tags r:id="rId1"/>
    </p:custDataLst>
    <p:extLst>
      <p:ext uri="{BB962C8B-B14F-4D97-AF65-F5344CB8AC3E}">
        <p14:creationId xmlns:p14="http://schemas.microsoft.com/office/powerpoint/2010/main" val="4236155851"/>
      </p:ext>
    </p:extLst>
  </p:cSld>
  <p:clrMapOvr>
    <a:masterClrMapping/>
  </p:clrMapOvr>
  <mc:AlternateContent xmlns:mc="http://schemas.openxmlformats.org/markup-compatibility/2006" xmlns:p14="http://schemas.microsoft.com/office/powerpoint/2010/main">
    <mc:Choice Requires="p14">
      <p:transition spd="slow" p14:dur="1500" advTm="4295">
        <p:random/>
      </p:transition>
    </mc:Choice>
    <mc:Fallback xmlns="">
      <p:transition spd="slow" advTm="429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out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extLst mod="1">
    <p:ext uri="{E180D4A7-C9FB-4DFB-919C-405C955672EB}">
      <p14:showEvtLst xmlns:p14="http://schemas.microsoft.com/office/powerpoint/2010/main">
        <p14:playEvt time="3962" objId="2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主题班会的活动</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4" name="图片 3">
            <a:extLst>
              <a:ext uri="{FF2B5EF4-FFF2-40B4-BE49-F238E27FC236}">
                <a16:creationId xmlns="" xmlns:a16="http://schemas.microsoft.com/office/drawing/2014/main" id="{9F26D5BC-208D-43C3-AFDC-4300B76908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29411" y="1930660"/>
            <a:ext cx="4284075" cy="4050814"/>
          </a:xfrm>
          <a:prstGeom prst="rect">
            <a:avLst/>
          </a:prstGeom>
          <a:effectLst>
            <a:outerShdw blurRad="63500" algn="ctr" rotWithShape="0">
              <a:prstClr val="black">
                <a:alpha val="40000"/>
              </a:prstClr>
            </a:outerShdw>
          </a:effectLst>
        </p:spPr>
      </p:pic>
      <p:grpSp>
        <p:nvGrpSpPr>
          <p:cNvPr id="13" name="组合 12">
            <a:extLst>
              <a:ext uri="{FF2B5EF4-FFF2-40B4-BE49-F238E27FC236}">
                <a16:creationId xmlns="" xmlns:a16="http://schemas.microsoft.com/office/drawing/2014/main" id="{7DAB12D0-7350-4458-B8C1-187FBCE6DE8A}"/>
              </a:ext>
            </a:extLst>
          </p:cNvPr>
          <p:cNvGrpSpPr/>
          <p:nvPr/>
        </p:nvGrpSpPr>
        <p:grpSpPr>
          <a:xfrm>
            <a:off x="1257985" y="2401469"/>
            <a:ext cx="2924662" cy="1218571"/>
            <a:chOff x="1206948" y="2359060"/>
            <a:chExt cx="2924662" cy="1218571"/>
          </a:xfrm>
        </p:grpSpPr>
        <p:sp>
          <p:nvSpPr>
            <p:cNvPr id="14" name="文本框 13">
              <a:extLst>
                <a:ext uri="{FF2B5EF4-FFF2-40B4-BE49-F238E27FC236}">
                  <a16:creationId xmlns="" xmlns:a16="http://schemas.microsoft.com/office/drawing/2014/main" id="{9AB79721-143E-485F-B904-87A2F74A6B2E}"/>
                </a:ext>
              </a:extLst>
            </p:cNvPr>
            <p:cNvSpPr txBox="1"/>
            <p:nvPr/>
          </p:nvSpPr>
          <p:spPr>
            <a:xfrm>
              <a:off x="2408085"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班会活动</a:t>
              </a:r>
            </a:p>
          </p:txBody>
        </p:sp>
        <p:sp>
          <p:nvSpPr>
            <p:cNvPr id="15" name="文本框 14">
              <a:extLst>
                <a:ext uri="{FF2B5EF4-FFF2-40B4-BE49-F238E27FC236}">
                  <a16:creationId xmlns="" xmlns:a16="http://schemas.microsoft.com/office/drawing/2014/main" id="{7C3F74BB-D932-47EC-9CEC-767B351E22CF}"/>
                </a:ext>
              </a:extLst>
            </p:cNvPr>
            <p:cNvSpPr txBox="1"/>
            <p:nvPr/>
          </p:nvSpPr>
          <p:spPr>
            <a:xfrm>
              <a:off x="1206948" y="2838967"/>
              <a:ext cx="2924662" cy="738664"/>
            </a:xfrm>
            <a:prstGeom prst="rect">
              <a:avLst/>
            </a:prstGeom>
            <a:noFill/>
          </p:spPr>
          <p:txBody>
            <a:bodyPr wrap="square" rtlCol="0">
              <a:spAutoFit/>
            </a:bodyPr>
            <a:lstStyle/>
            <a:p>
              <a:pPr algn="r"/>
              <a:r>
                <a:rPr lang="en-US" altLang="zh-CN" sz="1400" b="0" i="0" dirty="0">
                  <a:solidFill>
                    <a:schemeClr val="tx1">
                      <a:lumMod val="75000"/>
                      <a:lumOff val="25000"/>
                    </a:schemeClr>
                  </a:solidFill>
                  <a:effectLst/>
                  <a:cs typeface="+mn-ea"/>
                  <a:sym typeface="+mn-lt"/>
                </a:rPr>
                <a:t>1981</a:t>
              </a:r>
              <a:r>
                <a:rPr lang="zh-CN" altLang="en-US" sz="1400" b="0" i="0" dirty="0">
                  <a:solidFill>
                    <a:schemeClr val="tx1">
                      <a:lumMod val="75000"/>
                      <a:lumOff val="25000"/>
                    </a:schemeClr>
                  </a:solidFill>
                  <a:effectLst/>
                  <a:cs typeface="+mn-ea"/>
                  <a:sym typeface="+mn-lt"/>
                </a:rPr>
                <a:t>年，英语列入考试科目，以</a:t>
              </a:r>
              <a:r>
                <a:rPr lang="en-US" altLang="zh-CN" sz="1400" b="0" i="0" dirty="0">
                  <a:solidFill>
                    <a:schemeClr val="tx1">
                      <a:lumMod val="75000"/>
                      <a:lumOff val="25000"/>
                    </a:schemeClr>
                  </a:solidFill>
                  <a:effectLst/>
                  <a:cs typeface="+mn-ea"/>
                  <a:sym typeface="+mn-lt"/>
                </a:rPr>
                <a:t>30%</a:t>
              </a:r>
              <a:r>
                <a:rPr lang="zh-CN" altLang="en-US" sz="1400" b="0" i="0" dirty="0">
                  <a:solidFill>
                    <a:schemeClr val="tx1">
                      <a:lumMod val="75000"/>
                      <a:lumOff val="25000"/>
                    </a:schemeClr>
                  </a:solidFill>
                  <a:effectLst/>
                  <a:cs typeface="+mn-ea"/>
                  <a:sym typeface="+mn-lt"/>
                </a:rPr>
                <a:t>成绩计入总分或者参考，另外在理科中增加了生物学科</a:t>
              </a:r>
              <a:endParaRPr lang="zh-CN" altLang="en-US" sz="1400" dirty="0">
                <a:solidFill>
                  <a:schemeClr val="tx1">
                    <a:lumMod val="75000"/>
                    <a:lumOff val="25000"/>
                  </a:schemeClr>
                </a:solidFill>
                <a:cs typeface="+mn-ea"/>
                <a:sym typeface="+mn-lt"/>
              </a:endParaRPr>
            </a:p>
          </p:txBody>
        </p:sp>
      </p:grpSp>
      <p:grpSp>
        <p:nvGrpSpPr>
          <p:cNvPr id="16" name="组合 15">
            <a:extLst>
              <a:ext uri="{FF2B5EF4-FFF2-40B4-BE49-F238E27FC236}">
                <a16:creationId xmlns="" xmlns:a16="http://schemas.microsoft.com/office/drawing/2014/main" id="{E7F03CD5-9649-49E7-B5B2-BBA895E9FB58}"/>
              </a:ext>
            </a:extLst>
          </p:cNvPr>
          <p:cNvGrpSpPr/>
          <p:nvPr/>
        </p:nvGrpSpPr>
        <p:grpSpPr>
          <a:xfrm>
            <a:off x="1257985" y="4265663"/>
            <a:ext cx="2924662" cy="1218571"/>
            <a:chOff x="1206948" y="2359060"/>
            <a:chExt cx="2924662" cy="1218571"/>
          </a:xfrm>
        </p:grpSpPr>
        <p:sp>
          <p:nvSpPr>
            <p:cNvPr id="17" name="文本框 16">
              <a:extLst>
                <a:ext uri="{FF2B5EF4-FFF2-40B4-BE49-F238E27FC236}">
                  <a16:creationId xmlns="" xmlns:a16="http://schemas.microsoft.com/office/drawing/2014/main" id="{2962ED76-0D6D-4221-BF12-308A607CA8BC}"/>
                </a:ext>
              </a:extLst>
            </p:cNvPr>
            <p:cNvSpPr txBox="1"/>
            <p:nvPr/>
          </p:nvSpPr>
          <p:spPr>
            <a:xfrm>
              <a:off x="2408085"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班会活动</a:t>
              </a:r>
            </a:p>
          </p:txBody>
        </p:sp>
        <p:sp>
          <p:nvSpPr>
            <p:cNvPr id="18" name="文本框 17">
              <a:extLst>
                <a:ext uri="{FF2B5EF4-FFF2-40B4-BE49-F238E27FC236}">
                  <a16:creationId xmlns="" xmlns:a16="http://schemas.microsoft.com/office/drawing/2014/main" id="{5FFAF8A8-6355-4529-AFF0-33D53EE09AD0}"/>
                </a:ext>
              </a:extLst>
            </p:cNvPr>
            <p:cNvSpPr txBox="1"/>
            <p:nvPr/>
          </p:nvSpPr>
          <p:spPr>
            <a:xfrm>
              <a:off x="1206948" y="2838967"/>
              <a:ext cx="2924662" cy="738664"/>
            </a:xfrm>
            <a:prstGeom prst="rect">
              <a:avLst/>
            </a:prstGeom>
            <a:noFill/>
          </p:spPr>
          <p:txBody>
            <a:bodyPr wrap="square" rtlCol="0">
              <a:spAutoFit/>
            </a:bodyPr>
            <a:lstStyle/>
            <a:p>
              <a:pPr algn="r"/>
              <a:r>
                <a:rPr lang="zh-CN" altLang="en-US" sz="1400" b="0" i="0" dirty="0">
                  <a:solidFill>
                    <a:schemeClr val="tx1">
                      <a:lumMod val="75000"/>
                      <a:lumOff val="25000"/>
                    </a:schemeClr>
                  </a:solidFill>
                  <a:effectLst/>
                  <a:cs typeface="+mn-ea"/>
                  <a:sym typeface="+mn-lt"/>
                </a:rPr>
                <a:t>要按一定比例面向农村或农场、牧场、矿区、油田等艰苦行业的定向招生。</a:t>
              </a:r>
              <a:endParaRPr lang="zh-CN" altLang="en-US" sz="1400" dirty="0">
                <a:solidFill>
                  <a:schemeClr val="tx1">
                    <a:lumMod val="75000"/>
                    <a:lumOff val="25000"/>
                  </a:schemeClr>
                </a:solidFill>
                <a:cs typeface="+mn-ea"/>
                <a:sym typeface="+mn-lt"/>
              </a:endParaRPr>
            </a:p>
          </p:txBody>
        </p:sp>
      </p:grpSp>
      <p:grpSp>
        <p:nvGrpSpPr>
          <p:cNvPr id="19" name="组合 18">
            <a:extLst>
              <a:ext uri="{FF2B5EF4-FFF2-40B4-BE49-F238E27FC236}">
                <a16:creationId xmlns="" xmlns:a16="http://schemas.microsoft.com/office/drawing/2014/main" id="{60A5AC9D-0535-4E08-8C79-3F23FEB47421}"/>
              </a:ext>
            </a:extLst>
          </p:cNvPr>
          <p:cNvGrpSpPr/>
          <p:nvPr/>
        </p:nvGrpSpPr>
        <p:grpSpPr>
          <a:xfrm>
            <a:off x="8098541" y="2401469"/>
            <a:ext cx="2924662" cy="1434014"/>
            <a:chOff x="1206948" y="2359060"/>
            <a:chExt cx="2924662" cy="1434014"/>
          </a:xfrm>
        </p:grpSpPr>
        <p:sp>
          <p:nvSpPr>
            <p:cNvPr id="20" name="文本框 19">
              <a:extLst>
                <a:ext uri="{FF2B5EF4-FFF2-40B4-BE49-F238E27FC236}">
                  <a16:creationId xmlns="" xmlns:a16="http://schemas.microsoft.com/office/drawing/2014/main" id="{5EE2696F-9E37-4ABC-9B1B-25CBAD3F5BA3}"/>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班会活动</a:t>
              </a:r>
            </a:p>
          </p:txBody>
        </p:sp>
        <p:sp>
          <p:nvSpPr>
            <p:cNvPr id="21" name="文本框 20">
              <a:extLst>
                <a:ext uri="{FF2B5EF4-FFF2-40B4-BE49-F238E27FC236}">
                  <a16:creationId xmlns="" xmlns:a16="http://schemas.microsoft.com/office/drawing/2014/main" id="{EE01436D-099B-409B-9873-E54A96523F30}"/>
                </a:ext>
              </a:extLst>
            </p:cNvPr>
            <p:cNvSpPr txBox="1"/>
            <p:nvPr/>
          </p:nvSpPr>
          <p:spPr>
            <a:xfrm>
              <a:off x="1206948" y="2838967"/>
              <a:ext cx="2924662" cy="954107"/>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1983</a:t>
              </a:r>
              <a:r>
                <a:rPr lang="zh-CN" altLang="en-US" sz="1400" b="0" i="0" dirty="0">
                  <a:solidFill>
                    <a:schemeClr val="tx1">
                      <a:lumMod val="75000"/>
                      <a:lumOff val="25000"/>
                    </a:schemeClr>
                  </a:solidFill>
                  <a:effectLst/>
                  <a:cs typeface="+mn-ea"/>
                  <a:sym typeface="+mn-lt"/>
                </a:rPr>
                <a:t>年，教育部正式提出“定向招生，定向分配”的方法。规定在中央部门或国防科工委系统所属的某些普通高等院校</a:t>
              </a:r>
              <a:endParaRPr lang="zh-CN" altLang="en-US" sz="1400" dirty="0">
                <a:solidFill>
                  <a:schemeClr val="tx1">
                    <a:lumMod val="75000"/>
                    <a:lumOff val="25000"/>
                  </a:schemeClr>
                </a:solidFill>
                <a:cs typeface="+mn-ea"/>
                <a:sym typeface="+mn-lt"/>
              </a:endParaRPr>
            </a:p>
          </p:txBody>
        </p:sp>
      </p:grpSp>
      <p:grpSp>
        <p:nvGrpSpPr>
          <p:cNvPr id="22" name="组合 21">
            <a:extLst>
              <a:ext uri="{FF2B5EF4-FFF2-40B4-BE49-F238E27FC236}">
                <a16:creationId xmlns="" xmlns:a16="http://schemas.microsoft.com/office/drawing/2014/main" id="{EA84ACB3-F8DA-4D2B-8F89-3AAAF42B6DD3}"/>
              </a:ext>
            </a:extLst>
          </p:cNvPr>
          <p:cNvGrpSpPr/>
          <p:nvPr/>
        </p:nvGrpSpPr>
        <p:grpSpPr>
          <a:xfrm>
            <a:off x="8098541" y="4265663"/>
            <a:ext cx="2924662" cy="1434014"/>
            <a:chOff x="1206948" y="2359060"/>
            <a:chExt cx="2924662" cy="1434014"/>
          </a:xfrm>
        </p:grpSpPr>
        <p:sp>
          <p:nvSpPr>
            <p:cNvPr id="23" name="文本框 22">
              <a:extLst>
                <a:ext uri="{FF2B5EF4-FFF2-40B4-BE49-F238E27FC236}">
                  <a16:creationId xmlns="" xmlns:a16="http://schemas.microsoft.com/office/drawing/2014/main" id="{55CEB877-1C7A-46B3-9203-9914D6B7EAEF}"/>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班会活动</a:t>
              </a:r>
            </a:p>
          </p:txBody>
        </p:sp>
        <p:sp>
          <p:nvSpPr>
            <p:cNvPr id="24" name="文本框 23">
              <a:extLst>
                <a:ext uri="{FF2B5EF4-FFF2-40B4-BE49-F238E27FC236}">
                  <a16:creationId xmlns="" xmlns:a16="http://schemas.microsoft.com/office/drawing/2014/main" id="{EF9B0C43-240F-40FB-A256-925C3E02FC11}"/>
                </a:ext>
              </a:extLst>
            </p:cNvPr>
            <p:cNvSpPr txBox="1"/>
            <p:nvPr/>
          </p:nvSpPr>
          <p:spPr>
            <a:xfrm>
              <a:off x="1206948" y="2838967"/>
              <a:ext cx="2924662" cy="954107"/>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1983</a:t>
              </a:r>
              <a:r>
                <a:rPr lang="zh-CN" altLang="en-US" sz="1400" b="0" i="0" dirty="0">
                  <a:solidFill>
                    <a:schemeClr val="tx1">
                      <a:lumMod val="75000"/>
                      <a:lumOff val="25000"/>
                    </a:schemeClr>
                  </a:solidFill>
                  <a:effectLst/>
                  <a:cs typeface="+mn-ea"/>
                  <a:sym typeface="+mn-lt"/>
                </a:rPr>
                <a:t>年，外语（英语、俄语、日语、德语、法语、西班牙语，高考报名时可以自由选择，一般选择为英语）。</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3137107379"/>
      </p:ext>
    </p:extLst>
  </p:cSld>
  <p:clrMapOvr>
    <a:masterClrMapping/>
  </p:clrMapOvr>
  <mc:AlternateContent xmlns:mc="http://schemas.openxmlformats.org/markup-compatibility/2006" xmlns:p14="http://schemas.microsoft.com/office/powerpoint/2010/main">
    <mc:Choice Requires="p14">
      <p:transition spd="slow" p14:dur="2000" advTm="1903"/>
    </mc:Choice>
    <mc:Fallback xmlns="">
      <p:transition spd="slow" advTm="19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1+#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主题班会的活动</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35" name="组合 34">
            <a:extLst>
              <a:ext uri="{FF2B5EF4-FFF2-40B4-BE49-F238E27FC236}">
                <a16:creationId xmlns="" xmlns:a16="http://schemas.microsoft.com/office/drawing/2014/main" id="{DC16A9C2-ECA1-4FC5-A616-BA6A9B5AC045}"/>
              </a:ext>
            </a:extLst>
          </p:cNvPr>
          <p:cNvGrpSpPr/>
          <p:nvPr/>
        </p:nvGrpSpPr>
        <p:grpSpPr>
          <a:xfrm>
            <a:off x="1334428" y="2021458"/>
            <a:ext cx="2088900" cy="3360396"/>
            <a:chOff x="1334428" y="2021458"/>
            <a:chExt cx="2088900" cy="3360396"/>
          </a:xfrm>
        </p:grpSpPr>
        <p:grpSp>
          <p:nvGrpSpPr>
            <p:cNvPr id="19" name="组合 18">
              <a:extLst>
                <a:ext uri="{FF2B5EF4-FFF2-40B4-BE49-F238E27FC236}">
                  <a16:creationId xmlns="" xmlns:a16="http://schemas.microsoft.com/office/drawing/2014/main" id="{1787CBFA-7923-4B30-A923-6FAA6895D5C5}"/>
                </a:ext>
              </a:extLst>
            </p:cNvPr>
            <p:cNvGrpSpPr/>
            <p:nvPr/>
          </p:nvGrpSpPr>
          <p:grpSpPr>
            <a:xfrm>
              <a:off x="1597648" y="2021458"/>
              <a:ext cx="1566386" cy="1350333"/>
              <a:chOff x="1597648" y="2009426"/>
              <a:chExt cx="1566386" cy="1350333"/>
            </a:xfrm>
          </p:grpSpPr>
          <p:sp>
            <p:nvSpPr>
              <p:cNvPr id="3" name="六边形 2">
                <a:extLst>
                  <a:ext uri="{FF2B5EF4-FFF2-40B4-BE49-F238E27FC236}">
                    <a16:creationId xmlns="" xmlns:a16="http://schemas.microsoft.com/office/drawing/2014/main" id="{942484AD-6302-4F58-AE3F-2E32D4EE47F8}"/>
                  </a:ext>
                </a:extLst>
              </p:cNvPr>
              <p:cNvSpPr/>
              <p:nvPr/>
            </p:nvSpPr>
            <p:spPr>
              <a:xfrm>
                <a:off x="1597648" y="2009426"/>
                <a:ext cx="1566386" cy="1350333"/>
              </a:xfrm>
              <a:prstGeom prst="hexagon">
                <a:avLst/>
              </a:prstGeom>
              <a:solidFill>
                <a:srgbClr val="489E9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 xmlns:a16="http://schemas.microsoft.com/office/drawing/2014/main" id="{000B9498-FAB1-49D1-878C-5CA048A86796}"/>
                  </a:ext>
                </a:extLst>
              </p:cNvPr>
              <p:cNvSpPr txBox="1"/>
              <p:nvPr/>
            </p:nvSpPr>
            <p:spPr>
              <a:xfrm>
                <a:off x="1800270" y="2176761"/>
                <a:ext cx="1161143" cy="1015663"/>
              </a:xfrm>
              <a:prstGeom prst="rect">
                <a:avLst/>
              </a:prstGeom>
              <a:noFill/>
            </p:spPr>
            <p:txBody>
              <a:bodyPr wrap="square" rtlCol="0">
                <a:spAutoFit/>
              </a:bodyPr>
              <a:lstStyle/>
              <a:p>
                <a:pPr algn="ctr"/>
                <a:r>
                  <a:rPr lang="zh-CN" altLang="en-US" sz="6000" dirty="0">
                    <a:solidFill>
                      <a:schemeClr val="bg1"/>
                    </a:solidFill>
                    <a:effectLst>
                      <a:outerShdw blurRad="38100" dist="38100" dir="2700000" algn="tl">
                        <a:srgbClr val="000000">
                          <a:alpha val="43137"/>
                        </a:srgbClr>
                      </a:outerShdw>
                    </a:effectLst>
                    <a:cs typeface="+mn-ea"/>
                    <a:sym typeface="+mn-lt"/>
                  </a:rPr>
                  <a:t>高</a:t>
                </a:r>
              </a:p>
            </p:txBody>
          </p:sp>
        </p:grpSp>
        <p:grpSp>
          <p:nvGrpSpPr>
            <p:cNvPr id="23" name="组合 22">
              <a:extLst>
                <a:ext uri="{FF2B5EF4-FFF2-40B4-BE49-F238E27FC236}">
                  <a16:creationId xmlns="" xmlns:a16="http://schemas.microsoft.com/office/drawing/2014/main" id="{530C20E8-F029-4826-A2B4-ED1F5FF10555}"/>
                </a:ext>
              </a:extLst>
            </p:cNvPr>
            <p:cNvGrpSpPr/>
            <p:nvPr/>
          </p:nvGrpSpPr>
          <p:grpSpPr>
            <a:xfrm>
              <a:off x="1334428" y="3535194"/>
              <a:ext cx="2088900" cy="1846660"/>
              <a:chOff x="1873500" y="3716710"/>
              <a:chExt cx="2088900" cy="1846660"/>
            </a:xfrm>
          </p:grpSpPr>
          <p:sp>
            <p:nvSpPr>
              <p:cNvPr id="24" name="文本框 23">
                <a:extLst>
                  <a:ext uri="{FF2B5EF4-FFF2-40B4-BE49-F238E27FC236}">
                    <a16:creationId xmlns="" xmlns:a16="http://schemas.microsoft.com/office/drawing/2014/main" id="{AC0048ED-1090-4B4C-9625-4C932B4C7527}"/>
                  </a:ext>
                </a:extLst>
              </p:cNvPr>
              <p:cNvSpPr txBox="1"/>
              <p:nvPr/>
            </p:nvSpPr>
            <p:spPr>
              <a:xfrm>
                <a:off x="2056188" y="371671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25" name="文本框 24">
                <a:extLst>
                  <a:ext uri="{FF2B5EF4-FFF2-40B4-BE49-F238E27FC236}">
                    <a16:creationId xmlns="" xmlns:a16="http://schemas.microsoft.com/office/drawing/2014/main" id="{B84D9567-29F8-4F1E-B968-7D403903EC50}"/>
                  </a:ext>
                </a:extLst>
              </p:cNvPr>
              <p:cNvSpPr txBox="1"/>
              <p:nvPr/>
            </p:nvSpPr>
            <p:spPr>
              <a:xfrm>
                <a:off x="1873500" y="4178375"/>
                <a:ext cx="2088900" cy="1384995"/>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1985</a:t>
                </a:r>
                <a:r>
                  <a:rPr lang="zh-CN" altLang="en-US" sz="1400" b="0" i="0" dirty="0">
                    <a:solidFill>
                      <a:schemeClr val="tx1">
                        <a:lumMod val="75000"/>
                        <a:lumOff val="25000"/>
                      </a:schemeClr>
                    </a:solidFill>
                    <a:cs typeface="+mn-ea"/>
                    <a:sym typeface="+mn-lt"/>
                  </a:rPr>
                  <a:t>年，教育部规定：可以从参加统一高考的考生中招收少数国家计划外的自费生。</a:t>
                </a:r>
                <a:endParaRPr lang="zh-CN" altLang="en-US" sz="1400" dirty="0">
                  <a:solidFill>
                    <a:schemeClr val="tx1">
                      <a:lumMod val="75000"/>
                      <a:lumOff val="25000"/>
                    </a:schemeClr>
                  </a:solidFill>
                  <a:cs typeface="+mn-ea"/>
                  <a:sym typeface="+mn-lt"/>
                </a:endParaRPr>
              </a:p>
            </p:txBody>
          </p:sp>
        </p:grpSp>
      </p:grpSp>
      <p:grpSp>
        <p:nvGrpSpPr>
          <p:cNvPr id="36" name="组合 35">
            <a:extLst>
              <a:ext uri="{FF2B5EF4-FFF2-40B4-BE49-F238E27FC236}">
                <a16:creationId xmlns="" xmlns:a16="http://schemas.microsoft.com/office/drawing/2014/main" id="{D120BB28-7AB5-4D97-B45B-6C69C26C0A80}"/>
              </a:ext>
            </a:extLst>
          </p:cNvPr>
          <p:cNvGrpSpPr/>
          <p:nvPr/>
        </p:nvGrpSpPr>
        <p:grpSpPr>
          <a:xfrm>
            <a:off x="3811855" y="2021458"/>
            <a:ext cx="2088900" cy="3683561"/>
            <a:chOff x="3811855" y="2021458"/>
            <a:chExt cx="2088900" cy="3683561"/>
          </a:xfrm>
        </p:grpSpPr>
        <p:grpSp>
          <p:nvGrpSpPr>
            <p:cNvPr id="20" name="组合 19">
              <a:extLst>
                <a:ext uri="{FF2B5EF4-FFF2-40B4-BE49-F238E27FC236}">
                  <a16:creationId xmlns="" xmlns:a16="http://schemas.microsoft.com/office/drawing/2014/main" id="{F35004EB-9160-4523-8EBB-B827552BB445}"/>
                </a:ext>
              </a:extLst>
            </p:cNvPr>
            <p:cNvGrpSpPr/>
            <p:nvPr/>
          </p:nvGrpSpPr>
          <p:grpSpPr>
            <a:xfrm>
              <a:off x="4074421" y="2021458"/>
              <a:ext cx="1566386" cy="1350333"/>
              <a:chOff x="4074421" y="2009426"/>
              <a:chExt cx="1566386" cy="1350333"/>
            </a:xfrm>
          </p:grpSpPr>
          <p:sp>
            <p:nvSpPr>
              <p:cNvPr id="13" name="六边形 12">
                <a:extLst>
                  <a:ext uri="{FF2B5EF4-FFF2-40B4-BE49-F238E27FC236}">
                    <a16:creationId xmlns="" xmlns:a16="http://schemas.microsoft.com/office/drawing/2014/main" id="{C4433D61-3267-487F-9992-20D8443DF07B}"/>
                  </a:ext>
                </a:extLst>
              </p:cNvPr>
              <p:cNvSpPr/>
              <p:nvPr/>
            </p:nvSpPr>
            <p:spPr>
              <a:xfrm>
                <a:off x="4074421" y="2009426"/>
                <a:ext cx="1566386" cy="1350333"/>
              </a:xfrm>
              <a:prstGeom prst="hexagon">
                <a:avLst/>
              </a:prstGeom>
              <a:solidFill>
                <a:srgbClr val="489E9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 xmlns:a16="http://schemas.microsoft.com/office/drawing/2014/main" id="{AE65D82C-D763-42E2-8930-8C309DCBD842}"/>
                  </a:ext>
                </a:extLst>
              </p:cNvPr>
              <p:cNvSpPr txBox="1"/>
              <p:nvPr/>
            </p:nvSpPr>
            <p:spPr>
              <a:xfrm>
                <a:off x="4277043" y="2176761"/>
                <a:ext cx="1161143" cy="1015663"/>
              </a:xfrm>
              <a:prstGeom prst="rect">
                <a:avLst/>
              </a:prstGeom>
              <a:noFill/>
            </p:spPr>
            <p:txBody>
              <a:bodyPr wrap="square" rtlCol="0">
                <a:spAutoFit/>
              </a:bodyPr>
              <a:lstStyle/>
              <a:p>
                <a:pPr algn="ctr"/>
                <a:r>
                  <a:rPr lang="zh-CN" altLang="en-US" sz="6000" dirty="0">
                    <a:solidFill>
                      <a:schemeClr val="bg1"/>
                    </a:solidFill>
                    <a:effectLst>
                      <a:outerShdw blurRad="38100" dist="38100" dir="2700000" algn="tl">
                        <a:srgbClr val="000000">
                          <a:alpha val="43137"/>
                        </a:srgbClr>
                      </a:outerShdw>
                    </a:effectLst>
                    <a:cs typeface="+mn-ea"/>
                    <a:sym typeface="+mn-lt"/>
                  </a:rPr>
                  <a:t>考</a:t>
                </a:r>
              </a:p>
            </p:txBody>
          </p:sp>
        </p:grpSp>
        <p:grpSp>
          <p:nvGrpSpPr>
            <p:cNvPr id="26" name="组合 25">
              <a:extLst>
                <a:ext uri="{FF2B5EF4-FFF2-40B4-BE49-F238E27FC236}">
                  <a16:creationId xmlns="" xmlns:a16="http://schemas.microsoft.com/office/drawing/2014/main" id="{6668D510-2903-4EEB-A08C-3A0BB55A60F4}"/>
                </a:ext>
              </a:extLst>
            </p:cNvPr>
            <p:cNvGrpSpPr/>
            <p:nvPr/>
          </p:nvGrpSpPr>
          <p:grpSpPr>
            <a:xfrm>
              <a:off x="3811855" y="3535194"/>
              <a:ext cx="2088900" cy="2169825"/>
              <a:chOff x="1873500" y="3716710"/>
              <a:chExt cx="2088900" cy="2169825"/>
            </a:xfrm>
          </p:grpSpPr>
          <p:sp>
            <p:nvSpPr>
              <p:cNvPr id="27" name="文本框 26">
                <a:extLst>
                  <a:ext uri="{FF2B5EF4-FFF2-40B4-BE49-F238E27FC236}">
                    <a16:creationId xmlns="" xmlns:a16="http://schemas.microsoft.com/office/drawing/2014/main" id="{CF0E0823-AE80-4CA9-958C-77CF2EEC9B5E}"/>
                  </a:ext>
                </a:extLst>
              </p:cNvPr>
              <p:cNvSpPr txBox="1"/>
              <p:nvPr/>
            </p:nvSpPr>
            <p:spPr>
              <a:xfrm>
                <a:off x="2056188" y="371671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28" name="文本框 27">
                <a:extLst>
                  <a:ext uri="{FF2B5EF4-FFF2-40B4-BE49-F238E27FC236}">
                    <a16:creationId xmlns="" xmlns:a16="http://schemas.microsoft.com/office/drawing/2014/main" id="{C9421201-1C0D-4115-A469-F84A7326AA86}"/>
                  </a:ext>
                </a:extLst>
              </p:cNvPr>
              <p:cNvSpPr txBox="1"/>
              <p:nvPr/>
            </p:nvSpPr>
            <p:spPr>
              <a:xfrm>
                <a:off x="1873500" y="4178375"/>
                <a:ext cx="2088900" cy="1708160"/>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一向由国家“统包”的招生制度，变成了不收费的国家计划招生和收费的国家调节招生同时并存的“双轨制”。</a:t>
                </a:r>
                <a:endParaRPr lang="zh-CN" altLang="en-US" sz="1400" dirty="0">
                  <a:solidFill>
                    <a:schemeClr val="tx1">
                      <a:lumMod val="75000"/>
                      <a:lumOff val="25000"/>
                    </a:schemeClr>
                  </a:solidFill>
                  <a:cs typeface="+mn-ea"/>
                  <a:sym typeface="+mn-lt"/>
                </a:endParaRPr>
              </a:p>
            </p:txBody>
          </p:sp>
        </p:grpSp>
      </p:grpSp>
      <p:grpSp>
        <p:nvGrpSpPr>
          <p:cNvPr id="37" name="组合 36">
            <a:extLst>
              <a:ext uri="{FF2B5EF4-FFF2-40B4-BE49-F238E27FC236}">
                <a16:creationId xmlns="" xmlns:a16="http://schemas.microsoft.com/office/drawing/2014/main" id="{298FFB86-3798-4C52-AA3A-5D09F9BB09B4}"/>
              </a:ext>
            </a:extLst>
          </p:cNvPr>
          <p:cNvGrpSpPr/>
          <p:nvPr/>
        </p:nvGrpSpPr>
        <p:grpSpPr>
          <a:xfrm>
            <a:off x="6289282" y="2021458"/>
            <a:ext cx="2088900" cy="3360396"/>
            <a:chOff x="6289282" y="2021458"/>
            <a:chExt cx="2088900" cy="3360396"/>
          </a:xfrm>
        </p:grpSpPr>
        <p:grpSp>
          <p:nvGrpSpPr>
            <p:cNvPr id="21" name="组合 20">
              <a:extLst>
                <a:ext uri="{FF2B5EF4-FFF2-40B4-BE49-F238E27FC236}">
                  <a16:creationId xmlns="" xmlns:a16="http://schemas.microsoft.com/office/drawing/2014/main" id="{B9AEB285-F192-40D4-A7A7-948960B35CF1}"/>
                </a:ext>
              </a:extLst>
            </p:cNvPr>
            <p:cNvGrpSpPr/>
            <p:nvPr/>
          </p:nvGrpSpPr>
          <p:grpSpPr>
            <a:xfrm>
              <a:off x="6551194" y="2021458"/>
              <a:ext cx="1566386" cy="1350333"/>
              <a:chOff x="6551194" y="2009426"/>
              <a:chExt cx="1566386" cy="1350333"/>
            </a:xfrm>
          </p:grpSpPr>
          <p:sp>
            <p:nvSpPr>
              <p:cNvPr id="14" name="六边形 13">
                <a:extLst>
                  <a:ext uri="{FF2B5EF4-FFF2-40B4-BE49-F238E27FC236}">
                    <a16:creationId xmlns="" xmlns:a16="http://schemas.microsoft.com/office/drawing/2014/main" id="{6B26C56B-15F1-42CB-85ED-48DDBF7C1868}"/>
                  </a:ext>
                </a:extLst>
              </p:cNvPr>
              <p:cNvSpPr/>
              <p:nvPr/>
            </p:nvSpPr>
            <p:spPr>
              <a:xfrm>
                <a:off x="6551194" y="2009426"/>
                <a:ext cx="1566386" cy="1350333"/>
              </a:xfrm>
              <a:prstGeom prst="hexagon">
                <a:avLst/>
              </a:prstGeom>
              <a:solidFill>
                <a:srgbClr val="489E9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 xmlns:a16="http://schemas.microsoft.com/office/drawing/2014/main" id="{3F67BFE1-F4FE-42F2-A8AD-780C9EA0A2E9}"/>
                  </a:ext>
                </a:extLst>
              </p:cNvPr>
              <p:cNvSpPr txBox="1"/>
              <p:nvPr/>
            </p:nvSpPr>
            <p:spPr>
              <a:xfrm>
                <a:off x="6753816" y="2176761"/>
                <a:ext cx="1161143" cy="1015663"/>
              </a:xfrm>
              <a:prstGeom prst="rect">
                <a:avLst/>
              </a:prstGeom>
              <a:noFill/>
            </p:spPr>
            <p:txBody>
              <a:bodyPr wrap="square" rtlCol="0">
                <a:spAutoFit/>
              </a:bodyPr>
              <a:lstStyle/>
              <a:p>
                <a:pPr algn="ctr"/>
                <a:r>
                  <a:rPr lang="zh-CN" altLang="en-US" sz="6000" dirty="0">
                    <a:solidFill>
                      <a:schemeClr val="bg1"/>
                    </a:solidFill>
                    <a:effectLst>
                      <a:outerShdw blurRad="38100" dist="38100" dir="2700000" algn="tl">
                        <a:srgbClr val="000000">
                          <a:alpha val="43137"/>
                        </a:srgbClr>
                      </a:outerShdw>
                    </a:effectLst>
                    <a:cs typeface="+mn-ea"/>
                    <a:sym typeface="+mn-lt"/>
                  </a:rPr>
                  <a:t>冲</a:t>
                </a:r>
              </a:p>
            </p:txBody>
          </p:sp>
        </p:grpSp>
        <p:grpSp>
          <p:nvGrpSpPr>
            <p:cNvPr id="29" name="组合 28">
              <a:extLst>
                <a:ext uri="{FF2B5EF4-FFF2-40B4-BE49-F238E27FC236}">
                  <a16:creationId xmlns="" xmlns:a16="http://schemas.microsoft.com/office/drawing/2014/main" id="{B41E4D22-8BDC-4FFC-A8F5-B1C7D0087EEE}"/>
                </a:ext>
              </a:extLst>
            </p:cNvPr>
            <p:cNvGrpSpPr/>
            <p:nvPr/>
          </p:nvGrpSpPr>
          <p:grpSpPr>
            <a:xfrm>
              <a:off x="6289282" y="3535194"/>
              <a:ext cx="2088900" cy="1846660"/>
              <a:chOff x="1873500" y="3716710"/>
              <a:chExt cx="2088900" cy="1846660"/>
            </a:xfrm>
          </p:grpSpPr>
          <p:sp>
            <p:nvSpPr>
              <p:cNvPr id="30" name="文本框 29">
                <a:extLst>
                  <a:ext uri="{FF2B5EF4-FFF2-40B4-BE49-F238E27FC236}">
                    <a16:creationId xmlns="" xmlns:a16="http://schemas.microsoft.com/office/drawing/2014/main" id="{2E076B06-5587-4243-9E56-CE19EFB72F33}"/>
                  </a:ext>
                </a:extLst>
              </p:cNvPr>
              <p:cNvSpPr txBox="1"/>
              <p:nvPr/>
            </p:nvSpPr>
            <p:spPr>
              <a:xfrm>
                <a:off x="2056188" y="371671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31" name="文本框 30">
                <a:extLst>
                  <a:ext uri="{FF2B5EF4-FFF2-40B4-BE49-F238E27FC236}">
                    <a16:creationId xmlns="" xmlns:a16="http://schemas.microsoft.com/office/drawing/2014/main" id="{3136F814-324F-4B79-A647-CB15616A911F}"/>
                  </a:ext>
                </a:extLst>
              </p:cNvPr>
              <p:cNvSpPr txBox="1"/>
              <p:nvPr/>
            </p:nvSpPr>
            <p:spPr>
              <a:xfrm>
                <a:off x="1873500" y="4178375"/>
                <a:ext cx="2088900" cy="1384995"/>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同年，从美国引进标准化考试，并于当年首先在广东省进行了英语、数学两科的试点。</a:t>
                </a:r>
                <a:endParaRPr lang="zh-CN" altLang="en-US" sz="1400" dirty="0">
                  <a:solidFill>
                    <a:schemeClr val="tx1">
                      <a:lumMod val="75000"/>
                      <a:lumOff val="25000"/>
                    </a:schemeClr>
                  </a:solidFill>
                  <a:cs typeface="+mn-ea"/>
                  <a:sym typeface="+mn-lt"/>
                </a:endParaRPr>
              </a:p>
            </p:txBody>
          </p:sp>
        </p:grpSp>
      </p:grpSp>
      <p:grpSp>
        <p:nvGrpSpPr>
          <p:cNvPr id="38" name="组合 37">
            <a:extLst>
              <a:ext uri="{FF2B5EF4-FFF2-40B4-BE49-F238E27FC236}">
                <a16:creationId xmlns="" xmlns:a16="http://schemas.microsoft.com/office/drawing/2014/main" id="{236F1158-C2DA-4EF4-BE37-9DBABBA1DBDD}"/>
              </a:ext>
            </a:extLst>
          </p:cNvPr>
          <p:cNvGrpSpPr/>
          <p:nvPr/>
        </p:nvGrpSpPr>
        <p:grpSpPr>
          <a:xfrm>
            <a:off x="8766710" y="2021458"/>
            <a:ext cx="2088900" cy="4006726"/>
            <a:chOff x="8766710" y="2021458"/>
            <a:chExt cx="2088900" cy="4006726"/>
          </a:xfrm>
        </p:grpSpPr>
        <p:grpSp>
          <p:nvGrpSpPr>
            <p:cNvPr id="22" name="组合 21">
              <a:extLst>
                <a:ext uri="{FF2B5EF4-FFF2-40B4-BE49-F238E27FC236}">
                  <a16:creationId xmlns="" xmlns:a16="http://schemas.microsoft.com/office/drawing/2014/main" id="{4ECD617D-B0FB-4DC2-A2D1-BA26FE1D56EC}"/>
                </a:ext>
              </a:extLst>
            </p:cNvPr>
            <p:cNvGrpSpPr/>
            <p:nvPr/>
          </p:nvGrpSpPr>
          <p:grpSpPr>
            <a:xfrm>
              <a:off x="9027967" y="2021458"/>
              <a:ext cx="1566386" cy="1350333"/>
              <a:chOff x="9027967" y="2009426"/>
              <a:chExt cx="1566386" cy="1350333"/>
            </a:xfrm>
          </p:grpSpPr>
          <p:sp>
            <p:nvSpPr>
              <p:cNvPr id="15" name="六边形 14">
                <a:extLst>
                  <a:ext uri="{FF2B5EF4-FFF2-40B4-BE49-F238E27FC236}">
                    <a16:creationId xmlns="" xmlns:a16="http://schemas.microsoft.com/office/drawing/2014/main" id="{D6092AB6-B26C-4607-A8B5-BA2F64EFBAD9}"/>
                  </a:ext>
                </a:extLst>
              </p:cNvPr>
              <p:cNvSpPr/>
              <p:nvPr/>
            </p:nvSpPr>
            <p:spPr>
              <a:xfrm>
                <a:off x="9027967" y="2009426"/>
                <a:ext cx="1566386" cy="1350333"/>
              </a:xfrm>
              <a:prstGeom prst="hexagon">
                <a:avLst/>
              </a:prstGeom>
              <a:solidFill>
                <a:srgbClr val="489E9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 xmlns:a16="http://schemas.microsoft.com/office/drawing/2014/main" id="{493F0FD6-D320-4AFB-8291-0F55B3D32C53}"/>
                  </a:ext>
                </a:extLst>
              </p:cNvPr>
              <p:cNvSpPr txBox="1"/>
              <p:nvPr/>
            </p:nvSpPr>
            <p:spPr>
              <a:xfrm>
                <a:off x="9230589" y="2176761"/>
                <a:ext cx="1161143" cy="1015663"/>
              </a:xfrm>
              <a:prstGeom prst="rect">
                <a:avLst/>
              </a:prstGeom>
              <a:noFill/>
            </p:spPr>
            <p:txBody>
              <a:bodyPr wrap="square" rtlCol="0">
                <a:spAutoFit/>
              </a:bodyPr>
              <a:lstStyle/>
              <a:p>
                <a:pPr algn="ctr"/>
                <a:r>
                  <a:rPr lang="zh-CN" altLang="en-US" sz="6000" dirty="0">
                    <a:solidFill>
                      <a:schemeClr val="bg1"/>
                    </a:solidFill>
                    <a:effectLst>
                      <a:outerShdw blurRad="38100" dist="38100" dir="2700000" algn="tl">
                        <a:srgbClr val="000000">
                          <a:alpha val="43137"/>
                        </a:srgbClr>
                      </a:outerShdw>
                    </a:effectLst>
                    <a:cs typeface="+mn-ea"/>
                    <a:sym typeface="+mn-lt"/>
                  </a:rPr>
                  <a:t>刺</a:t>
                </a:r>
              </a:p>
            </p:txBody>
          </p:sp>
        </p:grpSp>
        <p:grpSp>
          <p:nvGrpSpPr>
            <p:cNvPr id="32" name="组合 31">
              <a:extLst>
                <a:ext uri="{FF2B5EF4-FFF2-40B4-BE49-F238E27FC236}">
                  <a16:creationId xmlns="" xmlns:a16="http://schemas.microsoft.com/office/drawing/2014/main" id="{AE2E43DD-6374-437F-8466-4EDDF76DEBDF}"/>
                </a:ext>
              </a:extLst>
            </p:cNvPr>
            <p:cNvGrpSpPr/>
            <p:nvPr/>
          </p:nvGrpSpPr>
          <p:grpSpPr>
            <a:xfrm>
              <a:off x="8766710" y="3535194"/>
              <a:ext cx="2088900" cy="2492990"/>
              <a:chOff x="1873500" y="3716710"/>
              <a:chExt cx="2088900" cy="2492990"/>
            </a:xfrm>
          </p:grpSpPr>
          <p:sp>
            <p:nvSpPr>
              <p:cNvPr id="33" name="文本框 32">
                <a:extLst>
                  <a:ext uri="{FF2B5EF4-FFF2-40B4-BE49-F238E27FC236}">
                    <a16:creationId xmlns="" xmlns:a16="http://schemas.microsoft.com/office/drawing/2014/main" id="{F60641D2-A8FA-4231-BB16-A6DA6ADACC4D}"/>
                  </a:ext>
                </a:extLst>
              </p:cNvPr>
              <p:cNvSpPr txBox="1"/>
              <p:nvPr/>
            </p:nvSpPr>
            <p:spPr>
              <a:xfrm>
                <a:off x="2056188" y="371671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34" name="文本框 33">
                <a:extLst>
                  <a:ext uri="{FF2B5EF4-FFF2-40B4-BE49-F238E27FC236}">
                    <a16:creationId xmlns="" xmlns:a16="http://schemas.microsoft.com/office/drawing/2014/main" id="{C260485D-1186-47B1-AEF3-88036C9E8E28}"/>
                  </a:ext>
                </a:extLst>
              </p:cNvPr>
              <p:cNvSpPr txBox="1"/>
              <p:nvPr/>
            </p:nvSpPr>
            <p:spPr>
              <a:xfrm>
                <a:off x="1873500" y="4178375"/>
                <a:ext cx="2088900" cy="2031325"/>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1985</a:t>
                </a:r>
                <a:r>
                  <a:rPr lang="zh-CN" altLang="en-US" sz="1400" b="0" i="0" dirty="0">
                    <a:solidFill>
                      <a:schemeClr val="tx1">
                        <a:lumMod val="75000"/>
                        <a:lumOff val="25000"/>
                      </a:schemeClr>
                    </a:solidFill>
                    <a:cs typeface="+mn-ea"/>
                    <a:sym typeface="+mn-lt"/>
                  </a:rPr>
                  <a:t>年，上海在全国最先获得自主命题权。同年，国家教委决定在北京大学等</a:t>
                </a:r>
                <a:r>
                  <a:rPr lang="en-US" altLang="zh-CN" sz="1400" b="0" i="0" dirty="0">
                    <a:solidFill>
                      <a:schemeClr val="tx1">
                        <a:lumMod val="75000"/>
                        <a:lumOff val="25000"/>
                      </a:schemeClr>
                    </a:solidFill>
                    <a:cs typeface="+mn-ea"/>
                    <a:sym typeface="+mn-lt"/>
                  </a:rPr>
                  <a:t>43</a:t>
                </a:r>
                <a:r>
                  <a:rPr lang="zh-CN" altLang="en-US" sz="1400" b="0" i="0" dirty="0">
                    <a:solidFill>
                      <a:schemeClr val="tx1">
                        <a:lumMod val="75000"/>
                        <a:lumOff val="25000"/>
                      </a:schemeClr>
                    </a:solidFill>
                    <a:cs typeface="+mn-ea"/>
                    <a:sym typeface="+mn-lt"/>
                  </a:rPr>
                  <a:t>所普通高等学校进行招收保送生的试点。</a:t>
                </a:r>
                <a:endParaRPr lang="zh-CN" altLang="en-US" sz="1400" dirty="0">
                  <a:solidFill>
                    <a:schemeClr val="tx1">
                      <a:lumMod val="75000"/>
                      <a:lumOff val="25000"/>
                    </a:schemeClr>
                  </a:solidFill>
                  <a:cs typeface="+mn-ea"/>
                  <a:sym typeface="+mn-lt"/>
                </a:endParaRPr>
              </a:p>
            </p:txBody>
          </p:sp>
        </p:grpSp>
      </p:grpSp>
    </p:spTree>
    <p:custDataLst>
      <p:tags r:id="rId1"/>
    </p:custDataLst>
    <p:extLst>
      <p:ext uri="{BB962C8B-B14F-4D97-AF65-F5344CB8AC3E}">
        <p14:creationId xmlns:p14="http://schemas.microsoft.com/office/powerpoint/2010/main" val="2060430735"/>
      </p:ext>
    </p:extLst>
  </p:cSld>
  <p:clrMapOvr>
    <a:masterClrMapping/>
  </p:clrMapOvr>
  <mc:AlternateContent xmlns:mc="http://schemas.openxmlformats.org/markup-compatibility/2006" xmlns:p14="http://schemas.microsoft.com/office/powerpoint/2010/main">
    <mc:Choice Requires="p14">
      <p:transition spd="slow" p14:dur="2000" advTm="2639"/>
    </mc:Choice>
    <mc:Fallback xmlns="">
      <p:transition spd="slow" advTm="26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主题班会的活动</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13" name="组合 12">
            <a:extLst>
              <a:ext uri="{FF2B5EF4-FFF2-40B4-BE49-F238E27FC236}">
                <a16:creationId xmlns="" xmlns:a16="http://schemas.microsoft.com/office/drawing/2014/main" id="{2665509A-5BC9-4120-A68D-1A50317833B8}"/>
              </a:ext>
            </a:extLst>
          </p:cNvPr>
          <p:cNvGrpSpPr/>
          <p:nvPr/>
        </p:nvGrpSpPr>
        <p:grpSpPr>
          <a:xfrm>
            <a:off x="1544067" y="2163137"/>
            <a:ext cx="3392270" cy="3392270"/>
            <a:chOff x="1544067" y="2163137"/>
            <a:chExt cx="3392270" cy="3392270"/>
          </a:xfrm>
        </p:grpSpPr>
        <p:sp>
          <p:nvSpPr>
            <p:cNvPr id="5" name="椭圆 4">
              <a:extLst>
                <a:ext uri="{FF2B5EF4-FFF2-40B4-BE49-F238E27FC236}">
                  <a16:creationId xmlns="" xmlns:a16="http://schemas.microsoft.com/office/drawing/2014/main" id="{7968A6F5-692C-442C-A0E0-B2988B08EEDD}"/>
                </a:ext>
              </a:extLst>
            </p:cNvPr>
            <p:cNvSpPr/>
            <p:nvPr/>
          </p:nvSpPr>
          <p:spPr>
            <a:xfrm>
              <a:off x="1544067" y="2163137"/>
              <a:ext cx="3392270" cy="3392270"/>
            </a:xfrm>
            <a:prstGeom prst="ellipse">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7B50F6A1-E3AE-4F69-AD45-DBA498A46D8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73406" y="2192476"/>
              <a:ext cx="3333592" cy="3333592"/>
            </a:xfrm>
            <a:prstGeom prst="rect">
              <a:avLst/>
            </a:prstGeom>
          </p:spPr>
        </p:pic>
      </p:grpSp>
      <p:grpSp>
        <p:nvGrpSpPr>
          <p:cNvPr id="14" name="组合 13">
            <a:extLst>
              <a:ext uri="{FF2B5EF4-FFF2-40B4-BE49-F238E27FC236}">
                <a16:creationId xmlns="" xmlns:a16="http://schemas.microsoft.com/office/drawing/2014/main" id="{6AAA8AC1-DFD8-4D7D-A23B-EE084D70E61F}"/>
              </a:ext>
            </a:extLst>
          </p:cNvPr>
          <p:cNvGrpSpPr/>
          <p:nvPr/>
        </p:nvGrpSpPr>
        <p:grpSpPr>
          <a:xfrm>
            <a:off x="5286555" y="1930660"/>
            <a:ext cx="5883941" cy="1003127"/>
            <a:chOff x="1206947" y="2359060"/>
            <a:chExt cx="5883941" cy="1003127"/>
          </a:xfrm>
        </p:grpSpPr>
        <p:sp>
          <p:nvSpPr>
            <p:cNvPr id="15" name="文本框 14">
              <a:extLst>
                <a:ext uri="{FF2B5EF4-FFF2-40B4-BE49-F238E27FC236}">
                  <a16:creationId xmlns="" xmlns:a16="http://schemas.microsoft.com/office/drawing/2014/main" id="{9D5C946F-7536-4EAE-B282-492DFC9B5EA3}"/>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班会活动</a:t>
              </a:r>
            </a:p>
          </p:txBody>
        </p:sp>
        <p:sp>
          <p:nvSpPr>
            <p:cNvPr id="16" name="文本框 15">
              <a:extLst>
                <a:ext uri="{FF2B5EF4-FFF2-40B4-BE49-F238E27FC236}">
                  <a16:creationId xmlns="" xmlns:a16="http://schemas.microsoft.com/office/drawing/2014/main" id="{2BE67BDA-F67D-4E26-BBA9-9B157B1FC3B1}"/>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17" name="组合 16">
            <a:extLst>
              <a:ext uri="{FF2B5EF4-FFF2-40B4-BE49-F238E27FC236}">
                <a16:creationId xmlns="" xmlns:a16="http://schemas.microsoft.com/office/drawing/2014/main" id="{767DAD59-3BF9-4ADE-8EF2-AA3A81197691}"/>
              </a:ext>
            </a:extLst>
          </p:cNvPr>
          <p:cNvGrpSpPr/>
          <p:nvPr/>
        </p:nvGrpSpPr>
        <p:grpSpPr>
          <a:xfrm>
            <a:off x="5286555" y="3301535"/>
            <a:ext cx="5883941" cy="1003127"/>
            <a:chOff x="1206947" y="2359060"/>
            <a:chExt cx="5883941" cy="1003127"/>
          </a:xfrm>
        </p:grpSpPr>
        <p:sp>
          <p:nvSpPr>
            <p:cNvPr id="18" name="文本框 17">
              <a:extLst>
                <a:ext uri="{FF2B5EF4-FFF2-40B4-BE49-F238E27FC236}">
                  <a16:creationId xmlns="" xmlns:a16="http://schemas.microsoft.com/office/drawing/2014/main" id="{1D0EF076-F50F-4F12-A2F4-7BCE7CC68C99}"/>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班会活动</a:t>
              </a:r>
            </a:p>
          </p:txBody>
        </p:sp>
        <p:sp>
          <p:nvSpPr>
            <p:cNvPr id="19" name="文本框 18">
              <a:extLst>
                <a:ext uri="{FF2B5EF4-FFF2-40B4-BE49-F238E27FC236}">
                  <a16:creationId xmlns="" xmlns:a16="http://schemas.microsoft.com/office/drawing/2014/main" id="{C1C95A33-602F-4B56-8A27-D0ED6B77B0A8}"/>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977</a:t>
              </a:r>
              <a:r>
                <a:rPr lang="zh-CN" altLang="en-US" sz="1400" b="0" i="0" dirty="0">
                  <a:solidFill>
                    <a:schemeClr val="tx1">
                      <a:lumMod val="75000"/>
                      <a:lumOff val="25000"/>
                    </a:schemeClr>
                  </a:solidFill>
                  <a:effectLst/>
                  <a:cs typeface="+mn-ea"/>
                  <a:sym typeface="+mn-lt"/>
                </a:rPr>
                <a:t>年</a:t>
              </a:r>
              <a:r>
                <a:rPr lang="en-US" altLang="zh-CN" sz="1400" b="0" i="0" dirty="0">
                  <a:solidFill>
                    <a:schemeClr val="tx1">
                      <a:lumMod val="75000"/>
                      <a:lumOff val="25000"/>
                    </a:schemeClr>
                  </a:solidFill>
                  <a:effectLst/>
                  <a:cs typeface="+mn-ea"/>
                  <a:sym typeface="+mn-lt"/>
                </a:rPr>
                <a:t>10</a:t>
              </a:r>
              <a:r>
                <a:rPr lang="zh-CN" altLang="en-US" sz="1400" b="0" i="0" dirty="0">
                  <a:solidFill>
                    <a:schemeClr val="tx1">
                      <a:lumMod val="75000"/>
                      <a:lumOff val="25000"/>
                    </a:schemeClr>
                  </a:solidFill>
                  <a:effectLst/>
                  <a:cs typeface="+mn-ea"/>
                  <a:sym typeface="+mn-lt"/>
                </a:rPr>
                <a:t>月</a:t>
              </a:r>
              <a:r>
                <a:rPr lang="en-US" altLang="zh-CN" sz="1400" b="0" i="0" dirty="0">
                  <a:solidFill>
                    <a:schemeClr val="tx1">
                      <a:lumMod val="75000"/>
                      <a:lumOff val="25000"/>
                    </a:schemeClr>
                  </a:solidFill>
                  <a:effectLst/>
                  <a:cs typeface="+mn-ea"/>
                  <a:sym typeface="+mn-lt"/>
                </a:rPr>
                <a:t>21</a:t>
              </a:r>
              <a:r>
                <a:rPr lang="zh-CN" altLang="en-US" sz="1400" b="0" i="0" dirty="0">
                  <a:solidFill>
                    <a:schemeClr val="tx1">
                      <a:lumMod val="75000"/>
                      <a:lumOff val="25000"/>
                    </a:schemeClr>
                  </a:solidFill>
                  <a:effectLst/>
                  <a:cs typeface="+mn-ea"/>
                  <a:sym typeface="+mn-lt"/>
                </a:rPr>
                <a:t>日，举行了恢复高考后</a:t>
              </a:r>
              <a:r>
                <a:rPr lang="zh-CN" altLang="en-US" sz="1400" b="0" i="0" dirty="0" smtClean="0">
                  <a:solidFill>
                    <a:schemeClr val="tx1">
                      <a:lumMod val="75000"/>
                      <a:lumOff val="25000"/>
                    </a:schemeClr>
                  </a:solidFill>
                  <a:effectLst/>
                  <a:cs typeface="+mn-ea"/>
                  <a:sym typeface="+mn-lt"/>
                </a:rPr>
                <a:t>的优品次</a:t>
              </a:r>
              <a:r>
                <a:rPr lang="zh-CN" altLang="en-US" sz="1400" b="0" i="0" dirty="0">
                  <a:solidFill>
                    <a:schemeClr val="tx1">
                      <a:lumMod val="75000"/>
                      <a:lumOff val="25000"/>
                    </a:schemeClr>
                  </a:solidFill>
                  <a:effectLst/>
                  <a:cs typeface="+mn-ea"/>
                  <a:sym typeface="+mn-lt"/>
                </a:rPr>
                <a:t>考试，考试分为文史与理工两科，文史类科目是政治、语文、数学、史地</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历史和地理</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a:t>
              </a:r>
              <a:endParaRPr lang="zh-CN" altLang="en-US" sz="1400" dirty="0">
                <a:solidFill>
                  <a:schemeClr val="tx1">
                    <a:lumMod val="75000"/>
                    <a:lumOff val="25000"/>
                  </a:schemeClr>
                </a:solidFill>
                <a:cs typeface="+mn-ea"/>
                <a:sym typeface="+mn-lt"/>
              </a:endParaRPr>
            </a:p>
          </p:txBody>
        </p:sp>
      </p:grpSp>
      <p:grpSp>
        <p:nvGrpSpPr>
          <p:cNvPr id="20" name="组合 19">
            <a:extLst>
              <a:ext uri="{FF2B5EF4-FFF2-40B4-BE49-F238E27FC236}">
                <a16:creationId xmlns="" xmlns:a16="http://schemas.microsoft.com/office/drawing/2014/main" id="{2F83597A-3BA8-433D-BCDE-F70E49397243}"/>
              </a:ext>
            </a:extLst>
          </p:cNvPr>
          <p:cNvGrpSpPr/>
          <p:nvPr/>
        </p:nvGrpSpPr>
        <p:grpSpPr>
          <a:xfrm>
            <a:off x="5286555" y="4672410"/>
            <a:ext cx="5883941" cy="1003127"/>
            <a:chOff x="1206947" y="2359060"/>
            <a:chExt cx="5883941" cy="1003127"/>
          </a:xfrm>
        </p:grpSpPr>
        <p:sp>
          <p:nvSpPr>
            <p:cNvPr id="21" name="文本框 20">
              <a:extLst>
                <a:ext uri="{FF2B5EF4-FFF2-40B4-BE49-F238E27FC236}">
                  <a16:creationId xmlns="" xmlns:a16="http://schemas.microsoft.com/office/drawing/2014/main" id="{C5292785-1BC6-4E44-AEF6-EBA87AD47447}"/>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班会活动</a:t>
              </a:r>
            </a:p>
          </p:txBody>
        </p:sp>
        <p:sp>
          <p:nvSpPr>
            <p:cNvPr id="22" name="文本框 21">
              <a:extLst>
                <a:ext uri="{FF2B5EF4-FFF2-40B4-BE49-F238E27FC236}">
                  <a16:creationId xmlns="" xmlns:a16="http://schemas.microsoft.com/office/drawing/2014/main" id="{0C24B48A-B576-4796-A8D4-188DC381CB6B}"/>
                </a:ext>
              </a:extLst>
            </p:cNvPr>
            <p:cNvSpPr txBox="1"/>
            <p:nvPr/>
          </p:nvSpPr>
          <p:spPr>
            <a:xfrm>
              <a:off x="1206947" y="2838967"/>
              <a:ext cx="5883941" cy="523220"/>
            </a:xfrm>
            <a:prstGeom prst="rect">
              <a:avLst/>
            </a:prstGeom>
            <a:noFill/>
          </p:spPr>
          <p:txBody>
            <a:bodyPr wrap="square" rtlCol="0">
              <a:spAutoFit/>
            </a:bodyPr>
            <a:lstStyle/>
            <a:p>
              <a:r>
                <a:rPr lang="zh-CN" altLang="en-US" sz="1400" b="0" i="0" dirty="0">
                  <a:solidFill>
                    <a:schemeClr val="tx1">
                      <a:lumMod val="75000"/>
                      <a:lumOff val="25000"/>
                    </a:schemeClr>
                  </a:solidFill>
                  <a:effectLst/>
                  <a:cs typeface="+mn-ea"/>
                  <a:sym typeface="+mn-lt"/>
                </a:rPr>
                <a:t>理工类科目是政治、语文、数学、理化</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物理和化学</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，报考外语专业的要加试外语。</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3821437389"/>
      </p:ext>
    </p:extLst>
  </p:cSld>
  <p:clrMapOvr>
    <a:masterClrMapping/>
  </p:clrMapOvr>
  <mc:AlternateContent xmlns:mc="http://schemas.openxmlformats.org/markup-compatibility/2006" xmlns:p14="http://schemas.microsoft.com/office/powerpoint/2010/main">
    <mc:Choice Requires="p14">
      <p:transition spd="slow" p14:dur="2000" advTm="2223"/>
    </mc:Choice>
    <mc:Fallback xmlns="">
      <p:transition spd="slow" advTm="22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主题班会的活动</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17" name="组合 16">
            <a:extLst>
              <a:ext uri="{FF2B5EF4-FFF2-40B4-BE49-F238E27FC236}">
                <a16:creationId xmlns="" xmlns:a16="http://schemas.microsoft.com/office/drawing/2014/main" id="{745EEA0C-8054-4111-A5AE-6BA50BF57843}"/>
              </a:ext>
            </a:extLst>
          </p:cNvPr>
          <p:cNvGrpSpPr/>
          <p:nvPr/>
        </p:nvGrpSpPr>
        <p:grpSpPr>
          <a:xfrm>
            <a:off x="1346460" y="1973383"/>
            <a:ext cx="2088900" cy="3262798"/>
            <a:chOff x="1346460" y="2086307"/>
            <a:chExt cx="2088900" cy="3262798"/>
          </a:xfrm>
        </p:grpSpPr>
        <p:sp>
          <p:nvSpPr>
            <p:cNvPr id="3" name="加号 2">
              <a:extLst>
                <a:ext uri="{FF2B5EF4-FFF2-40B4-BE49-F238E27FC236}">
                  <a16:creationId xmlns="" xmlns:a16="http://schemas.microsoft.com/office/drawing/2014/main" id="{E0A6393B-C0C3-4161-9763-CEA59183803B}"/>
                </a:ext>
              </a:extLst>
            </p:cNvPr>
            <p:cNvSpPr/>
            <p:nvPr/>
          </p:nvSpPr>
          <p:spPr>
            <a:xfrm>
              <a:off x="1791966" y="2086307"/>
              <a:ext cx="1197889" cy="1197889"/>
            </a:xfrm>
            <a:prstGeom prst="mathPlus">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 xmlns:a16="http://schemas.microsoft.com/office/drawing/2014/main" id="{BA9E9293-D50B-4B3A-B303-5A7EA9C69C9C}"/>
                </a:ext>
              </a:extLst>
            </p:cNvPr>
            <p:cNvSpPr txBox="1"/>
            <p:nvPr/>
          </p:nvSpPr>
          <p:spPr>
            <a:xfrm>
              <a:off x="1529148" y="3502445"/>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16" name="文本框 15">
              <a:extLst>
                <a:ext uri="{FF2B5EF4-FFF2-40B4-BE49-F238E27FC236}">
                  <a16:creationId xmlns="" xmlns:a16="http://schemas.microsoft.com/office/drawing/2014/main" id="{8D5E9621-A59C-4A5A-9F3D-9472627A607B}"/>
                </a:ext>
              </a:extLst>
            </p:cNvPr>
            <p:cNvSpPr txBox="1"/>
            <p:nvPr/>
          </p:nvSpPr>
          <p:spPr>
            <a:xfrm>
              <a:off x="1346460" y="3964110"/>
              <a:ext cx="2088900" cy="1384995"/>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1985</a:t>
              </a:r>
              <a:r>
                <a:rPr lang="zh-CN" altLang="en-US" sz="1400" b="0" i="0" dirty="0">
                  <a:solidFill>
                    <a:schemeClr val="tx1">
                      <a:lumMod val="75000"/>
                      <a:lumOff val="25000"/>
                    </a:schemeClr>
                  </a:solidFill>
                  <a:cs typeface="+mn-ea"/>
                  <a:sym typeface="+mn-lt"/>
                </a:rPr>
                <a:t>年，教育部规定：可以从参加统一高考的考生中招收少数国家计划外的自费生。</a:t>
              </a:r>
              <a:endParaRPr lang="zh-CN" altLang="en-US" sz="1400" dirty="0">
                <a:solidFill>
                  <a:schemeClr val="tx1">
                    <a:lumMod val="75000"/>
                    <a:lumOff val="25000"/>
                  </a:schemeClr>
                </a:solidFill>
                <a:cs typeface="+mn-ea"/>
                <a:sym typeface="+mn-lt"/>
              </a:endParaRPr>
            </a:p>
          </p:txBody>
        </p:sp>
      </p:grpSp>
      <p:grpSp>
        <p:nvGrpSpPr>
          <p:cNvPr id="20" name="组合 19">
            <a:extLst>
              <a:ext uri="{FF2B5EF4-FFF2-40B4-BE49-F238E27FC236}">
                <a16:creationId xmlns="" xmlns:a16="http://schemas.microsoft.com/office/drawing/2014/main" id="{4ED037C7-C700-4849-8633-F3B48CE2310A}"/>
              </a:ext>
            </a:extLst>
          </p:cNvPr>
          <p:cNvGrpSpPr/>
          <p:nvPr/>
        </p:nvGrpSpPr>
        <p:grpSpPr>
          <a:xfrm>
            <a:off x="3805077" y="1973383"/>
            <a:ext cx="2088900" cy="3657441"/>
            <a:chOff x="3811855" y="2047578"/>
            <a:chExt cx="2088900" cy="3657441"/>
          </a:xfrm>
        </p:grpSpPr>
        <p:sp>
          <p:nvSpPr>
            <p:cNvPr id="4" name="乘号 3">
              <a:extLst>
                <a:ext uri="{FF2B5EF4-FFF2-40B4-BE49-F238E27FC236}">
                  <a16:creationId xmlns="" xmlns:a16="http://schemas.microsoft.com/office/drawing/2014/main" id="{5970B650-A3A0-4A37-A4C3-D7B9E217F50B}"/>
                </a:ext>
              </a:extLst>
            </p:cNvPr>
            <p:cNvSpPr/>
            <p:nvPr/>
          </p:nvSpPr>
          <p:spPr>
            <a:xfrm>
              <a:off x="4218632" y="2047578"/>
              <a:ext cx="1275347" cy="1275347"/>
            </a:xfrm>
            <a:prstGeom prst="mathMultiply">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 xmlns:a16="http://schemas.microsoft.com/office/drawing/2014/main" id="{85CDE54D-5DB7-4CA5-BC35-DD9DBF1663BF}"/>
                </a:ext>
              </a:extLst>
            </p:cNvPr>
            <p:cNvSpPr txBox="1"/>
            <p:nvPr/>
          </p:nvSpPr>
          <p:spPr>
            <a:xfrm>
              <a:off x="3994543" y="3535194"/>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19" name="文本框 18">
              <a:extLst>
                <a:ext uri="{FF2B5EF4-FFF2-40B4-BE49-F238E27FC236}">
                  <a16:creationId xmlns="" xmlns:a16="http://schemas.microsoft.com/office/drawing/2014/main" id="{BC0FA4B9-DA9C-47B7-BB6F-0EF947F9E258}"/>
                </a:ext>
              </a:extLst>
            </p:cNvPr>
            <p:cNvSpPr txBox="1"/>
            <p:nvPr/>
          </p:nvSpPr>
          <p:spPr>
            <a:xfrm>
              <a:off x="3811855" y="3996859"/>
              <a:ext cx="2088900" cy="1708160"/>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一向由国家“统包”的招生制度，变成了不收费的国家计划招生和收费的国家调节招生同时并存的“双轨制”。</a:t>
              </a:r>
              <a:endParaRPr lang="zh-CN" altLang="en-US" sz="1400" dirty="0">
                <a:solidFill>
                  <a:schemeClr val="tx1">
                    <a:lumMod val="75000"/>
                    <a:lumOff val="25000"/>
                  </a:schemeClr>
                </a:solidFill>
                <a:cs typeface="+mn-ea"/>
                <a:sym typeface="+mn-lt"/>
              </a:endParaRPr>
            </a:p>
          </p:txBody>
        </p:sp>
      </p:grpSp>
      <p:grpSp>
        <p:nvGrpSpPr>
          <p:cNvPr id="23" name="组合 22">
            <a:extLst>
              <a:ext uri="{FF2B5EF4-FFF2-40B4-BE49-F238E27FC236}">
                <a16:creationId xmlns="" xmlns:a16="http://schemas.microsoft.com/office/drawing/2014/main" id="{44AE9575-9D15-4FF1-8665-1441825DE856}"/>
              </a:ext>
            </a:extLst>
          </p:cNvPr>
          <p:cNvGrpSpPr/>
          <p:nvPr/>
        </p:nvGrpSpPr>
        <p:grpSpPr>
          <a:xfrm>
            <a:off x="6263694" y="1973383"/>
            <a:ext cx="2088900" cy="3408471"/>
            <a:chOff x="6289282" y="1973383"/>
            <a:chExt cx="2088900" cy="3408471"/>
          </a:xfrm>
        </p:grpSpPr>
        <p:sp>
          <p:nvSpPr>
            <p:cNvPr id="5" name="除号 4">
              <a:extLst>
                <a:ext uri="{FF2B5EF4-FFF2-40B4-BE49-F238E27FC236}">
                  <a16:creationId xmlns="" xmlns:a16="http://schemas.microsoft.com/office/drawing/2014/main" id="{4349C2EE-EDC1-4612-9E69-23E711AFB45E}"/>
                </a:ext>
              </a:extLst>
            </p:cNvPr>
            <p:cNvSpPr/>
            <p:nvPr/>
          </p:nvSpPr>
          <p:spPr>
            <a:xfrm>
              <a:off x="6621864" y="1973383"/>
              <a:ext cx="1423737" cy="1423737"/>
            </a:xfrm>
            <a:prstGeom prst="mathDivide">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a:extLst>
                <a:ext uri="{FF2B5EF4-FFF2-40B4-BE49-F238E27FC236}">
                  <a16:creationId xmlns="" xmlns:a16="http://schemas.microsoft.com/office/drawing/2014/main" id="{9FE088F3-69AC-42D6-B965-E627C587E0AA}"/>
                </a:ext>
              </a:extLst>
            </p:cNvPr>
            <p:cNvSpPr txBox="1"/>
            <p:nvPr/>
          </p:nvSpPr>
          <p:spPr>
            <a:xfrm>
              <a:off x="6471970" y="3535194"/>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22" name="文本框 21">
              <a:extLst>
                <a:ext uri="{FF2B5EF4-FFF2-40B4-BE49-F238E27FC236}">
                  <a16:creationId xmlns="" xmlns:a16="http://schemas.microsoft.com/office/drawing/2014/main" id="{9CAD3C29-C80B-4299-AC38-92B235C1B3DD}"/>
                </a:ext>
              </a:extLst>
            </p:cNvPr>
            <p:cNvSpPr txBox="1"/>
            <p:nvPr/>
          </p:nvSpPr>
          <p:spPr>
            <a:xfrm>
              <a:off x="6289282" y="3996859"/>
              <a:ext cx="2088900" cy="1384995"/>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同年，从美国引进标准化考试，并于当年首先在广东省进行了英语、数学两科的试点。</a:t>
              </a:r>
              <a:endParaRPr lang="zh-CN" altLang="en-US" sz="1400" dirty="0">
                <a:solidFill>
                  <a:schemeClr val="tx1">
                    <a:lumMod val="75000"/>
                    <a:lumOff val="25000"/>
                  </a:schemeClr>
                </a:solidFill>
                <a:cs typeface="+mn-ea"/>
                <a:sym typeface="+mn-lt"/>
              </a:endParaRPr>
            </a:p>
          </p:txBody>
        </p:sp>
      </p:grpSp>
      <p:grpSp>
        <p:nvGrpSpPr>
          <p:cNvPr id="26" name="组合 25">
            <a:extLst>
              <a:ext uri="{FF2B5EF4-FFF2-40B4-BE49-F238E27FC236}">
                <a16:creationId xmlns="" xmlns:a16="http://schemas.microsoft.com/office/drawing/2014/main" id="{0D4DC950-B2FF-4E0A-9F90-309D7C6F5497}"/>
              </a:ext>
            </a:extLst>
          </p:cNvPr>
          <p:cNvGrpSpPr/>
          <p:nvPr/>
        </p:nvGrpSpPr>
        <p:grpSpPr>
          <a:xfrm>
            <a:off x="8722310" y="1973383"/>
            <a:ext cx="2088900" cy="4048331"/>
            <a:chOff x="8722310" y="1979853"/>
            <a:chExt cx="2088900" cy="4048331"/>
          </a:xfrm>
        </p:grpSpPr>
        <p:sp>
          <p:nvSpPr>
            <p:cNvPr id="13" name="等号 12">
              <a:extLst>
                <a:ext uri="{FF2B5EF4-FFF2-40B4-BE49-F238E27FC236}">
                  <a16:creationId xmlns="" xmlns:a16="http://schemas.microsoft.com/office/drawing/2014/main" id="{051B6B52-415D-4D55-9424-A499FCA3424B}"/>
                </a:ext>
              </a:extLst>
            </p:cNvPr>
            <p:cNvSpPr/>
            <p:nvPr/>
          </p:nvSpPr>
          <p:spPr>
            <a:xfrm>
              <a:off x="9061362" y="1979853"/>
              <a:ext cx="1410796" cy="1410796"/>
            </a:xfrm>
            <a:prstGeom prst="mathEqual">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4" name="文本框 23">
              <a:extLst>
                <a:ext uri="{FF2B5EF4-FFF2-40B4-BE49-F238E27FC236}">
                  <a16:creationId xmlns="" xmlns:a16="http://schemas.microsoft.com/office/drawing/2014/main" id="{40E06EE8-1DDF-4970-AA8E-D13876734113}"/>
                </a:ext>
              </a:extLst>
            </p:cNvPr>
            <p:cNvSpPr txBox="1"/>
            <p:nvPr/>
          </p:nvSpPr>
          <p:spPr>
            <a:xfrm>
              <a:off x="8904998" y="3535194"/>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25" name="文本框 24">
              <a:extLst>
                <a:ext uri="{FF2B5EF4-FFF2-40B4-BE49-F238E27FC236}">
                  <a16:creationId xmlns="" xmlns:a16="http://schemas.microsoft.com/office/drawing/2014/main" id="{D8A880B5-955D-4EC3-B205-0376D874AF3F}"/>
                </a:ext>
              </a:extLst>
            </p:cNvPr>
            <p:cNvSpPr txBox="1"/>
            <p:nvPr/>
          </p:nvSpPr>
          <p:spPr>
            <a:xfrm>
              <a:off x="8722310" y="3996859"/>
              <a:ext cx="2088900" cy="2031325"/>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1985</a:t>
              </a:r>
              <a:r>
                <a:rPr lang="zh-CN" altLang="en-US" sz="1400" b="0" i="0" dirty="0">
                  <a:solidFill>
                    <a:schemeClr val="tx1">
                      <a:lumMod val="75000"/>
                      <a:lumOff val="25000"/>
                    </a:schemeClr>
                  </a:solidFill>
                  <a:cs typeface="+mn-ea"/>
                  <a:sym typeface="+mn-lt"/>
                </a:rPr>
                <a:t>年，上海在全国最先获得自主命题权。同年，国家教委决定在北京大学等</a:t>
              </a:r>
              <a:r>
                <a:rPr lang="en-US" altLang="zh-CN" sz="1400" b="0" i="0" dirty="0">
                  <a:solidFill>
                    <a:schemeClr val="tx1">
                      <a:lumMod val="75000"/>
                      <a:lumOff val="25000"/>
                    </a:schemeClr>
                  </a:solidFill>
                  <a:cs typeface="+mn-ea"/>
                  <a:sym typeface="+mn-lt"/>
                </a:rPr>
                <a:t>43</a:t>
              </a:r>
              <a:r>
                <a:rPr lang="zh-CN" altLang="en-US" sz="1400" b="0" i="0" dirty="0">
                  <a:solidFill>
                    <a:schemeClr val="tx1">
                      <a:lumMod val="75000"/>
                      <a:lumOff val="25000"/>
                    </a:schemeClr>
                  </a:solidFill>
                  <a:cs typeface="+mn-ea"/>
                  <a:sym typeface="+mn-lt"/>
                </a:rPr>
                <a:t>所普通高等学校进行招收保送生的试点。</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1496665677"/>
      </p:ext>
    </p:extLst>
  </p:cSld>
  <p:clrMapOvr>
    <a:masterClrMapping/>
  </p:clrMapOvr>
  <mc:AlternateContent xmlns:mc="http://schemas.openxmlformats.org/markup-compatibility/2006" xmlns:p14="http://schemas.microsoft.com/office/powerpoint/2010/main">
    <mc:Choice Requires="p14">
      <p:transition spd="slow" p14:dur="2000" advTm="2456"/>
    </mc:Choice>
    <mc:Fallback xmlns="">
      <p:transition spd="slow" advTm="2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主题班会的活动</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4" name="图片 3">
            <a:extLst>
              <a:ext uri="{FF2B5EF4-FFF2-40B4-BE49-F238E27FC236}">
                <a16:creationId xmlns="" xmlns:a16="http://schemas.microsoft.com/office/drawing/2014/main" id="{B5347E2A-9C92-4846-A210-AE6BEA04719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58698" y="1875184"/>
            <a:ext cx="4148727" cy="4148727"/>
          </a:xfrm>
          <a:prstGeom prst="rect">
            <a:avLst/>
          </a:prstGeom>
          <a:effectLst>
            <a:outerShdw blurRad="63500" algn="ctr" rotWithShape="0">
              <a:prstClr val="black">
                <a:alpha val="40000"/>
              </a:prstClr>
            </a:outerShdw>
          </a:effectLst>
        </p:spPr>
      </p:pic>
      <p:grpSp>
        <p:nvGrpSpPr>
          <p:cNvPr id="13" name="组合 12">
            <a:extLst>
              <a:ext uri="{FF2B5EF4-FFF2-40B4-BE49-F238E27FC236}">
                <a16:creationId xmlns="" xmlns:a16="http://schemas.microsoft.com/office/drawing/2014/main" id="{09757FBC-8411-4938-B4C1-C2A27665EB25}"/>
              </a:ext>
            </a:extLst>
          </p:cNvPr>
          <p:cNvGrpSpPr/>
          <p:nvPr/>
        </p:nvGrpSpPr>
        <p:grpSpPr>
          <a:xfrm>
            <a:off x="1258161" y="1906517"/>
            <a:ext cx="5883941" cy="1003127"/>
            <a:chOff x="1206947" y="2359060"/>
            <a:chExt cx="5883941" cy="1003127"/>
          </a:xfrm>
        </p:grpSpPr>
        <p:sp>
          <p:nvSpPr>
            <p:cNvPr id="14" name="文本框 13">
              <a:extLst>
                <a:ext uri="{FF2B5EF4-FFF2-40B4-BE49-F238E27FC236}">
                  <a16:creationId xmlns="" xmlns:a16="http://schemas.microsoft.com/office/drawing/2014/main" id="{4F2D7845-FE83-42ED-97B9-4C711EC9AAD3}"/>
                </a:ext>
              </a:extLst>
            </p:cNvPr>
            <p:cNvSpPr txBox="1"/>
            <p:nvPr/>
          </p:nvSpPr>
          <p:spPr>
            <a:xfrm>
              <a:off x="5367363"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班会活动</a:t>
              </a:r>
            </a:p>
          </p:txBody>
        </p:sp>
        <p:sp>
          <p:nvSpPr>
            <p:cNvPr id="15" name="文本框 14">
              <a:extLst>
                <a:ext uri="{FF2B5EF4-FFF2-40B4-BE49-F238E27FC236}">
                  <a16:creationId xmlns="" xmlns:a16="http://schemas.microsoft.com/office/drawing/2014/main" id="{D9EA2A76-A64D-4B88-9AF4-8E61E4FF2C40}"/>
                </a:ext>
              </a:extLst>
            </p:cNvPr>
            <p:cNvSpPr txBox="1"/>
            <p:nvPr/>
          </p:nvSpPr>
          <p:spPr>
            <a:xfrm>
              <a:off x="1206947" y="2838967"/>
              <a:ext cx="5883941" cy="523220"/>
            </a:xfrm>
            <a:prstGeom prst="rect">
              <a:avLst/>
            </a:prstGeom>
            <a:noFill/>
          </p:spPr>
          <p:txBody>
            <a:bodyPr wrap="square" rtlCol="0">
              <a:spAutoFit/>
            </a:bodyPr>
            <a:lstStyle/>
            <a:p>
              <a:pPr algn="r"/>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16" name="组合 15">
            <a:extLst>
              <a:ext uri="{FF2B5EF4-FFF2-40B4-BE49-F238E27FC236}">
                <a16:creationId xmlns="" xmlns:a16="http://schemas.microsoft.com/office/drawing/2014/main" id="{E82B24F4-FF70-43B2-8433-CDC64DC7FEED}"/>
              </a:ext>
            </a:extLst>
          </p:cNvPr>
          <p:cNvGrpSpPr/>
          <p:nvPr/>
        </p:nvGrpSpPr>
        <p:grpSpPr>
          <a:xfrm>
            <a:off x="1258161" y="3277392"/>
            <a:ext cx="5883941" cy="1003127"/>
            <a:chOff x="1206947" y="2359060"/>
            <a:chExt cx="5883941" cy="1003127"/>
          </a:xfrm>
        </p:grpSpPr>
        <p:sp>
          <p:nvSpPr>
            <p:cNvPr id="17" name="文本框 16">
              <a:extLst>
                <a:ext uri="{FF2B5EF4-FFF2-40B4-BE49-F238E27FC236}">
                  <a16:creationId xmlns="" xmlns:a16="http://schemas.microsoft.com/office/drawing/2014/main" id="{E9970739-999F-4D40-90B4-B294241233E7}"/>
                </a:ext>
              </a:extLst>
            </p:cNvPr>
            <p:cNvSpPr txBox="1"/>
            <p:nvPr/>
          </p:nvSpPr>
          <p:spPr>
            <a:xfrm>
              <a:off x="5367363"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班会活动</a:t>
              </a:r>
            </a:p>
          </p:txBody>
        </p:sp>
        <p:sp>
          <p:nvSpPr>
            <p:cNvPr id="18" name="文本框 17">
              <a:extLst>
                <a:ext uri="{FF2B5EF4-FFF2-40B4-BE49-F238E27FC236}">
                  <a16:creationId xmlns="" xmlns:a16="http://schemas.microsoft.com/office/drawing/2014/main" id="{AEED41C7-FE97-43D6-B7CD-B9A699B4AEB4}"/>
                </a:ext>
              </a:extLst>
            </p:cNvPr>
            <p:cNvSpPr txBox="1"/>
            <p:nvPr/>
          </p:nvSpPr>
          <p:spPr>
            <a:xfrm>
              <a:off x="1206947" y="2838967"/>
              <a:ext cx="5883941" cy="523220"/>
            </a:xfrm>
            <a:prstGeom prst="rect">
              <a:avLst/>
            </a:prstGeom>
            <a:noFill/>
          </p:spPr>
          <p:txBody>
            <a:bodyPr wrap="square" rtlCol="0">
              <a:spAutoFit/>
            </a:bodyPr>
            <a:lstStyle/>
            <a:p>
              <a:pPr algn="r"/>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a:t>
              </a:r>
              <a:r>
                <a:rPr lang="en-US" altLang="zh-CN" sz="1400" b="0" i="0" dirty="0">
                  <a:solidFill>
                    <a:schemeClr val="tx1">
                      <a:lumMod val="75000"/>
                      <a:lumOff val="25000"/>
                    </a:schemeClr>
                  </a:solidFill>
                  <a:effectLst/>
                  <a:cs typeface="+mn-ea"/>
                  <a:sym typeface="+mn-lt"/>
                </a:rPr>
                <a:t>10</a:t>
              </a:r>
              <a:r>
                <a:rPr lang="zh-CN" altLang="en-US" sz="1400" b="0" i="0" dirty="0">
                  <a:solidFill>
                    <a:schemeClr val="tx1">
                      <a:lumMod val="75000"/>
                      <a:lumOff val="25000"/>
                    </a:schemeClr>
                  </a:solidFill>
                  <a:effectLst/>
                  <a:cs typeface="+mn-ea"/>
                  <a:sym typeface="+mn-lt"/>
                </a:rPr>
                <a:t>月</a:t>
              </a:r>
              <a:r>
                <a:rPr lang="en-US" altLang="zh-CN" sz="1400" b="0" i="0" dirty="0">
                  <a:solidFill>
                    <a:schemeClr val="tx1">
                      <a:lumMod val="75000"/>
                      <a:lumOff val="25000"/>
                    </a:schemeClr>
                  </a:solidFill>
                  <a:effectLst/>
                  <a:cs typeface="+mn-ea"/>
                  <a:sym typeface="+mn-lt"/>
                </a:rPr>
                <a:t>21</a:t>
              </a:r>
              <a:r>
                <a:rPr lang="zh-CN" altLang="en-US" sz="1400" b="0" i="0" dirty="0">
                  <a:solidFill>
                    <a:schemeClr val="tx1">
                      <a:lumMod val="75000"/>
                      <a:lumOff val="25000"/>
                    </a:schemeClr>
                  </a:solidFill>
                  <a:effectLst/>
                  <a:cs typeface="+mn-ea"/>
                  <a:sym typeface="+mn-lt"/>
                </a:rPr>
                <a:t>日，举行了恢复高考后</a:t>
              </a:r>
              <a:r>
                <a:rPr lang="zh-CN" altLang="en-US" sz="1400" b="0" i="0" dirty="0" smtClean="0">
                  <a:solidFill>
                    <a:schemeClr val="tx1">
                      <a:lumMod val="75000"/>
                      <a:lumOff val="25000"/>
                    </a:schemeClr>
                  </a:solidFill>
                  <a:effectLst/>
                  <a:cs typeface="+mn-ea"/>
                  <a:sym typeface="+mn-lt"/>
                </a:rPr>
                <a:t>的优品次</a:t>
              </a:r>
              <a:r>
                <a:rPr lang="zh-CN" altLang="en-US" sz="1400" b="0" i="0" dirty="0">
                  <a:solidFill>
                    <a:schemeClr val="tx1">
                      <a:lumMod val="75000"/>
                      <a:lumOff val="25000"/>
                    </a:schemeClr>
                  </a:solidFill>
                  <a:effectLst/>
                  <a:cs typeface="+mn-ea"/>
                  <a:sym typeface="+mn-lt"/>
                </a:rPr>
                <a:t>考试，考试分为文史与理工两科，文史类科目是政治、语文、数学、史地</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历史和地理</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a:t>
              </a:r>
              <a:endParaRPr lang="zh-CN" altLang="en-US" sz="1400" dirty="0">
                <a:solidFill>
                  <a:schemeClr val="tx1">
                    <a:lumMod val="75000"/>
                    <a:lumOff val="25000"/>
                  </a:schemeClr>
                </a:solidFill>
                <a:cs typeface="+mn-ea"/>
                <a:sym typeface="+mn-lt"/>
              </a:endParaRPr>
            </a:p>
          </p:txBody>
        </p:sp>
      </p:grpSp>
      <p:grpSp>
        <p:nvGrpSpPr>
          <p:cNvPr id="19" name="组合 18">
            <a:extLst>
              <a:ext uri="{FF2B5EF4-FFF2-40B4-BE49-F238E27FC236}">
                <a16:creationId xmlns="" xmlns:a16="http://schemas.microsoft.com/office/drawing/2014/main" id="{98736DB9-1005-430A-B0CB-DD768320AFA9}"/>
              </a:ext>
            </a:extLst>
          </p:cNvPr>
          <p:cNvGrpSpPr/>
          <p:nvPr/>
        </p:nvGrpSpPr>
        <p:grpSpPr>
          <a:xfrm>
            <a:off x="1258161" y="4648267"/>
            <a:ext cx="5883941" cy="1003127"/>
            <a:chOff x="1206947" y="2359060"/>
            <a:chExt cx="5883941" cy="1003127"/>
          </a:xfrm>
        </p:grpSpPr>
        <p:sp>
          <p:nvSpPr>
            <p:cNvPr id="20" name="文本框 19">
              <a:extLst>
                <a:ext uri="{FF2B5EF4-FFF2-40B4-BE49-F238E27FC236}">
                  <a16:creationId xmlns="" xmlns:a16="http://schemas.microsoft.com/office/drawing/2014/main" id="{41260CBD-1443-47DD-BAC6-3045AE6BC040}"/>
                </a:ext>
              </a:extLst>
            </p:cNvPr>
            <p:cNvSpPr txBox="1"/>
            <p:nvPr/>
          </p:nvSpPr>
          <p:spPr>
            <a:xfrm>
              <a:off x="5367363"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班会活动</a:t>
              </a:r>
            </a:p>
          </p:txBody>
        </p:sp>
        <p:sp>
          <p:nvSpPr>
            <p:cNvPr id="21" name="文本框 20">
              <a:extLst>
                <a:ext uri="{FF2B5EF4-FFF2-40B4-BE49-F238E27FC236}">
                  <a16:creationId xmlns="" xmlns:a16="http://schemas.microsoft.com/office/drawing/2014/main" id="{EA8ABDB9-3720-4A74-9612-6F8D2A8E013D}"/>
                </a:ext>
              </a:extLst>
            </p:cNvPr>
            <p:cNvSpPr txBox="1"/>
            <p:nvPr/>
          </p:nvSpPr>
          <p:spPr>
            <a:xfrm>
              <a:off x="1206947" y="2838967"/>
              <a:ext cx="5883941" cy="523220"/>
            </a:xfrm>
            <a:prstGeom prst="rect">
              <a:avLst/>
            </a:prstGeom>
            <a:noFill/>
          </p:spPr>
          <p:txBody>
            <a:bodyPr wrap="square" rtlCol="0">
              <a:spAutoFit/>
            </a:bodyPr>
            <a:lstStyle/>
            <a:p>
              <a:pPr algn="r"/>
              <a:r>
                <a:rPr lang="zh-CN" altLang="en-US" sz="1400" b="0" i="0" dirty="0">
                  <a:solidFill>
                    <a:schemeClr val="tx1">
                      <a:lumMod val="75000"/>
                      <a:lumOff val="25000"/>
                    </a:schemeClr>
                  </a:solidFill>
                  <a:effectLst/>
                  <a:cs typeface="+mn-ea"/>
                  <a:sym typeface="+mn-lt"/>
                </a:rPr>
                <a:t>理工类科目是政治、语文、数学、理化</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物理和化学</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，报考外语专业的要加试外语。</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3865611408"/>
      </p:ext>
    </p:extLst>
  </p:cSld>
  <p:clrMapOvr>
    <a:masterClrMapping/>
  </p:clrMapOvr>
  <mc:AlternateContent xmlns:mc="http://schemas.openxmlformats.org/markup-compatibility/2006" xmlns:p14="http://schemas.microsoft.com/office/powerpoint/2010/main">
    <mc:Choice Requires="p14">
      <p:transition spd="slow" p14:dur="2000" advTm="1743"/>
    </mc:Choice>
    <mc:Fallback xmlns="">
      <p:transition spd="slow" advTm="1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0B315473-9E77-4B15-9BE3-B507EF8657D1}"/>
              </a:ext>
            </a:extLst>
          </p:cNvPr>
          <p:cNvSpPr/>
          <p:nvPr/>
        </p:nvSpPr>
        <p:spPr>
          <a:xfrm>
            <a:off x="0" y="5880100"/>
            <a:ext cx="12192000" cy="977900"/>
          </a:xfrm>
          <a:prstGeom prst="rect">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 xmlns:a16="http://schemas.microsoft.com/office/drawing/2014/main" id="{7B8603B2-132E-482B-9884-05292A85D4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9933" y="1092200"/>
            <a:ext cx="7905881" cy="4787900"/>
          </a:xfrm>
          <a:prstGeom prst="rect">
            <a:avLst/>
          </a:prstGeom>
          <a:effectLst/>
        </p:spPr>
      </p:pic>
      <p:grpSp>
        <p:nvGrpSpPr>
          <p:cNvPr id="9" name="组合 8">
            <a:extLst>
              <a:ext uri="{FF2B5EF4-FFF2-40B4-BE49-F238E27FC236}">
                <a16:creationId xmlns="" xmlns:a16="http://schemas.microsoft.com/office/drawing/2014/main" id="{F7982A4F-7C97-4139-A617-E4DEBC8CE4A9}"/>
              </a:ext>
            </a:extLst>
          </p:cNvPr>
          <p:cNvGrpSpPr/>
          <p:nvPr/>
        </p:nvGrpSpPr>
        <p:grpSpPr>
          <a:xfrm>
            <a:off x="6440438" y="2032000"/>
            <a:ext cx="5288782" cy="2106994"/>
            <a:chOff x="6516638" y="1638300"/>
            <a:chExt cx="5288782" cy="2106994"/>
          </a:xfrm>
        </p:grpSpPr>
        <p:sp>
          <p:nvSpPr>
            <p:cNvPr id="5" name="文本框 4">
              <a:extLst>
                <a:ext uri="{FF2B5EF4-FFF2-40B4-BE49-F238E27FC236}">
                  <a16:creationId xmlns="" xmlns:a16="http://schemas.microsoft.com/office/drawing/2014/main" id="{E906722D-73A2-4FBC-94DF-7331EA2ABCAD}"/>
                </a:ext>
              </a:extLst>
            </p:cNvPr>
            <p:cNvSpPr txBox="1"/>
            <p:nvPr/>
          </p:nvSpPr>
          <p:spPr>
            <a:xfrm>
              <a:off x="6516638" y="1638300"/>
              <a:ext cx="3046462" cy="1107996"/>
            </a:xfrm>
            <a:prstGeom prst="rect">
              <a:avLst/>
            </a:prstGeom>
            <a:noFill/>
          </p:spPr>
          <p:txBody>
            <a:bodyPr wrap="square" rtlCol="0">
              <a:spAutoFit/>
            </a:bodyPr>
            <a:lstStyle/>
            <a:p>
              <a:pPr algn="dist"/>
              <a:r>
                <a:rPr lang="zh-CN" altLang="en-US" sz="6600" dirty="0">
                  <a:solidFill>
                    <a:schemeClr val="tx1">
                      <a:lumMod val="75000"/>
                      <a:lumOff val="25000"/>
                    </a:schemeClr>
                  </a:solidFill>
                  <a:cs typeface="+mn-ea"/>
                  <a:sym typeface="+mn-lt"/>
                </a:rPr>
                <a:t>第三章</a:t>
              </a:r>
            </a:p>
          </p:txBody>
        </p:sp>
        <p:grpSp>
          <p:nvGrpSpPr>
            <p:cNvPr id="8" name="组合 7">
              <a:extLst>
                <a:ext uri="{FF2B5EF4-FFF2-40B4-BE49-F238E27FC236}">
                  <a16:creationId xmlns="" xmlns:a16="http://schemas.microsoft.com/office/drawing/2014/main" id="{982BAD5D-2B06-4386-B5D3-27F8E1CC6AF4}"/>
                </a:ext>
              </a:extLst>
            </p:cNvPr>
            <p:cNvGrpSpPr/>
            <p:nvPr/>
          </p:nvGrpSpPr>
          <p:grpSpPr>
            <a:xfrm>
              <a:off x="6516638" y="2701820"/>
              <a:ext cx="5288782" cy="1043474"/>
              <a:chOff x="6516638" y="2498814"/>
              <a:chExt cx="5288782" cy="1043474"/>
            </a:xfrm>
          </p:grpSpPr>
          <p:sp>
            <p:nvSpPr>
              <p:cNvPr id="6" name="文本框 5">
                <a:extLst>
                  <a:ext uri="{FF2B5EF4-FFF2-40B4-BE49-F238E27FC236}">
                    <a16:creationId xmlns="" xmlns:a16="http://schemas.microsoft.com/office/drawing/2014/main" id="{9E06AEA0-A9F5-497E-9291-09E6AB1B4D36}"/>
                  </a:ext>
                </a:extLst>
              </p:cNvPr>
              <p:cNvSpPr txBox="1"/>
              <p:nvPr/>
            </p:nvSpPr>
            <p:spPr>
              <a:xfrm>
                <a:off x="6516638" y="2498814"/>
                <a:ext cx="5192762" cy="830997"/>
              </a:xfrm>
              <a:prstGeom prst="rect">
                <a:avLst/>
              </a:prstGeom>
              <a:noFill/>
            </p:spPr>
            <p:txBody>
              <a:bodyPr wrap="square" rtlCol="0">
                <a:spAutoFit/>
              </a:bodyPr>
              <a:lstStyle/>
              <a:p>
                <a:pPr algn="dist"/>
                <a:r>
                  <a:rPr lang="zh-CN" altLang="en-US" sz="4800" dirty="0">
                    <a:solidFill>
                      <a:schemeClr val="bg1"/>
                    </a:solidFill>
                    <a:effectLst>
                      <a:outerShdw blurRad="38100" dist="38100" dir="2700000" algn="tl">
                        <a:srgbClr val="000000">
                          <a:alpha val="43137"/>
                        </a:srgbClr>
                      </a:outerShdw>
                    </a:effectLst>
                    <a:cs typeface="+mn-ea"/>
                    <a:sym typeface="+mn-lt"/>
                  </a:rPr>
                  <a:t>冲刺阶段的事项</a:t>
                </a:r>
              </a:p>
            </p:txBody>
          </p:sp>
          <p:sp>
            <p:nvSpPr>
              <p:cNvPr id="7" name="文本框 6">
                <a:extLst>
                  <a:ext uri="{FF2B5EF4-FFF2-40B4-BE49-F238E27FC236}">
                    <a16:creationId xmlns="" xmlns:a16="http://schemas.microsoft.com/office/drawing/2014/main" id="{30F72055-A059-46DA-98B8-FAF45BB9A383}"/>
                  </a:ext>
                </a:extLst>
              </p:cNvPr>
              <p:cNvSpPr txBox="1"/>
              <p:nvPr/>
            </p:nvSpPr>
            <p:spPr>
              <a:xfrm>
                <a:off x="6612658" y="3280678"/>
                <a:ext cx="5192762" cy="261610"/>
              </a:xfrm>
              <a:prstGeom prst="rect">
                <a:avLst/>
              </a:prstGeom>
              <a:noFill/>
            </p:spPr>
            <p:txBody>
              <a:bodyPr wrap="square" rtlCol="0">
                <a:spAutoFit/>
              </a:bodyPr>
              <a:lstStyle/>
              <a:p>
                <a:pPr algn="dist"/>
                <a:r>
                  <a:rPr lang="en-US" altLang="zh-CN" sz="1100" dirty="0">
                    <a:cs typeface="+mn-ea"/>
                    <a:sym typeface="+mn-lt"/>
                  </a:rPr>
                  <a:t>COUNTDOWN TO THE COLLEGE ENTRANCE EXAMINATION</a:t>
                </a:r>
                <a:endParaRPr lang="zh-CN" altLang="en-US" sz="1100" dirty="0">
                  <a:cs typeface="+mn-ea"/>
                  <a:sym typeface="+mn-lt"/>
                </a:endParaRPr>
              </a:p>
            </p:txBody>
          </p:sp>
        </p:grpSp>
      </p:grpSp>
      <p:pic>
        <p:nvPicPr>
          <p:cNvPr id="10" name="图片 9">
            <a:extLst>
              <a:ext uri="{FF2B5EF4-FFF2-40B4-BE49-F238E27FC236}">
                <a16:creationId xmlns="" xmlns:a16="http://schemas.microsoft.com/office/drawing/2014/main" id="{02945AAD-E059-4B2B-A30D-6DA03DBECF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24751" y="150401"/>
            <a:ext cx="4142498" cy="729322"/>
          </a:xfrm>
          <a:prstGeom prst="rect">
            <a:avLst/>
          </a:prstGeom>
        </p:spPr>
      </p:pic>
    </p:spTree>
    <p:custDataLst>
      <p:tags r:id="rId1"/>
    </p:custDataLst>
    <p:extLst>
      <p:ext uri="{BB962C8B-B14F-4D97-AF65-F5344CB8AC3E}">
        <p14:creationId xmlns:p14="http://schemas.microsoft.com/office/powerpoint/2010/main" val="1551687564"/>
      </p:ext>
    </p:extLst>
  </p:cSld>
  <p:clrMapOvr>
    <a:masterClrMapping/>
  </p:clrMapOvr>
  <mc:AlternateContent xmlns:mc="http://schemas.openxmlformats.org/markup-compatibility/2006" xmlns:p14="http://schemas.microsoft.com/office/powerpoint/2010/main">
    <mc:Choice Requires="p14">
      <p:transition spd="slow" p14:dur="2000" advTm="1479"/>
    </mc:Choice>
    <mc:Fallback xmlns="">
      <p:transition spd="slow" advTm="14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冲刺阶段的事项</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13" name="图片 12">
            <a:extLst>
              <a:ext uri="{FF2B5EF4-FFF2-40B4-BE49-F238E27FC236}">
                <a16:creationId xmlns="" xmlns:a16="http://schemas.microsoft.com/office/drawing/2014/main" id="{B60E4C0E-F46A-4303-BD85-F1A6481282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0172" y="1405515"/>
            <a:ext cx="2544411" cy="2544411"/>
          </a:xfrm>
          <a:prstGeom prst="rect">
            <a:avLst/>
          </a:prstGeom>
          <a:effectLst>
            <a:outerShdw blurRad="63500" sx="101000" sy="101000" algn="ctr" rotWithShape="0">
              <a:prstClr val="black">
                <a:alpha val="40000"/>
              </a:prstClr>
            </a:outerShdw>
          </a:effectLst>
        </p:spPr>
      </p:pic>
      <p:grpSp>
        <p:nvGrpSpPr>
          <p:cNvPr id="14" name="组合 13">
            <a:extLst>
              <a:ext uri="{FF2B5EF4-FFF2-40B4-BE49-F238E27FC236}">
                <a16:creationId xmlns="" xmlns:a16="http://schemas.microsoft.com/office/drawing/2014/main" id="{592B7914-E8C3-4C09-99A2-900638282599}"/>
              </a:ext>
            </a:extLst>
          </p:cNvPr>
          <p:cNvGrpSpPr/>
          <p:nvPr/>
        </p:nvGrpSpPr>
        <p:grpSpPr>
          <a:xfrm>
            <a:off x="3532149" y="1757752"/>
            <a:ext cx="6858714" cy="1003127"/>
            <a:chOff x="1206947" y="2359060"/>
            <a:chExt cx="6858714" cy="1003127"/>
          </a:xfrm>
        </p:grpSpPr>
        <p:sp>
          <p:nvSpPr>
            <p:cNvPr id="15" name="文本框 14">
              <a:extLst>
                <a:ext uri="{FF2B5EF4-FFF2-40B4-BE49-F238E27FC236}">
                  <a16:creationId xmlns="" xmlns:a16="http://schemas.microsoft.com/office/drawing/2014/main" id="{173B089B-822B-4039-BDFD-B6283BC79E8F}"/>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冲刺事项</a:t>
              </a:r>
            </a:p>
          </p:txBody>
        </p:sp>
        <p:sp>
          <p:nvSpPr>
            <p:cNvPr id="16" name="文本框 15">
              <a:extLst>
                <a:ext uri="{FF2B5EF4-FFF2-40B4-BE49-F238E27FC236}">
                  <a16:creationId xmlns="" xmlns:a16="http://schemas.microsoft.com/office/drawing/2014/main" id="{91AB60B3-51A9-4252-923D-DF14E4B98AA1}"/>
                </a:ext>
              </a:extLst>
            </p:cNvPr>
            <p:cNvSpPr txBox="1"/>
            <p:nvPr/>
          </p:nvSpPr>
          <p:spPr>
            <a:xfrm>
              <a:off x="1206947" y="2838967"/>
              <a:ext cx="6858714"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17" name="组合 16">
            <a:extLst>
              <a:ext uri="{FF2B5EF4-FFF2-40B4-BE49-F238E27FC236}">
                <a16:creationId xmlns="" xmlns:a16="http://schemas.microsoft.com/office/drawing/2014/main" id="{FA40ED3B-715B-4F4D-BB22-BE3F761B5DE4}"/>
              </a:ext>
            </a:extLst>
          </p:cNvPr>
          <p:cNvGrpSpPr/>
          <p:nvPr/>
        </p:nvGrpSpPr>
        <p:grpSpPr>
          <a:xfrm>
            <a:off x="3532149" y="2921781"/>
            <a:ext cx="6858714" cy="1003127"/>
            <a:chOff x="1206947" y="2359060"/>
            <a:chExt cx="6858714" cy="1003127"/>
          </a:xfrm>
        </p:grpSpPr>
        <p:sp>
          <p:nvSpPr>
            <p:cNvPr id="18" name="文本框 17">
              <a:extLst>
                <a:ext uri="{FF2B5EF4-FFF2-40B4-BE49-F238E27FC236}">
                  <a16:creationId xmlns="" xmlns:a16="http://schemas.microsoft.com/office/drawing/2014/main" id="{E9C783F8-D409-4861-9C2A-2D5D791BAC6F}"/>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冲刺事项</a:t>
              </a:r>
            </a:p>
          </p:txBody>
        </p:sp>
        <p:sp>
          <p:nvSpPr>
            <p:cNvPr id="19" name="文本框 18">
              <a:extLst>
                <a:ext uri="{FF2B5EF4-FFF2-40B4-BE49-F238E27FC236}">
                  <a16:creationId xmlns="" xmlns:a16="http://schemas.microsoft.com/office/drawing/2014/main" id="{EC16F093-6389-4ABC-BC06-EAA1134CA324}"/>
                </a:ext>
              </a:extLst>
            </p:cNvPr>
            <p:cNvSpPr txBox="1"/>
            <p:nvPr/>
          </p:nvSpPr>
          <p:spPr>
            <a:xfrm>
              <a:off x="1206947" y="2838967"/>
              <a:ext cx="6858714"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pic>
        <p:nvPicPr>
          <p:cNvPr id="4" name="图片 3">
            <a:extLst>
              <a:ext uri="{FF2B5EF4-FFF2-40B4-BE49-F238E27FC236}">
                <a16:creationId xmlns="" xmlns:a16="http://schemas.microsoft.com/office/drawing/2014/main" id="{CC07D23C-F6BA-4C5F-954F-12836EB5C9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47791" y="3851452"/>
            <a:ext cx="2315945" cy="2315945"/>
          </a:xfrm>
          <a:prstGeom prst="rect">
            <a:avLst/>
          </a:prstGeom>
          <a:effectLst>
            <a:outerShdw blurRad="63500" algn="ctr" rotWithShape="0">
              <a:prstClr val="black">
                <a:alpha val="40000"/>
              </a:prstClr>
            </a:outerShdw>
          </a:effectLst>
        </p:spPr>
      </p:pic>
      <p:grpSp>
        <p:nvGrpSpPr>
          <p:cNvPr id="20" name="组合 19">
            <a:extLst>
              <a:ext uri="{FF2B5EF4-FFF2-40B4-BE49-F238E27FC236}">
                <a16:creationId xmlns="" xmlns:a16="http://schemas.microsoft.com/office/drawing/2014/main" id="{A8F3BC20-621C-4BE1-9205-9E9F96A3DD0B}"/>
              </a:ext>
            </a:extLst>
          </p:cNvPr>
          <p:cNvGrpSpPr/>
          <p:nvPr/>
        </p:nvGrpSpPr>
        <p:grpSpPr>
          <a:xfrm>
            <a:off x="1866411" y="4061155"/>
            <a:ext cx="6858714" cy="1003127"/>
            <a:chOff x="1206947" y="2359060"/>
            <a:chExt cx="6858714" cy="1003127"/>
          </a:xfrm>
        </p:grpSpPr>
        <p:sp>
          <p:nvSpPr>
            <p:cNvPr id="21" name="文本框 20">
              <a:extLst>
                <a:ext uri="{FF2B5EF4-FFF2-40B4-BE49-F238E27FC236}">
                  <a16:creationId xmlns="" xmlns:a16="http://schemas.microsoft.com/office/drawing/2014/main" id="{74F9E347-DA5C-4DB9-B12A-D18BBB7FED83}"/>
                </a:ext>
              </a:extLst>
            </p:cNvPr>
            <p:cNvSpPr txBox="1"/>
            <p:nvPr/>
          </p:nvSpPr>
          <p:spPr>
            <a:xfrm>
              <a:off x="6342136"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冲刺事项</a:t>
              </a:r>
            </a:p>
          </p:txBody>
        </p:sp>
        <p:sp>
          <p:nvSpPr>
            <p:cNvPr id="22" name="文本框 21">
              <a:extLst>
                <a:ext uri="{FF2B5EF4-FFF2-40B4-BE49-F238E27FC236}">
                  <a16:creationId xmlns="" xmlns:a16="http://schemas.microsoft.com/office/drawing/2014/main" id="{02D7A866-9217-486C-9A78-5C8AB1F0BBDC}"/>
                </a:ext>
              </a:extLst>
            </p:cNvPr>
            <p:cNvSpPr txBox="1"/>
            <p:nvPr/>
          </p:nvSpPr>
          <p:spPr>
            <a:xfrm>
              <a:off x="1206947" y="2838967"/>
              <a:ext cx="6858714" cy="523220"/>
            </a:xfrm>
            <a:prstGeom prst="rect">
              <a:avLst/>
            </a:prstGeom>
            <a:noFill/>
          </p:spPr>
          <p:txBody>
            <a:bodyPr wrap="square" rtlCol="0">
              <a:spAutoFit/>
            </a:bodyPr>
            <a:lstStyle/>
            <a:p>
              <a:pPr algn="r"/>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23" name="组合 22">
            <a:extLst>
              <a:ext uri="{FF2B5EF4-FFF2-40B4-BE49-F238E27FC236}">
                <a16:creationId xmlns="" xmlns:a16="http://schemas.microsoft.com/office/drawing/2014/main" id="{EC0C0D4E-AE0E-49F0-9605-31545F41F885}"/>
              </a:ext>
            </a:extLst>
          </p:cNvPr>
          <p:cNvGrpSpPr/>
          <p:nvPr/>
        </p:nvGrpSpPr>
        <p:grpSpPr>
          <a:xfrm>
            <a:off x="1866411" y="5110884"/>
            <a:ext cx="6858714" cy="1003127"/>
            <a:chOff x="1206947" y="2359060"/>
            <a:chExt cx="6858714" cy="1003127"/>
          </a:xfrm>
        </p:grpSpPr>
        <p:sp>
          <p:nvSpPr>
            <p:cNvPr id="24" name="文本框 23">
              <a:extLst>
                <a:ext uri="{FF2B5EF4-FFF2-40B4-BE49-F238E27FC236}">
                  <a16:creationId xmlns="" xmlns:a16="http://schemas.microsoft.com/office/drawing/2014/main" id="{2E601BA2-A4D2-42C1-8F9E-29ACF918E67A}"/>
                </a:ext>
              </a:extLst>
            </p:cNvPr>
            <p:cNvSpPr txBox="1"/>
            <p:nvPr/>
          </p:nvSpPr>
          <p:spPr>
            <a:xfrm>
              <a:off x="6342136"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冲刺事项</a:t>
              </a:r>
            </a:p>
          </p:txBody>
        </p:sp>
        <p:sp>
          <p:nvSpPr>
            <p:cNvPr id="25" name="文本框 24">
              <a:extLst>
                <a:ext uri="{FF2B5EF4-FFF2-40B4-BE49-F238E27FC236}">
                  <a16:creationId xmlns="" xmlns:a16="http://schemas.microsoft.com/office/drawing/2014/main" id="{B37719A5-38A1-4C0B-98B2-1669129108B8}"/>
                </a:ext>
              </a:extLst>
            </p:cNvPr>
            <p:cNvSpPr txBox="1"/>
            <p:nvPr/>
          </p:nvSpPr>
          <p:spPr>
            <a:xfrm>
              <a:off x="1206947" y="2838967"/>
              <a:ext cx="6858714" cy="523220"/>
            </a:xfrm>
            <a:prstGeom prst="rect">
              <a:avLst/>
            </a:prstGeom>
            <a:noFill/>
          </p:spPr>
          <p:txBody>
            <a:bodyPr wrap="square" rtlCol="0">
              <a:spAutoFit/>
            </a:bodyPr>
            <a:lstStyle/>
            <a:p>
              <a:pPr algn="r"/>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sp>
        <p:nvSpPr>
          <p:cNvPr id="27" name="TextBox 26"/>
          <p:cNvSpPr txBox="1"/>
          <p:nvPr/>
        </p:nvSpPr>
        <p:spPr>
          <a:xfrm>
            <a:off x="3607502" y="6634832"/>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rgbClr val="B7DEDB"/>
                </a:solidFill>
                <a:effectLst/>
                <a:uLnTx/>
                <a:uFillTx/>
              </a:rPr>
              <a:t>行业</a:t>
            </a:r>
            <a:r>
              <a:rPr kumimoji="0" lang="en-US" altLang="zh-CN" sz="100" b="0" i="0" u="none" strike="noStrike" kern="0" cap="none" spc="0" normalizeH="0" baseline="0" noProof="0" dirty="0" smtClean="0">
                <a:ln>
                  <a:noFill/>
                </a:ln>
                <a:solidFill>
                  <a:srgbClr val="B7DEDB"/>
                </a:solidFill>
                <a:effectLst/>
                <a:uLnTx/>
                <a:uFillTx/>
              </a:rPr>
              <a:t>PPT</a:t>
            </a:r>
            <a:r>
              <a:rPr kumimoji="0" lang="zh-CN" altLang="en-US" sz="100" b="0" i="0" u="none" strike="noStrike" kern="0" cap="none" spc="0" normalizeH="0" baseline="0" noProof="0" dirty="0" smtClean="0">
                <a:ln>
                  <a:noFill/>
                </a:ln>
                <a:solidFill>
                  <a:srgbClr val="B7DEDB"/>
                </a:solidFill>
                <a:effectLst/>
                <a:uLnTx/>
                <a:uFillTx/>
              </a:rPr>
              <a:t>模板</a:t>
            </a:r>
            <a:r>
              <a:rPr kumimoji="0" lang="en-US" altLang="zh-CN" sz="100" b="0" i="0" u="none" strike="noStrike" kern="0" cap="none" spc="0" normalizeH="0" baseline="0" noProof="0" dirty="0" smtClean="0">
                <a:ln>
                  <a:noFill/>
                </a:ln>
                <a:solidFill>
                  <a:srgbClr val="B7DEDB"/>
                </a:solidFill>
                <a:effectLst/>
                <a:uLnTx/>
                <a:uFillTx/>
              </a:rPr>
              <a:t>http://</a:t>
            </a:r>
            <a:r>
              <a:rPr kumimoji="0" lang="en-US" altLang="zh-CN" sz="100" b="0" i="0" u="none" strike="noStrike" kern="0" cap="none" spc="0" normalizeH="0" baseline="0" noProof="0" dirty="0" smtClean="0">
                <a:ln>
                  <a:noFill/>
                </a:ln>
                <a:solidFill>
                  <a:srgbClr val="B7DEDB"/>
                </a:solidFill>
                <a:effectLst/>
                <a:uLnTx/>
                <a:uFillTx/>
              </a:rPr>
              <a:t>www.ypppt.com/hangye</a:t>
            </a:r>
            <a:r>
              <a:rPr kumimoji="0" lang="en-US" altLang="zh-CN" sz="100" b="0" i="0" u="none" strike="noStrike" kern="0" cap="none" spc="0" normalizeH="0" baseline="0" noProof="0" dirty="0" smtClean="0">
                <a:ln>
                  <a:noFill/>
                </a:ln>
                <a:solidFill>
                  <a:srgbClr val="B7DEDB"/>
                </a:solidFill>
                <a:effectLst/>
                <a:uLnTx/>
                <a:uFillTx/>
              </a:rPr>
              <a:t>/</a:t>
            </a:r>
          </a:p>
        </p:txBody>
      </p:sp>
    </p:spTree>
    <p:custDataLst>
      <p:tags r:id="rId1"/>
    </p:custDataLst>
    <p:extLst>
      <p:ext uri="{BB962C8B-B14F-4D97-AF65-F5344CB8AC3E}">
        <p14:creationId xmlns:p14="http://schemas.microsoft.com/office/powerpoint/2010/main" val="3740291203"/>
      </p:ext>
    </p:extLst>
  </p:cSld>
  <p:clrMapOvr>
    <a:masterClrMapping/>
  </p:clrMapOvr>
  <mc:AlternateContent xmlns:mc="http://schemas.openxmlformats.org/markup-compatibility/2006" xmlns:p14="http://schemas.microsoft.com/office/powerpoint/2010/main">
    <mc:Choice Requires="p14">
      <p:transition spd="slow" p14:dur="2000" advTm="6311"/>
    </mc:Choice>
    <mc:Fallback xmlns="">
      <p:transition spd="slow" advTm="63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冲刺阶段的事项</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4" name="图片 3">
            <a:extLst>
              <a:ext uri="{FF2B5EF4-FFF2-40B4-BE49-F238E27FC236}">
                <a16:creationId xmlns="" xmlns:a16="http://schemas.microsoft.com/office/drawing/2014/main" id="{1325C693-0C11-4352-9C72-BEEC0EC0BB2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58054" y="1875184"/>
            <a:ext cx="3935398" cy="3935398"/>
          </a:xfrm>
          <a:prstGeom prst="rect">
            <a:avLst/>
          </a:prstGeom>
          <a:effectLst>
            <a:outerShdw blurRad="63500" algn="ctr" rotWithShape="0">
              <a:prstClr val="black">
                <a:alpha val="40000"/>
              </a:prstClr>
            </a:outerShdw>
          </a:effectLst>
        </p:spPr>
      </p:pic>
      <p:grpSp>
        <p:nvGrpSpPr>
          <p:cNvPr id="13" name="组合 12">
            <a:extLst>
              <a:ext uri="{FF2B5EF4-FFF2-40B4-BE49-F238E27FC236}">
                <a16:creationId xmlns="" xmlns:a16="http://schemas.microsoft.com/office/drawing/2014/main" id="{DFA27EAC-FBD7-44A1-A886-52299117EBAD}"/>
              </a:ext>
            </a:extLst>
          </p:cNvPr>
          <p:cNvGrpSpPr/>
          <p:nvPr/>
        </p:nvGrpSpPr>
        <p:grpSpPr>
          <a:xfrm>
            <a:off x="5362755" y="1875184"/>
            <a:ext cx="5883941" cy="1003127"/>
            <a:chOff x="1206947" y="2359060"/>
            <a:chExt cx="5883941" cy="1003127"/>
          </a:xfrm>
        </p:grpSpPr>
        <p:sp>
          <p:nvSpPr>
            <p:cNvPr id="14" name="文本框 13">
              <a:extLst>
                <a:ext uri="{FF2B5EF4-FFF2-40B4-BE49-F238E27FC236}">
                  <a16:creationId xmlns="" xmlns:a16="http://schemas.microsoft.com/office/drawing/2014/main" id="{7FFADB83-F8E0-4ACC-90EE-C56A037E7DD3}"/>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冲刺事项</a:t>
              </a:r>
            </a:p>
          </p:txBody>
        </p:sp>
        <p:sp>
          <p:nvSpPr>
            <p:cNvPr id="15" name="文本框 14">
              <a:extLst>
                <a:ext uri="{FF2B5EF4-FFF2-40B4-BE49-F238E27FC236}">
                  <a16:creationId xmlns="" xmlns:a16="http://schemas.microsoft.com/office/drawing/2014/main" id="{8CCD8F35-30FB-4BE2-9595-E08D58E50F69}"/>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16" name="组合 15">
            <a:extLst>
              <a:ext uri="{FF2B5EF4-FFF2-40B4-BE49-F238E27FC236}">
                <a16:creationId xmlns="" xmlns:a16="http://schemas.microsoft.com/office/drawing/2014/main" id="{F9E83800-E9EE-4017-8B1C-9A15B0FD7F64}"/>
              </a:ext>
            </a:extLst>
          </p:cNvPr>
          <p:cNvGrpSpPr/>
          <p:nvPr/>
        </p:nvGrpSpPr>
        <p:grpSpPr>
          <a:xfrm>
            <a:off x="5362755" y="3246059"/>
            <a:ext cx="5883941" cy="1003127"/>
            <a:chOff x="1206947" y="2359060"/>
            <a:chExt cx="5883941" cy="1003127"/>
          </a:xfrm>
        </p:grpSpPr>
        <p:sp>
          <p:nvSpPr>
            <p:cNvPr id="17" name="文本框 16">
              <a:extLst>
                <a:ext uri="{FF2B5EF4-FFF2-40B4-BE49-F238E27FC236}">
                  <a16:creationId xmlns="" xmlns:a16="http://schemas.microsoft.com/office/drawing/2014/main" id="{FAE4D10A-8FE7-403F-B718-242AFE0ACE32}"/>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冲刺事项</a:t>
              </a:r>
            </a:p>
          </p:txBody>
        </p:sp>
        <p:sp>
          <p:nvSpPr>
            <p:cNvPr id="18" name="文本框 17">
              <a:extLst>
                <a:ext uri="{FF2B5EF4-FFF2-40B4-BE49-F238E27FC236}">
                  <a16:creationId xmlns="" xmlns:a16="http://schemas.microsoft.com/office/drawing/2014/main" id="{FD73CEF7-D9C1-4701-AB4F-32DD2B95887B}"/>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977</a:t>
              </a:r>
              <a:r>
                <a:rPr lang="zh-CN" altLang="en-US" sz="1400" b="0" i="0" dirty="0">
                  <a:solidFill>
                    <a:schemeClr val="tx1">
                      <a:lumMod val="75000"/>
                      <a:lumOff val="25000"/>
                    </a:schemeClr>
                  </a:solidFill>
                  <a:effectLst/>
                  <a:cs typeface="+mn-ea"/>
                  <a:sym typeface="+mn-lt"/>
                </a:rPr>
                <a:t>年</a:t>
              </a:r>
              <a:r>
                <a:rPr lang="en-US" altLang="zh-CN" sz="1400" b="0" i="0" dirty="0">
                  <a:solidFill>
                    <a:schemeClr val="tx1">
                      <a:lumMod val="75000"/>
                      <a:lumOff val="25000"/>
                    </a:schemeClr>
                  </a:solidFill>
                  <a:effectLst/>
                  <a:cs typeface="+mn-ea"/>
                  <a:sym typeface="+mn-lt"/>
                </a:rPr>
                <a:t>10</a:t>
              </a:r>
              <a:r>
                <a:rPr lang="zh-CN" altLang="en-US" sz="1400" b="0" i="0" dirty="0">
                  <a:solidFill>
                    <a:schemeClr val="tx1">
                      <a:lumMod val="75000"/>
                      <a:lumOff val="25000"/>
                    </a:schemeClr>
                  </a:solidFill>
                  <a:effectLst/>
                  <a:cs typeface="+mn-ea"/>
                  <a:sym typeface="+mn-lt"/>
                </a:rPr>
                <a:t>月</a:t>
              </a:r>
              <a:r>
                <a:rPr lang="en-US" altLang="zh-CN" sz="1400" b="0" i="0" dirty="0">
                  <a:solidFill>
                    <a:schemeClr val="tx1">
                      <a:lumMod val="75000"/>
                      <a:lumOff val="25000"/>
                    </a:schemeClr>
                  </a:solidFill>
                  <a:effectLst/>
                  <a:cs typeface="+mn-ea"/>
                  <a:sym typeface="+mn-lt"/>
                </a:rPr>
                <a:t>21</a:t>
              </a:r>
              <a:r>
                <a:rPr lang="zh-CN" altLang="en-US" sz="1400" b="0" i="0" dirty="0">
                  <a:solidFill>
                    <a:schemeClr val="tx1">
                      <a:lumMod val="75000"/>
                      <a:lumOff val="25000"/>
                    </a:schemeClr>
                  </a:solidFill>
                  <a:effectLst/>
                  <a:cs typeface="+mn-ea"/>
                  <a:sym typeface="+mn-lt"/>
                </a:rPr>
                <a:t>日，举行了恢复高考后</a:t>
              </a:r>
              <a:r>
                <a:rPr lang="zh-CN" altLang="en-US" sz="1400" b="0" i="0" dirty="0" smtClean="0">
                  <a:solidFill>
                    <a:schemeClr val="tx1">
                      <a:lumMod val="75000"/>
                      <a:lumOff val="25000"/>
                    </a:schemeClr>
                  </a:solidFill>
                  <a:effectLst/>
                  <a:cs typeface="+mn-ea"/>
                  <a:sym typeface="+mn-lt"/>
                </a:rPr>
                <a:t>的优品次</a:t>
              </a:r>
              <a:r>
                <a:rPr lang="zh-CN" altLang="en-US" sz="1400" b="0" i="0" dirty="0">
                  <a:solidFill>
                    <a:schemeClr val="tx1">
                      <a:lumMod val="75000"/>
                      <a:lumOff val="25000"/>
                    </a:schemeClr>
                  </a:solidFill>
                  <a:effectLst/>
                  <a:cs typeface="+mn-ea"/>
                  <a:sym typeface="+mn-lt"/>
                </a:rPr>
                <a:t>考试，考试分为文史与理工两科，文史类科目是政治、语文、数学、史地</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历史和地理</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a:t>
              </a:r>
              <a:endParaRPr lang="zh-CN" altLang="en-US" sz="1400" dirty="0">
                <a:solidFill>
                  <a:schemeClr val="tx1">
                    <a:lumMod val="75000"/>
                    <a:lumOff val="25000"/>
                  </a:schemeClr>
                </a:solidFill>
                <a:cs typeface="+mn-ea"/>
                <a:sym typeface="+mn-lt"/>
              </a:endParaRPr>
            </a:p>
          </p:txBody>
        </p:sp>
      </p:grpSp>
      <p:grpSp>
        <p:nvGrpSpPr>
          <p:cNvPr id="19" name="组合 18">
            <a:extLst>
              <a:ext uri="{FF2B5EF4-FFF2-40B4-BE49-F238E27FC236}">
                <a16:creationId xmlns="" xmlns:a16="http://schemas.microsoft.com/office/drawing/2014/main" id="{404288EC-D96A-4F6E-BF22-2C41B5AC29AF}"/>
              </a:ext>
            </a:extLst>
          </p:cNvPr>
          <p:cNvGrpSpPr/>
          <p:nvPr/>
        </p:nvGrpSpPr>
        <p:grpSpPr>
          <a:xfrm>
            <a:off x="5362755" y="4616934"/>
            <a:ext cx="5883941" cy="1003127"/>
            <a:chOff x="1206947" y="2359060"/>
            <a:chExt cx="5883941" cy="1003127"/>
          </a:xfrm>
        </p:grpSpPr>
        <p:sp>
          <p:nvSpPr>
            <p:cNvPr id="20" name="文本框 19">
              <a:extLst>
                <a:ext uri="{FF2B5EF4-FFF2-40B4-BE49-F238E27FC236}">
                  <a16:creationId xmlns="" xmlns:a16="http://schemas.microsoft.com/office/drawing/2014/main" id="{4B99822D-A7C9-479C-995C-10D9656732C5}"/>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冲刺事项</a:t>
              </a:r>
            </a:p>
          </p:txBody>
        </p:sp>
        <p:sp>
          <p:nvSpPr>
            <p:cNvPr id="21" name="文本框 20">
              <a:extLst>
                <a:ext uri="{FF2B5EF4-FFF2-40B4-BE49-F238E27FC236}">
                  <a16:creationId xmlns="" xmlns:a16="http://schemas.microsoft.com/office/drawing/2014/main" id="{8746629E-0BFE-44CE-B58F-A12667D4610B}"/>
                </a:ext>
              </a:extLst>
            </p:cNvPr>
            <p:cNvSpPr txBox="1"/>
            <p:nvPr/>
          </p:nvSpPr>
          <p:spPr>
            <a:xfrm>
              <a:off x="1206947" y="2838967"/>
              <a:ext cx="5883941" cy="523220"/>
            </a:xfrm>
            <a:prstGeom prst="rect">
              <a:avLst/>
            </a:prstGeom>
            <a:noFill/>
          </p:spPr>
          <p:txBody>
            <a:bodyPr wrap="square" rtlCol="0">
              <a:spAutoFit/>
            </a:bodyPr>
            <a:lstStyle/>
            <a:p>
              <a:r>
                <a:rPr lang="zh-CN" altLang="en-US" sz="1400" b="0" i="0" dirty="0">
                  <a:solidFill>
                    <a:schemeClr val="tx1">
                      <a:lumMod val="75000"/>
                      <a:lumOff val="25000"/>
                    </a:schemeClr>
                  </a:solidFill>
                  <a:effectLst/>
                  <a:cs typeface="+mn-ea"/>
                  <a:sym typeface="+mn-lt"/>
                </a:rPr>
                <a:t>理工类科目是政治、语文、数学、理化</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物理和化学</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，报考外语专业的要加试外语。</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3582891214"/>
      </p:ext>
    </p:extLst>
  </p:cSld>
  <p:clrMapOvr>
    <a:masterClrMapping/>
  </p:clrMapOvr>
  <mc:AlternateContent xmlns:mc="http://schemas.openxmlformats.org/markup-compatibility/2006" xmlns:p14="http://schemas.microsoft.com/office/powerpoint/2010/main">
    <mc:Choice Requires="p14">
      <p:transition spd="slow" p14:dur="2000" advTm="2416"/>
    </mc:Choice>
    <mc:Fallback xmlns="">
      <p:transition spd="slow" advTm="24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冲刺阶段的事项</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41" name="组合 40">
            <a:extLst>
              <a:ext uri="{FF2B5EF4-FFF2-40B4-BE49-F238E27FC236}">
                <a16:creationId xmlns="" xmlns:a16="http://schemas.microsoft.com/office/drawing/2014/main" id="{8A8D2782-5E92-47A7-B05E-C39537FE8B11}"/>
              </a:ext>
            </a:extLst>
          </p:cNvPr>
          <p:cNvGrpSpPr/>
          <p:nvPr/>
        </p:nvGrpSpPr>
        <p:grpSpPr>
          <a:xfrm>
            <a:off x="1452523" y="1785926"/>
            <a:ext cx="7483642" cy="811746"/>
            <a:chOff x="1452523" y="1785926"/>
            <a:chExt cx="7483642" cy="811746"/>
          </a:xfrm>
        </p:grpSpPr>
        <p:sp>
          <p:nvSpPr>
            <p:cNvPr id="3" name="文本框 2">
              <a:extLst>
                <a:ext uri="{FF2B5EF4-FFF2-40B4-BE49-F238E27FC236}">
                  <a16:creationId xmlns="" xmlns:a16="http://schemas.microsoft.com/office/drawing/2014/main" id="{ADDF975C-FDBA-4186-85E4-198EF610B424}"/>
                </a:ext>
              </a:extLst>
            </p:cNvPr>
            <p:cNvSpPr txBox="1"/>
            <p:nvPr/>
          </p:nvSpPr>
          <p:spPr>
            <a:xfrm>
              <a:off x="1452523" y="1785926"/>
              <a:ext cx="7483642" cy="707886"/>
            </a:xfrm>
            <a:prstGeom prst="rect">
              <a:avLst/>
            </a:prstGeom>
            <a:noFill/>
          </p:spPr>
          <p:txBody>
            <a:bodyPr wrap="square" rtlCol="0">
              <a:spAutoFit/>
            </a:bodyPr>
            <a:lstStyle/>
            <a:p>
              <a:r>
                <a:rPr lang="zh-CN" altLang="en-US" sz="4000" dirty="0">
                  <a:solidFill>
                    <a:srgbClr val="489E98"/>
                  </a:solidFill>
                  <a:cs typeface="+mn-ea"/>
                  <a:sym typeface="+mn-lt"/>
                </a:rPr>
                <a:t>奋力拼搏 迎战高考 创造辉煌！！</a:t>
              </a:r>
            </a:p>
          </p:txBody>
        </p:sp>
        <p:grpSp>
          <p:nvGrpSpPr>
            <p:cNvPr id="15" name="组合 14">
              <a:extLst>
                <a:ext uri="{FF2B5EF4-FFF2-40B4-BE49-F238E27FC236}">
                  <a16:creationId xmlns="" xmlns:a16="http://schemas.microsoft.com/office/drawing/2014/main" id="{A2E6FF0C-96D6-4BB3-BD87-2646DD1D410A}"/>
                </a:ext>
              </a:extLst>
            </p:cNvPr>
            <p:cNvGrpSpPr/>
            <p:nvPr/>
          </p:nvGrpSpPr>
          <p:grpSpPr>
            <a:xfrm>
              <a:off x="1641564" y="2506232"/>
              <a:ext cx="7279105" cy="91440"/>
              <a:chOff x="1554791" y="2502709"/>
              <a:chExt cx="7279105" cy="91440"/>
            </a:xfrm>
          </p:grpSpPr>
          <p:cxnSp>
            <p:nvCxnSpPr>
              <p:cNvPr id="5" name="直接连接符 4">
                <a:extLst>
                  <a:ext uri="{FF2B5EF4-FFF2-40B4-BE49-F238E27FC236}">
                    <a16:creationId xmlns="" xmlns:a16="http://schemas.microsoft.com/office/drawing/2014/main" id="{8B20C3B4-4229-41FC-8366-D7637B004BD2}"/>
                  </a:ext>
                </a:extLst>
              </p:cNvPr>
              <p:cNvCxnSpPr>
                <a:cxnSpLocks/>
              </p:cNvCxnSpPr>
              <p:nvPr/>
            </p:nvCxnSpPr>
            <p:spPr>
              <a:xfrm flipV="1">
                <a:off x="1554791" y="2502709"/>
                <a:ext cx="5620296" cy="1"/>
              </a:xfrm>
              <a:prstGeom prst="line">
                <a:avLst/>
              </a:prstGeom>
              <a:ln w="9525">
                <a:solidFill>
                  <a:srgbClr val="489E98"/>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2838E553-D937-4B35-A4CF-80356A2A9E58}"/>
                  </a:ext>
                </a:extLst>
              </p:cNvPr>
              <p:cNvCxnSpPr>
                <a:cxnSpLocks/>
              </p:cNvCxnSpPr>
              <p:nvPr/>
            </p:nvCxnSpPr>
            <p:spPr>
              <a:xfrm>
                <a:off x="1554791" y="2594149"/>
                <a:ext cx="7279105" cy="0"/>
              </a:xfrm>
              <a:prstGeom prst="line">
                <a:avLst/>
              </a:prstGeom>
              <a:ln w="9525">
                <a:solidFill>
                  <a:srgbClr val="489E98"/>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 xmlns:a16="http://schemas.microsoft.com/office/drawing/2014/main" id="{BCBF704E-18C9-4BE3-8A22-CDF7361CD2AA}"/>
              </a:ext>
            </a:extLst>
          </p:cNvPr>
          <p:cNvGrpSpPr/>
          <p:nvPr/>
        </p:nvGrpSpPr>
        <p:grpSpPr>
          <a:xfrm>
            <a:off x="1605653" y="2711552"/>
            <a:ext cx="8980694" cy="1652839"/>
            <a:chOff x="1206947" y="2359060"/>
            <a:chExt cx="8980694" cy="1652839"/>
          </a:xfrm>
        </p:grpSpPr>
        <p:sp>
          <p:nvSpPr>
            <p:cNvPr id="18" name="文本框 17">
              <a:extLst>
                <a:ext uri="{FF2B5EF4-FFF2-40B4-BE49-F238E27FC236}">
                  <a16:creationId xmlns="" xmlns:a16="http://schemas.microsoft.com/office/drawing/2014/main" id="{029E1890-DDFE-4CD1-A64E-E0F36DBF96FC}"/>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冲刺事项</a:t>
              </a:r>
            </a:p>
          </p:txBody>
        </p:sp>
        <p:sp>
          <p:nvSpPr>
            <p:cNvPr id="19" name="文本框 18">
              <a:extLst>
                <a:ext uri="{FF2B5EF4-FFF2-40B4-BE49-F238E27FC236}">
                  <a16:creationId xmlns="" xmlns:a16="http://schemas.microsoft.com/office/drawing/2014/main" id="{9D4B578A-5982-481B-B854-B9E5092DAA61}"/>
                </a:ext>
              </a:extLst>
            </p:cNvPr>
            <p:cNvSpPr txBox="1"/>
            <p:nvPr/>
          </p:nvSpPr>
          <p:spPr>
            <a:xfrm>
              <a:off x="1206947" y="2838967"/>
              <a:ext cx="8980694"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sp>
          <p:nvSpPr>
            <p:cNvPr id="20" name="文本框 19">
              <a:extLst>
                <a:ext uri="{FF2B5EF4-FFF2-40B4-BE49-F238E27FC236}">
                  <a16:creationId xmlns="" xmlns:a16="http://schemas.microsoft.com/office/drawing/2014/main" id="{6F167426-E1E2-4B0C-A814-DD9A718C939D}"/>
                </a:ext>
              </a:extLst>
            </p:cNvPr>
            <p:cNvSpPr txBox="1"/>
            <p:nvPr/>
          </p:nvSpPr>
          <p:spPr>
            <a:xfrm>
              <a:off x="1206947" y="3488679"/>
              <a:ext cx="8980694"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1994</a:t>
              </a:r>
              <a:r>
                <a:rPr lang="zh-CN" altLang="en-US" sz="1400" b="0" i="0" dirty="0">
                  <a:solidFill>
                    <a:schemeClr val="tx1">
                      <a:lumMod val="75000"/>
                      <a:lumOff val="25000"/>
                    </a:schemeClr>
                  </a:solidFill>
                  <a:effectLst/>
                  <a:cs typeface="+mn-ea"/>
                  <a:sym typeface="+mn-lt"/>
                </a:rPr>
                <a:t>年，普通高考进行制度改革，推出“</a:t>
              </a:r>
              <a:r>
                <a:rPr lang="en-US" altLang="zh-CN" sz="1400" b="0" i="0" dirty="0">
                  <a:solidFill>
                    <a:schemeClr val="tx1">
                      <a:lumMod val="75000"/>
                      <a:lumOff val="25000"/>
                    </a:schemeClr>
                  </a:solidFill>
                  <a:effectLst/>
                  <a:cs typeface="+mn-ea"/>
                  <a:sym typeface="+mn-lt"/>
                </a:rPr>
                <a:t>3+2”</a:t>
              </a:r>
              <a:r>
                <a:rPr lang="zh-CN" altLang="en-US" sz="1400" b="0" i="0" dirty="0">
                  <a:solidFill>
                    <a:schemeClr val="tx1">
                      <a:lumMod val="75000"/>
                      <a:lumOff val="25000"/>
                    </a:schemeClr>
                  </a:solidFill>
                  <a:effectLst/>
                  <a:cs typeface="+mn-ea"/>
                  <a:sym typeface="+mn-lt"/>
                </a:rPr>
                <a:t>考试制度，生物和地理科目被取消，除语数外，文科加考政治和历史，理科加考物理和化学，理科考试中不再考政治。初衷是为学生减负，但导致学生地理和生物知识的贫乏。</a:t>
              </a:r>
              <a:endParaRPr lang="zh-CN" altLang="en-US" sz="1400" dirty="0">
                <a:solidFill>
                  <a:schemeClr val="tx1">
                    <a:lumMod val="75000"/>
                    <a:lumOff val="25000"/>
                  </a:schemeClr>
                </a:solidFill>
                <a:cs typeface="+mn-ea"/>
                <a:sym typeface="+mn-lt"/>
              </a:endParaRPr>
            </a:p>
          </p:txBody>
        </p:sp>
      </p:grpSp>
      <p:grpSp>
        <p:nvGrpSpPr>
          <p:cNvPr id="38" name="组合 37">
            <a:extLst>
              <a:ext uri="{FF2B5EF4-FFF2-40B4-BE49-F238E27FC236}">
                <a16:creationId xmlns="" xmlns:a16="http://schemas.microsoft.com/office/drawing/2014/main" id="{BDE0045E-70AC-4FBF-A42B-CB9F636FC095}"/>
              </a:ext>
            </a:extLst>
          </p:cNvPr>
          <p:cNvGrpSpPr/>
          <p:nvPr/>
        </p:nvGrpSpPr>
        <p:grpSpPr>
          <a:xfrm>
            <a:off x="2165978" y="4679266"/>
            <a:ext cx="1070810" cy="1070810"/>
            <a:chOff x="2165978" y="4679266"/>
            <a:chExt cx="1070810" cy="1070810"/>
          </a:xfrm>
        </p:grpSpPr>
        <p:sp>
          <p:nvSpPr>
            <p:cNvPr id="31" name="椭圆 30">
              <a:extLst>
                <a:ext uri="{FF2B5EF4-FFF2-40B4-BE49-F238E27FC236}">
                  <a16:creationId xmlns="" xmlns:a16="http://schemas.microsoft.com/office/drawing/2014/main" id="{C9A604BB-0C88-4D28-B0C9-0C6E02ED1554}"/>
                </a:ext>
              </a:extLst>
            </p:cNvPr>
            <p:cNvSpPr/>
            <p:nvPr/>
          </p:nvSpPr>
          <p:spPr>
            <a:xfrm>
              <a:off x="2165978" y="4679266"/>
              <a:ext cx="1070810" cy="1070810"/>
            </a:xfrm>
            <a:prstGeom prst="ellipse">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a:extLst>
                <a:ext uri="{FF2B5EF4-FFF2-40B4-BE49-F238E27FC236}">
                  <a16:creationId xmlns="" xmlns:a16="http://schemas.microsoft.com/office/drawing/2014/main" id="{40488749-25C8-4EF9-BD84-0B7244A03B9B}"/>
                </a:ext>
              </a:extLst>
            </p:cNvPr>
            <p:cNvSpPr txBox="1"/>
            <p:nvPr/>
          </p:nvSpPr>
          <p:spPr>
            <a:xfrm>
              <a:off x="2238665" y="4721938"/>
              <a:ext cx="925435" cy="954107"/>
            </a:xfrm>
            <a:prstGeom prst="rect">
              <a:avLst/>
            </a:prstGeom>
            <a:noFill/>
          </p:spPr>
          <p:txBody>
            <a:bodyPr wrap="square" rtlCol="0">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奋斗</a:t>
              </a:r>
              <a:endParaRPr lang="en-US" altLang="zh-CN" sz="2800" dirty="0">
                <a:solidFill>
                  <a:schemeClr val="bg1"/>
                </a:solidFill>
                <a:effectLst>
                  <a:outerShdw blurRad="38100" dist="38100" dir="2700000" algn="tl">
                    <a:srgbClr val="000000">
                      <a:alpha val="43137"/>
                    </a:srgbClr>
                  </a:outerShdw>
                </a:effectLst>
                <a:cs typeface="+mn-ea"/>
                <a:sym typeface="+mn-lt"/>
              </a:endParaRPr>
            </a:p>
            <a:p>
              <a:pPr algn="ctr"/>
              <a:r>
                <a:rPr lang="zh-CN" altLang="en-US" sz="2800" dirty="0">
                  <a:solidFill>
                    <a:schemeClr val="bg1"/>
                  </a:solidFill>
                  <a:effectLst>
                    <a:outerShdw blurRad="38100" dist="38100" dir="2700000" algn="tl">
                      <a:srgbClr val="000000">
                        <a:alpha val="43137"/>
                      </a:srgbClr>
                    </a:outerShdw>
                  </a:effectLst>
                  <a:cs typeface="+mn-ea"/>
                  <a:sym typeface="+mn-lt"/>
                </a:rPr>
                <a:t>拼搏</a:t>
              </a:r>
            </a:p>
          </p:txBody>
        </p:sp>
      </p:grpSp>
      <p:grpSp>
        <p:nvGrpSpPr>
          <p:cNvPr id="39" name="组合 38">
            <a:extLst>
              <a:ext uri="{FF2B5EF4-FFF2-40B4-BE49-F238E27FC236}">
                <a16:creationId xmlns="" xmlns:a16="http://schemas.microsoft.com/office/drawing/2014/main" id="{4A5C5E30-615A-42FD-9362-7A9464987250}"/>
              </a:ext>
            </a:extLst>
          </p:cNvPr>
          <p:cNvGrpSpPr/>
          <p:nvPr/>
        </p:nvGrpSpPr>
        <p:grpSpPr>
          <a:xfrm>
            <a:off x="5560595" y="4679266"/>
            <a:ext cx="1070810" cy="1070810"/>
            <a:chOff x="5560595" y="4679266"/>
            <a:chExt cx="1070810" cy="1070810"/>
          </a:xfrm>
        </p:grpSpPr>
        <p:sp>
          <p:nvSpPr>
            <p:cNvPr id="32" name="椭圆 31">
              <a:extLst>
                <a:ext uri="{FF2B5EF4-FFF2-40B4-BE49-F238E27FC236}">
                  <a16:creationId xmlns="" xmlns:a16="http://schemas.microsoft.com/office/drawing/2014/main" id="{EA134782-D635-43FA-BA2B-9377E2631463}"/>
                </a:ext>
              </a:extLst>
            </p:cNvPr>
            <p:cNvSpPr/>
            <p:nvPr/>
          </p:nvSpPr>
          <p:spPr>
            <a:xfrm>
              <a:off x="5560595" y="4679266"/>
              <a:ext cx="1070810" cy="1070810"/>
            </a:xfrm>
            <a:prstGeom prst="ellipse">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a:extLst>
                <a:ext uri="{FF2B5EF4-FFF2-40B4-BE49-F238E27FC236}">
                  <a16:creationId xmlns="" xmlns:a16="http://schemas.microsoft.com/office/drawing/2014/main" id="{31983C89-11C6-4561-B620-96510F8FBEF1}"/>
                </a:ext>
              </a:extLst>
            </p:cNvPr>
            <p:cNvSpPr txBox="1"/>
            <p:nvPr/>
          </p:nvSpPr>
          <p:spPr>
            <a:xfrm>
              <a:off x="5633282" y="4737617"/>
              <a:ext cx="925435" cy="954107"/>
            </a:xfrm>
            <a:prstGeom prst="rect">
              <a:avLst/>
            </a:prstGeom>
            <a:noFill/>
          </p:spPr>
          <p:txBody>
            <a:bodyPr wrap="square" rtlCol="0">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高考必胜</a:t>
              </a:r>
            </a:p>
          </p:txBody>
        </p:sp>
      </p:grpSp>
      <p:grpSp>
        <p:nvGrpSpPr>
          <p:cNvPr id="40" name="组合 39">
            <a:extLst>
              <a:ext uri="{FF2B5EF4-FFF2-40B4-BE49-F238E27FC236}">
                <a16:creationId xmlns="" xmlns:a16="http://schemas.microsoft.com/office/drawing/2014/main" id="{76F268F3-15AB-41A3-AFC0-BB6341F47FDB}"/>
              </a:ext>
            </a:extLst>
          </p:cNvPr>
          <p:cNvGrpSpPr/>
          <p:nvPr/>
        </p:nvGrpSpPr>
        <p:grpSpPr>
          <a:xfrm>
            <a:off x="8955212" y="4679266"/>
            <a:ext cx="1070810" cy="1070810"/>
            <a:chOff x="8955212" y="4679266"/>
            <a:chExt cx="1070810" cy="1070810"/>
          </a:xfrm>
        </p:grpSpPr>
        <p:sp>
          <p:nvSpPr>
            <p:cNvPr id="33" name="椭圆 32">
              <a:extLst>
                <a:ext uri="{FF2B5EF4-FFF2-40B4-BE49-F238E27FC236}">
                  <a16:creationId xmlns="" xmlns:a16="http://schemas.microsoft.com/office/drawing/2014/main" id="{DC161084-2060-4072-A9FB-DCF17CF8576F}"/>
                </a:ext>
              </a:extLst>
            </p:cNvPr>
            <p:cNvSpPr/>
            <p:nvPr/>
          </p:nvSpPr>
          <p:spPr>
            <a:xfrm>
              <a:off x="8955212" y="4679266"/>
              <a:ext cx="1070810" cy="1070810"/>
            </a:xfrm>
            <a:prstGeom prst="ellipse">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 xmlns:a16="http://schemas.microsoft.com/office/drawing/2014/main" id="{99CDDF35-C143-42CD-BE89-1D95D34C4A57}"/>
                </a:ext>
              </a:extLst>
            </p:cNvPr>
            <p:cNvSpPr txBox="1"/>
            <p:nvPr/>
          </p:nvSpPr>
          <p:spPr>
            <a:xfrm>
              <a:off x="9043082" y="4737617"/>
              <a:ext cx="925435" cy="954107"/>
            </a:xfrm>
            <a:prstGeom prst="rect">
              <a:avLst/>
            </a:prstGeom>
            <a:noFill/>
          </p:spPr>
          <p:txBody>
            <a:bodyPr wrap="square" rtlCol="0">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金榜题名</a:t>
              </a:r>
            </a:p>
          </p:txBody>
        </p:sp>
      </p:grpSp>
    </p:spTree>
    <p:custDataLst>
      <p:tags r:id="rId1"/>
    </p:custDataLst>
    <p:extLst>
      <p:ext uri="{BB962C8B-B14F-4D97-AF65-F5344CB8AC3E}">
        <p14:creationId xmlns:p14="http://schemas.microsoft.com/office/powerpoint/2010/main" val="2607210173"/>
      </p:ext>
    </p:extLst>
  </p:cSld>
  <p:clrMapOvr>
    <a:masterClrMapping/>
  </p:clrMapOvr>
  <mc:AlternateContent xmlns:mc="http://schemas.openxmlformats.org/markup-compatibility/2006" xmlns:p14="http://schemas.microsoft.com/office/powerpoint/2010/main">
    <mc:Choice Requires="p14">
      <p:transition spd="slow" p14:dur="2000" advTm="3799"/>
    </mc:Choice>
    <mc:Fallback xmlns="">
      <p:transition spd="slow" advTm="37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冲刺阶段的事项</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19" name="组合 18">
            <a:extLst>
              <a:ext uri="{FF2B5EF4-FFF2-40B4-BE49-F238E27FC236}">
                <a16:creationId xmlns="" xmlns:a16="http://schemas.microsoft.com/office/drawing/2014/main" id="{F0460D86-6E11-42E8-BE99-FF27A96A6F0B}"/>
              </a:ext>
            </a:extLst>
          </p:cNvPr>
          <p:cNvGrpSpPr/>
          <p:nvPr/>
        </p:nvGrpSpPr>
        <p:grpSpPr>
          <a:xfrm>
            <a:off x="1095613" y="2029676"/>
            <a:ext cx="10000775" cy="3797306"/>
            <a:chOff x="1095613" y="2029676"/>
            <a:chExt cx="10000775" cy="3797306"/>
          </a:xfrm>
        </p:grpSpPr>
        <p:sp>
          <p:nvSpPr>
            <p:cNvPr id="3" name="矩形: 圆角 2">
              <a:extLst>
                <a:ext uri="{FF2B5EF4-FFF2-40B4-BE49-F238E27FC236}">
                  <a16:creationId xmlns="" xmlns:a16="http://schemas.microsoft.com/office/drawing/2014/main" id="{02B6383B-94D4-4BF1-98EC-254EA45C78A2}"/>
                </a:ext>
              </a:extLst>
            </p:cNvPr>
            <p:cNvSpPr/>
            <p:nvPr/>
          </p:nvSpPr>
          <p:spPr>
            <a:xfrm>
              <a:off x="1095613" y="2064961"/>
              <a:ext cx="10000775" cy="3466039"/>
            </a:xfrm>
            <a:prstGeom prst="roundRect">
              <a:avLst>
                <a:gd name="adj" fmla="val 0"/>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CBADD8A5-9057-4B1E-802C-AEA71BC499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80187" y="2029676"/>
              <a:ext cx="3797306" cy="3797306"/>
            </a:xfrm>
            <a:prstGeom prst="rect">
              <a:avLst/>
            </a:prstGeom>
            <a:effectLst>
              <a:outerShdw blurRad="63500" algn="ctr" rotWithShape="0">
                <a:prstClr val="black">
                  <a:alpha val="40000"/>
                </a:prstClr>
              </a:outerShdw>
            </a:effectLst>
          </p:spPr>
        </p:pic>
        <p:grpSp>
          <p:nvGrpSpPr>
            <p:cNvPr id="13" name="组合 12">
              <a:extLst>
                <a:ext uri="{FF2B5EF4-FFF2-40B4-BE49-F238E27FC236}">
                  <a16:creationId xmlns="" xmlns:a16="http://schemas.microsoft.com/office/drawing/2014/main" id="{A24794B1-12E2-4258-A2BB-B38A174F7E41}"/>
                </a:ext>
              </a:extLst>
            </p:cNvPr>
            <p:cNvGrpSpPr/>
            <p:nvPr/>
          </p:nvGrpSpPr>
          <p:grpSpPr>
            <a:xfrm>
              <a:off x="5418411" y="2441226"/>
              <a:ext cx="5393402" cy="1003127"/>
              <a:chOff x="1206948" y="2359060"/>
              <a:chExt cx="5393402" cy="1003127"/>
            </a:xfrm>
          </p:grpSpPr>
          <p:sp>
            <p:nvSpPr>
              <p:cNvPr id="14" name="文本框 13">
                <a:extLst>
                  <a:ext uri="{FF2B5EF4-FFF2-40B4-BE49-F238E27FC236}">
                    <a16:creationId xmlns="" xmlns:a16="http://schemas.microsoft.com/office/drawing/2014/main" id="{4D5AD2D7-9A09-465D-926F-EF07A2A4B18D}"/>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bg1"/>
                    </a:solidFill>
                    <a:cs typeface="+mn-ea"/>
                    <a:sym typeface="+mn-lt"/>
                  </a:rPr>
                  <a:t>冲刺事项</a:t>
                </a:r>
              </a:p>
            </p:txBody>
          </p:sp>
          <p:sp>
            <p:nvSpPr>
              <p:cNvPr id="15" name="文本框 14">
                <a:extLst>
                  <a:ext uri="{FF2B5EF4-FFF2-40B4-BE49-F238E27FC236}">
                    <a16:creationId xmlns="" xmlns:a16="http://schemas.microsoft.com/office/drawing/2014/main" id="{EBC767EB-9F39-4BE2-8D45-2806E5796400}"/>
                  </a:ext>
                </a:extLst>
              </p:cNvPr>
              <p:cNvSpPr txBox="1"/>
              <p:nvPr/>
            </p:nvSpPr>
            <p:spPr>
              <a:xfrm>
                <a:off x="1206948" y="2838967"/>
                <a:ext cx="5393402" cy="523220"/>
              </a:xfrm>
              <a:prstGeom prst="rect">
                <a:avLst/>
              </a:prstGeom>
              <a:noFill/>
            </p:spPr>
            <p:txBody>
              <a:bodyPr wrap="square" rtlCol="0">
                <a:spAutoFit/>
              </a:bodyPr>
              <a:lstStyle/>
              <a:p>
                <a:r>
                  <a:rPr lang="en-US" altLang="zh-CN" sz="1400" b="0" i="0" dirty="0">
                    <a:solidFill>
                      <a:schemeClr val="bg1"/>
                    </a:solidFill>
                    <a:effectLst/>
                    <a:cs typeface="+mn-ea"/>
                    <a:sym typeface="+mn-lt"/>
                  </a:rPr>
                  <a:t>1977</a:t>
                </a:r>
                <a:r>
                  <a:rPr lang="zh-CN" altLang="en-US" sz="1400" b="0" i="0" dirty="0">
                    <a:solidFill>
                      <a:schemeClr val="bg1"/>
                    </a:solidFill>
                    <a:effectLst/>
                    <a:cs typeface="+mn-ea"/>
                    <a:sym typeface="+mn-lt"/>
                  </a:rPr>
                  <a:t>年，邓小平出任国家副总理，分管文教，主持恢复高考。恢复高考改变了千百万人的命运。</a:t>
                </a:r>
                <a:endParaRPr lang="zh-CN" altLang="en-US" sz="1400" dirty="0">
                  <a:solidFill>
                    <a:schemeClr val="bg1"/>
                  </a:solidFill>
                  <a:cs typeface="+mn-ea"/>
                  <a:sym typeface="+mn-lt"/>
                </a:endParaRPr>
              </a:p>
            </p:txBody>
          </p:sp>
        </p:grpSp>
        <p:grpSp>
          <p:nvGrpSpPr>
            <p:cNvPr id="16" name="组合 15">
              <a:extLst>
                <a:ext uri="{FF2B5EF4-FFF2-40B4-BE49-F238E27FC236}">
                  <a16:creationId xmlns="" xmlns:a16="http://schemas.microsoft.com/office/drawing/2014/main" id="{6648D01F-E5F4-4109-91EF-5EA46C5A0858}"/>
                </a:ext>
              </a:extLst>
            </p:cNvPr>
            <p:cNvGrpSpPr/>
            <p:nvPr/>
          </p:nvGrpSpPr>
          <p:grpSpPr>
            <a:xfrm>
              <a:off x="5418411" y="4123122"/>
              <a:ext cx="5393402" cy="1003127"/>
              <a:chOff x="1206948" y="2359060"/>
              <a:chExt cx="5393402" cy="1003127"/>
            </a:xfrm>
          </p:grpSpPr>
          <p:sp>
            <p:nvSpPr>
              <p:cNvPr id="17" name="文本框 16">
                <a:extLst>
                  <a:ext uri="{FF2B5EF4-FFF2-40B4-BE49-F238E27FC236}">
                    <a16:creationId xmlns="" xmlns:a16="http://schemas.microsoft.com/office/drawing/2014/main" id="{8F637EB9-60A3-42C5-9B6B-B1E01DC05F59}"/>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bg1"/>
                    </a:solidFill>
                    <a:cs typeface="+mn-ea"/>
                    <a:sym typeface="+mn-lt"/>
                  </a:rPr>
                  <a:t>冲刺事项</a:t>
                </a:r>
              </a:p>
            </p:txBody>
          </p:sp>
          <p:sp>
            <p:nvSpPr>
              <p:cNvPr id="18" name="文本框 17">
                <a:extLst>
                  <a:ext uri="{FF2B5EF4-FFF2-40B4-BE49-F238E27FC236}">
                    <a16:creationId xmlns="" xmlns:a16="http://schemas.microsoft.com/office/drawing/2014/main" id="{71D04169-20C8-4596-8575-C3A953441885}"/>
                  </a:ext>
                </a:extLst>
              </p:cNvPr>
              <p:cNvSpPr txBox="1"/>
              <p:nvPr/>
            </p:nvSpPr>
            <p:spPr>
              <a:xfrm>
                <a:off x="1206948" y="2838967"/>
                <a:ext cx="5393402" cy="523220"/>
              </a:xfrm>
              <a:prstGeom prst="rect">
                <a:avLst/>
              </a:prstGeom>
              <a:noFill/>
            </p:spPr>
            <p:txBody>
              <a:bodyPr wrap="square" rtlCol="0">
                <a:spAutoFit/>
              </a:bodyPr>
              <a:lstStyle/>
              <a:p>
                <a:r>
                  <a:rPr lang="en-US" altLang="zh-CN" sz="1400" b="0" i="0" dirty="0">
                    <a:solidFill>
                      <a:schemeClr val="bg1"/>
                    </a:solidFill>
                    <a:effectLst/>
                    <a:cs typeface="+mn-ea"/>
                    <a:sym typeface="+mn-lt"/>
                  </a:rPr>
                  <a:t>1977</a:t>
                </a:r>
                <a:r>
                  <a:rPr lang="zh-CN" altLang="en-US" sz="1400" b="0" i="0" dirty="0">
                    <a:solidFill>
                      <a:schemeClr val="bg1"/>
                    </a:solidFill>
                    <a:effectLst/>
                    <a:cs typeface="+mn-ea"/>
                    <a:sym typeface="+mn-lt"/>
                  </a:rPr>
                  <a:t>年，邓小平出任国家副总理，分管文教，主持恢复高考。恢复高考改变了千百万人的命运。</a:t>
                </a:r>
                <a:endParaRPr lang="zh-CN" altLang="en-US" sz="1400" dirty="0">
                  <a:solidFill>
                    <a:schemeClr val="bg1"/>
                  </a:solidFill>
                  <a:cs typeface="+mn-ea"/>
                  <a:sym typeface="+mn-lt"/>
                </a:endParaRPr>
              </a:p>
            </p:txBody>
          </p:sp>
        </p:grpSp>
      </p:grpSp>
    </p:spTree>
    <p:custDataLst>
      <p:tags r:id="rId1"/>
    </p:custDataLst>
    <p:extLst>
      <p:ext uri="{BB962C8B-B14F-4D97-AF65-F5344CB8AC3E}">
        <p14:creationId xmlns:p14="http://schemas.microsoft.com/office/powerpoint/2010/main" val="2359118128"/>
      </p:ext>
    </p:extLst>
  </p:cSld>
  <p:clrMapOvr>
    <a:masterClrMapping/>
  </p:clrMapOvr>
  <mc:AlternateContent xmlns:mc="http://schemas.openxmlformats.org/markup-compatibility/2006" xmlns:p14="http://schemas.microsoft.com/office/powerpoint/2010/main">
    <mc:Choice Requires="p14">
      <p:transition spd="slow" p14:dur="2000" advTm="2663"/>
    </mc:Choice>
    <mc:Fallback xmlns="">
      <p:transition spd="slow" advTm="26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out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5210BEA3-95B5-4DA2-A8B3-785F8A9B9AB9}"/>
              </a:ext>
            </a:extLst>
          </p:cNvPr>
          <p:cNvSpPr/>
          <p:nvPr/>
        </p:nvSpPr>
        <p:spPr>
          <a:xfrm>
            <a:off x="0" y="0"/>
            <a:ext cx="12192000" cy="2686050"/>
          </a:xfrm>
          <a:prstGeom prst="rect">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5DD46F08-F7E0-4CB7-88A3-D052879C9C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7645" y="0"/>
            <a:ext cx="7496710" cy="3369733"/>
          </a:xfrm>
          <a:prstGeom prst="rect">
            <a:avLst/>
          </a:prstGeom>
          <a:effectLst>
            <a:outerShdw blurRad="63500" algn="ctr" rotWithShape="0">
              <a:prstClr val="black">
                <a:alpha val="40000"/>
              </a:prstClr>
            </a:outerShdw>
          </a:effectLst>
        </p:spPr>
      </p:pic>
      <p:pic>
        <p:nvPicPr>
          <p:cNvPr id="6" name="图片 5">
            <a:extLst>
              <a:ext uri="{FF2B5EF4-FFF2-40B4-BE49-F238E27FC236}">
                <a16:creationId xmlns="" xmlns:a16="http://schemas.microsoft.com/office/drawing/2014/main" id="{29A31105-E857-4A43-802C-9F238A1AA0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04179">
            <a:off x="10084132" y="1434002"/>
            <a:ext cx="793057" cy="1095860"/>
          </a:xfrm>
          <a:prstGeom prst="rect">
            <a:avLst/>
          </a:prstGeom>
        </p:spPr>
      </p:pic>
      <p:pic>
        <p:nvPicPr>
          <p:cNvPr id="7" name="图片 6">
            <a:extLst>
              <a:ext uri="{FF2B5EF4-FFF2-40B4-BE49-F238E27FC236}">
                <a16:creationId xmlns="" xmlns:a16="http://schemas.microsoft.com/office/drawing/2014/main" id="{92DD21CE-B7A6-4DB2-AC13-FB6E2F3E1D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853292">
            <a:off x="10587030" y="492496"/>
            <a:ext cx="306294" cy="423242"/>
          </a:xfrm>
          <a:prstGeom prst="rect">
            <a:avLst/>
          </a:prstGeom>
        </p:spPr>
      </p:pic>
      <p:pic>
        <p:nvPicPr>
          <p:cNvPr id="8" name="图片 7">
            <a:extLst>
              <a:ext uri="{FF2B5EF4-FFF2-40B4-BE49-F238E27FC236}">
                <a16:creationId xmlns="" xmlns:a16="http://schemas.microsoft.com/office/drawing/2014/main" id="{80CC1B25-66B7-4AE9-A5F2-8FE201A1A6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8527850">
            <a:off x="11759714" y="795094"/>
            <a:ext cx="793057" cy="1095860"/>
          </a:xfrm>
          <a:prstGeom prst="rect">
            <a:avLst/>
          </a:prstGeom>
        </p:spPr>
      </p:pic>
      <p:pic>
        <p:nvPicPr>
          <p:cNvPr id="9" name="图片 8">
            <a:extLst>
              <a:ext uri="{FF2B5EF4-FFF2-40B4-BE49-F238E27FC236}">
                <a16:creationId xmlns="" xmlns:a16="http://schemas.microsoft.com/office/drawing/2014/main" id="{49B0D607-C85F-4E89-9C2D-01728817F4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04179">
            <a:off x="-241281" y="1499213"/>
            <a:ext cx="793057" cy="1095860"/>
          </a:xfrm>
          <a:prstGeom prst="rect">
            <a:avLst/>
          </a:prstGeom>
        </p:spPr>
      </p:pic>
      <p:pic>
        <p:nvPicPr>
          <p:cNvPr id="10" name="图片 9">
            <a:extLst>
              <a:ext uri="{FF2B5EF4-FFF2-40B4-BE49-F238E27FC236}">
                <a16:creationId xmlns="" xmlns:a16="http://schemas.microsoft.com/office/drawing/2014/main" id="{412772AE-1613-49EF-98E0-3FC14E259A2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853292">
            <a:off x="261617" y="557707"/>
            <a:ext cx="306294" cy="423242"/>
          </a:xfrm>
          <a:prstGeom prst="rect">
            <a:avLst/>
          </a:prstGeom>
        </p:spPr>
      </p:pic>
      <p:pic>
        <p:nvPicPr>
          <p:cNvPr id="11" name="图片 10">
            <a:extLst>
              <a:ext uri="{FF2B5EF4-FFF2-40B4-BE49-F238E27FC236}">
                <a16:creationId xmlns="" xmlns:a16="http://schemas.microsoft.com/office/drawing/2014/main" id="{22DD8B1B-8416-4234-BE05-0029000D8F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8527850">
            <a:off x="1434301" y="860305"/>
            <a:ext cx="793057" cy="1095860"/>
          </a:xfrm>
          <a:prstGeom prst="rect">
            <a:avLst/>
          </a:prstGeom>
        </p:spPr>
      </p:pic>
      <p:grpSp>
        <p:nvGrpSpPr>
          <p:cNvPr id="15" name="组合 14">
            <a:extLst>
              <a:ext uri="{FF2B5EF4-FFF2-40B4-BE49-F238E27FC236}">
                <a16:creationId xmlns="" xmlns:a16="http://schemas.microsoft.com/office/drawing/2014/main" id="{A19430ED-B930-4682-8C8A-84DA8253C5A7}"/>
              </a:ext>
            </a:extLst>
          </p:cNvPr>
          <p:cNvGrpSpPr/>
          <p:nvPr/>
        </p:nvGrpSpPr>
        <p:grpSpPr>
          <a:xfrm>
            <a:off x="473238" y="3883336"/>
            <a:ext cx="1315034" cy="2228849"/>
            <a:chOff x="692766" y="3873273"/>
            <a:chExt cx="1315034" cy="2228849"/>
          </a:xfrm>
        </p:grpSpPr>
        <p:sp>
          <p:nvSpPr>
            <p:cNvPr id="13" name="文本框 12">
              <a:extLst>
                <a:ext uri="{FF2B5EF4-FFF2-40B4-BE49-F238E27FC236}">
                  <a16:creationId xmlns="" xmlns:a16="http://schemas.microsoft.com/office/drawing/2014/main" id="{FF1871B5-8E80-4CDB-933B-4BA19E3F1A0E}"/>
                </a:ext>
              </a:extLst>
            </p:cNvPr>
            <p:cNvSpPr txBox="1"/>
            <p:nvPr/>
          </p:nvSpPr>
          <p:spPr>
            <a:xfrm>
              <a:off x="692766" y="3873273"/>
              <a:ext cx="1292662" cy="2228849"/>
            </a:xfrm>
            <a:prstGeom prst="rect">
              <a:avLst/>
            </a:prstGeom>
            <a:noFill/>
          </p:spPr>
          <p:txBody>
            <a:bodyPr vert="eaVert" wrap="square" rtlCol="0">
              <a:spAutoFit/>
            </a:bodyPr>
            <a:lstStyle/>
            <a:p>
              <a:pPr algn="dist"/>
              <a:r>
                <a:rPr lang="zh-CN" altLang="en-US" sz="7200" dirty="0">
                  <a:solidFill>
                    <a:schemeClr val="bg1"/>
                  </a:solidFill>
                  <a:effectLst>
                    <a:outerShdw blurRad="38100" dist="38100" dir="2700000" algn="tl">
                      <a:srgbClr val="000000">
                        <a:alpha val="43137"/>
                      </a:srgbClr>
                    </a:outerShdw>
                  </a:effectLst>
                  <a:cs typeface="+mn-ea"/>
                  <a:sym typeface="+mn-lt"/>
                </a:rPr>
                <a:t>目录</a:t>
              </a:r>
            </a:p>
          </p:txBody>
        </p:sp>
        <p:sp>
          <p:nvSpPr>
            <p:cNvPr id="14" name="文本框 13">
              <a:extLst>
                <a:ext uri="{FF2B5EF4-FFF2-40B4-BE49-F238E27FC236}">
                  <a16:creationId xmlns="" xmlns:a16="http://schemas.microsoft.com/office/drawing/2014/main" id="{7F50839E-7D56-46CB-BCB8-C1B131DC6972}"/>
                </a:ext>
              </a:extLst>
            </p:cNvPr>
            <p:cNvSpPr txBox="1"/>
            <p:nvPr/>
          </p:nvSpPr>
          <p:spPr>
            <a:xfrm>
              <a:off x="1638468" y="3985191"/>
              <a:ext cx="369332" cy="2005013"/>
            </a:xfrm>
            <a:prstGeom prst="rect">
              <a:avLst/>
            </a:prstGeom>
            <a:noFill/>
          </p:spPr>
          <p:txBody>
            <a:bodyPr vert="eaVert" wrap="square" rtlCol="0">
              <a:spAutoFit/>
            </a:bodyPr>
            <a:lstStyle/>
            <a:p>
              <a:pPr algn="dist"/>
              <a:r>
                <a:rPr lang="en-US" altLang="zh-CN" sz="1200" dirty="0">
                  <a:solidFill>
                    <a:schemeClr val="tx1">
                      <a:lumMod val="85000"/>
                      <a:lumOff val="15000"/>
                    </a:schemeClr>
                  </a:solidFill>
                  <a:cs typeface="+mn-ea"/>
                  <a:sym typeface="+mn-lt"/>
                </a:rPr>
                <a:t>CONTENTES</a:t>
              </a:r>
              <a:endParaRPr lang="zh-CN" altLang="en-US" sz="1200" dirty="0">
                <a:solidFill>
                  <a:schemeClr val="tx1">
                    <a:lumMod val="85000"/>
                    <a:lumOff val="15000"/>
                  </a:schemeClr>
                </a:solidFill>
                <a:cs typeface="+mn-ea"/>
                <a:sym typeface="+mn-lt"/>
              </a:endParaRPr>
            </a:p>
          </p:txBody>
        </p:sp>
      </p:grpSp>
      <p:grpSp>
        <p:nvGrpSpPr>
          <p:cNvPr id="24" name="组合 23">
            <a:extLst>
              <a:ext uri="{FF2B5EF4-FFF2-40B4-BE49-F238E27FC236}">
                <a16:creationId xmlns="" xmlns:a16="http://schemas.microsoft.com/office/drawing/2014/main" id="{78596869-E431-4796-818C-962AF3F62F32}"/>
              </a:ext>
            </a:extLst>
          </p:cNvPr>
          <p:cNvGrpSpPr/>
          <p:nvPr/>
        </p:nvGrpSpPr>
        <p:grpSpPr>
          <a:xfrm>
            <a:off x="2506320" y="3883230"/>
            <a:ext cx="4295615" cy="798286"/>
            <a:chOff x="3106057" y="3759200"/>
            <a:chExt cx="4295615" cy="798286"/>
          </a:xfrm>
        </p:grpSpPr>
        <p:grpSp>
          <p:nvGrpSpPr>
            <p:cNvPr id="20" name="组合 19">
              <a:extLst>
                <a:ext uri="{FF2B5EF4-FFF2-40B4-BE49-F238E27FC236}">
                  <a16:creationId xmlns="" xmlns:a16="http://schemas.microsoft.com/office/drawing/2014/main" id="{8EAB7AF7-CFDF-4B37-BA4F-02641C67483F}"/>
                </a:ext>
              </a:extLst>
            </p:cNvPr>
            <p:cNvGrpSpPr/>
            <p:nvPr/>
          </p:nvGrpSpPr>
          <p:grpSpPr>
            <a:xfrm>
              <a:off x="3106057" y="3759200"/>
              <a:ext cx="798286" cy="798286"/>
              <a:chOff x="3106057" y="3759200"/>
              <a:chExt cx="798286" cy="798286"/>
            </a:xfrm>
          </p:grpSpPr>
          <p:grpSp>
            <p:nvGrpSpPr>
              <p:cNvPr id="18" name="组合 17">
                <a:extLst>
                  <a:ext uri="{FF2B5EF4-FFF2-40B4-BE49-F238E27FC236}">
                    <a16:creationId xmlns="" xmlns:a16="http://schemas.microsoft.com/office/drawing/2014/main" id="{36BE5D30-F96E-4598-A44A-F5E42A3A3D07}"/>
                  </a:ext>
                </a:extLst>
              </p:cNvPr>
              <p:cNvGrpSpPr/>
              <p:nvPr/>
            </p:nvGrpSpPr>
            <p:grpSpPr>
              <a:xfrm>
                <a:off x="3106057" y="3759200"/>
                <a:ext cx="798286" cy="798286"/>
                <a:chOff x="3106057" y="3759200"/>
                <a:chExt cx="798286" cy="798286"/>
              </a:xfrm>
            </p:grpSpPr>
            <p:sp>
              <p:nvSpPr>
                <p:cNvPr id="16" name="椭圆 15">
                  <a:extLst>
                    <a:ext uri="{FF2B5EF4-FFF2-40B4-BE49-F238E27FC236}">
                      <a16:creationId xmlns="" xmlns:a16="http://schemas.microsoft.com/office/drawing/2014/main" id="{1F2AF5CC-B928-45DC-9A40-C3F96BBDE758}"/>
                    </a:ext>
                  </a:extLst>
                </p:cNvPr>
                <p:cNvSpPr/>
                <p:nvPr/>
              </p:nvSpPr>
              <p:spPr>
                <a:xfrm>
                  <a:off x="3106057" y="3759200"/>
                  <a:ext cx="798286" cy="798286"/>
                </a:xfrm>
                <a:prstGeom prst="ellipse">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 xmlns:a16="http://schemas.microsoft.com/office/drawing/2014/main" id="{2CF7B0D8-D288-41FD-AB5D-F5F05BDE2368}"/>
                    </a:ext>
                  </a:extLst>
                </p:cNvPr>
                <p:cNvSpPr/>
                <p:nvPr/>
              </p:nvSpPr>
              <p:spPr>
                <a:xfrm>
                  <a:off x="3256133" y="3909276"/>
                  <a:ext cx="498135" cy="498135"/>
                </a:xfrm>
                <a:prstGeom prst="ellipse">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 xmlns:a16="http://schemas.microsoft.com/office/drawing/2014/main" id="{399AEA1E-00D7-45F2-AE40-B924049B7F35}"/>
                  </a:ext>
                </a:extLst>
              </p:cNvPr>
              <p:cNvSpPr txBox="1"/>
              <p:nvPr/>
            </p:nvSpPr>
            <p:spPr>
              <a:xfrm>
                <a:off x="3211115" y="3896733"/>
                <a:ext cx="588169" cy="461665"/>
              </a:xfrm>
              <a:prstGeom prst="rect">
                <a:avLst/>
              </a:prstGeom>
              <a:noFill/>
            </p:spPr>
            <p:txBody>
              <a:bodyPr wrap="square" rtlCol="0">
                <a:spAutoFit/>
              </a:bodyPr>
              <a:lstStyle>
                <a:defPPr>
                  <a:defRPr lang="zh-CN"/>
                </a:defPPr>
                <a:lvl1pPr algn="ctr">
                  <a:defRPr sz="2400">
                    <a:solidFill>
                      <a:schemeClr val="tx1">
                        <a:lumMod val="75000"/>
                        <a:lumOff val="25000"/>
                      </a:schemeClr>
                    </a:solidFill>
                    <a:cs typeface="+mn-ea"/>
                  </a:defRPr>
                </a:lvl1pPr>
              </a:lstStyle>
              <a:p>
                <a:r>
                  <a:rPr lang="en-US" altLang="zh-CN" dirty="0">
                    <a:sym typeface="+mn-lt"/>
                  </a:rPr>
                  <a:t>01</a:t>
                </a:r>
                <a:endParaRPr lang="zh-CN" altLang="en-US" dirty="0">
                  <a:sym typeface="+mn-lt"/>
                </a:endParaRPr>
              </a:p>
            </p:txBody>
          </p:sp>
        </p:grpSp>
        <p:grpSp>
          <p:nvGrpSpPr>
            <p:cNvPr id="23" name="组合 22">
              <a:extLst>
                <a:ext uri="{FF2B5EF4-FFF2-40B4-BE49-F238E27FC236}">
                  <a16:creationId xmlns="" xmlns:a16="http://schemas.microsoft.com/office/drawing/2014/main" id="{5FA8B504-8A28-4DAC-B997-C297DD5F9370}"/>
                </a:ext>
              </a:extLst>
            </p:cNvPr>
            <p:cNvGrpSpPr/>
            <p:nvPr/>
          </p:nvGrpSpPr>
          <p:grpSpPr>
            <a:xfrm>
              <a:off x="4009401" y="3855897"/>
              <a:ext cx="3392271" cy="574116"/>
              <a:chOff x="4009401" y="3873273"/>
              <a:chExt cx="3392271" cy="574116"/>
            </a:xfrm>
          </p:grpSpPr>
          <p:sp>
            <p:nvSpPr>
              <p:cNvPr id="21" name="文本框 20">
                <a:extLst>
                  <a:ext uri="{FF2B5EF4-FFF2-40B4-BE49-F238E27FC236}">
                    <a16:creationId xmlns="" xmlns:a16="http://schemas.microsoft.com/office/drawing/2014/main" id="{0FD4A719-59E6-40B1-89DB-1266BD57B4C3}"/>
                  </a:ext>
                </a:extLst>
              </p:cNvPr>
              <p:cNvSpPr txBox="1"/>
              <p:nvPr/>
            </p:nvSpPr>
            <p:spPr>
              <a:xfrm>
                <a:off x="4009401" y="3873273"/>
                <a:ext cx="3067674" cy="461665"/>
              </a:xfrm>
              <a:prstGeom prst="rect">
                <a:avLst/>
              </a:prstGeom>
              <a:noFill/>
            </p:spPr>
            <p:txBody>
              <a:bodyPr wrap="square" rtlCol="0">
                <a:spAutoFit/>
              </a:bodyPr>
              <a:lstStyle/>
              <a:p>
                <a:pPr algn="dist"/>
                <a:r>
                  <a:rPr lang="zh-CN" altLang="en-US" sz="2400" dirty="0">
                    <a:solidFill>
                      <a:schemeClr val="tx1">
                        <a:lumMod val="85000"/>
                        <a:lumOff val="15000"/>
                      </a:schemeClr>
                    </a:solidFill>
                    <a:cs typeface="+mn-ea"/>
                    <a:sym typeface="+mn-lt"/>
                  </a:rPr>
                  <a:t>高考冲刺倒计时</a:t>
                </a:r>
              </a:p>
            </p:txBody>
          </p:sp>
          <p:sp>
            <p:nvSpPr>
              <p:cNvPr id="22" name="文本框 21">
                <a:extLst>
                  <a:ext uri="{FF2B5EF4-FFF2-40B4-BE49-F238E27FC236}">
                    <a16:creationId xmlns="" xmlns:a16="http://schemas.microsoft.com/office/drawing/2014/main" id="{D0BCD61E-3AA4-4C91-9B9F-1E04F777BFF4}"/>
                  </a:ext>
                </a:extLst>
              </p:cNvPr>
              <p:cNvSpPr txBox="1"/>
              <p:nvPr/>
            </p:nvSpPr>
            <p:spPr>
              <a:xfrm>
                <a:off x="4009401" y="4231945"/>
                <a:ext cx="3392271" cy="215444"/>
              </a:xfrm>
              <a:prstGeom prst="rect">
                <a:avLst/>
              </a:prstGeom>
              <a:noFill/>
            </p:spPr>
            <p:txBody>
              <a:bodyPr wrap="square" rtlCol="0">
                <a:spAutoFit/>
              </a:bodyPr>
              <a:lstStyle/>
              <a:p>
                <a:pPr algn="dist"/>
                <a:r>
                  <a:rPr lang="en-US" altLang="zh-CN" sz="800" dirty="0">
                    <a:cs typeface="+mn-ea"/>
                    <a:sym typeface="+mn-lt"/>
                  </a:rPr>
                  <a:t>COUNTDOWN TO THE COLLEGE ENTRANCE EXAMINATION</a:t>
                </a:r>
                <a:endParaRPr lang="zh-CN" altLang="en-US" sz="800" dirty="0">
                  <a:cs typeface="+mn-ea"/>
                  <a:sym typeface="+mn-lt"/>
                </a:endParaRPr>
              </a:p>
            </p:txBody>
          </p:sp>
        </p:grpSp>
      </p:grpSp>
      <p:grpSp>
        <p:nvGrpSpPr>
          <p:cNvPr id="25" name="组合 24">
            <a:extLst>
              <a:ext uri="{FF2B5EF4-FFF2-40B4-BE49-F238E27FC236}">
                <a16:creationId xmlns="" xmlns:a16="http://schemas.microsoft.com/office/drawing/2014/main" id="{3BFB2025-B9B9-413D-9FF6-623CBDC5C1FA}"/>
              </a:ext>
            </a:extLst>
          </p:cNvPr>
          <p:cNvGrpSpPr/>
          <p:nvPr/>
        </p:nvGrpSpPr>
        <p:grpSpPr>
          <a:xfrm>
            <a:off x="2506320" y="5201981"/>
            <a:ext cx="4295615" cy="798286"/>
            <a:chOff x="3106057" y="3759200"/>
            <a:chExt cx="4295615" cy="798286"/>
          </a:xfrm>
        </p:grpSpPr>
        <p:grpSp>
          <p:nvGrpSpPr>
            <p:cNvPr id="26" name="组合 25">
              <a:extLst>
                <a:ext uri="{FF2B5EF4-FFF2-40B4-BE49-F238E27FC236}">
                  <a16:creationId xmlns="" xmlns:a16="http://schemas.microsoft.com/office/drawing/2014/main" id="{37301E88-8DDF-4311-AA93-3D38BB393876}"/>
                </a:ext>
              </a:extLst>
            </p:cNvPr>
            <p:cNvGrpSpPr/>
            <p:nvPr/>
          </p:nvGrpSpPr>
          <p:grpSpPr>
            <a:xfrm>
              <a:off x="3106057" y="3759200"/>
              <a:ext cx="798286" cy="798286"/>
              <a:chOff x="3106057" y="3759200"/>
              <a:chExt cx="798286" cy="798286"/>
            </a:xfrm>
          </p:grpSpPr>
          <p:grpSp>
            <p:nvGrpSpPr>
              <p:cNvPr id="30" name="组合 29">
                <a:extLst>
                  <a:ext uri="{FF2B5EF4-FFF2-40B4-BE49-F238E27FC236}">
                    <a16:creationId xmlns="" xmlns:a16="http://schemas.microsoft.com/office/drawing/2014/main" id="{15A47EA1-C0BA-4458-9776-068F2ED63285}"/>
                  </a:ext>
                </a:extLst>
              </p:cNvPr>
              <p:cNvGrpSpPr/>
              <p:nvPr/>
            </p:nvGrpSpPr>
            <p:grpSpPr>
              <a:xfrm>
                <a:off x="3106057" y="3759200"/>
                <a:ext cx="798286" cy="798286"/>
                <a:chOff x="3106057" y="3759200"/>
                <a:chExt cx="798286" cy="798286"/>
              </a:xfrm>
            </p:grpSpPr>
            <p:sp>
              <p:nvSpPr>
                <p:cNvPr id="32" name="椭圆 31">
                  <a:extLst>
                    <a:ext uri="{FF2B5EF4-FFF2-40B4-BE49-F238E27FC236}">
                      <a16:creationId xmlns="" xmlns:a16="http://schemas.microsoft.com/office/drawing/2014/main" id="{946CEE16-2284-449B-B2BC-7507B30CCC45}"/>
                    </a:ext>
                  </a:extLst>
                </p:cNvPr>
                <p:cNvSpPr/>
                <p:nvPr/>
              </p:nvSpPr>
              <p:spPr>
                <a:xfrm>
                  <a:off x="3106057" y="3759200"/>
                  <a:ext cx="798286" cy="798286"/>
                </a:xfrm>
                <a:prstGeom prst="ellipse">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 xmlns:a16="http://schemas.microsoft.com/office/drawing/2014/main" id="{F6448078-F485-4925-85A1-B1EBA563A252}"/>
                    </a:ext>
                  </a:extLst>
                </p:cNvPr>
                <p:cNvSpPr/>
                <p:nvPr/>
              </p:nvSpPr>
              <p:spPr>
                <a:xfrm>
                  <a:off x="3256133" y="3909276"/>
                  <a:ext cx="498135" cy="498135"/>
                </a:xfrm>
                <a:prstGeom prst="ellipse">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文本框 30">
                <a:extLst>
                  <a:ext uri="{FF2B5EF4-FFF2-40B4-BE49-F238E27FC236}">
                    <a16:creationId xmlns="" xmlns:a16="http://schemas.microsoft.com/office/drawing/2014/main" id="{A13C32B5-B82A-436B-899A-4E4F7A524DCD}"/>
                  </a:ext>
                </a:extLst>
              </p:cNvPr>
              <p:cNvSpPr txBox="1"/>
              <p:nvPr/>
            </p:nvSpPr>
            <p:spPr>
              <a:xfrm>
                <a:off x="3211115" y="3896733"/>
                <a:ext cx="588169"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03</a:t>
                </a:r>
                <a:endParaRPr lang="zh-CN" altLang="en-US" sz="2400" dirty="0">
                  <a:solidFill>
                    <a:schemeClr val="tx1">
                      <a:lumMod val="75000"/>
                      <a:lumOff val="25000"/>
                    </a:schemeClr>
                  </a:solidFill>
                  <a:cs typeface="+mn-ea"/>
                  <a:sym typeface="+mn-lt"/>
                </a:endParaRPr>
              </a:p>
            </p:txBody>
          </p:sp>
        </p:grpSp>
        <p:grpSp>
          <p:nvGrpSpPr>
            <p:cNvPr id="27" name="组合 26">
              <a:extLst>
                <a:ext uri="{FF2B5EF4-FFF2-40B4-BE49-F238E27FC236}">
                  <a16:creationId xmlns="" xmlns:a16="http://schemas.microsoft.com/office/drawing/2014/main" id="{46B604C7-7BCA-4135-B297-1BCEABC0E270}"/>
                </a:ext>
              </a:extLst>
            </p:cNvPr>
            <p:cNvGrpSpPr/>
            <p:nvPr/>
          </p:nvGrpSpPr>
          <p:grpSpPr>
            <a:xfrm>
              <a:off x="4009401" y="3855897"/>
              <a:ext cx="3392271" cy="574116"/>
              <a:chOff x="4009401" y="3873273"/>
              <a:chExt cx="3392271" cy="574116"/>
            </a:xfrm>
          </p:grpSpPr>
          <p:sp>
            <p:nvSpPr>
              <p:cNvPr id="28" name="文本框 27">
                <a:extLst>
                  <a:ext uri="{FF2B5EF4-FFF2-40B4-BE49-F238E27FC236}">
                    <a16:creationId xmlns="" xmlns:a16="http://schemas.microsoft.com/office/drawing/2014/main" id="{785439CF-722D-457D-940B-E62CCDF4DC5D}"/>
                  </a:ext>
                </a:extLst>
              </p:cNvPr>
              <p:cNvSpPr txBox="1"/>
              <p:nvPr/>
            </p:nvSpPr>
            <p:spPr>
              <a:xfrm>
                <a:off x="4009401" y="3873273"/>
                <a:ext cx="3067674" cy="461665"/>
              </a:xfrm>
              <a:prstGeom prst="rect">
                <a:avLst/>
              </a:prstGeom>
              <a:noFill/>
            </p:spPr>
            <p:txBody>
              <a:bodyPr wrap="square" rtlCol="0">
                <a:spAutoFit/>
              </a:bodyPr>
              <a:lstStyle/>
              <a:p>
                <a:pPr algn="dist"/>
                <a:r>
                  <a:rPr lang="zh-CN" altLang="en-US" sz="2400" dirty="0">
                    <a:solidFill>
                      <a:schemeClr val="tx1">
                        <a:lumMod val="85000"/>
                        <a:lumOff val="15000"/>
                      </a:schemeClr>
                    </a:solidFill>
                    <a:cs typeface="+mn-ea"/>
                    <a:sym typeface="+mn-lt"/>
                  </a:rPr>
                  <a:t>冲刺阶段的事项</a:t>
                </a:r>
              </a:p>
            </p:txBody>
          </p:sp>
          <p:sp>
            <p:nvSpPr>
              <p:cNvPr id="29" name="文本框 28">
                <a:extLst>
                  <a:ext uri="{FF2B5EF4-FFF2-40B4-BE49-F238E27FC236}">
                    <a16:creationId xmlns="" xmlns:a16="http://schemas.microsoft.com/office/drawing/2014/main" id="{1254797D-47C3-4434-A8E9-13D784E0A421}"/>
                  </a:ext>
                </a:extLst>
              </p:cNvPr>
              <p:cNvSpPr txBox="1"/>
              <p:nvPr/>
            </p:nvSpPr>
            <p:spPr>
              <a:xfrm>
                <a:off x="4009401" y="4231945"/>
                <a:ext cx="3392271" cy="215444"/>
              </a:xfrm>
              <a:prstGeom prst="rect">
                <a:avLst/>
              </a:prstGeom>
              <a:noFill/>
            </p:spPr>
            <p:txBody>
              <a:bodyPr wrap="square" rtlCol="0">
                <a:spAutoFit/>
              </a:bodyPr>
              <a:lstStyle/>
              <a:p>
                <a:pPr algn="dist"/>
                <a:r>
                  <a:rPr lang="en-US" altLang="zh-CN" sz="800" dirty="0">
                    <a:cs typeface="+mn-ea"/>
                    <a:sym typeface="+mn-lt"/>
                  </a:rPr>
                  <a:t>COUNTDOWN TO THE COLLEGE ENTRANCE EXAMINATION</a:t>
                </a:r>
                <a:endParaRPr lang="zh-CN" altLang="en-US" sz="800" dirty="0">
                  <a:cs typeface="+mn-ea"/>
                  <a:sym typeface="+mn-lt"/>
                </a:endParaRPr>
              </a:p>
            </p:txBody>
          </p:sp>
        </p:grpSp>
      </p:grpSp>
      <p:grpSp>
        <p:nvGrpSpPr>
          <p:cNvPr id="34" name="组合 33">
            <a:extLst>
              <a:ext uri="{FF2B5EF4-FFF2-40B4-BE49-F238E27FC236}">
                <a16:creationId xmlns="" xmlns:a16="http://schemas.microsoft.com/office/drawing/2014/main" id="{599C71EF-85E8-4E8E-A286-D795F1FD4642}"/>
              </a:ext>
            </a:extLst>
          </p:cNvPr>
          <p:cNvGrpSpPr/>
          <p:nvPr/>
        </p:nvGrpSpPr>
        <p:grpSpPr>
          <a:xfrm>
            <a:off x="7302847" y="3883336"/>
            <a:ext cx="4295615" cy="798286"/>
            <a:chOff x="3106057" y="3759200"/>
            <a:chExt cx="4295615" cy="798286"/>
          </a:xfrm>
        </p:grpSpPr>
        <p:grpSp>
          <p:nvGrpSpPr>
            <p:cNvPr id="35" name="组合 34">
              <a:extLst>
                <a:ext uri="{FF2B5EF4-FFF2-40B4-BE49-F238E27FC236}">
                  <a16:creationId xmlns="" xmlns:a16="http://schemas.microsoft.com/office/drawing/2014/main" id="{B3ECEE1A-C058-4A5C-AD1A-8CB607151B8C}"/>
                </a:ext>
              </a:extLst>
            </p:cNvPr>
            <p:cNvGrpSpPr/>
            <p:nvPr/>
          </p:nvGrpSpPr>
          <p:grpSpPr>
            <a:xfrm>
              <a:off x="3106057" y="3759200"/>
              <a:ext cx="798286" cy="798286"/>
              <a:chOff x="3106057" y="3759200"/>
              <a:chExt cx="798286" cy="798286"/>
            </a:xfrm>
          </p:grpSpPr>
          <p:grpSp>
            <p:nvGrpSpPr>
              <p:cNvPr id="39" name="组合 38">
                <a:extLst>
                  <a:ext uri="{FF2B5EF4-FFF2-40B4-BE49-F238E27FC236}">
                    <a16:creationId xmlns="" xmlns:a16="http://schemas.microsoft.com/office/drawing/2014/main" id="{FEDA953A-62E1-411D-AA14-00170E5E72F9}"/>
                  </a:ext>
                </a:extLst>
              </p:cNvPr>
              <p:cNvGrpSpPr/>
              <p:nvPr/>
            </p:nvGrpSpPr>
            <p:grpSpPr>
              <a:xfrm>
                <a:off x="3106057" y="3759200"/>
                <a:ext cx="798286" cy="798286"/>
                <a:chOff x="3106057" y="3759200"/>
                <a:chExt cx="798286" cy="798286"/>
              </a:xfrm>
            </p:grpSpPr>
            <p:sp>
              <p:nvSpPr>
                <p:cNvPr id="41" name="椭圆 40">
                  <a:extLst>
                    <a:ext uri="{FF2B5EF4-FFF2-40B4-BE49-F238E27FC236}">
                      <a16:creationId xmlns="" xmlns:a16="http://schemas.microsoft.com/office/drawing/2014/main" id="{EF254569-8723-4D47-B8DA-3EF84120686B}"/>
                    </a:ext>
                  </a:extLst>
                </p:cNvPr>
                <p:cNvSpPr/>
                <p:nvPr/>
              </p:nvSpPr>
              <p:spPr>
                <a:xfrm>
                  <a:off x="3106057" y="3759200"/>
                  <a:ext cx="798286" cy="798286"/>
                </a:xfrm>
                <a:prstGeom prst="ellipse">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 xmlns:a16="http://schemas.microsoft.com/office/drawing/2014/main" id="{43D8574B-F7A4-48F1-AD35-3AA78F8C3C01}"/>
                    </a:ext>
                  </a:extLst>
                </p:cNvPr>
                <p:cNvSpPr/>
                <p:nvPr/>
              </p:nvSpPr>
              <p:spPr>
                <a:xfrm>
                  <a:off x="3256133" y="3909276"/>
                  <a:ext cx="498135" cy="498135"/>
                </a:xfrm>
                <a:prstGeom prst="ellipse">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0" name="文本框 39">
                <a:extLst>
                  <a:ext uri="{FF2B5EF4-FFF2-40B4-BE49-F238E27FC236}">
                    <a16:creationId xmlns="" xmlns:a16="http://schemas.microsoft.com/office/drawing/2014/main" id="{6D6F0AA1-CB60-49A9-8922-0F163C4BE0E7}"/>
                  </a:ext>
                </a:extLst>
              </p:cNvPr>
              <p:cNvSpPr txBox="1"/>
              <p:nvPr/>
            </p:nvSpPr>
            <p:spPr>
              <a:xfrm>
                <a:off x="3211115" y="3896733"/>
                <a:ext cx="588169" cy="461665"/>
              </a:xfrm>
              <a:prstGeom prst="rect">
                <a:avLst/>
              </a:prstGeom>
              <a:noFill/>
            </p:spPr>
            <p:txBody>
              <a:bodyPr wrap="square" rtlCol="0">
                <a:spAutoFit/>
              </a:bodyPr>
              <a:lstStyle>
                <a:defPPr>
                  <a:defRPr lang="zh-CN"/>
                </a:defPPr>
                <a:lvl1pPr algn="ctr">
                  <a:defRPr sz="2400">
                    <a:solidFill>
                      <a:schemeClr val="tx1">
                        <a:lumMod val="75000"/>
                        <a:lumOff val="25000"/>
                      </a:schemeClr>
                    </a:solidFill>
                    <a:cs typeface="+mn-ea"/>
                  </a:defRPr>
                </a:lvl1pPr>
              </a:lstStyle>
              <a:p>
                <a:r>
                  <a:rPr lang="en-US" altLang="zh-CN" dirty="0">
                    <a:sym typeface="+mn-lt"/>
                  </a:rPr>
                  <a:t>02</a:t>
                </a:r>
                <a:endParaRPr lang="zh-CN" altLang="en-US" dirty="0">
                  <a:sym typeface="+mn-lt"/>
                </a:endParaRPr>
              </a:p>
            </p:txBody>
          </p:sp>
        </p:grpSp>
        <p:grpSp>
          <p:nvGrpSpPr>
            <p:cNvPr id="36" name="组合 35">
              <a:extLst>
                <a:ext uri="{FF2B5EF4-FFF2-40B4-BE49-F238E27FC236}">
                  <a16:creationId xmlns="" xmlns:a16="http://schemas.microsoft.com/office/drawing/2014/main" id="{07692915-CC95-40C7-B9F1-F6B4EAE1DBBB}"/>
                </a:ext>
              </a:extLst>
            </p:cNvPr>
            <p:cNvGrpSpPr/>
            <p:nvPr/>
          </p:nvGrpSpPr>
          <p:grpSpPr>
            <a:xfrm>
              <a:off x="4009401" y="3855897"/>
              <a:ext cx="3392271" cy="574116"/>
              <a:chOff x="4009401" y="3873273"/>
              <a:chExt cx="3392271" cy="574116"/>
            </a:xfrm>
          </p:grpSpPr>
          <p:sp>
            <p:nvSpPr>
              <p:cNvPr id="37" name="文本框 36">
                <a:extLst>
                  <a:ext uri="{FF2B5EF4-FFF2-40B4-BE49-F238E27FC236}">
                    <a16:creationId xmlns="" xmlns:a16="http://schemas.microsoft.com/office/drawing/2014/main" id="{AC1B5FE1-2012-4599-88FF-6553A0FAD724}"/>
                  </a:ext>
                </a:extLst>
              </p:cNvPr>
              <p:cNvSpPr txBox="1"/>
              <p:nvPr/>
            </p:nvSpPr>
            <p:spPr>
              <a:xfrm>
                <a:off x="4009401" y="3873273"/>
                <a:ext cx="3067674" cy="461665"/>
              </a:xfrm>
              <a:prstGeom prst="rect">
                <a:avLst/>
              </a:prstGeom>
              <a:noFill/>
            </p:spPr>
            <p:txBody>
              <a:bodyPr wrap="square" rtlCol="0">
                <a:spAutoFit/>
              </a:bodyPr>
              <a:lstStyle/>
              <a:p>
                <a:pPr algn="dist"/>
                <a:r>
                  <a:rPr lang="zh-CN" altLang="en-US" sz="2400" dirty="0">
                    <a:solidFill>
                      <a:schemeClr val="tx1">
                        <a:lumMod val="85000"/>
                        <a:lumOff val="15000"/>
                      </a:schemeClr>
                    </a:solidFill>
                    <a:cs typeface="+mn-ea"/>
                    <a:sym typeface="+mn-lt"/>
                  </a:rPr>
                  <a:t>主题班会的活动</a:t>
                </a:r>
              </a:p>
            </p:txBody>
          </p:sp>
          <p:sp>
            <p:nvSpPr>
              <p:cNvPr id="38" name="文本框 37">
                <a:extLst>
                  <a:ext uri="{FF2B5EF4-FFF2-40B4-BE49-F238E27FC236}">
                    <a16:creationId xmlns="" xmlns:a16="http://schemas.microsoft.com/office/drawing/2014/main" id="{DF355428-DB22-422F-B8C2-4DBC945E75AC}"/>
                  </a:ext>
                </a:extLst>
              </p:cNvPr>
              <p:cNvSpPr txBox="1"/>
              <p:nvPr/>
            </p:nvSpPr>
            <p:spPr>
              <a:xfrm>
                <a:off x="4009401" y="4231945"/>
                <a:ext cx="3392271" cy="215444"/>
              </a:xfrm>
              <a:prstGeom prst="rect">
                <a:avLst/>
              </a:prstGeom>
              <a:noFill/>
            </p:spPr>
            <p:txBody>
              <a:bodyPr wrap="square" rtlCol="0">
                <a:spAutoFit/>
              </a:bodyPr>
              <a:lstStyle/>
              <a:p>
                <a:pPr algn="dist"/>
                <a:r>
                  <a:rPr lang="en-US" altLang="zh-CN" sz="800" dirty="0">
                    <a:cs typeface="+mn-ea"/>
                    <a:sym typeface="+mn-lt"/>
                  </a:rPr>
                  <a:t>COUNTDOWN TO THE COLLEGE ENTRANCE EXAMINATION</a:t>
                </a:r>
                <a:endParaRPr lang="zh-CN" altLang="en-US" sz="800" dirty="0">
                  <a:cs typeface="+mn-ea"/>
                  <a:sym typeface="+mn-lt"/>
                </a:endParaRPr>
              </a:p>
            </p:txBody>
          </p:sp>
        </p:grpSp>
      </p:grpSp>
      <p:grpSp>
        <p:nvGrpSpPr>
          <p:cNvPr id="43" name="组合 42">
            <a:extLst>
              <a:ext uri="{FF2B5EF4-FFF2-40B4-BE49-F238E27FC236}">
                <a16:creationId xmlns="" xmlns:a16="http://schemas.microsoft.com/office/drawing/2014/main" id="{3B528961-09CF-4C03-A4CD-DA776EE77CEF}"/>
              </a:ext>
            </a:extLst>
          </p:cNvPr>
          <p:cNvGrpSpPr/>
          <p:nvPr/>
        </p:nvGrpSpPr>
        <p:grpSpPr>
          <a:xfrm>
            <a:off x="7302847" y="5202087"/>
            <a:ext cx="4295615" cy="798286"/>
            <a:chOff x="3106057" y="3759200"/>
            <a:chExt cx="4295615" cy="798286"/>
          </a:xfrm>
        </p:grpSpPr>
        <p:grpSp>
          <p:nvGrpSpPr>
            <p:cNvPr id="44" name="组合 43">
              <a:extLst>
                <a:ext uri="{FF2B5EF4-FFF2-40B4-BE49-F238E27FC236}">
                  <a16:creationId xmlns="" xmlns:a16="http://schemas.microsoft.com/office/drawing/2014/main" id="{C3DAA632-093A-48D3-B3DF-451D60C84992}"/>
                </a:ext>
              </a:extLst>
            </p:cNvPr>
            <p:cNvGrpSpPr/>
            <p:nvPr/>
          </p:nvGrpSpPr>
          <p:grpSpPr>
            <a:xfrm>
              <a:off x="3106057" y="3759200"/>
              <a:ext cx="798286" cy="798286"/>
              <a:chOff x="3106057" y="3759200"/>
              <a:chExt cx="798286" cy="798286"/>
            </a:xfrm>
          </p:grpSpPr>
          <p:grpSp>
            <p:nvGrpSpPr>
              <p:cNvPr id="48" name="组合 47">
                <a:extLst>
                  <a:ext uri="{FF2B5EF4-FFF2-40B4-BE49-F238E27FC236}">
                    <a16:creationId xmlns="" xmlns:a16="http://schemas.microsoft.com/office/drawing/2014/main" id="{AA7D8338-6560-4291-8169-B22B83696A30}"/>
                  </a:ext>
                </a:extLst>
              </p:cNvPr>
              <p:cNvGrpSpPr/>
              <p:nvPr/>
            </p:nvGrpSpPr>
            <p:grpSpPr>
              <a:xfrm>
                <a:off x="3106057" y="3759200"/>
                <a:ext cx="798286" cy="798286"/>
                <a:chOff x="3106057" y="3759200"/>
                <a:chExt cx="798286" cy="798286"/>
              </a:xfrm>
            </p:grpSpPr>
            <p:sp>
              <p:nvSpPr>
                <p:cNvPr id="50" name="椭圆 49">
                  <a:extLst>
                    <a:ext uri="{FF2B5EF4-FFF2-40B4-BE49-F238E27FC236}">
                      <a16:creationId xmlns="" xmlns:a16="http://schemas.microsoft.com/office/drawing/2014/main" id="{E4CE57E4-2E8C-4A29-8506-6CA8E4B6BFB4}"/>
                    </a:ext>
                  </a:extLst>
                </p:cNvPr>
                <p:cNvSpPr/>
                <p:nvPr/>
              </p:nvSpPr>
              <p:spPr>
                <a:xfrm>
                  <a:off x="3106057" y="3759200"/>
                  <a:ext cx="798286" cy="798286"/>
                </a:xfrm>
                <a:prstGeom prst="ellipse">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 xmlns:a16="http://schemas.microsoft.com/office/drawing/2014/main" id="{8A23AEB0-4841-4CB3-96E5-70B754CCDBB7}"/>
                    </a:ext>
                  </a:extLst>
                </p:cNvPr>
                <p:cNvSpPr/>
                <p:nvPr/>
              </p:nvSpPr>
              <p:spPr>
                <a:xfrm>
                  <a:off x="3256133" y="3909276"/>
                  <a:ext cx="498135" cy="498135"/>
                </a:xfrm>
                <a:prstGeom prst="ellipse">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9" name="文本框 48">
                <a:extLst>
                  <a:ext uri="{FF2B5EF4-FFF2-40B4-BE49-F238E27FC236}">
                    <a16:creationId xmlns="" xmlns:a16="http://schemas.microsoft.com/office/drawing/2014/main" id="{0F12F4FD-E9A6-4A24-A91C-9161371BE4E2}"/>
                  </a:ext>
                </a:extLst>
              </p:cNvPr>
              <p:cNvSpPr txBox="1"/>
              <p:nvPr/>
            </p:nvSpPr>
            <p:spPr>
              <a:xfrm>
                <a:off x="3211115" y="3896733"/>
                <a:ext cx="588169" cy="461665"/>
              </a:xfrm>
              <a:prstGeom prst="rect">
                <a:avLst/>
              </a:prstGeom>
              <a:noFill/>
            </p:spPr>
            <p:txBody>
              <a:bodyPr wrap="square" rtlCol="0">
                <a:spAutoFit/>
              </a:bodyPr>
              <a:lstStyle>
                <a:defPPr>
                  <a:defRPr lang="zh-CN"/>
                </a:defPPr>
                <a:lvl1pPr algn="ctr">
                  <a:defRPr sz="2400">
                    <a:solidFill>
                      <a:schemeClr val="tx1">
                        <a:lumMod val="75000"/>
                        <a:lumOff val="25000"/>
                      </a:schemeClr>
                    </a:solidFill>
                    <a:cs typeface="+mn-ea"/>
                  </a:defRPr>
                </a:lvl1pPr>
              </a:lstStyle>
              <a:p>
                <a:r>
                  <a:rPr lang="en-US" altLang="zh-CN" dirty="0">
                    <a:sym typeface="+mn-lt"/>
                  </a:rPr>
                  <a:t>04</a:t>
                </a:r>
                <a:endParaRPr lang="zh-CN" altLang="en-US" dirty="0">
                  <a:sym typeface="+mn-lt"/>
                </a:endParaRPr>
              </a:p>
            </p:txBody>
          </p:sp>
        </p:grpSp>
        <p:grpSp>
          <p:nvGrpSpPr>
            <p:cNvPr id="45" name="组合 44">
              <a:extLst>
                <a:ext uri="{FF2B5EF4-FFF2-40B4-BE49-F238E27FC236}">
                  <a16:creationId xmlns="" xmlns:a16="http://schemas.microsoft.com/office/drawing/2014/main" id="{DBE32951-B5D0-47CE-B6DC-617419F00C80}"/>
                </a:ext>
              </a:extLst>
            </p:cNvPr>
            <p:cNvGrpSpPr/>
            <p:nvPr/>
          </p:nvGrpSpPr>
          <p:grpSpPr>
            <a:xfrm>
              <a:off x="4009401" y="3855897"/>
              <a:ext cx="3392271" cy="574116"/>
              <a:chOff x="4009401" y="3873273"/>
              <a:chExt cx="3392271" cy="574116"/>
            </a:xfrm>
          </p:grpSpPr>
          <p:sp>
            <p:nvSpPr>
              <p:cNvPr id="46" name="文本框 45">
                <a:extLst>
                  <a:ext uri="{FF2B5EF4-FFF2-40B4-BE49-F238E27FC236}">
                    <a16:creationId xmlns="" xmlns:a16="http://schemas.microsoft.com/office/drawing/2014/main" id="{6FF30DA6-0575-421B-8955-CE04081F608A}"/>
                  </a:ext>
                </a:extLst>
              </p:cNvPr>
              <p:cNvSpPr txBox="1"/>
              <p:nvPr/>
            </p:nvSpPr>
            <p:spPr>
              <a:xfrm>
                <a:off x="4009401" y="3873273"/>
                <a:ext cx="3067674" cy="461665"/>
              </a:xfrm>
              <a:prstGeom prst="rect">
                <a:avLst/>
              </a:prstGeom>
              <a:noFill/>
            </p:spPr>
            <p:txBody>
              <a:bodyPr wrap="square" rtlCol="0">
                <a:spAutoFit/>
              </a:bodyPr>
              <a:lstStyle/>
              <a:p>
                <a:pPr algn="dist"/>
                <a:r>
                  <a:rPr lang="zh-CN" altLang="en-US" sz="2400" dirty="0">
                    <a:solidFill>
                      <a:schemeClr val="tx1">
                        <a:lumMod val="85000"/>
                        <a:lumOff val="15000"/>
                      </a:schemeClr>
                    </a:solidFill>
                    <a:cs typeface="+mn-ea"/>
                    <a:sym typeface="+mn-lt"/>
                  </a:rPr>
                  <a:t>放松身心需锻炼</a:t>
                </a:r>
              </a:p>
            </p:txBody>
          </p:sp>
          <p:sp>
            <p:nvSpPr>
              <p:cNvPr id="47" name="文本框 46">
                <a:extLst>
                  <a:ext uri="{FF2B5EF4-FFF2-40B4-BE49-F238E27FC236}">
                    <a16:creationId xmlns="" xmlns:a16="http://schemas.microsoft.com/office/drawing/2014/main" id="{6CA9B159-3A3B-4929-8745-2B40AF88E794}"/>
                  </a:ext>
                </a:extLst>
              </p:cNvPr>
              <p:cNvSpPr txBox="1"/>
              <p:nvPr/>
            </p:nvSpPr>
            <p:spPr>
              <a:xfrm>
                <a:off x="4009401" y="4231945"/>
                <a:ext cx="3392271" cy="215444"/>
              </a:xfrm>
              <a:prstGeom prst="rect">
                <a:avLst/>
              </a:prstGeom>
              <a:noFill/>
            </p:spPr>
            <p:txBody>
              <a:bodyPr wrap="square" rtlCol="0">
                <a:spAutoFit/>
              </a:bodyPr>
              <a:lstStyle/>
              <a:p>
                <a:pPr algn="dist"/>
                <a:r>
                  <a:rPr lang="en-US" altLang="zh-CN" sz="800" dirty="0">
                    <a:cs typeface="+mn-ea"/>
                    <a:sym typeface="+mn-lt"/>
                  </a:rPr>
                  <a:t>COUNTDOWN TO THE COLLEGE ENTRANCE EXAMINATION</a:t>
                </a:r>
                <a:endParaRPr lang="zh-CN" altLang="en-US" sz="800" dirty="0">
                  <a:cs typeface="+mn-ea"/>
                  <a:sym typeface="+mn-lt"/>
                </a:endParaRPr>
              </a:p>
            </p:txBody>
          </p:sp>
        </p:grpSp>
      </p:grpSp>
    </p:spTree>
    <p:custDataLst>
      <p:tags r:id="rId1"/>
    </p:custDataLst>
    <p:extLst>
      <p:ext uri="{BB962C8B-B14F-4D97-AF65-F5344CB8AC3E}">
        <p14:creationId xmlns:p14="http://schemas.microsoft.com/office/powerpoint/2010/main" val="2239010759"/>
      </p:ext>
    </p:extLst>
  </p:cSld>
  <p:clrMapOvr>
    <a:masterClrMapping/>
  </p:clrMapOvr>
  <mc:AlternateContent xmlns:mc="http://schemas.openxmlformats.org/markup-compatibility/2006" xmlns:p14="http://schemas.microsoft.com/office/powerpoint/2010/main">
    <mc:Choice Requires="p14">
      <p:transition spd="slow" p14:dur="2000" advTm="4285"/>
    </mc:Choice>
    <mc:Fallback xmlns="">
      <p:transition spd="slow" advTm="42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p:tgtEl>
                                          <p:spTgt spid="24"/>
                                        </p:tgtEl>
                                        <p:attrNameLst>
                                          <p:attrName>ppt_x</p:attrName>
                                        </p:attrNameLst>
                                      </p:cBhvr>
                                      <p:tavLst>
                                        <p:tav tm="0">
                                          <p:val>
                                            <p:strVal val="#ppt_x-#ppt_w*1.125000"/>
                                          </p:val>
                                        </p:tav>
                                        <p:tav tm="100000">
                                          <p:val>
                                            <p:strVal val="#ppt_x"/>
                                          </p:val>
                                        </p:tav>
                                      </p:tavLst>
                                    </p:anim>
                                    <p:animEffect transition="in" filter="wipe(righ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p:tgtEl>
                                          <p:spTgt spid="34"/>
                                        </p:tgtEl>
                                        <p:attrNameLst>
                                          <p:attrName>ppt_x</p:attrName>
                                        </p:attrNameLst>
                                      </p:cBhvr>
                                      <p:tavLst>
                                        <p:tav tm="0">
                                          <p:val>
                                            <p:strVal val="#ppt_x-#ppt_w*1.125000"/>
                                          </p:val>
                                        </p:tav>
                                        <p:tav tm="100000">
                                          <p:val>
                                            <p:strVal val="#ppt_x"/>
                                          </p:val>
                                        </p:tav>
                                      </p:tavLst>
                                    </p:anim>
                                    <p:animEffect transition="in" filter="wipe(right)">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p:tgtEl>
                                          <p:spTgt spid="25"/>
                                        </p:tgtEl>
                                        <p:attrNameLst>
                                          <p:attrName>ppt_x</p:attrName>
                                        </p:attrNameLst>
                                      </p:cBhvr>
                                      <p:tavLst>
                                        <p:tav tm="0">
                                          <p:val>
                                            <p:strVal val="#ppt_x-#ppt_w*1.125000"/>
                                          </p:val>
                                        </p:tav>
                                        <p:tav tm="100000">
                                          <p:val>
                                            <p:strVal val="#ppt_x"/>
                                          </p:val>
                                        </p:tav>
                                      </p:tavLst>
                                    </p:anim>
                                    <p:animEffect transition="in" filter="wipe(righ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p:tgtEl>
                                          <p:spTgt spid="43"/>
                                        </p:tgtEl>
                                        <p:attrNameLst>
                                          <p:attrName>ppt_x</p:attrName>
                                        </p:attrNameLst>
                                      </p:cBhvr>
                                      <p:tavLst>
                                        <p:tav tm="0">
                                          <p:val>
                                            <p:strVal val="#ppt_x-#ppt_w*1.125000"/>
                                          </p:val>
                                        </p:tav>
                                        <p:tav tm="100000">
                                          <p:val>
                                            <p:strVal val="#ppt_x"/>
                                          </p:val>
                                        </p:tav>
                                      </p:tavLst>
                                    </p:anim>
                                    <p:animEffect transition="in" filter="wipe(right)">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0B315473-9E77-4B15-9BE3-B507EF8657D1}"/>
              </a:ext>
            </a:extLst>
          </p:cNvPr>
          <p:cNvSpPr/>
          <p:nvPr/>
        </p:nvSpPr>
        <p:spPr>
          <a:xfrm>
            <a:off x="0" y="5880100"/>
            <a:ext cx="12192000" cy="977900"/>
          </a:xfrm>
          <a:prstGeom prst="rect">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 xmlns:a16="http://schemas.microsoft.com/office/drawing/2014/main" id="{7B8603B2-132E-482B-9884-05292A85D4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9933" y="1092200"/>
            <a:ext cx="7905881" cy="4787900"/>
          </a:xfrm>
          <a:prstGeom prst="rect">
            <a:avLst/>
          </a:prstGeom>
          <a:effectLst/>
        </p:spPr>
      </p:pic>
      <p:grpSp>
        <p:nvGrpSpPr>
          <p:cNvPr id="9" name="组合 8">
            <a:extLst>
              <a:ext uri="{FF2B5EF4-FFF2-40B4-BE49-F238E27FC236}">
                <a16:creationId xmlns="" xmlns:a16="http://schemas.microsoft.com/office/drawing/2014/main" id="{F7982A4F-7C97-4139-A617-E4DEBC8CE4A9}"/>
              </a:ext>
            </a:extLst>
          </p:cNvPr>
          <p:cNvGrpSpPr/>
          <p:nvPr/>
        </p:nvGrpSpPr>
        <p:grpSpPr>
          <a:xfrm>
            <a:off x="6440438" y="2032000"/>
            <a:ext cx="5288782" cy="2106994"/>
            <a:chOff x="6516638" y="1638300"/>
            <a:chExt cx="5288782" cy="2106994"/>
          </a:xfrm>
        </p:grpSpPr>
        <p:sp>
          <p:nvSpPr>
            <p:cNvPr id="5" name="文本框 4">
              <a:extLst>
                <a:ext uri="{FF2B5EF4-FFF2-40B4-BE49-F238E27FC236}">
                  <a16:creationId xmlns="" xmlns:a16="http://schemas.microsoft.com/office/drawing/2014/main" id="{E906722D-73A2-4FBC-94DF-7331EA2ABCAD}"/>
                </a:ext>
              </a:extLst>
            </p:cNvPr>
            <p:cNvSpPr txBox="1"/>
            <p:nvPr/>
          </p:nvSpPr>
          <p:spPr>
            <a:xfrm>
              <a:off x="6516638" y="1638300"/>
              <a:ext cx="3046462" cy="1107996"/>
            </a:xfrm>
            <a:prstGeom prst="rect">
              <a:avLst/>
            </a:prstGeom>
            <a:noFill/>
          </p:spPr>
          <p:txBody>
            <a:bodyPr wrap="square" rtlCol="0">
              <a:spAutoFit/>
            </a:bodyPr>
            <a:lstStyle/>
            <a:p>
              <a:pPr algn="dist"/>
              <a:r>
                <a:rPr lang="zh-CN" altLang="en-US" sz="6600" dirty="0">
                  <a:solidFill>
                    <a:schemeClr val="tx1">
                      <a:lumMod val="75000"/>
                      <a:lumOff val="25000"/>
                    </a:schemeClr>
                  </a:solidFill>
                  <a:cs typeface="+mn-ea"/>
                  <a:sym typeface="+mn-lt"/>
                </a:rPr>
                <a:t>第四章</a:t>
              </a:r>
            </a:p>
          </p:txBody>
        </p:sp>
        <p:grpSp>
          <p:nvGrpSpPr>
            <p:cNvPr id="8" name="组合 7">
              <a:extLst>
                <a:ext uri="{FF2B5EF4-FFF2-40B4-BE49-F238E27FC236}">
                  <a16:creationId xmlns="" xmlns:a16="http://schemas.microsoft.com/office/drawing/2014/main" id="{982BAD5D-2B06-4386-B5D3-27F8E1CC6AF4}"/>
                </a:ext>
              </a:extLst>
            </p:cNvPr>
            <p:cNvGrpSpPr/>
            <p:nvPr/>
          </p:nvGrpSpPr>
          <p:grpSpPr>
            <a:xfrm>
              <a:off x="6516638" y="2701820"/>
              <a:ext cx="5288782" cy="1043474"/>
              <a:chOff x="6516638" y="2498814"/>
              <a:chExt cx="5288782" cy="1043474"/>
            </a:xfrm>
          </p:grpSpPr>
          <p:sp>
            <p:nvSpPr>
              <p:cNvPr id="6" name="文本框 5">
                <a:extLst>
                  <a:ext uri="{FF2B5EF4-FFF2-40B4-BE49-F238E27FC236}">
                    <a16:creationId xmlns="" xmlns:a16="http://schemas.microsoft.com/office/drawing/2014/main" id="{9E06AEA0-A9F5-497E-9291-09E6AB1B4D36}"/>
                  </a:ext>
                </a:extLst>
              </p:cNvPr>
              <p:cNvSpPr txBox="1"/>
              <p:nvPr/>
            </p:nvSpPr>
            <p:spPr>
              <a:xfrm>
                <a:off x="6516638" y="2498814"/>
                <a:ext cx="5192762" cy="830997"/>
              </a:xfrm>
              <a:prstGeom prst="rect">
                <a:avLst/>
              </a:prstGeom>
              <a:noFill/>
            </p:spPr>
            <p:txBody>
              <a:bodyPr wrap="square" rtlCol="0">
                <a:spAutoFit/>
              </a:bodyPr>
              <a:lstStyle/>
              <a:p>
                <a:pPr algn="dist"/>
                <a:r>
                  <a:rPr lang="zh-CN" altLang="en-US" sz="4800" dirty="0">
                    <a:solidFill>
                      <a:schemeClr val="bg1"/>
                    </a:solidFill>
                    <a:effectLst>
                      <a:outerShdw blurRad="38100" dist="38100" dir="2700000" algn="tl">
                        <a:srgbClr val="000000">
                          <a:alpha val="43137"/>
                        </a:srgbClr>
                      </a:outerShdw>
                    </a:effectLst>
                    <a:cs typeface="+mn-ea"/>
                    <a:sym typeface="+mn-lt"/>
                  </a:rPr>
                  <a:t>放松身心需锻炼</a:t>
                </a:r>
              </a:p>
            </p:txBody>
          </p:sp>
          <p:sp>
            <p:nvSpPr>
              <p:cNvPr id="7" name="文本框 6">
                <a:extLst>
                  <a:ext uri="{FF2B5EF4-FFF2-40B4-BE49-F238E27FC236}">
                    <a16:creationId xmlns="" xmlns:a16="http://schemas.microsoft.com/office/drawing/2014/main" id="{30F72055-A059-46DA-98B8-FAF45BB9A383}"/>
                  </a:ext>
                </a:extLst>
              </p:cNvPr>
              <p:cNvSpPr txBox="1"/>
              <p:nvPr/>
            </p:nvSpPr>
            <p:spPr>
              <a:xfrm>
                <a:off x="6612658" y="3280678"/>
                <a:ext cx="5192762" cy="261610"/>
              </a:xfrm>
              <a:prstGeom prst="rect">
                <a:avLst/>
              </a:prstGeom>
              <a:noFill/>
            </p:spPr>
            <p:txBody>
              <a:bodyPr wrap="square" rtlCol="0">
                <a:spAutoFit/>
              </a:bodyPr>
              <a:lstStyle/>
              <a:p>
                <a:pPr algn="dist"/>
                <a:r>
                  <a:rPr lang="en-US" altLang="zh-CN" sz="1100" dirty="0">
                    <a:cs typeface="+mn-ea"/>
                    <a:sym typeface="+mn-lt"/>
                  </a:rPr>
                  <a:t>COUNTDOWN TO THE COLLEGE ENTRANCE EXAMINATION</a:t>
                </a:r>
                <a:endParaRPr lang="zh-CN" altLang="en-US" sz="1100" dirty="0">
                  <a:cs typeface="+mn-ea"/>
                  <a:sym typeface="+mn-lt"/>
                </a:endParaRPr>
              </a:p>
            </p:txBody>
          </p:sp>
        </p:grpSp>
      </p:grpSp>
      <p:pic>
        <p:nvPicPr>
          <p:cNvPr id="10" name="图片 9">
            <a:extLst>
              <a:ext uri="{FF2B5EF4-FFF2-40B4-BE49-F238E27FC236}">
                <a16:creationId xmlns="" xmlns:a16="http://schemas.microsoft.com/office/drawing/2014/main" id="{02945AAD-E059-4B2B-A30D-6DA03DBECF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24751" y="150401"/>
            <a:ext cx="4142498" cy="729322"/>
          </a:xfrm>
          <a:prstGeom prst="rect">
            <a:avLst/>
          </a:prstGeom>
        </p:spPr>
      </p:pic>
    </p:spTree>
    <p:custDataLst>
      <p:tags r:id="rId1"/>
    </p:custDataLst>
    <p:extLst>
      <p:ext uri="{BB962C8B-B14F-4D97-AF65-F5344CB8AC3E}">
        <p14:creationId xmlns:p14="http://schemas.microsoft.com/office/powerpoint/2010/main" val="543971476"/>
      </p:ext>
    </p:extLst>
  </p:cSld>
  <p:clrMapOvr>
    <a:masterClrMapping/>
  </p:clrMapOvr>
  <mc:AlternateContent xmlns:mc="http://schemas.openxmlformats.org/markup-compatibility/2006" xmlns:p14="http://schemas.microsoft.com/office/powerpoint/2010/main">
    <mc:Choice Requires="p14">
      <p:transition spd="slow" p14:dur="2000" advTm="1647"/>
    </mc:Choice>
    <mc:Fallback xmlns="">
      <p:transition spd="slow" advTm="16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放松身心需锻炼</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4" name="图片 3">
            <a:extLst>
              <a:ext uri="{FF2B5EF4-FFF2-40B4-BE49-F238E27FC236}">
                <a16:creationId xmlns="" xmlns:a16="http://schemas.microsoft.com/office/drawing/2014/main" id="{EB85E1C1-0883-477C-8C7B-9CDAAFFFD1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7144" y="1724879"/>
            <a:ext cx="4406900" cy="4406900"/>
          </a:xfrm>
          <a:prstGeom prst="rect">
            <a:avLst/>
          </a:prstGeom>
        </p:spPr>
      </p:pic>
      <p:grpSp>
        <p:nvGrpSpPr>
          <p:cNvPr id="13" name="组合 12">
            <a:extLst>
              <a:ext uri="{FF2B5EF4-FFF2-40B4-BE49-F238E27FC236}">
                <a16:creationId xmlns="" xmlns:a16="http://schemas.microsoft.com/office/drawing/2014/main" id="{DFFF930C-ED46-4C74-A827-D7C7D4FBCE76}"/>
              </a:ext>
            </a:extLst>
          </p:cNvPr>
          <p:cNvGrpSpPr/>
          <p:nvPr/>
        </p:nvGrpSpPr>
        <p:grpSpPr>
          <a:xfrm>
            <a:off x="1257985" y="2401469"/>
            <a:ext cx="2924662" cy="1218571"/>
            <a:chOff x="1206948" y="2359060"/>
            <a:chExt cx="2924662" cy="1218571"/>
          </a:xfrm>
        </p:grpSpPr>
        <p:sp>
          <p:nvSpPr>
            <p:cNvPr id="14" name="文本框 13">
              <a:extLst>
                <a:ext uri="{FF2B5EF4-FFF2-40B4-BE49-F238E27FC236}">
                  <a16:creationId xmlns="" xmlns:a16="http://schemas.microsoft.com/office/drawing/2014/main" id="{2C7BF532-2E24-45FC-BE4E-CBC803726B09}"/>
                </a:ext>
              </a:extLst>
            </p:cNvPr>
            <p:cNvSpPr txBox="1"/>
            <p:nvPr/>
          </p:nvSpPr>
          <p:spPr>
            <a:xfrm>
              <a:off x="2408085"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放松身心</a:t>
              </a:r>
            </a:p>
          </p:txBody>
        </p:sp>
        <p:sp>
          <p:nvSpPr>
            <p:cNvPr id="15" name="文本框 14">
              <a:extLst>
                <a:ext uri="{FF2B5EF4-FFF2-40B4-BE49-F238E27FC236}">
                  <a16:creationId xmlns="" xmlns:a16="http://schemas.microsoft.com/office/drawing/2014/main" id="{4A7AF834-BD29-4457-8C66-3B28D02CD30E}"/>
                </a:ext>
              </a:extLst>
            </p:cNvPr>
            <p:cNvSpPr txBox="1"/>
            <p:nvPr/>
          </p:nvSpPr>
          <p:spPr>
            <a:xfrm>
              <a:off x="1206948" y="2838967"/>
              <a:ext cx="2924662" cy="738664"/>
            </a:xfrm>
            <a:prstGeom prst="rect">
              <a:avLst/>
            </a:prstGeom>
            <a:noFill/>
          </p:spPr>
          <p:txBody>
            <a:bodyPr wrap="square" rtlCol="0">
              <a:spAutoFit/>
            </a:bodyPr>
            <a:lstStyle/>
            <a:p>
              <a:pPr algn="r"/>
              <a:r>
                <a:rPr lang="en-US" altLang="zh-CN" sz="1400" b="0" i="0" dirty="0">
                  <a:solidFill>
                    <a:schemeClr val="tx1">
                      <a:lumMod val="75000"/>
                      <a:lumOff val="25000"/>
                    </a:schemeClr>
                  </a:solidFill>
                  <a:effectLst/>
                  <a:cs typeface="+mn-ea"/>
                  <a:sym typeface="+mn-lt"/>
                </a:rPr>
                <a:t>1981</a:t>
              </a:r>
              <a:r>
                <a:rPr lang="zh-CN" altLang="en-US" sz="1400" b="0" i="0" dirty="0">
                  <a:solidFill>
                    <a:schemeClr val="tx1">
                      <a:lumMod val="75000"/>
                      <a:lumOff val="25000"/>
                    </a:schemeClr>
                  </a:solidFill>
                  <a:effectLst/>
                  <a:cs typeface="+mn-ea"/>
                  <a:sym typeface="+mn-lt"/>
                </a:rPr>
                <a:t>年，英语列入考试科目，以</a:t>
              </a:r>
              <a:r>
                <a:rPr lang="en-US" altLang="zh-CN" sz="1400" b="0" i="0" dirty="0">
                  <a:solidFill>
                    <a:schemeClr val="tx1">
                      <a:lumMod val="75000"/>
                      <a:lumOff val="25000"/>
                    </a:schemeClr>
                  </a:solidFill>
                  <a:effectLst/>
                  <a:cs typeface="+mn-ea"/>
                  <a:sym typeface="+mn-lt"/>
                </a:rPr>
                <a:t>30%</a:t>
              </a:r>
              <a:r>
                <a:rPr lang="zh-CN" altLang="en-US" sz="1400" b="0" i="0" dirty="0">
                  <a:solidFill>
                    <a:schemeClr val="tx1">
                      <a:lumMod val="75000"/>
                      <a:lumOff val="25000"/>
                    </a:schemeClr>
                  </a:solidFill>
                  <a:effectLst/>
                  <a:cs typeface="+mn-ea"/>
                  <a:sym typeface="+mn-lt"/>
                </a:rPr>
                <a:t>成绩计入总分或者参考，另外在理科中增加了生物学科</a:t>
              </a:r>
              <a:endParaRPr lang="zh-CN" altLang="en-US" sz="1400" dirty="0">
                <a:solidFill>
                  <a:schemeClr val="tx1">
                    <a:lumMod val="75000"/>
                    <a:lumOff val="25000"/>
                  </a:schemeClr>
                </a:solidFill>
                <a:cs typeface="+mn-ea"/>
                <a:sym typeface="+mn-lt"/>
              </a:endParaRPr>
            </a:p>
          </p:txBody>
        </p:sp>
      </p:grpSp>
      <p:grpSp>
        <p:nvGrpSpPr>
          <p:cNvPr id="16" name="组合 15">
            <a:extLst>
              <a:ext uri="{FF2B5EF4-FFF2-40B4-BE49-F238E27FC236}">
                <a16:creationId xmlns="" xmlns:a16="http://schemas.microsoft.com/office/drawing/2014/main" id="{781ABED6-1EDE-4182-BCCE-6C7F244B5E14}"/>
              </a:ext>
            </a:extLst>
          </p:cNvPr>
          <p:cNvGrpSpPr/>
          <p:nvPr/>
        </p:nvGrpSpPr>
        <p:grpSpPr>
          <a:xfrm>
            <a:off x="1257985" y="4265663"/>
            <a:ext cx="2924662" cy="1218571"/>
            <a:chOff x="1206948" y="2359060"/>
            <a:chExt cx="2924662" cy="1218571"/>
          </a:xfrm>
        </p:grpSpPr>
        <p:sp>
          <p:nvSpPr>
            <p:cNvPr id="17" name="文本框 16">
              <a:extLst>
                <a:ext uri="{FF2B5EF4-FFF2-40B4-BE49-F238E27FC236}">
                  <a16:creationId xmlns="" xmlns:a16="http://schemas.microsoft.com/office/drawing/2014/main" id="{493A775E-2ED4-4DF4-8E18-D501C0341B08}"/>
                </a:ext>
              </a:extLst>
            </p:cNvPr>
            <p:cNvSpPr txBox="1"/>
            <p:nvPr/>
          </p:nvSpPr>
          <p:spPr>
            <a:xfrm>
              <a:off x="2408085"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放松身心</a:t>
              </a:r>
            </a:p>
          </p:txBody>
        </p:sp>
        <p:sp>
          <p:nvSpPr>
            <p:cNvPr id="18" name="文本框 17">
              <a:extLst>
                <a:ext uri="{FF2B5EF4-FFF2-40B4-BE49-F238E27FC236}">
                  <a16:creationId xmlns="" xmlns:a16="http://schemas.microsoft.com/office/drawing/2014/main" id="{7C31BA55-9667-41D8-9EFD-749A5A95AE74}"/>
                </a:ext>
              </a:extLst>
            </p:cNvPr>
            <p:cNvSpPr txBox="1"/>
            <p:nvPr/>
          </p:nvSpPr>
          <p:spPr>
            <a:xfrm>
              <a:off x="1206948" y="2838967"/>
              <a:ext cx="2924662" cy="738664"/>
            </a:xfrm>
            <a:prstGeom prst="rect">
              <a:avLst/>
            </a:prstGeom>
            <a:noFill/>
          </p:spPr>
          <p:txBody>
            <a:bodyPr wrap="square" rtlCol="0">
              <a:spAutoFit/>
            </a:bodyPr>
            <a:lstStyle/>
            <a:p>
              <a:pPr algn="r"/>
              <a:r>
                <a:rPr lang="zh-CN" altLang="en-US" sz="1400" b="0" i="0" dirty="0">
                  <a:solidFill>
                    <a:schemeClr val="tx1">
                      <a:lumMod val="75000"/>
                      <a:lumOff val="25000"/>
                    </a:schemeClr>
                  </a:solidFill>
                  <a:effectLst/>
                  <a:cs typeface="+mn-ea"/>
                  <a:sym typeface="+mn-lt"/>
                </a:rPr>
                <a:t>要按一定比例面向农村或农场、牧场、矿区、油田等艰苦行业的定向招生。</a:t>
              </a:r>
              <a:endParaRPr lang="zh-CN" altLang="en-US" sz="1400" dirty="0">
                <a:solidFill>
                  <a:schemeClr val="tx1">
                    <a:lumMod val="75000"/>
                    <a:lumOff val="25000"/>
                  </a:schemeClr>
                </a:solidFill>
                <a:cs typeface="+mn-ea"/>
                <a:sym typeface="+mn-lt"/>
              </a:endParaRPr>
            </a:p>
          </p:txBody>
        </p:sp>
      </p:grpSp>
      <p:grpSp>
        <p:nvGrpSpPr>
          <p:cNvPr id="19" name="组合 18">
            <a:extLst>
              <a:ext uri="{FF2B5EF4-FFF2-40B4-BE49-F238E27FC236}">
                <a16:creationId xmlns="" xmlns:a16="http://schemas.microsoft.com/office/drawing/2014/main" id="{9181B5E8-AAF4-4166-B769-A80F1B548A34}"/>
              </a:ext>
            </a:extLst>
          </p:cNvPr>
          <p:cNvGrpSpPr/>
          <p:nvPr/>
        </p:nvGrpSpPr>
        <p:grpSpPr>
          <a:xfrm>
            <a:off x="8098541" y="2401469"/>
            <a:ext cx="2924662" cy="1434014"/>
            <a:chOff x="1206948" y="2359060"/>
            <a:chExt cx="2924662" cy="1434014"/>
          </a:xfrm>
        </p:grpSpPr>
        <p:sp>
          <p:nvSpPr>
            <p:cNvPr id="20" name="文本框 19">
              <a:extLst>
                <a:ext uri="{FF2B5EF4-FFF2-40B4-BE49-F238E27FC236}">
                  <a16:creationId xmlns="" xmlns:a16="http://schemas.microsoft.com/office/drawing/2014/main" id="{B771ABAA-6D7F-47B4-A0F2-7B5903A096D2}"/>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放松身心</a:t>
              </a:r>
            </a:p>
          </p:txBody>
        </p:sp>
        <p:sp>
          <p:nvSpPr>
            <p:cNvPr id="21" name="文本框 20">
              <a:extLst>
                <a:ext uri="{FF2B5EF4-FFF2-40B4-BE49-F238E27FC236}">
                  <a16:creationId xmlns="" xmlns:a16="http://schemas.microsoft.com/office/drawing/2014/main" id="{C3A36080-A491-48EE-8772-6887955A2220}"/>
                </a:ext>
              </a:extLst>
            </p:cNvPr>
            <p:cNvSpPr txBox="1"/>
            <p:nvPr/>
          </p:nvSpPr>
          <p:spPr>
            <a:xfrm>
              <a:off x="1206948" y="2838967"/>
              <a:ext cx="2924662" cy="954107"/>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1983</a:t>
              </a:r>
              <a:r>
                <a:rPr lang="zh-CN" altLang="en-US" sz="1400" b="0" i="0" dirty="0">
                  <a:solidFill>
                    <a:schemeClr val="tx1">
                      <a:lumMod val="75000"/>
                      <a:lumOff val="25000"/>
                    </a:schemeClr>
                  </a:solidFill>
                  <a:effectLst/>
                  <a:cs typeface="+mn-ea"/>
                  <a:sym typeface="+mn-lt"/>
                </a:rPr>
                <a:t>年，教育部正式提出“定向招生，定向分配”的方法。规定在中央部门或国防科工委系统所属的某些普通高等院校</a:t>
              </a:r>
              <a:endParaRPr lang="zh-CN" altLang="en-US" sz="1400" dirty="0">
                <a:solidFill>
                  <a:schemeClr val="tx1">
                    <a:lumMod val="75000"/>
                    <a:lumOff val="25000"/>
                  </a:schemeClr>
                </a:solidFill>
                <a:cs typeface="+mn-ea"/>
                <a:sym typeface="+mn-lt"/>
              </a:endParaRPr>
            </a:p>
          </p:txBody>
        </p:sp>
      </p:grpSp>
      <p:grpSp>
        <p:nvGrpSpPr>
          <p:cNvPr id="22" name="组合 21">
            <a:extLst>
              <a:ext uri="{FF2B5EF4-FFF2-40B4-BE49-F238E27FC236}">
                <a16:creationId xmlns="" xmlns:a16="http://schemas.microsoft.com/office/drawing/2014/main" id="{86D541AC-EAF4-40B3-B432-EC83BA879B9E}"/>
              </a:ext>
            </a:extLst>
          </p:cNvPr>
          <p:cNvGrpSpPr/>
          <p:nvPr/>
        </p:nvGrpSpPr>
        <p:grpSpPr>
          <a:xfrm>
            <a:off x="8098541" y="4265663"/>
            <a:ext cx="2924662" cy="1434014"/>
            <a:chOff x="1206948" y="2359060"/>
            <a:chExt cx="2924662" cy="1434014"/>
          </a:xfrm>
        </p:grpSpPr>
        <p:sp>
          <p:nvSpPr>
            <p:cNvPr id="23" name="文本框 22">
              <a:extLst>
                <a:ext uri="{FF2B5EF4-FFF2-40B4-BE49-F238E27FC236}">
                  <a16:creationId xmlns="" xmlns:a16="http://schemas.microsoft.com/office/drawing/2014/main" id="{AA15CF57-DB93-4AC9-BA05-8BBCE7DB65B1}"/>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放松身心</a:t>
              </a:r>
            </a:p>
          </p:txBody>
        </p:sp>
        <p:sp>
          <p:nvSpPr>
            <p:cNvPr id="24" name="文本框 23">
              <a:extLst>
                <a:ext uri="{FF2B5EF4-FFF2-40B4-BE49-F238E27FC236}">
                  <a16:creationId xmlns="" xmlns:a16="http://schemas.microsoft.com/office/drawing/2014/main" id="{356D510B-A28E-47F7-995D-D800A96AE7BB}"/>
                </a:ext>
              </a:extLst>
            </p:cNvPr>
            <p:cNvSpPr txBox="1"/>
            <p:nvPr/>
          </p:nvSpPr>
          <p:spPr>
            <a:xfrm>
              <a:off x="1206948" y="2838967"/>
              <a:ext cx="2924662" cy="954107"/>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1983</a:t>
              </a:r>
              <a:r>
                <a:rPr lang="zh-CN" altLang="en-US" sz="1400" b="0" i="0" dirty="0">
                  <a:solidFill>
                    <a:schemeClr val="tx1">
                      <a:lumMod val="75000"/>
                      <a:lumOff val="25000"/>
                    </a:schemeClr>
                  </a:solidFill>
                  <a:effectLst/>
                  <a:cs typeface="+mn-ea"/>
                  <a:sym typeface="+mn-lt"/>
                </a:rPr>
                <a:t>年，外语（英语、俄语、日语、德语、法语、西班牙语，高考报名时可以自由选择，一般选择为英语）。</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1921008244"/>
      </p:ext>
    </p:extLst>
  </p:cSld>
  <p:clrMapOvr>
    <a:masterClrMapping/>
  </p:clrMapOvr>
  <mc:AlternateContent xmlns:mc="http://schemas.openxmlformats.org/markup-compatibility/2006" xmlns:p14="http://schemas.microsoft.com/office/powerpoint/2010/main">
    <mc:Choice Requires="p14">
      <p:transition spd="slow" p14:dur="2000" advTm="2456"/>
    </mc:Choice>
    <mc:Fallback xmlns="">
      <p:transition spd="slow" advTm="2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放松身心需锻炼</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4" name="图片 3">
            <a:extLst>
              <a:ext uri="{FF2B5EF4-FFF2-40B4-BE49-F238E27FC236}">
                <a16:creationId xmlns="" xmlns:a16="http://schemas.microsoft.com/office/drawing/2014/main" id="{77D53F3D-4C69-487D-B8B9-55FB28E066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5314" y="1562919"/>
            <a:ext cx="4587442" cy="4587442"/>
          </a:xfrm>
          <a:prstGeom prst="rect">
            <a:avLst/>
          </a:prstGeom>
        </p:spPr>
      </p:pic>
      <p:grpSp>
        <p:nvGrpSpPr>
          <p:cNvPr id="13" name="组合 12">
            <a:extLst>
              <a:ext uri="{FF2B5EF4-FFF2-40B4-BE49-F238E27FC236}">
                <a16:creationId xmlns="" xmlns:a16="http://schemas.microsoft.com/office/drawing/2014/main" id="{838BA963-58EE-4851-8693-CD43D2F09461}"/>
              </a:ext>
            </a:extLst>
          </p:cNvPr>
          <p:cNvGrpSpPr/>
          <p:nvPr/>
        </p:nvGrpSpPr>
        <p:grpSpPr>
          <a:xfrm>
            <a:off x="4753210" y="1998234"/>
            <a:ext cx="5883941" cy="1003127"/>
            <a:chOff x="1206947" y="2359060"/>
            <a:chExt cx="5883941" cy="1003127"/>
          </a:xfrm>
        </p:grpSpPr>
        <p:sp>
          <p:nvSpPr>
            <p:cNvPr id="14" name="文本框 13">
              <a:extLst>
                <a:ext uri="{FF2B5EF4-FFF2-40B4-BE49-F238E27FC236}">
                  <a16:creationId xmlns="" xmlns:a16="http://schemas.microsoft.com/office/drawing/2014/main" id="{CCBF59C7-C248-4E05-AAFD-9588271004CB}"/>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放松身心</a:t>
              </a:r>
            </a:p>
          </p:txBody>
        </p:sp>
        <p:sp>
          <p:nvSpPr>
            <p:cNvPr id="15" name="文本框 14">
              <a:extLst>
                <a:ext uri="{FF2B5EF4-FFF2-40B4-BE49-F238E27FC236}">
                  <a16:creationId xmlns="" xmlns:a16="http://schemas.microsoft.com/office/drawing/2014/main" id="{6D09B4A5-E73B-4577-B6BF-674042D9952E}"/>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16" name="组合 15">
            <a:extLst>
              <a:ext uri="{FF2B5EF4-FFF2-40B4-BE49-F238E27FC236}">
                <a16:creationId xmlns="" xmlns:a16="http://schemas.microsoft.com/office/drawing/2014/main" id="{D44C7D63-4BD3-497A-A8B8-73C417C68FF2}"/>
              </a:ext>
            </a:extLst>
          </p:cNvPr>
          <p:cNvGrpSpPr/>
          <p:nvPr/>
        </p:nvGrpSpPr>
        <p:grpSpPr>
          <a:xfrm>
            <a:off x="4753210" y="3369109"/>
            <a:ext cx="5883941" cy="1003127"/>
            <a:chOff x="1206947" y="2359060"/>
            <a:chExt cx="5883941" cy="1003127"/>
          </a:xfrm>
        </p:grpSpPr>
        <p:sp>
          <p:nvSpPr>
            <p:cNvPr id="17" name="文本框 16">
              <a:extLst>
                <a:ext uri="{FF2B5EF4-FFF2-40B4-BE49-F238E27FC236}">
                  <a16:creationId xmlns="" xmlns:a16="http://schemas.microsoft.com/office/drawing/2014/main" id="{400CF5FD-BC0C-4FC3-968C-16EC322CF143}"/>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放松身心</a:t>
              </a:r>
            </a:p>
          </p:txBody>
        </p:sp>
        <p:sp>
          <p:nvSpPr>
            <p:cNvPr id="18" name="文本框 17">
              <a:extLst>
                <a:ext uri="{FF2B5EF4-FFF2-40B4-BE49-F238E27FC236}">
                  <a16:creationId xmlns="" xmlns:a16="http://schemas.microsoft.com/office/drawing/2014/main" id="{61985304-2CC6-4098-B9C9-DF3B94B29DB8}"/>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977</a:t>
              </a:r>
              <a:r>
                <a:rPr lang="zh-CN" altLang="en-US" sz="1400" b="0" i="0" dirty="0">
                  <a:solidFill>
                    <a:schemeClr val="tx1">
                      <a:lumMod val="75000"/>
                      <a:lumOff val="25000"/>
                    </a:schemeClr>
                  </a:solidFill>
                  <a:effectLst/>
                  <a:cs typeface="+mn-ea"/>
                  <a:sym typeface="+mn-lt"/>
                </a:rPr>
                <a:t>年</a:t>
              </a:r>
              <a:r>
                <a:rPr lang="en-US" altLang="zh-CN" sz="1400" b="0" i="0" dirty="0">
                  <a:solidFill>
                    <a:schemeClr val="tx1">
                      <a:lumMod val="75000"/>
                      <a:lumOff val="25000"/>
                    </a:schemeClr>
                  </a:solidFill>
                  <a:effectLst/>
                  <a:cs typeface="+mn-ea"/>
                  <a:sym typeface="+mn-lt"/>
                </a:rPr>
                <a:t>10</a:t>
              </a:r>
              <a:r>
                <a:rPr lang="zh-CN" altLang="en-US" sz="1400" b="0" i="0" dirty="0">
                  <a:solidFill>
                    <a:schemeClr val="tx1">
                      <a:lumMod val="75000"/>
                      <a:lumOff val="25000"/>
                    </a:schemeClr>
                  </a:solidFill>
                  <a:effectLst/>
                  <a:cs typeface="+mn-ea"/>
                  <a:sym typeface="+mn-lt"/>
                </a:rPr>
                <a:t>月</a:t>
              </a:r>
              <a:r>
                <a:rPr lang="en-US" altLang="zh-CN" sz="1400" b="0" i="0" dirty="0">
                  <a:solidFill>
                    <a:schemeClr val="tx1">
                      <a:lumMod val="75000"/>
                      <a:lumOff val="25000"/>
                    </a:schemeClr>
                  </a:solidFill>
                  <a:effectLst/>
                  <a:cs typeface="+mn-ea"/>
                  <a:sym typeface="+mn-lt"/>
                </a:rPr>
                <a:t>21</a:t>
              </a:r>
              <a:r>
                <a:rPr lang="zh-CN" altLang="en-US" sz="1400" b="0" i="0" dirty="0">
                  <a:solidFill>
                    <a:schemeClr val="tx1">
                      <a:lumMod val="75000"/>
                      <a:lumOff val="25000"/>
                    </a:schemeClr>
                  </a:solidFill>
                  <a:effectLst/>
                  <a:cs typeface="+mn-ea"/>
                  <a:sym typeface="+mn-lt"/>
                </a:rPr>
                <a:t>日，举行了恢复高考后</a:t>
              </a:r>
              <a:r>
                <a:rPr lang="zh-CN" altLang="en-US" sz="1400" b="0" i="0" dirty="0" smtClean="0">
                  <a:solidFill>
                    <a:schemeClr val="tx1">
                      <a:lumMod val="75000"/>
                      <a:lumOff val="25000"/>
                    </a:schemeClr>
                  </a:solidFill>
                  <a:effectLst/>
                  <a:cs typeface="+mn-ea"/>
                  <a:sym typeface="+mn-lt"/>
                </a:rPr>
                <a:t>的优品次</a:t>
              </a:r>
              <a:r>
                <a:rPr lang="zh-CN" altLang="en-US" sz="1400" b="0" i="0" dirty="0">
                  <a:solidFill>
                    <a:schemeClr val="tx1">
                      <a:lumMod val="75000"/>
                      <a:lumOff val="25000"/>
                    </a:schemeClr>
                  </a:solidFill>
                  <a:effectLst/>
                  <a:cs typeface="+mn-ea"/>
                  <a:sym typeface="+mn-lt"/>
                </a:rPr>
                <a:t>考试，考试分为文史与理工两科，文史类科目是政治、语文、数学、史地</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历史和地理</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a:t>
              </a:r>
              <a:endParaRPr lang="zh-CN" altLang="en-US" sz="1400" dirty="0">
                <a:solidFill>
                  <a:schemeClr val="tx1">
                    <a:lumMod val="75000"/>
                    <a:lumOff val="25000"/>
                  </a:schemeClr>
                </a:solidFill>
                <a:cs typeface="+mn-ea"/>
                <a:sym typeface="+mn-lt"/>
              </a:endParaRPr>
            </a:p>
          </p:txBody>
        </p:sp>
      </p:grpSp>
      <p:grpSp>
        <p:nvGrpSpPr>
          <p:cNvPr id="19" name="组合 18">
            <a:extLst>
              <a:ext uri="{FF2B5EF4-FFF2-40B4-BE49-F238E27FC236}">
                <a16:creationId xmlns="" xmlns:a16="http://schemas.microsoft.com/office/drawing/2014/main" id="{D8C4324D-1741-4209-8C50-39408753A53E}"/>
              </a:ext>
            </a:extLst>
          </p:cNvPr>
          <p:cNvGrpSpPr/>
          <p:nvPr/>
        </p:nvGrpSpPr>
        <p:grpSpPr>
          <a:xfrm>
            <a:off x="4753210" y="4739984"/>
            <a:ext cx="5883941" cy="1003127"/>
            <a:chOff x="1206947" y="2359060"/>
            <a:chExt cx="5883941" cy="1003127"/>
          </a:xfrm>
        </p:grpSpPr>
        <p:sp>
          <p:nvSpPr>
            <p:cNvPr id="20" name="文本框 19">
              <a:extLst>
                <a:ext uri="{FF2B5EF4-FFF2-40B4-BE49-F238E27FC236}">
                  <a16:creationId xmlns="" xmlns:a16="http://schemas.microsoft.com/office/drawing/2014/main" id="{CCA6369B-ECC3-441A-9010-3558B9057FC3}"/>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放松身心</a:t>
              </a:r>
            </a:p>
          </p:txBody>
        </p:sp>
        <p:sp>
          <p:nvSpPr>
            <p:cNvPr id="21" name="文本框 20">
              <a:extLst>
                <a:ext uri="{FF2B5EF4-FFF2-40B4-BE49-F238E27FC236}">
                  <a16:creationId xmlns="" xmlns:a16="http://schemas.microsoft.com/office/drawing/2014/main" id="{207AD3AA-3569-4103-B887-77A7E4093214}"/>
                </a:ext>
              </a:extLst>
            </p:cNvPr>
            <p:cNvSpPr txBox="1"/>
            <p:nvPr/>
          </p:nvSpPr>
          <p:spPr>
            <a:xfrm>
              <a:off x="1206947" y="2838967"/>
              <a:ext cx="5883941" cy="523220"/>
            </a:xfrm>
            <a:prstGeom prst="rect">
              <a:avLst/>
            </a:prstGeom>
            <a:noFill/>
          </p:spPr>
          <p:txBody>
            <a:bodyPr wrap="square" rtlCol="0">
              <a:spAutoFit/>
            </a:bodyPr>
            <a:lstStyle/>
            <a:p>
              <a:r>
                <a:rPr lang="zh-CN" altLang="en-US" sz="1400" b="0" i="0" dirty="0">
                  <a:solidFill>
                    <a:schemeClr val="tx1">
                      <a:lumMod val="75000"/>
                      <a:lumOff val="25000"/>
                    </a:schemeClr>
                  </a:solidFill>
                  <a:effectLst/>
                  <a:cs typeface="+mn-ea"/>
                  <a:sym typeface="+mn-lt"/>
                </a:rPr>
                <a:t>理工类科目是政治、语文、数学、理化</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物理和化学</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，报考外语专业的要加试外语。</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2231309042"/>
      </p:ext>
    </p:extLst>
  </p:cSld>
  <p:clrMapOvr>
    <a:masterClrMapping/>
  </p:clrMapOvr>
  <mc:AlternateContent xmlns:mc="http://schemas.openxmlformats.org/markup-compatibility/2006" xmlns:p14="http://schemas.microsoft.com/office/powerpoint/2010/main">
    <mc:Choice Requires="p14">
      <p:transition spd="slow" p14:dur="2000" advTm="2489"/>
    </mc:Choice>
    <mc:Fallback xmlns="">
      <p:transition spd="slow" advTm="24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放松身心需锻炼</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4" name="图片 3">
            <a:extLst>
              <a:ext uri="{FF2B5EF4-FFF2-40B4-BE49-F238E27FC236}">
                <a16:creationId xmlns="" xmlns:a16="http://schemas.microsoft.com/office/drawing/2014/main" id="{7B63D50F-2F7C-4180-B4D0-C50C8A7FDA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38650" y="3226917"/>
            <a:ext cx="3314700" cy="3314700"/>
          </a:xfrm>
          <a:prstGeom prst="rect">
            <a:avLst/>
          </a:prstGeom>
        </p:spPr>
      </p:pic>
      <p:grpSp>
        <p:nvGrpSpPr>
          <p:cNvPr id="13" name="组合 12">
            <a:extLst>
              <a:ext uri="{FF2B5EF4-FFF2-40B4-BE49-F238E27FC236}">
                <a16:creationId xmlns="" xmlns:a16="http://schemas.microsoft.com/office/drawing/2014/main" id="{1059BEEF-3EEF-47FC-9B15-DE4BF247DB12}"/>
              </a:ext>
            </a:extLst>
          </p:cNvPr>
          <p:cNvGrpSpPr/>
          <p:nvPr/>
        </p:nvGrpSpPr>
        <p:grpSpPr>
          <a:xfrm>
            <a:off x="1724770" y="1966996"/>
            <a:ext cx="8742460" cy="1003127"/>
            <a:chOff x="1120477" y="2359060"/>
            <a:chExt cx="8742460" cy="1003127"/>
          </a:xfrm>
        </p:grpSpPr>
        <p:sp>
          <p:nvSpPr>
            <p:cNvPr id="14" name="文本框 13">
              <a:extLst>
                <a:ext uri="{FF2B5EF4-FFF2-40B4-BE49-F238E27FC236}">
                  <a16:creationId xmlns="" xmlns:a16="http://schemas.microsoft.com/office/drawing/2014/main" id="{313F4D5D-36AF-42C0-9E4F-B13A5A6377ED}"/>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放松身心</a:t>
              </a:r>
            </a:p>
          </p:txBody>
        </p:sp>
        <p:sp>
          <p:nvSpPr>
            <p:cNvPr id="15" name="文本框 14">
              <a:extLst>
                <a:ext uri="{FF2B5EF4-FFF2-40B4-BE49-F238E27FC236}">
                  <a16:creationId xmlns="" xmlns:a16="http://schemas.microsoft.com/office/drawing/2014/main" id="{FB0BE9E0-75E8-4667-B9EA-D1B5D7B2C144}"/>
                </a:ext>
              </a:extLst>
            </p:cNvPr>
            <p:cNvSpPr txBox="1"/>
            <p:nvPr/>
          </p:nvSpPr>
          <p:spPr>
            <a:xfrm>
              <a:off x="1120477" y="2838967"/>
              <a:ext cx="8742460"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21" name="组合 20">
            <a:extLst>
              <a:ext uri="{FF2B5EF4-FFF2-40B4-BE49-F238E27FC236}">
                <a16:creationId xmlns="" xmlns:a16="http://schemas.microsoft.com/office/drawing/2014/main" id="{68BD97BC-4F8C-4E43-9088-ADA1F3578FAC}"/>
              </a:ext>
            </a:extLst>
          </p:cNvPr>
          <p:cNvGrpSpPr/>
          <p:nvPr/>
        </p:nvGrpSpPr>
        <p:grpSpPr>
          <a:xfrm>
            <a:off x="1807915" y="3494060"/>
            <a:ext cx="2088900" cy="1846660"/>
            <a:chOff x="1807915" y="3494060"/>
            <a:chExt cx="2088900" cy="1846660"/>
          </a:xfrm>
        </p:grpSpPr>
        <p:sp>
          <p:nvSpPr>
            <p:cNvPr id="16" name="文本框 15">
              <a:extLst>
                <a:ext uri="{FF2B5EF4-FFF2-40B4-BE49-F238E27FC236}">
                  <a16:creationId xmlns="" xmlns:a16="http://schemas.microsoft.com/office/drawing/2014/main" id="{713EE7C5-4B60-4308-AA03-0C3895127242}"/>
                </a:ext>
              </a:extLst>
            </p:cNvPr>
            <p:cNvSpPr txBox="1"/>
            <p:nvPr/>
          </p:nvSpPr>
          <p:spPr>
            <a:xfrm>
              <a:off x="1990603" y="349406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放松身心</a:t>
              </a:r>
            </a:p>
          </p:txBody>
        </p:sp>
        <p:sp>
          <p:nvSpPr>
            <p:cNvPr id="17" name="文本框 16">
              <a:extLst>
                <a:ext uri="{FF2B5EF4-FFF2-40B4-BE49-F238E27FC236}">
                  <a16:creationId xmlns="" xmlns:a16="http://schemas.microsoft.com/office/drawing/2014/main" id="{386725DD-8236-4482-9822-DDB28481717E}"/>
                </a:ext>
              </a:extLst>
            </p:cNvPr>
            <p:cNvSpPr txBox="1"/>
            <p:nvPr/>
          </p:nvSpPr>
          <p:spPr>
            <a:xfrm>
              <a:off x="1807915" y="3955725"/>
              <a:ext cx="2088900" cy="1384995"/>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1985</a:t>
              </a:r>
              <a:r>
                <a:rPr lang="zh-CN" altLang="en-US" sz="1400" b="0" i="0" dirty="0">
                  <a:solidFill>
                    <a:schemeClr val="tx1">
                      <a:lumMod val="75000"/>
                      <a:lumOff val="25000"/>
                    </a:schemeClr>
                  </a:solidFill>
                  <a:cs typeface="+mn-ea"/>
                  <a:sym typeface="+mn-lt"/>
                </a:rPr>
                <a:t>年，教育部规定：可以从参加统一高考的考生中招收少数国家计划外的自费生。</a:t>
              </a:r>
              <a:endParaRPr lang="zh-CN" altLang="en-US" sz="1400" dirty="0">
                <a:solidFill>
                  <a:schemeClr val="tx1">
                    <a:lumMod val="75000"/>
                    <a:lumOff val="25000"/>
                  </a:schemeClr>
                </a:solidFill>
                <a:cs typeface="+mn-ea"/>
                <a:sym typeface="+mn-lt"/>
              </a:endParaRPr>
            </a:p>
          </p:txBody>
        </p:sp>
      </p:grpSp>
      <p:grpSp>
        <p:nvGrpSpPr>
          <p:cNvPr id="22" name="组合 21">
            <a:extLst>
              <a:ext uri="{FF2B5EF4-FFF2-40B4-BE49-F238E27FC236}">
                <a16:creationId xmlns="" xmlns:a16="http://schemas.microsoft.com/office/drawing/2014/main" id="{75E69059-F5A2-4E68-86EB-A6EB0530318D}"/>
              </a:ext>
            </a:extLst>
          </p:cNvPr>
          <p:cNvGrpSpPr/>
          <p:nvPr/>
        </p:nvGrpSpPr>
        <p:grpSpPr>
          <a:xfrm>
            <a:off x="8112497" y="3443378"/>
            <a:ext cx="2088900" cy="2169825"/>
            <a:chOff x="8112497" y="3443378"/>
            <a:chExt cx="2088900" cy="2169825"/>
          </a:xfrm>
        </p:grpSpPr>
        <p:sp>
          <p:nvSpPr>
            <p:cNvPr id="18" name="文本框 17">
              <a:extLst>
                <a:ext uri="{FF2B5EF4-FFF2-40B4-BE49-F238E27FC236}">
                  <a16:creationId xmlns="" xmlns:a16="http://schemas.microsoft.com/office/drawing/2014/main" id="{73B87570-0173-43E1-AA96-F3230A9EC50B}"/>
                </a:ext>
              </a:extLst>
            </p:cNvPr>
            <p:cNvSpPr txBox="1"/>
            <p:nvPr/>
          </p:nvSpPr>
          <p:spPr>
            <a:xfrm>
              <a:off x="8295185" y="3443378"/>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放松身心</a:t>
              </a:r>
            </a:p>
          </p:txBody>
        </p:sp>
        <p:sp>
          <p:nvSpPr>
            <p:cNvPr id="19" name="文本框 18">
              <a:extLst>
                <a:ext uri="{FF2B5EF4-FFF2-40B4-BE49-F238E27FC236}">
                  <a16:creationId xmlns="" xmlns:a16="http://schemas.microsoft.com/office/drawing/2014/main" id="{16A6425D-3616-42DB-87B4-D21C9A265A3A}"/>
                </a:ext>
              </a:extLst>
            </p:cNvPr>
            <p:cNvSpPr txBox="1"/>
            <p:nvPr/>
          </p:nvSpPr>
          <p:spPr>
            <a:xfrm>
              <a:off x="8112497" y="3905043"/>
              <a:ext cx="2088900" cy="1708160"/>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一向由国家“统包”的招生制度，变成了不收费的国家计划招生和收费的国家调节招生同时并存的“双轨制”。</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2184489228"/>
      </p:ext>
    </p:extLst>
  </p:cSld>
  <p:clrMapOvr>
    <a:masterClrMapping/>
  </p:clrMapOvr>
  <mc:AlternateContent xmlns:mc="http://schemas.openxmlformats.org/markup-compatibility/2006" xmlns:p14="http://schemas.microsoft.com/office/powerpoint/2010/main">
    <mc:Choice Requires="p14">
      <p:transition spd="slow" p14:dur="2000" advTm="2694"/>
    </mc:Choice>
    <mc:Fallback xmlns="">
      <p:transition spd="slow" advTm="26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放松身心需锻炼</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66" name="组合 65">
            <a:extLst>
              <a:ext uri="{FF2B5EF4-FFF2-40B4-BE49-F238E27FC236}">
                <a16:creationId xmlns="" xmlns:a16="http://schemas.microsoft.com/office/drawing/2014/main" id="{AB60F438-2E1D-491A-995B-96A53BCB20B7}"/>
              </a:ext>
            </a:extLst>
          </p:cNvPr>
          <p:cNvGrpSpPr/>
          <p:nvPr/>
        </p:nvGrpSpPr>
        <p:grpSpPr>
          <a:xfrm>
            <a:off x="1346460" y="1970259"/>
            <a:ext cx="2088900" cy="3265922"/>
            <a:chOff x="1346460" y="1970259"/>
            <a:chExt cx="2088900" cy="3265922"/>
          </a:xfrm>
        </p:grpSpPr>
        <p:grpSp>
          <p:nvGrpSpPr>
            <p:cNvPr id="46" name="组合 45">
              <a:extLst>
                <a:ext uri="{FF2B5EF4-FFF2-40B4-BE49-F238E27FC236}">
                  <a16:creationId xmlns="" xmlns:a16="http://schemas.microsoft.com/office/drawing/2014/main" id="{A93D646C-5E3D-4FC8-92D5-987476D0DC09}"/>
                </a:ext>
              </a:extLst>
            </p:cNvPr>
            <p:cNvGrpSpPr/>
            <p:nvPr/>
          </p:nvGrpSpPr>
          <p:grpSpPr>
            <a:xfrm>
              <a:off x="1814648" y="1970259"/>
              <a:ext cx="1161143" cy="1122286"/>
              <a:chOff x="1814648" y="1970259"/>
              <a:chExt cx="1161143" cy="1122286"/>
            </a:xfrm>
          </p:grpSpPr>
          <p:grpSp>
            <p:nvGrpSpPr>
              <p:cNvPr id="20" name="组合 19">
                <a:extLst>
                  <a:ext uri="{FF2B5EF4-FFF2-40B4-BE49-F238E27FC236}">
                    <a16:creationId xmlns="" xmlns:a16="http://schemas.microsoft.com/office/drawing/2014/main" id="{E376E0FA-12C8-4E1C-93F8-67F52062DE14}"/>
                  </a:ext>
                </a:extLst>
              </p:cNvPr>
              <p:cNvGrpSpPr/>
              <p:nvPr/>
            </p:nvGrpSpPr>
            <p:grpSpPr>
              <a:xfrm>
                <a:off x="1858770" y="2019645"/>
                <a:ext cx="1097280" cy="1072900"/>
                <a:chOff x="1858770" y="2043973"/>
                <a:chExt cx="1097280" cy="1072900"/>
              </a:xfrm>
            </p:grpSpPr>
            <p:sp>
              <p:nvSpPr>
                <p:cNvPr id="3" name="矩形 2">
                  <a:extLst>
                    <a:ext uri="{FF2B5EF4-FFF2-40B4-BE49-F238E27FC236}">
                      <a16:creationId xmlns="" xmlns:a16="http://schemas.microsoft.com/office/drawing/2014/main" id="{C720932C-7CAE-4B18-82AE-53C6DDBAA14D}"/>
                    </a:ext>
                  </a:extLst>
                </p:cNvPr>
                <p:cNvSpPr/>
                <p:nvPr/>
              </p:nvSpPr>
              <p:spPr>
                <a:xfrm>
                  <a:off x="1858770" y="2043973"/>
                  <a:ext cx="1072900" cy="10729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 name="直接连接符 4">
                  <a:extLst>
                    <a:ext uri="{FF2B5EF4-FFF2-40B4-BE49-F238E27FC236}">
                      <a16:creationId xmlns="" xmlns:a16="http://schemas.microsoft.com/office/drawing/2014/main" id="{DB68011B-6CA1-4473-9DAB-DED68F1C77EA}"/>
                    </a:ext>
                  </a:extLst>
                </p:cNvPr>
                <p:cNvCxnSpPr>
                  <a:cxnSpLocks/>
                </p:cNvCxnSpPr>
                <p:nvPr/>
              </p:nvCxnSpPr>
              <p:spPr>
                <a:xfrm>
                  <a:off x="1873500" y="2052346"/>
                  <a:ext cx="1058170" cy="106452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 xmlns:a16="http://schemas.microsoft.com/office/drawing/2014/main" id="{CC5E361A-4E44-47F1-BEAE-A21045ECB852}"/>
                    </a:ext>
                  </a:extLst>
                </p:cNvPr>
                <p:cNvCxnSpPr/>
                <p:nvPr/>
              </p:nvCxnSpPr>
              <p:spPr>
                <a:xfrm flipV="1">
                  <a:off x="1868675" y="2056533"/>
                  <a:ext cx="1062995" cy="106034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74D6604E-F4E6-4C80-A4E6-41601A97E565}"/>
                    </a:ext>
                  </a:extLst>
                </p:cNvPr>
                <p:cNvCxnSpPr>
                  <a:stCxn id="3" idx="1"/>
                </p:cNvCxnSpPr>
                <p:nvPr/>
              </p:nvCxnSpPr>
              <p:spPr>
                <a:xfrm>
                  <a:off x="1858770" y="2580423"/>
                  <a:ext cx="109728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DF47C376-1A67-4AEA-A7C0-D195AE03CDFF}"/>
                    </a:ext>
                  </a:extLst>
                </p:cNvPr>
                <p:cNvCxnSpPr>
                  <a:stCxn id="3" idx="0"/>
                  <a:endCxn id="3" idx="2"/>
                </p:cNvCxnSpPr>
                <p:nvPr/>
              </p:nvCxnSpPr>
              <p:spPr>
                <a:xfrm>
                  <a:off x="2395220" y="2043973"/>
                  <a:ext cx="0" cy="107290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9" name="文本框 38">
                <a:extLst>
                  <a:ext uri="{FF2B5EF4-FFF2-40B4-BE49-F238E27FC236}">
                    <a16:creationId xmlns="" xmlns:a16="http://schemas.microsoft.com/office/drawing/2014/main" id="{C5CE832B-928A-4AAA-8D4C-ED47D616CB98}"/>
                  </a:ext>
                </a:extLst>
              </p:cNvPr>
              <p:cNvSpPr txBox="1"/>
              <p:nvPr/>
            </p:nvSpPr>
            <p:spPr>
              <a:xfrm>
                <a:off x="1814648" y="1970259"/>
                <a:ext cx="1161143" cy="1107996"/>
              </a:xfrm>
              <a:prstGeom prst="rect">
                <a:avLst/>
              </a:prstGeom>
              <a:noFill/>
            </p:spPr>
            <p:txBody>
              <a:bodyPr wrap="square" rtlCol="0">
                <a:spAutoFit/>
              </a:bodyPr>
              <a:lstStyle/>
              <a:p>
                <a:pPr algn="ctr"/>
                <a:r>
                  <a:rPr lang="zh-CN" altLang="en-US" sz="6600" dirty="0">
                    <a:solidFill>
                      <a:srgbClr val="489E98"/>
                    </a:solidFill>
                    <a:cs typeface="+mn-ea"/>
                    <a:sym typeface="+mn-lt"/>
                  </a:rPr>
                  <a:t>高</a:t>
                </a:r>
              </a:p>
            </p:txBody>
          </p:sp>
        </p:grpSp>
        <p:sp>
          <p:nvSpPr>
            <p:cNvPr id="49" name="文本框 48">
              <a:extLst>
                <a:ext uri="{FF2B5EF4-FFF2-40B4-BE49-F238E27FC236}">
                  <a16:creationId xmlns="" xmlns:a16="http://schemas.microsoft.com/office/drawing/2014/main" id="{358FD195-55F6-4C15-B2FB-96BDA9C8AA7C}"/>
                </a:ext>
              </a:extLst>
            </p:cNvPr>
            <p:cNvSpPr txBox="1"/>
            <p:nvPr/>
          </p:nvSpPr>
          <p:spPr>
            <a:xfrm>
              <a:off x="1529148" y="3389521"/>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放松身心</a:t>
              </a:r>
            </a:p>
          </p:txBody>
        </p:sp>
        <p:sp>
          <p:nvSpPr>
            <p:cNvPr id="50" name="文本框 49">
              <a:extLst>
                <a:ext uri="{FF2B5EF4-FFF2-40B4-BE49-F238E27FC236}">
                  <a16:creationId xmlns="" xmlns:a16="http://schemas.microsoft.com/office/drawing/2014/main" id="{D2FA1980-0521-4CC4-97D0-2F088FDD3674}"/>
                </a:ext>
              </a:extLst>
            </p:cNvPr>
            <p:cNvSpPr txBox="1"/>
            <p:nvPr/>
          </p:nvSpPr>
          <p:spPr>
            <a:xfrm>
              <a:off x="1346460" y="3851186"/>
              <a:ext cx="2088900" cy="1384995"/>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1985</a:t>
              </a:r>
              <a:r>
                <a:rPr lang="zh-CN" altLang="en-US" sz="1400" b="0" i="0" dirty="0">
                  <a:solidFill>
                    <a:schemeClr val="tx1">
                      <a:lumMod val="75000"/>
                      <a:lumOff val="25000"/>
                    </a:schemeClr>
                  </a:solidFill>
                  <a:cs typeface="+mn-ea"/>
                  <a:sym typeface="+mn-lt"/>
                </a:rPr>
                <a:t>年，教育部规定：可以从参加统一高考的考生中招收少数国家计划外的自费生。</a:t>
              </a:r>
              <a:endParaRPr lang="zh-CN" altLang="en-US" sz="1400" dirty="0">
                <a:solidFill>
                  <a:schemeClr val="tx1">
                    <a:lumMod val="75000"/>
                    <a:lumOff val="25000"/>
                  </a:schemeClr>
                </a:solidFill>
                <a:cs typeface="+mn-ea"/>
                <a:sym typeface="+mn-lt"/>
              </a:endParaRPr>
            </a:p>
          </p:txBody>
        </p:sp>
      </p:grpSp>
      <p:grpSp>
        <p:nvGrpSpPr>
          <p:cNvPr id="65" name="组合 64">
            <a:extLst>
              <a:ext uri="{FF2B5EF4-FFF2-40B4-BE49-F238E27FC236}">
                <a16:creationId xmlns="" xmlns:a16="http://schemas.microsoft.com/office/drawing/2014/main" id="{DE8C4692-806C-4DD3-A281-0679C18D14FD}"/>
              </a:ext>
            </a:extLst>
          </p:cNvPr>
          <p:cNvGrpSpPr/>
          <p:nvPr/>
        </p:nvGrpSpPr>
        <p:grpSpPr>
          <a:xfrm>
            <a:off x="3805077" y="1970259"/>
            <a:ext cx="2088900" cy="3589087"/>
            <a:chOff x="3805077" y="1970259"/>
            <a:chExt cx="2088900" cy="3589087"/>
          </a:xfrm>
        </p:grpSpPr>
        <p:grpSp>
          <p:nvGrpSpPr>
            <p:cNvPr id="45" name="组合 44">
              <a:extLst>
                <a:ext uri="{FF2B5EF4-FFF2-40B4-BE49-F238E27FC236}">
                  <a16:creationId xmlns="" xmlns:a16="http://schemas.microsoft.com/office/drawing/2014/main" id="{AC423E73-225B-497D-895A-CE00F0A9EEA7}"/>
                </a:ext>
              </a:extLst>
            </p:cNvPr>
            <p:cNvGrpSpPr/>
            <p:nvPr/>
          </p:nvGrpSpPr>
          <p:grpSpPr>
            <a:xfrm>
              <a:off x="4288540" y="1970259"/>
              <a:ext cx="1161143" cy="1122286"/>
              <a:chOff x="4288540" y="1970259"/>
              <a:chExt cx="1161143" cy="1122286"/>
            </a:xfrm>
          </p:grpSpPr>
          <p:grpSp>
            <p:nvGrpSpPr>
              <p:cNvPr id="21" name="组合 20">
                <a:extLst>
                  <a:ext uri="{FF2B5EF4-FFF2-40B4-BE49-F238E27FC236}">
                    <a16:creationId xmlns="" xmlns:a16="http://schemas.microsoft.com/office/drawing/2014/main" id="{6AC3C3C1-017C-42B8-9C51-BA5BE19385CF}"/>
                  </a:ext>
                </a:extLst>
              </p:cNvPr>
              <p:cNvGrpSpPr/>
              <p:nvPr/>
            </p:nvGrpSpPr>
            <p:grpSpPr>
              <a:xfrm>
                <a:off x="4312920" y="2019645"/>
                <a:ext cx="1097280" cy="1072900"/>
                <a:chOff x="1858770" y="2043973"/>
                <a:chExt cx="1097280" cy="1072900"/>
              </a:xfrm>
            </p:grpSpPr>
            <p:sp>
              <p:nvSpPr>
                <p:cNvPr id="22" name="矩形 21">
                  <a:extLst>
                    <a:ext uri="{FF2B5EF4-FFF2-40B4-BE49-F238E27FC236}">
                      <a16:creationId xmlns="" xmlns:a16="http://schemas.microsoft.com/office/drawing/2014/main" id="{B4DC062D-4E52-4DA6-9FAC-55C4639FE21F}"/>
                    </a:ext>
                  </a:extLst>
                </p:cNvPr>
                <p:cNvSpPr/>
                <p:nvPr/>
              </p:nvSpPr>
              <p:spPr>
                <a:xfrm>
                  <a:off x="1858770" y="2043973"/>
                  <a:ext cx="1072900" cy="10729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3" name="直接连接符 22">
                  <a:extLst>
                    <a:ext uri="{FF2B5EF4-FFF2-40B4-BE49-F238E27FC236}">
                      <a16:creationId xmlns="" xmlns:a16="http://schemas.microsoft.com/office/drawing/2014/main" id="{44E272F4-1F4F-43C6-BA05-ED820CCE9AE3}"/>
                    </a:ext>
                  </a:extLst>
                </p:cNvPr>
                <p:cNvCxnSpPr>
                  <a:cxnSpLocks/>
                </p:cNvCxnSpPr>
                <p:nvPr/>
              </p:nvCxnSpPr>
              <p:spPr>
                <a:xfrm>
                  <a:off x="1873500" y="2052346"/>
                  <a:ext cx="1058170" cy="106452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77DDE769-8C54-47E7-9D63-CA2158029B19}"/>
                    </a:ext>
                  </a:extLst>
                </p:cNvPr>
                <p:cNvCxnSpPr/>
                <p:nvPr/>
              </p:nvCxnSpPr>
              <p:spPr>
                <a:xfrm flipV="1">
                  <a:off x="1868675" y="2056533"/>
                  <a:ext cx="1062995" cy="106034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9ABF513C-68AB-4068-ACE2-3D8CB4A52D74}"/>
                    </a:ext>
                  </a:extLst>
                </p:cNvPr>
                <p:cNvCxnSpPr>
                  <a:stCxn id="22" idx="1"/>
                </p:cNvCxnSpPr>
                <p:nvPr/>
              </p:nvCxnSpPr>
              <p:spPr>
                <a:xfrm>
                  <a:off x="1858770" y="2580423"/>
                  <a:ext cx="109728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B35F4F38-C85F-4CC6-AC63-F3918C9EE109}"/>
                    </a:ext>
                  </a:extLst>
                </p:cNvPr>
                <p:cNvCxnSpPr>
                  <a:stCxn id="22" idx="0"/>
                  <a:endCxn id="22" idx="2"/>
                </p:cNvCxnSpPr>
                <p:nvPr/>
              </p:nvCxnSpPr>
              <p:spPr>
                <a:xfrm>
                  <a:off x="2395220" y="2043973"/>
                  <a:ext cx="0" cy="107290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0" name="文本框 39">
                <a:extLst>
                  <a:ext uri="{FF2B5EF4-FFF2-40B4-BE49-F238E27FC236}">
                    <a16:creationId xmlns="" xmlns:a16="http://schemas.microsoft.com/office/drawing/2014/main" id="{EC69601B-AC12-4CC1-825A-F1EFF9199031}"/>
                  </a:ext>
                </a:extLst>
              </p:cNvPr>
              <p:cNvSpPr txBox="1"/>
              <p:nvPr/>
            </p:nvSpPr>
            <p:spPr>
              <a:xfrm>
                <a:off x="4288540" y="1970259"/>
                <a:ext cx="1161143" cy="1107996"/>
              </a:xfrm>
              <a:prstGeom prst="rect">
                <a:avLst/>
              </a:prstGeom>
              <a:noFill/>
            </p:spPr>
            <p:txBody>
              <a:bodyPr wrap="square" rtlCol="0">
                <a:spAutoFit/>
              </a:bodyPr>
              <a:lstStyle/>
              <a:p>
                <a:pPr algn="ctr"/>
                <a:r>
                  <a:rPr lang="zh-CN" altLang="en-US" sz="6600" dirty="0">
                    <a:solidFill>
                      <a:srgbClr val="489E98"/>
                    </a:solidFill>
                    <a:cs typeface="+mn-ea"/>
                    <a:sym typeface="+mn-lt"/>
                  </a:rPr>
                  <a:t>考</a:t>
                </a:r>
              </a:p>
            </p:txBody>
          </p:sp>
        </p:grpSp>
        <p:sp>
          <p:nvSpPr>
            <p:cNvPr id="53" name="文本框 52">
              <a:extLst>
                <a:ext uri="{FF2B5EF4-FFF2-40B4-BE49-F238E27FC236}">
                  <a16:creationId xmlns="" xmlns:a16="http://schemas.microsoft.com/office/drawing/2014/main" id="{0789F036-3720-4829-ACB5-02F5D890E7AF}"/>
                </a:ext>
              </a:extLst>
            </p:cNvPr>
            <p:cNvSpPr txBox="1"/>
            <p:nvPr/>
          </p:nvSpPr>
          <p:spPr>
            <a:xfrm>
              <a:off x="3987765" y="3389521"/>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放松身心</a:t>
              </a:r>
            </a:p>
          </p:txBody>
        </p:sp>
        <p:sp>
          <p:nvSpPr>
            <p:cNvPr id="54" name="文本框 53">
              <a:extLst>
                <a:ext uri="{FF2B5EF4-FFF2-40B4-BE49-F238E27FC236}">
                  <a16:creationId xmlns="" xmlns:a16="http://schemas.microsoft.com/office/drawing/2014/main" id="{26BF4B12-E89A-4A5B-ADE7-2FDBF965035A}"/>
                </a:ext>
              </a:extLst>
            </p:cNvPr>
            <p:cNvSpPr txBox="1"/>
            <p:nvPr/>
          </p:nvSpPr>
          <p:spPr>
            <a:xfrm>
              <a:off x="3805077" y="3851186"/>
              <a:ext cx="2088900" cy="1708160"/>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一向由国家“统包”的招生制度，变成了不收费的国家计划招生和收费的国家调节招生同时并存的“双轨制”。</a:t>
              </a:r>
              <a:endParaRPr lang="zh-CN" altLang="en-US" sz="1400" dirty="0">
                <a:solidFill>
                  <a:schemeClr val="tx1">
                    <a:lumMod val="75000"/>
                    <a:lumOff val="25000"/>
                  </a:schemeClr>
                </a:solidFill>
                <a:cs typeface="+mn-ea"/>
                <a:sym typeface="+mn-lt"/>
              </a:endParaRPr>
            </a:p>
          </p:txBody>
        </p:sp>
      </p:grpSp>
      <p:grpSp>
        <p:nvGrpSpPr>
          <p:cNvPr id="64" name="组合 63">
            <a:extLst>
              <a:ext uri="{FF2B5EF4-FFF2-40B4-BE49-F238E27FC236}">
                <a16:creationId xmlns="" xmlns:a16="http://schemas.microsoft.com/office/drawing/2014/main" id="{EB74B4AF-D4A9-4DB2-9C2D-CC741861D906}"/>
              </a:ext>
            </a:extLst>
          </p:cNvPr>
          <p:cNvGrpSpPr/>
          <p:nvPr/>
        </p:nvGrpSpPr>
        <p:grpSpPr>
          <a:xfrm>
            <a:off x="6263694" y="2007205"/>
            <a:ext cx="2088900" cy="3228976"/>
            <a:chOff x="6263694" y="2007205"/>
            <a:chExt cx="2088900" cy="3228976"/>
          </a:xfrm>
        </p:grpSpPr>
        <p:grpSp>
          <p:nvGrpSpPr>
            <p:cNvPr id="44" name="组合 43">
              <a:extLst>
                <a:ext uri="{FF2B5EF4-FFF2-40B4-BE49-F238E27FC236}">
                  <a16:creationId xmlns="" xmlns:a16="http://schemas.microsoft.com/office/drawing/2014/main" id="{C5917800-03A1-4926-9D3A-10A86E462C35}"/>
                </a:ext>
              </a:extLst>
            </p:cNvPr>
            <p:cNvGrpSpPr/>
            <p:nvPr/>
          </p:nvGrpSpPr>
          <p:grpSpPr>
            <a:xfrm>
              <a:off x="6762432" y="2007205"/>
              <a:ext cx="1161143" cy="1107996"/>
              <a:chOff x="6762432" y="2007205"/>
              <a:chExt cx="1161143" cy="1107996"/>
            </a:xfrm>
          </p:grpSpPr>
          <p:grpSp>
            <p:nvGrpSpPr>
              <p:cNvPr id="27" name="组合 26">
                <a:extLst>
                  <a:ext uri="{FF2B5EF4-FFF2-40B4-BE49-F238E27FC236}">
                    <a16:creationId xmlns="" xmlns:a16="http://schemas.microsoft.com/office/drawing/2014/main" id="{E3773127-9304-4407-8AA6-EBF799484BA0}"/>
                  </a:ext>
                </a:extLst>
              </p:cNvPr>
              <p:cNvGrpSpPr/>
              <p:nvPr/>
            </p:nvGrpSpPr>
            <p:grpSpPr>
              <a:xfrm>
                <a:off x="6767070" y="2019645"/>
                <a:ext cx="1097280" cy="1072900"/>
                <a:chOff x="1858770" y="2043973"/>
                <a:chExt cx="1097280" cy="1072900"/>
              </a:xfrm>
            </p:grpSpPr>
            <p:sp>
              <p:nvSpPr>
                <p:cNvPr id="28" name="矩形 27">
                  <a:extLst>
                    <a:ext uri="{FF2B5EF4-FFF2-40B4-BE49-F238E27FC236}">
                      <a16:creationId xmlns="" xmlns:a16="http://schemas.microsoft.com/office/drawing/2014/main" id="{0E224207-B32A-489F-A5BB-E5C82848193B}"/>
                    </a:ext>
                  </a:extLst>
                </p:cNvPr>
                <p:cNvSpPr/>
                <p:nvPr/>
              </p:nvSpPr>
              <p:spPr>
                <a:xfrm>
                  <a:off x="1858770" y="2043973"/>
                  <a:ext cx="1072900" cy="10729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9" name="直接连接符 28">
                  <a:extLst>
                    <a:ext uri="{FF2B5EF4-FFF2-40B4-BE49-F238E27FC236}">
                      <a16:creationId xmlns="" xmlns:a16="http://schemas.microsoft.com/office/drawing/2014/main" id="{25C13CE5-39AC-4963-A19E-9388CB4805ED}"/>
                    </a:ext>
                  </a:extLst>
                </p:cNvPr>
                <p:cNvCxnSpPr>
                  <a:cxnSpLocks/>
                </p:cNvCxnSpPr>
                <p:nvPr/>
              </p:nvCxnSpPr>
              <p:spPr>
                <a:xfrm>
                  <a:off x="1873500" y="2052346"/>
                  <a:ext cx="1058170" cy="106452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0AD5CC70-0E0A-470D-945B-CD4E64DDEB01}"/>
                    </a:ext>
                  </a:extLst>
                </p:cNvPr>
                <p:cNvCxnSpPr/>
                <p:nvPr/>
              </p:nvCxnSpPr>
              <p:spPr>
                <a:xfrm flipV="1">
                  <a:off x="1868675" y="2056533"/>
                  <a:ext cx="1062995" cy="106034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4B755E6D-107C-452F-B1E9-D091D9F31FD0}"/>
                    </a:ext>
                  </a:extLst>
                </p:cNvPr>
                <p:cNvCxnSpPr>
                  <a:stCxn id="28" idx="1"/>
                </p:cNvCxnSpPr>
                <p:nvPr/>
              </p:nvCxnSpPr>
              <p:spPr>
                <a:xfrm>
                  <a:off x="1858770" y="2580423"/>
                  <a:ext cx="109728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0BA11E03-3B21-414E-B128-7425FD1456E6}"/>
                    </a:ext>
                  </a:extLst>
                </p:cNvPr>
                <p:cNvCxnSpPr>
                  <a:stCxn id="28" idx="0"/>
                  <a:endCxn id="28" idx="2"/>
                </p:cNvCxnSpPr>
                <p:nvPr/>
              </p:nvCxnSpPr>
              <p:spPr>
                <a:xfrm>
                  <a:off x="2395220" y="2043973"/>
                  <a:ext cx="0" cy="107290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1" name="文本框 40">
                <a:extLst>
                  <a:ext uri="{FF2B5EF4-FFF2-40B4-BE49-F238E27FC236}">
                    <a16:creationId xmlns="" xmlns:a16="http://schemas.microsoft.com/office/drawing/2014/main" id="{C0F4CD75-4E8D-45A8-8E5F-E773BFC85AFF}"/>
                  </a:ext>
                </a:extLst>
              </p:cNvPr>
              <p:cNvSpPr txBox="1"/>
              <p:nvPr/>
            </p:nvSpPr>
            <p:spPr>
              <a:xfrm>
                <a:off x="6762432" y="2007205"/>
                <a:ext cx="1161143" cy="1107996"/>
              </a:xfrm>
              <a:prstGeom prst="rect">
                <a:avLst/>
              </a:prstGeom>
              <a:noFill/>
            </p:spPr>
            <p:txBody>
              <a:bodyPr wrap="square" rtlCol="0">
                <a:spAutoFit/>
              </a:bodyPr>
              <a:lstStyle/>
              <a:p>
                <a:pPr algn="ctr"/>
                <a:r>
                  <a:rPr lang="zh-CN" altLang="en-US" sz="6600" dirty="0">
                    <a:solidFill>
                      <a:srgbClr val="489E98"/>
                    </a:solidFill>
                    <a:cs typeface="+mn-ea"/>
                    <a:sym typeface="+mn-lt"/>
                  </a:rPr>
                  <a:t>必</a:t>
                </a:r>
              </a:p>
            </p:txBody>
          </p:sp>
        </p:grpSp>
        <p:sp>
          <p:nvSpPr>
            <p:cNvPr id="57" name="文本框 56">
              <a:extLst>
                <a:ext uri="{FF2B5EF4-FFF2-40B4-BE49-F238E27FC236}">
                  <a16:creationId xmlns="" xmlns:a16="http://schemas.microsoft.com/office/drawing/2014/main" id="{ED2A2772-4C33-4294-B024-14F93CAC80C8}"/>
                </a:ext>
              </a:extLst>
            </p:cNvPr>
            <p:cNvSpPr txBox="1"/>
            <p:nvPr/>
          </p:nvSpPr>
          <p:spPr>
            <a:xfrm>
              <a:off x="6446382" y="3389521"/>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放松身心</a:t>
              </a:r>
            </a:p>
          </p:txBody>
        </p:sp>
        <p:sp>
          <p:nvSpPr>
            <p:cNvPr id="58" name="文本框 57">
              <a:extLst>
                <a:ext uri="{FF2B5EF4-FFF2-40B4-BE49-F238E27FC236}">
                  <a16:creationId xmlns="" xmlns:a16="http://schemas.microsoft.com/office/drawing/2014/main" id="{19C0AD33-98C8-4696-BDA8-1B225AFADACC}"/>
                </a:ext>
              </a:extLst>
            </p:cNvPr>
            <p:cNvSpPr txBox="1"/>
            <p:nvPr/>
          </p:nvSpPr>
          <p:spPr>
            <a:xfrm>
              <a:off x="6263694" y="3851186"/>
              <a:ext cx="2088900" cy="1384995"/>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同年，从美国引进标准化考试，并于当年首先在广东省进行了英语、数学两科的试点。</a:t>
              </a:r>
              <a:endParaRPr lang="zh-CN" altLang="en-US" sz="1400" dirty="0">
                <a:solidFill>
                  <a:schemeClr val="tx1">
                    <a:lumMod val="75000"/>
                    <a:lumOff val="25000"/>
                  </a:schemeClr>
                </a:solidFill>
                <a:cs typeface="+mn-ea"/>
                <a:sym typeface="+mn-lt"/>
              </a:endParaRPr>
            </a:p>
          </p:txBody>
        </p:sp>
      </p:grpSp>
      <p:grpSp>
        <p:nvGrpSpPr>
          <p:cNvPr id="63" name="组合 62">
            <a:extLst>
              <a:ext uri="{FF2B5EF4-FFF2-40B4-BE49-F238E27FC236}">
                <a16:creationId xmlns="" xmlns:a16="http://schemas.microsoft.com/office/drawing/2014/main" id="{7B752A7E-BC1C-426B-B3C1-2613BE31676C}"/>
              </a:ext>
            </a:extLst>
          </p:cNvPr>
          <p:cNvGrpSpPr/>
          <p:nvPr/>
        </p:nvGrpSpPr>
        <p:grpSpPr>
          <a:xfrm>
            <a:off x="8722310" y="2007205"/>
            <a:ext cx="2088900" cy="3875306"/>
            <a:chOff x="8722310" y="2007205"/>
            <a:chExt cx="2088900" cy="3875306"/>
          </a:xfrm>
        </p:grpSpPr>
        <p:grpSp>
          <p:nvGrpSpPr>
            <p:cNvPr id="43" name="组合 42">
              <a:extLst>
                <a:ext uri="{FF2B5EF4-FFF2-40B4-BE49-F238E27FC236}">
                  <a16:creationId xmlns="" xmlns:a16="http://schemas.microsoft.com/office/drawing/2014/main" id="{88A4B1A1-CF04-4D51-915C-90803020B596}"/>
                </a:ext>
              </a:extLst>
            </p:cNvPr>
            <p:cNvGrpSpPr/>
            <p:nvPr/>
          </p:nvGrpSpPr>
          <p:grpSpPr>
            <a:xfrm>
              <a:off x="9216208" y="2007205"/>
              <a:ext cx="1161143" cy="1107996"/>
              <a:chOff x="9216208" y="2007205"/>
              <a:chExt cx="1161143" cy="1107996"/>
            </a:xfrm>
          </p:grpSpPr>
          <p:grpSp>
            <p:nvGrpSpPr>
              <p:cNvPr id="33" name="组合 32">
                <a:extLst>
                  <a:ext uri="{FF2B5EF4-FFF2-40B4-BE49-F238E27FC236}">
                    <a16:creationId xmlns="" xmlns:a16="http://schemas.microsoft.com/office/drawing/2014/main" id="{6966C762-5322-4565-AF11-867DD020DAAA}"/>
                  </a:ext>
                </a:extLst>
              </p:cNvPr>
              <p:cNvGrpSpPr/>
              <p:nvPr/>
            </p:nvGrpSpPr>
            <p:grpSpPr>
              <a:xfrm>
                <a:off x="9221220" y="2019645"/>
                <a:ext cx="1097280" cy="1072900"/>
                <a:chOff x="1858770" y="2043973"/>
                <a:chExt cx="1097280" cy="1072900"/>
              </a:xfrm>
            </p:grpSpPr>
            <p:sp>
              <p:nvSpPr>
                <p:cNvPr id="34" name="矩形 33">
                  <a:extLst>
                    <a:ext uri="{FF2B5EF4-FFF2-40B4-BE49-F238E27FC236}">
                      <a16:creationId xmlns="" xmlns:a16="http://schemas.microsoft.com/office/drawing/2014/main" id="{8247E200-11C7-4DED-8660-7AF5B1991005}"/>
                    </a:ext>
                  </a:extLst>
                </p:cNvPr>
                <p:cNvSpPr/>
                <p:nvPr/>
              </p:nvSpPr>
              <p:spPr>
                <a:xfrm>
                  <a:off x="1858770" y="2043973"/>
                  <a:ext cx="1072900" cy="10729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5" name="直接连接符 34">
                  <a:extLst>
                    <a:ext uri="{FF2B5EF4-FFF2-40B4-BE49-F238E27FC236}">
                      <a16:creationId xmlns="" xmlns:a16="http://schemas.microsoft.com/office/drawing/2014/main" id="{205526D7-3701-4EDA-83A8-01C8536F7D6F}"/>
                    </a:ext>
                  </a:extLst>
                </p:cNvPr>
                <p:cNvCxnSpPr>
                  <a:cxnSpLocks/>
                </p:cNvCxnSpPr>
                <p:nvPr/>
              </p:nvCxnSpPr>
              <p:spPr>
                <a:xfrm>
                  <a:off x="1873500" y="2052346"/>
                  <a:ext cx="1058170" cy="106452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00A8694E-5EEB-425F-AACB-B3D1ABBC94CA}"/>
                    </a:ext>
                  </a:extLst>
                </p:cNvPr>
                <p:cNvCxnSpPr/>
                <p:nvPr/>
              </p:nvCxnSpPr>
              <p:spPr>
                <a:xfrm flipV="1">
                  <a:off x="1868675" y="2056533"/>
                  <a:ext cx="1062995" cy="106034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280BDD09-DC5C-40B6-8EE1-954C898714AA}"/>
                    </a:ext>
                  </a:extLst>
                </p:cNvPr>
                <p:cNvCxnSpPr>
                  <a:stCxn id="34" idx="1"/>
                </p:cNvCxnSpPr>
                <p:nvPr/>
              </p:nvCxnSpPr>
              <p:spPr>
                <a:xfrm>
                  <a:off x="1858770" y="2580423"/>
                  <a:ext cx="109728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a16="http://schemas.microsoft.com/office/drawing/2014/main" id="{6BED2560-8929-4995-BF4F-6EE56539595B}"/>
                    </a:ext>
                  </a:extLst>
                </p:cNvPr>
                <p:cNvCxnSpPr>
                  <a:stCxn id="34" idx="0"/>
                  <a:endCxn id="34" idx="2"/>
                </p:cNvCxnSpPr>
                <p:nvPr/>
              </p:nvCxnSpPr>
              <p:spPr>
                <a:xfrm>
                  <a:off x="2395220" y="2043973"/>
                  <a:ext cx="0" cy="107290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2" name="文本框 41">
                <a:extLst>
                  <a:ext uri="{FF2B5EF4-FFF2-40B4-BE49-F238E27FC236}">
                    <a16:creationId xmlns="" xmlns:a16="http://schemas.microsoft.com/office/drawing/2014/main" id="{27788D0C-BEB8-438C-BA93-A306831F8009}"/>
                  </a:ext>
                </a:extLst>
              </p:cNvPr>
              <p:cNvSpPr txBox="1"/>
              <p:nvPr/>
            </p:nvSpPr>
            <p:spPr>
              <a:xfrm>
                <a:off x="9216208" y="2007205"/>
                <a:ext cx="1161143" cy="1107996"/>
              </a:xfrm>
              <a:prstGeom prst="rect">
                <a:avLst/>
              </a:prstGeom>
              <a:noFill/>
            </p:spPr>
            <p:txBody>
              <a:bodyPr wrap="square" rtlCol="0">
                <a:spAutoFit/>
              </a:bodyPr>
              <a:lstStyle/>
              <a:p>
                <a:pPr algn="ctr"/>
                <a:r>
                  <a:rPr lang="zh-CN" altLang="en-US" sz="6600" dirty="0">
                    <a:solidFill>
                      <a:srgbClr val="489E98"/>
                    </a:solidFill>
                    <a:cs typeface="+mn-ea"/>
                    <a:sym typeface="+mn-lt"/>
                  </a:rPr>
                  <a:t>胜</a:t>
                </a:r>
              </a:p>
            </p:txBody>
          </p:sp>
        </p:grpSp>
        <p:sp>
          <p:nvSpPr>
            <p:cNvPr id="61" name="文本框 60">
              <a:extLst>
                <a:ext uri="{FF2B5EF4-FFF2-40B4-BE49-F238E27FC236}">
                  <a16:creationId xmlns="" xmlns:a16="http://schemas.microsoft.com/office/drawing/2014/main" id="{FA11FCCC-3A37-47CD-B688-ECEB2792E292}"/>
                </a:ext>
              </a:extLst>
            </p:cNvPr>
            <p:cNvSpPr txBox="1"/>
            <p:nvPr/>
          </p:nvSpPr>
          <p:spPr>
            <a:xfrm>
              <a:off x="8904998" y="3389521"/>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放松身心</a:t>
              </a:r>
            </a:p>
          </p:txBody>
        </p:sp>
        <p:sp>
          <p:nvSpPr>
            <p:cNvPr id="62" name="文本框 61">
              <a:extLst>
                <a:ext uri="{FF2B5EF4-FFF2-40B4-BE49-F238E27FC236}">
                  <a16:creationId xmlns="" xmlns:a16="http://schemas.microsoft.com/office/drawing/2014/main" id="{01E35EE9-F70F-467C-9B5A-20C2E5271011}"/>
                </a:ext>
              </a:extLst>
            </p:cNvPr>
            <p:cNvSpPr txBox="1"/>
            <p:nvPr/>
          </p:nvSpPr>
          <p:spPr>
            <a:xfrm>
              <a:off x="8722310" y="3851186"/>
              <a:ext cx="2088900" cy="2031325"/>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1985</a:t>
              </a:r>
              <a:r>
                <a:rPr lang="zh-CN" altLang="en-US" sz="1400" b="0" i="0" dirty="0">
                  <a:solidFill>
                    <a:schemeClr val="tx1">
                      <a:lumMod val="75000"/>
                      <a:lumOff val="25000"/>
                    </a:schemeClr>
                  </a:solidFill>
                  <a:cs typeface="+mn-ea"/>
                  <a:sym typeface="+mn-lt"/>
                </a:rPr>
                <a:t>年，上海在全国最先获得自主命题权。同年，国家教委决定在北京大学等</a:t>
              </a:r>
              <a:r>
                <a:rPr lang="en-US" altLang="zh-CN" sz="1400" b="0" i="0" dirty="0">
                  <a:solidFill>
                    <a:schemeClr val="tx1">
                      <a:lumMod val="75000"/>
                      <a:lumOff val="25000"/>
                    </a:schemeClr>
                  </a:solidFill>
                  <a:cs typeface="+mn-ea"/>
                  <a:sym typeface="+mn-lt"/>
                </a:rPr>
                <a:t>43</a:t>
              </a:r>
              <a:r>
                <a:rPr lang="zh-CN" altLang="en-US" sz="1400" b="0" i="0" dirty="0">
                  <a:solidFill>
                    <a:schemeClr val="tx1">
                      <a:lumMod val="75000"/>
                      <a:lumOff val="25000"/>
                    </a:schemeClr>
                  </a:solidFill>
                  <a:cs typeface="+mn-ea"/>
                  <a:sym typeface="+mn-lt"/>
                </a:rPr>
                <a:t>所普通高等学校进行招收保送生的试点。</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3956087373"/>
      </p:ext>
    </p:extLst>
  </p:cSld>
  <p:clrMapOvr>
    <a:masterClrMapping/>
  </p:clrMapOvr>
  <mc:AlternateContent xmlns:mc="http://schemas.openxmlformats.org/markup-compatibility/2006" xmlns:p14="http://schemas.microsoft.com/office/powerpoint/2010/main">
    <mc:Choice Requires="p14">
      <p:transition spd="slow" p14:dur="2000" advTm="1229"/>
    </mc:Choice>
    <mc:Fallback xmlns="">
      <p:transition spd="slow" advTm="12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E948B1F0-5368-4F70-8E8C-A9D52704F761}"/>
              </a:ext>
            </a:extLst>
          </p:cNvPr>
          <p:cNvSpPr/>
          <p:nvPr/>
        </p:nvSpPr>
        <p:spPr>
          <a:xfrm>
            <a:off x="0" y="6488668"/>
            <a:ext cx="12192000" cy="369332"/>
          </a:xfrm>
          <a:prstGeom prst="rect">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 xmlns:a16="http://schemas.microsoft.com/office/drawing/2014/main" id="{6334ED2B-3B84-4525-8F6D-074AD41E2F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4738" y="1166703"/>
            <a:ext cx="8684252" cy="5689672"/>
          </a:xfrm>
          <a:prstGeom prst="rect">
            <a:avLst/>
          </a:prstGeom>
        </p:spPr>
      </p:pic>
      <p:pic>
        <p:nvPicPr>
          <p:cNvPr id="5" name="图片 4">
            <a:extLst>
              <a:ext uri="{FF2B5EF4-FFF2-40B4-BE49-F238E27FC236}">
                <a16:creationId xmlns="" xmlns:a16="http://schemas.microsoft.com/office/drawing/2014/main" id="{3995B1FC-C4F1-4B08-8534-DA3504D452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18084" y="4435033"/>
            <a:ext cx="3660773" cy="627626"/>
          </a:xfrm>
          <a:prstGeom prst="rect">
            <a:avLst/>
          </a:prstGeom>
        </p:spPr>
      </p:pic>
      <p:pic>
        <p:nvPicPr>
          <p:cNvPr id="15" name="图片 14">
            <a:extLst>
              <a:ext uri="{FF2B5EF4-FFF2-40B4-BE49-F238E27FC236}">
                <a16:creationId xmlns="" xmlns:a16="http://schemas.microsoft.com/office/drawing/2014/main" id="{1077990E-7EAC-4B42-85A1-5C35C01AF38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799" y="716962"/>
            <a:ext cx="457200" cy="4906302"/>
          </a:xfrm>
          <a:prstGeom prst="rect">
            <a:avLst/>
          </a:prstGeom>
        </p:spPr>
      </p:pic>
      <p:pic>
        <p:nvPicPr>
          <p:cNvPr id="16" name="图片 15">
            <a:extLst>
              <a:ext uri="{FF2B5EF4-FFF2-40B4-BE49-F238E27FC236}">
                <a16:creationId xmlns="" xmlns:a16="http://schemas.microsoft.com/office/drawing/2014/main" id="{D70AD0CF-D895-4236-8529-42A2D608E83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04179">
            <a:off x="1214075" y="-378386"/>
            <a:ext cx="793057" cy="1095860"/>
          </a:xfrm>
          <a:prstGeom prst="rect">
            <a:avLst/>
          </a:prstGeom>
        </p:spPr>
      </p:pic>
      <p:pic>
        <p:nvPicPr>
          <p:cNvPr id="17" name="图片 16">
            <a:extLst>
              <a:ext uri="{FF2B5EF4-FFF2-40B4-BE49-F238E27FC236}">
                <a16:creationId xmlns="" xmlns:a16="http://schemas.microsoft.com/office/drawing/2014/main" id="{B1F49E34-4C76-43FA-A037-87B11B5B7A2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9150942">
            <a:off x="4617765" y="369798"/>
            <a:ext cx="516516" cy="713731"/>
          </a:xfrm>
          <a:prstGeom prst="rect">
            <a:avLst/>
          </a:prstGeom>
        </p:spPr>
      </p:pic>
      <p:pic>
        <p:nvPicPr>
          <p:cNvPr id="22" name="图片 21">
            <a:extLst>
              <a:ext uri="{FF2B5EF4-FFF2-40B4-BE49-F238E27FC236}">
                <a16:creationId xmlns="" xmlns:a16="http://schemas.microsoft.com/office/drawing/2014/main" id="{45A3B1C9-BD43-40F2-A227-51D7B708C84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024751" y="93454"/>
            <a:ext cx="4142498" cy="729322"/>
          </a:xfrm>
          <a:prstGeom prst="rect">
            <a:avLst/>
          </a:prstGeom>
        </p:spPr>
      </p:pic>
      <p:pic>
        <p:nvPicPr>
          <p:cNvPr id="23" name="图片 22">
            <a:extLst>
              <a:ext uri="{FF2B5EF4-FFF2-40B4-BE49-F238E27FC236}">
                <a16:creationId xmlns="" xmlns:a16="http://schemas.microsoft.com/office/drawing/2014/main" id="{E808D624-1B68-4C32-BD5D-F210AEEB2D3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04179">
            <a:off x="9273031" y="618197"/>
            <a:ext cx="793057" cy="1095860"/>
          </a:xfrm>
          <a:prstGeom prst="rect">
            <a:avLst/>
          </a:prstGeom>
        </p:spPr>
      </p:pic>
      <p:sp>
        <p:nvSpPr>
          <p:cNvPr id="2" name="文本框 1">
            <a:extLst>
              <a:ext uri="{FF2B5EF4-FFF2-40B4-BE49-F238E27FC236}">
                <a16:creationId xmlns="" xmlns:a16="http://schemas.microsoft.com/office/drawing/2014/main" id="{E65BECC7-A57A-47AA-B608-33CC76143044}"/>
              </a:ext>
            </a:extLst>
          </p:cNvPr>
          <p:cNvSpPr txBox="1"/>
          <p:nvPr/>
        </p:nvSpPr>
        <p:spPr>
          <a:xfrm>
            <a:off x="1290852" y="832962"/>
            <a:ext cx="3635213" cy="3631763"/>
          </a:xfrm>
          <a:prstGeom prst="rect">
            <a:avLst/>
          </a:prstGeom>
          <a:noFill/>
        </p:spPr>
        <p:txBody>
          <a:bodyPr wrap="square" rtlCol="0">
            <a:spAutoFit/>
          </a:bodyPr>
          <a:lstStyle/>
          <a:p>
            <a:pPr algn="ctr"/>
            <a:r>
              <a:rPr lang="zh-CN" altLang="en-US" sz="11500" dirty="0">
                <a:solidFill>
                  <a:srgbClr val="3A5C4C"/>
                </a:solidFill>
                <a:latin typeface="华文中宋" panose="02010600040101010101" pitchFamily="2" charset="-122"/>
                <a:ea typeface="华文中宋" panose="02010600040101010101" pitchFamily="2" charset="-122"/>
                <a:cs typeface="+mn-ea"/>
                <a:sym typeface="+mn-lt"/>
              </a:rPr>
              <a:t>谢谢</a:t>
            </a:r>
            <a:endParaRPr lang="en-US" altLang="zh-CN" sz="11500" dirty="0">
              <a:solidFill>
                <a:srgbClr val="3A5C4C"/>
              </a:solidFill>
              <a:latin typeface="华文中宋" panose="02010600040101010101" pitchFamily="2" charset="-122"/>
              <a:ea typeface="华文中宋" panose="02010600040101010101" pitchFamily="2" charset="-122"/>
              <a:cs typeface="+mn-ea"/>
              <a:sym typeface="+mn-lt"/>
            </a:endParaRPr>
          </a:p>
          <a:p>
            <a:pPr algn="ctr"/>
            <a:r>
              <a:rPr lang="zh-CN" altLang="en-US" sz="11500" dirty="0">
                <a:solidFill>
                  <a:srgbClr val="3A5C4C"/>
                </a:solidFill>
                <a:latin typeface="华文中宋" panose="02010600040101010101" pitchFamily="2" charset="-122"/>
                <a:ea typeface="华文中宋" panose="02010600040101010101" pitchFamily="2" charset="-122"/>
                <a:cs typeface="+mn-ea"/>
                <a:sym typeface="+mn-lt"/>
              </a:rPr>
              <a:t>观看</a:t>
            </a:r>
          </a:p>
        </p:txBody>
      </p:sp>
      <p:sp>
        <p:nvSpPr>
          <p:cNvPr id="13" name="文本框 19">
            <a:extLst>
              <a:ext uri="{FF2B5EF4-FFF2-40B4-BE49-F238E27FC236}">
                <a16:creationId xmlns="" xmlns:a16="http://schemas.microsoft.com/office/drawing/2014/main" id="{55EFB7D5-3467-44F9-B0EC-61E58B4BC67B}"/>
              </a:ext>
            </a:extLst>
          </p:cNvPr>
          <p:cNvSpPr txBox="1"/>
          <p:nvPr/>
        </p:nvSpPr>
        <p:spPr>
          <a:xfrm>
            <a:off x="1189772" y="5259794"/>
            <a:ext cx="2209800" cy="369332"/>
          </a:xfrm>
          <a:prstGeom prst="rect">
            <a:avLst/>
          </a:prstGeom>
          <a:noFill/>
        </p:spPr>
        <p:txBody>
          <a:bodyPr wrap="square" rtlCol="0">
            <a:spAutoFit/>
          </a:bodyPr>
          <a:lstStyle/>
          <a:p>
            <a:pPr algn="dist"/>
            <a:r>
              <a:rPr lang="zh-CN" altLang="en-US" dirty="0">
                <a:solidFill>
                  <a:schemeClr val="tx1">
                    <a:lumMod val="75000"/>
                    <a:lumOff val="25000"/>
                  </a:schemeClr>
                </a:solidFill>
                <a:cs typeface="+mn-ea"/>
                <a:sym typeface="+mn-lt"/>
              </a:rPr>
              <a:t>汇报人</a:t>
            </a:r>
            <a:r>
              <a:rPr lang="zh-CN" altLang="en-US" dirty="0" smtClean="0">
                <a:solidFill>
                  <a:schemeClr val="tx1">
                    <a:lumMod val="75000"/>
                    <a:lumOff val="25000"/>
                  </a:schemeClr>
                </a:solidFill>
                <a:cs typeface="+mn-ea"/>
                <a:sym typeface="+mn-lt"/>
              </a:rPr>
              <a:t>：优品</a:t>
            </a:r>
            <a:r>
              <a:rPr lang="en-US" altLang="zh-CN" dirty="0" smtClean="0">
                <a:solidFill>
                  <a:schemeClr val="tx1">
                    <a:lumMod val="75000"/>
                    <a:lumOff val="25000"/>
                  </a:schemeClr>
                </a:solidFill>
                <a:cs typeface="+mn-ea"/>
                <a:sym typeface="+mn-lt"/>
              </a:rPr>
              <a:t>PPT</a:t>
            </a:r>
            <a:endParaRPr lang="zh-CN" altLang="en-US" dirty="0">
              <a:solidFill>
                <a:schemeClr val="tx1">
                  <a:lumMod val="75000"/>
                  <a:lumOff val="25000"/>
                </a:schemeClr>
              </a:solidFill>
              <a:cs typeface="+mn-ea"/>
              <a:sym typeface="+mn-lt"/>
            </a:endParaRPr>
          </a:p>
        </p:txBody>
      </p:sp>
      <p:sp>
        <p:nvSpPr>
          <p:cNvPr id="14" name="文本框 20">
            <a:extLst>
              <a:ext uri="{FF2B5EF4-FFF2-40B4-BE49-F238E27FC236}">
                <a16:creationId xmlns="" xmlns:a16="http://schemas.microsoft.com/office/drawing/2014/main" id="{DA39C5A5-66C9-4586-BA21-7DCAEBDECDA7}"/>
              </a:ext>
            </a:extLst>
          </p:cNvPr>
          <p:cNvSpPr txBox="1"/>
          <p:nvPr/>
        </p:nvSpPr>
        <p:spPr>
          <a:xfrm>
            <a:off x="3475772" y="5259794"/>
            <a:ext cx="2353528" cy="369332"/>
          </a:xfrm>
          <a:prstGeom prst="rect">
            <a:avLst/>
          </a:prstGeom>
          <a:noFill/>
        </p:spPr>
        <p:txBody>
          <a:bodyPr wrap="square" rtlCol="0">
            <a:spAutoFit/>
          </a:bodyPr>
          <a:lstStyle/>
          <a:p>
            <a:pPr algn="dist"/>
            <a:r>
              <a:rPr lang="zh-CN" altLang="en-US" dirty="0">
                <a:solidFill>
                  <a:schemeClr val="tx1">
                    <a:lumMod val="75000"/>
                    <a:lumOff val="25000"/>
                  </a:schemeClr>
                </a:solidFill>
                <a:cs typeface="+mn-ea"/>
                <a:sym typeface="+mn-lt"/>
              </a:rPr>
              <a:t>时间</a:t>
            </a:r>
            <a:r>
              <a:rPr lang="zh-CN" altLang="en-US" dirty="0" smtClean="0">
                <a:solidFill>
                  <a:schemeClr val="tx1">
                    <a:lumMod val="75000"/>
                    <a:lumOff val="25000"/>
                  </a:schemeClr>
                </a:solidFill>
                <a:cs typeface="+mn-ea"/>
                <a:sym typeface="+mn-lt"/>
              </a:rPr>
              <a:t>：</a:t>
            </a:r>
            <a:r>
              <a:rPr lang="en-US" altLang="zh-CN" dirty="0" smtClean="0">
                <a:solidFill>
                  <a:schemeClr val="tx1">
                    <a:lumMod val="75000"/>
                    <a:lumOff val="25000"/>
                  </a:schemeClr>
                </a:solidFill>
                <a:cs typeface="+mn-ea"/>
                <a:sym typeface="+mn-lt"/>
              </a:rPr>
              <a:t>20XX</a:t>
            </a:r>
            <a:r>
              <a:rPr lang="zh-CN" altLang="en-US" dirty="0">
                <a:solidFill>
                  <a:schemeClr val="tx1">
                    <a:lumMod val="75000"/>
                    <a:lumOff val="25000"/>
                  </a:schemeClr>
                </a:solidFill>
                <a:cs typeface="+mn-ea"/>
                <a:sym typeface="+mn-lt"/>
              </a:rPr>
              <a:t>年</a:t>
            </a:r>
            <a:r>
              <a:rPr lang="en-US" altLang="zh-CN" dirty="0">
                <a:solidFill>
                  <a:schemeClr val="tx1">
                    <a:lumMod val="75000"/>
                    <a:lumOff val="25000"/>
                  </a:schemeClr>
                </a:solidFill>
                <a:cs typeface="+mn-ea"/>
                <a:sym typeface="+mn-lt"/>
              </a:rPr>
              <a:t>X</a:t>
            </a:r>
            <a:r>
              <a:rPr lang="zh-CN" altLang="en-US" dirty="0">
                <a:solidFill>
                  <a:schemeClr val="tx1">
                    <a:lumMod val="75000"/>
                    <a:lumOff val="25000"/>
                  </a:schemeClr>
                </a:solidFill>
                <a:cs typeface="+mn-ea"/>
                <a:sym typeface="+mn-lt"/>
              </a:rPr>
              <a:t>月</a:t>
            </a:r>
          </a:p>
        </p:txBody>
      </p:sp>
    </p:spTree>
    <p:custDataLst>
      <p:tags r:id="rId1"/>
    </p:custDataLst>
    <p:extLst>
      <p:ext uri="{BB962C8B-B14F-4D97-AF65-F5344CB8AC3E}">
        <p14:creationId xmlns:p14="http://schemas.microsoft.com/office/powerpoint/2010/main" val="3101574036"/>
      </p:ext>
    </p:extLst>
  </p:cSld>
  <p:clrMapOvr>
    <a:masterClrMapping/>
  </p:clrMapOvr>
  <mc:AlternateContent xmlns:mc="http://schemas.openxmlformats.org/markup-compatibility/2006" xmlns:p14="http://schemas.microsoft.com/office/powerpoint/2010/main">
    <mc:Choice Requires="p14">
      <p:transition spd="slow" p14:dur="2000" advTm="4831"/>
    </mc:Choice>
    <mc:Fallback xmlns="">
      <p:transition spd="slow" advTm="48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out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68604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0B315473-9E77-4B15-9BE3-B507EF8657D1}"/>
              </a:ext>
            </a:extLst>
          </p:cNvPr>
          <p:cNvSpPr/>
          <p:nvPr/>
        </p:nvSpPr>
        <p:spPr>
          <a:xfrm>
            <a:off x="0" y="5880100"/>
            <a:ext cx="12192000" cy="977900"/>
          </a:xfrm>
          <a:prstGeom prst="rect">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 xmlns:a16="http://schemas.microsoft.com/office/drawing/2014/main" id="{7B8603B2-132E-482B-9884-05292A85D4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9933" y="1092200"/>
            <a:ext cx="7905881" cy="4787900"/>
          </a:xfrm>
          <a:prstGeom prst="rect">
            <a:avLst/>
          </a:prstGeom>
          <a:effectLst/>
        </p:spPr>
      </p:pic>
      <p:grpSp>
        <p:nvGrpSpPr>
          <p:cNvPr id="9" name="组合 8">
            <a:extLst>
              <a:ext uri="{FF2B5EF4-FFF2-40B4-BE49-F238E27FC236}">
                <a16:creationId xmlns="" xmlns:a16="http://schemas.microsoft.com/office/drawing/2014/main" id="{F7982A4F-7C97-4139-A617-E4DEBC8CE4A9}"/>
              </a:ext>
            </a:extLst>
          </p:cNvPr>
          <p:cNvGrpSpPr/>
          <p:nvPr/>
        </p:nvGrpSpPr>
        <p:grpSpPr>
          <a:xfrm>
            <a:off x="6440438" y="2032000"/>
            <a:ext cx="5288782" cy="2106994"/>
            <a:chOff x="6516638" y="1638300"/>
            <a:chExt cx="5288782" cy="2106994"/>
          </a:xfrm>
        </p:grpSpPr>
        <p:sp>
          <p:nvSpPr>
            <p:cNvPr id="5" name="文本框 4">
              <a:extLst>
                <a:ext uri="{FF2B5EF4-FFF2-40B4-BE49-F238E27FC236}">
                  <a16:creationId xmlns="" xmlns:a16="http://schemas.microsoft.com/office/drawing/2014/main" id="{E906722D-73A2-4FBC-94DF-7331EA2ABCAD}"/>
                </a:ext>
              </a:extLst>
            </p:cNvPr>
            <p:cNvSpPr txBox="1"/>
            <p:nvPr/>
          </p:nvSpPr>
          <p:spPr>
            <a:xfrm>
              <a:off x="6516638" y="1638300"/>
              <a:ext cx="3046462" cy="1107996"/>
            </a:xfrm>
            <a:prstGeom prst="rect">
              <a:avLst/>
            </a:prstGeom>
            <a:noFill/>
          </p:spPr>
          <p:txBody>
            <a:bodyPr wrap="square" rtlCol="0">
              <a:spAutoFit/>
            </a:bodyPr>
            <a:lstStyle/>
            <a:p>
              <a:pPr algn="dist"/>
              <a:r>
                <a:rPr lang="zh-CN" altLang="en-US" sz="6600" dirty="0">
                  <a:solidFill>
                    <a:schemeClr val="tx1">
                      <a:lumMod val="75000"/>
                      <a:lumOff val="25000"/>
                    </a:schemeClr>
                  </a:solidFill>
                  <a:cs typeface="+mn-ea"/>
                  <a:sym typeface="+mn-lt"/>
                </a:rPr>
                <a:t>第一</a:t>
              </a:r>
              <a:r>
                <a:rPr lang="zh-CN" altLang="en-US" sz="6600" dirty="0" smtClean="0">
                  <a:solidFill>
                    <a:schemeClr val="tx1">
                      <a:lumMod val="75000"/>
                      <a:lumOff val="25000"/>
                    </a:schemeClr>
                  </a:solidFill>
                  <a:cs typeface="+mn-ea"/>
                  <a:sym typeface="+mn-lt"/>
                </a:rPr>
                <a:t>章</a:t>
              </a:r>
              <a:endParaRPr lang="zh-CN" altLang="en-US" sz="6600" dirty="0">
                <a:solidFill>
                  <a:schemeClr val="tx1">
                    <a:lumMod val="75000"/>
                    <a:lumOff val="25000"/>
                  </a:schemeClr>
                </a:solidFill>
                <a:cs typeface="+mn-ea"/>
                <a:sym typeface="+mn-lt"/>
              </a:endParaRPr>
            </a:p>
          </p:txBody>
        </p:sp>
        <p:grpSp>
          <p:nvGrpSpPr>
            <p:cNvPr id="8" name="组合 7">
              <a:extLst>
                <a:ext uri="{FF2B5EF4-FFF2-40B4-BE49-F238E27FC236}">
                  <a16:creationId xmlns="" xmlns:a16="http://schemas.microsoft.com/office/drawing/2014/main" id="{982BAD5D-2B06-4386-B5D3-27F8E1CC6AF4}"/>
                </a:ext>
              </a:extLst>
            </p:cNvPr>
            <p:cNvGrpSpPr/>
            <p:nvPr/>
          </p:nvGrpSpPr>
          <p:grpSpPr>
            <a:xfrm>
              <a:off x="6516638" y="2701820"/>
              <a:ext cx="5288782" cy="1043474"/>
              <a:chOff x="6516638" y="2498814"/>
              <a:chExt cx="5288782" cy="1043474"/>
            </a:xfrm>
          </p:grpSpPr>
          <p:sp>
            <p:nvSpPr>
              <p:cNvPr id="6" name="文本框 5">
                <a:extLst>
                  <a:ext uri="{FF2B5EF4-FFF2-40B4-BE49-F238E27FC236}">
                    <a16:creationId xmlns="" xmlns:a16="http://schemas.microsoft.com/office/drawing/2014/main" id="{9E06AEA0-A9F5-497E-9291-09E6AB1B4D36}"/>
                  </a:ext>
                </a:extLst>
              </p:cNvPr>
              <p:cNvSpPr txBox="1"/>
              <p:nvPr/>
            </p:nvSpPr>
            <p:spPr>
              <a:xfrm>
                <a:off x="6516638" y="2498814"/>
                <a:ext cx="5192762" cy="830997"/>
              </a:xfrm>
              <a:prstGeom prst="rect">
                <a:avLst/>
              </a:prstGeom>
              <a:noFill/>
            </p:spPr>
            <p:txBody>
              <a:bodyPr wrap="square" rtlCol="0">
                <a:spAutoFit/>
              </a:bodyPr>
              <a:lstStyle/>
              <a:p>
                <a:pPr algn="dist"/>
                <a:r>
                  <a:rPr lang="zh-CN" altLang="en-US" sz="4800" dirty="0">
                    <a:solidFill>
                      <a:schemeClr val="bg1"/>
                    </a:solidFill>
                    <a:effectLst>
                      <a:outerShdw blurRad="38100" dist="38100" dir="2700000" algn="tl">
                        <a:srgbClr val="000000">
                          <a:alpha val="43137"/>
                        </a:srgbClr>
                      </a:outerShdw>
                    </a:effectLst>
                    <a:cs typeface="+mn-ea"/>
                    <a:sym typeface="+mn-lt"/>
                  </a:rPr>
                  <a:t>高考冲刺倒计时</a:t>
                </a:r>
              </a:p>
            </p:txBody>
          </p:sp>
          <p:sp>
            <p:nvSpPr>
              <p:cNvPr id="7" name="文本框 6">
                <a:extLst>
                  <a:ext uri="{FF2B5EF4-FFF2-40B4-BE49-F238E27FC236}">
                    <a16:creationId xmlns="" xmlns:a16="http://schemas.microsoft.com/office/drawing/2014/main" id="{30F72055-A059-46DA-98B8-FAF45BB9A383}"/>
                  </a:ext>
                </a:extLst>
              </p:cNvPr>
              <p:cNvSpPr txBox="1"/>
              <p:nvPr/>
            </p:nvSpPr>
            <p:spPr>
              <a:xfrm>
                <a:off x="6612658" y="3280678"/>
                <a:ext cx="5192762" cy="261610"/>
              </a:xfrm>
              <a:prstGeom prst="rect">
                <a:avLst/>
              </a:prstGeom>
              <a:noFill/>
            </p:spPr>
            <p:txBody>
              <a:bodyPr wrap="square" rtlCol="0">
                <a:spAutoFit/>
              </a:bodyPr>
              <a:lstStyle/>
              <a:p>
                <a:pPr algn="dist"/>
                <a:r>
                  <a:rPr lang="en-US" altLang="zh-CN" sz="1100" dirty="0">
                    <a:cs typeface="+mn-ea"/>
                    <a:sym typeface="+mn-lt"/>
                  </a:rPr>
                  <a:t>COUNTDOWN TO THE COLLEGE ENTRANCE EXAMINATION</a:t>
                </a:r>
                <a:endParaRPr lang="zh-CN" altLang="en-US" sz="1100" dirty="0">
                  <a:cs typeface="+mn-ea"/>
                  <a:sym typeface="+mn-lt"/>
                </a:endParaRPr>
              </a:p>
            </p:txBody>
          </p:sp>
        </p:grpSp>
      </p:grpSp>
      <p:pic>
        <p:nvPicPr>
          <p:cNvPr id="10" name="图片 9">
            <a:extLst>
              <a:ext uri="{FF2B5EF4-FFF2-40B4-BE49-F238E27FC236}">
                <a16:creationId xmlns="" xmlns:a16="http://schemas.microsoft.com/office/drawing/2014/main" id="{02945AAD-E059-4B2B-A30D-6DA03DBECF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24751" y="150401"/>
            <a:ext cx="4142498" cy="729322"/>
          </a:xfrm>
          <a:prstGeom prst="rect">
            <a:avLst/>
          </a:prstGeom>
        </p:spPr>
      </p:pic>
      <p:sp>
        <p:nvSpPr>
          <p:cNvPr id="2" name="文本框 1"/>
          <p:cNvSpPr txBox="1"/>
          <p:nvPr/>
        </p:nvSpPr>
        <p:spPr>
          <a:xfrm>
            <a:off x="8957569" y="816746"/>
            <a:ext cx="1757779" cy="230832"/>
          </a:xfrm>
          <a:prstGeom prst="rect">
            <a:avLst/>
          </a:prstGeom>
          <a:noFill/>
        </p:spPr>
        <p:txBody>
          <a:bodyPr wrap="square" rtlCol="0">
            <a:spAutoFit/>
          </a:bodyPr>
          <a:lstStyle/>
          <a:p>
            <a:r>
              <a:rPr lang="en-US" altLang="zh-CN" sz="900" dirty="0">
                <a:solidFill>
                  <a:srgbClr val="B7DEDB"/>
                </a:solidFill>
              </a:rPr>
              <a:t>https://www.ypppt.com/</a:t>
            </a:r>
            <a:endParaRPr lang="zh-CN" altLang="en-US" sz="900" dirty="0">
              <a:solidFill>
                <a:srgbClr val="B7DEDB"/>
              </a:solidFill>
            </a:endParaRPr>
          </a:p>
        </p:txBody>
      </p:sp>
    </p:spTree>
    <p:custDataLst>
      <p:tags r:id="rId1"/>
    </p:custDataLst>
    <p:extLst>
      <p:ext uri="{BB962C8B-B14F-4D97-AF65-F5344CB8AC3E}">
        <p14:creationId xmlns:p14="http://schemas.microsoft.com/office/powerpoint/2010/main" val="1186422701"/>
      </p:ext>
    </p:extLst>
  </p:cSld>
  <p:clrMapOvr>
    <a:masterClrMapping/>
  </p:clrMapOvr>
  <mc:AlternateContent xmlns:mc="http://schemas.openxmlformats.org/markup-compatibility/2006" xmlns:p14="http://schemas.microsoft.com/office/powerpoint/2010/main">
    <mc:Choice Requires="p14">
      <p:transition spd="slow" p14:dur="2000" advTm="1631"/>
    </mc:Choice>
    <mc:Fallback xmlns="">
      <p:transition spd="slow" advTm="16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高考冲刺倒计时</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14" name="图片 13">
            <a:extLst>
              <a:ext uri="{FF2B5EF4-FFF2-40B4-BE49-F238E27FC236}">
                <a16:creationId xmlns="" xmlns:a16="http://schemas.microsoft.com/office/drawing/2014/main" id="{7885AFCE-4DBC-4A11-8FD6-8A0B8761A9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89676" y="1930660"/>
            <a:ext cx="4130374" cy="4130374"/>
          </a:xfrm>
          <a:prstGeom prst="rect">
            <a:avLst/>
          </a:prstGeom>
        </p:spPr>
      </p:pic>
      <p:grpSp>
        <p:nvGrpSpPr>
          <p:cNvPr id="19" name="组合 18">
            <a:extLst>
              <a:ext uri="{FF2B5EF4-FFF2-40B4-BE49-F238E27FC236}">
                <a16:creationId xmlns="" xmlns:a16="http://schemas.microsoft.com/office/drawing/2014/main" id="{854FCCF1-A890-4651-A8C8-42CF1BF4E884}"/>
              </a:ext>
            </a:extLst>
          </p:cNvPr>
          <p:cNvGrpSpPr/>
          <p:nvPr/>
        </p:nvGrpSpPr>
        <p:grpSpPr>
          <a:xfrm>
            <a:off x="1257985" y="2401469"/>
            <a:ext cx="2924662" cy="1218571"/>
            <a:chOff x="1206948" y="2359060"/>
            <a:chExt cx="2924662" cy="1218571"/>
          </a:xfrm>
        </p:grpSpPr>
        <p:sp>
          <p:nvSpPr>
            <p:cNvPr id="15" name="文本框 14">
              <a:extLst>
                <a:ext uri="{FF2B5EF4-FFF2-40B4-BE49-F238E27FC236}">
                  <a16:creationId xmlns="" xmlns:a16="http://schemas.microsoft.com/office/drawing/2014/main" id="{3AEF4854-17D3-49C5-8903-4164417B5EF4}"/>
                </a:ext>
              </a:extLst>
            </p:cNvPr>
            <p:cNvSpPr txBox="1"/>
            <p:nvPr/>
          </p:nvSpPr>
          <p:spPr>
            <a:xfrm>
              <a:off x="2408085"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高考冲刺</a:t>
              </a:r>
            </a:p>
          </p:txBody>
        </p:sp>
        <p:sp>
          <p:nvSpPr>
            <p:cNvPr id="16" name="文本框 15">
              <a:extLst>
                <a:ext uri="{FF2B5EF4-FFF2-40B4-BE49-F238E27FC236}">
                  <a16:creationId xmlns="" xmlns:a16="http://schemas.microsoft.com/office/drawing/2014/main" id="{2B5C8921-8B5D-4BC2-B068-2CFD0F95AAA4}"/>
                </a:ext>
              </a:extLst>
            </p:cNvPr>
            <p:cNvSpPr txBox="1"/>
            <p:nvPr/>
          </p:nvSpPr>
          <p:spPr>
            <a:xfrm>
              <a:off x="1206948" y="2838967"/>
              <a:ext cx="2924662" cy="738664"/>
            </a:xfrm>
            <a:prstGeom prst="rect">
              <a:avLst/>
            </a:prstGeom>
            <a:noFill/>
          </p:spPr>
          <p:txBody>
            <a:bodyPr wrap="square" rtlCol="0">
              <a:spAutoFit/>
            </a:bodyPr>
            <a:lstStyle/>
            <a:p>
              <a:pPr algn="r"/>
              <a:r>
                <a:rPr lang="zh-CN" altLang="en-US" sz="1400" b="0" i="0" dirty="0">
                  <a:solidFill>
                    <a:schemeClr val="tx1">
                      <a:lumMod val="75000"/>
                      <a:lumOff val="25000"/>
                    </a:schemeClr>
                  </a:solidFill>
                  <a:effectLst/>
                  <a:cs typeface="+mn-ea"/>
                  <a:sym typeface="+mn-lt"/>
                </a:rPr>
                <a:t>普通高等学校招生全国统一考试，是为普通高等学校招生设置的全国性统一考试。</a:t>
              </a:r>
              <a:endParaRPr lang="zh-CN" altLang="en-US" sz="1400" dirty="0">
                <a:solidFill>
                  <a:schemeClr val="tx1">
                    <a:lumMod val="75000"/>
                    <a:lumOff val="25000"/>
                  </a:schemeClr>
                </a:solidFill>
                <a:cs typeface="+mn-ea"/>
                <a:sym typeface="+mn-lt"/>
              </a:endParaRPr>
            </a:p>
          </p:txBody>
        </p:sp>
      </p:grpSp>
      <p:grpSp>
        <p:nvGrpSpPr>
          <p:cNvPr id="20" name="组合 19">
            <a:extLst>
              <a:ext uri="{FF2B5EF4-FFF2-40B4-BE49-F238E27FC236}">
                <a16:creationId xmlns="" xmlns:a16="http://schemas.microsoft.com/office/drawing/2014/main" id="{98AF314D-F82F-4302-8900-02A8A5820EF8}"/>
              </a:ext>
            </a:extLst>
          </p:cNvPr>
          <p:cNvGrpSpPr/>
          <p:nvPr/>
        </p:nvGrpSpPr>
        <p:grpSpPr>
          <a:xfrm>
            <a:off x="1257985" y="4265663"/>
            <a:ext cx="2924662" cy="1218571"/>
            <a:chOff x="1206948" y="2359060"/>
            <a:chExt cx="2924662" cy="1218571"/>
          </a:xfrm>
        </p:grpSpPr>
        <p:sp>
          <p:nvSpPr>
            <p:cNvPr id="21" name="文本框 20">
              <a:extLst>
                <a:ext uri="{FF2B5EF4-FFF2-40B4-BE49-F238E27FC236}">
                  <a16:creationId xmlns="" xmlns:a16="http://schemas.microsoft.com/office/drawing/2014/main" id="{388127A3-7B80-4072-BBCD-C6B1BDC01E59}"/>
                </a:ext>
              </a:extLst>
            </p:cNvPr>
            <p:cNvSpPr txBox="1"/>
            <p:nvPr/>
          </p:nvSpPr>
          <p:spPr>
            <a:xfrm>
              <a:off x="2408085"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高考冲刺</a:t>
              </a:r>
            </a:p>
          </p:txBody>
        </p:sp>
        <p:sp>
          <p:nvSpPr>
            <p:cNvPr id="22" name="文本框 21">
              <a:extLst>
                <a:ext uri="{FF2B5EF4-FFF2-40B4-BE49-F238E27FC236}">
                  <a16:creationId xmlns="" xmlns:a16="http://schemas.microsoft.com/office/drawing/2014/main" id="{C6A4D610-EC7E-429E-BC64-5116AC341F5D}"/>
                </a:ext>
              </a:extLst>
            </p:cNvPr>
            <p:cNvSpPr txBox="1"/>
            <p:nvPr/>
          </p:nvSpPr>
          <p:spPr>
            <a:xfrm>
              <a:off x="1206948" y="2838967"/>
              <a:ext cx="2924662" cy="738664"/>
            </a:xfrm>
            <a:prstGeom prst="rect">
              <a:avLst/>
            </a:prstGeom>
            <a:noFill/>
          </p:spPr>
          <p:txBody>
            <a:bodyPr wrap="square" rtlCol="0">
              <a:spAutoFit/>
            </a:bodyPr>
            <a:lstStyle/>
            <a:p>
              <a:pPr algn="r"/>
              <a:r>
                <a:rPr lang="zh-CN" altLang="en-US" sz="1400" b="0" i="0" dirty="0">
                  <a:solidFill>
                    <a:schemeClr val="tx1">
                      <a:lumMod val="75000"/>
                      <a:lumOff val="25000"/>
                    </a:schemeClr>
                  </a:solidFill>
                  <a:effectLst/>
                  <a:cs typeface="+mn-ea"/>
                  <a:sym typeface="+mn-lt"/>
                </a:rPr>
                <a:t>招生分理工农医（含体育）、文史（含外语和艺术）两大类。普通高等学校根据考生成绩。</a:t>
              </a:r>
              <a:endParaRPr lang="zh-CN" altLang="en-US" sz="1400" dirty="0">
                <a:solidFill>
                  <a:schemeClr val="tx1">
                    <a:lumMod val="75000"/>
                    <a:lumOff val="25000"/>
                  </a:schemeClr>
                </a:solidFill>
                <a:cs typeface="+mn-ea"/>
                <a:sym typeface="+mn-lt"/>
              </a:endParaRPr>
            </a:p>
          </p:txBody>
        </p:sp>
      </p:grpSp>
      <p:grpSp>
        <p:nvGrpSpPr>
          <p:cNvPr id="23" name="组合 22">
            <a:extLst>
              <a:ext uri="{FF2B5EF4-FFF2-40B4-BE49-F238E27FC236}">
                <a16:creationId xmlns="" xmlns:a16="http://schemas.microsoft.com/office/drawing/2014/main" id="{785AF679-D8E7-40BB-A3C7-B9258DC7AED7}"/>
              </a:ext>
            </a:extLst>
          </p:cNvPr>
          <p:cNvGrpSpPr/>
          <p:nvPr/>
        </p:nvGrpSpPr>
        <p:grpSpPr>
          <a:xfrm>
            <a:off x="8098541" y="2401469"/>
            <a:ext cx="2924662" cy="1218571"/>
            <a:chOff x="1206948" y="2359060"/>
            <a:chExt cx="2924662" cy="1218571"/>
          </a:xfrm>
        </p:grpSpPr>
        <p:sp>
          <p:nvSpPr>
            <p:cNvPr id="24" name="文本框 23">
              <a:extLst>
                <a:ext uri="{FF2B5EF4-FFF2-40B4-BE49-F238E27FC236}">
                  <a16:creationId xmlns="" xmlns:a16="http://schemas.microsoft.com/office/drawing/2014/main" id="{7F95049F-3AC2-4594-98A7-D2361E5B9A4E}"/>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高考冲刺</a:t>
              </a:r>
            </a:p>
          </p:txBody>
        </p:sp>
        <p:sp>
          <p:nvSpPr>
            <p:cNvPr id="25" name="文本框 24">
              <a:extLst>
                <a:ext uri="{FF2B5EF4-FFF2-40B4-BE49-F238E27FC236}">
                  <a16:creationId xmlns="" xmlns:a16="http://schemas.microsoft.com/office/drawing/2014/main" id="{DE83544E-3D62-4A53-8CDD-CC6D7BFE7D9A}"/>
                </a:ext>
              </a:extLst>
            </p:cNvPr>
            <p:cNvSpPr txBox="1"/>
            <p:nvPr/>
          </p:nvSpPr>
          <p:spPr>
            <a:xfrm>
              <a:off x="1206948" y="2838967"/>
              <a:ext cx="2924662" cy="738664"/>
            </a:xfrm>
            <a:prstGeom prst="rect">
              <a:avLst/>
            </a:prstGeom>
            <a:noFill/>
          </p:spPr>
          <p:txBody>
            <a:bodyPr wrap="square" rtlCol="0">
              <a:spAutoFit/>
            </a:bodyPr>
            <a:lstStyle/>
            <a:p>
              <a:r>
                <a:rPr lang="zh-CN" altLang="en-US" sz="1400" b="0" i="0" dirty="0">
                  <a:solidFill>
                    <a:schemeClr val="tx1">
                      <a:lumMod val="75000"/>
                      <a:lumOff val="25000"/>
                    </a:schemeClr>
                  </a:solidFill>
                  <a:effectLst/>
                  <a:cs typeface="+mn-ea"/>
                  <a:sym typeface="+mn-lt"/>
                </a:rPr>
                <a:t>参加考试的对象是全日制普通高中毕业生和具有同等学历的中华人民共和国公民。</a:t>
              </a:r>
              <a:endParaRPr lang="zh-CN" altLang="en-US" sz="1400" dirty="0">
                <a:solidFill>
                  <a:schemeClr val="tx1">
                    <a:lumMod val="75000"/>
                    <a:lumOff val="25000"/>
                  </a:schemeClr>
                </a:solidFill>
                <a:cs typeface="+mn-ea"/>
                <a:sym typeface="+mn-lt"/>
              </a:endParaRPr>
            </a:p>
          </p:txBody>
        </p:sp>
      </p:grpSp>
      <p:grpSp>
        <p:nvGrpSpPr>
          <p:cNvPr id="26" name="组合 25">
            <a:extLst>
              <a:ext uri="{FF2B5EF4-FFF2-40B4-BE49-F238E27FC236}">
                <a16:creationId xmlns="" xmlns:a16="http://schemas.microsoft.com/office/drawing/2014/main" id="{6967DFDD-21D9-455A-AD45-5BFA3B603A8D}"/>
              </a:ext>
            </a:extLst>
          </p:cNvPr>
          <p:cNvGrpSpPr/>
          <p:nvPr/>
        </p:nvGrpSpPr>
        <p:grpSpPr>
          <a:xfrm>
            <a:off x="8098541" y="4265663"/>
            <a:ext cx="2924662" cy="1218571"/>
            <a:chOff x="1206948" y="2359060"/>
            <a:chExt cx="2924662" cy="1218571"/>
          </a:xfrm>
        </p:grpSpPr>
        <p:sp>
          <p:nvSpPr>
            <p:cNvPr id="27" name="文本框 26">
              <a:extLst>
                <a:ext uri="{FF2B5EF4-FFF2-40B4-BE49-F238E27FC236}">
                  <a16:creationId xmlns="" xmlns:a16="http://schemas.microsoft.com/office/drawing/2014/main" id="{CBE02522-1FAA-4CA7-9895-D731177CBC27}"/>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高考冲刺</a:t>
              </a:r>
            </a:p>
          </p:txBody>
        </p:sp>
        <p:sp>
          <p:nvSpPr>
            <p:cNvPr id="28" name="文本框 27">
              <a:extLst>
                <a:ext uri="{FF2B5EF4-FFF2-40B4-BE49-F238E27FC236}">
                  <a16:creationId xmlns="" xmlns:a16="http://schemas.microsoft.com/office/drawing/2014/main" id="{355B77F9-8F70-4ED4-AD90-CAFC9D87AA15}"/>
                </a:ext>
              </a:extLst>
            </p:cNvPr>
            <p:cNvSpPr txBox="1"/>
            <p:nvPr/>
          </p:nvSpPr>
          <p:spPr>
            <a:xfrm>
              <a:off x="1206948" y="2838967"/>
              <a:ext cx="2924662" cy="738664"/>
            </a:xfrm>
            <a:prstGeom prst="rect">
              <a:avLst/>
            </a:prstGeom>
            <a:noFill/>
          </p:spPr>
          <p:txBody>
            <a:bodyPr wrap="square" rtlCol="0">
              <a:spAutoFit/>
            </a:bodyPr>
            <a:lstStyle/>
            <a:p>
              <a:r>
                <a:rPr lang="zh-CN" altLang="en-US" sz="1400" b="0" i="0" dirty="0">
                  <a:solidFill>
                    <a:schemeClr val="tx1">
                      <a:lumMod val="75000"/>
                      <a:lumOff val="25000"/>
                    </a:schemeClr>
                  </a:solidFill>
                  <a:effectLst/>
                  <a:cs typeface="+mn-ea"/>
                  <a:sym typeface="+mn-lt"/>
                </a:rPr>
                <a:t>普通高等学校招生全国统一考试由国家主管部门授权的单位或实行自主命题的省级教育考试院命制。</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1310234187"/>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高考冲刺倒计时</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26" name="组合 25">
            <a:extLst>
              <a:ext uri="{FF2B5EF4-FFF2-40B4-BE49-F238E27FC236}">
                <a16:creationId xmlns="" xmlns:a16="http://schemas.microsoft.com/office/drawing/2014/main" id="{52F246C9-AED7-4897-8600-71BF8F127CD7}"/>
              </a:ext>
            </a:extLst>
          </p:cNvPr>
          <p:cNvGrpSpPr/>
          <p:nvPr/>
        </p:nvGrpSpPr>
        <p:grpSpPr>
          <a:xfrm>
            <a:off x="1383632" y="2297669"/>
            <a:ext cx="2642946" cy="3433629"/>
            <a:chOff x="1383632" y="2297669"/>
            <a:chExt cx="2642946" cy="3433629"/>
          </a:xfrm>
        </p:grpSpPr>
        <p:grpSp>
          <p:nvGrpSpPr>
            <p:cNvPr id="25" name="组合 24">
              <a:extLst>
                <a:ext uri="{FF2B5EF4-FFF2-40B4-BE49-F238E27FC236}">
                  <a16:creationId xmlns="" xmlns:a16="http://schemas.microsoft.com/office/drawing/2014/main" id="{BB2D75A6-BAA2-4C8A-8942-D5BF600A0387}"/>
                </a:ext>
              </a:extLst>
            </p:cNvPr>
            <p:cNvGrpSpPr/>
            <p:nvPr/>
          </p:nvGrpSpPr>
          <p:grpSpPr>
            <a:xfrm>
              <a:off x="1383632" y="2297669"/>
              <a:ext cx="2642946" cy="3431844"/>
              <a:chOff x="1383632" y="2297669"/>
              <a:chExt cx="2642946" cy="3431844"/>
            </a:xfrm>
          </p:grpSpPr>
          <p:sp>
            <p:nvSpPr>
              <p:cNvPr id="4" name="流程图: 文档 3">
                <a:extLst>
                  <a:ext uri="{FF2B5EF4-FFF2-40B4-BE49-F238E27FC236}">
                    <a16:creationId xmlns="" xmlns:a16="http://schemas.microsoft.com/office/drawing/2014/main" id="{8BEC8DDA-C63F-464A-9626-B454E475185D}"/>
                  </a:ext>
                </a:extLst>
              </p:cNvPr>
              <p:cNvSpPr/>
              <p:nvPr/>
            </p:nvSpPr>
            <p:spPr>
              <a:xfrm>
                <a:off x="1383632" y="2297669"/>
                <a:ext cx="2642946" cy="3431844"/>
              </a:xfrm>
              <a:prstGeom prst="flowChartDocument">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 xmlns:a16="http://schemas.microsoft.com/office/drawing/2014/main" id="{DE5728F4-4918-4D43-9D16-DA2DEA637735}"/>
                  </a:ext>
                </a:extLst>
              </p:cNvPr>
              <p:cNvSpPr txBox="1"/>
              <p:nvPr/>
            </p:nvSpPr>
            <p:spPr>
              <a:xfrm>
                <a:off x="1843342" y="2694585"/>
                <a:ext cx="1723525"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高考冲刺</a:t>
                </a:r>
              </a:p>
            </p:txBody>
          </p:sp>
          <p:sp>
            <p:nvSpPr>
              <p:cNvPr id="19" name="文本框 18">
                <a:extLst>
                  <a:ext uri="{FF2B5EF4-FFF2-40B4-BE49-F238E27FC236}">
                    <a16:creationId xmlns="" xmlns:a16="http://schemas.microsoft.com/office/drawing/2014/main" id="{DDF6B7AC-E765-4A6F-B67F-1457BB2F66AF}"/>
                  </a:ext>
                </a:extLst>
              </p:cNvPr>
              <p:cNvSpPr txBox="1"/>
              <p:nvPr/>
            </p:nvSpPr>
            <p:spPr>
              <a:xfrm>
                <a:off x="1688427" y="3156250"/>
                <a:ext cx="2033355" cy="1708160"/>
              </a:xfrm>
              <a:prstGeom prst="rect">
                <a:avLst/>
              </a:prstGeom>
              <a:noFill/>
            </p:spPr>
            <p:txBody>
              <a:bodyPr wrap="square" rtlCol="0">
                <a:spAutoFit/>
              </a:bodyPr>
              <a:lstStyle/>
              <a:p>
                <a:pPr algn="ctr">
                  <a:lnSpc>
                    <a:spcPct val="150000"/>
                  </a:lnSpc>
                </a:pPr>
                <a:r>
                  <a:rPr lang="zh-CN" altLang="en-US" sz="1400" b="0" i="0" dirty="0">
                    <a:solidFill>
                      <a:schemeClr val="bg1"/>
                    </a:solidFill>
                    <a:effectLst>
                      <a:outerShdw blurRad="38100" dist="38100" dir="2700000" algn="tl">
                        <a:srgbClr val="000000">
                          <a:alpha val="43137"/>
                        </a:srgbClr>
                      </a:outerShdw>
                    </a:effectLst>
                    <a:cs typeface="+mn-ea"/>
                    <a:sym typeface="+mn-lt"/>
                  </a:rPr>
                  <a:t>普通高等学校招生全国统一考试是为普通高等学校招生设置的全国性统一考试，每年</a:t>
                </a:r>
                <a:r>
                  <a:rPr lang="en-US" altLang="zh-CN" sz="1400" b="0" i="0" dirty="0">
                    <a:solidFill>
                      <a:schemeClr val="bg1"/>
                    </a:solidFill>
                    <a:effectLst>
                      <a:outerShdw blurRad="38100" dist="38100" dir="2700000" algn="tl">
                        <a:srgbClr val="000000">
                          <a:alpha val="43137"/>
                        </a:srgbClr>
                      </a:outerShdw>
                    </a:effectLst>
                    <a:cs typeface="+mn-ea"/>
                    <a:sym typeface="+mn-lt"/>
                  </a:rPr>
                  <a:t>6</a:t>
                </a:r>
                <a:r>
                  <a:rPr lang="zh-CN" altLang="en-US" sz="1400" b="0" i="0" dirty="0">
                    <a:solidFill>
                      <a:schemeClr val="bg1"/>
                    </a:solidFill>
                    <a:effectLst>
                      <a:outerShdw blurRad="38100" dist="38100" dir="2700000" algn="tl">
                        <a:srgbClr val="000000">
                          <a:alpha val="43137"/>
                        </a:srgbClr>
                      </a:outerShdw>
                    </a:effectLst>
                    <a:cs typeface="+mn-ea"/>
                    <a:sym typeface="+mn-lt"/>
                  </a:rPr>
                  <a:t>月</a:t>
                </a:r>
                <a:r>
                  <a:rPr lang="en-US" altLang="zh-CN" sz="1400" b="0" i="0" dirty="0">
                    <a:solidFill>
                      <a:schemeClr val="bg1"/>
                    </a:solidFill>
                    <a:effectLst>
                      <a:outerShdw blurRad="38100" dist="38100" dir="2700000" algn="tl">
                        <a:srgbClr val="000000">
                          <a:alpha val="43137"/>
                        </a:srgbClr>
                      </a:outerShdw>
                    </a:effectLst>
                    <a:cs typeface="+mn-ea"/>
                    <a:sym typeface="+mn-lt"/>
                  </a:rPr>
                  <a:t>7</a:t>
                </a:r>
                <a:r>
                  <a:rPr lang="zh-CN" altLang="en-US" sz="1400" b="0" i="0" dirty="0">
                    <a:solidFill>
                      <a:schemeClr val="bg1"/>
                    </a:solidFill>
                    <a:effectLst>
                      <a:outerShdw blurRad="38100" dist="38100" dir="2700000" algn="tl">
                        <a:srgbClr val="000000">
                          <a:alpha val="43137"/>
                        </a:srgbClr>
                      </a:outerShdw>
                    </a:effectLst>
                    <a:cs typeface="+mn-ea"/>
                    <a:sym typeface="+mn-lt"/>
                  </a:rPr>
                  <a:t>日－</a:t>
                </a:r>
                <a:r>
                  <a:rPr lang="en-US" altLang="zh-CN" sz="1400" b="0" i="0" dirty="0">
                    <a:solidFill>
                      <a:schemeClr val="bg1"/>
                    </a:solidFill>
                    <a:effectLst>
                      <a:outerShdw blurRad="38100" dist="38100" dir="2700000" algn="tl">
                        <a:srgbClr val="000000">
                          <a:alpha val="43137"/>
                        </a:srgbClr>
                      </a:outerShdw>
                    </a:effectLst>
                    <a:cs typeface="+mn-ea"/>
                    <a:sym typeface="+mn-lt"/>
                  </a:rPr>
                  <a:t>10</a:t>
                </a:r>
                <a:r>
                  <a:rPr lang="zh-CN" altLang="en-US" sz="1400" b="0" i="0" dirty="0">
                    <a:solidFill>
                      <a:schemeClr val="bg1"/>
                    </a:solidFill>
                    <a:effectLst>
                      <a:outerShdw blurRad="38100" dist="38100" dir="2700000" algn="tl">
                        <a:srgbClr val="000000">
                          <a:alpha val="43137"/>
                        </a:srgbClr>
                      </a:outerShdw>
                    </a:effectLst>
                    <a:cs typeface="+mn-ea"/>
                    <a:sym typeface="+mn-lt"/>
                  </a:rPr>
                  <a:t>日实施。</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pic>
          <p:nvPicPr>
            <p:cNvPr id="15" name="图片 14">
              <a:extLst>
                <a:ext uri="{FF2B5EF4-FFF2-40B4-BE49-F238E27FC236}">
                  <a16:creationId xmlns="" xmlns:a16="http://schemas.microsoft.com/office/drawing/2014/main" id="{1D793027-9E33-4A87-844D-35E65D8E06D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0290785">
              <a:off x="2714193" y="4822398"/>
              <a:ext cx="821038" cy="908900"/>
            </a:xfrm>
            <a:prstGeom prst="rect">
              <a:avLst/>
            </a:prstGeom>
            <a:effectLst>
              <a:outerShdw blurRad="63500" sx="102000" sy="102000" algn="ctr" rotWithShape="0">
                <a:prstClr val="black">
                  <a:alpha val="40000"/>
                </a:prstClr>
              </a:outerShdw>
            </a:effectLst>
          </p:spPr>
        </p:pic>
      </p:grpSp>
      <p:grpSp>
        <p:nvGrpSpPr>
          <p:cNvPr id="27" name="组合 26">
            <a:extLst>
              <a:ext uri="{FF2B5EF4-FFF2-40B4-BE49-F238E27FC236}">
                <a16:creationId xmlns="" xmlns:a16="http://schemas.microsoft.com/office/drawing/2014/main" id="{534CB5D6-2623-43C4-9458-72A0E40BD265}"/>
              </a:ext>
            </a:extLst>
          </p:cNvPr>
          <p:cNvGrpSpPr/>
          <p:nvPr/>
        </p:nvGrpSpPr>
        <p:grpSpPr>
          <a:xfrm>
            <a:off x="4774527" y="2297669"/>
            <a:ext cx="2642946" cy="3433629"/>
            <a:chOff x="4774527" y="2297669"/>
            <a:chExt cx="2642946" cy="3433629"/>
          </a:xfrm>
        </p:grpSpPr>
        <p:grpSp>
          <p:nvGrpSpPr>
            <p:cNvPr id="24" name="组合 23">
              <a:extLst>
                <a:ext uri="{FF2B5EF4-FFF2-40B4-BE49-F238E27FC236}">
                  <a16:creationId xmlns="" xmlns:a16="http://schemas.microsoft.com/office/drawing/2014/main" id="{9CABF9F4-9A52-4168-9D5E-21F0EC795F88}"/>
                </a:ext>
              </a:extLst>
            </p:cNvPr>
            <p:cNvGrpSpPr/>
            <p:nvPr/>
          </p:nvGrpSpPr>
          <p:grpSpPr>
            <a:xfrm>
              <a:off x="4774527" y="2297669"/>
              <a:ext cx="2642946" cy="3431844"/>
              <a:chOff x="4774527" y="2297669"/>
              <a:chExt cx="2642946" cy="3431844"/>
            </a:xfrm>
          </p:grpSpPr>
          <p:sp>
            <p:nvSpPr>
              <p:cNvPr id="13" name="流程图: 文档 12">
                <a:extLst>
                  <a:ext uri="{FF2B5EF4-FFF2-40B4-BE49-F238E27FC236}">
                    <a16:creationId xmlns="" xmlns:a16="http://schemas.microsoft.com/office/drawing/2014/main" id="{C70CC7EF-E6EC-468B-A0ED-FAEB3B9A24D5}"/>
                  </a:ext>
                </a:extLst>
              </p:cNvPr>
              <p:cNvSpPr/>
              <p:nvPr/>
            </p:nvSpPr>
            <p:spPr>
              <a:xfrm>
                <a:off x="4774527" y="2297669"/>
                <a:ext cx="2642946" cy="3431844"/>
              </a:xfrm>
              <a:prstGeom prst="flowChartDocument">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 xmlns:a16="http://schemas.microsoft.com/office/drawing/2014/main" id="{FC870AA9-C28D-4A94-AF5D-6864D83D0761}"/>
                  </a:ext>
                </a:extLst>
              </p:cNvPr>
              <p:cNvSpPr txBox="1"/>
              <p:nvPr/>
            </p:nvSpPr>
            <p:spPr>
              <a:xfrm>
                <a:off x="5234237" y="2694585"/>
                <a:ext cx="1723525"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高考冲刺</a:t>
                </a:r>
              </a:p>
            </p:txBody>
          </p:sp>
          <p:sp>
            <p:nvSpPr>
              <p:cNvPr id="21" name="文本框 20">
                <a:extLst>
                  <a:ext uri="{FF2B5EF4-FFF2-40B4-BE49-F238E27FC236}">
                    <a16:creationId xmlns="" xmlns:a16="http://schemas.microsoft.com/office/drawing/2014/main" id="{B88568A7-3B7B-4977-98E5-0817B4A8AED9}"/>
                  </a:ext>
                </a:extLst>
              </p:cNvPr>
              <p:cNvSpPr txBox="1"/>
              <p:nvPr/>
            </p:nvSpPr>
            <p:spPr>
              <a:xfrm>
                <a:off x="5079322" y="3156250"/>
                <a:ext cx="2033355" cy="1384995"/>
              </a:xfrm>
              <a:prstGeom prst="rect">
                <a:avLst/>
              </a:prstGeom>
              <a:noFill/>
            </p:spPr>
            <p:txBody>
              <a:bodyPr wrap="square" rtlCol="0">
                <a:spAutoFit/>
              </a:bodyPr>
              <a:lstStyle/>
              <a:p>
                <a:pPr algn="ctr">
                  <a:lnSpc>
                    <a:spcPct val="150000"/>
                  </a:lnSpc>
                </a:pPr>
                <a:r>
                  <a:rPr lang="zh-CN" altLang="en-US" sz="1400" b="0" i="0" dirty="0">
                    <a:solidFill>
                      <a:schemeClr val="bg1"/>
                    </a:solidFill>
                    <a:effectLst>
                      <a:outerShdw blurRad="38100" dist="38100" dir="2700000" algn="tl">
                        <a:srgbClr val="000000">
                          <a:alpha val="43137"/>
                        </a:srgbClr>
                      </a:outerShdw>
                    </a:effectLst>
                    <a:cs typeface="+mn-ea"/>
                    <a:sym typeface="+mn-lt"/>
                  </a:rPr>
                  <a:t>参加考试的对象是全日制普通高中毕业生和具有同等学历的中华人民共和国公民。</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pic>
          <p:nvPicPr>
            <p:cNvPr id="16" name="图片 15">
              <a:extLst>
                <a:ext uri="{FF2B5EF4-FFF2-40B4-BE49-F238E27FC236}">
                  <a16:creationId xmlns="" xmlns:a16="http://schemas.microsoft.com/office/drawing/2014/main" id="{C0DB73F3-2D24-4C55-BBBB-231E1E10D88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0290785">
              <a:off x="6439342" y="4822398"/>
              <a:ext cx="821038" cy="908900"/>
            </a:xfrm>
            <a:prstGeom prst="rect">
              <a:avLst/>
            </a:prstGeom>
            <a:effectLst>
              <a:outerShdw blurRad="63500" sx="102000" sy="102000" algn="ctr" rotWithShape="0">
                <a:prstClr val="black">
                  <a:alpha val="40000"/>
                </a:prstClr>
              </a:outerShdw>
            </a:effectLst>
          </p:spPr>
        </p:pic>
      </p:grpSp>
      <p:grpSp>
        <p:nvGrpSpPr>
          <p:cNvPr id="28" name="组合 27">
            <a:extLst>
              <a:ext uri="{FF2B5EF4-FFF2-40B4-BE49-F238E27FC236}">
                <a16:creationId xmlns="" xmlns:a16="http://schemas.microsoft.com/office/drawing/2014/main" id="{6F635122-623D-4DFF-8F8A-A5E4122E7088}"/>
              </a:ext>
            </a:extLst>
          </p:cNvPr>
          <p:cNvGrpSpPr/>
          <p:nvPr/>
        </p:nvGrpSpPr>
        <p:grpSpPr>
          <a:xfrm>
            <a:off x="8165422" y="2297669"/>
            <a:ext cx="2642946" cy="3433629"/>
            <a:chOff x="8165422" y="2297669"/>
            <a:chExt cx="2642946" cy="3433629"/>
          </a:xfrm>
        </p:grpSpPr>
        <p:grpSp>
          <p:nvGrpSpPr>
            <p:cNvPr id="5" name="组合 4">
              <a:extLst>
                <a:ext uri="{FF2B5EF4-FFF2-40B4-BE49-F238E27FC236}">
                  <a16:creationId xmlns="" xmlns:a16="http://schemas.microsoft.com/office/drawing/2014/main" id="{EF0E4DFF-61A9-43C0-818B-CED4E0FFF222}"/>
                </a:ext>
              </a:extLst>
            </p:cNvPr>
            <p:cNvGrpSpPr/>
            <p:nvPr/>
          </p:nvGrpSpPr>
          <p:grpSpPr>
            <a:xfrm>
              <a:off x="8165422" y="2297669"/>
              <a:ext cx="2642946" cy="3431844"/>
              <a:chOff x="8165422" y="2297669"/>
              <a:chExt cx="2642946" cy="3431844"/>
            </a:xfrm>
          </p:grpSpPr>
          <p:sp>
            <p:nvSpPr>
              <p:cNvPr id="14" name="流程图: 文档 13">
                <a:extLst>
                  <a:ext uri="{FF2B5EF4-FFF2-40B4-BE49-F238E27FC236}">
                    <a16:creationId xmlns="" xmlns:a16="http://schemas.microsoft.com/office/drawing/2014/main" id="{B9296CE6-7FEA-4557-AFDF-77745A5E8B07}"/>
                  </a:ext>
                </a:extLst>
              </p:cNvPr>
              <p:cNvSpPr/>
              <p:nvPr/>
            </p:nvSpPr>
            <p:spPr>
              <a:xfrm>
                <a:off x="8165422" y="2297669"/>
                <a:ext cx="2642946" cy="3431844"/>
              </a:xfrm>
              <a:prstGeom prst="flowChartDocument">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 xmlns:a16="http://schemas.microsoft.com/office/drawing/2014/main" id="{C5B64768-AF1C-4F9C-843D-D58A357ACAF5}"/>
                  </a:ext>
                </a:extLst>
              </p:cNvPr>
              <p:cNvSpPr txBox="1"/>
              <p:nvPr/>
            </p:nvSpPr>
            <p:spPr>
              <a:xfrm>
                <a:off x="8625133" y="2729923"/>
                <a:ext cx="1723525"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高考冲刺</a:t>
                </a:r>
              </a:p>
            </p:txBody>
          </p:sp>
          <p:sp>
            <p:nvSpPr>
              <p:cNvPr id="23" name="文本框 22">
                <a:extLst>
                  <a:ext uri="{FF2B5EF4-FFF2-40B4-BE49-F238E27FC236}">
                    <a16:creationId xmlns="" xmlns:a16="http://schemas.microsoft.com/office/drawing/2014/main" id="{1322B8F7-5617-4DC0-B1C9-088EDA16C191}"/>
                  </a:ext>
                </a:extLst>
              </p:cNvPr>
              <p:cNvSpPr txBox="1"/>
              <p:nvPr/>
            </p:nvSpPr>
            <p:spPr>
              <a:xfrm>
                <a:off x="8470218" y="3191588"/>
                <a:ext cx="2033355" cy="1708160"/>
              </a:xfrm>
              <a:prstGeom prst="rect">
                <a:avLst/>
              </a:prstGeom>
              <a:noFill/>
            </p:spPr>
            <p:txBody>
              <a:bodyPr wrap="square" rtlCol="0">
                <a:spAutoFit/>
              </a:bodyPr>
              <a:lstStyle/>
              <a:p>
                <a:pPr algn="ctr">
                  <a:lnSpc>
                    <a:spcPct val="150000"/>
                  </a:lnSpc>
                </a:pPr>
                <a:r>
                  <a:rPr lang="zh-CN" altLang="en-US" sz="1400" b="0" i="0" dirty="0">
                    <a:solidFill>
                      <a:schemeClr val="bg1"/>
                    </a:solidFill>
                    <a:effectLst>
                      <a:outerShdw blurRad="38100" dist="38100" dir="2700000" algn="tl">
                        <a:srgbClr val="000000">
                          <a:alpha val="43137"/>
                        </a:srgbClr>
                      </a:outerShdw>
                    </a:effectLst>
                    <a:cs typeface="+mn-ea"/>
                    <a:sym typeface="+mn-lt"/>
                  </a:rPr>
                  <a:t>中国有</a:t>
                </a:r>
                <a:r>
                  <a:rPr lang="en-US" altLang="zh-CN" sz="1400" b="0" i="0" dirty="0">
                    <a:solidFill>
                      <a:schemeClr val="bg1"/>
                    </a:solidFill>
                    <a:effectLst>
                      <a:outerShdw blurRad="38100" dist="38100" dir="2700000" algn="tl">
                        <a:srgbClr val="000000">
                          <a:alpha val="43137"/>
                        </a:srgbClr>
                      </a:outerShdw>
                    </a:effectLst>
                    <a:cs typeface="+mn-ea"/>
                    <a:sym typeface="+mn-lt"/>
                  </a:rPr>
                  <a:t>1300</a:t>
                </a:r>
                <a:r>
                  <a:rPr lang="zh-CN" altLang="en-US" sz="1400" b="0" i="0" dirty="0">
                    <a:solidFill>
                      <a:schemeClr val="bg1"/>
                    </a:solidFill>
                    <a:effectLst>
                      <a:outerShdw blurRad="38100" dist="38100" dir="2700000" algn="tl">
                        <a:srgbClr val="000000">
                          <a:alpha val="43137"/>
                        </a:srgbClr>
                      </a:outerShdw>
                    </a:effectLst>
                    <a:cs typeface="+mn-ea"/>
                    <a:sym typeface="+mn-lt"/>
                  </a:rPr>
                  <a:t>多年科举考试的历史，这一制度曾 显示出选拔人才的优越性，深深地影响了东亚各国。</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pic>
          <p:nvPicPr>
            <p:cNvPr id="17" name="图片 16">
              <a:extLst>
                <a:ext uri="{FF2B5EF4-FFF2-40B4-BE49-F238E27FC236}">
                  <a16:creationId xmlns="" xmlns:a16="http://schemas.microsoft.com/office/drawing/2014/main" id="{C52C52C5-9AEF-4AC2-BEAF-F07C1225E63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0290785">
              <a:off x="9805492" y="4822398"/>
              <a:ext cx="821038" cy="908900"/>
            </a:xfrm>
            <a:prstGeom prst="rect">
              <a:avLst/>
            </a:prstGeom>
            <a:effectLst>
              <a:outerShdw blurRad="63500" sx="102000" sy="102000" algn="ctr" rotWithShape="0">
                <a:prstClr val="black">
                  <a:alpha val="40000"/>
                </a:prstClr>
              </a:outerShdw>
            </a:effectLst>
          </p:spPr>
        </p:pic>
      </p:grpSp>
    </p:spTree>
    <p:custDataLst>
      <p:tags r:id="rId1"/>
    </p:custDataLst>
    <p:extLst>
      <p:ext uri="{BB962C8B-B14F-4D97-AF65-F5344CB8AC3E}">
        <p14:creationId xmlns:p14="http://schemas.microsoft.com/office/powerpoint/2010/main" val="920822354"/>
      </p:ext>
    </p:extLst>
  </p:cSld>
  <p:clrMapOvr>
    <a:masterClrMapping/>
  </p:clrMapOvr>
  <mc:AlternateContent xmlns:mc="http://schemas.openxmlformats.org/markup-compatibility/2006" xmlns:p14="http://schemas.microsoft.com/office/powerpoint/2010/main">
    <mc:Choice Requires="p14">
      <p:transition spd="slow" p14:dur="2000" advTm="2927"/>
    </mc:Choice>
    <mc:Fallback xmlns="">
      <p:transition spd="slow" advTm="29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高考冲刺倒计时</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4" name="图片 3">
            <a:extLst>
              <a:ext uri="{FF2B5EF4-FFF2-40B4-BE49-F238E27FC236}">
                <a16:creationId xmlns="" xmlns:a16="http://schemas.microsoft.com/office/drawing/2014/main" id="{DB39F738-66CF-4EED-9258-FA8F7E9CEA2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7029" y="1461301"/>
            <a:ext cx="4702488" cy="4702488"/>
          </a:xfrm>
          <a:prstGeom prst="rect">
            <a:avLst/>
          </a:prstGeom>
          <a:effectLst>
            <a:outerShdw blurRad="63500" sx="101000" sy="101000" algn="ctr" rotWithShape="0">
              <a:prstClr val="black">
                <a:alpha val="40000"/>
              </a:prstClr>
            </a:outerShdw>
          </a:effectLst>
        </p:spPr>
      </p:pic>
      <p:grpSp>
        <p:nvGrpSpPr>
          <p:cNvPr id="13" name="组合 12">
            <a:extLst>
              <a:ext uri="{FF2B5EF4-FFF2-40B4-BE49-F238E27FC236}">
                <a16:creationId xmlns="" xmlns:a16="http://schemas.microsoft.com/office/drawing/2014/main" id="{20556E08-A255-4356-A14A-D988EE90E89C}"/>
              </a:ext>
            </a:extLst>
          </p:cNvPr>
          <p:cNvGrpSpPr/>
          <p:nvPr/>
        </p:nvGrpSpPr>
        <p:grpSpPr>
          <a:xfrm>
            <a:off x="4753210" y="1998234"/>
            <a:ext cx="5883941" cy="1003127"/>
            <a:chOff x="1206947" y="2359060"/>
            <a:chExt cx="5883941" cy="1003127"/>
          </a:xfrm>
        </p:grpSpPr>
        <p:sp>
          <p:nvSpPr>
            <p:cNvPr id="14" name="文本框 13">
              <a:extLst>
                <a:ext uri="{FF2B5EF4-FFF2-40B4-BE49-F238E27FC236}">
                  <a16:creationId xmlns="" xmlns:a16="http://schemas.microsoft.com/office/drawing/2014/main" id="{D42343B2-1093-48DA-BE92-07DE6E9378D2}"/>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高考冲刺</a:t>
              </a:r>
            </a:p>
          </p:txBody>
        </p:sp>
        <p:sp>
          <p:nvSpPr>
            <p:cNvPr id="15" name="文本框 14">
              <a:extLst>
                <a:ext uri="{FF2B5EF4-FFF2-40B4-BE49-F238E27FC236}">
                  <a16:creationId xmlns="" xmlns:a16="http://schemas.microsoft.com/office/drawing/2014/main" id="{30DD4F43-FFD0-468E-8EC2-A5234E9759BD}"/>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16" name="组合 15">
            <a:extLst>
              <a:ext uri="{FF2B5EF4-FFF2-40B4-BE49-F238E27FC236}">
                <a16:creationId xmlns="" xmlns:a16="http://schemas.microsoft.com/office/drawing/2014/main" id="{9AECDB22-A89E-41E7-8B6C-EED5C2774733}"/>
              </a:ext>
            </a:extLst>
          </p:cNvPr>
          <p:cNvGrpSpPr/>
          <p:nvPr/>
        </p:nvGrpSpPr>
        <p:grpSpPr>
          <a:xfrm>
            <a:off x="4753210" y="3369109"/>
            <a:ext cx="5883941" cy="1003127"/>
            <a:chOff x="1206947" y="2359060"/>
            <a:chExt cx="5883941" cy="1003127"/>
          </a:xfrm>
        </p:grpSpPr>
        <p:sp>
          <p:nvSpPr>
            <p:cNvPr id="17" name="文本框 16">
              <a:extLst>
                <a:ext uri="{FF2B5EF4-FFF2-40B4-BE49-F238E27FC236}">
                  <a16:creationId xmlns="" xmlns:a16="http://schemas.microsoft.com/office/drawing/2014/main" id="{9E759FE9-032D-4EBA-B2EB-A6A8CC254C4D}"/>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高考冲刺</a:t>
              </a:r>
            </a:p>
          </p:txBody>
        </p:sp>
        <p:sp>
          <p:nvSpPr>
            <p:cNvPr id="18" name="文本框 17">
              <a:extLst>
                <a:ext uri="{FF2B5EF4-FFF2-40B4-BE49-F238E27FC236}">
                  <a16:creationId xmlns="" xmlns:a16="http://schemas.microsoft.com/office/drawing/2014/main" id="{5024747B-A6AE-4A57-89A9-F86F4864ABA9}"/>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977</a:t>
              </a:r>
              <a:r>
                <a:rPr lang="zh-CN" altLang="en-US" sz="1400" b="0" i="0" dirty="0">
                  <a:solidFill>
                    <a:schemeClr val="tx1">
                      <a:lumMod val="75000"/>
                      <a:lumOff val="25000"/>
                    </a:schemeClr>
                  </a:solidFill>
                  <a:effectLst/>
                  <a:cs typeface="+mn-ea"/>
                  <a:sym typeface="+mn-lt"/>
                </a:rPr>
                <a:t>年</a:t>
              </a:r>
              <a:r>
                <a:rPr lang="en-US" altLang="zh-CN" sz="1400" b="0" i="0" dirty="0">
                  <a:solidFill>
                    <a:schemeClr val="tx1">
                      <a:lumMod val="75000"/>
                      <a:lumOff val="25000"/>
                    </a:schemeClr>
                  </a:solidFill>
                  <a:effectLst/>
                  <a:cs typeface="+mn-ea"/>
                  <a:sym typeface="+mn-lt"/>
                </a:rPr>
                <a:t>10</a:t>
              </a:r>
              <a:r>
                <a:rPr lang="zh-CN" altLang="en-US" sz="1400" b="0" i="0" dirty="0">
                  <a:solidFill>
                    <a:schemeClr val="tx1">
                      <a:lumMod val="75000"/>
                      <a:lumOff val="25000"/>
                    </a:schemeClr>
                  </a:solidFill>
                  <a:effectLst/>
                  <a:cs typeface="+mn-ea"/>
                  <a:sym typeface="+mn-lt"/>
                </a:rPr>
                <a:t>月</a:t>
              </a:r>
              <a:r>
                <a:rPr lang="en-US" altLang="zh-CN" sz="1400" b="0" i="0" dirty="0">
                  <a:solidFill>
                    <a:schemeClr val="tx1">
                      <a:lumMod val="75000"/>
                      <a:lumOff val="25000"/>
                    </a:schemeClr>
                  </a:solidFill>
                  <a:effectLst/>
                  <a:cs typeface="+mn-ea"/>
                  <a:sym typeface="+mn-lt"/>
                </a:rPr>
                <a:t>21</a:t>
              </a:r>
              <a:r>
                <a:rPr lang="zh-CN" altLang="en-US" sz="1400" b="0" i="0" dirty="0">
                  <a:solidFill>
                    <a:schemeClr val="tx1">
                      <a:lumMod val="75000"/>
                      <a:lumOff val="25000"/>
                    </a:schemeClr>
                  </a:solidFill>
                  <a:effectLst/>
                  <a:cs typeface="+mn-ea"/>
                  <a:sym typeface="+mn-lt"/>
                </a:rPr>
                <a:t>日，举行了恢复高考后</a:t>
              </a:r>
              <a:r>
                <a:rPr lang="zh-CN" altLang="en-US" sz="1400" b="0" i="0" dirty="0" smtClean="0">
                  <a:solidFill>
                    <a:schemeClr val="tx1">
                      <a:lumMod val="75000"/>
                      <a:lumOff val="25000"/>
                    </a:schemeClr>
                  </a:solidFill>
                  <a:effectLst/>
                  <a:cs typeface="+mn-ea"/>
                  <a:sym typeface="+mn-lt"/>
                </a:rPr>
                <a:t>的优品次</a:t>
              </a:r>
              <a:r>
                <a:rPr lang="zh-CN" altLang="en-US" sz="1400" b="0" i="0" dirty="0">
                  <a:solidFill>
                    <a:schemeClr val="tx1">
                      <a:lumMod val="75000"/>
                      <a:lumOff val="25000"/>
                    </a:schemeClr>
                  </a:solidFill>
                  <a:effectLst/>
                  <a:cs typeface="+mn-ea"/>
                  <a:sym typeface="+mn-lt"/>
                </a:rPr>
                <a:t>考试，考试分为文史与理工两科，文史类科目是政治、语文、数学、史地</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历史和地理</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a:t>
              </a:r>
              <a:endParaRPr lang="zh-CN" altLang="en-US" sz="1400" dirty="0">
                <a:solidFill>
                  <a:schemeClr val="tx1">
                    <a:lumMod val="75000"/>
                    <a:lumOff val="25000"/>
                  </a:schemeClr>
                </a:solidFill>
                <a:cs typeface="+mn-ea"/>
                <a:sym typeface="+mn-lt"/>
              </a:endParaRPr>
            </a:p>
          </p:txBody>
        </p:sp>
      </p:grpSp>
      <p:grpSp>
        <p:nvGrpSpPr>
          <p:cNvPr id="19" name="组合 18">
            <a:extLst>
              <a:ext uri="{FF2B5EF4-FFF2-40B4-BE49-F238E27FC236}">
                <a16:creationId xmlns="" xmlns:a16="http://schemas.microsoft.com/office/drawing/2014/main" id="{AD1B80A5-1304-48BA-8EA3-4A113F96ACC8}"/>
              </a:ext>
            </a:extLst>
          </p:cNvPr>
          <p:cNvGrpSpPr/>
          <p:nvPr/>
        </p:nvGrpSpPr>
        <p:grpSpPr>
          <a:xfrm>
            <a:off x="4753210" y="4739984"/>
            <a:ext cx="5883941" cy="1003127"/>
            <a:chOff x="1206947" y="2359060"/>
            <a:chExt cx="5883941" cy="1003127"/>
          </a:xfrm>
        </p:grpSpPr>
        <p:sp>
          <p:nvSpPr>
            <p:cNvPr id="20" name="文本框 19">
              <a:extLst>
                <a:ext uri="{FF2B5EF4-FFF2-40B4-BE49-F238E27FC236}">
                  <a16:creationId xmlns="" xmlns:a16="http://schemas.microsoft.com/office/drawing/2014/main" id="{2664D7D7-DE77-48A6-AE26-640231846636}"/>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高考冲刺</a:t>
              </a:r>
            </a:p>
          </p:txBody>
        </p:sp>
        <p:sp>
          <p:nvSpPr>
            <p:cNvPr id="21" name="文本框 20">
              <a:extLst>
                <a:ext uri="{FF2B5EF4-FFF2-40B4-BE49-F238E27FC236}">
                  <a16:creationId xmlns="" xmlns:a16="http://schemas.microsoft.com/office/drawing/2014/main" id="{3FF63223-A111-4CB1-B893-28C25A3F5847}"/>
                </a:ext>
              </a:extLst>
            </p:cNvPr>
            <p:cNvSpPr txBox="1"/>
            <p:nvPr/>
          </p:nvSpPr>
          <p:spPr>
            <a:xfrm>
              <a:off x="1206947" y="2838967"/>
              <a:ext cx="5883941" cy="523220"/>
            </a:xfrm>
            <a:prstGeom prst="rect">
              <a:avLst/>
            </a:prstGeom>
            <a:noFill/>
          </p:spPr>
          <p:txBody>
            <a:bodyPr wrap="square" rtlCol="0">
              <a:spAutoFit/>
            </a:bodyPr>
            <a:lstStyle/>
            <a:p>
              <a:r>
                <a:rPr lang="zh-CN" altLang="en-US" sz="1400" b="0" i="0" dirty="0">
                  <a:solidFill>
                    <a:schemeClr val="tx1">
                      <a:lumMod val="75000"/>
                      <a:lumOff val="25000"/>
                    </a:schemeClr>
                  </a:solidFill>
                  <a:effectLst/>
                  <a:cs typeface="+mn-ea"/>
                  <a:sym typeface="+mn-lt"/>
                </a:rPr>
                <a:t>理工类科目是政治、语文、数学、理化</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物理和化学</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，报考外语专业的要加试外语。</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3493289862"/>
      </p:ext>
    </p:extLst>
  </p:cSld>
  <p:clrMapOvr>
    <a:masterClrMapping/>
  </p:clrMapOvr>
  <mc:AlternateContent xmlns:mc="http://schemas.openxmlformats.org/markup-compatibility/2006" xmlns:p14="http://schemas.microsoft.com/office/powerpoint/2010/main">
    <mc:Choice Requires="p14">
      <p:transition spd="slow" p14:dur="2000" advTm="3800"/>
    </mc:Choice>
    <mc:Fallback xmlns="">
      <p:transition spd="slow" advTm="3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高考冲刺倒计时</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5" name="组合 4">
            <a:extLst>
              <a:ext uri="{FF2B5EF4-FFF2-40B4-BE49-F238E27FC236}">
                <a16:creationId xmlns="" xmlns:a16="http://schemas.microsoft.com/office/drawing/2014/main" id="{0E55C7EE-FDEA-4380-AE28-12CE6748700D}"/>
              </a:ext>
            </a:extLst>
          </p:cNvPr>
          <p:cNvGrpSpPr/>
          <p:nvPr/>
        </p:nvGrpSpPr>
        <p:grpSpPr>
          <a:xfrm>
            <a:off x="1601734" y="2046076"/>
            <a:ext cx="8836947" cy="1400598"/>
            <a:chOff x="1601734" y="2032789"/>
            <a:chExt cx="8836947" cy="1400598"/>
          </a:xfrm>
        </p:grpSpPr>
        <p:sp>
          <p:nvSpPr>
            <p:cNvPr id="15" name="文本框 14">
              <a:extLst>
                <a:ext uri="{FF2B5EF4-FFF2-40B4-BE49-F238E27FC236}">
                  <a16:creationId xmlns="" xmlns:a16="http://schemas.microsoft.com/office/drawing/2014/main" id="{9AEE4E80-BA0F-4CA6-B27B-3C8B8AF2613A}"/>
                </a:ext>
              </a:extLst>
            </p:cNvPr>
            <p:cNvSpPr txBox="1"/>
            <p:nvPr/>
          </p:nvSpPr>
          <p:spPr>
            <a:xfrm>
              <a:off x="1916478" y="2910167"/>
              <a:ext cx="8522203" cy="523220"/>
            </a:xfrm>
            <a:prstGeom prst="rect">
              <a:avLst/>
            </a:prstGeom>
            <a:noFill/>
          </p:spPr>
          <p:txBody>
            <a:bodyPr wrap="square" rtlCol="0">
              <a:spAutoFit/>
            </a:bodyPr>
            <a:lstStyle/>
            <a:p>
              <a:r>
                <a:rPr lang="zh-CN" altLang="en-US" sz="1400" b="0" i="0" dirty="0">
                  <a:solidFill>
                    <a:schemeClr val="tx1">
                      <a:lumMod val="75000"/>
                      <a:lumOff val="25000"/>
                    </a:schemeClr>
                  </a:solidFill>
                  <a:effectLst/>
                  <a:cs typeface="+mn-ea"/>
                  <a:sym typeface="+mn-lt"/>
                </a:rPr>
                <a:t>中国有</a:t>
              </a:r>
              <a:r>
                <a:rPr lang="en-US" altLang="zh-CN" sz="1400" b="0" i="0" dirty="0">
                  <a:solidFill>
                    <a:schemeClr val="tx1">
                      <a:lumMod val="75000"/>
                      <a:lumOff val="25000"/>
                    </a:schemeClr>
                  </a:solidFill>
                  <a:effectLst/>
                  <a:cs typeface="+mn-ea"/>
                  <a:sym typeface="+mn-lt"/>
                </a:rPr>
                <a:t>1300</a:t>
              </a:r>
              <a:r>
                <a:rPr lang="zh-CN" altLang="en-US" sz="1400" b="0" i="0" dirty="0">
                  <a:solidFill>
                    <a:schemeClr val="tx1">
                      <a:lumMod val="75000"/>
                      <a:lumOff val="25000"/>
                    </a:schemeClr>
                  </a:solidFill>
                  <a:effectLst/>
                  <a:cs typeface="+mn-ea"/>
                  <a:sym typeface="+mn-lt"/>
                </a:rPr>
                <a:t>多年科举考试的历史，这一制度曾 显示出选拔人才的优越性，深深地影响了东亚各国。</a:t>
              </a:r>
              <a:r>
                <a:rPr lang="en-US" altLang="zh-CN" sz="1400" b="0" i="0" dirty="0">
                  <a:solidFill>
                    <a:schemeClr val="tx1">
                      <a:lumMod val="75000"/>
                      <a:lumOff val="25000"/>
                    </a:schemeClr>
                  </a:solidFill>
                  <a:effectLst/>
                  <a:cs typeface="+mn-ea"/>
                  <a:sym typeface="+mn-lt"/>
                </a:rPr>
                <a:t>1905</a:t>
              </a:r>
              <a:r>
                <a:rPr lang="zh-CN" altLang="en-US" sz="1400" b="0" i="0" dirty="0">
                  <a:solidFill>
                    <a:schemeClr val="tx1">
                      <a:lumMod val="75000"/>
                      <a:lumOff val="25000"/>
                    </a:schemeClr>
                  </a:solidFill>
                  <a:effectLst/>
                  <a:cs typeface="+mn-ea"/>
                  <a:sym typeface="+mn-lt"/>
                </a:rPr>
                <a:t>年，清廷出于发展新教育、培养实用人才的需要，废除了科举制度，转而引进西方的学校考试制度。</a:t>
              </a:r>
              <a:endParaRPr lang="zh-CN" altLang="en-US" sz="1400" dirty="0">
                <a:solidFill>
                  <a:schemeClr val="tx1">
                    <a:lumMod val="75000"/>
                    <a:lumOff val="25000"/>
                  </a:schemeClr>
                </a:solidFill>
                <a:cs typeface="+mn-ea"/>
                <a:sym typeface="+mn-lt"/>
              </a:endParaRPr>
            </a:p>
          </p:txBody>
        </p:sp>
        <p:grpSp>
          <p:nvGrpSpPr>
            <p:cNvPr id="4" name="组合 3">
              <a:extLst>
                <a:ext uri="{FF2B5EF4-FFF2-40B4-BE49-F238E27FC236}">
                  <a16:creationId xmlns="" xmlns:a16="http://schemas.microsoft.com/office/drawing/2014/main" id="{920D96F6-2355-4FB4-946D-4172EEF7D785}"/>
                </a:ext>
              </a:extLst>
            </p:cNvPr>
            <p:cNvGrpSpPr/>
            <p:nvPr/>
          </p:nvGrpSpPr>
          <p:grpSpPr>
            <a:xfrm>
              <a:off x="1601734" y="2032789"/>
              <a:ext cx="2969680" cy="927497"/>
              <a:chOff x="1601734" y="2032789"/>
              <a:chExt cx="2969680" cy="927497"/>
            </a:xfrm>
          </p:grpSpPr>
          <p:sp>
            <p:nvSpPr>
              <p:cNvPr id="3" name="箭头: 五边形 2">
                <a:extLst>
                  <a:ext uri="{FF2B5EF4-FFF2-40B4-BE49-F238E27FC236}">
                    <a16:creationId xmlns="" xmlns:a16="http://schemas.microsoft.com/office/drawing/2014/main" id="{2E7717D7-C68C-4C63-8E5C-FC5EC70BEB32}"/>
                  </a:ext>
                </a:extLst>
              </p:cNvPr>
              <p:cNvSpPr/>
              <p:nvPr/>
            </p:nvSpPr>
            <p:spPr>
              <a:xfrm>
                <a:off x="1641563" y="2176172"/>
                <a:ext cx="2929851" cy="584775"/>
              </a:xfrm>
              <a:prstGeom prst="homePlate">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 xmlns:a16="http://schemas.microsoft.com/office/drawing/2014/main" id="{C3B5D9A8-11F1-4AAC-8CA7-FB19D52362C1}"/>
                  </a:ext>
                </a:extLst>
              </p:cNvPr>
              <p:cNvSpPr txBox="1"/>
              <p:nvPr/>
            </p:nvSpPr>
            <p:spPr>
              <a:xfrm>
                <a:off x="2411659" y="2237726"/>
                <a:ext cx="1865453" cy="461665"/>
              </a:xfrm>
              <a:prstGeom prst="rect">
                <a:avLst/>
              </a:prstGeom>
              <a:noFill/>
            </p:spPr>
            <p:txBody>
              <a:bodyPr wrap="square" rtlCol="0">
                <a:spAutoFit/>
              </a:bodyPr>
              <a:lstStyle/>
              <a:p>
                <a:pPr algn="dist"/>
                <a:r>
                  <a:rPr lang="zh-CN" altLang="en-US" sz="2400" dirty="0">
                    <a:solidFill>
                      <a:schemeClr val="bg1"/>
                    </a:solidFill>
                    <a:effectLst>
                      <a:outerShdw blurRad="38100" dist="38100" dir="2700000" algn="tl">
                        <a:srgbClr val="000000">
                          <a:alpha val="43137"/>
                        </a:srgbClr>
                      </a:outerShdw>
                    </a:effectLst>
                    <a:cs typeface="+mn-ea"/>
                    <a:sym typeface="+mn-lt"/>
                  </a:rPr>
                  <a:t>高考冲刺</a:t>
                </a:r>
              </a:p>
            </p:txBody>
          </p:sp>
          <p:pic>
            <p:nvPicPr>
              <p:cNvPr id="16" name="图片 15">
                <a:extLst>
                  <a:ext uri="{FF2B5EF4-FFF2-40B4-BE49-F238E27FC236}">
                    <a16:creationId xmlns="" xmlns:a16="http://schemas.microsoft.com/office/drawing/2014/main" id="{E6B07CA2-8E1D-4510-99A1-A8D5511B8C6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282906">
                <a:off x="1601734" y="2032789"/>
                <a:ext cx="837837" cy="927497"/>
              </a:xfrm>
              <a:prstGeom prst="rect">
                <a:avLst/>
              </a:prstGeom>
              <a:effectLst>
                <a:outerShdw blurRad="63500" sx="102000" sy="102000" algn="ctr" rotWithShape="0">
                  <a:prstClr val="black">
                    <a:alpha val="40000"/>
                  </a:prstClr>
                </a:outerShdw>
              </a:effectLst>
            </p:spPr>
          </p:pic>
        </p:grpSp>
      </p:grpSp>
      <p:grpSp>
        <p:nvGrpSpPr>
          <p:cNvPr id="18" name="组合 17">
            <a:extLst>
              <a:ext uri="{FF2B5EF4-FFF2-40B4-BE49-F238E27FC236}">
                <a16:creationId xmlns="" xmlns:a16="http://schemas.microsoft.com/office/drawing/2014/main" id="{B8E0095C-F708-464E-8F8B-E7D48ED29563}"/>
              </a:ext>
            </a:extLst>
          </p:cNvPr>
          <p:cNvGrpSpPr/>
          <p:nvPr/>
        </p:nvGrpSpPr>
        <p:grpSpPr>
          <a:xfrm>
            <a:off x="1601734" y="4049266"/>
            <a:ext cx="8836947" cy="1400598"/>
            <a:chOff x="1601734" y="2032789"/>
            <a:chExt cx="8836947" cy="1400598"/>
          </a:xfrm>
        </p:grpSpPr>
        <p:sp>
          <p:nvSpPr>
            <p:cNvPr id="19" name="文本框 18">
              <a:extLst>
                <a:ext uri="{FF2B5EF4-FFF2-40B4-BE49-F238E27FC236}">
                  <a16:creationId xmlns="" xmlns:a16="http://schemas.microsoft.com/office/drawing/2014/main" id="{AEAE6370-5BD2-4BEF-9351-C3DAAB72FDF4}"/>
                </a:ext>
              </a:extLst>
            </p:cNvPr>
            <p:cNvSpPr txBox="1"/>
            <p:nvPr/>
          </p:nvSpPr>
          <p:spPr>
            <a:xfrm>
              <a:off x="1916478" y="2910167"/>
              <a:ext cx="8522203"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1952</a:t>
              </a:r>
              <a:r>
                <a:rPr lang="zh-CN" altLang="en-US" sz="1400" b="0" i="0" dirty="0">
                  <a:solidFill>
                    <a:schemeClr val="tx1">
                      <a:lumMod val="75000"/>
                      <a:lumOff val="25000"/>
                    </a:schemeClr>
                  </a:solidFill>
                  <a:effectLst/>
                  <a:cs typeface="+mn-ea"/>
                  <a:sym typeface="+mn-lt"/>
                </a:rPr>
                <a:t>年，中国建立起来全国统一普通高等学校招生制度。统一高考招生能更好的显示出公平，也适应了当时国家快速选拔人才的需要。</a:t>
              </a:r>
              <a:endParaRPr lang="zh-CN" altLang="en-US" sz="1400" dirty="0">
                <a:solidFill>
                  <a:schemeClr val="tx1">
                    <a:lumMod val="75000"/>
                    <a:lumOff val="25000"/>
                  </a:schemeClr>
                </a:solidFill>
                <a:cs typeface="+mn-ea"/>
                <a:sym typeface="+mn-lt"/>
              </a:endParaRPr>
            </a:p>
          </p:txBody>
        </p:sp>
        <p:grpSp>
          <p:nvGrpSpPr>
            <p:cNvPr id="20" name="组合 19">
              <a:extLst>
                <a:ext uri="{FF2B5EF4-FFF2-40B4-BE49-F238E27FC236}">
                  <a16:creationId xmlns="" xmlns:a16="http://schemas.microsoft.com/office/drawing/2014/main" id="{56DDB289-4196-4379-939F-FA451E9C3A3C}"/>
                </a:ext>
              </a:extLst>
            </p:cNvPr>
            <p:cNvGrpSpPr/>
            <p:nvPr/>
          </p:nvGrpSpPr>
          <p:grpSpPr>
            <a:xfrm>
              <a:off x="1601734" y="2032789"/>
              <a:ext cx="2969680" cy="927497"/>
              <a:chOff x="1601734" y="2032789"/>
              <a:chExt cx="2969680" cy="927497"/>
            </a:xfrm>
          </p:grpSpPr>
          <p:sp>
            <p:nvSpPr>
              <p:cNvPr id="21" name="箭头: 五边形 20">
                <a:extLst>
                  <a:ext uri="{FF2B5EF4-FFF2-40B4-BE49-F238E27FC236}">
                    <a16:creationId xmlns="" xmlns:a16="http://schemas.microsoft.com/office/drawing/2014/main" id="{B7B8CF8F-36D3-48B5-AB13-1280B27CFE79}"/>
                  </a:ext>
                </a:extLst>
              </p:cNvPr>
              <p:cNvSpPr/>
              <p:nvPr/>
            </p:nvSpPr>
            <p:spPr>
              <a:xfrm>
                <a:off x="1641563" y="2176172"/>
                <a:ext cx="2929851" cy="584775"/>
              </a:xfrm>
              <a:prstGeom prst="homePlate">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 xmlns:a16="http://schemas.microsoft.com/office/drawing/2014/main" id="{1E56D116-F056-4598-8944-68E6EAF36FD6}"/>
                  </a:ext>
                </a:extLst>
              </p:cNvPr>
              <p:cNvSpPr txBox="1"/>
              <p:nvPr/>
            </p:nvSpPr>
            <p:spPr>
              <a:xfrm>
                <a:off x="2411659" y="2237726"/>
                <a:ext cx="1865453" cy="461665"/>
              </a:xfrm>
              <a:prstGeom prst="rect">
                <a:avLst/>
              </a:prstGeom>
              <a:noFill/>
            </p:spPr>
            <p:txBody>
              <a:bodyPr wrap="square" rtlCol="0">
                <a:spAutoFit/>
              </a:bodyPr>
              <a:lstStyle/>
              <a:p>
                <a:pPr algn="dist"/>
                <a:r>
                  <a:rPr lang="zh-CN" altLang="en-US" sz="2400" dirty="0">
                    <a:solidFill>
                      <a:schemeClr val="bg1"/>
                    </a:solidFill>
                    <a:effectLst>
                      <a:outerShdw blurRad="38100" dist="38100" dir="2700000" algn="tl">
                        <a:srgbClr val="000000">
                          <a:alpha val="43137"/>
                        </a:srgbClr>
                      </a:outerShdw>
                    </a:effectLst>
                    <a:cs typeface="+mn-ea"/>
                    <a:sym typeface="+mn-lt"/>
                  </a:rPr>
                  <a:t>高考冲刺</a:t>
                </a:r>
              </a:p>
            </p:txBody>
          </p:sp>
          <p:pic>
            <p:nvPicPr>
              <p:cNvPr id="23" name="图片 22">
                <a:extLst>
                  <a:ext uri="{FF2B5EF4-FFF2-40B4-BE49-F238E27FC236}">
                    <a16:creationId xmlns="" xmlns:a16="http://schemas.microsoft.com/office/drawing/2014/main" id="{DA9C3580-E399-42F7-9331-95E46C8388B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282906">
                <a:off x="1601734" y="2032789"/>
                <a:ext cx="837837" cy="927497"/>
              </a:xfrm>
              <a:prstGeom prst="rect">
                <a:avLst/>
              </a:prstGeom>
              <a:effectLst>
                <a:outerShdw blurRad="63500" sx="102000" sy="102000" algn="ctr" rotWithShape="0">
                  <a:prstClr val="black">
                    <a:alpha val="40000"/>
                  </a:prstClr>
                </a:outerShdw>
              </a:effectLst>
            </p:spPr>
          </p:pic>
        </p:grpSp>
      </p:grpSp>
    </p:spTree>
    <p:custDataLst>
      <p:tags r:id="rId1"/>
    </p:custDataLst>
    <p:extLst>
      <p:ext uri="{BB962C8B-B14F-4D97-AF65-F5344CB8AC3E}">
        <p14:creationId xmlns:p14="http://schemas.microsoft.com/office/powerpoint/2010/main" val="2303238499"/>
      </p:ext>
    </p:extLst>
  </p:cSld>
  <p:clrMapOvr>
    <a:masterClrMapping/>
  </p:clrMapOvr>
  <mc:AlternateContent xmlns:mc="http://schemas.openxmlformats.org/markup-compatibility/2006" xmlns:p14="http://schemas.microsoft.com/office/powerpoint/2010/main">
    <mc:Choice Requires="p14">
      <p:transition spd="slow" p14:dur="2000" advTm="1591"/>
    </mc:Choice>
    <mc:Fallback xmlns="">
      <p:transition spd="slow" advTm="15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高考冲刺倒计时</a:t>
              </a:r>
            </a:p>
          </p:txBody>
        </p:sp>
        <p:sp>
          <p:nvSpPr>
            <p:cNvPr id="11" name="文本框 10">
              <a:extLst>
                <a:ext uri="{FF2B5EF4-FFF2-40B4-BE49-F238E27FC236}">
                  <a16:creationId xmlns=""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14" name="图片 13">
            <a:extLst>
              <a:ext uri="{FF2B5EF4-FFF2-40B4-BE49-F238E27FC236}">
                <a16:creationId xmlns="" xmlns:a16="http://schemas.microsoft.com/office/drawing/2014/main" id="{E60367BF-5F2A-49EF-8E1B-DCF5C5211AF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282906">
            <a:off x="2280066" y="2107202"/>
            <a:ext cx="1398703" cy="1548383"/>
          </a:xfrm>
          <a:prstGeom prst="rect">
            <a:avLst/>
          </a:prstGeom>
          <a:effectLst>
            <a:outerShdw blurRad="63500" sx="102000" sy="102000" algn="ctr" rotWithShape="0">
              <a:prstClr val="black">
                <a:alpha val="40000"/>
              </a:prstClr>
            </a:outerShdw>
          </a:effectLst>
        </p:spPr>
      </p:pic>
      <p:pic>
        <p:nvPicPr>
          <p:cNvPr id="15" name="图片 14">
            <a:extLst>
              <a:ext uri="{FF2B5EF4-FFF2-40B4-BE49-F238E27FC236}">
                <a16:creationId xmlns="" xmlns:a16="http://schemas.microsoft.com/office/drawing/2014/main" id="{DD0D13D3-3E7F-471C-9102-DD50B582EFA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282906">
            <a:off x="5396648" y="2107202"/>
            <a:ext cx="1398703" cy="1548383"/>
          </a:xfrm>
          <a:prstGeom prst="rect">
            <a:avLst/>
          </a:prstGeom>
          <a:effectLst>
            <a:outerShdw blurRad="63500" sx="102000" sy="102000" algn="ctr" rotWithShape="0">
              <a:prstClr val="black">
                <a:alpha val="40000"/>
              </a:prstClr>
            </a:outerShdw>
          </a:effectLst>
        </p:spPr>
      </p:pic>
      <p:pic>
        <p:nvPicPr>
          <p:cNvPr id="16" name="图片 15">
            <a:extLst>
              <a:ext uri="{FF2B5EF4-FFF2-40B4-BE49-F238E27FC236}">
                <a16:creationId xmlns="" xmlns:a16="http://schemas.microsoft.com/office/drawing/2014/main" id="{0D2836C8-696F-46F9-9227-346C55472E0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282906">
            <a:off x="8513231" y="2107202"/>
            <a:ext cx="1398703" cy="1548383"/>
          </a:xfrm>
          <a:prstGeom prst="rect">
            <a:avLst/>
          </a:prstGeom>
          <a:effectLst>
            <a:outerShdw blurRad="63500" sx="102000" sy="102000" algn="ctr" rotWithShape="0">
              <a:prstClr val="black">
                <a:alpha val="40000"/>
              </a:prstClr>
            </a:outerShdw>
          </a:effectLst>
        </p:spPr>
      </p:pic>
      <p:grpSp>
        <p:nvGrpSpPr>
          <p:cNvPr id="4" name="组合 3">
            <a:extLst>
              <a:ext uri="{FF2B5EF4-FFF2-40B4-BE49-F238E27FC236}">
                <a16:creationId xmlns="" xmlns:a16="http://schemas.microsoft.com/office/drawing/2014/main" id="{CED1E597-5DE9-461A-BB0A-6E904CB082A9}"/>
              </a:ext>
            </a:extLst>
          </p:cNvPr>
          <p:cNvGrpSpPr/>
          <p:nvPr/>
        </p:nvGrpSpPr>
        <p:grpSpPr>
          <a:xfrm>
            <a:off x="1934967" y="3742110"/>
            <a:ext cx="2088900" cy="2169825"/>
            <a:chOff x="1873500" y="3716710"/>
            <a:chExt cx="2088900" cy="2169825"/>
          </a:xfrm>
        </p:grpSpPr>
        <p:sp>
          <p:nvSpPr>
            <p:cNvPr id="17" name="文本框 16">
              <a:extLst>
                <a:ext uri="{FF2B5EF4-FFF2-40B4-BE49-F238E27FC236}">
                  <a16:creationId xmlns="" xmlns:a16="http://schemas.microsoft.com/office/drawing/2014/main" id="{A5057E11-79C7-47F6-8596-5903936AC21F}"/>
                </a:ext>
              </a:extLst>
            </p:cNvPr>
            <p:cNvSpPr txBox="1"/>
            <p:nvPr/>
          </p:nvSpPr>
          <p:spPr>
            <a:xfrm>
              <a:off x="2056188" y="371671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高考冲刺</a:t>
              </a:r>
            </a:p>
          </p:txBody>
        </p:sp>
        <p:sp>
          <p:nvSpPr>
            <p:cNvPr id="18" name="文本框 17">
              <a:extLst>
                <a:ext uri="{FF2B5EF4-FFF2-40B4-BE49-F238E27FC236}">
                  <a16:creationId xmlns="" xmlns:a16="http://schemas.microsoft.com/office/drawing/2014/main" id="{DFA5EA31-CEAB-43A7-B4AC-08CBAF36F794}"/>
                </a:ext>
              </a:extLst>
            </p:cNvPr>
            <p:cNvSpPr txBox="1"/>
            <p:nvPr/>
          </p:nvSpPr>
          <p:spPr>
            <a:xfrm>
              <a:off x="1873500" y="4178375"/>
              <a:ext cx="2088900" cy="1708160"/>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1905</a:t>
              </a:r>
              <a:r>
                <a:rPr lang="zh-CN" altLang="en-US" sz="1400" b="0" i="0" dirty="0">
                  <a:solidFill>
                    <a:schemeClr val="tx1">
                      <a:lumMod val="75000"/>
                      <a:lumOff val="25000"/>
                    </a:schemeClr>
                  </a:solidFill>
                  <a:cs typeface="+mn-ea"/>
                  <a:sym typeface="+mn-lt"/>
                </a:rPr>
                <a:t>年，清廷出于发展新教育、培养实用人才的需要，废除了科举制度，转而引进西方的学校考试制度。。</a:t>
              </a:r>
              <a:endParaRPr lang="zh-CN" altLang="en-US" sz="1400" dirty="0">
                <a:solidFill>
                  <a:schemeClr val="tx1">
                    <a:lumMod val="75000"/>
                    <a:lumOff val="25000"/>
                  </a:schemeClr>
                </a:solidFill>
                <a:cs typeface="+mn-ea"/>
                <a:sym typeface="+mn-lt"/>
              </a:endParaRPr>
            </a:p>
          </p:txBody>
        </p:sp>
      </p:grpSp>
      <p:grpSp>
        <p:nvGrpSpPr>
          <p:cNvPr id="19" name="组合 18">
            <a:extLst>
              <a:ext uri="{FF2B5EF4-FFF2-40B4-BE49-F238E27FC236}">
                <a16:creationId xmlns="" xmlns:a16="http://schemas.microsoft.com/office/drawing/2014/main" id="{8EB9EBBF-9074-4FE0-9E1D-4D5406936116}"/>
              </a:ext>
            </a:extLst>
          </p:cNvPr>
          <p:cNvGrpSpPr/>
          <p:nvPr/>
        </p:nvGrpSpPr>
        <p:grpSpPr>
          <a:xfrm>
            <a:off x="5051551" y="3742110"/>
            <a:ext cx="2088900" cy="2169825"/>
            <a:chOff x="1873500" y="3716710"/>
            <a:chExt cx="2088900" cy="2169825"/>
          </a:xfrm>
        </p:grpSpPr>
        <p:sp>
          <p:nvSpPr>
            <p:cNvPr id="20" name="文本框 19">
              <a:extLst>
                <a:ext uri="{FF2B5EF4-FFF2-40B4-BE49-F238E27FC236}">
                  <a16:creationId xmlns="" xmlns:a16="http://schemas.microsoft.com/office/drawing/2014/main" id="{4B69F343-4C1E-4977-9872-E81E9F090B85}"/>
                </a:ext>
              </a:extLst>
            </p:cNvPr>
            <p:cNvSpPr txBox="1"/>
            <p:nvPr/>
          </p:nvSpPr>
          <p:spPr>
            <a:xfrm>
              <a:off x="2056188" y="371671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高考冲刺</a:t>
              </a:r>
            </a:p>
          </p:txBody>
        </p:sp>
        <p:sp>
          <p:nvSpPr>
            <p:cNvPr id="21" name="文本框 20">
              <a:extLst>
                <a:ext uri="{FF2B5EF4-FFF2-40B4-BE49-F238E27FC236}">
                  <a16:creationId xmlns="" xmlns:a16="http://schemas.microsoft.com/office/drawing/2014/main" id="{9A110910-A391-42D9-B45F-EC329F139458}"/>
                </a:ext>
              </a:extLst>
            </p:cNvPr>
            <p:cNvSpPr txBox="1"/>
            <p:nvPr/>
          </p:nvSpPr>
          <p:spPr>
            <a:xfrm>
              <a:off x="1873500" y="4178375"/>
              <a:ext cx="2088900" cy="1708160"/>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中国现代高考制度的建立，就有这样两个重要来源：一是科举考试制度所形成的传统考试思维和价值。</a:t>
              </a:r>
              <a:endParaRPr lang="zh-CN" altLang="en-US" sz="1400" dirty="0">
                <a:solidFill>
                  <a:schemeClr val="tx1">
                    <a:lumMod val="75000"/>
                    <a:lumOff val="25000"/>
                  </a:schemeClr>
                </a:solidFill>
                <a:cs typeface="+mn-ea"/>
                <a:sym typeface="+mn-lt"/>
              </a:endParaRPr>
            </a:p>
          </p:txBody>
        </p:sp>
      </p:grpSp>
      <p:grpSp>
        <p:nvGrpSpPr>
          <p:cNvPr id="22" name="组合 21">
            <a:extLst>
              <a:ext uri="{FF2B5EF4-FFF2-40B4-BE49-F238E27FC236}">
                <a16:creationId xmlns="" xmlns:a16="http://schemas.microsoft.com/office/drawing/2014/main" id="{531EF49B-D523-4675-864F-0C5DA57F52FE}"/>
              </a:ext>
            </a:extLst>
          </p:cNvPr>
          <p:cNvGrpSpPr/>
          <p:nvPr/>
        </p:nvGrpSpPr>
        <p:grpSpPr>
          <a:xfrm>
            <a:off x="8168135" y="3742110"/>
            <a:ext cx="2088900" cy="2169825"/>
            <a:chOff x="1873500" y="3716710"/>
            <a:chExt cx="2088900" cy="2169825"/>
          </a:xfrm>
        </p:grpSpPr>
        <p:sp>
          <p:nvSpPr>
            <p:cNvPr id="23" name="文本框 22">
              <a:extLst>
                <a:ext uri="{FF2B5EF4-FFF2-40B4-BE49-F238E27FC236}">
                  <a16:creationId xmlns="" xmlns:a16="http://schemas.microsoft.com/office/drawing/2014/main" id="{7EB4DA98-9D60-4EA0-9E30-89FE0A2C6C22}"/>
                </a:ext>
              </a:extLst>
            </p:cNvPr>
            <p:cNvSpPr txBox="1"/>
            <p:nvPr/>
          </p:nvSpPr>
          <p:spPr>
            <a:xfrm>
              <a:off x="2056188" y="371671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高考冲刺</a:t>
              </a:r>
            </a:p>
          </p:txBody>
        </p:sp>
        <p:sp>
          <p:nvSpPr>
            <p:cNvPr id="24" name="文本框 23">
              <a:extLst>
                <a:ext uri="{FF2B5EF4-FFF2-40B4-BE49-F238E27FC236}">
                  <a16:creationId xmlns="" xmlns:a16="http://schemas.microsoft.com/office/drawing/2014/main" id="{BB2DBA81-B5F7-43AE-B568-242FA62A0CBB}"/>
                </a:ext>
              </a:extLst>
            </p:cNvPr>
            <p:cNvSpPr txBox="1"/>
            <p:nvPr/>
          </p:nvSpPr>
          <p:spPr>
            <a:xfrm>
              <a:off x="1873500" y="4178375"/>
              <a:ext cx="2088900" cy="1708160"/>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1936</a:t>
              </a:r>
              <a:r>
                <a:rPr lang="zh-CN" altLang="en-US" sz="1400" b="0" i="0" dirty="0">
                  <a:solidFill>
                    <a:schemeClr val="tx1">
                      <a:lumMod val="75000"/>
                      <a:lumOff val="25000"/>
                    </a:schemeClr>
                  </a:solidFill>
                  <a:cs typeface="+mn-ea"/>
                  <a:sym typeface="+mn-lt"/>
                </a:rPr>
                <a:t>年，全国已经有</a:t>
              </a:r>
              <a:r>
                <a:rPr lang="en-US" altLang="zh-CN" sz="1400" b="0" i="0" dirty="0">
                  <a:solidFill>
                    <a:schemeClr val="tx1">
                      <a:lumMod val="75000"/>
                      <a:lumOff val="25000"/>
                    </a:schemeClr>
                  </a:solidFill>
                  <a:cs typeface="+mn-ea"/>
                  <a:sym typeface="+mn-lt"/>
                </a:rPr>
                <a:t>100</a:t>
              </a:r>
              <a:r>
                <a:rPr lang="zh-CN" altLang="en-US" sz="1400" b="0" i="0" dirty="0">
                  <a:solidFill>
                    <a:schemeClr val="tx1">
                      <a:lumMod val="75000"/>
                      <a:lumOff val="25000"/>
                    </a:schemeClr>
                  </a:solidFill>
                  <a:cs typeface="+mn-ea"/>
                  <a:sym typeface="+mn-lt"/>
                </a:rPr>
                <a:t>多所大学，当时的高考制度是各所高等学校自主组织命题，学生可以选择报考多所大学。</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816894013"/>
      </p:ext>
    </p:extLst>
  </p:cSld>
  <p:clrMapOvr>
    <a:masterClrMapping/>
  </p:clrMapOvr>
  <mc:AlternateContent xmlns:mc="http://schemas.openxmlformats.org/markup-compatibility/2006" xmlns:p14="http://schemas.microsoft.com/office/powerpoint/2010/main">
    <mc:Choice Requires="p14">
      <p:transition spd="slow" p14:dur="2000" advTm="5015"/>
    </mc:Choice>
    <mc:Fallback xmlns="">
      <p:transition spd="slow" advTm="50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0B315473-9E77-4B15-9BE3-B507EF8657D1}"/>
              </a:ext>
            </a:extLst>
          </p:cNvPr>
          <p:cNvSpPr/>
          <p:nvPr/>
        </p:nvSpPr>
        <p:spPr>
          <a:xfrm>
            <a:off x="0" y="5880100"/>
            <a:ext cx="12192000" cy="977900"/>
          </a:xfrm>
          <a:prstGeom prst="rect">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 xmlns:a16="http://schemas.microsoft.com/office/drawing/2014/main" id="{7B8603B2-132E-482B-9884-05292A85D4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9933" y="1092200"/>
            <a:ext cx="7905881" cy="4787900"/>
          </a:xfrm>
          <a:prstGeom prst="rect">
            <a:avLst/>
          </a:prstGeom>
          <a:effectLst/>
        </p:spPr>
      </p:pic>
      <p:grpSp>
        <p:nvGrpSpPr>
          <p:cNvPr id="9" name="组合 8">
            <a:extLst>
              <a:ext uri="{FF2B5EF4-FFF2-40B4-BE49-F238E27FC236}">
                <a16:creationId xmlns="" xmlns:a16="http://schemas.microsoft.com/office/drawing/2014/main" id="{F7982A4F-7C97-4139-A617-E4DEBC8CE4A9}"/>
              </a:ext>
            </a:extLst>
          </p:cNvPr>
          <p:cNvGrpSpPr/>
          <p:nvPr/>
        </p:nvGrpSpPr>
        <p:grpSpPr>
          <a:xfrm>
            <a:off x="6440438" y="2032000"/>
            <a:ext cx="5288782" cy="2106994"/>
            <a:chOff x="6516638" y="1638300"/>
            <a:chExt cx="5288782" cy="2106994"/>
          </a:xfrm>
        </p:grpSpPr>
        <p:sp>
          <p:nvSpPr>
            <p:cNvPr id="5" name="文本框 4">
              <a:extLst>
                <a:ext uri="{FF2B5EF4-FFF2-40B4-BE49-F238E27FC236}">
                  <a16:creationId xmlns="" xmlns:a16="http://schemas.microsoft.com/office/drawing/2014/main" id="{E906722D-73A2-4FBC-94DF-7331EA2ABCAD}"/>
                </a:ext>
              </a:extLst>
            </p:cNvPr>
            <p:cNvSpPr txBox="1"/>
            <p:nvPr/>
          </p:nvSpPr>
          <p:spPr>
            <a:xfrm>
              <a:off x="6516638" y="1638300"/>
              <a:ext cx="3046462" cy="1107996"/>
            </a:xfrm>
            <a:prstGeom prst="rect">
              <a:avLst/>
            </a:prstGeom>
            <a:noFill/>
          </p:spPr>
          <p:txBody>
            <a:bodyPr wrap="square" rtlCol="0">
              <a:spAutoFit/>
            </a:bodyPr>
            <a:lstStyle/>
            <a:p>
              <a:pPr algn="dist"/>
              <a:r>
                <a:rPr lang="zh-CN" altLang="en-US" sz="6600" dirty="0">
                  <a:solidFill>
                    <a:schemeClr val="tx1">
                      <a:lumMod val="75000"/>
                      <a:lumOff val="25000"/>
                    </a:schemeClr>
                  </a:solidFill>
                  <a:cs typeface="+mn-ea"/>
                  <a:sym typeface="+mn-lt"/>
                </a:rPr>
                <a:t>第二章</a:t>
              </a:r>
            </a:p>
          </p:txBody>
        </p:sp>
        <p:grpSp>
          <p:nvGrpSpPr>
            <p:cNvPr id="8" name="组合 7">
              <a:extLst>
                <a:ext uri="{FF2B5EF4-FFF2-40B4-BE49-F238E27FC236}">
                  <a16:creationId xmlns="" xmlns:a16="http://schemas.microsoft.com/office/drawing/2014/main" id="{982BAD5D-2B06-4386-B5D3-27F8E1CC6AF4}"/>
                </a:ext>
              </a:extLst>
            </p:cNvPr>
            <p:cNvGrpSpPr/>
            <p:nvPr/>
          </p:nvGrpSpPr>
          <p:grpSpPr>
            <a:xfrm>
              <a:off x="6516638" y="2701820"/>
              <a:ext cx="5288782" cy="1043474"/>
              <a:chOff x="6516638" y="2498814"/>
              <a:chExt cx="5288782" cy="1043474"/>
            </a:xfrm>
          </p:grpSpPr>
          <p:sp>
            <p:nvSpPr>
              <p:cNvPr id="6" name="文本框 5">
                <a:extLst>
                  <a:ext uri="{FF2B5EF4-FFF2-40B4-BE49-F238E27FC236}">
                    <a16:creationId xmlns="" xmlns:a16="http://schemas.microsoft.com/office/drawing/2014/main" id="{9E06AEA0-A9F5-497E-9291-09E6AB1B4D36}"/>
                  </a:ext>
                </a:extLst>
              </p:cNvPr>
              <p:cNvSpPr txBox="1"/>
              <p:nvPr/>
            </p:nvSpPr>
            <p:spPr>
              <a:xfrm>
                <a:off x="6516638" y="2498814"/>
                <a:ext cx="5192762" cy="830997"/>
              </a:xfrm>
              <a:prstGeom prst="rect">
                <a:avLst/>
              </a:prstGeom>
              <a:noFill/>
            </p:spPr>
            <p:txBody>
              <a:bodyPr wrap="square" rtlCol="0">
                <a:spAutoFit/>
              </a:bodyPr>
              <a:lstStyle/>
              <a:p>
                <a:pPr algn="dist"/>
                <a:r>
                  <a:rPr lang="zh-CN" altLang="en-US" sz="4800" dirty="0">
                    <a:solidFill>
                      <a:schemeClr val="bg1"/>
                    </a:solidFill>
                    <a:effectLst>
                      <a:outerShdw blurRad="38100" dist="38100" dir="2700000" algn="tl">
                        <a:srgbClr val="000000">
                          <a:alpha val="43137"/>
                        </a:srgbClr>
                      </a:outerShdw>
                    </a:effectLst>
                    <a:cs typeface="+mn-ea"/>
                    <a:sym typeface="+mn-lt"/>
                  </a:rPr>
                  <a:t>主题班会的活动</a:t>
                </a:r>
              </a:p>
            </p:txBody>
          </p:sp>
          <p:sp>
            <p:nvSpPr>
              <p:cNvPr id="7" name="文本框 6">
                <a:extLst>
                  <a:ext uri="{FF2B5EF4-FFF2-40B4-BE49-F238E27FC236}">
                    <a16:creationId xmlns="" xmlns:a16="http://schemas.microsoft.com/office/drawing/2014/main" id="{30F72055-A059-46DA-98B8-FAF45BB9A383}"/>
                  </a:ext>
                </a:extLst>
              </p:cNvPr>
              <p:cNvSpPr txBox="1"/>
              <p:nvPr/>
            </p:nvSpPr>
            <p:spPr>
              <a:xfrm>
                <a:off x="6612658" y="3280678"/>
                <a:ext cx="5192762" cy="261610"/>
              </a:xfrm>
              <a:prstGeom prst="rect">
                <a:avLst/>
              </a:prstGeom>
              <a:noFill/>
            </p:spPr>
            <p:txBody>
              <a:bodyPr wrap="square" rtlCol="0">
                <a:spAutoFit/>
              </a:bodyPr>
              <a:lstStyle/>
              <a:p>
                <a:pPr algn="dist"/>
                <a:r>
                  <a:rPr lang="en-US" altLang="zh-CN" sz="1100" dirty="0">
                    <a:cs typeface="+mn-ea"/>
                    <a:sym typeface="+mn-lt"/>
                  </a:rPr>
                  <a:t>COUNTDOWN TO THE COLLEGE ENTRANCE EXAMINATION</a:t>
                </a:r>
                <a:endParaRPr lang="zh-CN" altLang="en-US" sz="1100" dirty="0">
                  <a:cs typeface="+mn-ea"/>
                  <a:sym typeface="+mn-lt"/>
                </a:endParaRPr>
              </a:p>
            </p:txBody>
          </p:sp>
        </p:grpSp>
      </p:grpSp>
      <p:pic>
        <p:nvPicPr>
          <p:cNvPr id="10" name="图片 9">
            <a:extLst>
              <a:ext uri="{FF2B5EF4-FFF2-40B4-BE49-F238E27FC236}">
                <a16:creationId xmlns="" xmlns:a16="http://schemas.microsoft.com/office/drawing/2014/main" id="{02945AAD-E059-4B2B-A30D-6DA03DBECF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24751" y="150401"/>
            <a:ext cx="4142498" cy="729322"/>
          </a:xfrm>
          <a:prstGeom prst="rect">
            <a:avLst/>
          </a:prstGeom>
        </p:spPr>
      </p:pic>
    </p:spTree>
    <p:custDataLst>
      <p:tags r:id="rId1"/>
    </p:custDataLst>
    <p:extLst>
      <p:ext uri="{BB962C8B-B14F-4D97-AF65-F5344CB8AC3E}">
        <p14:creationId xmlns:p14="http://schemas.microsoft.com/office/powerpoint/2010/main" val="893043046"/>
      </p:ext>
    </p:extLst>
  </p:cSld>
  <p:clrMapOvr>
    <a:masterClrMapping/>
  </p:clrMapOvr>
  <mc:AlternateContent xmlns:mc="http://schemas.openxmlformats.org/markup-compatibility/2006" xmlns:p14="http://schemas.microsoft.com/office/powerpoint/2010/main">
    <mc:Choice Requires="p14">
      <p:transition spd="slow" p14:dur="2000" advTm="1856"/>
    </mc:Choice>
    <mc:Fallback xmlns="">
      <p:transition spd="slow" advTm="18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4|0.7|0.8|0.7"/>
</p:tagLst>
</file>

<file path=ppt/tags/tag10.xml><?xml version="1.0" encoding="utf-8"?>
<p:tagLst xmlns:a="http://schemas.openxmlformats.org/drawingml/2006/main" xmlns:r="http://schemas.openxmlformats.org/officeDocument/2006/relationships" xmlns:p="http://schemas.openxmlformats.org/presentationml/2006/main">
  <p:tag name="TIMING" val="|0.5|0.5"/>
</p:tagLst>
</file>

<file path=ppt/tags/tag11.xml><?xml version="1.0" encoding="utf-8"?>
<p:tagLst xmlns:a="http://schemas.openxmlformats.org/drawingml/2006/main" xmlns:r="http://schemas.openxmlformats.org/officeDocument/2006/relationships" xmlns:p="http://schemas.openxmlformats.org/presentationml/2006/main">
  <p:tag name="TIMING" val="|0.6|0.5"/>
</p:tagLst>
</file>

<file path=ppt/tags/tag12.xml><?xml version="1.0" encoding="utf-8"?>
<p:tagLst xmlns:a="http://schemas.openxmlformats.org/drawingml/2006/main" xmlns:r="http://schemas.openxmlformats.org/officeDocument/2006/relationships" xmlns:p="http://schemas.openxmlformats.org/presentationml/2006/main">
  <p:tag name="TIMING" val="|0.5|0.5|0.4"/>
</p:tagLst>
</file>

<file path=ppt/tags/tag13.xml><?xml version="1.0" encoding="utf-8"?>
<p:tagLst xmlns:a="http://schemas.openxmlformats.org/drawingml/2006/main" xmlns:r="http://schemas.openxmlformats.org/officeDocument/2006/relationships" xmlns:p="http://schemas.openxmlformats.org/presentationml/2006/main">
  <p:tag name="TIMING" val="|0.5|0.5"/>
</p:tagLst>
</file>

<file path=ppt/tags/tag14.xml><?xml version="1.0" encoding="utf-8"?>
<p:tagLst xmlns:a="http://schemas.openxmlformats.org/drawingml/2006/main" xmlns:r="http://schemas.openxmlformats.org/officeDocument/2006/relationships" xmlns:p="http://schemas.openxmlformats.org/presentationml/2006/main">
  <p:tag name="TIMING" val="|0.5|0.5"/>
</p:tagLst>
</file>

<file path=ppt/tags/tag15.xml><?xml version="1.0" encoding="utf-8"?>
<p:tagLst xmlns:a="http://schemas.openxmlformats.org/drawingml/2006/main" xmlns:r="http://schemas.openxmlformats.org/officeDocument/2006/relationships" xmlns:p="http://schemas.openxmlformats.org/presentationml/2006/main">
  <p:tag name="TIMING" val="|0.6"/>
</p:tagLst>
</file>

<file path=ppt/tags/tag16.xml><?xml version="1.0" encoding="utf-8"?>
<p:tagLst xmlns:a="http://schemas.openxmlformats.org/drawingml/2006/main" xmlns:r="http://schemas.openxmlformats.org/officeDocument/2006/relationships" xmlns:p="http://schemas.openxmlformats.org/presentationml/2006/main">
  <p:tag name="TIMING" val="|0.5|0.5|0.7|0.7|0.5|0.9|0.6"/>
</p:tagLst>
</file>

<file path=ppt/tags/tag17.xml><?xml version="1.0" encoding="utf-8"?>
<p:tagLst xmlns:a="http://schemas.openxmlformats.org/drawingml/2006/main" xmlns:r="http://schemas.openxmlformats.org/officeDocument/2006/relationships" xmlns:p="http://schemas.openxmlformats.org/presentationml/2006/main">
  <p:tag name="TIMING" val="|0.6|0.5"/>
</p:tagLst>
</file>

<file path=ppt/tags/tag18.xml><?xml version="1.0" encoding="utf-8"?>
<p:tagLst xmlns:a="http://schemas.openxmlformats.org/drawingml/2006/main" xmlns:r="http://schemas.openxmlformats.org/officeDocument/2006/relationships" xmlns:p="http://schemas.openxmlformats.org/presentationml/2006/main">
  <p:tag name="TIMING" val="|0.5|0.5|0.6|0.6"/>
</p:tagLst>
</file>

<file path=ppt/tags/tag19.xml><?xml version="1.0" encoding="utf-8"?>
<p:tagLst xmlns:a="http://schemas.openxmlformats.org/drawingml/2006/main" xmlns:r="http://schemas.openxmlformats.org/officeDocument/2006/relationships" xmlns:p="http://schemas.openxmlformats.org/presentationml/2006/main">
  <p:tag name="TIMING" val="|0.5|0.6"/>
</p:tagLst>
</file>

<file path=ppt/tags/tag2.xml><?xml version="1.0" encoding="utf-8"?>
<p:tagLst xmlns:a="http://schemas.openxmlformats.org/drawingml/2006/main" xmlns:r="http://schemas.openxmlformats.org/officeDocument/2006/relationships" xmlns:p="http://schemas.openxmlformats.org/presentationml/2006/main">
  <p:tag name="TIMING" val="|0.6|0.8|0.6|0.7|0.7"/>
</p:tagLst>
</file>

<file path=ppt/tags/tag20.xml><?xml version="1.0" encoding="utf-8"?>
<p:tagLst xmlns:a="http://schemas.openxmlformats.org/drawingml/2006/main" xmlns:r="http://schemas.openxmlformats.org/officeDocument/2006/relationships" xmlns:p="http://schemas.openxmlformats.org/presentationml/2006/main">
  <p:tag name="TIMING" val="|0.5"/>
</p:tagLst>
</file>

<file path=ppt/tags/tag21.xml><?xml version="1.0" encoding="utf-8"?>
<p:tagLst xmlns:a="http://schemas.openxmlformats.org/drawingml/2006/main" xmlns:r="http://schemas.openxmlformats.org/officeDocument/2006/relationships" xmlns:p="http://schemas.openxmlformats.org/presentationml/2006/main">
  <p:tag name="TIMING" val="|0.5|0.5|0.6"/>
</p:tagLst>
</file>

<file path=ppt/tags/tag22.xml><?xml version="1.0" encoding="utf-8"?>
<p:tagLst xmlns:a="http://schemas.openxmlformats.org/drawingml/2006/main" xmlns:r="http://schemas.openxmlformats.org/officeDocument/2006/relationships" xmlns:p="http://schemas.openxmlformats.org/presentationml/2006/main">
  <p:tag name="TIMING" val="|0.7|0.6|0.6"/>
</p:tagLst>
</file>

<file path=ppt/tags/tag23.xml><?xml version="1.0" encoding="utf-8"?>
<p:tagLst xmlns:a="http://schemas.openxmlformats.org/drawingml/2006/main" xmlns:r="http://schemas.openxmlformats.org/officeDocument/2006/relationships" xmlns:p="http://schemas.openxmlformats.org/presentationml/2006/main">
  <p:tag name="TIMING" val="|0.6|0.5|0.5|0.4"/>
</p:tagLst>
</file>

<file path=ppt/tags/tag24.xml><?xml version="1.0" encoding="utf-8"?>
<p:tagLst xmlns:a="http://schemas.openxmlformats.org/drawingml/2006/main" xmlns:r="http://schemas.openxmlformats.org/officeDocument/2006/relationships" xmlns:p="http://schemas.openxmlformats.org/presentationml/2006/main">
  <p:tag name="TIMING" val="|0.6"/>
</p:tagLst>
</file>

<file path=ppt/tags/tag25.xml><?xml version="1.0" encoding="utf-8"?>
<p:tagLst xmlns:a="http://schemas.openxmlformats.org/drawingml/2006/main" xmlns:r="http://schemas.openxmlformats.org/officeDocument/2006/relationships" xmlns:p="http://schemas.openxmlformats.org/presentationml/2006/main">
  <p:tag name="TIMING" val="|0.6|0.6|0.6|0.5|0.8"/>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0.6|0.8|0.8"/>
</p:tagLst>
</file>

<file path=ppt/tags/tag5.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TIMING" val="|0.6|0.7|0.8"/>
</p:tagLst>
</file>

<file path=ppt/tags/tag7.xml><?xml version="1.0" encoding="utf-8"?>
<p:tagLst xmlns:a="http://schemas.openxmlformats.org/drawingml/2006/main" xmlns:r="http://schemas.openxmlformats.org/officeDocument/2006/relationships" xmlns:p="http://schemas.openxmlformats.org/presentationml/2006/main">
  <p:tag name="TIMING" val="|0.8"/>
</p:tagLst>
</file>

<file path=ppt/tags/tag8.xml><?xml version="1.0" encoding="utf-8"?>
<p:tagLst xmlns:a="http://schemas.openxmlformats.org/drawingml/2006/main" xmlns:r="http://schemas.openxmlformats.org/officeDocument/2006/relationships" xmlns:p="http://schemas.openxmlformats.org/presentationml/2006/main">
  <p:tag name="TIMING" val="|0.5|0.6|0.7|0.4|0.5|0.4|0.4"/>
</p:tagLst>
</file>

<file path=ppt/tags/tag9.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5vaeyvc">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2249</Words>
  <Application>Microsoft Office PowerPoint</Application>
  <PresentationFormat>宽屏</PresentationFormat>
  <Paragraphs>209</Paragraphs>
  <Slides>26</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26</vt:i4>
      </vt:variant>
    </vt:vector>
  </HeadingPairs>
  <TitlesOfParts>
    <vt:vector size="36" baseType="lpstr">
      <vt:lpstr>Meiryo</vt:lpstr>
      <vt:lpstr>华文中宋</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97</cp:revision>
  <dcterms:created xsi:type="dcterms:W3CDTF">2021-03-23T08:57:18Z</dcterms:created>
  <dcterms:modified xsi:type="dcterms:W3CDTF">2023-02-02T02:20:44Z</dcterms:modified>
</cp:coreProperties>
</file>