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0"/>
  </p:notesMasterIdLst>
  <p:sldIdLst>
    <p:sldId id="256" r:id="rId4"/>
    <p:sldId id="257" r:id="rId5"/>
    <p:sldId id="258" r:id="rId6"/>
    <p:sldId id="259" r:id="rId7"/>
    <p:sldId id="261" r:id="rId8"/>
    <p:sldId id="260" r:id="rId9"/>
    <p:sldId id="263" r:id="rId10"/>
    <p:sldId id="262" r:id="rId11"/>
    <p:sldId id="264" r:id="rId12"/>
    <p:sldId id="265" r:id="rId13"/>
    <p:sldId id="267" r:id="rId14"/>
    <p:sldId id="266" r:id="rId15"/>
    <p:sldId id="268" r:id="rId16"/>
    <p:sldId id="269" r:id="rId17"/>
    <p:sldId id="270" r:id="rId18"/>
    <p:sldId id="271" r:id="rId19"/>
    <p:sldId id="272" r:id="rId20"/>
    <p:sldId id="273" r:id="rId21"/>
    <p:sldId id="274" r:id="rId22"/>
    <p:sldId id="275" r:id="rId23"/>
    <p:sldId id="276" r:id="rId24"/>
    <p:sldId id="278" r:id="rId25"/>
    <p:sldId id="277" r:id="rId26"/>
    <p:sldId id="279" r:id="rId27"/>
    <p:sldId id="280" r:id="rId28"/>
    <p:sldId id="28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21616"/>
    <a:srgbClr val="FF7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773F"/>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E564-4ABA-B661-ACBBE87018D7}"/>
            </c:ext>
          </c:extLst>
        </c:ser>
        <c:ser>
          <c:idx val="1"/>
          <c:order val="1"/>
          <c:tx>
            <c:strRef>
              <c:f>Sheet1!$C$1</c:f>
              <c:strCache>
                <c:ptCount val="1"/>
                <c:pt idx="0">
                  <c:v>系列 2</c:v>
                </c:pt>
              </c:strCache>
            </c:strRef>
          </c:tx>
          <c:spPr>
            <a:solidFill>
              <a:schemeClr val="accent2">
                <a:lumMod val="40000"/>
                <a:lumOff val="6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E564-4ABA-B661-ACBBE87018D7}"/>
            </c:ext>
          </c:extLst>
        </c:ser>
        <c:ser>
          <c:idx val="2"/>
          <c:order val="2"/>
          <c:tx>
            <c:strRef>
              <c:f>Sheet1!$D$1</c:f>
              <c:strCache>
                <c:ptCount val="1"/>
                <c:pt idx="0">
                  <c:v>系列 3</c:v>
                </c:pt>
              </c:strCache>
            </c:strRef>
          </c:tx>
          <c:spPr>
            <a:solidFill>
              <a:schemeClr val="tx1">
                <a:lumMod val="85000"/>
                <a:lumOff val="1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E564-4ABA-B661-ACBBE87018D7}"/>
            </c:ext>
          </c:extLst>
        </c:ser>
        <c:dLbls>
          <c:showLegendKey val="0"/>
          <c:showVal val="0"/>
          <c:showCatName val="0"/>
          <c:showSerName val="0"/>
          <c:showPercent val="0"/>
          <c:showBubbleSize val="0"/>
        </c:dLbls>
        <c:gapWidth val="219"/>
        <c:overlap val="-27"/>
        <c:axId val="449684912"/>
        <c:axId val="449688176"/>
      </c:barChart>
      <c:catAx>
        <c:axId val="44968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449688176"/>
        <c:crosses val="autoZero"/>
        <c:auto val="1"/>
        <c:lblAlgn val="ctr"/>
        <c:lblOffset val="100"/>
        <c:noMultiLvlLbl val="0"/>
      </c:catAx>
      <c:valAx>
        <c:axId val="449688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4496849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1244B-6792-45D2-BCBF-E6C8DDA549FC}" type="datetimeFigureOut">
              <a:rPr lang="zh-CN" altLang="en-US" smtClean="0"/>
              <a:t>2023/2/2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88DA6-E477-4AD6-A463-9F4C93315FF7}" type="slidenum">
              <a:rPr lang="zh-CN" altLang="en-US" smtClean="0"/>
              <a:t>‹#›</a:t>
            </a:fld>
            <a:endParaRPr lang="zh-CN" altLang="en-US"/>
          </a:p>
        </p:txBody>
      </p:sp>
    </p:spTree>
    <p:extLst>
      <p:ext uri="{BB962C8B-B14F-4D97-AF65-F5344CB8AC3E}">
        <p14:creationId xmlns:p14="http://schemas.microsoft.com/office/powerpoint/2010/main" val="3918082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6CF88DA6-E477-4AD6-A463-9F4C93315FF7}" type="slidenum">
              <a:rPr lang="zh-CN" altLang="en-US" smtClean="0"/>
              <a:t>12</a:t>
            </a:fld>
            <a:endParaRPr lang="zh-CN" altLang="en-US"/>
          </a:p>
        </p:txBody>
      </p:sp>
    </p:spTree>
    <p:extLst>
      <p:ext uri="{BB962C8B-B14F-4D97-AF65-F5344CB8AC3E}">
        <p14:creationId xmlns:p14="http://schemas.microsoft.com/office/powerpoint/2010/main" val="377808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1737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77405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49781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268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2277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32508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8310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511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4229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75695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0542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0703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5241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0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546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73625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419424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0484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16641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2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EAEEC0A6-DB38-421C-9B00-0E539A892E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7" name="图片 6">
            <a:extLst>
              <a:ext uri="{FF2B5EF4-FFF2-40B4-BE49-F238E27FC236}">
                <a16:creationId xmlns="" xmlns:a16="http://schemas.microsoft.com/office/drawing/2014/main" id="{C11DDA6B-5824-4D81-9689-6E9497C42B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0976" y="1593704"/>
            <a:ext cx="6923314" cy="2274518"/>
          </a:xfrm>
          <a:prstGeom prst="rect">
            <a:avLst/>
          </a:prstGeom>
        </p:spPr>
      </p:pic>
      <p:grpSp>
        <p:nvGrpSpPr>
          <p:cNvPr id="19" name="组合 18">
            <a:extLst>
              <a:ext uri="{FF2B5EF4-FFF2-40B4-BE49-F238E27FC236}">
                <a16:creationId xmlns="" xmlns:a16="http://schemas.microsoft.com/office/drawing/2014/main" id="{8A24B2E8-363C-40BF-8C82-ECB7BDDFFC6E}"/>
              </a:ext>
            </a:extLst>
          </p:cNvPr>
          <p:cNvGrpSpPr/>
          <p:nvPr/>
        </p:nvGrpSpPr>
        <p:grpSpPr>
          <a:xfrm>
            <a:off x="400976" y="397505"/>
            <a:ext cx="3006997" cy="523220"/>
            <a:chOff x="455341" y="242459"/>
            <a:chExt cx="3006997" cy="523220"/>
          </a:xfrm>
        </p:grpSpPr>
        <p:grpSp>
          <p:nvGrpSpPr>
            <p:cNvPr id="11" name="组合 10">
              <a:extLst>
                <a:ext uri="{FF2B5EF4-FFF2-40B4-BE49-F238E27FC236}">
                  <a16:creationId xmlns="" xmlns:a16="http://schemas.microsoft.com/office/drawing/2014/main" id="{5C23FD07-F575-46FC-AB45-00FB8BB4EF1A}"/>
                </a:ext>
              </a:extLst>
            </p:cNvPr>
            <p:cNvGrpSpPr/>
            <p:nvPr/>
          </p:nvGrpSpPr>
          <p:grpSpPr>
            <a:xfrm>
              <a:off x="455341" y="242459"/>
              <a:ext cx="514351" cy="523220"/>
              <a:chOff x="455341" y="169887"/>
              <a:chExt cx="514351" cy="523220"/>
            </a:xfrm>
          </p:grpSpPr>
          <p:sp>
            <p:nvSpPr>
              <p:cNvPr id="9" name="椭圆 8">
                <a:extLst>
                  <a:ext uri="{FF2B5EF4-FFF2-40B4-BE49-F238E27FC236}">
                    <a16:creationId xmlns="" xmlns:a16="http://schemas.microsoft.com/office/drawing/2014/main" id="{4CAA42BC-9B14-4FAD-AF80-9281A6970AE0}"/>
                  </a:ext>
                </a:extLst>
              </p:cNvPr>
              <p:cNvSpPr/>
              <p:nvPr/>
            </p:nvSpPr>
            <p:spPr>
              <a:xfrm>
                <a:off x="455341" y="174322"/>
                <a:ext cx="514351" cy="514351"/>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 xmlns:a16="http://schemas.microsoft.com/office/drawing/2014/main" id="{26D57149-6887-4F9D-BC4F-942A43FC0D67}"/>
                  </a:ext>
                </a:extLst>
              </p:cNvPr>
              <p:cNvSpPr txBox="1"/>
              <p:nvPr/>
            </p:nvSpPr>
            <p:spPr>
              <a:xfrm>
                <a:off x="455341" y="169887"/>
                <a:ext cx="514351" cy="523220"/>
              </a:xfrm>
              <a:prstGeom prst="rect">
                <a:avLst/>
              </a:prstGeom>
              <a:noFill/>
            </p:spPr>
            <p:txBody>
              <a:bodyPr wrap="square" rtlCol="0">
                <a:spAutoFit/>
              </a:bodyPr>
              <a:lstStyle/>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LO</a:t>
                </a:r>
              </a:p>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GO</a:t>
                </a:r>
                <a:endParaRPr lang="zh-CN" altLang="en-US"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endParaRPr>
              </a:p>
            </p:txBody>
          </p:sp>
        </p:grpSp>
        <p:grpSp>
          <p:nvGrpSpPr>
            <p:cNvPr id="14" name="组合 13">
              <a:extLst>
                <a:ext uri="{FF2B5EF4-FFF2-40B4-BE49-F238E27FC236}">
                  <a16:creationId xmlns="" xmlns:a16="http://schemas.microsoft.com/office/drawing/2014/main" id="{5E093D99-DDB9-4A78-A38C-AA971B7607C2}"/>
                </a:ext>
              </a:extLst>
            </p:cNvPr>
            <p:cNvGrpSpPr/>
            <p:nvPr/>
          </p:nvGrpSpPr>
          <p:grpSpPr>
            <a:xfrm>
              <a:off x="988741" y="285716"/>
              <a:ext cx="2473597" cy="436706"/>
              <a:chOff x="988741" y="194846"/>
              <a:chExt cx="2473597" cy="436706"/>
            </a:xfrm>
          </p:grpSpPr>
          <p:sp>
            <p:nvSpPr>
              <p:cNvPr id="12" name="文本框 11">
                <a:extLst>
                  <a:ext uri="{FF2B5EF4-FFF2-40B4-BE49-F238E27FC236}">
                    <a16:creationId xmlns="" xmlns:a16="http://schemas.microsoft.com/office/drawing/2014/main" id="{9AAC0D06-4982-46A2-8A22-E35220C5C468}"/>
                  </a:ext>
                </a:extLst>
              </p:cNvPr>
              <p:cNvSpPr txBox="1"/>
              <p:nvPr/>
            </p:nvSpPr>
            <p:spPr>
              <a:xfrm>
                <a:off x="988741" y="194846"/>
                <a:ext cx="2262186" cy="338554"/>
              </a:xfrm>
              <a:prstGeom prst="rect">
                <a:avLst/>
              </a:prstGeom>
              <a:noFill/>
            </p:spPr>
            <p:txBody>
              <a:bodyPr wrap="square" rtlCol="0">
                <a:spAutoFit/>
              </a:bodyPr>
              <a:lstStyle/>
              <a:p>
                <a:pPr algn="dist"/>
                <a:r>
                  <a:rPr lang="zh-CN" altLang="en-US" sz="1600" dirty="0" smtClean="0">
                    <a:solidFill>
                      <a:schemeClr val="tx1">
                        <a:lumMod val="85000"/>
                        <a:lumOff val="15000"/>
                      </a:schemeClr>
                    </a:solidFill>
                    <a:cs typeface="+mn-ea"/>
                    <a:sym typeface="+mn-lt"/>
                  </a:rPr>
                  <a:t>优品</a:t>
                </a:r>
                <a:r>
                  <a:rPr lang="en-US" altLang="zh-CN" sz="1600" dirty="0" smtClean="0">
                    <a:solidFill>
                      <a:schemeClr val="tx1">
                        <a:lumMod val="85000"/>
                        <a:lumOff val="15000"/>
                      </a:schemeClr>
                    </a:solidFill>
                    <a:cs typeface="+mn-ea"/>
                    <a:sym typeface="+mn-lt"/>
                  </a:rPr>
                  <a:t>PPT</a:t>
                </a:r>
                <a:r>
                  <a:rPr lang="zh-CN" altLang="en-US" sz="1600" dirty="0" smtClean="0">
                    <a:solidFill>
                      <a:schemeClr val="tx1">
                        <a:lumMod val="85000"/>
                        <a:lumOff val="15000"/>
                      </a:schemeClr>
                    </a:solidFill>
                    <a:cs typeface="+mn-ea"/>
                    <a:sym typeface="+mn-lt"/>
                  </a:rPr>
                  <a:t>中学</a:t>
                </a:r>
                <a:endParaRPr lang="zh-CN" altLang="en-US" sz="1600" dirty="0">
                  <a:solidFill>
                    <a:schemeClr val="tx1">
                      <a:lumMod val="85000"/>
                      <a:lumOff val="15000"/>
                    </a:schemeClr>
                  </a:solidFill>
                  <a:cs typeface="+mn-ea"/>
                  <a:sym typeface="+mn-lt"/>
                </a:endParaRPr>
              </a:p>
            </p:txBody>
          </p:sp>
          <p:sp>
            <p:nvSpPr>
              <p:cNvPr id="13" name="文本框 12">
                <a:extLst>
                  <a:ext uri="{FF2B5EF4-FFF2-40B4-BE49-F238E27FC236}">
                    <a16:creationId xmlns="" xmlns:a16="http://schemas.microsoft.com/office/drawing/2014/main" id="{3E5F5B85-4DDB-4AEF-A2A8-60FD36179C6A}"/>
                  </a:ext>
                </a:extLst>
              </p:cNvPr>
              <p:cNvSpPr txBox="1"/>
              <p:nvPr/>
            </p:nvSpPr>
            <p:spPr>
              <a:xfrm>
                <a:off x="1023938" y="431497"/>
                <a:ext cx="2438400" cy="200055"/>
              </a:xfrm>
              <a:prstGeom prst="rect">
                <a:avLst/>
              </a:prstGeom>
              <a:noFill/>
            </p:spPr>
            <p:txBody>
              <a:bodyPr wrap="square" rtlCol="0">
                <a:spAutoFit/>
              </a:bodyPr>
              <a:lstStyle/>
              <a:p>
                <a:pPr algn="dist"/>
                <a:r>
                  <a:rPr lang="en-US" altLang="zh-CN" sz="700" dirty="0" err="1" smtClean="0">
                    <a:cs typeface="+mn-ea"/>
                    <a:sym typeface="+mn-lt"/>
                  </a:rPr>
                  <a:t>ypppt</a:t>
                </a:r>
                <a:r>
                  <a:rPr lang="en-US" altLang="zh-CN" sz="700" dirty="0" smtClean="0">
                    <a:cs typeface="+mn-ea"/>
                    <a:sym typeface="+mn-lt"/>
                  </a:rPr>
                  <a:t> </a:t>
                </a:r>
                <a:r>
                  <a:rPr lang="en-US" altLang="zh-CN" sz="700" dirty="0">
                    <a:cs typeface="+mn-ea"/>
                    <a:sym typeface="+mn-lt"/>
                  </a:rPr>
                  <a:t>TECHNOLOGY HIGH SCHOOL</a:t>
                </a:r>
                <a:endParaRPr lang="zh-CN" altLang="en-US" sz="700" dirty="0">
                  <a:cs typeface="+mn-ea"/>
                  <a:sym typeface="+mn-lt"/>
                </a:endParaRPr>
              </a:p>
            </p:txBody>
          </p:sp>
        </p:grpSp>
      </p:grpSp>
      <p:grpSp>
        <p:nvGrpSpPr>
          <p:cNvPr id="18" name="组合 17">
            <a:extLst>
              <a:ext uri="{FF2B5EF4-FFF2-40B4-BE49-F238E27FC236}">
                <a16:creationId xmlns="" xmlns:a16="http://schemas.microsoft.com/office/drawing/2014/main" id="{5B3AAE54-E41A-47C6-A9DB-CBB7436821BA}"/>
              </a:ext>
            </a:extLst>
          </p:cNvPr>
          <p:cNvGrpSpPr/>
          <p:nvPr/>
        </p:nvGrpSpPr>
        <p:grpSpPr>
          <a:xfrm>
            <a:off x="1714500" y="3997459"/>
            <a:ext cx="4381499" cy="461665"/>
            <a:chOff x="1714500" y="3536685"/>
            <a:chExt cx="4381499" cy="461665"/>
          </a:xfrm>
        </p:grpSpPr>
        <p:sp>
          <p:nvSpPr>
            <p:cNvPr id="15" name="文本框 14">
              <a:extLst>
                <a:ext uri="{FF2B5EF4-FFF2-40B4-BE49-F238E27FC236}">
                  <a16:creationId xmlns="" xmlns:a16="http://schemas.microsoft.com/office/drawing/2014/main" id="{86CAFB4D-41D1-4D4B-96AF-9D5131B24D1A}"/>
                </a:ext>
              </a:extLst>
            </p:cNvPr>
            <p:cNvSpPr txBox="1"/>
            <p:nvPr/>
          </p:nvSpPr>
          <p:spPr>
            <a:xfrm>
              <a:off x="1847850" y="3536685"/>
              <a:ext cx="4114800" cy="461665"/>
            </a:xfrm>
            <a:prstGeom prst="rect">
              <a:avLst/>
            </a:prstGeom>
            <a:noFill/>
          </p:spPr>
          <p:txBody>
            <a:bodyPr wrap="square" rtlCol="0">
              <a:spAutoFit/>
            </a:bodyPr>
            <a:lstStyle/>
            <a:p>
              <a:pPr algn="dist"/>
              <a:r>
                <a:rPr lang="zh-CN" altLang="en-US" sz="2400" dirty="0">
                  <a:solidFill>
                    <a:schemeClr val="tx1">
                      <a:lumMod val="85000"/>
                      <a:lumOff val="15000"/>
                    </a:schemeClr>
                  </a:solidFill>
                  <a:cs typeface="+mn-ea"/>
                  <a:sym typeface="+mn-lt"/>
                </a:rPr>
                <a:t>距离高考还剩</a:t>
              </a:r>
              <a:r>
                <a:rPr lang="en-US" altLang="zh-CN" sz="2400" dirty="0">
                  <a:solidFill>
                    <a:schemeClr val="tx1">
                      <a:lumMod val="85000"/>
                      <a:lumOff val="15000"/>
                    </a:schemeClr>
                  </a:solidFill>
                  <a:cs typeface="+mn-ea"/>
                  <a:sym typeface="+mn-lt"/>
                </a:rPr>
                <a:t>XXX</a:t>
              </a:r>
              <a:r>
                <a:rPr lang="zh-CN" altLang="en-US" sz="2400" dirty="0">
                  <a:solidFill>
                    <a:schemeClr val="tx1">
                      <a:lumMod val="85000"/>
                      <a:lumOff val="15000"/>
                    </a:schemeClr>
                  </a:solidFill>
                  <a:cs typeface="+mn-ea"/>
                  <a:sym typeface="+mn-lt"/>
                </a:rPr>
                <a:t>天</a:t>
              </a:r>
            </a:p>
          </p:txBody>
        </p:sp>
        <p:sp>
          <p:nvSpPr>
            <p:cNvPr id="16" name="矩形 15">
              <a:extLst>
                <a:ext uri="{FF2B5EF4-FFF2-40B4-BE49-F238E27FC236}">
                  <a16:creationId xmlns="" xmlns:a16="http://schemas.microsoft.com/office/drawing/2014/main" id="{5913223C-E0FF-4BAB-8BCA-DD505BD076D3}"/>
                </a:ext>
              </a:extLst>
            </p:cNvPr>
            <p:cNvSpPr/>
            <p:nvPr/>
          </p:nvSpPr>
          <p:spPr>
            <a:xfrm>
              <a:off x="1714500" y="3599721"/>
              <a:ext cx="50800" cy="3355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 xmlns:a16="http://schemas.microsoft.com/office/drawing/2014/main" id="{395CEA89-1EE6-4366-8548-C59C0B4ED3BB}"/>
                </a:ext>
              </a:extLst>
            </p:cNvPr>
            <p:cNvSpPr/>
            <p:nvPr/>
          </p:nvSpPr>
          <p:spPr>
            <a:xfrm>
              <a:off x="6045199" y="3599721"/>
              <a:ext cx="50800" cy="3355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文本框 21">
            <a:extLst>
              <a:ext uri="{FF2B5EF4-FFF2-40B4-BE49-F238E27FC236}">
                <a16:creationId xmlns="" xmlns:a16="http://schemas.microsoft.com/office/drawing/2014/main" id="{B6C9971F-72A8-4481-9CDF-9FFF7DB13FD1}"/>
              </a:ext>
            </a:extLst>
          </p:cNvPr>
          <p:cNvSpPr txBox="1"/>
          <p:nvPr/>
        </p:nvSpPr>
        <p:spPr>
          <a:xfrm>
            <a:off x="570851" y="4530238"/>
            <a:ext cx="6668798" cy="430887"/>
          </a:xfrm>
          <a:prstGeom prst="rect">
            <a:avLst/>
          </a:prstGeom>
          <a:noFill/>
        </p:spPr>
        <p:txBody>
          <a:bodyPr wrap="square" rtlCol="0">
            <a:spAutoFit/>
          </a:bodyPr>
          <a:lstStyle/>
          <a:p>
            <a:pPr algn="ctr"/>
            <a:r>
              <a:rPr lang="en-US" altLang="zh-CN" sz="1100" spc="200" dirty="0">
                <a:solidFill>
                  <a:schemeClr val="tx1">
                    <a:lumMod val="75000"/>
                    <a:lumOff val="25000"/>
                  </a:schemeClr>
                </a:solidFill>
                <a:cs typeface="+mn-ea"/>
                <a:sym typeface="+mn-lt"/>
              </a:rPr>
              <a:t>THE COLLEGE ENTRANCE EXAMINATION WILL WIN THE GOLD LIST TITLE BUSINESS REPORT SUMMARY REPORT THEME CLASS MEETING</a:t>
            </a:r>
            <a:endParaRPr lang="zh-CN" altLang="en-US" sz="1100" spc="200" dirty="0">
              <a:solidFill>
                <a:schemeClr val="tx1">
                  <a:lumMod val="75000"/>
                  <a:lumOff val="25000"/>
                </a:schemeClr>
              </a:solidFill>
              <a:cs typeface="+mn-ea"/>
              <a:sym typeface="+mn-lt"/>
            </a:endParaRPr>
          </a:p>
        </p:txBody>
      </p:sp>
      <p:grpSp>
        <p:nvGrpSpPr>
          <p:cNvPr id="26" name="组合 25">
            <a:extLst>
              <a:ext uri="{FF2B5EF4-FFF2-40B4-BE49-F238E27FC236}">
                <a16:creationId xmlns="" xmlns:a16="http://schemas.microsoft.com/office/drawing/2014/main" id="{E70A6AE2-126E-418A-A3B9-5747603671CA}"/>
              </a:ext>
            </a:extLst>
          </p:cNvPr>
          <p:cNvGrpSpPr/>
          <p:nvPr/>
        </p:nvGrpSpPr>
        <p:grpSpPr>
          <a:xfrm>
            <a:off x="1603620" y="5167238"/>
            <a:ext cx="1538515" cy="393397"/>
            <a:chOff x="1603620" y="5128415"/>
            <a:chExt cx="1538515" cy="393397"/>
          </a:xfrm>
        </p:grpSpPr>
        <p:sp>
          <p:nvSpPr>
            <p:cNvPr id="20" name="矩形: 圆角 19">
              <a:extLst>
                <a:ext uri="{FF2B5EF4-FFF2-40B4-BE49-F238E27FC236}">
                  <a16:creationId xmlns="" xmlns:a16="http://schemas.microsoft.com/office/drawing/2014/main" id="{49DB79C7-B993-4E0F-9E62-A79F5B840FF5}"/>
                </a:ext>
              </a:extLst>
            </p:cNvPr>
            <p:cNvSpPr/>
            <p:nvPr/>
          </p:nvSpPr>
          <p:spPr>
            <a:xfrm>
              <a:off x="1603620" y="5128415"/>
              <a:ext cx="1538515" cy="393397"/>
            </a:xfrm>
            <a:prstGeom prst="roundRect">
              <a:avLst/>
            </a:prstGeom>
            <a:solidFill>
              <a:srgbClr val="FF773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 xmlns:a16="http://schemas.microsoft.com/office/drawing/2014/main" id="{676B7879-0BCA-4FB3-8334-112554E17190}"/>
                </a:ext>
              </a:extLst>
            </p:cNvPr>
            <p:cNvSpPr txBox="1"/>
            <p:nvPr/>
          </p:nvSpPr>
          <p:spPr>
            <a:xfrm>
              <a:off x="1603620" y="5140447"/>
              <a:ext cx="1538514" cy="369332"/>
            </a:xfrm>
            <a:prstGeom prst="rect">
              <a:avLst/>
            </a:prstGeom>
            <a:noFill/>
          </p:spPr>
          <p:txBody>
            <a:bodyPr wrap="square" rtlCol="0">
              <a:spAutoFit/>
            </a:bodyPr>
            <a:lstStyle/>
            <a:p>
              <a:pPr algn="ctr"/>
              <a:r>
                <a:rPr lang="zh-CN" altLang="en-US" dirty="0" smtClean="0">
                  <a:solidFill>
                    <a:schemeClr val="bg1"/>
                  </a:solidFill>
                  <a:cs typeface="+mn-ea"/>
                  <a:sym typeface="+mn-lt"/>
                </a:rPr>
                <a:t>优品</a:t>
              </a:r>
              <a:r>
                <a:rPr lang="en-US" altLang="zh-CN" dirty="0" smtClean="0">
                  <a:solidFill>
                    <a:schemeClr val="bg1"/>
                  </a:solidFill>
                  <a:cs typeface="+mn-ea"/>
                  <a:sym typeface="+mn-lt"/>
                </a:rPr>
                <a:t>PPT</a:t>
              </a:r>
              <a:endParaRPr lang="zh-CN" altLang="en-US" dirty="0">
                <a:solidFill>
                  <a:schemeClr val="bg1"/>
                </a:solidFill>
                <a:cs typeface="+mn-ea"/>
                <a:sym typeface="+mn-lt"/>
              </a:endParaRPr>
            </a:p>
          </p:txBody>
        </p:sp>
      </p:grpSp>
      <p:grpSp>
        <p:nvGrpSpPr>
          <p:cNvPr id="25" name="组合 24">
            <a:extLst>
              <a:ext uri="{FF2B5EF4-FFF2-40B4-BE49-F238E27FC236}">
                <a16:creationId xmlns="" xmlns:a16="http://schemas.microsoft.com/office/drawing/2014/main" id="{4D7F8D4F-9A2F-42B3-B705-F905F5333677}"/>
              </a:ext>
            </a:extLst>
          </p:cNvPr>
          <p:cNvGrpSpPr/>
          <p:nvPr/>
        </p:nvGrpSpPr>
        <p:grpSpPr>
          <a:xfrm>
            <a:off x="4500333" y="5167238"/>
            <a:ext cx="1652815" cy="393397"/>
            <a:chOff x="4500333" y="5128415"/>
            <a:chExt cx="1652815" cy="393397"/>
          </a:xfrm>
        </p:grpSpPr>
        <p:sp>
          <p:nvSpPr>
            <p:cNvPr id="21" name="矩形: 圆角 20">
              <a:extLst>
                <a:ext uri="{FF2B5EF4-FFF2-40B4-BE49-F238E27FC236}">
                  <a16:creationId xmlns="" xmlns:a16="http://schemas.microsoft.com/office/drawing/2014/main" id="{0E9CE7FC-F96E-4D84-9E91-0C56A79EAAFD}"/>
                </a:ext>
              </a:extLst>
            </p:cNvPr>
            <p:cNvSpPr/>
            <p:nvPr/>
          </p:nvSpPr>
          <p:spPr>
            <a:xfrm>
              <a:off x="4557483" y="5128415"/>
              <a:ext cx="1538515" cy="393397"/>
            </a:xfrm>
            <a:prstGeom prst="roundRect">
              <a:avLst/>
            </a:prstGeom>
            <a:solidFill>
              <a:srgbClr val="FF773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 xmlns:a16="http://schemas.microsoft.com/office/drawing/2014/main" id="{75824617-1175-44A5-9E2F-3C814296DE74}"/>
                </a:ext>
              </a:extLst>
            </p:cNvPr>
            <p:cNvSpPr txBox="1"/>
            <p:nvPr/>
          </p:nvSpPr>
          <p:spPr>
            <a:xfrm>
              <a:off x="4500333" y="5140447"/>
              <a:ext cx="1652815" cy="369332"/>
            </a:xfrm>
            <a:prstGeom prst="rect">
              <a:avLst/>
            </a:prstGeom>
            <a:noFill/>
          </p:spPr>
          <p:txBody>
            <a:bodyPr wrap="square" rtlCol="0">
              <a:spAutoFit/>
            </a:bodyPr>
            <a:lstStyle/>
            <a:p>
              <a:pPr algn="ctr"/>
              <a:r>
                <a:rPr lang="en-US" altLang="zh-CN" dirty="0" smtClean="0">
                  <a:solidFill>
                    <a:schemeClr val="bg1"/>
                  </a:solidFill>
                  <a:cs typeface="+mn-ea"/>
                  <a:sym typeface="+mn-lt"/>
                </a:rPr>
                <a:t>20XX</a:t>
              </a:r>
              <a:r>
                <a:rPr lang="zh-CN" altLang="en-US" dirty="0" smtClean="0">
                  <a:solidFill>
                    <a:schemeClr val="bg1"/>
                  </a:solidFill>
                  <a:cs typeface="+mn-ea"/>
                  <a:sym typeface="+mn-lt"/>
                </a:rPr>
                <a:t>年</a:t>
              </a:r>
              <a:r>
                <a:rPr lang="en-US" altLang="zh-CN" dirty="0" smtClean="0">
                  <a:solidFill>
                    <a:schemeClr val="bg1"/>
                  </a:solidFill>
                  <a:cs typeface="+mn-ea"/>
                  <a:sym typeface="+mn-lt"/>
                </a:rPr>
                <a:t>XX</a:t>
              </a:r>
              <a:r>
                <a:rPr lang="zh-CN" altLang="en-US" dirty="0">
                  <a:solidFill>
                    <a:schemeClr val="bg1"/>
                  </a:solidFill>
                  <a:cs typeface="+mn-ea"/>
                  <a:sym typeface="+mn-lt"/>
                </a:rPr>
                <a:t>月</a:t>
              </a:r>
            </a:p>
          </p:txBody>
        </p:sp>
      </p:grpSp>
    </p:spTree>
    <p:custDataLst>
      <p:tags r:id="rId1"/>
    </p:custDataLst>
    <p:extLst>
      <p:ext uri="{BB962C8B-B14F-4D97-AF65-F5344CB8AC3E}">
        <p14:creationId xmlns:p14="http://schemas.microsoft.com/office/powerpoint/2010/main" val="4292270807"/>
      </p:ext>
    </p:extLst>
  </p:cSld>
  <p:clrMapOvr>
    <a:masterClrMapping/>
  </p:clrMapOvr>
  <mc:AlternateContent xmlns:mc="http://schemas.openxmlformats.org/markup-compatibility/2006" xmlns:p14="http://schemas.microsoft.com/office/powerpoint/2010/main">
    <mc:Choice Requires="p14">
      <p:transition spd="slow" p14:dur="1500" advTm="4956">
        <p:random/>
      </p:transition>
    </mc:Choice>
    <mc:Fallback xmlns="">
      <p:transition spd="slow" advTm="495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out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extLst mod="1">
    <p:ext uri="{E180D4A7-C9FB-4DFB-919C-405C955672EB}">
      <p14:showEvtLst xmlns:p14="http://schemas.microsoft.com/office/powerpoint/2010/main">
        <p14:playEvt time="77" objId="27"/>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必备物品提前准备</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 xmlns:a16="http://schemas.microsoft.com/office/drawing/2014/main" id="{D4835B32-2BF5-467E-A927-94930E3453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9049" y="1841814"/>
            <a:ext cx="3893901" cy="3893901"/>
          </a:xfrm>
          <a:prstGeom prst="rect">
            <a:avLst/>
          </a:prstGeom>
        </p:spPr>
      </p:pic>
      <p:grpSp>
        <p:nvGrpSpPr>
          <p:cNvPr id="9" name="组合 8">
            <a:extLst>
              <a:ext uri="{FF2B5EF4-FFF2-40B4-BE49-F238E27FC236}">
                <a16:creationId xmlns="" xmlns:a16="http://schemas.microsoft.com/office/drawing/2014/main" id="{E53CADDE-9E9D-4092-BA67-B7C4FA70B8CD}"/>
              </a:ext>
            </a:extLst>
          </p:cNvPr>
          <p:cNvGrpSpPr/>
          <p:nvPr/>
        </p:nvGrpSpPr>
        <p:grpSpPr>
          <a:xfrm>
            <a:off x="7366461" y="1880228"/>
            <a:ext cx="3400874" cy="1169551"/>
            <a:chOff x="993235" y="3113254"/>
            <a:chExt cx="3400874" cy="1169551"/>
          </a:xfrm>
        </p:grpSpPr>
        <p:sp>
          <p:nvSpPr>
            <p:cNvPr id="10" name="文本框 9">
              <a:extLst>
                <a:ext uri="{FF2B5EF4-FFF2-40B4-BE49-F238E27FC236}">
                  <a16:creationId xmlns="" xmlns:a16="http://schemas.microsoft.com/office/drawing/2014/main" id="{4AA8D885-B36B-4A6A-9EA6-A9AE43463494}"/>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11" name="文本框 10">
              <a:extLst>
                <a:ext uri="{FF2B5EF4-FFF2-40B4-BE49-F238E27FC236}">
                  <a16:creationId xmlns="" xmlns:a16="http://schemas.microsoft.com/office/drawing/2014/main" id="{879BB4E2-C959-4B2C-B713-CBC557C12F11}"/>
                </a:ext>
              </a:extLst>
            </p:cNvPr>
            <p:cNvSpPr txBox="1"/>
            <p:nvPr/>
          </p:nvSpPr>
          <p:spPr>
            <a:xfrm>
              <a:off x="993235" y="3544141"/>
              <a:ext cx="3400874"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9</a:t>
              </a:r>
              <a:r>
                <a:rPr lang="zh-CN" altLang="en-US" sz="1400" b="0" i="0" spc="400" dirty="0">
                  <a:solidFill>
                    <a:srgbClr val="333333"/>
                  </a:solidFill>
                  <a:effectLst/>
                  <a:cs typeface="+mn-ea"/>
                  <a:sym typeface="+mn-lt"/>
                </a:rPr>
                <a:t>月，颁布的</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国务院关于深化考试招生制度改革的实施意见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指出。</a:t>
              </a:r>
              <a:endParaRPr lang="zh-CN" altLang="en-US" sz="1400" spc="400" dirty="0">
                <a:cs typeface="+mn-ea"/>
                <a:sym typeface="+mn-lt"/>
              </a:endParaRPr>
            </a:p>
          </p:txBody>
        </p:sp>
      </p:grpSp>
      <p:grpSp>
        <p:nvGrpSpPr>
          <p:cNvPr id="12" name="组合 11">
            <a:extLst>
              <a:ext uri="{FF2B5EF4-FFF2-40B4-BE49-F238E27FC236}">
                <a16:creationId xmlns="" xmlns:a16="http://schemas.microsoft.com/office/drawing/2014/main" id="{8B1F1E6B-272C-458A-A527-BF24387776B9}"/>
              </a:ext>
            </a:extLst>
          </p:cNvPr>
          <p:cNvGrpSpPr/>
          <p:nvPr/>
        </p:nvGrpSpPr>
        <p:grpSpPr>
          <a:xfrm>
            <a:off x="7366461" y="4222689"/>
            <a:ext cx="3400874" cy="1384994"/>
            <a:chOff x="993235" y="3113254"/>
            <a:chExt cx="3400874" cy="1384994"/>
          </a:xfrm>
        </p:grpSpPr>
        <p:sp>
          <p:nvSpPr>
            <p:cNvPr id="13" name="文本框 12">
              <a:extLst>
                <a:ext uri="{FF2B5EF4-FFF2-40B4-BE49-F238E27FC236}">
                  <a16:creationId xmlns="" xmlns:a16="http://schemas.microsoft.com/office/drawing/2014/main" id="{175EDC7A-90DF-4C70-83CA-A10B58058A09}"/>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14" name="文本框 13">
              <a:extLst>
                <a:ext uri="{FF2B5EF4-FFF2-40B4-BE49-F238E27FC236}">
                  <a16:creationId xmlns="" xmlns:a16="http://schemas.microsoft.com/office/drawing/2014/main" id="{CB95CC9A-AA9D-45A2-B97A-A734BD64091D}"/>
                </a:ext>
              </a:extLst>
            </p:cNvPr>
            <p:cNvSpPr txBox="1"/>
            <p:nvPr/>
          </p:nvSpPr>
          <p:spPr>
            <a:xfrm>
              <a:off x="993235" y="3544141"/>
              <a:ext cx="3400874" cy="954107"/>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12</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16</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17</a:t>
              </a:r>
              <a:r>
                <a:rPr lang="zh-CN" altLang="en-US" sz="1400" b="0" i="0" spc="400" dirty="0">
                  <a:solidFill>
                    <a:srgbClr val="333333"/>
                  </a:solidFill>
                  <a:effectLst/>
                  <a:cs typeface="+mn-ea"/>
                  <a:sym typeface="+mn-lt"/>
                </a:rPr>
                <a:t>日，教育部陆续出台了</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关于加强和改进普通高中学生综合素质评价的意见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grpSp>
        <p:nvGrpSpPr>
          <p:cNvPr id="15" name="组合 14">
            <a:extLst>
              <a:ext uri="{FF2B5EF4-FFF2-40B4-BE49-F238E27FC236}">
                <a16:creationId xmlns="" xmlns:a16="http://schemas.microsoft.com/office/drawing/2014/main" id="{971608F0-D970-4924-8ABF-56BCC0C1B178}"/>
              </a:ext>
            </a:extLst>
          </p:cNvPr>
          <p:cNvGrpSpPr/>
          <p:nvPr/>
        </p:nvGrpSpPr>
        <p:grpSpPr>
          <a:xfrm>
            <a:off x="1393876" y="1880228"/>
            <a:ext cx="3400874" cy="1169551"/>
            <a:chOff x="993235" y="3113254"/>
            <a:chExt cx="3400874" cy="1169551"/>
          </a:xfrm>
        </p:grpSpPr>
        <p:sp>
          <p:nvSpPr>
            <p:cNvPr id="16" name="文本框 15">
              <a:extLst>
                <a:ext uri="{FF2B5EF4-FFF2-40B4-BE49-F238E27FC236}">
                  <a16:creationId xmlns="" xmlns:a16="http://schemas.microsoft.com/office/drawing/2014/main" id="{8FA3DBD1-7878-4D2B-97A8-18600D171D9F}"/>
                </a:ext>
              </a:extLst>
            </p:cNvPr>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高考必备</a:t>
              </a:r>
            </a:p>
          </p:txBody>
        </p:sp>
        <p:sp>
          <p:nvSpPr>
            <p:cNvPr id="17" name="文本框 16">
              <a:extLst>
                <a:ext uri="{FF2B5EF4-FFF2-40B4-BE49-F238E27FC236}">
                  <a16:creationId xmlns="" xmlns:a16="http://schemas.microsoft.com/office/drawing/2014/main" id="{A8A49A95-152C-45F8-B261-E05F0F9AE3FE}"/>
                </a:ext>
              </a:extLst>
            </p:cNvPr>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文件明确提出要逐步形成分类考试、多元录取、综合评价的考试招生制度。</a:t>
              </a:r>
              <a:endParaRPr lang="zh-CN" altLang="en-US" sz="1400" spc="400" dirty="0">
                <a:cs typeface="+mn-ea"/>
                <a:sym typeface="+mn-lt"/>
              </a:endParaRPr>
            </a:p>
          </p:txBody>
        </p:sp>
      </p:grpSp>
      <p:grpSp>
        <p:nvGrpSpPr>
          <p:cNvPr id="18" name="组合 17">
            <a:extLst>
              <a:ext uri="{FF2B5EF4-FFF2-40B4-BE49-F238E27FC236}">
                <a16:creationId xmlns="" xmlns:a16="http://schemas.microsoft.com/office/drawing/2014/main" id="{DE5D653E-30D6-496E-82F3-4662B73A0246}"/>
              </a:ext>
            </a:extLst>
          </p:cNvPr>
          <p:cNvGrpSpPr/>
          <p:nvPr/>
        </p:nvGrpSpPr>
        <p:grpSpPr>
          <a:xfrm>
            <a:off x="1393876" y="4222689"/>
            <a:ext cx="3400874" cy="1169551"/>
            <a:chOff x="993235" y="3113254"/>
            <a:chExt cx="3400874" cy="1169551"/>
          </a:xfrm>
        </p:grpSpPr>
        <p:sp>
          <p:nvSpPr>
            <p:cNvPr id="19" name="文本框 18">
              <a:extLst>
                <a:ext uri="{FF2B5EF4-FFF2-40B4-BE49-F238E27FC236}">
                  <a16:creationId xmlns="" xmlns:a16="http://schemas.microsoft.com/office/drawing/2014/main" id="{5A916132-200B-4C1E-9298-6ED830503A9A}"/>
                </a:ext>
              </a:extLst>
            </p:cNvPr>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高考必备</a:t>
              </a:r>
            </a:p>
          </p:txBody>
        </p:sp>
        <p:sp>
          <p:nvSpPr>
            <p:cNvPr id="20" name="文本框 19">
              <a:extLst>
                <a:ext uri="{FF2B5EF4-FFF2-40B4-BE49-F238E27FC236}">
                  <a16:creationId xmlns="" xmlns:a16="http://schemas.microsoft.com/office/drawing/2014/main" id="{FD1DB492-F332-4F51-96AC-F27020B70ED2}"/>
                </a:ext>
              </a:extLst>
            </p:cNvPr>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要“创造条件逐步取消高校招生录取批次。</a:t>
              </a:r>
              <a:r>
                <a:rPr lang="en-US" altLang="zh-CN" sz="1400" b="0" i="0" spc="400" dirty="0">
                  <a:solidFill>
                    <a:srgbClr val="333333"/>
                  </a:solidFill>
                  <a:effectLst/>
                  <a:cs typeface="+mn-ea"/>
                  <a:sym typeface="+mn-lt"/>
                </a:rPr>
                <a:t>2015</a:t>
              </a:r>
              <a:r>
                <a:rPr lang="zh-CN" altLang="en-US" sz="1400" b="0" i="0" spc="400" dirty="0">
                  <a:solidFill>
                    <a:srgbClr val="333333"/>
                  </a:solidFill>
                  <a:effectLst/>
                  <a:cs typeface="+mn-ea"/>
                  <a:sym typeface="+mn-lt"/>
                </a:rPr>
                <a:t>年起在有条件的省份开展录取批次改革试点”</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2755221228"/>
      </p:ext>
    </p:extLst>
  </p:cSld>
  <p:clrMapOvr>
    <a:masterClrMapping/>
  </p:clrMapOvr>
  <mc:AlternateContent xmlns:mc="http://schemas.openxmlformats.org/markup-compatibility/2006" xmlns:p14="http://schemas.microsoft.com/office/powerpoint/2010/main">
    <mc:Choice Requires="p14">
      <p:transition spd="slow" p14:dur="1500" advTm="2168">
        <p:random/>
      </p:transition>
    </mc:Choice>
    <mc:Fallback xmlns="">
      <p:transition spd="slow" advTm="216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必备物品提前准备</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sp>
        <p:nvSpPr>
          <p:cNvPr id="7" name="任意多边形: 形状 6">
            <a:extLst>
              <a:ext uri="{FF2B5EF4-FFF2-40B4-BE49-F238E27FC236}">
                <a16:creationId xmlns="" xmlns:a16="http://schemas.microsoft.com/office/drawing/2014/main" id="{DEF422B2-4F4E-4769-B4FC-FC792F2A0EB4}"/>
              </a:ext>
            </a:extLst>
          </p:cNvPr>
          <p:cNvSpPr/>
          <p:nvPr/>
        </p:nvSpPr>
        <p:spPr>
          <a:xfrm>
            <a:off x="551543" y="2584020"/>
            <a:ext cx="11061700" cy="2413859"/>
          </a:xfrm>
          <a:custGeom>
            <a:avLst/>
            <a:gdLst>
              <a:gd name="connsiteX0" fmla="*/ 0 w 11061700"/>
              <a:gd name="connsiteY0" fmla="*/ 2032102 h 2413859"/>
              <a:gd name="connsiteX1" fmla="*/ 2120900 w 11061700"/>
              <a:gd name="connsiteY1" fmla="*/ 279502 h 2413859"/>
              <a:gd name="connsiteX2" fmla="*/ 4559300 w 11061700"/>
              <a:gd name="connsiteY2" fmla="*/ 2413102 h 2413859"/>
              <a:gd name="connsiteX3" fmla="*/ 7264400 w 11061700"/>
              <a:gd name="connsiteY3" fmla="*/ 102 h 2413859"/>
              <a:gd name="connsiteX4" fmla="*/ 11061700 w 11061700"/>
              <a:gd name="connsiteY4" fmla="*/ 2336902 h 241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1700" h="2413859">
                <a:moveTo>
                  <a:pt x="0" y="2032102"/>
                </a:moveTo>
                <a:cubicBezTo>
                  <a:pt x="680508" y="1124052"/>
                  <a:pt x="1361017" y="216002"/>
                  <a:pt x="2120900" y="279502"/>
                </a:cubicBezTo>
                <a:cubicBezTo>
                  <a:pt x="2880783" y="343002"/>
                  <a:pt x="3702050" y="2459669"/>
                  <a:pt x="4559300" y="2413102"/>
                </a:cubicBezTo>
                <a:cubicBezTo>
                  <a:pt x="5416550" y="2366535"/>
                  <a:pt x="6180667" y="12802"/>
                  <a:pt x="7264400" y="102"/>
                </a:cubicBezTo>
                <a:cubicBezTo>
                  <a:pt x="8348133" y="-12598"/>
                  <a:pt x="9704916" y="1162152"/>
                  <a:pt x="11061700" y="2336902"/>
                </a:cubicBezTo>
              </a:path>
            </a:pathLst>
          </a:custGeom>
          <a:noFill/>
          <a:ln>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a:extLst>
              <a:ext uri="{FF2B5EF4-FFF2-40B4-BE49-F238E27FC236}">
                <a16:creationId xmlns="" xmlns:a16="http://schemas.microsoft.com/office/drawing/2014/main" id="{2100A67A-30A4-4E55-BCB4-641DE8286F4F}"/>
              </a:ext>
            </a:extLst>
          </p:cNvPr>
          <p:cNvGrpSpPr/>
          <p:nvPr/>
        </p:nvGrpSpPr>
        <p:grpSpPr>
          <a:xfrm>
            <a:off x="1769836" y="2609420"/>
            <a:ext cx="1193800" cy="571500"/>
            <a:chOff x="1769836" y="2247470"/>
            <a:chExt cx="1193800" cy="571500"/>
          </a:xfrm>
        </p:grpSpPr>
        <p:sp>
          <p:nvSpPr>
            <p:cNvPr id="8" name="椭圆 7">
              <a:extLst>
                <a:ext uri="{FF2B5EF4-FFF2-40B4-BE49-F238E27FC236}">
                  <a16:creationId xmlns="" xmlns:a16="http://schemas.microsoft.com/office/drawing/2014/main" id="{120AE947-83DC-485D-A204-AF9F55037E0E}"/>
                </a:ext>
              </a:extLst>
            </p:cNvPr>
            <p:cNvSpPr/>
            <p:nvPr/>
          </p:nvSpPr>
          <p:spPr>
            <a:xfrm>
              <a:off x="2080986" y="2247470"/>
              <a:ext cx="571500" cy="571500"/>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 xmlns:a16="http://schemas.microsoft.com/office/drawing/2014/main" id="{DF982844-A87C-433C-93A7-6EC3F0118BF9}"/>
                </a:ext>
              </a:extLst>
            </p:cNvPr>
            <p:cNvSpPr txBox="1"/>
            <p:nvPr/>
          </p:nvSpPr>
          <p:spPr>
            <a:xfrm>
              <a:off x="1769836" y="2268551"/>
              <a:ext cx="1193800" cy="523220"/>
            </a:xfrm>
            <a:prstGeom prst="rect">
              <a:avLst/>
            </a:prstGeom>
            <a:noFill/>
          </p:spPr>
          <p:txBody>
            <a:bodyPr wrap="square" rtlCol="0">
              <a:spAutoFit/>
            </a:bodyPr>
            <a:lstStyle/>
            <a:p>
              <a:pPr algn="ctr"/>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grpSp>
      <p:grpSp>
        <p:nvGrpSpPr>
          <p:cNvPr id="13" name="组合 12">
            <a:extLst>
              <a:ext uri="{FF2B5EF4-FFF2-40B4-BE49-F238E27FC236}">
                <a16:creationId xmlns="" xmlns:a16="http://schemas.microsoft.com/office/drawing/2014/main" id="{37D724FD-96BF-4817-ACAB-1AC1CC0F1EC6}"/>
              </a:ext>
            </a:extLst>
          </p:cNvPr>
          <p:cNvGrpSpPr/>
          <p:nvPr/>
        </p:nvGrpSpPr>
        <p:grpSpPr>
          <a:xfrm>
            <a:off x="3942805" y="4426379"/>
            <a:ext cx="1193800" cy="571500"/>
            <a:chOff x="1769836" y="2247470"/>
            <a:chExt cx="1193800" cy="571500"/>
          </a:xfrm>
        </p:grpSpPr>
        <p:sp>
          <p:nvSpPr>
            <p:cNvPr id="14" name="椭圆 13">
              <a:extLst>
                <a:ext uri="{FF2B5EF4-FFF2-40B4-BE49-F238E27FC236}">
                  <a16:creationId xmlns="" xmlns:a16="http://schemas.microsoft.com/office/drawing/2014/main" id="{29C4AA11-65CE-4BB1-9550-8F27D0E824E4}"/>
                </a:ext>
              </a:extLst>
            </p:cNvPr>
            <p:cNvSpPr/>
            <p:nvPr/>
          </p:nvSpPr>
          <p:spPr>
            <a:xfrm>
              <a:off x="2080986" y="2247470"/>
              <a:ext cx="571500" cy="571500"/>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 xmlns:a16="http://schemas.microsoft.com/office/drawing/2014/main" id="{A682669F-BFEC-4E8A-B9C3-15F9F66375C0}"/>
                </a:ext>
              </a:extLst>
            </p:cNvPr>
            <p:cNvSpPr txBox="1"/>
            <p:nvPr/>
          </p:nvSpPr>
          <p:spPr>
            <a:xfrm>
              <a:off x="1769836" y="2268551"/>
              <a:ext cx="1193800" cy="523220"/>
            </a:xfrm>
            <a:prstGeom prst="rect">
              <a:avLst/>
            </a:prstGeom>
            <a:noFill/>
          </p:spPr>
          <p:txBody>
            <a:bodyPr wrap="square" rtlCol="0">
              <a:spAutoFit/>
            </a:bodyPr>
            <a:lstStyle/>
            <a:p>
              <a:pPr algn="ctr"/>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grpSp>
      <p:grpSp>
        <p:nvGrpSpPr>
          <p:cNvPr id="16" name="组合 15">
            <a:extLst>
              <a:ext uri="{FF2B5EF4-FFF2-40B4-BE49-F238E27FC236}">
                <a16:creationId xmlns="" xmlns:a16="http://schemas.microsoft.com/office/drawing/2014/main" id="{62D3F328-67E0-4767-90BA-F2F5576F879E}"/>
              </a:ext>
            </a:extLst>
          </p:cNvPr>
          <p:cNvGrpSpPr/>
          <p:nvPr/>
        </p:nvGrpSpPr>
        <p:grpSpPr>
          <a:xfrm>
            <a:off x="6250214" y="2867971"/>
            <a:ext cx="1193800" cy="571500"/>
            <a:chOff x="1769836" y="2247470"/>
            <a:chExt cx="1193800" cy="571500"/>
          </a:xfrm>
        </p:grpSpPr>
        <p:sp>
          <p:nvSpPr>
            <p:cNvPr id="17" name="椭圆 16">
              <a:extLst>
                <a:ext uri="{FF2B5EF4-FFF2-40B4-BE49-F238E27FC236}">
                  <a16:creationId xmlns="" xmlns:a16="http://schemas.microsoft.com/office/drawing/2014/main" id="{D97E520E-74D5-4110-AD8C-74FF25AEEFCE}"/>
                </a:ext>
              </a:extLst>
            </p:cNvPr>
            <p:cNvSpPr/>
            <p:nvPr/>
          </p:nvSpPr>
          <p:spPr>
            <a:xfrm>
              <a:off x="2080986" y="2247470"/>
              <a:ext cx="571500" cy="571500"/>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 xmlns:a16="http://schemas.microsoft.com/office/drawing/2014/main" id="{C3B0A1FF-0DB2-446C-8C78-4AF790662F92}"/>
                </a:ext>
              </a:extLst>
            </p:cNvPr>
            <p:cNvSpPr txBox="1"/>
            <p:nvPr/>
          </p:nvSpPr>
          <p:spPr>
            <a:xfrm>
              <a:off x="1769836" y="2268551"/>
              <a:ext cx="1193800" cy="523220"/>
            </a:xfrm>
            <a:prstGeom prst="rect">
              <a:avLst/>
            </a:prstGeom>
            <a:noFill/>
          </p:spPr>
          <p:txBody>
            <a:bodyPr wrap="square" rtlCol="0">
              <a:spAutoFit/>
            </a:bodyPr>
            <a:lstStyle/>
            <a:p>
              <a:pPr algn="ctr"/>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grpSp>
      <p:grpSp>
        <p:nvGrpSpPr>
          <p:cNvPr id="19" name="组合 18">
            <a:extLst>
              <a:ext uri="{FF2B5EF4-FFF2-40B4-BE49-F238E27FC236}">
                <a16:creationId xmlns="" xmlns:a16="http://schemas.microsoft.com/office/drawing/2014/main" id="{3CFF19A3-93DF-4DB9-BDCD-279121B5D425}"/>
              </a:ext>
            </a:extLst>
          </p:cNvPr>
          <p:cNvGrpSpPr/>
          <p:nvPr/>
        </p:nvGrpSpPr>
        <p:grpSpPr>
          <a:xfrm>
            <a:off x="9486709" y="3409392"/>
            <a:ext cx="1193800" cy="571500"/>
            <a:chOff x="1769836" y="2247470"/>
            <a:chExt cx="1193800" cy="571500"/>
          </a:xfrm>
        </p:grpSpPr>
        <p:sp>
          <p:nvSpPr>
            <p:cNvPr id="20" name="椭圆 19">
              <a:extLst>
                <a:ext uri="{FF2B5EF4-FFF2-40B4-BE49-F238E27FC236}">
                  <a16:creationId xmlns="" xmlns:a16="http://schemas.microsoft.com/office/drawing/2014/main" id="{653E3B63-ADDD-483B-AD61-9316932A1682}"/>
                </a:ext>
              </a:extLst>
            </p:cNvPr>
            <p:cNvSpPr/>
            <p:nvPr/>
          </p:nvSpPr>
          <p:spPr>
            <a:xfrm>
              <a:off x="2080986" y="2247470"/>
              <a:ext cx="571500" cy="571500"/>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a:extLst>
                <a:ext uri="{FF2B5EF4-FFF2-40B4-BE49-F238E27FC236}">
                  <a16:creationId xmlns="" xmlns:a16="http://schemas.microsoft.com/office/drawing/2014/main" id="{195FDCED-CD88-40F3-9DDD-5EF9F046FD26}"/>
                </a:ext>
              </a:extLst>
            </p:cNvPr>
            <p:cNvSpPr txBox="1"/>
            <p:nvPr/>
          </p:nvSpPr>
          <p:spPr>
            <a:xfrm>
              <a:off x="1769836" y="2268551"/>
              <a:ext cx="1193800" cy="523220"/>
            </a:xfrm>
            <a:prstGeom prst="rect">
              <a:avLst/>
            </a:prstGeom>
            <a:noFill/>
          </p:spPr>
          <p:txBody>
            <a:bodyPr wrap="square" rtlCol="0">
              <a:spAutoFit/>
            </a:bodyPr>
            <a:lstStyle/>
            <a:p>
              <a:pPr algn="ctr"/>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grpSp>
      <p:grpSp>
        <p:nvGrpSpPr>
          <p:cNvPr id="22" name="组合 21">
            <a:extLst>
              <a:ext uri="{FF2B5EF4-FFF2-40B4-BE49-F238E27FC236}">
                <a16:creationId xmlns="" xmlns:a16="http://schemas.microsoft.com/office/drawing/2014/main" id="{D4D63760-4614-4775-B84F-E0B2780B9373}"/>
              </a:ext>
            </a:extLst>
          </p:cNvPr>
          <p:cNvGrpSpPr/>
          <p:nvPr/>
        </p:nvGrpSpPr>
        <p:grpSpPr>
          <a:xfrm>
            <a:off x="3206661" y="1913250"/>
            <a:ext cx="3400874" cy="954107"/>
            <a:chOff x="993235" y="3113254"/>
            <a:chExt cx="3400874" cy="954107"/>
          </a:xfrm>
        </p:grpSpPr>
        <p:sp>
          <p:nvSpPr>
            <p:cNvPr id="23" name="文本框 22">
              <a:extLst>
                <a:ext uri="{FF2B5EF4-FFF2-40B4-BE49-F238E27FC236}">
                  <a16:creationId xmlns="" xmlns:a16="http://schemas.microsoft.com/office/drawing/2014/main" id="{A7114381-2C41-4BED-8433-7D2851A77766}"/>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24" name="文本框 23">
              <a:extLst>
                <a:ext uri="{FF2B5EF4-FFF2-40B4-BE49-F238E27FC236}">
                  <a16:creationId xmlns="" xmlns:a16="http://schemas.microsoft.com/office/drawing/2014/main" id="{081E85A0-4B59-4F62-B90E-1C48DB6F1DB0}"/>
                </a:ext>
              </a:extLst>
            </p:cNvPr>
            <p:cNvSpPr txBox="1"/>
            <p:nvPr/>
          </p:nvSpPr>
          <p:spPr>
            <a:xfrm>
              <a:off x="993235" y="3544141"/>
              <a:ext cx="3400874"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年全国有</a:t>
              </a:r>
              <a:r>
                <a:rPr lang="en-US" altLang="zh-CN" sz="1400" b="0" i="0" spc="400" dirty="0">
                  <a:solidFill>
                    <a:srgbClr val="333333"/>
                  </a:solidFill>
                  <a:effectLst/>
                  <a:cs typeface="+mn-ea"/>
                  <a:sym typeface="+mn-lt"/>
                </a:rPr>
                <a:t>16</a:t>
              </a:r>
              <a:r>
                <a:rPr lang="zh-CN" altLang="en-US" sz="1400" b="0" i="0" spc="400" dirty="0">
                  <a:solidFill>
                    <a:srgbClr val="333333"/>
                  </a:solidFill>
                  <a:effectLst/>
                  <a:cs typeface="+mn-ea"/>
                  <a:sym typeface="+mn-lt"/>
                </a:rPr>
                <a:t>省市实行分省命题，统一命题的有</a:t>
              </a:r>
              <a:r>
                <a:rPr lang="en-US" altLang="zh-CN" sz="1400" b="0" i="0" spc="400" dirty="0">
                  <a:solidFill>
                    <a:srgbClr val="333333"/>
                  </a:solidFill>
                  <a:effectLst/>
                  <a:cs typeface="+mn-ea"/>
                  <a:sym typeface="+mn-lt"/>
                </a:rPr>
                <a:t>15</a:t>
              </a:r>
              <a:r>
                <a:rPr lang="zh-CN" altLang="en-US" sz="1400" b="0" i="0" spc="400" dirty="0">
                  <a:solidFill>
                    <a:srgbClr val="333333"/>
                  </a:solidFill>
                  <a:effectLst/>
                  <a:cs typeface="+mn-ea"/>
                  <a:sym typeface="+mn-lt"/>
                </a:rPr>
                <a:t>个。</a:t>
              </a:r>
              <a:endParaRPr lang="zh-CN" altLang="en-US" sz="1400" spc="400" dirty="0">
                <a:cs typeface="+mn-ea"/>
                <a:sym typeface="+mn-lt"/>
              </a:endParaRPr>
            </a:p>
          </p:txBody>
        </p:sp>
      </p:grpSp>
      <p:grpSp>
        <p:nvGrpSpPr>
          <p:cNvPr id="25" name="组合 24">
            <a:extLst>
              <a:ext uri="{FF2B5EF4-FFF2-40B4-BE49-F238E27FC236}">
                <a16:creationId xmlns="" xmlns:a16="http://schemas.microsoft.com/office/drawing/2014/main" id="{27A4F57C-3523-4A3D-A638-BBE9A22C07D4}"/>
              </a:ext>
            </a:extLst>
          </p:cNvPr>
          <p:cNvGrpSpPr/>
          <p:nvPr/>
        </p:nvGrpSpPr>
        <p:grpSpPr>
          <a:xfrm>
            <a:off x="904294" y="4680914"/>
            <a:ext cx="3400874" cy="1384994"/>
            <a:chOff x="993235" y="3113254"/>
            <a:chExt cx="3400874" cy="1384994"/>
          </a:xfrm>
        </p:grpSpPr>
        <p:sp>
          <p:nvSpPr>
            <p:cNvPr id="26" name="文本框 25">
              <a:extLst>
                <a:ext uri="{FF2B5EF4-FFF2-40B4-BE49-F238E27FC236}">
                  <a16:creationId xmlns="" xmlns:a16="http://schemas.microsoft.com/office/drawing/2014/main" id="{A8D8A4D3-2ECC-4866-8484-8D0C0706C272}"/>
                </a:ext>
              </a:extLst>
            </p:cNvPr>
            <p:cNvSpPr txBox="1"/>
            <p:nvPr/>
          </p:nvSpPr>
          <p:spPr>
            <a:xfrm>
              <a:off x="2710451"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27" name="文本框 26">
              <a:extLst>
                <a:ext uri="{FF2B5EF4-FFF2-40B4-BE49-F238E27FC236}">
                  <a16:creationId xmlns="" xmlns:a16="http://schemas.microsoft.com/office/drawing/2014/main" id="{8887EF85-13A6-4C0B-A46F-1686B40100C5}"/>
                </a:ext>
              </a:extLst>
            </p:cNvPr>
            <p:cNvSpPr txBox="1"/>
            <p:nvPr/>
          </p:nvSpPr>
          <p:spPr>
            <a:xfrm>
              <a:off x="993235" y="3544141"/>
              <a:ext cx="3400874" cy="954107"/>
            </a:xfrm>
            <a:prstGeom prst="rect">
              <a:avLst/>
            </a:prstGeom>
            <a:noFill/>
          </p:spPr>
          <p:txBody>
            <a:bodyPr wrap="square" rtlCol="0">
              <a:spAutoFit/>
            </a:bodyPr>
            <a:lstStyle/>
            <a:p>
              <a:r>
                <a:rPr lang="en-US" altLang="zh-CN" sz="1400" b="0" i="0" spc="400" dirty="0">
                  <a:solidFill>
                    <a:srgbClr val="333333"/>
                  </a:solidFill>
                  <a:effectLst/>
                  <a:cs typeface="+mn-ea"/>
                  <a:sym typeface="+mn-lt"/>
                </a:rPr>
                <a:t>2015</a:t>
              </a:r>
              <a:r>
                <a:rPr lang="zh-CN" altLang="en-US" sz="1400" b="0" i="0" spc="400" dirty="0">
                  <a:solidFill>
                    <a:srgbClr val="333333"/>
                  </a:solidFill>
                  <a:effectLst/>
                  <a:cs typeface="+mn-ea"/>
                  <a:sym typeface="+mn-lt"/>
                </a:rPr>
                <a:t>年，又新增江西、辽宁、山东</a:t>
              </a:r>
              <a:r>
                <a:rPr lang="en-US" altLang="zh-CN" sz="1400" b="0" i="0" spc="400" dirty="0">
                  <a:solidFill>
                    <a:srgbClr val="333333"/>
                  </a:solidFill>
                  <a:effectLst/>
                  <a:cs typeface="+mn-ea"/>
                  <a:sym typeface="+mn-lt"/>
                </a:rPr>
                <a:t>3</a:t>
              </a:r>
              <a:r>
                <a:rPr lang="zh-CN" altLang="en-US" sz="1400" b="0" i="0" spc="400" dirty="0">
                  <a:solidFill>
                    <a:srgbClr val="333333"/>
                  </a:solidFill>
                  <a:effectLst/>
                  <a:cs typeface="+mn-ea"/>
                  <a:sym typeface="+mn-lt"/>
                </a:rPr>
                <a:t>省实行高考统一命题，使用全国统一命题试卷的省份及直辖市增至</a:t>
              </a:r>
              <a:r>
                <a:rPr lang="en-US" altLang="zh-CN" sz="1400" b="0" i="0" spc="400" dirty="0">
                  <a:solidFill>
                    <a:srgbClr val="333333"/>
                  </a:solidFill>
                  <a:effectLst/>
                  <a:cs typeface="+mn-ea"/>
                  <a:sym typeface="+mn-lt"/>
                </a:rPr>
                <a:t>18</a:t>
              </a:r>
              <a:r>
                <a:rPr lang="zh-CN" altLang="en-US" sz="1400" b="0" i="0" spc="400" dirty="0">
                  <a:solidFill>
                    <a:srgbClr val="333333"/>
                  </a:solidFill>
                  <a:effectLst/>
                  <a:cs typeface="+mn-ea"/>
                  <a:sym typeface="+mn-lt"/>
                </a:rPr>
                <a:t>个。</a:t>
              </a:r>
              <a:endParaRPr lang="zh-CN" altLang="en-US" sz="1400" spc="400" dirty="0">
                <a:cs typeface="+mn-ea"/>
                <a:sym typeface="+mn-lt"/>
              </a:endParaRPr>
            </a:p>
          </p:txBody>
        </p:sp>
      </p:grpSp>
      <p:grpSp>
        <p:nvGrpSpPr>
          <p:cNvPr id="28" name="组合 27">
            <a:extLst>
              <a:ext uri="{FF2B5EF4-FFF2-40B4-BE49-F238E27FC236}">
                <a16:creationId xmlns="" xmlns:a16="http://schemas.microsoft.com/office/drawing/2014/main" id="{3C96662D-7583-4FA8-BE5E-6893D5FEFC92}"/>
              </a:ext>
            </a:extLst>
          </p:cNvPr>
          <p:cNvGrpSpPr/>
          <p:nvPr/>
        </p:nvGrpSpPr>
        <p:grpSpPr>
          <a:xfrm>
            <a:off x="6607535" y="3666967"/>
            <a:ext cx="3400874" cy="1384994"/>
            <a:chOff x="993235" y="3113254"/>
            <a:chExt cx="3400874" cy="1384994"/>
          </a:xfrm>
        </p:grpSpPr>
        <p:sp>
          <p:nvSpPr>
            <p:cNvPr id="29" name="文本框 28">
              <a:extLst>
                <a:ext uri="{FF2B5EF4-FFF2-40B4-BE49-F238E27FC236}">
                  <a16:creationId xmlns="" xmlns:a16="http://schemas.microsoft.com/office/drawing/2014/main" id="{B66AC7D6-BAE9-42E6-B627-1623C1016E20}"/>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30" name="文本框 29">
              <a:extLst>
                <a:ext uri="{FF2B5EF4-FFF2-40B4-BE49-F238E27FC236}">
                  <a16:creationId xmlns="" xmlns:a16="http://schemas.microsoft.com/office/drawing/2014/main" id="{BB46CCF6-15FC-48DC-B50B-6B13F2A764C5}"/>
                </a:ext>
              </a:extLst>
            </p:cNvPr>
            <p:cNvSpPr txBox="1"/>
            <p:nvPr/>
          </p:nvSpPr>
          <p:spPr>
            <a:xfrm>
              <a:off x="993235" y="3544141"/>
              <a:ext cx="3400874" cy="954107"/>
            </a:xfrm>
            <a:prstGeom prst="rect">
              <a:avLst/>
            </a:prstGeom>
            <a:noFill/>
          </p:spPr>
          <p:txBody>
            <a:bodyPr wrap="square" rtlCol="0">
              <a:spAutoFit/>
            </a:bodyPr>
            <a:lstStyle/>
            <a:p>
              <a:r>
                <a:rPr lang="en-US" altLang="zh-CN" sz="1400" b="0" i="0" spc="400" dirty="0">
                  <a:solidFill>
                    <a:srgbClr val="333333"/>
                  </a:solidFill>
                  <a:effectLst/>
                  <a:cs typeface="+mn-ea"/>
                  <a:sym typeface="+mn-lt"/>
                </a:rPr>
                <a:t>2017</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10</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19</a:t>
              </a:r>
              <a:r>
                <a:rPr lang="zh-CN" altLang="en-US" sz="1400" b="0" i="0" spc="400" dirty="0">
                  <a:solidFill>
                    <a:srgbClr val="333333"/>
                  </a:solidFill>
                  <a:effectLst/>
                  <a:cs typeface="+mn-ea"/>
                  <a:sym typeface="+mn-lt"/>
                </a:rPr>
                <a:t>日，十九大代表、教育部部长陈宝生表示，到</a:t>
              </a:r>
              <a:r>
                <a:rPr lang="en-US" altLang="zh-CN" sz="1400" b="0" i="0" spc="400" dirty="0">
                  <a:solidFill>
                    <a:srgbClr val="333333"/>
                  </a:solidFill>
                  <a:effectLst/>
                  <a:cs typeface="+mn-ea"/>
                  <a:sym typeface="+mn-lt"/>
                </a:rPr>
                <a:t>2020</a:t>
              </a:r>
              <a:r>
                <a:rPr lang="zh-CN" altLang="en-US" sz="1400" b="0" i="0" spc="400" dirty="0">
                  <a:solidFill>
                    <a:srgbClr val="333333"/>
                  </a:solidFill>
                  <a:effectLst/>
                  <a:cs typeface="+mn-ea"/>
                  <a:sym typeface="+mn-lt"/>
                </a:rPr>
                <a:t>年，我国将全面建立起新的高考制度。</a:t>
              </a:r>
              <a:endParaRPr lang="zh-CN" altLang="en-US" sz="1400" spc="400" dirty="0">
                <a:cs typeface="+mn-ea"/>
                <a:sym typeface="+mn-lt"/>
              </a:endParaRPr>
            </a:p>
          </p:txBody>
        </p:sp>
      </p:grpSp>
      <p:grpSp>
        <p:nvGrpSpPr>
          <p:cNvPr id="31" name="组合 30">
            <a:extLst>
              <a:ext uri="{FF2B5EF4-FFF2-40B4-BE49-F238E27FC236}">
                <a16:creationId xmlns="" xmlns:a16="http://schemas.microsoft.com/office/drawing/2014/main" id="{C53CE966-7B7E-4B4E-9EAF-886BE87DD4FE}"/>
              </a:ext>
            </a:extLst>
          </p:cNvPr>
          <p:cNvGrpSpPr/>
          <p:nvPr/>
        </p:nvGrpSpPr>
        <p:grpSpPr>
          <a:xfrm>
            <a:off x="8097422" y="1360387"/>
            <a:ext cx="3400874" cy="1169551"/>
            <a:chOff x="993235" y="3113254"/>
            <a:chExt cx="3400874" cy="1169551"/>
          </a:xfrm>
        </p:grpSpPr>
        <p:sp>
          <p:nvSpPr>
            <p:cNvPr id="32" name="文本框 31">
              <a:extLst>
                <a:ext uri="{FF2B5EF4-FFF2-40B4-BE49-F238E27FC236}">
                  <a16:creationId xmlns="" xmlns:a16="http://schemas.microsoft.com/office/drawing/2014/main" id="{4160345D-DEB9-4156-9371-77D84899A7D9}"/>
                </a:ext>
              </a:extLst>
            </p:cNvPr>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高考必备</a:t>
              </a:r>
            </a:p>
          </p:txBody>
        </p:sp>
        <p:sp>
          <p:nvSpPr>
            <p:cNvPr id="33" name="文本框 32">
              <a:extLst>
                <a:ext uri="{FF2B5EF4-FFF2-40B4-BE49-F238E27FC236}">
                  <a16:creationId xmlns="" xmlns:a16="http://schemas.microsoft.com/office/drawing/2014/main" id="{41F2FB26-2459-4FE3-A780-CD7E8A3EA337}"/>
                </a:ext>
              </a:extLst>
            </p:cNvPr>
            <p:cNvSpPr txBox="1"/>
            <p:nvPr/>
          </p:nvSpPr>
          <p:spPr>
            <a:xfrm>
              <a:off x="993235" y="3544141"/>
              <a:ext cx="3400874" cy="738664"/>
            </a:xfrm>
            <a:prstGeom prst="rect">
              <a:avLst/>
            </a:prstGeom>
            <a:noFill/>
          </p:spPr>
          <p:txBody>
            <a:bodyPr wrap="square" rtlCol="0">
              <a:spAutoFit/>
            </a:bodyPr>
            <a:lstStyle/>
            <a:p>
              <a:pPr algn="r"/>
              <a:r>
                <a:rPr lang="en-US" altLang="zh-CN" sz="1400" b="0" i="0" spc="400" dirty="0">
                  <a:solidFill>
                    <a:srgbClr val="333333"/>
                  </a:solidFill>
                  <a:effectLst/>
                  <a:cs typeface="+mn-ea"/>
                  <a:sym typeface="+mn-lt"/>
                </a:rPr>
                <a:t>2016</a:t>
              </a:r>
              <a:r>
                <a:rPr lang="zh-CN" altLang="en-US" sz="1400" b="0" i="0" spc="400" dirty="0">
                  <a:solidFill>
                    <a:srgbClr val="333333"/>
                  </a:solidFill>
                  <a:effectLst/>
                  <a:cs typeface="+mn-ea"/>
                  <a:sym typeface="+mn-lt"/>
                </a:rPr>
                <a:t>年全国有</a:t>
              </a:r>
              <a:r>
                <a:rPr lang="en-US" altLang="zh-CN" sz="1400" b="0" i="0" spc="400" dirty="0">
                  <a:solidFill>
                    <a:srgbClr val="333333"/>
                  </a:solidFill>
                  <a:effectLst/>
                  <a:cs typeface="+mn-ea"/>
                  <a:sym typeface="+mn-lt"/>
                </a:rPr>
                <a:t>26</a:t>
              </a:r>
              <a:r>
                <a:rPr lang="zh-CN" altLang="en-US" sz="1400" b="0" i="0" spc="400" dirty="0">
                  <a:solidFill>
                    <a:srgbClr val="333333"/>
                  </a:solidFill>
                  <a:effectLst/>
                  <a:cs typeface="+mn-ea"/>
                  <a:sym typeface="+mn-lt"/>
                </a:rPr>
                <a:t>个省份选择统一命题，也就是采用“普通高考全国卷试题”。</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1164082829"/>
      </p:ext>
    </p:extLst>
  </p:cSld>
  <p:clrMapOvr>
    <a:masterClrMapping/>
  </p:clrMapOvr>
  <mc:AlternateContent xmlns:mc="http://schemas.openxmlformats.org/markup-compatibility/2006" xmlns:p14="http://schemas.microsoft.com/office/powerpoint/2010/main">
    <mc:Choice Requires="p14">
      <p:transition spd="slow" p14:dur="1500" advTm="3986">
        <p:random/>
      </p:transition>
    </mc:Choice>
    <mc:Fallback xmlns="">
      <p:transition spd="slow" advTm="398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par>
                                <p:cTn id="40" presetID="14" presetClass="entr" presetSubtype="1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500"/>
                                        <p:tgtEl>
                                          <p:spTgt spid="25"/>
                                        </p:tgtEl>
                                      </p:cBhvr>
                                    </p:animEffect>
                                  </p:childTnLst>
                                </p:cTn>
                              </p:par>
                              <p:par>
                                <p:cTn id="43" presetID="14" presetClass="entr" presetSubtype="1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randombar(horizontal)">
                                      <p:cBhvr>
                                        <p:cTn id="45" dur="500"/>
                                        <p:tgtEl>
                                          <p:spTgt spid="28"/>
                                        </p:tgtEl>
                                      </p:cBhvr>
                                    </p:animEffect>
                                  </p:childTnLst>
                                </p:cTn>
                              </p:par>
                              <p:par>
                                <p:cTn id="46" presetID="14" presetClass="entr" presetSubtype="1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randombar(horizontal)">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828540" y="6636364"/>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www.ypppt.com/xiazai</a:t>
            </a:r>
            <a:r>
              <a:rPr kumimoji="0" lang="en-US" altLang="zh-CN" sz="100" b="0" i="0" u="none" strike="noStrike" kern="0" cap="none" spc="0" normalizeH="0" baseline="0" noProof="0" dirty="0" smtClean="0">
                <a:ln>
                  <a:noFill/>
                </a:ln>
                <a:solidFill>
                  <a:schemeClr val="bg1"/>
                </a:solidFill>
                <a:effectLst/>
                <a:uLnTx/>
                <a:uFillTx/>
              </a:rPr>
              <a:t>/</a:t>
            </a:r>
          </a:p>
        </p:txBody>
      </p:sp>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必备物品提前准备</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 xmlns:a16="http://schemas.microsoft.com/office/drawing/2014/main" id="{BA37421F-6699-40E4-A890-7C4C1D2CD9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29104" y="1019915"/>
            <a:ext cx="5181600" cy="5181600"/>
          </a:xfrm>
          <a:prstGeom prst="rect">
            <a:avLst/>
          </a:prstGeom>
          <a:effectLst>
            <a:outerShdw blurRad="63500" algn="ctr" rotWithShape="0">
              <a:prstClr val="black">
                <a:alpha val="40000"/>
              </a:prstClr>
            </a:outerShdw>
          </a:effectLst>
        </p:spPr>
      </p:pic>
      <p:grpSp>
        <p:nvGrpSpPr>
          <p:cNvPr id="9" name="组合 8">
            <a:extLst>
              <a:ext uri="{FF2B5EF4-FFF2-40B4-BE49-F238E27FC236}">
                <a16:creationId xmlns="" xmlns:a16="http://schemas.microsoft.com/office/drawing/2014/main" id="{B6E605F5-E372-4717-AB0F-47BFAC5A93D6}"/>
              </a:ext>
            </a:extLst>
          </p:cNvPr>
          <p:cNvGrpSpPr/>
          <p:nvPr/>
        </p:nvGrpSpPr>
        <p:grpSpPr>
          <a:xfrm>
            <a:off x="1395529" y="1841814"/>
            <a:ext cx="5825920" cy="1169551"/>
            <a:chOff x="993235" y="3113254"/>
            <a:chExt cx="5825920" cy="1169551"/>
          </a:xfrm>
        </p:grpSpPr>
        <p:sp>
          <p:nvSpPr>
            <p:cNvPr id="10" name="文本框 9">
              <a:extLst>
                <a:ext uri="{FF2B5EF4-FFF2-40B4-BE49-F238E27FC236}">
                  <a16:creationId xmlns="" xmlns:a16="http://schemas.microsoft.com/office/drawing/2014/main" id="{11746949-97F4-4764-BAE1-77458336A90E}"/>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11" name="文本框 10">
              <a:extLst>
                <a:ext uri="{FF2B5EF4-FFF2-40B4-BE49-F238E27FC236}">
                  <a16:creationId xmlns="" xmlns:a16="http://schemas.microsoft.com/office/drawing/2014/main" id="{1C427172-9A70-4479-A5B6-42D0561D48DC}"/>
                </a:ext>
              </a:extLst>
            </p:cNvPr>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a:extLst>
              <a:ext uri="{FF2B5EF4-FFF2-40B4-BE49-F238E27FC236}">
                <a16:creationId xmlns="" xmlns:a16="http://schemas.microsoft.com/office/drawing/2014/main" id="{19C287E4-86F1-4636-BB0D-C42A3240B793}"/>
              </a:ext>
            </a:extLst>
          </p:cNvPr>
          <p:cNvGrpSpPr/>
          <p:nvPr/>
        </p:nvGrpSpPr>
        <p:grpSpPr>
          <a:xfrm>
            <a:off x="1395529" y="3329003"/>
            <a:ext cx="5825920" cy="954107"/>
            <a:chOff x="993235" y="3113254"/>
            <a:chExt cx="5825920" cy="954107"/>
          </a:xfrm>
        </p:grpSpPr>
        <p:sp>
          <p:nvSpPr>
            <p:cNvPr id="13" name="文本框 12">
              <a:extLst>
                <a:ext uri="{FF2B5EF4-FFF2-40B4-BE49-F238E27FC236}">
                  <a16:creationId xmlns="" xmlns:a16="http://schemas.microsoft.com/office/drawing/2014/main" id="{7C59113B-CC76-4BD9-AE62-8780BFCEABD4}"/>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14" name="文本框 13">
              <a:extLst>
                <a:ext uri="{FF2B5EF4-FFF2-40B4-BE49-F238E27FC236}">
                  <a16:creationId xmlns="" xmlns:a16="http://schemas.microsoft.com/office/drawing/2014/main" id="{B5B5C768-A7BC-44A2-AD81-86027A8D1CB2}"/>
                </a:ext>
              </a:extLst>
            </p:cNvPr>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a:extLst>
              <a:ext uri="{FF2B5EF4-FFF2-40B4-BE49-F238E27FC236}">
                <a16:creationId xmlns="" xmlns:a16="http://schemas.microsoft.com/office/drawing/2014/main" id="{AC876353-EE08-45B9-BDA8-EE653333D03B}"/>
              </a:ext>
            </a:extLst>
          </p:cNvPr>
          <p:cNvGrpSpPr/>
          <p:nvPr/>
        </p:nvGrpSpPr>
        <p:grpSpPr>
          <a:xfrm>
            <a:off x="1395529" y="4600748"/>
            <a:ext cx="5825920" cy="954107"/>
            <a:chOff x="993235" y="3113254"/>
            <a:chExt cx="5825920" cy="954107"/>
          </a:xfrm>
        </p:grpSpPr>
        <p:sp>
          <p:nvSpPr>
            <p:cNvPr id="16" name="文本框 15">
              <a:extLst>
                <a:ext uri="{FF2B5EF4-FFF2-40B4-BE49-F238E27FC236}">
                  <a16:creationId xmlns="" xmlns:a16="http://schemas.microsoft.com/office/drawing/2014/main" id="{C379271E-C503-4FDF-B7BE-1E6AF996B287}"/>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17" name="文本框 16">
              <a:extLst>
                <a:ext uri="{FF2B5EF4-FFF2-40B4-BE49-F238E27FC236}">
                  <a16:creationId xmlns="" xmlns:a16="http://schemas.microsoft.com/office/drawing/2014/main" id="{ED5EED05-7ED6-4D3F-B537-0ADD6F5F5641}"/>
                </a:ext>
              </a:extLst>
            </p:cNvPr>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364882684"/>
      </p:ext>
    </p:extLst>
  </p:cSld>
  <p:clrMapOvr>
    <a:masterClrMapping/>
  </p:clrMapOvr>
  <mc:AlternateContent xmlns:mc="http://schemas.openxmlformats.org/markup-compatibility/2006" xmlns:p14="http://schemas.microsoft.com/office/powerpoint/2010/main">
    <mc:Choice Requires="p14">
      <p:transition spd="slow" p14:dur="1500" advTm="3725">
        <p:random/>
      </p:transition>
    </mc:Choice>
    <mc:Fallback xmlns="">
      <p:transition spd="slow" advTm="372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必备物品提前准备</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 xmlns:a16="http://schemas.microsoft.com/office/drawing/2014/main" id="{3F03EBBC-2359-496B-BFCC-95CA70E1BA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9428" y="1770584"/>
            <a:ext cx="4070334" cy="4070334"/>
          </a:xfrm>
          <a:prstGeom prst="rect">
            <a:avLst/>
          </a:prstGeom>
        </p:spPr>
      </p:pic>
      <p:grpSp>
        <p:nvGrpSpPr>
          <p:cNvPr id="9" name="组合 8">
            <a:extLst>
              <a:ext uri="{FF2B5EF4-FFF2-40B4-BE49-F238E27FC236}">
                <a16:creationId xmlns="" xmlns:a16="http://schemas.microsoft.com/office/drawing/2014/main" id="{6919FFD6-EF76-4952-948C-E9CC0710062C}"/>
              </a:ext>
            </a:extLst>
          </p:cNvPr>
          <p:cNvGrpSpPr/>
          <p:nvPr/>
        </p:nvGrpSpPr>
        <p:grpSpPr>
          <a:xfrm>
            <a:off x="7803651" y="1931796"/>
            <a:ext cx="3400874" cy="1169551"/>
            <a:chOff x="993235" y="3113254"/>
            <a:chExt cx="3400874" cy="1169551"/>
          </a:xfrm>
        </p:grpSpPr>
        <p:sp>
          <p:nvSpPr>
            <p:cNvPr id="10" name="文本框 9">
              <a:extLst>
                <a:ext uri="{FF2B5EF4-FFF2-40B4-BE49-F238E27FC236}">
                  <a16:creationId xmlns="" xmlns:a16="http://schemas.microsoft.com/office/drawing/2014/main" id="{FB657CC8-2B94-4D53-8627-795D297C3D88}"/>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11" name="文本框 10">
              <a:extLst>
                <a:ext uri="{FF2B5EF4-FFF2-40B4-BE49-F238E27FC236}">
                  <a16:creationId xmlns="" xmlns:a16="http://schemas.microsoft.com/office/drawing/2014/main" id="{6FD4580C-9C2B-4BAE-BF76-15BFD2C5EC21}"/>
                </a:ext>
              </a:extLst>
            </p:cNvPr>
            <p:cNvSpPr txBox="1"/>
            <p:nvPr/>
          </p:nvSpPr>
          <p:spPr>
            <a:xfrm>
              <a:off x="993235" y="3544141"/>
              <a:ext cx="3400874"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9</a:t>
              </a:r>
              <a:r>
                <a:rPr lang="zh-CN" altLang="en-US" sz="1400" b="0" i="0" spc="400" dirty="0">
                  <a:solidFill>
                    <a:srgbClr val="333333"/>
                  </a:solidFill>
                  <a:effectLst/>
                  <a:cs typeface="+mn-ea"/>
                  <a:sym typeface="+mn-lt"/>
                </a:rPr>
                <a:t>月，颁布的</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国务院关于深化考试招生制度改革的实施意见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指出。</a:t>
              </a:r>
              <a:endParaRPr lang="zh-CN" altLang="en-US" sz="1400" spc="400" dirty="0">
                <a:cs typeface="+mn-ea"/>
                <a:sym typeface="+mn-lt"/>
              </a:endParaRPr>
            </a:p>
          </p:txBody>
        </p:sp>
      </p:grpSp>
      <p:grpSp>
        <p:nvGrpSpPr>
          <p:cNvPr id="12" name="组合 11">
            <a:extLst>
              <a:ext uri="{FF2B5EF4-FFF2-40B4-BE49-F238E27FC236}">
                <a16:creationId xmlns="" xmlns:a16="http://schemas.microsoft.com/office/drawing/2014/main" id="{8F411826-4FB5-493E-9B7A-B1DB274440F9}"/>
              </a:ext>
            </a:extLst>
          </p:cNvPr>
          <p:cNvGrpSpPr/>
          <p:nvPr/>
        </p:nvGrpSpPr>
        <p:grpSpPr>
          <a:xfrm>
            <a:off x="7803651" y="4274257"/>
            <a:ext cx="3400874" cy="1384994"/>
            <a:chOff x="993235" y="3113254"/>
            <a:chExt cx="3400874" cy="1384994"/>
          </a:xfrm>
        </p:grpSpPr>
        <p:sp>
          <p:nvSpPr>
            <p:cNvPr id="13" name="文本框 12">
              <a:extLst>
                <a:ext uri="{FF2B5EF4-FFF2-40B4-BE49-F238E27FC236}">
                  <a16:creationId xmlns="" xmlns:a16="http://schemas.microsoft.com/office/drawing/2014/main" id="{55B01798-4F15-4DEB-A8B1-3818C083202C}"/>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14" name="文本框 13">
              <a:extLst>
                <a:ext uri="{FF2B5EF4-FFF2-40B4-BE49-F238E27FC236}">
                  <a16:creationId xmlns="" xmlns:a16="http://schemas.microsoft.com/office/drawing/2014/main" id="{7C664E70-2963-4EF0-ACE7-C18C52040938}"/>
                </a:ext>
              </a:extLst>
            </p:cNvPr>
            <p:cNvSpPr txBox="1"/>
            <p:nvPr/>
          </p:nvSpPr>
          <p:spPr>
            <a:xfrm>
              <a:off x="993235" y="3544141"/>
              <a:ext cx="3400874" cy="954107"/>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12</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16</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17</a:t>
              </a:r>
              <a:r>
                <a:rPr lang="zh-CN" altLang="en-US" sz="1400" b="0" i="0" spc="400" dirty="0">
                  <a:solidFill>
                    <a:srgbClr val="333333"/>
                  </a:solidFill>
                  <a:effectLst/>
                  <a:cs typeface="+mn-ea"/>
                  <a:sym typeface="+mn-lt"/>
                </a:rPr>
                <a:t>日，教育部陆续出台了</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关于加强和改进普通高中学生综合素质评价的意见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grpSp>
        <p:nvGrpSpPr>
          <p:cNvPr id="15" name="组合 14">
            <a:extLst>
              <a:ext uri="{FF2B5EF4-FFF2-40B4-BE49-F238E27FC236}">
                <a16:creationId xmlns="" xmlns:a16="http://schemas.microsoft.com/office/drawing/2014/main" id="{D5B61888-6C8A-400D-A8E4-F256D1DFF794}"/>
              </a:ext>
            </a:extLst>
          </p:cNvPr>
          <p:cNvGrpSpPr/>
          <p:nvPr/>
        </p:nvGrpSpPr>
        <p:grpSpPr>
          <a:xfrm>
            <a:off x="1045533" y="1931796"/>
            <a:ext cx="3400874" cy="1169551"/>
            <a:chOff x="993235" y="3113254"/>
            <a:chExt cx="3400874" cy="1169551"/>
          </a:xfrm>
        </p:grpSpPr>
        <p:sp>
          <p:nvSpPr>
            <p:cNvPr id="16" name="文本框 15">
              <a:extLst>
                <a:ext uri="{FF2B5EF4-FFF2-40B4-BE49-F238E27FC236}">
                  <a16:creationId xmlns="" xmlns:a16="http://schemas.microsoft.com/office/drawing/2014/main" id="{AD0631AC-A414-4ACC-B7FE-AC9BE362E8D4}"/>
                </a:ext>
              </a:extLst>
            </p:cNvPr>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高考必备</a:t>
              </a:r>
            </a:p>
          </p:txBody>
        </p:sp>
        <p:sp>
          <p:nvSpPr>
            <p:cNvPr id="17" name="文本框 16">
              <a:extLst>
                <a:ext uri="{FF2B5EF4-FFF2-40B4-BE49-F238E27FC236}">
                  <a16:creationId xmlns="" xmlns:a16="http://schemas.microsoft.com/office/drawing/2014/main" id="{582B7687-4E61-460B-AA7C-B2E570901A1D}"/>
                </a:ext>
              </a:extLst>
            </p:cNvPr>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文件明确提出要逐步形成分类考试、多元录取、综合评价的考试招生制度。</a:t>
              </a:r>
              <a:endParaRPr lang="zh-CN" altLang="en-US" sz="1400" spc="400" dirty="0">
                <a:cs typeface="+mn-ea"/>
                <a:sym typeface="+mn-lt"/>
              </a:endParaRPr>
            </a:p>
          </p:txBody>
        </p:sp>
      </p:grpSp>
      <p:grpSp>
        <p:nvGrpSpPr>
          <p:cNvPr id="18" name="组合 17">
            <a:extLst>
              <a:ext uri="{FF2B5EF4-FFF2-40B4-BE49-F238E27FC236}">
                <a16:creationId xmlns="" xmlns:a16="http://schemas.microsoft.com/office/drawing/2014/main" id="{6E670B1A-0398-4D9B-B0AF-B8C7DFE7C9CD}"/>
              </a:ext>
            </a:extLst>
          </p:cNvPr>
          <p:cNvGrpSpPr/>
          <p:nvPr/>
        </p:nvGrpSpPr>
        <p:grpSpPr>
          <a:xfrm>
            <a:off x="1045533" y="4397368"/>
            <a:ext cx="3400874" cy="1169551"/>
            <a:chOff x="993235" y="3113254"/>
            <a:chExt cx="3400874" cy="1169551"/>
          </a:xfrm>
        </p:grpSpPr>
        <p:sp>
          <p:nvSpPr>
            <p:cNvPr id="19" name="文本框 18">
              <a:extLst>
                <a:ext uri="{FF2B5EF4-FFF2-40B4-BE49-F238E27FC236}">
                  <a16:creationId xmlns="" xmlns:a16="http://schemas.microsoft.com/office/drawing/2014/main" id="{8DF8A9A5-C2CC-4442-852C-567B3DC852EE}"/>
                </a:ext>
              </a:extLst>
            </p:cNvPr>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高考必备</a:t>
              </a:r>
            </a:p>
          </p:txBody>
        </p:sp>
        <p:sp>
          <p:nvSpPr>
            <p:cNvPr id="20" name="文本框 19">
              <a:extLst>
                <a:ext uri="{FF2B5EF4-FFF2-40B4-BE49-F238E27FC236}">
                  <a16:creationId xmlns="" xmlns:a16="http://schemas.microsoft.com/office/drawing/2014/main" id="{D199DA0E-C080-41E6-B612-FD865BDED1A6}"/>
                </a:ext>
              </a:extLst>
            </p:cNvPr>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要“创造条件逐步取消高校招生录取批次。</a:t>
              </a:r>
              <a:r>
                <a:rPr lang="en-US" altLang="zh-CN" sz="1400" b="0" i="0" spc="400" dirty="0">
                  <a:solidFill>
                    <a:srgbClr val="333333"/>
                  </a:solidFill>
                  <a:effectLst/>
                  <a:cs typeface="+mn-ea"/>
                  <a:sym typeface="+mn-lt"/>
                </a:rPr>
                <a:t>2015</a:t>
              </a:r>
              <a:r>
                <a:rPr lang="zh-CN" altLang="en-US" sz="1400" b="0" i="0" spc="400" dirty="0">
                  <a:solidFill>
                    <a:srgbClr val="333333"/>
                  </a:solidFill>
                  <a:effectLst/>
                  <a:cs typeface="+mn-ea"/>
                  <a:sym typeface="+mn-lt"/>
                </a:rPr>
                <a:t>年起在有条件的省份开展录取批次改革试点”</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662688710"/>
      </p:ext>
    </p:extLst>
  </p:cSld>
  <p:clrMapOvr>
    <a:masterClrMapping/>
  </p:clrMapOvr>
  <mc:AlternateContent xmlns:mc="http://schemas.openxmlformats.org/markup-compatibility/2006" xmlns:p14="http://schemas.microsoft.com/office/powerpoint/2010/main">
    <mc:Choice Requires="p14">
      <p:transition spd="slow" p14:dur="1500" advTm="2292">
        <p:random/>
      </p:transition>
    </mc:Choice>
    <mc:Fallback xmlns="">
      <p:transition spd="slow" advTm="229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必备物品提前准备</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 xmlns:a16="http://schemas.microsoft.com/office/drawing/2014/main" id="{491BEB42-D68A-41E3-87BA-7B2AAC4402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8453" y="2202407"/>
            <a:ext cx="4495094" cy="4495094"/>
          </a:xfrm>
          <a:prstGeom prst="rect">
            <a:avLst/>
          </a:prstGeom>
        </p:spPr>
      </p:pic>
      <p:grpSp>
        <p:nvGrpSpPr>
          <p:cNvPr id="9" name="组合 8">
            <a:extLst>
              <a:ext uri="{FF2B5EF4-FFF2-40B4-BE49-F238E27FC236}">
                <a16:creationId xmlns="" xmlns:a16="http://schemas.microsoft.com/office/drawing/2014/main" id="{01BB0543-1672-40D9-936F-6B05AB625E8F}"/>
              </a:ext>
            </a:extLst>
          </p:cNvPr>
          <p:cNvGrpSpPr/>
          <p:nvPr/>
        </p:nvGrpSpPr>
        <p:grpSpPr>
          <a:xfrm>
            <a:off x="867228" y="1494520"/>
            <a:ext cx="10279743" cy="1169551"/>
            <a:chOff x="993234" y="3113254"/>
            <a:chExt cx="10279743" cy="1169551"/>
          </a:xfrm>
        </p:grpSpPr>
        <p:sp>
          <p:nvSpPr>
            <p:cNvPr id="10" name="文本框 9">
              <a:extLst>
                <a:ext uri="{FF2B5EF4-FFF2-40B4-BE49-F238E27FC236}">
                  <a16:creationId xmlns="" xmlns:a16="http://schemas.microsoft.com/office/drawing/2014/main" id="{4B877BAD-51F6-43CD-AEBF-B2A28047A268}"/>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11" name="文本框 10">
              <a:extLst>
                <a:ext uri="{FF2B5EF4-FFF2-40B4-BE49-F238E27FC236}">
                  <a16:creationId xmlns="" xmlns:a16="http://schemas.microsoft.com/office/drawing/2014/main" id="{71F5C2E0-77E3-478F-9A0F-49FDEC0C97F9}"/>
                </a:ext>
              </a:extLst>
            </p:cNvPr>
            <p:cNvSpPr txBox="1"/>
            <p:nvPr/>
          </p:nvSpPr>
          <p:spPr>
            <a:xfrm>
              <a:off x="993234" y="3544141"/>
              <a:ext cx="10279743"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2018</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3</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21</a:t>
              </a:r>
              <a:r>
                <a:rPr lang="zh-CN" altLang="en-US" sz="1400" b="0" i="0" spc="400" dirty="0">
                  <a:solidFill>
                    <a:srgbClr val="333333"/>
                  </a:solidFill>
                  <a:effectLst/>
                  <a:cs typeface="+mn-ea"/>
                  <a:sym typeface="+mn-lt"/>
                </a:rPr>
                <a:t>日，教育部发布</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关于做好</a:t>
              </a:r>
              <a:r>
                <a:rPr lang="en-US" altLang="zh-CN" sz="1400" b="0" i="0" spc="400" dirty="0">
                  <a:solidFill>
                    <a:srgbClr val="333333"/>
                  </a:solidFill>
                  <a:effectLst/>
                  <a:cs typeface="+mn-ea"/>
                  <a:sym typeface="+mn-lt"/>
                </a:rPr>
                <a:t>2018</a:t>
              </a:r>
              <a:r>
                <a:rPr lang="zh-CN" altLang="en-US" sz="1400" b="0" i="0" spc="400" dirty="0">
                  <a:solidFill>
                    <a:srgbClr val="333333"/>
                  </a:solidFill>
                  <a:effectLst/>
                  <a:cs typeface="+mn-ea"/>
                  <a:sym typeface="+mn-lt"/>
                </a:rPr>
                <a:t>年普通高校招生工作的通知</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，对</a:t>
              </a:r>
              <a:r>
                <a:rPr lang="en-US" altLang="zh-CN" sz="1400" b="0" i="0" spc="400" dirty="0">
                  <a:solidFill>
                    <a:srgbClr val="333333"/>
                  </a:solidFill>
                  <a:effectLst/>
                  <a:cs typeface="+mn-ea"/>
                  <a:sym typeface="+mn-lt"/>
                </a:rPr>
                <a:t>2018</a:t>
              </a:r>
              <a:r>
                <a:rPr lang="zh-CN" altLang="en-US" sz="1400" b="0" i="0" spc="400" dirty="0">
                  <a:solidFill>
                    <a:srgbClr val="333333"/>
                  </a:solidFill>
                  <a:effectLst/>
                  <a:cs typeface="+mn-ea"/>
                  <a:sym typeface="+mn-lt"/>
                </a:rPr>
                <a:t>年的高校招生做出部署。</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通知</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指出，要进一步提高中西部地区及人口大省高考录取率，中央部门所属高校要向重点高校录取比例相对较低的省份倾斜</a:t>
              </a:r>
              <a:endParaRPr lang="zh-CN" altLang="en-US" sz="1400" spc="400" dirty="0">
                <a:cs typeface="+mn-ea"/>
                <a:sym typeface="+mn-lt"/>
              </a:endParaRPr>
            </a:p>
          </p:txBody>
        </p:sp>
      </p:grpSp>
      <p:grpSp>
        <p:nvGrpSpPr>
          <p:cNvPr id="12" name="组合 11">
            <a:extLst>
              <a:ext uri="{FF2B5EF4-FFF2-40B4-BE49-F238E27FC236}">
                <a16:creationId xmlns="" xmlns:a16="http://schemas.microsoft.com/office/drawing/2014/main" id="{742A0FD5-F7D4-4056-ADFB-A7C7EBE34655}"/>
              </a:ext>
            </a:extLst>
          </p:cNvPr>
          <p:cNvGrpSpPr/>
          <p:nvPr/>
        </p:nvGrpSpPr>
        <p:grpSpPr>
          <a:xfrm>
            <a:off x="1306187" y="3719516"/>
            <a:ext cx="2542266" cy="1384994"/>
            <a:chOff x="993235" y="3113254"/>
            <a:chExt cx="2542266" cy="1384994"/>
          </a:xfrm>
        </p:grpSpPr>
        <p:sp>
          <p:nvSpPr>
            <p:cNvPr id="13" name="文本框 12">
              <a:extLst>
                <a:ext uri="{FF2B5EF4-FFF2-40B4-BE49-F238E27FC236}">
                  <a16:creationId xmlns="" xmlns:a16="http://schemas.microsoft.com/office/drawing/2014/main" id="{9BD1C98F-EC45-4E60-A25A-894EFB816181}"/>
                </a:ext>
              </a:extLst>
            </p:cNvPr>
            <p:cNvSpPr txBox="1"/>
            <p:nvPr/>
          </p:nvSpPr>
          <p:spPr>
            <a:xfrm>
              <a:off x="1422539"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高考必备</a:t>
              </a:r>
            </a:p>
          </p:txBody>
        </p:sp>
        <p:sp>
          <p:nvSpPr>
            <p:cNvPr id="14" name="文本框 13">
              <a:extLst>
                <a:ext uri="{FF2B5EF4-FFF2-40B4-BE49-F238E27FC236}">
                  <a16:creationId xmlns="" xmlns:a16="http://schemas.microsoft.com/office/drawing/2014/main" id="{FF8F53EC-D4B7-445B-9A19-CD1C0EB59837}"/>
                </a:ext>
              </a:extLst>
            </p:cNvPr>
            <p:cNvSpPr txBox="1"/>
            <p:nvPr/>
          </p:nvSpPr>
          <p:spPr>
            <a:xfrm>
              <a:off x="993235" y="3544141"/>
              <a:ext cx="2542266" cy="954107"/>
            </a:xfrm>
            <a:prstGeom prst="rect">
              <a:avLst/>
            </a:prstGeom>
            <a:noFill/>
          </p:spPr>
          <p:txBody>
            <a:bodyPr wrap="square" rtlCol="0">
              <a:spAutoFit/>
            </a:bodyPr>
            <a:lstStyle/>
            <a:p>
              <a:pPr algn="ctr"/>
              <a:r>
                <a:rPr lang="zh-CN" altLang="en-US" sz="1400" b="0" i="0" spc="400" dirty="0">
                  <a:solidFill>
                    <a:srgbClr val="333333"/>
                  </a:solidFill>
                  <a:effectLst/>
                  <a:cs typeface="+mn-ea"/>
                  <a:sym typeface="+mn-lt"/>
                </a:rPr>
                <a:t>全面取消体育特长生、中学生学科奥林匹克竞赛、科技类竞赛、省级优秀学生</a:t>
              </a:r>
              <a:endParaRPr lang="zh-CN" altLang="en-US" sz="1400" spc="400" dirty="0">
                <a:cs typeface="+mn-ea"/>
                <a:sym typeface="+mn-lt"/>
              </a:endParaRPr>
            </a:p>
          </p:txBody>
        </p:sp>
      </p:grpSp>
      <p:grpSp>
        <p:nvGrpSpPr>
          <p:cNvPr id="15" name="组合 14">
            <a:extLst>
              <a:ext uri="{FF2B5EF4-FFF2-40B4-BE49-F238E27FC236}">
                <a16:creationId xmlns="" xmlns:a16="http://schemas.microsoft.com/office/drawing/2014/main" id="{FF4297BB-9DB3-47DB-80DA-4C7DE8959686}"/>
              </a:ext>
            </a:extLst>
          </p:cNvPr>
          <p:cNvGrpSpPr/>
          <p:nvPr/>
        </p:nvGrpSpPr>
        <p:grpSpPr>
          <a:xfrm>
            <a:off x="8465416" y="3719516"/>
            <a:ext cx="2542266" cy="2246769"/>
            <a:chOff x="993235" y="3113254"/>
            <a:chExt cx="2542266" cy="2246769"/>
          </a:xfrm>
        </p:grpSpPr>
        <p:sp>
          <p:nvSpPr>
            <p:cNvPr id="16" name="文本框 15">
              <a:extLst>
                <a:ext uri="{FF2B5EF4-FFF2-40B4-BE49-F238E27FC236}">
                  <a16:creationId xmlns="" xmlns:a16="http://schemas.microsoft.com/office/drawing/2014/main" id="{7163B180-B795-43BE-A1D1-21E3B7BECD72}"/>
                </a:ext>
              </a:extLst>
            </p:cNvPr>
            <p:cNvSpPr txBox="1"/>
            <p:nvPr/>
          </p:nvSpPr>
          <p:spPr>
            <a:xfrm>
              <a:off x="1422539"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高考必备</a:t>
              </a:r>
            </a:p>
          </p:txBody>
        </p:sp>
        <p:sp>
          <p:nvSpPr>
            <p:cNvPr id="17" name="文本框 16">
              <a:extLst>
                <a:ext uri="{FF2B5EF4-FFF2-40B4-BE49-F238E27FC236}">
                  <a16:creationId xmlns="" xmlns:a16="http://schemas.microsoft.com/office/drawing/2014/main" id="{44CBCF4C-7B63-4551-80C5-84AC9F0B6CC7}"/>
                </a:ext>
              </a:extLst>
            </p:cNvPr>
            <p:cNvSpPr txBox="1"/>
            <p:nvPr/>
          </p:nvSpPr>
          <p:spPr>
            <a:xfrm>
              <a:off x="993235" y="3544141"/>
              <a:ext cx="2542266" cy="1815882"/>
            </a:xfrm>
            <a:prstGeom prst="rect">
              <a:avLst/>
            </a:prstGeom>
            <a:noFill/>
          </p:spPr>
          <p:txBody>
            <a:bodyPr wrap="square" rtlCol="0">
              <a:spAutoFit/>
            </a:bodyPr>
            <a:lstStyle/>
            <a:p>
              <a:pPr algn="ctr"/>
              <a:r>
                <a:rPr lang="en-US" altLang="zh-CN" sz="1400" b="0" i="0" spc="400" dirty="0">
                  <a:solidFill>
                    <a:srgbClr val="333333"/>
                  </a:solidFill>
                  <a:effectLst/>
                  <a:cs typeface="+mn-ea"/>
                  <a:sym typeface="+mn-lt"/>
                </a:rPr>
                <a:t>2019</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5</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日，</a:t>
              </a:r>
              <a:r>
                <a:rPr lang="en-US" altLang="zh-CN" sz="1400" b="0" i="0" spc="400" dirty="0">
                  <a:solidFill>
                    <a:srgbClr val="333333"/>
                  </a:solidFill>
                  <a:effectLst/>
                  <a:cs typeface="+mn-ea"/>
                  <a:sym typeface="+mn-lt"/>
                </a:rPr>
                <a:t>2019</a:t>
              </a:r>
              <a:r>
                <a:rPr lang="zh-CN" altLang="en-US" sz="1400" b="0" i="0" spc="400" dirty="0">
                  <a:solidFill>
                    <a:srgbClr val="333333"/>
                  </a:solidFill>
                  <a:effectLst/>
                  <a:cs typeface="+mn-ea"/>
                  <a:sym typeface="+mn-lt"/>
                </a:rPr>
                <a:t>年全国普通高校招生考试安全工作电视电话会议召开。教育部党组书记、部长陈宝生在会上透露，</a:t>
              </a:r>
              <a:r>
                <a:rPr lang="en-US" altLang="zh-CN" sz="1400" b="0" i="0" spc="400" dirty="0">
                  <a:solidFill>
                    <a:srgbClr val="333333"/>
                  </a:solidFill>
                  <a:effectLst/>
                  <a:cs typeface="+mn-ea"/>
                  <a:sym typeface="+mn-lt"/>
                </a:rPr>
                <a:t>2019</a:t>
              </a:r>
              <a:r>
                <a:rPr lang="zh-CN" altLang="en-US" sz="1400" b="0" i="0" spc="400" dirty="0">
                  <a:solidFill>
                    <a:srgbClr val="333333"/>
                  </a:solidFill>
                  <a:effectLst/>
                  <a:cs typeface="+mn-ea"/>
                  <a:sym typeface="+mn-lt"/>
                </a:rPr>
                <a:t>年高考报名者达到上千万。</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3754829955"/>
      </p:ext>
    </p:extLst>
  </p:cSld>
  <p:clrMapOvr>
    <a:masterClrMapping/>
  </p:clrMapOvr>
  <mc:AlternateContent xmlns:mc="http://schemas.openxmlformats.org/markup-compatibility/2006" xmlns:p14="http://schemas.microsoft.com/office/powerpoint/2010/main">
    <mc:Choice Requires="p14">
      <p:transition spd="slow" p14:dur="1500" advTm="2362">
        <p:random/>
      </p:transition>
    </mc:Choice>
    <mc:Fallback xmlns="">
      <p:transition spd="slow" advTm="236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2" presetClass="entr" presetSubtype="8"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组合 11">
            <a:extLst>
              <a:ext uri="{FF2B5EF4-FFF2-40B4-BE49-F238E27FC236}">
                <a16:creationId xmlns="" xmlns:a16="http://schemas.microsoft.com/office/drawing/2014/main" id="{FB6060A9-5088-438C-9E28-8470ED3D4738}"/>
              </a:ext>
            </a:extLst>
          </p:cNvPr>
          <p:cNvGrpSpPr/>
          <p:nvPr/>
        </p:nvGrpSpPr>
        <p:grpSpPr>
          <a:xfrm>
            <a:off x="1098278" y="-149049"/>
            <a:ext cx="9995445" cy="5798735"/>
            <a:chOff x="1098278" y="-149049"/>
            <a:chExt cx="9995445" cy="5798735"/>
          </a:xfrm>
        </p:grpSpPr>
        <p:sp>
          <p:nvSpPr>
            <p:cNvPr id="9" name="矩形: 圆角 8">
              <a:extLst>
                <a:ext uri="{FF2B5EF4-FFF2-40B4-BE49-F238E27FC236}">
                  <a16:creationId xmlns="" xmlns:a16="http://schemas.microsoft.com/office/drawing/2014/main" id="{ACA96889-6FDD-4932-AB95-089383F2E8BD}"/>
                </a:ext>
              </a:extLst>
            </p:cNvPr>
            <p:cNvSpPr/>
            <p:nvPr/>
          </p:nvSpPr>
          <p:spPr>
            <a:xfrm>
              <a:off x="1098278" y="1208314"/>
              <a:ext cx="9995445" cy="4441372"/>
            </a:xfrm>
            <a:prstGeom prst="roundRect">
              <a:avLst>
                <a:gd name="adj" fmla="val 7517"/>
              </a:avLst>
            </a:prstGeom>
            <a:solidFill>
              <a:schemeClr val="bg1"/>
            </a:solidFill>
            <a:ln>
              <a:noFill/>
            </a:ln>
            <a:effectLst>
              <a:outerShdw blurRad="2413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a:extLst>
                <a:ext uri="{FF2B5EF4-FFF2-40B4-BE49-F238E27FC236}">
                  <a16:creationId xmlns="" xmlns:a16="http://schemas.microsoft.com/office/drawing/2014/main" id="{D57E34F5-F34D-4183-8813-0BABBE263698}"/>
                </a:ext>
              </a:extLst>
            </p:cNvPr>
            <p:cNvGrpSpPr/>
            <p:nvPr/>
          </p:nvGrpSpPr>
          <p:grpSpPr>
            <a:xfrm>
              <a:off x="2615292" y="3836639"/>
              <a:ext cx="6961415" cy="1154163"/>
              <a:chOff x="2625272" y="2292600"/>
              <a:chExt cx="5292273" cy="1154163"/>
            </a:xfrm>
          </p:grpSpPr>
          <p:sp>
            <p:nvSpPr>
              <p:cNvPr id="5" name="文本框 4">
                <a:extLst>
                  <a:ext uri="{FF2B5EF4-FFF2-40B4-BE49-F238E27FC236}">
                    <a16:creationId xmlns="" xmlns:a16="http://schemas.microsoft.com/office/drawing/2014/main" id="{3155DC2A-A258-467B-8618-C9825840D0F0}"/>
                  </a:ext>
                </a:extLst>
              </p:cNvPr>
              <p:cNvSpPr txBox="1"/>
              <p:nvPr/>
            </p:nvSpPr>
            <p:spPr>
              <a:xfrm>
                <a:off x="2625273" y="2292600"/>
                <a:ext cx="5292272" cy="101566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必胜心态教育会</a:t>
                </a:r>
              </a:p>
            </p:txBody>
          </p:sp>
          <p:sp>
            <p:nvSpPr>
              <p:cNvPr id="6" name="文本框 5">
                <a:extLst>
                  <a:ext uri="{FF2B5EF4-FFF2-40B4-BE49-F238E27FC236}">
                    <a16:creationId xmlns="" xmlns:a16="http://schemas.microsoft.com/office/drawing/2014/main" id="{06FCCEDC-7BBF-4138-B93A-5F8ABA8F830A}"/>
                  </a:ext>
                </a:extLst>
              </p:cNvPr>
              <p:cNvSpPr txBox="1"/>
              <p:nvPr/>
            </p:nvSpPr>
            <p:spPr>
              <a:xfrm>
                <a:off x="2625272" y="3169764"/>
                <a:ext cx="5292272"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COLLEGE ENTRANCE EXAMINATION PSYCHOLOGICAL COUNSELING CLASS</a:t>
                </a:r>
                <a:endParaRPr kumimoji="0" lang="zh-CN" altLang="en-US"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endParaRPr>
              </a:p>
            </p:txBody>
          </p:sp>
        </p:grpSp>
        <p:pic>
          <p:nvPicPr>
            <p:cNvPr id="11" name="图片 10">
              <a:extLst>
                <a:ext uri="{FF2B5EF4-FFF2-40B4-BE49-F238E27FC236}">
                  <a16:creationId xmlns="" xmlns:a16="http://schemas.microsoft.com/office/drawing/2014/main" id="{6AF4A348-798D-4586-9058-39084FFE6C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67641" y="-149049"/>
              <a:ext cx="9656716" cy="3985688"/>
            </a:xfrm>
            <a:prstGeom prst="rect">
              <a:avLst/>
            </a:prstGeom>
            <a:effectLst>
              <a:outerShdw blurRad="63500" algn="ctr" rotWithShape="0">
                <a:prstClr val="black">
                  <a:alpha val="32000"/>
                </a:prstClr>
              </a:outerShdw>
            </a:effectLst>
          </p:spPr>
        </p:pic>
      </p:grpSp>
    </p:spTree>
    <p:custDataLst>
      <p:tags r:id="rId1"/>
    </p:custDataLst>
    <p:extLst>
      <p:ext uri="{BB962C8B-B14F-4D97-AF65-F5344CB8AC3E}">
        <p14:creationId xmlns:p14="http://schemas.microsoft.com/office/powerpoint/2010/main" val="2830145627"/>
      </p:ext>
    </p:extLst>
  </p:cSld>
  <p:clrMapOvr>
    <a:masterClrMapping/>
  </p:clrMapOvr>
  <mc:AlternateContent xmlns:mc="http://schemas.openxmlformats.org/markup-compatibility/2006" xmlns:p14="http://schemas.microsoft.com/office/powerpoint/2010/main">
    <mc:Choice Requires="p14">
      <p:transition spd="slow" p14:dur="1500" advTm="1311">
        <p:random/>
      </p:transition>
    </mc:Choice>
    <mc:Fallback xmlns="">
      <p:transition spd="slow" advTm="131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必胜心态教育会</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 xmlns:a16="http://schemas.microsoft.com/office/drawing/2014/main" id="{88CC0157-427B-4891-B5F5-2A847E0F69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896154"/>
            <a:ext cx="5270102" cy="5270102"/>
          </a:xfrm>
          <a:prstGeom prst="rect">
            <a:avLst/>
          </a:prstGeom>
        </p:spPr>
      </p:pic>
      <p:grpSp>
        <p:nvGrpSpPr>
          <p:cNvPr id="9" name="组合 8">
            <a:extLst>
              <a:ext uri="{FF2B5EF4-FFF2-40B4-BE49-F238E27FC236}">
                <a16:creationId xmlns="" xmlns:a16="http://schemas.microsoft.com/office/drawing/2014/main" id="{D323ABEB-4A7D-4E95-8346-261F83A54ECF}"/>
              </a:ext>
            </a:extLst>
          </p:cNvPr>
          <p:cNvGrpSpPr/>
          <p:nvPr/>
        </p:nvGrpSpPr>
        <p:grpSpPr>
          <a:xfrm>
            <a:off x="912948" y="1813184"/>
            <a:ext cx="5825920" cy="1169551"/>
            <a:chOff x="993235" y="3113254"/>
            <a:chExt cx="5825920" cy="1169551"/>
          </a:xfrm>
        </p:grpSpPr>
        <p:sp>
          <p:nvSpPr>
            <p:cNvPr id="10" name="文本框 9">
              <a:extLst>
                <a:ext uri="{FF2B5EF4-FFF2-40B4-BE49-F238E27FC236}">
                  <a16:creationId xmlns="" xmlns:a16="http://schemas.microsoft.com/office/drawing/2014/main" id="{BC0198F6-395D-41E7-9FF1-22438AC7B5FA}"/>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p>
          </p:txBody>
        </p:sp>
        <p:sp>
          <p:nvSpPr>
            <p:cNvPr id="11" name="文本框 10">
              <a:extLst>
                <a:ext uri="{FF2B5EF4-FFF2-40B4-BE49-F238E27FC236}">
                  <a16:creationId xmlns="" xmlns:a16="http://schemas.microsoft.com/office/drawing/2014/main" id="{4B5EC30C-92FB-4C19-ADED-BC0AFB8B725B}"/>
                </a:ext>
              </a:extLst>
            </p:cNvPr>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a:extLst>
              <a:ext uri="{FF2B5EF4-FFF2-40B4-BE49-F238E27FC236}">
                <a16:creationId xmlns="" xmlns:a16="http://schemas.microsoft.com/office/drawing/2014/main" id="{95891B1C-65FE-41CE-A03D-61E91F1BB908}"/>
              </a:ext>
            </a:extLst>
          </p:cNvPr>
          <p:cNvGrpSpPr/>
          <p:nvPr/>
        </p:nvGrpSpPr>
        <p:grpSpPr>
          <a:xfrm>
            <a:off x="912948" y="3300373"/>
            <a:ext cx="5825920" cy="954107"/>
            <a:chOff x="993235" y="3113254"/>
            <a:chExt cx="5825920" cy="954107"/>
          </a:xfrm>
        </p:grpSpPr>
        <p:sp>
          <p:nvSpPr>
            <p:cNvPr id="13" name="文本框 12">
              <a:extLst>
                <a:ext uri="{FF2B5EF4-FFF2-40B4-BE49-F238E27FC236}">
                  <a16:creationId xmlns="" xmlns:a16="http://schemas.microsoft.com/office/drawing/2014/main" id="{2672BD51-278C-42AC-B084-EBD38EB71A35}"/>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p>
          </p:txBody>
        </p:sp>
        <p:sp>
          <p:nvSpPr>
            <p:cNvPr id="14" name="文本框 13">
              <a:extLst>
                <a:ext uri="{FF2B5EF4-FFF2-40B4-BE49-F238E27FC236}">
                  <a16:creationId xmlns="" xmlns:a16="http://schemas.microsoft.com/office/drawing/2014/main" id="{04BDE0C8-1DD8-4AAE-BC94-A2648FDB43ED}"/>
                </a:ext>
              </a:extLst>
            </p:cNvPr>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a:extLst>
              <a:ext uri="{FF2B5EF4-FFF2-40B4-BE49-F238E27FC236}">
                <a16:creationId xmlns="" xmlns:a16="http://schemas.microsoft.com/office/drawing/2014/main" id="{6430D49A-1E12-4492-ABEA-FE95C74A6B27}"/>
              </a:ext>
            </a:extLst>
          </p:cNvPr>
          <p:cNvGrpSpPr/>
          <p:nvPr/>
        </p:nvGrpSpPr>
        <p:grpSpPr>
          <a:xfrm>
            <a:off x="912948" y="4572118"/>
            <a:ext cx="5825920" cy="954107"/>
            <a:chOff x="993235" y="3113254"/>
            <a:chExt cx="5825920" cy="954107"/>
          </a:xfrm>
        </p:grpSpPr>
        <p:sp>
          <p:nvSpPr>
            <p:cNvPr id="16" name="文本框 15">
              <a:extLst>
                <a:ext uri="{FF2B5EF4-FFF2-40B4-BE49-F238E27FC236}">
                  <a16:creationId xmlns="" xmlns:a16="http://schemas.microsoft.com/office/drawing/2014/main" id="{50522C65-40FE-4EC4-BC09-3CE65CBB4DF5}"/>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p>
          </p:txBody>
        </p:sp>
        <p:sp>
          <p:nvSpPr>
            <p:cNvPr id="17" name="文本框 16">
              <a:extLst>
                <a:ext uri="{FF2B5EF4-FFF2-40B4-BE49-F238E27FC236}">
                  <a16:creationId xmlns="" xmlns:a16="http://schemas.microsoft.com/office/drawing/2014/main" id="{6111FC3D-6320-4D61-AC0E-5B8B83503F23}"/>
                </a:ext>
              </a:extLst>
            </p:cNvPr>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1579098705"/>
      </p:ext>
    </p:extLst>
  </p:cSld>
  <p:clrMapOvr>
    <a:masterClrMapping/>
  </p:clrMapOvr>
  <mc:AlternateContent xmlns:mc="http://schemas.openxmlformats.org/markup-compatibility/2006" xmlns:p14="http://schemas.microsoft.com/office/powerpoint/2010/main">
    <mc:Choice Requires="p14">
      <p:transition spd="slow" p14:dur="1500" advTm="3045">
        <p:random/>
      </p:transition>
    </mc:Choice>
    <mc:Fallback xmlns="">
      <p:transition spd="slow" advTm="304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必胜心态教育会</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sp>
        <p:nvSpPr>
          <p:cNvPr id="11" name="箭头: V 形 10">
            <a:extLst>
              <a:ext uri="{FF2B5EF4-FFF2-40B4-BE49-F238E27FC236}">
                <a16:creationId xmlns="" xmlns:a16="http://schemas.microsoft.com/office/drawing/2014/main" id="{A15BA15D-25FF-4439-87CC-808CBE5A187F}"/>
              </a:ext>
            </a:extLst>
          </p:cNvPr>
          <p:cNvSpPr/>
          <p:nvPr/>
        </p:nvSpPr>
        <p:spPr>
          <a:xfrm>
            <a:off x="3715656" y="2164979"/>
            <a:ext cx="624114" cy="911128"/>
          </a:xfrm>
          <a:prstGeom prst="chevron">
            <a:avLst>
              <a:gd name="adj" fmla="val 662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箭头: V 形 11">
            <a:extLst>
              <a:ext uri="{FF2B5EF4-FFF2-40B4-BE49-F238E27FC236}">
                <a16:creationId xmlns="" xmlns:a16="http://schemas.microsoft.com/office/drawing/2014/main" id="{6F1531C9-917C-4957-AC79-2D6E86E440FC}"/>
              </a:ext>
            </a:extLst>
          </p:cNvPr>
          <p:cNvSpPr/>
          <p:nvPr/>
        </p:nvSpPr>
        <p:spPr>
          <a:xfrm>
            <a:off x="7358743" y="2164979"/>
            <a:ext cx="624114" cy="911128"/>
          </a:xfrm>
          <a:prstGeom prst="chevron">
            <a:avLst>
              <a:gd name="adj" fmla="val 662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8" name="组合 17">
            <a:extLst>
              <a:ext uri="{FF2B5EF4-FFF2-40B4-BE49-F238E27FC236}">
                <a16:creationId xmlns="" xmlns:a16="http://schemas.microsoft.com/office/drawing/2014/main" id="{C9B203AC-8D97-4516-8D06-59A7EF2E07A6}"/>
              </a:ext>
            </a:extLst>
          </p:cNvPr>
          <p:cNvGrpSpPr/>
          <p:nvPr/>
        </p:nvGrpSpPr>
        <p:grpSpPr>
          <a:xfrm>
            <a:off x="1233713" y="1851286"/>
            <a:ext cx="2423887" cy="1538515"/>
            <a:chOff x="1233713" y="1981912"/>
            <a:chExt cx="2423887" cy="1538515"/>
          </a:xfrm>
        </p:grpSpPr>
        <p:sp>
          <p:nvSpPr>
            <p:cNvPr id="7" name="箭头: 五边形 6">
              <a:extLst>
                <a:ext uri="{FF2B5EF4-FFF2-40B4-BE49-F238E27FC236}">
                  <a16:creationId xmlns="" xmlns:a16="http://schemas.microsoft.com/office/drawing/2014/main" id="{8E12BBBC-E6E4-4855-8F94-290D75EB1E35}"/>
                </a:ext>
              </a:extLst>
            </p:cNvPr>
            <p:cNvSpPr/>
            <p:nvPr/>
          </p:nvSpPr>
          <p:spPr>
            <a:xfrm>
              <a:off x="1233713" y="1981912"/>
              <a:ext cx="2423887" cy="1538515"/>
            </a:xfrm>
            <a:prstGeom prst="homePlat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 xmlns:a16="http://schemas.microsoft.com/office/drawing/2014/main" id="{D9216903-0147-406C-A838-A11CDFA7F1B1}"/>
                </a:ext>
              </a:extLst>
            </p:cNvPr>
            <p:cNvSpPr txBox="1"/>
            <p:nvPr/>
          </p:nvSpPr>
          <p:spPr>
            <a:xfrm>
              <a:off x="1502228" y="2105561"/>
              <a:ext cx="1291771" cy="1323439"/>
            </a:xfrm>
            <a:prstGeom prst="rect">
              <a:avLst/>
            </a:prstGeom>
            <a:noFill/>
          </p:spPr>
          <p:txBody>
            <a:bodyPr wrap="square" rtlCol="0">
              <a:spAutoFit/>
            </a:bodyPr>
            <a:lstStyle/>
            <a:p>
              <a:pPr algn="ctr"/>
              <a:r>
                <a:rPr lang="zh-CN" altLang="en-US" sz="4000" dirty="0">
                  <a:solidFill>
                    <a:schemeClr val="bg1"/>
                  </a:solidFill>
                  <a:effectLst>
                    <a:outerShdw blurRad="38100" dist="38100" dir="2700000" algn="tl">
                      <a:srgbClr val="000000">
                        <a:alpha val="43137"/>
                      </a:srgbClr>
                    </a:outerShdw>
                  </a:effectLst>
                  <a:cs typeface="+mn-ea"/>
                  <a:sym typeface="+mn-lt"/>
                </a:rPr>
                <a:t>高考</a:t>
              </a:r>
              <a:endParaRPr lang="en-US" altLang="zh-CN" sz="4000" dirty="0">
                <a:solidFill>
                  <a:schemeClr val="bg1"/>
                </a:solidFill>
                <a:effectLst>
                  <a:outerShdw blurRad="38100" dist="38100" dir="2700000" algn="tl">
                    <a:srgbClr val="000000">
                      <a:alpha val="43137"/>
                    </a:srgbClr>
                  </a:outerShdw>
                </a:effectLst>
                <a:cs typeface="+mn-ea"/>
                <a:sym typeface="+mn-lt"/>
              </a:endParaRPr>
            </a:p>
            <a:p>
              <a:pPr algn="ctr"/>
              <a:r>
                <a:rPr lang="zh-CN" altLang="en-US" sz="4000" dirty="0">
                  <a:solidFill>
                    <a:schemeClr val="bg1"/>
                  </a:solidFill>
                  <a:effectLst>
                    <a:outerShdw blurRad="38100" dist="38100" dir="2700000" algn="tl">
                      <a:srgbClr val="000000">
                        <a:alpha val="43137"/>
                      </a:srgbClr>
                    </a:outerShdw>
                  </a:effectLst>
                  <a:cs typeface="+mn-ea"/>
                  <a:sym typeface="+mn-lt"/>
                </a:rPr>
                <a:t>必胜</a:t>
              </a:r>
            </a:p>
          </p:txBody>
        </p:sp>
      </p:grpSp>
      <p:grpSp>
        <p:nvGrpSpPr>
          <p:cNvPr id="17" name="组合 16">
            <a:extLst>
              <a:ext uri="{FF2B5EF4-FFF2-40B4-BE49-F238E27FC236}">
                <a16:creationId xmlns="" xmlns:a16="http://schemas.microsoft.com/office/drawing/2014/main" id="{F5251AB3-709A-414A-8C0E-23298E124B01}"/>
              </a:ext>
            </a:extLst>
          </p:cNvPr>
          <p:cNvGrpSpPr/>
          <p:nvPr/>
        </p:nvGrpSpPr>
        <p:grpSpPr>
          <a:xfrm>
            <a:off x="4884056" y="1851286"/>
            <a:ext cx="2423887" cy="1538515"/>
            <a:chOff x="4884056" y="1981912"/>
            <a:chExt cx="2423887" cy="1538515"/>
          </a:xfrm>
        </p:grpSpPr>
        <p:sp>
          <p:nvSpPr>
            <p:cNvPr id="8" name="箭头: 五边形 7">
              <a:extLst>
                <a:ext uri="{FF2B5EF4-FFF2-40B4-BE49-F238E27FC236}">
                  <a16:creationId xmlns="" xmlns:a16="http://schemas.microsoft.com/office/drawing/2014/main" id="{DE00C362-7A56-429F-9714-EA4402ED3D05}"/>
                </a:ext>
              </a:extLst>
            </p:cNvPr>
            <p:cNvSpPr/>
            <p:nvPr/>
          </p:nvSpPr>
          <p:spPr>
            <a:xfrm>
              <a:off x="4884056" y="1981912"/>
              <a:ext cx="2423887" cy="1538515"/>
            </a:xfrm>
            <a:prstGeom prst="homePlat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 xmlns:a16="http://schemas.microsoft.com/office/drawing/2014/main" id="{CF36F3BE-7D31-43F3-A1F0-32DE36B222DD}"/>
                </a:ext>
              </a:extLst>
            </p:cNvPr>
            <p:cNvSpPr txBox="1"/>
            <p:nvPr/>
          </p:nvSpPr>
          <p:spPr>
            <a:xfrm>
              <a:off x="5145315" y="2111456"/>
              <a:ext cx="1291771" cy="1323439"/>
            </a:xfrm>
            <a:prstGeom prst="rect">
              <a:avLst/>
            </a:prstGeom>
            <a:noFill/>
          </p:spPr>
          <p:txBody>
            <a:bodyPr wrap="square" rtlCol="0">
              <a:spAutoFit/>
            </a:bodyPr>
            <a:lstStyle/>
            <a:p>
              <a:pPr algn="ctr"/>
              <a:r>
                <a:rPr lang="zh-CN" altLang="en-US" sz="4000" dirty="0">
                  <a:solidFill>
                    <a:schemeClr val="bg1"/>
                  </a:solidFill>
                  <a:effectLst>
                    <a:outerShdw blurRad="38100" dist="38100" dir="2700000" algn="tl">
                      <a:srgbClr val="000000">
                        <a:alpha val="43137"/>
                      </a:srgbClr>
                    </a:outerShdw>
                  </a:effectLst>
                  <a:cs typeface="+mn-ea"/>
                  <a:sym typeface="+mn-lt"/>
                </a:rPr>
                <a:t>高考</a:t>
              </a:r>
              <a:endParaRPr lang="en-US" altLang="zh-CN" sz="4000" dirty="0">
                <a:solidFill>
                  <a:schemeClr val="bg1"/>
                </a:solidFill>
                <a:effectLst>
                  <a:outerShdw blurRad="38100" dist="38100" dir="2700000" algn="tl">
                    <a:srgbClr val="000000">
                      <a:alpha val="43137"/>
                    </a:srgbClr>
                  </a:outerShdw>
                </a:effectLst>
                <a:cs typeface="+mn-ea"/>
                <a:sym typeface="+mn-lt"/>
              </a:endParaRPr>
            </a:p>
            <a:p>
              <a:pPr algn="ctr"/>
              <a:r>
                <a:rPr lang="zh-CN" altLang="en-US" sz="4000" dirty="0">
                  <a:solidFill>
                    <a:schemeClr val="bg1"/>
                  </a:solidFill>
                  <a:effectLst>
                    <a:outerShdw blurRad="38100" dist="38100" dir="2700000" algn="tl">
                      <a:srgbClr val="000000">
                        <a:alpha val="43137"/>
                      </a:srgbClr>
                    </a:outerShdw>
                  </a:effectLst>
                  <a:cs typeface="+mn-ea"/>
                  <a:sym typeface="+mn-lt"/>
                </a:rPr>
                <a:t>必胜</a:t>
              </a:r>
            </a:p>
          </p:txBody>
        </p:sp>
      </p:grpSp>
      <p:grpSp>
        <p:nvGrpSpPr>
          <p:cNvPr id="16" name="组合 15">
            <a:extLst>
              <a:ext uri="{FF2B5EF4-FFF2-40B4-BE49-F238E27FC236}">
                <a16:creationId xmlns="" xmlns:a16="http://schemas.microsoft.com/office/drawing/2014/main" id="{FDA8A783-178F-4F9C-A2EB-7FA433EC0832}"/>
              </a:ext>
            </a:extLst>
          </p:cNvPr>
          <p:cNvGrpSpPr/>
          <p:nvPr/>
        </p:nvGrpSpPr>
        <p:grpSpPr>
          <a:xfrm>
            <a:off x="8534400" y="1851286"/>
            <a:ext cx="2423887" cy="1538515"/>
            <a:chOff x="8534400" y="1981912"/>
            <a:chExt cx="2423887" cy="1538515"/>
          </a:xfrm>
        </p:grpSpPr>
        <p:sp>
          <p:nvSpPr>
            <p:cNvPr id="9" name="箭头: 五边形 8">
              <a:extLst>
                <a:ext uri="{FF2B5EF4-FFF2-40B4-BE49-F238E27FC236}">
                  <a16:creationId xmlns="" xmlns:a16="http://schemas.microsoft.com/office/drawing/2014/main" id="{4D33F1A7-279A-4FD6-BBA7-ACE0CA7A2922}"/>
                </a:ext>
              </a:extLst>
            </p:cNvPr>
            <p:cNvSpPr/>
            <p:nvPr/>
          </p:nvSpPr>
          <p:spPr>
            <a:xfrm>
              <a:off x="8534400" y="1981912"/>
              <a:ext cx="2423887" cy="1538515"/>
            </a:xfrm>
            <a:prstGeom prst="homePlat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 xmlns:a16="http://schemas.microsoft.com/office/drawing/2014/main" id="{23897456-78CA-421A-B4E7-5ED1DD9A43D8}"/>
                </a:ext>
              </a:extLst>
            </p:cNvPr>
            <p:cNvSpPr txBox="1"/>
            <p:nvPr/>
          </p:nvSpPr>
          <p:spPr>
            <a:xfrm>
              <a:off x="8817430" y="2105561"/>
              <a:ext cx="1291771" cy="1323439"/>
            </a:xfrm>
            <a:prstGeom prst="rect">
              <a:avLst/>
            </a:prstGeom>
            <a:noFill/>
          </p:spPr>
          <p:txBody>
            <a:bodyPr wrap="square" rtlCol="0">
              <a:spAutoFit/>
            </a:bodyPr>
            <a:lstStyle/>
            <a:p>
              <a:pPr algn="ctr"/>
              <a:r>
                <a:rPr lang="zh-CN" altLang="en-US" sz="4000" dirty="0">
                  <a:solidFill>
                    <a:schemeClr val="bg1"/>
                  </a:solidFill>
                  <a:effectLst>
                    <a:outerShdw blurRad="38100" dist="38100" dir="2700000" algn="tl">
                      <a:srgbClr val="000000">
                        <a:alpha val="43137"/>
                      </a:srgbClr>
                    </a:outerShdw>
                  </a:effectLst>
                  <a:cs typeface="+mn-ea"/>
                  <a:sym typeface="+mn-lt"/>
                </a:rPr>
                <a:t>高考</a:t>
              </a:r>
              <a:endParaRPr lang="en-US" altLang="zh-CN" sz="4000" dirty="0">
                <a:solidFill>
                  <a:schemeClr val="bg1"/>
                </a:solidFill>
                <a:effectLst>
                  <a:outerShdw blurRad="38100" dist="38100" dir="2700000" algn="tl">
                    <a:srgbClr val="000000">
                      <a:alpha val="43137"/>
                    </a:srgbClr>
                  </a:outerShdw>
                </a:effectLst>
                <a:cs typeface="+mn-ea"/>
                <a:sym typeface="+mn-lt"/>
              </a:endParaRPr>
            </a:p>
            <a:p>
              <a:pPr algn="ctr"/>
              <a:r>
                <a:rPr lang="zh-CN" altLang="en-US" sz="4000" dirty="0">
                  <a:solidFill>
                    <a:schemeClr val="bg1"/>
                  </a:solidFill>
                  <a:effectLst>
                    <a:outerShdw blurRad="38100" dist="38100" dir="2700000" algn="tl">
                      <a:srgbClr val="000000">
                        <a:alpha val="43137"/>
                      </a:srgbClr>
                    </a:outerShdw>
                  </a:effectLst>
                  <a:cs typeface="+mn-ea"/>
                  <a:sym typeface="+mn-lt"/>
                </a:rPr>
                <a:t>必胜</a:t>
              </a:r>
            </a:p>
          </p:txBody>
        </p:sp>
      </p:grpSp>
      <p:sp>
        <p:nvSpPr>
          <p:cNvPr id="21" name="文本框 20">
            <a:extLst>
              <a:ext uri="{FF2B5EF4-FFF2-40B4-BE49-F238E27FC236}">
                <a16:creationId xmlns="" xmlns:a16="http://schemas.microsoft.com/office/drawing/2014/main" id="{2CDE5376-B969-43DB-A037-F83A9FE9FFB4}"/>
              </a:ext>
            </a:extLst>
          </p:cNvPr>
          <p:cNvSpPr txBox="1"/>
          <p:nvPr/>
        </p:nvSpPr>
        <p:spPr>
          <a:xfrm>
            <a:off x="1191820" y="3752140"/>
            <a:ext cx="1912585" cy="2031325"/>
          </a:xfrm>
          <a:prstGeom prst="rect">
            <a:avLst/>
          </a:prstGeom>
          <a:noFill/>
        </p:spPr>
        <p:txBody>
          <a:bodyPr wrap="square" rtlCol="0">
            <a:spAutoFit/>
          </a:bodyPr>
          <a:lstStyle/>
          <a:p>
            <a:pPr algn="ctr">
              <a:lnSpc>
                <a:spcPct val="150000"/>
              </a:lnSpc>
            </a:pPr>
            <a:r>
              <a:rPr lang="en-US" altLang="zh-CN" sz="1400" b="0" i="0" spc="400" dirty="0">
                <a:solidFill>
                  <a:srgbClr val="333333"/>
                </a:solidFill>
                <a:effectLst/>
                <a:cs typeface="+mn-ea"/>
                <a:sym typeface="+mn-lt"/>
              </a:rPr>
              <a:t>2001</a:t>
            </a:r>
            <a:r>
              <a:rPr lang="zh-CN" altLang="en-US" sz="1400" b="0" i="0" spc="400" dirty="0">
                <a:solidFill>
                  <a:srgbClr val="333333"/>
                </a:solidFill>
                <a:effectLst/>
                <a:cs typeface="+mn-ea"/>
                <a:sym typeface="+mn-lt"/>
              </a:rPr>
              <a:t>年，教育部对报名参加普通高等学校招生全国统一考试的考生条件进一步放宽。</a:t>
            </a:r>
            <a:endParaRPr lang="zh-CN" altLang="en-US" sz="1400" spc="400" dirty="0">
              <a:cs typeface="+mn-ea"/>
              <a:sym typeface="+mn-lt"/>
            </a:endParaRPr>
          </a:p>
        </p:txBody>
      </p:sp>
      <p:sp>
        <p:nvSpPr>
          <p:cNvPr id="24" name="文本框 23">
            <a:extLst>
              <a:ext uri="{FF2B5EF4-FFF2-40B4-BE49-F238E27FC236}">
                <a16:creationId xmlns="" xmlns:a16="http://schemas.microsoft.com/office/drawing/2014/main" id="{AF73A267-A29B-4DDB-84AB-8A86E11E78AD}"/>
              </a:ext>
            </a:extLst>
          </p:cNvPr>
          <p:cNvSpPr txBox="1"/>
          <p:nvPr/>
        </p:nvSpPr>
        <p:spPr>
          <a:xfrm>
            <a:off x="4834907" y="3752140"/>
            <a:ext cx="1912585" cy="2031325"/>
          </a:xfrm>
          <a:prstGeom prst="rect">
            <a:avLst/>
          </a:prstGeom>
          <a:noFill/>
        </p:spPr>
        <p:txBody>
          <a:bodyPr wrap="square" rtlCol="0">
            <a:spAutoFit/>
          </a:bodyPr>
          <a:lstStyle/>
          <a:p>
            <a:pPr algn="ctr">
              <a:lnSpc>
                <a:spcPct val="150000"/>
              </a:lnSpc>
            </a:pPr>
            <a:r>
              <a:rPr lang="en-US" altLang="zh-CN" sz="1400" b="0" i="0" spc="400" dirty="0">
                <a:solidFill>
                  <a:srgbClr val="333333"/>
                </a:solidFill>
                <a:effectLst/>
                <a:cs typeface="+mn-ea"/>
                <a:sym typeface="+mn-lt"/>
              </a:rPr>
              <a:t>2001</a:t>
            </a:r>
            <a:r>
              <a:rPr lang="zh-CN" altLang="en-US" sz="1400" b="0" i="0" spc="400" dirty="0">
                <a:solidFill>
                  <a:srgbClr val="333333"/>
                </a:solidFill>
                <a:effectLst/>
                <a:cs typeface="+mn-ea"/>
                <a:sym typeface="+mn-lt"/>
              </a:rPr>
              <a:t>年，教育部对报名参加普通高等学校招生全国统一考试的考生条件进一步放宽。</a:t>
            </a:r>
            <a:endParaRPr lang="zh-CN" altLang="en-US" sz="1400" spc="400" dirty="0">
              <a:cs typeface="+mn-ea"/>
              <a:sym typeface="+mn-lt"/>
            </a:endParaRPr>
          </a:p>
        </p:txBody>
      </p:sp>
      <p:sp>
        <p:nvSpPr>
          <p:cNvPr id="27" name="文本框 26">
            <a:extLst>
              <a:ext uri="{FF2B5EF4-FFF2-40B4-BE49-F238E27FC236}">
                <a16:creationId xmlns="" xmlns:a16="http://schemas.microsoft.com/office/drawing/2014/main" id="{12E2A48D-C347-4592-A6BB-5C03D4CF505B}"/>
              </a:ext>
            </a:extLst>
          </p:cNvPr>
          <p:cNvSpPr txBox="1"/>
          <p:nvPr/>
        </p:nvSpPr>
        <p:spPr>
          <a:xfrm>
            <a:off x="8507022" y="3752140"/>
            <a:ext cx="1912585" cy="2031325"/>
          </a:xfrm>
          <a:prstGeom prst="rect">
            <a:avLst/>
          </a:prstGeom>
          <a:noFill/>
        </p:spPr>
        <p:txBody>
          <a:bodyPr wrap="square" rtlCol="0">
            <a:spAutoFit/>
          </a:bodyPr>
          <a:lstStyle/>
          <a:p>
            <a:pPr algn="ctr">
              <a:lnSpc>
                <a:spcPct val="150000"/>
              </a:lnSpc>
            </a:pPr>
            <a:r>
              <a:rPr lang="en-US" altLang="zh-CN" sz="1400" b="0" i="0" spc="400" dirty="0">
                <a:solidFill>
                  <a:srgbClr val="333333"/>
                </a:solidFill>
                <a:effectLst/>
                <a:cs typeface="+mn-ea"/>
                <a:sym typeface="+mn-lt"/>
              </a:rPr>
              <a:t>2001</a:t>
            </a:r>
            <a:r>
              <a:rPr lang="zh-CN" altLang="en-US" sz="1400" b="0" i="0" spc="400" dirty="0">
                <a:solidFill>
                  <a:srgbClr val="333333"/>
                </a:solidFill>
                <a:effectLst/>
                <a:cs typeface="+mn-ea"/>
                <a:sym typeface="+mn-lt"/>
              </a:rPr>
              <a:t>年，教育部对报名参加普通高等学校招生全国统一考试的考生条件进一步放宽。</a:t>
            </a:r>
            <a:endParaRPr lang="zh-CN" altLang="en-US" sz="1400" spc="400" dirty="0">
              <a:cs typeface="+mn-ea"/>
              <a:sym typeface="+mn-lt"/>
            </a:endParaRPr>
          </a:p>
        </p:txBody>
      </p:sp>
    </p:spTree>
    <p:custDataLst>
      <p:tags r:id="rId1"/>
    </p:custDataLst>
    <p:extLst>
      <p:ext uri="{BB962C8B-B14F-4D97-AF65-F5344CB8AC3E}">
        <p14:creationId xmlns:p14="http://schemas.microsoft.com/office/powerpoint/2010/main" val="174655397"/>
      </p:ext>
    </p:extLst>
  </p:cSld>
  <p:clrMapOvr>
    <a:masterClrMapping/>
  </p:clrMapOvr>
  <mc:AlternateContent xmlns:mc="http://schemas.openxmlformats.org/markup-compatibility/2006" xmlns:p14="http://schemas.microsoft.com/office/powerpoint/2010/main">
    <mc:Choice Requires="p14">
      <p:transition spd="slow" p14:dur="1500" advTm="2580">
        <p:random/>
      </p:transition>
    </mc:Choice>
    <mc:Fallback xmlns="">
      <p:transition spd="slow" advTm="258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750" fill="hold"/>
                                        <p:tgtEl>
                                          <p:spTgt spid="12"/>
                                        </p:tgtEl>
                                        <p:attrNameLst>
                                          <p:attrName>ppt_x</p:attrName>
                                        </p:attrNameLst>
                                      </p:cBhvr>
                                      <p:tavLst>
                                        <p:tav tm="0">
                                          <p:val>
                                            <p:strVal val="0-#ppt_w/2"/>
                                          </p:val>
                                        </p:tav>
                                        <p:tav tm="100000">
                                          <p:val>
                                            <p:strVal val="#ppt_x"/>
                                          </p:val>
                                        </p:tav>
                                      </p:tavLst>
                                    </p:anim>
                                    <p:anim calcmode="lin" valueType="num">
                                      <p:cBhvr additive="base">
                                        <p:cTn id="17" dur="75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000" fill="hold"/>
                                        <p:tgtEl>
                                          <p:spTgt spid="17"/>
                                        </p:tgtEl>
                                        <p:attrNameLst>
                                          <p:attrName>ppt_x</p:attrName>
                                        </p:attrNameLst>
                                      </p:cBhvr>
                                      <p:tavLst>
                                        <p:tav tm="0">
                                          <p:val>
                                            <p:strVal val="0-#ppt_w/2"/>
                                          </p:val>
                                        </p:tav>
                                        <p:tav tm="100000">
                                          <p:val>
                                            <p:strVal val="#ppt_x"/>
                                          </p:val>
                                        </p:tav>
                                      </p:tavLst>
                                    </p:anim>
                                    <p:anim calcmode="lin" valueType="num">
                                      <p:cBhvr additive="base">
                                        <p:cTn id="21" dur="10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250" fill="hold"/>
                                        <p:tgtEl>
                                          <p:spTgt spid="11"/>
                                        </p:tgtEl>
                                        <p:attrNameLst>
                                          <p:attrName>ppt_x</p:attrName>
                                        </p:attrNameLst>
                                      </p:cBhvr>
                                      <p:tavLst>
                                        <p:tav tm="0">
                                          <p:val>
                                            <p:strVal val="0-#ppt_w/2"/>
                                          </p:val>
                                        </p:tav>
                                        <p:tav tm="100000">
                                          <p:val>
                                            <p:strVal val="#ppt_x"/>
                                          </p:val>
                                        </p:tav>
                                      </p:tavLst>
                                    </p:anim>
                                    <p:anim calcmode="lin" valueType="num">
                                      <p:cBhvr additive="base">
                                        <p:cTn id="25" dur="125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500" fill="hold"/>
                                        <p:tgtEl>
                                          <p:spTgt spid="18"/>
                                        </p:tgtEl>
                                        <p:attrNameLst>
                                          <p:attrName>ppt_x</p:attrName>
                                        </p:attrNameLst>
                                      </p:cBhvr>
                                      <p:tavLst>
                                        <p:tav tm="0">
                                          <p:val>
                                            <p:strVal val="0-#ppt_w/2"/>
                                          </p:val>
                                        </p:tav>
                                        <p:tav tm="100000">
                                          <p:val>
                                            <p:strVal val="#ppt_x"/>
                                          </p:val>
                                        </p:tav>
                                      </p:tavLst>
                                    </p:anim>
                                    <p:anim calcmode="lin" valueType="num">
                                      <p:cBhvr additive="base">
                                        <p:cTn id="29" dur="1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1" grpId="0"/>
      <p:bldP spid="24"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必胜心态教育会</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 xmlns:a16="http://schemas.microsoft.com/office/drawing/2014/main" id="{FD536DC7-E035-4DF2-ADD8-88B6DBECB1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965" y="1682741"/>
            <a:ext cx="4354291" cy="4354291"/>
          </a:xfrm>
          <a:prstGeom prst="rect">
            <a:avLst/>
          </a:prstGeom>
        </p:spPr>
      </p:pic>
      <p:grpSp>
        <p:nvGrpSpPr>
          <p:cNvPr id="9" name="组合 8">
            <a:extLst>
              <a:ext uri="{FF2B5EF4-FFF2-40B4-BE49-F238E27FC236}">
                <a16:creationId xmlns="" xmlns:a16="http://schemas.microsoft.com/office/drawing/2014/main" id="{5D8CD2E8-80AC-4FBF-B73F-3F6E5D8E86AC}"/>
              </a:ext>
            </a:extLst>
          </p:cNvPr>
          <p:cNvGrpSpPr/>
          <p:nvPr/>
        </p:nvGrpSpPr>
        <p:grpSpPr>
          <a:xfrm>
            <a:off x="5558972" y="1941811"/>
            <a:ext cx="5825920" cy="1169551"/>
            <a:chOff x="993235" y="3113254"/>
            <a:chExt cx="5825920" cy="1169551"/>
          </a:xfrm>
        </p:grpSpPr>
        <p:sp>
          <p:nvSpPr>
            <p:cNvPr id="10" name="文本框 9">
              <a:extLst>
                <a:ext uri="{FF2B5EF4-FFF2-40B4-BE49-F238E27FC236}">
                  <a16:creationId xmlns="" xmlns:a16="http://schemas.microsoft.com/office/drawing/2014/main" id="{7FAD0395-B2CB-42D0-9897-8CDBCB374D6F}"/>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p>
          </p:txBody>
        </p:sp>
        <p:sp>
          <p:nvSpPr>
            <p:cNvPr id="11" name="文本框 10">
              <a:extLst>
                <a:ext uri="{FF2B5EF4-FFF2-40B4-BE49-F238E27FC236}">
                  <a16:creationId xmlns="" xmlns:a16="http://schemas.microsoft.com/office/drawing/2014/main" id="{E116FD09-F02F-4F24-A8FA-73ED3BC9BB87}"/>
                </a:ext>
              </a:extLst>
            </p:cNvPr>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a:extLst>
              <a:ext uri="{FF2B5EF4-FFF2-40B4-BE49-F238E27FC236}">
                <a16:creationId xmlns="" xmlns:a16="http://schemas.microsoft.com/office/drawing/2014/main" id="{C99C9EDE-3512-4D3C-B196-54774A35FCDA}"/>
              </a:ext>
            </a:extLst>
          </p:cNvPr>
          <p:cNvGrpSpPr/>
          <p:nvPr/>
        </p:nvGrpSpPr>
        <p:grpSpPr>
          <a:xfrm>
            <a:off x="5558972" y="3429000"/>
            <a:ext cx="5825920" cy="954107"/>
            <a:chOff x="993235" y="3113254"/>
            <a:chExt cx="5825920" cy="954107"/>
          </a:xfrm>
        </p:grpSpPr>
        <p:sp>
          <p:nvSpPr>
            <p:cNvPr id="13" name="文本框 12">
              <a:extLst>
                <a:ext uri="{FF2B5EF4-FFF2-40B4-BE49-F238E27FC236}">
                  <a16:creationId xmlns="" xmlns:a16="http://schemas.microsoft.com/office/drawing/2014/main" id="{8195EAB5-99E9-4918-A54A-48EF14A7C79D}"/>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p>
          </p:txBody>
        </p:sp>
        <p:sp>
          <p:nvSpPr>
            <p:cNvPr id="14" name="文本框 13">
              <a:extLst>
                <a:ext uri="{FF2B5EF4-FFF2-40B4-BE49-F238E27FC236}">
                  <a16:creationId xmlns="" xmlns:a16="http://schemas.microsoft.com/office/drawing/2014/main" id="{5E730F8A-32DC-49FD-A4F8-D6F716A5F27E}"/>
                </a:ext>
              </a:extLst>
            </p:cNvPr>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a:extLst>
              <a:ext uri="{FF2B5EF4-FFF2-40B4-BE49-F238E27FC236}">
                <a16:creationId xmlns="" xmlns:a16="http://schemas.microsoft.com/office/drawing/2014/main" id="{BC609058-25D1-490C-9C47-5AD907A90EAD}"/>
              </a:ext>
            </a:extLst>
          </p:cNvPr>
          <p:cNvGrpSpPr/>
          <p:nvPr/>
        </p:nvGrpSpPr>
        <p:grpSpPr>
          <a:xfrm>
            <a:off x="5558972" y="4700745"/>
            <a:ext cx="5825920" cy="954107"/>
            <a:chOff x="993235" y="3113254"/>
            <a:chExt cx="5825920" cy="954107"/>
          </a:xfrm>
        </p:grpSpPr>
        <p:sp>
          <p:nvSpPr>
            <p:cNvPr id="16" name="文本框 15">
              <a:extLst>
                <a:ext uri="{FF2B5EF4-FFF2-40B4-BE49-F238E27FC236}">
                  <a16:creationId xmlns="" xmlns:a16="http://schemas.microsoft.com/office/drawing/2014/main" id="{D8026066-A47B-49D3-B868-293C6F2EE3A5}"/>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p>
          </p:txBody>
        </p:sp>
        <p:sp>
          <p:nvSpPr>
            <p:cNvPr id="17" name="文本框 16">
              <a:extLst>
                <a:ext uri="{FF2B5EF4-FFF2-40B4-BE49-F238E27FC236}">
                  <a16:creationId xmlns="" xmlns:a16="http://schemas.microsoft.com/office/drawing/2014/main" id="{85815164-D597-4D02-B942-184DB0B5B020}"/>
                </a:ext>
              </a:extLst>
            </p:cNvPr>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952481475"/>
      </p:ext>
    </p:extLst>
  </p:cSld>
  <p:clrMapOvr>
    <a:masterClrMapping/>
  </p:clrMapOvr>
  <mc:AlternateContent xmlns:mc="http://schemas.openxmlformats.org/markup-compatibility/2006" xmlns:p14="http://schemas.microsoft.com/office/powerpoint/2010/main">
    <mc:Choice Requires="p14">
      <p:transition spd="slow" p14:dur="1500" advTm="2548">
        <p:random/>
      </p:transition>
    </mc:Choice>
    <mc:Fallback xmlns="">
      <p:transition spd="slow" advTm="254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必胜心态教育会</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 xmlns:a16="http://schemas.microsoft.com/office/drawing/2014/main" id="{4C0CB3FB-20AC-4258-98FE-EDDBC2A48C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9049" y="1813184"/>
            <a:ext cx="3893901" cy="3893901"/>
          </a:xfrm>
          <a:prstGeom prst="rect">
            <a:avLst/>
          </a:prstGeom>
          <a:effectLst>
            <a:outerShdw blurRad="63500" algn="ctr" rotWithShape="0">
              <a:prstClr val="black">
                <a:alpha val="40000"/>
              </a:prstClr>
            </a:outerShdw>
          </a:effectLst>
        </p:spPr>
      </p:pic>
      <p:grpSp>
        <p:nvGrpSpPr>
          <p:cNvPr id="9" name="组合 8">
            <a:extLst>
              <a:ext uri="{FF2B5EF4-FFF2-40B4-BE49-F238E27FC236}">
                <a16:creationId xmlns="" xmlns:a16="http://schemas.microsoft.com/office/drawing/2014/main" id="{D85AF73E-4B11-4D9B-B1CC-641D8ABB6A7B}"/>
              </a:ext>
            </a:extLst>
          </p:cNvPr>
          <p:cNvGrpSpPr/>
          <p:nvPr/>
        </p:nvGrpSpPr>
        <p:grpSpPr>
          <a:xfrm>
            <a:off x="7803651" y="1931796"/>
            <a:ext cx="3400874" cy="1169551"/>
            <a:chOff x="993235" y="3113254"/>
            <a:chExt cx="3400874" cy="1169551"/>
          </a:xfrm>
        </p:grpSpPr>
        <p:sp>
          <p:nvSpPr>
            <p:cNvPr id="10" name="文本框 9">
              <a:extLst>
                <a:ext uri="{FF2B5EF4-FFF2-40B4-BE49-F238E27FC236}">
                  <a16:creationId xmlns="" xmlns:a16="http://schemas.microsoft.com/office/drawing/2014/main" id="{4D9ABEBB-041B-4CB6-A856-1AA72F5A2702}"/>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p>
          </p:txBody>
        </p:sp>
        <p:sp>
          <p:nvSpPr>
            <p:cNvPr id="11" name="文本框 10">
              <a:extLst>
                <a:ext uri="{FF2B5EF4-FFF2-40B4-BE49-F238E27FC236}">
                  <a16:creationId xmlns="" xmlns:a16="http://schemas.microsoft.com/office/drawing/2014/main" id="{516AB2B7-C671-42F1-8DE1-7EEC84D5C9A6}"/>
                </a:ext>
              </a:extLst>
            </p:cNvPr>
            <p:cNvSpPr txBox="1"/>
            <p:nvPr/>
          </p:nvSpPr>
          <p:spPr>
            <a:xfrm>
              <a:off x="993235" y="3544141"/>
              <a:ext cx="3400874"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9</a:t>
              </a:r>
              <a:r>
                <a:rPr lang="zh-CN" altLang="en-US" sz="1400" b="0" i="0" spc="400" dirty="0">
                  <a:solidFill>
                    <a:srgbClr val="333333"/>
                  </a:solidFill>
                  <a:effectLst/>
                  <a:cs typeface="+mn-ea"/>
                  <a:sym typeface="+mn-lt"/>
                </a:rPr>
                <a:t>月，颁布的</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国务院关于深化考试招生制度改革的实施意见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指出。</a:t>
              </a:r>
              <a:endParaRPr lang="zh-CN" altLang="en-US" sz="1400" spc="400" dirty="0">
                <a:cs typeface="+mn-ea"/>
                <a:sym typeface="+mn-lt"/>
              </a:endParaRPr>
            </a:p>
          </p:txBody>
        </p:sp>
      </p:grpSp>
      <p:grpSp>
        <p:nvGrpSpPr>
          <p:cNvPr id="12" name="组合 11">
            <a:extLst>
              <a:ext uri="{FF2B5EF4-FFF2-40B4-BE49-F238E27FC236}">
                <a16:creationId xmlns="" xmlns:a16="http://schemas.microsoft.com/office/drawing/2014/main" id="{410EC384-6287-45AB-AEFC-9778F58A148A}"/>
              </a:ext>
            </a:extLst>
          </p:cNvPr>
          <p:cNvGrpSpPr/>
          <p:nvPr/>
        </p:nvGrpSpPr>
        <p:grpSpPr>
          <a:xfrm>
            <a:off x="7803651" y="4274257"/>
            <a:ext cx="3400874" cy="1384994"/>
            <a:chOff x="993235" y="3113254"/>
            <a:chExt cx="3400874" cy="1384994"/>
          </a:xfrm>
        </p:grpSpPr>
        <p:sp>
          <p:nvSpPr>
            <p:cNvPr id="13" name="文本框 12">
              <a:extLst>
                <a:ext uri="{FF2B5EF4-FFF2-40B4-BE49-F238E27FC236}">
                  <a16:creationId xmlns="" xmlns:a16="http://schemas.microsoft.com/office/drawing/2014/main" id="{E48104DF-B749-4BB5-BCCD-7A6B0B65CEE9}"/>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p>
          </p:txBody>
        </p:sp>
        <p:sp>
          <p:nvSpPr>
            <p:cNvPr id="14" name="文本框 13">
              <a:extLst>
                <a:ext uri="{FF2B5EF4-FFF2-40B4-BE49-F238E27FC236}">
                  <a16:creationId xmlns="" xmlns:a16="http://schemas.microsoft.com/office/drawing/2014/main" id="{3A662326-B639-484B-BFEC-DD2C93341374}"/>
                </a:ext>
              </a:extLst>
            </p:cNvPr>
            <p:cNvSpPr txBox="1"/>
            <p:nvPr/>
          </p:nvSpPr>
          <p:spPr>
            <a:xfrm>
              <a:off x="993235" y="3544141"/>
              <a:ext cx="3400874" cy="954107"/>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12</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16</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17</a:t>
              </a:r>
              <a:r>
                <a:rPr lang="zh-CN" altLang="en-US" sz="1400" b="0" i="0" spc="400" dirty="0">
                  <a:solidFill>
                    <a:srgbClr val="333333"/>
                  </a:solidFill>
                  <a:effectLst/>
                  <a:cs typeface="+mn-ea"/>
                  <a:sym typeface="+mn-lt"/>
                </a:rPr>
                <a:t>日，教育部陆续出台了</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关于加强和改进普通高中学生综合素质评价的意见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grpSp>
        <p:nvGrpSpPr>
          <p:cNvPr id="15" name="组合 14">
            <a:extLst>
              <a:ext uri="{FF2B5EF4-FFF2-40B4-BE49-F238E27FC236}">
                <a16:creationId xmlns="" xmlns:a16="http://schemas.microsoft.com/office/drawing/2014/main" id="{B2182386-DD76-4894-B91E-3EEBBC1BC9E3}"/>
              </a:ext>
            </a:extLst>
          </p:cNvPr>
          <p:cNvGrpSpPr/>
          <p:nvPr/>
        </p:nvGrpSpPr>
        <p:grpSpPr>
          <a:xfrm>
            <a:off x="1045533" y="1931796"/>
            <a:ext cx="3400874" cy="1169551"/>
            <a:chOff x="993235" y="3113254"/>
            <a:chExt cx="3400874" cy="1169551"/>
          </a:xfrm>
        </p:grpSpPr>
        <p:sp>
          <p:nvSpPr>
            <p:cNvPr id="16" name="文本框 15">
              <a:extLst>
                <a:ext uri="{FF2B5EF4-FFF2-40B4-BE49-F238E27FC236}">
                  <a16:creationId xmlns="" xmlns:a16="http://schemas.microsoft.com/office/drawing/2014/main" id="{8DE4B03A-111B-4E8D-9F28-9C1CB64D65F1}"/>
                </a:ext>
              </a:extLst>
            </p:cNvPr>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必胜心态</a:t>
              </a:r>
            </a:p>
          </p:txBody>
        </p:sp>
        <p:sp>
          <p:nvSpPr>
            <p:cNvPr id="17" name="文本框 16">
              <a:extLst>
                <a:ext uri="{FF2B5EF4-FFF2-40B4-BE49-F238E27FC236}">
                  <a16:creationId xmlns="" xmlns:a16="http://schemas.microsoft.com/office/drawing/2014/main" id="{3603FC22-63A9-45F0-8F42-069D2098A694}"/>
                </a:ext>
              </a:extLst>
            </p:cNvPr>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文件明确提出要逐步形成分类考试、多元录取、综合评价的考试招生制度。</a:t>
              </a:r>
              <a:endParaRPr lang="zh-CN" altLang="en-US" sz="1400" spc="400" dirty="0">
                <a:cs typeface="+mn-ea"/>
                <a:sym typeface="+mn-lt"/>
              </a:endParaRPr>
            </a:p>
          </p:txBody>
        </p:sp>
      </p:grpSp>
      <p:grpSp>
        <p:nvGrpSpPr>
          <p:cNvPr id="18" name="组合 17">
            <a:extLst>
              <a:ext uri="{FF2B5EF4-FFF2-40B4-BE49-F238E27FC236}">
                <a16:creationId xmlns="" xmlns:a16="http://schemas.microsoft.com/office/drawing/2014/main" id="{276A1B97-3457-44F1-B874-B6B2F8BE8D5E}"/>
              </a:ext>
            </a:extLst>
          </p:cNvPr>
          <p:cNvGrpSpPr/>
          <p:nvPr/>
        </p:nvGrpSpPr>
        <p:grpSpPr>
          <a:xfrm>
            <a:off x="1045533" y="4397368"/>
            <a:ext cx="3400874" cy="1169551"/>
            <a:chOff x="993235" y="3113254"/>
            <a:chExt cx="3400874" cy="1169551"/>
          </a:xfrm>
        </p:grpSpPr>
        <p:sp>
          <p:nvSpPr>
            <p:cNvPr id="19" name="文本框 18">
              <a:extLst>
                <a:ext uri="{FF2B5EF4-FFF2-40B4-BE49-F238E27FC236}">
                  <a16:creationId xmlns="" xmlns:a16="http://schemas.microsoft.com/office/drawing/2014/main" id="{A37205ED-B4FD-48E0-A237-0CD34B1542CC}"/>
                </a:ext>
              </a:extLst>
            </p:cNvPr>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必胜心态</a:t>
              </a:r>
            </a:p>
          </p:txBody>
        </p:sp>
        <p:sp>
          <p:nvSpPr>
            <p:cNvPr id="20" name="文本框 19">
              <a:extLst>
                <a:ext uri="{FF2B5EF4-FFF2-40B4-BE49-F238E27FC236}">
                  <a16:creationId xmlns="" xmlns:a16="http://schemas.microsoft.com/office/drawing/2014/main" id="{1A9DA11F-F2F7-4D42-B2F0-C764235E1442}"/>
                </a:ext>
              </a:extLst>
            </p:cNvPr>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要“创造条件逐步取消高校招生录取批次。</a:t>
              </a:r>
              <a:r>
                <a:rPr lang="en-US" altLang="zh-CN" sz="1400" b="0" i="0" spc="400" dirty="0">
                  <a:solidFill>
                    <a:srgbClr val="333333"/>
                  </a:solidFill>
                  <a:effectLst/>
                  <a:cs typeface="+mn-ea"/>
                  <a:sym typeface="+mn-lt"/>
                </a:rPr>
                <a:t>2015</a:t>
              </a:r>
              <a:r>
                <a:rPr lang="zh-CN" altLang="en-US" sz="1400" b="0" i="0" spc="400" dirty="0">
                  <a:solidFill>
                    <a:srgbClr val="333333"/>
                  </a:solidFill>
                  <a:effectLst/>
                  <a:cs typeface="+mn-ea"/>
                  <a:sym typeface="+mn-lt"/>
                </a:rPr>
                <a:t>年起在有条件的省份开展录取批次改革试点”</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1762202487"/>
      </p:ext>
    </p:extLst>
  </p:cSld>
  <p:clrMapOvr>
    <a:masterClrMapping/>
  </p:clrMapOvr>
  <mc:AlternateContent xmlns:mc="http://schemas.openxmlformats.org/markup-compatibility/2006" xmlns:p14="http://schemas.microsoft.com/office/powerpoint/2010/main">
    <mc:Choice Requires="p14">
      <p:transition spd="slow" p14:dur="1500" advTm="1893">
        <p:random/>
      </p:transition>
    </mc:Choice>
    <mc:Fallback xmlns="">
      <p:transition spd="slow" advTm="189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8A567C8-5B9C-420C-AA4B-5399569F59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图片 4">
            <a:extLst>
              <a:ext uri="{FF2B5EF4-FFF2-40B4-BE49-F238E27FC236}">
                <a16:creationId xmlns="" xmlns:a16="http://schemas.microsoft.com/office/drawing/2014/main" id="{254C1113-9B1E-4CE9-AA78-5C05180EBA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056" y="1318230"/>
            <a:ext cx="5099008" cy="5099008"/>
          </a:xfrm>
          <a:prstGeom prst="rect">
            <a:avLst/>
          </a:prstGeom>
        </p:spPr>
      </p:pic>
      <p:grpSp>
        <p:nvGrpSpPr>
          <p:cNvPr id="6" name="组合 5">
            <a:extLst>
              <a:ext uri="{FF2B5EF4-FFF2-40B4-BE49-F238E27FC236}">
                <a16:creationId xmlns="" xmlns:a16="http://schemas.microsoft.com/office/drawing/2014/main" id="{F7A93D17-1E99-4894-9FB8-40B793B06527}"/>
              </a:ext>
            </a:extLst>
          </p:cNvPr>
          <p:cNvGrpSpPr/>
          <p:nvPr/>
        </p:nvGrpSpPr>
        <p:grpSpPr>
          <a:xfrm>
            <a:off x="400976" y="397505"/>
            <a:ext cx="3006997" cy="523220"/>
            <a:chOff x="455341" y="242459"/>
            <a:chExt cx="3006997" cy="523220"/>
          </a:xfrm>
        </p:grpSpPr>
        <p:grpSp>
          <p:nvGrpSpPr>
            <p:cNvPr id="7" name="组合 6">
              <a:extLst>
                <a:ext uri="{FF2B5EF4-FFF2-40B4-BE49-F238E27FC236}">
                  <a16:creationId xmlns="" xmlns:a16="http://schemas.microsoft.com/office/drawing/2014/main" id="{6E88DB16-A499-4079-A29A-797508BF0BE4}"/>
                </a:ext>
              </a:extLst>
            </p:cNvPr>
            <p:cNvGrpSpPr/>
            <p:nvPr/>
          </p:nvGrpSpPr>
          <p:grpSpPr>
            <a:xfrm>
              <a:off x="455341" y="242459"/>
              <a:ext cx="514351" cy="523220"/>
              <a:chOff x="455341" y="169887"/>
              <a:chExt cx="514351" cy="523220"/>
            </a:xfrm>
          </p:grpSpPr>
          <p:sp>
            <p:nvSpPr>
              <p:cNvPr id="11" name="椭圆 10">
                <a:extLst>
                  <a:ext uri="{FF2B5EF4-FFF2-40B4-BE49-F238E27FC236}">
                    <a16:creationId xmlns="" xmlns:a16="http://schemas.microsoft.com/office/drawing/2014/main" id="{E9FB28B6-FBCB-4D93-9CEC-F9AFF96C7D2F}"/>
                  </a:ext>
                </a:extLst>
              </p:cNvPr>
              <p:cNvSpPr/>
              <p:nvPr/>
            </p:nvSpPr>
            <p:spPr>
              <a:xfrm>
                <a:off x="455341" y="174322"/>
                <a:ext cx="514351" cy="514351"/>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 xmlns:a16="http://schemas.microsoft.com/office/drawing/2014/main" id="{76473C99-140D-4E25-975B-07C57BE45D00}"/>
                  </a:ext>
                </a:extLst>
              </p:cNvPr>
              <p:cNvSpPr txBox="1"/>
              <p:nvPr/>
            </p:nvSpPr>
            <p:spPr>
              <a:xfrm>
                <a:off x="455341" y="169887"/>
                <a:ext cx="514351" cy="523220"/>
              </a:xfrm>
              <a:prstGeom prst="rect">
                <a:avLst/>
              </a:prstGeom>
              <a:noFill/>
            </p:spPr>
            <p:txBody>
              <a:bodyPr wrap="square" rtlCol="0">
                <a:spAutoFit/>
              </a:bodyPr>
              <a:lstStyle/>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LO</a:t>
                </a:r>
              </a:p>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GO</a:t>
                </a:r>
                <a:endParaRPr lang="zh-CN" altLang="en-US"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endParaRPr>
              </a:p>
            </p:txBody>
          </p:sp>
        </p:grpSp>
        <p:grpSp>
          <p:nvGrpSpPr>
            <p:cNvPr id="8" name="组合 7">
              <a:extLst>
                <a:ext uri="{FF2B5EF4-FFF2-40B4-BE49-F238E27FC236}">
                  <a16:creationId xmlns="" xmlns:a16="http://schemas.microsoft.com/office/drawing/2014/main" id="{92FBE4F9-0D9A-4F8C-93F9-F43C4C5289E5}"/>
                </a:ext>
              </a:extLst>
            </p:cNvPr>
            <p:cNvGrpSpPr/>
            <p:nvPr/>
          </p:nvGrpSpPr>
          <p:grpSpPr>
            <a:xfrm>
              <a:off x="988741" y="285716"/>
              <a:ext cx="2473597" cy="436706"/>
              <a:chOff x="988741" y="194846"/>
              <a:chExt cx="2473597" cy="436706"/>
            </a:xfrm>
          </p:grpSpPr>
          <p:sp>
            <p:nvSpPr>
              <p:cNvPr id="9" name="文本框 8">
                <a:extLst>
                  <a:ext uri="{FF2B5EF4-FFF2-40B4-BE49-F238E27FC236}">
                    <a16:creationId xmlns="" xmlns:a16="http://schemas.microsoft.com/office/drawing/2014/main" id="{22E952AC-8397-474F-A50A-11FA220E3DE8}"/>
                  </a:ext>
                </a:extLst>
              </p:cNvPr>
              <p:cNvSpPr txBox="1"/>
              <p:nvPr/>
            </p:nvSpPr>
            <p:spPr>
              <a:xfrm>
                <a:off x="988741" y="194846"/>
                <a:ext cx="2262186" cy="338554"/>
              </a:xfrm>
              <a:prstGeom prst="rect">
                <a:avLst/>
              </a:prstGeom>
              <a:noFill/>
            </p:spPr>
            <p:txBody>
              <a:bodyPr wrap="square" rtlCol="0">
                <a:spAutoFit/>
              </a:bodyPr>
              <a:lstStyle/>
              <a:p>
                <a:pPr algn="dist"/>
                <a:r>
                  <a:rPr lang="zh-CN" altLang="en-US" sz="1600" dirty="0" smtClean="0">
                    <a:solidFill>
                      <a:schemeClr val="tx1">
                        <a:lumMod val="85000"/>
                        <a:lumOff val="15000"/>
                      </a:schemeClr>
                    </a:solidFill>
                    <a:cs typeface="+mn-ea"/>
                    <a:sym typeface="+mn-lt"/>
                  </a:rPr>
                  <a:t>优品</a:t>
                </a:r>
                <a:r>
                  <a:rPr lang="en-US" altLang="zh-CN" sz="1600" dirty="0" smtClean="0">
                    <a:solidFill>
                      <a:schemeClr val="tx1">
                        <a:lumMod val="85000"/>
                        <a:lumOff val="15000"/>
                      </a:schemeClr>
                    </a:solidFill>
                    <a:cs typeface="+mn-ea"/>
                    <a:sym typeface="+mn-lt"/>
                  </a:rPr>
                  <a:t>PPT</a:t>
                </a:r>
                <a:r>
                  <a:rPr lang="zh-CN" altLang="en-US" sz="1600" dirty="0" smtClean="0">
                    <a:solidFill>
                      <a:schemeClr val="tx1">
                        <a:lumMod val="85000"/>
                        <a:lumOff val="15000"/>
                      </a:schemeClr>
                    </a:solidFill>
                    <a:cs typeface="+mn-ea"/>
                    <a:sym typeface="+mn-lt"/>
                  </a:rPr>
                  <a:t>中学</a:t>
                </a:r>
                <a:endParaRPr lang="zh-CN" altLang="en-US" sz="1600" dirty="0">
                  <a:solidFill>
                    <a:schemeClr val="tx1">
                      <a:lumMod val="85000"/>
                      <a:lumOff val="15000"/>
                    </a:schemeClr>
                  </a:solidFill>
                  <a:cs typeface="+mn-ea"/>
                  <a:sym typeface="+mn-lt"/>
                </a:endParaRPr>
              </a:p>
            </p:txBody>
          </p:sp>
          <p:sp>
            <p:nvSpPr>
              <p:cNvPr id="10" name="文本框 9">
                <a:extLst>
                  <a:ext uri="{FF2B5EF4-FFF2-40B4-BE49-F238E27FC236}">
                    <a16:creationId xmlns="" xmlns:a16="http://schemas.microsoft.com/office/drawing/2014/main" id="{4CEFB4B7-3333-48EC-BE34-0BBD5CB7C971}"/>
                  </a:ext>
                </a:extLst>
              </p:cNvPr>
              <p:cNvSpPr txBox="1"/>
              <p:nvPr/>
            </p:nvSpPr>
            <p:spPr>
              <a:xfrm>
                <a:off x="1023938" y="431497"/>
                <a:ext cx="2438400" cy="200055"/>
              </a:xfrm>
              <a:prstGeom prst="rect">
                <a:avLst/>
              </a:prstGeom>
              <a:noFill/>
            </p:spPr>
            <p:txBody>
              <a:bodyPr wrap="square" rtlCol="0">
                <a:spAutoFit/>
              </a:bodyPr>
              <a:lstStyle/>
              <a:p>
                <a:pPr algn="dist"/>
                <a:r>
                  <a:rPr lang="en-US" altLang="zh-CN" sz="700" dirty="0" err="1" smtClean="0">
                    <a:cs typeface="+mn-ea"/>
                    <a:sym typeface="+mn-lt"/>
                  </a:rPr>
                  <a:t>ypppt</a:t>
                </a:r>
                <a:r>
                  <a:rPr lang="en-US" altLang="zh-CN" sz="700" dirty="0" smtClean="0">
                    <a:cs typeface="+mn-ea"/>
                    <a:sym typeface="+mn-lt"/>
                  </a:rPr>
                  <a:t> </a:t>
                </a:r>
                <a:r>
                  <a:rPr lang="en-US" altLang="zh-CN" sz="700" dirty="0">
                    <a:cs typeface="+mn-ea"/>
                    <a:sym typeface="+mn-lt"/>
                  </a:rPr>
                  <a:t>TECHNOLOGY HIGH SCHOOL</a:t>
                </a:r>
                <a:endParaRPr lang="zh-CN" altLang="en-US" sz="700" dirty="0">
                  <a:cs typeface="+mn-ea"/>
                  <a:sym typeface="+mn-lt"/>
                </a:endParaRPr>
              </a:p>
            </p:txBody>
          </p:sp>
        </p:grpSp>
      </p:grpSp>
      <p:grpSp>
        <p:nvGrpSpPr>
          <p:cNvPr id="15" name="组合 14">
            <a:extLst>
              <a:ext uri="{FF2B5EF4-FFF2-40B4-BE49-F238E27FC236}">
                <a16:creationId xmlns="" xmlns:a16="http://schemas.microsoft.com/office/drawing/2014/main" id="{07C57E7F-F42E-418A-A1B4-5B74DB1A7955}"/>
              </a:ext>
            </a:extLst>
          </p:cNvPr>
          <p:cNvGrpSpPr/>
          <p:nvPr/>
        </p:nvGrpSpPr>
        <p:grpSpPr>
          <a:xfrm>
            <a:off x="7887619" y="508441"/>
            <a:ext cx="2017486" cy="1301927"/>
            <a:chOff x="7324489" y="675842"/>
            <a:chExt cx="2017486" cy="1301927"/>
          </a:xfrm>
        </p:grpSpPr>
        <p:sp>
          <p:nvSpPr>
            <p:cNvPr id="13" name="文本框 12">
              <a:extLst>
                <a:ext uri="{FF2B5EF4-FFF2-40B4-BE49-F238E27FC236}">
                  <a16:creationId xmlns="" xmlns:a16="http://schemas.microsoft.com/office/drawing/2014/main" id="{5461C553-4A9D-4398-A810-77DF7E691FAA}"/>
                </a:ext>
              </a:extLst>
            </p:cNvPr>
            <p:cNvSpPr txBox="1"/>
            <p:nvPr/>
          </p:nvSpPr>
          <p:spPr>
            <a:xfrm>
              <a:off x="7331746" y="675842"/>
              <a:ext cx="2002972" cy="1015663"/>
            </a:xfrm>
            <a:prstGeom prst="rect">
              <a:avLst/>
            </a:prstGeom>
            <a:noFill/>
          </p:spPr>
          <p:txBody>
            <a:bodyPr wrap="square" rtlCol="0">
              <a:spAutoFit/>
            </a:bodyPr>
            <a:lstStyle/>
            <a:p>
              <a:pPr algn="dist"/>
              <a:r>
                <a:rPr lang="zh-CN" altLang="en-US" sz="6000" b="1" dirty="0">
                  <a:solidFill>
                    <a:schemeClr val="tx1">
                      <a:lumMod val="95000"/>
                      <a:lumOff val="5000"/>
                    </a:schemeClr>
                  </a:solidFill>
                  <a:cs typeface="+mn-ea"/>
                  <a:sym typeface="+mn-lt"/>
                </a:rPr>
                <a:t>目录</a:t>
              </a:r>
            </a:p>
          </p:txBody>
        </p:sp>
        <p:sp>
          <p:nvSpPr>
            <p:cNvPr id="14" name="文本框 13">
              <a:extLst>
                <a:ext uri="{FF2B5EF4-FFF2-40B4-BE49-F238E27FC236}">
                  <a16:creationId xmlns="" xmlns:a16="http://schemas.microsoft.com/office/drawing/2014/main" id="{34B3DC2B-BDD0-4DD5-A243-50F106D9FCCF}"/>
                </a:ext>
              </a:extLst>
            </p:cNvPr>
            <p:cNvSpPr txBox="1"/>
            <p:nvPr/>
          </p:nvSpPr>
          <p:spPr>
            <a:xfrm>
              <a:off x="7324489" y="1608437"/>
              <a:ext cx="2017486" cy="369332"/>
            </a:xfrm>
            <a:prstGeom prst="rect">
              <a:avLst/>
            </a:prstGeom>
            <a:noFill/>
          </p:spPr>
          <p:txBody>
            <a:bodyPr wrap="square" rtlCol="0">
              <a:spAutoFit/>
            </a:bodyPr>
            <a:lstStyle/>
            <a:p>
              <a:pPr algn="dist"/>
              <a:r>
                <a:rPr lang="en-US" altLang="zh-CN" dirty="0">
                  <a:solidFill>
                    <a:schemeClr val="tx1">
                      <a:lumMod val="95000"/>
                      <a:lumOff val="5000"/>
                    </a:schemeClr>
                  </a:solidFill>
                  <a:cs typeface="+mn-ea"/>
                  <a:sym typeface="+mn-lt"/>
                </a:rPr>
                <a:t>CONTENTES</a:t>
              </a:r>
              <a:endParaRPr lang="zh-CN" altLang="en-US" dirty="0">
                <a:solidFill>
                  <a:schemeClr val="tx1">
                    <a:lumMod val="95000"/>
                    <a:lumOff val="5000"/>
                  </a:schemeClr>
                </a:solidFill>
                <a:cs typeface="+mn-ea"/>
                <a:sym typeface="+mn-lt"/>
              </a:endParaRPr>
            </a:p>
          </p:txBody>
        </p:sp>
      </p:grpSp>
      <p:grpSp>
        <p:nvGrpSpPr>
          <p:cNvPr id="20" name="组合 19">
            <a:extLst>
              <a:ext uri="{FF2B5EF4-FFF2-40B4-BE49-F238E27FC236}">
                <a16:creationId xmlns="" xmlns:a16="http://schemas.microsoft.com/office/drawing/2014/main" id="{F2D6A3C6-309D-43F8-880F-03D17646D21F}"/>
              </a:ext>
            </a:extLst>
          </p:cNvPr>
          <p:cNvGrpSpPr/>
          <p:nvPr/>
        </p:nvGrpSpPr>
        <p:grpSpPr>
          <a:xfrm>
            <a:off x="6096000" y="1995034"/>
            <a:ext cx="5267234" cy="961802"/>
            <a:chOff x="6001701" y="1810368"/>
            <a:chExt cx="5267234" cy="961802"/>
          </a:xfrm>
        </p:grpSpPr>
        <p:sp>
          <p:nvSpPr>
            <p:cNvPr id="16" name="文本框 15">
              <a:extLst>
                <a:ext uri="{FF2B5EF4-FFF2-40B4-BE49-F238E27FC236}">
                  <a16:creationId xmlns="" xmlns:a16="http://schemas.microsoft.com/office/drawing/2014/main" id="{CA064B84-ABD9-41A9-A9E4-56C61BBD6B2F}"/>
                </a:ext>
              </a:extLst>
            </p:cNvPr>
            <p:cNvSpPr txBox="1"/>
            <p:nvPr/>
          </p:nvSpPr>
          <p:spPr>
            <a:xfrm>
              <a:off x="6001701" y="1810368"/>
              <a:ext cx="1074057" cy="923330"/>
            </a:xfrm>
            <a:prstGeom prst="rect">
              <a:avLst/>
            </a:prstGeom>
            <a:noFill/>
          </p:spPr>
          <p:txBody>
            <a:bodyPr wrap="square" rtlCol="0">
              <a:spAutoFit/>
            </a:bodyPr>
            <a:lstStyle/>
            <a:p>
              <a:r>
                <a:rPr lang="en-US" altLang="zh-CN" sz="5400" i="1" dirty="0" smtClean="0">
                  <a:solidFill>
                    <a:schemeClr val="tx1">
                      <a:lumMod val="75000"/>
                      <a:lumOff val="25000"/>
                    </a:schemeClr>
                  </a:solidFill>
                  <a:cs typeface="+mn-ea"/>
                  <a:sym typeface="+mn-lt"/>
                </a:rPr>
                <a:t>01</a:t>
              </a:r>
              <a:endParaRPr lang="zh-CN" altLang="en-US" sz="5400" i="1" dirty="0">
                <a:solidFill>
                  <a:schemeClr val="tx1">
                    <a:lumMod val="75000"/>
                    <a:lumOff val="25000"/>
                  </a:schemeClr>
                </a:solidFill>
                <a:cs typeface="+mn-ea"/>
                <a:sym typeface="+mn-lt"/>
              </a:endParaRPr>
            </a:p>
          </p:txBody>
        </p:sp>
        <p:grpSp>
          <p:nvGrpSpPr>
            <p:cNvPr id="19" name="组合 18">
              <a:extLst>
                <a:ext uri="{FF2B5EF4-FFF2-40B4-BE49-F238E27FC236}">
                  <a16:creationId xmlns="" xmlns:a16="http://schemas.microsoft.com/office/drawing/2014/main" id="{779872AF-FB0E-4F4D-AD71-954A2CA02664}"/>
                </a:ext>
              </a:extLst>
            </p:cNvPr>
            <p:cNvGrpSpPr/>
            <p:nvPr/>
          </p:nvGrpSpPr>
          <p:grpSpPr>
            <a:xfrm>
              <a:off x="6999558" y="1918090"/>
              <a:ext cx="4269377" cy="854080"/>
              <a:chOff x="6999558" y="1933479"/>
              <a:chExt cx="4269377" cy="854080"/>
            </a:xfrm>
          </p:grpSpPr>
          <p:sp>
            <p:nvSpPr>
              <p:cNvPr id="17" name="文本框 16">
                <a:extLst>
                  <a:ext uri="{FF2B5EF4-FFF2-40B4-BE49-F238E27FC236}">
                    <a16:creationId xmlns="" xmlns:a16="http://schemas.microsoft.com/office/drawing/2014/main" id="{5D96FB96-04B3-4804-AB06-44B9C632A491}"/>
                  </a:ext>
                </a:extLst>
              </p:cNvPr>
              <p:cNvSpPr txBox="1"/>
              <p:nvPr/>
            </p:nvSpPr>
            <p:spPr>
              <a:xfrm>
                <a:off x="6999558" y="1933479"/>
                <a:ext cx="3927522" cy="523220"/>
              </a:xfrm>
              <a:prstGeom prst="rect">
                <a:avLst/>
              </a:prstGeom>
              <a:noFill/>
            </p:spPr>
            <p:txBody>
              <a:bodyPr wrap="square" rtlCol="0">
                <a:spAutoFit/>
              </a:bodyPr>
              <a:lstStyle/>
              <a:p>
                <a:pPr algn="dist"/>
                <a:r>
                  <a:rPr lang="zh-CN" altLang="en-US" sz="2800" b="1" dirty="0">
                    <a:solidFill>
                      <a:schemeClr val="tx1">
                        <a:lumMod val="75000"/>
                        <a:lumOff val="25000"/>
                      </a:schemeClr>
                    </a:solidFill>
                    <a:cs typeface="+mn-ea"/>
                    <a:sym typeface="+mn-lt"/>
                  </a:rPr>
                  <a:t>高考心理辅导班会</a:t>
                </a:r>
              </a:p>
            </p:txBody>
          </p:sp>
          <p:sp>
            <p:nvSpPr>
              <p:cNvPr id="18" name="文本框 17">
                <a:extLst>
                  <a:ext uri="{FF2B5EF4-FFF2-40B4-BE49-F238E27FC236}">
                    <a16:creationId xmlns="" xmlns:a16="http://schemas.microsoft.com/office/drawing/2014/main" id="{3B449CF2-C587-4C8F-998B-2235DDAE4E35}"/>
                  </a:ext>
                </a:extLst>
              </p:cNvPr>
              <p:cNvSpPr txBox="1"/>
              <p:nvPr/>
            </p:nvSpPr>
            <p:spPr>
              <a:xfrm>
                <a:off x="7045278" y="2387449"/>
                <a:ext cx="4223657" cy="400110"/>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COLLEGE ENTRANCE EXAMINATION PSYCHOLOGICAL COUNSELING CLASS</a:t>
                </a:r>
                <a:endParaRPr lang="zh-CN" altLang="en-US" sz="1000" dirty="0">
                  <a:solidFill>
                    <a:schemeClr val="tx1">
                      <a:lumMod val="75000"/>
                      <a:lumOff val="25000"/>
                    </a:schemeClr>
                  </a:solidFill>
                  <a:cs typeface="+mn-ea"/>
                  <a:sym typeface="+mn-lt"/>
                </a:endParaRPr>
              </a:p>
            </p:txBody>
          </p:sp>
        </p:grpSp>
      </p:grpSp>
      <p:grpSp>
        <p:nvGrpSpPr>
          <p:cNvPr id="21" name="组合 20">
            <a:extLst>
              <a:ext uri="{FF2B5EF4-FFF2-40B4-BE49-F238E27FC236}">
                <a16:creationId xmlns="" xmlns:a16="http://schemas.microsoft.com/office/drawing/2014/main" id="{CAFFB22B-F371-4C0C-8920-76EEE6F89D4C}"/>
              </a:ext>
            </a:extLst>
          </p:cNvPr>
          <p:cNvGrpSpPr/>
          <p:nvPr/>
        </p:nvGrpSpPr>
        <p:grpSpPr>
          <a:xfrm>
            <a:off x="6096000" y="3119145"/>
            <a:ext cx="5267234" cy="961802"/>
            <a:chOff x="6001701" y="1810368"/>
            <a:chExt cx="5267234" cy="961802"/>
          </a:xfrm>
        </p:grpSpPr>
        <p:sp>
          <p:nvSpPr>
            <p:cNvPr id="22" name="文本框 21">
              <a:extLst>
                <a:ext uri="{FF2B5EF4-FFF2-40B4-BE49-F238E27FC236}">
                  <a16:creationId xmlns="" xmlns:a16="http://schemas.microsoft.com/office/drawing/2014/main" id="{0E8D93DE-A6D1-468B-B969-8515884A6D08}"/>
                </a:ext>
              </a:extLst>
            </p:cNvPr>
            <p:cNvSpPr txBox="1"/>
            <p:nvPr/>
          </p:nvSpPr>
          <p:spPr>
            <a:xfrm>
              <a:off x="6001701" y="1810368"/>
              <a:ext cx="1074057" cy="923330"/>
            </a:xfrm>
            <a:prstGeom prst="rect">
              <a:avLst/>
            </a:prstGeom>
            <a:noFill/>
          </p:spPr>
          <p:txBody>
            <a:bodyPr wrap="square" rtlCol="0">
              <a:spAutoFit/>
            </a:bodyPr>
            <a:lstStyle>
              <a:defPPr>
                <a:defRPr lang="zh-CN"/>
              </a:defPPr>
              <a:lvl1pPr>
                <a:defRPr sz="5400" i="1">
                  <a:solidFill>
                    <a:schemeClr val="tx1">
                      <a:lumMod val="75000"/>
                      <a:lumOff val="25000"/>
                    </a:schemeClr>
                  </a:solidFill>
                  <a:cs typeface="+mn-ea"/>
                </a:defRPr>
              </a:lvl1pPr>
            </a:lstStyle>
            <a:p>
              <a:r>
                <a:rPr lang="en-US" altLang="zh-CN" dirty="0" smtClean="0">
                  <a:sym typeface="+mn-lt"/>
                </a:rPr>
                <a:t>02</a:t>
              </a:r>
              <a:endParaRPr lang="zh-CN" altLang="en-US" dirty="0">
                <a:sym typeface="+mn-lt"/>
              </a:endParaRPr>
            </a:p>
          </p:txBody>
        </p:sp>
        <p:grpSp>
          <p:nvGrpSpPr>
            <p:cNvPr id="23" name="组合 22">
              <a:extLst>
                <a:ext uri="{FF2B5EF4-FFF2-40B4-BE49-F238E27FC236}">
                  <a16:creationId xmlns="" xmlns:a16="http://schemas.microsoft.com/office/drawing/2014/main" id="{8A5BBF5A-B9A8-42F3-A779-C77480243119}"/>
                </a:ext>
              </a:extLst>
            </p:cNvPr>
            <p:cNvGrpSpPr/>
            <p:nvPr/>
          </p:nvGrpSpPr>
          <p:grpSpPr>
            <a:xfrm>
              <a:off x="6999558" y="1918090"/>
              <a:ext cx="4269377" cy="854080"/>
              <a:chOff x="6999558" y="1933479"/>
              <a:chExt cx="4269377" cy="854080"/>
            </a:xfrm>
          </p:grpSpPr>
          <p:sp>
            <p:nvSpPr>
              <p:cNvPr id="24" name="文本框 23">
                <a:extLst>
                  <a:ext uri="{FF2B5EF4-FFF2-40B4-BE49-F238E27FC236}">
                    <a16:creationId xmlns="" xmlns:a16="http://schemas.microsoft.com/office/drawing/2014/main" id="{BDB5DDB3-3579-4B17-93A7-5E565A4E6178}"/>
                  </a:ext>
                </a:extLst>
              </p:cNvPr>
              <p:cNvSpPr txBox="1"/>
              <p:nvPr/>
            </p:nvSpPr>
            <p:spPr>
              <a:xfrm>
                <a:off x="6999558" y="1933479"/>
                <a:ext cx="3927522" cy="523220"/>
              </a:xfrm>
              <a:prstGeom prst="rect">
                <a:avLst/>
              </a:prstGeom>
              <a:noFill/>
            </p:spPr>
            <p:txBody>
              <a:bodyPr wrap="square" rtlCol="0">
                <a:spAutoFit/>
              </a:bodyPr>
              <a:lstStyle>
                <a:defPPr>
                  <a:defRPr lang="zh-CN"/>
                </a:defPPr>
                <a:lvl1pPr algn="dist">
                  <a:defRPr sz="2800" b="1">
                    <a:solidFill>
                      <a:schemeClr val="tx1">
                        <a:lumMod val="75000"/>
                        <a:lumOff val="25000"/>
                      </a:schemeClr>
                    </a:solidFill>
                    <a:cs typeface="+mn-ea"/>
                  </a:defRPr>
                </a:lvl1pPr>
              </a:lstStyle>
              <a:p>
                <a:r>
                  <a:rPr lang="zh-CN" altLang="en-US" dirty="0">
                    <a:sym typeface="+mn-lt"/>
                  </a:rPr>
                  <a:t>必备物品提前准备</a:t>
                </a:r>
              </a:p>
            </p:txBody>
          </p:sp>
          <p:sp>
            <p:nvSpPr>
              <p:cNvPr id="25" name="文本框 24">
                <a:extLst>
                  <a:ext uri="{FF2B5EF4-FFF2-40B4-BE49-F238E27FC236}">
                    <a16:creationId xmlns="" xmlns:a16="http://schemas.microsoft.com/office/drawing/2014/main" id="{CC40F680-CA11-4D41-94C2-53D8A401A38F}"/>
                  </a:ext>
                </a:extLst>
              </p:cNvPr>
              <p:cNvSpPr txBox="1"/>
              <p:nvPr/>
            </p:nvSpPr>
            <p:spPr>
              <a:xfrm>
                <a:off x="7045278" y="2387449"/>
                <a:ext cx="4223657" cy="400110"/>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COLLEGE ENTRANCE EXAMINATION PSYCHOLOGICAL COUNSELING CLASS</a:t>
                </a:r>
                <a:endParaRPr lang="zh-CN" altLang="en-US" sz="1000" dirty="0">
                  <a:solidFill>
                    <a:schemeClr val="tx1">
                      <a:lumMod val="75000"/>
                      <a:lumOff val="25000"/>
                    </a:schemeClr>
                  </a:solidFill>
                  <a:cs typeface="+mn-ea"/>
                  <a:sym typeface="+mn-lt"/>
                </a:endParaRPr>
              </a:p>
            </p:txBody>
          </p:sp>
        </p:grpSp>
      </p:grpSp>
      <p:grpSp>
        <p:nvGrpSpPr>
          <p:cNvPr id="26" name="组合 25">
            <a:extLst>
              <a:ext uri="{FF2B5EF4-FFF2-40B4-BE49-F238E27FC236}">
                <a16:creationId xmlns="" xmlns:a16="http://schemas.microsoft.com/office/drawing/2014/main" id="{A5F3C29F-D711-4141-8ED2-830B36389A01}"/>
              </a:ext>
            </a:extLst>
          </p:cNvPr>
          <p:cNvGrpSpPr/>
          <p:nvPr/>
        </p:nvGrpSpPr>
        <p:grpSpPr>
          <a:xfrm>
            <a:off x="6096000" y="4243256"/>
            <a:ext cx="5267234" cy="961802"/>
            <a:chOff x="6001701" y="1810368"/>
            <a:chExt cx="5267234" cy="961802"/>
          </a:xfrm>
        </p:grpSpPr>
        <p:sp>
          <p:nvSpPr>
            <p:cNvPr id="27" name="文本框 26">
              <a:extLst>
                <a:ext uri="{FF2B5EF4-FFF2-40B4-BE49-F238E27FC236}">
                  <a16:creationId xmlns="" xmlns:a16="http://schemas.microsoft.com/office/drawing/2014/main" id="{DFBDBEFD-FF81-4A2D-8FDA-038D546562A4}"/>
                </a:ext>
              </a:extLst>
            </p:cNvPr>
            <p:cNvSpPr txBox="1"/>
            <p:nvPr/>
          </p:nvSpPr>
          <p:spPr>
            <a:xfrm>
              <a:off x="6001701" y="1810368"/>
              <a:ext cx="1074057" cy="923330"/>
            </a:xfrm>
            <a:prstGeom prst="rect">
              <a:avLst/>
            </a:prstGeom>
            <a:noFill/>
          </p:spPr>
          <p:txBody>
            <a:bodyPr wrap="square" rtlCol="0">
              <a:spAutoFit/>
            </a:bodyPr>
            <a:lstStyle>
              <a:defPPr>
                <a:defRPr lang="zh-CN"/>
              </a:defPPr>
              <a:lvl1pPr>
                <a:defRPr sz="5400" i="1">
                  <a:solidFill>
                    <a:schemeClr val="tx1">
                      <a:lumMod val="75000"/>
                      <a:lumOff val="25000"/>
                    </a:schemeClr>
                  </a:solidFill>
                  <a:cs typeface="+mn-ea"/>
                </a:defRPr>
              </a:lvl1pPr>
            </a:lstStyle>
            <a:p>
              <a:r>
                <a:rPr lang="en-US" altLang="zh-CN" dirty="0" smtClean="0">
                  <a:sym typeface="+mn-lt"/>
                </a:rPr>
                <a:t>03</a:t>
              </a:r>
              <a:endParaRPr lang="zh-CN" altLang="en-US" dirty="0">
                <a:sym typeface="+mn-lt"/>
              </a:endParaRPr>
            </a:p>
          </p:txBody>
        </p:sp>
        <p:grpSp>
          <p:nvGrpSpPr>
            <p:cNvPr id="28" name="组合 27">
              <a:extLst>
                <a:ext uri="{FF2B5EF4-FFF2-40B4-BE49-F238E27FC236}">
                  <a16:creationId xmlns="" xmlns:a16="http://schemas.microsoft.com/office/drawing/2014/main" id="{22D6BCF5-BAB2-429F-A842-AFB44B1E4E74}"/>
                </a:ext>
              </a:extLst>
            </p:cNvPr>
            <p:cNvGrpSpPr/>
            <p:nvPr/>
          </p:nvGrpSpPr>
          <p:grpSpPr>
            <a:xfrm>
              <a:off x="6999558" y="1918090"/>
              <a:ext cx="4269377" cy="854080"/>
              <a:chOff x="6999558" y="1933479"/>
              <a:chExt cx="4269377" cy="854080"/>
            </a:xfrm>
          </p:grpSpPr>
          <p:sp>
            <p:nvSpPr>
              <p:cNvPr id="29" name="文本框 28">
                <a:extLst>
                  <a:ext uri="{FF2B5EF4-FFF2-40B4-BE49-F238E27FC236}">
                    <a16:creationId xmlns="" xmlns:a16="http://schemas.microsoft.com/office/drawing/2014/main" id="{0476A32F-3171-4ACD-81F4-F6C28D4810E5}"/>
                  </a:ext>
                </a:extLst>
              </p:cNvPr>
              <p:cNvSpPr txBox="1"/>
              <p:nvPr/>
            </p:nvSpPr>
            <p:spPr>
              <a:xfrm>
                <a:off x="6999558" y="1933479"/>
                <a:ext cx="3927522" cy="523220"/>
              </a:xfrm>
              <a:prstGeom prst="rect">
                <a:avLst/>
              </a:prstGeom>
              <a:noFill/>
            </p:spPr>
            <p:txBody>
              <a:bodyPr wrap="square" rtlCol="0">
                <a:spAutoFit/>
              </a:bodyPr>
              <a:lstStyle>
                <a:defPPr>
                  <a:defRPr lang="zh-CN"/>
                </a:defPPr>
                <a:lvl1pPr algn="dist">
                  <a:defRPr sz="2800" b="1">
                    <a:solidFill>
                      <a:schemeClr val="tx1">
                        <a:lumMod val="75000"/>
                        <a:lumOff val="25000"/>
                      </a:schemeClr>
                    </a:solidFill>
                    <a:cs typeface="+mn-ea"/>
                  </a:defRPr>
                </a:lvl1pPr>
              </a:lstStyle>
              <a:p>
                <a:r>
                  <a:rPr lang="zh-CN" altLang="en-US" dirty="0">
                    <a:sym typeface="+mn-lt"/>
                  </a:rPr>
                  <a:t>必胜心态教育会</a:t>
                </a:r>
              </a:p>
            </p:txBody>
          </p:sp>
          <p:sp>
            <p:nvSpPr>
              <p:cNvPr id="30" name="文本框 29">
                <a:extLst>
                  <a:ext uri="{FF2B5EF4-FFF2-40B4-BE49-F238E27FC236}">
                    <a16:creationId xmlns="" xmlns:a16="http://schemas.microsoft.com/office/drawing/2014/main" id="{D578CCEF-AEA0-4890-BD3C-2F76E658E159}"/>
                  </a:ext>
                </a:extLst>
              </p:cNvPr>
              <p:cNvSpPr txBox="1"/>
              <p:nvPr/>
            </p:nvSpPr>
            <p:spPr>
              <a:xfrm>
                <a:off x="7045278" y="2387449"/>
                <a:ext cx="4223657" cy="400110"/>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COLLEGE ENTRANCE EXAMINATION PSYCHOLOGICAL COUNSELING CLASS</a:t>
                </a:r>
                <a:endParaRPr lang="zh-CN" altLang="en-US" sz="1000" dirty="0">
                  <a:solidFill>
                    <a:schemeClr val="tx1">
                      <a:lumMod val="75000"/>
                      <a:lumOff val="25000"/>
                    </a:schemeClr>
                  </a:solidFill>
                  <a:cs typeface="+mn-ea"/>
                  <a:sym typeface="+mn-lt"/>
                </a:endParaRPr>
              </a:p>
            </p:txBody>
          </p:sp>
        </p:grpSp>
      </p:grpSp>
      <p:grpSp>
        <p:nvGrpSpPr>
          <p:cNvPr id="31" name="组合 30">
            <a:extLst>
              <a:ext uri="{FF2B5EF4-FFF2-40B4-BE49-F238E27FC236}">
                <a16:creationId xmlns="" xmlns:a16="http://schemas.microsoft.com/office/drawing/2014/main" id="{BE306CD4-83EC-4821-B18A-EFE525BEB6AB}"/>
              </a:ext>
            </a:extLst>
          </p:cNvPr>
          <p:cNvGrpSpPr/>
          <p:nvPr/>
        </p:nvGrpSpPr>
        <p:grpSpPr>
          <a:xfrm>
            <a:off x="6096000" y="5367368"/>
            <a:ext cx="5267234" cy="961802"/>
            <a:chOff x="6001701" y="1810368"/>
            <a:chExt cx="5267234" cy="961802"/>
          </a:xfrm>
        </p:grpSpPr>
        <p:sp>
          <p:nvSpPr>
            <p:cNvPr id="32" name="文本框 31">
              <a:extLst>
                <a:ext uri="{FF2B5EF4-FFF2-40B4-BE49-F238E27FC236}">
                  <a16:creationId xmlns="" xmlns:a16="http://schemas.microsoft.com/office/drawing/2014/main" id="{EB186799-B985-4C38-877E-F738CB72A2E2}"/>
                </a:ext>
              </a:extLst>
            </p:cNvPr>
            <p:cNvSpPr txBox="1"/>
            <p:nvPr/>
          </p:nvSpPr>
          <p:spPr>
            <a:xfrm>
              <a:off x="6001701" y="1810368"/>
              <a:ext cx="1074057" cy="923330"/>
            </a:xfrm>
            <a:prstGeom prst="rect">
              <a:avLst/>
            </a:prstGeom>
            <a:noFill/>
          </p:spPr>
          <p:txBody>
            <a:bodyPr wrap="square" rtlCol="0">
              <a:spAutoFit/>
            </a:bodyPr>
            <a:lstStyle>
              <a:defPPr>
                <a:defRPr lang="zh-CN"/>
              </a:defPPr>
              <a:lvl1pPr>
                <a:defRPr sz="5400" i="1">
                  <a:solidFill>
                    <a:schemeClr val="tx1">
                      <a:lumMod val="75000"/>
                      <a:lumOff val="25000"/>
                    </a:schemeClr>
                  </a:solidFill>
                  <a:cs typeface="+mn-ea"/>
                </a:defRPr>
              </a:lvl1pPr>
            </a:lstStyle>
            <a:p>
              <a:r>
                <a:rPr lang="en-US" altLang="zh-CN" dirty="0" smtClean="0">
                  <a:sym typeface="+mn-lt"/>
                </a:rPr>
                <a:t>04</a:t>
              </a:r>
              <a:endParaRPr lang="zh-CN" altLang="en-US" dirty="0">
                <a:sym typeface="+mn-lt"/>
              </a:endParaRPr>
            </a:p>
          </p:txBody>
        </p:sp>
        <p:grpSp>
          <p:nvGrpSpPr>
            <p:cNvPr id="33" name="组合 32">
              <a:extLst>
                <a:ext uri="{FF2B5EF4-FFF2-40B4-BE49-F238E27FC236}">
                  <a16:creationId xmlns="" xmlns:a16="http://schemas.microsoft.com/office/drawing/2014/main" id="{27146F9D-BCB0-470E-B1E4-409D471C1A70}"/>
                </a:ext>
              </a:extLst>
            </p:cNvPr>
            <p:cNvGrpSpPr/>
            <p:nvPr/>
          </p:nvGrpSpPr>
          <p:grpSpPr>
            <a:xfrm>
              <a:off x="6999558" y="1918090"/>
              <a:ext cx="4269377" cy="854080"/>
              <a:chOff x="6999558" y="1933479"/>
              <a:chExt cx="4269377" cy="854080"/>
            </a:xfrm>
          </p:grpSpPr>
          <p:sp>
            <p:nvSpPr>
              <p:cNvPr id="34" name="文本框 33">
                <a:extLst>
                  <a:ext uri="{FF2B5EF4-FFF2-40B4-BE49-F238E27FC236}">
                    <a16:creationId xmlns="" xmlns:a16="http://schemas.microsoft.com/office/drawing/2014/main" id="{8AE03C51-EDEB-4E3A-A871-F07AE8C0DF20}"/>
                  </a:ext>
                </a:extLst>
              </p:cNvPr>
              <p:cNvSpPr txBox="1"/>
              <p:nvPr/>
            </p:nvSpPr>
            <p:spPr>
              <a:xfrm>
                <a:off x="6999558" y="1933479"/>
                <a:ext cx="3927522" cy="523220"/>
              </a:xfrm>
              <a:prstGeom prst="rect">
                <a:avLst/>
              </a:prstGeom>
              <a:noFill/>
            </p:spPr>
            <p:txBody>
              <a:bodyPr wrap="square" rtlCol="0">
                <a:spAutoFit/>
              </a:bodyPr>
              <a:lstStyle>
                <a:defPPr>
                  <a:defRPr lang="zh-CN"/>
                </a:defPPr>
                <a:lvl1pPr algn="dist">
                  <a:defRPr sz="2800" b="1">
                    <a:solidFill>
                      <a:schemeClr val="tx1">
                        <a:lumMod val="75000"/>
                        <a:lumOff val="25000"/>
                      </a:schemeClr>
                    </a:solidFill>
                    <a:cs typeface="+mn-ea"/>
                  </a:defRPr>
                </a:lvl1pPr>
              </a:lstStyle>
              <a:p>
                <a:r>
                  <a:rPr lang="zh-CN" altLang="en-US" dirty="0">
                    <a:sym typeface="+mn-lt"/>
                  </a:rPr>
                  <a:t>放松心情准备考试</a:t>
                </a:r>
              </a:p>
            </p:txBody>
          </p:sp>
          <p:sp>
            <p:nvSpPr>
              <p:cNvPr id="35" name="文本框 34">
                <a:extLst>
                  <a:ext uri="{FF2B5EF4-FFF2-40B4-BE49-F238E27FC236}">
                    <a16:creationId xmlns="" xmlns:a16="http://schemas.microsoft.com/office/drawing/2014/main" id="{920DD2A8-ADFE-4BA2-B009-528E04058337}"/>
                  </a:ext>
                </a:extLst>
              </p:cNvPr>
              <p:cNvSpPr txBox="1"/>
              <p:nvPr/>
            </p:nvSpPr>
            <p:spPr>
              <a:xfrm>
                <a:off x="7045278" y="2387449"/>
                <a:ext cx="4223657" cy="400110"/>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COLLEGE ENTRANCE EXAMINATION PSYCHOLOGICAL COUNSELING CLASS</a:t>
                </a:r>
                <a:endParaRPr lang="zh-CN" altLang="en-US" sz="1000" dirty="0">
                  <a:solidFill>
                    <a:schemeClr val="tx1">
                      <a:lumMod val="75000"/>
                      <a:lumOff val="25000"/>
                    </a:schemeClr>
                  </a:solidFill>
                  <a:cs typeface="+mn-ea"/>
                  <a:sym typeface="+mn-lt"/>
                </a:endParaRPr>
              </a:p>
            </p:txBody>
          </p:sp>
        </p:grpSp>
      </p:grpSp>
    </p:spTree>
    <p:custDataLst>
      <p:tags r:id="rId1"/>
    </p:custDataLst>
    <p:extLst>
      <p:ext uri="{BB962C8B-B14F-4D97-AF65-F5344CB8AC3E}">
        <p14:creationId xmlns:p14="http://schemas.microsoft.com/office/powerpoint/2010/main" val="2447261495"/>
      </p:ext>
    </p:extLst>
  </p:cSld>
  <p:clrMapOvr>
    <a:masterClrMapping/>
  </p:clrMapOvr>
  <mc:AlternateContent xmlns:mc="http://schemas.openxmlformats.org/markup-compatibility/2006" xmlns:p14="http://schemas.microsoft.com/office/powerpoint/2010/main">
    <mc:Choice Requires="p14">
      <p:transition spd="slow" p14:dur="1500" advTm="3403">
        <p:random/>
      </p:transition>
    </mc:Choice>
    <mc:Fallback xmlns="">
      <p:transition spd="slow" advTm="340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750" fill="hold"/>
                                        <p:tgtEl>
                                          <p:spTgt spid="21"/>
                                        </p:tgtEl>
                                        <p:attrNameLst>
                                          <p:attrName>ppt_x</p:attrName>
                                        </p:attrNameLst>
                                      </p:cBhvr>
                                      <p:tavLst>
                                        <p:tav tm="0">
                                          <p:val>
                                            <p:strVal val="1+#ppt_w/2"/>
                                          </p:val>
                                        </p:tav>
                                        <p:tav tm="100000">
                                          <p:val>
                                            <p:strVal val="#ppt_x"/>
                                          </p:val>
                                        </p:tav>
                                      </p:tavLst>
                                    </p:anim>
                                    <p:anim calcmode="lin" valueType="num">
                                      <p:cBhvr additive="base">
                                        <p:cTn id="29" dur="75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1+#ppt_w/2"/>
                                          </p:val>
                                        </p:tav>
                                        <p:tav tm="100000">
                                          <p:val>
                                            <p:strVal val="#ppt_x"/>
                                          </p:val>
                                        </p:tav>
                                      </p:tavLst>
                                    </p:anim>
                                    <p:anim calcmode="lin" valueType="num">
                                      <p:cBhvr additive="base">
                                        <p:cTn id="33" dur="1000" fill="hold"/>
                                        <p:tgtEl>
                                          <p:spTgt spid="26"/>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1250" fill="hold"/>
                                        <p:tgtEl>
                                          <p:spTgt spid="31"/>
                                        </p:tgtEl>
                                        <p:attrNameLst>
                                          <p:attrName>ppt_x</p:attrName>
                                        </p:attrNameLst>
                                      </p:cBhvr>
                                      <p:tavLst>
                                        <p:tav tm="0">
                                          <p:val>
                                            <p:strVal val="1+#ppt_w/2"/>
                                          </p:val>
                                        </p:tav>
                                        <p:tav tm="100000">
                                          <p:val>
                                            <p:strVal val="#ppt_x"/>
                                          </p:val>
                                        </p:tav>
                                      </p:tavLst>
                                    </p:anim>
                                    <p:anim calcmode="lin" valueType="num">
                                      <p:cBhvr additive="base">
                                        <p:cTn id="37" dur="12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组合 11">
            <a:extLst>
              <a:ext uri="{FF2B5EF4-FFF2-40B4-BE49-F238E27FC236}">
                <a16:creationId xmlns="" xmlns:a16="http://schemas.microsoft.com/office/drawing/2014/main" id="{FB6060A9-5088-438C-9E28-8470ED3D4738}"/>
              </a:ext>
            </a:extLst>
          </p:cNvPr>
          <p:cNvGrpSpPr/>
          <p:nvPr/>
        </p:nvGrpSpPr>
        <p:grpSpPr>
          <a:xfrm>
            <a:off x="1098278" y="-149049"/>
            <a:ext cx="9995445" cy="5798735"/>
            <a:chOff x="1098278" y="-149049"/>
            <a:chExt cx="9995445" cy="5798735"/>
          </a:xfrm>
        </p:grpSpPr>
        <p:sp>
          <p:nvSpPr>
            <p:cNvPr id="9" name="矩形: 圆角 8">
              <a:extLst>
                <a:ext uri="{FF2B5EF4-FFF2-40B4-BE49-F238E27FC236}">
                  <a16:creationId xmlns="" xmlns:a16="http://schemas.microsoft.com/office/drawing/2014/main" id="{ACA96889-6FDD-4932-AB95-089383F2E8BD}"/>
                </a:ext>
              </a:extLst>
            </p:cNvPr>
            <p:cNvSpPr/>
            <p:nvPr/>
          </p:nvSpPr>
          <p:spPr>
            <a:xfrm>
              <a:off x="1098278" y="1208314"/>
              <a:ext cx="9995445" cy="4441372"/>
            </a:xfrm>
            <a:prstGeom prst="roundRect">
              <a:avLst>
                <a:gd name="adj" fmla="val 7517"/>
              </a:avLst>
            </a:prstGeom>
            <a:solidFill>
              <a:schemeClr val="bg1"/>
            </a:solidFill>
            <a:ln>
              <a:noFill/>
            </a:ln>
            <a:effectLst>
              <a:outerShdw blurRad="2413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a:extLst>
                <a:ext uri="{FF2B5EF4-FFF2-40B4-BE49-F238E27FC236}">
                  <a16:creationId xmlns="" xmlns:a16="http://schemas.microsoft.com/office/drawing/2014/main" id="{D57E34F5-F34D-4183-8813-0BABBE263698}"/>
                </a:ext>
              </a:extLst>
            </p:cNvPr>
            <p:cNvGrpSpPr/>
            <p:nvPr/>
          </p:nvGrpSpPr>
          <p:grpSpPr>
            <a:xfrm>
              <a:off x="2615292" y="3836639"/>
              <a:ext cx="6961415" cy="1154163"/>
              <a:chOff x="2625272" y="2292600"/>
              <a:chExt cx="5292273" cy="1154163"/>
            </a:xfrm>
          </p:grpSpPr>
          <p:sp>
            <p:nvSpPr>
              <p:cNvPr id="5" name="文本框 4">
                <a:extLst>
                  <a:ext uri="{FF2B5EF4-FFF2-40B4-BE49-F238E27FC236}">
                    <a16:creationId xmlns="" xmlns:a16="http://schemas.microsoft.com/office/drawing/2014/main" id="{3155DC2A-A258-467B-8618-C9825840D0F0}"/>
                  </a:ext>
                </a:extLst>
              </p:cNvPr>
              <p:cNvSpPr txBox="1"/>
              <p:nvPr/>
            </p:nvSpPr>
            <p:spPr>
              <a:xfrm>
                <a:off x="2625273" y="2292600"/>
                <a:ext cx="5292272" cy="101566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放松心情准备考试</a:t>
                </a:r>
              </a:p>
            </p:txBody>
          </p:sp>
          <p:sp>
            <p:nvSpPr>
              <p:cNvPr id="6" name="文本框 5">
                <a:extLst>
                  <a:ext uri="{FF2B5EF4-FFF2-40B4-BE49-F238E27FC236}">
                    <a16:creationId xmlns="" xmlns:a16="http://schemas.microsoft.com/office/drawing/2014/main" id="{06FCCEDC-7BBF-4138-B93A-5F8ABA8F830A}"/>
                  </a:ext>
                </a:extLst>
              </p:cNvPr>
              <p:cNvSpPr txBox="1"/>
              <p:nvPr/>
            </p:nvSpPr>
            <p:spPr>
              <a:xfrm>
                <a:off x="2625272" y="3169764"/>
                <a:ext cx="5292272"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COLLEGE ENTRANCE EXAMINATION PSYCHOLOGICAL COUNSELING CLASS</a:t>
                </a:r>
                <a:endParaRPr kumimoji="0" lang="zh-CN" altLang="en-US"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endParaRPr>
              </a:p>
            </p:txBody>
          </p:sp>
        </p:grpSp>
        <p:pic>
          <p:nvPicPr>
            <p:cNvPr id="11" name="图片 10">
              <a:extLst>
                <a:ext uri="{FF2B5EF4-FFF2-40B4-BE49-F238E27FC236}">
                  <a16:creationId xmlns="" xmlns:a16="http://schemas.microsoft.com/office/drawing/2014/main" id="{6AF4A348-798D-4586-9058-39084FFE6C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67641" y="-149049"/>
              <a:ext cx="9656716" cy="3985688"/>
            </a:xfrm>
            <a:prstGeom prst="rect">
              <a:avLst/>
            </a:prstGeom>
            <a:effectLst>
              <a:outerShdw blurRad="63500" algn="ctr" rotWithShape="0">
                <a:prstClr val="black">
                  <a:alpha val="32000"/>
                </a:prstClr>
              </a:outerShdw>
            </a:effectLst>
          </p:spPr>
        </p:pic>
      </p:grpSp>
    </p:spTree>
    <p:custDataLst>
      <p:tags r:id="rId1"/>
    </p:custDataLst>
    <p:extLst>
      <p:ext uri="{BB962C8B-B14F-4D97-AF65-F5344CB8AC3E}">
        <p14:creationId xmlns:p14="http://schemas.microsoft.com/office/powerpoint/2010/main" val="1856095579"/>
      </p:ext>
    </p:extLst>
  </p:cSld>
  <p:clrMapOvr>
    <a:masterClrMapping/>
  </p:clrMapOvr>
  <mc:AlternateContent xmlns:mc="http://schemas.openxmlformats.org/markup-compatibility/2006" xmlns:p14="http://schemas.microsoft.com/office/powerpoint/2010/main">
    <mc:Choice Requires="p14">
      <p:transition spd="slow" p14:dur="1500" advTm="1347">
        <p:random/>
      </p:transition>
    </mc:Choice>
    <mc:Fallback xmlns="">
      <p:transition spd="slow" advTm="134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放松心情准备考试</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 xmlns:a16="http://schemas.microsoft.com/office/drawing/2014/main" id="{0D687296-EE71-4AF4-91D1-46D927B812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7301" y="845574"/>
            <a:ext cx="5583974" cy="5583974"/>
          </a:xfrm>
          <a:prstGeom prst="rect">
            <a:avLst/>
          </a:prstGeom>
        </p:spPr>
      </p:pic>
      <p:grpSp>
        <p:nvGrpSpPr>
          <p:cNvPr id="9" name="组合 8">
            <a:extLst>
              <a:ext uri="{FF2B5EF4-FFF2-40B4-BE49-F238E27FC236}">
                <a16:creationId xmlns="" xmlns:a16="http://schemas.microsoft.com/office/drawing/2014/main" id="{704E5217-A327-4A7C-B38F-6D47A5FACAEC}"/>
              </a:ext>
            </a:extLst>
          </p:cNvPr>
          <p:cNvGrpSpPr/>
          <p:nvPr/>
        </p:nvGrpSpPr>
        <p:grpSpPr>
          <a:xfrm>
            <a:off x="1057980" y="1998022"/>
            <a:ext cx="2875391" cy="1384994"/>
            <a:chOff x="993235" y="3113254"/>
            <a:chExt cx="2875391" cy="1384994"/>
          </a:xfrm>
        </p:grpSpPr>
        <p:sp>
          <p:nvSpPr>
            <p:cNvPr id="10" name="文本框 9">
              <a:extLst>
                <a:ext uri="{FF2B5EF4-FFF2-40B4-BE49-F238E27FC236}">
                  <a16:creationId xmlns="" xmlns:a16="http://schemas.microsoft.com/office/drawing/2014/main" id="{DA630DE8-6A0E-43ED-B3AD-E72B2D9F27B3}"/>
                </a:ext>
              </a:extLst>
            </p:cNvPr>
            <p:cNvSpPr txBox="1"/>
            <p:nvPr/>
          </p:nvSpPr>
          <p:spPr>
            <a:xfrm>
              <a:off x="1589101"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放松心情</a:t>
              </a:r>
            </a:p>
          </p:txBody>
        </p:sp>
        <p:sp>
          <p:nvSpPr>
            <p:cNvPr id="11" name="文本框 10">
              <a:extLst>
                <a:ext uri="{FF2B5EF4-FFF2-40B4-BE49-F238E27FC236}">
                  <a16:creationId xmlns="" xmlns:a16="http://schemas.microsoft.com/office/drawing/2014/main" id="{8E6C8831-05EE-4A87-A1F4-2CADBF54E978}"/>
                </a:ext>
              </a:extLst>
            </p:cNvPr>
            <p:cNvSpPr txBox="1"/>
            <p:nvPr/>
          </p:nvSpPr>
          <p:spPr>
            <a:xfrm>
              <a:off x="993235" y="3544141"/>
              <a:ext cx="2875391" cy="954107"/>
            </a:xfrm>
            <a:prstGeom prst="rect">
              <a:avLst/>
            </a:prstGeom>
            <a:noFill/>
          </p:spPr>
          <p:txBody>
            <a:bodyPr wrap="square" rtlCol="0">
              <a:spAutoFit/>
            </a:bodyPr>
            <a:lstStyle/>
            <a:p>
              <a:pPr algn="ctr"/>
              <a:r>
                <a:rPr lang="en-US" altLang="zh-CN" sz="1400" b="0" i="0" spc="400" dirty="0">
                  <a:solidFill>
                    <a:srgbClr val="333333"/>
                  </a:solidFill>
                  <a:effectLst/>
                  <a:cs typeface="+mn-ea"/>
                  <a:sym typeface="+mn-lt"/>
                </a:rPr>
                <a:t>2020</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3</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31</a:t>
              </a:r>
              <a:r>
                <a:rPr lang="zh-CN" altLang="en-US" sz="1400" b="0" i="0" spc="400" dirty="0">
                  <a:solidFill>
                    <a:srgbClr val="333333"/>
                  </a:solidFill>
                  <a:effectLst/>
                  <a:cs typeface="+mn-ea"/>
                  <a:sym typeface="+mn-lt"/>
                </a:rPr>
                <a:t>日，经党中央、国务院同意，</a:t>
              </a:r>
              <a:r>
                <a:rPr lang="en-US" altLang="zh-CN" sz="1400" b="0" i="0" spc="400" dirty="0">
                  <a:solidFill>
                    <a:srgbClr val="333333"/>
                  </a:solidFill>
                  <a:effectLst/>
                  <a:cs typeface="+mn-ea"/>
                  <a:sym typeface="+mn-lt"/>
                </a:rPr>
                <a:t>2020</a:t>
              </a:r>
              <a:r>
                <a:rPr lang="zh-CN" altLang="en-US" sz="1400" b="0" i="0" spc="400" dirty="0">
                  <a:solidFill>
                    <a:srgbClr val="333333"/>
                  </a:solidFill>
                  <a:effectLst/>
                  <a:cs typeface="+mn-ea"/>
                  <a:sym typeface="+mn-lt"/>
                </a:rPr>
                <a:t>年普通高等学校招生全国统一考试延期一个月举行。</a:t>
              </a:r>
              <a:endParaRPr lang="zh-CN" altLang="en-US" sz="1400" spc="400" dirty="0">
                <a:cs typeface="+mn-ea"/>
                <a:sym typeface="+mn-lt"/>
              </a:endParaRPr>
            </a:p>
          </p:txBody>
        </p:sp>
      </p:grpSp>
      <p:grpSp>
        <p:nvGrpSpPr>
          <p:cNvPr id="12" name="组合 11">
            <a:extLst>
              <a:ext uri="{FF2B5EF4-FFF2-40B4-BE49-F238E27FC236}">
                <a16:creationId xmlns="" xmlns:a16="http://schemas.microsoft.com/office/drawing/2014/main" id="{76FDAA9C-B1AF-480D-89EA-42CB1CF8D644}"/>
              </a:ext>
            </a:extLst>
          </p:cNvPr>
          <p:cNvGrpSpPr/>
          <p:nvPr/>
        </p:nvGrpSpPr>
        <p:grpSpPr>
          <a:xfrm>
            <a:off x="4105665" y="1998022"/>
            <a:ext cx="2875391" cy="1169551"/>
            <a:chOff x="993235" y="3113254"/>
            <a:chExt cx="2875391" cy="1169551"/>
          </a:xfrm>
        </p:grpSpPr>
        <p:sp>
          <p:nvSpPr>
            <p:cNvPr id="13" name="文本框 12">
              <a:extLst>
                <a:ext uri="{FF2B5EF4-FFF2-40B4-BE49-F238E27FC236}">
                  <a16:creationId xmlns="" xmlns:a16="http://schemas.microsoft.com/office/drawing/2014/main" id="{83859CD9-9D1C-4D0F-B60B-D9DCA3497929}"/>
                </a:ext>
              </a:extLst>
            </p:cNvPr>
            <p:cNvSpPr txBox="1"/>
            <p:nvPr/>
          </p:nvSpPr>
          <p:spPr>
            <a:xfrm>
              <a:off x="1589101"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放松心情</a:t>
              </a:r>
            </a:p>
          </p:txBody>
        </p:sp>
        <p:sp>
          <p:nvSpPr>
            <p:cNvPr id="14" name="文本框 13">
              <a:extLst>
                <a:ext uri="{FF2B5EF4-FFF2-40B4-BE49-F238E27FC236}">
                  <a16:creationId xmlns="" xmlns:a16="http://schemas.microsoft.com/office/drawing/2014/main" id="{1FDD1A66-D224-4C31-AC58-AC94A42A945E}"/>
                </a:ext>
              </a:extLst>
            </p:cNvPr>
            <p:cNvSpPr txBox="1"/>
            <p:nvPr/>
          </p:nvSpPr>
          <p:spPr>
            <a:xfrm>
              <a:off x="993235" y="3544141"/>
              <a:ext cx="2875391" cy="738664"/>
            </a:xfrm>
            <a:prstGeom prst="rect">
              <a:avLst/>
            </a:prstGeom>
            <a:noFill/>
          </p:spPr>
          <p:txBody>
            <a:bodyPr wrap="square" rtlCol="0">
              <a:spAutoFit/>
            </a:bodyPr>
            <a:lstStyle/>
            <a:p>
              <a:pPr algn="ctr"/>
              <a:r>
                <a:rPr lang="zh-CN" altLang="en-US" sz="1400" b="0" i="0" spc="400" dirty="0">
                  <a:solidFill>
                    <a:srgbClr val="333333"/>
                  </a:solidFill>
                  <a:effectLst/>
                  <a:cs typeface="+mn-ea"/>
                  <a:sym typeface="+mn-lt"/>
                </a:rPr>
                <a:t>考试时间为</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日至</a:t>
              </a:r>
              <a:r>
                <a:rPr lang="en-US" altLang="zh-CN" sz="1400" b="0" i="0" spc="400" dirty="0">
                  <a:solidFill>
                    <a:srgbClr val="333333"/>
                  </a:solidFill>
                  <a:effectLst/>
                  <a:cs typeface="+mn-ea"/>
                  <a:sym typeface="+mn-lt"/>
                </a:rPr>
                <a:t>8</a:t>
              </a:r>
              <a:r>
                <a:rPr lang="zh-CN" altLang="en-US" sz="1400" b="0" i="0" spc="400" dirty="0">
                  <a:solidFill>
                    <a:srgbClr val="333333"/>
                  </a:solidFill>
                  <a:effectLst/>
                  <a:cs typeface="+mn-ea"/>
                  <a:sym typeface="+mn-lt"/>
                </a:rPr>
                <a:t>日 。</a:t>
              </a:r>
              <a:r>
                <a:rPr lang="en-US" altLang="zh-CN" sz="1400" b="0" i="0" spc="400" dirty="0">
                  <a:solidFill>
                    <a:srgbClr val="333333"/>
                  </a:solidFill>
                  <a:effectLst/>
                  <a:cs typeface="+mn-ea"/>
                  <a:sym typeface="+mn-lt"/>
                </a:rPr>
                <a:t>2020</a:t>
              </a:r>
              <a:r>
                <a:rPr lang="zh-CN" altLang="en-US" sz="1400" b="0" i="0" spc="400" dirty="0">
                  <a:solidFill>
                    <a:srgbClr val="333333"/>
                  </a:solidFill>
                  <a:effectLst/>
                  <a:cs typeface="+mn-ea"/>
                  <a:sym typeface="+mn-lt"/>
                </a:rPr>
                <a:t>年全国高考报名人数为</a:t>
              </a:r>
              <a:r>
                <a:rPr lang="en-US" altLang="zh-CN" sz="1400" b="0" i="0" spc="400" dirty="0">
                  <a:solidFill>
                    <a:srgbClr val="333333"/>
                  </a:solidFill>
                  <a:effectLst/>
                  <a:cs typeface="+mn-ea"/>
                  <a:sym typeface="+mn-lt"/>
                </a:rPr>
                <a:t>1071</a:t>
              </a:r>
              <a:r>
                <a:rPr lang="zh-CN" altLang="en-US" sz="1400" b="0" i="0" spc="400" dirty="0">
                  <a:solidFill>
                    <a:srgbClr val="333333"/>
                  </a:solidFill>
                  <a:effectLst/>
                  <a:cs typeface="+mn-ea"/>
                  <a:sym typeface="+mn-lt"/>
                </a:rPr>
                <a:t>万人。</a:t>
              </a:r>
              <a:endParaRPr lang="zh-CN" altLang="en-US" sz="1400" spc="400" dirty="0">
                <a:cs typeface="+mn-ea"/>
                <a:sym typeface="+mn-lt"/>
              </a:endParaRPr>
            </a:p>
          </p:txBody>
        </p:sp>
      </p:grpSp>
      <p:grpSp>
        <p:nvGrpSpPr>
          <p:cNvPr id="15" name="组合 14">
            <a:extLst>
              <a:ext uri="{FF2B5EF4-FFF2-40B4-BE49-F238E27FC236}">
                <a16:creationId xmlns="" xmlns:a16="http://schemas.microsoft.com/office/drawing/2014/main" id="{60C3382A-FC87-4F0F-9F16-4E7FAB09B5F0}"/>
              </a:ext>
            </a:extLst>
          </p:cNvPr>
          <p:cNvGrpSpPr/>
          <p:nvPr/>
        </p:nvGrpSpPr>
        <p:grpSpPr>
          <a:xfrm>
            <a:off x="1057980" y="4068026"/>
            <a:ext cx="2875391" cy="1600438"/>
            <a:chOff x="993235" y="3113254"/>
            <a:chExt cx="2875391" cy="1600438"/>
          </a:xfrm>
        </p:grpSpPr>
        <p:sp>
          <p:nvSpPr>
            <p:cNvPr id="16" name="文本框 15">
              <a:extLst>
                <a:ext uri="{FF2B5EF4-FFF2-40B4-BE49-F238E27FC236}">
                  <a16:creationId xmlns="" xmlns:a16="http://schemas.microsoft.com/office/drawing/2014/main" id="{0F10B795-F979-45C6-99C7-9B27F8D452DC}"/>
                </a:ext>
              </a:extLst>
            </p:cNvPr>
            <p:cNvSpPr txBox="1"/>
            <p:nvPr/>
          </p:nvSpPr>
          <p:spPr>
            <a:xfrm>
              <a:off x="1589101"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放松心情</a:t>
              </a:r>
            </a:p>
          </p:txBody>
        </p:sp>
        <p:sp>
          <p:nvSpPr>
            <p:cNvPr id="17" name="文本框 16">
              <a:extLst>
                <a:ext uri="{FF2B5EF4-FFF2-40B4-BE49-F238E27FC236}">
                  <a16:creationId xmlns="" xmlns:a16="http://schemas.microsoft.com/office/drawing/2014/main" id="{25D75FD7-2FA4-4715-8F53-F92C9A0B9249}"/>
                </a:ext>
              </a:extLst>
            </p:cNvPr>
            <p:cNvSpPr txBox="1"/>
            <p:nvPr/>
          </p:nvSpPr>
          <p:spPr>
            <a:xfrm>
              <a:off x="993235" y="3544141"/>
              <a:ext cx="2875391" cy="1169551"/>
            </a:xfrm>
            <a:prstGeom prst="rect">
              <a:avLst/>
            </a:prstGeom>
            <a:noFill/>
          </p:spPr>
          <p:txBody>
            <a:bodyPr wrap="square" rtlCol="0">
              <a:spAutoFit/>
            </a:bodyPr>
            <a:lstStyle/>
            <a:p>
              <a:pPr algn="ctr"/>
              <a:r>
                <a:rPr lang="en-US" altLang="zh-CN" sz="1400" b="0" i="0" spc="400" dirty="0">
                  <a:solidFill>
                    <a:srgbClr val="333333"/>
                  </a:solidFill>
                  <a:effectLst/>
                  <a:cs typeface="+mn-ea"/>
                  <a:sym typeface="+mn-lt"/>
                </a:rPr>
                <a:t>2020</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25</a:t>
              </a:r>
              <a:r>
                <a:rPr lang="zh-CN" altLang="en-US" sz="1400" b="0" i="0" spc="400" dirty="0">
                  <a:solidFill>
                    <a:srgbClr val="333333"/>
                  </a:solidFill>
                  <a:effectLst/>
                  <a:cs typeface="+mn-ea"/>
                  <a:sym typeface="+mn-lt"/>
                </a:rPr>
                <a:t>日，从</a:t>
              </a:r>
              <a:r>
                <a:rPr lang="en-US" altLang="zh-CN" sz="1400" b="0" i="0" spc="400" dirty="0">
                  <a:solidFill>
                    <a:srgbClr val="333333"/>
                  </a:solidFill>
                  <a:effectLst/>
                  <a:cs typeface="+mn-ea"/>
                  <a:sym typeface="+mn-lt"/>
                </a:rPr>
                <a:t>2021</a:t>
              </a:r>
              <a:r>
                <a:rPr lang="zh-CN" altLang="en-US" sz="1400" b="0" i="0" spc="400" dirty="0">
                  <a:solidFill>
                    <a:srgbClr val="333333"/>
                  </a:solidFill>
                  <a:effectLst/>
                  <a:cs typeface="+mn-ea"/>
                  <a:sym typeface="+mn-lt"/>
                </a:rPr>
                <a:t>年起，北京高考英语增加口语考试，口语加听力考试共计</a:t>
              </a:r>
              <a:r>
                <a:rPr lang="en-US" altLang="zh-CN" sz="1400" b="0" i="0" spc="400" dirty="0">
                  <a:solidFill>
                    <a:srgbClr val="333333"/>
                  </a:solidFill>
                  <a:effectLst/>
                  <a:cs typeface="+mn-ea"/>
                  <a:sym typeface="+mn-lt"/>
                </a:rPr>
                <a:t>50</a:t>
              </a:r>
              <a:r>
                <a:rPr lang="zh-CN" altLang="en-US" sz="1400" b="0" i="0" spc="400" dirty="0">
                  <a:solidFill>
                    <a:srgbClr val="333333"/>
                  </a:solidFill>
                  <a:effectLst/>
                  <a:cs typeface="+mn-ea"/>
                  <a:sym typeface="+mn-lt"/>
                </a:rPr>
                <a:t>分，总成绩分值不变。</a:t>
              </a:r>
              <a:endParaRPr lang="zh-CN" altLang="en-US" sz="1400" spc="400" dirty="0">
                <a:cs typeface="+mn-ea"/>
                <a:sym typeface="+mn-lt"/>
              </a:endParaRPr>
            </a:p>
          </p:txBody>
        </p:sp>
      </p:grpSp>
      <p:grpSp>
        <p:nvGrpSpPr>
          <p:cNvPr id="18" name="组合 17">
            <a:extLst>
              <a:ext uri="{FF2B5EF4-FFF2-40B4-BE49-F238E27FC236}">
                <a16:creationId xmlns="" xmlns:a16="http://schemas.microsoft.com/office/drawing/2014/main" id="{C0811C34-581F-450B-8F0C-B953520CFDA1}"/>
              </a:ext>
            </a:extLst>
          </p:cNvPr>
          <p:cNvGrpSpPr/>
          <p:nvPr/>
        </p:nvGrpSpPr>
        <p:grpSpPr>
          <a:xfrm>
            <a:off x="4105665" y="4068026"/>
            <a:ext cx="2875391" cy="1600438"/>
            <a:chOff x="993235" y="3113254"/>
            <a:chExt cx="2875391" cy="1600438"/>
          </a:xfrm>
        </p:grpSpPr>
        <p:sp>
          <p:nvSpPr>
            <p:cNvPr id="19" name="文本框 18">
              <a:extLst>
                <a:ext uri="{FF2B5EF4-FFF2-40B4-BE49-F238E27FC236}">
                  <a16:creationId xmlns="" xmlns:a16="http://schemas.microsoft.com/office/drawing/2014/main" id="{CE8F9225-DDA9-474D-8AF9-21248EAF5000}"/>
                </a:ext>
              </a:extLst>
            </p:cNvPr>
            <p:cNvSpPr txBox="1"/>
            <p:nvPr/>
          </p:nvSpPr>
          <p:spPr>
            <a:xfrm>
              <a:off x="1589101"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放松心情</a:t>
              </a:r>
            </a:p>
          </p:txBody>
        </p:sp>
        <p:sp>
          <p:nvSpPr>
            <p:cNvPr id="20" name="文本框 19">
              <a:extLst>
                <a:ext uri="{FF2B5EF4-FFF2-40B4-BE49-F238E27FC236}">
                  <a16:creationId xmlns="" xmlns:a16="http://schemas.microsoft.com/office/drawing/2014/main" id="{41E9E731-9582-458F-998E-8249CF8BEB05}"/>
                </a:ext>
              </a:extLst>
            </p:cNvPr>
            <p:cNvSpPr txBox="1"/>
            <p:nvPr/>
          </p:nvSpPr>
          <p:spPr>
            <a:xfrm>
              <a:off x="993235" y="3544141"/>
              <a:ext cx="2875391" cy="1169551"/>
            </a:xfrm>
            <a:prstGeom prst="rect">
              <a:avLst/>
            </a:prstGeom>
            <a:noFill/>
          </p:spPr>
          <p:txBody>
            <a:bodyPr wrap="square" rtlCol="0">
              <a:spAutoFit/>
            </a:bodyPr>
            <a:lstStyle/>
            <a:p>
              <a:pPr algn="ctr"/>
              <a:r>
                <a:rPr lang="zh-CN" altLang="en-US" sz="1400" b="0" i="0" spc="400" dirty="0">
                  <a:solidFill>
                    <a:srgbClr val="333333"/>
                  </a:solidFill>
                  <a:effectLst/>
                  <a:cs typeface="+mn-ea"/>
                  <a:sym typeface="+mn-lt"/>
                </a:rPr>
                <a:t>科目考试时间安排为</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日</a:t>
              </a:r>
              <a:r>
                <a:rPr lang="en-US" altLang="zh-CN" sz="1400" b="0" i="0" spc="400" dirty="0">
                  <a:solidFill>
                    <a:srgbClr val="333333"/>
                  </a:solidFill>
                  <a:effectLst/>
                  <a:cs typeface="+mn-ea"/>
                  <a:sym typeface="+mn-lt"/>
                </a:rPr>
                <a:t>9:00</a:t>
              </a:r>
              <a:r>
                <a:rPr lang="zh-CN" altLang="en-US" sz="1400" b="0" i="0" spc="400" dirty="0">
                  <a:solidFill>
                    <a:srgbClr val="333333"/>
                  </a:solidFill>
                  <a:effectLst/>
                  <a:cs typeface="+mn-ea"/>
                  <a:sym typeface="+mn-lt"/>
                </a:rPr>
                <a:t>至</a:t>
              </a:r>
              <a:r>
                <a:rPr lang="en-US" altLang="zh-CN" sz="1400" b="0" i="0" spc="400" dirty="0">
                  <a:solidFill>
                    <a:srgbClr val="333333"/>
                  </a:solidFill>
                  <a:effectLst/>
                  <a:cs typeface="+mn-ea"/>
                  <a:sym typeface="+mn-lt"/>
                </a:rPr>
                <a:t>11:30</a:t>
              </a:r>
              <a:r>
                <a:rPr lang="zh-CN" altLang="en-US" sz="1400" b="0" i="0" spc="400" dirty="0">
                  <a:solidFill>
                    <a:srgbClr val="333333"/>
                  </a:solidFill>
                  <a:effectLst/>
                  <a:cs typeface="+mn-ea"/>
                  <a:sym typeface="+mn-lt"/>
                </a:rPr>
                <a:t>语文；</a:t>
              </a:r>
              <a:r>
                <a:rPr lang="en-US" altLang="zh-CN" sz="1400" b="0" i="0" spc="400" dirty="0">
                  <a:solidFill>
                    <a:srgbClr val="333333"/>
                  </a:solidFill>
                  <a:effectLst/>
                  <a:cs typeface="+mn-ea"/>
                  <a:sym typeface="+mn-lt"/>
                </a:rPr>
                <a:t>15:00</a:t>
              </a:r>
              <a:r>
                <a:rPr lang="zh-CN" altLang="en-US" sz="1400" b="0" i="0" spc="400" dirty="0">
                  <a:solidFill>
                    <a:srgbClr val="333333"/>
                  </a:solidFill>
                  <a:effectLst/>
                  <a:cs typeface="+mn-ea"/>
                  <a:sym typeface="+mn-lt"/>
                </a:rPr>
                <a:t>至</a:t>
              </a:r>
              <a:r>
                <a:rPr lang="en-US" altLang="zh-CN" sz="1400" b="0" i="0" spc="400" dirty="0">
                  <a:solidFill>
                    <a:srgbClr val="333333"/>
                  </a:solidFill>
                  <a:effectLst/>
                  <a:cs typeface="+mn-ea"/>
                  <a:sym typeface="+mn-lt"/>
                </a:rPr>
                <a:t>17:00</a:t>
              </a:r>
              <a:r>
                <a:rPr lang="zh-CN" altLang="en-US" sz="1400" b="0" i="0" spc="400" dirty="0">
                  <a:solidFill>
                    <a:srgbClr val="333333"/>
                  </a:solidFill>
                  <a:effectLst/>
                  <a:cs typeface="+mn-ea"/>
                  <a:sym typeface="+mn-lt"/>
                </a:rPr>
                <a:t>数学。</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8</a:t>
              </a:r>
              <a:r>
                <a:rPr lang="zh-CN" altLang="en-US" sz="1400" b="0" i="0" spc="400" dirty="0">
                  <a:solidFill>
                    <a:srgbClr val="333333"/>
                  </a:solidFill>
                  <a:effectLst/>
                  <a:cs typeface="+mn-ea"/>
                  <a:sym typeface="+mn-lt"/>
                </a:rPr>
                <a:t>日</a:t>
              </a:r>
              <a:r>
                <a:rPr lang="en-US" altLang="zh-CN" sz="1400" b="0" i="0" spc="400" dirty="0">
                  <a:solidFill>
                    <a:srgbClr val="333333"/>
                  </a:solidFill>
                  <a:effectLst/>
                  <a:cs typeface="+mn-ea"/>
                  <a:sym typeface="+mn-lt"/>
                </a:rPr>
                <a:t>9:00</a:t>
              </a:r>
              <a:r>
                <a:rPr lang="zh-CN" altLang="en-US" sz="1400" b="0" i="0" spc="400" dirty="0">
                  <a:solidFill>
                    <a:srgbClr val="333333"/>
                  </a:solidFill>
                  <a:effectLst/>
                  <a:cs typeface="+mn-ea"/>
                  <a:sym typeface="+mn-lt"/>
                </a:rPr>
                <a:t>至</a:t>
              </a:r>
              <a:r>
                <a:rPr lang="en-US" altLang="zh-CN" sz="1400" b="0" i="0" spc="400" dirty="0">
                  <a:solidFill>
                    <a:srgbClr val="333333"/>
                  </a:solidFill>
                  <a:effectLst/>
                  <a:cs typeface="+mn-ea"/>
                  <a:sym typeface="+mn-lt"/>
                </a:rPr>
                <a:t>11:30</a:t>
              </a:r>
              <a:r>
                <a:rPr lang="zh-CN" altLang="en-US" sz="1400" b="0" i="0" spc="400" dirty="0">
                  <a:solidFill>
                    <a:srgbClr val="333333"/>
                  </a:solidFill>
                  <a:effectLst/>
                  <a:cs typeface="+mn-ea"/>
                  <a:sym typeface="+mn-lt"/>
                </a:rPr>
                <a:t>文科综合</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理科综合。</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951753178"/>
      </p:ext>
    </p:extLst>
  </p:cSld>
  <p:clrMapOvr>
    <a:masterClrMapping/>
  </p:clrMapOvr>
  <mc:AlternateContent xmlns:mc="http://schemas.openxmlformats.org/markup-compatibility/2006" xmlns:p14="http://schemas.microsoft.com/office/powerpoint/2010/main">
    <mc:Choice Requires="p14">
      <p:transition spd="slow" p14:dur="1500" advTm="3716">
        <p:random/>
      </p:transition>
    </mc:Choice>
    <mc:Fallback xmlns="">
      <p:transition spd="slow" advTm="371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放松心情准备考试</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grpSp>
        <p:nvGrpSpPr>
          <p:cNvPr id="23" name="组合 22">
            <a:extLst>
              <a:ext uri="{FF2B5EF4-FFF2-40B4-BE49-F238E27FC236}">
                <a16:creationId xmlns="" xmlns:a16="http://schemas.microsoft.com/office/drawing/2014/main" id="{2F6004F7-4DB0-485C-BFCC-8F8B9107C46F}"/>
              </a:ext>
            </a:extLst>
          </p:cNvPr>
          <p:cNvGrpSpPr/>
          <p:nvPr/>
        </p:nvGrpSpPr>
        <p:grpSpPr>
          <a:xfrm>
            <a:off x="1146629" y="1981912"/>
            <a:ext cx="3156309" cy="3614057"/>
            <a:chOff x="1146629" y="1981912"/>
            <a:chExt cx="3156309" cy="3614057"/>
          </a:xfrm>
        </p:grpSpPr>
        <p:sp>
          <p:nvSpPr>
            <p:cNvPr id="7" name="流程图: 文档 6">
              <a:extLst>
                <a:ext uri="{FF2B5EF4-FFF2-40B4-BE49-F238E27FC236}">
                  <a16:creationId xmlns="" xmlns:a16="http://schemas.microsoft.com/office/drawing/2014/main" id="{4B8D2342-9972-48CE-B593-4AC7ED1B38B6}"/>
                </a:ext>
              </a:extLst>
            </p:cNvPr>
            <p:cNvSpPr/>
            <p:nvPr/>
          </p:nvSpPr>
          <p:spPr>
            <a:xfrm>
              <a:off x="1146629" y="1981912"/>
              <a:ext cx="3077029" cy="3614057"/>
            </a:xfrm>
            <a:prstGeom prst="flowChartDocument">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a:extLst>
                <a:ext uri="{FF2B5EF4-FFF2-40B4-BE49-F238E27FC236}">
                  <a16:creationId xmlns="" xmlns:a16="http://schemas.microsoft.com/office/drawing/2014/main" id="{DA6D2A86-D56A-4D32-A80D-05A9DAC1D819}"/>
                </a:ext>
              </a:extLst>
            </p:cNvPr>
            <p:cNvGrpSpPr/>
            <p:nvPr/>
          </p:nvGrpSpPr>
          <p:grpSpPr>
            <a:xfrm>
              <a:off x="1464790" y="2380537"/>
              <a:ext cx="2440706" cy="2169825"/>
              <a:chOff x="1287758" y="3256331"/>
              <a:chExt cx="2440706" cy="2169825"/>
            </a:xfrm>
          </p:grpSpPr>
          <p:sp>
            <p:nvSpPr>
              <p:cNvPr id="11" name="文本框 10">
                <a:extLst>
                  <a:ext uri="{FF2B5EF4-FFF2-40B4-BE49-F238E27FC236}">
                    <a16:creationId xmlns="" xmlns:a16="http://schemas.microsoft.com/office/drawing/2014/main" id="{3659DCE4-BAD7-4827-A474-5CDEB588DD03}"/>
                  </a:ext>
                </a:extLst>
              </p:cNvPr>
              <p:cNvSpPr txBox="1"/>
              <p:nvPr/>
            </p:nvSpPr>
            <p:spPr>
              <a:xfrm>
                <a:off x="1666282" y="3256331"/>
                <a:ext cx="1683658"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放松心情</a:t>
                </a:r>
              </a:p>
            </p:txBody>
          </p:sp>
          <p:sp>
            <p:nvSpPr>
              <p:cNvPr id="12" name="文本框 11">
                <a:extLst>
                  <a:ext uri="{FF2B5EF4-FFF2-40B4-BE49-F238E27FC236}">
                    <a16:creationId xmlns="" xmlns:a16="http://schemas.microsoft.com/office/drawing/2014/main" id="{68708C8D-DA25-45AC-931A-236A2D22AD3C}"/>
                  </a:ext>
                </a:extLst>
              </p:cNvPr>
              <p:cNvSpPr txBox="1"/>
              <p:nvPr/>
            </p:nvSpPr>
            <p:spPr>
              <a:xfrm>
                <a:off x="1287758" y="3717996"/>
                <a:ext cx="2440706" cy="1708160"/>
              </a:xfrm>
              <a:prstGeom prst="rect">
                <a:avLst/>
              </a:prstGeom>
              <a:noFill/>
            </p:spPr>
            <p:txBody>
              <a:bodyPr wrap="square" rtlCol="0">
                <a:spAutoFit/>
              </a:bodyPr>
              <a:lstStyle/>
              <a:p>
                <a:pPr algn="ctr">
                  <a:lnSpc>
                    <a:spcPct val="150000"/>
                  </a:lnSpc>
                </a:pPr>
                <a:r>
                  <a:rPr lang="en-US" altLang="zh-CN" sz="1400" b="0" i="0" spc="400" dirty="0">
                    <a:solidFill>
                      <a:schemeClr val="bg1"/>
                    </a:solidFill>
                    <a:effectLst>
                      <a:outerShdw blurRad="38100" dist="38100" dir="2700000" algn="tl">
                        <a:srgbClr val="000000">
                          <a:alpha val="43137"/>
                        </a:srgbClr>
                      </a:outerShdw>
                    </a:effectLst>
                    <a:cs typeface="+mn-ea"/>
                    <a:sym typeface="+mn-lt"/>
                  </a:rPr>
                  <a:t>2001</a:t>
                </a:r>
                <a:r>
                  <a:rPr lang="zh-CN" altLang="en-US" sz="1400" b="0" i="0" spc="400" dirty="0">
                    <a:solidFill>
                      <a:schemeClr val="bg1"/>
                    </a:solidFill>
                    <a:effectLst>
                      <a:outerShdw blurRad="38100" dist="38100" dir="2700000" algn="tl">
                        <a:srgbClr val="000000">
                          <a:alpha val="43137"/>
                        </a:srgbClr>
                      </a:outerShdw>
                    </a:effectLst>
                    <a:cs typeface="+mn-ea"/>
                    <a:sym typeface="+mn-lt"/>
                  </a:rPr>
                  <a:t>年，教育部对报名参加普通高等学校招生全国统一考试的考生条件进一步放宽。</a:t>
                </a:r>
                <a:endParaRPr lang="zh-CN" altLang="en-US" sz="1400" spc="400" dirty="0">
                  <a:solidFill>
                    <a:schemeClr val="bg1"/>
                  </a:solidFill>
                  <a:effectLst>
                    <a:outerShdw blurRad="38100" dist="38100" dir="2700000" algn="tl">
                      <a:srgbClr val="000000">
                        <a:alpha val="43137"/>
                      </a:srgbClr>
                    </a:outerShdw>
                  </a:effectLst>
                  <a:cs typeface="+mn-ea"/>
                  <a:sym typeface="+mn-lt"/>
                </a:endParaRPr>
              </a:p>
            </p:txBody>
          </p:sp>
        </p:grpSp>
        <p:pic>
          <p:nvPicPr>
            <p:cNvPr id="20" name="图片 19">
              <a:extLst>
                <a:ext uri="{FF2B5EF4-FFF2-40B4-BE49-F238E27FC236}">
                  <a16:creationId xmlns="" xmlns:a16="http://schemas.microsoft.com/office/drawing/2014/main" id="{F77ECD3C-07C6-42C9-B069-86539E254D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673161">
              <a:off x="2502424" y="4359290"/>
              <a:ext cx="1800514" cy="1077657"/>
            </a:xfrm>
            <a:prstGeom prst="rect">
              <a:avLst/>
            </a:prstGeom>
          </p:spPr>
        </p:pic>
      </p:grpSp>
      <p:grpSp>
        <p:nvGrpSpPr>
          <p:cNvPr id="24" name="组合 23">
            <a:extLst>
              <a:ext uri="{FF2B5EF4-FFF2-40B4-BE49-F238E27FC236}">
                <a16:creationId xmlns="" xmlns:a16="http://schemas.microsoft.com/office/drawing/2014/main" id="{E66A0A0D-624B-4203-A28A-512BE8E331FC}"/>
              </a:ext>
            </a:extLst>
          </p:cNvPr>
          <p:cNvGrpSpPr/>
          <p:nvPr/>
        </p:nvGrpSpPr>
        <p:grpSpPr>
          <a:xfrm>
            <a:off x="4557486" y="1981912"/>
            <a:ext cx="3265167" cy="3614057"/>
            <a:chOff x="4557486" y="1981912"/>
            <a:chExt cx="3265167" cy="3614057"/>
          </a:xfrm>
        </p:grpSpPr>
        <p:sp>
          <p:nvSpPr>
            <p:cNvPr id="8" name="流程图: 文档 7">
              <a:extLst>
                <a:ext uri="{FF2B5EF4-FFF2-40B4-BE49-F238E27FC236}">
                  <a16:creationId xmlns="" xmlns:a16="http://schemas.microsoft.com/office/drawing/2014/main" id="{3201B6AB-4D11-4861-B504-510839234FB6}"/>
                </a:ext>
              </a:extLst>
            </p:cNvPr>
            <p:cNvSpPr/>
            <p:nvPr/>
          </p:nvSpPr>
          <p:spPr>
            <a:xfrm>
              <a:off x="4557486" y="1981912"/>
              <a:ext cx="3077029" cy="3614057"/>
            </a:xfrm>
            <a:prstGeom prst="flowChartDocument">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a:extLst>
                <a:ext uri="{FF2B5EF4-FFF2-40B4-BE49-F238E27FC236}">
                  <a16:creationId xmlns="" xmlns:a16="http://schemas.microsoft.com/office/drawing/2014/main" id="{CF5E8C3B-C923-4BF4-8B9E-2E87E673D286}"/>
                </a:ext>
              </a:extLst>
            </p:cNvPr>
            <p:cNvGrpSpPr/>
            <p:nvPr/>
          </p:nvGrpSpPr>
          <p:grpSpPr>
            <a:xfrm>
              <a:off x="4875647" y="2380537"/>
              <a:ext cx="2440706" cy="1846660"/>
              <a:chOff x="1287758" y="3256331"/>
              <a:chExt cx="2440706" cy="1846660"/>
            </a:xfrm>
          </p:grpSpPr>
          <p:sp>
            <p:nvSpPr>
              <p:cNvPr id="14" name="文本框 13">
                <a:extLst>
                  <a:ext uri="{FF2B5EF4-FFF2-40B4-BE49-F238E27FC236}">
                    <a16:creationId xmlns="" xmlns:a16="http://schemas.microsoft.com/office/drawing/2014/main" id="{6E289C94-8AA9-4C67-94C7-C1585C81B9F9}"/>
                  </a:ext>
                </a:extLst>
              </p:cNvPr>
              <p:cNvSpPr txBox="1"/>
              <p:nvPr/>
            </p:nvSpPr>
            <p:spPr>
              <a:xfrm>
                <a:off x="1666282" y="3256331"/>
                <a:ext cx="1683658"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放松心情</a:t>
                </a:r>
              </a:p>
            </p:txBody>
          </p:sp>
          <p:sp>
            <p:nvSpPr>
              <p:cNvPr id="15" name="文本框 14">
                <a:extLst>
                  <a:ext uri="{FF2B5EF4-FFF2-40B4-BE49-F238E27FC236}">
                    <a16:creationId xmlns="" xmlns:a16="http://schemas.microsoft.com/office/drawing/2014/main" id="{AB66F52B-20D8-4310-AF81-5F3A81429185}"/>
                  </a:ext>
                </a:extLst>
              </p:cNvPr>
              <p:cNvSpPr txBox="1"/>
              <p:nvPr/>
            </p:nvSpPr>
            <p:spPr>
              <a:xfrm>
                <a:off x="1287758" y="3717996"/>
                <a:ext cx="2440706" cy="1384995"/>
              </a:xfrm>
              <a:prstGeom prst="rect">
                <a:avLst/>
              </a:prstGeom>
              <a:noFill/>
            </p:spPr>
            <p:txBody>
              <a:bodyPr wrap="square" rtlCol="0">
                <a:spAutoFit/>
              </a:bodyPr>
              <a:lstStyle/>
              <a:p>
                <a:pPr algn="ctr">
                  <a:lnSpc>
                    <a:spcPct val="150000"/>
                  </a:lnSpc>
                </a:pPr>
                <a:r>
                  <a:rPr lang="en-US" altLang="zh-CN" sz="1400" b="0" i="0" spc="400" dirty="0">
                    <a:solidFill>
                      <a:schemeClr val="bg1"/>
                    </a:solidFill>
                    <a:effectLst>
                      <a:outerShdw blurRad="38100" dist="38100" dir="2700000" algn="tl">
                        <a:srgbClr val="000000">
                          <a:alpha val="43137"/>
                        </a:srgbClr>
                      </a:outerShdw>
                    </a:effectLst>
                    <a:cs typeface="+mn-ea"/>
                    <a:sym typeface="+mn-lt"/>
                  </a:rPr>
                  <a:t>2001</a:t>
                </a:r>
                <a:r>
                  <a:rPr lang="zh-CN" altLang="en-US" sz="1400" b="0" i="0" spc="400" dirty="0">
                    <a:solidFill>
                      <a:schemeClr val="bg1"/>
                    </a:solidFill>
                    <a:effectLst>
                      <a:outerShdw blurRad="38100" dist="38100" dir="2700000" algn="tl">
                        <a:srgbClr val="000000">
                          <a:alpha val="43137"/>
                        </a:srgbClr>
                      </a:outerShdw>
                    </a:effectLst>
                    <a:cs typeface="+mn-ea"/>
                    <a:sym typeface="+mn-lt"/>
                  </a:rPr>
                  <a:t>年，教育部对报名参加普通高等学校招生全国统一考试的考生条件进一步放宽。</a:t>
                </a:r>
                <a:endParaRPr lang="zh-CN" altLang="en-US" sz="1400" spc="400" dirty="0">
                  <a:solidFill>
                    <a:schemeClr val="bg1"/>
                  </a:solidFill>
                  <a:effectLst>
                    <a:outerShdw blurRad="38100" dist="38100" dir="2700000" algn="tl">
                      <a:srgbClr val="000000">
                        <a:alpha val="43137"/>
                      </a:srgbClr>
                    </a:outerShdw>
                  </a:effectLst>
                  <a:cs typeface="+mn-ea"/>
                  <a:sym typeface="+mn-lt"/>
                </a:endParaRPr>
              </a:p>
            </p:txBody>
          </p:sp>
        </p:grpSp>
        <p:pic>
          <p:nvPicPr>
            <p:cNvPr id="21" name="图片 20">
              <a:extLst>
                <a:ext uri="{FF2B5EF4-FFF2-40B4-BE49-F238E27FC236}">
                  <a16:creationId xmlns="" xmlns:a16="http://schemas.microsoft.com/office/drawing/2014/main" id="{BDCF2F7C-AA73-4ADC-BBA5-75D97CCB3CF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673161">
              <a:off x="6022139" y="4359290"/>
              <a:ext cx="1800514" cy="1077657"/>
            </a:xfrm>
            <a:prstGeom prst="rect">
              <a:avLst/>
            </a:prstGeom>
          </p:spPr>
        </p:pic>
      </p:grpSp>
      <p:grpSp>
        <p:nvGrpSpPr>
          <p:cNvPr id="25" name="组合 24">
            <a:extLst>
              <a:ext uri="{FF2B5EF4-FFF2-40B4-BE49-F238E27FC236}">
                <a16:creationId xmlns="" xmlns:a16="http://schemas.microsoft.com/office/drawing/2014/main" id="{664FCAAA-0C02-4687-95D8-6799F0A91558}"/>
              </a:ext>
            </a:extLst>
          </p:cNvPr>
          <p:cNvGrpSpPr/>
          <p:nvPr/>
        </p:nvGrpSpPr>
        <p:grpSpPr>
          <a:xfrm>
            <a:off x="7968342" y="1981912"/>
            <a:ext cx="3423906" cy="3614057"/>
            <a:chOff x="7968342" y="1981912"/>
            <a:chExt cx="3423906" cy="3614057"/>
          </a:xfrm>
        </p:grpSpPr>
        <p:sp>
          <p:nvSpPr>
            <p:cNvPr id="9" name="流程图: 文档 8">
              <a:extLst>
                <a:ext uri="{FF2B5EF4-FFF2-40B4-BE49-F238E27FC236}">
                  <a16:creationId xmlns="" xmlns:a16="http://schemas.microsoft.com/office/drawing/2014/main" id="{148A9F45-DBC1-4C10-BDFD-729CA2214655}"/>
                </a:ext>
              </a:extLst>
            </p:cNvPr>
            <p:cNvSpPr/>
            <p:nvPr/>
          </p:nvSpPr>
          <p:spPr>
            <a:xfrm>
              <a:off x="7968342" y="1981912"/>
              <a:ext cx="3077029" cy="3614057"/>
            </a:xfrm>
            <a:prstGeom prst="flowChartDocument">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a:extLst>
                <a:ext uri="{FF2B5EF4-FFF2-40B4-BE49-F238E27FC236}">
                  <a16:creationId xmlns="" xmlns:a16="http://schemas.microsoft.com/office/drawing/2014/main" id="{E74FA7B1-3B3D-41B5-9CE7-A0E34B83F0DA}"/>
                </a:ext>
              </a:extLst>
            </p:cNvPr>
            <p:cNvGrpSpPr/>
            <p:nvPr/>
          </p:nvGrpSpPr>
          <p:grpSpPr>
            <a:xfrm>
              <a:off x="8286504" y="2380537"/>
              <a:ext cx="2440706" cy="2169825"/>
              <a:chOff x="1287758" y="3256331"/>
              <a:chExt cx="2440706" cy="2169825"/>
            </a:xfrm>
          </p:grpSpPr>
          <p:sp>
            <p:nvSpPr>
              <p:cNvPr id="17" name="文本框 16">
                <a:extLst>
                  <a:ext uri="{FF2B5EF4-FFF2-40B4-BE49-F238E27FC236}">
                    <a16:creationId xmlns="" xmlns:a16="http://schemas.microsoft.com/office/drawing/2014/main" id="{1BF2A828-E51D-451F-BC7A-CB55726BC5EB}"/>
                  </a:ext>
                </a:extLst>
              </p:cNvPr>
              <p:cNvSpPr txBox="1"/>
              <p:nvPr/>
            </p:nvSpPr>
            <p:spPr>
              <a:xfrm>
                <a:off x="1666282" y="3256331"/>
                <a:ext cx="1683658"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放松心情</a:t>
                </a:r>
              </a:p>
            </p:txBody>
          </p:sp>
          <p:sp>
            <p:nvSpPr>
              <p:cNvPr id="18" name="文本框 17">
                <a:extLst>
                  <a:ext uri="{FF2B5EF4-FFF2-40B4-BE49-F238E27FC236}">
                    <a16:creationId xmlns="" xmlns:a16="http://schemas.microsoft.com/office/drawing/2014/main" id="{7B50DCF7-E02B-4221-A7A7-E55542EB64F8}"/>
                  </a:ext>
                </a:extLst>
              </p:cNvPr>
              <p:cNvSpPr txBox="1"/>
              <p:nvPr/>
            </p:nvSpPr>
            <p:spPr>
              <a:xfrm>
                <a:off x="1287758" y="3717996"/>
                <a:ext cx="2440706" cy="1708160"/>
              </a:xfrm>
              <a:prstGeom prst="rect">
                <a:avLst/>
              </a:prstGeom>
              <a:noFill/>
            </p:spPr>
            <p:txBody>
              <a:bodyPr wrap="square" rtlCol="0">
                <a:spAutoFit/>
              </a:bodyPr>
              <a:lstStyle/>
              <a:p>
                <a:pPr algn="ctr">
                  <a:lnSpc>
                    <a:spcPct val="150000"/>
                  </a:lnSpc>
                </a:pPr>
                <a:r>
                  <a:rPr lang="en-US" altLang="zh-CN" sz="1400" b="0" i="0" spc="400" dirty="0">
                    <a:solidFill>
                      <a:schemeClr val="bg1"/>
                    </a:solidFill>
                    <a:effectLst>
                      <a:outerShdw blurRad="38100" dist="38100" dir="2700000" algn="tl">
                        <a:srgbClr val="000000">
                          <a:alpha val="43137"/>
                        </a:srgbClr>
                      </a:outerShdw>
                    </a:effectLst>
                    <a:cs typeface="+mn-ea"/>
                    <a:sym typeface="+mn-lt"/>
                  </a:rPr>
                  <a:t>2001</a:t>
                </a:r>
                <a:r>
                  <a:rPr lang="zh-CN" altLang="en-US" sz="1400" b="0" i="0" spc="400" dirty="0">
                    <a:solidFill>
                      <a:schemeClr val="bg1"/>
                    </a:solidFill>
                    <a:effectLst>
                      <a:outerShdw blurRad="38100" dist="38100" dir="2700000" algn="tl">
                        <a:srgbClr val="000000">
                          <a:alpha val="43137"/>
                        </a:srgbClr>
                      </a:outerShdw>
                    </a:effectLst>
                    <a:cs typeface="+mn-ea"/>
                    <a:sym typeface="+mn-lt"/>
                  </a:rPr>
                  <a:t>年，教育部对报名参加普通高等学校招生全国统一考试的考生条件进一步放宽。</a:t>
                </a:r>
                <a:endParaRPr lang="zh-CN" altLang="en-US" sz="1400" spc="400" dirty="0">
                  <a:solidFill>
                    <a:schemeClr val="bg1"/>
                  </a:solidFill>
                  <a:effectLst>
                    <a:outerShdw blurRad="38100" dist="38100" dir="2700000" algn="tl">
                      <a:srgbClr val="000000">
                        <a:alpha val="43137"/>
                      </a:srgbClr>
                    </a:outerShdw>
                  </a:effectLst>
                  <a:cs typeface="+mn-ea"/>
                  <a:sym typeface="+mn-lt"/>
                </a:endParaRPr>
              </a:p>
            </p:txBody>
          </p:sp>
        </p:grpSp>
        <p:pic>
          <p:nvPicPr>
            <p:cNvPr id="22" name="图片 21">
              <a:extLst>
                <a:ext uri="{FF2B5EF4-FFF2-40B4-BE49-F238E27FC236}">
                  <a16:creationId xmlns="" xmlns:a16="http://schemas.microsoft.com/office/drawing/2014/main" id="{F2F93722-6864-45DE-8576-C026F690F7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673161">
              <a:off x="9591734" y="4359290"/>
              <a:ext cx="1800514" cy="1077657"/>
            </a:xfrm>
            <a:prstGeom prst="rect">
              <a:avLst/>
            </a:prstGeom>
          </p:spPr>
        </p:pic>
      </p:grpSp>
    </p:spTree>
    <p:custDataLst>
      <p:tags r:id="rId1"/>
    </p:custDataLst>
    <p:extLst>
      <p:ext uri="{BB962C8B-B14F-4D97-AF65-F5344CB8AC3E}">
        <p14:creationId xmlns:p14="http://schemas.microsoft.com/office/powerpoint/2010/main" val="4156188438"/>
      </p:ext>
    </p:extLst>
  </p:cSld>
  <p:clrMapOvr>
    <a:masterClrMapping/>
  </p:clrMapOvr>
  <mc:AlternateContent xmlns:mc="http://schemas.openxmlformats.org/markup-compatibility/2006" xmlns:p14="http://schemas.microsoft.com/office/powerpoint/2010/main">
    <mc:Choice Requires="p14">
      <p:transition spd="slow" p14:dur="1500" advTm="1644">
        <p:random/>
      </p:transition>
    </mc:Choice>
    <mc:Fallback xmlns="">
      <p:transition spd="slow" advTm="164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放松心情准备考试</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 xmlns:a16="http://schemas.microsoft.com/office/drawing/2014/main" id="{0D2E2E18-E716-47DD-B6EB-D03FFAC42C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7949" y="584805"/>
            <a:ext cx="5892800" cy="5892800"/>
          </a:xfrm>
          <a:prstGeom prst="rect">
            <a:avLst/>
          </a:prstGeom>
          <a:effectLst>
            <a:outerShdw blurRad="63500" sx="101000" sy="101000" algn="ctr" rotWithShape="0">
              <a:prstClr val="black">
                <a:alpha val="40000"/>
              </a:prstClr>
            </a:outerShdw>
          </a:effectLst>
        </p:spPr>
      </p:pic>
      <p:grpSp>
        <p:nvGrpSpPr>
          <p:cNvPr id="9" name="组合 8">
            <a:extLst>
              <a:ext uri="{FF2B5EF4-FFF2-40B4-BE49-F238E27FC236}">
                <a16:creationId xmlns="" xmlns:a16="http://schemas.microsoft.com/office/drawing/2014/main" id="{BDF8AA77-EA11-47DA-B51F-487C6EC12143}"/>
              </a:ext>
            </a:extLst>
          </p:cNvPr>
          <p:cNvGrpSpPr/>
          <p:nvPr/>
        </p:nvGrpSpPr>
        <p:grpSpPr>
          <a:xfrm>
            <a:off x="1117601" y="1813184"/>
            <a:ext cx="5825920" cy="1169551"/>
            <a:chOff x="993235" y="3113254"/>
            <a:chExt cx="5825920" cy="1169551"/>
          </a:xfrm>
        </p:grpSpPr>
        <p:sp>
          <p:nvSpPr>
            <p:cNvPr id="10" name="文本框 9">
              <a:extLst>
                <a:ext uri="{FF2B5EF4-FFF2-40B4-BE49-F238E27FC236}">
                  <a16:creationId xmlns="" xmlns:a16="http://schemas.microsoft.com/office/drawing/2014/main" id="{BEE7AD24-69F2-46DB-B546-DE3948D44762}"/>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p>
          </p:txBody>
        </p:sp>
        <p:sp>
          <p:nvSpPr>
            <p:cNvPr id="11" name="文本框 10">
              <a:extLst>
                <a:ext uri="{FF2B5EF4-FFF2-40B4-BE49-F238E27FC236}">
                  <a16:creationId xmlns="" xmlns:a16="http://schemas.microsoft.com/office/drawing/2014/main" id="{4031FF89-4B93-4E39-9D48-DA002DFBEE2C}"/>
                </a:ext>
              </a:extLst>
            </p:cNvPr>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a:extLst>
              <a:ext uri="{FF2B5EF4-FFF2-40B4-BE49-F238E27FC236}">
                <a16:creationId xmlns="" xmlns:a16="http://schemas.microsoft.com/office/drawing/2014/main" id="{226247DC-7BF3-4C67-ADB3-73381BFE4DA4}"/>
              </a:ext>
            </a:extLst>
          </p:cNvPr>
          <p:cNvGrpSpPr/>
          <p:nvPr/>
        </p:nvGrpSpPr>
        <p:grpSpPr>
          <a:xfrm>
            <a:off x="1117601" y="3300373"/>
            <a:ext cx="5825920" cy="954107"/>
            <a:chOff x="993235" y="3113254"/>
            <a:chExt cx="5825920" cy="954107"/>
          </a:xfrm>
        </p:grpSpPr>
        <p:sp>
          <p:nvSpPr>
            <p:cNvPr id="13" name="文本框 12">
              <a:extLst>
                <a:ext uri="{FF2B5EF4-FFF2-40B4-BE49-F238E27FC236}">
                  <a16:creationId xmlns="" xmlns:a16="http://schemas.microsoft.com/office/drawing/2014/main" id="{15B0A615-62BF-4975-B5D4-5B628DE41E9B}"/>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p>
          </p:txBody>
        </p:sp>
        <p:sp>
          <p:nvSpPr>
            <p:cNvPr id="14" name="文本框 13">
              <a:extLst>
                <a:ext uri="{FF2B5EF4-FFF2-40B4-BE49-F238E27FC236}">
                  <a16:creationId xmlns="" xmlns:a16="http://schemas.microsoft.com/office/drawing/2014/main" id="{6B6D5767-CBA3-4A12-98B3-ABCFDBBD35FA}"/>
                </a:ext>
              </a:extLst>
            </p:cNvPr>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a:extLst>
              <a:ext uri="{FF2B5EF4-FFF2-40B4-BE49-F238E27FC236}">
                <a16:creationId xmlns="" xmlns:a16="http://schemas.microsoft.com/office/drawing/2014/main" id="{76674534-0C9A-4AD5-B7D3-05A9D82F0965}"/>
              </a:ext>
            </a:extLst>
          </p:cNvPr>
          <p:cNvGrpSpPr/>
          <p:nvPr/>
        </p:nvGrpSpPr>
        <p:grpSpPr>
          <a:xfrm>
            <a:off x="1117601" y="4572118"/>
            <a:ext cx="5825920" cy="954107"/>
            <a:chOff x="993235" y="3113254"/>
            <a:chExt cx="5825920" cy="954107"/>
          </a:xfrm>
        </p:grpSpPr>
        <p:sp>
          <p:nvSpPr>
            <p:cNvPr id="16" name="文本框 15">
              <a:extLst>
                <a:ext uri="{FF2B5EF4-FFF2-40B4-BE49-F238E27FC236}">
                  <a16:creationId xmlns="" xmlns:a16="http://schemas.microsoft.com/office/drawing/2014/main" id="{B878C735-2A68-458A-B9DC-3299B8713C64}"/>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p>
          </p:txBody>
        </p:sp>
        <p:sp>
          <p:nvSpPr>
            <p:cNvPr id="17" name="文本框 16">
              <a:extLst>
                <a:ext uri="{FF2B5EF4-FFF2-40B4-BE49-F238E27FC236}">
                  <a16:creationId xmlns="" xmlns:a16="http://schemas.microsoft.com/office/drawing/2014/main" id="{F6E5F81E-B29E-43A4-AAF0-33E5E7E72EC9}"/>
                </a:ext>
              </a:extLst>
            </p:cNvPr>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4018714067"/>
      </p:ext>
    </p:extLst>
  </p:cSld>
  <p:clrMapOvr>
    <a:masterClrMapping/>
  </p:clrMapOvr>
  <mc:AlternateContent xmlns:mc="http://schemas.openxmlformats.org/markup-compatibility/2006" xmlns:p14="http://schemas.microsoft.com/office/powerpoint/2010/main">
    <mc:Choice Requires="p14">
      <p:transition spd="slow" p14:dur="1500" advTm="2728">
        <p:random/>
      </p:transition>
    </mc:Choice>
    <mc:Fallback xmlns="">
      <p:transition spd="slow" advTm="272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放松心情准备考试</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 xmlns:a16="http://schemas.microsoft.com/office/drawing/2014/main" id="{DCA1DAB1-BDD5-4F3B-864D-661F747AD8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7228" y="1376292"/>
            <a:ext cx="4982029" cy="4982029"/>
          </a:xfrm>
          <a:prstGeom prst="rect">
            <a:avLst/>
          </a:prstGeom>
        </p:spPr>
      </p:pic>
      <p:grpSp>
        <p:nvGrpSpPr>
          <p:cNvPr id="9" name="组合 8">
            <a:extLst>
              <a:ext uri="{FF2B5EF4-FFF2-40B4-BE49-F238E27FC236}">
                <a16:creationId xmlns="" xmlns:a16="http://schemas.microsoft.com/office/drawing/2014/main" id="{6239D3AE-7C3C-45C0-9032-34CD09D4B639}"/>
              </a:ext>
            </a:extLst>
          </p:cNvPr>
          <p:cNvGrpSpPr/>
          <p:nvPr/>
        </p:nvGrpSpPr>
        <p:grpSpPr>
          <a:xfrm>
            <a:off x="5498852" y="1941811"/>
            <a:ext cx="5825920" cy="1169551"/>
            <a:chOff x="993235" y="3113254"/>
            <a:chExt cx="5825920" cy="1169551"/>
          </a:xfrm>
        </p:grpSpPr>
        <p:sp>
          <p:nvSpPr>
            <p:cNvPr id="10" name="文本框 9">
              <a:extLst>
                <a:ext uri="{FF2B5EF4-FFF2-40B4-BE49-F238E27FC236}">
                  <a16:creationId xmlns="" xmlns:a16="http://schemas.microsoft.com/office/drawing/2014/main" id="{49B9280C-DF6B-4D1C-91D9-CF2E82CF12FF}"/>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p>
          </p:txBody>
        </p:sp>
        <p:sp>
          <p:nvSpPr>
            <p:cNvPr id="11" name="文本框 10">
              <a:extLst>
                <a:ext uri="{FF2B5EF4-FFF2-40B4-BE49-F238E27FC236}">
                  <a16:creationId xmlns="" xmlns:a16="http://schemas.microsoft.com/office/drawing/2014/main" id="{717060B1-EFBC-4160-8D7E-2753DEA52BEB}"/>
                </a:ext>
              </a:extLst>
            </p:cNvPr>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a:extLst>
              <a:ext uri="{FF2B5EF4-FFF2-40B4-BE49-F238E27FC236}">
                <a16:creationId xmlns="" xmlns:a16="http://schemas.microsoft.com/office/drawing/2014/main" id="{8D2DEE6F-53C0-4B04-A766-197916AE5C93}"/>
              </a:ext>
            </a:extLst>
          </p:cNvPr>
          <p:cNvGrpSpPr/>
          <p:nvPr/>
        </p:nvGrpSpPr>
        <p:grpSpPr>
          <a:xfrm>
            <a:off x="5498852" y="3429000"/>
            <a:ext cx="5825920" cy="954107"/>
            <a:chOff x="993235" y="3113254"/>
            <a:chExt cx="5825920" cy="954107"/>
          </a:xfrm>
        </p:grpSpPr>
        <p:sp>
          <p:nvSpPr>
            <p:cNvPr id="13" name="文本框 12">
              <a:extLst>
                <a:ext uri="{FF2B5EF4-FFF2-40B4-BE49-F238E27FC236}">
                  <a16:creationId xmlns="" xmlns:a16="http://schemas.microsoft.com/office/drawing/2014/main" id="{9B78736B-FFF8-4C0A-B866-3E8A819F4627}"/>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p>
          </p:txBody>
        </p:sp>
        <p:sp>
          <p:nvSpPr>
            <p:cNvPr id="14" name="文本框 13">
              <a:extLst>
                <a:ext uri="{FF2B5EF4-FFF2-40B4-BE49-F238E27FC236}">
                  <a16:creationId xmlns="" xmlns:a16="http://schemas.microsoft.com/office/drawing/2014/main" id="{6331D085-DAAB-434A-B5EA-2B81AC8E8285}"/>
                </a:ext>
              </a:extLst>
            </p:cNvPr>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a:extLst>
              <a:ext uri="{FF2B5EF4-FFF2-40B4-BE49-F238E27FC236}">
                <a16:creationId xmlns="" xmlns:a16="http://schemas.microsoft.com/office/drawing/2014/main" id="{4476A47D-0DD3-4A5F-ACD2-E1A28D1247BB}"/>
              </a:ext>
            </a:extLst>
          </p:cNvPr>
          <p:cNvGrpSpPr/>
          <p:nvPr/>
        </p:nvGrpSpPr>
        <p:grpSpPr>
          <a:xfrm>
            <a:off x="5498852" y="4700745"/>
            <a:ext cx="5825920" cy="954107"/>
            <a:chOff x="993235" y="3113254"/>
            <a:chExt cx="5825920" cy="954107"/>
          </a:xfrm>
        </p:grpSpPr>
        <p:sp>
          <p:nvSpPr>
            <p:cNvPr id="16" name="文本框 15">
              <a:extLst>
                <a:ext uri="{FF2B5EF4-FFF2-40B4-BE49-F238E27FC236}">
                  <a16:creationId xmlns="" xmlns:a16="http://schemas.microsoft.com/office/drawing/2014/main" id="{DA769899-45D9-4616-80F4-1CF230458741}"/>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p>
          </p:txBody>
        </p:sp>
        <p:sp>
          <p:nvSpPr>
            <p:cNvPr id="17" name="文本框 16">
              <a:extLst>
                <a:ext uri="{FF2B5EF4-FFF2-40B4-BE49-F238E27FC236}">
                  <a16:creationId xmlns="" xmlns:a16="http://schemas.microsoft.com/office/drawing/2014/main" id="{E77FA457-C97E-4354-AFC6-92EC4F12B18B}"/>
                </a:ext>
              </a:extLst>
            </p:cNvPr>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3188652815"/>
      </p:ext>
    </p:extLst>
  </p:cSld>
  <p:clrMapOvr>
    <a:masterClrMapping/>
  </p:clrMapOvr>
  <mc:AlternateContent xmlns:mc="http://schemas.openxmlformats.org/markup-compatibility/2006" xmlns:p14="http://schemas.microsoft.com/office/powerpoint/2010/main">
    <mc:Choice Requires="p14">
      <p:transition spd="slow" p14:dur="1500" advTm="2558">
        <p:random/>
      </p:transition>
    </mc:Choice>
    <mc:Fallback xmlns="">
      <p:transition spd="slow" advTm="255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EAEEC0A6-DB38-421C-9B00-0E539A892E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grpSp>
        <p:nvGrpSpPr>
          <p:cNvPr id="19" name="组合 18">
            <a:extLst>
              <a:ext uri="{FF2B5EF4-FFF2-40B4-BE49-F238E27FC236}">
                <a16:creationId xmlns="" xmlns:a16="http://schemas.microsoft.com/office/drawing/2014/main" id="{8A24B2E8-363C-40BF-8C82-ECB7BDDFFC6E}"/>
              </a:ext>
            </a:extLst>
          </p:cNvPr>
          <p:cNvGrpSpPr/>
          <p:nvPr/>
        </p:nvGrpSpPr>
        <p:grpSpPr>
          <a:xfrm>
            <a:off x="400976" y="397505"/>
            <a:ext cx="3006997" cy="523220"/>
            <a:chOff x="455341" y="242459"/>
            <a:chExt cx="3006997" cy="523220"/>
          </a:xfrm>
        </p:grpSpPr>
        <p:grpSp>
          <p:nvGrpSpPr>
            <p:cNvPr id="11" name="组合 10">
              <a:extLst>
                <a:ext uri="{FF2B5EF4-FFF2-40B4-BE49-F238E27FC236}">
                  <a16:creationId xmlns="" xmlns:a16="http://schemas.microsoft.com/office/drawing/2014/main" id="{5C23FD07-F575-46FC-AB45-00FB8BB4EF1A}"/>
                </a:ext>
              </a:extLst>
            </p:cNvPr>
            <p:cNvGrpSpPr/>
            <p:nvPr/>
          </p:nvGrpSpPr>
          <p:grpSpPr>
            <a:xfrm>
              <a:off x="455341" y="242459"/>
              <a:ext cx="514351" cy="523220"/>
              <a:chOff x="455341" y="169887"/>
              <a:chExt cx="514351" cy="523220"/>
            </a:xfrm>
          </p:grpSpPr>
          <p:sp>
            <p:nvSpPr>
              <p:cNvPr id="9" name="椭圆 8">
                <a:extLst>
                  <a:ext uri="{FF2B5EF4-FFF2-40B4-BE49-F238E27FC236}">
                    <a16:creationId xmlns="" xmlns:a16="http://schemas.microsoft.com/office/drawing/2014/main" id="{4CAA42BC-9B14-4FAD-AF80-9281A6970AE0}"/>
                  </a:ext>
                </a:extLst>
              </p:cNvPr>
              <p:cNvSpPr/>
              <p:nvPr/>
            </p:nvSpPr>
            <p:spPr>
              <a:xfrm>
                <a:off x="455341" y="174322"/>
                <a:ext cx="514351" cy="514351"/>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 xmlns:a16="http://schemas.microsoft.com/office/drawing/2014/main" id="{26D57149-6887-4F9D-BC4F-942A43FC0D67}"/>
                  </a:ext>
                </a:extLst>
              </p:cNvPr>
              <p:cNvSpPr txBox="1"/>
              <p:nvPr/>
            </p:nvSpPr>
            <p:spPr>
              <a:xfrm>
                <a:off x="455341" y="169887"/>
                <a:ext cx="514351" cy="523220"/>
              </a:xfrm>
              <a:prstGeom prst="rect">
                <a:avLst/>
              </a:prstGeom>
              <a:noFill/>
            </p:spPr>
            <p:txBody>
              <a:bodyPr wrap="square" rtlCol="0">
                <a:spAutoFit/>
              </a:bodyPr>
              <a:lstStyle/>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LO</a:t>
                </a:r>
              </a:p>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GO</a:t>
                </a:r>
                <a:endParaRPr lang="zh-CN" altLang="en-US"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endParaRPr>
              </a:p>
            </p:txBody>
          </p:sp>
        </p:grpSp>
        <p:grpSp>
          <p:nvGrpSpPr>
            <p:cNvPr id="14" name="组合 13">
              <a:extLst>
                <a:ext uri="{FF2B5EF4-FFF2-40B4-BE49-F238E27FC236}">
                  <a16:creationId xmlns="" xmlns:a16="http://schemas.microsoft.com/office/drawing/2014/main" id="{5E093D99-DDB9-4A78-A38C-AA971B7607C2}"/>
                </a:ext>
              </a:extLst>
            </p:cNvPr>
            <p:cNvGrpSpPr/>
            <p:nvPr/>
          </p:nvGrpSpPr>
          <p:grpSpPr>
            <a:xfrm>
              <a:off x="988741" y="285716"/>
              <a:ext cx="2473597" cy="436706"/>
              <a:chOff x="988741" y="194846"/>
              <a:chExt cx="2473597" cy="436706"/>
            </a:xfrm>
          </p:grpSpPr>
          <p:sp>
            <p:nvSpPr>
              <p:cNvPr id="12" name="文本框 11">
                <a:extLst>
                  <a:ext uri="{FF2B5EF4-FFF2-40B4-BE49-F238E27FC236}">
                    <a16:creationId xmlns="" xmlns:a16="http://schemas.microsoft.com/office/drawing/2014/main" id="{9AAC0D06-4982-46A2-8A22-E35220C5C468}"/>
                  </a:ext>
                </a:extLst>
              </p:cNvPr>
              <p:cNvSpPr txBox="1"/>
              <p:nvPr/>
            </p:nvSpPr>
            <p:spPr>
              <a:xfrm>
                <a:off x="988741" y="194846"/>
                <a:ext cx="2262186" cy="338554"/>
              </a:xfrm>
              <a:prstGeom prst="rect">
                <a:avLst/>
              </a:prstGeom>
              <a:noFill/>
            </p:spPr>
            <p:txBody>
              <a:bodyPr wrap="square" rtlCol="0">
                <a:spAutoFit/>
              </a:bodyPr>
              <a:lstStyle/>
              <a:p>
                <a:pPr algn="dist"/>
                <a:r>
                  <a:rPr lang="zh-CN" altLang="en-US" sz="1600" dirty="0" smtClean="0">
                    <a:solidFill>
                      <a:schemeClr val="tx1">
                        <a:lumMod val="85000"/>
                        <a:lumOff val="15000"/>
                      </a:schemeClr>
                    </a:solidFill>
                    <a:cs typeface="+mn-ea"/>
                    <a:sym typeface="+mn-lt"/>
                  </a:rPr>
                  <a:t>优品</a:t>
                </a:r>
                <a:r>
                  <a:rPr lang="en-US" altLang="zh-CN" sz="1600" dirty="0" smtClean="0">
                    <a:solidFill>
                      <a:schemeClr val="tx1">
                        <a:lumMod val="85000"/>
                        <a:lumOff val="15000"/>
                      </a:schemeClr>
                    </a:solidFill>
                    <a:cs typeface="+mn-ea"/>
                    <a:sym typeface="+mn-lt"/>
                  </a:rPr>
                  <a:t>PPT</a:t>
                </a:r>
                <a:r>
                  <a:rPr lang="zh-CN" altLang="en-US" sz="1600" dirty="0" smtClean="0">
                    <a:solidFill>
                      <a:schemeClr val="tx1">
                        <a:lumMod val="85000"/>
                        <a:lumOff val="15000"/>
                      </a:schemeClr>
                    </a:solidFill>
                    <a:cs typeface="+mn-ea"/>
                    <a:sym typeface="+mn-lt"/>
                  </a:rPr>
                  <a:t>中学</a:t>
                </a:r>
                <a:endParaRPr lang="zh-CN" altLang="en-US" sz="1600" dirty="0">
                  <a:solidFill>
                    <a:schemeClr val="tx1">
                      <a:lumMod val="85000"/>
                      <a:lumOff val="15000"/>
                    </a:schemeClr>
                  </a:solidFill>
                  <a:cs typeface="+mn-ea"/>
                  <a:sym typeface="+mn-lt"/>
                </a:endParaRPr>
              </a:p>
            </p:txBody>
          </p:sp>
          <p:sp>
            <p:nvSpPr>
              <p:cNvPr id="13" name="文本框 12">
                <a:extLst>
                  <a:ext uri="{FF2B5EF4-FFF2-40B4-BE49-F238E27FC236}">
                    <a16:creationId xmlns="" xmlns:a16="http://schemas.microsoft.com/office/drawing/2014/main" id="{3E5F5B85-4DDB-4AEF-A2A8-60FD36179C6A}"/>
                  </a:ext>
                </a:extLst>
              </p:cNvPr>
              <p:cNvSpPr txBox="1"/>
              <p:nvPr/>
            </p:nvSpPr>
            <p:spPr>
              <a:xfrm>
                <a:off x="1023938" y="431497"/>
                <a:ext cx="2438400" cy="200055"/>
              </a:xfrm>
              <a:prstGeom prst="rect">
                <a:avLst/>
              </a:prstGeom>
              <a:noFill/>
            </p:spPr>
            <p:txBody>
              <a:bodyPr wrap="square" rtlCol="0">
                <a:spAutoFit/>
              </a:bodyPr>
              <a:lstStyle/>
              <a:p>
                <a:pPr algn="dist"/>
                <a:r>
                  <a:rPr lang="en-US" altLang="zh-CN" sz="700" dirty="0" err="1" smtClean="0">
                    <a:cs typeface="+mn-ea"/>
                    <a:sym typeface="+mn-lt"/>
                  </a:rPr>
                  <a:t>ypppt</a:t>
                </a:r>
                <a:r>
                  <a:rPr lang="en-US" altLang="zh-CN" sz="700" dirty="0" smtClean="0">
                    <a:cs typeface="+mn-ea"/>
                    <a:sym typeface="+mn-lt"/>
                  </a:rPr>
                  <a:t> </a:t>
                </a:r>
                <a:r>
                  <a:rPr lang="en-US" altLang="zh-CN" sz="700" dirty="0">
                    <a:cs typeface="+mn-ea"/>
                    <a:sym typeface="+mn-lt"/>
                  </a:rPr>
                  <a:t>TECHNOLOGY HIGH SCHOOL</a:t>
                </a:r>
                <a:endParaRPr lang="zh-CN" altLang="en-US" sz="700" dirty="0">
                  <a:cs typeface="+mn-ea"/>
                  <a:sym typeface="+mn-lt"/>
                </a:endParaRPr>
              </a:p>
            </p:txBody>
          </p:sp>
        </p:grpSp>
      </p:grpSp>
      <p:grpSp>
        <p:nvGrpSpPr>
          <p:cNvPr id="18" name="组合 17">
            <a:extLst>
              <a:ext uri="{FF2B5EF4-FFF2-40B4-BE49-F238E27FC236}">
                <a16:creationId xmlns="" xmlns:a16="http://schemas.microsoft.com/office/drawing/2014/main" id="{5B3AAE54-E41A-47C6-A9DB-CBB7436821BA}"/>
              </a:ext>
            </a:extLst>
          </p:cNvPr>
          <p:cNvGrpSpPr/>
          <p:nvPr/>
        </p:nvGrpSpPr>
        <p:grpSpPr>
          <a:xfrm>
            <a:off x="1714500" y="3997459"/>
            <a:ext cx="4381499" cy="461665"/>
            <a:chOff x="1714500" y="3536685"/>
            <a:chExt cx="4381499" cy="461665"/>
          </a:xfrm>
        </p:grpSpPr>
        <p:sp>
          <p:nvSpPr>
            <p:cNvPr id="15" name="文本框 14">
              <a:extLst>
                <a:ext uri="{FF2B5EF4-FFF2-40B4-BE49-F238E27FC236}">
                  <a16:creationId xmlns="" xmlns:a16="http://schemas.microsoft.com/office/drawing/2014/main" id="{86CAFB4D-41D1-4D4B-96AF-9D5131B24D1A}"/>
                </a:ext>
              </a:extLst>
            </p:cNvPr>
            <p:cNvSpPr txBox="1"/>
            <p:nvPr/>
          </p:nvSpPr>
          <p:spPr>
            <a:xfrm>
              <a:off x="1847850" y="3536685"/>
              <a:ext cx="4114800" cy="461665"/>
            </a:xfrm>
            <a:prstGeom prst="rect">
              <a:avLst/>
            </a:prstGeom>
            <a:noFill/>
          </p:spPr>
          <p:txBody>
            <a:bodyPr wrap="square" rtlCol="0">
              <a:spAutoFit/>
            </a:bodyPr>
            <a:lstStyle/>
            <a:p>
              <a:pPr algn="dist"/>
              <a:r>
                <a:rPr lang="zh-CN" altLang="en-US" sz="2400" dirty="0">
                  <a:solidFill>
                    <a:schemeClr val="tx1">
                      <a:lumMod val="85000"/>
                      <a:lumOff val="15000"/>
                    </a:schemeClr>
                  </a:solidFill>
                  <a:cs typeface="+mn-ea"/>
                  <a:sym typeface="+mn-lt"/>
                </a:rPr>
                <a:t>距离高考还剩</a:t>
              </a:r>
              <a:r>
                <a:rPr lang="en-US" altLang="zh-CN" sz="2400" dirty="0">
                  <a:solidFill>
                    <a:schemeClr val="tx1">
                      <a:lumMod val="85000"/>
                      <a:lumOff val="15000"/>
                    </a:schemeClr>
                  </a:solidFill>
                  <a:cs typeface="+mn-ea"/>
                  <a:sym typeface="+mn-lt"/>
                </a:rPr>
                <a:t>XXX</a:t>
              </a:r>
              <a:r>
                <a:rPr lang="zh-CN" altLang="en-US" sz="2400" dirty="0">
                  <a:solidFill>
                    <a:schemeClr val="tx1">
                      <a:lumMod val="85000"/>
                      <a:lumOff val="15000"/>
                    </a:schemeClr>
                  </a:solidFill>
                  <a:cs typeface="+mn-ea"/>
                  <a:sym typeface="+mn-lt"/>
                </a:rPr>
                <a:t>天</a:t>
              </a:r>
            </a:p>
          </p:txBody>
        </p:sp>
        <p:sp>
          <p:nvSpPr>
            <p:cNvPr id="16" name="矩形 15">
              <a:extLst>
                <a:ext uri="{FF2B5EF4-FFF2-40B4-BE49-F238E27FC236}">
                  <a16:creationId xmlns="" xmlns:a16="http://schemas.microsoft.com/office/drawing/2014/main" id="{5913223C-E0FF-4BAB-8BCA-DD505BD076D3}"/>
                </a:ext>
              </a:extLst>
            </p:cNvPr>
            <p:cNvSpPr/>
            <p:nvPr/>
          </p:nvSpPr>
          <p:spPr>
            <a:xfrm>
              <a:off x="1714500" y="3599721"/>
              <a:ext cx="50800" cy="3355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 xmlns:a16="http://schemas.microsoft.com/office/drawing/2014/main" id="{395CEA89-1EE6-4366-8548-C59C0B4ED3BB}"/>
                </a:ext>
              </a:extLst>
            </p:cNvPr>
            <p:cNvSpPr/>
            <p:nvPr/>
          </p:nvSpPr>
          <p:spPr>
            <a:xfrm>
              <a:off x="6045199" y="3599721"/>
              <a:ext cx="50800" cy="3355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文本框 21">
            <a:extLst>
              <a:ext uri="{FF2B5EF4-FFF2-40B4-BE49-F238E27FC236}">
                <a16:creationId xmlns="" xmlns:a16="http://schemas.microsoft.com/office/drawing/2014/main" id="{B6C9971F-72A8-4481-9CDF-9FFF7DB13FD1}"/>
              </a:ext>
            </a:extLst>
          </p:cNvPr>
          <p:cNvSpPr txBox="1"/>
          <p:nvPr/>
        </p:nvSpPr>
        <p:spPr>
          <a:xfrm>
            <a:off x="570851" y="4530238"/>
            <a:ext cx="6668798" cy="430887"/>
          </a:xfrm>
          <a:prstGeom prst="rect">
            <a:avLst/>
          </a:prstGeom>
          <a:noFill/>
        </p:spPr>
        <p:txBody>
          <a:bodyPr wrap="square" rtlCol="0">
            <a:spAutoFit/>
          </a:bodyPr>
          <a:lstStyle/>
          <a:p>
            <a:pPr algn="ctr"/>
            <a:r>
              <a:rPr lang="en-US" altLang="zh-CN" sz="1100" spc="200" dirty="0">
                <a:solidFill>
                  <a:schemeClr val="tx1">
                    <a:lumMod val="75000"/>
                    <a:lumOff val="25000"/>
                  </a:schemeClr>
                </a:solidFill>
                <a:cs typeface="+mn-ea"/>
                <a:sym typeface="+mn-lt"/>
              </a:rPr>
              <a:t>THE COLLEGE ENTRANCE EXAMINATION WILL WIN THE GOLD LIST TITLE BUSINESS REPORT SUMMARY REPORT THEME CLASS MEETING</a:t>
            </a:r>
            <a:endParaRPr lang="zh-CN" altLang="en-US" sz="1100" spc="200" dirty="0">
              <a:solidFill>
                <a:schemeClr val="tx1">
                  <a:lumMod val="75000"/>
                  <a:lumOff val="25000"/>
                </a:schemeClr>
              </a:solidFill>
              <a:cs typeface="+mn-ea"/>
              <a:sym typeface="+mn-lt"/>
            </a:endParaRPr>
          </a:p>
        </p:txBody>
      </p:sp>
      <p:grpSp>
        <p:nvGrpSpPr>
          <p:cNvPr id="26" name="组合 25">
            <a:extLst>
              <a:ext uri="{FF2B5EF4-FFF2-40B4-BE49-F238E27FC236}">
                <a16:creationId xmlns="" xmlns:a16="http://schemas.microsoft.com/office/drawing/2014/main" id="{E70A6AE2-126E-418A-A3B9-5747603671CA}"/>
              </a:ext>
            </a:extLst>
          </p:cNvPr>
          <p:cNvGrpSpPr/>
          <p:nvPr/>
        </p:nvGrpSpPr>
        <p:grpSpPr>
          <a:xfrm>
            <a:off x="1603620" y="5167238"/>
            <a:ext cx="1538515" cy="393397"/>
            <a:chOff x="1603620" y="5128415"/>
            <a:chExt cx="1538515" cy="393397"/>
          </a:xfrm>
        </p:grpSpPr>
        <p:sp>
          <p:nvSpPr>
            <p:cNvPr id="20" name="矩形: 圆角 19">
              <a:extLst>
                <a:ext uri="{FF2B5EF4-FFF2-40B4-BE49-F238E27FC236}">
                  <a16:creationId xmlns="" xmlns:a16="http://schemas.microsoft.com/office/drawing/2014/main" id="{49DB79C7-B993-4E0F-9E62-A79F5B840FF5}"/>
                </a:ext>
              </a:extLst>
            </p:cNvPr>
            <p:cNvSpPr/>
            <p:nvPr/>
          </p:nvSpPr>
          <p:spPr>
            <a:xfrm>
              <a:off x="1603620" y="5128415"/>
              <a:ext cx="1538515" cy="393397"/>
            </a:xfrm>
            <a:prstGeom prst="roundRect">
              <a:avLst/>
            </a:prstGeom>
            <a:solidFill>
              <a:srgbClr val="FF773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 xmlns:a16="http://schemas.microsoft.com/office/drawing/2014/main" id="{676B7879-0BCA-4FB3-8334-112554E17190}"/>
                </a:ext>
              </a:extLst>
            </p:cNvPr>
            <p:cNvSpPr txBox="1"/>
            <p:nvPr/>
          </p:nvSpPr>
          <p:spPr>
            <a:xfrm>
              <a:off x="1603620" y="5140447"/>
              <a:ext cx="1538514" cy="369332"/>
            </a:xfrm>
            <a:prstGeom prst="rect">
              <a:avLst/>
            </a:prstGeom>
            <a:noFill/>
          </p:spPr>
          <p:txBody>
            <a:bodyPr wrap="square" rtlCol="0">
              <a:spAutoFit/>
            </a:bodyPr>
            <a:lstStyle/>
            <a:p>
              <a:pPr algn="ctr"/>
              <a:r>
                <a:rPr lang="zh-CN" altLang="en-US" dirty="0" smtClean="0">
                  <a:solidFill>
                    <a:schemeClr val="bg1"/>
                  </a:solidFill>
                  <a:cs typeface="+mn-ea"/>
                  <a:sym typeface="+mn-lt"/>
                </a:rPr>
                <a:t>优品</a:t>
              </a:r>
              <a:r>
                <a:rPr lang="en-US" altLang="zh-CN" dirty="0" smtClean="0">
                  <a:solidFill>
                    <a:schemeClr val="bg1"/>
                  </a:solidFill>
                  <a:cs typeface="+mn-ea"/>
                  <a:sym typeface="+mn-lt"/>
                </a:rPr>
                <a:t>PPT</a:t>
              </a:r>
              <a:endParaRPr lang="zh-CN" altLang="en-US" dirty="0">
                <a:solidFill>
                  <a:schemeClr val="bg1"/>
                </a:solidFill>
                <a:cs typeface="+mn-ea"/>
                <a:sym typeface="+mn-lt"/>
              </a:endParaRPr>
            </a:p>
          </p:txBody>
        </p:sp>
      </p:grpSp>
      <p:grpSp>
        <p:nvGrpSpPr>
          <p:cNvPr id="25" name="组合 24">
            <a:extLst>
              <a:ext uri="{FF2B5EF4-FFF2-40B4-BE49-F238E27FC236}">
                <a16:creationId xmlns="" xmlns:a16="http://schemas.microsoft.com/office/drawing/2014/main" id="{4D7F8D4F-9A2F-42B3-B705-F905F5333677}"/>
              </a:ext>
            </a:extLst>
          </p:cNvPr>
          <p:cNvGrpSpPr/>
          <p:nvPr/>
        </p:nvGrpSpPr>
        <p:grpSpPr>
          <a:xfrm>
            <a:off x="4500333" y="5167238"/>
            <a:ext cx="1652815" cy="393397"/>
            <a:chOff x="4500333" y="5128415"/>
            <a:chExt cx="1652815" cy="393397"/>
          </a:xfrm>
        </p:grpSpPr>
        <p:sp>
          <p:nvSpPr>
            <p:cNvPr id="21" name="矩形: 圆角 20">
              <a:extLst>
                <a:ext uri="{FF2B5EF4-FFF2-40B4-BE49-F238E27FC236}">
                  <a16:creationId xmlns="" xmlns:a16="http://schemas.microsoft.com/office/drawing/2014/main" id="{0E9CE7FC-F96E-4D84-9E91-0C56A79EAAFD}"/>
                </a:ext>
              </a:extLst>
            </p:cNvPr>
            <p:cNvSpPr/>
            <p:nvPr/>
          </p:nvSpPr>
          <p:spPr>
            <a:xfrm>
              <a:off x="4557483" y="5128415"/>
              <a:ext cx="1538515" cy="393397"/>
            </a:xfrm>
            <a:prstGeom prst="roundRect">
              <a:avLst/>
            </a:prstGeom>
            <a:solidFill>
              <a:srgbClr val="FF773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 xmlns:a16="http://schemas.microsoft.com/office/drawing/2014/main" id="{75824617-1175-44A5-9E2F-3C814296DE74}"/>
                </a:ext>
              </a:extLst>
            </p:cNvPr>
            <p:cNvSpPr txBox="1"/>
            <p:nvPr/>
          </p:nvSpPr>
          <p:spPr>
            <a:xfrm>
              <a:off x="4500333" y="5140447"/>
              <a:ext cx="1652815" cy="369332"/>
            </a:xfrm>
            <a:prstGeom prst="rect">
              <a:avLst/>
            </a:prstGeom>
            <a:noFill/>
          </p:spPr>
          <p:txBody>
            <a:bodyPr wrap="square" rtlCol="0">
              <a:spAutoFit/>
            </a:bodyPr>
            <a:lstStyle/>
            <a:p>
              <a:pPr algn="ctr"/>
              <a:r>
                <a:rPr lang="en-US" altLang="zh-CN" dirty="0" smtClean="0">
                  <a:solidFill>
                    <a:schemeClr val="bg1"/>
                  </a:solidFill>
                  <a:cs typeface="+mn-ea"/>
                  <a:sym typeface="+mn-lt"/>
                </a:rPr>
                <a:t>20XX</a:t>
              </a:r>
              <a:endParaRPr lang="zh-CN" altLang="en-US" dirty="0">
                <a:solidFill>
                  <a:schemeClr val="bg1"/>
                </a:solidFill>
                <a:cs typeface="+mn-ea"/>
                <a:sym typeface="+mn-lt"/>
              </a:endParaRPr>
            </a:p>
          </p:txBody>
        </p:sp>
      </p:grpSp>
      <p:sp>
        <p:nvSpPr>
          <p:cNvPr id="2" name="文本框 1">
            <a:extLst>
              <a:ext uri="{FF2B5EF4-FFF2-40B4-BE49-F238E27FC236}">
                <a16:creationId xmlns="" xmlns:a16="http://schemas.microsoft.com/office/drawing/2014/main" id="{DC112EC3-14E8-4F99-8FA1-9C3F95054BF1}"/>
              </a:ext>
            </a:extLst>
          </p:cNvPr>
          <p:cNvSpPr txBox="1"/>
          <p:nvPr/>
        </p:nvSpPr>
        <p:spPr>
          <a:xfrm>
            <a:off x="-658586" y="1510868"/>
            <a:ext cx="9127671" cy="2215991"/>
          </a:xfrm>
          <a:prstGeom prst="rect">
            <a:avLst/>
          </a:prstGeom>
          <a:noFill/>
        </p:spPr>
        <p:txBody>
          <a:bodyPr wrap="square" rtlCol="0">
            <a:spAutoFit/>
          </a:bodyPr>
          <a:lstStyle/>
          <a:p>
            <a:pPr algn="ctr"/>
            <a:r>
              <a:rPr lang="zh-CN" altLang="en-US" sz="13800" dirty="0" smtClean="0">
                <a:solidFill>
                  <a:srgbClr val="C21616"/>
                </a:solidFill>
                <a:effectLst>
                  <a:outerShdw blurRad="38100" dist="38100" dir="2700000" algn="tl">
                    <a:srgbClr val="000000">
                      <a:alpha val="43137"/>
                    </a:srgbClr>
                  </a:outerShdw>
                </a:effectLst>
                <a:cs typeface="+mn-ea"/>
                <a:sym typeface="+mn-lt"/>
              </a:rPr>
              <a:t>谢谢观看</a:t>
            </a:r>
            <a:endParaRPr lang="zh-CN" altLang="en-US" sz="13800" dirty="0">
              <a:solidFill>
                <a:srgbClr val="C21616"/>
              </a:solidFill>
              <a:effectLst>
                <a:outerShdw blurRad="38100" dist="38100" dir="2700000" algn="tl">
                  <a:srgbClr val="000000">
                    <a:alpha val="43137"/>
                  </a:srgbClr>
                </a:outerShdw>
              </a:effectLst>
              <a:cs typeface="+mn-ea"/>
              <a:sym typeface="+mn-lt"/>
            </a:endParaRPr>
          </a:p>
        </p:txBody>
      </p:sp>
    </p:spTree>
    <p:custDataLst>
      <p:tags r:id="rId1"/>
    </p:custDataLst>
    <p:extLst>
      <p:ext uri="{BB962C8B-B14F-4D97-AF65-F5344CB8AC3E}">
        <p14:creationId xmlns:p14="http://schemas.microsoft.com/office/powerpoint/2010/main" val="1238037156"/>
      </p:ext>
    </p:extLst>
  </p:cSld>
  <p:clrMapOvr>
    <a:masterClrMapping/>
  </p:clrMapOvr>
  <mc:AlternateContent xmlns:mc="http://schemas.openxmlformats.org/markup-compatibility/2006" xmlns:p14="http://schemas.microsoft.com/office/powerpoint/2010/main">
    <mc:Choice Requires="p14">
      <p:transition spd="slow" p14:dur="1500" advTm="4206">
        <p:random/>
      </p:transition>
    </mc:Choice>
    <mc:Fallback xmlns="">
      <p:transition spd="slow" advTm="420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0864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组合 11">
            <a:extLst>
              <a:ext uri="{FF2B5EF4-FFF2-40B4-BE49-F238E27FC236}">
                <a16:creationId xmlns="" xmlns:a16="http://schemas.microsoft.com/office/drawing/2014/main" id="{FB6060A9-5088-438C-9E28-8470ED3D4738}"/>
              </a:ext>
            </a:extLst>
          </p:cNvPr>
          <p:cNvGrpSpPr/>
          <p:nvPr/>
        </p:nvGrpSpPr>
        <p:grpSpPr>
          <a:xfrm>
            <a:off x="1098278" y="-149049"/>
            <a:ext cx="9995445" cy="5798735"/>
            <a:chOff x="1098278" y="-149049"/>
            <a:chExt cx="9995445" cy="5798735"/>
          </a:xfrm>
        </p:grpSpPr>
        <p:sp>
          <p:nvSpPr>
            <p:cNvPr id="9" name="矩形: 圆角 8">
              <a:extLst>
                <a:ext uri="{FF2B5EF4-FFF2-40B4-BE49-F238E27FC236}">
                  <a16:creationId xmlns="" xmlns:a16="http://schemas.microsoft.com/office/drawing/2014/main" id="{ACA96889-6FDD-4932-AB95-089383F2E8BD}"/>
                </a:ext>
              </a:extLst>
            </p:cNvPr>
            <p:cNvSpPr/>
            <p:nvPr/>
          </p:nvSpPr>
          <p:spPr>
            <a:xfrm>
              <a:off x="1098278" y="1208314"/>
              <a:ext cx="9995445" cy="4441372"/>
            </a:xfrm>
            <a:prstGeom prst="roundRect">
              <a:avLst>
                <a:gd name="adj" fmla="val 7517"/>
              </a:avLst>
            </a:prstGeom>
            <a:solidFill>
              <a:schemeClr val="bg1"/>
            </a:solidFill>
            <a:ln>
              <a:noFill/>
            </a:ln>
            <a:effectLst>
              <a:outerShdw blurRad="2413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 xmlns:a16="http://schemas.microsoft.com/office/drawing/2014/main" id="{D57E34F5-F34D-4183-8813-0BABBE263698}"/>
                </a:ext>
              </a:extLst>
            </p:cNvPr>
            <p:cNvGrpSpPr/>
            <p:nvPr/>
          </p:nvGrpSpPr>
          <p:grpSpPr>
            <a:xfrm>
              <a:off x="2615292" y="3836639"/>
              <a:ext cx="6961415" cy="1154163"/>
              <a:chOff x="2625272" y="2292600"/>
              <a:chExt cx="5292273" cy="1154163"/>
            </a:xfrm>
          </p:grpSpPr>
          <p:sp>
            <p:nvSpPr>
              <p:cNvPr id="5" name="文本框 4">
                <a:extLst>
                  <a:ext uri="{FF2B5EF4-FFF2-40B4-BE49-F238E27FC236}">
                    <a16:creationId xmlns="" xmlns:a16="http://schemas.microsoft.com/office/drawing/2014/main" id="{3155DC2A-A258-467B-8618-C9825840D0F0}"/>
                  </a:ext>
                </a:extLst>
              </p:cNvPr>
              <p:cNvSpPr txBox="1"/>
              <p:nvPr/>
            </p:nvSpPr>
            <p:spPr>
              <a:xfrm>
                <a:off x="2625273" y="2292600"/>
                <a:ext cx="5292272" cy="1015663"/>
              </a:xfrm>
              <a:prstGeom prst="rect">
                <a:avLst/>
              </a:prstGeom>
              <a:noFill/>
            </p:spPr>
            <p:txBody>
              <a:bodyPr wrap="square" rtlCol="0">
                <a:spAutoFit/>
              </a:bodyPr>
              <a:lstStyle/>
              <a:p>
                <a:pPr algn="dist"/>
                <a:r>
                  <a:rPr lang="zh-CN" altLang="en-US" sz="6000" dirty="0">
                    <a:solidFill>
                      <a:srgbClr val="FF773F"/>
                    </a:solidFill>
                    <a:effectLst>
                      <a:outerShdw blurRad="63500" algn="ctr" rotWithShape="0">
                        <a:prstClr val="black">
                          <a:alpha val="40000"/>
                        </a:prstClr>
                      </a:outerShdw>
                    </a:effectLst>
                    <a:cs typeface="+mn-ea"/>
                    <a:sym typeface="+mn-lt"/>
                  </a:rPr>
                  <a:t>高考心理辅导班会</a:t>
                </a:r>
              </a:p>
            </p:txBody>
          </p:sp>
          <p:sp>
            <p:nvSpPr>
              <p:cNvPr id="6" name="文本框 5">
                <a:extLst>
                  <a:ext uri="{FF2B5EF4-FFF2-40B4-BE49-F238E27FC236}">
                    <a16:creationId xmlns="" xmlns:a16="http://schemas.microsoft.com/office/drawing/2014/main" id="{06FCCEDC-7BBF-4138-B93A-5F8ABA8F830A}"/>
                  </a:ext>
                </a:extLst>
              </p:cNvPr>
              <p:cNvSpPr txBox="1"/>
              <p:nvPr/>
            </p:nvSpPr>
            <p:spPr>
              <a:xfrm>
                <a:off x="2625272" y="3169764"/>
                <a:ext cx="5292272" cy="276999"/>
              </a:xfrm>
              <a:prstGeom prst="rect">
                <a:avLst/>
              </a:prstGeom>
              <a:noFill/>
            </p:spPr>
            <p:txBody>
              <a:bodyPr wrap="square" rtlCol="0">
                <a:spAutoFit/>
              </a:bodyPr>
              <a:lstStyle/>
              <a:p>
                <a:pPr algn="dist"/>
                <a:r>
                  <a:rPr lang="en-US" altLang="zh-CN" sz="1200" dirty="0">
                    <a:solidFill>
                      <a:srgbClr val="FF773F"/>
                    </a:solidFill>
                    <a:effectLst>
                      <a:outerShdw blurRad="63500" algn="ctr" rotWithShape="0">
                        <a:prstClr val="black">
                          <a:alpha val="40000"/>
                        </a:prstClr>
                      </a:outerShdw>
                    </a:effectLst>
                    <a:cs typeface="+mn-ea"/>
                    <a:sym typeface="+mn-lt"/>
                  </a:rPr>
                  <a:t>COLLEGE ENTRANCE EXAMINATION PSYCHOLOGICAL COUNSELING CLASS</a:t>
                </a:r>
                <a:endParaRPr lang="zh-CN" altLang="en-US" sz="1200" dirty="0">
                  <a:solidFill>
                    <a:srgbClr val="FF773F"/>
                  </a:solidFill>
                  <a:effectLst>
                    <a:outerShdw blurRad="63500" algn="ctr" rotWithShape="0">
                      <a:prstClr val="black">
                        <a:alpha val="40000"/>
                      </a:prstClr>
                    </a:outerShdw>
                  </a:effectLst>
                  <a:cs typeface="+mn-ea"/>
                  <a:sym typeface="+mn-lt"/>
                </a:endParaRPr>
              </a:p>
            </p:txBody>
          </p:sp>
        </p:grpSp>
        <p:pic>
          <p:nvPicPr>
            <p:cNvPr id="11" name="图片 10">
              <a:extLst>
                <a:ext uri="{FF2B5EF4-FFF2-40B4-BE49-F238E27FC236}">
                  <a16:creationId xmlns="" xmlns:a16="http://schemas.microsoft.com/office/drawing/2014/main" id="{6AF4A348-798D-4586-9058-39084FFE6C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67641" y="-149049"/>
              <a:ext cx="9656716" cy="3985688"/>
            </a:xfrm>
            <a:prstGeom prst="rect">
              <a:avLst/>
            </a:prstGeom>
            <a:effectLst>
              <a:outerShdw blurRad="63500" algn="ctr" rotWithShape="0">
                <a:prstClr val="black">
                  <a:alpha val="32000"/>
                </a:prstClr>
              </a:outerShdw>
            </a:effectLst>
          </p:spPr>
        </p:pic>
      </p:grpSp>
    </p:spTree>
    <p:custDataLst>
      <p:tags r:id="rId1"/>
    </p:custDataLst>
    <p:extLst>
      <p:ext uri="{BB962C8B-B14F-4D97-AF65-F5344CB8AC3E}">
        <p14:creationId xmlns:p14="http://schemas.microsoft.com/office/powerpoint/2010/main" val="2075394741"/>
      </p:ext>
    </p:extLst>
  </p:cSld>
  <p:clrMapOvr>
    <a:masterClrMapping/>
  </p:clrMapOvr>
  <mc:AlternateContent xmlns:mc="http://schemas.openxmlformats.org/markup-compatibility/2006" xmlns:p14="http://schemas.microsoft.com/office/powerpoint/2010/main">
    <mc:Choice Requires="p14">
      <p:transition spd="slow" p14:dur="1500" advTm="1684">
        <p:random/>
      </p:transition>
    </mc:Choice>
    <mc:Fallback xmlns="">
      <p:transition spd="slow" advTm="168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高考心理辅导班会</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 xmlns:a16="http://schemas.microsoft.com/office/drawing/2014/main" id="{45A587A5-2AF2-44AF-AE17-64D908783D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21828" y="2817354"/>
            <a:ext cx="5829280" cy="3558046"/>
          </a:xfrm>
          <a:prstGeom prst="rect">
            <a:avLst/>
          </a:prstGeom>
        </p:spPr>
      </p:pic>
      <p:grpSp>
        <p:nvGrpSpPr>
          <p:cNvPr id="11" name="组合 10">
            <a:extLst>
              <a:ext uri="{FF2B5EF4-FFF2-40B4-BE49-F238E27FC236}">
                <a16:creationId xmlns="" xmlns:a16="http://schemas.microsoft.com/office/drawing/2014/main" id="{84614426-1458-489F-AFA4-528134127EFD}"/>
              </a:ext>
            </a:extLst>
          </p:cNvPr>
          <p:cNvGrpSpPr/>
          <p:nvPr/>
        </p:nvGrpSpPr>
        <p:grpSpPr>
          <a:xfrm>
            <a:off x="1079520" y="1582351"/>
            <a:ext cx="9566366" cy="1235003"/>
            <a:chOff x="1079520" y="1582351"/>
            <a:chExt cx="9566366" cy="1235003"/>
          </a:xfrm>
        </p:grpSpPr>
        <p:sp>
          <p:nvSpPr>
            <p:cNvPr id="9" name="文本框 8">
              <a:extLst>
                <a:ext uri="{FF2B5EF4-FFF2-40B4-BE49-F238E27FC236}">
                  <a16:creationId xmlns="" xmlns:a16="http://schemas.microsoft.com/office/drawing/2014/main" id="{82B8360D-8AD7-4C4B-9729-73AB092AE1A8}"/>
                </a:ext>
              </a:extLst>
            </p:cNvPr>
            <p:cNvSpPr txBox="1"/>
            <p:nvPr/>
          </p:nvSpPr>
          <p:spPr>
            <a:xfrm>
              <a:off x="1079520" y="1582351"/>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0" name="文本框 9">
              <a:extLst>
                <a:ext uri="{FF2B5EF4-FFF2-40B4-BE49-F238E27FC236}">
                  <a16:creationId xmlns="" xmlns:a16="http://schemas.microsoft.com/office/drawing/2014/main" id="{C0395D33-C37A-4F8A-9EFD-AA05CB91ED7A}"/>
                </a:ext>
              </a:extLst>
            </p:cNvPr>
            <p:cNvSpPr txBox="1"/>
            <p:nvPr/>
          </p:nvSpPr>
          <p:spPr>
            <a:xfrm>
              <a:off x="1079520" y="2078690"/>
              <a:ext cx="9566366" cy="738664"/>
            </a:xfrm>
            <a:prstGeom prst="rect">
              <a:avLst/>
            </a:prstGeom>
            <a:noFill/>
          </p:spPr>
          <p:txBody>
            <a:bodyPr wrap="square" rtlCol="0">
              <a:spAutoFit/>
            </a:bodyPr>
            <a:lstStyle/>
            <a:p>
              <a:r>
                <a:rPr lang="zh-CN" altLang="en-US" sz="1400" b="0" i="0" spc="400" dirty="0">
                  <a:solidFill>
                    <a:srgbClr val="333333"/>
                  </a:solidFill>
                  <a:effectLst/>
                  <a:cs typeface="+mn-ea"/>
                  <a:sym typeface="+mn-lt"/>
                </a:rPr>
                <a:t>普通高等学校招生全国统一考试，是为普通高等学校招生设置的全国性统一考试，每年</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日－</a:t>
              </a:r>
              <a:r>
                <a:rPr lang="en-US" altLang="zh-CN" sz="1400" b="0" i="0" spc="400" dirty="0">
                  <a:solidFill>
                    <a:srgbClr val="333333"/>
                  </a:solidFill>
                  <a:effectLst/>
                  <a:cs typeface="+mn-ea"/>
                  <a:sym typeface="+mn-lt"/>
                </a:rPr>
                <a:t>10</a:t>
              </a:r>
              <a:r>
                <a:rPr lang="zh-CN" altLang="en-US" sz="1400" b="0" i="0" spc="400" dirty="0">
                  <a:solidFill>
                    <a:srgbClr val="333333"/>
                  </a:solidFill>
                  <a:effectLst/>
                  <a:cs typeface="+mn-ea"/>
                  <a:sym typeface="+mn-lt"/>
                </a:rPr>
                <a:t>日实施。参加考试的对象是全日制普通高中毕业生和具有同等学历的中华人民共和国公民</a:t>
              </a:r>
              <a:endParaRPr lang="zh-CN" altLang="en-US" sz="1400" spc="400" dirty="0">
                <a:cs typeface="+mn-ea"/>
                <a:sym typeface="+mn-lt"/>
              </a:endParaRPr>
            </a:p>
          </p:txBody>
        </p:sp>
      </p:grpSp>
      <p:sp>
        <p:nvSpPr>
          <p:cNvPr id="12" name="文本框 11">
            <a:extLst>
              <a:ext uri="{FF2B5EF4-FFF2-40B4-BE49-F238E27FC236}">
                <a16:creationId xmlns="" xmlns:a16="http://schemas.microsoft.com/office/drawing/2014/main" id="{046791F5-6851-42F9-B9FD-5E98772F261D}"/>
              </a:ext>
            </a:extLst>
          </p:cNvPr>
          <p:cNvSpPr txBox="1"/>
          <p:nvPr/>
        </p:nvSpPr>
        <p:spPr>
          <a:xfrm>
            <a:off x="1021997" y="3147963"/>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3" name="文本框 12">
            <a:extLst>
              <a:ext uri="{FF2B5EF4-FFF2-40B4-BE49-F238E27FC236}">
                <a16:creationId xmlns="" xmlns:a16="http://schemas.microsoft.com/office/drawing/2014/main" id="{4BF77DA6-9C96-43FA-A4F4-0B9D4E0E5387}"/>
              </a:ext>
            </a:extLst>
          </p:cNvPr>
          <p:cNvSpPr txBox="1"/>
          <p:nvPr/>
        </p:nvSpPr>
        <p:spPr>
          <a:xfrm>
            <a:off x="993235" y="3699082"/>
            <a:ext cx="4957355" cy="738664"/>
          </a:xfrm>
          <a:prstGeom prst="rect">
            <a:avLst/>
          </a:prstGeom>
          <a:noFill/>
        </p:spPr>
        <p:txBody>
          <a:bodyPr wrap="square" rtlCol="0">
            <a:spAutoFit/>
          </a:bodyPr>
          <a:lstStyle/>
          <a:p>
            <a:pPr marL="285750" indent="-285750">
              <a:buFont typeface="Arial" panose="020B0604020202020204" pitchFamily="34" charset="0"/>
              <a:buChar char="•"/>
            </a:pPr>
            <a:r>
              <a:rPr lang="zh-CN" altLang="en-US" sz="1400" b="0" i="0" spc="400" dirty="0">
                <a:solidFill>
                  <a:srgbClr val="333333"/>
                </a:solidFill>
                <a:effectLst/>
                <a:cs typeface="+mn-ea"/>
                <a:sym typeface="+mn-lt"/>
              </a:rPr>
              <a:t>招生分理工农医（含体育）、文史（含外语和艺术）两大类。普通高等学校根据考生成绩。</a:t>
            </a:r>
            <a:endParaRPr lang="zh-CN" altLang="en-US" sz="1400" spc="400" dirty="0">
              <a:cs typeface="+mn-ea"/>
              <a:sym typeface="+mn-lt"/>
            </a:endParaRPr>
          </a:p>
        </p:txBody>
      </p:sp>
      <p:sp>
        <p:nvSpPr>
          <p:cNvPr id="14" name="文本框 13">
            <a:extLst>
              <a:ext uri="{FF2B5EF4-FFF2-40B4-BE49-F238E27FC236}">
                <a16:creationId xmlns="" xmlns:a16="http://schemas.microsoft.com/office/drawing/2014/main" id="{529DEAA8-B914-40EE-B48B-04105F464A89}"/>
              </a:ext>
            </a:extLst>
          </p:cNvPr>
          <p:cNvSpPr txBox="1"/>
          <p:nvPr/>
        </p:nvSpPr>
        <p:spPr>
          <a:xfrm>
            <a:off x="993235" y="4536090"/>
            <a:ext cx="4957355" cy="738664"/>
          </a:xfrm>
          <a:prstGeom prst="rect">
            <a:avLst/>
          </a:prstGeom>
          <a:noFill/>
        </p:spPr>
        <p:txBody>
          <a:bodyPr wrap="square" rtlCol="0">
            <a:spAutoFit/>
          </a:bodyPr>
          <a:lstStyle/>
          <a:p>
            <a:pPr marL="285750" indent="-285750">
              <a:buFont typeface="Arial" panose="020B0604020202020204" pitchFamily="34" charset="0"/>
              <a:buChar char="•"/>
            </a:pPr>
            <a:r>
              <a:rPr lang="zh-CN" altLang="en-US" sz="1400" b="0" i="0" spc="400" dirty="0">
                <a:solidFill>
                  <a:srgbClr val="333333"/>
                </a:solidFill>
                <a:effectLst/>
                <a:cs typeface="+mn-ea"/>
                <a:sym typeface="+mn-lt"/>
              </a:rPr>
              <a:t>普通高等学校招生全国统一考试由国家主管部门授权的单位或实行自主命题的省级教育考试院命制。</a:t>
            </a:r>
            <a:endParaRPr lang="zh-CN" altLang="en-US" sz="1400" spc="400" dirty="0">
              <a:cs typeface="+mn-ea"/>
              <a:sym typeface="+mn-lt"/>
            </a:endParaRPr>
          </a:p>
        </p:txBody>
      </p:sp>
      <p:sp>
        <p:nvSpPr>
          <p:cNvPr id="15" name="文本框 14">
            <a:extLst>
              <a:ext uri="{FF2B5EF4-FFF2-40B4-BE49-F238E27FC236}">
                <a16:creationId xmlns="" xmlns:a16="http://schemas.microsoft.com/office/drawing/2014/main" id="{55C70380-0BEB-487C-99EC-2599434B7F9A}"/>
              </a:ext>
            </a:extLst>
          </p:cNvPr>
          <p:cNvSpPr txBox="1"/>
          <p:nvPr/>
        </p:nvSpPr>
        <p:spPr>
          <a:xfrm>
            <a:off x="993235" y="5373098"/>
            <a:ext cx="4957355"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b="0" i="0" spc="400" dirty="0">
                <a:solidFill>
                  <a:srgbClr val="333333"/>
                </a:solidFill>
                <a:effectLst/>
                <a:cs typeface="+mn-ea"/>
                <a:sym typeface="+mn-lt"/>
              </a:rPr>
              <a:t>由教育部统一调度，各省级招生考试委员会负责执行和管理。教育部要求各省。</a:t>
            </a:r>
            <a:endParaRPr lang="zh-CN" altLang="en-US" sz="1400" spc="400" dirty="0">
              <a:cs typeface="+mn-ea"/>
              <a:sym typeface="+mn-lt"/>
            </a:endParaRPr>
          </a:p>
        </p:txBody>
      </p:sp>
      <p:sp>
        <p:nvSpPr>
          <p:cNvPr id="7" name="文本框 6"/>
          <p:cNvSpPr txBox="1"/>
          <p:nvPr/>
        </p:nvSpPr>
        <p:spPr>
          <a:xfrm>
            <a:off x="6178858" y="905522"/>
            <a:ext cx="1926455" cy="246221"/>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custDataLst>
      <p:tags r:id="rId1"/>
    </p:custDataLst>
    <p:extLst>
      <p:ext uri="{BB962C8B-B14F-4D97-AF65-F5344CB8AC3E}">
        <p14:creationId xmlns:p14="http://schemas.microsoft.com/office/powerpoint/2010/main" val="1480745604"/>
      </p:ext>
    </p:extLst>
  </p:cSld>
  <p:clrMapOvr>
    <a:masterClrMapping/>
  </p:clrMapOvr>
  <mc:AlternateContent xmlns:mc="http://schemas.openxmlformats.org/markup-compatibility/2006" xmlns:p14="http://schemas.microsoft.com/office/powerpoint/2010/main">
    <mc:Choice Requires="p14">
      <p:transition spd="slow" p14:dur="1500" advTm="4287">
        <p:random/>
      </p:transition>
    </mc:Choice>
    <mc:Fallback xmlns="">
      <p:transition spd="slow" advTm="428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高考心理辅导班会</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grpSp>
        <p:nvGrpSpPr>
          <p:cNvPr id="43" name="组合 42">
            <a:extLst>
              <a:ext uri="{FF2B5EF4-FFF2-40B4-BE49-F238E27FC236}">
                <a16:creationId xmlns="" xmlns:a16="http://schemas.microsoft.com/office/drawing/2014/main" id="{7B48C815-D4B5-4966-861B-8BD048D9063A}"/>
              </a:ext>
            </a:extLst>
          </p:cNvPr>
          <p:cNvGrpSpPr/>
          <p:nvPr/>
        </p:nvGrpSpPr>
        <p:grpSpPr>
          <a:xfrm>
            <a:off x="1540042" y="1806470"/>
            <a:ext cx="1179094" cy="1212203"/>
            <a:chOff x="1540042" y="1806470"/>
            <a:chExt cx="1179094" cy="1212203"/>
          </a:xfrm>
        </p:grpSpPr>
        <p:grpSp>
          <p:nvGrpSpPr>
            <p:cNvPr id="38" name="组合 37">
              <a:extLst>
                <a:ext uri="{FF2B5EF4-FFF2-40B4-BE49-F238E27FC236}">
                  <a16:creationId xmlns="" xmlns:a16="http://schemas.microsoft.com/office/drawing/2014/main" id="{17AC3B9E-BE1B-43BC-A18D-7BEAC72CAACA}"/>
                </a:ext>
              </a:extLst>
            </p:cNvPr>
            <p:cNvGrpSpPr/>
            <p:nvPr/>
          </p:nvGrpSpPr>
          <p:grpSpPr>
            <a:xfrm>
              <a:off x="1540042" y="1839579"/>
              <a:ext cx="1179094" cy="1179094"/>
              <a:chOff x="1540042" y="1839579"/>
              <a:chExt cx="1179094" cy="1179094"/>
            </a:xfrm>
          </p:grpSpPr>
          <p:sp>
            <p:nvSpPr>
              <p:cNvPr id="7" name="矩形 6">
                <a:extLst>
                  <a:ext uri="{FF2B5EF4-FFF2-40B4-BE49-F238E27FC236}">
                    <a16:creationId xmlns="" xmlns:a16="http://schemas.microsoft.com/office/drawing/2014/main" id="{583779ED-2780-43E2-89BD-97DEED0A3891}"/>
                  </a:ext>
                </a:extLst>
              </p:cNvPr>
              <p:cNvSpPr/>
              <p:nvPr/>
            </p:nvSpPr>
            <p:spPr>
              <a:xfrm>
                <a:off x="1540042" y="1839579"/>
                <a:ext cx="1179094" cy="117909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9" name="组合 18">
                <a:extLst>
                  <a:ext uri="{FF2B5EF4-FFF2-40B4-BE49-F238E27FC236}">
                    <a16:creationId xmlns="" xmlns:a16="http://schemas.microsoft.com/office/drawing/2014/main" id="{BDA76D7C-C806-4A2C-A774-759CB3B097BB}"/>
                  </a:ext>
                </a:extLst>
              </p:cNvPr>
              <p:cNvGrpSpPr/>
              <p:nvPr/>
            </p:nvGrpSpPr>
            <p:grpSpPr>
              <a:xfrm>
                <a:off x="1540042" y="1839579"/>
                <a:ext cx="1179094" cy="1179094"/>
                <a:chOff x="1540042" y="1839579"/>
                <a:chExt cx="1179094" cy="1179094"/>
              </a:xfrm>
            </p:grpSpPr>
            <p:cxnSp>
              <p:nvCxnSpPr>
                <p:cNvPr id="12" name="直接连接符 11">
                  <a:extLst>
                    <a:ext uri="{FF2B5EF4-FFF2-40B4-BE49-F238E27FC236}">
                      <a16:creationId xmlns="" xmlns:a16="http://schemas.microsoft.com/office/drawing/2014/main" id="{36550E9F-5728-462F-BCD2-9E360BE57AB3}"/>
                    </a:ext>
                  </a:extLst>
                </p:cNvPr>
                <p:cNvCxnSpPr/>
                <p:nvPr/>
              </p:nvCxnSpPr>
              <p:spPr>
                <a:xfrm>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 xmlns:a16="http://schemas.microsoft.com/office/drawing/2014/main" id="{F741CBEF-9E17-4B88-BC4E-BFBB6905D92B}"/>
                    </a:ext>
                  </a:extLst>
                </p:cNvPr>
                <p:cNvCxnSpPr/>
                <p:nvPr/>
              </p:nvCxnSpPr>
              <p:spPr>
                <a:xfrm flipV="1">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 xmlns:a16="http://schemas.microsoft.com/office/drawing/2014/main" id="{546F6595-FFCA-46C0-AB17-AA960C3A67D7}"/>
                    </a:ext>
                  </a:extLst>
                </p:cNvPr>
                <p:cNvCxnSpPr>
                  <a:stCxn id="7" idx="1"/>
                  <a:endCxn id="7" idx="3"/>
                </p:cNvCxnSpPr>
                <p:nvPr/>
              </p:nvCxnSpPr>
              <p:spPr>
                <a:xfrm>
                  <a:off x="1540042" y="2429126"/>
                  <a:ext cx="117909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89A291DC-D448-47FD-9FA6-C27ADA1BA783}"/>
                    </a:ext>
                  </a:extLst>
                </p:cNvPr>
                <p:cNvCxnSpPr>
                  <a:endCxn id="7" idx="2"/>
                </p:cNvCxnSpPr>
                <p:nvPr/>
              </p:nvCxnSpPr>
              <p:spPr>
                <a:xfrm>
                  <a:off x="2129589" y="1839579"/>
                  <a:ext cx="0"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39" name="文本框 38">
              <a:extLst>
                <a:ext uri="{FF2B5EF4-FFF2-40B4-BE49-F238E27FC236}">
                  <a16:creationId xmlns="" xmlns:a16="http://schemas.microsoft.com/office/drawing/2014/main" id="{933373E6-90C7-466B-B829-3DD5756FA250}"/>
                </a:ext>
              </a:extLst>
            </p:cNvPr>
            <p:cNvSpPr txBox="1"/>
            <p:nvPr/>
          </p:nvSpPr>
          <p:spPr>
            <a:xfrm>
              <a:off x="1606045" y="1806470"/>
              <a:ext cx="1047085" cy="1200329"/>
            </a:xfrm>
            <a:prstGeom prst="rect">
              <a:avLst/>
            </a:prstGeom>
            <a:noFill/>
          </p:spPr>
          <p:txBody>
            <a:bodyPr wrap="square" rtlCol="0">
              <a:spAutoFit/>
            </a:bodyPr>
            <a:lstStyle/>
            <a:p>
              <a:pPr algn="ctr"/>
              <a:r>
                <a:rPr lang="zh-CN" altLang="en-US" sz="7200" dirty="0">
                  <a:solidFill>
                    <a:schemeClr val="tx1">
                      <a:lumMod val="85000"/>
                      <a:lumOff val="15000"/>
                    </a:schemeClr>
                  </a:solidFill>
                  <a:cs typeface="+mn-ea"/>
                  <a:sym typeface="+mn-lt"/>
                </a:rPr>
                <a:t>高</a:t>
              </a:r>
            </a:p>
          </p:txBody>
        </p:sp>
      </p:grpSp>
      <p:grpSp>
        <p:nvGrpSpPr>
          <p:cNvPr id="44" name="组合 43">
            <a:extLst>
              <a:ext uri="{FF2B5EF4-FFF2-40B4-BE49-F238E27FC236}">
                <a16:creationId xmlns="" xmlns:a16="http://schemas.microsoft.com/office/drawing/2014/main" id="{76CA2AB4-B9CD-4CC4-864A-09E230AEC82A}"/>
              </a:ext>
            </a:extLst>
          </p:cNvPr>
          <p:cNvGrpSpPr/>
          <p:nvPr/>
        </p:nvGrpSpPr>
        <p:grpSpPr>
          <a:xfrm>
            <a:off x="4172116" y="1806469"/>
            <a:ext cx="1191294" cy="1212204"/>
            <a:chOff x="4172116" y="1806469"/>
            <a:chExt cx="1191294" cy="1212204"/>
          </a:xfrm>
        </p:grpSpPr>
        <p:grpSp>
          <p:nvGrpSpPr>
            <p:cNvPr id="37" name="组合 36">
              <a:extLst>
                <a:ext uri="{FF2B5EF4-FFF2-40B4-BE49-F238E27FC236}">
                  <a16:creationId xmlns="" xmlns:a16="http://schemas.microsoft.com/office/drawing/2014/main" id="{97F23E7C-68AB-4340-9EAA-906F890CD592}"/>
                </a:ext>
              </a:extLst>
            </p:cNvPr>
            <p:cNvGrpSpPr/>
            <p:nvPr/>
          </p:nvGrpSpPr>
          <p:grpSpPr>
            <a:xfrm>
              <a:off x="4172116" y="1830305"/>
              <a:ext cx="1191294" cy="1188368"/>
              <a:chOff x="4172116" y="1830305"/>
              <a:chExt cx="1191294" cy="1188368"/>
            </a:xfrm>
          </p:grpSpPr>
          <p:sp>
            <p:nvSpPr>
              <p:cNvPr id="8" name="矩形 7">
                <a:extLst>
                  <a:ext uri="{FF2B5EF4-FFF2-40B4-BE49-F238E27FC236}">
                    <a16:creationId xmlns="" xmlns:a16="http://schemas.microsoft.com/office/drawing/2014/main" id="{04DB667F-619B-402D-B6E7-351C63473F59}"/>
                  </a:ext>
                </a:extLst>
              </p:cNvPr>
              <p:cNvSpPr/>
              <p:nvPr/>
            </p:nvSpPr>
            <p:spPr>
              <a:xfrm>
                <a:off x="4184316" y="1839579"/>
                <a:ext cx="1179094" cy="117909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a:extLst>
                  <a:ext uri="{FF2B5EF4-FFF2-40B4-BE49-F238E27FC236}">
                    <a16:creationId xmlns="" xmlns:a16="http://schemas.microsoft.com/office/drawing/2014/main" id="{089F03A1-3C7B-415D-80CF-662BFAE5E2D4}"/>
                  </a:ext>
                </a:extLst>
              </p:cNvPr>
              <p:cNvGrpSpPr/>
              <p:nvPr/>
            </p:nvGrpSpPr>
            <p:grpSpPr>
              <a:xfrm>
                <a:off x="4172116" y="1830305"/>
                <a:ext cx="1179094" cy="1179094"/>
                <a:chOff x="1540042" y="1839579"/>
                <a:chExt cx="1179094" cy="1179094"/>
              </a:xfrm>
            </p:grpSpPr>
            <p:cxnSp>
              <p:nvCxnSpPr>
                <p:cNvPr id="21" name="直接连接符 20">
                  <a:extLst>
                    <a:ext uri="{FF2B5EF4-FFF2-40B4-BE49-F238E27FC236}">
                      <a16:creationId xmlns="" xmlns:a16="http://schemas.microsoft.com/office/drawing/2014/main" id="{295C1207-6142-400A-AB7F-64C32CE960BB}"/>
                    </a:ext>
                  </a:extLst>
                </p:cNvPr>
                <p:cNvCxnSpPr/>
                <p:nvPr/>
              </p:nvCxnSpPr>
              <p:spPr>
                <a:xfrm>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B5D94028-F2F1-4113-A679-C755F3456AAD}"/>
                    </a:ext>
                  </a:extLst>
                </p:cNvPr>
                <p:cNvCxnSpPr/>
                <p:nvPr/>
              </p:nvCxnSpPr>
              <p:spPr>
                <a:xfrm flipV="1">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6F23DE9A-C074-41A6-92D5-90F3ABB87F9F}"/>
                    </a:ext>
                  </a:extLst>
                </p:cNvPr>
                <p:cNvCxnSpPr/>
                <p:nvPr/>
              </p:nvCxnSpPr>
              <p:spPr>
                <a:xfrm>
                  <a:off x="1540042" y="2429126"/>
                  <a:ext cx="117909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1FE7B978-D6F0-4FE4-9462-A36ED2EC1567}"/>
                    </a:ext>
                  </a:extLst>
                </p:cNvPr>
                <p:cNvCxnSpPr/>
                <p:nvPr/>
              </p:nvCxnSpPr>
              <p:spPr>
                <a:xfrm>
                  <a:off x="2129589" y="1839579"/>
                  <a:ext cx="0"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0" name="文本框 39">
              <a:extLst>
                <a:ext uri="{FF2B5EF4-FFF2-40B4-BE49-F238E27FC236}">
                  <a16:creationId xmlns="" xmlns:a16="http://schemas.microsoft.com/office/drawing/2014/main" id="{A3F5167E-B35B-4CEF-B6C7-6C451B544017}"/>
                </a:ext>
              </a:extLst>
            </p:cNvPr>
            <p:cNvSpPr txBox="1"/>
            <p:nvPr/>
          </p:nvSpPr>
          <p:spPr>
            <a:xfrm>
              <a:off x="4235532" y="1806469"/>
              <a:ext cx="1047085" cy="1200329"/>
            </a:xfrm>
            <a:prstGeom prst="rect">
              <a:avLst/>
            </a:prstGeom>
            <a:noFill/>
          </p:spPr>
          <p:txBody>
            <a:bodyPr wrap="square" rtlCol="0">
              <a:spAutoFit/>
            </a:bodyPr>
            <a:lstStyle/>
            <a:p>
              <a:pPr algn="ctr"/>
              <a:r>
                <a:rPr lang="zh-CN" altLang="en-US" sz="7200" dirty="0">
                  <a:solidFill>
                    <a:schemeClr val="tx1">
                      <a:lumMod val="85000"/>
                      <a:lumOff val="15000"/>
                    </a:schemeClr>
                  </a:solidFill>
                  <a:cs typeface="+mn-ea"/>
                  <a:sym typeface="+mn-lt"/>
                </a:rPr>
                <a:t>考</a:t>
              </a:r>
            </a:p>
          </p:txBody>
        </p:sp>
      </p:grpSp>
      <p:grpSp>
        <p:nvGrpSpPr>
          <p:cNvPr id="45" name="组合 44">
            <a:extLst>
              <a:ext uri="{FF2B5EF4-FFF2-40B4-BE49-F238E27FC236}">
                <a16:creationId xmlns="" xmlns:a16="http://schemas.microsoft.com/office/drawing/2014/main" id="{3909D301-09C9-48F4-9E8D-021FD84D7429}"/>
              </a:ext>
            </a:extLst>
          </p:cNvPr>
          <p:cNvGrpSpPr/>
          <p:nvPr/>
        </p:nvGrpSpPr>
        <p:grpSpPr>
          <a:xfrm>
            <a:off x="6828590" y="1806468"/>
            <a:ext cx="1179094" cy="1212205"/>
            <a:chOff x="6828590" y="1806468"/>
            <a:chExt cx="1179094" cy="1212205"/>
          </a:xfrm>
        </p:grpSpPr>
        <p:grpSp>
          <p:nvGrpSpPr>
            <p:cNvPr id="36" name="组合 35">
              <a:extLst>
                <a:ext uri="{FF2B5EF4-FFF2-40B4-BE49-F238E27FC236}">
                  <a16:creationId xmlns="" xmlns:a16="http://schemas.microsoft.com/office/drawing/2014/main" id="{3F940081-F72D-460B-97EC-51DE4839CC30}"/>
                </a:ext>
              </a:extLst>
            </p:cNvPr>
            <p:cNvGrpSpPr/>
            <p:nvPr/>
          </p:nvGrpSpPr>
          <p:grpSpPr>
            <a:xfrm>
              <a:off x="6828590" y="1839579"/>
              <a:ext cx="1179094" cy="1179094"/>
              <a:chOff x="6828590" y="1839579"/>
              <a:chExt cx="1179094" cy="1179094"/>
            </a:xfrm>
          </p:grpSpPr>
          <p:sp>
            <p:nvSpPr>
              <p:cNvPr id="9" name="矩形 8">
                <a:extLst>
                  <a:ext uri="{FF2B5EF4-FFF2-40B4-BE49-F238E27FC236}">
                    <a16:creationId xmlns="" xmlns:a16="http://schemas.microsoft.com/office/drawing/2014/main" id="{62DCD243-BB6E-4434-A159-0BBFFEB0A5F7}"/>
                  </a:ext>
                </a:extLst>
              </p:cNvPr>
              <p:cNvSpPr/>
              <p:nvPr/>
            </p:nvSpPr>
            <p:spPr>
              <a:xfrm>
                <a:off x="6828590" y="1839579"/>
                <a:ext cx="1179094" cy="117909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a:extLst>
                  <a:ext uri="{FF2B5EF4-FFF2-40B4-BE49-F238E27FC236}">
                    <a16:creationId xmlns="" xmlns:a16="http://schemas.microsoft.com/office/drawing/2014/main" id="{5E4A1A8F-ABFD-47A8-8F28-D87D05F963B2}"/>
                  </a:ext>
                </a:extLst>
              </p:cNvPr>
              <p:cNvGrpSpPr/>
              <p:nvPr/>
            </p:nvGrpSpPr>
            <p:grpSpPr>
              <a:xfrm>
                <a:off x="6828590" y="1839579"/>
                <a:ext cx="1179094" cy="1179094"/>
                <a:chOff x="1540042" y="1839579"/>
                <a:chExt cx="1179094" cy="1179094"/>
              </a:xfrm>
            </p:grpSpPr>
            <p:cxnSp>
              <p:nvCxnSpPr>
                <p:cNvPr id="26" name="直接连接符 25">
                  <a:extLst>
                    <a:ext uri="{FF2B5EF4-FFF2-40B4-BE49-F238E27FC236}">
                      <a16:creationId xmlns="" xmlns:a16="http://schemas.microsoft.com/office/drawing/2014/main" id="{3E9F7AD0-69A2-4EF9-8E71-3900A71E69D2}"/>
                    </a:ext>
                  </a:extLst>
                </p:cNvPr>
                <p:cNvCxnSpPr/>
                <p:nvPr/>
              </p:nvCxnSpPr>
              <p:spPr>
                <a:xfrm>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F7A5160E-FDDF-4882-93BD-C25F8F09F173}"/>
                    </a:ext>
                  </a:extLst>
                </p:cNvPr>
                <p:cNvCxnSpPr/>
                <p:nvPr/>
              </p:nvCxnSpPr>
              <p:spPr>
                <a:xfrm flipV="1">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 xmlns:a16="http://schemas.microsoft.com/office/drawing/2014/main" id="{DA8D58CE-0184-42E8-A503-66A4AB48B129}"/>
                    </a:ext>
                  </a:extLst>
                </p:cNvPr>
                <p:cNvCxnSpPr/>
                <p:nvPr/>
              </p:nvCxnSpPr>
              <p:spPr>
                <a:xfrm>
                  <a:off x="1540042" y="2429126"/>
                  <a:ext cx="117909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53D27E9F-1DD3-4174-8C4E-4FE93040A677}"/>
                    </a:ext>
                  </a:extLst>
                </p:cNvPr>
                <p:cNvCxnSpPr/>
                <p:nvPr/>
              </p:nvCxnSpPr>
              <p:spPr>
                <a:xfrm>
                  <a:off x="2129589" y="1839579"/>
                  <a:ext cx="0"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1" name="文本框 40">
              <a:extLst>
                <a:ext uri="{FF2B5EF4-FFF2-40B4-BE49-F238E27FC236}">
                  <a16:creationId xmlns="" xmlns:a16="http://schemas.microsoft.com/office/drawing/2014/main" id="{2FB4CAA5-E990-4E0B-8A7B-BBA27F2B1279}"/>
                </a:ext>
              </a:extLst>
            </p:cNvPr>
            <p:cNvSpPr txBox="1"/>
            <p:nvPr/>
          </p:nvSpPr>
          <p:spPr>
            <a:xfrm>
              <a:off x="6894594" y="1806468"/>
              <a:ext cx="1047085" cy="1200329"/>
            </a:xfrm>
            <a:prstGeom prst="rect">
              <a:avLst/>
            </a:prstGeom>
            <a:noFill/>
          </p:spPr>
          <p:txBody>
            <a:bodyPr wrap="square" rtlCol="0">
              <a:spAutoFit/>
            </a:bodyPr>
            <a:lstStyle/>
            <a:p>
              <a:pPr algn="ctr"/>
              <a:r>
                <a:rPr lang="zh-CN" altLang="en-US" sz="7200" dirty="0">
                  <a:solidFill>
                    <a:schemeClr val="tx1">
                      <a:lumMod val="85000"/>
                      <a:lumOff val="15000"/>
                    </a:schemeClr>
                  </a:solidFill>
                  <a:cs typeface="+mn-ea"/>
                  <a:sym typeface="+mn-lt"/>
                </a:rPr>
                <a:t>加</a:t>
              </a:r>
            </a:p>
          </p:txBody>
        </p:sp>
      </p:grpSp>
      <p:grpSp>
        <p:nvGrpSpPr>
          <p:cNvPr id="46" name="组合 45">
            <a:extLst>
              <a:ext uri="{FF2B5EF4-FFF2-40B4-BE49-F238E27FC236}">
                <a16:creationId xmlns="" xmlns:a16="http://schemas.microsoft.com/office/drawing/2014/main" id="{216DB41C-FFBB-4C38-87E1-D55F2DB447D9}"/>
              </a:ext>
            </a:extLst>
          </p:cNvPr>
          <p:cNvGrpSpPr/>
          <p:nvPr/>
        </p:nvGrpSpPr>
        <p:grpSpPr>
          <a:xfrm>
            <a:off x="9472864" y="1839579"/>
            <a:ext cx="1179094" cy="1200329"/>
            <a:chOff x="9472864" y="1839579"/>
            <a:chExt cx="1179094" cy="1200329"/>
          </a:xfrm>
        </p:grpSpPr>
        <p:grpSp>
          <p:nvGrpSpPr>
            <p:cNvPr id="35" name="组合 34">
              <a:extLst>
                <a:ext uri="{FF2B5EF4-FFF2-40B4-BE49-F238E27FC236}">
                  <a16:creationId xmlns="" xmlns:a16="http://schemas.microsoft.com/office/drawing/2014/main" id="{07B4D7FD-6156-4E1D-9EDC-91035C4D82BD}"/>
                </a:ext>
              </a:extLst>
            </p:cNvPr>
            <p:cNvGrpSpPr/>
            <p:nvPr/>
          </p:nvGrpSpPr>
          <p:grpSpPr>
            <a:xfrm>
              <a:off x="9472864" y="1839579"/>
              <a:ext cx="1179094" cy="1179094"/>
              <a:chOff x="9472864" y="1839579"/>
              <a:chExt cx="1179094" cy="1179094"/>
            </a:xfrm>
          </p:grpSpPr>
          <p:sp>
            <p:nvSpPr>
              <p:cNvPr id="10" name="矩形 9">
                <a:extLst>
                  <a:ext uri="{FF2B5EF4-FFF2-40B4-BE49-F238E27FC236}">
                    <a16:creationId xmlns="" xmlns:a16="http://schemas.microsoft.com/office/drawing/2014/main" id="{0CBB8E60-D5F4-48BB-ACE2-525A2B23212F}"/>
                  </a:ext>
                </a:extLst>
              </p:cNvPr>
              <p:cNvSpPr/>
              <p:nvPr/>
            </p:nvSpPr>
            <p:spPr>
              <a:xfrm>
                <a:off x="9472864" y="1839579"/>
                <a:ext cx="1179094" cy="117909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a:extLst>
                  <a:ext uri="{FF2B5EF4-FFF2-40B4-BE49-F238E27FC236}">
                    <a16:creationId xmlns="" xmlns:a16="http://schemas.microsoft.com/office/drawing/2014/main" id="{0950B1A9-8B31-4E7C-9AD7-748AC67A604B}"/>
                  </a:ext>
                </a:extLst>
              </p:cNvPr>
              <p:cNvGrpSpPr/>
              <p:nvPr/>
            </p:nvGrpSpPr>
            <p:grpSpPr>
              <a:xfrm>
                <a:off x="9472864" y="1839579"/>
                <a:ext cx="1179094" cy="1179094"/>
                <a:chOff x="1540042" y="1839579"/>
                <a:chExt cx="1179094" cy="1179094"/>
              </a:xfrm>
            </p:grpSpPr>
            <p:cxnSp>
              <p:nvCxnSpPr>
                <p:cNvPr id="31" name="直接连接符 30">
                  <a:extLst>
                    <a:ext uri="{FF2B5EF4-FFF2-40B4-BE49-F238E27FC236}">
                      <a16:creationId xmlns="" xmlns:a16="http://schemas.microsoft.com/office/drawing/2014/main" id="{8FC27C16-0921-41E9-936E-B445B91BEFC9}"/>
                    </a:ext>
                  </a:extLst>
                </p:cNvPr>
                <p:cNvCxnSpPr/>
                <p:nvPr/>
              </p:nvCxnSpPr>
              <p:spPr>
                <a:xfrm>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1D16075F-129E-4129-BFD8-7BAC5950D769}"/>
                    </a:ext>
                  </a:extLst>
                </p:cNvPr>
                <p:cNvCxnSpPr/>
                <p:nvPr/>
              </p:nvCxnSpPr>
              <p:spPr>
                <a:xfrm flipV="1">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F3F95178-1D5E-4DC3-85CC-9C93A3F4AAE7}"/>
                    </a:ext>
                  </a:extLst>
                </p:cNvPr>
                <p:cNvCxnSpPr/>
                <p:nvPr/>
              </p:nvCxnSpPr>
              <p:spPr>
                <a:xfrm>
                  <a:off x="1540042" y="2429126"/>
                  <a:ext cx="117909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934D7391-B75C-42BA-A389-3A06A3AAD7D7}"/>
                    </a:ext>
                  </a:extLst>
                </p:cNvPr>
                <p:cNvCxnSpPr/>
                <p:nvPr/>
              </p:nvCxnSpPr>
              <p:spPr>
                <a:xfrm>
                  <a:off x="2129589" y="1839579"/>
                  <a:ext cx="0"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2" name="文本框 41">
              <a:extLst>
                <a:ext uri="{FF2B5EF4-FFF2-40B4-BE49-F238E27FC236}">
                  <a16:creationId xmlns="" xmlns:a16="http://schemas.microsoft.com/office/drawing/2014/main" id="{8164FF42-1B26-4CAF-8D37-939914C42C05}"/>
                </a:ext>
              </a:extLst>
            </p:cNvPr>
            <p:cNvSpPr txBox="1"/>
            <p:nvPr/>
          </p:nvSpPr>
          <p:spPr>
            <a:xfrm>
              <a:off x="9551068" y="1839579"/>
              <a:ext cx="1047085" cy="1200329"/>
            </a:xfrm>
            <a:prstGeom prst="rect">
              <a:avLst/>
            </a:prstGeom>
            <a:noFill/>
          </p:spPr>
          <p:txBody>
            <a:bodyPr wrap="square" rtlCol="0">
              <a:spAutoFit/>
            </a:bodyPr>
            <a:lstStyle/>
            <a:p>
              <a:pPr algn="ctr"/>
              <a:r>
                <a:rPr lang="zh-CN" altLang="en-US" sz="7200" dirty="0">
                  <a:solidFill>
                    <a:schemeClr val="tx1">
                      <a:lumMod val="85000"/>
                      <a:lumOff val="15000"/>
                    </a:schemeClr>
                  </a:solidFill>
                  <a:cs typeface="+mn-ea"/>
                  <a:sym typeface="+mn-lt"/>
                </a:rPr>
                <a:t>油</a:t>
              </a:r>
            </a:p>
          </p:txBody>
        </p:sp>
      </p:grpSp>
      <p:grpSp>
        <p:nvGrpSpPr>
          <p:cNvPr id="49" name="组合 48">
            <a:extLst>
              <a:ext uri="{FF2B5EF4-FFF2-40B4-BE49-F238E27FC236}">
                <a16:creationId xmlns="" xmlns:a16="http://schemas.microsoft.com/office/drawing/2014/main" id="{16FE09EA-5F78-4656-8EA2-D6EDF012E399}"/>
              </a:ext>
            </a:extLst>
          </p:cNvPr>
          <p:cNvGrpSpPr/>
          <p:nvPr/>
        </p:nvGrpSpPr>
        <p:grpSpPr>
          <a:xfrm>
            <a:off x="1173294" y="3286642"/>
            <a:ext cx="1912585" cy="2492990"/>
            <a:chOff x="1287758" y="3256331"/>
            <a:chExt cx="1912585" cy="2492990"/>
          </a:xfrm>
        </p:grpSpPr>
        <p:sp>
          <p:nvSpPr>
            <p:cNvPr id="47" name="文本框 46">
              <a:extLst>
                <a:ext uri="{FF2B5EF4-FFF2-40B4-BE49-F238E27FC236}">
                  <a16:creationId xmlns="" xmlns:a16="http://schemas.microsoft.com/office/drawing/2014/main" id="{039F17DF-A979-4B41-A88A-579927AD55CE}"/>
                </a:ext>
              </a:extLst>
            </p:cNvPr>
            <p:cNvSpPr txBox="1"/>
            <p:nvPr/>
          </p:nvSpPr>
          <p:spPr>
            <a:xfrm>
              <a:off x="1402221" y="3256331"/>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高考辅导</a:t>
              </a:r>
            </a:p>
          </p:txBody>
        </p:sp>
        <p:sp>
          <p:nvSpPr>
            <p:cNvPr id="48" name="文本框 47">
              <a:extLst>
                <a:ext uri="{FF2B5EF4-FFF2-40B4-BE49-F238E27FC236}">
                  <a16:creationId xmlns="" xmlns:a16="http://schemas.microsoft.com/office/drawing/2014/main" id="{F1F4B53E-42AC-447F-8EAB-C906ED355410}"/>
                </a:ext>
              </a:extLst>
            </p:cNvPr>
            <p:cNvSpPr txBox="1"/>
            <p:nvPr/>
          </p:nvSpPr>
          <p:spPr>
            <a:xfrm>
              <a:off x="1287758" y="3717996"/>
              <a:ext cx="1912585" cy="2031325"/>
            </a:xfrm>
            <a:prstGeom prst="rect">
              <a:avLst/>
            </a:prstGeom>
            <a:noFill/>
          </p:spPr>
          <p:txBody>
            <a:bodyPr wrap="square" rtlCol="0">
              <a:spAutoFit/>
            </a:bodyPr>
            <a:lstStyle/>
            <a:p>
              <a:pPr algn="ctr">
                <a:lnSpc>
                  <a:spcPct val="150000"/>
                </a:lnSpc>
              </a:pPr>
              <a:r>
                <a:rPr lang="en-US" altLang="zh-CN" sz="1400" b="0" i="0" spc="400" dirty="0">
                  <a:solidFill>
                    <a:srgbClr val="333333"/>
                  </a:solidFill>
                  <a:effectLst/>
                  <a:cs typeface="+mn-ea"/>
                  <a:sym typeface="+mn-lt"/>
                </a:rPr>
                <a:t>2001</a:t>
              </a:r>
              <a:r>
                <a:rPr lang="zh-CN" altLang="en-US" sz="1400" b="0" i="0" spc="400" dirty="0">
                  <a:solidFill>
                    <a:srgbClr val="333333"/>
                  </a:solidFill>
                  <a:effectLst/>
                  <a:cs typeface="+mn-ea"/>
                  <a:sym typeface="+mn-lt"/>
                </a:rPr>
                <a:t>年，教育部对报名参加普通高等学校招生全国统一考试的考生条件进一步放宽。</a:t>
              </a:r>
              <a:endParaRPr lang="zh-CN" altLang="en-US" sz="1400" spc="400" dirty="0">
                <a:cs typeface="+mn-ea"/>
                <a:sym typeface="+mn-lt"/>
              </a:endParaRPr>
            </a:p>
          </p:txBody>
        </p:sp>
      </p:grpSp>
      <p:grpSp>
        <p:nvGrpSpPr>
          <p:cNvPr id="51" name="组合 50">
            <a:extLst>
              <a:ext uri="{FF2B5EF4-FFF2-40B4-BE49-F238E27FC236}">
                <a16:creationId xmlns="" xmlns:a16="http://schemas.microsoft.com/office/drawing/2014/main" id="{48AB68FF-FE0F-41FC-B73A-7399A2DA559C}"/>
              </a:ext>
            </a:extLst>
          </p:cNvPr>
          <p:cNvGrpSpPr/>
          <p:nvPr/>
        </p:nvGrpSpPr>
        <p:grpSpPr>
          <a:xfrm>
            <a:off x="3817570" y="3286642"/>
            <a:ext cx="1912585" cy="2169825"/>
            <a:chOff x="1287758" y="3256331"/>
            <a:chExt cx="1912585" cy="2169825"/>
          </a:xfrm>
        </p:grpSpPr>
        <p:sp>
          <p:nvSpPr>
            <p:cNvPr id="52" name="文本框 51">
              <a:extLst>
                <a:ext uri="{FF2B5EF4-FFF2-40B4-BE49-F238E27FC236}">
                  <a16:creationId xmlns="" xmlns:a16="http://schemas.microsoft.com/office/drawing/2014/main" id="{F5B7B9EC-5FA5-47F8-B0C8-37B268EF1EA0}"/>
                </a:ext>
              </a:extLst>
            </p:cNvPr>
            <p:cNvSpPr txBox="1"/>
            <p:nvPr/>
          </p:nvSpPr>
          <p:spPr>
            <a:xfrm>
              <a:off x="1402221" y="3256331"/>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高考辅导</a:t>
              </a:r>
            </a:p>
          </p:txBody>
        </p:sp>
        <p:sp>
          <p:nvSpPr>
            <p:cNvPr id="53" name="文本框 52">
              <a:extLst>
                <a:ext uri="{FF2B5EF4-FFF2-40B4-BE49-F238E27FC236}">
                  <a16:creationId xmlns="" xmlns:a16="http://schemas.microsoft.com/office/drawing/2014/main" id="{5DE3059A-6832-4C9C-87E8-FB8E96A36384}"/>
                </a:ext>
              </a:extLst>
            </p:cNvPr>
            <p:cNvSpPr txBox="1"/>
            <p:nvPr/>
          </p:nvSpPr>
          <p:spPr>
            <a:xfrm>
              <a:off x="1287758" y="3717996"/>
              <a:ext cx="1912585" cy="1708160"/>
            </a:xfrm>
            <a:prstGeom prst="rect">
              <a:avLst/>
            </a:prstGeom>
            <a:noFill/>
          </p:spPr>
          <p:txBody>
            <a:bodyPr wrap="square" rtlCol="0">
              <a:spAutoFit/>
            </a:bodyPr>
            <a:lstStyle/>
            <a:p>
              <a:pPr algn="ctr">
                <a:lnSpc>
                  <a:spcPct val="150000"/>
                </a:lnSpc>
              </a:pPr>
              <a:r>
                <a:rPr lang="zh-CN" altLang="en-US" sz="1400" b="0" i="0" spc="400" dirty="0">
                  <a:solidFill>
                    <a:srgbClr val="333333"/>
                  </a:solidFill>
                  <a:effectLst/>
                  <a:cs typeface="+mn-ea"/>
                  <a:sym typeface="+mn-lt"/>
                </a:rPr>
                <a:t>中等职业学校毕业生也不再限报高等职业学校，也可报考普通高校。</a:t>
              </a:r>
              <a:endParaRPr lang="zh-CN" altLang="en-US" sz="1400" spc="400" dirty="0">
                <a:cs typeface="+mn-ea"/>
                <a:sym typeface="+mn-lt"/>
              </a:endParaRPr>
            </a:p>
          </p:txBody>
        </p:sp>
      </p:grpSp>
      <p:grpSp>
        <p:nvGrpSpPr>
          <p:cNvPr id="54" name="组合 53">
            <a:extLst>
              <a:ext uri="{FF2B5EF4-FFF2-40B4-BE49-F238E27FC236}">
                <a16:creationId xmlns="" xmlns:a16="http://schemas.microsoft.com/office/drawing/2014/main" id="{8E079619-65E4-4D42-9AA7-FB3A4082430B}"/>
              </a:ext>
            </a:extLst>
          </p:cNvPr>
          <p:cNvGrpSpPr/>
          <p:nvPr/>
        </p:nvGrpSpPr>
        <p:grpSpPr>
          <a:xfrm>
            <a:off x="6461846" y="3286642"/>
            <a:ext cx="1912585" cy="2492990"/>
            <a:chOff x="1287758" y="3256331"/>
            <a:chExt cx="1912585" cy="2492990"/>
          </a:xfrm>
        </p:grpSpPr>
        <p:sp>
          <p:nvSpPr>
            <p:cNvPr id="55" name="文本框 54">
              <a:extLst>
                <a:ext uri="{FF2B5EF4-FFF2-40B4-BE49-F238E27FC236}">
                  <a16:creationId xmlns="" xmlns:a16="http://schemas.microsoft.com/office/drawing/2014/main" id="{7483A27E-55CC-44F5-A830-3EFE311FEA31}"/>
                </a:ext>
              </a:extLst>
            </p:cNvPr>
            <p:cNvSpPr txBox="1"/>
            <p:nvPr/>
          </p:nvSpPr>
          <p:spPr>
            <a:xfrm>
              <a:off x="1402221" y="3256331"/>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高考辅导</a:t>
              </a:r>
            </a:p>
          </p:txBody>
        </p:sp>
        <p:sp>
          <p:nvSpPr>
            <p:cNvPr id="56" name="文本框 55">
              <a:extLst>
                <a:ext uri="{FF2B5EF4-FFF2-40B4-BE49-F238E27FC236}">
                  <a16:creationId xmlns="" xmlns:a16="http://schemas.microsoft.com/office/drawing/2014/main" id="{96918A33-86FD-417D-817A-A6957B468808}"/>
                </a:ext>
              </a:extLst>
            </p:cNvPr>
            <p:cNvSpPr txBox="1"/>
            <p:nvPr/>
          </p:nvSpPr>
          <p:spPr>
            <a:xfrm>
              <a:off x="1287758" y="3717996"/>
              <a:ext cx="1912585" cy="2031325"/>
            </a:xfrm>
            <a:prstGeom prst="rect">
              <a:avLst/>
            </a:prstGeom>
            <a:noFill/>
          </p:spPr>
          <p:txBody>
            <a:bodyPr wrap="square" rtlCol="0">
              <a:spAutoFit/>
            </a:bodyPr>
            <a:lstStyle/>
            <a:p>
              <a:pPr algn="ctr">
                <a:lnSpc>
                  <a:spcPct val="150000"/>
                </a:lnSpc>
              </a:pPr>
              <a:r>
                <a:rPr lang="zh-CN" altLang="en-US" sz="1400" b="0" i="0" spc="400" dirty="0">
                  <a:solidFill>
                    <a:srgbClr val="333333"/>
                  </a:solidFill>
                  <a:effectLst/>
                  <a:cs typeface="+mn-ea"/>
                  <a:sym typeface="+mn-lt"/>
                </a:rPr>
                <a:t>报名并参加普通高考将不受年龄及婚否的限制与影响，是终身教育体系的重要举措。</a:t>
              </a:r>
              <a:endParaRPr lang="zh-CN" altLang="en-US" sz="1400" spc="400" dirty="0">
                <a:cs typeface="+mn-ea"/>
                <a:sym typeface="+mn-lt"/>
              </a:endParaRPr>
            </a:p>
          </p:txBody>
        </p:sp>
      </p:grpSp>
      <p:grpSp>
        <p:nvGrpSpPr>
          <p:cNvPr id="57" name="组合 56">
            <a:extLst>
              <a:ext uri="{FF2B5EF4-FFF2-40B4-BE49-F238E27FC236}">
                <a16:creationId xmlns="" xmlns:a16="http://schemas.microsoft.com/office/drawing/2014/main" id="{06AEF099-D86D-41FC-B0C9-5954DD28069F}"/>
              </a:ext>
            </a:extLst>
          </p:cNvPr>
          <p:cNvGrpSpPr/>
          <p:nvPr/>
        </p:nvGrpSpPr>
        <p:grpSpPr>
          <a:xfrm>
            <a:off x="9106123" y="3286642"/>
            <a:ext cx="1912585" cy="2169825"/>
            <a:chOff x="1287758" y="3256331"/>
            <a:chExt cx="1912585" cy="2169825"/>
          </a:xfrm>
        </p:grpSpPr>
        <p:sp>
          <p:nvSpPr>
            <p:cNvPr id="58" name="文本框 57">
              <a:extLst>
                <a:ext uri="{FF2B5EF4-FFF2-40B4-BE49-F238E27FC236}">
                  <a16:creationId xmlns="" xmlns:a16="http://schemas.microsoft.com/office/drawing/2014/main" id="{A338EB73-97FC-47E9-B152-F9C0D4E8C426}"/>
                </a:ext>
              </a:extLst>
            </p:cNvPr>
            <p:cNvSpPr txBox="1"/>
            <p:nvPr/>
          </p:nvSpPr>
          <p:spPr>
            <a:xfrm>
              <a:off x="1402221" y="3256331"/>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高考辅导</a:t>
              </a:r>
            </a:p>
          </p:txBody>
        </p:sp>
        <p:sp>
          <p:nvSpPr>
            <p:cNvPr id="59" name="文本框 58">
              <a:extLst>
                <a:ext uri="{FF2B5EF4-FFF2-40B4-BE49-F238E27FC236}">
                  <a16:creationId xmlns="" xmlns:a16="http://schemas.microsoft.com/office/drawing/2014/main" id="{68134566-1D03-4D9D-94B9-5BE9B6CD107A}"/>
                </a:ext>
              </a:extLst>
            </p:cNvPr>
            <p:cNvSpPr txBox="1"/>
            <p:nvPr/>
          </p:nvSpPr>
          <p:spPr>
            <a:xfrm>
              <a:off x="1287758" y="3717996"/>
              <a:ext cx="1912585" cy="1708160"/>
            </a:xfrm>
            <a:prstGeom prst="rect">
              <a:avLst/>
            </a:prstGeom>
            <a:noFill/>
          </p:spPr>
          <p:txBody>
            <a:bodyPr wrap="square" rtlCol="0">
              <a:spAutoFit/>
            </a:bodyPr>
            <a:lstStyle/>
            <a:p>
              <a:pPr algn="ctr">
                <a:lnSpc>
                  <a:spcPct val="150000"/>
                </a:lnSpc>
              </a:pPr>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年，经国务院同意，教育部决定从</a:t>
              </a:r>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年起将高考时间提前一个月。</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4015930473"/>
      </p:ext>
    </p:extLst>
  </p:cSld>
  <p:clrMapOvr>
    <a:masterClrMapping/>
  </p:clrMapOvr>
  <mc:AlternateContent xmlns:mc="http://schemas.openxmlformats.org/markup-compatibility/2006" xmlns:p14="http://schemas.microsoft.com/office/powerpoint/2010/main">
    <mc:Choice Requires="p14">
      <p:transition spd="slow" p14:dur="1500" advTm="1653">
        <p:random/>
      </p:transition>
    </mc:Choice>
    <mc:Fallback xmlns="">
      <p:transition spd="slow" advTm="165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高考心理辅导班会</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 xmlns:a16="http://schemas.microsoft.com/office/drawing/2014/main" id="{4782A7A2-BAE1-4EF3-AADC-E82468A201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43850" y="387350"/>
            <a:ext cx="5969547" cy="7817397"/>
          </a:xfrm>
          <a:prstGeom prst="rect">
            <a:avLst/>
          </a:prstGeom>
        </p:spPr>
      </p:pic>
      <p:grpSp>
        <p:nvGrpSpPr>
          <p:cNvPr id="11" name="组合 10">
            <a:extLst>
              <a:ext uri="{FF2B5EF4-FFF2-40B4-BE49-F238E27FC236}">
                <a16:creationId xmlns="" xmlns:a16="http://schemas.microsoft.com/office/drawing/2014/main" id="{5079D519-6E08-4B36-A130-1F28DDBAF69B}"/>
              </a:ext>
            </a:extLst>
          </p:cNvPr>
          <p:cNvGrpSpPr/>
          <p:nvPr/>
        </p:nvGrpSpPr>
        <p:grpSpPr>
          <a:xfrm>
            <a:off x="1058831" y="1908083"/>
            <a:ext cx="6739136" cy="954107"/>
            <a:chOff x="993235" y="3113254"/>
            <a:chExt cx="6739136" cy="954107"/>
          </a:xfrm>
        </p:grpSpPr>
        <p:sp>
          <p:nvSpPr>
            <p:cNvPr id="9" name="文本框 8">
              <a:extLst>
                <a:ext uri="{FF2B5EF4-FFF2-40B4-BE49-F238E27FC236}">
                  <a16:creationId xmlns="" xmlns:a16="http://schemas.microsoft.com/office/drawing/2014/main" id="{452DB966-04D0-41B3-B8F9-0BFF9E5D81B3}"/>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0" name="文本框 9">
              <a:extLst>
                <a:ext uri="{FF2B5EF4-FFF2-40B4-BE49-F238E27FC236}">
                  <a16:creationId xmlns="" xmlns:a16="http://schemas.microsoft.com/office/drawing/2014/main" id="{ECA9BCAC-E16D-4461-95FB-BBAF356AD3C7}"/>
                </a:ext>
              </a:extLst>
            </p:cNvPr>
            <p:cNvSpPr txBox="1"/>
            <p:nvPr/>
          </p:nvSpPr>
          <p:spPr>
            <a:xfrm>
              <a:off x="993235" y="3544141"/>
              <a:ext cx="6739136"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招生分理工农医（含体育）、文史（含外语和艺术）两大类。普通高等学校根据考生成绩。</a:t>
              </a:r>
              <a:endParaRPr lang="zh-CN" altLang="en-US" sz="1400" spc="400" dirty="0">
                <a:cs typeface="+mn-ea"/>
                <a:sym typeface="+mn-lt"/>
              </a:endParaRPr>
            </a:p>
          </p:txBody>
        </p:sp>
      </p:grpSp>
      <p:grpSp>
        <p:nvGrpSpPr>
          <p:cNvPr id="12" name="组合 11">
            <a:extLst>
              <a:ext uri="{FF2B5EF4-FFF2-40B4-BE49-F238E27FC236}">
                <a16:creationId xmlns="" xmlns:a16="http://schemas.microsoft.com/office/drawing/2014/main" id="{ECBA5CBF-7BDC-453E-80CD-5D5423C47975}"/>
              </a:ext>
            </a:extLst>
          </p:cNvPr>
          <p:cNvGrpSpPr/>
          <p:nvPr/>
        </p:nvGrpSpPr>
        <p:grpSpPr>
          <a:xfrm>
            <a:off x="1058831" y="3287550"/>
            <a:ext cx="6739136" cy="954107"/>
            <a:chOff x="993235" y="3113254"/>
            <a:chExt cx="6739136" cy="954107"/>
          </a:xfrm>
        </p:grpSpPr>
        <p:sp>
          <p:nvSpPr>
            <p:cNvPr id="13" name="文本框 12">
              <a:extLst>
                <a:ext uri="{FF2B5EF4-FFF2-40B4-BE49-F238E27FC236}">
                  <a16:creationId xmlns="" xmlns:a16="http://schemas.microsoft.com/office/drawing/2014/main" id="{2660877D-A4B5-42CB-B945-FE302F1F99EE}"/>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4" name="文本框 13">
              <a:extLst>
                <a:ext uri="{FF2B5EF4-FFF2-40B4-BE49-F238E27FC236}">
                  <a16:creationId xmlns="" xmlns:a16="http://schemas.microsoft.com/office/drawing/2014/main" id="{4C66F611-91D4-4699-9480-C522B809CD88}"/>
                </a:ext>
              </a:extLst>
            </p:cNvPr>
            <p:cNvSpPr txBox="1"/>
            <p:nvPr/>
          </p:nvSpPr>
          <p:spPr>
            <a:xfrm>
              <a:off x="993235" y="3544141"/>
              <a:ext cx="6739136"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2015</a:t>
              </a:r>
              <a:r>
                <a:rPr lang="zh-CN" altLang="en-US" sz="1400" b="0" i="0" spc="400" dirty="0">
                  <a:solidFill>
                    <a:srgbClr val="333333"/>
                  </a:solidFill>
                  <a:effectLst/>
                  <a:cs typeface="+mn-ea"/>
                  <a:sym typeface="+mn-lt"/>
                </a:rPr>
                <a:t>年起，高考逐步取消体育特长生、奥赛等</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项加分项目 。</a:t>
              </a:r>
              <a:r>
                <a:rPr lang="en-US" altLang="zh-CN" sz="1400" b="0" i="0" spc="400" dirty="0">
                  <a:solidFill>
                    <a:srgbClr val="333333"/>
                  </a:solidFill>
                  <a:effectLst/>
                  <a:cs typeface="+mn-ea"/>
                  <a:sym typeface="+mn-lt"/>
                </a:rPr>
                <a:t>2019</a:t>
              </a:r>
              <a:r>
                <a:rPr lang="zh-CN" altLang="en-US" sz="1400" b="0" i="0" spc="400" dirty="0">
                  <a:solidFill>
                    <a:srgbClr val="333333"/>
                  </a:solidFill>
                  <a:effectLst/>
                  <a:cs typeface="+mn-ea"/>
                  <a:sym typeface="+mn-lt"/>
                </a:rPr>
                <a:t>年，教育部严禁宣传“高考状元” 。</a:t>
              </a:r>
              <a:endParaRPr lang="zh-CN" altLang="en-US" sz="1400" spc="400" dirty="0">
                <a:cs typeface="+mn-ea"/>
                <a:sym typeface="+mn-lt"/>
              </a:endParaRPr>
            </a:p>
          </p:txBody>
        </p:sp>
      </p:grpSp>
      <p:grpSp>
        <p:nvGrpSpPr>
          <p:cNvPr id="15" name="组合 14">
            <a:extLst>
              <a:ext uri="{FF2B5EF4-FFF2-40B4-BE49-F238E27FC236}">
                <a16:creationId xmlns="" xmlns:a16="http://schemas.microsoft.com/office/drawing/2014/main" id="{1F3B0487-7D7D-42F7-A5D9-0B2C86A05528}"/>
              </a:ext>
            </a:extLst>
          </p:cNvPr>
          <p:cNvGrpSpPr/>
          <p:nvPr/>
        </p:nvGrpSpPr>
        <p:grpSpPr>
          <a:xfrm>
            <a:off x="1058831" y="4667017"/>
            <a:ext cx="6739136" cy="1169551"/>
            <a:chOff x="993235" y="3113254"/>
            <a:chExt cx="6739136" cy="1169551"/>
          </a:xfrm>
        </p:grpSpPr>
        <p:sp>
          <p:nvSpPr>
            <p:cNvPr id="16" name="文本框 15">
              <a:extLst>
                <a:ext uri="{FF2B5EF4-FFF2-40B4-BE49-F238E27FC236}">
                  <a16:creationId xmlns="" xmlns:a16="http://schemas.microsoft.com/office/drawing/2014/main" id="{448CFBB5-45D7-47F6-85A8-97D75995276B}"/>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7" name="文本框 16">
              <a:extLst>
                <a:ext uri="{FF2B5EF4-FFF2-40B4-BE49-F238E27FC236}">
                  <a16:creationId xmlns="" xmlns:a16="http://schemas.microsoft.com/office/drawing/2014/main" id="{B89735C1-88D7-43F0-B60C-2133452B53BF}"/>
                </a:ext>
              </a:extLst>
            </p:cNvPr>
            <p:cNvSpPr txBox="1"/>
            <p:nvPr/>
          </p:nvSpPr>
          <p:spPr>
            <a:xfrm>
              <a:off x="993235" y="3544141"/>
              <a:ext cx="6739136"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2021</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2</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19</a:t>
              </a:r>
              <a:r>
                <a:rPr lang="zh-CN" altLang="en-US" sz="1400" b="0" i="0" spc="400" dirty="0">
                  <a:solidFill>
                    <a:srgbClr val="333333"/>
                  </a:solidFill>
                  <a:effectLst/>
                  <a:cs typeface="+mn-ea"/>
                  <a:sym typeface="+mn-lt"/>
                </a:rPr>
                <a:t>日，教育部发出</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教育部关于做好</a:t>
              </a:r>
              <a:r>
                <a:rPr lang="en-US" altLang="zh-CN" sz="1400" b="0" i="0" spc="400" dirty="0">
                  <a:solidFill>
                    <a:srgbClr val="333333"/>
                  </a:solidFill>
                  <a:effectLst/>
                  <a:cs typeface="+mn-ea"/>
                  <a:sym typeface="+mn-lt"/>
                </a:rPr>
                <a:t>2021</a:t>
              </a:r>
              <a:r>
                <a:rPr lang="zh-CN" altLang="en-US" sz="1400" b="0" i="0" spc="400" dirty="0">
                  <a:solidFill>
                    <a:srgbClr val="333333"/>
                  </a:solidFill>
                  <a:effectLst/>
                  <a:cs typeface="+mn-ea"/>
                  <a:sym typeface="+mn-lt"/>
                </a:rPr>
                <a:t>年普通高校招生工作的通知</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。明确，</a:t>
              </a:r>
              <a:r>
                <a:rPr lang="en-US" altLang="zh-CN" sz="1400" b="0" i="0" spc="400" dirty="0">
                  <a:solidFill>
                    <a:srgbClr val="333333"/>
                  </a:solidFill>
                  <a:effectLst/>
                  <a:cs typeface="+mn-ea"/>
                  <a:sym typeface="+mn-lt"/>
                </a:rPr>
                <a:t>2021</a:t>
              </a:r>
              <a:r>
                <a:rPr lang="zh-CN" altLang="en-US" sz="1400" b="0" i="0" spc="400" dirty="0">
                  <a:solidFill>
                    <a:srgbClr val="333333"/>
                  </a:solidFill>
                  <a:effectLst/>
                  <a:cs typeface="+mn-ea"/>
                  <a:sym typeface="+mn-lt"/>
                </a:rPr>
                <a:t>年全国统考于</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日举行。。</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4245025354"/>
      </p:ext>
    </p:extLst>
  </p:cSld>
  <p:clrMapOvr>
    <a:masterClrMapping/>
  </p:clrMapOvr>
  <mc:AlternateContent xmlns:mc="http://schemas.openxmlformats.org/markup-compatibility/2006" xmlns:p14="http://schemas.microsoft.com/office/powerpoint/2010/main">
    <mc:Choice Requires="p14">
      <p:transition spd="slow" p14:dur="1500" advTm="3135">
        <p:random/>
      </p:transition>
    </mc:Choice>
    <mc:Fallback xmlns="">
      <p:transition spd="slow" advTm="313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高考心理辅导班会</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graphicFrame>
        <p:nvGraphicFramePr>
          <p:cNvPr id="9" name="图表 8">
            <a:extLst>
              <a:ext uri="{FF2B5EF4-FFF2-40B4-BE49-F238E27FC236}">
                <a16:creationId xmlns="" xmlns:a16="http://schemas.microsoft.com/office/drawing/2014/main" id="{00141651-73D4-43C0-B478-9D4A5CCA523C}"/>
              </a:ext>
            </a:extLst>
          </p:cNvPr>
          <p:cNvGraphicFramePr/>
          <p:nvPr>
            <p:extLst>
              <p:ext uri="{D42A27DB-BD31-4B8C-83A1-F6EECF244321}">
                <p14:modId xmlns:p14="http://schemas.microsoft.com/office/powerpoint/2010/main" val="3340688799"/>
              </p:ext>
            </p:extLst>
          </p:nvPr>
        </p:nvGraphicFramePr>
        <p:xfrm>
          <a:off x="5799221" y="1732547"/>
          <a:ext cx="5483727" cy="4102767"/>
        </p:xfrm>
        <a:graphic>
          <a:graphicData uri="http://schemas.openxmlformats.org/drawingml/2006/chart">
            <c:chart xmlns:c="http://schemas.openxmlformats.org/drawingml/2006/chart" xmlns:r="http://schemas.openxmlformats.org/officeDocument/2006/relationships" r:id="rId4"/>
          </a:graphicData>
        </a:graphic>
      </p:graphicFrame>
      <p:sp>
        <p:nvSpPr>
          <p:cNvPr id="11" name="文本框 10">
            <a:extLst>
              <a:ext uri="{FF2B5EF4-FFF2-40B4-BE49-F238E27FC236}">
                <a16:creationId xmlns="" xmlns:a16="http://schemas.microsoft.com/office/drawing/2014/main" id="{75D59D08-1F2F-4DA6-A2DB-24D87AE33AE8}"/>
              </a:ext>
            </a:extLst>
          </p:cNvPr>
          <p:cNvSpPr txBox="1"/>
          <p:nvPr/>
        </p:nvSpPr>
        <p:spPr>
          <a:xfrm>
            <a:off x="909052" y="16550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2" name="文本框 11">
            <a:extLst>
              <a:ext uri="{FF2B5EF4-FFF2-40B4-BE49-F238E27FC236}">
                <a16:creationId xmlns="" xmlns:a16="http://schemas.microsoft.com/office/drawing/2014/main" id="{F142B768-3B7B-46A2-A350-8FADF30F9D42}"/>
              </a:ext>
            </a:extLst>
          </p:cNvPr>
          <p:cNvSpPr txBox="1"/>
          <p:nvPr/>
        </p:nvSpPr>
        <p:spPr>
          <a:xfrm>
            <a:off x="909052" y="2274060"/>
            <a:ext cx="4338626" cy="523220"/>
          </a:xfrm>
          <a:prstGeom prst="rect">
            <a:avLst/>
          </a:prstGeom>
          <a:noFill/>
        </p:spPr>
        <p:txBody>
          <a:bodyPr wrap="square" rtlCol="0">
            <a:spAutoFit/>
          </a:bodyPr>
          <a:lstStyle/>
          <a:p>
            <a:pPr marL="285750" indent="-285750">
              <a:buFont typeface="Wingdings" panose="05000000000000000000" pitchFamily="2" charset="2"/>
              <a:buChar char="ü"/>
            </a:pPr>
            <a:r>
              <a:rPr lang="en-US" altLang="zh-CN" sz="1400" b="0" i="0" spc="400" dirty="0">
                <a:solidFill>
                  <a:srgbClr val="333333"/>
                </a:solidFill>
                <a:effectLst/>
                <a:cs typeface="+mn-ea"/>
                <a:sym typeface="+mn-lt"/>
              </a:rPr>
              <a:t>2010</a:t>
            </a:r>
            <a:r>
              <a:rPr lang="zh-CN" altLang="en-US" sz="1400" b="0" i="0" spc="400" dirty="0">
                <a:solidFill>
                  <a:srgbClr val="333333"/>
                </a:solidFill>
                <a:effectLst/>
                <a:cs typeface="+mn-ea"/>
                <a:sym typeface="+mn-lt"/>
              </a:rPr>
              <a:t>年，普通高等教育入学率将达到适龄青年的</a:t>
            </a:r>
            <a:r>
              <a:rPr lang="en-US" altLang="zh-CN" sz="1400" b="0" i="0" spc="400" dirty="0">
                <a:solidFill>
                  <a:srgbClr val="333333"/>
                </a:solidFill>
                <a:effectLst/>
                <a:cs typeface="+mn-ea"/>
                <a:sym typeface="+mn-lt"/>
              </a:rPr>
              <a:t>15%</a:t>
            </a:r>
            <a:r>
              <a:rPr lang="zh-CN" altLang="en-US" sz="1400" b="0" i="0" spc="400" dirty="0">
                <a:solidFill>
                  <a:srgbClr val="333333"/>
                </a:solidFill>
                <a:effectLst/>
                <a:cs typeface="+mn-ea"/>
                <a:sym typeface="+mn-lt"/>
              </a:rPr>
              <a:t>。</a:t>
            </a:r>
            <a:endParaRPr lang="zh-CN" altLang="en-US" sz="1400" spc="400" dirty="0">
              <a:cs typeface="+mn-ea"/>
              <a:sym typeface="+mn-lt"/>
            </a:endParaRPr>
          </a:p>
        </p:txBody>
      </p:sp>
      <p:sp>
        <p:nvSpPr>
          <p:cNvPr id="13" name="文本框 12">
            <a:extLst>
              <a:ext uri="{FF2B5EF4-FFF2-40B4-BE49-F238E27FC236}">
                <a16:creationId xmlns="" xmlns:a16="http://schemas.microsoft.com/office/drawing/2014/main" id="{1E208C51-EBE5-4833-B460-3580C5E8F32E}"/>
              </a:ext>
            </a:extLst>
          </p:cNvPr>
          <p:cNvSpPr txBox="1"/>
          <p:nvPr/>
        </p:nvSpPr>
        <p:spPr>
          <a:xfrm>
            <a:off x="909052" y="3038242"/>
            <a:ext cx="4338626" cy="738664"/>
          </a:xfrm>
          <a:prstGeom prst="rect">
            <a:avLst/>
          </a:prstGeom>
          <a:noFill/>
        </p:spPr>
        <p:txBody>
          <a:bodyPr wrap="square" rtlCol="0">
            <a:spAutoFit/>
          </a:bodyPr>
          <a:lstStyle/>
          <a:p>
            <a:pPr marL="285750" indent="-285750">
              <a:buFont typeface="Wingdings" panose="05000000000000000000" pitchFamily="2" charset="2"/>
              <a:buChar char="ü"/>
            </a:pPr>
            <a:r>
              <a:rPr lang="zh-CN" altLang="en-US" sz="1400" b="0" i="0" spc="400" dirty="0">
                <a:solidFill>
                  <a:srgbClr val="333333"/>
                </a:solidFill>
                <a:effectLst/>
                <a:cs typeface="+mn-ea"/>
                <a:sym typeface="+mn-lt"/>
              </a:rPr>
              <a:t>在短短的五六年中，大学招生扩大了将近</a:t>
            </a:r>
            <a:r>
              <a:rPr lang="en-US" altLang="zh-CN" sz="1400" b="0" i="0" spc="400" dirty="0">
                <a:solidFill>
                  <a:srgbClr val="333333"/>
                </a:solidFill>
                <a:effectLst/>
                <a:cs typeface="+mn-ea"/>
                <a:sym typeface="+mn-lt"/>
              </a:rPr>
              <a:t>3</a:t>
            </a:r>
            <a:r>
              <a:rPr lang="zh-CN" altLang="en-US" sz="1400" b="0" i="0" spc="400" dirty="0">
                <a:solidFill>
                  <a:srgbClr val="333333"/>
                </a:solidFill>
                <a:effectLst/>
                <a:cs typeface="+mn-ea"/>
                <a:sym typeface="+mn-lt"/>
              </a:rPr>
              <a:t>倍，“大众化教育”逐渐取代“精英教育”。</a:t>
            </a:r>
            <a:endParaRPr lang="zh-CN" altLang="en-US" sz="1400" spc="400" dirty="0">
              <a:cs typeface="+mn-ea"/>
              <a:sym typeface="+mn-lt"/>
            </a:endParaRPr>
          </a:p>
        </p:txBody>
      </p:sp>
      <p:sp>
        <p:nvSpPr>
          <p:cNvPr id="14" name="文本框 13">
            <a:extLst>
              <a:ext uri="{FF2B5EF4-FFF2-40B4-BE49-F238E27FC236}">
                <a16:creationId xmlns="" xmlns:a16="http://schemas.microsoft.com/office/drawing/2014/main" id="{1C35B741-F175-4AB8-805E-EB726CD32430}"/>
              </a:ext>
            </a:extLst>
          </p:cNvPr>
          <p:cNvSpPr txBox="1"/>
          <p:nvPr/>
        </p:nvSpPr>
        <p:spPr>
          <a:xfrm>
            <a:off x="909052" y="4017868"/>
            <a:ext cx="4338626" cy="738664"/>
          </a:xfrm>
          <a:prstGeom prst="rect">
            <a:avLst/>
          </a:prstGeom>
          <a:noFill/>
        </p:spPr>
        <p:txBody>
          <a:bodyPr wrap="square" rtlCol="0">
            <a:spAutoFit/>
          </a:bodyPr>
          <a:lstStyle/>
          <a:p>
            <a:pPr marL="285750" indent="-285750">
              <a:buFont typeface="Wingdings" panose="05000000000000000000" pitchFamily="2" charset="2"/>
              <a:buChar char="ü"/>
            </a:pPr>
            <a:r>
              <a:rPr lang="zh-CN" altLang="en-US" sz="1400" b="0" i="0" spc="400" dirty="0">
                <a:solidFill>
                  <a:srgbClr val="333333"/>
                </a:solidFill>
                <a:effectLst/>
                <a:cs typeface="+mn-ea"/>
                <a:sym typeface="+mn-lt"/>
              </a:rPr>
              <a:t>但同时高校毕业生缺乏职业技能、就业困难等问题，引起了人们对扩招的反思。</a:t>
            </a:r>
            <a:endParaRPr lang="zh-CN" altLang="en-US" sz="1400" spc="400" dirty="0">
              <a:cs typeface="+mn-ea"/>
              <a:sym typeface="+mn-lt"/>
            </a:endParaRPr>
          </a:p>
        </p:txBody>
      </p:sp>
      <p:sp>
        <p:nvSpPr>
          <p:cNvPr id="15" name="文本框 14">
            <a:extLst>
              <a:ext uri="{FF2B5EF4-FFF2-40B4-BE49-F238E27FC236}">
                <a16:creationId xmlns="" xmlns:a16="http://schemas.microsoft.com/office/drawing/2014/main" id="{369A3E4B-11E3-4CEE-B92B-17F23A2F442E}"/>
              </a:ext>
            </a:extLst>
          </p:cNvPr>
          <p:cNvSpPr txBox="1"/>
          <p:nvPr/>
        </p:nvSpPr>
        <p:spPr>
          <a:xfrm>
            <a:off x="909052" y="4997495"/>
            <a:ext cx="4338626" cy="738664"/>
          </a:xfrm>
          <a:prstGeom prst="rect">
            <a:avLst/>
          </a:prstGeom>
          <a:noFill/>
        </p:spPr>
        <p:txBody>
          <a:bodyPr wrap="square" rtlCol="0">
            <a:spAutoFit/>
          </a:bodyPr>
          <a:lstStyle/>
          <a:p>
            <a:pPr marL="285750" indent="-285750">
              <a:buFont typeface="Wingdings" panose="05000000000000000000" pitchFamily="2" charset="2"/>
              <a:buChar char="ü"/>
            </a:pPr>
            <a:r>
              <a:rPr lang="en-US" altLang="zh-CN" sz="1400" b="0" i="0" spc="400" dirty="0">
                <a:solidFill>
                  <a:srgbClr val="333333"/>
                </a:solidFill>
                <a:effectLst/>
                <a:cs typeface="+mn-ea"/>
                <a:sym typeface="+mn-lt"/>
              </a:rPr>
              <a:t>2010</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2</a:t>
            </a:r>
            <a:r>
              <a:rPr lang="zh-CN" altLang="en-US" sz="1400" b="0" i="0" spc="400" dirty="0">
                <a:solidFill>
                  <a:srgbClr val="333333"/>
                </a:solidFill>
                <a:effectLst/>
                <a:cs typeface="+mn-ea"/>
                <a:sym typeface="+mn-lt"/>
              </a:rPr>
              <a:t>月，教育部公布公开征求意见稿，</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月发布经中央政治局审议通过的全文。</a:t>
            </a:r>
            <a:endParaRPr lang="zh-CN" altLang="en-US" sz="1400" spc="400" dirty="0">
              <a:cs typeface="+mn-ea"/>
              <a:sym typeface="+mn-lt"/>
            </a:endParaRPr>
          </a:p>
        </p:txBody>
      </p:sp>
    </p:spTree>
    <p:custDataLst>
      <p:tags r:id="rId1"/>
    </p:custDataLst>
    <p:extLst>
      <p:ext uri="{BB962C8B-B14F-4D97-AF65-F5344CB8AC3E}">
        <p14:creationId xmlns:p14="http://schemas.microsoft.com/office/powerpoint/2010/main" val="2942478287"/>
      </p:ext>
    </p:extLst>
  </p:cSld>
  <p:clrMapOvr>
    <a:masterClrMapping/>
  </p:clrMapOvr>
  <mc:AlternateContent xmlns:mc="http://schemas.openxmlformats.org/markup-compatibility/2006" xmlns:p14="http://schemas.microsoft.com/office/powerpoint/2010/main">
    <mc:Choice Requires="p14">
      <p:transition spd="slow" p14:dur="1500" advTm="3013">
        <p:random/>
      </p:transition>
    </mc:Choice>
    <mc:Fallback xmlns="">
      <p:transition spd="slow" advTm="301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高考心理辅导班会</a:t>
              </a:r>
            </a:p>
          </p:txBody>
        </p:sp>
        <p:sp>
          <p:nvSpPr>
            <p:cNvPr id="5" name="文本框 4">
              <a:extLst>
                <a:ext uri="{FF2B5EF4-FFF2-40B4-BE49-F238E27FC236}">
                  <a16:creationId xmlns=""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 xmlns:a16="http://schemas.microsoft.com/office/drawing/2014/main" id="{D7172130-C201-4012-A215-BDB42F1DD3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151" y="1598103"/>
            <a:ext cx="4538407" cy="4538407"/>
          </a:xfrm>
          <a:prstGeom prst="rect">
            <a:avLst/>
          </a:prstGeom>
          <a:effectLst>
            <a:outerShdw blurRad="63500" algn="ctr" rotWithShape="0">
              <a:prstClr val="black">
                <a:alpha val="40000"/>
              </a:prstClr>
            </a:outerShdw>
          </a:effectLst>
        </p:spPr>
      </p:pic>
      <p:grpSp>
        <p:nvGrpSpPr>
          <p:cNvPr id="9" name="组合 8">
            <a:extLst>
              <a:ext uri="{FF2B5EF4-FFF2-40B4-BE49-F238E27FC236}">
                <a16:creationId xmlns="" xmlns:a16="http://schemas.microsoft.com/office/drawing/2014/main" id="{54D06539-0C81-4FED-B543-E20074F2C4D6}"/>
              </a:ext>
            </a:extLst>
          </p:cNvPr>
          <p:cNvGrpSpPr/>
          <p:nvPr/>
        </p:nvGrpSpPr>
        <p:grpSpPr>
          <a:xfrm>
            <a:off x="5357929" y="1823862"/>
            <a:ext cx="5825920" cy="1169551"/>
            <a:chOff x="993235" y="3113254"/>
            <a:chExt cx="5825920" cy="1169551"/>
          </a:xfrm>
        </p:grpSpPr>
        <p:sp>
          <p:nvSpPr>
            <p:cNvPr id="10" name="文本框 9">
              <a:extLst>
                <a:ext uri="{FF2B5EF4-FFF2-40B4-BE49-F238E27FC236}">
                  <a16:creationId xmlns="" xmlns:a16="http://schemas.microsoft.com/office/drawing/2014/main" id="{74C92671-A082-49AD-9FFF-921D8472DD59}"/>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1" name="文本框 10">
              <a:extLst>
                <a:ext uri="{FF2B5EF4-FFF2-40B4-BE49-F238E27FC236}">
                  <a16:creationId xmlns="" xmlns:a16="http://schemas.microsoft.com/office/drawing/2014/main" id="{85D8DFCE-AB93-4EDE-80F0-1F8360BC41D5}"/>
                </a:ext>
              </a:extLst>
            </p:cNvPr>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a:extLst>
              <a:ext uri="{FF2B5EF4-FFF2-40B4-BE49-F238E27FC236}">
                <a16:creationId xmlns="" xmlns:a16="http://schemas.microsoft.com/office/drawing/2014/main" id="{A5733F8B-A666-444D-AF40-A34E68FD4867}"/>
              </a:ext>
            </a:extLst>
          </p:cNvPr>
          <p:cNvGrpSpPr/>
          <p:nvPr/>
        </p:nvGrpSpPr>
        <p:grpSpPr>
          <a:xfrm>
            <a:off x="5357929" y="3203329"/>
            <a:ext cx="5825920" cy="954107"/>
            <a:chOff x="993235" y="3113254"/>
            <a:chExt cx="5825920" cy="954107"/>
          </a:xfrm>
        </p:grpSpPr>
        <p:sp>
          <p:nvSpPr>
            <p:cNvPr id="13" name="文本框 12">
              <a:extLst>
                <a:ext uri="{FF2B5EF4-FFF2-40B4-BE49-F238E27FC236}">
                  <a16:creationId xmlns="" xmlns:a16="http://schemas.microsoft.com/office/drawing/2014/main" id="{7408BDBC-C065-4851-A72D-33999EDF1D38}"/>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4" name="文本框 13">
              <a:extLst>
                <a:ext uri="{FF2B5EF4-FFF2-40B4-BE49-F238E27FC236}">
                  <a16:creationId xmlns="" xmlns:a16="http://schemas.microsoft.com/office/drawing/2014/main" id="{B25E4723-A817-41CB-8273-7ACE0FF3D740}"/>
                </a:ext>
              </a:extLst>
            </p:cNvPr>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a:extLst>
              <a:ext uri="{FF2B5EF4-FFF2-40B4-BE49-F238E27FC236}">
                <a16:creationId xmlns="" xmlns:a16="http://schemas.microsoft.com/office/drawing/2014/main" id="{C1F24E7C-2C87-40EC-8AE2-C50BC799D4DC}"/>
              </a:ext>
            </a:extLst>
          </p:cNvPr>
          <p:cNvGrpSpPr/>
          <p:nvPr/>
        </p:nvGrpSpPr>
        <p:grpSpPr>
          <a:xfrm>
            <a:off x="5357929" y="4582796"/>
            <a:ext cx="5825920" cy="954107"/>
            <a:chOff x="993235" y="3113254"/>
            <a:chExt cx="5825920" cy="954107"/>
          </a:xfrm>
        </p:grpSpPr>
        <p:sp>
          <p:nvSpPr>
            <p:cNvPr id="16" name="文本框 15">
              <a:extLst>
                <a:ext uri="{FF2B5EF4-FFF2-40B4-BE49-F238E27FC236}">
                  <a16:creationId xmlns="" xmlns:a16="http://schemas.microsoft.com/office/drawing/2014/main" id="{18C581FD-6B19-4A14-B851-13B3794398DA}"/>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7" name="文本框 16">
              <a:extLst>
                <a:ext uri="{FF2B5EF4-FFF2-40B4-BE49-F238E27FC236}">
                  <a16:creationId xmlns="" xmlns:a16="http://schemas.microsoft.com/office/drawing/2014/main" id="{03608A3A-5904-41A7-9F4C-5E47EC5D45BF}"/>
                </a:ext>
              </a:extLst>
            </p:cNvPr>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863888758"/>
      </p:ext>
    </p:extLst>
  </p:cSld>
  <p:clrMapOvr>
    <a:masterClrMapping/>
  </p:clrMapOvr>
  <mc:AlternateContent xmlns:mc="http://schemas.openxmlformats.org/markup-compatibility/2006" xmlns:p14="http://schemas.microsoft.com/office/powerpoint/2010/main">
    <mc:Choice Requires="p14">
      <p:transition spd="slow" p14:dur="1500" advTm="2758">
        <p:random/>
      </p:transition>
    </mc:Choice>
    <mc:Fallback xmlns="">
      <p:transition spd="slow" advTm="275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组合 11">
            <a:extLst>
              <a:ext uri="{FF2B5EF4-FFF2-40B4-BE49-F238E27FC236}">
                <a16:creationId xmlns="" xmlns:a16="http://schemas.microsoft.com/office/drawing/2014/main" id="{FB6060A9-5088-438C-9E28-8470ED3D4738}"/>
              </a:ext>
            </a:extLst>
          </p:cNvPr>
          <p:cNvGrpSpPr/>
          <p:nvPr/>
        </p:nvGrpSpPr>
        <p:grpSpPr>
          <a:xfrm>
            <a:off x="1098278" y="-149049"/>
            <a:ext cx="9995445" cy="5798735"/>
            <a:chOff x="1098278" y="-149049"/>
            <a:chExt cx="9995445" cy="5798735"/>
          </a:xfrm>
        </p:grpSpPr>
        <p:sp>
          <p:nvSpPr>
            <p:cNvPr id="9" name="矩形: 圆角 8">
              <a:extLst>
                <a:ext uri="{FF2B5EF4-FFF2-40B4-BE49-F238E27FC236}">
                  <a16:creationId xmlns="" xmlns:a16="http://schemas.microsoft.com/office/drawing/2014/main" id="{ACA96889-6FDD-4932-AB95-089383F2E8BD}"/>
                </a:ext>
              </a:extLst>
            </p:cNvPr>
            <p:cNvSpPr/>
            <p:nvPr/>
          </p:nvSpPr>
          <p:spPr>
            <a:xfrm>
              <a:off x="1098278" y="1208314"/>
              <a:ext cx="9995445" cy="4441372"/>
            </a:xfrm>
            <a:prstGeom prst="roundRect">
              <a:avLst>
                <a:gd name="adj" fmla="val 7517"/>
              </a:avLst>
            </a:prstGeom>
            <a:solidFill>
              <a:schemeClr val="bg1"/>
            </a:solidFill>
            <a:ln>
              <a:noFill/>
            </a:ln>
            <a:effectLst>
              <a:outerShdw blurRad="2413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a:extLst>
                <a:ext uri="{FF2B5EF4-FFF2-40B4-BE49-F238E27FC236}">
                  <a16:creationId xmlns="" xmlns:a16="http://schemas.microsoft.com/office/drawing/2014/main" id="{D57E34F5-F34D-4183-8813-0BABBE263698}"/>
                </a:ext>
              </a:extLst>
            </p:cNvPr>
            <p:cNvGrpSpPr/>
            <p:nvPr/>
          </p:nvGrpSpPr>
          <p:grpSpPr>
            <a:xfrm>
              <a:off x="2615292" y="3836639"/>
              <a:ext cx="6961415" cy="1154163"/>
              <a:chOff x="2625272" y="2292600"/>
              <a:chExt cx="5292273" cy="1154163"/>
            </a:xfrm>
          </p:grpSpPr>
          <p:sp>
            <p:nvSpPr>
              <p:cNvPr id="5" name="文本框 4">
                <a:extLst>
                  <a:ext uri="{FF2B5EF4-FFF2-40B4-BE49-F238E27FC236}">
                    <a16:creationId xmlns="" xmlns:a16="http://schemas.microsoft.com/office/drawing/2014/main" id="{3155DC2A-A258-467B-8618-C9825840D0F0}"/>
                  </a:ext>
                </a:extLst>
              </p:cNvPr>
              <p:cNvSpPr txBox="1"/>
              <p:nvPr/>
            </p:nvSpPr>
            <p:spPr>
              <a:xfrm>
                <a:off x="2625273" y="2292600"/>
                <a:ext cx="5292272" cy="101566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必备物品提前准备</a:t>
                </a:r>
              </a:p>
            </p:txBody>
          </p:sp>
          <p:sp>
            <p:nvSpPr>
              <p:cNvPr id="6" name="文本框 5">
                <a:extLst>
                  <a:ext uri="{FF2B5EF4-FFF2-40B4-BE49-F238E27FC236}">
                    <a16:creationId xmlns="" xmlns:a16="http://schemas.microsoft.com/office/drawing/2014/main" id="{06FCCEDC-7BBF-4138-B93A-5F8ABA8F830A}"/>
                  </a:ext>
                </a:extLst>
              </p:cNvPr>
              <p:cNvSpPr txBox="1"/>
              <p:nvPr/>
            </p:nvSpPr>
            <p:spPr>
              <a:xfrm>
                <a:off x="2625272" y="3169764"/>
                <a:ext cx="5292272"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COLLEGE ENTRANCE EXAMINATION PSYCHOLOGICAL COUNSELING CLASS</a:t>
                </a:r>
                <a:endParaRPr kumimoji="0" lang="zh-CN" altLang="en-US"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endParaRPr>
              </a:p>
            </p:txBody>
          </p:sp>
        </p:grpSp>
        <p:pic>
          <p:nvPicPr>
            <p:cNvPr id="11" name="图片 10">
              <a:extLst>
                <a:ext uri="{FF2B5EF4-FFF2-40B4-BE49-F238E27FC236}">
                  <a16:creationId xmlns="" xmlns:a16="http://schemas.microsoft.com/office/drawing/2014/main" id="{6AF4A348-798D-4586-9058-39084FFE6C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67641" y="-149049"/>
              <a:ext cx="9656716" cy="3985688"/>
            </a:xfrm>
            <a:prstGeom prst="rect">
              <a:avLst/>
            </a:prstGeom>
            <a:effectLst>
              <a:outerShdw blurRad="63500" algn="ctr" rotWithShape="0">
                <a:prstClr val="black">
                  <a:alpha val="32000"/>
                </a:prstClr>
              </a:outerShdw>
            </a:effectLst>
          </p:spPr>
        </p:pic>
      </p:grpSp>
    </p:spTree>
    <p:custDataLst>
      <p:tags r:id="rId1"/>
    </p:custDataLst>
    <p:extLst>
      <p:ext uri="{BB962C8B-B14F-4D97-AF65-F5344CB8AC3E}">
        <p14:creationId xmlns:p14="http://schemas.microsoft.com/office/powerpoint/2010/main" val="1445124386"/>
      </p:ext>
    </p:extLst>
  </p:cSld>
  <p:clrMapOvr>
    <a:masterClrMapping/>
  </p:clrMapOvr>
  <mc:AlternateContent xmlns:mc="http://schemas.openxmlformats.org/markup-compatibility/2006" xmlns:p14="http://schemas.microsoft.com/office/powerpoint/2010/main">
    <mc:Choice Requires="p14">
      <p:transition spd="slow" p14:dur="1500" advTm="1156">
        <p:random/>
      </p:transition>
    </mc:Choice>
    <mc:Fallback xmlns="">
      <p:transition spd="slow" advTm="115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7|0.7|0.9|1"/>
</p:tagLst>
</file>

<file path=ppt/tags/tag10.xml><?xml version="1.0" encoding="utf-8"?>
<p:tagLst xmlns:a="http://schemas.openxmlformats.org/drawingml/2006/main" xmlns:r="http://schemas.openxmlformats.org/officeDocument/2006/relationships" xmlns:p="http://schemas.openxmlformats.org/presentationml/2006/main">
  <p:tag name="TIMING" val="|0.5|0.5|0.5"/>
</p:tagLst>
</file>

<file path=ppt/tags/tag11.xml><?xml version="1.0" encoding="utf-8"?>
<p:tagLst xmlns:a="http://schemas.openxmlformats.org/drawingml/2006/main" xmlns:r="http://schemas.openxmlformats.org/officeDocument/2006/relationships" xmlns:p="http://schemas.openxmlformats.org/presentationml/2006/main">
  <p:tag name="TIMING" val="|0.5|0.7|0.9|0.9"/>
</p:tagLst>
</file>

<file path=ppt/tags/tag12.xml><?xml version="1.0" encoding="utf-8"?>
<p:tagLst xmlns:a="http://schemas.openxmlformats.org/drawingml/2006/main" xmlns:r="http://schemas.openxmlformats.org/officeDocument/2006/relationships" xmlns:p="http://schemas.openxmlformats.org/presentationml/2006/main">
  <p:tag name="TIMING" val="|0.5|0.6|0.5|0.5|0.3"/>
</p:tagLst>
</file>

<file path=ppt/tags/tag13.xml><?xml version="1.0" encoding="utf-8"?>
<p:tagLst xmlns:a="http://schemas.openxmlformats.org/drawingml/2006/main" xmlns:r="http://schemas.openxmlformats.org/officeDocument/2006/relationships" xmlns:p="http://schemas.openxmlformats.org/presentationml/2006/main">
  <p:tag name="TIMING" val="|0.5|0.5|0.7"/>
</p:tagLst>
</file>

<file path=ppt/tags/tag14.xml><?xml version="1.0" encoding="utf-8"?>
<p:tagLst xmlns:a="http://schemas.openxmlformats.org/drawingml/2006/main" xmlns:r="http://schemas.openxmlformats.org/officeDocument/2006/relationships" xmlns:p="http://schemas.openxmlformats.org/presentationml/2006/main">
  <p:tag name="TIMING" val="|0.3|0.4|0.3"/>
</p:tagLst>
</file>

<file path=ppt/tags/tag15.xml><?xml version="1.0" encoding="utf-8"?>
<p:tagLst xmlns:a="http://schemas.openxmlformats.org/drawingml/2006/main" xmlns:r="http://schemas.openxmlformats.org/officeDocument/2006/relationships" xmlns:p="http://schemas.openxmlformats.org/presentationml/2006/main">
  <p:tag name="TIMING" val="|0.3"/>
</p:tagLst>
</file>

<file path=ppt/tags/tag16.xml><?xml version="1.0" encoding="utf-8"?>
<p:tagLst xmlns:a="http://schemas.openxmlformats.org/drawingml/2006/main" xmlns:r="http://schemas.openxmlformats.org/officeDocument/2006/relationships" xmlns:p="http://schemas.openxmlformats.org/presentationml/2006/main">
  <p:tag name="TIMING" val="|0.4|0.5|0.3|0.4|0.4"/>
</p:tagLst>
</file>

<file path=ppt/tags/tag17.xml><?xml version="1.0" encoding="utf-8"?>
<p:tagLst xmlns:a="http://schemas.openxmlformats.org/drawingml/2006/main" xmlns:r="http://schemas.openxmlformats.org/officeDocument/2006/relationships" xmlns:p="http://schemas.openxmlformats.org/presentationml/2006/main">
  <p:tag name="TIMING" val="|0.4|0.4|0.4"/>
</p:tagLst>
</file>

<file path=ppt/tags/tag18.xml><?xml version="1.0" encoding="utf-8"?>
<p:tagLst xmlns:a="http://schemas.openxmlformats.org/drawingml/2006/main" xmlns:r="http://schemas.openxmlformats.org/officeDocument/2006/relationships" xmlns:p="http://schemas.openxmlformats.org/presentationml/2006/main">
  <p:tag name="TIMING" val="|0.4|0.4|0.4|0.4"/>
</p:tagLst>
</file>

<file path=ppt/tags/tag19.xml><?xml version="1.0" encoding="utf-8"?>
<p:tagLst xmlns:a="http://schemas.openxmlformats.org/drawingml/2006/main" xmlns:r="http://schemas.openxmlformats.org/officeDocument/2006/relationships" xmlns:p="http://schemas.openxmlformats.org/presentationml/2006/main">
  <p:tag name="TIMING" val="|0.5|0.3"/>
</p:tagLst>
</file>

<file path=ppt/tags/tag2.xml><?xml version="1.0" encoding="utf-8"?>
<p:tagLst xmlns:a="http://schemas.openxmlformats.org/drawingml/2006/main" xmlns:r="http://schemas.openxmlformats.org/officeDocument/2006/relationships" xmlns:p="http://schemas.openxmlformats.org/presentationml/2006/main">
  <p:tag name="TIMING" val="|0.4|0.5|0.5|0.4"/>
</p:tagLst>
</file>

<file path=ppt/tags/tag20.xml><?xml version="1.0" encoding="utf-8"?>
<p:tagLst xmlns:a="http://schemas.openxmlformats.org/drawingml/2006/main" xmlns:r="http://schemas.openxmlformats.org/officeDocument/2006/relationships" xmlns:p="http://schemas.openxmlformats.org/presentationml/2006/main">
  <p:tag name="TIMING" val="|0.6"/>
</p:tagLst>
</file>

<file path=ppt/tags/tag21.xml><?xml version="1.0" encoding="utf-8"?>
<p:tagLst xmlns:a="http://schemas.openxmlformats.org/drawingml/2006/main" xmlns:r="http://schemas.openxmlformats.org/officeDocument/2006/relationships" xmlns:p="http://schemas.openxmlformats.org/presentationml/2006/main">
  <p:tag name="TIMING" val="|0.5|0.4|0.4|0.4|0.4|0.4"/>
</p:tagLst>
</file>

<file path=ppt/tags/tag22.xml><?xml version="1.0" encoding="utf-8"?>
<p:tagLst xmlns:a="http://schemas.openxmlformats.org/drawingml/2006/main" xmlns:r="http://schemas.openxmlformats.org/officeDocument/2006/relationships" xmlns:p="http://schemas.openxmlformats.org/presentationml/2006/main">
  <p:tag name="TIMING" val="|0.3|0.3"/>
</p:tagLst>
</file>

<file path=ppt/tags/tag23.xml><?xml version="1.0" encoding="utf-8"?>
<p:tagLst xmlns:a="http://schemas.openxmlformats.org/drawingml/2006/main" xmlns:r="http://schemas.openxmlformats.org/officeDocument/2006/relationships" xmlns:p="http://schemas.openxmlformats.org/presentationml/2006/main">
  <p:tag name="TIMING" val="|0.4|0.3|0.3|0.4|0.5"/>
</p:tagLst>
</file>

<file path=ppt/tags/tag24.xml><?xml version="1.0" encoding="utf-8"?>
<p:tagLst xmlns:a="http://schemas.openxmlformats.org/drawingml/2006/main" xmlns:r="http://schemas.openxmlformats.org/officeDocument/2006/relationships" xmlns:p="http://schemas.openxmlformats.org/presentationml/2006/main">
  <p:tag name="TIMING" val="|0.6|0.4|0.3|0.4"/>
</p:tagLst>
</file>

<file path=ppt/tags/tag25.xml><?xml version="1.0" encoding="utf-8"?>
<p:tagLst xmlns:a="http://schemas.openxmlformats.org/drawingml/2006/main" xmlns:r="http://schemas.openxmlformats.org/officeDocument/2006/relationships" xmlns:p="http://schemas.openxmlformats.org/presentationml/2006/main">
  <p:tag name="TIMING" val="|0.3|0.5|0.3|0.5|0.4"/>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0.4|0.4|0.4|0.5|0.6|0.4|0.5"/>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ags/tag6.xml><?xml version="1.0" encoding="utf-8"?>
<p:tagLst xmlns:a="http://schemas.openxmlformats.org/drawingml/2006/main" xmlns:r="http://schemas.openxmlformats.org/officeDocument/2006/relationships" xmlns:p="http://schemas.openxmlformats.org/presentationml/2006/main">
  <p:tag name="TIMING" val="|0.4|0.4|0.4|0.6|0.6"/>
</p:tagLst>
</file>

<file path=ppt/tags/tag7.xml><?xml version="1.0" encoding="utf-8"?>
<p:tagLst xmlns:a="http://schemas.openxmlformats.org/drawingml/2006/main" xmlns:r="http://schemas.openxmlformats.org/officeDocument/2006/relationships" xmlns:p="http://schemas.openxmlformats.org/presentationml/2006/main">
  <p:tag name="TIMING" val="|0.4|0.4|0.3|0.5"/>
</p:tagLst>
</file>

<file path=ppt/tags/tag8.xml><?xml version="1.0" encoding="utf-8"?>
<p:tagLst xmlns:a="http://schemas.openxmlformats.org/drawingml/2006/main" xmlns:r="http://schemas.openxmlformats.org/officeDocument/2006/relationships" xmlns:p="http://schemas.openxmlformats.org/presentationml/2006/main">
  <p:tag name="TIMING" val="|0.2|0.4|0.4|0.5|0.5"/>
</p:tagLst>
</file>

<file path=ppt/tags/tag9.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np0g4g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2093</Words>
  <Application>Microsoft Office PowerPoint</Application>
  <PresentationFormat>宽屏</PresentationFormat>
  <Paragraphs>222</Paragraphs>
  <Slides>26</Slides>
  <Notes>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26</vt:i4>
      </vt:variant>
    </vt:vector>
  </HeadingPairs>
  <TitlesOfParts>
    <vt:vector size="37" baseType="lpstr">
      <vt:lpstr>Meiryo</vt:lpstr>
      <vt:lpstr>宋体</vt:lpstr>
      <vt:lpstr>微软雅黑</vt:lpstr>
      <vt:lpstr>Agency FB</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85</cp:revision>
  <dcterms:created xsi:type="dcterms:W3CDTF">2021-03-24T06:41:27Z</dcterms:created>
  <dcterms:modified xsi:type="dcterms:W3CDTF">2023-02-02T01:59:14Z</dcterms:modified>
</cp:coreProperties>
</file>