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47"/>
  </p:notesMasterIdLst>
  <p:sldIdLst>
    <p:sldId id="257" r:id="rId4"/>
    <p:sldId id="305" r:id="rId5"/>
    <p:sldId id="306" r:id="rId6"/>
    <p:sldId id="307" r:id="rId7"/>
    <p:sldId id="309" r:id="rId8"/>
    <p:sldId id="301" r:id="rId9"/>
    <p:sldId id="302" r:id="rId10"/>
    <p:sldId id="263" r:id="rId11"/>
    <p:sldId id="264" r:id="rId12"/>
    <p:sldId id="265" r:id="rId13"/>
    <p:sldId id="266" r:id="rId14"/>
    <p:sldId id="311" r:id="rId15"/>
    <p:sldId id="317" r:id="rId16"/>
    <p:sldId id="319" r:id="rId17"/>
    <p:sldId id="321" r:id="rId18"/>
    <p:sldId id="312" r:id="rId19"/>
    <p:sldId id="318" r:id="rId20"/>
    <p:sldId id="323" r:id="rId21"/>
    <p:sldId id="325" r:id="rId22"/>
    <p:sldId id="322" r:id="rId23"/>
    <p:sldId id="326" r:id="rId24"/>
    <p:sldId id="327" r:id="rId25"/>
    <p:sldId id="313" r:id="rId26"/>
    <p:sldId id="328" r:id="rId27"/>
    <p:sldId id="332" r:id="rId28"/>
    <p:sldId id="333" r:id="rId29"/>
    <p:sldId id="314" r:id="rId30"/>
    <p:sldId id="334" r:id="rId31"/>
    <p:sldId id="335" r:id="rId32"/>
    <p:sldId id="336" r:id="rId33"/>
    <p:sldId id="315" r:id="rId34"/>
    <p:sldId id="340" r:id="rId35"/>
    <p:sldId id="339" r:id="rId36"/>
    <p:sldId id="337" r:id="rId37"/>
    <p:sldId id="343" r:id="rId38"/>
    <p:sldId id="341" r:id="rId39"/>
    <p:sldId id="316" r:id="rId40"/>
    <p:sldId id="338" r:id="rId41"/>
    <p:sldId id="345" r:id="rId42"/>
    <p:sldId id="344" r:id="rId43"/>
    <p:sldId id="346" r:id="rId44"/>
    <p:sldId id="347" r:id="rId45"/>
    <p:sldId id="348" r:id="rId4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>
      <p:cViewPr varScale="1">
        <p:scale>
          <a:sx n="141" d="100"/>
          <a:sy n="141" d="100"/>
        </p:scale>
        <p:origin x="81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A26B6-C2CE-44D6-A9F3-CE91B527612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A06AFE-F6D0-4E86-883E-E29D6D91BB76}">
      <dgm:prSet phldrT="[文本]" custT="1"/>
      <dgm:spPr/>
      <dgm:t>
        <a:bodyPr/>
        <a:lstStyle/>
        <a:p>
          <a:r>
            <a:rPr lang="zh-CN" altLang="en-US" sz="2400" dirty="0" smtClean="0"/>
            <a:t>选择的自由</a:t>
          </a:r>
          <a:endParaRPr lang="zh-CN" altLang="en-US" sz="2400" dirty="0"/>
        </a:p>
      </dgm:t>
    </dgm:pt>
    <dgm:pt modelId="{1C97D3C6-64AA-4979-BF16-04B72D51405F}" type="parTrans" cxnId="{87DF8D88-4205-4519-9F9F-3DB4C0C8E2CB}">
      <dgm:prSet/>
      <dgm:spPr/>
      <dgm:t>
        <a:bodyPr/>
        <a:lstStyle/>
        <a:p>
          <a:endParaRPr lang="zh-CN" altLang="en-US"/>
        </a:p>
      </dgm:t>
    </dgm:pt>
    <dgm:pt modelId="{453D20C9-6E15-4B0D-94C9-7768477FEE85}" type="sibTrans" cxnId="{87DF8D88-4205-4519-9F9F-3DB4C0C8E2CB}">
      <dgm:prSet/>
      <dgm:spPr/>
      <dgm:t>
        <a:bodyPr/>
        <a:lstStyle/>
        <a:p>
          <a:endParaRPr lang="zh-CN" altLang="en-US"/>
        </a:p>
      </dgm:t>
    </dgm:pt>
    <dgm:pt modelId="{7A66C605-FAA6-4419-A7DE-BC832F8C00EA}">
      <dgm:prSet phldrT="[文本]" custT="1"/>
      <dgm:spPr/>
      <dgm:t>
        <a:bodyPr/>
        <a:lstStyle/>
        <a:p>
          <a:r>
            <a:rPr lang="zh-CN" altLang="en-US" sz="1600" dirty="0" smtClean="0"/>
            <a:t>独立意识</a:t>
          </a:r>
          <a:endParaRPr lang="zh-CN" altLang="en-US" sz="1600" dirty="0"/>
        </a:p>
      </dgm:t>
    </dgm:pt>
    <dgm:pt modelId="{D14D3392-4583-4D94-BF83-9AF6DB38C27E}" type="parTrans" cxnId="{A607B944-4252-4FBB-ADF7-E048E5A945E7}">
      <dgm:prSet/>
      <dgm:spPr/>
      <dgm:t>
        <a:bodyPr/>
        <a:lstStyle/>
        <a:p>
          <a:endParaRPr lang="zh-CN" altLang="en-US"/>
        </a:p>
      </dgm:t>
    </dgm:pt>
    <dgm:pt modelId="{0F9661C0-8D7D-4C07-9C3D-2A1BAE42477D}" type="sibTrans" cxnId="{A607B944-4252-4FBB-ADF7-E048E5A945E7}">
      <dgm:prSet/>
      <dgm:spPr/>
      <dgm:t>
        <a:bodyPr/>
        <a:lstStyle/>
        <a:p>
          <a:endParaRPr lang="zh-CN" altLang="en-US"/>
        </a:p>
      </dgm:t>
    </dgm:pt>
    <dgm:pt modelId="{0DBB44E2-86BB-4E51-8CD2-3604F53B5394}">
      <dgm:prSet phldrT="[文本]" custT="1"/>
      <dgm:spPr/>
      <dgm:t>
        <a:bodyPr/>
        <a:lstStyle/>
        <a:p>
          <a:r>
            <a:rPr lang="zh-CN" altLang="en-US" sz="1200" dirty="0" smtClean="0"/>
            <a:t>自我意识强</a:t>
          </a:r>
          <a:endParaRPr lang="zh-CN" altLang="en-US" sz="1200" dirty="0"/>
        </a:p>
      </dgm:t>
    </dgm:pt>
    <dgm:pt modelId="{2D8D4C27-9752-4D90-A7D7-64C10C00A1D9}" type="parTrans" cxnId="{898782FA-A168-463E-9538-71A6507CC6F2}">
      <dgm:prSet/>
      <dgm:spPr/>
      <dgm:t>
        <a:bodyPr/>
        <a:lstStyle/>
        <a:p>
          <a:endParaRPr lang="zh-CN" altLang="en-US"/>
        </a:p>
      </dgm:t>
    </dgm:pt>
    <dgm:pt modelId="{393FE7A2-42AE-4796-986D-D09EB1790292}" type="sibTrans" cxnId="{898782FA-A168-463E-9538-71A6507CC6F2}">
      <dgm:prSet/>
      <dgm:spPr/>
      <dgm:t>
        <a:bodyPr/>
        <a:lstStyle/>
        <a:p>
          <a:endParaRPr lang="zh-CN" altLang="en-US"/>
        </a:p>
      </dgm:t>
    </dgm:pt>
    <dgm:pt modelId="{7EA98A00-A53D-4411-A74D-D5FD8D37129E}">
      <dgm:prSet phldrT="[文本]" custT="1"/>
      <dgm:spPr/>
      <dgm:t>
        <a:bodyPr/>
        <a:lstStyle/>
        <a:p>
          <a:r>
            <a:rPr lang="zh-CN" altLang="en-US" sz="1600" dirty="0" smtClean="0"/>
            <a:t>想象力</a:t>
          </a:r>
          <a:endParaRPr lang="zh-CN" altLang="en-US" sz="1600" dirty="0"/>
        </a:p>
      </dgm:t>
    </dgm:pt>
    <dgm:pt modelId="{8BF3CCB6-59BA-4390-A96E-DA71D1979C02}" type="sibTrans" cxnId="{E806981D-0388-4284-B49C-8F7B3FD0B068}">
      <dgm:prSet/>
      <dgm:spPr/>
      <dgm:t>
        <a:bodyPr/>
        <a:lstStyle/>
        <a:p>
          <a:endParaRPr lang="zh-CN" altLang="en-US"/>
        </a:p>
      </dgm:t>
    </dgm:pt>
    <dgm:pt modelId="{694532D5-00A5-46E9-8D2B-69E2D226B60A}" type="parTrans" cxnId="{E806981D-0388-4284-B49C-8F7B3FD0B068}">
      <dgm:prSet/>
      <dgm:spPr/>
      <dgm:t>
        <a:bodyPr/>
        <a:lstStyle/>
        <a:p>
          <a:endParaRPr lang="zh-CN" altLang="en-US"/>
        </a:p>
      </dgm:t>
    </dgm:pt>
    <dgm:pt modelId="{6D5A5C5C-F1B6-46C0-9BAC-4BE2FAF5824B}">
      <dgm:prSet phldrT="[文本]" phldr="1"/>
      <dgm:spPr/>
      <dgm:t>
        <a:bodyPr/>
        <a:lstStyle/>
        <a:p>
          <a:endParaRPr lang="zh-CN" altLang="en-US"/>
        </a:p>
      </dgm:t>
    </dgm:pt>
    <dgm:pt modelId="{8E3B208E-396D-47F6-B445-B77C97AC2989}" type="parTrans" cxnId="{FF5BFFC1-F628-42B9-9820-DB45D911FF2D}">
      <dgm:prSet/>
      <dgm:spPr/>
      <dgm:t>
        <a:bodyPr/>
        <a:lstStyle/>
        <a:p>
          <a:endParaRPr lang="zh-CN" altLang="en-US"/>
        </a:p>
      </dgm:t>
    </dgm:pt>
    <dgm:pt modelId="{4758AE44-595C-4087-918F-DCB287E9C164}" type="sibTrans" cxnId="{FF5BFFC1-F628-42B9-9820-DB45D911FF2D}">
      <dgm:prSet/>
      <dgm:spPr/>
      <dgm:t>
        <a:bodyPr/>
        <a:lstStyle/>
        <a:p>
          <a:endParaRPr lang="zh-CN" altLang="en-US"/>
        </a:p>
      </dgm:t>
    </dgm:pt>
    <dgm:pt modelId="{8015AA52-14E9-4904-ACF1-BF611F14571A}">
      <dgm:prSet phldrT="[文本]" phldr="1"/>
      <dgm:spPr/>
      <dgm:t>
        <a:bodyPr/>
        <a:lstStyle/>
        <a:p>
          <a:endParaRPr lang="zh-CN" altLang="en-US" dirty="0"/>
        </a:p>
      </dgm:t>
    </dgm:pt>
    <dgm:pt modelId="{A1FAE1DD-69DA-400A-A9D8-EDC5765C6301}" type="parTrans" cxnId="{3B76D4B8-5C19-44D7-935A-622A63BF96A5}">
      <dgm:prSet/>
      <dgm:spPr/>
      <dgm:t>
        <a:bodyPr/>
        <a:lstStyle/>
        <a:p>
          <a:endParaRPr lang="zh-CN" altLang="en-US"/>
        </a:p>
      </dgm:t>
    </dgm:pt>
    <dgm:pt modelId="{848E8462-EACA-4308-9E71-B65713B0DE98}" type="sibTrans" cxnId="{3B76D4B8-5C19-44D7-935A-622A63BF96A5}">
      <dgm:prSet/>
      <dgm:spPr/>
      <dgm:t>
        <a:bodyPr/>
        <a:lstStyle/>
        <a:p>
          <a:endParaRPr lang="zh-CN" altLang="en-US"/>
        </a:p>
      </dgm:t>
    </dgm:pt>
    <dgm:pt modelId="{2C3A64BC-EF0D-46F5-84BC-57FFAFF1596A}">
      <dgm:prSet phldrT="[文本]" custT="1"/>
      <dgm:spPr/>
      <dgm:t>
        <a:bodyPr/>
        <a:lstStyle/>
        <a:p>
          <a:r>
            <a:rPr lang="zh-CN" altLang="en-US" sz="1600" dirty="0" smtClean="0"/>
            <a:t>良知</a:t>
          </a:r>
          <a:endParaRPr lang="zh-CN" altLang="en-US" sz="1600" dirty="0"/>
        </a:p>
      </dgm:t>
    </dgm:pt>
    <dgm:pt modelId="{42B4D459-4649-4FF5-8511-C5C34AB35637}" type="parTrans" cxnId="{14DC58DA-DAD9-4B2C-9DBF-8F3ADD4ED2C3}">
      <dgm:prSet/>
      <dgm:spPr/>
      <dgm:t>
        <a:bodyPr/>
        <a:lstStyle/>
        <a:p>
          <a:endParaRPr lang="zh-CN" altLang="en-US"/>
        </a:p>
      </dgm:t>
    </dgm:pt>
    <dgm:pt modelId="{61EA4CCA-8D3D-43CF-8DF7-A22E70B9BDC9}" type="sibTrans" cxnId="{14DC58DA-DAD9-4B2C-9DBF-8F3ADD4ED2C3}">
      <dgm:prSet/>
      <dgm:spPr/>
      <dgm:t>
        <a:bodyPr/>
        <a:lstStyle/>
        <a:p>
          <a:endParaRPr lang="zh-CN" altLang="en-US"/>
        </a:p>
      </dgm:t>
    </dgm:pt>
    <dgm:pt modelId="{450D38CC-6734-4F79-BCEF-975F2D350448}" type="pres">
      <dgm:prSet presAssocID="{312A26B6-C2CE-44D6-A9F3-CE91B52761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8C0907F7-0F27-451D-A13D-C9798D593B34}" type="pres">
      <dgm:prSet presAssocID="{7EA98A00-A53D-4411-A74D-D5FD8D37129E}" presName="singleCycle" presStyleCnt="0"/>
      <dgm:spPr/>
    </dgm:pt>
    <dgm:pt modelId="{58153EB9-C08E-4112-99E1-5BF7B296286C}" type="pres">
      <dgm:prSet presAssocID="{7EA98A00-A53D-4411-A74D-D5FD8D37129E}" presName="singleCenter" presStyleLbl="node1" presStyleIdx="0" presStyleCnt="5" custScaleX="73794" custScaleY="73794" custLinFactNeighborX="548" custLinFactNeighborY="33605">
        <dgm:presLayoutVars>
          <dgm:chMax val="7"/>
          <dgm:chPref val="7"/>
        </dgm:presLayoutVars>
      </dgm:prSet>
      <dgm:spPr/>
      <dgm:t>
        <a:bodyPr/>
        <a:lstStyle/>
        <a:p>
          <a:endParaRPr lang="zh-CN" altLang="en-US"/>
        </a:p>
      </dgm:t>
    </dgm:pt>
    <dgm:pt modelId="{35E638F6-E418-4126-8D52-AB4608EBBDED}" type="pres">
      <dgm:prSet presAssocID="{1C97D3C6-64AA-4979-BF16-04B72D51405F}" presName="Name56" presStyleLbl="parChTrans1D2" presStyleIdx="0" presStyleCnt="4"/>
      <dgm:spPr/>
      <dgm:t>
        <a:bodyPr/>
        <a:lstStyle/>
        <a:p>
          <a:endParaRPr lang="zh-CN" altLang="en-US"/>
        </a:p>
      </dgm:t>
    </dgm:pt>
    <dgm:pt modelId="{24080ED3-B925-4820-9CAC-6CC6D224CB31}" type="pres">
      <dgm:prSet presAssocID="{FEA06AFE-F6D0-4E86-883E-E29D6D91BB76}" presName="text0" presStyleLbl="node1" presStyleIdx="1" presStyleCnt="5" custScaleX="240205" custRadScaleRad="236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3CFCE3-8804-4306-9ACD-CD1FA7B86B24}" type="pres">
      <dgm:prSet presAssocID="{D14D3392-4583-4D94-BF83-9AF6DB38C27E}" presName="Name56" presStyleLbl="parChTrans1D2" presStyleIdx="1" presStyleCnt="4"/>
      <dgm:spPr/>
      <dgm:t>
        <a:bodyPr/>
        <a:lstStyle/>
        <a:p>
          <a:endParaRPr lang="zh-CN" altLang="en-US"/>
        </a:p>
      </dgm:t>
    </dgm:pt>
    <dgm:pt modelId="{A905B7ED-6009-49E6-9DEC-0070D755E12C}" type="pres">
      <dgm:prSet presAssocID="{7A66C605-FAA6-4419-A7DE-BC832F8C00EA}" presName="text0" presStyleLbl="node1" presStyleIdx="2" presStyleCnt="5" custRadScaleRad="155596" custRadScaleInc="5659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611C54-29EE-45FC-993B-8409199C14DF}" type="pres">
      <dgm:prSet presAssocID="{42B4D459-4649-4FF5-8511-C5C34AB35637}" presName="Name56" presStyleLbl="parChTrans1D2" presStyleIdx="2" presStyleCnt="4"/>
      <dgm:spPr/>
      <dgm:t>
        <a:bodyPr/>
        <a:lstStyle/>
        <a:p>
          <a:endParaRPr lang="zh-CN" altLang="en-US"/>
        </a:p>
      </dgm:t>
    </dgm:pt>
    <dgm:pt modelId="{EE8AB2C5-8DB6-4B73-B5F7-CFD470019A67}" type="pres">
      <dgm:prSet presAssocID="{2C3A64BC-EF0D-46F5-84BC-57FFAFF1596A}" presName="text0" presStyleLbl="node1" presStyleIdx="3" presStyleCnt="5" custRadScaleRad="96970" custRadScaleInc="-1047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EDCD65-CE57-4749-95F5-CE8DDBF0B526}" type="pres">
      <dgm:prSet presAssocID="{2D8D4C27-9752-4D90-A7D7-64C10C00A1D9}" presName="Name56" presStyleLbl="parChTrans1D2" presStyleIdx="3" presStyleCnt="4"/>
      <dgm:spPr/>
      <dgm:t>
        <a:bodyPr/>
        <a:lstStyle/>
        <a:p>
          <a:endParaRPr lang="zh-CN" altLang="en-US"/>
        </a:p>
      </dgm:t>
    </dgm:pt>
    <dgm:pt modelId="{1468A451-8970-451F-B818-FFE1AEE29D47}" type="pres">
      <dgm:prSet presAssocID="{0DBB44E2-86BB-4E51-8CD2-3604F53B5394}" presName="text0" presStyleLbl="node1" presStyleIdx="4" presStyleCnt="5" custRadScaleRad="96975" custRadScaleInc="-9847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315986E-B56C-4645-AAD6-9BF317755AB0}" type="presOf" srcId="{7A66C605-FAA6-4419-A7DE-BC832F8C00EA}" destId="{A905B7ED-6009-49E6-9DEC-0070D755E12C}" srcOrd="0" destOrd="0" presId="urn:microsoft.com/office/officeart/2008/layout/RadialCluster"/>
    <dgm:cxn modelId="{E806981D-0388-4284-B49C-8F7B3FD0B068}" srcId="{312A26B6-C2CE-44D6-A9F3-CE91B5276121}" destId="{7EA98A00-A53D-4411-A74D-D5FD8D37129E}" srcOrd="0" destOrd="0" parTransId="{694532D5-00A5-46E9-8D2B-69E2D226B60A}" sibTransId="{8BF3CCB6-59BA-4390-A96E-DA71D1979C02}"/>
    <dgm:cxn modelId="{27EA5DD3-C04F-4317-8F24-7C58C5EED800}" type="presOf" srcId="{FEA06AFE-F6D0-4E86-883E-E29D6D91BB76}" destId="{24080ED3-B925-4820-9CAC-6CC6D224CB31}" srcOrd="0" destOrd="0" presId="urn:microsoft.com/office/officeart/2008/layout/RadialCluster"/>
    <dgm:cxn modelId="{6783B846-E1B6-4E5A-8CAA-DC6129067BFB}" type="presOf" srcId="{0DBB44E2-86BB-4E51-8CD2-3604F53B5394}" destId="{1468A451-8970-451F-B818-FFE1AEE29D47}" srcOrd="0" destOrd="0" presId="urn:microsoft.com/office/officeart/2008/layout/RadialCluster"/>
    <dgm:cxn modelId="{87DF8D88-4205-4519-9F9F-3DB4C0C8E2CB}" srcId="{7EA98A00-A53D-4411-A74D-D5FD8D37129E}" destId="{FEA06AFE-F6D0-4E86-883E-E29D6D91BB76}" srcOrd="0" destOrd="0" parTransId="{1C97D3C6-64AA-4979-BF16-04B72D51405F}" sibTransId="{453D20C9-6E15-4B0D-94C9-7768477FEE85}"/>
    <dgm:cxn modelId="{E7CF6777-94AB-4185-836D-B4F9A3AE6E81}" type="presOf" srcId="{312A26B6-C2CE-44D6-A9F3-CE91B5276121}" destId="{450D38CC-6734-4F79-BCEF-975F2D350448}" srcOrd="0" destOrd="0" presId="urn:microsoft.com/office/officeart/2008/layout/RadialCluster"/>
    <dgm:cxn modelId="{08A1F93A-67BF-43DB-8909-0A30740FAF85}" type="presOf" srcId="{1C97D3C6-64AA-4979-BF16-04B72D51405F}" destId="{35E638F6-E418-4126-8D52-AB4608EBBDED}" srcOrd="0" destOrd="0" presId="urn:microsoft.com/office/officeart/2008/layout/RadialCluster"/>
    <dgm:cxn modelId="{E0CEEA20-258C-4304-AE6F-D612718C1066}" type="presOf" srcId="{D14D3392-4583-4D94-BF83-9AF6DB38C27E}" destId="{BD3CFCE3-8804-4306-9ACD-CD1FA7B86B24}" srcOrd="0" destOrd="0" presId="urn:microsoft.com/office/officeart/2008/layout/RadialCluster"/>
    <dgm:cxn modelId="{3B76D4B8-5C19-44D7-935A-622A63BF96A5}" srcId="{312A26B6-C2CE-44D6-A9F3-CE91B5276121}" destId="{8015AA52-14E9-4904-ACF1-BF611F14571A}" srcOrd="1" destOrd="0" parTransId="{A1FAE1DD-69DA-400A-A9D8-EDC5765C6301}" sibTransId="{848E8462-EACA-4308-9E71-B65713B0DE98}"/>
    <dgm:cxn modelId="{467D47E2-06BF-4B48-9CBD-277805DECDF5}" type="presOf" srcId="{2C3A64BC-EF0D-46F5-84BC-57FFAFF1596A}" destId="{EE8AB2C5-8DB6-4B73-B5F7-CFD470019A67}" srcOrd="0" destOrd="0" presId="urn:microsoft.com/office/officeart/2008/layout/RadialCluster"/>
    <dgm:cxn modelId="{FF5BFFC1-F628-42B9-9820-DB45D911FF2D}" srcId="{312A26B6-C2CE-44D6-A9F3-CE91B5276121}" destId="{6D5A5C5C-F1B6-46C0-9BAC-4BE2FAF5824B}" srcOrd="2" destOrd="0" parTransId="{8E3B208E-396D-47F6-B445-B77C97AC2989}" sibTransId="{4758AE44-595C-4087-918F-DCB287E9C164}"/>
    <dgm:cxn modelId="{14DC58DA-DAD9-4B2C-9DBF-8F3ADD4ED2C3}" srcId="{7EA98A00-A53D-4411-A74D-D5FD8D37129E}" destId="{2C3A64BC-EF0D-46F5-84BC-57FFAFF1596A}" srcOrd="2" destOrd="0" parTransId="{42B4D459-4649-4FF5-8511-C5C34AB35637}" sibTransId="{61EA4CCA-8D3D-43CF-8DF7-A22E70B9BDC9}"/>
    <dgm:cxn modelId="{DF5AA440-E3BE-4BD7-87B2-5C585B13F00F}" type="presOf" srcId="{7EA98A00-A53D-4411-A74D-D5FD8D37129E}" destId="{58153EB9-C08E-4112-99E1-5BF7B296286C}" srcOrd="0" destOrd="0" presId="urn:microsoft.com/office/officeart/2008/layout/RadialCluster"/>
    <dgm:cxn modelId="{A607B944-4252-4FBB-ADF7-E048E5A945E7}" srcId="{7EA98A00-A53D-4411-A74D-D5FD8D37129E}" destId="{7A66C605-FAA6-4419-A7DE-BC832F8C00EA}" srcOrd="1" destOrd="0" parTransId="{D14D3392-4583-4D94-BF83-9AF6DB38C27E}" sibTransId="{0F9661C0-8D7D-4C07-9C3D-2A1BAE42477D}"/>
    <dgm:cxn modelId="{898782FA-A168-463E-9538-71A6507CC6F2}" srcId="{7EA98A00-A53D-4411-A74D-D5FD8D37129E}" destId="{0DBB44E2-86BB-4E51-8CD2-3604F53B5394}" srcOrd="3" destOrd="0" parTransId="{2D8D4C27-9752-4D90-A7D7-64C10C00A1D9}" sibTransId="{393FE7A2-42AE-4796-986D-D09EB1790292}"/>
    <dgm:cxn modelId="{62DF3A02-04B6-4B99-BF60-CA552F96044C}" type="presOf" srcId="{42B4D459-4649-4FF5-8511-C5C34AB35637}" destId="{8B611C54-29EE-45FC-993B-8409199C14DF}" srcOrd="0" destOrd="0" presId="urn:microsoft.com/office/officeart/2008/layout/RadialCluster"/>
    <dgm:cxn modelId="{F056283E-09CA-46DD-925A-CB7B3D0EFE40}" type="presOf" srcId="{2D8D4C27-9752-4D90-A7D7-64C10C00A1D9}" destId="{85EDCD65-CE57-4749-95F5-CE8DDBF0B526}" srcOrd="0" destOrd="0" presId="urn:microsoft.com/office/officeart/2008/layout/RadialCluster"/>
    <dgm:cxn modelId="{54F93F3B-9822-4CA3-9BC1-2DCCC89F43EB}" type="presParOf" srcId="{450D38CC-6734-4F79-BCEF-975F2D350448}" destId="{8C0907F7-0F27-451D-A13D-C9798D593B34}" srcOrd="0" destOrd="0" presId="urn:microsoft.com/office/officeart/2008/layout/RadialCluster"/>
    <dgm:cxn modelId="{12A86988-27BB-4979-946B-7206EDA76A84}" type="presParOf" srcId="{8C0907F7-0F27-451D-A13D-C9798D593B34}" destId="{58153EB9-C08E-4112-99E1-5BF7B296286C}" srcOrd="0" destOrd="0" presId="urn:microsoft.com/office/officeart/2008/layout/RadialCluster"/>
    <dgm:cxn modelId="{EF37B321-3FB8-4C25-A37C-6ABAF2DCBA59}" type="presParOf" srcId="{8C0907F7-0F27-451D-A13D-C9798D593B34}" destId="{35E638F6-E418-4126-8D52-AB4608EBBDED}" srcOrd="1" destOrd="0" presId="urn:microsoft.com/office/officeart/2008/layout/RadialCluster"/>
    <dgm:cxn modelId="{5D096A88-284B-4435-9537-D2638F2F8EE2}" type="presParOf" srcId="{8C0907F7-0F27-451D-A13D-C9798D593B34}" destId="{24080ED3-B925-4820-9CAC-6CC6D224CB31}" srcOrd="2" destOrd="0" presId="urn:microsoft.com/office/officeart/2008/layout/RadialCluster"/>
    <dgm:cxn modelId="{D8109EAB-F224-4B3F-8246-8AE9C327875A}" type="presParOf" srcId="{8C0907F7-0F27-451D-A13D-C9798D593B34}" destId="{BD3CFCE3-8804-4306-9ACD-CD1FA7B86B24}" srcOrd="3" destOrd="0" presId="urn:microsoft.com/office/officeart/2008/layout/RadialCluster"/>
    <dgm:cxn modelId="{A170A218-25D4-4737-8851-F4409831B13F}" type="presParOf" srcId="{8C0907F7-0F27-451D-A13D-C9798D593B34}" destId="{A905B7ED-6009-49E6-9DEC-0070D755E12C}" srcOrd="4" destOrd="0" presId="urn:microsoft.com/office/officeart/2008/layout/RadialCluster"/>
    <dgm:cxn modelId="{AEBF6453-085A-4E36-909E-1A7986CE07EB}" type="presParOf" srcId="{8C0907F7-0F27-451D-A13D-C9798D593B34}" destId="{8B611C54-29EE-45FC-993B-8409199C14DF}" srcOrd="5" destOrd="0" presId="urn:microsoft.com/office/officeart/2008/layout/RadialCluster"/>
    <dgm:cxn modelId="{D993C57D-4A2F-451B-9E94-54988D2868E5}" type="presParOf" srcId="{8C0907F7-0F27-451D-A13D-C9798D593B34}" destId="{EE8AB2C5-8DB6-4B73-B5F7-CFD470019A67}" srcOrd="6" destOrd="0" presId="urn:microsoft.com/office/officeart/2008/layout/RadialCluster"/>
    <dgm:cxn modelId="{C1E2F5DD-3486-4E77-B854-2C2588E8A772}" type="presParOf" srcId="{8C0907F7-0F27-451D-A13D-C9798D593B34}" destId="{85EDCD65-CE57-4749-95F5-CE8DDBF0B526}" srcOrd="7" destOrd="0" presId="urn:microsoft.com/office/officeart/2008/layout/RadialCluster"/>
    <dgm:cxn modelId="{ED8CE788-2C27-4174-9D4D-25E15002E828}" type="presParOf" srcId="{8C0907F7-0F27-451D-A13D-C9798D593B34}" destId="{1468A451-8970-451F-B818-FFE1AEE29D4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42109-79CE-46D5-9861-91B3A7C0002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1FDBA18-5A69-47C5-B5FC-5D426826ED49}">
      <dgm:prSet phldrT="[文本]" custT="1"/>
      <dgm:spPr/>
      <dgm:t>
        <a:bodyPr/>
        <a:lstStyle/>
        <a:p>
          <a:r>
            <a:rPr lang="en-US" altLang="zh-CN" sz="1400" b="1" dirty="0" smtClean="0">
              <a:solidFill>
                <a:schemeClr val="bg1"/>
              </a:solidFill>
              <a:effectLst/>
              <a:latin typeface="+mn-ea"/>
              <a:ea typeface="+mn-ea"/>
            </a:rPr>
            <a:t>1.</a:t>
          </a:r>
        </a:p>
        <a:p>
          <a:r>
            <a:rPr lang="zh-CN" altLang="en-US" sz="1400" b="1" dirty="0" smtClean="0">
              <a:solidFill>
                <a:schemeClr val="bg1"/>
              </a:solidFill>
              <a:effectLst/>
              <a:latin typeface="黑体" pitchFamily="2" charset="-122"/>
            </a:rPr>
            <a:t>联结</a:t>
          </a:r>
          <a:endParaRPr lang="en-US" altLang="zh-CN" sz="1400" b="1" dirty="0" smtClean="0">
            <a:solidFill>
              <a:schemeClr val="bg1"/>
            </a:solidFill>
            <a:effectLst/>
            <a:latin typeface="黑体" pitchFamily="2" charset="-122"/>
          </a:endParaRPr>
        </a:p>
        <a:p>
          <a:r>
            <a:rPr lang="zh-CN" altLang="en-US" sz="1400" b="1" dirty="0" smtClean="0">
              <a:solidFill>
                <a:schemeClr val="bg1"/>
              </a:solidFill>
              <a:effectLst/>
              <a:latin typeface="黑体" pitchFamily="2" charset="-122"/>
            </a:rPr>
            <a:t>使命</a:t>
          </a:r>
          <a:endParaRPr lang="zh-CN" altLang="en-US" sz="1400" dirty="0">
            <a:solidFill>
              <a:schemeClr val="bg1"/>
            </a:solidFill>
            <a:effectLst/>
          </a:endParaRPr>
        </a:p>
      </dgm:t>
    </dgm:pt>
    <dgm:pt modelId="{1564069E-434A-4B4F-8948-0C6E6728AA2B}" type="parTrans" cxnId="{F3839DB0-CA4D-43B1-913F-3F40A282F818}">
      <dgm:prSet/>
      <dgm:spPr/>
      <dgm:t>
        <a:bodyPr/>
        <a:lstStyle/>
        <a:p>
          <a:endParaRPr lang="zh-CN" altLang="en-US"/>
        </a:p>
      </dgm:t>
    </dgm:pt>
    <dgm:pt modelId="{CCC3863F-FD73-498C-84B6-6728CBC15EE9}" type="sibTrans" cxnId="{F3839DB0-CA4D-43B1-913F-3F40A282F818}">
      <dgm:prSet/>
      <dgm:spPr/>
      <dgm:t>
        <a:bodyPr/>
        <a:lstStyle/>
        <a:p>
          <a:endParaRPr lang="zh-CN" altLang="en-US"/>
        </a:p>
      </dgm:t>
    </dgm:pt>
    <dgm:pt modelId="{DD8E60F4-B9BD-487D-86ED-8C54D74C96F0}">
      <dgm:prSet phldrT="[文本]" custT="1"/>
      <dgm:spPr/>
      <dgm:t>
        <a:bodyPr/>
        <a:lstStyle/>
        <a:p>
          <a:r>
            <a:rPr lang="en-US" altLang="zh-CN" sz="1400" b="1" dirty="0" smtClean="0">
              <a:solidFill>
                <a:schemeClr val="bg1"/>
              </a:solidFill>
              <a:effectLst/>
              <a:latin typeface="黑体" pitchFamily="2" charset="-122"/>
            </a:rPr>
            <a:t>2. </a:t>
          </a:r>
        </a:p>
        <a:p>
          <a:r>
            <a:rPr lang="zh-CN" altLang="en-US" sz="1400" b="1" dirty="0" smtClean="0">
              <a:solidFill>
                <a:schemeClr val="bg1"/>
              </a:solidFill>
              <a:effectLst/>
              <a:latin typeface="黑体" pitchFamily="2" charset="-122"/>
            </a:rPr>
            <a:t>回顾</a:t>
          </a:r>
          <a:endParaRPr lang="en-US" altLang="zh-CN" sz="1400" b="1" dirty="0" smtClean="0">
            <a:solidFill>
              <a:schemeClr val="bg1"/>
            </a:solidFill>
            <a:effectLst/>
            <a:latin typeface="黑体" pitchFamily="2" charset="-122"/>
          </a:endParaRPr>
        </a:p>
        <a:p>
          <a:r>
            <a:rPr lang="zh-CN" altLang="en-US" sz="1400" b="1" dirty="0" smtClean="0">
              <a:solidFill>
                <a:schemeClr val="bg1"/>
              </a:solidFill>
              <a:effectLst/>
              <a:latin typeface="黑体" pitchFamily="2" charset="-122"/>
            </a:rPr>
            <a:t>角色</a:t>
          </a:r>
          <a:endParaRPr lang="zh-CN" altLang="en-US" sz="1400" dirty="0">
            <a:solidFill>
              <a:schemeClr val="bg1"/>
            </a:solidFill>
            <a:effectLst/>
          </a:endParaRPr>
        </a:p>
      </dgm:t>
    </dgm:pt>
    <dgm:pt modelId="{79ADF084-8FA9-421D-90F1-2AA945A5622E}" type="parTrans" cxnId="{C9FA3B54-C556-4250-9AA5-615F45C789AB}">
      <dgm:prSet/>
      <dgm:spPr/>
      <dgm:t>
        <a:bodyPr/>
        <a:lstStyle/>
        <a:p>
          <a:endParaRPr lang="zh-CN" altLang="en-US"/>
        </a:p>
      </dgm:t>
    </dgm:pt>
    <dgm:pt modelId="{CB013398-3C7D-49A8-9A10-840A77068161}" type="sibTrans" cxnId="{C9FA3B54-C556-4250-9AA5-615F45C789AB}">
      <dgm:prSet/>
      <dgm:spPr/>
      <dgm:t>
        <a:bodyPr/>
        <a:lstStyle/>
        <a:p>
          <a:endParaRPr lang="zh-CN" altLang="en-US"/>
        </a:p>
      </dgm:t>
    </dgm:pt>
    <dgm:pt modelId="{2CFE8D46-9666-4C79-A61D-B84C86E7EBE6}">
      <dgm:prSet phldrT="[文本]" custT="1"/>
      <dgm:spPr/>
      <dgm:t>
        <a:bodyPr/>
        <a:lstStyle/>
        <a:p>
          <a:r>
            <a:rPr lang="en-US" altLang="zh-CN" sz="1400" b="1" dirty="0" smtClean="0">
              <a:solidFill>
                <a:schemeClr val="bg1"/>
              </a:solidFill>
              <a:effectLst/>
              <a:latin typeface="黑体" pitchFamily="2" charset="-122"/>
            </a:rPr>
            <a:t>3. </a:t>
          </a:r>
        </a:p>
        <a:p>
          <a:r>
            <a:rPr lang="zh-CN" altLang="en-US" sz="1400" b="1" dirty="0" smtClean="0">
              <a:solidFill>
                <a:schemeClr val="bg1"/>
              </a:solidFill>
              <a:effectLst/>
              <a:latin typeface="黑体" pitchFamily="2" charset="-122"/>
            </a:rPr>
            <a:t>确定</a:t>
          </a:r>
          <a:endParaRPr lang="en-US" altLang="zh-CN" sz="1400" b="1" dirty="0" smtClean="0">
            <a:solidFill>
              <a:schemeClr val="bg1"/>
            </a:solidFill>
            <a:effectLst/>
            <a:latin typeface="黑体" pitchFamily="2" charset="-122"/>
          </a:endParaRPr>
        </a:p>
        <a:p>
          <a:r>
            <a:rPr lang="zh-CN" altLang="en-US" sz="1400" b="1" dirty="0" smtClean="0">
              <a:solidFill>
                <a:schemeClr val="bg1"/>
              </a:solidFill>
              <a:effectLst/>
              <a:latin typeface="黑体" pitchFamily="2" charset="-122"/>
            </a:rPr>
            <a:t>目标</a:t>
          </a:r>
          <a:endParaRPr lang="zh-CN" altLang="en-US" sz="1400" dirty="0">
            <a:solidFill>
              <a:schemeClr val="bg1"/>
            </a:solidFill>
            <a:effectLst/>
          </a:endParaRPr>
        </a:p>
      </dgm:t>
    </dgm:pt>
    <dgm:pt modelId="{72F5A327-927C-4A3D-8097-9FE2B1DA9F80}" type="parTrans" cxnId="{5D3F4922-6192-4E34-92BA-747D4878B058}">
      <dgm:prSet/>
      <dgm:spPr/>
      <dgm:t>
        <a:bodyPr/>
        <a:lstStyle/>
        <a:p>
          <a:endParaRPr lang="zh-CN" altLang="en-US"/>
        </a:p>
      </dgm:t>
    </dgm:pt>
    <dgm:pt modelId="{724DE991-81B2-404D-BCC4-36CB2FB4239E}" type="sibTrans" cxnId="{5D3F4922-6192-4E34-92BA-747D4878B058}">
      <dgm:prSet/>
      <dgm:spPr/>
      <dgm:t>
        <a:bodyPr/>
        <a:lstStyle/>
        <a:p>
          <a:endParaRPr lang="zh-CN" altLang="en-US"/>
        </a:p>
      </dgm:t>
    </dgm:pt>
    <dgm:pt modelId="{F0F9F2FB-ED14-4A8F-8860-6CC12CE9C407}">
      <dgm:prSet phldrT="[文本]" custT="1"/>
      <dgm:spPr/>
      <dgm:t>
        <a:bodyPr/>
        <a:lstStyle/>
        <a:p>
          <a:r>
            <a:rPr lang="en-US" altLang="zh-CN" sz="1400" b="1" dirty="0" smtClean="0">
              <a:effectLst/>
              <a:latin typeface="黑体" pitchFamily="2" charset="-122"/>
            </a:rPr>
            <a:t>4. </a:t>
          </a:r>
        </a:p>
        <a:p>
          <a:r>
            <a:rPr lang="zh-CN" altLang="en-US" sz="1400" b="1" dirty="0" smtClean="0">
              <a:effectLst/>
              <a:latin typeface="黑体" pitchFamily="2" charset="-122"/>
            </a:rPr>
            <a:t>每周</a:t>
          </a:r>
          <a:endParaRPr lang="en-US" altLang="zh-CN" sz="1400" b="1" dirty="0" smtClean="0">
            <a:effectLst/>
            <a:latin typeface="黑体" pitchFamily="2" charset="-122"/>
          </a:endParaRPr>
        </a:p>
        <a:p>
          <a:r>
            <a:rPr lang="zh-CN" altLang="en-US" sz="1400" b="1" dirty="0" smtClean="0">
              <a:effectLst/>
              <a:latin typeface="黑体" pitchFamily="2" charset="-122"/>
            </a:rPr>
            <a:t>规划</a:t>
          </a:r>
          <a:endParaRPr lang="zh-CN" altLang="en-US" sz="1400" dirty="0">
            <a:effectLst/>
          </a:endParaRPr>
        </a:p>
      </dgm:t>
    </dgm:pt>
    <dgm:pt modelId="{AE0690E4-AF16-4938-8C0E-8D57CC174558}" type="parTrans" cxnId="{3F4ED5D4-2416-4D3B-98D2-873098464DCE}">
      <dgm:prSet/>
      <dgm:spPr/>
      <dgm:t>
        <a:bodyPr/>
        <a:lstStyle/>
        <a:p>
          <a:endParaRPr lang="zh-CN" altLang="en-US"/>
        </a:p>
      </dgm:t>
    </dgm:pt>
    <dgm:pt modelId="{E7071822-5B64-4C76-9222-910E4495DC58}" type="sibTrans" cxnId="{3F4ED5D4-2416-4D3B-98D2-873098464DCE}">
      <dgm:prSet/>
      <dgm:spPr/>
      <dgm:t>
        <a:bodyPr/>
        <a:lstStyle/>
        <a:p>
          <a:endParaRPr lang="zh-CN" altLang="en-US"/>
        </a:p>
      </dgm:t>
    </dgm:pt>
    <dgm:pt modelId="{62F4CE88-5E1E-4FDF-A1D9-6A535DC7A0A8}">
      <dgm:prSet phldrT="[文本]" custT="1"/>
      <dgm:spPr/>
      <dgm:t>
        <a:bodyPr/>
        <a:lstStyle/>
        <a:p>
          <a:r>
            <a:rPr lang="en-US" altLang="zh-CN" sz="1400" b="1" dirty="0" smtClean="0">
              <a:effectLst/>
              <a:latin typeface="黑体" pitchFamily="2" charset="-122"/>
            </a:rPr>
            <a:t>5.</a:t>
          </a:r>
        </a:p>
        <a:p>
          <a:r>
            <a:rPr lang="zh-CN" altLang="en-US" sz="1400" b="1" dirty="0" smtClean="0">
              <a:effectLst/>
              <a:latin typeface="黑体" pitchFamily="2" charset="-122"/>
            </a:rPr>
            <a:t>言行</a:t>
          </a:r>
          <a:endParaRPr lang="en-US" altLang="zh-CN" sz="1400" b="1" dirty="0" smtClean="0">
            <a:effectLst/>
            <a:latin typeface="黑体" pitchFamily="2" charset="-122"/>
          </a:endParaRPr>
        </a:p>
        <a:p>
          <a:r>
            <a:rPr lang="zh-CN" altLang="en-US" sz="1400" b="1" dirty="0" smtClean="0">
              <a:effectLst/>
              <a:latin typeface="黑体" pitchFamily="2" charset="-122"/>
            </a:rPr>
            <a:t>一致</a:t>
          </a:r>
          <a:endParaRPr lang="zh-CN" altLang="en-US" sz="1400" dirty="0">
            <a:effectLst/>
          </a:endParaRPr>
        </a:p>
      </dgm:t>
    </dgm:pt>
    <dgm:pt modelId="{78B5715F-67E4-43C6-BCBA-C425F8C6716D}" type="parTrans" cxnId="{30389792-40D6-4219-B2EE-9E81D8267065}">
      <dgm:prSet/>
      <dgm:spPr/>
      <dgm:t>
        <a:bodyPr/>
        <a:lstStyle/>
        <a:p>
          <a:endParaRPr lang="zh-CN" altLang="en-US"/>
        </a:p>
      </dgm:t>
    </dgm:pt>
    <dgm:pt modelId="{C4ED907B-B1A1-4CC0-99E8-CF2061595CBF}" type="sibTrans" cxnId="{30389792-40D6-4219-B2EE-9E81D8267065}">
      <dgm:prSet/>
      <dgm:spPr/>
      <dgm:t>
        <a:bodyPr/>
        <a:lstStyle/>
        <a:p>
          <a:endParaRPr lang="zh-CN" altLang="en-US"/>
        </a:p>
      </dgm:t>
    </dgm:pt>
    <dgm:pt modelId="{7B29AEBD-C4B9-4267-A96E-08A740CADED3}">
      <dgm:prSet phldrT="[文本]" custT="1"/>
      <dgm:spPr/>
      <dgm:t>
        <a:bodyPr/>
        <a:lstStyle/>
        <a:p>
          <a:r>
            <a:rPr lang="en-US" altLang="zh-CN" sz="1400" b="1" dirty="0" smtClean="0">
              <a:effectLst/>
              <a:latin typeface="黑体" pitchFamily="2" charset="-122"/>
            </a:rPr>
            <a:t>6. </a:t>
          </a:r>
        </a:p>
        <a:p>
          <a:r>
            <a:rPr lang="zh-CN" altLang="en-US" sz="1400" b="1" dirty="0" smtClean="0">
              <a:effectLst/>
              <a:latin typeface="黑体" pitchFamily="2" charset="-122"/>
            </a:rPr>
            <a:t>评估</a:t>
          </a:r>
          <a:endParaRPr lang="en-US" altLang="zh-CN" sz="1400" b="1" dirty="0" smtClean="0">
            <a:effectLst/>
            <a:latin typeface="黑体" pitchFamily="2" charset="-122"/>
          </a:endParaRPr>
        </a:p>
        <a:p>
          <a:r>
            <a:rPr lang="zh-CN" altLang="en-US" sz="1400" b="1" dirty="0" smtClean="0">
              <a:effectLst/>
              <a:latin typeface="黑体" pitchFamily="2" charset="-122"/>
            </a:rPr>
            <a:t>小结</a:t>
          </a:r>
          <a:endParaRPr lang="zh-CN" altLang="en-US" sz="1400" dirty="0">
            <a:effectLst/>
          </a:endParaRPr>
        </a:p>
      </dgm:t>
    </dgm:pt>
    <dgm:pt modelId="{8B15E73A-25C4-451A-8797-F38C0782E43E}" type="parTrans" cxnId="{3900652F-54F3-43BF-AAB3-C6460E9958D3}">
      <dgm:prSet/>
      <dgm:spPr/>
      <dgm:t>
        <a:bodyPr/>
        <a:lstStyle/>
        <a:p>
          <a:endParaRPr lang="zh-CN" altLang="en-US"/>
        </a:p>
      </dgm:t>
    </dgm:pt>
    <dgm:pt modelId="{6F048AC4-ADFD-4249-9E37-C2D73A5F650B}" type="sibTrans" cxnId="{3900652F-54F3-43BF-AAB3-C6460E9958D3}">
      <dgm:prSet/>
      <dgm:spPr/>
      <dgm:t>
        <a:bodyPr/>
        <a:lstStyle/>
        <a:p>
          <a:endParaRPr lang="zh-CN" altLang="en-US"/>
        </a:p>
      </dgm:t>
    </dgm:pt>
    <dgm:pt modelId="{77A9E28E-82BC-4731-9D03-30ACF06F8CAB}" type="pres">
      <dgm:prSet presAssocID="{3DE42109-79CE-46D5-9861-91B3A7C000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1AE7530-0570-449A-B207-79AE03313F08}" type="pres">
      <dgm:prSet presAssocID="{D1FDBA18-5A69-47C5-B5FC-5D426826ED4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5196BD-9DC8-4E51-A13A-55D23AE9D804}" type="pres">
      <dgm:prSet presAssocID="{CCC3863F-FD73-498C-84B6-6728CBC15EE9}" presName="sibTrans" presStyleLbl="sibTrans2D1" presStyleIdx="0" presStyleCnt="6"/>
      <dgm:spPr/>
      <dgm:t>
        <a:bodyPr/>
        <a:lstStyle/>
        <a:p>
          <a:endParaRPr lang="zh-CN" altLang="en-US"/>
        </a:p>
      </dgm:t>
    </dgm:pt>
    <dgm:pt modelId="{6709B599-EEA7-4E3A-A3C3-770EAD50BBC6}" type="pres">
      <dgm:prSet presAssocID="{CCC3863F-FD73-498C-84B6-6728CBC15EE9}" presName="connectorText" presStyleLbl="sibTrans2D1" presStyleIdx="0" presStyleCnt="6"/>
      <dgm:spPr/>
      <dgm:t>
        <a:bodyPr/>
        <a:lstStyle/>
        <a:p>
          <a:endParaRPr lang="zh-CN" altLang="en-US"/>
        </a:p>
      </dgm:t>
    </dgm:pt>
    <dgm:pt modelId="{5AD9A0A4-C87D-45B9-9FFC-26FA6C937E67}" type="pres">
      <dgm:prSet presAssocID="{DD8E60F4-B9BD-487D-86ED-8C54D74C96F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580658-F938-4D14-84C7-50C0946C4A18}" type="pres">
      <dgm:prSet presAssocID="{CB013398-3C7D-49A8-9A10-840A77068161}" presName="sibTrans" presStyleLbl="sibTrans2D1" presStyleIdx="1" presStyleCnt="6"/>
      <dgm:spPr/>
      <dgm:t>
        <a:bodyPr/>
        <a:lstStyle/>
        <a:p>
          <a:endParaRPr lang="zh-CN" altLang="en-US"/>
        </a:p>
      </dgm:t>
    </dgm:pt>
    <dgm:pt modelId="{56A69DDE-68A0-4B0C-9A92-A160EDE1BC8C}" type="pres">
      <dgm:prSet presAssocID="{CB013398-3C7D-49A8-9A10-840A77068161}" presName="connectorText" presStyleLbl="sibTrans2D1" presStyleIdx="1" presStyleCnt="6"/>
      <dgm:spPr/>
      <dgm:t>
        <a:bodyPr/>
        <a:lstStyle/>
        <a:p>
          <a:endParaRPr lang="zh-CN" altLang="en-US"/>
        </a:p>
      </dgm:t>
    </dgm:pt>
    <dgm:pt modelId="{1551E234-1EE9-42A0-B011-6FAC2DADB910}" type="pres">
      <dgm:prSet presAssocID="{2CFE8D46-9666-4C79-A61D-B84C86E7EBE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37B308-41D8-40CA-BED1-4BD6CC8EA776}" type="pres">
      <dgm:prSet presAssocID="{724DE991-81B2-404D-BCC4-36CB2FB4239E}" presName="sibTrans" presStyleLbl="sibTrans2D1" presStyleIdx="2" presStyleCnt="6"/>
      <dgm:spPr/>
      <dgm:t>
        <a:bodyPr/>
        <a:lstStyle/>
        <a:p>
          <a:endParaRPr lang="zh-CN" altLang="en-US"/>
        </a:p>
      </dgm:t>
    </dgm:pt>
    <dgm:pt modelId="{30FCE686-56D3-403F-91D3-8FFDA61AAFF0}" type="pres">
      <dgm:prSet presAssocID="{724DE991-81B2-404D-BCC4-36CB2FB4239E}" presName="connectorText" presStyleLbl="sibTrans2D1" presStyleIdx="2" presStyleCnt="6"/>
      <dgm:spPr/>
      <dgm:t>
        <a:bodyPr/>
        <a:lstStyle/>
        <a:p>
          <a:endParaRPr lang="zh-CN" altLang="en-US"/>
        </a:p>
      </dgm:t>
    </dgm:pt>
    <dgm:pt modelId="{A702C981-E5E6-48D8-BAC0-528501686893}" type="pres">
      <dgm:prSet presAssocID="{F0F9F2FB-ED14-4A8F-8860-6CC12CE9C40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663625-2CC3-4D28-AE18-6C3D29DB0E31}" type="pres">
      <dgm:prSet presAssocID="{E7071822-5B64-4C76-9222-910E4495DC58}" presName="sibTrans" presStyleLbl="sibTrans2D1" presStyleIdx="3" presStyleCnt="6"/>
      <dgm:spPr/>
      <dgm:t>
        <a:bodyPr/>
        <a:lstStyle/>
        <a:p>
          <a:endParaRPr lang="zh-CN" altLang="en-US"/>
        </a:p>
      </dgm:t>
    </dgm:pt>
    <dgm:pt modelId="{E34D6892-CF0E-478F-AB51-6F1262BD3211}" type="pres">
      <dgm:prSet presAssocID="{E7071822-5B64-4C76-9222-910E4495DC58}" presName="connectorText" presStyleLbl="sibTrans2D1" presStyleIdx="3" presStyleCnt="6"/>
      <dgm:spPr/>
      <dgm:t>
        <a:bodyPr/>
        <a:lstStyle/>
        <a:p>
          <a:endParaRPr lang="zh-CN" altLang="en-US"/>
        </a:p>
      </dgm:t>
    </dgm:pt>
    <dgm:pt modelId="{5E497F27-DE74-47DD-85B2-F78364017093}" type="pres">
      <dgm:prSet presAssocID="{62F4CE88-5E1E-4FDF-A1D9-6A535DC7A0A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C906EC-A232-45B4-97CC-EB73022FEC3B}" type="pres">
      <dgm:prSet presAssocID="{C4ED907B-B1A1-4CC0-99E8-CF2061595CBF}" presName="sibTrans" presStyleLbl="sibTrans2D1" presStyleIdx="4" presStyleCnt="6"/>
      <dgm:spPr/>
      <dgm:t>
        <a:bodyPr/>
        <a:lstStyle/>
        <a:p>
          <a:endParaRPr lang="zh-CN" altLang="en-US"/>
        </a:p>
      </dgm:t>
    </dgm:pt>
    <dgm:pt modelId="{20E18C95-2370-450F-9D66-C00E6D557479}" type="pres">
      <dgm:prSet presAssocID="{C4ED907B-B1A1-4CC0-99E8-CF2061595CBF}" presName="connectorText" presStyleLbl="sibTrans2D1" presStyleIdx="4" presStyleCnt="6"/>
      <dgm:spPr/>
      <dgm:t>
        <a:bodyPr/>
        <a:lstStyle/>
        <a:p>
          <a:endParaRPr lang="zh-CN" altLang="en-US"/>
        </a:p>
      </dgm:t>
    </dgm:pt>
    <dgm:pt modelId="{0CB531C9-0F90-4B64-A9DE-E855AF60A460}" type="pres">
      <dgm:prSet presAssocID="{7B29AEBD-C4B9-4267-A96E-08A740CADED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C4C265-1FCB-49DC-B97C-4879167A7C97}" type="pres">
      <dgm:prSet presAssocID="{6F048AC4-ADFD-4249-9E37-C2D73A5F650B}" presName="sibTrans" presStyleLbl="sibTrans2D1" presStyleIdx="5" presStyleCnt="6"/>
      <dgm:spPr/>
      <dgm:t>
        <a:bodyPr/>
        <a:lstStyle/>
        <a:p>
          <a:endParaRPr lang="zh-CN" altLang="en-US"/>
        </a:p>
      </dgm:t>
    </dgm:pt>
    <dgm:pt modelId="{90D50AE4-245B-4371-955F-8FCE88488760}" type="pres">
      <dgm:prSet presAssocID="{6F048AC4-ADFD-4249-9E37-C2D73A5F650B}" presName="connectorText" presStyleLbl="sibTrans2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0D6D9911-E971-43F5-8218-6E3C46DD8D45}" type="presOf" srcId="{6F048AC4-ADFD-4249-9E37-C2D73A5F650B}" destId="{90D50AE4-245B-4371-955F-8FCE88488760}" srcOrd="1" destOrd="0" presId="urn:microsoft.com/office/officeart/2005/8/layout/cycle2"/>
    <dgm:cxn modelId="{775E2633-AC01-4366-9C72-7E384258A8C4}" type="presOf" srcId="{E7071822-5B64-4C76-9222-910E4495DC58}" destId="{E34D6892-CF0E-478F-AB51-6F1262BD3211}" srcOrd="1" destOrd="0" presId="urn:microsoft.com/office/officeart/2005/8/layout/cycle2"/>
    <dgm:cxn modelId="{C9FA3B54-C556-4250-9AA5-615F45C789AB}" srcId="{3DE42109-79CE-46D5-9861-91B3A7C00025}" destId="{DD8E60F4-B9BD-487D-86ED-8C54D74C96F0}" srcOrd="1" destOrd="0" parTransId="{79ADF084-8FA9-421D-90F1-2AA945A5622E}" sibTransId="{CB013398-3C7D-49A8-9A10-840A77068161}"/>
    <dgm:cxn modelId="{714557A1-F498-49AE-AF28-055AC902137B}" type="presOf" srcId="{62F4CE88-5E1E-4FDF-A1D9-6A535DC7A0A8}" destId="{5E497F27-DE74-47DD-85B2-F78364017093}" srcOrd="0" destOrd="0" presId="urn:microsoft.com/office/officeart/2005/8/layout/cycle2"/>
    <dgm:cxn modelId="{D3A426AD-537D-479E-B84B-E7A02D8E5512}" type="presOf" srcId="{CB013398-3C7D-49A8-9A10-840A77068161}" destId="{56A69DDE-68A0-4B0C-9A92-A160EDE1BC8C}" srcOrd="1" destOrd="0" presId="urn:microsoft.com/office/officeart/2005/8/layout/cycle2"/>
    <dgm:cxn modelId="{1544C0A3-DC43-4F48-94BB-EDA8F1F31882}" type="presOf" srcId="{DD8E60F4-B9BD-487D-86ED-8C54D74C96F0}" destId="{5AD9A0A4-C87D-45B9-9FFC-26FA6C937E67}" srcOrd="0" destOrd="0" presId="urn:microsoft.com/office/officeart/2005/8/layout/cycle2"/>
    <dgm:cxn modelId="{37B9EE67-A222-4884-B003-D51DE820D4F9}" type="presOf" srcId="{724DE991-81B2-404D-BCC4-36CB2FB4239E}" destId="{30FCE686-56D3-403F-91D3-8FFDA61AAFF0}" srcOrd="1" destOrd="0" presId="urn:microsoft.com/office/officeart/2005/8/layout/cycle2"/>
    <dgm:cxn modelId="{358DED5F-956A-463F-91A5-1F874F2BCDCA}" type="presOf" srcId="{F0F9F2FB-ED14-4A8F-8860-6CC12CE9C407}" destId="{A702C981-E5E6-48D8-BAC0-528501686893}" srcOrd="0" destOrd="0" presId="urn:microsoft.com/office/officeart/2005/8/layout/cycle2"/>
    <dgm:cxn modelId="{037265B3-3AFC-4037-96DE-79A2A7A9B8A8}" type="presOf" srcId="{3DE42109-79CE-46D5-9861-91B3A7C00025}" destId="{77A9E28E-82BC-4731-9D03-30ACF06F8CAB}" srcOrd="0" destOrd="0" presId="urn:microsoft.com/office/officeart/2005/8/layout/cycle2"/>
    <dgm:cxn modelId="{ABA224A9-0819-46D5-82AE-DF3DE2160A06}" type="presOf" srcId="{6F048AC4-ADFD-4249-9E37-C2D73A5F650B}" destId="{A5C4C265-1FCB-49DC-B97C-4879167A7C97}" srcOrd="0" destOrd="0" presId="urn:microsoft.com/office/officeart/2005/8/layout/cycle2"/>
    <dgm:cxn modelId="{8548612F-B64C-4E18-A6BF-C7362C2BCA1A}" type="presOf" srcId="{CCC3863F-FD73-498C-84B6-6728CBC15EE9}" destId="{6709B599-EEA7-4E3A-A3C3-770EAD50BBC6}" srcOrd="1" destOrd="0" presId="urn:microsoft.com/office/officeart/2005/8/layout/cycle2"/>
    <dgm:cxn modelId="{6FF39415-EA9D-4A62-9DDB-1C355023E4D8}" type="presOf" srcId="{D1FDBA18-5A69-47C5-B5FC-5D426826ED49}" destId="{D1AE7530-0570-449A-B207-79AE03313F08}" srcOrd="0" destOrd="0" presId="urn:microsoft.com/office/officeart/2005/8/layout/cycle2"/>
    <dgm:cxn modelId="{3F4ED5D4-2416-4D3B-98D2-873098464DCE}" srcId="{3DE42109-79CE-46D5-9861-91B3A7C00025}" destId="{F0F9F2FB-ED14-4A8F-8860-6CC12CE9C407}" srcOrd="3" destOrd="0" parTransId="{AE0690E4-AF16-4938-8C0E-8D57CC174558}" sibTransId="{E7071822-5B64-4C76-9222-910E4495DC58}"/>
    <dgm:cxn modelId="{DFD158A0-C181-4217-B9FF-E41AD469B3B9}" type="presOf" srcId="{CB013398-3C7D-49A8-9A10-840A77068161}" destId="{56580658-F938-4D14-84C7-50C0946C4A18}" srcOrd="0" destOrd="0" presId="urn:microsoft.com/office/officeart/2005/8/layout/cycle2"/>
    <dgm:cxn modelId="{70AC255D-97A9-4511-BC07-469B411B401C}" type="presOf" srcId="{E7071822-5B64-4C76-9222-910E4495DC58}" destId="{54663625-2CC3-4D28-AE18-6C3D29DB0E31}" srcOrd="0" destOrd="0" presId="urn:microsoft.com/office/officeart/2005/8/layout/cycle2"/>
    <dgm:cxn modelId="{F6FF6591-CA3E-47A1-9254-DB3D68DC22A8}" type="presOf" srcId="{2CFE8D46-9666-4C79-A61D-B84C86E7EBE6}" destId="{1551E234-1EE9-42A0-B011-6FAC2DADB910}" srcOrd="0" destOrd="0" presId="urn:microsoft.com/office/officeart/2005/8/layout/cycle2"/>
    <dgm:cxn modelId="{30389792-40D6-4219-B2EE-9E81D8267065}" srcId="{3DE42109-79CE-46D5-9861-91B3A7C00025}" destId="{62F4CE88-5E1E-4FDF-A1D9-6A535DC7A0A8}" srcOrd="4" destOrd="0" parTransId="{78B5715F-67E4-43C6-BCBA-C425F8C6716D}" sibTransId="{C4ED907B-B1A1-4CC0-99E8-CF2061595CBF}"/>
    <dgm:cxn modelId="{201A3F5B-082B-43D9-AE2D-1538639B3C94}" type="presOf" srcId="{724DE991-81B2-404D-BCC4-36CB2FB4239E}" destId="{EE37B308-41D8-40CA-BED1-4BD6CC8EA776}" srcOrd="0" destOrd="0" presId="urn:microsoft.com/office/officeart/2005/8/layout/cycle2"/>
    <dgm:cxn modelId="{56D11055-B584-4B6F-B3EC-B1088FCA91C6}" type="presOf" srcId="{CCC3863F-FD73-498C-84B6-6728CBC15EE9}" destId="{945196BD-9DC8-4E51-A13A-55D23AE9D804}" srcOrd="0" destOrd="0" presId="urn:microsoft.com/office/officeart/2005/8/layout/cycle2"/>
    <dgm:cxn modelId="{9B25BB24-7A10-4E6B-B19E-76FCA7CD2770}" type="presOf" srcId="{7B29AEBD-C4B9-4267-A96E-08A740CADED3}" destId="{0CB531C9-0F90-4B64-A9DE-E855AF60A460}" srcOrd="0" destOrd="0" presId="urn:microsoft.com/office/officeart/2005/8/layout/cycle2"/>
    <dgm:cxn modelId="{F3839DB0-CA4D-43B1-913F-3F40A282F818}" srcId="{3DE42109-79CE-46D5-9861-91B3A7C00025}" destId="{D1FDBA18-5A69-47C5-B5FC-5D426826ED49}" srcOrd="0" destOrd="0" parTransId="{1564069E-434A-4B4F-8948-0C6E6728AA2B}" sibTransId="{CCC3863F-FD73-498C-84B6-6728CBC15EE9}"/>
    <dgm:cxn modelId="{0676E269-1B4A-4E4C-8EB1-AFEDD3143DC4}" type="presOf" srcId="{C4ED907B-B1A1-4CC0-99E8-CF2061595CBF}" destId="{5BC906EC-A232-45B4-97CC-EB73022FEC3B}" srcOrd="0" destOrd="0" presId="urn:microsoft.com/office/officeart/2005/8/layout/cycle2"/>
    <dgm:cxn modelId="{3900652F-54F3-43BF-AAB3-C6460E9958D3}" srcId="{3DE42109-79CE-46D5-9861-91B3A7C00025}" destId="{7B29AEBD-C4B9-4267-A96E-08A740CADED3}" srcOrd="5" destOrd="0" parTransId="{8B15E73A-25C4-451A-8797-F38C0782E43E}" sibTransId="{6F048AC4-ADFD-4249-9E37-C2D73A5F650B}"/>
    <dgm:cxn modelId="{3B2C0805-1645-449A-B542-064CD5D54FAD}" type="presOf" srcId="{C4ED907B-B1A1-4CC0-99E8-CF2061595CBF}" destId="{20E18C95-2370-450F-9D66-C00E6D557479}" srcOrd="1" destOrd="0" presId="urn:microsoft.com/office/officeart/2005/8/layout/cycle2"/>
    <dgm:cxn modelId="{5D3F4922-6192-4E34-92BA-747D4878B058}" srcId="{3DE42109-79CE-46D5-9861-91B3A7C00025}" destId="{2CFE8D46-9666-4C79-A61D-B84C86E7EBE6}" srcOrd="2" destOrd="0" parTransId="{72F5A327-927C-4A3D-8097-9FE2B1DA9F80}" sibTransId="{724DE991-81B2-404D-BCC4-36CB2FB4239E}"/>
    <dgm:cxn modelId="{8AD8B2C1-3B2A-4859-A4D2-B9E8B9A4AEC8}" type="presParOf" srcId="{77A9E28E-82BC-4731-9D03-30ACF06F8CAB}" destId="{D1AE7530-0570-449A-B207-79AE03313F08}" srcOrd="0" destOrd="0" presId="urn:microsoft.com/office/officeart/2005/8/layout/cycle2"/>
    <dgm:cxn modelId="{7D276FB5-235A-49F3-AD3E-B735C0F16E48}" type="presParOf" srcId="{77A9E28E-82BC-4731-9D03-30ACF06F8CAB}" destId="{945196BD-9DC8-4E51-A13A-55D23AE9D804}" srcOrd="1" destOrd="0" presId="urn:microsoft.com/office/officeart/2005/8/layout/cycle2"/>
    <dgm:cxn modelId="{E8A67510-4DA4-43F4-84ED-3521895C73AB}" type="presParOf" srcId="{945196BD-9DC8-4E51-A13A-55D23AE9D804}" destId="{6709B599-EEA7-4E3A-A3C3-770EAD50BBC6}" srcOrd="0" destOrd="0" presId="urn:microsoft.com/office/officeart/2005/8/layout/cycle2"/>
    <dgm:cxn modelId="{99924AE1-951B-42BB-BC96-C6E260AC3334}" type="presParOf" srcId="{77A9E28E-82BC-4731-9D03-30ACF06F8CAB}" destId="{5AD9A0A4-C87D-45B9-9FFC-26FA6C937E67}" srcOrd="2" destOrd="0" presId="urn:microsoft.com/office/officeart/2005/8/layout/cycle2"/>
    <dgm:cxn modelId="{7EA155AB-1AF8-428D-B0C8-9DA341D196A1}" type="presParOf" srcId="{77A9E28E-82BC-4731-9D03-30ACF06F8CAB}" destId="{56580658-F938-4D14-84C7-50C0946C4A18}" srcOrd="3" destOrd="0" presId="urn:microsoft.com/office/officeart/2005/8/layout/cycle2"/>
    <dgm:cxn modelId="{DD0D6D68-FE6B-496D-95CA-8ED7CF169A82}" type="presParOf" srcId="{56580658-F938-4D14-84C7-50C0946C4A18}" destId="{56A69DDE-68A0-4B0C-9A92-A160EDE1BC8C}" srcOrd="0" destOrd="0" presId="urn:microsoft.com/office/officeart/2005/8/layout/cycle2"/>
    <dgm:cxn modelId="{FBEC7411-D187-47BA-AEB7-2C32372E85FE}" type="presParOf" srcId="{77A9E28E-82BC-4731-9D03-30ACF06F8CAB}" destId="{1551E234-1EE9-42A0-B011-6FAC2DADB910}" srcOrd="4" destOrd="0" presId="urn:microsoft.com/office/officeart/2005/8/layout/cycle2"/>
    <dgm:cxn modelId="{C312C360-74BF-445F-B189-5794669383E6}" type="presParOf" srcId="{77A9E28E-82BC-4731-9D03-30ACF06F8CAB}" destId="{EE37B308-41D8-40CA-BED1-4BD6CC8EA776}" srcOrd="5" destOrd="0" presId="urn:microsoft.com/office/officeart/2005/8/layout/cycle2"/>
    <dgm:cxn modelId="{109F3AD3-29F3-43B9-B8B0-6F89B3EB4617}" type="presParOf" srcId="{EE37B308-41D8-40CA-BED1-4BD6CC8EA776}" destId="{30FCE686-56D3-403F-91D3-8FFDA61AAFF0}" srcOrd="0" destOrd="0" presId="urn:microsoft.com/office/officeart/2005/8/layout/cycle2"/>
    <dgm:cxn modelId="{7DAB039D-F5F0-42BB-B80C-03B3DE3A775F}" type="presParOf" srcId="{77A9E28E-82BC-4731-9D03-30ACF06F8CAB}" destId="{A702C981-E5E6-48D8-BAC0-528501686893}" srcOrd="6" destOrd="0" presId="urn:microsoft.com/office/officeart/2005/8/layout/cycle2"/>
    <dgm:cxn modelId="{241B6C5A-D169-4C75-BA59-8D5A696CF0D9}" type="presParOf" srcId="{77A9E28E-82BC-4731-9D03-30ACF06F8CAB}" destId="{54663625-2CC3-4D28-AE18-6C3D29DB0E31}" srcOrd="7" destOrd="0" presId="urn:microsoft.com/office/officeart/2005/8/layout/cycle2"/>
    <dgm:cxn modelId="{91C18267-F207-491B-A113-A8BFE31E438A}" type="presParOf" srcId="{54663625-2CC3-4D28-AE18-6C3D29DB0E31}" destId="{E34D6892-CF0E-478F-AB51-6F1262BD3211}" srcOrd="0" destOrd="0" presId="urn:microsoft.com/office/officeart/2005/8/layout/cycle2"/>
    <dgm:cxn modelId="{6EA739AA-4656-4A4F-B065-92603746EDA7}" type="presParOf" srcId="{77A9E28E-82BC-4731-9D03-30ACF06F8CAB}" destId="{5E497F27-DE74-47DD-85B2-F78364017093}" srcOrd="8" destOrd="0" presId="urn:microsoft.com/office/officeart/2005/8/layout/cycle2"/>
    <dgm:cxn modelId="{A36F245B-DA7B-41A4-88A3-F4238FD191DB}" type="presParOf" srcId="{77A9E28E-82BC-4731-9D03-30ACF06F8CAB}" destId="{5BC906EC-A232-45B4-97CC-EB73022FEC3B}" srcOrd="9" destOrd="0" presId="urn:microsoft.com/office/officeart/2005/8/layout/cycle2"/>
    <dgm:cxn modelId="{30836D9E-2636-4D77-A626-FF40800D11AC}" type="presParOf" srcId="{5BC906EC-A232-45B4-97CC-EB73022FEC3B}" destId="{20E18C95-2370-450F-9D66-C00E6D557479}" srcOrd="0" destOrd="0" presId="urn:microsoft.com/office/officeart/2005/8/layout/cycle2"/>
    <dgm:cxn modelId="{211872A4-F02A-474E-B9B5-CBCBE8A85F26}" type="presParOf" srcId="{77A9E28E-82BC-4731-9D03-30ACF06F8CAB}" destId="{0CB531C9-0F90-4B64-A9DE-E855AF60A460}" srcOrd="10" destOrd="0" presId="urn:microsoft.com/office/officeart/2005/8/layout/cycle2"/>
    <dgm:cxn modelId="{1DADF728-DF66-4135-BCCC-643A1623E1FB}" type="presParOf" srcId="{77A9E28E-82BC-4731-9D03-30ACF06F8CAB}" destId="{A5C4C265-1FCB-49DC-B97C-4879167A7C97}" srcOrd="11" destOrd="0" presId="urn:microsoft.com/office/officeart/2005/8/layout/cycle2"/>
    <dgm:cxn modelId="{E3D81B8C-3B82-4346-9428-8DC29BB3DCA0}" type="presParOf" srcId="{A5C4C265-1FCB-49DC-B97C-4879167A7C97}" destId="{90D50AE4-245B-4371-955F-8FCE884887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E7530-0570-449A-B207-79AE03313F08}">
      <dsp:nvSpPr>
        <dsp:cNvPr id="0" name=""/>
        <dsp:cNvSpPr/>
      </dsp:nvSpPr>
      <dsp:spPr>
        <a:xfrm>
          <a:off x="2290560" y="427"/>
          <a:ext cx="915150" cy="915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chemeClr val="bg1"/>
              </a:solidFill>
              <a:effectLst/>
              <a:latin typeface="+mn-ea"/>
              <a:ea typeface="+mn-ea"/>
            </a:rPr>
            <a:t>1.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bg1"/>
              </a:solidFill>
              <a:effectLst/>
              <a:latin typeface="黑体" pitchFamily="2" charset="-122"/>
            </a:rPr>
            <a:t>联结</a:t>
          </a:r>
          <a:endParaRPr lang="en-US" altLang="zh-CN" sz="1400" b="1" kern="1200" dirty="0" smtClean="0">
            <a:solidFill>
              <a:schemeClr val="bg1"/>
            </a:solidFill>
            <a:effectLst/>
            <a:latin typeface="黑体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bg1"/>
              </a:solidFill>
              <a:effectLst/>
              <a:latin typeface="黑体" pitchFamily="2" charset="-122"/>
            </a:rPr>
            <a:t>使命</a:t>
          </a:r>
          <a:endParaRPr lang="zh-CN" altLang="en-US" sz="1400" kern="1200" dirty="0">
            <a:solidFill>
              <a:schemeClr val="bg1"/>
            </a:solidFill>
            <a:effectLst/>
          </a:endParaRPr>
        </a:p>
      </dsp:txBody>
      <dsp:txXfrm>
        <a:off x="2424581" y="134448"/>
        <a:ext cx="647108" cy="647108"/>
      </dsp:txXfrm>
    </dsp:sp>
    <dsp:sp modelId="{945196BD-9DC8-4E51-A13A-55D23AE9D804}">
      <dsp:nvSpPr>
        <dsp:cNvPr id="0" name=""/>
        <dsp:cNvSpPr/>
      </dsp:nvSpPr>
      <dsp:spPr>
        <a:xfrm rot="1800000">
          <a:off x="3215553" y="643651"/>
          <a:ext cx="243236" cy="308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3220441" y="687181"/>
        <a:ext cx="170265" cy="185317"/>
      </dsp:txXfrm>
    </dsp:sp>
    <dsp:sp modelId="{5AD9A0A4-C87D-45B9-9FFC-26FA6C937E67}">
      <dsp:nvSpPr>
        <dsp:cNvPr id="0" name=""/>
        <dsp:cNvSpPr/>
      </dsp:nvSpPr>
      <dsp:spPr>
        <a:xfrm>
          <a:off x="3480555" y="687471"/>
          <a:ext cx="915150" cy="915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chemeClr val="bg1"/>
              </a:solidFill>
              <a:effectLst/>
              <a:latin typeface="黑体" pitchFamily="2" charset="-122"/>
            </a:rPr>
            <a:t>2.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bg1"/>
              </a:solidFill>
              <a:effectLst/>
              <a:latin typeface="黑体" pitchFamily="2" charset="-122"/>
            </a:rPr>
            <a:t>回顾</a:t>
          </a:r>
          <a:endParaRPr lang="en-US" altLang="zh-CN" sz="1400" b="1" kern="1200" dirty="0" smtClean="0">
            <a:solidFill>
              <a:schemeClr val="bg1"/>
            </a:solidFill>
            <a:effectLst/>
            <a:latin typeface="黑体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bg1"/>
              </a:solidFill>
              <a:effectLst/>
              <a:latin typeface="黑体" pitchFamily="2" charset="-122"/>
            </a:rPr>
            <a:t>角色</a:t>
          </a:r>
          <a:endParaRPr lang="zh-CN" altLang="en-US" sz="1400" kern="1200" dirty="0">
            <a:solidFill>
              <a:schemeClr val="bg1"/>
            </a:solidFill>
            <a:effectLst/>
          </a:endParaRPr>
        </a:p>
      </dsp:txBody>
      <dsp:txXfrm>
        <a:off x="3614576" y="821492"/>
        <a:ext cx="647108" cy="647108"/>
      </dsp:txXfrm>
    </dsp:sp>
    <dsp:sp modelId="{56580658-F938-4D14-84C7-50C0946C4A18}">
      <dsp:nvSpPr>
        <dsp:cNvPr id="0" name=""/>
        <dsp:cNvSpPr/>
      </dsp:nvSpPr>
      <dsp:spPr>
        <a:xfrm rot="5400000">
          <a:off x="3816512" y="1670775"/>
          <a:ext cx="243236" cy="308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3852998" y="1696063"/>
        <a:ext cx="170265" cy="185317"/>
      </dsp:txXfrm>
    </dsp:sp>
    <dsp:sp modelId="{1551E234-1EE9-42A0-B011-6FAC2DADB910}">
      <dsp:nvSpPr>
        <dsp:cNvPr id="0" name=""/>
        <dsp:cNvSpPr/>
      </dsp:nvSpPr>
      <dsp:spPr>
        <a:xfrm>
          <a:off x="3480555" y="2061559"/>
          <a:ext cx="915150" cy="915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chemeClr val="bg1"/>
              </a:solidFill>
              <a:effectLst/>
              <a:latin typeface="黑体" pitchFamily="2" charset="-122"/>
            </a:rPr>
            <a:t>3.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bg1"/>
              </a:solidFill>
              <a:effectLst/>
              <a:latin typeface="黑体" pitchFamily="2" charset="-122"/>
            </a:rPr>
            <a:t>确定</a:t>
          </a:r>
          <a:endParaRPr lang="en-US" altLang="zh-CN" sz="1400" b="1" kern="1200" dirty="0" smtClean="0">
            <a:solidFill>
              <a:schemeClr val="bg1"/>
            </a:solidFill>
            <a:effectLst/>
            <a:latin typeface="黑体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bg1"/>
              </a:solidFill>
              <a:effectLst/>
              <a:latin typeface="黑体" pitchFamily="2" charset="-122"/>
            </a:rPr>
            <a:t>目标</a:t>
          </a:r>
          <a:endParaRPr lang="zh-CN" altLang="en-US" sz="1400" kern="1200" dirty="0">
            <a:solidFill>
              <a:schemeClr val="bg1"/>
            </a:solidFill>
            <a:effectLst/>
          </a:endParaRPr>
        </a:p>
      </dsp:txBody>
      <dsp:txXfrm>
        <a:off x="3614576" y="2195580"/>
        <a:ext cx="647108" cy="647108"/>
      </dsp:txXfrm>
    </dsp:sp>
    <dsp:sp modelId="{EE37B308-41D8-40CA-BED1-4BD6CC8EA776}">
      <dsp:nvSpPr>
        <dsp:cNvPr id="0" name=""/>
        <dsp:cNvSpPr/>
      </dsp:nvSpPr>
      <dsp:spPr>
        <a:xfrm rot="9000000">
          <a:off x="3227476" y="2704783"/>
          <a:ext cx="243236" cy="308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 rot="10800000">
        <a:off x="3295559" y="2748313"/>
        <a:ext cx="170265" cy="185317"/>
      </dsp:txXfrm>
    </dsp:sp>
    <dsp:sp modelId="{A702C981-E5E6-48D8-BAC0-528501686893}">
      <dsp:nvSpPr>
        <dsp:cNvPr id="0" name=""/>
        <dsp:cNvSpPr/>
      </dsp:nvSpPr>
      <dsp:spPr>
        <a:xfrm>
          <a:off x="2290560" y="2748603"/>
          <a:ext cx="915150" cy="915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effectLst/>
              <a:latin typeface="黑体" pitchFamily="2" charset="-122"/>
            </a:rPr>
            <a:t>4.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/>
              <a:latin typeface="黑体" pitchFamily="2" charset="-122"/>
            </a:rPr>
            <a:t>每周</a:t>
          </a:r>
          <a:endParaRPr lang="en-US" altLang="zh-CN" sz="1400" b="1" kern="1200" dirty="0" smtClean="0">
            <a:effectLst/>
            <a:latin typeface="黑体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/>
              <a:latin typeface="黑体" pitchFamily="2" charset="-122"/>
            </a:rPr>
            <a:t>规划</a:t>
          </a:r>
          <a:endParaRPr lang="zh-CN" altLang="en-US" sz="1400" kern="1200" dirty="0">
            <a:effectLst/>
          </a:endParaRPr>
        </a:p>
      </dsp:txBody>
      <dsp:txXfrm>
        <a:off x="2424581" y="2882624"/>
        <a:ext cx="647108" cy="647108"/>
      </dsp:txXfrm>
    </dsp:sp>
    <dsp:sp modelId="{54663625-2CC3-4D28-AE18-6C3D29DB0E31}">
      <dsp:nvSpPr>
        <dsp:cNvPr id="0" name=""/>
        <dsp:cNvSpPr/>
      </dsp:nvSpPr>
      <dsp:spPr>
        <a:xfrm rot="12600000">
          <a:off x="2037481" y="2711667"/>
          <a:ext cx="243236" cy="308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 rot="10800000">
        <a:off x="2105564" y="2791683"/>
        <a:ext cx="170265" cy="185317"/>
      </dsp:txXfrm>
    </dsp:sp>
    <dsp:sp modelId="{5E497F27-DE74-47DD-85B2-F78364017093}">
      <dsp:nvSpPr>
        <dsp:cNvPr id="0" name=""/>
        <dsp:cNvSpPr/>
      </dsp:nvSpPr>
      <dsp:spPr>
        <a:xfrm>
          <a:off x="1100565" y="2061559"/>
          <a:ext cx="915150" cy="915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effectLst/>
              <a:latin typeface="黑体" pitchFamily="2" charset="-122"/>
            </a:rPr>
            <a:t>5.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/>
              <a:latin typeface="黑体" pitchFamily="2" charset="-122"/>
            </a:rPr>
            <a:t>言行</a:t>
          </a:r>
          <a:endParaRPr lang="en-US" altLang="zh-CN" sz="1400" b="1" kern="1200" dirty="0" smtClean="0">
            <a:effectLst/>
            <a:latin typeface="黑体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/>
              <a:latin typeface="黑体" pitchFamily="2" charset="-122"/>
            </a:rPr>
            <a:t>一致</a:t>
          </a:r>
          <a:endParaRPr lang="zh-CN" altLang="en-US" sz="1400" kern="1200" dirty="0">
            <a:effectLst/>
          </a:endParaRPr>
        </a:p>
      </dsp:txBody>
      <dsp:txXfrm>
        <a:off x="1234586" y="2195580"/>
        <a:ext cx="647108" cy="647108"/>
      </dsp:txXfrm>
    </dsp:sp>
    <dsp:sp modelId="{5BC906EC-A232-45B4-97CC-EB73022FEC3B}">
      <dsp:nvSpPr>
        <dsp:cNvPr id="0" name=""/>
        <dsp:cNvSpPr/>
      </dsp:nvSpPr>
      <dsp:spPr>
        <a:xfrm rot="16200000">
          <a:off x="1436522" y="1684543"/>
          <a:ext cx="243236" cy="308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1473008" y="1782802"/>
        <a:ext cx="170265" cy="185317"/>
      </dsp:txXfrm>
    </dsp:sp>
    <dsp:sp modelId="{0CB531C9-0F90-4B64-A9DE-E855AF60A460}">
      <dsp:nvSpPr>
        <dsp:cNvPr id="0" name=""/>
        <dsp:cNvSpPr/>
      </dsp:nvSpPr>
      <dsp:spPr>
        <a:xfrm>
          <a:off x="1100565" y="687471"/>
          <a:ext cx="915150" cy="915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effectLst/>
              <a:latin typeface="黑体" pitchFamily="2" charset="-122"/>
            </a:rPr>
            <a:t>6.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/>
              <a:latin typeface="黑体" pitchFamily="2" charset="-122"/>
            </a:rPr>
            <a:t>评估</a:t>
          </a:r>
          <a:endParaRPr lang="en-US" altLang="zh-CN" sz="1400" b="1" kern="1200" dirty="0" smtClean="0">
            <a:effectLst/>
            <a:latin typeface="黑体" pitchFamily="2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effectLst/>
              <a:latin typeface="黑体" pitchFamily="2" charset="-122"/>
            </a:rPr>
            <a:t>小结</a:t>
          </a:r>
          <a:endParaRPr lang="zh-CN" altLang="en-US" sz="1400" kern="1200" dirty="0">
            <a:effectLst/>
          </a:endParaRPr>
        </a:p>
      </dsp:txBody>
      <dsp:txXfrm>
        <a:off x="1234586" y="821492"/>
        <a:ext cx="647108" cy="647108"/>
      </dsp:txXfrm>
    </dsp:sp>
    <dsp:sp modelId="{A5C4C265-1FCB-49DC-B97C-4879167A7C97}">
      <dsp:nvSpPr>
        <dsp:cNvPr id="0" name=""/>
        <dsp:cNvSpPr/>
      </dsp:nvSpPr>
      <dsp:spPr>
        <a:xfrm rot="19800000">
          <a:off x="2025558" y="650535"/>
          <a:ext cx="243236" cy="308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2030446" y="730551"/>
        <a:ext cx="170265" cy="185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7697-5651-4143-863A-6610D75C6D29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0F8C-6ABF-4D58-99DF-0C631C3C7E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44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90F8C-6ABF-4D58-99DF-0C631C3C7E7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3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zh-CN" altLang="en-US" dirty="0" smtClean="0"/>
              <a:t>第一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dirty="0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609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A24-CCC9-40AF-8F12-33EC19C4FB9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4053-CB8B-45C2-A894-3C4BBA6F97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2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A24-CCC9-40AF-8F12-33EC19C4FB9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4053-CB8B-45C2-A894-3C4BBA6F97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A24-CCC9-40AF-8F12-33EC19C4FB9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4053-CB8B-45C2-A894-3C4BBA6F97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7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A24-CCC9-40AF-8F12-33EC19C4FB9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4053-CB8B-45C2-A894-3C4BBA6F97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3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8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44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89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18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82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A24-CCC9-40AF-8F12-33EC19C4FB9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4053-CB8B-45C2-A894-3C4BBA6F97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0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51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24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78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04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61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4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A24-CCC9-40AF-8F12-33EC19C4FB9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4053-CB8B-45C2-A894-3C4BBA6F97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5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A24-CCC9-40AF-8F12-33EC19C4FB9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4053-CB8B-45C2-A894-3C4BBA6F97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A24-CCC9-40AF-8F12-33EC19C4FB9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4053-CB8B-45C2-A894-3C4BBA6F97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8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A24-CCC9-40AF-8F12-33EC19C4FB9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4053-CB8B-45C2-A894-3C4BBA6F97A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03648" y="50250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04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A24-CCC9-40AF-8F12-33EC19C4FB9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4053-CB8B-45C2-A894-3C4BBA6F97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7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A24-CCC9-40AF-8F12-33EC19C4FB9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4053-CB8B-45C2-A894-3C4BBA6F97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4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7A24-CCC9-40AF-8F12-33EC19C4FB9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44053-CB8B-45C2-A894-3C4BBA6F97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69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7A24-CCC9-40AF-8F12-33EC19C4FB93}" type="datetimeFigureOut">
              <a:rPr lang="zh-CN" altLang="en-US" smtClean="0"/>
              <a:t>2023/2/1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4053-CB8B-45C2-A894-3C4BBA6F97A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517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22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8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0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4582" y="3416101"/>
            <a:ext cx="3926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《Seven Habits of Highly effective people》</a:t>
            </a:r>
          </a:p>
        </p:txBody>
      </p:sp>
      <p:sp>
        <p:nvSpPr>
          <p:cNvPr id="248" name="TextBox 5511"/>
          <p:cNvSpPr txBox="1">
            <a:spLocks noChangeArrowheads="1"/>
          </p:cNvSpPr>
          <p:nvPr/>
        </p:nvSpPr>
        <p:spPr bwMode="auto">
          <a:xfrm>
            <a:off x="4572000" y="2240117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18000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高 效 能 人 士 的      个 习 惯</a:t>
            </a:r>
            <a:endParaRPr lang="zh-CN" alt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百度综艺简体" pitchFamily="2" charset="-122"/>
              <a:ea typeface="百度综艺简体" pitchFamily="2" charset="-122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732240" y="1601489"/>
            <a:ext cx="87075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8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eiHKS-UltraBold" pitchFamily="50" charset="-128"/>
                <a:ea typeface="CHeiHKS-UltraBold" pitchFamily="50" charset="-128"/>
                <a:cs typeface=".黑体-日本?" panose="02000500000000000000" pitchFamily="2" charset="-122"/>
              </a:rPr>
              <a:t>7</a:t>
            </a:r>
            <a:endParaRPr lang="zh-CN" altLang="en-US" sz="8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eiHKS-UltraBold" pitchFamily="50" charset="-128"/>
              <a:ea typeface="CHeiHKS-UltraBold" pitchFamily="50" charset="-128"/>
              <a:cs typeface=".黑体-日本?" panose="02000500000000000000" pitchFamily="2" charset="-122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724128" y="2817455"/>
            <a:ext cx="169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n w="1905"/>
                <a:solidFill>
                  <a:schemeClr val="bg1">
                    <a:lumMod val="6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 HABITS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4" y="624241"/>
            <a:ext cx="4248464" cy="40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8" grpId="0"/>
      <p:bldP spid="249" grpId="0"/>
      <p:bldP spid="2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23"/>
          <p:cNvSpPr txBox="1">
            <a:spLocks noChangeArrowheads="1"/>
          </p:cNvSpPr>
          <p:nvPr/>
        </p:nvSpPr>
        <p:spPr bwMode="auto">
          <a:xfrm>
            <a:off x="467544" y="3462337"/>
            <a:ext cx="2956614" cy="10618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endParaRPr lang="en-US" altLang="zh-CN" sz="105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积极</a:t>
            </a:r>
            <a:r>
              <a:rPr lang="zh-CN" altLang="en-US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主动的人专注于“影响圈”，他们专心做自己力所能及的事，使“影响圈”不断</a:t>
            </a:r>
            <a:r>
              <a:rPr lang="zh-CN" altLang="en-US" sz="10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扩大</a:t>
            </a:r>
            <a:endParaRPr lang="en-US" altLang="zh-CN" sz="105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eaLnBrk="1" hangingPunct="1">
              <a:lnSpc>
                <a:spcPct val="150000"/>
              </a:lnSpc>
              <a:spcBef>
                <a:spcPct val="0"/>
              </a:spcBef>
            </a:pPr>
            <a:endParaRPr lang="zh-CN" altLang="en-US" sz="10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319" name="Group 38"/>
          <p:cNvGrpSpPr>
            <a:grpSpLocks/>
          </p:cNvGrpSpPr>
          <p:nvPr/>
        </p:nvGrpSpPr>
        <p:grpSpPr bwMode="auto">
          <a:xfrm>
            <a:off x="3683533" y="1313261"/>
            <a:ext cx="1188021" cy="1416843"/>
            <a:chOff x="2960" y="445"/>
            <a:chExt cx="884" cy="1190"/>
          </a:xfrm>
        </p:grpSpPr>
        <p:grpSp>
          <p:nvGrpSpPr>
            <p:cNvPr id="13328" name="Group 25"/>
            <p:cNvGrpSpPr>
              <a:grpSpLocks/>
            </p:cNvGrpSpPr>
            <p:nvPr/>
          </p:nvGrpSpPr>
          <p:grpSpPr bwMode="auto">
            <a:xfrm>
              <a:off x="2960" y="940"/>
              <a:ext cx="884" cy="695"/>
              <a:chOff x="2779" y="1272"/>
              <a:chExt cx="884" cy="695"/>
            </a:xfrm>
          </p:grpSpPr>
          <p:sp>
            <p:nvSpPr>
              <p:cNvPr id="13331" name="Text Box 26"/>
              <p:cNvSpPr txBox="1">
                <a:spLocks noChangeArrowheads="1"/>
              </p:cNvSpPr>
              <p:nvPr/>
            </p:nvSpPr>
            <p:spPr bwMode="auto">
              <a:xfrm>
                <a:off x="3344" y="1502"/>
                <a:ext cx="137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zh-CN" altLang="zh-CN" sz="3000">
                  <a:latin typeface="+mn-ea"/>
                  <a:ea typeface="+mn-ea"/>
                </a:endParaRPr>
              </a:p>
            </p:txBody>
          </p:sp>
          <p:sp>
            <p:nvSpPr>
              <p:cNvPr id="13332" name="Oval 27"/>
              <p:cNvSpPr>
                <a:spLocks noChangeArrowheads="1"/>
              </p:cNvSpPr>
              <p:nvPr/>
            </p:nvSpPr>
            <p:spPr bwMode="auto">
              <a:xfrm>
                <a:off x="2779" y="1272"/>
                <a:ext cx="884" cy="43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C0C0C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13329" name="Text Box 29"/>
            <p:cNvSpPr txBox="1">
              <a:spLocks noChangeArrowheads="1"/>
            </p:cNvSpPr>
            <p:nvPr/>
          </p:nvSpPr>
          <p:spPr bwMode="auto">
            <a:xfrm>
              <a:off x="3081" y="1003"/>
              <a:ext cx="65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800" dirty="0">
                  <a:latin typeface="+mn-ea"/>
                  <a:ea typeface="+mn-ea"/>
                </a:rPr>
                <a:t>影响圈</a:t>
              </a:r>
            </a:p>
          </p:txBody>
        </p:sp>
        <p:sp>
          <p:nvSpPr>
            <p:cNvPr id="13330" name="Text Box 30"/>
            <p:cNvSpPr txBox="1">
              <a:spLocks noChangeArrowheads="1"/>
            </p:cNvSpPr>
            <p:nvPr/>
          </p:nvSpPr>
          <p:spPr bwMode="auto">
            <a:xfrm>
              <a:off x="3061" y="445"/>
              <a:ext cx="659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+mn-ea"/>
                  <a:ea typeface="+mn-ea"/>
                </a:rPr>
                <a:t>关注圈</a:t>
              </a:r>
            </a:p>
          </p:txBody>
        </p:sp>
      </p:grpSp>
      <p:sp>
        <p:nvSpPr>
          <p:cNvPr id="13320" name="Line 31"/>
          <p:cNvSpPr>
            <a:spLocks noChangeShapeType="1"/>
          </p:cNvSpPr>
          <p:nvPr/>
        </p:nvSpPr>
        <p:spPr bwMode="auto">
          <a:xfrm flipH="1">
            <a:off x="2570773" y="2112169"/>
            <a:ext cx="1096635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3321" name="Line 32"/>
          <p:cNvSpPr>
            <a:spLocks noChangeShapeType="1"/>
          </p:cNvSpPr>
          <p:nvPr/>
        </p:nvSpPr>
        <p:spPr bwMode="auto">
          <a:xfrm flipV="1">
            <a:off x="4855429" y="2112169"/>
            <a:ext cx="1433958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sp>
        <p:nvSpPr>
          <p:cNvPr id="13322" name="Text Box 33"/>
          <p:cNvSpPr txBox="1">
            <a:spLocks noChangeArrowheads="1"/>
          </p:cNvSpPr>
          <p:nvPr/>
        </p:nvSpPr>
        <p:spPr bwMode="auto">
          <a:xfrm>
            <a:off x="1037185" y="1642105"/>
            <a:ext cx="1458329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zh-CN" sz="1800" dirty="0"/>
          </a:p>
          <a:p>
            <a:r>
              <a:rPr lang="zh-CN" altLang="en-US" sz="1800" dirty="0"/>
              <a:t>积极主动</a:t>
            </a:r>
          </a:p>
          <a:p>
            <a:endParaRPr lang="en-US" altLang="zh-CN" sz="1800" dirty="0"/>
          </a:p>
        </p:txBody>
      </p:sp>
      <p:sp>
        <p:nvSpPr>
          <p:cNvPr id="13323" name="Text Box 34"/>
          <p:cNvSpPr txBox="1">
            <a:spLocks noChangeArrowheads="1"/>
          </p:cNvSpPr>
          <p:nvPr/>
        </p:nvSpPr>
        <p:spPr bwMode="auto">
          <a:xfrm flipH="1">
            <a:off x="6380773" y="1642105"/>
            <a:ext cx="1497171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defRPr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zh-CN" sz="1800" dirty="0"/>
          </a:p>
          <a:p>
            <a:r>
              <a:rPr lang="zh-CN" altLang="en-US" sz="1800" dirty="0"/>
              <a:t>消极被动</a:t>
            </a:r>
          </a:p>
          <a:p>
            <a:endParaRPr lang="en-US" altLang="zh-CN" sz="1800" dirty="0"/>
          </a:p>
        </p:txBody>
      </p:sp>
      <p:sp>
        <p:nvSpPr>
          <p:cNvPr id="13324" name="Text Box 35"/>
          <p:cNvSpPr txBox="1">
            <a:spLocks noChangeArrowheads="1"/>
          </p:cNvSpPr>
          <p:nvPr/>
        </p:nvSpPr>
        <p:spPr bwMode="auto">
          <a:xfrm>
            <a:off x="5499188" y="3448049"/>
            <a:ext cx="3260339" cy="10618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 smtClean="0">
                <a:solidFill>
                  <a:schemeClr val="bg1"/>
                </a:solidFill>
              </a:rPr>
              <a:t>消极</a:t>
            </a:r>
            <a:r>
              <a:rPr lang="zh-CN" altLang="en-US" sz="1050" dirty="0">
                <a:solidFill>
                  <a:schemeClr val="bg1"/>
                </a:solidFill>
              </a:rPr>
              <a:t>被动的人则紧盯“关注圈”，紧盯他人弱点、环境问题以及超出个人能力范围的事情不放，结果使“影响圈”不断缩小</a:t>
            </a:r>
          </a:p>
        </p:txBody>
      </p:sp>
      <p:sp>
        <p:nvSpPr>
          <p:cNvPr id="13327" name="Text Box 39"/>
          <p:cNvSpPr txBox="1">
            <a:spLocks noChangeArrowheads="1"/>
          </p:cNvSpPr>
          <p:nvPr/>
        </p:nvSpPr>
        <p:spPr bwMode="auto">
          <a:xfrm>
            <a:off x="3053409" y="2585725"/>
            <a:ext cx="2420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400" dirty="0">
                <a:latin typeface="+mn-ea"/>
                <a:ea typeface="+mn-ea"/>
              </a:rPr>
              <a:t>关注圈与影响圈</a:t>
            </a:r>
          </a:p>
        </p:txBody>
      </p:sp>
      <p:grpSp>
        <p:nvGrpSpPr>
          <p:cNvPr id="23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24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25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NO.1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积极主动 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下箭头 25"/>
          <p:cNvSpPr/>
          <p:nvPr/>
        </p:nvSpPr>
        <p:spPr>
          <a:xfrm>
            <a:off x="1550325" y="2818530"/>
            <a:ext cx="432048" cy="375974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CN" alt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下箭头 26"/>
          <p:cNvSpPr/>
          <p:nvPr/>
        </p:nvSpPr>
        <p:spPr>
          <a:xfrm>
            <a:off x="6913334" y="2818530"/>
            <a:ext cx="432048" cy="375974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CN" alt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4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7" grpId="0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590" y="2499742"/>
            <a:ext cx="5654589" cy="2292846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dirty="0">
                <a:latin typeface="+mn-ea"/>
              </a:rPr>
              <a:t>你不能决定生命的长度</a:t>
            </a:r>
            <a:r>
              <a:rPr kumimoji="0" lang="en-US" altLang="zh-CN" sz="1400" dirty="0">
                <a:latin typeface="+mn-ea"/>
              </a:rPr>
              <a:t>, </a:t>
            </a:r>
            <a:r>
              <a:rPr kumimoji="0" lang="zh-CN" altLang="en-US" sz="1400" dirty="0">
                <a:latin typeface="+mn-ea"/>
              </a:rPr>
              <a:t>但你可以控制它的宽度。</a:t>
            </a:r>
          </a:p>
          <a:p>
            <a:pPr>
              <a:lnSpc>
                <a:spcPct val="16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dirty="0">
                <a:latin typeface="+mn-ea"/>
              </a:rPr>
              <a:t>你不能决定天气，但你可以改变心情。</a:t>
            </a:r>
          </a:p>
          <a:p>
            <a:pPr>
              <a:lnSpc>
                <a:spcPct val="16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dirty="0">
                <a:latin typeface="+mn-ea"/>
              </a:rPr>
              <a:t>你不能改变容貌，但你可以展现笑容。</a:t>
            </a:r>
          </a:p>
          <a:p>
            <a:pPr>
              <a:lnSpc>
                <a:spcPct val="16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dirty="0">
                <a:latin typeface="+mn-ea"/>
              </a:rPr>
              <a:t>你不能控制他人，但你可以掌握自己。</a:t>
            </a:r>
          </a:p>
          <a:p>
            <a:pPr>
              <a:lnSpc>
                <a:spcPct val="16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dirty="0">
                <a:latin typeface="+mn-ea"/>
              </a:rPr>
              <a:t>你不能预知明天，但你可以利用今天。</a:t>
            </a:r>
          </a:p>
          <a:p>
            <a:pPr>
              <a:lnSpc>
                <a:spcPct val="16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dirty="0">
                <a:latin typeface="+mn-ea"/>
              </a:rPr>
              <a:t>你不能样样顺利，但你可以事事尽力。</a:t>
            </a:r>
          </a:p>
        </p:txBody>
      </p:sp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NO.1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积极主动 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539712" y="915566"/>
            <a:ext cx="8136744" cy="1368152"/>
            <a:chOff x="539712" y="915566"/>
            <a:chExt cx="8136744" cy="1368152"/>
          </a:xfrm>
        </p:grpSpPr>
        <p:sp>
          <p:nvSpPr>
            <p:cNvPr id="3" name="矩形 2"/>
            <p:cNvSpPr/>
            <p:nvPr/>
          </p:nvSpPr>
          <p:spPr>
            <a:xfrm>
              <a:off x="539712" y="915566"/>
              <a:ext cx="8136744" cy="1368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92813" y="1137977"/>
              <a:ext cx="61793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What you can </a:t>
              </a:r>
              <a:r>
                <a:rPr lang="en-US" altLang="zh-CN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do?</a:t>
              </a:r>
              <a:endParaRPr lang="zh-CN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7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2"/>
          <p:cNvGrpSpPr>
            <a:grpSpLocks/>
          </p:cNvGrpSpPr>
          <p:nvPr/>
        </p:nvGrpSpPr>
        <p:grpSpPr bwMode="auto">
          <a:xfrm>
            <a:off x="500546" y="363093"/>
            <a:ext cx="2415272" cy="379401"/>
            <a:chOff x="0" y="0"/>
            <a:chExt cx="1491528" cy="378596"/>
          </a:xfrm>
        </p:grpSpPr>
        <p:sp>
          <p:nvSpPr>
            <p:cNvPr id="237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1447059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238" name="TextBox 356"/>
            <p:cNvSpPr txBox="1">
              <a:spLocks noChangeArrowheads="1"/>
            </p:cNvSpPr>
            <p:nvPr/>
          </p:nvSpPr>
          <p:spPr bwMode="auto">
            <a:xfrm>
              <a:off x="211227" y="41212"/>
              <a:ext cx="1280301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7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1408" y="1851670"/>
            <a:ext cx="596118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CN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NO.2 </a:t>
            </a:r>
            <a:r>
              <a:rPr lang="zh-CN" alt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以始为终</a:t>
            </a:r>
            <a:endParaRPr lang="en-US" altLang="zh-CN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619" y="3219822"/>
            <a:ext cx="8512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BEGIN </a:t>
            </a:r>
            <a:r>
              <a:rPr lang="en-US" altLang="zh-C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WITH THE END IN </a:t>
            </a:r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MIND</a:t>
            </a:r>
            <a:endParaRPr lang="zh-CN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9388" y="1197520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自我领导的</a:t>
            </a:r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原则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6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NO.2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以始为终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617663"/>
            <a:ext cx="26987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3814763" y="1617663"/>
            <a:ext cx="5329237" cy="1746250"/>
          </a:xfrm>
          <a:prstGeom prst="rect">
            <a:avLst/>
          </a:prstGeom>
          <a:solidFill>
            <a:srgbClr val="2786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0" y="3359150"/>
            <a:ext cx="3814763" cy="425450"/>
          </a:xfrm>
          <a:prstGeom prst="rect">
            <a:avLst/>
          </a:prstGeom>
          <a:solidFill>
            <a:srgbClr val="82C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zh-CN" altLang="zh-CN" sz="1800">
              <a:solidFill>
                <a:srgbClr val="000000"/>
              </a:solidFill>
            </a:endParaRPr>
          </a:p>
        </p:txBody>
      </p:sp>
      <p:cxnSp>
        <p:nvCxnSpPr>
          <p:cNvPr id="17" name="直接连接符 4"/>
          <p:cNvCxnSpPr>
            <a:cxnSpLocks noChangeShapeType="1"/>
          </p:cNvCxnSpPr>
          <p:nvPr/>
        </p:nvCxnSpPr>
        <p:spPr bwMode="auto">
          <a:xfrm>
            <a:off x="5651500" y="2373313"/>
            <a:ext cx="0" cy="6302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矩形​​ 57"/>
          <p:cNvSpPr>
            <a:spLocks noChangeArrowheads="1"/>
          </p:cNvSpPr>
          <p:nvPr/>
        </p:nvSpPr>
        <p:spPr bwMode="auto">
          <a:xfrm>
            <a:off x="3814763" y="3362325"/>
            <a:ext cx="52212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许多人的自我观念来自别人的看法、认知和思维，他们让环境和社会评价来决定自己的命运。操之在我的人设计自己的人生蓝本，并用来引导自己的未来。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7"/>
          <p:cNvSpPr>
            <a:spLocks noChangeArrowheads="1"/>
          </p:cNvSpPr>
          <p:nvPr/>
        </p:nvSpPr>
        <p:spPr bwMode="auto">
          <a:xfrm>
            <a:off x="5728494" y="2272932"/>
            <a:ext cx="31568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第一个</a:t>
            </a:r>
            <a:r>
              <a:rPr lang="zh-CN" altLang="en-US" sz="1200" dirty="0" smtClean="0">
                <a:solidFill>
                  <a:schemeClr val="bg1"/>
                </a:solidFill>
                <a:ea typeface="微软雅黑" pitchFamily="34" charset="-122"/>
              </a:rPr>
              <a:t>创造对期望的结果的一个想法及计划</a:t>
            </a:r>
            <a:endParaRPr lang="en-US" altLang="zh-CN" sz="1200" dirty="0" smtClean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个人、家庭、团队和组织在做任何事情时，均先拟出愿景和目标，并据此塑造未来。</a:t>
            </a:r>
          </a:p>
          <a:p>
            <a:pPr>
              <a:spcBef>
                <a:spcPct val="0"/>
              </a:spcBef>
              <a:buNone/>
            </a:pPr>
            <a:endParaRPr lang="zh-CN" altLang="en-US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3986212" y="2272933"/>
            <a:ext cx="1593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所有事物都经过两次创造，先是在脑海里酝酿，其次才是实质的创造。</a:t>
            </a:r>
            <a:endParaRPr lang="zh-CN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16"/>
          <p:cNvSpPr>
            <a:spLocks noChangeArrowheads="1"/>
          </p:cNvSpPr>
          <p:nvPr/>
        </p:nvSpPr>
        <p:spPr bwMode="auto">
          <a:xfrm>
            <a:off x="1116013" y="1233488"/>
            <a:ext cx="215315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None/>
            </a:pPr>
            <a:r>
              <a:rPr lang="en-US" altLang="zh-CN" sz="1400" dirty="0" smtClean="0"/>
              <a:t>Begin with the end in mind</a:t>
            </a:r>
          </a:p>
        </p:txBody>
      </p:sp>
    </p:spTree>
    <p:extLst>
      <p:ext uri="{BB962C8B-B14F-4D97-AF65-F5344CB8AC3E}">
        <p14:creationId xmlns:p14="http://schemas.microsoft.com/office/powerpoint/2010/main" val="207608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6" grpId="0" animBg="1" autoUpdateAnimBg="0"/>
      <p:bldP spid="18" grpId="0" autoUpdateAnimBg="0"/>
      <p:bldP spid="19" grpId="0" autoUpdateAnimBg="0"/>
      <p:bldP spid="2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NO.2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以始为终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其他工作\【策    划】\兼职 我图网\觅知网\8\中国传统文化ppt  10.13\3 高效七个习惯(\v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46196"/>
            <a:ext cx="4026074" cy="365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11560" y="1203598"/>
            <a:ext cx="30802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为什么要有目标？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34431" y="2139702"/>
            <a:ext cx="364953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857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800" b="0" dirty="0">
                <a:latin typeface="微软雅黑" pitchFamily="34" charset="-122"/>
                <a:ea typeface="微软雅黑" pitchFamily="34" charset="-122"/>
              </a:rPr>
              <a:t>提供持久的动力</a:t>
            </a:r>
          </a:p>
          <a:p>
            <a:pPr marL="2857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zh-CN" altLang="en-US" sz="1800" b="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800" b="0" dirty="0">
                <a:latin typeface="微软雅黑" pitchFamily="34" charset="-122"/>
                <a:ea typeface="微软雅黑" pitchFamily="34" charset="-122"/>
              </a:rPr>
              <a:t>衡量 工作进展的尺度</a:t>
            </a:r>
          </a:p>
          <a:p>
            <a:pPr marL="2857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zh-CN" altLang="en-US" sz="1800" b="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800" b="0" dirty="0">
                <a:latin typeface="微软雅黑" pitchFamily="34" charset="-122"/>
                <a:ea typeface="微软雅黑" pitchFamily="34" charset="-122"/>
              </a:rPr>
              <a:t>分清轻重缓急</a:t>
            </a:r>
          </a:p>
          <a:p>
            <a:pPr marL="2857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zh-CN" altLang="en-US" sz="1800" b="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800" b="0" dirty="0">
                <a:latin typeface="微软雅黑" pitchFamily="34" charset="-122"/>
                <a:ea typeface="微软雅黑" pitchFamily="34" charset="-122"/>
              </a:rPr>
              <a:t>专注于结果而非工作本身</a:t>
            </a:r>
          </a:p>
        </p:txBody>
      </p:sp>
    </p:spTree>
    <p:extLst>
      <p:ext uri="{BB962C8B-B14F-4D97-AF65-F5344CB8AC3E}">
        <p14:creationId xmlns:p14="http://schemas.microsoft.com/office/powerpoint/2010/main" val="12328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NO.2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以始为终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0" y="1779662"/>
            <a:ext cx="7092281" cy="1134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如果生命只剩最后一天你会干什么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你的目标是什么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什么东西对你来说是最重要的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820" y="33854"/>
            <a:ext cx="2666140" cy="510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1600" y="499443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9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2"/>
          <p:cNvGrpSpPr>
            <a:grpSpLocks/>
          </p:cNvGrpSpPr>
          <p:nvPr/>
        </p:nvGrpSpPr>
        <p:grpSpPr bwMode="auto">
          <a:xfrm>
            <a:off x="500546" y="363093"/>
            <a:ext cx="2415272" cy="379401"/>
            <a:chOff x="0" y="0"/>
            <a:chExt cx="1491528" cy="378596"/>
          </a:xfrm>
        </p:grpSpPr>
        <p:sp>
          <p:nvSpPr>
            <p:cNvPr id="237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1447059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238" name="TextBox 356"/>
            <p:cNvSpPr txBox="1">
              <a:spLocks noChangeArrowheads="1"/>
            </p:cNvSpPr>
            <p:nvPr/>
          </p:nvSpPr>
          <p:spPr bwMode="auto">
            <a:xfrm>
              <a:off x="211227" y="41212"/>
              <a:ext cx="1280301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7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1408" y="1851670"/>
            <a:ext cx="596118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CN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NO.3 </a:t>
            </a:r>
            <a:r>
              <a:rPr lang="zh-CN" alt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要事第一</a:t>
            </a:r>
            <a:endParaRPr lang="en-US" altLang="zh-CN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619" y="3219822"/>
            <a:ext cx="8512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PUT </a:t>
            </a:r>
            <a:r>
              <a:rPr lang="en-US" altLang="zh-C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FIRST THINGS FIRST</a:t>
            </a:r>
            <a:r>
              <a:rPr lang="zh-CN" alt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9388" y="1197520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自我管理的原则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5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NO.3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要事第一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timgsa.baidu.com/timg?image&amp;quality=80&amp;size=b9999_10000&amp;sec=1508391611512&amp;di=b7e85e10b92c0a7039c94436d80f54a1&amp;imgtype=0&amp;src=http%3A%2F%2Fimg1.comic.zongheng.com%2Fcomic%2Fimage%2F2009%2F7%2Fpiepipi60%2F500_500%2F200908130517566160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4" descr="https://timgsa.baidu.com/timg?image&amp;quality=80&amp;size=b9999_10000&amp;sec=1508391611512&amp;di=b7e85e10b92c0a7039c94436d80f54a1&amp;imgtype=0&amp;src=http%3A%2F%2Fimg1.comic.zongheng.com%2Fcomic%2Fimage%2F2009%2F7%2Fpiepipi60%2F500_500%2F2009081305175661601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58126" y="1341865"/>
            <a:ext cx="216024" cy="2917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1017" y="1341865"/>
            <a:ext cx="2304256" cy="291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9453" y="192367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ea"/>
              </a:rPr>
              <a:t>“ </a:t>
            </a:r>
            <a:r>
              <a:rPr lang="zh-CN" altLang="en-US" b="1" dirty="0" smtClean="0">
                <a:latin typeface="+mn-ea"/>
              </a:rPr>
              <a:t>不能</a:t>
            </a:r>
            <a:r>
              <a:rPr lang="zh-CN" altLang="en-US" b="1" dirty="0">
                <a:latin typeface="+mn-ea"/>
              </a:rPr>
              <a:t>管理时间，便什么都不能管理。”</a:t>
            </a:r>
          </a:p>
          <a:p>
            <a:r>
              <a:rPr lang="zh-CN" altLang="en-US" b="1" dirty="0">
                <a:latin typeface="+mn-ea"/>
              </a:rPr>
              <a:t> </a:t>
            </a:r>
            <a:endParaRPr lang="en-US" altLang="zh-CN" b="1" dirty="0" smtClean="0">
              <a:latin typeface="+mn-ea"/>
            </a:endParaRPr>
          </a:p>
          <a:p>
            <a:endParaRPr lang="en-US" altLang="zh-CN" b="1" dirty="0">
              <a:latin typeface="+mn-ea"/>
            </a:endParaRPr>
          </a:p>
          <a:p>
            <a:endParaRPr lang="zh-CN" altLang="en-US" b="1" dirty="0">
              <a:latin typeface="+mn-ea"/>
            </a:endParaRPr>
          </a:p>
          <a:p>
            <a:pPr algn="r"/>
            <a:r>
              <a:rPr lang="en-US" altLang="zh-CN" b="1" dirty="0" smtClean="0">
                <a:latin typeface="+mn-ea"/>
              </a:rPr>
              <a:t>——</a:t>
            </a:r>
            <a:r>
              <a:rPr lang="zh-CN" altLang="en-US" b="1" dirty="0">
                <a:latin typeface="+mn-ea"/>
              </a:rPr>
              <a:t>杜拉克</a:t>
            </a:r>
          </a:p>
          <a:p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95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NO.3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要事第一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24190" y="843558"/>
            <a:ext cx="691276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250000"/>
              </a:lnSpc>
              <a:spcBef>
                <a:spcPct val="0"/>
              </a:spcBef>
            </a:pPr>
            <a:r>
              <a:rPr lang="zh-CN" altLang="en-US" sz="2800" b="0" dirty="0">
                <a:latin typeface="微软雅黑" pitchFamily="34" charset="-122"/>
                <a:ea typeface="微软雅黑" pitchFamily="34" charset="-122"/>
              </a:rPr>
              <a:t>重要之事决不可受芝麻绿豆小事牵绊。</a:t>
            </a:r>
          </a:p>
          <a:p>
            <a:pPr algn="r" eaLnBrk="1" hangingPunct="1">
              <a:lnSpc>
                <a:spcPct val="250000"/>
              </a:lnSpc>
              <a:spcBef>
                <a:spcPct val="0"/>
              </a:spcBef>
            </a:pP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——  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歌德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，德国诗人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47618" y="3221734"/>
            <a:ext cx="208823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a typeface="微软雅黑" pitchFamily="34" charset="-122"/>
              </a:rPr>
              <a:t>帕累托原则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FFC000"/>
                </a:solidFill>
                <a:ea typeface="微软雅黑" pitchFamily="34" charset="-122"/>
              </a:rPr>
              <a:t>80/20</a:t>
            </a:r>
            <a:r>
              <a:rPr lang="zh-CN" altLang="en-US" sz="2400" dirty="0">
                <a:solidFill>
                  <a:schemeClr val="bg1"/>
                </a:solidFill>
                <a:ea typeface="微软雅黑" pitchFamily="34" charset="-122"/>
              </a:rPr>
              <a:t>法则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2317" y="3152484"/>
            <a:ext cx="574413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任何特定的群体中，重要的因子通常只占少数，而不重要的因子占多数，因此只要能控制具有重要性的少数因子即能控制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全局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2879866" y="3221734"/>
            <a:ext cx="0" cy="120032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67544" y="2787774"/>
            <a:ext cx="8208912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NO.3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要事第一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497" y="982255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80/20法则</a:t>
            </a:r>
            <a:endParaRPr lang="zh-CN" altLang="en-US" sz="3200" dirty="0"/>
          </a:p>
        </p:txBody>
      </p:sp>
      <p:sp>
        <p:nvSpPr>
          <p:cNvPr id="7" name="Rectangle 1026"/>
          <p:cNvSpPr>
            <a:spLocks noChangeArrowheads="1"/>
          </p:cNvSpPr>
          <p:nvPr/>
        </p:nvSpPr>
        <p:spPr bwMode="auto">
          <a:xfrm>
            <a:off x="403827" y="2058682"/>
            <a:ext cx="3376085" cy="5607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80%最佳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效果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的工作</a:t>
            </a:r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403827" y="2611974"/>
            <a:ext cx="3376085" cy="5250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20%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较为次要</a:t>
            </a:r>
            <a:r>
              <a: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的工作</a:t>
            </a:r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>
            <a:off x="3855736" y="2139631"/>
            <a:ext cx="7008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来自</a:t>
            </a:r>
          </a:p>
        </p:txBody>
      </p:sp>
      <p:sp>
        <p:nvSpPr>
          <p:cNvPr id="18" name="Rectangle 1033"/>
          <p:cNvSpPr>
            <a:spLocks noChangeArrowheads="1"/>
          </p:cNvSpPr>
          <p:nvPr/>
        </p:nvSpPr>
        <p:spPr bwMode="auto">
          <a:xfrm>
            <a:off x="3877828" y="2662015"/>
            <a:ext cx="7008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花去</a:t>
            </a:r>
          </a:p>
        </p:txBody>
      </p:sp>
      <p:sp>
        <p:nvSpPr>
          <p:cNvPr id="19" name="矩形 18"/>
          <p:cNvSpPr/>
          <p:nvPr/>
        </p:nvSpPr>
        <p:spPr>
          <a:xfrm>
            <a:off x="957689" y="3507854"/>
            <a:ext cx="7416824" cy="702078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  <a:cs typeface="+mj-cs"/>
              </a:rPr>
              <a:t>关注效能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  <a:cs typeface="+mj-cs"/>
                <a:sym typeface="Wingdings" pitchFamily="2" charset="2"/>
              </a:rPr>
              <a:t>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  <a:cs typeface="+mj-cs"/>
                <a:sym typeface="Wingdings" pitchFamily="2" charset="2"/>
              </a:rPr>
              <a:t>关注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  <a:cs typeface="+mj-cs"/>
              </a:rPr>
              <a:t>投入产出比</a:t>
            </a:r>
          </a:p>
        </p:txBody>
      </p:sp>
      <p:sp>
        <p:nvSpPr>
          <p:cNvPr id="20" name="下箭头 19"/>
          <p:cNvSpPr/>
          <p:nvPr/>
        </p:nvSpPr>
        <p:spPr>
          <a:xfrm rot="16200000">
            <a:off x="4644008" y="2039390"/>
            <a:ext cx="432048" cy="50709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CN" alt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下箭头 20"/>
          <p:cNvSpPr/>
          <p:nvPr/>
        </p:nvSpPr>
        <p:spPr>
          <a:xfrm rot="16200000">
            <a:off x="4666101" y="2585210"/>
            <a:ext cx="432048" cy="50709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CN" alt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ectangle 1026"/>
          <p:cNvSpPr>
            <a:spLocks noChangeArrowheads="1"/>
          </p:cNvSpPr>
          <p:nvPr/>
        </p:nvSpPr>
        <p:spPr bwMode="auto">
          <a:xfrm>
            <a:off x="5292080" y="2058682"/>
            <a:ext cx="3376085" cy="5607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0%的时间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Rectangle 1027"/>
          <p:cNvSpPr>
            <a:spLocks noChangeArrowheads="1"/>
          </p:cNvSpPr>
          <p:nvPr/>
        </p:nvSpPr>
        <p:spPr bwMode="auto">
          <a:xfrm>
            <a:off x="5292080" y="2611974"/>
            <a:ext cx="3376085" cy="5250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0%的时间</a:t>
            </a: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84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Box 331"/>
          <p:cNvSpPr txBox="1">
            <a:spLocks noChangeArrowheads="1"/>
          </p:cNvSpPr>
          <p:nvPr/>
        </p:nvSpPr>
        <p:spPr bwMode="auto">
          <a:xfrm>
            <a:off x="399902" y="186194"/>
            <a:ext cx="1147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前言</a:t>
            </a:r>
          </a:p>
        </p:txBody>
      </p:sp>
      <p:grpSp>
        <p:nvGrpSpPr>
          <p:cNvPr id="511" name="组合 333"/>
          <p:cNvGrpSpPr>
            <a:grpSpLocks/>
          </p:cNvGrpSpPr>
          <p:nvPr/>
        </p:nvGrpSpPr>
        <p:grpSpPr bwMode="auto">
          <a:xfrm>
            <a:off x="244327" y="264194"/>
            <a:ext cx="166687" cy="250825"/>
            <a:chOff x="0" y="0"/>
            <a:chExt cx="165555" cy="250577"/>
          </a:xfrm>
        </p:grpSpPr>
        <p:sp>
          <p:nvSpPr>
            <p:cNvPr id="512" name="矩形 334"/>
            <p:cNvSpPr>
              <a:spLocks noChangeArrowheads="1"/>
            </p:cNvSpPr>
            <p:nvPr/>
          </p:nvSpPr>
          <p:spPr bwMode="auto">
            <a:xfrm>
              <a:off x="21539" y="106561"/>
              <a:ext cx="144016" cy="144016"/>
            </a:xfrm>
            <a:prstGeom prst="rect">
              <a:avLst/>
            </a:prstGeom>
            <a:solidFill>
              <a:srgbClr val="82C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513" name="矩形 335"/>
            <p:cNvSpPr>
              <a:spLocks noChangeArrowheads="1"/>
            </p:cNvSpPr>
            <p:nvPr/>
          </p:nvSpPr>
          <p:spPr bwMode="auto">
            <a:xfrm>
              <a:off x="0" y="59787"/>
              <a:ext cx="93547" cy="93547"/>
            </a:xfrm>
            <a:prstGeom prst="rect">
              <a:avLst/>
            </a:prstGeom>
            <a:solidFill>
              <a:srgbClr val="4CA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514" name="矩形 336"/>
            <p:cNvSpPr>
              <a:spLocks noChangeArrowheads="1"/>
            </p:cNvSpPr>
            <p:nvPr/>
          </p:nvSpPr>
          <p:spPr bwMode="auto">
            <a:xfrm>
              <a:off x="112216" y="0"/>
              <a:ext cx="46246" cy="46246"/>
            </a:xfrm>
            <a:prstGeom prst="rect">
              <a:avLst/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66013" y="751384"/>
            <a:ext cx="8648521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“你有这样的问题吗”</a:t>
            </a:r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263" y="1996091"/>
            <a:ext cx="366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事业十分成功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但是却失去了家庭</a:t>
            </a:r>
            <a:endParaRPr lang="en-US" altLang="zh-CN" sz="1400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63688" y="2907434"/>
            <a:ext cx="1109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经常减肥，</a:t>
            </a:r>
            <a:endParaRPr lang="en-US" altLang="zh-CN" sz="1600" dirty="0" smtClean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越减越肥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04048" y="4001407"/>
            <a:ext cx="3342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要做的事情太多了，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但是时间总是不够用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33911" y="2044689"/>
            <a:ext cx="3328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很忙，但是看不出来这样工作</a:t>
            </a:r>
            <a:r>
              <a:rPr lang="zh-CN" altLang="en-US" sz="1400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对将来有何意义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66533" y="2868353"/>
            <a:ext cx="2155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看到他人成功</a:t>
            </a:r>
            <a:endParaRPr lang="en-US" altLang="zh-CN" sz="1400" dirty="0" smtClean="0">
              <a:solidFill>
                <a:schemeClr val="accent4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表面上祝福</a:t>
            </a:r>
            <a:r>
              <a:rPr lang="zh-CN" altLang="en-US" sz="1600" b="1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心里却难过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59632" y="4170684"/>
            <a:ext cx="2522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工作上一些问题各执己见，</a:t>
            </a:r>
            <a:endParaRPr lang="en-US" altLang="zh-CN" sz="16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互不相让导致工无法开展</a:t>
            </a:r>
            <a:endParaRPr lang="zh-CN" altLang="en-US" sz="140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4461829"/>
            <a:ext cx="1326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………….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295850" y="2461123"/>
            <a:ext cx="2552301" cy="1508177"/>
          </a:xfrm>
          <a:prstGeom prst="roundRect">
            <a:avLst>
              <a:gd name="adj" fmla="val 11697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9000" sy="49000" flip="none" algn="tl"/>
          </a:blip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23728" y="186194"/>
            <a:ext cx="13681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1" grpId="0"/>
      <p:bldP spid="52" grpId="0"/>
      <p:bldP spid="53" grpId="0"/>
      <p:bldP spid="54" grpId="0"/>
      <p:bldP spid="56" grpId="0"/>
      <p:bldP spid="14" grpId="0"/>
      <p:bldP spid="14" grpId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NO.3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要事第一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830646"/>
              </p:ext>
            </p:extLst>
          </p:nvPr>
        </p:nvGraphicFramePr>
        <p:xfrm>
          <a:off x="839670" y="1131590"/>
          <a:ext cx="7464660" cy="343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3288196"/>
                <a:gridCol w="2952328"/>
              </a:tblGrid>
              <a:tr h="5381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时间原则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重要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不重要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3340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紧急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31813" algn="l"/>
                        </a:tabLst>
                      </a:pPr>
                      <a:r>
                        <a:rPr lang="en-US" altLang="en-US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Ⅰ  </a:t>
                      </a:r>
                      <a:r>
                        <a:rPr lang="zh-CN" altLang="en-US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危机</a:t>
                      </a:r>
                      <a:endParaRPr lang="en-US" altLang="en-US" sz="14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31813" algn="l"/>
                        </a:tabLst>
                      </a:pPr>
                      <a:r>
                        <a:rPr lang="zh-CN" altLang="en-US" sz="14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zh-CN" altLang="en-US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急迫的问题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531813" algn="l"/>
                        </a:tabLst>
                      </a:pPr>
                      <a:r>
                        <a:rPr lang="zh-CN" altLang="en-US" sz="14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zh-CN" altLang="en-US" sz="14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有期限压力的计划</a:t>
                      </a:r>
                      <a:endParaRPr lang="zh-TW" altLang="en-US" sz="14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Ⅲ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不速之客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某些电话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某些信件与报告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某些会议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560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不紧急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防患未然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公司战略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建立人际关系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人才培养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Ⅳ    </a:t>
                      </a: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繁琐的事项</a:t>
                      </a:r>
                      <a:endParaRPr kumimoji="0" lang="en-US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某些信件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某些电话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浪费时间之事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有趣的活动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0236" y="184057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 </a:t>
            </a:r>
            <a:r>
              <a:rPr lang="zh-CN" altLang="en-US" sz="1200" dirty="0" smtClean="0"/>
              <a:t>马上去做</a:t>
            </a:r>
            <a:r>
              <a:rPr lang="en-US" altLang="zh-CN" sz="1200" dirty="0" smtClean="0"/>
              <a:t>) </a:t>
            </a:r>
            <a:endParaRPr lang="zh-CN" altLang="en-US" sz="1200" dirty="0"/>
          </a:p>
        </p:txBody>
      </p:sp>
      <p:sp>
        <p:nvSpPr>
          <p:cNvPr id="5" name="五角星 4"/>
          <p:cNvSpPr/>
          <p:nvPr/>
        </p:nvSpPr>
        <p:spPr>
          <a:xfrm>
            <a:off x="4040435" y="2185564"/>
            <a:ext cx="228945" cy="218400"/>
          </a:xfrm>
          <a:prstGeom prst="star5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4296666" y="2185564"/>
            <a:ext cx="228945" cy="218400"/>
          </a:xfrm>
          <a:prstGeom prst="star5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五角星 22"/>
          <p:cNvSpPr/>
          <p:nvPr/>
        </p:nvSpPr>
        <p:spPr>
          <a:xfrm>
            <a:off x="4559230" y="2185564"/>
            <a:ext cx="228945" cy="218400"/>
          </a:xfrm>
          <a:prstGeom prst="star5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五角星 23"/>
          <p:cNvSpPr/>
          <p:nvPr/>
        </p:nvSpPr>
        <p:spPr>
          <a:xfrm>
            <a:off x="4788021" y="2185564"/>
            <a:ext cx="228945" cy="218400"/>
          </a:xfrm>
          <a:prstGeom prst="star5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角星 25"/>
          <p:cNvSpPr/>
          <p:nvPr/>
        </p:nvSpPr>
        <p:spPr>
          <a:xfrm>
            <a:off x="5060582" y="2185564"/>
            <a:ext cx="228945" cy="218400"/>
          </a:xfrm>
          <a:prstGeom prst="star5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190236" y="3372895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 </a:t>
            </a:r>
            <a:r>
              <a:rPr lang="zh-CN" altLang="en-US" sz="1200" dirty="0"/>
              <a:t>做好</a:t>
            </a:r>
            <a:r>
              <a:rPr lang="zh-CN" altLang="en-US" sz="1200" dirty="0" smtClean="0"/>
              <a:t>计划 </a:t>
            </a:r>
            <a:r>
              <a:rPr lang="en-US" altLang="zh-CN" sz="1200" dirty="0" smtClean="0"/>
              <a:t>) </a:t>
            </a:r>
            <a:endParaRPr lang="zh-CN" altLang="en-US" sz="1200" dirty="0"/>
          </a:p>
        </p:txBody>
      </p:sp>
      <p:sp>
        <p:nvSpPr>
          <p:cNvPr id="28" name="五角星 27"/>
          <p:cNvSpPr/>
          <p:nvPr/>
        </p:nvSpPr>
        <p:spPr>
          <a:xfrm>
            <a:off x="4312842" y="3717888"/>
            <a:ext cx="228945" cy="218400"/>
          </a:xfrm>
          <a:prstGeom prst="star5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五角星 28"/>
          <p:cNvSpPr/>
          <p:nvPr/>
        </p:nvSpPr>
        <p:spPr>
          <a:xfrm>
            <a:off x="4569073" y="3717888"/>
            <a:ext cx="228945" cy="218400"/>
          </a:xfrm>
          <a:prstGeom prst="star5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角星 29"/>
          <p:cNvSpPr/>
          <p:nvPr/>
        </p:nvSpPr>
        <p:spPr>
          <a:xfrm>
            <a:off x="4831637" y="3717888"/>
            <a:ext cx="228945" cy="218400"/>
          </a:xfrm>
          <a:prstGeom prst="star5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907564" y="1840571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 </a:t>
            </a:r>
            <a:r>
              <a:rPr lang="zh-CN" altLang="en-US" sz="1200" dirty="0" smtClean="0"/>
              <a:t>让下属去做 </a:t>
            </a:r>
            <a:r>
              <a:rPr lang="en-US" altLang="zh-CN" sz="1200" dirty="0" smtClean="0"/>
              <a:t>) </a:t>
            </a:r>
            <a:endParaRPr lang="zh-CN" altLang="en-US" sz="1200" dirty="0"/>
          </a:p>
        </p:txBody>
      </p:sp>
      <p:sp>
        <p:nvSpPr>
          <p:cNvPr id="34" name="五角星 33"/>
          <p:cNvSpPr/>
          <p:nvPr/>
        </p:nvSpPr>
        <p:spPr>
          <a:xfrm>
            <a:off x="7154034" y="2185564"/>
            <a:ext cx="228945" cy="218400"/>
          </a:xfrm>
          <a:prstGeom prst="star5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/>
        </p:nvSpPr>
        <p:spPr>
          <a:xfrm>
            <a:off x="7410265" y="2185564"/>
            <a:ext cx="228945" cy="218400"/>
          </a:xfrm>
          <a:prstGeom prst="star5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907564" y="3349497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 </a:t>
            </a:r>
            <a:r>
              <a:rPr lang="zh-CN" altLang="en-US" sz="1200" dirty="0" smtClean="0"/>
              <a:t>合理拒绝 </a:t>
            </a:r>
            <a:r>
              <a:rPr lang="en-US" altLang="zh-CN" sz="1200" dirty="0" smtClean="0"/>
              <a:t>) </a:t>
            </a:r>
            <a:endParaRPr lang="zh-CN" altLang="en-US" sz="1200" dirty="0"/>
          </a:p>
        </p:txBody>
      </p:sp>
      <p:sp>
        <p:nvSpPr>
          <p:cNvPr id="40" name="五角星 39"/>
          <p:cNvSpPr/>
          <p:nvPr/>
        </p:nvSpPr>
        <p:spPr>
          <a:xfrm>
            <a:off x="7258265" y="3694490"/>
            <a:ext cx="228945" cy="218400"/>
          </a:xfrm>
          <a:prstGeom prst="star5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8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2" grpId="0" animBg="1"/>
      <p:bldP spid="23" grpId="0" animBg="1"/>
      <p:bldP spid="24" grpId="0" animBg="1"/>
      <p:bldP spid="26" grpId="0" animBg="1"/>
      <p:bldP spid="27" grpId="0"/>
      <p:bldP spid="28" grpId="0" animBg="1"/>
      <p:bldP spid="29" grpId="0" animBg="1"/>
      <p:bldP spid="30" grpId="0" animBg="1"/>
      <p:bldP spid="33" grpId="0"/>
      <p:bldP spid="34" grpId="0" animBg="1"/>
      <p:bldP spid="35" grpId="0" animBg="1"/>
      <p:bldP spid="39" grpId="0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NO.3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要事第一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组合 21"/>
          <p:cNvGrpSpPr>
            <a:grpSpLocks/>
          </p:cNvGrpSpPr>
          <p:nvPr/>
        </p:nvGrpSpPr>
        <p:grpSpPr bwMode="auto">
          <a:xfrm>
            <a:off x="2728352" y="2514541"/>
            <a:ext cx="655932" cy="336550"/>
            <a:chOff x="1" y="11096"/>
            <a:chExt cx="655822" cy="336044"/>
          </a:xfrm>
        </p:grpSpPr>
        <p:sp>
          <p:nvSpPr>
            <p:cNvPr id="29" name="圆角矩形 22"/>
            <p:cNvSpPr>
              <a:spLocks noChangeArrowheads="1"/>
            </p:cNvSpPr>
            <p:nvPr/>
          </p:nvSpPr>
          <p:spPr bwMode="auto">
            <a:xfrm>
              <a:off x="1" y="11096"/>
              <a:ext cx="540329" cy="336044"/>
            </a:xfrm>
            <a:prstGeom prst="roundRect">
              <a:avLst>
                <a:gd name="adj" fmla="val 16667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30" name="TextBox 144"/>
            <p:cNvSpPr txBox="1">
              <a:spLocks noChangeArrowheads="1"/>
            </p:cNvSpPr>
            <p:nvPr/>
          </p:nvSpPr>
          <p:spPr bwMode="auto">
            <a:xfrm>
              <a:off x="4761" y="33144"/>
              <a:ext cx="651062" cy="29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US" altLang="zh-CN" sz="13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2-3%</a:t>
              </a:r>
              <a:endParaRPr lang="zh-CN" altLang="en-US" sz="13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24"/>
          <p:cNvGrpSpPr>
            <a:grpSpLocks/>
          </p:cNvGrpSpPr>
          <p:nvPr/>
        </p:nvGrpSpPr>
        <p:grpSpPr bwMode="auto">
          <a:xfrm>
            <a:off x="2728351" y="2122428"/>
            <a:ext cx="2772668" cy="336550"/>
            <a:chOff x="0" y="11095"/>
            <a:chExt cx="2772212" cy="336045"/>
          </a:xfrm>
        </p:grpSpPr>
        <p:sp>
          <p:nvSpPr>
            <p:cNvPr id="32" name="圆角矩形 25"/>
            <p:cNvSpPr>
              <a:spLocks noChangeArrowheads="1"/>
            </p:cNvSpPr>
            <p:nvPr/>
          </p:nvSpPr>
          <p:spPr bwMode="auto">
            <a:xfrm>
              <a:off x="0" y="11095"/>
              <a:ext cx="2772212" cy="336045"/>
            </a:xfrm>
            <a:prstGeom prst="roundRect">
              <a:avLst>
                <a:gd name="adj" fmla="val 16667"/>
              </a:avLst>
            </a:prstGeom>
            <a:solidFill>
              <a:srgbClr val="82C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33" name="TextBox 145"/>
            <p:cNvSpPr txBox="1">
              <a:spLocks noChangeArrowheads="1"/>
            </p:cNvSpPr>
            <p:nvPr/>
          </p:nvSpPr>
          <p:spPr bwMode="auto">
            <a:xfrm>
              <a:off x="36756" y="27841"/>
              <a:ext cx="1504429" cy="29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US" altLang="zh-CN" sz="13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50-60</a:t>
              </a:r>
              <a:r>
                <a:rPr lang="en-US" altLang="zh-CN" sz="13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%</a:t>
              </a:r>
              <a:endParaRPr lang="zh-CN" altLang="en-US" sz="13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4" name="组合 27"/>
          <p:cNvGrpSpPr>
            <a:grpSpLocks/>
          </p:cNvGrpSpPr>
          <p:nvPr/>
        </p:nvGrpSpPr>
        <p:grpSpPr bwMode="auto">
          <a:xfrm>
            <a:off x="2728351" y="1728728"/>
            <a:ext cx="881487" cy="336550"/>
            <a:chOff x="0" y="11095"/>
            <a:chExt cx="881414" cy="336045"/>
          </a:xfrm>
        </p:grpSpPr>
        <p:sp>
          <p:nvSpPr>
            <p:cNvPr id="35" name="圆角矩形 28"/>
            <p:cNvSpPr>
              <a:spLocks noChangeArrowheads="1"/>
            </p:cNvSpPr>
            <p:nvPr/>
          </p:nvSpPr>
          <p:spPr bwMode="auto">
            <a:xfrm>
              <a:off x="0" y="11095"/>
              <a:ext cx="756381" cy="336045"/>
            </a:xfrm>
            <a:prstGeom prst="roundRect">
              <a:avLst>
                <a:gd name="adj" fmla="val 16667"/>
              </a:avLst>
            </a:prstGeom>
            <a:solidFill>
              <a:srgbClr val="6AA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36" name="TextBox 146"/>
            <p:cNvSpPr txBox="1">
              <a:spLocks noChangeArrowheads="1"/>
            </p:cNvSpPr>
            <p:nvPr/>
          </p:nvSpPr>
          <p:spPr bwMode="auto">
            <a:xfrm>
              <a:off x="71856" y="33143"/>
              <a:ext cx="809558" cy="29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US" altLang="zh-CN" sz="13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15%</a:t>
              </a:r>
              <a:endParaRPr lang="zh-CN" altLang="en-US" sz="13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30"/>
          <p:cNvGrpSpPr>
            <a:grpSpLocks/>
          </p:cNvGrpSpPr>
          <p:nvPr/>
        </p:nvGrpSpPr>
        <p:grpSpPr bwMode="auto">
          <a:xfrm>
            <a:off x="4311601" y="3135436"/>
            <a:ext cx="900908" cy="336550"/>
            <a:chOff x="0" y="11095"/>
            <a:chExt cx="901725" cy="336045"/>
          </a:xfrm>
        </p:grpSpPr>
        <p:sp>
          <p:nvSpPr>
            <p:cNvPr id="38" name="圆角矩形 31"/>
            <p:cNvSpPr>
              <a:spLocks noChangeArrowheads="1"/>
            </p:cNvSpPr>
            <p:nvPr/>
          </p:nvSpPr>
          <p:spPr bwMode="auto">
            <a:xfrm>
              <a:off x="0" y="11095"/>
              <a:ext cx="838960" cy="336045"/>
            </a:xfrm>
            <a:prstGeom prst="roundRect">
              <a:avLst>
                <a:gd name="adj" fmla="val 16667"/>
              </a:avLst>
            </a:prstGeom>
            <a:solidFill>
              <a:srgbClr val="82C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39" name="TextBox 147"/>
            <p:cNvSpPr txBox="1">
              <a:spLocks noChangeArrowheads="1"/>
            </p:cNvSpPr>
            <p:nvPr/>
          </p:nvSpPr>
          <p:spPr bwMode="auto">
            <a:xfrm>
              <a:off x="58066" y="33143"/>
              <a:ext cx="843659" cy="29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US" altLang="zh-CN" sz="13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20-25%</a:t>
              </a:r>
              <a:endParaRPr lang="zh-CN" altLang="en-US" sz="13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3"/>
          <p:cNvGrpSpPr>
            <a:grpSpLocks/>
          </p:cNvGrpSpPr>
          <p:nvPr/>
        </p:nvGrpSpPr>
        <p:grpSpPr bwMode="auto">
          <a:xfrm>
            <a:off x="4321125" y="3530235"/>
            <a:ext cx="3851275" cy="337039"/>
            <a:chOff x="-1" y="10608"/>
            <a:chExt cx="3851414" cy="336532"/>
          </a:xfrm>
        </p:grpSpPr>
        <p:sp>
          <p:nvSpPr>
            <p:cNvPr id="41" name="圆角矩形 34"/>
            <p:cNvSpPr>
              <a:spLocks noChangeArrowheads="1"/>
            </p:cNvSpPr>
            <p:nvPr/>
          </p:nvSpPr>
          <p:spPr bwMode="auto">
            <a:xfrm>
              <a:off x="-1" y="11096"/>
              <a:ext cx="3851414" cy="336044"/>
            </a:xfrm>
            <a:prstGeom prst="roundRect">
              <a:avLst>
                <a:gd name="adj" fmla="val 16667"/>
              </a:avLst>
            </a:prstGeom>
            <a:solidFill>
              <a:srgbClr val="6AA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42" name="TextBox 148"/>
            <p:cNvSpPr txBox="1">
              <a:spLocks noChangeArrowheads="1"/>
            </p:cNvSpPr>
            <p:nvPr/>
          </p:nvSpPr>
          <p:spPr bwMode="auto">
            <a:xfrm>
              <a:off x="79280" y="10608"/>
              <a:ext cx="1069219" cy="29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US" altLang="zh-CN" sz="13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60-80</a:t>
              </a:r>
              <a:r>
                <a:rPr lang="en-US" altLang="zh-CN" sz="13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%</a:t>
              </a:r>
              <a:endParaRPr lang="zh-CN" altLang="en-US" sz="13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组合 36"/>
          <p:cNvGrpSpPr>
            <a:grpSpLocks/>
          </p:cNvGrpSpPr>
          <p:nvPr/>
        </p:nvGrpSpPr>
        <p:grpSpPr bwMode="auto">
          <a:xfrm>
            <a:off x="4306838" y="3946649"/>
            <a:ext cx="810339" cy="334962"/>
            <a:chOff x="0" y="11144"/>
            <a:chExt cx="809941" cy="335901"/>
          </a:xfrm>
        </p:grpSpPr>
        <p:sp>
          <p:nvSpPr>
            <p:cNvPr id="44" name="圆角矩形 37"/>
            <p:cNvSpPr>
              <a:spLocks noChangeArrowheads="1"/>
            </p:cNvSpPr>
            <p:nvPr/>
          </p:nvSpPr>
          <p:spPr bwMode="auto">
            <a:xfrm>
              <a:off x="0" y="11144"/>
              <a:ext cx="627846" cy="335901"/>
            </a:xfrm>
            <a:prstGeom prst="roundRect">
              <a:avLst>
                <a:gd name="adj" fmla="val 16667"/>
              </a:avLst>
            </a:prstGeom>
            <a:solidFill>
              <a:srgbClr val="4CA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45" name="TextBox 149"/>
            <p:cNvSpPr txBox="1">
              <a:spLocks noChangeArrowheads="1"/>
            </p:cNvSpPr>
            <p:nvPr/>
          </p:nvSpPr>
          <p:spPr bwMode="auto">
            <a:xfrm>
              <a:off x="713" y="32491"/>
              <a:ext cx="809228" cy="293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US" altLang="zh-CN" sz="13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15</a:t>
              </a:r>
              <a:r>
                <a:rPr lang="en-US" altLang="zh-CN" sz="13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%</a:t>
              </a:r>
              <a:endParaRPr lang="zh-CN" altLang="en-US" sz="13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1043607" y="1712853"/>
            <a:ext cx="1440159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+mn-ea"/>
                <a:ea typeface="+mn-ea"/>
              </a:rPr>
              <a:t>普通人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 algn="ctr">
              <a:buNone/>
            </a:pPr>
            <a:r>
              <a:rPr lang="zh-CN" altLang="en-US" sz="1800" dirty="0" smtClean="0">
                <a:latin typeface="+mn-ea"/>
                <a:ea typeface="+mn-ea"/>
              </a:rPr>
              <a:t>的</a:t>
            </a:r>
            <a:r>
              <a:rPr lang="zh-CN" altLang="en-US" sz="1800" dirty="0">
                <a:latin typeface="+mn-ea"/>
                <a:ea typeface="+mn-ea"/>
              </a:rPr>
              <a:t>时间安排</a:t>
            </a:r>
          </a:p>
        </p:txBody>
      </p:sp>
      <p:grpSp>
        <p:nvGrpSpPr>
          <p:cNvPr id="55" name="组合 30"/>
          <p:cNvGrpSpPr>
            <a:grpSpLocks/>
          </p:cNvGrpSpPr>
          <p:nvPr/>
        </p:nvGrpSpPr>
        <p:grpSpPr bwMode="auto">
          <a:xfrm>
            <a:off x="2733113" y="1354078"/>
            <a:ext cx="1395690" cy="336550"/>
            <a:chOff x="0" y="11095"/>
            <a:chExt cx="1302931" cy="336045"/>
          </a:xfrm>
        </p:grpSpPr>
        <p:sp>
          <p:nvSpPr>
            <p:cNvPr id="56" name="圆角矩形 31"/>
            <p:cNvSpPr>
              <a:spLocks noChangeArrowheads="1"/>
            </p:cNvSpPr>
            <p:nvPr/>
          </p:nvSpPr>
          <p:spPr bwMode="auto">
            <a:xfrm>
              <a:off x="0" y="11095"/>
              <a:ext cx="1302931" cy="336045"/>
            </a:xfrm>
            <a:prstGeom prst="roundRect">
              <a:avLst>
                <a:gd name="adj" fmla="val 16667"/>
              </a:avLst>
            </a:prstGeom>
            <a:solidFill>
              <a:srgbClr val="82C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57" name="TextBox 147"/>
            <p:cNvSpPr txBox="1">
              <a:spLocks noChangeArrowheads="1"/>
            </p:cNvSpPr>
            <p:nvPr/>
          </p:nvSpPr>
          <p:spPr bwMode="auto">
            <a:xfrm>
              <a:off x="47271" y="55191"/>
              <a:ext cx="1121245" cy="29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US" altLang="zh-CN" sz="13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20-30</a:t>
              </a:r>
              <a:r>
                <a:rPr lang="en-US" altLang="zh-CN" sz="13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%</a:t>
              </a:r>
              <a:endParaRPr lang="zh-CN" altLang="en-US" sz="13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8" name="组合 21"/>
          <p:cNvGrpSpPr>
            <a:grpSpLocks/>
          </p:cNvGrpSpPr>
          <p:nvPr/>
        </p:nvGrpSpPr>
        <p:grpSpPr bwMode="auto">
          <a:xfrm>
            <a:off x="4227910" y="4310430"/>
            <a:ext cx="665609" cy="347663"/>
            <a:chOff x="-78915" y="0"/>
            <a:chExt cx="665497" cy="347140"/>
          </a:xfrm>
        </p:grpSpPr>
        <p:sp>
          <p:nvSpPr>
            <p:cNvPr id="59" name="圆角矩形 22"/>
            <p:cNvSpPr>
              <a:spLocks noChangeArrowheads="1"/>
            </p:cNvSpPr>
            <p:nvPr/>
          </p:nvSpPr>
          <p:spPr bwMode="auto">
            <a:xfrm>
              <a:off x="0" y="11096"/>
              <a:ext cx="484142" cy="336044"/>
            </a:xfrm>
            <a:prstGeom prst="roundRect">
              <a:avLst>
                <a:gd name="adj" fmla="val 16667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60" name="TextBox 144"/>
            <p:cNvSpPr txBox="1">
              <a:spLocks noChangeArrowheads="1"/>
            </p:cNvSpPr>
            <p:nvPr/>
          </p:nvSpPr>
          <p:spPr bwMode="auto">
            <a:xfrm>
              <a:off x="-78915" y="0"/>
              <a:ext cx="665497" cy="30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zh-CN" sz="1400" b="1" dirty="0">
                  <a:solidFill>
                    <a:schemeClr val="bg1"/>
                  </a:solidFill>
                  <a:latin typeface="+mn-ea"/>
                </a:rPr>
                <a:t>&lt; </a:t>
              </a:r>
              <a:r>
                <a:rPr lang="en-US" altLang="zh-CN" sz="13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1%</a:t>
              </a:r>
              <a:endParaRPr lang="zh-CN" altLang="en-US" sz="13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4" name="TextBox 11"/>
          <p:cNvSpPr txBox="1">
            <a:spLocks noChangeArrowheads="1"/>
          </p:cNvSpPr>
          <p:nvPr/>
        </p:nvSpPr>
        <p:spPr bwMode="auto">
          <a:xfrm flipH="1">
            <a:off x="2912853" y="3345593"/>
            <a:ext cx="122396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latin typeface="+mn-ea"/>
                <a:ea typeface="+mn-ea"/>
              </a:rPr>
              <a:t>高效率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 algn="ctr">
              <a:buNone/>
            </a:pPr>
            <a:r>
              <a:rPr lang="zh-CN" altLang="en-US" sz="1800" dirty="0" smtClean="0">
                <a:latin typeface="+mn-ea"/>
                <a:ea typeface="+mn-ea"/>
              </a:rPr>
              <a:t>人</a:t>
            </a:r>
            <a:r>
              <a:rPr lang="zh-CN" altLang="en-US" sz="1800" dirty="0">
                <a:latin typeface="+mn-ea"/>
                <a:ea typeface="+mn-ea"/>
              </a:rPr>
              <a:t>的</a:t>
            </a:r>
            <a:r>
              <a:rPr lang="zh-CN" altLang="en-US" sz="1800" dirty="0" smtClean="0">
                <a:latin typeface="+mn-ea"/>
                <a:ea typeface="+mn-ea"/>
              </a:rPr>
              <a:t>时</a:t>
            </a:r>
            <a:endParaRPr lang="en-US" altLang="zh-CN" sz="1800" dirty="0" smtClean="0">
              <a:latin typeface="+mn-ea"/>
              <a:ea typeface="+mn-ea"/>
            </a:endParaRPr>
          </a:p>
          <a:p>
            <a:pPr algn="ctr">
              <a:buNone/>
            </a:pPr>
            <a:r>
              <a:rPr lang="zh-CN" altLang="en-US" sz="1800" dirty="0" smtClean="0">
                <a:latin typeface="+mn-ea"/>
                <a:ea typeface="+mn-ea"/>
              </a:rPr>
              <a:t>间</a:t>
            </a:r>
            <a:r>
              <a:rPr lang="zh-CN" altLang="en-US" sz="1800" dirty="0">
                <a:latin typeface="+mn-ea"/>
                <a:ea typeface="+mn-ea"/>
              </a:rPr>
              <a:t>安排</a:t>
            </a:r>
          </a:p>
        </p:txBody>
      </p:sp>
      <p:pic>
        <p:nvPicPr>
          <p:cNvPr id="75" name="Group 8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969" y="3370361"/>
            <a:ext cx="1663512" cy="112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Group 12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630" y="1557662"/>
            <a:ext cx="1663512" cy="112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6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</a:t>
              </a:r>
              <a:r>
                <a:rPr lang="en-US" altLang="zh-C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NO.3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要事第一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675292760"/>
              </p:ext>
            </p:extLst>
          </p:nvPr>
        </p:nvGraphicFramePr>
        <p:xfrm>
          <a:off x="2644285" y="937082"/>
          <a:ext cx="5496272" cy="3664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59052" y="249608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</a:rPr>
              <a:t>六步骤</a:t>
            </a:r>
            <a:r>
              <a:rPr lang="zh-CN" altLang="en-US" b="1" dirty="0" smtClean="0">
                <a:latin typeface="+mn-ea"/>
              </a:rPr>
              <a:t>流程</a:t>
            </a:r>
            <a:endParaRPr lang="zh-CN" altLang="en-US" b="1" dirty="0">
              <a:latin typeface="+mn-ea"/>
            </a:endParaRPr>
          </a:p>
        </p:txBody>
      </p:sp>
      <p:pic>
        <p:nvPicPr>
          <p:cNvPr id="8" name="Picture 2" descr="F:\360云盘\02-个人资料\！PPT图片及版面资源\05-PPT精选插图\04-图标\西装小人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922" y="1995686"/>
            <a:ext cx="2039996" cy="288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2"/>
          <p:cNvGrpSpPr>
            <a:grpSpLocks/>
          </p:cNvGrpSpPr>
          <p:nvPr/>
        </p:nvGrpSpPr>
        <p:grpSpPr bwMode="auto">
          <a:xfrm>
            <a:off x="500546" y="363093"/>
            <a:ext cx="2415272" cy="379401"/>
            <a:chOff x="0" y="0"/>
            <a:chExt cx="1491528" cy="378596"/>
          </a:xfrm>
        </p:grpSpPr>
        <p:sp>
          <p:nvSpPr>
            <p:cNvPr id="237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1447059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238" name="TextBox 356"/>
            <p:cNvSpPr txBox="1">
              <a:spLocks noChangeArrowheads="1"/>
            </p:cNvSpPr>
            <p:nvPr/>
          </p:nvSpPr>
          <p:spPr bwMode="auto">
            <a:xfrm>
              <a:off x="211227" y="41212"/>
              <a:ext cx="1280301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7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1408" y="1851670"/>
            <a:ext cx="596118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CN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NO.4 </a:t>
            </a:r>
            <a:r>
              <a:rPr lang="zh-CN" alt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双赢思维</a:t>
            </a:r>
            <a:endParaRPr lang="en-US" altLang="zh-CN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619" y="3219822"/>
            <a:ext cx="8512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THINK </a:t>
            </a:r>
            <a:r>
              <a:rPr lang="en-US" altLang="zh-C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WIN/WIN</a:t>
            </a:r>
            <a:endParaRPr lang="zh-CN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9388" y="1197520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人际领导的原则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12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NO.4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双赢思维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35596" y="1944189"/>
            <a:ext cx="70927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0" dirty="0" smtClean="0">
                <a:latin typeface="微软雅黑" pitchFamily="34" charset="-122"/>
                <a:ea typeface="微软雅黑" pitchFamily="34" charset="-122"/>
              </a:rPr>
              <a:t>       双赢</a:t>
            </a:r>
            <a:r>
              <a:rPr lang="zh-CN" altLang="en-US" sz="2400" b="0" dirty="0">
                <a:latin typeface="微软雅黑" pitchFamily="34" charset="-122"/>
                <a:ea typeface="微软雅黑" pitchFamily="34" charset="-122"/>
              </a:rPr>
              <a:t>思维是一种基于互敬、寻求互惠的思考框架与心境，目的是争取更丰盛的机会、财富与资源，而不是你死我活的敌对竞争。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663788" y="1275606"/>
            <a:ext cx="3816424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微软雅黑" pitchFamily="34" charset="-122"/>
              </a:rPr>
              <a:t> 大家都可以是赢家</a:t>
            </a:r>
          </a:p>
        </p:txBody>
      </p:sp>
      <p:pic>
        <p:nvPicPr>
          <p:cNvPr id="15" name="Picture 2" descr="C:\Documents and Settings\Administrator\桌面\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49044" y="2643758"/>
            <a:ext cx="2241686" cy="249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2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NO.4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双赢思维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右箭头 5"/>
          <p:cNvSpPr/>
          <p:nvPr/>
        </p:nvSpPr>
        <p:spPr>
          <a:xfrm>
            <a:off x="0" y="2663998"/>
            <a:ext cx="7212009" cy="29480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右箭头 6"/>
          <p:cNvSpPr/>
          <p:nvPr/>
        </p:nvSpPr>
        <p:spPr>
          <a:xfrm rot="5400000" flipH="1">
            <a:off x="2894442" y="-763408"/>
            <a:ext cx="532963" cy="6321847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" name="圆角右箭头 7"/>
          <p:cNvSpPr/>
          <p:nvPr/>
        </p:nvSpPr>
        <p:spPr>
          <a:xfrm rot="16200000" flipH="1" flipV="1">
            <a:off x="2535442" y="423363"/>
            <a:ext cx="532963" cy="5603847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圆角右箭头 8"/>
          <p:cNvSpPr/>
          <p:nvPr/>
        </p:nvSpPr>
        <p:spPr>
          <a:xfrm rot="5400000" flipH="1">
            <a:off x="1893716" y="237312"/>
            <a:ext cx="532967" cy="4320403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14" name="组 8"/>
          <p:cNvGrpSpPr/>
          <p:nvPr/>
        </p:nvGrpSpPr>
        <p:grpSpPr>
          <a:xfrm>
            <a:off x="5362905" y="1346698"/>
            <a:ext cx="1645732" cy="651258"/>
            <a:chOff x="1113692" y="3382631"/>
            <a:chExt cx="1645732" cy="651258"/>
          </a:xfrm>
        </p:grpSpPr>
        <p:sp>
          <p:nvSpPr>
            <p:cNvPr id="15" name="文本框 9"/>
            <p:cNvSpPr txBox="1"/>
            <p:nvPr/>
          </p:nvSpPr>
          <p:spPr>
            <a:xfrm>
              <a:off x="1113692" y="3633779"/>
              <a:ext cx="1645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损己利人（输</a:t>
              </a:r>
              <a:r>
                <a:rPr lang="en-US" altLang="zh-CN" sz="10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赢）委曲求全，讨好他人。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113692" y="3382631"/>
              <a:ext cx="470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cs typeface="Arial" panose="020B0604020202020204" pitchFamily="34" charset="0"/>
                </a:rPr>
                <a:t>3</a:t>
              </a:r>
              <a:r>
                <a:rPr lang="zh-CN" altLang="en-US" sz="1400" b="1" dirty="0" smtClean="0">
                  <a:cs typeface="Arial" panose="020B0604020202020204" pitchFamily="34" charset="0"/>
                </a:rPr>
                <a:t>、</a:t>
              </a:r>
              <a:endParaRPr lang="en-US" altLang="zh-CN" sz="1400" b="1" dirty="0"/>
            </a:p>
          </p:txBody>
        </p:sp>
      </p:grpSp>
      <p:sp>
        <p:nvSpPr>
          <p:cNvPr id="17" name="圆角右箭头 16"/>
          <p:cNvSpPr/>
          <p:nvPr/>
        </p:nvSpPr>
        <p:spPr>
          <a:xfrm rot="5400000" flipH="1">
            <a:off x="974871" y="1269552"/>
            <a:ext cx="532965" cy="2255919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18" name="组 12"/>
          <p:cNvGrpSpPr/>
          <p:nvPr/>
        </p:nvGrpSpPr>
        <p:grpSpPr>
          <a:xfrm>
            <a:off x="3400031" y="1346698"/>
            <a:ext cx="1645732" cy="651258"/>
            <a:chOff x="1113692" y="3382631"/>
            <a:chExt cx="1645732" cy="651258"/>
          </a:xfrm>
        </p:grpSpPr>
        <p:sp>
          <p:nvSpPr>
            <p:cNvPr id="19" name="文本框 13"/>
            <p:cNvSpPr txBox="1"/>
            <p:nvPr/>
          </p:nvSpPr>
          <p:spPr>
            <a:xfrm>
              <a:off x="1113692" y="3633779"/>
              <a:ext cx="1645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损人利己（赢</a:t>
              </a:r>
              <a:r>
                <a:rPr lang="en-US" altLang="zh-CN" sz="10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输）攀比、竞争、追求地位、权力欲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113692" y="3382631"/>
              <a:ext cx="470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cs typeface="Arial" panose="020B0604020202020204" pitchFamily="34" charset="0"/>
                </a:rPr>
                <a:t>2</a:t>
              </a:r>
              <a:r>
                <a:rPr lang="zh-CN" altLang="en-US" sz="1400" b="1" dirty="0" smtClean="0">
                  <a:cs typeface="Arial" panose="020B0604020202020204" pitchFamily="34" charset="0"/>
                </a:rPr>
                <a:t>、</a:t>
              </a:r>
              <a:endParaRPr lang="en-US" altLang="zh-CN" sz="1400" b="1" dirty="0"/>
            </a:p>
          </p:txBody>
        </p:sp>
      </p:grpSp>
      <p:grpSp>
        <p:nvGrpSpPr>
          <p:cNvPr id="21" name="组 15"/>
          <p:cNvGrpSpPr/>
          <p:nvPr/>
        </p:nvGrpSpPr>
        <p:grpSpPr>
          <a:xfrm>
            <a:off x="1437157" y="1346698"/>
            <a:ext cx="1645732" cy="651258"/>
            <a:chOff x="1113692" y="3382631"/>
            <a:chExt cx="1645732" cy="651258"/>
          </a:xfrm>
        </p:grpSpPr>
        <p:sp>
          <p:nvSpPr>
            <p:cNvPr id="22" name="文本框 16"/>
            <p:cNvSpPr txBox="1"/>
            <p:nvPr/>
          </p:nvSpPr>
          <p:spPr>
            <a:xfrm>
              <a:off x="1113692" y="3633779"/>
              <a:ext cx="1645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利人利己（双赢）为自己谋利也不忘他人。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113692" y="3382631"/>
              <a:ext cx="470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cs typeface="Arial" panose="020B0604020202020204" pitchFamily="34" charset="0"/>
                </a:rPr>
                <a:t>1</a:t>
              </a:r>
              <a:r>
                <a:rPr lang="zh-CN" altLang="en-US" sz="1400" b="1" dirty="0" smtClean="0">
                  <a:cs typeface="Arial" panose="020B0604020202020204" pitchFamily="34" charset="0"/>
                </a:rPr>
                <a:t>、</a:t>
              </a:r>
              <a:endParaRPr lang="en-US" altLang="zh-CN" sz="1400" b="1" dirty="0"/>
            </a:p>
          </p:txBody>
        </p:sp>
      </p:grpSp>
      <p:sp>
        <p:nvSpPr>
          <p:cNvPr id="26" name="矩形 25"/>
          <p:cNvSpPr/>
          <p:nvPr/>
        </p:nvSpPr>
        <p:spPr>
          <a:xfrm>
            <a:off x="7212009" y="2603688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人际哲学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六种模式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7" name="组 21"/>
          <p:cNvGrpSpPr/>
          <p:nvPr/>
        </p:nvGrpSpPr>
        <p:grpSpPr>
          <a:xfrm>
            <a:off x="4659039" y="3537124"/>
            <a:ext cx="1645732" cy="651258"/>
            <a:chOff x="1113692" y="3382631"/>
            <a:chExt cx="1645732" cy="651258"/>
          </a:xfrm>
        </p:grpSpPr>
        <p:sp>
          <p:nvSpPr>
            <p:cNvPr id="28" name="文本框 22"/>
            <p:cNvSpPr txBox="1"/>
            <p:nvPr/>
          </p:nvSpPr>
          <p:spPr>
            <a:xfrm>
              <a:off x="1113692" y="3633779"/>
              <a:ext cx="1645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两败俱伤（输</a:t>
              </a:r>
              <a:r>
                <a:rPr lang="en-US" altLang="zh-CN" sz="10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输）总是嫉妒或批判别人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113692" y="3382631"/>
              <a:ext cx="470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cs typeface="Arial" panose="020B0604020202020204" pitchFamily="34" charset="0"/>
                </a:rPr>
                <a:t>7</a:t>
              </a:r>
              <a:r>
                <a:rPr lang="zh-CN" altLang="en-US" sz="1400" b="1" dirty="0" smtClean="0">
                  <a:cs typeface="Arial" panose="020B0604020202020204" pitchFamily="34" charset="0"/>
                </a:rPr>
                <a:t>、</a:t>
              </a:r>
              <a:endParaRPr lang="en-US" altLang="zh-CN" sz="1400" b="1" dirty="0"/>
            </a:p>
          </p:txBody>
        </p:sp>
      </p:grpSp>
      <p:grpSp>
        <p:nvGrpSpPr>
          <p:cNvPr id="30" name="组 24"/>
          <p:cNvGrpSpPr/>
          <p:nvPr/>
        </p:nvGrpSpPr>
        <p:grpSpPr>
          <a:xfrm>
            <a:off x="2696165" y="3537124"/>
            <a:ext cx="1645732" cy="723906"/>
            <a:chOff x="1113692" y="3382631"/>
            <a:chExt cx="1645732" cy="723906"/>
          </a:xfrm>
        </p:grpSpPr>
        <p:sp>
          <p:nvSpPr>
            <p:cNvPr id="31" name="文本框 25"/>
            <p:cNvSpPr txBox="1"/>
            <p:nvPr/>
          </p:nvSpPr>
          <p:spPr>
            <a:xfrm>
              <a:off x="1113692" y="3633779"/>
              <a:ext cx="1645732" cy="472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独善其身（赢）一心求胜，不顾他人，自我为中心</a:t>
              </a:r>
              <a:endParaRPr lang="zh-CN" altLang="en-US" sz="1000" dirty="0">
                <a:cs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113692" y="3382631"/>
              <a:ext cx="470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/>
                <a:t>6</a:t>
              </a:r>
              <a:r>
                <a:rPr lang="zh-CN" altLang="en-US" sz="1400" b="1" dirty="0" smtClean="0"/>
                <a:t>、</a:t>
              </a:r>
              <a:endParaRPr lang="en-US" altLang="zh-CN" sz="1400" b="1" dirty="0"/>
            </a:p>
          </p:txBody>
        </p:sp>
      </p:grpSp>
      <p:grpSp>
        <p:nvGrpSpPr>
          <p:cNvPr id="33" name="组 27"/>
          <p:cNvGrpSpPr/>
          <p:nvPr/>
        </p:nvGrpSpPr>
        <p:grpSpPr>
          <a:xfrm>
            <a:off x="733291" y="3537124"/>
            <a:ext cx="1645732" cy="651258"/>
            <a:chOff x="1113692" y="3382631"/>
            <a:chExt cx="1645732" cy="651258"/>
          </a:xfrm>
        </p:grpSpPr>
        <p:sp>
          <p:nvSpPr>
            <p:cNvPr id="34" name="文本框 28"/>
            <p:cNvSpPr txBox="1"/>
            <p:nvPr/>
          </p:nvSpPr>
          <p:spPr>
            <a:xfrm>
              <a:off x="1113692" y="3633779"/>
              <a:ext cx="1645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两败俱伤（输</a:t>
              </a:r>
              <a:r>
                <a:rPr lang="en-US" altLang="zh-CN" sz="10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输）总是嫉妒或批判别人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113692" y="3382631"/>
              <a:ext cx="470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cs typeface="Arial" panose="020B0604020202020204" pitchFamily="34" charset="0"/>
                </a:rPr>
                <a:t>5</a:t>
              </a:r>
              <a:r>
                <a:rPr lang="zh-CN" altLang="en-US" sz="1400" b="1" dirty="0" smtClean="0">
                  <a:cs typeface="Arial" panose="020B0604020202020204" pitchFamily="34" charset="0"/>
                </a:rPr>
                <a:t>、</a:t>
              </a:r>
              <a:endParaRPr lang="en-US" altLang="zh-CN" sz="1400" b="1" dirty="0"/>
            </a:p>
          </p:txBody>
        </p:sp>
      </p:grpSp>
      <p:sp>
        <p:nvSpPr>
          <p:cNvPr id="36" name="圆角右箭头 35"/>
          <p:cNvSpPr/>
          <p:nvPr/>
        </p:nvSpPr>
        <p:spPr>
          <a:xfrm rot="16200000" flipH="1" flipV="1">
            <a:off x="1542189" y="1416614"/>
            <a:ext cx="532964" cy="3617346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7" name="圆角右箭头 36"/>
          <p:cNvSpPr/>
          <p:nvPr/>
        </p:nvSpPr>
        <p:spPr>
          <a:xfrm rot="16200000" flipH="1" flipV="1">
            <a:off x="544301" y="2414503"/>
            <a:ext cx="532964" cy="1621570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  <p:bldP spid="26" grpId="0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NO.4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双赢思维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008511" y="987574"/>
            <a:ext cx="2767288" cy="584775"/>
            <a:chOff x="6807929" y="1571113"/>
            <a:chExt cx="4363912" cy="922168"/>
          </a:xfrm>
        </p:grpSpPr>
        <p:grpSp>
          <p:nvGrpSpPr>
            <p:cNvPr id="7" name="组合 6"/>
            <p:cNvGrpSpPr/>
            <p:nvPr/>
          </p:nvGrpSpPr>
          <p:grpSpPr>
            <a:xfrm>
              <a:off x="6807929" y="1589032"/>
              <a:ext cx="1166055" cy="840768"/>
              <a:chOff x="6807929" y="1589032"/>
              <a:chExt cx="1166055" cy="840768"/>
            </a:xfr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矩形 14"/>
              <p:cNvSpPr/>
              <p:nvPr/>
            </p:nvSpPr>
            <p:spPr>
              <a:xfrm>
                <a:off x="6807929" y="1589032"/>
                <a:ext cx="919399" cy="84076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 smtClean="0"/>
                  <a:t>1</a:t>
                </a:r>
                <a:endParaRPr lang="zh-CN" altLang="en-US" sz="2000" b="1" dirty="0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7743482" y="1572878"/>
                <a:ext cx="214347" cy="246656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8207333" y="1571113"/>
              <a:ext cx="2964508" cy="922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/>
                <a:t>双赢</a:t>
              </a:r>
            </a:p>
            <a:p>
              <a:r>
                <a:rPr lang="zh-CN" altLang="en-US" sz="1600" dirty="0"/>
                <a:t>品德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08512" y="1789709"/>
            <a:ext cx="2767287" cy="584775"/>
            <a:chOff x="6807929" y="2836050"/>
            <a:chExt cx="4363910" cy="922168"/>
          </a:xfrm>
        </p:grpSpPr>
        <p:grpSp>
          <p:nvGrpSpPr>
            <p:cNvPr id="18" name="组合 17"/>
            <p:cNvGrpSpPr/>
            <p:nvPr/>
          </p:nvGrpSpPr>
          <p:grpSpPr>
            <a:xfrm>
              <a:off x="6807929" y="2836050"/>
              <a:ext cx="1166055" cy="840768"/>
              <a:chOff x="4755143" y="3999521"/>
              <a:chExt cx="1533738" cy="1105879"/>
            </a:xfr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矩形 21"/>
              <p:cNvSpPr/>
              <p:nvPr/>
            </p:nvSpPr>
            <p:spPr>
              <a:xfrm>
                <a:off x="4755143" y="3999521"/>
                <a:ext cx="1209306" cy="110587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 smtClean="0"/>
                  <a:t>2</a:t>
                </a:r>
                <a:endParaRPr lang="zh-CN" altLang="en-US" sz="2000" b="1" dirty="0"/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5985697" y="3978273"/>
                <a:ext cx="281935" cy="324432"/>
              </a:xfrm>
              <a:prstGeom prst="triangle">
                <a:avLst>
                  <a:gd name="adj" fmla="val 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8207331" y="2836050"/>
              <a:ext cx="2964508" cy="922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/>
                <a:t>双赢</a:t>
              </a:r>
            </a:p>
            <a:p>
              <a:r>
                <a:rPr lang="zh-CN" altLang="en-US" sz="1600" dirty="0"/>
                <a:t>关系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008512" y="2550889"/>
            <a:ext cx="2783647" cy="585931"/>
            <a:chOff x="6807929" y="4036401"/>
            <a:chExt cx="4389709" cy="923991"/>
          </a:xfrm>
        </p:grpSpPr>
        <p:grpSp>
          <p:nvGrpSpPr>
            <p:cNvPr id="25" name="组合 24"/>
            <p:cNvGrpSpPr/>
            <p:nvPr/>
          </p:nvGrpSpPr>
          <p:grpSpPr>
            <a:xfrm>
              <a:off x="6807929" y="4036401"/>
              <a:ext cx="1166055" cy="840768"/>
              <a:chOff x="4755143" y="3999521"/>
              <a:chExt cx="1533738" cy="1105879"/>
            </a:xfr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矩形 28"/>
              <p:cNvSpPr/>
              <p:nvPr/>
            </p:nvSpPr>
            <p:spPr>
              <a:xfrm>
                <a:off x="4755143" y="3999521"/>
                <a:ext cx="1209306" cy="110587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 smtClean="0"/>
                  <a:t>3</a:t>
                </a:r>
                <a:endParaRPr lang="zh-CN" altLang="en-US" sz="2000" b="1" dirty="0"/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rot="5400000">
                <a:off x="5985697" y="3978273"/>
                <a:ext cx="281935" cy="324432"/>
              </a:xfrm>
              <a:prstGeom prst="triangle">
                <a:avLst>
                  <a:gd name="adj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8233130" y="4038224"/>
              <a:ext cx="2964508" cy="922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/>
                <a:t>双赢</a:t>
              </a:r>
            </a:p>
            <a:p>
              <a:r>
                <a:rPr lang="zh-CN" altLang="en-US" sz="1600" dirty="0"/>
                <a:t>协议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008511" y="3315849"/>
            <a:ext cx="2783648" cy="584776"/>
            <a:chOff x="6807929" y="5242718"/>
            <a:chExt cx="4389711" cy="922169"/>
          </a:xfrm>
        </p:grpSpPr>
        <p:grpSp>
          <p:nvGrpSpPr>
            <p:cNvPr id="32" name="组合 31"/>
            <p:cNvGrpSpPr/>
            <p:nvPr/>
          </p:nvGrpSpPr>
          <p:grpSpPr>
            <a:xfrm>
              <a:off x="6807929" y="5283419"/>
              <a:ext cx="1166055" cy="840768"/>
              <a:chOff x="4755143" y="3999521"/>
              <a:chExt cx="1533738" cy="1105879"/>
            </a:xfr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矩形 35"/>
              <p:cNvSpPr/>
              <p:nvPr/>
            </p:nvSpPr>
            <p:spPr>
              <a:xfrm>
                <a:off x="4755143" y="3999521"/>
                <a:ext cx="1209306" cy="11058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 smtClean="0"/>
                  <a:t>4</a:t>
                </a:r>
                <a:endParaRPr lang="zh-CN" altLang="en-US" sz="2000" b="1" dirty="0"/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5400000">
                <a:off x="5985697" y="3978273"/>
                <a:ext cx="281935" cy="324432"/>
              </a:xfrm>
              <a:prstGeom prst="triangle">
                <a:avLst>
                  <a:gd name="adj" fmla="val 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8233132" y="5242718"/>
              <a:ext cx="2964508" cy="922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/>
                <a:t>双赢</a:t>
              </a:r>
              <a:endParaRPr lang="en-US" altLang="zh-CN" sz="1600" b="1" dirty="0" smtClean="0"/>
            </a:p>
            <a:p>
              <a:r>
                <a:rPr lang="zh-CN" altLang="en-US" sz="1600" b="1" dirty="0" smtClean="0"/>
                <a:t>体系</a:t>
              </a:r>
              <a:endParaRPr lang="zh-CN" altLang="zh-CN" sz="1600" b="1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08512" y="4127519"/>
            <a:ext cx="2793438" cy="593478"/>
            <a:chOff x="6807929" y="5283419"/>
            <a:chExt cx="4405149" cy="935892"/>
          </a:xfrm>
        </p:grpSpPr>
        <p:grpSp>
          <p:nvGrpSpPr>
            <p:cNvPr id="39" name="组合 38"/>
            <p:cNvGrpSpPr/>
            <p:nvPr/>
          </p:nvGrpSpPr>
          <p:grpSpPr>
            <a:xfrm>
              <a:off x="6807929" y="5283419"/>
              <a:ext cx="1166055" cy="840768"/>
              <a:chOff x="4755143" y="3999521"/>
              <a:chExt cx="1533738" cy="1105879"/>
            </a:xfr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矩形 42"/>
              <p:cNvSpPr/>
              <p:nvPr/>
            </p:nvSpPr>
            <p:spPr>
              <a:xfrm>
                <a:off x="4755143" y="3999521"/>
                <a:ext cx="1209306" cy="11058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 smtClean="0"/>
                  <a:t>5</a:t>
                </a:r>
                <a:endParaRPr lang="zh-CN" altLang="en-US" sz="2000" b="1" dirty="0"/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5400000">
                <a:off x="5985697" y="3978273"/>
                <a:ext cx="281935" cy="324432"/>
              </a:xfrm>
              <a:prstGeom prst="triangle">
                <a:avLst>
                  <a:gd name="adj" fmla="val 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8248570" y="5297143"/>
              <a:ext cx="2964508" cy="922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/>
                <a:t>双赢</a:t>
              </a:r>
              <a:endParaRPr lang="en-US" altLang="zh-CN" sz="1600" b="1" dirty="0" smtClean="0"/>
            </a:p>
            <a:p>
              <a:r>
                <a:rPr lang="zh-CN" altLang="en-US" sz="1600" b="1" dirty="0" smtClean="0"/>
                <a:t>过程</a:t>
              </a:r>
              <a:endParaRPr lang="zh-CN" altLang="zh-CN" sz="1600" b="1" dirty="0"/>
            </a:p>
          </p:txBody>
        </p:sp>
      </p:grp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3736703" y="1134861"/>
            <a:ext cx="17869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b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诚自信成熟 知足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4096027" y="1857670"/>
            <a:ext cx="10682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b="0" dirty="0" smtClean="0"/>
              <a:t>情感</a:t>
            </a:r>
            <a:r>
              <a:rPr lang="zh-CN" altLang="en-US" b="0" dirty="0"/>
              <a:t>账户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4129277" y="2686813"/>
            <a:ext cx="1001784" cy="33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b="0" dirty="0"/>
              <a:t>合作协议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3797938" y="3488452"/>
            <a:ext cx="1664462" cy="33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b="0" dirty="0"/>
              <a:t>健全的组织结构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3797222" y="4224855"/>
            <a:ext cx="1665894" cy="33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b="0" dirty="0"/>
              <a:t>双赢的解决方案</a:t>
            </a:r>
          </a:p>
        </p:txBody>
      </p:sp>
      <p:sp>
        <p:nvSpPr>
          <p:cNvPr id="51" name="下箭头 50"/>
          <p:cNvSpPr/>
          <p:nvPr/>
        </p:nvSpPr>
        <p:spPr>
          <a:xfrm rot="10800000" flipV="1">
            <a:off x="4434634" y="1465866"/>
            <a:ext cx="322515" cy="37853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CN" alt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2" name="下箭头 51"/>
          <p:cNvSpPr/>
          <p:nvPr/>
        </p:nvSpPr>
        <p:spPr>
          <a:xfrm rot="10800000" flipV="1">
            <a:off x="4434634" y="2263950"/>
            <a:ext cx="322515" cy="37853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CN" alt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3" name="下箭头 52"/>
          <p:cNvSpPr/>
          <p:nvPr/>
        </p:nvSpPr>
        <p:spPr>
          <a:xfrm rot="10800000" flipV="1">
            <a:off x="4434634" y="3061705"/>
            <a:ext cx="322515" cy="37853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CN" alt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4" name="下箭头 53"/>
          <p:cNvSpPr/>
          <p:nvPr/>
        </p:nvSpPr>
        <p:spPr>
          <a:xfrm rot="10800000" flipV="1">
            <a:off x="4434634" y="3874816"/>
            <a:ext cx="322515" cy="37853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CN" alt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62000"/>
            <a:ext cx="615553" cy="33881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b="1" dirty="0">
                <a:ea typeface="微软雅黑" pitchFamily="34" charset="-122"/>
              </a:rPr>
              <a:t> </a:t>
            </a:r>
            <a:r>
              <a:rPr lang="zh-CN" altLang="en-US" sz="2800" b="1" dirty="0">
                <a:ea typeface="微软雅黑" pitchFamily="34" charset="-122"/>
              </a:rPr>
              <a:t>双赢思维的五个要领</a:t>
            </a:r>
            <a:endParaRPr lang="zh-CN" altLang="en-US" sz="2800" b="1" dirty="0"/>
          </a:p>
        </p:txBody>
      </p:sp>
      <p:sp>
        <p:nvSpPr>
          <p:cNvPr id="55" name="右大括号 54"/>
          <p:cNvSpPr/>
          <p:nvPr/>
        </p:nvSpPr>
        <p:spPr>
          <a:xfrm flipH="1">
            <a:off x="1408527" y="1076258"/>
            <a:ext cx="273016" cy="3509367"/>
          </a:xfrm>
          <a:prstGeom prst="rightBrace">
            <a:avLst>
              <a:gd name="adj1" fmla="val 35021"/>
              <a:gd name="adj2" fmla="val 50000"/>
            </a:avLst>
          </a:prstGeom>
          <a:ln w="34925" cmpd="sng"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Picture 2" descr="C:\Users\Administrator\Desktop\shutterstock_1351588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733" y="958828"/>
            <a:ext cx="3150665" cy="383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4" grpId="0"/>
      <p:bldP spid="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2"/>
          <p:cNvGrpSpPr>
            <a:grpSpLocks/>
          </p:cNvGrpSpPr>
          <p:nvPr/>
        </p:nvGrpSpPr>
        <p:grpSpPr bwMode="auto">
          <a:xfrm>
            <a:off x="500546" y="363093"/>
            <a:ext cx="2415272" cy="379401"/>
            <a:chOff x="0" y="0"/>
            <a:chExt cx="1491528" cy="378596"/>
          </a:xfrm>
        </p:grpSpPr>
        <p:sp>
          <p:nvSpPr>
            <p:cNvPr id="237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1447059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238" name="TextBox 356"/>
            <p:cNvSpPr txBox="1">
              <a:spLocks noChangeArrowheads="1"/>
            </p:cNvSpPr>
            <p:nvPr/>
          </p:nvSpPr>
          <p:spPr bwMode="auto">
            <a:xfrm>
              <a:off x="211227" y="41212"/>
              <a:ext cx="1280301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7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1408" y="1851670"/>
            <a:ext cx="596118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CN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NO.5 </a:t>
            </a:r>
            <a:r>
              <a:rPr lang="zh-CN" alt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知己知彼</a:t>
            </a:r>
            <a:endParaRPr lang="en-US" altLang="zh-CN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619" y="3219822"/>
            <a:ext cx="8512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TO </a:t>
            </a:r>
            <a:r>
              <a:rPr lang="en-US" altLang="zh-C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UNDERSTAND THEN BE </a:t>
            </a:r>
            <a:endParaRPr lang="zh-CN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9388" y="1197520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移情沟通的原则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1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NO.5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知己知彼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59832" y="915566"/>
            <a:ext cx="572412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300000"/>
              </a:lnSpc>
              <a:spcBef>
                <a:spcPct val="0"/>
              </a:spcBef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人际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交流的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关键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——</a:t>
            </a:r>
          </a:p>
          <a:p>
            <a:pPr algn="l" eaLnBrk="1" hangingPunct="1">
              <a:spcBef>
                <a:spcPct val="0"/>
              </a:spcBef>
            </a:pP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                            首先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</a:rPr>
              <a:t>寻求去了解对方，然后再争取让对方了解自己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3788580" y="2659305"/>
            <a:ext cx="1477963" cy="1476375"/>
            <a:chOff x="0" y="0"/>
            <a:chExt cx="1696216" cy="1696216"/>
          </a:xfrm>
        </p:grpSpPr>
        <p:sp>
          <p:nvSpPr>
            <p:cNvPr id="14" name="矩形 9"/>
            <p:cNvSpPr>
              <a:spLocks noChangeArrowheads="1"/>
            </p:cNvSpPr>
            <p:nvPr/>
          </p:nvSpPr>
          <p:spPr bwMode="auto">
            <a:xfrm rot="-2529972">
              <a:off x="0" y="0"/>
              <a:ext cx="1696216" cy="1696216"/>
            </a:xfrm>
            <a:prstGeom prst="rect">
              <a:avLst/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endParaRPr lang="zh-CN" altLang="zh-CN" sz="1800">
                <a:solidFill>
                  <a:schemeClr val="bg1"/>
                </a:solidFill>
              </a:endParaRPr>
            </a:p>
          </p:txBody>
        </p:sp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153429" y="213313"/>
              <a:ext cx="1389357" cy="1166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spcBef>
                  <a:spcPct val="0"/>
                </a:spcBef>
                <a:buNone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移情沟通</a:t>
              </a:r>
            </a:p>
            <a:p>
              <a:pPr>
                <a:spcBef>
                  <a:spcPct val="0"/>
                </a:spcBef>
                <a:buNone/>
              </a:pPr>
              <a:endPara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4"/>
          <p:cNvGrpSpPr>
            <a:grpSpLocks/>
          </p:cNvGrpSpPr>
          <p:nvPr/>
        </p:nvGrpSpPr>
        <p:grpSpPr bwMode="auto">
          <a:xfrm>
            <a:off x="6571342" y="2876969"/>
            <a:ext cx="1145097" cy="1142665"/>
            <a:chOff x="0" y="0"/>
            <a:chExt cx="858135" cy="858135"/>
          </a:xfrm>
        </p:grpSpPr>
        <p:sp>
          <p:nvSpPr>
            <p:cNvPr id="17" name="矩形 15"/>
            <p:cNvSpPr>
              <a:spLocks noChangeArrowheads="1"/>
            </p:cNvSpPr>
            <p:nvPr/>
          </p:nvSpPr>
          <p:spPr bwMode="auto">
            <a:xfrm rot="-2529972">
              <a:off x="0" y="0"/>
              <a:ext cx="858135" cy="858135"/>
            </a:xfrm>
            <a:prstGeom prst="rect">
              <a:avLst/>
            </a:prstGeom>
            <a:solidFill>
              <a:srgbClr val="4CA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endParaRPr lang="zh-CN" altLang="zh-CN" sz="1800">
                <a:solidFill>
                  <a:schemeClr val="bg1"/>
                </a:solidFill>
              </a:endParaRPr>
            </a:p>
          </p:txBody>
        </p:sp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104458" y="229012"/>
              <a:ext cx="7409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zh-CN" altLang="en-US" sz="18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先</a:t>
              </a:r>
              <a:r>
                <a:rPr lang="zh-CN" altLang="en-US" sz="1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诊断，后开方</a:t>
              </a:r>
            </a:p>
            <a:p>
              <a:pPr>
                <a:spcBef>
                  <a:spcPct val="0"/>
                </a:spcBef>
                <a:buNone/>
              </a:pPr>
              <a:endPara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9" name="下箭头 18"/>
          <p:cNvSpPr/>
          <p:nvPr/>
        </p:nvSpPr>
        <p:spPr>
          <a:xfrm rot="5400000" flipV="1">
            <a:off x="5805649" y="3259031"/>
            <a:ext cx="322515" cy="37853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CN" alt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" name="Picture 2" descr="F:\360云盘\02-个人资料\！PPT图片及版面资源\05-PPT精选插图\04-图标\F4083DABB17723C30B9634EC250809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357" y="1433281"/>
            <a:ext cx="3436937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NO.4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双赢思维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811994" y="2410508"/>
            <a:ext cx="3404423" cy="52315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804376" y="1710958"/>
            <a:ext cx="3412042" cy="52315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415249" y="1760712"/>
            <a:ext cx="2651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</a:rPr>
              <a:t>价值判断</a:t>
            </a:r>
            <a:r>
              <a:rPr lang="en-US" altLang="zh-CN" sz="1050" dirty="0">
                <a:solidFill>
                  <a:schemeClr val="bg1"/>
                </a:solidFill>
              </a:rPr>
              <a:t>------</a:t>
            </a:r>
            <a:r>
              <a:rPr lang="zh-CN" altLang="en-US" sz="1050" dirty="0">
                <a:solidFill>
                  <a:schemeClr val="bg1"/>
                </a:solidFill>
              </a:rPr>
              <a:t>对旁人的意见只有接受或不接受</a:t>
            </a:r>
          </a:p>
        </p:txBody>
      </p:sp>
      <p:sp>
        <p:nvSpPr>
          <p:cNvPr id="18" name="矩形 17"/>
          <p:cNvSpPr/>
          <p:nvPr/>
        </p:nvSpPr>
        <p:spPr>
          <a:xfrm>
            <a:off x="1412879" y="2467800"/>
            <a:ext cx="21956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</a:rPr>
              <a:t>追根究底</a:t>
            </a:r>
            <a:r>
              <a:rPr lang="en-US" altLang="zh-CN" sz="1050" dirty="0">
                <a:solidFill>
                  <a:schemeClr val="bg1"/>
                </a:solidFill>
              </a:rPr>
              <a:t>------</a:t>
            </a:r>
            <a:r>
              <a:rPr lang="zh-CN" altLang="en-US" sz="1050" dirty="0">
                <a:solidFill>
                  <a:schemeClr val="bg1"/>
                </a:solidFill>
              </a:rPr>
              <a:t>依自己的价值观探查别人的隐私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83933" y="1057639"/>
            <a:ext cx="1019914" cy="470709"/>
            <a:chOff x="1244183" y="1593066"/>
            <a:chExt cx="668437" cy="308496"/>
          </a:xfrm>
        </p:grpSpPr>
        <p:sp>
          <p:nvSpPr>
            <p:cNvPr id="52" name="圆角矩形 51"/>
            <p:cNvSpPr/>
            <p:nvPr/>
          </p:nvSpPr>
          <p:spPr>
            <a:xfrm>
              <a:off x="1244183" y="1593066"/>
              <a:ext cx="668437" cy="205253"/>
            </a:xfrm>
            <a:prstGeom prst="roundRect">
              <a:avLst>
                <a:gd name="adj" fmla="val 3030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等腰三角形 52"/>
            <p:cNvSpPr/>
            <p:nvPr/>
          </p:nvSpPr>
          <p:spPr>
            <a:xfrm rot="10800000">
              <a:off x="1518520" y="1798320"/>
              <a:ext cx="119761" cy="10324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1086309" y="1480364"/>
            <a:ext cx="7580" cy="1425584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772419" y="1658096"/>
            <a:ext cx="609582" cy="614133"/>
            <a:chOff x="1306179" y="2140686"/>
            <a:chExt cx="528660" cy="532607"/>
          </a:xfrm>
        </p:grpSpPr>
        <p:sp>
          <p:nvSpPr>
            <p:cNvPr id="39" name="Freeform 102"/>
            <p:cNvSpPr>
              <a:spLocks/>
            </p:cNvSpPr>
            <p:nvPr/>
          </p:nvSpPr>
          <p:spPr bwMode="auto">
            <a:xfrm>
              <a:off x="1306179" y="2140686"/>
              <a:ext cx="512879" cy="507620"/>
            </a:xfrm>
            <a:custGeom>
              <a:avLst/>
              <a:gdLst>
                <a:gd name="T0" fmla="*/ 58 w 162"/>
                <a:gd name="T1" fmla="*/ 111 h 160"/>
                <a:gd name="T2" fmla="*/ 72 w 162"/>
                <a:gd name="T3" fmla="*/ 90 h 160"/>
                <a:gd name="T4" fmla="*/ 42 w 162"/>
                <a:gd name="T5" fmla="*/ 51 h 160"/>
                <a:gd name="T6" fmla="*/ 63 w 162"/>
                <a:gd name="T7" fmla="*/ 55 h 160"/>
                <a:gd name="T8" fmla="*/ 69 w 162"/>
                <a:gd name="T9" fmla="*/ 45 h 160"/>
                <a:gd name="T10" fmla="*/ 76 w 162"/>
                <a:gd name="T11" fmla="*/ 52 h 160"/>
                <a:gd name="T12" fmla="*/ 80 w 162"/>
                <a:gd name="T13" fmla="*/ 49 h 160"/>
                <a:gd name="T14" fmla="*/ 95 w 162"/>
                <a:gd name="T15" fmla="*/ 64 h 160"/>
                <a:gd name="T16" fmla="*/ 130 w 162"/>
                <a:gd name="T17" fmla="*/ 36 h 160"/>
                <a:gd name="T18" fmla="*/ 159 w 162"/>
                <a:gd name="T19" fmla="*/ 67 h 160"/>
                <a:gd name="T20" fmla="*/ 162 w 162"/>
                <a:gd name="T21" fmla="*/ 69 h 160"/>
                <a:gd name="T22" fmla="*/ 141 w 162"/>
                <a:gd name="T23" fmla="*/ 30 h 160"/>
                <a:gd name="T24" fmla="*/ 31 w 162"/>
                <a:gd name="T25" fmla="*/ 30 h 160"/>
                <a:gd name="T26" fmla="*/ 31 w 162"/>
                <a:gd name="T27" fmla="*/ 140 h 160"/>
                <a:gd name="T28" fmla="*/ 65 w 162"/>
                <a:gd name="T29" fmla="*/ 160 h 160"/>
                <a:gd name="T30" fmla="*/ 30 w 162"/>
                <a:gd name="T31" fmla="*/ 111 h 160"/>
                <a:gd name="T32" fmla="*/ 58 w 162"/>
                <a:gd name="T33" fmla="*/ 11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60">
                  <a:moveTo>
                    <a:pt x="58" y="111"/>
                  </a:moveTo>
                  <a:cubicBezTo>
                    <a:pt x="72" y="90"/>
                    <a:pt x="72" y="90"/>
                    <a:pt x="72" y="9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59" y="55"/>
                    <a:pt x="152" y="41"/>
                    <a:pt x="141" y="30"/>
                  </a:cubicBezTo>
                  <a:cubicBezTo>
                    <a:pt x="110" y="0"/>
                    <a:pt x="61" y="0"/>
                    <a:pt x="31" y="30"/>
                  </a:cubicBezTo>
                  <a:cubicBezTo>
                    <a:pt x="0" y="61"/>
                    <a:pt x="0" y="110"/>
                    <a:pt x="31" y="140"/>
                  </a:cubicBezTo>
                  <a:cubicBezTo>
                    <a:pt x="41" y="150"/>
                    <a:pt x="52" y="157"/>
                    <a:pt x="65" y="160"/>
                  </a:cubicBezTo>
                  <a:cubicBezTo>
                    <a:pt x="30" y="111"/>
                    <a:pt x="30" y="111"/>
                    <a:pt x="30" y="111"/>
                  </a:cubicBezTo>
                  <a:lnTo>
                    <a:pt x="58" y="11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03"/>
            <p:cNvSpPr>
              <a:spLocks/>
            </p:cNvSpPr>
            <p:nvPr/>
          </p:nvSpPr>
          <p:spPr bwMode="auto">
            <a:xfrm>
              <a:off x="1400864" y="2255098"/>
              <a:ext cx="433975" cy="418195"/>
            </a:xfrm>
            <a:custGeom>
              <a:avLst/>
              <a:gdLst>
                <a:gd name="T0" fmla="*/ 111 w 137"/>
                <a:gd name="T1" fmla="*/ 104 h 132"/>
                <a:gd name="T2" fmla="*/ 132 w 137"/>
                <a:gd name="T3" fmla="*/ 33 h 132"/>
                <a:gd name="T4" fmla="*/ 129 w 137"/>
                <a:gd name="T5" fmla="*/ 31 h 132"/>
                <a:gd name="T6" fmla="*/ 100 w 137"/>
                <a:gd name="T7" fmla="*/ 0 h 132"/>
                <a:gd name="T8" fmla="*/ 65 w 137"/>
                <a:gd name="T9" fmla="*/ 28 h 132"/>
                <a:gd name="T10" fmla="*/ 50 w 137"/>
                <a:gd name="T11" fmla="*/ 13 h 132"/>
                <a:gd name="T12" fmla="*/ 46 w 137"/>
                <a:gd name="T13" fmla="*/ 16 h 132"/>
                <a:gd name="T14" fmla="*/ 39 w 137"/>
                <a:gd name="T15" fmla="*/ 9 h 132"/>
                <a:gd name="T16" fmla="*/ 33 w 137"/>
                <a:gd name="T17" fmla="*/ 19 h 132"/>
                <a:gd name="T18" fmla="*/ 12 w 137"/>
                <a:gd name="T19" fmla="*/ 15 h 132"/>
                <a:gd name="T20" fmla="*/ 42 w 137"/>
                <a:gd name="T21" fmla="*/ 54 h 132"/>
                <a:gd name="T22" fmla="*/ 28 w 137"/>
                <a:gd name="T23" fmla="*/ 75 h 132"/>
                <a:gd name="T24" fmla="*/ 0 w 137"/>
                <a:gd name="T25" fmla="*/ 75 h 132"/>
                <a:gd name="T26" fmla="*/ 35 w 137"/>
                <a:gd name="T27" fmla="*/ 124 h 132"/>
                <a:gd name="T28" fmla="*/ 111 w 137"/>
                <a:gd name="T29" fmla="*/ 10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32">
                  <a:moveTo>
                    <a:pt x="111" y="104"/>
                  </a:moveTo>
                  <a:cubicBezTo>
                    <a:pt x="130" y="85"/>
                    <a:pt x="137" y="58"/>
                    <a:pt x="132" y="33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61" y="132"/>
                    <a:pt x="90" y="125"/>
                    <a:pt x="111" y="1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04"/>
            <p:cNvSpPr>
              <a:spLocks/>
            </p:cNvSpPr>
            <p:nvPr/>
          </p:nvSpPr>
          <p:spPr bwMode="auto">
            <a:xfrm>
              <a:off x="1521851" y="2293235"/>
              <a:ext cx="40767" cy="40767"/>
            </a:xfrm>
            <a:custGeom>
              <a:avLst/>
              <a:gdLst>
                <a:gd name="T0" fmla="*/ 2 w 13"/>
                <a:gd name="T1" fmla="*/ 12 h 13"/>
                <a:gd name="T2" fmla="*/ 9 w 13"/>
                <a:gd name="T3" fmla="*/ 9 h 13"/>
                <a:gd name="T4" fmla="*/ 12 w 13"/>
                <a:gd name="T5" fmla="*/ 1 h 13"/>
                <a:gd name="T6" fmla="*/ 5 w 13"/>
                <a:gd name="T7" fmla="*/ 4 h 13"/>
                <a:gd name="T8" fmla="*/ 2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cubicBezTo>
                    <a:pt x="3" y="13"/>
                    <a:pt x="6" y="12"/>
                    <a:pt x="9" y="9"/>
                  </a:cubicBezTo>
                  <a:cubicBezTo>
                    <a:pt x="12" y="6"/>
                    <a:pt x="13" y="3"/>
                    <a:pt x="12" y="1"/>
                  </a:cubicBezTo>
                  <a:cubicBezTo>
                    <a:pt x="11" y="0"/>
                    <a:pt x="7" y="2"/>
                    <a:pt x="5" y="4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05"/>
            <p:cNvSpPr>
              <a:spLocks/>
            </p:cNvSpPr>
            <p:nvPr/>
          </p:nvSpPr>
          <p:spPr bwMode="auto">
            <a:xfrm>
              <a:off x="1486344" y="2280084"/>
              <a:ext cx="40767" cy="42083"/>
            </a:xfrm>
            <a:custGeom>
              <a:avLst/>
              <a:gdLst>
                <a:gd name="T0" fmla="*/ 2 w 13"/>
                <a:gd name="T1" fmla="*/ 12 h 13"/>
                <a:gd name="T2" fmla="*/ 9 w 13"/>
                <a:gd name="T3" fmla="*/ 9 h 13"/>
                <a:gd name="T4" fmla="*/ 12 w 13"/>
                <a:gd name="T5" fmla="*/ 1 h 13"/>
                <a:gd name="T6" fmla="*/ 4 w 13"/>
                <a:gd name="T7" fmla="*/ 4 h 13"/>
                <a:gd name="T8" fmla="*/ 2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cubicBezTo>
                    <a:pt x="3" y="13"/>
                    <a:pt x="6" y="12"/>
                    <a:pt x="9" y="9"/>
                  </a:cubicBezTo>
                  <a:cubicBezTo>
                    <a:pt x="12" y="6"/>
                    <a:pt x="13" y="3"/>
                    <a:pt x="12" y="1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6"/>
            <p:cNvSpPr>
              <a:spLocks/>
            </p:cNvSpPr>
            <p:nvPr/>
          </p:nvSpPr>
          <p:spPr bwMode="auto">
            <a:xfrm>
              <a:off x="1638893" y="2412907"/>
              <a:ext cx="38137" cy="44713"/>
            </a:xfrm>
            <a:custGeom>
              <a:avLst/>
              <a:gdLst>
                <a:gd name="T0" fmla="*/ 1 w 12"/>
                <a:gd name="T1" fmla="*/ 12 h 14"/>
                <a:gd name="T2" fmla="*/ 4 w 12"/>
                <a:gd name="T3" fmla="*/ 5 h 14"/>
                <a:gd name="T4" fmla="*/ 11 w 12"/>
                <a:gd name="T5" fmla="*/ 2 h 14"/>
                <a:gd name="T6" fmla="*/ 8 w 12"/>
                <a:gd name="T7" fmla="*/ 9 h 14"/>
                <a:gd name="T8" fmla="*/ 1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12"/>
                  </a:move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1" y="2"/>
                  </a:cubicBezTo>
                  <a:cubicBezTo>
                    <a:pt x="12" y="3"/>
                    <a:pt x="11" y="6"/>
                    <a:pt x="8" y="9"/>
                  </a:cubicBezTo>
                  <a:cubicBezTo>
                    <a:pt x="5" y="12"/>
                    <a:pt x="2" y="14"/>
                    <a:pt x="1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7"/>
            <p:cNvSpPr>
              <a:spLocks/>
            </p:cNvSpPr>
            <p:nvPr/>
          </p:nvSpPr>
          <p:spPr bwMode="auto">
            <a:xfrm>
              <a:off x="1650729" y="2451045"/>
              <a:ext cx="38137" cy="42083"/>
            </a:xfrm>
            <a:custGeom>
              <a:avLst/>
              <a:gdLst>
                <a:gd name="T0" fmla="*/ 1 w 12"/>
                <a:gd name="T1" fmla="*/ 12 h 13"/>
                <a:gd name="T2" fmla="*/ 4 w 12"/>
                <a:gd name="T3" fmla="*/ 4 h 13"/>
                <a:gd name="T4" fmla="*/ 11 w 12"/>
                <a:gd name="T5" fmla="*/ 1 h 13"/>
                <a:gd name="T6" fmla="*/ 8 w 12"/>
                <a:gd name="T7" fmla="*/ 9 h 13"/>
                <a:gd name="T8" fmla="*/ 1 w 12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" y="12"/>
                  </a:move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1" y="1"/>
                  </a:cubicBezTo>
                  <a:cubicBezTo>
                    <a:pt x="12" y="3"/>
                    <a:pt x="11" y="6"/>
                    <a:pt x="8" y="9"/>
                  </a:cubicBezTo>
                  <a:cubicBezTo>
                    <a:pt x="5" y="12"/>
                    <a:pt x="2" y="13"/>
                    <a:pt x="1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08"/>
            <p:cNvSpPr>
              <a:spLocks/>
            </p:cNvSpPr>
            <p:nvPr/>
          </p:nvSpPr>
          <p:spPr bwMode="auto">
            <a:xfrm>
              <a:off x="1432426" y="2284030"/>
              <a:ext cx="186741" cy="107836"/>
            </a:xfrm>
            <a:custGeom>
              <a:avLst/>
              <a:gdLst>
                <a:gd name="T0" fmla="*/ 39 w 59"/>
                <a:gd name="T1" fmla="*/ 34 h 34"/>
                <a:gd name="T2" fmla="*/ 18 w 59"/>
                <a:gd name="T3" fmla="*/ 16 h 34"/>
                <a:gd name="T4" fmla="*/ 2 w 59"/>
                <a:gd name="T5" fmla="*/ 4 h 34"/>
                <a:gd name="T6" fmla="*/ 30 w 59"/>
                <a:gd name="T7" fmla="*/ 8 h 34"/>
                <a:gd name="T8" fmla="*/ 57 w 59"/>
                <a:gd name="T9" fmla="*/ 17 h 34"/>
                <a:gd name="T10" fmla="*/ 39 w 59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4">
                  <a:moveTo>
                    <a:pt x="39" y="34"/>
                  </a:moveTo>
                  <a:cubicBezTo>
                    <a:pt x="38" y="28"/>
                    <a:pt x="23" y="19"/>
                    <a:pt x="18" y="16"/>
                  </a:cubicBezTo>
                  <a:cubicBezTo>
                    <a:pt x="9" y="9"/>
                    <a:pt x="0" y="7"/>
                    <a:pt x="2" y="4"/>
                  </a:cubicBezTo>
                  <a:cubicBezTo>
                    <a:pt x="4" y="0"/>
                    <a:pt x="26" y="6"/>
                    <a:pt x="30" y="8"/>
                  </a:cubicBezTo>
                  <a:cubicBezTo>
                    <a:pt x="35" y="11"/>
                    <a:pt x="54" y="17"/>
                    <a:pt x="57" y="17"/>
                  </a:cubicBezTo>
                  <a:cubicBezTo>
                    <a:pt x="59" y="17"/>
                    <a:pt x="39" y="34"/>
                    <a:pt x="39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09"/>
            <p:cNvSpPr>
              <a:spLocks/>
            </p:cNvSpPr>
            <p:nvPr/>
          </p:nvSpPr>
          <p:spPr bwMode="auto">
            <a:xfrm>
              <a:off x="1391659" y="2473401"/>
              <a:ext cx="85480" cy="44713"/>
            </a:xfrm>
            <a:custGeom>
              <a:avLst/>
              <a:gdLst>
                <a:gd name="T0" fmla="*/ 27 w 27"/>
                <a:gd name="T1" fmla="*/ 2 h 14"/>
                <a:gd name="T2" fmla="*/ 10 w 27"/>
                <a:gd name="T3" fmla="*/ 1 h 14"/>
                <a:gd name="T4" fmla="*/ 6 w 27"/>
                <a:gd name="T5" fmla="*/ 7 h 14"/>
                <a:gd name="T6" fmla="*/ 20 w 2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27" y="2"/>
                  </a:moveTo>
                  <a:cubicBezTo>
                    <a:pt x="27" y="2"/>
                    <a:pt x="14" y="0"/>
                    <a:pt x="10" y="1"/>
                  </a:cubicBezTo>
                  <a:cubicBezTo>
                    <a:pt x="6" y="2"/>
                    <a:pt x="0" y="5"/>
                    <a:pt x="6" y="7"/>
                  </a:cubicBezTo>
                  <a:cubicBezTo>
                    <a:pt x="11" y="8"/>
                    <a:pt x="17" y="11"/>
                    <a:pt x="20" y="1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0"/>
            <p:cNvSpPr>
              <a:spLocks/>
            </p:cNvSpPr>
            <p:nvPr/>
          </p:nvSpPr>
          <p:spPr bwMode="auto">
            <a:xfrm>
              <a:off x="1584975" y="2353729"/>
              <a:ext cx="103891" cy="195947"/>
            </a:xfrm>
            <a:custGeom>
              <a:avLst/>
              <a:gdLst>
                <a:gd name="T0" fmla="*/ 0 w 33"/>
                <a:gd name="T1" fmla="*/ 21 h 62"/>
                <a:gd name="T2" fmla="*/ 17 w 33"/>
                <a:gd name="T3" fmla="*/ 43 h 62"/>
                <a:gd name="T4" fmla="*/ 29 w 33"/>
                <a:gd name="T5" fmla="*/ 61 h 62"/>
                <a:gd name="T6" fmla="*/ 24 w 33"/>
                <a:gd name="T7" fmla="*/ 31 h 62"/>
                <a:gd name="T8" fmla="*/ 16 w 33"/>
                <a:gd name="T9" fmla="*/ 3 h 62"/>
                <a:gd name="T10" fmla="*/ 0 w 33"/>
                <a:gd name="T11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62">
                  <a:moveTo>
                    <a:pt x="0" y="21"/>
                  </a:moveTo>
                  <a:cubicBezTo>
                    <a:pt x="5" y="23"/>
                    <a:pt x="14" y="38"/>
                    <a:pt x="17" y="43"/>
                  </a:cubicBezTo>
                  <a:cubicBezTo>
                    <a:pt x="23" y="53"/>
                    <a:pt x="26" y="62"/>
                    <a:pt x="29" y="61"/>
                  </a:cubicBezTo>
                  <a:cubicBezTo>
                    <a:pt x="33" y="58"/>
                    <a:pt x="27" y="35"/>
                    <a:pt x="24" y="31"/>
                  </a:cubicBezTo>
                  <a:cubicBezTo>
                    <a:pt x="22" y="26"/>
                    <a:pt x="16" y="5"/>
                    <a:pt x="16" y="3"/>
                  </a:cubicBezTo>
                  <a:cubicBezTo>
                    <a:pt x="16" y="0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1"/>
            <p:cNvSpPr>
              <a:spLocks/>
            </p:cNvSpPr>
            <p:nvPr/>
          </p:nvSpPr>
          <p:spPr bwMode="auto">
            <a:xfrm>
              <a:off x="1463988" y="2504963"/>
              <a:ext cx="42082" cy="89425"/>
            </a:xfrm>
            <a:custGeom>
              <a:avLst/>
              <a:gdLst>
                <a:gd name="T0" fmla="*/ 11 w 13"/>
                <a:gd name="T1" fmla="*/ 0 h 28"/>
                <a:gd name="T2" fmla="*/ 12 w 13"/>
                <a:gd name="T3" fmla="*/ 18 h 28"/>
                <a:gd name="T4" fmla="*/ 7 w 13"/>
                <a:gd name="T5" fmla="*/ 22 h 28"/>
                <a:gd name="T6" fmla="*/ 0 w 13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11" y="0"/>
                  </a:moveTo>
                  <a:cubicBezTo>
                    <a:pt x="11" y="0"/>
                    <a:pt x="13" y="13"/>
                    <a:pt x="12" y="18"/>
                  </a:cubicBezTo>
                  <a:cubicBezTo>
                    <a:pt x="12" y="22"/>
                    <a:pt x="8" y="28"/>
                    <a:pt x="7" y="22"/>
                  </a:cubicBezTo>
                  <a:cubicBezTo>
                    <a:pt x="6" y="16"/>
                    <a:pt x="3" y="10"/>
                    <a:pt x="0" y="7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12"/>
            <p:cNvSpPr>
              <a:spLocks/>
            </p:cNvSpPr>
            <p:nvPr/>
          </p:nvSpPr>
          <p:spPr bwMode="auto">
            <a:xfrm>
              <a:off x="1441632" y="2241947"/>
              <a:ext cx="276166" cy="289317"/>
            </a:xfrm>
            <a:custGeom>
              <a:avLst/>
              <a:gdLst>
                <a:gd name="T0" fmla="*/ 87 w 87"/>
                <a:gd name="T1" fmla="*/ 3 h 91"/>
                <a:gd name="T2" fmla="*/ 69 w 87"/>
                <a:gd name="T3" fmla="*/ 10 h 91"/>
                <a:gd name="T4" fmla="*/ 40 w 87"/>
                <a:gd name="T5" fmla="*/ 38 h 91"/>
                <a:gd name="T6" fmla="*/ 2 w 87"/>
                <a:gd name="T7" fmla="*/ 91 h 91"/>
                <a:gd name="T8" fmla="*/ 87 w 87"/>
                <a:gd name="T9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1">
                  <a:moveTo>
                    <a:pt x="87" y="3"/>
                  </a:moveTo>
                  <a:cubicBezTo>
                    <a:pt x="85" y="1"/>
                    <a:pt x="79" y="0"/>
                    <a:pt x="69" y="10"/>
                  </a:cubicBezTo>
                  <a:cubicBezTo>
                    <a:pt x="61" y="17"/>
                    <a:pt x="51" y="27"/>
                    <a:pt x="40" y="38"/>
                  </a:cubicBezTo>
                  <a:cubicBezTo>
                    <a:pt x="17" y="63"/>
                    <a:pt x="0" y="86"/>
                    <a:pt x="2" y="91"/>
                  </a:cubicBezTo>
                  <a:cubicBezTo>
                    <a:pt x="41" y="64"/>
                    <a:pt x="74" y="20"/>
                    <a:pt x="87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13"/>
            <p:cNvSpPr>
              <a:spLocks/>
            </p:cNvSpPr>
            <p:nvPr/>
          </p:nvSpPr>
          <p:spPr bwMode="auto">
            <a:xfrm>
              <a:off x="1448207" y="2252468"/>
              <a:ext cx="282741" cy="294578"/>
            </a:xfrm>
            <a:custGeom>
              <a:avLst/>
              <a:gdLst>
                <a:gd name="T0" fmla="*/ 85 w 89"/>
                <a:gd name="T1" fmla="*/ 0 h 93"/>
                <a:gd name="T2" fmla="*/ 0 w 89"/>
                <a:gd name="T3" fmla="*/ 88 h 93"/>
                <a:gd name="T4" fmla="*/ 0 w 89"/>
                <a:gd name="T5" fmla="*/ 89 h 93"/>
                <a:gd name="T6" fmla="*/ 51 w 89"/>
                <a:gd name="T7" fmla="*/ 49 h 93"/>
                <a:gd name="T8" fmla="*/ 79 w 89"/>
                <a:gd name="T9" fmla="*/ 19 h 93"/>
                <a:gd name="T10" fmla="*/ 85 w 89"/>
                <a:gd name="T11" fmla="*/ 0 h 93"/>
                <a:gd name="T12" fmla="*/ 85 w 89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3">
                  <a:moveTo>
                    <a:pt x="85" y="0"/>
                  </a:moveTo>
                  <a:cubicBezTo>
                    <a:pt x="72" y="17"/>
                    <a:pt x="39" y="61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4" y="93"/>
                    <a:pt x="27" y="75"/>
                    <a:pt x="51" y="49"/>
                  </a:cubicBezTo>
                  <a:cubicBezTo>
                    <a:pt x="62" y="38"/>
                    <a:pt x="72" y="28"/>
                    <a:pt x="79" y="19"/>
                  </a:cubicBezTo>
                  <a:cubicBezTo>
                    <a:pt x="89" y="7"/>
                    <a:pt x="87" y="2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14"/>
            <p:cNvSpPr>
              <a:spLocks/>
            </p:cNvSpPr>
            <p:nvPr/>
          </p:nvSpPr>
          <p:spPr bwMode="auto">
            <a:xfrm>
              <a:off x="1679660" y="2264303"/>
              <a:ext cx="24986" cy="28932"/>
            </a:xfrm>
            <a:custGeom>
              <a:avLst/>
              <a:gdLst>
                <a:gd name="T0" fmla="*/ 4 w 8"/>
                <a:gd name="T1" fmla="*/ 4 h 9"/>
                <a:gd name="T2" fmla="*/ 8 w 8"/>
                <a:gd name="T3" fmla="*/ 8 h 9"/>
                <a:gd name="T4" fmla="*/ 6 w 8"/>
                <a:gd name="T5" fmla="*/ 2 h 9"/>
                <a:gd name="T6" fmla="*/ 1 w 8"/>
                <a:gd name="T7" fmla="*/ 0 h 9"/>
                <a:gd name="T8" fmla="*/ 4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4"/>
                  </a:moveTo>
                  <a:cubicBezTo>
                    <a:pt x="6" y="6"/>
                    <a:pt x="7" y="9"/>
                    <a:pt x="8" y="8"/>
                  </a:cubicBezTo>
                  <a:cubicBezTo>
                    <a:pt x="8" y="7"/>
                    <a:pt x="8" y="4"/>
                    <a:pt x="6" y="2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0" y="1"/>
                    <a:pt x="2" y="2"/>
                    <a:pt x="4" y="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文本框 77"/>
          <p:cNvSpPr txBox="1"/>
          <p:nvPr/>
        </p:nvSpPr>
        <p:spPr>
          <a:xfrm>
            <a:off x="634095" y="106382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无效沟通</a:t>
            </a:r>
            <a:endParaRPr lang="zh-CN" altLang="en-US" sz="14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811995" y="3808485"/>
            <a:ext cx="3404422" cy="52315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804376" y="3108935"/>
            <a:ext cx="3412042" cy="52315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415249" y="3242672"/>
            <a:ext cx="26514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</a:rPr>
              <a:t>好为人师</a:t>
            </a:r>
            <a:r>
              <a:rPr lang="en-US" altLang="zh-CN" sz="1050" dirty="0">
                <a:solidFill>
                  <a:schemeClr val="bg1"/>
                </a:solidFill>
              </a:rPr>
              <a:t>------</a:t>
            </a:r>
            <a:r>
              <a:rPr lang="zh-CN" altLang="en-US" sz="1050" dirty="0">
                <a:solidFill>
                  <a:schemeClr val="bg1"/>
                </a:solidFill>
              </a:rPr>
              <a:t>以自己的经验提供忠告</a:t>
            </a:r>
          </a:p>
        </p:txBody>
      </p:sp>
      <p:sp>
        <p:nvSpPr>
          <p:cNvPr id="61" name="矩形 60"/>
          <p:cNvSpPr/>
          <p:nvPr/>
        </p:nvSpPr>
        <p:spPr>
          <a:xfrm>
            <a:off x="1412879" y="3865777"/>
            <a:ext cx="21956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</a:rPr>
              <a:t>自以为是</a:t>
            </a:r>
            <a:r>
              <a:rPr lang="en-US" altLang="zh-CN" sz="1050" dirty="0">
                <a:solidFill>
                  <a:schemeClr val="bg1"/>
                </a:solidFill>
              </a:rPr>
              <a:t>------</a:t>
            </a:r>
            <a:r>
              <a:rPr lang="zh-CN" altLang="en-US" sz="1050" dirty="0">
                <a:solidFill>
                  <a:schemeClr val="bg1"/>
                </a:solidFill>
              </a:rPr>
              <a:t>根据自己的行为与动机衡量别人的    行为与动机</a:t>
            </a:r>
          </a:p>
        </p:txBody>
      </p:sp>
      <p:cxnSp>
        <p:nvCxnSpPr>
          <p:cNvPr id="62" name="直接连接符 61"/>
          <p:cNvCxnSpPr/>
          <p:nvPr/>
        </p:nvCxnSpPr>
        <p:spPr>
          <a:xfrm flipH="1">
            <a:off x="1086309" y="2878341"/>
            <a:ext cx="7580" cy="1425584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772419" y="3056073"/>
            <a:ext cx="609582" cy="614133"/>
            <a:chOff x="1306179" y="2140686"/>
            <a:chExt cx="528660" cy="532607"/>
          </a:xfrm>
        </p:grpSpPr>
        <p:sp>
          <p:nvSpPr>
            <p:cNvPr id="64" name="Freeform 102"/>
            <p:cNvSpPr>
              <a:spLocks/>
            </p:cNvSpPr>
            <p:nvPr/>
          </p:nvSpPr>
          <p:spPr bwMode="auto">
            <a:xfrm>
              <a:off x="1306179" y="2140686"/>
              <a:ext cx="512879" cy="507620"/>
            </a:xfrm>
            <a:custGeom>
              <a:avLst/>
              <a:gdLst>
                <a:gd name="T0" fmla="*/ 58 w 162"/>
                <a:gd name="T1" fmla="*/ 111 h 160"/>
                <a:gd name="T2" fmla="*/ 72 w 162"/>
                <a:gd name="T3" fmla="*/ 90 h 160"/>
                <a:gd name="T4" fmla="*/ 42 w 162"/>
                <a:gd name="T5" fmla="*/ 51 h 160"/>
                <a:gd name="T6" fmla="*/ 63 w 162"/>
                <a:gd name="T7" fmla="*/ 55 h 160"/>
                <a:gd name="T8" fmla="*/ 69 w 162"/>
                <a:gd name="T9" fmla="*/ 45 h 160"/>
                <a:gd name="T10" fmla="*/ 76 w 162"/>
                <a:gd name="T11" fmla="*/ 52 h 160"/>
                <a:gd name="T12" fmla="*/ 80 w 162"/>
                <a:gd name="T13" fmla="*/ 49 h 160"/>
                <a:gd name="T14" fmla="*/ 95 w 162"/>
                <a:gd name="T15" fmla="*/ 64 h 160"/>
                <a:gd name="T16" fmla="*/ 130 w 162"/>
                <a:gd name="T17" fmla="*/ 36 h 160"/>
                <a:gd name="T18" fmla="*/ 159 w 162"/>
                <a:gd name="T19" fmla="*/ 67 h 160"/>
                <a:gd name="T20" fmla="*/ 162 w 162"/>
                <a:gd name="T21" fmla="*/ 69 h 160"/>
                <a:gd name="T22" fmla="*/ 141 w 162"/>
                <a:gd name="T23" fmla="*/ 30 h 160"/>
                <a:gd name="T24" fmla="*/ 31 w 162"/>
                <a:gd name="T25" fmla="*/ 30 h 160"/>
                <a:gd name="T26" fmla="*/ 31 w 162"/>
                <a:gd name="T27" fmla="*/ 140 h 160"/>
                <a:gd name="T28" fmla="*/ 65 w 162"/>
                <a:gd name="T29" fmla="*/ 160 h 160"/>
                <a:gd name="T30" fmla="*/ 30 w 162"/>
                <a:gd name="T31" fmla="*/ 111 h 160"/>
                <a:gd name="T32" fmla="*/ 58 w 162"/>
                <a:gd name="T33" fmla="*/ 11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60">
                  <a:moveTo>
                    <a:pt x="58" y="111"/>
                  </a:moveTo>
                  <a:cubicBezTo>
                    <a:pt x="72" y="90"/>
                    <a:pt x="72" y="90"/>
                    <a:pt x="72" y="9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59" y="55"/>
                    <a:pt x="152" y="41"/>
                    <a:pt x="141" y="30"/>
                  </a:cubicBezTo>
                  <a:cubicBezTo>
                    <a:pt x="110" y="0"/>
                    <a:pt x="61" y="0"/>
                    <a:pt x="31" y="30"/>
                  </a:cubicBezTo>
                  <a:cubicBezTo>
                    <a:pt x="0" y="61"/>
                    <a:pt x="0" y="110"/>
                    <a:pt x="31" y="140"/>
                  </a:cubicBezTo>
                  <a:cubicBezTo>
                    <a:pt x="41" y="150"/>
                    <a:pt x="52" y="157"/>
                    <a:pt x="65" y="160"/>
                  </a:cubicBezTo>
                  <a:cubicBezTo>
                    <a:pt x="30" y="111"/>
                    <a:pt x="30" y="111"/>
                    <a:pt x="30" y="111"/>
                  </a:cubicBezTo>
                  <a:lnTo>
                    <a:pt x="58" y="11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03"/>
            <p:cNvSpPr>
              <a:spLocks/>
            </p:cNvSpPr>
            <p:nvPr/>
          </p:nvSpPr>
          <p:spPr bwMode="auto">
            <a:xfrm>
              <a:off x="1400864" y="2255098"/>
              <a:ext cx="433975" cy="418195"/>
            </a:xfrm>
            <a:custGeom>
              <a:avLst/>
              <a:gdLst>
                <a:gd name="T0" fmla="*/ 111 w 137"/>
                <a:gd name="T1" fmla="*/ 104 h 132"/>
                <a:gd name="T2" fmla="*/ 132 w 137"/>
                <a:gd name="T3" fmla="*/ 33 h 132"/>
                <a:gd name="T4" fmla="*/ 129 w 137"/>
                <a:gd name="T5" fmla="*/ 31 h 132"/>
                <a:gd name="T6" fmla="*/ 100 w 137"/>
                <a:gd name="T7" fmla="*/ 0 h 132"/>
                <a:gd name="T8" fmla="*/ 65 w 137"/>
                <a:gd name="T9" fmla="*/ 28 h 132"/>
                <a:gd name="T10" fmla="*/ 50 w 137"/>
                <a:gd name="T11" fmla="*/ 13 h 132"/>
                <a:gd name="T12" fmla="*/ 46 w 137"/>
                <a:gd name="T13" fmla="*/ 16 h 132"/>
                <a:gd name="T14" fmla="*/ 39 w 137"/>
                <a:gd name="T15" fmla="*/ 9 h 132"/>
                <a:gd name="T16" fmla="*/ 33 w 137"/>
                <a:gd name="T17" fmla="*/ 19 h 132"/>
                <a:gd name="T18" fmla="*/ 12 w 137"/>
                <a:gd name="T19" fmla="*/ 15 h 132"/>
                <a:gd name="T20" fmla="*/ 42 w 137"/>
                <a:gd name="T21" fmla="*/ 54 h 132"/>
                <a:gd name="T22" fmla="*/ 28 w 137"/>
                <a:gd name="T23" fmla="*/ 75 h 132"/>
                <a:gd name="T24" fmla="*/ 0 w 137"/>
                <a:gd name="T25" fmla="*/ 75 h 132"/>
                <a:gd name="T26" fmla="*/ 35 w 137"/>
                <a:gd name="T27" fmla="*/ 124 h 132"/>
                <a:gd name="T28" fmla="*/ 111 w 137"/>
                <a:gd name="T29" fmla="*/ 10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32">
                  <a:moveTo>
                    <a:pt x="111" y="104"/>
                  </a:moveTo>
                  <a:cubicBezTo>
                    <a:pt x="130" y="85"/>
                    <a:pt x="137" y="58"/>
                    <a:pt x="132" y="33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61" y="132"/>
                    <a:pt x="90" y="125"/>
                    <a:pt x="111" y="1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04"/>
            <p:cNvSpPr>
              <a:spLocks/>
            </p:cNvSpPr>
            <p:nvPr/>
          </p:nvSpPr>
          <p:spPr bwMode="auto">
            <a:xfrm>
              <a:off x="1521851" y="2293235"/>
              <a:ext cx="40767" cy="40767"/>
            </a:xfrm>
            <a:custGeom>
              <a:avLst/>
              <a:gdLst>
                <a:gd name="T0" fmla="*/ 2 w 13"/>
                <a:gd name="T1" fmla="*/ 12 h 13"/>
                <a:gd name="T2" fmla="*/ 9 w 13"/>
                <a:gd name="T3" fmla="*/ 9 h 13"/>
                <a:gd name="T4" fmla="*/ 12 w 13"/>
                <a:gd name="T5" fmla="*/ 1 h 13"/>
                <a:gd name="T6" fmla="*/ 5 w 13"/>
                <a:gd name="T7" fmla="*/ 4 h 13"/>
                <a:gd name="T8" fmla="*/ 2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cubicBezTo>
                    <a:pt x="3" y="13"/>
                    <a:pt x="6" y="12"/>
                    <a:pt x="9" y="9"/>
                  </a:cubicBezTo>
                  <a:cubicBezTo>
                    <a:pt x="12" y="6"/>
                    <a:pt x="13" y="3"/>
                    <a:pt x="12" y="1"/>
                  </a:cubicBezTo>
                  <a:cubicBezTo>
                    <a:pt x="11" y="0"/>
                    <a:pt x="7" y="2"/>
                    <a:pt x="5" y="4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05"/>
            <p:cNvSpPr>
              <a:spLocks/>
            </p:cNvSpPr>
            <p:nvPr/>
          </p:nvSpPr>
          <p:spPr bwMode="auto">
            <a:xfrm>
              <a:off x="1486344" y="2280084"/>
              <a:ext cx="40767" cy="42083"/>
            </a:xfrm>
            <a:custGeom>
              <a:avLst/>
              <a:gdLst>
                <a:gd name="T0" fmla="*/ 2 w 13"/>
                <a:gd name="T1" fmla="*/ 12 h 13"/>
                <a:gd name="T2" fmla="*/ 9 w 13"/>
                <a:gd name="T3" fmla="*/ 9 h 13"/>
                <a:gd name="T4" fmla="*/ 12 w 13"/>
                <a:gd name="T5" fmla="*/ 1 h 13"/>
                <a:gd name="T6" fmla="*/ 4 w 13"/>
                <a:gd name="T7" fmla="*/ 4 h 13"/>
                <a:gd name="T8" fmla="*/ 2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cubicBezTo>
                    <a:pt x="3" y="13"/>
                    <a:pt x="6" y="12"/>
                    <a:pt x="9" y="9"/>
                  </a:cubicBezTo>
                  <a:cubicBezTo>
                    <a:pt x="12" y="6"/>
                    <a:pt x="13" y="3"/>
                    <a:pt x="12" y="1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06"/>
            <p:cNvSpPr>
              <a:spLocks/>
            </p:cNvSpPr>
            <p:nvPr/>
          </p:nvSpPr>
          <p:spPr bwMode="auto">
            <a:xfrm>
              <a:off x="1638893" y="2412907"/>
              <a:ext cx="38137" cy="44713"/>
            </a:xfrm>
            <a:custGeom>
              <a:avLst/>
              <a:gdLst>
                <a:gd name="T0" fmla="*/ 1 w 12"/>
                <a:gd name="T1" fmla="*/ 12 h 14"/>
                <a:gd name="T2" fmla="*/ 4 w 12"/>
                <a:gd name="T3" fmla="*/ 5 h 14"/>
                <a:gd name="T4" fmla="*/ 11 w 12"/>
                <a:gd name="T5" fmla="*/ 2 h 14"/>
                <a:gd name="T6" fmla="*/ 8 w 12"/>
                <a:gd name="T7" fmla="*/ 9 h 14"/>
                <a:gd name="T8" fmla="*/ 1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12"/>
                  </a:move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1" y="2"/>
                  </a:cubicBezTo>
                  <a:cubicBezTo>
                    <a:pt x="12" y="3"/>
                    <a:pt x="11" y="6"/>
                    <a:pt x="8" y="9"/>
                  </a:cubicBezTo>
                  <a:cubicBezTo>
                    <a:pt x="5" y="12"/>
                    <a:pt x="2" y="14"/>
                    <a:pt x="1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07"/>
            <p:cNvSpPr>
              <a:spLocks/>
            </p:cNvSpPr>
            <p:nvPr/>
          </p:nvSpPr>
          <p:spPr bwMode="auto">
            <a:xfrm>
              <a:off x="1650729" y="2451045"/>
              <a:ext cx="38137" cy="42083"/>
            </a:xfrm>
            <a:custGeom>
              <a:avLst/>
              <a:gdLst>
                <a:gd name="T0" fmla="*/ 1 w 12"/>
                <a:gd name="T1" fmla="*/ 12 h 13"/>
                <a:gd name="T2" fmla="*/ 4 w 12"/>
                <a:gd name="T3" fmla="*/ 4 h 13"/>
                <a:gd name="T4" fmla="*/ 11 w 12"/>
                <a:gd name="T5" fmla="*/ 1 h 13"/>
                <a:gd name="T6" fmla="*/ 8 w 12"/>
                <a:gd name="T7" fmla="*/ 9 h 13"/>
                <a:gd name="T8" fmla="*/ 1 w 12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" y="12"/>
                  </a:move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1" y="1"/>
                  </a:cubicBezTo>
                  <a:cubicBezTo>
                    <a:pt x="12" y="3"/>
                    <a:pt x="11" y="6"/>
                    <a:pt x="8" y="9"/>
                  </a:cubicBezTo>
                  <a:cubicBezTo>
                    <a:pt x="5" y="12"/>
                    <a:pt x="2" y="13"/>
                    <a:pt x="1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08"/>
            <p:cNvSpPr>
              <a:spLocks/>
            </p:cNvSpPr>
            <p:nvPr/>
          </p:nvSpPr>
          <p:spPr bwMode="auto">
            <a:xfrm>
              <a:off x="1432426" y="2284030"/>
              <a:ext cx="186741" cy="107836"/>
            </a:xfrm>
            <a:custGeom>
              <a:avLst/>
              <a:gdLst>
                <a:gd name="T0" fmla="*/ 39 w 59"/>
                <a:gd name="T1" fmla="*/ 34 h 34"/>
                <a:gd name="T2" fmla="*/ 18 w 59"/>
                <a:gd name="T3" fmla="*/ 16 h 34"/>
                <a:gd name="T4" fmla="*/ 2 w 59"/>
                <a:gd name="T5" fmla="*/ 4 h 34"/>
                <a:gd name="T6" fmla="*/ 30 w 59"/>
                <a:gd name="T7" fmla="*/ 8 h 34"/>
                <a:gd name="T8" fmla="*/ 57 w 59"/>
                <a:gd name="T9" fmla="*/ 17 h 34"/>
                <a:gd name="T10" fmla="*/ 39 w 59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4">
                  <a:moveTo>
                    <a:pt x="39" y="34"/>
                  </a:moveTo>
                  <a:cubicBezTo>
                    <a:pt x="38" y="28"/>
                    <a:pt x="23" y="19"/>
                    <a:pt x="18" y="16"/>
                  </a:cubicBezTo>
                  <a:cubicBezTo>
                    <a:pt x="9" y="9"/>
                    <a:pt x="0" y="7"/>
                    <a:pt x="2" y="4"/>
                  </a:cubicBezTo>
                  <a:cubicBezTo>
                    <a:pt x="4" y="0"/>
                    <a:pt x="26" y="6"/>
                    <a:pt x="30" y="8"/>
                  </a:cubicBezTo>
                  <a:cubicBezTo>
                    <a:pt x="35" y="11"/>
                    <a:pt x="54" y="17"/>
                    <a:pt x="57" y="17"/>
                  </a:cubicBezTo>
                  <a:cubicBezTo>
                    <a:pt x="59" y="17"/>
                    <a:pt x="39" y="34"/>
                    <a:pt x="39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09"/>
            <p:cNvSpPr>
              <a:spLocks/>
            </p:cNvSpPr>
            <p:nvPr/>
          </p:nvSpPr>
          <p:spPr bwMode="auto">
            <a:xfrm>
              <a:off x="1391659" y="2473401"/>
              <a:ext cx="85480" cy="44713"/>
            </a:xfrm>
            <a:custGeom>
              <a:avLst/>
              <a:gdLst>
                <a:gd name="T0" fmla="*/ 27 w 27"/>
                <a:gd name="T1" fmla="*/ 2 h 14"/>
                <a:gd name="T2" fmla="*/ 10 w 27"/>
                <a:gd name="T3" fmla="*/ 1 h 14"/>
                <a:gd name="T4" fmla="*/ 6 w 27"/>
                <a:gd name="T5" fmla="*/ 7 h 14"/>
                <a:gd name="T6" fmla="*/ 20 w 2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27" y="2"/>
                  </a:moveTo>
                  <a:cubicBezTo>
                    <a:pt x="27" y="2"/>
                    <a:pt x="14" y="0"/>
                    <a:pt x="10" y="1"/>
                  </a:cubicBezTo>
                  <a:cubicBezTo>
                    <a:pt x="6" y="2"/>
                    <a:pt x="0" y="5"/>
                    <a:pt x="6" y="7"/>
                  </a:cubicBezTo>
                  <a:cubicBezTo>
                    <a:pt x="11" y="8"/>
                    <a:pt x="17" y="11"/>
                    <a:pt x="20" y="1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10"/>
            <p:cNvSpPr>
              <a:spLocks/>
            </p:cNvSpPr>
            <p:nvPr/>
          </p:nvSpPr>
          <p:spPr bwMode="auto">
            <a:xfrm>
              <a:off x="1584975" y="2353729"/>
              <a:ext cx="103891" cy="195947"/>
            </a:xfrm>
            <a:custGeom>
              <a:avLst/>
              <a:gdLst>
                <a:gd name="T0" fmla="*/ 0 w 33"/>
                <a:gd name="T1" fmla="*/ 21 h 62"/>
                <a:gd name="T2" fmla="*/ 17 w 33"/>
                <a:gd name="T3" fmla="*/ 43 h 62"/>
                <a:gd name="T4" fmla="*/ 29 w 33"/>
                <a:gd name="T5" fmla="*/ 61 h 62"/>
                <a:gd name="T6" fmla="*/ 24 w 33"/>
                <a:gd name="T7" fmla="*/ 31 h 62"/>
                <a:gd name="T8" fmla="*/ 16 w 33"/>
                <a:gd name="T9" fmla="*/ 3 h 62"/>
                <a:gd name="T10" fmla="*/ 0 w 33"/>
                <a:gd name="T11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62">
                  <a:moveTo>
                    <a:pt x="0" y="21"/>
                  </a:moveTo>
                  <a:cubicBezTo>
                    <a:pt x="5" y="23"/>
                    <a:pt x="14" y="38"/>
                    <a:pt x="17" y="43"/>
                  </a:cubicBezTo>
                  <a:cubicBezTo>
                    <a:pt x="23" y="53"/>
                    <a:pt x="26" y="62"/>
                    <a:pt x="29" y="61"/>
                  </a:cubicBezTo>
                  <a:cubicBezTo>
                    <a:pt x="33" y="58"/>
                    <a:pt x="27" y="35"/>
                    <a:pt x="24" y="31"/>
                  </a:cubicBezTo>
                  <a:cubicBezTo>
                    <a:pt x="22" y="26"/>
                    <a:pt x="16" y="5"/>
                    <a:pt x="16" y="3"/>
                  </a:cubicBezTo>
                  <a:cubicBezTo>
                    <a:pt x="16" y="0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11"/>
            <p:cNvSpPr>
              <a:spLocks/>
            </p:cNvSpPr>
            <p:nvPr/>
          </p:nvSpPr>
          <p:spPr bwMode="auto">
            <a:xfrm>
              <a:off x="1463988" y="2504963"/>
              <a:ext cx="42082" cy="89425"/>
            </a:xfrm>
            <a:custGeom>
              <a:avLst/>
              <a:gdLst>
                <a:gd name="T0" fmla="*/ 11 w 13"/>
                <a:gd name="T1" fmla="*/ 0 h 28"/>
                <a:gd name="T2" fmla="*/ 12 w 13"/>
                <a:gd name="T3" fmla="*/ 18 h 28"/>
                <a:gd name="T4" fmla="*/ 7 w 13"/>
                <a:gd name="T5" fmla="*/ 22 h 28"/>
                <a:gd name="T6" fmla="*/ 0 w 13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11" y="0"/>
                  </a:moveTo>
                  <a:cubicBezTo>
                    <a:pt x="11" y="0"/>
                    <a:pt x="13" y="13"/>
                    <a:pt x="12" y="18"/>
                  </a:cubicBezTo>
                  <a:cubicBezTo>
                    <a:pt x="12" y="22"/>
                    <a:pt x="8" y="28"/>
                    <a:pt x="7" y="22"/>
                  </a:cubicBezTo>
                  <a:cubicBezTo>
                    <a:pt x="6" y="16"/>
                    <a:pt x="3" y="10"/>
                    <a:pt x="0" y="7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12"/>
            <p:cNvSpPr>
              <a:spLocks/>
            </p:cNvSpPr>
            <p:nvPr/>
          </p:nvSpPr>
          <p:spPr bwMode="auto">
            <a:xfrm>
              <a:off x="1441632" y="2241947"/>
              <a:ext cx="276166" cy="289317"/>
            </a:xfrm>
            <a:custGeom>
              <a:avLst/>
              <a:gdLst>
                <a:gd name="T0" fmla="*/ 87 w 87"/>
                <a:gd name="T1" fmla="*/ 3 h 91"/>
                <a:gd name="T2" fmla="*/ 69 w 87"/>
                <a:gd name="T3" fmla="*/ 10 h 91"/>
                <a:gd name="T4" fmla="*/ 40 w 87"/>
                <a:gd name="T5" fmla="*/ 38 h 91"/>
                <a:gd name="T6" fmla="*/ 2 w 87"/>
                <a:gd name="T7" fmla="*/ 91 h 91"/>
                <a:gd name="T8" fmla="*/ 87 w 87"/>
                <a:gd name="T9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1">
                  <a:moveTo>
                    <a:pt x="87" y="3"/>
                  </a:moveTo>
                  <a:cubicBezTo>
                    <a:pt x="85" y="1"/>
                    <a:pt x="79" y="0"/>
                    <a:pt x="69" y="10"/>
                  </a:cubicBezTo>
                  <a:cubicBezTo>
                    <a:pt x="61" y="17"/>
                    <a:pt x="51" y="27"/>
                    <a:pt x="40" y="38"/>
                  </a:cubicBezTo>
                  <a:cubicBezTo>
                    <a:pt x="17" y="63"/>
                    <a:pt x="0" y="86"/>
                    <a:pt x="2" y="91"/>
                  </a:cubicBezTo>
                  <a:cubicBezTo>
                    <a:pt x="41" y="64"/>
                    <a:pt x="74" y="20"/>
                    <a:pt x="87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13"/>
            <p:cNvSpPr>
              <a:spLocks/>
            </p:cNvSpPr>
            <p:nvPr/>
          </p:nvSpPr>
          <p:spPr bwMode="auto">
            <a:xfrm>
              <a:off x="1448207" y="2252468"/>
              <a:ext cx="282741" cy="294578"/>
            </a:xfrm>
            <a:custGeom>
              <a:avLst/>
              <a:gdLst>
                <a:gd name="T0" fmla="*/ 85 w 89"/>
                <a:gd name="T1" fmla="*/ 0 h 93"/>
                <a:gd name="T2" fmla="*/ 0 w 89"/>
                <a:gd name="T3" fmla="*/ 88 h 93"/>
                <a:gd name="T4" fmla="*/ 0 w 89"/>
                <a:gd name="T5" fmla="*/ 89 h 93"/>
                <a:gd name="T6" fmla="*/ 51 w 89"/>
                <a:gd name="T7" fmla="*/ 49 h 93"/>
                <a:gd name="T8" fmla="*/ 79 w 89"/>
                <a:gd name="T9" fmla="*/ 19 h 93"/>
                <a:gd name="T10" fmla="*/ 85 w 89"/>
                <a:gd name="T11" fmla="*/ 0 h 93"/>
                <a:gd name="T12" fmla="*/ 85 w 89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3">
                  <a:moveTo>
                    <a:pt x="85" y="0"/>
                  </a:moveTo>
                  <a:cubicBezTo>
                    <a:pt x="72" y="17"/>
                    <a:pt x="39" y="61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4" y="93"/>
                    <a:pt x="27" y="75"/>
                    <a:pt x="51" y="49"/>
                  </a:cubicBezTo>
                  <a:cubicBezTo>
                    <a:pt x="62" y="38"/>
                    <a:pt x="72" y="28"/>
                    <a:pt x="79" y="19"/>
                  </a:cubicBezTo>
                  <a:cubicBezTo>
                    <a:pt x="89" y="7"/>
                    <a:pt x="87" y="2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14"/>
            <p:cNvSpPr>
              <a:spLocks/>
            </p:cNvSpPr>
            <p:nvPr/>
          </p:nvSpPr>
          <p:spPr bwMode="auto">
            <a:xfrm>
              <a:off x="1679660" y="2264303"/>
              <a:ext cx="24986" cy="28932"/>
            </a:xfrm>
            <a:custGeom>
              <a:avLst/>
              <a:gdLst>
                <a:gd name="T0" fmla="*/ 4 w 8"/>
                <a:gd name="T1" fmla="*/ 4 h 9"/>
                <a:gd name="T2" fmla="*/ 8 w 8"/>
                <a:gd name="T3" fmla="*/ 8 h 9"/>
                <a:gd name="T4" fmla="*/ 6 w 8"/>
                <a:gd name="T5" fmla="*/ 2 h 9"/>
                <a:gd name="T6" fmla="*/ 1 w 8"/>
                <a:gd name="T7" fmla="*/ 0 h 9"/>
                <a:gd name="T8" fmla="*/ 4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4"/>
                  </a:moveTo>
                  <a:cubicBezTo>
                    <a:pt x="6" y="6"/>
                    <a:pt x="7" y="9"/>
                    <a:pt x="8" y="8"/>
                  </a:cubicBezTo>
                  <a:cubicBezTo>
                    <a:pt x="8" y="7"/>
                    <a:pt x="8" y="4"/>
                    <a:pt x="6" y="2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0" y="1"/>
                    <a:pt x="2" y="2"/>
                    <a:pt x="4" y="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81517" y="3766459"/>
            <a:ext cx="609582" cy="614133"/>
            <a:chOff x="1306179" y="2140686"/>
            <a:chExt cx="528660" cy="532607"/>
          </a:xfrm>
        </p:grpSpPr>
        <p:sp>
          <p:nvSpPr>
            <p:cNvPr id="78" name="Freeform 102"/>
            <p:cNvSpPr>
              <a:spLocks/>
            </p:cNvSpPr>
            <p:nvPr/>
          </p:nvSpPr>
          <p:spPr bwMode="auto">
            <a:xfrm>
              <a:off x="1306179" y="2140686"/>
              <a:ext cx="512879" cy="507620"/>
            </a:xfrm>
            <a:custGeom>
              <a:avLst/>
              <a:gdLst>
                <a:gd name="T0" fmla="*/ 58 w 162"/>
                <a:gd name="T1" fmla="*/ 111 h 160"/>
                <a:gd name="T2" fmla="*/ 72 w 162"/>
                <a:gd name="T3" fmla="*/ 90 h 160"/>
                <a:gd name="T4" fmla="*/ 42 w 162"/>
                <a:gd name="T5" fmla="*/ 51 h 160"/>
                <a:gd name="T6" fmla="*/ 63 w 162"/>
                <a:gd name="T7" fmla="*/ 55 h 160"/>
                <a:gd name="T8" fmla="*/ 69 w 162"/>
                <a:gd name="T9" fmla="*/ 45 h 160"/>
                <a:gd name="T10" fmla="*/ 76 w 162"/>
                <a:gd name="T11" fmla="*/ 52 h 160"/>
                <a:gd name="T12" fmla="*/ 80 w 162"/>
                <a:gd name="T13" fmla="*/ 49 h 160"/>
                <a:gd name="T14" fmla="*/ 95 w 162"/>
                <a:gd name="T15" fmla="*/ 64 h 160"/>
                <a:gd name="T16" fmla="*/ 130 w 162"/>
                <a:gd name="T17" fmla="*/ 36 h 160"/>
                <a:gd name="T18" fmla="*/ 159 w 162"/>
                <a:gd name="T19" fmla="*/ 67 h 160"/>
                <a:gd name="T20" fmla="*/ 162 w 162"/>
                <a:gd name="T21" fmla="*/ 69 h 160"/>
                <a:gd name="T22" fmla="*/ 141 w 162"/>
                <a:gd name="T23" fmla="*/ 30 h 160"/>
                <a:gd name="T24" fmla="*/ 31 w 162"/>
                <a:gd name="T25" fmla="*/ 30 h 160"/>
                <a:gd name="T26" fmla="*/ 31 w 162"/>
                <a:gd name="T27" fmla="*/ 140 h 160"/>
                <a:gd name="T28" fmla="*/ 65 w 162"/>
                <a:gd name="T29" fmla="*/ 160 h 160"/>
                <a:gd name="T30" fmla="*/ 30 w 162"/>
                <a:gd name="T31" fmla="*/ 111 h 160"/>
                <a:gd name="T32" fmla="*/ 58 w 162"/>
                <a:gd name="T33" fmla="*/ 11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60">
                  <a:moveTo>
                    <a:pt x="58" y="111"/>
                  </a:moveTo>
                  <a:cubicBezTo>
                    <a:pt x="72" y="90"/>
                    <a:pt x="72" y="90"/>
                    <a:pt x="72" y="9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59" y="55"/>
                    <a:pt x="152" y="41"/>
                    <a:pt x="141" y="30"/>
                  </a:cubicBezTo>
                  <a:cubicBezTo>
                    <a:pt x="110" y="0"/>
                    <a:pt x="61" y="0"/>
                    <a:pt x="31" y="30"/>
                  </a:cubicBezTo>
                  <a:cubicBezTo>
                    <a:pt x="0" y="61"/>
                    <a:pt x="0" y="110"/>
                    <a:pt x="31" y="140"/>
                  </a:cubicBezTo>
                  <a:cubicBezTo>
                    <a:pt x="41" y="150"/>
                    <a:pt x="52" y="157"/>
                    <a:pt x="65" y="160"/>
                  </a:cubicBezTo>
                  <a:cubicBezTo>
                    <a:pt x="30" y="111"/>
                    <a:pt x="30" y="111"/>
                    <a:pt x="30" y="111"/>
                  </a:cubicBezTo>
                  <a:lnTo>
                    <a:pt x="58" y="11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03"/>
            <p:cNvSpPr>
              <a:spLocks/>
            </p:cNvSpPr>
            <p:nvPr/>
          </p:nvSpPr>
          <p:spPr bwMode="auto">
            <a:xfrm>
              <a:off x="1400864" y="2255098"/>
              <a:ext cx="433975" cy="418195"/>
            </a:xfrm>
            <a:custGeom>
              <a:avLst/>
              <a:gdLst>
                <a:gd name="T0" fmla="*/ 111 w 137"/>
                <a:gd name="T1" fmla="*/ 104 h 132"/>
                <a:gd name="T2" fmla="*/ 132 w 137"/>
                <a:gd name="T3" fmla="*/ 33 h 132"/>
                <a:gd name="T4" fmla="*/ 129 w 137"/>
                <a:gd name="T5" fmla="*/ 31 h 132"/>
                <a:gd name="T6" fmla="*/ 100 w 137"/>
                <a:gd name="T7" fmla="*/ 0 h 132"/>
                <a:gd name="T8" fmla="*/ 65 w 137"/>
                <a:gd name="T9" fmla="*/ 28 h 132"/>
                <a:gd name="T10" fmla="*/ 50 w 137"/>
                <a:gd name="T11" fmla="*/ 13 h 132"/>
                <a:gd name="T12" fmla="*/ 46 w 137"/>
                <a:gd name="T13" fmla="*/ 16 h 132"/>
                <a:gd name="T14" fmla="*/ 39 w 137"/>
                <a:gd name="T15" fmla="*/ 9 h 132"/>
                <a:gd name="T16" fmla="*/ 33 w 137"/>
                <a:gd name="T17" fmla="*/ 19 h 132"/>
                <a:gd name="T18" fmla="*/ 12 w 137"/>
                <a:gd name="T19" fmla="*/ 15 h 132"/>
                <a:gd name="T20" fmla="*/ 42 w 137"/>
                <a:gd name="T21" fmla="*/ 54 h 132"/>
                <a:gd name="T22" fmla="*/ 28 w 137"/>
                <a:gd name="T23" fmla="*/ 75 h 132"/>
                <a:gd name="T24" fmla="*/ 0 w 137"/>
                <a:gd name="T25" fmla="*/ 75 h 132"/>
                <a:gd name="T26" fmla="*/ 35 w 137"/>
                <a:gd name="T27" fmla="*/ 124 h 132"/>
                <a:gd name="T28" fmla="*/ 111 w 137"/>
                <a:gd name="T29" fmla="*/ 10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32">
                  <a:moveTo>
                    <a:pt x="111" y="104"/>
                  </a:moveTo>
                  <a:cubicBezTo>
                    <a:pt x="130" y="85"/>
                    <a:pt x="137" y="58"/>
                    <a:pt x="132" y="33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61" y="132"/>
                    <a:pt x="90" y="125"/>
                    <a:pt x="111" y="1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04"/>
            <p:cNvSpPr>
              <a:spLocks/>
            </p:cNvSpPr>
            <p:nvPr/>
          </p:nvSpPr>
          <p:spPr bwMode="auto">
            <a:xfrm>
              <a:off x="1521851" y="2293235"/>
              <a:ext cx="40767" cy="40767"/>
            </a:xfrm>
            <a:custGeom>
              <a:avLst/>
              <a:gdLst>
                <a:gd name="T0" fmla="*/ 2 w 13"/>
                <a:gd name="T1" fmla="*/ 12 h 13"/>
                <a:gd name="T2" fmla="*/ 9 w 13"/>
                <a:gd name="T3" fmla="*/ 9 h 13"/>
                <a:gd name="T4" fmla="*/ 12 w 13"/>
                <a:gd name="T5" fmla="*/ 1 h 13"/>
                <a:gd name="T6" fmla="*/ 5 w 13"/>
                <a:gd name="T7" fmla="*/ 4 h 13"/>
                <a:gd name="T8" fmla="*/ 2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cubicBezTo>
                    <a:pt x="3" y="13"/>
                    <a:pt x="6" y="12"/>
                    <a:pt x="9" y="9"/>
                  </a:cubicBezTo>
                  <a:cubicBezTo>
                    <a:pt x="12" y="6"/>
                    <a:pt x="13" y="3"/>
                    <a:pt x="12" y="1"/>
                  </a:cubicBezTo>
                  <a:cubicBezTo>
                    <a:pt x="11" y="0"/>
                    <a:pt x="7" y="2"/>
                    <a:pt x="5" y="4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05"/>
            <p:cNvSpPr>
              <a:spLocks/>
            </p:cNvSpPr>
            <p:nvPr/>
          </p:nvSpPr>
          <p:spPr bwMode="auto">
            <a:xfrm>
              <a:off x="1486344" y="2280084"/>
              <a:ext cx="40767" cy="42083"/>
            </a:xfrm>
            <a:custGeom>
              <a:avLst/>
              <a:gdLst>
                <a:gd name="T0" fmla="*/ 2 w 13"/>
                <a:gd name="T1" fmla="*/ 12 h 13"/>
                <a:gd name="T2" fmla="*/ 9 w 13"/>
                <a:gd name="T3" fmla="*/ 9 h 13"/>
                <a:gd name="T4" fmla="*/ 12 w 13"/>
                <a:gd name="T5" fmla="*/ 1 h 13"/>
                <a:gd name="T6" fmla="*/ 4 w 13"/>
                <a:gd name="T7" fmla="*/ 4 h 13"/>
                <a:gd name="T8" fmla="*/ 2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cubicBezTo>
                    <a:pt x="3" y="13"/>
                    <a:pt x="6" y="12"/>
                    <a:pt x="9" y="9"/>
                  </a:cubicBezTo>
                  <a:cubicBezTo>
                    <a:pt x="12" y="6"/>
                    <a:pt x="13" y="3"/>
                    <a:pt x="12" y="1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06"/>
            <p:cNvSpPr>
              <a:spLocks/>
            </p:cNvSpPr>
            <p:nvPr/>
          </p:nvSpPr>
          <p:spPr bwMode="auto">
            <a:xfrm>
              <a:off x="1638893" y="2412907"/>
              <a:ext cx="38137" cy="44713"/>
            </a:xfrm>
            <a:custGeom>
              <a:avLst/>
              <a:gdLst>
                <a:gd name="T0" fmla="*/ 1 w 12"/>
                <a:gd name="T1" fmla="*/ 12 h 14"/>
                <a:gd name="T2" fmla="*/ 4 w 12"/>
                <a:gd name="T3" fmla="*/ 5 h 14"/>
                <a:gd name="T4" fmla="*/ 11 w 12"/>
                <a:gd name="T5" fmla="*/ 2 h 14"/>
                <a:gd name="T6" fmla="*/ 8 w 12"/>
                <a:gd name="T7" fmla="*/ 9 h 14"/>
                <a:gd name="T8" fmla="*/ 1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12"/>
                  </a:move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1" y="2"/>
                  </a:cubicBezTo>
                  <a:cubicBezTo>
                    <a:pt x="12" y="3"/>
                    <a:pt x="11" y="6"/>
                    <a:pt x="8" y="9"/>
                  </a:cubicBezTo>
                  <a:cubicBezTo>
                    <a:pt x="5" y="12"/>
                    <a:pt x="2" y="14"/>
                    <a:pt x="1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107"/>
            <p:cNvSpPr>
              <a:spLocks/>
            </p:cNvSpPr>
            <p:nvPr/>
          </p:nvSpPr>
          <p:spPr bwMode="auto">
            <a:xfrm>
              <a:off x="1650729" y="2451045"/>
              <a:ext cx="38137" cy="42083"/>
            </a:xfrm>
            <a:custGeom>
              <a:avLst/>
              <a:gdLst>
                <a:gd name="T0" fmla="*/ 1 w 12"/>
                <a:gd name="T1" fmla="*/ 12 h 13"/>
                <a:gd name="T2" fmla="*/ 4 w 12"/>
                <a:gd name="T3" fmla="*/ 4 h 13"/>
                <a:gd name="T4" fmla="*/ 11 w 12"/>
                <a:gd name="T5" fmla="*/ 1 h 13"/>
                <a:gd name="T6" fmla="*/ 8 w 12"/>
                <a:gd name="T7" fmla="*/ 9 h 13"/>
                <a:gd name="T8" fmla="*/ 1 w 12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" y="12"/>
                  </a:move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1" y="1"/>
                  </a:cubicBezTo>
                  <a:cubicBezTo>
                    <a:pt x="12" y="3"/>
                    <a:pt x="11" y="6"/>
                    <a:pt x="8" y="9"/>
                  </a:cubicBezTo>
                  <a:cubicBezTo>
                    <a:pt x="5" y="12"/>
                    <a:pt x="2" y="13"/>
                    <a:pt x="1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08"/>
            <p:cNvSpPr>
              <a:spLocks/>
            </p:cNvSpPr>
            <p:nvPr/>
          </p:nvSpPr>
          <p:spPr bwMode="auto">
            <a:xfrm>
              <a:off x="1432426" y="2284030"/>
              <a:ext cx="186741" cy="107836"/>
            </a:xfrm>
            <a:custGeom>
              <a:avLst/>
              <a:gdLst>
                <a:gd name="T0" fmla="*/ 39 w 59"/>
                <a:gd name="T1" fmla="*/ 34 h 34"/>
                <a:gd name="T2" fmla="*/ 18 w 59"/>
                <a:gd name="T3" fmla="*/ 16 h 34"/>
                <a:gd name="T4" fmla="*/ 2 w 59"/>
                <a:gd name="T5" fmla="*/ 4 h 34"/>
                <a:gd name="T6" fmla="*/ 30 w 59"/>
                <a:gd name="T7" fmla="*/ 8 h 34"/>
                <a:gd name="T8" fmla="*/ 57 w 59"/>
                <a:gd name="T9" fmla="*/ 17 h 34"/>
                <a:gd name="T10" fmla="*/ 39 w 59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4">
                  <a:moveTo>
                    <a:pt x="39" y="34"/>
                  </a:moveTo>
                  <a:cubicBezTo>
                    <a:pt x="38" y="28"/>
                    <a:pt x="23" y="19"/>
                    <a:pt x="18" y="16"/>
                  </a:cubicBezTo>
                  <a:cubicBezTo>
                    <a:pt x="9" y="9"/>
                    <a:pt x="0" y="7"/>
                    <a:pt x="2" y="4"/>
                  </a:cubicBezTo>
                  <a:cubicBezTo>
                    <a:pt x="4" y="0"/>
                    <a:pt x="26" y="6"/>
                    <a:pt x="30" y="8"/>
                  </a:cubicBezTo>
                  <a:cubicBezTo>
                    <a:pt x="35" y="11"/>
                    <a:pt x="54" y="17"/>
                    <a:pt x="57" y="17"/>
                  </a:cubicBezTo>
                  <a:cubicBezTo>
                    <a:pt x="59" y="17"/>
                    <a:pt x="39" y="34"/>
                    <a:pt x="39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109"/>
            <p:cNvSpPr>
              <a:spLocks/>
            </p:cNvSpPr>
            <p:nvPr/>
          </p:nvSpPr>
          <p:spPr bwMode="auto">
            <a:xfrm>
              <a:off x="1391659" y="2473401"/>
              <a:ext cx="85480" cy="44713"/>
            </a:xfrm>
            <a:custGeom>
              <a:avLst/>
              <a:gdLst>
                <a:gd name="T0" fmla="*/ 27 w 27"/>
                <a:gd name="T1" fmla="*/ 2 h 14"/>
                <a:gd name="T2" fmla="*/ 10 w 27"/>
                <a:gd name="T3" fmla="*/ 1 h 14"/>
                <a:gd name="T4" fmla="*/ 6 w 27"/>
                <a:gd name="T5" fmla="*/ 7 h 14"/>
                <a:gd name="T6" fmla="*/ 20 w 2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27" y="2"/>
                  </a:moveTo>
                  <a:cubicBezTo>
                    <a:pt x="27" y="2"/>
                    <a:pt x="14" y="0"/>
                    <a:pt x="10" y="1"/>
                  </a:cubicBezTo>
                  <a:cubicBezTo>
                    <a:pt x="6" y="2"/>
                    <a:pt x="0" y="5"/>
                    <a:pt x="6" y="7"/>
                  </a:cubicBezTo>
                  <a:cubicBezTo>
                    <a:pt x="11" y="8"/>
                    <a:pt x="17" y="11"/>
                    <a:pt x="20" y="1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110"/>
            <p:cNvSpPr>
              <a:spLocks/>
            </p:cNvSpPr>
            <p:nvPr/>
          </p:nvSpPr>
          <p:spPr bwMode="auto">
            <a:xfrm>
              <a:off x="1584975" y="2353729"/>
              <a:ext cx="103891" cy="195947"/>
            </a:xfrm>
            <a:custGeom>
              <a:avLst/>
              <a:gdLst>
                <a:gd name="T0" fmla="*/ 0 w 33"/>
                <a:gd name="T1" fmla="*/ 21 h 62"/>
                <a:gd name="T2" fmla="*/ 17 w 33"/>
                <a:gd name="T3" fmla="*/ 43 h 62"/>
                <a:gd name="T4" fmla="*/ 29 w 33"/>
                <a:gd name="T5" fmla="*/ 61 h 62"/>
                <a:gd name="T6" fmla="*/ 24 w 33"/>
                <a:gd name="T7" fmla="*/ 31 h 62"/>
                <a:gd name="T8" fmla="*/ 16 w 33"/>
                <a:gd name="T9" fmla="*/ 3 h 62"/>
                <a:gd name="T10" fmla="*/ 0 w 33"/>
                <a:gd name="T11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62">
                  <a:moveTo>
                    <a:pt x="0" y="21"/>
                  </a:moveTo>
                  <a:cubicBezTo>
                    <a:pt x="5" y="23"/>
                    <a:pt x="14" y="38"/>
                    <a:pt x="17" y="43"/>
                  </a:cubicBezTo>
                  <a:cubicBezTo>
                    <a:pt x="23" y="53"/>
                    <a:pt x="26" y="62"/>
                    <a:pt x="29" y="61"/>
                  </a:cubicBezTo>
                  <a:cubicBezTo>
                    <a:pt x="33" y="58"/>
                    <a:pt x="27" y="35"/>
                    <a:pt x="24" y="31"/>
                  </a:cubicBezTo>
                  <a:cubicBezTo>
                    <a:pt x="22" y="26"/>
                    <a:pt x="16" y="5"/>
                    <a:pt x="16" y="3"/>
                  </a:cubicBezTo>
                  <a:cubicBezTo>
                    <a:pt x="16" y="0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11"/>
            <p:cNvSpPr>
              <a:spLocks/>
            </p:cNvSpPr>
            <p:nvPr/>
          </p:nvSpPr>
          <p:spPr bwMode="auto">
            <a:xfrm>
              <a:off x="1463988" y="2504963"/>
              <a:ext cx="42082" cy="89425"/>
            </a:xfrm>
            <a:custGeom>
              <a:avLst/>
              <a:gdLst>
                <a:gd name="T0" fmla="*/ 11 w 13"/>
                <a:gd name="T1" fmla="*/ 0 h 28"/>
                <a:gd name="T2" fmla="*/ 12 w 13"/>
                <a:gd name="T3" fmla="*/ 18 h 28"/>
                <a:gd name="T4" fmla="*/ 7 w 13"/>
                <a:gd name="T5" fmla="*/ 22 h 28"/>
                <a:gd name="T6" fmla="*/ 0 w 13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11" y="0"/>
                  </a:moveTo>
                  <a:cubicBezTo>
                    <a:pt x="11" y="0"/>
                    <a:pt x="13" y="13"/>
                    <a:pt x="12" y="18"/>
                  </a:cubicBezTo>
                  <a:cubicBezTo>
                    <a:pt x="12" y="22"/>
                    <a:pt x="8" y="28"/>
                    <a:pt x="7" y="22"/>
                  </a:cubicBezTo>
                  <a:cubicBezTo>
                    <a:pt x="6" y="16"/>
                    <a:pt x="3" y="10"/>
                    <a:pt x="0" y="7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12"/>
            <p:cNvSpPr>
              <a:spLocks/>
            </p:cNvSpPr>
            <p:nvPr/>
          </p:nvSpPr>
          <p:spPr bwMode="auto">
            <a:xfrm>
              <a:off x="1441632" y="2241947"/>
              <a:ext cx="276166" cy="289317"/>
            </a:xfrm>
            <a:custGeom>
              <a:avLst/>
              <a:gdLst>
                <a:gd name="T0" fmla="*/ 87 w 87"/>
                <a:gd name="T1" fmla="*/ 3 h 91"/>
                <a:gd name="T2" fmla="*/ 69 w 87"/>
                <a:gd name="T3" fmla="*/ 10 h 91"/>
                <a:gd name="T4" fmla="*/ 40 w 87"/>
                <a:gd name="T5" fmla="*/ 38 h 91"/>
                <a:gd name="T6" fmla="*/ 2 w 87"/>
                <a:gd name="T7" fmla="*/ 91 h 91"/>
                <a:gd name="T8" fmla="*/ 87 w 87"/>
                <a:gd name="T9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1">
                  <a:moveTo>
                    <a:pt x="87" y="3"/>
                  </a:moveTo>
                  <a:cubicBezTo>
                    <a:pt x="85" y="1"/>
                    <a:pt x="79" y="0"/>
                    <a:pt x="69" y="10"/>
                  </a:cubicBezTo>
                  <a:cubicBezTo>
                    <a:pt x="61" y="17"/>
                    <a:pt x="51" y="27"/>
                    <a:pt x="40" y="38"/>
                  </a:cubicBezTo>
                  <a:cubicBezTo>
                    <a:pt x="17" y="63"/>
                    <a:pt x="0" y="86"/>
                    <a:pt x="2" y="91"/>
                  </a:cubicBezTo>
                  <a:cubicBezTo>
                    <a:pt x="41" y="64"/>
                    <a:pt x="74" y="20"/>
                    <a:pt x="87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13"/>
            <p:cNvSpPr>
              <a:spLocks/>
            </p:cNvSpPr>
            <p:nvPr/>
          </p:nvSpPr>
          <p:spPr bwMode="auto">
            <a:xfrm>
              <a:off x="1448207" y="2252468"/>
              <a:ext cx="282741" cy="294578"/>
            </a:xfrm>
            <a:custGeom>
              <a:avLst/>
              <a:gdLst>
                <a:gd name="T0" fmla="*/ 85 w 89"/>
                <a:gd name="T1" fmla="*/ 0 h 93"/>
                <a:gd name="T2" fmla="*/ 0 w 89"/>
                <a:gd name="T3" fmla="*/ 88 h 93"/>
                <a:gd name="T4" fmla="*/ 0 w 89"/>
                <a:gd name="T5" fmla="*/ 89 h 93"/>
                <a:gd name="T6" fmla="*/ 51 w 89"/>
                <a:gd name="T7" fmla="*/ 49 h 93"/>
                <a:gd name="T8" fmla="*/ 79 w 89"/>
                <a:gd name="T9" fmla="*/ 19 h 93"/>
                <a:gd name="T10" fmla="*/ 85 w 89"/>
                <a:gd name="T11" fmla="*/ 0 h 93"/>
                <a:gd name="T12" fmla="*/ 85 w 89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3">
                  <a:moveTo>
                    <a:pt x="85" y="0"/>
                  </a:moveTo>
                  <a:cubicBezTo>
                    <a:pt x="72" y="17"/>
                    <a:pt x="39" y="61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4" y="93"/>
                    <a:pt x="27" y="75"/>
                    <a:pt x="51" y="49"/>
                  </a:cubicBezTo>
                  <a:cubicBezTo>
                    <a:pt x="62" y="38"/>
                    <a:pt x="72" y="28"/>
                    <a:pt x="79" y="19"/>
                  </a:cubicBezTo>
                  <a:cubicBezTo>
                    <a:pt x="89" y="7"/>
                    <a:pt x="87" y="2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14"/>
            <p:cNvSpPr>
              <a:spLocks/>
            </p:cNvSpPr>
            <p:nvPr/>
          </p:nvSpPr>
          <p:spPr bwMode="auto">
            <a:xfrm>
              <a:off x="1679660" y="2264303"/>
              <a:ext cx="24986" cy="28932"/>
            </a:xfrm>
            <a:custGeom>
              <a:avLst/>
              <a:gdLst>
                <a:gd name="T0" fmla="*/ 4 w 8"/>
                <a:gd name="T1" fmla="*/ 4 h 9"/>
                <a:gd name="T2" fmla="*/ 8 w 8"/>
                <a:gd name="T3" fmla="*/ 8 h 9"/>
                <a:gd name="T4" fmla="*/ 6 w 8"/>
                <a:gd name="T5" fmla="*/ 2 h 9"/>
                <a:gd name="T6" fmla="*/ 1 w 8"/>
                <a:gd name="T7" fmla="*/ 0 h 9"/>
                <a:gd name="T8" fmla="*/ 4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4"/>
                  </a:moveTo>
                  <a:cubicBezTo>
                    <a:pt x="6" y="6"/>
                    <a:pt x="7" y="9"/>
                    <a:pt x="8" y="8"/>
                  </a:cubicBezTo>
                  <a:cubicBezTo>
                    <a:pt x="8" y="7"/>
                    <a:pt x="8" y="4"/>
                    <a:pt x="6" y="2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0" y="1"/>
                    <a:pt x="2" y="2"/>
                    <a:pt x="4" y="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1517" y="2368482"/>
            <a:ext cx="609582" cy="614133"/>
            <a:chOff x="1306179" y="2140686"/>
            <a:chExt cx="528660" cy="532607"/>
          </a:xfrm>
        </p:grpSpPr>
        <p:sp>
          <p:nvSpPr>
            <p:cNvPr id="26" name="Freeform 102"/>
            <p:cNvSpPr>
              <a:spLocks/>
            </p:cNvSpPr>
            <p:nvPr/>
          </p:nvSpPr>
          <p:spPr bwMode="auto">
            <a:xfrm>
              <a:off x="1306179" y="2140686"/>
              <a:ext cx="512879" cy="507620"/>
            </a:xfrm>
            <a:custGeom>
              <a:avLst/>
              <a:gdLst>
                <a:gd name="T0" fmla="*/ 58 w 162"/>
                <a:gd name="T1" fmla="*/ 111 h 160"/>
                <a:gd name="T2" fmla="*/ 72 w 162"/>
                <a:gd name="T3" fmla="*/ 90 h 160"/>
                <a:gd name="T4" fmla="*/ 42 w 162"/>
                <a:gd name="T5" fmla="*/ 51 h 160"/>
                <a:gd name="T6" fmla="*/ 63 w 162"/>
                <a:gd name="T7" fmla="*/ 55 h 160"/>
                <a:gd name="T8" fmla="*/ 69 w 162"/>
                <a:gd name="T9" fmla="*/ 45 h 160"/>
                <a:gd name="T10" fmla="*/ 76 w 162"/>
                <a:gd name="T11" fmla="*/ 52 h 160"/>
                <a:gd name="T12" fmla="*/ 80 w 162"/>
                <a:gd name="T13" fmla="*/ 49 h 160"/>
                <a:gd name="T14" fmla="*/ 95 w 162"/>
                <a:gd name="T15" fmla="*/ 64 h 160"/>
                <a:gd name="T16" fmla="*/ 130 w 162"/>
                <a:gd name="T17" fmla="*/ 36 h 160"/>
                <a:gd name="T18" fmla="*/ 159 w 162"/>
                <a:gd name="T19" fmla="*/ 67 h 160"/>
                <a:gd name="T20" fmla="*/ 162 w 162"/>
                <a:gd name="T21" fmla="*/ 69 h 160"/>
                <a:gd name="T22" fmla="*/ 141 w 162"/>
                <a:gd name="T23" fmla="*/ 30 h 160"/>
                <a:gd name="T24" fmla="*/ 31 w 162"/>
                <a:gd name="T25" fmla="*/ 30 h 160"/>
                <a:gd name="T26" fmla="*/ 31 w 162"/>
                <a:gd name="T27" fmla="*/ 140 h 160"/>
                <a:gd name="T28" fmla="*/ 65 w 162"/>
                <a:gd name="T29" fmla="*/ 160 h 160"/>
                <a:gd name="T30" fmla="*/ 30 w 162"/>
                <a:gd name="T31" fmla="*/ 111 h 160"/>
                <a:gd name="T32" fmla="*/ 58 w 162"/>
                <a:gd name="T33" fmla="*/ 11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60">
                  <a:moveTo>
                    <a:pt x="58" y="111"/>
                  </a:moveTo>
                  <a:cubicBezTo>
                    <a:pt x="72" y="90"/>
                    <a:pt x="72" y="90"/>
                    <a:pt x="72" y="9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59" y="55"/>
                    <a:pt x="152" y="41"/>
                    <a:pt x="141" y="30"/>
                  </a:cubicBezTo>
                  <a:cubicBezTo>
                    <a:pt x="110" y="0"/>
                    <a:pt x="61" y="0"/>
                    <a:pt x="31" y="30"/>
                  </a:cubicBezTo>
                  <a:cubicBezTo>
                    <a:pt x="0" y="61"/>
                    <a:pt x="0" y="110"/>
                    <a:pt x="31" y="140"/>
                  </a:cubicBezTo>
                  <a:cubicBezTo>
                    <a:pt x="41" y="150"/>
                    <a:pt x="52" y="157"/>
                    <a:pt x="65" y="160"/>
                  </a:cubicBezTo>
                  <a:cubicBezTo>
                    <a:pt x="30" y="111"/>
                    <a:pt x="30" y="111"/>
                    <a:pt x="30" y="111"/>
                  </a:cubicBezTo>
                  <a:lnTo>
                    <a:pt x="58" y="11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03"/>
            <p:cNvSpPr>
              <a:spLocks/>
            </p:cNvSpPr>
            <p:nvPr/>
          </p:nvSpPr>
          <p:spPr bwMode="auto">
            <a:xfrm>
              <a:off x="1400864" y="2255098"/>
              <a:ext cx="433975" cy="418195"/>
            </a:xfrm>
            <a:custGeom>
              <a:avLst/>
              <a:gdLst>
                <a:gd name="T0" fmla="*/ 111 w 137"/>
                <a:gd name="T1" fmla="*/ 104 h 132"/>
                <a:gd name="T2" fmla="*/ 132 w 137"/>
                <a:gd name="T3" fmla="*/ 33 h 132"/>
                <a:gd name="T4" fmla="*/ 129 w 137"/>
                <a:gd name="T5" fmla="*/ 31 h 132"/>
                <a:gd name="T6" fmla="*/ 100 w 137"/>
                <a:gd name="T7" fmla="*/ 0 h 132"/>
                <a:gd name="T8" fmla="*/ 65 w 137"/>
                <a:gd name="T9" fmla="*/ 28 h 132"/>
                <a:gd name="T10" fmla="*/ 50 w 137"/>
                <a:gd name="T11" fmla="*/ 13 h 132"/>
                <a:gd name="T12" fmla="*/ 46 w 137"/>
                <a:gd name="T13" fmla="*/ 16 h 132"/>
                <a:gd name="T14" fmla="*/ 39 w 137"/>
                <a:gd name="T15" fmla="*/ 9 h 132"/>
                <a:gd name="T16" fmla="*/ 33 w 137"/>
                <a:gd name="T17" fmla="*/ 19 h 132"/>
                <a:gd name="T18" fmla="*/ 12 w 137"/>
                <a:gd name="T19" fmla="*/ 15 h 132"/>
                <a:gd name="T20" fmla="*/ 42 w 137"/>
                <a:gd name="T21" fmla="*/ 54 h 132"/>
                <a:gd name="T22" fmla="*/ 28 w 137"/>
                <a:gd name="T23" fmla="*/ 75 h 132"/>
                <a:gd name="T24" fmla="*/ 0 w 137"/>
                <a:gd name="T25" fmla="*/ 75 h 132"/>
                <a:gd name="T26" fmla="*/ 35 w 137"/>
                <a:gd name="T27" fmla="*/ 124 h 132"/>
                <a:gd name="T28" fmla="*/ 111 w 137"/>
                <a:gd name="T29" fmla="*/ 10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32">
                  <a:moveTo>
                    <a:pt x="111" y="104"/>
                  </a:moveTo>
                  <a:cubicBezTo>
                    <a:pt x="130" y="85"/>
                    <a:pt x="137" y="58"/>
                    <a:pt x="132" y="33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61" y="132"/>
                    <a:pt x="90" y="125"/>
                    <a:pt x="111" y="1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04"/>
            <p:cNvSpPr>
              <a:spLocks/>
            </p:cNvSpPr>
            <p:nvPr/>
          </p:nvSpPr>
          <p:spPr bwMode="auto">
            <a:xfrm>
              <a:off x="1521851" y="2293235"/>
              <a:ext cx="40767" cy="40767"/>
            </a:xfrm>
            <a:custGeom>
              <a:avLst/>
              <a:gdLst>
                <a:gd name="T0" fmla="*/ 2 w 13"/>
                <a:gd name="T1" fmla="*/ 12 h 13"/>
                <a:gd name="T2" fmla="*/ 9 w 13"/>
                <a:gd name="T3" fmla="*/ 9 h 13"/>
                <a:gd name="T4" fmla="*/ 12 w 13"/>
                <a:gd name="T5" fmla="*/ 1 h 13"/>
                <a:gd name="T6" fmla="*/ 5 w 13"/>
                <a:gd name="T7" fmla="*/ 4 h 13"/>
                <a:gd name="T8" fmla="*/ 2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cubicBezTo>
                    <a:pt x="3" y="13"/>
                    <a:pt x="6" y="12"/>
                    <a:pt x="9" y="9"/>
                  </a:cubicBezTo>
                  <a:cubicBezTo>
                    <a:pt x="12" y="6"/>
                    <a:pt x="13" y="3"/>
                    <a:pt x="12" y="1"/>
                  </a:cubicBezTo>
                  <a:cubicBezTo>
                    <a:pt x="11" y="0"/>
                    <a:pt x="7" y="2"/>
                    <a:pt x="5" y="4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5"/>
            <p:cNvSpPr>
              <a:spLocks/>
            </p:cNvSpPr>
            <p:nvPr/>
          </p:nvSpPr>
          <p:spPr bwMode="auto">
            <a:xfrm>
              <a:off x="1486344" y="2280084"/>
              <a:ext cx="40767" cy="42083"/>
            </a:xfrm>
            <a:custGeom>
              <a:avLst/>
              <a:gdLst>
                <a:gd name="T0" fmla="*/ 2 w 13"/>
                <a:gd name="T1" fmla="*/ 12 h 13"/>
                <a:gd name="T2" fmla="*/ 9 w 13"/>
                <a:gd name="T3" fmla="*/ 9 h 13"/>
                <a:gd name="T4" fmla="*/ 12 w 13"/>
                <a:gd name="T5" fmla="*/ 1 h 13"/>
                <a:gd name="T6" fmla="*/ 4 w 13"/>
                <a:gd name="T7" fmla="*/ 4 h 13"/>
                <a:gd name="T8" fmla="*/ 2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cubicBezTo>
                    <a:pt x="3" y="13"/>
                    <a:pt x="6" y="12"/>
                    <a:pt x="9" y="9"/>
                  </a:cubicBezTo>
                  <a:cubicBezTo>
                    <a:pt x="12" y="6"/>
                    <a:pt x="13" y="3"/>
                    <a:pt x="12" y="1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06"/>
            <p:cNvSpPr>
              <a:spLocks/>
            </p:cNvSpPr>
            <p:nvPr/>
          </p:nvSpPr>
          <p:spPr bwMode="auto">
            <a:xfrm>
              <a:off x="1638893" y="2412907"/>
              <a:ext cx="38137" cy="44713"/>
            </a:xfrm>
            <a:custGeom>
              <a:avLst/>
              <a:gdLst>
                <a:gd name="T0" fmla="*/ 1 w 12"/>
                <a:gd name="T1" fmla="*/ 12 h 14"/>
                <a:gd name="T2" fmla="*/ 4 w 12"/>
                <a:gd name="T3" fmla="*/ 5 h 14"/>
                <a:gd name="T4" fmla="*/ 11 w 12"/>
                <a:gd name="T5" fmla="*/ 2 h 14"/>
                <a:gd name="T6" fmla="*/ 8 w 12"/>
                <a:gd name="T7" fmla="*/ 9 h 14"/>
                <a:gd name="T8" fmla="*/ 1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12"/>
                  </a:move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1" y="2"/>
                  </a:cubicBezTo>
                  <a:cubicBezTo>
                    <a:pt x="12" y="3"/>
                    <a:pt x="11" y="6"/>
                    <a:pt x="8" y="9"/>
                  </a:cubicBezTo>
                  <a:cubicBezTo>
                    <a:pt x="5" y="12"/>
                    <a:pt x="2" y="14"/>
                    <a:pt x="1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07"/>
            <p:cNvSpPr>
              <a:spLocks/>
            </p:cNvSpPr>
            <p:nvPr/>
          </p:nvSpPr>
          <p:spPr bwMode="auto">
            <a:xfrm>
              <a:off x="1650729" y="2451045"/>
              <a:ext cx="38137" cy="42083"/>
            </a:xfrm>
            <a:custGeom>
              <a:avLst/>
              <a:gdLst>
                <a:gd name="T0" fmla="*/ 1 w 12"/>
                <a:gd name="T1" fmla="*/ 12 h 13"/>
                <a:gd name="T2" fmla="*/ 4 w 12"/>
                <a:gd name="T3" fmla="*/ 4 h 13"/>
                <a:gd name="T4" fmla="*/ 11 w 12"/>
                <a:gd name="T5" fmla="*/ 1 h 13"/>
                <a:gd name="T6" fmla="*/ 8 w 12"/>
                <a:gd name="T7" fmla="*/ 9 h 13"/>
                <a:gd name="T8" fmla="*/ 1 w 12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" y="12"/>
                  </a:move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1" y="1"/>
                  </a:cubicBezTo>
                  <a:cubicBezTo>
                    <a:pt x="12" y="3"/>
                    <a:pt x="11" y="6"/>
                    <a:pt x="8" y="9"/>
                  </a:cubicBezTo>
                  <a:cubicBezTo>
                    <a:pt x="5" y="12"/>
                    <a:pt x="2" y="13"/>
                    <a:pt x="1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8"/>
            <p:cNvSpPr>
              <a:spLocks/>
            </p:cNvSpPr>
            <p:nvPr/>
          </p:nvSpPr>
          <p:spPr bwMode="auto">
            <a:xfrm>
              <a:off x="1432426" y="2284030"/>
              <a:ext cx="186741" cy="107836"/>
            </a:xfrm>
            <a:custGeom>
              <a:avLst/>
              <a:gdLst>
                <a:gd name="T0" fmla="*/ 39 w 59"/>
                <a:gd name="T1" fmla="*/ 34 h 34"/>
                <a:gd name="T2" fmla="*/ 18 w 59"/>
                <a:gd name="T3" fmla="*/ 16 h 34"/>
                <a:gd name="T4" fmla="*/ 2 w 59"/>
                <a:gd name="T5" fmla="*/ 4 h 34"/>
                <a:gd name="T6" fmla="*/ 30 w 59"/>
                <a:gd name="T7" fmla="*/ 8 h 34"/>
                <a:gd name="T8" fmla="*/ 57 w 59"/>
                <a:gd name="T9" fmla="*/ 17 h 34"/>
                <a:gd name="T10" fmla="*/ 39 w 59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4">
                  <a:moveTo>
                    <a:pt x="39" y="34"/>
                  </a:moveTo>
                  <a:cubicBezTo>
                    <a:pt x="38" y="28"/>
                    <a:pt x="23" y="19"/>
                    <a:pt x="18" y="16"/>
                  </a:cubicBezTo>
                  <a:cubicBezTo>
                    <a:pt x="9" y="9"/>
                    <a:pt x="0" y="7"/>
                    <a:pt x="2" y="4"/>
                  </a:cubicBezTo>
                  <a:cubicBezTo>
                    <a:pt x="4" y="0"/>
                    <a:pt x="26" y="6"/>
                    <a:pt x="30" y="8"/>
                  </a:cubicBezTo>
                  <a:cubicBezTo>
                    <a:pt x="35" y="11"/>
                    <a:pt x="54" y="17"/>
                    <a:pt x="57" y="17"/>
                  </a:cubicBezTo>
                  <a:cubicBezTo>
                    <a:pt x="59" y="17"/>
                    <a:pt x="39" y="34"/>
                    <a:pt x="39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09"/>
            <p:cNvSpPr>
              <a:spLocks/>
            </p:cNvSpPr>
            <p:nvPr/>
          </p:nvSpPr>
          <p:spPr bwMode="auto">
            <a:xfrm>
              <a:off x="1391659" y="2473401"/>
              <a:ext cx="85480" cy="44713"/>
            </a:xfrm>
            <a:custGeom>
              <a:avLst/>
              <a:gdLst>
                <a:gd name="T0" fmla="*/ 27 w 27"/>
                <a:gd name="T1" fmla="*/ 2 h 14"/>
                <a:gd name="T2" fmla="*/ 10 w 27"/>
                <a:gd name="T3" fmla="*/ 1 h 14"/>
                <a:gd name="T4" fmla="*/ 6 w 27"/>
                <a:gd name="T5" fmla="*/ 7 h 14"/>
                <a:gd name="T6" fmla="*/ 20 w 2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27" y="2"/>
                  </a:moveTo>
                  <a:cubicBezTo>
                    <a:pt x="27" y="2"/>
                    <a:pt x="14" y="0"/>
                    <a:pt x="10" y="1"/>
                  </a:cubicBezTo>
                  <a:cubicBezTo>
                    <a:pt x="6" y="2"/>
                    <a:pt x="0" y="5"/>
                    <a:pt x="6" y="7"/>
                  </a:cubicBezTo>
                  <a:cubicBezTo>
                    <a:pt x="11" y="8"/>
                    <a:pt x="17" y="11"/>
                    <a:pt x="20" y="1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0"/>
            <p:cNvSpPr>
              <a:spLocks/>
            </p:cNvSpPr>
            <p:nvPr/>
          </p:nvSpPr>
          <p:spPr bwMode="auto">
            <a:xfrm>
              <a:off x="1584975" y="2353729"/>
              <a:ext cx="103891" cy="195947"/>
            </a:xfrm>
            <a:custGeom>
              <a:avLst/>
              <a:gdLst>
                <a:gd name="T0" fmla="*/ 0 w 33"/>
                <a:gd name="T1" fmla="*/ 21 h 62"/>
                <a:gd name="T2" fmla="*/ 17 w 33"/>
                <a:gd name="T3" fmla="*/ 43 h 62"/>
                <a:gd name="T4" fmla="*/ 29 w 33"/>
                <a:gd name="T5" fmla="*/ 61 h 62"/>
                <a:gd name="T6" fmla="*/ 24 w 33"/>
                <a:gd name="T7" fmla="*/ 31 h 62"/>
                <a:gd name="T8" fmla="*/ 16 w 33"/>
                <a:gd name="T9" fmla="*/ 3 h 62"/>
                <a:gd name="T10" fmla="*/ 0 w 33"/>
                <a:gd name="T11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62">
                  <a:moveTo>
                    <a:pt x="0" y="21"/>
                  </a:moveTo>
                  <a:cubicBezTo>
                    <a:pt x="5" y="23"/>
                    <a:pt x="14" y="38"/>
                    <a:pt x="17" y="43"/>
                  </a:cubicBezTo>
                  <a:cubicBezTo>
                    <a:pt x="23" y="53"/>
                    <a:pt x="26" y="62"/>
                    <a:pt x="29" y="61"/>
                  </a:cubicBezTo>
                  <a:cubicBezTo>
                    <a:pt x="33" y="58"/>
                    <a:pt x="27" y="35"/>
                    <a:pt x="24" y="31"/>
                  </a:cubicBezTo>
                  <a:cubicBezTo>
                    <a:pt x="22" y="26"/>
                    <a:pt x="16" y="5"/>
                    <a:pt x="16" y="3"/>
                  </a:cubicBezTo>
                  <a:cubicBezTo>
                    <a:pt x="16" y="0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1"/>
            <p:cNvSpPr>
              <a:spLocks/>
            </p:cNvSpPr>
            <p:nvPr/>
          </p:nvSpPr>
          <p:spPr bwMode="auto">
            <a:xfrm>
              <a:off x="1463988" y="2504963"/>
              <a:ext cx="42082" cy="89425"/>
            </a:xfrm>
            <a:custGeom>
              <a:avLst/>
              <a:gdLst>
                <a:gd name="T0" fmla="*/ 11 w 13"/>
                <a:gd name="T1" fmla="*/ 0 h 28"/>
                <a:gd name="T2" fmla="*/ 12 w 13"/>
                <a:gd name="T3" fmla="*/ 18 h 28"/>
                <a:gd name="T4" fmla="*/ 7 w 13"/>
                <a:gd name="T5" fmla="*/ 22 h 28"/>
                <a:gd name="T6" fmla="*/ 0 w 13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11" y="0"/>
                  </a:moveTo>
                  <a:cubicBezTo>
                    <a:pt x="11" y="0"/>
                    <a:pt x="13" y="13"/>
                    <a:pt x="12" y="18"/>
                  </a:cubicBezTo>
                  <a:cubicBezTo>
                    <a:pt x="12" y="22"/>
                    <a:pt x="8" y="28"/>
                    <a:pt x="7" y="22"/>
                  </a:cubicBezTo>
                  <a:cubicBezTo>
                    <a:pt x="6" y="16"/>
                    <a:pt x="3" y="10"/>
                    <a:pt x="0" y="7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2"/>
            <p:cNvSpPr>
              <a:spLocks/>
            </p:cNvSpPr>
            <p:nvPr/>
          </p:nvSpPr>
          <p:spPr bwMode="auto">
            <a:xfrm>
              <a:off x="1441632" y="2241947"/>
              <a:ext cx="276166" cy="289317"/>
            </a:xfrm>
            <a:custGeom>
              <a:avLst/>
              <a:gdLst>
                <a:gd name="T0" fmla="*/ 87 w 87"/>
                <a:gd name="T1" fmla="*/ 3 h 91"/>
                <a:gd name="T2" fmla="*/ 69 w 87"/>
                <a:gd name="T3" fmla="*/ 10 h 91"/>
                <a:gd name="T4" fmla="*/ 40 w 87"/>
                <a:gd name="T5" fmla="*/ 38 h 91"/>
                <a:gd name="T6" fmla="*/ 2 w 87"/>
                <a:gd name="T7" fmla="*/ 91 h 91"/>
                <a:gd name="T8" fmla="*/ 87 w 87"/>
                <a:gd name="T9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1">
                  <a:moveTo>
                    <a:pt x="87" y="3"/>
                  </a:moveTo>
                  <a:cubicBezTo>
                    <a:pt x="85" y="1"/>
                    <a:pt x="79" y="0"/>
                    <a:pt x="69" y="10"/>
                  </a:cubicBezTo>
                  <a:cubicBezTo>
                    <a:pt x="61" y="17"/>
                    <a:pt x="51" y="27"/>
                    <a:pt x="40" y="38"/>
                  </a:cubicBezTo>
                  <a:cubicBezTo>
                    <a:pt x="17" y="63"/>
                    <a:pt x="0" y="86"/>
                    <a:pt x="2" y="91"/>
                  </a:cubicBezTo>
                  <a:cubicBezTo>
                    <a:pt x="41" y="64"/>
                    <a:pt x="74" y="20"/>
                    <a:pt x="87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3"/>
            <p:cNvSpPr>
              <a:spLocks/>
            </p:cNvSpPr>
            <p:nvPr/>
          </p:nvSpPr>
          <p:spPr bwMode="auto">
            <a:xfrm>
              <a:off x="1448207" y="2252468"/>
              <a:ext cx="282741" cy="294578"/>
            </a:xfrm>
            <a:custGeom>
              <a:avLst/>
              <a:gdLst>
                <a:gd name="T0" fmla="*/ 85 w 89"/>
                <a:gd name="T1" fmla="*/ 0 h 93"/>
                <a:gd name="T2" fmla="*/ 0 w 89"/>
                <a:gd name="T3" fmla="*/ 88 h 93"/>
                <a:gd name="T4" fmla="*/ 0 w 89"/>
                <a:gd name="T5" fmla="*/ 89 h 93"/>
                <a:gd name="T6" fmla="*/ 51 w 89"/>
                <a:gd name="T7" fmla="*/ 49 h 93"/>
                <a:gd name="T8" fmla="*/ 79 w 89"/>
                <a:gd name="T9" fmla="*/ 19 h 93"/>
                <a:gd name="T10" fmla="*/ 85 w 89"/>
                <a:gd name="T11" fmla="*/ 0 h 93"/>
                <a:gd name="T12" fmla="*/ 85 w 89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3">
                  <a:moveTo>
                    <a:pt x="85" y="0"/>
                  </a:moveTo>
                  <a:cubicBezTo>
                    <a:pt x="72" y="17"/>
                    <a:pt x="39" y="61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4" y="93"/>
                    <a:pt x="27" y="75"/>
                    <a:pt x="51" y="49"/>
                  </a:cubicBezTo>
                  <a:cubicBezTo>
                    <a:pt x="62" y="38"/>
                    <a:pt x="72" y="28"/>
                    <a:pt x="79" y="19"/>
                  </a:cubicBezTo>
                  <a:cubicBezTo>
                    <a:pt x="89" y="7"/>
                    <a:pt x="87" y="2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4"/>
            <p:cNvSpPr>
              <a:spLocks/>
            </p:cNvSpPr>
            <p:nvPr/>
          </p:nvSpPr>
          <p:spPr bwMode="auto">
            <a:xfrm>
              <a:off x="1679660" y="2264303"/>
              <a:ext cx="24986" cy="28932"/>
            </a:xfrm>
            <a:custGeom>
              <a:avLst/>
              <a:gdLst>
                <a:gd name="T0" fmla="*/ 4 w 8"/>
                <a:gd name="T1" fmla="*/ 4 h 9"/>
                <a:gd name="T2" fmla="*/ 8 w 8"/>
                <a:gd name="T3" fmla="*/ 8 h 9"/>
                <a:gd name="T4" fmla="*/ 6 w 8"/>
                <a:gd name="T5" fmla="*/ 2 h 9"/>
                <a:gd name="T6" fmla="*/ 1 w 8"/>
                <a:gd name="T7" fmla="*/ 0 h 9"/>
                <a:gd name="T8" fmla="*/ 4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4"/>
                  </a:moveTo>
                  <a:cubicBezTo>
                    <a:pt x="6" y="6"/>
                    <a:pt x="7" y="9"/>
                    <a:pt x="8" y="8"/>
                  </a:cubicBezTo>
                  <a:cubicBezTo>
                    <a:pt x="8" y="7"/>
                    <a:pt x="8" y="4"/>
                    <a:pt x="6" y="2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0" y="1"/>
                    <a:pt x="2" y="2"/>
                    <a:pt x="4" y="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752930" y="100226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人际沟通中的自传式回应</a:t>
            </a:r>
          </a:p>
        </p:txBody>
      </p:sp>
      <p:sp>
        <p:nvSpPr>
          <p:cNvPr id="3" name="AutoShape 2" descr="https://timgsa.baidu.com/timg?image&amp;quality=80&amp;size=b9999_10000&amp;sec=1508410346813&amp;di=19ea82c1de08f0263c35f294bfd2fddf&amp;imgtype=0&amp;src=http%3A%2F%2Fwww.qykh2009.com%2Fupload%2Feditor%2F14393671259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4" descr="https://timgsa.baidu.com/timg?image&amp;quality=80&amp;size=b9999_10000&amp;sec=1508410346813&amp;di=19ea82c1de08f0263c35f294bfd2fddf&amp;imgtype=0&amp;src=http%3A%2F%2Fwww.qykh2009.com%2Fupload%2Feditor%2F143936712598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8437" name="Picture 5" descr="E:\其他工作\【策    划】\兼职 我图网\觅知网\8\中国传统文化ppt  10.13\3 高效七个习惯(\4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3" y="1377159"/>
            <a:ext cx="4348012" cy="34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18" grpId="0"/>
      <p:bldP spid="21" grpId="0"/>
      <p:bldP spid="58" grpId="0" animBg="1"/>
      <p:bldP spid="59" grpId="0" animBg="1"/>
      <p:bldP spid="60" grpId="0"/>
      <p:bldP spid="61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43"/>
          <p:cNvCxnSpPr>
            <a:cxnSpLocks noChangeShapeType="1"/>
          </p:cNvCxnSpPr>
          <p:nvPr/>
        </p:nvCxnSpPr>
        <p:spPr bwMode="auto">
          <a:xfrm>
            <a:off x="5040054" y="3148545"/>
            <a:ext cx="3330327" cy="0"/>
          </a:xfrm>
          <a:prstGeom prst="line">
            <a:avLst/>
          </a:prstGeom>
          <a:noFill/>
          <a:ln w="28575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0" name="TextBox 331"/>
          <p:cNvSpPr txBox="1">
            <a:spLocks noChangeArrowheads="1"/>
          </p:cNvSpPr>
          <p:nvPr/>
        </p:nvSpPr>
        <p:spPr bwMode="auto">
          <a:xfrm>
            <a:off x="399902" y="186194"/>
            <a:ext cx="1147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前言</a:t>
            </a:r>
          </a:p>
        </p:txBody>
      </p:sp>
      <p:grpSp>
        <p:nvGrpSpPr>
          <p:cNvPr id="511" name="组合 333"/>
          <p:cNvGrpSpPr>
            <a:grpSpLocks/>
          </p:cNvGrpSpPr>
          <p:nvPr/>
        </p:nvGrpSpPr>
        <p:grpSpPr bwMode="auto">
          <a:xfrm>
            <a:off x="244327" y="264194"/>
            <a:ext cx="166687" cy="250825"/>
            <a:chOff x="0" y="0"/>
            <a:chExt cx="165555" cy="250577"/>
          </a:xfrm>
        </p:grpSpPr>
        <p:sp>
          <p:nvSpPr>
            <p:cNvPr id="512" name="矩形 334"/>
            <p:cNvSpPr>
              <a:spLocks noChangeArrowheads="1"/>
            </p:cNvSpPr>
            <p:nvPr/>
          </p:nvSpPr>
          <p:spPr bwMode="auto">
            <a:xfrm>
              <a:off x="21539" y="106561"/>
              <a:ext cx="144016" cy="144016"/>
            </a:xfrm>
            <a:prstGeom prst="rect">
              <a:avLst/>
            </a:prstGeom>
            <a:solidFill>
              <a:srgbClr val="82C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513" name="矩形 335"/>
            <p:cNvSpPr>
              <a:spLocks noChangeArrowheads="1"/>
            </p:cNvSpPr>
            <p:nvPr/>
          </p:nvSpPr>
          <p:spPr bwMode="auto">
            <a:xfrm>
              <a:off x="0" y="59787"/>
              <a:ext cx="93547" cy="93547"/>
            </a:xfrm>
            <a:prstGeom prst="rect">
              <a:avLst/>
            </a:prstGeom>
            <a:solidFill>
              <a:srgbClr val="4CA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514" name="矩形 336"/>
            <p:cNvSpPr>
              <a:spLocks noChangeArrowheads="1"/>
            </p:cNvSpPr>
            <p:nvPr/>
          </p:nvSpPr>
          <p:spPr bwMode="auto">
            <a:xfrm>
              <a:off x="112216" y="0"/>
              <a:ext cx="46246" cy="46246"/>
            </a:xfrm>
            <a:prstGeom prst="rect">
              <a:avLst/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639" y="1556639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如果你有上述的问题，</a:t>
            </a:r>
            <a:endParaRPr lang="en-US" altLang="zh-CN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那就意味着需要改变了</a:t>
            </a:r>
            <a:r>
              <a:rPr lang="en-US" altLang="zh-CN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endParaRPr lang="zh-CN" altLang="en-US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但是，要怎么改变呢？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639" y="2863149"/>
            <a:ext cx="778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要改变现状，就要改变自己。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</a:rPr>
              <a:t>要改变自己，首先要改变我们看外界的方式和习惯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</a:rPr>
              <a:t>。</a:t>
            </a:r>
            <a:endParaRPr lang="zh-CN" alt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 flipH="1">
            <a:off x="7308304" y="327970"/>
            <a:ext cx="1835696" cy="504056"/>
            <a:chOff x="0" y="555526"/>
            <a:chExt cx="1835696" cy="504056"/>
          </a:xfrm>
        </p:grpSpPr>
        <p:sp>
          <p:nvSpPr>
            <p:cNvPr id="6" name="五边形 5"/>
            <p:cNvSpPr/>
            <p:nvPr/>
          </p:nvSpPr>
          <p:spPr>
            <a:xfrm>
              <a:off x="0" y="555526"/>
              <a:ext cx="1835696" cy="504056"/>
            </a:xfrm>
            <a:prstGeom prst="homePlat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4112" y="62977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探索自我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27"/>
          <p:cNvGrpSpPr/>
          <p:nvPr/>
        </p:nvGrpSpPr>
        <p:grpSpPr bwMode="auto">
          <a:xfrm>
            <a:off x="7867671" y="2081471"/>
            <a:ext cx="596900" cy="927100"/>
            <a:chOff x="0" y="0"/>
            <a:chExt cx="865188" cy="1343024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728663" y="0"/>
              <a:ext cx="122238" cy="1343024"/>
            </a:xfrm>
            <a:prstGeom prst="rect">
              <a:avLst/>
            </a:prstGeom>
            <a:solidFill>
              <a:srgbClr val="B28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717550" y="84137"/>
              <a:ext cx="147638" cy="608012"/>
            </a:xfrm>
            <a:prstGeom prst="rect">
              <a:avLst/>
            </a:prstGeom>
            <a:solidFill>
              <a:srgbClr val="F96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0" y="84137"/>
              <a:ext cx="717550" cy="608012"/>
            </a:xfrm>
            <a:custGeom>
              <a:avLst/>
              <a:gdLst>
                <a:gd name="T0" fmla="*/ 0 w 452"/>
                <a:gd name="T1" fmla="*/ 2147483647 h 383"/>
                <a:gd name="T2" fmla="*/ 2147483647 w 452"/>
                <a:gd name="T3" fmla="*/ 2147483647 h 383"/>
                <a:gd name="T4" fmla="*/ 2147483647 w 452"/>
                <a:gd name="T5" fmla="*/ 0 h 383"/>
                <a:gd name="T6" fmla="*/ 0 w 452"/>
                <a:gd name="T7" fmla="*/ 0 h 383"/>
                <a:gd name="T8" fmla="*/ 2147483647 w 452"/>
                <a:gd name="T9" fmla="*/ 2147483647 h 383"/>
                <a:gd name="T10" fmla="*/ 0 w 452"/>
                <a:gd name="T11" fmla="*/ 2147483647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2" h="383">
                  <a:moveTo>
                    <a:pt x="0" y="383"/>
                  </a:moveTo>
                  <a:lnTo>
                    <a:pt x="452" y="38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94" y="19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EF5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0" y="84137"/>
              <a:ext cx="717550" cy="608012"/>
            </a:xfrm>
            <a:custGeom>
              <a:avLst/>
              <a:gdLst>
                <a:gd name="T0" fmla="*/ 0 w 452"/>
                <a:gd name="T1" fmla="*/ 2147483647 h 383"/>
                <a:gd name="T2" fmla="*/ 2147483647 w 452"/>
                <a:gd name="T3" fmla="*/ 2147483647 h 383"/>
                <a:gd name="T4" fmla="*/ 2147483647 w 452"/>
                <a:gd name="T5" fmla="*/ 0 h 383"/>
                <a:gd name="T6" fmla="*/ 0 w 452"/>
                <a:gd name="T7" fmla="*/ 0 h 383"/>
                <a:gd name="T8" fmla="*/ 2147483647 w 452"/>
                <a:gd name="T9" fmla="*/ 2147483647 h 383"/>
                <a:gd name="T10" fmla="*/ 0 w 452"/>
                <a:gd name="T11" fmla="*/ 2147483647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2" h="383">
                  <a:moveTo>
                    <a:pt x="0" y="383"/>
                  </a:moveTo>
                  <a:lnTo>
                    <a:pt x="452" y="383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94" y="193"/>
                  </a:lnTo>
                  <a:lnTo>
                    <a:pt x="0" y="3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95250" y="84137"/>
              <a:ext cx="622300" cy="608012"/>
            </a:xfrm>
            <a:custGeom>
              <a:avLst/>
              <a:gdLst>
                <a:gd name="T0" fmla="*/ 2147483647 w 392"/>
                <a:gd name="T1" fmla="*/ 0 h 383"/>
                <a:gd name="T2" fmla="*/ 2147483647 w 392"/>
                <a:gd name="T3" fmla="*/ 0 h 383"/>
                <a:gd name="T4" fmla="*/ 0 w 392"/>
                <a:gd name="T5" fmla="*/ 2147483647 h 383"/>
                <a:gd name="T6" fmla="*/ 2147483647 w 392"/>
                <a:gd name="T7" fmla="*/ 2147483647 h 383"/>
                <a:gd name="T8" fmla="*/ 2147483647 w 392"/>
                <a:gd name="T9" fmla="*/ 0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383">
                  <a:moveTo>
                    <a:pt x="392" y="0"/>
                  </a:moveTo>
                  <a:lnTo>
                    <a:pt x="392" y="0"/>
                  </a:lnTo>
                  <a:lnTo>
                    <a:pt x="0" y="383"/>
                  </a:lnTo>
                  <a:lnTo>
                    <a:pt x="392" y="383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D8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95250" y="84137"/>
              <a:ext cx="622300" cy="608012"/>
            </a:xfrm>
            <a:custGeom>
              <a:avLst/>
              <a:gdLst>
                <a:gd name="T0" fmla="*/ 2147483647 w 392"/>
                <a:gd name="T1" fmla="*/ 0 h 383"/>
                <a:gd name="T2" fmla="*/ 2147483647 w 392"/>
                <a:gd name="T3" fmla="*/ 0 h 383"/>
                <a:gd name="T4" fmla="*/ 0 w 392"/>
                <a:gd name="T5" fmla="*/ 2147483647 h 383"/>
                <a:gd name="T6" fmla="*/ 2147483647 w 392"/>
                <a:gd name="T7" fmla="*/ 2147483647 h 383"/>
                <a:gd name="T8" fmla="*/ 2147483647 w 392"/>
                <a:gd name="T9" fmla="*/ 0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2" h="383">
                  <a:moveTo>
                    <a:pt x="392" y="0"/>
                  </a:moveTo>
                  <a:lnTo>
                    <a:pt x="392" y="0"/>
                  </a:lnTo>
                  <a:lnTo>
                    <a:pt x="0" y="383"/>
                  </a:lnTo>
                  <a:lnTo>
                    <a:pt x="392" y="383"/>
                  </a:lnTo>
                  <a:lnTo>
                    <a:pt x="3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椭圆 44"/>
          <p:cNvSpPr>
            <a:spLocks noChangeArrowheads="1"/>
          </p:cNvSpPr>
          <p:nvPr/>
        </p:nvSpPr>
        <p:spPr bwMode="auto">
          <a:xfrm>
            <a:off x="8339646" y="3081870"/>
            <a:ext cx="133350" cy="133350"/>
          </a:xfrm>
          <a:prstGeom prst="ellipse">
            <a:avLst/>
          </a:prstGeom>
          <a:solidFill>
            <a:srgbClr val="C20009"/>
          </a:solidFill>
          <a:ln w="25400" cmpd="sng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defTabSz="584200" eaLnBrk="1" hangingPunct="1">
              <a:defRPr/>
            </a:pPr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zh-CN" alt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9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NO.4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双赢思维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 flipH="1">
            <a:off x="5868144" y="2421774"/>
            <a:ext cx="2468319" cy="52315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 flipH="1">
            <a:off x="5868144" y="1722224"/>
            <a:ext cx="2475938" cy="52315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/>
          </a:p>
        </p:txBody>
      </p:sp>
      <p:sp>
        <p:nvSpPr>
          <p:cNvPr id="17" name="矩形 16"/>
          <p:cNvSpPr/>
          <p:nvPr/>
        </p:nvSpPr>
        <p:spPr>
          <a:xfrm flipH="1">
            <a:off x="6874803" y="1771978"/>
            <a:ext cx="858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眼睛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6914675" y="2462805"/>
            <a:ext cx="807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耳朵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>
            <a:off x="7544611" y="1068905"/>
            <a:ext cx="1019914" cy="470709"/>
            <a:chOff x="1244183" y="1593066"/>
            <a:chExt cx="668437" cy="308496"/>
          </a:xfrm>
        </p:grpSpPr>
        <p:sp>
          <p:nvSpPr>
            <p:cNvPr id="52" name="圆角矩形 51"/>
            <p:cNvSpPr/>
            <p:nvPr/>
          </p:nvSpPr>
          <p:spPr>
            <a:xfrm>
              <a:off x="1244183" y="1593066"/>
              <a:ext cx="668437" cy="205253"/>
            </a:xfrm>
            <a:prstGeom prst="roundRect">
              <a:avLst>
                <a:gd name="adj" fmla="val 3030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等腰三角形 52"/>
            <p:cNvSpPr/>
            <p:nvPr/>
          </p:nvSpPr>
          <p:spPr>
            <a:xfrm rot="10800000">
              <a:off x="1518520" y="1798320"/>
              <a:ext cx="119761" cy="103242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3" name="直接连接符 22"/>
          <p:cNvCxnSpPr>
            <a:endCxn id="64" idx="6"/>
          </p:cNvCxnSpPr>
          <p:nvPr/>
        </p:nvCxnSpPr>
        <p:spPr>
          <a:xfrm>
            <a:off x="8054569" y="1491630"/>
            <a:ext cx="29428" cy="1754964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 flipH="1">
            <a:off x="7766457" y="1669362"/>
            <a:ext cx="609582" cy="614133"/>
            <a:chOff x="1306179" y="2140686"/>
            <a:chExt cx="528660" cy="532607"/>
          </a:xfrm>
        </p:grpSpPr>
        <p:sp>
          <p:nvSpPr>
            <p:cNvPr id="39" name="Freeform 102"/>
            <p:cNvSpPr>
              <a:spLocks/>
            </p:cNvSpPr>
            <p:nvPr/>
          </p:nvSpPr>
          <p:spPr bwMode="auto">
            <a:xfrm>
              <a:off x="1306179" y="2140686"/>
              <a:ext cx="512879" cy="507620"/>
            </a:xfrm>
            <a:custGeom>
              <a:avLst/>
              <a:gdLst>
                <a:gd name="T0" fmla="*/ 58 w 162"/>
                <a:gd name="T1" fmla="*/ 111 h 160"/>
                <a:gd name="T2" fmla="*/ 72 w 162"/>
                <a:gd name="T3" fmla="*/ 90 h 160"/>
                <a:gd name="T4" fmla="*/ 42 w 162"/>
                <a:gd name="T5" fmla="*/ 51 h 160"/>
                <a:gd name="T6" fmla="*/ 63 w 162"/>
                <a:gd name="T7" fmla="*/ 55 h 160"/>
                <a:gd name="T8" fmla="*/ 69 w 162"/>
                <a:gd name="T9" fmla="*/ 45 h 160"/>
                <a:gd name="T10" fmla="*/ 76 w 162"/>
                <a:gd name="T11" fmla="*/ 52 h 160"/>
                <a:gd name="T12" fmla="*/ 80 w 162"/>
                <a:gd name="T13" fmla="*/ 49 h 160"/>
                <a:gd name="T14" fmla="*/ 95 w 162"/>
                <a:gd name="T15" fmla="*/ 64 h 160"/>
                <a:gd name="T16" fmla="*/ 130 w 162"/>
                <a:gd name="T17" fmla="*/ 36 h 160"/>
                <a:gd name="T18" fmla="*/ 159 w 162"/>
                <a:gd name="T19" fmla="*/ 67 h 160"/>
                <a:gd name="T20" fmla="*/ 162 w 162"/>
                <a:gd name="T21" fmla="*/ 69 h 160"/>
                <a:gd name="T22" fmla="*/ 141 w 162"/>
                <a:gd name="T23" fmla="*/ 30 h 160"/>
                <a:gd name="T24" fmla="*/ 31 w 162"/>
                <a:gd name="T25" fmla="*/ 30 h 160"/>
                <a:gd name="T26" fmla="*/ 31 w 162"/>
                <a:gd name="T27" fmla="*/ 140 h 160"/>
                <a:gd name="T28" fmla="*/ 65 w 162"/>
                <a:gd name="T29" fmla="*/ 160 h 160"/>
                <a:gd name="T30" fmla="*/ 30 w 162"/>
                <a:gd name="T31" fmla="*/ 111 h 160"/>
                <a:gd name="T32" fmla="*/ 58 w 162"/>
                <a:gd name="T33" fmla="*/ 11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60">
                  <a:moveTo>
                    <a:pt x="58" y="111"/>
                  </a:moveTo>
                  <a:cubicBezTo>
                    <a:pt x="72" y="90"/>
                    <a:pt x="72" y="90"/>
                    <a:pt x="72" y="9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59" y="55"/>
                    <a:pt x="152" y="41"/>
                    <a:pt x="141" y="30"/>
                  </a:cubicBezTo>
                  <a:cubicBezTo>
                    <a:pt x="110" y="0"/>
                    <a:pt x="61" y="0"/>
                    <a:pt x="31" y="30"/>
                  </a:cubicBezTo>
                  <a:cubicBezTo>
                    <a:pt x="0" y="61"/>
                    <a:pt x="0" y="110"/>
                    <a:pt x="31" y="140"/>
                  </a:cubicBezTo>
                  <a:cubicBezTo>
                    <a:pt x="41" y="150"/>
                    <a:pt x="52" y="157"/>
                    <a:pt x="65" y="160"/>
                  </a:cubicBezTo>
                  <a:cubicBezTo>
                    <a:pt x="30" y="111"/>
                    <a:pt x="30" y="111"/>
                    <a:pt x="30" y="111"/>
                  </a:cubicBezTo>
                  <a:lnTo>
                    <a:pt x="58" y="11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03"/>
            <p:cNvSpPr>
              <a:spLocks/>
            </p:cNvSpPr>
            <p:nvPr/>
          </p:nvSpPr>
          <p:spPr bwMode="auto">
            <a:xfrm>
              <a:off x="1400864" y="2255098"/>
              <a:ext cx="433975" cy="418195"/>
            </a:xfrm>
            <a:custGeom>
              <a:avLst/>
              <a:gdLst>
                <a:gd name="T0" fmla="*/ 111 w 137"/>
                <a:gd name="T1" fmla="*/ 104 h 132"/>
                <a:gd name="T2" fmla="*/ 132 w 137"/>
                <a:gd name="T3" fmla="*/ 33 h 132"/>
                <a:gd name="T4" fmla="*/ 129 w 137"/>
                <a:gd name="T5" fmla="*/ 31 h 132"/>
                <a:gd name="T6" fmla="*/ 100 w 137"/>
                <a:gd name="T7" fmla="*/ 0 h 132"/>
                <a:gd name="T8" fmla="*/ 65 w 137"/>
                <a:gd name="T9" fmla="*/ 28 h 132"/>
                <a:gd name="T10" fmla="*/ 50 w 137"/>
                <a:gd name="T11" fmla="*/ 13 h 132"/>
                <a:gd name="T12" fmla="*/ 46 w 137"/>
                <a:gd name="T13" fmla="*/ 16 h 132"/>
                <a:gd name="T14" fmla="*/ 39 w 137"/>
                <a:gd name="T15" fmla="*/ 9 h 132"/>
                <a:gd name="T16" fmla="*/ 33 w 137"/>
                <a:gd name="T17" fmla="*/ 19 h 132"/>
                <a:gd name="T18" fmla="*/ 12 w 137"/>
                <a:gd name="T19" fmla="*/ 15 h 132"/>
                <a:gd name="T20" fmla="*/ 42 w 137"/>
                <a:gd name="T21" fmla="*/ 54 h 132"/>
                <a:gd name="T22" fmla="*/ 28 w 137"/>
                <a:gd name="T23" fmla="*/ 75 h 132"/>
                <a:gd name="T24" fmla="*/ 0 w 137"/>
                <a:gd name="T25" fmla="*/ 75 h 132"/>
                <a:gd name="T26" fmla="*/ 35 w 137"/>
                <a:gd name="T27" fmla="*/ 124 h 132"/>
                <a:gd name="T28" fmla="*/ 111 w 137"/>
                <a:gd name="T29" fmla="*/ 10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32">
                  <a:moveTo>
                    <a:pt x="111" y="104"/>
                  </a:moveTo>
                  <a:cubicBezTo>
                    <a:pt x="130" y="85"/>
                    <a:pt x="137" y="58"/>
                    <a:pt x="132" y="33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61" y="132"/>
                    <a:pt x="90" y="125"/>
                    <a:pt x="111" y="1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04"/>
            <p:cNvSpPr>
              <a:spLocks/>
            </p:cNvSpPr>
            <p:nvPr/>
          </p:nvSpPr>
          <p:spPr bwMode="auto">
            <a:xfrm>
              <a:off x="1521851" y="2293235"/>
              <a:ext cx="40767" cy="40767"/>
            </a:xfrm>
            <a:custGeom>
              <a:avLst/>
              <a:gdLst>
                <a:gd name="T0" fmla="*/ 2 w 13"/>
                <a:gd name="T1" fmla="*/ 12 h 13"/>
                <a:gd name="T2" fmla="*/ 9 w 13"/>
                <a:gd name="T3" fmla="*/ 9 h 13"/>
                <a:gd name="T4" fmla="*/ 12 w 13"/>
                <a:gd name="T5" fmla="*/ 1 h 13"/>
                <a:gd name="T6" fmla="*/ 5 w 13"/>
                <a:gd name="T7" fmla="*/ 4 h 13"/>
                <a:gd name="T8" fmla="*/ 2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cubicBezTo>
                    <a:pt x="3" y="13"/>
                    <a:pt x="6" y="12"/>
                    <a:pt x="9" y="9"/>
                  </a:cubicBezTo>
                  <a:cubicBezTo>
                    <a:pt x="12" y="6"/>
                    <a:pt x="13" y="3"/>
                    <a:pt x="12" y="1"/>
                  </a:cubicBezTo>
                  <a:cubicBezTo>
                    <a:pt x="11" y="0"/>
                    <a:pt x="7" y="2"/>
                    <a:pt x="5" y="4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05"/>
            <p:cNvSpPr>
              <a:spLocks/>
            </p:cNvSpPr>
            <p:nvPr/>
          </p:nvSpPr>
          <p:spPr bwMode="auto">
            <a:xfrm>
              <a:off x="1486344" y="2280084"/>
              <a:ext cx="40767" cy="42083"/>
            </a:xfrm>
            <a:custGeom>
              <a:avLst/>
              <a:gdLst>
                <a:gd name="T0" fmla="*/ 2 w 13"/>
                <a:gd name="T1" fmla="*/ 12 h 13"/>
                <a:gd name="T2" fmla="*/ 9 w 13"/>
                <a:gd name="T3" fmla="*/ 9 h 13"/>
                <a:gd name="T4" fmla="*/ 12 w 13"/>
                <a:gd name="T5" fmla="*/ 1 h 13"/>
                <a:gd name="T6" fmla="*/ 4 w 13"/>
                <a:gd name="T7" fmla="*/ 4 h 13"/>
                <a:gd name="T8" fmla="*/ 2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cubicBezTo>
                    <a:pt x="3" y="13"/>
                    <a:pt x="6" y="12"/>
                    <a:pt x="9" y="9"/>
                  </a:cubicBezTo>
                  <a:cubicBezTo>
                    <a:pt x="12" y="6"/>
                    <a:pt x="13" y="3"/>
                    <a:pt x="12" y="1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6"/>
            <p:cNvSpPr>
              <a:spLocks/>
            </p:cNvSpPr>
            <p:nvPr/>
          </p:nvSpPr>
          <p:spPr bwMode="auto">
            <a:xfrm>
              <a:off x="1638893" y="2412907"/>
              <a:ext cx="38137" cy="44713"/>
            </a:xfrm>
            <a:custGeom>
              <a:avLst/>
              <a:gdLst>
                <a:gd name="T0" fmla="*/ 1 w 12"/>
                <a:gd name="T1" fmla="*/ 12 h 14"/>
                <a:gd name="T2" fmla="*/ 4 w 12"/>
                <a:gd name="T3" fmla="*/ 5 h 14"/>
                <a:gd name="T4" fmla="*/ 11 w 12"/>
                <a:gd name="T5" fmla="*/ 2 h 14"/>
                <a:gd name="T6" fmla="*/ 8 w 12"/>
                <a:gd name="T7" fmla="*/ 9 h 14"/>
                <a:gd name="T8" fmla="*/ 1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12"/>
                  </a:move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1" y="2"/>
                  </a:cubicBezTo>
                  <a:cubicBezTo>
                    <a:pt x="12" y="3"/>
                    <a:pt x="11" y="6"/>
                    <a:pt x="8" y="9"/>
                  </a:cubicBezTo>
                  <a:cubicBezTo>
                    <a:pt x="5" y="12"/>
                    <a:pt x="2" y="14"/>
                    <a:pt x="1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7"/>
            <p:cNvSpPr>
              <a:spLocks/>
            </p:cNvSpPr>
            <p:nvPr/>
          </p:nvSpPr>
          <p:spPr bwMode="auto">
            <a:xfrm>
              <a:off x="1650729" y="2451045"/>
              <a:ext cx="38137" cy="42083"/>
            </a:xfrm>
            <a:custGeom>
              <a:avLst/>
              <a:gdLst>
                <a:gd name="T0" fmla="*/ 1 w 12"/>
                <a:gd name="T1" fmla="*/ 12 h 13"/>
                <a:gd name="T2" fmla="*/ 4 w 12"/>
                <a:gd name="T3" fmla="*/ 4 h 13"/>
                <a:gd name="T4" fmla="*/ 11 w 12"/>
                <a:gd name="T5" fmla="*/ 1 h 13"/>
                <a:gd name="T6" fmla="*/ 8 w 12"/>
                <a:gd name="T7" fmla="*/ 9 h 13"/>
                <a:gd name="T8" fmla="*/ 1 w 12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" y="12"/>
                  </a:move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1" y="1"/>
                  </a:cubicBezTo>
                  <a:cubicBezTo>
                    <a:pt x="12" y="3"/>
                    <a:pt x="11" y="6"/>
                    <a:pt x="8" y="9"/>
                  </a:cubicBezTo>
                  <a:cubicBezTo>
                    <a:pt x="5" y="12"/>
                    <a:pt x="2" y="13"/>
                    <a:pt x="1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08"/>
            <p:cNvSpPr>
              <a:spLocks/>
            </p:cNvSpPr>
            <p:nvPr/>
          </p:nvSpPr>
          <p:spPr bwMode="auto">
            <a:xfrm>
              <a:off x="1432426" y="2284030"/>
              <a:ext cx="186741" cy="107836"/>
            </a:xfrm>
            <a:custGeom>
              <a:avLst/>
              <a:gdLst>
                <a:gd name="T0" fmla="*/ 39 w 59"/>
                <a:gd name="T1" fmla="*/ 34 h 34"/>
                <a:gd name="T2" fmla="*/ 18 w 59"/>
                <a:gd name="T3" fmla="*/ 16 h 34"/>
                <a:gd name="T4" fmla="*/ 2 w 59"/>
                <a:gd name="T5" fmla="*/ 4 h 34"/>
                <a:gd name="T6" fmla="*/ 30 w 59"/>
                <a:gd name="T7" fmla="*/ 8 h 34"/>
                <a:gd name="T8" fmla="*/ 57 w 59"/>
                <a:gd name="T9" fmla="*/ 17 h 34"/>
                <a:gd name="T10" fmla="*/ 39 w 59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4">
                  <a:moveTo>
                    <a:pt x="39" y="34"/>
                  </a:moveTo>
                  <a:cubicBezTo>
                    <a:pt x="38" y="28"/>
                    <a:pt x="23" y="19"/>
                    <a:pt x="18" y="16"/>
                  </a:cubicBezTo>
                  <a:cubicBezTo>
                    <a:pt x="9" y="9"/>
                    <a:pt x="0" y="7"/>
                    <a:pt x="2" y="4"/>
                  </a:cubicBezTo>
                  <a:cubicBezTo>
                    <a:pt x="4" y="0"/>
                    <a:pt x="26" y="6"/>
                    <a:pt x="30" y="8"/>
                  </a:cubicBezTo>
                  <a:cubicBezTo>
                    <a:pt x="35" y="11"/>
                    <a:pt x="54" y="17"/>
                    <a:pt x="57" y="17"/>
                  </a:cubicBezTo>
                  <a:cubicBezTo>
                    <a:pt x="59" y="17"/>
                    <a:pt x="39" y="34"/>
                    <a:pt x="39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09"/>
            <p:cNvSpPr>
              <a:spLocks/>
            </p:cNvSpPr>
            <p:nvPr/>
          </p:nvSpPr>
          <p:spPr bwMode="auto">
            <a:xfrm>
              <a:off x="1391659" y="2473401"/>
              <a:ext cx="85480" cy="44713"/>
            </a:xfrm>
            <a:custGeom>
              <a:avLst/>
              <a:gdLst>
                <a:gd name="T0" fmla="*/ 27 w 27"/>
                <a:gd name="T1" fmla="*/ 2 h 14"/>
                <a:gd name="T2" fmla="*/ 10 w 27"/>
                <a:gd name="T3" fmla="*/ 1 h 14"/>
                <a:gd name="T4" fmla="*/ 6 w 27"/>
                <a:gd name="T5" fmla="*/ 7 h 14"/>
                <a:gd name="T6" fmla="*/ 20 w 2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27" y="2"/>
                  </a:moveTo>
                  <a:cubicBezTo>
                    <a:pt x="27" y="2"/>
                    <a:pt x="14" y="0"/>
                    <a:pt x="10" y="1"/>
                  </a:cubicBezTo>
                  <a:cubicBezTo>
                    <a:pt x="6" y="2"/>
                    <a:pt x="0" y="5"/>
                    <a:pt x="6" y="7"/>
                  </a:cubicBezTo>
                  <a:cubicBezTo>
                    <a:pt x="11" y="8"/>
                    <a:pt x="17" y="11"/>
                    <a:pt x="20" y="1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0"/>
            <p:cNvSpPr>
              <a:spLocks/>
            </p:cNvSpPr>
            <p:nvPr/>
          </p:nvSpPr>
          <p:spPr bwMode="auto">
            <a:xfrm>
              <a:off x="1584975" y="2353729"/>
              <a:ext cx="103891" cy="195947"/>
            </a:xfrm>
            <a:custGeom>
              <a:avLst/>
              <a:gdLst>
                <a:gd name="T0" fmla="*/ 0 w 33"/>
                <a:gd name="T1" fmla="*/ 21 h 62"/>
                <a:gd name="T2" fmla="*/ 17 w 33"/>
                <a:gd name="T3" fmla="*/ 43 h 62"/>
                <a:gd name="T4" fmla="*/ 29 w 33"/>
                <a:gd name="T5" fmla="*/ 61 h 62"/>
                <a:gd name="T6" fmla="*/ 24 w 33"/>
                <a:gd name="T7" fmla="*/ 31 h 62"/>
                <a:gd name="T8" fmla="*/ 16 w 33"/>
                <a:gd name="T9" fmla="*/ 3 h 62"/>
                <a:gd name="T10" fmla="*/ 0 w 33"/>
                <a:gd name="T11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62">
                  <a:moveTo>
                    <a:pt x="0" y="21"/>
                  </a:moveTo>
                  <a:cubicBezTo>
                    <a:pt x="5" y="23"/>
                    <a:pt x="14" y="38"/>
                    <a:pt x="17" y="43"/>
                  </a:cubicBezTo>
                  <a:cubicBezTo>
                    <a:pt x="23" y="53"/>
                    <a:pt x="26" y="62"/>
                    <a:pt x="29" y="61"/>
                  </a:cubicBezTo>
                  <a:cubicBezTo>
                    <a:pt x="33" y="58"/>
                    <a:pt x="27" y="35"/>
                    <a:pt x="24" y="31"/>
                  </a:cubicBezTo>
                  <a:cubicBezTo>
                    <a:pt x="22" y="26"/>
                    <a:pt x="16" y="5"/>
                    <a:pt x="16" y="3"/>
                  </a:cubicBezTo>
                  <a:cubicBezTo>
                    <a:pt x="16" y="0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1"/>
            <p:cNvSpPr>
              <a:spLocks/>
            </p:cNvSpPr>
            <p:nvPr/>
          </p:nvSpPr>
          <p:spPr bwMode="auto">
            <a:xfrm>
              <a:off x="1463988" y="2504963"/>
              <a:ext cx="42082" cy="89425"/>
            </a:xfrm>
            <a:custGeom>
              <a:avLst/>
              <a:gdLst>
                <a:gd name="T0" fmla="*/ 11 w 13"/>
                <a:gd name="T1" fmla="*/ 0 h 28"/>
                <a:gd name="T2" fmla="*/ 12 w 13"/>
                <a:gd name="T3" fmla="*/ 18 h 28"/>
                <a:gd name="T4" fmla="*/ 7 w 13"/>
                <a:gd name="T5" fmla="*/ 22 h 28"/>
                <a:gd name="T6" fmla="*/ 0 w 13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11" y="0"/>
                  </a:moveTo>
                  <a:cubicBezTo>
                    <a:pt x="11" y="0"/>
                    <a:pt x="13" y="13"/>
                    <a:pt x="12" y="18"/>
                  </a:cubicBezTo>
                  <a:cubicBezTo>
                    <a:pt x="12" y="22"/>
                    <a:pt x="8" y="28"/>
                    <a:pt x="7" y="22"/>
                  </a:cubicBezTo>
                  <a:cubicBezTo>
                    <a:pt x="6" y="16"/>
                    <a:pt x="3" y="10"/>
                    <a:pt x="0" y="7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12"/>
            <p:cNvSpPr>
              <a:spLocks/>
            </p:cNvSpPr>
            <p:nvPr/>
          </p:nvSpPr>
          <p:spPr bwMode="auto">
            <a:xfrm>
              <a:off x="1441632" y="2241947"/>
              <a:ext cx="276166" cy="289317"/>
            </a:xfrm>
            <a:custGeom>
              <a:avLst/>
              <a:gdLst>
                <a:gd name="T0" fmla="*/ 87 w 87"/>
                <a:gd name="T1" fmla="*/ 3 h 91"/>
                <a:gd name="T2" fmla="*/ 69 w 87"/>
                <a:gd name="T3" fmla="*/ 10 h 91"/>
                <a:gd name="T4" fmla="*/ 40 w 87"/>
                <a:gd name="T5" fmla="*/ 38 h 91"/>
                <a:gd name="T6" fmla="*/ 2 w 87"/>
                <a:gd name="T7" fmla="*/ 91 h 91"/>
                <a:gd name="T8" fmla="*/ 87 w 87"/>
                <a:gd name="T9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1">
                  <a:moveTo>
                    <a:pt x="87" y="3"/>
                  </a:moveTo>
                  <a:cubicBezTo>
                    <a:pt x="85" y="1"/>
                    <a:pt x="79" y="0"/>
                    <a:pt x="69" y="10"/>
                  </a:cubicBezTo>
                  <a:cubicBezTo>
                    <a:pt x="61" y="17"/>
                    <a:pt x="51" y="27"/>
                    <a:pt x="40" y="38"/>
                  </a:cubicBezTo>
                  <a:cubicBezTo>
                    <a:pt x="17" y="63"/>
                    <a:pt x="0" y="86"/>
                    <a:pt x="2" y="91"/>
                  </a:cubicBezTo>
                  <a:cubicBezTo>
                    <a:pt x="41" y="64"/>
                    <a:pt x="74" y="20"/>
                    <a:pt x="87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13"/>
            <p:cNvSpPr>
              <a:spLocks/>
            </p:cNvSpPr>
            <p:nvPr/>
          </p:nvSpPr>
          <p:spPr bwMode="auto">
            <a:xfrm>
              <a:off x="1448207" y="2252468"/>
              <a:ext cx="282741" cy="294578"/>
            </a:xfrm>
            <a:custGeom>
              <a:avLst/>
              <a:gdLst>
                <a:gd name="T0" fmla="*/ 85 w 89"/>
                <a:gd name="T1" fmla="*/ 0 h 93"/>
                <a:gd name="T2" fmla="*/ 0 w 89"/>
                <a:gd name="T3" fmla="*/ 88 h 93"/>
                <a:gd name="T4" fmla="*/ 0 w 89"/>
                <a:gd name="T5" fmla="*/ 89 h 93"/>
                <a:gd name="T6" fmla="*/ 51 w 89"/>
                <a:gd name="T7" fmla="*/ 49 h 93"/>
                <a:gd name="T8" fmla="*/ 79 w 89"/>
                <a:gd name="T9" fmla="*/ 19 h 93"/>
                <a:gd name="T10" fmla="*/ 85 w 89"/>
                <a:gd name="T11" fmla="*/ 0 h 93"/>
                <a:gd name="T12" fmla="*/ 85 w 89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3">
                  <a:moveTo>
                    <a:pt x="85" y="0"/>
                  </a:moveTo>
                  <a:cubicBezTo>
                    <a:pt x="72" y="17"/>
                    <a:pt x="39" y="61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4" y="93"/>
                    <a:pt x="27" y="75"/>
                    <a:pt x="51" y="49"/>
                  </a:cubicBezTo>
                  <a:cubicBezTo>
                    <a:pt x="62" y="38"/>
                    <a:pt x="72" y="28"/>
                    <a:pt x="79" y="19"/>
                  </a:cubicBezTo>
                  <a:cubicBezTo>
                    <a:pt x="89" y="7"/>
                    <a:pt x="87" y="2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14"/>
            <p:cNvSpPr>
              <a:spLocks/>
            </p:cNvSpPr>
            <p:nvPr/>
          </p:nvSpPr>
          <p:spPr bwMode="auto">
            <a:xfrm>
              <a:off x="1679660" y="2264303"/>
              <a:ext cx="24986" cy="28932"/>
            </a:xfrm>
            <a:custGeom>
              <a:avLst/>
              <a:gdLst>
                <a:gd name="T0" fmla="*/ 4 w 8"/>
                <a:gd name="T1" fmla="*/ 4 h 9"/>
                <a:gd name="T2" fmla="*/ 8 w 8"/>
                <a:gd name="T3" fmla="*/ 8 h 9"/>
                <a:gd name="T4" fmla="*/ 6 w 8"/>
                <a:gd name="T5" fmla="*/ 2 h 9"/>
                <a:gd name="T6" fmla="*/ 1 w 8"/>
                <a:gd name="T7" fmla="*/ 0 h 9"/>
                <a:gd name="T8" fmla="*/ 4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4"/>
                  </a:moveTo>
                  <a:cubicBezTo>
                    <a:pt x="6" y="6"/>
                    <a:pt x="7" y="9"/>
                    <a:pt x="8" y="8"/>
                  </a:cubicBezTo>
                  <a:cubicBezTo>
                    <a:pt x="8" y="7"/>
                    <a:pt x="8" y="4"/>
                    <a:pt x="6" y="2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0" y="1"/>
                    <a:pt x="2" y="2"/>
                    <a:pt x="4" y="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文本框 77"/>
          <p:cNvSpPr txBox="1"/>
          <p:nvPr/>
        </p:nvSpPr>
        <p:spPr>
          <a:xfrm flipH="1">
            <a:off x="7611552" y="107508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有</a:t>
            </a:r>
            <a:r>
              <a:rPr lang="zh-CN" altLang="en-US" sz="1400" dirty="0" smtClean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效沟通</a:t>
            </a:r>
            <a:endParaRPr lang="zh-CN" altLang="en-US" sz="14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59" name="圆角矩形 58"/>
          <p:cNvSpPr/>
          <p:nvPr/>
        </p:nvSpPr>
        <p:spPr>
          <a:xfrm flipH="1">
            <a:off x="5868144" y="3120201"/>
            <a:ext cx="2475938" cy="52315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 flipH="1">
            <a:off x="6868016" y="3176174"/>
            <a:ext cx="858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嘴巴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63" name="组合 62"/>
          <p:cNvGrpSpPr/>
          <p:nvPr/>
        </p:nvGrpSpPr>
        <p:grpSpPr>
          <a:xfrm flipH="1">
            <a:off x="7766457" y="3067339"/>
            <a:ext cx="609582" cy="614133"/>
            <a:chOff x="1306179" y="2140686"/>
            <a:chExt cx="528660" cy="532607"/>
          </a:xfrm>
        </p:grpSpPr>
        <p:sp>
          <p:nvSpPr>
            <p:cNvPr id="64" name="Freeform 102"/>
            <p:cNvSpPr>
              <a:spLocks/>
            </p:cNvSpPr>
            <p:nvPr/>
          </p:nvSpPr>
          <p:spPr bwMode="auto">
            <a:xfrm>
              <a:off x="1306179" y="2140686"/>
              <a:ext cx="512879" cy="507620"/>
            </a:xfrm>
            <a:custGeom>
              <a:avLst/>
              <a:gdLst>
                <a:gd name="T0" fmla="*/ 58 w 162"/>
                <a:gd name="T1" fmla="*/ 111 h 160"/>
                <a:gd name="T2" fmla="*/ 72 w 162"/>
                <a:gd name="T3" fmla="*/ 90 h 160"/>
                <a:gd name="T4" fmla="*/ 42 w 162"/>
                <a:gd name="T5" fmla="*/ 51 h 160"/>
                <a:gd name="T6" fmla="*/ 63 w 162"/>
                <a:gd name="T7" fmla="*/ 55 h 160"/>
                <a:gd name="T8" fmla="*/ 69 w 162"/>
                <a:gd name="T9" fmla="*/ 45 h 160"/>
                <a:gd name="T10" fmla="*/ 76 w 162"/>
                <a:gd name="T11" fmla="*/ 52 h 160"/>
                <a:gd name="T12" fmla="*/ 80 w 162"/>
                <a:gd name="T13" fmla="*/ 49 h 160"/>
                <a:gd name="T14" fmla="*/ 95 w 162"/>
                <a:gd name="T15" fmla="*/ 64 h 160"/>
                <a:gd name="T16" fmla="*/ 130 w 162"/>
                <a:gd name="T17" fmla="*/ 36 h 160"/>
                <a:gd name="T18" fmla="*/ 159 w 162"/>
                <a:gd name="T19" fmla="*/ 67 h 160"/>
                <a:gd name="T20" fmla="*/ 162 w 162"/>
                <a:gd name="T21" fmla="*/ 69 h 160"/>
                <a:gd name="T22" fmla="*/ 141 w 162"/>
                <a:gd name="T23" fmla="*/ 30 h 160"/>
                <a:gd name="T24" fmla="*/ 31 w 162"/>
                <a:gd name="T25" fmla="*/ 30 h 160"/>
                <a:gd name="T26" fmla="*/ 31 w 162"/>
                <a:gd name="T27" fmla="*/ 140 h 160"/>
                <a:gd name="T28" fmla="*/ 65 w 162"/>
                <a:gd name="T29" fmla="*/ 160 h 160"/>
                <a:gd name="T30" fmla="*/ 30 w 162"/>
                <a:gd name="T31" fmla="*/ 111 h 160"/>
                <a:gd name="T32" fmla="*/ 58 w 162"/>
                <a:gd name="T33" fmla="*/ 11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60">
                  <a:moveTo>
                    <a:pt x="58" y="111"/>
                  </a:moveTo>
                  <a:cubicBezTo>
                    <a:pt x="72" y="90"/>
                    <a:pt x="72" y="90"/>
                    <a:pt x="72" y="9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59" y="55"/>
                    <a:pt x="152" y="41"/>
                    <a:pt x="141" y="30"/>
                  </a:cubicBezTo>
                  <a:cubicBezTo>
                    <a:pt x="110" y="0"/>
                    <a:pt x="61" y="0"/>
                    <a:pt x="31" y="30"/>
                  </a:cubicBezTo>
                  <a:cubicBezTo>
                    <a:pt x="0" y="61"/>
                    <a:pt x="0" y="110"/>
                    <a:pt x="31" y="140"/>
                  </a:cubicBezTo>
                  <a:cubicBezTo>
                    <a:pt x="41" y="150"/>
                    <a:pt x="52" y="157"/>
                    <a:pt x="65" y="160"/>
                  </a:cubicBezTo>
                  <a:cubicBezTo>
                    <a:pt x="30" y="111"/>
                    <a:pt x="30" y="111"/>
                    <a:pt x="30" y="111"/>
                  </a:cubicBezTo>
                  <a:lnTo>
                    <a:pt x="58" y="11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03"/>
            <p:cNvSpPr>
              <a:spLocks/>
            </p:cNvSpPr>
            <p:nvPr/>
          </p:nvSpPr>
          <p:spPr bwMode="auto">
            <a:xfrm>
              <a:off x="1400864" y="2255098"/>
              <a:ext cx="433975" cy="418195"/>
            </a:xfrm>
            <a:custGeom>
              <a:avLst/>
              <a:gdLst>
                <a:gd name="T0" fmla="*/ 111 w 137"/>
                <a:gd name="T1" fmla="*/ 104 h 132"/>
                <a:gd name="T2" fmla="*/ 132 w 137"/>
                <a:gd name="T3" fmla="*/ 33 h 132"/>
                <a:gd name="T4" fmla="*/ 129 w 137"/>
                <a:gd name="T5" fmla="*/ 31 h 132"/>
                <a:gd name="T6" fmla="*/ 100 w 137"/>
                <a:gd name="T7" fmla="*/ 0 h 132"/>
                <a:gd name="T8" fmla="*/ 65 w 137"/>
                <a:gd name="T9" fmla="*/ 28 h 132"/>
                <a:gd name="T10" fmla="*/ 50 w 137"/>
                <a:gd name="T11" fmla="*/ 13 h 132"/>
                <a:gd name="T12" fmla="*/ 46 w 137"/>
                <a:gd name="T13" fmla="*/ 16 h 132"/>
                <a:gd name="T14" fmla="*/ 39 w 137"/>
                <a:gd name="T15" fmla="*/ 9 h 132"/>
                <a:gd name="T16" fmla="*/ 33 w 137"/>
                <a:gd name="T17" fmla="*/ 19 h 132"/>
                <a:gd name="T18" fmla="*/ 12 w 137"/>
                <a:gd name="T19" fmla="*/ 15 h 132"/>
                <a:gd name="T20" fmla="*/ 42 w 137"/>
                <a:gd name="T21" fmla="*/ 54 h 132"/>
                <a:gd name="T22" fmla="*/ 28 w 137"/>
                <a:gd name="T23" fmla="*/ 75 h 132"/>
                <a:gd name="T24" fmla="*/ 0 w 137"/>
                <a:gd name="T25" fmla="*/ 75 h 132"/>
                <a:gd name="T26" fmla="*/ 35 w 137"/>
                <a:gd name="T27" fmla="*/ 124 h 132"/>
                <a:gd name="T28" fmla="*/ 111 w 137"/>
                <a:gd name="T29" fmla="*/ 10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32">
                  <a:moveTo>
                    <a:pt x="111" y="104"/>
                  </a:moveTo>
                  <a:cubicBezTo>
                    <a:pt x="130" y="85"/>
                    <a:pt x="137" y="58"/>
                    <a:pt x="132" y="33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61" y="132"/>
                    <a:pt x="90" y="125"/>
                    <a:pt x="111" y="1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04"/>
            <p:cNvSpPr>
              <a:spLocks/>
            </p:cNvSpPr>
            <p:nvPr/>
          </p:nvSpPr>
          <p:spPr bwMode="auto">
            <a:xfrm>
              <a:off x="1521851" y="2293235"/>
              <a:ext cx="40767" cy="40767"/>
            </a:xfrm>
            <a:custGeom>
              <a:avLst/>
              <a:gdLst>
                <a:gd name="T0" fmla="*/ 2 w 13"/>
                <a:gd name="T1" fmla="*/ 12 h 13"/>
                <a:gd name="T2" fmla="*/ 9 w 13"/>
                <a:gd name="T3" fmla="*/ 9 h 13"/>
                <a:gd name="T4" fmla="*/ 12 w 13"/>
                <a:gd name="T5" fmla="*/ 1 h 13"/>
                <a:gd name="T6" fmla="*/ 5 w 13"/>
                <a:gd name="T7" fmla="*/ 4 h 13"/>
                <a:gd name="T8" fmla="*/ 2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cubicBezTo>
                    <a:pt x="3" y="13"/>
                    <a:pt x="6" y="12"/>
                    <a:pt x="9" y="9"/>
                  </a:cubicBezTo>
                  <a:cubicBezTo>
                    <a:pt x="12" y="6"/>
                    <a:pt x="13" y="3"/>
                    <a:pt x="12" y="1"/>
                  </a:cubicBezTo>
                  <a:cubicBezTo>
                    <a:pt x="11" y="0"/>
                    <a:pt x="7" y="2"/>
                    <a:pt x="5" y="4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05"/>
            <p:cNvSpPr>
              <a:spLocks/>
            </p:cNvSpPr>
            <p:nvPr/>
          </p:nvSpPr>
          <p:spPr bwMode="auto">
            <a:xfrm>
              <a:off x="1486344" y="2280084"/>
              <a:ext cx="40767" cy="42083"/>
            </a:xfrm>
            <a:custGeom>
              <a:avLst/>
              <a:gdLst>
                <a:gd name="T0" fmla="*/ 2 w 13"/>
                <a:gd name="T1" fmla="*/ 12 h 13"/>
                <a:gd name="T2" fmla="*/ 9 w 13"/>
                <a:gd name="T3" fmla="*/ 9 h 13"/>
                <a:gd name="T4" fmla="*/ 12 w 13"/>
                <a:gd name="T5" fmla="*/ 1 h 13"/>
                <a:gd name="T6" fmla="*/ 4 w 13"/>
                <a:gd name="T7" fmla="*/ 4 h 13"/>
                <a:gd name="T8" fmla="*/ 2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cubicBezTo>
                    <a:pt x="3" y="13"/>
                    <a:pt x="6" y="12"/>
                    <a:pt x="9" y="9"/>
                  </a:cubicBezTo>
                  <a:cubicBezTo>
                    <a:pt x="12" y="6"/>
                    <a:pt x="13" y="3"/>
                    <a:pt x="12" y="1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06"/>
            <p:cNvSpPr>
              <a:spLocks/>
            </p:cNvSpPr>
            <p:nvPr/>
          </p:nvSpPr>
          <p:spPr bwMode="auto">
            <a:xfrm>
              <a:off x="1638893" y="2412907"/>
              <a:ext cx="38137" cy="44713"/>
            </a:xfrm>
            <a:custGeom>
              <a:avLst/>
              <a:gdLst>
                <a:gd name="T0" fmla="*/ 1 w 12"/>
                <a:gd name="T1" fmla="*/ 12 h 14"/>
                <a:gd name="T2" fmla="*/ 4 w 12"/>
                <a:gd name="T3" fmla="*/ 5 h 14"/>
                <a:gd name="T4" fmla="*/ 11 w 12"/>
                <a:gd name="T5" fmla="*/ 2 h 14"/>
                <a:gd name="T6" fmla="*/ 8 w 12"/>
                <a:gd name="T7" fmla="*/ 9 h 14"/>
                <a:gd name="T8" fmla="*/ 1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12"/>
                  </a:move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1" y="2"/>
                  </a:cubicBezTo>
                  <a:cubicBezTo>
                    <a:pt x="12" y="3"/>
                    <a:pt x="11" y="6"/>
                    <a:pt x="8" y="9"/>
                  </a:cubicBezTo>
                  <a:cubicBezTo>
                    <a:pt x="5" y="12"/>
                    <a:pt x="2" y="14"/>
                    <a:pt x="1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07"/>
            <p:cNvSpPr>
              <a:spLocks/>
            </p:cNvSpPr>
            <p:nvPr/>
          </p:nvSpPr>
          <p:spPr bwMode="auto">
            <a:xfrm>
              <a:off x="1650729" y="2451045"/>
              <a:ext cx="38137" cy="42083"/>
            </a:xfrm>
            <a:custGeom>
              <a:avLst/>
              <a:gdLst>
                <a:gd name="T0" fmla="*/ 1 w 12"/>
                <a:gd name="T1" fmla="*/ 12 h 13"/>
                <a:gd name="T2" fmla="*/ 4 w 12"/>
                <a:gd name="T3" fmla="*/ 4 h 13"/>
                <a:gd name="T4" fmla="*/ 11 w 12"/>
                <a:gd name="T5" fmla="*/ 1 h 13"/>
                <a:gd name="T6" fmla="*/ 8 w 12"/>
                <a:gd name="T7" fmla="*/ 9 h 13"/>
                <a:gd name="T8" fmla="*/ 1 w 12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" y="12"/>
                  </a:move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1" y="1"/>
                  </a:cubicBezTo>
                  <a:cubicBezTo>
                    <a:pt x="12" y="3"/>
                    <a:pt x="11" y="6"/>
                    <a:pt x="8" y="9"/>
                  </a:cubicBezTo>
                  <a:cubicBezTo>
                    <a:pt x="5" y="12"/>
                    <a:pt x="2" y="13"/>
                    <a:pt x="1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08"/>
            <p:cNvSpPr>
              <a:spLocks/>
            </p:cNvSpPr>
            <p:nvPr/>
          </p:nvSpPr>
          <p:spPr bwMode="auto">
            <a:xfrm>
              <a:off x="1432426" y="2284030"/>
              <a:ext cx="186741" cy="107836"/>
            </a:xfrm>
            <a:custGeom>
              <a:avLst/>
              <a:gdLst>
                <a:gd name="T0" fmla="*/ 39 w 59"/>
                <a:gd name="T1" fmla="*/ 34 h 34"/>
                <a:gd name="T2" fmla="*/ 18 w 59"/>
                <a:gd name="T3" fmla="*/ 16 h 34"/>
                <a:gd name="T4" fmla="*/ 2 w 59"/>
                <a:gd name="T5" fmla="*/ 4 h 34"/>
                <a:gd name="T6" fmla="*/ 30 w 59"/>
                <a:gd name="T7" fmla="*/ 8 h 34"/>
                <a:gd name="T8" fmla="*/ 57 w 59"/>
                <a:gd name="T9" fmla="*/ 17 h 34"/>
                <a:gd name="T10" fmla="*/ 39 w 59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4">
                  <a:moveTo>
                    <a:pt x="39" y="34"/>
                  </a:moveTo>
                  <a:cubicBezTo>
                    <a:pt x="38" y="28"/>
                    <a:pt x="23" y="19"/>
                    <a:pt x="18" y="16"/>
                  </a:cubicBezTo>
                  <a:cubicBezTo>
                    <a:pt x="9" y="9"/>
                    <a:pt x="0" y="7"/>
                    <a:pt x="2" y="4"/>
                  </a:cubicBezTo>
                  <a:cubicBezTo>
                    <a:pt x="4" y="0"/>
                    <a:pt x="26" y="6"/>
                    <a:pt x="30" y="8"/>
                  </a:cubicBezTo>
                  <a:cubicBezTo>
                    <a:pt x="35" y="11"/>
                    <a:pt x="54" y="17"/>
                    <a:pt x="57" y="17"/>
                  </a:cubicBezTo>
                  <a:cubicBezTo>
                    <a:pt x="59" y="17"/>
                    <a:pt x="39" y="34"/>
                    <a:pt x="39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09"/>
            <p:cNvSpPr>
              <a:spLocks/>
            </p:cNvSpPr>
            <p:nvPr/>
          </p:nvSpPr>
          <p:spPr bwMode="auto">
            <a:xfrm>
              <a:off x="1391659" y="2473401"/>
              <a:ext cx="85480" cy="44713"/>
            </a:xfrm>
            <a:custGeom>
              <a:avLst/>
              <a:gdLst>
                <a:gd name="T0" fmla="*/ 27 w 27"/>
                <a:gd name="T1" fmla="*/ 2 h 14"/>
                <a:gd name="T2" fmla="*/ 10 w 27"/>
                <a:gd name="T3" fmla="*/ 1 h 14"/>
                <a:gd name="T4" fmla="*/ 6 w 27"/>
                <a:gd name="T5" fmla="*/ 7 h 14"/>
                <a:gd name="T6" fmla="*/ 20 w 2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27" y="2"/>
                  </a:moveTo>
                  <a:cubicBezTo>
                    <a:pt x="27" y="2"/>
                    <a:pt x="14" y="0"/>
                    <a:pt x="10" y="1"/>
                  </a:cubicBezTo>
                  <a:cubicBezTo>
                    <a:pt x="6" y="2"/>
                    <a:pt x="0" y="5"/>
                    <a:pt x="6" y="7"/>
                  </a:cubicBezTo>
                  <a:cubicBezTo>
                    <a:pt x="11" y="8"/>
                    <a:pt x="17" y="11"/>
                    <a:pt x="20" y="1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10"/>
            <p:cNvSpPr>
              <a:spLocks/>
            </p:cNvSpPr>
            <p:nvPr/>
          </p:nvSpPr>
          <p:spPr bwMode="auto">
            <a:xfrm>
              <a:off x="1584975" y="2353729"/>
              <a:ext cx="103891" cy="195947"/>
            </a:xfrm>
            <a:custGeom>
              <a:avLst/>
              <a:gdLst>
                <a:gd name="T0" fmla="*/ 0 w 33"/>
                <a:gd name="T1" fmla="*/ 21 h 62"/>
                <a:gd name="T2" fmla="*/ 17 w 33"/>
                <a:gd name="T3" fmla="*/ 43 h 62"/>
                <a:gd name="T4" fmla="*/ 29 w 33"/>
                <a:gd name="T5" fmla="*/ 61 h 62"/>
                <a:gd name="T6" fmla="*/ 24 w 33"/>
                <a:gd name="T7" fmla="*/ 31 h 62"/>
                <a:gd name="T8" fmla="*/ 16 w 33"/>
                <a:gd name="T9" fmla="*/ 3 h 62"/>
                <a:gd name="T10" fmla="*/ 0 w 33"/>
                <a:gd name="T11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62">
                  <a:moveTo>
                    <a:pt x="0" y="21"/>
                  </a:moveTo>
                  <a:cubicBezTo>
                    <a:pt x="5" y="23"/>
                    <a:pt x="14" y="38"/>
                    <a:pt x="17" y="43"/>
                  </a:cubicBezTo>
                  <a:cubicBezTo>
                    <a:pt x="23" y="53"/>
                    <a:pt x="26" y="62"/>
                    <a:pt x="29" y="61"/>
                  </a:cubicBezTo>
                  <a:cubicBezTo>
                    <a:pt x="33" y="58"/>
                    <a:pt x="27" y="35"/>
                    <a:pt x="24" y="31"/>
                  </a:cubicBezTo>
                  <a:cubicBezTo>
                    <a:pt x="22" y="26"/>
                    <a:pt x="16" y="5"/>
                    <a:pt x="16" y="3"/>
                  </a:cubicBezTo>
                  <a:cubicBezTo>
                    <a:pt x="16" y="0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11"/>
            <p:cNvSpPr>
              <a:spLocks/>
            </p:cNvSpPr>
            <p:nvPr/>
          </p:nvSpPr>
          <p:spPr bwMode="auto">
            <a:xfrm>
              <a:off x="1463988" y="2504963"/>
              <a:ext cx="42082" cy="89425"/>
            </a:xfrm>
            <a:custGeom>
              <a:avLst/>
              <a:gdLst>
                <a:gd name="T0" fmla="*/ 11 w 13"/>
                <a:gd name="T1" fmla="*/ 0 h 28"/>
                <a:gd name="T2" fmla="*/ 12 w 13"/>
                <a:gd name="T3" fmla="*/ 18 h 28"/>
                <a:gd name="T4" fmla="*/ 7 w 13"/>
                <a:gd name="T5" fmla="*/ 22 h 28"/>
                <a:gd name="T6" fmla="*/ 0 w 13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11" y="0"/>
                  </a:moveTo>
                  <a:cubicBezTo>
                    <a:pt x="11" y="0"/>
                    <a:pt x="13" y="13"/>
                    <a:pt x="12" y="18"/>
                  </a:cubicBezTo>
                  <a:cubicBezTo>
                    <a:pt x="12" y="22"/>
                    <a:pt x="8" y="28"/>
                    <a:pt x="7" y="22"/>
                  </a:cubicBezTo>
                  <a:cubicBezTo>
                    <a:pt x="6" y="16"/>
                    <a:pt x="3" y="10"/>
                    <a:pt x="0" y="7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12"/>
            <p:cNvSpPr>
              <a:spLocks/>
            </p:cNvSpPr>
            <p:nvPr/>
          </p:nvSpPr>
          <p:spPr bwMode="auto">
            <a:xfrm>
              <a:off x="1441632" y="2241947"/>
              <a:ext cx="276166" cy="289317"/>
            </a:xfrm>
            <a:custGeom>
              <a:avLst/>
              <a:gdLst>
                <a:gd name="T0" fmla="*/ 87 w 87"/>
                <a:gd name="T1" fmla="*/ 3 h 91"/>
                <a:gd name="T2" fmla="*/ 69 w 87"/>
                <a:gd name="T3" fmla="*/ 10 h 91"/>
                <a:gd name="T4" fmla="*/ 40 w 87"/>
                <a:gd name="T5" fmla="*/ 38 h 91"/>
                <a:gd name="T6" fmla="*/ 2 w 87"/>
                <a:gd name="T7" fmla="*/ 91 h 91"/>
                <a:gd name="T8" fmla="*/ 87 w 87"/>
                <a:gd name="T9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1">
                  <a:moveTo>
                    <a:pt x="87" y="3"/>
                  </a:moveTo>
                  <a:cubicBezTo>
                    <a:pt x="85" y="1"/>
                    <a:pt x="79" y="0"/>
                    <a:pt x="69" y="10"/>
                  </a:cubicBezTo>
                  <a:cubicBezTo>
                    <a:pt x="61" y="17"/>
                    <a:pt x="51" y="27"/>
                    <a:pt x="40" y="38"/>
                  </a:cubicBezTo>
                  <a:cubicBezTo>
                    <a:pt x="17" y="63"/>
                    <a:pt x="0" y="86"/>
                    <a:pt x="2" y="91"/>
                  </a:cubicBezTo>
                  <a:cubicBezTo>
                    <a:pt x="41" y="64"/>
                    <a:pt x="74" y="20"/>
                    <a:pt x="87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13"/>
            <p:cNvSpPr>
              <a:spLocks/>
            </p:cNvSpPr>
            <p:nvPr/>
          </p:nvSpPr>
          <p:spPr bwMode="auto">
            <a:xfrm>
              <a:off x="1448207" y="2252468"/>
              <a:ext cx="282741" cy="294578"/>
            </a:xfrm>
            <a:custGeom>
              <a:avLst/>
              <a:gdLst>
                <a:gd name="T0" fmla="*/ 85 w 89"/>
                <a:gd name="T1" fmla="*/ 0 h 93"/>
                <a:gd name="T2" fmla="*/ 0 w 89"/>
                <a:gd name="T3" fmla="*/ 88 h 93"/>
                <a:gd name="T4" fmla="*/ 0 w 89"/>
                <a:gd name="T5" fmla="*/ 89 h 93"/>
                <a:gd name="T6" fmla="*/ 51 w 89"/>
                <a:gd name="T7" fmla="*/ 49 h 93"/>
                <a:gd name="T8" fmla="*/ 79 w 89"/>
                <a:gd name="T9" fmla="*/ 19 h 93"/>
                <a:gd name="T10" fmla="*/ 85 w 89"/>
                <a:gd name="T11" fmla="*/ 0 h 93"/>
                <a:gd name="T12" fmla="*/ 85 w 89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3">
                  <a:moveTo>
                    <a:pt x="85" y="0"/>
                  </a:moveTo>
                  <a:cubicBezTo>
                    <a:pt x="72" y="17"/>
                    <a:pt x="39" y="61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4" y="93"/>
                    <a:pt x="27" y="75"/>
                    <a:pt x="51" y="49"/>
                  </a:cubicBezTo>
                  <a:cubicBezTo>
                    <a:pt x="62" y="38"/>
                    <a:pt x="72" y="28"/>
                    <a:pt x="79" y="19"/>
                  </a:cubicBezTo>
                  <a:cubicBezTo>
                    <a:pt x="89" y="7"/>
                    <a:pt x="87" y="2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14"/>
            <p:cNvSpPr>
              <a:spLocks/>
            </p:cNvSpPr>
            <p:nvPr/>
          </p:nvSpPr>
          <p:spPr bwMode="auto">
            <a:xfrm>
              <a:off x="1679660" y="2264303"/>
              <a:ext cx="24986" cy="28932"/>
            </a:xfrm>
            <a:custGeom>
              <a:avLst/>
              <a:gdLst>
                <a:gd name="T0" fmla="*/ 4 w 8"/>
                <a:gd name="T1" fmla="*/ 4 h 9"/>
                <a:gd name="T2" fmla="*/ 8 w 8"/>
                <a:gd name="T3" fmla="*/ 8 h 9"/>
                <a:gd name="T4" fmla="*/ 6 w 8"/>
                <a:gd name="T5" fmla="*/ 2 h 9"/>
                <a:gd name="T6" fmla="*/ 1 w 8"/>
                <a:gd name="T7" fmla="*/ 0 h 9"/>
                <a:gd name="T8" fmla="*/ 4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4"/>
                  </a:moveTo>
                  <a:cubicBezTo>
                    <a:pt x="6" y="6"/>
                    <a:pt x="7" y="9"/>
                    <a:pt x="8" y="8"/>
                  </a:cubicBezTo>
                  <a:cubicBezTo>
                    <a:pt x="8" y="7"/>
                    <a:pt x="8" y="4"/>
                    <a:pt x="6" y="2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0" y="1"/>
                    <a:pt x="2" y="2"/>
                    <a:pt x="4" y="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7757359" y="2379748"/>
            <a:ext cx="609582" cy="614133"/>
            <a:chOff x="1306179" y="2140686"/>
            <a:chExt cx="528660" cy="532607"/>
          </a:xfrm>
        </p:grpSpPr>
        <p:sp>
          <p:nvSpPr>
            <p:cNvPr id="26" name="Freeform 102"/>
            <p:cNvSpPr>
              <a:spLocks/>
            </p:cNvSpPr>
            <p:nvPr/>
          </p:nvSpPr>
          <p:spPr bwMode="auto">
            <a:xfrm>
              <a:off x="1306179" y="2140686"/>
              <a:ext cx="512879" cy="507620"/>
            </a:xfrm>
            <a:custGeom>
              <a:avLst/>
              <a:gdLst>
                <a:gd name="T0" fmla="*/ 58 w 162"/>
                <a:gd name="T1" fmla="*/ 111 h 160"/>
                <a:gd name="T2" fmla="*/ 72 w 162"/>
                <a:gd name="T3" fmla="*/ 90 h 160"/>
                <a:gd name="T4" fmla="*/ 42 w 162"/>
                <a:gd name="T5" fmla="*/ 51 h 160"/>
                <a:gd name="T6" fmla="*/ 63 w 162"/>
                <a:gd name="T7" fmla="*/ 55 h 160"/>
                <a:gd name="T8" fmla="*/ 69 w 162"/>
                <a:gd name="T9" fmla="*/ 45 h 160"/>
                <a:gd name="T10" fmla="*/ 76 w 162"/>
                <a:gd name="T11" fmla="*/ 52 h 160"/>
                <a:gd name="T12" fmla="*/ 80 w 162"/>
                <a:gd name="T13" fmla="*/ 49 h 160"/>
                <a:gd name="T14" fmla="*/ 95 w 162"/>
                <a:gd name="T15" fmla="*/ 64 h 160"/>
                <a:gd name="T16" fmla="*/ 130 w 162"/>
                <a:gd name="T17" fmla="*/ 36 h 160"/>
                <a:gd name="T18" fmla="*/ 159 w 162"/>
                <a:gd name="T19" fmla="*/ 67 h 160"/>
                <a:gd name="T20" fmla="*/ 162 w 162"/>
                <a:gd name="T21" fmla="*/ 69 h 160"/>
                <a:gd name="T22" fmla="*/ 141 w 162"/>
                <a:gd name="T23" fmla="*/ 30 h 160"/>
                <a:gd name="T24" fmla="*/ 31 w 162"/>
                <a:gd name="T25" fmla="*/ 30 h 160"/>
                <a:gd name="T26" fmla="*/ 31 w 162"/>
                <a:gd name="T27" fmla="*/ 140 h 160"/>
                <a:gd name="T28" fmla="*/ 65 w 162"/>
                <a:gd name="T29" fmla="*/ 160 h 160"/>
                <a:gd name="T30" fmla="*/ 30 w 162"/>
                <a:gd name="T31" fmla="*/ 111 h 160"/>
                <a:gd name="T32" fmla="*/ 58 w 162"/>
                <a:gd name="T33" fmla="*/ 11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160">
                  <a:moveTo>
                    <a:pt x="58" y="111"/>
                  </a:moveTo>
                  <a:cubicBezTo>
                    <a:pt x="72" y="90"/>
                    <a:pt x="72" y="90"/>
                    <a:pt x="72" y="9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59" y="55"/>
                    <a:pt x="152" y="41"/>
                    <a:pt x="141" y="30"/>
                  </a:cubicBezTo>
                  <a:cubicBezTo>
                    <a:pt x="110" y="0"/>
                    <a:pt x="61" y="0"/>
                    <a:pt x="31" y="30"/>
                  </a:cubicBezTo>
                  <a:cubicBezTo>
                    <a:pt x="0" y="61"/>
                    <a:pt x="0" y="110"/>
                    <a:pt x="31" y="140"/>
                  </a:cubicBezTo>
                  <a:cubicBezTo>
                    <a:pt x="41" y="150"/>
                    <a:pt x="52" y="157"/>
                    <a:pt x="65" y="160"/>
                  </a:cubicBezTo>
                  <a:cubicBezTo>
                    <a:pt x="30" y="111"/>
                    <a:pt x="30" y="111"/>
                    <a:pt x="30" y="111"/>
                  </a:cubicBezTo>
                  <a:lnTo>
                    <a:pt x="58" y="11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03"/>
            <p:cNvSpPr>
              <a:spLocks/>
            </p:cNvSpPr>
            <p:nvPr/>
          </p:nvSpPr>
          <p:spPr bwMode="auto">
            <a:xfrm>
              <a:off x="1400864" y="2255098"/>
              <a:ext cx="433975" cy="418195"/>
            </a:xfrm>
            <a:custGeom>
              <a:avLst/>
              <a:gdLst>
                <a:gd name="T0" fmla="*/ 111 w 137"/>
                <a:gd name="T1" fmla="*/ 104 h 132"/>
                <a:gd name="T2" fmla="*/ 132 w 137"/>
                <a:gd name="T3" fmla="*/ 33 h 132"/>
                <a:gd name="T4" fmla="*/ 129 w 137"/>
                <a:gd name="T5" fmla="*/ 31 h 132"/>
                <a:gd name="T6" fmla="*/ 100 w 137"/>
                <a:gd name="T7" fmla="*/ 0 h 132"/>
                <a:gd name="T8" fmla="*/ 65 w 137"/>
                <a:gd name="T9" fmla="*/ 28 h 132"/>
                <a:gd name="T10" fmla="*/ 50 w 137"/>
                <a:gd name="T11" fmla="*/ 13 h 132"/>
                <a:gd name="T12" fmla="*/ 46 w 137"/>
                <a:gd name="T13" fmla="*/ 16 h 132"/>
                <a:gd name="T14" fmla="*/ 39 w 137"/>
                <a:gd name="T15" fmla="*/ 9 h 132"/>
                <a:gd name="T16" fmla="*/ 33 w 137"/>
                <a:gd name="T17" fmla="*/ 19 h 132"/>
                <a:gd name="T18" fmla="*/ 12 w 137"/>
                <a:gd name="T19" fmla="*/ 15 h 132"/>
                <a:gd name="T20" fmla="*/ 42 w 137"/>
                <a:gd name="T21" fmla="*/ 54 h 132"/>
                <a:gd name="T22" fmla="*/ 28 w 137"/>
                <a:gd name="T23" fmla="*/ 75 h 132"/>
                <a:gd name="T24" fmla="*/ 0 w 137"/>
                <a:gd name="T25" fmla="*/ 75 h 132"/>
                <a:gd name="T26" fmla="*/ 35 w 137"/>
                <a:gd name="T27" fmla="*/ 124 h 132"/>
                <a:gd name="T28" fmla="*/ 111 w 137"/>
                <a:gd name="T29" fmla="*/ 10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32">
                  <a:moveTo>
                    <a:pt x="111" y="104"/>
                  </a:moveTo>
                  <a:cubicBezTo>
                    <a:pt x="130" y="85"/>
                    <a:pt x="137" y="58"/>
                    <a:pt x="132" y="33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61" y="132"/>
                    <a:pt x="90" y="125"/>
                    <a:pt x="111" y="1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04"/>
            <p:cNvSpPr>
              <a:spLocks/>
            </p:cNvSpPr>
            <p:nvPr/>
          </p:nvSpPr>
          <p:spPr bwMode="auto">
            <a:xfrm>
              <a:off x="1521851" y="2293235"/>
              <a:ext cx="40767" cy="40767"/>
            </a:xfrm>
            <a:custGeom>
              <a:avLst/>
              <a:gdLst>
                <a:gd name="T0" fmla="*/ 2 w 13"/>
                <a:gd name="T1" fmla="*/ 12 h 13"/>
                <a:gd name="T2" fmla="*/ 9 w 13"/>
                <a:gd name="T3" fmla="*/ 9 h 13"/>
                <a:gd name="T4" fmla="*/ 12 w 13"/>
                <a:gd name="T5" fmla="*/ 1 h 13"/>
                <a:gd name="T6" fmla="*/ 5 w 13"/>
                <a:gd name="T7" fmla="*/ 4 h 13"/>
                <a:gd name="T8" fmla="*/ 2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cubicBezTo>
                    <a:pt x="3" y="13"/>
                    <a:pt x="6" y="12"/>
                    <a:pt x="9" y="9"/>
                  </a:cubicBezTo>
                  <a:cubicBezTo>
                    <a:pt x="12" y="6"/>
                    <a:pt x="13" y="3"/>
                    <a:pt x="12" y="1"/>
                  </a:cubicBezTo>
                  <a:cubicBezTo>
                    <a:pt x="11" y="0"/>
                    <a:pt x="7" y="2"/>
                    <a:pt x="5" y="4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5"/>
            <p:cNvSpPr>
              <a:spLocks/>
            </p:cNvSpPr>
            <p:nvPr/>
          </p:nvSpPr>
          <p:spPr bwMode="auto">
            <a:xfrm>
              <a:off x="1486344" y="2280084"/>
              <a:ext cx="40767" cy="42083"/>
            </a:xfrm>
            <a:custGeom>
              <a:avLst/>
              <a:gdLst>
                <a:gd name="T0" fmla="*/ 2 w 13"/>
                <a:gd name="T1" fmla="*/ 12 h 13"/>
                <a:gd name="T2" fmla="*/ 9 w 13"/>
                <a:gd name="T3" fmla="*/ 9 h 13"/>
                <a:gd name="T4" fmla="*/ 12 w 13"/>
                <a:gd name="T5" fmla="*/ 1 h 13"/>
                <a:gd name="T6" fmla="*/ 4 w 13"/>
                <a:gd name="T7" fmla="*/ 4 h 13"/>
                <a:gd name="T8" fmla="*/ 2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cubicBezTo>
                    <a:pt x="3" y="13"/>
                    <a:pt x="6" y="12"/>
                    <a:pt x="9" y="9"/>
                  </a:cubicBezTo>
                  <a:cubicBezTo>
                    <a:pt x="12" y="6"/>
                    <a:pt x="13" y="3"/>
                    <a:pt x="12" y="1"/>
                  </a:cubicBezTo>
                  <a:cubicBezTo>
                    <a:pt x="10" y="0"/>
                    <a:pt x="7" y="1"/>
                    <a:pt x="4" y="4"/>
                  </a:cubicBezTo>
                  <a:cubicBezTo>
                    <a:pt x="2" y="7"/>
                    <a:pt x="0" y="11"/>
                    <a:pt x="2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06"/>
            <p:cNvSpPr>
              <a:spLocks/>
            </p:cNvSpPr>
            <p:nvPr/>
          </p:nvSpPr>
          <p:spPr bwMode="auto">
            <a:xfrm>
              <a:off x="1638893" y="2412907"/>
              <a:ext cx="38137" cy="44713"/>
            </a:xfrm>
            <a:custGeom>
              <a:avLst/>
              <a:gdLst>
                <a:gd name="T0" fmla="*/ 1 w 12"/>
                <a:gd name="T1" fmla="*/ 12 h 14"/>
                <a:gd name="T2" fmla="*/ 4 w 12"/>
                <a:gd name="T3" fmla="*/ 5 h 14"/>
                <a:gd name="T4" fmla="*/ 11 w 12"/>
                <a:gd name="T5" fmla="*/ 2 h 14"/>
                <a:gd name="T6" fmla="*/ 8 w 12"/>
                <a:gd name="T7" fmla="*/ 9 h 14"/>
                <a:gd name="T8" fmla="*/ 1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12"/>
                  </a:move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1" y="2"/>
                  </a:cubicBezTo>
                  <a:cubicBezTo>
                    <a:pt x="12" y="3"/>
                    <a:pt x="11" y="6"/>
                    <a:pt x="8" y="9"/>
                  </a:cubicBezTo>
                  <a:cubicBezTo>
                    <a:pt x="5" y="12"/>
                    <a:pt x="2" y="14"/>
                    <a:pt x="1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07"/>
            <p:cNvSpPr>
              <a:spLocks/>
            </p:cNvSpPr>
            <p:nvPr/>
          </p:nvSpPr>
          <p:spPr bwMode="auto">
            <a:xfrm>
              <a:off x="1650729" y="2451045"/>
              <a:ext cx="38137" cy="42083"/>
            </a:xfrm>
            <a:custGeom>
              <a:avLst/>
              <a:gdLst>
                <a:gd name="T0" fmla="*/ 1 w 12"/>
                <a:gd name="T1" fmla="*/ 12 h 13"/>
                <a:gd name="T2" fmla="*/ 4 w 12"/>
                <a:gd name="T3" fmla="*/ 4 h 13"/>
                <a:gd name="T4" fmla="*/ 11 w 12"/>
                <a:gd name="T5" fmla="*/ 1 h 13"/>
                <a:gd name="T6" fmla="*/ 8 w 12"/>
                <a:gd name="T7" fmla="*/ 9 h 13"/>
                <a:gd name="T8" fmla="*/ 1 w 12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" y="12"/>
                  </a:move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1" y="1"/>
                  </a:cubicBezTo>
                  <a:cubicBezTo>
                    <a:pt x="12" y="3"/>
                    <a:pt x="11" y="6"/>
                    <a:pt x="8" y="9"/>
                  </a:cubicBezTo>
                  <a:cubicBezTo>
                    <a:pt x="5" y="12"/>
                    <a:pt x="2" y="13"/>
                    <a:pt x="1" y="1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8"/>
            <p:cNvSpPr>
              <a:spLocks/>
            </p:cNvSpPr>
            <p:nvPr/>
          </p:nvSpPr>
          <p:spPr bwMode="auto">
            <a:xfrm>
              <a:off x="1432426" y="2284030"/>
              <a:ext cx="186741" cy="107836"/>
            </a:xfrm>
            <a:custGeom>
              <a:avLst/>
              <a:gdLst>
                <a:gd name="T0" fmla="*/ 39 w 59"/>
                <a:gd name="T1" fmla="*/ 34 h 34"/>
                <a:gd name="T2" fmla="*/ 18 w 59"/>
                <a:gd name="T3" fmla="*/ 16 h 34"/>
                <a:gd name="T4" fmla="*/ 2 w 59"/>
                <a:gd name="T5" fmla="*/ 4 h 34"/>
                <a:gd name="T6" fmla="*/ 30 w 59"/>
                <a:gd name="T7" fmla="*/ 8 h 34"/>
                <a:gd name="T8" fmla="*/ 57 w 59"/>
                <a:gd name="T9" fmla="*/ 17 h 34"/>
                <a:gd name="T10" fmla="*/ 39 w 59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4">
                  <a:moveTo>
                    <a:pt x="39" y="34"/>
                  </a:moveTo>
                  <a:cubicBezTo>
                    <a:pt x="38" y="28"/>
                    <a:pt x="23" y="19"/>
                    <a:pt x="18" y="16"/>
                  </a:cubicBezTo>
                  <a:cubicBezTo>
                    <a:pt x="9" y="9"/>
                    <a:pt x="0" y="7"/>
                    <a:pt x="2" y="4"/>
                  </a:cubicBezTo>
                  <a:cubicBezTo>
                    <a:pt x="4" y="0"/>
                    <a:pt x="26" y="6"/>
                    <a:pt x="30" y="8"/>
                  </a:cubicBezTo>
                  <a:cubicBezTo>
                    <a:pt x="35" y="11"/>
                    <a:pt x="54" y="17"/>
                    <a:pt x="57" y="17"/>
                  </a:cubicBezTo>
                  <a:cubicBezTo>
                    <a:pt x="59" y="17"/>
                    <a:pt x="39" y="34"/>
                    <a:pt x="39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09"/>
            <p:cNvSpPr>
              <a:spLocks/>
            </p:cNvSpPr>
            <p:nvPr/>
          </p:nvSpPr>
          <p:spPr bwMode="auto">
            <a:xfrm>
              <a:off x="1391659" y="2473401"/>
              <a:ext cx="85480" cy="44713"/>
            </a:xfrm>
            <a:custGeom>
              <a:avLst/>
              <a:gdLst>
                <a:gd name="T0" fmla="*/ 27 w 27"/>
                <a:gd name="T1" fmla="*/ 2 h 14"/>
                <a:gd name="T2" fmla="*/ 10 w 27"/>
                <a:gd name="T3" fmla="*/ 1 h 14"/>
                <a:gd name="T4" fmla="*/ 6 w 27"/>
                <a:gd name="T5" fmla="*/ 7 h 14"/>
                <a:gd name="T6" fmla="*/ 20 w 2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27" y="2"/>
                  </a:moveTo>
                  <a:cubicBezTo>
                    <a:pt x="27" y="2"/>
                    <a:pt x="14" y="0"/>
                    <a:pt x="10" y="1"/>
                  </a:cubicBezTo>
                  <a:cubicBezTo>
                    <a:pt x="6" y="2"/>
                    <a:pt x="0" y="5"/>
                    <a:pt x="6" y="7"/>
                  </a:cubicBezTo>
                  <a:cubicBezTo>
                    <a:pt x="11" y="8"/>
                    <a:pt x="17" y="11"/>
                    <a:pt x="20" y="1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0"/>
            <p:cNvSpPr>
              <a:spLocks/>
            </p:cNvSpPr>
            <p:nvPr/>
          </p:nvSpPr>
          <p:spPr bwMode="auto">
            <a:xfrm>
              <a:off x="1584975" y="2353729"/>
              <a:ext cx="103891" cy="195947"/>
            </a:xfrm>
            <a:custGeom>
              <a:avLst/>
              <a:gdLst>
                <a:gd name="T0" fmla="*/ 0 w 33"/>
                <a:gd name="T1" fmla="*/ 21 h 62"/>
                <a:gd name="T2" fmla="*/ 17 w 33"/>
                <a:gd name="T3" fmla="*/ 43 h 62"/>
                <a:gd name="T4" fmla="*/ 29 w 33"/>
                <a:gd name="T5" fmla="*/ 61 h 62"/>
                <a:gd name="T6" fmla="*/ 24 w 33"/>
                <a:gd name="T7" fmla="*/ 31 h 62"/>
                <a:gd name="T8" fmla="*/ 16 w 33"/>
                <a:gd name="T9" fmla="*/ 3 h 62"/>
                <a:gd name="T10" fmla="*/ 0 w 33"/>
                <a:gd name="T11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62">
                  <a:moveTo>
                    <a:pt x="0" y="21"/>
                  </a:moveTo>
                  <a:cubicBezTo>
                    <a:pt x="5" y="23"/>
                    <a:pt x="14" y="38"/>
                    <a:pt x="17" y="43"/>
                  </a:cubicBezTo>
                  <a:cubicBezTo>
                    <a:pt x="23" y="53"/>
                    <a:pt x="26" y="62"/>
                    <a:pt x="29" y="61"/>
                  </a:cubicBezTo>
                  <a:cubicBezTo>
                    <a:pt x="33" y="58"/>
                    <a:pt x="27" y="35"/>
                    <a:pt x="24" y="31"/>
                  </a:cubicBezTo>
                  <a:cubicBezTo>
                    <a:pt x="22" y="26"/>
                    <a:pt x="16" y="5"/>
                    <a:pt x="16" y="3"/>
                  </a:cubicBezTo>
                  <a:cubicBezTo>
                    <a:pt x="16" y="0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1"/>
            <p:cNvSpPr>
              <a:spLocks/>
            </p:cNvSpPr>
            <p:nvPr/>
          </p:nvSpPr>
          <p:spPr bwMode="auto">
            <a:xfrm>
              <a:off x="1463988" y="2504963"/>
              <a:ext cx="42082" cy="89425"/>
            </a:xfrm>
            <a:custGeom>
              <a:avLst/>
              <a:gdLst>
                <a:gd name="T0" fmla="*/ 11 w 13"/>
                <a:gd name="T1" fmla="*/ 0 h 28"/>
                <a:gd name="T2" fmla="*/ 12 w 13"/>
                <a:gd name="T3" fmla="*/ 18 h 28"/>
                <a:gd name="T4" fmla="*/ 7 w 13"/>
                <a:gd name="T5" fmla="*/ 22 h 28"/>
                <a:gd name="T6" fmla="*/ 0 w 13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11" y="0"/>
                  </a:moveTo>
                  <a:cubicBezTo>
                    <a:pt x="11" y="0"/>
                    <a:pt x="13" y="13"/>
                    <a:pt x="12" y="18"/>
                  </a:cubicBezTo>
                  <a:cubicBezTo>
                    <a:pt x="12" y="22"/>
                    <a:pt x="8" y="28"/>
                    <a:pt x="7" y="22"/>
                  </a:cubicBezTo>
                  <a:cubicBezTo>
                    <a:pt x="6" y="16"/>
                    <a:pt x="3" y="10"/>
                    <a:pt x="0" y="7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2"/>
            <p:cNvSpPr>
              <a:spLocks/>
            </p:cNvSpPr>
            <p:nvPr/>
          </p:nvSpPr>
          <p:spPr bwMode="auto">
            <a:xfrm>
              <a:off x="1441632" y="2241947"/>
              <a:ext cx="276166" cy="289317"/>
            </a:xfrm>
            <a:custGeom>
              <a:avLst/>
              <a:gdLst>
                <a:gd name="T0" fmla="*/ 87 w 87"/>
                <a:gd name="T1" fmla="*/ 3 h 91"/>
                <a:gd name="T2" fmla="*/ 69 w 87"/>
                <a:gd name="T3" fmla="*/ 10 h 91"/>
                <a:gd name="T4" fmla="*/ 40 w 87"/>
                <a:gd name="T5" fmla="*/ 38 h 91"/>
                <a:gd name="T6" fmla="*/ 2 w 87"/>
                <a:gd name="T7" fmla="*/ 91 h 91"/>
                <a:gd name="T8" fmla="*/ 87 w 87"/>
                <a:gd name="T9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1">
                  <a:moveTo>
                    <a:pt x="87" y="3"/>
                  </a:moveTo>
                  <a:cubicBezTo>
                    <a:pt x="85" y="1"/>
                    <a:pt x="79" y="0"/>
                    <a:pt x="69" y="10"/>
                  </a:cubicBezTo>
                  <a:cubicBezTo>
                    <a:pt x="61" y="17"/>
                    <a:pt x="51" y="27"/>
                    <a:pt x="40" y="38"/>
                  </a:cubicBezTo>
                  <a:cubicBezTo>
                    <a:pt x="17" y="63"/>
                    <a:pt x="0" y="86"/>
                    <a:pt x="2" y="91"/>
                  </a:cubicBezTo>
                  <a:cubicBezTo>
                    <a:pt x="41" y="64"/>
                    <a:pt x="74" y="20"/>
                    <a:pt x="87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3"/>
            <p:cNvSpPr>
              <a:spLocks/>
            </p:cNvSpPr>
            <p:nvPr/>
          </p:nvSpPr>
          <p:spPr bwMode="auto">
            <a:xfrm>
              <a:off x="1448207" y="2252468"/>
              <a:ext cx="282741" cy="294578"/>
            </a:xfrm>
            <a:custGeom>
              <a:avLst/>
              <a:gdLst>
                <a:gd name="T0" fmla="*/ 85 w 89"/>
                <a:gd name="T1" fmla="*/ 0 h 93"/>
                <a:gd name="T2" fmla="*/ 0 w 89"/>
                <a:gd name="T3" fmla="*/ 88 h 93"/>
                <a:gd name="T4" fmla="*/ 0 w 89"/>
                <a:gd name="T5" fmla="*/ 89 h 93"/>
                <a:gd name="T6" fmla="*/ 51 w 89"/>
                <a:gd name="T7" fmla="*/ 49 h 93"/>
                <a:gd name="T8" fmla="*/ 79 w 89"/>
                <a:gd name="T9" fmla="*/ 19 h 93"/>
                <a:gd name="T10" fmla="*/ 85 w 89"/>
                <a:gd name="T11" fmla="*/ 0 h 93"/>
                <a:gd name="T12" fmla="*/ 85 w 89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3">
                  <a:moveTo>
                    <a:pt x="85" y="0"/>
                  </a:moveTo>
                  <a:cubicBezTo>
                    <a:pt x="72" y="17"/>
                    <a:pt x="39" y="61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4" y="93"/>
                    <a:pt x="27" y="75"/>
                    <a:pt x="51" y="49"/>
                  </a:cubicBezTo>
                  <a:cubicBezTo>
                    <a:pt x="62" y="38"/>
                    <a:pt x="72" y="28"/>
                    <a:pt x="79" y="19"/>
                  </a:cubicBezTo>
                  <a:cubicBezTo>
                    <a:pt x="89" y="7"/>
                    <a:pt x="87" y="2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4"/>
            <p:cNvSpPr>
              <a:spLocks/>
            </p:cNvSpPr>
            <p:nvPr/>
          </p:nvSpPr>
          <p:spPr bwMode="auto">
            <a:xfrm>
              <a:off x="1679660" y="2264303"/>
              <a:ext cx="24986" cy="28932"/>
            </a:xfrm>
            <a:custGeom>
              <a:avLst/>
              <a:gdLst>
                <a:gd name="T0" fmla="*/ 4 w 8"/>
                <a:gd name="T1" fmla="*/ 4 h 9"/>
                <a:gd name="T2" fmla="*/ 8 w 8"/>
                <a:gd name="T3" fmla="*/ 8 h 9"/>
                <a:gd name="T4" fmla="*/ 6 w 8"/>
                <a:gd name="T5" fmla="*/ 2 h 9"/>
                <a:gd name="T6" fmla="*/ 1 w 8"/>
                <a:gd name="T7" fmla="*/ 0 h 9"/>
                <a:gd name="T8" fmla="*/ 4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4" y="4"/>
                  </a:moveTo>
                  <a:cubicBezTo>
                    <a:pt x="6" y="6"/>
                    <a:pt x="7" y="9"/>
                    <a:pt x="8" y="8"/>
                  </a:cubicBezTo>
                  <a:cubicBezTo>
                    <a:pt x="8" y="7"/>
                    <a:pt x="8" y="4"/>
                    <a:pt x="6" y="2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0" y="1"/>
                    <a:pt x="2" y="2"/>
                    <a:pt x="4" y="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矩形 90"/>
          <p:cNvSpPr/>
          <p:nvPr/>
        </p:nvSpPr>
        <p:spPr>
          <a:xfrm flipH="1">
            <a:off x="6156176" y="1837112"/>
            <a:ext cx="858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60%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 flipH="1">
            <a:off x="6196048" y="2527939"/>
            <a:ext cx="807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30%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 flipH="1">
            <a:off x="6198990" y="3241308"/>
            <a:ext cx="8584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10%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310812" y="1044311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肢体语言</a:t>
            </a:r>
            <a:endParaRPr lang="zh-CN" altLang="en-US" b="1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43" y="1044311"/>
            <a:ext cx="3643037" cy="22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838803"/>
            <a:ext cx="1621003" cy="179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898" y="3561111"/>
            <a:ext cx="2066814" cy="141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18" grpId="0"/>
      <p:bldP spid="21" grpId="0"/>
      <p:bldP spid="59" grpId="0" animBg="1"/>
      <p:bldP spid="60" grpId="0"/>
      <p:bldP spid="91" grpId="0"/>
      <p:bldP spid="92" grpId="0"/>
      <p:bldP spid="93" grpId="0"/>
      <p:bldP spid="9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2"/>
          <p:cNvGrpSpPr>
            <a:grpSpLocks/>
          </p:cNvGrpSpPr>
          <p:nvPr/>
        </p:nvGrpSpPr>
        <p:grpSpPr bwMode="auto">
          <a:xfrm>
            <a:off x="500546" y="363093"/>
            <a:ext cx="2415272" cy="379401"/>
            <a:chOff x="0" y="0"/>
            <a:chExt cx="1491528" cy="378596"/>
          </a:xfrm>
        </p:grpSpPr>
        <p:sp>
          <p:nvSpPr>
            <p:cNvPr id="237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1447059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238" name="TextBox 356"/>
            <p:cNvSpPr txBox="1">
              <a:spLocks noChangeArrowheads="1"/>
            </p:cNvSpPr>
            <p:nvPr/>
          </p:nvSpPr>
          <p:spPr bwMode="auto">
            <a:xfrm>
              <a:off x="211227" y="41212"/>
              <a:ext cx="1280301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7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1408" y="1851670"/>
            <a:ext cx="596118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CN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NO.6 </a:t>
            </a:r>
            <a:r>
              <a:rPr lang="zh-CN" alt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综合效益</a:t>
            </a:r>
            <a:endParaRPr lang="en-US" altLang="zh-CN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619" y="3219822"/>
            <a:ext cx="8512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SYNERGIZE</a:t>
            </a:r>
            <a:r>
              <a:rPr lang="zh-CN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9388" y="1197520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创造性合作的原则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NO.6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综合效益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539712" y="2165990"/>
            <a:ext cx="2935098" cy="1474588"/>
            <a:chOff x="2194702" y="1703011"/>
            <a:chExt cx="3064921" cy="1694214"/>
          </a:xfrm>
        </p:grpSpPr>
        <p:sp>
          <p:nvSpPr>
            <p:cNvPr id="15" name="等腰三角形 41"/>
            <p:cNvSpPr/>
            <p:nvPr/>
          </p:nvSpPr>
          <p:spPr>
            <a:xfrm rot="5400000" flipH="1">
              <a:off x="3572561" y="1802792"/>
              <a:ext cx="216574" cy="2972292"/>
            </a:xfrm>
            <a:custGeom>
              <a:avLst/>
              <a:gdLst>
                <a:gd name="connsiteX0" fmla="*/ 0 w 218921"/>
                <a:gd name="connsiteY0" fmla="*/ 2984088 h 2984088"/>
                <a:gd name="connsiteX1" fmla="*/ 218921 w 218921"/>
                <a:gd name="connsiteY1" fmla="*/ 0 h 2984088"/>
                <a:gd name="connsiteX2" fmla="*/ 218921 w 218921"/>
                <a:gd name="connsiteY2" fmla="*/ 2984088 h 2984088"/>
                <a:gd name="connsiteX3" fmla="*/ 0 w 218921"/>
                <a:gd name="connsiteY3" fmla="*/ 2984088 h 2984088"/>
                <a:gd name="connsiteX0" fmla="*/ 0 w 218921"/>
                <a:gd name="connsiteY0" fmla="*/ 2984088 h 2984088"/>
                <a:gd name="connsiteX1" fmla="*/ 108463 w 218921"/>
                <a:gd name="connsiteY1" fmla="*/ 2339462 h 2984088"/>
                <a:gd name="connsiteX2" fmla="*/ 218921 w 218921"/>
                <a:gd name="connsiteY2" fmla="*/ 0 h 2984088"/>
                <a:gd name="connsiteX3" fmla="*/ 218921 w 218921"/>
                <a:gd name="connsiteY3" fmla="*/ 2984088 h 2984088"/>
                <a:gd name="connsiteX4" fmla="*/ 0 w 218921"/>
                <a:gd name="connsiteY4" fmla="*/ 2984088 h 2984088"/>
                <a:gd name="connsiteX0" fmla="*/ 2453 w 221374"/>
                <a:gd name="connsiteY0" fmla="*/ 2984088 h 2984088"/>
                <a:gd name="connsiteX1" fmla="*/ 110916 w 221374"/>
                <a:gd name="connsiteY1" fmla="*/ 2339462 h 2984088"/>
                <a:gd name="connsiteX2" fmla="*/ 221374 w 221374"/>
                <a:gd name="connsiteY2" fmla="*/ 0 h 2984088"/>
                <a:gd name="connsiteX3" fmla="*/ 221374 w 221374"/>
                <a:gd name="connsiteY3" fmla="*/ 2984088 h 2984088"/>
                <a:gd name="connsiteX4" fmla="*/ 2453 w 221374"/>
                <a:gd name="connsiteY4" fmla="*/ 2984088 h 2984088"/>
                <a:gd name="connsiteX0" fmla="*/ 8070 w 226991"/>
                <a:gd name="connsiteY0" fmla="*/ 2984088 h 3049797"/>
                <a:gd name="connsiteX1" fmla="*/ 116533 w 226991"/>
                <a:gd name="connsiteY1" fmla="*/ 2339462 h 3049797"/>
                <a:gd name="connsiteX2" fmla="*/ 226991 w 226991"/>
                <a:gd name="connsiteY2" fmla="*/ 0 h 3049797"/>
                <a:gd name="connsiteX3" fmla="*/ 226991 w 226991"/>
                <a:gd name="connsiteY3" fmla="*/ 2984088 h 3049797"/>
                <a:gd name="connsiteX4" fmla="*/ 8070 w 226991"/>
                <a:gd name="connsiteY4" fmla="*/ 2984088 h 3049797"/>
                <a:gd name="connsiteX0" fmla="*/ 3727 w 222648"/>
                <a:gd name="connsiteY0" fmla="*/ 2984088 h 3055655"/>
                <a:gd name="connsiteX1" fmla="*/ 112190 w 222648"/>
                <a:gd name="connsiteY1" fmla="*/ 2339462 h 3055655"/>
                <a:gd name="connsiteX2" fmla="*/ 222648 w 222648"/>
                <a:gd name="connsiteY2" fmla="*/ 0 h 3055655"/>
                <a:gd name="connsiteX3" fmla="*/ 222648 w 222648"/>
                <a:gd name="connsiteY3" fmla="*/ 2984088 h 3055655"/>
                <a:gd name="connsiteX4" fmla="*/ 3727 w 222648"/>
                <a:gd name="connsiteY4" fmla="*/ 2984088 h 305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648" h="3055655">
                  <a:moveTo>
                    <a:pt x="3727" y="2984088"/>
                  </a:moveTo>
                  <a:cubicBezTo>
                    <a:pt x="-14683" y="2876650"/>
                    <a:pt x="37271" y="3497108"/>
                    <a:pt x="112190" y="2339462"/>
                  </a:cubicBezTo>
                  <a:cubicBezTo>
                    <a:pt x="187109" y="1181816"/>
                    <a:pt x="185829" y="779821"/>
                    <a:pt x="222648" y="0"/>
                  </a:cubicBezTo>
                  <a:lnTo>
                    <a:pt x="222648" y="2984088"/>
                  </a:lnTo>
                  <a:lnTo>
                    <a:pt x="3727" y="29840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9000">
                  <a:srgbClr val="5B595B"/>
                </a:gs>
                <a:gs pos="100000">
                  <a:schemeClr val="bg2">
                    <a:lumMod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356945" y="1703011"/>
              <a:ext cx="2902678" cy="14776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06"/>
            <p:cNvSpPr txBox="1"/>
            <p:nvPr/>
          </p:nvSpPr>
          <p:spPr>
            <a:xfrm>
              <a:off x="2495474" y="1999809"/>
              <a:ext cx="2622631" cy="884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r>
                <a:rPr lang="en-US" altLang="zh-CN" sz="4400" b="1" dirty="0" smtClean="0">
                  <a:solidFill>
                    <a:schemeClr val="bg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1 + 1 &gt; 2</a:t>
              </a:r>
              <a:endParaRPr lang="zh-CN" altLang="en-US" sz="4400" b="1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grpSp>
        <p:nvGrpSpPr>
          <p:cNvPr id="21" name="组 38"/>
          <p:cNvGrpSpPr/>
          <p:nvPr/>
        </p:nvGrpSpPr>
        <p:grpSpPr>
          <a:xfrm>
            <a:off x="3851920" y="1301217"/>
            <a:ext cx="4824553" cy="2940050"/>
            <a:chOff x="4324434" y="1609292"/>
            <a:chExt cx="1694956" cy="2940050"/>
          </a:xfrm>
        </p:grpSpPr>
        <p:sp>
          <p:nvSpPr>
            <p:cNvPr id="22" name="矩形 21"/>
            <p:cNvSpPr/>
            <p:nvPr/>
          </p:nvSpPr>
          <p:spPr>
            <a:xfrm rot="10800000">
              <a:off x="4324434" y="1609292"/>
              <a:ext cx="1694955" cy="1149350"/>
            </a:xfrm>
            <a:prstGeom prst="rect">
              <a:avLst/>
            </a:prstGeom>
            <a:solidFill>
              <a:srgbClr val="E93929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10800000">
              <a:off x="4432871" y="2923744"/>
              <a:ext cx="1479064" cy="1625598"/>
            </a:xfrm>
            <a:prstGeom prst="rect">
              <a:avLst/>
            </a:prstGeom>
            <a:solidFill>
              <a:srgbClr val="E93929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梯形 23"/>
            <p:cNvSpPr/>
            <p:nvPr/>
          </p:nvSpPr>
          <p:spPr>
            <a:xfrm rot="10800000">
              <a:off x="4324435" y="2758643"/>
              <a:ext cx="1694955" cy="165100"/>
            </a:xfrm>
            <a:prstGeom prst="trapezoid">
              <a:avLst>
                <a:gd name="adj" fmla="val 67593"/>
              </a:avLst>
            </a:prstGeom>
            <a:solidFill>
              <a:srgbClr val="E9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3"/>
            <p:cNvSpPr txBox="1"/>
            <p:nvPr/>
          </p:nvSpPr>
          <p:spPr>
            <a:xfrm>
              <a:off x="4489925" y="1779650"/>
              <a:ext cx="1376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综合统效就是整体大于部分之和，也就是说各个部分之间的关系也是整体的一个组成部分，而且是最具激发、分配、整合和激励作用的部分。</a:t>
              </a: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4470369" y="3211359"/>
              <a:ext cx="1403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</a:rPr>
                <a:t>基本心态：如果一位具有相当聪明才智的人跟我意见不同，那么对方的主张必定有我尚未体会的奥妙，值得加以了解。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2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NO.6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综合效益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354493" y="1131590"/>
            <a:ext cx="2622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</a:rPr>
              <a:t>如何看待差异</a:t>
            </a:r>
          </a:p>
        </p:txBody>
      </p:sp>
      <p:sp>
        <p:nvSpPr>
          <p:cNvPr id="7" name="形状 4"/>
          <p:cNvSpPr>
            <a:spLocks/>
          </p:cNvSpPr>
          <p:nvPr/>
        </p:nvSpPr>
        <p:spPr bwMode="auto">
          <a:xfrm>
            <a:off x="1590072" y="2894383"/>
            <a:ext cx="1244318" cy="1245543"/>
          </a:xfrm>
          <a:custGeom>
            <a:avLst/>
            <a:gdLst>
              <a:gd name="T0" fmla="*/ 133275 w 1612900"/>
              <a:gd name="T1" fmla="*/ 1189534 h 1614487"/>
              <a:gd name="T2" fmla="*/ 175645 w 1612900"/>
              <a:gd name="T3" fmla="*/ 1165472 h 1614487"/>
              <a:gd name="T4" fmla="*/ 766016 w 1612900"/>
              <a:gd name="T5" fmla="*/ 1532141 h 1614487"/>
              <a:gd name="T6" fmla="*/ 1393567 w 1612900"/>
              <a:gd name="T7" fmla="*/ 1233450 h 1614487"/>
              <a:gd name="T8" fmla="*/ 1365440 w 1612900"/>
              <a:gd name="T9" fmla="*/ 1217475 h 1614487"/>
              <a:gd name="T10" fmla="*/ 1458440 w 1612900"/>
              <a:gd name="T11" fmla="*/ 1177503 h 1614487"/>
              <a:gd name="T12" fmla="*/ 1464318 w 1612900"/>
              <a:gd name="T13" fmla="*/ 1273627 h 1614487"/>
              <a:gd name="T14" fmla="*/ 1436181 w 1612900"/>
              <a:gd name="T15" fmla="*/ 1257649 h 1614487"/>
              <a:gd name="T16" fmla="*/ 766025 w 1612900"/>
              <a:gd name="T17" fmla="*/ 1580938 h 1614487"/>
              <a:gd name="T18" fmla="*/ 133274 w 1612900"/>
              <a:gd name="T19" fmla="*/ 1189533 h 1614487"/>
              <a:gd name="T20" fmla="*/ 133275 w 1612900"/>
              <a:gd name="T21" fmla="*/ 1189534 h 16144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12900" h="1614487">
                <a:moveTo>
                  <a:pt x="133275" y="1189534"/>
                </a:moveTo>
                <a:lnTo>
                  <a:pt x="175645" y="1165472"/>
                </a:lnTo>
                <a:cubicBezTo>
                  <a:pt x="297347" y="1380246"/>
                  <a:pt x="519745" y="1518374"/>
                  <a:pt x="766016" y="1532141"/>
                </a:cubicBezTo>
                <a:cubicBezTo>
                  <a:pt x="1012331" y="1545910"/>
                  <a:pt x="1248746" y="1433385"/>
                  <a:pt x="1393567" y="1233450"/>
                </a:cubicBezTo>
                <a:lnTo>
                  <a:pt x="1365440" y="1217475"/>
                </a:lnTo>
                <a:lnTo>
                  <a:pt x="1458440" y="1177503"/>
                </a:lnTo>
                <a:lnTo>
                  <a:pt x="1464318" y="1273627"/>
                </a:lnTo>
                <a:lnTo>
                  <a:pt x="1436181" y="1257649"/>
                </a:lnTo>
                <a:cubicBezTo>
                  <a:pt x="1282570" y="1472860"/>
                  <a:pt x="1029894" y="1594753"/>
                  <a:pt x="766025" y="1580938"/>
                </a:cubicBezTo>
                <a:cubicBezTo>
                  <a:pt x="502198" y="1567125"/>
                  <a:pt x="263634" y="1419555"/>
                  <a:pt x="133274" y="1189533"/>
                </a:cubicBezTo>
                <a:lnTo>
                  <a:pt x="133275" y="1189534"/>
                </a:lnTo>
                <a:close/>
              </a:path>
            </a:pathLst>
          </a:custGeom>
          <a:solidFill>
            <a:srgbClr val="82C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200"/>
          </a:p>
        </p:txBody>
      </p:sp>
      <p:sp>
        <p:nvSpPr>
          <p:cNvPr id="8" name="形状 5"/>
          <p:cNvSpPr>
            <a:spLocks/>
          </p:cNvSpPr>
          <p:nvPr/>
        </p:nvSpPr>
        <p:spPr bwMode="auto">
          <a:xfrm>
            <a:off x="4490216" y="2894383"/>
            <a:ext cx="1245543" cy="1245543"/>
          </a:xfrm>
          <a:custGeom>
            <a:avLst/>
            <a:gdLst>
              <a:gd name="T0" fmla="*/ 133574 w 1614487"/>
              <a:gd name="T1" fmla="*/ 1189814 h 1614487"/>
              <a:gd name="T2" fmla="*/ 175986 w 1614487"/>
              <a:gd name="T3" fmla="*/ 1165729 h 1614487"/>
              <a:gd name="T4" fmla="*/ 766814 w 1614487"/>
              <a:gd name="T5" fmla="*/ 1532063 h 1614487"/>
              <a:gd name="T6" fmla="*/ 1394717 w 1614487"/>
              <a:gd name="T7" fmla="*/ 1233709 h 1614487"/>
              <a:gd name="T8" fmla="*/ 1366563 w 1614487"/>
              <a:gd name="T9" fmla="*/ 1217720 h 1614487"/>
              <a:gd name="T10" fmla="*/ 1459707 w 1614487"/>
              <a:gd name="T11" fmla="*/ 1177771 h 1614487"/>
              <a:gd name="T12" fmla="*/ 1465539 w 1614487"/>
              <a:gd name="T13" fmla="*/ 1273927 h 1614487"/>
              <a:gd name="T14" fmla="*/ 1437377 w 1614487"/>
              <a:gd name="T15" fmla="*/ 1257935 h 1614487"/>
              <a:gd name="T16" fmla="*/ 766821 w 1614487"/>
              <a:gd name="T17" fmla="*/ 1580908 h 1614487"/>
              <a:gd name="T18" fmla="*/ 133574 w 1614487"/>
              <a:gd name="T19" fmla="*/ 1189814 h 16144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14487" h="1614487">
                <a:moveTo>
                  <a:pt x="133574" y="1189814"/>
                </a:moveTo>
                <a:lnTo>
                  <a:pt x="175986" y="1165729"/>
                </a:lnTo>
                <a:cubicBezTo>
                  <a:pt x="297856" y="1380330"/>
                  <a:pt x="520405" y="1518319"/>
                  <a:pt x="766814" y="1532063"/>
                </a:cubicBezTo>
                <a:cubicBezTo>
                  <a:pt x="1013223" y="1545807"/>
                  <a:pt x="1249737" y="1433426"/>
                  <a:pt x="1394717" y="1233709"/>
                </a:cubicBezTo>
                <a:lnTo>
                  <a:pt x="1366563" y="1217720"/>
                </a:lnTo>
                <a:lnTo>
                  <a:pt x="1459707" y="1177771"/>
                </a:lnTo>
                <a:lnTo>
                  <a:pt x="1465539" y="1273927"/>
                </a:lnTo>
                <a:lnTo>
                  <a:pt x="1437377" y="1257935"/>
                </a:lnTo>
                <a:cubicBezTo>
                  <a:pt x="1283597" y="1472942"/>
                  <a:pt x="1030803" y="1594701"/>
                  <a:pt x="766821" y="1580908"/>
                </a:cubicBezTo>
                <a:cubicBezTo>
                  <a:pt x="502840" y="1567116"/>
                  <a:pt x="264110" y="1419676"/>
                  <a:pt x="133574" y="1189814"/>
                </a:cubicBezTo>
                <a:close/>
              </a:path>
            </a:pathLst>
          </a:custGeom>
          <a:solidFill>
            <a:srgbClr val="82C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200"/>
          </a:p>
        </p:txBody>
      </p:sp>
      <p:grpSp>
        <p:nvGrpSpPr>
          <p:cNvPr id="9" name="组合 6"/>
          <p:cNvGrpSpPr>
            <a:grpSpLocks/>
          </p:cNvGrpSpPr>
          <p:nvPr/>
        </p:nvGrpSpPr>
        <p:grpSpPr bwMode="auto">
          <a:xfrm>
            <a:off x="943418" y="2659236"/>
            <a:ext cx="1143891" cy="943037"/>
            <a:chOff x="0" y="0"/>
            <a:chExt cx="1482953" cy="1223126"/>
          </a:xfrm>
        </p:grpSpPr>
        <p:sp>
          <p:nvSpPr>
            <p:cNvPr id="14" name="任意多边形 7"/>
            <p:cNvSpPr>
              <a:spLocks/>
            </p:cNvSpPr>
            <p:nvPr/>
          </p:nvSpPr>
          <p:spPr bwMode="auto">
            <a:xfrm>
              <a:off x="0" y="0"/>
              <a:ext cx="1482953" cy="1223126"/>
            </a:xfrm>
            <a:custGeom>
              <a:avLst/>
              <a:gdLst>
                <a:gd name="T0" fmla="*/ 0 w 1729442"/>
                <a:gd name="T1" fmla="*/ 104880 h 1426428"/>
                <a:gd name="T2" fmla="*/ 104880 w 1729442"/>
                <a:gd name="T3" fmla="*/ 0 h 1426428"/>
                <a:gd name="T4" fmla="*/ 1166715 w 1729442"/>
                <a:gd name="T5" fmla="*/ 0 h 1426428"/>
                <a:gd name="T6" fmla="*/ 1271595 w 1729442"/>
                <a:gd name="T7" fmla="*/ 104880 h 1426428"/>
                <a:gd name="T8" fmla="*/ 1271595 w 1729442"/>
                <a:gd name="T9" fmla="*/ 943919 h 1426428"/>
                <a:gd name="T10" fmla="*/ 1166715 w 1729442"/>
                <a:gd name="T11" fmla="*/ 1048800 h 1426428"/>
                <a:gd name="T12" fmla="*/ 104880 w 1729442"/>
                <a:gd name="T13" fmla="*/ 1048800 h 1426428"/>
                <a:gd name="T14" fmla="*/ 0 w 1729442"/>
                <a:gd name="T15" fmla="*/ 943919 h 1426428"/>
                <a:gd name="T16" fmla="*/ 0 w 1729442"/>
                <a:gd name="T17" fmla="*/ 104880 h 14264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442" h="1426428">
                  <a:moveTo>
                    <a:pt x="0" y="142643"/>
                  </a:moveTo>
                  <a:cubicBezTo>
                    <a:pt x="0" y="63863"/>
                    <a:pt x="63863" y="0"/>
                    <a:pt x="142643" y="0"/>
                  </a:cubicBezTo>
                  <a:lnTo>
                    <a:pt x="1586799" y="0"/>
                  </a:lnTo>
                  <a:cubicBezTo>
                    <a:pt x="1665579" y="0"/>
                    <a:pt x="1729442" y="63863"/>
                    <a:pt x="1729442" y="142643"/>
                  </a:cubicBezTo>
                  <a:lnTo>
                    <a:pt x="1729442" y="1283785"/>
                  </a:lnTo>
                  <a:cubicBezTo>
                    <a:pt x="1729442" y="1362565"/>
                    <a:pt x="1665579" y="1426428"/>
                    <a:pt x="1586799" y="1426428"/>
                  </a:cubicBezTo>
                  <a:lnTo>
                    <a:pt x="142643" y="1426428"/>
                  </a:lnTo>
                  <a:cubicBezTo>
                    <a:pt x="63863" y="1426428"/>
                    <a:pt x="0" y="1362565"/>
                    <a:pt x="0" y="1283785"/>
                  </a:cubicBezTo>
                  <a:lnTo>
                    <a:pt x="0" y="142643"/>
                  </a:lnTo>
                  <a:close/>
                </a:path>
              </a:pathLst>
            </a:custGeom>
            <a:noFill/>
            <a:ln w="12700" cap="flat" cmpd="sng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 flipH="1">
              <a:off x="100027" y="328812"/>
              <a:ext cx="1238439" cy="518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US" sz="1000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0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US" sz="1000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000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9"/>
          <p:cNvGrpSpPr>
            <a:grpSpLocks/>
          </p:cNvGrpSpPr>
          <p:nvPr/>
        </p:nvGrpSpPr>
        <p:grpSpPr bwMode="auto">
          <a:xfrm>
            <a:off x="2394714" y="2659236"/>
            <a:ext cx="1143891" cy="943037"/>
            <a:chOff x="0" y="0"/>
            <a:chExt cx="1482953" cy="1223126"/>
          </a:xfrm>
        </p:grpSpPr>
        <p:sp>
          <p:nvSpPr>
            <p:cNvPr id="17" name="任意多边形 10"/>
            <p:cNvSpPr>
              <a:spLocks/>
            </p:cNvSpPr>
            <p:nvPr/>
          </p:nvSpPr>
          <p:spPr bwMode="auto">
            <a:xfrm>
              <a:off x="0" y="0"/>
              <a:ext cx="1482953" cy="1223126"/>
            </a:xfrm>
            <a:custGeom>
              <a:avLst/>
              <a:gdLst>
                <a:gd name="T0" fmla="*/ 0 w 1729442"/>
                <a:gd name="T1" fmla="*/ 104880 h 1426428"/>
                <a:gd name="T2" fmla="*/ 104880 w 1729442"/>
                <a:gd name="T3" fmla="*/ 0 h 1426428"/>
                <a:gd name="T4" fmla="*/ 1166715 w 1729442"/>
                <a:gd name="T5" fmla="*/ 0 h 1426428"/>
                <a:gd name="T6" fmla="*/ 1271595 w 1729442"/>
                <a:gd name="T7" fmla="*/ 104880 h 1426428"/>
                <a:gd name="T8" fmla="*/ 1271595 w 1729442"/>
                <a:gd name="T9" fmla="*/ 943919 h 1426428"/>
                <a:gd name="T10" fmla="*/ 1166715 w 1729442"/>
                <a:gd name="T11" fmla="*/ 1048800 h 1426428"/>
                <a:gd name="T12" fmla="*/ 104880 w 1729442"/>
                <a:gd name="T13" fmla="*/ 1048800 h 1426428"/>
                <a:gd name="T14" fmla="*/ 0 w 1729442"/>
                <a:gd name="T15" fmla="*/ 943919 h 1426428"/>
                <a:gd name="T16" fmla="*/ 0 w 1729442"/>
                <a:gd name="T17" fmla="*/ 104880 h 14264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442" h="1426428">
                  <a:moveTo>
                    <a:pt x="0" y="142643"/>
                  </a:moveTo>
                  <a:cubicBezTo>
                    <a:pt x="0" y="63863"/>
                    <a:pt x="63863" y="0"/>
                    <a:pt x="142643" y="0"/>
                  </a:cubicBezTo>
                  <a:lnTo>
                    <a:pt x="1586799" y="0"/>
                  </a:lnTo>
                  <a:cubicBezTo>
                    <a:pt x="1665579" y="0"/>
                    <a:pt x="1729442" y="63863"/>
                    <a:pt x="1729442" y="142643"/>
                  </a:cubicBezTo>
                  <a:lnTo>
                    <a:pt x="1729442" y="1283785"/>
                  </a:lnTo>
                  <a:cubicBezTo>
                    <a:pt x="1729442" y="1362565"/>
                    <a:pt x="1665579" y="1426428"/>
                    <a:pt x="1586799" y="1426428"/>
                  </a:cubicBezTo>
                  <a:lnTo>
                    <a:pt x="142643" y="1426428"/>
                  </a:lnTo>
                  <a:cubicBezTo>
                    <a:pt x="63863" y="1426428"/>
                    <a:pt x="0" y="1362565"/>
                    <a:pt x="0" y="1283785"/>
                  </a:cubicBezTo>
                  <a:lnTo>
                    <a:pt x="0" y="142643"/>
                  </a:lnTo>
                  <a:close/>
                </a:path>
              </a:pathLst>
            </a:custGeom>
            <a:noFill/>
            <a:ln w="12700" cap="flat" cmpd="sng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 flipH="1">
              <a:off x="122257" y="349464"/>
              <a:ext cx="1238439" cy="518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US" sz="10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US" sz="10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12"/>
          <p:cNvGrpSpPr>
            <a:grpSpLocks/>
          </p:cNvGrpSpPr>
          <p:nvPr/>
        </p:nvGrpSpPr>
        <p:grpSpPr bwMode="auto">
          <a:xfrm>
            <a:off x="3844786" y="2659236"/>
            <a:ext cx="1143891" cy="943037"/>
            <a:chOff x="0" y="0"/>
            <a:chExt cx="1482953" cy="1223126"/>
          </a:xfrm>
        </p:grpSpPr>
        <p:sp>
          <p:nvSpPr>
            <p:cNvPr id="20" name="任意多边形 13"/>
            <p:cNvSpPr>
              <a:spLocks/>
            </p:cNvSpPr>
            <p:nvPr/>
          </p:nvSpPr>
          <p:spPr bwMode="auto">
            <a:xfrm>
              <a:off x="0" y="0"/>
              <a:ext cx="1482953" cy="1223126"/>
            </a:xfrm>
            <a:custGeom>
              <a:avLst/>
              <a:gdLst>
                <a:gd name="T0" fmla="*/ 0 w 1729442"/>
                <a:gd name="T1" fmla="*/ 104880 h 1426428"/>
                <a:gd name="T2" fmla="*/ 104880 w 1729442"/>
                <a:gd name="T3" fmla="*/ 0 h 1426428"/>
                <a:gd name="T4" fmla="*/ 1166715 w 1729442"/>
                <a:gd name="T5" fmla="*/ 0 h 1426428"/>
                <a:gd name="T6" fmla="*/ 1271595 w 1729442"/>
                <a:gd name="T7" fmla="*/ 104880 h 1426428"/>
                <a:gd name="T8" fmla="*/ 1271595 w 1729442"/>
                <a:gd name="T9" fmla="*/ 943919 h 1426428"/>
                <a:gd name="T10" fmla="*/ 1166715 w 1729442"/>
                <a:gd name="T11" fmla="*/ 1048800 h 1426428"/>
                <a:gd name="T12" fmla="*/ 104880 w 1729442"/>
                <a:gd name="T13" fmla="*/ 1048800 h 1426428"/>
                <a:gd name="T14" fmla="*/ 0 w 1729442"/>
                <a:gd name="T15" fmla="*/ 943919 h 1426428"/>
                <a:gd name="T16" fmla="*/ 0 w 1729442"/>
                <a:gd name="T17" fmla="*/ 104880 h 14264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442" h="1426428">
                  <a:moveTo>
                    <a:pt x="0" y="142643"/>
                  </a:moveTo>
                  <a:cubicBezTo>
                    <a:pt x="0" y="63863"/>
                    <a:pt x="63863" y="0"/>
                    <a:pt x="142643" y="0"/>
                  </a:cubicBezTo>
                  <a:lnTo>
                    <a:pt x="1586799" y="0"/>
                  </a:lnTo>
                  <a:cubicBezTo>
                    <a:pt x="1665579" y="0"/>
                    <a:pt x="1729442" y="63863"/>
                    <a:pt x="1729442" y="142643"/>
                  </a:cubicBezTo>
                  <a:lnTo>
                    <a:pt x="1729442" y="1283785"/>
                  </a:lnTo>
                  <a:cubicBezTo>
                    <a:pt x="1729442" y="1362565"/>
                    <a:pt x="1665579" y="1426428"/>
                    <a:pt x="1586799" y="1426428"/>
                  </a:cubicBezTo>
                  <a:lnTo>
                    <a:pt x="142643" y="1426428"/>
                  </a:lnTo>
                  <a:cubicBezTo>
                    <a:pt x="63863" y="1426428"/>
                    <a:pt x="0" y="1362565"/>
                    <a:pt x="0" y="1283785"/>
                  </a:cubicBezTo>
                  <a:lnTo>
                    <a:pt x="0" y="142643"/>
                  </a:lnTo>
                  <a:close/>
                </a:path>
              </a:pathLst>
            </a:custGeom>
            <a:noFill/>
            <a:ln w="12700" cap="flat" cmpd="sng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122257" y="333580"/>
              <a:ext cx="1238439" cy="518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US" sz="10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US" sz="10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2" name="组合 15"/>
          <p:cNvGrpSpPr>
            <a:grpSpLocks/>
          </p:cNvGrpSpPr>
          <p:nvPr/>
        </p:nvGrpSpPr>
        <p:grpSpPr bwMode="auto">
          <a:xfrm>
            <a:off x="5294858" y="2659236"/>
            <a:ext cx="1143891" cy="943037"/>
            <a:chOff x="0" y="0"/>
            <a:chExt cx="1482953" cy="1223126"/>
          </a:xfrm>
        </p:grpSpPr>
        <p:sp>
          <p:nvSpPr>
            <p:cNvPr id="23" name="任意多边形 16"/>
            <p:cNvSpPr>
              <a:spLocks/>
            </p:cNvSpPr>
            <p:nvPr/>
          </p:nvSpPr>
          <p:spPr bwMode="auto">
            <a:xfrm>
              <a:off x="0" y="0"/>
              <a:ext cx="1482953" cy="1223126"/>
            </a:xfrm>
            <a:custGeom>
              <a:avLst/>
              <a:gdLst>
                <a:gd name="T0" fmla="*/ 0 w 1729442"/>
                <a:gd name="T1" fmla="*/ 104880 h 1426428"/>
                <a:gd name="T2" fmla="*/ 104880 w 1729442"/>
                <a:gd name="T3" fmla="*/ 0 h 1426428"/>
                <a:gd name="T4" fmla="*/ 1166715 w 1729442"/>
                <a:gd name="T5" fmla="*/ 0 h 1426428"/>
                <a:gd name="T6" fmla="*/ 1271595 w 1729442"/>
                <a:gd name="T7" fmla="*/ 104880 h 1426428"/>
                <a:gd name="T8" fmla="*/ 1271595 w 1729442"/>
                <a:gd name="T9" fmla="*/ 943919 h 1426428"/>
                <a:gd name="T10" fmla="*/ 1166715 w 1729442"/>
                <a:gd name="T11" fmla="*/ 1048800 h 1426428"/>
                <a:gd name="T12" fmla="*/ 104880 w 1729442"/>
                <a:gd name="T13" fmla="*/ 1048800 h 1426428"/>
                <a:gd name="T14" fmla="*/ 0 w 1729442"/>
                <a:gd name="T15" fmla="*/ 943919 h 1426428"/>
                <a:gd name="T16" fmla="*/ 0 w 1729442"/>
                <a:gd name="T17" fmla="*/ 104880 h 14264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442" h="1426428">
                  <a:moveTo>
                    <a:pt x="0" y="142643"/>
                  </a:moveTo>
                  <a:cubicBezTo>
                    <a:pt x="0" y="63863"/>
                    <a:pt x="63863" y="0"/>
                    <a:pt x="142643" y="0"/>
                  </a:cubicBezTo>
                  <a:lnTo>
                    <a:pt x="1586799" y="0"/>
                  </a:lnTo>
                  <a:cubicBezTo>
                    <a:pt x="1665579" y="0"/>
                    <a:pt x="1729442" y="63863"/>
                    <a:pt x="1729442" y="142643"/>
                  </a:cubicBezTo>
                  <a:lnTo>
                    <a:pt x="1729442" y="1283785"/>
                  </a:lnTo>
                  <a:cubicBezTo>
                    <a:pt x="1729442" y="1362565"/>
                    <a:pt x="1665579" y="1426428"/>
                    <a:pt x="1586799" y="1426428"/>
                  </a:cubicBezTo>
                  <a:lnTo>
                    <a:pt x="142643" y="1426428"/>
                  </a:lnTo>
                  <a:cubicBezTo>
                    <a:pt x="63863" y="1426428"/>
                    <a:pt x="0" y="1362565"/>
                    <a:pt x="0" y="1283785"/>
                  </a:cubicBezTo>
                  <a:lnTo>
                    <a:pt x="0" y="142643"/>
                  </a:lnTo>
                  <a:close/>
                </a:path>
              </a:pathLst>
            </a:custGeom>
            <a:noFill/>
            <a:ln w="12700" cap="flat" cmpd="sng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 flipH="1">
              <a:off x="114318" y="381235"/>
              <a:ext cx="1238439" cy="518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US" sz="10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US" sz="10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5" name="环形箭头 33"/>
          <p:cNvSpPr>
            <a:spLocks/>
          </p:cNvSpPr>
          <p:nvPr/>
        </p:nvSpPr>
        <p:spPr bwMode="auto">
          <a:xfrm>
            <a:off x="3040144" y="2084841"/>
            <a:ext cx="1391285" cy="1391285"/>
          </a:xfrm>
          <a:custGeom>
            <a:avLst/>
            <a:gdLst>
              <a:gd name="T0" fmla="*/ 145872 w 1803400"/>
              <a:gd name="T1" fmla="*/ 472472 h 1803400"/>
              <a:gd name="T2" fmla="*/ 861267 w 1803400"/>
              <a:gd name="T3" fmla="*/ 33438 h 1803400"/>
              <a:gd name="T4" fmla="*/ 1614368 w 1803400"/>
              <a:gd name="T5" fmla="*/ 404087 h 1803400"/>
              <a:gd name="T6" fmla="*/ 1642531 w 1803400"/>
              <a:gd name="T7" fmla="*/ 388093 h 1803400"/>
              <a:gd name="T8" fmla="*/ 1636327 w 1803400"/>
              <a:gd name="T9" fmla="*/ 484512 h 1803400"/>
              <a:gd name="T10" fmla="*/ 1543610 w 1803400"/>
              <a:gd name="T11" fmla="*/ 444269 h 1803400"/>
              <a:gd name="T12" fmla="*/ 1571768 w 1803400"/>
              <a:gd name="T13" fmla="*/ 428278 h 1803400"/>
              <a:gd name="T14" fmla="*/ 861261 w 1803400"/>
              <a:gd name="T15" fmla="*/ 82258 h 1803400"/>
              <a:gd name="T16" fmla="*/ 188275 w 1803400"/>
              <a:gd name="T17" fmla="*/ 496552 h 1803400"/>
              <a:gd name="T18" fmla="*/ 145872 w 1803400"/>
              <a:gd name="T19" fmla="*/ 472472 h 1803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03400" h="1803400">
                <a:moveTo>
                  <a:pt x="145872" y="472472"/>
                </a:moveTo>
                <a:cubicBezTo>
                  <a:pt x="293193" y="213055"/>
                  <a:pt x="563261" y="47316"/>
                  <a:pt x="861267" y="33438"/>
                </a:cubicBezTo>
                <a:cubicBezTo>
                  <a:pt x="1159274" y="19560"/>
                  <a:pt x="1443576" y="159484"/>
                  <a:pt x="1614368" y="404087"/>
                </a:cubicBezTo>
                <a:lnTo>
                  <a:pt x="1642531" y="388093"/>
                </a:lnTo>
                <a:lnTo>
                  <a:pt x="1636327" y="484512"/>
                </a:lnTo>
                <a:lnTo>
                  <a:pt x="1543610" y="444269"/>
                </a:lnTo>
                <a:lnTo>
                  <a:pt x="1571768" y="428278"/>
                </a:lnTo>
                <a:cubicBezTo>
                  <a:pt x="1409746" y="198956"/>
                  <a:pt x="1141703" y="68419"/>
                  <a:pt x="861261" y="82258"/>
                </a:cubicBezTo>
                <a:cubicBezTo>
                  <a:pt x="580818" y="96098"/>
                  <a:pt x="326931" y="252392"/>
                  <a:pt x="188275" y="496552"/>
                </a:cubicBezTo>
                <a:lnTo>
                  <a:pt x="145872" y="472472"/>
                </a:lnTo>
                <a:close/>
              </a:path>
            </a:pathLst>
          </a:custGeom>
          <a:solidFill>
            <a:srgbClr val="82C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200"/>
          </a:p>
        </p:txBody>
      </p:sp>
      <p:grpSp>
        <p:nvGrpSpPr>
          <p:cNvPr id="26" name="组合 46"/>
          <p:cNvGrpSpPr>
            <a:grpSpLocks/>
          </p:cNvGrpSpPr>
          <p:nvPr/>
        </p:nvGrpSpPr>
        <p:grpSpPr bwMode="auto">
          <a:xfrm>
            <a:off x="5692893" y="2547786"/>
            <a:ext cx="1058161" cy="286585"/>
            <a:chOff x="0" y="0"/>
            <a:chExt cx="1370816" cy="372426"/>
          </a:xfrm>
        </p:grpSpPr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0" y="8687"/>
              <a:ext cx="1370816" cy="363739"/>
            </a:xfrm>
            <a:prstGeom prst="rect">
              <a:avLst/>
            </a:prstGeom>
            <a:solidFill>
              <a:srgbClr val="82C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zh-CN" altLang="zh-CN" sz="1200" b="1">
                <a:solidFill>
                  <a:schemeClr val="bg1"/>
                </a:solidFill>
              </a:endParaRPr>
            </a:p>
          </p:txBody>
        </p:sp>
        <p:sp>
          <p:nvSpPr>
            <p:cNvPr id="28" name="TextBox 49"/>
            <p:cNvSpPr txBox="1">
              <a:spLocks noChangeArrowheads="1"/>
            </p:cNvSpPr>
            <p:nvPr/>
          </p:nvSpPr>
          <p:spPr bwMode="auto">
            <a:xfrm>
              <a:off x="168320" y="0"/>
              <a:ext cx="1179634" cy="35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重视</a:t>
              </a:r>
            </a:p>
          </p:txBody>
        </p:sp>
      </p:grpSp>
      <p:grpSp>
        <p:nvGrpSpPr>
          <p:cNvPr id="29" name="组合 51"/>
          <p:cNvGrpSpPr>
            <a:grpSpLocks/>
          </p:cNvGrpSpPr>
          <p:nvPr/>
        </p:nvGrpSpPr>
        <p:grpSpPr bwMode="auto">
          <a:xfrm>
            <a:off x="4137495" y="3432036"/>
            <a:ext cx="1056935" cy="286585"/>
            <a:chOff x="0" y="0"/>
            <a:chExt cx="1370816" cy="372426"/>
          </a:xfrm>
        </p:grpSpPr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0" y="8687"/>
              <a:ext cx="1370816" cy="363739"/>
            </a:xfrm>
            <a:prstGeom prst="rect">
              <a:avLst/>
            </a:prstGeom>
            <a:solidFill>
              <a:srgbClr val="4CA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zh-CN" altLang="zh-CN" sz="1200" b="1">
                <a:solidFill>
                  <a:schemeClr val="bg1"/>
                </a:solidFill>
              </a:endParaRPr>
            </a:p>
          </p:txBody>
        </p:sp>
        <p:sp>
          <p:nvSpPr>
            <p:cNvPr id="31" name="TextBox 53"/>
            <p:cNvSpPr txBox="1">
              <a:spLocks noChangeArrowheads="1"/>
            </p:cNvSpPr>
            <p:nvPr/>
          </p:nvSpPr>
          <p:spPr bwMode="auto">
            <a:xfrm>
              <a:off x="168320" y="0"/>
              <a:ext cx="1179634" cy="35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接受</a:t>
              </a:r>
            </a:p>
          </p:txBody>
        </p:sp>
      </p:grpSp>
      <p:grpSp>
        <p:nvGrpSpPr>
          <p:cNvPr id="32" name="组合 54"/>
          <p:cNvGrpSpPr>
            <a:grpSpLocks/>
          </p:cNvGrpSpPr>
          <p:nvPr/>
        </p:nvGrpSpPr>
        <p:grpSpPr bwMode="auto">
          <a:xfrm>
            <a:off x="2678850" y="2479202"/>
            <a:ext cx="1058161" cy="287810"/>
            <a:chOff x="0" y="0"/>
            <a:chExt cx="1370816" cy="372426"/>
          </a:xfrm>
        </p:grpSpPr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0" y="8687"/>
              <a:ext cx="1370816" cy="363739"/>
            </a:xfrm>
            <a:prstGeom prst="rect">
              <a:avLst/>
            </a:prstGeom>
            <a:solidFill>
              <a:srgbClr val="6AA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zh-CN" altLang="zh-CN" sz="1200" b="1">
                <a:solidFill>
                  <a:schemeClr val="bg1"/>
                </a:solidFill>
              </a:endParaRPr>
            </a:p>
          </p:txBody>
        </p:sp>
        <p:sp>
          <p:nvSpPr>
            <p:cNvPr id="34" name="TextBox 56"/>
            <p:cNvSpPr txBox="1">
              <a:spLocks noChangeArrowheads="1"/>
            </p:cNvSpPr>
            <p:nvPr/>
          </p:nvSpPr>
          <p:spPr bwMode="auto">
            <a:xfrm>
              <a:off x="168320" y="0"/>
              <a:ext cx="1179634" cy="358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容忍</a:t>
              </a:r>
            </a:p>
          </p:txBody>
        </p:sp>
      </p:grpSp>
      <p:grpSp>
        <p:nvGrpSpPr>
          <p:cNvPr id="35" name="组合 57"/>
          <p:cNvGrpSpPr>
            <a:grpSpLocks/>
          </p:cNvGrpSpPr>
          <p:nvPr/>
        </p:nvGrpSpPr>
        <p:grpSpPr bwMode="auto">
          <a:xfrm>
            <a:off x="1223879" y="3458980"/>
            <a:ext cx="1056936" cy="286585"/>
            <a:chOff x="0" y="0"/>
            <a:chExt cx="1370816" cy="372426"/>
          </a:xfrm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0" y="8687"/>
              <a:ext cx="1370816" cy="363739"/>
            </a:xfrm>
            <a:prstGeom prst="rect">
              <a:avLst/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zh-CN" altLang="zh-CN" sz="1200" b="1">
                <a:solidFill>
                  <a:schemeClr val="bg1"/>
                </a:solidFill>
              </a:endParaRPr>
            </a:p>
          </p:txBody>
        </p:sp>
        <p:sp>
          <p:nvSpPr>
            <p:cNvPr id="37" name="TextBox 59"/>
            <p:cNvSpPr txBox="1">
              <a:spLocks noChangeArrowheads="1"/>
            </p:cNvSpPr>
            <p:nvPr/>
          </p:nvSpPr>
          <p:spPr bwMode="auto">
            <a:xfrm>
              <a:off x="168320" y="0"/>
              <a:ext cx="1179635" cy="35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偏见</a:t>
              </a:r>
            </a:p>
          </p:txBody>
        </p:sp>
      </p:grpSp>
      <p:grpSp>
        <p:nvGrpSpPr>
          <p:cNvPr id="38" name="组合 12"/>
          <p:cNvGrpSpPr>
            <a:grpSpLocks/>
          </p:cNvGrpSpPr>
          <p:nvPr/>
        </p:nvGrpSpPr>
        <p:grpSpPr bwMode="auto">
          <a:xfrm>
            <a:off x="6890820" y="2659236"/>
            <a:ext cx="1143891" cy="943037"/>
            <a:chOff x="0" y="0"/>
            <a:chExt cx="1482953" cy="1223126"/>
          </a:xfrm>
        </p:grpSpPr>
        <p:sp>
          <p:nvSpPr>
            <p:cNvPr id="39" name="任意多边形 13"/>
            <p:cNvSpPr>
              <a:spLocks/>
            </p:cNvSpPr>
            <p:nvPr/>
          </p:nvSpPr>
          <p:spPr bwMode="auto">
            <a:xfrm>
              <a:off x="0" y="0"/>
              <a:ext cx="1482953" cy="1223126"/>
            </a:xfrm>
            <a:custGeom>
              <a:avLst/>
              <a:gdLst>
                <a:gd name="T0" fmla="*/ 0 w 1729442"/>
                <a:gd name="T1" fmla="*/ 104880 h 1426428"/>
                <a:gd name="T2" fmla="*/ 104880 w 1729442"/>
                <a:gd name="T3" fmla="*/ 0 h 1426428"/>
                <a:gd name="T4" fmla="*/ 1166715 w 1729442"/>
                <a:gd name="T5" fmla="*/ 0 h 1426428"/>
                <a:gd name="T6" fmla="*/ 1271595 w 1729442"/>
                <a:gd name="T7" fmla="*/ 104880 h 1426428"/>
                <a:gd name="T8" fmla="*/ 1271595 w 1729442"/>
                <a:gd name="T9" fmla="*/ 943919 h 1426428"/>
                <a:gd name="T10" fmla="*/ 1166715 w 1729442"/>
                <a:gd name="T11" fmla="*/ 1048800 h 1426428"/>
                <a:gd name="T12" fmla="*/ 104880 w 1729442"/>
                <a:gd name="T13" fmla="*/ 1048800 h 1426428"/>
                <a:gd name="T14" fmla="*/ 0 w 1729442"/>
                <a:gd name="T15" fmla="*/ 943919 h 1426428"/>
                <a:gd name="T16" fmla="*/ 0 w 1729442"/>
                <a:gd name="T17" fmla="*/ 104880 h 14264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442" h="1426428">
                  <a:moveTo>
                    <a:pt x="0" y="142643"/>
                  </a:moveTo>
                  <a:cubicBezTo>
                    <a:pt x="0" y="63863"/>
                    <a:pt x="63863" y="0"/>
                    <a:pt x="142643" y="0"/>
                  </a:cubicBezTo>
                  <a:lnTo>
                    <a:pt x="1586799" y="0"/>
                  </a:lnTo>
                  <a:cubicBezTo>
                    <a:pt x="1665579" y="0"/>
                    <a:pt x="1729442" y="63863"/>
                    <a:pt x="1729442" y="142643"/>
                  </a:cubicBezTo>
                  <a:lnTo>
                    <a:pt x="1729442" y="1283785"/>
                  </a:lnTo>
                  <a:cubicBezTo>
                    <a:pt x="1729442" y="1362565"/>
                    <a:pt x="1665579" y="1426428"/>
                    <a:pt x="1586799" y="1426428"/>
                  </a:cubicBezTo>
                  <a:lnTo>
                    <a:pt x="142643" y="1426428"/>
                  </a:lnTo>
                  <a:cubicBezTo>
                    <a:pt x="63863" y="1426428"/>
                    <a:pt x="0" y="1362565"/>
                    <a:pt x="0" y="1283785"/>
                  </a:cubicBezTo>
                  <a:lnTo>
                    <a:pt x="0" y="142643"/>
                  </a:lnTo>
                  <a:close/>
                </a:path>
              </a:pathLst>
            </a:custGeom>
            <a:noFill/>
            <a:ln w="12700" cap="flat" cmpd="sng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200"/>
            </a:p>
          </p:txBody>
        </p:sp>
        <p:sp>
          <p:nvSpPr>
            <p:cNvPr id="40" name="TextBox 11"/>
            <p:cNvSpPr txBox="1">
              <a:spLocks noChangeArrowheads="1"/>
            </p:cNvSpPr>
            <p:nvPr/>
          </p:nvSpPr>
          <p:spPr bwMode="auto">
            <a:xfrm flipH="1">
              <a:off x="122257" y="333580"/>
              <a:ext cx="1238439" cy="518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US" sz="10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点击添加文本    </a:t>
              </a:r>
              <a:endParaRPr lang="en-US" altLang="zh-CN" sz="1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zh-CN" altLang="en-US" sz="10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  <a:endParaRPr lang="en-US" altLang="zh-CN" sz="100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环形箭头 33"/>
          <p:cNvSpPr>
            <a:spLocks/>
          </p:cNvSpPr>
          <p:nvPr/>
        </p:nvSpPr>
        <p:spPr bwMode="auto">
          <a:xfrm>
            <a:off x="6086178" y="2084841"/>
            <a:ext cx="1391285" cy="1391285"/>
          </a:xfrm>
          <a:custGeom>
            <a:avLst/>
            <a:gdLst>
              <a:gd name="T0" fmla="*/ 145872 w 1803400"/>
              <a:gd name="T1" fmla="*/ 472472 h 1803400"/>
              <a:gd name="T2" fmla="*/ 861267 w 1803400"/>
              <a:gd name="T3" fmla="*/ 33438 h 1803400"/>
              <a:gd name="T4" fmla="*/ 1614368 w 1803400"/>
              <a:gd name="T5" fmla="*/ 404087 h 1803400"/>
              <a:gd name="T6" fmla="*/ 1642531 w 1803400"/>
              <a:gd name="T7" fmla="*/ 388093 h 1803400"/>
              <a:gd name="T8" fmla="*/ 1636327 w 1803400"/>
              <a:gd name="T9" fmla="*/ 484512 h 1803400"/>
              <a:gd name="T10" fmla="*/ 1543610 w 1803400"/>
              <a:gd name="T11" fmla="*/ 444269 h 1803400"/>
              <a:gd name="T12" fmla="*/ 1571768 w 1803400"/>
              <a:gd name="T13" fmla="*/ 428278 h 1803400"/>
              <a:gd name="T14" fmla="*/ 861261 w 1803400"/>
              <a:gd name="T15" fmla="*/ 82258 h 1803400"/>
              <a:gd name="T16" fmla="*/ 188275 w 1803400"/>
              <a:gd name="T17" fmla="*/ 496552 h 1803400"/>
              <a:gd name="T18" fmla="*/ 145872 w 1803400"/>
              <a:gd name="T19" fmla="*/ 472472 h 1803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03400" h="1803400">
                <a:moveTo>
                  <a:pt x="145872" y="472472"/>
                </a:moveTo>
                <a:cubicBezTo>
                  <a:pt x="293193" y="213055"/>
                  <a:pt x="563261" y="47316"/>
                  <a:pt x="861267" y="33438"/>
                </a:cubicBezTo>
                <a:cubicBezTo>
                  <a:pt x="1159274" y="19560"/>
                  <a:pt x="1443576" y="159484"/>
                  <a:pt x="1614368" y="404087"/>
                </a:cubicBezTo>
                <a:lnTo>
                  <a:pt x="1642531" y="388093"/>
                </a:lnTo>
                <a:lnTo>
                  <a:pt x="1636327" y="484512"/>
                </a:lnTo>
                <a:lnTo>
                  <a:pt x="1543610" y="444269"/>
                </a:lnTo>
                <a:lnTo>
                  <a:pt x="1571768" y="428278"/>
                </a:lnTo>
                <a:cubicBezTo>
                  <a:pt x="1409746" y="198956"/>
                  <a:pt x="1141703" y="68419"/>
                  <a:pt x="861261" y="82258"/>
                </a:cubicBezTo>
                <a:cubicBezTo>
                  <a:pt x="580818" y="96098"/>
                  <a:pt x="326931" y="252392"/>
                  <a:pt x="188275" y="496552"/>
                </a:cubicBezTo>
                <a:lnTo>
                  <a:pt x="145872" y="472472"/>
                </a:lnTo>
                <a:close/>
              </a:path>
            </a:pathLst>
          </a:custGeom>
          <a:solidFill>
            <a:srgbClr val="82C4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200"/>
          </a:p>
        </p:txBody>
      </p:sp>
      <p:grpSp>
        <p:nvGrpSpPr>
          <p:cNvPr id="42" name="组合 51"/>
          <p:cNvGrpSpPr>
            <a:grpSpLocks/>
          </p:cNvGrpSpPr>
          <p:nvPr/>
        </p:nvGrpSpPr>
        <p:grpSpPr bwMode="auto">
          <a:xfrm>
            <a:off x="7183529" y="3432036"/>
            <a:ext cx="1056935" cy="286585"/>
            <a:chOff x="0" y="0"/>
            <a:chExt cx="1370816" cy="372426"/>
          </a:xfrm>
        </p:grpSpPr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0" y="8687"/>
              <a:ext cx="1370816" cy="363739"/>
            </a:xfrm>
            <a:prstGeom prst="rect">
              <a:avLst/>
            </a:prstGeom>
            <a:solidFill>
              <a:srgbClr val="4CA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zh-CN" altLang="zh-CN" sz="1200" b="1">
                <a:solidFill>
                  <a:schemeClr val="bg1"/>
                </a:solidFill>
              </a:endParaRPr>
            </a:p>
          </p:txBody>
        </p:sp>
        <p:sp>
          <p:nvSpPr>
            <p:cNvPr id="44" name="TextBox 53"/>
            <p:cNvSpPr txBox="1">
              <a:spLocks noChangeArrowheads="1"/>
            </p:cNvSpPr>
            <p:nvPr/>
          </p:nvSpPr>
          <p:spPr bwMode="auto">
            <a:xfrm>
              <a:off x="168320" y="0"/>
              <a:ext cx="1179634" cy="35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欢欣鼓舞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2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25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NO.6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综合效益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椭圆 30"/>
          <p:cNvSpPr>
            <a:spLocks noChangeArrowheads="1"/>
          </p:cNvSpPr>
          <p:nvPr/>
        </p:nvSpPr>
        <p:spPr bwMode="auto">
          <a:xfrm>
            <a:off x="3412247" y="2889797"/>
            <a:ext cx="2286922" cy="1238196"/>
          </a:xfrm>
          <a:prstGeom prst="ellipse">
            <a:avLst/>
          </a:prstGeom>
          <a:noFill/>
          <a:ln w="12700">
            <a:solidFill>
              <a:srgbClr val="AABBC3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任意多边形 31"/>
          <p:cNvSpPr/>
          <p:nvPr/>
        </p:nvSpPr>
        <p:spPr bwMode="auto">
          <a:xfrm>
            <a:off x="4281157" y="1663669"/>
            <a:ext cx="567205" cy="526173"/>
          </a:xfrm>
          <a:custGeom>
            <a:avLst/>
            <a:gdLst>
              <a:gd name="T0" fmla="*/ 372448 w 746536"/>
              <a:gd name="T1" fmla="*/ 0 h 692122"/>
              <a:gd name="T2" fmla="*/ 744893 w 746536"/>
              <a:gd name="T3" fmla="*/ 319530 h 692122"/>
              <a:gd name="T4" fmla="*/ 447507 w 746536"/>
              <a:gd name="T5" fmla="*/ 632569 h 692122"/>
              <a:gd name="T6" fmla="*/ 445934 w 746536"/>
              <a:gd name="T7" fmla="*/ 632705 h 692122"/>
              <a:gd name="T8" fmla="*/ 450363 w 746536"/>
              <a:gd name="T9" fmla="*/ 635856 h 692122"/>
              <a:gd name="T10" fmla="*/ 457006 w 746536"/>
              <a:gd name="T11" fmla="*/ 651650 h 692122"/>
              <a:gd name="T12" fmla="*/ 372448 w 746536"/>
              <a:gd name="T13" fmla="*/ 692234 h 692122"/>
              <a:gd name="T14" fmla="*/ 287886 w 746536"/>
              <a:gd name="T15" fmla="*/ 651650 h 692122"/>
              <a:gd name="T16" fmla="*/ 294533 w 746536"/>
              <a:gd name="T17" fmla="*/ 635856 h 692122"/>
              <a:gd name="T18" fmla="*/ 298958 w 746536"/>
              <a:gd name="T19" fmla="*/ 632705 h 692122"/>
              <a:gd name="T20" fmla="*/ 297386 w 746536"/>
              <a:gd name="T21" fmla="*/ 632569 h 692122"/>
              <a:gd name="T22" fmla="*/ 0 w 746536"/>
              <a:gd name="T23" fmla="*/ 319530 h 692122"/>
              <a:gd name="T24" fmla="*/ 372448 w 746536"/>
              <a:gd name="T25" fmla="*/ 0 h 6921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46536" h="692122">
                <a:moveTo>
                  <a:pt x="373268" y="0"/>
                </a:moveTo>
                <a:cubicBezTo>
                  <a:pt x="579418" y="0"/>
                  <a:pt x="746536" y="143035"/>
                  <a:pt x="746536" y="319478"/>
                </a:cubicBezTo>
                <a:cubicBezTo>
                  <a:pt x="746536" y="473866"/>
                  <a:pt x="618587" y="602675"/>
                  <a:pt x="448495" y="632465"/>
                </a:cubicBezTo>
                <a:lnTo>
                  <a:pt x="446918" y="632601"/>
                </a:lnTo>
                <a:lnTo>
                  <a:pt x="451355" y="635752"/>
                </a:lnTo>
                <a:cubicBezTo>
                  <a:pt x="455643" y="640606"/>
                  <a:pt x="458014" y="645944"/>
                  <a:pt x="458014" y="651546"/>
                </a:cubicBezTo>
                <a:cubicBezTo>
                  <a:pt x="458014" y="673956"/>
                  <a:pt x="420072" y="692122"/>
                  <a:pt x="373268" y="692122"/>
                </a:cubicBezTo>
                <a:cubicBezTo>
                  <a:pt x="326464" y="692122"/>
                  <a:pt x="288522" y="673956"/>
                  <a:pt x="288522" y="651546"/>
                </a:cubicBezTo>
                <a:cubicBezTo>
                  <a:pt x="288522" y="645944"/>
                  <a:pt x="290894" y="640606"/>
                  <a:pt x="295182" y="635752"/>
                </a:cubicBezTo>
                <a:lnTo>
                  <a:pt x="299618" y="632601"/>
                </a:lnTo>
                <a:lnTo>
                  <a:pt x="298042" y="632465"/>
                </a:lnTo>
                <a:cubicBezTo>
                  <a:pt x="127949" y="602675"/>
                  <a:pt x="0" y="473866"/>
                  <a:pt x="0" y="319478"/>
                </a:cubicBezTo>
                <a:cubicBezTo>
                  <a:pt x="0" y="143035"/>
                  <a:pt x="167118" y="0"/>
                  <a:pt x="373268" y="0"/>
                </a:cubicBezTo>
                <a:close/>
              </a:path>
            </a:pathLst>
          </a:custGeom>
          <a:solidFill>
            <a:srgbClr val="C200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8" name="组合 3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500" y="2300869"/>
            <a:ext cx="500829" cy="126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组合 35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843" y="2129501"/>
            <a:ext cx="311359" cy="7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组合 38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301" y="2769115"/>
            <a:ext cx="311359" cy="7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组合 41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3342" y="3385799"/>
            <a:ext cx="310152" cy="78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组合 4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232" y="3422003"/>
            <a:ext cx="310152" cy="78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组合 47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272" y="2751012"/>
            <a:ext cx="310152" cy="78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组合 50"/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660" y="2129501"/>
            <a:ext cx="311359" cy="7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流程图: 联系 53"/>
          <p:cNvSpPr>
            <a:spLocks noChangeArrowheads="1"/>
          </p:cNvSpPr>
          <p:nvPr/>
        </p:nvSpPr>
        <p:spPr bwMode="auto">
          <a:xfrm>
            <a:off x="3956523" y="2918760"/>
            <a:ext cx="97752" cy="98959"/>
          </a:xfrm>
          <a:prstGeom prst="flowChartConnector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流程图: 联系 54"/>
          <p:cNvSpPr>
            <a:spLocks noChangeArrowheads="1"/>
          </p:cNvSpPr>
          <p:nvPr/>
        </p:nvSpPr>
        <p:spPr bwMode="auto">
          <a:xfrm>
            <a:off x="3378456" y="3502861"/>
            <a:ext cx="97753" cy="97752"/>
          </a:xfrm>
          <a:prstGeom prst="flowChartConnector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流程图: 联系 55"/>
          <p:cNvSpPr>
            <a:spLocks noChangeArrowheads="1"/>
          </p:cNvSpPr>
          <p:nvPr/>
        </p:nvSpPr>
        <p:spPr bwMode="auto">
          <a:xfrm>
            <a:off x="3964970" y="4014552"/>
            <a:ext cx="97753" cy="97752"/>
          </a:xfrm>
          <a:prstGeom prst="flowChartConnector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流程图: 联系 56"/>
          <p:cNvSpPr>
            <a:spLocks noChangeArrowheads="1"/>
          </p:cNvSpPr>
          <p:nvPr/>
        </p:nvSpPr>
        <p:spPr bwMode="auto">
          <a:xfrm>
            <a:off x="5115069" y="4007311"/>
            <a:ext cx="80856" cy="92925"/>
          </a:xfrm>
          <a:prstGeom prst="flowChartConnector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流程图: 联系 57"/>
          <p:cNvSpPr>
            <a:spLocks noChangeArrowheads="1"/>
          </p:cNvSpPr>
          <p:nvPr/>
        </p:nvSpPr>
        <p:spPr bwMode="auto">
          <a:xfrm>
            <a:off x="5682274" y="3479931"/>
            <a:ext cx="34997" cy="34998"/>
          </a:xfrm>
          <a:prstGeom prst="flowChartConnector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流程图: 联系 58"/>
          <p:cNvSpPr>
            <a:spLocks noChangeArrowheads="1"/>
          </p:cNvSpPr>
          <p:nvPr/>
        </p:nvSpPr>
        <p:spPr bwMode="auto">
          <a:xfrm>
            <a:off x="5103001" y="2935656"/>
            <a:ext cx="97752" cy="97752"/>
          </a:xfrm>
          <a:prstGeom prst="flowChartConnector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Freeform 147"/>
          <p:cNvSpPr>
            <a:spLocks noEditPoints="1"/>
          </p:cNvSpPr>
          <p:nvPr/>
        </p:nvSpPr>
        <p:spPr bwMode="auto">
          <a:xfrm>
            <a:off x="4462179" y="1780730"/>
            <a:ext cx="185850" cy="292050"/>
          </a:xfrm>
          <a:custGeom>
            <a:avLst/>
            <a:gdLst>
              <a:gd name="T0" fmla="*/ 2147483647 w 67"/>
              <a:gd name="T1" fmla="*/ 2147483647 h 106"/>
              <a:gd name="T2" fmla="*/ 2147483647 w 67"/>
              <a:gd name="T3" fmla="*/ 2147483647 h 106"/>
              <a:gd name="T4" fmla="*/ 2147483647 w 67"/>
              <a:gd name="T5" fmla="*/ 2147483647 h 106"/>
              <a:gd name="T6" fmla="*/ 2147483647 w 67"/>
              <a:gd name="T7" fmla="*/ 2147483647 h 106"/>
              <a:gd name="T8" fmla="*/ 2147483647 w 67"/>
              <a:gd name="T9" fmla="*/ 2147483647 h 106"/>
              <a:gd name="T10" fmla="*/ 2147483647 w 67"/>
              <a:gd name="T11" fmla="*/ 2147483647 h 106"/>
              <a:gd name="T12" fmla="*/ 2147483647 w 67"/>
              <a:gd name="T13" fmla="*/ 2147483647 h 106"/>
              <a:gd name="T14" fmla="*/ 2147483647 w 67"/>
              <a:gd name="T15" fmla="*/ 2147483647 h 106"/>
              <a:gd name="T16" fmla="*/ 2147483647 w 67"/>
              <a:gd name="T17" fmla="*/ 2147483647 h 106"/>
              <a:gd name="T18" fmla="*/ 2147483647 w 67"/>
              <a:gd name="T19" fmla="*/ 2147483647 h 106"/>
              <a:gd name="T20" fmla="*/ 2147483647 w 67"/>
              <a:gd name="T21" fmla="*/ 2147483647 h 106"/>
              <a:gd name="T22" fmla="*/ 2147483647 w 67"/>
              <a:gd name="T23" fmla="*/ 2147483647 h 106"/>
              <a:gd name="T24" fmla="*/ 2147483647 w 67"/>
              <a:gd name="T25" fmla="*/ 2147483647 h 106"/>
              <a:gd name="T26" fmla="*/ 2147483647 w 67"/>
              <a:gd name="T27" fmla="*/ 2147483647 h 106"/>
              <a:gd name="T28" fmla="*/ 2147483647 w 67"/>
              <a:gd name="T29" fmla="*/ 2147483647 h 106"/>
              <a:gd name="T30" fmla="*/ 0 w 67"/>
              <a:gd name="T31" fmla="*/ 2147483647 h 106"/>
              <a:gd name="T32" fmla="*/ 2147483647 w 67"/>
              <a:gd name="T33" fmla="*/ 0 h 106"/>
              <a:gd name="T34" fmla="*/ 2147483647 w 67"/>
              <a:gd name="T35" fmla="*/ 2147483647 h 106"/>
              <a:gd name="T36" fmla="*/ 2147483647 w 67"/>
              <a:gd name="T37" fmla="*/ 2147483647 h 106"/>
              <a:gd name="T38" fmla="*/ 2147483647 w 67"/>
              <a:gd name="T39" fmla="*/ 2147483647 h 106"/>
              <a:gd name="T40" fmla="*/ 2147483647 w 67"/>
              <a:gd name="T41" fmla="*/ 2147483647 h 106"/>
              <a:gd name="T42" fmla="*/ 2147483647 w 67"/>
              <a:gd name="T43" fmla="*/ 2147483647 h 106"/>
              <a:gd name="T44" fmla="*/ 2147483647 w 67"/>
              <a:gd name="T45" fmla="*/ 2147483647 h 106"/>
              <a:gd name="T46" fmla="*/ 2147483647 w 67"/>
              <a:gd name="T47" fmla="*/ 2147483647 h 106"/>
              <a:gd name="T48" fmla="*/ 2147483647 w 67"/>
              <a:gd name="T49" fmla="*/ 2147483647 h 106"/>
              <a:gd name="T50" fmla="*/ 2147483647 w 67"/>
              <a:gd name="T51" fmla="*/ 2147483647 h 106"/>
              <a:gd name="T52" fmla="*/ 2147483647 w 67"/>
              <a:gd name="T53" fmla="*/ 2147483647 h 106"/>
              <a:gd name="T54" fmla="*/ 2147483647 w 67"/>
              <a:gd name="T55" fmla="*/ 2147483647 h 106"/>
              <a:gd name="T56" fmla="*/ 2147483647 w 67"/>
              <a:gd name="T57" fmla="*/ 2147483647 h 106"/>
              <a:gd name="T58" fmla="*/ 2147483647 w 67"/>
              <a:gd name="T59" fmla="*/ 2147483647 h 106"/>
              <a:gd name="T60" fmla="*/ 2147483647 w 67"/>
              <a:gd name="T61" fmla="*/ 2147483647 h 106"/>
              <a:gd name="T62" fmla="*/ 2147483647 w 67"/>
              <a:gd name="T63" fmla="*/ 2147483647 h 106"/>
              <a:gd name="T64" fmla="*/ 2147483647 w 67"/>
              <a:gd name="T65" fmla="*/ 2147483647 h 106"/>
              <a:gd name="T66" fmla="*/ 2147483647 w 67"/>
              <a:gd name="T67" fmla="*/ 2147483647 h 106"/>
              <a:gd name="T68" fmla="*/ 2147483647 w 67"/>
              <a:gd name="T69" fmla="*/ 2147483647 h 106"/>
              <a:gd name="T70" fmla="*/ 2147483647 w 67"/>
              <a:gd name="T71" fmla="*/ 2147483647 h 106"/>
              <a:gd name="T72" fmla="*/ 2147483647 w 67"/>
              <a:gd name="T73" fmla="*/ 2147483647 h 106"/>
              <a:gd name="T74" fmla="*/ 2147483647 w 67"/>
              <a:gd name="T75" fmla="*/ 2147483647 h 106"/>
              <a:gd name="T76" fmla="*/ 2147483647 w 67"/>
              <a:gd name="T77" fmla="*/ 2147483647 h 106"/>
              <a:gd name="T78" fmla="*/ 2147483647 w 67"/>
              <a:gd name="T79" fmla="*/ 2147483647 h 106"/>
              <a:gd name="T80" fmla="*/ 2147483647 w 67"/>
              <a:gd name="T81" fmla="*/ 2147483647 h 106"/>
              <a:gd name="T82" fmla="*/ 2147483647 w 67"/>
              <a:gd name="T83" fmla="*/ 2147483647 h 106"/>
              <a:gd name="T84" fmla="*/ 2147483647 w 67"/>
              <a:gd name="T85" fmla="*/ 2147483647 h 106"/>
              <a:gd name="T86" fmla="*/ 2147483647 w 67"/>
              <a:gd name="T87" fmla="*/ 2147483647 h 106"/>
              <a:gd name="T88" fmla="*/ 2147483647 w 67"/>
              <a:gd name="T89" fmla="*/ 2147483647 h 106"/>
              <a:gd name="T90" fmla="*/ 2147483647 w 67"/>
              <a:gd name="T91" fmla="*/ 2147483647 h 106"/>
              <a:gd name="T92" fmla="*/ 2147483647 w 67"/>
              <a:gd name="T93" fmla="*/ 2147483647 h 106"/>
              <a:gd name="T94" fmla="*/ 2147483647 w 67"/>
              <a:gd name="T95" fmla="*/ 2147483647 h 106"/>
              <a:gd name="T96" fmla="*/ 2147483647 w 67"/>
              <a:gd name="T97" fmla="*/ 2147483647 h 106"/>
              <a:gd name="T98" fmla="*/ 2147483647 w 67"/>
              <a:gd name="T99" fmla="*/ 2147483647 h 106"/>
              <a:gd name="T100" fmla="*/ 2147483647 w 67"/>
              <a:gd name="T101" fmla="*/ 2147483647 h 106"/>
              <a:gd name="T102" fmla="*/ 2147483647 w 67"/>
              <a:gd name="T103" fmla="*/ 2147483647 h 10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0296" tIns="40148" rIns="80296" bIns="40148"/>
          <a:lstStyle/>
          <a:p>
            <a:endParaRPr lang="zh-CN" altLang="en-US"/>
          </a:p>
        </p:txBody>
      </p:sp>
      <p:grpSp>
        <p:nvGrpSpPr>
          <p:cNvPr id="26" name="组合 60"/>
          <p:cNvGrpSpPr/>
          <p:nvPr/>
        </p:nvGrpSpPr>
        <p:grpSpPr bwMode="auto">
          <a:xfrm>
            <a:off x="2656779" y="1512816"/>
            <a:ext cx="409112" cy="409112"/>
            <a:chOff x="0" y="0"/>
            <a:chExt cx="538216" cy="538216"/>
          </a:xfrm>
        </p:grpSpPr>
        <p:sp>
          <p:nvSpPr>
            <p:cNvPr id="27" name="流程图: 联系 61"/>
            <p:cNvSpPr>
              <a:spLocks noChangeArrowheads="1"/>
            </p:cNvSpPr>
            <p:nvPr/>
          </p:nvSpPr>
          <p:spPr bwMode="auto">
            <a:xfrm>
              <a:off x="0" y="0"/>
              <a:ext cx="538216" cy="538216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105"/>
            <p:cNvSpPr/>
            <p:nvPr/>
          </p:nvSpPr>
          <p:spPr bwMode="auto">
            <a:xfrm>
              <a:off x="123553" y="168359"/>
              <a:ext cx="291110" cy="214383"/>
            </a:xfrm>
            <a:custGeom>
              <a:avLst/>
              <a:gdLst>
                <a:gd name="T0" fmla="*/ 2147483647 w 290"/>
                <a:gd name="T1" fmla="*/ 2147483647 h 213"/>
                <a:gd name="T2" fmla="*/ 2147483647 w 290"/>
                <a:gd name="T3" fmla="*/ 2147483647 h 213"/>
                <a:gd name="T4" fmla="*/ 2147483647 w 290"/>
                <a:gd name="T5" fmla="*/ 2147483647 h 213"/>
                <a:gd name="T6" fmla="*/ 2147483647 w 290"/>
                <a:gd name="T7" fmla="*/ 2147483647 h 213"/>
                <a:gd name="T8" fmla="*/ 2147483647 w 290"/>
                <a:gd name="T9" fmla="*/ 2147483647 h 213"/>
                <a:gd name="T10" fmla="*/ 2147483647 w 290"/>
                <a:gd name="T11" fmla="*/ 2147483647 h 213"/>
                <a:gd name="T12" fmla="*/ 2147483647 w 290"/>
                <a:gd name="T13" fmla="*/ 2147483647 h 213"/>
                <a:gd name="T14" fmla="*/ 2147483647 w 290"/>
                <a:gd name="T15" fmla="*/ 2147483647 h 213"/>
                <a:gd name="T16" fmla="*/ 2147483647 w 290"/>
                <a:gd name="T17" fmla="*/ 2147483647 h 213"/>
                <a:gd name="T18" fmla="*/ 2147483647 w 290"/>
                <a:gd name="T19" fmla="*/ 2147483647 h 213"/>
                <a:gd name="T20" fmla="*/ 2147483647 w 290"/>
                <a:gd name="T21" fmla="*/ 2147483647 h 213"/>
                <a:gd name="T22" fmla="*/ 2147483647 w 290"/>
                <a:gd name="T23" fmla="*/ 2147483647 h 213"/>
                <a:gd name="T24" fmla="*/ 2147483647 w 290"/>
                <a:gd name="T25" fmla="*/ 2147483647 h 213"/>
                <a:gd name="T26" fmla="*/ 2147483647 w 290"/>
                <a:gd name="T27" fmla="*/ 2147483647 h 213"/>
                <a:gd name="T28" fmla="*/ 2147483647 w 290"/>
                <a:gd name="T29" fmla="*/ 2147483647 h 2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" h="213">
                  <a:moveTo>
                    <a:pt x="4" y="131"/>
                  </a:moveTo>
                  <a:cubicBezTo>
                    <a:pt x="0" y="127"/>
                    <a:pt x="0" y="120"/>
                    <a:pt x="4" y="11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8" y="82"/>
                    <a:pt x="45" y="82"/>
                    <a:pt x="49" y="86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37"/>
                    <a:pt x="108" y="137"/>
                    <a:pt x="113" y="133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5" y="0"/>
                    <a:pt x="252" y="0"/>
                    <a:pt x="257" y="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0" y="37"/>
                    <a:pt x="290" y="45"/>
                    <a:pt x="286" y="49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6" y="209"/>
                    <a:pt x="117" y="213"/>
                    <a:pt x="111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1" y="213"/>
                    <a:pt x="82" y="209"/>
                    <a:pt x="78" y="205"/>
                  </a:cubicBezTo>
                  <a:lnTo>
                    <a:pt x="4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组合 63"/>
          <p:cNvGrpSpPr/>
          <p:nvPr/>
        </p:nvGrpSpPr>
        <p:grpSpPr bwMode="auto">
          <a:xfrm>
            <a:off x="6233789" y="3908352"/>
            <a:ext cx="409112" cy="409111"/>
            <a:chOff x="0" y="0"/>
            <a:chExt cx="538216" cy="538216"/>
          </a:xfrm>
        </p:grpSpPr>
        <p:sp>
          <p:nvSpPr>
            <p:cNvPr id="30" name="流程图: 联系 64"/>
            <p:cNvSpPr>
              <a:spLocks noChangeArrowheads="1"/>
            </p:cNvSpPr>
            <p:nvPr/>
          </p:nvSpPr>
          <p:spPr bwMode="auto">
            <a:xfrm>
              <a:off x="0" y="0"/>
              <a:ext cx="538216" cy="538216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105"/>
            <p:cNvSpPr/>
            <p:nvPr/>
          </p:nvSpPr>
          <p:spPr bwMode="auto">
            <a:xfrm>
              <a:off x="123553" y="168359"/>
              <a:ext cx="291110" cy="214383"/>
            </a:xfrm>
            <a:custGeom>
              <a:avLst/>
              <a:gdLst>
                <a:gd name="T0" fmla="*/ 2147483647 w 290"/>
                <a:gd name="T1" fmla="*/ 2147483647 h 213"/>
                <a:gd name="T2" fmla="*/ 2147483647 w 290"/>
                <a:gd name="T3" fmla="*/ 2147483647 h 213"/>
                <a:gd name="T4" fmla="*/ 2147483647 w 290"/>
                <a:gd name="T5" fmla="*/ 2147483647 h 213"/>
                <a:gd name="T6" fmla="*/ 2147483647 w 290"/>
                <a:gd name="T7" fmla="*/ 2147483647 h 213"/>
                <a:gd name="T8" fmla="*/ 2147483647 w 290"/>
                <a:gd name="T9" fmla="*/ 2147483647 h 213"/>
                <a:gd name="T10" fmla="*/ 2147483647 w 290"/>
                <a:gd name="T11" fmla="*/ 2147483647 h 213"/>
                <a:gd name="T12" fmla="*/ 2147483647 w 290"/>
                <a:gd name="T13" fmla="*/ 2147483647 h 213"/>
                <a:gd name="T14" fmla="*/ 2147483647 w 290"/>
                <a:gd name="T15" fmla="*/ 2147483647 h 213"/>
                <a:gd name="T16" fmla="*/ 2147483647 w 290"/>
                <a:gd name="T17" fmla="*/ 2147483647 h 213"/>
                <a:gd name="T18" fmla="*/ 2147483647 w 290"/>
                <a:gd name="T19" fmla="*/ 2147483647 h 213"/>
                <a:gd name="T20" fmla="*/ 2147483647 w 290"/>
                <a:gd name="T21" fmla="*/ 2147483647 h 213"/>
                <a:gd name="T22" fmla="*/ 2147483647 w 290"/>
                <a:gd name="T23" fmla="*/ 2147483647 h 213"/>
                <a:gd name="T24" fmla="*/ 2147483647 w 290"/>
                <a:gd name="T25" fmla="*/ 2147483647 h 213"/>
                <a:gd name="T26" fmla="*/ 2147483647 w 290"/>
                <a:gd name="T27" fmla="*/ 2147483647 h 213"/>
                <a:gd name="T28" fmla="*/ 2147483647 w 290"/>
                <a:gd name="T29" fmla="*/ 2147483647 h 2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" h="213">
                  <a:moveTo>
                    <a:pt x="4" y="131"/>
                  </a:moveTo>
                  <a:cubicBezTo>
                    <a:pt x="0" y="127"/>
                    <a:pt x="0" y="120"/>
                    <a:pt x="4" y="11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8" y="82"/>
                    <a:pt x="45" y="82"/>
                    <a:pt x="49" y="86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37"/>
                    <a:pt x="108" y="137"/>
                    <a:pt x="113" y="133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5" y="0"/>
                    <a:pt x="252" y="0"/>
                    <a:pt x="257" y="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0" y="37"/>
                    <a:pt x="290" y="45"/>
                    <a:pt x="286" y="49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6" y="209"/>
                    <a:pt x="117" y="213"/>
                    <a:pt x="111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1" y="213"/>
                    <a:pt x="82" y="209"/>
                    <a:pt x="78" y="205"/>
                  </a:cubicBezTo>
                  <a:lnTo>
                    <a:pt x="4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组合 66"/>
          <p:cNvGrpSpPr/>
          <p:nvPr/>
        </p:nvGrpSpPr>
        <p:grpSpPr bwMode="auto">
          <a:xfrm>
            <a:off x="6640488" y="2637571"/>
            <a:ext cx="409111" cy="409112"/>
            <a:chOff x="0" y="0"/>
            <a:chExt cx="538216" cy="538216"/>
          </a:xfrm>
        </p:grpSpPr>
        <p:sp>
          <p:nvSpPr>
            <p:cNvPr id="33" name="流程图: 联系 67"/>
            <p:cNvSpPr>
              <a:spLocks noChangeArrowheads="1"/>
            </p:cNvSpPr>
            <p:nvPr/>
          </p:nvSpPr>
          <p:spPr bwMode="auto">
            <a:xfrm>
              <a:off x="0" y="0"/>
              <a:ext cx="538216" cy="538216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105"/>
            <p:cNvSpPr/>
            <p:nvPr/>
          </p:nvSpPr>
          <p:spPr bwMode="auto">
            <a:xfrm>
              <a:off x="123553" y="168359"/>
              <a:ext cx="291110" cy="214383"/>
            </a:xfrm>
            <a:custGeom>
              <a:avLst/>
              <a:gdLst>
                <a:gd name="T0" fmla="*/ 2147483647 w 290"/>
                <a:gd name="T1" fmla="*/ 2147483647 h 213"/>
                <a:gd name="T2" fmla="*/ 2147483647 w 290"/>
                <a:gd name="T3" fmla="*/ 2147483647 h 213"/>
                <a:gd name="T4" fmla="*/ 2147483647 w 290"/>
                <a:gd name="T5" fmla="*/ 2147483647 h 213"/>
                <a:gd name="T6" fmla="*/ 2147483647 w 290"/>
                <a:gd name="T7" fmla="*/ 2147483647 h 213"/>
                <a:gd name="T8" fmla="*/ 2147483647 w 290"/>
                <a:gd name="T9" fmla="*/ 2147483647 h 213"/>
                <a:gd name="T10" fmla="*/ 2147483647 w 290"/>
                <a:gd name="T11" fmla="*/ 2147483647 h 213"/>
                <a:gd name="T12" fmla="*/ 2147483647 w 290"/>
                <a:gd name="T13" fmla="*/ 2147483647 h 213"/>
                <a:gd name="T14" fmla="*/ 2147483647 w 290"/>
                <a:gd name="T15" fmla="*/ 2147483647 h 213"/>
                <a:gd name="T16" fmla="*/ 2147483647 w 290"/>
                <a:gd name="T17" fmla="*/ 2147483647 h 213"/>
                <a:gd name="T18" fmla="*/ 2147483647 w 290"/>
                <a:gd name="T19" fmla="*/ 2147483647 h 213"/>
                <a:gd name="T20" fmla="*/ 2147483647 w 290"/>
                <a:gd name="T21" fmla="*/ 2147483647 h 213"/>
                <a:gd name="T22" fmla="*/ 2147483647 w 290"/>
                <a:gd name="T23" fmla="*/ 2147483647 h 213"/>
                <a:gd name="T24" fmla="*/ 2147483647 w 290"/>
                <a:gd name="T25" fmla="*/ 2147483647 h 213"/>
                <a:gd name="T26" fmla="*/ 2147483647 w 290"/>
                <a:gd name="T27" fmla="*/ 2147483647 h 213"/>
                <a:gd name="T28" fmla="*/ 2147483647 w 290"/>
                <a:gd name="T29" fmla="*/ 2147483647 h 2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" h="213">
                  <a:moveTo>
                    <a:pt x="4" y="131"/>
                  </a:moveTo>
                  <a:cubicBezTo>
                    <a:pt x="0" y="127"/>
                    <a:pt x="0" y="120"/>
                    <a:pt x="4" y="11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8" y="82"/>
                    <a:pt x="45" y="82"/>
                    <a:pt x="49" y="86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37"/>
                    <a:pt x="108" y="137"/>
                    <a:pt x="113" y="133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5" y="0"/>
                    <a:pt x="252" y="0"/>
                    <a:pt x="257" y="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0" y="37"/>
                    <a:pt x="290" y="45"/>
                    <a:pt x="286" y="49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6" y="209"/>
                    <a:pt x="117" y="213"/>
                    <a:pt x="111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1" y="213"/>
                    <a:pt x="82" y="209"/>
                    <a:pt x="78" y="205"/>
                  </a:cubicBezTo>
                  <a:lnTo>
                    <a:pt x="4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69"/>
          <p:cNvGrpSpPr/>
          <p:nvPr/>
        </p:nvGrpSpPr>
        <p:grpSpPr bwMode="auto">
          <a:xfrm>
            <a:off x="6053974" y="1540573"/>
            <a:ext cx="409111" cy="409111"/>
            <a:chOff x="0" y="0"/>
            <a:chExt cx="538216" cy="538216"/>
          </a:xfrm>
        </p:grpSpPr>
        <p:sp>
          <p:nvSpPr>
            <p:cNvPr id="36" name="流程图: 联系 70"/>
            <p:cNvSpPr>
              <a:spLocks noChangeArrowheads="1"/>
            </p:cNvSpPr>
            <p:nvPr/>
          </p:nvSpPr>
          <p:spPr bwMode="auto">
            <a:xfrm>
              <a:off x="0" y="0"/>
              <a:ext cx="538216" cy="538216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105"/>
            <p:cNvSpPr/>
            <p:nvPr/>
          </p:nvSpPr>
          <p:spPr bwMode="auto">
            <a:xfrm>
              <a:off x="123553" y="168359"/>
              <a:ext cx="291110" cy="214383"/>
            </a:xfrm>
            <a:custGeom>
              <a:avLst/>
              <a:gdLst>
                <a:gd name="T0" fmla="*/ 2147483647 w 290"/>
                <a:gd name="T1" fmla="*/ 2147483647 h 213"/>
                <a:gd name="T2" fmla="*/ 2147483647 w 290"/>
                <a:gd name="T3" fmla="*/ 2147483647 h 213"/>
                <a:gd name="T4" fmla="*/ 2147483647 w 290"/>
                <a:gd name="T5" fmla="*/ 2147483647 h 213"/>
                <a:gd name="T6" fmla="*/ 2147483647 w 290"/>
                <a:gd name="T7" fmla="*/ 2147483647 h 213"/>
                <a:gd name="T8" fmla="*/ 2147483647 w 290"/>
                <a:gd name="T9" fmla="*/ 2147483647 h 213"/>
                <a:gd name="T10" fmla="*/ 2147483647 w 290"/>
                <a:gd name="T11" fmla="*/ 2147483647 h 213"/>
                <a:gd name="T12" fmla="*/ 2147483647 w 290"/>
                <a:gd name="T13" fmla="*/ 2147483647 h 213"/>
                <a:gd name="T14" fmla="*/ 2147483647 w 290"/>
                <a:gd name="T15" fmla="*/ 2147483647 h 213"/>
                <a:gd name="T16" fmla="*/ 2147483647 w 290"/>
                <a:gd name="T17" fmla="*/ 2147483647 h 213"/>
                <a:gd name="T18" fmla="*/ 2147483647 w 290"/>
                <a:gd name="T19" fmla="*/ 2147483647 h 213"/>
                <a:gd name="T20" fmla="*/ 2147483647 w 290"/>
                <a:gd name="T21" fmla="*/ 2147483647 h 213"/>
                <a:gd name="T22" fmla="*/ 2147483647 w 290"/>
                <a:gd name="T23" fmla="*/ 2147483647 h 213"/>
                <a:gd name="T24" fmla="*/ 2147483647 w 290"/>
                <a:gd name="T25" fmla="*/ 2147483647 h 213"/>
                <a:gd name="T26" fmla="*/ 2147483647 w 290"/>
                <a:gd name="T27" fmla="*/ 2147483647 h 213"/>
                <a:gd name="T28" fmla="*/ 2147483647 w 290"/>
                <a:gd name="T29" fmla="*/ 2147483647 h 2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" h="213">
                  <a:moveTo>
                    <a:pt x="4" y="131"/>
                  </a:moveTo>
                  <a:cubicBezTo>
                    <a:pt x="0" y="127"/>
                    <a:pt x="0" y="120"/>
                    <a:pt x="4" y="11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8" y="82"/>
                    <a:pt x="45" y="82"/>
                    <a:pt x="49" y="86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37"/>
                    <a:pt x="108" y="137"/>
                    <a:pt x="113" y="133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5" y="0"/>
                    <a:pt x="252" y="0"/>
                    <a:pt x="257" y="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0" y="37"/>
                    <a:pt x="290" y="45"/>
                    <a:pt x="286" y="49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6" y="209"/>
                    <a:pt x="117" y="213"/>
                    <a:pt x="111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1" y="213"/>
                    <a:pt x="82" y="209"/>
                    <a:pt x="78" y="205"/>
                  </a:cubicBezTo>
                  <a:lnTo>
                    <a:pt x="4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" name="组合 72"/>
          <p:cNvGrpSpPr/>
          <p:nvPr/>
        </p:nvGrpSpPr>
        <p:grpSpPr bwMode="auto">
          <a:xfrm>
            <a:off x="2511960" y="3908352"/>
            <a:ext cx="409112" cy="409111"/>
            <a:chOff x="0" y="0"/>
            <a:chExt cx="538216" cy="538216"/>
          </a:xfrm>
        </p:grpSpPr>
        <p:sp>
          <p:nvSpPr>
            <p:cNvPr id="39" name="流程图: 联系 73"/>
            <p:cNvSpPr>
              <a:spLocks noChangeArrowheads="1"/>
            </p:cNvSpPr>
            <p:nvPr/>
          </p:nvSpPr>
          <p:spPr bwMode="auto">
            <a:xfrm>
              <a:off x="0" y="0"/>
              <a:ext cx="538216" cy="538216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105"/>
            <p:cNvSpPr/>
            <p:nvPr/>
          </p:nvSpPr>
          <p:spPr bwMode="auto">
            <a:xfrm>
              <a:off x="123553" y="168359"/>
              <a:ext cx="291110" cy="214383"/>
            </a:xfrm>
            <a:custGeom>
              <a:avLst/>
              <a:gdLst>
                <a:gd name="T0" fmla="*/ 2147483647 w 290"/>
                <a:gd name="T1" fmla="*/ 2147483647 h 213"/>
                <a:gd name="T2" fmla="*/ 2147483647 w 290"/>
                <a:gd name="T3" fmla="*/ 2147483647 h 213"/>
                <a:gd name="T4" fmla="*/ 2147483647 w 290"/>
                <a:gd name="T5" fmla="*/ 2147483647 h 213"/>
                <a:gd name="T6" fmla="*/ 2147483647 w 290"/>
                <a:gd name="T7" fmla="*/ 2147483647 h 213"/>
                <a:gd name="T8" fmla="*/ 2147483647 w 290"/>
                <a:gd name="T9" fmla="*/ 2147483647 h 213"/>
                <a:gd name="T10" fmla="*/ 2147483647 w 290"/>
                <a:gd name="T11" fmla="*/ 2147483647 h 213"/>
                <a:gd name="T12" fmla="*/ 2147483647 w 290"/>
                <a:gd name="T13" fmla="*/ 2147483647 h 213"/>
                <a:gd name="T14" fmla="*/ 2147483647 w 290"/>
                <a:gd name="T15" fmla="*/ 2147483647 h 213"/>
                <a:gd name="T16" fmla="*/ 2147483647 w 290"/>
                <a:gd name="T17" fmla="*/ 2147483647 h 213"/>
                <a:gd name="T18" fmla="*/ 2147483647 w 290"/>
                <a:gd name="T19" fmla="*/ 2147483647 h 213"/>
                <a:gd name="T20" fmla="*/ 2147483647 w 290"/>
                <a:gd name="T21" fmla="*/ 2147483647 h 213"/>
                <a:gd name="T22" fmla="*/ 2147483647 w 290"/>
                <a:gd name="T23" fmla="*/ 2147483647 h 213"/>
                <a:gd name="T24" fmla="*/ 2147483647 w 290"/>
                <a:gd name="T25" fmla="*/ 2147483647 h 213"/>
                <a:gd name="T26" fmla="*/ 2147483647 w 290"/>
                <a:gd name="T27" fmla="*/ 2147483647 h 213"/>
                <a:gd name="T28" fmla="*/ 2147483647 w 290"/>
                <a:gd name="T29" fmla="*/ 2147483647 h 2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" h="213">
                  <a:moveTo>
                    <a:pt x="4" y="131"/>
                  </a:moveTo>
                  <a:cubicBezTo>
                    <a:pt x="0" y="127"/>
                    <a:pt x="0" y="120"/>
                    <a:pt x="4" y="11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8" y="82"/>
                    <a:pt x="45" y="82"/>
                    <a:pt x="49" y="86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37"/>
                    <a:pt x="108" y="137"/>
                    <a:pt x="113" y="133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5" y="0"/>
                    <a:pt x="252" y="0"/>
                    <a:pt x="257" y="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0" y="37"/>
                    <a:pt x="290" y="45"/>
                    <a:pt x="286" y="49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6" y="209"/>
                    <a:pt x="117" y="213"/>
                    <a:pt x="111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1" y="213"/>
                    <a:pt x="82" y="209"/>
                    <a:pt x="78" y="205"/>
                  </a:cubicBezTo>
                  <a:lnTo>
                    <a:pt x="4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75"/>
          <p:cNvGrpSpPr/>
          <p:nvPr/>
        </p:nvGrpSpPr>
        <p:grpSpPr bwMode="auto">
          <a:xfrm>
            <a:off x="2094401" y="2632744"/>
            <a:ext cx="409112" cy="409112"/>
            <a:chOff x="0" y="0"/>
            <a:chExt cx="538216" cy="538216"/>
          </a:xfrm>
        </p:grpSpPr>
        <p:sp>
          <p:nvSpPr>
            <p:cNvPr id="42" name="流程图: 联系 76"/>
            <p:cNvSpPr>
              <a:spLocks noChangeArrowheads="1"/>
            </p:cNvSpPr>
            <p:nvPr/>
          </p:nvSpPr>
          <p:spPr bwMode="auto">
            <a:xfrm>
              <a:off x="0" y="0"/>
              <a:ext cx="538216" cy="538216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Freeform 105"/>
            <p:cNvSpPr/>
            <p:nvPr/>
          </p:nvSpPr>
          <p:spPr bwMode="auto">
            <a:xfrm>
              <a:off x="123553" y="168359"/>
              <a:ext cx="291110" cy="214383"/>
            </a:xfrm>
            <a:custGeom>
              <a:avLst/>
              <a:gdLst>
                <a:gd name="T0" fmla="*/ 2147483647 w 290"/>
                <a:gd name="T1" fmla="*/ 2147483647 h 213"/>
                <a:gd name="T2" fmla="*/ 2147483647 w 290"/>
                <a:gd name="T3" fmla="*/ 2147483647 h 213"/>
                <a:gd name="T4" fmla="*/ 2147483647 w 290"/>
                <a:gd name="T5" fmla="*/ 2147483647 h 213"/>
                <a:gd name="T6" fmla="*/ 2147483647 w 290"/>
                <a:gd name="T7" fmla="*/ 2147483647 h 213"/>
                <a:gd name="T8" fmla="*/ 2147483647 w 290"/>
                <a:gd name="T9" fmla="*/ 2147483647 h 213"/>
                <a:gd name="T10" fmla="*/ 2147483647 w 290"/>
                <a:gd name="T11" fmla="*/ 2147483647 h 213"/>
                <a:gd name="T12" fmla="*/ 2147483647 w 290"/>
                <a:gd name="T13" fmla="*/ 2147483647 h 213"/>
                <a:gd name="T14" fmla="*/ 2147483647 w 290"/>
                <a:gd name="T15" fmla="*/ 2147483647 h 213"/>
                <a:gd name="T16" fmla="*/ 2147483647 w 290"/>
                <a:gd name="T17" fmla="*/ 2147483647 h 213"/>
                <a:gd name="T18" fmla="*/ 2147483647 w 290"/>
                <a:gd name="T19" fmla="*/ 2147483647 h 213"/>
                <a:gd name="T20" fmla="*/ 2147483647 w 290"/>
                <a:gd name="T21" fmla="*/ 2147483647 h 213"/>
                <a:gd name="T22" fmla="*/ 2147483647 w 290"/>
                <a:gd name="T23" fmla="*/ 2147483647 h 213"/>
                <a:gd name="T24" fmla="*/ 2147483647 w 290"/>
                <a:gd name="T25" fmla="*/ 2147483647 h 213"/>
                <a:gd name="T26" fmla="*/ 2147483647 w 290"/>
                <a:gd name="T27" fmla="*/ 2147483647 h 213"/>
                <a:gd name="T28" fmla="*/ 2147483647 w 290"/>
                <a:gd name="T29" fmla="*/ 2147483647 h 2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" h="213">
                  <a:moveTo>
                    <a:pt x="4" y="131"/>
                  </a:moveTo>
                  <a:cubicBezTo>
                    <a:pt x="0" y="127"/>
                    <a:pt x="0" y="120"/>
                    <a:pt x="4" y="11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8" y="82"/>
                    <a:pt x="45" y="82"/>
                    <a:pt x="49" y="86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37"/>
                    <a:pt x="108" y="137"/>
                    <a:pt x="113" y="133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5" y="0"/>
                    <a:pt x="252" y="0"/>
                    <a:pt x="257" y="4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0" y="37"/>
                    <a:pt x="290" y="45"/>
                    <a:pt x="286" y="49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6" y="209"/>
                    <a:pt x="117" y="213"/>
                    <a:pt x="111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1" y="213"/>
                    <a:pt x="82" y="209"/>
                    <a:pt x="78" y="205"/>
                  </a:cubicBezTo>
                  <a:lnTo>
                    <a:pt x="4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" name="流程图: 联系 96"/>
          <p:cNvSpPr>
            <a:spLocks noChangeArrowheads="1"/>
          </p:cNvSpPr>
          <p:nvPr/>
        </p:nvSpPr>
        <p:spPr bwMode="auto">
          <a:xfrm>
            <a:off x="5672619" y="3450967"/>
            <a:ext cx="80856" cy="92925"/>
          </a:xfrm>
          <a:prstGeom prst="flowChartConnector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196928" y="987606"/>
            <a:ext cx="2716351" cy="38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高效团队的特征</a:t>
            </a: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1147747" y="2434115"/>
            <a:ext cx="72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清晰的</a:t>
            </a:r>
            <a:br>
              <a:rPr lang="zh-CN" altLang="en-US" sz="14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目标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964258" y="3765723"/>
            <a:ext cx="72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恰当的</a:t>
            </a:r>
            <a:br>
              <a:rPr lang="zh-CN" altLang="en-US" sz="14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领导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5042660" y="4317463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内部</a:t>
            </a:r>
            <a:br>
              <a:rPr lang="zh-CN" altLang="en-US" sz="14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支持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1654813" y="3581030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应变</a:t>
            </a:r>
            <a:br>
              <a:rPr lang="zh-CN" altLang="en-US" sz="14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技能</a:t>
            </a: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7435281" y="2899117"/>
            <a:ext cx="72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相互</a:t>
            </a:r>
            <a:br>
              <a:rPr lang="zh-CN" altLang="en-US" sz="14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的信任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1605811" y="1299853"/>
            <a:ext cx="1165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相关</a:t>
            </a:r>
            <a:br>
              <a:rPr lang="zh-CN" altLang="en-US" sz="14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的技能</a:t>
            </a: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6687961" y="1384542"/>
            <a:ext cx="72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一致的</a:t>
            </a:r>
            <a:br>
              <a:rPr lang="zh-CN" altLang="en-US" sz="14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承诺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7469745" y="1997893"/>
            <a:ext cx="72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良好的</a:t>
            </a:r>
            <a:br>
              <a:rPr lang="zh-CN" altLang="en-US" sz="14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沟通</a:t>
            </a: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3528973" y="4317463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外部</a:t>
            </a:r>
            <a:br>
              <a:rPr lang="zh-CN" altLang="en-US" sz="14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支持</a:t>
            </a:r>
          </a:p>
        </p:txBody>
      </p:sp>
    </p:spTree>
    <p:extLst>
      <p:ext uri="{BB962C8B-B14F-4D97-AF65-F5344CB8AC3E}">
        <p14:creationId xmlns:p14="http://schemas.microsoft.com/office/powerpoint/2010/main" val="41926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NO.6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综合效益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箭头连接符 2"/>
          <p:cNvCxnSpPr/>
          <p:nvPr/>
        </p:nvCxnSpPr>
        <p:spPr>
          <a:xfrm flipV="1">
            <a:off x="1835696" y="1157484"/>
            <a:ext cx="0" cy="2592288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1835696" y="3749772"/>
            <a:ext cx="5904656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1835696" y="3891885"/>
            <a:ext cx="36420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1400" b="0" dirty="0">
                <a:solidFill>
                  <a:schemeClr val="tx1"/>
                </a:solidFill>
              </a:rPr>
              <a:t>低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7376150" y="3902447"/>
            <a:ext cx="36420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1400" b="0" dirty="0">
                <a:solidFill>
                  <a:schemeClr val="tx1"/>
                </a:solidFill>
              </a:rPr>
              <a:t>高</a:t>
            </a: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1331640" y="1157483"/>
            <a:ext cx="36420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</a:rPr>
              <a:t>高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835696" y="3204874"/>
            <a:ext cx="1008112" cy="544898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4283968" y="3920157"/>
            <a:ext cx="90281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1400" b="0" dirty="0">
                <a:solidFill>
                  <a:schemeClr val="tx1"/>
                </a:solidFill>
              </a:rPr>
              <a:t>合作层次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835974" y="2397371"/>
            <a:ext cx="72327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1400" b="0" dirty="0">
                <a:solidFill>
                  <a:schemeClr val="tx1"/>
                </a:solidFill>
              </a:rPr>
              <a:t>信任度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2314079" y="2897097"/>
            <a:ext cx="283122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1400" b="0" dirty="0">
                <a:solidFill>
                  <a:schemeClr val="tx1"/>
                </a:solidFill>
              </a:rPr>
              <a:t>互相提防（赢</a:t>
            </a:r>
            <a:r>
              <a:rPr lang="en-US" altLang="zh-CN" sz="1400" b="0" dirty="0">
                <a:solidFill>
                  <a:schemeClr val="tx1"/>
                </a:solidFill>
              </a:rPr>
              <a:t>/</a:t>
            </a:r>
            <a:r>
              <a:rPr lang="zh-CN" altLang="en-US" sz="1400" b="0" dirty="0">
                <a:solidFill>
                  <a:schemeClr val="tx1"/>
                </a:solidFill>
              </a:rPr>
              <a:t>输 或 输</a:t>
            </a:r>
            <a:r>
              <a:rPr lang="en-US" altLang="zh-CN" sz="1400" b="0" dirty="0">
                <a:solidFill>
                  <a:schemeClr val="tx1"/>
                </a:solidFill>
              </a:rPr>
              <a:t>/</a:t>
            </a:r>
            <a:r>
              <a:rPr lang="zh-CN" altLang="en-US" sz="1400" b="0" dirty="0">
                <a:solidFill>
                  <a:schemeClr val="tx1"/>
                </a:solidFill>
              </a:rPr>
              <a:t>赢 模式）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4139952" y="2102492"/>
            <a:ext cx="16209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1400" b="0" dirty="0">
                <a:solidFill>
                  <a:schemeClr val="tx1"/>
                </a:solidFill>
              </a:rPr>
              <a:t>互相尊重（妥协）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5652119" y="1249817"/>
            <a:ext cx="16209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2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1400" b="0" dirty="0">
                <a:solidFill>
                  <a:schemeClr val="tx1"/>
                </a:solidFill>
              </a:rPr>
              <a:t>综合统效（双赢）</a:t>
            </a: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3347864" y="2378397"/>
            <a:ext cx="1008112" cy="544898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837406" y="1557594"/>
            <a:ext cx="1008112" cy="544898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581986" y="4424794"/>
            <a:ext cx="19800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dirty="0">
                <a:solidFill>
                  <a:schemeClr val="tx1"/>
                </a:solidFill>
              </a:rPr>
              <a:t>沟通的层次</a:t>
            </a:r>
          </a:p>
        </p:txBody>
      </p:sp>
    </p:spTree>
    <p:extLst>
      <p:ext uri="{BB962C8B-B14F-4D97-AF65-F5344CB8AC3E}">
        <p14:creationId xmlns:p14="http://schemas.microsoft.com/office/powerpoint/2010/main" val="365102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NO.6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综合效益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648681" y="1059582"/>
            <a:ext cx="7846639" cy="45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zh-CN" altLang="en-US" sz="1400" dirty="0" smtClean="0">
                <a:latin typeface="微软雅黑" pitchFamily="34" charset="-122"/>
                <a:ea typeface="微软雅黑" pitchFamily="34" charset="-122"/>
              </a:rPr>
              <a:t>与</a:t>
            </a:r>
            <a:r>
              <a:rPr kumimoji="0" lang="zh-CN" altLang="en-US" sz="1400" dirty="0">
                <a:latin typeface="微软雅黑" pitchFamily="34" charset="-122"/>
                <a:ea typeface="微软雅黑" pitchFamily="34" charset="-122"/>
              </a:rPr>
              <a:t>人合作最重要的是，重视不同个体的不同心理</a:t>
            </a:r>
            <a:r>
              <a:rPr kumimoji="0" lang="zh-CN" altLang="en-US" sz="1400" dirty="0" smtClean="0">
                <a:latin typeface="微软雅黑" pitchFamily="34" charset="-122"/>
                <a:ea typeface="微软雅黑" pitchFamily="34" charset="-122"/>
              </a:rPr>
              <a:t>、情绪</a:t>
            </a:r>
            <a:r>
              <a:rPr kumimoji="0" lang="zh-CN" altLang="en-US" sz="1400" dirty="0">
                <a:latin typeface="微软雅黑" pitchFamily="34" charset="-122"/>
                <a:ea typeface="微软雅黑" pitchFamily="34" charset="-122"/>
              </a:rPr>
              <a:t>与智能，以及个人眼中所见到的不同世界</a:t>
            </a:r>
            <a:r>
              <a:rPr kumimoji="0" lang="zh-CN" altLang="en-US" sz="1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kumimoji="0"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7" name="组合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544" y="1728192"/>
            <a:ext cx="2896637" cy="33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6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2"/>
          <p:cNvGrpSpPr>
            <a:grpSpLocks/>
          </p:cNvGrpSpPr>
          <p:nvPr/>
        </p:nvGrpSpPr>
        <p:grpSpPr bwMode="auto">
          <a:xfrm>
            <a:off x="500546" y="363093"/>
            <a:ext cx="2415272" cy="379401"/>
            <a:chOff x="0" y="0"/>
            <a:chExt cx="1491528" cy="378596"/>
          </a:xfrm>
        </p:grpSpPr>
        <p:sp>
          <p:nvSpPr>
            <p:cNvPr id="237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1447059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238" name="TextBox 356"/>
            <p:cNvSpPr txBox="1">
              <a:spLocks noChangeArrowheads="1"/>
            </p:cNvSpPr>
            <p:nvPr/>
          </p:nvSpPr>
          <p:spPr bwMode="auto">
            <a:xfrm>
              <a:off x="211227" y="41212"/>
              <a:ext cx="1280301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7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1408" y="1851670"/>
            <a:ext cx="596118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CN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NO.7 </a:t>
            </a:r>
            <a:r>
              <a:rPr lang="zh-CN" alt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不断更新</a:t>
            </a:r>
            <a:endParaRPr lang="en-US" altLang="zh-CN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619" y="3219822"/>
            <a:ext cx="8512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SHARPEN </a:t>
            </a:r>
            <a:r>
              <a:rPr lang="en-US" altLang="zh-C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THE SAW</a:t>
            </a:r>
            <a:endParaRPr lang="zh-CN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8605" y="1197520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平衡的自我更新原则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NO.7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不断更新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23728" y="1131590"/>
            <a:ext cx="4824586" cy="11560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1000" indent="-381000" algn="ctr">
              <a:spcBef>
                <a:spcPct val="20000"/>
              </a:spcBef>
              <a:spcAft>
                <a:spcPct val="20000"/>
              </a:spcAft>
            </a:pPr>
            <a:r>
              <a:rPr lang="zh-CN" altLang="en-US" sz="3600" dirty="0">
                <a:latin typeface="+mj-ea"/>
                <a:ea typeface="+mj-ea"/>
              </a:rPr>
              <a:t>这是个疯狂的</a:t>
            </a:r>
            <a:r>
              <a:rPr lang="zh-CN" altLang="en-US" sz="3600" dirty="0" smtClean="0">
                <a:latin typeface="+mj-ea"/>
                <a:ea typeface="+mj-ea"/>
              </a:rPr>
              <a:t>时代</a:t>
            </a:r>
            <a:endParaRPr lang="zh-CN" altLang="en-US" sz="3600" dirty="0">
              <a:latin typeface="+mj-ea"/>
              <a:ea typeface="+mj-ea"/>
            </a:endParaRPr>
          </a:p>
          <a:p>
            <a:pPr marL="381000" indent="-381000" algn="ctr">
              <a:spcBef>
                <a:spcPct val="20000"/>
              </a:spcBef>
              <a:spcAft>
                <a:spcPct val="20000"/>
              </a:spcAft>
            </a:pPr>
            <a:r>
              <a:rPr lang="zh-CN" altLang="en-US" sz="3600" dirty="0" smtClean="0">
                <a:latin typeface="+mj-ea"/>
                <a:ea typeface="+mj-ea"/>
              </a:rPr>
              <a:t> 也</a:t>
            </a:r>
            <a:r>
              <a:rPr lang="zh-CN" altLang="en-US" sz="3600" dirty="0">
                <a:latin typeface="+mj-ea"/>
                <a:ea typeface="+mj-ea"/>
              </a:rPr>
              <a:t>是个艰难的</a:t>
            </a:r>
            <a:r>
              <a:rPr lang="zh-CN" altLang="en-US" sz="3600" dirty="0" smtClean="0">
                <a:latin typeface="+mj-ea"/>
                <a:ea typeface="+mj-ea"/>
              </a:rPr>
              <a:t>时代</a:t>
            </a:r>
            <a:endParaRPr lang="zh-CN" altLang="en-US" sz="3600" dirty="0">
              <a:latin typeface="+mj-ea"/>
              <a:ea typeface="+mj-ea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7774"/>
            <a:ext cx="9144000" cy="2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NO.7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不断更新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-5688" y="621328"/>
            <a:ext cx="5801824" cy="4522172"/>
            <a:chOff x="-7863" y="1083932"/>
            <a:chExt cx="5958720" cy="5774068"/>
          </a:xfrm>
        </p:grpSpPr>
        <p:grpSp>
          <p:nvGrpSpPr>
            <p:cNvPr id="6" name="组合 5"/>
            <p:cNvGrpSpPr/>
            <p:nvPr/>
          </p:nvGrpSpPr>
          <p:grpSpPr>
            <a:xfrm>
              <a:off x="-7860" y="1083932"/>
              <a:ext cx="5958717" cy="2467429"/>
              <a:chOff x="-7860" y="1083932"/>
              <a:chExt cx="5958717" cy="2467429"/>
            </a:xfrm>
          </p:grpSpPr>
          <p:sp>
            <p:nvSpPr>
              <p:cNvPr id="7" name="任意多边形 6"/>
              <p:cNvSpPr/>
              <p:nvPr/>
            </p:nvSpPr>
            <p:spPr>
              <a:xfrm rot="5400000">
                <a:off x="1737784" y="-661712"/>
                <a:ext cx="2467429" cy="5958717"/>
              </a:xfrm>
              <a:custGeom>
                <a:avLst/>
                <a:gdLst>
                  <a:gd name="connsiteX0" fmla="*/ 0 w 2467429"/>
                  <a:gd name="connsiteY0" fmla="*/ 5958717 h 5958717"/>
                  <a:gd name="connsiteX1" fmla="*/ 717613 w 2467429"/>
                  <a:gd name="connsiteY1" fmla="*/ 4721454 h 5958717"/>
                  <a:gd name="connsiteX2" fmla="*/ 717613 w 2467429"/>
                  <a:gd name="connsiteY2" fmla="*/ 536807 h 5958717"/>
                  <a:gd name="connsiteX3" fmla="*/ 1254420 w 2467429"/>
                  <a:gd name="connsiteY3" fmla="*/ 0 h 5958717"/>
                  <a:gd name="connsiteX4" fmla="*/ 1791227 w 2467429"/>
                  <a:gd name="connsiteY4" fmla="*/ 536807 h 5958717"/>
                  <a:gd name="connsiteX5" fmla="*/ 1791227 w 2467429"/>
                  <a:gd name="connsiteY5" fmla="*/ 4792850 h 5958717"/>
                  <a:gd name="connsiteX6" fmla="*/ 2467429 w 2467429"/>
                  <a:gd name="connsiteY6" fmla="*/ 5958717 h 595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7429" h="5958717">
                    <a:moveTo>
                      <a:pt x="0" y="5958717"/>
                    </a:moveTo>
                    <a:lnTo>
                      <a:pt x="717613" y="4721454"/>
                    </a:lnTo>
                    <a:lnTo>
                      <a:pt x="717613" y="536807"/>
                    </a:lnTo>
                    <a:lnTo>
                      <a:pt x="1254420" y="0"/>
                    </a:lnTo>
                    <a:lnTo>
                      <a:pt x="1791227" y="536807"/>
                    </a:lnTo>
                    <a:lnTo>
                      <a:pt x="1791227" y="4792850"/>
                    </a:lnTo>
                    <a:lnTo>
                      <a:pt x="2467429" y="5958717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127000" dist="38100" dir="10800000">
                  <a:schemeClr val="accent5">
                    <a:lumMod val="7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1970349" y="1936318"/>
                <a:ext cx="2964508" cy="877858"/>
                <a:chOff x="1767149" y="1910679"/>
                <a:chExt cx="2964508" cy="877858"/>
              </a:xfrm>
            </p:grpSpPr>
            <p:sp>
              <p:nvSpPr>
                <p:cNvPr id="9" name="文本框 42"/>
                <p:cNvSpPr txBox="1"/>
                <p:nvPr/>
              </p:nvSpPr>
              <p:spPr>
                <a:xfrm>
                  <a:off x="1767149" y="1910679"/>
                  <a:ext cx="558443" cy="392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400" dirty="0">
                      <a:latin typeface="+mn-ea"/>
                      <a:ea typeface="+mn-ea"/>
                    </a:rPr>
                    <a:t>身体</a:t>
                  </a: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1767149" y="2277663"/>
                  <a:ext cx="2964508" cy="5108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000" dirty="0">
                      <a:solidFill>
                        <a:schemeClr val="bg1"/>
                      </a:solidFill>
                      <a:latin typeface="+mn-ea"/>
                    </a:rPr>
                    <a:t>通过正常适量的营养，运动，休息及压力管理来维持生理健康。</a:t>
                  </a: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0" y="2213537"/>
              <a:ext cx="3614056" cy="2467430"/>
              <a:chOff x="0" y="2213537"/>
              <a:chExt cx="3614056" cy="2467430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0" y="2213537"/>
                <a:ext cx="3614056" cy="2467430"/>
              </a:xfrm>
              <a:custGeom>
                <a:avLst/>
                <a:gdLst>
                  <a:gd name="connsiteX0" fmla="*/ 0 w 3693814"/>
                  <a:gd name="connsiteY0" fmla="*/ 0 h 2467430"/>
                  <a:gd name="connsiteX1" fmla="*/ 1140725 w 3693814"/>
                  <a:gd name="connsiteY1" fmla="*/ 661621 h 2467430"/>
                  <a:gd name="connsiteX2" fmla="*/ 3157007 w 3693814"/>
                  <a:gd name="connsiteY2" fmla="*/ 661621 h 2467430"/>
                  <a:gd name="connsiteX3" fmla="*/ 3693814 w 3693814"/>
                  <a:gd name="connsiteY3" fmla="*/ 1198428 h 2467430"/>
                  <a:gd name="connsiteX4" fmla="*/ 3157007 w 3693814"/>
                  <a:gd name="connsiteY4" fmla="*/ 1735235 h 2467430"/>
                  <a:gd name="connsiteX5" fmla="*/ 1262405 w 3693814"/>
                  <a:gd name="connsiteY5" fmla="*/ 1735235 h 2467430"/>
                  <a:gd name="connsiteX6" fmla="*/ 0 w 3693814"/>
                  <a:gd name="connsiteY6" fmla="*/ 2467430 h 2467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3814" h="2467430">
                    <a:moveTo>
                      <a:pt x="0" y="0"/>
                    </a:moveTo>
                    <a:lnTo>
                      <a:pt x="1140725" y="661621"/>
                    </a:lnTo>
                    <a:lnTo>
                      <a:pt x="3157007" y="661621"/>
                    </a:lnTo>
                    <a:lnTo>
                      <a:pt x="3693814" y="1198428"/>
                    </a:lnTo>
                    <a:lnTo>
                      <a:pt x="3157007" y="1735235"/>
                    </a:lnTo>
                    <a:lnTo>
                      <a:pt x="1262405" y="1735235"/>
                    </a:lnTo>
                    <a:lnTo>
                      <a:pt x="0" y="246743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215900" dist="50800" dir="16200000">
                  <a:schemeClr val="accent5">
                    <a:lumMod val="7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2949413"/>
                <a:ext cx="2964508" cy="681368"/>
                <a:chOff x="1767149" y="1910679"/>
                <a:chExt cx="2964508" cy="681368"/>
              </a:xfrm>
            </p:grpSpPr>
            <p:sp>
              <p:nvSpPr>
                <p:cNvPr id="18" name="文本框 46"/>
                <p:cNvSpPr txBox="1"/>
                <p:nvPr/>
              </p:nvSpPr>
              <p:spPr>
                <a:xfrm>
                  <a:off x="1767149" y="1910679"/>
                  <a:ext cx="558443" cy="392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400" dirty="0">
                      <a:latin typeface="+mn-ea"/>
                      <a:ea typeface="+mn-ea"/>
                    </a:rPr>
                    <a:t>智力</a:t>
                  </a: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767149" y="2277663"/>
                  <a:ext cx="2964508" cy="3143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000" dirty="0">
                      <a:solidFill>
                        <a:schemeClr val="bg1"/>
                      </a:solidFill>
                      <a:latin typeface="+mn-ea"/>
                    </a:rPr>
                    <a:t>通过阅读、写作，思考完成心智更新。</a:t>
                  </a: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-7863" y="3948772"/>
              <a:ext cx="5552318" cy="2468297"/>
              <a:chOff x="-7863" y="3948772"/>
              <a:chExt cx="5552318" cy="2468297"/>
            </a:xfrm>
          </p:grpSpPr>
          <p:sp>
            <p:nvSpPr>
              <p:cNvPr id="21" name="任意多边形 20"/>
              <p:cNvSpPr/>
              <p:nvPr/>
            </p:nvSpPr>
            <p:spPr>
              <a:xfrm rot="5400000">
                <a:off x="1534147" y="2406762"/>
                <a:ext cx="2468297" cy="5552318"/>
              </a:xfrm>
              <a:custGeom>
                <a:avLst/>
                <a:gdLst>
                  <a:gd name="connsiteX0" fmla="*/ 0 w 2468297"/>
                  <a:gd name="connsiteY0" fmla="*/ 4488770 h 5624214"/>
                  <a:gd name="connsiteX1" fmla="*/ 0 w 2468297"/>
                  <a:gd name="connsiteY1" fmla="*/ 536807 h 5624214"/>
                  <a:gd name="connsiteX2" fmla="*/ 536808 w 2468297"/>
                  <a:gd name="connsiteY2" fmla="*/ 0 h 5624214"/>
                  <a:gd name="connsiteX3" fmla="*/ 1073615 w 2468297"/>
                  <a:gd name="connsiteY3" fmla="*/ 536807 h 5624214"/>
                  <a:gd name="connsiteX4" fmla="*/ 1073615 w 2468297"/>
                  <a:gd name="connsiteY4" fmla="*/ 4421901 h 5624214"/>
                  <a:gd name="connsiteX5" fmla="*/ 2468297 w 2468297"/>
                  <a:gd name="connsiteY5" fmla="*/ 5624214 h 5624214"/>
                  <a:gd name="connsiteX6" fmla="*/ 868 w 2468297"/>
                  <a:gd name="connsiteY6" fmla="*/ 5624214 h 5624214"/>
                  <a:gd name="connsiteX7" fmla="*/ 868 w 2468297"/>
                  <a:gd name="connsiteY7" fmla="*/ 4488770 h 562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8297" h="5624214">
                    <a:moveTo>
                      <a:pt x="0" y="4488770"/>
                    </a:moveTo>
                    <a:lnTo>
                      <a:pt x="0" y="536807"/>
                    </a:lnTo>
                    <a:lnTo>
                      <a:pt x="536808" y="0"/>
                    </a:lnTo>
                    <a:lnTo>
                      <a:pt x="1073615" y="536807"/>
                    </a:lnTo>
                    <a:lnTo>
                      <a:pt x="1073615" y="4421901"/>
                    </a:lnTo>
                    <a:lnTo>
                      <a:pt x="2468297" y="5624214"/>
                    </a:lnTo>
                    <a:lnTo>
                      <a:pt x="868" y="5624214"/>
                    </a:lnTo>
                    <a:lnTo>
                      <a:pt x="868" y="448877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177800" dist="38100" dir="10800000">
                  <a:srgbClr val="002060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2067532" y="4050545"/>
                <a:ext cx="2147071" cy="681367"/>
                <a:chOff x="2067532" y="1910678"/>
                <a:chExt cx="2147071" cy="681367"/>
              </a:xfrm>
            </p:grpSpPr>
            <p:sp>
              <p:nvSpPr>
                <p:cNvPr id="23" name="文本框 49"/>
                <p:cNvSpPr txBox="1"/>
                <p:nvPr/>
              </p:nvSpPr>
              <p:spPr>
                <a:xfrm>
                  <a:off x="2067533" y="1910678"/>
                  <a:ext cx="558443" cy="392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400" dirty="0">
                      <a:latin typeface="+mn-ea"/>
                      <a:ea typeface="+mn-ea"/>
                    </a:rPr>
                    <a:t>精神</a:t>
                  </a: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2067532" y="2277662"/>
                  <a:ext cx="2147071" cy="3143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000" dirty="0">
                      <a:solidFill>
                        <a:schemeClr val="bg1"/>
                      </a:solidFill>
                      <a:latin typeface="+mn-ea"/>
                    </a:rPr>
                    <a:t>确立 </a:t>
                  </a:r>
                  <a:r>
                    <a:rPr lang="zh-CN" altLang="en-US" sz="1000" dirty="0" smtClean="0">
                      <a:solidFill>
                        <a:schemeClr val="bg1"/>
                      </a:solidFill>
                      <a:latin typeface="+mn-ea"/>
                    </a:rPr>
                    <a:t>坚持学习 </a:t>
                  </a:r>
                  <a:r>
                    <a:rPr lang="zh-CN" altLang="en-US" sz="1000" dirty="0">
                      <a:solidFill>
                        <a:schemeClr val="bg1"/>
                      </a:solidFill>
                      <a:latin typeface="+mn-ea"/>
                    </a:rPr>
                    <a:t>思考价值观</a:t>
                  </a:r>
                </a:p>
              </p:txBody>
            </p:sp>
          </p:grpSp>
        </p:grpSp>
        <p:grpSp>
          <p:nvGrpSpPr>
            <p:cNvPr id="25" name="组合 24"/>
            <p:cNvGrpSpPr/>
            <p:nvPr/>
          </p:nvGrpSpPr>
          <p:grpSpPr>
            <a:xfrm>
              <a:off x="-7861" y="4992423"/>
              <a:ext cx="4942722" cy="1865577"/>
              <a:chOff x="-7861" y="4992423"/>
              <a:chExt cx="4942722" cy="1952197"/>
            </a:xfrm>
          </p:grpSpPr>
          <p:sp>
            <p:nvSpPr>
              <p:cNvPr id="26" name="任意多边形 25"/>
              <p:cNvSpPr/>
              <p:nvPr/>
            </p:nvSpPr>
            <p:spPr>
              <a:xfrm rot="16200000" flipV="1">
                <a:off x="1487401" y="3497161"/>
                <a:ext cx="1952197" cy="4942722"/>
              </a:xfrm>
              <a:custGeom>
                <a:avLst/>
                <a:gdLst>
                  <a:gd name="connsiteX0" fmla="*/ 1952197 w 1952197"/>
                  <a:gd name="connsiteY0" fmla="*/ 3879170 h 5014618"/>
                  <a:gd name="connsiteX1" fmla="*/ 1952197 w 1952197"/>
                  <a:gd name="connsiteY1" fmla="*/ 536807 h 5014618"/>
                  <a:gd name="connsiteX2" fmla="*/ 1415390 w 1952197"/>
                  <a:gd name="connsiteY2" fmla="*/ 0 h 5014618"/>
                  <a:gd name="connsiteX3" fmla="*/ 878583 w 1952197"/>
                  <a:gd name="connsiteY3" fmla="*/ 536807 h 5014618"/>
                  <a:gd name="connsiteX4" fmla="*/ 878583 w 1952197"/>
                  <a:gd name="connsiteY4" fmla="*/ 3879169 h 5014618"/>
                  <a:gd name="connsiteX5" fmla="*/ 871374 w 1952197"/>
                  <a:gd name="connsiteY5" fmla="*/ 3879169 h 5014618"/>
                  <a:gd name="connsiteX6" fmla="*/ 157391 w 1952197"/>
                  <a:gd name="connsiteY6" fmla="*/ 4818051 h 5014618"/>
                  <a:gd name="connsiteX7" fmla="*/ 0 w 1952197"/>
                  <a:gd name="connsiteY7" fmla="*/ 5014617 h 5014618"/>
                  <a:gd name="connsiteX8" fmla="*/ 7911 w 1952197"/>
                  <a:gd name="connsiteY8" fmla="*/ 5014617 h 5014618"/>
                  <a:gd name="connsiteX9" fmla="*/ 7910 w 1952197"/>
                  <a:gd name="connsiteY9" fmla="*/ 5014618 h 5014618"/>
                  <a:gd name="connsiteX10" fmla="*/ 688218 w 1952197"/>
                  <a:gd name="connsiteY10" fmla="*/ 5014618 h 5014618"/>
                  <a:gd name="connsiteX11" fmla="*/ 688219 w 1952197"/>
                  <a:gd name="connsiteY11" fmla="*/ 5014617 h 5014618"/>
                  <a:gd name="connsiteX12" fmla="*/ 1043041 w 1952197"/>
                  <a:gd name="connsiteY12" fmla="*/ 5014617 h 5014618"/>
                  <a:gd name="connsiteX13" fmla="*/ 1952195 w 1952197"/>
                  <a:gd name="connsiteY13" fmla="*/ 3879170 h 501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52197" h="5014618">
                    <a:moveTo>
                      <a:pt x="1952197" y="3879170"/>
                    </a:moveTo>
                    <a:lnTo>
                      <a:pt x="1952197" y="536807"/>
                    </a:lnTo>
                    <a:lnTo>
                      <a:pt x="1415390" y="0"/>
                    </a:lnTo>
                    <a:lnTo>
                      <a:pt x="878583" y="536807"/>
                    </a:lnTo>
                    <a:lnTo>
                      <a:pt x="878583" y="3879169"/>
                    </a:lnTo>
                    <a:lnTo>
                      <a:pt x="871374" y="3879169"/>
                    </a:lnTo>
                    <a:lnTo>
                      <a:pt x="157391" y="4818051"/>
                    </a:lnTo>
                    <a:lnTo>
                      <a:pt x="0" y="5014617"/>
                    </a:lnTo>
                    <a:lnTo>
                      <a:pt x="7911" y="5014617"/>
                    </a:lnTo>
                    <a:lnTo>
                      <a:pt x="7910" y="5014618"/>
                    </a:lnTo>
                    <a:lnTo>
                      <a:pt x="688218" y="5014618"/>
                    </a:lnTo>
                    <a:lnTo>
                      <a:pt x="688219" y="5014617"/>
                    </a:lnTo>
                    <a:lnTo>
                      <a:pt x="1043041" y="5014617"/>
                    </a:lnTo>
                    <a:lnTo>
                      <a:pt x="1952195" y="387917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190500" dist="12700">
                  <a:schemeClr val="tx1">
                    <a:lumMod val="85000"/>
                    <a:lumOff val="1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1250096" y="5098971"/>
                <a:ext cx="2964508" cy="695965"/>
                <a:chOff x="1767149" y="1910679"/>
                <a:chExt cx="2964508" cy="695965"/>
              </a:xfrm>
            </p:grpSpPr>
            <p:sp>
              <p:nvSpPr>
                <p:cNvPr id="28" name="文本框 52"/>
                <p:cNvSpPr txBox="1"/>
                <p:nvPr/>
              </p:nvSpPr>
              <p:spPr>
                <a:xfrm>
                  <a:off x="1767149" y="1910679"/>
                  <a:ext cx="1019421" cy="411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400" dirty="0">
                      <a:latin typeface="+mn-ea"/>
                      <a:ea typeface="+mn-ea"/>
                    </a:rPr>
                    <a:t>社会</a:t>
                  </a:r>
                  <a:r>
                    <a:rPr lang="en-US" altLang="zh-CN" sz="1400" dirty="0">
                      <a:latin typeface="+mn-ea"/>
                      <a:ea typeface="+mn-ea"/>
                    </a:rPr>
                    <a:t>/</a:t>
                  </a:r>
                  <a:r>
                    <a:rPr lang="zh-CN" altLang="en-US" sz="1400" dirty="0">
                      <a:latin typeface="+mn-ea"/>
                      <a:ea typeface="+mn-ea"/>
                    </a:rPr>
                    <a:t>情感</a:t>
                  </a: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767149" y="2277663"/>
                  <a:ext cx="2964508" cy="3289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000" dirty="0">
                      <a:solidFill>
                        <a:schemeClr val="bg1"/>
                      </a:solidFill>
                    </a:rPr>
                    <a:t>服务  综合统效    </a:t>
                  </a:r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6948264" y="915566"/>
            <a:ext cx="553998" cy="37279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/>
              <a:t>自我提升和完善的四个</a:t>
            </a:r>
            <a:r>
              <a:rPr lang="zh-CN" altLang="en-US" sz="2400" b="1" dirty="0" smtClean="0"/>
              <a:t>层面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533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Box 331"/>
          <p:cNvSpPr txBox="1">
            <a:spLocks noChangeArrowheads="1"/>
          </p:cNvSpPr>
          <p:nvPr/>
        </p:nvSpPr>
        <p:spPr bwMode="auto">
          <a:xfrm>
            <a:off x="399902" y="186194"/>
            <a:ext cx="1147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前言</a:t>
            </a:r>
          </a:p>
        </p:txBody>
      </p:sp>
      <p:grpSp>
        <p:nvGrpSpPr>
          <p:cNvPr id="511" name="组合 333"/>
          <p:cNvGrpSpPr>
            <a:grpSpLocks/>
          </p:cNvGrpSpPr>
          <p:nvPr/>
        </p:nvGrpSpPr>
        <p:grpSpPr bwMode="auto">
          <a:xfrm>
            <a:off x="244327" y="264194"/>
            <a:ext cx="166687" cy="250825"/>
            <a:chOff x="0" y="0"/>
            <a:chExt cx="165555" cy="250577"/>
          </a:xfrm>
        </p:grpSpPr>
        <p:sp>
          <p:nvSpPr>
            <p:cNvPr id="512" name="矩形 334"/>
            <p:cNvSpPr>
              <a:spLocks noChangeArrowheads="1"/>
            </p:cNvSpPr>
            <p:nvPr/>
          </p:nvSpPr>
          <p:spPr bwMode="auto">
            <a:xfrm>
              <a:off x="21539" y="106561"/>
              <a:ext cx="144016" cy="144016"/>
            </a:xfrm>
            <a:prstGeom prst="rect">
              <a:avLst/>
            </a:prstGeom>
            <a:solidFill>
              <a:srgbClr val="82C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513" name="矩形 335"/>
            <p:cNvSpPr>
              <a:spLocks noChangeArrowheads="1"/>
            </p:cNvSpPr>
            <p:nvPr/>
          </p:nvSpPr>
          <p:spPr bwMode="auto">
            <a:xfrm>
              <a:off x="0" y="59787"/>
              <a:ext cx="93547" cy="93547"/>
            </a:xfrm>
            <a:prstGeom prst="rect">
              <a:avLst/>
            </a:prstGeom>
            <a:solidFill>
              <a:srgbClr val="4CA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514" name="矩形 336"/>
            <p:cNvSpPr>
              <a:spLocks noChangeArrowheads="1"/>
            </p:cNvSpPr>
            <p:nvPr/>
          </p:nvSpPr>
          <p:spPr bwMode="auto">
            <a:xfrm>
              <a:off x="112216" y="0"/>
              <a:ext cx="46246" cy="46246"/>
            </a:xfrm>
            <a:prstGeom prst="rect">
              <a:avLst/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H="1">
            <a:off x="7308304" y="327970"/>
            <a:ext cx="1835696" cy="504056"/>
            <a:chOff x="0" y="555526"/>
            <a:chExt cx="1835696" cy="504056"/>
          </a:xfrm>
        </p:grpSpPr>
        <p:sp>
          <p:nvSpPr>
            <p:cNvPr id="6" name="五边形 5"/>
            <p:cNvSpPr/>
            <p:nvPr/>
          </p:nvSpPr>
          <p:spPr>
            <a:xfrm>
              <a:off x="0" y="555526"/>
              <a:ext cx="1835696" cy="504056"/>
            </a:xfrm>
            <a:prstGeom prst="homePlat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4112" y="62977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探索自我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65350" y="2107410"/>
            <a:ext cx="6271146" cy="83099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我们该具备哪些习惯？</a:t>
            </a:r>
          </a:p>
        </p:txBody>
      </p:sp>
      <p:sp>
        <p:nvSpPr>
          <p:cNvPr id="2" name="椭圆 1"/>
          <p:cNvSpPr/>
          <p:nvPr/>
        </p:nvSpPr>
        <p:spPr>
          <a:xfrm>
            <a:off x="0" y="797393"/>
            <a:ext cx="2627784" cy="4032448"/>
          </a:xfrm>
          <a:custGeom>
            <a:avLst/>
            <a:gdLst/>
            <a:ahLst/>
            <a:cxnLst/>
            <a:rect l="l" t="t" r="r" b="b"/>
            <a:pathLst>
              <a:path w="2627784" h="4032448">
                <a:moveTo>
                  <a:pt x="611560" y="0"/>
                </a:moveTo>
                <a:cubicBezTo>
                  <a:pt x="1725090" y="0"/>
                  <a:pt x="2627784" y="902694"/>
                  <a:pt x="2627784" y="2016224"/>
                </a:cubicBezTo>
                <a:cubicBezTo>
                  <a:pt x="2627784" y="3129754"/>
                  <a:pt x="1725090" y="4032448"/>
                  <a:pt x="611560" y="4032448"/>
                </a:cubicBezTo>
                <a:cubicBezTo>
                  <a:pt x="398293" y="4032448"/>
                  <a:pt x="192760" y="3999336"/>
                  <a:pt x="0" y="3937412"/>
                </a:cubicBezTo>
                <a:lnTo>
                  <a:pt x="0" y="95036"/>
                </a:lnTo>
                <a:cubicBezTo>
                  <a:pt x="192760" y="33112"/>
                  <a:pt x="398293" y="0"/>
                  <a:pt x="61156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7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NO.7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不断更新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5004048" y="1957751"/>
            <a:ext cx="3807618" cy="188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000" dirty="0">
                <a:latin typeface="微软雅黑" pitchFamily="34" charset="-122"/>
                <a:ea typeface="微软雅黑" pitchFamily="34" charset="-122"/>
              </a:rPr>
              <a:t>播种一个思想，收获一个行动；</a:t>
            </a:r>
          </a:p>
          <a:p>
            <a:pPr>
              <a:lnSpc>
                <a:spcPct val="150000"/>
              </a:lnSpc>
            </a:pPr>
            <a:r>
              <a:rPr kumimoji="0" lang="zh-CN" altLang="en-US" sz="2000" dirty="0">
                <a:latin typeface="微软雅黑" pitchFamily="34" charset="-122"/>
                <a:ea typeface="微软雅黑" pitchFamily="34" charset="-122"/>
              </a:rPr>
              <a:t>播种一个行动，收获一个习惯；</a:t>
            </a:r>
          </a:p>
          <a:p>
            <a:pPr>
              <a:lnSpc>
                <a:spcPct val="150000"/>
              </a:lnSpc>
            </a:pPr>
            <a:r>
              <a:rPr kumimoji="0" lang="zh-CN" altLang="en-US" sz="2000" dirty="0">
                <a:latin typeface="微软雅黑" pitchFamily="34" charset="-122"/>
                <a:ea typeface="微软雅黑" pitchFamily="34" charset="-122"/>
              </a:rPr>
              <a:t>播种一个习惯，收获一个品格；</a:t>
            </a:r>
          </a:p>
          <a:p>
            <a:pPr>
              <a:lnSpc>
                <a:spcPct val="150000"/>
              </a:lnSpc>
            </a:pPr>
            <a:r>
              <a:rPr kumimoji="0" lang="zh-CN" altLang="en-US" sz="2000" dirty="0">
                <a:latin typeface="微软雅黑" pitchFamily="34" charset="-122"/>
                <a:ea typeface="微软雅黑" pitchFamily="34" charset="-122"/>
              </a:rPr>
              <a:t>播种一个品格，收获一个命运</a:t>
            </a:r>
            <a:r>
              <a:rPr kumimoji="0" lang="zh-CN" altLang="en-US" sz="2000" dirty="0">
                <a:latin typeface="Arial" charset="0"/>
                <a:ea typeface="华文中宋" pitchFamily="2" charset="-122"/>
              </a:rPr>
              <a:t>。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987574"/>
            <a:ext cx="4788025" cy="382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3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1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2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NO.7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不断更新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115616" y="1275606"/>
            <a:ext cx="684076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养成七个习惯，做高效能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人士</a:t>
            </a:r>
            <a:endParaRPr lang="en-US" altLang="zh-CN" sz="3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zh-CN" altLang="en-US" sz="3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现在开始，从自己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endParaRPr lang="zh-CN" altLang="en-US" sz="3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0753"/>
            <a:ext cx="9144000" cy="23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5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560024" y="3219822"/>
            <a:ext cx="4023952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高效能人士终将</a:t>
            </a:r>
            <a:r>
              <a:rPr lang="zh-CN" altLang="en-US" sz="32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成功</a:t>
            </a:r>
            <a:endParaRPr lang="zh-CN" altLang="en-US" sz="3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60024" y="4083918"/>
            <a:ext cx="4023952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谢谢观赏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48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212399"/>
            <a:ext cx="9143999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9143999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100" spc="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44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Box 331"/>
          <p:cNvSpPr txBox="1">
            <a:spLocks noChangeArrowheads="1"/>
          </p:cNvSpPr>
          <p:nvPr/>
        </p:nvSpPr>
        <p:spPr bwMode="auto">
          <a:xfrm>
            <a:off x="399902" y="186194"/>
            <a:ext cx="1147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前言</a:t>
            </a:r>
          </a:p>
        </p:txBody>
      </p:sp>
      <p:grpSp>
        <p:nvGrpSpPr>
          <p:cNvPr id="511" name="组合 333"/>
          <p:cNvGrpSpPr>
            <a:grpSpLocks/>
          </p:cNvGrpSpPr>
          <p:nvPr/>
        </p:nvGrpSpPr>
        <p:grpSpPr bwMode="auto">
          <a:xfrm>
            <a:off x="244327" y="264194"/>
            <a:ext cx="166687" cy="250825"/>
            <a:chOff x="0" y="0"/>
            <a:chExt cx="165555" cy="250577"/>
          </a:xfrm>
        </p:grpSpPr>
        <p:sp>
          <p:nvSpPr>
            <p:cNvPr id="512" name="矩形 334"/>
            <p:cNvSpPr>
              <a:spLocks noChangeArrowheads="1"/>
            </p:cNvSpPr>
            <p:nvPr/>
          </p:nvSpPr>
          <p:spPr bwMode="auto">
            <a:xfrm>
              <a:off x="21539" y="106561"/>
              <a:ext cx="144016" cy="144016"/>
            </a:xfrm>
            <a:prstGeom prst="rect">
              <a:avLst/>
            </a:prstGeom>
            <a:solidFill>
              <a:srgbClr val="82C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513" name="矩形 335"/>
            <p:cNvSpPr>
              <a:spLocks noChangeArrowheads="1"/>
            </p:cNvSpPr>
            <p:nvPr/>
          </p:nvSpPr>
          <p:spPr bwMode="auto">
            <a:xfrm>
              <a:off x="0" y="59787"/>
              <a:ext cx="93547" cy="93547"/>
            </a:xfrm>
            <a:prstGeom prst="rect">
              <a:avLst/>
            </a:prstGeom>
            <a:solidFill>
              <a:srgbClr val="4CA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514" name="矩形 336"/>
            <p:cNvSpPr>
              <a:spLocks noChangeArrowheads="1"/>
            </p:cNvSpPr>
            <p:nvPr/>
          </p:nvSpPr>
          <p:spPr bwMode="auto">
            <a:xfrm>
              <a:off x="112216" y="0"/>
              <a:ext cx="46246" cy="46246"/>
            </a:xfrm>
            <a:prstGeom prst="rect">
              <a:avLst/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H="1">
            <a:off x="7308304" y="327970"/>
            <a:ext cx="1835696" cy="504056"/>
            <a:chOff x="0" y="555526"/>
            <a:chExt cx="1835696" cy="504056"/>
          </a:xfrm>
        </p:grpSpPr>
        <p:sp>
          <p:nvSpPr>
            <p:cNvPr id="6" name="五边形 5"/>
            <p:cNvSpPr/>
            <p:nvPr/>
          </p:nvSpPr>
          <p:spPr>
            <a:xfrm>
              <a:off x="0" y="555526"/>
              <a:ext cx="1835696" cy="504056"/>
            </a:xfrm>
            <a:prstGeom prst="homePlat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496" y="639066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</a:rPr>
                <a:t>习惯的成熟模式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 descr="E:\其他工作\【策    划】\兼职 我图网\觅知网\8\中国传统文化ppt  10.13\3 高效七个习惯(\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09365"/>
            <a:ext cx="4034481" cy="4120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652120" y="3795886"/>
            <a:ext cx="210352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9pPr>
          </a:lstStyle>
          <a:p>
            <a:r>
              <a:rPr lang="zh-CN" altLang="en-US" sz="1800">
                <a:latin typeface="+mn-ea"/>
                <a:ea typeface="+mn-ea"/>
              </a:rPr>
              <a:t>依赖期</a:t>
            </a:r>
            <a:r>
              <a:rPr lang="en-US" altLang="zh-CN" sz="1800">
                <a:latin typeface="+mn-ea"/>
                <a:ea typeface="+mn-ea"/>
              </a:rPr>
              <a:t>(</a:t>
            </a:r>
            <a:r>
              <a:rPr lang="zh-CN" altLang="en-US" sz="1800">
                <a:latin typeface="+mn-ea"/>
                <a:ea typeface="+mn-ea"/>
              </a:rPr>
              <a:t>你</a:t>
            </a:r>
            <a:r>
              <a:rPr lang="en-US" altLang="zh-CN" sz="1800">
                <a:latin typeface="+mn-ea"/>
                <a:ea typeface="+mn-ea"/>
              </a:rPr>
              <a:t>)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652120" y="2707596"/>
            <a:ext cx="210352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 sz="1600" b="1"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latin typeface="Arial" charset="0"/>
                <a:ea typeface="宋体" charset="-122"/>
              </a:defRPr>
            </a:lvl9pPr>
          </a:lstStyle>
          <a:p>
            <a:r>
              <a:rPr lang="zh-CN" altLang="en-US" sz="1800" dirty="0">
                <a:latin typeface="+mn-ea"/>
                <a:ea typeface="+mn-ea"/>
              </a:rPr>
              <a:t>独立期（我）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652120" y="1619306"/>
            <a:ext cx="216534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ea typeface="+mn-ea"/>
              </a:rPr>
              <a:t>互赖期（我们）</a:t>
            </a:r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7263378" y="3233266"/>
            <a:ext cx="350762" cy="408980"/>
          </a:xfrm>
          <a:prstGeom prst="upArrow">
            <a:avLst>
              <a:gd name="adj1" fmla="val 50000"/>
              <a:gd name="adj2" fmla="val 58908"/>
            </a:avLst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zh-CN" altLang="zh-CN" sz="1400">
              <a:solidFill>
                <a:schemeClr val="lt1"/>
              </a:solidFill>
              <a:latin typeface="+mn-ea"/>
            </a:endParaRPr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7234608" y="2115162"/>
            <a:ext cx="319852" cy="408980"/>
          </a:xfrm>
          <a:prstGeom prst="upArrow">
            <a:avLst>
              <a:gd name="adj1" fmla="val 50000"/>
              <a:gd name="adj2" fmla="val 64601"/>
            </a:avLst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zh-CN" altLang="en-US" sz="1400">
              <a:latin typeface="+mn-ea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5618077" y="3258644"/>
            <a:ext cx="17080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b="0" dirty="0">
                <a:solidFill>
                  <a:srgbClr val="C00000"/>
                </a:solidFill>
                <a:latin typeface="+mn-ea"/>
                <a:ea typeface="+mn-ea"/>
              </a:rPr>
              <a:t>个人领域的成功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587167" y="2150375"/>
            <a:ext cx="17389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b="0" dirty="0">
                <a:solidFill>
                  <a:srgbClr val="C00000"/>
                </a:solidFill>
                <a:latin typeface="+mn-ea"/>
                <a:ea typeface="+mn-ea"/>
              </a:rPr>
              <a:t>公众领域的成功</a:t>
            </a: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 rot="5400000">
            <a:off x="4852778" y="2616349"/>
            <a:ext cx="431572" cy="551831"/>
          </a:xfrm>
          <a:prstGeom prst="upArrow">
            <a:avLst>
              <a:gd name="adj1" fmla="val 50000"/>
              <a:gd name="adj2" fmla="val 64601"/>
            </a:avLst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endParaRPr lang="zh-CN" altLang="en-US" sz="1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31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组合 309"/>
          <p:cNvGrpSpPr>
            <a:grpSpLocks/>
          </p:cNvGrpSpPr>
          <p:nvPr/>
        </p:nvGrpSpPr>
        <p:grpSpPr bwMode="auto">
          <a:xfrm>
            <a:off x="3887770" y="1420682"/>
            <a:ext cx="2793257" cy="304616"/>
            <a:chOff x="0" y="0"/>
            <a:chExt cx="2880319" cy="339056"/>
          </a:xfrm>
        </p:grpSpPr>
        <p:sp>
          <p:nvSpPr>
            <p:cNvPr id="476" name="圆角矩形 308"/>
            <p:cNvSpPr>
              <a:spLocks noChangeArrowheads="1"/>
            </p:cNvSpPr>
            <p:nvPr/>
          </p:nvSpPr>
          <p:spPr bwMode="auto">
            <a:xfrm>
              <a:off x="0" y="0"/>
              <a:ext cx="2880319" cy="308865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1400">
                <a:solidFill>
                  <a:srgbClr val="000000"/>
                </a:solidFill>
              </a:endParaRPr>
            </a:p>
          </p:txBody>
        </p:sp>
        <p:grpSp>
          <p:nvGrpSpPr>
            <p:cNvPr id="477" name="组合 302"/>
            <p:cNvGrpSpPr>
              <a:grpSpLocks/>
            </p:cNvGrpSpPr>
            <p:nvPr/>
          </p:nvGrpSpPr>
          <p:grpSpPr bwMode="auto">
            <a:xfrm>
              <a:off x="109499" y="1582"/>
              <a:ext cx="2491490" cy="337474"/>
              <a:chOff x="645" y="-247"/>
              <a:chExt cx="2491490" cy="337474"/>
            </a:xfrm>
          </p:grpSpPr>
          <p:sp>
            <p:nvSpPr>
              <p:cNvPr id="478" name="TextBox 306"/>
              <p:cNvSpPr txBox="1">
                <a:spLocks noChangeArrowheads="1"/>
              </p:cNvSpPr>
              <p:nvPr/>
            </p:nvSpPr>
            <p:spPr bwMode="auto">
              <a:xfrm>
                <a:off x="298606" y="242"/>
                <a:ext cx="2193529" cy="306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lvl="0"/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积极主动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9" name="TextBox 304"/>
              <p:cNvSpPr txBox="1">
                <a:spLocks noChangeArrowheads="1"/>
              </p:cNvSpPr>
              <p:nvPr/>
            </p:nvSpPr>
            <p:spPr bwMode="auto">
              <a:xfrm>
                <a:off x="645" y="-247"/>
                <a:ext cx="426891" cy="337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 dirty="0">
                    <a:solidFill>
                      <a:srgbClr val="FFC000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lang="zh-CN" altLang="en-US" sz="400" b="1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80" name="组合 310"/>
          <p:cNvGrpSpPr>
            <a:grpSpLocks/>
          </p:cNvGrpSpPr>
          <p:nvPr/>
        </p:nvGrpSpPr>
        <p:grpSpPr bwMode="auto">
          <a:xfrm>
            <a:off x="4376715" y="1866291"/>
            <a:ext cx="2881313" cy="305823"/>
            <a:chOff x="0" y="0"/>
            <a:chExt cx="2880319" cy="340397"/>
          </a:xfrm>
        </p:grpSpPr>
        <p:sp>
          <p:nvSpPr>
            <p:cNvPr id="481" name="圆角矩形 311"/>
            <p:cNvSpPr>
              <a:spLocks noChangeArrowheads="1"/>
            </p:cNvSpPr>
            <p:nvPr/>
          </p:nvSpPr>
          <p:spPr bwMode="auto">
            <a:xfrm>
              <a:off x="0" y="0"/>
              <a:ext cx="2880319" cy="340397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1400">
                <a:solidFill>
                  <a:srgbClr val="000000"/>
                </a:solidFill>
              </a:endParaRPr>
            </a:p>
          </p:txBody>
        </p:sp>
        <p:grpSp>
          <p:nvGrpSpPr>
            <p:cNvPr id="482" name="组合 312"/>
            <p:cNvGrpSpPr>
              <a:grpSpLocks/>
            </p:cNvGrpSpPr>
            <p:nvPr/>
          </p:nvGrpSpPr>
          <p:grpSpPr bwMode="auto">
            <a:xfrm>
              <a:off x="179326" y="1589"/>
              <a:ext cx="2463867" cy="338808"/>
              <a:chOff x="132" y="-240"/>
              <a:chExt cx="2463867" cy="338808"/>
            </a:xfrm>
          </p:grpSpPr>
          <p:sp>
            <p:nvSpPr>
              <p:cNvPr id="483" name="TextBox 313"/>
              <p:cNvSpPr txBox="1">
                <a:spLocks noChangeArrowheads="1"/>
              </p:cNvSpPr>
              <p:nvPr/>
            </p:nvSpPr>
            <p:spPr bwMode="auto">
              <a:xfrm>
                <a:off x="270470" y="242"/>
                <a:ext cx="2193529" cy="30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lvl="0"/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以终为始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84" name="TextBox 314"/>
              <p:cNvSpPr txBox="1">
                <a:spLocks noChangeArrowheads="1"/>
              </p:cNvSpPr>
              <p:nvPr/>
            </p:nvSpPr>
            <p:spPr bwMode="auto">
              <a:xfrm>
                <a:off x="132" y="-240"/>
                <a:ext cx="426890" cy="338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 dirty="0">
                    <a:solidFill>
                      <a:srgbClr val="FFC000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lang="zh-CN" altLang="en-US" sz="400" b="1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85" name="组合 315"/>
          <p:cNvGrpSpPr>
            <a:grpSpLocks/>
          </p:cNvGrpSpPr>
          <p:nvPr/>
        </p:nvGrpSpPr>
        <p:grpSpPr bwMode="auto">
          <a:xfrm>
            <a:off x="4635216" y="2298339"/>
            <a:ext cx="3072378" cy="315053"/>
            <a:chOff x="0" y="0"/>
            <a:chExt cx="2880319" cy="383801"/>
          </a:xfrm>
        </p:grpSpPr>
        <p:sp>
          <p:nvSpPr>
            <p:cNvPr id="486" name="圆角矩形 316"/>
            <p:cNvSpPr>
              <a:spLocks noChangeArrowheads="1"/>
            </p:cNvSpPr>
            <p:nvPr/>
          </p:nvSpPr>
          <p:spPr bwMode="auto">
            <a:xfrm>
              <a:off x="0" y="5205"/>
              <a:ext cx="2880319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1400">
                <a:solidFill>
                  <a:srgbClr val="000000"/>
                </a:solidFill>
              </a:endParaRPr>
            </a:p>
          </p:txBody>
        </p:sp>
        <p:grpSp>
          <p:nvGrpSpPr>
            <p:cNvPr id="487" name="组合 317"/>
            <p:cNvGrpSpPr>
              <a:grpSpLocks/>
            </p:cNvGrpSpPr>
            <p:nvPr/>
          </p:nvGrpSpPr>
          <p:grpSpPr bwMode="auto">
            <a:xfrm>
              <a:off x="200066" y="0"/>
              <a:ext cx="2447625" cy="382213"/>
              <a:chOff x="-230" y="0"/>
              <a:chExt cx="2447625" cy="382213"/>
            </a:xfrm>
          </p:grpSpPr>
          <p:sp>
            <p:nvSpPr>
              <p:cNvPr id="488" name="TextBox 318"/>
              <p:cNvSpPr txBox="1">
                <a:spLocks noChangeArrowheads="1"/>
              </p:cNvSpPr>
              <p:nvPr/>
            </p:nvSpPr>
            <p:spPr bwMode="auto">
              <a:xfrm>
                <a:off x="253866" y="7276"/>
                <a:ext cx="2193529" cy="374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lvl="0"/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要事第一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89" name="TextBox 319"/>
              <p:cNvSpPr txBox="1">
                <a:spLocks noChangeArrowheads="1"/>
              </p:cNvSpPr>
              <p:nvPr/>
            </p:nvSpPr>
            <p:spPr bwMode="auto">
              <a:xfrm>
                <a:off x="-230" y="0"/>
                <a:ext cx="427125" cy="338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 dirty="0">
                    <a:solidFill>
                      <a:srgbClr val="FFC000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lang="zh-CN" altLang="en-US" sz="400" b="1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90" name="组合 320"/>
          <p:cNvGrpSpPr>
            <a:grpSpLocks/>
          </p:cNvGrpSpPr>
          <p:nvPr/>
        </p:nvGrpSpPr>
        <p:grpSpPr bwMode="auto">
          <a:xfrm>
            <a:off x="4668504" y="2785832"/>
            <a:ext cx="3399130" cy="309847"/>
            <a:chOff x="0" y="0"/>
            <a:chExt cx="2880319" cy="378596"/>
          </a:xfrm>
        </p:grpSpPr>
        <p:sp>
          <p:nvSpPr>
            <p:cNvPr id="491" name="圆角矩形 321"/>
            <p:cNvSpPr>
              <a:spLocks noChangeArrowheads="1"/>
            </p:cNvSpPr>
            <p:nvPr/>
          </p:nvSpPr>
          <p:spPr bwMode="auto">
            <a:xfrm>
              <a:off x="0" y="0"/>
              <a:ext cx="2880319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1400">
                <a:solidFill>
                  <a:srgbClr val="000000"/>
                </a:solidFill>
              </a:endParaRPr>
            </a:p>
          </p:txBody>
        </p:sp>
        <p:grpSp>
          <p:nvGrpSpPr>
            <p:cNvPr id="492" name="组合 322"/>
            <p:cNvGrpSpPr>
              <a:grpSpLocks/>
            </p:cNvGrpSpPr>
            <p:nvPr/>
          </p:nvGrpSpPr>
          <p:grpSpPr bwMode="auto">
            <a:xfrm>
              <a:off x="199956" y="1589"/>
              <a:ext cx="2475681" cy="338808"/>
              <a:chOff x="783" y="-240"/>
              <a:chExt cx="2475681" cy="338808"/>
            </a:xfrm>
          </p:grpSpPr>
          <p:sp>
            <p:nvSpPr>
              <p:cNvPr id="493" name="TextBox 323"/>
              <p:cNvSpPr txBox="1">
                <a:spLocks noChangeArrowheads="1"/>
              </p:cNvSpPr>
              <p:nvPr/>
            </p:nvSpPr>
            <p:spPr bwMode="auto">
              <a:xfrm>
                <a:off x="282935" y="242"/>
                <a:ext cx="2193529" cy="30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lvl="0"/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双赢思维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4" name="TextBox 324"/>
              <p:cNvSpPr txBox="1">
                <a:spLocks noChangeArrowheads="1"/>
              </p:cNvSpPr>
              <p:nvPr/>
            </p:nvSpPr>
            <p:spPr bwMode="auto">
              <a:xfrm>
                <a:off x="783" y="-240"/>
                <a:ext cx="426890" cy="338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 dirty="0">
                    <a:solidFill>
                      <a:srgbClr val="FFC000"/>
                    </a:solidFill>
                    <a:latin typeface="微软雅黑" pitchFamily="34" charset="-122"/>
                    <a:ea typeface="微软雅黑" pitchFamily="34" charset="-122"/>
                  </a:rPr>
                  <a:t>4</a:t>
                </a:r>
                <a:endParaRPr lang="zh-CN" altLang="en-US" sz="400" b="1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95" name="组合 325"/>
          <p:cNvGrpSpPr>
            <a:grpSpLocks/>
          </p:cNvGrpSpPr>
          <p:nvPr/>
        </p:nvGrpSpPr>
        <p:grpSpPr bwMode="auto">
          <a:xfrm>
            <a:off x="4447682" y="3251995"/>
            <a:ext cx="3417504" cy="328020"/>
            <a:chOff x="0" y="0"/>
            <a:chExt cx="2880319" cy="378596"/>
          </a:xfrm>
        </p:grpSpPr>
        <p:sp>
          <p:nvSpPr>
            <p:cNvPr id="496" name="圆角矩形 326"/>
            <p:cNvSpPr>
              <a:spLocks noChangeArrowheads="1"/>
            </p:cNvSpPr>
            <p:nvPr/>
          </p:nvSpPr>
          <p:spPr bwMode="auto">
            <a:xfrm>
              <a:off x="0" y="0"/>
              <a:ext cx="2880319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1400">
                <a:solidFill>
                  <a:srgbClr val="000000"/>
                </a:solidFill>
              </a:endParaRPr>
            </a:p>
          </p:txBody>
        </p:sp>
        <p:grpSp>
          <p:nvGrpSpPr>
            <p:cNvPr id="497" name="组合 327"/>
            <p:cNvGrpSpPr>
              <a:grpSpLocks/>
            </p:cNvGrpSpPr>
            <p:nvPr/>
          </p:nvGrpSpPr>
          <p:grpSpPr bwMode="auto">
            <a:xfrm>
              <a:off x="190434" y="1588"/>
              <a:ext cx="2491643" cy="338808"/>
              <a:chOff x="-36" y="-241"/>
              <a:chExt cx="2491643" cy="338808"/>
            </a:xfrm>
          </p:grpSpPr>
          <p:sp>
            <p:nvSpPr>
              <p:cNvPr id="498" name="TextBox 328"/>
              <p:cNvSpPr txBox="1">
                <a:spLocks noChangeArrowheads="1"/>
              </p:cNvSpPr>
              <p:nvPr/>
            </p:nvSpPr>
            <p:spPr bwMode="auto">
              <a:xfrm>
                <a:off x="298078" y="18429"/>
                <a:ext cx="2193529" cy="30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lvl="0"/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知彼解己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9" name="TextBox 329"/>
              <p:cNvSpPr txBox="1">
                <a:spLocks noChangeArrowheads="1"/>
              </p:cNvSpPr>
              <p:nvPr/>
            </p:nvSpPr>
            <p:spPr bwMode="auto">
              <a:xfrm>
                <a:off x="-36" y="-241"/>
                <a:ext cx="426891" cy="338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 dirty="0">
                    <a:solidFill>
                      <a:srgbClr val="FFC000"/>
                    </a:solidFill>
                    <a:latin typeface="微软雅黑" pitchFamily="34" charset="-122"/>
                    <a:ea typeface="微软雅黑" pitchFamily="34" charset="-122"/>
                  </a:rPr>
                  <a:t>5</a:t>
                </a:r>
                <a:endParaRPr lang="zh-CN" altLang="en-US" sz="400" b="1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500" name="组合 325"/>
          <p:cNvGrpSpPr>
            <a:grpSpLocks/>
          </p:cNvGrpSpPr>
          <p:nvPr/>
        </p:nvGrpSpPr>
        <p:grpSpPr bwMode="auto">
          <a:xfrm>
            <a:off x="4242136" y="3762323"/>
            <a:ext cx="3159357" cy="340141"/>
            <a:chOff x="0" y="0"/>
            <a:chExt cx="2880319" cy="378596"/>
          </a:xfrm>
        </p:grpSpPr>
        <p:sp>
          <p:nvSpPr>
            <p:cNvPr id="501" name="圆角矩形 326"/>
            <p:cNvSpPr>
              <a:spLocks noChangeArrowheads="1"/>
            </p:cNvSpPr>
            <p:nvPr/>
          </p:nvSpPr>
          <p:spPr bwMode="auto">
            <a:xfrm>
              <a:off x="0" y="0"/>
              <a:ext cx="2880319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1400">
                <a:solidFill>
                  <a:srgbClr val="000000"/>
                </a:solidFill>
              </a:endParaRPr>
            </a:p>
          </p:txBody>
        </p:sp>
        <p:grpSp>
          <p:nvGrpSpPr>
            <p:cNvPr id="502" name="组合 327"/>
            <p:cNvGrpSpPr>
              <a:grpSpLocks/>
            </p:cNvGrpSpPr>
            <p:nvPr/>
          </p:nvGrpSpPr>
          <p:grpSpPr bwMode="auto">
            <a:xfrm>
              <a:off x="190434" y="1588"/>
              <a:ext cx="2559091" cy="338808"/>
              <a:chOff x="-36" y="-241"/>
              <a:chExt cx="2559091" cy="338808"/>
            </a:xfrm>
          </p:grpSpPr>
          <p:sp>
            <p:nvSpPr>
              <p:cNvPr id="503" name="TextBox 328"/>
              <p:cNvSpPr txBox="1">
                <a:spLocks noChangeArrowheads="1"/>
              </p:cNvSpPr>
              <p:nvPr/>
            </p:nvSpPr>
            <p:spPr bwMode="auto">
              <a:xfrm>
                <a:off x="365526" y="242"/>
                <a:ext cx="2193529" cy="30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lvl="0"/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统合综效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4" name="TextBox 329"/>
              <p:cNvSpPr txBox="1">
                <a:spLocks noChangeArrowheads="1"/>
              </p:cNvSpPr>
              <p:nvPr/>
            </p:nvSpPr>
            <p:spPr bwMode="auto">
              <a:xfrm>
                <a:off x="-36" y="-241"/>
                <a:ext cx="426891" cy="338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 dirty="0" smtClean="0">
                    <a:solidFill>
                      <a:srgbClr val="FFC000"/>
                    </a:solidFill>
                    <a:latin typeface="微软雅黑" pitchFamily="34" charset="-122"/>
                    <a:ea typeface="微软雅黑" pitchFamily="34" charset="-122"/>
                  </a:rPr>
                  <a:t>6</a:t>
                </a:r>
                <a:endParaRPr lang="zh-CN" altLang="en-US" sz="40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505" name="组合 325"/>
          <p:cNvGrpSpPr>
            <a:grpSpLocks/>
          </p:cNvGrpSpPr>
          <p:nvPr/>
        </p:nvGrpSpPr>
        <p:grpSpPr bwMode="auto">
          <a:xfrm>
            <a:off x="3640222" y="4233846"/>
            <a:ext cx="3118197" cy="309847"/>
            <a:chOff x="0" y="0"/>
            <a:chExt cx="2880319" cy="378596"/>
          </a:xfrm>
        </p:grpSpPr>
        <p:sp>
          <p:nvSpPr>
            <p:cNvPr id="506" name="圆角矩形 326"/>
            <p:cNvSpPr>
              <a:spLocks noChangeArrowheads="1"/>
            </p:cNvSpPr>
            <p:nvPr/>
          </p:nvSpPr>
          <p:spPr bwMode="auto">
            <a:xfrm>
              <a:off x="0" y="0"/>
              <a:ext cx="2880319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1400">
                <a:solidFill>
                  <a:srgbClr val="000000"/>
                </a:solidFill>
              </a:endParaRPr>
            </a:p>
          </p:txBody>
        </p:sp>
        <p:grpSp>
          <p:nvGrpSpPr>
            <p:cNvPr id="507" name="组合 327"/>
            <p:cNvGrpSpPr>
              <a:grpSpLocks/>
            </p:cNvGrpSpPr>
            <p:nvPr/>
          </p:nvGrpSpPr>
          <p:grpSpPr bwMode="auto">
            <a:xfrm>
              <a:off x="190434" y="1588"/>
              <a:ext cx="2559091" cy="338808"/>
              <a:chOff x="-36" y="-241"/>
              <a:chExt cx="2559091" cy="338808"/>
            </a:xfrm>
          </p:grpSpPr>
          <p:sp>
            <p:nvSpPr>
              <p:cNvPr id="508" name="TextBox 328"/>
              <p:cNvSpPr txBox="1">
                <a:spLocks noChangeArrowheads="1"/>
              </p:cNvSpPr>
              <p:nvPr/>
            </p:nvSpPr>
            <p:spPr bwMode="auto">
              <a:xfrm>
                <a:off x="365526" y="242"/>
                <a:ext cx="2193529" cy="30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lvl="0"/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不断更新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9" name="TextBox 329"/>
              <p:cNvSpPr txBox="1">
                <a:spLocks noChangeArrowheads="1"/>
              </p:cNvSpPr>
              <p:nvPr/>
            </p:nvSpPr>
            <p:spPr bwMode="auto">
              <a:xfrm>
                <a:off x="-36" y="-241"/>
                <a:ext cx="426891" cy="338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b="1" dirty="0" smtClean="0">
                    <a:solidFill>
                      <a:srgbClr val="FFC000"/>
                    </a:solidFill>
                    <a:latin typeface="微软雅黑" pitchFamily="34" charset="-122"/>
                    <a:ea typeface="微软雅黑" pitchFamily="34" charset="-122"/>
                  </a:rPr>
                  <a:t>7</a:t>
                </a:r>
                <a:endParaRPr lang="zh-CN" altLang="en-US" sz="40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pic>
        <p:nvPicPr>
          <p:cNvPr id="4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948" y="876997"/>
            <a:ext cx="4054000" cy="381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0" name="TextBox 331"/>
          <p:cNvSpPr txBox="1">
            <a:spLocks noChangeArrowheads="1"/>
          </p:cNvSpPr>
          <p:nvPr/>
        </p:nvSpPr>
        <p:spPr bwMode="auto">
          <a:xfrm>
            <a:off x="399902" y="186194"/>
            <a:ext cx="1147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511" name="组合 333"/>
          <p:cNvGrpSpPr>
            <a:grpSpLocks/>
          </p:cNvGrpSpPr>
          <p:nvPr/>
        </p:nvGrpSpPr>
        <p:grpSpPr bwMode="auto">
          <a:xfrm>
            <a:off x="244327" y="264194"/>
            <a:ext cx="166687" cy="250825"/>
            <a:chOff x="0" y="0"/>
            <a:chExt cx="165555" cy="250577"/>
          </a:xfrm>
        </p:grpSpPr>
        <p:sp>
          <p:nvSpPr>
            <p:cNvPr id="512" name="矩形 334"/>
            <p:cNvSpPr>
              <a:spLocks noChangeArrowheads="1"/>
            </p:cNvSpPr>
            <p:nvPr/>
          </p:nvSpPr>
          <p:spPr bwMode="auto">
            <a:xfrm>
              <a:off x="21539" y="106561"/>
              <a:ext cx="144016" cy="144016"/>
            </a:xfrm>
            <a:prstGeom prst="rect">
              <a:avLst/>
            </a:prstGeom>
            <a:solidFill>
              <a:srgbClr val="82C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513" name="矩形 335"/>
            <p:cNvSpPr>
              <a:spLocks noChangeArrowheads="1"/>
            </p:cNvSpPr>
            <p:nvPr/>
          </p:nvSpPr>
          <p:spPr bwMode="auto">
            <a:xfrm>
              <a:off x="0" y="59787"/>
              <a:ext cx="93547" cy="93547"/>
            </a:xfrm>
            <a:prstGeom prst="rect">
              <a:avLst/>
            </a:prstGeom>
            <a:solidFill>
              <a:srgbClr val="4CA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514" name="矩形 336"/>
            <p:cNvSpPr>
              <a:spLocks noChangeArrowheads="1"/>
            </p:cNvSpPr>
            <p:nvPr/>
          </p:nvSpPr>
          <p:spPr bwMode="auto">
            <a:xfrm>
              <a:off x="112216" y="0"/>
              <a:ext cx="46246" cy="46246"/>
            </a:xfrm>
            <a:prstGeom prst="rect">
              <a:avLst/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2"/>
          <p:cNvGrpSpPr>
            <a:grpSpLocks/>
          </p:cNvGrpSpPr>
          <p:nvPr/>
        </p:nvGrpSpPr>
        <p:grpSpPr bwMode="auto">
          <a:xfrm>
            <a:off x="500546" y="363093"/>
            <a:ext cx="2415272" cy="379401"/>
            <a:chOff x="0" y="0"/>
            <a:chExt cx="1491528" cy="378596"/>
          </a:xfrm>
        </p:grpSpPr>
        <p:sp>
          <p:nvSpPr>
            <p:cNvPr id="237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1447059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238" name="TextBox 356"/>
            <p:cNvSpPr txBox="1">
              <a:spLocks noChangeArrowheads="1"/>
            </p:cNvSpPr>
            <p:nvPr/>
          </p:nvSpPr>
          <p:spPr bwMode="auto">
            <a:xfrm>
              <a:off x="211227" y="41212"/>
              <a:ext cx="1280301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7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1408" y="1851670"/>
            <a:ext cx="621285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CN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NO.1 </a:t>
            </a:r>
            <a:r>
              <a:rPr lang="zh-CN" altLang="en-US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积极</a:t>
            </a:r>
            <a:r>
              <a:rPr lang="zh-CN" alt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主动 </a:t>
            </a:r>
            <a:endParaRPr lang="en-US" altLang="zh-CN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7527" y="3219822"/>
            <a:ext cx="4108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rPr>
              <a:t>BE PROACTIVE </a:t>
            </a:r>
            <a:endParaRPr lang="zh-CN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06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557"/>
          <p:cNvSpPr txBox="1">
            <a:spLocks noChangeArrowheads="1"/>
          </p:cNvSpPr>
          <p:nvPr/>
        </p:nvSpPr>
        <p:spPr bwMode="auto">
          <a:xfrm>
            <a:off x="716308" y="915566"/>
            <a:ext cx="771138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你可以夺走一个人的一切，但你无法夺走人类的终极自由</a:t>
            </a:r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-----</a:t>
            </a:r>
            <a:r>
              <a:rPr lang="zh-CN" altLang="en-US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亦即在任何环境中，人有能力自由地选择自己的人生态度和反应方式。</a:t>
            </a:r>
          </a:p>
          <a:p>
            <a:pPr algn="r" eaLnBrk="1" hangingPunct="1">
              <a:spcBef>
                <a:spcPct val="0"/>
              </a:spcBef>
            </a:pPr>
            <a:r>
              <a:rPr lang="en-US" altLang="zh-CN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-------</a:t>
            </a: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维克多</a:t>
            </a:r>
            <a:r>
              <a:rPr lang="en-US" altLang="zh-CN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·</a:t>
            </a: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弗兰克尔</a:t>
            </a:r>
          </a:p>
        </p:txBody>
      </p:sp>
      <p:sp>
        <p:nvSpPr>
          <p:cNvPr id="11272" name="AutoShape 558"/>
          <p:cNvSpPr>
            <a:spLocks noChangeArrowheads="1"/>
          </p:cNvSpPr>
          <p:nvPr/>
        </p:nvSpPr>
        <p:spPr bwMode="auto">
          <a:xfrm>
            <a:off x="1331641" y="1885435"/>
            <a:ext cx="2597969" cy="919401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低效能</a:t>
            </a:r>
          </a:p>
          <a:p>
            <a:pPr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我是环境的产物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73" name="AutoShape 559"/>
          <p:cNvSpPr>
            <a:spLocks noChangeArrowheads="1"/>
          </p:cNvSpPr>
          <p:nvPr/>
        </p:nvSpPr>
        <p:spPr bwMode="auto">
          <a:xfrm>
            <a:off x="4571328" y="1918893"/>
            <a:ext cx="3385048" cy="919401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高效能</a:t>
            </a:r>
          </a:p>
          <a:p>
            <a:pPr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我是我自己选择的结果</a:t>
            </a:r>
            <a:endParaRPr lang="en-US" altLang="zh-CN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14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15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NO.1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积极主动 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下箭头 1"/>
          <p:cNvSpPr/>
          <p:nvPr/>
        </p:nvSpPr>
        <p:spPr>
          <a:xfrm>
            <a:off x="2483768" y="2804836"/>
            <a:ext cx="432048" cy="375974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CN" alt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6047828" y="2838294"/>
            <a:ext cx="432048" cy="375974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CN" alt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637601"/>
              </p:ext>
            </p:extLst>
          </p:nvPr>
        </p:nvGraphicFramePr>
        <p:xfrm>
          <a:off x="1139452" y="3324826"/>
          <a:ext cx="6865096" cy="1407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548"/>
                <a:gridCol w="3432548"/>
              </a:tblGrid>
              <a:tr h="387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消极被动的语言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积极主动的 语言</a:t>
                      </a:r>
                      <a:endParaRPr kumimoji="0" lang="zh-CN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980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我已经无能为力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我就是这样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我只能这样做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我不得不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要是</a:t>
                      </a:r>
                      <a:r>
                        <a:rPr kumimoji="0" lang="en-US" altLang="zh-CN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…</a:t>
                      </a:r>
                      <a:r>
                        <a:rPr kumimoji="0" lang="zh-CN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就好了</a:t>
                      </a:r>
                      <a:endParaRPr kumimoji="0" lang="zh-CN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试试看有没有其他的可能性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我可以控制自己的 情绪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我选择</a:t>
                      </a:r>
                      <a:r>
                        <a:rPr kumimoji="0" lang="en-US" altLang="zh-CN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我更愿意</a:t>
                      </a:r>
                      <a:r>
                        <a:rPr kumimoji="0" lang="en-US" altLang="zh-CN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我打算</a:t>
                      </a:r>
                      <a:r>
                        <a:rPr kumimoji="0" lang="en-US" altLang="zh-CN" sz="10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…</a:t>
                      </a:r>
                      <a:endParaRPr kumimoji="0" lang="en-US" altLang="zh-CN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7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 animBg="1"/>
      <p:bldP spid="11273" grpId="0" animBg="1"/>
      <p:bldP spid="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855196795"/>
              </p:ext>
            </p:extLst>
          </p:nvPr>
        </p:nvGraphicFramePr>
        <p:xfrm>
          <a:off x="1043608" y="1639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4" name="AutoShape 12"/>
          <p:cNvSpPr>
            <a:spLocks noChangeArrowheads="1"/>
          </p:cNvSpPr>
          <p:nvPr/>
        </p:nvSpPr>
        <p:spPr bwMode="auto">
          <a:xfrm>
            <a:off x="1668146" y="893330"/>
            <a:ext cx="603418" cy="307645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0"/>
              </a:spcBef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0"/>
              </a:spcBef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刺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激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0"/>
              </a:spcBef>
            </a:pP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0"/>
              </a:spcBef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0"/>
              </a:spcBef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07" name="Text Box 41"/>
          <p:cNvSpPr txBox="1">
            <a:spLocks noChangeArrowheads="1"/>
          </p:cNvSpPr>
          <p:nvPr/>
        </p:nvSpPr>
        <p:spPr bwMode="auto">
          <a:xfrm>
            <a:off x="467624" y="4242742"/>
            <a:ext cx="8208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消极被动的人有意或无意的让外在的影响（情绪、感受或环境</a:t>
            </a:r>
            <a:r>
              <a:rPr lang="zh-CN" altLang="en-US" sz="1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）来</a:t>
            </a: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控制他们的</a:t>
            </a:r>
            <a:r>
              <a:rPr lang="zh-CN" altLang="en-US" sz="1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回应积极</a:t>
            </a: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主动的人运用自由的空间，依价值观来做出选择。他们</a:t>
            </a:r>
            <a:r>
              <a:rPr lang="zh-CN" altLang="en-US" sz="1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智慧地</a:t>
            </a: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运用刺激和回应之间的空间，扩展了选择的自由，进而扩展</a:t>
            </a:r>
            <a:r>
              <a:rPr lang="zh-CN" altLang="en-US" sz="1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了自己</a:t>
            </a: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的生存空间。</a:t>
            </a:r>
          </a:p>
        </p:txBody>
      </p:sp>
      <p:grpSp>
        <p:nvGrpSpPr>
          <p:cNvPr id="21" name="组合 52"/>
          <p:cNvGrpSpPr>
            <a:grpSpLocks/>
          </p:cNvGrpSpPr>
          <p:nvPr/>
        </p:nvGrpSpPr>
        <p:grpSpPr bwMode="auto">
          <a:xfrm>
            <a:off x="500546" y="363093"/>
            <a:ext cx="4287478" cy="379401"/>
            <a:chOff x="0" y="0"/>
            <a:chExt cx="2647691" cy="378596"/>
          </a:xfrm>
        </p:grpSpPr>
        <p:sp>
          <p:nvSpPr>
            <p:cNvPr id="22" name="圆角矩形 354"/>
            <p:cNvSpPr>
              <a:spLocks noChangeArrowheads="1"/>
            </p:cNvSpPr>
            <p:nvPr/>
          </p:nvSpPr>
          <p:spPr bwMode="auto">
            <a:xfrm>
              <a:off x="0" y="0"/>
              <a:ext cx="2647691" cy="378596"/>
            </a:xfrm>
            <a:prstGeom prst="roundRect">
              <a:avLst>
                <a:gd name="adj" fmla="val 14153"/>
              </a:avLst>
            </a:prstGeom>
            <a:solidFill>
              <a:srgbClr val="278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</a:endParaRPr>
            </a:p>
          </p:txBody>
        </p:sp>
        <p:sp>
          <p:nvSpPr>
            <p:cNvPr id="23" name="TextBox 356"/>
            <p:cNvSpPr txBox="1">
              <a:spLocks noChangeArrowheads="1"/>
            </p:cNvSpPr>
            <p:nvPr/>
          </p:nvSpPr>
          <p:spPr bwMode="auto">
            <a:xfrm>
              <a:off x="211226" y="41212"/>
              <a:ext cx="2436463" cy="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高效能人士的七个习惯 </a:t>
              </a:r>
              <a:r>
                <a:rPr lang="en-US" altLang="zh-CN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——  NO.1</a:t>
              </a:r>
              <a:r>
                <a:rPr lang="zh-CN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积极主动 </a:t>
              </a:r>
              <a:endPara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12" y="228998"/>
            <a:ext cx="559800" cy="5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7002146" y="893330"/>
            <a:ext cx="603418" cy="307645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0"/>
              </a:spcBef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0"/>
              </a:spcBef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反应</a:t>
            </a: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0"/>
              </a:spcBef>
            </a:pPr>
            <a:endParaRPr lang="en-US" altLang="zh-CN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0"/>
              </a:spcBef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0"/>
              </a:spcBef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2428261" y="1820118"/>
            <a:ext cx="343539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5436096" y="1820118"/>
            <a:ext cx="129614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9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2294" grpId="0" animBg="1"/>
      <p:bldP spid="12307" grpId="0"/>
      <p:bldP spid="25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1999</Words>
  <Application>Microsoft Office PowerPoint</Application>
  <PresentationFormat>全屏显示(16:9)</PresentationFormat>
  <Paragraphs>375</Paragraphs>
  <Slides>43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43</vt:i4>
      </vt:variant>
    </vt:vector>
  </HeadingPairs>
  <TitlesOfParts>
    <vt:vector size="64" baseType="lpstr">
      <vt:lpstr>.黑体-日本?</vt:lpstr>
      <vt:lpstr>CHeiHKS-UltraBold</vt:lpstr>
      <vt:lpstr>Franklin Gothic Book</vt:lpstr>
      <vt:lpstr>Meiryo</vt:lpstr>
      <vt:lpstr>新細明體</vt:lpstr>
      <vt:lpstr>百度综艺简体</vt:lpstr>
      <vt:lpstr>方正兰亭纤黑_GBK</vt:lpstr>
      <vt:lpstr>方正正中黑简体</vt:lpstr>
      <vt:lpstr>黑体</vt:lpstr>
      <vt:lpstr>华文琥珀</vt:lpstr>
      <vt:lpstr>华文中宋</vt:lpstr>
      <vt:lpstr>宋体</vt:lpstr>
      <vt:lpstr>微软雅黑</vt:lpstr>
      <vt:lpstr>Arial</vt:lpstr>
      <vt:lpstr>Calibri</vt:lpstr>
      <vt:lpstr>Calibri Light</vt:lpstr>
      <vt:lpstr>Franklin Gothic Medium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83</cp:revision>
  <dcterms:created xsi:type="dcterms:W3CDTF">2017-10-17T06:45:41Z</dcterms:created>
  <dcterms:modified xsi:type="dcterms:W3CDTF">2023-02-01T09:27:23Z</dcterms:modified>
</cp:coreProperties>
</file>