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2"/>
    <p:sldMasterId id="2147483667" r:id="rId3"/>
  </p:sldMasterIdLst>
  <p:notesMasterIdLst>
    <p:notesMasterId r:id="rId31"/>
  </p:notesMasterIdLst>
  <p:sldIdLst>
    <p:sldId id="409" r:id="rId4"/>
    <p:sldId id="410" r:id="rId5"/>
    <p:sldId id="413" r:id="rId6"/>
    <p:sldId id="412" r:id="rId7"/>
    <p:sldId id="415" r:id="rId8"/>
    <p:sldId id="416" r:id="rId9"/>
    <p:sldId id="420" r:id="rId10"/>
    <p:sldId id="417" r:id="rId11"/>
    <p:sldId id="421" r:id="rId12"/>
    <p:sldId id="422" r:id="rId13"/>
    <p:sldId id="423" r:id="rId14"/>
    <p:sldId id="424" r:id="rId15"/>
    <p:sldId id="425" r:id="rId16"/>
    <p:sldId id="426" r:id="rId17"/>
    <p:sldId id="427" r:id="rId18"/>
    <p:sldId id="428" r:id="rId19"/>
    <p:sldId id="429" r:id="rId20"/>
    <p:sldId id="430" r:id="rId21"/>
    <p:sldId id="431" r:id="rId22"/>
    <p:sldId id="432" r:id="rId23"/>
    <p:sldId id="433" r:id="rId24"/>
    <p:sldId id="434" r:id="rId25"/>
    <p:sldId id="436" r:id="rId26"/>
    <p:sldId id="435" r:id="rId27"/>
    <p:sldId id="437" r:id="rId28"/>
    <p:sldId id="439" r:id="rId29"/>
    <p:sldId id="440" r:id="rId3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DFD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8" autoAdjust="0"/>
    <p:restoredTop sz="96314" autoAdjust="0"/>
  </p:normalViewPr>
  <p:slideViewPr>
    <p:cSldViewPr snapToGrid="0">
      <p:cViewPr varScale="1">
        <p:scale>
          <a:sx n="143" d="100"/>
          <a:sy n="143" d="100"/>
        </p:scale>
        <p:origin x="792" y="12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5094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0638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8611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4.xml"/><Relationship Id="rId7" Type="http://schemas.openxmlformats.org/officeDocument/2006/relationships/image" Target="../media/image1.jpe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685920"/>
            <a:ext cx="7349400" cy="1928137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 b="1" i="0" spc="300" baseline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2670767"/>
            <a:ext cx="7349400" cy="1104493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200" normalizeH="0" baseline="0"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8035" indent="0" algn="ctr">
              <a:buNone/>
              <a:defRPr sz="1200"/>
            </a:lvl7pPr>
            <a:lvl8pPr marL="2400935" indent="0" algn="ctr">
              <a:buNone/>
              <a:defRPr sz="1200"/>
            </a:lvl8pPr>
            <a:lvl9pPr marL="2743835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4" name="图片 3" descr="51miz-E1135847-0D5BFD8E-3840x1920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9138285" cy="514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649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4292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736254" y="49885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146116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0361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9511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2023/2/1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427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2023/2/1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119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134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7654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44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80"/>
            <a:ext cx="8226900" cy="529293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996"/>
            <a:ext cx="8226900" cy="3570024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kumimoji="0" lang="zh-CN" altLang="en-US" sz="135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2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05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05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95935" y="275590"/>
            <a:ext cx="8376920" cy="46247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105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063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2594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682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8553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1609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8024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75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82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975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555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168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975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0768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958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6248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7"/>
            </p:custDataLst>
          </p:nvPr>
        </p:nvSpPr>
        <p:spPr>
          <a:xfrm>
            <a:off x="456300" y="456380"/>
            <a:ext cx="8226900" cy="529293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8"/>
            </p:custDataLst>
          </p:nvPr>
        </p:nvSpPr>
        <p:spPr>
          <a:xfrm>
            <a:off x="456300" y="1117996"/>
            <a:ext cx="8226900" cy="3570024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9"/>
            </p:custDataLst>
          </p:nvPr>
        </p:nvSpPr>
        <p:spPr>
          <a:xfrm>
            <a:off x="459000" y="4736628"/>
            <a:ext cx="2025000" cy="237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0"/>
            </p:custDataLst>
          </p:nvPr>
        </p:nvSpPr>
        <p:spPr>
          <a:xfrm>
            <a:off x="3087000" y="4736628"/>
            <a:ext cx="2970000" cy="237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1"/>
            </p:custDataLst>
          </p:nvPr>
        </p:nvSpPr>
        <p:spPr>
          <a:xfrm>
            <a:off x="6658200" y="4736628"/>
            <a:ext cx="2025000" cy="237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770" algn="l"/>
          <a:tab pos="1207770" algn="l"/>
          <a:tab pos="1207770" algn="l"/>
          <a:tab pos="1207770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853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73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899100" y="993895"/>
            <a:ext cx="7349400" cy="1928137"/>
          </a:xfrm>
        </p:spPr>
        <p:txBody>
          <a:bodyPr/>
          <a:lstStyle/>
          <a:p>
            <a:r>
              <a:rPr lang="zh-CN" altLang="en-US" sz="660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敬酒礼仪培训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899100" y="3073992"/>
            <a:ext cx="7349400" cy="1104493"/>
          </a:xfrm>
        </p:spPr>
        <p:txBody>
          <a:bodyPr/>
          <a:lstStyle/>
          <a:p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汇报人</a:t>
            </a:r>
            <a:r>
              <a:rPr lang="zh-CN" altLang="zh-CN" dirty="0" smtClean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优品</a:t>
            </a:r>
            <a:r>
              <a:rPr lang="en-US" altLang="zh-CN" dirty="0" smtClean="0">
                <a:latin typeface="+mn-lt"/>
                <a:ea typeface="+mn-ea"/>
                <a:cs typeface="+mn-ea"/>
                <a:sym typeface="+mn-lt"/>
              </a:rPr>
              <a:t>PPT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0000" tIns="46800" rIns="90000" bIns="46800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敬酒的原则——酒杯的拿法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sz="18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盛白葡萄酒及香槟的酒杯为高脚杯</a:t>
            </a:r>
            <a:endParaRPr sz="18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sz="1800" b="1">
                <a:solidFill>
                  <a:srgbClr val="FF6600"/>
                </a:solidFill>
                <a:latin typeface="+mn-lt"/>
                <a:ea typeface="+mn-ea"/>
                <a:cs typeface="+mn-ea"/>
                <a:sym typeface="+mn-lt"/>
              </a:rPr>
              <a:t>喝时拿法：</a:t>
            </a:r>
            <a:endParaRPr lang="en-US" altLang="zh-CN" sz="1800" b="1" dirty="0">
              <a:solidFill>
                <a:srgbClr val="FF6600"/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拿住杯脚下面部分，手不要碰到杯身， 因为白葡萄酒及香槟喝时通常是要冰冻的，而手的温度会使它温热起来。</a:t>
            </a:r>
            <a:endParaRPr lang="en-US" altLang="zh-CN" sz="1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sz="1800" b="1">
                <a:solidFill>
                  <a:srgbClr val="FF6600"/>
                </a:solidFill>
                <a:latin typeface="+mn-lt"/>
                <a:ea typeface="+mn-ea"/>
                <a:cs typeface="+mn-ea"/>
                <a:sym typeface="+mn-lt"/>
              </a:rPr>
              <a:t>敬酒时：</a:t>
            </a:r>
            <a:endParaRPr lang="en-US" altLang="zh-CN" sz="1800" b="1" dirty="0">
              <a:solidFill>
                <a:srgbClr val="FF6600"/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可以用拇指、无名指和小指牢牢握住杯脚下方，中指扶着杯脚，食指轻搭在杯脚与酒杯连接处。手指尽量伸直，显现手部优美曲线。 </a:t>
            </a:r>
            <a:endParaRPr lang="zh-CN" altLang="en-US" sz="1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0" indent="0">
              <a:buNone/>
            </a:pPr>
            <a:endParaRPr lang="zh-CN" altLang="en-US" sz="18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0000" tIns="46800" rIns="90000" bIns="46800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敬酒的原则——酒杯的拿法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sz="14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盛红酒的酒杯</a:t>
            </a:r>
          </a:p>
          <a:p>
            <a:pPr>
              <a:lnSpc>
                <a:spcPct val="150000"/>
              </a:lnSpc>
            </a:pPr>
            <a:r>
              <a:rPr sz="1400" b="1">
                <a:solidFill>
                  <a:srgbClr val="FF5050"/>
                </a:solidFill>
                <a:latin typeface="+mn-lt"/>
                <a:ea typeface="+mn-ea"/>
                <a:cs typeface="+mn-ea"/>
                <a:sym typeface="+mn-lt"/>
              </a:rPr>
              <a:t>喝时拿法：</a:t>
            </a:r>
            <a:endParaRPr lang="en-US" altLang="zh-CN" sz="1400" b="1" dirty="0">
              <a:solidFill>
                <a:srgbClr val="FF5050"/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sz="1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杯脚较短， 杯身较肥大， 可以用食指和中指夹住杯角，喝时拿近杯身， 手的温度有助红酒释放其香味。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sz="1400" b="1">
                <a:solidFill>
                  <a:srgbClr val="FF5050"/>
                </a:solidFill>
                <a:latin typeface="+mn-lt"/>
                <a:ea typeface="+mn-ea"/>
                <a:cs typeface="+mn-ea"/>
                <a:sym typeface="+mn-lt"/>
              </a:rPr>
              <a:t>敬酒与人碰杯时：</a:t>
            </a:r>
            <a:endParaRPr lang="en-US" altLang="zh-CN" sz="1400" b="1" dirty="0">
              <a:solidFill>
                <a:srgbClr val="FF5050"/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sz="1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自己的杯身比对方略低时，表示你对对方的尊重。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sz="1400" b="1">
                <a:solidFill>
                  <a:srgbClr val="FF5050"/>
                </a:solidFill>
                <a:latin typeface="+mn-lt"/>
                <a:ea typeface="+mn-ea"/>
                <a:cs typeface="+mn-ea"/>
                <a:sym typeface="+mn-lt"/>
              </a:rPr>
              <a:t>喝酒时：</a:t>
            </a:r>
            <a:endParaRPr lang="en-US" altLang="zh-CN" sz="1400" b="1" dirty="0">
              <a:solidFill>
                <a:srgbClr val="FF5050"/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sz="1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绝对不能吸着喝，而是倾斜酒杯，像是将酒放在舌头上似的喝。轻轻摇动酒杯让酒与空气接触以增加酒味的醇香，但不要猛烈摇晃杯子。杯底应该留有少量剩余，不可一饮而尽</a:t>
            </a:r>
            <a:r>
              <a:rPr sz="1400">
                <a:latin typeface="+mn-lt"/>
                <a:ea typeface="+mn-ea"/>
                <a:cs typeface="+mn-ea"/>
                <a:sym typeface="+mn-lt"/>
              </a:rPr>
              <a:t>。 </a:t>
            </a:r>
            <a:endParaRPr lang="zh-CN" altLang="en-US" sz="1400" dirty="0">
              <a:latin typeface="+mn-lt"/>
              <a:ea typeface="+mn-ea"/>
              <a:cs typeface="+mn-ea"/>
              <a:sym typeface="+mn-lt"/>
            </a:endParaRPr>
          </a:p>
          <a:p>
            <a:pPr marL="0" indent="0">
              <a:buNone/>
            </a:pPr>
            <a:endParaRPr lang="zh-CN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0000" tIns="46800" rIns="90000" bIns="46800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敬酒的原则——酒杯的拿法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sz="18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一般的中式玻璃酒杯</a:t>
            </a:r>
          </a:p>
          <a:p>
            <a:pPr>
              <a:lnSpc>
                <a:spcPct val="135000"/>
              </a:lnSpc>
            </a:pPr>
            <a:r>
              <a:rPr sz="1800" b="1">
                <a:solidFill>
                  <a:srgbClr val="FF6600"/>
                </a:solidFill>
                <a:latin typeface="+mn-lt"/>
                <a:ea typeface="+mn-ea"/>
                <a:cs typeface="+mn-ea"/>
                <a:sym typeface="+mn-lt"/>
              </a:rPr>
              <a:t>拿法：</a:t>
            </a:r>
            <a:endParaRPr lang="en-US" altLang="zh-CN" sz="1800" b="1" dirty="0">
              <a:solidFill>
                <a:srgbClr val="FF6600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285750" indent="-285750">
              <a:lnSpc>
                <a:spcPct val="135000"/>
              </a:lnSpc>
              <a:buFont typeface="Wingdings" panose="05000000000000000000" pitchFamily="2" charset="2"/>
              <a:buChar char="l"/>
            </a:pPr>
            <a:r>
              <a: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不要用整只手环绕拿杯子，而应该用拇指和食指捏紧杯身一半高度的地方，将杯身卡在虎口的部位，其余三指自然放松。</a:t>
            </a:r>
            <a:endParaRPr lang="en-US" altLang="zh-CN" sz="1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285750" indent="-285750">
              <a:lnSpc>
                <a:spcPct val="135000"/>
              </a:lnSpc>
              <a:buFont typeface="Wingdings" panose="05000000000000000000" pitchFamily="2" charset="2"/>
              <a:buChar char="l"/>
            </a:pPr>
            <a:r>
              <a: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不可以拿的过于靠上，尤其是给别人拿杯子，那样手指的细菌会沾染在杯口，很不卫生。</a:t>
            </a:r>
            <a:endParaRPr lang="en-US" altLang="zh-CN" sz="1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35000"/>
              </a:lnSpc>
            </a:pPr>
            <a:r>
              <a:rPr sz="1800" b="1">
                <a:solidFill>
                  <a:srgbClr val="FF6600"/>
                </a:solidFill>
                <a:latin typeface="+mn-lt"/>
                <a:ea typeface="+mn-ea"/>
                <a:cs typeface="+mn-ea"/>
                <a:sym typeface="+mn-lt"/>
              </a:rPr>
              <a:t>敬酒时：</a:t>
            </a:r>
            <a:endParaRPr lang="en-US" altLang="zh-CN" sz="1800" b="1" dirty="0">
              <a:solidFill>
                <a:srgbClr val="FF6600"/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35000"/>
              </a:lnSpc>
            </a:pPr>
            <a:r>
              <a: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要用右手握杯左手手指轻轻托在杯底，以示敬意。</a:t>
            </a:r>
            <a:endParaRPr lang="zh-CN" altLang="en-US" sz="1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0" indent="0">
              <a:buNone/>
            </a:pPr>
            <a:endParaRPr lang="zh-CN" altLang="en-US" sz="1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0000" tIns="46800" rIns="90000" bIns="46800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敬酒的原则——酒杯的拿法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中式的盏或者盅</a:t>
            </a:r>
          </a:p>
          <a:p>
            <a:pPr marL="0" algn="l" defTabSz="685800">
              <a:lnSpc>
                <a:spcPct val="135000"/>
              </a:lnSpc>
            </a:pPr>
            <a:r>
              <a:rPr sz="2000" b="1">
                <a:solidFill>
                  <a:srgbClr val="FF6600"/>
                </a:solidFill>
                <a:latin typeface="+mn-lt"/>
                <a:ea typeface="+mn-ea"/>
                <a:cs typeface="+mn-ea"/>
                <a:sym typeface="+mn-lt"/>
              </a:rPr>
              <a:t>拿法：</a:t>
            </a:r>
            <a:endParaRPr lang="en-US" altLang="zh-CN" sz="2000" b="1" dirty="0">
              <a:solidFill>
                <a:srgbClr val="FF6600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0" algn="l" defTabSz="685800">
              <a:lnSpc>
                <a:spcPct val="135000"/>
              </a:lnSpc>
            </a:pPr>
            <a:r>
              <a:rPr sz="20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没有什么特别的拿法。</a:t>
            </a:r>
            <a:endParaRPr lang="en-US" altLang="zh-CN" sz="2000" dirty="0">
              <a:latin typeface="+mn-lt"/>
              <a:ea typeface="+mn-ea"/>
              <a:cs typeface="+mn-ea"/>
              <a:sym typeface="+mn-lt"/>
            </a:endParaRPr>
          </a:p>
          <a:p>
            <a:pPr marL="0" algn="l" defTabSz="685800">
              <a:lnSpc>
                <a:spcPct val="135000"/>
              </a:lnSpc>
            </a:pPr>
            <a:r>
              <a:rPr sz="2000" b="1">
                <a:solidFill>
                  <a:srgbClr val="FF6600"/>
                </a:solidFill>
                <a:latin typeface="+mn-lt"/>
                <a:ea typeface="+mn-ea"/>
                <a:cs typeface="+mn-ea"/>
                <a:sym typeface="+mn-lt"/>
              </a:rPr>
              <a:t>敬酒时：</a:t>
            </a:r>
            <a:endParaRPr lang="en-US" altLang="zh-CN" sz="2000" b="1" dirty="0">
              <a:solidFill>
                <a:srgbClr val="FF6600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0" algn="l" defTabSz="685800">
              <a:lnSpc>
                <a:spcPct val="135000"/>
              </a:lnSpc>
            </a:pPr>
            <a:r>
              <a:rPr sz="20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一定要</a:t>
            </a:r>
            <a:r>
              <a:rPr sz="2000" b="1">
                <a:solidFill>
                  <a:srgbClr val="FF6600"/>
                </a:solidFill>
                <a:latin typeface="+mn-lt"/>
                <a:ea typeface="+mn-ea"/>
                <a:cs typeface="+mn-ea"/>
                <a:sym typeface="+mn-lt"/>
              </a:rPr>
              <a:t>倒满并且一饮而尽</a:t>
            </a:r>
            <a:r>
              <a:rPr sz="200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，与西方喝酒的要求相反。</a:t>
            </a:r>
            <a:endParaRPr lang="zh-CN" altLang="en-US" sz="2000" dirty="0">
              <a:latin typeface="+mn-lt"/>
              <a:ea typeface="+mn-ea"/>
              <a:cs typeface="+mn-ea"/>
              <a:sym typeface="+mn-lt"/>
            </a:endParaRPr>
          </a:p>
          <a:p>
            <a:pPr marL="0" indent="0">
              <a:buNone/>
            </a:pP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0000" tIns="46800" rIns="90000" bIns="46800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敬酒的原则——动作要求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8845" y="1138316"/>
            <a:ext cx="8226900" cy="35700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右手举杯，放下筷子</a:t>
            </a:r>
          </a:p>
          <a:p>
            <a:r>
              <a:rPr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主人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优品</a:t>
            </a:r>
            <a:r>
              <a:rPr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次敬酒时如主人起身</a:t>
            </a:r>
            <a:r>
              <a:rPr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，则集体起身</a:t>
            </a:r>
          </a:p>
          <a:p>
            <a:r>
              <a:rPr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主动敬酒时起身</a:t>
            </a:r>
          </a:p>
          <a:p>
            <a:r>
              <a:rPr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被敬时，如敬酒人起身/站立，则起身</a:t>
            </a:r>
          </a:p>
          <a:p>
            <a:pPr marL="0" indent="0">
              <a:buNone/>
            </a:pPr>
            <a:endParaRPr sz="1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310" y="3668395"/>
            <a:ext cx="7734935" cy="83693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0000" tIns="46800" rIns="90000" bIns="46800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敬酒的原则——动作要求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8845" y="1138316"/>
            <a:ext cx="8226900" cy="3570024"/>
          </a:xfrm>
        </p:spPr>
        <p:txBody>
          <a:bodyPr>
            <a:noAutofit/>
          </a:bodyPr>
          <a:lstStyle/>
          <a:p>
            <a:r>
              <a:rPr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主人</a:t>
            </a:r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优品</a:t>
            </a:r>
            <a:r>
              <a:rPr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次敬酒时如主人起身</a:t>
            </a:r>
            <a:r>
              <a:rPr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，则集体起身</a:t>
            </a:r>
          </a:p>
          <a:p>
            <a:r>
              <a:rPr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主动敬酒时起身</a:t>
            </a:r>
          </a:p>
          <a:p>
            <a:r>
              <a:rPr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被敬时，如敬酒人起身/站立，则起身</a:t>
            </a: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0000" tIns="46800" rIns="90000" bIns="46800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敬酒的原则——如何敬酒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8845" y="1138316"/>
            <a:ext cx="8226900" cy="3570024"/>
          </a:xfrm>
        </p:spPr>
        <p:txBody>
          <a:bodyPr>
            <a:noAutofit/>
          </a:bodyPr>
          <a:lstStyle/>
          <a:p>
            <a:r>
              <a: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先敬职务高的</a:t>
            </a:r>
          </a:p>
          <a:p>
            <a:r>
              <a: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先敬年岁大的</a:t>
            </a:r>
          </a:p>
          <a:p>
            <a:r>
              <a: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每人都要敬到</a:t>
            </a:r>
          </a:p>
          <a:p>
            <a:r>
              <a: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被敬后要回敬</a:t>
            </a:r>
          </a:p>
          <a:p>
            <a:r>
              <a: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要融入气氛中</a:t>
            </a:r>
          </a:p>
        </p:txBody>
      </p:sp>
      <p:sp>
        <p:nvSpPr>
          <p:cNvPr id="5" name="矩形 4"/>
          <p:cNvSpPr/>
          <p:nvPr/>
        </p:nvSpPr>
        <p:spPr>
          <a:xfrm>
            <a:off x="2661285" y="1138555"/>
            <a:ext cx="2850515" cy="3415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cs typeface="+mn-ea"/>
                <a:sym typeface="+mn-lt"/>
              </a:rPr>
              <a:t>主人要求喝净时，要依自身情况，尽量喝净</a:t>
            </a:r>
          </a:p>
          <a:p>
            <a:pPr marL="285750" indent="-285750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cs typeface="+mn-ea"/>
                <a:sym typeface="+mn-lt"/>
              </a:rPr>
              <a:t>没要求时，可少饮</a:t>
            </a:r>
          </a:p>
          <a:p>
            <a:pPr marL="285750" indent="-285750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cs typeface="+mn-ea"/>
                <a:sym typeface="+mn-lt"/>
              </a:rPr>
              <a:t>敬酒时说“随意”，对方回敬时，一般也不会多喝</a:t>
            </a:r>
          </a:p>
        </p:txBody>
      </p:sp>
      <p:sp>
        <p:nvSpPr>
          <p:cNvPr id="20" name="矩形 19"/>
          <p:cNvSpPr/>
          <p:nvPr/>
        </p:nvSpPr>
        <p:spPr>
          <a:xfrm>
            <a:off x="5596890" y="1147445"/>
            <a:ext cx="3406140" cy="1116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cs typeface="+mn-ea"/>
                <a:sym typeface="+mn-lt"/>
              </a:rPr>
              <a:t>女士要沾嘴唇</a:t>
            </a:r>
          </a:p>
          <a:p>
            <a:pPr marL="285750" indent="-285750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cs typeface="+mn-ea"/>
                <a:sym typeface="+mn-lt"/>
              </a:rPr>
              <a:t>作为主人不可提前说不喝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0000" tIns="46800" rIns="90000" bIns="46800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敬酒的原则——规范要求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8845" y="1138316"/>
            <a:ext cx="8226900" cy="3570024"/>
          </a:xfrm>
        </p:spPr>
        <p:txBody>
          <a:bodyPr>
            <a:noAutofit/>
          </a:bodyPr>
          <a:lstStyle/>
          <a:p>
            <a:r>
              <a:rPr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主人先敬</a:t>
            </a:r>
            <a:r>
              <a:rPr lang="zh-CN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优品</a:t>
            </a:r>
            <a:r>
              <a:rPr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杯</a:t>
            </a:r>
            <a:endParaRPr sz="1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如无特殊要求，副陪可敬酒</a:t>
            </a:r>
          </a:p>
          <a:p>
            <a:r>
              <a:rPr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互敬</a:t>
            </a:r>
          </a:p>
          <a:p>
            <a:r>
              <a:rPr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主陪敬某一人时，副陪可同时敬其他宾客</a:t>
            </a:r>
          </a:p>
          <a:p>
            <a:r>
              <a:rPr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一般结束时，同时碰杯喝净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0000" tIns="46800" rIns="90000" bIns="46800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敬酒的原则——如何交流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8845" y="1138316"/>
            <a:ext cx="8226900" cy="357002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避免冷场</a:t>
            </a:r>
          </a:p>
          <a:p>
            <a:pPr>
              <a:lnSpc>
                <a:spcPct val="200000"/>
              </a:lnSpc>
            </a:pPr>
            <a:r>
              <a: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可看准时机敬酒（主陪吃菜时；暂时休息时；宾客夹菜时）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语言交流（工作方面、时事新闻等，不要太专业）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0000" tIns="46800" rIns="90000" bIns="46800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敬酒的原则——如何扛酒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8845" y="1138316"/>
            <a:ext cx="8226900" cy="3570024"/>
          </a:xfrm>
        </p:spPr>
        <p:txBody>
          <a:bodyPr>
            <a:noAutofit/>
          </a:bodyPr>
          <a:lstStyle/>
          <a:p>
            <a:pPr indent="0">
              <a:lnSpc>
                <a:spcPct val="200000"/>
              </a:lnSpc>
            </a:pPr>
            <a:r>
              <a: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当主方陪酒较多或某人向同伴敬酒频繁时，要主动敬酒，以分散对方的注意力，以便解救同伴</a:t>
            </a:r>
          </a:p>
          <a:p>
            <a:pPr indent="0">
              <a:lnSpc>
                <a:spcPct val="200000"/>
              </a:lnSpc>
            </a:pPr>
            <a:r>
              <a: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不要替领导喝：</a:t>
            </a:r>
          </a:p>
          <a:p>
            <a:pPr marL="0" indent="0">
              <a:lnSpc>
                <a:spcPct val="200000"/>
              </a:lnSpc>
              <a:buNone/>
            </a:pPr>
            <a:r>
              <a: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 领导没面子</a:t>
            </a:r>
            <a:endParaRPr lang="zh-CN" altLang="en-US" sz="1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 某些地区有替酒翻番的风俗</a:t>
            </a:r>
            <a:endParaRPr lang="zh-CN" altLang="en-US" sz="1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0" indent="0">
              <a:buNone/>
            </a:pPr>
            <a:endParaRPr lang="zh-CN" altLang="en-US" sz="1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44245" y="1925320"/>
            <a:ext cx="1713230" cy="1014730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6000" b="1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+mn-ea"/>
                <a:sym typeface="+mn-lt"/>
              </a:rPr>
              <a:t>目录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909060" y="2387600"/>
            <a:ext cx="13258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敬酒的作用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909060" y="1141730"/>
            <a:ext cx="2754630" cy="28613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85750" indent="-285750" algn="l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000" dirty="0">
                <a:cs typeface="+mn-ea"/>
                <a:sym typeface="+mn-lt"/>
              </a:rPr>
              <a:t>敬酒的作用</a:t>
            </a:r>
          </a:p>
          <a:p>
            <a:pPr marL="285750" indent="-285750" algn="l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000" dirty="0">
                <a:cs typeface="+mn-ea"/>
                <a:sym typeface="+mn-lt"/>
              </a:rPr>
              <a:t>敬酒的原则</a:t>
            </a:r>
          </a:p>
          <a:p>
            <a:pPr marL="285750" indent="-285750" algn="l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000" dirty="0">
                <a:cs typeface="+mn-ea"/>
                <a:sym typeface="+mn-lt"/>
              </a:rPr>
              <a:t>敬酒外的事项</a:t>
            </a:r>
            <a:endParaRPr lang="zh-CN" altLang="en-US" sz="3000" dirty="0">
              <a:solidFill>
                <a:schemeClr val="tx1"/>
              </a:solidFill>
              <a:cs typeface="+mn-ea"/>
              <a:sym typeface="+mn-lt"/>
            </a:endParaRPr>
          </a:p>
          <a:p>
            <a:pPr marL="285750" indent="-285750" algn="l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000" dirty="0">
                <a:cs typeface="+mn-ea"/>
                <a:sym typeface="+mn-lt"/>
              </a:rPr>
              <a:t>其它补充</a:t>
            </a:r>
            <a:endParaRPr lang="zh-CN" altLang="en-US" sz="3000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0000" tIns="46800" rIns="90000" bIns="46800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敬酒的原则——如何倒酒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8845" y="1138316"/>
            <a:ext cx="8226900" cy="3570024"/>
          </a:xfrm>
        </p:spPr>
        <p:txBody>
          <a:bodyPr>
            <a:noAutofit/>
          </a:bodyPr>
          <a:lstStyle/>
          <a:p>
            <a:pPr indent="0">
              <a:lnSpc>
                <a:spcPct val="200000"/>
              </a:lnSpc>
            </a:pPr>
            <a:r>
              <a: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大家喝净后，主方或服务员倒酒，客人不要主动倒酒</a:t>
            </a:r>
          </a:p>
          <a:p>
            <a:pPr indent="0">
              <a:lnSpc>
                <a:spcPct val="200000"/>
              </a:lnSpc>
            </a:pPr>
            <a:r>
              <a: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从主宾开始，顺时针倒起</a:t>
            </a:r>
          </a:p>
          <a:p>
            <a:pPr indent="0">
              <a:lnSpc>
                <a:spcPct val="200000"/>
              </a:lnSpc>
            </a:pPr>
            <a:r>
              <a: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宾客表示不再续酒时，也要象征性点酒，不可不倒</a:t>
            </a:r>
          </a:p>
          <a:p>
            <a:pPr indent="0">
              <a:lnSpc>
                <a:spcPct val="200000"/>
              </a:lnSpc>
            </a:pPr>
            <a:r>
              <a: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最后向自己酒杯中倒酒</a:t>
            </a: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0000" tIns="46800" rIns="90000" bIns="46800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敬酒的原则——斟酒礼仪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8205" y="985916"/>
            <a:ext cx="8226900" cy="3570024"/>
          </a:xfrm>
        </p:spPr>
        <p:txBody>
          <a:bodyPr>
            <a:noAutofit/>
          </a:bodyPr>
          <a:lstStyle/>
          <a:p>
            <a:pPr indent="0">
              <a:lnSpc>
                <a:spcPct val="200000"/>
              </a:lnSpc>
            </a:pPr>
            <a:r>
              <a: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在接受斟酒的时候，绝对不可以把酒杯拿在手里，主要是为了防止酒杯撞倒酒瓶。</a:t>
            </a:r>
          </a:p>
          <a:p>
            <a:pPr indent="0">
              <a:lnSpc>
                <a:spcPct val="200000"/>
              </a:lnSpc>
            </a:pPr>
            <a:r>
              <a: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在正式场合倒酒的时候，啤酒和葡萄酒都是不能手持酒杯的。但在轻松的场合，啤酒是可以手持着倒的，但要注意右手拿瓶，左手拿杯，并且右手要倾斜着倒才美观。另外，注意啤酒泡沫要与杯口齐平，不能有溢出。</a:t>
            </a:r>
          </a:p>
          <a:p>
            <a:pPr indent="0">
              <a:lnSpc>
                <a:spcPct val="200000"/>
              </a:lnSpc>
            </a:pPr>
            <a:r>
              <a: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按照规范来说，除主人和服务人员外，其他宾客一般不要自行给别人斟酒。如果主人亲自斟酒，应该用本次宴会上最好的酒斟，宾客要端起酒杯致谢，必要的时候应该起身站立。</a:t>
            </a:r>
          </a:p>
          <a:p>
            <a:pPr indent="0">
              <a:lnSpc>
                <a:spcPct val="200000"/>
              </a:lnSpc>
            </a:pPr>
            <a:r>
              <a: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如果是作为大型的商务用餐来说，都应该是服务人员来斟酒。斟酒一般要从位高者开始，然后顺时针斟。如果不需要酒了，可以把手挡在酒杯上，说声“不用了，谢谢”就可以了。这时候，斟酒者就没有必要非得一再要求斟酒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0000" tIns="46800" rIns="90000" bIns="46800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敬酒的原则——斟酒礼仪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8205" y="985916"/>
            <a:ext cx="8226900" cy="3570024"/>
          </a:xfrm>
        </p:spPr>
        <p:txBody>
          <a:bodyPr>
            <a:noAutofit/>
          </a:bodyPr>
          <a:lstStyle/>
          <a:p>
            <a:pPr indent="0">
              <a:lnSpc>
                <a:spcPct val="200000"/>
              </a:lnSpc>
            </a:pPr>
            <a:r>
              <a:rPr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中餐里，别人斟酒的时候，也可以回敬以“叩指礼”。特别是自己的身份比主人高的时候。即以右手拇指、食指、中指捏在一起，指尖向下，轻叩几下桌面表示对斟酒的感谢。</a:t>
            </a:r>
          </a:p>
          <a:p>
            <a:pPr indent="0">
              <a:lnSpc>
                <a:spcPct val="200000"/>
              </a:lnSpc>
            </a:pP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优品</a:t>
            </a:r>
            <a:r>
              <a:rPr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次上酒时</a:t>
            </a:r>
            <a:r>
              <a:rPr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，作主人的可以亲自为所有客人倒酒，不过记住，依顺时钟方向进行，从坐在左侧的客人开始，最后才轮到主人自己。</a:t>
            </a:r>
          </a:p>
          <a:p>
            <a:pPr indent="0">
              <a:lnSpc>
                <a:spcPct val="200000"/>
              </a:lnSpc>
            </a:pPr>
            <a:r>
              <a:rPr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客人喝完一杯后，可以请坐在对面的人（次主人）帮忙为他附近的人添酒。如果同时准备了红酒和白酒，请把两种酒瓶分放在桌子两端。</a:t>
            </a:r>
          </a:p>
          <a:p>
            <a:pPr indent="0">
              <a:lnSpc>
                <a:spcPct val="200000"/>
              </a:lnSpc>
            </a:pPr>
            <a:r>
              <a:rPr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如果有领导在场，最好从领导位置开始倒酒，然后按照顺时针方向一一倒酒。</a:t>
            </a:r>
          </a:p>
          <a:p>
            <a:pPr indent="0">
              <a:lnSpc>
                <a:spcPct val="200000"/>
              </a:lnSpc>
            </a:pPr>
            <a:r>
              <a:rPr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如果领导较多，坐的位置都不统一，最好叫酒店的服务小姐倒酒，这样做即不失礼仪，又能显示出你自己的身份。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899100" y="1041520"/>
            <a:ext cx="7349400" cy="1928137"/>
          </a:xfrm>
        </p:spPr>
        <p:txBody>
          <a:bodyPr/>
          <a:lstStyle/>
          <a:p>
            <a:r>
              <a:rPr lang="zh-CN" altLang="en-US" sz="66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敬酒外的注意事项</a:t>
            </a:r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0000" tIns="46800" rIns="90000" bIns="46800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敬酒的原则——主人行为守则 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880" y="986155"/>
            <a:ext cx="7250430" cy="381508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0000" tIns="46800" rIns="90000" bIns="46800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敬酒的原则——客人行为守则  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405" y="1221105"/>
            <a:ext cx="6935470" cy="336931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899100" y="1041520"/>
            <a:ext cx="7349400" cy="1928137"/>
          </a:xfrm>
        </p:spPr>
        <p:txBody>
          <a:bodyPr/>
          <a:lstStyle/>
          <a:p>
            <a:r>
              <a:rPr lang="zh-CN" altLang="en-US" sz="66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敬酒礼仪培训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899100" y="3026367"/>
            <a:ext cx="7349400" cy="1104493"/>
          </a:xfrm>
        </p:spPr>
        <p:txBody>
          <a:bodyPr/>
          <a:lstStyle/>
          <a:p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汇报人</a:t>
            </a:r>
            <a:r>
              <a:rPr lang="zh-CN" altLang="zh-CN" dirty="0" smtClean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优品</a:t>
            </a:r>
            <a:r>
              <a:rPr lang="en-US" altLang="zh-CN" dirty="0" smtClean="0">
                <a:latin typeface="+mn-lt"/>
                <a:ea typeface="+mn-ea"/>
                <a:cs typeface="+mn-ea"/>
                <a:sym typeface="+mn-lt"/>
              </a:rPr>
              <a:t>PPT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212399"/>
            <a:ext cx="9143999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9143999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113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899100" y="1041520"/>
            <a:ext cx="7349400" cy="1928137"/>
          </a:xfrm>
        </p:spPr>
        <p:txBody>
          <a:bodyPr/>
          <a:lstStyle/>
          <a:p>
            <a:r>
              <a:rPr lang="zh-CN" altLang="en-US" sz="66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敬酒的作用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95194" y="807609"/>
            <a:ext cx="115468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CFDFD"/>
                </a:solidFill>
              </a:rPr>
              <a:t>https://www.ypppt.com/</a:t>
            </a:r>
            <a:endParaRPr lang="zh-CN" altLang="en-US" sz="500" dirty="0">
              <a:solidFill>
                <a:srgbClr val="FCFDFD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sz="300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敬酒的作用</a:t>
            </a:r>
            <a:endParaRPr lang="zh-CN" altLang="en-US" sz="300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vert="horz" lIns="90000" tIns="46800" rIns="90000" bIns="46800" rtlCol="0">
            <a:noAutofit/>
          </a:bodyPr>
          <a:lstStyle/>
          <a:p>
            <a:pPr marL="0" lvl="0" algn="l">
              <a:lnSpc>
                <a:spcPct val="150000"/>
              </a:lnSpc>
              <a:buClrTx/>
              <a:buSzTx/>
              <a:buNone/>
            </a:pPr>
            <a:r>
              <a:rPr sz="20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喝酒是逢年过节，朋友聚会等必备的。</a:t>
            </a:r>
          </a:p>
          <a:p>
            <a:pPr marL="0" lvl="0" algn="l">
              <a:lnSpc>
                <a:spcPct val="150000"/>
              </a:lnSpc>
              <a:buClrTx/>
              <a:buSzTx/>
              <a:buNone/>
            </a:pPr>
            <a:r>
              <a:rPr sz="20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中国自古以来就是一个礼仪之邦，喝酒有喝酒的文化与讲究在里面。只是和普通朋友一起聚会啥的，那倒是随便喝，无所谓，但是如果和长辈，和领导一起吃饭喝酒的话，那你就的学学了，可不能被人笑话哦。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0000" tIns="46800" rIns="90000" bIns="46800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敬酒的作用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300" y="1128156"/>
            <a:ext cx="8226900" cy="357002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当你和领导坐在一个酒桌上吃饭的时候，什么时候敬酒，什么时候替酒，什么时候挡酒，你掌握全了吗？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+mn-lt"/>
              <a:ea typeface="+mn-ea"/>
              <a:cs typeface="+mn-ea"/>
              <a:sym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有些人酒场礼仪掌握的不全，遇到不知道或者模糊不清的时候，总是按照常识或者自己的理解来行事，如果猜对了还好，</a:t>
            </a:r>
            <a:r>
              <a:rPr sz="2000" u="sng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如果猜错了，就很有可能要得罪人！</a:t>
            </a:r>
            <a:endParaRPr lang="zh-CN" altLang="en-US" sz="2000" u="sng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0000" tIns="46800" rIns="90000" bIns="46800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敬酒的作用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vert="horz" lIns="90000" tIns="46800" rIns="90000" bIns="46800" rtlCol="0">
            <a:noAutofit/>
          </a:bodyPr>
          <a:lstStyle/>
          <a:p>
            <a:pPr marL="0" lvl="0" algn="l">
              <a:lnSpc>
                <a:spcPct val="150000"/>
              </a:lnSpc>
              <a:buClrTx/>
              <a:buSzTx/>
              <a:buNone/>
            </a:pPr>
            <a:r>
              <a:rPr sz="20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但是如果你的酒桌礼仪运用的很娴熟，那么很可能因为一顿酒，就让领导对你刮目相看！</a:t>
            </a:r>
          </a:p>
          <a:p>
            <a:pPr marL="0" lvl="0" algn="l">
              <a:lnSpc>
                <a:spcPct val="150000"/>
              </a:lnSpc>
              <a:buClrTx/>
              <a:buSzTx/>
              <a:buNone/>
            </a:pPr>
            <a:endParaRPr sz="2000">
              <a:solidFill>
                <a:schemeClr val="tx1">
                  <a:lumMod val="85000"/>
                  <a:lumOff val="15000"/>
                </a:schemeClr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342005" y="1760220"/>
            <a:ext cx="2926080" cy="2779395"/>
            <a:chOff x="1781" y="2671"/>
            <a:chExt cx="4608" cy="4377"/>
          </a:xfrm>
        </p:grpSpPr>
        <p:grpSp>
          <p:nvGrpSpPr>
            <p:cNvPr id="11" name="组合 10"/>
            <p:cNvGrpSpPr/>
            <p:nvPr/>
          </p:nvGrpSpPr>
          <p:grpSpPr>
            <a:xfrm>
              <a:off x="1781" y="2671"/>
              <a:ext cx="1692" cy="1692"/>
              <a:chOff x="1546860" y="2720340"/>
              <a:chExt cx="1432560" cy="1432560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1546860" y="2720340"/>
                <a:ext cx="1432560" cy="1432560"/>
              </a:xfrm>
              <a:prstGeom prst="ellipse">
                <a:avLst/>
              </a:prstGeom>
              <a:solidFill>
                <a:srgbClr val="461D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811734" y="3175010"/>
                <a:ext cx="955040" cy="5520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1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酒量</a:t>
                </a:r>
              </a:p>
            </p:txBody>
          </p:sp>
        </p:grpSp>
        <p:sp>
          <p:nvSpPr>
            <p:cNvPr id="13" name="等号 12"/>
            <p:cNvSpPr/>
            <p:nvPr/>
          </p:nvSpPr>
          <p:spPr>
            <a:xfrm>
              <a:off x="3626" y="3189"/>
              <a:ext cx="783" cy="657"/>
            </a:xfrm>
            <a:prstGeom prst="mathEqual">
              <a:avLst>
                <a:gd name="adj1" fmla="val 20781"/>
                <a:gd name="adj2" fmla="val 2830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4697" y="2671"/>
              <a:ext cx="1692" cy="1692"/>
              <a:chOff x="1546860" y="2720340"/>
              <a:chExt cx="1432560" cy="1432560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1546860" y="2720340"/>
                <a:ext cx="1432560" cy="1432560"/>
              </a:xfrm>
              <a:prstGeom prst="ellipse">
                <a:avLst/>
              </a:prstGeom>
              <a:solidFill>
                <a:srgbClr val="F6DA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632198" y="3175010"/>
                <a:ext cx="1310640" cy="5520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1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工作量</a:t>
                </a: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1781" y="4757"/>
              <a:ext cx="1692" cy="1692"/>
              <a:chOff x="1546860" y="2720340"/>
              <a:chExt cx="1432560" cy="1432560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1546860" y="2720340"/>
                <a:ext cx="1432560" cy="1432560"/>
              </a:xfrm>
              <a:prstGeom prst="ellipse">
                <a:avLst/>
              </a:prstGeom>
              <a:solidFill>
                <a:srgbClr val="461D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1811734" y="2996055"/>
                <a:ext cx="955040" cy="9829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1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喝酒</a:t>
                </a:r>
                <a:endParaRPr lang="en-US" altLang="zh-CN" sz="21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r>
                  <a:rPr lang="zh-CN" altLang="en-US" sz="21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能力</a:t>
                </a:r>
              </a:p>
            </p:txBody>
          </p:sp>
        </p:grpSp>
        <p:sp>
          <p:nvSpPr>
            <p:cNvPr id="20" name="等号 19"/>
            <p:cNvSpPr/>
            <p:nvPr/>
          </p:nvSpPr>
          <p:spPr>
            <a:xfrm>
              <a:off x="3626" y="5274"/>
              <a:ext cx="783" cy="657"/>
            </a:xfrm>
            <a:prstGeom prst="mathEqual">
              <a:avLst>
                <a:gd name="adj1" fmla="val 20781"/>
                <a:gd name="adj2" fmla="val 2830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4697" y="4757"/>
              <a:ext cx="1692" cy="1692"/>
              <a:chOff x="1546860" y="2720340"/>
              <a:chExt cx="1432560" cy="1432560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1546860" y="2720340"/>
                <a:ext cx="1432560" cy="1432560"/>
              </a:xfrm>
              <a:prstGeom prst="ellipse">
                <a:avLst/>
              </a:prstGeom>
              <a:solidFill>
                <a:srgbClr val="F6DA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cs typeface="+mn-ea"/>
                  <a:sym typeface="+mn-lt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1811734" y="2959566"/>
                <a:ext cx="955040" cy="9829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1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工作</a:t>
                </a:r>
                <a:endParaRPr lang="en-US" altLang="zh-CN" sz="21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r>
                  <a:rPr lang="zh-CN" altLang="en-US" sz="21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能力</a:t>
                </a:r>
              </a:p>
            </p:txBody>
          </p:sp>
        </p:grpSp>
        <p:sp>
          <p:nvSpPr>
            <p:cNvPr id="24" name="矩形 23"/>
            <p:cNvSpPr/>
            <p:nvPr/>
          </p:nvSpPr>
          <p:spPr>
            <a:xfrm>
              <a:off x="2871" y="6577"/>
              <a:ext cx="2718" cy="4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350" dirty="0">
                  <a:cs typeface="+mn-ea"/>
                  <a:sym typeface="+mn-lt"/>
                </a:rPr>
                <a:t>这些思想仍然存在。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83568" y="4712314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/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899100" y="1041520"/>
            <a:ext cx="7349400" cy="1928137"/>
          </a:xfrm>
        </p:spPr>
        <p:txBody>
          <a:bodyPr/>
          <a:lstStyle/>
          <a:p>
            <a:r>
              <a:rPr lang="zh-CN" altLang="en-US" sz="66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敬酒的原则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0000" tIns="46800" rIns="90000" bIns="46800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敬酒的原则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6280" y="1118235"/>
            <a:ext cx="8079105" cy="3569970"/>
          </a:xfrm>
        </p:spPr>
        <p:txBody>
          <a:bodyPr vert="horz" lIns="90000" tIns="46800" rIns="90000" bIns="46800" rtlCol="0">
            <a:noAutofit/>
          </a:bodyPr>
          <a:lstStyle/>
          <a:p>
            <a:pPr lvl="0" indent="-342900" algn="l">
              <a:lnSpc>
                <a:spcPct val="150000"/>
              </a:lnSpc>
              <a:buClrTx/>
              <a:buSzTx/>
            </a:pPr>
            <a:r>
              <a:rPr sz="20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酒杯的拿法 </a:t>
            </a:r>
          </a:p>
          <a:p>
            <a:pPr lvl="0" indent="-342900" algn="l">
              <a:lnSpc>
                <a:spcPct val="150000"/>
              </a:lnSpc>
              <a:buClrTx/>
              <a:buSzTx/>
            </a:pPr>
            <a:r>
              <a:rPr sz="20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动作要求</a:t>
            </a:r>
          </a:p>
          <a:p>
            <a:pPr lvl="0" indent="-342900" algn="l">
              <a:lnSpc>
                <a:spcPct val="150000"/>
              </a:lnSpc>
              <a:buClrTx/>
              <a:buSzTx/>
            </a:pPr>
            <a:r>
              <a:rPr sz="20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如何敬酒</a:t>
            </a:r>
          </a:p>
          <a:p>
            <a:pPr lvl="0" indent="-342900" algn="l">
              <a:lnSpc>
                <a:spcPct val="150000"/>
              </a:lnSpc>
              <a:buClrTx/>
              <a:buSzTx/>
              <a:buNone/>
            </a:pPr>
            <a:endParaRPr sz="2000" b="1">
              <a:solidFill>
                <a:schemeClr val="tx1">
                  <a:lumMod val="85000"/>
                  <a:lumOff val="15000"/>
                </a:schemeClr>
              </a:solidFill>
              <a:effectLst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11855" y="1118235"/>
            <a:ext cx="254000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lvl="0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sz="20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规范要求</a:t>
            </a:r>
          </a:p>
          <a:p>
            <a:pPr marL="285750" lvl="0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sz="20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如何交流</a:t>
            </a:r>
          </a:p>
          <a:p>
            <a:pPr marL="285750" lvl="0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sz="20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如何扛酒</a:t>
            </a:r>
          </a:p>
          <a:p>
            <a:pPr marL="285750" lvl="0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sz="20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酌酒礼仪</a:t>
            </a:r>
            <a:endParaRPr lang="zh-CN" altLang="en-US" sz="2000" b="1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0000" tIns="46800" rIns="90000" bIns="46800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敬酒的原则——酒杯的拿法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sz="18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酒杯的拿法 </a:t>
            </a:r>
            <a:endParaRPr lang="zh-CN" altLang="en-US" sz="1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sz="1800" b="1">
                <a:solidFill>
                  <a:srgbClr val="FF6600"/>
                </a:solidFill>
                <a:latin typeface="+mn-lt"/>
                <a:ea typeface="+mn-ea"/>
                <a:cs typeface="+mn-ea"/>
                <a:sym typeface="+mn-lt"/>
              </a:rPr>
              <a:t>喝时拿法：</a:t>
            </a:r>
            <a:endParaRPr lang="en-US" altLang="zh-CN" sz="1800" b="1" dirty="0">
              <a:solidFill>
                <a:srgbClr val="FF6600"/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拿住杯脚下面部分，手不要碰到杯身， 因为白葡萄酒及香槟喝时通常是要冰冻的，而手的温度会使它温热起来。</a:t>
            </a:r>
            <a:endParaRPr lang="en-US" altLang="zh-CN" sz="1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sz="1800" b="1">
                <a:solidFill>
                  <a:srgbClr val="FF6600"/>
                </a:solidFill>
                <a:latin typeface="+mn-lt"/>
                <a:ea typeface="+mn-ea"/>
                <a:cs typeface="+mn-ea"/>
                <a:sym typeface="+mn-lt"/>
              </a:rPr>
              <a:t>敬酒时：</a:t>
            </a:r>
            <a:endParaRPr lang="en-US" altLang="zh-CN" sz="1800" b="1" dirty="0">
              <a:solidFill>
                <a:srgbClr val="FF6600"/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可以用拇指、无名指和小指牢牢握住杯脚下方，中指扶着杯脚，食指轻搭在杯脚与酒杯连接处。手指尽量伸直，显现手部优美曲线。</a:t>
            </a:r>
            <a:r>
              <a:rPr sz="1800">
                <a:latin typeface="+mn-lt"/>
                <a:ea typeface="+mn-ea"/>
                <a:cs typeface="+mn-ea"/>
                <a:sym typeface="+mn-lt"/>
              </a:rPr>
              <a:t> </a:t>
            </a:r>
            <a:endParaRPr lang="zh-CN" altLang="en-US" sz="1800" dirty="0">
              <a:latin typeface="+mn-lt"/>
              <a:ea typeface="+mn-ea"/>
              <a:cs typeface="+mn-ea"/>
              <a:sym typeface="+mn-lt"/>
            </a:endParaRPr>
          </a:p>
          <a:p>
            <a:pPr marL="0" indent="0">
              <a:buNone/>
            </a:pPr>
            <a:endParaRPr lang="zh-CN" altLang="en-US" sz="1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第一PPT，www.1ppt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stihjlpu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645</Words>
  <Application>Microsoft Office PowerPoint</Application>
  <PresentationFormat>全屏显示(16:9)</PresentationFormat>
  <Paragraphs>136</Paragraphs>
  <Slides>27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27</vt:i4>
      </vt:variant>
    </vt:vector>
  </HeadingPairs>
  <TitlesOfParts>
    <vt:vector size="37" baseType="lpstr">
      <vt:lpstr>Meiryo</vt:lpstr>
      <vt:lpstr>宋体</vt:lpstr>
      <vt:lpstr>微软雅黑</vt:lpstr>
      <vt:lpstr>Arial</vt:lpstr>
      <vt:lpstr>Calibri</vt:lpstr>
      <vt:lpstr>Calibri Light</vt:lpstr>
      <vt:lpstr>Wingdings</vt:lpstr>
      <vt:lpstr>第一PPT，www.1ppt.com</vt:lpstr>
      <vt:lpstr>自定义设计方案</vt:lpstr>
      <vt:lpstr>Office Theme</vt:lpstr>
      <vt:lpstr>敬酒礼仪培训</vt:lpstr>
      <vt:lpstr>PowerPoint 演示文稿</vt:lpstr>
      <vt:lpstr>敬酒的作用</vt:lpstr>
      <vt:lpstr>敬酒的作用</vt:lpstr>
      <vt:lpstr>敬酒的作用</vt:lpstr>
      <vt:lpstr>敬酒的作用</vt:lpstr>
      <vt:lpstr>敬酒的原则</vt:lpstr>
      <vt:lpstr>敬酒的原则</vt:lpstr>
      <vt:lpstr>敬酒的原则——酒杯的拿法 </vt:lpstr>
      <vt:lpstr>敬酒的原则——酒杯的拿法 </vt:lpstr>
      <vt:lpstr>敬酒的原则——酒杯的拿法 </vt:lpstr>
      <vt:lpstr>敬酒的原则——酒杯的拿法 </vt:lpstr>
      <vt:lpstr>敬酒的原则——酒杯的拿法 </vt:lpstr>
      <vt:lpstr>敬酒的原则——动作要求 </vt:lpstr>
      <vt:lpstr>敬酒的原则——动作要求 </vt:lpstr>
      <vt:lpstr>敬酒的原则——如何敬酒</vt:lpstr>
      <vt:lpstr>敬酒的原则——规范要求</vt:lpstr>
      <vt:lpstr>敬酒的原则——如何交流</vt:lpstr>
      <vt:lpstr>敬酒的原则——如何扛酒</vt:lpstr>
      <vt:lpstr>敬酒的原则——如何倒酒</vt:lpstr>
      <vt:lpstr>敬酒的原则——斟酒礼仪</vt:lpstr>
      <vt:lpstr>敬酒的原则——斟酒礼仪</vt:lpstr>
      <vt:lpstr>敬酒外的注意事项</vt:lpstr>
      <vt:lpstr>敬酒的原则——主人行为守则 </vt:lpstr>
      <vt:lpstr>敬酒的原则——客人行为守则  </vt:lpstr>
      <vt:lpstr>敬酒礼仪培训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158</cp:revision>
  <dcterms:created xsi:type="dcterms:W3CDTF">2019-06-19T02:08:00Z</dcterms:created>
  <dcterms:modified xsi:type="dcterms:W3CDTF">2023-02-01T08:46:34Z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