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83" r:id="rId4"/>
    <p:sldId id="284" r:id="rId5"/>
    <p:sldId id="303" r:id="rId6"/>
    <p:sldId id="288" r:id="rId7"/>
    <p:sldId id="290" r:id="rId8"/>
    <p:sldId id="291" r:id="rId9"/>
    <p:sldId id="289" r:id="rId10"/>
    <p:sldId id="304" r:id="rId11"/>
    <p:sldId id="285" r:id="rId12"/>
    <p:sldId id="292" r:id="rId13"/>
    <p:sldId id="297" r:id="rId14"/>
    <p:sldId id="296" r:id="rId15"/>
    <p:sldId id="293" r:id="rId16"/>
    <p:sldId id="305" r:id="rId17"/>
    <p:sldId id="286" r:id="rId18"/>
    <p:sldId id="301" r:id="rId19"/>
    <p:sldId id="302" r:id="rId20"/>
    <p:sldId id="294" r:id="rId21"/>
    <p:sldId id="287" r:id="rId22"/>
    <p:sldId id="306" r:id="rId23"/>
    <p:sldId id="298" r:id="rId24"/>
    <p:sldId id="300" r:id="rId25"/>
    <p:sldId id="295" r:id="rId26"/>
    <p:sldId id="299" r:id="rId27"/>
    <p:sldId id="307" r:id="rId28"/>
    <p:sldId id="30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CE2"/>
    <a:srgbClr val="04545D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2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4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16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https://www.ypppt.com/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28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1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1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27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415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34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12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4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37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780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64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48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13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8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0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4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81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8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1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8404" y="6512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1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65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7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73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1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0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8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0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9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34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0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29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3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8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28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27B6748-E740-48F7-BF93-D02937826E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1E64FB-173C-4E27-8D7D-6235DB4E2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47674">
            <a:off x="4174213" y="2289842"/>
            <a:ext cx="5727969" cy="2246973"/>
          </a:xfrm>
          <a:prstGeom prst="rect">
            <a:avLst/>
          </a:prstGeom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820D666-BAFD-4632-9196-BAFF143283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50" y="2496051"/>
            <a:ext cx="5984396" cy="42261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83FCEBB-AAF4-462F-8218-2E45F88F4132}"/>
              </a:ext>
            </a:extLst>
          </p:cNvPr>
          <p:cNvSpPr txBox="1"/>
          <p:nvPr/>
        </p:nvSpPr>
        <p:spPr>
          <a:xfrm>
            <a:off x="6215566" y="4403253"/>
            <a:ext cx="2897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小学生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防溺水教育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5E71E51-563C-4021-A18A-AE5C4F17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577" y="960216"/>
            <a:ext cx="2276910" cy="49375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461FE4-3A41-4B41-A842-86443F182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115" y="661315"/>
            <a:ext cx="7587082" cy="55353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E55AD26-DCA1-4775-B2D6-F33EF7CC18D7}"/>
              </a:ext>
            </a:extLst>
          </p:cNvPr>
          <p:cNvSpPr/>
          <p:nvPr/>
        </p:nvSpPr>
        <p:spPr>
          <a:xfrm>
            <a:off x="3005184" y="2705036"/>
            <a:ext cx="3557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选择正规、安全的游泳场所。</a:t>
            </a:r>
            <a:endParaRPr lang="en-US" altLang="zh-CN" sz="2800" dirty="0">
              <a:cs typeface="+mn-ea"/>
              <a:sym typeface="+mn-lt"/>
            </a:endParaRPr>
          </a:p>
          <a:p>
            <a:endParaRPr lang="en-US" altLang="zh-CN" sz="2800" dirty="0">
              <a:cs typeface="+mn-ea"/>
              <a:sym typeface="+mn-lt"/>
            </a:endParaRPr>
          </a:p>
          <a:p>
            <a:r>
              <a:rPr lang="en-US" altLang="zh-CN" sz="2800" dirty="0">
                <a:cs typeface="+mn-ea"/>
                <a:sym typeface="+mn-lt"/>
              </a:rPr>
              <a:t>2.</a:t>
            </a:r>
            <a:r>
              <a:rPr lang="zh-CN" altLang="en-US" sz="2800" dirty="0">
                <a:cs typeface="+mn-ea"/>
                <a:sym typeface="+mn-lt"/>
              </a:rPr>
              <a:t>必须在成人的陪同下游泳</a:t>
            </a:r>
          </a:p>
          <a:p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0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EF2C7F-0743-4ED8-AB51-3C365F271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9"/>
          <a:stretch/>
        </p:blipFill>
        <p:spPr>
          <a:xfrm>
            <a:off x="274320" y="1527858"/>
            <a:ext cx="9383806" cy="49439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293438-B63A-46CE-921A-01301A57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41380" y="1102928"/>
            <a:ext cx="4425791" cy="36195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662C775-C721-4346-B74F-2AE486260B27}"/>
              </a:ext>
            </a:extLst>
          </p:cNvPr>
          <p:cNvSpPr/>
          <p:nvPr/>
        </p:nvSpPr>
        <p:spPr>
          <a:xfrm>
            <a:off x="7752881" y="1671047"/>
            <a:ext cx="3035022" cy="221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小朋友，去游泳一定要有成人陪同哦。</a:t>
            </a:r>
          </a:p>
        </p:txBody>
      </p:sp>
    </p:spTree>
    <p:extLst>
      <p:ext uri="{BB962C8B-B14F-4D97-AF65-F5344CB8AC3E}">
        <p14:creationId xmlns:p14="http://schemas.microsoft.com/office/powerpoint/2010/main" val="2623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EC8A88A-40D4-4F78-BBE7-A635A48ACE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1" y="1328248"/>
            <a:ext cx="4757088" cy="4757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9A9601E-B559-47EA-AB80-FA6D465A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475" y="772664"/>
            <a:ext cx="7587082" cy="55353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D1F7922-8638-4360-8C92-F472B7FA5D5A}"/>
              </a:ext>
            </a:extLst>
          </p:cNvPr>
          <p:cNvSpPr/>
          <p:nvPr/>
        </p:nvSpPr>
        <p:spPr>
          <a:xfrm>
            <a:off x="6438626" y="3002421"/>
            <a:ext cx="3557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3.</a:t>
            </a:r>
            <a:r>
              <a:rPr lang="zh-CN" altLang="en-US" sz="3600" dirty="0">
                <a:cs typeface="+mn-ea"/>
                <a:sym typeface="+mn-lt"/>
              </a:rPr>
              <a:t>做好准备活动，  下水前应先热身，但不宜太剧烈。</a:t>
            </a:r>
          </a:p>
          <a:p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5534" y="665825"/>
            <a:ext cx="1979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ADDCE2"/>
                </a:solidFill>
              </a:rPr>
              <a:t>https://www.ypppt.com/</a:t>
            </a:r>
            <a:endParaRPr lang="zh-CN" altLang="en-US" sz="1100" dirty="0">
              <a:solidFill>
                <a:srgbClr val="ADDC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EA4E03C-1C6D-46A5-B89F-B95CA7C2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10" y="431316"/>
            <a:ext cx="8507392" cy="59953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53C9F49-EB0A-47B5-89EA-5BAAB96E8A09}"/>
              </a:ext>
            </a:extLst>
          </p:cNvPr>
          <p:cNvSpPr/>
          <p:nvPr/>
        </p:nvSpPr>
        <p:spPr>
          <a:xfrm>
            <a:off x="3677277" y="2220152"/>
            <a:ext cx="3339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4 </a:t>
            </a:r>
            <a:r>
              <a:rPr lang="zh-CN" altLang="en-US" sz="4000" dirty="0">
                <a:cs typeface="+mn-ea"/>
                <a:sym typeface="+mn-lt"/>
              </a:rPr>
              <a:t>不要贸然跳水和潜泳，不要在水下憋气。</a:t>
            </a:r>
          </a:p>
          <a:p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5ECA844-F8FB-4FD4-BA3E-9DFC5D6F7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201" y="2220152"/>
            <a:ext cx="1493756" cy="16420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D68CA69-90CB-4A57-B6E0-3FF63BA97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3233790"/>
            <a:ext cx="5243953" cy="30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=""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同伴落水怎么施救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5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CAE7595-6C85-49DF-B85F-C2F622A81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253" y="2174717"/>
            <a:ext cx="6109883" cy="43147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DB214AC-A9D6-491C-BE41-A8C3C2A66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2433" y="709389"/>
            <a:ext cx="3325401" cy="27196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266C852-354D-4257-BCD3-ED280BF6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75" y="814912"/>
            <a:ext cx="3325401" cy="271961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C19796C-A60D-4DB4-847E-2D5D3051B526}"/>
              </a:ext>
            </a:extLst>
          </p:cNvPr>
          <p:cNvSpPr/>
          <p:nvPr/>
        </p:nvSpPr>
        <p:spPr>
          <a:xfrm>
            <a:off x="8536570" y="944250"/>
            <a:ext cx="2090337" cy="1653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1.</a:t>
            </a:r>
            <a:r>
              <a:rPr lang="zh-CN" altLang="en-US" sz="3600" dirty="0">
                <a:cs typeface="+mn-ea"/>
                <a:sym typeface="+mn-lt"/>
              </a:rPr>
              <a:t>不能手拉手施救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99268B3-0BE4-432A-A54A-43660C73A1CC}"/>
              </a:ext>
            </a:extLst>
          </p:cNvPr>
          <p:cNvSpPr/>
          <p:nvPr/>
        </p:nvSpPr>
        <p:spPr>
          <a:xfrm>
            <a:off x="1411106" y="1336484"/>
            <a:ext cx="2185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如果你看到小伙伴落水了，首先你会怎么做呢？</a:t>
            </a:r>
          </a:p>
        </p:txBody>
      </p:sp>
    </p:spTree>
    <p:extLst>
      <p:ext uri="{BB962C8B-B14F-4D97-AF65-F5344CB8AC3E}">
        <p14:creationId xmlns:p14="http://schemas.microsoft.com/office/powerpoint/2010/main" val="1991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C3FC607-C0BD-4F3F-9358-BDB581F7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72" y="2520513"/>
            <a:ext cx="4881134" cy="4101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6DD6D82-D955-478D-AFC9-8B9ED8AE3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14053" y="859860"/>
            <a:ext cx="3325401" cy="271961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5BC272C-8485-4E16-BD39-62504566A440}"/>
              </a:ext>
            </a:extLst>
          </p:cNvPr>
          <p:cNvSpPr/>
          <p:nvPr/>
        </p:nvSpPr>
        <p:spPr>
          <a:xfrm>
            <a:off x="4138190" y="1094721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2 </a:t>
            </a:r>
            <a:r>
              <a:rPr lang="zh-CN" altLang="en-US" sz="3600" dirty="0">
                <a:cs typeface="+mn-ea"/>
                <a:sym typeface="+mn-lt"/>
              </a:rPr>
              <a:t>不能入水施救</a:t>
            </a: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6" name="Picture 4" descr="C:\Documents and Settings\Administrator\桌面\图片11.jpg">
            <a:extLst>
              <a:ext uri="{FF2B5EF4-FFF2-40B4-BE49-F238E27FC236}">
                <a16:creationId xmlns="" xmlns:a16="http://schemas.microsoft.com/office/drawing/2014/main" id="{84DC903E-0A9A-49BE-8FE7-326F97AB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6123469" y="2370409"/>
            <a:ext cx="5102225" cy="355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965FA18-E018-4AD8-94C1-48FC48C980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5002274" y="1494780"/>
            <a:ext cx="2318126" cy="23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1B480F1-0772-49FB-A21D-BE89C4431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25" t="13329" r="8306" b="4867"/>
          <a:stretch/>
        </p:blipFill>
        <p:spPr>
          <a:xfrm>
            <a:off x="7257327" y="1374302"/>
            <a:ext cx="4012427" cy="48215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E1FD64A-2E1A-42C9-920F-A10F7C9C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39" y="942233"/>
            <a:ext cx="5903088" cy="48277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DE3E60C-0973-4C24-8F0A-AA48B153B1D3}"/>
              </a:ext>
            </a:extLst>
          </p:cNvPr>
          <p:cNvSpPr/>
          <p:nvPr/>
        </p:nvSpPr>
        <p:spPr>
          <a:xfrm>
            <a:off x="2528903" y="1764425"/>
            <a:ext cx="3697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小学生没有足够的能力入水救溺水者，千万不能下水救人，以免发生更多的悲剧。</a:t>
            </a:r>
          </a:p>
        </p:txBody>
      </p:sp>
    </p:spTree>
    <p:extLst>
      <p:ext uri="{BB962C8B-B14F-4D97-AF65-F5344CB8AC3E}">
        <p14:creationId xmlns:p14="http://schemas.microsoft.com/office/powerpoint/2010/main" val="5759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5BAC7F2-EEFE-44A5-A0DF-554C29D9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77" y="1215100"/>
            <a:ext cx="5297135" cy="48676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03BD9F6-218A-4E0C-83A9-FBC6467513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525" y="775263"/>
            <a:ext cx="5777902" cy="52429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01678C0-5959-4CF5-B3A2-2A65BEBB07E2}"/>
              </a:ext>
            </a:extLst>
          </p:cNvPr>
          <p:cNvSpPr/>
          <p:nvPr/>
        </p:nvSpPr>
        <p:spPr>
          <a:xfrm>
            <a:off x="6907791" y="2930648"/>
            <a:ext cx="351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cs typeface="+mn-ea"/>
                <a:sym typeface="+mn-lt"/>
              </a:rPr>
              <a:t>救援</a:t>
            </a:r>
            <a:r>
              <a:rPr lang="zh-CN" altLang="en-US" sz="2400" dirty="0" smtClean="0">
                <a:cs typeface="+mn-ea"/>
                <a:sym typeface="+mn-lt"/>
              </a:rPr>
              <a:t>的优品要务</a:t>
            </a:r>
            <a:r>
              <a:rPr lang="zh-CN" altLang="en-US" sz="2400" dirty="0">
                <a:cs typeface="+mn-ea"/>
                <a:sym typeface="+mn-lt"/>
              </a:rPr>
              <a:t>是保证自身安全，不然就是添乱，甚至可能引发更大的悲剧！</a:t>
            </a:r>
          </a:p>
        </p:txBody>
      </p:sp>
    </p:spTree>
    <p:extLst>
      <p:ext uri="{BB962C8B-B14F-4D97-AF65-F5344CB8AC3E}">
        <p14:creationId xmlns:p14="http://schemas.microsoft.com/office/powerpoint/2010/main" val="1276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584219C-CACA-4601-9F4A-37530CDFE8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2274093"/>
            <a:ext cx="6826485" cy="4820856"/>
          </a:xfrm>
          <a:prstGeom prst="rect">
            <a:avLst/>
          </a:prstGeom>
        </p:spPr>
      </p:pic>
      <p:pic>
        <p:nvPicPr>
          <p:cNvPr id="5" name="Picture 4" descr="C:\Documents and Settings\Administrator\桌面\图片11.jpg">
            <a:extLst>
              <a:ext uri="{FF2B5EF4-FFF2-40B4-BE49-F238E27FC236}">
                <a16:creationId xmlns="" xmlns:a16="http://schemas.microsoft.com/office/drawing/2014/main" id="{BD6543EF-568E-418C-8FD0-496AB04C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5656407" y="1250180"/>
            <a:ext cx="5476732" cy="398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4958D9F-60A2-4DC0-A96D-1377B9097E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8537768" y="3107355"/>
            <a:ext cx="2318126" cy="23181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1D6D9C8-2611-43A3-911A-3DFD50862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71288" y="914287"/>
            <a:ext cx="3325401" cy="27196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D050A0A-9870-464C-B587-EBCC5538CE1D}"/>
              </a:ext>
            </a:extLst>
          </p:cNvPr>
          <p:cNvSpPr/>
          <p:nvPr/>
        </p:nvSpPr>
        <p:spPr>
          <a:xfrm>
            <a:off x="1895425" y="1149148"/>
            <a:ext cx="2090337" cy="248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cs typeface="+mn-ea"/>
                <a:sym typeface="+mn-lt"/>
              </a:rPr>
              <a:t>不能贸然行动！！！</a:t>
            </a:r>
          </a:p>
          <a:p>
            <a:pPr>
              <a:lnSpc>
                <a:spcPct val="150000"/>
              </a:lnSpc>
            </a:pP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4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48AC66A-AFAC-4094-9EEA-CB24FBCB49AC}"/>
              </a:ext>
            </a:extLst>
          </p:cNvPr>
          <p:cNvSpPr/>
          <p:nvPr/>
        </p:nvSpPr>
        <p:spPr>
          <a:xfrm>
            <a:off x="309254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图片包含 人员, 天空, 妇女&#10;&#10;描述已自动生成">
            <a:extLst>
              <a:ext uri="{FF2B5EF4-FFF2-40B4-BE49-F238E27FC236}">
                <a16:creationId xmlns="" xmlns:a16="http://schemas.microsoft.com/office/drawing/2014/main" id="{A8E81D4B-5E31-4270-B04D-849573069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8" y="1098144"/>
            <a:ext cx="5419567" cy="5419567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9AA6395E-B080-4848-BA9C-36F4422F7F8C}"/>
              </a:ext>
            </a:extLst>
          </p:cNvPr>
          <p:cNvGrpSpPr/>
          <p:nvPr/>
        </p:nvGrpSpPr>
        <p:grpSpPr>
          <a:xfrm>
            <a:off x="6354193" y="1408662"/>
            <a:ext cx="1071518" cy="836389"/>
            <a:chOff x="6313130" y="1385157"/>
            <a:chExt cx="1354277" cy="1057101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52DE0A9A-7821-4BC5-8292-2077123A4986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10" name="Freeform 343">
                <a:extLst>
                  <a:ext uri="{FF2B5EF4-FFF2-40B4-BE49-F238E27FC236}">
                    <a16:creationId xmlns="" xmlns:a16="http://schemas.microsoft.com/office/drawing/2014/main" id="{8C57381C-40B3-451D-AB2F-055282E4B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Freeform 344">
                <a:extLst>
                  <a:ext uri="{FF2B5EF4-FFF2-40B4-BE49-F238E27FC236}">
                    <a16:creationId xmlns="" xmlns:a16="http://schemas.microsoft.com/office/drawing/2014/main" id="{E58EDEDC-71DB-4AE0-AB35-2D416701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 345">
                <a:extLst>
                  <a:ext uri="{FF2B5EF4-FFF2-40B4-BE49-F238E27FC236}">
                    <a16:creationId xmlns="" xmlns:a16="http://schemas.microsoft.com/office/drawing/2014/main" id="{48512CF0-B7E0-4333-AB4E-5747AA10E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346">
                <a:extLst>
                  <a:ext uri="{FF2B5EF4-FFF2-40B4-BE49-F238E27FC236}">
                    <a16:creationId xmlns="" xmlns:a16="http://schemas.microsoft.com/office/drawing/2014/main" id="{FA92516B-9CA2-46E0-9823-876E03E0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4950E5AB-5784-418F-8C3C-BA5F1B308F1B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11704C1-1BB9-4F39-9970-858EB7F5D21C}"/>
              </a:ext>
            </a:extLst>
          </p:cNvPr>
          <p:cNvSpPr txBox="1"/>
          <p:nvPr/>
        </p:nvSpPr>
        <p:spPr>
          <a:xfrm>
            <a:off x="7500952" y="1490810"/>
            <a:ext cx="441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远离野外危险水域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5A0B5B79-8052-4A5F-9671-71001B6742B1}"/>
              </a:ext>
            </a:extLst>
          </p:cNvPr>
          <p:cNvGrpSpPr/>
          <p:nvPr/>
        </p:nvGrpSpPr>
        <p:grpSpPr>
          <a:xfrm>
            <a:off x="6324600" y="2539833"/>
            <a:ext cx="1071518" cy="836389"/>
            <a:chOff x="6313130" y="1385157"/>
            <a:chExt cx="1354277" cy="1057101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2FC653EA-2E6A-4C6A-B9FC-2A4174DCDF5B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0" name="Freeform 343">
                <a:extLst>
                  <a:ext uri="{FF2B5EF4-FFF2-40B4-BE49-F238E27FC236}">
                    <a16:creationId xmlns="" xmlns:a16="http://schemas.microsoft.com/office/drawing/2014/main" id="{7F743E13-A84F-4033-8296-103F92705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 344">
                <a:extLst>
                  <a:ext uri="{FF2B5EF4-FFF2-40B4-BE49-F238E27FC236}">
                    <a16:creationId xmlns="" xmlns:a16="http://schemas.microsoft.com/office/drawing/2014/main" id="{5E49793E-88D1-463C-B2E0-59194348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45">
                <a:extLst>
                  <a:ext uri="{FF2B5EF4-FFF2-40B4-BE49-F238E27FC236}">
                    <a16:creationId xmlns="" xmlns:a16="http://schemas.microsoft.com/office/drawing/2014/main" id="{9010E31B-8A45-4AE0-9B8E-FD6E7F968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46">
                <a:extLst>
                  <a:ext uri="{FF2B5EF4-FFF2-40B4-BE49-F238E27FC236}">
                    <a16:creationId xmlns="" xmlns:a16="http://schemas.microsoft.com/office/drawing/2014/main" id="{EA0A03FF-57D5-4DC4-AAB1-1F47C755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BCFBCFDB-2C3C-4F4F-98CB-5B9ECAA2900C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EE92769-7359-40A7-8271-2E1B1C992A58}"/>
              </a:ext>
            </a:extLst>
          </p:cNvPr>
          <p:cNvSpPr txBox="1"/>
          <p:nvPr/>
        </p:nvSpPr>
        <p:spPr>
          <a:xfrm>
            <a:off x="7471359" y="2621981"/>
            <a:ext cx="447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游泳的注意事项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7C9B0080-466E-4659-9B5B-74DBA77DA174}"/>
              </a:ext>
            </a:extLst>
          </p:cNvPr>
          <p:cNvGrpSpPr/>
          <p:nvPr/>
        </p:nvGrpSpPr>
        <p:grpSpPr>
          <a:xfrm>
            <a:off x="6307133" y="3643734"/>
            <a:ext cx="1071518" cy="836389"/>
            <a:chOff x="6313130" y="1385157"/>
            <a:chExt cx="1354277" cy="1057101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CDAB41E9-6E01-486E-BD24-A2AE1405152C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28" name="Freeform 343">
                <a:extLst>
                  <a:ext uri="{FF2B5EF4-FFF2-40B4-BE49-F238E27FC236}">
                    <a16:creationId xmlns="" xmlns:a16="http://schemas.microsoft.com/office/drawing/2014/main" id="{12E5B556-FF3B-4749-A7A5-1B29DA550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44">
                <a:extLst>
                  <a:ext uri="{FF2B5EF4-FFF2-40B4-BE49-F238E27FC236}">
                    <a16:creationId xmlns="" xmlns:a16="http://schemas.microsoft.com/office/drawing/2014/main" id="{E1500200-8FAE-4B5C-894E-91EE147A7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345">
                <a:extLst>
                  <a:ext uri="{FF2B5EF4-FFF2-40B4-BE49-F238E27FC236}">
                    <a16:creationId xmlns="" xmlns:a16="http://schemas.microsoft.com/office/drawing/2014/main" id="{B8533BE8-07B9-4F76-B86A-E05E90BD9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346">
                <a:extLst>
                  <a:ext uri="{FF2B5EF4-FFF2-40B4-BE49-F238E27FC236}">
                    <a16:creationId xmlns="" xmlns:a16="http://schemas.microsoft.com/office/drawing/2014/main" id="{BE893137-72E9-48DD-AF96-87B3A35C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4DC88A34-182B-4717-AC1B-0CE70C014CC8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66BB0A5A-7DD1-4B40-AF90-C9DB70A0C02E}"/>
              </a:ext>
            </a:extLst>
          </p:cNvPr>
          <p:cNvSpPr txBox="1"/>
          <p:nvPr/>
        </p:nvSpPr>
        <p:spPr>
          <a:xfrm>
            <a:off x="7453892" y="3725882"/>
            <a:ext cx="431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同伴落水怎么施救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B67FA5A1-9C58-4B85-AF41-A2D5742B8048}"/>
              </a:ext>
            </a:extLst>
          </p:cNvPr>
          <p:cNvGrpSpPr/>
          <p:nvPr/>
        </p:nvGrpSpPr>
        <p:grpSpPr>
          <a:xfrm>
            <a:off x="6291458" y="4766058"/>
            <a:ext cx="1071518" cy="836389"/>
            <a:chOff x="6313130" y="1385157"/>
            <a:chExt cx="1354277" cy="1057101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E7799E9C-7FA8-4136-81F3-6E63B855D75F}"/>
                </a:ext>
              </a:extLst>
            </p:cNvPr>
            <p:cNvGrpSpPr/>
            <p:nvPr/>
          </p:nvGrpSpPr>
          <p:grpSpPr>
            <a:xfrm>
              <a:off x="6313130" y="1386856"/>
              <a:ext cx="1354277" cy="1055402"/>
              <a:chOff x="5395169" y="1264936"/>
              <a:chExt cx="1722108" cy="1342056"/>
            </a:xfrm>
          </p:grpSpPr>
          <p:sp>
            <p:nvSpPr>
              <p:cNvPr id="36" name="Freeform 343">
                <a:extLst>
                  <a:ext uri="{FF2B5EF4-FFF2-40B4-BE49-F238E27FC236}">
                    <a16:creationId xmlns="" xmlns:a16="http://schemas.microsoft.com/office/drawing/2014/main" id="{602EA24C-7799-43E1-AEA7-0DEAEC71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344">
                <a:extLst>
                  <a:ext uri="{FF2B5EF4-FFF2-40B4-BE49-F238E27FC236}">
                    <a16:creationId xmlns="" xmlns:a16="http://schemas.microsoft.com/office/drawing/2014/main" id="{5D74B6B2-6F3E-4DC3-9498-F0AA289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345">
                <a:extLst>
                  <a:ext uri="{FF2B5EF4-FFF2-40B4-BE49-F238E27FC236}">
                    <a16:creationId xmlns="" xmlns:a16="http://schemas.microsoft.com/office/drawing/2014/main" id="{B23111A8-E4B3-46CA-A860-E6764841E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04545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346">
                <a:extLst>
                  <a:ext uri="{FF2B5EF4-FFF2-40B4-BE49-F238E27FC236}">
                    <a16:creationId xmlns="" xmlns:a16="http://schemas.microsoft.com/office/drawing/2014/main" id="{2C5EC554-3800-450B-8957-3E851F2A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 dirty="0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CFC53445-35F3-452A-A63F-360D2EDCC539}"/>
                </a:ext>
              </a:extLst>
            </p:cNvPr>
            <p:cNvSpPr txBox="1"/>
            <p:nvPr/>
          </p:nvSpPr>
          <p:spPr>
            <a:xfrm>
              <a:off x="6545612" y="1385157"/>
              <a:ext cx="940942" cy="81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65DB933B-0A4B-4559-A02C-DA5C1AA5D5D9}"/>
              </a:ext>
            </a:extLst>
          </p:cNvPr>
          <p:cNvSpPr txBox="1"/>
          <p:nvPr/>
        </p:nvSpPr>
        <p:spPr>
          <a:xfrm>
            <a:off x="7438217" y="4848206"/>
            <a:ext cx="518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不慎落水，如何自救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2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=""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不慎落水，如何自救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5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79D4F33-6AE4-4246-9EB2-2395CA8A1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361" y="826785"/>
            <a:ext cx="2883670" cy="53764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2F0B0DE-C69A-424B-B57C-E3B5AAD83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903" y="173620"/>
            <a:ext cx="9485097" cy="66843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D71450E-4E7E-4EA8-AB80-2AD0B0BB590D}"/>
              </a:ext>
            </a:extLst>
          </p:cNvPr>
          <p:cNvSpPr/>
          <p:nvPr/>
        </p:nvSpPr>
        <p:spPr>
          <a:xfrm>
            <a:off x="6705600" y="2237734"/>
            <a:ext cx="38042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碰到有人溺水</a:t>
            </a:r>
            <a:r>
              <a:rPr lang="zh-CN" altLang="en-US" sz="3200" dirty="0" smtClean="0">
                <a:cs typeface="+mn-ea"/>
                <a:sym typeface="+mn-lt"/>
              </a:rPr>
              <a:t>，优品时间</a:t>
            </a:r>
            <a:r>
              <a:rPr lang="zh-CN" altLang="en-US" sz="3200" dirty="0">
                <a:cs typeface="+mn-ea"/>
                <a:sym typeface="+mn-lt"/>
              </a:rPr>
              <a:t>要大声呼叫，派出一人去寻求成人的帮助（如果有多个同伴在一起的话）</a:t>
            </a:r>
          </a:p>
        </p:txBody>
      </p:sp>
    </p:spTree>
    <p:extLst>
      <p:ext uri="{BB962C8B-B14F-4D97-AF65-F5344CB8AC3E}">
        <p14:creationId xmlns:p14="http://schemas.microsoft.com/office/powerpoint/2010/main" val="13667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2BBDB74-2B8C-4103-B4CC-5E6687B0E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86"/>
            <a:ext cx="9871904" cy="69569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89E1B60-631B-4075-91C6-E384926BC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283" y="1741221"/>
            <a:ext cx="4300536" cy="43005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FB70A01-95F5-4DEB-B313-1BDB4B993A63}"/>
              </a:ext>
            </a:extLst>
          </p:cNvPr>
          <p:cNvSpPr/>
          <p:nvPr/>
        </p:nvSpPr>
        <p:spPr>
          <a:xfrm>
            <a:off x="2320096" y="1993922"/>
            <a:ext cx="4673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高年级同学和在有条件的情况下，除了呼叫大人，还可以这样做：</a:t>
            </a:r>
          </a:p>
          <a:p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94DA178-D7D5-49E8-8D59-E75ECC0CC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385" y="4882706"/>
            <a:ext cx="888164" cy="978368"/>
          </a:xfrm>
          <a:prstGeom prst="rect">
            <a:avLst/>
          </a:prstGeom>
        </p:spPr>
      </p:pic>
      <p:pic>
        <p:nvPicPr>
          <p:cNvPr id="4" name="Picture 6" descr="E:\12\漫画素材分类\溺水、急救\2-14(5)-副本.jpg">
            <a:extLst>
              <a:ext uri="{FF2B5EF4-FFF2-40B4-BE49-F238E27FC236}">
                <a16:creationId xmlns="" xmlns:a16="http://schemas.microsoft.com/office/drawing/2014/main" id="{9380D15C-DF0C-4D75-BC3D-AAA7C9D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65">
            <a:off x="6515592" y="2040231"/>
            <a:ext cx="4708147" cy="332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1">
            <a:extLst>
              <a:ext uri="{FF2B5EF4-FFF2-40B4-BE49-F238E27FC236}">
                <a16:creationId xmlns="" xmlns:a16="http://schemas.microsoft.com/office/drawing/2014/main" id="{4D8FDF3F-C8FA-48C7-9E17-36526BD21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11" y="2616427"/>
            <a:ext cx="4620449" cy="22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寻找竹竿、树枝等，俯身趴下来，慢慢将溺水者拉上岸。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F3AE763-84F5-447D-B88E-C0CC36AC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80" y="4898766"/>
            <a:ext cx="888164" cy="978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C85B602-6D74-4977-AD2F-3B13924D9B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2294" y="1305010"/>
            <a:ext cx="888164" cy="978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D60D64-BECE-4927-9674-58540791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63589" y="1321070"/>
            <a:ext cx="888164" cy="9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71736DC-4C7F-4AFE-8341-1A74494C88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80" y="-304800"/>
            <a:ext cx="7162800" cy="7162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406F3E4-D130-4FB8-96A7-BCC30B1AC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598" y="1611378"/>
            <a:ext cx="4093466" cy="36352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1A47AFB-48FC-4628-8A5C-E5A11609D282}"/>
              </a:ext>
            </a:extLst>
          </p:cNvPr>
          <p:cNvSpPr/>
          <p:nvPr/>
        </p:nvSpPr>
        <p:spPr>
          <a:xfrm>
            <a:off x="6170622" y="2562594"/>
            <a:ext cx="43313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cs typeface="+mn-ea"/>
                <a:sym typeface="+mn-lt"/>
              </a:rPr>
              <a:t> </a:t>
            </a:r>
            <a:r>
              <a:rPr lang="zh-CN" altLang="en-US" sz="3200" dirty="0">
                <a:cs typeface="+mn-ea"/>
                <a:sym typeface="+mn-lt"/>
              </a:rPr>
              <a:t>不慎落入水中，千万不要惊慌，要采取正确的措施自救，以便争取获救的机会。</a:t>
            </a:r>
          </a:p>
        </p:txBody>
      </p:sp>
    </p:spTree>
    <p:extLst>
      <p:ext uri="{BB962C8B-B14F-4D97-AF65-F5344CB8AC3E}">
        <p14:creationId xmlns:p14="http://schemas.microsoft.com/office/powerpoint/2010/main" val="15223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=""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734" y="2838112"/>
            <a:ext cx="3368040" cy="33680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1031676">
            <a:off x="4199531" y="2423671"/>
            <a:ext cx="54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3176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0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=""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413651" y="2459503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远离野外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危险水域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88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图片包含 矢量图形&#10;&#10;描述已自动生成">
            <a:extLst>
              <a:ext uri="{FF2B5EF4-FFF2-40B4-BE49-F238E27FC236}">
                <a16:creationId xmlns="" xmlns:a16="http://schemas.microsoft.com/office/drawing/2014/main" id="{1B51485E-9876-4C07-B43B-0B99ABE6B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27" y="215964"/>
            <a:ext cx="5993296" cy="59932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377E3B7-59A4-4AE3-B08F-13B664201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="" xmlns:a16="http://schemas.microsoft.com/office/drawing/2014/main" id="{7602D295-15D3-4815-8C9B-DC7A8808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1469A09-D12C-4DE3-AF27-699E7F6209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53" y="4239549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71572" y="639326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60142BE-AC47-493C-A782-95AB84F4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472" y="1064870"/>
            <a:ext cx="6593711" cy="41857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E15C95-4A0B-4207-A541-CD790543F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1350381" y="902825"/>
            <a:ext cx="3616638" cy="560340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5ECF4CC-12F4-4046-A3EF-FF369427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982" y="1848924"/>
            <a:ext cx="372873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水库水深，</a:t>
            </a:r>
            <a:endParaRPr lang="en-US" altLang="zh-CN" sz="44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经常发生儿童溺水事件！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6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7F3A5CA-ABF1-485B-B0D0-7FB2AE11B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236" y="143719"/>
            <a:ext cx="3840480" cy="2133600"/>
          </a:xfrm>
          <a:prstGeom prst="rect">
            <a:avLst/>
          </a:prstGeom>
        </p:spPr>
      </p:pic>
      <p:pic>
        <p:nvPicPr>
          <p:cNvPr id="4" name="图片 3" descr="图片包含 矢量图形&#10;&#10;描述已自动生成">
            <a:extLst>
              <a:ext uri="{FF2B5EF4-FFF2-40B4-BE49-F238E27FC236}">
                <a16:creationId xmlns="" xmlns:a16="http://schemas.microsoft.com/office/drawing/2014/main" id="{4FD0C26A-DBA1-493D-A245-DDB4C8992D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"/>
          <a:stretch/>
        </p:blipFill>
        <p:spPr>
          <a:xfrm>
            <a:off x="509322" y="2430684"/>
            <a:ext cx="5995649" cy="388055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DD55A7D4-BAF8-487A-8C71-9D948997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914" y="1816905"/>
            <a:ext cx="50527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en-US" altLang="zh-CN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C2D0149-1286-4FA6-B0BD-CEDC5F44D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32" y="499737"/>
            <a:ext cx="7833283" cy="55422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D807124-3876-4F79-9569-6175C9D64D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002" y="1388963"/>
            <a:ext cx="3472925" cy="510549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4A8F10BC-72A2-427F-83D5-2D19CC75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374" y="1546557"/>
            <a:ext cx="4678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人在溺水后，</a:t>
            </a: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分钟后将失去意识；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4-6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分钟身体将遭受不可避免的伤害。如果在野外落水，很难被及时营救，从而溺水死亡。</a:t>
            </a:r>
          </a:p>
        </p:txBody>
      </p:sp>
    </p:spTree>
    <p:extLst>
      <p:ext uri="{BB962C8B-B14F-4D97-AF65-F5344CB8AC3E}">
        <p14:creationId xmlns:p14="http://schemas.microsoft.com/office/powerpoint/2010/main" val="35798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44BEB4-54F0-4E39-BDF2-5FFDF13ECB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3" name="图片 2" descr="图片包含 物体, 就坐, 室内&#10;&#10;描述已自动生成">
            <a:extLst>
              <a:ext uri="{FF2B5EF4-FFF2-40B4-BE49-F238E27FC236}">
                <a16:creationId xmlns="" xmlns:a16="http://schemas.microsoft.com/office/drawing/2014/main" id="{E4724E2F-EBAD-4D11-87FE-A48FD857A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90" y="3208502"/>
            <a:ext cx="3649498" cy="36494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5AC5C83-D919-4A05-A371-4217D2C8ABA4}"/>
              </a:ext>
            </a:extLst>
          </p:cNvPr>
          <p:cNvSpPr txBox="1"/>
          <p:nvPr/>
        </p:nvSpPr>
        <p:spPr>
          <a:xfrm rot="477384">
            <a:off x="5656720" y="2355330"/>
            <a:ext cx="328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游泳的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注意事项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3D87EEC-6B4A-4CE0-9DF2-5973E1A627AC}"/>
              </a:ext>
            </a:extLst>
          </p:cNvPr>
          <p:cNvSpPr txBox="1"/>
          <p:nvPr/>
        </p:nvSpPr>
        <p:spPr>
          <a:xfrm rot="740307">
            <a:off x="3746602" y="2294214"/>
            <a:ext cx="1776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1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1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980457-53E2-4A72-A0E9-C8165AD73F8C}"/>
              </a:ext>
            </a:extLst>
          </p:cNvPr>
          <p:cNvSpPr/>
          <p:nvPr/>
        </p:nvSpPr>
        <p:spPr>
          <a:xfrm>
            <a:off x="274320" y="236220"/>
            <a:ext cx="11643360" cy="6385560"/>
          </a:xfrm>
          <a:prstGeom prst="rect">
            <a:avLst/>
          </a:prstGeom>
          <a:solidFill>
            <a:srgbClr val="ADD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B9DAF7-AC54-4A21-BF5F-3476A4B57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33" y="555274"/>
            <a:ext cx="4224601" cy="6066506"/>
          </a:xfrm>
          <a:prstGeom prst="rect">
            <a:avLst/>
          </a:prstGeom>
        </p:spPr>
      </p:pic>
      <p:pic>
        <p:nvPicPr>
          <p:cNvPr id="4" name="图片 3" descr="图片包含 文字, 地图&#10;&#10;描述已自动生成">
            <a:extLst>
              <a:ext uri="{FF2B5EF4-FFF2-40B4-BE49-F238E27FC236}">
                <a16:creationId xmlns="" xmlns:a16="http://schemas.microsoft.com/office/drawing/2014/main" id="{D4E79347-1E04-4684-9DBD-91C2811B5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-486523"/>
            <a:ext cx="7831045" cy="783104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="" xmlns:a16="http://schemas.microsoft.com/office/drawing/2014/main" id="{51D00FAE-3387-48F2-942A-B1A390E7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050" y="2678093"/>
            <a:ext cx="45258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50000"/>
              </a:lnSpc>
              <a:defRPr/>
            </a:pPr>
            <a:r>
              <a:rPr lang="zh-CN" altLang="en-US" sz="3200" kern="0" dirty="0">
                <a:latin typeface="+mn-lt"/>
                <a:ea typeface="+mn-ea"/>
                <a:cs typeface="+mn-ea"/>
                <a:sym typeface="+mn-lt"/>
              </a:rPr>
              <a:t>记住：如果没有大人陪同，去野外水边游泳、玩水、捉鱼等都是非常危险的！</a:t>
            </a:r>
          </a:p>
        </p:txBody>
      </p:sp>
    </p:spTree>
    <p:extLst>
      <p:ext uri="{BB962C8B-B14F-4D97-AF65-F5344CB8AC3E}">
        <p14:creationId xmlns:p14="http://schemas.microsoft.com/office/powerpoint/2010/main" val="3514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cyvvase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518</Words>
  <Application>Microsoft Office PowerPoint</Application>
  <PresentationFormat>宽屏</PresentationFormat>
  <Paragraphs>83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等线</vt:lpstr>
      <vt:lpstr>方正卡通简体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140</cp:revision>
  <dcterms:created xsi:type="dcterms:W3CDTF">2019-03-29T12:25:33Z</dcterms:created>
  <dcterms:modified xsi:type="dcterms:W3CDTF">2023-02-01T03:44:01Z</dcterms:modified>
</cp:coreProperties>
</file>