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7" r:id="rId4"/>
    <p:sldId id="376" r:id="rId5"/>
    <p:sldId id="378" r:id="rId6"/>
    <p:sldId id="379" r:id="rId7"/>
    <p:sldId id="385" r:id="rId8"/>
    <p:sldId id="386" r:id="rId9"/>
    <p:sldId id="387" r:id="rId10"/>
    <p:sldId id="388" r:id="rId11"/>
    <p:sldId id="393" r:id="rId12"/>
    <p:sldId id="394" r:id="rId13"/>
    <p:sldId id="395" r:id="rId14"/>
    <p:sldId id="396" r:id="rId15"/>
    <p:sldId id="397" r:id="rId16"/>
    <p:sldId id="398" r:id="rId17"/>
    <p:sldId id="4447" r:id="rId18"/>
    <p:sldId id="4448" r:id="rId19"/>
    <p:sldId id="4449" r:id="rId20"/>
    <p:sldId id="4450" r:id="rId21"/>
    <p:sldId id="4451" r:id="rId22"/>
    <p:sldId id="4456" r:id="rId23"/>
    <p:sldId id="4457" r:id="rId24"/>
    <p:sldId id="4458" r:id="rId25"/>
    <p:sldId id="4462" r:id="rId26"/>
    <p:sldId id="4461" r:id="rId27"/>
    <p:sldId id="4463" r:id="rId28"/>
    <p:sldId id="446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8"/>
    <a:srgbClr val="C00000"/>
    <a:srgbClr val="84010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1F-4387-8C23-8CE0EC905A06}"/>
              </c:ext>
            </c:extLst>
          </c:dPt>
          <c:dPt>
            <c:idx val="1"/>
            <c:invertIfNegative val="0"/>
            <c:bubble3D val="0"/>
            <c:spPr>
              <a:solidFill>
                <a:srgbClr val="84010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1F-4387-8C23-8CE0EC905A06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1F-4387-8C23-8CE0EC905A06}"/>
              </c:ext>
            </c:extLst>
          </c:dPt>
          <c:dPt>
            <c:idx val="3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1F-4387-8C23-8CE0EC905A06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1">
                  <c:v>100</c:v>
                </c:pt>
                <c:pt idx="2">
                  <c:v>120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81F-4387-8C23-8CE0EC905A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81F-4387-8C23-8CE0EC905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48348160"/>
        <c:axId val="348353056"/>
      </c:barChart>
      <c:catAx>
        <c:axId val="3483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48353056"/>
        <c:crosses val="autoZero"/>
        <c:auto val="1"/>
        <c:lblAlgn val="ctr"/>
        <c:lblOffset val="100"/>
        <c:noMultiLvlLbl val="0"/>
      </c:catAx>
      <c:valAx>
        <c:axId val="348353056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4834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47-4B0E-B400-67F7C56805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4010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47-4B0E-B400-67F7C56805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47-4B0E-B400-67F7C5680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343808"/>
        <c:axId val="348341632"/>
      </c:barChart>
      <c:catAx>
        <c:axId val="34834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48341632"/>
        <c:crosses val="autoZero"/>
        <c:auto val="1"/>
        <c:lblAlgn val="ctr"/>
        <c:lblOffset val="100"/>
        <c:noMultiLvlLbl val="0"/>
      </c:catAx>
      <c:valAx>
        <c:axId val="34834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8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4834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1651E-3F62-4B9F-AA1A-594B4542798C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B9FA-EE42-4581-9644-610431319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04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BB9FA-EE42-4581-9644-610431319F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44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BB9FA-EE42-4581-9644-610431319F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2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520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F1534E9-0FCE-4663-8148-572E8F201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8B50C61-74AC-4BF6-BF82-866CEA146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3D45969-4E72-4BB4-95D0-5B37E838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63AA89-8F90-4F0A-AA06-C117151D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C70ADA3-98EE-4C1D-8049-EA264986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5ACBDD-05F1-41FC-BE46-AA116B3C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EC0E0271-4EA9-416D-8D59-A477282FE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F35449C-1EA7-4B70-8D5C-244081C4A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1574842-30D7-4F5E-BB1C-061631FA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B1D6AE2-6858-4990-B823-061E7B65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A56B008-24C1-4D7C-8213-0607A298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5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DDD6A54-7494-4A4B-8574-3E1CBDAF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AF27D7F-8B07-4877-A769-76496006F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D42112A-18E4-4400-A076-360080E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A84FDE7-C9E8-48C9-A367-7E22498C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1497861-9610-409D-AEBC-FBEDECA8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C30A13A-6EB2-4A25-96DF-5F6433FA7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8EF098A-764F-4B52-952E-D25389100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291E1FE-4E16-4F88-8517-17CE7246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292D18F-4CE0-4F71-9429-0B60B2CF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D3C8C48-216C-4D2A-B607-6336FE51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1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8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3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25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2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18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93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7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F1EB2C-4C65-447B-B0CF-0EC83657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9F87D93-1728-4EFE-817E-0FA9CB24D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E77EE7E-F9AA-4DA2-9EF7-6359A77D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2BA5920-351E-4741-95B4-E528AE4D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B45C4F6-7680-44D4-ABFE-80C91C18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4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05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10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80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59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62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78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8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BB6F3F5-44CD-40BF-BD5D-8C1879FC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C1F0672-C19B-42F4-AA16-71BC9A32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FB7789C-F0EF-412B-83B6-6568ECF0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4E6C5F8-58BC-46F8-812D-14227AA2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A266A38-D402-4C5B-8157-1BB3B3F3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6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711DE6-64AC-435D-89B5-FF28B0EB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FD50F07-A359-4D86-B3C0-D50956F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35A9ADE-4ACD-4C67-A553-1B3CB89D0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2C9F19F-4FD8-4933-866A-4B777C32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21C6482-030F-47A9-9C59-4339F83A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94D41C1-1BD6-49C1-977D-FA394474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5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09B2481-9053-4B69-BFD3-FAD75789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042E84D-C6C8-4E57-93E6-27C275F8E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8AB3C79-E4C6-4683-9C41-4D26318E0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20B5B95-FA1D-41BF-AED4-B452D4170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713CC274-BBC2-430A-BCB0-5D0CE9283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7ED9FB3-B11C-45AF-8369-05F5B143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191ECF3-FBB8-417F-8CA2-F12695E7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F525D83-1BC8-4477-A2FA-1EE7DC8B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1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09B2481-9053-4B69-BFD3-FAD75789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042E84D-C6C8-4E57-93E6-27C275F8E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8AB3C79-E4C6-4683-9C41-4D26318E0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20B5B95-FA1D-41BF-AED4-B452D4170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713CC274-BBC2-430A-BCB0-5D0CE9283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7ED9FB3-B11C-45AF-8369-05F5B143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191ECF3-FBB8-417F-8CA2-F12695E7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F525D83-1BC8-4477-A2FA-1EE7DC8B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243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248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3AA2D6D-088D-4D4C-AB54-E95F24FA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3CBFDCEF-0A07-4F55-9421-23BAF1D7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2F0F474-697F-4597-BD6E-1C1DD4F6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5024EC2-A70E-4E64-8C33-6C6CAE0F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9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6062037-A05A-4C26-B82F-6FE844AF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10BFCCB-9FBB-4DE4-B7E4-E6BCE9A0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9CA8B64C-1576-4CFB-899B-7BD6D59E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FA8CA6-CDF5-420A-9FF4-045BE400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483F5FA-081C-43D1-8C79-9ABE53B4D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A0935D-3086-487A-B80C-8B8A419DA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1DF641D-1BF3-4213-B4AF-B32FB48E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62F450E-D777-46D0-A433-10396DA4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5137A60-6F0F-4106-ADF4-A398381C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7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A0D3137-FA41-4E35-AB77-3D08C9AD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A6AC197-93DE-48ED-A1D2-2578204B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D3EDB3A-9C3C-4A9D-8F6F-BC5F27DFC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66A37-F9D5-41F7-BD09-67200E765684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9A688A8-C5A2-4125-BC61-666AFE4A6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1DFF173-9892-48CA-8A70-443B56BF2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95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8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2.svg"/><Relationship Id="rId5" Type="http://schemas.openxmlformats.org/officeDocument/2006/relationships/image" Target="../media/image30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8.svg"/><Relationship Id="rId4" Type="http://schemas.openxmlformats.org/officeDocument/2006/relationships/image" Target="../media/image26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aike.baidu.com/item/%E7%9B%AE%E6%A0%87%E7%AE%A1%E7%90%86" TargetMode="Externa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9CA656E4-CD6C-4E18-B56A-49A57618D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="" xmlns:a16="http://schemas.microsoft.com/office/drawing/2014/main" id="{E6B8B467-A43A-4496-9985-9F93628F1D4F}"/>
              </a:ext>
            </a:extLst>
          </p:cNvPr>
          <p:cNvSpPr/>
          <p:nvPr/>
        </p:nvSpPr>
        <p:spPr>
          <a:xfrm>
            <a:off x="-25401" y="1625599"/>
            <a:ext cx="5440362" cy="3959860"/>
          </a:xfrm>
          <a:custGeom>
            <a:avLst/>
            <a:gdLst>
              <a:gd name="connsiteX0" fmla="*/ 0 w 7302500"/>
              <a:gd name="connsiteY0" fmla="*/ 0 h 4000500"/>
              <a:gd name="connsiteX1" fmla="*/ 25400 w 7302500"/>
              <a:gd name="connsiteY1" fmla="*/ 3987800 h 4000500"/>
              <a:gd name="connsiteX2" fmla="*/ 7302500 w 7302500"/>
              <a:gd name="connsiteY2" fmla="*/ 4000500 h 4000500"/>
              <a:gd name="connsiteX3" fmla="*/ 4737100 w 7302500"/>
              <a:gd name="connsiteY3" fmla="*/ 12700 h 4000500"/>
              <a:gd name="connsiteX4" fmla="*/ 0 w 7302500"/>
              <a:gd name="connsiteY4" fmla="*/ 0 h 4000500"/>
              <a:gd name="connsiteX0" fmla="*/ 20320 w 7277100"/>
              <a:gd name="connsiteY0" fmla="*/ 0 h 4000500"/>
              <a:gd name="connsiteX1" fmla="*/ 0 w 7277100"/>
              <a:gd name="connsiteY1" fmla="*/ 3987800 h 4000500"/>
              <a:gd name="connsiteX2" fmla="*/ 7277100 w 7277100"/>
              <a:gd name="connsiteY2" fmla="*/ 4000500 h 4000500"/>
              <a:gd name="connsiteX3" fmla="*/ 4711700 w 7277100"/>
              <a:gd name="connsiteY3" fmla="*/ 12700 h 4000500"/>
              <a:gd name="connsiteX4" fmla="*/ 20320 w 7277100"/>
              <a:gd name="connsiteY4" fmla="*/ 0 h 4000500"/>
              <a:gd name="connsiteX0" fmla="*/ 5080 w 7277100"/>
              <a:gd name="connsiteY0" fmla="*/ 0 h 4000500"/>
              <a:gd name="connsiteX1" fmla="*/ 0 w 7277100"/>
              <a:gd name="connsiteY1" fmla="*/ 3987800 h 4000500"/>
              <a:gd name="connsiteX2" fmla="*/ 7277100 w 7277100"/>
              <a:gd name="connsiteY2" fmla="*/ 4000500 h 4000500"/>
              <a:gd name="connsiteX3" fmla="*/ 4711700 w 7277100"/>
              <a:gd name="connsiteY3" fmla="*/ 12700 h 4000500"/>
              <a:gd name="connsiteX4" fmla="*/ 5080 w 7277100"/>
              <a:gd name="connsiteY4" fmla="*/ 0 h 4000500"/>
              <a:gd name="connsiteX0" fmla="*/ 58 w 7272078"/>
              <a:gd name="connsiteY0" fmla="*/ 0 h 4000500"/>
              <a:gd name="connsiteX1" fmla="*/ 33078 w 7272078"/>
              <a:gd name="connsiteY1" fmla="*/ 3972560 h 4000500"/>
              <a:gd name="connsiteX2" fmla="*/ 7272078 w 7272078"/>
              <a:gd name="connsiteY2" fmla="*/ 4000500 h 4000500"/>
              <a:gd name="connsiteX3" fmla="*/ 4706678 w 7272078"/>
              <a:gd name="connsiteY3" fmla="*/ 12700 h 4000500"/>
              <a:gd name="connsiteX4" fmla="*/ 58 w 7272078"/>
              <a:gd name="connsiteY4" fmla="*/ 0 h 4000500"/>
              <a:gd name="connsiteX0" fmla="*/ 146 w 7272166"/>
              <a:gd name="connsiteY0" fmla="*/ 0 h 4000500"/>
              <a:gd name="connsiteX1" fmla="*/ 10306 w 7272166"/>
              <a:gd name="connsiteY1" fmla="*/ 3980180 h 4000500"/>
              <a:gd name="connsiteX2" fmla="*/ 7272166 w 7272166"/>
              <a:gd name="connsiteY2" fmla="*/ 4000500 h 4000500"/>
              <a:gd name="connsiteX3" fmla="*/ 4706766 w 7272166"/>
              <a:gd name="connsiteY3" fmla="*/ 12700 h 4000500"/>
              <a:gd name="connsiteX4" fmla="*/ 146 w 7272166"/>
              <a:gd name="connsiteY4" fmla="*/ 0 h 4000500"/>
              <a:gd name="connsiteX0" fmla="*/ 5080 w 7277100"/>
              <a:gd name="connsiteY0" fmla="*/ 0 h 4000500"/>
              <a:gd name="connsiteX1" fmla="*/ 0 w 7277100"/>
              <a:gd name="connsiteY1" fmla="*/ 3972560 h 4000500"/>
              <a:gd name="connsiteX2" fmla="*/ 7277100 w 7277100"/>
              <a:gd name="connsiteY2" fmla="*/ 4000500 h 4000500"/>
              <a:gd name="connsiteX3" fmla="*/ 4711700 w 7277100"/>
              <a:gd name="connsiteY3" fmla="*/ 12700 h 4000500"/>
              <a:gd name="connsiteX4" fmla="*/ 5080 w 7277100"/>
              <a:gd name="connsiteY4" fmla="*/ 0 h 4000500"/>
              <a:gd name="connsiteX0" fmla="*/ 5080 w 7253287"/>
              <a:gd name="connsiteY0" fmla="*/ 0 h 3983831"/>
              <a:gd name="connsiteX1" fmla="*/ 0 w 7253287"/>
              <a:gd name="connsiteY1" fmla="*/ 3972560 h 3983831"/>
              <a:gd name="connsiteX2" fmla="*/ 7253287 w 7253287"/>
              <a:gd name="connsiteY2" fmla="*/ 3983831 h 3983831"/>
              <a:gd name="connsiteX3" fmla="*/ 4711700 w 7253287"/>
              <a:gd name="connsiteY3" fmla="*/ 12700 h 3983831"/>
              <a:gd name="connsiteX4" fmla="*/ 5080 w 7253287"/>
              <a:gd name="connsiteY4" fmla="*/ 0 h 3983831"/>
              <a:gd name="connsiteX0" fmla="*/ 5080 w 7243762"/>
              <a:gd name="connsiteY0" fmla="*/ 0 h 3972560"/>
              <a:gd name="connsiteX1" fmla="*/ 0 w 7243762"/>
              <a:gd name="connsiteY1" fmla="*/ 3972560 h 3972560"/>
              <a:gd name="connsiteX2" fmla="*/ 7243762 w 7243762"/>
              <a:gd name="connsiteY2" fmla="*/ 3967163 h 3972560"/>
              <a:gd name="connsiteX3" fmla="*/ 4711700 w 7243762"/>
              <a:gd name="connsiteY3" fmla="*/ 12700 h 3972560"/>
              <a:gd name="connsiteX4" fmla="*/ 5080 w 7243762"/>
              <a:gd name="connsiteY4" fmla="*/ 0 h 3972560"/>
              <a:gd name="connsiteX0" fmla="*/ 1833880 w 7243762"/>
              <a:gd name="connsiteY0" fmla="*/ 12700 h 3959860"/>
              <a:gd name="connsiteX1" fmla="*/ 0 w 7243762"/>
              <a:gd name="connsiteY1" fmla="*/ 3959860 h 3959860"/>
              <a:gd name="connsiteX2" fmla="*/ 7243762 w 7243762"/>
              <a:gd name="connsiteY2" fmla="*/ 3954463 h 3959860"/>
              <a:gd name="connsiteX3" fmla="*/ 4711700 w 7243762"/>
              <a:gd name="connsiteY3" fmla="*/ 0 h 3959860"/>
              <a:gd name="connsiteX4" fmla="*/ 1833880 w 7243762"/>
              <a:gd name="connsiteY4" fmla="*/ 12700 h 3959860"/>
              <a:gd name="connsiteX0" fmla="*/ 30480 w 5440362"/>
              <a:gd name="connsiteY0" fmla="*/ 12700 h 3959860"/>
              <a:gd name="connsiteX1" fmla="*/ 0 w 5440362"/>
              <a:gd name="connsiteY1" fmla="*/ 3959860 h 3959860"/>
              <a:gd name="connsiteX2" fmla="*/ 5440362 w 5440362"/>
              <a:gd name="connsiteY2" fmla="*/ 3954463 h 3959860"/>
              <a:gd name="connsiteX3" fmla="*/ 2908300 w 5440362"/>
              <a:gd name="connsiteY3" fmla="*/ 0 h 3959860"/>
              <a:gd name="connsiteX4" fmla="*/ 30480 w 5440362"/>
              <a:gd name="connsiteY4" fmla="*/ 12700 h 395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0362" h="3959860">
                <a:moveTo>
                  <a:pt x="30480" y="12700"/>
                </a:moveTo>
                <a:cubicBezTo>
                  <a:pt x="28787" y="1341967"/>
                  <a:pt x="1693" y="2630593"/>
                  <a:pt x="0" y="3959860"/>
                </a:cubicBezTo>
                <a:lnTo>
                  <a:pt x="5440362" y="3954463"/>
                </a:lnTo>
                <a:lnTo>
                  <a:pt x="2908300" y="0"/>
                </a:lnTo>
                <a:lnTo>
                  <a:pt x="30480" y="1270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E0F0010E-F509-44D1-B28D-BD4E73D1D4AB}"/>
              </a:ext>
            </a:extLst>
          </p:cNvPr>
          <p:cNvSpPr/>
          <p:nvPr/>
        </p:nvSpPr>
        <p:spPr>
          <a:xfrm>
            <a:off x="2172494" y="682623"/>
            <a:ext cx="4357576" cy="4902201"/>
          </a:xfrm>
          <a:custGeom>
            <a:avLst/>
            <a:gdLst>
              <a:gd name="connsiteX0" fmla="*/ 0 w 4394200"/>
              <a:gd name="connsiteY0" fmla="*/ 0 h 4927600"/>
              <a:gd name="connsiteX1" fmla="*/ 3251200 w 4394200"/>
              <a:gd name="connsiteY1" fmla="*/ 4927600 h 4927600"/>
              <a:gd name="connsiteX2" fmla="*/ 4394200 w 4394200"/>
              <a:gd name="connsiteY2" fmla="*/ 4902200 h 4927600"/>
              <a:gd name="connsiteX3" fmla="*/ 1143000 w 4394200"/>
              <a:gd name="connsiteY3" fmla="*/ 12700 h 4927600"/>
              <a:gd name="connsiteX4" fmla="*/ 0 w 4394200"/>
              <a:gd name="connsiteY4" fmla="*/ 0 h 4927600"/>
              <a:gd name="connsiteX0" fmla="*/ 0 w 4289425"/>
              <a:gd name="connsiteY0" fmla="*/ 77788 h 4914900"/>
              <a:gd name="connsiteX1" fmla="*/ 3146425 w 4289425"/>
              <a:gd name="connsiteY1" fmla="*/ 4914900 h 4914900"/>
              <a:gd name="connsiteX2" fmla="*/ 4289425 w 4289425"/>
              <a:gd name="connsiteY2" fmla="*/ 4889500 h 4914900"/>
              <a:gd name="connsiteX3" fmla="*/ 1038225 w 4289425"/>
              <a:gd name="connsiteY3" fmla="*/ 0 h 4914900"/>
              <a:gd name="connsiteX4" fmla="*/ 0 w 4289425"/>
              <a:gd name="connsiteY4" fmla="*/ 77788 h 4914900"/>
              <a:gd name="connsiteX0" fmla="*/ 0 w 4389438"/>
              <a:gd name="connsiteY0" fmla="*/ 0 h 4922837"/>
              <a:gd name="connsiteX1" fmla="*/ 3246438 w 4389438"/>
              <a:gd name="connsiteY1" fmla="*/ 4922837 h 4922837"/>
              <a:gd name="connsiteX2" fmla="*/ 4389438 w 4389438"/>
              <a:gd name="connsiteY2" fmla="*/ 4897437 h 4922837"/>
              <a:gd name="connsiteX3" fmla="*/ 1138238 w 4389438"/>
              <a:gd name="connsiteY3" fmla="*/ 7937 h 4922837"/>
              <a:gd name="connsiteX4" fmla="*/ 0 w 4389438"/>
              <a:gd name="connsiteY4" fmla="*/ 0 h 4922837"/>
              <a:gd name="connsiteX0" fmla="*/ 0 w 4389438"/>
              <a:gd name="connsiteY0" fmla="*/ 1588 h 4924425"/>
              <a:gd name="connsiteX1" fmla="*/ 3246438 w 4389438"/>
              <a:gd name="connsiteY1" fmla="*/ 4924425 h 4924425"/>
              <a:gd name="connsiteX2" fmla="*/ 4389438 w 4389438"/>
              <a:gd name="connsiteY2" fmla="*/ 4899025 h 4924425"/>
              <a:gd name="connsiteX3" fmla="*/ 1119188 w 4389438"/>
              <a:gd name="connsiteY3" fmla="*/ 0 h 4924425"/>
              <a:gd name="connsiteX4" fmla="*/ 0 w 4389438"/>
              <a:gd name="connsiteY4" fmla="*/ 1588 h 4924425"/>
              <a:gd name="connsiteX0" fmla="*/ 0 w 4389438"/>
              <a:gd name="connsiteY0" fmla="*/ 1588 h 4933950"/>
              <a:gd name="connsiteX1" fmla="*/ 3217863 w 4389438"/>
              <a:gd name="connsiteY1" fmla="*/ 4933950 h 4933950"/>
              <a:gd name="connsiteX2" fmla="*/ 4389438 w 4389438"/>
              <a:gd name="connsiteY2" fmla="*/ 4899025 h 4933950"/>
              <a:gd name="connsiteX3" fmla="*/ 1119188 w 4389438"/>
              <a:gd name="connsiteY3" fmla="*/ 0 h 4933950"/>
              <a:gd name="connsiteX4" fmla="*/ 0 w 4389438"/>
              <a:gd name="connsiteY4" fmla="*/ 1588 h 4933950"/>
              <a:gd name="connsiteX0" fmla="*/ 0 w 4365625"/>
              <a:gd name="connsiteY0" fmla="*/ 1588 h 4933950"/>
              <a:gd name="connsiteX1" fmla="*/ 3217863 w 4365625"/>
              <a:gd name="connsiteY1" fmla="*/ 4933950 h 4933950"/>
              <a:gd name="connsiteX2" fmla="*/ 4365625 w 4365625"/>
              <a:gd name="connsiteY2" fmla="*/ 4918075 h 4933950"/>
              <a:gd name="connsiteX3" fmla="*/ 1119188 w 4365625"/>
              <a:gd name="connsiteY3" fmla="*/ 0 h 4933950"/>
              <a:gd name="connsiteX4" fmla="*/ 0 w 4365625"/>
              <a:gd name="connsiteY4" fmla="*/ 1588 h 4933950"/>
              <a:gd name="connsiteX0" fmla="*/ 0 w 4284662"/>
              <a:gd name="connsiteY0" fmla="*/ 1588 h 4933950"/>
              <a:gd name="connsiteX1" fmla="*/ 3217863 w 4284662"/>
              <a:gd name="connsiteY1" fmla="*/ 4933950 h 4933950"/>
              <a:gd name="connsiteX2" fmla="*/ 4284662 w 4284662"/>
              <a:gd name="connsiteY2" fmla="*/ 4908550 h 4933950"/>
              <a:gd name="connsiteX3" fmla="*/ 1119188 w 4284662"/>
              <a:gd name="connsiteY3" fmla="*/ 0 h 4933950"/>
              <a:gd name="connsiteX4" fmla="*/ 0 w 4284662"/>
              <a:gd name="connsiteY4" fmla="*/ 1588 h 4933950"/>
              <a:gd name="connsiteX0" fmla="*/ 0 w 4379912"/>
              <a:gd name="connsiteY0" fmla="*/ 1588 h 4933950"/>
              <a:gd name="connsiteX1" fmla="*/ 3217863 w 4379912"/>
              <a:gd name="connsiteY1" fmla="*/ 4933950 h 4933950"/>
              <a:gd name="connsiteX2" fmla="*/ 4379912 w 4379912"/>
              <a:gd name="connsiteY2" fmla="*/ 4922838 h 4933950"/>
              <a:gd name="connsiteX3" fmla="*/ 1119188 w 4379912"/>
              <a:gd name="connsiteY3" fmla="*/ 0 h 4933950"/>
              <a:gd name="connsiteX4" fmla="*/ 0 w 4379912"/>
              <a:gd name="connsiteY4" fmla="*/ 1588 h 4933950"/>
              <a:gd name="connsiteX0" fmla="*/ 0 w 4365598"/>
              <a:gd name="connsiteY0" fmla="*/ 1588 h 4933950"/>
              <a:gd name="connsiteX1" fmla="*/ 3217863 w 4365598"/>
              <a:gd name="connsiteY1" fmla="*/ 4933950 h 4933950"/>
              <a:gd name="connsiteX2" fmla="*/ 4365598 w 4365598"/>
              <a:gd name="connsiteY2" fmla="*/ 4901393 h 4933950"/>
              <a:gd name="connsiteX3" fmla="*/ 1119188 w 4365598"/>
              <a:gd name="connsiteY3" fmla="*/ 0 h 4933950"/>
              <a:gd name="connsiteX4" fmla="*/ 0 w 4365598"/>
              <a:gd name="connsiteY4" fmla="*/ 1588 h 4933950"/>
              <a:gd name="connsiteX0" fmla="*/ 0 w 4365598"/>
              <a:gd name="connsiteY0" fmla="*/ 1588 h 4905357"/>
              <a:gd name="connsiteX1" fmla="*/ 3201163 w 4365598"/>
              <a:gd name="connsiteY1" fmla="*/ 4905357 h 4905357"/>
              <a:gd name="connsiteX2" fmla="*/ 4365598 w 4365598"/>
              <a:gd name="connsiteY2" fmla="*/ 4901393 h 4905357"/>
              <a:gd name="connsiteX3" fmla="*/ 1119188 w 4365598"/>
              <a:gd name="connsiteY3" fmla="*/ 0 h 4905357"/>
              <a:gd name="connsiteX4" fmla="*/ 0 w 4365598"/>
              <a:gd name="connsiteY4" fmla="*/ 1588 h 490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5598" h="4905357">
                <a:moveTo>
                  <a:pt x="0" y="1588"/>
                </a:moveTo>
                <a:lnTo>
                  <a:pt x="3201163" y="4905357"/>
                </a:lnTo>
                <a:lnTo>
                  <a:pt x="4365598" y="4901393"/>
                </a:lnTo>
                <a:lnTo>
                  <a:pt x="1119188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9B72D78B-0D4F-4999-8225-058759289C2F}"/>
              </a:ext>
            </a:extLst>
          </p:cNvPr>
          <p:cNvSpPr/>
          <p:nvPr/>
        </p:nvSpPr>
        <p:spPr>
          <a:xfrm>
            <a:off x="1586591" y="682624"/>
            <a:ext cx="1128712" cy="939799"/>
          </a:xfrm>
          <a:custGeom>
            <a:avLst/>
            <a:gdLst>
              <a:gd name="connsiteX0" fmla="*/ 571500 w 1181100"/>
              <a:gd name="connsiteY0" fmla="*/ 0 h 977900"/>
              <a:gd name="connsiteX1" fmla="*/ 0 w 1181100"/>
              <a:gd name="connsiteY1" fmla="*/ 927100 h 977900"/>
              <a:gd name="connsiteX2" fmla="*/ 1155700 w 1181100"/>
              <a:gd name="connsiteY2" fmla="*/ 977900 h 977900"/>
              <a:gd name="connsiteX3" fmla="*/ 1181100 w 1181100"/>
              <a:gd name="connsiteY3" fmla="*/ 876300 h 977900"/>
              <a:gd name="connsiteX4" fmla="*/ 571500 w 1181100"/>
              <a:gd name="connsiteY4" fmla="*/ 0 h 977900"/>
              <a:gd name="connsiteX0" fmla="*/ 557213 w 1166813"/>
              <a:gd name="connsiteY0" fmla="*/ 0 h 977900"/>
              <a:gd name="connsiteX1" fmla="*/ 0 w 1166813"/>
              <a:gd name="connsiteY1" fmla="*/ 965200 h 977900"/>
              <a:gd name="connsiteX2" fmla="*/ 1141413 w 1166813"/>
              <a:gd name="connsiteY2" fmla="*/ 977900 h 977900"/>
              <a:gd name="connsiteX3" fmla="*/ 1166813 w 1166813"/>
              <a:gd name="connsiteY3" fmla="*/ 876300 h 977900"/>
              <a:gd name="connsiteX4" fmla="*/ 557213 w 1166813"/>
              <a:gd name="connsiteY4" fmla="*/ 0 h 977900"/>
              <a:gd name="connsiteX0" fmla="*/ 557213 w 1166813"/>
              <a:gd name="connsiteY0" fmla="*/ 0 h 965200"/>
              <a:gd name="connsiteX1" fmla="*/ 0 w 1166813"/>
              <a:gd name="connsiteY1" fmla="*/ 965200 h 965200"/>
              <a:gd name="connsiteX2" fmla="*/ 1074738 w 1166813"/>
              <a:gd name="connsiteY2" fmla="*/ 925513 h 965200"/>
              <a:gd name="connsiteX3" fmla="*/ 1166813 w 1166813"/>
              <a:gd name="connsiteY3" fmla="*/ 876300 h 965200"/>
              <a:gd name="connsiteX4" fmla="*/ 557213 w 1166813"/>
              <a:gd name="connsiteY4" fmla="*/ 0 h 965200"/>
              <a:gd name="connsiteX0" fmla="*/ 557213 w 1166813"/>
              <a:gd name="connsiteY0" fmla="*/ 0 h 968375"/>
              <a:gd name="connsiteX1" fmla="*/ 0 w 1166813"/>
              <a:gd name="connsiteY1" fmla="*/ 965200 h 968375"/>
              <a:gd name="connsiteX2" fmla="*/ 1103313 w 1166813"/>
              <a:gd name="connsiteY2" fmla="*/ 968375 h 968375"/>
              <a:gd name="connsiteX3" fmla="*/ 1166813 w 1166813"/>
              <a:gd name="connsiteY3" fmla="*/ 876300 h 968375"/>
              <a:gd name="connsiteX4" fmla="*/ 557213 w 1166813"/>
              <a:gd name="connsiteY4" fmla="*/ 0 h 968375"/>
              <a:gd name="connsiteX0" fmla="*/ 557213 w 1103313"/>
              <a:gd name="connsiteY0" fmla="*/ 0 h 968375"/>
              <a:gd name="connsiteX1" fmla="*/ 0 w 1103313"/>
              <a:gd name="connsiteY1" fmla="*/ 965200 h 968375"/>
              <a:gd name="connsiteX2" fmla="*/ 1103313 w 1103313"/>
              <a:gd name="connsiteY2" fmla="*/ 968375 h 968375"/>
              <a:gd name="connsiteX3" fmla="*/ 1100138 w 1103313"/>
              <a:gd name="connsiteY3" fmla="*/ 862012 h 968375"/>
              <a:gd name="connsiteX4" fmla="*/ 557213 w 1103313"/>
              <a:gd name="connsiteY4" fmla="*/ 0 h 968375"/>
              <a:gd name="connsiteX0" fmla="*/ 557213 w 1162064"/>
              <a:gd name="connsiteY0" fmla="*/ 0 h 968375"/>
              <a:gd name="connsiteX1" fmla="*/ 0 w 1162064"/>
              <a:gd name="connsiteY1" fmla="*/ 965200 h 968375"/>
              <a:gd name="connsiteX2" fmla="*/ 1103313 w 1162064"/>
              <a:gd name="connsiteY2" fmla="*/ 968375 h 968375"/>
              <a:gd name="connsiteX3" fmla="*/ 1162051 w 1162064"/>
              <a:gd name="connsiteY3" fmla="*/ 871537 h 968375"/>
              <a:gd name="connsiteX4" fmla="*/ 557213 w 1162064"/>
              <a:gd name="connsiteY4" fmla="*/ 0 h 968375"/>
              <a:gd name="connsiteX0" fmla="*/ 638175 w 1162064"/>
              <a:gd name="connsiteY0" fmla="*/ 0 h 701675"/>
              <a:gd name="connsiteX1" fmla="*/ 0 w 1162064"/>
              <a:gd name="connsiteY1" fmla="*/ 698500 h 701675"/>
              <a:gd name="connsiteX2" fmla="*/ 1103313 w 1162064"/>
              <a:gd name="connsiteY2" fmla="*/ 701675 h 701675"/>
              <a:gd name="connsiteX3" fmla="*/ 1162051 w 1162064"/>
              <a:gd name="connsiteY3" fmla="*/ 604837 h 701675"/>
              <a:gd name="connsiteX4" fmla="*/ 638175 w 1162064"/>
              <a:gd name="connsiteY4" fmla="*/ 0 h 701675"/>
              <a:gd name="connsiteX0" fmla="*/ 604838 w 1162064"/>
              <a:gd name="connsiteY0" fmla="*/ 0 h 925512"/>
              <a:gd name="connsiteX1" fmla="*/ 0 w 1162064"/>
              <a:gd name="connsiteY1" fmla="*/ 922337 h 925512"/>
              <a:gd name="connsiteX2" fmla="*/ 1103313 w 1162064"/>
              <a:gd name="connsiteY2" fmla="*/ 925512 h 925512"/>
              <a:gd name="connsiteX3" fmla="*/ 1162051 w 1162064"/>
              <a:gd name="connsiteY3" fmla="*/ 828674 h 925512"/>
              <a:gd name="connsiteX4" fmla="*/ 604838 w 1162064"/>
              <a:gd name="connsiteY4" fmla="*/ 0 h 925512"/>
              <a:gd name="connsiteX0" fmla="*/ 604838 w 1150160"/>
              <a:gd name="connsiteY0" fmla="*/ 0 h 925512"/>
              <a:gd name="connsiteX1" fmla="*/ 0 w 1150160"/>
              <a:gd name="connsiteY1" fmla="*/ 922337 h 925512"/>
              <a:gd name="connsiteX2" fmla="*/ 1103313 w 1150160"/>
              <a:gd name="connsiteY2" fmla="*/ 925512 h 925512"/>
              <a:gd name="connsiteX3" fmla="*/ 1150144 w 1150160"/>
              <a:gd name="connsiteY3" fmla="*/ 816768 h 925512"/>
              <a:gd name="connsiteX4" fmla="*/ 604838 w 1150160"/>
              <a:gd name="connsiteY4" fmla="*/ 0 h 925512"/>
              <a:gd name="connsiteX0" fmla="*/ 604838 w 1150160"/>
              <a:gd name="connsiteY0" fmla="*/ 0 h 927893"/>
              <a:gd name="connsiteX1" fmla="*/ 0 w 1150160"/>
              <a:gd name="connsiteY1" fmla="*/ 922337 h 927893"/>
              <a:gd name="connsiteX2" fmla="*/ 1100932 w 1150160"/>
              <a:gd name="connsiteY2" fmla="*/ 927893 h 927893"/>
              <a:gd name="connsiteX3" fmla="*/ 1150144 w 1150160"/>
              <a:gd name="connsiteY3" fmla="*/ 816768 h 927893"/>
              <a:gd name="connsiteX4" fmla="*/ 604838 w 1150160"/>
              <a:gd name="connsiteY4" fmla="*/ 0 h 927893"/>
              <a:gd name="connsiteX0" fmla="*/ 604838 w 1150144"/>
              <a:gd name="connsiteY0" fmla="*/ 0 h 927893"/>
              <a:gd name="connsiteX1" fmla="*/ 0 w 1150144"/>
              <a:gd name="connsiteY1" fmla="*/ 922337 h 927893"/>
              <a:gd name="connsiteX2" fmla="*/ 1100932 w 1150144"/>
              <a:gd name="connsiteY2" fmla="*/ 927893 h 927893"/>
              <a:gd name="connsiteX3" fmla="*/ 1150144 w 1150144"/>
              <a:gd name="connsiteY3" fmla="*/ 816768 h 927893"/>
              <a:gd name="connsiteX4" fmla="*/ 604838 w 1150144"/>
              <a:gd name="connsiteY4" fmla="*/ 0 h 927893"/>
              <a:gd name="connsiteX0" fmla="*/ 604838 w 1150144"/>
              <a:gd name="connsiteY0" fmla="*/ 0 h 927893"/>
              <a:gd name="connsiteX1" fmla="*/ 0 w 1150144"/>
              <a:gd name="connsiteY1" fmla="*/ 922337 h 927893"/>
              <a:gd name="connsiteX2" fmla="*/ 1100932 w 1150144"/>
              <a:gd name="connsiteY2" fmla="*/ 927893 h 927893"/>
              <a:gd name="connsiteX3" fmla="*/ 1150144 w 1150144"/>
              <a:gd name="connsiteY3" fmla="*/ 816768 h 927893"/>
              <a:gd name="connsiteX4" fmla="*/ 604838 w 1150144"/>
              <a:gd name="connsiteY4" fmla="*/ 0 h 927893"/>
              <a:gd name="connsiteX0" fmla="*/ 604838 w 1150144"/>
              <a:gd name="connsiteY0" fmla="*/ 0 h 927893"/>
              <a:gd name="connsiteX1" fmla="*/ 0 w 1150144"/>
              <a:gd name="connsiteY1" fmla="*/ 922337 h 927893"/>
              <a:gd name="connsiteX2" fmla="*/ 1100932 w 1150144"/>
              <a:gd name="connsiteY2" fmla="*/ 927893 h 927893"/>
              <a:gd name="connsiteX3" fmla="*/ 1150144 w 1150144"/>
              <a:gd name="connsiteY3" fmla="*/ 816768 h 927893"/>
              <a:gd name="connsiteX4" fmla="*/ 604838 w 1150144"/>
              <a:gd name="connsiteY4" fmla="*/ 0 h 927893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604838 w 1163517"/>
              <a:gd name="connsiteY0" fmla="*/ 0 h 925512"/>
              <a:gd name="connsiteX1" fmla="*/ 0 w 1163517"/>
              <a:gd name="connsiteY1" fmla="*/ 922337 h 925512"/>
              <a:gd name="connsiteX2" fmla="*/ 1086644 w 1163517"/>
              <a:gd name="connsiteY2" fmla="*/ 925512 h 925512"/>
              <a:gd name="connsiteX3" fmla="*/ 1150144 w 1163517"/>
              <a:gd name="connsiteY3" fmla="*/ 816768 h 925512"/>
              <a:gd name="connsiteX4" fmla="*/ 604838 w 1163517"/>
              <a:gd name="connsiteY4" fmla="*/ 0 h 925512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595313 w 1140619"/>
              <a:gd name="connsiteY0" fmla="*/ 0 h 925512"/>
              <a:gd name="connsiteX1" fmla="*/ 0 w 1140619"/>
              <a:gd name="connsiteY1" fmla="*/ 917574 h 925512"/>
              <a:gd name="connsiteX2" fmla="*/ 1077119 w 1140619"/>
              <a:gd name="connsiteY2" fmla="*/ 925512 h 925512"/>
              <a:gd name="connsiteX3" fmla="*/ 1140619 w 1140619"/>
              <a:gd name="connsiteY3" fmla="*/ 816768 h 925512"/>
              <a:gd name="connsiteX4" fmla="*/ 595313 w 1140619"/>
              <a:gd name="connsiteY4" fmla="*/ 0 h 925512"/>
              <a:gd name="connsiteX0" fmla="*/ 588169 w 1133475"/>
              <a:gd name="connsiteY0" fmla="*/ 0 h 925512"/>
              <a:gd name="connsiteX1" fmla="*/ 0 w 1133475"/>
              <a:gd name="connsiteY1" fmla="*/ 908049 h 925512"/>
              <a:gd name="connsiteX2" fmla="*/ 1069975 w 1133475"/>
              <a:gd name="connsiteY2" fmla="*/ 925512 h 925512"/>
              <a:gd name="connsiteX3" fmla="*/ 1133475 w 1133475"/>
              <a:gd name="connsiteY3" fmla="*/ 816768 h 925512"/>
              <a:gd name="connsiteX4" fmla="*/ 588169 w 1133475"/>
              <a:gd name="connsiteY4" fmla="*/ 0 h 925512"/>
              <a:gd name="connsiteX0" fmla="*/ 583406 w 1128712"/>
              <a:gd name="connsiteY0" fmla="*/ 0 h 925512"/>
              <a:gd name="connsiteX1" fmla="*/ 0 w 1128712"/>
              <a:gd name="connsiteY1" fmla="*/ 919955 h 925512"/>
              <a:gd name="connsiteX2" fmla="*/ 1065212 w 1128712"/>
              <a:gd name="connsiteY2" fmla="*/ 925512 h 925512"/>
              <a:gd name="connsiteX3" fmla="*/ 1128712 w 1128712"/>
              <a:gd name="connsiteY3" fmla="*/ 816768 h 925512"/>
              <a:gd name="connsiteX4" fmla="*/ 583406 w 1128712"/>
              <a:gd name="connsiteY4" fmla="*/ 0 h 925512"/>
              <a:gd name="connsiteX0" fmla="*/ 583406 w 1128712"/>
              <a:gd name="connsiteY0" fmla="*/ 0 h 925512"/>
              <a:gd name="connsiteX1" fmla="*/ 0 w 1128712"/>
              <a:gd name="connsiteY1" fmla="*/ 924718 h 925512"/>
              <a:gd name="connsiteX2" fmla="*/ 1065212 w 1128712"/>
              <a:gd name="connsiteY2" fmla="*/ 925512 h 925512"/>
              <a:gd name="connsiteX3" fmla="*/ 1128712 w 1128712"/>
              <a:gd name="connsiteY3" fmla="*/ 816768 h 925512"/>
              <a:gd name="connsiteX4" fmla="*/ 583406 w 1128712"/>
              <a:gd name="connsiteY4" fmla="*/ 0 h 925512"/>
              <a:gd name="connsiteX0" fmla="*/ 585787 w 1128712"/>
              <a:gd name="connsiteY0" fmla="*/ 0 h 939799"/>
              <a:gd name="connsiteX1" fmla="*/ 0 w 1128712"/>
              <a:gd name="connsiteY1" fmla="*/ 939005 h 939799"/>
              <a:gd name="connsiteX2" fmla="*/ 1065212 w 1128712"/>
              <a:gd name="connsiteY2" fmla="*/ 939799 h 939799"/>
              <a:gd name="connsiteX3" fmla="*/ 1128712 w 1128712"/>
              <a:gd name="connsiteY3" fmla="*/ 831055 h 939799"/>
              <a:gd name="connsiteX4" fmla="*/ 585787 w 1128712"/>
              <a:gd name="connsiteY4" fmla="*/ 0 h 93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712" h="939799">
                <a:moveTo>
                  <a:pt x="585787" y="0"/>
                </a:moveTo>
                <a:lnTo>
                  <a:pt x="0" y="939005"/>
                </a:lnTo>
                <a:lnTo>
                  <a:pt x="1065212" y="939799"/>
                </a:lnTo>
                <a:cubicBezTo>
                  <a:pt x="1102255" y="871007"/>
                  <a:pt x="1022615" y="1009384"/>
                  <a:pt x="1128712" y="831055"/>
                </a:cubicBezTo>
                <a:lnTo>
                  <a:pt x="585787" y="0"/>
                </a:lnTo>
                <a:close/>
              </a:path>
            </a:pathLst>
          </a:cu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="" xmlns:a16="http://schemas.microsoft.com/office/drawing/2014/main" id="{01BCD9F0-167F-4AA2-8C54-E7BEFF06E448}"/>
              </a:ext>
            </a:extLst>
          </p:cNvPr>
          <p:cNvSpPr/>
          <p:nvPr/>
        </p:nvSpPr>
        <p:spPr>
          <a:xfrm>
            <a:off x="-936" y="5567544"/>
            <a:ext cx="1629235" cy="1297781"/>
          </a:xfrm>
          <a:custGeom>
            <a:avLst/>
            <a:gdLst>
              <a:gd name="connsiteX0" fmla="*/ 12700 w 1689100"/>
              <a:gd name="connsiteY0" fmla="*/ 0 h 1308100"/>
              <a:gd name="connsiteX1" fmla="*/ 0 w 1689100"/>
              <a:gd name="connsiteY1" fmla="*/ 1308100 h 1308100"/>
              <a:gd name="connsiteX2" fmla="*/ 914400 w 1689100"/>
              <a:gd name="connsiteY2" fmla="*/ 1282700 h 1308100"/>
              <a:gd name="connsiteX3" fmla="*/ 1689100 w 1689100"/>
              <a:gd name="connsiteY3" fmla="*/ 25400 h 1308100"/>
              <a:gd name="connsiteX4" fmla="*/ 12700 w 1689100"/>
              <a:gd name="connsiteY4" fmla="*/ 0 h 1308100"/>
              <a:gd name="connsiteX0" fmla="*/ 12700 w 1727200"/>
              <a:gd name="connsiteY0" fmla="*/ 0 h 1308100"/>
              <a:gd name="connsiteX1" fmla="*/ 0 w 1727200"/>
              <a:gd name="connsiteY1" fmla="*/ 1308100 h 1308100"/>
              <a:gd name="connsiteX2" fmla="*/ 914400 w 1727200"/>
              <a:gd name="connsiteY2" fmla="*/ 1282700 h 1308100"/>
              <a:gd name="connsiteX3" fmla="*/ 1727200 w 1727200"/>
              <a:gd name="connsiteY3" fmla="*/ 106363 h 1308100"/>
              <a:gd name="connsiteX4" fmla="*/ 12700 w 1727200"/>
              <a:gd name="connsiteY4" fmla="*/ 0 h 1308100"/>
              <a:gd name="connsiteX0" fmla="*/ 12700 w 1712913"/>
              <a:gd name="connsiteY0" fmla="*/ 0 h 1308100"/>
              <a:gd name="connsiteX1" fmla="*/ 0 w 1712913"/>
              <a:gd name="connsiteY1" fmla="*/ 1308100 h 1308100"/>
              <a:gd name="connsiteX2" fmla="*/ 914400 w 1712913"/>
              <a:gd name="connsiteY2" fmla="*/ 1282700 h 1308100"/>
              <a:gd name="connsiteX3" fmla="*/ 1712913 w 1712913"/>
              <a:gd name="connsiteY3" fmla="*/ 39688 h 1308100"/>
              <a:gd name="connsiteX4" fmla="*/ 12700 w 1712913"/>
              <a:gd name="connsiteY4" fmla="*/ 0 h 1308100"/>
              <a:gd name="connsiteX0" fmla="*/ 3175 w 1712913"/>
              <a:gd name="connsiteY0" fmla="*/ 31749 h 1268412"/>
              <a:gd name="connsiteX1" fmla="*/ 0 w 1712913"/>
              <a:gd name="connsiteY1" fmla="*/ 1268412 h 1268412"/>
              <a:gd name="connsiteX2" fmla="*/ 914400 w 1712913"/>
              <a:gd name="connsiteY2" fmla="*/ 1243012 h 1268412"/>
              <a:gd name="connsiteX3" fmla="*/ 1712913 w 1712913"/>
              <a:gd name="connsiteY3" fmla="*/ 0 h 1268412"/>
              <a:gd name="connsiteX4" fmla="*/ 3175 w 1712913"/>
              <a:gd name="connsiteY4" fmla="*/ 31749 h 1268412"/>
              <a:gd name="connsiteX0" fmla="*/ 12700 w 1712913"/>
              <a:gd name="connsiteY0" fmla="*/ 0 h 1274763"/>
              <a:gd name="connsiteX1" fmla="*/ 0 w 1712913"/>
              <a:gd name="connsiteY1" fmla="*/ 1274763 h 1274763"/>
              <a:gd name="connsiteX2" fmla="*/ 914400 w 1712913"/>
              <a:gd name="connsiteY2" fmla="*/ 1249363 h 1274763"/>
              <a:gd name="connsiteX3" fmla="*/ 1712913 w 1712913"/>
              <a:gd name="connsiteY3" fmla="*/ 6351 h 1274763"/>
              <a:gd name="connsiteX4" fmla="*/ 12700 w 1712913"/>
              <a:gd name="connsiteY4" fmla="*/ 0 h 1274763"/>
              <a:gd name="connsiteX0" fmla="*/ 12700 w 1712913"/>
              <a:gd name="connsiteY0" fmla="*/ 0 h 1249363"/>
              <a:gd name="connsiteX1" fmla="*/ 0 w 1712913"/>
              <a:gd name="connsiteY1" fmla="*/ 1246188 h 1249363"/>
              <a:gd name="connsiteX2" fmla="*/ 914400 w 1712913"/>
              <a:gd name="connsiteY2" fmla="*/ 1249363 h 1249363"/>
              <a:gd name="connsiteX3" fmla="*/ 1712913 w 1712913"/>
              <a:gd name="connsiteY3" fmla="*/ 6351 h 1249363"/>
              <a:gd name="connsiteX4" fmla="*/ 12700 w 1712913"/>
              <a:gd name="connsiteY4" fmla="*/ 0 h 1249363"/>
              <a:gd name="connsiteX0" fmla="*/ 3141 w 1712913"/>
              <a:gd name="connsiteY0" fmla="*/ 0 h 1264711"/>
              <a:gd name="connsiteX1" fmla="*/ 0 w 1712913"/>
              <a:gd name="connsiteY1" fmla="*/ 1261536 h 1264711"/>
              <a:gd name="connsiteX2" fmla="*/ 914400 w 1712913"/>
              <a:gd name="connsiteY2" fmla="*/ 1264711 h 1264711"/>
              <a:gd name="connsiteX3" fmla="*/ 1712913 w 1712913"/>
              <a:gd name="connsiteY3" fmla="*/ 21699 h 1264711"/>
              <a:gd name="connsiteX4" fmla="*/ 3141 w 1712913"/>
              <a:gd name="connsiteY4" fmla="*/ 0 h 1264711"/>
              <a:gd name="connsiteX0" fmla="*/ 139 w 1716283"/>
              <a:gd name="connsiteY0" fmla="*/ 0 h 1252432"/>
              <a:gd name="connsiteX1" fmla="*/ 3370 w 1716283"/>
              <a:gd name="connsiteY1" fmla="*/ 1249257 h 1252432"/>
              <a:gd name="connsiteX2" fmla="*/ 917770 w 1716283"/>
              <a:gd name="connsiteY2" fmla="*/ 1252432 h 1252432"/>
              <a:gd name="connsiteX3" fmla="*/ 1716283 w 1716283"/>
              <a:gd name="connsiteY3" fmla="*/ 9420 h 1252432"/>
              <a:gd name="connsiteX4" fmla="*/ 139 w 1716283"/>
              <a:gd name="connsiteY4" fmla="*/ 0 h 1252432"/>
              <a:gd name="connsiteX0" fmla="*/ 139 w 1663710"/>
              <a:gd name="connsiteY0" fmla="*/ 0 h 1252432"/>
              <a:gd name="connsiteX1" fmla="*/ 3370 w 1663710"/>
              <a:gd name="connsiteY1" fmla="*/ 1249257 h 1252432"/>
              <a:gd name="connsiteX2" fmla="*/ 917770 w 1663710"/>
              <a:gd name="connsiteY2" fmla="*/ 1252432 h 1252432"/>
              <a:gd name="connsiteX3" fmla="*/ 1663710 w 1663710"/>
              <a:gd name="connsiteY3" fmla="*/ 14025 h 1252432"/>
              <a:gd name="connsiteX4" fmla="*/ 139 w 1663710"/>
              <a:gd name="connsiteY4" fmla="*/ 0 h 1252432"/>
              <a:gd name="connsiteX0" fmla="*/ 30224 w 1660340"/>
              <a:gd name="connsiteY0" fmla="*/ 0 h 1254734"/>
              <a:gd name="connsiteX1" fmla="*/ 0 w 1660340"/>
              <a:gd name="connsiteY1" fmla="*/ 1251559 h 1254734"/>
              <a:gd name="connsiteX2" fmla="*/ 914400 w 1660340"/>
              <a:gd name="connsiteY2" fmla="*/ 1254734 h 1254734"/>
              <a:gd name="connsiteX3" fmla="*/ 1660340 w 1660340"/>
              <a:gd name="connsiteY3" fmla="*/ 16327 h 1254734"/>
              <a:gd name="connsiteX4" fmla="*/ 30224 w 1660340"/>
              <a:gd name="connsiteY4" fmla="*/ 0 h 1254734"/>
              <a:gd name="connsiteX0" fmla="*/ 1548 w 1631664"/>
              <a:gd name="connsiteY0" fmla="*/ 0 h 1254734"/>
              <a:gd name="connsiteX1" fmla="*/ 0 w 1631664"/>
              <a:gd name="connsiteY1" fmla="*/ 1246955 h 1254734"/>
              <a:gd name="connsiteX2" fmla="*/ 885724 w 1631664"/>
              <a:gd name="connsiteY2" fmla="*/ 1254734 h 1254734"/>
              <a:gd name="connsiteX3" fmla="*/ 1631664 w 1631664"/>
              <a:gd name="connsiteY3" fmla="*/ 16327 h 1254734"/>
              <a:gd name="connsiteX4" fmla="*/ 1548 w 1631664"/>
              <a:gd name="connsiteY4" fmla="*/ 0 h 1254734"/>
              <a:gd name="connsiteX0" fmla="*/ 31 w 1630147"/>
              <a:gd name="connsiteY0" fmla="*/ 0 h 1254734"/>
              <a:gd name="connsiteX1" fmla="*/ 24770 w 1630147"/>
              <a:gd name="connsiteY1" fmla="*/ 1230840 h 1254734"/>
              <a:gd name="connsiteX2" fmla="*/ 884207 w 1630147"/>
              <a:gd name="connsiteY2" fmla="*/ 1254734 h 1254734"/>
              <a:gd name="connsiteX3" fmla="*/ 1630147 w 1630147"/>
              <a:gd name="connsiteY3" fmla="*/ 16327 h 1254734"/>
              <a:gd name="connsiteX4" fmla="*/ 31 w 1630147"/>
              <a:gd name="connsiteY4" fmla="*/ 0 h 1254734"/>
              <a:gd name="connsiteX0" fmla="*/ 232 w 1630348"/>
              <a:gd name="connsiteY0" fmla="*/ 0 h 1254734"/>
              <a:gd name="connsiteX1" fmla="*/ 1074 w 1630348"/>
              <a:gd name="connsiteY1" fmla="*/ 1242351 h 1254734"/>
              <a:gd name="connsiteX2" fmla="*/ 884408 w 1630348"/>
              <a:gd name="connsiteY2" fmla="*/ 1254734 h 1254734"/>
              <a:gd name="connsiteX3" fmla="*/ 1630348 w 1630348"/>
              <a:gd name="connsiteY3" fmla="*/ 16327 h 1254734"/>
              <a:gd name="connsiteX4" fmla="*/ 232 w 1630348"/>
              <a:gd name="connsiteY4" fmla="*/ 0 h 1254734"/>
              <a:gd name="connsiteX0" fmla="*/ 99 w 1634994"/>
              <a:gd name="connsiteY0" fmla="*/ 0 h 1254734"/>
              <a:gd name="connsiteX1" fmla="*/ 5720 w 1634994"/>
              <a:gd name="connsiteY1" fmla="*/ 1242351 h 1254734"/>
              <a:gd name="connsiteX2" fmla="*/ 889054 w 1634994"/>
              <a:gd name="connsiteY2" fmla="*/ 1254734 h 1254734"/>
              <a:gd name="connsiteX3" fmla="*/ 1634994 w 1634994"/>
              <a:gd name="connsiteY3" fmla="*/ 16327 h 1254734"/>
              <a:gd name="connsiteX4" fmla="*/ 99 w 1634994"/>
              <a:gd name="connsiteY4" fmla="*/ 0 h 125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4994" h="1254734">
                <a:moveTo>
                  <a:pt x="99" y="0"/>
                </a:moveTo>
                <a:cubicBezTo>
                  <a:pt x="-959" y="412221"/>
                  <a:pt x="6778" y="830130"/>
                  <a:pt x="5720" y="1242351"/>
                </a:cubicBezTo>
                <a:lnTo>
                  <a:pt x="889054" y="1254734"/>
                </a:lnTo>
                <a:lnTo>
                  <a:pt x="1634994" y="16327"/>
                </a:lnTo>
                <a:lnTo>
                  <a:pt x="9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FFFF210E-D91A-46F0-8E84-1EEE85678FDE}"/>
              </a:ext>
            </a:extLst>
          </p:cNvPr>
          <p:cNvSpPr/>
          <p:nvPr/>
        </p:nvSpPr>
        <p:spPr>
          <a:xfrm>
            <a:off x="4191000" y="1612900"/>
            <a:ext cx="8007350" cy="3994150"/>
          </a:xfrm>
          <a:custGeom>
            <a:avLst/>
            <a:gdLst>
              <a:gd name="connsiteX0" fmla="*/ 6032500 w 6032500"/>
              <a:gd name="connsiteY0" fmla="*/ 0 h 4025900"/>
              <a:gd name="connsiteX1" fmla="*/ 0 w 6032500"/>
              <a:gd name="connsiteY1" fmla="*/ 12700 h 4025900"/>
              <a:gd name="connsiteX2" fmla="*/ 2628900 w 6032500"/>
              <a:gd name="connsiteY2" fmla="*/ 4025900 h 4025900"/>
              <a:gd name="connsiteX3" fmla="*/ 6019800 w 6032500"/>
              <a:gd name="connsiteY3" fmla="*/ 3975100 h 4025900"/>
              <a:gd name="connsiteX4" fmla="*/ 6032500 w 6032500"/>
              <a:gd name="connsiteY4" fmla="*/ 0 h 4025900"/>
              <a:gd name="connsiteX0" fmla="*/ 6667500 w 6667500"/>
              <a:gd name="connsiteY0" fmla="*/ 0 h 4025900"/>
              <a:gd name="connsiteX1" fmla="*/ 0 w 6667500"/>
              <a:gd name="connsiteY1" fmla="*/ 19050 h 4025900"/>
              <a:gd name="connsiteX2" fmla="*/ 3263900 w 6667500"/>
              <a:gd name="connsiteY2" fmla="*/ 4025900 h 4025900"/>
              <a:gd name="connsiteX3" fmla="*/ 6654800 w 6667500"/>
              <a:gd name="connsiteY3" fmla="*/ 3975100 h 4025900"/>
              <a:gd name="connsiteX4" fmla="*/ 6667500 w 6667500"/>
              <a:gd name="connsiteY4" fmla="*/ 0 h 4025900"/>
              <a:gd name="connsiteX0" fmla="*/ 6667500 w 6667500"/>
              <a:gd name="connsiteY0" fmla="*/ 0 h 3975100"/>
              <a:gd name="connsiteX1" fmla="*/ 0 w 6667500"/>
              <a:gd name="connsiteY1" fmla="*/ 19050 h 3975100"/>
              <a:gd name="connsiteX2" fmla="*/ 2616200 w 6667500"/>
              <a:gd name="connsiteY2" fmla="*/ 3968750 h 3975100"/>
              <a:gd name="connsiteX3" fmla="*/ 6654800 w 6667500"/>
              <a:gd name="connsiteY3" fmla="*/ 3975100 h 3975100"/>
              <a:gd name="connsiteX4" fmla="*/ 6667500 w 6667500"/>
              <a:gd name="connsiteY4" fmla="*/ 0 h 3975100"/>
              <a:gd name="connsiteX0" fmla="*/ 6667500 w 6718300"/>
              <a:gd name="connsiteY0" fmla="*/ 0 h 3981450"/>
              <a:gd name="connsiteX1" fmla="*/ 0 w 6718300"/>
              <a:gd name="connsiteY1" fmla="*/ 19050 h 3981450"/>
              <a:gd name="connsiteX2" fmla="*/ 2616200 w 6718300"/>
              <a:gd name="connsiteY2" fmla="*/ 3968750 h 3981450"/>
              <a:gd name="connsiteX3" fmla="*/ 6718300 w 6718300"/>
              <a:gd name="connsiteY3" fmla="*/ 3981450 h 3981450"/>
              <a:gd name="connsiteX4" fmla="*/ 6667500 w 6718300"/>
              <a:gd name="connsiteY4" fmla="*/ 0 h 3981450"/>
              <a:gd name="connsiteX0" fmla="*/ 6724650 w 6724650"/>
              <a:gd name="connsiteY0" fmla="*/ 0 h 3987800"/>
              <a:gd name="connsiteX1" fmla="*/ 0 w 6724650"/>
              <a:gd name="connsiteY1" fmla="*/ 25400 h 3987800"/>
              <a:gd name="connsiteX2" fmla="*/ 2616200 w 6724650"/>
              <a:gd name="connsiteY2" fmla="*/ 3975100 h 3987800"/>
              <a:gd name="connsiteX3" fmla="*/ 6718300 w 6724650"/>
              <a:gd name="connsiteY3" fmla="*/ 3987800 h 3987800"/>
              <a:gd name="connsiteX4" fmla="*/ 6724650 w 6724650"/>
              <a:gd name="connsiteY4" fmla="*/ 0 h 3987800"/>
              <a:gd name="connsiteX0" fmla="*/ 6724650 w 6724650"/>
              <a:gd name="connsiteY0" fmla="*/ 0 h 3987800"/>
              <a:gd name="connsiteX1" fmla="*/ 0 w 6724650"/>
              <a:gd name="connsiteY1" fmla="*/ 25400 h 3987800"/>
              <a:gd name="connsiteX2" fmla="*/ 2616200 w 6724650"/>
              <a:gd name="connsiteY2" fmla="*/ 3975100 h 3987800"/>
              <a:gd name="connsiteX3" fmla="*/ 6718300 w 6724650"/>
              <a:gd name="connsiteY3" fmla="*/ 3987800 h 3987800"/>
              <a:gd name="connsiteX4" fmla="*/ 6724650 w 6724650"/>
              <a:gd name="connsiteY4" fmla="*/ 0 h 3987800"/>
              <a:gd name="connsiteX0" fmla="*/ 6724650 w 6724650"/>
              <a:gd name="connsiteY0" fmla="*/ 0 h 3987800"/>
              <a:gd name="connsiteX1" fmla="*/ 0 w 6724650"/>
              <a:gd name="connsiteY1" fmla="*/ 19050 h 3987800"/>
              <a:gd name="connsiteX2" fmla="*/ 2616200 w 6724650"/>
              <a:gd name="connsiteY2" fmla="*/ 3975100 h 3987800"/>
              <a:gd name="connsiteX3" fmla="*/ 6718300 w 6724650"/>
              <a:gd name="connsiteY3" fmla="*/ 3987800 h 3987800"/>
              <a:gd name="connsiteX4" fmla="*/ 6724650 w 6724650"/>
              <a:gd name="connsiteY4" fmla="*/ 0 h 3987800"/>
              <a:gd name="connsiteX0" fmla="*/ 6724650 w 6724650"/>
              <a:gd name="connsiteY0" fmla="*/ 0 h 3975100"/>
              <a:gd name="connsiteX1" fmla="*/ 0 w 6724650"/>
              <a:gd name="connsiteY1" fmla="*/ 6350 h 3975100"/>
              <a:gd name="connsiteX2" fmla="*/ 2616200 w 6724650"/>
              <a:gd name="connsiteY2" fmla="*/ 3962400 h 3975100"/>
              <a:gd name="connsiteX3" fmla="*/ 6718300 w 6724650"/>
              <a:gd name="connsiteY3" fmla="*/ 3975100 h 3975100"/>
              <a:gd name="connsiteX4" fmla="*/ 6724650 w 6724650"/>
              <a:gd name="connsiteY4" fmla="*/ 0 h 3975100"/>
              <a:gd name="connsiteX0" fmla="*/ 8007350 w 8007350"/>
              <a:gd name="connsiteY0" fmla="*/ 6350 h 3981450"/>
              <a:gd name="connsiteX1" fmla="*/ 0 w 8007350"/>
              <a:gd name="connsiteY1" fmla="*/ 0 h 3981450"/>
              <a:gd name="connsiteX2" fmla="*/ 3898900 w 8007350"/>
              <a:gd name="connsiteY2" fmla="*/ 3968750 h 3981450"/>
              <a:gd name="connsiteX3" fmla="*/ 8001000 w 8007350"/>
              <a:gd name="connsiteY3" fmla="*/ 3981450 h 3981450"/>
              <a:gd name="connsiteX4" fmla="*/ 8007350 w 8007350"/>
              <a:gd name="connsiteY4" fmla="*/ 6350 h 3981450"/>
              <a:gd name="connsiteX0" fmla="*/ 8007350 w 8007350"/>
              <a:gd name="connsiteY0" fmla="*/ 6350 h 3994150"/>
              <a:gd name="connsiteX1" fmla="*/ 0 w 8007350"/>
              <a:gd name="connsiteY1" fmla="*/ 0 h 3994150"/>
              <a:gd name="connsiteX2" fmla="*/ 2603500 w 8007350"/>
              <a:gd name="connsiteY2" fmla="*/ 3994150 h 3994150"/>
              <a:gd name="connsiteX3" fmla="*/ 8001000 w 8007350"/>
              <a:gd name="connsiteY3" fmla="*/ 3981450 h 3994150"/>
              <a:gd name="connsiteX4" fmla="*/ 8007350 w 8007350"/>
              <a:gd name="connsiteY4" fmla="*/ 6350 h 399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7350" h="3994150">
                <a:moveTo>
                  <a:pt x="8007350" y="6350"/>
                </a:moveTo>
                <a:lnTo>
                  <a:pt x="0" y="0"/>
                </a:lnTo>
                <a:lnTo>
                  <a:pt x="2603500" y="3994150"/>
                </a:lnTo>
                <a:lnTo>
                  <a:pt x="8001000" y="3981450"/>
                </a:lnTo>
                <a:cubicBezTo>
                  <a:pt x="7996767" y="2647950"/>
                  <a:pt x="7986183" y="1314450"/>
                  <a:pt x="8007350" y="63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24FA2B36-5435-47FB-BBEE-81EFF5191007}"/>
              </a:ext>
            </a:extLst>
          </p:cNvPr>
          <p:cNvCxnSpPr/>
          <p:nvPr/>
        </p:nvCxnSpPr>
        <p:spPr>
          <a:xfrm>
            <a:off x="10379983" y="2108200"/>
            <a:ext cx="1362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398699E0-5201-4471-B60C-A8713E115994}"/>
              </a:ext>
            </a:extLst>
          </p:cNvPr>
          <p:cNvSpPr txBox="1"/>
          <p:nvPr/>
        </p:nvSpPr>
        <p:spPr>
          <a:xfrm>
            <a:off x="6225066" y="3298267"/>
            <a:ext cx="5724644" cy="80727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r">
              <a:lnSpc>
                <a:spcPts val="5000"/>
              </a:lnSpc>
              <a:defRPr sz="3600" b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sz="7200" dirty="0">
                <a:latin typeface="+mn-lt"/>
                <a:ea typeface="+mn-ea"/>
                <a:cs typeface="+mn-ea"/>
                <a:sym typeface="+mn-lt"/>
              </a:rPr>
              <a:t>企业管理基础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EF31714E-FC32-426E-B766-6C2629C10145}"/>
              </a:ext>
            </a:extLst>
          </p:cNvPr>
          <p:cNvSpPr/>
          <p:nvPr/>
        </p:nvSpPr>
        <p:spPr>
          <a:xfrm>
            <a:off x="5598146" y="2176721"/>
            <a:ext cx="6232219" cy="683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BUSINESS MANAGEMENT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DC0D404-B0C0-485F-99B3-FA04FFAC319B}"/>
              </a:ext>
            </a:extLst>
          </p:cNvPr>
          <p:cNvSpPr/>
          <p:nvPr/>
        </p:nvSpPr>
        <p:spPr>
          <a:xfrm>
            <a:off x="6729353" y="3900732"/>
            <a:ext cx="5118890" cy="724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Then it can never be your weakness. Armor yourself in it, and it will never be used to hurt you.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01D9B313-2606-49E1-A1F2-D7C3DB4B8074}"/>
              </a:ext>
            </a:extLst>
          </p:cNvPr>
          <p:cNvSpPr/>
          <p:nvPr/>
        </p:nvSpPr>
        <p:spPr>
          <a:xfrm>
            <a:off x="9372839" y="4662014"/>
            <a:ext cx="247540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6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：优品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76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9" grpId="0"/>
      <p:bldP spid="30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3680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="" xmlns:a16="http://schemas.microsoft.com/office/drawing/2014/main" id="{E514392C-2A28-4923-B3F7-527565BB94F2}"/>
              </a:ext>
            </a:extLst>
          </p:cNvPr>
          <p:cNvSpPr>
            <a:spLocks/>
          </p:cNvSpPr>
          <p:nvPr/>
        </p:nvSpPr>
        <p:spPr bwMode="auto">
          <a:xfrm>
            <a:off x="1511300" y="2319812"/>
            <a:ext cx="2611438" cy="1389063"/>
          </a:xfrm>
          <a:custGeom>
            <a:avLst/>
            <a:gdLst>
              <a:gd name="T0" fmla="*/ 0 w 1645"/>
              <a:gd name="T1" fmla="*/ 875 h 875"/>
              <a:gd name="T2" fmla="*/ 1478 w 1645"/>
              <a:gd name="T3" fmla="*/ 875 h 875"/>
              <a:gd name="T4" fmla="*/ 1645 w 1645"/>
              <a:gd name="T5" fmla="*/ 0 h 875"/>
              <a:gd name="T6" fmla="*/ 168 w 1645"/>
              <a:gd name="T7" fmla="*/ 0 h 875"/>
              <a:gd name="T8" fmla="*/ 0 w 1645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5" h="875">
                <a:moveTo>
                  <a:pt x="0" y="875"/>
                </a:moveTo>
                <a:lnTo>
                  <a:pt x="1478" y="875"/>
                </a:lnTo>
                <a:lnTo>
                  <a:pt x="1645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="" xmlns:a16="http://schemas.microsoft.com/office/drawing/2014/main" id="{E7923ECD-3656-4F4B-9B3E-FDE5BC24B184}"/>
              </a:ext>
            </a:extLst>
          </p:cNvPr>
          <p:cNvSpPr>
            <a:spLocks/>
          </p:cNvSpPr>
          <p:nvPr/>
        </p:nvSpPr>
        <p:spPr bwMode="auto">
          <a:xfrm>
            <a:off x="711200" y="2319812"/>
            <a:ext cx="1066800" cy="1389063"/>
          </a:xfrm>
          <a:custGeom>
            <a:avLst/>
            <a:gdLst>
              <a:gd name="T0" fmla="*/ 0 w 672"/>
              <a:gd name="T1" fmla="*/ 875 h 875"/>
              <a:gd name="T2" fmla="*/ 504 w 672"/>
              <a:gd name="T3" fmla="*/ 875 h 875"/>
              <a:gd name="T4" fmla="*/ 672 w 672"/>
              <a:gd name="T5" fmla="*/ 0 h 875"/>
              <a:gd name="T6" fmla="*/ 168 w 672"/>
              <a:gd name="T7" fmla="*/ 0 h 875"/>
              <a:gd name="T8" fmla="*/ 0 w 672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875">
                <a:moveTo>
                  <a:pt x="0" y="875"/>
                </a:moveTo>
                <a:lnTo>
                  <a:pt x="504" y="875"/>
                </a:lnTo>
                <a:lnTo>
                  <a:pt x="672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="" xmlns:a16="http://schemas.microsoft.com/office/drawing/2014/main" id="{E6F42AC2-780B-4C04-9B13-004776BBC045}"/>
              </a:ext>
            </a:extLst>
          </p:cNvPr>
          <p:cNvSpPr>
            <a:spLocks/>
          </p:cNvSpPr>
          <p:nvPr/>
        </p:nvSpPr>
        <p:spPr bwMode="auto">
          <a:xfrm>
            <a:off x="5186363" y="2319812"/>
            <a:ext cx="2611438" cy="1389063"/>
          </a:xfrm>
          <a:custGeom>
            <a:avLst/>
            <a:gdLst>
              <a:gd name="T0" fmla="*/ 0 w 1645"/>
              <a:gd name="T1" fmla="*/ 875 h 875"/>
              <a:gd name="T2" fmla="*/ 1477 w 1645"/>
              <a:gd name="T3" fmla="*/ 875 h 875"/>
              <a:gd name="T4" fmla="*/ 1645 w 1645"/>
              <a:gd name="T5" fmla="*/ 0 h 875"/>
              <a:gd name="T6" fmla="*/ 167 w 1645"/>
              <a:gd name="T7" fmla="*/ 0 h 875"/>
              <a:gd name="T8" fmla="*/ 0 w 1645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5" h="875">
                <a:moveTo>
                  <a:pt x="0" y="875"/>
                </a:moveTo>
                <a:lnTo>
                  <a:pt x="1477" y="875"/>
                </a:lnTo>
                <a:lnTo>
                  <a:pt x="1645" y="0"/>
                </a:lnTo>
                <a:lnTo>
                  <a:pt x="167" y="0"/>
                </a:lnTo>
                <a:lnTo>
                  <a:pt x="0" y="875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="" xmlns:a16="http://schemas.microsoft.com/office/drawing/2014/main" id="{5AB53B09-4AD1-400A-A960-B1DC899B885D}"/>
              </a:ext>
            </a:extLst>
          </p:cNvPr>
          <p:cNvSpPr>
            <a:spLocks/>
          </p:cNvSpPr>
          <p:nvPr/>
        </p:nvSpPr>
        <p:spPr bwMode="auto">
          <a:xfrm>
            <a:off x="4386263" y="2319812"/>
            <a:ext cx="1065213" cy="1389063"/>
          </a:xfrm>
          <a:custGeom>
            <a:avLst/>
            <a:gdLst>
              <a:gd name="T0" fmla="*/ 0 w 671"/>
              <a:gd name="T1" fmla="*/ 875 h 875"/>
              <a:gd name="T2" fmla="*/ 504 w 671"/>
              <a:gd name="T3" fmla="*/ 875 h 875"/>
              <a:gd name="T4" fmla="*/ 671 w 671"/>
              <a:gd name="T5" fmla="*/ 0 h 875"/>
              <a:gd name="T6" fmla="*/ 168 w 671"/>
              <a:gd name="T7" fmla="*/ 0 h 875"/>
              <a:gd name="T8" fmla="*/ 0 w 671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875">
                <a:moveTo>
                  <a:pt x="0" y="875"/>
                </a:moveTo>
                <a:lnTo>
                  <a:pt x="504" y="875"/>
                </a:lnTo>
                <a:lnTo>
                  <a:pt x="671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9">
            <a:extLst>
              <a:ext uri="{FF2B5EF4-FFF2-40B4-BE49-F238E27FC236}">
                <a16:creationId xmlns="" xmlns:a16="http://schemas.microsoft.com/office/drawing/2014/main" id="{5CE8D113-C07D-4D91-A41C-63A287DD02BC}"/>
              </a:ext>
            </a:extLst>
          </p:cNvPr>
          <p:cNvSpPr>
            <a:spLocks/>
          </p:cNvSpPr>
          <p:nvPr/>
        </p:nvSpPr>
        <p:spPr bwMode="auto">
          <a:xfrm>
            <a:off x="8859838" y="2319812"/>
            <a:ext cx="2613025" cy="1389063"/>
          </a:xfrm>
          <a:custGeom>
            <a:avLst/>
            <a:gdLst>
              <a:gd name="T0" fmla="*/ 0 w 1646"/>
              <a:gd name="T1" fmla="*/ 875 h 875"/>
              <a:gd name="T2" fmla="*/ 1478 w 1646"/>
              <a:gd name="T3" fmla="*/ 875 h 875"/>
              <a:gd name="T4" fmla="*/ 1646 w 1646"/>
              <a:gd name="T5" fmla="*/ 0 h 875"/>
              <a:gd name="T6" fmla="*/ 168 w 1646"/>
              <a:gd name="T7" fmla="*/ 0 h 875"/>
              <a:gd name="T8" fmla="*/ 0 w 1646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6" h="875">
                <a:moveTo>
                  <a:pt x="0" y="875"/>
                </a:moveTo>
                <a:lnTo>
                  <a:pt x="1478" y="875"/>
                </a:lnTo>
                <a:lnTo>
                  <a:pt x="1646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="" xmlns:a16="http://schemas.microsoft.com/office/drawing/2014/main" id="{77CA36FE-B7AA-40A6-8CE6-F7F55545C584}"/>
              </a:ext>
            </a:extLst>
          </p:cNvPr>
          <p:cNvSpPr>
            <a:spLocks/>
          </p:cNvSpPr>
          <p:nvPr/>
        </p:nvSpPr>
        <p:spPr bwMode="auto">
          <a:xfrm>
            <a:off x="8061325" y="2319812"/>
            <a:ext cx="1065213" cy="1389063"/>
          </a:xfrm>
          <a:custGeom>
            <a:avLst/>
            <a:gdLst>
              <a:gd name="T0" fmla="*/ 0 w 671"/>
              <a:gd name="T1" fmla="*/ 875 h 875"/>
              <a:gd name="T2" fmla="*/ 503 w 671"/>
              <a:gd name="T3" fmla="*/ 875 h 875"/>
              <a:gd name="T4" fmla="*/ 671 w 671"/>
              <a:gd name="T5" fmla="*/ 0 h 875"/>
              <a:gd name="T6" fmla="*/ 168 w 671"/>
              <a:gd name="T7" fmla="*/ 0 h 875"/>
              <a:gd name="T8" fmla="*/ 0 w 671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875">
                <a:moveTo>
                  <a:pt x="0" y="875"/>
                </a:moveTo>
                <a:lnTo>
                  <a:pt x="503" y="875"/>
                </a:lnTo>
                <a:lnTo>
                  <a:pt x="671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8D3BB4D8-FEE1-4FAB-8285-26B1578299A3}"/>
              </a:ext>
            </a:extLst>
          </p:cNvPr>
          <p:cNvSpPr/>
          <p:nvPr/>
        </p:nvSpPr>
        <p:spPr>
          <a:xfrm>
            <a:off x="515949" y="4476796"/>
            <a:ext cx="3034898" cy="16953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衡量性就是指目标应该是明确的，而不是模糊的。应该有一组明确的数据，作为衡量是否达成目标的依据。目标要量化，考核时可以采用相同的标准准确衡量；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AD4065AE-6B91-406E-955E-A674982472B2}"/>
              </a:ext>
            </a:extLst>
          </p:cNvPr>
          <p:cNvSpPr/>
          <p:nvPr/>
        </p:nvSpPr>
        <p:spPr>
          <a:xfrm>
            <a:off x="4162469" y="4590347"/>
            <a:ext cx="2862861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“截止到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月末，各公司基本达成销售计划” </a:t>
            </a:r>
          </a:p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您觉得这个目标可以衡量吗？这个目标存在什么问题呢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D8C62838-BF98-4EAA-8896-6C4CBD5A1334}"/>
              </a:ext>
            </a:extLst>
          </p:cNvPr>
          <p:cNvSpPr/>
          <p:nvPr/>
        </p:nvSpPr>
        <p:spPr>
          <a:xfrm>
            <a:off x="7839396" y="4597230"/>
            <a:ext cx="2989088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示例中的“基本达成”是一个很难衡量的概念，达成多少才是 “基本达成”？完成计划的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90%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算不算基本达成，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80%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呢？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7BEC5889-1B14-42C0-9FB6-769FFCE4E4FB}"/>
              </a:ext>
            </a:extLst>
          </p:cNvPr>
          <p:cNvSpPr/>
          <p:nvPr/>
        </p:nvSpPr>
        <p:spPr>
          <a:xfrm>
            <a:off x="4324065" y="3908182"/>
            <a:ext cx="87716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示例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D4FD6BFD-77FB-49F1-9C7C-CE748FAE1761}"/>
              </a:ext>
            </a:extLst>
          </p:cNvPr>
          <p:cNvSpPr/>
          <p:nvPr/>
        </p:nvSpPr>
        <p:spPr>
          <a:xfrm>
            <a:off x="507291" y="3944603"/>
            <a:ext cx="12234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衡量性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570A215B-4027-4896-B948-2511D440D4C6}"/>
              </a:ext>
            </a:extLst>
          </p:cNvPr>
          <p:cNvSpPr/>
          <p:nvPr/>
        </p:nvSpPr>
        <p:spPr>
          <a:xfrm>
            <a:off x="7876010" y="3944603"/>
            <a:ext cx="15696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示例说明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B20C9EDE-A0D6-46DC-BCE3-D3126B5E0045}"/>
              </a:ext>
            </a:extLst>
          </p:cNvPr>
          <p:cNvSpPr/>
          <p:nvPr/>
        </p:nvSpPr>
        <p:spPr>
          <a:xfrm>
            <a:off x="818067" y="1353071"/>
            <a:ext cx="4196983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Measurable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衡量性</a:t>
            </a:r>
          </a:p>
        </p:txBody>
      </p:sp>
    </p:spTree>
    <p:extLst>
      <p:ext uri="{BB962C8B-B14F-4D97-AF65-F5344CB8AC3E}">
        <p14:creationId xmlns:p14="http://schemas.microsoft.com/office/powerpoint/2010/main" val="27133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800"/>
                            </p:stCondLst>
                            <p:childTnLst>
                              <p:par>
                                <p:cTn id="7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/>
      <p:bldP spid="36" grpId="0"/>
      <p:bldP spid="37" grpId="0"/>
      <p:bldP spid="4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="" xmlns:a16="http://schemas.microsoft.com/office/drawing/2014/main" id="{1C345423-DC53-4649-A602-BDFF8D203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2116" y="2886537"/>
            <a:ext cx="692403" cy="614508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55BA4DCC-1BDF-48D8-AEAD-85335E34D6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6297" y="2886536"/>
            <a:ext cx="692403" cy="614508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="" xmlns:a16="http://schemas.microsoft.com/office/drawing/2014/main" id="{FEA16FA4-1C4C-4918-AD10-032091BB01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8987" y="2879542"/>
            <a:ext cx="692403" cy="614508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8F56A5A6-664A-40C9-994D-5CF23DE52ADF}"/>
              </a:ext>
            </a:extLst>
          </p:cNvPr>
          <p:cNvSpPr/>
          <p:nvPr/>
        </p:nvSpPr>
        <p:spPr>
          <a:xfrm>
            <a:off x="3903508" y="1435741"/>
            <a:ext cx="4384983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Attainable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可实现性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3680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</a:p>
        </p:txBody>
      </p:sp>
      <p:sp>
        <p:nvSpPr>
          <p:cNvPr id="49" name="Rectangle 19">
            <a:extLst>
              <a:ext uri="{FF2B5EF4-FFF2-40B4-BE49-F238E27FC236}">
                <a16:creationId xmlns="" xmlns:a16="http://schemas.microsoft.com/office/drawing/2014/main" id="{786F6404-44BE-496D-9318-B996659B4CB6}"/>
              </a:ext>
            </a:extLst>
          </p:cNvPr>
          <p:cNvSpPr/>
          <p:nvPr/>
        </p:nvSpPr>
        <p:spPr>
          <a:xfrm>
            <a:off x="671150" y="5149468"/>
            <a:ext cx="2225309" cy="5785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="" xmlns:a16="http://schemas.microsoft.com/office/drawing/2014/main" id="{7DE91EEB-86ED-4EE2-A16E-04ABA52C8593}"/>
              </a:ext>
            </a:extLst>
          </p:cNvPr>
          <p:cNvSpPr/>
          <p:nvPr/>
        </p:nvSpPr>
        <p:spPr>
          <a:xfrm>
            <a:off x="2896458" y="5149468"/>
            <a:ext cx="3619836" cy="578581"/>
          </a:xfrm>
          <a:prstGeom prst="rect">
            <a:avLst/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2021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Rectangle 21">
            <a:extLst>
              <a:ext uri="{FF2B5EF4-FFF2-40B4-BE49-F238E27FC236}">
                <a16:creationId xmlns="" xmlns:a16="http://schemas.microsoft.com/office/drawing/2014/main" id="{9B7B402B-620E-45D1-B044-1698D4287C0A}"/>
              </a:ext>
            </a:extLst>
          </p:cNvPr>
          <p:cNvSpPr/>
          <p:nvPr/>
        </p:nvSpPr>
        <p:spPr>
          <a:xfrm>
            <a:off x="6516295" y="5149468"/>
            <a:ext cx="5003031" cy="5785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Rectangle 26">
            <a:extLst>
              <a:ext uri="{FF2B5EF4-FFF2-40B4-BE49-F238E27FC236}">
                <a16:creationId xmlns="" xmlns:a16="http://schemas.microsoft.com/office/drawing/2014/main" id="{286D71D2-92C4-4554-9B02-457BA3D9722F}"/>
              </a:ext>
            </a:extLst>
          </p:cNvPr>
          <p:cNvSpPr/>
          <p:nvPr/>
        </p:nvSpPr>
        <p:spPr>
          <a:xfrm>
            <a:off x="1075038" y="3757430"/>
            <a:ext cx="2555405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领导者应该更多的吸纳下属来参与目标制定的过程，即便是团队整体的目标。</a:t>
            </a:r>
          </a:p>
        </p:txBody>
      </p:sp>
      <p:sp>
        <p:nvSpPr>
          <p:cNvPr id="60" name="Rectangle 28">
            <a:extLst>
              <a:ext uri="{FF2B5EF4-FFF2-40B4-BE49-F238E27FC236}">
                <a16:creationId xmlns="" xmlns:a16="http://schemas.microsoft.com/office/drawing/2014/main" id="{21156409-E1D4-432E-9447-C63EBE3036F2}"/>
              </a:ext>
            </a:extLst>
          </p:cNvPr>
          <p:cNvSpPr/>
          <p:nvPr/>
        </p:nvSpPr>
        <p:spPr>
          <a:xfrm>
            <a:off x="4641629" y="3757430"/>
            <a:ext cx="2689352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“接到公司招聘方案的书面通知后，两日内确保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名基层员工通过面试、培训并到岗” </a:t>
            </a:r>
          </a:p>
        </p:txBody>
      </p:sp>
      <p:sp>
        <p:nvSpPr>
          <p:cNvPr id="63" name="Rectangle 32">
            <a:extLst>
              <a:ext uri="{FF2B5EF4-FFF2-40B4-BE49-F238E27FC236}">
                <a16:creationId xmlns="" xmlns:a16="http://schemas.microsoft.com/office/drawing/2014/main" id="{2FC0AA02-EAA7-454D-95B5-6BFCFAC09BF0}"/>
              </a:ext>
            </a:extLst>
          </p:cNvPr>
          <p:cNvSpPr/>
          <p:nvPr/>
        </p:nvSpPr>
        <p:spPr>
          <a:xfrm>
            <a:off x="8567398" y="3783399"/>
            <a:ext cx="2549564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名基层员工的招聘、培训及录用，两天是否能够完成呢？</a:t>
            </a:r>
          </a:p>
        </p:txBody>
      </p:sp>
    </p:spTree>
    <p:extLst>
      <p:ext uri="{BB962C8B-B14F-4D97-AF65-F5344CB8AC3E}">
        <p14:creationId xmlns:p14="http://schemas.microsoft.com/office/powerpoint/2010/main" val="37378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/>
      <p:bldP spid="16" grpId="0"/>
      <p:bldP spid="49" grpId="0" animBg="1"/>
      <p:bldP spid="50" grpId="0" animBg="1"/>
      <p:bldP spid="51" grpId="0" animBg="1"/>
      <p:bldP spid="57" grpId="0"/>
      <p:bldP spid="60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3680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8CB54CD7-2E38-4051-8F76-8F2B1AD51119}"/>
              </a:ext>
            </a:extLst>
          </p:cNvPr>
          <p:cNvSpPr txBox="1"/>
          <p:nvPr/>
        </p:nvSpPr>
        <p:spPr>
          <a:xfrm>
            <a:off x="6396397" y="1612470"/>
            <a:ext cx="5166953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sym typeface="+mn-lt"/>
              </a:rPr>
              <a:t>目标的相关性是指各项目标之间有关联，相互支持，符合实际。实现此目标与其他目标、目标和工作都要有相关性。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CC9A847A-0EC1-493D-99B1-BA28F4D3ED2D}"/>
              </a:ext>
            </a:extLst>
          </p:cNvPr>
          <p:cNvCxnSpPr/>
          <p:nvPr/>
        </p:nvCxnSpPr>
        <p:spPr>
          <a:xfrm>
            <a:off x="5903243" y="2002567"/>
            <a:ext cx="2636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EBA017D3-6BB0-49AC-A2E5-9BBB8D989A5E}"/>
              </a:ext>
            </a:extLst>
          </p:cNvPr>
          <p:cNvSpPr txBox="1"/>
          <p:nvPr/>
        </p:nvSpPr>
        <p:spPr>
          <a:xfrm>
            <a:off x="6396397" y="2792247"/>
            <a:ext cx="5166953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“实施全员职业素质的提升计划，要求各级员工于</a:t>
            </a:r>
            <a:r>
              <a:rPr lang="en-US" altLang="zh-CN" dirty="0">
                <a:latin typeface="+mn-lt"/>
                <a:ea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sym typeface="+mn-lt"/>
              </a:rPr>
              <a:t>月末前进行商务英语的培训，六月末各级员工须通过商务英语</a:t>
            </a:r>
            <a:r>
              <a:rPr lang="en-US" altLang="zh-CN" dirty="0">
                <a:latin typeface="+mn-lt"/>
                <a:ea typeface="+mn-ea"/>
                <a:sym typeface="+mn-lt"/>
              </a:rPr>
              <a:t>Ⅰ</a:t>
            </a:r>
            <a:r>
              <a:rPr lang="zh-CN" altLang="en-US" dirty="0">
                <a:latin typeface="+mn-lt"/>
                <a:ea typeface="+mn-ea"/>
                <a:sym typeface="+mn-lt"/>
              </a:rPr>
              <a:t>级的测试”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5142AC47-7FBA-4A52-8E3C-A4A589BDCEC2}"/>
              </a:ext>
            </a:extLst>
          </p:cNvPr>
          <p:cNvCxnSpPr/>
          <p:nvPr/>
        </p:nvCxnSpPr>
        <p:spPr>
          <a:xfrm>
            <a:off x="5903243" y="3182344"/>
            <a:ext cx="2636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D8CA02E1-10F4-4446-BF81-B78CD779BBB9}"/>
              </a:ext>
            </a:extLst>
          </p:cNvPr>
          <p:cNvSpPr txBox="1"/>
          <p:nvPr/>
        </p:nvSpPr>
        <p:spPr>
          <a:xfrm>
            <a:off x="6396397" y="3965702"/>
            <a:ext cx="5059003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如果实现了这个目标，但对其他的目标完全不相关，或者相关度很低，那这个目标即使被达到了，意义也不是很大。</a:t>
            </a:r>
            <a:endParaRPr lang="en-US" altLang="zh-CN" dirty="0">
              <a:latin typeface="+mn-lt"/>
              <a:ea typeface="+mn-ea"/>
              <a:sym typeface="+mn-lt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67465B7B-4BE4-4769-B3BA-1A94880C302F}"/>
              </a:ext>
            </a:extLst>
          </p:cNvPr>
          <p:cNvCxnSpPr/>
          <p:nvPr/>
        </p:nvCxnSpPr>
        <p:spPr>
          <a:xfrm>
            <a:off x="5903243" y="4355799"/>
            <a:ext cx="2636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D6FFC42C-22A0-4474-9C8B-52D4BC96D5DD}"/>
              </a:ext>
            </a:extLst>
          </p:cNvPr>
          <p:cNvSpPr txBox="1"/>
          <p:nvPr/>
        </p:nvSpPr>
        <p:spPr>
          <a:xfrm>
            <a:off x="6396397" y="5144847"/>
            <a:ext cx="5166950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工作目标的设定，要和岗位职责相关联。提高员工素质有必要让所有的人都通过</a:t>
            </a:r>
            <a:r>
              <a:rPr lang="en-US" altLang="zh-CN" dirty="0">
                <a:latin typeface="+mn-lt"/>
                <a:ea typeface="+mn-ea"/>
                <a:sym typeface="+mn-lt"/>
              </a:rPr>
              <a:t>BECI</a:t>
            </a:r>
            <a:r>
              <a:rPr lang="zh-CN" altLang="en-US" dirty="0">
                <a:latin typeface="+mn-lt"/>
                <a:ea typeface="+mn-ea"/>
                <a:sym typeface="+mn-lt"/>
              </a:rPr>
              <a:t>的测试吗？实现了这个目标又对与部门、公司的整体运营有相关性吗？实现没有意义的目标是在浪费资源！</a:t>
            </a:r>
            <a:endParaRPr lang="en-US" altLang="zh-CN" dirty="0">
              <a:latin typeface="+mn-lt"/>
              <a:ea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="" xmlns:a16="http://schemas.microsoft.com/office/drawing/2014/main" id="{9E69F0C5-29C3-470B-A880-7EA24E7864B1}"/>
              </a:ext>
            </a:extLst>
          </p:cNvPr>
          <p:cNvCxnSpPr/>
          <p:nvPr/>
        </p:nvCxnSpPr>
        <p:spPr>
          <a:xfrm>
            <a:off x="5903243" y="5534944"/>
            <a:ext cx="2636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占位符 3">
            <a:extLst>
              <a:ext uri="{FF2B5EF4-FFF2-40B4-BE49-F238E27FC236}">
                <a16:creationId xmlns="" xmlns:a16="http://schemas.microsoft.com/office/drawing/2014/main" id="{18F67D4D-FDF8-4411-A7A7-92084A28CC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315" y="1705134"/>
            <a:ext cx="3733800" cy="3985058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4FBAEAA1-F5A0-4A37-9FD9-FC7CB0335423}"/>
              </a:ext>
            </a:extLst>
          </p:cNvPr>
          <p:cNvSpPr/>
          <p:nvPr/>
        </p:nvSpPr>
        <p:spPr>
          <a:xfrm>
            <a:off x="556781" y="5504929"/>
            <a:ext cx="3822586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Relevant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相关性 </a:t>
            </a:r>
          </a:p>
        </p:txBody>
      </p:sp>
    </p:spTree>
    <p:extLst>
      <p:ext uri="{BB962C8B-B14F-4D97-AF65-F5344CB8AC3E}">
        <p14:creationId xmlns:p14="http://schemas.microsoft.com/office/powerpoint/2010/main" val="25833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  <p:bldP spid="29" grpId="0"/>
      <p:bldP spid="31" grpId="0"/>
      <p:bldP spid="34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CEDE837-810A-404F-8BD1-3995B65A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1515AB1-01F7-40EA-93DC-FE803AE98652}"/>
              </a:ext>
            </a:extLst>
          </p:cNvPr>
          <p:cNvGrpSpPr/>
          <p:nvPr/>
        </p:nvGrpSpPr>
        <p:grpSpPr>
          <a:xfrm>
            <a:off x="4092320" y="-5127"/>
            <a:ext cx="3985938" cy="2815555"/>
            <a:chOff x="9551989" y="-129541"/>
            <a:chExt cx="5037771" cy="3558541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DACD3CAC-6E5A-458C-BC1A-3ED43C23E2D4}"/>
                </a:ext>
              </a:extLst>
            </p:cNvPr>
            <p:cNvSpPr/>
            <p:nvPr/>
          </p:nvSpPr>
          <p:spPr>
            <a:xfrm>
              <a:off x="10472737" y="-129541"/>
              <a:ext cx="3190875" cy="2729865"/>
            </a:xfrm>
            <a:custGeom>
              <a:avLst/>
              <a:gdLst>
                <a:gd name="connsiteX0" fmla="*/ 15240 w 3093720"/>
                <a:gd name="connsiteY0" fmla="*/ 0 h 2682240"/>
                <a:gd name="connsiteX1" fmla="*/ 0 w 3093720"/>
                <a:gd name="connsiteY1" fmla="*/ 1805940 h 2682240"/>
                <a:gd name="connsiteX2" fmla="*/ 1546860 w 3093720"/>
                <a:gd name="connsiteY2" fmla="*/ 2682240 h 2682240"/>
                <a:gd name="connsiteX3" fmla="*/ 3093720 w 3093720"/>
                <a:gd name="connsiteY3" fmla="*/ 1813560 h 2682240"/>
                <a:gd name="connsiteX4" fmla="*/ 3093720 w 3093720"/>
                <a:gd name="connsiteY4" fmla="*/ 15240 h 2682240"/>
                <a:gd name="connsiteX5" fmla="*/ 15240 w 3093720"/>
                <a:gd name="connsiteY5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720" h="2682240">
                  <a:moveTo>
                    <a:pt x="15240" y="0"/>
                  </a:moveTo>
                  <a:lnTo>
                    <a:pt x="0" y="1805940"/>
                  </a:lnTo>
                  <a:lnTo>
                    <a:pt x="1546860" y="2682240"/>
                  </a:lnTo>
                  <a:lnTo>
                    <a:pt x="3093720" y="1813560"/>
                  </a:lnTo>
                  <a:lnTo>
                    <a:pt x="3093720" y="152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8FF39A36-A9D8-4C5C-AC3B-6944F6720D16}"/>
                </a:ext>
              </a:extLst>
            </p:cNvPr>
            <p:cNvSpPr/>
            <p:nvPr/>
          </p:nvSpPr>
          <p:spPr>
            <a:xfrm>
              <a:off x="9551989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6354CA0B-9B72-4E1E-BE0C-9295E145F03C}"/>
                </a:ext>
              </a:extLst>
            </p:cNvPr>
            <p:cNvSpPr/>
            <p:nvPr/>
          </p:nvSpPr>
          <p:spPr>
            <a:xfrm>
              <a:off x="10513060" y="-114300"/>
              <a:ext cx="3604260" cy="353568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4260" h="3535680">
                  <a:moveTo>
                    <a:pt x="0" y="2362200"/>
                  </a:moveTo>
                  <a:lnTo>
                    <a:pt x="2072640" y="3535680"/>
                  </a:lnTo>
                  <a:lnTo>
                    <a:pt x="3604260" y="2644140"/>
                  </a:lnTo>
                  <a:lnTo>
                    <a:pt x="3604260" y="0"/>
                  </a:lnTo>
                  <a:lnTo>
                    <a:pt x="3101340" y="0"/>
                  </a:lnTo>
                  <a:lnTo>
                    <a:pt x="3108960" y="2339340"/>
                  </a:lnTo>
                  <a:lnTo>
                    <a:pt x="2057400" y="2956560"/>
                  </a:lnTo>
                  <a:lnTo>
                    <a:pt x="7620" y="178308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="" xmlns:a16="http://schemas.microsoft.com/office/drawing/2014/main" id="{19BF7691-3115-46CC-963A-0E96841B1252}"/>
                </a:ext>
              </a:extLst>
            </p:cNvPr>
            <p:cNvSpPr/>
            <p:nvPr/>
          </p:nvSpPr>
          <p:spPr>
            <a:xfrm flipH="1">
              <a:off x="10025380" y="-114300"/>
              <a:ext cx="3598545" cy="354330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  <a:gd name="connsiteX0" fmla="*/ 0 w 3604260"/>
                <a:gd name="connsiteY0" fmla="*/ 2362200 h 3543300"/>
                <a:gd name="connsiteX1" fmla="*/ 2004060 w 3604260"/>
                <a:gd name="connsiteY1" fmla="*/ 3543300 h 3543300"/>
                <a:gd name="connsiteX2" fmla="*/ 3604260 w 3604260"/>
                <a:gd name="connsiteY2" fmla="*/ 2644140 h 3543300"/>
                <a:gd name="connsiteX3" fmla="*/ 3604260 w 3604260"/>
                <a:gd name="connsiteY3" fmla="*/ 0 h 3543300"/>
                <a:gd name="connsiteX4" fmla="*/ 3101340 w 3604260"/>
                <a:gd name="connsiteY4" fmla="*/ 0 h 3543300"/>
                <a:gd name="connsiteX5" fmla="*/ 3108960 w 3604260"/>
                <a:gd name="connsiteY5" fmla="*/ 2339340 h 3543300"/>
                <a:gd name="connsiteX6" fmla="*/ 2057400 w 3604260"/>
                <a:gd name="connsiteY6" fmla="*/ 2956560 h 3543300"/>
                <a:gd name="connsiteX7" fmla="*/ 7620 w 3604260"/>
                <a:gd name="connsiteY7" fmla="*/ 1783080 h 3543300"/>
                <a:gd name="connsiteX8" fmla="*/ 0 w 3604260"/>
                <a:gd name="connsiteY8" fmla="*/ 2362200 h 3543300"/>
                <a:gd name="connsiteX0" fmla="*/ 0 w 3596640"/>
                <a:gd name="connsiteY0" fmla="*/ 230124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0 w 3596640"/>
                <a:gd name="connsiteY8" fmla="*/ 2301240 h 3543300"/>
                <a:gd name="connsiteX0" fmla="*/ 15240 w 3596640"/>
                <a:gd name="connsiteY0" fmla="*/ 234696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15240 w 3596640"/>
                <a:gd name="connsiteY8" fmla="*/ 2346960 h 3543300"/>
                <a:gd name="connsiteX0" fmla="*/ 0 w 3581400"/>
                <a:gd name="connsiteY0" fmla="*/ 2346960 h 3543300"/>
                <a:gd name="connsiteX1" fmla="*/ 1981200 w 3581400"/>
                <a:gd name="connsiteY1" fmla="*/ 3543300 h 3543300"/>
                <a:gd name="connsiteX2" fmla="*/ 3581400 w 3581400"/>
                <a:gd name="connsiteY2" fmla="*/ 2644140 h 3543300"/>
                <a:gd name="connsiteX3" fmla="*/ 3581400 w 3581400"/>
                <a:gd name="connsiteY3" fmla="*/ 0 h 3543300"/>
                <a:gd name="connsiteX4" fmla="*/ 3078480 w 3581400"/>
                <a:gd name="connsiteY4" fmla="*/ 0 h 3543300"/>
                <a:gd name="connsiteX5" fmla="*/ 3086100 w 3581400"/>
                <a:gd name="connsiteY5" fmla="*/ 2339340 h 3543300"/>
                <a:gd name="connsiteX6" fmla="*/ 2034540 w 3581400"/>
                <a:gd name="connsiteY6" fmla="*/ 2956560 h 3543300"/>
                <a:gd name="connsiteX7" fmla="*/ 53340 w 3581400"/>
                <a:gd name="connsiteY7" fmla="*/ 1821180 h 3543300"/>
                <a:gd name="connsiteX8" fmla="*/ 0 w 3581400"/>
                <a:gd name="connsiteY8" fmla="*/ 2346960 h 3543300"/>
                <a:gd name="connsiteX0" fmla="*/ 7620 w 3589020"/>
                <a:gd name="connsiteY0" fmla="*/ 2346960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7620 w 3589020"/>
                <a:gd name="connsiteY8" fmla="*/ 2346960 h 3543300"/>
                <a:gd name="connsiteX0" fmla="*/ 0 w 3600450"/>
                <a:gd name="connsiteY0" fmla="*/ 2346960 h 3543300"/>
                <a:gd name="connsiteX1" fmla="*/ 2000250 w 3600450"/>
                <a:gd name="connsiteY1" fmla="*/ 3543300 h 3543300"/>
                <a:gd name="connsiteX2" fmla="*/ 3600450 w 3600450"/>
                <a:gd name="connsiteY2" fmla="*/ 2644140 h 3543300"/>
                <a:gd name="connsiteX3" fmla="*/ 3600450 w 3600450"/>
                <a:gd name="connsiteY3" fmla="*/ 0 h 3543300"/>
                <a:gd name="connsiteX4" fmla="*/ 3097530 w 3600450"/>
                <a:gd name="connsiteY4" fmla="*/ 0 h 3543300"/>
                <a:gd name="connsiteX5" fmla="*/ 3105150 w 3600450"/>
                <a:gd name="connsiteY5" fmla="*/ 2339340 h 3543300"/>
                <a:gd name="connsiteX6" fmla="*/ 2053590 w 3600450"/>
                <a:gd name="connsiteY6" fmla="*/ 2956560 h 3543300"/>
                <a:gd name="connsiteX7" fmla="*/ 11430 w 3600450"/>
                <a:gd name="connsiteY7" fmla="*/ 1805940 h 3543300"/>
                <a:gd name="connsiteX8" fmla="*/ 0 w 3600450"/>
                <a:gd name="connsiteY8" fmla="*/ 2346960 h 3543300"/>
                <a:gd name="connsiteX0" fmla="*/ 2858 w 3589020"/>
                <a:gd name="connsiteY0" fmla="*/ 2351723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2858 w 3589020"/>
                <a:gd name="connsiteY8" fmla="*/ 2351723 h 3543300"/>
                <a:gd name="connsiteX0" fmla="*/ 74 w 3595761"/>
                <a:gd name="connsiteY0" fmla="*/ 2351723 h 3543300"/>
                <a:gd name="connsiteX1" fmla="*/ 1995561 w 3595761"/>
                <a:gd name="connsiteY1" fmla="*/ 3543300 h 3543300"/>
                <a:gd name="connsiteX2" fmla="*/ 3595761 w 3595761"/>
                <a:gd name="connsiteY2" fmla="*/ 2644140 h 3543300"/>
                <a:gd name="connsiteX3" fmla="*/ 3595761 w 3595761"/>
                <a:gd name="connsiteY3" fmla="*/ 0 h 3543300"/>
                <a:gd name="connsiteX4" fmla="*/ 3092841 w 3595761"/>
                <a:gd name="connsiteY4" fmla="*/ 0 h 3543300"/>
                <a:gd name="connsiteX5" fmla="*/ 3100461 w 3595761"/>
                <a:gd name="connsiteY5" fmla="*/ 2339340 h 3543300"/>
                <a:gd name="connsiteX6" fmla="*/ 2048901 w 3595761"/>
                <a:gd name="connsiteY6" fmla="*/ 2956560 h 3543300"/>
                <a:gd name="connsiteX7" fmla="*/ 6741 w 3595761"/>
                <a:gd name="connsiteY7" fmla="*/ 1805940 h 3543300"/>
                <a:gd name="connsiteX8" fmla="*/ 74 w 3595761"/>
                <a:gd name="connsiteY8" fmla="*/ 2351723 h 3543300"/>
                <a:gd name="connsiteX0" fmla="*/ 2858 w 3598545"/>
                <a:gd name="connsiteY0" fmla="*/ 2351723 h 3543300"/>
                <a:gd name="connsiteX1" fmla="*/ 1998345 w 3598545"/>
                <a:gd name="connsiteY1" fmla="*/ 3543300 h 3543300"/>
                <a:gd name="connsiteX2" fmla="*/ 3598545 w 3598545"/>
                <a:gd name="connsiteY2" fmla="*/ 2644140 h 3543300"/>
                <a:gd name="connsiteX3" fmla="*/ 3598545 w 3598545"/>
                <a:gd name="connsiteY3" fmla="*/ 0 h 3543300"/>
                <a:gd name="connsiteX4" fmla="*/ 3095625 w 3598545"/>
                <a:gd name="connsiteY4" fmla="*/ 0 h 3543300"/>
                <a:gd name="connsiteX5" fmla="*/ 3103245 w 3598545"/>
                <a:gd name="connsiteY5" fmla="*/ 2339340 h 3543300"/>
                <a:gd name="connsiteX6" fmla="*/ 2051685 w 3598545"/>
                <a:gd name="connsiteY6" fmla="*/ 2956560 h 3543300"/>
                <a:gd name="connsiteX7" fmla="*/ 0 w 3598545"/>
                <a:gd name="connsiteY7" fmla="*/ 1810703 h 3543300"/>
                <a:gd name="connsiteX8" fmla="*/ 2858 w 3598545"/>
                <a:gd name="connsiteY8" fmla="*/ 2351723 h 354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8545" h="3543300">
                  <a:moveTo>
                    <a:pt x="2858" y="2351723"/>
                  </a:moveTo>
                  <a:lnTo>
                    <a:pt x="1998345" y="3543300"/>
                  </a:lnTo>
                  <a:lnTo>
                    <a:pt x="3598545" y="2644140"/>
                  </a:lnTo>
                  <a:lnTo>
                    <a:pt x="3598545" y="0"/>
                  </a:lnTo>
                  <a:lnTo>
                    <a:pt x="3095625" y="0"/>
                  </a:lnTo>
                  <a:lnTo>
                    <a:pt x="3103245" y="2339340"/>
                  </a:lnTo>
                  <a:lnTo>
                    <a:pt x="2051685" y="2956560"/>
                  </a:lnTo>
                  <a:lnTo>
                    <a:pt x="0" y="1810703"/>
                  </a:lnTo>
                  <a:cubicBezTo>
                    <a:pt x="953" y="1992631"/>
                    <a:pt x="1905" y="2169795"/>
                    <a:pt x="2858" y="2351723"/>
                  </a:cubicBez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="" xmlns:a16="http://schemas.microsoft.com/office/drawing/2014/main" id="{4BEAD8BE-BD20-4870-814A-4DAF368BCD68}"/>
                </a:ext>
              </a:extLst>
            </p:cNvPr>
            <p:cNvSpPr/>
            <p:nvPr/>
          </p:nvSpPr>
          <p:spPr>
            <a:xfrm flipH="1">
              <a:off x="14102080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FEAD9DE-4DFE-4A9D-8DFC-EE41C9239E80}"/>
              </a:ext>
            </a:extLst>
          </p:cNvPr>
          <p:cNvSpPr/>
          <p:nvPr/>
        </p:nvSpPr>
        <p:spPr>
          <a:xfrm>
            <a:off x="3074875" y="3223078"/>
            <a:ext cx="601655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E82A20A-7B6C-43BC-B1E3-CEAFB4B32B7B}"/>
              </a:ext>
            </a:extLst>
          </p:cNvPr>
          <p:cNvSpPr/>
          <p:nvPr/>
        </p:nvSpPr>
        <p:spPr>
          <a:xfrm>
            <a:off x="2885567" y="4318788"/>
            <a:ext cx="63951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533321E-80B0-46DE-A5A6-F7A7CE22F13D}"/>
              </a:ext>
            </a:extLst>
          </p:cNvPr>
          <p:cNvSpPr/>
          <p:nvPr/>
        </p:nvSpPr>
        <p:spPr>
          <a:xfrm>
            <a:off x="5124796" y="697779"/>
            <a:ext cx="197348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4000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THREE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="" xmlns:a16="http://schemas.microsoft.com/office/drawing/2014/main" id="{DAF35B0B-12E3-4A87-ABBB-6920ADEDBD25}"/>
              </a:ext>
            </a:extLst>
          </p:cNvPr>
          <p:cNvSpPr/>
          <p:nvPr/>
        </p:nvSpPr>
        <p:spPr>
          <a:xfrm flipH="1">
            <a:off x="5266179" y="4601028"/>
            <a:ext cx="6937829" cy="2256971"/>
          </a:xfrm>
          <a:prstGeom prst="triangle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="" xmlns:a16="http://schemas.microsoft.com/office/drawing/2014/main" id="{C8DA8D5A-46F4-4ECC-AE06-175819269136}"/>
              </a:ext>
            </a:extLst>
          </p:cNvPr>
          <p:cNvSpPr/>
          <p:nvPr/>
        </p:nvSpPr>
        <p:spPr>
          <a:xfrm>
            <a:off x="0" y="4601029"/>
            <a:ext cx="6937829" cy="225697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24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</a:p>
        </p:txBody>
      </p:sp>
      <p:cxnSp>
        <p:nvCxnSpPr>
          <p:cNvPr id="63" name="直接连接符 62">
            <a:extLst>
              <a:ext uri="{FF2B5EF4-FFF2-40B4-BE49-F238E27FC236}">
                <a16:creationId xmlns="" xmlns:a16="http://schemas.microsoft.com/office/drawing/2014/main" id="{972A571F-E0C6-4D3B-8DC1-4BE827120C44}"/>
              </a:ext>
            </a:extLst>
          </p:cNvPr>
          <p:cNvCxnSpPr>
            <a:cxnSpLocks/>
          </p:cNvCxnSpPr>
          <p:nvPr/>
        </p:nvCxnSpPr>
        <p:spPr>
          <a:xfrm>
            <a:off x="915796" y="3690990"/>
            <a:ext cx="10333133" cy="0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75000"/>
              </a:srgbClr>
            </a:solidFill>
            <a:prstDash val="solid"/>
            <a:round/>
          </a:ln>
          <a:effectLst/>
        </p:spPr>
      </p:cxnSp>
      <p:sp>
        <p:nvSpPr>
          <p:cNvPr id="64" name="矩形 63">
            <a:extLst>
              <a:ext uri="{FF2B5EF4-FFF2-40B4-BE49-F238E27FC236}">
                <a16:creationId xmlns="" xmlns:a16="http://schemas.microsoft.com/office/drawing/2014/main" id="{289275AD-0711-489F-AE75-4AD1190D8DD5}"/>
              </a:ext>
            </a:extLst>
          </p:cNvPr>
          <p:cNvSpPr/>
          <p:nvPr/>
        </p:nvSpPr>
        <p:spPr>
          <a:xfrm>
            <a:off x="5140871" y="1731715"/>
            <a:ext cx="6213908" cy="16953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联想认为：要让企业持续地发展，就要有一个不断提高的目标。而联想也是这样做的。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世纪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年代联想初创时，联想就把做出中国自己的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PC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作为一个很高的目标来追求。后来，联想又一次提高了企业的目标，同时开始做投资新的领域，进入多个行业，就又有了新的愿景和目标，有点像登山，登上一座高峰后会发现还有更高的。  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="" xmlns:a16="http://schemas.microsoft.com/office/drawing/2014/main" id="{DB085C54-2F57-48B9-8CB8-28864714DF86}"/>
              </a:ext>
            </a:extLst>
          </p:cNvPr>
          <p:cNvSpPr/>
          <p:nvPr/>
        </p:nvSpPr>
        <p:spPr>
          <a:xfrm>
            <a:off x="5152929" y="4064547"/>
            <a:ext cx="6096000" cy="16953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联想非常重视“选对人”。对于选人，联想的要求是：这个人不仅能够独当一面，还要有博大的胸怀，以及非常强的学习能力。  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而对于培养人才，联想强调要给人以施展才华的舞台。这个舞台包括从物质到精神，使人才在这个行业，在这个舞台上是真正的主人。这也是联想能够越做越大的重要原因。  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BE479BCC-EDEA-4AA8-ADE7-702F8397D1F0}"/>
              </a:ext>
            </a:extLst>
          </p:cNvPr>
          <p:cNvGrpSpPr/>
          <p:nvPr/>
        </p:nvGrpSpPr>
        <p:grpSpPr>
          <a:xfrm>
            <a:off x="825498" y="1904407"/>
            <a:ext cx="3828702" cy="1132436"/>
            <a:chOff x="825498" y="1904407"/>
            <a:chExt cx="3828702" cy="1132436"/>
          </a:xfrm>
        </p:grpSpPr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D4218EBC-67D2-4366-A41F-C467F1F58FEC}"/>
                </a:ext>
              </a:extLst>
            </p:cNvPr>
            <p:cNvGrpSpPr/>
            <p:nvPr/>
          </p:nvGrpSpPr>
          <p:grpSpPr>
            <a:xfrm>
              <a:off x="825498" y="1904407"/>
              <a:ext cx="3828702" cy="1132436"/>
              <a:chOff x="1996775" y="2074314"/>
              <a:chExt cx="3828702" cy="1132436"/>
            </a:xfrm>
          </p:grpSpPr>
          <p:sp>
            <p:nvSpPr>
              <p:cNvPr id="54" name="Freeform 6">
                <a:extLst>
                  <a:ext uri="{FF2B5EF4-FFF2-40B4-BE49-F238E27FC236}">
                    <a16:creationId xmlns="" xmlns:a16="http://schemas.microsoft.com/office/drawing/2014/main" id="{8056C233-8B1D-44F0-B7E9-893006706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788" y="2162173"/>
                <a:ext cx="1018689" cy="948903"/>
              </a:xfrm>
              <a:custGeom>
                <a:avLst/>
                <a:gdLst>
                  <a:gd name="T0" fmla="*/ 627 w 1102"/>
                  <a:gd name="T1" fmla="*/ 972 h 972"/>
                  <a:gd name="T2" fmla="*/ 1102 w 1102"/>
                  <a:gd name="T3" fmla="*/ 0 h 972"/>
                  <a:gd name="T4" fmla="*/ 0 w 1102"/>
                  <a:gd name="T5" fmla="*/ 0 h 972"/>
                  <a:gd name="T6" fmla="*/ 0 w 1102"/>
                  <a:gd name="T7" fmla="*/ 972 h 972"/>
                  <a:gd name="T8" fmla="*/ 627 w 1102"/>
                  <a:gd name="T9" fmla="*/ 972 h 972"/>
                  <a:gd name="connsiteX0" fmla="*/ 5690 w 9469"/>
                  <a:gd name="connsiteY0" fmla="*/ 10000 h 10000"/>
                  <a:gd name="connsiteX1" fmla="*/ 9469 w 9469"/>
                  <a:gd name="connsiteY1" fmla="*/ 33 h 10000"/>
                  <a:gd name="connsiteX2" fmla="*/ 0 w 9469"/>
                  <a:gd name="connsiteY2" fmla="*/ 0 h 10000"/>
                  <a:gd name="connsiteX3" fmla="*/ 0 w 9469"/>
                  <a:gd name="connsiteY3" fmla="*/ 10000 h 10000"/>
                  <a:gd name="connsiteX4" fmla="*/ 5690 w 9469"/>
                  <a:gd name="connsiteY4" fmla="*/ 10000 h 10000"/>
                  <a:gd name="connsiteX0" fmla="*/ 6009 w 10000"/>
                  <a:gd name="connsiteY0" fmla="*/ 10000 h 10000"/>
                  <a:gd name="connsiteX1" fmla="*/ 10000 w 10000"/>
                  <a:gd name="connsiteY1" fmla="*/ 33 h 10000"/>
                  <a:gd name="connsiteX2" fmla="*/ 0 w 10000"/>
                  <a:gd name="connsiteY2" fmla="*/ 0 h 10000"/>
                  <a:gd name="connsiteX3" fmla="*/ 0 w 10000"/>
                  <a:gd name="connsiteY3" fmla="*/ 10000 h 10000"/>
                  <a:gd name="connsiteX4" fmla="*/ 6009 w 10000"/>
                  <a:gd name="connsiteY4" fmla="*/ 10000 h 10000"/>
                  <a:gd name="connsiteX0" fmla="*/ 5915 w 10000"/>
                  <a:gd name="connsiteY0" fmla="*/ 10000 h 10000"/>
                  <a:gd name="connsiteX1" fmla="*/ 10000 w 10000"/>
                  <a:gd name="connsiteY1" fmla="*/ 33 h 10000"/>
                  <a:gd name="connsiteX2" fmla="*/ 0 w 10000"/>
                  <a:gd name="connsiteY2" fmla="*/ 0 h 10000"/>
                  <a:gd name="connsiteX3" fmla="*/ 0 w 10000"/>
                  <a:gd name="connsiteY3" fmla="*/ 10000 h 10000"/>
                  <a:gd name="connsiteX4" fmla="*/ 5915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5915" y="10000"/>
                    </a:moveTo>
                    <a:lnTo>
                      <a:pt x="10000" y="33"/>
                    </a:lnTo>
                    <a:lnTo>
                      <a:pt x="0" y="0"/>
                    </a:lnTo>
                    <a:lnTo>
                      <a:pt x="0" y="10000"/>
                    </a:lnTo>
                    <a:lnTo>
                      <a:pt x="5915" y="100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="" xmlns:a16="http://schemas.microsoft.com/office/drawing/2014/main" id="{17A75AD5-54AA-46DE-A82D-3E65BC750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306" y="2074314"/>
                <a:ext cx="3083319" cy="1119736"/>
              </a:xfrm>
              <a:custGeom>
                <a:avLst/>
                <a:gdLst>
                  <a:gd name="connsiteX0" fmla="*/ 0 w 4889490"/>
                  <a:gd name="connsiteY0" fmla="*/ 0 h 1132436"/>
                  <a:gd name="connsiteX1" fmla="*/ 1629830 w 4889490"/>
                  <a:gd name="connsiteY1" fmla="*/ 0 h 1132436"/>
                  <a:gd name="connsiteX2" fmla="*/ 3259660 w 4889490"/>
                  <a:gd name="connsiteY2" fmla="*/ 0 h 1132436"/>
                  <a:gd name="connsiteX3" fmla="*/ 4889490 w 4889490"/>
                  <a:gd name="connsiteY3" fmla="*/ 0 h 1132436"/>
                  <a:gd name="connsiteX4" fmla="*/ 4339868 w 4889490"/>
                  <a:gd name="connsiteY4" fmla="*/ 1132436 h 1132436"/>
                  <a:gd name="connsiteX5" fmla="*/ 2710038 w 4889490"/>
                  <a:gd name="connsiteY5" fmla="*/ 1132436 h 1132436"/>
                  <a:gd name="connsiteX6" fmla="*/ 1629830 w 4889490"/>
                  <a:gd name="connsiteY6" fmla="*/ 1132436 h 1132436"/>
                  <a:gd name="connsiteX7" fmla="*/ 0 w 4889490"/>
                  <a:gd name="connsiteY7" fmla="*/ 1132436 h 1132436"/>
                  <a:gd name="connsiteX0" fmla="*/ 0 w 5188697"/>
                  <a:gd name="connsiteY0" fmla="*/ 6350 h 1138786"/>
                  <a:gd name="connsiteX1" fmla="*/ 1629830 w 5188697"/>
                  <a:gd name="connsiteY1" fmla="*/ 6350 h 1138786"/>
                  <a:gd name="connsiteX2" fmla="*/ 3259660 w 5188697"/>
                  <a:gd name="connsiteY2" fmla="*/ 6350 h 1138786"/>
                  <a:gd name="connsiteX3" fmla="*/ 5188697 w 5188697"/>
                  <a:gd name="connsiteY3" fmla="*/ 0 h 1138786"/>
                  <a:gd name="connsiteX4" fmla="*/ 4339868 w 5188697"/>
                  <a:gd name="connsiteY4" fmla="*/ 1138786 h 1138786"/>
                  <a:gd name="connsiteX5" fmla="*/ 2710038 w 5188697"/>
                  <a:gd name="connsiteY5" fmla="*/ 1138786 h 1138786"/>
                  <a:gd name="connsiteX6" fmla="*/ 1629830 w 5188697"/>
                  <a:gd name="connsiteY6" fmla="*/ 1138786 h 1138786"/>
                  <a:gd name="connsiteX7" fmla="*/ 0 w 5188697"/>
                  <a:gd name="connsiteY7" fmla="*/ 1138786 h 1138786"/>
                  <a:gd name="connsiteX8" fmla="*/ 0 w 5188697"/>
                  <a:gd name="connsiteY8" fmla="*/ 6350 h 113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8697" h="1138786">
                    <a:moveTo>
                      <a:pt x="0" y="6350"/>
                    </a:moveTo>
                    <a:lnTo>
                      <a:pt x="1629830" y="6350"/>
                    </a:lnTo>
                    <a:lnTo>
                      <a:pt x="3259660" y="6350"/>
                    </a:lnTo>
                    <a:lnTo>
                      <a:pt x="5188697" y="0"/>
                    </a:lnTo>
                    <a:lnTo>
                      <a:pt x="4339868" y="1138786"/>
                    </a:lnTo>
                    <a:lnTo>
                      <a:pt x="2710038" y="1138786"/>
                    </a:lnTo>
                    <a:lnTo>
                      <a:pt x="1629830" y="1138786"/>
                    </a:lnTo>
                    <a:lnTo>
                      <a:pt x="0" y="1138786"/>
                    </a:lnTo>
                    <a:lnTo>
                      <a:pt x="0" y="63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8">
                <a:extLst>
                  <a:ext uri="{FF2B5EF4-FFF2-40B4-BE49-F238E27FC236}">
                    <a16:creationId xmlns="" xmlns:a16="http://schemas.microsoft.com/office/drawing/2014/main" id="{B8BA7716-728B-49C9-A1D3-9903B61DC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775" y="2074314"/>
                <a:ext cx="1279848" cy="1132436"/>
              </a:xfrm>
              <a:custGeom>
                <a:avLst/>
                <a:gdLst>
                  <a:gd name="T0" fmla="*/ 981 w 1311"/>
                  <a:gd name="T1" fmla="*/ 1160 h 1160"/>
                  <a:gd name="T2" fmla="*/ 330 w 1311"/>
                  <a:gd name="T3" fmla="*/ 1160 h 1160"/>
                  <a:gd name="T4" fmla="*/ 0 w 1311"/>
                  <a:gd name="T5" fmla="*/ 580 h 1160"/>
                  <a:gd name="T6" fmla="*/ 330 w 1311"/>
                  <a:gd name="T7" fmla="*/ 0 h 1160"/>
                  <a:gd name="T8" fmla="*/ 981 w 1311"/>
                  <a:gd name="T9" fmla="*/ 0 h 1160"/>
                  <a:gd name="T10" fmla="*/ 1311 w 1311"/>
                  <a:gd name="T11" fmla="*/ 580 h 1160"/>
                  <a:gd name="T12" fmla="*/ 981 w 1311"/>
                  <a:gd name="T13" fmla="*/ 1160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1" h="1160">
                    <a:moveTo>
                      <a:pt x="981" y="1160"/>
                    </a:moveTo>
                    <a:lnTo>
                      <a:pt x="330" y="1160"/>
                    </a:lnTo>
                    <a:lnTo>
                      <a:pt x="0" y="580"/>
                    </a:lnTo>
                    <a:lnTo>
                      <a:pt x="330" y="0"/>
                    </a:lnTo>
                    <a:lnTo>
                      <a:pt x="981" y="0"/>
                    </a:lnTo>
                    <a:lnTo>
                      <a:pt x="1311" y="580"/>
                    </a:lnTo>
                    <a:lnTo>
                      <a:pt x="981" y="11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9">
                <a:extLst>
                  <a:ext uri="{FF2B5EF4-FFF2-40B4-BE49-F238E27FC236}">
                    <a16:creationId xmlns="" xmlns:a16="http://schemas.microsoft.com/office/drawing/2014/main" id="{F0ABC90D-4695-4372-A192-212B7A35A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999" y="2250037"/>
                <a:ext cx="879591" cy="773180"/>
              </a:xfrm>
              <a:custGeom>
                <a:avLst/>
                <a:gdLst>
                  <a:gd name="T0" fmla="*/ 676 w 901"/>
                  <a:gd name="T1" fmla="*/ 792 h 792"/>
                  <a:gd name="T2" fmla="*/ 225 w 901"/>
                  <a:gd name="T3" fmla="*/ 792 h 792"/>
                  <a:gd name="T4" fmla="*/ 0 w 901"/>
                  <a:gd name="T5" fmla="*/ 400 h 792"/>
                  <a:gd name="T6" fmla="*/ 225 w 901"/>
                  <a:gd name="T7" fmla="*/ 0 h 792"/>
                  <a:gd name="T8" fmla="*/ 676 w 901"/>
                  <a:gd name="T9" fmla="*/ 0 h 792"/>
                  <a:gd name="T10" fmla="*/ 901 w 901"/>
                  <a:gd name="T11" fmla="*/ 400 h 792"/>
                  <a:gd name="T12" fmla="*/ 676 w 901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1" h="792">
                    <a:moveTo>
                      <a:pt x="676" y="792"/>
                    </a:moveTo>
                    <a:lnTo>
                      <a:pt x="225" y="792"/>
                    </a:lnTo>
                    <a:lnTo>
                      <a:pt x="0" y="400"/>
                    </a:lnTo>
                    <a:lnTo>
                      <a:pt x="225" y="0"/>
                    </a:lnTo>
                    <a:lnTo>
                      <a:pt x="676" y="0"/>
                    </a:lnTo>
                    <a:lnTo>
                      <a:pt x="901" y="400"/>
                    </a:lnTo>
                    <a:lnTo>
                      <a:pt x="676" y="7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5" name="iSľîḑe">
              <a:extLst>
                <a:ext uri="{FF2B5EF4-FFF2-40B4-BE49-F238E27FC236}">
                  <a16:creationId xmlns="" xmlns:a16="http://schemas.microsoft.com/office/drawing/2014/main" id="{E56608B9-9865-44AC-AE9C-281E930066FF}"/>
                </a:ext>
              </a:extLst>
            </p:cNvPr>
            <p:cNvSpPr txBox="1"/>
            <p:nvPr/>
          </p:nvSpPr>
          <p:spPr>
            <a:xfrm>
              <a:off x="1919371" y="2222660"/>
              <a:ext cx="2497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pc="0" dirty="0">
                  <a:latin typeface="+mn-lt"/>
                  <a:ea typeface="+mn-ea"/>
                  <a:sym typeface="+mn-lt"/>
                </a:rPr>
                <a:t>不断提高目标  </a:t>
              </a:r>
              <a:endParaRPr lang="id-ID" spc="0" dirty="0"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7" name="图形 16">
              <a:extLst>
                <a:ext uri="{FF2B5EF4-FFF2-40B4-BE49-F238E27FC236}">
                  <a16:creationId xmlns="" xmlns:a16="http://schemas.microsoft.com/office/drawing/2014/main" id="{537A1553-4AC7-424F-B1F4-79544DEDA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52004" y="2230280"/>
              <a:ext cx="459330" cy="407655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97A21094-EFF6-48FD-88C1-7B5D670961F0}"/>
              </a:ext>
            </a:extLst>
          </p:cNvPr>
          <p:cNvGrpSpPr/>
          <p:nvPr/>
        </p:nvGrpSpPr>
        <p:grpSpPr>
          <a:xfrm>
            <a:off x="825498" y="4151265"/>
            <a:ext cx="3827790" cy="1132436"/>
            <a:chOff x="825498" y="4151265"/>
            <a:chExt cx="3827790" cy="1132436"/>
          </a:xfrm>
        </p:grpSpPr>
        <p:grpSp>
          <p:nvGrpSpPr>
            <p:cNvPr id="58" name="组合 57">
              <a:extLst>
                <a:ext uri="{FF2B5EF4-FFF2-40B4-BE49-F238E27FC236}">
                  <a16:creationId xmlns="" xmlns:a16="http://schemas.microsoft.com/office/drawing/2014/main" id="{FDE19F78-000C-44C0-BBBC-CE9939E49A63}"/>
                </a:ext>
              </a:extLst>
            </p:cNvPr>
            <p:cNvGrpSpPr/>
            <p:nvPr/>
          </p:nvGrpSpPr>
          <p:grpSpPr>
            <a:xfrm>
              <a:off x="825498" y="4151265"/>
              <a:ext cx="3827790" cy="1132436"/>
              <a:chOff x="1996775" y="2074314"/>
              <a:chExt cx="3827790" cy="1132436"/>
            </a:xfrm>
          </p:grpSpPr>
          <p:sp>
            <p:nvSpPr>
              <p:cNvPr id="59" name="Freeform 6">
                <a:extLst>
                  <a:ext uri="{FF2B5EF4-FFF2-40B4-BE49-F238E27FC236}">
                    <a16:creationId xmlns="" xmlns:a16="http://schemas.microsoft.com/office/drawing/2014/main" id="{9CCC65F6-7BE9-4E36-B548-C4CA577AA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750" y="2162175"/>
                <a:ext cx="1075815" cy="951275"/>
              </a:xfrm>
              <a:custGeom>
                <a:avLst/>
                <a:gdLst>
                  <a:gd name="T0" fmla="*/ 627 w 1102"/>
                  <a:gd name="T1" fmla="*/ 972 h 972"/>
                  <a:gd name="T2" fmla="*/ 1102 w 1102"/>
                  <a:gd name="T3" fmla="*/ 0 h 972"/>
                  <a:gd name="T4" fmla="*/ 0 w 1102"/>
                  <a:gd name="T5" fmla="*/ 0 h 972"/>
                  <a:gd name="T6" fmla="*/ 0 w 1102"/>
                  <a:gd name="T7" fmla="*/ 972 h 972"/>
                  <a:gd name="T8" fmla="*/ 627 w 1102"/>
                  <a:gd name="T9" fmla="*/ 972 h 972"/>
                  <a:gd name="connsiteX0" fmla="*/ 6111 w 10000"/>
                  <a:gd name="connsiteY0" fmla="*/ 10025 h 10025"/>
                  <a:gd name="connsiteX1" fmla="*/ 10000 w 10000"/>
                  <a:gd name="connsiteY1" fmla="*/ 0 h 10025"/>
                  <a:gd name="connsiteX2" fmla="*/ 0 w 10000"/>
                  <a:gd name="connsiteY2" fmla="*/ 0 h 10025"/>
                  <a:gd name="connsiteX3" fmla="*/ 0 w 10000"/>
                  <a:gd name="connsiteY3" fmla="*/ 10000 h 10025"/>
                  <a:gd name="connsiteX4" fmla="*/ 6111 w 10000"/>
                  <a:gd name="connsiteY4" fmla="*/ 10025 h 1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25">
                    <a:moveTo>
                      <a:pt x="6111" y="10025"/>
                    </a:moveTo>
                    <a:lnTo>
                      <a:pt x="10000" y="0"/>
                    </a:lnTo>
                    <a:lnTo>
                      <a:pt x="0" y="0"/>
                    </a:lnTo>
                    <a:lnTo>
                      <a:pt x="0" y="10000"/>
                    </a:lnTo>
                    <a:lnTo>
                      <a:pt x="6111" y="1002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="" xmlns:a16="http://schemas.microsoft.com/office/drawing/2014/main" id="{F885D306-C3C8-4098-955B-B10D5F124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306" y="2074314"/>
                <a:ext cx="3085397" cy="1132436"/>
              </a:xfrm>
              <a:custGeom>
                <a:avLst/>
                <a:gdLst>
                  <a:gd name="connsiteX0" fmla="*/ 0 w 4889490"/>
                  <a:gd name="connsiteY0" fmla="*/ 0 h 1132436"/>
                  <a:gd name="connsiteX1" fmla="*/ 1629830 w 4889490"/>
                  <a:gd name="connsiteY1" fmla="*/ 0 h 1132436"/>
                  <a:gd name="connsiteX2" fmla="*/ 3259660 w 4889490"/>
                  <a:gd name="connsiteY2" fmla="*/ 0 h 1132436"/>
                  <a:gd name="connsiteX3" fmla="*/ 4889490 w 4889490"/>
                  <a:gd name="connsiteY3" fmla="*/ 0 h 1132436"/>
                  <a:gd name="connsiteX4" fmla="*/ 4339868 w 4889490"/>
                  <a:gd name="connsiteY4" fmla="*/ 1132436 h 1132436"/>
                  <a:gd name="connsiteX5" fmla="*/ 2710038 w 4889490"/>
                  <a:gd name="connsiteY5" fmla="*/ 1132436 h 1132436"/>
                  <a:gd name="connsiteX6" fmla="*/ 1629830 w 4889490"/>
                  <a:gd name="connsiteY6" fmla="*/ 1132436 h 1132436"/>
                  <a:gd name="connsiteX7" fmla="*/ 0 w 4889490"/>
                  <a:gd name="connsiteY7" fmla="*/ 1132436 h 1132436"/>
                  <a:gd name="connsiteX0" fmla="*/ 0 w 4889490"/>
                  <a:gd name="connsiteY0" fmla="*/ 0 h 1138786"/>
                  <a:gd name="connsiteX1" fmla="*/ 1629830 w 4889490"/>
                  <a:gd name="connsiteY1" fmla="*/ 0 h 1138786"/>
                  <a:gd name="connsiteX2" fmla="*/ 3259660 w 4889490"/>
                  <a:gd name="connsiteY2" fmla="*/ 0 h 1138786"/>
                  <a:gd name="connsiteX3" fmla="*/ 4889490 w 4889490"/>
                  <a:gd name="connsiteY3" fmla="*/ 0 h 1138786"/>
                  <a:gd name="connsiteX4" fmla="*/ 3821977 w 4889490"/>
                  <a:gd name="connsiteY4" fmla="*/ 1138786 h 1138786"/>
                  <a:gd name="connsiteX5" fmla="*/ 2710038 w 4889490"/>
                  <a:gd name="connsiteY5" fmla="*/ 1132436 h 1138786"/>
                  <a:gd name="connsiteX6" fmla="*/ 1629830 w 4889490"/>
                  <a:gd name="connsiteY6" fmla="*/ 1132436 h 1138786"/>
                  <a:gd name="connsiteX7" fmla="*/ 0 w 4889490"/>
                  <a:gd name="connsiteY7" fmla="*/ 1132436 h 1138786"/>
                  <a:gd name="connsiteX8" fmla="*/ 0 w 4889490"/>
                  <a:gd name="connsiteY8" fmla="*/ 0 h 1138786"/>
                  <a:gd name="connsiteX0" fmla="*/ 0 w 6565819"/>
                  <a:gd name="connsiteY0" fmla="*/ 19050 h 1157836"/>
                  <a:gd name="connsiteX1" fmla="*/ 1629830 w 6565819"/>
                  <a:gd name="connsiteY1" fmla="*/ 19050 h 1157836"/>
                  <a:gd name="connsiteX2" fmla="*/ 3259660 w 6565819"/>
                  <a:gd name="connsiteY2" fmla="*/ 19050 h 1157836"/>
                  <a:gd name="connsiteX3" fmla="*/ 6565819 w 6565819"/>
                  <a:gd name="connsiteY3" fmla="*/ 0 h 1157836"/>
                  <a:gd name="connsiteX4" fmla="*/ 3821977 w 6565819"/>
                  <a:gd name="connsiteY4" fmla="*/ 1157836 h 1157836"/>
                  <a:gd name="connsiteX5" fmla="*/ 2710038 w 6565819"/>
                  <a:gd name="connsiteY5" fmla="*/ 1151486 h 1157836"/>
                  <a:gd name="connsiteX6" fmla="*/ 1629830 w 6565819"/>
                  <a:gd name="connsiteY6" fmla="*/ 1151486 h 1157836"/>
                  <a:gd name="connsiteX7" fmla="*/ 0 w 6565819"/>
                  <a:gd name="connsiteY7" fmla="*/ 1151486 h 1157836"/>
                  <a:gd name="connsiteX8" fmla="*/ 0 w 6565819"/>
                  <a:gd name="connsiteY8" fmla="*/ 19050 h 1157836"/>
                  <a:gd name="connsiteX0" fmla="*/ 0 w 6637369"/>
                  <a:gd name="connsiteY0" fmla="*/ 0 h 1138786"/>
                  <a:gd name="connsiteX1" fmla="*/ 1629830 w 6637369"/>
                  <a:gd name="connsiteY1" fmla="*/ 0 h 1138786"/>
                  <a:gd name="connsiteX2" fmla="*/ 3259660 w 6637369"/>
                  <a:gd name="connsiteY2" fmla="*/ 0 h 1138786"/>
                  <a:gd name="connsiteX3" fmla="*/ 6637369 w 6637369"/>
                  <a:gd name="connsiteY3" fmla="*/ 4763 h 1138786"/>
                  <a:gd name="connsiteX4" fmla="*/ 3821977 w 6637369"/>
                  <a:gd name="connsiteY4" fmla="*/ 1138786 h 1138786"/>
                  <a:gd name="connsiteX5" fmla="*/ 2710038 w 6637369"/>
                  <a:gd name="connsiteY5" fmla="*/ 1132436 h 1138786"/>
                  <a:gd name="connsiteX6" fmla="*/ 1629830 w 6637369"/>
                  <a:gd name="connsiteY6" fmla="*/ 1132436 h 1138786"/>
                  <a:gd name="connsiteX7" fmla="*/ 0 w 6637369"/>
                  <a:gd name="connsiteY7" fmla="*/ 1132436 h 1138786"/>
                  <a:gd name="connsiteX8" fmla="*/ 0 w 6637369"/>
                  <a:gd name="connsiteY8" fmla="*/ 0 h 1138786"/>
                  <a:gd name="connsiteX0" fmla="*/ 0 w 6637369"/>
                  <a:gd name="connsiteY0" fmla="*/ 0 h 1132436"/>
                  <a:gd name="connsiteX1" fmla="*/ 1629830 w 6637369"/>
                  <a:gd name="connsiteY1" fmla="*/ 0 h 1132436"/>
                  <a:gd name="connsiteX2" fmla="*/ 3259660 w 6637369"/>
                  <a:gd name="connsiteY2" fmla="*/ 0 h 1132436"/>
                  <a:gd name="connsiteX3" fmla="*/ 6637369 w 6637369"/>
                  <a:gd name="connsiteY3" fmla="*/ 4763 h 1132436"/>
                  <a:gd name="connsiteX4" fmla="*/ 5477863 w 6637369"/>
                  <a:gd name="connsiteY4" fmla="*/ 1129261 h 1132436"/>
                  <a:gd name="connsiteX5" fmla="*/ 2710038 w 6637369"/>
                  <a:gd name="connsiteY5" fmla="*/ 1132436 h 1132436"/>
                  <a:gd name="connsiteX6" fmla="*/ 1629830 w 6637369"/>
                  <a:gd name="connsiteY6" fmla="*/ 1132436 h 1132436"/>
                  <a:gd name="connsiteX7" fmla="*/ 0 w 6637369"/>
                  <a:gd name="connsiteY7" fmla="*/ 1132436 h 1132436"/>
                  <a:gd name="connsiteX8" fmla="*/ 0 w 6637369"/>
                  <a:gd name="connsiteY8" fmla="*/ 0 h 1132436"/>
                  <a:gd name="connsiteX0" fmla="*/ 0 w 6637369"/>
                  <a:gd name="connsiteY0" fmla="*/ 0 h 1132436"/>
                  <a:gd name="connsiteX1" fmla="*/ 1629830 w 6637369"/>
                  <a:gd name="connsiteY1" fmla="*/ 0 h 1132436"/>
                  <a:gd name="connsiteX2" fmla="*/ 3259660 w 6637369"/>
                  <a:gd name="connsiteY2" fmla="*/ 0 h 1132436"/>
                  <a:gd name="connsiteX3" fmla="*/ 6637369 w 6637369"/>
                  <a:gd name="connsiteY3" fmla="*/ 4763 h 1132436"/>
                  <a:gd name="connsiteX4" fmla="*/ 5528972 w 6637369"/>
                  <a:gd name="connsiteY4" fmla="*/ 1129261 h 1132436"/>
                  <a:gd name="connsiteX5" fmla="*/ 2710038 w 6637369"/>
                  <a:gd name="connsiteY5" fmla="*/ 1132436 h 1132436"/>
                  <a:gd name="connsiteX6" fmla="*/ 1629830 w 6637369"/>
                  <a:gd name="connsiteY6" fmla="*/ 1132436 h 1132436"/>
                  <a:gd name="connsiteX7" fmla="*/ 0 w 6637369"/>
                  <a:gd name="connsiteY7" fmla="*/ 1132436 h 1132436"/>
                  <a:gd name="connsiteX8" fmla="*/ 0 w 6637369"/>
                  <a:gd name="connsiteY8" fmla="*/ 0 h 1132436"/>
                  <a:gd name="connsiteX0" fmla="*/ 0 w 6622036"/>
                  <a:gd name="connsiteY0" fmla="*/ 0 h 1132436"/>
                  <a:gd name="connsiteX1" fmla="*/ 1629830 w 6622036"/>
                  <a:gd name="connsiteY1" fmla="*/ 0 h 1132436"/>
                  <a:gd name="connsiteX2" fmla="*/ 3259660 w 6622036"/>
                  <a:gd name="connsiteY2" fmla="*/ 0 h 1132436"/>
                  <a:gd name="connsiteX3" fmla="*/ 6622036 w 6622036"/>
                  <a:gd name="connsiteY3" fmla="*/ 4763 h 1132436"/>
                  <a:gd name="connsiteX4" fmla="*/ 5528972 w 6622036"/>
                  <a:gd name="connsiteY4" fmla="*/ 1129261 h 1132436"/>
                  <a:gd name="connsiteX5" fmla="*/ 2710038 w 6622036"/>
                  <a:gd name="connsiteY5" fmla="*/ 1132436 h 1132436"/>
                  <a:gd name="connsiteX6" fmla="*/ 1629830 w 6622036"/>
                  <a:gd name="connsiteY6" fmla="*/ 1132436 h 1132436"/>
                  <a:gd name="connsiteX7" fmla="*/ 0 w 6622036"/>
                  <a:gd name="connsiteY7" fmla="*/ 1132436 h 1132436"/>
                  <a:gd name="connsiteX8" fmla="*/ 0 w 6622036"/>
                  <a:gd name="connsiteY8" fmla="*/ 0 h 113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22036" h="1132436">
                    <a:moveTo>
                      <a:pt x="0" y="0"/>
                    </a:moveTo>
                    <a:lnTo>
                      <a:pt x="1629830" y="0"/>
                    </a:lnTo>
                    <a:lnTo>
                      <a:pt x="3259660" y="0"/>
                    </a:lnTo>
                    <a:lnTo>
                      <a:pt x="6622036" y="4763"/>
                    </a:lnTo>
                    <a:lnTo>
                      <a:pt x="5528972" y="1129261"/>
                    </a:lnTo>
                    <a:lnTo>
                      <a:pt x="2710038" y="1132436"/>
                    </a:lnTo>
                    <a:lnTo>
                      <a:pt x="1629830" y="1132436"/>
                    </a:lnTo>
                    <a:lnTo>
                      <a:pt x="0" y="1132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8">
                <a:extLst>
                  <a:ext uri="{FF2B5EF4-FFF2-40B4-BE49-F238E27FC236}">
                    <a16:creationId xmlns="" xmlns:a16="http://schemas.microsoft.com/office/drawing/2014/main" id="{2D2F25D5-A805-4185-94EA-D2B90F2E4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775" y="2074314"/>
                <a:ext cx="1279848" cy="1132436"/>
              </a:xfrm>
              <a:custGeom>
                <a:avLst/>
                <a:gdLst>
                  <a:gd name="T0" fmla="*/ 981 w 1311"/>
                  <a:gd name="T1" fmla="*/ 1160 h 1160"/>
                  <a:gd name="T2" fmla="*/ 330 w 1311"/>
                  <a:gd name="T3" fmla="*/ 1160 h 1160"/>
                  <a:gd name="T4" fmla="*/ 0 w 1311"/>
                  <a:gd name="T5" fmla="*/ 580 h 1160"/>
                  <a:gd name="T6" fmla="*/ 330 w 1311"/>
                  <a:gd name="T7" fmla="*/ 0 h 1160"/>
                  <a:gd name="T8" fmla="*/ 981 w 1311"/>
                  <a:gd name="T9" fmla="*/ 0 h 1160"/>
                  <a:gd name="T10" fmla="*/ 1311 w 1311"/>
                  <a:gd name="T11" fmla="*/ 580 h 1160"/>
                  <a:gd name="T12" fmla="*/ 981 w 1311"/>
                  <a:gd name="T13" fmla="*/ 1160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1" h="1160">
                    <a:moveTo>
                      <a:pt x="981" y="1160"/>
                    </a:moveTo>
                    <a:lnTo>
                      <a:pt x="330" y="1160"/>
                    </a:lnTo>
                    <a:lnTo>
                      <a:pt x="0" y="580"/>
                    </a:lnTo>
                    <a:lnTo>
                      <a:pt x="330" y="0"/>
                    </a:lnTo>
                    <a:lnTo>
                      <a:pt x="981" y="0"/>
                    </a:lnTo>
                    <a:lnTo>
                      <a:pt x="1311" y="580"/>
                    </a:lnTo>
                    <a:lnTo>
                      <a:pt x="981" y="11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9">
                <a:extLst>
                  <a:ext uri="{FF2B5EF4-FFF2-40B4-BE49-F238E27FC236}">
                    <a16:creationId xmlns="" xmlns:a16="http://schemas.microsoft.com/office/drawing/2014/main" id="{54731390-2A55-4DC0-B32E-391CA66E5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999" y="2250037"/>
                <a:ext cx="879591" cy="773180"/>
              </a:xfrm>
              <a:custGeom>
                <a:avLst/>
                <a:gdLst>
                  <a:gd name="T0" fmla="*/ 676 w 901"/>
                  <a:gd name="T1" fmla="*/ 792 h 792"/>
                  <a:gd name="T2" fmla="*/ 225 w 901"/>
                  <a:gd name="T3" fmla="*/ 792 h 792"/>
                  <a:gd name="T4" fmla="*/ 0 w 901"/>
                  <a:gd name="T5" fmla="*/ 400 h 792"/>
                  <a:gd name="T6" fmla="*/ 225 w 901"/>
                  <a:gd name="T7" fmla="*/ 0 h 792"/>
                  <a:gd name="T8" fmla="*/ 676 w 901"/>
                  <a:gd name="T9" fmla="*/ 0 h 792"/>
                  <a:gd name="T10" fmla="*/ 901 w 901"/>
                  <a:gd name="T11" fmla="*/ 400 h 792"/>
                  <a:gd name="T12" fmla="*/ 676 w 901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1" h="792">
                    <a:moveTo>
                      <a:pt x="676" y="792"/>
                    </a:moveTo>
                    <a:lnTo>
                      <a:pt x="225" y="792"/>
                    </a:lnTo>
                    <a:lnTo>
                      <a:pt x="0" y="400"/>
                    </a:lnTo>
                    <a:lnTo>
                      <a:pt x="225" y="0"/>
                    </a:lnTo>
                    <a:lnTo>
                      <a:pt x="676" y="0"/>
                    </a:lnTo>
                    <a:lnTo>
                      <a:pt x="901" y="400"/>
                    </a:lnTo>
                    <a:lnTo>
                      <a:pt x="676" y="7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6" name="iSľîḑe">
              <a:extLst>
                <a:ext uri="{FF2B5EF4-FFF2-40B4-BE49-F238E27FC236}">
                  <a16:creationId xmlns="" xmlns:a16="http://schemas.microsoft.com/office/drawing/2014/main" id="{73CF5312-2DF0-462D-A4B8-C66F44D10D13}"/>
                </a:ext>
              </a:extLst>
            </p:cNvPr>
            <p:cNvSpPr txBox="1"/>
            <p:nvPr/>
          </p:nvSpPr>
          <p:spPr>
            <a:xfrm>
              <a:off x="1966062" y="4504791"/>
              <a:ext cx="245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pc="-150" dirty="0">
                  <a:latin typeface="+mn-lt"/>
                  <a:ea typeface="+mn-ea"/>
                  <a:sym typeface="+mn-lt"/>
                </a:rPr>
                <a:t>选对人，给舞台</a:t>
              </a:r>
              <a:endParaRPr lang="id-ID" spc="-150" dirty="0"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8" name="图形 17">
              <a:extLst>
                <a:ext uri="{FF2B5EF4-FFF2-40B4-BE49-F238E27FC236}">
                  <a16:creationId xmlns="" xmlns:a16="http://schemas.microsoft.com/office/drawing/2014/main" id="{1391DA26-8BEF-42D3-878F-63D18FA49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25248" y="4504791"/>
              <a:ext cx="472521" cy="448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4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25770" y="65760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</a:p>
        </p:txBody>
      </p:sp>
      <p:sp>
        <p:nvSpPr>
          <p:cNvPr id="44" name="任意多边形 24">
            <a:extLst>
              <a:ext uri="{FF2B5EF4-FFF2-40B4-BE49-F238E27FC236}">
                <a16:creationId xmlns="" xmlns:a16="http://schemas.microsoft.com/office/drawing/2014/main" id="{6334FBE2-3464-4FBD-A6C5-73E67FA704A5}"/>
              </a:ext>
            </a:extLst>
          </p:cNvPr>
          <p:cNvSpPr/>
          <p:nvPr/>
        </p:nvSpPr>
        <p:spPr>
          <a:xfrm>
            <a:off x="1135069" y="2737864"/>
            <a:ext cx="2545651" cy="2204597"/>
          </a:xfrm>
          <a:custGeom>
            <a:avLst/>
            <a:gdLst/>
            <a:ahLst/>
            <a:cxnLst/>
            <a:rect l="0" t="0" r="0" b="0"/>
            <a:pathLst>
              <a:path w="872328" h="755458">
                <a:moveTo>
                  <a:pt x="654245" y="0"/>
                </a:moveTo>
                <a:lnTo>
                  <a:pt x="872328" y="377729"/>
                </a:lnTo>
                <a:lnTo>
                  <a:pt x="654245" y="755458"/>
                </a:lnTo>
                <a:lnTo>
                  <a:pt x="218082" y="755458"/>
                </a:lnTo>
                <a:lnTo>
                  <a:pt x="0" y="377729"/>
                </a:lnTo>
                <a:lnTo>
                  <a:pt x="218082" y="0"/>
                </a:lnTo>
                <a:lnTo>
                  <a:pt x="654245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00" cap="flat">
            <a:noFill/>
            <a:beve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="" xmlns:a16="http://schemas.microsoft.com/office/drawing/2014/main" id="{F3B74D73-A308-4726-86EA-C6ED4D574A75}"/>
              </a:ext>
            </a:extLst>
          </p:cNvPr>
          <p:cNvGrpSpPr/>
          <p:nvPr/>
        </p:nvGrpSpPr>
        <p:grpSpPr>
          <a:xfrm>
            <a:off x="4275803" y="4632033"/>
            <a:ext cx="2929858" cy="1423169"/>
            <a:chOff x="3624780" y="2412339"/>
            <a:chExt cx="2929858" cy="1423169"/>
          </a:xfrm>
        </p:grpSpPr>
        <p:sp>
          <p:nvSpPr>
            <p:cNvPr id="75" name="文本框 74">
              <a:extLst>
                <a:ext uri="{FF2B5EF4-FFF2-40B4-BE49-F238E27FC236}">
                  <a16:creationId xmlns="" xmlns:a16="http://schemas.microsoft.com/office/drawing/2014/main" id="{067D85E2-676B-4527-BE61-848276EF48FA}"/>
                </a:ext>
              </a:extLst>
            </p:cNvPr>
            <p:cNvSpPr txBox="1"/>
            <p:nvPr/>
          </p:nvSpPr>
          <p:spPr>
            <a:xfrm>
              <a:off x="3624781" y="2412339"/>
              <a:ext cx="1209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sym typeface="+mn-lt"/>
                </a:rPr>
                <a:t>重西方</a:t>
              </a:r>
            </a:p>
          </p:txBody>
        </p:sp>
        <p:sp>
          <p:nvSpPr>
            <p:cNvPr id="76" name="文本框 75">
              <a:extLst>
                <a:ext uri="{FF2B5EF4-FFF2-40B4-BE49-F238E27FC236}">
                  <a16:creationId xmlns="" xmlns:a16="http://schemas.microsoft.com/office/drawing/2014/main" id="{F5558E14-96B0-48F7-AC51-ABA293777316}"/>
                </a:ext>
              </a:extLst>
            </p:cNvPr>
            <p:cNvSpPr txBox="1"/>
            <p:nvPr/>
          </p:nvSpPr>
          <p:spPr>
            <a:xfrm>
              <a:off x="3624780" y="2781373"/>
              <a:ext cx="2929858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500"/>
                </a:lnSpc>
                <a:defRPr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sym typeface="+mn-lt"/>
                </a:rPr>
                <a:t>理论界的主体与管理界的主体，基本是文化革命后成长起来的，有闯关的劲头。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="" xmlns:a16="http://schemas.microsoft.com/office/drawing/2014/main" id="{A3758C74-BEB9-4A05-99BA-D38C7F11E87D}"/>
              </a:ext>
            </a:extLst>
          </p:cNvPr>
          <p:cNvGrpSpPr/>
          <p:nvPr/>
        </p:nvGrpSpPr>
        <p:grpSpPr>
          <a:xfrm>
            <a:off x="7973198" y="4632033"/>
            <a:ext cx="2973755" cy="1423169"/>
            <a:chOff x="3624780" y="2412339"/>
            <a:chExt cx="2973755" cy="1423169"/>
          </a:xfrm>
        </p:grpSpPr>
        <p:sp>
          <p:nvSpPr>
            <p:cNvPr id="78" name="文本框 77">
              <a:extLst>
                <a:ext uri="{FF2B5EF4-FFF2-40B4-BE49-F238E27FC236}">
                  <a16:creationId xmlns="" xmlns:a16="http://schemas.microsoft.com/office/drawing/2014/main" id="{C5975A93-2ADC-4F84-9C4A-CFBB655FFC70}"/>
                </a:ext>
              </a:extLst>
            </p:cNvPr>
            <p:cNvSpPr txBox="1"/>
            <p:nvPr/>
          </p:nvSpPr>
          <p:spPr>
            <a:xfrm>
              <a:off x="3624781" y="2412339"/>
              <a:ext cx="1209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轻文化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="" xmlns:a16="http://schemas.microsoft.com/office/drawing/2014/main" id="{E179A9E2-D9D0-4B7F-8EA1-A7539BF7A63F}"/>
                </a:ext>
              </a:extLst>
            </p:cNvPr>
            <p:cNvSpPr txBox="1"/>
            <p:nvPr/>
          </p:nvSpPr>
          <p:spPr>
            <a:xfrm>
              <a:off x="3624780" y="2781373"/>
              <a:ext cx="2973755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办企业，产品是看得见、摸得到的，而企业文化则是看不见、摸不到的，如果不细心观察。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="" xmlns:a16="http://schemas.microsoft.com/office/drawing/2014/main" id="{8FDF3398-F0B2-4036-9A4F-BF03BD99F678}"/>
              </a:ext>
            </a:extLst>
          </p:cNvPr>
          <p:cNvGrpSpPr/>
          <p:nvPr/>
        </p:nvGrpSpPr>
        <p:grpSpPr>
          <a:xfrm>
            <a:off x="4404360" y="1877361"/>
            <a:ext cx="2801301" cy="1484137"/>
            <a:chOff x="3174951" y="2320891"/>
            <a:chExt cx="2801301" cy="1484137"/>
          </a:xfrm>
        </p:grpSpPr>
        <p:sp>
          <p:nvSpPr>
            <p:cNvPr id="81" name="文本框 80">
              <a:extLst>
                <a:ext uri="{FF2B5EF4-FFF2-40B4-BE49-F238E27FC236}">
                  <a16:creationId xmlns="" xmlns:a16="http://schemas.microsoft.com/office/drawing/2014/main" id="{B96B3610-44F0-4718-BBB7-37470A6C8963}"/>
                </a:ext>
              </a:extLst>
            </p:cNvPr>
            <p:cNvSpPr txBox="1"/>
            <p:nvPr/>
          </p:nvSpPr>
          <p:spPr>
            <a:xfrm>
              <a:off x="4798011" y="2320891"/>
              <a:ext cx="1178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sym typeface="+mn-lt"/>
                </a:rPr>
                <a:t>重行政</a:t>
              </a:r>
            </a:p>
          </p:txBody>
        </p:sp>
        <p:sp>
          <p:nvSpPr>
            <p:cNvPr id="82" name="文本框 81">
              <a:extLst>
                <a:ext uri="{FF2B5EF4-FFF2-40B4-BE49-F238E27FC236}">
                  <a16:creationId xmlns="" xmlns:a16="http://schemas.microsoft.com/office/drawing/2014/main" id="{E817D8C0-7CEC-473E-907C-F363CF47B697}"/>
                </a:ext>
              </a:extLst>
            </p:cNvPr>
            <p:cNvSpPr txBox="1"/>
            <p:nvPr/>
          </p:nvSpPr>
          <p:spPr>
            <a:xfrm>
              <a:off x="3174951" y="2750893"/>
              <a:ext cx="2801301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sym typeface="+mn-lt"/>
                </a:rPr>
                <a:t>行政管理是综合性和应用性很强的新兴学科。它包括日常行政事物管理。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="" xmlns:a16="http://schemas.microsoft.com/office/drawing/2014/main" id="{03DDDA3C-7D88-438C-BA12-EEA16D34CFD7}"/>
              </a:ext>
            </a:extLst>
          </p:cNvPr>
          <p:cNvGrpSpPr/>
          <p:nvPr/>
        </p:nvGrpSpPr>
        <p:grpSpPr>
          <a:xfrm>
            <a:off x="7911667" y="1884098"/>
            <a:ext cx="2979733" cy="1475038"/>
            <a:chOff x="2984863" y="2327628"/>
            <a:chExt cx="2979733" cy="1475038"/>
          </a:xfrm>
        </p:grpSpPr>
        <p:sp>
          <p:nvSpPr>
            <p:cNvPr id="84" name="文本框 83">
              <a:extLst>
                <a:ext uri="{FF2B5EF4-FFF2-40B4-BE49-F238E27FC236}">
                  <a16:creationId xmlns="" xmlns:a16="http://schemas.microsoft.com/office/drawing/2014/main" id="{C6302E26-EABF-4391-B108-F26548FB681F}"/>
                </a:ext>
              </a:extLst>
            </p:cNvPr>
            <p:cNvSpPr txBox="1"/>
            <p:nvPr/>
          </p:nvSpPr>
          <p:spPr>
            <a:xfrm>
              <a:off x="4786355" y="2327628"/>
              <a:ext cx="1178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轻产权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="" xmlns:a16="http://schemas.microsoft.com/office/drawing/2014/main" id="{93CCA35E-8BDF-46C0-A950-E68C3FE7120C}"/>
                </a:ext>
              </a:extLst>
            </p:cNvPr>
            <p:cNvSpPr txBox="1"/>
            <p:nvPr/>
          </p:nvSpPr>
          <p:spPr>
            <a:xfrm>
              <a:off x="2984863" y="2748531"/>
              <a:ext cx="2973755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500"/>
                </a:lnSpc>
                <a:defRPr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根据统计资料，中国企业总数为</a:t>
              </a:r>
              <a:r>
                <a:rPr lang="en-US" altLang="zh-CN" dirty="0">
                  <a:latin typeface="+mn-lt"/>
                  <a:ea typeface="+mn-ea"/>
                  <a:sym typeface="+mn-lt"/>
                </a:rPr>
                <a:t>194</a:t>
              </a:r>
              <a:r>
                <a:rPr lang="zh-CN" altLang="en-US" dirty="0">
                  <a:latin typeface="+mn-lt"/>
                  <a:ea typeface="+mn-ea"/>
                  <a:sym typeface="+mn-lt"/>
                </a:rPr>
                <a:t>万，其中国有企业为</a:t>
              </a:r>
              <a:r>
                <a:rPr lang="en-US" altLang="zh-CN" dirty="0">
                  <a:latin typeface="+mn-lt"/>
                  <a:ea typeface="+mn-ea"/>
                  <a:sym typeface="+mn-lt"/>
                </a:rPr>
                <a:t>44.4</a:t>
              </a:r>
              <a:r>
                <a:rPr lang="zh-CN" altLang="en-US" dirty="0">
                  <a:latin typeface="+mn-lt"/>
                  <a:ea typeface="+mn-ea"/>
                  <a:sym typeface="+mn-lt"/>
                </a:rPr>
                <a:t>万</a:t>
              </a:r>
              <a:r>
                <a:rPr lang="en-US" altLang="zh-CN" dirty="0">
                  <a:latin typeface="+mn-lt"/>
                  <a:ea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sym typeface="+mn-lt"/>
                </a:rPr>
                <a:t>县级以上的企业为</a:t>
              </a:r>
              <a:r>
                <a:rPr lang="en-US" altLang="zh-CN" dirty="0">
                  <a:latin typeface="+mn-lt"/>
                  <a:ea typeface="+mn-ea"/>
                  <a:sym typeface="+mn-lt"/>
                </a:rPr>
                <a:t>9.2</a:t>
              </a:r>
              <a:r>
                <a:rPr lang="zh-CN" altLang="en-US" dirty="0">
                  <a:latin typeface="+mn-lt"/>
                  <a:ea typeface="+mn-ea"/>
                  <a:sym typeface="+mn-lt"/>
                </a:rPr>
                <a:t>万。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4ECB9947-5111-4C4F-ACE5-0077547FFE85}"/>
              </a:ext>
            </a:extLst>
          </p:cNvPr>
          <p:cNvGrpSpPr/>
          <p:nvPr/>
        </p:nvGrpSpPr>
        <p:grpSpPr>
          <a:xfrm>
            <a:off x="4275803" y="3385183"/>
            <a:ext cx="6616027" cy="927300"/>
            <a:chOff x="4275803" y="3385183"/>
            <a:chExt cx="6616027" cy="927300"/>
          </a:xfrm>
        </p:grpSpPr>
        <p:sp>
          <p:nvSpPr>
            <p:cNvPr id="32" name="任意多边形 1">
              <a:extLst>
                <a:ext uri="{FF2B5EF4-FFF2-40B4-BE49-F238E27FC236}">
                  <a16:creationId xmlns="" xmlns:a16="http://schemas.microsoft.com/office/drawing/2014/main" id="{B095BAD4-2B78-427B-8A78-5DF1E452C9C6}"/>
                </a:ext>
              </a:extLst>
            </p:cNvPr>
            <p:cNvSpPr/>
            <p:nvPr/>
          </p:nvSpPr>
          <p:spPr>
            <a:xfrm>
              <a:off x="9830380" y="3393241"/>
              <a:ext cx="1061450" cy="919242"/>
            </a:xfrm>
            <a:custGeom>
              <a:avLst/>
              <a:gdLst/>
              <a:ahLst/>
              <a:cxnLst/>
              <a:rect l="0" t="0" r="0" b="0"/>
              <a:pathLst>
                <a:path w="872328" h="755458">
                  <a:moveTo>
                    <a:pt x="654246" y="0"/>
                  </a:moveTo>
                  <a:lnTo>
                    <a:pt x="872328" y="377729"/>
                  </a:lnTo>
                  <a:lnTo>
                    <a:pt x="654246" y="755458"/>
                  </a:lnTo>
                  <a:lnTo>
                    <a:pt x="218082" y="755458"/>
                  </a:lnTo>
                  <a:lnTo>
                    <a:pt x="0" y="377729"/>
                  </a:lnTo>
                  <a:lnTo>
                    <a:pt x="218082" y="0"/>
                  </a:lnTo>
                  <a:lnTo>
                    <a:pt x="654246" y="0"/>
                  </a:lnTo>
                  <a:close/>
                </a:path>
              </a:pathLst>
            </a:custGeom>
            <a:solidFill>
              <a:srgbClr val="C00000"/>
            </a:solidFill>
            <a:ln w="7600" cap="flat">
              <a:noFill/>
              <a:beve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6D767A44-8298-48AC-8965-70231DF6C87E}"/>
                </a:ext>
              </a:extLst>
            </p:cNvPr>
            <p:cNvGrpSpPr/>
            <p:nvPr/>
          </p:nvGrpSpPr>
          <p:grpSpPr>
            <a:xfrm>
              <a:off x="5641229" y="3752493"/>
              <a:ext cx="200738" cy="200738"/>
              <a:chOff x="4062782" y="2822614"/>
              <a:chExt cx="164972" cy="164972"/>
            </a:xfrm>
          </p:grpSpPr>
          <p:sp>
            <p:nvSpPr>
              <p:cNvPr id="39" name="任意多边形 8">
                <a:extLst>
                  <a:ext uri="{FF2B5EF4-FFF2-40B4-BE49-F238E27FC236}">
                    <a16:creationId xmlns="" xmlns:a16="http://schemas.microsoft.com/office/drawing/2014/main" id="{69FCAF92-71DC-48AD-9349-F7F4069576E0}"/>
                  </a:ext>
                </a:extLst>
              </p:cNvPr>
              <p:cNvSpPr/>
              <p:nvPr/>
            </p:nvSpPr>
            <p:spPr>
              <a:xfrm>
                <a:off x="4062782" y="2822614"/>
                <a:ext cx="164972" cy="164972"/>
              </a:xfrm>
              <a:custGeom>
                <a:avLst/>
                <a:gdLst/>
                <a:ahLst/>
                <a:cxnLst/>
                <a:rect l="0" t="0" r="0" b="0"/>
                <a:pathLst>
                  <a:path w="164972" h="164972">
                    <a:moveTo>
                      <a:pt x="0" y="82486"/>
                    </a:moveTo>
                    <a:cubicBezTo>
                      <a:pt x="0" y="36859"/>
                      <a:pt x="36811" y="0"/>
                      <a:pt x="82486" y="0"/>
                    </a:cubicBezTo>
                    <a:cubicBezTo>
                      <a:pt x="127888" y="0"/>
                      <a:pt x="164804" y="36859"/>
                      <a:pt x="164804" y="82486"/>
                    </a:cubicBezTo>
                    <a:cubicBezTo>
                      <a:pt x="164804" y="127992"/>
                      <a:pt x="127888" y="164972"/>
                      <a:pt x="82486" y="164972"/>
                    </a:cubicBezTo>
                    <a:cubicBezTo>
                      <a:pt x="36811" y="164972"/>
                      <a:pt x="0" y="127992"/>
                      <a:pt x="0" y="8248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任意多边形 9">
                <a:extLst>
                  <a:ext uri="{FF2B5EF4-FFF2-40B4-BE49-F238E27FC236}">
                    <a16:creationId xmlns="" xmlns:a16="http://schemas.microsoft.com/office/drawing/2014/main" id="{96CD5347-C65A-4831-BC43-F0B8C6FFEBC4}"/>
                  </a:ext>
                </a:extLst>
              </p:cNvPr>
              <p:cNvSpPr/>
              <p:nvPr/>
            </p:nvSpPr>
            <p:spPr>
              <a:xfrm>
                <a:off x="4120392" y="2863021"/>
                <a:ext cx="64400" cy="83463"/>
              </a:xfrm>
              <a:custGeom>
                <a:avLst/>
                <a:gdLst/>
                <a:ahLst/>
                <a:cxnLst/>
                <a:rect l="0" t="0" r="0" b="0"/>
                <a:pathLst>
                  <a:path w="64400" h="83463">
                    <a:moveTo>
                      <a:pt x="0" y="0"/>
                    </a:moveTo>
                    <a:lnTo>
                      <a:pt x="0" y="83463"/>
                    </a:lnTo>
                    <a:lnTo>
                      <a:pt x="64400" y="41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="" xmlns:a16="http://schemas.microsoft.com/office/drawing/2014/main" id="{3EA160D0-4449-4E6E-BDE7-8953268D7361}"/>
                </a:ext>
              </a:extLst>
            </p:cNvPr>
            <p:cNvGrpSpPr/>
            <p:nvPr/>
          </p:nvGrpSpPr>
          <p:grpSpPr>
            <a:xfrm>
              <a:off x="7483470" y="3752493"/>
              <a:ext cx="200738" cy="200738"/>
              <a:chOff x="5576785" y="2822614"/>
              <a:chExt cx="164972" cy="164972"/>
            </a:xfrm>
          </p:grpSpPr>
          <p:sp>
            <p:nvSpPr>
              <p:cNvPr id="42" name="任意多边形 11">
                <a:extLst>
                  <a:ext uri="{FF2B5EF4-FFF2-40B4-BE49-F238E27FC236}">
                    <a16:creationId xmlns="" xmlns:a16="http://schemas.microsoft.com/office/drawing/2014/main" id="{B180204A-0D73-4E49-8095-7E00DD60F704}"/>
                  </a:ext>
                </a:extLst>
              </p:cNvPr>
              <p:cNvSpPr/>
              <p:nvPr/>
            </p:nvSpPr>
            <p:spPr>
              <a:xfrm>
                <a:off x="5576785" y="2822614"/>
                <a:ext cx="164972" cy="164972"/>
              </a:xfrm>
              <a:custGeom>
                <a:avLst/>
                <a:gdLst/>
                <a:ahLst/>
                <a:cxnLst/>
                <a:rect l="0" t="0" r="0" b="0"/>
                <a:pathLst>
                  <a:path w="164972" h="164972">
                    <a:moveTo>
                      <a:pt x="0" y="82486"/>
                    </a:moveTo>
                    <a:cubicBezTo>
                      <a:pt x="0" y="36859"/>
                      <a:pt x="36811" y="0"/>
                      <a:pt x="82486" y="0"/>
                    </a:cubicBezTo>
                    <a:cubicBezTo>
                      <a:pt x="127888" y="0"/>
                      <a:pt x="164804" y="36859"/>
                      <a:pt x="164804" y="82486"/>
                    </a:cubicBezTo>
                    <a:cubicBezTo>
                      <a:pt x="164804" y="127992"/>
                      <a:pt x="127888" y="164972"/>
                      <a:pt x="82486" y="164972"/>
                    </a:cubicBezTo>
                    <a:cubicBezTo>
                      <a:pt x="36811" y="164972"/>
                      <a:pt x="0" y="127992"/>
                      <a:pt x="0" y="8248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任意多边形 12">
                <a:extLst>
                  <a:ext uri="{FF2B5EF4-FFF2-40B4-BE49-F238E27FC236}">
                    <a16:creationId xmlns="" xmlns:a16="http://schemas.microsoft.com/office/drawing/2014/main" id="{FD2878AF-4329-43A7-AEC0-06F6AA7EE580}"/>
                  </a:ext>
                </a:extLst>
              </p:cNvPr>
              <p:cNvSpPr/>
              <p:nvPr/>
            </p:nvSpPr>
            <p:spPr>
              <a:xfrm>
                <a:off x="5634396" y="2863021"/>
                <a:ext cx="64400" cy="83463"/>
              </a:xfrm>
              <a:custGeom>
                <a:avLst/>
                <a:gdLst/>
                <a:ahLst/>
                <a:cxnLst/>
                <a:rect l="0" t="0" r="0" b="0"/>
                <a:pathLst>
                  <a:path w="64400" h="83463">
                    <a:moveTo>
                      <a:pt x="0" y="0"/>
                    </a:moveTo>
                    <a:lnTo>
                      <a:pt x="0" y="83463"/>
                    </a:lnTo>
                    <a:lnTo>
                      <a:pt x="64400" y="41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6" name="任意多边形 14">
              <a:extLst>
                <a:ext uri="{FF2B5EF4-FFF2-40B4-BE49-F238E27FC236}">
                  <a16:creationId xmlns="" xmlns:a16="http://schemas.microsoft.com/office/drawing/2014/main" id="{3AB0B7D7-1C32-418A-9423-32C4E17ACEAD}"/>
                </a:ext>
              </a:extLst>
            </p:cNvPr>
            <p:cNvSpPr/>
            <p:nvPr/>
          </p:nvSpPr>
          <p:spPr>
            <a:xfrm>
              <a:off x="4275803" y="3393241"/>
              <a:ext cx="1061450" cy="919242"/>
            </a:xfrm>
            <a:custGeom>
              <a:avLst/>
              <a:gdLst/>
              <a:ahLst/>
              <a:cxnLst/>
              <a:rect l="0" t="0" r="0" b="0"/>
              <a:pathLst>
                <a:path w="872328" h="755458">
                  <a:moveTo>
                    <a:pt x="654245" y="0"/>
                  </a:moveTo>
                  <a:lnTo>
                    <a:pt x="872328" y="377729"/>
                  </a:lnTo>
                  <a:lnTo>
                    <a:pt x="654245" y="755458"/>
                  </a:lnTo>
                  <a:lnTo>
                    <a:pt x="218082" y="755458"/>
                  </a:lnTo>
                  <a:lnTo>
                    <a:pt x="0" y="377729"/>
                  </a:lnTo>
                  <a:lnTo>
                    <a:pt x="218082" y="0"/>
                  </a:lnTo>
                  <a:lnTo>
                    <a:pt x="654245" y="0"/>
                  </a:lnTo>
                  <a:close/>
                </a:path>
              </a:pathLst>
            </a:custGeom>
            <a:solidFill>
              <a:srgbClr val="C00000"/>
            </a:solidFill>
            <a:ln w="7600" cap="flat">
              <a:noFill/>
              <a:beve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任意多边形 16">
              <a:extLst>
                <a:ext uri="{FF2B5EF4-FFF2-40B4-BE49-F238E27FC236}">
                  <a16:creationId xmlns="" xmlns:a16="http://schemas.microsoft.com/office/drawing/2014/main" id="{4BD498C5-4C72-42A0-B8D6-3DE00A05306D}"/>
                </a:ext>
              </a:extLst>
            </p:cNvPr>
            <p:cNvSpPr/>
            <p:nvPr/>
          </p:nvSpPr>
          <p:spPr>
            <a:xfrm>
              <a:off x="6160758" y="3385183"/>
              <a:ext cx="994626" cy="861376"/>
            </a:xfrm>
            <a:custGeom>
              <a:avLst/>
              <a:gdLst/>
              <a:ahLst/>
              <a:cxnLst/>
              <a:rect l="0" t="0" r="0" b="0"/>
              <a:pathLst>
                <a:path w="817410" h="707902">
                  <a:moveTo>
                    <a:pt x="613058" y="0"/>
                  </a:moveTo>
                  <a:lnTo>
                    <a:pt x="817410" y="353951"/>
                  </a:lnTo>
                  <a:lnTo>
                    <a:pt x="613058" y="707902"/>
                  </a:lnTo>
                  <a:lnTo>
                    <a:pt x="204353" y="707902"/>
                  </a:lnTo>
                  <a:lnTo>
                    <a:pt x="0" y="353951"/>
                  </a:lnTo>
                  <a:lnTo>
                    <a:pt x="204353" y="0"/>
                  </a:lnTo>
                  <a:lnTo>
                    <a:pt x="613058" y="0"/>
                  </a:lnTo>
                  <a:close/>
                </a:path>
              </a:pathLst>
            </a:custGeom>
            <a:solidFill>
              <a:srgbClr val="C00000"/>
            </a:solidFill>
            <a:ln w="7600" cap="flat">
              <a:noFill/>
              <a:beve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任意多边形 18">
              <a:extLst>
                <a:ext uri="{FF2B5EF4-FFF2-40B4-BE49-F238E27FC236}">
                  <a16:creationId xmlns="" xmlns:a16="http://schemas.microsoft.com/office/drawing/2014/main" id="{DC4F0485-18EE-4B6E-B00C-3C6F1BCF80A3}"/>
                </a:ext>
              </a:extLst>
            </p:cNvPr>
            <p:cNvSpPr/>
            <p:nvPr/>
          </p:nvSpPr>
          <p:spPr>
            <a:xfrm>
              <a:off x="7978892" y="3393241"/>
              <a:ext cx="1061450" cy="919242"/>
            </a:xfrm>
            <a:custGeom>
              <a:avLst/>
              <a:gdLst/>
              <a:ahLst/>
              <a:cxnLst/>
              <a:rect l="0" t="0" r="0" b="0"/>
              <a:pathLst>
                <a:path w="872328" h="755458">
                  <a:moveTo>
                    <a:pt x="654246" y="0"/>
                  </a:moveTo>
                  <a:lnTo>
                    <a:pt x="872328" y="377729"/>
                  </a:lnTo>
                  <a:lnTo>
                    <a:pt x="654246" y="755458"/>
                  </a:lnTo>
                  <a:lnTo>
                    <a:pt x="218082" y="755458"/>
                  </a:lnTo>
                  <a:lnTo>
                    <a:pt x="0" y="377729"/>
                  </a:lnTo>
                  <a:lnTo>
                    <a:pt x="218082" y="0"/>
                  </a:lnTo>
                  <a:lnTo>
                    <a:pt x="654246" y="0"/>
                  </a:lnTo>
                  <a:close/>
                </a:path>
              </a:pathLst>
            </a:custGeom>
            <a:solidFill>
              <a:srgbClr val="404040"/>
            </a:solidFill>
            <a:ln w="7600" cap="flat">
              <a:noFill/>
              <a:beve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1" name="组合 70">
              <a:extLst>
                <a:ext uri="{FF2B5EF4-FFF2-40B4-BE49-F238E27FC236}">
                  <a16:creationId xmlns="" xmlns:a16="http://schemas.microsoft.com/office/drawing/2014/main" id="{0EF765FA-ADAD-4D8F-A257-147D102EB429}"/>
                </a:ext>
              </a:extLst>
            </p:cNvPr>
            <p:cNvGrpSpPr/>
            <p:nvPr/>
          </p:nvGrpSpPr>
          <p:grpSpPr>
            <a:xfrm>
              <a:off x="9335016" y="3752493"/>
              <a:ext cx="200738" cy="200738"/>
              <a:chOff x="7098435" y="2822614"/>
              <a:chExt cx="164972" cy="164972"/>
            </a:xfrm>
          </p:grpSpPr>
          <p:sp>
            <p:nvSpPr>
              <p:cNvPr id="72" name="任意多边形 21">
                <a:extLst>
                  <a:ext uri="{FF2B5EF4-FFF2-40B4-BE49-F238E27FC236}">
                    <a16:creationId xmlns="" xmlns:a16="http://schemas.microsoft.com/office/drawing/2014/main" id="{A1096CE1-A5C9-4F13-8E11-DC637F84A66A}"/>
                  </a:ext>
                </a:extLst>
              </p:cNvPr>
              <p:cNvSpPr/>
              <p:nvPr/>
            </p:nvSpPr>
            <p:spPr>
              <a:xfrm>
                <a:off x="7098435" y="2822614"/>
                <a:ext cx="164972" cy="164972"/>
              </a:xfrm>
              <a:custGeom>
                <a:avLst/>
                <a:gdLst/>
                <a:ahLst/>
                <a:cxnLst/>
                <a:rect l="0" t="0" r="0" b="0"/>
                <a:pathLst>
                  <a:path w="164972" h="164972">
                    <a:moveTo>
                      <a:pt x="0" y="82486"/>
                    </a:moveTo>
                    <a:cubicBezTo>
                      <a:pt x="0" y="36859"/>
                      <a:pt x="36811" y="0"/>
                      <a:pt x="82486" y="0"/>
                    </a:cubicBezTo>
                    <a:cubicBezTo>
                      <a:pt x="127888" y="0"/>
                      <a:pt x="164804" y="36859"/>
                      <a:pt x="164804" y="82486"/>
                    </a:cubicBezTo>
                    <a:cubicBezTo>
                      <a:pt x="164804" y="127992"/>
                      <a:pt x="127888" y="164972"/>
                      <a:pt x="82486" y="164972"/>
                    </a:cubicBezTo>
                    <a:cubicBezTo>
                      <a:pt x="36811" y="164972"/>
                      <a:pt x="0" y="127992"/>
                      <a:pt x="0" y="8248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任意多边形 22">
                <a:extLst>
                  <a:ext uri="{FF2B5EF4-FFF2-40B4-BE49-F238E27FC236}">
                    <a16:creationId xmlns="" xmlns:a16="http://schemas.microsoft.com/office/drawing/2014/main" id="{E7DFBC22-0BFB-4E7B-B83B-ABB805803805}"/>
                  </a:ext>
                </a:extLst>
              </p:cNvPr>
              <p:cNvSpPr/>
              <p:nvPr/>
            </p:nvSpPr>
            <p:spPr>
              <a:xfrm>
                <a:off x="7156045" y="2863021"/>
                <a:ext cx="64400" cy="83463"/>
              </a:xfrm>
              <a:custGeom>
                <a:avLst/>
                <a:gdLst/>
                <a:ahLst/>
                <a:cxnLst/>
                <a:rect l="0" t="0" r="0" b="0"/>
                <a:pathLst>
                  <a:path w="64400" h="83463">
                    <a:moveTo>
                      <a:pt x="0" y="0"/>
                    </a:moveTo>
                    <a:lnTo>
                      <a:pt x="0" y="83463"/>
                    </a:lnTo>
                    <a:lnTo>
                      <a:pt x="64400" y="41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9" name="图形 18">
              <a:extLst>
                <a:ext uri="{FF2B5EF4-FFF2-40B4-BE49-F238E27FC236}">
                  <a16:creationId xmlns="" xmlns:a16="http://schemas.microsoft.com/office/drawing/2014/main" id="{18E112BD-2589-4B6E-897B-68B96CD96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3432" y="3597192"/>
              <a:ext cx="461666" cy="461666"/>
            </a:xfrm>
            <a:prstGeom prst="rect">
              <a:avLst/>
            </a:prstGeom>
          </p:spPr>
        </p:pic>
        <p:pic>
          <p:nvPicPr>
            <p:cNvPr id="20" name="图形 19">
              <a:extLst>
                <a:ext uri="{FF2B5EF4-FFF2-40B4-BE49-F238E27FC236}">
                  <a16:creationId xmlns="" xmlns:a16="http://schemas.microsoft.com/office/drawing/2014/main" id="{D9F3B9BF-3370-4211-80F4-9DB4D6709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69729" y="3614493"/>
              <a:ext cx="461666" cy="461666"/>
            </a:xfrm>
            <a:prstGeom prst="rect">
              <a:avLst/>
            </a:prstGeom>
          </p:spPr>
        </p:pic>
        <p:pic>
          <p:nvPicPr>
            <p:cNvPr id="21" name="图形 20">
              <a:extLst>
                <a:ext uri="{FF2B5EF4-FFF2-40B4-BE49-F238E27FC236}">
                  <a16:creationId xmlns="" xmlns:a16="http://schemas.microsoft.com/office/drawing/2014/main" id="{7CDA4B32-F55B-4FDF-9AE6-260AF3FDC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34639" y="3564483"/>
              <a:ext cx="461666" cy="461666"/>
            </a:xfrm>
            <a:prstGeom prst="rect">
              <a:avLst/>
            </a:prstGeom>
          </p:spPr>
        </p:pic>
        <p:pic>
          <p:nvPicPr>
            <p:cNvPr id="22" name="图形 21">
              <a:extLst>
                <a:ext uri="{FF2B5EF4-FFF2-40B4-BE49-F238E27FC236}">
                  <a16:creationId xmlns="" xmlns:a16="http://schemas.microsoft.com/office/drawing/2014/main" id="{D6DC42AC-05C3-4216-BA4B-125BBEFBE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130272" y="3619332"/>
              <a:ext cx="461666" cy="444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6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</a:p>
        </p:txBody>
      </p:sp>
      <p:pic>
        <p:nvPicPr>
          <p:cNvPr id="45" name="图片占位符 11">
            <a:extLst>
              <a:ext uri="{FF2B5EF4-FFF2-40B4-BE49-F238E27FC236}">
                <a16:creationId xmlns="" xmlns:a16="http://schemas.microsoft.com/office/drawing/2014/main" id="{F25083C6-B1D7-4D08-8C9B-9D6508CA4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377" y="1851304"/>
            <a:ext cx="5755502" cy="385843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04BEE96D-7643-4D84-A60B-4AB0BAC0BB91}"/>
              </a:ext>
            </a:extLst>
          </p:cNvPr>
          <p:cNvSpPr/>
          <p:nvPr/>
        </p:nvSpPr>
        <p:spPr>
          <a:xfrm>
            <a:off x="7126153" y="1895138"/>
            <a:ext cx="23391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管理模式人性化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0E51C2CC-1799-466B-964F-9C18A3106059}"/>
              </a:ext>
            </a:extLst>
          </p:cNvPr>
          <p:cNvSpPr/>
          <p:nvPr/>
        </p:nvSpPr>
        <p:spPr>
          <a:xfrm>
            <a:off x="7126153" y="2466939"/>
            <a:ext cx="4507047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一个企业成功的根本不在于个人如何坚持自己的风格，而在于周围的人如何看待企业管理者的为人。在管理上，有许多种模式，人性化管理永远不会过时。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185101E8-DF57-4039-A888-1511AB420BE8}"/>
              </a:ext>
            </a:extLst>
          </p:cNvPr>
          <p:cNvGrpSpPr/>
          <p:nvPr/>
        </p:nvGrpSpPr>
        <p:grpSpPr>
          <a:xfrm>
            <a:off x="4951525" y="3973396"/>
            <a:ext cx="5805377" cy="1499191"/>
            <a:chOff x="4951525" y="3973396"/>
            <a:chExt cx="5805377" cy="1499191"/>
          </a:xfrm>
        </p:grpSpPr>
        <p:sp>
          <p:nvSpPr>
            <p:cNvPr id="47" name="Rectangle 22">
              <a:extLst>
                <a:ext uri="{FF2B5EF4-FFF2-40B4-BE49-F238E27FC236}">
                  <a16:creationId xmlns="" xmlns:a16="http://schemas.microsoft.com/office/drawing/2014/main" id="{D7C11281-DAAB-4F9A-BB52-5D06BD4F78C8}"/>
                </a:ext>
              </a:extLst>
            </p:cNvPr>
            <p:cNvSpPr/>
            <p:nvPr/>
          </p:nvSpPr>
          <p:spPr>
            <a:xfrm>
              <a:off x="4951525" y="3973396"/>
              <a:ext cx="5805377" cy="1499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073C3180-E3A8-47F2-83B4-44E216E3761E}"/>
                </a:ext>
              </a:extLst>
            </p:cNvPr>
            <p:cNvSpPr/>
            <p:nvPr/>
          </p:nvSpPr>
          <p:spPr>
            <a:xfrm>
              <a:off x="5178383" y="4146560"/>
              <a:ext cx="2339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kern="0" dirty="0">
                  <a:solidFill>
                    <a:schemeClr val="bg1"/>
                  </a:solidFill>
                  <a:cs typeface="+mn-ea"/>
                  <a:sym typeface="+mn-lt"/>
                </a:rPr>
                <a:t>管理制度正常化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C434DA92-7F0E-413F-93BD-32890763F2E4}"/>
                </a:ext>
              </a:extLst>
            </p:cNvPr>
            <p:cNvSpPr/>
            <p:nvPr/>
          </p:nvSpPr>
          <p:spPr>
            <a:xfrm>
              <a:off x="5178383" y="4629692"/>
              <a:ext cx="5375317" cy="6960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rPr>
                <a:t>管理出效益，这是千古不变的真理。企业管理制度的建立，就好比法律的存在一样，是为了规范员工而建立的。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0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</a:p>
        </p:txBody>
      </p:sp>
      <p:graphicFrame>
        <p:nvGraphicFramePr>
          <p:cNvPr id="20" name="图表 19">
            <a:extLst>
              <a:ext uri="{FF2B5EF4-FFF2-40B4-BE49-F238E27FC236}">
                <a16:creationId xmlns="" xmlns:a16="http://schemas.microsoft.com/office/drawing/2014/main" id="{483D3D3F-F373-4567-A815-99E5EF602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354099"/>
              </p:ext>
            </p:extLst>
          </p:nvPr>
        </p:nvGraphicFramePr>
        <p:xfrm>
          <a:off x="7627740" y="1996179"/>
          <a:ext cx="3830992" cy="399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BA5A0780-22DB-4C80-B9EF-2E415D23B4A6}"/>
              </a:ext>
            </a:extLst>
          </p:cNvPr>
          <p:cNvSpPr txBox="1"/>
          <p:nvPr/>
        </p:nvSpPr>
        <p:spPr>
          <a:xfrm>
            <a:off x="921848" y="2362100"/>
            <a:ext cx="21544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sz="2800" dirty="0">
                <a:latin typeface="+mn-lt"/>
                <a:ea typeface="+mn-ea"/>
                <a:sym typeface="+mn-lt"/>
              </a:rPr>
              <a:t>01</a:t>
            </a:r>
            <a:r>
              <a:rPr lang="en-US" altLang="zh-CN" sz="2000" dirty="0">
                <a:latin typeface="+mn-lt"/>
                <a:ea typeface="+mn-ea"/>
                <a:sym typeface="+mn-lt"/>
              </a:rPr>
              <a:t>——</a:t>
            </a:r>
            <a:r>
              <a:rPr lang="zh-CN" altLang="en-US" sz="2000" dirty="0">
                <a:latin typeface="+mn-lt"/>
                <a:ea typeface="+mn-ea"/>
                <a:sym typeface="+mn-lt"/>
              </a:rPr>
              <a:t>计量工作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99B768C5-B8F4-4F10-A21E-EABAE61C6284}"/>
              </a:ext>
            </a:extLst>
          </p:cNvPr>
          <p:cNvSpPr txBox="1"/>
          <p:nvPr/>
        </p:nvSpPr>
        <p:spPr>
          <a:xfrm>
            <a:off x="4227496" y="2362100"/>
            <a:ext cx="25135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8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02——</a:t>
            </a:r>
            <a:r>
              <a:rPr lang="zh-CN" altLang="en-US" sz="2000" dirty="0">
                <a:latin typeface="+mn-lt"/>
                <a:ea typeface="+mn-ea"/>
                <a:sym typeface="+mn-lt"/>
              </a:rPr>
              <a:t>信息工作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A64B014-854D-4FF5-9BF1-6A743CCFF9B6}"/>
              </a:ext>
            </a:extLst>
          </p:cNvPr>
          <p:cNvSpPr txBox="1"/>
          <p:nvPr/>
        </p:nvSpPr>
        <p:spPr>
          <a:xfrm>
            <a:off x="921848" y="4333899"/>
            <a:ext cx="25135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8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03——</a:t>
            </a:r>
            <a:r>
              <a:rPr lang="zh-CN" altLang="en-US" sz="2000" dirty="0">
                <a:latin typeface="+mn-lt"/>
                <a:ea typeface="+mn-ea"/>
                <a:sym typeface="+mn-lt"/>
              </a:rPr>
              <a:t>完善制度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E5615360-B7F7-4B87-A842-7C339E3A8C77}"/>
              </a:ext>
            </a:extLst>
          </p:cNvPr>
          <p:cNvSpPr txBox="1"/>
          <p:nvPr/>
        </p:nvSpPr>
        <p:spPr>
          <a:xfrm>
            <a:off x="4227496" y="4333899"/>
            <a:ext cx="32316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8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04——</a:t>
            </a:r>
            <a:r>
              <a:rPr lang="zh-CN" altLang="en-US" sz="2000" dirty="0">
                <a:latin typeface="+mn-lt"/>
                <a:ea typeface="+mn-ea"/>
                <a:sym typeface="+mn-lt"/>
              </a:rPr>
              <a:t>基础教育工作</a:t>
            </a:r>
          </a:p>
        </p:txBody>
      </p:sp>
      <p:sp>
        <p:nvSpPr>
          <p:cNvPr id="26" name="TextBox 11">
            <a:extLst>
              <a:ext uri="{FF2B5EF4-FFF2-40B4-BE49-F238E27FC236}">
                <a16:creationId xmlns="" xmlns:a16="http://schemas.microsoft.com/office/drawing/2014/main" id="{E08FE218-128B-4B7E-9BB2-CC39863D0A3E}"/>
              </a:ext>
            </a:extLst>
          </p:cNvPr>
          <p:cNvSpPr txBox="1"/>
          <p:nvPr/>
        </p:nvSpPr>
        <p:spPr>
          <a:xfrm>
            <a:off x="921848" y="2963168"/>
            <a:ext cx="2834003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计量工作的核心是获得数据，评价数据，没有实测的和准确可靠的数据。</a:t>
            </a:r>
          </a:p>
        </p:txBody>
      </p:sp>
      <p:sp>
        <p:nvSpPr>
          <p:cNvPr id="27" name="TextBox 11">
            <a:extLst>
              <a:ext uri="{FF2B5EF4-FFF2-40B4-BE49-F238E27FC236}">
                <a16:creationId xmlns="" xmlns:a16="http://schemas.microsoft.com/office/drawing/2014/main" id="{DFE0E33F-899D-4F27-82F4-4EC64D92F09D}"/>
              </a:ext>
            </a:extLst>
          </p:cNvPr>
          <p:cNvSpPr txBox="1"/>
          <p:nvPr/>
        </p:nvSpPr>
        <p:spPr>
          <a:xfrm>
            <a:off x="4227496" y="2963168"/>
            <a:ext cx="2834003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信息工作就是指企业生产经营活动所需资料数据的收集、处理、传递、贮存等管理工作。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="" xmlns:a16="http://schemas.microsoft.com/office/drawing/2014/main" id="{C1587343-FD23-4BE2-851C-62235AD78882}"/>
              </a:ext>
            </a:extLst>
          </p:cNvPr>
          <p:cNvSpPr txBox="1"/>
          <p:nvPr/>
        </p:nvSpPr>
        <p:spPr>
          <a:xfrm>
            <a:off x="921848" y="4937092"/>
            <a:ext cx="2834003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要通过建立和健全一套纵横连锁、互相协调的企业内部经济责任制体系。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="" xmlns:a16="http://schemas.microsoft.com/office/drawing/2014/main" id="{288729DE-3B6A-4BC6-A5F1-5487CEB821A9}"/>
              </a:ext>
            </a:extLst>
          </p:cNvPr>
          <p:cNvSpPr txBox="1"/>
          <p:nvPr/>
        </p:nvSpPr>
        <p:spPr>
          <a:xfrm>
            <a:off x="4227496" y="4937092"/>
            <a:ext cx="2834003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大力做好提高职工的政治、文化和技术素质。</a:t>
            </a:r>
          </a:p>
        </p:txBody>
      </p:sp>
    </p:spTree>
    <p:extLst>
      <p:ext uri="{BB962C8B-B14F-4D97-AF65-F5344CB8AC3E}">
        <p14:creationId xmlns:p14="http://schemas.microsoft.com/office/powerpoint/2010/main" val="29726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20" grpId="0">
        <p:bldAsOne/>
      </p:bldGraphic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CEDE837-810A-404F-8BD1-3995B65A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1515AB1-01F7-40EA-93DC-FE803AE98652}"/>
              </a:ext>
            </a:extLst>
          </p:cNvPr>
          <p:cNvGrpSpPr/>
          <p:nvPr/>
        </p:nvGrpSpPr>
        <p:grpSpPr>
          <a:xfrm>
            <a:off x="4092320" y="-5127"/>
            <a:ext cx="3985938" cy="2815555"/>
            <a:chOff x="9551989" y="-129541"/>
            <a:chExt cx="5037771" cy="3558541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DACD3CAC-6E5A-458C-BC1A-3ED43C23E2D4}"/>
                </a:ext>
              </a:extLst>
            </p:cNvPr>
            <p:cNvSpPr/>
            <p:nvPr/>
          </p:nvSpPr>
          <p:spPr>
            <a:xfrm>
              <a:off x="10472737" y="-129541"/>
              <a:ext cx="3190875" cy="2729865"/>
            </a:xfrm>
            <a:custGeom>
              <a:avLst/>
              <a:gdLst>
                <a:gd name="connsiteX0" fmla="*/ 15240 w 3093720"/>
                <a:gd name="connsiteY0" fmla="*/ 0 h 2682240"/>
                <a:gd name="connsiteX1" fmla="*/ 0 w 3093720"/>
                <a:gd name="connsiteY1" fmla="*/ 1805940 h 2682240"/>
                <a:gd name="connsiteX2" fmla="*/ 1546860 w 3093720"/>
                <a:gd name="connsiteY2" fmla="*/ 2682240 h 2682240"/>
                <a:gd name="connsiteX3" fmla="*/ 3093720 w 3093720"/>
                <a:gd name="connsiteY3" fmla="*/ 1813560 h 2682240"/>
                <a:gd name="connsiteX4" fmla="*/ 3093720 w 3093720"/>
                <a:gd name="connsiteY4" fmla="*/ 15240 h 2682240"/>
                <a:gd name="connsiteX5" fmla="*/ 15240 w 3093720"/>
                <a:gd name="connsiteY5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720" h="2682240">
                  <a:moveTo>
                    <a:pt x="15240" y="0"/>
                  </a:moveTo>
                  <a:lnTo>
                    <a:pt x="0" y="1805940"/>
                  </a:lnTo>
                  <a:lnTo>
                    <a:pt x="1546860" y="2682240"/>
                  </a:lnTo>
                  <a:lnTo>
                    <a:pt x="3093720" y="1813560"/>
                  </a:lnTo>
                  <a:lnTo>
                    <a:pt x="3093720" y="152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8FF39A36-A9D8-4C5C-AC3B-6944F6720D16}"/>
                </a:ext>
              </a:extLst>
            </p:cNvPr>
            <p:cNvSpPr/>
            <p:nvPr/>
          </p:nvSpPr>
          <p:spPr>
            <a:xfrm>
              <a:off x="9551989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6354CA0B-9B72-4E1E-BE0C-9295E145F03C}"/>
                </a:ext>
              </a:extLst>
            </p:cNvPr>
            <p:cNvSpPr/>
            <p:nvPr/>
          </p:nvSpPr>
          <p:spPr>
            <a:xfrm>
              <a:off x="10513060" y="-114300"/>
              <a:ext cx="3604260" cy="353568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4260" h="3535680">
                  <a:moveTo>
                    <a:pt x="0" y="2362200"/>
                  </a:moveTo>
                  <a:lnTo>
                    <a:pt x="2072640" y="3535680"/>
                  </a:lnTo>
                  <a:lnTo>
                    <a:pt x="3604260" y="2644140"/>
                  </a:lnTo>
                  <a:lnTo>
                    <a:pt x="3604260" y="0"/>
                  </a:lnTo>
                  <a:lnTo>
                    <a:pt x="3101340" y="0"/>
                  </a:lnTo>
                  <a:lnTo>
                    <a:pt x="3108960" y="2339340"/>
                  </a:lnTo>
                  <a:lnTo>
                    <a:pt x="2057400" y="2956560"/>
                  </a:lnTo>
                  <a:lnTo>
                    <a:pt x="7620" y="178308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="" xmlns:a16="http://schemas.microsoft.com/office/drawing/2014/main" id="{19BF7691-3115-46CC-963A-0E96841B1252}"/>
                </a:ext>
              </a:extLst>
            </p:cNvPr>
            <p:cNvSpPr/>
            <p:nvPr/>
          </p:nvSpPr>
          <p:spPr>
            <a:xfrm flipH="1">
              <a:off x="10025380" y="-114300"/>
              <a:ext cx="3598545" cy="354330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  <a:gd name="connsiteX0" fmla="*/ 0 w 3604260"/>
                <a:gd name="connsiteY0" fmla="*/ 2362200 h 3543300"/>
                <a:gd name="connsiteX1" fmla="*/ 2004060 w 3604260"/>
                <a:gd name="connsiteY1" fmla="*/ 3543300 h 3543300"/>
                <a:gd name="connsiteX2" fmla="*/ 3604260 w 3604260"/>
                <a:gd name="connsiteY2" fmla="*/ 2644140 h 3543300"/>
                <a:gd name="connsiteX3" fmla="*/ 3604260 w 3604260"/>
                <a:gd name="connsiteY3" fmla="*/ 0 h 3543300"/>
                <a:gd name="connsiteX4" fmla="*/ 3101340 w 3604260"/>
                <a:gd name="connsiteY4" fmla="*/ 0 h 3543300"/>
                <a:gd name="connsiteX5" fmla="*/ 3108960 w 3604260"/>
                <a:gd name="connsiteY5" fmla="*/ 2339340 h 3543300"/>
                <a:gd name="connsiteX6" fmla="*/ 2057400 w 3604260"/>
                <a:gd name="connsiteY6" fmla="*/ 2956560 h 3543300"/>
                <a:gd name="connsiteX7" fmla="*/ 7620 w 3604260"/>
                <a:gd name="connsiteY7" fmla="*/ 1783080 h 3543300"/>
                <a:gd name="connsiteX8" fmla="*/ 0 w 3604260"/>
                <a:gd name="connsiteY8" fmla="*/ 2362200 h 3543300"/>
                <a:gd name="connsiteX0" fmla="*/ 0 w 3596640"/>
                <a:gd name="connsiteY0" fmla="*/ 230124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0 w 3596640"/>
                <a:gd name="connsiteY8" fmla="*/ 2301240 h 3543300"/>
                <a:gd name="connsiteX0" fmla="*/ 15240 w 3596640"/>
                <a:gd name="connsiteY0" fmla="*/ 234696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15240 w 3596640"/>
                <a:gd name="connsiteY8" fmla="*/ 2346960 h 3543300"/>
                <a:gd name="connsiteX0" fmla="*/ 0 w 3581400"/>
                <a:gd name="connsiteY0" fmla="*/ 2346960 h 3543300"/>
                <a:gd name="connsiteX1" fmla="*/ 1981200 w 3581400"/>
                <a:gd name="connsiteY1" fmla="*/ 3543300 h 3543300"/>
                <a:gd name="connsiteX2" fmla="*/ 3581400 w 3581400"/>
                <a:gd name="connsiteY2" fmla="*/ 2644140 h 3543300"/>
                <a:gd name="connsiteX3" fmla="*/ 3581400 w 3581400"/>
                <a:gd name="connsiteY3" fmla="*/ 0 h 3543300"/>
                <a:gd name="connsiteX4" fmla="*/ 3078480 w 3581400"/>
                <a:gd name="connsiteY4" fmla="*/ 0 h 3543300"/>
                <a:gd name="connsiteX5" fmla="*/ 3086100 w 3581400"/>
                <a:gd name="connsiteY5" fmla="*/ 2339340 h 3543300"/>
                <a:gd name="connsiteX6" fmla="*/ 2034540 w 3581400"/>
                <a:gd name="connsiteY6" fmla="*/ 2956560 h 3543300"/>
                <a:gd name="connsiteX7" fmla="*/ 53340 w 3581400"/>
                <a:gd name="connsiteY7" fmla="*/ 1821180 h 3543300"/>
                <a:gd name="connsiteX8" fmla="*/ 0 w 3581400"/>
                <a:gd name="connsiteY8" fmla="*/ 2346960 h 3543300"/>
                <a:gd name="connsiteX0" fmla="*/ 7620 w 3589020"/>
                <a:gd name="connsiteY0" fmla="*/ 2346960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7620 w 3589020"/>
                <a:gd name="connsiteY8" fmla="*/ 2346960 h 3543300"/>
                <a:gd name="connsiteX0" fmla="*/ 0 w 3600450"/>
                <a:gd name="connsiteY0" fmla="*/ 2346960 h 3543300"/>
                <a:gd name="connsiteX1" fmla="*/ 2000250 w 3600450"/>
                <a:gd name="connsiteY1" fmla="*/ 3543300 h 3543300"/>
                <a:gd name="connsiteX2" fmla="*/ 3600450 w 3600450"/>
                <a:gd name="connsiteY2" fmla="*/ 2644140 h 3543300"/>
                <a:gd name="connsiteX3" fmla="*/ 3600450 w 3600450"/>
                <a:gd name="connsiteY3" fmla="*/ 0 h 3543300"/>
                <a:gd name="connsiteX4" fmla="*/ 3097530 w 3600450"/>
                <a:gd name="connsiteY4" fmla="*/ 0 h 3543300"/>
                <a:gd name="connsiteX5" fmla="*/ 3105150 w 3600450"/>
                <a:gd name="connsiteY5" fmla="*/ 2339340 h 3543300"/>
                <a:gd name="connsiteX6" fmla="*/ 2053590 w 3600450"/>
                <a:gd name="connsiteY6" fmla="*/ 2956560 h 3543300"/>
                <a:gd name="connsiteX7" fmla="*/ 11430 w 3600450"/>
                <a:gd name="connsiteY7" fmla="*/ 1805940 h 3543300"/>
                <a:gd name="connsiteX8" fmla="*/ 0 w 3600450"/>
                <a:gd name="connsiteY8" fmla="*/ 2346960 h 3543300"/>
                <a:gd name="connsiteX0" fmla="*/ 2858 w 3589020"/>
                <a:gd name="connsiteY0" fmla="*/ 2351723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2858 w 3589020"/>
                <a:gd name="connsiteY8" fmla="*/ 2351723 h 3543300"/>
                <a:gd name="connsiteX0" fmla="*/ 74 w 3595761"/>
                <a:gd name="connsiteY0" fmla="*/ 2351723 h 3543300"/>
                <a:gd name="connsiteX1" fmla="*/ 1995561 w 3595761"/>
                <a:gd name="connsiteY1" fmla="*/ 3543300 h 3543300"/>
                <a:gd name="connsiteX2" fmla="*/ 3595761 w 3595761"/>
                <a:gd name="connsiteY2" fmla="*/ 2644140 h 3543300"/>
                <a:gd name="connsiteX3" fmla="*/ 3595761 w 3595761"/>
                <a:gd name="connsiteY3" fmla="*/ 0 h 3543300"/>
                <a:gd name="connsiteX4" fmla="*/ 3092841 w 3595761"/>
                <a:gd name="connsiteY4" fmla="*/ 0 h 3543300"/>
                <a:gd name="connsiteX5" fmla="*/ 3100461 w 3595761"/>
                <a:gd name="connsiteY5" fmla="*/ 2339340 h 3543300"/>
                <a:gd name="connsiteX6" fmla="*/ 2048901 w 3595761"/>
                <a:gd name="connsiteY6" fmla="*/ 2956560 h 3543300"/>
                <a:gd name="connsiteX7" fmla="*/ 6741 w 3595761"/>
                <a:gd name="connsiteY7" fmla="*/ 1805940 h 3543300"/>
                <a:gd name="connsiteX8" fmla="*/ 74 w 3595761"/>
                <a:gd name="connsiteY8" fmla="*/ 2351723 h 3543300"/>
                <a:gd name="connsiteX0" fmla="*/ 2858 w 3598545"/>
                <a:gd name="connsiteY0" fmla="*/ 2351723 h 3543300"/>
                <a:gd name="connsiteX1" fmla="*/ 1998345 w 3598545"/>
                <a:gd name="connsiteY1" fmla="*/ 3543300 h 3543300"/>
                <a:gd name="connsiteX2" fmla="*/ 3598545 w 3598545"/>
                <a:gd name="connsiteY2" fmla="*/ 2644140 h 3543300"/>
                <a:gd name="connsiteX3" fmla="*/ 3598545 w 3598545"/>
                <a:gd name="connsiteY3" fmla="*/ 0 h 3543300"/>
                <a:gd name="connsiteX4" fmla="*/ 3095625 w 3598545"/>
                <a:gd name="connsiteY4" fmla="*/ 0 h 3543300"/>
                <a:gd name="connsiteX5" fmla="*/ 3103245 w 3598545"/>
                <a:gd name="connsiteY5" fmla="*/ 2339340 h 3543300"/>
                <a:gd name="connsiteX6" fmla="*/ 2051685 w 3598545"/>
                <a:gd name="connsiteY6" fmla="*/ 2956560 h 3543300"/>
                <a:gd name="connsiteX7" fmla="*/ 0 w 3598545"/>
                <a:gd name="connsiteY7" fmla="*/ 1810703 h 3543300"/>
                <a:gd name="connsiteX8" fmla="*/ 2858 w 3598545"/>
                <a:gd name="connsiteY8" fmla="*/ 2351723 h 354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8545" h="3543300">
                  <a:moveTo>
                    <a:pt x="2858" y="2351723"/>
                  </a:moveTo>
                  <a:lnTo>
                    <a:pt x="1998345" y="3543300"/>
                  </a:lnTo>
                  <a:lnTo>
                    <a:pt x="3598545" y="2644140"/>
                  </a:lnTo>
                  <a:lnTo>
                    <a:pt x="3598545" y="0"/>
                  </a:lnTo>
                  <a:lnTo>
                    <a:pt x="3095625" y="0"/>
                  </a:lnTo>
                  <a:lnTo>
                    <a:pt x="3103245" y="2339340"/>
                  </a:lnTo>
                  <a:lnTo>
                    <a:pt x="2051685" y="2956560"/>
                  </a:lnTo>
                  <a:lnTo>
                    <a:pt x="0" y="1810703"/>
                  </a:lnTo>
                  <a:cubicBezTo>
                    <a:pt x="953" y="1992631"/>
                    <a:pt x="1905" y="2169795"/>
                    <a:pt x="2858" y="2351723"/>
                  </a:cubicBez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="" xmlns:a16="http://schemas.microsoft.com/office/drawing/2014/main" id="{4BEAD8BE-BD20-4870-814A-4DAF368BCD68}"/>
                </a:ext>
              </a:extLst>
            </p:cNvPr>
            <p:cNvSpPr/>
            <p:nvPr/>
          </p:nvSpPr>
          <p:spPr>
            <a:xfrm flipH="1">
              <a:off x="14102080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FEAD9DE-4DFE-4A9D-8DFC-EE41C9239E80}"/>
              </a:ext>
            </a:extLst>
          </p:cNvPr>
          <p:cNvSpPr/>
          <p:nvPr/>
        </p:nvSpPr>
        <p:spPr>
          <a:xfrm>
            <a:off x="3468914" y="3250514"/>
            <a:ext cx="526843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E82A20A-7B6C-43BC-B1E3-CEAFB4B32B7B}"/>
              </a:ext>
            </a:extLst>
          </p:cNvPr>
          <p:cNvSpPr/>
          <p:nvPr/>
        </p:nvSpPr>
        <p:spPr>
          <a:xfrm>
            <a:off x="2885567" y="4318788"/>
            <a:ext cx="63951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533321E-80B0-46DE-A5A6-F7A7CE22F13D}"/>
              </a:ext>
            </a:extLst>
          </p:cNvPr>
          <p:cNvSpPr/>
          <p:nvPr/>
        </p:nvSpPr>
        <p:spPr>
          <a:xfrm>
            <a:off x="4978554" y="613157"/>
            <a:ext cx="223488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5400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FOUR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="" xmlns:a16="http://schemas.microsoft.com/office/drawing/2014/main" id="{DAF35B0B-12E3-4A87-ABBB-6920ADEDBD25}"/>
              </a:ext>
            </a:extLst>
          </p:cNvPr>
          <p:cNvSpPr/>
          <p:nvPr/>
        </p:nvSpPr>
        <p:spPr>
          <a:xfrm flipH="1">
            <a:off x="5266179" y="4601028"/>
            <a:ext cx="6937829" cy="2256971"/>
          </a:xfrm>
          <a:prstGeom prst="triangle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="" xmlns:a16="http://schemas.microsoft.com/office/drawing/2014/main" id="{C8DA8D5A-46F4-4ECC-AE06-175819269136}"/>
              </a:ext>
            </a:extLst>
          </p:cNvPr>
          <p:cNvSpPr/>
          <p:nvPr/>
        </p:nvSpPr>
        <p:spPr>
          <a:xfrm>
            <a:off x="0" y="4601029"/>
            <a:ext cx="6937829" cy="225697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7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61103043-81D4-49AB-A74D-F15695420EC6}"/>
              </a:ext>
            </a:extLst>
          </p:cNvPr>
          <p:cNvSpPr/>
          <p:nvPr/>
        </p:nvSpPr>
        <p:spPr>
          <a:xfrm>
            <a:off x="1429884" y="5111102"/>
            <a:ext cx="9436466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项目是人们通过努力，运用新的方法，将人力的、材料的和财务的资源组织起来，在给定的费用和时间约束规范内，完成一项独立的、一次性的工作任务。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8E54B5B5-5D2F-4A6C-8530-142FB912D43B}"/>
              </a:ext>
            </a:extLst>
          </p:cNvPr>
          <p:cNvGrpSpPr/>
          <p:nvPr/>
        </p:nvGrpSpPr>
        <p:grpSpPr>
          <a:xfrm>
            <a:off x="1753934" y="1701800"/>
            <a:ext cx="8684129" cy="2828899"/>
            <a:chOff x="1475871" y="2247900"/>
            <a:chExt cx="9240258" cy="3010061"/>
          </a:xfrm>
          <a:blipFill>
            <a:blip r:embed="rId3"/>
            <a:stretch>
              <a:fillRect l="-25000" r="-25000"/>
            </a:stretch>
          </a:blipFill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9451F7E4-AF45-44EC-AE8E-3892AE1795D4}"/>
                </a:ext>
              </a:extLst>
            </p:cNvPr>
            <p:cNvSpPr/>
            <p:nvPr/>
          </p:nvSpPr>
          <p:spPr>
            <a:xfrm rot="2700000">
              <a:off x="1475871" y="2660188"/>
              <a:ext cx="2187497" cy="2187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5186D664-DAE2-4B5E-9E00-F1694765ECE8}"/>
                </a:ext>
              </a:extLst>
            </p:cNvPr>
            <p:cNvSpPr/>
            <p:nvPr/>
          </p:nvSpPr>
          <p:spPr>
            <a:xfrm rot="2700000">
              <a:off x="5002251" y="2660188"/>
              <a:ext cx="2187497" cy="2187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64E95768-2B23-4FB7-AFB5-BAA52EF1E4CD}"/>
                </a:ext>
              </a:extLst>
            </p:cNvPr>
            <p:cNvSpPr/>
            <p:nvPr/>
          </p:nvSpPr>
          <p:spPr>
            <a:xfrm rot="2700000">
              <a:off x="8528631" y="2660188"/>
              <a:ext cx="2187497" cy="2187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9D0CB59A-83C9-45AC-A86F-9A4BE0054712}"/>
                </a:ext>
              </a:extLst>
            </p:cNvPr>
            <p:cNvSpPr/>
            <p:nvPr/>
          </p:nvSpPr>
          <p:spPr>
            <a:xfrm rot="2700000">
              <a:off x="3766730" y="2247900"/>
              <a:ext cx="1132159" cy="1132160"/>
            </a:xfrm>
            <a:prstGeom prst="rect">
              <a:avLst/>
            </a:prstGeom>
            <a:grpFill/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369CC4B2-DE75-477F-A866-FD863960683A}"/>
                </a:ext>
              </a:extLst>
            </p:cNvPr>
            <p:cNvSpPr/>
            <p:nvPr/>
          </p:nvSpPr>
          <p:spPr>
            <a:xfrm rot="2700000">
              <a:off x="7293110" y="2247900"/>
              <a:ext cx="1132159" cy="1132160"/>
            </a:xfrm>
            <a:prstGeom prst="rect">
              <a:avLst/>
            </a:prstGeom>
            <a:grpFill/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6208D083-9FA1-4EEF-A31A-39AD2E90DF74}"/>
                </a:ext>
              </a:extLst>
            </p:cNvPr>
            <p:cNvSpPr/>
            <p:nvPr/>
          </p:nvSpPr>
          <p:spPr>
            <a:xfrm rot="2700000">
              <a:off x="3766730" y="4125802"/>
              <a:ext cx="1132159" cy="1132160"/>
            </a:xfrm>
            <a:prstGeom prst="rect">
              <a:avLst/>
            </a:prstGeom>
            <a:grpFill/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="" xmlns:a16="http://schemas.microsoft.com/office/drawing/2014/main" id="{1A2F1F2A-D738-4719-B104-E8B72C167712}"/>
                </a:ext>
              </a:extLst>
            </p:cNvPr>
            <p:cNvSpPr/>
            <p:nvPr/>
          </p:nvSpPr>
          <p:spPr>
            <a:xfrm rot="2700000">
              <a:off x="7293110" y="4125802"/>
              <a:ext cx="1132159" cy="1132160"/>
            </a:xfrm>
            <a:prstGeom prst="rect">
              <a:avLst/>
            </a:prstGeom>
            <a:grpFill/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4CBD642F-52F5-4C1F-8D57-C0AE0757B8A1}"/>
                </a:ext>
              </a:extLst>
            </p:cNvPr>
            <p:cNvSpPr txBox="1"/>
            <p:nvPr/>
          </p:nvSpPr>
          <p:spPr>
            <a:xfrm>
              <a:off x="5034393" y="3753937"/>
              <a:ext cx="2050415" cy="4912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>
                  <a:solidFill>
                    <a:schemeClr val="bg1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唯一性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292F5A71-74B1-4C73-9D39-0E8326834C70}"/>
                </a:ext>
              </a:extLst>
            </p:cNvPr>
            <p:cNvSpPr txBox="1"/>
            <p:nvPr/>
          </p:nvSpPr>
          <p:spPr>
            <a:xfrm>
              <a:off x="1570293" y="3709123"/>
              <a:ext cx="1925438" cy="4912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临时性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7B8507BA-57A6-4D26-B3E1-AE7AA8897643}"/>
                </a:ext>
              </a:extLst>
            </p:cNvPr>
            <p:cNvSpPr txBox="1"/>
            <p:nvPr/>
          </p:nvSpPr>
          <p:spPr>
            <a:xfrm>
              <a:off x="8597171" y="3725476"/>
              <a:ext cx="2050415" cy="4912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>
                  <a:solidFill>
                    <a:schemeClr val="bg1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导向性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E5FF5375-C34A-4F9C-AA50-8CE3BAEF9F0D}"/>
                </a:ext>
              </a:extLst>
            </p:cNvPr>
            <p:cNvSpPr/>
            <p:nvPr/>
          </p:nvSpPr>
          <p:spPr>
            <a:xfrm>
              <a:off x="1558536" y="4153855"/>
              <a:ext cx="1935145" cy="392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kern="0" dirty="0">
                  <a:solidFill>
                    <a:schemeClr val="bg1"/>
                  </a:solidFill>
                  <a:cs typeface="+mn-ea"/>
                  <a:sym typeface="+mn-lt"/>
                </a:rPr>
                <a:t>TEMPORARY</a:t>
              </a: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A4CF65F3-F87B-4FBB-8284-535D2D1C64C5}"/>
                </a:ext>
              </a:extLst>
            </p:cNvPr>
            <p:cNvSpPr/>
            <p:nvPr/>
          </p:nvSpPr>
          <p:spPr>
            <a:xfrm>
              <a:off x="5271564" y="4144355"/>
              <a:ext cx="1576073" cy="6877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kern="0" dirty="0">
                  <a:solidFill>
                    <a:schemeClr val="bg1"/>
                  </a:solidFill>
                  <a:cs typeface="+mn-ea"/>
                  <a:sym typeface="+mn-lt"/>
                </a:rPr>
                <a:t>UNIQUENESS</a:t>
              </a:r>
              <a:endParaRPr lang="zh-CN" altLang="en-US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4E92F6BA-C680-4256-83E8-92DAF50725BA}"/>
                </a:ext>
              </a:extLst>
            </p:cNvPr>
            <p:cNvSpPr/>
            <p:nvPr/>
          </p:nvSpPr>
          <p:spPr>
            <a:xfrm>
              <a:off x="8779095" y="4158920"/>
              <a:ext cx="1616148" cy="6877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kern="0" dirty="0">
                  <a:solidFill>
                    <a:schemeClr val="bg1"/>
                  </a:solidFill>
                  <a:cs typeface="+mn-ea"/>
                  <a:sym typeface="+mn-lt"/>
                </a:rPr>
                <a:t>ORIENTATION</a:t>
              </a:r>
              <a:endParaRPr lang="zh-CN" altLang="en-US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3" name="图形 2">
              <a:extLst>
                <a:ext uri="{FF2B5EF4-FFF2-40B4-BE49-F238E27FC236}">
                  <a16:creationId xmlns="" xmlns:a16="http://schemas.microsoft.com/office/drawing/2014/main" id="{4558063D-7634-4D84-A808-51DA88BC6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2767" y="2876593"/>
              <a:ext cx="762000" cy="600075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="" xmlns:a16="http://schemas.microsoft.com/office/drawing/2014/main" id="{1B2413CB-4125-44F9-9881-58CCA5238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70456" y="2849002"/>
              <a:ext cx="762000" cy="676275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="" xmlns:a16="http://schemas.microsoft.com/office/drawing/2014/main" id="{3C665862-5C69-40E1-B629-38B7CF75B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29950" y="2917340"/>
              <a:ext cx="762000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18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DE52BCA-5867-441F-84BF-65C29E985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等腰三角形 6">
            <a:extLst>
              <a:ext uri="{FF2B5EF4-FFF2-40B4-BE49-F238E27FC236}">
                <a16:creationId xmlns="" xmlns:a16="http://schemas.microsoft.com/office/drawing/2014/main" id="{5392EF72-1E4B-42D6-8CC6-A0261DB6FD2C}"/>
              </a:ext>
            </a:extLst>
          </p:cNvPr>
          <p:cNvSpPr/>
          <p:nvPr/>
        </p:nvSpPr>
        <p:spPr>
          <a:xfrm rot="5400000">
            <a:off x="-418083" y="2939033"/>
            <a:ext cx="1795272" cy="9591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="" xmlns:a16="http://schemas.microsoft.com/office/drawing/2014/main" id="{7D52103F-8F1E-4565-8749-1F14817F89A3}"/>
              </a:ext>
            </a:extLst>
          </p:cNvPr>
          <p:cNvSpPr/>
          <p:nvPr/>
        </p:nvSpPr>
        <p:spPr>
          <a:xfrm>
            <a:off x="1485900" y="4152900"/>
            <a:ext cx="2152650" cy="2143125"/>
          </a:xfrm>
          <a:custGeom>
            <a:avLst/>
            <a:gdLst>
              <a:gd name="connsiteX0" fmla="*/ 1085850 w 2152650"/>
              <a:gd name="connsiteY0" fmla="*/ 0 h 2143125"/>
              <a:gd name="connsiteX1" fmla="*/ 0 w 2152650"/>
              <a:gd name="connsiteY1" fmla="*/ 1076325 h 2143125"/>
              <a:gd name="connsiteX2" fmla="*/ 1095375 w 2152650"/>
              <a:gd name="connsiteY2" fmla="*/ 2143125 h 2143125"/>
              <a:gd name="connsiteX3" fmla="*/ 2152650 w 2152650"/>
              <a:gd name="connsiteY3" fmla="*/ 1066800 h 2143125"/>
              <a:gd name="connsiteX4" fmla="*/ 1085850 w 2152650"/>
              <a:gd name="connsiteY4" fmla="*/ 0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650" h="2143125">
                <a:moveTo>
                  <a:pt x="1085850" y="0"/>
                </a:moveTo>
                <a:lnTo>
                  <a:pt x="0" y="1076325"/>
                </a:lnTo>
                <a:lnTo>
                  <a:pt x="1095375" y="2143125"/>
                </a:lnTo>
                <a:lnTo>
                  <a:pt x="2152650" y="1066800"/>
                </a:lnTo>
                <a:lnTo>
                  <a:pt x="108585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="" xmlns:a16="http://schemas.microsoft.com/office/drawing/2014/main" id="{9FA559A7-CD87-4754-9AF3-6C97C081924D}"/>
              </a:ext>
            </a:extLst>
          </p:cNvPr>
          <p:cNvSpPr/>
          <p:nvPr/>
        </p:nvSpPr>
        <p:spPr>
          <a:xfrm rot="10800000">
            <a:off x="9845145" y="0"/>
            <a:ext cx="1069744" cy="571500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="" xmlns:a16="http://schemas.microsoft.com/office/drawing/2014/main" id="{42502FE3-E719-42DE-96BC-4A27DBE9C0EF}"/>
              </a:ext>
            </a:extLst>
          </p:cNvPr>
          <p:cNvSpPr/>
          <p:nvPr/>
        </p:nvSpPr>
        <p:spPr>
          <a:xfrm>
            <a:off x="10851099" y="5575300"/>
            <a:ext cx="1350552" cy="1282700"/>
          </a:xfrm>
          <a:prstGeom prst="triangle">
            <a:avLst>
              <a:gd name="adj" fmla="val 1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BA4BC9B-0221-46B4-AAC8-9B197A13382F}"/>
              </a:ext>
            </a:extLst>
          </p:cNvPr>
          <p:cNvGrpSpPr/>
          <p:nvPr/>
        </p:nvGrpSpPr>
        <p:grpSpPr>
          <a:xfrm>
            <a:off x="1762606" y="6021434"/>
            <a:ext cx="675793" cy="793562"/>
            <a:chOff x="1762606" y="6021434"/>
            <a:chExt cx="675793" cy="793562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D34298F7-8144-4243-99C4-5087618DC720}"/>
                </a:ext>
              </a:extLst>
            </p:cNvPr>
            <p:cNvSpPr/>
            <p:nvPr/>
          </p:nvSpPr>
          <p:spPr>
            <a:xfrm rot="18900000">
              <a:off x="1762606" y="6137646"/>
              <a:ext cx="561135" cy="56113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="" xmlns:a16="http://schemas.microsoft.com/office/drawing/2014/main" id="{5B65E546-EA0E-4081-A206-35F4040CCC12}"/>
                </a:ext>
              </a:extLst>
            </p:cNvPr>
            <p:cNvSpPr/>
            <p:nvPr/>
          </p:nvSpPr>
          <p:spPr>
            <a:xfrm rot="5400000">
              <a:off x="1844005" y="6220601"/>
              <a:ext cx="793562" cy="395227"/>
            </a:xfrm>
            <a:prstGeom prst="triangle">
              <a:avLst/>
            </a:pr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B3B1796D-4901-4D36-BB3D-B62421071232}"/>
              </a:ext>
            </a:extLst>
          </p:cNvPr>
          <p:cNvGrpSpPr/>
          <p:nvPr/>
        </p:nvGrpSpPr>
        <p:grpSpPr>
          <a:xfrm>
            <a:off x="4334019" y="1572785"/>
            <a:ext cx="1014037" cy="719534"/>
            <a:chOff x="4515882" y="2942923"/>
            <a:chExt cx="1014037" cy="719534"/>
          </a:xfrm>
        </p:grpSpPr>
        <p:sp>
          <p:nvSpPr>
            <p:cNvPr id="18" name="圆角矩形 64">
              <a:extLst>
                <a:ext uri="{FF2B5EF4-FFF2-40B4-BE49-F238E27FC236}">
                  <a16:creationId xmlns="" xmlns:a16="http://schemas.microsoft.com/office/drawing/2014/main" id="{B119DAAF-93E1-4D83-B5F2-A8D26743FAAD}"/>
                </a:ext>
              </a:extLst>
            </p:cNvPr>
            <p:cNvSpPr/>
            <p:nvPr/>
          </p:nvSpPr>
          <p:spPr>
            <a:xfrm rot="2700000">
              <a:off x="4707232" y="2942923"/>
              <a:ext cx="631338" cy="631338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="" xmlns:a16="http://schemas.microsoft.com/office/drawing/2014/main" id="{5F70759C-91AF-4CEA-9D82-672D5106B58D}"/>
                </a:ext>
              </a:extLst>
            </p:cNvPr>
            <p:cNvSpPr txBox="1">
              <a:spLocks/>
            </p:cNvSpPr>
            <p:nvPr/>
          </p:nvSpPr>
          <p:spPr>
            <a:xfrm>
              <a:off x="4515882" y="3017220"/>
              <a:ext cx="1014037" cy="6452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F4D968B3-4BAB-4B25-9D03-1BBD4E5C62D5}"/>
              </a:ext>
            </a:extLst>
          </p:cNvPr>
          <p:cNvSpPr/>
          <p:nvPr/>
        </p:nvSpPr>
        <p:spPr>
          <a:xfrm>
            <a:off x="5439761" y="1495818"/>
            <a:ext cx="33206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086460D6-40DC-4F18-B3C4-B060B0142777}"/>
              </a:ext>
            </a:extLst>
          </p:cNvPr>
          <p:cNvSpPr/>
          <p:nvPr/>
        </p:nvSpPr>
        <p:spPr>
          <a:xfrm>
            <a:off x="5478711" y="1901901"/>
            <a:ext cx="3460911" cy="3774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1A4FA2F6-3E95-4A5C-B9BA-9CF4DB60767C}"/>
              </a:ext>
            </a:extLst>
          </p:cNvPr>
          <p:cNvGrpSpPr/>
          <p:nvPr/>
        </p:nvGrpSpPr>
        <p:grpSpPr>
          <a:xfrm>
            <a:off x="5309848" y="2724418"/>
            <a:ext cx="1014037" cy="719534"/>
            <a:chOff x="4515882" y="2942923"/>
            <a:chExt cx="1014037" cy="719534"/>
          </a:xfrm>
        </p:grpSpPr>
        <p:sp>
          <p:nvSpPr>
            <p:cNvPr id="24" name="圆角矩形 81">
              <a:extLst>
                <a:ext uri="{FF2B5EF4-FFF2-40B4-BE49-F238E27FC236}">
                  <a16:creationId xmlns="" xmlns:a16="http://schemas.microsoft.com/office/drawing/2014/main" id="{064B3B1E-7F0C-430C-BFB8-F779164150DA}"/>
                </a:ext>
              </a:extLst>
            </p:cNvPr>
            <p:cNvSpPr/>
            <p:nvPr/>
          </p:nvSpPr>
          <p:spPr>
            <a:xfrm rot="2700000">
              <a:off x="4707232" y="2942923"/>
              <a:ext cx="631338" cy="631338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itle 1">
              <a:extLst>
                <a:ext uri="{FF2B5EF4-FFF2-40B4-BE49-F238E27FC236}">
                  <a16:creationId xmlns="" xmlns:a16="http://schemas.microsoft.com/office/drawing/2014/main" id="{EC36A3B4-1572-492C-9786-E50717360805}"/>
                </a:ext>
              </a:extLst>
            </p:cNvPr>
            <p:cNvSpPr txBox="1">
              <a:spLocks/>
            </p:cNvSpPr>
            <p:nvPr/>
          </p:nvSpPr>
          <p:spPr>
            <a:xfrm>
              <a:off x="4515882" y="3017220"/>
              <a:ext cx="1014037" cy="6452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E29A802D-D0E3-43E9-BE31-DA2B72944B7A}"/>
              </a:ext>
            </a:extLst>
          </p:cNvPr>
          <p:cNvSpPr/>
          <p:nvPr/>
        </p:nvSpPr>
        <p:spPr>
          <a:xfrm>
            <a:off x="6415590" y="2647451"/>
            <a:ext cx="33206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C8DFBB5D-68EB-4379-ACFE-AAA7BA9D97D5}"/>
              </a:ext>
            </a:extLst>
          </p:cNvPr>
          <p:cNvSpPr/>
          <p:nvPr/>
        </p:nvSpPr>
        <p:spPr>
          <a:xfrm>
            <a:off x="6454540" y="3053534"/>
            <a:ext cx="3460911" cy="3774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1A371562-8D7F-4118-AF4F-26FC00D444EC}"/>
              </a:ext>
            </a:extLst>
          </p:cNvPr>
          <p:cNvGrpSpPr/>
          <p:nvPr/>
        </p:nvGrpSpPr>
        <p:grpSpPr>
          <a:xfrm>
            <a:off x="4971692" y="4100933"/>
            <a:ext cx="1014037" cy="719534"/>
            <a:chOff x="4515882" y="2942923"/>
            <a:chExt cx="1014037" cy="719534"/>
          </a:xfrm>
        </p:grpSpPr>
        <p:sp>
          <p:nvSpPr>
            <p:cNvPr id="30" name="圆角矩形 87">
              <a:extLst>
                <a:ext uri="{FF2B5EF4-FFF2-40B4-BE49-F238E27FC236}">
                  <a16:creationId xmlns="" xmlns:a16="http://schemas.microsoft.com/office/drawing/2014/main" id="{36EB1F8E-5582-4CD0-8BC7-B10662FD8BD7}"/>
                </a:ext>
              </a:extLst>
            </p:cNvPr>
            <p:cNvSpPr/>
            <p:nvPr/>
          </p:nvSpPr>
          <p:spPr>
            <a:xfrm rot="2700000">
              <a:off x="4707232" y="2942923"/>
              <a:ext cx="631338" cy="631338"/>
            </a:xfrm>
            <a:prstGeom prst="roundRect">
              <a:avLst>
                <a:gd name="adj" fmla="val 0"/>
              </a:avLst>
            </a:prstGeom>
            <a:solidFill>
              <a:srgbClr val="40404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itle 1">
              <a:extLst>
                <a:ext uri="{FF2B5EF4-FFF2-40B4-BE49-F238E27FC236}">
                  <a16:creationId xmlns="" xmlns:a16="http://schemas.microsoft.com/office/drawing/2014/main" id="{A515BE8B-D436-41BB-B927-AE5604AF7136}"/>
                </a:ext>
              </a:extLst>
            </p:cNvPr>
            <p:cNvSpPr txBox="1">
              <a:spLocks/>
            </p:cNvSpPr>
            <p:nvPr/>
          </p:nvSpPr>
          <p:spPr>
            <a:xfrm>
              <a:off x="4515882" y="3017220"/>
              <a:ext cx="1014037" cy="6452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2F1C2FFC-19E8-449E-BA6C-3AF2074AD1FF}"/>
              </a:ext>
            </a:extLst>
          </p:cNvPr>
          <p:cNvSpPr/>
          <p:nvPr/>
        </p:nvSpPr>
        <p:spPr>
          <a:xfrm>
            <a:off x="6077433" y="4023966"/>
            <a:ext cx="37803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2F3A4374-8F79-43F6-A0E4-C53810F4F795}"/>
              </a:ext>
            </a:extLst>
          </p:cNvPr>
          <p:cNvSpPr/>
          <p:nvPr/>
        </p:nvSpPr>
        <p:spPr>
          <a:xfrm>
            <a:off x="6116384" y="4430049"/>
            <a:ext cx="3460911" cy="3774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20629A00-9CDF-4C20-90F5-CD3BBADF495D}"/>
              </a:ext>
            </a:extLst>
          </p:cNvPr>
          <p:cNvGrpSpPr/>
          <p:nvPr/>
        </p:nvGrpSpPr>
        <p:grpSpPr>
          <a:xfrm>
            <a:off x="4030226" y="5259097"/>
            <a:ext cx="1014037" cy="719534"/>
            <a:chOff x="4515882" y="2942923"/>
            <a:chExt cx="1014037" cy="719534"/>
          </a:xfrm>
        </p:grpSpPr>
        <p:sp>
          <p:nvSpPr>
            <p:cNvPr id="36" name="圆角矩形 93">
              <a:extLst>
                <a:ext uri="{FF2B5EF4-FFF2-40B4-BE49-F238E27FC236}">
                  <a16:creationId xmlns="" xmlns:a16="http://schemas.microsoft.com/office/drawing/2014/main" id="{A84F8A4A-9456-4A57-BEE2-6AD41470D2C0}"/>
                </a:ext>
              </a:extLst>
            </p:cNvPr>
            <p:cNvSpPr/>
            <p:nvPr/>
          </p:nvSpPr>
          <p:spPr>
            <a:xfrm rot="2700000">
              <a:off x="4707232" y="2942923"/>
              <a:ext cx="631338" cy="631338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Title 1">
              <a:extLst>
                <a:ext uri="{FF2B5EF4-FFF2-40B4-BE49-F238E27FC236}">
                  <a16:creationId xmlns="" xmlns:a16="http://schemas.microsoft.com/office/drawing/2014/main" id="{DC822A8C-2623-42D1-9C5A-49C7E007C4D7}"/>
                </a:ext>
              </a:extLst>
            </p:cNvPr>
            <p:cNvSpPr txBox="1">
              <a:spLocks/>
            </p:cNvSpPr>
            <p:nvPr/>
          </p:nvSpPr>
          <p:spPr>
            <a:xfrm>
              <a:off x="4515882" y="3017220"/>
              <a:ext cx="1014037" cy="6452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A3377719-C587-484B-907E-7A78AFD3DC4D}"/>
              </a:ext>
            </a:extLst>
          </p:cNvPr>
          <p:cNvSpPr/>
          <p:nvPr/>
        </p:nvSpPr>
        <p:spPr>
          <a:xfrm>
            <a:off x="5135968" y="5182130"/>
            <a:ext cx="33206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1D9D11BC-CC08-4119-BF49-4DA84E5B36CA}"/>
              </a:ext>
            </a:extLst>
          </p:cNvPr>
          <p:cNvSpPr/>
          <p:nvPr/>
        </p:nvSpPr>
        <p:spPr>
          <a:xfrm>
            <a:off x="5174918" y="5588213"/>
            <a:ext cx="4561340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2EECE5C-2139-4593-9D2E-FF80D207F109}"/>
              </a:ext>
            </a:extLst>
          </p:cNvPr>
          <p:cNvGrpSpPr/>
          <p:nvPr/>
        </p:nvGrpSpPr>
        <p:grpSpPr>
          <a:xfrm>
            <a:off x="-793" y="-1588"/>
            <a:ext cx="5383213" cy="5068888"/>
            <a:chOff x="-793" y="-1588"/>
            <a:chExt cx="5383213" cy="5068888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4A4FB221-868D-4D17-A845-A83E366AAD1A}"/>
                </a:ext>
              </a:extLst>
            </p:cNvPr>
            <p:cNvSpPr/>
            <p:nvPr/>
          </p:nvSpPr>
          <p:spPr>
            <a:xfrm>
              <a:off x="-793" y="-1588"/>
              <a:ext cx="5383212" cy="5068888"/>
            </a:xfrm>
            <a:custGeom>
              <a:avLst/>
              <a:gdLst>
                <a:gd name="connsiteX0" fmla="*/ 38100 w 5397500"/>
                <a:gd name="connsiteY0" fmla="*/ 0 h 5092700"/>
                <a:gd name="connsiteX1" fmla="*/ 1930400 w 5397500"/>
                <a:gd name="connsiteY1" fmla="*/ 25400 h 5092700"/>
                <a:gd name="connsiteX2" fmla="*/ 5397500 w 5397500"/>
                <a:gd name="connsiteY2" fmla="*/ 3479800 h 5092700"/>
                <a:gd name="connsiteX3" fmla="*/ 3746500 w 5397500"/>
                <a:gd name="connsiteY3" fmla="*/ 5092700 h 5092700"/>
                <a:gd name="connsiteX4" fmla="*/ 0 w 5397500"/>
                <a:gd name="connsiteY4" fmla="*/ 1308100 h 5092700"/>
                <a:gd name="connsiteX5" fmla="*/ 38100 w 5397500"/>
                <a:gd name="connsiteY5" fmla="*/ 0 h 5092700"/>
                <a:gd name="connsiteX0" fmla="*/ 14287 w 5397500"/>
                <a:gd name="connsiteY0" fmla="*/ 5556 h 5067300"/>
                <a:gd name="connsiteX1" fmla="*/ 1930400 w 5397500"/>
                <a:gd name="connsiteY1" fmla="*/ 0 h 5067300"/>
                <a:gd name="connsiteX2" fmla="*/ 5397500 w 5397500"/>
                <a:gd name="connsiteY2" fmla="*/ 3454400 h 5067300"/>
                <a:gd name="connsiteX3" fmla="*/ 3746500 w 5397500"/>
                <a:gd name="connsiteY3" fmla="*/ 5067300 h 5067300"/>
                <a:gd name="connsiteX4" fmla="*/ 0 w 5397500"/>
                <a:gd name="connsiteY4" fmla="*/ 1282700 h 5067300"/>
                <a:gd name="connsiteX5" fmla="*/ 14287 w 5397500"/>
                <a:gd name="connsiteY5" fmla="*/ 5556 h 5067300"/>
                <a:gd name="connsiteX0" fmla="*/ 19050 w 5397500"/>
                <a:gd name="connsiteY0" fmla="*/ 0 h 5068888"/>
                <a:gd name="connsiteX1" fmla="*/ 1930400 w 5397500"/>
                <a:gd name="connsiteY1" fmla="*/ 1588 h 5068888"/>
                <a:gd name="connsiteX2" fmla="*/ 5397500 w 5397500"/>
                <a:gd name="connsiteY2" fmla="*/ 3455988 h 5068888"/>
                <a:gd name="connsiteX3" fmla="*/ 3746500 w 5397500"/>
                <a:gd name="connsiteY3" fmla="*/ 5068888 h 5068888"/>
                <a:gd name="connsiteX4" fmla="*/ 0 w 5397500"/>
                <a:gd name="connsiteY4" fmla="*/ 1284288 h 5068888"/>
                <a:gd name="connsiteX5" fmla="*/ 19050 w 5397500"/>
                <a:gd name="connsiteY5" fmla="*/ 0 h 5068888"/>
                <a:gd name="connsiteX0" fmla="*/ 16669 w 5397500"/>
                <a:gd name="connsiteY0" fmla="*/ 0 h 5068888"/>
                <a:gd name="connsiteX1" fmla="*/ 1930400 w 5397500"/>
                <a:gd name="connsiteY1" fmla="*/ 1588 h 5068888"/>
                <a:gd name="connsiteX2" fmla="*/ 5397500 w 5397500"/>
                <a:gd name="connsiteY2" fmla="*/ 3455988 h 5068888"/>
                <a:gd name="connsiteX3" fmla="*/ 3746500 w 5397500"/>
                <a:gd name="connsiteY3" fmla="*/ 5068888 h 5068888"/>
                <a:gd name="connsiteX4" fmla="*/ 0 w 5397500"/>
                <a:gd name="connsiteY4" fmla="*/ 1284288 h 5068888"/>
                <a:gd name="connsiteX5" fmla="*/ 16669 w 5397500"/>
                <a:gd name="connsiteY5" fmla="*/ 0 h 5068888"/>
                <a:gd name="connsiteX0" fmla="*/ 2381 w 5383212"/>
                <a:gd name="connsiteY0" fmla="*/ 0 h 5068888"/>
                <a:gd name="connsiteX1" fmla="*/ 1916112 w 5383212"/>
                <a:gd name="connsiteY1" fmla="*/ 1588 h 5068888"/>
                <a:gd name="connsiteX2" fmla="*/ 5383212 w 5383212"/>
                <a:gd name="connsiteY2" fmla="*/ 3455988 h 5068888"/>
                <a:gd name="connsiteX3" fmla="*/ 3732212 w 5383212"/>
                <a:gd name="connsiteY3" fmla="*/ 5068888 h 5068888"/>
                <a:gd name="connsiteX4" fmla="*/ 0 w 5383212"/>
                <a:gd name="connsiteY4" fmla="*/ 1296194 h 5068888"/>
                <a:gd name="connsiteX5" fmla="*/ 2381 w 5383212"/>
                <a:gd name="connsiteY5" fmla="*/ 0 h 506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3212" h="5068888">
                  <a:moveTo>
                    <a:pt x="2381" y="0"/>
                  </a:moveTo>
                  <a:lnTo>
                    <a:pt x="1916112" y="1588"/>
                  </a:lnTo>
                  <a:lnTo>
                    <a:pt x="5383212" y="3455988"/>
                  </a:lnTo>
                  <a:lnTo>
                    <a:pt x="3732212" y="5068888"/>
                  </a:lnTo>
                  <a:lnTo>
                    <a:pt x="0" y="1296194"/>
                  </a:lnTo>
                  <a:cubicBezTo>
                    <a:pt x="794" y="864129"/>
                    <a:pt x="1587" y="432065"/>
                    <a:pt x="238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等腰三角形 39">
              <a:extLst>
                <a:ext uri="{FF2B5EF4-FFF2-40B4-BE49-F238E27FC236}">
                  <a16:creationId xmlns="" xmlns:a16="http://schemas.microsoft.com/office/drawing/2014/main" id="{C811CF0F-76A5-459C-848E-AFE3E2E965DB}"/>
                </a:ext>
              </a:extLst>
            </p:cNvPr>
            <p:cNvSpPr/>
            <p:nvPr/>
          </p:nvSpPr>
          <p:spPr>
            <a:xfrm>
              <a:off x="2140556" y="1865970"/>
              <a:ext cx="3241864" cy="1595540"/>
            </a:xfrm>
            <a:custGeom>
              <a:avLst/>
              <a:gdLst>
                <a:gd name="connsiteX0" fmla="*/ 0 w 3241864"/>
                <a:gd name="connsiteY0" fmla="*/ 1583633 h 1583633"/>
                <a:gd name="connsiteX1" fmla="*/ 1620932 w 3241864"/>
                <a:gd name="connsiteY1" fmla="*/ 0 h 1583633"/>
                <a:gd name="connsiteX2" fmla="*/ 3241864 w 3241864"/>
                <a:gd name="connsiteY2" fmla="*/ 1583633 h 1583633"/>
                <a:gd name="connsiteX3" fmla="*/ 0 w 3241864"/>
                <a:gd name="connsiteY3" fmla="*/ 1583633 h 1583633"/>
                <a:gd name="connsiteX0" fmla="*/ 0 w 3241864"/>
                <a:gd name="connsiteY0" fmla="*/ 1595540 h 1595540"/>
                <a:gd name="connsiteX1" fmla="*/ 1649507 w 3241864"/>
                <a:gd name="connsiteY1" fmla="*/ 0 h 1595540"/>
                <a:gd name="connsiteX2" fmla="*/ 3241864 w 3241864"/>
                <a:gd name="connsiteY2" fmla="*/ 1595540 h 1595540"/>
                <a:gd name="connsiteX3" fmla="*/ 0 w 3241864"/>
                <a:gd name="connsiteY3" fmla="*/ 1595540 h 1595540"/>
                <a:gd name="connsiteX0" fmla="*/ 0 w 3241864"/>
                <a:gd name="connsiteY0" fmla="*/ 1595540 h 1595540"/>
                <a:gd name="connsiteX1" fmla="*/ 1649507 w 3241864"/>
                <a:gd name="connsiteY1" fmla="*/ 0 h 1595540"/>
                <a:gd name="connsiteX2" fmla="*/ 3241864 w 3241864"/>
                <a:gd name="connsiteY2" fmla="*/ 1589190 h 1595540"/>
                <a:gd name="connsiteX3" fmla="*/ 0 w 3241864"/>
                <a:gd name="connsiteY3" fmla="*/ 1595540 h 159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1864" h="1595540">
                  <a:moveTo>
                    <a:pt x="0" y="1595540"/>
                  </a:moveTo>
                  <a:lnTo>
                    <a:pt x="1649507" y="0"/>
                  </a:lnTo>
                  <a:lnTo>
                    <a:pt x="3241864" y="1589190"/>
                  </a:lnTo>
                  <a:lnTo>
                    <a:pt x="0" y="159554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1D1672E7-B0FE-48A9-A28C-B2A1060CBF3D}"/>
              </a:ext>
            </a:extLst>
          </p:cNvPr>
          <p:cNvSpPr/>
          <p:nvPr/>
        </p:nvSpPr>
        <p:spPr>
          <a:xfrm rot="2589624">
            <a:off x="987582" y="2265194"/>
            <a:ext cx="3672095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altLang="zh-CN" sz="4800" spc="60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48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0821" y="6296025"/>
            <a:ext cx="1661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7F7F8"/>
                </a:solidFill>
              </a:rPr>
              <a:t>https://www.ypppt.com/</a:t>
            </a:r>
            <a:endParaRPr lang="zh-CN" altLang="en-US" sz="800" dirty="0">
              <a:solidFill>
                <a:srgbClr val="F7F7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/>
      <p:bldP spid="17" grpId="0"/>
      <p:bldP spid="22" grpId="0"/>
      <p:bldP spid="23" grpId="0"/>
      <p:bldP spid="28" grpId="0"/>
      <p:bldP spid="29" grpId="0"/>
      <p:bldP spid="34" grpId="0"/>
      <p:bldP spid="35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  <a:noFill/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="" xmlns:a16="http://schemas.microsoft.com/office/drawing/2014/main" id="{BAF139C1-40BC-4946-87F1-2E51C7DF9F1E}"/>
              </a:ext>
            </a:extLst>
          </p:cNvPr>
          <p:cNvSpPr txBox="1"/>
          <p:nvPr/>
        </p:nvSpPr>
        <p:spPr>
          <a:xfrm>
            <a:off x="1767376" y="2076798"/>
            <a:ext cx="202822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取得高管支持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="" xmlns:a16="http://schemas.microsoft.com/office/drawing/2014/main" id="{038C87F5-0057-49E1-8E41-8ED349835548}"/>
              </a:ext>
            </a:extLst>
          </p:cNvPr>
          <p:cNvSpPr txBox="1"/>
          <p:nvPr/>
        </p:nvSpPr>
        <p:spPr>
          <a:xfrm>
            <a:off x="5330440" y="2076798"/>
            <a:ext cx="205143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制定完善计划</a:t>
            </a:r>
          </a:p>
        </p:txBody>
      </p:sp>
      <p:sp>
        <p:nvSpPr>
          <p:cNvPr id="34" name="TextBox 17">
            <a:extLst>
              <a:ext uri="{FF2B5EF4-FFF2-40B4-BE49-F238E27FC236}">
                <a16:creationId xmlns="" xmlns:a16="http://schemas.microsoft.com/office/drawing/2014/main" id="{3F30FF43-9643-40A4-8A8D-F06BC1BBBC5C}"/>
              </a:ext>
            </a:extLst>
          </p:cNvPr>
          <p:cNvSpPr txBox="1"/>
          <p:nvPr/>
        </p:nvSpPr>
        <p:spPr>
          <a:xfrm>
            <a:off x="8929084" y="2076798"/>
            <a:ext cx="18532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广泛的宣传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="" xmlns:a16="http://schemas.microsoft.com/office/drawing/2014/main" id="{9E4D26A9-455A-4A51-BBFA-27F1F7598F53}"/>
              </a:ext>
            </a:extLst>
          </p:cNvPr>
          <p:cNvSpPr txBox="1"/>
          <p:nvPr/>
        </p:nvSpPr>
        <p:spPr>
          <a:xfrm>
            <a:off x="1767376" y="4297537"/>
            <a:ext cx="21673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培训直线经理</a:t>
            </a:r>
          </a:p>
        </p:txBody>
      </p:sp>
      <p:sp>
        <p:nvSpPr>
          <p:cNvPr id="37" name="TextBox 19">
            <a:extLst>
              <a:ext uri="{FF2B5EF4-FFF2-40B4-BE49-F238E27FC236}">
                <a16:creationId xmlns="" xmlns:a16="http://schemas.microsoft.com/office/drawing/2014/main" id="{80052763-46E2-4D93-A0C0-410EBBAB39BF}"/>
              </a:ext>
            </a:extLst>
          </p:cNvPr>
          <p:cNvSpPr txBox="1"/>
          <p:nvPr/>
        </p:nvSpPr>
        <p:spPr>
          <a:xfrm>
            <a:off x="5395689" y="4297537"/>
            <a:ext cx="18532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做职务分析</a:t>
            </a:r>
          </a:p>
        </p:txBody>
      </p:sp>
      <p:sp>
        <p:nvSpPr>
          <p:cNvPr id="38" name="TextBox 20">
            <a:extLst>
              <a:ext uri="{FF2B5EF4-FFF2-40B4-BE49-F238E27FC236}">
                <a16:creationId xmlns="" xmlns:a16="http://schemas.microsoft.com/office/drawing/2014/main" id="{C76A25D8-02B1-44BF-A1F4-BAFF29B52444}"/>
              </a:ext>
            </a:extLst>
          </p:cNvPr>
          <p:cNvSpPr txBox="1"/>
          <p:nvPr/>
        </p:nvSpPr>
        <p:spPr>
          <a:xfrm>
            <a:off x="8929084" y="4297537"/>
            <a:ext cx="21264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出台绩效政策</a:t>
            </a:r>
          </a:p>
        </p:txBody>
      </p:sp>
      <p:sp>
        <p:nvSpPr>
          <p:cNvPr id="40" name="Rectangle 23">
            <a:extLst>
              <a:ext uri="{FF2B5EF4-FFF2-40B4-BE49-F238E27FC236}">
                <a16:creationId xmlns="" xmlns:a16="http://schemas.microsoft.com/office/drawing/2014/main" id="{F4AEEFFF-722B-433D-BACD-4289BA96644B}"/>
              </a:ext>
            </a:extLst>
          </p:cNvPr>
          <p:cNvSpPr/>
          <p:nvPr/>
        </p:nvSpPr>
        <p:spPr>
          <a:xfrm>
            <a:off x="1040009" y="2608349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绩效管理是企业管理的一个重要改革措施，仅凭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HR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部门不足以推动整个企业的绩效管理的实施。</a:t>
            </a:r>
          </a:p>
        </p:txBody>
      </p:sp>
      <p:sp>
        <p:nvSpPr>
          <p:cNvPr id="41" name="Rectangle 24">
            <a:extLst>
              <a:ext uri="{FF2B5EF4-FFF2-40B4-BE49-F238E27FC236}">
                <a16:creationId xmlns="" xmlns:a16="http://schemas.microsoft.com/office/drawing/2014/main" id="{7FC374F2-5693-4DB4-8C45-02B8ACD2BCCB}"/>
              </a:ext>
            </a:extLst>
          </p:cNvPr>
          <p:cNvSpPr/>
          <p:nvPr/>
        </p:nvSpPr>
        <p:spPr>
          <a:xfrm>
            <a:off x="4631359" y="2608349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在取得高层管理者的认同和支持之后，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HR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部门认真制定企业的绩效管理实施方案。</a:t>
            </a:r>
          </a:p>
        </p:txBody>
      </p:sp>
      <p:sp>
        <p:nvSpPr>
          <p:cNvPr id="42" name="Rectangle 25">
            <a:extLst>
              <a:ext uri="{FF2B5EF4-FFF2-40B4-BE49-F238E27FC236}">
                <a16:creationId xmlns="" xmlns:a16="http://schemas.microsoft.com/office/drawing/2014/main" id="{5A8B7854-0FAB-439E-9CBA-C06BC19CF8A4}"/>
              </a:ext>
            </a:extLst>
          </p:cNvPr>
          <p:cNvSpPr/>
          <p:nvPr/>
        </p:nvSpPr>
        <p:spPr>
          <a:xfrm>
            <a:off x="8181756" y="2604988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任何一种新的管理手段的实施都离不开广泛的宣传贯彻，可以通过公司的内刊。</a:t>
            </a:r>
          </a:p>
        </p:txBody>
      </p:sp>
      <p:sp>
        <p:nvSpPr>
          <p:cNvPr id="54" name="Rectangle 26">
            <a:extLst>
              <a:ext uri="{FF2B5EF4-FFF2-40B4-BE49-F238E27FC236}">
                <a16:creationId xmlns="" xmlns:a16="http://schemas.microsoft.com/office/drawing/2014/main" id="{E77D0B8E-76CD-48F1-9D8D-8220A9C190AD}"/>
              </a:ext>
            </a:extLst>
          </p:cNvPr>
          <p:cNvSpPr/>
          <p:nvPr/>
        </p:nvSpPr>
        <p:spPr>
          <a:xfrm>
            <a:off x="1040009" y="4840917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好的管理手段要由高素质的管理者来组织实施，因此对管理者的培训必不可少。</a:t>
            </a:r>
          </a:p>
        </p:txBody>
      </p:sp>
      <p:sp>
        <p:nvSpPr>
          <p:cNvPr id="55" name="Rectangle 27">
            <a:extLst>
              <a:ext uri="{FF2B5EF4-FFF2-40B4-BE49-F238E27FC236}">
                <a16:creationId xmlns="" xmlns:a16="http://schemas.microsoft.com/office/drawing/2014/main" id="{D87E5FE1-8F43-484E-A724-7AF9C090EB53}"/>
              </a:ext>
            </a:extLst>
          </p:cNvPr>
          <p:cNvSpPr/>
          <p:nvPr/>
        </p:nvSpPr>
        <p:spPr>
          <a:xfrm>
            <a:off x="4631359" y="4840917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在以上工作的基础上，开始推行企业的绩效管理。在此之前的一个必不可少的工作就是职务分析。</a:t>
            </a:r>
          </a:p>
        </p:txBody>
      </p:sp>
      <p:sp>
        <p:nvSpPr>
          <p:cNvPr id="56" name="Rectangle 28">
            <a:extLst>
              <a:ext uri="{FF2B5EF4-FFF2-40B4-BE49-F238E27FC236}">
                <a16:creationId xmlns="" xmlns:a16="http://schemas.microsoft.com/office/drawing/2014/main" id="{4B172835-371E-4A79-AF62-A0D54D1E2708}"/>
              </a:ext>
            </a:extLst>
          </p:cNvPr>
          <p:cNvSpPr/>
          <p:nvPr/>
        </p:nvSpPr>
        <p:spPr>
          <a:xfrm>
            <a:off x="8181756" y="4837556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绩效管理的推行必须由政策保证，因此，在上述工作的基础上，出台必要的政策措施非常必要。</a:t>
            </a:r>
          </a:p>
        </p:txBody>
      </p:sp>
      <p:sp>
        <p:nvSpPr>
          <p:cNvPr id="58" name="Rounded Rectangle 14">
            <a:extLst>
              <a:ext uri="{FF2B5EF4-FFF2-40B4-BE49-F238E27FC236}">
                <a16:creationId xmlns="" xmlns:a16="http://schemas.microsoft.com/office/drawing/2014/main" id="{0B4A723B-BEBA-4B6E-B730-F63F46085FFF}"/>
              </a:ext>
            </a:extLst>
          </p:cNvPr>
          <p:cNvSpPr/>
          <p:nvPr/>
        </p:nvSpPr>
        <p:spPr>
          <a:xfrm>
            <a:off x="8298170" y="4200773"/>
            <a:ext cx="573588" cy="573588"/>
          </a:xfrm>
          <a:prstGeom prst="roundRect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61" name="Rounded Rectangle 12">
            <a:extLst>
              <a:ext uri="{FF2B5EF4-FFF2-40B4-BE49-F238E27FC236}">
                <a16:creationId xmlns="" xmlns:a16="http://schemas.microsoft.com/office/drawing/2014/main" id="{8D5BB695-E308-4AF7-85E9-B6AE79045BB9}"/>
              </a:ext>
            </a:extLst>
          </p:cNvPr>
          <p:cNvSpPr/>
          <p:nvPr/>
        </p:nvSpPr>
        <p:spPr>
          <a:xfrm>
            <a:off x="4732010" y="4200773"/>
            <a:ext cx="573588" cy="57358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</a:p>
        </p:txBody>
      </p:sp>
      <p:sp>
        <p:nvSpPr>
          <p:cNvPr id="64" name="Rounded Rectangle 8">
            <a:extLst>
              <a:ext uri="{FF2B5EF4-FFF2-40B4-BE49-F238E27FC236}">
                <a16:creationId xmlns="" xmlns:a16="http://schemas.microsoft.com/office/drawing/2014/main" id="{02F2CC3A-6EA8-4DBC-BDF2-79FD3900AA45}"/>
              </a:ext>
            </a:extLst>
          </p:cNvPr>
          <p:cNvSpPr/>
          <p:nvPr/>
        </p:nvSpPr>
        <p:spPr>
          <a:xfrm>
            <a:off x="8298170" y="1966801"/>
            <a:ext cx="573588" cy="57358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67" name="Rounded Rectangle 10">
            <a:extLst>
              <a:ext uri="{FF2B5EF4-FFF2-40B4-BE49-F238E27FC236}">
                <a16:creationId xmlns="" xmlns:a16="http://schemas.microsoft.com/office/drawing/2014/main" id="{CF42B3FD-ECEF-4DF0-B9D9-8FDB71FD4FB8}"/>
              </a:ext>
            </a:extLst>
          </p:cNvPr>
          <p:cNvSpPr/>
          <p:nvPr/>
        </p:nvSpPr>
        <p:spPr>
          <a:xfrm>
            <a:off x="1136462" y="4200773"/>
            <a:ext cx="573588" cy="573588"/>
          </a:xfrm>
          <a:prstGeom prst="roundRect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70" name="Rounded Rectangle 6">
            <a:extLst>
              <a:ext uri="{FF2B5EF4-FFF2-40B4-BE49-F238E27FC236}">
                <a16:creationId xmlns="" xmlns:a16="http://schemas.microsoft.com/office/drawing/2014/main" id="{C154515B-F756-4076-9BD4-EE9AC736EDC4}"/>
              </a:ext>
            </a:extLst>
          </p:cNvPr>
          <p:cNvSpPr/>
          <p:nvPr/>
        </p:nvSpPr>
        <p:spPr>
          <a:xfrm>
            <a:off x="4732010" y="1966801"/>
            <a:ext cx="573588" cy="573588"/>
          </a:xfrm>
          <a:prstGeom prst="roundRect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73" name="Rounded Rectangle 4">
            <a:extLst>
              <a:ext uri="{FF2B5EF4-FFF2-40B4-BE49-F238E27FC236}">
                <a16:creationId xmlns="" xmlns:a16="http://schemas.microsoft.com/office/drawing/2014/main" id="{C79018BE-F968-496B-989E-AFBAE3873BB0}"/>
              </a:ext>
            </a:extLst>
          </p:cNvPr>
          <p:cNvSpPr/>
          <p:nvPr/>
        </p:nvSpPr>
        <p:spPr>
          <a:xfrm>
            <a:off x="1136462" y="1966801"/>
            <a:ext cx="573588" cy="57358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11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54" grpId="0"/>
      <p:bldP spid="55" grpId="0"/>
      <p:bldP spid="56" grpId="0"/>
      <p:bldP spid="58" grpId="0" animBg="1"/>
      <p:bldP spid="61" grpId="0" animBg="1"/>
      <p:bldP spid="64" grpId="0" animBg="1"/>
      <p:bldP spid="67" grpId="0" animBg="1"/>
      <p:bldP spid="70" grpId="0" animBg="1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0C093C92-9763-460A-B9F4-0FE23F1AB8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4326" y="1801240"/>
            <a:ext cx="1997819" cy="177458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8595E92-B6A7-4C72-8E5E-919E945D24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5320" y="1776302"/>
            <a:ext cx="2737854" cy="182446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FBAB24F8-AFF7-4433-BF85-9349B074FA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688306" y="3797744"/>
            <a:ext cx="2502169" cy="125214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6BEE6537-4972-4C68-A2AD-A143A474707B}"/>
              </a:ext>
            </a:extLst>
          </p:cNvPr>
          <p:cNvSpPr txBox="1"/>
          <p:nvPr/>
        </p:nvSpPr>
        <p:spPr>
          <a:xfrm>
            <a:off x="633497" y="2245537"/>
            <a:ext cx="14927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 </a:t>
            </a:r>
            <a:r>
              <a:rPr lang="zh-CN" altLang="en-US" dirty="0">
                <a:latin typeface="+mn-lt"/>
                <a:ea typeface="+mn-ea"/>
                <a:sym typeface="+mn-lt"/>
              </a:rPr>
              <a:t>企业文化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E997676C-1C11-420C-9866-B4417CE0F287}"/>
              </a:ext>
            </a:extLst>
          </p:cNvPr>
          <p:cNvSpPr/>
          <p:nvPr/>
        </p:nvSpPr>
        <p:spPr>
          <a:xfrm>
            <a:off x="660140" y="2806494"/>
            <a:ext cx="4248469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一般认为，管理文化是从企业文化体系中衍生出来的一种子文化。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C2FBBC52-EE98-421B-A8FE-86FC2DD360DD}"/>
              </a:ext>
            </a:extLst>
          </p:cNvPr>
          <p:cNvSpPr/>
          <p:nvPr/>
        </p:nvSpPr>
        <p:spPr>
          <a:xfrm>
            <a:off x="633496" y="4007263"/>
            <a:ext cx="8307303" cy="16953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、管理也是一种文化。把管理活动视为文化现象；从文化的视角来考察和研究管理；对管理进行文化方面的研究；文化也是一种管理手段；管理效率依赖于诸如价值系统、管理哲学等文化变量。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、管理文化主要是指管理思想、管理哲学、管理风貌，它包括价值标准、经营哲学、管理制度、行为准则、道德规范、风俗习惯等。</a:t>
            </a:r>
          </a:p>
        </p:txBody>
      </p:sp>
    </p:spTree>
    <p:extLst>
      <p:ext uri="{BB962C8B-B14F-4D97-AF65-F5344CB8AC3E}">
        <p14:creationId xmlns:p14="http://schemas.microsoft.com/office/powerpoint/2010/main" val="23460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25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975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2A308D2-53A0-41C6-9211-86301DACC5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945" y="2102512"/>
            <a:ext cx="2286000" cy="365759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238FDFE2-858A-4F23-ACE5-F24473F005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697" y="2102512"/>
            <a:ext cx="2286000" cy="3657598"/>
          </a:xfrm>
          <a:prstGeom prst="rect">
            <a:avLst/>
          </a:prstGeo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546E308-A620-4D93-BC70-BBC57EE0FFB6}"/>
              </a:ext>
            </a:extLst>
          </p:cNvPr>
          <p:cNvGrpSpPr/>
          <p:nvPr/>
        </p:nvGrpSpPr>
        <p:grpSpPr>
          <a:xfrm>
            <a:off x="8730571" y="2102515"/>
            <a:ext cx="2286001" cy="3657599"/>
            <a:chOff x="8730571" y="2102515"/>
            <a:chExt cx="2286001" cy="3657599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E1723B4D-26E2-4483-9066-3B24171AA390}"/>
                </a:ext>
              </a:extLst>
            </p:cNvPr>
            <p:cNvSpPr/>
            <p:nvPr/>
          </p:nvSpPr>
          <p:spPr>
            <a:xfrm>
              <a:off x="8730571" y="2102515"/>
              <a:ext cx="2286001" cy="3657599"/>
            </a:xfrm>
            <a:prstGeom prst="rect">
              <a:avLst/>
            </a:pr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2C79FC7B-CF2A-40C5-A277-564EBC48A9E7}"/>
                </a:ext>
              </a:extLst>
            </p:cNvPr>
            <p:cNvSpPr/>
            <p:nvPr/>
          </p:nvSpPr>
          <p:spPr>
            <a:xfrm>
              <a:off x="9024869" y="2447503"/>
              <a:ext cx="141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kern="0" dirty="0">
                  <a:solidFill>
                    <a:schemeClr val="bg1"/>
                  </a:solidFill>
                  <a:cs typeface="+mn-ea"/>
                  <a:sym typeface="+mn-lt"/>
                </a:rPr>
                <a:t>生产管理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CEC266C4-CE6B-48BB-BB60-B745BD28A5CF}"/>
                </a:ext>
              </a:extLst>
            </p:cNvPr>
            <p:cNvSpPr/>
            <p:nvPr/>
          </p:nvSpPr>
          <p:spPr>
            <a:xfrm>
              <a:off x="8869561" y="3129605"/>
              <a:ext cx="2001639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rPr>
                <a:t>即通过生产组织、生产计划、生产控制等手段，对生产系统的设置和运行进行管理。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B55B31D2-EAC6-4917-967C-C525043F0EA7}"/>
              </a:ext>
            </a:extLst>
          </p:cNvPr>
          <p:cNvGrpSpPr/>
          <p:nvPr/>
        </p:nvGrpSpPr>
        <p:grpSpPr>
          <a:xfrm>
            <a:off x="3722820" y="2102515"/>
            <a:ext cx="2286001" cy="3657599"/>
            <a:chOff x="3722820" y="2102515"/>
            <a:chExt cx="2286001" cy="3657599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CEE98585-B28A-4241-ADAB-262E730D5F27}"/>
                </a:ext>
              </a:extLst>
            </p:cNvPr>
            <p:cNvSpPr/>
            <p:nvPr/>
          </p:nvSpPr>
          <p:spPr>
            <a:xfrm>
              <a:off x="3722820" y="2102515"/>
              <a:ext cx="2286001" cy="36575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C6D9B6BD-0BC9-4524-A991-5AEC7451B5F9}"/>
                </a:ext>
              </a:extLst>
            </p:cNvPr>
            <p:cNvSpPr/>
            <p:nvPr/>
          </p:nvSpPr>
          <p:spPr>
            <a:xfrm>
              <a:off x="3842027" y="2578630"/>
              <a:ext cx="141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kern="0" dirty="0">
                  <a:solidFill>
                    <a:schemeClr val="bg1"/>
                  </a:solidFill>
                  <a:cs typeface="+mn-ea"/>
                  <a:sym typeface="+mn-lt"/>
                </a:rPr>
                <a:t>计划管理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3AC39014-92F6-4447-ACF3-6EFA0BF34932}"/>
                </a:ext>
              </a:extLst>
            </p:cNvPr>
            <p:cNvSpPr/>
            <p:nvPr/>
          </p:nvSpPr>
          <p:spPr>
            <a:xfrm>
              <a:off x="3879927" y="3138928"/>
              <a:ext cx="2128894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rPr>
                <a:t>通过预测、规划、预算、决策等手段，把企业的经济活动有效地围绕总目标的要求组织起来。计划管理体现了</a:t>
              </a: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  <a:hlinkClick r:id="rId5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目标管理</a:t>
              </a: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="" xmlns:a16="http://schemas.microsoft.com/office/drawing/2014/main" id="{31D6BB86-AB87-452C-9917-0F79CF59B5FD}"/>
              </a:ext>
            </a:extLst>
          </p:cNvPr>
          <p:cNvSpPr/>
          <p:nvPr/>
        </p:nvSpPr>
        <p:spPr>
          <a:xfrm>
            <a:off x="740229" y="1754083"/>
            <a:ext cx="4752015" cy="308693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id-ID" sz="1799">
              <a:solidFill>
                <a:srgbClr val="FFFFFF"/>
              </a:solidFill>
              <a:cs typeface="+mn-ea"/>
              <a:sym typeface="+mn-lt"/>
            </a:endParaRPr>
          </a:p>
        </p:txBody>
      </p:sp>
      <p:graphicFrame>
        <p:nvGraphicFramePr>
          <p:cNvPr id="45" name="1">
            <a:extLst>
              <a:ext uri="{FF2B5EF4-FFF2-40B4-BE49-F238E27FC236}">
                <a16:creationId xmlns="" xmlns:a16="http://schemas.microsoft.com/office/drawing/2014/main" id="{EF0B3F38-4EDB-4DB8-BB28-B77FA7A7F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650175"/>
              </p:ext>
            </p:extLst>
          </p:nvPr>
        </p:nvGraphicFramePr>
        <p:xfrm>
          <a:off x="5791279" y="1716651"/>
          <a:ext cx="5784008" cy="312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Box 9">
            <a:extLst>
              <a:ext uri="{FF2B5EF4-FFF2-40B4-BE49-F238E27FC236}">
                <a16:creationId xmlns="" xmlns:a16="http://schemas.microsoft.com/office/drawing/2014/main" id="{75B035B1-D2CC-4853-84A4-3FE70F9EECCE}"/>
              </a:ext>
            </a:extLst>
          </p:cNvPr>
          <p:cNvSpPr txBox="1"/>
          <p:nvPr/>
        </p:nvSpPr>
        <p:spPr>
          <a:xfrm>
            <a:off x="1057311" y="5323325"/>
            <a:ext cx="10077376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企业管理，主要指运用各类策略与方法，对企业中的人、机器、原材料、方法、资产、信息、品牌、销售渠道等进行科学管理，从而实现组织目标的活动，由此对应衍生为各个管理分支：人力资源管理、行政管理、财务管理、研发管理、生产管理、采购管理、营销管理等，而这些分支又可统称为企业资源管理（</a:t>
            </a:r>
            <a:r>
              <a:rPr lang="en-US" altLang="zh-CN" dirty="0">
                <a:latin typeface="+mn-lt"/>
                <a:ea typeface="+mn-ea"/>
                <a:sym typeface="+mn-lt"/>
              </a:rPr>
              <a:t>ERP)</a:t>
            </a:r>
            <a:r>
              <a:rPr lang="zh-CN" altLang="en-US" dirty="0">
                <a:latin typeface="+mn-lt"/>
                <a:ea typeface="+mn-ea"/>
                <a:sym typeface="+mn-lt"/>
              </a:rPr>
              <a:t>。通常的公司会按照这些专门的业务分支设置职能部门。</a:t>
            </a:r>
          </a:p>
        </p:txBody>
      </p:sp>
    </p:spTree>
    <p:extLst>
      <p:ext uri="{BB962C8B-B14F-4D97-AF65-F5344CB8AC3E}">
        <p14:creationId xmlns:p14="http://schemas.microsoft.com/office/powerpoint/2010/main" val="9874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4" grpId="0" animBg="1"/>
      <p:bldGraphic spid="45" grpId="0">
        <p:bldAsOne/>
      </p:bldGraphic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06DA526A-CAF2-4684-9730-64D70F580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6251"/>
            <a:ext cx="12192000" cy="249757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14E7FE29-107F-46A7-A327-66638F76D892}"/>
              </a:ext>
            </a:extLst>
          </p:cNvPr>
          <p:cNvSpPr/>
          <p:nvPr/>
        </p:nvSpPr>
        <p:spPr>
          <a:xfrm>
            <a:off x="655401" y="5103908"/>
            <a:ext cx="10881197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人云：宁静以致远。其意为，只有当我们的心界在这个充满诱惑的世界里，能时刻保持一颗平常心，专注潜心于自己的事业和工作，才会有更大的成功和作为。如果不能克服人的惰性和本能中的缺陷，那只能带给自己更多的无奈和叹息。</a:t>
            </a:r>
          </a:p>
          <a:p>
            <a:pPr>
              <a:lnSpc>
                <a:spcPts val="2500"/>
              </a:lnSpc>
            </a:pP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4FD2668-4C0E-414F-BCED-C51BD7DCF38A}"/>
              </a:ext>
            </a:extLst>
          </p:cNvPr>
          <p:cNvSpPr/>
          <p:nvPr/>
        </p:nvSpPr>
        <p:spPr>
          <a:xfrm>
            <a:off x="681912" y="1894859"/>
            <a:ext cx="2656984" cy="2723439"/>
          </a:xfrm>
          <a:prstGeom prst="rect">
            <a:avLst/>
          </a:prstGeom>
          <a:solidFill>
            <a:srgbClr val="840101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BF9C3E74-581D-4F49-A07C-DD109FBFB2DA}"/>
              </a:ext>
            </a:extLst>
          </p:cNvPr>
          <p:cNvSpPr txBox="1"/>
          <p:nvPr/>
        </p:nvSpPr>
        <p:spPr>
          <a:xfrm>
            <a:off x="1289148" y="3081357"/>
            <a:ext cx="2014292" cy="1318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pPr>
              <a:lnSpc>
                <a:spcPts val="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平常心态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  <a:p>
            <a:pPr>
              <a:lnSpc>
                <a:spcPts val="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安心工作</a:t>
            </a:r>
          </a:p>
        </p:txBody>
      </p:sp>
    </p:spTree>
    <p:extLst>
      <p:ext uri="{BB962C8B-B14F-4D97-AF65-F5344CB8AC3E}">
        <p14:creationId xmlns:p14="http://schemas.microsoft.com/office/powerpoint/2010/main" val="27953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9CA656E4-CD6C-4E18-B56A-49A57618D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="" xmlns:a16="http://schemas.microsoft.com/office/drawing/2014/main" id="{E6B8B467-A43A-4496-9985-9F93628F1D4F}"/>
              </a:ext>
            </a:extLst>
          </p:cNvPr>
          <p:cNvSpPr/>
          <p:nvPr/>
        </p:nvSpPr>
        <p:spPr>
          <a:xfrm>
            <a:off x="-25401" y="1625599"/>
            <a:ext cx="5440362" cy="3959860"/>
          </a:xfrm>
          <a:custGeom>
            <a:avLst/>
            <a:gdLst>
              <a:gd name="connsiteX0" fmla="*/ 0 w 7302500"/>
              <a:gd name="connsiteY0" fmla="*/ 0 h 4000500"/>
              <a:gd name="connsiteX1" fmla="*/ 25400 w 7302500"/>
              <a:gd name="connsiteY1" fmla="*/ 3987800 h 4000500"/>
              <a:gd name="connsiteX2" fmla="*/ 7302500 w 7302500"/>
              <a:gd name="connsiteY2" fmla="*/ 4000500 h 4000500"/>
              <a:gd name="connsiteX3" fmla="*/ 4737100 w 7302500"/>
              <a:gd name="connsiteY3" fmla="*/ 12700 h 4000500"/>
              <a:gd name="connsiteX4" fmla="*/ 0 w 7302500"/>
              <a:gd name="connsiteY4" fmla="*/ 0 h 4000500"/>
              <a:gd name="connsiteX0" fmla="*/ 20320 w 7277100"/>
              <a:gd name="connsiteY0" fmla="*/ 0 h 4000500"/>
              <a:gd name="connsiteX1" fmla="*/ 0 w 7277100"/>
              <a:gd name="connsiteY1" fmla="*/ 3987800 h 4000500"/>
              <a:gd name="connsiteX2" fmla="*/ 7277100 w 7277100"/>
              <a:gd name="connsiteY2" fmla="*/ 4000500 h 4000500"/>
              <a:gd name="connsiteX3" fmla="*/ 4711700 w 7277100"/>
              <a:gd name="connsiteY3" fmla="*/ 12700 h 4000500"/>
              <a:gd name="connsiteX4" fmla="*/ 20320 w 7277100"/>
              <a:gd name="connsiteY4" fmla="*/ 0 h 4000500"/>
              <a:gd name="connsiteX0" fmla="*/ 5080 w 7277100"/>
              <a:gd name="connsiteY0" fmla="*/ 0 h 4000500"/>
              <a:gd name="connsiteX1" fmla="*/ 0 w 7277100"/>
              <a:gd name="connsiteY1" fmla="*/ 3987800 h 4000500"/>
              <a:gd name="connsiteX2" fmla="*/ 7277100 w 7277100"/>
              <a:gd name="connsiteY2" fmla="*/ 4000500 h 4000500"/>
              <a:gd name="connsiteX3" fmla="*/ 4711700 w 7277100"/>
              <a:gd name="connsiteY3" fmla="*/ 12700 h 4000500"/>
              <a:gd name="connsiteX4" fmla="*/ 5080 w 7277100"/>
              <a:gd name="connsiteY4" fmla="*/ 0 h 4000500"/>
              <a:gd name="connsiteX0" fmla="*/ 58 w 7272078"/>
              <a:gd name="connsiteY0" fmla="*/ 0 h 4000500"/>
              <a:gd name="connsiteX1" fmla="*/ 33078 w 7272078"/>
              <a:gd name="connsiteY1" fmla="*/ 3972560 h 4000500"/>
              <a:gd name="connsiteX2" fmla="*/ 7272078 w 7272078"/>
              <a:gd name="connsiteY2" fmla="*/ 4000500 h 4000500"/>
              <a:gd name="connsiteX3" fmla="*/ 4706678 w 7272078"/>
              <a:gd name="connsiteY3" fmla="*/ 12700 h 4000500"/>
              <a:gd name="connsiteX4" fmla="*/ 58 w 7272078"/>
              <a:gd name="connsiteY4" fmla="*/ 0 h 4000500"/>
              <a:gd name="connsiteX0" fmla="*/ 146 w 7272166"/>
              <a:gd name="connsiteY0" fmla="*/ 0 h 4000500"/>
              <a:gd name="connsiteX1" fmla="*/ 10306 w 7272166"/>
              <a:gd name="connsiteY1" fmla="*/ 3980180 h 4000500"/>
              <a:gd name="connsiteX2" fmla="*/ 7272166 w 7272166"/>
              <a:gd name="connsiteY2" fmla="*/ 4000500 h 4000500"/>
              <a:gd name="connsiteX3" fmla="*/ 4706766 w 7272166"/>
              <a:gd name="connsiteY3" fmla="*/ 12700 h 4000500"/>
              <a:gd name="connsiteX4" fmla="*/ 146 w 7272166"/>
              <a:gd name="connsiteY4" fmla="*/ 0 h 4000500"/>
              <a:gd name="connsiteX0" fmla="*/ 5080 w 7277100"/>
              <a:gd name="connsiteY0" fmla="*/ 0 h 4000500"/>
              <a:gd name="connsiteX1" fmla="*/ 0 w 7277100"/>
              <a:gd name="connsiteY1" fmla="*/ 3972560 h 4000500"/>
              <a:gd name="connsiteX2" fmla="*/ 7277100 w 7277100"/>
              <a:gd name="connsiteY2" fmla="*/ 4000500 h 4000500"/>
              <a:gd name="connsiteX3" fmla="*/ 4711700 w 7277100"/>
              <a:gd name="connsiteY3" fmla="*/ 12700 h 4000500"/>
              <a:gd name="connsiteX4" fmla="*/ 5080 w 7277100"/>
              <a:gd name="connsiteY4" fmla="*/ 0 h 4000500"/>
              <a:gd name="connsiteX0" fmla="*/ 5080 w 7253287"/>
              <a:gd name="connsiteY0" fmla="*/ 0 h 3983831"/>
              <a:gd name="connsiteX1" fmla="*/ 0 w 7253287"/>
              <a:gd name="connsiteY1" fmla="*/ 3972560 h 3983831"/>
              <a:gd name="connsiteX2" fmla="*/ 7253287 w 7253287"/>
              <a:gd name="connsiteY2" fmla="*/ 3983831 h 3983831"/>
              <a:gd name="connsiteX3" fmla="*/ 4711700 w 7253287"/>
              <a:gd name="connsiteY3" fmla="*/ 12700 h 3983831"/>
              <a:gd name="connsiteX4" fmla="*/ 5080 w 7253287"/>
              <a:gd name="connsiteY4" fmla="*/ 0 h 3983831"/>
              <a:gd name="connsiteX0" fmla="*/ 5080 w 7243762"/>
              <a:gd name="connsiteY0" fmla="*/ 0 h 3972560"/>
              <a:gd name="connsiteX1" fmla="*/ 0 w 7243762"/>
              <a:gd name="connsiteY1" fmla="*/ 3972560 h 3972560"/>
              <a:gd name="connsiteX2" fmla="*/ 7243762 w 7243762"/>
              <a:gd name="connsiteY2" fmla="*/ 3967163 h 3972560"/>
              <a:gd name="connsiteX3" fmla="*/ 4711700 w 7243762"/>
              <a:gd name="connsiteY3" fmla="*/ 12700 h 3972560"/>
              <a:gd name="connsiteX4" fmla="*/ 5080 w 7243762"/>
              <a:gd name="connsiteY4" fmla="*/ 0 h 3972560"/>
              <a:gd name="connsiteX0" fmla="*/ 1833880 w 7243762"/>
              <a:gd name="connsiteY0" fmla="*/ 12700 h 3959860"/>
              <a:gd name="connsiteX1" fmla="*/ 0 w 7243762"/>
              <a:gd name="connsiteY1" fmla="*/ 3959860 h 3959860"/>
              <a:gd name="connsiteX2" fmla="*/ 7243762 w 7243762"/>
              <a:gd name="connsiteY2" fmla="*/ 3954463 h 3959860"/>
              <a:gd name="connsiteX3" fmla="*/ 4711700 w 7243762"/>
              <a:gd name="connsiteY3" fmla="*/ 0 h 3959860"/>
              <a:gd name="connsiteX4" fmla="*/ 1833880 w 7243762"/>
              <a:gd name="connsiteY4" fmla="*/ 12700 h 3959860"/>
              <a:gd name="connsiteX0" fmla="*/ 30480 w 5440362"/>
              <a:gd name="connsiteY0" fmla="*/ 12700 h 3959860"/>
              <a:gd name="connsiteX1" fmla="*/ 0 w 5440362"/>
              <a:gd name="connsiteY1" fmla="*/ 3959860 h 3959860"/>
              <a:gd name="connsiteX2" fmla="*/ 5440362 w 5440362"/>
              <a:gd name="connsiteY2" fmla="*/ 3954463 h 3959860"/>
              <a:gd name="connsiteX3" fmla="*/ 2908300 w 5440362"/>
              <a:gd name="connsiteY3" fmla="*/ 0 h 3959860"/>
              <a:gd name="connsiteX4" fmla="*/ 30480 w 5440362"/>
              <a:gd name="connsiteY4" fmla="*/ 12700 h 395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0362" h="3959860">
                <a:moveTo>
                  <a:pt x="30480" y="12700"/>
                </a:moveTo>
                <a:cubicBezTo>
                  <a:pt x="28787" y="1341967"/>
                  <a:pt x="1693" y="2630593"/>
                  <a:pt x="0" y="3959860"/>
                </a:cubicBezTo>
                <a:lnTo>
                  <a:pt x="5440362" y="3954463"/>
                </a:lnTo>
                <a:lnTo>
                  <a:pt x="2908300" y="0"/>
                </a:lnTo>
                <a:lnTo>
                  <a:pt x="30480" y="1270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E0F0010E-F509-44D1-B28D-BD4E73D1D4AB}"/>
              </a:ext>
            </a:extLst>
          </p:cNvPr>
          <p:cNvSpPr/>
          <p:nvPr/>
        </p:nvSpPr>
        <p:spPr>
          <a:xfrm>
            <a:off x="2172494" y="682623"/>
            <a:ext cx="4357576" cy="4902201"/>
          </a:xfrm>
          <a:custGeom>
            <a:avLst/>
            <a:gdLst>
              <a:gd name="connsiteX0" fmla="*/ 0 w 4394200"/>
              <a:gd name="connsiteY0" fmla="*/ 0 h 4927600"/>
              <a:gd name="connsiteX1" fmla="*/ 3251200 w 4394200"/>
              <a:gd name="connsiteY1" fmla="*/ 4927600 h 4927600"/>
              <a:gd name="connsiteX2" fmla="*/ 4394200 w 4394200"/>
              <a:gd name="connsiteY2" fmla="*/ 4902200 h 4927600"/>
              <a:gd name="connsiteX3" fmla="*/ 1143000 w 4394200"/>
              <a:gd name="connsiteY3" fmla="*/ 12700 h 4927600"/>
              <a:gd name="connsiteX4" fmla="*/ 0 w 4394200"/>
              <a:gd name="connsiteY4" fmla="*/ 0 h 4927600"/>
              <a:gd name="connsiteX0" fmla="*/ 0 w 4289425"/>
              <a:gd name="connsiteY0" fmla="*/ 77788 h 4914900"/>
              <a:gd name="connsiteX1" fmla="*/ 3146425 w 4289425"/>
              <a:gd name="connsiteY1" fmla="*/ 4914900 h 4914900"/>
              <a:gd name="connsiteX2" fmla="*/ 4289425 w 4289425"/>
              <a:gd name="connsiteY2" fmla="*/ 4889500 h 4914900"/>
              <a:gd name="connsiteX3" fmla="*/ 1038225 w 4289425"/>
              <a:gd name="connsiteY3" fmla="*/ 0 h 4914900"/>
              <a:gd name="connsiteX4" fmla="*/ 0 w 4289425"/>
              <a:gd name="connsiteY4" fmla="*/ 77788 h 4914900"/>
              <a:gd name="connsiteX0" fmla="*/ 0 w 4389438"/>
              <a:gd name="connsiteY0" fmla="*/ 0 h 4922837"/>
              <a:gd name="connsiteX1" fmla="*/ 3246438 w 4389438"/>
              <a:gd name="connsiteY1" fmla="*/ 4922837 h 4922837"/>
              <a:gd name="connsiteX2" fmla="*/ 4389438 w 4389438"/>
              <a:gd name="connsiteY2" fmla="*/ 4897437 h 4922837"/>
              <a:gd name="connsiteX3" fmla="*/ 1138238 w 4389438"/>
              <a:gd name="connsiteY3" fmla="*/ 7937 h 4922837"/>
              <a:gd name="connsiteX4" fmla="*/ 0 w 4389438"/>
              <a:gd name="connsiteY4" fmla="*/ 0 h 4922837"/>
              <a:gd name="connsiteX0" fmla="*/ 0 w 4389438"/>
              <a:gd name="connsiteY0" fmla="*/ 1588 h 4924425"/>
              <a:gd name="connsiteX1" fmla="*/ 3246438 w 4389438"/>
              <a:gd name="connsiteY1" fmla="*/ 4924425 h 4924425"/>
              <a:gd name="connsiteX2" fmla="*/ 4389438 w 4389438"/>
              <a:gd name="connsiteY2" fmla="*/ 4899025 h 4924425"/>
              <a:gd name="connsiteX3" fmla="*/ 1119188 w 4389438"/>
              <a:gd name="connsiteY3" fmla="*/ 0 h 4924425"/>
              <a:gd name="connsiteX4" fmla="*/ 0 w 4389438"/>
              <a:gd name="connsiteY4" fmla="*/ 1588 h 4924425"/>
              <a:gd name="connsiteX0" fmla="*/ 0 w 4389438"/>
              <a:gd name="connsiteY0" fmla="*/ 1588 h 4933950"/>
              <a:gd name="connsiteX1" fmla="*/ 3217863 w 4389438"/>
              <a:gd name="connsiteY1" fmla="*/ 4933950 h 4933950"/>
              <a:gd name="connsiteX2" fmla="*/ 4389438 w 4389438"/>
              <a:gd name="connsiteY2" fmla="*/ 4899025 h 4933950"/>
              <a:gd name="connsiteX3" fmla="*/ 1119188 w 4389438"/>
              <a:gd name="connsiteY3" fmla="*/ 0 h 4933950"/>
              <a:gd name="connsiteX4" fmla="*/ 0 w 4389438"/>
              <a:gd name="connsiteY4" fmla="*/ 1588 h 4933950"/>
              <a:gd name="connsiteX0" fmla="*/ 0 w 4365625"/>
              <a:gd name="connsiteY0" fmla="*/ 1588 h 4933950"/>
              <a:gd name="connsiteX1" fmla="*/ 3217863 w 4365625"/>
              <a:gd name="connsiteY1" fmla="*/ 4933950 h 4933950"/>
              <a:gd name="connsiteX2" fmla="*/ 4365625 w 4365625"/>
              <a:gd name="connsiteY2" fmla="*/ 4918075 h 4933950"/>
              <a:gd name="connsiteX3" fmla="*/ 1119188 w 4365625"/>
              <a:gd name="connsiteY3" fmla="*/ 0 h 4933950"/>
              <a:gd name="connsiteX4" fmla="*/ 0 w 4365625"/>
              <a:gd name="connsiteY4" fmla="*/ 1588 h 4933950"/>
              <a:gd name="connsiteX0" fmla="*/ 0 w 4284662"/>
              <a:gd name="connsiteY0" fmla="*/ 1588 h 4933950"/>
              <a:gd name="connsiteX1" fmla="*/ 3217863 w 4284662"/>
              <a:gd name="connsiteY1" fmla="*/ 4933950 h 4933950"/>
              <a:gd name="connsiteX2" fmla="*/ 4284662 w 4284662"/>
              <a:gd name="connsiteY2" fmla="*/ 4908550 h 4933950"/>
              <a:gd name="connsiteX3" fmla="*/ 1119188 w 4284662"/>
              <a:gd name="connsiteY3" fmla="*/ 0 h 4933950"/>
              <a:gd name="connsiteX4" fmla="*/ 0 w 4284662"/>
              <a:gd name="connsiteY4" fmla="*/ 1588 h 4933950"/>
              <a:gd name="connsiteX0" fmla="*/ 0 w 4379912"/>
              <a:gd name="connsiteY0" fmla="*/ 1588 h 4933950"/>
              <a:gd name="connsiteX1" fmla="*/ 3217863 w 4379912"/>
              <a:gd name="connsiteY1" fmla="*/ 4933950 h 4933950"/>
              <a:gd name="connsiteX2" fmla="*/ 4379912 w 4379912"/>
              <a:gd name="connsiteY2" fmla="*/ 4922838 h 4933950"/>
              <a:gd name="connsiteX3" fmla="*/ 1119188 w 4379912"/>
              <a:gd name="connsiteY3" fmla="*/ 0 h 4933950"/>
              <a:gd name="connsiteX4" fmla="*/ 0 w 4379912"/>
              <a:gd name="connsiteY4" fmla="*/ 1588 h 4933950"/>
              <a:gd name="connsiteX0" fmla="*/ 0 w 4365598"/>
              <a:gd name="connsiteY0" fmla="*/ 1588 h 4933950"/>
              <a:gd name="connsiteX1" fmla="*/ 3217863 w 4365598"/>
              <a:gd name="connsiteY1" fmla="*/ 4933950 h 4933950"/>
              <a:gd name="connsiteX2" fmla="*/ 4365598 w 4365598"/>
              <a:gd name="connsiteY2" fmla="*/ 4901393 h 4933950"/>
              <a:gd name="connsiteX3" fmla="*/ 1119188 w 4365598"/>
              <a:gd name="connsiteY3" fmla="*/ 0 h 4933950"/>
              <a:gd name="connsiteX4" fmla="*/ 0 w 4365598"/>
              <a:gd name="connsiteY4" fmla="*/ 1588 h 4933950"/>
              <a:gd name="connsiteX0" fmla="*/ 0 w 4365598"/>
              <a:gd name="connsiteY0" fmla="*/ 1588 h 4905357"/>
              <a:gd name="connsiteX1" fmla="*/ 3201163 w 4365598"/>
              <a:gd name="connsiteY1" fmla="*/ 4905357 h 4905357"/>
              <a:gd name="connsiteX2" fmla="*/ 4365598 w 4365598"/>
              <a:gd name="connsiteY2" fmla="*/ 4901393 h 4905357"/>
              <a:gd name="connsiteX3" fmla="*/ 1119188 w 4365598"/>
              <a:gd name="connsiteY3" fmla="*/ 0 h 4905357"/>
              <a:gd name="connsiteX4" fmla="*/ 0 w 4365598"/>
              <a:gd name="connsiteY4" fmla="*/ 1588 h 490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5598" h="4905357">
                <a:moveTo>
                  <a:pt x="0" y="1588"/>
                </a:moveTo>
                <a:lnTo>
                  <a:pt x="3201163" y="4905357"/>
                </a:lnTo>
                <a:lnTo>
                  <a:pt x="4365598" y="4901393"/>
                </a:lnTo>
                <a:lnTo>
                  <a:pt x="1119188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9B72D78B-0D4F-4999-8225-058759289C2F}"/>
              </a:ext>
            </a:extLst>
          </p:cNvPr>
          <p:cNvSpPr/>
          <p:nvPr/>
        </p:nvSpPr>
        <p:spPr>
          <a:xfrm>
            <a:off x="1586591" y="682624"/>
            <a:ext cx="1128712" cy="939799"/>
          </a:xfrm>
          <a:custGeom>
            <a:avLst/>
            <a:gdLst>
              <a:gd name="connsiteX0" fmla="*/ 571500 w 1181100"/>
              <a:gd name="connsiteY0" fmla="*/ 0 h 977900"/>
              <a:gd name="connsiteX1" fmla="*/ 0 w 1181100"/>
              <a:gd name="connsiteY1" fmla="*/ 927100 h 977900"/>
              <a:gd name="connsiteX2" fmla="*/ 1155700 w 1181100"/>
              <a:gd name="connsiteY2" fmla="*/ 977900 h 977900"/>
              <a:gd name="connsiteX3" fmla="*/ 1181100 w 1181100"/>
              <a:gd name="connsiteY3" fmla="*/ 876300 h 977900"/>
              <a:gd name="connsiteX4" fmla="*/ 571500 w 1181100"/>
              <a:gd name="connsiteY4" fmla="*/ 0 h 977900"/>
              <a:gd name="connsiteX0" fmla="*/ 557213 w 1166813"/>
              <a:gd name="connsiteY0" fmla="*/ 0 h 977900"/>
              <a:gd name="connsiteX1" fmla="*/ 0 w 1166813"/>
              <a:gd name="connsiteY1" fmla="*/ 965200 h 977900"/>
              <a:gd name="connsiteX2" fmla="*/ 1141413 w 1166813"/>
              <a:gd name="connsiteY2" fmla="*/ 977900 h 977900"/>
              <a:gd name="connsiteX3" fmla="*/ 1166813 w 1166813"/>
              <a:gd name="connsiteY3" fmla="*/ 876300 h 977900"/>
              <a:gd name="connsiteX4" fmla="*/ 557213 w 1166813"/>
              <a:gd name="connsiteY4" fmla="*/ 0 h 977900"/>
              <a:gd name="connsiteX0" fmla="*/ 557213 w 1166813"/>
              <a:gd name="connsiteY0" fmla="*/ 0 h 965200"/>
              <a:gd name="connsiteX1" fmla="*/ 0 w 1166813"/>
              <a:gd name="connsiteY1" fmla="*/ 965200 h 965200"/>
              <a:gd name="connsiteX2" fmla="*/ 1074738 w 1166813"/>
              <a:gd name="connsiteY2" fmla="*/ 925513 h 965200"/>
              <a:gd name="connsiteX3" fmla="*/ 1166813 w 1166813"/>
              <a:gd name="connsiteY3" fmla="*/ 876300 h 965200"/>
              <a:gd name="connsiteX4" fmla="*/ 557213 w 1166813"/>
              <a:gd name="connsiteY4" fmla="*/ 0 h 965200"/>
              <a:gd name="connsiteX0" fmla="*/ 557213 w 1166813"/>
              <a:gd name="connsiteY0" fmla="*/ 0 h 968375"/>
              <a:gd name="connsiteX1" fmla="*/ 0 w 1166813"/>
              <a:gd name="connsiteY1" fmla="*/ 965200 h 968375"/>
              <a:gd name="connsiteX2" fmla="*/ 1103313 w 1166813"/>
              <a:gd name="connsiteY2" fmla="*/ 968375 h 968375"/>
              <a:gd name="connsiteX3" fmla="*/ 1166813 w 1166813"/>
              <a:gd name="connsiteY3" fmla="*/ 876300 h 968375"/>
              <a:gd name="connsiteX4" fmla="*/ 557213 w 1166813"/>
              <a:gd name="connsiteY4" fmla="*/ 0 h 968375"/>
              <a:gd name="connsiteX0" fmla="*/ 557213 w 1103313"/>
              <a:gd name="connsiteY0" fmla="*/ 0 h 968375"/>
              <a:gd name="connsiteX1" fmla="*/ 0 w 1103313"/>
              <a:gd name="connsiteY1" fmla="*/ 965200 h 968375"/>
              <a:gd name="connsiteX2" fmla="*/ 1103313 w 1103313"/>
              <a:gd name="connsiteY2" fmla="*/ 968375 h 968375"/>
              <a:gd name="connsiteX3" fmla="*/ 1100138 w 1103313"/>
              <a:gd name="connsiteY3" fmla="*/ 862012 h 968375"/>
              <a:gd name="connsiteX4" fmla="*/ 557213 w 1103313"/>
              <a:gd name="connsiteY4" fmla="*/ 0 h 968375"/>
              <a:gd name="connsiteX0" fmla="*/ 557213 w 1162064"/>
              <a:gd name="connsiteY0" fmla="*/ 0 h 968375"/>
              <a:gd name="connsiteX1" fmla="*/ 0 w 1162064"/>
              <a:gd name="connsiteY1" fmla="*/ 965200 h 968375"/>
              <a:gd name="connsiteX2" fmla="*/ 1103313 w 1162064"/>
              <a:gd name="connsiteY2" fmla="*/ 968375 h 968375"/>
              <a:gd name="connsiteX3" fmla="*/ 1162051 w 1162064"/>
              <a:gd name="connsiteY3" fmla="*/ 871537 h 968375"/>
              <a:gd name="connsiteX4" fmla="*/ 557213 w 1162064"/>
              <a:gd name="connsiteY4" fmla="*/ 0 h 968375"/>
              <a:gd name="connsiteX0" fmla="*/ 638175 w 1162064"/>
              <a:gd name="connsiteY0" fmla="*/ 0 h 701675"/>
              <a:gd name="connsiteX1" fmla="*/ 0 w 1162064"/>
              <a:gd name="connsiteY1" fmla="*/ 698500 h 701675"/>
              <a:gd name="connsiteX2" fmla="*/ 1103313 w 1162064"/>
              <a:gd name="connsiteY2" fmla="*/ 701675 h 701675"/>
              <a:gd name="connsiteX3" fmla="*/ 1162051 w 1162064"/>
              <a:gd name="connsiteY3" fmla="*/ 604837 h 701675"/>
              <a:gd name="connsiteX4" fmla="*/ 638175 w 1162064"/>
              <a:gd name="connsiteY4" fmla="*/ 0 h 701675"/>
              <a:gd name="connsiteX0" fmla="*/ 604838 w 1162064"/>
              <a:gd name="connsiteY0" fmla="*/ 0 h 925512"/>
              <a:gd name="connsiteX1" fmla="*/ 0 w 1162064"/>
              <a:gd name="connsiteY1" fmla="*/ 922337 h 925512"/>
              <a:gd name="connsiteX2" fmla="*/ 1103313 w 1162064"/>
              <a:gd name="connsiteY2" fmla="*/ 925512 h 925512"/>
              <a:gd name="connsiteX3" fmla="*/ 1162051 w 1162064"/>
              <a:gd name="connsiteY3" fmla="*/ 828674 h 925512"/>
              <a:gd name="connsiteX4" fmla="*/ 604838 w 1162064"/>
              <a:gd name="connsiteY4" fmla="*/ 0 h 925512"/>
              <a:gd name="connsiteX0" fmla="*/ 604838 w 1150160"/>
              <a:gd name="connsiteY0" fmla="*/ 0 h 925512"/>
              <a:gd name="connsiteX1" fmla="*/ 0 w 1150160"/>
              <a:gd name="connsiteY1" fmla="*/ 922337 h 925512"/>
              <a:gd name="connsiteX2" fmla="*/ 1103313 w 1150160"/>
              <a:gd name="connsiteY2" fmla="*/ 925512 h 925512"/>
              <a:gd name="connsiteX3" fmla="*/ 1150144 w 1150160"/>
              <a:gd name="connsiteY3" fmla="*/ 816768 h 925512"/>
              <a:gd name="connsiteX4" fmla="*/ 604838 w 1150160"/>
              <a:gd name="connsiteY4" fmla="*/ 0 h 925512"/>
              <a:gd name="connsiteX0" fmla="*/ 604838 w 1150160"/>
              <a:gd name="connsiteY0" fmla="*/ 0 h 927893"/>
              <a:gd name="connsiteX1" fmla="*/ 0 w 1150160"/>
              <a:gd name="connsiteY1" fmla="*/ 922337 h 927893"/>
              <a:gd name="connsiteX2" fmla="*/ 1100932 w 1150160"/>
              <a:gd name="connsiteY2" fmla="*/ 927893 h 927893"/>
              <a:gd name="connsiteX3" fmla="*/ 1150144 w 1150160"/>
              <a:gd name="connsiteY3" fmla="*/ 816768 h 927893"/>
              <a:gd name="connsiteX4" fmla="*/ 604838 w 1150160"/>
              <a:gd name="connsiteY4" fmla="*/ 0 h 927893"/>
              <a:gd name="connsiteX0" fmla="*/ 604838 w 1150144"/>
              <a:gd name="connsiteY0" fmla="*/ 0 h 927893"/>
              <a:gd name="connsiteX1" fmla="*/ 0 w 1150144"/>
              <a:gd name="connsiteY1" fmla="*/ 922337 h 927893"/>
              <a:gd name="connsiteX2" fmla="*/ 1100932 w 1150144"/>
              <a:gd name="connsiteY2" fmla="*/ 927893 h 927893"/>
              <a:gd name="connsiteX3" fmla="*/ 1150144 w 1150144"/>
              <a:gd name="connsiteY3" fmla="*/ 816768 h 927893"/>
              <a:gd name="connsiteX4" fmla="*/ 604838 w 1150144"/>
              <a:gd name="connsiteY4" fmla="*/ 0 h 927893"/>
              <a:gd name="connsiteX0" fmla="*/ 604838 w 1150144"/>
              <a:gd name="connsiteY0" fmla="*/ 0 h 927893"/>
              <a:gd name="connsiteX1" fmla="*/ 0 w 1150144"/>
              <a:gd name="connsiteY1" fmla="*/ 922337 h 927893"/>
              <a:gd name="connsiteX2" fmla="*/ 1100932 w 1150144"/>
              <a:gd name="connsiteY2" fmla="*/ 927893 h 927893"/>
              <a:gd name="connsiteX3" fmla="*/ 1150144 w 1150144"/>
              <a:gd name="connsiteY3" fmla="*/ 816768 h 927893"/>
              <a:gd name="connsiteX4" fmla="*/ 604838 w 1150144"/>
              <a:gd name="connsiteY4" fmla="*/ 0 h 927893"/>
              <a:gd name="connsiteX0" fmla="*/ 604838 w 1150144"/>
              <a:gd name="connsiteY0" fmla="*/ 0 h 927893"/>
              <a:gd name="connsiteX1" fmla="*/ 0 w 1150144"/>
              <a:gd name="connsiteY1" fmla="*/ 922337 h 927893"/>
              <a:gd name="connsiteX2" fmla="*/ 1100932 w 1150144"/>
              <a:gd name="connsiteY2" fmla="*/ 927893 h 927893"/>
              <a:gd name="connsiteX3" fmla="*/ 1150144 w 1150144"/>
              <a:gd name="connsiteY3" fmla="*/ 816768 h 927893"/>
              <a:gd name="connsiteX4" fmla="*/ 604838 w 1150144"/>
              <a:gd name="connsiteY4" fmla="*/ 0 h 927893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604838 w 1163517"/>
              <a:gd name="connsiteY0" fmla="*/ 0 h 925512"/>
              <a:gd name="connsiteX1" fmla="*/ 0 w 1163517"/>
              <a:gd name="connsiteY1" fmla="*/ 922337 h 925512"/>
              <a:gd name="connsiteX2" fmla="*/ 1086644 w 1163517"/>
              <a:gd name="connsiteY2" fmla="*/ 925512 h 925512"/>
              <a:gd name="connsiteX3" fmla="*/ 1150144 w 1163517"/>
              <a:gd name="connsiteY3" fmla="*/ 816768 h 925512"/>
              <a:gd name="connsiteX4" fmla="*/ 604838 w 1163517"/>
              <a:gd name="connsiteY4" fmla="*/ 0 h 925512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595313 w 1140619"/>
              <a:gd name="connsiteY0" fmla="*/ 0 h 925512"/>
              <a:gd name="connsiteX1" fmla="*/ 0 w 1140619"/>
              <a:gd name="connsiteY1" fmla="*/ 917574 h 925512"/>
              <a:gd name="connsiteX2" fmla="*/ 1077119 w 1140619"/>
              <a:gd name="connsiteY2" fmla="*/ 925512 h 925512"/>
              <a:gd name="connsiteX3" fmla="*/ 1140619 w 1140619"/>
              <a:gd name="connsiteY3" fmla="*/ 816768 h 925512"/>
              <a:gd name="connsiteX4" fmla="*/ 595313 w 1140619"/>
              <a:gd name="connsiteY4" fmla="*/ 0 h 925512"/>
              <a:gd name="connsiteX0" fmla="*/ 588169 w 1133475"/>
              <a:gd name="connsiteY0" fmla="*/ 0 h 925512"/>
              <a:gd name="connsiteX1" fmla="*/ 0 w 1133475"/>
              <a:gd name="connsiteY1" fmla="*/ 908049 h 925512"/>
              <a:gd name="connsiteX2" fmla="*/ 1069975 w 1133475"/>
              <a:gd name="connsiteY2" fmla="*/ 925512 h 925512"/>
              <a:gd name="connsiteX3" fmla="*/ 1133475 w 1133475"/>
              <a:gd name="connsiteY3" fmla="*/ 816768 h 925512"/>
              <a:gd name="connsiteX4" fmla="*/ 588169 w 1133475"/>
              <a:gd name="connsiteY4" fmla="*/ 0 h 925512"/>
              <a:gd name="connsiteX0" fmla="*/ 583406 w 1128712"/>
              <a:gd name="connsiteY0" fmla="*/ 0 h 925512"/>
              <a:gd name="connsiteX1" fmla="*/ 0 w 1128712"/>
              <a:gd name="connsiteY1" fmla="*/ 919955 h 925512"/>
              <a:gd name="connsiteX2" fmla="*/ 1065212 w 1128712"/>
              <a:gd name="connsiteY2" fmla="*/ 925512 h 925512"/>
              <a:gd name="connsiteX3" fmla="*/ 1128712 w 1128712"/>
              <a:gd name="connsiteY3" fmla="*/ 816768 h 925512"/>
              <a:gd name="connsiteX4" fmla="*/ 583406 w 1128712"/>
              <a:gd name="connsiteY4" fmla="*/ 0 h 925512"/>
              <a:gd name="connsiteX0" fmla="*/ 583406 w 1128712"/>
              <a:gd name="connsiteY0" fmla="*/ 0 h 925512"/>
              <a:gd name="connsiteX1" fmla="*/ 0 w 1128712"/>
              <a:gd name="connsiteY1" fmla="*/ 924718 h 925512"/>
              <a:gd name="connsiteX2" fmla="*/ 1065212 w 1128712"/>
              <a:gd name="connsiteY2" fmla="*/ 925512 h 925512"/>
              <a:gd name="connsiteX3" fmla="*/ 1128712 w 1128712"/>
              <a:gd name="connsiteY3" fmla="*/ 816768 h 925512"/>
              <a:gd name="connsiteX4" fmla="*/ 583406 w 1128712"/>
              <a:gd name="connsiteY4" fmla="*/ 0 h 925512"/>
              <a:gd name="connsiteX0" fmla="*/ 585787 w 1128712"/>
              <a:gd name="connsiteY0" fmla="*/ 0 h 939799"/>
              <a:gd name="connsiteX1" fmla="*/ 0 w 1128712"/>
              <a:gd name="connsiteY1" fmla="*/ 939005 h 939799"/>
              <a:gd name="connsiteX2" fmla="*/ 1065212 w 1128712"/>
              <a:gd name="connsiteY2" fmla="*/ 939799 h 939799"/>
              <a:gd name="connsiteX3" fmla="*/ 1128712 w 1128712"/>
              <a:gd name="connsiteY3" fmla="*/ 831055 h 939799"/>
              <a:gd name="connsiteX4" fmla="*/ 585787 w 1128712"/>
              <a:gd name="connsiteY4" fmla="*/ 0 h 93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712" h="939799">
                <a:moveTo>
                  <a:pt x="585787" y="0"/>
                </a:moveTo>
                <a:lnTo>
                  <a:pt x="0" y="939005"/>
                </a:lnTo>
                <a:lnTo>
                  <a:pt x="1065212" y="939799"/>
                </a:lnTo>
                <a:cubicBezTo>
                  <a:pt x="1102255" y="871007"/>
                  <a:pt x="1022615" y="1009384"/>
                  <a:pt x="1128712" y="831055"/>
                </a:cubicBezTo>
                <a:lnTo>
                  <a:pt x="585787" y="0"/>
                </a:lnTo>
                <a:close/>
              </a:path>
            </a:pathLst>
          </a:cu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="" xmlns:a16="http://schemas.microsoft.com/office/drawing/2014/main" id="{01BCD9F0-167F-4AA2-8C54-E7BEFF06E448}"/>
              </a:ext>
            </a:extLst>
          </p:cNvPr>
          <p:cNvSpPr/>
          <p:nvPr/>
        </p:nvSpPr>
        <p:spPr>
          <a:xfrm>
            <a:off x="-936" y="5567544"/>
            <a:ext cx="1629235" cy="1297781"/>
          </a:xfrm>
          <a:custGeom>
            <a:avLst/>
            <a:gdLst>
              <a:gd name="connsiteX0" fmla="*/ 12700 w 1689100"/>
              <a:gd name="connsiteY0" fmla="*/ 0 h 1308100"/>
              <a:gd name="connsiteX1" fmla="*/ 0 w 1689100"/>
              <a:gd name="connsiteY1" fmla="*/ 1308100 h 1308100"/>
              <a:gd name="connsiteX2" fmla="*/ 914400 w 1689100"/>
              <a:gd name="connsiteY2" fmla="*/ 1282700 h 1308100"/>
              <a:gd name="connsiteX3" fmla="*/ 1689100 w 1689100"/>
              <a:gd name="connsiteY3" fmla="*/ 25400 h 1308100"/>
              <a:gd name="connsiteX4" fmla="*/ 12700 w 1689100"/>
              <a:gd name="connsiteY4" fmla="*/ 0 h 1308100"/>
              <a:gd name="connsiteX0" fmla="*/ 12700 w 1727200"/>
              <a:gd name="connsiteY0" fmla="*/ 0 h 1308100"/>
              <a:gd name="connsiteX1" fmla="*/ 0 w 1727200"/>
              <a:gd name="connsiteY1" fmla="*/ 1308100 h 1308100"/>
              <a:gd name="connsiteX2" fmla="*/ 914400 w 1727200"/>
              <a:gd name="connsiteY2" fmla="*/ 1282700 h 1308100"/>
              <a:gd name="connsiteX3" fmla="*/ 1727200 w 1727200"/>
              <a:gd name="connsiteY3" fmla="*/ 106363 h 1308100"/>
              <a:gd name="connsiteX4" fmla="*/ 12700 w 1727200"/>
              <a:gd name="connsiteY4" fmla="*/ 0 h 1308100"/>
              <a:gd name="connsiteX0" fmla="*/ 12700 w 1712913"/>
              <a:gd name="connsiteY0" fmla="*/ 0 h 1308100"/>
              <a:gd name="connsiteX1" fmla="*/ 0 w 1712913"/>
              <a:gd name="connsiteY1" fmla="*/ 1308100 h 1308100"/>
              <a:gd name="connsiteX2" fmla="*/ 914400 w 1712913"/>
              <a:gd name="connsiteY2" fmla="*/ 1282700 h 1308100"/>
              <a:gd name="connsiteX3" fmla="*/ 1712913 w 1712913"/>
              <a:gd name="connsiteY3" fmla="*/ 39688 h 1308100"/>
              <a:gd name="connsiteX4" fmla="*/ 12700 w 1712913"/>
              <a:gd name="connsiteY4" fmla="*/ 0 h 1308100"/>
              <a:gd name="connsiteX0" fmla="*/ 3175 w 1712913"/>
              <a:gd name="connsiteY0" fmla="*/ 31749 h 1268412"/>
              <a:gd name="connsiteX1" fmla="*/ 0 w 1712913"/>
              <a:gd name="connsiteY1" fmla="*/ 1268412 h 1268412"/>
              <a:gd name="connsiteX2" fmla="*/ 914400 w 1712913"/>
              <a:gd name="connsiteY2" fmla="*/ 1243012 h 1268412"/>
              <a:gd name="connsiteX3" fmla="*/ 1712913 w 1712913"/>
              <a:gd name="connsiteY3" fmla="*/ 0 h 1268412"/>
              <a:gd name="connsiteX4" fmla="*/ 3175 w 1712913"/>
              <a:gd name="connsiteY4" fmla="*/ 31749 h 1268412"/>
              <a:gd name="connsiteX0" fmla="*/ 12700 w 1712913"/>
              <a:gd name="connsiteY0" fmla="*/ 0 h 1274763"/>
              <a:gd name="connsiteX1" fmla="*/ 0 w 1712913"/>
              <a:gd name="connsiteY1" fmla="*/ 1274763 h 1274763"/>
              <a:gd name="connsiteX2" fmla="*/ 914400 w 1712913"/>
              <a:gd name="connsiteY2" fmla="*/ 1249363 h 1274763"/>
              <a:gd name="connsiteX3" fmla="*/ 1712913 w 1712913"/>
              <a:gd name="connsiteY3" fmla="*/ 6351 h 1274763"/>
              <a:gd name="connsiteX4" fmla="*/ 12700 w 1712913"/>
              <a:gd name="connsiteY4" fmla="*/ 0 h 1274763"/>
              <a:gd name="connsiteX0" fmla="*/ 12700 w 1712913"/>
              <a:gd name="connsiteY0" fmla="*/ 0 h 1249363"/>
              <a:gd name="connsiteX1" fmla="*/ 0 w 1712913"/>
              <a:gd name="connsiteY1" fmla="*/ 1246188 h 1249363"/>
              <a:gd name="connsiteX2" fmla="*/ 914400 w 1712913"/>
              <a:gd name="connsiteY2" fmla="*/ 1249363 h 1249363"/>
              <a:gd name="connsiteX3" fmla="*/ 1712913 w 1712913"/>
              <a:gd name="connsiteY3" fmla="*/ 6351 h 1249363"/>
              <a:gd name="connsiteX4" fmla="*/ 12700 w 1712913"/>
              <a:gd name="connsiteY4" fmla="*/ 0 h 1249363"/>
              <a:gd name="connsiteX0" fmla="*/ 3141 w 1712913"/>
              <a:gd name="connsiteY0" fmla="*/ 0 h 1264711"/>
              <a:gd name="connsiteX1" fmla="*/ 0 w 1712913"/>
              <a:gd name="connsiteY1" fmla="*/ 1261536 h 1264711"/>
              <a:gd name="connsiteX2" fmla="*/ 914400 w 1712913"/>
              <a:gd name="connsiteY2" fmla="*/ 1264711 h 1264711"/>
              <a:gd name="connsiteX3" fmla="*/ 1712913 w 1712913"/>
              <a:gd name="connsiteY3" fmla="*/ 21699 h 1264711"/>
              <a:gd name="connsiteX4" fmla="*/ 3141 w 1712913"/>
              <a:gd name="connsiteY4" fmla="*/ 0 h 1264711"/>
              <a:gd name="connsiteX0" fmla="*/ 139 w 1716283"/>
              <a:gd name="connsiteY0" fmla="*/ 0 h 1252432"/>
              <a:gd name="connsiteX1" fmla="*/ 3370 w 1716283"/>
              <a:gd name="connsiteY1" fmla="*/ 1249257 h 1252432"/>
              <a:gd name="connsiteX2" fmla="*/ 917770 w 1716283"/>
              <a:gd name="connsiteY2" fmla="*/ 1252432 h 1252432"/>
              <a:gd name="connsiteX3" fmla="*/ 1716283 w 1716283"/>
              <a:gd name="connsiteY3" fmla="*/ 9420 h 1252432"/>
              <a:gd name="connsiteX4" fmla="*/ 139 w 1716283"/>
              <a:gd name="connsiteY4" fmla="*/ 0 h 1252432"/>
              <a:gd name="connsiteX0" fmla="*/ 139 w 1663710"/>
              <a:gd name="connsiteY0" fmla="*/ 0 h 1252432"/>
              <a:gd name="connsiteX1" fmla="*/ 3370 w 1663710"/>
              <a:gd name="connsiteY1" fmla="*/ 1249257 h 1252432"/>
              <a:gd name="connsiteX2" fmla="*/ 917770 w 1663710"/>
              <a:gd name="connsiteY2" fmla="*/ 1252432 h 1252432"/>
              <a:gd name="connsiteX3" fmla="*/ 1663710 w 1663710"/>
              <a:gd name="connsiteY3" fmla="*/ 14025 h 1252432"/>
              <a:gd name="connsiteX4" fmla="*/ 139 w 1663710"/>
              <a:gd name="connsiteY4" fmla="*/ 0 h 1252432"/>
              <a:gd name="connsiteX0" fmla="*/ 30224 w 1660340"/>
              <a:gd name="connsiteY0" fmla="*/ 0 h 1254734"/>
              <a:gd name="connsiteX1" fmla="*/ 0 w 1660340"/>
              <a:gd name="connsiteY1" fmla="*/ 1251559 h 1254734"/>
              <a:gd name="connsiteX2" fmla="*/ 914400 w 1660340"/>
              <a:gd name="connsiteY2" fmla="*/ 1254734 h 1254734"/>
              <a:gd name="connsiteX3" fmla="*/ 1660340 w 1660340"/>
              <a:gd name="connsiteY3" fmla="*/ 16327 h 1254734"/>
              <a:gd name="connsiteX4" fmla="*/ 30224 w 1660340"/>
              <a:gd name="connsiteY4" fmla="*/ 0 h 1254734"/>
              <a:gd name="connsiteX0" fmla="*/ 1548 w 1631664"/>
              <a:gd name="connsiteY0" fmla="*/ 0 h 1254734"/>
              <a:gd name="connsiteX1" fmla="*/ 0 w 1631664"/>
              <a:gd name="connsiteY1" fmla="*/ 1246955 h 1254734"/>
              <a:gd name="connsiteX2" fmla="*/ 885724 w 1631664"/>
              <a:gd name="connsiteY2" fmla="*/ 1254734 h 1254734"/>
              <a:gd name="connsiteX3" fmla="*/ 1631664 w 1631664"/>
              <a:gd name="connsiteY3" fmla="*/ 16327 h 1254734"/>
              <a:gd name="connsiteX4" fmla="*/ 1548 w 1631664"/>
              <a:gd name="connsiteY4" fmla="*/ 0 h 1254734"/>
              <a:gd name="connsiteX0" fmla="*/ 31 w 1630147"/>
              <a:gd name="connsiteY0" fmla="*/ 0 h 1254734"/>
              <a:gd name="connsiteX1" fmla="*/ 24770 w 1630147"/>
              <a:gd name="connsiteY1" fmla="*/ 1230840 h 1254734"/>
              <a:gd name="connsiteX2" fmla="*/ 884207 w 1630147"/>
              <a:gd name="connsiteY2" fmla="*/ 1254734 h 1254734"/>
              <a:gd name="connsiteX3" fmla="*/ 1630147 w 1630147"/>
              <a:gd name="connsiteY3" fmla="*/ 16327 h 1254734"/>
              <a:gd name="connsiteX4" fmla="*/ 31 w 1630147"/>
              <a:gd name="connsiteY4" fmla="*/ 0 h 1254734"/>
              <a:gd name="connsiteX0" fmla="*/ 232 w 1630348"/>
              <a:gd name="connsiteY0" fmla="*/ 0 h 1254734"/>
              <a:gd name="connsiteX1" fmla="*/ 1074 w 1630348"/>
              <a:gd name="connsiteY1" fmla="*/ 1242351 h 1254734"/>
              <a:gd name="connsiteX2" fmla="*/ 884408 w 1630348"/>
              <a:gd name="connsiteY2" fmla="*/ 1254734 h 1254734"/>
              <a:gd name="connsiteX3" fmla="*/ 1630348 w 1630348"/>
              <a:gd name="connsiteY3" fmla="*/ 16327 h 1254734"/>
              <a:gd name="connsiteX4" fmla="*/ 232 w 1630348"/>
              <a:gd name="connsiteY4" fmla="*/ 0 h 1254734"/>
              <a:gd name="connsiteX0" fmla="*/ 99 w 1634994"/>
              <a:gd name="connsiteY0" fmla="*/ 0 h 1254734"/>
              <a:gd name="connsiteX1" fmla="*/ 5720 w 1634994"/>
              <a:gd name="connsiteY1" fmla="*/ 1242351 h 1254734"/>
              <a:gd name="connsiteX2" fmla="*/ 889054 w 1634994"/>
              <a:gd name="connsiteY2" fmla="*/ 1254734 h 1254734"/>
              <a:gd name="connsiteX3" fmla="*/ 1634994 w 1634994"/>
              <a:gd name="connsiteY3" fmla="*/ 16327 h 1254734"/>
              <a:gd name="connsiteX4" fmla="*/ 99 w 1634994"/>
              <a:gd name="connsiteY4" fmla="*/ 0 h 125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4994" h="1254734">
                <a:moveTo>
                  <a:pt x="99" y="0"/>
                </a:moveTo>
                <a:cubicBezTo>
                  <a:pt x="-959" y="412221"/>
                  <a:pt x="6778" y="830130"/>
                  <a:pt x="5720" y="1242351"/>
                </a:cubicBezTo>
                <a:lnTo>
                  <a:pt x="889054" y="1254734"/>
                </a:lnTo>
                <a:lnTo>
                  <a:pt x="1634994" y="16327"/>
                </a:lnTo>
                <a:lnTo>
                  <a:pt x="9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FFFF210E-D91A-46F0-8E84-1EEE85678FDE}"/>
              </a:ext>
            </a:extLst>
          </p:cNvPr>
          <p:cNvSpPr/>
          <p:nvPr/>
        </p:nvSpPr>
        <p:spPr>
          <a:xfrm>
            <a:off x="4191000" y="1612900"/>
            <a:ext cx="8007350" cy="3994150"/>
          </a:xfrm>
          <a:custGeom>
            <a:avLst/>
            <a:gdLst>
              <a:gd name="connsiteX0" fmla="*/ 6032500 w 6032500"/>
              <a:gd name="connsiteY0" fmla="*/ 0 h 4025900"/>
              <a:gd name="connsiteX1" fmla="*/ 0 w 6032500"/>
              <a:gd name="connsiteY1" fmla="*/ 12700 h 4025900"/>
              <a:gd name="connsiteX2" fmla="*/ 2628900 w 6032500"/>
              <a:gd name="connsiteY2" fmla="*/ 4025900 h 4025900"/>
              <a:gd name="connsiteX3" fmla="*/ 6019800 w 6032500"/>
              <a:gd name="connsiteY3" fmla="*/ 3975100 h 4025900"/>
              <a:gd name="connsiteX4" fmla="*/ 6032500 w 6032500"/>
              <a:gd name="connsiteY4" fmla="*/ 0 h 4025900"/>
              <a:gd name="connsiteX0" fmla="*/ 6667500 w 6667500"/>
              <a:gd name="connsiteY0" fmla="*/ 0 h 4025900"/>
              <a:gd name="connsiteX1" fmla="*/ 0 w 6667500"/>
              <a:gd name="connsiteY1" fmla="*/ 19050 h 4025900"/>
              <a:gd name="connsiteX2" fmla="*/ 3263900 w 6667500"/>
              <a:gd name="connsiteY2" fmla="*/ 4025900 h 4025900"/>
              <a:gd name="connsiteX3" fmla="*/ 6654800 w 6667500"/>
              <a:gd name="connsiteY3" fmla="*/ 3975100 h 4025900"/>
              <a:gd name="connsiteX4" fmla="*/ 6667500 w 6667500"/>
              <a:gd name="connsiteY4" fmla="*/ 0 h 4025900"/>
              <a:gd name="connsiteX0" fmla="*/ 6667500 w 6667500"/>
              <a:gd name="connsiteY0" fmla="*/ 0 h 3975100"/>
              <a:gd name="connsiteX1" fmla="*/ 0 w 6667500"/>
              <a:gd name="connsiteY1" fmla="*/ 19050 h 3975100"/>
              <a:gd name="connsiteX2" fmla="*/ 2616200 w 6667500"/>
              <a:gd name="connsiteY2" fmla="*/ 3968750 h 3975100"/>
              <a:gd name="connsiteX3" fmla="*/ 6654800 w 6667500"/>
              <a:gd name="connsiteY3" fmla="*/ 3975100 h 3975100"/>
              <a:gd name="connsiteX4" fmla="*/ 6667500 w 6667500"/>
              <a:gd name="connsiteY4" fmla="*/ 0 h 3975100"/>
              <a:gd name="connsiteX0" fmla="*/ 6667500 w 6718300"/>
              <a:gd name="connsiteY0" fmla="*/ 0 h 3981450"/>
              <a:gd name="connsiteX1" fmla="*/ 0 w 6718300"/>
              <a:gd name="connsiteY1" fmla="*/ 19050 h 3981450"/>
              <a:gd name="connsiteX2" fmla="*/ 2616200 w 6718300"/>
              <a:gd name="connsiteY2" fmla="*/ 3968750 h 3981450"/>
              <a:gd name="connsiteX3" fmla="*/ 6718300 w 6718300"/>
              <a:gd name="connsiteY3" fmla="*/ 3981450 h 3981450"/>
              <a:gd name="connsiteX4" fmla="*/ 6667500 w 6718300"/>
              <a:gd name="connsiteY4" fmla="*/ 0 h 3981450"/>
              <a:gd name="connsiteX0" fmla="*/ 6724650 w 6724650"/>
              <a:gd name="connsiteY0" fmla="*/ 0 h 3987800"/>
              <a:gd name="connsiteX1" fmla="*/ 0 w 6724650"/>
              <a:gd name="connsiteY1" fmla="*/ 25400 h 3987800"/>
              <a:gd name="connsiteX2" fmla="*/ 2616200 w 6724650"/>
              <a:gd name="connsiteY2" fmla="*/ 3975100 h 3987800"/>
              <a:gd name="connsiteX3" fmla="*/ 6718300 w 6724650"/>
              <a:gd name="connsiteY3" fmla="*/ 3987800 h 3987800"/>
              <a:gd name="connsiteX4" fmla="*/ 6724650 w 6724650"/>
              <a:gd name="connsiteY4" fmla="*/ 0 h 3987800"/>
              <a:gd name="connsiteX0" fmla="*/ 6724650 w 6724650"/>
              <a:gd name="connsiteY0" fmla="*/ 0 h 3987800"/>
              <a:gd name="connsiteX1" fmla="*/ 0 w 6724650"/>
              <a:gd name="connsiteY1" fmla="*/ 25400 h 3987800"/>
              <a:gd name="connsiteX2" fmla="*/ 2616200 w 6724650"/>
              <a:gd name="connsiteY2" fmla="*/ 3975100 h 3987800"/>
              <a:gd name="connsiteX3" fmla="*/ 6718300 w 6724650"/>
              <a:gd name="connsiteY3" fmla="*/ 3987800 h 3987800"/>
              <a:gd name="connsiteX4" fmla="*/ 6724650 w 6724650"/>
              <a:gd name="connsiteY4" fmla="*/ 0 h 3987800"/>
              <a:gd name="connsiteX0" fmla="*/ 6724650 w 6724650"/>
              <a:gd name="connsiteY0" fmla="*/ 0 h 3987800"/>
              <a:gd name="connsiteX1" fmla="*/ 0 w 6724650"/>
              <a:gd name="connsiteY1" fmla="*/ 19050 h 3987800"/>
              <a:gd name="connsiteX2" fmla="*/ 2616200 w 6724650"/>
              <a:gd name="connsiteY2" fmla="*/ 3975100 h 3987800"/>
              <a:gd name="connsiteX3" fmla="*/ 6718300 w 6724650"/>
              <a:gd name="connsiteY3" fmla="*/ 3987800 h 3987800"/>
              <a:gd name="connsiteX4" fmla="*/ 6724650 w 6724650"/>
              <a:gd name="connsiteY4" fmla="*/ 0 h 3987800"/>
              <a:gd name="connsiteX0" fmla="*/ 6724650 w 6724650"/>
              <a:gd name="connsiteY0" fmla="*/ 0 h 3975100"/>
              <a:gd name="connsiteX1" fmla="*/ 0 w 6724650"/>
              <a:gd name="connsiteY1" fmla="*/ 6350 h 3975100"/>
              <a:gd name="connsiteX2" fmla="*/ 2616200 w 6724650"/>
              <a:gd name="connsiteY2" fmla="*/ 3962400 h 3975100"/>
              <a:gd name="connsiteX3" fmla="*/ 6718300 w 6724650"/>
              <a:gd name="connsiteY3" fmla="*/ 3975100 h 3975100"/>
              <a:gd name="connsiteX4" fmla="*/ 6724650 w 6724650"/>
              <a:gd name="connsiteY4" fmla="*/ 0 h 3975100"/>
              <a:gd name="connsiteX0" fmla="*/ 8007350 w 8007350"/>
              <a:gd name="connsiteY0" fmla="*/ 6350 h 3981450"/>
              <a:gd name="connsiteX1" fmla="*/ 0 w 8007350"/>
              <a:gd name="connsiteY1" fmla="*/ 0 h 3981450"/>
              <a:gd name="connsiteX2" fmla="*/ 3898900 w 8007350"/>
              <a:gd name="connsiteY2" fmla="*/ 3968750 h 3981450"/>
              <a:gd name="connsiteX3" fmla="*/ 8001000 w 8007350"/>
              <a:gd name="connsiteY3" fmla="*/ 3981450 h 3981450"/>
              <a:gd name="connsiteX4" fmla="*/ 8007350 w 8007350"/>
              <a:gd name="connsiteY4" fmla="*/ 6350 h 3981450"/>
              <a:gd name="connsiteX0" fmla="*/ 8007350 w 8007350"/>
              <a:gd name="connsiteY0" fmla="*/ 6350 h 3994150"/>
              <a:gd name="connsiteX1" fmla="*/ 0 w 8007350"/>
              <a:gd name="connsiteY1" fmla="*/ 0 h 3994150"/>
              <a:gd name="connsiteX2" fmla="*/ 2603500 w 8007350"/>
              <a:gd name="connsiteY2" fmla="*/ 3994150 h 3994150"/>
              <a:gd name="connsiteX3" fmla="*/ 8001000 w 8007350"/>
              <a:gd name="connsiteY3" fmla="*/ 3981450 h 3994150"/>
              <a:gd name="connsiteX4" fmla="*/ 8007350 w 8007350"/>
              <a:gd name="connsiteY4" fmla="*/ 6350 h 399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7350" h="3994150">
                <a:moveTo>
                  <a:pt x="8007350" y="6350"/>
                </a:moveTo>
                <a:lnTo>
                  <a:pt x="0" y="0"/>
                </a:lnTo>
                <a:lnTo>
                  <a:pt x="2603500" y="3994150"/>
                </a:lnTo>
                <a:lnTo>
                  <a:pt x="8001000" y="3981450"/>
                </a:lnTo>
                <a:cubicBezTo>
                  <a:pt x="7996767" y="2647950"/>
                  <a:pt x="7986183" y="1314450"/>
                  <a:pt x="8007350" y="63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24FA2B36-5435-47FB-BBEE-81EFF5191007}"/>
              </a:ext>
            </a:extLst>
          </p:cNvPr>
          <p:cNvCxnSpPr>
            <a:cxnSpLocks/>
          </p:cNvCxnSpPr>
          <p:nvPr/>
        </p:nvCxnSpPr>
        <p:spPr>
          <a:xfrm>
            <a:off x="9579429" y="2108200"/>
            <a:ext cx="216262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398699E0-5201-4471-B60C-A8713E115994}"/>
              </a:ext>
            </a:extLst>
          </p:cNvPr>
          <p:cNvSpPr txBox="1"/>
          <p:nvPr/>
        </p:nvSpPr>
        <p:spPr>
          <a:xfrm>
            <a:off x="6230449" y="3551521"/>
            <a:ext cx="5724644" cy="80727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r">
              <a:lnSpc>
                <a:spcPts val="5000"/>
              </a:lnSpc>
              <a:defRPr sz="3600" b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sz="7200" b="0" dirty="0">
                <a:latin typeface="+mn-lt"/>
                <a:ea typeface="+mn-ea"/>
                <a:cs typeface="+mn-ea"/>
                <a:sym typeface="+mn-lt"/>
              </a:rPr>
              <a:t>感谢您的欣赏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EF31714E-FC32-426E-B766-6C2629C10145}"/>
              </a:ext>
            </a:extLst>
          </p:cNvPr>
          <p:cNvSpPr/>
          <p:nvPr/>
        </p:nvSpPr>
        <p:spPr>
          <a:xfrm>
            <a:off x="9193191" y="2257412"/>
            <a:ext cx="2651688" cy="683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altLang="zh-CN" sz="3600" b="1" spc="600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36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04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45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CEDE837-810A-404F-8BD1-3995B65A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1515AB1-01F7-40EA-93DC-FE803AE98652}"/>
              </a:ext>
            </a:extLst>
          </p:cNvPr>
          <p:cNvGrpSpPr/>
          <p:nvPr/>
        </p:nvGrpSpPr>
        <p:grpSpPr>
          <a:xfrm>
            <a:off x="4092320" y="-5127"/>
            <a:ext cx="3985938" cy="2815555"/>
            <a:chOff x="9551989" y="-129541"/>
            <a:chExt cx="5037771" cy="3558541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DACD3CAC-6E5A-458C-BC1A-3ED43C23E2D4}"/>
                </a:ext>
              </a:extLst>
            </p:cNvPr>
            <p:cNvSpPr/>
            <p:nvPr/>
          </p:nvSpPr>
          <p:spPr>
            <a:xfrm>
              <a:off x="10472737" y="-129541"/>
              <a:ext cx="3190875" cy="2729865"/>
            </a:xfrm>
            <a:custGeom>
              <a:avLst/>
              <a:gdLst>
                <a:gd name="connsiteX0" fmla="*/ 15240 w 3093720"/>
                <a:gd name="connsiteY0" fmla="*/ 0 h 2682240"/>
                <a:gd name="connsiteX1" fmla="*/ 0 w 3093720"/>
                <a:gd name="connsiteY1" fmla="*/ 1805940 h 2682240"/>
                <a:gd name="connsiteX2" fmla="*/ 1546860 w 3093720"/>
                <a:gd name="connsiteY2" fmla="*/ 2682240 h 2682240"/>
                <a:gd name="connsiteX3" fmla="*/ 3093720 w 3093720"/>
                <a:gd name="connsiteY3" fmla="*/ 1813560 h 2682240"/>
                <a:gd name="connsiteX4" fmla="*/ 3093720 w 3093720"/>
                <a:gd name="connsiteY4" fmla="*/ 15240 h 2682240"/>
                <a:gd name="connsiteX5" fmla="*/ 15240 w 3093720"/>
                <a:gd name="connsiteY5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720" h="2682240">
                  <a:moveTo>
                    <a:pt x="15240" y="0"/>
                  </a:moveTo>
                  <a:lnTo>
                    <a:pt x="0" y="1805940"/>
                  </a:lnTo>
                  <a:lnTo>
                    <a:pt x="1546860" y="2682240"/>
                  </a:lnTo>
                  <a:lnTo>
                    <a:pt x="3093720" y="1813560"/>
                  </a:lnTo>
                  <a:lnTo>
                    <a:pt x="3093720" y="152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8FF39A36-A9D8-4C5C-AC3B-6944F6720D16}"/>
                </a:ext>
              </a:extLst>
            </p:cNvPr>
            <p:cNvSpPr/>
            <p:nvPr/>
          </p:nvSpPr>
          <p:spPr>
            <a:xfrm>
              <a:off x="9551989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6354CA0B-9B72-4E1E-BE0C-9295E145F03C}"/>
                </a:ext>
              </a:extLst>
            </p:cNvPr>
            <p:cNvSpPr/>
            <p:nvPr/>
          </p:nvSpPr>
          <p:spPr>
            <a:xfrm>
              <a:off x="10513060" y="-114300"/>
              <a:ext cx="3604260" cy="353568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4260" h="3535680">
                  <a:moveTo>
                    <a:pt x="0" y="2362200"/>
                  </a:moveTo>
                  <a:lnTo>
                    <a:pt x="2072640" y="3535680"/>
                  </a:lnTo>
                  <a:lnTo>
                    <a:pt x="3604260" y="2644140"/>
                  </a:lnTo>
                  <a:lnTo>
                    <a:pt x="3604260" y="0"/>
                  </a:lnTo>
                  <a:lnTo>
                    <a:pt x="3101340" y="0"/>
                  </a:lnTo>
                  <a:lnTo>
                    <a:pt x="3108960" y="2339340"/>
                  </a:lnTo>
                  <a:lnTo>
                    <a:pt x="2057400" y="2956560"/>
                  </a:lnTo>
                  <a:lnTo>
                    <a:pt x="7620" y="178308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="" xmlns:a16="http://schemas.microsoft.com/office/drawing/2014/main" id="{19BF7691-3115-46CC-963A-0E96841B1252}"/>
                </a:ext>
              </a:extLst>
            </p:cNvPr>
            <p:cNvSpPr/>
            <p:nvPr/>
          </p:nvSpPr>
          <p:spPr>
            <a:xfrm flipH="1">
              <a:off x="10025380" y="-114300"/>
              <a:ext cx="3598545" cy="354330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  <a:gd name="connsiteX0" fmla="*/ 0 w 3604260"/>
                <a:gd name="connsiteY0" fmla="*/ 2362200 h 3543300"/>
                <a:gd name="connsiteX1" fmla="*/ 2004060 w 3604260"/>
                <a:gd name="connsiteY1" fmla="*/ 3543300 h 3543300"/>
                <a:gd name="connsiteX2" fmla="*/ 3604260 w 3604260"/>
                <a:gd name="connsiteY2" fmla="*/ 2644140 h 3543300"/>
                <a:gd name="connsiteX3" fmla="*/ 3604260 w 3604260"/>
                <a:gd name="connsiteY3" fmla="*/ 0 h 3543300"/>
                <a:gd name="connsiteX4" fmla="*/ 3101340 w 3604260"/>
                <a:gd name="connsiteY4" fmla="*/ 0 h 3543300"/>
                <a:gd name="connsiteX5" fmla="*/ 3108960 w 3604260"/>
                <a:gd name="connsiteY5" fmla="*/ 2339340 h 3543300"/>
                <a:gd name="connsiteX6" fmla="*/ 2057400 w 3604260"/>
                <a:gd name="connsiteY6" fmla="*/ 2956560 h 3543300"/>
                <a:gd name="connsiteX7" fmla="*/ 7620 w 3604260"/>
                <a:gd name="connsiteY7" fmla="*/ 1783080 h 3543300"/>
                <a:gd name="connsiteX8" fmla="*/ 0 w 3604260"/>
                <a:gd name="connsiteY8" fmla="*/ 2362200 h 3543300"/>
                <a:gd name="connsiteX0" fmla="*/ 0 w 3596640"/>
                <a:gd name="connsiteY0" fmla="*/ 230124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0 w 3596640"/>
                <a:gd name="connsiteY8" fmla="*/ 2301240 h 3543300"/>
                <a:gd name="connsiteX0" fmla="*/ 15240 w 3596640"/>
                <a:gd name="connsiteY0" fmla="*/ 234696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15240 w 3596640"/>
                <a:gd name="connsiteY8" fmla="*/ 2346960 h 3543300"/>
                <a:gd name="connsiteX0" fmla="*/ 0 w 3581400"/>
                <a:gd name="connsiteY0" fmla="*/ 2346960 h 3543300"/>
                <a:gd name="connsiteX1" fmla="*/ 1981200 w 3581400"/>
                <a:gd name="connsiteY1" fmla="*/ 3543300 h 3543300"/>
                <a:gd name="connsiteX2" fmla="*/ 3581400 w 3581400"/>
                <a:gd name="connsiteY2" fmla="*/ 2644140 h 3543300"/>
                <a:gd name="connsiteX3" fmla="*/ 3581400 w 3581400"/>
                <a:gd name="connsiteY3" fmla="*/ 0 h 3543300"/>
                <a:gd name="connsiteX4" fmla="*/ 3078480 w 3581400"/>
                <a:gd name="connsiteY4" fmla="*/ 0 h 3543300"/>
                <a:gd name="connsiteX5" fmla="*/ 3086100 w 3581400"/>
                <a:gd name="connsiteY5" fmla="*/ 2339340 h 3543300"/>
                <a:gd name="connsiteX6" fmla="*/ 2034540 w 3581400"/>
                <a:gd name="connsiteY6" fmla="*/ 2956560 h 3543300"/>
                <a:gd name="connsiteX7" fmla="*/ 53340 w 3581400"/>
                <a:gd name="connsiteY7" fmla="*/ 1821180 h 3543300"/>
                <a:gd name="connsiteX8" fmla="*/ 0 w 3581400"/>
                <a:gd name="connsiteY8" fmla="*/ 2346960 h 3543300"/>
                <a:gd name="connsiteX0" fmla="*/ 7620 w 3589020"/>
                <a:gd name="connsiteY0" fmla="*/ 2346960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7620 w 3589020"/>
                <a:gd name="connsiteY8" fmla="*/ 2346960 h 3543300"/>
                <a:gd name="connsiteX0" fmla="*/ 0 w 3600450"/>
                <a:gd name="connsiteY0" fmla="*/ 2346960 h 3543300"/>
                <a:gd name="connsiteX1" fmla="*/ 2000250 w 3600450"/>
                <a:gd name="connsiteY1" fmla="*/ 3543300 h 3543300"/>
                <a:gd name="connsiteX2" fmla="*/ 3600450 w 3600450"/>
                <a:gd name="connsiteY2" fmla="*/ 2644140 h 3543300"/>
                <a:gd name="connsiteX3" fmla="*/ 3600450 w 3600450"/>
                <a:gd name="connsiteY3" fmla="*/ 0 h 3543300"/>
                <a:gd name="connsiteX4" fmla="*/ 3097530 w 3600450"/>
                <a:gd name="connsiteY4" fmla="*/ 0 h 3543300"/>
                <a:gd name="connsiteX5" fmla="*/ 3105150 w 3600450"/>
                <a:gd name="connsiteY5" fmla="*/ 2339340 h 3543300"/>
                <a:gd name="connsiteX6" fmla="*/ 2053590 w 3600450"/>
                <a:gd name="connsiteY6" fmla="*/ 2956560 h 3543300"/>
                <a:gd name="connsiteX7" fmla="*/ 11430 w 3600450"/>
                <a:gd name="connsiteY7" fmla="*/ 1805940 h 3543300"/>
                <a:gd name="connsiteX8" fmla="*/ 0 w 3600450"/>
                <a:gd name="connsiteY8" fmla="*/ 2346960 h 3543300"/>
                <a:gd name="connsiteX0" fmla="*/ 2858 w 3589020"/>
                <a:gd name="connsiteY0" fmla="*/ 2351723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2858 w 3589020"/>
                <a:gd name="connsiteY8" fmla="*/ 2351723 h 3543300"/>
                <a:gd name="connsiteX0" fmla="*/ 74 w 3595761"/>
                <a:gd name="connsiteY0" fmla="*/ 2351723 h 3543300"/>
                <a:gd name="connsiteX1" fmla="*/ 1995561 w 3595761"/>
                <a:gd name="connsiteY1" fmla="*/ 3543300 h 3543300"/>
                <a:gd name="connsiteX2" fmla="*/ 3595761 w 3595761"/>
                <a:gd name="connsiteY2" fmla="*/ 2644140 h 3543300"/>
                <a:gd name="connsiteX3" fmla="*/ 3595761 w 3595761"/>
                <a:gd name="connsiteY3" fmla="*/ 0 h 3543300"/>
                <a:gd name="connsiteX4" fmla="*/ 3092841 w 3595761"/>
                <a:gd name="connsiteY4" fmla="*/ 0 h 3543300"/>
                <a:gd name="connsiteX5" fmla="*/ 3100461 w 3595761"/>
                <a:gd name="connsiteY5" fmla="*/ 2339340 h 3543300"/>
                <a:gd name="connsiteX6" fmla="*/ 2048901 w 3595761"/>
                <a:gd name="connsiteY6" fmla="*/ 2956560 h 3543300"/>
                <a:gd name="connsiteX7" fmla="*/ 6741 w 3595761"/>
                <a:gd name="connsiteY7" fmla="*/ 1805940 h 3543300"/>
                <a:gd name="connsiteX8" fmla="*/ 74 w 3595761"/>
                <a:gd name="connsiteY8" fmla="*/ 2351723 h 3543300"/>
                <a:gd name="connsiteX0" fmla="*/ 2858 w 3598545"/>
                <a:gd name="connsiteY0" fmla="*/ 2351723 h 3543300"/>
                <a:gd name="connsiteX1" fmla="*/ 1998345 w 3598545"/>
                <a:gd name="connsiteY1" fmla="*/ 3543300 h 3543300"/>
                <a:gd name="connsiteX2" fmla="*/ 3598545 w 3598545"/>
                <a:gd name="connsiteY2" fmla="*/ 2644140 h 3543300"/>
                <a:gd name="connsiteX3" fmla="*/ 3598545 w 3598545"/>
                <a:gd name="connsiteY3" fmla="*/ 0 h 3543300"/>
                <a:gd name="connsiteX4" fmla="*/ 3095625 w 3598545"/>
                <a:gd name="connsiteY4" fmla="*/ 0 h 3543300"/>
                <a:gd name="connsiteX5" fmla="*/ 3103245 w 3598545"/>
                <a:gd name="connsiteY5" fmla="*/ 2339340 h 3543300"/>
                <a:gd name="connsiteX6" fmla="*/ 2051685 w 3598545"/>
                <a:gd name="connsiteY6" fmla="*/ 2956560 h 3543300"/>
                <a:gd name="connsiteX7" fmla="*/ 0 w 3598545"/>
                <a:gd name="connsiteY7" fmla="*/ 1810703 h 3543300"/>
                <a:gd name="connsiteX8" fmla="*/ 2858 w 3598545"/>
                <a:gd name="connsiteY8" fmla="*/ 2351723 h 354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8545" h="3543300">
                  <a:moveTo>
                    <a:pt x="2858" y="2351723"/>
                  </a:moveTo>
                  <a:lnTo>
                    <a:pt x="1998345" y="3543300"/>
                  </a:lnTo>
                  <a:lnTo>
                    <a:pt x="3598545" y="2644140"/>
                  </a:lnTo>
                  <a:lnTo>
                    <a:pt x="3598545" y="0"/>
                  </a:lnTo>
                  <a:lnTo>
                    <a:pt x="3095625" y="0"/>
                  </a:lnTo>
                  <a:lnTo>
                    <a:pt x="3103245" y="2339340"/>
                  </a:lnTo>
                  <a:lnTo>
                    <a:pt x="2051685" y="2956560"/>
                  </a:lnTo>
                  <a:lnTo>
                    <a:pt x="0" y="1810703"/>
                  </a:lnTo>
                  <a:cubicBezTo>
                    <a:pt x="953" y="1992631"/>
                    <a:pt x="1905" y="2169795"/>
                    <a:pt x="2858" y="2351723"/>
                  </a:cubicBez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="" xmlns:a16="http://schemas.microsoft.com/office/drawing/2014/main" id="{4BEAD8BE-BD20-4870-814A-4DAF368BCD68}"/>
                </a:ext>
              </a:extLst>
            </p:cNvPr>
            <p:cNvSpPr/>
            <p:nvPr/>
          </p:nvSpPr>
          <p:spPr>
            <a:xfrm flipH="1">
              <a:off x="14102080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FEAD9DE-4DFE-4A9D-8DFC-EE41C9239E80}"/>
              </a:ext>
            </a:extLst>
          </p:cNvPr>
          <p:cNvSpPr/>
          <p:nvPr/>
        </p:nvSpPr>
        <p:spPr>
          <a:xfrm>
            <a:off x="3647852" y="3238034"/>
            <a:ext cx="48706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5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66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E82A20A-7B6C-43BC-B1E3-CEAFB4B32B7B}"/>
              </a:ext>
            </a:extLst>
          </p:cNvPr>
          <p:cNvSpPr/>
          <p:nvPr/>
        </p:nvSpPr>
        <p:spPr>
          <a:xfrm>
            <a:off x="2885567" y="4318788"/>
            <a:ext cx="63951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533321E-80B0-46DE-A5A6-F7A7CE22F13D}"/>
              </a:ext>
            </a:extLst>
          </p:cNvPr>
          <p:cNvSpPr/>
          <p:nvPr/>
        </p:nvSpPr>
        <p:spPr>
          <a:xfrm>
            <a:off x="5125439" y="613157"/>
            <a:ext cx="19734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5400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ONE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="" xmlns:a16="http://schemas.microsoft.com/office/drawing/2014/main" id="{DAF35B0B-12E3-4A87-ABBB-6920ADEDBD25}"/>
              </a:ext>
            </a:extLst>
          </p:cNvPr>
          <p:cNvSpPr/>
          <p:nvPr/>
        </p:nvSpPr>
        <p:spPr>
          <a:xfrm flipH="1">
            <a:off x="5266179" y="4601028"/>
            <a:ext cx="6937829" cy="2256971"/>
          </a:xfrm>
          <a:prstGeom prst="triangle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="" xmlns:a16="http://schemas.microsoft.com/office/drawing/2014/main" id="{C8DA8D5A-46F4-4ECC-AE06-175819269136}"/>
              </a:ext>
            </a:extLst>
          </p:cNvPr>
          <p:cNvSpPr/>
          <p:nvPr/>
        </p:nvSpPr>
        <p:spPr>
          <a:xfrm>
            <a:off x="0" y="4601029"/>
            <a:ext cx="6937829" cy="225697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71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65F32F5D-4BED-45AB-BBFA-C49A5101A67D}"/>
              </a:ext>
            </a:extLst>
          </p:cNvPr>
          <p:cNvGrpSpPr/>
          <p:nvPr/>
        </p:nvGrpSpPr>
        <p:grpSpPr>
          <a:xfrm>
            <a:off x="-15852" y="0"/>
            <a:ext cx="12222910" cy="3766873"/>
            <a:chOff x="-15852" y="0"/>
            <a:chExt cx="12222910" cy="3766873"/>
          </a:xfrm>
        </p:grpSpPr>
        <p:pic>
          <p:nvPicPr>
            <p:cNvPr id="25" name="图片 24">
              <a:extLst>
                <a:ext uri="{FF2B5EF4-FFF2-40B4-BE49-F238E27FC236}">
                  <a16:creationId xmlns="" xmlns:a16="http://schemas.microsoft.com/office/drawing/2014/main" id="{868E0F5A-DB2D-4B79-AFBA-930BCA1E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852" y="0"/>
              <a:ext cx="12207851" cy="3766873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B096BC33-D4B8-476A-B10D-6451D4CC9DE0}"/>
                </a:ext>
              </a:extLst>
            </p:cNvPr>
            <p:cNvSpPr/>
            <p:nvPr/>
          </p:nvSpPr>
          <p:spPr>
            <a:xfrm>
              <a:off x="0" y="0"/>
              <a:ext cx="12207058" cy="3766873"/>
            </a:xfrm>
            <a:prstGeom prst="rect">
              <a:avLst/>
            </a:prstGeom>
            <a:gradFill>
              <a:gsLst>
                <a:gs pos="100000">
                  <a:srgbClr val="C00000">
                    <a:alpha val="0"/>
                  </a:srgbClr>
                </a:gs>
                <a:gs pos="0">
                  <a:srgbClr val="84010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DDF691F5-F04B-4649-ADF5-3724DBC1050B}"/>
              </a:ext>
            </a:extLst>
          </p:cNvPr>
          <p:cNvSpPr txBox="1"/>
          <p:nvPr/>
        </p:nvSpPr>
        <p:spPr>
          <a:xfrm>
            <a:off x="2754871" y="3137817"/>
            <a:ext cx="666640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kern="0" spc="300" dirty="0">
                <a:solidFill>
                  <a:schemeClr val="bg1"/>
                </a:solidFill>
                <a:cs typeface="+mn-ea"/>
                <a:sym typeface="+mn-lt"/>
              </a:rPr>
              <a:t>Overview of enterprise management</a:t>
            </a:r>
          </a:p>
        </p:txBody>
      </p:sp>
      <p:sp>
        <p:nvSpPr>
          <p:cNvPr id="19" name="文本框 3">
            <a:extLst>
              <a:ext uri="{FF2B5EF4-FFF2-40B4-BE49-F238E27FC236}">
                <a16:creationId xmlns="" xmlns:a16="http://schemas.microsoft.com/office/drawing/2014/main" id="{2641ED5D-7A6D-4A56-AD59-17C82E10D565}"/>
              </a:ext>
            </a:extLst>
          </p:cNvPr>
          <p:cNvSpPr txBox="1"/>
          <p:nvPr/>
        </p:nvSpPr>
        <p:spPr>
          <a:xfrm>
            <a:off x="4010232" y="2481483"/>
            <a:ext cx="41865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sz="4000" spc="6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企业管理概述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="" xmlns:a16="http://schemas.microsoft.com/office/drawing/2014/main" id="{28E7D939-680C-493A-AD30-21354D813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938" y="4461110"/>
            <a:ext cx="9505056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3000"/>
              </a:lnSpc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是对企业生产经营活动进行计划、组织、指挥、协调和控制等一系列活动的总称，是社会化大生产的客观要求。企业管理是尽可能利用企业的人力、物力、财力、信息等资源，实现省、快、多、好的目标，取得最大的投入产出效率。</a:t>
            </a:r>
          </a:p>
        </p:txBody>
      </p:sp>
    </p:spTree>
    <p:extLst>
      <p:ext uri="{BB962C8B-B14F-4D97-AF65-F5344CB8AC3E}">
        <p14:creationId xmlns:p14="http://schemas.microsoft.com/office/powerpoint/2010/main" val="13737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0990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852029" y="396780"/>
            <a:ext cx="30655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</a:p>
        </p:txBody>
      </p:sp>
      <p:sp>
        <p:nvSpPr>
          <p:cNvPr id="14" name="燕尾形箭头 2">
            <a:extLst>
              <a:ext uri="{FF2B5EF4-FFF2-40B4-BE49-F238E27FC236}">
                <a16:creationId xmlns="" xmlns:a16="http://schemas.microsoft.com/office/drawing/2014/main" id="{430E7354-5652-4338-9832-0675E51A4222}"/>
              </a:ext>
            </a:extLst>
          </p:cNvPr>
          <p:cNvSpPr/>
          <p:nvPr/>
        </p:nvSpPr>
        <p:spPr>
          <a:xfrm>
            <a:off x="1448878" y="3527319"/>
            <a:ext cx="9405532" cy="228600"/>
          </a:xfrm>
          <a:prstGeom prst="notchedRightArrow">
            <a:avLst/>
          </a:prstGeom>
          <a:solidFill>
            <a:srgbClr val="404040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66BA9847-0638-4958-AEF2-54174855ACF2}"/>
              </a:ext>
            </a:extLst>
          </p:cNvPr>
          <p:cNvSpPr/>
          <p:nvPr/>
        </p:nvSpPr>
        <p:spPr>
          <a:xfrm>
            <a:off x="478966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BB02D7C7-22FF-4005-959D-D0210B03134C}"/>
              </a:ext>
            </a:extLst>
          </p:cNvPr>
          <p:cNvSpPr/>
          <p:nvPr/>
        </p:nvSpPr>
        <p:spPr>
          <a:xfrm>
            <a:off x="7285079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D25493DD-63CD-4DEF-91A2-D9988249340C}"/>
              </a:ext>
            </a:extLst>
          </p:cNvPr>
          <p:cNvSpPr/>
          <p:nvPr/>
        </p:nvSpPr>
        <p:spPr>
          <a:xfrm>
            <a:off x="9765442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="" xmlns:a16="http://schemas.microsoft.com/office/drawing/2014/main" id="{217D6F4A-B6E1-4B8A-826A-FF7924D3B039}"/>
              </a:ext>
            </a:extLst>
          </p:cNvPr>
          <p:cNvSpPr/>
          <p:nvPr/>
        </p:nvSpPr>
        <p:spPr>
          <a:xfrm>
            <a:off x="230930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CE0C8045-14D9-4B2C-A27F-044BEEAB6761}"/>
              </a:ext>
            </a:extLst>
          </p:cNvPr>
          <p:cNvGrpSpPr/>
          <p:nvPr/>
        </p:nvGrpSpPr>
        <p:grpSpPr>
          <a:xfrm>
            <a:off x="4389298" y="2318726"/>
            <a:ext cx="977263" cy="962022"/>
            <a:chOff x="4341368" y="2343128"/>
            <a:chExt cx="977263" cy="962021"/>
          </a:xfr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5400000" scaled="0"/>
          </a:gra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2" name="泪滴形 21">
              <a:extLst>
                <a:ext uri="{FF2B5EF4-FFF2-40B4-BE49-F238E27FC236}">
                  <a16:creationId xmlns="" xmlns:a16="http://schemas.microsoft.com/office/drawing/2014/main" id="{B820D341-EB48-4723-A607-6F96EE63B032}"/>
                </a:ext>
              </a:extLst>
            </p:cNvPr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0191AC3-E696-4C5E-9320-6ED08EDD92D3}"/>
                </a:ext>
              </a:extLst>
            </p:cNvPr>
            <p:cNvSpPr txBox="1"/>
            <p:nvPr/>
          </p:nvSpPr>
          <p:spPr>
            <a:xfrm>
              <a:off x="4497907" y="2545782"/>
              <a:ext cx="820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>
                <a:defRPr sz="3200" kern="0" spc="300">
                  <a:solidFill>
                    <a:schemeClr val="bg1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sym typeface="+mn-lt"/>
                </a:rPr>
                <a:t>02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8F08EB0B-CAF1-4A98-9DBB-CEEB3C239545}"/>
              </a:ext>
            </a:extLst>
          </p:cNvPr>
          <p:cNvGrpSpPr/>
          <p:nvPr/>
        </p:nvGrpSpPr>
        <p:grpSpPr>
          <a:xfrm>
            <a:off x="1907626" y="2318723"/>
            <a:ext cx="1024106" cy="962021"/>
            <a:chOff x="1784435" y="2343128"/>
            <a:chExt cx="1024106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5" name="泪滴形 24">
              <a:extLst>
                <a:ext uri="{FF2B5EF4-FFF2-40B4-BE49-F238E27FC236}">
                  <a16:creationId xmlns="" xmlns:a16="http://schemas.microsoft.com/office/drawing/2014/main" id="{2EB0DFAA-3EBE-4787-8D87-92D698C2D64D}"/>
                </a:ext>
              </a:extLst>
            </p:cNvPr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0C93CC9C-35BE-479B-8A0F-65B237C7E2D9}"/>
                </a:ext>
              </a:extLst>
            </p:cNvPr>
            <p:cNvSpPr txBox="1"/>
            <p:nvPr/>
          </p:nvSpPr>
          <p:spPr>
            <a:xfrm>
              <a:off x="1954811" y="2562971"/>
              <a:ext cx="853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>
                <a:defRPr sz="3200" kern="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sym typeface="+mn-lt"/>
                </a:rPr>
                <a:t>01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0B855C40-998A-469D-B7BF-AED11F73A76A}"/>
              </a:ext>
            </a:extLst>
          </p:cNvPr>
          <p:cNvGrpSpPr/>
          <p:nvPr/>
        </p:nvGrpSpPr>
        <p:grpSpPr>
          <a:xfrm>
            <a:off x="9367695" y="2318726"/>
            <a:ext cx="974642" cy="962022"/>
            <a:chOff x="9455232" y="2343128"/>
            <a:chExt cx="974642" cy="962021"/>
          </a:xfr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5400000" scaled="0"/>
          </a:gra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8" name="泪滴形 27">
              <a:extLst>
                <a:ext uri="{FF2B5EF4-FFF2-40B4-BE49-F238E27FC236}">
                  <a16:creationId xmlns="" xmlns:a16="http://schemas.microsoft.com/office/drawing/2014/main" id="{353EDB23-CA6C-47E5-9850-F3DE5FA8C58F}"/>
                </a:ext>
              </a:extLst>
            </p:cNvPr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54E62D2F-3075-425F-B109-795171A49ED7}"/>
                </a:ext>
              </a:extLst>
            </p:cNvPr>
            <p:cNvSpPr txBox="1"/>
            <p:nvPr/>
          </p:nvSpPr>
          <p:spPr>
            <a:xfrm>
              <a:off x="9609150" y="2524792"/>
              <a:ext cx="820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>
                <a:defRPr sz="3200" kern="0" spc="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04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A29246D2-E665-4ECB-9995-673562B344E9}"/>
              </a:ext>
            </a:extLst>
          </p:cNvPr>
          <p:cNvGrpSpPr/>
          <p:nvPr/>
        </p:nvGrpSpPr>
        <p:grpSpPr>
          <a:xfrm>
            <a:off x="6886023" y="2318725"/>
            <a:ext cx="1028322" cy="962022"/>
            <a:chOff x="6898301" y="2343128"/>
            <a:chExt cx="1028322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1" name="泪滴形 30">
              <a:extLst>
                <a:ext uri="{FF2B5EF4-FFF2-40B4-BE49-F238E27FC236}">
                  <a16:creationId xmlns="" xmlns:a16="http://schemas.microsoft.com/office/drawing/2014/main" id="{BBD0F463-3EF3-4EA0-8CDA-1061145A40AD}"/>
                </a:ext>
              </a:extLst>
            </p:cNvPr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D4FDB8DE-25E2-46D7-A788-B69E8917C166}"/>
                </a:ext>
              </a:extLst>
            </p:cNvPr>
            <p:cNvSpPr txBox="1"/>
            <p:nvPr/>
          </p:nvSpPr>
          <p:spPr>
            <a:xfrm>
              <a:off x="7072893" y="2540356"/>
              <a:ext cx="853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>
                <a:defRPr sz="3200" kern="0" spc="300">
                  <a:solidFill>
                    <a:schemeClr val="bg1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sym typeface="+mn-lt"/>
                </a:rPr>
                <a:t>03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lt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E4D27AF3-1863-4205-AF7D-265DF4246709}"/>
              </a:ext>
            </a:extLst>
          </p:cNvPr>
          <p:cNvSpPr/>
          <p:nvPr/>
        </p:nvSpPr>
        <p:spPr>
          <a:xfrm>
            <a:off x="1652235" y="3999738"/>
            <a:ext cx="15311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董事会</a:t>
            </a:r>
          </a:p>
        </p:txBody>
      </p:sp>
      <p:sp>
        <p:nvSpPr>
          <p:cNvPr id="34" name="矩形 47">
            <a:extLst>
              <a:ext uri="{FF2B5EF4-FFF2-40B4-BE49-F238E27FC236}">
                <a16:creationId xmlns="" xmlns:a16="http://schemas.microsoft.com/office/drawing/2014/main" id="{2094E118-F3C4-4EAE-B85D-B4616385B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53" y="4505819"/>
            <a:ext cx="2049496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2EF2C921-23A5-48D6-BAE2-DEBCF52E69D3}"/>
              </a:ext>
            </a:extLst>
          </p:cNvPr>
          <p:cNvSpPr/>
          <p:nvPr/>
        </p:nvSpPr>
        <p:spPr>
          <a:xfrm>
            <a:off x="4267240" y="3981617"/>
            <a:ext cx="1223395" cy="461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总经理</a:t>
            </a:r>
          </a:p>
        </p:txBody>
      </p:sp>
      <p:sp>
        <p:nvSpPr>
          <p:cNvPr id="36" name="矩形 47">
            <a:extLst>
              <a:ext uri="{FF2B5EF4-FFF2-40B4-BE49-F238E27FC236}">
                <a16:creationId xmlns="" xmlns:a16="http://schemas.microsoft.com/office/drawing/2014/main" id="{4D92F5BE-8DF5-4061-A72F-B0455F6AA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523" y="4505819"/>
            <a:ext cx="2049497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D0E523E-A515-4671-A6B0-C2CF38AA3EB7}"/>
              </a:ext>
            </a:extLst>
          </p:cNvPr>
          <p:cNvSpPr/>
          <p:nvPr/>
        </p:nvSpPr>
        <p:spPr>
          <a:xfrm>
            <a:off x="6580892" y="3999746"/>
            <a:ext cx="1569642" cy="461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部门经理</a:t>
            </a:r>
          </a:p>
        </p:txBody>
      </p:sp>
      <p:sp>
        <p:nvSpPr>
          <p:cNvPr id="38" name="矩形 47">
            <a:extLst>
              <a:ext uri="{FF2B5EF4-FFF2-40B4-BE49-F238E27FC236}">
                <a16:creationId xmlns="" xmlns:a16="http://schemas.microsoft.com/office/drawing/2014/main" id="{4D92666F-F39D-4EE2-A119-BE53A3AD9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566" y="4505818"/>
            <a:ext cx="2049497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034BC72A-463F-4C71-912B-0B5A97F25941}"/>
              </a:ext>
            </a:extLst>
          </p:cNvPr>
          <p:cNvSpPr/>
          <p:nvPr/>
        </p:nvSpPr>
        <p:spPr>
          <a:xfrm>
            <a:off x="9422763" y="3992066"/>
            <a:ext cx="877145" cy="461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员工</a:t>
            </a:r>
          </a:p>
        </p:txBody>
      </p:sp>
      <p:sp>
        <p:nvSpPr>
          <p:cNvPr id="40" name="矩形 47">
            <a:extLst>
              <a:ext uri="{FF2B5EF4-FFF2-40B4-BE49-F238E27FC236}">
                <a16:creationId xmlns="" xmlns:a16="http://schemas.microsoft.com/office/drawing/2014/main" id="{8D0278FB-8ED7-4725-9AAD-D5683D2E5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990" y="4505819"/>
            <a:ext cx="2049497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</p:spTree>
    <p:extLst>
      <p:ext uri="{BB962C8B-B14F-4D97-AF65-F5344CB8AC3E}">
        <p14:creationId xmlns:p14="http://schemas.microsoft.com/office/powerpoint/2010/main" val="40985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  <p:bldP spid="17" grpId="0" animBg="1"/>
      <p:bldP spid="18" grpId="0" animBg="1"/>
      <p:bldP spid="19" grpId="0" animBg="1"/>
      <p:bldP spid="20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="" xmlns:a16="http://schemas.microsoft.com/office/drawing/2014/main" id="{F87470C5-B4BE-490E-8DBB-CDF6D2A7E956}"/>
              </a:ext>
            </a:extLst>
          </p:cNvPr>
          <p:cNvSpPr/>
          <p:nvPr/>
        </p:nvSpPr>
        <p:spPr>
          <a:xfrm>
            <a:off x="0" y="1299053"/>
            <a:ext cx="3018948" cy="2145968"/>
          </a:xfrm>
          <a:prstGeom prst="rect">
            <a:avLst/>
          </a:prstGeom>
          <a:solidFill>
            <a:srgbClr val="C0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0990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852029" y="396780"/>
            <a:ext cx="30655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738326D7-D99B-42B0-8FE1-1DB4F4274800}"/>
              </a:ext>
            </a:extLst>
          </p:cNvPr>
          <p:cNvSpPr/>
          <p:nvPr/>
        </p:nvSpPr>
        <p:spPr>
          <a:xfrm>
            <a:off x="1872343" y="2011746"/>
            <a:ext cx="9270638" cy="38055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89458871-2746-4063-AE6F-FF40B79C9F3D}"/>
              </a:ext>
            </a:extLst>
          </p:cNvPr>
          <p:cNvSpPr/>
          <p:nvPr/>
        </p:nvSpPr>
        <p:spPr>
          <a:xfrm flipV="1">
            <a:off x="3340000" y="4946046"/>
            <a:ext cx="798195" cy="1184910"/>
          </a:xfrm>
          <a:prstGeom prst="rect">
            <a:avLst/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9" name="图片占位符 3">
            <a:extLst>
              <a:ext uri="{FF2B5EF4-FFF2-40B4-BE49-F238E27FC236}">
                <a16:creationId xmlns="" xmlns:a16="http://schemas.microsoft.com/office/drawing/2014/main" id="{9BD8A279-AF71-48AB-9A42-FC9F4963A5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1116" y="1680985"/>
            <a:ext cx="3375025" cy="3375025"/>
          </a:xfrm>
          <a:prstGeom prst="rect">
            <a:avLst/>
          </a:prstGeom>
        </p:spPr>
      </p:pic>
      <p:sp>
        <p:nvSpPr>
          <p:cNvPr id="51" name="PA-矩形 9">
            <a:extLst>
              <a:ext uri="{FF2B5EF4-FFF2-40B4-BE49-F238E27FC236}">
                <a16:creationId xmlns="" xmlns:a16="http://schemas.microsoft.com/office/drawing/2014/main" id="{67FB0F70-B0D1-4C80-B2CD-FC71219B0C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29694" y="2250666"/>
            <a:ext cx="5848226" cy="3298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美国管理大师彼得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德鲁克（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Peter Drucker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）于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1954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年在其名著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管理实践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中最先提出了“目标管理”的概念。德鲁克认为，并不是有了工作才有目标，而是相反，有了目标才能确定每个人的工作。</a:t>
            </a:r>
          </a:p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管理是以目标为导向，以人为中心，以成果为标准，而使组织和个人取得最佳业绩的现代管理方法。目标管理亦称“成果管理”，俗称责任制。是指在企业个体职工的积极参与下，自上而下地确定工作目标，并在工作中实行“自我控制”，自下而上地保证目标实现的一种管理办法。</a:t>
            </a:r>
          </a:p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所以“企业的使命和任务，必须转化为目标”， 管理者应该通过目标对下级进行管理。</a:t>
            </a:r>
          </a:p>
        </p:txBody>
      </p:sp>
    </p:spTree>
    <p:extLst>
      <p:ext uri="{BB962C8B-B14F-4D97-AF65-F5344CB8AC3E}">
        <p14:creationId xmlns:p14="http://schemas.microsoft.com/office/powerpoint/2010/main" val="25450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5" grpId="0"/>
      <p:bldP spid="16" grpId="0"/>
      <p:bldP spid="43" grpId="0" animBg="1"/>
      <p:bldP spid="44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0990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852029" y="396780"/>
            <a:ext cx="30655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</a:p>
        </p:txBody>
      </p:sp>
      <p:sp>
        <p:nvSpPr>
          <p:cNvPr id="25" name="TextBox 76">
            <a:extLst>
              <a:ext uri="{FF2B5EF4-FFF2-40B4-BE49-F238E27FC236}">
                <a16:creationId xmlns="" xmlns:a16="http://schemas.microsoft.com/office/drawing/2014/main" id="{5DC07F5B-F514-4325-A4C6-0D8D7B0F035E}"/>
              </a:ext>
            </a:extLst>
          </p:cNvPr>
          <p:cNvSpPr txBox="1"/>
          <p:nvPr/>
        </p:nvSpPr>
        <p:spPr>
          <a:xfrm>
            <a:off x="1729868" y="3142149"/>
            <a:ext cx="17336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400" kern="0" spc="30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重视人的因素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6B39497E-21A0-4CF3-B20B-9C22D89EBE49}"/>
              </a:ext>
            </a:extLst>
          </p:cNvPr>
          <p:cNvSpPr txBox="1"/>
          <p:nvPr/>
        </p:nvSpPr>
        <p:spPr>
          <a:xfrm>
            <a:off x="1385523" y="4114353"/>
            <a:ext cx="2424892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参与的、民主的、自我控制的、个人需求与组织目标结合的管理制度。</a:t>
            </a:r>
          </a:p>
        </p:txBody>
      </p:sp>
      <p:sp>
        <p:nvSpPr>
          <p:cNvPr id="27" name="TextBox 76">
            <a:extLst>
              <a:ext uri="{FF2B5EF4-FFF2-40B4-BE49-F238E27FC236}">
                <a16:creationId xmlns="" xmlns:a16="http://schemas.microsoft.com/office/drawing/2014/main" id="{0CF0AD82-B37A-4966-935A-9250E2C5BA87}"/>
              </a:ext>
            </a:extLst>
          </p:cNvPr>
          <p:cNvSpPr txBox="1"/>
          <p:nvPr/>
        </p:nvSpPr>
        <p:spPr>
          <a:xfrm>
            <a:off x="4919673" y="3212442"/>
            <a:ext cx="224394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400" kern="0" spc="30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建立目标锁链与目标体系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E2617300-EC3E-4836-909A-2ED1509248B0}"/>
              </a:ext>
            </a:extLst>
          </p:cNvPr>
          <p:cNvSpPr txBox="1"/>
          <p:nvPr/>
        </p:nvSpPr>
        <p:spPr>
          <a:xfrm>
            <a:off x="4892650" y="4342478"/>
            <a:ext cx="2424892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所有目标方向一致，环环相扣，相互配合，协调统一 。</a:t>
            </a:r>
          </a:p>
        </p:txBody>
      </p:sp>
      <p:sp>
        <p:nvSpPr>
          <p:cNvPr id="29" name="TextBox 76">
            <a:extLst>
              <a:ext uri="{FF2B5EF4-FFF2-40B4-BE49-F238E27FC236}">
                <a16:creationId xmlns="" xmlns:a16="http://schemas.microsoft.com/office/drawing/2014/main" id="{3E1327E5-35DD-4096-8D52-A0E5F4E7E4D0}"/>
              </a:ext>
            </a:extLst>
          </p:cNvPr>
          <p:cNvSpPr txBox="1"/>
          <p:nvPr/>
        </p:nvSpPr>
        <p:spPr>
          <a:xfrm>
            <a:off x="8725930" y="3142149"/>
            <a:ext cx="17336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400" kern="0" spc="30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重视成果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A56EB6F1-B8C3-4AAD-8805-9B39FF4C6558}"/>
              </a:ext>
            </a:extLst>
          </p:cNvPr>
          <p:cNvSpPr txBox="1"/>
          <p:nvPr/>
        </p:nvSpPr>
        <p:spPr>
          <a:xfrm>
            <a:off x="8381585" y="3566101"/>
            <a:ext cx="2424892" cy="20159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目标管理以制定目标为起点，以目标完成情况的考核为终结。工作成果是评定目标完成程度的标准，也是人事考核和奖评的依据，成为评价管理工作绩效的唯一标志。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833F23E2-DF11-4DBD-913A-B5F6995A46F5}"/>
              </a:ext>
            </a:extLst>
          </p:cNvPr>
          <p:cNvCxnSpPr/>
          <p:nvPr/>
        </p:nvCxnSpPr>
        <p:spPr>
          <a:xfrm>
            <a:off x="4371994" y="1985638"/>
            <a:ext cx="0" cy="3612436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3421CD8F-5011-4B5E-8C96-A4E941ACE74E}"/>
              </a:ext>
            </a:extLst>
          </p:cNvPr>
          <p:cNvCxnSpPr/>
          <p:nvPr/>
        </p:nvCxnSpPr>
        <p:spPr>
          <a:xfrm>
            <a:off x="7804568" y="1985638"/>
            <a:ext cx="0" cy="3612436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98D30A6F-36D1-490B-B9E7-57863D0CB65A}"/>
              </a:ext>
            </a:extLst>
          </p:cNvPr>
          <p:cNvGrpSpPr/>
          <p:nvPr/>
        </p:nvGrpSpPr>
        <p:grpSpPr>
          <a:xfrm>
            <a:off x="2144347" y="2114202"/>
            <a:ext cx="862013" cy="862012"/>
            <a:chOff x="2144347" y="2114202"/>
            <a:chExt cx="862013" cy="862012"/>
          </a:xfrm>
        </p:grpSpPr>
        <p:sp>
          <p:nvSpPr>
            <p:cNvPr id="19" name="3">
              <a:extLst>
                <a:ext uri="{FF2B5EF4-FFF2-40B4-BE49-F238E27FC236}">
                  <a16:creationId xmlns="" xmlns:a16="http://schemas.microsoft.com/office/drawing/2014/main" id="{6E3AEEEC-7CDE-4F56-B440-C19ECDF8D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347" y="2114202"/>
              <a:ext cx="862013" cy="862012"/>
            </a:xfrm>
            <a:prstGeom prst="pentagon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>
              <a:lvl1pPr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" name="图形 2">
              <a:extLst>
                <a:ext uri="{FF2B5EF4-FFF2-40B4-BE49-F238E27FC236}">
                  <a16:creationId xmlns="" xmlns:a16="http://schemas.microsoft.com/office/drawing/2014/main" id="{91721D02-27F5-40C0-A47B-13CCB7AF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64889" y="2359419"/>
              <a:ext cx="444101" cy="444101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2616D2A-D475-49EA-A44A-94FEC06C87FF}"/>
              </a:ext>
            </a:extLst>
          </p:cNvPr>
          <p:cNvGrpSpPr/>
          <p:nvPr/>
        </p:nvGrpSpPr>
        <p:grpSpPr>
          <a:xfrm>
            <a:off x="5660663" y="2114202"/>
            <a:ext cx="862013" cy="862012"/>
            <a:chOff x="5660663" y="2114202"/>
            <a:chExt cx="862013" cy="862012"/>
          </a:xfrm>
        </p:grpSpPr>
        <p:sp>
          <p:nvSpPr>
            <p:cNvPr id="20" name="2">
              <a:extLst>
                <a:ext uri="{FF2B5EF4-FFF2-40B4-BE49-F238E27FC236}">
                  <a16:creationId xmlns="" xmlns:a16="http://schemas.microsoft.com/office/drawing/2014/main" id="{874DF72E-BE44-4808-99C7-867839ABD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663" y="2114202"/>
              <a:ext cx="862013" cy="862012"/>
            </a:xfrm>
            <a:prstGeom prst="pentagon">
              <a:avLst/>
            </a:prstGeom>
            <a:solidFill>
              <a:srgbClr val="84010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形 11">
              <a:extLst>
                <a:ext uri="{FF2B5EF4-FFF2-40B4-BE49-F238E27FC236}">
                  <a16:creationId xmlns="" xmlns:a16="http://schemas.microsoft.com/office/drawing/2014/main" id="{E205BE3D-2537-4FE0-81F5-70CE036F8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66231" y="2384756"/>
              <a:ext cx="444101" cy="43855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EC292E82-CB95-444B-B742-4797F450170E}"/>
              </a:ext>
            </a:extLst>
          </p:cNvPr>
          <p:cNvGrpSpPr/>
          <p:nvPr/>
        </p:nvGrpSpPr>
        <p:grpSpPr>
          <a:xfrm>
            <a:off x="9156404" y="2114202"/>
            <a:ext cx="860425" cy="862012"/>
            <a:chOff x="9156404" y="2114202"/>
            <a:chExt cx="860425" cy="862012"/>
          </a:xfrm>
        </p:grpSpPr>
        <p:sp>
          <p:nvSpPr>
            <p:cNvPr id="21" name="1">
              <a:extLst>
                <a:ext uri="{FF2B5EF4-FFF2-40B4-BE49-F238E27FC236}">
                  <a16:creationId xmlns="" xmlns:a16="http://schemas.microsoft.com/office/drawing/2014/main" id="{4C7F8C62-715C-4913-B9E0-4CE5CC33E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6404" y="2114202"/>
              <a:ext cx="860425" cy="862012"/>
            </a:xfrm>
            <a:prstGeom prst="pentagon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>
              <a:lvl1pPr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7" name="图形 16">
              <a:extLst>
                <a:ext uri="{FF2B5EF4-FFF2-40B4-BE49-F238E27FC236}">
                  <a16:creationId xmlns="" xmlns:a16="http://schemas.microsoft.com/office/drawing/2014/main" id="{BABCF410-6714-46DC-B0F8-36E69A14A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97172" y="2376073"/>
              <a:ext cx="444101" cy="427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84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7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CEDE837-810A-404F-8BD1-3995B65A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1515AB1-01F7-40EA-93DC-FE803AE98652}"/>
              </a:ext>
            </a:extLst>
          </p:cNvPr>
          <p:cNvGrpSpPr/>
          <p:nvPr/>
        </p:nvGrpSpPr>
        <p:grpSpPr>
          <a:xfrm>
            <a:off x="4092320" y="-5127"/>
            <a:ext cx="3985938" cy="2815555"/>
            <a:chOff x="9551989" y="-129541"/>
            <a:chExt cx="5037771" cy="3558541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DACD3CAC-6E5A-458C-BC1A-3ED43C23E2D4}"/>
                </a:ext>
              </a:extLst>
            </p:cNvPr>
            <p:cNvSpPr/>
            <p:nvPr/>
          </p:nvSpPr>
          <p:spPr>
            <a:xfrm>
              <a:off x="10472737" y="-129541"/>
              <a:ext cx="3190875" cy="2729865"/>
            </a:xfrm>
            <a:custGeom>
              <a:avLst/>
              <a:gdLst>
                <a:gd name="connsiteX0" fmla="*/ 15240 w 3093720"/>
                <a:gd name="connsiteY0" fmla="*/ 0 h 2682240"/>
                <a:gd name="connsiteX1" fmla="*/ 0 w 3093720"/>
                <a:gd name="connsiteY1" fmla="*/ 1805940 h 2682240"/>
                <a:gd name="connsiteX2" fmla="*/ 1546860 w 3093720"/>
                <a:gd name="connsiteY2" fmla="*/ 2682240 h 2682240"/>
                <a:gd name="connsiteX3" fmla="*/ 3093720 w 3093720"/>
                <a:gd name="connsiteY3" fmla="*/ 1813560 h 2682240"/>
                <a:gd name="connsiteX4" fmla="*/ 3093720 w 3093720"/>
                <a:gd name="connsiteY4" fmla="*/ 15240 h 2682240"/>
                <a:gd name="connsiteX5" fmla="*/ 15240 w 3093720"/>
                <a:gd name="connsiteY5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720" h="2682240">
                  <a:moveTo>
                    <a:pt x="15240" y="0"/>
                  </a:moveTo>
                  <a:lnTo>
                    <a:pt x="0" y="1805940"/>
                  </a:lnTo>
                  <a:lnTo>
                    <a:pt x="1546860" y="2682240"/>
                  </a:lnTo>
                  <a:lnTo>
                    <a:pt x="3093720" y="1813560"/>
                  </a:lnTo>
                  <a:lnTo>
                    <a:pt x="3093720" y="152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8FF39A36-A9D8-4C5C-AC3B-6944F6720D16}"/>
                </a:ext>
              </a:extLst>
            </p:cNvPr>
            <p:cNvSpPr/>
            <p:nvPr/>
          </p:nvSpPr>
          <p:spPr>
            <a:xfrm>
              <a:off x="9551989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6354CA0B-9B72-4E1E-BE0C-9295E145F03C}"/>
                </a:ext>
              </a:extLst>
            </p:cNvPr>
            <p:cNvSpPr/>
            <p:nvPr/>
          </p:nvSpPr>
          <p:spPr>
            <a:xfrm>
              <a:off x="10513060" y="-114300"/>
              <a:ext cx="3604260" cy="353568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4260" h="3535680">
                  <a:moveTo>
                    <a:pt x="0" y="2362200"/>
                  </a:moveTo>
                  <a:lnTo>
                    <a:pt x="2072640" y="3535680"/>
                  </a:lnTo>
                  <a:lnTo>
                    <a:pt x="3604260" y="2644140"/>
                  </a:lnTo>
                  <a:lnTo>
                    <a:pt x="3604260" y="0"/>
                  </a:lnTo>
                  <a:lnTo>
                    <a:pt x="3101340" y="0"/>
                  </a:lnTo>
                  <a:lnTo>
                    <a:pt x="3108960" y="2339340"/>
                  </a:lnTo>
                  <a:lnTo>
                    <a:pt x="2057400" y="2956560"/>
                  </a:lnTo>
                  <a:lnTo>
                    <a:pt x="7620" y="178308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="" xmlns:a16="http://schemas.microsoft.com/office/drawing/2014/main" id="{19BF7691-3115-46CC-963A-0E96841B1252}"/>
                </a:ext>
              </a:extLst>
            </p:cNvPr>
            <p:cNvSpPr/>
            <p:nvPr/>
          </p:nvSpPr>
          <p:spPr>
            <a:xfrm flipH="1">
              <a:off x="10025380" y="-114300"/>
              <a:ext cx="3598545" cy="354330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  <a:gd name="connsiteX0" fmla="*/ 0 w 3604260"/>
                <a:gd name="connsiteY0" fmla="*/ 2362200 h 3543300"/>
                <a:gd name="connsiteX1" fmla="*/ 2004060 w 3604260"/>
                <a:gd name="connsiteY1" fmla="*/ 3543300 h 3543300"/>
                <a:gd name="connsiteX2" fmla="*/ 3604260 w 3604260"/>
                <a:gd name="connsiteY2" fmla="*/ 2644140 h 3543300"/>
                <a:gd name="connsiteX3" fmla="*/ 3604260 w 3604260"/>
                <a:gd name="connsiteY3" fmla="*/ 0 h 3543300"/>
                <a:gd name="connsiteX4" fmla="*/ 3101340 w 3604260"/>
                <a:gd name="connsiteY4" fmla="*/ 0 h 3543300"/>
                <a:gd name="connsiteX5" fmla="*/ 3108960 w 3604260"/>
                <a:gd name="connsiteY5" fmla="*/ 2339340 h 3543300"/>
                <a:gd name="connsiteX6" fmla="*/ 2057400 w 3604260"/>
                <a:gd name="connsiteY6" fmla="*/ 2956560 h 3543300"/>
                <a:gd name="connsiteX7" fmla="*/ 7620 w 3604260"/>
                <a:gd name="connsiteY7" fmla="*/ 1783080 h 3543300"/>
                <a:gd name="connsiteX8" fmla="*/ 0 w 3604260"/>
                <a:gd name="connsiteY8" fmla="*/ 2362200 h 3543300"/>
                <a:gd name="connsiteX0" fmla="*/ 0 w 3596640"/>
                <a:gd name="connsiteY0" fmla="*/ 230124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0 w 3596640"/>
                <a:gd name="connsiteY8" fmla="*/ 2301240 h 3543300"/>
                <a:gd name="connsiteX0" fmla="*/ 15240 w 3596640"/>
                <a:gd name="connsiteY0" fmla="*/ 234696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15240 w 3596640"/>
                <a:gd name="connsiteY8" fmla="*/ 2346960 h 3543300"/>
                <a:gd name="connsiteX0" fmla="*/ 0 w 3581400"/>
                <a:gd name="connsiteY0" fmla="*/ 2346960 h 3543300"/>
                <a:gd name="connsiteX1" fmla="*/ 1981200 w 3581400"/>
                <a:gd name="connsiteY1" fmla="*/ 3543300 h 3543300"/>
                <a:gd name="connsiteX2" fmla="*/ 3581400 w 3581400"/>
                <a:gd name="connsiteY2" fmla="*/ 2644140 h 3543300"/>
                <a:gd name="connsiteX3" fmla="*/ 3581400 w 3581400"/>
                <a:gd name="connsiteY3" fmla="*/ 0 h 3543300"/>
                <a:gd name="connsiteX4" fmla="*/ 3078480 w 3581400"/>
                <a:gd name="connsiteY4" fmla="*/ 0 h 3543300"/>
                <a:gd name="connsiteX5" fmla="*/ 3086100 w 3581400"/>
                <a:gd name="connsiteY5" fmla="*/ 2339340 h 3543300"/>
                <a:gd name="connsiteX6" fmla="*/ 2034540 w 3581400"/>
                <a:gd name="connsiteY6" fmla="*/ 2956560 h 3543300"/>
                <a:gd name="connsiteX7" fmla="*/ 53340 w 3581400"/>
                <a:gd name="connsiteY7" fmla="*/ 1821180 h 3543300"/>
                <a:gd name="connsiteX8" fmla="*/ 0 w 3581400"/>
                <a:gd name="connsiteY8" fmla="*/ 2346960 h 3543300"/>
                <a:gd name="connsiteX0" fmla="*/ 7620 w 3589020"/>
                <a:gd name="connsiteY0" fmla="*/ 2346960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7620 w 3589020"/>
                <a:gd name="connsiteY8" fmla="*/ 2346960 h 3543300"/>
                <a:gd name="connsiteX0" fmla="*/ 0 w 3600450"/>
                <a:gd name="connsiteY0" fmla="*/ 2346960 h 3543300"/>
                <a:gd name="connsiteX1" fmla="*/ 2000250 w 3600450"/>
                <a:gd name="connsiteY1" fmla="*/ 3543300 h 3543300"/>
                <a:gd name="connsiteX2" fmla="*/ 3600450 w 3600450"/>
                <a:gd name="connsiteY2" fmla="*/ 2644140 h 3543300"/>
                <a:gd name="connsiteX3" fmla="*/ 3600450 w 3600450"/>
                <a:gd name="connsiteY3" fmla="*/ 0 h 3543300"/>
                <a:gd name="connsiteX4" fmla="*/ 3097530 w 3600450"/>
                <a:gd name="connsiteY4" fmla="*/ 0 h 3543300"/>
                <a:gd name="connsiteX5" fmla="*/ 3105150 w 3600450"/>
                <a:gd name="connsiteY5" fmla="*/ 2339340 h 3543300"/>
                <a:gd name="connsiteX6" fmla="*/ 2053590 w 3600450"/>
                <a:gd name="connsiteY6" fmla="*/ 2956560 h 3543300"/>
                <a:gd name="connsiteX7" fmla="*/ 11430 w 3600450"/>
                <a:gd name="connsiteY7" fmla="*/ 1805940 h 3543300"/>
                <a:gd name="connsiteX8" fmla="*/ 0 w 3600450"/>
                <a:gd name="connsiteY8" fmla="*/ 2346960 h 3543300"/>
                <a:gd name="connsiteX0" fmla="*/ 2858 w 3589020"/>
                <a:gd name="connsiteY0" fmla="*/ 2351723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2858 w 3589020"/>
                <a:gd name="connsiteY8" fmla="*/ 2351723 h 3543300"/>
                <a:gd name="connsiteX0" fmla="*/ 74 w 3595761"/>
                <a:gd name="connsiteY0" fmla="*/ 2351723 h 3543300"/>
                <a:gd name="connsiteX1" fmla="*/ 1995561 w 3595761"/>
                <a:gd name="connsiteY1" fmla="*/ 3543300 h 3543300"/>
                <a:gd name="connsiteX2" fmla="*/ 3595761 w 3595761"/>
                <a:gd name="connsiteY2" fmla="*/ 2644140 h 3543300"/>
                <a:gd name="connsiteX3" fmla="*/ 3595761 w 3595761"/>
                <a:gd name="connsiteY3" fmla="*/ 0 h 3543300"/>
                <a:gd name="connsiteX4" fmla="*/ 3092841 w 3595761"/>
                <a:gd name="connsiteY4" fmla="*/ 0 h 3543300"/>
                <a:gd name="connsiteX5" fmla="*/ 3100461 w 3595761"/>
                <a:gd name="connsiteY5" fmla="*/ 2339340 h 3543300"/>
                <a:gd name="connsiteX6" fmla="*/ 2048901 w 3595761"/>
                <a:gd name="connsiteY6" fmla="*/ 2956560 h 3543300"/>
                <a:gd name="connsiteX7" fmla="*/ 6741 w 3595761"/>
                <a:gd name="connsiteY7" fmla="*/ 1805940 h 3543300"/>
                <a:gd name="connsiteX8" fmla="*/ 74 w 3595761"/>
                <a:gd name="connsiteY8" fmla="*/ 2351723 h 3543300"/>
                <a:gd name="connsiteX0" fmla="*/ 2858 w 3598545"/>
                <a:gd name="connsiteY0" fmla="*/ 2351723 h 3543300"/>
                <a:gd name="connsiteX1" fmla="*/ 1998345 w 3598545"/>
                <a:gd name="connsiteY1" fmla="*/ 3543300 h 3543300"/>
                <a:gd name="connsiteX2" fmla="*/ 3598545 w 3598545"/>
                <a:gd name="connsiteY2" fmla="*/ 2644140 h 3543300"/>
                <a:gd name="connsiteX3" fmla="*/ 3598545 w 3598545"/>
                <a:gd name="connsiteY3" fmla="*/ 0 h 3543300"/>
                <a:gd name="connsiteX4" fmla="*/ 3095625 w 3598545"/>
                <a:gd name="connsiteY4" fmla="*/ 0 h 3543300"/>
                <a:gd name="connsiteX5" fmla="*/ 3103245 w 3598545"/>
                <a:gd name="connsiteY5" fmla="*/ 2339340 h 3543300"/>
                <a:gd name="connsiteX6" fmla="*/ 2051685 w 3598545"/>
                <a:gd name="connsiteY6" fmla="*/ 2956560 h 3543300"/>
                <a:gd name="connsiteX7" fmla="*/ 0 w 3598545"/>
                <a:gd name="connsiteY7" fmla="*/ 1810703 h 3543300"/>
                <a:gd name="connsiteX8" fmla="*/ 2858 w 3598545"/>
                <a:gd name="connsiteY8" fmla="*/ 2351723 h 354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8545" h="3543300">
                  <a:moveTo>
                    <a:pt x="2858" y="2351723"/>
                  </a:moveTo>
                  <a:lnTo>
                    <a:pt x="1998345" y="3543300"/>
                  </a:lnTo>
                  <a:lnTo>
                    <a:pt x="3598545" y="2644140"/>
                  </a:lnTo>
                  <a:lnTo>
                    <a:pt x="3598545" y="0"/>
                  </a:lnTo>
                  <a:lnTo>
                    <a:pt x="3095625" y="0"/>
                  </a:lnTo>
                  <a:lnTo>
                    <a:pt x="3103245" y="2339340"/>
                  </a:lnTo>
                  <a:lnTo>
                    <a:pt x="2051685" y="2956560"/>
                  </a:lnTo>
                  <a:lnTo>
                    <a:pt x="0" y="1810703"/>
                  </a:lnTo>
                  <a:cubicBezTo>
                    <a:pt x="953" y="1992631"/>
                    <a:pt x="1905" y="2169795"/>
                    <a:pt x="2858" y="2351723"/>
                  </a:cubicBez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="" xmlns:a16="http://schemas.microsoft.com/office/drawing/2014/main" id="{4BEAD8BE-BD20-4870-814A-4DAF368BCD68}"/>
                </a:ext>
              </a:extLst>
            </p:cNvPr>
            <p:cNvSpPr/>
            <p:nvPr/>
          </p:nvSpPr>
          <p:spPr>
            <a:xfrm flipH="1">
              <a:off x="14102080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FEAD9DE-4DFE-4A9D-8DFC-EE41C9239E80}"/>
              </a:ext>
            </a:extLst>
          </p:cNvPr>
          <p:cNvSpPr/>
          <p:nvPr/>
        </p:nvSpPr>
        <p:spPr>
          <a:xfrm>
            <a:off x="2914597" y="3201466"/>
            <a:ext cx="63951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E82A20A-7B6C-43BC-B1E3-CEAFB4B32B7B}"/>
              </a:ext>
            </a:extLst>
          </p:cNvPr>
          <p:cNvSpPr/>
          <p:nvPr/>
        </p:nvSpPr>
        <p:spPr>
          <a:xfrm>
            <a:off x="2885567" y="4318788"/>
            <a:ext cx="63951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533321E-80B0-46DE-A5A6-F7A7CE22F13D}"/>
              </a:ext>
            </a:extLst>
          </p:cNvPr>
          <p:cNvSpPr/>
          <p:nvPr/>
        </p:nvSpPr>
        <p:spPr>
          <a:xfrm>
            <a:off x="5125439" y="613157"/>
            <a:ext cx="19734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5400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TWO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="" xmlns:a16="http://schemas.microsoft.com/office/drawing/2014/main" id="{DAF35B0B-12E3-4A87-ABBB-6920ADEDBD25}"/>
              </a:ext>
            </a:extLst>
          </p:cNvPr>
          <p:cNvSpPr/>
          <p:nvPr/>
        </p:nvSpPr>
        <p:spPr>
          <a:xfrm flipH="1">
            <a:off x="5266179" y="4601028"/>
            <a:ext cx="6937829" cy="2256971"/>
          </a:xfrm>
          <a:prstGeom prst="triangle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="" xmlns:a16="http://schemas.microsoft.com/office/drawing/2014/main" id="{C8DA8D5A-46F4-4ECC-AE06-175819269136}"/>
              </a:ext>
            </a:extLst>
          </p:cNvPr>
          <p:cNvSpPr/>
          <p:nvPr/>
        </p:nvSpPr>
        <p:spPr>
          <a:xfrm>
            <a:off x="0" y="4601029"/>
            <a:ext cx="6937829" cy="225697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=""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3680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</a:p>
        </p:txBody>
      </p:sp>
      <p:sp>
        <p:nvSpPr>
          <p:cNvPr id="43" name="任意多边形 21">
            <a:extLst>
              <a:ext uri="{FF2B5EF4-FFF2-40B4-BE49-F238E27FC236}">
                <a16:creationId xmlns="" xmlns:a16="http://schemas.microsoft.com/office/drawing/2014/main" id="{07E9BBD8-E47B-4CC7-A53B-C0E4CA18901B}"/>
              </a:ext>
            </a:extLst>
          </p:cNvPr>
          <p:cNvSpPr/>
          <p:nvPr/>
        </p:nvSpPr>
        <p:spPr>
          <a:xfrm>
            <a:off x="4263325" y="3191117"/>
            <a:ext cx="51355" cy="102710"/>
          </a:xfrm>
          <a:custGeom>
            <a:avLst/>
            <a:gdLst>
              <a:gd name="connsiteX0" fmla="*/ 0 w 646578"/>
              <a:gd name="connsiteY0" fmla="*/ 0 h 1293158"/>
              <a:gd name="connsiteX1" fmla="*/ 646578 w 646578"/>
              <a:gd name="connsiteY1" fmla="*/ 646579 h 1293158"/>
              <a:gd name="connsiteX2" fmla="*/ 0 w 646578"/>
              <a:gd name="connsiteY2" fmla="*/ 1293158 h 129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78" h="1293158">
                <a:moveTo>
                  <a:pt x="0" y="0"/>
                </a:moveTo>
                <a:lnTo>
                  <a:pt x="646578" y="646579"/>
                </a:lnTo>
                <a:lnTo>
                  <a:pt x="0" y="1293158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任意多边形 22">
            <a:extLst>
              <a:ext uri="{FF2B5EF4-FFF2-40B4-BE49-F238E27FC236}">
                <a16:creationId xmlns="" xmlns:a16="http://schemas.microsoft.com/office/drawing/2014/main" id="{CE90D093-8CB2-4CE7-8108-D18D67E76CBA}"/>
              </a:ext>
            </a:extLst>
          </p:cNvPr>
          <p:cNvSpPr/>
          <p:nvPr/>
        </p:nvSpPr>
        <p:spPr>
          <a:xfrm>
            <a:off x="4263325" y="4197000"/>
            <a:ext cx="51355" cy="102710"/>
          </a:xfrm>
          <a:custGeom>
            <a:avLst/>
            <a:gdLst>
              <a:gd name="connsiteX0" fmla="*/ 0 w 646578"/>
              <a:gd name="connsiteY0" fmla="*/ 0 h 1293158"/>
              <a:gd name="connsiteX1" fmla="*/ 646578 w 646578"/>
              <a:gd name="connsiteY1" fmla="*/ 646579 h 1293158"/>
              <a:gd name="connsiteX2" fmla="*/ 0 w 646578"/>
              <a:gd name="connsiteY2" fmla="*/ 1293158 h 129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78" h="1293158">
                <a:moveTo>
                  <a:pt x="0" y="0"/>
                </a:moveTo>
                <a:lnTo>
                  <a:pt x="646578" y="646579"/>
                </a:lnTo>
                <a:lnTo>
                  <a:pt x="0" y="1293158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任意多边形 23">
            <a:extLst>
              <a:ext uri="{FF2B5EF4-FFF2-40B4-BE49-F238E27FC236}">
                <a16:creationId xmlns="" xmlns:a16="http://schemas.microsoft.com/office/drawing/2014/main" id="{13093623-DD97-4E5F-BA30-97E44C59CE54}"/>
              </a:ext>
            </a:extLst>
          </p:cNvPr>
          <p:cNvSpPr/>
          <p:nvPr/>
        </p:nvSpPr>
        <p:spPr>
          <a:xfrm>
            <a:off x="4263325" y="5135450"/>
            <a:ext cx="51355" cy="102710"/>
          </a:xfrm>
          <a:custGeom>
            <a:avLst/>
            <a:gdLst>
              <a:gd name="connsiteX0" fmla="*/ 0 w 646578"/>
              <a:gd name="connsiteY0" fmla="*/ 0 h 1293158"/>
              <a:gd name="connsiteX1" fmla="*/ 646578 w 646578"/>
              <a:gd name="connsiteY1" fmla="*/ 646579 h 1293158"/>
              <a:gd name="connsiteX2" fmla="*/ 0 w 646578"/>
              <a:gd name="connsiteY2" fmla="*/ 1293158 h 129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78" h="1293158">
                <a:moveTo>
                  <a:pt x="0" y="0"/>
                </a:moveTo>
                <a:lnTo>
                  <a:pt x="646578" y="646579"/>
                </a:lnTo>
                <a:lnTo>
                  <a:pt x="0" y="1293158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="" xmlns:a16="http://schemas.microsoft.com/office/drawing/2014/main" id="{9AE378F7-D699-4F00-882B-A776521A576A}"/>
              </a:ext>
            </a:extLst>
          </p:cNvPr>
          <p:cNvCxnSpPr>
            <a:cxnSpLocks/>
          </p:cNvCxnSpPr>
          <p:nvPr/>
        </p:nvCxnSpPr>
        <p:spPr>
          <a:xfrm>
            <a:off x="4263325" y="3862233"/>
            <a:ext cx="6853584" cy="0"/>
          </a:xfrm>
          <a:prstGeom prst="line">
            <a:avLst/>
          </a:prstGeom>
          <a:noFill/>
          <a:ln w="635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</a:ln>
          <a:effectLst/>
        </p:spPr>
      </p:cxnSp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1F991485-E25C-49B7-BD0B-350947F2B9F2}"/>
              </a:ext>
            </a:extLst>
          </p:cNvPr>
          <p:cNvCxnSpPr>
            <a:cxnSpLocks/>
          </p:cNvCxnSpPr>
          <p:nvPr/>
        </p:nvCxnSpPr>
        <p:spPr>
          <a:xfrm>
            <a:off x="4263325" y="4804550"/>
            <a:ext cx="6853584" cy="0"/>
          </a:xfrm>
          <a:prstGeom prst="line">
            <a:avLst/>
          </a:prstGeom>
          <a:noFill/>
          <a:ln w="635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</a:ln>
          <a:effectLst/>
        </p:spPr>
      </p:cxnSp>
      <p:cxnSp>
        <p:nvCxnSpPr>
          <p:cNvPr id="50" name="直接连接符 49">
            <a:extLst>
              <a:ext uri="{FF2B5EF4-FFF2-40B4-BE49-F238E27FC236}">
                <a16:creationId xmlns="" xmlns:a16="http://schemas.microsoft.com/office/drawing/2014/main" id="{B624C8AB-F64B-462F-B257-0EF224EF5D82}"/>
              </a:ext>
            </a:extLst>
          </p:cNvPr>
          <p:cNvCxnSpPr>
            <a:cxnSpLocks/>
          </p:cNvCxnSpPr>
          <p:nvPr/>
        </p:nvCxnSpPr>
        <p:spPr>
          <a:xfrm>
            <a:off x="4263325" y="5754125"/>
            <a:ext cx="6853584" cy="0"/>
          </a:xfrm>
          <a:prstGeom prst="line">
            <a:avLst/>
          </a:prstGeom>
          <a:noFill/>
          <a:ln w="635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</a:ln>
          <a:effectLst/>
        </p:spPr>
      </p:cxn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E8E1A1EE-6EC1-4D0A-89AC-1CFE08FDE7B7}"/>
              </a:ext>
            </a:extLst>
          </p:cNvPr>
          <p:cNvSpPr/>
          <p:nvPr/>
        </p:nvSpPr>
        <p:spPr>
          <a:xfrm>
            <a:off x="4061399" y="1558182"/>
            <a:ext cx="3698449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Specific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——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明确性 </a:t>
            </a:r>
          </a:p>
        </p:txBody>
      </p:sp>
      <p:sp>
        <p:nvSpPr>
          <p:cNvPr id="53" name="iSḷïḑé">
            <a:extLst>
              <a:ext uri="{FF2B5EF4-FFF2-40B4-BE49-F238E27FC236}">
                <a16:creationId xmlns="" xmlns:a16="http://schemas.microsoft.com/office/drawing/2014/main" id="{BA49465B-C02F-4297-8938-BBF5CF5C4B03}"/>
              </a:ext>
            </a:extLst>
          </p:cNvPr>
          <p:cNvSpPr/>
          <p:nvPr/>
        </p:nvSpPr>
        <p:spPr bwMode="gray">
          <a:xfrm>
            <a:off x="4314679" y="4034653"/>
            <a:ext cx="6853582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明确的目标几乎是所有成功团队的一致特点。很多团队不成功的重要原因之一就因为目标定的模棱两可，或没有将目标有效的传达给相关成员。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003B7CB-5B0B-46C5-9E49-A99F054C7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2384" y="1546837"/>
            <a:ext cx="2763374" cy="424435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AD0A7777-A599-48E1-9771-F8A130CE9EAC}"/>
              </a:ext>
            </a:extLst>
          </p:cNvPr>
          <p:cNvSpPr/>
          <p:nvPr/>
        </p:nvSpPr>
        <p:spPr>
          <a:xfrm>
            <a:off x="4314679" y="3050674"/>
            <a:ext cx="6853583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所谓明确就是要用具体的语言清楚地说明要达成的行为标准，目标要清晰、明确，让考核者与被考核者能够准确的理解目标。</a:t>
            </a:r>
          </a:p>
        </p:txBody>
      </p:sp>
      <p:sp>
        <p:nvSpPr>
          <p:cNvPr id="55" name="iṥļïdé">
            <a:extLst>
              <a:ext uri="{FF2B5EF4-FFF2-40B4-BE49-F238E27FC236}">
                <a16:creationId xmlns="" xmlns:a16="http://schemas.microsoft.com/office/drawing/2014/main" id="{3DE0184F-CAB5-4870-8CA0-1FFAD4D7D809}"/>
              </a:ext>
            </a:extLst>
          </p:cNvPr>
          <p:cNvSpPr/>
          <p:nvPr/>
        </p:nvSpPr>
        <p:spPr bwMode="gray">
          <a:xfrm>
            <a:off x="4314680" y="4973937"/>
            <a:ext cx="6972846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公司“卫生”包括哪些方面？什么时候检查、检查几次才是“定期” 、什么样才算是达到了“清洁”？目标不明确就没有办法评判、衡量与执行！ </a:t>
            </a:r>
          </a:p>
        </p:txBody>
      </p:sp>
      <p:sp>
        <p:nvSpPr>
          <p:cNvPr id="57" name="ï$ļidè">
            <a:extLst>
              <a:ext uri="{FF2B5EF4-FFF2-40B4-BE49-F238E27FC236}">
                <a16:creationId xmlns="" xmlns:a16="http://schemas.microsoft.com/office/drawing/2014/main" id="{16D833AC-BBD9-49FF-A742-5EB5006118ED}"/>
              </a:ext>
            </a:extLst>
          </p:cNvPr>
          <p:cNvSpPr/>
          <p:nvPr/>
        </p:nvSpPr>
        <p:spPr bwMode="gray">
          <a:xfrm>
            <a:off x="8042338" y="1429575"/>
            <a:ext cx="3245188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ts val="25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按时检查卫生，保持公司清洁”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ts val="25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您觉得这个目标合乎要求吗？</a:t>
            </a:r>
          </a:p>
          <a:p>
            <a:pPr marL="285750" indent="-285750">
              <a:lnSpc>
                <a:spcPts val="25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这个目标存在什么问题呢？</a:t>
            </a:r>
          </a:p>
        </p:txBody>
      </p:sp>
    </p:spTree>
    <p:extLst>
      <p:ext uri="{BB962C8B-B14F-4D97-AF65-F5344CB8AC3E}">
        <p14:creationId xmlns:p14="http://schemas.microsoft.com/office/powerpoint/2010/main" val="8590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3" grpId="0" animBg="1"/>
      <p:bldP spid="44" grpId="0" animBg="1"/>
      <p:bldP spid="45" grpId="0" animBg="1"/>
      <p:bldP spid="52" grpId="0" animBg="1"/>
      <p:bldP spid="53" grpId="0"/>
      <p:bldP spid="22" grpId="0"/>
      <p:bldP spid="55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3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3zmdxk3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2208</Words>
  <Application>Microsoft Office PowerPoint</Application>
  <PresentationFormat>宽屏</PresentationFormat>
  <Paragraphs>213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60</cp:revision>
  <dcterms:created xsi:type="dcterms:W3CDTF">2020-06-07T10:56:38Z</dcterms:created>
  <dcterms:modified xsi:type="dcterms:W3CDTF">2023-01-31T09:32:58Z</dcterms:modified>
</cp:coreProperties>
</file>