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71.xml" ContentType="application/vnd.openxmlformats-officedocument.presentationml.tags+xml"/>
  <Override PartName="/ppt/notesSlides/notesSlide1.xml" ContentType="application/vnd.openxmlformats-officedocument.presentationml.notesSlide+xml"/>
  <Override PartName="/ppt/tags/tag72.xml" ContentType="application/vnd.openxmlformats-officedocument.presentationml.tags+xml"/>
  <Override PartName="/ppt/notesSlides/notesSlide2.xml" ContentType="application/vnd.openxmlformats-officedocument.presentationml.notesSlide+xml"/>
  <Override PartName="/ppt/tags/tag73.xml" ContentType="application/vnd.openxmlformats-officedocument.presentationml.tags+xml"/>
  <Override PartName="/ppt/notesSlides/notesSlide3.xml" ContentType="application/vnd.openxmlformats-officedocument.presentationml.notesSlide+xml"/>
  <Override PartName="/ppt/tags/tag74.xml" ContentType="application/vnd.openxmlformats-officedocument.presentationml.tags+xml"/>
  <Override PartName="/ppt/notesSlides/notesSlide4.xml" ContentType="application/vnd.openxmlformats-officedocument.presentationml.notesSlide+xml"/>
  <Override PartName="/ppt/tags/tag75.xml" ContentType="application/vnd.openxmlformats-officedocument.presentationml.tags+xml"/>
  <Override PartName="/ppt/notesSlides/notesSlide5.xml" ContentType="application/vnd.openxmlformats-officedocument.presentationml.notesSlide+xml"/>
  <Override PartName="/ppt/tags/tag76.xml" ContentType="application/vnd.openxmlformats-officedocument.presentationml.tags+xml"/>
  <Override PartName="/ppt/notesSlides/notesSlide6.xml" ContentType="application/vnd.openxmlformats-officedocument.presentationml.notesSlide+xml"/>
  <Override PartName="/ppt/tags/tag77.xml" ContentType="application/vnd.openxmlformats-officedocument.presentationml.tags+xml"/>
  <Override PartName="/ppt/notesSlides/notesSlide7.xml" ContentType="application/vnd.openxmlformats-officedocument.presentationml.notesSlide+xml"/>
  <Override PartName="/ppt/tags/tag78.xml" ContentType="application/vnd.openxmlformats-officedocument.presentationml.tags+xml"/>
  <Override PartName="/ppt/notesSlides/notesSlide8.xml" ContentType="application/vnd.openxmlformats-officedocument.presentationml.notesSlide+xml"/>
  <Override PartName="/ppt/tags/tag79.xml" ContentType="application/vnd.openxmlformats-officedocument.presentationml.tags+xml"/>
  <Override PartName="/ppt/notesSlides/notesSlide9.xml" ContentType="application/vnd.openxmlformats-officedocument.presentationml.notesSlide+xml"/>
  <Override PartName="/ppt/tags/tag80.xml" ContentType="application/vnd.openxmlformats-officedocument.presentationml.tags+xml"/>
  <Override PartName="/ppt/notesSlides/notesSlide10.xml" ContentType="application/vnd.openxmlformats-officedocument.presentationml.notesSlide+xml"/>
  <Override PartName="/ppt/tags/tag81.xml" ContentType="application/vnd.openxmlformats-officedocument.presentationml.tags+xml"/>
  <Override PartName="/ppt/notesSlides/notesSlide11.xml" ContentType="application/vnd.openxmlformats-officedocument.presentationml.notesSlide+xml"/>
  <Override PartName="/ppt/tags/tag82.xml" ContentType="application/vnd.openxmlformats-officedocument.presentationml.tags+xml"/>
  <Override PartName="/ppt/notesSlides/notesSlide12.xml" ContentType="application/vnd.openxmlformats-officedocument.presentationml.notesSlide+xml"/>
  <Override PartName="/ppt/tags/tag83.xml" ContentType="application/vnd.openxmlformats-officedocument.presentationml.tags+xml"/>
  <Override PartName="/ppt/notesSlides/notesSlide13.xml" ContentType="application/vnd.openxmlformats-officedocument.presentationml.notesSlide+xml"/>
  <Override PartName="/ppt/tags/tag84.xml" ContentType="application/vnd.openxmlformats-officedocument.presentationml.tags+xml"/>
  <Override PartName="/ppt/notesSlides/notesSlide14.xml" ContentType="application/vnd.openxmlformats-officedocument.presentationml.notesSlide+xml"/>
  <Override PartName="/ppt/tags/tag85.xml" ContentType="application/vnd.openxmlformats-officedocument.presentationml.tags+xml"/>
  <Override PartName="/ppt/notesSlides/notesSlide15.xml" ContentType="application/vnd.openxmlformats-officedocument.presentationml.notesSlide+xml"/>
  <Override PartName="/ppt/tags/tag86.xml" ContentType="application/vnd.openxmlformats-officedocument.presentationml.tags+xml"/>
  <Override PartName="/ppt/notesSlides/notesSlide16.xml" ContentType="application/vnd.openxmlformats-officedocument.presentationml.notesSlide+xml"/>
  <Override PartName="/ppt/tags/tag87.xml" ContentType="application/vnd.openxmlformats-officedocument.presentationml.tags+xml"/>
  <Override PartName="/ppt/notesSlides/notesSlide17.xml" ContentType="application/vnd.openxmlformats-officedocument.presentationml.notesSlide+xml"/>
  <Override PartName="/ppt/tags/tag88.xml" ContentType="application/vnd.openxmlformats-officedocument.presentationml.tags+xml"/>
  <Override PartName="/ppt/notesSlides/notesSlide18.xml" ContentType="application/vnd.openxmlformats-officedocument.presentationml.notesSlide+xml"/>
  <Override PartName="/ppt/tags/tag89.xml" ContentType="application/vnd.openxmlformats-officedocument.presentationml.tags+xml"/>
  <Override PartName="/ppt/notesSlides/notesSlide19.xml" ContentType="application/vnd.openxmlformats-officedocument.presentationml.notesSlide+xml"/>
  <Override PartName="/ppt/tags/tag90.xml" ContentType="application/vnd.openxmlformats-officedocument.presentationml.tags+xml"/>
  <Override PartName="/ppt/notesSlides/notesSlide20.xml" ContentType="application/vnd.openxmlformats-officedocument.presentationml.notesSlide+xml"/>
  <Override PartName="/ppt/tags/tag91.xml" ContentType="application/vnd.openxmlformats-officedocument.presentationml.tags+xml"/>
  <Override PartName="/ppt/notesSlides/notesSlide21.xml" ContentType="application/vnd.openxmlformats-officedocument.presentationml.notesSlide+xml"/>
  <Override PartName="/ppt/tags/tag92.xml" ContentType="application/vnd.openxmlformats-officedocument.presentationml.tags+xml"/>
  <Override PartName="/ppt/notesSlides/notesSlide22.xml" ContentType="application/vnd.openxmlformats-officedocument.presentationml.notesSlide+xml"/>
  <Override PartName="/ppt/tags/tag93.xml" ContentType="application/vnd.openxmlformats-officedocument.presentationml.tags+xml"/>
  <Override PartName="/ppt/notesSlides/notesSlide23.xml" ContentType="application/vnd.openxmlformats-officedocument.presentationml.notesSlide+xml"/>
  <Override PartName="/ppt/tags/tag94.xml" ContentType="application/vnd.openxmlformats-officedocument.presentationml.tags+xml"/>
  <Override PartName="/ppt/notesSlides/notesSlide24.xml" ContentType="application/vnd.openxmlformats-officedocument.presentationml.notesSlide+xml"/>
  <Override PartName="/ppt/tags/tag95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5" r:id="rId3"/>
  </p:sldMasterIdLst>
  <p:notesMasterIdLst>
    <p:notesMasterId r:id="rId30"/>
  </p:notesMasterIdLst>
  <p:handoutMasterIdLst>
    <p:handoutMasterId r:id="rId31"/>
  </p:handoutMasterIdLst>
  <p:sldIdLst>
    <p:sldId id="259" r:id="rId4"/>
    <p:sldId id="258" r:id="rId5"/>
    <p:sldId id="287" r:id="rId6"/>
    <p:sldId id="277" r:id="rId7"/>
    <p:sldId id="288" r:id="rId8"/>
    <p:sldId id="266" r:id="rId9"/>
    <p:sldId id="286" r:id="rId10"/>
    <p:sldId id="268" r:id="rId11"/>
    <p:sldId id="278" r:id="rId12"/>
    <p:sldId id="289" r:id="rId13"/>
    <p:sldId id="342" r:id="rId14"/>
    <p:sldId id="290" r:id="rId15"/>
    <p:sldId id="291" r:id="rId16"/>
    <p:sldId id="279" r:id="rId17"/>
    <p:sldId id="316" r:id="rId18"/>
    <p:sldId id="265" r:id="rId19"/>
    <p:sldId id="269" r:id="rId20"/>
    <p:sldId id="337" r:id="rId21"/>
    <p:sldId id="280" r:id="rId22"/>
    <p:sldId id="334" r:id="rId23"/>
    <p:sldId id="335" r:id="rId24"/>
    <p:sldId id="336" r:id="rId25"/>
    <p:sldId id="338" r:id="rId26"/>
    <p:sldId id="343" r:id="rId27"/>
    <p:sldId id="341" r:id="rId28"/>
    <p:sldId id="344" r:id="rId29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9">
          <p15:clr>
            <a:srgbClr val="A4A3A4"/>
          </p15:clr>
        </p15:guide>
        <p15:guide id="2" pos="38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B9BD5"/>
    <a:srgbClr val="215581"/>
    <a:srgbClr val="9FE8FF"/>
    <a:srgbClr val="FFF4D1"/>
    <a:srgbClr val="FCAD36"/>
    <a:srgbClr val="FE9B1C"/>
    <a:srgbClr val="B2DEF0"/>
    <a:srgbClr val="24685A"/>
    <a:srgbClr val="9AD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8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80" y="114"/>
      </p:cViewPr>
      <p:guideLst>
        <p:guide orient="horz" pos="1899"/>
        <p:guide pos="387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2023/1/30</a:t>
            </a:fld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3988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0277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1413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80960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561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9037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69038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63155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10650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1398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90805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26826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529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01929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457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3654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9158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04616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85913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23322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7747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7727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0013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4453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58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6332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304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4673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10" Type="http://schemas.openxmlformats.org/officeDocument/2006/relationships/hyperlink" Target="http://www.1ppt.com/xiazai/" TargetMode="External"/><Relationship Id="rId4" Type="http://schemas.openxmlformats.org/officeDocument/2006/relationships/tags" Target="../tags/tag40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8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advTm="3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Tm="3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p:transition advTm="3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 advTm="3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250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269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936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82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298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2015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2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Tm="3000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8194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97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3245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2536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309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5611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31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Tm="3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Tm="3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Tm="3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96604" y="673957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 smtClean="0">
                <a:solidFill>
                  <a:prstClr val="black"/>
                </a:solidFill>
                <a:ea typeface="微软雅黑" panose="020B0503020204020204" pitchFamily="34" charset="-122"/>
                <a:hlinkClick r:id="rId10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ea typeface="微软雅黑" panose="020B0503020204020204" pitchFamily="34" charset="-122"/>
                <a:hlinkClick r:id="rId10"/>
              </a:rPr>
              <a:t>下载</a:t>
            </a:r>
            <a:r>
              <a:rPr lang="zh-CN" altLang="en-US" sz="1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www.ypppt.com/xiazai</a:t>
            </a:r>
            <a:r>
              <a:rPr lang="en-US" altLang="zh-CN" sz="100" dirty="0">
                <a:solidFill>
                  <a:prstClr val="black"/>
                </a:solidFill>
                <a:ea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8208271"/>
      </p:ext>
    </p:extLst>
  </p:cSld>
  <p:clrMapOvr>
    <a:masterClrMapping/>
  </p:clrMapOvr>
  <p:transition advTm="3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Tm="3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Tm="3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2023/1/30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 advTm="3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advTm="3000">
    <p:fade/>
  </p:transition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040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79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1.xml"/><Relationship Id="rId6" Type="http://schemas.openxmlformats.org/officeDocument/2006/relationships/image" Target="../media/image2.png"/><Relationship Id="rId5" Type="http://schemas.openxmlformats.org/officeDocument/2006/relationships/image" Target="../media/image1.sv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3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5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6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9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0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5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4.xml"/><Relationship Id="rId6" Type="http://schemas.openxmlformats.org/officeDocument/2006/relationships/image" Target="../media/image2.png"/><Relationship Id="rId5" Type="http://schemas.openxmlformats.org/officeDocument/2006/relationships/image" Target="../media/image1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6.xml"/><Relationship Id="rId5" Type="http://schemas.openxmlformats.org/officeDocument/2006/relationships/image" Target="../media/image2.sv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8.xml"/><Relationship Id="rId5" Type="http://schemas.openxmlformats.org/officeDocument/2006/relationships/image" Target="../media/image2.sv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9.xml"/><Relationship Id="rId6" Type="http://schemas.openxmlformats.org/officeDocument/2006/relationships/image" Target="../media/image2.png"/><Relationship Id="rId5" Type="http://schemas.openxmlformats.org/officeDocument/2006/relationships/image" Target="../media/image1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9565" y="533400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299932" y="529590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/>
          <p:cNvGrpSpPr/>
          <p:nvPr/>
        </p:nvGrpSpPr>
        <p:grpSpPr>
          <a:xfrm>
            <a:off x="2988945" y="1109345"/>
            <a:ext cx="6525260" cy="4485640"/>
            <a:chOff x="4707" y="1747"/>
            <a:chExt cx="10276" cy="7064"/>
          </a:xfrm>
        </p:grpSpPr>
        <p:sp>
          <p:nvSpPr>
            <p:cNvPr id="2" name="任意多边形 1"/>
            <p:cNvSpPr/>
            <p:nvPr/>
          </p:nvSpPr>
          <p:spPr>
            <a:xfrm rot="300000">
              <a:off x="4707" y="1747"/>
              <a:ext cx="10276" cy="7065"/>
            </a:xfrm>
            <a:custGeom>
              <a:avLst/>
              <a:gdLst>
                <a:gd name="connsiteX0" fmla="*/ 889 w 9957"/>
                <a:gd name="connsiteY0" fmla="*/ 3109 h 7825"/>
                <a:gd name="connsiteX1" fmla="*/ 3095 w 9957"/>
                <a:gd name="connsiteY1" fmla="*/ 7019 h 7825"/>
                <a:gd name="connsiteX2" fmla="*/ 5925 w 9957"/>
                <a:gd name="connsiteY2" fmla="*/ 6714 h 7825"/>
                <a:gd name="connsiteX3" fmla="*/ 9143 w 9957"/>
                <a:gd name="connsiteY3" fmla="*/ 4133 h 7825"/>
                <a:gd name="connsiteX4" fmla="*/ 8705 w 9957"/>
                <a:gd name="connsiteY4" fmla="*/ 1730 h 7825"/>
                <a:gd name="connsiteX5" fmla="*/ 3961 w 9957"/>
                <a:gd name="connsiteY5" fmla="*/ 1286 h 7825"/>
                <a:gd name="connsiteX6" fmla="*/ 889 w 9957"/>
                <a:gd name="connsiteY6" fmla="*/ 3109 h 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58" h="7825">
                  <a:moveTo>
                    <a:pt x="889" y="3109"/>
                  </a:moveTo>
                  <a:cubicBezTo>
                    <a:pt x="-443" y="4011"/>
                    <a:pt x="-689" y="7167"/>
                    <a:pt x="3095" y="7019"/>
                  </a:cubicBezTo>
                  <a:cubicBezTo>
                    <a:pt x="3608" y="8351"/>
                    <a:pt x="5738" y="7880"/>
                    <a:pt x="5925" y="6714"/>
                  </a:cubicBezTo>
                  <a:cubicBezTo>
                    <a:pt x="7235" y="7840"/>
                    <a:pt x="10146" y="6263"/>
                    <a:pt x="9143" y="4133"/>
                  </a:cubicBezTo>
                  <a:cubicBezTo>
                    <a:pt x="10576" y="3763"/>
                    <a:pt x="9921" y="1560"/>
                    <a:pt x="8705" y="1730"/>
                  </a:cubicBezTo>
                  <a:cubicBezTo>
                    <a:pt x="8963" y="-252"/>
                    <a:pt x="4635" y="-703"/>
                    <a:pt x="3961" y="1286"/>
                  </a:cubicBezTo>
                  <a:cubicBezTo>
                    <a:pt x="3161" y="178"/>
                    <a:pt x="211" y="691"/>
                    <a:pt x="889" y="3109"/>
                  </a:cubicBezTo>
                  <a:close/>
                </a:path>
              </a:pathLst>
            </a:custGeom>
            <a:solidFill>
              <a:srgbClr val="0070C0"/>
            </a:solidFill>
            <a:ln w="889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弧形 63"/>
            <p:cNvSpPr/>
            <p:nvPr/>
          </p:nvSpPr>
          <p:spPr>
            <a:xfrm>
              <a:off x="10389" y="2205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弧形 64"/>
            <p:cNvSpPr/>
            <p:nvPr/>
          </p:nvSpPr>
          <p:spPr>
            <a:xfrm rot="10200000">
              <a:off x="8112" y="6808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弧形 96"/>
            <p:cNvSpPr/>
            <p:nvPr/>
          </p:nvSpPr>
          <p:spPr>
            <a:xfrm rot="13080000">
              <a:off x="4901" y="5533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375660" y="713105"/>
            <a:ext cx="5883275" cy="4653280"/>
            <a:chOff x="5570" y="1433"/>
            <a:chExt cx="9265" cy="7328"/>
          </a:xfrm>
        </p:grpSpPr>
        <p:pic>
          <p:nvPicPr>
            <p:cNvPr id="9" name="图片 8" descr="347737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570" y="1433"/>
              <a:ext cx="2540" cy="2540"/>
            </a:xfrm>
            <a:prstGeom prst="rect">
              <a:avLst/>
            </a:prstGeom>
          </p:spPr>
        </p:pic>
        <p:pic>
          <p:nvPicPr>
            <p:cNvPr id="11" name="图片 10" descr="3477373"/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1975" y="5901"/>
              <a:ext cx="2860" cy="2860"/>
            </a:xfrm>
            <a:prstGeom prst="rect">
              <a:avLst/>
            </a:prstGeom>
          </p:spPr>
        </p:pic>
      </p:grpSp>
      <p:sp>
        <p:nvSpPr>
          <p:cNvPr id="15" name="椭圆 14"/>
          <p:cNvSpPr/>
          <p:nvPr/>
        </p:nvSpPr>
        <p:spPr>
          <a:xfrm>
            <a:off x="8735060" y="3874770"/>
            <a:ext cx="75565" cy="75565"/>
          </a:xfrm>
          <a:prstGeom prst="ellipse">
            <a:avLst/>
          </a:prstGeom>
          <a:solidFill>
            <a:srgbClr val="FFF3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756025" y="1896745"/>
            <a:ext cx="478853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>
                <a:solidFill>
                  <a:schemeClr val="bg1"/>
                </a:solidFill>
                <a:cs typeface="+mn-ea"/>
                <a:sym typeface="+mn-lt"/>
              </a:rPr>
              <a:t>防溺水</a:t>
            </a:r>
          </a:p>
          <a:p>
            <a:pPr algn="ctr"/>
            <a:r>
              <a:rPr lang="zh-CN" altLang="en-US" sz="7200">
                <a:solidFill>
                  <a:schemeClr val="bg1"/>
                </a:solidFill>
                <a:cs typeface="+mn-ea"/>
                <a:sym typeface="+mn-lt"/>
              </a:rPr>
              <a:t>安全教育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694690" y="616585"/>
            <a:ext cx="10905490" cy="5532120"/>
            <a:chOff x="1094" y="971"/>
            <a:chExt cx="17174" cy="8712"/>
          </a:xfrm>
        </p:grpSpPr>
        <p:grpSp>
          <p:nvGrpSpPr>
            <p:cNvPr id="38" name="组合 37"/>
            <p:cNvGrpSpPr/>
            <p:nvPr/>
          </p:nvGrpSpPr>
          <p:grpSpPr>
            <a:xfrm>
              <a:off x="1444" y="1640"/>
              <a:ext cx="16825" cy="7536"/>
              <a:chOff x="1464" y="2040"/>
              <a:chExt cx="16825" cy="7536"/>
            </a:xfrm>
          </p:grpSpPr>
          <p:grpSp>
            <p:nvGrpSpPr>
              <p:cNvPr id="36" name="组合 35"/>
              <p:cNvGrpSpPr/>
              <p:nvPr/>
            </p:nvGrpSpPr>
            <p:grpSpPr>
              <a:xfrm>
                <a:off x="1464" y="2040"/>
                <a:ext cx="16825" cy="7207"/>
                <a:chOff x="1464" y="2040"/>
                <a:chExt cx="16825" cy="7207"/>
              </a:xfrm>
            </p:grpSpPr>
            <p:grpSp>
              <p:nvGrpSpPr>
                <p:cNvPr id="20" name="组合 19"/>
                <p:cNvGrpSpPr/>
                <p:nvPr/>
              </p:nvGrpSpPr>
              <p:grpSpPr>
                <a:xfrm>
                  <a:off x="4831" y="5458"/>
                  <a:ext cx="514" cy="543"/>
                  <a:chOff x="8501" y="6160"/>
                  <a:chExt cx="734" cy="851"/>
                </a:xfrm>
              </p:grpSpPr>
              <p:sp>
                <p:nvSpPr>
                  <p:cNvPr id="19" name="十字星 18"/>
                  <p:cNvSpPr/>
                  <p:nvPr/>
                </p:nvSpPr>
                <p:spPr>
                  <a:xfrm>
                    <a:off x="8501" y="6160"/>
                    <a:ext cx="734" cy="850"/>
                  </a:xfrm>
                  <a:prstGeom prst="star4">
                    <a:avLst/>
                  </a:prstGeom>
                  <a:solidFill>
                    <a:srgbClr val="FFF370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8" name="十字星 17"/>
                  <p:cNvSpPr/>
                  <p:nvPr/>
                </p:nvSpPr>
                <p:spPr>
                  <a:xfrm>
                    <a:off x="8501" y="6161"/>
                    <a:ext cx="734" cy="850"/>
                  </a:xfrm>
                  <a:prstGeom prst="star4">
                    <a:avLst/>
                  </a:prstGeom>
                  <a:noFill/>
                  <a:ln w="12700">
                    <a:solidFill>
                      <a:srgbClr val="4F3D3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23" name="十字星 22"/>
                <p:cNvSpPr/>
                <p:nvPr/>
              </p:nvSpPr>
              <p:spPr>
                <a:xfrm>
                  <a:off x="15060" y="3747"/>
                  <a:ext cx="428" cy="464"/>
                </a:xfrm>
                <a:prstGeom prst="star4">
                  <a:avLst/>
                </a:prstGeom>
                <a:solidFill>
                  <a:srgbClr val="0070C0"/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同心圆 24"/>
                <p:cNvSpPr/>
                <p:nvPr/>
              </p:nvSpPr>
              <p:spPr>
                <a:xfrm>
                  <a:off x="11503" y="8292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同心圆 25"/>
                <p:cNvSpPr/>
                <p:nvPr/>
              </p:nvSpPr>
              <p:spPr>
                <a:xfrm>
                  <a:off x="13710" y="5458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" name="同心圆 2"/>
                <p:cNvSpPr/>
                <p:nvPr/>
              </p:nvSpPr>
              <p:spPr>
                <a:xfrm>
                  <a:off x="10515" y="7382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" name="同心圆 3"/>
                <p:cNvSpPr/>
                <p:nvPr/>
              </p:nvSpPr>
              <p:spPr>
                <a:xfrm>
                  <a:off x="6189" y="7381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" name="椭圆 4"/>
                <p:cNvSpPr/>
                <p:nvPr/>
              </p:nvSpPr>
              <p:spPr>
                <a:xfrm>
                  <a:off x="11431" y="7716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" name="椭圆 6"/>
                <p:cNvSpPr/>
                <p:nvPr/>
              </p:nvSpPr>
              <p:spPr>
                <a:xfrm>
                  <a:off x="6861" y="7447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椭圆 15"/>
                <p:cNvSpPr/>
                <p:nvPr/>
              </p:nvSpPr>
              <p:spPr>
                <a:xfrm>
                  <a:off x="9879" y="8578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椭圆 16"/>
                <p:cNvSpPr/>
                <p:nvPr/>
              </p:nvSpPr>
              <p:spPr>
                <a:xfrm>
                  <a:off x="14627" y="4885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十字星 30"/>
                <p:cNvSpPr/>
                <p:nvPr/>
              </p:nvSpPr>
              <p:spPr>
                <a:xfrm>
                  <a:off x="8012" y="6773"/>
                  <a:ext cx="514" cy="542"/>
                </a:xfrm>
                <a:prstGeom prst="star4">
                  <a:avLst/>
                </a:prstGeom>
                <a:solidFill>
                  <a:srgbClr val="FFF370"/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同心圆 49"/>
                <p:cNvSpPr/>
                <p:nvPr/>
              </p:nvSpPr>
              <p:spPr>
                <a:xfrm>
                  <a:off x="1464" y="6846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同心圆 50"/>
                <p:cNvSpPr/>
                <p:nvPr/>
              </p:nvSpPr>
              <p:spPr>
                <a:xfrm>
                  <a:off x="4495" y="4211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同心圆 51"/>
                <p:cNvSpPr/>
                <p:nvPr/>
              </p:nvSpPr>
              <p:spPr>
                <a:xfrm>
                  <a:off x="14627" y="7183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同心圆 52"/>
                <p:cNvSpPr/>
                <p:nvPr/>
              </p:nvSpPr>
              <p:spPr>
                <a:xfrm>
                  <a:off x="13102" y="2040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同心圆 53"/>
                <p:cNvSpPr/>
                <p:nvPr/>
              </p:nvSpPr>
              <p:spPr>
                <a:xfrm>
                  <a:off x="2475" y="2041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同心圆 54"/>
                <p:cNvSpPr/>
                <p:nvPr/>
              </p:nvSpPr>
              <p:spPr>
                <a:xfrm>
                  <a:off x="17453" y="6623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同心圆 55"/>
                <p:cNvSpPr/>
                <p:nvPr/>
              </p:nvSpPr>
              <p:spPr>
                <a:xfrm>
                  <a:off x="17953" y="2563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同心圆 56"/>
                <p:cNvSpPr/>
                <p:nvPr/>
              </p:nvSpPr>
              <p:spPr>
                <a:xfrm>
                  <a:off x="6438" y="8911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同心圆 97"/>
                <p:cNvSpPr/>
                <p:nvPr/>
              </p:nvSpPr>
              <p:spPr>
                <a:xfrm>
                  <a:off x="10854" y="2564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4" name="十字星 33"/>
              <p:cNvSpPr/>
              <p:nvPr/>
            </p:nvSpPr>
            <p:spPr>
              <a:xfrm>
                <a:off x="10764" y="9111"/>
                <a:ext cx="428" cy="465"/>
              </a:xfrm>
              <a:prstGeom prst="star4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1094" y="971"/>
              <a:ext cx="16524" cy="8062"/>
              <a:chOff x="1094" y="971"/>
              <a:chExt cx="16524" cy="8062"/>
            </a:xfrm>
          </p:grpSpPr>
          <p:sp>
            <p:nvSpPr>
              <p:cNvPr id="44" name="椭圆 43"/>
              <p:cNvSpPr/>
              <p:nvPr/>
            </p:nvSpPr>
            <p:spPr>
              <a:xfrm>
                <a:off x="3224" y="971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17268" y="2854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6069" y="7892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1094" y="8691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8" name="椭圆 57"/>
            <p:cNvSpPr/>
            <p:nvPr/>
          </p:nvSpPr>
          <p:spPr>
            <a:xfrm>
              <a:off x="13418" y="9341"/>
              <a:ext cx="350" cy="342"/>
            </a:xfrm>
            <a:prstGeom prst="ellipse">
              <a:avLst/>
            </a:pr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943975" y="5600065"/>
            <a:ext cx="2656840" cy="555625"/>
            <a:chOff x="14085" y="8819"/>
            <a:chExt cx="4184" cy="875"/>
          </a:xfrm>
        </p:grpSpPr>
        <p:grpSp>
          <p:nvGrpSpPr>
            <p:cNvPr id="59" name="组合 58"/>
            <p:cNvGrpSpPr/>
            <p:nvPr/>
          </p:nvGrpSpPr>
          <p:grpSpPr>
            <a:xfrm>
              <a:off x="14085" y="9452"/>
              <a:ext cx="3952" cy="242"/>
              <a:chOff x="628" y="7279"/>
              <a:chExt cx="18118" cy="1887"/>
            </a:xfrm>
          </p:grpSpPr>
          <p:sp>
            <p:nvSpPr>
              <p:cNvPr id="60" name="圆角矩形 59"/>
              <p:cNvSpPr/>
              <p:nvPr/>
            </p:nvSpPr>
            <p:spPr>
              <a:xfrm>
                <a:off x="802" y="7658"/>
                <a:ext cx="17944" cy="1508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圆角矩形 60"/>
              <p:cNvSpPr/>
              <p:nvPr/>
            </p:nvSpPr>
            <p:spPr>
              <a:xfrm>
                <a:off x="628" y="7279"/>
                <a:ext cx="17944" cy="1508"/>
              </a:xfrm>
              <a:prstGeom prst="round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62" name="文本框 61"/>
            <p:cNvSpPr txBox="1"/>
            <p:nvPr/>
          </p:nvSpPr>
          <p:spPr>
            <a:xfrm>
              <a:off x="14184" y="8819"/>
              <a:ext cx="4085" cy="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tx1"/>
                  </a:solidFill>
                  <a:cs typeface="+mn-ea"/>
                  <a:sym typeface="+mn-lt"/>
                </a:rPr>
                <a:t>汇报人</a:t>
              </a:r>
              <a:r>
                <a:rPr lang="zh-CN" altLang="en-US" sz="2400" b="1" dirty="0" smtClean="0">
                  <a:solidFill>
                    <a:schemeClr val="tx1"/>
                  </a:solidFill>
                  <a:cs typeface="+mn-ea"/>
                  <a:sym typeface="+mn-lt"/>
                </a:rPr>
                <a:t>：优品</a:t>
              </a:r>
              <a:r>
                <a:rPr lang="en-US" altLang="zh-CN" sz="2400" b="1" dirty="0" smtClean="0">
                  <a:solidFill>
                    <a:schemeClr val="tx1"/>
                  </a:solidFill>
                  <a:cs typeface="+mn-ea"/>
                  <a:sym typeface="+mn-lt"/>
                </a:rPr>
                <a:t>PPT</a:t>
              </a:r>
              <a:endParaRPr lang="zh-CN" altLang="en-US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580515" y="1216025"/>
            <a:ext cx="9235440" cy="3672840"/>
            <a:chOff x="2489" y="1915"/>
            <a:chExt cx="14544" cy="5784"/>
          </a:xfrm>
        </p:grpSpPr>
        <p:grpSp>
          <p:nvGrpSpPr>
            <p:cNvPr id="72" name="组合 71"/>
            <p:cNvGrpSpPr/>
            <p:nvPr/>
          </p:nvGrpSpPr>
          <p:grpSpPr>
            <a:xfrm>
              <a:off x="15163" y="7045"/>
              <a:ext cx="1870" cy="655"/>
              <a:chOff x="15523" y="7917"/>
              <a:chExt cx="1870" cy="655"/>
            </a:xfrm>
          </p:grpSpPr>
          <p:sp>
            <p:nvSpPr>
              <p:cNvPr id="71" name="任意多边形 70"/>
              <p:cNvSpPr/>
              <p:nvPr/>
            </p:nvSpPr>
            <p:spPr>
              <a:xfrm rot="1260000" flipH="1">
                <a:off x="15693" y="7918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任意多边形 66"/>
              <p:cNvSpPr/>
              <p:nvPr/>
            </p:nvSpPr>
            <p:spPr>
              <a:xfrm rot="1440000" flipH="1">
                <a:off x="15523" y="7917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2489" y="4412"/>
              <a:ext cx="1673" cy="624"/>
              <a:chOff x="2489" y="4412"/>
              <a:chExt cx="1673" cy="624"/>
            </a:xfrm>
          </p:grpSpPr>
          <p:sp>
            <p:nvSpPr>
              <p:cNvPr id="6" name="任意多边形 5"/>
              <p:cNvSpPr/>
              <p:nvPr/>
            </p:nvSpPr>
            <p:spPr>
              <a:xfrm rot="20580000">
                <a:off x="2510" y="4504"/>
                <a:ext cx="1653" cy="532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任意多边形 38"/>
              <p:cNvSpPr/>
              <p:nvPr/>
            </p:nvSpPr>
            <p:spPr>
              <a:xfrm rot="21000000">
                <a:off x="2489" y="4412"/>
                <a:ext cx="1653" cy="536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 rot="2340000">
              <a:off x="3827" y="1915"/>
              <a:ext cx="1297" cy="596"/>
              <a:chOff x="2489" y="4412"/>
              <a:chExt cx="1673" cy="624"/>
            </a:xfrm>
          </p:grpSpPr>
          <p:sp>
            <p:nvSpPr>
              <p:cNvPr id="29" name="任意多边形 28"/>
              <p:cNvSpPr/>
              <p:nvPr/>
            </p:nvSpPr>
            <p:spPr>
              <a:xfrm rot="20580000">
                <a:off x="2510" y="4504"/>
                <a:ext cx="1653" cy="532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任意多边形 44"/>
              <p:cNvSpPr/>
              <p:nvPr/>
            </p:nvSpPr>
            <p:spPr>
              <a:xfrm rot="21000000">
                <a:off x="2489" y="4412"/>
                <a:ext cx="1653" cy="536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3" name="组合 72"/>
            <p:cNvGrpSpPr/>
            <p:nvPr/>
          </p:nvGrpSpPr>
          <p:grpSpPr>
            <a:xfrm rot="19020000">
              <a:off x="14702" y="2434"/>
              <a:ext cx="1444" cy="738"/>
              <a:chOff x="15523" y="7917"/>
              <a:chExt cx="1870" cy="655"/>
            </a:xfrm>
          </p:grpSpPr>
          <p:sp>
            <p:nvSpPr>
              <p:cNvPr id="74" name="任意多边形 73"/>
              <p:cNvSpPr/>
              <p:nvPr/>
            </p:nvSpPr>
            <p:spPr>
              <a:xfrm rot="1260000" flipH="1">
                <a:off x="15693" y="7918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任意多边形 74"/>
              <p:cNvSpPr/>
              <p:nvPr/>
            </p:nvSpPr>
            <p:spPr>
              <a:xfrm rot="1440000" flipH="1">
                <a:off x="15523" y="7917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Click="0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5120" y="540385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292947" y="522605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325755" y="1250126"/>
            <a:ext cx="2952169" cy="1330322"/>
          </a:xfrm>
          <a:custGeom>
            <a:avLst/>
            <a:gdLst>
              <a:gd name="connsiteX0" fmla="*/ 0 w 4649"/>
              <a:gd name="connsiteY0" fmla="*/ 2 h 2094"/>
              <a:gd name="connsiteX1" fmla="*/ 3099 w 4649"/>
              <a:gd name="connsiteY1" fmla="*/ 1 h 2094"/>
              <a:gd name="connsiteX2" fmla="*/ 3864 w 4649"/>
              <a:gd name="connsiteY2" fmla="*/ 1 h 2094"/>
              <a:gd name="connsiteX3" fmla="*/ 3864 w 4649"/>
              <a:gd name="connsiteY3" fmla="*/ 505 h 2094"/>
              <a:gd name="connsiteX4" fmla="*/ 3057 w 4649"/>
              <a:gd name="connsiteY4" fmla="*/ 505 h 2094"/>
              <a:gd name="connsiteX5" fmla="*/ 3057 w 4649"/>
              <a:gd name="connsiteY5" fmla="*/ 905 h 2094"/>
              <a:gd name="connsiteX6" fmla="*/ 4477 w 4649"/>
              <a:gd name="connsiteY6" fmla="*/ 905 h 2094"/>
              <a:gd name="connsiteX7" fmla="*/ 4486 w 4649"/>
              <a:gd name="connsiteY7" fmla="*/ 1309 h 2094"/>
              <a:gd name="connsiteX8" fmla="*/ 3585 w 4649"/>
              <a:gd name="connsiteY8" fmla="*/ 1314 h 2094"/>
              <a:gd name="connsiteX9" fmla="*/ 3580 w 4649"/>
              <a:gd name="connsiteY9" fmla="*/ 1691 h 2094"/>
              <a:gd name="connsiteX10" fmla="*/ 4184 w 4649"/>
              <a:gd name="connsiteY10" fmla="*/ 1697 h 2094"/>
              <a:gd name="connsiteX11" fmla="*/ 4202 w 4649"/>
              <a:gd name="connsiteY11" fmla="*/ 2092 h 2094"/>
              <a:gd name="connsiteX12" fmla="*/ 0 w 4649"/>
              <a:gd name="connsiteY12" fmla="*/ 2076 h 2094"/>
              <a:gd name="connsiteX13" fmla="*/ 0 w 4649"/>
              <a:gd name="connsiteY13" fmla="*/ 2 h 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49" h="2095">
                <a:moveTo>
                  <a:pt x="0" y="2"/>
                </a:moveTo>
                <a:lnTo>
                  <a:pt x="3099" y="1"/>
                </a:lnTo>
                <a:lnTo>
                  <a:pt x="3864" y="1"/>
                </a:lnTo>
                <a:cubicBezTo>
                  <a:pt x="4243" y="-20"/>
                  <a:pt x="4244" y="542"/>
                  <a:pt x="3864" y="505"/>
                </a:cubicBezTo>
                <a:lnTo>
                  <a:pt x="3057" y="505"/>
                </a:lnTo>
                <a:cubicBezTo>
                  <a:pt x="2803" y="470"/>
                  <a:pt x="2809" y="916"/>
                  <a:pt x="3057" y="905"/>
                </a:cubicBezTo>
                <a:lnTo>
                  <a:pt x="4477" y="905"/>
                </a:lnTo>
                <a:cubicBezTo>
                  <a:pt x="4729" y="929"/>
                  <a:pt x="4680" y="1342"/>
                  <a:pt x="4486" y="1309"/>
                </a:cubicBezTo>
                <a:lnTo>
                  <a:pt x="3585" y="1314"/>
                </a:lnTo>
                <a:cubicBezTo>
                  <a:pt x="3407" y="1301"/>
                  <a:pt x="3380" y="1690"/>
                  <a:pt x="3580" y="1691"/>
                </a:cubicBezTo>
                <a:lnTo>
                  <a:pt x="4184" y="1697"/>
                </a:lnTo>
                <a:cubicBezTo>
                  <a:pt x="4421" y="1686"/>
                  <a:pt x="4380" y="2139"/>
                  <a:pt x="4202" y="2092"/>
                </a:cubicBezTo>
                <a:lnTo>
                  <a:pt x="0" y="2076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9392285" y="3754755"/>
            <a:ext cx="2182495" cy="2049780"/>
            <a:chOff x="12228" y="3786"/>
            <a:chExt cx="3437" cy="3228"/>
          </a:xfrm>
        </p:grpSpPr>
        <p:sp>
          <p:nvSpPr>
            <p:cNvPr id="4" name="椭圆 3"/>
            <p:cNvSpPr/>
            <p:nvPr/>
          </p:nvSpPr>
          <p:spPr>
            <a:xfrm>
              <a:off x="12437" y="3786"/>
              <a:ext cx="3228" cy="3228"/>
            </a:xfrm>
            <a:prstGeom prst="ellipse">
              <a:avLst/>
            </a:prstGeom>
            <a:solidFill>
              <a:srgbClr val="0070C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12228" y="3786"/>
              <a:ext cx="3228" cy="3228"/>
              <a:chOff x="12228" y="3786"/>
              <a:chExt cx="3228" cy="3228"/>
            </a:xfrm>
          </p:grpSpPr>
          <p:sp>
            <p:nvSpPr>
              <p:cNvPr id="2" name="椭圆 1"/>
              <p:cNvSpPr/>
              <p:nvPr/>
            </p:nvSpPr>
            <p:spPr>
              <a:xfrm>
                <a:off x="12228" y="3786"/>
                <a:ext cx="3228" cy="322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13120" y="4315"/>
                <a:ext cx="2164" cy="2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0000">
                    <a:solidFill>
                      <a:schemeClr val="bg1"/>
                    </a:solidFill>
                    <a:cs typeface="+mn-ea"/>
                    <a:sym typeface="+mn-lt"/>
                  </a:rPr>
                  <a:t>？</a:t>
                </a: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1294130" y="830593"/>
            <a:ext cx="10683875" cy="4989515"/>
            <a:chOff x="1464" y="1718"/>
            <a:chExt cx="16825" cy="7858"/>
          </a:xfrm>
        </p:grpSpPr>
        <p:grpSp>
          <p:nvGrpSpPr>
            <p:cNvPr id="36" name="组合 35"/>
            <p:cNvGrpSpPr/>
            <p:nvPr/>
          </p:nvGrpSpPr>
          <p:grpSpPr>
            <a:xfrm>
              <a:off x="1464" y="1718"/>
              <a:ext cx="16825" cy="7088"/>
              <a:chOff x="1464" y="1718"/>
              <a:chExt cx="16825" cy="7088"/>
            </a:xfrm>
          </p:grpSpPr>
          <p:sp>
            <p:nvSpPr>
              <p:cNvPr id="34" name="十字星 33"/>
              <p:cNvSpPr/>
              <p:nvPr/>
            </p:nvSpPr>
            <p:spPr>
              <a:xfrm>
                <a:off x="5524" y="3932"/>
                <a:ext cx="514" cy="542"/>
              </a:xfrm>
              <a:prstGeom prst="star4">
                <a:avLst/>
              </a:prstGeom>
              <a:solidFill>
                <a:schemeClr val="accent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十字星 40"/>
              <p:cNvSpPr/>
              <p:nvPr/>
            </p:nvSpPr>
            <p:spPr>
              <a:xfrm>
                <a:off x="15060" y="3747"/>
                <a:ext cx="428" cy="464"/>
              </a:xfrm>
              <a:prstGeom prst="star4">
                <a:avLst/>
              </a:prstGeom>
              <a:solidFill>
                <a:srgbClr val="8DCCE9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同心圆 44"/>
              <p:cNvSpPr/>
              <p:nvPr/>
            </p:nvSpPr>
            <p:spPr>
              <a:xfrm>
                <a:off x="12721" y="8271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同心圆 49"/>
              <p:cNvSpPr/>
              <p:nvPr/>
            </p:nvSpPr>
            <p:spPr>
              <a:xfrm>
                <a:off x="13710" y="5458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同心圆 50"/>
              <p:cNvSpPr/>
              <p:nvPr/>
            </p:nvSpPr>
            <p:spPr>
              <a:xfrm>
                <a:off x="13960" y="6846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同心圆 51"/>
              <p:cNvSpPr/>
              <p:nvPr/>
            </p:nvSpPr>
            <p:spPr>
              <a:xfrm>
                <a:off x="6189" y="7381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11452" y="8241"/>
                <a:ext cx="119" cy="11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6861" y="7447"/>
                <a:ext cx="119" cy="11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10341" y="8515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14627" y="4885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十字星 61"/>
              <p:cNvSpPr/>
              <p:nvPr/>
            </p:nvSpPr>
            <p:spPr>
              <a:xfrm>
                <a:off x="8303" y="7925"/>
                <a:ext cx="514" cy="543"/>
              </a:xfrm>
              <a:prstGeom prst="star4">
                <a:avLst/>
              </a:prstGeom>
              <a:solidFill>
                <a:srgbClr val="FFF37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同心圆 63"/>
              <p:cNvSpPr/>
              <p:nvPr/>
            </p:nvSpPr>
            <p:spPr>
              <a:xfrm>
                <a:off x="1464" y="6846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同心圆 64"/>
              <p:cNvSpPr/>
              <p:nvPr/>
            </p:nvSpPr>
            <p:spPr>
              <a:xfrm>
                <a:off x="9950" y="5256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同心圆 65"/>
              <p:cNvSpPr/>
              <p:nvPr/>
            </p:nvSpPr>
            <p:spPr>
              <a:xfrm>
                <a:off x="14942" y="7183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7" name="同心圆 66"/>
              <p:cNvSpPr/>
              <p:nvPr/>
            </p:nvSpPr>
            <p:spPr>
              <a:xfrm>
                <a:off x="13102" y="2040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同心圆 67"/>
              <p:cNvSpPr/>
              <p:nvPr/>
            </p:nvSpPr>
            <p:spPr>
              <a:xfrm>
                <a:off x="2475" y="1718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9" name="同心圆 68"/>
              <p:cNvSpPr/>
              <p:nvPr/>
            </p:nvSpPr>
            <p:spPr>
              <a:xfrm>
                <a:off x="17453" y="6623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0" name="同心圆 69"/>
              <p:cNvSpPr/>
              <p:nvPr/>
            </p:nvSpPr>
            <p:spPr>
              <a:xfrm>
                <a:off x="17953" y="2563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1" name="同心圆 70"/>
              <p:cNvSpPr/>
              <p:nvPr/>
            </p:nvSpPr>
            <p:spPr>
              <a:xfrm>
                <a:off x="6438" y="8470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8" name="同心圆 97"/>
              <p:cNvSpPr/>
              <p:nvPr/>
            </p:nvSpPr>
            <p:spPr>
              <a:xfrm>
                <a:off x="10854" y="2564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3" name="十字星 72"/>
            <p:cNvSpPr/>
            <p:nvPr/>
          </p:nvSpPr>
          <p:spPr>
            <a:xfrm>
              <a:off x="10764" y="9111"/>
              <a:ext cx="428" cy="465"/>
            </a:xfrm>
            <a:prstGeom prst="star4">
              <a:avLst/>
            </a:prstGeom>
            <a:solidFill>
              <a:srgbClr val="8DCCE9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73075" y="1421130"/>
            <a:ext cx="1965325" cy="1075690"/>
            <a:chOff x="745" y="2238"/>
            <a:chExt cx="3095" cy="1694"/>
          </a:xfrm>
        </p:grpSpPr>
        <p:sp>
          <p:nvSpPr>
            <p:cNvPr id="9" name="文本框 8"/>
            <p:cNvSpPr txBox="1"/>
            <p:nvPr/>
          </p:nvSpPr>
          <p:spPr>
            <a:xfrm>
              <a:off x="970" y="2238"/>
              <a:ext cx="2871" cy="1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>
                  <a:solidFill>
                    <a:srgbClr val="0070C0"/>
                  </a:solidFill>
                  <a:effectLst/>
                  <a:cs typeface="+mn-ea"/>
                  <a:sym typeface="+mn-lt"/>
                </a:rPr>
                <a:t>游泳的</a:t>
              </a:r>
            </a:p>
            <a:p>
              <a:pPr algn="ctr"/>
              <a:r>
                <a:rPr lang="zh-CN" altLang="en-US" sz="3200">
                  <a:solidFill>
                    <a:srgbClr val="0070C0"/>
                  </a:solidFill>
                  <a:effectLst/>
                  <a:cs typeface="+mn-ea"/>
                  <a:sym typeface="+mn-lt"/>
                </a:rPr>
                <a:t>注意事项</a:t>
              </a:r>
              <a:endParaRPr lang="zh-CN" altLang="en-US" sz="3200" b="1">
                <a:solidFill>
                  <a:srgbClr val="0070C0"/>
                </a:solidFill>
                <a:effectLst/>
                <a:cs typeface="+mn-ea"/>
                <a:sym typeface="+mn-lt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745" y="2564"/>
              <a:ext cx="430" cy="385"/>
              <a:chOff x="745" y="2564"/>
              <a:chExt cx="430" cy="385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825" y="2607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745" y="2564"/>
                <a:ext cx="350" cy="34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1689100" y="3290570"/>
            <a:ext cx="4738370" cy="153670"/>
            <a:chOff x="628" y="7279"/>
            <a:chExt cx="18118" cy="1887"/>
          </a:xfrm>
        </p:grpSpPr>
        <p:sp>
          <p:nvSpPr>
            <p:cNvPr id="11" name="圆角矩形 10"/>
            <p:cNvSpPr/>
            <p:nvPr/>
          </p:nvSpPr>
          <p:spPr>
            <a:xfrm>
              <a:off x="802" y="7658"/>
              <a:ext cx="17944" cy="1508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628" y="7279"/>
              <a:ext cx="17944" cy="1508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576070" y="2780030"/>
            <a:ext cx="7570470" cy="2739390"/>
            <a:chOff x="2482" y="4378"/>
            <a:chExt cx="11922" cy="4314"/>
          </a:xfrm>
        </p:grpSpPr>
        <p:sp>
          <p:nvSpPr>
            <p:cNvPr id="5" name="文本框 4"/>
            <p:cNvSpPr txBox="1"/>
            <p:nvPr/>
          </p:nvSpPr>
          <p:spPr>
            <a:xfrm>
              <a:off x="3142" y="4378"/>
              <a:ext cx="7129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sz="2400" dirty="0">
                  <a:solidFill>
                    <a:schemeClr val="tx1"/>
                  </a:solidFill>
                  <a:cs typeface="+mn-ea"/>
                  <a:sym typeface="+mn-lt"/>
                </a:rPr>
                <a:t>容易溺水的危险区域有哪些？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2482" y="5496"/>
              <a:ext cx="11922" cy="3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lnSpc>
                  <a:spcPct val="150000"/>
                </a:lnSpc>
                <a:buFont typeface="+mj-lt"/>
                <a:buNone/>
              </a:pPr>
              <a:r>
                <a:rPr lang="zh-CN" altLang="en-US" sz="1400" dirty="0">
                  <a:cs typeface="+mn-ea"/>
                  <a:sym typeface="+mn-lt"/>
                </a:rPr>
                <a:t>我国儿童的溺水案例数不胜数，但是让大家震 惊的是这些溺水意外事故中，有大多数是发生在农 村，这个事实不禁发人深省。</a:t>
              </a:r>
            </a:p>
            <a:p>
              <a:pPr indent="0" algn="l">
                <a:lnSpc>
                  <a:spcPct val="150000"/>
                </a:lnSpc>
                <a:buFont typeface="+mj-lt"/>
                <a:buNone/>
              </a:pPr>
              <a:r>
                <a:rPr lang="zh-CN" altLang="en-US" sz="1400" dirty="0">
                  <a:cs typeface="+mn-ea"/>
                  <a:sym typeface="+mn-lt"/>
                </a:rPr>
                <a:t>究其原因，这与农村的生活环境密切相关。生 活在城市里的孩子，每次都是去游泳馆，并且经常 是有大人的陪护，一旦发生意外，还有救生人员可以采取救助措施。因此，城市儿童发生溺水的可能 性较小。但在农村里，情况就完全不同了，在野外， 会有很多的水塘、水渠、石窟、古井等危险场所， 特别是一些年纪还小的儿童，如果缺乏正确的引导， 就很容易发生意外溺水。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5120" y="540385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292947" y="522605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325755" y="1250126"/>
            <a:ext cx="2952169" cy="1330322"/>
          </a:xfrm>
          <a:custGeom>
            <a:avLst/>
            <a:gdLst>
              <a:gd name="connsiteX0" fmla="*/ 0 w 4649"/>
              <a:gd name="connsiteY0" fmla="*/ 2 h 2094"/>
              <a:gd name="connsiteX1" fmla="*/ 3099 w 4649"/>
              <a:gd name="connsiteY1" fmla="*/ 1 h 2094"/>
              <a:gd name="connsiteX2" fmla="*/ 3864 w 4649"/>
              <a:gd name="connsiteY2" fmla="*/ 1 h 2094"/>
              <a:gd name="connsiteX3" fmla="*/ 3864 w 4649"/>
              <a:gd name="connsiteY3" fmla="*/ 505 h 2094"/>
              <a:gd name="connsiteX4" fmla="*/ 3057 w 4649"/>
              <a:gd name="connsiteY4" fmla="*/ 505 h 2094"/>
              <a:gd name="connsiteX5" fmla="*/ 3057 w 4649"/>
              <a:gd name="connsiteY5" fmla="*/ 905 h 2094"/>
              <a:gd name="connsiteX6" fmla="*/ 4477 w 4649"/>
              <a:gd name="connsiteY6" fmla="*/ 905 h 2094"/>
              <a:gd name="connsiteX7" fmla="*/ 4486 w 4649"/>
              <a:gd name="connsiteY7" fmla="*/ 1309 h 2094"/>
              <a:gd name="connsiteX8" fmla="*/ 3585 w 4649"/>
              <a:gd name="connsiteY8" fmla="*/ 1314 h 2094"/>
              <a:gd name="connsiteX9" fmla="*/ 3580 w 4649"/>
              <a:gd name="connsiteY9" fmla="*/ 1691 h 2094"/>
              <a:gd name="connsiteX10" fmla="*/ 4184 w 4649"/>
              <a:gd name="connsiteY10" fmla="*/ 1697 h 2094"/>
              <a:gd name="connsiteX11" fmla="*/ 4202 w 4649"/>
              <a:gd name="connsiteY11" fmla="*/ 2092 h 2094"/>
              <a:gd name="connsiteX12" fmla="*/ 0 w 4649"/>
              <a:gd name="connsiteY12" fmla="*/ 2076 h 2094"/>
              <a:gd name="connsiteX13" fmla="*/ 0 w 4649"/>
              <a:gd name="connsiteY13" fmla="*/ 2 h 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49" h="2095">
                <a:moveTo>
                  <a:pt x="0" y="2"/>
                </a:moveTo>
                <a:lnTo>
                  <a:pt x="3099" y="1"/>
                </a:lnTo>
                <a:lnTo>
                  <a:pt x="3864" y="1"/>
                </a:lnTo>
                <a:cubicBezTo>
                  <a:pt x="4243" y="-20"/>
                  <a:pt x="4244" y="542"/>
                  <a:pt x="3864" y="505"/>
                </a:cubicBezTo>
                <a:lnTo>
                  <a:pt x="3057" y="505"/>
                </a:lnTo>
                <a:cubicBezTo>
                  <a:pt x="2803" y="470"/>
                  <a:pt x="2809" y="916"/>
                  <a:pt x="3057" y="905"/>
                </a:cubicBezTo>
                <a:lnTo>
                  <a:pt x="4477" y="905"/>
                </a:lnTo>
                <a:cubicBezTo>
                  <a:pt x="4729" y="929"/>
                  <a:pt x="4680" y="1342"/>
                  <a:pt x="4486" y="1309"/>
                </a:cubicBezTo>
                <a:lnTo>
                  <a:pt x="3585" y="1314"/>
                </a:lnTo>
                <a:cubicBezTo>
                  <a:pt x="3407" y="1301"/>
                  <a:pt x="3380" y="1690"/>
                  <a:pt x="3580" y="1691"/>
                </a:cubicBezTo>
                <a:lnTo>
                  <a:pt x="4184" y="1697"/>
                </a:lnTo>
                <a:cubicBezTo>
                  <a:pt x="4421" y="1686"/>
                  <a:pt x="4380" y="2139"/>
                  <a:pt x="4202" y="2092"/>
                </a:cubicBezTo>
                <a:lnTo>
                  <a:pt x="0" y="2076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9392285" y="3754755"/>
            <a:ext cx="2182495" cy="2049780"/>
            <a:chOff x="12228" y="3786"/>
            <a:chExt cx="3437" cy="3228"/>
          </a:xfrm>
        </p:grpSpPr>
        <p:sp>
          <p:nvSpPr>
            <p:cNvPr id="4" name="椭圆 3"/>
            <p:cNvSpPr/>
            <p:nvPr/>
          </p:nvSpPr>
          <p:spPr>
            <a:xfrm>
              <a:off x="12437" y="3786"/>
              <a:ext cx="3228" cy="3228"/>
            </a:xfrm>
            <a:prstGeom prst="ellipse">
              <a:avLst/>
            </a:prstGeom>
            <a:solidFill>
              <a:srgbClr val="0070C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12228" y="3786"/>
              <a:ext cx="3228" cy="3228"/>
              <a:chOff x="12228" y="3786"/>
              <a:chExt cx="3228" cy="3228"/>
            </a:xfrm>
          </p:grpSpPr>
          <p:sp>
            <p:nvSpPr>
              <p:cNvPr id="2" name="椭圆 1"/>
              <p:cNvSpPr/>
              <p:nvPr/>
            </p:nvSpPr>
            <p:spPr>
              <a:xfrm>
                <a:off x="12228" y="3786"/>
                <a:ext cx="3228" cy="322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13120" y="4315"/>
                <a:ext cx="2164" cy="2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0000">
                    <a:solidFill>
                      <a:schemeClr val="bg1"/>
                    </a:solidFill>
                    <a:cs typeface="+mn-ea"/>
                    <a:sym typeface="+mn-lt"/>
                  </a:rPr>
                  <a:t>？</a:t>
                </a: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1840230" y="3288665"/>
            <a:ext cx="4738370" cy="153670"/>
            <a:chOff x="628" y="7279"/>
            <a:chExt cx="18118" cy="1887"/>
          </a:xfrm>
        </p:grpSpPr>
        <p:sp>
          <p:nvSpPr>
            <p:cNvPr id="30" name="圆角矩形 29"/>
            <p:cNvSpPr/>
            <p:nvPr/>
          </p:nvSpPr>
          <p:spPr>
            <a:xfrm>
              <a:off x="802" y="7658"/>
              <a:ext cx="17944" cy="1508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628" y="7279"/>
              <a:ext cx="17944" cy="1508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817370" y="2780030"/>
            <a:ext cx="7124065" cy="1497965"/>
            <a:chOff x="2862" y="4378"/>
            <a:chExt cx="11219" cy="2359"/>
          </a:xfrm>
        </p:grpSpPr>
        <p:sp>
          <p:nvSpPr>
            <p:cNvPr id="27" name="文本框 26"/>
            <p:cNvSpPr txBox="1"/>
            <p:nvPr/>
          </p:nvSpPr>
          <p:spPr>
            <a:xfrm>
              <a:off x="3389" y="4378"/>
              <a:ext cx="7129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tx1"/>
                  </a:solidFill>
                  <a:cs typeface="+mn-ea"/>
                  <a:sym typeface="+mn-lt"/>
                </a:rPr>
                <a:t>为什么游泳池也会发生溺水呢</a:t>
              </a:r>
              <a:r>
                <a:rPr lang="en-US" altLang="zh-CN" sz="2400" dirty="0">
                  <a:solidFill>
                    <a:schemeClr val="tx1"/>
                  </a:solidFill>
                  <a:cs typeface="+mn-ea"/>
                  <a:sym typeface="+mn-lt"/>
                </a:rPr>
                <a:t>?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862" y="5629"/>
              <a:ext cx="11219" cy="1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lnSpc>
                  <a:spcPct val="150000"/>
                </a:lnSpc>
                <a:buFont typeface="+mj-lt"/>
                <a:buNone/>
              </a:pPr>
              <a:r>
                <a:rPr lang="zh-CN" altLang="en-US" sz="1400" dirty="0">
                  <a:cs typeface="+mn-ea"/>
                  <a:sym typeface="+mn-lt"/>
                </a:rPr>
                <a:t>“在人们惯性思维里，都觉得在河里或水库里游泳比较危险。</a:t>
              </a:r>
              <a:endParaRPr lang="en-US" altLang="zh-CN" sz="1400" dirty="0">
                <a:cs typeface="+mn-ea"/>
                <a:sym typeface="+mn-lt"/>
              </a:endParaRPr>
            </a:p>
            <a:p>
              <a:pPr indent="0" algn="l">
                <a:lnSpc>
                  <a:spcPct val="150000"/>
                </a:lnSpc>
                <a:buFont typeface="+mj-lt"/>
                <a:buNone/>
              </a:pPr>
              <a:r>
                <a:rPr lang="zh-CN" altLang="en-US" sz="1400" dirty="0">
                  <a:cs typeface="+mn-ea"/>
                  <a:sym typeface="+mn-lt"/>
                </a:rPr>
                <a:t>其实从最近几年的经验看，游泳池里出意外的案例也特别多，而且有增多的趋势。”</a:t>
              </a:r>
              <a:endParaRPr lang="zh-CN" altLang="en-US" sz="1400">
                <a:cs typeface="+mn-ea"/>
                <a:sym typeface="+mn-lt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294130" y="830593"/>
            <a:ext cx="10683875" cy="4989515"/>
            <a:chOff x="1464" y="1718"/>
            <a:chExt cx="16825" cy="7858"/>
          </a:xfrm>
        </p:grpSpPr>
        <p:grpSp>
          <p:nvGrpSpPr>
            <p:cNvPr id="36" name="组合 35"/>
            <p:cNvGrpSpPr/>
            <p:nvPr/>
          </p:nvGrpSpPr>
          <p:grpSpPr>
            <a:xfrm>
              <a:off x="1464" y="1718"/>
              <a:ext cx="16825" cy="7088"/>
              <a:chOff x="1464" y="1718"/>
              <a:chExt cx="16825" cy="7088"/>
            </a:xfrm>
          </p:grpSpPr>
          <p:sp>
            <p:nvSpPr>
              <p:cNvPr id="34" name="十字星 33"/>
              <p:cNvSpPr/>
              <p:nvPr/>
            </p:nvSpPr>
            <p:spPr>
              <a:xfrm>
                <a:off x="5524" y="3932"/>
                <a:ext cx="514" cy="542"/>
              </a:xfrm>
              <a:prstGeom prst="star4">
                <a:avLst/>
              </a:prstGeom>
              <a:solidFill>
                <a:schemeClr val="accent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十字星 40"/>
              <p:cNvSpPr/>
              <p:nvPr/>
            </p:nvSpPr>
            <p:spPr>
              <a:xfrm>
                <a:off x="15060" y="3747"/>
                <a:ext cx="428" cy="464"/>
              </a:xfrm>
              <a:prstGeom prst="star4">
                <a:avLst/>
              </a:prstGeom>
              <a:solidFill>
                <a:srgbClr val="8DCCE9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同心圆 44"/>
              <p:cNvSpPr/>
              <p:nvPr/>
            </p:nvSpPr>
            <p:spPr>
              <a:xfrm>
                <a:off x="12721" y="8271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同心圆 49"/>
              <p:cNvSpPr/>
              <p:nvPr/>
            </p:nvSpPr>
            <p:spPr>
              <a:xfrm>
                <a:off x="13710" y="5458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同心圆 50"/>
              <p:cNvSpPr/>
              <p:nvPr/>
            </p:nvSpPr>
            <p:spPr>
              <a:xfrm>
                <a:off x="13960" y="6846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同心圆 51"/>
              <p:cNvSpPr/>
              <p:nvPr/>
            </p:nvSpPr>
            <p:spPr>
              <a:xfrm>
                <a:off x="6189" y="7381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11452" y="8241"/>
                <a:ext cx="119" cy="11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6861" y="7447"/>
                <a:ext cx="119" cy="11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10341" y="8515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14627" y="4885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2" name="十字星 61"/>
              <p:cNvSpPr/>
              <p:nvPr/>
            </p:nvSpPr>
            <p:spPr>
              <a:xfrm>
                <a:off x="8303" y="7925"/>
                <a:ext cx="514" cy="543"/>
              </a:xfrm>
              <a:prstGeom prst="star4">
                <a:avLst/>
              </a:prstGeom>
              <a:solidFill>
                <a:srgbClr val="FFF37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同心圆 63"/>
              <p:cNvSpPr/>
              <p:nvPr/>
            </p:nvSpPr>
            <p:spPr>
              <a:xfrm>
                <a:off x="1464" y="6846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同心圆 64"/>
              <p:cNvSpPr/>
              <p:nvPr/>
            </p:nvSpPr>
            <p:spPr>
              <a:xfrm>
                <a:off x="9950" y="5256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同心圆 65"/>
              <p:cNvSpPr/>
              <p:nvPr/>
            </p:nvSpPr>
            <p:spPr>
              <a:xfrm>
                <a:off x="14942" y="7183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7" name="同心圆 66"/>
              <p:cNvSpPr/>
              <p:nvPr/>
            </p:nvSpPr>
            <p:spPr>
              <a:xfrm>
                <a:off x="13102" y="2040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同心圆 67"/>
              <p:cNvSpPr/>
              <p:nvPr/>
            </p:nvSpPr>
            <p:spPr>
              <a:xfrm>
                <a:off x="2475" y="1718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9" name="同心圆 68"/>
              <p:cNvSpPr/>
              <p:nvPr/>
            </p:nvSpPr>
            <p:spPr>
              <a:xfrm>
                <a:off x="17453" y="6623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0" name="同心圆 69"/>
              <p:cNvSpPr/>
              <p:nvPr/>
            </p:nvSpPr>
            <p:spPr>
              <a:xfrm>
                <a:off x="17953" y="2563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1" name="同心圆 70"/>
              <p:cNvSpPr/>
              <p:nvPr/>
            </p:nvSpPr>
            <p:spPr>
              <a:xfrm>
                <a:off x="6438" y="8470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8" name="同心圆 97"/>
              <p:cNvSpPr/>
              <p:nvPr/>
            </p:nvSpPr>
            <p:spPr>
              <a:xfrm>
                <a:off x="10854" y="2564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3" name="十字星 72"/>
            <p:cNvSpPr/>
            <p:nvPr/>
          </p:nvSpPr>
          <p:spPr>
            <a:xfrm>
              <a:off x="10764" y="9111"/>
              <a:ext cx="428" cy="465"/>
            </a:xfrm>
            <a:prstGeom prst="star4">
              <a:avLst/>
            </a:prstGeom>
            <a:solidFill>
              <a:srgbClr val="8DCCE9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73075" y="1421130"/>
            <a:ext cx="1965325" cy="1075690"/>
            <a:chOff x="745" y="2238"/>
            <a:chExt cx="3095" cy="1694"/>
          </a:xfrm>
        </p:grpSpPr>
        <p:sp>
          <p:nvSpPr>
            <p:cNvPr id="9" name="文本框 8"/>
            <p:cNvSpPr txBox="1"/>
            <p:nvPr/>
          </p:nvSpPr>
          <p:spPr>
            <a:xfrm>
              <a:off x="970" y="2238"/>
              <a:ext cx="2871" cy="1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>
                  <a:solidFill>
                    <a:srgbClr val="0070C0"/>
                  </a:solidFill>
                  <a:cs typeface="+mn-ea"/>
                  <a:sym typeface="+mn-lt"/>
                </a:rPr>
                <a:t>游泳的</a:t>
              </a:r>
            </a:p>
            <a:p>
              <a:pPr algn="ctr"/>
              <a:r>
                <a:rPr lang="zh-CN" altLang="en-US" sz="3200">
                  <a:solidFill>
                    <a:srgbClr val="0070C0"/>
                  </a:solidFill>
                  <a:cs typeface="+mn-ea"/>
                  <a:sym typeface="+mn-lt"/>
                </a:rPr>
                <a:t>注意事项</a:t>
              </a:r>
              <a:endParaRPr lang="zh-CN" altLang="en-US" sz="3200" b="1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745" y="2564"/>
              <a:ext cx="430" cy="385"/>
              <a:chOff x="745" y="2564"/>
              <a:chExt cx="430" cy="385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825" y="2607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745" y="2564"/>
                <a:ext cx="350" cy="34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5120" y="540385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7" name="任意多边形 56"/>
          <p:cNvSpPr/>
          <p:nvPr/>
        </p:nvSpPr>
        <p:spPr>
          <a:xfrm>
            <a:off x="292947" y="522605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8" name="任意多边形 57"/>
          <p:cNvSpPr/>
          <p:nvPr/>
        </p:nvSpPr>
        <p:spPr>
          <a:xfrm>
            <a:off x="325755" y="1250126"/>
            <a:ext cx="2952169" cy="1330322"/>
          </a:xfrm>
          <a:custGeom>
            <a:avLst/>
            <a:gdLst>
              <a:gd name="connsiteX0" fmla="*/ 0 w 4649"/>
              <a:gd name="connsiteY0" fmla="*/ 2 h 2094"/>
              <a:gd name="connsiteX1" fmla="*/ 3099 w 4649"/>
              <a:gd name="connsiteY1" fmla="*/ 1 h 2094"/>
              <a:gd name="connsiteX2" fmla="*/ 3864 w 4649"/>
              <a:gd name="connsiteY2" fmla="*/ 1 h 2094"/>
              <a:gd name="connsiteX3" fmla="*/ 3864 w 4649"/>
              <a:gd name="connsiteY3" fmla="*/ 505 h 2094"/>
              <a:gd name="connsiteX4" fmla="*/ 3057 w 4649"/>
              <a:gd name="connsiteY4" fmla="*/ 505 h 2094"/>
              <a:gd name="connsiteX5" fmla="*/ 3057 w 4649"/>
              <a:gd name="connsiteY5" fmla="*/ 905 h 2094"/>
              <a:gd name="connsiteX6" fmla="*/ 4477 w 4649"/>
              <a:gd name="connsiteY6" fmla="*/ 905 h 2094"/>
              <a:gd name="connsiteX7" fmla="*/ 4486 w 4649"/>
              <a:gd name="connsiteY7" fmla="*/ 1309 h 2094"/>
              <a:gd name="connsiteX8" fmla="*/ 3585 w 4649"/>
              <a:gd name="connsiteY8" fmla="*/ 1314 h 2094"/>
              <a:gd name="connsiteX9" fmla="*/ 3580 w 4649"/>
              <a:gd name="connsiteY9" fmla="*/ 1691 h 2094"/>
              <a:gd name="connsiteX10" fmla="*/ 4184 w 4649"/>
              <a:gd name="connsiteY10" fmla="*/ 1697 h 2094"/>
              <a:gd name="connsiteX11" fmla="*/ 4202 w 4649"/>
              <a:gd name="connsiteY11" fmla="*/ 2092 h 2094"/>
              <a:gd name="connsiteX12" fmla="*/ 0 w 4649"/>
              <a:gd name="connsiteY12" fmla="*/ 2076 h 2094"/>
              <a:gd name="connsiteX13" fmla="*/ 0 w 4649"/>
              <a:gd name="connsiteY13" fmla="*/ 2 h 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49" h="2095">
                <a:moveTo>
                  <a:pt x="0" y="2"/>
                </a:moveTo>
                <a:lnTo>
                  <a:pt x="3099" y="1"/>
                </a:lnTo>
                <a:lnTo>
                  <a:pt x="3864" y="1"/>
                </a:lnTo>
                <a:cubicBezTo>
                  <a:pt x="4243" y="-20"/>
                  <a:pt x="4244" y="542"/>
                  <a:pt x="3864" y="505"/>
                </a:cubicBezTo>
                <a:lnTo>
                  <a:pt x="3057" y="505"/>
                </a:lnTo>
                <a:cubicBezTo>
                  <a:pt x="2803" y="470"/>
                  <a:pt x="2809" y="916"/>
                  <a:pt x="3057" y="905"/>
                </a:cubicBezTo>
                <a:lnTo>
                  <a:pt x="4477" y="905"/>
                </a:lnTo>
                <a:cubicBezTo>
                  <a:pt x="4729" y="929"/>
                  <a:pt x="4680" y="1342"/>
                  <a:pt x="4486" y="1309"/>
                </a:cubicBezTo>
                <a:lnTo>
                  <a:pt x="3585" y="1314"/>
                </a:lnTo>
                <a:cubicBezTo>
                  <a:pt x="3407" y="1301"/>
                  <a:pt x="3380" y="1690"/>
                  <a:pt x="3580" y="1691"/>
                </a:cubicBezTo>
                <a:lnTo>
                  <a:pt x="4184" y="1697"/>
                </a:lnTo>
                <a:cubicBezTo>
                  <a:pt x="4421" y="1686"/>
                  <a:pt x="4380" y="2139"/>
                  <a:pt x="4202" y="2092"/>
                </a:cubicBezTo>
                <a:lnTo>
                  <a:pt x="0" y="2076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921087" y="1855880"/>
            <a:ext cx="2598547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防溺水安全知识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2181860" y="2837180"/>
            <a:ext cx="7776210" cy="2904490"/>
            <a:chOff x="3436" y="4468"/>
            <a:chExt cx="12246" cy="4574"/>
          </a:xfrm>
        </p:grpSpPr>
        <p:grpSp>
          <p:nvGrpSpPr>
            <p:cNvPr id="35" name="组合 34"/>
            <p:cNvGrpSpPr/>
            <p:nvPr/>
          </p:nvGrpSpPr>
          <p:grpSpPr>
            <a:xfrm>
              <a:off x="3436" y="4468"/>
              <a:ext cx="3512" cy="4574"/>
              <a:chOff x="3436" y="4468"/>
              <a:chExt cx="3512" cy="4574"/>
            </a:xfrm>
          </p:grpSpPr>
          <p:grpSp>
            <p:nvGrpSpPr>
              <p:cNvPr id="6" name="组合 5"/>
              <p:cNvGrpSpPr/>
              <p:nvPr/>
            </p:nvGrpSpPr>
            <p:grpSpPr>
              <a:xfrm>
                <a:off x="3436" y="4468"/>
                <a:ext cx="3513" cy="4575"/>
                <a:chOff x="3436" y="4468"/>
                <a:chExt cx="3550" cy="4575"/>
              </a:xfrm>
            </p:grpSpPr>
            <p:sp>
              <p:nvSpPr>
                <p:cNvPr id="5" name="流程图: 可选过程 4"/>
                <p:cNvSpPr/>
                <p:nvPr/>
              </p:nvSpPr>
              <p:spPr>
                <a:xfrm>
                  <a:off x="3664" y="4601"/>
                  <a:ext cx="3323" cy="4443"/>
                </a:xfrm>
                <a:prstGeom prst="flowChartAlternateProcess">
                  <a:avLst/>
                </a:prstGeom>
                <a:solidFill>
                  <a:srgbClr val="0070C0"/>
                </a:solidFill>
                <a:ln w="317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" name="流程图: 可选过程 2"/>
                <p:cNvSpPr/>
                <p:nvPr/>
              </p:nvSpPr>
              <p:spPr>
                <a:xfrm>
                  <a:off x="3436" y="4468"/>
                  <a:ext cx="3323" cy="4443"/>
                </a:xfrm>
                <a:prstGeom prst="flowChartAlternateProcess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3" name="文本框 32"/>
              <p:cNvSpPr txBox="1"/>
              <p:nvPr/>
            </p:nvSpPr>
            <p:spPr>
              <a:xfrm>
                <a:off x="3840" y="5139"/>
                <a:ext cx="2884" cy="3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游泳前应做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全身运动，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充分活动关节，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放松肌肉，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以免下水后发生抽筋、扭伤等事故。</a:t>
                </a: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7822" y="4468"/>
              <a:ext cx="3512" cy="4574"/>
              <a:chOff x="7822" y="4468"/>
              <a:chExt cx="3512" cy="4574"/>
            </a:xfrm>
          </p:grpSpPr>
          <p:grpSp>
            <p:nvGrpSpPr>
              <p:cNvPr id="15" name="组合 14"/>
              <p:cNvGrpSpPr/>
              <p:nvPr/>
            </p:nvGrpSpPr>
            <p:grpSpPr>
              <a:xfrm>
                <a:off x="7822" y="4468"/>
                <a:ext cx="3513" cy="4575"/>
                <a:chOff x="3436" y="4468"/>
                <a:chExt cx="3550" cy="4575"/>
              </a:xfrm>
            </p:grpSpPr>
            <p:sp>
              <p:nvSpPr>
                <p:cNvPr id="16" name="流程图: 可选过程 15"/>
                <p:cNvSpPr/>
                <p:nvPr/>
              </p:nvSpPr>
              <p:spPr>
                <a:xfrm>
                  <a:off x="3664" y="4601"/>
                  <a:ext cx="3323" cy="4443"/>
                </a:xfrm>
                <a:prstGeom prst="flowChartAlternateProcess">
                  <a:avLst/>
                </a:prstGeom>
                <a:solidFill>
                  <a:srgbClr val="0070C0"/>
                </a:solidFill>
                <a:ln w="317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流程图: 可选过程 16"/>
                <p:cNvSpPr/>
                <p:nvPr/>
              </p:nvSpPr>
              <p:spPr>
                <a:xfrm>
                  <a:off x="3436" y="4468"/>
                  <a:ext cx="3323" cy="4443"/>
                </a:xfrm>
                <a:prstGeom prst="flowChartAlternateProcess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7" name="文本框 36"/>
              <p:cNvSpPr txBox="1"/>
              <p:nvPr/>
            </p:nvSpPr>
            <p:spPr>
              <a:xfrm>
                <a:off x="8499" y="5593"/>
                <a:ext cx="2316" cy="21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如果发生抽筋，要镇静，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不要慌乱，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边呼喊边自救。</a:t>
                </a: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12170" y="4468"/>
              <a:ext cx="3512" cy="4574"/>
              <a:chOff x="12170" y="4468"/>
              <a:chExt cx="3512" cy="4574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12170" y="4468"/>
                <a:ext cx="3513" cy="4575"/>
                <a:chOff x="3436" y="4468"/>
                <a:chExt cx="3550" cy="4575"/>
              </a:xfrm>
            </p:grpSpPr>
            <p:sp>
              <p:nvSpPr>
                <p:cNvPr id="23" name="流程图: 可选过程 22"/>
                <p:cNvSpPr/>
                <p:nvPr/>
              </p:nvSpPr>
              <p:spPr>
                <a:xfrm>
                  <a:off x="3664" y="4601"/>
                  <a:ext cx="3323" cy="4443"/>
                </a:xfrm>
                <a:prstGeom prst="flowChartAlternateProcess">
                  <a:avLst/>
                </a:prstGeom>
                <a:solidFill>
                  <a:srgbClr val="0070C0"/>
                </a:solidFill>
                <a:ln w="317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流程图: 可选过程 23"/>
                <p:cNvSpPr/>
                <p:nvPr/>
              </p:nvSpPr>
              <p:spPr>
                <a:xfrm>
                  <a:off x="3436" y="4468"/>
                  <a:ext cx="3323" cy="4443"/>
                </a:xfrm>
                <a:prstGeom prst="flowChartAlternateProcess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0" name="文本框 39"/>
              <p:cNvSpPr txBox="1"/>
              <p:nvPr/>
            </p:nvSpPr>
            <p:spPr>
              <a:xfrm>
                <a:off x="12591" y="5020"/>
                <a:ext cx="2921" cy="3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抽筋解决办法：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常见的是小腿抽筋，这时应做仰泳姿势，用手扳住脚趾，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小腿用力前蹬，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zh-CN" altLang="en-US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奋力向浅水区或岸边靠近。</a:t>
                </a:r>
              </a:p>
            </p:txBody>
          </p:sp>
        </p:grpSp>
      </p:grpSp>
      <p:grpSp>
        <p:nvGrpSpPr>
          <p:cNvPr id="87" name="组合 86"/>
          <p:cNvGrpSpPr/>
          <p:nvPr/>
        </p:nvGrpSpPr>
        <p:grpSpPr>
          <a:xfrm>
            <a:off x="938530" y="1155065"/>
            <a:ext cx="10226040" cy="4772660"/>
            <a:chOff x="204" y="2863"/>
            <a:chExt cx="16104" cy="7516"/>
          </a:xfrm>
        </p:grpSpPr>
        <p:sp>
          <p:nvSpPr>
            <p:cNvPr id="92" name="十字星 91"/>
            <p:cNvSpPr/>
            <p:nvPr/>
          </p:nvSpPr>
          <p:spPr>
            <a:xfrm>
              <a:off x="5759" y="2863"/>
              <a:ext cx="428" cy="464"/>
            </a:xfrm>
            <a:prstGeom prst="star4">
              <a:avLst/>
            </a:prstGeom>
            <a:solidFill>
              <a:srgbClr val="8DCCE9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同心圆 93"/>
            <p:cNvSpPr/>
            <p:nvPr/>
          </p:nvSpPr>
          <p:spPr>
            <a:xfrm>
              <a:off x="5509" y="4858"/>
              <a:ext cx="250" cy="250"/>
            </a:xfrm>
            <a:prstGeom prst="don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5" name="同心圆 94"/>
            <p:cNvSpPr/>
            <p:nvPr/>
          </p:nvSpPr>
          <p:spPr>
            <a:xfrm>
              <a:off x="10216" y="4977"/>
              <a:ext cx="250" cy="250"/>
            </a:xfrm>
            <a:prstGeom prst="don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12038" y="6623"/>
              <a:ext cx="119" cy="11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10281" y="4573"/>
              <a:ext cx="119" cy="1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同心圆 108"/>
            <p:cNvSpPr/>
            <p:nvPr/>
          </p:nvSpPr>
          <p:spPr>
            <a:xfrm>
              <a:off x="6140" y="4464"/>
              <a:ext cx="336" cy="336"/>
            </a:xfrm>
            <a:prstGeom prst="don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11" name="同心圆 110"/>
            <p:cNvSpPr/>
            <p:nvPr/>
          </p:nvSpPr>
          <p:spPr>
            <a:xfrm>
              <a:off x="12610" y="3001"/>
              <a:ext cx="336" cy="336"/>
            </a:xfrm>
            <a:prstGeom prst="don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16" name="同心圆 115"/>
            <p:cNvSpPr/>
            <p:nvPr/>
          </p:nvSpPr>
          <p:spPr>
            <a:xfrm>
              <a:off x="12038" y="3717"/>
              <a:ext cx="250" cy="250"/>
            </a:xfrm>
            <a:prstGeom prst="don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" name="椭圆 1"/>
            <p:cNvSpPr/>
            <p:nvPr/>
          </p:nvSpPr>
          <p:spPr>
            <a:xfrm>
              <a:off x="11003" y="3841"/>
              <a:ext cx="119" cy="1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668" y="8697"/>
              <a:ext cx="119" cy="1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十字星 26"/>
            <p:cNvSpPr/>
            <p:nvPr/>
          </p:nvSpPr>
          <p:spPr>
            <a:xfrm>
              <a:off x="10575" y="4336"/>
              <a:ext cx="428" cy="464"/>
            </a:xfrm>
            <a:prstGeom prst="star4">
              <a:avLst/>
            </a:prstGeom>
            <a:solidFill>
              <a:srgbClr val="8DCCE9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1072" y="8992"/>
              <a:ext cx="119" cy="1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6774" y="10260"/>
              <a:ext cx="119" cy="1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10568" y="7959"/>
              <a:ext cx="119" cy="1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14548" y="7807"/>
              <a:ext cx="119" cy="1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15690" y="5227"/>
              <a:ext cx="119" cy="1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6215" y="5645"/>
              <a:ext cx="119" cy="1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1883" y="7069"/>
              <a:ext cx="119" cy="1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同心圆 43"/>
            <p:cNvSpPr/>
            <p:nvPr/>
          </p:nvSpPr>
          <p:spPr>
            <a:xfrm>
              <a:off x="6150" y="9955"/>
              <a:ext cx="250" cy="250"/>
            </a:xfrm>
            <a:prstGeom prst="don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6" name="同心圆 45"/>
            <p:cNvSpPr/>
            <p:nvPr/>
          </p:nvSpPr>
          <p:spPr>
            <a:xfrm>
              <a:off x="1668" y="8992"/>
              <a:ext cx="250" cy="250"/>
            </a:xfrm>
            <a:prstGeom prst="don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47" name="同心圆 46"/>
            <p:cNvSpPr/>
            <p:nvPr/>
          </p:nvSpPr>
          <p:spPr>
            <a:xfrm>
              <a:off x="1072" y="6183"/>
              <a:ext cx="250" cy="250"/>
            </a:xfrm>
            <a:prstGeom prst="don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0" name="同心圆 49"/>
            <p:cNvSpPr/>
            <p:nvPr/>
          </p:nvSpPr>
          <p:spPr>
            <a:xfrm>
              <a:off x="16058" y="4858"/>
              <a:ext cx="250" cy="250"/>
            </a:xfrm>
            <a:prstGeom prst="don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1" name="同心圆 50"/>
            <p:cNvSpPr/>
            <p:nvPr/>
          </p:nvSpPr>
          <p:spPr>
            <a:xfrm>
              <a:off x="14548" y="8556"/>
              <a:ext cx="250" cy="250"/>
            </a:xfrm>
            <a:prstGeom prst="don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2" name="十字星 51"/>
            <p:cNvSpPr/>
            <p:nvPr/>
          </p:nvSpPr>
          <p:spPr>
            <a:xfrm>
              <a:off x="14798" y="9242"/>
              <a:ext cx="428" cy="464"/>
            </a:xfrm>
            <a:prstGeom prst="star4">
              <a:avLst/>
            </a:prstGeom>
            <a:solidFill>
              <a:srgbClr val="8DCCE9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十字星 52"/>
            <p:cNvSpPr/>
            <p:nvPr/>
          </p:nvSpPr>
          <p:spPr>
            <a:xfrm>
              <a:off x="204" y="5764"/>
              <a:ext cx="428" cy="464"/>
            </a:xfrm>
            <a:prstGeom prst="star4">
              <a:avLst/>
            </a:prstGeom>
            <a:solidFill>
              <a:srgbClr val="8DCCE9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73075" y="1421130"/>
            <a:ext cx="1965325" cy="1075690"/>
            <a:chOff x="745" y="2238"/>
            <a:chExt cx="3095" cy="1694"/>
          </a:xfrm>
        </p:grpSpPr>
        <p:sp>
          <p:nvSpPr>
            <p:cNvPr id="11" name="文本框 10"/>
            <p:cNvSpPr txBox="1"/>
            <p:nvPr/>
          </p:nvSpPr>
          <p:spPr>
            <a:xfrm>
              <a:off x="970" y="2238"/>
              <a:ext cx="2871" cy="1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>
                  <a:solidFill>
                    <a:srgbClr val="0070C0"/>
                  </a:solidFill>
                  <a:cs typeface="+mn-ea"/>
                  <a:sym typeface="+mn-lt"/>
                </a:rPr>
                <a:t>游泳的</a:t>
              </a:r>
            </a:p>
            <a:p>
              <a:pPr algn="ctr"/>
              <a:r>
                <a:rPr lang="zh-CN" altLang="en-US" sz="3200">
                  <a:solidFill>
                    <a:srgbClr val="0070C0"/>
                  </a:solidFill>
                  <a:cs typeface="+mn-ea"/>
                  <a:sym typeface="+mn-lt"/>
                </a:rPr>
                <a:t>注意事项</a:t>
              </a:r>
              <a:endParaRPr lang="zh-CN" altLang="en-US" sz="3200" b="1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745" y="2560"/>
              <a:ext cx="430" cy="389"/>
              <a:chOff x="745" y="2564"/>
              <a:chExt cx="430" cy="385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825" y="2607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745" y="2564"/>
                <a:ext cx="350" cy="34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956310" y="1796415"/>
            <a:ext cx="10546715" cy="3862705"/>
            <a:chOff x="1506" y="2829"/>
            <a:chExt cx="16609" cy="6083"/>
          </a:xfrm>
        </p:grpSpPr>
        <p:grpSp>
          <p:nvGrpSpPr>
            <p:cNvPr id="20" name="组合 19"/>
            <p:cNvGrpSpPr/>
            <p:nvPr/>
          </p:nvGrpSpPr>
          <p:grpSpPr>
            <a:xfrm>
              <a:off x="1506" y="8334"/>
              <a:ext cx="1283" cy="578"/>
              <a:chOff x="2489" y="4412"/>
              <a:chExt cx="1673" cy="624"/>
            </a:xfrm>
          </p:grpSpPr>
          <p:sp>
            <p:nvSpPr>
              <p:cNvPr id="21" name="任意多边形 20"/>
              <p:cNvSpPr/>
              <p:nvPr/>
            </p:nvSpPr>
            <p:spPr>
              <a:xfrm rot="20580000">
                <a:off x="2510" y="4504"/>
                <a:ext cx="1653" cy="532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任意多边形 24"/>
              <p:cNvSpPr/>
              <p:nvPr/>
            </p:nvSpPr>
            <p:spPr>
              <a:xfrm rot="21000000">
                <a:off x="2489" y="4412"/>
                <a:ext cx="1653" cy="536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3" name="组合 72"/>
            <p:cNvGrpSpPr/>
            <p:nvPr/>
          </p:nvGrpSpPr>
          <p:grpSpPr>
            <a:xfrm rot="20820000">
              <a:off x="16671" y="7736"/>
              <a:ext cx="1444" cy="572"/>
              <a:chOff x="15523" y="7917"/>
              <a:chExt cx="1870" cy="655"/>
            </a:xfrm>
          </p:grpSpPr>
          <p:sp>
            <p:nvSpPr>
              <p:cNvPr id="74" name="任意多边形 73"/>
              <p:cNvSpPr/>
              <p:nvPr/>
            </p:nvSpPr>
            <p:spPr>
              <a:xfrm rot="1260000" flipH="1">
                <a:off x="15693" y="7918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任意多边形 74"/>
              <p:cNvSpPr/>
              <p:nvPr/>
            </p:nvSpPr>
            <p:spPr>
              <a:xfrm rot="1440000" flipH="1">
                <a:off x="15523" y="7917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 rot="2280000">
              <a:off x="6346" y="2839"/>
              <a:ext cx="1105" cy="459"/>
              <a:chOff x="2489" y="4412"/>
              <a:chExt cx="1673" cy="624"/>
            </a:xfrm>
          </p:grpSpPr>
          <p:sp>
            <p:nvSpPr>
              <p:cNvPr id="26" name="任意多边形 25"/>
              <p:cNvSpPr/>
              <p:nvPr/>
            </p:nvSpPr>
            <p:spPr>
              <a:xfrm rot="20580000">
                <a:off x="2510" y="4504"/>
                <a:ext cx="1653" cy="532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任意多边形 44"/>
              <p:cNvSpPr/>
              <p:nvPr/>
            </p:nvSpPr>
            <p:spPr>
              <a:xfrm rot="21000000">
                <a:off x="2489" y="4412"/>
                <a:ext cx="1653" cy="536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4" name="组合 53"/>
            <p:cNvGrpSpPr/>
            <p:nvPr/>
          </p:nvGrpSpPr>
          <p:grpSpPr>
            <a:xfrm rot="19020000">
              <a:off x="14069" y="2829"/>
              <a:ext cx="1444" cy="577"/>
              <a:chOff x="15523" y="7917"/>
              <a:chExt cx="1870" cy="655"/>
            </a:xfrm>
          </p:grpSpPr>
          <p:sp>
            <p:nvSpPr>
              <p:cNvPr id="55" name="任意多边形 54"/>
              <p:cNvSpPr/>
              <p:nvPr/>
            </p:nvSpPr>
            <p:spPr>
              <a:xfrm rot="1260000" flipH="1">
                <a:off x="15693" y="7918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任意多边形 55"/>
              <p:cNvSpPr/>
              <p:nvPr/>
            </p:nvSpPr>
            <p:spPr>
              <a:xfrm rot="1440000" flipH="1">
                <a:off x="15523" y="7917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5120" y="540385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292947" y="522605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302895" y="1242506"/>
            <a:ext cx="3479219" cy="1338212"/>
          </a:xfrm>
          <a:custGeom>
            <a:avLst/>
            <a:gdLst>
              <a:gd name="connsiteX0" fmla="*/ 0 w 5479"/>
              <a:gd name="connsiteY0" fmla="*/ 0 h 2107"/>
              <a:gd name="connsiteX1" fmla="*/ 3929 w 5479"/>
              <a:gd name="connsiteY1" fmla="*/ 13 h 2107"/>
              <a:gd name="connsiteX2" fmla="*/ 4694 w 5479"/>
              <a:gd name="connsiteY2" fmla="*/ 13 h 2107"/>
              <a:gd name="connsiteX3" fmla="*/ 4694 w 5479"/>
              <a:gd name="connsiteY3" fmla="*/ 517 h 2107"/>
              <a:gd name="connsiteX4" fmla="*/ 3887 w 5479"/>
              <a:gd name="connsiteY4" fmla="*/ 517 h 2107"/>
              <a:gd name="connsiteX5" fmla="*/ 3887 w 5479"/>
              <a:gd name="connsiteY5" fmla="*/ 917 h 2107"/>
              <a:gd name="connsiteX6" fmla="*/ 5307 w 5479"/>
              <a:gd name="connsiteY6" fmla="*/ 917 h 2107"/>
              <a:gd name="connsiteX7" fmla="*/ 5316 w 5479"/>
              <a:gd name="connsiteY7" fmla="*/ 1321 h 2107"/>
              <a:gd name="connsiteX8" fmla="*/ 4415 w 5479"/>
              <a:gd name="connsiteY8" fmla="*/ 1326 h 2107"/>
              <a:gd name="connsiteX9" fmla="*/ 4410 w 5479"/>
              <a:gd name="connsiteY9" fmla="*/ 1703 h 2107"/>
              <a:gd name="connsiteX10" fmla="*/ 5014 w 5479"/>
              <a:gd name="connsiteY10" fmla="*/ 1709 h 2107"/>
              <a:gd name="connsiteX11" fmla="*/ 5032 w 5479"/>
              <a:gd name="connsiteY11" fmla="*/ 2104 h 2107"/>
              <a:gd name="connsiteX12" fmla="*/ 17 w 5479"/>
              <a:gd name="connsiteY12" fmla="*/ 2103 h 2107"/>
              <a:gd name="connsiteX13" fmla="*/ 0 w 5479"/>
              <a:gd name="connsiteY13" fmla="*/ 0 h 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79" h="2107">
                <a:moveTo>
                  <a:pt x="0" y="0"/>
                </a:moveTo>
                <a:lnTo>
                  <a:pt x="3929" y="13"/>
                </a:lnTo>
                <a:lnTo>
                  <a:pt x="4694" y="13"/>
                </a:lnTo>
                <a:cubicBezTo>
                  <a:pt x="5073" y="-8"/>
                  <a:pt x="5074" y="554"/>
                  <a:pt x="4694" y="517"/>
                </a:cubicBezTo>
                <a:lnTo>
                  <a:pt x="3887" y="517"/>
                </a:lnTo>
                <a:cubicBezTo>
                  <a:pt x="3633" y="482"/>
                  <a:pt x="3639" y="928"/>
                  <a:pt x="3887" y="917"/>
                </a:cubicBezTo>
                <a:lnTo>
                  <a:pt x="5307" y="917"/>
                </a:lnTo>
                <a:cubicBezTo>
                  <a:pt x="5559" y="941"/>
                  <a:pt x="5510" y="1354"/>
                  <a:pt x="5316" y="1321"/>
                </a:cubicBezTo>
                <a:lnTo>
                  <a:pt x="4415" y="1326"/>
                </a:lnTo>
                <a:cubicBezTo>
                  <a:pt x="4237" y="1313"/>
                  <a:pt x="4210" y="1702"/>
                  <a:pt x="4410" y="1703"/>
                </a:cubicBezTo>
                <a:lnTo>
                  <a:pt x="5014" y="1709"/>
                </a:lnTo>
                <a:cubicBezTo>
                  <a:pt x="5251" y="1698"/>
                  <a:pt x="5210" y="2151"/>
                  <a:pt x="5032" y="2104"/>
                </a:cubicBezTo>
                <a:lnTo>
                  <a:pt x="17" y="210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73075" y="1421130"/>
            <a:ext cx="1965325" cy="1075690"/>
            <a:chOff x="745" y="2238"/>
            <a:chExt cx="3095" cy="1694"/>
          </a:xfrm>
        </p:grpSpPr>
        <p:sp>
          <p:nvSpPr>
            <p:cNvPr id="9" name="文本框 8"/>
            <p:cNvSpPr txBox="1"/>
            <p:nvPr/>
          </p:nvSpPr>
          <p:spPr>
            <a:xfrm>
              <a:off x="970" y="2238"/>
              <a:ext cx="2871" cy="1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>
                  <a:solidFill>
                    <a:srgbClr val="0070C0"/>
                  </a:solidFill>
                  <a:cs typeface="+mn-ea"/>
                  <a:sym typeface="+mn-lt"/>
                </a:rPr>
                <a:t>游泳的</a:t>
              </a:r>
            </a:p>
            <a:p>
              <a:pPr algn="ctr"/>
              <a:r>
                <a:rPr lang="zh-CN" altLang="en-US" sz="3200">
                  <a:solidFill>
                    <a:srgbClr val="0070C0"/>
                  </a:solidFill>
                  <a:cs typeface="+mn-ea"/>
                  <a:sym typeface="+mn-lt"/>
                </a:rPr>
                <a:t>注意事项</a:t>
              </a:r>
              <a:endParaRPr lang="zh-CN" altLang="en-US" sz="3200" b="1">
                <a:solidFill>
                  <a:srgbClr val="0070C0"/>
                </a:solidFill>
                <a:cs typeface="+mn-ea"/>
                <a:sym typeface="+mn-lt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745" y="2564"/>
              <a:ext cx="430" cy="385"/>
              <a:chOff x="745" y="2564"/>
              <a:chExt cx="430" cy="385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825" y="2607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745" y="2564"/>
                <a:ext cx="350" cy="34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" name="圆角矩形 1"/>
          <p:cNvSpPr/>
          <p:nvPr/>
        </p:nvSpPr>
        <p:spPr>
          <a:xfrm>
            <a:off x="1270000" y="2749550"/>
            <a:ext cx="4475480" cy="3392805"/>
          </a:xfrm>
          <a:prstGeom prst="roundRect">
            <a:avLst/>
          </a:prstGeom>
          <a:blipFill rotWithShape="1">
            <a:blip r:embed="rId4"/>
            <a:stretch>
              <a:fillRect/>
            </a:stretch>
          </a:blip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87" name="组合 86"/>
          <p:cNvGrpSpPr/>
          <p:nvPr/>
        </p:nvGrpSpPr>
        <p:grpSpPr>
          <a:xfrm>
            <a:off x="4498975" y="1242695"/>
            <a:ext cx="2362835" cy="2709545"/>
            <a:chOff x="4690" y="3286"/>
            <a:chExt cx="3721" cy="4267"/>
          </a:xfrm>
        </p:grpSpPr>
        <p:sp>
          <p:nvSpPr>
            <p:cNvPr id="92" name="十字星 91"/>
            <p:cNvSpPr/>
            <p:nvPr/>
          </p:nvSpPr>
          <p:spPr>
            <a:xfrm>
              <a:off x="6872" y="4593"/>
              <a:ext cx="463" cy="598"/>
            </a:xfrm>
            <a:prstGeom prst="star4">
              <a:avLst/>
            </a:prstGeom>
            <a:solidFill>
              <a:srgbClr val="8DCCE9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同心圆 93"/>
            <p:cNvSpPr/>
            <p:nvPr/>
          </p:nvSpPr>
          <p:spPr>
            <a:xfrm>
              <a:off x="4690" y="4793"/>
              <a:ext cx="250" cy="250"/>
            </a:xfrm>
            <a:prstGeom prst="don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5" name="同心圆 94"/>
            <p:cNvSpPr/>
            <p:nvPr/>
          </p:nvSpPr>
          <p:spPr>
            <a:xfrm>
              <a:off x="6872" y="4028"/>
              <a:ext cx="250" cy="250"/>
            </a:xfrm>
            <a:prstGeom prst="don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6249" y="5043"/>
              <a:ext cx="119" cy="11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6577" y="5781"/>
              <a:ext cx="119" cy="1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同心圆 108"/>
            <p:cNvSpPr/>
            <p:nvPr/>
          </p:nvSpPr>
          <p:spPr>
            <a:xfrm>
              <a:off x="6999" y="7217"/>
              <a:ext cx="336" cy="336"/>
            </a:xfrm>
            <a:prstGeom prst="don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11" name="同心圆 110"/>
            <p:cNvSpPr/>
            <p:nvPr/>
          </p:nvSpPr>
          <p:spPr>
            <a:xfrm>
              <a:off x="7613" y="5228"/>
              <a:ext cx="336" cy="336"/>
            </a:xfrm>
            <a:prstGeom prst="don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16" name="同心圆 115"/>
            <p:cNvSpPr/>
            <p:nvPr/>
          </p:nvSpPr>
          <p:spPr>
            <a:xfrm>
              <a:off x="6696" y="6051"/>
              <a:ext cx="250" cy="250"/>
            </a:xfrm>
            <a:prstGeom prst="don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" name="十字星 2"/>
            <p:cNvSpPr/>
            <p:nvPr/>
          </p:nvSpPr>
          <p:spPr>
            <a:xfrm>
              <a:off x="7886" y="3286"/>
              <a:ext cx="525" cy="607"/>
            </a:xfrm>
            <a:prstGeom prst="star4">
              <a:avLst/>
            </a:prstGeom>
            <a:solidFill>
              <a:srgbClr val="8DCCE9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7722" y="6469"/>
              <a:ext cx="119" cy="1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0351135" y="2072640"/>
            <a:ext cx="880110" cy="4469765"/>
            <a:chOff x="16301" y="3264"/>
            <a:chExt cx="1386" cy="7039"/>
          </a:xfrm>
        </p:grpSpPr>
        <p:sp>
          <p:nvSpPr>
            <p:cNvPr id="5" name="文本框 4"/>
            <p:cNvSpPr txBox="1"/>
            <p:nvPr/>
          </p:nvSpPr>
          <p:spPr>
            <a:xfrm>
              <a:off x="16339" y="3264"/>
              <a:ext cx="1348" cy="2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6301" y="4722"/>
              <a:ext cx="1348" cy="2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>
                  <a:solidFill>
                    <a:schemeClr val="accent1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6301" y="6200"/>
              <a:ext cx="1348" cy="2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>
                  <a:solidFill>
                    <a:schemeClr val="accent6">
                      <a:lumMod val="75000"/>
                    </a:schemeClr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6301" y="7831"/>
              <a:ext cx="1348" cy="2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>
                  <a:solidFill>
                    <a:schemeClr val="accent2">
                      <a:lumMod val="50000"/>
                    </a:schemeClr>
                  </a:solidFill>
                  <a:cs typeface="+mn-ea"/>
                  <a:sym typeface="+mn-lt"/>
                </a:rPr>
                <a:t>04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355080" y="2358390"/>
            <a:ext cx="4160520" cy="3518535"/>
            <a:chOff x="10008" y="3714"/>
            <a:chExt cx="6552" cy="5541"/>
          </a:xfrm>
        </p:grpSpPr>
        <p:sp>
          <p:nvSpPr>
            <p:cNvPr id="6" name="文本框 5"/>
            <p:cNvSpPr txBox="1"/>
            <p:nvPr/>
          </p:nvSpPr>
          <p:spPr>
            <a:xfrm>
              <a:off x="11330" y="3714"/>
              <a:ext cx="4177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游泳前一定要做好暖身运动。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0277" y="4659"/>
              <a:ext cx="6283" cy="1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游泳前应考虑身体状况，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如果太饱、太饿或过度疲劳时，不要游泳。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504" y="6224"/>
              <a:ext cx="5734" cy="1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游泳前先在四肢撩些水，然后再跳入水中。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不要立刻跳入水中。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0008" y="7585"/>
              <a:ext cx="6331" cy="1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游泳时如胸痛，可用力压胸口，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等到稍好时再上岸，腹部疼痛时，应上岸，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14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最好喝一些热的饮料或热汤，以保持身体温暖。</a:t>
              </a:r>
            </a:p>
          </p:txBody>
        </p:sp>
      </p:grpSp>
      <p:sp>
        <p:nvSpPr>
          <p:cNvPr id="20" name="圆角矩形 19"/>
          <p:cNvSpPr/>
          <p:nvPr/>
        </p:nvSpPr>
        <p:spPr>
          <a:xfrm>
            <a:off x="1172210" y="2694305"/>
            <a:ext cx="4475480" cy="339280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9565" y="533400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297392" y="512445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2988945" y="1109345"/>
            <a:ext cx="6525260" cy="4485640"/>
            <a:chOff x="4707" y="1747"/>
            <a:chExt cx="10276" cy="7064"/>
          </a:xfrm>
        </p:grpSpPr>
        <p:sp>
          <p:nvSpPr>
            <p:cNvPr id="76" name="任意多边形 75"/>
            <p:cNvSpPr/>
            <p:nvPr/>
          </p:nvSpPr>
          <p:spPr>
            <a:xfrm rot="300000">
              <a:off x="4707" y="1747"/>
              <a:ext cx="10276" cy="7065"/>
            </a:xfrm>
            <a:custGeom>
              <a:avLst/>
              <a:gdLst>
                <a:gd name="connsiteX0" fmla="*/ 889 w 9957"/>
                <a:gd name="connsiteY0" fmla="*/ 3109 h 7825"/>
                <a:gd name="connsiteX1" fmla="*/ 3095 w 9957"/>
                <a:gd name="connsiteY1" fmla="*/ 7019 h 7825"/>
                <a:gd name="connsiteX2" fmla="*/ 5925 w 9957"/>
                <a:gd name="connsiteY2" fmla="*/ 6714 h 7825"/>
                <a:gd name="connsiteX3" fmla="*/ 9143 w 9957"/>
                <a:gd name="connsiteY3" fmla="*/ 4133 h 7825"/>
                <a:gd name="connsiteX4" fmla="*/ 8705 w 9957"/>
                <a:gd name="connsiteY4" fmla="*/ 1730 h 7825"/>
                <a:gd name="connsiteX5" fmla="*/ 3961 w 9957"/>
                <a:gd name="connsiteY5" fmla="*/ 1286 h 7825"/>
                <a:gd name="connsiteX6" fmla="*/ 889 w 9957"/>
                <a:gd name="connsiteY6" fmla="*/ 3109 h 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58" h="7825">
                  <a:moveTo>
                    <a:pt x="889" y="3109"/>
                  </a:moveTo>
                  <a:cubicBezTo>
                    <a:pt x="-443" y="4011"/>
                    <a:pt x="-689" y="7167"/>
                    <a:pt x="3095" y="7019"/>
                  </a:cubicBezTo>
                  <a:cubicBezTo>
                    <a:pt x="3608" y="8351"/>
                    <a:pt x="5738" y="7880"/>
                    <a:pt x="5925" y="6714"/>
                  </a:cubicBezTo>
                  <a:cubicBezTo>
                    <a:pt x="7235" y="7840"/>
                    <a:pt x="10146" y="6263"/>
                    <a:pt x="9143" y="4133"/>
                  </a:cubicBezTo>
                  <a:cubicBezTo>
                    <a:pt x="10576" y="3763"/>
                    <a:pt x="9921" y="1560"/>
                    <a:pt x="8705" y="1730"/>
                  </a:cubicBezTo>
                  <a:cubicBezTo>
                    <a:pt x="8963" y="-252"/>
                    <a:pt x="4635" y="-703"/>
                    <a:pt x="3961" y="1286"/>
                  </a:cubicBezTo>
                  <a:cubicBezTo>
                    <a:pt x="3161" y="178"/>
                    <a:pt x="211" y="691"/>
                    <a:pt x="889" y="3109"/>
                  </a:cubicBezTo>
                  <a:close/>
                </a:path>
              </a:pathLst>
            </a:custGeom>
            <a:solidFill>
              <a:srgbClr val="0070C0"/>
            </a:solidFill>
            <a:ln w="635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弧形 76"/>
            <p:cNvSpPr/>
            <p:nvPr/>
          </p:nvSpPr>
          <p:spPr>
            <a:xfrm>
              <a:off x="10389" y="2205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弧形 77"/>
            <p:cNvSpPr/>
            <p:nvPr/>
          </p:nvSpPr>
          <p:spPr>
            <a:xfrm rot="10200000">
              <a:off x="8112" y="6808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弧形 78"/>
            <p:cNvSpPr/>
            <p:nvPr/>
          </p:nvSpPr>
          <p:spPr>
            <a:xfrm rot="13080000">
              <a:off x="4901" y="5533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580515" y="1216025"/>
            <a:ext cx="9235440" cy="3672840"/>
            <a:chOff x="2489" y="1915"/>
            <a:chExt cx="14544" cy="5784"/>
          </a:xfrm>
        </p:grpSpPr>
        <p:grpSp>
          <p:nvGrpSpPr>
            <p:cNvPr id="39" name="组合 38"/>
            <p:cNvGrpSpPr/>
            <p:nvPr/>
          </p:nvGrpSpPr>
          <p:grpSpPr>
            <a:xfrm>
              <a:off x="15163" y="7045"/>
              <a:ext cx="1870" cy="655"/>
              <a:chOff x="15523" y="7917"/>
              <a:chExt cx="1870" cy="655"/>
            </a:xfrm>
          </p:grpSpPr>
          <p:sp>
            <p:nvSpPr>
              <p:cNvPr id="40" name="任意多边形 39"/>
              <p:cNvSpPr/>
              <p:nvPr/>
            </p:nvSpPr>
            <p:spPr>
              <a:xfrm rot="1260000" flipH="1">
                <a:off x="15693" y="7918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任意多边形 40"/>
              <p:cNvSpPr/>
              <p:nvPr/>
            </p:nvSpPr>
            <p:spPr>
              <a:xfrm rot="1440000" flipH="1">
                <a:off x="15523" y="7917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2489" y="4412"/>
              <a:ext cx="1673" cy="624"/>
              <a:chOff x="2489" y="4412"/>
              <a:chExt cx="1673" cy="624"/>
            </a:xfrm>
          </p:grpSpPr>
          <p:sp>
            <p:nvSpPr>
              <p:cNvPr id="59" name="任意多边形 58"/>
              <p:cNvSpPr/>
              <p:nvPr/>
            </p:nvSpPr>
            <p:spPr>
              <a:xfrm rot="20580000">
                <a:off x="2510" y="4504"/>
                <a:ext cx="1653" cy="532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任意多边形 59"/>
              <p:cNvSpPr/>
              <p:nvPr/>
            </p:nvSpPr>
            <p:spPr>
              <a:xfrm rot="21000000">
                <a:off x="2489" y="4412"/>
                <a:ext cx="1653" cy="536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61" name="组合 60"/>
            <p:cNvGrpSpPr/>
            <p:nvPr/>
          </p:nvGrpSpPr>
          <p:grpSpPr>
            <a:xfrm rot="2340000">
              <a:off x="3827" y="1915"/>
              <a:ext cx="1297" cy="596"/>
              <a:chOff x="2489" y="4412"/>
              <a:chExt cx="1673" cy="624"/>
            </a:xfrm>
          </p:grpSpPr>
          <p:sp>
            <p:nvSpPr>
              <p:cNvPr id="62" name="任意多边形 61"/>
              <p:cNvSpPr/>
              <p:nvPr/>
            </p:nvSpPr>
            <p:spPr>
              <a:xfrm rot="20580000">
                <a:off x="2510" y="4504"/>
                <a:ext cx="1653" cy="532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任意多边形 62"/>
              <p:cNvSpPr/>
              <p:nvPr/>
            </p:nvSpPr>
            <p:spPr>
              <a:xfrm rot="21000000">
                <a:off x="2489" y="4412"/>
                <a:ext cx="1653" cy="536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66" name="组合 65"/>
            <p:cNvGrpSpPr/>
            <p:nvPr/>
          </p:nvGrpSpPr>
          <p:grpSpPr>
            <a:xfrm rot="19020000">
              <a:off x="14702" y="2434"/>
              <a:ext cx="1444" cy="738"/>
              <a:chOff x="15523" y="7917"/>
              <a:chExt cx="1870" cy="655"/>
            </a:xfrm>
          </p:grpSpPr>
          <p:sp>
            <p:nvSpPr>
              <p:cNvPr id="68" name="任意多边形 67"/>
              <p:cNvSpPr/>
              <p:nvPr/>
            </p:nvSpPr>
            <p:spPr>
              <a:xfrm rot="1260000" flipH="1">
                <a:off x="15693" y="7918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任意多边形 68"/>
              <p:cNvSpPr/>
              <p:nvPr/>
            </p:nvSpPr>
            <p:spPr>
              <a:xfrm rot="1440000" flipH="1">
                <a:off x="15523" y="7917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0" name="组合 79"/>
          <p:cNvGrpSpPr/>
          <p:nvPr/>
        </p:nvGrpSpPr>
        <p:grpSpPr>
          <a:xfrm>
            <a:off x="694690" y="616585"/>
            <a:ext cx="10905490" cy="5532120"/>
            <a:chOff x="1094" y="971"/>
            <a:chExt cx="17174" cy="8712"/>
          </a:xfrm>
        </p:grpSpPr>
        <p:grpSp>
          <p:nvGrpSpPr>
            <p:cNvPr id="81" name="组合 80"/>
            <p:cNvGrpSpPr/>
            <p:nvPr/>
          </p:nvGrpSpPr>
          <p:grpSpPr>
            <a:xfrm>
              <a:off x="1444" y="1640"/>
              <a:ext cx="16825" cy="7536"/>
              <a:chOff x="1464" y="2040"/>
              <a:chExt cx="16825" cy="7536"/>
            </a:xfrm>
          </p:grpSpPr>
          <p:grpSp>
            <p:nvGrpSpPr>
              <p:cNvPr id="82" name="组合 81"/>
              <p:cNvGrpSpPr/>
              <p:nvPr/>
            </p:nvGrpSpPr>
            <p:grpSpPr>
              <a:xfrm>
                <a:off x="1464" y="2040"/>
                <a:ext cx="16825" cy="7207"/>
                <a:chOff x="1464" y="2040"/>
                <a:chExt cx="16825" cy="7207"/>
              </a:xfrm>
            </p:grpSpPr>
            <p:grpSp>
              <p:nvGrpSpPr>
                <p:cNvPr id="83" name="组合 82"/>
                <p:cNvGrpSpPr/>
                <p:nvPr/>
              </p:nvGrpSpPr>
              <p:grpSpPr>
                <a:xfrm>
                  <a:off x="4831" y="5458"/>
                  <a:ext cx="514" cy="543"/>
                  <a:chOff x="8501" y="6160"/>
                  <a:chExt cx="734" cy="851"/>
                </a:xfrm>
              </p:grpSpPr>
              <p:sp>
                <p:nvSpPr>
                  <p:cNvPr id="84" name="十字星 83"/>
                  <p:cNvSpPr/>
                  <p:nvPr/>
                </p:nvSpPr>
                <p:spPr>
                  <a:xfrm>
                    <a:off x="8501" y="6160"/>
                    <a:ext cx="734" cy="850"/>
                  </a:xfrm>
                  <a:prstGeom prst="star4">
                    <a:avLst/>
                  </a:prstGeom>
                  <a:solidFill>
                    <a:srgbClr val="FFF370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5" name="十字星 84"/>
                  <p:cNvSpPr/>
                  <p:nvPr/>
                </p:nvSpPr>
                <p:spPr>
                  <a:xfrm>
                    <a:off x="8501" y="6161"/>
                    <a:ext cx="734" cy="850"/>
                  </a:xfrm>
                  <a:prstGeom prst="star4">
                    <a:avLst/>
                  </a:prstGeom>
                  <a:noFill/>
                  <a:ln w="12700">
                    <a:solidFill>
                      <a:srgbClr val="4F3D3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86" name="十字星 85"/>
                <p:cNvSpPr/>
                <p:nvPr/>
              </p:nvSpPr>
              <p:spPr>
                <a:xfrm>
                  <a:off x="15060" y="3747"/>
                  <a:ext cx="428" cy="464"/>
                </a:xfrm>
                <a:prstGeom prst="star4">
                  <a:avLst/>
                </a:prstGeom>
                <a:solidFill>
                  <a:srgbClr val="0070C0"/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同心圆 86"/>
                <p:cNvSpPr/>
                <p:nvPr/>
              </p:nvSpPr>
              <p:spPr>
                <a:xfrm>
                  <a:off x="11503" y="8292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同心圆 87"/>
                <p:cNvSpPr/>
                <p:nvPr/>
              </p:nvSpPr>
              <p:spPr>
                <a:xfrm>
                  <a:off x="13710" y="5458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同心圆 88"/>
                <p:cNvSpPr/>
                <p:nvPr/>
              </p:nvSpPr>
              <p:spPr>
                <a:xfrm>
                  <a:off x="10515" y="7382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同心圆 89"/>
                <p:cNvSpPr/>
                <p:nvPr/>
              </p:nvSpPr>
              <p:spPr>
                <a:xfrm>
                  <a:off x="6189" y="7381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椭圆 90"/>
                <p:cNvSpPr/>
                <p:nvPr/>
              </p:nvSpPr>
              <p:spPr>
                <a:xfrm>
                  <a:off x="11431" y="7716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椭圆 91"/>
                <p:cNvSpPr/>
                <p:nvPr/>
              </p:nvSpPr>
              <p:spPr>
                <a:xfrm>
                  <a:off x="6861" y="7447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椭圆 92"/>
                <p:cNvSpPr/>
                <p:nvPr/>
              </p:nvSpPr>
              <p:spPr>
                <a:xfrm>
                  <a:off x="9879" y="8578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椭圆 93"/>
                <p:cNvSpPr/>
                <p:nvPr/>
              </p:nvSpPr>
              <p:spPr>
                <a:xfrm>
                  <a:off x="14627" y="4885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十字星 94"/>
                <p:cNvSpPr/>
                <p:nvPr/>
              </p:nvSpPr>
              <p:spPr>
                <a:xfrm>
                  <a:off x="8012" y="6773"/>
                  <a:ext cx="514" cy="542"/>
                </a:xfrm>
                <a:prstGeom prst="star4">
                  <a:avLst/>
                </a:prstGeom>
                <a:solidFill>
                  <a:srgbClr val="FFF370"/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6" name="同心圆 95"/>
                <p:cNvSpPr/>
                <p:nvPr/>
              </p:nvSpPr>
              <p:spPr>
                <a:xfrm>
                  <a:off x="1464" y="6846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同心圆 99"/>
                <p:cNvSpPr/>
                <p:nvPr/>
              </p:nvSpPr>
              <p:spPr>
                <a:xfrm>
                  <a:off x="4495" y="4211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同心圆 100"/>
                <p:cNvSpPr/>
                <p:nvPr/>
              </p:nvSpPr>
              <p:spPr>
                <a:xfrm>
                  <a:off x="14627" y="7183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同心圆 101"/>
                <p:cNvSpPr/>
                <p:nvPr/>
              </p:nvSpPr>
              <p:spPr>
                <a:xfrm>
                  <a:off x="13102" y="2040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同心圆 102"/>
                <p:cNvSpPr/>
                <p:nvPr/>
              </p:nvSpPr>
              <p:spPr>
                <a:xfrm>
                  <a:off x="2475" y="2041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同心圆 103"/>
                <p:cNvSpPr/>
                <p:nvPr/>
              </p:nvSpPr>
              <p:spPr>
                <a:xfrm>
                  <a:off x="17453" y="6623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5" name="同心圆 104"/>
                <p:cNvSpPr/>
                <p:nvPr/>
              </p:nvSpPr>
              <p:spPr>
                <a:xfrm>
                  <a:off x="17953" y="2563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同心圆 105"/>
                <p:cNvSpPr/>
                <p:nvPr/>
              </p:nvSpPr>
              <p:spPr>
                <a:xfrm>
                  <a:off x="6438" y="8911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同心圆 106"/>
                <p:cNvSpPr/>
                <p:nvPr/>
              </p:nvSpPr>
              <p:spPr>
                <a:xfrm>
                  <a:off x="10854" y="2564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08" name="十字星 107"/>
              <p:cNvSpPr/>
              <p:nvPr/>
            </p:nvSpPr>
            <p:spPr>
              <a:xfrm>
                <a:off x="10764" y="9111"/>
                <a:ext cx="428" cy="465"/>
              </a:xfrm>
              <a:prstGeom prst="star4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09" name="组合 108"/>
            <p:cNvGrpSpPr/>
            <p:nvPr/>
          </p:nvGrpSpPr>
          <p:grpSpPr>
            <a:xfrm>
              <a:off x="1094" y="971"/>
              <a:ext cx="16524" cy="8062"/>
              <a:chOff x="1094" y="971"/>
              <a:chExt cx="16524" cy="8062"/>
            </a:xfrm>
          </p:grpSpPr>
          <p:sp>
            <p:nvSpPr>
              <p:cNvPr id="110" name="椭圆 109"/>
              <p:cNvSpPr/>
              <p:nvPr/>
            </p:nvSpPr>
            <p:spPr>
              <a:xfrm>
                <a:off x="3224" y="971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椭圆 110"/>
              <p:cNvSpPr/>
              <p:nvPr/>
            </p:nvSpPr>
            <p:spPr>
              <a:xfrm>
                <a:off x="17268" y="2854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椭圆 111"/>
              <p:cNvSpPr/>
              <p:nvPr/>
            </p:nvSpPr>
            <p:spPr>
              <a:xfrm>
                <a:off x="6069" y="7892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椭圆 112"/>
              <p:cNvSpPr/>
              <p:nvPr/>
            </p:nvSpPr>
            <p:spPr>
              <a:xfrm>
                <a:off x="1094" y="8691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14" name="椭圆 113"/>
            <p:cNvSpPr/>
            <p:nvPr/>
          </p:nvSpPr>
          <p:spPr>
            <a:xfrm>
              <a:off x="13418" y="9341"/>
              <a:ext cx="350" cy="342"/>
            </a:xfrm>
            <a:prstGeom prst="ellipse">
              <a:avLst/>
            </a:pr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289300" y="626745"/>
            <a:ext cx="5874385" cy="4777105"/>
            <a:chOff x="5434" y="1297"/>
            <a:chExt cx="9251" cy="7523"/>
          </a:xfrm>
        </p:grpSpPr>
        <p:pic>
          <p:nvPicPr>
            <p:cNvPr id="9" name="图片 8" descr="347737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34" y="1297"/>
              <a:ext cx="2812" cy="2812"/>
            </a:xfrm>
            <a:prstGeom prst="rect">
              <a:avLst/>
            </a:prstGeom>
          </p:spPr>
        </p:pic>
        <p:pic>
          <p:nvPicPr>
            <p:cNvPr id="11" name="图片 10" descr="347737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858" y="5993"/>
              <a:ext cx="2827" cy="2827"/>
            </a:xfrm>
            <a:prstGeom prst="rect">
              <a:avLst/>
            </a:prstGeom>
          </p:spPr>
        </p:pic>
      </p:grpSp>
      <p:sp>
        <p:nvSpPr>
          <p:cNvPr id="15" name="椭圆 14"/>
          <p:cNvSpPr/>
          <p:nvPr/>
        </p:nvSpPr>
        <p:spPr>
          <a:xfrm>
            <a:off x="8735060" y="3874770"/>
            <a:ext cx="75565" cy="75565"/>
          </a:xfrm>
          <a:prstGeom prst="ellipse">
            <a:avLst/>
          </a:prstGeom>
          <a:solidFill>
            <a:srgbClr val="FFF3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754755" y="2075180"/>
            <a:ext cx="478853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>
                <a:solidFill>
                  <a:schemeClr val="bg1"/>
                </a:solidFill>
                <a:cs typeface="+mn-ea"/>
                <a:sym typeface="+mn-lt"/>
              </a:rPr>
              <a:t>落水不要错误施救</a:t>
            </a:r>
          </a:p>
          <a:p>
            <a:pPr algn="ctr"/>
            <a:endParaRPr lang="zh-CN" altLang="en-US" sz="600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5120" y="540385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292947" y="522605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302895" y="1242506"/>
            <a:ext cx="3479219" cy="1338212"/>
          </a:xfrm>
          <a:custGeom>
            <a:avLst/>
            <a:gdLst>
              <a:gd name="connsiteX0" fmla="*/ 0 w 5479"/>
              <a:gd name="connsiteY0" fmla="*/ 0 h 2107"/>
              <a:gd name="connsiteX1" fmla="*/ 3929 w 5479"/>
              <a:gd name="connsiteY1" fmla="*/ 13 h 2107"/>
              <a:gd name="connsiteX2" fmla="*/ 4694 w 5479"/>
              <a:gd name="connsiteY2" fmla="*/ 13 h 2107"/>
              <a:gd name="connsiteX3" fmla="*/ 4694 w 5479"/>
              <a:gd name="connsiteY3" fmla="*/ 517 h 2107"/>
              <a:gd name="connsiteX4" fmla="*/ 3887 w 5479"/>
              <a:gd name="connsiteY4" fmla="*/ 517 h 2107"/>
              <a:gd name="connsiteX5" fmla="*/ 3887 w 5479"/>
              <a:gd name="connsiteY5" fmla="*/ 917 h 2107"/>
              <a:gd name="connsiteX6" fmla="*/ 5307 w 5479"/>
              <a:gd name="connsiteY6" fmla="*/ 917 h 2107"/>
              <a:gd name="connsiteX7" fmla="*/ 5316 w 5479"/>
              <a:gd name="connsiteY7" fmla="*/ 1321 h 2107"/>
              <a:gd name="connsiteX8" fmla="*/ 4415 w 5479"/>
              <a:gd name="connsiteY8" fmla="*/ 1326 h 2107"/>
              <a:gd name="connsiteX9" fmla="*/ 4410 w 5479"/>
              <a:gd name="connsiteY9" fmla="*/ 1703 h 2107"/>
              <a:gd name="connsiteX10" fmla="*/ 5014 w 5479"/>
              <a:gd name="connsiteY10" fmla="*/ 1709 h 2107"/>
              <a:gd name="connsiteX11" fmla="*/ 5032 w 5479"/>
              <a:gd name="connsiteY11" fmla="*/ 2104 h 2107"/>
              <a:gd name="connsiteX12" fmla="*/ 17 w 5479"/>
              <a:gd name="connsiteY12" fmla="*/ 2103 h 2107"/>
              <a:gd name="connsiteX13" fmla="*/ 0 w 5479"/>
              <a:gd name="connsiteY13" fmla="*/ 0 h 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79" h="2107">
                <a:moveTo>
                  <a:pt x="0" y="0"/>
                </a:moveTo>
                <a:lnTo>
                  <a:pt x="3929" y="13"/>
                </a:lnTo>
                <a:lnTo>
                  <a:pt x="4694" y="13"/>
                </a:lnTo>
                <a:cubicBezTo>
                  <a:pt x="5073" y="-8"/>
                  <a:pt x="5074" y="554"/>
                  <a:pt x="4694" y="517"/>
                </a:cubicBezTo>
                <a:lnTo>
                  <a:pt x="3887" y="517"/>
                </a:lnTo>
                <a:cubicBezTo>
                  <a:pt x="3633" y="482"/>
                  <a:pt x="3639" y="928"/>
                  <a:pt x="3887" y="917"/>
                </a:cubicBezTo>
                <a:lnTo>
                  <a:pt x="5307" y="917"/>
                </a:lnTo>
                <a:cubicBezTo>
                  <a:pt x="5559" y="941"/>
                  <a:pt x="5510" y="1354"/>
                  <a:pt x="5316" y="1321"/>
                </a:cubicBezTo>
                <a:lnTo>
                  <a:pt x="4415" y="1326"/>
                </a:lnTo>
                <a:cubicBezTo>
                  <a:pt x="4237" y="1313"/>
                  <a:pt x="4210" y="1702"/>
                  <a:pt x="4410" y="1703"/>
                </a:cubicBezTo>
                <a:lnTo>
                  <a:pt x="5014" y="1709"/>
                </a:lnTo>
                <a:cubicBezTo>
                  <a:pt x="5251" y="1698"/>
                  <a:pt x="5210" y="2151"/>
                  <a:pt x="5032" y="2104"/>
                </a:cubicBezTo>
                <a:lnTo>
                  <a:pt x="17" y="210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73075" y="1421130"/>
            <a:ext cx="2110105" cy="1075690"/>
            <a:chOff x="745" y="2238"/>
            <a:chExt cx="3323" cy="1694"/>
          </a:xfrm>
        </p:grpSpPr>
        <p:sp>
          <p:nvSpPr>
            <p:cNvPr id="9" name="文本框 8"/>
            <p:cNvSpPr txBox="1"/>
            <p:nvPr/>
          </p:nvSpPr>
          <p:spPr>
            <a:xfrm>
              <a:off x="1198" y="2238"/>
              <a:ext cx="2871" cy="1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>
                  <a:solidFill>
                    <a:srgbClr val="0070C0"/>
                  </a:solidFill>
                  <a:cs typeface="+mn-ea"/>
                  <a:sym typeface="+mn-lt"/>
                </a:rPr>
                <a:t>落水不要错误施救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745" y="2564"/>
              <a:ext cx="430" cy="385"/>
              <a:chOff x="745" y="2564"/>
              <a:chExt cx="430" cy="385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825" y="2607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745" y="2564"/>
                <a:ext cx="350" cy="34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7" name="组合 86"/>
          <p:cNvGrpSpPr/>
          <p:nvPr/>
        </p:nvGrpSpPr>
        <p:grpSpPr>
          <a:xfrm>
            <a:off x="1962785" y="1350645"/>
            <a:ext cx="7632065" cy="2827020"/>
            <a:chOff x="2382" y="2863"/>
            <a:chExt cx="12019" cy="4452"/>
          </a:xfrm>
        </p:grpSpPr>
        <p:sp>
          <p:nvSpPr>
            <p:cNvPr id="92" name="十字星 91"/>
            <p:cNvSpPr/>
            <p:nvPr/>
          </p:nvSpPr>
          <p:spPr>
            <a:xfrm>
              <a:off x="5759" y="2863"/>
              <a:ext cx="428" cy="464"/>
            </a:xfrm>
            <a:prstGeom prst="star4">
              <a:avLst/>
            </a:prstGeom>
            <a:solidFill>
              <a:srgbClr val="8DCCE9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同心圆 93"/>
            <p:cNvSpPr/>
            <p:nvPr/>
          </p:nvSpPr>
          <p:spPr>
            <a:xfrm>
              <a:off x="4846" y="5313"/>
              <a:ext cx="250" cy="250"/>
            </a:xfrm>
            <a:prstGeom prst="don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5" name="同心圆 94"/>
            <p:cNvSpPr/>
            <p:nvPr/>
          </p:nvSpPr>
          <p:spPr>
            <a:xfrm>
              <a:off x="2382" y="7065"/>
              <a:ext cx="250" cy="250"/>
            </a:xfrm>
            <a:prstGeom prst="don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14282" y="6272"/>
              <a:ext cx="119" cy="11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4199" y="5759"/>
              <a:ext cx="119" cy="1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同心圆 108"/>
            <p:cNvSpPr/>
            <p:nvPr/>
          </p:nvSpPr>
          <p:spPr>
            <a:xfrm>
              <a:off x="4091" y="5227"/>
              <a:ext cx="336" cy="336"/>
            </a:xfrm>
            <a:prstGeom prst="don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11" name="同心圆 110"/>
            <p:cNvSpPr/>
            <p:nvPr/>
          </p:nvSpPr>
          <p:spPr>
            <a:xfrm>
              <a:off x="12610" y="3001"/>
              <a:ext cx="336" cy="336"/>
            </a:xfrm>
            <a:prstGeom prst="don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16" name="同心圆 115"/>
            <p:cNvSpPr/>
            <p:nvPr/>
          </p:nvSpPr>
          <p:spPr>
            <a:xfrm>
              <a:off x="13170" y="3435"/>
              <a:ext cx="250" cy="250"/>
            </a:xfrm>
            <a:prstGeom prst="don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782060" y="1322070"/>
            <a:ext cx="5372735" cy="3193415"/>
            <a:chOff x="5956" y="2082"/>
            <a:chExt cx="8461" cy="5029"/>
          </a:xfrm>
        </p:grpSpPr>
        <p:sp>
          <p:nvSpPr>
            <p:cNvPr id="4" name="椭圆形标注 3"/>
            <p:cNvSpPr/>
            <p:nvPr/>
          </p:nvSpPr>
          <p:spPr>
            <a:xfrm rot="240000" flipH="1">
              <a:off x="6195" y="2082"/>
              <a:ext cx="8222" cy="4749"/>
            </a:xfrm>
            <a:prstGeom prst="wedgeEllipseCallout">
              <a:avLst>
                <a:gd name="adj1" fmla="val -45567"/>
                <a:gd name="adj2" fmla="val 44687"/>
              </a:avLst>
            </a:prstGeom>
            <a:solidFill>
              <a:srgbClr val="0070C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椭圆形标注 2"/>
            <p:cNvSpPr/>
            <p:nvPr/>
          </p:nvSpPr>
          <p:spPr>
            <a:xfrm flipH="1">
              <a:off x="5956" y="2293"/>
              <a:ext cx="8325" cy="4819"/>
            </a:xfrm>
            <a:prstGeom prst="wedgeEllipseCallout">
              <a:avLst>
                <a:gd name="adj1" fmla="val -45567"/>
                <a:gd name="adj2" fmla="val 44687"/>
              </a:avLst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8313420" y="3083560"/>
            <a:ext cx="3422650" cy="2729865"/>
            <a:chOff x="13092" y="4856"/>
            <a:chExt cx="5390" cy="4299"/>
          </a:xfrm>
        </p:grpSpPr>
        <p:pic>
          <p:nvPicPr>
            <p:cNvPr id="11" name="图片 10" descr="347737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724" y="6329"/>
              <a:ext cx="2827" cy="2827"/>
            </a:xfrm>
            <a:prstGeom prst="rect">
              <a:avLst/>
            </a:prstGeom>
          </p:spPr>
        </p:pic>
        <p:grpSp>
          <p:nvGrpSpPr>
            <p:cNvPr id="37" name="组合 36"/>
            <p:cNvGrpSpPr/>
            <p:nvPr/>
          </p:nvGrpSpPr>
          <p:grpSpPr>
            <a:xfrm>
              <a:off x="13092" y="4856"/>
              <a:ext cx="5391" cy="3265"/>
              <a:chOff x="10875" y="5484"/>
              <a:chExt cx="5534" cy="3351"/>
            </a:xfrm>
          </p:grpSpPr>
          <p:sp>
            <p:nvSpPr>
              <p:cNvPr id="40" name="十字星 39"/>
              <p:cNvSpPr/>
              <p:nvPr/>
            </p:nvSpPr>
            <p:spPr>
              <a:xfrm>
                <a:off x="10875" y="7616"/>
                <a:ext cx="496" cy="543"/>
              </a:xfrm>
              <a:prstGeom prst="star4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十字星 43"/>
              <p:cNvSpPr/>
              <p:nvPr/>
            </p:nvSpPr>
            <p:spPr>
              <a:xfrm>
                <a:off x="15980" y="5484"/>
                <a:ext cx="429" cy="465"/>
              </a:xfrm>
              <a:prstGeom prst="star4">
                <a:avLst/>
              </a:prstGeom>
              <a:solidFill>
                <a:srgbClr val="8DCCE9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同心圆 45"/>
              <p:cNvSpPr/>
              <p:nvPr/>
            </p:nvSpPr>
            <p:spPr>
              <a:xfrm>
                <a:off x="11683" y="8585"/>
                <a:ext cx="250" cy="250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同心圆 46"/>
              <p:cNvSpPr/>
              <p:nvPr/>
            </p:nvSpPr>
            <p:spPr>
              <a:xfrm>
                <a:off x="15730" y="8335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" name="同心圆 4"/>
              <p:cNvSpPr/>
              <p:nvPr/>
            </p:nvSpPr>
            <p:spPr>
              <a:xfrm>
                <a:off x="14176" y="7551"/>
                <a:ext cx="250" cy="250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同心圆 57"/>
              <p:cNvSpPr/>
              <p:nvPr/>
            </p:nvSpPr>
            <p:spPr>
              <a:xfrm>
                <a:off x="12865" y="5684"/>
                <a:ext cx="209" cy="250"/>
              </a:xfrm>
              <a:prstGeom prst="donut">
                <a:avLst/>
              </a:prstGeom>
              <a:solidFill>
                <a:srgbClr val="59B4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椭圆 58"/>
              <p:cNvSpPr/>
              <p:nvPr/>
            </p:nvSpPr>
            <p:spPr>
              <a:xfrm>
                <a:off x="12519" y="6076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15431" y="7616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3" name="组合 22"/>
          <p:cNvGrpSpPr/>
          <p:nvPr/>
        </p:nvGrpSpPr>
        <p:grpSpPr>
          <a:xfrm>
            <a:off x="8313420" y="5763895"/>
            <a:ext cx="2509520" cy="153670"/>
            <a:chOff x="628" y="7279"/>
            <a:chExt cx="18118" cy="1887"/>
          </a:xfrm>
        </p:grpSpPr>
        <p:sp>
          <p:nvSpPr>
            <p:cNvPr id="24" name="圆角矩形 23"/>
            <p:cNvSpPr/>
            <p:nvPr/>
          </p:nvSpPr>
          <p:spPr>
            <a:xfrm>
              <a:off x="802" y="7658"/>
              <a:ext cx="17944" cy="1508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628" y="7279"/>
              <a:ext cx="17944" cy="1508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4444365" y="1800225"/>
            <a:ext cx="407924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落水者力大无比，</a:t>
            </a:r>
          </a:p>
          <a:p>
            <a:pPr algn="ctr"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稍不留神就会被溺水者拉下水，</a:t>
            </a:r>
          </a:p>
          <a:p>
            <a:pPr algn="ctr"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造成连环溺水的悲剧。</a:t>
            </a:r>
          </a:p>
          <a:p>
            <a:pPr algn="ctr"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救援</a:t>
            </a:r>
            <a:r>
              <a:rPr lang="zh-CN" altLang="en-US" sz="1400" b="1" dirty="0" smtClean="0">
                <a:solidFill>
                  <a:schemeClr val="bg1"/>
                </a:solidFill>
                <a:cs typeface="+mn-ea"/>
                <a:sym typeface="+mn-lt"/>
              </a:rPr>
              <a:t>的优品要务</a:t>
            </a:r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是保证自身安全，</a:t>
            </a:r>
          </a:p>
          <a:p>
            <a:pPr algn="ctr"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不然就是添乱，</a:t>
            </a:r>
          </a:p>
          <a:p>
            <a:pPr algn="ctr"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甚至可能引发更大的悲剧！</a:t>
            </a:r>
          </a:p>
          <a:p>
            <a:pPr algn="ctr">
              <a:lnSpc>
                <a:spcPct val="150000"/>
              </a:lnSpc>
            </a:pPr>
            <a:endParaRPr lang="zh-CN" altLang="en-US" sz="1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14325" y="540385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292947" y="522605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302895" y="1242506"/>
            <a:ext cx="3479219" cy="1338212"/>
          </a:xfrm>
          <a:custGeom>
            <a:avLst/>
            <a:gdLst>
              <a:gd name="connsiteX0" fmla="*/ 0 w 5479"/>
              <a:gd name="connsiteY0" fmla="*/ 0 h 2107"/>
              <a:gd name="connsiteX1" fmla="*/ 3929 w 5479"/>
              <a:gd name="connsiteY1" fmla="*/ 13 h 2107"/>
              <a:gd name="connsiteX2" fmla="*/ 4694 w 5479"/>
              <a:gd name="connsiteY2" fmla="*/ 13 h 2107"/>
              <a:gd name="connsiteX3" fmla="*/ 4694 w 5479"/>
              <a:gd name="connsiteY3" fmla="*/ 517 h 2107"/>
              <a:gd name="connsiteX4" fmla="*/ 3887 w 5479"/>
              <a:gd name="connsiteY4" fmla="*/ 517 h 2107"/>
              <a:gd name="connsiteX5" fmla="*/ 3887 w 5479"/>
              <a:gd name="connsiteY5" fmla="*/ 917 h 2107"/>
              <a:gd name="connsiteX6" fmla="*/ 5307 w 5479"/>
              <a:gd name="connsiteY6" fmla="*/ 917 h 2107"/>
              <a:gd name="connsiteX7" fmla="*/ 5316 w 5479"/>
              <a:gd name="connsiteY7" fmla="*/ 1321 h 2107"/>
              <a:gd name="connsiteX8" fmla="*/ 4415 w 5479"/>
              <a:gd name="connsiteY8" fmla="*/ 1326 h 2107"/>
              <a:gd name="connsiteX9" fmla="*/ 4410 w 5479"/>
              <a:gd name="connsiteY9" fmla="*/ 1703 h 2107"/>
              <a:gd name="connsiteX10" fmla="*/ 5014 w 5479"/>
              <a:gd name="connsiteY10" fmla="*/ 1709 h 2107"/>
              <a:gd name="connsiteX11" fmla="*/ 5032 w 5479"/>
              <a:gd name="connsiteY11" fmla="*/ 2104 h 2107"/>
              <a:gd name="connsiteX12" fmla="*/ 17 w 5479"/>
              <a:gd name="connsiteY12" fmla="*/ 2103 h 2107"/>
              <a:gd name="connsiteX13" fmla="*/ 0 w 5479"/>
              <a:gd name="connsiteY13" fmla="*/ 0 h 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79" h="2107">
                <a:moveTo>
                  <a:pt x="0" y="0"/>
                </a:moveTo>
                <a:lnTo>
                  <a:pt x="3929" y="13"/>
                </a:lnTo>
                <a:lnTo>
                  <a:pt x="4694" y="13"/>
                </a:lnTo>
                <a:cubicBezTo>
                  <a:pt x="5073" y="-8"/>
                  <a:pt x="5074" y="554"/>
                  <a:pt x="4694" y="517"/>
                </a:cubicBezTo>
                <a:lnTo>
                  <a:pt x="3887" y="517"/>
                </a:lnTo>
                <a:cubicBezTo>
                  <a:pt x="3633" y="482"/>
                  <a:pt x="3639" y="928"/>
                  <a:pt x="3887" y="917"/>
                </a:cubicBezTo>
                <a:lnTo>
                  <a:pt x="5307" y="917"/>
                </a:lnTo>
                <a:cubicBezTo>
                  <a:pt x="5559" y="941"/>
                  <a:pt x="5510" y="1354"/>
                  <a:pt x="5316" y="1321"/>
                </a:cubicBezTo>
                <a:lnTo>
                  <a:pt x="4415" y="1326"/>
                </a:lnTo>
                <a:cubicBezTo>
                  <a:pt x="4237" y="1313"/>
                  <a:pt x="4210" y="1702"/>
                  <a:pt x="4410" y="1703"/>
                </a:cubicBezTo>
                <a:lnTo>
                  <a:pt x="5014" y="1709"/>
                </a:lnTo>
                <a:cubicBezTo>
                  <a:pt x="5251" y="1698"/>
                  <a:pt x="5210" y="2151"/>
                  <a:pt x="5032" y="2104"/>
                </a:cubicBezTo>
                <a:lnTo>
                  <a:pt x="17" y="210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473075" y="1421130"/>
            <a:ext cx="2110105" cy="1075690"/>
            <a:chOff x="745" y="2238"/>
            <a:chExt cx="3323" cy="1694"/>
          </a:xfrm>
        </p:grpSpPr>
        <p:sp>
          <p:nvSpPr>
            <p:cNvPr id="9" name="文本框 8"/>
            <p:cNvSpPr txBox="1"/>
            <p:nvPr/>
          </p:nvSpPr>
          <p:spPr>
            <a:xfrm>
              <a:off x="1198" y="2238"/>
              <a:ext cx="2871" cy="1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>
                  <a:solidFill>
                    <a:srgbClr val="0070C0"/>
                  </a:solidFill>
                  <a:cs typeface="+mn-ea"/>
                  <a:sym typeface="+mn-lt"/>
                </a:rPr>
                <a:t>落水不要错误施救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745" y="2564"/>
              <a:ext cx="430" cy="385"/>
              <a:chOff x="745" y="2564"/>
              <a:chExt cx="430" cy="385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825" y="2607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745" y="2564"/>
                <a:ext cx="350" cy="34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" name="圆角矩形 1"/>
          <p:cNvSpPr/>
          <p:nvPr/>
        </p:nvSpPr>
        <p:spPr>
          <a:xfrm>
            <a:off x="1270000" y="2749550"/>
            <a:ext cx="4475480" cy="3392805"/>
          </a:xfrm>
          <a:prstGeom prst="roundRect">
            <a:avLst/>
          </a:prstGeom>
          <a:blipFill rotWithShape="1">
            <a:blip r:embed="rId4"/>
            <a:stretch>
              <a:fillRect/>
            </a:stretch>
          </a:blip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1172210" y="2694305"/>
            <a:ext cx="4475480" cy="339280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4001135" y="2148840"/>
            <a:ext cx="2341880" cy="2096135"/>
            <a:chOff x="6301" y="3384"/>
            <a:chExt cx="3688" cy="3301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6516" y="4003"/>
              <a:ext cx="3473" cy="0"/>
            </a:xfrm>
            <a:prstGeom prst="line">
              <a:avLst/>
            </a:prstGeom>
            <a:ln w="635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组合 9"/>
            <p:cNvGrpSpPr/>
            <p:nvPr/>
          </p:nvGrpSpPr>
          <p:grpSpPr>
            <a:xfrm>
              <a:off x="6301" y="3384"/>
              <a:ext cx="3472" cy="3301"/>
              <a:chOff x="6301" y="3384"/>
              <a:chExt cx="3472" cy="3301"/>
            </a:xfrm>
          </p:grpSpPr>
          <p:cxnSp>
            <p:nvCxnSpPr>
              <p:cNvPr id="7" name="直接连接符 6"/>
              <p:cNvCxnSpPr/>
              <p:nvPr/>
            </p:nvCxnSpPr>
            <p:spPr>
              <a:xfrm flipV="1">
                <a:off x="9543" y="3519"/>
                <a:ext cx="1" cy="3167"/>
              </a:xfrm>
              <a:prstGeom prst="line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" name="直接连接符 2"/>
              <p:cNvCxnSpPr/>
              <p:nvPr/>
            </p:nvCxnSpPr>
            <p:spPr>
              <a:xfrm>
                <a:off x="6301" y="3897"/>
                <a:ext cx="347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直接连接符 4"/>
              <p:cNvCxnSpPr/>
              <p:nvPr/>
            </p:nvCxnSpPr>
            <p:spPr>
              <a:xfrm flipV="1">
                <a:off x="9423" y="3384"/>
                <a:ext cx="1" cy="316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文本框 10"/>
          <p:cNvSpPr txBox="1"/>
          <p:nvPr/>
        </p:nvSpPr>
        <p:spPr>
          <a:xfrm>
            <a:off x="6463665" y="1807210"/>
            <a:ext cx="490664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333333"/>
                </a:solidFill>
                <a:cs typeface="+mn-ea"/>
                <a:sym typeface="+mn-lt"/>
              </a:rPr>
              <a:t>寻找竹竿、树枝等，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333333"/>
                </a:solidFill>
                <a:cs typeface="+mn-ea"/>
                <a:sym typeface="+mn-lt"/>
              </a:rPr>
              <a:t>俯身趴下来，慢慢将溺水者拉上岸。在周边寻找漂浮物给落水者或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333333"/>
                </a:solidFill>
                <a:cs typeface="+mn-ea"/>
                <a:sym typeface="+mn-lt"/>
              </a:rPr>
              <a:t>当周围没有漂浮物或者竹竿时，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333333"/>
                </a:solidFill>
                <a:cs typeface="+mn-ea"/>
                <a:sym typeface="+mn-lt"/>
              </a:rPr>
              <a:t>可以用衣服打绳结抛向溺水者。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0038080" y="4186555"/>
            <a:ext cx="1247140" cy="778510"/>
            <a:chOff x="15808" y="6593"/>
            <a:chExt cx="1964" cy="1226"/>
          </a:xfrm>
        </p:grpSpPr>
        <p:grpSp>
          <p:nvGrpSpPr>
            <p:cNvPr id="12" name="组合 11"/>
            <p:cNvGrpSpPr/>
            <p:nvPr/>
          </p:nvGrpSpPr>
          <p:grpSpPr>
            <a:xfrm rot="1680000">
              <a:off x="15808" y="7293"/>
              <a:ext cx="938" cy="476"/>
              <a:chOff x="2489" y="4412"/>
              <a:chExt cx="1673" cy="624"/>
            </a:xfrm>
          </p:grpSpPr>
          <p:sp>
            <p:nvSpPr>
              <p:cNvPr id="15" name="任意多边形 14"/>
              <p:cNvSpPr/>
              <p:nvPr/>
            </p:nvSpPr>
            <p:spPr>
              <a:xfrm rot="20580000">
                <a:off x="2510" y="4504"/>
                <a:ext cx="1653" cy="532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任意多边形 15"/>
              <p:cNvSpPr/>
              <p:nvPr/>
            </p:nvSpPr>
            <p:spPr>
              <a:xfrm rot="21000000">
                <a:off x="2489" y="4412"/>
                <a:ext cx="1653" cy="536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2" name="组合 71"/>
            <p:cNvGrpSpPr/>
            <p:nvPr/>
          </p:nvGrpSpPr>
          <p:grpSpPr>
            <a:xfrm rot="17460000">
              <a:off x="16908" y="6955"/>
              <a:ext cx="1226" cy="502"/>
              <a:chOff x="15523" y="7917"/>
              <a:chExt cx="1870" cy="655"/>
            </a:xfrm>
          </p:grpSpPr>
          <p:sp>
            <p:nvSpPr>
              <p:cNvPr id="71" name="任意多边形 70"/>
              <p:cNvSpPr/>
              <p:nvPr/>
            </p:nvSpPr>
            <p:spPr>
              <a:xfrm rot="1260000" flipH="1">
                <a:off x="15693" y="7918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任意多边形 66"/>
              <p:cNvSpPr/>
              <p:nvPr/>
            </p:nvSpPr>
            <p:spPr>
              <a:xfrm rot="1440000" flipH="1">
                <a:off x="15523" y="7917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20" grpId="0" animBg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5120" y="540385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303107" y="521970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302895" y="1242506"/>
            <a:ext cx="3479219" cy="1338212"/>
          </a:xfrm>
          <a:custGeom>
            <a:avLst/>
            <a:gdLst>
              <a:gd name="connsiteX0" fmla="*/ 0 w 5479"/>
              <a:gd name="connsiteY0" fmla="*/ 0 h 2107"/>
              <a:gd name="connsiteX1" fmla="*/ 3929 w 5479"/>
              <a:gd name="connsiteY1" fmla="*/ 13 h 2107"/>
              <a:gd name="connsiteX2" fmla="*/ 4694 w 5479"/>
              <a:gd name="connsiteY2" fmla="*/ 13 h 2107"/>
              <a:gd name="connsiteX3" fmla="*/ 4694 w 5479"/>
              <a:gd name="connsiteY3" fmla="*/ 517 h 2107"/>
              <a:gd name="connsiteX4" fmla="*/ 3887 w 5479"/>
              <a:gd name="connsiteY4" fmla="*/ 517 h 2107"/>
              <a:gd name="connsiteX5" fmla="*/ 3887 w 5479"/>
              <a:gd name="connsiteY5" fmla="*/ 917 h 2107"/>
              <a:gd name="connsiteX6" fmla="*/ 5307 w 5479"/>
              <a:gd name="connsiteY6" fmla="*/ 917 h 2107"/>
              <a:gd name="connsiteX7" fmla="*/ 5316 w 5479"/>
              <a:gd name="connsiteY7" fmla="*/ 1321 h 2107"/>
              <a:gd name="connsiteX8" fmla="*/ 4415 w 5479"/>
              <a:gd name="connsiteY8" fmla="*/ 1326 h 2107"/>
              <a:gd name="connsiteX9" fmla="*/ 4410 w 5479"/>
              <a:gd name="connsiteY9" fmla="*/ 1703 h 2107"/>
              <a:gd name="connsiteX10" fmla="*/ 5014 w 5479"/>
              <a:gd name="connsiteY10" fmla="*/ 1709 h 2107"/>
              <a:gd name="connsiteX11" fmla="*/ 5032 w 5479"/>
              <a:gd name="connsiteY11" fmla="*/ 2104 h 2107"/>
              <a:gd name="connsiteX12" fmla="*/ 17 w 5479"/>
              <a:gd name="connsiteY12" fmla="*/ 2103 h 2107"/>
              <a:gd name="connsiteX13" fmla="*/ 0 w 5479"/>
              <a:gd name="connsiteY13" fmla="*/ 0 h 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79" h="2107">
                <a:moveTo>
                  <a:pt x="0" y="0"/>
                </a:moveTo>
                <a:lnTo>
                  <a:pt x="3929" y="13"/>
                </a:lnTo>
                <a:lnTo>
                  <a:pt x="4694" y="13"/>
                </a:lnTo>
                <a:cubicBezTo>
                  <a:pt x="5073" y="-8"/>
                  <a:pt x="5074" y="554"/>
                  <a:pt x="4694" y="517"/>
                </a:cubicBezTo>
                <a:lnTo>
                  <a:pt x="3887" y="517"/>
                </a:lnTo>
                <a:cubicBezTo>
                  <a:pt x="3633" y="482"/>
                  <a:pt x="3639" y="928"/>
                  <a:pt x="3887" y="917"/>
                </a:cubicBezTo>
                <a:lnTo>
                  <a:pt x="5307" y="917"/>
                </a:lnTo>
                <a:cubicBezTo>
                  <a:pt x="5559" y="941"/>
                  <a:pt x="5510" y="1354"/>
                  <a:pt x="5316" y="1321"/>
                </a:cubicBezTo>
                <a:lnTo>
                  <a:pt x="4415" y="1326"/>
                </a:lnTo>
                <a:cubicBezTo>
                  <a:pt x="4237" y="1313"/>
                  <a:pt x="4210" y="1702"/>
                  <a:pt x="4410" y="1703"/>
                </a:cubicBezTo>
                <a:lnTo>
                  <a:pt x="5014" y="1709"/>
                </a:lnTo>
                <a:cubicBezTo>
                  <a:pt x="5251" y="1698"/>
                  <a:pt x="5210" y="2151"/>
                  <a:pt x="5032" y="2104"/>
                </a:cubicBezTo>
                <a:lnTo>
                  <a:pt x="17" y="210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73075" y="1421130"/>
            <a:ext cx="2110105" cy="1075690"/>
            <a:chOff x="745" y="2238"/>
            <a:chExt cx="3323" cy="1694"/>
          </a:xfrm>
        </p:grpSpPr>
        <p:sp>
          <p:nvSpPr>
            <p:cNvPr id="9" name="文本框 8"/>
            <p:cNvSpPr txBox="1"/>
            <p:nvPr/>
          </p:nvSpPr>
          <p:spPr>
            <a:xfrm>
              <a:off x="1198" y="2238"/>
              <a:ext cx="2871" cy="1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>
                  <a:solidFill>
                    <a:srgbClr val="0070C0"/>
                  </a:solidFill>
                  <a:cs typeface="+mn-ea"/>
                  <a:sym typeface="+mn-lt"/>
                </a:rPr>
                <a:t>落水不要错误施救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745" y="2564"/>
              <a:ext cx="430" cy="385"/>
              <a:chOff x="745" y="2564"/>
              <a:chExt cx="430" cy="385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825" y="2607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745" y="2564"/>
                <a:ext cx="350" cy="34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9" name="矩形 28"/>
          <p:cNvSpPr/>
          <p:nvPr/>
        </p:nvSpPr>
        <p:spPr>
          <a:xfrm>
            <a:off x="4547235" y="1687195"/>
            <a:ext cx="480377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错误的救援方法，这些千万不能做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3372485" y="2658110"/>
            <a:ext cx="6652895" cy="3918585"/>
            <a:chOff x="5311" y="4186"/>
            <a:chExt cx="10477" cy="6171"/>
          </a:xfrm>
        </p:grpSpPr>
        <p:grpSp>
          <p:nvGrpSpPr>
            <p:cNvPr id="60" name="组合 59"/>
            <p:cNvGrpSpPr/>
            <p:nvPr/>
          </p:nvGrpSpPr>
          <p:grpSpPr>
            <a:xfrm>
              <a:off x="5311" y="4186"/>
              <a:ext cx="1454" cy="6002"/>
              <a:chOff x="5311" y="4186"/>
              <a:chExt cx="1454" cy="6002"/>
            </a:xfrm>
          </p:grpSpPr>
          <p:grpSp>
            <p:nvGrpSpPr>
              <p:cNvPr id="68" name="组合 67"/>
              <p:cNvGrpSpPr/>
              <p:nvPr/>
            </p:nvGrpSpPr>
            <p:grpSpPr>
              <a:xfrm>
                <a:off x="5719" y="4186"/>
                <a:ext cx="795" cy="760"/>
                <a:chOff x="6362" y="4392"/>
                <a:chExt cx="897" cy="857"/>
              </a:xfrm>
            </p:grpSpPr>
            <p:grpSp>
              <p:nvGrpSpPr>
                <p:cNvPr id="69" name="组合 68"/>
                <p:cNvGrpSpPr/>
                <p:nvPr/>
              </p:nvGrpSpPr>
              <p:grpSpPr>
                <a:xfrm>
                  <a:off x="6362" y="4392"/>
                  <a:ext cx="897" cy="836"/>
                  <a:chOff x="6362" y="4392"/>
                  <a:chExt cx="897" cy="836"/>
                </a:xfrm>
              </p:grpSpPr>
              <p:sp>
                <p:nvSpPr>
                  <p:cNvPr id="70" name="同心圆 69"/>
                  <p:cNvSpPr/>
                  <p:nvPr/>
                </p:nvSpPr>
                <p:spPr>
                  <a:xfrm>
                    <a:off x="6423" y="4392"/>
                    <a:ext cx="836" cy="836"/>
                  </a:xfrm>
                  <a:prstGeom prst="donut">
                    <a:avLst/>
                  </a:prstGeom>
                  <a:solidFill>
                    <a:srgbClr val="00B0F0">
                      <a:alpha val="60000"/>
                    </a:srgbClr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1" name="同心圆 70"/>
                  <p:cNvSpPr/>
                  <p:nvPr/>
                </p:nvSpPr>
                <p:spPr>
                  <a:xfrm>
                    <a:off x="6362" y="4392"/>
                    <a:ext cx="836" cy="836"/>
                  </a:xfrm>
                  <a:prstGeom prst="donut">
                    <a:avLst/>
                  </a:prstGeom>
                  <a:noFill/>
                  <a:ln w="25400">
                    <a:solidFill>
                      <a:srgbClr val="4F3D3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72" name="文本框 71"/>
                <p:cNvSpPr txBox="1"/>
                <p:nvPr/>
              </p:nvSpPr>
              <p:spPr>
                <a:xfrm>
                  <a:off x="6430" y="4432"/>
                  <a:ext cx="589" cy="8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1</a:t>
                  </a:r>
                </a:p>
              </p:txBody>
            </p:sp>
          </p:grpSp>
          <p:sp>
            <p:nvSpPr>
              <p:cNvPr id="3" name="文本框 2"/>
              <p:cNvSpPr txBox="1"/>
              <p:nvPr/>
            </p:nvSpPr>
            <p:spPr>
              <a:xfrm>
                <a:off x="5311" y="5117"/>
                <a:ext cx="1454" cy="5071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lang="zh-CN" altLang="en-US" sz="2400">
                    <a:solidFill>
                      <a:srgbClr val="215581"/>
                    </a:solidFill>
                    <a:cs typeface="+mn-ea"/>
                    <a:sym typeface="+mn-lt"/>
                  </a:rPr>
                  <a:t>不要手拉手结成</a:t>
                </a:r>
              </a:p>
              <a:p>
                <a:pPr algn="l"/>
                <a:r>
                  <a:rPr lang="zh-CN" altLang="en-US" sz="2400">
                    <a:solidFill>
                      <a:srgbClr val="215581"/>
                    </a:solidFill>
                    <a:cs typeface="+mn-ea"/>
                    <a:sym typeface="+mn-lt"/>
                  </a:rPr>
                  <a:t>“人链”对落水者施救</a:t>
                </a:r>
              </a:p>
            </p:txBody>
          </p:sp>
        </p:grpSp>
        <p:grpSp>
          <p:nvGrpSpPr>
            <p:cNvPr id="59" name="组合 58"/>
            <p:cNvGrpSpPr/>
            <p:nvPr/>
          </p:nvGrpSpPr>
          <p:grpSpPr>
            <a:xfrm>
              <a:off x="8406" y="4186"/>
              <a:ext cx="1454" cy="5764"/>
              <a:chOff x="8406" y="4186"/>
              <a:chExt cx="1454" cy="5764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8813" y="4186"/>
                <a:ext cx="795" cy="760"/>
                <a:chOff x="6362" y="4392"/>
                <a:chExt cx="897" cy="857"/>
              </a:xfrm>
            </p:grpSpPr>
            <p:grpSp>
              <p:nvGrpSpPr>
                <p:cNvPr id="6" name="组合 5"/>
                <p:cNvGrpSpPr/>
                <p:nvPr/>
              </p:nvGrpSpPr>
              <p:grpSpPr>
                <a:xfrm>
                  <a:off x="6362" y="4392"/>
                  <a:ext cx="897" cy="836"/>
                  <a:chOff x="6362" y="4392"/>
                  <a:chExt cx="897" cy="836"/>
                </a:xfrm>
              </p:grpSpPr>
              <p:sp>
                <p:nvSpPr>
                  <p:cNvPr id="7" name="同心圆 6"/>
                  <p:cNvSpPr/>
                  <p:nvPr/>
                </p:nvSpPr>
                <p:spPr>
                  <a:xfrm>
                    <a:off x="6423" y="4392"/>
                    <a:ext cx="836" cy="836"/>
                  </a:xfrm>
                  <a:prstGeom prst="donut">
                    <a:avLst/>
                  </a:prstGeom>
                  <a:solidFill>
                    <a:srgbClr val="00B0F0">
                      <a:alpha val="60000"/>
                    </a:srgbClr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" name="同心圆 9"/>
                  <p:cNvSpPr/>
                  <p:nvPr/>
                </p:nvSpPr>
                <p:spPr>
                  <a:xfrm>
                    <a:off x="6362" y="4392"/>
                    <a:ext cx="836" cy="836"/>
                  </a:xfrm>
                  <a:prstGeom prst="donut">
                    <a:avLst/>
                  </a:prstGeom>
                  <a:noFill/>
                  <a:ln w="25400">
                    <a:solidFill>
                      <a:srgbClr val="4F3D3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11" name="文本框 10"/>
                <p:cNvSpPr txBox="1"/>
                <p:nvPr/>
              </p:nvSpPr>
              <p:spPr>
                <a:xfrm>
                  <a:off x="6430" y="4432"/>
                  <a:ext cx="589" cy="8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2</a:t>
                  </a:r>
                </a:p>
              </p:txBody>
            </p:sp>
          </p:grpSp>
          <p:sp>
            <p:nvSpPr>
              <p:cNvPr id="12" name="文本框 11"/>
              <p:cNvSpPr txBox="1"/>
              <p:nvPr/>
            </p:nvSpPr>
            <p:spPr>
              <a:xfrm>
                <a:off x="8406" y="5096"/>
                <a:ext cx="1454" cy="4854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lang="zh-CN" altLang="en-US" sz="2400">
                    <a:solidFill>
                      <a:srgbClr val="215581"/>
                    </a:solidFill>
                    <a:cs typeface="+mn-ea"/>
                    <a:sym typeface="+mn-lt"/>
                  </a:rPr>
                  <a:t>不要在很危险的地方独自救援落水者</a:t>
                </a:r>
              </a:p>
            </p:txBody>
          </p:sp>
        </p:grpSp>
        <p:grpSp>
          <p:nvGrpSpPr>
            <p:cNvPr id="58" name="组合 57"/>
            <p:cNvGrpSpPr/>
            <p:nvPr/>
          </p:nvGrpSpPr>
          <p:grpSpPr>
            <a:xfrm>
              <a:off x="11643" y="4186"/>
              <a:ext cx="872" cy="5237"/>
              <a:chOff x="11643" y="4186"/>
              <a:chExt cx="872" cy="5237"/>
            </a:xfrm>
          </p:grpSpPr>
          <p:grpSp>
            <p:nvGrpSpPr>
              <p:cNvPr id="16" name="组合 15"/>
              <p:cNvGrpSpPr/>
              <p:nvPr/>
            </p:nvGrpSpPr>
            <p:grpSpPr>
              <a:xfrm>
                <a:off x="11706" y="4186"/>
                <a:ext cx="795" cy="760"/>
                <a:chOff x="6362" y="4392"/>
                <a:chExt cx="897" cy="857"/>
              </a:xfrm>
            </p:grpSpPr>
            <p:grpSp>
              <p:nvGrpSpPr>
                <p:cNvPr id="17" name="组合 16"/>
                <p:cNvGrpSpPr/>
                <p:nvPr/>
              </p:nvGrpSpPr>
              <p:grpSpPr>
                <a:xfrm>
                  <a:off x="6362" y="4392"/>
                  <a:ext cx="897" cy="836"/>
                  <a:chOff x="6362" y="4392"/>
                  <a:chExt cx="897" cy="836"/>
                </a:xfrm>
              </p:grpSpPr>
              <p:sp>
                <p:nvSpPr>
                  <p:cNvPr id="18" name="同心圆 17"/>
                  <p:cNvSpPr/>
                  <p:nvPr/>
                </p:nvSpPr>
                <p:spPr>
                  <a:xfrm>
                    <a:off x="6423" y="4392"/>
                    <a:ext cx="836" cy="836"/>
                  </a:xfrm>
                  <a:prstGeom prst="donut">
                    <a:avLst/>
                  </a:prstGeom>
                  <a:solidFill>
                    <a:srgbClr val="00B0F0">
                      <a:alpha val="60000"/>
                    </a:srgbClr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9" name="同心圆 18"/>
                  <p:cNvSpPr/>
                  <p:nvPr/>
                </p:nvSpPr>
                <p:spPr>
                  <a:xfrm>
                    <a:off x="6362" y="4392"/>
                    <a:ext cx="836" cy="836"/>
                  </a:xfrm>
                  <a:prstGeom prst="donut">
                    <a:avLst/>
                  </a:prstGeom>
                  <a:noFill/>
                  <a:ln w="25400">
                    <a:solidFill>
                      <a:srgbClr val="4F3D3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20" name="文本框 19"/>
                <p:cNvSpPr txBox="1"/>
                <p:nvPr/>
              </p:nvSpPr>
              <p:spPr>
                <a:xfrm>
                  <a:off x="6430" y="4432"/>
                  <a:ext cx="589" cy="8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3</a:t>
                  </a:r>
                </a:p>
              </p:txBody>
            </p:sp>
          </p:grpSp>
          <p:sp>
            <p:nvSpPr>
              <p:cNvPr id="21" name="文本框 20"/>
              <p:cNvSpPr txBox="1"/>
              <p:nvPr/>
            </p:nvSpPr>
            <p:spPr>
              <a:xfrm>
                <a:off x="11643" y="5117"/>
                <a:ext cx="872" cy="430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zh-CN" altLang="en-US" sz="2400">
                    <a:solidFill>
                      <a:srgbClr val="215581"/>
                    </a:solidFill>
                    <a:cs typeface="+mn-ea"/>
                    <a:sym typeface="+mn-lt"/>
                  </a:rPr>
                  <a:t>尽量不要徒手救援</a:t>
                </a:r>
              </a:p>
            </p:txBody>
          </p:sp>
        </p:grpSp>
        <p:grpSp>
          <p:nvGrpSpPr>
            <p:cNvPr id="57" name="组合 56"/>
            <p:cNvGrpSpPr/>
            <p:nvPr/>
          </p:nvGrpSpPr>
          <p:grpSpPr>
            <a:xfrm>
              <a:off x="14334" y="4186"/>
              <a:ext cx="1454" cy="6171"/>
              <a:chOff x="14334" y="4186"/>
              <a:chExt cx="1454" cy="6171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14704" y="4186"/>
                <a:ext cx="795" cy="760"/>
                <a:chOff x="6362" y="4392"/>
                <a:chExt cx="897" cy="857"/>
              </a:xfrm>
            </p:grpSpPr>
            <p:grpSp>
              <p:nvGrpSpPr>
                <p:cNvPr id="23" name="组合 22"/>
                <p:cNvGrpSpPr/>
                <p:nvPr/>
              </p:nvGrpSpPr>
              <p:grpSpPr>
                <a:xfrm>
                  <a:off x="6362" y="4392"/>
                  <a:ext cx="897" cy="836"/>
                  <a:chOff x="6362" y="4392"/>
                  <a:chExt cx="897" cy="836"/>
                </a:xfrm>
              </p:grpSpPr>
              <p:sp>
                <p:nvSpPr>
                  <p:cNvPr id="24" name="同心圆 23"/>
                  <p:cNvSpPr/>
                  <p:nvPr/>
                </p:nvSpPr>
                <p:spPr>
                  <a:xfrm>
                    <a:off x="6423" y="4392"/>
                    <a:ext cx="836" cy="836"/>
                  </a:xfrm>
                  <a:prstGeom prst="donut">
                    <a:avLst/>
                  </a:prstGeom>
                  <a:solidFill>
                    <a:srgbClr val="00B0F0">
                      <a:alpha val="60000"/>
                    </a:srgbClr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5" name="同心圆 24"/>
                  <p:cNvSpPr/>
                  <p:nvPr/>
                </p:nvSpPr>
                <p:spPr>
                  <a:xfrm>
                    <a:off x="6362" y="4392"/>
                    <a:ext cx="836" cy="836"/>
                  </a:xfrm>
                  <a:prstGeom prst="donut">
                    <a:avLst/>
                  </a:prstGeom>
                  <a:noFill/>
                  <a:ln w="25400">
                    <a:solidFill>
                      <a:srgbClr val="4F3D3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26" name="文本框 25"/>
                <p:cNvSpPr txBox="1"/>
                <p:nvPr/>
              </p:nvSpPr>
              <p:spPr>
                <a:xfrm>
                  <a:off x="6430" y="4432"/>
                  <a:ext cx="589" cy="8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4</a:t>
                  </a:r>
                </a:p>
              </p:txBody>
            </p:sp>
          </p:grpSp>
          <p:sp>
            <p:nvSpPr>
              <p:cNvPr id="27" name="文本框 26"/>
              <p:cNvSpPr txBox="1"/>
              <p:nvPr/>
            </p:nvSpPr>
            <p:spPr>
              <a:xfrm>
                <a:off x="14334" y="5117"/>
                <a:ext cx="1454" cy="524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l"/>
                <a:r>
                  <a:rPr lang="zh-CN" altLang="en-US" sz="2400">
                    <a:solidFill>
                      <a:srgbClr val="215581"/>
                    </a:solidFill>
                    <a:cs typeface="+mn-ea"/>
                    <a:sym typeface="+mn-lt"/>
                  </a:rPr>
                  <a:t>不要使用“倒背控水急救”这个传言的方法</a:t>
                </a: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5120" y="540385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303107" y="521970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302895" y="1242506"/>
            <a:ext cx="3479219" cy="1338212"/>
          </a:xfrm>
          <a:custGeom>
            <a:avLst/>
            <a:gdLst>
              <a:gd name="connsiteX0" fmla="*/ 0 w 5479"/>
              <a:gd name="connsiteY0" fmla="*/ 0 h 2107"/>
              <a:gd name="connsiteX1" fmla="*/ 3929 w 5479"/>
              <a:gd name="connsiteY1" fmla="*/ 13 h 2107"/>
              <a:gd name="connsiteX2" fmla="*/ 4694 w 5479"/>
              <a:gd name="connsiteY2" fmla="*/ 13 h 2107"/>
              <a:gd name="connsiteX3" fmla="*/ 4694 w 5479"/>
              <a:gd name="connsiteY3" fmla="*/ 517 h 2107"/>
              <a:gd name="connsiteX4" fmla="*/ 3887 w 5479"/>
              <a:gd name="connsiteY4" fmla="*/ 517 h 2107"/>
              <a:gd name="connsiteX5" fmla="*/ 3887 w 5479"/>
              <a:gd name="connsiteY5" fmla="*/ 917 h 2107"/>
              <a:gd name="connsiteX6" fmla="*/ 5307 w 5479"/>
              <a:gd name="connsiteY6" fmla="*/ 917 h 2107"/>
              <a:gd name="connsiteX7" fmla="*/ 5316 w 5479"/>
              <a:gd name="connsiteY7" fmla="*/ 1321 h 2107"/>
              <a:gd name="connsiteX8" fmla="*/ 4415 w 5479"/>
              <a:gd name="connsiteY8" fmla="*/ 1326 h 2107"/>
              <a:gd name="connsiteX9" fmla="*/ 4410 w 5479"/>
              <a:gd name="connsiteY9" fmla="*/ 1703 h 2107"/>
              <a:gd name="connsiteX10" fmla="*/ 5014 w 5479"/>
              <a:gd name="connsiteY10" fmla="*/ 1709 h 2107"/>
              <a:gd name="connsiteX11" fmla="*/ 5032 w 5479"/>
              <a:gd name="connsiteY11" fmla="*/ 2104 h 2107"/>
              <a:gd name="connsiteX12" fmla="*/ 17 w 5479"/>
              <a:gd name="connsiteY12" fmla="*/ 2103 h 2107"/>
              <a:gd name="connsiteX13" fmla="*/ 0 w 5479"/>
              <a:gd name="connsiteY13" fmla="*/ 0 h 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79" h="2107">
                <a:moveTo>
                  <a:pt x="0" y="0"/>
                </a:moveTo>
                <a:lnTo>
                  <a:pt x="3929" y="13"/>
                </a:lnTo>
                <a:lnTo>
                  <a:pt x="4694" y="13"/>
                </a:lnTo>
                <a:cubicBezTo>
                  <a:pt x="5073" y="-8"/>
                  <a:pt x="5074" y="554"/>
                  <a:pt x="4694" y="517"/>
                </a:cubicBezTo>
                <a:lnTo>
                  <a:pt x="3887" y="517"/>
                </a:lnTo>
                <a:cubicBezTo>
                  <a:pt x="3633" y="482"/>
                  <a:pt x="3639" y="928"/>
                  <a:pt x="3887" y="917"/>
                </a:cubicBezTo>
                <a:lnTo>
                  <a:pt x="5307" y="917"/>
                </a:lnTo>
                <a:cubicBezTo>
                  <a:pt x="5559" y="941"/>
                  <a:pt x="5510" y="1354"/>
                  <a:pt x="5316" y="1321"/>
                </a:cubicBezTo>
                <a:lnTo>
                  <a:pt x="4415" y="1326"/>
                </a:lnTo>
                <a:cubicBezTo>
                  <a:pt x="4237" y="1313"/>
                  <a:pt x="4210" y="1702"/>
                  <a:pt x="4410" y="1703"/>
                </a:cubicBezTo>
                <a:lnTo>
                  <a:pt x="5014" y="1709"/>
                </a:lnTo>
                <a:cubicBezTo>
                  <a:pt x="5251" y="1698"/>
                  <a:pt x="5210" y="2151"/>
                  <a:pt x="5032" y="2104"/>
                </a:cubicBezTo>
                <a:lnTo>
                  <a:pt x="17" y="210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73075" y="1421130"/>
            <a:ext cx="2110105" cy="1075690"/>
            <a:chOff x="745" y="2238"/>
            <a:chExt cx="3323" cy="1694"/>
          </a:xfrm>
        </p:grpSpPr>
        <p:sp>
          <p:nvSpPr>
            <p:cNvPr id="9" name="文本框 8"/>
            <p:cNvSpPr txBox="1"/>
            <p:nvPr/>
          </p:nvSpPr>
          <p:spPr>
            <a:xfrm>
              <a:off x="1198" y="2238"/>
              <a:ext cx="2871" cy="1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>
                  <a:solidFill>
                    <a:srgbClr val="0070C0"/>
                  </a:solidFill>
                  <a:cs typeface="+mn-ea"/>
                  <a:sym typeface="+mn-lt"/>
                </a:rPr>
                <a:t>落水不要错误施救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745" y="2564"/>
              <a:ext cx="430" cy="385"/>
              <a:chOff x="745" y="2564"/>
              <a:chExt cx="430" cy="385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825" y="2607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745" y="2564"/>
                <a:ext cx="350" cy="34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9" name="矩形 28"/>
          <p:cNvSpPr/>
          <p:nvPr/>
        </p:nvSpPr>
        <p:spPr>
          <a:xfrm>
            <a:off x="4178300" y="1984375"/>
            <a:ext cx="480377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采用正确的溺水救援和抢救方法，对溺水者施以救援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527685" y="3163570"/>
            <a:ext cx="11081385" cy="1523365"/>
            <a:chOff x="831" y="4982"/>
            <a:chExt cx="17451" cy="2399"/>
          </a:xfrm>
        </p:grpSpPr>
        <p:grpSp>
          <p:nvGrpSpPr>
            <p:cNvPr id="36" name="组合 35"/>
            <p:cNvGrpSpPr/>
            <p:nvPr/>
          </p:nvGrpSpPr>
          <p:grpSpPr>
            <a:xfrm>
              <a:off x="1130" y="5119"/>
              <a:ext cx="17152" cy="2262"/>
              <a:chOff x="831" y="4849"/>
              <a:chExt cx="17482" cy="2086"/>
            </a:xfrm>
            <a:solidFill>
              <a:schemeClr val="accent1"/>
            </a:solidFill>
          </p:grpSpPr>
          <p:sp>
            <p:nvSpPr>
              <p:cNvPr id="37" name="燕尾形 36"/>
              <p:cNvSpPr/>
              <p:nvPr/>
            </p:nvSpPr>
            <p:spPr>
              <a:xfrm>
                <a:off x="831" y="4849"/>
                <a:ext cx="3805" cy="2087"/>
              </a:xfrm>
              <a:prstGeom prst="chevron">
                <a:avLst/>
              </a:prstGeom>
              <a:grp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8" name="燕尾形 37"/>
              <p:cNvSpPr/>
              <p:nvPr/>
            </p:nvSpPr>
            <p:spPr>
              <a:xfrm>
                <a:off x="4265" y="4849"/>
                <a:ext cx="3805" cy="2087"/>
              </a:xfrm>
              <a:prstGeom prst="chevron">
                <a:avLst/>
              </a:prstGeom>
              <a:grp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燕尾形 38"/>
              <p:cNvSpPr/>
              <p:nvPr/>
            </p:nvSpPr>
            <p:spPr>
              <a:xfrm>
                <a:off x="7660" y="4849"/>
                <a:ext cx="3805" cy="2087"/>
              </a:xfrm>
              <a:prstGeom prst="chevron">
                <a:avLst/>
              </a:prstGeom>
              <a:grp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燕尾形 39"/>
              <p:cNvSpPr/>
              <p:nvPr/>
            </p:nvSpPr>
            <p:spPr>
              <a:xfrm>
                <a:off x="11094" y="4849"/>
                <a:ext cx="3805" cy="2087"/>
              </a:xfrm>
              <a:prstGeom prst="chevron">
                <a:avLst/>
              </a:prstGeom>
              <a:grp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燕尾形 40"/>
              <p:cNvSpPr/>
              <p:nvPr/>
            </p:nvSpPr>
            <p:spPr>
              <a:xfrm>
                <a:off x="14509" y="4849"/>
                <a:ext cx="3805" cy="2087"/>
              </a:xfrm>
              <a:prstGeom prst="chevron">
                <a:avLst/>
              </a:prstGeom>
              <a:grp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831" y="4982"/>
              <a:ext cx="17152" cy="2262"/>
              <a:chOff x="831" y="4849"/>
              <a:chExt cx="17482" cy="2086"/>
            </a:xfrm>
          </p:grpSpPr>
          <p:sp>
            <p:nvSpPr>
              <p:cNvPr id="4" name="燕尾形 3"/>
              <p:cNvSpPr/>
              <p:nvPr/>
            </p:nvSpPr>
            <p:spPr>
              <a:xfrm>
                <a:off x="831" y="4849"/>
                <a:ext cx="3805" cy="2087"/>
              </a:xfrm>
              <a:prstGeom prst="chevron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燕尾形 14"/>
              <p:cNvSpPr/>
              <p:nvPr/>
            </p:nvSpPr>
            <p:spPr>
              <a:xfrm>
                <a:off x="4265" y="4849"/>
                <a:ext cx="3805" cy="2087"/>
              </a:xfrm>
              <a:prstGeom prst="chevron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燕尾形 27"/>
              <p:cNvSpPr/>
              <p:nvPr/>
            </p:nvSpPr>
            <p:spPr>
              <a:xfrm>
                <a:off x="7660" y="4849"/>
                <a:ext cx="3805" cy="2087"/>
              </a:xfrm>
              <a:prstGeom prst="chevron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燕尾形 31"/>
              <p:cNvSpPr/>
              <p:nvPr/>
            </p:nvSpPr>
            <p:spPr>
              <a:xfrm>
                <a:off x="11094" y="4849"/>
                <a:ext cx="3805" cy="2087"/>
              </a:xfrm>
              <a:prstGeom prst="chevron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燕尾形 32"/>
              <p:cNvSpPr/>
              <p:nvPr/>
            </p:nvSpPr>
            <p:spPr>
              <a:xfrm>
                <a:off x="14509" y="4849"/>
                <a:ext cx="3805" cy="2087"/>
              </a:xfrm>
              <a:prstGeom prst="chevron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1" name="组合 50"/>
          <p:cNvGrpSpPr/>
          <p:nvPr/>
        </p:nvGrpSpPr>
        <p:grpSpPr>
          <a:xfrm>
            <a:off x="1435735" y="3369310"/>
            <a:ext cx="9672955" cy="1223010"/>
            <a:chOff x="2261" y="5306"/>
            <a:chExt cx="15233" cy="1926"/>
          </a:xfrm>
        </p:grpSpPr>
        <p:sp>
          <p:nvSpPr>
            <p:cNvPr id="43" name="文本框 42"/>
            <p:cNvSpPr txBox="1"/>
            <p:nvPr/>
          </p:nvSpPr>
          <p:spPr>
            <a:xfrm>
              <a:off x="2261" y="5307"/>
              <a:ext cx="1834" cy="1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>
                  <a:solidFill>
                    <a:schemeClr val="bg1"/>
                  </a:solidFill>
                  <a:cs typeface="+mn-ea"/>
                  <a:sym typeface="+mn-lt"/>
                </a:rPr>
                <a:t>从溺水者身后救援</a:t>
              </a: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5791" y="5306"/>
              <a:ext cx="1834" cy="1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>
                  <a:solidFill>
                    <a:schemeClr val="bg1"/>
                  </a:solidFill>
                  <a:cs typeface="+mn-ea"/>
                  <a:sym typeface="+mn-lt"/>
                </a:rPr>
                <a:t>检查</a:t>
              </a:r>
            </a:p>
            <a:p>
              <a:r>
                <a:rPr lang="zh-CN" altLang="en-US" sz="2400">
                  <a:solidFill>
                    <a:schemeClr val="bg1"/>
                  </a:solidFill>
                  <a:cs typeface="+mn-ea"/>
                  <a:sym typeface="+mn-lt"/>
                </a:rPr>
                <a:t>呼吸</a:t>
              </a:r>
            </a:p>
            <a:p>
              <a:r>
                <a:rPr lang="zh-CN" altLang="en-US" sz="2400">
                  <a:solidFill>
                    <a:schemeClr val="bg1"/>
                  </a:solidFill>
                  <a:cs typeface="+mn-ea"/>
                  <a:sym typeface="+mn-lt"/>
                </a:rPr>
                <a:t>心跳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8988" y="5572"/>
              <a:ext cx="1834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>
                  <a:solidFill>
                    <a:schemeClr val="bg1"/>
                  </a:solidFill>
                  <a:cs typeface="+mn-ea"/>
                  <a:sym typeface="+mn-lt"/>
                </a:rPr>
                <a:t>进行人工呼吸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2344" y="5344"/>
              <a:ext cx="1834" cy="1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>
                  <a:solidFill>
                    <a:schemeClr val="bg1"/>
                  </a:solidFill>
                  <a:cs typeface="+mn-ea"/>
                  <a:sym typeface="+mn-lt"/>
                </a:rPr>
                <a:t>进行胸外心脏按压</a:t>
              </a: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15660" y="5515"/>
              <a:ext cx="1834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>
                  <a:solidFill>
                    <a:schemeClr val="bg1"/>
                  </a:solidFill>
                  <a:cs typeface="+mn-ea"/>
                  <a:sym typeface="+mn-lt"/>
                </a:rPr>
                <a:t>尽快送往医院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9565" y="533400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299932" y="529590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2988945" y="1109345"/>
            <a:ext cx="6525260" cy="4485640"/>
            <a:chOff x="4707" y="1747"/>
            <a:chExt cx="10276" cy="7064"/>
          </a:xfrm>
        </p:grpSpPr>
        <p:sp>
          <p:nvSpPr>
            <p:cNvPr id="76" name="任意多边形 75"/>
            <p:cNvSpPr/>
            <p:nvPr/>
          </p:nvSpPr>
          <p:spPr>
            <a:xfrm rot="300000">
              <a:off x="4707" y="1747"/>
              <a:ext cx="10276" cy="7065"/>
            </a:xfrm>
            <a:custGeom>
              <a:avLst/>
              <a:gdLst>
                <a:gd name="connsiteX0" fmla="*/ 889 w 9957"/>
                <a:gd name="connsiteY0" fmla="*/ 3109 h 7825"/>
                <a:gd name="connsiteX1" fmla="*/ 3095 w 9957"/>
                <a:gd name="connsiteY1" fmla="*/ 7019 h 7825"/>
                <a:gd name="connsiteX2" fmla="*/ 5925 w 9957"/>
                <a:gd name="connsiteY2" fmla="*/ 6714 h 7825"/>
                <a:gd name="connsiteX3" fmla="*/ 9143 w 9957"/>
                <a:gd name="connsiteY3" fmla="*/ 4133 h 7825"/>
                <a:gd name="connsiteX4" fmla="*/ 8705 w 9957"/>
                <a:gd name="connsiteY4" fmla="*/ 1730 h 7825"/>
                <a:gd name="connsiteX5" fmla="*/ 3961 w 9957"/>
                <a:gd name="connsiteY5" fmla="*/ 1286 h 7825"/>
                <a:gd name="connsiteX6" fmla="*/ 889 w 9957"/>
                <a:gd name="connsiteY6" fmla="*/ 3109 h 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58" h="7825">
                  <a:moveTo>
                    <a:pt x="889" y="3109"/>
                  </a:moveTo>
                  <a:cubicBezTo>
                    <a:pt x="-443" y="4011"/>
                    <a:pt x="-689" y="7167"/>
                    <a:pt x="3095" y="7019"/>
                  </a:cubicBezTo>
                  <a:cubicBezTo>
                    <a:pt x="3608" y="8351"/>
                    <a:pt x="5738" y="7880"/>
                    <a:pt x="5925" y="6714"/>
                  </a:cubicBezTo>
                  <a:cubicBezTo>
                    <a:pt x="7235" y="7840"/>
                    <a:pt x="10146" y="6263"/>
                    <a:pt x="9143" y="4133"/>
                  </a:cubicBezTo>
                  <a:cubicBezTo>
                    <a:pt x="10576" y="3763"/>
                    <a:pt x="9921" y="1560"/>
                    <a:pt x="8705" y="1730"/>
                  </a:cubicBezTo>
                  <a:cubicBezTo>
                    <a:pt x="8963" y="-252"/>
                    <a:pt x="4635" y="-703"/>
                    <a:pt x="3961" y="1286"/>
                  </a:cubicBezTo>
                  <a:cubicBezTo>
                    <a:pt x="3161" y="178"/>
                    <a:pt x="211" y="691"/>
                    <a:pt x="889" y="3109"/>
                  </a:cubicBezTo>
                  <a:close/>
                </a:path>
              </a:pathLst>
            </a:custGeom>
            <a:solidFill>
              <a:srgbClr val="0070C0"/>
            </a:solidFill>
            <a:ln w="635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弧形 76"/>
            <p:cNvSpPr/>
            <p:nvPr/>
          </p:nvSpPr>
          <p:spPr>
            <a:xfrm>
              <a:off x="10389" y="2205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弧形 77"/>
            <p:cNvSpPr/>
            <p:nvPr/>
          </p:nvSpPr>
          <p:spPr>
            <a:xfrm rot="10200000">
              <a:off x="8112" y="6808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弧形 78"/>
            <p:cNvSpPr/>
            <p:nvPr/>
          </p:nvSpPr>
          <p:spPr>
            <a:xfrm rot="13080000">
              <a:off x="4901" y="5533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580515" y="1216025"/>
            <a:ext cx="9235440" cy="3672840"/>
            <a:chOff x="2489" y="1915"/>
            <a:chExt cx="14544" cy="5784"/>
          </a:xfrm>
        </p:grpSpPr>
        <p:grpSp>
          <p:nvGrpSpPr>
            <p:cNvPr id="39" name="组合 38"/>
            <p:cNvGrpSpPr/>
            <p:nvPr/>
          </p:nvGrpSpPr>
          <p:grpSpPr>
            <a:xfrm>
              <a:off x="15163" y="7045"/>
              <a:ext cx="1870" cy="655"/>
              <a:chOff x="15523" y="7917"/>
              <a:chExt cx="1870" cy="655"/>
            </a:xfrm>
          </p:grpSpPr>
          <p:sp>
            <p:nvSpPr>
              <p:cNvPr id="40" name="任意多边形 39"/>
              <p:cNvSpPr/>
              <p:nvPr/>
            </p:nvSpPr>
            <p:spPr>
              <a:xfrm rot="1260000" flipH="1">
                <a:off x="15693" y="7918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任意多边形 40"/>
              <p:cNvSpPr/>
              <p:nvPr/>
            </p:nvSpPr>
            <p:spPr>
              <a:xfrm rot="1440000" flipH="1">
                <a:off x="15523" y="7917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2489" y="4412"/>
              <a:ext cx="1673" cy="624"/>
              <a:chOff x="2489" y="4412"/>
              <a:chExt cx="1673" cy="624"/>
            </a:xfrm>
          </p:grpSpPr>
          <p:sp>
            <p:nvSpPr>
              <p:cNvPr id="59" name="任意多边形 58"/>
              <p:cNvSpPr/>
              <p:nvPr/>
            </p:nvSpPr>
            <p:spPr>
              <a:xfrm rot="20580000">
                <a:off x="2510" y="4504"/>
                <a:ext cx="1653" cy="532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任意多边形 59"/>
              <p:cNvSpPr/>
              <p:nvPr/>
            </p:nvSpPr>
            <p:spPr>
              <a:xfrm rot="21000000">
                <a:off x="2489" y="4412"/>
                <a:ext cx="1653" cy="536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61" name="组合 60"/>
            <p:cNvGrpSpPr/>
            <p:nvPr/>
          </p:nvGrpSpPr>
          <p:grpSpPr>
            <a:xfrm rot="2340000">
              <a:off x="3827" y="1915"/>
              <a:ext cx="1297" cy="596"/>
              <a:chOff x="2489" y="4412"/>
              <a:chExt cx="1673" cy="624"/>
            </a:xfrm>
          </p:grpSpPr>
          <p:sp>
            <p:nvSpPr>
              <p:cNvPr id="62" name="任意多边形 61"/>
              <p:cNvSpPr/>
              <p:nvPr/>
            </p:nvSpPr>
            <p:spPr>
              <a:xfrm rot="20580000">
                <a:off x="2510" y="4504"/>
                <a:ext cx="1653" cy="532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任意多边形 62"/>
              <p:cNvSpPr/>
              <p:nvPr/>
            </p:nvSpPr>
            <p:spPr>
              <a:xfrm rot="21000000">
                <a:off x="2489" y="4412"/>
                <a:ext cx="1653" cy="536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66" name="组合 65"/>
            <p:cNvGrpSpPr/>
            <p:nvPr/>
          </p:nvGrpSpPr>
          <p:grpSpPr>
            <a:xfrm rot="19020000">
              <a:off x="14702" y="2434"/>
              <a:ext cx="1444" cy="738"/>
              <a:chOff x="15523" y="7917"/>
              <a:chExt cx="1870" cy="655"/>
            </a:xfrm>
          </p:grpSpPr>
          <p:sp>
            <p:nvSpPr>
              <p:cNvPr id="68" name="任意多边形 67"/>
              <p:cNvSpPr/>
              <p:nvPr/>
            </p:nvSpPr>
            <p:spPr>
              <a:xfrm rot="1260000" flipH="1">
                <a:off x="15693" y="7918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任意多边形 68"/>
              <p:cNvSpPr/>
              <p:nvPr/>
            </p:nvSpPr>
            <p:spPr>
              <a:xfrm rot="1440000" flipH="1">
                <a:off x="15523" y="7917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0" name="组合 79"/>
          <p:cNvGrpSpPr/>
          <p:nvPr/>
        </p:nvGrpSpPr>
        <p:grpSpPr>
          <a:xfrm>
            <a:off x="694690" y="616585"/>
            <a:ext cx="10905490" cy="5532120"/>
            <a:chOff x="1094" y="971"/>
            <a:chExt cx="17174" cy="8712"/>
          </a:xfrm>
        </p:grpSpPr>
        <p:grpSp>
          <p:nvGrpSpPr>
            <p:cNvPr id="81" name="组合 80"/>
            <p:cNvGrpSpPr/>
            <p:nvPr/>
          </p:nvGrpSpPr>
          <p:grpSpPr>
            <a:xfrm>
              <a:off x="1444" y="1640"/>
              <a:ext cx="16825" cy="7536"/>
              <a:chOff x="1464" y="2040"/>
              <a:chExt cx="16825" cy="7536"/>
            </a:xfrm>
          </p:grpSpPr>
          <p:grpSp>
            <p:nvGrpSpPr>
              <p:cNvPr id="82" name="组合 81"/>
              <p:cNvGrpSpPr/>
              <p:nvPr/>
            </p:nvGrpSpPr>
            <p:grpSpPr>
              <a:xfrm>
                <a:off x="1464" y="2040"/>
                <a:ext cx="16825" cy="7207"/>
                <a:chOff x="1464" y="2040"/>
                <a:chExt cx="16825" cy="7207"/>
              </a:xfrm>
            </p:grpSpPr>
            <p:grpSp>
              <p:nvGrpSpPr>
                <p:cNvPr id="83" name="组合 82"/>
                <p:cNvGrpSpPr/>
                <p:nvPr/>
              </p:nvGrpSpPr>
              <p:grpSpPr>
                <a:xfrm>
                  <a:off x="4831" y="5458"/>
                  <a:ext cx="514" cy="543"/>
                  <a:chOff x="8501" y="6160"/>
                  <a:chExt cx="734" cy="851"/>
                </a:xfrm>
              </p:grpSpPr>
              <p:sp>
                <p:nvSpPr>
                  <p:cNvPr id="84" name="十字星 83"/>
                  <p:cNvSpPr/>
                  <p:nvPr/>
                </p:nvSpPr>
                <p:spPr>
                  <a:xfrm>
                    <a:off x="8501" y="6160"/>
                    <a:ext cx="734" cy="850"/>
                  </a:xfrm>
                  <a:prstGeom prst="star4">
                    <a:avLst/>
                  </a:prstGeom>
                  <a:solidFill>
                    <a:srgbClr val="FFF370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5" name="十字星 84"/>
                  <p:cNvSpPr/>
                  <p:nvPr/>
                </p:nvSpPr>
                <p:spPr>
                  <a:xfrm>
                    <a:off x="8501" y="6161"/>
                    <a:ext cx="734" cy="850"/>
                  </a:xfrm>
                  <a:prstGeom prst="star4">
                    <a:avLst/>
                  </a:prstGeom>
                  <a:noFill/>
                  <a:ln w="12700">
                    <a:solidFill>
                      <a:srgbClr val="4F3D3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86" name="十字星 85"/>
                <p:cNvSpPr/>
                <p:nvPr/>
              </p:nvSpPr>
              <p:spPr>
                <a:xfrm>
                  <a:off x="15060" y="3747"/>
                  <a:ext cx="428" cy="464"/>
                </a:xfrm>
                <a:prstGeom prst="star4">
                  <a:avLst/>
                </a:prstGeom>
                <a:solidFill>
                  <a:srgbClr val="0070C0"/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同心圆 86"/>
                <p:cNvSpPr/>
                <p:nvPr/>
              </p:nvSpPr>
              <p:spPr>
                <a:xfrm>
                  <a:off x="11503" y="8292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同心圆 87"/>
                <p:cNvSpPr/>
                <p:nvPr/>
              </p:nvSpPr>
              <p:spPr>
                <a:xfrm>
                  <a:off x="13710" y="5458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同心圆 88"/>
                <p:cNvSpPr/>
                <p:nvPr/>
              </p:nvSpPr>
              <p:spPr>
                <a:xfrm>
                  <a:off x="10515" y="7382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同心圆 89"/>
                <p:cNvSpPr/>
                <p:nvPr/>
              </p:nvSpPr>
              <p:spPr>
                <a:xfrm>
                  <a:off x="6189" y="7381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椭圆 90"/>
                <p:cNvSpPr/>
                <p:nvPr/>
              </p:nvSpPr>
              <p:spPr>
                <a:xfrm>
                  <a:off x="11431" y="7716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椭圆 91"/>
                <p:cNvSpPr/>
                <p:nvPr/>
              </p:nvSpPr>
              <p:spPr>
                <a:xfrm>
                  <a:off x="6861" y="7447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椭圆 92"/>
                <p:cNvSpPr/>
                <p:nvPr/>
              </p:nvSpPr>
              <p:spPr>
                <a:xfrm>
                  <a:off x="9879" y="8578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椭圆 93"/>
                <p:cNvSpPr/>
                <p:nvPr/>
              </p:nvSpPr>
              <p:spPr>
                <a:xfrm>
                  <a:off x="14627" y="4885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十字星 94"/>
                <p:cNvSpPr/>
                <p:nvPr/>
              </p:nvSpPr>
              <p:spPr>
                <a:xfrm>
                  <a:off x="8012" y="6773"/>
                  <a:ext cx="514" cy="542"/>
                </a:xfrm>
                <a:prstGeom prst="star4">
                  <a:avLst/>
                </a:prstGeom>
                <a:solidFill>
                  <a:srgbClr val="FFF370"/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6" name="同心圆 95"/>
                <p:cNvSpPr/>
                <p:nvPr/>
              </p:nvSpPr>
              <p:spPr>
                <a:xfrm>
                  <a:off x="1464" y="6846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同心圆 99"/>
                <p:cNvSpPr/>
                <p:nvPr/>
              </p:nvSpPr>
              <p:spPr>
                <a:xfrm>
                  <a:off x="4495" y="4211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同心圆 100"/>
                <p:cNvSpPr/>
                <p:nvPr/>
              </p:nvSpPr>
              <p:spPr>
                <a:xfrm>
                  <a:off x="14627" y="7183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同心圆 101"/>
                <p:cNvSpPr/>
                <p:nvPr/>
              </p:nvSpPr>
              <p:spPr>
                <a:xfrm>
                  <a:off x="13102" y="2040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同心圆 102"/>
                <p:cNvSpPr/>
                <p:nvPr/>
              </p:nvSpPr>
              <p:spPr>
                <a:xfrm>
                  <a:off x="2475" y="2041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同心圆 103"/>
                <p:cNvSpPr/>
                <p:nvPr/>
              </p:nvSpPr>
              <p:spPr>
                <a:xfrm>
                  <a:off x="17453" y="6623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5" name="同心圆 104"/>
                <p:cNvSpPr/>
                <p:nvPr/>
              </p:nvSpPr>
              <p:spPr>
                <a:xfrm>
                  <a:off x="17953" y="2563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同心圆 105"/>
                <p:cNvSpPr/>
                <p:nvPr/>
              </p:nvSpPr>
              <p:spPr>
                <a:xfrm>
                  <a:off x="6438" y="8911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同心圆 106"/>
                <p:cNvSpPr/>
                <p:nvPr/>
              </p:nvSpPr>
              <p:spPr>
                <a:xfrm>
                  <a:off x="10854" y="2564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08" name="十字星 107"/>
              <p:cNvSpPr/>
              <p:nvPr/>
            </p:nvSpPr>
            <p:spPr>
              <a:xfrm>
                <a:off x="10764" y="9111"/>
                <a:ext cx="428" cy="465"/>
              </a:xfrm>
              <a:prstGeom prst="star4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09" name="组合 108"/>
            <p:cNvGrpSpPr/>
            <p:nvPr/>
          </p:nvGrpSpPr>
          <p:grpSpPr>
            <a:xfrm>
              <a:off x="1094" y="971"/>
              <a:ext cx="16524" cy="8062"/>
              <a:chOff x="1094" y="971"/>
              <a:chExt cx="16524" cy="8062"/>
            </a:xfrm>
          </p:grpSpPr>
          <p:sp>
            <p:nvSpPr>
              <p:cNvPr id="110" name="椭圆 109"/>
              <p:cNvSpPr/>
              <p:nvPr/>
            </p:nvSpPr>
            <p:spPr>
              <a:xfrm>
                <a:off x="3224" y="971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椭圆 110"/>
              <p:cNvSpPr/>
              <p:nvPr/>
            </p:nvSpPr>
            <p:spPr>
              <a:xfrm>
                <a:off x="17268" y="2854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椭圆 111"/>
              <p:cNvSpPr/>
              <p:nvPr/>
            </p:nvSpPr>
            <p:spPr>
              <a:xfrm>
                <a:off x="6069" y="7892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椭圆 112"/>
              <p:cNvSpPr/>
              <p:nvPr/>
            </p:nvSpPr>
            <p:spPr>
              <a:xfrm>
                <a:off x="1094" y="8691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14" name="椭圆 113"/>
            <p:cNvSpPr/>
            <p:nvPr/>
          </p:nvSpPr>
          <p:spPr>
            <a:xfrm>
              <a:off x="13418" y="9341"/>
              <a:ext cx="350" cy="342"/>
            </a:xfrm>
            <a:prstGeom prst="ellipse">
              <a:avLst/>
            </a:pr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289300" y="626745"/>
            <a:ext cx="5874385" cy="4777105"/>
            <a:chOff x="5434" y="1297"/>
            <a:chExt cx="9251" cy="7523"/>
          </a:xfrm>
        </p:grpSpPr>
        <p:pic>
          <p:nvPicPr>
            <p:cNvPr id="9" name="图片 8" descr="347737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34" y="1297"/>
              <a:ext cx="2812" cy="2812"/>
            </a:xfrm>
            <a:prstGeom prst="rect">
              <a:avLst/>
            </a:prstGeom>
          </p:spPr>
        </p:pic>
        <p:pic>
          <p:nvPicPr>
            <p:cNvPr id="11" name="图片 10" descr="347737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858" y="5993"/>
              <a:ext cx="2827" cy="2827"/>
            </a:xfrm>
            <a:prstGeom prst="rect">
              <a:avLst/>
            </a:prstGeom>
          </p:spPr>
        </p:pic>
      </p:grpSp>
      <p:sp>
        <p:nvSpPr>
          <p:cNvPr id="15" name="椭圆 14"/>
          <p:cNvSpPr/>
          <p:nvPr/>
        </p:nvSpPr>
        <p:spPr>
          <a:xfrm>
            <a:off x="8735060" y="3874770"/>
            <a:ext cx="75565" cy="75565"/>
          </a:xfrm>
          <a:prstGeom prst="ellipse">
            <a:avLst/>
          </a:prstGeom>
          <a:solidFill>
            <a:srgbClr val="FFF3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754755" y="2075180"/>
            <a:ext cx="478853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>
                <a:solidFill>
                  <a:schemeClr val="bg1"/>
                </a:solidFill>
                <a:cs typeface="+mn-ea"/>
                <a:sym typeface="+mn-lt"/>
              </a:rPr>
              <a:t>落水</a:t>
            </a:r>
          </a:p>
          <a:p>
            <a:pPr algn="ctr"/>
            <a:r>
              <a:rPr lang="zh-CN" altLang="en-US" sz="6000">
                <a:solidFill>
                  <a:schemeClr val="bg1"/>
                </a:solidFill>
                <a:cs typeface="+mn-ea"/>
                <a:sym typeface="+mn-lt"/>
              </a:rPr>
              <a:t>如何自救</a:t>
            </a:r>
          </a:p>
          <a:p>
            <a:pPr algn="ctr"/>
            <a:endParaRPr lang="zh-CN" altLang="en-US" sz="600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9565" y="533400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292947" y="522605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/>
          <p:cNvGrpSpPr/>
          <p:nvPr/>
        </p:nvGrpSpPr>
        <p:grpSpPr>
          <a:xfrm>
            <a:off x="3255645" y="1109345"/>
            <a:ext cx="6525260" cy="4486275"/>
            <a:chOff x="5127" y="1747"/>
            <a:chExt cx="10276" cy="7065"/>
          </a:xfrm>
        </p:grpSpPr>
        <p:sp>
          <p:nvSpPr>
            <p:cNvPr id="2" name="任意多边形 1"/>
            <p:cNvSpPr/>
            <p:nvPr/>
          </p:nvSpPr>
          <p:spPr>
            <a:xfrm rot="300000">
              <a:off x="5127" y="1747"/>
              <a:ext cx="10276" cy="7065"/>
            </a:xfrm>
            <a:custGeom>
              <a:avLst/>
              <a:gdLst>
                <a:gd name="connsiteX0" fmla="*/ 889 w 9957"/>
                <a:gd name="connsiteY0" fmla="*/ 3109 h 7825"/>
                <a:gd name="connsiteX1" fmla="*/ 3095 w 9957"/>
                <a:gd name="connsiteY1" fmla="*/ 7019 h 7825"/>
                <a:gd name="connsiteX2" fmla="*/ 5925 w 9957"/>
                <a:gd name="connsiteY2" fmla="*/ 6714 h 7825"/>
                <a:gd name="connsiteX3" fmla="*/ 9143 w 9957"/>
                <a:gd name="connsiteY3" fmla="*/ 4133 h 7825"/>
                <a:gd name="connsiteX4" fmla="*/ 8705 w 9957"/>
                <a:gd name="connsiteY4" fmla="*/ 1730 h 7825"/>
                <a:gd name="connsiteX5" fmla="*/ 3961 w 9957"/>
                <a:gd name="connsiteY5" fmla="*/ 1286 h 7825"/>
                <a:gd name="connsiteX6" fmla="*/ 889 w 9957"/>
                <a:gd name="connsiteY6" fmla="*/ 3109 h 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58" h="7825">
                  <a:moveTo>
                    <a:pt x="889" y="3109"/>
                  </a:moveTo>
                  <a:cubicBezTo>
                    <a:pt x="-443" y="4011"/>
                    <a:pt x="-689" y="7167"/>
                    <a:pt x="3095" y="7019"/>
                  </a:cubicBezTo>
                  <a:cubicBezTo>
                    <a:pt x="3608" y="8351"/>
                    <a:pt x="5738" y="7880"/>
                    <a:pt x="5925" y="6714"/>
                  </a:cubicBezTo>
                  <a:cubicBezTo>
                    <a:pt x="7235" y="7840"/>
                    <a:pt x="10146" y="6263"/>
                    <a:pt x="9143" y="4133"/>
                  </a:cubicBezTo>
                  <a:cubicBezTo>
                    <a:pt x="10576" y="3763"/>
                    <a:pt x="9921" y="1560"/>
                    <a:pt x="8705" y="1730"/>
                  </a:cubicBezTo>
                  <a:cubicBezTo>
                    <a:pt x="8963" y="-252"/>
                    <a:pt x="4635" y="-703"/>
                    <a:pt x="3961" y="1286"/>
                  </a:cubicBezTo>
                  <a:cubicBezTo>
                    <a:pt x="3161" y="178"/>
                    <a:pt x="211" y="691"/>
                    <a:pt x="889" y="3109"/>
                  </a:cubicBez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弧形 63"/>
            <p:cNvSpPr/>
            <p:nvPr/>
          </p:nvSpPr>
          <p:spPr>
            <a:xfrm>
              <a:off x="10872" y="2205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rgbClr val="5B9B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弧形 64"/>
            <p:cNvSpPr/>
            <p:nvPr/>
          </p:nvSpPr>
          <p:spPr>
            <a:xfrm rot="10200000">
              <a:off x="8469" y="6808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rgbClr val="5B9B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弧形 96"/>
            <p:cNvSpPr/>
            <p:nvPr/>
          </p:nvSpPr>
          <p:spPr>
            <a:xfrm rot="13080000">
              <a:off x="5384" y="5533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rgbClr val="5B9B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916940" y="830593"/>
            <a:ext cx="10683875" cy="4989515"/>
            <a:chOff x="1464" y="1718"/>
            <a:chExt cx="16825" cy="7858"/>
          </a:xfrm>
        </p:grpSpPr>
        <p:grpSp>
          <p:nvGrpSpPr>
            <p:cNvPr id="36" name="组合 35"/>
            <p:cNvGrpSpPr/>
            <p:nvPr/>
          </p:nvGrpSpPr>
          <p:grpSpPr>
            <a:xfrm>
              <a:off x="1464" y="1718"/>
              <a:ext cx="16825" cy="7088"/>
              <a:chOff x="1464" y="1718"/>
              <a:chExt cx="16825" cy="7088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5503" y="5458"/>
                <a:ext cx="535" cy="543"/>
                <a:chOff x="9461" y="6160"/>
                <a:chExt cx="764" cy="851"/>
              </a:xfrm>
            </p:grpSpPr>
            <p:sp>
              <p:nvSpPr>
                <p:cNvPr id="19" name="十字星 18"/>
                <p:cNvSpPr/>
                <p:nvPr/>
              </p:nvSpPr>
              <p:spPr>
                <a:xfrm>
                  <a:off x="9491" y="6160"/>
                  <a:ext cx="734" cy="850"/>
                </a:xfrm>
                <a:prstGeom prst="star4">
                  <a:avLst/>
                </a:prstGeom>
                <a:solidFill>
                  <a:srgbClr val="FFF370"/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十字星 17"/>
                <p:cNvSpPr/>
                <p:nvPr/>
              </p:nvSpPr>
              <p:spPr>
                <a:xfrm>
                  <a:off x="9461" y="6161"/>
                  <a:ext cx="734" cy="850"/>
                </a:xfrm>
                <a:prstGeom prst="star4">
                  <a:avLst/>
                </a:prstGeom>
                <a:noFill/>
                <a:ln w="12700">
                  <a:solidFill>
                    <a:srgbClr val="4F3D3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3" name="十字星 22"/>
              <p:cNvSpPr/>
              <p:nvPr/>
            </p:nvSpPr>
            <p:spPr>
              <a:xfrm>
                <a:off x="15060" y="3747"/>
                <a:ext cx="428" cy="464"/>
              </a:xfrm>
              <a:prstGeom prst="star4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同心圆 24"/>
              <p:cNvSpPr/>
              <p:nvPr/>
            </p:nvSpPr>
            <p:spPr>
              <a:xfrm>
                <a:off x="12721" y="8271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同心圆 25"/>
              <p:cNvSpPr/>
              <p:nvPr/>
            </p:nvSpPr>
            <p:spPr>
              <a:xfrm>
                <a:off x="13710" y="5458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" name="同心圆 2"/>
              <p:cNvSpPr/>
              <p:nvPr/>
            </p:nvSpPr>
            <p:spPr>
              <a:xfrm>
                <a:off x="10536" y="7403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" name="同心圆 3"/>
              <p:cNvSpPr/>
              <p:nvPr/>
            </p:nvSpPr>
            <p:spPr>
              <a:xfrm>
                <a:off x="6189" y="7381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11452" y="8241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6861" y="7447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10341" y="8515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14627" y="4885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30" name="组合 29"/>
              <p:cNvGrpSpPr/>
              <p:nvPr/>
            </p:nvGrpSpPr>
            <p:grpSpPr>
              <a:xfrm>
                <a:off x="8303" y="7908"/>
                <a:ext cx="514" cy="560"/>
                <a:chOff x="8917" y="8177"/>
                <a:chExt cx="734" cy="877"/>
              </a:xfrm>
            </p:grpSpPr>
            <p:sp>
              <p:nvSpPr>
                <p:cNvPr id="31" name="十字星 30"/>
                <p:cNvSpPr/>
                <p:nvPr/>
              </p:nvSpPr>
              <p:spPr>
                <a:xfrm>
                  <a:off x="8917" y="8204"/>
                  <a:ext cx="734" cy="850"/>
                </a:xfrm>
                <a:prstGeom prst="star4">
                  <a:avLst/>
                </a:prstGeom>
                <a:solidFill>
                  <a:srgbClr val="FFF370"/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十字星 31"/>
                <p:cNvSpPr/>
                <p:nvPr/>
              </p:nvSpPr>
              <p:spPr>
                <a:xfrm>
                  <a:off x="8917" y="8177"/>
                  <a:ext cx="734" cy="850"/>
                </a:xfrm>
                <a:prstGeom prst="star4">
                  <a:avLst/>
                </a:prstGeom>
                <a:noFill/>
                <a:ln w="12700">
                  <a:solidFill>
                    <a:srgbClr val="4F3D3B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0" name="同心圆 49"/>
              <p:cNvSpPr/>
              <p:nvPr/>
            </p:nvSpPr>
            <p:spPr>
              <a:xfrm>
                <a:off x="1464" y="6846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同心圆 50"/>
              <p:cNvSpPr/>
              <p:nvPr/>
            </p:nvSpPr>
            <p:spPr>
              <a:xfrm>
                <a:off x="4523" y="5561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同心圆 51"/>
              <p:cNvSpPr/>
              <p:nvPr/>
            </p:nvSpPr>
            <p:spPr>
              <a:xfrm>
                <a:off x="14942" y="7183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同心圆 52"/>
              <p:cNvSpPr/>
              <p:nvPr/>
            </p:nvSpPr>
            <p:spPr>
              <a:xfrm>
                <a:off x="13102" y="2040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同心圆 53"/>
              <p:cNvSpPr/>
              <p:nvPr/>
            </p:nvSpPr>
            <p:spPr>
              <a:xfrm>
                <a:off x="2475" y="1718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同心圆 54"/>
              <p:cNvSpPr/>
              <p:nvPr/>
            </p:nvSpPr>
            <p:spPr>
              <a:xfrm>
                <a:off x="17453" y="6623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同心圆 55"/>
              <p:cNvSpPr/>
              <p:nvPr/>
            </p:nvSpPr>
            <p:spPr>
              <a:xfrm>
                <a:off x="17953" y="2563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同心圆 56"/>
              <p:cNvSpPr/>
              <p:nvPr/>
            </p:nvSpPr>
            <p:spPr>
              <a:xfrm>
                <a:off x="6438" y="8470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8" name="同心圆 97"/>
              <p:cNvSpPr/>
              <p:nvPr/>
            </p:nvSpPr>
            <p:spPr>
              <a:xfrm>
                <a:off x="10854" y="2564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4" name="十字星 33"/>
            <p:cNvSpPr/>
            <p:nvPr/>
          </p:nvSpPr>
          <p:spPr>
            <a:xfrm>
              <a:off x="10764" y="9111"/>
              <a:ext cx="428" cy="465"/>
            </a:xfrm>
            <a:prstGeom prst="star4">
              <a:avLst/>
            </a:prstGeom>
            <a:solidFill>
              <a:srgbClr val="0070C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任意多边形 5"/>
          <p:cNvSpPr/>
          <p:nvPr/>
        </p:nvSpPr>
        <p:spPr>
          <a:xfrm>
            <a:off x="325755" y="1250126"/>
            <a:ext cx="2952169" cy="1330322"/>
          </a:xfrm>
          <a:custGeom>
            <a:avLst/>
            <a:gdLst>
              <a:gd name="connsiteX0" fmla="*/ 0 w 4649"/>
              <a:gd name="connsiteY0" fmla="*/ 2 h 2094"/>
              <a:gd name="connsiteX1" fmla="*/ 3099 w 4649"/>
              <a:gd name="connsiteY1" fmla="*/ 1 h 2094"/>
              <a:gd name="connsiteX2" fmla="*/ 3864 w 4649"/>
              <a:gd name="connsiteY2" fmla="*/ 1 h 2094"/>
              <a:gd name="connsiteX3" fmla="*/ 3864 w 4649"/>
              <a:gd name="connsiteY3" fmla="*/ 505 h 2094"/>
              <a:gd name="connsiteX4" fmla="*/ 3057 w 4649"/>
              <a:gd name="connsiteY4" fmla="*/ 505 h 2094"/>
              <a:gd name="connsiteX5" fmla="*/ 3057 w 4649"/>
              <a:gd name="connsiteY5" fmla="*/ 905 h 2094"/>
              <a:gd name="connsiteX6" fmla="*/ 4477 w 4649"/>
              <a:gd name="connsiteY6" fmla="*/ 905 h 2094"/>
              <a:gd name="connsiteX7" fmla="*/ 4486 w 4649"/>
              <a:gd name="connsiteY7" fmla="*/ 1309 h 2094"/>
              <a:gd name="connsiteX8" fmla="*/ 3585 w 4649"/>
              <a:gd name="connsiteY8" fmla="*/ 1314 h 2094"/>
              <a:gd name="connsiteX9" fmla="*/ 3580 w 4649"/>
              <a:gd name="connsiteY9" fmla="*/ 1691 h 2094"/>
              <a:gd name="connsiteX10" fmla="*/ 4184 w 4649"/>
              <a:gd name="connsiteY10" fmla="*/ 1697 h 2094"/>
              <a:gd name="connsiteX11" fmla="*/ 4202 w 4649"/>
              <a:gd name="connsiteY11" fmla="*/ 2092 h 2094"/>
              <a:gd name="connsiteX12" fmla="*/ 0 w 4649"/>
              <a:gd name="connsiteY12" fmla="*/ 2076 h 2094"/>
              <a:gd name="connsiteX13" fmla="*/ 0 w 4649"/>
              <a:gd name="connsiteY13" fmla="*/ 2 h 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49" h="2095">
                <a:moveTo>
                  <a:pt x="0" y="2"/>
                </a:moveTo>
                <a:lnTo>
                  <a:pt x="3099" y="1"/>
                </a:lnTo>
                <a:lnTo>
                  <a:pt x="3864" y="1"/>
                </a:lnTo>
                <a:cubicBezTo>
                  <a:pt x="4243" y="-20"/>
                  <a:pt x="4244" y="542"/>
                  <a:pt x="3864" y="505"/>
                </a:cubicBezTo>
                <a:lnTo>
                  <a:pt x="3057" y="505"/>
                </a:lnTo>
                <a:cubicBezTo>
                  <a:pt x="2803" y="470"/>
                  <a:pt x="2809" y="916"/>
                  <a:pt x="3057" y="905"/>
                </a:cubicBezTo>
                <a:lnTo>
                  <a:pt x="4477" y="905"/>
                </a:lnTo>
                <a:cubicBezTo>
                  <a:pt x="4729" y="929"/>
                  <a:pt x="4680" y="1342"/>
                  <a:pt x="4486" y="1309"/>
                </a:cubicBezTo>
                <a:lnTo>
                  <a:pt x="3585" y="1314"/>
                </a:lnTo>
                <a:cubicBezTo>
                  <a:pt x="3407" y="1301"/>
                  <a:pt x="3380" y="1690"/>
                  <a:pt x="3580" y="1691"/>
                </a:cubicBezTo>
                <a:lnTo>
                  <a:pt x="4184" y="1697"/>
                </a:lnTo>
                <a:cubicBezTo>
                  <a:pt x="4421" y="1686"/>
                  <a:pt x="4380" y="2139"/>
                  <a:pt x="4202" y="2092"/>
                </a:cubicBezTo>
                <a:lnTo>
                  <a:pt x="0" y="2076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25925" y="2164080"/>
            <a:ext cx="4465955" cy="2353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       </a:t>
            </a:r>
            <a:r>
              <a:rPr lang="zh-CN" altLang="en-US" sz="140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溺水是指大量水液被吸入肺内，引起人体缺氧窒息的危急病症。多发生在夏季，游泳场所、海边、江河、湖泊、池塘等处。</a:t>
            </a:r>
          </a:p>
          <a:p>
            <a:pPr>
              <a:lnSpc>
                <a:spcPct val="150000"/>
              </a:lnSpc>
            </a:pPr>
            <a:r>
              <a:rPr lang="zh-CN" altLang="en-US" sz="140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       溺水者面色青紫肿胀，眼球结膜充血，口鼻内充满泡沫、泥沙等杂物。部分溺水者可因大量喝水入胃、出现上腹部膨胀。多数溺水者四肢发凉，意识丧失，重者心跳、呼吸停止。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73075" y="1421130"/>
            <a:ext cx="1863725" cy="1075690"/>
            <a:chOff x="745" y="2238"/>
            <a:chExt cx="2935" cy="1694"/>
          </a:xfrm>
        </p:grpSpPr>
        <p:sp>
          <p:nvSpPr>
            <p:cNvPr id="8" name="文本框 7"/>
            <p:cNvSpPr txBox="1"/>
            <p:nvPr/>
          </p:nvSpPr>
          <p:spPr>
            <a:xfrm>
              <a:off x="810" y="2238"/>
              <a:ext cx="2871" cy="1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rgbClr val="0070C0"/>
                  </a:solidFill>
                  <a:cs typeface="+mn-ea"/>
                  <a:sym typeface="+mn-lt"/>
                </a:rPr>
                <a:t>什么是</a:t>
              </a:r>
            </a:p>
            <a:p>
              <a:pPr algn="ctr"/>
              <a:r>
                <a:rPr lang="zh-CN" altLang="en-US" sz="3200" b="1">
                  <a:solidFill>
                    <a:srgbClr val="0070C0"/>
                  </a:solidFill>
                  <a:cs typeface="+mn-ea"/>
                  <a:sym typeface="+mn-lt"/>
                </a:rPr>
                <a:t>溺水？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745" y="2564"/>
              <a:ext cx="430" cy="385"/>
              <a:chOff x="745" y="2564"/>
              <a:chExt cx="430" cy="385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825" y="2607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745" y="2564"/>
                <a:ext cx="350" cy="34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1" name="文本框 10"/>
          <p:cNvSpPr txBox="1"/>
          <p:nvPr/>
        </p:nvSpPr>
        <p:spPr>
          <a:xfrm>
            <a:off x="2337435" y="115410"/>
            <a:ext cx="17379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5120" y="540385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292947" y="522605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302895" y="1242506"/>
            <a:ext cx="3479219" cy="1338212"/>
          </a:xfrm>
          <a:custGeom>
            <a:avLst/>
            <a:gdLst>
              <a:gd name="connsiteX0" fmla="*/ 0 w 5479"/>
              <a:gd name="connsiteY0" fmla="*/ 0 h 2107"/>
              <a:gd name="connsiteX1" fmla="*/ 3929 w 5479"/>
              <a:gd name="connsiteY1" fmla="*/ 13 h 2107"/>
              <a:gd name="connsiteX2" fmla="*/ 4694 w 5479"/>
              <a:gd name="connsiteY2" fmla="*/ 13 h 2107"/>
              <a:gd name="connsiteX3" fmla="*/ 4694 w 5479"/>
              <a:gd name="connsiteY3" fmla="*/ 517 h 2107"/>
              <a:gd name="connsiteX4" fmla="*/ 3887 w 5479"/>
              <a:gd name="connsiteY4" fmla="*/ 517 h 2107"/>
              <a:gd name="connsiteX5" fmla="*/ 3887 w 5479"/>
              <a:gd name="connsiteY5" fmla="*/ 917 h 2107"/>
              <a:gd name="connsiteX6" fmla="*/ 5307 w 5479"/>
              <a:gd name="connsiteY6" fmla="*/ 917 h 2107"/>
              <a:gd name="connsiteX7" fmla="*/ 5316 w 5479"/>
              <a:gd name="connsiteY7" fmla="*/ 1321 h 2107"/>
              <a:gd name="connsiteX8" fmla="*/ 4415 w 5479"/>
              <a:gd name="connsiteY8" fmla="*/ 1326 h 2107"/>
              <a:gd name="connsiteX9" fmla="*/ 4410 w 5479"/>
              <a:gd name="connsiteY9" fmla="*/ 1703 h 2107"/>
              <a:gd name="connsiteX10" fmla="*/ 5014 w 5479"/>
              <a:gd name="connsiteY10" fmla="*/ 1709 h 2107"/>
              <a:gd name="connsiteX11" fmla="*/ 5032 w 5479"/>
              <a:gd name="connsiteY11" fmla="*/ 2104 h 2107"/>
              <a:gd name="connsiteX12" fmla="*/ 17 w 5479"/>
              <a:gd name="connsiteY12" fmla="*/ 2103 h 2107"/>
              <a:gd name="connsiteX13" fmla="*/ 0 w 5479"/>
              <a:gd name="connsiteY13" fmla="*/ 0 h 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79" h="2107">
                <a:moveTo>
                  <a:pt x="0" y="0"/>
                </a:moveTo>
                <a:lnTo>
                  <a:pt x="3929" y="13"/>
                </a:lnTo>
                <a:lnTo>
                  <a:pt x="4694" y="13"/>
                </a:lnTo>
                <a:cubicBezTo>
                  <a:pt x="5073" y="-8"/>
                  <a:pt x="5074" y="554"/>
                  <a:pt x="4694" y="517"/>
                </a:cubicBezTo>
                <a:lnTo>
                  <a:pt x="3887" y="517"/>
                </a:lnTo>
                <a:cubicBezTo>
                  <a:pt x="3633" y="482"/>
                  <a:pt x="3639" y="928"/>
                  <a:pt x="3887" y="917"/>
                </a:cubicBezTo>
                <a:lnTo>
                  <a:pt x="5307" y="917"/>
                </a:lnTo>
                <a:cubicBezTo>
                  <a:pt x="5559" y="941"/>
                  <a:pt x="5510" y="1354"/>
                  <a:pt x="5316" y="1321"/>
                </a:cubicBezTo>
                <a:lnTo>
                  <a:pt x="4415" y="1326"/>
                </a:lnTo>
                <a:cubicBezTo>
                  <a:pt x="4237" y="1313"/>
                  <a:pt x="4210" y="1702"/>
                  <a:pt x="4410" y="1703"/>
                </a:cubicBezTo>
                <a:lnTo>
                  <a:pt x="5014" y="1709"/>
                </a:lnTo>
                <a:cubicBezTo>
                  <a:pt x="5251" y="1698"/>
                  <a:pt x="5210" y="2151"/>
                  <a:pt x="5032" y="2104"/>
                </a:cubicBezTo>
                <a:lnTo>
                  <a:pt x="17" y="210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73075" y="1421130"/>
            <a:ext cx="2110105" cy="1075690"/>
            <a:chOff x="745" y="2238"/>
            <a:chExt cx="3323" cy="1694"/>
          </a:xfrm>
        </p:grpSpPr>
        <p:sp>
          <p:nvSpPr>
            <p:cNvPr id="9" name="文本框 8"/>
            <p:cNvSpPr txBox="1"/>
            <p:nvPr/>
          </p:nvSpPr>
          <p:spPr>
            <a:xfrm>
              <a:off x="1198" y="2238"/>
              <a:ext cx="2871" cy="1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>
                  <a:solidFill>
                    <a:srgbClr val="0070C0"/>
                  </a:solidFill>
                  <a:cs typeface="+mn-ea"/>
                  <a:sym typeface="+mn-lt"/>
                </a:rPr>
                <a:t>落水</a:t>
              </a:r>
            </a:p>
            <a:p>
              <a:pPr algn="ctr"/>
              <a:r>
                <a:rPr lang="zh-CN" altLang="en-US" sz="3200">
                  <a:solidFill>
                    <a:srgbClr val="0070C0"/>
                  </a:solidFill>
                  <a:cs typeface="+mn-ea"/>
                  <a:sym typeface="+mn-lt"/>
                </a:rPr>
                <a:t>如何自救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745" y="2564"/>
              <a:ext cx="430" cy="385"/>
              <a:chOff x="745" y="2564"/>
              <a:chExt cx="430" cy="385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825" y="2607"/>
                <a:ext cx="350" cy="342"/>
              </a:xfrm>
              <a:prstGeom prst="ellipse">
                <a:avLst/>
              </a:prstGeom>
              <a:solidFill>
                <a:schemeClr val="accent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745" y="2564"/>
                <a:ext cx="350" cy="34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8313420" y="3083560"/>
            <a:ext cx="3422650" cy="2729865"/>
            <a:chOff x="13092" y="4856"/>
            <a:chExt cx="5390" cy="4299"/>
          </a:xfrm>
        </p:grpSpPr>
        <p:pic>
          <p:nvPicPr>
            <p:cNvPr id="11" name="图片 10" descr="347737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724" y="6329"/>
              <a:ext cx="2827" cy="2827"/>
            </a:xfrm>
            <a:prstGeom prst="rect">
              <a:avLst/>
            </a:prstGeom>
          </p:spPr>
        </p:pic>
        <p:grpSp>
          <p:nvGrpSpPr>
            <p:cNvPr id="37" name="组合 36"/>
            <p:cNvGrpSpPr/>
            <p:nvPr/>
          </p:nvGrpSpPr>
          <p:grpSpPr>
            <a:xfrm>
              <a:off x="13092" y="4856"/>
              <a:ext cx="5391" cy="3265"/>
              <a:chOff x="10875" y="5484"/>
              <a:chExt cx="5534" cy="3351"/>
            </a:xfrm>
          </p:grpSpPr>
          <p:sp>
            <p:nvSpPr>
              <p:cNvPr id="40" name="十字星 39"/>
              <p:cNvSpPr/>
              <p:nvPr/>
            </p:nvSpPr>
            <p:spPr>
              <a:xfrm>
                <a:off x="10875" y="7616"/>
                <a:ext cx="496" cy="543"/>
              </a:xfrm>
              <a:prstGeom prst="star4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十字星 43"/>
              <p:cNvSpPr/>
              <p:nvPr/>
            </p:nvSpPr>
            <p:spPr>
              <a:xfrm>
                <a:off x="15980" y="5484"/>
                <a:ext cx="429" cy="465"/>
              </a:xfrm>
              <a:prstGeom prst="star4">
                <a:avLst/>
              </a:prstGeom>
              <a:solidFill>
                <a:srgbClr val="8DCCE9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同心圆 45"/>
              <p:cNvSpPr/>
              <p:nvPr/>
            </p:nvSpPr>
            <p:spPr>
              <a:xfrm>
                <a:off x="11683" y="8585"/>
                <a:ext cx="250" cy="250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同心圆 46"/>
              <p:cNvSpPr/>
              <p:nvPr/>
            </p:nvSpPr>
            <p:spPr>
              <a:xfrm>
                <a:off x="15730" y="8335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" name="同心圆 4"/>
              <p:cNvSpPr/>
              <p:nvPr/>
            </p:nvSpPr>
            <p:spPr>
              <a:xfrm>
                <a:off x="14176" y="7551"/>
                <a:ext cx="250" cy="250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同心圆 57"/>
              <p:cNvSpPr/>
              <p:nvPr/>
            </p:nvSpPr>
            <p:spPr>
              <a:xfrm>
                <a:off x="12865" y="5684"/>
                <a:ext cx="209" cy="250"/>
              </a:xfrm>
              <a:prstGeom prst="donut">
                <a:avLst/>
              </a:prstGeom>
              <a:solidFill>
                <a:srgbClr val="59B4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椭圆 58"/>
              <p:cNvSpPr/>
              <p:nvPr/>
            </p:nvSpPr>
            <p:spPr>
              <a:xfrm>
                <a:off x="12519" y="6076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15431" y="7616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3" name="组合 22"/>
          <p:cNvGrpSpPr/>
          <p:nvPr/>
        </p:nvGrpSpPr>
        <p:grpSpPr>
          <a:xfrm>
            <a:off x="8313420" y="5763895"/>
            <a:ext cx="2509520" cy="153670"/>
            <a:chOff x="628" y="7279"/>
            <a:chExt cx="18118" cy="1887"/>
          </a:xfrm>
        </p:grpSpPr>
        <p:sp>
          <p:nvSpPr>
            <p:cNvPr id="24" name="圆角矩形 23"/>
            <p:cNvSpPr/>
            <p:nvPr/>
          </p:nvSpPr>
          <p:spPr>
            <a:xfrm>
              <a:off x="802" y="7658"/>
              <a:ext cx="17944" cy="1508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628" y="7279"/>
              <a:ext cx="17944" cy="1508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 rot="21360000">
            <a:off x="3608070" y="1297940"/>
            <a:ext cx="5594985" cy="3325495"/>
            <a:chOff x="5956" y="2082"/>
            <a:chExt cx="8461" cy="5029"/>
          </a:xfrm>
        </p:grpSpPr>
        <p:sp>
          <p:nvSpPr>
            <p:cNvPr id="4" name="椭圆形标注 3"/>
            <p:cNvSpPr/>
            <p:nvPr/>
          </p:nvSpPr>
          <p:spPr>
            <a:xfrm rot="240000" flipH="1">
              <a:off x="6195" y="2082"/>
              <a:ext cx="8222" cy="4749"/>
            </a:xfrm>
            <a:prstGeom prst="wedgeEllipseCallout">
              <a:avLst>
                <a:gd name="adj1" fmla="val -45567"/>
                <a:gd name="adj2" fmla="val 44687"/>
              </a:avLst>
            </a:prstGeom>
            <a:solidFill>
              <a:srgbClr val="0070C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椭圆形标注 1"/>
            <p:cNvSpPr/>
            <p:nvPr/>
          </p:nvSpPr>
          <p:spPr>
            <a:xfrm flipH="1">
              <a:off x="5956" y="2293"/>
              <a:ext cx="8325" cy="4819"/>
            </a:xfrm>
            <a:prstGeom prst="wedgeEllipseCallout">
              <a:avLst>
                <a:gd name="adj1" fmla="val -45567"/>
                <a:gd name="adj2" fmla="val 44687"/>
              </a:avLst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4349750" y="1907540"/>
            <a:ext cx="4340860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cs typeface="+mn-ea"/>
                <a:sym typeface="+mn-lt"/>
              </a:rPr>
              <a:t>不慎落入水中，千万不要惊慌，要采取正确的措施自救，以便争取获救的机会。如果你不习水性，应迅速把头向后仰，口向上，尽量使口鼻露出水面，不能将手上举或挣扎，以免使身体下沉。及时甩掉鞋子和口袋里的重物，但不要脱掉衣服，因为它会产生一定的浮力，对你有很大帮助。</a:t>
            </a:r>
          </a:p>
          <a:p>
            <a:endParaRPr lang="zh-CN" altLang="en-US" sz="140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87" name="组合 86"/>
          <p:cNvGrpSpPr/>
          <p:nvPr/>
        </p:nvGrpSpPr>
        <p:grpSpPr>
          <a:xfrm>
            <a:off x="1962785" y="1350645"/>
            <a:ext cx="7632065" cy="2827020"/>
            <a:chOff x="2382" y="2863"/>
            <a:chExt cx="12019" cy="4452"/>
          </a:xfrm>
        </p:grpSpPr>
        <p:sp>
          <p:nvSpPr>
            <p:cNvPr id="92" name="十字星 91"/>
            <p:cNvSpPr/>
            <p:nvPr/>
          </p:nvSpPr>
          <p:spPr>
            <a:xfrm>
              <a:off x="5759" y="2863"/>
              <a:ext cx="428" cy="464"/>
            </a:xfrm>
            <a:prstGeom prst="star4">
              <a:avLst/>
            </a:prstGeom>
            <a:solidFill>
              <a:srgbClr val="8DCCE9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同心圆 93"/>
            <p:cNvSpPr/>
            <p:nvPr/>
          </p:nvSpPr>
          <p:spPr>
            <a:xfrm>
              <a:off x="4618" y="5959"/>
              <a:ext cx="250" cy="250"/>
            </a:xfrm>
            <a:prstGeom prst="don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5" name="同心圆 94"/>
            <p:cNvSpPr/>
            <p:nvPr/>
          </p:nvSpPr>
          <p:spPr>
            <a:xfrm>
              <a:off x="2382" y="7065"/>
              <a:ext cx="250" cy="250"/>
            </a:xfrm>
            <a:prstGeom prst="don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14282" y="6272"/>
              <a:ext cx="119" cy="11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4199" y="5759"/>
              <a:ext cx="119" cy="1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同心圆 108"/>
            <p:cNvSpPr/>
            <p:nvPr/>
          </p:nvSpPr>
          <p:spPr>
            <a:xfrm>
              <a:off x="4091" y="5227"/>
              <a:ext cx="336" cy="336"/>
            </a:xfrm>
            <a:prstGeom prst="don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11" name="同心圆 110"/>
            <p:cNvSpPr/>
            <p:nvPr/>
          </p:nvSpPr>
          <p:spPr>
            <a:xfrm>
              <a:off x="12610" y="3001"/>
              <a:ext cx="336" cy="336"/>
            </a:xfrm>
            <a:prstGeom prst="don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16" name="同心圆 115"/>
            <p:cNvSpPr/>
            <p:nvPr/>
          </p:nvSpPr>
          <p:spPr>
            <a:xfrm>
              <a:off x="13170" y="3435"/>
              <a:ext cx="250" cy="250"/>
            </a:xfrm>
            <a:prstGeom prst="don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5120" y="540385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292947" y="522605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292735" y="1290131"/>
            <a:ext cx="3479219" cy="1338212"/>
          </a:xfrm>
          <a:custGeom>
            <a:avLst/>
            <a:gdLst>
              <a:gd name="connsiteX0" fmla="*/ 0 w 5479"/>
              <a:gd name="connsiteY0" fmla="*/ 0 h 2107"/>
              <a:gd name="connsiteX1" fmla="*/ 3929 w 5479"/>
              <a:gd name="connsiteY1" fmla="*/ 13 h 2107"/>
              <a:gd name="connsiteX2" fmla="*/ 4694 w 5479"/>
              <a:gd name="connsiteY2" fmla="*/ 13 h 2107"/>
              <a:gd name="connsiteX3" fmla="*/ 4694 w 5479"/>
              <a:gd name="connsiteY3" fmla="*/ 517 h 2107"/>
              <a:gd name="connsiteX4" fmla="*/ 3887 w 5479"/>
              <a:gd name="connsiteY4" fmla="*/ 517 h 2107"/>
              <a:gd name="connsiteX5" fmla="*/ 3887 w 5479"/>
              <a:gd name="connsiteY5" fmla="*/ 917 h 2107"/>
              <a:gd name="connsiteX6" fmla="*/ 5307 w 5479"/>
              <a:gd name="connsiteY6" fmla="*/ 917 h 2107"/>
              <a:gd name="connsiteX7" fmla="*/ 5316 w 5479"/>
              <a:gd name="connsiteY7" fmla="*/ 1321 h 2107"/>
              <a:gd name="connsiteX8" fmla="*/ 4415 w 5479"/>
              <a:gd name="connsiteY8" fmla="*/ 1326 h 2107"/>
              <a:gd name="connsiteX9" fmla="*/ 4410 w 5479"/>
              <a:gd name="connsiteY9" fmla="*/ 1703 h 2107"/>
              <a:gd name="connsiteX10" fmla="*/ 5014 w 5479"/>
              <a:gd name="connsiteY10" fmla="*/ 1709 h 2107"/>
              <a:gd name="connsiteX11" fmla="*/ 5032 w 5479"/>
              <a:gd name="connsiteY11" fmla="*/ 2104 h 2107"/>
              <a:gd name="connsiteX12" fmla="*/ 17 w 5479"/>
              <a:gd name="connsiteY12" fmla="*/ 2103 h 2107"/>
              <a:gd name="connsiteX13" fmla="*/ 0 w 5479"/>
              <a:gd name="connsiteY13" fmla="*/ 0 h 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79" h="2107">
                <a:moveTo>
                  <a:pt x="0" y="0"/>
                </a:moveTo>
                <a:lnTo>
                  <a:pt x="3929" y="13"/>
                </a:lnTo>
                <a:lnTo>
                  <a:pt x="4694" y="13"/>
                </a:lnTo>
                <a:cubicBezTo>
                  <a:pt x="5073" y="-8"/>
                  <a:pt x="5074" y="554"/>
                  <a:pt x="4694" y="517"/>
                </a:cubicBezTo>
                <a:lnTo>
                  <a:pt x="3887" y="517"/>
                </a:lnTo>
                <a:cubicBezTo>
                  <a:pt x="3633" y="482"/>
                  <a:pt x="3639" y="928"/>
                  <a:pt x="3887" y="917"/>
                </a:cubicBezTo>
                <a:lnTo>
                  <a:pt x="5307" y="917"/>
                </a:lnTo>
                <a:cubicBezTo>
                  <a:pt x="5559" y="941"/>
                  <a:pt x="5510" y="1354"/>
                  <a:pt x="5316" y="1321"/>
                </a:cubicBezTo>
                <a:lnTo>
                  <a:pt x="4415" y="1326"/>
                </a:lnTo>
                <a:cubicBezTo>
                  <a:pt x="4237" y="1313"/>
                  <a:pt x="4210" y="1702"/>
                  <a:pt x="4410" y="1703"/>
                </a:cubicBezTo>
                <a:lnTo>
                  <a:pt x="5014" y="1709"/>
                </a:lnTo>
                <a:cubicBezTo>
                  <a:pt x="5251" y="1698"/>
                  <a:pt x="5210" y="2151"/>
                  <a:pt x="5032" y="2104"/>
                </a:cubicBezTo>
                <a:lnTo>
                  <a:pt x="17" y="210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73075" y="1421130"/>
            <a:ext cx="2110105" cy="1075690"/>
            <a:chOff x="745" y="2238"/>
            <a:chExt cx="3323" cy="1694"/>
          </a:xfrm>
        </p:grpSpPr>
        <p:sp>
          <p:nvSpPr>
            <p:cNvPr id="9" name="文本框 8"/>
            <p:cNvSpPr txBox="1"/>
            <p:nvPr/>
          </p:nvSpPr>
          <p:spPr>
            <a:xfrm>
              <a:off x="1198" y="2238"/>
              <a:ext cx="2871" cy="1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>
                  <a:solidFill>
                    <a:srgbClr val="0070C0"/>
                  </a:solidFill>
                  <a:cs typeface="+mn-ea"/>
                  <a:sym typeface="+mn-lt"/>
                </a:rPr>
                <a:t>落水</a:t>
              </a:r>
            </a:p>
            <a:p>
              <a:pPr algn="ctr"/>
              <a:r>
                <a:rPr lang="zh-CN" altLang="en-US" sz="3200">
                  <a:solidFill>
                    <a:srgbClr val="0070C0"/>
                  </a:solidFill>
                  <a:cs typeface="+mn-ea"/>
                  <a:sym typeface="+mn-lt"/>
                </a:rPr>
                <a:t>如何自救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745" y="2564"/>
              <a:ext cx="430" cy="385"/>
              <a:chOff x="745" y="2564"/>
              <a:chExt cx="430" cy="385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825" y="2607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745" y="2564"/>
                <a:ext cx="350" cy="34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5" name="组合 14"/>
          <p:cNvGrpSpPr/>
          <p:nvPr/>
        </p:nvGrpSpPr>
        <p:grpSpPr>
          <a:xfrm>
            <a:off x="4325620" y="1731010"/>
            <a:ext cx="5946775" cy="1651000"/>
            <a:chOff x="6204" y="2726"/>
            <a:chExt cx="9365" cy="2600"/>
          </a:xfrm>
        </p:grpSpPr>
        <p:grpSp>
          <p:nvGrpSpPr>
            <p:cNvPr id="6" name="组合 5"/>
            <p:cNvGrpSpPr/>
            <p:nvPr/>
          </p:nvGrpSpPr>
          <p:grpSpPr>
            <a:xfrm>
              <a:off x="6204" y="2726"/>
              <a:ext cx="9365" cy="2600"/>
              <a:chOff x="6204" y="2726"/>
              <a:chExt cx="9365" cy="2600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6399" y="2906"/>
                <a:ext cx="2790" cy="242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9189" y="2906"/>
                <a:ext cx="6380" cy="2420"/>
              </a:xfrm>
              <a:prstGeom prst="rect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" name="矩形 2"/>
              <p:cNvSpPr/>
              <p:nvPr/>
            </p:nvSpPr>
            <p:spPr>
              <a:xfrm>
                <a:off x="8994" y="2726"/>
                <a:ext cx="6380" cy="242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" name="矩形 1"/>
              <p:cNvSpPr/>
              <p:nvPr/>
            </p:nvSpPr>
            <p:spPr>
              <a:xfrm>
                <a:off x="6204" y="2726"/>
                <a:ext cx="2790" cy="242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7246" y="3350"/>
              <a:ext cx="1835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9496" y="3481"/>
              <a:ext cx="5717" cy="1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b="1">
                  <a:solidFill>
                    <a:schemeClr val="bg1"/>
                  </a:solidFill>
                  <a:cs typeface="+mn-ea"/>
                  <a:sym typeface="+mn-lt"/>
                </a:rPr>
                <a:t>大声呼救，保持头脑清醒不要慌张，不要手脚乱蹬，以免下沉的更快。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 flipH="1">
            <a:off x="2173605" y="3837305"/>
            <a:ext cx="6004560" cy="1651000"/>
            <a:chOff x="6204" y="2726"/>
            <a:chExt cx="9365" cy="2600"/>
          </a:xfrm>
        </p:grpSpPr>
        <p:grpSp>
          <p:nvGrpSpPr>
            <p:cNvPr id="17" name="组合 16"/>
            <p:cNvGrpSpPr/>
            <p:nvPr/>
          </p:nvGrpSpPr>
          <p:grpSpPr>
            <a:xfrm>
              <a:off x="6204" y="2726"/>
              <a:ext cx="9365" cy="2600"/>
              <a:chOff x="6204" y="2726"/>
              <a:chExt cx="9365" cy="2600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6399" y="2906"/>
                <a:ext cx="2790" cy="242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9189" y="2906"/>
                <a:ext cx="6380" cy="2420"/>
              </a:xfrm>
              <a:prstGeom prst="rect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8994" y="2726"/>
                <a:ext cx="6380" cy="242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6204" y="2726"/>
                <a:ext cx="2790" cy="242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6448" y="3350"/>
              <a:ext cx="1835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256" y="2970"/>
              <a:ext cx="5957" cy="1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b="1">
                  <a:solidFill>
                    <a:schemeClr val="bg1"/>
                  </a:solidFill>
                  <a:cs typeface="+mn-ea"/>
                  <a:sym typeface="+mn-lt"/>
                </a:rPr>
                <a:t>放松肢体仰卧，使头部尽量向后仰，使口鼻部可露出水面换气呼吸。呼吸时尽量用嘴吸气、用鼻呼气，以防呛水。全身放松，浮于水面等待救援。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395335" y="3267710"/>
            <a:ext cx="3422650" cy="1950720"/>
            <a:chOff x="13221" y="5146"/>
            <a:chExt cx="5390" cy="3072"/>
          </a:xfrm>
        </p:grpSpPr>
        <p:grpSp>
          <p:nvGrpSpPr>
            <p:cNvPr id="28" name="组合 27"/>
            <p:cNvGrpSpPr/>
            <p:nvPr/>
          </p:nvGrpSpPr>
          <p:grpSpPr>
            <a:xfrm rot="1680000">
              <a:off x="15808" y="7293"/>
              <a:ext cx="938" cy="476"/>
              <a:chOff x="2489" y="4412"/>
              <a:chExt cx="1673" cy="624"/>
            </a:xfrm>
          </p:grpSpPr>
          <p:sp>
            <p:nvSpPr>
              <p:cNvPr id="29" name="任意多边形 28"/>
              <p:cNvSpPr/>
              <p:nvPr/>
            </p:nvSpPr>
            <p:spPr>
              <a:xfrm rot="20580000">
                <a:off x="2510" y="4504"/>
                <a:ext cx="1653" cy="532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任意多边形 29"/>
              <p:cNvSpPr/>
              <p:nvPr/>
            </p:nvSpPr>
            <p:spPr>
              <a:xfrm rot="21000000">
                <a:off x="2489" y="4412"/>
                <a:ext cx="1653" cy="536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 rot="17460000">
              <a:off x="16908" y="6955"/>
              <a:ext cx="1226" cy="502"/>
              <a:chOff x="15523" y="7917"/>
              <a:chExt cx="1870" cy="655"/>
            </a:xfrm>
          </p:grpSpPr>
          <p:sp>
            <p:nvSpPr>
              <p:cNvPr id="32" name="任意多边形 31"/>
              <p:cNvSpPr/>
              <p:nvPr/>
            </p:nvSpPr>
            <p:spPr>
              <a:xfrm rot="1260000" flipH="1">
                <a:off x="15693" y="7918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任意多边形 32"/>
              <p:cNvSpPr/>
              <p:nvPr/>
            </p:nvSpPr>
            <p:spPr>
              <a:xfrm rot="1440000" flipH="1">
                <a:off x="15523" y="7917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13221" y="5146"/>
              <a:ext cx="5391" cy="3072"/>
              <a:chOff x="10875" y="5484"/>
              <a:chExt cx="5534" cy="3153"/>
            </a:xfrm>
          </p:grpSpPr>
          <p:sp>
            <p:nvSpPr>
              <p:cNvPr id="40" name="十字星 39"/>
              <p:cNvSpPr/>
              <p:nvPr/>
            </p:nvSpPr>
            <p:spPr>
              <a:xfrm>
                <a:off x="10875" y="7616"/>
                <a:ext cx="496" cy="543"/>
              </a:xfrm>
              <a:prstGeom prst="star4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十字星 43"/>
              <p:cNvSpPr/>
              <p:nvPr/>
            </p:nvSpPr>
            <p:spPr>
              <a:xfrm>
                <a:off x="15980" y="5484"/>
                <a:ext cx="429" cy="465"/>
              </a:xfrm>
              <a:prstGeom prst="star4">
                <a:avLst/>
              </a:prstGeom>
              <a:solidFill>
                <a:srgbClr val="8DCCE9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同心圆 45"/>
              <p:cNvSpPr/>
              <p:nvPr/>
            </p:nvSpPr>
            <p:spPr>
              <a:xfrm>
                <a:off x="12638" y="8387"/>
                <a:ext cx="250" cy="250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同心圆 46"/>
              <p:cNvSpPr/>
              <p:nvPr/>
            </p:nvSpPr>
            <p:spPr>
              <a:xfrm>
                <a:off x="15144" y="6590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同心圆 33"/>
              <p:cNvSpPr/>
              <p:nvPr/>
            </p:nvSpPr>
            <p:spPr>
              <a:xfrm>
                <a:off x="14176" y="7551"/>
                <a:ext cx="250" cy="250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同心圆 57"/>
              <p:cNvSpPr/>
              <p:nvPr/>
            </p:nvSpPr>
            <p:spPr>
              <a:xfrm>
                <a:off x="13006" y="6815"/>
                <a:ext cx="209" cy="250"/>
              </a:xfrm>
              <a:prstGeom prst="donut">
                <a:avLst/>
              </a:prstGeom>
              <a:solidFill>
                <a:srgbClr val="59B4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椭圆 58"/>
              <p:cNvSpPr/>
              <p:nvPr/>
            </p:nvSpPr>
            <p:spPr>
              <a:xfrm>
                <a:off x="12519" y="6076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14057" y="7432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5120" y="540385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292947" y="522605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302895" y="1242506"/>
            <a:ext cx="3479219" cy="1338212"/>
          </a:xfrm>
          <a:custGeom>
            <a:avLst/>
            <a:gdLst>
              <a:gd name="connsiteX0" fmla="*/ 0 w 5479"/>
              <a:gd name="connsiteY0" fmla="*/ 0 h 2107"/>
              <a:gd name="connsiteX1" fmla="*/ 3929 w 5479"/>
              <a:gd name="connsiteY1" fmla="*/ 13 h 2107"/>
              <a:gd name="connsiteX2" fmla="*/ 4694 w 5479"/>
              <a:gd name="connsiteY2" fmla="*/ 13 h 2107"/>
              <a:gd name="connsiteX3" fmla="*/ 4694 w 5479"/>
              <a:gd name="connsiteY3" fmla="*/ 517 h 2107"/>
              <a:gd name="connsiteX4" fmla="*/ 3887 w 5479"/>
              <a:gd name="connsiteY4" fmla="*/ 517 h 2107"/>
              <a:gd name="connsiteX5" fmla="*/ 3887 w 5479"/>
              <a:gd name="connsiteY5" fmla="*/ 917 h 2107"/>
              <a:gd name="connsiteX6" fmla="*/ 5307 w 5479"/>
              <a:gd name="connsiteY6" fmla="*/ 917 h 2107"/>
              <a:gd name="connsiteX7" fmla="*/ 5316 w 5479"/>
              <a:gd name="connsiteY7" fmla="*/ 1321 h 2107"/>
              <a:gd name="connsiteX8" fmla="*/ 4415 w 5479"/>
              <a:gd name="connsiteY8" fmla="*/ 1326 h 2107"/>
              <a:gd name="connsiteX9" fmla="*/ 4410 w 5479"/>
              <a:gd name="connsiteY9" fmla="*/ 1703 h 2107"/>
              <a:gd name="connsiteX10" fmla="*/ 5014 w 5479"/>
              <a:gd name="connsiteY10" fmla="*/ 1709 h 2107"/>
              <a:gd name="connsiteX11" fmla="*/ 5032 w 5479"/>
              <a:gd name="connsiteY11" fmla="*/ 2104 h 2107"/>
              <a:gd name="connsiteX12" fmla="*/ 17 w 5479"/>
              <a:gd name="connsiteY12" fmla="*/ 2103 h 2107"/>
              <a:gd name="connsiteX13" fmla="*/ 0 w 5479"/>
              <a:gd name="connsiteY13" fmla="*/ 0 h 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79" h="2107">
                <a:moveTo>
                  <a:pt x="0" y="0"/>
                </a:moveTo>
                <a:lnTo>
                  <a:pt x="3929" y="13"/>
                </a:lnTo>
                <a:lnTo>
                  <a:pt x="4694" y="13"/>
                </a:lnTo>
                <a:cubicBezTo>
                  <a:pt x="5073" y="-8"/>
                  <a:pt x="5074" y="554"/>
                  <a:pt x="4694" y="517"/>
                </a:cubicBezTo>
                <a:lnTo>
                  <a:pt x="3887" y="517"/>
                </a:lnTo>
                <a:cubicBezTo>
                  <a:pt x="3633" y="482"/>
                  <a:pt x="3639" y="928"/>
                  <a:pt x="3887" y="917"/>
                </a:cubicBezTo>
                <a:lnTo>
                  <a:pt x="5307" y="917"/>
                </a:lnTo>
                <a:cubicBezTo>
                  <a:pt x="5559" y="941"/>
                  <a:pt x="5510" y="1354"/>
                  <a:pt x="5316" y="1321"/>
                </a:cubicBezTo>
                <a:lnTo>
                  <a:pt x="4415" y="1326"/>
                </a:lnTo>
                <a:cubicBezTo>
                  <a:pt x="4237" y="1313"/>
                  <a:pt x="4210" y="1702"/>
                  <a:pt x="4410" y="1703"/>
                </a:cubicBezTo>
                <a:lnTo>
                  <a:pt x="5014" y="1709"/>
                </a:lnTo>
                <a:cubicBezTo>
                  <a:pt x="5251" y="1698"/>
                  <a:pt x="5210" y="2151"/>
                  <a:pt x="5032" y="2104"/>
                </a:cubicBezTo>
                <a:lnTo>
                  <a:pt x="17" y="210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473075" y="1421130"/>
            <a:ext cx="2110105" cy="1075690"/>
            <a:chOff x="745" y="2238"/>
            <a:chExt cx="3323" cy="1694"/>
          </a:xfrm>
        </p:grpSpPr>
        <p:sp>
          <p:nvSpPr>
            <p:cNvPr id="9" name="文本框 8"/>
            <p:cNvSpPr txBox="1"/>
            <p:nvPr/>
          </p:nvSpPr>
          <p:spPr>
            <a:xfrm>
              <a:off x="1198" y="2238"/>
              <a:ext cx="2871" cy="1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>
                  <a:solidFill>
                    <a:srgbClr val="0070C0"/>
                  </a:solidFill>
                  <a:cs typeface="+mn-ea"/>
                  <a:sym typeface="+mn-lt"/>
                </a:rPr>
                <a:t>落水</a:t>
              </a:r>
            </a:p>
            <a:p>
              <a:pPr algn="ctr"/>
              <a:r>
                <a:rPr lang="zh-CN" altLang="en-US" sz="3200">
                  <a:solidFill>
                    <a:srgbClr val="0070C0"/>
                  </a:solidFill>
                  <a:cs typeface="+mn-ea"/>
                  <a:sym typeface="+mn-lt"/>
                </a:rPr>
                <a:t>如何自救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745" y="2564"/>
              <a:ext cx="430" cy="385"/>
              <a:chOff x="745" y="2564"/>
              <a:chExt cx="430" cy="385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825" y="2607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745" y="2564"/>
                <a:ext cx="350" cy="34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5" name="组合 14"/>
          <p:cNvGrpSpPr/>
          <p:nvPr/>
        </p:nvGrpSpPr>
        <p:grpSpPr>
          <a:xfrm>
            <a:off x="4325620" y="1731010"/>
            <a:ext cx="5946775" cy="1651000"/>
            <a:chOff x="6204" y="2726"/>
            <a:chExt cx="9365" cy="2600"/>
          </a:xfrm>
        </p:grpSpPr>
        <p:grpSp>
          <p:nvGrpSpPr>
            <p:cNvPr id="6" name="组合 5"/>
            <p:cNvGrpSpPr/>
            <p:nvPr/>
          </p:nvGrpSpPr>
          <p:grpSpPr>
            <a:xfrm>
              <a:off x="6204" y="2726"/>
              <a:ext cx="9365" cy="2600"/>
              <a:chOff x="6204" y="2726"/>
              <a:chExt cx="9365" cy="2600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6399" y="2906"/>
                <a:ext cx="2790" cy="242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9189" y="2906"/>
                <a:ext cx="6380" cy="2420"/>
              </a:xfrm>
              <a:prstGeom prst="rect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" name="矩形 2"/>
              <p:cNvSpPr/>
              <p:nvPr/>
            </p:nvSpPr>
            <p:spPr>
              <a:xfrm>
                <a:off x="8994" y="2726"/>
                <a:ext cx="6380" cy="242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" name="矩形 1"/>
              <p:cNvSpPr/>
              <p:nvPr/>
            </p:nvSpPr>
            <p:spPr>
              <a:xfrm>
                <a:off x="6204" y="2726"/>
                <a:ext cx="2790" cy="242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7246" y="3350"/>
              <a:ext cx="1835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9496" y="3481"/>
              <a:ext cx="5717" cy="1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b="1">
                  <a:solidFill>
                    <a:schemeClr val="bg1"/>
                  </a:solidFill>
                  <a:cs typeface="+mn-ea"/>
                  <a:sym typeface="+mn-lt"/>
                </a:rPr>
                <a:t>如果溺水的地方水比较浅，在脚底接触到水底面的时候用脚蹬加快上浮的速度。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 flipH="1">
            <a:off x="2130425" y="3837940"/>
            <a:ext cx="6004560" cy="1651000"/>
            <a:chOff x="6204" y="2726"/>
            <a:chExt cx="9365" cy="2600"/>
          </a:xfrm>
        </p:grpSpPr>
        <p:grpSp>
          <p:nvGrpSpPr>
            <p:cNvPr id="17" name="组合 16"/>
            <p:cNvGrpSpPr/>
            <p:nvPr/>
          </p:nvGrpSpPr>
          <p:grpSpPr>
            <a:xfrm>
              <a:off x="6204" y="2726"/>
              <a:ext cx="9365" cy="2600"/>
              <a:chOff x="6204" y="2726"/>
              <a:chExt cx="9365" cy="2600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6399" y="2906"/>
                <a:ext cx="2790" cy="242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9189" y="2906"/>
                <a:ext cx="6380" cy="2420"/>
              </a:xfrm>
              <a:prstGeom prst="rect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8994" y="2726"/>
                <a:ext cx="6380" cy="242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6204" y="2726"/>
                <a:ext cx="2790" cy="242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6448" y="3350"/>
              <a:ext cx="1835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256" y="3464"/>
              <a:ext cx="5957" cy="1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b="1">
                  <a:solidFill>
                    <a:schemeClr val="bg1"/>
                  </a:solidFill>
                  <a:cs typeface="+mn-ea"/>
                  <a:sym typeface="+mn-lt"/>
                </a:rPr>
                <a:t>有救援人员靠近时，一定要冷静配合，不要一把缠住对方，要配合救援人员的动作。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8395335" y="3267710"/>
            <a:ext cx="3422650" cy="1950720"/>
            <a:chOff x="13221" y="5146"/>
            <a:chExt cx="5390" cy="3072"/>
          </a:xfrm>
        </p:grpSpPr>
        <p:grpSp>
          <p:nvGrpSpPr>
            <p:cNvPr id="12" name="组合 11"/>
            <p:cNvGrpSpPr/>
            <p:nvPr/>
          </p:nvGrpSpPr>
          <p:grpSpPr>
            <a:xfrm rot="1680000">
              <a:off x="15808" y="7293"/>
              <a:ext cx="938" cy="476"/>
              <a:chOff x="2489" y="4412"/>
              <a:chExt cx="1673" cy="624"/>
            </a:xfrm>
          </p:grpSpPr>
          <p:sp>
            <p:nvSpPr>
              <p:cNvPr id="11" name="任意多边形 10"/>
              <p:cNvSpPr/>
              <p:nvPr/>
            </p:nvSpPr>
            <p:spPr>
              <a:xfrm rot="20580000">
                <a:off x="2510" y="4504"/>
                <a:ext cx="1653" cy="532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 rot="21000000">
                <a:off x="2489" y="4412"/>
                <a:ext cx="1653" cy="536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2" name="组合 71"/>
            <p:cNvGrpSpPr/>
            <p:nvPr/>
          </p:nvGrpSpPr>
          <p:grpSpPr>
            <a:xfrm rot="17460000">
              <a:off x="16908" y="6955"/>
              <a:ext cx="1226" cy="502"/>
              <a:chOff x="15523" y="7917"/>
              <a:chExt cx="1870" cy="655"/>
            </a:xfrm>
          </p:grpSpPr>
          <p:sp>
            <p:nvSpPr>
              <p:cNvPr id="71" name="任意多边形 70"/>
              <p:cNvSpPr/>
              <p:nvPr/>
            </p:nvSpPr>
            <p:spPr>
              <a:xfrm rot="1260000" flipH="1">
                <a:off x="15693" y="7918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任意多边形 66"/>
              <p:cNvSpPr/>
              <p:nvPr/>
            </p:nvSpPr>
            <p:spPr>
              <a:xfrm rot="1440000" flipH="1">
                <a:off x="15523" y="7917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13221" y="5146"/>
              <a:ext cx="5391" cy="3072"/>
              <a:chOff x="10875" y="5484"/>
              <a:chExt cx="5534" cy="3153"/>
            </a:xfrm>
          </p:grpSpPr>
          <p:sp>
            <p:nvSpPr>
              <p:cNvPr id="40" name="十字星 39"/>
              <p:cNvSpPr/>
              <p:nvPr/>
            </p:nvSpPr>
            <p:spPr>
              <a:xfrm>
                <a:off x="10875" y="7616"/>
                <a:ext cx="496" cy="543"/>
              </a:xfrm>
              <a:prstGeom prst="star4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十字星 43"/>
              <p:cNvSpPr/>
              <p:nvPr/>
            </p:nvSpPr>
            <p:spPr>
              <a:xfrm>
                <a:off x="15980" y="5484"/>
                <a:ext cx="429" cy="465"/>
              </a:xfrm>
              <a:prstGeom prst="star4">
                <a:avLst/>
              </a:prstGeom>
              <a:solidFill>
                <a:srgbClr val="8DCCE9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同心圆 45"/>
              <p:cNvSpPr/>
              <p:nvPr/>
            </p:nvSpPr>
            <p:spPr>
              <a:xfrm>
                <a:off x="12638" y="8387"/>
                <a:ext cx="250" cy="250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同心圆 46"/>
              <p:cNvSpPr/>
              <p:nvPr/>
            </p:nvSpPr>
            <p:spPr>
              <a:xfrm>
                <a:off x="15144" y="6590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同心圆 24"/>
              <p:cNvSpPr/>
              <p:nvPr/>
            </p:nvSpPr>
            <p:spPr>
              <a:xfrm>
                <a:off x="14176" y="7551"/>
                <a:ext cx="250" cy="250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同心圆 57"/>
              <p:cNvSpPr/>
              <p:nvPr/>
            </p:nvSpPr>
            <p:spPr>
              <a:xfrm>
                <a:off x="13006" y="6815"/>
                <a:ext cx="209" cy="250"/>
              </a:xfrm>
              <a:prstGeom prst="donut">
                <a:avLst/>
              </a:prstGeom>
              <a:solidFill>
                <a:srgbClr val="59B4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椭圆 58"/>
              <p:cNvSpPr/>
              <p:nvPr/>
            </p:nvSpPr>
            <p:spPr>
              <a:xfrm>
                <a:off x="12519" y="6076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14057" y="7432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5120" y="540385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292947" y="522605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302895" y="1242506"/>
            <a:ext cx="3479219" cy="1338212"/>
          </a:xfrm>
          <a:custGeom>
            <a:avLst/>
            <a:gdLst>
              <a:gd name="connsiteX0" fmla="*/ 0 w 5479"/>
              <a:gd name="connsiteY0" fmla="*/ 0 h 2107"/>
              <a:gd name="connsiteX1" fmla="*/ 3929 w 5479"/>
              <a:gd name="connsiteY1" fmla="*/ 13 h 2107"/>
              <a:gd name="connsiteX2" fmla="*/ 4694 w 5479"/>
              <a:gd name="connsiteY2" fmla="*/ 13 h 2107"/>
              <a:gd name="connsiteX3" fmla="*/ 4694 w 5479"/>
              <a:gd name="connsiteY3" fmla="*/ 517 h 2107"/>
              <a:gd name="connsiteX4" fmla="*/ 3887 w 5479"/>
              <a:gd name="connsiteY4" fmla="*/ 517 h 2107"/>
              <a:gd name="connsiteX5" fmla="*/ 3887 w 5479"/>
              <a:gd name="connsiteY5" fmla="*/ 917 h 2107"/>
              <a:gd name="connsiteX6" fmla="*/ 5307 w 5479"/>
              <a:gd name="connsiteY6" fmla="*/ 917 h 2107"/>
              <a:gd name="connsiteX7" fmla="*/ 5316 w 5479"/>
              <a:gd name="connsiteY7" fmla="*/ 1321 h 2107"/>
              <a:gd name="connsiteX8" fmla="*/ 4415 w 5479"/>
              <a:gd name="connsiteY8" fmla="*/ 1326 h 2107"/>
              <a:gd name="connsiteX9" fmla="*/ 4410 w 5479"/>
              <a:gd name="connsiteY9" fmla="*/ 1703 h 2107"/>
              <a:gd name="connsiteX10" fmla="*/ 5014 w 5479"/>
              <a:gd name="connsiteY10" fmla="*/ 1709 h 2107"/>
              <a:gd name="connsiteX11" fmla="*/ 5032 w 5479"/>
              <a:gd name="connsiteY11" fmla="*/ 2104 h 2107"/>
              <a:gd name="connsiteX12" fmla="*/ 17 w 5479"/>
              <a:gd name="connsiteY12" fmla="*/ 2103 h 2107"/>
              <a:gd name="connsiteX13" fmla="*/ 0 w 5479"/>
              <a:gd name="connsiteY13" fmla="*/ 0 h 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79" h="2107">
                <a:moveTo>
                  <a:pt x="0" y="0"/>
                </a:moveTo>
                <a:lnTo>
                  <a:pt x="3929" y="13"/>
                </a:lnTo>
                <a:lnTo>
                  <a:pt x="4694" y="13"/>
                </a:lnTo>
                <a:cubicBezTo>
                  <a:pt x="5073" y="-8"/>
                  <a:pt x="5074" y="554"/>
                  <a:pt x="4694" y="517"/>
                </a:cubicBezTo>
                <a:lnTo>
                  <a:pt x="3887" y="517"/>
                </a:lnTo>
                <a:cubicBezTo>
                  <a:pt x="3633" y="482"/>
                  <a:pt x="3639" y="928"/>
                  <a:pt x="3887" y="917"/>
                </a:cubicBezTo>
                <a:lnTo>
                  <a:pt x="5307" y="917"/>
                </a:lnTo>
                <a:cubicBezTo>
                  <a:pt x="5559" y="941"/>
                  <a:pt x="5510" y="1354"/>
                  <a:pt x="5316" y="1321"/>
                </a:cubicBezTo>
                <a:lnTo>
                  <a:pt x="4415" y="1326"/>
                </a:lnTo>
                <a:cubicBezTo>
                  <a:pt x="4237" y="1313"/>
                  <a:pt x="4210" y="1702"/>
                  <a:pt x="4410" y="1703"/>
                </a:cubicBezTo>
                <a:lnTo>
                  <a:pt x="5014" y="1709"/>
                </a:lnTo>
                <a:cubicBezTo>
                  <a:pt x="5251" y="1698"/>
                  <a:pt x="5210" y="2151"/>
                  <a:pt x="5032" y="2104"/>
                </a:cubicBezTo>
                <a:lnTo>
                  <a:pt x="17" y="210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73075" y="1577975"/>
            <a:ext cx="2110105" cy="582930"/>
            <a:chOff x="745" y="2485"/>
            <a:chExt cx="3323" cy="918"/>
          </a:xfrm>
        </p:grpSpPr>
        <p:sp>
          <p:nvSpPr>
            <p:cNvPr id="9" name="文本框 8"/>
            <p:cNvSpPr txBox="1"/>
            <p:nvPr/>
          </p:nvSpPr>
          <p:spPr>
            <a:xfrm>
              <a:off x="1198" y="2485"/>
              <a:ext cx="2871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>
                  <a:solidFill>
                    <a:srgbClr val="0070C0"/>
                  </a:solidFill>
                  <a:cs typeface="+mn-ea"/>
                  <a:sym typeface="+mn-lt"/>
                </a:rPr>
                <a:t>结束语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745" y="2811"/>
              <a:ext cx="430" cy="385"/>
              <a:chOff x="745" y="2564"/>
              <a:chExt cx="430" cy="385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825" y="2607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745" y="2564"/>
                <a:ext cx="350" cy="34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9" name="组合 98"/>
          <p:cNvGrpSpPr/>
          <p:nvPr/>
        </p:nvGrpSpPr>
        <p:grpSpPr>
          <a:xfrm>
            <a:off x="3610610" y="1097915"/>
            <a:ext cx="6525260" cy="4486275"/>
            <a:chOff x="5127" y="1747"/>
            <a:chExt cx="10276" cy="7065"/>
          </a:xfrm>
        </p:grpSpPr>
        <p:sp>
          <p:nvSpPr>
            <p:cNvPr id="2" name="任意多边形 1"/>
            <p:cNvSpPr/>
            <p:nvPr/>
          </p:nvSpPr>
          <p:spPr>
            <a:xfrm rot="300000">
              <a:off x="5127" y="1747"/>
              <a:ext cx="10276" cy="7065"/>
            </a:xfrm>
            <a:custGeom>
              <a:avLst/>
              <a:gdLst>
                <a:gd name="connsiteX0" fmla="*/ 889 w 9957"/>
                <a:gd name="connsiteY0" fmla="*/ 3109 h 7825"/>
                <a:gd name="connsiteX1" fmla="*/ 3095 w 9957"/>
                <a:gd name="connsiteY1" fmla="*/ 7019 h 7825"/>
                <a:gd name="connsiteX2" fmla="*/ 5925 w 9957"/>
                <a:gd name="connsiteY2" fmla="*/ 6714 h 7825"/>
                <a:gd name="connsiteX3" fmla="*/ 9143 w 9957"/>
                <a:gd name="connsiteY3" fmla="*/ 4133 h 7825"/>
                <a:gd name="connsiteX4" fmla="*/ 8705 w 9957"/>
                <a:gd name="connsiteY4" fmla="*/ 1730 h 7825"/>
                <a:gd name="connsiteX5" fmla="*/ 3961 w 9957"/>
                <a:gd name="connsiteY5" fmla="*/ 1286 h 7825"/>
                <a:gd name="connsiteX6" fmla="*/ 889 w 9957"/>
                <a:gd name="connsiteY6" fmla="*/ 3109 h 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58" h="7825">
                  <a:moveTo>
                    <a:pt x="889" y="3109"/>
                  </a:moveTo>
                  <a:cubicBezTo>
                    <a:pt x="-443" y="4011"/>
                    <a:pt x="-689" y="7167"/>
                    <a:pt x="3095" y="7019"/>
                  </a:cubicBezTo>
                  <a:cubicBezTo>
                    <a:pt x="3608" y="8351"/>
                    <a:pt x="5738" y="7880"/>
                    <a:pt x="5925" y="6714"/>
                  </a:cubicBezTo>
                  <a:cubicBezTo>
                    <a:pt x="7235" y="7840"/>
                    <a:pt x="10146" y="6263"/>
                    <a:pt x="9143" y="4133"/>
                  </a:cubicBezTo>
                  <a:cubicBezTo>
                    <a:pt x="10576" y="3763"/>
                    <a:pt x="9921" y="1560"/>
                    <a:pt x="8705" y="1730"/>
                  </a:cubicBezTo>
                  <a:cubicBezTo>
                    <a:pt x="8963" y="-252"/>
                    <a:pt x="4635" y="-703"/>
                    <a:pt x="3961" y="1286"/>
                  </a:cubicBezTo>
                  <a:cubicBezTo>
                    <a:pt x="3161" y="178"/>
                    <a:pt x="211" y="691"/>
                    <a:pt x="889" y="3109"/>
                  </a:cubicBez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弧形 63"/>
            <p:cNvSpPr/>
            <p:nvPr/>
          </p:nvSpPr>
          <p:spPr>
            <a:xfrm>
              <a:off x="10872" y="2205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rgbClr val="5B9B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弧形 64"/>
            <p:cNvSpPr/>
            <p:nvPr/>
          </p:nvSpPr>
          <p:spPr>
            <a:xfrm rot="10200000">
              <a:off x="8469" y="6808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rgbClr val="5B9B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弧形 96"/>
            <p:cNvSpPr/>
            <p:nvPr/>
          </p:nvSpPr>
          <p:spPr>
            <a:xfrm rot="13080000">
              <a:off x="5384" y="5533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rgbClr val="5B9B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294130" y="830593"/>
            <a:ext cx="10366375" cy="4989515"/>
            <a:chOff x="1464" y="1718"/>
            <a:chExt cx="16325" cy="7858"/>
          </a:xfrm>
        </p:grpSpPr>
        <p:grpSp>
          <p:nvGrpSpPr>
            <p:cNvPr id="36" name="组合 35"/>
            <p:cNvGrpSpPr/>
            <p:nvPr/>
          </p:nvGrpSpPr>
          <p:grpSpPr>
            <a:xfrm>
              <a:off x="1464" y="1718"/>
              <a:ext cx="16325" cy="7088"/>
              <a:chOff x="1464" y="1718"/>
              <a:chExt cx="16325" cy="7088"/>
            </a:xfrm>
          </p:grpSpPr>
          <p:sp>
            <p:nvSpPr>
              <p:cNvPr id="19" name="十字星 18"/>
              <p:cNvSpPr/>
              <p:nvPr/>
            </p:nvSpPr>
            <p:spPr>
              <a:xfrm>
                <a:off x="5524" y="5458"/>
                <a:ext cx="514" cy="542"/>
              </a:xfrm>
              <a:prstGeom prst="star4">
                <a:avLst/>
              </a:prstGeom>
              <a:solidFill>
                <a:srgbClr val="FFF37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十字星 22"/>
              <p:cNvSpPr/>
              <p:nvPr/>
            </p:nvSpPr>
            <p:spPr>
              <a:xfrm>
                <a:off x="15060" y="3747"/>
                <a:ext cx="428" cy="464"/>
              </a:xfrm>
              <a:prstGeom prst="star4">
                <a:avLst/>
              </a:prstGeom>
              <a:solidFill>
                <a:srgbClr val="8DCCE9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同心圆 24"/>
              <p:cNvSpPr/>
              <p:nvPr/>
            </p:nvSpPr>
            <p:spPr>
              <a:xfrm>
                <a:off x="12721" y="8271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同心圆 25"/>
              <p:cNvSpPr/>
              <p:nvPr/>
            </p:nvSpPr>
            <p:spPr>
              <a:xfrm>
                <a:off x="13710" y="5458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" name="同心圆 4"/>
              <p:cNvSpPr/>
              <p:nvPr/>
            </p:nvSpPr>
            <p:spPr>
              <a:xfrm>
                <a:off x="13960" y="6846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同心圆 5"/>
              <p:cNvSpPr/>
              <p:nvPr/>
            </p:nvSpPr>
            <p:spPr>
              <a:xfrm>
                <a:off x="5274" y="5897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1452" y="8241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6438" y="7519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10341" y="8515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14627" y="4885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十字星 30"/>
              <p:cNvSpPr/>
              <p:nvPr/>
            </p:nvSpPr>
            <p:spPr>
              <a:xfrm>
                <a:off x="8303" y="7925"/>
                <a:ext cx="514" cy="543"/>
              </a:xfrm>
              <a:prstGeom prst="star4">
                <a:avLst/>
              </a:prstGeom>
              <a:solidFill>
                <a:srgbClr val="FFF37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同心圆 49"/>
              <p:cNvSpPr/>
              <p:nvPr/>
            </p:nvSpPr>
            <p:spPr>
              <a:xfrm>
                <a:off x="1464" y="6846"/>
                <a:ext cx="336" cy="336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同心圆 50"/>
              <p:cNvSpPr/>
              <p:nvPr/>
            </p:nvSpPr>
            <p:spPr>
              <a:xfrm>
                <a:off x="4523" y="5561"/>
                <a:ext cx="336" cy="336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同心圆 51"/>
              <p:cNvSpPr/>
              <p:nvPr/>
            </p:nvSpPr>
            <p:spPr>
              <a:xfrm>
                <a:off x="14942" y="7183"/>
                <a:ext cx="336" cy="336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同心圆 52"/>
              <p:cNvSpPr/>
              <p:nvPr/>
            </p:nvSpPr>
            <p:spPr>
              <a:xfrm>
                <a:off x="13102" y="2040"/>
                <a:ext cx="336" cy="336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同心圆 53"/>
              <p:cNvSpPr/>
              <p:nvPr/>
            </p:nvSpPr>
            <p:spPr>
              <a:xfrm>
                <a:off x="2475" y="1718"/>
                <a:ext cx="336" cy="336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同心圆 54"/>
              <p:cNvSpPr/>
              <p:nvPr/>
            </p:nvSpPr>
            <p:spPr>
              <a:xfrm>
                <a:off x="17453" y="6623"/>
                <a:ext cx="336" cy="336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同心圆 55"/>
              <p:cNvSpPr/>
              <p:nvPr/>
            </p:nvSpPr>
            <p:spPr>
              <a:xfrm>
                <a:off x="16946" y="2563"/>
                <a:ext cx="336" cy="336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同心圆 56"/>
              <p:cNvSpPr/>
              <p:nvPr/>
            </p:nvSpPr>
            <p:spPr>
              <a:xfrm>
                <a:off x="6438" y="8470"/>
                <a:ext cx="336" cy="336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8" name="同心圆 97"/>
              <p:cNvSpPr/>
              <p:nvPr/>
            </p:nvSpPr>
            <p:spPr>
              <a:xfrm>
                <a:off x="10854" y="2564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4" name="十字星 33"/>
            <p:cNvSpPr/>
            <p:nvPr/>
          </p:nvSpPr>
          <p:spPr>
            <a:xfrm>
              <a:off x="10764" y="9111"/>
              <a:ext cx="428" cy="465"/>
            </a:xfrm>
            <a:prstGeom prst="star4">
              <a:avLst/>
            </a:prstGeom>
            <a:solidFill>
              <a:srgbClr val="8DCCE9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4381500" y="1809115"/>
            <a:ext cx="5005705" cy="299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1400" b="1">
                <a:solidFill>
                  <a:prstClr val="black"/>
                </a:solidFill>
                <a:cs typeface="+mn-ea"/>
                <a:sym typeface="+mn-lt"/>
              </a:rPr>
              <a:t>家长要切实做好孩子在家休息时的监护工作，尤其是“双休日”和各种假期，时刻关注他（她）的去向。</a:t>
            </a:r>
          </a:p>
          <a:p>
            <a:pPr>
              <a:lnSpc>
                <a:spcPct val="150000"/>
              </a:lnSpc>
            </a:pPr>
            <a:r>
              <a:rPr lang="en-US" sz="1400" b="1">
                <a:solidFill>
                  <a:prstClr val="black"/>
                </a:solidFill>
                <a:cs typeface="+mn-ea"/>
                <a:sym typeface="+mn-lt"/>
              </a:rPr>
              <a:t>家长务必要重视孩子游泳（玩水）安全教育。</a:t>
            </a:r>
          </a:p>
          <a:p>
            <a:pPr>
              <a:lnSpc>
                <a:spcPct val="150000"/>
              </a:lnSpc>
            </a:pPr>
            <a:r>
              <a:rPr lang="en-US" sz="1400" b="1">
                <a:solidFill>
                  <a:prstClr val="black"/>
                </a:solidFill>
                <a:cs typeface="+mn-ea"/>
                <a:sym typeface="+mn-lt"/>
              </a:rPr>
              <a:t>      禁止孩子私自下水游泳；</a:t>
            </a:r>
          </a:p>
          <a:p>
            <a:pPr>
              <a:lnSpc>
                <a:spcPct val="150000"/>
              </a:lnSpc>
            </a:pPr>
            <a:r>
              <a:rPr lang="en-US" sz="1400" b="1">
                <a:solidFill>
                  <a:prstClr val="black"/>
                </a:solidFill>
                <a:cs typeface="+mn-ea"/>
                <a:sym typeface="+mn-lt"/>
              </a:rPr>
              <a:t>　  禁止孩子擅自与他人结伴游泳；</a:t>
            </a:r>
          </a:p>
          <a:p>
            <a:pPr>
              <a:lnSpc>
                <a:spcPct val="150000"/>
              </a:lnSpc>
            </a:pPr>
            <a:r>
              <a:rPr lang="en-US" sz="1400" b="1">
                <a:solidFill>
                  <a:prstClr val="black"/>
                </a:solidFill>
                <a:cs typeface="+mn-ea"/>
                <a:sym typeface="+mn-lt"/>
              </a:rPr>
              <a:t>　  禁止孩子在无监护人或老师带队的情况下游泳；</a:t>
            </a:r>
          </a:p>
          <a:p>
            <a:pPr>
              <a:lnSpc>
                <a:spcPct val="150000"/>
              </a:lnSpc>
            </a:pPr>
            <a:r>
              <a:rPr lang="en-US" sz="1400" b="1">
                <a:solidFill>
                  <a:prstClr val="black"/>
                </a:solidFill>
                <a:cs typeface="+mn-ea"/>
                <a:sym typeface="+mn-lt"/>
              </a:rPr>
              <a:t>　  禁止孩子到无安全设施、无救护人员的水塘水库游泳；</a:t>
            </a:r>
          </a:p>
          <a:p>
            <a:pPr>
              <a:lnSpc>
                <a:spcPct val="150000"/>
              </a:lnSpc>
            </a:pPr>
            <a:r>
              <a:rPr lang="en-US" sz="1400" b="1">
                <a:solidFill>
                  <a:prstClr val="black"/>
                </a:solidFill>
                <a:cs typeface="+mn-ea"/>
                <a:sym typeface="+mn-lt"/>
              </a:rPr>
              <a:t>　  禁止孩子到不熟悉的水域游泳、禁止擅自到河流、山塘、   水沟等危险地方玩耍；</a:t>
            </a:r>
          </a:p>
        </p:txBody>
      </p: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5120" y="540385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292947" y="522605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302895" y="1242506"/>
            <a:ext cx="3479219" cy="1338212"/>
          </a:xfrm>
          <a:custGeom>
            <a:avLst/>
            <a:gdLst>
              <a:gd name="connsiteX0" fmla="*/ 0 w 5479"/>
              <a:gd name="connsiteY0" fmla="*/ 0 h 2107"/>
              <a:gd name="connsiteX1" fmla="*/ 3929 w 5479"/>
              <a:gd name="connsiteY1" fmla="*/ 13 h 2107"/>
              <a:gd name="connsiteX2" fmla="*/ 4694 w 5479"/>
              <a:gd name="connsiteY2" fmla="*/ 13 h 2107"/>
              <a:gd name="connsiteX3" fmla="*/ 4694 w 5479"/>
              <a:gd name="connsiteY3" fmla="*/ 517 h 2107"/>
              <a:gd name="connsiteX4" fmla="*/ 3887 w 5479"/>
              <a:gd name="connsiteY4" fmla="*/ 517 h 2107"/>
              <a:gd name="connsiteX5" fmla="*/ 3887 w 5479"/>
              <a:gd name="connsiteY5" fmla="*/ 917 h 2107"/>
              <a:gd name="connsiteX6" fmla="*/ 5307 w 5479"/>
              <a:gd name="connsiteY6" fmla="*/ 917 h 2107"/>
              <a:gd name="connsiteX7" fmla="*/ 5316 w 5479"/>
              <a:gd name="connsiteY7" fmla="*/ 1321 h 2107"/>
              <a:gd name="connsiteX8" fmla="*/ 4415 w 5479"/>
              <a:gd name="connsiteY8" fmla="*/ 1326 h 2107"/>
              <a:gd name="connsiteX9" fmla="*/ 4410 w 5479"/>
              <a:gd name="connsiteY9" fmla="*/ 1703 h 2107"/>
              <a:gd name="connsiteX10" fmla="*/ 5014 w 5479"/>
              <a:gd name="connsiteY10" fmla="*/ 1709 h 2107"/>
              <a:gd name="connsiteX11" fmla="*/ 5032 w 5479"/>
              <a:gd name="connsiteY11" fmla="*/ 2104 h 2107"/>
              <a:gd name="connsiteX12" fmla="*/ 17 w 5479"/>
              <a:gd name="connsiteY12" fmla="*/ 2103 h 2107"/>
              <a:gd name="connsiteX13" fmla="*/ 0 w 5479"/>
              <a:gd name="connsiteY13" fmla="*/ 0 h 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79" h="2107">
                <a:moveTo>
                  <a:pt x="0" y="0"/>
                </a:moveTo>
                <a:lnTo>
                  <a:pt x="3929" y="13"/>
                </a:lnTo>
                <a:lnTo>
                  <a:pt x="4694" y="13"/>
                </a:lnTo>
                <a:cubicBezTo>
                  <a:pt x="5073" y="-8"/>
                  <a:pt x="5074" y="554"/>
                  <a:pt x="4694" y="517"/>
                </a:cubicBezTo>
                <a:lnTo>
                  <a:pt x="3887" y="517"/>
                </a:lnTo>
                <a:cubicBezTo>
                  <a:pt x="3633" y="482"/>
                  <a:pt x="3639" y="928"/>
                  <a:pt x="3887" y="917"/>
                </a:cubicBezTo>
                <a:lnTo>
                  <a:pt x="5307" y="917"/>
                </a:lnTo>
                <a:cubicBezTo>
                  <a:pt x="5559" y="941"/>
                  <a:pt x="5510" y="1354"/>
                  <a:pt x="5316" y="1321"/>
                </a:cubicBezTo>
                <a:lnTo>
                  <a:pt x="4415" y="1326"/>
                </a:lnTo>
                <a:cubicBezTo>
                  <a:pt x="4237" y="1313"/>
                  <a:pt x="4210" y="1702"/>
                  <a:pt x="4410" y="1703"/>
                </a:cubicBezTo>
                <a:lnTo>
                  <a:pt x="5014" y="1709"/>
                </a:lnTo>
                <a:cubicBezTo>
                  <a:pt x="5251" y="1698"/>
                  <a:pt x="5210" y="2151"/>
                  <a:pt x="5032" y="2104"/>
                </a:cubicBezTo>
                <a:lnTo>
                  <a:pt x="17" y="210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73075" y="1577975"/>
            <a:ext cx="2110105" cy="582930"/>
            <a:chOff x="745" y="2485"/>
            <a:chExt cx="3323" cy="918"/>
          </a:xfrm>
        </p:grpSpPr>
        <p:sp>
          <p:nvSpPr>
            <p:cNvPr id="9" name="文本框 8"/>
            <p:cNvSpPr txBox="1"/>
            <p:nvPr/>
          </p:nvSpPr>
          <p:spPr>
            <a:xfrm>
              <a:off x="1198" y="2485"/>
              <a:ext cx="2871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>
                  <a:solidFill>
                    <a:srgbClr val="0070C0"/>
                  </a:solidFill>
                  <a:cs typeface="+mn-ea"/>
                  <a:sym typeface="+mn-lt"/>
                </a:rPr>
                <a:t>结束语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745" y="2811"/>
              <a:ext cx="430" cy="385"/>
              <a:chOff x="745" y="2564"/>
              <a:chExt cx="430" cy="385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825" y="2607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745" y="2564"/>
                <a:ext cx="350" cy="34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9" name="组合 98"/>
          <p:cNvGrpSpPr/>
          <p:nvPr/>
        </p:nvGrpSpPr>
        <p:grpSpPr>
          <a:xfrm>
            <a:off x="3610610" y="1097915"/>
            <a:ext cx="6525260" cy="4486275"/>
            <a:chOff x="5127" y="1747"/>
            <a:chExt cx="10276" cy="7065"/>
          </a:xfrm>
        </p:grpSpPr>
        <p:sp>
          <p:nvSpPr>
            <p:cNvPr id="2" name="任意多边形 1"/>
            <p:cNvSpPr/>
            <p:nvPr/>
          </p:nvSpPr>
          <p:spPr>
            <a:xfrm rot="300000">
              <a:off x="5127" y="1747"/>
              <a:ext cx="10276" cy="7065"/>
            </a:xfrm>
            <a:custGeom>
              <a:avLst/>
              <a:gdLst>
                <a:gd name="connsiteX0" fmla="*/ 889 w 9957"/>
                <a:gd name="connsiteY0" fmla="*/ 3109 h 7825"/>
                <a:gd name="connsiteX1" fmla="*/ 3095 w 9957"/>
                <a:gd name="connsiteY1" fmla="*/ 7019 h 7825"/>
                <a:gd name="connsiteX2" fmla="*/ 5925 w 9957"/>
                <a:gd name="connsiteY2" fmla="*/ 6714 h 7825"/>
                <a:gd name="connsiteX3" fmla="*/ 9143 w 9957"/>
                <a:gd name="connsiteY3" fmla="*/ 4133 h 7825"/>
                <a:gd name="connsiteX4" fmla="*/ 8705 w 9957"/>
                <a:gd name="connsiteY4" fmla="*/ 1730 h 7825"/>
                <a:gd name="connsiteX5" fmla="*/ 3961 w 9957"/>
                <a:gd name="connsiteY5" fmla="*/ 1286 h 7825"/>
                <a:gd name="connsiteX6" fmla="*/ 889 w 9957"/>
                <a:gd name="connsiteY6" fmla="*/ 3109 h 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58" h="7825">
                  <a:moveTo>
                    <a:pt x="889" y="3109"/>
                  </a:moveTo>
                  <a:cubicBezTo>
                    <a:pt x="-443" y="4011"/>
                    <a:pt x="-689" y="7167"/>
                    <a:pt x="3095" y="7019"/>
                  </a:cubicBezTo>
                  <a:cubicBezTo>
                    <a:pt x="3608" y="8351"/>
                    <a:pt x="5738" y="7880"/>
                    <a:pt x="5925" y="6714"/>
                  </a:cubicBezTo>
                  <a:cubicBezTo>
                    <a:pt x="7235" y="7840"/>
                    <a:pt x="10146" y="6263"/>
                    <a:pt x="9143" y="4133"/>
                  </a:cubicBezTo>
                  <a:cubicBezTo>
                    <a:pt x="10576" y="3763"/>
                    <a:pt x="9921" y="1560"/>
                    <a:pt x="8705" y="1730"/>
                  </a:cubicBezTo>
                  <a:cubicBezTo>
                    <a:pt x="8963" y="-252"/>
                    <a:pt x="4635" y="-703"/>
                    <a:pt x="3961" y="1286"/>
                  </a:cubicBezTo>
                  <a:cubicBezTo>
                    <a:pt x="3161" y="178"/>
                    <a:pt x="211" y="691"/>
                    <a:pt x="889" y="3109"/>
                  </a:cubicBez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弧形 63"/>
            <p:cNvSpPr/>
            <p:nvPr/>
          </p:nvSpPr>
          <p:spPr>
            <a:xfrm>
              <a:off x="10872" y="2205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rgbClr val="5B9B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弧形 64"/>
            <p:cNvSpPr/>
            <p:nvPr/>
          </p:nvSpPr>
          <p:spPr>
            <a:xfrm rot="10200000">
              <a:off x="8469" y="6808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rgbClr val="5B9B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弧形 96"/>
            <p:cNvSpPr/>
            <p:nvPr/>
          </p:nvSpPr>
          <p:spPr>
            <a:xfrm rot="13080000">
              <a:off x="5384" y="5533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rgbClr val="5B9B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4692015" y="2164080"/>
            <a:ext cx="444754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err="1">
                <a:solidFill>
                  <a:schemeClr val="accent2">
                    <a:lumMod val="50000"/>
                  </a:schemeClr>
                </a:solidFill>
                <a:cs typeface="+mn-ea"/>
                <a:sym typeface="+mn-lt"/>
              </a:rPr>
              <a:t>生命可贵</a:t>
            </a:r>
            <a:r>
              <a:rPr lang="en-US" altLang="zh-CN" sz="3200" b="1" dirty="0">
                <a:solidFill>
                  <a:schemeClr val="accent2">
                    <a:lumMod val="50000"/>
                  </a:schemeClr>
                </a:solidFill>
                <a:cs typeface="+mn-ea"/>
                <a:sym typeface="+mn-lt"/>
              </a:rPr>
              <a:t>，</a:t>
            </a:r>
            <a:r>
              <a:rPr lang="zh-CN" altLang="en-US" sz="3200" b="1" dirty="0">
                <a:solidFill>
                  <a:schemeClr val="accent2">
                    <a:lumMod val="50000"/>
                  </a:schemeClr>
                </a:solidFill>
                <a:cs typeface="+mn-ea"/>
                <a:sym typeface="+mn-lt"/>
              </a:rPr>
              <a:t>请远离危险水域，安全游泳！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05630" y="3451225"/>
            <a:ext cx="5005705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>
                <a:solidFill>
                  <a:prstClr val="black"/>
                </a:solidFill>
                <a:cs typeface="+mn-ea"/>
                <a:sym typeface="+mn-lt"/>
              </a:rPr>
              <a:t>       </a:t>
            </a:r>
            <a:r>
              <a:rPr lang="zh-CN" altLang="en-US" sz="1400" b="1">
                <a:solidFill>
                  <a:prstClr val="black"/>
                </a:solidFill>
                <a:cs typeface="+mn-ea"/>
                <a:sym typeface="+mn-lt"/>
              </a:rPr>
              <a:t>不私自下水游泳；不擅自与他人结伴游泳；不在无家长或教师带领的情况下游泳；不到无安全设施、无救援人员的水域游泳；不到不熟悉的水域游泳；不擅自下水施救。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1294130" y="830593"/>
            <a:ext cx="10366375" cy="4989515"/>
            <a:chOff x="1464" y="1718"/>
            <a:chExt cx="16325" cy="7858"/>
          </a:xfrm>
        </p:grpSpPr>
        <p:grpSp>
          <p:nvGrpSpPr>
            <p:cNvPr id="36" name="组合 35"/>
            <p:cNvGrpSpPr/>
            <p:nvPr/>
          </p:nvGrpSpPr>
          <p:grpSpPr>
            <a:xfrm>
              <a:off x="1464" y="1718"/>
              <a:ext cx="16325" cy="7088"/>
              <a:chOff x="1464" y="1718"/>
              <a:chExt cx="16325" cy="7088"/>
            </a:xfrm>
          </p:grpSpPr>
          <p:sp>
            <p:nvSpPr>
              <p:cNvPr id="19" name="十字星 18"/>
              <p:cNvSpPr/>
              <p:nvPr/>
            </p:nvSpPr>
            <p:spPr>
              <a:xfrm>
                <a:off x="5524" y="5458"/>
                <a:ext cx="514" cy="542"/>
              </a:xfrm>
              <a:prstGeom prst="star4">
                <a:avLst/>
              </a:prstGeom>
              <a:solidFill>
                <a:srgbClr val="FFF37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十字星 22"/>
              <p:cNvSpPr/>
              <p:nvPr/>
            </p:nvSpPr>
            <p:spPr>
              <a:xfrm>
                <a:off x="15060" y="3747"/>
                <a:ext cx="428" cy="464"/>
              </a:xfrm>
              <a:prstGeom prst="star4">
                <a:avLst/>
              </a:prstGeom>
              <a:solidFill>
                <a:srgbClr val="8DCCE9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同心圆 24"/>
              <p:cNvSpPr/>
              <p:nvPr/>
            </p:nvSpPr>
            <p:spPr>
              <a:xfrm>
                <a:off x="12721" y="8271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同心圆 25"/>
              <p:cNvSpPr/>
              <p:nvPr/>
            </p:nvSpPr>
            <p:spPr>
              <a:xfrm>
                <a:off x="13710" y="5458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" name="同心圆 4"/>
              <p:cNvSpPr/>
              <p:nvPr/>
            </p:nvSpPr>
            <p:spPr>
              <a:xfrm>
                <a:off x="13960" y="6846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同心圆 5"/>
              <p:cNvSpPr/>
              <p:nvPr/>
            </p:nvSpPr>
            <p:spPr>
              <a:xfrm>
                <a:off x="6531" y="7533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1452" y="8241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6861" y="7447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10341" y="8515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14627" y="4885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十字星 30"/>
              <p:cNvSpPr/>
              <p:nvPr/>
            </p:nvSpPr>
            <p:spPr>
              <a:xfrm>
                <a:off x="8303" y="7925"/>
                <a:ext cx="514" cy="543"/>
              </a:xfrm>
              <a:prstGeom prst="star4">
                <a:avLst/>
              </a:prstGeom>
              <a:solidFill>
                <a:srgbClr val="FFF37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同心圆 49"/>
              <p:cNvSpPr/>
              <p:nvPr/>
            </p:nvSpPr>
            <p:spPr>
              <a:xfrm>
                <a:off x="1464" y="6846"/>
                <a:ext cx="336" cy="336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同心圆 50"/>
              <p:cNvSpPr/>
              <p:nvPr/>
            </p:nvSpPr>
            <p:spPr>
              <a:xfrm>
                <a:off x="4523" y="5561"/>
                <a:ext cx="336" cy="336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同心圆 51"/>
              <p:cNvSpPr/>
              <p:nvPr/>
            </p:nvSpPr>
            <p:spPr>
              <a:xfrm>
                <a:off x="14942" y="7183"/>
                <a:ext cx="336" cy="336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同心圆 52"/>
              <p:cNvSpPr/>
              <p:nvPr/>
            </p:nvSpPr>
            <p:spPr>
              <a:xfrm>
                <a:off x="13102" y="2040"/>
                <a:ext cx="336" cy="336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同心圆 53"/>
              <p:cNvSpPr/>
              <p:nvPr/>
            </p:nvSpPr>
            <p:spPr>
              <a:xfrm>
                <a:off x="2475" y="1718"/>
                <a:ext cx="336" cy="336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同心圆 54"/>
              <p:cNvSpPr/>
              <p:nvPr/>
            </p:nvSpPr>
            <p:spPr>
              <a:xfrm>
                <a:off x="17453" y="6623"/>
                <a:ext cx="336" cy="336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同心圆 55"/>
              <p:cNvSpPr/>
              <p:nvPr/>
            </p:nvSpPr>
            <p:spPr>
              <a:xfrm>
                <a:off x="16946" y="2563"/>
                <a:ext cx="336" cy="336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同心圆 56"/>
              <p:cNvSpPr/>
              <p:nvPr/>
            </p:nvSpPr>
            <p:spPr>
              <a:xfrm>
                <a:off x="6438" y="8470"/>
                <a:ext cx="336" cy="336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8" name="同心圆 97"/>
              <p:cNvSpPr/>
              <p:nvPr/>
            </p:nvSpPr>
            <p:spPr>
              <a:xfrm>
                <a:off x="10854" y="2564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4" name="十字星 33"/>
            <p:cNvSpPr/>
            <p:nvPr/>
          </p:nvSpPr>
          <p:spPr>
            <a:xfrm>
              <a:off x="10764" y="9111"/>
              <a:ext cx="428" cy="465"/>
            </a:xfrm>
            <a:prstGeom prst="star4">
              <a:avLst/>
            </a:prstGeom>
            <a:solidFill>
              <a:srgbClr val="8DCCE9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9565" y="533400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299932" y="529590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2988945" y="1109345"/>
            <a:ext cx="6525260" cy="4485640"/>
            <a:chOff x="4707" y="1747"/>
            <a:chExt cx="10276" cy="7064"/>
          </a:xfrm>
        </p:grpSpPr>
        <p:sp>
          <p:nvSpPr>
            <p:cNvPr id="76" name="任意多边形 75"/>
            <p:cNvSpPr/>
            <p:nvPr/>
          </p:nvSpPr>
          <p:spPr>
            <a:xfrm rot="300000">
              <a:off x="4707" y="1747"/>
              <a:ext cx="10276" cy="7065"/>
            </a:xfrm>
            <a:custGeom>
              <a:avLst/>
              <a:gdLst>
                <a:gd name="connsiteX0" fmla="*/ 889 w 9957"/>
                <a:gd name="connsiteY0" fmla="*/ 3109 h 7825"/>
                <a:gd name="connsiteX1" fmla="*/ 3095 w 9957"/>
                <a:gd name="connsiteY1" fmla="*/ 7019 h 7825"/>
                <a:gd name="connsiteX2" fmla="*/ 5925 w 9957"/>
                <a:gd name="connsiteY2" fmla="*/ 6714 h 7825"/>
                <a:gd name="connsiteX3" fmla="*/ 9143 w 9957"/>
                <a:gd name="connsiteY3" fmla="*/ 4133 h 7825"/>
                <a:gd name="connsiteX4" fmla="*/ 8705 w 9957"/>
                <a:gd name="connsiteY4" fmla="*/ 1730 h 7825"/>
                <a:gd name="connsiteX5" fmla="*/ 3961 w 9957"/>
                <a:gd name="connsiteY5" fmla="*/ 1286 h 7825"/>
                <a:gd name="connsiteX6" fmla="*/ 889 w 9957"/>
                <a:gd name="connsiteY6" fmla="*/ 3109 h 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58" h="7825">
                  <a:moveTo>
                    <a:pt x="889" y="3109"/>
                  </a:moveTo>
                  <a:cubicBezTo>
                    <a:pt x="-443" y="4011"/>
                    <a:pt x="-689" y="7167"/>
                    <a:pt x="3095" y="7019"/>
                  </a:cubicBezTo>
                  <a:cubicBezTo>
                    <a:pt x="3608" y="8351"/>
                    <a:pt x="5738" y="7880"/>
                    <a:pt x="5925" y="6714"/>
                  </a:cubicBezTo>
                  <a:cubicBezTo>
                    <a:pt x="7235" y="7840"/>
                    <a:pt x="10146" y="6263"/>
                    <a:pt x="9143" y="4133"/>
                  </a:cubicBezTo>
                  <a:cubicBezTo>
                    <a:pt x="10576" y="3763"/>
                    <a:pt x="9921" y="1560"/>
                    <a:pt x="8705" y="1730"/>
                  </a:cubicBezTo>
                  <a:cubicBezTo>
                    <a:pt x="8963" y="-252"/>
                    <a:pt x="4635" y="-703"/>
                    <a:pt x="3961" y="1286"/>
                  </a:cubicBezTo>
                  <a:cubicBezTo>
                    <a:pt x="3161" y="178"/>
                    <a:pt x="211" y="691"/>
                    <a:pt x="889" y="3109"/>
                  </a:cubicBezTo>
                  <a:close/>
                </a:path>
              </a:pathLst>
            </a:custGeom>
            <a:solidFill>
              <a:srgbClr val="0070C0"/>
            </a:solidFill>
            <a:ln w="635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弧形 76"/>
            <p:cNvSpPr/>
            <p:nvPr/>
          </p:nvSpPr>
          <p:spPr>
            <a:xfrm>
              <a:off x="10389" y="2205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弧形 77"/>
            <p:cNvSpPr/>
            <p:nvPr/>
          </p:nvSpPr>
          <p:spPr>
            <a:xfrm rot="10200000">
              <a:off x="8112" y="6808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弧形 78"/>
            <p:cNvSpPr/>
            <p:nvPr/>
          </p:nvSpPr>
          <p:spPr>
            <a:xfrm rot="13080000">
              <a:off x="4901" y="5533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580515" y="1216025"/>
            <a:ext cx="9235440" cy="3672840"/>
            <a:chOff x="2489" y="1915"/>
            <a:chExt cx="14544" cy="5784"/>
          </a:xfrm>
        </p:grpSpPr>
        <p:grpSp>
          <p:nvGrpSpPr>
            <p:cNvPr id="13" name="组合 12"/>
            <p:cNvGrpSpPr/>
            <p:nvPr/>
          </p:nvGrpSpPr>
          <p:grpSpPr>
            <a:xfrm>
              <a:off x="15163" y="7045"/>
              <a:ext cx="1870" cy="655"/>
              <a:chOff x="15523" y="7917"/>
              <a:chExt cx="1870" cy="655"/>
            </a:xfrm>
          </p:grpSpPr>
          <p:sp>
            <p:nvSpPr>
              <p:cNvPr id="40" name="任意多边形 39"/>
              <p:cNvSpPr/>
              <p:nvPr/>
            </p:nvSpPr>
            <p:spPr>
              <a:xfrm rot="1260000" flipH="1">
                <a:off x="15693" y="7918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任意多边形 40"/>
              <p:cNvSpPr/>
              <p:nvPr/>
            </p:nvSpPr>
            <p:spPr>
              <a:xfrm rot="1440000" flipH="1">
                <a:off x="15523" y="7917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2489" y="4412"/>
              <a:ext cx="1673" cy="624"/>
              <a:chOff x="2489" y="4412"/>
              <a:chExt cx="1673" cy="624"/>
            </a:xfrm>
          </p:grpSpPr>
          <p:sp>
            <p:nvSpPr>
              <p:cNvPr id="59" name="任意多边形 58"/>
              <p:cNvSpPr/>
              <p:nvPr/>
            </p:nvSpPr>
            <p:spPr>
              <a:xfrm rot="20580000">
                <a:off x="2510" y="4504"/>
                <a:ext cx="1653" cy="532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任意多边形 59"/>
              <p:cNvSpPr/>
              <p:nvPr/>
            </p:nvSpPr>
            <p:spPr>
              <a:xfrm rot="21000000">
                <a:off x="2489" y="4412"/>
                <a:ext cx="1653" cy="536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61" name="组合 60"/>
            <p:cNvGrpSpPr/>
            <p:nvPr/>
          </p:nvGrpSpPr>
          <p:grpSpPr>
            <a:xfrm rot="2340000">
              <a:off x="3827" y="1915"/>
              <a:ext cx="1297" cy="596"/>
              <a:chOff x="2489" y="4412"/>
              <a:chExt cx="1673" cy="624"/>
            </a:xfrm>
          </p:grpSpPr>
          <p:sp>
            <p:nvSpPr>
              <p:cNvPr id="62" name="任意多边形 61"/>
              <p:cNvSpPr/>
              <p:nvPr/>
            </p:nvSpPr>
            <p:spPr>
              <a:xfrm rot="20580000">
                <a:off x="2510" y="4504"/>
                <a:ext cx="1653" cy="532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任意多边形 62"/>
              <p:cNvSpPr/>
              <p:nvPr/>
            </p:nvSpPr>
            <p:spPr>
              <a:xfrm rot="21000000">
                <a:off x="2489" y="4412"/>
                <a:ext cx="1653" cy="536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66" name="组合 65"/>
            <p:cNvGrpSpPr/>
            <p:nvPr/>
          </p:nvGrpSpPr>
          <p:grpSpPr>
            <a:xfrm rot="19020000">
              <a:off x="14702" y="2434"/>
              <a:ext cx="1444" cy="738"/>
              <a:chOff x="15523" y="7917"/>
              <a:chExt cx="1870" cy="655"/>
            </a:xfrm>
          </p:grpSpPr>
          <p:sp>
            <p:nvSpPr>
              <p:cNvPr id="68" name="任意多边形 67"/>
              <p:cNvSpPr/>
              <p:nvPr/>
            </p:nvSpPr>
            <p:spPr>
              <a:xfrm rot="1260000" flipH="1">
                <a:off x="15693" y="7918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任意多边形 68"/>
              <p:cNvSpPr/>
              <p:nvPr/>
            </p:nvSpPr>
            <p:spPr>
              <a:xfrm rot="1440000" flipH="1">
                <a:off x="15523" y="7917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0" name="组合 79"/>
          <p:cNvGrpSpPr/>
          <p:nvPr/>
        </p:nvGrpSpPr>
        <p:grpSpPr>
          <a:xfrm>
            <a:off x="694690" y="616585"/>
            <a:ext cx="10905490" cy="5532120"/>
            <a:chOff x="1094" y="971"/>
            <a:chExt cx="17174" cy="8712"/>
          </a:xfrm>
        </p:grpSpPr>
        <p:grpSp>
          <p:nvGrpSpPr>
            <p:cNvPr id="81" name="组合 80"/>
            <p:cNvGrpSpPr/>
            <p:nvPr/>
          </p:nvGrpSpPr>
          <p:grpSpPr>
            <a:xfrm>
              <a:off x="1444" y="1640"/>
              <a:ext cx="16825" cy="7536"/>
              <a:chOff x="1464" y="2040"/>
              <a:chExt cx="16825" cy="7536"/>
            </a:xfrm>
          </p:grpSpPr>
          <p:grpSp>
            <p:nvGrpSpPr>
              <p:cNvPr id="82" name="组合 81"/>
              <p:cNvGrpSpPr/>
              <p:nvPr/>
            </p:nvGrpSpPr>
            <p:grpSpPr>
              <a:xfrm>
                <a:off x="1464" y="2040"/>
                <a:ext cx="16825" cy="7207"/>
                <a:chOff x="1464" y="2040"/>
                <a:chExt cx="16825" cy="7207"/>
              </a:xfrm>
            </p:grpSpPr>
            <p:grpSp>
              <p:nvGrpSpPr>
                <p:cNvPr id="83" name="组合 82"/>
                <p:cNvGrpSpPr/>
                <p:nvPr/>
              </p:nvGrpSpPr>
              <p:grpSpPr>
                <a:xfrm>
                  <a:off x="4831" y="5458"/>
                  <a:ext cx="514" cy="543"/>
                  <a:chOff x="8501" y="6160"/>
                  <a:chExt cx="734" cy="851"/>
                </a:xfrm>
              </p:grpSpPr>
              <p:sp>
                <p:nvSpPr>
                  <p:cNvPr id="84" name="十字星 83"/>
                  <p:cNvSpPr/>
                  <p:nvPr/>
                </p:nvSpPr>
                <p:spPr>
                  <a:xfrm>
                    <a:off x="8501" y="6160"/>
                    <a:ext cx="734" cy="850"/>
                  </a:xfrm>
                  <a:prstGeom prst="star4">
                    <a:avLst/>
                  </a:prstGeom>
                  <a:solidFill>
                    <a:srgbClr val="FFF370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5" name="十字星 84"/>
                  <p:cNvSpPr/>
                  <p:nvPr/>
                </p:nvSpPr>
                <p:spPr>
                  <a:xfrm>
                    <a:off x="8501" y="6161"/>
                    <a:ext cx="734" cy="850"/>
                  </a:xfrm>
                  <a:prstGeom prst="star4">
                    <a:avLst/>
                  </a:prstGeom>
                  <a:noFill/>
                  <a:ln w="12700">
                    <a:solidFill>
                      <a:srgbClr val="4F3D3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86" name="十字星 85"/>
                <p:cNvSpPr/>
                <p:nvPr/>
              </p:nvSpPr>
              <p:spPr>
                <a:xfrm>
                  <a:off x="15060" y="3747"/>
                  <a:ext cx="428" cy="464"/>
                </a:xfrm>
                <a:prstGeom prst="star4">
                  <a:avLst/>
                </a:prstGeom>
                <a:solidFill>
                  <a:srgbClr val="0070C0"/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同心圆 86"/>
                <p:cNvSpPr/>
                <p:nvPr/>
              </p:nvSpPr>
              <p:spPr>
                <a:xfrm>
                  <a:off x="11503" y="8292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同心圆 87"/>
                <p:cNvSpPr/>
                <p:nvPr/>
              </p:nvSpPr>
              <p:spPr>
                <a:xfrm>
                  <a:off x="13710" y="5458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同心圆 88"/>
                <p:cNvSpPr/>
                <p:nvPr/>
              </p:nvSpPr>
              <p:spPr>
                <a:xfrm>
                  <a:off x="10515" y="7382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同心圆 89"/>
                <p:cNvSpPr/>
                <p:nvPr/>
              </p:nvSpPr>
              <p:spPr>
                <a:xfrm>
                  <a:off x="6189" y="7381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椭圆 90"/>
                <p:cNvSpPr/>
                <p:nvPr/>
              </p:nvSpPr>
              <p:spPr>
                <a:xfrm>
                  <a:off x="11431" y="7716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椭圆 91"/>
                <p:cNvSpPr/>
                <p:nvPr/>
              </p:nvSpPr>
              <p:spPr>
                <a:xfrm>
                  <a:off x="6861" y="7447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椭圆 92"/>
                <p:cNvSpPr/>
                <p:nvPr/>
              </p:nvSpPr>
              <p:spPr>
                <a:xfrm>
                  <a:off x="9879" y="8578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椭圆 93"/>
                <p:cNvSpPr/>
                <p:nvPr/>
              </p:nvSpPr>
              <p:spPr>
                <a:xfrm>
                  <a:off x="14627" y="4885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十字星 94"/>
                <p:cNvSpPr/>
                <p:nvPr/>
              </p:nvSpPr>
              <p:spPr>
                <a:xfrm>
                  <a:off x="8012" y="6773"/>
                  <a:ext cx="514" cy="542"/>
                </a:xfrm>
                <a:prstGeom prst="star4">
                  <a:avLst/>
                </a:prstGeom>
                <a:solidFill>
                  <a:srgbClr val="FFF370"/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6" name="同心圆 95"/>
                <p:cNvSpPr/>
                <p:nvPr/>
              </p:nvSpPr>
              <p:spPr>
                <a:xfrm>
                  <a:off x="1464" y="6846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同心圆 99"/>
                <p:cNvSpPr/>
                <p:nvPr/>
              </p:nvSpPr>
              <p:spPr>
                <a:xfrm>
                  <a:off x="4495" y="4211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同心圆 100"/>
                <p:cNvSpPr/>
                <p:nvPr/>
              </p:nvSpPr>
              <p:spPr>
                <a:xfrm>
                  <a:off x="14627" y="7183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同心圆 101"/>
                <p:cNvSpPr/>
                <p:nvPr/>
              </p:nvSpPr>
              <p:spPr>
                <a:xfrm>
                  <a:off x="13102" y="2040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同心圆 102"/>
                <p:cNvSpPr/>
                <p:nvPr/>
              </p:nvSpPr>
              <p:spPr>
                <a:xfrm>
                  <a:off x="2475" y="2041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同心圆 103"/>
                <p:cNvSpPr/>
                <p:nvPr/>
              </p:nvSpPr>
              <p:spPr>
                <a:xfrm>
                  <a:off x="17453" y="6623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5" name="同心圆 104"/>
                <p:cNvSpPr/>
                <p:nvPr/>
              </p:nvSpPr>
              <p:spPr>
                <a:xfrm>
                  <a:off x="17953" y="2563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同心圆 105"/>
                <p:cNvSpPr/>
                <p:nvPr/>
              </p:nvSpPr>
              <p:spPr>
                <a:xfrm>
                  <a:off x="6438" y="8911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同心圆 106"/>
                <p:cNvSpPr/>
                <p:nvPr/>
              </p:nvSpPr>
              <p:spPr>
                <a:xfrm>
                  <a:off x="10854" y="2564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08" name="十字星 107"/>
              <p:cNvSpPr/>
              <p:nvPr/>
            </p:nvSpPr>
            <p:spPr>
              <a:xfrm>
                <a:off x="10764" y="9111"/>
                <a:ext cx="428" cy="465"/>
              </a:xfrm>
              <a:prstGeom prst="star4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09" name="组合 108"/>
            <p:cNvGrpSpPr/>
            <p:nvPr/>
          </p:nvGrpSpPr>
          <p:grpSpPr>
            <a:xfrm>
              <a:off x="1094" y="971"/>
              <a:ext cx="16524" cy="8062"/>
              <a:chOff x="1094" y="971"/>
              <a:chExt cx="16524" cy="8062"/>
            </a:xfrm>
          </p:grpSpPr>
          <p:sp>
            <p:nvSpPr>
              <p:cNvPr id="110" name="椭圆 109"/>
              <p:cNvSpPr/>
              <p:nvPr/>
            </p:nvSpPr>
            <p:spPr>
              <a:xfrm>
                <a:off x="3224" y="971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椭圆 110"/>
              <p:cNvSpPr/>
              <p:nvPr/>
            </p:nvSpPr>
            <p:spPr>
              <a:xfrm>
                <a:off x="17268" y="2854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椭圆 111"/>
              <p:cNvSpPr/>
              <p:nvPr/>
            </p:nvSpPr>
            <p:spPr>
              <a:xfrm>
                <a:off x="6069" y="7892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椭圆 112"/>
              <p:cNvSpPr/>
              <p:nvPr/>
            </p:nvSpPr>
            <p:spPr>
              <a:xfrm>
                <a:off x="1094" y="8691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14" name="椭圆 113"/>
            <p:cNvSpPr/>
            <p:nvPr/>
          </p:nvSpPr>
          <p:spPr>
            <a:xfrm>
              <a:off x="13418" y="9341"/>
              <a:ext cx="350" cy="342"/>
            </a:xfrm>
            <a:prstGeom prst="ellipse">
              <a:avLst/>
            </a:pr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289300" y="626745"/>
            <a:ext cx="5874385" cy="4777105"/>
            <a:chOff x="5434" y="1297"/>
            <a:chExt cx="9251" cy="7523"/>
          </a:xfrm>
        </p:grpSpPr>
        <p:pic>
          <p:nvPicPr>
            <p:cNvPr id="9" name="图片 8" descr="347737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34" y="1297"/>
              <a:ext cx="2812" cy="2812"/>
            </a:xfrm>
            <a:prstGeom prst="rect">
              <a:avLst/>
            </a:prstGeom>
          </p:spPr>
        </p:pic>
        <p:pic>
          <p:nvPicPr>
            <p:cNvPr id="11" name="图片 10" descr="347737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858" y="5993"/>
              <a:ext cx="2827" cy="2827"/>
            </a:xfrm>
            <a:prstGeom prst="rect">
              <a:avLst/>
            </a:prstGeom>
          </p:spPr>
        </p:pic>
      </p:grpSp>
      <p:sp>
        <p:nvSpPr>
          <p:cNvPr id="15" name="椭圆 14"/>
          <p:cNvSpPr/>
          <p:nvPr/>
        </p:nvSpPr>
        <p:spPr>
          <a:xfrm>
            <a:off x="8735060" y="3874770"/>
            <a:ext cx="75565" cy="75565"/>
          </a:xfrm>
          <a:prstGeom prst="ellipse">
            <a:avLst/>
          </a:prstGeom>
          <a:solidFill>
            <a:srgbClr val="FFF3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731895" y="1812290"/>
            <a:ext cx="478853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dirty="0">
                <a:solidFill>
                  <a:schemeClr val="bg1"/>
                </a:solidFill>
                <a:cs typeface="+mn-ea"/>
                <a:sym typeface="+mn-lt"/>
              </a:rPr>
              <a:t>预防溺水</a:t>
            </a:r>
          </a:p>
          <a:p>
            <a:pPr algn="ctr"/>
            <a:r>
              <a:rPr lang="zh-CN" altLang="en-US" sz="7200" dirty="0">
                <a:solidFill>
                  <a:schemeClr val="bg1"/>
                </a:solidFill>
                <a:cs typeface="+mn-ea"/>
                <a:sym typeface="+mn-lt"/>
              </a:rPr>
              <a:t>从我做起</a:t>
            </a:r>
          </a:p>
        </p:txBody>
      </p: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090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5120" y="522605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任意多边形 3"/>
          <p:cNvSpPr/>
          <p:nvPr/>
        </p:nvSpPr>
        <p:spPr>
          <a:xfrm>
            <a:off x="292947" y="522605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325755" y="1250126"/>
            <a:ext cx="2952169" cy="1330322"/>
          </a:xfrm>
          <a:custGeom>
            <a:avLst/>
            <a:gdLst>
              <a:gd name="connsiteX0" fmla="*/ 0 w 4649"/>
              <a:gd name="connsiteY0" fmla="*/ 2 h 2094"/>
              <a:gd name="connsiteX1" fmla="*/ 3099 w 4649"/>
              <a:gd name="connsiteY1" fmla="*/ 1 h 2094"/>
              <a:gd name="connsiteX2" fmla="*/ 3864 w 4649"/>
              <a:gd name="connsiteY2" fmla="*/ 1 h 2094"/>
              <a:gd name="connsiteX3" fmla="*/ 3864 w 4649"/>
              <a:gd name="connsiteY3" fmla="*/ 505 h 2094"/>
              <a:gd name="connsiteX4" fmla="*/ 3057 w 4649"/>
              <a:gd name="connsiteY4" fmla="*/ 505 h 2094"/>
              <a:gd name="connsiteX5" fmla="*/ 3057 w 4649"/>
              <a:gd name="connsiteY5" fmla="*/ 905 h 2094"/>
              <a:gd name="connsiteX6" fmla="*/ 4477 w 4649"/>
              <a:gd name="connsiteY6" fmla="*/ 905 h 2094"/>
              <a:gd name="connsiteX7" fmla="*/ 4486 w 4649"/>
              <a:gd name="connsiteY7" fmla="*/ 1309 h 2094"/>
              <a:gd name="connsiteX8" fmla="*/ 3585 w 4649"/>
              <a:gd name="connsiteY8" fmla="*/ 1314 h 2094"/>
              <a:gd name="connsiteX9" fmla="*/ 3580 w 4649"/>
              <a:gd name="connsiteY9" fmla="*/ 1691 h 2094"/>
              <a:gd name="connsiteX10" fmla="*/ 4184 w 4649"/>
              <a:gd name="connsiteY10" fmla="*/ 1697 h 2094"/>
              <a:gd name="connsiteX11" fmla="*/ 4202 w 4649"/>
              <a:gd name="connsiteY11" fmla="*/ 2092 h 2094"/>
              <a:gd name="connsiteX12" fmla="*/ 0 w 4649"/>
              <a:gd name="connsiteY12" fmla="*/ 2076 h 2094"/>
              <a:gd name="connsiteX13" fmla="*/ 0 w 4649"/>
              <a:gd name="connsiteY13" fmla="*/ 2 h 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49" h="2095">
                <a:moveTo>
                  <a:pt x="0" y="2"/>
                </a:moveTo>
                <a:lnTo>
                  <a:pt x="3099" y="1"/>
                </a:lnTo>
                <a:lnTo>
                  <a:pt x="3864" y="1"/>
                </a:lnTo>
                <a:cubicBezTo>
                  <a:pt x="4243" y="-20"/>
                  <a:pt x="4244" y="542"/>
                  <a:pt x="3864" y="505"/>
                </a:cubicBezTo>
                <a:lnTo>
                  <a:pt x="3057" y="505"/>
                </a:lnTo>
                <a:cubicBezTo>
                  <a:pt x="2803" y="470"/>
                  <a:pt x="2809" y="916"/>
                  <a:pt x="3057" y="905"/>
                </a:cubicBezTo>
                <a:lnTo>
                  <a:pt x="4477" y="905"/>
                </a:lnTo>
                <a:cubicBezTo>
                  <a:pt x="4729" y="929"/>
                  <a:pt x="4680" y="1342"/>
                  <a:pt x="4486" y="1309"/>
                </a:cubicBezTo>
                <a:lnTo>
                  <a:pt x="3585" y="1314"/>
                </a:lnTo>
                <a:cubicBezTo>
                  <a:pt x="3407" y="1301"/>
                  <a:pt x="3380" y="1690"/>
                  <a:pt x="3580" y="1691"/>
                </a:cubicBezTo>
                <a:lnTo>
                  <a:pt x="4184" y="1697"/>
                </a:lnTo>
                <a:cubicBezTo>
                  <a:pt x="4421" y="1686"/>
                  <a:pt x="4380" y="2139"/>
                  <a:pt x="4202" y="2092"/>
                </a:cubicBezTo>
                <a:lnTo>
                  <a:pt x="0" y="2076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609975" y="2466340"/>
            <a:ext cx="7306310" cy="493395"/>
            <a:chOff x="5685" y="3884"/>
            <a:chExt cx="11506" cy="777"/>
          </a:xfrm>
        </p:grpSpPr>
        <p:grpSp>
          <p:nvGrpSpPr>
            <p:cNvPr id="79" name="组合 78"/>
            <p:cNvGrpSpPr/>
            <p:nvPr/>
          </p:nvGrpSpPr>
          <p:grpSpPr>
            <a:xfrm>
              <a:off x="5685" y="3884"/>
              <a:ext cx="5823" cy="760"/>
              <a:chOff x="5685" y="3884"/>
              <a:chExt cx="5823" cy="760"/>
            </a:xfrm>
          </p:grpSpPr>
          <p:grpSp>
            <p:nvGrpSpPr>
              <p:cNvPr id="44" name="组合 43"/>
              <p:cNvGrpSpPr/>
              <p:nvPr/>
            </p:nvGrpSpPr>
            <p:grpSpPr>
              <a:xfrm>
                <a:off x="5685" y="3884"/>
                <a:ext cx="795" cy="761"/>
                <a:chOff x="6362" y="4392"/>
                <a:chExt cx="897" cy="858"/>
              </a:xfrm>
            </p:grpSpPr>
            <p:grpSp>
              <p:nvGrpSpPr>
                <p:cNvPr id="41" name="组合 40"/>
                <p:cNvGrpSpPr/>
                <p:nvPr/>
              </p:nvGrpSpPr>
              <p:grpSpPr>
                <a:xfrm>
                  <a:off x="6362" y="4392"/>
                  <a:ext cx="897" cy="836"/>
                  <a:chOff x="6362" y="4392"/>
                  <a:chExt cx="897" cy="836"/>
                </a:xfrm>
              </p:grpSpPr>
              <p:sp>
                <p:nvSpPr>
                  <p:cNvPr id="37" name="同心圆 36"/>
                  <p:cNvSpPr/>
                  <p:nvPr/>
                </p:nvSpPr>
                <p:spPr>
                  <a:xfrm>
                    <a:off x="6423" y="4392"/>
                    <a:ext cx="836" cy="836"/>
                  </a:xfrm>
                  <a:prstGeom prst="donut">
                    <a:avLst/>
                  </a:prstGeom>
                  <a:solidFill>
                    <a:srgbClr val="00B0F0">
                      <a:alpha val="60000"/>
                    </a:srgbClr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1" name="同心圆 10"/>
                  <p:cNvSpPr/>
                  <p:nvPr/>
                </p:nvSpPr>
                <p:spPr>
                  <a:xfrm>
                    <a:off x="6362" y="4392"/>
                    <a:ext cx="836" cy="836"/>
                  </a:xfrm>
                  <a:prstGeom prst="donut">
                    <a:avLst/>
                  </a:prstGeom>
                  <a:noFill/>
                  <a:ln w="25400">
                    <a:solidFill>
                      <a:srgbClr val="4F3D3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43" name="文本框 42"/>
                <p:cNvSpPr txBox="1"/>
                <p:nvPr/>
              </p:nvSpPr>
              <p:spPr>
                <a:xfrm>
                  <a:off x="6430" y="4432"/>
                  <a:ext cx="589" cy="8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1</a:t>
                  </a:r>
                </a:p>
              </p:txBody>
            </p:sp>
          </p:grpSp>
          <p:sp>
            <p:nvSpPr>
              <p:cNvPr id="78" name="文本框 77"/>
              <p:cNvSpPr txBox="1"/>
              <p:nvPr/>
            </p:nvSpPr>
            <p:spPr>
              <a:xfrm>
                <a:off x="6606" y="3884"/>
                <a:ext cx="4902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b="1">
                    <a:solidFill>
                      <a:schemeClr val="tx1"/>
                    </a:solidFill>
                    <a:cs typeface="+mn-ea"/>
                    <a:sym typeface="+mn-lt"/>
                  </a:rPr>
                  <a:t>溺水的急救方法</a:t>
                </a:r>
              </a:p>
            </p:txBody>
          </p:sp>
        </p:grpSp>
        <p:grpSp>
          <p:nvGrpSpPr>
            <p:cNvPr id="81" name="组合 80"/>
            <p:cNvGrpSpPr/>
            <p:nvPr/>
          </p:nvGrpSpPr>
          <p:grpSpPr>
            <a:xfrm>
              <a:off x="11277" y="3919"/>
              <a:ext cx="5914" cy="742"/>
              <a:chOff x="11277" y="3919"/>
              <a:chExt cx="5914" cy="742"/>
            </a:xfrm>
          </p:grpSpPr>
          <p:grpSp>
            <p:nvGrpSpPr>
              <p:cNvPr id="61" name="组合 60"/>
              <p:cNvGrpSpPr/>
              <p:nvPr/>
            </p:nvGrpSpPr>
            <p:grpSpPr>
              <a:xfrm>
                <a:off x="11277" y="3919"/>
                <a:ext cx="795" cy="743"/>
                <a:chOff x="6362" y="4392"/>
                <a:chExt cx="897" cy="838"/>
              </a:xfrm>
            </p:grpSpPr>
            <p:grpSp>
              <p:nvGrpSpPr>
                <p:cNvPr id="62" name="组合 61"/>
                <p:cNvGrpSpPr/>
                <p:nvPr/>
              </p:nvGrpSpPr>
              <p:grpSpPr>
                <a:xfrm>
                  <a:off x="6362" y="4392"/>
                  <a:ext cx="897" cy="836"/>
                  <a:chOff x="6362" y="4392"/>
                  <a:chExt cx="897" cy="836"/>
                </a:xfrm>
              </p:grpSpPr>
              <p:sp>
                <p:nvSpPr>
                  <p:cNvPr id="63" name="同心圆 62"/>
                  <p:cNvSpPr/>
                  <p:nvPr/>
                </p:nvSpPr>
                <p:spPr>
                  <a:xfrm>
                    <a:off x="6423" y="4392"/>
                    <a:ext cx="836" cy="836"/>
                  </a:xfrm>
                  <a:prstGeom prst="donut">
                    <a:avLst/>
                  </a:prstGeom>
                  <a:solidFill>
                    <a:srgbClr val="00B0F0">
                      <a:alpha val="60000"/>
                    </a:srgbClr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6" name="同心圆 65"/>
                  <p:cNvSpPr/>
                  <p:nvPr/>
                </p:nvSpPr>
                <p:spPr>
                  <a:xfrm>
                    <a:off x="6362" y="4392"/>
                    <a:ext cx="836" cy="836"/>
                  </a:xfrm>
                  <a:prstGeom prst="donut">
                    <a:avLst/>
                  </a:prstGeom>
                  <a:noFill/>
                  <a:ln w="25400">
                    <a:solidFill>
                      <a:srgbClr val="4F3D3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67" name="文本框 66"/>
                <p:cNvSpPr txBox="1"/>
                <p:nvPr/>
              </p:nvSpPr>
              <p:spPr>
                <a:xfrm>
                  <a:off x="6450" y="4412"/>
                  <a:ext cx="589" cy="8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2</a:t>
                  </a:r>
                </a:p>
              </p:txBody>
            </p:sp>
          </p:grpSp>
          <p:sp>
            <p:nvSpPr>
              <p:cNvPr id="80" name="文本框 79"/>
              <p:cNvSpPr txBox="1"/>
              <p:nvPr/>
            </p:nvSpPr>
            <p:spPr>
              <a:xfrm>
                <a:off x="12289" y="3920"/>
                <a:ext cx="4902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b="1">
                    <a:solidFill>
                      <a:schemeClr val="tx1"/>
                    </a:solidFill>
                    <a:cs typeface="+mn-ea"/>
                    <a:sym typeface="+mn-lt"/>
                  </a:rPr>
                  <a:t>游泳的注意事项</a:t>
                </a: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3644265" y="4003675"/>
            <a:ext cx="7272020" cy="482600"/>
            <a:chOff x="5739" y="6305"/>
            <a:chExt cx="11452" cy="760"/>
          </a:xfrm>
        </p:grpSpPr>
        <p:grpSp>
          <p:nvGrpSpPr>
            <p:cNvPr id="83" name="组合 82"/>
            <p:cNvGrpSpPr/>
            <p:nvPr/>
          </p:nvGrpSpPr>
          <p:grpSpPr>
            <a:xfrm>
              <a:off x="5739" y="6305"/>
              <a:ext cx="5809" cy="760"/>
              <a:chOff x="5739" y="6305"/>
              <a:chExt cx="5809" cy="760"/>
            </a:xfrm>
          </p:grpSpPr>
          <p:grpSp>
            <p:nvGrpSpPr>
              <p:cNvPr id="68" name="组合 67"/>
              <p:cNvGrpSpPr/>
              <p:nvPr/>
            </p:nvGrpSpPr>
            <p:grpSpPr>
              <a:xfrm>
                <a:off x="5739" y="6305"/>
                <a:ext cx="795" cy="761"/>
                <a:chOff x="6362" y="4392"/>
                <a:chExt cx="897" cy="858"/>
              </a:xfrm>
            </p:grpSpPr>
            <p:grpSp>
              <p:nvGrpSpPr>
                <p:cNvPr id="69" name="组合 68"/>
                <p:cNvGrpSpPr/>
                <p:nvPr/>
              </p:nvGrpSpPr>
              <p:grpSpPr>
                <a:xfrm>
                  <a:off x="6362" y="4392"/>
                  <a:ext cx="897" cy="836"/>
                  <a:chOff x="6362" y="4392"/>
                  <a:chExt cx="897" cy="836"/>
                </a:xfrm>
              </p:grpSpPr>
              <p:sp>
                <p:nvSpPr>
                  <p:cNvPr id="70" name="同心圆 69"/>
                  <p:cNvSpPr/>
                  <p:nvPr/>
                </p:nvSpPr>
                <p:spPr>
                  <a:xfrm>
                    <a:off x="6423" y="4392"/>
                    <a:ext cx="836" cy="836"/>
                  </a:xfrm>
                  <a:prstGeom prst="donut">
                    <a:avLst/>
                  </a:prstGeom>
                  <a:solidFill>
                    <a:srgbClr val="00B0F0">
                      <a:alpha val="60000"/>
                    </a:srgbClr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1" name="同心圆 70"/>
                  <p:cNvSpPr/>
                  <p:nvPr/>
                </p:nvSpPr>
                <p:spPr>
                  <a:xfrm>
                    <a:off x="6362" y="4392"/>
                    <a:ext cx="836" cy="836"/>
                  </a:xfrm>
                  <a:prstGeom prst="donut">
                    <a:avLst/>
                  </a:prstGeom>
                  <a:noFill/>
                  <a:ln w="25400">
                    <a:solidFill>
                      <a:srgbClr val="4F3D3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72" name="文本框 71"/>
                <p:cNvSpPr txBox="1"/>
                <p:nvPr/>
              </p:nvSpPr>
              <p:spPr>
                <a:xfrm>
                  <a:off x="6430" y="4432"/>
                  <a:ext cx="589" cy="8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3</a:t>
                  </a:r>
                </a:p>
              </p:txBody>
            </p:sp>
          </p:grpSp>
          <p:sp>
            <p:nvSpPr>
              <p:cNvPr id="82" name="文本框 81"/>
              <p:cNvSpPr txBox="1"/>
              <p:nvPr/>
            </p:nvSpPr>
            <p:spPr>
              <a:xfrm>
                <a:off x="6646" y="6305"/>
                <a:ext cx="4902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b="1">
                    <a:solidFill>
                      <a:schemeClr val="tx1"/>
                    </a:solidFill>
                    <a:cs typeface="+mn-ea"/>
                    <a:sym typeface="+mn-lt"/>
                  </a:rPr>
                  <a:t>落水不要错误施救</a:t>
                </a:r>
              </a:p>
            </p:txBody>
          </p:sp>
        </p:grpSp>
        <p:grpSp>
          <p:nvGrpSpPr>
            <p:cNvPr id="85" name="组合 84"/>
            <p:cNvGrpSpPr/>
            <p:nvPr/>
          </p:nvGrpSpPr>
          <p:grpSpPr>
            <a:xfrm>
              <a:off x="11295" y="6305"/>
              <a:ext cx="5896" cy="760"/>
              <a:chOff x="11295" y="6305"/>
              <a:chExt cx="5896" cy="760"/>
            </a:xfrm>
          </p:grpSpPr>
          <p:grpSp>
            <p:nvGrpSpPr>
              <p:cNvPr id="73" name="组合 72"/>
              <p:cNvGrpSpPr/>
              <p:nvPr/>
            </p:nvGrpSpPr>
            <p:grpSpPr>
              <a:xfrm>
                <a:off x="11295" y="6305"/>
                <a:ext cx="795" cy="761"/>
                <a:chOff x="6362" y="4392"/>
                <a:chExt cx="897" cy="858"/>
              </a:xfrm>
            </p:grpSpPr>
            <p:grpSp>
              <p:nvGrpSpPr>
                <p:cNvPr id="74" name="组合 73"/>
                <p:cNvGrpSpPr/>
                <p:nvPr/>
              </p:nvGrpSpPr>
              <p:grpSpPr>
                <a:xfrm>
                  <a:off x="6362" y="4392"/>
                  <a:ext cx="897" cy="836"/>
                  <a:chOff x="6362" y="4392"/>
                  <a:chExt cx="897" cy="836"/>
                </a:xfrm>
              </p:grpSpPr>
              <p:sp>
                <p:nvSpPr>
                  <p:cNvPr id="75" name="同心圆 74"/>
                  <p:cNvSpPr/>
                  <p:nvPr/>
                </p:nvSpPr>
                <p:spPr>
                  <a:xfrm>
                    <a:off x="6423" y="4392"/>
                    <a:ext cx="836" cy="836"/>
                  </a:xfrm>
                  <a:prstGeom prst="donut">
                    <a:avLst/>
                  </a:prstGeom>
                  <a:solidFill>
                    <a:srgbClr val="00B0F0">
                      <a:alpha val="60000"/>
                    </a:srgbClr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6" name="同心圆 75"/>
                  <p:cNvSpPr/>
                  <p:nvPr/>
                </p:nvSpPr>
                <p:spPr>
                  <a:xfrm>
                    <a:off x="6362" y="4392"/>
                    <a:ext cx="836" cy="836"/>
                  </a:xfrm>
                  <a:prstGeom prst="donut">
                    <a:avLst/>
                  </a:prstGeom>
                  <a:noFill/>
                  <a:ln w="25400">
                    <a:solidFill>
                      <a:srgbClr val="4F3D3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77" name="文本框 76"/>
                <p:cNvSpPr txBox="1"/>
                <p:nvPr/>
              </p:nvSpPr>
              <p:spPr>
                <a:xfrm>
                  <a:off x="6430" y="4432"/>
                  <a:ext cx="589" cy="8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4</a:t>
                  </a:r>
                </a:p>
              </p:txBody>
            </p:sp>
          </p:grpSp>
          <p:sp>
            <p:nvSpPr>
              <p:cNvPr id="84" name="文本框 83"/>
              <p:cNvSpPr txBox="1"/>
              <p:nvPr/>
            </p:nvSpPr>
            <p:spPr>
              <a:xfrm>
                <a:off x="12289" y="6305"/>
                <a:ext cx="4902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b="1">
                    <a:solidFill>
                      <a:schemeClr val="tx1"/>
                    </a:solidFill>
                    <a:cs typeface="+mn-ea"/>
                    <a:sym typeface="+mn-lt"/>
                  </a:rPr>
                  <a:t>落水如何自救</a:t>
                </a:r>
              </a:p>
            </p:txBody>
          </p:sp>
        </p:grpSp>
      </p:grpSp>
      <p:grpSp>
        <p:nvGrpSpPr>
          <p:cNvPr id="86" name="组合 85"/>
          <p:cNvGrpSpPr/>
          <p:nvPr/>
        </p:nvGrpSpPr>
        <p:grpSpPr>
          <a:xfrm>
            <a:off x="1558925" y="830593"/>
            <a:ext cx="7252970" cy="4642192"/>
            <a:chOff x="2475" y="1718"/>
            <a:chExt cx="11422" cy="7311"/>
          </a:xfrm>
        </p:grpSpPr>
        <p:grpSp>
          <p:nvGrpSpPr>
            <p:cNvPr id="87" name="组合 86"/>
            <p:cNvGrpSpPr/>
            <p:nvPr/>
          </p:nvGrpSpPr>
          <p:grpSpPr>
            <a:xfrm>
              <a:off x="2475" y="1718"/>
              <a:ext cx="11422" cy="6846"/>
              <a:chOff x="2475" y="1718"/>
              <a:chExt cx="11422" cy="6846"/>
            </a:xfrm>
          </p:grpSpPr>
          <p:sp>
            <p:nvSpPr>
              <p:cNvPr id="89" name="十字星 88"/>
              <p:cNvSpPr/>
              <p:nvPr/>
            </p:nvSpPr>
            <p:spPr>
              <a:xfrm>
                <a:off x="11702" y="7403"/>
                <a:ext cx="514" cy="542"/>
              </a:xfrm>
              <a:prstGeom prst="star4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十字星 91"/>
              <p:cNvSpPr/>
              <p:nvPr/>
            </p:nvSpPr>
            <p:spPr>
              <a:xfrm>
                <a:off x="6126" y="3747"/>
                <a:ext cx="428" cy="464"/>
              </a:xfrm>
              <a:prstGeom prst="star4">
                <a:avLst/>
              </a:prstGeom>
              <a:solidFill>
                <a:srgbClr val="8DCCE9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同心圆 93"/>
              <p:cNvSpPr/>
              <p:nvPr/>
            </p:nvSpPr>
            <p:spPr>
              <a:xfrm>
                <a:off x="5509" y="4858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5" name="同心圆 94"/>
              <p:cNvSpPr/>
              <p:nvPr/>
            </p:nvSpPr>
            <p:spPr>
              <a:xfrm>
                <a:off x="10216" y="4977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6" name="同心圆 95"/>
              <p:cNvSpPr/>
              <p:nvPr/>
            </p:nvSpPr>
            <p:spPr>
              <a:xfrm>
                <a:off x="11065" y="7316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0" name="同心圆 99"/>
              <p:cNvSpPr/>
              <p:nvPr/>
            </p:nvSpPr>
            <p:spPr>
              <a:xfrm>
                <a:off x="6215" y="7566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1" name="椭圆 100"/>
              <p:cNvSpPr/>
              <p:nvPr/>
            </p:nvSpPr>
            <p:spPr>
              <a:xfrm>
                <a:off x="12038" y="6623"/>
                <a:ext cx="119" cy="11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椭圆 101"/>
              <p:cNvSpPr/>
              <p:nvPr/>
            </p:nvSpPr>
            <p:spPr>
              <a:xfrm>
                <a:off x="5456" y="6954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椭圆 102"/>
              <p:cNvSpPr/>
              <p:nvPr/>
            </p:nvSpPr>
            <p:spPr>
              <a:xfrm>
                <a:off x="6041" y="5751"/>
                <a:ext cx="119" cy="11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椭圆 103"/>
              <p:cNvSpPr/>
              <p:nvPr/>
            </p:nvSpPr>
            <p:spPr>
              <a:xfrm>
                <a:off x="11778" y="5108"/>
                <a:ext cx="119" cy="11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十字星 105"/>
              <p:cNvSpPr/>
              <p:nvPr/>
            </p:nvSpPr>
            <p:spPr>
              <a:xfrm>
                <a:off x="6554" y="6172"/>
                <a:ext cx="514" cy="543"/>
              </a:xfrm>
              <a:prstGeom prst="star4">
                <a:avLst/>
              </a:prstGeom>
              <a:solidFill>
                <a:srgbClr val="FFF37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同心圆 107"/>
              <p:cNvSpPr/>
              <p:nvPr/>
            </p:nvSpPr>
            <p:spPr>
              <a:xfrm>
                <a:off x="4350" y="5972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9" name="同心圆 108"/>
              <p:cNvSpPr/>
              <p:nvPr/>
            </p:nvSpPr>
            <p:spPr>
              <a:xfrm>
                <a:off x="13561" y="6308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1" name="同心圆 110"/>
              <p:cNvSpPr/>
              <p:nvPr/>
            </p:nvSpPr>
            <p:spPr>
              <a:xfrm>
                <a:off x="12110" y="3327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2" name="同心圆 111"/>
              <p:cNvSpPr/>
              <p:nvPr/>
            </p:nvSpPr>
            <p:spPr>
              <a:xfrm>
                <a:off x="2475" y="1718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5" name="同心圆 114"/>
              <p:cNvSpPr/>
              <p:nvPr/>
            </p:nvSpPr>
            <p:spPr>
              <a:xfrm>
                <a:off x="5705" y="8228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6" name="同心圆 115"/>
              <p:cNvSpPr/>
              <p:nvPr/>
            </p:nvSpPr>
            <p:spPr>
              <a:xfrm>
                <a:off x="11452" y="3961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18" name="十字星 117"/>
            <p:cNvSpPr/>
            <p:nvPr/>
          </p:nvSpPr>
          <p:spPr>
            <a:xfrm>
              <a:off x="13282" y="8564"/>
              <a:ext cx="428" cy="465"/>
            </a:xfrm>
            <a:prstGeom prst="star4">
              <a:avLst/>
            </a:prstGeom>
            <a:solidFill>
              <a:srgbClr val="8DCCE9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73075" y="1421130"/>
            <a:ext cx="1864360" cy="1569720"/>
            <a:chOff x="745" y="2238"/>
            <a:chExt cx="2936" cy="2472"/>
          </a:xfrm>
        </p:grpSpPr>
        <p:sp>
          <p:nvSpPr>
            <p:cNvPr id="8" name="文本框 7"/>
            <p:cNvSpPr txBox="1"/>
            <p:nvPr/>
          </p:nvSpPr>
          <p:spPr>
            <a:xfrm>
              <a:off x="810" y="2238"/>
              <a:ext cx="2871" cy="2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rgbClr val="0070C0"/>
                  </a:solidFill>
                  <a:cs typeface="+mn-ea"/>
                  <a:sym typeface="+mn-lt"/>
                </a:rPr>
                <a:t>目录</a:t>
              </a:r>
            </a:p>
            <a:p>
              <a:pPr algn="ctr"/>
              <a:r>
                <a:rPr lang="en-US" altLang="zh-CN" sz="3200" b="1">
                  <a:solidFill>
                    <a:srgbClr val="0070C0"/>
                  </a:solidFill>
                  <a:cs typeface="+mn-ea"/>
                  <a:sym typeface="+mn-lt"/>
                </a:rPr>
                <a:t>contents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745" y="2564"/>
              <a:ext cx="430" cy="385"/>
              <a:chOff x="745" y="2564"/>
              <a:chExt cx="430" cy="385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825" y="2607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745" y="2564"/>
                <a:ext cx="350" cy="34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9565" y="533400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299932" y="529590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2988945" y="1109345"/>
            <a:ext cx="6525260" cy="4485640"/>
            <a:chOff x="4707" y="1747"/>
            <a:chExt cx="10276" cy="7064"/>
          </a:xfrm>
        </p:grpSpPr>
        <p:sp>
          <p:nvSpPr>
            <p:cNvPr id="76" name="任意多边形 75"/>
            <p:cNvSpPr/>
            <p:nvPr/>
          </p:nvSpPr>
          <p:spPr>
            <a:xfrm rot="300000">
              <a:off x="4707" y="1747"/>
              <a:ext cx="10276" cy="7065"/>
            </a:xfrm>
            <a:custGeom>
              <a:avLst/>
              <a:gdLst>
                <a:gd name="connsiteX0" fmla="*/ 889 w 9957"/>
                <a:gd name="connsiteY0" fmla="*/ 3109 h 7825"/>
                <a:gd name="connsiteX1" fmla="*/ 3095 w 9957"/>
                <a:gd name="connsiteY1" fmla="*/ 7019 h 7825"/>
                <a:gd name="connsiteX2" fmla="*/ 5925 w 9957"/>
                <a:gd name="connsiteY2" fmla="*/ 6714 h 7825"/>
                <a:gd name="connsiteX3" fmla="*/ 9143 w 9957"/>
                <a:gd name="connsiteY3" fmla="*/ 4133 h 7825"/>
                <a:gd name="connsiteX4" fmla="*/ 8705 w 9957"/>
                <a:gd name="connsiteY4" fmla="*/ 1730 h 7825"/>
                <a:gd name="connsiteX5" fmla="*/ 3961 w 9957"/>
                <a:gd name="connsiteY5" fmla="*/ 1286 h 7825"/>
                <a:gd name="connsiteX6" fmla="*/ 889 w 9957"/>
                <a:gd name="connsiteY6" fmla="*/ 3109 h 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58" h="7825">
                  <a:moveTo>
                    <a:pt x="889" y="3109"/>
                  </a:moveTo>
                  <a:cubicBezTo>
                    <a:pt x="-443" y="4011"/>
                    <a:pt x="-689" y="7167"/>
                    <a:pt x="3095" y="7019"/>
                  </a:cubicBezTo>
                  <a:cubicBezTo>
                    <a:pt x="3608" y="8351"/>
                    <a:pt x="5738" y="7880"/>
                    <a:pt x="5925" y="6714"/>
                  </a:cubicBezTo>
                  <a:cubicBezTo>
                    <a:pt x="7235" y="7840"/>
                    <a:pt x="10146" y="6263"/>
                    <a:pt x="9143" y="4133"/>
                  </a:cubicBezTo>
                  <a:cubicBezTo>
                    <a:pt x="10576" y="3763"/>
                    <a:pt x="9921" y="1560"/>
                    <a:pt x="8705" y="1730"/>
                  </a:cubicBezTo>
                  <a:cubicBezTo>
                    <a:pt x="8963" y="-252"/>
                    <a:pt x="4635" y="-703"/>
                    <a:pt x="3961" y="1286"/>
                  </a:cubicBezTo>
                  <a:cubicBezTo>
                    <a:pt x="3161" y="178"/>
                    <a:pt x="211" y="691"/>
                    <a:pt x="889" y="3109"/>
                  </a:cubicBezTo>
                  <a:close/>
                </a:path>
              </a:pathLst>
            </a:custGeom>
            <a:solidFill>
              <a:srgbClr val="0070C0"/>
            </a:solidFill>
            <a:ln w="635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弧形 76"/>
            <p:cNvSpPr/>
            <p:nvPr/>
          </p:nvSpPr>
          <p:spPr>
            <a:xfrm>
              <a:off x="10389" y="2205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弧形 77"/>
            <p:cNvSpPr/>
            <p:nvPr/>
          </p:nvSpPr>
          <p:spPr>
            <a:xfrm rot="10200000">
              <a:off x="8112" y="6808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弧形 78"/>
            <p:cNvSpPr/>
            <p:nvPr/>
          </p:nvSpPr>
          <p:spPr>
            <a:xfrm rot="13080000">
              <a:off x="4901" y="5533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289300" y="626745"/>
            <a:ext cx="5874385" cy="4777105"/>
            <a:chOff x="5434" y="1297"/>
            <a:chExt cx="9251" cy="7523"/>
          </a:xfrm>
        </p:grpSpPr>
        <p:pic>
          <p:nvPicPr>
            <p:cNvPr id="9" name="图片 8" descr="347737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434" y="1297"/>
              <a:ext cx="2812" cy="2812"/>
            </a:xfrm>
            <a:prstGeom prst="rect">
              <a:avLst/>
            </a:prstGeom>
          </p:spPr>
        </p:pic>
        <p:pic>
          <p:nvPicPr>
            <p:cNvPr id="11" name="图片 10" descr="3477373"/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1858" y="5993"/>
              <a:ext cx="2827" cy="2827"/>
            </a:xfrm>
            <a:prstGeom prst="rect">
              <a:avLst/>
            </a:prstGeom>
          </p:spPr>
        </p:pic>
      </p:grpSp>
      <p:sp>
        <p:nvSpPr>
          <p:cNvPr id="15" name="椭圆 14"/>
          <p:cNvSpPr/>
          <p:nvPr/>
        </p:nvSpPr>
        <p:spPr>
          <a:xfrm>
            <a:off x="8735060" y="3874770"/>
            <a:ext cx="75565" cy="75565"/>
          </a:xfrm>
          <a:prstGeom prst="ellipse">
            <a:avLst/>
          </a:prstGeom>
          <a:solidFill>
            <a:srgbClr val="FFF3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754755" y="2075180"/>
            <a:ext cx="478853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>
                <a:solidFill>
                  <a:schemeClr val="bg1"/>
                </a:solidFill>
                <a:cs typeface="+mn-ea"/>
                <a:sym typeface="+mn-lt"/>
              </a:rPr>
              <a:t>溺水的</a:t>
            </a:r>
          </a:p>
          <a:p>
            <a:pPr algn="ctr"/>
            <a:r>
              <a:rPr lang="zh-CN" altLang="en-US" sz="6000">
                <a:solidFill>
                  <a:schemeClr val="bg1"/>
                </a:solidFill>
                <a:cs typeface="+mn-ea"/>
                <a:sym typeface="+mn-lt"/>
              </a:rPr>
              <a:t>急救方法</a:t>
            </a:r>
          </a:p>
          <a:p>
            <a:pPr algn="ctr"/>
            <a:endParaRPr lang="zh-CN" altLang="en-US" sz="600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580515" y="1216025"/>
            <a:ext cx="9235440" cy="3672840"/>
            <a:chOff x="2489" y="1915"/>
            <a:chExt cx="14544" cy="5784"/>
          </a:xfrm>
        </p:grpSpPr>
        <p:grpSp>
          <p:nvGrpSpPr>
            <p:cNvPr id="39" name="组合 38"/>
            <p:cNvGrpSpPr/>
            <p:nvPr/>
          </p:nvGrpSpPr>
          <p:grpSpPr>
            <a:xfrm>
              <a:off x="15163" y="7045"/>
              <a:ext cx="1870" cy="655"/>
              <a:chOff x="15523" y="7917"/>
              <a:chExt cx="1870" cy="655"/>
            </a:xfrm>
          </p:grpSpPr>
          <p:sp>
            <p:nvSpPr>
              <p:cNvPr id="40" name="任意多边形 39"/>
              <p:cNvSpPr/>
              <p:nvPr/>
            </p:nvSpPr>
            <p:spPr>
              <a:xfrm rot="1260000" flipH="1">
                <a:off x="15693" y="7918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任意多边形 40"/>
              <p:cNvSpPr/>
              <p:nvPr/>
            </p:nvSpPr>
            <p:spPr>
              <a:xfrm rot="1440000" flipH="1">
                <a:off x="15523" y="7917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2489" y="4412"/>
              <a:ext cx="1673" cy="624"/>
              <a:chOff x="2489" y="4412"/>
              <a:chExt cx="1673" cy="624"/>
            </a:xfrm>
          </p:grpSpPr>
          <p:sp>
            <p:nvSpPr>
              <p:cNvPr id="59" name="任意多边形 58"/>
              <p:cNvSpPr/>
              <p:nvPr/>
            </p:nvSpPr>
            <p:spPr>
              <a:xfrm rot="20580000">
                <a:off x="2510" y="4504"/>
                <a:ext cx="1653" cy="532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任意多边形 59"/>
              <p:cNvSpPr/>
              <p:nvPr/>
            </p:nvSpPr>
            <p:spPr>
              <a:xfrm rot="21000000">
                <a:off x="2489" y="4412"/>
                <a:ext cx="1653" cy="536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61" name="组合 60"/>
            <p:cNvGrpSpPr/>
            <p:nvPr/>
          </p:nvGrpSpPr>
          <p:grpSpPr>
            <a:xfrm rot="2340000">
              <a:off x="3827" y="1915"/>
              <a:ext cx="1297" cy="596"/>
              <a:chOff x="2489" y="4412"/>
              <a:chExt cx="1673" cy="624"/>
            </a:xfrm>
          </p:grpSpPr>
          <p:sp>
            <p:nvSpPr>
              <p:cNvPr id="62" name="任意多边形 61"/>
              <p:cNvSpPr/>
              <p:nvPr/>
            </p:nvSpPr>
            <p:spPr>
              <a:xfrm rot="20580000">
                <a:off x="2510" y="4504"/>
                <a:ext cx="1653" cy="532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任意多边形 62"/>
              <p:cNvSpPr/>
              <p:nvPr/>
            </p:nvSpPr>
            <p:spPr>
              <a:xfrm rot="21000000">
                <a:off x="2489" y="4412"/>
                <a:ext cx="1653" cy="536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66" name="组合 65"/>
            <p:cNvGrpSpPr/>
            <p:nvPr/>
          </p:nvGrpSpPr>
          <p:grpSpPr>
            <a:xfrm rot="19020000">
              <a:off x="14702" y="2434"/>
              <a:ext cx="1444" cy="738"/>
              <a:chOff x="15523" y="7917"/>
              <a:chExt cx="1870" cy="655"/>
            </a:xfrm>
          </p:grpSpPr>
          <p:sp>
            <p:nvSpPr>
              <p:cNvPr id="68" name="任意多边形 67"/>
              <p:cNvSpPr/>
              <p:nvPr/>
            </p:nvSpPr>
            <p:spPr>
              <a:xfrm rot="1260000" flipH="1">
                <a:off x="15693" y="7918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任意多边形 68"/>
              <p:cNvSpPr/>
              <p:nvPr/>
            </p:nvSpPr>
            <p:spPr>
              <a:xfrm rot="1440000" flipH="1">
                <a:off x="15523" y="7917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0" name="组合 79"/>
          <p:cNvGrpSpPr/>
          <p:nvPr/>
        </p:nvGrpSpPr>
        <p:grpSpPr>
          <a:xfrm>
            <a:off x="694690" y="616585"/>
            <a:ext cx="10905490" cy="5532120"/>
            <a:chOff x="1094" y="971"/>
            <a:chExt cx="17174" cy="8712"/>
          </a:xfrm>
        </p:grpSpPr>
        <p:grpSp>
          <p:nvGrpSpPr>
            <p:cNvPr id="81" name="组合 80"/>
            <p:cNvGrpSpPr/>
            <p:nvPr/>
          </p:nvGrpSpPr>
          <p:grpSpPr>
            <a:xfrm>
              <a:off x="1444" y="1640"/>
              <a:ext cx="16825" cy="7536"/>
              <a:chOff x="1464" y="2040"/>
              <a:chExt cx="16825" cy="7536"/>
            </a:xfrm>
          </p:grpSpPr>
          <p:grpSp>
            <p:nvGrpSpPr>
              <p:cNvPr id="82" name="组合 81"/>
              <p:cNvGrpSpPr/>
              <p:nvPr/>
            </p:nvGrpSpPr>
            <p:grpSpPr>
              <a:xfrm>
                <a:off x="1464" y="2040"/>
                <a:ext cx="16825" cy="7207"/>
                <a:chOff x="1464" y="2040"/>
                <a:chExt cx="16825" cy="7207"/>
              </a:xfrm>
            </p:grpSpPr>
            <p:grpSp>
              <p:nvGrpSpPr>
                <p:cNvPr id="83" name="组合 82"/>
                <p:cNvGrpSpPr/>
                <p:nvPr/>
              </p:nvGrpSpPr>
              <p:grpSpPr>
                <a:xfrm>
                  <a:off x="4831" y="5458"/>
                  <a:ext cx="514" cy="543"/>
                  <a:chOff x="8501" y="6160"/>
                  <a:chExt cx="734" cy="851"/>
                </a:xfrm>
              </p:grpSpPr>
              <p:sp>
                <p:nvSpPr>
                  <p:cNvPr id="84" name="十字星 83"/>
                  <p:cNvSpPr/>
                  <p:nvPr/>
                </p:nvSpPr>
                <p:spPr>
                  <a:xfrm>
                    <a:off x="8501" y="6160"/>
                    <a:ext cx="734" cy="850"/>
                  </a:xfrm>
                  <a:prstGeom prst="star4">
                    <a:avLst/>
                  </a:prstGeom>
                  <a:solidFill>
                    <a:srgbClr val="FFF370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5" name="十字星 84"/>
                  <p:cNvSpPr/>
                  <p:nvPr/>
                </p:nvSpPr>
                <p:spPr>
                  <a:xfrm>
                    <a:off x="8501" y="6161"/>
                    <a:ext cx="734" cy="850"/>
                  </a:xfrm>
                  <a:prstGeom prst="star4">
                    <a:avLst/>
                  </a:prstGeom>
                  <a:noFill/>
                  <a:ln w="12700">
                    <a:solidFill>
                      <a:srgbClr val="4F3D3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86" name="十字星 85"/>
                <p:cNvSpPr/>
                <p:nvPr/>
              </p:nvSpPr>
              <p:spPr>
                <a:xfrm>
                  <a:off x="15060" y="3747"/>
                  <a:ext cx="428" cy="464"/>
                </a:xfrm>
                <a:prstGeom prst="star4">
                  <a:avLst/>
                </a:prstGeom>
                <a:solidFill>
                  <a:srgbClr val="0070C0"/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同心圆 86"/>
                <p:cNvSpPr/>
                <p:nvPr/>
              </p:nvSpPr>
              <p:spPr>
                <a:xfrm>
                  <a:off x="11503" y="8292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同心圆 87"/>
                <p:cNvSpPr/>
                <p:nvPr/>
              </p:nvSpPr>
              <p:spPr>
                <a:xfrm>
                  <a:off x="13710" y="5458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同心圆 88"/>
                <p:cNvSpPr/>
                <p:nvPr/>
              </p:nvSpPr>
              <p:spPr>
                <a:xfrm>
                  <a:off x="10515" y="7382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同心圆 89"/>
                <p:cNvSpPr/>
                <p:nvPr/>
              </p:nvSpPr>
              <p:spPr>
                <a:xfrm>
                  <a:off x="6189" y="7381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椭圆 90"/>
                <p:cNvSpPr/>
                <p:nvPr/>
              </p:nvSpPr>
              <p:spPr>
                <a:xfrm>
                  <a:off x="11431" y="7716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椭圆 91"/>
                <p:cNvSpPr/>
                <p:nvPr/>
              </p:nvSpPr>
              <p:spPr>
                <a:xfrm>
                  <a:off x="6861" y="7447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椭圆 92"/>
                <p:cNvSpPr/>
                <p:nvPr/>
              </p:nvSpPr>
              <p:spPr>
                <a:xfrm>
                  <a:off x="9879" y="8578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椭圆 93"/>
                <p:cNvSpPr/>
                <p:nvPr/>
              </p:nvSpPr>
              <p:spPr>
                <a:xfrm>
                  <a:off x="14627" y="4885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十字星 94"/>
                <p:cNvSpPr/>
                <p:nvPr/>
              </p:nvSpPr>
              <p:spPr>
                <a:xfrm>
                  <a:off x="8012" y="6773"/>
                  <a:ext cx="514" cy="542"/>
                </a:xfrm>
                <a:prstGeom prst="star4">
                  <a:avLst/>
                </a:prstGeom>
                <a:solidFill>
                  <a:srgbClr val="FFF370"/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6" name="同心圆 95"/>
                <p:cNvSpPr/>
                <p:nvPr/>
              </p:nvSpPr>
              <p:spPr>
                <a:xfrm>
                  <a:off x="1464" y="6846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同心圆 99"/>
                <p:cNvSpPr/>
                <p:nvPr/>
              </p:nvSpPr>
              <p:spPr>
                <a:xfrm>
                  <a:off x="4495" y="4211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同心圆 100"/>
                <p:cNvSpPr/>
                <p:nvPr/>
              </p:nvSpPr>
              <p:spPr>
                <a:xfrm>
                  <a:off x="14627" y="7183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同心圆 101"/>
                <p:cNvSpPr/>
                <p:nvPr/>
              </p:nvSpPr>
              <p:spPr>
                <a:xfrm>
                  <a:off x="13102" y="2040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同心圆 102"/>
                <p:cNvSpPr/>
                <p:nvPr/>
              </p:nvSpPr>
              <p:spPr>
                <a:xfrm>
                  <a:off x="2475" y="2041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同心圆 103"/>
                <p:cNvSpPr/>
                <p:nvPr/>
              </p:nvSpPr>
              <p:spPr>
                <a:xfrm>
                  <a:off x="17453" y="6623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5" name="同心圆 104"/>
                <p:cNvSpPr/>
                <p:nvPr/>
              </p:nvSpPr>
              <p:spPr>
                <a:xfrm>
                  <a:off x="17953" y="2563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同心圆 105"/>
                <p:cNvSpPr/>
                <p:nvPr/>
              </p:nvSpPr>
              <p:spPr>
                <a:xfrm>
                  <a:off x="6438" y="8911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同心圆 106"/>
                <p:cNvSpPr/>
                <p:nvPr/>
              </p:nvSpPr>
              <p:spPr>
                <a:xfrm>
                  <a:off x="10854" y="2564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08" name="十字星 107"/>
              <p:cNvSpPr/>
              <p:nvPr/>
            </p:nvSpPr>
            <p:spPr>
              <a:xfrm>
                <a:off x="10764" y="9111"/>
                <a:ext cx="428" cy="465"/>
              </a:xfrm>
              <a:prstGeom prst="star4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09" name="组合 108"/>
            <p:cNvGrpSpPr/>
            <p:nvPr/>
          </p:nvGrpSpPr>
          <p:grpSpPr>
            <a:xfrm>
              <a:off x="1094" y="971"/>
              <a:ext cx="16524" cy="8062"/>
              <a:chOff x="1094" y="971"/>
              <a:chExt cx="16524" cy="8062"/>
            </a:xfrm>
          </p:grpSpPr>
          <p:sp>
            <p:nvSpPr>
              <p:cNvPr id="110" name="椭圆 109"/>
              <p:cNvSpPr/>
              <p:nvPr/>
            </p:nvSpPr>
            <p:spPr>
              <a:xfrm>
                <a:off x="3224" y="971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椭圆 110"/>
              <p:cNvSpPr/>
              <p:nvPr/>
            </p:nvSpPr>
            <p:spPr>
              <a:xfrm>
                <a:off x="17268" y="2854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椭圆 111"/>
              <p:cNvSpPr/>
              <p:nvPr/>
            </p:nvSpPr>
            <p:spPr>
              <a:xfrm>
                <a:off x="6069" y="7892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椭圆 112"/>
              <p:cNvSpPr/>
              <p:nvPr/>
            </p:nvSpPr>
            <p:spPr>
              <a:xfrm>
                <a:off x="1094" y="8691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14" name="椭圆 113"/>
            <p:cNvSpPr/>
            <p:nvPr/>
          </p:nvSpPr>
          <p:spPr>
            <a:xfrm>
              <a:off x="13418" y="9341"/>
              <a:ext cx="350" cy="342"/>
            </a:xfrm>
            <a:prstGeom prst="ellipse">
              <a:avLst/>
            </a:pr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5120" y="522605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292947" y="522605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任意多边形 17"/>
          <p:cNvSpPr/>
          <p:nvPr/>
        </p:nvSpPr>
        <p:spPr>
          <a:xfrm>
            <a:off x="325755" y="1250126"/>
            <a:ext cx="2952169" cy="1330322"/>
          </a:xfrm>
          <a:custGeom>
            <a:avLst/>
            <a:gdLst>
              <a:gd name="connsiteX0" fmla="*/ 0 w 4649"/>
              <a:gd name="connsiteY0" fmla="*/ 2 h 2094"/>
              <a:gd name="connsiteX1" fmla="*/ 3099 w 4649"/>
              <a:gd name="connsiteY1" fmla="*/ 1 h 2094"/>
              <a:gd name="connsiteX2" fmla="*/ 3864 w 4649"/>
              <a:gd name="connsiteY2" fmla="*/ 1 h 2094"/>
              <a:gd name="connsiteX3" fmla="*/ 3864 w 4649"/>
              <a:gd name="connsiteY3" fmla="*/ 505 h 2094"/>
              <a:gd name="connsiteX4" fmla="*/ 3057 w 4649"/>
              <a:gd name="connsiteY4" fmla="*/ 505 h 2094"/>
              <a:gd name="connsiteX5" fmla="*/ 3057 w 4649"/>
              <a:gd name="connsiteY5" fmla="*/ 905 h 2094"/>
              <a:gd name="connsiteX6" fmla="*/ 4477 w 4649"/>
              <a:gd name="connsiteY6" fmla="*/ 905 h 2094"/>
              <a:gd name="connsiteX7" fmla="*/ 4486 w 4649"/>
              <a:gd name="connsiteY7" fmla="*/ 1309 h 2094"/>
              <a:gd name="connsiteX8" fmla="*/ 3585 w 4649"/>
              <a:gd name="connsiteY8" fmla="*/ 1314 h 2094"/>
              <a:gd name="connsiteX9" fmla="*/ 3580 w 4649"/>
              <a:gd name="connsiteY9" fmla="*/ 1691 h 2094"/>
              <a:gd name="connsiteX10" fmla="*/ 4184 w 4649"/>
              <a:gd name="connsiteY10" fmla="*/ 1697 h 2094"/>
              <a:gd name="connsiteX11" fmla="*/ 4202 w 4649"/>
              <a:gd name="connsiteY11" fmla="*/ 2092 h 2094"/>
              <a:gd name="connsiteX12" fmla="*/ 0 w 4649"/>
              <a:gd name="connsiteY12" fmla="*/ 2076 h 2094"/>
              <a:gd name="connsiteX13" fmla="*/ 0 w 4649"/>
              <a:gd name="connsiteY13" fmla="*/ 2 h 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49" h="2095">
                <a:moveTo>
                  <a:pt x="0" y="2"/>
                </a:moveTo>
                <a:lnTo>
                  <a:pt x="3099" y="1"/>
                </a:lnTo>
                <a:lnTo>
                  <a:pt x="3864" y="1"/>
                </a:lnTo>
                <a:cubicBezTo>
                  <a:pt x="4243" y="-20"/>
                  <a:pt x="4244" y="542"/>
                  <a:pt x="3864" y="505"/>
                </a:cubicBezTo>
                <a:lnTo>
                  <a:pt x="3057" y="505"/>
                </a:lnTo>
                <a:cubicBezTo>
                  <a:pt x="2803" y="470"/>
                  <a:pt x="2809" y="916"/>
                  <a:pt x="3057" y="905"/>
                </a:cubicBezTo>
                <a:lnTo>
                  <a:pt x="4477" y="905"/>
                </a:lnTo>
                <a:cubicBezTo>
                  <a:pt x="4729" y="929"/>
                  <a:pt x="4680" y="1342"/>
                  <a:pt x="4486" y="1309"/>
                </a:cubicBezTo>
                <a:lnTo>
                  <a:pt x="3585" y="1314"/>
                </a:lnTo>
                <a:cubicBezTo>
                  <a:pt x="3407" y="1301"/>
                  <a:pt x="3380" y="1690"/>
                  <a:pt x="3580" y="1691"/>
                </a:cubicBezTo>
                <a:lnTo>
                  <a:pt x="4184" y="1697"/>
                </a:lnTo>
                <a:cubicBezTo>
                  <a:pt x="4421" y="1686"/>
                  <a:pt x="4380" y="2139"/>
                  <a:pt x="4202" y="2092"/>
                </a:cubicBezTo>
                <a:lnTo>
                  <a:pt x="0" y="2076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991100" y="1631315"/>
            <a:ext cx="5509895" cy="1783715"/>
            <a:chOff x="7860" y="2569"/>
            <a:chExt cx="8677" cy="2809"/>
          </a:xfrm>
        </p:grpSpPr>
        <p:sp>
          <p:nvSpPr>
            <p:cNvPr id="4" name="圆角矩形 3"/>
            <p:cNvSpPr/>
            <p:nvPr/>
          </p:nvSpPr>
          <p:spPr>
            <a:xfrm>
              <a:off x="7993" y="2740"/>
              <a:ext cx="8544" cy="2639"/>
            </a:xfrm>
            <a:prstGeom prst="roundRect">
              <a:avLst/>
            </a:prstGeom>
            <a:solidFill>
              <a:srgbClr val="0070C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圆角矩形 2"/>
            <p:cNvSpPr/>
            <p:nvPr/>
          </p:nvSpPr>
          <p:spPr>
            <a:xfrm>
              <a:off x="7860" y="2569"/>
              <a:ext cx="8544" cy="2639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012950" y="3710305"/>
            <a:ext cx="5509895" cy="2000250"/>
            <a:chOff x="7860" y="2569"/>
            <a:chExt cx="8677" cy="2809"/>
          </a:xfrm>
        </p:grpSpPr>
        <p:sp>
          <p:nvSpPr>
            <p:cNvPr id="12" name="圆角矩形 11"/>
            <p:cNvSpPr/>
            <p:nvPr/>
          </p:nvSpPr>
          <p:spPr>
            <a:xfrm>
              <a:off x="7993" y="2740"/>
              <a:ext cx="8544" cy="2639"/>
            </a:xfrm>
            <a:prstGeom prst="roundRect">
              <a:avLst/>
            </a:prstGeom>
            <a:solidFill>
              <a:srgbClr val="0070C0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7860" y="2569"/>
              <a:ext cx="8544" cy="2639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532755" y="1946910"/>
            <a:ext cx="4465955" cy="1076325"/>
            <a:chOff x="8713" y="3066"/>
            <a:chExt cx="7033" cy="1695"/>
          </a:xfrm>
        </p:grpSpPr>
        <p:sp>
          <p:nvSpPr>
            <p:cNvPr id="14" name="文本框 13"/>
            <p:cNvSpPr txBox="1"/>
            <p:nvPr/>
          </p:nvSpPr>
          <p:spPr>
            <a:xfrm>
              <a:off x="8713" y="3066"/>
              <a:ext cx="7033" cy="1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altLang="zh-CN" sz="2400">
                  <a:solidFill>
                    <a:prstClr val="black">
                      <a:lumMod val="65000"/>
                      <a:lumOff val="35000"/>
                    </a:prstClr>
                  </a:solidFill>
                  <a:cs typeface="+mn-ea"/>
                  <a:sym typeface="+mn-lt"/>
                </a:rPr>
                <a:t>      </a:t>
              </a:r>
              <a:r>
                <a:rPr lang="zh-CN" altLang="en-US" sz="2400" b="1" dirty="0">
                  <a:solidFill>
                    <a:schemeClr val="accent2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会游泳并且会急救的人</a:t>
              </a:r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要将溺水者救出水面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8893" y="3444"/>
              <a:ext cx="405" cy="360"/>
              <a:chOff x="8893" y="3444"/>
              <a:chExt cx="405" cy="360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8948" y="3462"/>
                <a:ext cx="350" cy="342"/>
              </a:xfrm>
              <a:prstGeom prst="ellipse">
                <a:avLst/>
              </a:prstGeom>
              <a:solidFill>
                <a:srgbClr val="FF000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8893" y="3444"/>
                <a:ext cx="350" cy="34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2416810" y="3786505"/>
            <a:ext cx="5426710" cy="2122170"/>
            <a:chOff x="3806" y="6125"/>
            <a:chExt cx="8546" cy="3342"/>
          </a:xfrm>
        </p:grpSpPr>
        <p:grpSp>
          <p:nvGrpSpPr>
            <p:cNvPr id="20" name="组合 19"/>
            <p:cNvGrpSpPr/>
            <p:nvPr/>
          </p:nvGrpSpPr>
          <p:grpSpPr>
            <a:xfrm>
              <a:off x="3806" y="6534"/>
              <a:ext cx="405" cy="360"/>
              <a:chOff x="8893" y="3444"/>
              <a:chExt cx="405" cy="360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8948" y="3462"/>
                <a:ext cx="350" cy="342"/>
              </a:xfrm>
              <a:prstGeom prst="ellipse">
                <a:avLst/>
              </a:prstGeom>
              <a:solidFill>
                <a:srgbClr val="FF000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8893" y="3444"/>
                <a:ext cx="350" cy="34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4" name="文本框 23"/>
            <p:cNvSpPr txBox="1"/>
            <p:nvPr/>
          </p:nvSpPr>
          <p:spPr>
            <a:xfrm>
              <a:off x="4462" y="6125"/>
              <a:ext cx="7891" cy="3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如果你</a:t>
              </a:r>
              <a:r>
                <a:rPr lang="zh-CN" altLang="en-US" sz="2400" b="1" dirty="0">
                  <a:solidFill>
                    <a:schemeClr val="accent2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只是会游泳不会急救：</a:t>
              </a:r>
              <a:endParaRPr lang="en-US" altLang="zh-CN" sz="2400" b="1" dirty="0">
                <a:solidFill>
                  <a:srgbClr val="FF0000"/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不要强行去救人；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可以救比你体重小的溺水者。</a:t>
              </a:r>
              <a:endParaRPr lang="en-US" sz="2400" dirty="0">
                <a:cs typeface="+mn-ea"/>
                <a:sym typeface="+mn-lt"/>
              </a:endParaRPr>
            </a:p>
            <a:p>
              <a:endParaRPr lang="zh-CN" altLang="en-US" sz="2400"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782060" y="830593"/>
            <a:ext cx="5243195" cy="5222545"/>
            <a:chOff x="5976" y="1718"/>
            <a:chExt cx="8257" cy="8225"/>
          </a:xfrm>
        </p:grpSpPr>
        <p:grpSp>
          <p:nvGrpSpPr>
            <p:cNvPr id="28" name="组合 27"/>
            <p:cNvGrpSpPr/>
            <p:nvPr/>
          </p:nvGrpSpPr>
          <p:grpSpPr>
            <a:xfrm>
              <a:off x="5976" y="1718"/>
              <a:ext cx="8257" cy="8225"/>
              <a:chOff x="5976" y="1718"/>
              <a:chExt cx="8257" cy="8225"/>
            </a:xfrm>
          </p:grpSpPr>
          <p:sp>
            <p:nvSpPr>
              <p:cNvPr id="29" name="十字星 28"/>
              <p:cNvSpPr/>
              <p:nvPr/>
            </p:nvSpPr>
            <p:spPr>
              <a:xfrm>
                <a:off x="6938" y="4896"/>
                <a:ext cx="514" cy="542"/>
              </a:xfrm>
              <a:prstGeom prst="star4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十字星 29"/>
              <p:cNvSpPr/>
              <p:nvPr/>
            </p:nvSpPr>
            <p:spPr>
              <a:xfrm>
                <a:off x="7452" y="2184"/>
                <a:ext cx="428" cy="464"/>
              </a:xfrm>
              <a:prstGeom prst="star4">
                <a:avLst/>
              </a:prstGeom>
              <a:solidFill>
                <a:srgbClr val="8DCCE9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同心圆 30"/>
              <p:cNvSpPr/>
              <p:nvPr/>
            </p:nvSpPr>
            <p:spPr>
              <a:xfrm>
                <a:off x="7630" y="2729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同心圆 31"/>
              <p:cNvSpPr/>
              <p:nvPr/>
            </p:nvSpPr>
            <p:spPr>
              <a:xfrm>
                <a:off x="12160" y="8779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同心圆 32"/>
              <p:cNvSpPr/>
              <p:nvPr/>
            </p:nvSpPr>
            <p:spPr>
              <a:xfrm>
                <a:off x="6686" y="1718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同心圆 33"/>
              <p:cNvSpPr/>
              <p:nvPr/>
            </p:nvSpPr>
            <p:spPr>
              <a:xfrm>
                <a:off x="9747" y="9693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12110" y="8336"/>
                <a:ext cx="119" cy="11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椭圆 35"/>
              <p:cNvSpPr/>
              <p:nvPr/>
            </p:nvSpPr>
            <p:spPr>
              <a:xfrm>
                <a:off x="14114" y="8672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7535" y="4474"/>
                <a:ext cx="119" cy="11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10288" y="9759"/>
                <a:ext cx="119" cy="11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十字星 39"/>
              <p:cNvSpPr/>
              <p:nvPr/>
            </p:nvSpPr>
            <p:spPr>
              <a:xfrm>
                <a:off x="11715" y="6064"/>
                <a:ext cx="514" cy="543"/>
              </a:xfrm>
              <a:prstGeom prst="star4">
                <a:avLst/>
              </a:prstGeom>
              <a:solidFill>
                <a:srgbClr val="FFF37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同心圆 44"/>
              <p:cNvSpPr/>
              <p:nvPr/>
            </p:nvSpPr>
            <p:spPr>
              <a:xfrm>
                <a:off x="8982" y="2393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同心圆 45"/>
              <p:cNvSpPr/>
              <p:nvPr/>
            </p:nvSpPr>
            <p:spPr>
              <a:xfrm>
                <a:off x="7116" y="3150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同心圆 46"/>
              <p:cNvSpPr/>
              <p:nvPr/>
            </p:nvSpPr>
            <p:spPr>
              <a:xfrm>
                <a:off x="13002" y="8336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同心圆 48"/>
              <p:cNvSpPr/>
              <p:nvPr/>
            </p:nvSpPr>
            <p:spPr>
              <a:xfrm>
                <a:off x="5976" y="5282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同心圆 49"/>
              <p:cNvSpPr/>
              <p:nvPr/>
            </p:nvSpPr>
            <p:spPr>
              <a:xfrm>
                <a:off x="11984" y="7433"/>
                <a:ext cx="336" cy="336"/>
              </a:xfrm>
              <a:prstGeom prst="donu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同心圆 50"/>
              <p:cNvSpPr/>
              <p:nvPr/>
            </p:nvSpPr>
            <p:spPr>
              <a:xfrm>
                <a:off x="12373" y="6990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2" name="十字星 51"/>
            <p:cNvSpPr/>
            <p:nvPr/>
          </p:nvSpPr>
          <p:spPr>
            <a:xfrm>
              <a:off x="11945" y="9413"/>
              <a:ext cx="428" cy="465"/>
            </a:xfrm>
            <a:prstGeom prst="star4">
              <a:avLst/>
            </a:prstGeom>
            <a:solidFill>
              <a:srgbClr val="8DCCE9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73075" y="1421130"/>
            <a:ext cx="1965325" cy="1075690"/>
            <a:chOff x="745" y="2238"/>
            <a:chExt cx="3095" cy="1694"/>
          </a:xfrm>
        </p:grpSpPr>
        <p:sp>
          <p:nvSpPr>
            <p:cNvPr id="10" name="文本框 9"/>
            <p:cNvSpPr txBox="1"/>
            <p:nvPr/>
          </p:nvSpPr>
          <p:spPr>
            <a:xfrm>
              <a:off x="970" y="2238"/>
              <a:ext cx="2871" cy="1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rgbClr val="0070C0"/>
                  </a:solidFill>
                  <a:cs typeface="+mn-ea"/>
                  <a:sym typeface="+mn-lt"/>
                </a:rPr>
                <a:t>溺水的</a:t>
              </a:r>
            </a:p>
            <a:p>
              <a:pPr algn="ctr"/>
              <a:r>
                <a:rPr lang="zh-CN" altLang="en-US" sz="3200" b="1">
                  <a:solidFill>
                    <a:srgbClr val="0070C0"/>
                  </a:solidFill>
                  <a:cs typeface="+mn-ea"/>
                  <a:sym typeface="+mn-lt"/>
                </a:rPr>
                <a:t>急救方法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45" y="2564"/>
              <a:ext cx="430" cy="385"/>
              <a:chOff x="745" y="2564"/>
              <a:chExt cx="430" cy="385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825" y="2607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745" y="2564"/>
                <a:ext cx="350" cy="34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5120" y="513715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任意多边形 4"/>
          <p:cNvSpPr/>
          <p:nvPr/>
        </p:nvSpPr>
        <p:spPr>
          <a:xfrm>
            <a:off x="292947" y="522605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325755" y="1250126"/>
            <a:ext cx="2952169" cy="1330322"/>
          </a:xfrm>
          <a:custGeom>
            <a:avLst/>
            <a:gdLst>
              <a:gd name="connsiteX0" fmla="*/ 0 w 4649"/>
              <a:gd name="connsiteY0" fmla="*/ 2 h 2094"/>
              <a:gd name="connsiteX1" fmla="*/ 3099 w 4649"/>
              <a:gd name="connsiteY1" fmla="*/ 1 h 2094"/>
              <a:gd name="connsiteX2" fmla="*/ 3864 w 4649"/>
              <a:gd name="connsiteY2" fmla="*/ 1 h 2094"/>
              <a:gd name="connsiteX3" fmla="*/ 3864 w 4649"/>
              <a:gd name="connsiteY3" fmla="*/ 505 h 2094"/>
              <a:gd name="connsiteX4" fmla="*/ 3057 w 4649"/>
              <a:gd name="connsiteY4" fmla="*/ 505 h 2094"/>
              <a:gd name="connsiteX5" fmla="*/ 3057 w 4649"/>
              <a:gd name="connsiteY5" fmla="*/ 905 h 2094"/>
              <a:gd name="connsiteX6" fmla="*/ 4477 w 4649"/>
              <a:gd name="connsiteY6" fmla="*/ 905 h 2094"/>
              <a:gd name="connsiteX7" fmla="*/ 4486 w 4649"/>
              <a:gd name="connsiteY7" fmla="*/ 1309 h 2094"/>
              <a:gd name="connsiteX8" fmla="*/ 3585 w 4649"/>
              <a:gd name="connsiteY8" fmla="*/ 1314 h 2094"/>
              <a:gd name="connsiteX9" fmla="*/ 3580 w 4649"/>
              <a:gd name="connsiteY9" fmla="*/ 1691 h 2094"/>
              <a:gd name="connsiteX10" fmla="*/ 4184 w 4649"/>
              <a:gd name="connsiteY10" fmla="*/ 1697 h 2094"/>
              <a:gd name="connsiteX11" fmla="*/ 4202 w 4649"/>
              <a:gd name="connsiteY11" fmla="*/ 2092 h 2094"/>
              <a:gd name="connsiteX12" fmla="*/ 0 w 4649"/>
              <a:gd name="connsiteY12" fmla="*/ 2076 h 2094"/>
              <a:gd name="connsiteX13" fmla="*/ 0 w 4649"/>
              <a:gd name="connsiteY13" fmla="*/ 2 h 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49" h="2095">
                <a:moveTo>
                  <a:pt x="0" y="2"/>
                </a:moveTo>
                <a:lnTo>
                  <a:pt x="3099" y="1"/>
                </a:lnTo>
                <a:lnTo>
                  <a:pt x="3864" y="1"/>
                </a:lnTo>
                <a:cubicBezTo>
                  <a:pt x="4243" y="-20"/>
                  <a:pt x="4244" y="542"/>
                  <a:pt x="3864" y="505"/>
                </a:cubicBezTo>
                <a:lnTo>
                  <a:pt x="3057" y="505"/>
                </a:lnTo>
                <a:cubicBezTo>
                  <a:pt x="2803" y="470"/>
                  <a:pt x="2809" y="916"/>
                  <a:pt x="3057" y="905"/>
                </a:cubicBezTo>
                <a:lnTo>
                  <a:pt x="4477" y="905"/>
                </a:lnTo>
                <a:cubicBezTo>
                  <a:pt x="4729" y="929"/>
                  <a:pt x="4680" y="1342"/>
                  <a:pt x="4486" y="1309"/>
                </a:cubicBezTo>
                <a:lnTo>
                  <a:pt x="3585" y="1314"/>
                </a:lnTo>
                <a:cubicBezTo>
                  <a:pt x="3407" y="1301"/>
                  <a:pt x="3380" y="1690"/>
                  <a:pt x="3580" y="1691"/>
                </a:cubicBezTo>
                <a:lnTo>
                  <a:pt x="4184" y="1697"/>
                </a:lnTo>
                <a:cubicBezTo>
                  <a:pt x="4421" y="1686"/>
                  <a:pt x="4380" y="2139"/>
                  <a:pt x="4202" y="2092"/>
                </a:cubicBezTo>
                <a:lnTo>
                  <a:pt x="0" y="2076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9" name="图片 28" descr="3477373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85080" y="1288415"/>
            <a:ext cx="2021840" cy="2021840"/>
          </a:xfrm>
          <a:prstGeom prst="rect">
            <a:avLst/>
          </a:prstGeom>
        </p:spPr>
      </p:pic>
      <p:grpSp>
        <p:nvGrpSpPr>
          <p:cNvPr id="61" name="组合 60"/>
          <p:cNvGrpSpPr/>
          <p:nvPr/>
        </p:nvGrpSpPr>
        <p:grpSpPr>
          <a:xfrm>
            <a:off x="4897120" y="3310255"/>
            <a:ext cx="2509520" cy="153670"/>
            <a:chOff x="628" y="7279"/>
            <a:chExt cx="18118" cy="1887"/>
          </a:xfrm>
        </p:grpSpPr>
        <p:sp>
          <p:nvSpPr>
            <p:cNvPr id="62" name="圆角矩形 61"/>
            <p:cNvSpPr/>
            <p:nvPr/>
          </p:nvSpPr>
          <p:spPr>
            <a:xfrm>
              <a:off x="802" y="7658"/>
              <a:ext cx="17944" cy="1508"/>
            </a:xfrm>
            <a:prstGeom prst="round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圆角矩形 62"/>
            <p:cNvSpPr/>
            <p:nvPr/>
          </p:nvSpPr>
          <p:spPr>
            <a:xfrm>
              <a:off x="628" y="7279"/>
              <a:ext cx="17944" cy="1508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4" name="文本框 63"/>
          <p:cNvSpPr txBox="1"/>
          <p:nvPr/>
        </p:nvSpPr>
        <p:spPr>
          <a:xfrm>
            <a:off x="2190750" y="3595370"/>
            <a:ext cx="795528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chemeClr val="tx1"/>
                </a:solidFill>
                <a:cs typeface="+mn-ea"/>
                <a:sym typeface="+mn-lt"/>
              </a:rPr>
              <a:t>       </a:t>
            </a:r>
            <a:r>
              <a:rPr lang="zh-CN" altLang="en-US" sz="2400">
                <a:solidFill>
                  <a:schemeClr val="tx1"/>
                </a:solidFill>
                <a:cs typeface="+mn-ea"/>
                <a:sym typeface="+mn-lt"/>
              </a:rPr>
              <a:t>将溺水的人从水里救出后，边上的人要用纸或者当时能够拿到的清理物品，清理出溺水者鼻腔及口腔里的泥土和其他的异物。有假牙的要取出假牙并将其舌头拉出。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696595" y="819785"/>
            <a:ext cx="10864215" cy="5041900"/>
            <a:chOff x="1097" y="1291"/>
            <a:chExt cx="17109" cy="7940"/>
          </a:xfrm>
        </p:grpSpPr>
        <p:grpSp>
          <p:nvGrpSpPr>
            <p:cNvPr id="37" name="组合 36"/>
            <p:cNvGrpSpPr/>
            <p:nvPr/>
          </p:nvGrpSpPr>
          <p:grpSpPr>
            <a:xfrm>
              <a:off x="7193" y="1291"/>
              <a:ext cx="4798" cy="3568"/>
              <a:chOff x="11517" y="4923"/>
              <a:chExt cx="4925" cy="3662"/>
            </a:xfrm>
          </p:grpSpPr>
          <p:sp>
            <p:nvSpPr>
              <p:cNvPr id="40" name="十字星 39"/>
              <p:cNvSpPr/>
              <p:nvPr/>
            </p:nvSpPr>
            <p:spPr>
              <a:xfrm>
                <a:off x="11517" y="6880"/>
                <a:ext cx="496" cy="543"/>
              </a:xfrm>
              <a:prstGeom prst="star4">
                <a:avLst/>
              </a:prstGeom>
              <a:solidFill>
                <a:srgbClr val="FFF37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十字星 43"/>
              <p:cNvSpPr/>
              <p:nvPr/>
            </p:nvSpPr>
            <p:spPr>
              <a:xfrm>
                <a:off x="16013" y="4923"/>
                <a:ext cx="429" cy="465"/>
              </a:xfrm>
              <a:prstGeom prst="star4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同心圆 45"/>
              <p:cNvSpPr/>
              <p:nvPr/>
            </p:nvSpPr>
            <p:spPr>
              <a:xfrm>
                <a:off x="12388" y="7616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同心圆 46"/>
              <p:cNvSpPr/>
              <p:nvPr/>
            </p:nvSpPr>
            <p:spPr>
              <a:xfrm>
                <a:off x="15730" y="8335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同心圆 48"/>
              <p:cNvSpPr/>
              <p:nvPr/>
            </p:nvSpPr>
            <p:spPr>
              <a:xfrm>
                <a:off x="15622" y="5684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同心圆 57"/>
              <p:cNvSpPr/>
              <p:nvPr/>
            </p:nvSpPr>
            <p:spPr>
              <a:xfrm>
                <a:off x="12865" y="5684"/>
                <a:ext cx="209" cy="250"/>
              </a:xfrm>
              <a:prstGeom prst="donut">
                <a:avLst/>
              </a:prstGeom>
              <a:solidFill>
                <a:srgbClr val="59B4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椭圆 58"/>
              <p:cNvSpPr/>
              <p:nvPr/>
            </p:nvSpPr>
            <p:spPr>
              <a:xfrm>
                <a:off x="12519" y="6076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15431" y="7616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69" name="椭圆 68"/>
            <p:cNvSpPr/>
            <p:nvPr/>
          </p:nvSpPr>
          <p:spPr>
            <a:xfrm>
              <a:off x="1097" y="8889"/>
              <a:ext cx="350" cy="342"/>
            </a:xfrm>
            <a:prstGeom prst="ellipse">
              <a:avLst/>
            </a:pr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椭圆 69"/>
            <p:cNvSpPr/>
            <p:nvPr/>
          </p:nvSpPr>
          <p:spPr>
            <a:xfrm>
              <a:off x="17856" y="6044"/>
              <a:ext cx="350" cy="342"/>
            </a:xfrm>
            <a:prstGeom prst="ellipse">
              <a:avLst/>
            </a:pr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932180" y="2858135"/>
            <a:ext cx="10112375" cy="2584450"/>
            <a:chOff x="1468" y="4501"/>
            <a:chExt cx="15925" cy="4070"/>
          </a:xfrm>
        </p:grpSpPr>
        <p:grpSp>
          <p:nvGrpSpPr>
            <p:cNvPr id="72" name="组合 71"/>
            <p:cNvGrpSpPr/>
            <p:nvPr/>
          </p:nvGrpSpPr>
          <p:grpSpPr>
            <a:xfrm>
              <a:off x="15523" y="7917"/>
              <a:ext cx="1870" cy="655"/>
              <a:chOff x="15523" y="7917"/>
              <a:chExt cx="1870" cy="655"/>
            </a:xfrm>
          </p:grpSpPr>
          <p:sp>
            <p:nvSpPr>
              <p:cNvPr id="71" name="任意多边形 70"/>
              <p:cNvSpPr/>
              <p:nvPr/>
            </p:nvSpPr>
            <p:spPr>
              <a:xfrm rot="1260000" flipH="1">
                <a:off x="15693" y="7918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任意多边形 66"/>
              <p:cNvSpPr/>
              <p:nvPr/>
            </p:nvSpPr>
            <p:spPr>
              <a:xfrm rot="1440000" flipH="1">
                <a:off x="15523" y="7917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3" name="组合 72"/>
            <p:cNvGrpSpPr/>
            <p:nvPr/>
          </p:nvGrpSpPr>
          <p:grpSpPr>
            <a:xfrm rot="19020000">
              <a:off x="14935" y="4984"/>
              <a:ext cx="1444" cy="738"/>
              <a:chOff x="15523" y="7917"/>
              <a:chExt cx="1870" cy="655"/>
            </a:xfrm>
          </p:grpSpPr>
          <p:sp>
            <p:nvSpPr>
              <p:cNvPr id="74" name="任意多边形 73"/>
              <p:cNvSpPr/>
              <p:nvPr/>
            </p:nvSpPr>
            <p:spPr>
              <a:xfrm rot="1260000" flipH="1">
                <a:off x="15693" y="7918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任意多边形 74"/>
              <p:cNvSpPr/>
              <p:nvPr/>
            </p:nvSpPr>
            <p:spPr>
              <a:xfrm rot="1440000" flipH="1">
                <a:off x="15523" y="7917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6" name="组合 75"/>
            <p:cNvGrpSpPr/>
            <p:nvPr/>
          </p:nvGrpSpPr>
          <p:grpSpPr>
            <a:xfrm rot="3420000" flipH="1">
              <a:off x="4529" y="4841"/>
              <a:ext cx="1267" cy="587"/>
              <a:chOff x="15523" y="7917"/>
              <a:chExt cx="1870" cy="655"/>
            </a:xfrm>
          </p:grpSpPr>
          <p:sp>
            <p:nvSpPr>
              <p:cNvPr id="77" name="任意多边形 76"/>
              <p:cNvSpPr/>
              <p:nvPr/>
            </p:nvSpPr>
            <p:spPr>
              <a:xfrm rot="1260000" flipH="1">
                <a:off x="15693" y="7918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任意多边形 77"/>
              <p:cNvSpPr/>
              <p:nvPr/>
            </p:nvSpPr>
            <p:spPr>
              <a:xfrm rot="1440000" flipH="1">
                <a:off x="15523" y="7917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" name="组合 1"/>
            <p:cNvGrpSpPr/>
            <p:nvPr/>
          </p:nvGrpSpPr>
          <p:grpSpPr>
            <a:xfrm>
              <a:off x="1468" y="6918"/>
              <a:ext cx="1673" cy="624"/>
              <a:chOff x="2489" y="4412"/>
              <a:chExt cx="1673" cy="624"/>
            </a:xfrm>
          </p:grpSpPr>
          <p:sp>
            <p:nvSpPr>
              <p:cNvPr id="6" name="任意多边形 5"/>
              <p:cNvSpPr/>
              <p:nvPr/>
            </p:nvSpPr>
            <p:spPr>
              <a:xfrm rot="20580000">
                <a:off x="2510" y="4504"/>
                <a:ext cx="1653" cy="532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任意多边形 38"/>
              <p:cNvSpPr/>
              <p:nvPr/>
            </p:nvSpPr>
            <p:spPr>
              <a:xfrm rot="21000000">
                <a:off x="2489" y="4412"/>
                <a:ext cx="1653" cy="536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473075" y="1421130"/>
            <a:ext cx="1965325" cy="1075690"/>
            <a:chOff x="745" y="2238"/>
            <a:chExt cx="3095" cy="1694"/>
          </a:xfrm>
        </p:grpSpPr>
        <p:sp>
          <p:nvSpPr>
            <p:cNvPr id="9" name="文本框 8"/>
            <p:cNvSpPr txBox="1"/>
            <p:nvPr/>
          </p:nvSpPr>
          <p:spPr>
            <a:xfrm>
              <a:off x="970" y="2238"/>
              <a:ext cx="2871" cy="1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rgbClr val="0070C0"/>
                  </a:solidFill>
                  <a:cs typeface="+mn-ea"/>
                  <a:sym typeface="+mn-lt"/>
                </a:rPr>
                <a:t>溺水的</a:t>
              </a:r>
            </a:p>
            <a:p>
              <a:pPr algn="ctr"/>
              <a:r>
                <a:rPr lang="zh-CN" altLang="en-US" sz="3200" b="1">
                  <a:solidFill>
                    <a:srgbClr val="0070C0"/>
                  </a:solidFill>
                  <a:cs typeface="+mn-ea"/>
                  <a:sym typeface="+mn-lt"/>
                </a:rPr>
                <a:t>急救方法</a:t>
              </a: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745" y="2564"/>
              <a:ext cx="430" cy="385"/>
              <a:chOff x="745" y="2564"/>
              <a:chExt cx="430" cy="385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825" y="2607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745" y="2564"/>
                <a:ext cx="350" cy="34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5755" y="522605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292947" y="522605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325755" y="1250126"/>
            <a:ext cx="2952169" cy="1330322"/>
          </a:xfrm>
          <a:custGeom>
            <a:avLst/>
            <a:gdLst>
              <a:gd name="connsiteX0" fmla="*/ 0 w 4649"/>
              <a:gd name="connsiteY0" fmla="*/ 2 h 2094"/>
              <a:gd name="connsiteX1" fmla="*/ 3099 w 4649"/>
              <a:gd name="connsiteY1" fmla="*/ 1 h 2094"/>
              <a:gd name="connsiteX2" fmla="*/ 3864 w 4649"/>
              <a:gd name="connsiteY2" fmla="*/ 1 h 2094"/>
              <a:gd name="connsiteX3" fmla="*/ 3864 w 4649"/>
              <a:gd name="connsiteY3" fmla="*/ 505 h 2094"/>
              <a:gd name="connsiteX4" fmla="*/ 3057 w 4649"/>
              <a:gd name="connsiteY4" fmla="*/ 505 h 2094"/>
              <a:gd name="connsiteX5" fmla="*/ 3057 w 4649"/>
              <a:gd name="connsiteY5" fmla="*/ 905 h 2094"/>
              <a:gd name="connsiteX6" fmla="*/ 4477 w 4649"/>
              <a:gd name="connsiteY6" fmla="*/ 905 h 2094"/>
              <a:gd name="connsiteX7" fmla="*/ 4486 w 4649"/>
              <a:gd name="connsiteY7" fmla="*/ 1309 h 2094"/>
              <a:gd name="connsiteX8" fmla="*/ 3585 w 4649"/>
              <a:gd name="connsiteY8" fmla="*/ 1314 h 2094"/>
              <a:gd name="connsiteX9" fmla="*/ 3580 w 4649"/>
              <a:gd name="connsiteY9" fmla="*/ 1691 h 2094"/>
              <a:gd name="connsiteX10" fmla="*/ 4184 w 4649"/>
              <a:gd name="connsiteY10" fmla="*/ 1697 h 2094"/>
              <a:gd name="connsiteX11" fmla="*/ 4202 w 4649"/>
              <a:gd name="connsiteY11" fmla="*/ 2092 h 2094"/>
              <a:gd name="connsiteX12" fmla="*/ 0 w 4649"/>
              <a:gd name="connsiteY12" fmla="*/ 2076 h 2094"/>
              <a:gd name="connsiteX13" fmla="*/ 0 w 4649"/>
              <a:gd name="connsiteY13" fmla="*/ 2 h 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49" h="2095">
                <a:moveTo>
                  <a:pt x="0" y="2"/>
                </a:moveTo>
                <a:lnTo>
                  <a:pt x="3099" y="1"/>
                </a:lnTo>
                <a:lnTo>
                  <a:pt x="3864" y="1"/>
                </a:lnTo>
                <a:cubicBezTo>
                  <a:pt x="4243" y="-20"/>
                  <a:pt x="4244" y="542"/>
                  <a:pt x="3864" y="505"/>
                </a:cubicBezTo>
                <a:lnTo>
                  <a:pt x="3057" y="505"/>
                </a:lnTo>
                <a:cubicBezTo>
                  <a:pt x="2803" y="470"/>
                  <a:pt x="2809" y="916"/>
                  <a:pt x="3057" y="905"/>
                </a:cubicBezTo>
                <a:lnTo>
                  <a:pt x="4477" y="905"/>
                </a:lnTo>
                <a:cubicBezTo>
                  <a:pt x="4729" y="929"/>
                  <a:pt x="4680" y="1342"/>
                  <a:pt x="4486" y="1309"/>
                </a:cubicBezTo>
                <a:lnTo>
                  <a:pt x="3585" y="1314"/>
                </a:lnTo>
                <a:cubicBezTo>
                  <a:pt x="3407" y="1301"/>
                  <a:pt x="3380" y="1690"/>
                  <a:pt x="3580" y="1691"/>
                </a:cubicBezTo>
                <a:lnTo>
                  <a:pt x="4184" y="1697"/>
                </a:lnTo>
                <a:cubicBezTo>
                  <a:pt x="4421" y="1686"/>
                  <a:pt x="4380" y="2139"/>
                  <a:pt x="4202" y="2092"/>
                </a:cubicBezTo>
                <a:lnTo>
                  <a:pt x="0" y="2076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/>
          <p:cNvGrpSpPr/>
          <p:nvPr/>
        </p:nvGrpSpPr>
        <p:grpSpPr>
          <a:xfrm>
            <a:off x="3610610" y="1097915"/>
            <a:ext cx="6525260" cy="4486275"/>
            <a:chOff x="5127" y="1747"/>
            <a:chExt cx="10276" cy="7065"/>
          </a:xfrm>
        </p:grpSpPr>
        <p:sp>
          <p:nvSpPr>
            <p:cNvPr id="2" name="任意多边形 1"/>
            <p:cNvSpPr/>
            <p:nvPr/>
          </p:nvSpPr>
          <p:spPr>
            <a:xfrm rot="300000">
              <a:off x="5127" y="1747"/>
              <a:ext cx="10276" cy="7065"/>
            </a:xfrm>
            <a:custGeom>
              <a:avLst/>
              <a:gdLst>
                <a:gd name="connsiteX0" fmla="*/ 889 w 9957"/>
                <a:gd name="connsiteY0" fmla="*/ 3109 h 7825"/>
                <a:gd name="connsiteX1" fmla="*/ 3095 w 9957"/>
                <a:gd name="connsiteY1" fmla="*/ 7019 h 7825"/>
                <a:gd name="connsiteX2" fmla="*/ 5925 w 9957"/>
                <a:gd name="connsiteY2" fmla="*/ 6714 h 7825"/>
                <a:gd name="connsiteX3" fmla="*/ 9143 w 9957"/>
                <a:gd name="connsiteY3" fmla="*/ 4133 h 7825"/>
                <a:gd name="connsiteX4" fmla="*/ 8705 w 9957"/>
                <a:gd name="connsiteY4" fmla="*/ 1730 h 7825"/>
                <a:gd name="connsiteX5" fmla="*/ 3961 w 9957"/>
                <a:gd name="connsiteY5" fmla="*/ 1286 h 7825"/>
                <a:gd name="connsiteX6" fmla="*/ 889 w 9957"/>
                <a:gd name="connsiteY6" fmla="*/ 3109 h 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58" h="7825">
                  <a:moveTo>
                    <a:pt x="889" y="3109"/>
                  </a:moveTo>
                  <a:cubicBezTo>
                    <a:pt x="-443" y="4011"/>
                    <a:pt x="-689" y="7167"/>
                    <a:pt x="3095" y="7019"/>
                  </a:cubicBezTo>
                  <a:cubicBezTo>
                    <a:pt x="3608" y="8351"/>
                    <a:pt x="5738" y="7880"/>
                    <a:pt x="5925" y="6714"/>
                  </a:cubicBezTo>
                  <a:cubicBezTo>
                    <a:pt x="7235" y="7840"/>
                    <a:pt x="10146" y="6263"/>
                    <a:pt x="9143" y="4133"/>
                  </a:cubicBezTo>
                  <a:cubicBezTo>
                    <a:pt x="10576" y="3763"/>
                    <a:pt x="9921" y="1560"/>
                    <a:pt x="8705" y="1730"/>
                  </a:cubicBezTo>
                  <a:cubicBezTo>
                    <a:pt x="8963" y="-252"/>
                    <a:pt x="4635" y="-703"/>
                    <a:pt x="3961" y="1286"/>
                  </a:cubicBezTo>
                  <a:cubicBezTo>
                    <a:pt x="3161" y="178"/>
                    <a:pt x="211" y="691"/>
                    <a:pt x="889" y="3109"/>
                  </a:cubicBezTo>
                  <a:close/>
                </a:path>
              </a:pathLst>
            </a:custGeom>
            <a:solidFill>
              <a:schemeClr val="bg1"/>
            </a:solidFill>
            <a:ln w="635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64" name="弧形 63"/>
            <p:cNvSpPr/>
            <p:nvPr/>
          </p:nvSpPr>
          <p:spPr>
            <a:xfrm>
              <a:off x="10872" y="2205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rgbClr val="5B9B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弧形 64"/>
            <p:cNvSpPr/>
            <p:nvPr/>
          </p:nvSpPr>
          <p:spPr>
            <a:xfrm rot="10200000">
              <a:off x="8469" y="6808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rgbClr val="5B9B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弧形 96"/>
            <p:cNvSpPr/>
            <p:nvPr/>
          </p:nvSpPr>
          <p:spPr>
            <a:xfrm rot="13080000">
              <a:off x="5384" y="5533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rgbClr val="5B9B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294130" y="830593"/>
            <a:ext cx="10366375" cy="4989515"/>
            <a:chOff x="1464" y="1718"/>
            <a:chExt cx="16325" cy="7858"/>
          </a:xfrm>
        </p:grpSpPr>
        <p:grpSp>
          <p:nvGrpSpPr>
            <p:cNvPr id="36" name="组合 35"/>
            <p:cNvGrpSpPr/>
            <p:nvPr/>
          </p:nvGrpSpPr>
          <p:grpSpPr>
            <a:xfrm>
              <a:off x="1464" y="1718"/>
              <a:ext cx="16325" cy="7088"/>
              <a:chOff x="1464" y="1718"/>
              <a:chExt cx="16325" cy="7088"/>
            </a:xfrm>
          </p:grpSpPr>
          <p:sp>
            <p:nvSpPr>
              <p:cNvPr id="19" name="十字星 18"/>
              <p:cNvSpPr/>
              <p:nvPr/>
            </p:nvSpPr>
            <p:spPr>
              <a:xfrm>
                <a:off x="5524" y="5458"/>
                <a:ext cx="514" cy="542"/>
              </a:xfrm>
              <a:prstGeom prst="star4">
                <a:avLst/>
              </a:prstGeom>
              <a:solidFill>
                <a:srgbClr val="FFF37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十字星 22"/>
              <p:cNvSpPr/>
              <p:nvPr/>
            </p:nvSpPr>
            <p:spPr>
              <a:xfrm>
                <a:off x="15060" y="3747"/>
                <a:ext cx="428" cy="464"/>
              </a:xfrm>
              <a:prstGeom prst="star4">
                <a:avLst/>
              </a:prstGeom>
              <a:solidFill>
                <a:srgbClr val="8DCCE9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同心圆 24"/>
              <p:cNvSpPr/>
              <p:nvPr/>
            </p:nvSpPr>
            <p:spPr>
              <a:xfrm>
                <a:off x="12721" y="8271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同心圆 25"/>
              <p:cNvSpPr/>
              <p:nvPr/>
            </p:nvSpPr>
            <p:spPr>
              <a:xfrm>
                <a:off x="13710" y="5458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" name="同心圆 2"/>
              <p:cNvSpPr/>
              <p:nvPr/>
            </p:nvSpPr>
            <p:spPr>
              <a:xfrm>
                <a:off x="13960" y="6846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" name="同心圆 3"/>
              <p:cNvSpPr/>
              <p:nvPr/>
            </p:nvSpPr>
            <p:spPr>
              <a:xfrm>
                <a:off x="6531" y="7533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11452" y="8241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6861" y="7447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10341" y="8515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14627" y="4885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十字星 30"/>
              <p:cNvSpPr/>
              <p:nvPr/>
            </p:nvSpPr>
            <p:spPr>
              <a:xfrm>
                <a:off x="8303" y="7925"/>
                <a:ext cx="514" cy="543"/>
              </a:xfrm>
              <a:prstGeom prst="star4">
                <a:avLst/>
              </a:prstGeom>
              <a:solidFill>
                <a:srgbClr val="FFF37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同心圆 49"/>
              <p:cNvSpPr/>
              <p:nvPr/>
            </p:nvSpPr>
            <p:spPr>
              <a:xfrm>
                <a:off x="1464" y="6846"/>
                <a:ext cx="336" cy="336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同心圆 50"/>
              <p:cNvSpPr/>
              <p:nvPr/>
            </p:nvSpPr>
            <p:spPr>
              <a:xfrm>
                <a:off x="4523" y="5561"/>
                <a:ext cx="336" cy="336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同心圆 51"/>
              <p:cNvSpPr/>
              <p:nvPr/>
            </p:nvSpPr>
            <p:spPr>
              <a:xfrm>
                <a:off x="14942" y="7183"/>
                <a:ext cx="336" cy="336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同心圆 52"/>
              <p:cNvSpPr/>
              <p:nvPr/>
            </p:nvSpPr>
            <p:spPr>
              <a:xfrm>
                <a:off x="13102" y="2040"/>
                <a:ext cx="336" cy="336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同心圆 53"/>
              <p:cNvSpPr/>
              <p:nvPr/>
            </p:nvSpPr>
            <p:spPr>
              <a:xfrm>
                <a:off x="2475" y="1718"/>
                <a:ext cx="336" cy="336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同心圆 54"/>
              <p:cNvSpPr/>
              <p:nvPr/>
            </p:nvSpPr>
            <p:spPr>
              <a:xfrm>
                <a:off x="17453" y="6623"/>
                <a:ext cx="336" cy="336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同心圆 55"/>
              <p:cNvSpPr/>
              <p:nvPr/>
            </p:nvSpPr>
            <p:spPr>
              <a:xfrm>
                <a:off x="16946" y="2563"/>
                <a:ext cx="336" cy="336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同心圆 56"/>
              <p:cNvSpPr/>
              <p:nvPr/>
            </p:nvSpPr>
            <p:spPr>
              <a:xfrm>
                <a:off x="6438" y="8470"/>
                <a:ext cx="336" cy="336"/>
              </a:xfrm>
              <a:prstGeom prst="donu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8" name="同心圆 97"/>
              <p:cNvSpPr/>
              <p:nvPr/>
            </p:nvSpPr>
            <p:spPr>
              <a:xfrm>
                <a:off x="10854" y="2564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4" name="十字星 33"/>
            <p:cNvSpPr/>
            <p:nvPr/>
          </p:nvSpPr>
          <p:spPr>
            <a:xfrm>
              <a:off x="10764" y="9111"/>
              <a:ext cx="428" cy="465"/>
            </a:xfrm>
            <a:prstGeom prst="star4">
              <a:avLst/>
            </a:prstGeom>
            <a:solidFill>
              <a:srgbClr val="8DCCE9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4599940" y="1269365"/>
            <a:ext cx="554545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cs typeface="+mn-ea"/>
                <a:sym typeface="+mn-lt"/>
              </a:rPr>
              <a:t>倒水</a:t>
            </a:r>
            <a:r>
              <a:rPr lang="en-US" altLang="zh-CN" sz="3200" dirty="0">
                <a:cs typeface="+mn-ea"/>
                <a:sym typeface="+mn-lt"/>
              </a:rPr>
              <a:t>:</a:t>
            </a:r>
            <a:endParaRPr lang="en-US" altLang="zh-CN" sz="2400" b="1" dirty="0">
              <a:cs typeface="+mn-ea"/>
              <a:sym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zh-CN" altLang="en-US" sz="2400" dirty="0">
                <a:cs typeface="+mn-ea"/>
                <a:sym typeface="+mn-lt"/>
              </a:rPr>
              <a:t>常用的是按压溺水者的腹部</a:t>
            </a:r>
            <a:r>
              <a:rPr lang="en-US" altLang="zh-CN" sz="2400" dirty="0">
                <a:cs typeface="+mn-ea"/>
                <a:sym typeface="+mn-lt"/>
              </a:rPr>
              <a:t>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zh-CN" altLang="en-US" sz="2400" dirty="0">
                <a:cs typeface="+mn-ea"/>
                <a:sym typeface="+mn-lt"/>
              </a:rPr>
              <a:t>除了这种方法以外还可以用你的</a:t>
            </a: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zh-CN" altLang="en-US" sz="2400" dirty="0">
                <a:cs typeface="+mn-ea"/>
                <a:sym typeface="+mn-lt"/>
              </a:rPr>
              <a:t>膝盖顶溺水者的肚子</a:t>
            </a:r>
            <a:r>
              <a:rPr lang="en-US" altLang="zh-CN" sz="2400" dirty="0">
                <a:cs typeface="+mn-ea"/>
                <a:sym typeface="+mn-lt"/>
              </a:rPr>
              <a:t>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zh-CN" altLang="en-US" sz="2400" dirty="0">
                <a:cs typeface="+mn-ea"/>
                <a:sym typeface="+mn-lt"/>
              </a:rPr>
              <a:t>对于体重较轻的小孩还可以用</a:t>
            </a: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zh-CN" altLang="en-US" sz="2400" dirty="0">
                <a:cs typeface="+mn-ea"/>
                <a:sym typeface="+mn-lt"/>
              </a:rPr>
              <a:t>肩顶其肚子的方法将水倒出。</a:t>
            </a:r>
          </a:p>
          <a:p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73075" y="1421130"/>
            <a:ext cx="1965325" cy="1075690"/>
            <a:chOff x="745" y="2238"/>
            <a:chExt cx="3095" cy="1694"/>
          </a:xfrm>
        </p:grpSpPr>
        <p:sp>
          <p:nvSpPr>
            <p:cNvPr id="10" name="文本框 9"/>
            <p:cNvSpPr txBox="1"/>
            <p:nvPr/>
          </p:nvSpPr>
          <p:spPr>
            <a:xfrm>
              <a:off x="970" y="2238"/>
              <a:ext cx="2871" cy="1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rgbClr val="0070C0"/>
                  </a:solidFill>
                  <a:cs typeface="+mn-ea"/>
                  <a:sym typeface="+mn-lt"/>
                </a:rPr>
                <a:t>溺水的</a:t>
              </a:r>
            </a:p>
            <a:p>
              <a:pPr algn="ctr"/>
              <a:r>
                <a:rPr lang="zh-CN" altLang="en-US" sz="3200" b="1">
                  <a:solidFill>
                    <a:srgbClr val="0070C0"/>
                  </a:solidFill>
                  <a:cs typeface="+mn-ea"/>
                  <a:sym typeface="+mn-lt"/>
                </a:rPr>
                <a:t>急救方法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745" y="2564"/>
              <a:ext cx="430" cy="385"/>
              <a:chOff x="745" y="2564"/>
              <a:chExt cx="430" cy="385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825" y="2607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745" y="2564"/>
                <a:ext cx="350" cy="34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40" name="TextBox 39"/>
          <p:cNvSpPr txBox="1"/>
          <p:nvPr/>
        </p:nvSpPr>
        <p:spPr>
          <a:xfrm>
            <a:off x="1666404" y="66141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PPT</a:t>
            </a:r>
            <a:r>
              <a:rPr lang="zh-CN" altLang="en-US" sz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下载 </a:t>
            </a:r>
            <a:r>
              <a:rPr lang="en-US" altLang="zh-CN" sz="100" dirty="0">
                <a:solidFill>
                  <a:schemeClr val="bg1"/>
                </a:solidFill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www.ypppt.com/xiazai</a:t>
            </a:r>
            <a:r>
              <a:rPr lang="en-US" altLang="zh-CN" sz="100" dirty="0">
                <a:solidFill>
                  <a:schemeClr val="bg1"/>
                </a:solidFill>
                <a:ea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5120" y="540385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任意多边形 26"/>
          <p:cNvSpPr/>
          <p:nvPr/>
        </p:nvSpPr>
        <p:spPr>
          <a:xfrm>
            <a:off x="292947" y="522605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任意多边形 27"/>
          <p:cNvSpPr/>
          <p:nvPr/>
        </p:nvSpPr>
        <p:spPr>
          <a:xfrm>
            <a:off x="325755" y="1250126"/>
            <a:ext cx="2952169" cy="1330322"/>
          </a:xfrm>
          <a:custGeom>
            <a:avLst/>
            <a:gdLst>
              <a:gd name="connsiteX0" fmla="*/ 0 w 4649"/>
              <a:gd name="connsiteY0" fmla="*/ 2 h 2094"/>
              <a:gd name="connsiteX1" fmla="*/ 3099 w 4649"/>
              <a:gd name="connsiteY1" fmla="*/ 1 h 2094"/>
              <a:gd name="connsiteX2" fmla="*/ 3864 w 4649"/>
              <a:gd name="connsiteY2" fmla="*/ 1 h 2094"/>
              <a:gd name="connsiteX3" fmla="*/ 3864 w 4649"/>
              <a:gd name="connsiteY3" fmla="*/ 505 h 2094"/>
              <a:gd name="connsiteX4" fmla="*/ 3057 w 4649"/>
              <a:gd name="connsiteY4" fmla="*/ 505 h 2094"/>
              <a:gd name="connsiteX5" fmla="*/ 3057 w 4649"/>
              <a:gd name="connsiteY5" fmla="*/ 905 h 2094"/>
              <a:gd name="connsiteX6" fmla="*/ 4477 w 4649"/>
              <a:gd name="connsiteY6" fmla="*/ 905 h 2094"/>
              <a:gd name="connsiteX7" fmla="*/ 4486 w 4649"/>
              <a:gd name="connsiteY7" fmla="*/ 1309 h 2094"/>
              <a:gd name="connsiteX8" fmla="*/ 3585 w 4649"/>
              <a:gd name="connsiteY8" fmla="*/ 1314 h 2094"/>
              <a:gd name="connsiteX9" fmla="*/ 3580 w 4649"/>
              <a:gd name="connsiteY9" fmla="*/ 1691 h 2094"/>
              <a:gd name="connsiteX10" fmla="*/ 4184 w 4649"/>
              <a:gd name="connsiteY10" fmla="*/ 1697 h 2094"/>
              <a:gd name="connsiteX11" fmla="*/ 4202 w 4649"/>
              <a:gd name="connsiteY11" fmla="*/ 2092 h 2094"/>
              <a:gd name="connsiteX12" fmla="*/ 0 w 4649"/>
              <a:gd name="connsiteY12" fmla="*/ 2076 h 2094"/>
              <a:gd name="connsiteX13" fmla="*/ 0 w 4649"/>
              <a:gd name="connsiteY13" fmla="*/ 2 h 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49" h="2095">
                <a:moveTo>
                  <a:pt x="0" y="2"/>
                </a:moveTo>
                <a:lnTo>
                  <a:pt x="3099" y="1"/>
                </a:lnTo>
                <a:lnTo>
                  <a:pt x="3864" y="1"/>
                </a:lnTo>
                <a:cubicBezTo>
                  <a:pt x="4243" y="-20"/>
                  <a:pt x="4244" y="542"/>
                  <a:pt x="3864" y="505"/>
                </a:cubicBezTo>
                <a:lnTo>
                  <a:pt x="3057" y="505"/>
                </a:lnTo>
                <a:cubicBezTo>
                  <a:pt x="2803" y="470"/>
                  <a:pt x="2809" y="916"/>
                  <a:pt x="3057" y="905"/>
                </a:cubicBezTo>
                <a:lnTo>
                  <a:pt x="4477" y="905"/>
                </a:lnTo>
                <a:cubicBezTo>
                  <a:pt x="4729" y="929"/>
                  <a:pt x="4680" y="1342"/>
                  <a:pt x="4486" y="1309"/>
                </a:cubicBezTo>
                <a:lnTo>
                  <a:pt x="3585" y="1314"/>
                </a:lnTo>
                <a:cubicBezTo>
                  <a:pt x="3407" y="1301"/>
                  <a:pt x="3380" y="1690"/>
                  <a:pt x="3580" y="1691"/>
                </a:cubicBezTo>
                <a:lnTo>
                  <a:pt x="4184" y="1697"/>
                </a:lnTo>
                <a:cubicBezTo>
                  <a:pt x="4421" y="1686"/>
                  <a:pt x="4380" y="2139"/>
                  <a:pt x="4202" y="2092"/>
                </a:cubicBezTo>
                <a:lnTo>
                  <a:pt x="0" y="2076"/>
                </a:lnTo>
                <a:lnTo>
                  <a:pt x="0" y="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453255" y="1737360"/>
            <a:ext cx="4387850" cy="1770380"/>
            <a:chOff x="7013" y="2736"/>
            <a:chExt cx="6910" cy="2788"/>
          </a:xfrm>
        </p:grpSpPr>
        <p:grpSp>
          <p:nvGrpSpPr>
            <p:cNvPr id="15" name="组合 14"/>
            <p:cNvGrpSpPr/>
            <p:nvPr/>
          </p:nvGrpSpPr>
          <p:grpSpPr>
            <a:xfrm>
              <a:off x="7013" y="2736"/>
              <a:ext cx="2510" cy="1160"/>
              <a:chOff x="6746" y="3343"/>
              <a:chExt cx="2510" cy="1160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6746" y="3343"/>
                <a:ext cx="2510" cy="1160"/>
                <a:chOff x="6632" y="4064"/>
                <a:chExt cx="2510" cy="1160"/>
              </a:xfrm>
            </p:grpSpPr>
            <p:sp>
              <p:nvSpPr>
                <p:cNvPr id="12" name="圆角矩形标注 11"/>
                <p:cNvSpPr/>
                <p:nvPr/>
              </p:nvSpPr>
              <p:spPr>
                <a:xfrm>
                  <a:off x="6768" y="4154"/>
                  <a:ext cx="2374" cy="1070"/>
                </a:xfrm>
                <a:prstGeom prst="wedgeRoundRectCallout">
                  <a:avLst/>
                </a:prstGeom>
                <a:solidFill>
                  <a:srgbClr val="0070C0"/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1" name="圆角矩形标注 10"/>
                <p:cNvSpPr/>
                <p:nvPr/>
              </p:nvSpPr>
              <p:spPr>
                <a:xfrm>
                  <a:off x="6632" y="4064"/>
                  <a:ext cx="2374" cy="1070"/>
                </a:xfrm>
                <a:prstGeom prst="wedgeRoundRectCallou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4" name="文本框 13"/>
              <p:cNvSpPr txBox="1"/>
              <p:nvPr/>
            </p:nvSpPr>
            <p:spPr>
              <a:xfrm>
                <a:off x="7345" y="3540"/>
                <a:ext cx="1538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>
                    <a:solidFill>
                      <a:schemeClr val="bg1"/>
                    </a:solidFill>
                    <a:cs typeface="+mn-ea"/>
                    <a:sym typeface="+mn-lt"/>
                  </a:rPr>
                  <a:t>ONE</a:t>
                </a:r>
              </a:p>
            </p:txBody>
          </p:sp>
        </p:grpSp>
        <p:sp>
          <p:nvSpPr>
            <p:cNvPr id="21" name="文本框 20"/>
            <p:cNvSpPr txBox="1"/>
            <p:nvPr/>
          </p:nvSpPr>
          <p:spPr>
            <a:xfrm>
              <a:off x="7013" y="4218"/>
              <a:ext cx="6911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tx1"/>
                  </a:solidFill>
                  <a:cs typeface="+mn-ea"/>
                  <a:sym typeface="+mn-lt"/>
                </a:rPr>
                <a:t>将水倒出后溺水者还没有清醒，就要对其进行心肺复苏。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546225" y="3431540"/>
            <a:ext cx="6595110" cy="1794510"/>
            <a:chOff x="2435" y="5404"/>
            <a:chExt cx="10386" cy="2826"/>
          </a:xfrm>
        </p:grpSpPr>
        <p:grpSp>
          <p:nvGrpSpPr>
            <p:cNvPr id="16" name="组合 15"/>
            <p:cNvGrpSpPr/>
            <p:nvPr/>
          </p:nvGrpSpPr>
          <p:grpSpPr>
            <a:xfrm>
              <a:off x="2576" y="5404"/>
              <a:ext cx="2510" cy="1160"/>
              <a:chOff x="6746" y="3343"/>
              <a:chExt cx="2510" cy="1160"/>
            </a:xfrm>
          </p:grpSpPr>
          <p:grpSp>
            <p:nvGrpSpPr>
              <p:cNvPr id="17" name="组合 16"/>
              <p:cNvGrpSpPr/>
              <p:nvPr/>
            </p:nvGrpSpPr>
            <p:grpSpPr>
              <a:xfrm>
                <a:off x="6746" y="3343"/>
                <a:ext cx="2510" cy="1160"/>
                <a:chOff x="6632" y="4064"/>
                <a:chExt cx="2510" cy="1160"/>
              </a:xfrm>
            </p:grpSpPr>
            <p:sp>
              <p:nvSpPr>
                <p:cNvPr id="18" name="圆角矩形标注 17"/>
                <p:cNvSpPr/>
                <p:nvPr/>
              </p:nvSpPr>
              <p:spPr>
                <a:xfrm>
                  <a:off x="6768" y="4154"/>
                  <a:ext cx="2374" cy="1070"/>
                </a:xfrm>
                <a:prstGeom prst="wedgeRoundRectCallout">
                  <a:avLst/>
                </a:prstGeom>
                <a:solidFill>
                  <a:srgbClr val="0070C0"/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圆角矩形标注 18"/>
                <p:cNvSpPr/>
                <p:nvPr/>
              </p:nvSpPr>
              <p:spPr>
                <a:xfrm>
                  <a:off x="6632" y="4064"/>
                  <a:ext cx="2374" cy="1070"/>
                </a:xfrm>
                <a:prstGeom prst="wedgeRoundRectCallou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0" name="文本框 19"/>
              <p:cNvSpPr txBox="1"/>
              <p:nvPr/>
            </p:nvSpPr>
            <p:spPr>
              <a:xfrm>
                <a:off x="7345" y="3540"/>
                <a:ext cx="1538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>
                    <a:solidFill>
                      <a:schemeClr val="bg1"/>
                    </a:solidFill>
                    <a:cs typeface="+mn-ea"/>
                    <a:sym typeface="+mn-lt"/>
                  </a:rPr>
                  <a:t>TWO</a:t>
                </a:r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2435" y="6924"/>
              <a:ext cx="10387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这个急救的步骤需要专业培训的人操作</a:t>
              </a:r>
              <a:r>
                <a:rPr lang="zh-CN" altLang="en-US" sz="2400" dirty="0">
                  <a:solidFill>
                    <a:schemeClr val="tx1"/>
                  </a:solidFill>
                  <a:cs typeface="+mn-ea"/>
                  <a:sym typeface="+mn-lt"/>
                </a:rPr>
                <a:t>，如果周围的人都不懂的心肺复苏的方法就</a:t>
              </a:r>
              <a:r>
                <a:rPr lang="zh-CN" altLang="en-US" sz="2400" b="1" dirty="0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立即送医院</a:t>
              </a:r>
              <a:r>
                <a:rPr lang="zh-CN" altLang="en-US" sz="2400" dirty="0">
                  <a:solidFill>
                    <a:schemeClr val="tx1"/>
                  </a:solidFill>
                  <a:cs typeface="+mn-ea"/>
                  <a:sym typeface="+mn-lt"/>
                </a:rPr>
                <a:t>。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710295" y="2736215"/>
            <a:ext cx="3046730" cy="2717165"/>
            <a:chOff x="13717" y="4309"/>
            <a:chExt cx="4798" cy="4279"/>
          </a:xfrm>
        </p:grpSpPr>
        <p:pic>
          <p:nvPicPr>
            <p:cNvPr id="29" name="图片 28" descr="3477373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658" y="5404"/>
              <a:ext cx="3184" cy="3184"/>
            </a:xfrm>
            <a:prstGeom prst="rect">
              <a:avLst/>
            </a:prstGeom>
          </p:spPr>
        </p:pic>
        <p:grpSp>
          <p:nvGrpSpPr>
            <p:cNvPr id="37" name="组合 36"/>
            <p:cNvGrpSpPr/>
            <p:nvPr/>
          </p:nvGrpSpPr>
          <p:grpSpPr>
            <a:xfrm>
              <a:off x="13717" y="4309"/>
              <a:ext cx="4798" cy="3568"/>
              <a:chOff x="11517" y="4923"/>
              <a:chExt cx="4925" cy="3662"/>
            </a:xfrm>
          </p:grpSpPr>
          <p:sp>
            <p:nvSpPr>
              <p:cNvPr id="40" name="十字星 39"/>
              <p:cNvSpPr/>
              <p:nvPr/>
            </p:nvSpPr>
            <p:spPr>
              <a:xfrm>
                <a:off x="11517" y="6880"/>
                <a:ext cx="496" cy="543"/>
              </a:xfrm>
              <a:prstGeom prst="star4">
                <a:avLst/>
              </a:prstGeom>
              <a:solidFill>
                <a:srgbClr val="FFF37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十字星 43"/>
              <p:cNvSpPr/>
              <p:nvPr/>
            </p:nvSpPr>
            <p:spPr>
              <a:xfrm>
                <a:off x="16013" y="4923"/>
                <a:ext cx="429" cy="465"/>
              </a:xfrm>
              <a:prstGeom prst="star4">
                <a:avLst/>
              </a:prstGeom>
              <a:solidFill>
                <a:srgbClr val="8DCCE9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同心圆 45"/>
              <p:cNvSpPr/>
              <p:nvPr/>
            </p:nvSpPr>
            <p:spPr>
              <a:xfrm>
                <a:off x="12388" y="7616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同心圆 46"/>
              <p:cNvSpPr/>
              <p:nvPr/>
            </p:nvSpPr>
            <p:spPr>
              <a:xfrm>
                <a:off x="15730" y="8335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同心圆 48"/>
              <p:cNvSpPr/>
              <p:nvPr/>
            </p:nvSpPr>
            <p:spPr>
              <a:xfrm>
                <a:off x="15622" y="5684"/>
                <a:ext cx="250" cy="250"/>
              </a:xfrm>
              <a:prstGeom prst="don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同心圆 57"/>
              <p:cNvSpPr/>
              <p:nvPr/>
            </p:nvSpPr>
            <p:spPr>
              <a:xfrm>
                <a:off x="12865" y="5684"/>
                <a:ext cx="209" cy="250"/>
              </a:xfrm>
              <a:prstGeom prst="donut">
                <a:avLst/>
              </a:prstGeom>
              <a:solidFill>
                <a:srgbClr val="59B4D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椭圆 58"/>
              <p:cNvSpPr/>
              <p:nvPr/>
            </p:nvSpPr>
            <p:spPr>
              <a:xfrm>
                <a:off x="12519" y="6076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15431" y="7616"/>
                <a:ext cx="119" cy="119"/>
              </a:xfrm>
              <a:prstGeom prst="ellipse">
                <a:avLst/>
              </a:prstGeom>
              <a:solidFill>
                <a:srgbClr val="FFF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3" name="组合 22"/>
          <p:cNvGrpSpPr/>
          <p:nvPr/>
        </p:nvGrpSpPr>
        <p:grpSpPr>
          <a:xfrm>
            <a:off x="9074150" y="5373370"/>
            <a:ext cx="2509520" cy="153670"/>
            <a:chOff x="628" y="7279"/>
            <a:chExt cx="18118" cy="1887"/>
          </a:xfrm>
        </p:grpSpPr>
        <p:sp>
          <p:nvSpPr>
            <p:cNvPr id="24" name="圆角矩形 23"/>
            <p:cNvSpPr/>
            <p:nvPr/>
          </p:nvSpPr>
          <p:spPr>
            <a:xfrm>
              <a:off x="802" y="7658"/>
              <a:ext cx="17944" cy="1508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628" y="7279"/>
              <a:ext cx="17944" cy="1508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73075" y="1421130"/>
            <a:ext cx="1965325" cy="1075690"/>
            <a:chOff x="745" y="2238"/>
            <a:chExt cx="3095" cy="1694"/>
          </a:xfrm>
        </p:grpSpPr>
        <p:sp>
          <p:nvSpPr>
            <p:cNvPr id="7" name="文本框 6"/>
            <p:cNvSpPr txBox="1"/>
            <p:nvPr/>
          </p:nvSpPr>
          <p:spPr>
            <a:xfrm>
              <a:off x="970" y="2238"/>
              <a:ext cx="2871" cy="1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>
                  <a:solidFill>
                    <a:srgbClr val="0070C0"/>
                  </a:solidFill>
                  <a:cs typeface="+mn-ea"/>
                  <a:sym typeface="+mn-lt"/>
                </a:rPr>
                <a:t>溺水的</a:t>
              </a:r>
            </a:p>
            <a:p>
              <a:pPr algn="ctr"/>
              <a:r>
                <a:rPr lang="zh-CN" altLang="en-US" sz="3200" b="1">
                  <a:solidFill>
                    <a:srgbClr val="0070C0"/>
                  </a:solidFill>
                  <a:cs typeface="+mn-ea"/>
                  <a:sym typeface="+mn-lt"/>
                </a:rPr>
                <a:t>急救方法</a:t>
              </a: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745" y="2564"/>
              <a:ext cx="430" cy="385"/>
              <a:chOff x="745" y="2564"/>
              <a:chExt cx="430" cy="385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825" y="2607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745" y="2564"/>
                <a:ext cx="350" cy="34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29565" y="533400"/>
            <a:ext cx="11493500" cy="5777230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299932" y="529590"/>
            <a:ext cx="11558049" cy="5558152"/>
          </a:xfrm>
          <a:custGeom>
            <a:avLst/>
            <a:gdLst>
              <a:gd name="connsiteX0" fmla="*/ 54 w 18201"/>
              <a:gd name="connsiteY0" fmla="*/ 6 h 8752"/>
              <a:gd name="connsiteX1" fmla="*/ 18202 w 18201"/>
              <a:gd name="connsiteY1" fmla="*/ 0 h 8752"/>
              <a:gd name="connsiteX2" fmla="*/ 18157 w 18201"/>
              <a:gd name="connsiteY2" fmla="*/ 5413 h 8752"/>
              <a:gd name="connsiteX3" fmla="*/ 4 w 18201"/>
              <a:gd name="connsiteY3" fmla="*/ 6826 h 8752"/>
              <a:gd name="connsiteX4" fmla="*/ 54 w 18201"/>
              <a:gd name="connsiteY4" fmla="*/ 6 h 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02" h="8753">
                <a:moveTo>
                  <a:pt x="54" y="6"/>
                </a:moveTo>
                <a:lnTo>
                  <a:pt x="18202" y="0"/>
                </a:lnTo>
                <a:cubicBezTo>
                  <a:pt x="18121" y="4494"/>
                  <a:pt x="18250" y="869"/>
                  <a:pt x="18157" y="5413"/>
                </a:cubicBezTo>
                <a:cubicBezTo>
                  <a:pt x="14984" y="9413"/>
                  <a:pt x="3135" y="9739"/>
                  <a:pt x="4" y="6826"/>
                </a:cubicBezTo>
                <a:cubicBezTo>
                  <a:pt x="-19" y="5021"/>
                  <a:pt x="75" y="5342"/>
                  <a:pt x="54" y="6"/>
                </a:cubicBezTo>
                <a:close/>
              </a:path>
            </a:pathLst>
          </a:cu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2988945" y="1109345"/>
            <a:ext cx="6525260" cy="4485640"/>
            <a:chOff x="4707" y="1747"/>
            <a:chExt cx="10276" cy="7064"/>
          </a:xfrm>
        </p:grpSpPr>
        <p:sp>
          <p:nvSpPr>
            <p:cNvPr id="76" name="任意多边形 75"/>
            <p:cNvSpPr/>
            <p:nvPr/>
          </p:nvSpPr>
          <p:spPr>
            <a:xfrm rot="300000">
              <a:off x="4707" y="1747"/>
              <a:ext cx="10276" cy="7065"/>
            </a:xfrm>
            <a:custGeom>
              <a:avLst/>
              <a:gdLst>
                <a:gd name="connsiteX0" fmla="*/ 889 w 9957"/>
                <a:gd name="connsiteY0" fmla="*/ 3109 h 7825"/>
                <a:gd name="connsiteX1" fmla="*/ 3095 w 9957"/>
                <a:gd name="connsiteY1" fmla="*/ 7019 h 7825"/>
                <a:gd name="connsiteX2" fmla="*/ 5925 w 9957"/>
                <a:gd name="connsiteY2" fmla="*/ 6714 h 7825"/>
                <a:gd name="connsiteX3" fmla="*/ 9143 w 9957"/>
                <a:gd name="connsiteY3" fmla="*/ 4133 h 7825"/>
                <a:gd name="connsiteX4" fmla="*/ 8705 w 9957"/>
                <a:gd name="connsiteY4" fmla="*/ 1730 h 7825"/>
                <a:gd name="connsiteX5" fmla="*/ 3961 w 9957"/>
                <a:gd name="connsiteY5" fmla="*/ 1286 h 7825"/>
                <a:gd name="connsiteX6" fmla="*/ 889 w 9957"/>
                <a:gd name="connsiteY6" fmla="*/ 3109 h 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58" h="7825">
                  <a:moveTo>
                    <a:pt x="889" y="3109"/>
                  </a:moveTo>
                  <a:cubicBezTo>
                    <a:pt x="-443" y="4011"/>
                    <a:pt x="-689" y="7167"/>
                    <a:pt x="3095" y="7019"/>
                  </a:cubicBezTo>
                  <a:cubicBezTo>
                    <a:pt x="3608" y="8351"/>
                    <a:pt x="5738" y="7880"/>
                    <a:pt x="5925" y="6714"/>
                  </a:cubicBezTo>
                  <a:cubicBezTo>
                    <a:pt x="7235" y="7840"/>
                    <a:pt x="10146" y="6263"/>
                    <a:pt x="9143" y="4133"/>
                  </a:cubicBezTo>
                  <a:cubicBezTo>
                    <a:pt x="10576" y="3763"/>
                    <a:pt x="9921" y="1560"/>
                    <a:pt x="8705" y="1730"/>
                  </a:cubicBezTo>
                  <a:cubicBezTo>
                    <a:pt x="8963" y="-252"/>
                    <a:pt x="4635" y="-703"/>
                    <a:pt x="3961" y="1286"/>
                  </a:cubicBezTo>
                  <a:cubicBezTo>
                    <a:pt x="3161" y="178"/>
                    <a:pt x="211" y="691"/>
                    <a:pt x="889" y="3109"/>
                  </a:cubicBezTo>
                  <a:close/>
                </a:path>
              </a:pathLst>
            </a:custGeom>
            <a:solidFill>
              <a:srgbClr val="0070C0"/>
            </a:solidFill>
            <a:ln w="635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弧形 76"/>
            <p:cNvSpPr/>
            <p:nvPr/>
          </p:nvSpPr>
          <p:spPr>
            <a:xfrm>
              <a:off x="10389" y="2205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弧形 77"/>
            <p:cNvSpPr/>
            <p:nvPr/>
          </p:nvSpPr>
          <p:spPr>
            <a:xfrm rot="10200000">
              <a:off x="8112" y="6808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弧形 78"/>
            <p:cNvSpPr/>
            <p:nvPr/>
          </p:nvSpPr>
          <p:spPr>
            <a:xfrm rot="13080000">
              <a:off x="4901" y="5533"/>
              <a:ext cx="2477" cy="1596"/>
            </a:xfrm>
            <a:prstGeom prst="arc">
              <a:avLst>
                <a:gd name="adj1" fmla="val 14922876"/>
                <a:gd name="adj2" fmla="val 20684814"/>
              </a:avLst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580515" y="1216025"/>
            <a:ext cx="9235440" cy="3672840"/>
            <a:chOff x="2489" y="1915"/>
            <a:chExt cx="14544" cy="5784"/>
          </a:xfrm>
        </p:grpSpPr>
        <p:grpSp>
          <p:nvGrpSpPr>
            <p:cNvPr id="39" name="组合 38"/>
            <p:cNvGrpSpPr/>
            <p:nvPr/>
          </p:nvGrpSpPr>
          <p:grpSpPr>
            <a:xfrm>
              <a:off x="15163" y="7045"/>
              <a:ext cx="1870" cy="655"/>
              <a:chOff x="15523" y="7917"/>
              <a:chExt cx="1870" cy="655"/>
            </a:xfrm>
          </p:grpSpPr>
          <p:sp>
            <p:nvSpPr>
              <p:cNvPr id="40" name="任意多边形 39"/>
              <p:cNvSpPr/>
              <p:nvPr/>
            </p:nvSpPr>
            <p:spPr>
              <a:xfrm rot="1260000" flipH="1">
                <a:off x="15693" y="7918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任意多边形 40"/>
              <p:cNvSpPr/>
              <p:nvPr/>
            </p:nvSpPr>
            <p:spPr>
              <a:xfrm rot="1440000" flipH="1">
                <a:off x="15523" y="7917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2489" y="4412"/>
              <a:ext cx="1673" cy="624"/>
              <a:chOff x="2489" y="4412"/>
              <a:chExt cx="1673" cy="624"/>
            </a:xfrm>
          </p:grpSpPr>
          <p:sp>
            <p:nvSpPr>
              <p:cNvPr id="59" name="任意多边形 58"/>
              <p:cNvSpPr/>
              <p:nvPr/>
            </p:nvSpPr>
            <p:spPr>
              <a:xfrm rot="20580000">
                <a:off x="2510" y="4504"/>
                <a:ext cx="1653" cy="532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0" name="任意多边形 59"/>
              <p:cNvSpPr/>
              <p:nvPr/>
            </p:nvSpPr>
            <p:spPr>
              <a:xfrm rot="21000000">
                <a:off x="2489" y="4412"/>
                <a:ext cx="1653" cy="536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61" name="组合 60"/>
            <p:cNvGrpSpPr/>
            <p:nvPr/>
          </p:nvGrpSpPr>
          <p:grpSpPr>
            <a:xfrm rot="2340000">
              <a:off x="3827" y="1915"/>
              <a:ext cx="1297" cy="596"/>
              <a:chOff x="2489" y="4412"/>
              <a:chExt cx="1673" cy="624"/>
            </a:xfrm>
          </p:grpSpPr>
          <p:sp>
            <p:nvSpPr>
              <p:cNvPr id="62" name="任意多边形 61"/>
              <p:cNvSpPr/>
              <p:nvPr/>
            </p:nvSpPr>
            <p:spPr>
              <a:xfrm rot="20580000">
                <a:off x="2510" y="4504"/>
                <a:ext cx="1653" cy="532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3" name="任意多边形 62"/>
              <p:cNvSpPr/>
              <p:nvPr/>
            </p:nvSpPr>
            <p:spPr>
              <a:xfrm rot="21000000">
                <a:off x="2489" y="4412"/>
                <a:ext cx="1653" cy="536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66" name="组合 65"/>
            <p:cNvGrpSpPr/>
            <p:nvPr/>
          </p:nvGrpSpPr>
          <p:grpSpPr>
            <a:xfrm rot="19020000">
              <a:off x="14702" y="2434"/>
              <a:ext cx="1444" cy="738"/>
              <a:chOff x="15523" y="7917"/>
              <a:chExt cx="1870" cy="655"/>
            </a:xfrm>
          </p:grpSpPr>
          <p:sp>
            <p:nvSpPr>
              <p:cNvPr id="68" name="任意多边形 67"/>
              <p:cNvSpPr/>
              <p:nvPr/>
            </p:nvSpPr>
            <p:spPr>
              <a:xfrm rot="1260000" flipH="1">
                <a:off x="15693" y="7918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任意多边形 68"/>
              <p:cNvSpPr/>
              <p:nvPr/>
            </p:nvSpPr>
            <p:spPr>
              <a:xfrm rot="1440000" flipH="1">
                <a:off x="15523" y="7917"/>
                <a:ext cx="1701" cy="655"/>
              </a:xfrm>
              <a:custGeom>
                <a:avLst/>
                <a:gdLst>
                  <a:gd name="connsiteX0" fmla="*/ 2341 w 2340"/>
                  <a:gd name="connsiteY0" fmla="*/ 177 h 969"/>
                  <a:gd name="connsiteX1" fmla="*/ 918 w 2340"/>
                  <a:gd name="connsiteY1" fmla="*/ 3 h 969"/>
                  <a:gd name="connsiteX2" fmla="*/ 9 w 2340"/>
                  <a:gd name="connsiteY2" fmla="*/ 707 h 969"/>
                  <a:gd name="connsiteX3" fmla="*/ 2341 w 2340"/>
                  <a:gd name="connsiteY3" fmla="*/ 177 h 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1" h="970">
                    <a:moveTo>
                      <a:pt x="2341" y="177"/>
                    </a:moveTo>
                    <a:cubicBezTo>
                      <a:pt x="2143" y="143"/>
                      <a:pt x="1337" y="32"/>
                      <a:pt x="918" y="3"/>
                    </a:cubicBezTo>
                    <a:cubicBezTo>
                      <a:pt x="432" y="-29"/>
                      <a:pt x="-73" y="199"/>
                      <a:pt x="9" y="707"/>
                    </a:cubicBezTo>
                    <a:cubicBezTo>
                      <a:pt x="269" y="1467"/>
                      <a:pt x="1564" y="354"/>
                      <a:pt x="2341" y="177"/>
                    </a:cubicBez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0" name="组合 79"/>
          <p:cNvGrpSpPr/>
          <p:nvPr/>
        </p:nvGrpSpPr>
        <p:grpSpPr>
          <a:xfrm>
            <a:off x="694690" y="616585"/>
            <a:ext cx="10905490" cy="5532120"/>
            <a:chOff x="1094" y="971"/>
            <a:chExt cx="17174" cy="8712"/>
          </a:xfrm>
        </p:grpSpPr>
        <p:grpSp>
          <p:nvGrpSpPr>
            <p:cNvPr id="81" name="组合 80"/>
            <p:cNvGrpSpPr/>
            <p:nvPr/>
          </p:nvGrpSpPr>
          <p:grpSpPr>
            <a:xfrm>
              <a:off x="1444" y="1640"/>
              <a:ext cx="16825" cy="7536"/>
              <a:chOff x="1464" y="2040"/>
              <a:chExt cx="16825" cy="7536"/>
            </a:xfrm>
          </p:grpSpPr>
          <p:grpSp>
            <p:nvGrpSpPr>
              <p:cNvPr id="82" name="组合 81"/>
              <p:cNvGrpSpPr/>
              <p:nvPr/>
            </p:nvGrpSpPr>
            <p:grpSpPr>
              <a:xfrm>
                <a:off x="1464" y="2040"/>
                <a:ext cx="16825" cy="7207"/>
                <a:chOff x="1464" y="2040"/>
                <a:chExt cx="16825" cy="7207"/>
              </a:xfrm>
            </p:grpSpPr>
            <p:grpSp>
              <p:nvGrpSpPr>
                <p:cNvPr id="83" name="组合 82"/>
                <p:cNvGrpSpPr/>
                <p:nvPr/>
              </p:nvGrpSpPr>
              <p:grpSpPr>
                <a:xfrm>
                  <a:off x="4831" y="5458"/>
                  <a:ext cx="514" cy="543"/>
                  <a:chOff x="8501" y="6160"/>
                  <a:chExt cx="734" cy="851"/>
                </a:xfrm>
              </p:grpSpPr>
              <p:sp>
                <p:nvSpPr>
                  <p:cNvPr id="84" name="十字星 83"/>
                  <p:cNvSpPr/>
                  <p:nvPr/>
                </p:nvSpPr>
                <p:spPr>
                  <a:xfrm>
                    <a:off x="8501" y="6160"/>
                    <a:ext cx="734" cy="850"/>
                  </a:xfrm>
                  <a:prstGeom prst="star4">
                    <a:avLst/>
                  </a:prstGeom>
                  <a:solidFill>
                    <a:srgbClr val="FFF370"/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5" name="十字星 84"/>
                  <p:cNvSpPr/>
                  <p:nvPr/>
                </p:nvSpPr>
                <p:spPr>
                  <a:xfrm>
                    <a:off x="8501" y="6161"/>
                    <a:ext cx="734" cy="850"/>
                  </a:xfrm>
                  <a:prstGeom prst="star4">
                    <a:avLst/>
                  </a:prstGeom>
                  <a:noFill/>
                  <a:ln w="12700">
                    <a:solidFill>
                      <a:srgbClr val="4F3D3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86" name="十字星 85"/>
                <p:cNvSpPr/>
                <p:nvPr/>
              </p:nvSpPr>
              <p:spPr>
                <a:xfrm>
                  <a:off x="15060" y="3747"/>
                  <a:ext cx="428" cy="464"/>
                </a:xfrm>
                <a:prstGeom prst="star4">
                  <a:avLst/>
                </a:prstGeom>
                <a:solidFill>
                  <a:srgbClr val="0070C0"/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同心圆 86"/>
                <p:cNvSpPr/>
                <p:nvPr/>
              </p:nvSpPr>
              <p:spPr>
                <a:xfrm>
                  <a:off x="11503" y="8292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同心圆 87"/>
                <p:cNvSpPr/>
                <p:nvPr/>
              </p:nvSpPr>
              <p:spPr>
                <a:xfrm>
                  <a:off x="13710" y="5458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同心圆 88"/>
                <p:cNvSpPr/>
                <p:nvPr/>
              </p:nvSpPr>
              <p:spPr>
                <a:xfrm>
                  <a:off x="10515" y="7382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同心圆 89"/>
                <p:cNvSpPr/>
                <p:nvPr/>
              </p:nvSpPr>
              <p:spPr>
                <a:xfrm>
                  <a:off x="6189" y="7381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椭圆 90"/>
                <p:cNvSpPr/>
                <p:nvPr/>
              </p:nvSpPr>
              <p:spPr>
                <a:xfrm>
                  <a:off x="11431" y="7716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椭圆 91"/>
                <p:cNvSpPr/>
                <p:nvPr/>
              </p:nvSpPr>
              <p:spPr>
                <a:xfrm>
                  <a:off x="6861" y="7447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椭圆 92"/>
                <p:cNvSpPr/>
                <p:nvPr/>
              </p:nvSpPr>
              <p:spPr>
                <a:xfrm>
                  <a:off x="9879" y="8578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椭圆 93"/>
                <p:cNvSpPr/>
                <p:nvPr/>
              </p:nvSpPr>
              <p:spPr>
                <a:xfrm>
                  <a:off x="14627" y="4885"/>
                  <a:ext cx="119" cy="119"/>
                </a:xfrm>
                <a:prstGeom prst="ellipse">
                  <a:avLst/>
                </a:prstGeom>
                <a:solidFill>
                  <a:srgbClr val="FFF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十字星 94"/>
                <p:cNvSpPr/>
                <p:nvPr/>
              </p:nvSpPr>
              <p:spPr>
                <a:xfrm>
                  <a:off x="8012" y="6773"/>
                  <a:ext cx="514" cy="542"/>
                </a:xfrm>
                <a:prstGeom prst="star4">
                  <a:avLst/>
                </a:prstGeom>
                <a:solidFill>
                  <a:srgbClr val="FFF370"/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96" name="同心圆 95"/>
                <p:cNvSpPr/>
                <p:nvPr/>
              </p:nvSpPr>
              <p:spPr>
                <a:xfrm>
                  <a:off x="1464" y="6846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同心圆 99"/>
                <p:cNvSpPr/>
                <p:nvPr/>
              </p:nvSpPr>
              <p:spPr>
                <a:xfrm>
                  <a:off x="4495" y="4211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同心圆 100"/>
                <p:cNvSpPr/>
                <p:nvPr/>
              </p:nvSpPr>
              <p:spPr>
                <a:xfrm>
                  <a:off x="14627" y="7183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同心圆 101"/>
                <p:cNvSpPr/>
                <p:nvPr/>
              </p:nvSpPr>
              <p:spPr>
                <a:xfrm>
                  <a:off x="13102" y="2040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同心圆 102"/>
                <p:cNvSpPr/>
                <p:nvPr/>
              </p:nvSpPr>
              <p:spPr>
                <a:xfrm>
                  <a:off x="2475" y="2041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同心圆 103"/>
                <p:cNvSpPr/>
                <p:nvPr/>
              </p:nvSpPr>
              <p:spPr>
                <a:xfrm>
                  <a:off x="17453" y="6623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5" name="同心圆 104"/>
                <p:cNvSpPr/>
                <p:nvPr/>
              </p:nvSpPr>
              <p:spPr>
                <a:xfrm>
                  <a:off x="17953" y="2563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同心圆 105"/>
                <p:cNvSpPr/>
                <p:nvPr/>
              </p:nvSpPr>
              <p:spPr>
                <a:xfrm>
                  <a:off x="6438" y="8911"/>
                  <a:ext cx="336" cy="336"/>
                </a:xfrm>
                <a:prstGeom prst="donu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同心圆 106"/>
                <p:cNvSpPr/>
                <p:nvPr/>
              </p:nvSpPr>
              <p:spPr>
                <a:xfrm>
                  <a:off x="10854" y="2564"/>
                  <a:ext cx="250" cy="250"/>
                </a:xfrm>
                <a:prstGeom prst="donu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08" name="十字星 107"/>
              <p:cNvSpPr/>
              <p:nvPr/>
            </p:nvSpPr>
            <p:spPr>
              <a:xfrm>
                <a:off x="10764" y="9111"/>
                <a:ext cx="428" cy="465"/>
              </a:xfrm>
              <a:prstGeom prst="star4">
                <a:avLst/>
              </a:prstGeom>
              <a:solidFill>
                <a:srgbClr val="0070C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09" name="组合 108"/>
            <p:cNvGrpSpPr/>
            <p:nvPr/>
          </p:nvGrpSpPr>
          <p:grpSpPr>
            <a:xfrm>
              <a:off x="1094" y="971"/>
              <a:ext cx="16524" cy="8062"/>
              <a:chOff x="1094" y="971"/>
              <a:chExt cx="16524" cy="8062"/>
            </a:xfrm>
          </p:grpSpPr>
          <p:sp>
            <p:nvSpPr>
              <p:cNvPr id="110" name="椭圆 109"/>
              <p:cNvSpPr/>
              <p:nvPr/>
            </p:nvSpPr>
            <p:spPr>
              <a:xfrm>
                <a:off x="3224" y="971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椭圆 110"/>
              <p:cNvSpPr/>
              <p:nvPr/>
            </p:nvSpPr>
            <p:spPr>
              <a:xfrm>
                <a:off x="17268" y="2854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椭圆 111"/>
              <p:cNvSpPr/>
              <p:nvPr/>
            </p:nvSpPr>
            <p:spPr>
              <a:xfrm>
                <a:off x="6069" y="7892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椭圆 112"/>
              <p:cNvSpPr/>
              <p:nvPr/>
            </p:nvSpPr>
            <p:spPr>
              <a:xfrm>
                <a:off x="1094" y="8691"/>
                <a:ext cx="350" cy="342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14" name="椭圆 113"/>
            <p:cNvSpPr/>
            <p:nvPr/>
          </p:nvSpPr>
          <p:spPr>
            <a:xfrm>
              <a:off x="13418" y="9341"/>
              <a:ext cx="350" cy="342"/>
            </a:xfrm>
            <a:prstGeom prst="ellipse">
              <a:avLst/>
            </a:prstGeom>
            <a:solidFill>
              <a:srgbClr val="0070C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289300" y="626745"/>
            <a:ext cx="5874385" cy="4777105"/>
            <a:chOff x="5434" y="1297"/>
            <a:chExt cx="9251" cy="7523"/>
          </a:xfrm>
        </p:grpSpPr>
        <p:pic>
          <p:nvPicPr>
            <p:cNvPr id="9" name="图片 8" descr="3477370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434" y="1297"/>
              <a:ext cx="2812" cy="2812"/>
            </a:xfrm>
            <a:prstGeom prst="rect">
              <a:avLst/>
            </a:prstGeom>
          </p:spPr>
        </p:pic>
        <p:pic>
          <p:nvPicPr>
            <p:cNvPr id="11" name="图片 10" descr="3477373"/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1858" y="5993"/>
              <a:ext cx="2827" cy="2827"/>
            </a:xfrm>
            <a:prstGeom prst="rect">
              <a:avLst/>
            </a:prstGeom>
          </p:spPr>
        </p:pic>
      </p:grpSp>
      <p:sp>
        <p:nvSpPr>
          <p:cNvPr id="15" name="椭圆 14"/>
          <p:cNvSpPr/>
          <p:nvPr/>
        </p:nvSpPr>
        <p:spPr>
          <a:xfrm>
            <a:off x="8735060" y="3874770"/>
            <a:ext cx="75565" cy="75565"/>
          </a:xfrm>
          <a:prstGeom prst="ellipse">
            <a:avLst/>
          </a:prstGeom>
          <a:solidFill>
            <a:srgbClr val="FFF3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754755" y="2075180"/>
            <a:ext cx="478853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>
                <a:solidFill>
                  <a:schemeClr val="bg1"/>
                </a:solidFill>
                <a:cs typeface="+mn-ea"/>
                <a:sym typeface="+mn-lt"/>
              </a:rPr>
              <a:t>游泳的</a:t>
            </a:r>
          </a:p>
          <a:p>
            <a:pPr algn="ctr"/>
            <a:r>
              <a:rPr lang="zh-CN" altLang="en-US" sz="6000">
                <a:solidFill>
                  <a:schemeClr val="bg1"/>
                </a:solidFill>
                <a:cs typeface="+mn-ea"/>
                <a:sym typeface="+mn-lt"/>
              </a:rPr>
              <a:t>注意事项</a:t>
            </a:r>
          </a:p>
          <a:p>
            <a:pPr algn="ctr"/>
            <a:endParaRPr lang="zh-CN" altLang="en-US" sz="600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rot2y0sv">
      <a:majorFont>
        <a:latin typeface="微软雅黑"/>
        <a:ea typeface="义启小魏楷"/>
        <a:cs typeface=""/>
      </a:majorFont>
      <a:minorFont>
        <a:latin typeface="微软雅黑"/>
        <a:ea typeface="义启小魏楷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1320</Words>
  <Application>Microsoft Office PowerPoint</Application>
  <PresentationFormat>宽屏</PresentationFormat>
  <Paragraphs>185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Meiryo</vt:lpstr>
      <vt:lpstr>宋体</vt:lpstr>
      <vt:lpstr>微软雅黑</vt:lpstr>
      <vt:lpstr>义启小魏楷</vt:lpstr>
      <vt:lpstr>Arial</vt:lpstr>
      <vt:lpstr>Calibri</vt:lpstr>
      <vt:lpstr>Calibri Light</vt:lpstr>
      <vt:lpstr>Wingdings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54</cp:revision>
  <dcterms:created xsi:type="dcterms:W3CDTF">2019-06-19T02:08:00Z</dcterms:created>
  <dcterms:modified xsi:type="dcterms:W3CDTF">2023-01-30T03:01:36Z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