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5" r:id="rId3"/>
  </p:sldMasterIdLst>
  <p:notesMasterIdLst>
    <p:notesMasterId r:id="rId36"/>
  </p:notesMasterIdLst>
  <p:sldIdLst>
    <p:sldId id="256" r:id="rId4"/>
    <p:sldId id="257" r:id="rId5"/>
    <p:sldId id="258" r:id="rId6"/>
    <p:sldId id="263" r:id="rId7"/>
    <p:sldId id="282" r:id="rId8"/>
    <p:sldId id="283" r:id="rId9"/>
    <p:sldId id="285" r:id="rId10"/>
    <p:sldId id="281" r:id="rId11"/>
    <p:sldId id="262" r:id="rId12"/>
    <p:sldId id="288" r:id="rId13"/>
    <p:sldId id="289" r:id="rId14"/>
    <p:sldId id="290" r:id="rId15"/>
    <p:sldId id="292" r:id="rId16"/>
    <p:sldId id="293" r:id="rId17"/>
    <p:sldId id="291" r:id="rId18"/>
    <p:sldId id="295" r:id="rId19"/>
    <p:sldId id="296" r:id="rId20"/>
    <p:sldId id="298" r:id="rId21"/>
    <p:sldId id="297" r:id="rId22"/>
    <p:sldId id="299" r:id="rId23"/>
    <p:sldId id="300" r:id="rId24"/>
    <p:sldId id="287" r:id="rId25"/>
    <p:sldId id="301" r:id="rId26"/>
    <p:sldId id="302" r:id="rId27"/>
    <p:sldId id="303" r:id="rId28"/>
    <p:sldId id="266" r:id="rId29"/>
    <p:sldId id="304" r:id="rId30"/>
    <p:sldId id="305" r:id="rId31"/>
    <p:sldId id="306" r:id="rId32"/>
    <p:sldId id="307" r:id="rId33"/>
    <p:sldId id="308" r:id="rId34"/>
    <p:sldId id="309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3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6314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6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E366F-E2B4-45D6-ACFF-BC91EAE5B9CF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D7C4C-0BCB-4835-A649-5CECDEE38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33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79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777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144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793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241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837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689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89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730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143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63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9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331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87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869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664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9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279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802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471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982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7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292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49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483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910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91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402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81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3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39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71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2023/1/29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6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2023/1/29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2023/1/29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37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2023/1/29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51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7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8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219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3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46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56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9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2023/1/29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55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6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9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06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77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10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67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6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2023/1/29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38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2023/1/29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26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2023/1/29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40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2023/1/29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624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199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2023/1/29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11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2023/1/29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69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2023/1/29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7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BAE6-0475-3E44-BE88-09B6831C7508}" type="datetimeFigureOut">
              <a:rPr kumimoji="1" lang="zh-CN" altLang="en-US" smtClean="0"/>
              <a:t>2023/1/29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731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38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1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sucai.com/sucai/bangg/renwushangwu/woshou/200609/56137.html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sucai.dabaoku.com/shangwu/woshou/web/046bt.htm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6537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555531"/>
            <a:ext cx="12141074" cy="3825476"/>
          </a:xfrm>
          <a:prstGeom prst="rect">
            <a:avLst/>
          </a:prstGeom>
          <a:solidFill>
            <a:srgbClr val="BD374B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47847" y="3208764"/>
            <a:ext cx="78021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商务礼仪之见面礼仪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61359" y="1964360"/>
            <a:ext cx="2710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kumimoji="1" lang="zh-CN" altLang="en-US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72125" y="2496982"/>
            <a:ext cx="407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BUSSINESS</a:t>
            </a:r>
            <a:r>
              <a:rPr kumimoji="1"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REPORT</a:t>
            </a:r>
            <a:endParaRPr kumimoji="1"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 15"/>
          <p:cNvGrpSpPr/>
          <p:nvPr/>
        </p:nvGrpSpPr>
        <p:grpSpPr>
          <a:xfrm>
            <a:off x="3582435" y="4482314"/>
            <a:ext cx="1915106" cy="439350"/>
            <a:chOff x="567561" y="3364539"/>
            <a:chExt cx="1915106" cy="439350"/>
          </a:xfrm>
        </p:grpSpPr>
        <p:sp>
          <p:nvSpPr>
            <p:cNvPr id="14" name="圆角矩形 13"/>
            <p:cNvSpPr/>
            <p:nvPr/>
          </p:nvSpPr>
          <p:spPr>
            <a:xfrm>
              <a:off x="567561" y="3364539"/>
              <a:ext cx="1891860" cy="439350"/>
            </a:xfrm>
            <a:prstGeom prst="round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28661" y="3410332"/>
              <a:ext cx="1754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讲师</a:t>
              </a:r>
              <a:r>
                <a:rPr kumimoji="1"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：优品</a:t>
              </a:r>
              <a:r>
                <a:rPr kumimoji="1"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kumimoji="1"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6469956" y="4439118"/>
            <a:ext cx="2394762" cy="439350"/>
            <a:chOff x="567561" y="3364539"/>
            <a:chExt cx="2215930" cy="439350"/>
          </a:xfrm>
        </p:grpSpPr>
        <p:sp>
          <p:nvSpPr>
            <p:cNvPr id="18" name="圆角矩形 17"/>
            <p:cNvSpPr/>
            <p:nvPr/>
          </p:nvSpPr>
          <p:spPr>
            <a:xfrm>
              <a:off x="567561" y="3364539"/>
              <a:ext cx="2215930" cy="439350"/>
            </a:xfrm>
            <a:prstGeom prst="round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9088" y="3399548"/>
              <a:ext cx="2039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kumimoji="1"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时间：</a:t>
              </a:r>
              <a:r>
                <a:rPr kumimoji="1"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20XX</a:t>
              </a:r>
              <a:r>
                <a:rPr kumimoji="1"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年</a:t>
              </a:r>
              <a:r>
                <a:rPr kumimoji="1"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XX</a:t>
              </a:r>
              <a:r>
                <a:rPr kumimoji="1"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月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953454" y="2222808"/>
            <a:ext cx="358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岗位竞聘／述职报告／个人简介</a:t>
            </a:r>
          </a:p>
        </p:txBody>
      </p:sp>
      <p:cxnSp>
        <p:nvCxnSpPr>
          <p:cNvPr id="23" name="直线连接符 22"/>
          <p:cNvCxnSpPr/>
          <p:nvPr/>
        </p:nvCxnSpPr>
        <p:spPr>
          <a:xfrm>
            <a:off x="6073679" y="3087074"/>
            <a:ext cx="34676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5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326634" cy="786317"/>
            <a:chOff x="4524703" y="1679824"/>
            <a:chExt cx="3326634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他人介绍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92875B-4E32-4152-B9A8-DD17367F7E5D}"/>
              </a:ext>
            </a:extLst>
          </p:cNvPr>
          <p:cNvSpPr/>
          <p:nvPr/>
        </p:nvSpPr>
        <p:spPr>
          <a:xfrm>
            <a:off x="7321467" y="575597"/>
            <a:ext cx="277169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谁该做介绍人？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701E9EE-4097-43F3-8C62-0A90A4E8AD8E}"/>
              </a:ext>
            </a:extLst>
          </p:cNvPr>
          <p:cNvSpPr/>
          <p:nvPr/>
        </p:nvSpPr>
        <p:spPr>
          <a:xfrm>
            <a:off x="7109704" y="1265624"/>
            <a:ext cx="4180823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solidFill>
                  <a:srgbClr val="BD374B"/>
                </a:solidFill>
                <a:cs typeface="+mn-ea"/>
                <a:sym typeface="+mn-lt"/>
              </a:rPr>
              <a:t>在社交场合：</a:t>
            </a:r>
            <a:r>
              <a:rPr kumimoji="1" lang="zh-CN" altLang="en-US" dirty="0">
                <a:cs typeface="+mn-ea"/>
                <a:sym typeface="+mn-lt"/>
              </a:rPr>
              <a:t>东道主、长者、女主人、身份较高者或与被介绍的双方均有一定交情者都可以担任介绍人。</a:t>
            </a:r>
            <a:endParaRPr kumimoji="1" lang="zh-CN" altLang="en-US" dirty="0">
              <a:solidFill>
                <a:srgbClr val="BD374B"/>
              </a:solidFill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solidFill>
                  <a:srgbClr val="BD374B"/>
                </a:solidFill>
                <a:cs typeface="+mn-ea"/>
                <a:sym typeface="+mn-lt"/>
              </a:rPr>
              <a:t>在公务交往中：</a:t>
            </a:r>
            <a:r>
              <a:rPr kumimoji="1" lang="zh-CN" altLang="en-US" dirty="0">
                <a:cs typeface="+mn-ea"/>
                <a:sym typeface="+mn-lt"/>
              </a:rPr>
              <a:t>介绍人应由公关礼仪人员、秘书担任。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90BD42-288F-4334-AA7D-7FA504BE1EE7}"/>
              </a:ext>
            </a:extLst>
          </p:cNvPr>
          <p:cNvCxnSpPr/>
          <p:nvPr/>
        </p:nvCxnSpPr>
        <p:spPr bwMode="auto">
          <a:xfrm>
            <a:off x="7249360" y="1121608"/>
            <a:ext cx="41808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E87921-72EC-4391-A625-76BC2BEC5B63}"/>
              </a:ext>
            </a:extLst>
          </p:cNvPr>
          <p:cNvSpPr/>
          <p:nvPr/>
        </p:nvSpPr>
        <p:spPr>
          <a:xfrm>
            <a:off x="7321467" y="3709225"/>
            <a:ext cx="277169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注意事项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34C0284-975E-4109-9E9B-8A4866458151}"/>
              </a:ext>
            </a:extLst>
          </p:cNvPr>
          <p:cNvCxnSpPr/>
          <p:nvPr/>
        </p:nvCxnSpPr>
        <p:spPr bwMode="auto">
          <a:xfrm>
            <a:off x="7321467" y="4211631"/>
            <a:ext cx="41808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B17239-E4CB-466E-9299-9C0C51D1F74B}"/>
              </a:ext>
            </a:extLst>
          </p:cNvPr>
          <p:cNvSpPr/>
          <p:nvPr/>
        </p:nvSpPr>
        <p:spPr>
          <a:xfrm>
            <a:off x="7109704" y="4350438"/>
            <a:ext cx="4415102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由他人做介绍，自己处在当事人位置。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如果你是身份高者、年长者，应立即与对方热情握手。如果是身份低、年轻者，应根据对方的反应而做出反应。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8329C7-6B17-4AC6-A3E4-E8756E565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" y="1402381"/>
            <a:ext cx="6604886" cy="4591578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7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326634" cy="786317"/>
            <a:chOff x="4524703" y="1679824"/>
            <a:chExt cx="3326634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替他人介绍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92875B-4E32-4152-B9A8-DD17367F7E5D}"/>
              </a:ext>
            </a:extLst>
          </p:cNvPr>
          <p:cNvSpPr/>
          <p:nvPr/>
        </p:nvSpPr>
        <p:spPr>
          <a:xfrm>
            <a:off x="1010000" y="1782321"/>
            <a:ext cx="4158438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基本原则</a:t>
            </a:r>
            <a:r>
              <a:rPr kumimoji="1" lang="en-US" altLang="zh-CN" sz="2400" b="1" dirty="0">
                <a:solidFill>
                  <a:schemeClr val="accent2"/>
                </a:solidFill>
                <a:cs typeface="+mn-ea"/>
                <a:sym typeface="+mn-lt"/>
              </a:rPr>
              <a:t>--</a:t>
            </a:r>
            <a:r>
              <a:rPr kumimoji="1"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尊者优先了解原则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701E9EE-4097-43F3-8C62-0A90A4E8AD8E}"/>
              </a:ext>
            </a:extLst>
          </p:cNvPr>
          <p:cNvSpPr/>
          <p:nvPr/>
        </p:nvSpPr>
        <p:spPr>
          <a:xfrm>
            <a:off x="1010000" y="2569627"/>
            <a:ext cx="4180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先将男士介绍给女士</a:t>
            </a:r>
            <a:r>
              <a:rPr kumimoji="1" lang="en-US" altLang="zh-CN" dirty="0">
                <a:cs typeface="+mn-ea"/>
                <a:sym typeface="+mn-lt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先将年轻者介绍给年长者</a:t>
            </a:r>
            <a:r>
              <a:rPr kumimoji="1" lang="en-US" altLang="zh-CN" dirty="0">
                <a:cs typeface="+mn-ea"/>
                <a:sym typeface="+mn-lt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先将职位低者介绍给职位高者</a:t>
            </a:r>
            <a:r>
              <a:rPr kumimoji="1" lang="en-US" altLang="zh-CN" dirty="0">
                <a:cs typeface="+mn-ea"/>
                <a:sym typeface="+mn-lt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先将未婚女士介绍给已婚女士</a:t>
            </a:r>
            <a:r>
              <a:rPr kumimoji="1" lang="en-US" altLang="zh-CN" dirty="0">
                <a:cs typeface="+mn-ea"/>
                <a:sym typeface="+mn-lt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先将家庭成员介绍给对方</a:t>
            </a:r>
            <a:r>
              <a:rPr kumimoji="1" lang="en-US" altLang="zh-CN" dirty="0">
                <a:cs typeface="+mn-ea"/>
                <a:sym typeface="+mn-lt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先将晚到者介绍给早到者</a:t>
            </a:r>
            <a:r>
              <a:rPr kumimoji="1" lang="en-US" altLang="zh-CN" dirty="0">
                <a:cs typeface="+mn-ea"/>
                <a:sym typeface="+mn-lt"/>
              </a:rPr>
              <a:t>.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90BD42-288F-4334-AA7D-7FA504BE1EE7}"/>
              </a:ext>
            </a:extLst>
          </p:cNvPr>
          <p:cNvCxnSpPr/>
          <p:nvPr/>
        </p:nvCxnSpPr>
        <p:spPr bwMode="auto">
          <a:xfrm>
            <a:off x="937893" y="2328332"/>
            <a:ext cx="41808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978ABC-706C-4ADA-B97C-E01D589A3D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8394" y="1327207"/>
            <a:ext cx="6416938" cy="4718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5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326634" cy="786317"/>
            <a:chOff x="4524703" y="1679824"/>
            <a:chExt cx="3326634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集体介绍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6557AE2-2BBF-43B5-ACD1-DCB8ED4F3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422" y="1837580"/>
            <a:ext cx="3803939" cy="233103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chemeClr val="bg1">
                <a:lumMod val="50000"/>
                <a:alpha val="70000"/>
              </a:schemeClr>
            </a:outerShdw>
          </a:effec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36561B-B152-48A1-98C6-67061772A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90" y="1473097"/>
            <a:ext cx="3100334" cy="234739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chemeClr val="bg1">
                <a:lumMod val="50000"/>
                <a:alpha val="70000"/>
              </a:scheme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A9F05E0-5414-4935-B817-73E98C493D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158" y="1959633"/>
            <a:ext cx="2935432" cy="239531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chemeClr val="bg1">
                <a:lumMod val="50000"/>
                <a:alpha val="70000"/>
              </a:schemeClr>
            </a:outerShdw>
          </a:effectLst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031FE2-6E14-4A58-8A70-F7111C552240}"/>
              </a:ext>
            </a:extLst>
          </p:cNvPr>
          <p:cNvSpPr txBox="1"/>
          <p:nvPr/>
        </p:nvSpPr>
        <p:spPr>
          <a:xfrm>
            <a:off x="2147849" y="4902481"/>
            <a:ext cx="8350456" cy="86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3200"/>
              </a:lnSpc>
              <a:defRPr kumimoji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掌心向上，五指并拢，胳膊向外微伸，斜向被介绍者。介绍时要注视并微笑。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语言要做到简短、明确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730A59-8F97-441F-9EB6-BD5BAE0BD2D4}"/>
              </a:ext>
            </a:extLst>
          </p:cNvPr>
          <p:cNvSpPr txBox="1"/>
          <p:nvPr/>
        </p:nvSpPr>
        <p:spPr>
          <a:xfrm>
            <a:off x="4781262" y="4247410"/>
            <a:ext cx="29354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10196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kumimoji="1" sz="2600" b="1">
                <a:solidFill>
                  <a:srgbClr val="38526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BD374B"/>
                </a:solidFill>
                <a:latin typeface="+mn-lt"/>
                <a:ea typeface="+mn-ea"/>
                <a:cs typeface="+mn-ea"/>
                <a:sym typeface="+mn-lt"/>
              </a:rPr>
              <a:t>介绍的姿态及语言</a:t>
            </a:r>
          </a:p>
        </p:txBody>
      </p:sp>
    </p:spTree>
    <p:extLst>
      <p:ext uri="{BB962C8B-B14F-4D97-AF65-F5344CB8AC3E}">
        <p14:creationId xmlns:p14="http://schemas.microsoft.com/office/powerpoint/2010/main" val="37908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636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431213" cy="786317"/>
            <a:chOff x="4524703" y="1679824"/>
            <a:chExt cx="343121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646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集体介绍 </a:t>
              </a:r>
              <a:r>
                <a:rPr kumimoji="1" lang="en-US" altLang="zh-CN" sz="2800" dirty="0">
                  <a:cs typeface="+mn-ea"/>
                  <a:sym typeface="+mn-lt"/>
                </a:rPr>
                <a:t>| </a:t>
              </a:r>
              <a:r>
                <a:rPr kumimoji="1" lang="zh-CN" altLang="en-US" sz="2800" dirty="0">
                  <a:cs typeface="+mn-ea"/>
                  <a:sym typeface="+mn-lt"/>
                </a:rPr>
                <a:t>顺序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A08F171-5803-42BC-B714-EA076354ADDB}"/>
              </a:ext>
            </a:extLst>
          </p:cNvPr>
          <p:cNvGrpSpPr/>
          <p:nvPr/>
        </p:nvGrpSpPr>
        <p:grpSpPr>
          <a:xfrm>
            <a:off x="1241508" y="1510349"/>
            <a:ext cx="2577298" cy="480748"/>
            <a:chOff x="3588263" y="843828"/>
            <a:chExt cx="2362922" cy="480748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911E3EF-1E19-4BD0-8C8A-5C362D29A388}"/>
                </a:ext>
              </a:extLst>
            </p:cNvPr>
            <p:cNvSpPr/>
            <p:nvPr/>
          </p:nvSpPr>
          <p:spPr bwMode="auto">
            <a:xfrm>
              <a:off x="3588263" y="843828"/>
              <a:ext cx="2362922" cy="480748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4E53AC-CE2E-4BE6-AA5D-D8D17F0579AC}"/>
                </a:ext>
              </a:extLst>
            </p:cNvPr>
            <p:cNvSpPr/>
            <p:nvPr/>
          </p:nvSpPr>
          <p:spPr>
            <a:xfrm>
              <a:off x="3664479" y="897472"/>
              <a:ext cx="2204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、将一人介绍给大家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1CE364-6785-4F47-AC7F-4458FA57EB3A}"/>
              </a:ext>
            </a:extLst>
          </p:cNvPr>
          <p:cNvSpPr/>
          <p:nvPr/>
        </p:nvSpPr>
        <p:spPr>
          <a:xfrm>
            <a:off x="4224102" y="1354897"/>
            <a:ext cx="621175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在被介绍者双方地位、身份大致相似，或者难以确定时，应使一人礼让多数人，人数较少的一方礼让人数较多的一方。</a:t>
            </a:r>
            <a:endParaRPr lang="en-US" altLang="zh-CN" sz="1600" dirty="0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5246BA-EE16-44AE-9547-49B35BE7F230}"/>
              </a:ext>
            </a:extLst>
          </p:cNvPr>
          <p:cNvGrpSpPr/>
          <p:nvPr/>
        </p:nvGrpSpPr>
        <p:grpSpPr>
          <a:xfrm>
            <a:off x="1198181" y="2766960"/>
            <a:ext cx="2577298" cy="480748"/>
            <a:chOff x="3588263" y="843828"/>
            <a:chExt cx="2362922" cy="480748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6DC6998-7EDD-414A-8D32-7F94549CE4C9}"/>
                </a:ext>
              </a:extLst>
            </p:cNvPr>
            <p:cNvSpPr/>
            <p:nvPr/>
          </p:nvSpPr>
          <p:spPr bwMode="auto">
            <a:xfrm>
              <a:off x="3588263" y="843828"/>
              <a:ext cx="2362922" cy="480748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6441F7-5495-47E8-B1B5-D25CE934EAFA}"/>
                </a:ext>
              </a:extLst>
            </p:cNvPr>
            <p:cNvSpPr/>
            <p:nvPr/>
          </p:nvSpPr>
          <p:spPr>
            <a:xfrm>
              <a:off x="3664479" y="897472"/>
              <a:ext cx="2204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、将大家介绍给一人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6090E6-0E25-44A0-BA8F-D91985FA9D78}"/>
              </a:ext>
            </a:extLst>
          </p:cNvPr>
          <p:cNvSpPr/>
          <p:nvPr/>
        </p:nvSpPr>
        <p:spPr>
          <a:xfrm>
            <a:off x="4172532" y="2449704"/>
            <a:ext cx="7371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若被介绍者在地位、身份间存在明显差异，特别是当这些差异表现为年龄、性别、师生以及职务有别时，地位、身份明显高者即使人数较少，甚至仅为一人，仍然应被置于尊贵的位置，先向其介绍人数多的一方，再介绍地位、身份高的一方。</a:t>
            </a:r>
            <a:endParaRPr lang="en-US" altLang="zh-CN" sz="1600" dirty="0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223A87-DE47-45C7-9ED9-43AC3570A421}"/>
              </a:ext>
            </a:extLst>
          </p:cNvPr>
          <p:cNvGrpSpPr/>
          <p:nvPr/>
        </p:nvGrpSpPr>
        <p:grpSpPr>
          <a:xfrm>
            <a:off x="1138366" y="4034416"/>
            <a:ext cx="2810159" cy="480748"/>
            <a:chOff x="3588263" y="843828"/>
            <a:chExt cx="2257012" cy="480748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6D2CAA-F023-415C-83E4-B84112C55D95}"/>
                </a:ext>
              </a:extLst>
            </p:cNvPr>
            <p:cNvSpPr/>
            <p:nvPr/>
          </p:nvSpPr>
          <p:spPr bwMode="auto">
            <a:xfrm>
              <a:off x="3588263" y="843828"/>
              <a:ext cx="2257012" cy="480748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D24CB45-BB8C-4CC0-859D-8C104466D3B4}"/>
                </a:ext>
              </a:extLst>
            </p:cNvPr>
            <p:cNvSpPr/>
            <p:nvPr/>
          </p:nvSpPr>
          <p:spPr>
            <a:xfrm>
              <a:off x="3664479" y="897472"/>
              <a:ext cx="2116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、人数较多的双方介绍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02322E4-F5AE-41DE-B190-353BEB06C68F}"/>
              </a:ext>
            </a:extLst>
          </p:cNvPr>
          <p:cNvSpPr/>
          <p:nvPr/>
        </p:nvSpPr>
        <p:spPr>
          <a:xfrm>
            <a:off x="4172532" y="3961826"/>
            <a:ext cx="590541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若需要介绍的一方人数不止一人，可采取笼统的方法进行介绍，如可以说：“这是我的家人”，“她们都是我的同事”等等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F8961D-80DE-4D06-9246-D792068C979D}"/>
              </a:ext>
            </a:extLst>
          </p:cNvPr>
          <p:cNvGrpSpPr/>
          <p:nvPr/>
        </p:nvGrpSpPr>
        <p:grpSpPr>
          <a:xfrm>
            <a:off x="1146610" y="5340423"/>
            <a:ext cx="2810159" cy="480748"/>
            <a:chOff x="3588263" y="843828"/>
            <a:chExt cx="2257012" cy="480748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4F9B79-8C36-4FE8-A482-B0280C41EA6F}"/>
                </a:ext>
              </a:extLst>
            </p:cNvPr>
            <p:cNvSpPr/>
            <p:nvPr/>
          </p:nvSpPr>
          <p:spPr bwMode="auto">
            <a:xfrm>
              <a:off x="3588263" y="843828"/>
              <a:ext cx="2257012" cy="480748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FCFD1D-9063-48BB-9FF5-BA02349258BD}"/>
                </a:ext>
              </a:extLst>
            </p:cNvPr>
            <p:cNvSpPr/>
            <p:nvPr/>
          </p:nvSpPr>
          <p:spPr>
            <a:xfrm>
              <a:off x="3664479" y="897472"/>
              <a:ext cx="2116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、人数较多的多方介绍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5CBE0F-1AF4-4628-AEB9-C517EEB21260}"/>
              </a:ext>
            </a:extLst>
          </p:cNvPr>
          <p:cNvSpPr/>
          <p:nvPr/>
        </p:nvSpPr>
        <p:spPr>
          <a:xfrm>
            <a:off x="4172532" y="5137696"/>
            <a:ext cx="5178761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当被介绍者不止两方，而是多方时，应根据合乎礼仪的顺序，确定各方的尊卑，由尊至卑，按顺序介绍各方。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7B30992-6131-42FF-9AE1-8D7752EFCF85}"/>
              </a:ext>
            </a:extLst>
          </p:cNvPr>
          <p:cNvCxnSpPr>
            <a:cxnSpLocks/>
          </p:cNvCxnSpPr>
          <p:nvPr/>
        </p:nvCxnSpPr>
        <p:spPr>
          <a:xfrm flipH="1">
            <a:off x="4275672" y="2213926"/>
            <a:ext cx="610861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9249FC-BD3F-460E-8095-129E0E05322B}"/>
              </a:ext>
            </a:extLst>
          </p:cNvPr>
          <p:cNvCxnSpPr>
            <a:cxnSpLocks/>
          </p:cNvCxnSpPr>
          <p:nvPr/>
        </p:nvCxnSpPr>
        <p:spPr>
          <a:xfrm flipH="1">
            <a:off x="4224102" y="3678066"/>
            <a:ext cx="731965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A4E82A-8555-44DD-B0EF-375BB89FFC43}"/>
              </a:ext>
            </a:extLst>
          </p:cNvPr>
          <p:cNvCxnSpPr>
            <a:cxnSpLocks/>
          </p:cNvCxnSpPr>
          <p:nvPr/>
        </p:nvCxnSpPr>
        <p:spPr>
          <a:xfrm flipH="1">
            <a:off x="4172532" y="4881919"/>
            <a:ext cx="568266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B58DEB-C041-49AC-8112-6823F8583E80}"/>
              </a:ext>
            </a:extLst>
          </p:cNvPr>
          <p:cNvCxnSpPr>
            <a:cxnSpLocks/>
          </p:cNvCxnSpPr>
          <p:nvPr/>
        </p:nvCxnSpPr>
        <p:spPr>
          <a:xfrm flipH="1">
            <a:off x="4241907" y="6017360"/>
            <a:ext cx="5429643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623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0A5263-6B50-475B-8634-523D281515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682" y="793081"/>
            <a:ext cx="8799318" cy="3204510"/>
          </a:xfrm>
          <a:prstGeom prst="rect">
            <a:avLst/>
          </a:prstGeom>
        </p:spPr>
      </p:pic>
      <p:sp>
        <p:nvSpPr>
          <p:cNvPr id="17" name="Rectangle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EBAFBD-D391-48DA-AD04-A730C93E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645E77E-76E7-494E-BD41-58D2C5C1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F5E457-B17A-4CF5-B73A-F119657CE0AC}"/>
              </a:ext>
            </a:extLst>
          </p:cNvPr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/>
                <a:ea typeface="微软雅黑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握手礼仪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3E6FE2-671C-4C95-B43E-0FD96A73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615" y="654675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</a:p>
        </p:txBody>
      </p:sp>
      <p:sp>
        <p:nvSpPr>
          <p:cNvPr id="37" name="TextBox 6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F9C5D2-364D-4455-9CB3-3C49B7B7FAE9}"/>
              </a:ext>
            </a:extLst>
          </p:cNvPr>
          <p:cNvSpPr txBox="1"/>
          <p:nvPr/>
        </p:nvSpPr>
        <p:spPr>
          <a:xfrm>
            <a:off x="6047775" y="4499640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握手的正确姿势</a:t>
            </a:r>
          </a:p>
        </p:txBody>
      </p:sp>
      <p:sp>
        <p:nvSpPr>
          <p:cNvPr id="38" name="TextBox 6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FD63F4-A1BB-461A-8B02-692CDB7051D3}"/>
              </a:ext>
            </a:extLst>
          </p:cNvPr>
          <p:cNvSpPr txBox="1"/>
          <p:nvPr/>
        </p:nvSpPr>
        <p:spPr>
          <a:xfrm>
            <a:off x="8531027" y="4499640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握手的礼仪</a:t>
            </a:r>
          </a:p>
        </p:txBody>
      </p:sp>
      <p:sp>
        <p:nvSpPr>
          <p:cNvPr id="39" name="Freeform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E72581A-DFA7-450D-B9EC-22FC75CB4A0B}"/>
              </a:ext>
            </a:extLst>
          </p:cNvPr>
          <p:cNvSpPr>
            <a:spLocks noEditPoints="1"/>
          </p:cNvSpPr>
          <p:nvPr/>
        </p:nvSpPr>
        <p:spPr bwMode="auto">
          <a:xfrm>
            <a:off x="5863007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79D18F-5068-43F5-8685-9337ECE4443D}"/>
              </a:ext>
            </a:extLst>
          </p:cNvPr>
          <p:cNvSpPr>
            <a:spLocks noEditPoints="1"/>
          </p:cNvSpPr>
          <p:nvPr/>
        </p:nvSpPr>
        <p:spPr bwMode="auto">
          <a:xfrm>
            <a:off x="8331252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E5B645-4652-4266-9399-EEFE47ACC95B}"/>
              </a:ext>
            </a:extLst>
          </p:cNvPr>
          <p:cNvSpPr txBox="1"/>
          <p:nvPr/>
        </p:nvSpPr>
        <p:spPr>
          <a:xfrm>
            <a:off x="6068681" y="5075294"/>
            <a:ext cx="246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握手的要领及禁忌</a:t>
            </a: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F99FA4-7EDC-4F35-AF42-8242FADE6CBB}"/>
              </a:ext>
            </a:extLst>
          </p:cNvPr>
          <p:cNvSpPr>
            <a:spLocks noEditPoints="1"/>
          </p:cNvSpPr>
          <p:nvPr/>
        </p:nvSpPr>
        <p:spPr bwMode="auto">
          <a:xfrm>
            <a:off x="5868905" y="5142418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70107C-7A4A-4800-AE07-19BC0111B8C9}"/>
              </a:ext>
            </a:extLst>
          </p:cNvPr>
          <p:cNvSpPr txBox="1"/>
          <p:nvPr/>
        </p:nvSpPr>
        <p:spPr>
          <a:xfrm>
            <a:off x="1058615" y="5403029"/>
            <a:ext cx="3748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Handshake etiquette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785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482510" cy="786317"/>
            <a:chOff x="4524703" y="1679824"/>
            <a:chExt cx="3482510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握手的正确姿势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482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Handshake etiquette</a:t>
              </a:r>
            </a:p>
          </p:txBody>
        </p:sp>
      </p:grpSp>
      <p:pic>
        <p:nvPicPr>
          <p:cNvPr id="55" name="Picture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F75F3A67-3C27-49C8-9DC3-048B3A688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888" y="4733441"/>
            <a:ext cx="2376487" cy="1065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Picture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7D7BE8C5-45B4-463B-B9DD-6A5F2005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352" y="4733441"/>
            <a:ext cx="2376487" cy="1049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" name="Rectangle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35ABC0EC-617F-4B75-98DC-5606C9B8D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799" y="3974498"/>
            <a:ext cx="2492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000" b="1" dirty="0">
                <a:solidFill>
                  <a:srgbClr val="BD374B"/>
                </a:solidFill>
                <a:latin typeface="+mn-lt"/>
                <a:ea typeface="+mn-ea"/>
                <a:cs typeface="+mn-ea"/>
                <a:sym typeface="+mn-lt"/>
              </a:rPr>
              <a:t>男士握位：整个手掌</a:t>
            </a:r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7652A639-FB44-4E2A-92D2-8E5DE156B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352" y="3932010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000" b="1" dirty="0">
                <a:solidFill>
                  <a:srgbClr val="BD374B"/>
                </a:solidFill>
                <a:latin typeface="+mn-lt"/>
                <a:ea typeface="+mn-ea"/>
                <a:cs typeface="+mn-ea"/>
                <a:sym typeface="+mn-lt"/>
              </a:rPr>
              <a:t>女士握位：食指位</a:t>
            </a:r>
          </a:p>
        </p:txBody>
      </p:sp>
      <p:grpSp>
        <p:nvGrpSpPr>
          <p:cNvPr id="60" name="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6940BDE3-3491-446E-A7E2-9F47BA39428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581132" y="1461120"/>
            <a:ext cx="4367569" cy="2047306"/>
            <a:chOff x="998244" y="1469467"/>
            <a:chExt cx="3220470" cy="2189625"/>
          </a:xfrm>
        </p:grpSpPr>
        <p:grpSp>
          <p:nvGrpSpPr>
            <p:cNvPr id="61" name="组合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4619B95B-47AF-4138-BE26-3B06F3FA79A4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11CF99F9-7D12-43C2-8C8E-47C2024D7D55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FAA87E8C-156E-4DA8-8A90-7CE44A9BFA4D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62" name="组合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C178A91B-082A-4A96-B989-46B5ACA8CCF3}"/>
                </a:ext>
              </a:extLst>
            </p:cNvPr>
            <p:cNvGrpSpPr/>
            <p:nvPr/>
          </p:nvGrpSpPr>
          <p:grpSpPr>
            <a:xfrm>
              <a:off x="1849481" y="1774950"/>
              <a:ext cx="2312583" cy="1884142"/>
              <a:chOff x="1849481" y="2084726"/>
              <a:chExt cx="2312583" cy="1884142"/>
            </a:xfrm>
          </p:grpSpPr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EA4D37A5-9864-49EA-9AC5-4A6742063577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8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正确的握手</a:t>
                </a: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DA2FB2CF-6C30-4DBF-B071-AD4E7D8C8056}"/>
                  </a:ext>
                </a:extLst>
              </p:cNvPr>
              <p:cNvSpPr/>
              <p:nvPr/>
            </p:nvSpPr>
            <p:spPr>
              <a:xfrm>
                <a:off x="1849481" y="2571865"/>
                <a:ext cx="2312583" cy="139700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285750" lvl="1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>
                    <a:cs typeface="+mn-ea"/>
                    <a:sym typeface="+mn-lt"/>
                  </a:rPr>
                  <a:t>标准式握手或捏手指式握手；</a:t>
                </a:r>
                <a:endParaRPr lang="en-US" altLang="zh-CN" dirty="0">
                  <a:cs typeface="+mn-ea"/>
                  <a:sym typeface="+mn-lt"/>
                </a:endParaRPr>
              </a:p>
              <a:p>
                <a:pPr marL="285750" lvl="1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>
                    <a:cs typeface="+mn-ea"/>
                    <a:sym typeface="+mn-lt"/>
                  </a:rPr>
                  <a:t>一般关系，一握及放</a:t>
                </a:r>
              </a:p>
            </p:txBody>
          </p:sp>
        </p:grpSp>
      </p:grpSp>
      <p:pic>
        <p:nvPicPr>
          <p:cNvPr id="68" name="wps稻壳儿七月上设计原创链接：http://chn.docer.com/works?userid=39025764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0ABBECAB-9915-4C74-87BF-88EE23A47D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299" y="1239520"/>
            <a:ext cx="4248358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267259" cy="786317"/>
            <a:chOff x="4524703" y="1679824"/>
            <a:chExt cx="3267259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握手的礼仪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482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Handshake etiquette</a:t>
              </a:r>
            </a:p>
          </p:txBody>
        </p:sp>
      </p:grpSp>
      <p:pic>
        <p:nvPicPr>
          <p:cNvPr id="11" name="Picture 3" descr="200692813515759">
            <a:hlinkClick r:id="rId3"/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6294BA-C9A4-4800-AE2A-D952F156D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233" y="1393381"/>
            <a:ext cx="2813202" cy="3124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FEDDDFA-C9BC-4232-A352-1B30E98C035D}"/>
              </a:ext>
            </a:extLst>
          </p:cNvPr>
          <p:cNvSpPr/>
          <p:nvPr/>
        </p:nvSpPr>
        <p:spPr>
          <a:xfrm>
            <a:off x="1474803" y="4726924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BD374B"/>
                </a:solidFill>
                <a:cs typeface="+mn-ea"/>
                <a:sym typeface="+mn-lt"/>
              </a:rPr>
              <a:t> 女士与女士握手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36F5A4C-AC96-4B0F-8255-9291E30B9DC4}"/>
              </a:ext>
            </a:extLst>
          </p:cNvPr>
          <p:cNvSpPr/>
          <p:nvPr/>
        </p:nvSpPr>
        <p:spPr>
          <a:xfrm>
            <a:off x="1642318" y="5256587"/>
            <a:ext cx="2089033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手指相握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注视对方的双眼</a:t>
            </a:r>
          </a:p>
        </p:txBody>
      </p:sp>
      <p:pic>
        <p:nvPicPr>
          <p:cNvPr id="14" name="Picture 2" descr="046bt">
            <a:hlinkClick r:id="rId5"/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534696-C7C1-4D99-9570-79920B9D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255" y="1366760"/>
            <a:ext cx="2550698" cy="3124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A64F0E-7008-470B-A526-7380708FE70C}"/>
              </a:ext>
            </a:extLst>
          </p:cNvPr>
          <p:cNvSpPr/>
          <p:nvPr/>
        </p:nvSpPr>
        <p:spPr>
          <a:xfrm>
            <a:off x="4779182" y="4726924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rgbClr val="BD374B"/>
                </a:solidFill>
                <a:cs typeface="+mn-ea"/>
                <a:sym typeface="+mn-lt"/>
              </a:rPr>
              <a:t>女士与男士握手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BFB9FC-9BB5-4DF3-89CB-9A3F9698BF3B}"/>
              </a:ext>
            </a:extLst>
          </p:cNvPr>
          <p:cNvSpPr/>
          <p:nvPr/>
        </p:nvSpPr>
        <p:spPr>
          <a:xfrm>
            <a:off x="4946697" y="5256587"/>
            <a:ext cx="2550698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手指捏着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礼貌注视对方的双眼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2FD54FF-A19C-45C4-A85F-2B437254395E}"/>
              </a:ext>
            </a:extLst>
          </p:cNvPr>
          <p:cNvSpPr/>
          <p:nvPr/>
        </p:nvSpPr>
        <p:spPr>
          <a:xfrm>
            <a:off x="8409674" y="4726924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rgbClr val="BD374B"/>
                </a:solidFill>
                <a:cs typeface="+mn-ea"/>
                <a:sym typeface="+mn-lt"/>
              </a:rPr>
              <a:t>男士与男士握手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BD7027-93FB-4877-9341-3B89B981FD32}"/>
              </a:ext>
            </a:extLst>
          </p:cNvPr>
          <p:cNvSpPr/>
          <p:nvPr/>
        </p:nvSpPr>
        <p:spPr>
          <a:xfrm>
            <a:off x="8577189" y="5228452"/>
            <a:ext cx="1396536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握手掌   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虎口相对</a:t>
            </a:r>
          </a:p>
        </p:txBody>
      </p:sp>
      <p:pic>
        <p:nvPicPr>
          <p:cNvPr id="4100" name="Picture 4" descr="https://timgsa.baidu.com/timg?image&amp;quality=80&amp;size=b9999_10000&amp;sec=1547220288937&amp;di=985075d4d66b1d48a775aa591ad95046&amp;imgtype=0&amp;src=http%3A%2F%2Fphoto.orsoon.com%2F180331%2F180331_20%2Fr6QRkLNv4C_small.jpg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E29057-7C6F-4D3C-9D65-E957DD798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5137" y="1366760"/>
            <a:ext cx="2688599" cy="3242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65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841582" cy="786317"/>
            <a:chOff x="4524703" y="1679824"/>
            <a:chExt cx="3841582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握手的要领及禁忌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482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Handshake etiquette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EFBE66F-1CA8-46C7-BC3C-9D86A74D0F49}"/>
              </a:ext>
            </a:extLst>
          </p:cNvPr>
          <p:cNvSpPr/>
          <p:nvPr/>
        </p:nvSpPr>
        <p:spPr>
          <a:xfrm>
            <a:off x="6310954" y="1643242"/>
            <a:ext cx="495520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kumimoji="1" lang="zh-CN" altLang="en-US" dirty="0">
                <a:solidFill>
                  <a:schemeClr val="accent2"/>
                </a:solidFill>
                <a:cs typeface="+mn-ea"/>
                <a:sym typeface="+mn-lt"/>
              </a:rPr>
              <a:t>尊者先伸手：</a:t>
            </a:r>
            <a:r>
              <a:rPr kumimoji="1" lang="zh-CN" altLang="en-US" dirty="0">
                <a:cs typeface="+mn-ea"/>
                <a:sym typeface="+mn-lt"/>
              </a:rPr>
              <a:t>上级在先、主人在先、长者在先、女性在先（来时主人，走时客人） 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ABA0CD4-F51D-4B3D-84F4-1407F51FF6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335" y="1532425"/>
            <a:ext cx="3610928" cy="445589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83245BF-33FF-41F9-9D49-7F6264411EE2}"/>
              </a:ext>
            </a:extLst>
          </p:cNvPr>
          <p:cNvSpPr/>
          <p:nvPr/>
        </p:nvSpPr>
        <p:spPr>
          <a:xfrm>
            <a:off x="6405562" y="4027583"/>
            <a:ext cx="6096000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三心二意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戴着墨镜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戴着手套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只用左手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与异性握手使用双手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003C6B9-163B-4E9A-8DE7-41A9BC6EA498}"/>
              </a:ext>
            </a:extLst>
          </p:cNvPr>
          <p:cNvSpPr/>
          <p:nvPr/>
        </p:nvSpPr>
        <p:spPr bwMode="auto">
          <a:xfrm>
            <a:off x="4988743" y="1806081"/>
            <a:ext cx="1048850" cy="1048850"/>
          </a:xfrm>
          <a:prstGeom prst="roundRect">
            <a:avLst>
              <a:gd name="adj" fmla="val 14983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640BA3-86FC-4B0E-B9CC-CA00AAF424A6}"/>
              </a:ext>
            </a:extLst>
          </p:cNvPr>
          <p:cNvSpPr/>
          <p:nvPr/>
        </p:nvSpPr>
        <p:spPr>
          <a:xfrm>
            <a:off x="4939786" y="1897182"/>
            <a:ext cx="1146764" cy="940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握手的要领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6A923D5-7E80-409E-84E6-7F9404D98744}"/>
              </a:ext>
            </a:extLst>
          </p:cNvPr>
          <p:cNvSpPr/>
          <p:nvPr/>
        </p:nvSpPr>
        <p:spPr bwMode="auto">
          <a:xfrm>
            <a:off x="4988743" y="4188619"/>
            <a:ext cx="1048850" cy="1048850"/>
          </a:xfrm>
          <a:prstGeom prst="roundRect">
            <a:avLst>
              <a:gd name="adj" fmla="val 14983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816B07-7903-44E7-BCE9-28DF431F78A6}"/>
              </a:ext>
            </a:extLst>
          </p:cNvPr>
          <p:cNvSpPr/>
          <p:nvPr/>
        </p:nvSpPr>
        <p:spPr>
          <a:xfrm>
            <a:off x="4959025" y="4280123"/>
            <a:ext cx="1146764" cy="940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握手的禁忌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65B8D77-B1C9-442C-A86C-EA6EB5DCEB6E}"/>
              </a:ext>
            </a:extLst>
          </p:cNvPr>
          <p:cNvSpPr/>
          <p:nvPr/>
        </p:nvSpPr>
        <p:spPr>
          <a:xfrm>
            <a:off x="6307648" y="2497647"/>
            <a:ext cx="4955203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kumimoji="1" lang="zh-CN" altLang="en-US" dirty="0">
                <a:solidFill>
                  <a:schemeClr val="accent2"/>
                </a:solidFill>
                <a:cs typeface="+mn-ea"/>
                <a:sym typeface="+mn-lt"/>
              </a:rPr>
              <a:t>握手时间：</a:t>
            </a:r>
            <a:r>
              <a:rPr kumimoji="1" lang="en-US" altLang="zh-CN" dirty="0">
                <a:cs typeface="+mn-ea"/>
                <a:sym typeface="+mn-lt"/>
              </a:rPr>
              <a:t>3-5</a:t>
            </a:r>
            <a:r>
              <a:rPr kumimoji="1" lang="zh-CN" altLang="en-US" dirty="0">
                <a:cs typeface="+mn-ea"/>
                <a:sym typeface="+mn-lt"/>
              </a:rPr>
              <a:t>秒。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CD5961-F8B3-4776-A2BD-0276FB335C97}"/>
              </a:ext>
            </a:extLst>
          </p:cNvPr>
          <p:cNvSpPr/>
          <p:nvPr/>
        </p:nvSpPr>
        <p:spPr>
          <a:xfrm>
            <a:off x="6307647" y="3028940"/>
            <a:ext cx="4955203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kumimoji="1" lang="zh-CN" altLang="en-US" dirty="0">
                <a:solidFill>
                  <a:schemeClr val="accent2"/>
                </a:solidFill>
                <a:cs typeface="+mn-ea"/>
                <a:sym typeface="+mn-lt"/>
              </a:rPr>
              <a:t>握手力度：</a:t>
            </a:r>
            <a:r>
              <a:rPr kumimoji="1" lang="zh-CN" altLang="en-US" dirty="0">
                <a:cs typeface="+mn-ea"/>
                <a:sym typeface="+mn-lt"/>
              </a:rPr>
              <a:t>以不握痛对方的手为宜。</a:t>
            </a:r>
          </a:p>
        </p:txBody>
      </p:sp>
    </p:spTree>
    <p:extLst>
      <p:ext uri="{BB962C8B-B14F-4D97-AF65-F5344CB8AC3E}">
        <p14:creationId xmlns:p14="http://schemas.microsoft.com/office/powerpoint/2010/main" val="14864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 animBg="1"/>
      <p:bldP spid="18" grpId="0"/>
      <p:bldP spid="19" grpId="0" animBg="1"/>
      <p:bldP spid="20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B9D589-3A1D-4B97-9765-C878548E5E1B}"/>
              </a:ext>
            </a:extLst>
          </p:cNvPr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/>
                <a:ea typeface="微软雅黑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致意礼仪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69AC1E-8356-471E-9E3C-66EC3BAD0B28}"/>
              </a:ext>
            </a:extLst>
          </p:cNvPr>
          <p:cNvSpPr txBox="1"/>
          <p:nvPr/>
        </p:nvSpPr>
        <p:spPr>
          <a:xfrm>
            <a:off x="8606040" y="5062113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起立致意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B1FBAB4-C6A5-48B8-9374-FCF636671A7A}"/>
              </a:ext>
            </a:extLst>
          </p:cNvPr>
          <p:cNvSpPr txBox="1"/>
          <p:nvPr/>
        </p:nvSpPr>
        <p:spPr>
          <a:xfrm>
            <a:off x="1058615" y="5403029"/>
            <a:ext cx="3576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Salutation etiquette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0A5263-6B50-475B-8634-523D281515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83026"/>
            <a:ext cx="12196763" cy="3195117"/>
          </a:xfrm>
          <a:prstGeom prst="rect">
            <a:avLst/>
          </a:prstGeom>
        </p:spPr>
      </p:pic>
      <p:sp>
        <p:nvSpPr>
          <p:cNvPr id="17" name="Rectangle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EBAFBD-D391-48DA-AD04-A730C93E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645E77E-76E7-494E-BD41-58D2C5C1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3E6FE2-671C-4C95-B43E-0FD96A73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530" y="574871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4</a:t>
            </a:r>
          </a:p>
        </p:txBody>
      </p:sp>
      <p:sp>
        <p:nvSpPr>
          <p:cNvPr id="15" name="TextBox 6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AB1FB3-6301-4C2E-904B-EDA9DC6CEA67}"/>
              </a:ext>
            </a:extLst>
          </p:cNvPr>
          <p:cNvSpPr txBox="1"/>
          <p:nvPr/>
        </p:nvSpPr>
        <p:spPr>
          <a:xfrm>
            <a:off x="6122476" y="4594776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点头致意</a:t>
            </a:r>
          </a:p>
        </p:txBody>
      </p:sp>
      <p:sp>
        <p:nvSpPr>
          <p:cNvPr id="29" name="TextBox 6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304DEB8-B91C-41D0-8147-264017080436}"/>
              </a:ext>
            </a:extLst>
          </p:cNvPr>
          <p:cNvSpPr txBox="1"/>
          <p:nvPr/>
        </p:nvSpPr>
        <p:spPr>
          <a:xfrm>
            <a:off x="8605728" y="4594776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rgbClr val="BD374B"/>
                </a:solidFill>
                <a:latin typeface="+mn-lt"/>
                <a:cs typeface="+mn-ea"/>
                <a:sym typeface="+mn-lt"/>
              </a:rPr>
              <a:t>举手致意</a:t>
            </a: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C31445E-13E3-46F9-97F3-34E3B3BBC719}"/>
              </a:ext>
            </a:extLst>
          </p:cNvPr>
          <p:cNvSpPr>
            <a:spLocks noEditPoints="1"/>
          </p:cNvSpPr>
          <p:nvPr/>
        </p:nvSpPr>
        <p:spPr bwMode="auto">
          <a:xfrm>
            <a:off x="5937708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36655D-FE95-44FE-A917-0FB0CA8B51FA}"/>
              </a:ext>
            </a:extLst>
          </p:cNvPr>
          <p:cNvSpPr>
            <a:spLocks noEditPoints="1"/>
          </p:cNvSpPr>
          <p:nvPr/>
        </p:nvSpPr>
        <p:spPr bwMode="auto">
          <a:xfrm>
            <a:off x="8405953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0792576-7C3F-4D24-815A-2D36BBABC4B4}"/>
              </a:ext>
            </a:extLst>
          </p:cNvPr>
          <p:cNvSpPr txBox="1"/>
          <p:nvPr/>
        </p:nvSpPr>
        <p:spPr>
          <a:xfrm>
            <a:off x="6143382" y="5062113"/>
            <a:ext cx="194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微笑致意</a:t>
            </a: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937747-426F-432B-BA91-4E83382D7302}"/>
              </a:ext>
            </a:extLst>
          </p:cNvPr>
          <p:cNvSpPr>
            <a:spLocks noEditPoints="1"/>
          </p:cNvSpPr>
          <p:nvPr/>
        </p:nvSpPr>
        <p:spPr bwMode="auto">
          <a:xfrm>
            <a:off x="5943606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47F751-E47C-4455-90D7-E8C58156CB9B}"/>
              </a:ext>
            </a:extLst>
          </p:cNvPr>
          <p:cNvSpPr>
            <a:spLocks noEditPoints="1"/>
          </p:cNvSpPr>
          <p:nvPr/>
        </p:nvSpPr>
        <p:spPr bwMode="auto">
          <a:xfrm>
            <a:off x="8406264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5E1A5DD-B440-4746-9B28-8A1363C609DD}"/>
              </a:ext>
            </a:extLst>
          </p:cNvPr>
          <p:cNvSpPr txBox="1"/>
          <p:nvPr/>
        </p:nvSpPr>
        <p:spPr>
          <a:xfrm>
            <a:off x="6129574" y="5538427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欠身致意</a:t>
            </a:r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6A2827-3C02-43C4-9E84-BA914F0089BF}"/>
              </a:ext>
            </a:extLst>
          </p:cNvPr>
          <p:cNvSpPr>
            <a:spLocks noEditPoints="1"/>
          </p:cNvSpPr>
          <p:nvPr/>
        </p:nvSpPr>
        <p:spPr bwMode="auto">
          <a:xfrm>
            <a:off x="5929798" y="5605551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7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158383" cy="786317"/>
            <a:chOff x="4524703" y="1679824"/>
            <a:chExt cx="315838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致意礼仪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374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Salutation etiquette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4BB9774-3B96-40FB-879E-3040B41BB0B5}"/>
              </a:ext>
            </a:extLst>
          </p:cNvPr>
          <p:cNvGrpSpPr/>
          <p:nvPr/>
        </p:nvGrpSpPr>
        <p:grpSpPr>
          <a:xfrm>
            <a:off x="1006118" y="2547019"/>
            <a:ext cx="1710499" cy="1691139"/>
            <a:chOff x="5308643" y="2830002"/>
            <a:chExt cx="1323381" cy="1308404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C1D09EFA-D229-4754-B503-65CDE46A3CAD}"/>
                </a:ext>
              </a:extLst>
            </p:cNvPr>
            <p:cNvSpPr/>
            <p:nvPr/>
          </p:nvSpPr>
          <p:spPr>
            <a:xfrm>
              <a:off x="5316132" y="2830002"/>
              <a:ext cx="1308404" cy="1308404"/>
            </a:xfrm>
            <a:prstGeom prst="ellipse">
              <a:avLst/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A44E90FB-4D28-40B7-951B-E0B24E17C00E}"/>
                </a:ext>
              </a:extLst>
            </p:cNvPr>
            <p:cNvSpPr txBox="1"/>
            <p:nvPr/>
          </p:nvSpPr>
          <p:spPr>
            <a:xfrm>
              <a:off x="5308643" y="3035941"/>
              <a:ext cx="1323381" cy="8572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致意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形式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271BF38-BA1D-48B6-9002-104411D7DF7D}"/>
              </a:ext>
            </a:extLst>
          </p:cNvPr>
          <p:cNvGrpSpPr/>
          <p:nvPr/>
        </p:nvGrpSpPr>
        <p:grpSpPr>
          <a:xfrm>
            <a:off x="3843066" y="1166528"/>
            <a:ext cx="4886034" cy="461664"/>
            <a:chOff x="3624716" y="1505675"/>
            <a:chExt cx="4886034" cy="461664"/>
          </a:xfrm>
        </p:grpSpPr>
        <p:sp>
          <p:nvSpPr>
            <p:cNvPr id="15" name="圆角矩形 7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C393E9C9-E777-45EA-93AC-15951266D113}"/>
                </a:ext>
              </a:extLst>
            </p:cNvPr>
            <p:cNvSpPr/>
            <p:nvPr/>
          </p:nvSpPr>
          <p:spPr>
            <a:xfrm>
              <a:off x="3624716" y="1505675"/>
              <a:ext cx="4886034" cy="461664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96647D0D-5706-4417-8385-969295DA5C62}"/>
                </a:ext>
              </a:extLst>
            </p:cNvPr>
            <p:cNvSpPr txBox="1"/>
            <p:nvPr/>
          </p:nvSpPr>
          <p:spPr>
            <a:xfrm>
              <a:off x="4141347" y="1540176"/>
              <a:ext cx="4091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点头致意</a:t>
              </a:r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同级或平辈间的礼节</a:t>
              </a:r>
              <a:endParaRPr lang="zh-CN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D2016060-7CF5-43E4-8F5C-B8E2D59DF686}"/>
                </a:ext>
              </a:extLst>
            </p:cNvPr>
            <p:cNvGrpSpPr/>
            <p:nvPr/>
          </p:nvGrpSpPr>
          <p:grpSpPr>
            <a:xfrm>
              <a:off x="3735211" y="1537939"/>
              <a:ext cx="336308" cy="369332"/>
              <a:chOff x="3249781" y="1590265"/>
              <a:chExt cx="336308" cy="369332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4BE9948F-2001-4903-B016-6896C2BD8F69}"/>
                  </a:ext>
                </a:extLst>
              </p:cNvPr>
              <p:cNvSpPr txBox="1"/>
              <p:nvPr/>
            </p:nvSpPr>
            <p:spPr>
              <a:xfrm>
                <a:off x="3264499" y="1590265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prstClr val="white"/>
                    </a:solidFill>
                    <a:cs typeface="+mn-ea"/>
                    <a:sym typeface="+mn-lt"/>
                  </a:rPr>
                  <a:t>1</a:t>
                </a: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9ED4C836-DE63-4A7B-BD2E-3A22A32EF39B}"/>
                  </a:ext>
                </a:extLst>
              </p:cNvPr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6D821FD-9898-43DA-BC86-DA75844F091B}"/>
              </a:ext>
            </a:extLst>
          </p:cNvPr>
          <p:cNvGrpSpPr/>
          <p:nvPr/>
        </p:nvGrpSpPr>
        <p:grpSpPr>
          <a:xfrm>
            <a:off x="3831074" y="4007326"/>
            <a:ext cx="4886034" cy="461664"/>
            <a:chOff x="3624716" y="3383576"/>
            <a:chExt cx="4886034" cy="461664"/>
          </a:xfrm>
        </p:grpSpPr>
        <p:sp>
          <p:nvSpPr>
            <p:cNvPr id="21" name="圆角矩形 10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B93F9B40-E8E9-4716-A673-45C2C1CB7B53}"/>
                </a:ext>
              </a:extLst>
            </p:cNvPr>
            <p:cNvSpPr/>
            <p:nvPr/>
          </p:nvSpPr>
          <p:spPr>
            <a:xfrm>
              <a:off x="3624716" y="3383576"/>
              <a:ext cx="4886034" cy="461664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8290E5C2-E772-4DCD-8DBB-5EB6651FEA54}"/>
                </a:ext>
              </a:extLst>
            </p:cNvPr>
            <p:cNvSpPr txBox="1"/>
            <p:nvPr/>
          </p:nvSpPr>
          <p:spPr>
            <a:xfrm>
              <a:off x="4141347" y="3418077"/>
              <a:ext cx="4091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点头致意</a:t>
              </a:r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距离较远的熟人</a:t>
              </a:r>
              <a:endParaRPr lang="zh-CN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60391915-E8CB-43B4-8B46-F5B8EA6290AF}"/>
                </a:ext>
              </a:extLst>
            </p:cNvPr>
            <p:cNvGrpSpPr/>
            <p:nvPr/>
          </p:nvGrpSpPr>
          <p:grpSpPr>
            <a:xfrm>
              <a:off x="3735211" y="3418077"/>
              <a:ext cx="337696" cy="369332"/>
              <a:chOff x="3249781" y="1592502"/>
              <a:chExt cx="337696" cy="369332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2F7BCBC5-1735-4449-9DCD-CD80F7E6F1DA}"/>
                  </a:ext>
                </a:extLst>
              </p:cNvPr>
              <p:cNvSpPr txBox="1"/>
              <p:nvPr/>
            </p:nvSpPr>
            <p:spPr>
              <a:xfrm>
                <a:off x="3265887" y="1592502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prstClr val="white"/>
                    </a:solidFill>
                    <a:cs typeface="+mn-ea"/>
                    <a:sym typeface="+mn-lt"/>
                  </a:rPr>
                  <a:t>2</a:t>
                </a: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9084CEBE-16FC-4926-AB49-E1E675F41383}"/>
                  </a:ext>
                </a:extLst>
              </p:cNvPr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313422F-4EE5-444B-B430-55C2AE0A41B2}"/>
              </a:ext>
            </a:extLst>
          </p:cNvPr>
          <p:cNvSpPr txBox="1"/>
          <p:nvPr/>
        </p:nvSpPr>
        <p:spPr>
          <a:xfrm>
            <a:off x="4189107" y="1789599"/>
            <a:ext cx="639472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这是同级或平辈间的礼节，如在路上行走时相遇，可以在行进中点头示意。对一面之交或不太相识的人在社交场合见面时，可微笑点头致意。</a:t>
            </a:r>
            <a:endParaRPr lang="en-US" altLang="zh-CN" dirty="0">
              <a:cs typeface="+mn-ea"/>
              <a:sym typeface="+mn-lt"/>
            </a:endParaRPr>
          </a:p>
          <a:p>
            <a:pPr latinLnBrk="1">
              <a:lnSpc>
                <a:spcPct val="130000"/>
              </a:lnSpc>
              <a:buClr>
                <a:srgbClr val="068DC9"/>
              </a:buClr>
            </a:pPr>
            <a:endParaRPr lang="zh-CN" altLang="en-US" dirty="0">
              <a:cs typeface="+mn-ea"/>
              <a:sym typeface="+mn-lt"/>
            </a:endParaRP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要求：目视对方，面带微笑，头向前下微低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4454508-8DBD-4D40-BB5B-BC480E8F310A}"/>
              </a:ext>
            </a:extLst>
          </p:cNvPr>
          <p:cNvSpPr txBox="1"/>
          <p:nvPr/>
        </p:nvSpPr>
        <p:spPr>
          <a:xfrm>
            <a:off x="4189107" y="4663112"/>
            <a:ext cx="639472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适合向距离较远的熟人打招呼，或者同事之间打招呼。</a:t>
            </a: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endParaRPr lang="zh-CN" altLang="en-US" dirty="0">
              <a:cs typeface="+mn-ea"/>
              <a:sym typeface="+mn-lt"/>
            </a:endParaRP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要求：右臂向前方伸直或适度弯曲，右手掌心向着对方，轻轻向左右摆动一两</a:t>
            </a:r>
            <a:endParaRPr lang="zh-CN" altLang="zh-CN" dirty="0"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C3B7D8A-928B-486D-A0A8-460A20E5AA6B}"/>
              </a:ext>
            </a:extLst>
          </p:cNvPr>
          <p:cNvGrpSpPr/>
          <p:nvPr/>
        </p:nvGrpSpPr>
        <p:grpSpPr>
          <a:xfrm>
            <a:off x="2716617" y="1429894"/>
            <a:ext cx="861361" cy="2957306"/>
            <a:chOff x="2761776" y="2070817"/>
            <a:chExt cx="861361" cy="2023679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113CF24A-388E-4C4F-85F2-979E5866A622}"/>
                </a:ext>
              </a:extLst>
            </p:cNvPr>
            <p:cNvCxnSpPr/>
            <p:nvPr/>
          </p:nvCxnSpPr>
          <p:spPr>
            <a:xfrm flipH="1" flipV="1">
              <a:off x="2761776" y="3177000"/>
              <a:ext cx="566041" cy="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2F7B31A3-B106-40A6-8DF1-232C87AFD0EC}"/>
                </a:ext>
              </a:extLst>
            </p:cNvPr>
            <p:cNvCxnSpPr/>
            <p:nvPr/>
          </p:nvCxnSpPr>
          <p:spPr>
            <a:xfrm>
              <a:off x="3319004" y="2070817"/>
              <a:ext cx="0" cy="2023679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57904AF0-6E48-47DA-B77A-48298C5D5461}"/>
                </a:ext>
              </a:extLst>
            </p:cNvPr>
            <p:cNvCxnSpPr/>
            <p:nvPr/>
          </p:nvCxnSpPr>
          <p:spPr>
            <a:xfrm flipH="1" flipV="1">
              <a:off x="3319005" y="2070817"/>
              <a:ext cx="304132" cy="268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4C2F1F16-8A56-4F56-AE86-9CFB6288C3A1}"/>
                </a:ext>
              </a:extLst>
            </p:cNvPr>
            <p:cNvCxnSpPr/>
            <p:nvPr/>
          </p:nvCxnSpPr>
          <p:spPr>
            <a:xfrm flipH="1" flipV="1">
              <a:off x="3319005" y="4091815"/>
              <a:ext cx="304132" cy="268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2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23393"/>
            <a:ext cx="485888" cy="2191407"/>
          </a:xfrm>
          <a:prstGeom prst="rect">
            <a:avLst/>
          </a:prstGeom>
          <a:solidFill>
            <a:srgbClr val="BD3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37" y="176590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cs typeface="+mn-ea"/>
                <a:sym typeface="+mn-lt"/>
              </a:rPr>
              <a:t>目录</a:t>
            </a:r>
          </a:p>
        </p:txBody>
      </p:sp>
      <p:sp>
        <p:nvSpPr>
          <p:cNvPr id="4" name="文本框 3"/>
          <p:cNvSpPr txBox="1"/>
          <p:nvPr/>
        </p:nvSpPr>
        <p:spPr>
          <a:xfrm rot="16200000">
            <a:off x="-232904" y="3279393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cs typeface="+mn-ea"/>
                <a:sym typeface="+mn-lt"/>
              </a:rPr>
              <a:t>CONTENTS</a:t>
            </a:r>
            <a:endParaRPr kumimoji="1" lang="zh-CN" altLang="en-US" sz="3200" dirty="0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8FBE956-B6CC-4918-93F7-571A4CE098CC}"/>
              </a:ext>
            </a:extLst>
          </p:cNvPr>
          <p:cNvSpPr txBox="1"/>
          <p:nvPr/>
        </p:nvSpPr>
        <p:spPr>
          <a:xfrm rot="5400000">
            <a:off x="-326412" y="3927287"/>
            <a:ext cx="3737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Maecenas. </a:t>
            </a:r>
          </a:p>
        </p:txBody>
      </p:sp>
      <p:grpSp>
        <p:nvGrpSpPr>
          <p:cNvPr id="24" name="组 23"/>
          <p:cNvGrpSpPr/>
          <p:nvPr/>
        </p:nvGrpSpPr>
        <p:grpSpPr>
          <a:xfrm>
            <a:off x="3376582" y="1467932"/>
            <a:ext cx="3592733" cy="829602"/>
            <a:chOff x="4524703" y="1620773"/>
            <a:chExt cx="3592733" cy="829602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207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问候礼仪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309038" y="2081043"/>
              <a:ext cx="28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Greetings and etiquette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7476928" y="1370112"/>
            <a:ext cx="3326634" cy="829602"/>
            <a:chOff x="4524703" y="1620773"/>
            <a:chExt cx="3326634" cy="829602"/>
          </a:xfrm>
        </p:grpSpPr>
        <p:sp>
          <p:nvSpPr>
            <p:cNvPr id="26" name="矩形 2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309038" y="16207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介绍礼仪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309038" y="2081043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3376582" y="3116125"/>
            <a:ext cx="3267259" cy="829602"/>
            <a:chOff x="4524703" y="1620773"/>
            <a:chExt cx="3267259" cy="829602"/>
          </a:xfrm>
        </p:grpSpPr>
        <p:sp>
          <p:nvSpPr>
            <p:cNvPr id="32" name="矩形 31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309038" y="16207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握手礼仪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309038" y="2081043"/>
              <a:ext cx="2482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Handshake etiquette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7488750" y="3073351"/>
            <a:ext cx="3158383" cy="829602"/>
            <a:chOff x="4524703" y="1620773"/>
            <a:chExt cx="3158383" cy="829602"/>
          </a:xfrm>
        </p:grpSpPr>
        <p:sp>
          <p:nvSpPr>
            <p:cNvPr id="38" name="矩形 37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309038" y="16207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致意礼仪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309038" y="2081043"/>
              <a:ext cx="2374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Salutation etiquette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9C9A638-44C1-4D06-B658-5BE85237E257}"/>
              </a:ext>
            </a:extLst>
          </p:cNvPr>
          <p:cNvGrpSpPr/>
          <p:nvPr/>
        </p:nvGrpSpPr>
        <p:grpSpPr>
          <a:xfrm>
            <a:off x="3321398" y="4658595"/>
            <a:ext cx="3530215" cy="829602"/>
            <a:chOff x="4524703" y="1620773"/>
            <a:chExt cx="3530215" cy="829602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D32756D3-2100-4A0C-B1E6-377E27DA6E7D}"/>
                </a:ext>
              </a:extLst>
            </p:cNvPr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8DAF006C-B3D5-4B26-90DB-0AE430249761}"/>
                </a:ext>
              </a:extLst>
            </p:cNvPr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445C6329-4639-492E-8F01-C62B7B31AB69}"/>
                </a:ext>
              </a:extLst>
            </p:cNvPr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14AD5EB5-8287-400B-9991-7AB2952FCD5F}"/>
                </a:ext>
              </a:extLst>
            </p:cNvPr>
            <p:cNvSpPr txBox="1"/>
            <p:nvPr/>
          </p:nvSpPr>
          <p:spPr>
            <a:xfrm>
              <a:off x="5309038" y="16207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名片礼仪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6D772C65-A4C2-4E0A-BA5D-B88B736887C9}"/>
                </a:ext>
              </a:extLst>
            </p:cNvPr>
            <p:cNvSpPr txBox="1"/>
            <p:nvPr/>
          </p:nvSpPr>
          <p:spPr>
            <a:xfrm>
              <a:off x="5309038" y="2081043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 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AB88A9B-AA63-47CD-A4D5-C7985510BAE1}"/>
              </a:ext>
            </a:extLst>
          </p:cNvPr>
          <p:cNvGrpSpPr/>
          <p:nvPr/>
        </p:nvGrpSpPr>
        <p:grpSpPr>
          <a:xfrm>
            <a:off x="7476928" y="4633124"/>
            <a:ext cx="3770730" cy="829602"/>
            <a:chOff x="4524703" y="1620773"/>
            <a:chExt cx="3770730" cy="829602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0B777707-EEC9-45BB-8AC6-2802831C003B}"/>
                </a:ext>
              </a:extLst>
            </p:cNvPr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6A87778F-0AE4-460B-8CAF-A4C2D9EA4E72}"/>
                </a:ext>
              </a:extLst>
            </p:cNvPr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71263DFD-68A4-4C7B-B456-56EC777B9452}"/>
                </a:ext>
              </a:extLst>
            </p:cNvPr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BDFC038C-89AC-4474-9465-ABAD09747718}"/>
                </a:ext>
              </a:extLst>
            </p:cNvPr>
            <p:cNvSpPr txBox="1"/>
            <p:nvPr/>
          </p:nvSpPr>
          <p:spPr>
            <a:xfrm>
              <a:off x="5309038" y="1620773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其它见面礼仪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F5F657FB-8E1E-4797-8528-9260B8794895}"/>
                </a:ext>
              </a:extLst>
            </p:cNvPr>
            <p:cNvSpPr txBox="1"/>
            <p:nvPr/>
          </p:nvSpPr>
          <p:spPr>
            <a:xfrm>
              <a:off x="5309038" y="2081043"/>
              <a:ext cx="2986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Other meeting etiquettes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183907" y="417250"/>
            <a:ext cx="1846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3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158383" cy="786317"/>
            <a:chOff x="4524703" y="1679824"/>
            <a:chExt cx="315838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致意礼仪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374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Salutation etiquette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4BB9774-3B96-40FB-879E-3040B41BB0B5}"/>
              </a:ext>
            </a:extLst>
          </p:cNvPr>
          <p:cNvGrpSpPr/>
          <p:nvPr/>
        </p:nvGrpSpPr>
        <p:grpSpPr>
          <a:xfrm>
            <a:off x="1006118" y="2547019"/>
            <a:ext cx="1710499" cy="1691139"/>
            <a:chOff x="5308643" y="2830002"/>
            <a:chExt cx="1323381" cy="1308404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C1D09EFA-D229-4754-B503-65CDE46A3CAD}"/>
                </a:ext>
              </a:extLst>
            </p:cNvPr>
            <p:cNvSpPr/>
            <p:nvPr/>
          </p:nvSpPr>
          <p:spPr>
            <a:xfrm>
              <a:off x="5316132" y="2830002"/>
              <a:ext cx="1308404" cy="1308404"/>
            </a:xfrm>
            <a:prstGeom prst="ellipse">
              <a:avLst/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A44E90FB-4D28-40B7-951B-E0B24E17C00E}"/>
                </a:ext>
              </a:extLst>
            </p:cNvPr>
            <p:cNvSpPr txBox="1"/>
            <p:nvPr/>
          </p:nvSpPr>
          <p:spPr>
            <a:xfrm>
              <a:off x="5308643" y="3035941"/>
              <a:ext cx="1323381" cy="8572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致意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形式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271BF38-BA1D-48B6-9002-104411D7DF7D}"/>
              </a:ext>
            </a:extLst>
          </p:cNvPr>
          <p:cNvGrpSpPr/>
          <p:nvPr/>
        </p:nvGrpSpPr>
        <p:grpSpPr>
          <a:xfrm>
            <a:off x="4164292" y="842791"/>
            <a:ext cx="5311091" cy="461664"/>
            <a:chOff x="3624716" y="1505675"/>
            <a:chExt cx="5151120" cy="461664"/>
          </a:xfrm>
        </p:grpSpPr>
        <p:sp>
          <p:nvSpPr>
            <p:cNvPr id="15" name="圆角矩形 7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C393E9C9-E777-45EA-93AC-15951266D113}"/>
                </a:ext>
              </a:extLst>
            </p:cNvPr>
            <p:cNvSpPr/>
            <p:nvPr/>
          </p:nvSpPr>
          <p:spPr>
            <a:xfrm>
              <a:off x="3624716" y="1505675"/>
              <a:ext cx="4886034" cy="461664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96647D0D-5706-4417-8385-969295DA5C62}"/>
                </a:ext>
              </a:extLst>
            </p:cNvPr>
            <p:cNvSpPr txBox="1"/>
            <p:nvPr/>
          </p:nvSpPr>
          <p:spPr>
            <a:xfrm>
              <a:off x="4141347" y="1540176"/>
              <a:ext cx="4634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微笑致意</a:t>
              </a:r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相识者同一场合多次见面</a:t>
              </a:r>
              <a:endParaRPr lang="zh-CN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D2016060-7CF5-43E4-8F5C-B8E2D59DF686}"/>
                </a:ext>
              </a:extLst>
            </p:cNvPr>
            <p:cNvGrpSpPr/>
            <p:nvPr/>
          </p:nvGrpSpPr>
          <p:grpSpPr>
            <a:xfrm>
              <a:off x="3735211" y="1538005"/>
              <a:ext cx="345272" cy="369332"/>
              <a:chOff x="3249781" y="1590331"/>
              <a:chExt cx="345272" cy="369332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4BE9948F-2001-4903-B016-6896C2BD8F69}"/>
                  </a:ext>
                </a:extLst>
              </p:cNvPr>
              <p:cNvSpPr txBox="1"/>
              <p:nvPr/>
            </p:nvSpPr>
            <p:spPr>
              <a:xfrm>
                <a:off x="3273463" y="1590331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prstClr val="white"/>
                    </a:solidFill>
                    <a:cs typeface="+mn-ea"/>
                    <a:sym typeface="+mn-lt"/>
                  </a:rPr>
                  <a:t>3</a:t>
                </a: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9ED4C836-DE63-4A7B-BD2E-3A22A32EF39B}"/>
                  </a:ext>
                </a:extLst>
              </p:cNvPr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6D821FD-9898-43DA-BC86-DA75844F091B}"/>
              </a:ext>
            </a:extLst>
          </p:cNvPr>
          <p:cNvGrpSpPr/>
          <p:nvPr/>
        </p:nvGrpSpPr>
        <p:grpSpPr>
          <a:xfrm>
            <a:off x="4152298" y="4480001"/>
            <a:ext cx="4886034" cy="461664"/>
            <a:chOff x="3624716" y="3383576"/>
            <a:chExt cx="4886034" cy="461664"/>
          </a:xfrm>
        </p:grpSpPr>
        <p:sp>
          <p:nvSpPr>
            <p:cNvPr id="21" name="圆角矩形 10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B93F9B40-E8E9-4716-A673-45C2C1CB7B53}"/>
                </a:ext>
              </a:extLst>
            </p:cNvPr>
            <p:cNvSpPr/>
            <p:nvPr/>
          </p:nvSpPr>
          <p:spPr>
            <a:xfrm>
              <a:off x="3624716" y="3383576"/>
              <a:ext cx="4886034" cy="461664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8290E5C2-E772-4DCD-8DBB-5EB6651FEA54}"/>
                </a:ext>
              </a:extLst>
            </p:cNvPr>
            <p:cNvSpPr txBox="1"/>
            <p:nvPr/>
          </p:nvSpPr>
          <p:spPr>
            <a:xfrm>
              <a:off x="4141347" y="3418077"/>
              <a:ext cx="4091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欠身致意</a:t>
              </a:r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较为恭敬的通用致意</a:t>
              </a:r>
              <a:endParaRPr lang="zh-CN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60391915-E8CB-43B4-8B46-F5B8EA6290AF}"/>
                </a:ext>
              </a:extLst>
            </p:cNvPr>
            <p:cNvGrpSpPr/>
            <p:nvPr/>
          </p:nvGrpSpPr>
          <p:grpSpPr>
            <a:xfrm>
              <a:off x="3735211" y="3418077"/>
              <a:ext cx="328585" cy="369332"/>
              <a:chOff x="3249781" y="1592502"/>
              <a:chExt cx="328585" cy="369332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2F7BCBC5-1735-4449-9DCD-CD80F7E6F1DA}"/>
                  </a:ext>
                </a:extLst>
              </p:cNvPr>
              <p:cNvSpPr txBox="1"/>
              <p:nvPr/>
            </p:nvSpPr>
            <p:spPr>
              <a:xfrm>
                <a:off x="3256776" y="1592502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prstClr val="white"/>
                    </a:solidFill>
                    <a:cs typeface="+mn-ea"/>
                    <a:sym typeface="+mn-lt"/>
                  </a:rPr>
                  <a:t>5</a:t>
                </a: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9084CEBE-16FC-4926-AB49-E1E675F41383}"/>
                  </a:ext>
                </a:extLst>
              </p:cNvPr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313422F-4EE5-444B-B430-55C2AE0A41B2}"/>
              </a:ext>
            </a:extLst>
          </p:cNvPr>
          <p:cNvSpPr txBox="1"/>
          <p:nvPr/>
        </p:nvSpPr>
        <p:spPr>
          <a:xfrm>
            <a:off x="4510334" y="1465862"/>
            <a:ext cx="6394722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与相识者在同一场合多次见面时可使用微笑结合点头致意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4454508-8DBD-4D40-BB5B-BC480E8F310A}"/>
              </a:ext>
            </a:extLst>
          </p:cNvPr>
          <p:cNvSpPr txBox="1"/>
          <p:nvPr/>
        </p:nvSpPr>
        <p:spPr>
          <a:xfrm>
            <a:off x="4510331" y="5135787"/>
            <a:ext cx="6394725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这是一种种表示对他人的恭敬的致意方式。</a:t>
            </a: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endParaRPr lang="zh-CN" altLang="en-US" dirty="0">
              <a:cs typeface="+mn-ea"/>
              <a:sym typeface="+mn-lt"/>
            </a:endParaRP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具体方法：身体上部微微前倾，幅度在</a:t>
            </a:r>
            <a:r>
              <a:rPr lang="en-US" altLang="zh-CN" dirty="0">
                <a:cs typeface="+mn-ea"/>
                <a:sym typeface="+mn-lt"/>
              </a:rPr>
              <a:t>15</a:t>
            </a:r>
            <a:r>
              <a:rPr lang="zh-CN" altLang="en-US" dirty="0">
                <a:cs typeface="+mn-ea"/>
                <a:sym typeface="+mn-lt"/>
              </a:rPr>
              <a:t>度以内。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C3B7D8A-928B-486D-A0A8-460A20E5AA6B}"/>
              </a:ext>
            </a:extLst>
          </p:cNvPr>
          <p:cNvGrpSpPr/>
          <p:nvPr/>
        </p:nvGrpSpPr>
        <p:grpSpPr>
          <a:xfrm>
            <a:off x="2716617" y="1047647"/>
            <a:ext cx="861361" cy="4123793"/>
            <a:chOff x="2761776" y="2070817"/>
            <a:chExt cx="861361" cy="2023679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113CF24A-388E-4C4F-85F2-979E5866A622}"/>
                </a:ext>
              </a:extLst>
            </p:cNvPr>
            <p:cNvCxnSpPr/>
            <p:nvPr/>
          </p:nvCxnSpPr>
          <p:spPr>
            <a:xfrm flipH="1" flipV="1">
              <a:off x="2761776" y="3177000"/>
              <a:ext cx="566041" cy="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2F7B31A3-B106-40A6-8DF1-232C87AFD0EC}"/>
                </a:ext>
              </a:extLst>
            </p:cNvPr>
            <p:cNvCxnSpPr/>
            <p:nvPr/>
          </p:nvCxnSpPr>
          <p:spPr>
            <a:xfrm>
              <a:off x="3319004" y="2070817"/>
              <a:ext cx="0" cy="2023679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57904AF0-6E48-47DA-B77A-48298C5D5461}"/>
                </a:ext>
              </a:extLst>
            </p:cNvPr>
            <p:cNvCxnSpPr/>
            <p:nvPr/>
          </p:nvCxnSpPr>
          <p:spPr>
            <a:xfrm flipH="1" flipV="1">
              <a:off x="3319005" y="2070817"/>
              <a:ext cx="304132" cy="268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4C2F1F16-8A56-4F56-AE86-9CFB6288C3A1}"/>
                </a:ext>
              </a:extLst>
            </p:cNvPr>
            <p:cNvCxnSpPr/>
            <p:nvPr/>
          </p:nvCxnSpPr>
          <p:spPr>
            <a:xfrm flipH="1" flipV="1">
              <a:off x="3319005" y="4091815"/>
              <a:ext cx="304132" cy="268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A6D90EA-D819-4CDE-9DCE-63BFC8DD1D21}"/>
              </a:ext>
            </a:extLst>
          </p:cNvPr>
          <p:cNvGrpSpPr/>
          <p:nvPr/>
        </p:nvGrpSpPr>
        <p:grpSpPr>
          <a:xfrm>
            <a:off x="4164292" y="2186511"/>
            <a:ext cx="5311091" cy="461664"/>
            <a:chOff x="3624716" y="1505675"/>
            <a:chExt cx="5151120" cy="461664"/>
          </a:xfrm>
        </p:grpSpPr>
        <p:sp>
          <p:nvSpPr>
            <p:cNvPr id="35" name="圆角矩形 7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6AC9CB08-9655-4D0C-982C-737D40FC741D}"/>
                </a:ext>
              </a:extLst>
            </p:cNvPr>
            <p:cNvSpPr/>
            <p:nvPr/>
          </p:nvSpPr>
          <p:spPr>
            <a:xfrm>
              <a:off x="3624716" y="1505675"/>
              <a:ext cx="4886034" cy="461664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135094E5-4712-4DD7-A874-72CF7B36428C}"/>
                </a:ext>
              </a:extLst>
            </p:cNvPr>
            <p:cNvSpPr txBox="1"/>
            <p:nvPr/>
          </p:nvSpPr>
          <p:spPr>
            <a:xfrm>
              <a:off x="4141347" y="1540176"/>
              <a:ext cx="4634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起立致意</a:t>
              </a:r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适用于尊者</a:t>
              </a:r>
              <a:endParaRPr lang="zh-CN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2C9EE1C6-ED7A-4B60-AF31-B691846A291C}"/>
                </a:ext>
              </a:extLst>
            </p:cNvPr>
            <p:cNvGrpSpPr/>
            <p:nvPr/>
          </p:nvGrpSpPr>
          <p:grpSpPr>
            <a:xfrm>
              <a:off x="3735211" y="1538005"/>
              <a:ext cx="345272" cy="369332"/>
              <a:chOff x="3249781" y="1590331"/>
              <a:chExt cx="345272" cy="369332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CC3AE9EA-84A9-471E-81F5-1E14D8C59462}"/>
                  </a:ext>
                </a:extLst>
              </p:cNvPr>
              <p:cNvSpPr txBox="1"/>
              <p:nvPr/>
            </p:nvSpPr>
            <p:spPr>
              <a:xfrm>
                <a:off x="3273463" y="1590331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9502088F-0C21-42FD-8395-7A565610EC1E}"/>
                  </a:ext>
                </a:extLst>
              </p:cNvPr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66C1697-3BB7-4224-B44A-1AE1577DA9DE}"/>
              </a:ext>
            </a:extLst>
          </p:cNvPr>
          <p:cNvSpPr txBox="1"/>
          <p:nvPr/>
        </p:nvSpPr>
        <p:spPr>
          <a:xfrm>
            <a:off x="4510334" y="2809582"/>
            <a:ext cx="639472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如有尊者来访，在场者应起立表示欢迎。</a:t>
            </a: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endParaRPr lang="zh-CN" altLang="en-US" dirty="0">
              <a:cs typeface="+mn-ea"/>
              <a:sym typeface="+mn-lt"/>
            </a:endParaRP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注意：来访者落座后，自己才可坐下；如尊者离开，则待其先起立后，其他人才可以起立相送。</a:t>
            </a:r>
          </a:p>
        </p:txBody>
      </p:sp>
    </p:spTree>
    <p:extLst>
      <p:ext uri="{BB962C8B-B14F-4D97-AF65-F5344CB8AC3E}">
        <p14:creationId xmlns:p14="http://schemas.microsoft.com/office/powerpoint/2010/main" val="1831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0A5263-6B50-475B-8634-523D281515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682" y="793081"/>
            <a:ext cx="8799318" cy="3204510"/>
          </a:xfrm>
          <a:prstGeom prst="rect">
            <a:avLst/>
          </a:prstGeom>
        </p:spPr>
      </p:pic>
      <p:sp>
        <p:nvSpPr>
          <p:cNvPr id="17" name="Rectangle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EBAFBD-D391-48DA-AD04-A730C93E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645E77E-76E7-494E-BD41-58D2C5C1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F5E457-B17A-4CF5-B73A-F119657CE0AC}"/>
              </a:ext>
            </a:extLst>
          </p:cNvPr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/>
                <a:ea typeface="微软雅黑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名片礼仪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3E6FE2-671C-4C95-B43E-0FD96A73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615" y="654675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5</a:t>
            </a:r>
          </a:p>
        </p:txBody>
      </p:sp>
      <p:sp>
        <p:nvSpPr>
          <p:cNvPr id="37" name="TextBox 6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F9C5D2-364D-4455-9CB3-3C49B7B7FAE9}"/>
              </a:ext>
            </a:extLst>
          </p:cNvPr>
          <p:cNvSpPr txBox="1"/>
          <p:nvPr/>
        </p:nvSpPr>
        <p:spPr>
          <a:xfrm>
            <a:off x="6047775" y="4499640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名片的设计</a:t>
            </a:r>
          </a:p>
        </p:txBody>
      </p:sp>
      <p:sp>
        <p:nvSpPr>
          <p:cNvPr id="38" name="TextBox 6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FD63F4-A1BB-461A-8B02-692CDB7051D3}"/>
              </a:ext>
            </a:extLst>
          </p:cNvPr>
          <p:cNvSpPr txBox="1"/>
          <p:nvPr/>
        </p:nvSpPr>
        <p:spPr>
          <a:xfrm>
            <a:off x="8531027" y="4499640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名片的使用</a:t>
            </a:r>
          </a:p>
        </p:txBody>
      </p:sp>
      <p:sp>
        <p:nvSpPr>
          <p:cNvPr id="39" name="Freeform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E72581A-DFA7-450D-B9EC-22FC75CB4A0B}"/>
              </a:ext>
            </a:extLst>
          </p:cNvPr>
          <p:cNvSpPr>
            <a:spLocks noEditPoints="1"/>
          </p:cNvSpPr>
          <p:nvPr/>
        </p:nvSpPr>
        <p:spPr bwMode="auto">
          <a:xfrm>
            <a:off x="5863007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79D18F-5068-43F5-8685-9337ECE4443D}"/>
              </a:ext>
            </a:extLst>
          </p:cNvPr>
          <p:cNvSpPr>
            <a:spLocks noEditPoints="1"/>
          </p:cNvSpPr>
          <p:nvPr/>
        </p:nvSpPr>
        <p:spPr bwMode="auto">
          <a:xfrm>
            <a:off x="8331252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E5B645-4652-4266-9399-EEFE47ACC95B}"/>
              </a:ext>
            </a:extLst>
          </p:cNvPr>
          <p:cNvSpPr txBox="1"/>
          <p:nvPr/>
        </p:nvSpPr>
        <p:spPr>
          <a:xfrm>
            <a:off x="6068680" y="5075294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名片的接受原则</a:t>
            </a: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F99FA4-7EDC-4F35-AF42-8242FADE6CBB}"/>
              </a:ext>
            </a:extLst>
          </p:cNvPr>
          <p:cNvSpPr>
            <a:spLocks noEditPoints="1"/>
          </p:cNvSpPr>
          <p:nvPr/>
        </p:nvSpPr>
        <p:spPr bwMode="auto">
          <a:xfrm>
            <a:off x="5868905" y="5142418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70107C-7A4A-4800-AE07-19BC0111B8C9}"/>
              </a:ext>
            </a:extLst>
          </p:cNvPr>
          <p:cNvSpPr txBox="1"/>
          <p:nvPr/>
        </p:nvSpPr>
        <p:spPr>
          <a:xfrm>
            <a:off x="1058615" y="5403029"/>
            <a:ext cx="4158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Business card etiquette</a:t>
            </a:r>
          </a:p>
        </p:txBody>
      </p:sp>
      <p:sp>
        <p:nvSpPr>
          <p:cNvPr id="14" name="TextBox 6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91778C8-5AD7-4780-987F-7984B4EB712E}"/>
              </a:ext>
            </a:extLst>
          </p:cNvPr>
          <p:cNvSpPr txBox="1"/>
          <p:nvPr/>
        </p:nvSpPr>
        <p:spPr>
          <a:xfrm>
            <a:off x="8531027" y="5070428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使用名片的禁忌</a:t>
            </a:r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0BFBB3-95EF-4E04-803E-214C1BA33C2B}"/>
              </a:ext>
            </a:extLst>
          </p:cNvPr>
          <p:cNvSpPr>
            <a:spLocks noEditPoints="1"/>
          </p:cNvSpPr>
          <p:nvPr/>
        </p:nvSpPr>
        <p:spPr bwMode="auto">
          <a:xfrm>
            <a:off x="8331252" y="5137552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0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30215" cy="786317"/>
            <a:chOff x="4524703" y="1679824"/>
            <a:chExt cx="3530215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名片的设计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</a:p>
          </p:txBody>
        </p:sp>
      </p:grpSp>
      <p:sp>
        <p:nvSpPr>
          <p:cNvPr id="31" name="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A11ADDC-1702-4A84-82B6-94654EE586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9449" y="1655123"/>
            <a:ext cx="10752543" cy="1668005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1DADD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2" name="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F8A089-524F-472A-BCEB-C399EC8975E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93425" y="3043000"/>
            <a:ext cx="2315340" cy="2420905"/>
            <a:chOff x="504296" y="3760940"/>
            <a:chExt cx="2315340" cy="2420905"/>
          </a:xfrm>
        </p:grpSpPr>
        <p:grpSp>
          <p:nvGrpSpPr>
            <p:cNvPr id="33" name="Group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E4E6B9B-DA91-49DD-B5F2-A578C5B0C6F8}"/>
                </a:ext>
              </a:extLst>
            </p:cNvPr>
            <p:cNvGrpSpPr/>
            <p:nvPr/>
          </p:nvGrpSpPr>
          <p:grpSpPr>
            <a:xfrm>
              <a:off x="1091444" y="3760940"/>
              <a:ext cx="1044116" cy="896148"/>
              <a:chOff x="1091444" y="3760940"/>
              <a:chExt cx="1044116" cy="896148"/>
            </a:xfrm>
          </p:grpSpPr>
          <p:sp>
            <p:nvSpPr>
              <p:cNvPr id="37" name="Trapezoid 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E20F23-98E7-4018-A6DB-4DECA8998677}"/>
                  </a:ext>
                </a:extLst>
              </p:cNvPr>
              <p:cNvSpPr/>
              <p:nvPr/>
            </p:nvSpPr>
            <p:spPr bwMode="auto">
              <a:xfrm>
                <a:off x="1091444" y="3760940"/>
                <a:ext cx="1044116" cy="280129"/>
              </a:xfrm>
              <a:prstGeom prst="trapezoid">
                <a:avLst>
                  <a:gd name="adj" fmla="val 50654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Rectangle 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A2F332A-6AAF-493F-A3DA-21089E362A6D}"/>
                  </a:ext>
                </a:extLst>
              </p:cNvPr>
              <p:cNvSpPr/>
              <p:nvPr/>
            </p:nvSpPr>
            <p:spPr bwMode="auto">
              <a:xfrm>
                <a:off x="1235460" y="3760940"/>
                <a:ext cx="756084" cy="532156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Oval 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0DEC919-A6F2-46A3-87B1-2E87C0F11DE2}"/>
                  </a:ext>
                </a:extLst>
              </p:cNvPr>
              <p:cNvSpPr/>
              <p:nvPr/>
            </p:nvSpPr>
            <p:spPr bwMode="auto">
              <a:xfrm>
                <a:off x="1235460" y="3901004"/>
                <a:ext cx="756084" cy="756084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0" tIns="0" rIns="0" bIns="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34" name="Group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AE67A60-5944-4D0B-B339-47BD9E5E2604}"/>
                </a:ext>
              </a:extLst>
            </p:cNvPr>
            <p:cNvGrpSpPr/>
            <p:nvPr/>
          </p:nvGrpSpPr>
          <p:grpSpPr>
            <a:xfrm>
              <a:off x="504296" y="4797152"/>
              <a:ext cx="2315340" cy="1384693"/>
              <a:chOff x="950130" y="1452678"/>
              <a:chExt cx="2043779" cy="1384693"/>
            </a:xfrm>
          </p:grpSpPr>
          <p:sp>
            <p:nvSpPr>
              <p:cNvPr id="35" name="TextBox 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B708881-0585-4FCC-8A03-3DBBEA40101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50130" y="1890280"/>
                <a:ext cx="2043779" cy="947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dirty="0">
                    <a:cs typeface="+mn-ea"/>
                    <a:sym typeface="+mn-lt"/>
                  </a:rPr>
                  <a:t>  包括自己姓名，职务，学术性、技术性头衔</a:t>
                </a:r>
              </a:p>
            </p:txBody>
          </p:sp>
          <p:sp>
            <p:nvSpPr>
              <p:cNvPr id="36" name="Rectangle 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9F3B6A-2C06-44E7-8310-2A35F5CE7B70}"/>
                  </a:ext>
                </a:extLst>
              </p:cNvPr>
              <p:cNvSpPr/>
              <p:nvPr/>
            </p:nvSpPr>
            <p:spPr>
              <a:xfrm>
                <a:off x="1114205" y="1452678"/>
                <a:ext cx="1630069" cy="3693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名片的称谓</a:t>
                </a:r>
              </a:p>
            </p:txBody>
          </p:sp>
        </p:grpSp>
      </p:grpSp>
      <p:grpSp>
        <p:nvGrpSpPr>
          <p:cNvPr id="40" name="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70DF965-E076-49AF-9057-A43278D3370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95833" y="3043000"/>
            <a:ext cx="1846660" cy="1405544"/>
            <a:chOff x="9606704" y="3760940"/>
            <a:chExt cx="1846660" cy="1405544"/>
          </a:xfrm>
        </p:grpSpPr>
        <p:grpSp>
          <p:nvGrpSpPr>
            <p:cNvPr id="41" name="Group 3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735354F-926F-4147-A35F-F4BEA1FBDFF6}"/>
                </a:ext>
              </a:extLst>
            </p:cNvPr>
            <p:cNvGrpSpPr/>
            <p:nvPr/>
          </p:nvGrpSpPr>
          <p:grpSpPr>
            <a:xfrm>
              <a:off x="10007976" y="3760940"/>
              <a:ext cx="1044116" cy="896148"/>
              <a:chOff x="10007976" y="3760940"/>
              <a:chExt cx="1044116" cy="896148"/>
            </a:xfrm>
          </p:grpSpPr>
          <p:sp>
            <p:nvSpPr>
              <p:cNvPr id="68" name="Trapezoid 1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D55EFCD-2813-46EF-B7D5-8FD2A0585E1C}"/>
                  </a:ext>
                </a:extLst>
              </p:cNvPr>
              <p:cNvSpPr/>
              <p:nvPr/>
            </p:nvSpPr>
            <p:spPr bwMode="auto">
              <a:xfrm>
                <a:off x="10007976" y="3760940"/>
                <a:ext cx="1044116" cy="280129"/>
              </a:xfrm>
              <a:prstGeom prst="trapezoid">
                <a:avLst>
                  <a:gd name="adj" fmla="val 50654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Rectangle 1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2BBA95-4FF9-4368-87E3-2EFBC43A4A74}"/>
                  </a:ext>
                </a:extLst>
              </p:cNvPr>
              <p:cNvSpPr/>
              <p:nvPr/>
            </p:nvSpPr>
            <p:spPr bwMode="auto">
              <a:xfrm>
                <a:off x="10151992" y="3760940"/>
                <a:ext cx="756084" cy="532156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Oval 1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EEE0B77-E392-4D38-AF7A-DA4C8EA936AE}"/>
                  </a:ext>
                </a:extLst>
              </p:cNvPr>
              <p:cNvSpPr/>
              <p:nvPr/>
            </p:nvSpPr>
            <p:spPr bwMode="auto">
              <a:xfrm>
                <a:off x="10151992" y="3901004"/>
                <a:ext cx="756084" cy="756084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0" tIns="0" rIns="0" bIns="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sp>
          <p:nvSpPr>
            <p:cNvPr id="67" name="Rectangle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B928932-5C8B-4E99-B060-2C04200597E3}"/>
                </a:ext>
              </a:extLst>
            </p:cNvPr>
            <p:cNvSpPr/>
            <p:nvPr/>
          </p:nvSpPr>
          <p:spPr>
            <a:xfrm>
              <a:off x="9606704" y="4797152"/>
              <a:ext cx="184666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4"/>
                  </a:solidFill>
                  <a:cs typeface="+mn-ea"/>
                  <a:sym typeface="+mn-lt"/>
                </a:rPr>
                <a:t>名片设计注意点</a:t>
              </a:r>
            </a:p>
          </p:txBody>
        </p:sp>
      </p:grpSp>
      <p:grpSp>
        <p:nvGrpSpPr>
          <p:cNvPr id="71" name="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FF946D-6C02-4484-8169-7F7F5A0E9B6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623655" y="3043000"/>
            <a:ext cx="1846660" cy="1405544"/>
            <a:chOff x="6726384" y="3760940"/>
            <a:chExt cx="1846660" cy="1405544"/>
          </a:xfrm>
        </p:grpSpPr>
        <p:grpSp>
          <p:nvGrpSpPr>
            <p:cNvPr id="72" name="Group 3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F9246D6-E741-4F04-A583-D2D5BFDAB73F}"/>
                </a:ext>
              </a:extLst>
            </p:cNvPr>
            <p:cNvGrpSpPr/>
            <p:nvPr/>
          </p:nvGrpSpPr>
          <p:grpSpPr>
            <a:xfrm>
              <a:off x="7127656" y="3760940"/>
              <a:ext cx="1044116" cy="896148"/>
              <a:chOff x="7127656" y="3760940"/>
              <a:chExt cx="1044116" cy="896148"/>
            </a:xfrm>
          </p:grpSpPr>
          <p:sp>
            <p:nvSpPr>
              <p:cNvPr id="76" name="Trapezoid 1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4A80925-E71A-4719-B3AE-EB1BBA4C34FA}"/>
                  </a:ext>
                </a:extLst>
              </p:cNvPr>
              <p:cNvSpPr/>
              <p:nvPr/>
            </p:nvSpPr>
            <p:spPr bwMode="auto">
              <a:xfrm>
                <a:off x="7127656" y="3760940"/>
                <a:ext cx="1044116" cy="280129"/>
              </a:xfrm>
              <a:prstGeom prst="trapezoid">
                <a:avLst>
                  <a:gd name="adj" fmla="val 50654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Rectangle 2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5FF116-15E8-4D7C-B649-302ABBAA7885}"/>
                  </a:ext>
                </a:extLst>
              </p:cNvPr>
              <p:cNvSpPr/>
              <p:nvPr/>
            </p:nvSpPr>
            <p:spPr bwMode="auto">
              <a:xfrm>
                <a:off x="7271672" y="3760940"/>
                <a:ext cx="756084" cy="532156"/>
              </a:xfrm>
              <a:prstGeom prst="rect">
                <a:avLst/>
              </a:prstGeom>
              <a:solidFill>
                <a:schemeClr val="accent3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Oval 2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44CA3F7-0C5B-44C8-BECF-60FC41592209}"/>
                  </a:ext>
                </a:extLst>
              </p:cNvPr>
              <p:cNvSpPr/>
              <p:nvPr/>
            </p:nvSpPr>
            <p:spPr bwMode="auto">
              <a:xfrm>
                <a:off x="7271672" y="3901004"/>
                <a:ext cx="756084" cy="756084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0" tIns="0" rIns="0" bIns="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sp>
          <p:nvSpPr>
            <p:cNvPr id="75" name="Rectangle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770F16-3264-4E86-8AB1-4AD256C652E0}"/>
                </a:ext>
              </a:extLst>
            </p:cNvPr>
            <p:cNvSpPr/>
            <p:nvPr/>
          </p:nvSpPr>
          <p:spPr>
            <a:xfrm>
              <a:off x="6726384" y="4797152"/>
              <a:ext cx="184666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3"/>
                  </a:solidFill>
                  <a:cs typeface="+mn-ea"/>
                  <a:sym typeface="+mn-lt"/>
                </a:rPr>
                <a:t>名片的联络方式</a:t>
              </a:r>
            </a:p>
          </p:txBody>
        </p:sp>
      </p:grpSp>
      <p:grpSp>
        <p:nvGrpSpPr>
          <p:cNvPr id="79" name="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07A6286-58DB-4531-B79A-6FFBB9DB017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651478" y="3043000"/>
            <a:ext cx="1846660" cy="1405544"/>
            <a:chOff x="3520652" y="3760940"/>
            <a:chExt cx="1846660" cy="1405544"/>
          </a:xfrm>
        </p:grpSpPr>
        <p:grpSp>
          <p:nvGrpSpPr>
            <p:cNvPr id="80" name="Group 3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8B3AFA2-22E6-47A0-AFA7-BF2F8D52ACE8}"/>
                </a:ext>
              </a:extLst>
            </p:cNvPr>
            <p:cNvGrpSpPr/>
            <p:nvPr/>
          </p:nvGrpSpPr>
          <p:grpSpPr>
            <a:xfrm>
              <a:off x="3921924" y="3760940"/>
              <a:ext cx="1044116" cy="896148"/>
              <a:chOff x="3921924" y="3760940"/>
              <a:chExt cx="1044116" cy="896148"/>
            </a:xfrm>
          </p:grpSpPr>
          <p:sp>
            <p:nvSpPr>
              <p:cNvPr id="84" name="Trapezoid 2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79C4472-1030-4EFA-993F-54B77F379BCC}"/>
                  </a:ext>
                </a:extLst>
              </p:cNvPr>
              <p:cNvSpPr/>
              <p:nvPr/>
            </p:nvSpPr>
            <p:spPr bwMode="auto">
              <a:xfrm>
                <a:off x="3921924" y="3760940"/>
                <a:ext cx="1044116" cy="280129"/>
              </a:xfrm>
              <a:prstGeom prst="trapezoid">
                <a:avLst>
                  <a:gd name="adj" fmla="val 50654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Rectangle 27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B57751-AF1D-4F81-9F22-4191F212EF99}"/>
                  </a:ext>
                </a:extLst>
              </p:cNvPr>
              <p:cNvSpPr/>
              <p:nvPr/>
            </p:nvSpPr>
            <p:spPr bwMode="auto">
              <a:xfrm>
                <a:off x="4065940" y="3760940"/>
                <a:ext cx="756084" cy="532156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Oval 2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4E96D64-6069-4899-BB25-6FD764D02B95}"/>
                  </a:ext>
                </a:extLst>
              </p:cNvPr>
              <p:cNvSpPr/>
              <p:nvPr/>
            </p:nvSpPr>
            <p:spPr bwMode="auto">
              <a:xfrm>
                <a:off x="4065940" y="3901004"/>
                <a:ext cx="756084" cy="756084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0" tIns="0" rIns="0" bIns="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sp>
          <p:nvSpPr>
            <p:cNvPr id="83" name="Rectangle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0CD08BD-40AA-402D-8DAD-7EE095057F75}"/>
                </a:ext>
              </a:extLst>
            </p:cNvPr>
            <p:cNvSpPr/>
            <p:nvPr/>
          </p:nvSpPr>
          <p:spPr>
            <a:xfrm>
              <a:off x="3520652" y="4797152"/>
              <a:ext cx="184666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2"/>
                  </a:solidFill>
                  <a:cs typeface="+mn-ea"/>
                  <a:sym typeface="+mn-lt"/>
                </a:rPr>
                <a:t>名片的归属</a:t>
              </a:r>
            </a:p>
          </p:txBody>
        </p:sp>
      </p:grpSp>
      <p:sp>
        <p:nvSpPr>
          <p:cNvPr id="87" name="TextBox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BAF33D-A031-4114-A87E-709AEE59FE50}"/>
              </a:ext>
            </a:extLst>
          </p:cNvPr>
          <p:cNvSpPr txBox="1">
            <a:spLocks/>
          </p:cNvSpPr>
          <p:nvPr/>
        </p:nvSpPr>
        <p:spPr bwMode="auto">
          <a:xfrm>
            <a:off x="3651478" y="4516814"/>
            <a:ext cx="1920717" cy="94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包括单位名称，所在部门，企业标志</a:t>
            </a:r>
          </a:p>
        </p:txBody>
      </p:sp>
      <p:sp>
        <p:nvSpPr>
          <p:cNvPr id="88" name="TextBox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FAB1E45-D594-4DA5-8D99-2D3F8AB20489}"/>
              </a:ext>
            </a:extLst>
          </p:cNvPr>
          <p:cNvSpPr txBox="1">
            <a:spLocks/>
          </p:cNvSpPr>
          <p:nvPr/>
        </p:nvSpPr>
        <p:spPr bwMode="auto">
          <a:xfrm>
            <a:off x="6786215" y="4506653"/>
            <a:ext cx="1821068" cy="94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包括单位地址，办公电话，邮编</a:t>
            </a:r>
          </a:p>
        </p:txBody>
      </p:sp>
      <p:sp>
        <p:nvSpPr>
          <p:cNvPr id="89" name="TextBox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1913E4-B4A6-4F05-BE3E-C3E3B042F905}"/>
              </a:ext>
            </a:extLst>
          </p:cNvPr>
          <p:cNvSpPr txBox="1">
            <a:spLocks/>
          </p:cNvSpPr>
          <p:nvPr/>
        </p:nvSpPr>
        <p:spPr bwMode="auto">
          <a:xfrm>
            <a:off x="9383236" y="4588608"/>
            <a:ext cx="2315339" cy="128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①一般不提供私宅电话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②一般不提供移动电话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③头衔要少而精</a:t>
            </a:r>
          </a:p>
        </p:txBody>
      </p:sp>
    </p:spTree>
    <p:extLst>
      <p:ext uri="{BB962C8B-B14F-4D97-AF65-F5344CB8AC3E}">
        <p14:creationId xmlns:p14="http://schemas.microsoft.com/office/powerpoint/2010/main" val="165179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30215" cy="786317"/>
            <a:chOff x="4524703" y="1679824"/>
            <a:chExt cx="3530215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名片的使用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</a:p>
          </p:txBody>
        </p:sp>
      </p:grpSp>
      <p:sp>
        <p:nvSpPr>
          <p:cNvPr id="42" name="Freeform: Shape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3148FA5-F4C7-473F-B325-8972ADE612D0}"/>
              </a:ext>
            </a:extLst>
          </p:cNvPr>
          <p:cNvSpPr/>
          <p:nvPr/>
        </p:nvSpPr>
        <p:spPr>
          <a:xfrm rot="2561600">
            <a:off x="2793344" y="4493499"/>
            <a:ext cx="633468" cy="918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97630" y="2882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2669">
              <a:cs typeface="+mn-ea"/>
              <a:sym typeface="+mn-lt"/>
            </a:endParaRPr>
          </a:p>
        </p:txBody>
      </p:sp>
      <p:sp>
        <p:nvSpPr>
          <p:cNvPr id="43" name="Freeform: Shape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82871F-BEA4-48E0-A497-19E3F0A0D03B}"/>
              </a:ext>
            </a:extLst>
          </p:cNvPr>
          <p:cNvSpPr/>
          <p:nvPr/>
        </p:nvSpPr>
        <p:spPr>
          <a:xfrm>
            <a:off x="2877281" y="3631528"/>
            <a:ext cx="704007" cy="918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441908" y="2882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2669">
              <a:cs typeface="+mn-ea"/>
              <a:sym typeface="+mn-lt"/>
            </a:endParaRPr>
          </a:p>
        </p:txBody>
      </p:sp>
      <p:sp>
        <p:nvSpPr>
          <p:cNvPr id="44" name="Freeform: Shape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F1424CD-8EE9-4B27-99EE-B1530E88F8D8}"/>
              </a:ext>
            </a:extLst>
          </p:cNvPr>
          <p:cNvSpPr/>
          <p:nvPr/>
        </p:nvSpPr>
        <p:spPr>
          <a:xfrm rot="19038400">
            <a:off x="2793344" y="2769563"/>
            <a:ext cx="633437" cy="918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97611" y="2882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2669">
              <a:cs typeface="+mn-ea"/>
              <a:sym typeface="+mn-lt"/>
            </a:endParaRPr>
          </a:p>
        </p:txBody>
      </p:sp>
      <p:sp>
        <p:nvSpPr>
          <p:cNvPr id="45" name="Freeform: Shape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A0746C8-56CE-46D5-B668-36819F97CC35}"/>
              </a:ext>
            </a:extLst>
          </p:cNvPr>
          <p:cNvSpPr/>
          <p:nvPr/>
        </p:nvSpPr>
        <p:spPr>
          <a:xfrm>
            <a:off x="3183517" y="1591598"/>
            <a:ext cx="1138364" cy="1086204"/>
          </a:xfrm>
          <a:custGeom>
            <a:avLst/>
            <a:gdLst>
              <a:gd name="connsiteX0" fmla="*/ 0 w 754893"/>
              <a:gd name="connsiteY0" fmla="*/ 377488 h 754976"/>
              <a:gd name="connsiteX1" fmla="*/ 377447 w 754893"/>
              <a:gd name="connsiteY1" fmla="*/ 0 h 754976"/>
              <a:gd name="connsiteX2" fmla="*/ 754894 w 754893"/>
              <a:gd name="connsiteY2" fmla="*/ 377488 h 754976"/>
              <a:gd name="connsiteX3" fmla="*/ 377447 w 754893"/>
              <a:gd name="connsiteY3" fmla="*/ 754976 h 754976"/>
              <a:gd name="connsiteX4" fmla="*/ 0 w 754893"/>
              <a:gd name="connsiteY4" fmla="*/ 377488 h 75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93" h="754976">
                <a:moveTo>
                  <a:pt x="0" y="377488"/>
                </a:moveTo>
                <a:cubicBezTo>
                  <a:pt x="0" y="169007"/>
                  <a:pt x="168989" y="0"/>
                  <a:pt x="377447" y="0"/>
                </a:cubicBezTo>
                <a:cubicBezTo>
                  <a:pt x="585905" y="0"/>
                  <a:pt x="754894" y="169007"/>
                  <a:pt x="754894" y="377488"/>
                </a:cubicBezTo>
                <a:cubicBezTo>
                  <a:pt x="754894" y="585969"/>
                  <a:pt x="585905" y="754976"/>
                  <a:pt x="377447" y="754976"/>
                </a:cubicBezTo>
                <a:cubicBezTo>
                  <a:pt x="168989" y="754976"/>
                  <a:pt x="0" y="585969"/>
                  <a:pt x="0" y="377488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167958" tIns="167974" rIns="167958" bIns="167974" anchor="ctr" anchorCtr="0">
            <a:normAutofit/>
          </a:bodyPr>
          <a:lstStyle/>
          <a:p>
            <a:pPr algn="ctr" defTabSz="875033">
              <a:spcBef>
                <a:spcPct val="0"/>
              </a:spcBef>
              <a:spcAft>
                <a:spcPct val="0"/>
              </a:spcAft>
            </a:pPr>
            <a:r>
              <a:rPr lang="en-US" sz="3375" b="1" dirty="0">
                <a:cs typeface="+mn-ea"/>
                <a:sym typeface="+mn-lt"/>
              </a:rPr>
              <a:t>01</a:t>
            </a:r>
          </a:p>
        </p:txBody>
      </p:sp>
      <p:sp>
        <p:nvSpPr>
          <p:cNvPr id="46" name="Freeform: Shape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05C365-BE72-4CE2-AE58-22B4D98E2E15}"/>
              </a:ext>
            </a:extLst>
          </p:cNvPr>
          <p:cNvSpPr/>
          <p:nvPr/>
        </p:nvSpPr>
        <p:spPr>
          <a:xfrm>
            <a:off x="3482510" y="3917913"/>
            <a:ext cx="1202626" cy="1202627"/>
          </a:xfrm>
          <a:custGeom>
            <a:avLst/>
            <a:gdLst>
              <a:gd name="connsiteX0" fmla="*/ 0 w 754893"/>
              <a:gd name="connsiteY0" fmla="*/ 377447 h 754893"/>
              <a:gd name="connsiteX1" fmla="*/ 377447 w 754893"/>
              <a:gd name="connsiteY1" fmla="*/ 0 h 754893"/>
              <a:gd name="connsiteX2" fmla="*/ 754894 w 754893"/>
              <a:gd name="connsiteY2" fmla="*/ 377447 h 754893"/>
              <a:gd name="connsiteX3" fmla="*/ 377447 w 754893"/>
              <a:gd name="connsiteY3" fmla="*/ 754894 h 754893"/>
              <a:gd name="connsiteX4" fmla="*/ 0 w 754893"/>
              <a:gd name="connsiteY4" fmla="*/ 377447 h 75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93" h="754893">
                <a:moveTo>
                  <a:pt x="0" y="377447"/>
                </a:moveTo>
                <a:cubicBezTo>
                  <a:pt x="0" y="168989"/>
                  <a:pt x="168989" y="0"/>
                  <a:pt x="377447" y="0"/>
                </a:cubicBezTo>
                <a:cubicBezTo>
                  <a:pt x="585905" y="0"/>
                  <a:pt x="754894" y="168989"/>
                  <a:pt x="754894" y="377447"/>
                </a:cubicBezTo>
                <a:cubicBezTo>
                  <a:pt x="754894" y="585905"/>
                  <a:pt x="585905" y="754894"/>
                  <a:pt x="377447" y="754894"/>
                </a:cubicBezTo>
                <a:cubicBezTo>
                  <a:pt x="168989" y="754894"/>
                  <a:pt x="0" y="585905"/>
                  <a:pt x="0" y="377447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167958" tIns="167958" rIns="167958" bIns="167958" anchor="ctr" anchorCtr="0">
            <a:normAutofit/>
          </a:bodyPr>
          <a:lstStyle/>
          <a:p>
            <a:pPr algn="ctr" defTabSz="875033">
              <a:spcBef>
                <a:spcPct val="0"/>
              </a:spcBef>
              <a:spcAft>
                <a:spcPct val="0"/>
              </a:spcAft>
            </a:pPr>
            <a:r>
              <a:rPr lang="en-US" sz="3375" b="1" dirty="0">
                <a:cs typeface="+mn-ea"/>
                <a:sym typeface="+mn-lt"/>
              </a:rPr>
              <a:t>02</a:t>
            </a:r>
          </a:p>
        </p:txBody>
      </p:sp>
      <p:cxnSp>
        <p:nvCxnSpPr>
          <p:cNvPr id="47" name="Straight Connector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034E65-0148-4E00-9339-F5DCC12015EC}"/>
              </a:ext>
            </a:extLst>
          </p:cNvPr>
          <p:cNvCxnSpPr/>
          <p:nvPr/>
        </p:nvCxnSpPr>
        <p:spPr>
          <a:xfrm>
            <a:off x="4361550" y="2121436"/>
            <a:ext cx="2622128" cy="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7FA0787-8BCE-43AB-89B5-86E3A234AB3D}"/>
              </a:ext>
            </a:extLst>
          </p:cNvPr>
          <p:cNvCxnSpPr>
            <a:cxnSpLocks/>
          </p:cNvCxnSpPr>
          <p:nvPr/>
        </p:nvCxnSpPr>
        <p:spPr>
          <a:xfrm>
            <a:off x="4647926" y="4540403"/>
            <a:ext cx="198938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12BFFD-3249-40E5-A01C-6CA34FB10BF8}"/>
              </a:ext>
            </a:extLst>
          </p:cNvPr>
          <p:cNvSpPr/>
          <p:nvPr/>
        </p:nvSpPr>
        <p:spPr>
          <a:xfrm>
            <a:off x="4321881" y="1696062"/>
            <a:ext cx="1686624" cy="357048"/>
          </a:xfrm>
          <a:prstGeom prst="rect">
            <a:avLst/>
          </a:prstGeom>
        </p:spPr>
        <p:txBody>
          <a:bodyPr wrap="none" lIns="303733" anchor="ctr" anchorCtr="0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名片携带与收藏</a:t>
            </a:r>
          </a:p>
        </p:txBody>
      </p:sp>
      <p:sp>
        <p:nvSpPr>
          <p:cNvPr id="50" name="TextBox 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38E3BE0-CD84-4E43-8918-5F1B2BD9E358}"/>
              </a:ext>
            </a:extLst>
          </p:cNvPr>
          <p:cNvSpPr txBox="1">
            <a:spLocks/>
          </p:cNvSpPr>
          <p:nvPr/>
        </p:nvSpPr>
        <p:spPr bwMode="auto">
          <a:xfrm>
            <a:off x="7084439" y="1356458"/>
            <a:ext cx="4432362" cy="1226347"/>
          </a:xfrm>
          <a:prstGeom prst="roundRect">
            <a:avLst/>
          </a:prstGeom>
          <a:solidFill>
            <a:srgbClr val="BD374B"/>
          </a:solidFill>
        </p:spPr>
        <p:txBody>
          <a:bodyPr wrap="square" lIns="303733" tIns="65809" rIns="126556" bIns="65809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名片不仅要带，放在什么地方也是讲究的最好是装在名片夹了，一般放在上衣的内袋里边，男同志穿西装，女士放在手袋也行。）</a:t>
            </a: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77F0B23-F5BD-464D-9CBC-40640DD7F2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75211">
            <a:off x="1077309" y="2614315"/>
            <a:ext cx="1678935" cy="2499627"/>
          </a:xfrm>
          <a:prstGeom prst="rect">
            <a:avLst/>
          </a:prstGeom>
          <a:effectLst>
            <a:outerShdw blurRad="50800" dist="1524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2" name="Rectangle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12189A3-3A08-4E4D-8642-CE6FFACA9EC0}"/>
              </a:ext>
            </a:extLst>
          </p:cNvPr>
          <p:cNvSpPr/>
          <p:nvPr/>
        </p:nvSpPr>
        <p:spPr>
          <a:xfrm>
            <a:off x="4631006" y="4092248"/>
            <a:ext cx="1686624" cy="357048"/>
          </a:xfrm>
          <a:prstGeom prst="rect">
            <a:avLst/>
          </a:prstGeom>
        </p:spPr>
        <p:txBody>
          <a:bodyPr wrap="none" lIns="303733" anchor="ctr" anchorCtr="0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名片的索取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CA3202-AACB-4265-8B53-1B38AE4F9363}"/>
              </a:ext>
            </a:extLst>
          </p:cNvPr>
          <p:cNvSpPr txBox="1">
            <a:spLocks/>
          </p:cNvSpPr>
          <p:nvPr/>
        </p:nvSpPr>
        <p:spPr bwMode="auto">
          <a:xfrm>
            <a:off x="6937166" y="4063933"/>
            <a:ext cx="4432362" cy="1226347"/>
          </a:xfrm>
          <a:prstGeom prst="roundRect">
            <a:avLst/>
          </a:prstGeom>
          <a:solidFill>
            <a:srgbClr val="BD374B"/>
          </a:solidFill>
        </p:spPr>
        <p:txBody>
          <a:bodyPr wrap="square" lIns="303733" tIns="65809" rIns="126556" bIns="65809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 一般情况下，交换名片正规的顺序应该是地位低的首先把名片递给地位高的，地位高的有优先知情权。</a:t>
            </a:r>
          </a:p>
        </p:txBody>
      </p:sp>
    </p:spTree>
    <p:extLst>
      <p:ext uri="{BB962C8B-B14F-4D97-AF65-F5344CB8AC3E}">
        <p14:creationId xmlns:p14="http://schemas.microsoft.com/office/powerpoint/2010/main" val="38857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9" grpId="0"/>
      <p:bldP spid="50" grpId="0" animBg="1"/>
      <p:bldP spid="52" grpId="0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4508431" cy="786317"/>
            <a:chOff x="4524703" y="1679824"/>
            <a:chExt cx="4508431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3724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名片的使用 </a:t>
              </a:r>
              <a:r>
                <a:rPr kumimoji="1" lang="en-US" altLang="zh-CN" sz="2800" dirty="0">
                  <a:cs typeface="+mn-ea"/>
                  <a:sym typeface="+mn-lt"/>
                </a:rPr>
                <a:t>| </a:t>
              </a:r>
              <a:r>
                <a:rPr kumimoji="1" lang="zh-CN" altLang="en-US" sz="2800" dirty="0">
                  <a:cs typeface="+mn-ea"/>
                  <a:sym typeface="+mn-lt"/>
                </a:rPr>
                <a:t>索取技巧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</a:p>
          </p:txBody>
        </p:sp>
      </p:grpSp>
      <p:grpSp>
        <p:nvGrpSpPr>
          <p:cNvPr id="19" name="işḷiḋé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718FDC-66FD-4CC1-86F0-0056D2A9B95F}"/>
              </a:ext>
            </a:extLst>
          </p:cNvPr>
          <p:cNvGrpSpPr/>
          <p:nvPr/>
        </p:nvGrpSpPr>
        <p:grpSpPr>
          <a:xfrm>
            <a:off x="1153216" y="1028699"/>
            <a:ext cx="9885568" cy="5240041"/>
            <a:chOff x="1449796" y="1267152"/>
            <a:chExt cx="9885568" cy="5240041"/>
          </a:xfrm>
        </p:grpSpPr>
        <p:sp>
          <p:nvSpPr>
            <p:cNvPr id="20" name="îṡḷiď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CEE03C2-6F44-4948-9829-4146A1C63482}"/>
                </a:ext>
              </a:extLst>
            </p:cNvPr>
            <p:cNvSpPr/>
            <p:nvPr/>
          </p:nvSpPr>
          <p:spPr bwMode="auto">
            <a:xfrm>
              <a:off x="4590584" y="1267152"/>
              <a:ext cx="1690688" cy="5146675"/>
            </a:xfrm>
            <a:custGeom>
              <a:avLst/>
              <a:gdLst>
                <a:gd name="T0" fmla="*/ 1065 w 1065"/>
                <a:gd name="T1" fmla="*/ 3211 h 3242"/>
                <a:gd name="T2" fmla="*/ 574 w 1065"/>
                <a:gd name="T3" fmla="*/ 2846 h 3242"/>
                <a:gd name="T4" fmla="*/ 574 w 1065"/>
                <a:gd name="T5" fmla="*/ 0 h 3242"/>
                <a:gd name="T6" fmla="*/ 501 w 1065"/>
                <a:gd name="T7" fmla="*/ 0 h 3242"/>
                <a:gd name="T8" fmla="*/ 501 w 1065"/>
                <a:gd name="T9" fmla="*/ 2846 h 3242"/>
                <a:gd name="T10" fmla="*/ 0 w 1065"/>
                <a:gd name="T11" fmla="*/ 3211 h 3242"/>
                <a:gd name="T12" fmla="*/ 21 w 1065"/>
                <a:gd name="T13" fmla="*/ 3242 h 3242"/>
                <a:gd name="T14" fmla="*/ 501 w 1065"/>
                <a:gd name="T15" fmla="*/ 2887 h 3242"/>
                <a:gd name="T16" fmla="*/ 501 w 1065"/>
                <a:gd name="T17" fmla="*/ 2940 h 3242"/>
                <a:gd name="T18" fmla="*/ 512 w 1065"/>
                <a:gd name="T19" fmla="*/ 2940 h 3242"/>
                <a:gd name="T20" fmla="*/ 512 w 1065"/>
                <a:gd name="T21" fmla="*/ 3242 h 3242"/>
                <a:gd name="T22" fmla="*/ 554 w 1065"/>
                <a:gd name="T23" fmla="*/ 3242 h 3242"/>
                <a:gd name="T24" fmla="*/ 554 w 1065"/>
                <a:gd name="T25" fmla="*/ 2940 h 3242"/>
                <a:gd name="T26" fmla="*/ 574 w 1065"/>
                <a:gd name="T27" fmla="*/ 2940 h 3242"/>
                <a:gd name="T28" fmla="*/ 574 w 1065"/>
                <a:gd name="T29" fmla="*/ 2887 h 3242"/>
                <a:gd name="T30" fmla="*/ 1044 w 1065"/>
                <a:gd name="T31" fmla="*/ 3231 h 3242"/>
                <a:gd name="T32" fmla="*/ 1065 w 1065"/>
                <a:gd name="T33" fmla="*/ 3211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5" h="3242">
                  <a:moveTo>
                    <a:pt x="1065" y="3211"/>
                  </a:moveTo>
                  <a:lnTo>
                    <a:pt x="574" y="2846"/>
                  </a:lnTo>
                  <a:lnTo>
                    <a:pt x="574" y="0"/>
                  </a:lnTo>
                  <a:lnTo>
                    <a:pt x="501" y="0"/>
                  </a:lnTo>
                  <a:lnTo>
                    <a:pt x="501" y="2846"/>
                  </a:lnTo>
                  <a:lnTo>
                    <a:pt x="0" y="3211"/>
                  </a:lnTo>
                  <a:lnTo>
                    <a:pt x="21" y="3242"/>
                  </a:lnTo>
                  <a:lnTo>
                    <a:pt x="501" y="2887"/>
                  </a:lnTo>
                  <a:lnTo>
                    <a:pt x="501" y="2940"/>
                  </a:lnTo>
                  <a:lnTo>
                    <a:pt x="512" y="2940"/>
                  </a:lnTo>
                  <a:lnTo>
                    <a:pt x="512" y="3242"/>
                  </a:lnTo>
                  <a:lnTo>
                    <a:pt x="554" y="3242"/>
                  </a:lnTo>
                  <a:lnTo>
                    <a:pt x="554" y="2940"/>
                  </a:lnTo>
                  <a:lnTo>
                    <a:pt x="574" y="2940"/>
                  </a:lnTo>
                  <a:lnTo>
                    <a:pt x="574" y="2887"/>
                  </a:lnTo>
                  <a:lnTo>
                    <a:pt x="1044" y="3231"/>
                  </a:lnTo>
                  <a:lnTo>
                    <a:pt x="1065" y="32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šļîḓé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57E1C4-9FAC-4742-BB43-CCC3BCD7AA3C}"/>
                </a:ext>
              </a:extLst>
            </p:cNvPr>
            <p:cNvSpPr/>
            <p:nvPr/>
          </p:nvSpPr>
          <p:spPr bwMode="auto">
            <a:xfrm>
              <a:off x="1640028" y="1614815"/>
              <a:ext cx="7609263" cy="3954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íṣlîḋ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7A8CA0-C453-4DB9-939D-67A6A58A5B9D}"/>
                </a:ext>
              </a:extLst>
            </p:cNvPr>
            <p:cNvSpPr/>
            <p:nvPr/>
          </p:nvSpPr>
          <p:spPr bwMode="auto">
            <a:xfrm>
              <a:off x="1449796" y="1516390"/>
              <a:ext cx="7989726" cy="14922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Slïḓ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0CCF8D1-BE7F-4291-A755-FCA4AF625E3E}"/>
                </a:ext>
              </a:extLst>
            </p:cNvPr>
            <p:cNvSpPr/>
            <p:nvPr/>
          </p:nvSpPr>
          <p:spPr bwMode="auto">
            <a:xfrm>
              <a:off x="1449796" y="5486727"/>
              <a:ext cx="7989726" cy="14922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4" name="ísḷiḑ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6039A7-8F52-4B4B-9E5D-52022502AAE7}"/>
                </a:ext>
              </a:extLst>
            </p:cNvPr>
            <p:cNvGrpSpPr/>
            <p:nvPr/>
          </p:nvGrpSpPr>
          <p:grpSpPr>
            <a:xfrm flipH="1">
              <a:off x="8789649" y="1945735"/>
              <a:ext cx="2545715" cy="4561458"/>
              <a:chOff x="495300" y="674688"/>
              <a:chExt cx="3065463" cy="5492751"/>
            </a:xfrm>
          </p:grpSpPr>
          <p:sp>
            <p:nvSpPr>
              <p:cNvPr id="25" name="íşḻíḍê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E9B4E83-937E-490D-8604-88F65BEE1C50}"/>
                  </a:ext>
                </a:extLst>
              </p:cNvPr>
              <p:cNvSpPr/>
              <p:nvPr/>
            </p:nvSpPr>
            <p:spPr bwMode="auto">
              <a:xfrm>
                <a:off x="1208088" y="3271838"/>
                <a:ext cx="1309688" cy="1538288"/>
              </a:xfrm>
              <a:custGeom>
                <a:avLst/>
                <a:gdLst>
                  <a:gd name="T0" fmla="*/ 12 w 79"/>
                  <a:gd name="T1" fmla="*/ 0 h 93"/>
                  <a:gd name="T2" fmla="*/ 9 w 79"/>
                  <a:gd name="T3" fmla="*/ 93 h 93"/>
                  <a:gd name="T4" fmla="*/ 66 w 79"/>
                  <a:gd name="T5" fmla="*/ 93 h 93"/>
                  <a:gd name="T6" fmla="*/ 62 w 79"/>
                  <a:gd name="T7" fmla="*/ 0 h 93"/>
                  <a:gd name="T8" fmla="*/ 12 w 7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3">
                    <a:moveTo>
                      <a:pt x="12" y="0"/>
                    </a:moveTo>
                    <a:cubicBezTo>
                      <a:pt x="12" y="0"/>
                      <a:pt x="0" y="47"/>
                      <a:pt x="9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6" y="93"/>
                      <a:pt x="79" y="45"/>
                      <a:pt x="6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îş1îḑè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FC7165D-D558-4476-A8E9-EFA12905E7AB}"/>
                  </a:ext>
                </a:extLst>
              </p:cNvPr>
              <p:cNvSpPr/>
              <p:nvPr/>
            </p:nvSpPr>
            <p:spPr bwMode="auto">
              <a:xfrm>
                <a:off x="2235200" y="3271838"/>
                <a:ext cx="928688" cy="711200"/>
              </a:xfrm>
              <a:custGeom>
                <a:avLst/>
                <a:gdLst>
                  <a:gd name="T0" fmla="*/ 0 w 56"/>
                  <a:gd name="T1" fmla="*/ 0 h 43"/>
                  <a:gd name="T2" fmla="*/ 1 w 56"/>
                  <a:gd name="T3" fmla="*/ 1 h 43"/>
                  <a:gd name="T4" fmla="*/ 24 w 56"/>
                  <a:gd name="T5" fmla="*/ 24 h 43"/>
                  <a:gd name="T6" fmla="*/ 46 w 56"/>
                  <a:gd name="T7" fmla="*/ 14 h 43"/>
                  <a:gd name="T8" fmla="*/ 56 w 56"/>
                  <a:gd name="T9" fmla="*/ 23 h 43"/>
                  <a:gd name="T10" fmla="*/ 20 w 56"/>
                  <a:gd name="T11" fmla="*/ 40 h 43"/>
                  <a:gd name="T12" fmla="*/ 0 w 56"/>
                  <a:gd name="T13" fmla="*/ 29 h 43"/>
                  <a:gd name="T14" fmla="*/ 0 w 56"/>
                  <a:gd name="T1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43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4" y="5"/>
                      <a:pt x="16" y="24"/>
                      <a:pt x="24" y="24"/>
                    </a:cubicBezTo>
                    <a:cubicBezTo>
                      <a:pt x="24" y="24"/>
                      <a:pt x="36" y="28"/>
                      <a:pt x="46" y="14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39" y="43"/>
                      <a:pt x="20" y="40"/>
                    </a:cubicBezTo>
                    <a:cubicBezTo>
                      <a:pt x="3" y="37"/>
                      <a:pt x="0" y="29"/>
                      <a:pt x="0" y="2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ïṣľíḑè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CCC679D-4D8A-4ACA-9EDC-03805478A5F4}"/>
                  </a:ext>
                </a:extLst>
              </p:cNvPr>
              <p:cNvSpPr/>
              <p:nvPr/>
            </p:nvSpPr>
            <p:spPr bwMode="auto">
              <a:xfrm>
                <a:off x="2997200" y="3040063"/>
                <a:ext cx="563563" cy="612775"/>
              </a:xfrm>
              <a:custGeom>
                <a:avLst/>
                <a:gdLst>
                  <a:gd name="T0" fmla="*/ 0 w 34"/>
                  <a:gd name="T1" fmla="*/ 28 h 37"/>
                  <a:gd name="T2" fmla="*/ 7 w 34"/>
                  <a:gd name="T3" fmla="*/ 13 h 37"/>
                  <a:gd name="T4" fmla="*/ 10 w 34"/>
                  <a:gd name="T5" fmla="*/ 2 h 37"/>
                  <a:gd name="T6" fmla="*/ 11 w 34"/>
                  <a:gd name="T7" fmla="*/ 17 h 37"/>
                  <a:gd name="T8" fmla="*/ 25 w 34"/>
                  <a:gd name="T9" fmla="*/ 6 h 37"/>
                  <a:gd name="T10" fmla="*/ 16 w 34"/>
                  <a:gd name="T11" fmla="*/ 18 h 37"/>
                  <a:gd name="T12" fmla="*/ 30 w 34"/>
                  <a:gd name="T13" fmla="*/ 9 h 37"/>
                  <a:gd name="T14" fmla="*/ 19 w 34"/>
                  <a:gd name="T15" fmla="*/ 21 h 37"/>
                  <a:gd name="T16" fmla="*/ 32 w 34"/>
                  <a:gd name="T17" fmla="*/ 16 h 37"/>
                  <a:gd name="T18" fmla="*/ 22 w 34"/>
                  <a:gd name="T19" fmla="*/ 26 h 37"/>
                  <a:gd name="T20" fmla="*/ 10 w 34"/>
                  <a:gd name="T21" fmla="*/ 37 h 37"/>
                  <a:gd name="T22" fmla="*/ 0 w 34"/>
                  <a:gd name="T23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37">
                    <a:moveTo>
                      <a:pt x="0" y="28"/>
                    </a:moveTo>
                    <a:cubicBezTo>
                      <a:pt x="0" y="28"/>
                      <a:pt x="6" y="17"/>
                      <a:pt x="7" y="13"/>
                    </a:cubicBezTo>
                    <a:cubicBezTo>
                      <a:pt x="8" y="8"/>
                      <a:pt x="7" y="3"/>
                      <a:pt x="10" y="2"/>
                    </a:cubicBezTo>
                    <a:cubicBezTo>
                      <a:pt x="12" y="0"/>
                      <a:pt x="16" y="9"/>
                      <a:pt x="11" y="17"/>
                    </a:cubicBezTo>
                    <a:cubicBezTo>
                      <a:pt x="11" y="17"/>
                      <a:pt x="23" y="2"/>
                      <a:pt x="25" y="6"/>
                    </a:cubicBezTo>
                    <a:cubicBezTo>
                      <a:pt x="25" y="6"/>
                      <a:pt x="28" y="7"/>
                      <a:pt x="16" y="18"/>
                    </a:cubicBezTo>
                    <a:cubicBezTo>
                      <a:pt x="16" y="18"/>
                      <a:pt x="28" y="8"/>
                      <a:pt x="30" y="9"/>
                    </a:cubicBezTo>
                    <a:cubicBezTo>
                      <a:pt x="31" y="11"/>
                      <a:pt x="30" y="14"/>
                      <a:pt x="19" y="21"/>
                    </a:cubicBezTo>
                    <a:cubicBezTo>
                      <a:pt x="19" y="21"/>
                      <a:pt x="31" y="15"/>
                      <a:pt x="32" y="16"/>
                    </a:cubicBezTo>
                    <a:cubicBezTo>
                      <a:pt x="34" y="18"/>
                      <a:pt x="32" y="19"/>
                      <a:pt x="22" y="26"/>
                    </a:cubicBezTo>
                    <a:cubicBezTo>
                      <a:pt x="10" y="37"/>
                      <a:pt x="10" y="37"/>
                      <a:pt x="10" y="37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îšlïdê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27B6601-4ED0-4445-AFCB-2B311C9F5077}"/>
                  </a:ext>
                </a:extLst>
              </p:cNvPr>
              <p:cNvSpPr/>
              <p:nvPr/>
            </p:nvSpPr>
            <p:spPr bwMode="auto">
              <a:xfrm>
                <a:off x="1009650" y="1252538"/>
                <a:ext cx="1855788" cy="2019300"/>
              </a:xfrm>
              <a:custGeom>
                <a:avLst/>
                <a:gdLst>
                  <a:gd name="T0" fmla="*/ 65 w 112"/>
                  <a:gd name="T1" fmla="*/ 9 h 122"/>
                  <a:gd name="T2" fmla="*/ 111 w 112"/>
                  <a:gd name="T3" fmla="*/ 67 h 122"/>
                  <a:gd name="T4" fmla="*/ 91 w 112"/>
                  <a:gd name="T5" fmla="*/ 79 h 122"/>
                  <a:gd name="T6" fmla="*/ 75 w 112"/>
                  <a:gd name="T7" fmla="*/ 122 h 122"/>
                  <a:gd name="T8" fmla="*/ 24 w 112"/>
                  <a:gd name="T9" fmla="*/ 122 h 122"/>
                  <a:gd name="T10" fmla="*/ 16 w 112"/>
                  <a:gd name="T11" fmla="*/ 20 h 122"/>
                  <a:gd name="T12" fmla="*/ 65 w 112"/>
                  <a:gd name="T13" fmla="*/ 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22">
                    <a:moveTo>
                      <a:pt x="65" y="9"/>
                    </a:moveTo>
                    <a:cubicBezTo>
                      <a:pt x="65" y="9"/>
                      <a:pt x="112" y="51"/>
                      <a:pt x="111" y="67"/>
                    </a:cubicBezTo>
                    <a:cubicBezTo>
                      <a:pt x="110" y="83"/>
                      <a:pt x="91" y="79"/>
                      <a:pt x="91" y="79"/>
                    </a:cubicBezTo>
                    <a:cubicBezTo>
                      <a:pt x="91" y="79"/>
                      <a:pt x="86" y="100"/>
                      <a:pt x="75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4" y="122"/>
                      <a:pt x="0" y="37"/>
                      <a:pt x="16" y="20"/>
                    </a:cubicBezTo>
                    <a:cubicBezTo>
                      <a:pt x="33" y="3"/>
                      <a:pt x="50" y="0"/>
                      <a:pt x="65" y="9"/>
                    </a:cubicBezTo>
                    <a:close/>
                  </a:path>
                </a:pathLst>
              </a:custGeom>
              <a:solidFill>
                <a:srgbClr val="FFC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íš1îḑé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13227B-8066-41BF-9213-7560506CF413}"/>
                  </a:ext>
                </a:extLst>
              </p:cNvPr>
              <p:cNvSpPr/>
              <p:nvPr/>
            </p:nvSpPr>
            <p:spPr bwMode="auto">
              <a:xfrm>
                <a:off x="711200" y="674688"/>
                <a:ext cx="2038350" cy="2249488"/>
              </a:xfrm>
              <a:custGeom>
                <a:avLst/>
                <a:gdLst>
                  <a:gd name="T0" fmla="*/ 90 w 123"/>
                  <a:gd name="T1" fmla="*/ 0 h 136"/>
                  <a:gd name="T2" fmla="*/ 64 w 123"/>
                  <a:gd name="T3" fmla="*/ 23 h 136"/>
                  <a:gd name="T4" fmla="*/ 23 w 123"/>
                  <a:gd name="T5" fmla="*/ 52 h 136"/>
                  <a:gd name="T6" fmla="*/ 7 w 123"/>
                  <a:gd name="T7" fmla="*/ 87 h 136"/>
                  <a:gd name="T8" fmla="*/ 37 w 123"/>
                  <a:gd name="T9" fmla="*/ 136 h 136"/>
                  <a:gd name="T10" fmla="*/ 47 w 123"/>
                  <a:gd name="T11" fmla="*/ 122 h 136"/>
                  <a:gd name="T12" fmla="*/ 39 w 123"/>
                  <a:gd name="T13" fmla="*/ 112 h 136"/>
                  <a:gd name="T14" fmla="*/ 44 w 123"/>
                  <a:gd name="T15" fmla="*/ 98 h 136"/>
                  <a:gd name="T16" fmla="*/ 51 w 123"/>
                  <a:gd name="T17" fmla="*/ 103 h 136"/>
                  <a:gd name="T18" fmla="*/ 47 w 123"/>
                  <a:gd name="T19" fmla="*/ 64 h 136"/>
                  <a:gd name="T20" fmla="*/ 90 w 12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36">
                    <a:moveTo>
                      <a:pt x="90" y="0"/>
                    </a:moveTo>
                    <a:cubicBezTo>
                      <a:pt x="90" y="0"/>
                      <a:pt x="90" y="26"/>
                      <a:pt x="64" y="23"/>
                    </a:cubicBezTo>
                    <a:cubicBezTo>
                      <a:pt x="18" y="17"/>
                      <a:pt x="23" y="52"/>
                      <a:pt x="23" y="52"/>
                    </a:cubicBezTo>
                    <a:cubicBezTo>
                      <a:pt x="23" y="52"/>
                      <a:pt x="0" y="62"/>
                      <a:pt x="7" y="87"/>
                    </a:cubicBezTo>
                    <a:cubicBezTo>
                      <a:pt x="14" y="114"/>
                      <a:pt x="27" y="121"/>
                      <a:pt x="37" y="136"/>
                    </a:cubicBezTo>
                    <a:cubicBezTo>
                      <a:pt x="37" y="136"/>
                      <a:pt x="42" y="134"/>
                      <a:pt x="47" y="122"/>
                    </a:cubicBezTo>
                    <a:cubicBezTo>
                      <a:pt x="43" y="121"/>
                      <a:pt x="40" y="118"/>
                      <a:pt x="39" y="112"/>
                    </a:cubicBezTo>
                    <a:cubicBezTo>
                      <a:pt x="37" y="106"/>
                      <a:pt x="39" y="99"/>
                      <a:pt x="44" y="98"/>
                    </a:cubicBezTo>
                    <a:cubicBezTo>
                      <a:pt x="46" y="98"/>
                      <a:pt x="49" y="99"/>
                      <a:pt x="51" y="103"/>
                    </a:cubicBezTo>
                    <a:cubicBezTo>
                      <a:pt x="53" y="83"/>
                      <a:pt x="47" y="64"/>
                      <a:pt x="47" y="64"/>
                    </a:cubicBezTo>
                    <a:cubicBezTo>
                      <a:pt x="47" y="64"/>
                      <a:pt x="123" y="36"/>
                      <a:pt x="90" y="0"/>
                    </a:cubicBez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îṣḷïḑê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8A85D13-F031-4ED1-A3FE-680D8E150444}"/>
                  </a:ext>
                </a:extLst>
              </p:cNvPr>
              <p:cNvSpPr/>
              <p:nvPr/>
            </p:nvSpPr>
            <p:spPr bwMode="auto">
              <a:xfrm>
                <a:off x="1854200" y="1849438"/>
                <a:ext cx="166688" cy="165100"/>
              </a:xfrm>
              <a:prstGeom prst="ellipse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ï$ľîďê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A80E40-2C1C-4EB0-9B13-2B8ACE55C0A5}"/>
                  </a:ext>
                </a:extLst>
              </p:cNvPr>
              <p:cNvSpPr/>
              <p:nvPr/>
            </p:nvSpPr>
            <p:spPr bwMode="auto">
              <a:xfrm>
                <a:off x="1357313" y="3271838"/>
                <a:ext cx="944563" cy="265113"/>
              </a:xfrm>
              <a:custGeom>
                <a:avLst/>
                <a:gdLst>
                  <a:gd name="T0" fmla="*/ 32 w 595"/>
                  <a:gd name="T1" fmla="*/ 0 h 167"/>
                  <a:gd name="T2" fmla="*/ 0 w 595"/>
                  <a:gd name="T3" fmla="*/ 62 h 167"/>
                  <a:gd name="T4" fmla="*/ 324 w 595"/>
                  <a:gd name="T5" fmla="*/ 167 h 167"/>
                  <a:gd name="T6" fmla="*/ 449 w 595"/>
                  <a:gd name="T7" fmla="*/ 42 h 167"/>
                  <a:gd name="T8" fmla="*/ 595 w 595"/>
                  <a:gd name="T9" fmla="*/ 156 h 167"/>
                  <a:gd name="T10" fmla="*/ 595 w 595"/>
                  <a:gd name="T11" fmla="*/ 31 h 167"/>
                  <a:gd name="T12" fmla="*/ 553 w 595"/>
                  <a:gd name="T13" fmla="*/ 0 h 167"/>
                  <a:gd name="T14" fmla="*/ 32 w 595"/>
                  <a:gd name="T1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5" h="167">
                    <a:moveTo>
                      <a:pt x="32" y="0"/>
                    </a:moveTo>
                    <a:lnTo>
                      <a:pt x="0" y="62"/>
                    </a:lnTo>
                    <a:lnTo>
                      <a:pt x="324" y="167"/>
                    </a:lnTo>
                    <a:lnTo>
                      <a:pt x="449" y="42"/>
                    </a:lnTo>
                    <a:lnTo>
                      <a:pt x="595" y="156"/>
                    </a:lnTo>
                    <a:lnTo>
                      <a:pt x="595" y="31"/>
                    </a:lnTo>
                    <a:lnTo>
                      <a:pt x="553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9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íšḻïḓé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C98131-D92A-4E8E-84A2-367EA444FF9E}"/>
                  </a:ext>
                </a:extLst>
              </p:cNvPr>
              <p:cNvSpPr/>
              <p:nvPr/>
            </p:nvSpPr>
            <p:spPr bwMode="auto">
              <a:xfrm>
                <a:off x="1970088" y="3338513"/>
                <a:ext cx="381000" cy="1041400"/>
              </a:xfrm>
              <a:custGeom>
                <a:avLst/>
                <a:gdLst>
                  <a:gd name="T0" fmla="*/ 42 w 240"/>
                  <a:gd name="T1" fmla="*/ 125 h 656"/>
                  <a:gd name="T2" fmla="*/ 0 w 240"/>
                  <a:gd name="T3" fmla="*/ 73 h 656"/>
                  <a:gd name="T4" fmla="*/ 63 w 240"/>
                  <a:gd name="T5" fmla="*/ 0 h 656"/>
                  <a:gd name="T6" fmla="*/ 147 w 240"/>
                  <a:gd name="T7" fmla="*/ 62 h 656"/>
                  <a:gd name="T8" fmla="*/ 105 w 240"/>
                  <a:gd name="T9" fmla="*/ 125 h 656"/>
                  <a:gd name="T10" fmla="*/ 240 w 240"/>
                  <a:gd name="T11" fmla="*/ 573 h 656"/>
                  <a:gd name="T12" fmla="*/ 136 w 240"/>
                  <a:gd name="T13" fmla="*/ 656 h 656"/>
                  <a:gd name="T14" fmla="*/ 32 w 240"/>
                  <a:gd name="T15" fmla="*/ 594 h 656"/>
                  <a:gd name="T16" fmla="*/ 42 w 240"/>
                  <a:gd name="T17" fmla="*/ 125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656">
                    <a:moveTo>
                      <a:pt x="42" y="125"/>
                    </a:moveTo>
                    <a:lnTo>
                      <a:pt x="0" y="73"/>
                    </a:lnTo>
                    <a:lnTo>
                      <a:pt x="63" y="0"/>
                    </a:lnTo>
                    <a:lnTo>
                      <a:pt x="147" y="62"/>
                    </a:lnTo>
                    <a:lnTo>
                      <a:pt x="105" y="125"/>
                    </a:lnTo>
                    <a:lnTo>
                      <a:pt x="240" y="573"/>
                    </a:lnTo>
                    <a:lnTo>
                      <a:pt x="136" y="656"/>
                    </a:lnTo>
                    <a:lnTo>
                      <a:pt x="32" y="594"/>
                    </a:lnTo>
                    <a:lnTo>
                      <a:pt x="42" y="125"/>
                    </a:lnTo>
                    <a:close/>
                  </a:path>
                </a:pathLst>
              </a:custGeom>
              <a:solidFill>
                <a:srgbClr val="D97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í$ļïḍê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0ED8A81-1230-4614-B957-DF1771F1663B}"/>
                  </a:ext>
                </a:extLst>
              </p:cNvPr>
              <p:cNvSpPr/>
              <p:nvPr/>
            </p:nvSpPr>
            <p:spPr bwMode="auto">
              <a:xfrm>
                <a:off x="1954213" y="2527301"/>
                <a:ext cx="298450" cy="347663"/>
              </a:xfrm>
              <a:custGeom>
                <a:avLst/>
                <a:gdLst>
                  <a:gd name="T0" fmla="*/ 4 w 18"/>
                  <a:gd name="T1" fmla="*/ 0 h 21"/>
                  <a:gd name="T2" fmla="*/ 18 w 18"/>
                  <a:gd name="T3" fmla="*/ 3 h 21"/>
                  <a:gd name="T4" fmla="*/ 8 w 18"/>
                  <a:gd name="T5" fmla="*/ 21 h 21"/>
                  <a:gd name="T6" fmla="*/ 4 w 18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1">
                    <a:moveTo>
                      <a:pt x="4" y="0"/>
                    </a:moveTo>
                    <a:cubicBezTo>
                      <a:pt x="4" y="0"/>
                      <a:pt x="10" y="4"/>
                      <a:pt x="18" y="3"/>
                    </a:cubicBezTo>
                    <a:cubicBezTo>
                      <a:pt x="18" y="3"/>
                      <a:pt x="13" y="21"/>
                      <a:pt x="8" y="21"/>
                    </a:cubicBezTo>
                    <a:cubicBezTo>
                      <a:pt x="8" y="21"/>
                      <a:pt x="0" y="21"/>
                      <a:pt x="4" y="0"/>
                    </a:cubicBez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îṩḻiďé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EBF5003-1106-42A6-B600-8737E78A5B20}"/>
                  </a:ext>
                </a:extLst>
              </p:cNvPr>
              <p:cNvSpPr/>
              <p:nvPr/>
            </p:nvSpPr>
            <p:spPr bwMode="auto">
              <a:xfrm>
                <a:off x="1258888" y="4810126"/>
                <a:ext cx="1125538" cy="1357313"/>
              </a:xfrm>
              <a:custGeom>
                <a:avLst/>
                <a:gdLst>
                  <a:gd name="T0" fmla="*/ 59 w 68"/>
                  <a:gd name="T1" fmla="*/ 74 h 82"/>
                  <a:gd name="T2" fmla="*/ 51 w 68"/>
                  <a:gd name="T3" fmla="*/ 76 h 82"/>
                  <a:gd name="T4" fmla="*/ 63 w 68"/>
                  <a:gd name="T5" fmla="*/ 0 h 82"/>
                  <a:gd name="T6" fmla="*/ 6 w 68"/>
                  <a:gd name="T7" fmla="*/ 0 h 82"/>
                  <a:gd name="T8" fmla="*/ 17 w 68"/>
                  <a:gd name="T9" fmla="*/ 76 h 82"/>
                  <a:gd name="T10" fmla="*/ 10 w 68"/>
                  <a:gd name="T11" fmla="*/ 74 h 82"/>
                  <a:gd name="T12" fmla="*/ 2 w 68"/>
                  <a:gd name="T13" fmla="*/ 82 h 82"/>
                  <a:gd name="T14" fmla="*/ 27 w 68"/>
                  <a:gd name="T15" fmla="*/ 82 h 82"/>
                  <a:gd name="T16" fmla="*/ 27 w 68"/>
                  <a:gd name="T17" fmla="*/ 13 h 82"/>
                  <a:gd name="T18" fmla="*/ 42 w 68"/>
                  <a:gd name="T19" fmla="*/ 13 h 82"/>
                  <a:gd name="T20" fmla="*/ 42 w 68"/>
                  <a:gd name="T21" fmla="*/ 82 h 82"/>
                  <a:gd name="T22" fmla="*/ 67 w 68"/>
                  <a:gd name="T23" fmla="*/ 82 h 82"/>
                  <a:gd name="T24" fmla="*/ 59 w 68"/>
                  <a:gd name="T25" fmla="*/ 7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82">
                    <a:moveTo>
                      <a:pt x="59" y="74"/>
                    </a:moveTo>
                    <a:cubicBezTo>
                      <a:pt x="59" y="74"/>
                      <a:pt x="54" y="74"/>
                      <a:pt x="51" y="76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4" y="74"/>
                      <a:pt x="10" y="74"/>
                      <a:pt x="10" y="74"/>
                    </a:cubicBezTo>
                    <a:cubicBezTo>
                      <a:pt x="0" y="73"/>
                      <a:pt x="2" y="82"/>
                      <a:pt x="2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68" y="73"/>
                      <a:pt x="59" y="74"/>
                    </a:cubicBezTo>
                    <a:close/>
                  </a:path>
                </a:pathLst>
              </a:custGeom>
              <a:solidFill>
                <a:srgbClr val="0C3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ïšlîde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1A426C0-2263-4180-8535-EA08076DDA77}"/>
                  </a:ext>
                </a:extLst>
              </p:cNvPr>
              <p:cNvSpPr/>
              <p:nvPr/>
            </p:nvSpPr>
            <p:spPr bwMode="auto">
              <a:xfrm>
                <a:off x="495300" y="4810126"/>
                <a:ext cx="962025" cy="363538"/>
              </a:xfrm>
              <a:custGeom>
                <a:avLst/>
                <a:gdLst>
                  <a:gd name="T0" fmla="*/ 57 w 58"/>
                  <a:gd name="T1" fmla="*/ 22 h 22"/>
                  <a:gd name="T2" fmla="*/ 2 w 58"/>
                  <a:gd name="T3" fmla="*/ 3 h 22"/>
                  <a:gd name="T4" fmla="*/ 0 w 58"/>
                  <a:gd name="T5" fmla="*/ 0 h 22"/>
                  <a:gd name="T6" fmla="*/ 1 w 58"/>
                  <a:gd name="T7" fmla="*/ 0 h 22"/>
                  <a:gd name="T8" fmla="*/ 3 w 58"/>
                  <a:gd name="T9" fmla="*/ 1 h 22"/>
                  <a:gd name="T10" fmla="*/ 5 w 58"/>
                  <a:gd name="T11" fmla="*/ 1 h 22"/>
                  <a:gd name="T12" fmla="*/ 58 w 58"/>
                  <a:gd name="T13" fmla="*/ 20 h 22"/>
                  <a:gd name="T14" fmla="*/ 57 w 58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2">
                    <a:moveTo>
                      <a:pt x="57" y="2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8" y="20"/>
                      <a:pt x="58" y="20"/>
                      <a:pt x="58" y="20"/>
                    </a:cubicBezTo>
                    <a:lnTo>
                      <a:pt x="57" y="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îşḻîḍè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744610-6FDB-464F-A123-05B8CF1D1B87}"/>
                  </a:ext>
                </a:extLst>
              </p:cNvPr>
              <p:cNvSpPr/>
              <p:nvPr/>
            </p:nvSpPr>
            <p:spPr bwMode="auto">
              <a:xfrm>
                <a:off x="1408113" y="4413251"/>
                <a:ext cx="314325" cy="760413"/>
              </a:xfrm>
              <a:custGeom>
                <a:avLst/>
                <a:gdLst>
                  <a:gd name="T0" fmla="*/ 4 w 19"/>
                  <a:gd name="T1" fmla="*/ 45 h 46"/>
                  <a:gd name="T2" fmla="*/ 2 w 19"/>
                  <a:gd name="T3" fmla="*/ 46 h 46"/>
                  <a:gd name="T4" fmla="*/ 0 w 19"/>
                  <a:gd name="T5" fmla="*/ 43 h 46"/>
                  <a:gd name="T6" fmla="*/ 15 w 19"/>
                  <a:gd name="T7" fmla="*/ 0 h 46"/>
                  <a:gd name="T8" fmla="*/ 19 w 19"/>
                  <a:gd name="T9" fmla="*/ 1 h 46"/>
                  <a:gd name="T10" fmla="*/ 4 w 19"/>
                  <a:gd name="T11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46">
                    <a:moveTo>
                      <a:pt x="4" y="45"/>
                    </a:moveTo>
                    <a:cubicBezTo>
                      <a:pt x="4" y="46"/>
                      <a:pt x="3" y="46"/>
                      <a:pt x="2" y="46"/>
                    </a:cubicBezTo>
                    <a:cubicBezTo>
                      <a:pt x="1" y="46"/>
                      <a:pt x="0" y="44"/>
                      <a:pt x="0" y="4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9" y="1"/>
                      <a:pt x="19" y="1"/>
                      <a:pt x="19" y="1"/>
                    </a:cubicBezTo>
                    <a:lnTo>
                      <a:pt x="4" y="45"/>
                    </a:lnTo>
                    <a:close/>
                  </a:path>
                </a:pathLst>
              </a:custGeom>
              <a:solidFill>
                <a:srgbClr val="F1E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iṧḻíḍe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3EF67BD-5838-4BDA-BDCE-C36CD9885B1D}"/>
                  </a:ext>
                </a:extLst>
              </p:cNvPr>
              <p:cNvSpPr/>
              <p:nvPr/>
            </p:nvSpPr>
            <p:spPr bwMode="auto">
              <a:xfrm>
                <a:off x="495300" y="4098926"/>
                <a:ext cx="1160463" cy="1025525"/>
              </a:xfrm>
              <a:custGeom>
                <a:avLst/>
                <a:gdLst>
                  <a:gd name="T0" fmla="*/ 157 w 731"/>
                  <a:gd name="T1" fmla="*/ 0 h 646"/>
                  <a:gd name="T2" fmla="*/ 0 w 731"/>
                  <a:gd name="T3" fmla="*/ 448 h 646"/>
                  <a:gd name="T4" fmla="*/ 575 w 731"/>
                  <a:gd name="T5" fmla="*/ 646 h 646"/>
                  <a:gd name="T6" fmla="*/ 731 w 731"/>
                  <a:gd name="T7" fmla="*/ 198 h 646"/>
                  <a:gd name="T8" fmla="*/ 157 w 731"/>
                  <a:gd name="T9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1" h="646">
                    <a:moveTo>
                      <a:pt x="157" y="0"/>
                    </a:moveTo>
                    <a:lnTo>
                      <a:pt x="0" y="448"/>
                    </a:lnTo>
                    <a:lnTo>
                      <a:pt x="575" y="646"/>
                    </a:lnTo>
                    <a:lnTo>
                      <a:pt x="731" y="198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ïṥlíḍè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51B9C4-F5A0-4923-B872-7754000C1F55}"/>
                  </a:ext>
                </a:extLst>
              </p:cNvPr>
              <p:cNvSpPr/>
              <p:nvPr/>
            </p:nvSpPr>
            <p:spPr bwMode="auto">
              <a:xfrm>
                <a:off x="1655763" y="4413251"/>
                <a:ext cx="66675" cy="66675"/>
              </a:xfrm>
              <a:custGeom>
                <a:avLst/>
                <a:gdLst>
                  <a:gd name="T0" fmla="*/ 4 w 4"/>
                  <a:gd name="T1" fmla="*/ 1 h 4"/>
                  <a:gd name="T2" fmla="*/ 1 w 4"/>
                  <a:gd name="T3" fmla="*/ 3 h 4"/>
                  <a:gd name="T4" fmla="*/ 0 w 4"/>
                  <a:gd name="T5" fmla="*/ 0 h 4"/>
                  <a:gd name="T6" fmla="*/ 4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3"/>
                      <a:pt x="3" y="4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D3CC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iŝlïde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12FD6B-FC19-4DA4-9918-33C327850B2A}"/>
                  </a:ext>
                </a:extLst>
              </p:cNvPr>
              <p:cNvSpPr/>
              <p:nvPr/>
            </p:nvSpPr>
            <p:spPr bwMode="auto">
              <a:xfrm>
                <a:off x="744538" y="4694238"/>
                <a:ext cx="331788" cy="447675"/>
              </a:xfrm>
              <a:custGeom>
                <a:avLst/>
                <a:gdLst>
                  <a:gd name="T0" fmla="*/ 4 w 20"/>
                  <a:gd name="T1" fmla="*/ 0 h 27"/>
                  <a:gd name="T2" fmla="*/ 5 w 20"/>
                  <a:gd name="T3" fmla="*/ 20 h 27"/>
                  <a:gd name="T4" fmla="*/ 16 w 20"/>
                  <a:gd name="T5" fmla="*/ 17 h 27"/>
                  <a:gd name="T6" fmla="*/ 17 w 20"/>
                  <a:gd name="T7" fmla="*/ 12 h 27"/>
                  <a:gd name="T8" fmla="*/ 13 w 20"/>
                  <a:gd name="T9" fmla="*/ 3 h 27"/>
                  <a:gd name="T10" fmla="*/ 4 w 2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7">
                    <a:moveTo>
                      <a:pt x="4" y="0"/>
                    </a:moveTo>
                    <a:cubicBezTo>
                      <a:pt x="4" y="0"/>
                      <a:pt x="0" y="13"/>
                      <a:pt x="5" y="20"/>
                    </a:cubicBezTo>
                    <a:cubicBezTo>
                      <a:pt x="10" y="27"/>
                      <a:pt x="16" y="20"/>
                      <a:pt x="16" y="17"/>
                    </a:cubicBezTo>
                    <a:cubicBezTo>
                      <a:pt x="16" y="17"/>
                      <a:pt x="20" y="15"/>
                      <a:pt x="17" y="12"/>
                    </a:cubicBezTo>
                    <a:cubicBezTo>
                      <a:pt x="15" y="10"/>
                      <a:pt x="13" y="3"/>
                      <a:pt x="13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išlïďe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B0A3892-AA96-4B02-B653-A6A28FA449AA}"/>
                  </a:ext>
                </a:extLst>
              </p:cNvPr>
              <p:cNvSpPr/>
              <p:nvPr/>
            </p:nvSpPr>
            <p:spPr bwMode="auto">
              <a:xfrm>
                <a:off x="811213" y="3271838"/>
                <a:ext cx="679450" cy="1471613"/>
              </a:xfrm>
              <a:custGeom>
                <a:avLst/>
                <a:gdLst>
                  <a:gd name="T0" fmla="*/ 36 w 41"/>
                  <a:gd name="T1" fmla="*/ 0 h 89"/>
                  <a:gd name="T2" fmla="*/ 0 w 41"/>
                  <a:gd name="T3" fmla="*/ 86 h 89"/>
                  <a:gd name="T4" fmla="*/ 9 w 41"/>
                  <a:gd name="T5" fmla="*/ 89 h 89"/>
                  <a:gd name="T6" fmla="*/ 41 w 41"/>
                  <a:gd name="T7" fmla="*/ 29 h 89"/>
                  <a:gd name="T8" fmla="*/ 36 w 4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9">
                    <a:moveTo>
                      <a:pt x="36" y="0"/>
                    </a:moveTo>
                    <a:cubicBezTo>
                      <a:pt x="36" y="0"/>
                      <a:pt x="11" y="41"/>
                      <a:pt x="0" y="8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9" y="89"/>
                      <a:pt x="34" y="35"/>
                      <a:pt x="41" y="29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ï$ḷíḋ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A88403-E9AF-4B7E-AAB0-E99E691F0098}"/>
              </a:ext>
            </a:extLst>
          </p:cNvPr>
          <p:cNvGrpSpPr/>
          <p:nvPr/>
        </p:nvGrpSpPr>
        <p:grpSpPr>
          <a:xfrm>
            <a:off x="1362949" y="1536554"/>
            <a:ext cx="3605699" cy="1705816"/>
            <a:chOff x="1586469" y="1536554"/>
            <a:chExt cx="3605699" cy="1705816"/>
          </a:xfrm>
        </p:grpSpPr>
        <p:sp>
          <p:nvSpPr>
            <p:cNvPr id="54" name="îşḻïḋ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99616AA-A720-4D3F-BDE5-3EF072222422}"/>
                </a:ext>
              </a:extLst>
            </p:cNvPr>
            <p:cNvSpPr/>
            <p:nvPr/>
          </p:nvSpPr>
          <p:spPr bwMode="auto">
            <a:xfrm>
              <a:off x="1586469" y="1969053"/>
              <a:ext cx="3605699" cy="127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所谓将欲取之必先予之，最简单的的就是直接把名片递给对方，来而不往非礼也，一般情况下对方会回递。</a:t>
              </a:r>
            </a:p>
          </p:txBody>
        </p:sp>
        <p:sp>
          <p:nvSpPr>
            <p:cNvPr id="55" name="îṧḷiḓé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66F1D37-F442-40C3-A8C5-8C368553FB80}"/>
                </a:ext>
              </a:extLst>
            </p:cNvPr>
            <p:cNvSpPr txBox="1"/>
            <p:nvPr/>
          </p:nvSpPr>
          <p:spPr bwMode="auto">
            <a:xfrm>
              <a:off x="1937359" y="1536554"/>
              <a:ext cx="2420807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lvl="0" defTabSz="914377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名片索取技巧</a:t>
              </a:r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1——</a:t>
              </a: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交易法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68" name="直接连接符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420F411-5071-486A-B3CF-6DA2FEC18741}"/>
              </a:ext>
            </a:extLst>
          </p:cNvPr>
          <p:cNvCxnSpPr>
            <a:cxnSpLocks/>
          </p:cNvCxnSpPr>
          <p:nvPr/>
        </p:nvCxnSpPr>
        <p:spPr>
          <a:xfrm>
            <a:off x="1554480" y="3245784"/>
            <a:ext cx="693858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00158FD-5128-4037-9832-870EEB90B36A}"/>
              </a:ext>
            </a:extLst>
          </p:cNvPr>
          <p:cNvCxnSpPr>
            <a:cxnSpLocks/>
          </p:cNvCxnSpPr>
          <p:nvPr/>
        </p:nvCxnSpPr>
        <p:spPr>
          <a:xfrm>
            <a:off x="5016768" y="1940254"/>
            <a:ext cx="0" cy="267238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ï$ḷíḋ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152E229-5105-4801-BDD9-6CC5F8147A41}"/>
              </a:ext>
            </a:extLst>
          </p:cNvPr>
          <p:cNvGrpSpPr/>
          <p:nvPr/>
        </p:nvGrpSpPr>
        <p:grpSpPr>
          <a:xfrm>
            <a:off x="1468314" y="3561613"/>
            <a:ext cx="3357851" cy="1695443"/>
            <a:chOff x="1713213" y="1536554"/>
            <a:chExt cx="3357851" cy="1695443"/>
          </a:xfrm>
        </p:grpSpPr>
        <p:sp>
          <p:nvSpPr>
            <p:cNvPr id="72" name="îşḻïḋ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090A07-9233-4CAD-A6A2-C377652D1FEB}"/>
                </a:ext>
              </a:extLst>
            </p:cNvPr>
            <p:cNvSpPr/>
            <p:nvPr/>
          </p:nvSpPr>
          <p:spPr bwMode="auto">
            <a:xfrm>
              <a:off x="1713213" y="1958680"/>
              <a:ext cx="3357851" cy="127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一般对 象是学者、专家、名人用的方法。用谦恭的态度去索要。</a:t>
              </a:r>
            </a:p>
          </p:txBody>
        </p:sp>
        <p:sp>
          <p:nvSpPr>
            <p:cNvPr id="73" name="îṧḷiḓé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1087743-4D6A-4841-B6B7-10627D11F333}"/>
                </a:ext>
              </a:extLst>
            </p:cNvPr>
            <p:cNvSpPr txBox="1"/>
            <p:nvPr/>
          </p:nvSpPr>
          <p:spPr bwMode="auto">
            <a:xfrm>
              <a:off x="1937359" y="1536554"/>
              <a:ext cx="2420807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lvl="0" defTabSz="914377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名片索取技巧</a:t>
              </a:r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3——</a:t>
              </a: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谦恭法</a:t>
              </a:r>
            </a:p>
            <a:p>
              <a:pPr lvl="0" defTabSz="914377">
                <a:spcBef>
                  <a:spcPct val="0"/>
                </a:spcBef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4" name="ï$ḷíḋ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BEA49B-40C8-4AA7-9153-99B4E27935D8}"/>
              </a:ext>
            </a:extLst>
          </p:cNvPr>
          <p:cNvGrpSpPr/>
          <p:nvPr/>
        </p:nvGrpSpPr>
        <p:grpSpPr>
          <a:xfrm>
            <a:off x="5101045" y="1579477"/>
            <a:ext cx="3899784" cy="1705816"/>
            <a:chOff x="1586469" y="1536554"/>
            <a:chExt cx="3899784" cy="1705816"/>
          </a:xfrm>
        </p:grpSpPr>
        <p:sp>
          <p:nvSpPr>
            <p:cNvPr id="75" name="îşḻïḋ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231EA75-545D-4DDC-B740-43D550F23E2D}"/>
                </a:ext>
              </a:extLst>
            </p:cNvPr>
            <p:cNvSpPr/>
            <p:nvPr/>
          </p:nvSpPr>
          <p:spPr bwMode="auto">
            <a:xfrm>
              <a:off x="1586469" y="1969053"/>
              <a:ext cx="3899784" cy="127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遇到某人地位身份跟你不太一样，或对方是异性，出于防范心或阶层落差之类，可能不给你名片，这种情况用激将法。</a:t>
              </a:r>
            </a:p>
          </p:txBody>
        </p:sp>
        <p:sp>
          <p:nvSpPr>
            <p:cNvPr id="76" name="îṧḷiḓé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03BC9C9-5F5B-4FE5-92AA-F598324728F0}"/>
                </a:ext>
              </a:extLst>
            </p:cNvPr>
            <p:cNvSpPr txBox="1"/>
            <p:nvPr/>
          </p:nvSpPr>
          <p:spPr bwMode="auto">
            <a:xfrm>
              <a:off x="1937359" y="1536554"/>
              <a:ext cx="2420807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lvl="0" defTabSz="914377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名片索取技巧</a:t>
              </a:r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2——</a:t>
              </a: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激将法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7" name="ï$ḷíḋ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2E8C00-85C5-4F5B-94E7-A2C8F26AAE42}"/>
              </a:ext>
            </a:extLst>
          </p:cNvPr>
          <p:cNvGrpSpPr/>
          <p:nvPr/>
        </p:nvGrpSpPr>
        <p:grpSpPr>
          <a:xfrm>
            <a:off x="5150851" y="3539043"/>
            <a:ext cx="3605699" cy="1705816"/>
            <a:chOff x="1586469" y="1536554"/>
            <a:chExt cx="3605699" cy="1705816"/>
          </a:xfrm>
        </p:grpSpPr>
        <p:sp>
          <p:nvSpPr>
            <p:cNvPr id="78" name="îşḻïḋ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1BF33C-A077-47B8-BE10-BC10F46A7A5C}"/>
                </a:ext>
              </a:extLst>
            </p:cNvPr>
            <p:cNvSpPr/>
            <p:nvPr/>
          </p:nvSpPr>
          <p:spPr bwMode="auto">
            <a:xfrm>
              <a:off x="1586469" y="1969053"/>
              <a:ext cx="3605699" cy="127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面对比较熟的人就直接说，但面对不是很熟的人要委婉提示</a:t>
              </a:r>
            </a:p>
          </p:txBody>
        </p:sp>
        <p:sp>
          <p:nvSpPr>
            <p:cNvPr id="79" name="îṧḷiḓé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9800F81-1EE7-4C2C-AC12-396D45402A4C}"/>
                </a:ext>
              </a:extLst>
            </p:cNvPr>
            <p:cNvSpPr txBox="1"/>
            <p:nvPr/>
          </p:nvSpPr>
          <p:spPr bwMode="auto">
            <a:xfrm>
              <a:off x="1937359" y="1536554"/>
              <a:ext cx="2420807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lvl="0" defTabSz="914377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名片索取技巧</a:t>
              </a:r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4——</a:t>
              </a: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暗示法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5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30215" cy="786317"/>
            <a:chOff x="4524703" y="1679824"/>
            <a:chExt cx="3530215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名片的接受原则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</a:p>
          </p:txBody>
        </p: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9CA0548-A6AB-4536-B786-1EF3B0FE9943}"/>
              </a:ext>
            </a:extLst>
          </p:cNvPr>
          <p:cNvSpPr/>
          <p:nvPr/>
        </p:nvSpPr>
        <p:spPr>
          <a:xfrm>
            <a:off x="1423312" y="1573165"/>
            <a:ext cx="55999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BD374B"/>
                </a:solidFill>
                <a:cs typeface="+mn-ea"/>
                <a:sym typeface="+mn-lt"/>
              </a:rPr>
              <a:t>要专心致志，不能三心两意。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只有在社交场合跟外国人打交道时，女士可以坐而不立，一般国内场合不能。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8AB9F3A-42E4-4B5F-B28E-142BE2DBCAF5}"/>
              </a:ext>
            </a:extLst>
          </p:cNvPr>
          <p:cNvSpPr/>
          <p:nvPr/>
        </p:nvSpPr>
        <p:spPr>
          <a:xfrm>
            <a:off x="1472137" y="3059668"/>
            <a:ext cx="5270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rgbClr val="BD374B"/>
                </a:solidFill>
                <a:cs typeface="+mn-ea"/>
                <a:sym typeface="+mn-lt"/>
              </a:rPr>
              <a:t>迎向对方，双手捧接。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A69ABFF-4582-4C28-B08D-37EE0E3DDE8E}"/>
              </a:ext>
            </a:extLst>
          </p:cNvPr>
          <p:cNvSpPr/>
          <p:nvPr/>
        </p:nvSpPr>
        <p:spPr>
          <a:xfrm>
            <a:off x="6410025" y="3429000"/>
            <a:ext cx="634973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BD374B"/>
                </a:solidFill>
                <a:cs typeface="+mn-ea"/>
                <a:sym typeface="+mn-lt"/>
              </a:rPr>
              <a:t>有来有回敬对方，要回敬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问题：假如对方递你名片，而你没有名片怎么办？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如“这个名片刚好用完了或名片没有带”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相反，如果对方这样说，有三种情况：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  ①名片真的用完了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 ②对方地位高，双方有落差，不想给你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 ③对方地位低，还没有名片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05EF5BB-CDD6-41D9-9579-AA4DAC00C179}"/>
              </a:ext>
            </a:extLst>
          </p:cNvPr>
          <p:cNvSpPr/>
          <p:nvPr/>
        </p:nvSpPr>
        <p:spPr>
          <a:xfrm>
            <a:off x="1678772" y="4180534"/>
            <a:ext cx="3345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接到名片一定要看看对方名片实际有两个作用：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 ①表示尊重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 ②了解对方确切身份</a:t>
            </a:r>
          </a:p>
          <a:p>
            <a:pPr algn="just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79E8F08-3C67-4716-A658-13016F5C1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229" y="682106"/>
            <a:ext cx="4044164" cy="256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97BAEE3-519D-4F32-A553-AC093CB7A6E9}"/>
              </a:ext>
            </a:extLst>
          </p:cNvPr>
          <p:cNvSpPr/>
          <p:nvPr/>
        </p:nvSpPr>
        <p:spPr bwMode="auto">
          <a:xfrm>
            <a:off x="970470" y="1648519"/>
            <a:ext cx="452842" cy="452842"/>
          </a:xfrm>
          <a:prstGeom prst="ellipse">
            <a:avLst/>
          </a:prstGeom>
          <a:solidFill>
            <a:srgbClr val="BD374B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rPr>
              <a:t>1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46D8516-B710-4535-94D1-6CB99F823CD4}"/>
              </a:ext>
            </a:extLst>
          </p:cNvPr>
          <p:cNvSpPr/>
          <p:nvPr/>
        </p:nvSpPr>
        <p:spPr bwMode="auto">
          <a:xfrm>
            <a:off x="981755" y="2979227"/>
            <a:ext cx="452842" cy="452842"/>
          </a:xfrm>
          <a:prstGeom prst="ellipse">
            <a:avLst/>
          </a:prstGeom>
          <a:solidFill>
            <a:srgbClr val="BD374B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rPr>
              <a:t>2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61B1900-B010-4FF5-9B0E-77D7E2BBA81B}"/>
              </a:ext>
            </a:extLst>
          </p:cNvPr>
          <p:cNvSpPr/>
          <p:nvPr/>
        </p:nvSpPr>
        <p:spPr bwMode="auto">
          <a:xfrm>
            <a:off x="5781976" y="3475643"/>
            <a:ext cx="452842" cy="452842"/>
          </a:xfrm>
          <a:prstGeom prst="ellipse">
            <a:avLst/>
          </a:prstGeom>
          <a:solidFill>
            <a:srgbClr val="BD374B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rPr>
              <a:t>3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9664524-01CB-4C04-A6E7-1FFEAA4537D5}"/>
              </a:ext>
            </a:extLst>
          </p:cNvPr>
          <p:cNvSpPr/>
          <p:nvPr/>
        </p:nvSpPr>
        <p:spPr bwMode="auto">
          <a:xfrm>
            <a:off x="970470" y="4277279"/>
            <a:ext cx="452842" cy="452842"/>
          </a:xfrm>
          <a:prstGeom prst="ellipse">
            <a:avLst/>
          </a:prstGeom>
          <a:solidFill>
            <a:srgbClr val="BD374B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rPr>
              <a:t>4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590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9" grpId="0" animBg="1"/>
      <p:bldP spid="50" grpId="0" animBg="1"/>
      <p:bldP spid="51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2D446BD5-7CAB-4A9A-ABB9-434ED88924B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59601" y="1716199"/>
            <a:ext cx="3011149" cy="1520046"/>
            <a:chOff x="998244" y="1469467"/>
            <a:chExt cx="3220470" cy="1958250"/>
          </a:xfrm>
        </p:grpSpPr>
        <p:grpSp>
          <p:nvGrpSpPr>
            <p:cNvPr id="11" name="组合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92D180B9-79FC-4CE4-9EC9-05DA55745C69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08FB5D9B-86FB-4A6C-BD8A-A6A06F10703D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38720C2C-666A-48BC-B645-3DB18B33AD8D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2" name="组合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84F47005-93DD-4159-B53E-7C8A5CA59C56}"/>
                </a:ext>
              </a:extLst>
            </p:cNvPr>
            <p:cNvGrpSpPr/>
            <p:nvPr/>
          </p:nvGrpSpPr>
          <p:grpSpPr>
            <a:xfrm>
              <a:off x="1344669" y="1774950"/>
              <a:ext cx="2807115" cy="1652767"/>
              <a:chOff x="1344669" y="2084726"/>
              <a:chExt cx="2807115" cy="1652767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82E673C0-B88D-4F17-81AB-7C8EB5DBFBA5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6357832F-F213-4F9A-B28C-CBCB75101A60}"/>
                  </a:ext>
                </a:extLst>
              </p:cNvPr>
              <p:cNvSpPr/>
              <p:nvPr/>
            </p:nvSpPr>
            <p:spPr>
              <a:xfrm>
                <a:off x="1344669" y="2801389"/>
                <a:ext cx="2566041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残缺折皱的名片不使用</a:t>
                </a:r>
              </a:p>
            </p:txBody>
          </p:sp>
        </p:grpSp>
      </p:grpSp>
      <p:grpSp>
        <p:nvGrpSpPr>
          <p:cNvPr id="42" name="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B4E3E06C-CD83-4312-86A9-DCB0D6D5AAE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48507" y="3829211"/>
            <a:ext cx="3277004" cy="1486003"/>
            <a:chOff x="998244" y="1469467"/>
            <a:chExt cx="3504806" cy="1914393"/>
          </a:xfrm>
        </p:grpSpPr>
        <p:grpSp>
          <p:nvGrpSpPr>
            <p:cNvPr id="43" name="组合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0E9E5CFA-96F2-41DB-8548-88E508F2CA09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713CF9D9-ACF9-44CE-858B-2F498893A4CB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8303A901-27C0-4F45-9EF7-F9880682DC8D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44" name="组合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DBD5CABF-2368-4758-A1C7-D2A3AADD8C51}"/>
                </a:ext>
              </a:extLst>
            </p:cNvPr>
            <p:cNvGrpSpPr/>
            <p:nvPr/>
          </p:nvGrpSpPr>
          <p:grpSpPr>
            <a:xfrm>
              <a:off x="1937009" y="1774950"/>
              <a:ext cx="2566041" cy="1608910"/>
              <a:chOff x="1937009" y="2084726"/>
              <a:chExt cx="2566041" cy="1608910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4F64D9D5-5397-4377-81D1-1BA61EEE7E06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DAB03FDE-63F9-4DB8-9BCE-7048C1C2D943}"/>
                  </a:ext>
                </a:extLst>
              </p:cNvPr>
              <p:cNvSpPr/>
              <p:nvPr/>
            </p:nvSpPr>
            <p:spPr>
              <a:xfrm>
                <a:off x="1937009" y="2757532"/>
                <a:ext cx="2566041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名片不宜涂改</a:t>
                </a:r>
              </a:p>
            </p:txBody>
          </p:sp>
        </p:grpSp>
      </p:grpSp>
      <p:grpSp>
        <p:nvGrpSpPr>
          <p:cNvPr id="49" name="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0D131CEB-CF1E-4C72-8516-3E0DB2EFC8E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302054" y="1663217"/>
            <a:ext cx="3011149" cy="1750172"/>
            <a:chOff x="998244" y="1469467"/>
            <a:chExt cx="3220470" cy="2254717"/>
          </a:xfrm>
        </p:grpSpPr>
        <p:grpSp>
          <p:nvGrpSpPr>
            <p:cNvPr id="50" name="组合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26BCFFA4-684B-455F-9EA8-1DF9B4813191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061CCEDF-C8DF-4C00-9ED9-032B9A0DB74B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8EB44CEF-3B9D-4360-A1E2-681E2D4411C1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51" name="组合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5428C5AC-834B-4574-9C7E-76597CB41A57}"/>
                </a:ext>
              </a:extLst>
            </p:cNvPr>
            <p:cNvGrpSpPr/>
            <p:nvPr/>
          </p:nvGrpSpPr>
          <p:grpSpPr>
            <a:xfrm>
              <a:off x="1152704" y="1774950"/>
              <a:ext cx="3066009" cy="1949234"/>
              <a:chOff x="1152704" y="2084726"/>
              <a:chExt cx="3066009" cy="1949234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C4E10821-9B01-40E0-A856-BF93AB87DF16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9A6D7536-4170-461E-8204-EE02B3CD9BF8}"/>
                  </a:ext>
                </a:extLst>
              </p:cNvPr>
              <p:cNvSpPr/>
              <p:nvPr/>
            </p:nvSpPr>
            <p:spPr>
              <a:xfrm>
                <a:off x="1152704" y="2734264"/>
                <a:ext cx="3066009" cy="12996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在比较重要的场合不能提供两个以上的头衔，要简单。</a:t>
                </a:r>
              </a:p>
            </p:txBody>
          </p:sp>
        </p:grpSp>
      </p:grpSp>
      <p:grpSp>
        <p:nvGrpSpPr>
          <p:cNvPr id="56" name="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2EFE5FBE-7A4F-4BF5-8C90-B2D45E4D337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380146" y="3859015"/>
            <a:ext cx="3011149" cy="1456199"/>
            <a:chOff x="998244" y="1469467"/>
            <a:chExt cx="3220470" cy="1875997"/>
          </a:xfrm>
        </p:grpSpPr>
        <p:grpSp>
          <p:nvGrpSpPr>
            <p:cNvPr id="57" name="组合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6CF34A76-E6B7-4501-841E-9BDB0331A86D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8CB8F27C-ED4C-436C-8AD5-87D5D26E4260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4EC401D0-4877-4571-92D5-E7273C8C4546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58" name="组合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AFAC1FD0-7A18-421C-80A9-75076AF45899}"/>
                </a:ext>
              </a:extLst>
            </p:cNvPr>
            <p:cNvGrpSpPr/>
            <p:nvPr/>
          </p:nvGrpSpPr>
          <p:grpSpPr>
            <a:xfrm>
              <a:off x="1914174" y="1774950"/>
              <a:ext cx="2237610" cy="1508662"/>
              <a:chOff x="1914174" y="2084726"/>
              <a:chExt cx="2237610" cy="1508662"/>
            </a:xfrm>
          </p:grpSpPr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569771A6-06DA-46D8-A1E1-66C4101C04BC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F72D9832-4F7F-4CA9-8FE3-C6CA3B06C5DA}"/>
                  </a:ext>
                </a:extLst>
              </p:cNvPr>
              <p:cNvSpPr/>
              <p:nvPr/>
            </p:nvSpPr>
            <p:spPr>
              <a:xfrm>
                <a:off x="1914174" y="2657284"/>
                <a:ext cx="1800298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不要把名片当作传单随便散发</a:t>
                </a:r>
              </a:p>
            </p:txBody>
          </p:sp>
        </p:grpSp>
      </p:grpSp>
      <p:grpSp>
        <p:nvGrpSpPr>
          <p:cNvPr id="63" name="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BE1872B7-2557-4205-A5F2-B998EC490A76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264236" y="677114"/>
            <a:ext cx="3011149" cy="1461146"/>
            <a:chOff x="998244" y="1469467"/>
            <a:chExt cx="3220470" cy="1882370"/>
          </a:xfrm>
        </p:grpSpPr>
        <p:grpSp>
          <p:nvGrpSpPr>
            <p:cNvPr id="64" name="组合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F7EDF0DE-8E1D-4295-9CE3-93525028E529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273CFD68-5C0A-426F-A5FE-8BF791409074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C5B7C2BD-32E1-400B-8144-28B90051DD23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05</a:t>
                </a:r>
              </a:p>
            </p:txBody>
          </p:sp>
        </p:grpSp>
        <p:grpSp>
          <p:nvGrpSpPr>
            <p:cNvPr id="65" name="组合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27CECE6C-3348-4083-9DD3-3BC72D839034}"/>
                </a:ext>
              </a:extLst>
            </p:cNvPr>
            <p:cNvGrpSpPr/>
            <p:nvPr/>
          </p:nvGrpSpPr>
          <p:grpSpPr>
            <a:xfrm>
              <a:off x="1349663" y="1774950"/>
              <a:ext cx="2802121" cy="1576887"/>
              <a:chOff x="1349663" y="2084726"/>
              <a:chExt cx="2802121" cy="1576887"/>
            </a:xfrm>
          </p:grpSpPr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3D0F749B-05E5-46A9-A8DA-7FE6C7E375D5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C7C9E314-AB3D-4E0D-B322-413E2F57434A}"/>
                  </a:ext>
                </a:extLst>
              </p:cNvPr>
              <p:cNvSpPr/>
              <p:nvPr/>
            </p:nvSpPr>
            <p:spPr>
              <a:xfrm>
                <a:off x="1349663" y="2725509"/>
                <a:ext cx="2566041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不要随意地将他人给你的名片塞在口袋里。</a:t>
                </a:r>
              </a:p>
            </p:txBody>
          </p:sp>
        </p:grpSp>
      </p:grpSp>
      <p:grpSp>
        <p:nvGrpSpPr>
          <p:cNvPr id="70" name="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88B40891-6426-4901-80BC-47B0F81ACC78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311265" y="2624521"/>
            <a:ext cx="3011149" cy="1520046"/>
            <a:chOff x="998244" y="1469467"/>
            <a:chExt cx="3220470" cy="1958250"/>
          </a:xfrm>
        </p:grpSpPr>
        <p:grpSp>
          <p:nvGrpSpPr>
            <p:cNvPr id="71" name="组合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1B3D35C1-8FA6-45A4-9C25-CEC991B1852B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9A75CE03-D02C-471F-B632-5824409F9735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B13B636C-FEF1-465A-B9E3-9110C6AFEC51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06</a:t>
                </a:r>
              </a:p>
            </p:txBody>
          </p:sp>
        </p:grpSp>
        <p:grpSp>
          <p:nvGrpSpPr>
            <p:cNvPr id="72" name="组合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7B9AB78D-F642-402B-A144-D0632D002110}"/>
                </a:ext>
              </a:extLst>
            </p:cNvPr>
            <p:cNvGrpSpPr/>
            <p:nvPr/>
          </p:nvGrpSpPr>
          <p:grpSpPr>
            <a:xfrm>
              <a:off x="1344669" y="1774950"/>
              <a:ext cx="2807115" cy="1652767"/>
              <a:chOff x="1344669" y="2084726"/>
              <a:chExt cx="2807115" cy="1652767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81E2F873-ED40-4437-8AB6-E07FBBB9E6D2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CBD6A8B7-F18D-430A-8AAB-217291ECA0CB}"/>
                  </a:ext>
                </a:extLst>
              </p:cNvPr>
              <p:cNvSpPr/>
              <p:nvPr/>
            </p:nvSpPr>
            <p:spPr>
              <a:xfrm>
                <a:off x="1344669" y="2801389"/>
                <a:ext cx="2745722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不要随意拨弄他人的名片</a:t>
                </a:r>
              </a:p>
            </p:txBody>
          </p:sp>
        </p:grpSp>
      </p:grpSp>
      <p:grpSp>
        <p:nvGrpSpPr>
          <p:cNvPr id="77" name="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5DEE55F5-63D7-49F7-BDA7-BD7DD4EEF219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8311266" y="4588585"/>
            <a:ext cx="3011149" cy="1699451"/>
            <a:chOff x="998244" y="1469467"/>
            <a:chExt cx="3220470" cy="2189374"/>
          </a:xfrm>
        </p:grpSpPr>
        <p:grpSp>
          <p:nvGrpSpPr>
            <p:cNvPr id="78" name="组合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9CFFBDA2-D3D5-4982-83AC-C75F9C9F080C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A9CAF945-D8AA-47A8-AE2F-4C76647B96AC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CF0CDDCD-B4CA-40AF-B4EF-C6A7525F63C1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07</a:t>
                </a:r>
              </a:p>
            </p:txBody>
          </p:sp>
        </p:grpSp>
        <p:grpSp>
          <p:nvGrpSpPr>
            <p:cNvPr id="79" name="组合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1DFF1F92-22AD-49E0-9D05-6F590255B620}"/>
                </a:ext>
              </a:extLst>
            </p:cNvPr>
            <p:cNvGrpSpPr/>
            <p:nvPr/>
          </p:nvGrpSpPr>
          <p:grpSpPr>
            <a:xfrm>
              <a:off x="1147167" y="1774950"/>
              <a:ext cx="3004617" cy="1883891"/>
              <a:chOff x="1147167" y="2084726"/>
              <a:chExt cx="3004617" cy="1883891"/>
            </a:xfrm>
          </p:grpSpPr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5DE38808-8A21-40F4-9CE4-056808063780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61212846-200F-4CCD-A469-950568FAFE02}"/>
                  </a:ext>
                </a:extLst>
              </p:cNvPr>
              <p:cNvSpPr/>
              <p:nvPr/>
            </p:nvSpPr>
            <p:spPr>
              <a:xfrm>
                <a:off x="1147167" y="2734263"/>
                <a:ext cx="3004617" cy="123435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不要在他人的名片上乱写一些有关名片主人特征的词。</a:t>
                </a:r>
              </a:p>
            </p:txBody>
          </p:sp>
        </p:grpSp>
      </p:grpSp>
      <p:grpSp>
        <p:nvGrpSpPr>
          <p:cNvPr id="84" name="组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A958B2B2-42E4-475F-80A6-D9EDC4AB4EE0}"/>
              </a:ext>
            </a:extLst>
          </p:cNvPr>
          <p:cNvGrpSpPr/>
          <p:nvPr/>
        </p:nvGrpSpPr>
        <p:grpSpPr>
          <a:xfrm>
            <a:off x="0" y="261330"/>
            <a:ext cx="3530215" cy="786317"/>
            <a:chOff x="4524703" y="1679824"/>
            <a:chExt cx="3530215" cy="786317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F176F98A-6A08-495F-AF33-743D173FDCC8}"/>
                </a:ext>
              </a:extLst>
            </p:cNvPr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C5B4C66D-086A-4B6C-ABC6-2DBFDFF23EA5}"/>
                </a:ext>
              </a:extLst>
            </p:cNvPr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B91D5146-5DC3-42B2-A87E-F9E1EFBE600D}"/>
                </a:ext>
              </a:extLst>
            </p:cNvPr>
            <p:cNvSpPr txBox="1"/>
            <p:nvPr/>
          </p:nvSpPr>
          <p:spPr>
            <a:xfrm>
              <a:off x="5309038" y="1679824"/>
              <a:ext cx="2444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使用 名片禁忌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="" id="{0AF2ADCA-2292-4E34-AD3F-23C6C9783CBE}"/>
                </a:ext>
              </a:extLst>
            </p:cNvPr>
            <p:cNvSpPr txBox="1"/>
            <p:nvPr/>
          </p:nvSpPr>
          <p:spPr>
            <a:xfrm>
              <a:off x="5309038" y="2096809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1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ma14="http://schemas.microsoft.com/office/mac/drawingml/2011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B9D589-3A1D-4B97-9765-C878548E5E1B}"/>
              </a:ext>
            </a:extLst>
          </p:cNvPr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/>
                <a:ea typeface="微软雅黑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其它礼仪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69AC1E-8356-471E-9E3C-66EC3BAD0B28}"/>
              </a:ext>
            </a:extLst>
          </p:cNvPr>
          <p:cNvSpPr txBox="1"/>
          <p:nvPr/>
        </p:nvSpPr>
        <p:spPr>
          <a:xfrm>
            <a:off x="8606040" y="5062113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鞠躬礼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B1FBAB4-C6A5-48B8-9374-FCF636671A7A}"/>
              </a:ext>
            </a:extLst>
          </p:cNvPr>
          <p:cNvSpPr txBox="1"/>
          <p:nvPr/>
        </p:nvSpPr>
        <p:spPr>
          <a:xfrm>
            <a:off x="1058615" y="5403029"/>
            <a:ext cx="452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Other meeting etiquettes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0A5263-6B50-475B-8634-523D281515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83026"/>
            <a:ext cx="12196763" cy="3195117"/>
          </a:xfrm>
          <a:prstGeom prst="rect">
            <a:avLst/>
          </a:prstGeom>
        </p:spPr>
      </p:pic>
      <p:sp>
        <p:nvSpPr>
          <p:cNvPr id="17" name="Rectangle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EBAFBD-D391-48DA-AD04-A730C93E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645E77E-76E7-494E-BD41-58D2C5C1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3E6FE2-671C-4C95-B43E-0FD96A73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530" y="574871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6</a:t>
            </a:r>
          </a:p>
        </p:txBody>
      </p:sp>
      <p:sp>
        <p:nvSpPr>
          <p:cNvPr id="15" name="TextBox 6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AB1FB3-6301-4C2E-904B-EDA9DC6CEA67}"/>
              </a:ext>
            </a:extLst>
          </p:cNvPr>
          <p:cNvSpPr txBox="1"/>
          <p:nvPr/>
        </p:nvSpPr>
        <p:spPr>
          <a:xfrm>
            <a:off x="6122476" y="4594776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贴面礼</a:t>
            </a:r>
          </a:p>
        </p:txBody>
      </p:sp>
      <p:sp>
        <p:nvSpPr>
          <p:cNvPr id="29" name="TextBox 6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304DEB8-B91C-41D0-8147-264017080436}"/>
              </a:ext>
            </a:extLst>
          </p:cNvPr>
          <p:cNvSpPr txBox="1"/>
          <p:nvPr/>
        </p:nvSpPr>
        <p:spPr>
          <a:xfrm>
            <a:off x="8605728" y="4594776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合十礼</a:t>
            </a: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C31445E-13E3-46F9-97F3-34E3B3BBC719}"/>
              </a:ext>
            </a:extLst>
          </p:cNvPr>
          <p:cNvSpPr>
            <a:spLocks noEditPoints="1"/>
          </p:cNvSpPr>
          <p:nvPr/>
        </p:nvSpPr>
        <p:spPr bwMode="auto">
          <a:xfrm>
            <a:off x="5937708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36655D-FE95-44FE-A917-0FB0CA8B51FA}"/>
              </a:ext>
            </a:extLst>
          </p:cNvPr>
          <p:cNvSpPr>
            <a:spLocks noEditPoints="1"/>
          </p:cNvSpPr>
          <p:nvPr/>
        </p:nvSpPr>
        <p:spPr bwMode="auto">
          <a:xfrm>
            <a:off x="8405953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0792576-7C3F-4D24-815A-2D36BBABC4B4}"/>
              </a:ext>
            </a:extLst>
          </p:cNvPr>
          <p:cNvSpPr txBox="1"/>
          <p:nvPr/>
        </p:nvSpPr>
        <p:spPr>
          <a:xfrm>
            <a:off x="6143382" y="5062113"/>
            <a:ext cx="194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举手礼</a:t>
            </a: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937747-426F-432B-BA91-4E83382D7302}"/>
              </a:ext>
            </a:extLst>
          </p:cNvPr>
          <p:cNvSpPr>
            <a:spLocks noEditPoints="1"/>
          </p:cNvSpPr>
          <p:nvPr/>
        </p:nvSpPr>
        <p:spPr bwMode="auto">
          <a:xfrm>
            <a:off x="5943606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47F751-E47C-4455-90D7-E8C58156CB9B}"/>
              </a:ext>
            </a:extLst>
          </p:cNvPr>
          <p:cNvSpPr>
            <a:spLocks noEditPoints="1"/>
          </p:cNvSpPr>
          <p:nvPr/>
        </p:nvSpPr>
        <p:spPr bwMode="auto">
          <a:xfrm>
            <a:off x="8406264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5E1A5DD-B440-4746-9B28-8A1363C609DD}"/>
              </a:ext>
            </a:extLst>
          </p:cNvPr>
          <p:cNvSpPr txBox="1"/>
          <p:nvPr/>
        </p:nvSpPr>
        <p:spPr>
          <a:xfrm>
            <a:off x="6129574" y="5538427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拱手礼</a:t>
            </a:r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6A2827-3C02-43C4-9E84-BA914F0089BF}"/>
              </a:ext>
            </a:extLst>
          </p:cNvPr>
          <p:cNvSpPr>
            <a:spLocks noEditPoints="1"/>
          </p:cNvSpPr>
          <p:nvPr/>
        </p:nvSpPr>
        <p:spPr bwMode="auto">
          <a:xfrm>
            <a:off x="5929798" y="5605551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AA1A2B5-352A-426A-8989-FA440979B90E}"/>
              </a:ext>
            </a:extLst>
          </p:cNvPr>
          <p:cNvSpPr txBox="1"/>
          <p:nvPr/>
        </p:nvSpPr>
        <p:spPr>
          <a:xfrm>
            <a:off x="8606040" y="5549963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吻手礼</a:t>
            </a:r>
          </a:p>
        </p:txBody>
      </p:sp>
      <p:sp>
        <p:nvSpPr>
          <p:cNvPr id="44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A0136D-740F-46B5-84FC-97C41994EE89}"/>
              </a:ext>
            </a:extLst>
          </p:cNvPr>
          <p:cNvSpPr>
            <a:spLocks noEditPoints="1"/>
          </p:cNvSpPr>
          <p:nvPr/>
        </p:nvSpPr>
        <p:spPr bwMode="auto">
          <a:xfrm>
            <a:off x="8406264" y="561708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19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58B2B2-42E4-475F-80A6-D9EDC4AB4EE0}"/>
              </a:ext>
            </a:extLst>
          </p:cNvPr>
          <p:cNvGrpSpPr/>
          <p:nvPr/>
        </p:nvGrpSpPr>
        <p:grpSpPr>
          <a:xfrm>
            <a:off x="0" y="261330"/>
            <a:ext cx="3770730" cy="786317"/>
            <a:chOff x="4524703" y="1679824"/>
            <a:chExt cx="3770730" cy="786317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76F98A-6A08-495F-AF33-743D173FDCC8}"/>
                </a:ext>
              </a:extLst>
            </p:cNvPr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B4C66D-086A-4B6C-ABC6-2DBFDFF23EA5}"/>
                </a:ext>
              </a:extLst>
            </p:cNvPr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1D5146-5DC3-42B2-A87E-F9E1EFBE600D}"/>
                </a:ext>
              </a:extLst>
            </p:cNvPr>
            <p:cNvSpPr txBox="1"/>
            <p:nvPr/>
          </p:nvSpPr>
          <p:spPr>
            <a:xfrm>
              <a:off x="5309038" y="167982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贴面礼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AF2ADCA-2292-4E34-AD3F-23C6C9783CBE}"/>
                </a:ext>
              </a:extLst>
            </p:cNvPr>
            <p:cNvSpPr txBox="1"/>
            <p:nvPr/>
          </p:nvSpPr>
          <p:spPr>
            <a:xfrm>
              <a:off x="5309038" y="2096809"/>
              <a:ext cx="2986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Other meeting etiquettes</a:t>
              </a:r>
            </a:p>
          </p:txBody>
        </p:sp>
      </p:grp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12D5437-7512-4461-A2FA-D4BF6B1D3ABD}"/>
              </a:ext>
            </a:extLst>
          </p:cNvPr>
          <p:cNvCxnSpPr/>
          <p:nvPr/>
        </p:nvCxnSpPr>
        <p:spPr>
          <a:xfrm flipH="1">
            <a:off x="6354727" y="1830735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矩形 8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7E20718-F6C1-403F-8298-A91797DAE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26" y="1174985"/>
            <a:ext cx="4680323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贴面礼注意事项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8C3E76B-BF00-43E6-871D-2463E93B3851}"/>
              </a:ext>
            </a:extLst>
          </p:cNvPr>
          <p:cNvSpPr/>
          <p:nvPr/>
        </p:nvSpPr>
        <p:spPr>
          <a:xfrm>
            <a:off x="6354727" y="2336079"/>
            <a:ext cx="4705722" cy="346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两人正面对立，各自举起右臂，将右手搭在对方的左臂后面；左臂下垂，左手扶住对方的右后腰。</a:t>
            </a:r>
          </a:p>
          <a:p>
            <a:pPr marL="285750" lvl="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endParaRPr lang="zh-CN" altLang="en-US" kern="100" dirty="0">
              <a:cs typeface="+mn-ea"/>
              <a:sym typeface="+mn-lt"/>
            </a:endParaRPr>
          </a:p>
          <a:p>
            <a:pPr marL="285750" lvl="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首先向左侧拥抱，然后向右侧拥抱，最后再次向左侧拥抱，礼毕。</a:t>
            </a:r>
          </a:p>
          <a:p>
            <a:pPr marL="285750" lvl="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endParaRPr lang="zh-CN" altLang="en-US" kern="100" dirty="0">
              <a:cs typeface="+mn-ea"/>
              <a:sym typeface="+mn-lt"/>
            </a:endParaRPr>
          </a:p>
          <a:p>
            <a:pPr marL="285750" lvl="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拥抱时，还可以用右手掌拍打对方左臂的后侧，以示亲热。 </a:t>
            </a:r>
          </a:p>
        </p:txBody>
      </p:sp>
      <p:pic>
        <p:nvPicPr>
          <p:cNvPr id="92" name="图片 9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037972E-1473-4626-A2A3-51376AC008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314" y="2170162"/>
            <a:ext cx="5347686" cy="3466142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8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58B2B2-42E4-475F-80A6-D9EDC4AB4EE0}"/>
              </a:ext>
            </a:extLst>
          </p:cNvPr>
          <p:cNvGrpSpPr/>
          <p:nvPr/>
        </p:nvGrpSpPr>
        <p:grpSpPr>
          <a:xfrm>
            <a:off x="0" y="261330"/>
            <a:ext cx="3770730" cy="786317"/>
            <a:chOff x="4524703" y="1679824"/>
            <a:chExt cx="3770730" cy="786317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76F98A-6A08-495F-AF33-743D173FDCC8}"/>
                </a:ext>
              </a:extLst>
            </p:cNvPr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B4C66D-086A-4B6C-ABC6-2DBFDFF23EA5}"/>
                </a:ext>
              </a:extLst>
            </p:cNvPr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1D5146-5DC3-42B2-A87E-F9E1EFBE600D}"/>
                </a:ext>
              </a:extLst>
            </p:cNvPr>
            <p:cNvSpPr txBox="1"/>
            <p:nvPr/>
          </p:nvSpPr>
          <p:spPr>
            <a:xfrm>
              <a:off x="5309038" y="1679824"/>
              <a:ext cx="2646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合十礼 </a:t>
              </a:r>
              <a:r>
                <a:rPr kumimoji="1" lang="en-US" altLang="zh-CN" sz="2800" dirty="0">
                  <a:cs typeface="+mn-ea"/>
                  <a:sym typeface="+mn-lt"/>
                </a:rPr>
                <a:t>| </a:t>
              </a:r>
              <a:r>
                <a:rPr kumimoji="1" lang="zh-CN" altLang="en-US" sz="2800" dirty="0">
                  <a:cs typeface="+mn-ea"/>
                  <a:sym typeface="+mn-lt"/>
                </a:rPr>
                <a:t>举手礼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AF2ADCA-2292-4E34-AD3F-23C6C9783CBE}"/>
                </a:ext>
              </a:extLst>
            </p:cNvPr>
            <p:cNvSpPr txBox="1"/>
            <p:nvPr/>
          </p:nvSpPr>
          <p:spPr>
            <a:xfrm>
              <a:off x="5309038" y="2096809"/>
              <a:ext cx="2986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Other meeting etiquettes</a:t>
              </a:r>
            </a:p>
          </p:txBody>
        </p:sp>
      </p:grp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12D5437-7512-4461-A2FA-D4BF6B1D3ABD}"/>
              </a:ext>
            </a:extLst>
          </p:cNvPr>
          <p:cNvCxnSpPr>
            <a:cxnSpLocks/>
          </p:cNvCxnSpPr>
          <p:nvPr/>
        </p:nvCxnSpPr>
        <p:spPr>
          <a:xfrm flipH="1">
            <a:off x="1042190" y="2039015"/>
            <a:ext cx="374317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矩形 8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7E20718-F6C1-403F-8298-A91797DAE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94" y="1301444"/>
            <a:ext cx="4680323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合十礼注意事项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8C3E76B-BF00-43E6-871D-2463E93B3851}"/>
              </a:ext>
            </a:extLst>
          </p:cNvPr>
          <p:cNvSpPr/>
          <p:nvPr/>
        </p:nvSpPr>
        <p:spPr>
          <a:xfrm>
            <a:off x="813820" y="4941470"/>
            <a:ext cx="39715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把两个手掌在胸前对合，掌尖和鼻尖齐高，手掌向外倾斜，头略低，兼含敬意和谢意双重意义。 </a:t>
            </a:r>
          </a:p>
        </p:txBody>
      </p:sp>
      <p:pic>
        <p:nvPicPr>
          <p:cNvPr id="92" name="图片 9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037972E-1473-4626-A2A3-51376AC008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848" y="2334539"/>
            <a:ext cx="3523853" cy="2340059"/>
          </a:xfrm>
          <a:prstGeom prst="roundRect">
            <a:avLst>
              <a:gd name="adj" fmla="val 0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EF557C-F6B8-4511-AC20-368E9DAEC4DA}"/>
              </a:ext>
            </a:extLst>
          </p:cNvPr>
          <p:cNvCxnSpPr>
            <a:cxnSpLocks/>
          </p:cNvCxnSpPr>
          <p:nvPr/>
        </p:nvCxnSpPr>
        <p:spPr>
          <a:xfrm flipH="1">
            <a:off x="6552220" y="1445867"/>
            <a:ext cx="4097373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8DD45BF-C43D-4F09-819F-1FF17B402CC1}"/>
              </a:ext>
            </a:extLst>
          </p:cNvPr>
          <p:cNvSpPr/>
          <p:nvPr/>
        </p:nvSpPr>
        <p:spPr>
          <a:xfrm>
            <a:off x="6552220" y="1608445"/>
            <a:ext cx="4225539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行举手礼时，要举右手，手指伸直并齐，指尖接触帽檐右侧，手掌微向外，右上臂与肩齐高，双目注视对方。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待受礼者答礼后方可将手放下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AD59F2-F64C-40E1-B8A9-85379E68D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646" y="680001"/>
            <a:ext cx="4680323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举手礼注意事项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64F4A1-50D6-4F70-97C0-D0E02E6FB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0295" y="3736254"/>
            <a:ext cx="3709953" cy="2340059"/>
          </a:xfrm>
          <a:prstGeom prst="roundRect">
            <a:avLst>
              <a:gd name="adj" fmla="val 0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7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0A5263-6B50-475B-8634-523D281515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682" y="793081"/>
            <a:ext cx="8799318" cy="3204510"/>
          </a:xfrm>
          <a:prstGeom prst="rect">
            <a:avLst/>
          </a:prstGeom>
        </p:spPr>
      </p:pic>
      <p:sp>
        <p:nvSpPr>
          <p:cNvPr id="17" name="Rectangle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EBAFBD-D391-48DA-AD04-A730C93E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645E77E-76E7-494E-BD41-58D2C5C1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F5E457-B17A-4CF5-B73A-F119657CE0AC}"/>
              </a:ext>
            </a:extLst>
          </p:cNvPr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/>
                <a:ea typeface="微软雅黑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问候礼仪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3E6FE2-671C-4C95-B43E-0FD96A73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58" y="574871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37" name="TextBox 6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F9C5D2-364D-4455-9CB3-3C49B7B7FAE9}"/>
              </a:ext>
            </a:extLst>
          </p:cNvPr>
          <p:cNvSpPr txBox="1"/>
          <p:nvPr/>
        </p:nvSpPr>
        <p:spPr>
          <a:xfrm>
            <a:off x="6047775" y="4499640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问候基本礼仪</a:t>
            </a:r>
          </a:p>
        </p:txBody>
      </p:sp>
      <p:sp>
        <p:nvSpPr>
          <p:cNvPr id="38" name="TextBox 6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FD63F4-A1BB-461A-8B02-692CDB7051D3}"/>
              </a:ext>
            </a:extLst>
          </p:cNvPr>
          <p:cNvSpPr txBox="1"/>
          <p:nvPr/>
        </p:nvSpPr>
        <p:spPr>
          <a:xfrm>
            <a:off x="8531027" y="4499640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问候中的称呼</a:t>
            </a:r>
          </a:p>
        </p:txBody>
      </p:sp>
      <p:sp>
        <p:nvSpPr>
          <p:cNvPr id="39" name="Freeform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E72581A-DFA7-450D-B9EC-22FC75CB4A0B}"/>
              </a:ext>
            </a:extLst>
          </p:cNvPr>
          <p:cNvSpPr>
            <a:spLocks noEditPoints="1"/>
          </p:cNvSpPr>
          <p:nvPr/>
        </p:nvSpPr>
        <p:spPr bwMode="auto">
          <a:xfrm>
            <a:off x="5863007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79D18F-5068-43F5-8685-9337ECE4443D}"/>
              </a:ext>
            </a:extLst>
          </p:cNvPr>
          <p:cNvSpPr>
            <a:spLocks noEditPoints="1"/>
          </p:cNvSpPr>
          <p:nvPr/>
        </p:nvSpPr>
        <p:spPr bwMode="auto">
          <a:xfrm>
            <a:off x="8331252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E5B645-4652-4266-9399-EEFE47ACC95B}"/>
              </a:ext>
            </a:extLst>
          </p:cNvPr>
          <p:cNvSpPr txBox="1"/>
          <p:nvPr/>
        </p:nvSpPr>
        <p:spPr>
          <a:xfrm>
            <a:off x="6068681" y="5075294"/>
            <a:ext cx="194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称呼的三禁忌</a:t>
            </a: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F99FA4-7EDC-4F35-AF42-8242FADE6CBB}"/>
              </a:ext>
            </a:extLst>
          </p:cNvPr>
          <p:cNvSpPr>
            <a:spLocks noEditPoints="1"/>
          </p:cNvSpPr>
          <p:nvPr/>
        </p:nvSpPr>
        <p:spPr bwMode="auto">
          <a:xfrm>
            <a:off x="5868905" y="5142418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70107C-7A4A-4800-AE07-19BC0111B8C9}"/>
              </a:ext>
            </a:extLst>
          </p:cNvPr>
          <p:cNvSpPr txBox="1"/>
          <p:nvPr/>
        </p:nvSpPr>
        <p:spPr>
          <a:xfrm>
            <a:off x="1058615" y="5403029"/>
            <a:ext cx="42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Greetings and etiquette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0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58B2B2-42E4-475F-80A6-D9EDC4AB4EE0}"/>
              </a:ext>
            </a:extLst>
          </p:cNvPr>
          <p:cNvGrpSpPr/>
          <p:nvPr/>
        </p:nvGrpSpPr>
        <p:grpSpPr>
          <a:xfrm>
            <a:off x="0" y="261330"/>
            <a:ext cx="4816208" cy="786317"/>
            <a:chOff x="4524703" y="1679824"/>
            <a:chExt cx="4816208" cy="786317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76F98A-6A08-495F-AF33-743D173FDCC8}"/>
                </a:ext>
              </a:extLst>
            </p:cNvPr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B4C66D-086A-4B6C-ABC6-2DBFDFF23EA5}"/>
                </a:ext>
              </a:extLst>
            </p:cNvPr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1D5146-5DC3-42B2-A87E-F9E1EFBE600D}"/>
                </a:ext>
              </a:extLst>
            </p:cNvPr>
            <p:cNvSpPr txBox="1"/>
            <p:nvPr/>
          </p:nvSpPr>
          <p:spPr>
            <a:xfrm>
              <a:off x="5309038" y="1679824"/>
              <a:ext cx="40318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鞠躬礼 </a:t>
              </a:r>
              <a:r>
                <a:rPr kumimoji="1" lang="en-US" altLang="zh-CN" sz="2800" dirty="0">
                  <a:cs typeface="+mn-ea"/>
                  <a:sym typeface="+mn-lt"/>
                </a:rPr>
                <a:t>| </a:t>
              </a:r>
              <a:r>
                <a:rPr kumimoji="1" lang="zh-CN" altLang="en-US" sz="2800" dirty="0">
                  <a:cs typeface="+mn-ea"/>
                  <a:sym typeface="+mn-lt"/>
                </a:rPr>
                <a:t>拱手礼 </a:t>
              </a:r>
              <a:r>
                <a:rPr kumimoji="1" lang="en-US" altLang="zh-CN" sz="2800" dirty="0">
                  <a:cs typeface="+mn-ea"/>
                  <a:sym typeface="+mn-lt"/>
                </a:rPr>
                <a:t>| </a:t>
              </a:r>
              <a:r>
                <a:rPr kumimoji="1" lang="zh-CN" altLang="en-US" sz="2800" dirty="0">
                  <a:cs typeface="+mn-ea"/>
                  <a:sym typeface="+mn-lt"/>
                </a:rPr>
                <a:t>吻手礼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AF2ADCA-2292-4E34-AD3F-23C6C9783CBE}"/>
                </a:ext>
              </a:extLst>
            </p:cNvPr>
            <p:cNvSpPr txBox="1"/>
            <p:nvPr/>
          </p:nvSpPr>
          <p:spPr>
            <a:xfrm>
              <a:off x="5309038" y="2096809"/>
              <a:ext cx="2986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Other meeting etiquettes</a:t>
              </a:r>
            </a:p>
          </p:txBody>
        </p:sp>
      </p:grp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12D5437-7512-4461-A2FA-D4BF6B1D3ABD}"/>
              </a:ext>
            </a:extLst>
          </p:cNvPr>
          <p:cNvCxnSpPr>
            <a:cxnSpLocks/>
          </p:cNvCxnSpPr>
          <p:nvPr/>
        </p:nvCxnSpPr>
        <p:spPr>
          <a:xfrm flipH="1">
            <a:off x="784335" y="2039015"/>
            <a:ext cx="374317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矩形 8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7E20718-F6C1-403F-8298-A91797DAE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84" y="1275378"/>
            <a:ext cx="4680323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鞠躬礼注意事项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8C3E76B-BF00-43E6-871D-2463E93B3851}"/>
              </a:ext>
            </a:extLst>
          </p:cNvPr>
          <p:cNvSpPr/>
          <p:nvPr/>
        </p:nvSpPr>
        <p:spPr>
          <a:xfrm>
            <a:off x="817724" y="4331556"/>
            <a:ext cx="38259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基本姿势：标准站姿，手放腹前</a:t>
            </a:r>
            <a:r>
              <a:rPr lang="en-US" altLang="zh-CN" kern="100" dirty="0">
                <a:cs typeface="+mn-ea"/>
                <a:sym typeface="+mn-lt"/>
              </a:rPr>
              <a:t>.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角度：</a:t>
            </a:r>
            <a:r>
              <a:rPr lang="en-US" altLang="zh-CN" kern="100" dirty="0">
                <a:cs typeface="+mn-ea"/>
                <a:sym typeface="+mn-lt"/>
              </a:rPr>
              <a:t>20</a:t>
            </a:r>
            <a:r>
              <a:rPr lang="zh-CN" altLang="en-US" kern="100" dirty="0">
                <a:cs typeface="+mn-ea"/>
                <a:sym typeface="+mn-lt"/>
              </a:rPr>
              <a:t>度</a:t>
            </a:r>
            <a:r>
              <a:rPr lang="en-US" altLang="zh-CN" kern="100" dirty="0">
                <a:cs typeface="+mn-ea"/>
                <a:sym typeface="+mn-lt"/>
              </a:rPr>
              <a:t>~30</a:t>
            </a:r>
            <a:r>
              <a:rPr lang="zh-CN" altLang="en-US" kern="100" dirty="0">
                <a:cs typeface="+mn-ea"/>
                <a:sym typeface="+mn-lt"/>
              </a:rPr>
              <a:t>度。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表情：自然，符合场景。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眼神：视对方或视地面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EF557C-F6B8-4511-AC20-368E9DAEC4DA}"/>
              </a:ext>
            </a:extLst>
          </p:cNvPr>
          <p:cNvCxnSpPr>
            <a:cxnSpLocks/>
          </p:cNvCxnSpPr>
          <p:nvPr/>
        </p:nvCxnSpPr>
        <p:spPr>
          <a:xfrm flipH="1">
            <a:off x="7664498" y="1088211"/>
            <a:ext cx="312727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8DD45BF-C43D-4F09-819F-1FF17B402CC1}"/>
              </a:ext>
            </a:extLst>
          </p:cNvPr>
          <p:cNvSpPr/>
          <p:nvPr/>
        </p:nvSpPr>
        <p:spPr>
          <a:xfrm>
            <a:off x="7664497" y="1338953"/>
            <a:ext cx="3127279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一般以左手抱握在右拳上，双臂屈肘拱手至胸前</a:t>
            </a:r>
            <a:r>
              <a:rPr lang="en-US" altLang="zh-CN" kern="100" dirty="0">
                <a:cs typeface="+mn-ea"/>
                <a:sym typeface="+mn-lt"/>
              </a:rPr>
              <a:t>;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自上而下，或自内而外有节奏地晃动二三下。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AD59F2-F64C-40E1-B8A9-85379E68D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974" y="346076"/>
            <a:ext cx="4680323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拱手礼注意事项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F46060C-AA12-4396-BC5C-F0E5F77A825A}"/>
              </a:ext>
            </a:extLst>
          </p:cNvPr>
          <p:cNvCxnSpPr>
            <a:cxnSpLocks/>
          </p:cNvCxnSpPr>
          <p:nvPr/>
        </p:nvCxnSpPr>
        <p:spPr>
          <a:xfrm>
            <a:off x="9009415" y="3746253"/>
            <a:ext cx="47831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C0DAE6-D2C5-4C94-B846-727985CA8C47}"/>
              </a:ext>
            </a:extLst>
          </p:cNvPr>
          <p:cNvSpPr/>
          <p:nvPr/>
        </p:nvSpPr>
        <p:spPr>
          <a:xfrm>
            <a:off x="7684934" y="4331556"/>
            <a:ext cx="3605597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女方先伸出手作下垂式，男方则可将其指尖轻轻提起吻之 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女方身份地位较高，男方以一膝作半跪姿势，再提手吻之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C21CBCF-602D-41E8-8A2D-EA9B6560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973" y="3351944"/>
            <a:ext cx="4680323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吻手礼注意事项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D946815-8967-4CF9-9D13-815E2CFDE99A}"/>
              </a:ext>
            </a:extLst>
          </p:cNvPr>
          <p:cNvCxnSpPr>
            <a:cxnSpLocks/>
          </p:cNvCxnSpPr>
          <p:nvPr/>
        </p:nvCxnSpPr>
        <p:spPr>
          <a:xfrm flipH="1">
            <a:off x="7787535" y="4146371"/>
            <a:ext cx="312727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153571-1498-43B7-87C8-B3ABCBFD1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10" y="2232187"/>
            <a:ext cx="3031612" cy="1950337"/>
          </a:xfrm>
          <a:prstGeom prst="roundRect">
            <a:avLst>
              <a:gd name="adj" fmla="val 0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1265A0-925F-48DF-8EDA-8526153875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830" y="1396981"/>
            <a:ext cx="2506597" cy="1670412"/>
          </a:xfrm>
          <a:prstGeom prst="roundRect">
            <a:avLst>
              <a:gd name="adj" fmla="val 0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C67873A-7197-47D8-8A68-A5BF3D5246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959" y="4219495"/>
            <a:ext cx="2495221" cy="1670412"/>
          </a:xfrm>
          <a:prstGeom prst="roundRect">
            <a:avLst>
              <a:gd name="adj" fmla="val 0"/>
            </a:avLst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3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12" grpId="0"/>
      <p:bldP spid="13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6537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555531"/>
            <a:ext cx="12141074" cy="3825476"/>
          </a:xfrm>
          <a:prstGeom prst="rect">
            <a:avLst/>
          </a:prstGeom>
          <a:solidFill>
            <a:srgbClr val="BD374B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43358" y="3166686"/>
            <a:ext cx="65213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感 谢 您 的 聆 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43358" y="1964360"/>
            <a:ext cx="2710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kumimoji="1" lang="zh-CN" altLang="en-US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72125" y="2496982"/>
            <a:ext cx="407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BUSSINESS</a:t>
            </a:r>
            <a:r>
              <a:rPr kumimoji="1"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REPORT</a:t>
            </a:r>
            <a:endParaRPr kumimoji="1"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 15"/>
          <p:cNvGrpSpPr/>
          <p:nvPr/>
        </p:nvGrpSpPr>
        <p:grpSpPr>
          <a:xfrm>
            <a:off x="3582435" y="4482314"/>
            <a:ext cx="1915106" cy="439350"/>
            <a:chOff x="567561" y="3364539"/>
            <a:chExt cx="1915106" cy="439350"/>
          </a:xfrm>
        </p:grpSpPr>
        <p:sp>
          <p:nvSpPr>
            <p:cNvPr id="14" name="圆角矩形 13"/>
            <p:cNvSpPr/>
            <p:nvPr/>
          </p:nvSpPr>
          <p:spPr>
            <a:xfrm>
              <a:off x="567561" y="3364539"/>
              <a:ext cx="1891860" cy="439350"/>
            </a:xfrm>
            <a:prstGeom prst="round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28661" y="3410332"/>
              <a:ext cx="1754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讲师</a:t>
              </a:r>
              <a:r>
                <a:rPr kumimoji="1"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：优品</a:t>
              </a:r>
              <a:r>
                <a:rPr kumimoji="1"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kumimoji="1"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6469956" y="4532203"/>
            <a:ext cx="2394763" cy="439350"/>
            <a:chOff x="567561" y="3364539"/>
            <a:chExt cx="2215930" cy="439350"/>
          </a:xfrm>
        </p:grpSpPr>
        <p:sp>
          <p:nvSpPr>
            <p:cNvPr id="18" name="圆角矩形 17"/>
            <p:cNvSpPr/>
            <p:nvPr/>
          </p:nvSpPr>
          <p:spPr>
            <a:xfrm>
              <a:off x="567561" y="3364539"/>
              <a:ext cx="2215930" cy="439350"/>
            </a:xfrm>
            <a:prstGeom prst="round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9088" y="3399548"/>
              <a:ext cx="2039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时间</a:t>
              </a:r>
              <a:r>
                <a:rPr kumimoji="1"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kumimoji="1"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r>
                <a:rPr kumimoji="1"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  <a:r>
                <a:rPr kumimoji="1"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XX</a:t>
              </a:r>
              <a:r>
                <a:rPr kumimoji="1"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月</a:t>
              </a:r>
              <a:endParaRPr kumimoji="1"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953454" y="2222808"/>
            <a:ext cx="358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岗位竞聘／述职报告／个人简介</a:t>
            </a:r>
          </a:p>
        </p:txBody>
      </p:sp>
      <p:cxnSp>
        <p:nvCxnSpPr>
          <p:cNvPr id="23" name="直线连接符 22"/>
          <p:cNvCxnSpPr/>
          <p:nvPr/>
        </p:nvCxnSpPr>
        <p:spPr>
          <a:xfrm>
            <a:off x="6073679" y="3087074"/>
            <a:ext cx="34676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8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="">
      <p:transition spd="slow" advTm="5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63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92733" cy="786317"/>
            <a:chOff x="4524703" y="1679824"/>
            <a:chExt cx="359273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问候基本礼仪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8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Greetings and etiquette</a:t>
              </a:r>
            </a:p>
          </p:txBody>
        </p:sp>
      </p:grpSp>
      <p:sp>
        <p:nvSpPr>
          <p:cNvPr id="16" name="Rectangle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3C99C2C-ACB9-4D15-8297-D533EA663860}"/>
              </a:ext>
            </a:extLst>
          </p:cNvPr>
          <p:cNvSpPr/>
          <p:nvPr/>
        </p:nvSpPr>
        <p:spPr>
          <a:xfrm>
            <a:off x="1014522" y="1806482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一并问候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效率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)</a:t>
            </a:r>
          </a:p>
        </p:txBody>
      </p:sp>
      <p:cxnSp>
        <p:nvCxnSpPr>
          <p:cNvPr id="17" name="Straight Connector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C796F9F-4BA6-4B9C-8F73-47100960AF2A}"/>
              </a:ext>
            </a:extLst>
          </p:cNvPr>
          <p:cNvCxnSpPr/>
          <p:nvPr/>
        </p:nvCxnSpPr>
        <p:spPr>
          <a:xfrm>
            <a:off x="8452043" y="2370307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38FAB43-391E-44F7-A2D6-3440AD6F9CD9}"/>
              </a:ext>
            </a:extLst>
          </p:cNvPr>
          <p:cNvCxnSpPr>
            <a:cxnSpLocks/>
          </p:cNvCxnSpPr>
          <p:nvPr/>
        </p:nvCxnSpPr>
        <p:spPr>
          <a:xfrm>
            <a:off x="8533495" y="3497237"/>
            <a:ext cx="3079385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2E4628F-BA4E-48D8-A1FD-23AFEF8A2E40}"/>
              </a:ext>
            </a:extLst>
          </p:cNvPr>
          <p:cNvCxnSpPr/>
          <p:nvPr/>
        </p:nvCxnSpPr>
        <p:spPr>
          <a:xfrm>
            <a:off x="1071830" y="233579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E9A2EA0-4DB9-4B38-8AFA-B3F0EDD41B7D}"/>
              </a:ext>
            </a:extLst>
          </p:cNvPr>
          <p:cNvCxnSpPr>
            <a:cxnSpLocks/>
          </p:cNvCxnSpPr>
          <p:nvPr/>
        </p:nvCxnSpPr>
        <p:spPr>
          <a:xfrm>
            <a:off x="1014522" y="3379878"/>
            <a:ext cx="3018998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23A3F37-A4B0-4ED5-B775-F81014184A71}"/>
              </a:ext>
            </a:extLst>
          </p:cNvPr>
          <p:cNvSpPr/>
          <p:nvPr/>
        </p:nvSpPr>
        <p:spPr>
          <a:xfrm>
            <a:off x="4762008" y="1820048"/>
            <a:ext cx="3004599" cy="3004535"/>
          </a:xfrm>
          <a:custGeom>
            <a:avLst/>
            <a:gdLst>
              <a:gd name="connsiteX0" fmla="*/ 0 w 2708066"/>
              <a:gd name="connsiteY0" fmla="*/ 1354004 h 2708008"/>
              <a:gd name="connsiteX1" fmla="*/ 1354033 w 2708066"/>
              <a:gd name="connsiteY1" fmla="*/ 0 h 2708008"/>
              <a:gd name="connsiteX2" fmla="*/ 2708066 w 2708066"/>
              <a:gd name="connsiteY2" fmla="*/ 1354004 h 2708008"/>
              <a:gd name="connsiteX3" fmla="*/ 1354033 w 2708066"/>
              <a:gd name="connsiteY3" fmla="*/ 2708008 h 2708008"/>
              <a:gd name="connsiteX4" fmla="*/ 0 w 2708066"/>
              <a:gd name="connsiteY4" fmla="*/ 1354004 h 270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066" h="2708008">
                <a:moveTo>
                  <a:pt x="0" y="1354004"/>
                </a:moveTo>
                <a:cubicBezTo>
                  <a:pt x="0" y="606208"/>
                  <a:pt x="606221" y="0"/>
                  <a:pt x="1354033" y="0"/>
                </a:cubicBezTo>
                <a:cubicBezTo>
                  <a:pt x="2101845" y="0"/>
                  <a:pt x="2708066" y="606208"/>
                  <a:pt x="2708066" y="1354004"/>
                </a:cubicBezTo>
                <a:cubicBezTo>
                  <a:pt x="2708066" y="2101800"/>
                  <a:pt x="2101845" y="2708008"/>
                  <a:pt x="1354033" y="2708008"/>
                </a:cubicBezTo>
                <a:cubicBezTo>
                  <a:pt x="606221" y="2708008"/>
                  <a:pt x="0" y="2101800"/>
                  <a:pt x="0" y="13540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594707" tIns="594699" rIns="594707" bIns="594699" anchor="b" anchorCtr="1">
            <a:normAutofit/>
          </a:bodyPr>
          <a:lstStyle/>
          <a:p>
            <a:pPr algn="ctr"/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问候的顺序</a:t>
            </a: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CCC4121-2143-48D4-8B3A-8DFCD4D0368C}"/>
              </a:ext>
            </a:extLst>
          </p:cNvPr>
          <p:cNvSpPr/>
          <p:nvPr/>
        </p:nvSpPr>
        <p:spPr>
          <a:xfrm>
            <a:off x="6476369" y="1683160"/>
            <a:ext cx="334155" cy="334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11E5D3E-EF6C-4DF6-8DCE-F06A6B7BAD24}"/>
              </a:ext>
            </a:extLst>
          </p:cNvPr>
          <p:cNvSpPr/>
          <p:nvPr/>
        </p:nvSpPr>
        <p:spPr>
          <a:xfrm>
            <a:off x="5685126" y="4601349"/>
            <a:ext cx="241954" cy="2421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AF4CCA8-4541-45AC-82F8-EFAB08E90CB0}"/>
              </a:ext>
            </a:extLst>
          </p:cNvPr>
          <p:cNvSpPr/>
          <p:nvPr/>
        </p:nvSpPr>
        <p:spPr>
          <a:xfrm>
            <a:off x="5202662" y="1892809"/>
            <a:ext cx="241954" cy="2421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157"/>
              <a:satOff val="25908"/>
              <a:lumOff val="10883"/>
              <a:alphaOff val="0"/>
            </a:schemeClr>
          </a:fillRef>
          <a:effectRef idx="0">
            <a:schemeClr val="accent3">
              <a:hueOff val="506157"/>
              <a:satOff val="25908"/>
              <a:lumOff val="10883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C67A085-AE37-4A34-B055-0C20CB398708}"/>
              </a:ext>
            </a:extLst>
          </p:cNvPr>
          <p:cNvSpPr/>
          <p:nvPr/>
        </p:nvSpPr>
        <p:spPr>
          <a:xfrm>
            <a:off x="7249764" y="3544599"/>
            <a:ext cx="334155" cy="3341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438"/>
              <a:satOff val="17272"/>
              <a:lumOff val="7255"/>
              <a:alphaOff val="0"/>
            </a:schemeClr>
          </a:fillRef>
          <a:effectRef idx="0">
            <a:schemeClr val="accent3">
              <a:hueOff val="337438"/>
              <a:satOff val="17272"/>
              <a:lumOff val="7255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2434756-4604-4756-BD66-540B807793F1}"/>
              </a:ext>
            </a:extLst>
          </p:cNvPr>
          <p:cNvSpPr txBox="1">
            <a:spLocks/>
          </p:cNvSpPr>
          <p:nvPr/>
        </p:nvSpPr>
        <p:spPr>
          <a:xfrm>
            <a:off x="3693046" y="2922177"/>
            <a:ext cx="1068962" cy="283608"/>
          </a:xfrm>
          <a:prstGeom prst="rect">
            <a:avLst/>
          </a:prstGeom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54629B8-6BF7-4B06-AF37-9A7F52A20210}"/>
              </a:ext>
            </a:extLst>
          </p:cNvPr>
          <p:cNvSpPr txBox="1">
            <a:spLocks/>
          </p:cNvSpPr>
          <p:nvPr/>
        </p:nvSpPr>
        <p:spPr>
          <a:xfrm>
            <a:off x="5720297" y="3873202"/>
            <a:ext cx="1068962" cy="283608"/>
          </a:xfrm>
          <a:prstGeom prst="rect">
            <a:avLst/>
          </a:prstGeom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9AA2BCC-BF98-4846-A62E-9BD71350DB90}"/>
              </a:ext>
            </a:extLst>
          </p:cNvPr>
          <p:cNvSpPr>
            <a:spLocks noEditPoints="1"/>
          </p:cNvSpPr>
          <p:nvPr/>
        </p:nvSpPr>
        <p:spPr bwMode="auto">
          <a:xfrm>
            <a:off x="5428986" y="2562434"/>
            <a:ext cx="1723132" cy="1110799"/>
          </a:xfrm>
          <a:custGeom>
            <a:avLst/>
            <a:gdLst>
              <a:gd name="T0" fmla="*/ 431 w 571"/>
              <a:gd name="T1" fmla="*/ 180 h 335"/>
              <a:gd name="T2" fmla="*/ 388 w 571"/>
              <a:gd name="T3" fmla="*/ 142 h 335"/>
              <a:gd name="T4" fmla="*/ 294 w 571"/>
              <a:gd name="T5" fmla="*/ 113 h 335"/>
              <a:gd name="T6" fmla="*/ 216 w 571"/>
              <a:gd name="T7" fmla="*/ 130 h 335"/>
              <a:gd name="T8" fmla="*/ 391 w 571"/>
              <a:gd name="T9" fmla="*/ 77 h 335"/>
              <a:gd name="T10" fmla="*/ 494 w 571"/>
              <a:gd name="T11" fmla="*/ 157 h 335"/>
              <a:gd name="T12" fmla="*/ 402 w 571"/>
              <a:gd name="T13" fmla="*/ 218 h 335"/>
              <a:gd name="T14" fmla="*/ 394 w 571"/>
              <a:gd name="T15" fmla="*/ 232 h 335"/>
              <a:gd name="T16" fmla="*/ 340 w 571"/>
              <a:gd name="T17" fmla="*/ 246 h 335"/>
              <a:gd name="T18" fmla="*/ 362 w 571"/>
              <a:gd name="T19" fmla="*/ 292 h 335"/>
              <a:gd name="T20" fmla="*/ 309 w 571"/>
              <a:gd name="T21" fmla="*/ 299 h 335"/>
              <a:gd name="T22" fmla="*/ 294 w 571"/>
              <a:gd name="T23" fmla="*/ 314 h 335"/>
              <a:gd name="T24" fmla="*/ 279 w 571"/>
              <a:gd name="T25" fmla="*/ 276 h 335"/>
              <a:gd name="T26" fmla="*/ 255 w 571"/>
              <a:gd name="T27" fmla="*/ 273 h 335"/>
              <a:gd name="T28" fmla="*/ 223 w 571"/>
              <a:gd name="T29" fmla="*/ 249 h 335"/>
              <a:gd name="T30" fmla="*/ 188 w 571"/>
              <a:gd name="T31" fmla="*/ 221 h 335"/>
              <a:gd name="T32" fmla="*/ 161 w 571"/>
              <a:gd name="T33" fmla="*/ 195 h 335"/>
              <a:gd name="T34" fmla="*/ 80 w 571"/>
              <a:gd name="T35" fmla="*/ 153 h 335"/>
              <a:gd name="T36" fmla="*/ 163 w 571"/>
              <a:gd name="T37" fmla="*/ 78 h 335"/>
              <a:gd name="T38" fmla="*/ 203 w 571"/>
              <a:gd name="T39" fmla="*/ 120 h 335"/>
              <a:gd name="T40" fmla="*/ 221 w 571"/>
              <a:gd name="T41" fmla="*/ 163 h 335"/>
              <a:gd name="T42" fmla="*/ 422 w 571"/>
              <a:gd name="T43" fmla="*/ 193 h 335"/>
              <a:gd name="T44" fmla="*/ 256 w 571"/>
              <a:gd name="T45" fmla="*/ 319 h 335"/>
              <a:gd name="T46" fmla="*/ 264 w 571"/>
              <a:gd name="T47" fmla="*/ 287 h 335"/>
              <a:gd name="T48" fmla="*/ 271 w 571"/>
              <a:gd name="T49" fmla="*/ 311 h 335"/>
              <a:gd name="T50" fmla="*/ 215 w 571"/>
              <a:gd name="T51" fmla="*/ 294 h 335"/>
              <a:gd name="T52" fmla="*/ 235 w 571"/>
              <a:gd name="T53" fmla="*/ 265 h 335"/>
              <a:gd name="T54" fmla="*/ 203 w 571"/>
              <a:gd name="T55" fmla="*/ 258 h 335"/>
              <a:gd name="T56" fmla="*/ 182 w 571"/>
              <a:gd name="T57" fmla="*/ 243 h 335"/>
              <a:gd name="T58" fmla="*/ 203 w 571"/>
              <a:gd name="T59" fmla="*/ 258 h 335"/>
              <a:gd name="T60" fmla="*/ 148 w 571"/>
              <a:gd name="T61" fmla="*/ 241 h 335"/>
              <a:gd name="T62" fmla="*/ 161 w 571"/>
              <a:gd name="T63" fmla="*/ 211 h 335"/>
              <a:gd name="T64" fmla="*/ 168 w 571"/>
              <a:gd name="T65" fmla="*/ 234 h 335"/>
              <a:gd name="T66" fmla="*/ 492 w 571"/>
              <a:gd name="T67" fmla="*/ 31 h 335"/>
              <a:gd name="T68" fmla="*/ 393 w 571"/>
              <a:gd name="T69" fmla="*/ 61 h 335"/>
              <a:gd name="T70" fmla="*/ 160 w 571"/>
              <a:gd name="T71" fmla="*/ 63 h 335"/>
              <a:gd name="T72" fmla="*/ 82 w 571"/>
              <a:gd name="T73" fmla="*/ 0 h 335"/>
              <a:gd name="T74" fmla="*/ 73 w 571"/>
              <a:gd name="T75" fmla="*/ 166 h 335"/>
              <a:gd name="T76" fmla="*/ 127 w 571"/>
              <a:gd name="T77" fmla="*/ 234 h 335"/>
              <a:gd name="T78" fmla="*/ 163 w 571"/>
              <a:gd name="T79" fmla="*/ 257 h 335"/>
              <a:gd name="T80" fmla="*/ 195 w 571"/>
              <a:gd name="T81" fmla="*/ 282 h 335"/>
              <a:gd name="T82" fmla="*/ 230 w 571"/>
              <a:gd name="T83" fmla="*/ 310 h 335"/>
              <a:gd name="T84" fmla="*/ 279 w 571"/>
              <a:gd name="T85" fmla="*/ 325 h 335"/>
              <a:gd name="T86" fmla="*/ 330 w 571"/>
              <a:gd name="T87" fmla="*/ 328 h 335"/>
              <a:gd name="T88" fmla="*/ 373 w 571"/>
              <a:gd name="T89" fmla="*/ 303 h 335"/>
              <a:gd name="T90" fmla="*/ 405 w 571"/>
              <a:gd name="T91" fmla="*/ 269 h 335"/>
              <a:gd name="T92" fmla="*/ 438 w 571"/>
              <a:gd name="T93" fmla="*/ 195 h 335"/>
              <a:gd name="T94" fmla="*/ 494 w 571"/>
              <a:gd name="T95" fmla="*/ 19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1" h="335">
                <a:moveTo>
                  <a:pt x="471" y="157"/>
                </a:moveTo>
                <a:lnTo>
                  <a:pt x="470" y="162"/>
                </a:lnTo>
                <a:cubicBezTo>
                  <a:pt x="465" y="178"/>
                  <a:pt x="438" y="180"/>
                  <a:pt x="431" y="180"/>
                </a:cubicBezTo>
                <a:lnTo>
                  <a:pt x="391" y="158"/>
                </a:lnTo>
                <a:cubicBezTo>
                  <a:pt x="393" y="157"/>
                  <a:pt x="395" y="156"/>
                  <a:pt x="397" y="155"/>
                </a:cubicBezTo>
                <a:lnTo>
                  <a:pt x="388" y="142"/>
                </a:lnTo>
                <a:cubicBezTo>
                  <a:pt x="356" y="165"/>
                  <a:pt x="305" y="114"/>
                  <a:pt x="305" y="113"/>
                </a:cubicBezTo>
                <a:lnTo>
                  <a:pt x="300" y="108"/>
                </a:lnTo>
                <a:lnTo>
                  <a:pt x="294" y="113"/>
                </a:lnTo>
                <a:cubicBezTo>
                  <a:pt x="276" y="128"/>
                  <a:pt x="240" y="151"/>
                  <a:pt x="224" y="147"/>
                </a:cubicBezTo>
                <a:cubicBezTo>
                  <a:pt x="219" y="147"/>
                  <a:pt x="216" y="145"/>
                  <a:pt x="215" y="142"/>
                </a:cubicBezTo>
                <a:cubicBezTo>
                  <a:pt x="213" y="138"/>
                  <a:pt x="215" y="133"/>
                  <a:pt x="216" y="130"/>
                </a:cubicBezTo>
                <a:cubicBezTo>
                  <a:pt x="253" y="95"/>
                  <a:pt x="296" y="58"/>
                  <a:pt x="304" y="56"/>
                </a:cubicBezTo>
                <a:cubicBezTo>
                  <a:pt x="311" y="54"/>
                  <a:pt x="354" y="66"/>
                  <a:pt x="390" y="76"/>
                </a:cubicBezTo>
                <a:lnTo>
                  <a:pt x="391" y="77"/>
                </a:lnTo>
                <a:lnTo>
                  <a:pt x="454" y="70"/>
                </a:lnTo>
                <a:lnTo>
                  <a:pt x="493" y="65"/>
                </a:lnTo>
                <a:lnTo>
                  <a:pt x="494" y="157"/>
                </a:lnTo>
                <a:lnTo>
                  <a:pt x="471" y="157"/>
                </a:lnTo>
                <a:close/>
                <a:moveTo>
                  <a:pt x="420" y="213"/>
                </a:moveTo>
                <a:cubicBezTo>
                  <a:pt x="417" y="217"/>
                  <a:pt x="411" y="219"/>
                  <a:pt x="402" y="218"/>
                </a:cubicBezTo>
                <a:lnTo>
                  <a:pt x="364" y="203"/>
                </a:lnTo>
                <a:lnTo>
                  <a:pt x="358" y="218"/>
                </a:lnTo>
                <a:lnTo>
                  <a:pt x="394" y="232"/>
                </a:lnTo>
                <a:cubicBezTo>
                  <a:pt x="396" y="240"/>
                  <a:pt x="398" y="253"/>
                  <a:pt x="394" y="259"/>
                </a:cubicBezTo>
                <a:cubicBezTo>
                  <a:pt x="390" y="263"/>
                  <a:pt x="382" y="262"/>
                  <a:pt x="376" y="261"/>
                </a:cubicBezTo>
                <a:lnTo>
                  <a:pt x="340" y="246"/>
                </a:lnTo>
                <a:lnTo>
                  <a:pt x="334" y="260"/>
                </a:lnTo>
                <a:lnTo>
                  <a:pt x="367" y="274"/>
                </a:lnTo>
                <a:cubicBezTo>
                  <a:pt x="367" y="279"/>
                  <a:pt x="366" y="287"/>
                  <a:pt x="362" y="292"/>
                </a:cubicBezTo>
                <a:cubicBezTo>
                  <a:pt x="358" y="295"/>
                  <a:pt x="353" y="296"/>
                  <a:pt x="346" y="295"/>
                </a:cubicBezTo>
                <a:lnTo>
                  <a:pt x="314" y="284"/>
                </a:lnTo>
                <a:lnTo>
                  <a:pt x="309" y="299"/>
                </a:lnTo>
                <a:lnTo>
                  <a:pt x="329" y="306"/>
                </a:lnTo>
                <a:cubicBezTo>
                  <a:pt x="328" y="309"/>
                  <a:pt x="326" y="313"/>
                  <a:pt x="322" y="315"/>
                </a:cubicBezTo>
                <a:cubicBezTo>
                  <a:pt x="316" y="319"/>
                  <a:pt x="306" y="318"/>
                  <a:pt x="294" y="314"/>
                </a:cubicBezTo>
                <a:lnTo>
                  <a:pt x="288" y="312"/>
                </a:lnTo>
                <a:cubicBezTo>
                  <a:pt x="290" y="307"/>
                  <a:pt x="290" y="302"/>
                  <a:pt x="290" y="297"/>
                </a:cubicBezTo>
                <a:cubicBezTo>
                  <a:pt x="289" y="288"/>
                  <a:pt x="285" y="281"/>
                  <a:pt x="279" y="276"/>
                </a:cubicBezTo>
                <a:cubicBezTo>
                  <a:pt x="274" y="273"/>
                  <a:pt x="269" y="272"/>
                  <a:pt x="264" y="272"/>
                </a:cubicBezTo>
                <a:cubicBezTo>
                  <a:pt x="261" y="272"/>
                  <a:pt x="258" y="272"/>
                  <a:pt x="255" y="273"/>
                </a:cubicBezTo>
                <a:cubicBezTo>
                  <a:pt x="255" y="273"/>
                  <a:pt x="255" y="273"/>
                  <a:pt x="255" y="273"/>
                </a:cubicBezTo>
                <a:cubicBezTo>
                  <a:pt x="254" y="264"/>
                  <a:pt x="250" y="257"/>
                  <a:pt x="244" y="253"/>
                </a:cubicBezTo>
                <a:cubicBezTo>
                  <a:pt x="239" y="249"/>
                  <a:pt x="234" y="248"/>
                  <a:pt x="229" y="248"/>
                </a:cubicBezTo>
                <a:cubicBezTo>
                  <a:pt x="227" y="248"/>
                  <a:pt x="225" y="248"/>
                  <a:pt x="223" y="249"/>
                </a:cubicBezTo>
                <a:cubicBezTo>
                  <a:pt x="223" y="239"/>
                  <a:pt x="219" y="229"/>
                  <a:pt x="212" y="224"/>
                </a:cubicBezTo>
                <a:cubicBezTo>
                  <a:pt x="207" y="221"/>
                  <a:pt x="202" y="219"/>
                  <a:pt x="196" y="219"/>
                </a:cubicBezTo>
                <a:cubicBezTo>
                  <a:pt x="193" y="219"/>
                  <a:pt x="190" y="220"/>
                  <a:pt x="188" y="221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87" y="212"/>
                  <a:pt x="183" y="205"/>
                  <a:pt x="176" y="200"/>
                </a:cubicBezTo>
                <a:cubicBezTo>
                  <a:pt x="172" y="197"/>
                  <a:pt x="167" y="195"/>
                  <a:pt x="161" y="195"/>
                </a:cubicBezTo>
                <a:cubicBezTo>
                  <a:pt x="152" y="195"/>
                  <a:pt x="143" y="200"/>
                  <a:pt x="137" y="207"/>
                </a:cubicBezTo>
                <a:cubicBezTo>
                  <a:pt x="133" y="203"/>
                  <a:pt x="128" y="195"/>
                  <a:pt x="129" y="179"/>
                </a:cubicBezTo>
                <a:lnTo>
                  <a:pt x="80" y="153"/>
                </a:lnTo>
                <a:lnTo>
                  <a:pt x="133" y="64"/>
                </a:lnTo>
                <a:lnTo>
                  <a:pt x="159" y="81"/>
                </a:lnTo>
                <a:lnTo>
                  <a:pt x="163" y="78"/>
                </a:lnTo>
                <a:cubicBezTo>
                  <a:pt x="190" y="64"/>
                  <a:pt x="231" y="71"/>
                  <a:pt x="252" y="76"/>
                </a:cubicBezTo>
                <a:cubicBezTo>
                  <a:pt x="234" y="92"/>
                  <a:pt x="215" y="109"/>
                  <a:pt x="204" y="119"/>
                </a:cubicBezTo>
                <a:lnTo>
                  <a:pt x="203" y="120"/>
                </a:lnTo>
                <a:lnTo>
                  <a:pt x="202" y="121"/>
                </a:lnTo>
                <a:cubicBezTo>
                  <a:pt x="202" y="123"/>
                  <a:pt x="195" y="137"/>
                  <a:pt x="200" y="149"/>
                </a:cubicBezTo>
                <a:cubicBezTo>
                  <a:pt x="203" y="154"/>
                  <a:pt x="208" y="160"/>
                  <a:pt x="221" y="163"/>
                </a:cubicBezTo>
                <a:cubicBezTo>
                  <a:pt x="245" y="168"/>
                  <a:pt x="284" y="140"/>
                  <a:pt x="299" y="129"/>
                </a:cubicBezTo>
                <a:cubicBezTo>
                  <a:pt x="310" y="140"/>
                  <a:pt x="340" y="164"/>
                  <a:pt x="369" y="164"/>
                </a:cubicBezTo>
                <a:lnTo>
                  <a:pt x="422" y="193"/>
                </a:lnTo>
                <a:cubicBezTo>
                  <a:pt x="423" y="198"/>
                  <a:pt x="424" y="208"/>
                  <a:pt x="420" y="213"/>
                </a:cubicBezTo>
                <a:close/>
                <a:moveTo>
                  <a:pt x="271" y="311"/>
                </a:moveTo>
                <a:cubicBezTo>
                  <a:pt x="267" y="316"/>
                  <a:pt x="261" y="319"/>
                  <a:pt x="256" y="319"/>
                </a:cubicBezTo>
                <a:cubicBezTo>
                  <a:pt x="254" y="319"/>
                  <a:pt x="252" y="319"/>
                  <a:pt x="250" y="317"/>
                </a:cubicBezTo>
                <a:cubicBezTo>
                  <a:pt x="244" y="313"/>
                  <a:pt x="244" y="303"/>
                  <a:pt x="249" y="296"/>
                </a:cubicBezTo>
                <a:cubicBezTo>
                  <a:pt x="253" y="291"/>
                  <a:pt x="258" y="287"/>
                  <a:pt x="264" y="287"/>
                </a:cubicBezTo>
                <a:cubicBezTo>
                  <a:pt x="266" y="287"/>
                  <a:pt x="268" y="288"/>
                  <a:pt x="270" y="289"/>
                </a:cubicBezTo>
                <a:cubicBezTo>
                  <a:pt x="272" y="291"/>
                  <a:pt x="274" y="294"/>
                  <a:pt x="274" y="298"/>
                </a:cubicBezTo>
                <a:cubicBezTo>
                  <a:pt x="275" y="302"/>
                  <a:pt x="273" y="307"/>
                  <a:pt x="271" y="311"/>
                </a:cubicBezTo>
                <a:close/>
                <a:moveTo>
                  <a:pt x="235" y="287"/>
                </a:moveTo>
                <a:cubicBezTo>
                  <a:pt x="232" y="292"/>
                  <a:pt x="226" y="295"/>
                  <a:pt x="221" y="295"/>
                </a:cubicBezTo>
                <a:cubicBezTo>
                  <a:pt x="219" y="295"/>
                  <a:pt x="217" y="295"/>
                  <a:pt x="215" y="294"/>
                </a:cubicBezTo>
                <a:cubicBezTo>
                  <a:pt x="209" y="290"/>
                  <a:pt x="209" y="280"/>
                  <a:pt x="214" y="272"/>
                </a:cubicBezTo>
                <a:cubicBezTo>
                  <a:pt x="218" y="267"/>
                  <a:pt x="223" y="263"/>
                  <a:pt x="229" y="263"/>
                </a:cubicBezTo>
                <a:cubicBezTo>
                  <a:pt x="231" y="263"/>
                  <a:pt x="233" y="264"/>
                  <a:pt x="235" y="265"/>
                </a:cubicBezTo>
                <a:cubicBezTo>
                  <a:pt x="237" y="267"/>
                  <a:pt x="239" y="270"/>
                  <a:pt x="239" y="274"/>
                </a:cubicBezTo>
                <a:cubicBezTo>
                  <a:pt x="240" y="278"/>
                  <a:pt x="238" y="283"/>
                  <a:pt x="235" y="287"/>
                </a:cubicBezTo>
                <a:close/>
                <a:moveTo>
                  <a:pt x="203" y="258"/>
                </a:moveTo>
                <a:cubicBezTo>
                  <a:pt x="200" y="263"/>
                  <a:pt x="194" y="267"/>
                  <a:pt x="189" y="267"/>
                </a:cubicBezTo>
                <a:cubicBezTo>
                  <a:pt x="187" y="267"/>
                  <a:pt x="184" y="266"/>
                  <a:pt x="183" y="265"/>
                </a:cubicBezTo>
                <a:cubicBezTo>
                  <a:pt x="177" y="261"/>
                  <a:pt x="176" y="251"/>
                  <a:pt x="182" y="243"/>
                </a:cubicBezTo>
                <a:cubicBezTo>
                  <a:pt x="186" y="238"/>
                  <a:pt x="191" y="235"/>
                  <a:pt x="196" y="235"/>
                </a:cubicBezTo>
                <a:cubicBezTo>
                  <a:pt x="199" y="235"/>
                  <a:pt x="201" y="235"/>
                  <a:pt x="202" y="237"/>
                </a:cubicBezTo>
                <a:cubicBezTo>
                  <a:pt x="208" y="241"/>
                  <a:pt x="209" y="251"/>
                  <a:pt x="203" y="258"/>
                </a:cubicBezTo>
                <a:close/>
                <a:moveTo>
                  <a:pt x="168" y="234"/>
                </a:moveTo>
                <a:cubicBezTo>
                  <a:pt x="165" y="240"/>
                  <a:pt x="159" y="243"/>
                  <a:pt x="154" y="243"/>
                </a:cubicBezTo>
                <a:cubicBezTo>
                  <a:pt x="151" y="243"/>
                  <a:pt x="149" y="242"/>
                  <a:pt x="148" y="241"/>
                </a:cubicBezTo>
                <a:cubicBezTo>
                  <a:pt x="145" y="239"/>
                  <a:pt x="143" y="236"/>
                  <a:pt x="143" y="232"/>
                </a:cubicBezTo>
                <a:cubicBezTo>
                  <a:pt x="143" y="228"/>
                  <a:pt x="144" y="223"/>
                  <a:pt x="147" y="219"/>
                </a:cubicBezTo>
                <a:cubicBezTo>
                  <a:pt x="150" y="214"/>
                  <a:pt x="156" y="211"/>
                  <a:pt x="161" y="211"/>
                </a:cubicBezTo>
                <a:cubicBezTo>
                  <a:pt x="164" y="211"/>
                  <a:pt x="166" y="212"/>
                  <a:pt x="167" y="213"/>
                </a:cubicBezTo>
                <a:cubicBezTo>
                  <a:pt x="170" y="215"/>
                  <a:pt x="172" y="218"/>
                  <a:pt x="172" y="222"/>
                </a:cubicBezTo>
                <a:cubicBezTo>
                  <a:pt x="172" y="226"/>
                  <a:pt x="171" y="231"/>
                  <a:pt x="168" y="234"/>
                </a:cubicBezTo>
                <a:close/>
                <a:moveTo>
                  <a:pt x="571" y="192"/>
                </a:moveTo>
                <a:lnTo>
                  <a:pt x="571" y="26"/>
                </a:lnTo>
                <a:lnTo>
                  <a:pt x="492" y="31"/>
                </a:lnTo>
                <a:lnTo>
                  <a:pt x="492" y="49"/>
                </a:lnTo>
                <a:lnTo>
                  <a:pt x="452" y="55"/>
                </a:lnTo>
                <a:lnTo>
                  <a:pt x="393" y="61"/>
                </a:lnTo>
                <a:cubicBezTo>
                  <a:pt x="373" y="55"/>
                  <a:pt x="314" y="38"/>
                  <a:pt x="301" y="40"/>
                </a:cubicBezTo>
                <a:cubicBezTo>
                  <a:pt x="295" y="41"/>
                  <a:pt x="282" y="51"/>
                  <a:pt x="267" y="64"/>
                </a:cubicBezTo>
                <a:cubicBezTo>
                  <a:pt x="251" y="59"/>
                  <a:pt x="197" y="45"/>
                  <a:pt x="160" y="63"/>
                </a:cubicBezTo>
                <a:lnTo>
                  <a:pt x="141" y="51"/>
                </a:lnTo>
                <a:lnTo>
                  <a:pt x="145" y="45"/>
                </a:lnTo>
                <a:lnTo>
                  <a:pt x="82" y="0"/>
                </a:lnTo>
                <a:lnTo>
                  <a:pt x="0" y="143"/>
                </a:lnTo>
                <a:lnTo>
                  <a:pt x="67" y="175"/>
                </a:lnTo>
                <a:lnTo>
                  <a:pt x="73" y="166"/>
                </a:lnTo>
                <a:lnTo>
                  <a:pt x="113" y="186"/>
                </a:lnTo>
                <a:cubicBezTo>
                  <a:pt x="113" y="206"/>
                  <a:pt x="122" y="216"/>
                  <a:pt x="129" y="221"/>
                </a:cubicBezTo>
                <a:cubicBezTo>
                  <a:pt x="128" y="225"/>
                  <a:pt x="127" y="229"/>
                  <a:pt x="127" y="234"/>
                </a:cubicBezTo>
                <a:cubicBezTo>
                  <a:pt x="128" y="242"/>
                  <a:pt x="132" y="249"/>
                  <a:pt x="139" y="254"/>
                </a:cubicBezTo>
                <a:cubicBezTo>
                  <a:pt x="143" y="257"/>
                  <a:pt x="148" y="259"/>
                  <a:pt x="154" y="259"/>
                </a:cubicBezTo>
                <a:cubicBezTo>
                  <a:pt x="157" y="259"/>
                  <a:pt x="160" y="258"/>
                  <a:pt x="163" y="257"/>
                </a:cubicBezTo>
                <a:cubicBezTo>
                  <a:pt x="163" y="265"/>
                  <a:pt x="167" y="273"/>
                  <a:pt x="174" y="278"/>
                </a:cubicBezTo>
                <a:cubicBezTo>
                  <a:pt x="178" y="281"/>
                  <a:pt x="183" y="282"/>
                  <a:pt x="189" y="282"/>
                </a:cubicBezTo>
                <a:cubicBezTo>
                  <a:pt x="191" y="282"/>
                  <a:pt x="193" y="282"/>
                  <a:pt x="195" y="282"/>
                </a:cubicBezTo>
                <a:cubicBezTo>
                  <a:pt x="194" y="292"/>
                  <a:pt x="198" y="301"/>
                  <a:pt x="206" y="306"/>
                </a:cubicBezTo>
                <a:cubicBezTo>
                  <a:pt x="210" y="309"/>
                  <a:pt x="215" y="311"/>
                  <a:pt x="221" y="311"/>
                </a:cubicBezTo>
                <a:cubicBezTo>
                  <a:pt x="224" y="311"/>
                  <a:pt x="227" y="311"/>
                  <a:pt x="230" y="310"/>
                </a:cubicBezTo>
                <a:cubicBezTo>
                  <a:pt x="231" y="318"/>
                  <a:pt x="234" y="325"/>
                  <a:pt x="241" y="330"/>
                </a:cubicBezTo>
                <a:cubicBezTo>
                  <a:pt x="245" y="333"/>
                  <a:pt x="251" y="335"/>
                  <a:pt x="256" y="335"/>
                </a:cubicBezTo>
                <a:cubicBezTo>
                  <a:pt x="264" y="335"/>
                  <a:pt x="272" y="331"/>
                  <a:pt x="279" y="325"/>
                </a:cubicBezTo>
                <a:lnTo>
                  <a:pt x="289" y="329"/>
                </a:lnTo>
                <a:cubicBezTo>
                  <a:pt x="297" y="332"/>
                  <a:pt x="305" y="333"/>
                  <a:pt x="312" y="333"/>
                </a:cubicBezTo>
                <a:cubicBezTo>
                  <a:pt x="318" y="333"/>
                  <a:pt x="325" y="332"/>
                  <a:pt x="330" y="328"/>
                </a:cubicBezTo>
                <a:cubicBezTo>
                  <a:pt x="338" y="323"/>
                  <a:pt x="342" y="316"/>
                  <a:pt x="344" y="311"/>
                </a:cubicBezTo>
                <a:cubicBezTo>
                  <a:pt x="346" y="311"/>
                  <a:pt x="348" y="311"/>
                  <a:pt x="350" y="311"/>
                </a:cubicBezTo>
                <a:cubicBezTo>
                  <a:pt x="360" y="311"/>
                  <a:pt x="367" y="308"/>
                  <a:pt x="373" y="303"/>
                </a:cubicBezTo>
                <a:cubicBezTo>
                  <a:pt x="380" y="295"/>
                  <a:pt x="382" y="285"/>
                  <a:pt x="382" y="278"/>
                </a:cubicBezTo>
                <a:cubicBezTo>
                  <a:pt x="383" y="278"/>
                  <a:pt x="383" y="278"/>
                  <a:pt x="384" y="278"/>
                </a:cubicBezTo>
                <a:cubicBezTo>
                  <a:pt x="393" y="278"/>
                  <a:pt x="400" y="275"/>
                  <a:pt x="405" y="269"/>
                </a:cubicBezTo>
                <a:cubicBezTo>
                  <a:pt x="414" y="259"/>
                  <a:pt x="413" y="244"/>
                  <a:pt x="410" y="234"/>
                </a:cubicBezTo>
                <a:cubicBezTo>
                  <a:pt x="420" y="233"/>
                  <a:pt x="428" y="229"/>
                  <a:pt x="433" y="223"/>
                </a:cubicBezTo>
                <a:cubicBezTo>
                  <a:pt x="439" y="214"/>
                  <a:pt x="439" y="203"/>
                  <a:pt x="438" y="195"/>
                </a:cubicBezTo>
                <a:cubicBezTo>
                  <a:pt x="451" y="194"/>
                  <a:pt x="473" y="190"/>
                  <a:pt x="482" y="172"/>
                </a:cubicBezTo>
                <a:lnTo>
                  <a:pt x="494" y="172"/>
                </a:lnTo>
                <a:lnTo>
                  <a:pt x="494" y="190"/>
                </a:lnTo>
                <a:lnTo>
                  <a:pt x="571" y="192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147F20E-0B02-4A6E-A7BF-24309E14B6A5}"/>
              </a:ext>
            </a:extLst>
          </p:cNvPr>
          <p:cNvCxnSpPr>
            <a:cxnSpLocks/>
          </p:cNvCxnSpPr>
          <p:nvPr/>
        </p:nvCxnSpPr>
        <p:spPr>
          <a:xfrm>
            <a:off x="1050567" y="4468639"/>
            <a:ext cx="288135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C4FB27B-7BE9-48F5-8B8D-F37D2DEC22B5}"/>
              </a:ext>
            </a:extLst>
          </p:cNvPr>
          <p:cNvCxnSpPr>
            <a:cxnSpLocks/>
          </p:cNvCxnSpPr>
          <p:nvPr/>
        </p:nvCxnSpPr>
        <p:spPr>
          <a:xfrm>
            <a:off x="8452043" y="4579101"/>
            <a:ext cx="2787916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C552883-9379-4373-AEF4-3C9F08DA93A0}"/>
              </a:ext>
            </a:extLst>
          </p:cNvPr>
          <p:cNvSpPr/>
          <p:nvPr/>
        </p:nvSpPr>
        <p:spPr>
          <a:xfrm>
            <a:off x="984223" y="2864519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由尊而卑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礼仪惯例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).</a:t>
            </a:r>
          </a:p>
        </p:txBody>
      </p:sp>
      <p:sp>
        <p:nvSpPr>
          <p:cNvPr id="33" name="Rectangle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5A6AFBF-7B37-487D-BA62-01A9FFA941E3}"/>
              </a:ext>
            </a:extLst>
          </p:cNvPr>
          <p:cNvSpPr/>
          <p:nvPr/>
        </p:nvSpPr>
        <p:spPr>
          <a:xfrm>
            <a:off x="967010" y="3991484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由近而远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身份相当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).</a:t>
            </a:r>
          </a:p>
        </p:txBody>
      </p:sp>
      <p:sp>
        <p:nvSpPr>
          <p:cNvPr id="34" name="Rectangle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D7BA215-DB05-4BA5-90D2-DA3D133FB44F}"/>
              </a:ext>
            </a:extLst>
          </p:cNvPr>
          <p:cNvSpPr/>
          <p:nvPr/>
        </p:nvSpPr>
        <p:spPr>
          <a:xfrm>
            <a:off x="933069" y="4963272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男性应先问候女性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</a:p>
        </p:txBody>
      </p:sp>
      <p:cxnSp>
        <p:nvCxnSpPr>
          <p:cNvPr id="35" name="Straight Connector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BC2ED1E-6662-4490-9EA4-FAA12933F98B}"/>
              </a:ext>
            </a:extLst>
          </p:cNvPr>
          <p:cNvCxnSpPr>
            <a:cxnSpLocks/>
          </p:cNvCxnSpPr>
          <p:nvPr/>
        </p:nvCxnSpPr>
        <p:spPr>
          <a:xfrm>
            <a:off x="1095974" y="5566288"/>
            <a:ext cx="2835946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2F814DA-CCE4-42DC-9764-5FB656C93022}"/>
              </a:ext>
            </a:extLst>
          </p:cNvPr>
          <p:cNvSpPr/>
          <p:nvPr/>
        </p:nvSpPr>
        <p:spPr>
          <a:xfrm>
            <a:off x="8489684" y="1850321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晚辈先问候长辈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7" name="Rectangle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8645544-5AE6-49D1-B511-8F8A85E4766C}"/>
              </a:ext>
            </a:extLst>
          </p:cNvPr>
          <p:cNvSpPr/>
          <p:nvPr/>
        </p:nvSpPr>
        <p:spPr>
          <a:xfrm>
            <a:off x="8452043" y="2852112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年轻人先问候老年人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8" name="Rectangle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8B03C15-6BAB-4D1E-8C6C-05A6FCAE7A5A}"/>
              </a:ext>
            </a:extLst>
          </p:cNvPr>
          <p:cNvSpPr/>
          <p:nvPr/>
        </p:nvSpPr>
        <p:spPr>
          <a:xfrm>
            <a:off x="8518423" y="4028356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下级先问候上级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9" name="Rectangle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B466A19-F361-4A9F-989A-899BB0C881B9}"/>
              </a:ext>
            </a:extLst>
          </p:cNvPr>
          <p:cNvSpPr/>
          <p:nvPr/>
        </p:nvSpPr>
        <p:spPr>
          <a:xfrm>
            <a:off x="5911698" y="5354299"/>
            <a:ext cx="6005981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年轻女性先问候比自己年龄大得多的男性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</a:p>
        </p:txBody>
      </p:sp>
      <p:cxnSp>
        <p:nvCxnSpPr>
          <p:cNvPr id="40" name="Straight Connector 3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FEF0304-825D-4FEA-AAEE-67F0E85439C8}"/>
              </a:ext>
            </a:extLst>
          </p:cNvPr>
          <p:cNvCxnSpPr>
            <a:cxnSpLocks/>
          </p:cNvCxnSpPr>
          <p:nvPr/>
        </p:nvCxnSpPr>
        <p:spPr>
          <a:xfrm>
            <a:off x="6269896" y="5885417"/>
            <a:ext cx="549455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9" grpId="0" bldLvl="0" animBg="1"/>
      <p:bldP spid="32" grpId="0"/>
      <p:bldP spid="33" grpId="0"/>
      <p:bldP spid="34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92733" cy="786317"/>
            <a:chOff x="4524703" y="1679824"/>
            <a:chExt cx="359273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问候中的称呼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8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Greetings and etiquette</a:t>
              </a:r>
            </a:p>
          </p:txBody>
        </p:sp>
      </p:grp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F2DD54-06F2-42E6-BAAD-DD55FEC10BAA}"/>
              </a:ext>
            </a:extLst>
          </p:cNvPr>
          <p:cNvCxnSpPr/>
          <p:nvPr/>
        </p:nvCxnSpPr>
        <p:spPr>
          <a:xfrm flipH="1">
            <a:off x="4389846" y="1545884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D993DE-02FE-4744-B5D2-1E9FC4FCA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9046" y="991846"/>
            <a:ext cx="4679950" cy="499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rgbClr val="C00000"/>
                </a:solidFill>
                <a:cs typeface="+mn-ea"/>
                <a:sym typeface="+mn-lt"/>
              </a:rPr>
              <a:t>工作中的称呼（庄重、正式、规范）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Box 5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990D4F1-48BD-4BA6-AD1A-4763DF6A5FB1}"/>
              </a:ext>
            </a:extLst>
          </p:cNvPr>
          <p:cNvSpPr txBox="1"/>
          <p:nvPr/>
        </p:nvSpPr>
        <p:spPr>
          <a:xfrm>
            <a:off x="5900104" y="1891323"/>
            <a:ext cx="5865813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职务：部长、主任、经理等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职务：王部长、李主任、马经理等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姓名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职务：周济部长、温家宝总理等。</a:t>
            </a:r>
          </a:p>
        </p:txBody>
      </p:sp>
      <p:sp>
        <p:nvSpPr>
          <p:cNvPr id="47" name="圆角矩形 5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A65486B-7F31-45F0-98F4-C96A36D96EB7}"/>
              </a:ext>
            </a:extLst>
          </p:cNvPr>
          <p:cNvSpPr/>
          <p:nvPr/>
        </p:nvSpPr>
        <p:spPr>
          <a:xfrm>
            <a:off x="4287838" y="2327608"/>
            <a:ext cx="1612266" cy="419129"/>
          </a:xfrm>
          <a:prstGeom prst="roundRect">
            <a:avLst>
              <a:gd name="adj" fmla="val 8657"/>
            </a:avLst>
          </a:prstGeom>
          <a:solidFill>
            <a:srgbClr val="BD374B"/>
          </a:solidFill>
          <a:ln>
            <a:solidFill>
              <a:srgbClr val="BD3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职务性称呼</a:t>
            </a:r>
          </a:p>
        </p:txBody>
      </p:sp>
      <p:sp>
        <p:nvSpPr>
          <p:cNvPr id="53" name="TextBox 5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18F733-32FD-497F-A18A-1045E6453684}"/>
              </a:ext>
            </a:extLst>
          </p:cNvPr>
          <p:cNvSpPr txBox="1"/>
          <p:nvPr/>
        </p:nvSpPr>
        <p:spPr>
          <a:xfrm>
            <a:off x="5900104" y="3512821"/>
            <a:ext cx="5865813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</a:t>
            </a:r>
            <a:r>
              <a:rPr lang="zh-CN" altLang="en-US" kern="0" dirty="0">
                <a:cs typeface="+mn-ea"/>
                <a:sym typeface="+mn-lt"/>
              </a:rPr>
              <a:t>职称：教授、律师、工程师等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职称：钱编辑、王研究员、胡教授等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姓名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职称：谢键教授、王忠高级工程师等</a:t>
            </a:r>
          </a:p>
        </p:txBody>
      </p:sp>
      <p:sp>
        <p:nvSpPr>
          <p:cNvPr id="54" name="圆角矩形 5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196423-9492-4453-80BD-95D84A058463}"/>
              </a:ext>
            </a:extLst>
          </p:cNvPr>
          <p:cNvSpPr/>
          <p:nvPr/>
        </p:nvSpPr>
        <p:spPr>
          <a:xfrm>
            <a:off x="4287838" y="3913413"/>
            <a:ext cx="1612266" cy="419129"/>
          </a:xfrm>
          <a:prstGeom prst="roundRect">
            <a:avLst>
              <a:gd name="adj" fmla="val 8657"/>
            </a:avLst>
          </a:prstGeom>
          <a:solidFill>
            <a:srgbClr val="BD374B"/>
          </a:solidFill>
          <a:ln>
            <a:solidFill>
              <a:srgbClr val="BD3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职</a:t>
            </a:r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性称呼</a:t>
            </a:r>
          </a:p>
        </p:txBody>
      </p:sp>
      <p:sp>
        <p:nvSpPr>
          <p:cNvPr id="55" name="TextBox 5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4C9DA5C-C59F-45E8-8DE5-7D79EE2F2FC5}"/>
              </a:ext>
            </a:extLst>
          </p:cNvPr>
          <p:cNvSpPr txBox="1"/>
          <p:nvPr/>
        </p:nvSpPr>
        <p:spPr>
          <a:xfrm>
            <a:off x="5900104" y="5249093"/>
            <a:ext cx="5865813" cy="8744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</a:t>
            </a:r>
            <a:r>
              <a:rPr lang="zh-CN" altLang="en-US" kern="0" dirty="0">
                <a:cs typeface="+mn-ea"/>
                <a:sym typeface="+mn-lt"/>
              </a:rPr>
              <a:t>称呼职业：王老师、孙教练、医生、会计等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商界、服务业：“小姐”、“先生”等</a:t>
            </a:r>
          </a:p>
        </p:txBody>
      </p:sp>
      <p:sp>
        <p:nvSpPr>
          <p:cNvPr id="56" name="圆角矩形 5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B38699-5544-420C-9AE4-CC1FBA141244}"/>
              </a:ext>
            </a:extLst>
          </p:cNvPr>
          <p:cNvSpPr/>
          <p:nvPr/>
        </p:nvSpPr>
        <p:spPr>
          <a:xfrm>
            <a:off x="4287838" y="5471427"/>
            <a:ext cx="1612266" cy="419129"/>
          </a:xfrm>
          <a:prstGeom prst="roundRect">
            <a:avLst>
              <a:gd name="adj" fmla="val 8657"/>
            </a:avLst>
          </a:prstGeom>
          <a:solidFill>
            <a:srgbClr val="BD374B"/>
          </a:solidFill>
          <a:ln>
            <a:solidFill>
              <a:srgbClr val="BD3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行业性称呼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6C18729-85A7-466D-BAA3-46EFEB60B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3" y="1354138"/>
            <a:ext cx="3937661" cy="54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53" grpId="0"/>
      <p:bldP spid="54" grpId="0" animBg="1"/>
      <p:bldP spid="55" grpId="0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0E3E46-6B0F-4F79-BB18-453780C5CE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948" y="1310643"/>
            <a:ext cx="5691756" cy="5547357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0" y="261330"/>
            <a:ext cx="3592733" cy="786317"/>
            <a:chOff x="4524703" y="1679824"/>
            <a:chExt cx="359273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问候中的称呼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8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Greetings and etiquette</a:t>
              </a:r>
            </a:p>
          </p:txBody>
        </p:sp>
      </p:grp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F2DD54-06F2-42E6-BAAD-DD55FEC10BAA}"/>
              </a:ext>
            </a:extLst>
          </p:cNvPr>
          <p:cNvCxnSpPr/>
          <p:nvPr/>
        </p:nvCxnSpPr>
        <p:spPr>
          <a:xfrm flipH="1">
            <a:off x="1167703" y="1786718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D993DE-02FE-4744-B5D2-1E9FC4FCA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03" y="1232680"/>
            <a:ext cx="4679950" cy="499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rgbClr val="C00000"/>
                </a:solidFill>
                <a:cs typeface="+mn-ea"/>
                <a:sym typeface="+mn-lt"/>
              </a:rPr>
              <a:t>工作中的称呼（庄重、正式、规范）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Box 5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990D4F1-48BD-4BA6-AD1A-4763DF6A5FB1}"/>
              </a:ext>
            </a:extLst>
          </p:cNvPr>
          <p:cNvSpPr txBox="1"/>
          <p:nvPr/>
        </p:nvSpPr>
        <p:spPr>
          <a:xfrm>
            <a:off x="2677961" y="2208873"/>
            <a:ext cx="58658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</a:t>
            </a:r>
            <a:r>
              <a:rPr lang="zh-CN" altLang="en-US" kern="0" dirty="0">
                <a:cs typeface="+mn-ea"/>
                <a:sym typeface="+mn-lt"/>
              </a:rPr>
              <a:t>学衔：博士、硕士、学士等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学衔：朱博士、刘硕士等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姓名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学衔：李权博士等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学科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学衔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姓名：工学博士王忠等</a:t>
            </a:r>
          </a:p>
        </p:txBody>
      </p:sp>
      <p:sp>
        <p:nvSpPr>
          <p:cNvPr id="47" name="圆角矩形 5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A65486B-7F31-45F0-98F4-C96A36D96EB7}"/>
              </a:ext>
            </a:extLst>
          </p:cNvPr>
          <p:cNvSpPr/>
          <p:nvPr/>
        </p:nvSpPr>
        <p:spPr>
          <a:xfrm>
            <a:off x="1065695" y="2645158"/>
            <a:ext cx="1612266" cy="419129"/>
          </a:xfrm>
          <a:prstGeom prst="roundRect">
            <a:avLst>
              <a:gd name="adj" fmla="val 8657"/>
            </a:avLst>
          </a:prstGeom>
          <a:solidFill>
            <a:srgbClr val="BD374B"/>
          </a:solidFill>
          <a:ln>
            <a:solidFill>
              <a:srgbClr val="BD3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学衔性称呼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TextBox 5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4C9DA5C-C59F-45E8-8DE5-7D79EE2F2FC5}"/>
              </a:ext>
            </a:extLst>
          </p:cNvPr>
          <p:cNvSpPr txBox="1"/>
          <p:nvPr/>
        </p:nvSpPr>
        <p:spPr>
          <a:xfrm>
            <a:off x="2677961" y="4456519"/>
            <a:ext cx="5865813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</a:t>
            </a:r>
            <a:r>
              <a:rPr lang="zh-CN" altLang="en-US" kern="0" dirty="0">
                <a:cs typeface="+mn-ea"/>
                <a:sym typeface="+mn-lt"/>
              </a:rPr>
              <a:t>直呼姓名：施忠琴、陈伟民等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只呼其姓：老钱、大王、小胡等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只称其名：忠琴、伟民等</a:t>
            </a:r>
          </a:p>
        </p:txBody>
      </p:sp>
      <p:sp>
        <p:nvSpPr>
          <p:cNvPr id="56" name="圆角矩形 5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B38699-5544-420C-9AE4-CC1FBA141244}"/>
              </a:ext>
            </a:extLst>
          </p:cNvPr>
          <p:cNvSpPr/>
          <p:nvPr/>
        </p:nvSpPr>
        <p:spPr>
          <a:xfrm>
            <a:off x="1065695" y="4678853"/>
            <a:ext cx="1612266" cy="419129"/>
          </a:xfrm>
          <a:prstGeom prst="roundRect">
            <a:avLst>
              <a:gd name="adj" fmla="val 8657"/>
            </a:avLst>
          </a:prstGeom>
          <a:solidFill>
            <a:srgbClr val="BD374B"/>
          </a:solidFill>
          <a:ln>
            <a:solidFill>
              <a:srgbClr val="BD3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一般性称呼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267" y="66268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982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55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92733" cy="786317"/>
            <a:chOff x="4524703" y="1679824"/>
            <a:chExt cx="359273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问候中的称呼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8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Greetings and etiquette</a:t>
              </a:r>
            </a:p>
          </p:txBody>
        </p:sp>
      </p:grpSp>
      <p:sp>
        <p:nvSpPr>
          <p:cNvPr id="15" name="ïṥľîḍé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647377-430A-42B2-8C3A-57DE50CE812D}"/>
              </a:ext>
            </a:extLst>
          </p:cNvPr>
          <p:cNvSpPr txBox="1"/>
          <p:nvPr/>
        </p:nvSpPr>
        <p:spPr bwMode="auto">
          <a:xfrm>
            <a:off x="332575" y="5267016"/>
            <a:ext cx="3341438" cy="76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称呼中三忌</a:t>
            </a:r>
            <a:endParaRPr lang="en-US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íŝļîď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BA47239-7C4B-44F2-AB8F-04F19062E85F}"/>
              </a:ext>
            </a:extLst>
          </p:cNvPr>
          <p:cNvSpPr txBox="1"/>
          <p:nvPr/>
        </p:nvSpPr>
        <p:spPr>
          <a:xfrm>
            <a:off x="2940557" y="3379653"/>
            <a:ext cx="3639127" cy="149277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如：“那个穿红大衣的过来！”，“那个背包的别走！”。或用“嗨！”、“喂！”等字称呼人，如：“嗨！靠边点！”、“喂！帮我个忙。”</a:t>
            </a:r>
          </a:p>
        </p:txBody>
      </p:sp>
      <p:sp>
        <p:nvSpPr>
          <p:cNvPr id="17" name="î$1îḓ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514651D-C240-402A-83B3-0191879B60A7}"/>
              </a:ext>
            </a:extLst>
          </p:cNvPr>
          <p:cNvSpPr txBox="1"/>
          <p:nvPr/>
        </p:nvSpPr>
        <p:spPr>
          <a:xfrm>
            <a:off x="3022096" y="2586905"/>
            <a:ext cx="2940554" cy="600719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>
              <a:spcBef>
                <a:spcPct val="0"/>
              </a:spcBef>
            </a:pPr>
            <a:r>
              <a:rPr lang="zh-CN" altLang="en-US" sz="2400" dirty="0">
                <a:cs typeface="+mn-ea"/>
                <a:sym typeface="+mn-lt"/>
              </a:rPr>
              <a:t>替代性称呼</a:t>
            </a:r>
          </a:p>
        </p:txBody>
      </p:sp>
      <p:sp>
        <p:nvSpPr>
          <p:cNvPr id="19" name="iṧ1iḑê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FC111B-6664-435F-907B-7E8D8D679A0A}"/>
              </a:ext>
            </a:extLst>
          </p:cNvPr>
          <p:cNvSpPr txBox="1"/>
          <p:nvPr/>
        </p:nvSpPr>
        <p:spPr>
          <a:xfrm>
            <a:off x="6323792" y="2326784"/>
            <a:ext cx="2370394" cy="79274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 </a:t>
            </a:r>
            <a:r>
              <a:rPr lang="zh-CN" altLang="en-US" sz="1600" dirty="0">
                <a:cs typeface="+mn-ea"/>
                <a:sym typeface="+mn-lt"/>
              </a:rPr>
              <a:t>如把朋友称“伙计”、把配偶称为“爱人”等。 </a:t>
            </a:r>
          </a:p>
        </p:txBody>
      </p:sp>
      <p:sp>
        <p:nvSpPr>
          <p:cNvPr id="20" name="i$ľîḋê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22E011-2514-442A-A66C-0F03B729B65C}"/>
              </a:ext>
            </a:extLst>
          </p:cNvPr>
          <p:cNvSpPr txBox="1"/>
          <p:nvPr/>
        </p:nvSpPr>
        <p:spPr>
          <a:xfrm>
            <a:off x="5712509" y="1669799"/>
            <a:ext cx="3266122" cy="735022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>
              <a:spcBef>
                <a:spcPct val="0"/>
              </a:spcBef>
            </a:pPr>
            <a:r>
              <a:rPr lang="zh-CN" altLang="en-US" sz="2400" dirty="0">
                <a:cs typeface="+mn-ea"/>
                <a:sym typeface="+mn-lt"/>
              </a:rPr>
              <a:t>地域性称呼</a:t>
            </a:r>
          </a:p>
        </p:txBody>
      </p:sp>
      <p:sp>
        <p:nvSpPr>
          <p:cNvPr id="21" name="îsļiď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EA7202B-31D5-421A-ABE1-EA4A94BD5099}"/>
              </a:ext>
            </a:extLst>
          </p:cNvPr>
          <p:cNvSpPr txBox="1"/>
          <p:nvPr/>
        </p:nvSpPr>
        <p:spPr>
          <a:xfrm>
            <a:off x="8584696" y="3374528"/>
            <a:ext cx="3257534" cy="149277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 </a:t>
            </a:r>
            <a:r>
              <a:rPr lang="zh-CN" altLang="en-US" sz="1600" dirty="0">
                <a:cs typeface="+mn-ea"/>
                <a:sym typeface="+mn-lt"/>
              </a:rPr>
              <a:t>如把老大爷叫“老头！”、把某某叫“秃头！”。</a:t>
            </a:r>
          </a:p>
        </p:txBody>
      </p:sp>
      <p:sp>
        <p:nvSpPr>
          <p:cNvPr id="22" name="ïṩḷîḍé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72C2E69-8233-455C-8C6A-13D358A7B3D8}"/>
              </a:ext>
            </a:extLst>
          </p:cNvPr>
          <p:cNvSpPr txBox="1"/>
          <p:nvPr/>
        </p:nvSpPr>
        <p:spPr>
          <a:xfrm>
            <a:off x="9055328" y="2679219"/>
            <a:ext cx="2940554" cy="600719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>
              <a:spcBef>
                <a:spcPct val="0"/>
              </a:spcBef>
            </a:pPr>
            <a:r>
              <a:rPr lang="zh-CN" altLang="en-US" sz="2400" dirty="0">
                <a:cs typeface="+mn-ea"/>
                <a:sym typeface="+mn-lt"/>
              </a:rPr>
              <a:t>蔑视性称呼</a:t>
            </a:r>
            <a:endParaRPr lang="en-US" altLang="zh-CN" sz="2400" dirty="0">
              <a:cs typeface="+mn-ea"/>
              <a:sym typeface="+mn-lt"/>
            </a:endParaRPr>
          </a:p>
        </p:txBody>
      </p:sp>
      <p:grpSp>
        <p:nvGrpSpPr>
          <p:cNvPr id="23" name="组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98A900C-722E-4E80-802E-CCD53EB1DC38}"/>
              </a:ext>
            </a:extLst>
          </p:cNvPr>
          <p:cNvGrpSpPr/>
          <p:nvPr/>
        </p:nvGrpSpPr>
        <p:grpSpPr>
          <a:xfrm>
            <a:off x="1423001" y="1142567"/>
            <a:ext cx="10648309" cy="3916918"/>
            <a:chOff x="1790925" y="1197309"/>
            <a:chExt cx="9729563" cy="3535550"/>
          </a:xfrm>
        </p:grpSpPr>
        <p:grpSp>
          <p:nvGrpSpPr>
            <p:cNvPr id="24" name="iš1iḍé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7271EB-8E3F-4770-8C67-E7BF6CAA77B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90925" y="2937396"/>
              <a:ext cx="1128712" cy="1795463"/>
              <a:chOff x="614" y="1144"/>
              <a:chExt cx="711" cy="1131"/>
            </a:xfrm>
            <a:solidFill>
              <a:schemeClr val="accent1"/>
            </a:solidFill>
          </p:grpSpPr>
          <p:sp>
            <p:nvSpPr>
              <p:cNvPr id="29" name="îṡ1íḓe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6ACF0E6-747B-45EA-85F0-FE56C05DBA1E}"/>
                  </a:ext>
                </a:extLst>
              </p:cNvPr>
              <p:cNvSpPr/>
              <p:nvPr/>
            </p:nvSpPr>
            <p:spPr bwMode="auto">
              <a:xfrm>
                <a:off x="614" y="1144"/>
                <a:ext cx="711" cy="1131"/>
              </a:xfrm>
              <a:custGeom>
                <a:avLst/>
                <a:gdLst>
                  <a:gd name="T0" fmla="*/ 251 w 264"/>
                  <a:gd name="T1" fmla="*/ 70 h 420"/>
                  <a:gd name="T2" fmla="*/ 163 w 264"/>
                  <a:gd name="T3" fmla="*/ 11 h 420"/>
                  <a:gd name="T4" fmla="*/ 54 w 264"/>
                  <a:gd name="T5" fmla="*/ 28 h 420"/>
                  <a:gd name="T6" fmla="*/ 26 w 264"/>
                  <a:gd name="T7" fmla="*/ 193 h 420"/>
                  <a:gd name="T8" fmla="*/ 24 w 264"/>
                  <a:gd name="T9" fmla="*/ 318 h 420"/>
                  <a:gd name="T10" fmla="*/ 73 w 264"/>
                  <a:gd name="T11" fmla="*/ 397 h 420"/>
                  <a:gd name="T12" fmla="*/ 218 w 264"/>
                  <a:gd name="T13" fmla="*/ 387 h 420"/>
                  <a:gd name="T14" fmla="*/ 252 w 264"/>
                  <a:gd name="T15" fmla="*/ 293 h 420"/>
                  <a:gd name="T16" fmla="*/ 255 w 264"/>
                  <a:gd name="T17" fmla="*/ 195 h 420"/>
                  <a:gd name="T18" fmla="*/ 251 w 264"/>
                  <a:gd name="T19" fmla="*/ 70 h 420"/>
                  <a:gd name="T20" fmla="*/ 172 w 264"/>
                  <a:gd name="T21" fmla="*/ 122 h 420"/>
                  <a:gd name="T22" fmla="*/ 140 w 264"/>
                  <a:gd name="T23" fmla="*/ 181 h 420"/>
                  <a:gd name="T24" fmla="*/ 114 w 264"/>
                  <a:gd name="T25" fmla="*/ 147 h 420"/>
                  <a:gd name="T26" fmla="*/ 128 w 264"/>
                  <a:gd name="T27" fmla="*/ 28 h 420"/>
                  <a:gd name="T28" fmla="*/ 144 w 264"/>
                  <a:gd name="T29" fmla="*/ 26 h 420"/>
                  <a:gd name="T30" fmla="*/ 172 w 264"/>
                  <a:gd name="T31" fmla="*/ 122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4" h="420">
                    <a:moveTo>
                      <a:pt x="251" y="70"/>
                    </a:moveTo>
                    <a:cubicBezTo>
                      <a:pt x="246" y="36"/>
                      <a:pt x="213" y="21"/>
                      <a:pt x="163" y="11"/>
                    </a:cubicBezTo>
                    <a:cubicBezTo>
                      <a:pt x="113" y="0"/>
                      <a:pt x="54" y="28"/>
                      <a:pt x="54" y="28"/>
                    </a:cubicBezTo>
                    <a:cubicBezTo>
                      <a:pt x="0" y="56"/>
                      <a:pt x="25" y="183"/>
                      <a:pt x="26" y="193"/>
                    </a:cubicBezTo>
                    <a:cubicBezTo>
                      <a:pt x="26" y="202"/>
                      <a:pt x="24" y="307"/>
                      <a:pt x="24" y="318"/>
                    </a:cubicBezTo>
                    <a:cubicBezTo>
                      <a:pt x="24" y="329"/>
                      <a:pt x="36" y="376"/>
                      <a:pt x="73" y="397"/>
                    </a:cubicBezTo>
                    <a:cubicBezTo>
                      <a:pt x="111" y="418"/>
                      <a:pt x="179" y="420"/>
                      <a:pt x="218" y="387"/>
                    </a:cubicBezTo>
                    <a:cubicBezTo>
                      <a:pt x="256" y="354"/>
                      <a:pt x="251" y="297"/>
                      <a:pt x="252" y="293"/>
                    </a:cubicBezTo>
                    <a:cubicBezTo>
                      <a:pt x="252" y="290"/>
                      <a:pt x="246" y="227"/>
                      <a:pt x="255" y="195"/>
                    </a:cubicBezTo>
                    <a:cubicBezTo>
                      <a:pt x="264" y="164"/>
                      <a:pt x="256" y="104"/>
                      <a:pt x="251" y="70"/>
                    </a:cubicBezTo>
                    <a:close/>
                    <a:moveTo>
                      <a:pt x="172" y="122"/>
                    </a:moveTo>
                    <a:cubicBezTo>
                      <a:pt x="168" y="161"/>
                      <a:pt x="156" y="178"/>
                      <a:pt x="140" y="181"/>
                    </a:cubicBezTo>
                    <a:cubicBezTo>
                      <a:pt x="125" y="184"/>
                      <a:pt x="114" y="147"/>
                      <a:pt x="114" y="147"/>
                    </a:cubicBezTo>
                    <a:cubicBezTo>
                      <a:pt x="97" y="60"/>
                      <a:pt x="123" y="35"/>
                      <a:pt x="128" y="28"/>
                    </a:cubicBezTo>
                    <a:cubicBezTo>
                      <a:pt x="134" y="20"/>
                      <a:pt x="144" y="26"/>
                      <a:pt x="144" y="26"/>
                    </a:cubicBezTo>
                    <a:cubicBezTo>
                      <a:pt x="171" y="45"/>
                      <a:pt x="175" y="83"/>
                      <a:pt x="172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isliďe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3CE8D9-185F-4DFB-88DA-D7AB20E2D979}"/>
                  </a:ext>
                </a:extLst>
              </p:cNvPr>
              <p:cNvSpPr/>
              <p:nvPr/>
            </p:nvSpPr>
            <p:spPr bwMode="auto">
              <a:xfrm>
                <a:off x="948" y="1262"/>
                <a:ext cx="89" cy="197"/>
              </a:xfrm>
              <a:custGeom>
                <a:avLst/>
                <a:gdLst>
                  <a:gd name="T0" fmla="*/ 17 w 33"/>
                  <a:gd name="T1" fmla="*/ 4 h 73"/>
                  <a:gd name="T2" fmla="*/ 1 w 33"/>
                  <a:gd name="T3" fmla="*/ 20 h 73"/>
                  <a:gd name="T4" fmla="*/ 14 w 33"/>
                  <a:gd name="T5" fmla="*/ 72 h 73"/>
                  <a:gd name="T6" fmla="*/ 32 w 33"/>
                  <a:gd name="T7" fmla="*/ 37 h 73"/>
                  <a:gd name="T8" fmla="*/ 17 w 33"/>
                  <a:gd name="T9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3">
                    <a:moveTo>
                      <a:pt x="17" y="4"/>
                    </a:moveTo>
                    <a:cubicBezTo>
                      <a:pt x="17" y="4"/>
                      <a:pt x="2" y="0"/>
                      <a:pt x="1" y="20"/>
                    </a:cubicBezTo>
                    <a:cubicBezTo>
                      <a:pt x="0" y="40"/>
                      <a:pt x="0" y="71"/>
                      <a:pt x="14" y="72"/>
                    </a:cubicBezTo>
                    <a:cubicBezTo>
                      <a:pt x="28" y="73"/>
                      <a:pt x="33" y="59"/>
                      <a:pt x="32" y="37"/>
                    </a:cubicBezTo>
                    <a:cubicBezTo>
                      <a:pt x="32" y="14"/>
                      <a:pt x="25" y="6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ïṧļîḓè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1F6243E-7677-43DE-BAE2-82EEC6D0500C}"/>
                  </a:ext>
                </a:extLst>
              </p:cNvPr>
              <p:cNvSpPr/>
              <p:nvPr/>
            </p:nvSpPr>
            <p:spPr bwMode="auto">
              <a:xfrm>
                <a:off x="614" y="1144"/>
                <a:ext cx="711" cy="1131"/>
              </a:xfrm>
              <a:custGeom>
                <a:avLst/>
                <a:gdLst>
                  <a:gd name="T0" fmla="*/ 251 w 264"/>
                  <a:gd name="T1" fmla="*/ 70 h 420"/>
                  <a:gd name="T2" fmla="*/ 163 w 264"/>
                  <a:gd name="T3" fmla="*/ 11 h 420"/>
                  <a:gd name="T4" fmla="*/ 54 w 264"/>
                  <a:gd name="T5" fmla="*/ 28 h 420"/>
                  <a:gd name="T6" fmla="*/ 26 w 264"/>
                  <a:gd name="T7" fmla="*/ 193 h 420"/>
                  <a:gd name="T8" fmla="*/ 24 w 264"/>
                  <a:gd name="T9" fmla="*/ 318 h 420"/>
                  <a:gd name="T10" fmla="*/ 73 w 264"/>
                  <a:gd name="T11" fmla="*/ 397 h 420"/>
                  <a:gd name="T12" fmla="*/ 218 w 264"/>
                  <a:gd name="T13" fmla="*/ 387 h 420"/>
                  <a:gd name="T14" fmla="*/ 252 w 264"/>
                  <a:gd name="T15" fmla="*/ 293 h 420"/>
                  <a:gd name="T16" fmla="*/ 255 w 264"/>
                  <a:gd name="T17" fmla="*/ 195 h 420"/>
                  <a:gd name="T18" fmla="*/ 251 w 264"/>
                  <a:gd name="T19" fmla="*/ 70 h 420"/>
                  <a:gd name="T20" fmla="*/ 172 w 264"/>
                  <a:gd name="T21" fmla="*/ 122 h 420"/>
                  <a:gd name="T22" fmla="*/ 140 w 264"/>
                  <a:gd name="T23" fmla="*/ 181 h 420"/>
                  <a:gd name="T24" fmla="*/ 114 w 264"/>
                  <a:gd name="T25" fmla="*/ 147 h 420"/>
                  <a:gd name="T26" fmla="*/ 128 w 264"/>
                  <a:gd name="T27" fmla="*/ 28 h 420"/>
                  <a:gd name="T28" fmla="*/ 144 w 264"/>
                  <a:gd name="T29" fmla="*/ 26 h 420"/>
                  <a:gd name="T30" fmla="*/ 172 w 264"/>
                  <a:gd name="T31" fmla="*/ 122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4" h="420">
                    <a:moveTo>
                      <a:pt x="251" y="70"/>
                    </a:moveTo>
                    <a:cubicBezTo>
                      <a:pt x="246" y="36"/>
                      <a:pt x="213" y="21"/>
                      <a:pt x="163" y="11"/>
                    </a:cubicBezTo>
                    <a:cubicBezTo>
                      <a:pt x="113" y="0"/>
                      <a:pt x="54" y="28"/>
                      <a:pt x="54" y="28"/>
                    </a:cubicBezTo>
                    <a:cubicBezTo>
                      <a:pt x="0" y="56"/>
                      <a:pt x="25" y="183"/>
                      <a:pt x="26" y="193"/>
                    </a:cubicBezTo>
                    <a:cubicBezTo>
                      <a:pt x="26" y="202"/>
                      <a:pt x="24" y="307"/>
                      <a:pt x="24" y="318"/>
                    </a:cubicBezTo>
                    <a:cubicBezTo>
                      <a:pt x="24" y="329"/>
                      <a:pt x="36" y="376"/>
                      <a:pt x="73" y="397"/>
                    </a:cubicBezTo>
                    <a:cubicBezTo>
                      <a:pt x="111" y="418"/>
                      <a:pt x="179" y="420"/>
                      <a:pt x="218" y="387"/>
                    </a:cubicBezTo>
                    <a:cubicBezTo>
                      <a:pt x="256" y="354"/>
                      <a:pt x="251" y="297"/>
                      <a:pt x="252" y="293"/>
                    </a:cubicBezTo>
                    <a:cubicBezTo>
                      <a:pt x="252" y="290"/>
                      <a:pt x="246" y="227"/>
                      <a:pt x="255" y="195"/>
                    </a:cubicBezTo>
                    <a:cubicBezTo>
                      <a:pt x="264" y="164"/>
                      <a:pt x="256" y="104"/>
                      <a:pt x="251" y="70"/>
                    </a:cubicBezTo>
                    <a:close/>
                    <a:moveTo>
                      <a:pt x="172" y="122"/>
                    </a:moveTo>
                    <a:cubicBezTo>
                      <a:pt x="168" y="161"/>
                      <a:pt x="156" y="178"/>
                      <a:pt x="140" y="181"/>
                    </a:cubicBezTo>
                    <a:cubicBezTo>
                      <a:pt x="125" y="184"/>
                      <a:pt x="114" y="147"/>
                      <a:pt x="114" y="147"/>
                    </a:cubicBezTo>
                    <a:cubicBezTo>
                      <a:pt x="97" y="60"/>
                      <a:pt x="123" y="35"/>
                      <a:pt x="128" y="28"/>
                    </a:cubicBezTo>
                    <a:cubicBezTo>
                      <a:pt x="134" y="20"/>
                      <a:pt x="144" y="26"/>
                      <a:pt x="144" y="26"/>
                    </a:cubicBezTo>
                    <a:cubicBezTo>
                      <a:pt x="171" y="45"/>
                      <a:pt x="175" y="83"/>
                      <a:pt x="172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isľîḋê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3FF416-E3BB-4D4E-B4E6-9EE247B89F09}"/>
                  </a:ext>
                </a:extLst>
              </p:cNvPr>
              <p:cNvSpPr/>
              <p:nvPr/>
            </p:nvSpPr>
            <p:spPr bwMode="auto">
              <a:xfrm>
                <a:off x="948" y="1262"/>
                <a:ext cx="89" cy="197"/>
              </a:xfrm>
              <a:custGeom>
                <a:avLst/>
                <a:gdLst>
                  <a:gd name="T0" fmla="*/ 17 w 33"/>
                  <a:gd name="T1" fmla="*/ 4 h 73"/>
                  <a:gd name="T2" fmla="*/ 1 w 33"/>
                  <a:gd name="T3" fmla="*/ 20 h 73"/>
                  <a:gd name="T4" fmla="*/ 14 w 33"/>
                  <a:gd name="T5" fmla="*/ 72 h 73"/>
                  <a:gd name="T6" fmla="*/ 32 w 33"/>
                  <a:gd name="T7" fmla="*/ 37 h 73"/>
                  <a:gd name="T8" fmla="*/ 17 w 33"/>
                  <a:gd name="T9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3">
                    <a:moveTo>
                      <a:pt x="17" y="4"/>
                    </a:moveTo>
                    <a:cubicBezTo>
                      <a:pt x="17" y="4"/>
                      <a:pt x="2" y="0"/>
                      <a:pt x="1" y="20"/>
                    </a:cubicBezTo>
                    <a:cubicBezTo>
                      <a:pt x="0" y="40"/>
                      <a:pt x="0" y="71"/>
                      <a:pt x="14" y="72"/>
                    </a:cubicBezTo>
                    <a:cubicBezTo>
                      <a:pt x="28" y="73"/>
                      <a:pt x="33" y="59"/>
                      <a:pt x="32" y="37"/>
                    </a:cubicBezTo>
                    <a:cubicBezTo>
                      <a:pt x="32" y="14"/>
                      <a:pt x="25" y="6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ïšḻïḓé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93082B2-4447-41E5-93CA-792EB4B5FC94}"/>
                </a:ext>
              </a:extLst>
            </p:cNvPr>
            <p:cNvSpPr/>
            <p:nvPr/>
          </p:nvSpPr>
          <p:spPr>
            <a:xfrm>
              <a:off x="2417872" y="1415627"/>
              <a:ext cx="9102616" cy="1548983"/>
            </a:xfrm>
            <a:custGeom>
              <a:avLst/>
              <a:gdLst>
                <a:gd name="connsiteX0" fmla="*/ 0 w 2249715"/>
                <a:gd name="connsiteY0" fmla="*/ 437729 h 437729"/>
                <a:gd name="connsiteX1" fmla="*/ 217715 w 2249715"/>
                <a:gd name="connsiteY1" fmla="*/ 118415 h 437729"/>
                <a:gd name="connsiteX2" fmla="*/ 696686 w 2249715"/>
                <a:gd name="connsiteY2" fmla="*/ 234529 h 437729"/>
                <a:gd name="connsiteX3" fmla="*/ 1393372 w 2249715"/>
                <a:gd name="connsiteY3" fmla="*/ 2301 h 437729"/>
                <a:gd name="connsiteX4" fmla="*/ 1843315 w 2249715"/>
                <a:gd name="connsiteY4" fmla="*/ 132929 h 437729"/>
                <a:gd name="connsiteX5" fmla="*/ 2249715 w 2249715"/>
                <a:gd name="connsiteY5" fmla="*/ 408701 h 437729"/>
                <a:gd name="connsiteX0" fmla="*/ 0 w 2569030"/>
                <a:gd name="connsiteY0" fmla="*/ 437169 h 437169"/>
                <a:gd name="connsiteX1" fmla="*/ 217715 w 2569030"/>
                <a:gd name="connsiteY1" fmla="*/ 117855 h 437169"/>
                <a:gd name="connsiteX2" fmla="*/ 696686 w 2569030"/>
                <a:gd name="connsiteY2" fmla="*/ 233969 h 437169"/>
                <a:gd name="connsiteX3" fmla="*/ 1393372 w 2569030"/>
                <a:gd name="connsiteY3" fmla="*/ 1741 h 437169"/>
                <a:gd name="connsiteX4" fmla="*/ 1843315 w 2569030"/>
                <a:gd name="connsiteY4" fmla="*/ 132369 h 437169"/>
                <a:gd name="connsiteX5" fmla="*/ 2569030 w 2569030"/>
                <a:gd name="connsiteY5" fmla="*/ 219456 h 437169"/>
                <a:gd name="connsiteX0" fmla="*/ 0 w 2569030"/>
                <a:gd name="connsiteY0" fmla="*/ 437169 h 437169"/>
                <a:gd name="connsiteX1" fmla="*/ 217715 w 2569030"/>
                <a:gd name="connsiteY1" fmla="*/ 117855 h 437169"/>
                <a:gd name="connsiteX2" fmla="*/ 696686 w 2569030"/>
                <a:gd name="connsiteY2" fmla="*/ 233969 h 437169"/>
                <a:gd name="connsiteX3" fmla="*/ 1393372 w 2569030"/>
                <a:gd name="connsiteY3" fmla="*/ 1741 h 437169"/>
                <a:gd name="connsiteX4" fmla="*/ 1843315 w 2569030"/>
                <a:gd name="connsiteY4" fmla="*/ 132369 h 437169"/>
                <a:gd name="connsiteX5" fmla="*/ 2569030 w 2569030"/>
                <a:gd name="connsiteY5" fmla="*/ 219456 h 4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9030" h="437169">
                  <a:moveTo>
                    <a:pt x="0" y="437169"/>
                  </a:moveTo>
                  <a:cubicBezTo>
                    <a:pt x="50800" y="294445"/>
                    <a:pt x="101601" y="151722"/>
                    <a:pt x="217715" y="117855"/>
                  </a:cubicBezTo>
                  <a:cubicBezTo>
                    <a:pt x="333829" y="83988"/>
                    <a:pt x="500743" y="253321"/>
                    <a:pt x="696686" y="233969"/>
                  </a:cubicBezTo>
                  <a:cubicBezTo>
                    <a:pt x="892629" y="214617"/>
                    <a:pt x="1202267" y="18674"/>
                    <a:pt x="1393372" y="1741"/>
                  </a:cubicBezTo>
                  <a:cubicBezTo>
                    <a:pt x="1584477" y="-15192"/>
                    <a:pt x="1647372" y="96083"/>
                    <a:pt x="1843315" y="132369"/>
                  </a:cubicBezTo>
                  <a:cubicBezTo>
                    <a:pt x="2039258" y="168655"/>
                    <a:pt x="2350106" y="376693"/>
                    <a:pt x="2569030" y="219456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ísḻíd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3F68BE0-6A72-4264-A5AB-AA890D714DFA}"/>
                </a:ext>
              </a:extLst>
            </p:cNvPr>
            <p:cNvSpPr/>
            <p:nvPr/>
          </p:nvSpPr>
          <p:spPr>
            <a:xfrm>
              <a:off x="4184146" y="1940259"/>
              <a:ext cx="578354" cy="57835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01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7" name="îṡlíḍ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3044C9-690A-4BD1-B624-5F4F706920E9}"/>
                </a:ext>
              </a:extLst>
            </p:cNvPr>
            <p:cNvSpPr/>
            <p:nvPr/>
          </p:nvSpPr>
          <p:spPr>
            <a:xfrm>
              <a:off x="7036373" y="1197309"/>
              <a:ext cx="578354" cy="57835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02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8" name="íṥḻíḑ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19ECC7-0450-4FB3-B000-A38BA369B450}"/>
                </a:ext>
              </a:extLst>
            </p:cNvPr>
            <p:cNvSpPr/>
            <p:nvPr/>
          </p:nvSpPr>
          <p:spPr>
            <a:xfrm>
              <a:off x="9765796" y="1951039"/>
              <a:ext cx="578354" cy="57835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03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grpSp>
        <p:nvGrpSpPr>
          <p:cNvPr id="33" name="iṧḷïďê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A7B037B-8BE6-4B21-8333-8613D7B92907}"/>
              </a:ext>
            </a:extLst>
          </p:cNvPr>
          <p:cNvGrpSpPr/>
          <p:nvPr/>
        </p:nvGrpSpPr>
        <p:grpSpPr>
          <a:xfrm>
            <a:off x="6177360" y="5411644"/>
            <a:ext cx="1583640" cy="687197"/>
            <a:chOff x="6177360" y="5411644"/>
            <a:chExt cx="1583640" cy="687197"/>
          </a:xfrm>
        </p:grpSpPr>
        <p:sp>
          <p:nvSpPr>
            <p:cNvPr id="34" name="íṧļîd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A36A4B-F06D-416C-8AA5-4B70F6152407}"/>
                </a:ext>
              </a:extLst>
            </p:cNvPr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zh-CN" altLang="en-US" sz="5400" b="1" dirty="0" smtClean="0">
                  <a:solidFill>
                    <a:schemeClr val="accent3"/>
                  </a:solidFill>
                  <a:cs typeface="+mn-ea"/>
                  <a:sym typeface="+mn-lt"/>
                </a:rPr>
                <a:t>优品大</a:t>
              </a:r>
              <a:r>
                <a:rPr lang="zh-CN" altLang="en-US" sz="5400" b="1" dirty="0">
                  <a:solidFill>
                    <a:schemeClr val="accent3"/>
                  </a:solidFill>
                  <a:cs typeface="+mn-ea"/>
                  <a:sym typeface="+mn-lt"/>
                </a:rPr>
                <a:t>忌</a:t>
              </a:r>
              <a:endParaRPr lang="en-US" sz="54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35" name="ïṣľïḑ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DBD520-F135-4991-B724-C92A2705EC01}"/>
                </a:ext>
              </a:extLst>
            </p:cNvPr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cs typeface="+mn-ea"/>
                  <a:sym typeface="+mn-lt"/>
                </a:rPr>
                <a:t>替代性称呼</a:t>
              </a:r>
            </a:p>
          </p:txBody>
        </p:sp>
      </p:grpSp>
      <p:grpSp>
        <p:nvGrpSpPr>
          <p:cNvPr id="36" name="ïşḻíḍê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C2B5401-2E30-45DA-9C8A-BB0869EB40A6}"/>
              </a:ext>
            </a:extLst>
          </p:cNvPr>
          <p:cNvGrpSpPr/>
          <p:nvPr/>
        </p:nvGrpSpPr>
        <p:grpSpPr>
          <a:xfrm>
            <a:off x="8050579" y="5411644"/>
            <a:ext cx="1583640" cy="687197"/>
            <a:chOff x="6177360" y="5411644"/>
            <a:chExt cx="1583640" cy="687197"/>
          </a:xfrm>
        </p:grpSpPr>
        <p:sp>
          <p:nvSpPr>
            <p:cNvPr id="37" name="íṣľî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5CC2B22-D90D-4922-9FE8-3E77C68D9FB1}"/>
                </a:ext>
              </a:extLst>
            </p:cNvPr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zh-CN" altLang="en-US" sz="5400" b="1" dirty="0">
                  <a:solidFill>
                    <a:schemeClr val="accent3"/>
                  </a:solidFill>
                  <a:cs typeface="+mn-ea"/>
                  <a:sym typeface="+mn-lt"/>
                </a:rPr>
                <a:t>第二大忌</a:t>
              </a:r>
              <a:endParaRPr lang="en-US" sz="54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38" name="iŝ1iď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0EC0DE3-61DC-4F9E-9BB4-0C258C82BE16}"/>
                </a:ext>
              </a:extLst>
            </p:cNvPr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cs typeface="+mn-ea"/>
                  <a:sym typeface="+mn-lt"/>
                </a:rPr>
                <a:t>地域性称呼</a:t>
              </a:r>
            </a:p>
          </p:txBody>
        </p:sp>
      </p:grpSp>
      <p:grpSp>
        <p:nvGrpSpPr>
          <p:cNvPr id="39" name="iśḷîdé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547D475-14AC-4AD3-9906-115E60133C70}"/>
              </a:ext>
            </a:extLst>
          </p:cNvPr>
          <p:cNvGrpSpPr/>
          <p:nvPr/>
        </p:nvGrpSpPr>
        <p:grpSpPr>
          <a:xfrm>
            <a:off x="9923798" y="5411644"/>
            <a:ext cx="1583640" cy="687197"/>
            <a:chOff x="6177360" y="5411644"/>
            <a:chExt cx="1583640" cy="687197"/>
          </a:xfrm>
        </p:grpSpPr>
        <p:sp>
          <p:nvSpPr>
            <p:cNvPr id="40" name="îśḷiḑ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82B620-403B-45FC-AEDB-D049A39AE7CD}"/>
                </a:ext>
              </a:extLst>
            </p:cNvPr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zh-CN" altLang="en-US" sz="5400" b="1" dirty="0">
                  <a:solidFill>
                    <a:schemeClr val="accent3"/>
                  </a:solidFill>
                  <a:cs typeface="+mn-ea"/>
                  <a:sym typeface="+mn-lt"/>
                </a:rPr>
                <a:t>第三大忌</a:t>
              </a:r>
              <a:endParaRPr lang="en-US" sz="54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4" name="íṥḻîḋé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30C4A5-F358-4CC5-A18E-44CDBDB4ECD7}"/>
                </a:ext>
              </a:extLst>
            </p:cNvPr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cs typeface="+mn-ea"/>
                  <a:sym typeface="+mn-lt"/>
                </a:rPr>
                <a:t>蔑视性称呼</a:t>
              </a:r>
            </a:p>
          </p:txBody>
        </p:sp>
      </p:grpSp>
      <p:cxnSp>
        <p:nvCxnSpPr>
          <p:cNvPr id="45" name="直接连接符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F9BDAF-5C50-4A9C-A030-CDBBC1544E62}"/>
              </a:ext>
            </a:extLst>
          </p:cNvPr>
          <p:cNvCxnSpPr>
            <a:cxnSpLocks/>
          </p:cNvCxnSpPr>
          <p:nvPr/>
        </p:nvCxnSpPr>
        <p:spPr>
          <a:xfrm>
            <a:off x="7867425" y="5372100"/>
            <a:ext cx="0" cy="7609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02FB621-DCE7-41B8-81AD-A8A229F41C67}"/>
              </a:ext>
            </a:extLst>
          </p:cNvPr>
          <p:cNvCxnSpPr>
            <a:cxnSpLocks/>
          </p:cNvCxnSpPr>
          <p:nvPr/>
        </p:nvCxnSpPr>
        <p:spPr>
          <a:xfrm>
            <a:off x="9753375" y="5372100"/>
            <a:ext cx="0" cy="7609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5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B9D589-3A1D-4B97-9765-C878548E5E1B}"/>
              </a:ext>
            </a:extLst>
          </p:cNvPr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/>
                <a:ea typeface="微软雅黑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介绍礼仪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B1FBAB4-C6A5-48B8-9374-FCF636671A7A}"/>
              </a:ext>
            </a:extLst>
          </p:cNvPr>
          <p:cNvSpPr txBox="1"/>
          <p:nvPr/>
        </p:nvSpPr>
        <p:spPr>
          <a:xfrm>
            <a:off x="1058615" y="5403029"/>
            <a:ext cx="3841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Introducing etiquette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0A5263-6B50-475B-8634-523D281515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83026"/>
            <a:ext cx="12196763" cy="3195117"/>
          </a:xfrm>
          <a:prstGeom prst="rect">
            <a:avLst/>
          </a:prstGeom>
        </p:spPr>
      </p:pic>
      <p:sp>
        <p:nvSpPr>
          <p:cNvPr id="17" name="Rectangle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EBAFBD-D391-48DA-AD04-A730C93E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645E77E-76E7-494E-BD41-58D2C5C1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3E6FE2-671C-4C95-B43E-0FD96A73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530" y="574871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</a:p>
        </p:txBody>
      </p:sp>
      <p:sp>
        <p:nvSpPr>
          <p:cNvPr id="15" name="TextBox 6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AB1FB3-6301-4C2E-904B-EDA9DC6CEA67}"/>
              </a:ext>
            </a:extLst>
          </p:cNvPr>
          <p:cNvSpPr txBox="1"/>
          <p:nvPr/>
        </p:nvSpPr>
        <p:spPr>
          <a:xfrm>
            <a:off x="6122476" y="4594776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自我介绍</a:t>
            </a:r>
          </a:p>
        </p:txBody>
      </p:sp>
      <p:sp>
        <p:nvSpPr>
          <p:cNvPr id="29" name="TextBox 6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304DEB8-B91C-41D0-8147-264017080436}"/>
              </a:ext>
            </a:extLst>
          </p:cNvPr>
          <p:cNvSpPr txBox="1"/>
          <p:nvPr/>
        </p:nvSpPr>
        <p:spPr>
          <a:xfrm>
            <a:off x="8605728" y="4594776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他人介绍</a:t>
            </a: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C31445E-13E3-46F9-97F3-34E3B3BBC719}"/>
              </a:ext>
            </a:extLst>
          </p:cNvPr>
          <p:cNvSpPr>
            <a:spLocks noEditPoints="1"/>
          </p:cNvSpPr>
          <p:nvPr/>
        </p:nvSpPr>
        <p:spPr bwMode="auto">
          <a:xfrm>
            <a:off x="5937708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36655D-FE95-44FE-A917-0FB0CA8B51FA}"/>
              </a:ext>
            </a:extLst>
          </p:cNvPr>
          <p:cNvSpPr>
            <a:spLocks noEditPoints="1"/>
          </p:cNvSpPr>
          <p:nvPr/>
        </p:nvSpPr>
        <p:spPr bwMode="auto">
          <a:xfrm>
            <a:off x="8405953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0792576-7C3F-4D24-815A-2D36BBABC4B4}"/>
              </a:ext>
            </a:extLst>
          </p:cNvPr>
          <p:cNvSpPr txBox="1"/>
          <p:nvPr/>
        </p:nvSpPr>
        <p:spPr>
          <a:xfrm>
            <a:off x="6143382" y="5062113"/>
            <a:ext cx="194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替他人介绍</a:t>
            </a: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937747-426F-432B-BA91-4E83382D7302}"/>
              </a:ext>
            </a:extLst>
          </p:cNvPr>
          <p:cNvSpPr>
            <a:spLocks noEditPoints="1"/>
          </p:cNvSpPr>
          <p:nvPr/>
        </p:nvSpPr>
        <p:spPr bwMode="auto">
          <a:xfrm>
            <a:off x="5943606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69AC1E-8356-471E-9E3C-66EC3BAD0B28}"/>
              </a:ext>
            </a:extLst>
          </p:cNvPr>
          <p:cNvSpPr txBox="1"/>
          <p:nvPr/>
        </p:nvSpPr>
        <p:spPr>
          <a:xfrm>
            <a:off x="8606040" y="5062113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集体介绍</a:t>
            </a: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47F751-E47C-4455-90D7-E8C58156CB9B}"/>
              </a:ext>
            </a:extLst>
          </p:cNvPr>
          <p:cNvSpPr>
            <a:spLocks noEditPoints="1"/>
          </p:cNvSpPr>
          <p:nvPr/>
        </p:nvSpPr>
        <p:spPr bwMode="auto">
          <a:xfrm>
            <a:off x="8406264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476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7E60311-3F17-45B5-B782-E9B3A3445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54" y="1321176"/>
            <a:ext cx="3310415" cy="5011346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0" y="261330"/>
            <a:ext cx="3326634" cy="786317"/>
            <a:chOff x="4524703" y="1679824"/>
            <a:chExt cx="3326634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自我介绍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</a:p>
          </p:txBody>
        </p:sp>
      </p:grpSp>
      <p:sp>
        <p:nvSpPr>
          <p:cNvPr id="66" name="矩形 6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EE6A675-4411-4533-89F5-D8DEF38E7415}"/>
              </a:ext>
            </a:extLst>
          </p:cNvPr>
          <p:cNvSpPr/>
          <p:nvPr/>
        </p:nvSpPr>
        <p:spPr bwMode="auto">
          <a:xfrm>
            <a:off x="3223653" y="3415209"/>
            <a:ext cx="2454514" cy="16380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67" name="Oval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02DAAA6-361B-4A80-915A-E22CC80D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449" y="6078089"/>
            <a:ext cx="2160000" cy="335912"/>
          </a:xfrm>
          <a:prstGeom prst="ellipse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E0C9624-5857-4AC4-BB63-1EEA4C55FAAA}"/>
              </a:ext>
            </a:extLst>
          </p:cNvPr>
          <p:cNvSpPr/>
          <p:nvPr/>
        </p:nvSpPr>
        <p:spPr>
          <a:xfrm>
            <a:off x="2323618" y="3167181"/>
            <a:ext cx="2023792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自我介绍的注意事项</a:t>
            </a: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A43D8B6-3990-4AA9-82AE-32068F976FA6}"/>
              </a:ext>
            </a:extLst>
          </p:cNvPr>
          <p:cNvSpPr/>
          <p:nvPr/>
        </p:nvSpPr>
        <p:spPr bwMode="auto">
          <a:xfrm>
            <a:off x="5721863" y="979754"/>
            <a:ext cx="2362922" cy="480748"/>
          </a:xfrm>
          <a:prstGeom prst="roundRect">
            <a:avLst>
              <a:gd name="adj" fmla="val 50000"/>
            </a:avLst>
          </a:prstGeom>
          <a:solidFill>
            <a:srgbClr val="BD37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88DD15E-2840-4955-BD45-8707C11261D5}"/>
              </a:ext>
            </a:extLst>
          </p:cNvPr>
          <p:cNvSpPr/>
          <p:nvPr/>
        </p:nvSpPr>
        <p:spPr>
          <a:xfrm>
            <a:off x="5808166" y="1030599"/>
            <a:ext cx="2154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自我介绍的要点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476FB49-9F75-4784-9BB6-A65A56048F5C}"/>
              </a:ext>
            </a:extLst>
          </p:cNvPr>
          <p:cNvSpPr/>
          <p:nvPr/>
        </p:nvSpPr>
        <p:spPr>
          <a:xfrm>
            <a:off x="5808166" y="1544382"/>
            <a:ext cx="5090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面带微笑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身体站直，前倾</a:t>
            </a:r>
            <a:r>
              <a:rPr lang="en-US" altLang="zh-CN" sz="2000" kern="0" dirty="0">
                <a:cs typeface="+mn-ea"/>
                <a:sym typeface="+mn-lt"/>
              </a:rPr>
              <a:t>15</a:t>
            </a:r>
            <a:r>
              <a:rPr lang="zh-CN" altLang="en-US" sz="2000" kern="0" dirty="0">
                <a:cs typeface="+mn-ea"/>
                <a:sym typeface="+mn-lt"/>
              </a:rPr>
              <a:t>度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右手放在自己的左胸上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眼睛看向对方，眼神要自然亲切</a:t>
            </a:r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37EC644-3C4C-437D-A395-94C2094AFE37}"/>
              </a:ext>
            </a:extLst>
          </p:cNvPr>
          <p:cNvSpPr/>
          <p:nvPr/>
        </p:nvSpPr>
        <p:spPr bwMode="auto">
          <a:xfrm>
            <a:off x="5721863" y="3817140"/>
            <a:ext cx="2812672" cy="480748"/>
          </a:xfrm>
          <a:prstGeom prst="roundRect">
            <a:avLst>
              <a:gd name="adj" fmla="val 50000"/>
            </a:avLst>
          </a:prstGeom>
          <a:solidFill>
            <a:srgbClr val="BD37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00E6280-4B5B-4985-ADAA-8D447A92EBD9}"/>
              </a:ext>
            </a:extLst>
          </p:cNvPr>
          <p:cNvSpPr/>
          <p:nvPr/>
        </p:nvSpPr>
        <p:spPr>
          <a:xfrm>
            <a:off x="5765014" y="3842620"/>
            <a:ext cx="2726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自我介绍的适当时机</a:t>
            </a: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9E49DFA-51E3-447A-83FC-F7CDCF2459AC}"/>
              </a:ext>
            </a:extLst>
          </p:cNvPr>
          <p:cNvSpPr/>
          <p:nvPr/>
        </p:nvSpPr>
        <p:spPr>
          <a:xfrm>
            <a:off x="5808166" y="4445508"/>
            <a:ext cx="5090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对方有兴趣时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对方有空闲时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对方情绪好时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ABDC8BD-16A8-45A6-B5F6-65DCA97C6DCD}"/>
              </a:ext>
            </a:extLst>
          </p:cNvPr>
          <p:cNvSpPr/>
          <p:nvPr/>
        </p:nvSpPr>
        <p:spPr>
          <a:xfrm>
            <a:off x="8171877" y="4917108"/>
            <a:ext cx="2726369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对方干扰少时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对方有要求时</a:t>
            </a:r>
          </a:p>
        </p:txBody>
      </p:sp>
    </p:spTree>
    <p:extLst>
      <p:ext uri="{BB962C8B-B14F-4D97-AF65-F5344CB8AC3E}">
        <p14:creationId xmlns:p14="http://schemas.microsoft.com/office/powerpoint/2010/main" val="13598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4" grpId="0"/>
      <p:bldP spid="82" grpId="0" animBg="1"/>
      <p:bldP spid="83" grpId="0"/>
      <p:bldP spid="84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自定义 21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7364A"/>
      </a:accent1>
      <a:accent2>
        <a:srgbClr val="B7364A"/>
      </a:accent2>
      <a:accent3>
        <a:srgbClr val="8D2A36"/>
      </a:accent3>
      <a:accent4>
        <a:srgbClr val="B7364A"/>
      </a:accent4>
      <a:accent5>
        <a:srgbClr val="B7364A"/>
      </a:accent5>
      <a:accent6>
        <a:srgbClr val="8D2A36"/>
      </a:accent6>
      <a:hlink>
        <a:srgbClr val="B7364A"/>
      </a:hlink>
      <a:folHlink>
        <a:srgbClr val="954F72"/>
      </a:folHlink>
    </a:clrScheme>
    <a:fontScheme name="qvh5zcme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2402</Words>
  <Application>Microsoft Office PowerPoint</Application>
  <PresentationFormat>宽屏</PresentationFormat>
  <Paragraphs>391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Meiryo</vt:lpstr>
      <vt:lpstr>等线</vt:lpstr>
      <vt:lpstr>宋体</vt:lpstr>
      <vt:lpstr>微软雅黑</vt:lpstr>
      <vt:lpstr>Agency FB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61</cp:revision>
  <dcterms:created xsi:type="dcterms:W3CDTF">2018-01-31T03:47:30Z</dcterms:created>
  <dcterms:modified xsi:type="dcterms:W3CDTF">2023-01-29T10:29:13Z</dcterms:modified>
</cp:coreProperties>
</file>