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40"/>
  </p:notesMasterIdLst>
  <p:sldIdLst>
    <p:sldId id="256" r:id="rId4"/>
    <p:sldId id="264" r:id="rId5"/>
    <p:sldId id="258" r:id="rId6"/>
    <p:sldId id="265" r:id="rId7"/>
    <p:sldId id="266" r:id="rId8"/>
    <p:sldId id="267" r:id="rId9"/>
    <p:sldId id="268" r:id="rId10"/>
    <p:sldId id="259" r:id="rId11"/>
    <p:sldId id="273" r:id="rId12"/>
    <p:sldId id="269" r:id="rId13"/>
    <p:sldId id="270" r:id="rId14"/>
    <p:sldId id="271" r:id="rId15"/>
    <p:sldId id="272" r:id="rId16"/>
    <p:sldId id="274" r:id="rId17"/>
    <p:sldId id="275" r:id="rId18"/>
    <p:sldId id="276" r:id="rId19"/>
    <p:sldId id="277" r:id="rId20"/>
    <p:sldId id="261" r:id="rId21"/>
    <p:sldId id="278" r:id="rId22"/>
    <p:sldId id="279" r:id="rId23"/>
    <p:sldId id="280" r:id="rId24"/>
    <p:sldId id="281" r:id="rId25"/>
    <p:sldId id="262" r:id="rId26"/>
    <p:sldId id="282" r:id="rId27"/>
    <p:sldId id="283" r:id="rId28"/>
    <p:sldId id="284" r:id="rId29"/>
    <p:sldId id="285" r:id="rId30"/>
    <p:sldId id="260" r:id="rId31"/>
    <p:sldId id="286" r:id="rId32"/>
    <p:sldId id="287" r:id="rId33"/>
    <p:sldId id="288" r:id="rId34"/>
    <p:sldId id="293" r:id="rId35"/>
    <p:sldId id="289" r:id="rId36"/>
    <p:sldId id="290" r:id="rId37"/>
    <p:sldId id="263" r:id="rId38"/>
    <p:sldId id="294"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75FA7"/>
    <a:srgbClr val="9AB8EE"/>
    <a:srgbClr val="B8CEF7"/>
    <a:srgbClr val="D2E3FD"/>
    <a:srgbClr val="3F78E2"/>
    <a:srgbClr val="6891E1"/>
    <a:srgbClr val="729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6314"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C9D87-7879-4F3E-8BE6-87B881E8FC7F}" type="doc">
      <dgm:prSet loTypeId="urn:microsoft.com/office/officeart/2005/8/layout/process5" loCatId="process" qsTypeId="urn:microsoft.com/office/officeart/2005/8/quickstyle/simple4" qsCatId="simple" csTypeId="urn:microsoft.com/office/officeart/2005/8/colors/colorful1#1" csCatId="colorful" phldr="1"/>
      <dgm:spPr/>
      <dgm:t>
        <a:bodyPr/>
        <a:lstStyle/>
        <a:p>
          <a:endParaRPr lang="zh-CN" altLang="en-US"/>
        </a:p>
      </dgm:t>
    </dgm:pt>
    <dgm:pt modelId="{18BEE33A-053B-4963-8B0E-86DDD202830D}">
      <dgm:prSet phldrT="[文本]" custT="1"/>
      <dgm:spPr>
        <a:solidFill>
          <a:srgbClr val="375FA7"/>
        </a:solidFill>
      </dgm:spPr>
      <dgm:t>
        <a:bodyPr/>
        <a:lstStyle/>
        <a:p>
          <a:r>
            <a:rPr lang="zh-CN" altLang="en-US" sz="1600" b="1" dirty="0">
              <a:latin typeface="+mn-lt"/>
              <a:ea typeface="+mn-ea"/>
              <a:cs typeface="+mn-ea"/>
              <a:sym typeface="+mn-lt"/>
            </a:rPr>
            <a:t>欢迎光临</a:t>
          </a:r>
        </a:p>
      </dgm:t>
    </dgm:pt>
    <dgm:pt modelId="{CD88B3FC-F111-4930-9E11-263DC13C5949}" type="parTrans" cxnId="{D89A5961-6311-4DEA-B236-4409E7B4A681}">
      <dgm:prSet/>
      <dgm:spPr/>
      <dgm:t>
        <a:bodyPr/>
        <a:lstStyle/>
        <a:p>
          <a:endParaRPr lang="zh-CN" altLang="en-US" sz="1600" b="1">
            <a:latin typeface="+mn-ea"/>
            <a:ea typeface="+mn-ea"/>
          </a:endParaRPr>
        </a:p>
      </dgm:t>
    </dgm:pt>
    <dgm:pt modelId="{AA175286-CF71-4F9C-86D6-EEEF347E187C}" type="sibTrans" cxnId="{D89A5961-6311-4DEA-B236-4409E7B4A681}">
      <dgm:prSet custT="1"/>
      <dgm:spPr>
        <a:solidFill>
          <a:srgbClr val="375FA7"/>
        </a:solidFill>
      </dgm:spPr>
      <dgm:t>
        <a:bodyPr/>
        <a:lstStyle/>
        <a:p>
          <a:endParaRPr lang="zh-CN" altLang="en-US" sz="1600" b="1">
            <a:latin typeface="+mn-ea"/>
            <a:ea typeface="+mn-ea"/>
          </a:endParaRPr>
        </a:p>
      </dgm:t>
    </dgm:pt>
    <dgm:pt modelId="{4050F627-EE00-44E4-9B65-B750AFFB07ED}">
      <dgm:prSet phldrT="[文本]" custT="1"/>
      <dgm:spPr>
        <a:solidFill>
          <a:srgbClr val="3F78E2"/>
        </a:solidFill>
      </dgm:spPr>
      <dgm:t>
        <a:bodyPr/>
        <a:lstStyle/>
        <a:p>
          <a:r>
            <a:rPr lang="zh-CN" altLang="en-US" sz="1600" b="1" dirty="0">
              <a:latin typeface="+mn-lt"/>
              <a:ea typeface="+mn-ea"/>
              <a:cs typeface="+mn-ea"/>
              <a:sym typeface="+mn-lt"/>
            </a:rPr>
            <a:t>微笑和客人打招呼</a:t>
          </a:r>
        </a:p>
      </dgm:t>
    </dgm:pt>
    <dgm:pt modelId="{10F1C71E-099F-4CFE-93C0-1866E1AD2619}" type="parTrans" cxnId="{B6D4C789-408F-4DD6-BB34-B9F6ABF7E22C}">
      <dgm:prSet/>
      <dgm:spPr/>
      <dgm:t>
        <a:bodyPr/>
        <a:lstStyle/>
        <a:p>
          <a:endParaRPr lang="zh-CN" altLang="en-US" sz="1600" b="1">
            <a:latin typeface="+mn-ea"/>
            <a:ea typeface="+mn-ea"/>
          </a:endParaRPr>
        </a:p>
      </dgm:t>
    </dgm:pt>
    <dgm:pt modelId="{39E9F865-0979-44BA-AFDB-660F4FB760E6}" type="sibTrans" cxnId="{B6D4C789-408F-4DD6-BB34-B9F6ABF7E22C}">
      <dgm:prSet custT="1"/>
      <dgm:spPr>
        <a:solidFill>
          <a:srgbClr val="3F78E2"/>
        </a:solidFill>
      </dgm:spPr>
      <dgm:t>
        <a:bodyPr/>
        <a:lstStyle/>
        <a:p>
          <a:endParaRPr lang="zh-CN" altLang="en-US" sz="1600" b="1">
            <a:latin typeface="+mn-ea"/>
            <a:ea typeface="+mn-ea"/>
          </a:endParaRPr>
        </a:p>
      </dgm:t>
    </dgm:pt>
    <dgm:pt modelId="{D34CED51-BF68-417E-B6C7-B818C38317BB}">
      <dgm:prSet phldrT="[文本]" custT="1"/>
      <dgm:spPr>
        <a:solidFill>
          <a:srgbClr val="9AB8EE"/>
        </a:solidFill>
      </dgm:spPr>
      <dgm:t>
        <a:bodyPr/>
        <a:lstStyle/>
        <a:p>
          <a:r>
            <a:rPr lang="zh-CN" altLang="en-US" sz="1600" b="1" dirty="0">
              <a:latin typeface="+mn-lt"/>
              <a:ea typeface="+mn-ea"/>
              <a:cs typeface="+mn-ea"/>
              <a:sym typeface="+mn-lt"/>
            </a:rPr>
            <a:t>揣摩顾客需要</a:t>
          </a:r>
        </a:p>
      </dgm:t>
    </dgm:pt>
    <dgm:pt modelId="{08547056-7DB2-44DC-9EB4-726C0E2FDB99}" type="parTrans" cxnId="{85F91464-D572-4A20-ABA6-1659C17B4280}">
      <dgm:prSet/>
      <dgm:spPr/>
      <dgm:t>
        <a:bodyPr/>
        <a:lstStyle/>
        <a:p>
          <a:endParaRPr lang="zh-CN" altLang="en-US" sz="1600" b="1">
            <a:latin typeface="+mn-ea"/>
            <a:ea typeface="+mn-ea"/>
          </a:endParaRPr>
        </a:p>
      </dgm:t>
    </dgm:pt>
    <dgm:pt modelId="{E0561C5C-F3E2-4983-869A-AC7FAAE52EEB}" type="sibTrans" cxnId="{85F91464-D572-4A20-ABA6-1659C17B4280}">
      <dgm:prSet custT="1"/>
      <dgm:spPr>
        <a:solidFill>
          <a:srgbClr val="9AB8EE"/>
        </a:solidFill>
      </dgm:spPr>
      <dgm:t>
        <a:bodyPr/>
        <a:lstStyle/>
        <a:p>
          <a:endParaRPr lang="zh-CN" altLang="en-US" sz="1600" b="1">
            <a:latin typeface="+mn-ea"/>
            <a:ea typeface="+mn-ea"/>
          </a:endParaRPr>
        </a:p>
      </dgm:t>
    </dgm:pt>
    <dgm:pt modelId="{005E0D4B-7D86-4628-A2BF-9C708D700609}">
      <dgm:prSet phldrT="[文本]" custT="1"/>
      <dgm:spPr>
        <a:solidFill>
          <a:srgbClr val="D2E3FD"/>
        </a:solidFill>
      </dgm:spPr>
      <dgm:t>
        <a:bodyPr/>
        <a:lstStyle/>
        <a:p>
          <a:r>
            <a:rPr lang="zh-CN" altLang="en-US" sz="1600" b="1" dirty="0">
              <a:latin typeface="+mn-lt"/>
              <a:ea typeface="+mn-ea"/>
              <a:cs typeface="+mn-ea"/>
              <a:sym typeface="+mn-lt"/>
            </a:rPr>
            <a:t>产品解说</a:t>
          </a:r>
        </a:p>
      </dgm:t>
    </dgm:pt>
    <dgm:pt modelId="{B8D93CA8-B25B-4269-A483-729EE25F0193}" type="parTrans" cxnId="{36C13538-D6F9-48E8-AB06-93D35D169973}">
      <dgm:prSet/>
      <dgm:spPr/>
      <dgm:t>
        <a:bodyPr/>
        <a:lstStyle/>
        <a:p>
          <a:endParaRPr lang="zh-CN" altLang="en-US" sz="1600" b="1">
            <a:latin typeface="+mn-ea"/>
            <a:ea typeface="+mn-ea"/>
          </a:endParaRPr>
        </a:p>
      </dgm:t>
    </dgm:pt>
    <dgm:pt modelId="{F48CB695-DEE1-4F17-9EE6-C37FF3341BE3}" type="sibTrans" cxnId="{36C13538-D6F9-48E8-AB06-93D35D169973}">
      <dgm:prSet custT="1"/>
      <dgm:spPr>
        <a:solidFill>
          <a:srgbClr val="D2E3FD"/>
        </a:solidFill>
      </dgm:spPr>
      <dgm:t>
        <a:bodyPr/>
        <a:lstStyle/>
        <a:p>
          <a:endParaRPr lang="zh-CN" altLang="en-US" sz="1600" b="1">
            <a:latin typeface="+mn-ea"/>
            <a:ea typeface="+mn-ea"/>
          </a:endParaRPr>
        </a:p>
      </dgm:t>
    </dgm:pt>
    <dgm:pt modelId="{BDCF1557-A4A9-4ECB-93B0-DC04FFF30C6D}">
      <dgm:prSet phldrT="[文本]" custT="1"/>
      <dgm:spPr>
        <a:solidFill>
          <a:srgbClr val="375FA7"/>
        </a:solidFill>
      </dgm:spPr>
      <dgm:t>
        <a:bodyPr/>
        <a:lstStyle/>
        <a:p>
          <a:r>
            <a:rPr lang="zh-CN" altLang="en-US" sz="1600" b="1" dirty="0">
              <a:latin typeface="+mn-lt"/>
              <a:ea typeface="+mn-ea"/>
              <a:cs typeface="+mn-ea"/>
              <a:sym typeface="+mn-lt"/>
            </a:rPr>
            <a:t>劝说推荐</a:t>
          </a:r>
        </a:p>
      </dgm:t>
    </dgm:pt>
    <dgm:pt modelId="{E4988400-21AD-484E-ABC4-CD0E97310CEA}" type="parTrans" cxnId="{4F768A44-03EB-4855-9D62-050CBF1DE203}">
      <dgm:prSet/>
      <dgm:spPr/>
      <dgm:t>
        <a:bodyPr/>
        <a:lstStyle/>
        <a:p>
          <a:endParaRPr lang="zh-CN" altLang="en-US" sz="1600" b="1">
            <a:latin typeface="+mn-ea"/>
            <a:ea typeface="+mn-ea"/>
          </a:endParaRPr>
        </a:p>
      </dgm:t>
    </dgm:pt>
    <dgm:pt modelId="{D345CE8A-DD26-4257-9A16-68BC0F6FF0C2}" type="sibTrans" cxnId="{4F768A44-03EB-4855-9D62-050CBF1DE203}">
      <dgm:prSet custT="1"/>
      <dgm:spPr>
        <a:solidFill>
          <a:srgbClr val="375FA7"/>
        </a:solidFill>
      </dgm:spPr>
      <dgm:t>
        <a:bodyPr/>
        <a:lstStyle/>
        <a:p>
          <a:endParaRPr lang="zh-CN" altLang="en-US" sz="1600" b="1">
            <a:latin typeface="+mn-ea"/>
            <a:ea typeface="+mn-ea"/>
          </a:endParaRPr>
        </a:p>
      </dgm:t>
    </dgm:pt>
    <dgm:pt modelId="{3C59A42D-763D-41A3-89F1-97E2BD728BC1}">
      <dgm:prSet custT="1"/>
      <dgm:spPr>
        <a:solidFill>
          <a:srgbClr val="3F78E2"/>
        </a:solidFill>
      </dgm:spPr>
      <dgm:t>
        <a:bodyPr/>
        <a:lstStyle/>
        <a:p>
          <a:r>
            <a:rPr lang="zh-CN" altLang="en-US" sz="1600" b="1" dirty="0">
              <a:latin typeface="+mn-lt"/>
              <a:ea typeface="+mn-ea"/>
              <a:cs typeface="+mn-ea"/>
              <a:sym typeface="+mn-lt"/>
            </a:rPr>
            <a:t>促成交易          </a:t>
          </a:r>
        </a:p>
      </dgm:t>
    </dgm:pt>
    <dgm:pt modelId="{C752C150-346D-4AAE-8489-B1579613AFE0}" type="parTrans" cxnId="{123F0F7A-F084-48E1-B08F-84818E60AD81}">
      <dgm:prSet/>
      <dgm:spPr/>
      <dgm:t>
        <a:bodyPr/>
        <a:lstStyle/>
        <a:p>
          <a:endParaRPr lang="zh-CN" altLang="en-US" sz="1600" b="1">
            <a:latin typeface="+mn-ea"/>
            <a:ea typeface="+mn-ea"/>
          </a:endParaRPr>
        </a:p>
      </dgm:t>
    </dgm:pt>
    <dgm:pt modelId="{CC719ECE-B0EB-4FBA-9162-ABD82D8E80CA}" type="sibTrans" cxnId="{123F0F7A-F084-48E1-B08F-84818E60AD81}">
      <dgm:prSet custT="1"/>
      <dgm:spPr>
        <a:solidFill>
          <a:srgbClr val="3F78E2"/>
        </a:solidFill>
      </dgm:spPr>
      <dgm:t>
        <a:bodyPr/>
        <a:lstStyle/>
        <a:p>
          <a:endParaRPr lang="zh-CN" altLang="en-US" sz="1600" b="1">
            <a:latin typeface="+mn-ea"/>
            <a:ea typeface="+mn-ea"/>
          </a:endParaRPr>
        </a:p>
      </dgm:t>
    </dgm:pt>
    <dgm:pt modelId="{4AF65361-8A17-4EA3-93D2-CD1F8C3B11B5}">
      <dgm:prSet custT="1"/>
      <dgm:spPr>
        <a:solidFill>
          <a:srgbClr val="9AB8EE"/>
        </a:solidFill>
      </dgm:spPr>
      <dgm:t>
        <a:bodyPr/>
        <a:lstStyle/>
        <a:p>
          <a:r>
            <a:rPr lang="zh-CN" altLang="en-US" sz="1600" b="1" dirty="0">
              <a:latin typeface="+mn-lt"/>
              <a:ea typeface="+mn-ea"/>
              <a:cs typeface="+mn-ea"/>
              <a:sym typeface="+mn-lt"/>
            </a:rPr>
            <a:t>收银服务         </a:t>
          </a:r>
        </a:p>
      </dgm:t>
    </dgm:pt>
    <dgm:pt modelId="{B1E0D6E8-B849-409C-9D1A-4422BE81E10D}" type="parTrans" cxnId="{F6BF7AFF-FB3B-44E2-93B6-04D93F0E406B}">
      <dgm:prSet/>
      <dgm:spPr/>
      <dgm:t>
        <a:bodyPr/>
        <a:lstStyle/>
        <a:p>
          <a:endParaRPr lang="zh-CN" altLang="en-US" sz="1600" b="1">
            <a:latin typeface="+mn-ea"/>
            <a:ea typeface="+mn-ea"/>
          </a:endParaRPr>
        </a:p>
      </dgm:t>
    </dgm:pt>
    <dgm:pt modelId="{C23DFDB5-FCA5-45AF-A338-6CCDB6AB695A}" type="sibTrans" cxnId="{F6BF7AFF-FB3B-44E2-93B6-04D93F0E406B}">
      <dgm:prSet custT="1"/>
      <dgm:spPr>
        <a:solidFill>
          <a:srgbClr val="9AB8EE"/>
        </a:solidFill>
      </dgm:spPr>
      <dgm:t>
        <a:bodyPr/>
        <a:lstStyle/>
        <a:p>
          <a:endParaRPr lang="zh-CN" altLang="en-US" sz="1600" b="1">
            <a:latin typeface="+mn-ea"/>
            <a:ea typeface="+mn-ea"/>
          </a:endParaRPr>
        </a:p>
      </dgm:t>
    </dgm:pt>
    <dgm:pt modelId="{D4DFF043-F1E8-482C-ACEA-DD3FE03ADF5B}">
      <dgm:prSet custT="1"/>
      <dgm:spPr>
        <a:solidFill>
          <a:srgbClr val="D2E3FD"/>
        </a:solidFill>
      </dgm:spPr>
      <dgm:t>
        <a:bodyPr/>
        <a:lstStyle/>
        <a:p>
          <a:r>
            <a:rPr lang="zh-CN" altLang="en-US" sz="1600" b="1" dirty="0">
              <a:latin typeface="+mn-lt"/>
              <a:ea typeface="+mn-ea"/>
              <a:cs typeface="+mn-ea"/>
              <a:sym typeface="+mn-lt"/>
            </a:rPr>
            <a:t>ＶＩＰ登记</a:t>
          </a:r>
        </a:p>
      </dgm:t>
    </dgm:pt>
    <dgm:pt modelId="{D69644BA-1BF6-4EDA-9093-425DD178D30C}" type="parTrans" cxnId="{BBE07D35-7FE0-4914-9502-E37E028C4855}">
      <dgm:prSet/>
      <dgm:spPr/>
      <dgm:t>
        <a:bodyPr/>
        <a:lstStyle/>
        <a:p>
          <a:endParaRPr lang="zh-CN" altLang="en-US" sz="1600" b="1">
            <a:latin typeface="+mn-ea"/>
            <a:ea typeface="+mn-ea"/>
          </a:endParaRPr>
        </a:p>
      </dgm:t>
    </dgm:pt>
    <dgm:pt modelId="{63CF3A21-8863-4F67-910E-60F8610154CA}" type="sibTrans" cxnId="{BBE07D35-7FE0-4914-9502-E37E028C4855}">
      <dgm:prSet custT="1"/>
      <dgm:spPr>
        <a:solidFill>
          <a:srgbClr val="D2E3FD"/>
        </a:solidFill>
      </dgm:spPr>
      <dgm:t>
        <a:bodyPr/>
        <a:lstStyle/>
        <a:p>
          <a:endParaRPr lang="zh-CN" altLang="en-US" sz="1600" b="1">
            <a:latin typeface="+mn-ea"/>
            <a:ea typeface="+mn-ea"/>
          </a:endParaRPr>
        </a:p>
      </dgm:t>
    </dgm:pt>
    <dgm:pt modelId="{A4719BEE-436E-4FBF-96D6-F41AE0554779}">
      <dgm:prSet custT="1"/>
      <dgm:spPr>
        <a:solidFill>
          <a:srgbClr val="375FA7"/>
        </a:solidFill>
      </dgm:spPr>
      <dgm:t>
        <a:bodyPr/>
        <a:lstStyle/>
        <a:p>
          <a:r>
            <a:rPr lang="zh-CN" altLang="en-US" sz="1600" b="1" dirty="0">
              <a:latin typeface="+mn-lt"/>
              <a:ea typeface="+mn-ea"/>
              <a:cs typeface="+mn-ea"/>
              <a:sym typeface="+mn-lt"/>
            </a:rPr>
            <a:t>售后服务告之</a:t>
          </a:r>
        </a:p>
      </dgm:t>
    </dgm:pt>
    <dgm:pt modelId="{D2FCC2A3-349D-4B9D-911A-6891F30B30D3}" type="parTrans" cxnId="{90AB6E53-A21D-4F0B-A9B1-FEA9A3332EB4}">
      <dgm:prSet/>
      <dgm:spPr/>
      <dgm:t>
        <a:bodyPr/>
        <a:lstStyle/>
        <a:p>
          <a:endParaRPr lang="zh-CN" altLang="en-US" sz="1600" b="1">
            <a:latin typeface="+mn-ea"/>
            <a:ea typeface="+mn-ea"/>
          </a:endParaRPr>
        </a:p>
      </dgm:t>
    </dgm:pt>
    <dgm:pt modelId="{E48B3EBB-1E38-41E4-84BB-9B20CFA42C9D}" type="sibTrans" cxnId="{90AB6E53-A21D-4F0B-A9B1-FEA9A3332EB4}">
      <dgm:prSet custT="1"/>
      <dgm:spPr>
        <a:solidFill>
          <a:srgbClr val="375FA7"/>
        </a:solidFill>
      </dgm:spPr>
      <dgm:t>
        <a:bodyPr/>
        <a:lstStyle/>
        <a:p>
          <a:endParaRPr lang="zh-CN" altLang="en-US" sz="1600" b="1">
            <a:latin typeface="+mn-ea"/>
            <a:ea typeface="+mn-ea"/>
          </a:endParaRPr>
        </a:p>
      </dgm:t>
    </dgm:pt>
    <dgm:pt modelId="{633BDE9A-7F34-40B5-AF13-72AB50842670}">
      <dgm:prSet custT="1"/>
      <dgm:spPr>
        <a:solidFill>
          <a:srgbClr val="3F78E2"/>
        </a:solidFill>
      </dgm:spPr>
      <dgm:t>
        <a:bodyPr/>
        <a:lstStyle/>
        <a:p>
          <a:r>
            <a:rPr lang="zh-CN" altLang="en-US" sz="1600" b="1" dirty="0">
              <a:latin typeface="+mn-lt"/>
              <a:ea typeface="+mn-ea"/>
              <a:cs typeface="+mn-ea"/>
              <a:sym typeface="+mn-lt"/>
            </a:rPr>
            <a:t>结束送客</a:t>
          </a:r>
        </a:p>
      </dgm:t>
    </dgm:pt>
    <dgm:pt modelId="{ED9E7D7C-B3D5-4442-81DE-AC004793F407}" type="parTrans" cxnId="{0A121815-ACB7-4C74-A47B-BA7EE7DE1916}">
      <dgm:prSet/>
      <dgm:spPr/>
      <dgm:t>
        <a:bodyPr/>
        <a:lstStyle/>
        <a:p>
          <a:endParaRPr lang="zh-CN" altLang="en-US" sz="1600" b="1">
            <a:latin typeface="+mn-ea"/>
            <a:ea typeface="+mn-ea"/>
          </a:endParaRPr>
        </a:p>
      </dgm:t>
    </dgm:pt>
    <dgm:pt modelId="{9B9F18F9-7A78-489C-AABA-7DEB436E90A7}" type="sibTrans" cxnId="{0A121815-ACB7-4C74-A47B-BA7EE7DE1916}">
      <dgm:prSet/>
      <dgm:spPr/>
      <dgm:t>
        <a:bodyPr/>
        <a:lstStyle/>
        <a:p>
          <a:endParaRPr lang="zh-CN" altLang="en-US" sz="1600" b="1">
            <a:latin typeface="+mn-ea"/>
            <a:ea typeface="+mn-ea"/>
          </a:endParaRPr>
        </a:p>
      </dgm:t>
    </dgm:pt>
    <dgm:pt modelId="{2F8C0925-DEC5-4F46-B061-D69F3C726202}" type="pres">
      <dgm:prSet presAssocID="{55CC9D87-7879-4F3E-8BE6-87B881E8FC7F}" presName="diagram" presStyleCnt="0">
        <dgm:presLayoutVars>
          <dgm:dir/>
          <dgm:resizeHandles val="exact"/>
        </dgm:presLayoutVars>
      </dgm:prSet>
      <dgm:spPr/>
      <dgm:t>
        <a:bodyPr/>
        <a:lstStyle/>
        <a:p>
          <a:endParaRPr lang="zh-CN" altLang="en-US"/>
        </a:p>
      </dgm:t>
    </dgm:pt>
    <dgm:pt modelId="{DE37DCBD-04A1-4D8B-8A62-7542A8136086}" type="pres">
      <dgm:prSet presAssocID="{18BEE33A-053B-4963-8B0E-86DDD202830D}" presName="node" presStyleLbl="node1" presStyleIdx="0" presStyleCnt="10">
        <dgm:presLayoutVars>
          <dgm:bulletEnabled val="1"/>
        </dgm:presLayoutVars>
      </dgm:prSet>
      <dgm:spPr/>
      <dgm:t>
        <a:bodyPr/>
        <a:lstStyle/>
        <a:p>
          <a:endParaRPr lang="zh-CN" altLang="en-US"/>
        </a:p>
      </dgm:t>
    </dgm:pt>
    <dgm:pt modelId="{40F41888-31EC-4312-A9B4-D07E5C61A11B}" type="pres">
      <dgm:prSet presAssocID="{AA175286-CF71-4F9C-86D6-EEEF347E187C}" presName="sibTrans" presStyleLbl="sibTrans2D1" presStyleIdx="0" presStyleCnt="9"/>
      <dgm:spPr/>
      <dgm:t>
        <a:bodyPr/>
        <a:lstStyle/>
        <a:p>
          <a:endParaRPr lang="zh-CN" altLang="en-US"/>
        </a:p>
      </dgm:t>
    </dgm:pt>
    <dgm:pt modelId="{00FA9350-E037-4EAA-9D83-D2A38F0C8D4F}" type="pres">
      <dgm:prSet presAssocID="{AA175286-CF71-4F9C-86D6-EEEF347E187C}" presName="connectorText" presStyleLbl="sibTrans2D1" presStyleIdx="0" presStyleCnt="9"/>
      <dgm:spPr/>
      <dgm:t>
        <a:bodyPr/>
        <a:lstStyle/>
        <a:p>
          <a:endParaRPr lang="zh-CN" altLang="en-US"/>
        </a:p>
      </dgm:t>
    </dgm:pt>
    <dgm:pt modelId="{B0526812-DC53-4F44-BD3B-A765A476FCD0}" type="pres">
      <dgm:prSet presAssocID="{4050F627-EE00-44E4-9B65-B750AFFB07ED}" presName="node" presStyleLbl="node1" presStyleIdx="1" presStyleCnt="10">
        <dgm:presLayoutVars>
          <dgm:bulletEnabled val="1"/>
        </dgm:presLayoutVars>
      </dgm:prSet>
      <dgm:spPr/>
      <dgm:t>
        <a:bodyPr/>
        <a:lstStyle/>
        <a:p>
          <a:endParaRPr lang="zh-CN" altLang="en-US"/>
        </a:p>
      </dgm:t>
    </dgm:pt>
    <dgm:pt modelId="{DA117340-3116-4797-B305-1CE182007995}" type="pres">
      <dgm:prSet presAssocID="{39E9F865-0979-44BA-AFDB-660F4FB760E6}" presName="sibTrans" presStyleLbl="sibTrans2D1" presStyleIdx="1" presStyleCnt="9"/>
      <dgm:spPr/>
      <dgm:t>
        <a:bodyPr/>
        <a:lstStyle/>
        <a:p>
          <a:endParaRPr lang="zh-CN" altLang="en-US"/>
        </a:p>
      </dgm:t>
    </dgm:pt>
    <dgm:pt modelId="{747B7318-B711-4F39-9BEE-886D82CE3FC0}" type="pres">
      <dgm:prSet presAssocID="{39E9F865-0979-44BA-AFDB-660F4FB760E6}" presName="connectorText" presStyleLbl="sibTrans2D1" presStyleIdx="1" presStyleCnt="9"/>
      <dgm:spPr/>
      <dgm:t>
        <a:bodyPr/>
        <a:lstStyle/>
        <a:p>
          <a:endParaRPr lang="zh-CN" altLang="en-US"/>
        </a:p>
      </dgm:t>
    </dgm:pt>
    <dgm:pt modelId="{CE67CA2E-558B-4CA2-BD5E-03600CFC9350}" type="pres">
      <dgm:prSet presAssocID="{D34CED51-BF68-417E-B6C7-B818C38317BB}" presName="node" presStyleLbl="node1" presStyleIdx="2" presStyleCnt="10">
        <dgm:presLayoutVars>
          <dgm:bulletEnabled val="1"/>
        </dgm:presLayoutVars>
      </dgm:prSet>
      <dgm:spPr/>
      <dgm:t>
        <a:bodyPr/>
        <a:lstStyle/>
        <a:p>
          <a:endParaRPr lang="zh-CN" altLang="en-US"/>
        </a:p>
      </dgm:t>
    </dgm:pt>
    <dgm:pt modelId="{86AD1C53-C335-4AB9-91BC-00074F56DCC3}" type="pres">
      <dgm:prSet presAssocID="{E0561C5C-F3E2-4983-869A-AC7FAAE52EEB}" presName="sibTrans" presStyleLbl="sibTrans2D1" presStyleIdx="2" presStyleCnt="9"/>
      <dgm:spPr/>
      <dgm:t>
        <a:bodyPr/>
        <a:lstStyle/>
        <a:p>
          <a:endParaRPr lang="zh-CN" altLang="en-US"/>
        </a:p>
      </dgm:t>
    </dgm:pt>
    <dgm:pt modelId="{73F31DFC-FFB9-4873-A899-7F3FF3603443}" type="pres">
      <dgm:prSet presAssocID="{E0561C5C-F3E2-4983-869A-AC7FAAE52EEB}" presName="connectorText" presStyleLbl="sibTrans2D1" presStyleIdx="2" presStyleCnt="9"/>
      <dgm:spPr/>
      <dgm:t>
        <a:bodyPr/>
        <a:lstStyle/>
        <a:p>
          <a:endParaRPr lang="zh-CN" altLang="en-US"/>
        </a:p>
      </dgm:t>
    </dgm:pt>
    <dgm:pt modelId="{B9A24C56-F764-475D-9A04-5BF9EB15FBB8}" type="pres">
      <dgm:prSet presAssocID="{005E0D4B-7D86-4628-A2BF-9C708D700609}" presName="node" presStyleLbl="node1" presStyleIdx="3" presStyleCnt="10">
        <dgm:presLayoutVars>
          <dgm:bulletEnabled val="1"/>
        </dgm:presLayoutVars>
      </dgm:prSet>
      <dgm:spPr/>
      <dgm:t>
        <a:bodyPr/>
        <a:lstStyle/>
        <a:p>
          <a:endParaRPr lang="zh-CN" altLang="en-US"/>
        </a:p>
      </dgm:t>
    </dgm:pt>
    <dgm:pt modelId="{20FC64BF-3FF7-4FD7-9837-AAC26966BF76}" type="pres">
      <dgm:prSet presAssocID="{F48CB695-DEE1-4F17-9EE6-C37FF3341BE3}" presName="sibTrans" presStyleLbl="sibTrans2D1" presStyleIdx="3" presStyleCnt="9"/>
      <dgm:spPr/>
      <dgm:t>
        <a:bodyPr/>
        <a:lstStyle/>
        <a:p>
          <a:endParaRPr lang="zh-CN" altLang="en-US"/>
        </a:p>
      </dgm:t>
    </dgm:pt>
    <dgm:pt modelId="{6E38F7FC-6710-4C02-AE07-A93D818984AD}" type="pres">
      <dgm:prSet presAssocID="{F48CB695-DEE1-4F17-9EE6-C37FF3341BE3}" presName="connectorText" presStyleLbl="sibTrans2D1" presStyleIdx="3" presStyleCnt="9"/>
      <dgm:spPr/>
      <dgm:t>
        <a:bodyPr/>
        <a:lstStyle/>
        <a:p>
          <a:endParaRPr lang="zh-CN" altLang="en-US"/>
        </a:p>
      </dgm:t>
    </dgm:pt>
    <dgm:pt modelId="{764B2AA2-941F-4C68-B40B-6A80D1DF618D}" type="pres">
      <dgm:prSet presAssocID="{BDCF1557-A4A9-4ECB-93B0-DC04FFF30C6D}" presName="node" presStyleLbl="node1" presStyleIdx="4" presStyleCnt="10">
        <dgm:presLayoutVars>
          <dgm:bulletEnabled val="1"/>
        </dgm:presLayoutVars>
      </dgm:prSet>
      <dgm:spPr/>
      <dgm:t>
        <a:bodyPr/>
        <a:lstStyle/>
        <a:p>
          <a:endParaRPr lang="zh-CN" altLang="en-US"/>
        </a:p>
      </dgm:t>
    </dgm:pt>
    <dgm:pt modelId="{25D69040-1EA6-4CF3-B656-D125FEC17B47}" type="pres">
      <dgm:prSet presAssocID="{D345CE8A-DD26-4257-9A16-68BC0F6FF0C2}" presName="sibTrans" presStyleLbl="sibTrans2D1" presStyleIdx="4" presStyleCnt="9"/>
      <dgm:spPr/>
      <dgm:t>
        <a:bodyPr/>
        <a:lstStyle/>
        <a:p>
          <a:endParaRPr lang="zh-CN" altLang="en-US"/>
        </a:p>
      </dgm:t>
    </dgm:pt>
    <dgm:pt modelId="{7BB63C82-A598-45F5-8C9D-EA7526F915FB}" type="pres">
      <dgm:prSet presAssocID="{D345CE8A-DD26-4257-9A16-68BC0F6FF0C2}" presName="connectorText" presStyleLbl="sibTrans2D1" presStyleIdx="4" presStyleCnt="9"/>
      <dgm:spPr/>
      <dgm:t>
        <a:bodyPr/>
        <a:lstStyle/>
        <a:p>
          <a:endParaRPr lang="zh-CN" altLang="en-US"/>
        </a:p>
      </dgm:t>
    </dgm:pt>
    <dgm:pt modelId="{17D943FD-90C8-4530-AAFE-B413AD161E32}" type="pres">
      <dgm:prSet presAssocID="{3C59A42D-763D-41A3-89F1-97E2BD728BC1}" presName="node" presStyleLbl="node1" presStyleIdx="5" presStyleCnt="10">
        <dgm:presLayoutVars>
          <dgm:bulletEnabled val="1"/>
        </dgm:presLayoutVars>
      </dgm:prSet>
      <dgm:spPr/>
      <dgm:t>
        <a:bodyPr/>
        <a:lstStyle/>
        <a:p>
          <a:endParaRPr lang="zh-CN" altLang="en-US"/>
        </a:p>
      </dgm:t>
    </dgm:pt>
    <dgm:pt modelId="{E2463C1F-550E-4F08-8AA4-9B044172346F}" type="pres">
      <dgm:prSet presAssocID="{CC719ECE-B0EB-4FBA-9162-ABD82D8E80CA}" presName="sibTrans" presStyleLbl="sibTrans2D1" presStyleIdx="5" presStyleCnt="9"/>
      <dgm:spPr/>
      <dgm:t>
        <a:bodyPr/>
        <a:lstStyle/>
        <a:p>
          <a:endParaRPr lang="zh-CN" altLang="en-US"/>
        </a:p>
      </dgm:t>
    </dgm:pt>
    <dgm:pt modelId="{2D8837B4-043B-41F7-81A2-3B19090B0BC1}" type="pres">
      <dgm:prSet presAssocID="{CC719ECE-B0EB-4FBA-9162-ABD82D8E80CA}" presName="connectorText" presStyleLbl="sibTrans2D1" presStyleIdx="5" presStyleCnt="9"/>
      <dgm:spPr/>
      <dgm:t>
        <a:bodyPr/>
        <a:lstStyle/>
        <a:p>
          <a:endParaRPr lang="zh-CN" altLang="en-US"/>
        </a:p>
      </dgm:t>
    </dgm:pt>
    <dgm:pt modelId="{B49722FB-092E-4DDD-8B0C-1939F31E1178}" type="pres">
      <dgm:prSet presAssocID="{4AF65361-8A17-4EA3-93D2-CD1F8C3B11B5}" presName="node" presStyleLbl="node1" presStyleIdx="6" presStyleCnt="10">
        <dgm:presLayoutVars>
          <dgm:bulletEnabled val="1"/>
        </dgm:presLayoutVars>
      </dgm:prSet>
      <dgm:spPr/>
      <dgm:t>
        <a:bodyPr/>
        <a:lstStyle/>
        <a:p>
          <a:endParaRPr lang="zh-CN" altLang="en-US"/>
        </a:p>
      </dgm:t>
    </dgm:pt>
    <dgm:pt modelId="{62F91CCA-5CDB-44DA-88E7-6D08B7161EB4}" type="pres">
      <dgm:prSet presAssocID="{C23DFDB5-FCA5-45AF-A338-6CCDB6AB695A}" presName="sibTrans" presStyleLbl="sibTrans2D1" presStyleIdx="6" presStyleCnt="9"/>
      <dgm:spPr/>
      <dgm:t>
        <a:bodyPr/>
        <a:lstStyle/>
        <a:p>
          <a:endParaRPr lang="zh-CN" altLang="en-US"/>
        </a:p>
      </dgm:t>
    </dgm:pt>
    <dgm:pt modelId="{8CD1AA25-6E15-436D-BC40-B28DC76EF265}" type="pres">
      <dgm:prSet presAssocID="{C23DFDB5-FCA5-45AF-A338-6CCDB6AB695A}" presName="connectorText" presStyleLbl="sibTrans2D1" presStyleIdx="6" presStyleCnt="9"/>
      <dgm:spPr/>
      <dgm:t>
        <a:bodyPr/>
        <a:lstStyle/>
        <a:p>
          <a:endParaRPr lang="zh-CN" altLang="en-US"/>
        </a:p>
      </dgm:t>
    </dgm:pt>
    <dgm:pt modelId="{19C756CF-7530-4974-B297-3B41AC296DA7}" type="pres">
      <dgm:prSet presAssocID="{D4DFF043-F1E8-482C-ACEA-DD3FE03ADF5B}" presName="node" presStyleLbl="node1" presStyleIdx="7" presStyleCnt="10">
        <dgm:presLayoutVars>
          <dgm:bulletEnabled val="1"/>
        </dgm:presLayoutVars>
      </dgm:prSet>
      <dgm:spPr/>
      <dgm:t>
        <a:bodyPr/>
        <a:lstStyle/>
        <a:p>
          <a:endParaRPr lang="zh-CN" altLang="en-US"/>
        </a:p>
      </dgm:t>
    </dgm:pt>
    <dgm:pt modelId="{F00A1237-3575-4881-96A4-EF367E5EA1C2}" type="pres">
      <dgm:prSet presAssocID="{63CF3A21-8863-4F67-910E-60F8610154CA}" presName="sibTrans" presStyleLbl="sibTrans2D1" presStyleIdx="7" presStyleCnt="9"/>
      <dgm:spPr/>
      <dgm:t>
        <a:bodyPr/>
        <a:lstStyle/>
        <a:p>
          <a:endParaRPr lang="zh-CN" altLang="en-US"/>
        </a:p>
      </dgm:t>
    </dgm:pt>
    <dgm:pt modelId="{3B16D340-B86D-49CC-BCFA-A5800BAFC702}" type="pres">
      <dgm:prSet presAssocID="{63CF3A21-8863-4F67-910E-60F8610154CA}" presName="connectorText" presStyleLbl="sibTrans2D1" presStyleIdx="7" presStyleCnt="9"/>
      <dgm:spPr/>
      <dgm:t>
        <a:bodyPr/>
        <a:lstStyle/>
        <a:p>
          <a:endParaRPr lang="zh-CN" altLang="en-US"/>
        </a:p>
      </dgm:t>
    </dgm:pt>
    <dgm:pt modelId="{0C7B5309-332E-4E82-B33D-5012A0C7370E}" type="pres">
      <dgm:prSet presAssocID="{A4719BEE-436E-4FBF-96D6-F41AE0554779}" presName="node" presStyleLbl="node1" presStyleIdx="8" presStyleCnt="10">
        <dgm:presLayoutVars>
          <dgm:bulletEnabled val="1"/>
        </dgm:presLayoutVars>
      </dgm:prSet>
      <dgm:spPr/>
      <dgm:t>
        <a:bodyPr/>
        <a:lstStyle/>
        <a:p>
          <a:endParaRPr lang="zh-CN" altLang="en-US"/>
        </a:p>
      </dgm:t>
    </dgm:pt>
    <dgm:pt modelId="{B17720E6-A994-4E9A-A9B4-5B48E378AEEA}" type="pres">
      <dgm:prSet presAssocID="{E48B3EBB-1E38-41E4-84BB-9B20CFA42C9D}" presName="sibTrans" presStyleLbl="sibTrans2D1" presStyleIdx="8" presStyleCnt="9"/>
      <dgm:spPr/>
      <dgm:t>
        <a:bodyPr/>
        <a:lstStyle/>
        <a:p>
          <a:endParaRPr lang="zh-CN" altLang="en-US"/>
        </a:p>
      </dgm:t>
    </dgm:pt>
    <dgm:pt modelId="{2D2A5F59-FBA0-490C-8001-CB508A7BD555}" type="pres">
      <dgm:prSet presAssocID="{E48B3EBB-1E38-41E4-84BB-9B20CFA42C9D}" presName="connectorText" presStyleLbl="sibTrans2D1" presStyleIdx="8" presStyleCnt="9"/>
      <dgm:spPr/>
      <dgm:t>
        <a:bodyPr/>
        <a:lstStyle/>
        <a:p>
          <a:endParaRPr lang="zh-CN" altLang="en-US"/>
        </a:p>
      </dgm:t>
    </dgm:pt>
    <dgm:pt modelId="{0E74C8B7-093F-483B-AA22-C6FD94A6E02E}" type="pres">
      <dgm:prSet presAssocID="{633BDE9A-7F34-40B5-AF13-72AB50842670}" presName="node" presStyleLbl="node1" presStyleIdx="9" presStyleCnt="10">
        <dgm:presLayoutVars>
          <dgm:bulletEnabled val="1"/>
        </dgm:presLayoutVars>
      </dgm:prSet>
      <dgm:spPr/>
      <dgm:t>
        <a:bodyPr/>
        <a:lstStyle/>
        <a:p>
          <a:endParaRPr lang="zh-CN" altLang="en-US"/>
        </a:p>
      </dgm:t>
    </dgm:pt>
  </dgm:ptLst>
  <dgm:cxnLst>
    <dgm:cxn modelId="{3BB2F8CB-B4A7-412D-BE7A-B2309DE50431}" type="presOf" srcId="{63CF3A21-8863-4F67-910E-60F8610154CA}" destId="{3B16D340-B86D-49CC-BCFA-A5800BAFC702}" srcOrd="1" destOrd="0" presId="urn:microsoft.com/office/officeart/2005/8/layout/process5"/>
    <dgm:cxn modelId="{A0728970-0085-4438-9CAC-C88BB7EB67CB}" type="presOf" srcId="{F48CB695-DEE1-4F17-9EE6-C37FF3341BE3}" destId="{20FC64BF-3FF7-4FD7-9837-AAC26966BF76}" srcOrd="0" destOrd="0" presId="urn:microsoft.com/office/officeart/2005/8/layout/process5"/>
    <dgm:cxn modelId="{285EC390-462A-408A-851E-66ED90D03CAF}" type="presOf" srcId="{63CF3A21-8863-4F67-910E-60F8610154CA}" destId="{F00A1237-3575-4881-96A4-EF367E5EA1C2}" srcOrd="0" destOrd="0" presId="urn:microsoft.com/office/officeart/2005/8/layout/process5"/>
    <dgm:cxn modelId="{4A7B7133-F49E-47CE-9916-EA7F486A5ECA}" type="presOf" srcId="{633BDE9A-7F34-40B5-AF13-72AB50842670}" destId="{0E74C8B7-093F-483B-AA22-C6FD94A6E02E}" srcOrd="0" destOrd="0" presId="urn:microsoft.com/office/officeart/2005/8/layout/process5"/>
    <dgm:cxn modelId="{123F0F7A-F084-48E1-B08F-84818E60AD81}" srcId="{55CC9D87-7879-4F3E-8BE6-87B881E8FC7F}" destId="{3C59A42D-763D-41A3-89F1-97E2BD728BC1}" srcOrd="5" destOrd="0" parTransId="{C752C150-346D-4AAE-8489-B1579613AFE0}" sibTransId="{CC719ECE-B0EB-4FBA-9162-ABD82D8E80CA}"/>
    <dgm:cxn modelId="{7B22D239-2362-4042-9F02-F4AAAC4FBC8E}" type="presOf" srcId="{18BEE33A-053B-4963-8B0E-86DDD202830D}" destId="{DE37DCBD-04A1-4D8B-8A62-7542A8136086}" srcOrd="0" destOrd="0" presId="urn:microsoft.com/office/officeart/2005/8/layout/process5"/>
    <dgm:cxn modelId="{F5D8857E-CD86-4B83-9339-13840B06BFB6}" type="presOf" srcId="{A4719BEE-436E-4FBF-96D6-F41AE0554779}" destId="{0C7B5309-332E-4E82-B33D-5012A0C7370E}" srcOrd="0" destOrd="0" presId="urn:microsoft.com/office/officeart/2005/8/layout/process5"/>
    <dgm:cxn modelId="{9BB5F6C8-4BEB-4888-99E2-2BBC923A52A3}" type="presOf" srcId="{AA175286-CF71-4F9C-86D6-EEEF347E187C}" destId="{00FA9350-E037-4EAA-9D83-D2A38F0C8D4F}" srcOrd="1" destOrd="0" presId="urn:microsoft.com/office/officeart/2005/8/layout/process5"/>
    <dgm:cxn modelId="{F6BF7AFF-FB3B-44E2-93B6-04D93F0E406B}" srcId="{55CC9D87-7879-4F3E-8BE6-87B881E8FC7F}" destId="{4AF65361-8A17-4EA3-93D2-CD1F8C3B11B5}" srcOrd="6" destOrd="0" parTransId="{B1E0D6E8-B849-409C-9D1A-4422BE81E10D}" sibTransId="{C23DFDB5-FCA5-45AF-A338-6CCDB6AB695A}"/>
    <dgm:cxn modelId="{92DBB83C-90BE-46B6-8969-B1C0069908AE}" type="presOf" srcId="{CC719ECE-B0EB-4FBA-9162-ABD82D8E80CA}" destId="{E2463C1F-550E-4F08-8AA4-9B044172346F}" srcOrd="0" destOrd="0" presId="urn:microsoft.com/office/officeart/2005/8/layout/process5"/>
    <dgm:cxn modelId="{B6D4C789-408F-4DD6-BB34-B9F6ABF7E22C}" srcId="{55CC9D87-7879-4F3E-8BE6-87B881E8FC7F}" destId="{4050F627-EE00-44E4-9B65-B750AFFB07ED}" srcOrd="1" destOrd="0" parTransId="{10F1C71E-099F-4CFE-93C0-1866E1AD2619}" sibTransId="{39E9F865-0979-44BA-AFDB-660F4FB760E6}"/>
    <dgm:cxn modelId="{90AB6E53-A21D-4F0B-A9B1-FEA9A3332EB4}" srcId="{55CC9D87-7879-4F3E-8BE6-87B881E8FC7F}" destId="{A4719BEE-436E-4FBF-96D6-F41AE0554779}" srcOrd="8" destOrd="0" parTransId="{D2FCC2A3-349D-4B9D-911A-6891F30B30D3}" sibTransId="{E48B3EBB-1E38-41E4-84BB-9B20CFA42C9D}"/>
    <dgm:cxn modelId="{FB071DF7-310B-4632-B7AD-3A5CB1916A2A}" type="presOf" srcId="{E48B3EBB-1E38-41E4-84BB-9B20CFA42C9D}" destId="{2D2A5F59-FBA0-490C-8001-CB508A7BD555}" srcOrd="1" destOrd="0" presId="urn:microsoft.com/office/officeart/2005/8/layout/process5"/>
    <dgm:cxn modelId="{CC18A429-9FE1-4655-BCAD-312BB9B3E8DF}" type="presOf" srcId="{3C59A42D-763D-41A3-89F1-97E2BD728BC1}" destId="{17D943FD-90C8-4530-AAFE-B413AD161E32}" srcOrd="0" destOrd="0" presId="urn:microsoft.com/office/officeart/2005/8/layout/process5"/>
    <dgm:cxn modelId="{BBE07D35-7FE0-4914-9502-E37E028C4855}" srcId="{55CC9D87-7879-4F3E-8BE6-87B881E8FC7F}" destId="{D4DFF043-F1E8-482C-ACEA-DD3FE03ADF5B}" srcOrd="7" destOrd="0" parTransId="{D69644BA-1BF6-4EDA-9093-425DD178D30C}" sibTransId="{63CF3A21-8863-4F67-910E-60F8610154CA}"/>
    <dgm:cxn modelId="{36C13538-D6F9-48E8-AB06-93D35D169973}" srcId="{55CC9D87-7879-4F3E-8BE6-87B881E8FC7F}" destId="{005E0D4B-7D86-4628-A2BF-9C708D700609}" srcOrd="3" destOrd="0" parTransId="{B8D93CA8-B25B-4269-A483-729EE25F0193}" sibTransId="{F48CB695-DEE1-4F17-9EE6-C37FF3341BE3}"/>
    <dgm:cxn modelId="{0CD99B0C-ECA6-4C6F-AF12-E3BCD89EED95}" type="presOf" srcId="{39E9F865-0979-44BA-AFDB-660F4FB760E6}" destId="{DA117340-3116-4797-B305-1CE182007995}" srcOrd="0" destOrd="0" presId="urn:microsoft.com/office/officeart/2005/8/layout/process5"/>
    <dgm:cxn modelId="{24A066C0-6B3E-49E0-A609-C74B95CED306}" type="presOf" srcId="{E0561C5C-F3E2-4983-869A-AC7FAAE52EEB}" destId="{86AD1C53-C335-4AB9-91BC-00074F56DCC3}" srcOrd="0" destOrd="0" presId="urn:microsoft.com/office/officeart/2005/8/layout/process5"/>
    <dgm:cxn modelId="{0A121815-ACB7-4C74-A47B-BA7EE7DE1916}" srcId="{55CC9D87-7879-4F3E-8BE6-87B881E8FC7F}" destId="{633BDE9A-7F34-40B5-AF13-72AB50842670}" srcOrd="9" destOrd="0" parTransId="{ED9E7D7C-B3D5-4442-81DE-AC004793F407}" sibTransId="{9B9F18F9-7A78-489C-AABA-7DEB436E90A7}"/>
    <dgm:cxn modelId="{85F91464-D572-4A20-ABA6-1659C17B4280}" srcId="{55CC9D87-7879-4F3E-8BE6-87B881E8FC7F}" destId="{D34CED51-BF68-417E-B6C7-B818C38317BB}" srcOrd="2" destOrd="0" parTransId="{08547056-7DB2-44DC-9EB4-726C0E2FDB99}" sibTransId="{E0561C5C-F3E2-4983-869A-AC7FAAE52EEB}"/>
    <dgm:cxn modelId="{6A8F94F7-1245-4B73-AB5F-94F04363A08C}" type="presOf" srcId="{D34CED51-BF68-417E-B6C7-B818C38317BB}" destId="{CE67CA2E-558B-4CA2-BD5E-03600CFC9350}" srcOrd="0" destOrd="0" presId="urn:microsoft.com/office/officeart/2005/8/layout/process5"/>
    <dgm:cxn modelId="{D89A5961-6311-4DEA-B236-4409E7B4A681}" srcId="{55CC9D87-7879-4F3E-8BE6-87B881E8FC7F}" destId="{18BEE33A-053B-4963-8B0E-86DDD202830D}" srcOrd="0" destOrd="0" parTransId="{CD88B3FC-F111-4930-9E11-263DC13C5949}" sibTransId="{AA175286-CF71-4F9C-86D6-EEEF347E187C}"/>
    <dgm:cxn modelId="{E960C623-D6A3-4E94-9B93-323C2661824E}" type="presOf" srcId="{C23DFDB5-FCA5-45AF-A338-6CCDB6AB695A}" destId="{8CD1AA25-6E15-436D-BC40-B28DC76EF265}" srcOrd="1" destOrd="0" presId="urn:microsoft.com/office/officeart/2005/8/layout/process5"/>
    <dgm:cxn modelId="{B2C1DD55-A400-4AF3-927A-FBF9B2A914E1}" type="presOf" srcId="{4050F627-EE00-44E4-9B65-B750AFFB07ED}" destId="{B0526812-DC53-4F44-BD3B-A765A476FCD0}" srcOrd="0" destOrd="0" presId="urn:microsoft.com/office/officeart/2005/8/layout/process5"/>
    <dgm:cxn modelId="{D22284C6-C2F4-4B78-BFD5-92219D40AB94}" type="presOf" srcId="{D345CE8A-DD26-4257-9A16-68BC0F6FF0C2}" destId="{7BB63C82-A598-45F5-8C9D-EA7526F915FB}" srcOrd="1" destOrd="0" presId="urn:microsoft.com/office/officeart/2005/8/layout/process5"/>
    <dgm:cxn modelId="{CF041082-42DB-4DAF-A707-7EB60E35FEE0}" type="presOf" srcId="{E48B3EBB-1E38-41E4-84BB-9B20CFA42C9D}" destId="{B17720E6-A994-4E9A-A9B4-5B48E378AEEA}" srcOrd="0" destOrd="0" presId="urn:microsoft.com/office/officeart/2005/8/layout/process5"/>
    <dgm:cxn modelId="{0939AF9E-0A3B-46D3-91C7-47CD06AA3F50}" type="presOf" srcId="{4AF65361-8A17-4EA3-93D2-CD1F8C3B11B5}" destId="{B49722FB-092E-4DDD-8B0C-1939F31E1178}" srcOrd="0" destOrd="0" presId="urn:microsoft.com/office/officeart/2005/8/layout/process5"/>
    <dgm:cxn modelId="{49E9F229-101C-4770-89C8-153484E081B1}" type="presOf" srcId="{005E0D4B-7D86-4628-A2BF-9C708D700609}" destId="{B9A24C56-F764-475D-9A04-5BF9EB15FBB8}" srcOrd="0" destOrd="0" presId="urn:microsoft.com/office/officeart/2005/8/layout/process5"/>
    <dgm:cxn modelId="{4F768A44-03EB-4855-9D62-050CBF1DE203}" srcId="{55CC9D87-7879-4F3E-8BE6-87B881E8FC7F}" destId="{BDCF1557-A4A9-4ECB-93B0-DC04FFF30C6D}" srcOrd="4" destOrd="0" parTransId="{E4988400-21AD-484E-ABC4-CD0E97310CEA}" sibTransId="{D345CE8A-DD26-4257-9A16-68BC0F6FF0C2}"/>
    <dgm:cxn modelId="{ECFF61AE-8126-4B5C-A4D9-A39775653FA9}" type="presOf" srcId="{D345CE8A-DD26-4257-9A16-68BC0F6FF0C2}" destId="{25D69040-1EA6-4CF3-B656-D125FEC17B47}" srcOrd="0" destOrd="0" presId="urn:microsoft.com/office/officeart/2005/8/layout/process5"/>
    <dgm:cxn modelId="{CB362A3A-218F-4A0C-9044-DFF1A82BA357}" type="presOf" srcId="{AA175286-CF71-4F9C-86D6-EEEF347E187C}" destId="{40F41888-31EC-4312-A9B4-D07E5C61A11B}" srcOrd="0" destOrd="0" presId="urn:microsoft.com/office/officeart/2005/8/layout/process5"/>
    <dgm:cxn modelId="{0C7836F7-3AB1-4B69-BA0C-EA4323AD8421}" type="presOf" srcId="{BDCF1557-A4A9-4ECB-93B0-DC04FFF30C6D}" destId="{764B2AA2-941F-4C68-B40B-6A80D1DF618D}" srcOrd="0" destOrd="0" presId="urn:microsoft.com/office/officeart/2005/8/layout/process5"/>
    <dgm:cxn modelId="{0DE5AC42-AC45-4D54-8FFF-AFD73022C02A}" type="presOf" srcId="{55CC9D87-7879-4F3E-8BE6-87B881E8FC7F}" destId="{2F8C0925-DEC5-4F46-B061-D69F3C726202}" srcOrd="0" destOrd="0" presId="urn:microsoft.com/office/officeart/2005/8/layout/process5"/>
    <dgm:cxn modelId="{B921E9ED-0171-4F55-A5BB-9AD885638CD2}" type="presOf" srcId="{F48CB695-DEE1-4F17-9EE6-C37FF3341BE3}" destId="{6E38F7FC-6710-4C02-AE07-A93D818984AD}" srcOrd="1" destOrd="0" presId="urn:microsoft.com/office/officeart/2005/8/layout/process5"/>
    <dgm:cxn modelId="{45C2D7C2-7B86-4BD0-8BED-546C752919FB}" type="presOf" srcId="{D4DFF043-F1E8-482C-ACEA-DD3FE03ADF5B}" destId="{19C756CF-7530-4974-B297-3B41AC296DA7}" srcOrd="0" destOrd="0" presId="urn:microsoft.com/office/officeart/2005/8/layout/process5"/>
    <dgm:cxn modelId="{CBF82BD5-D942-4BB4-B9D4-CE2F42A15642}" type="presOf" srcId="{E0561C5C-F3E2-4983-869A-AC7FAAE52EEB}" destId="{73F31DFC-FFB9-4873-A899-7F3FF3603443}" srcOrd="1" destOrd="0" presId="urn:microsoft.com/office/officeart/2005/8/layout/process5"/>
    <dgm:cxn modelId="{26E8F954-6FAD-4250-B02A-79581827E666}" type="presOf" srcId="{39E9F865-0979-44BA-AFDB-660F4FB760E6}" destId="{747B7318-B711-4F39-9BEE-886D82CE3FC0}" srcOrd="1" destOrd="0" presId="urn:microsoft.com/office/officeart/2005/8/layout/process5"/>
    <dgm:cxn modelId="{0D458708-45C2-4E6D-96A9-515F9B6CEEBD}" type="presOf" srcId="{C23DFDB5-FCA5-45AF-A338-6CCDB6AB695A}" destId="{62F91CCA-5CDB-44DA-88E7-6D08B7161EB4}" srcOrd="0" destOrd="0" presId="urn:microsoft.com/office/officeart/2005/8/layout/process5"/>
    <dgm:cxn modelId="{F2E2B9D5-EACE-420F-BAA6-EF124D569CD4}" type="presOf" srcId="{CC719ECE-B0EB-4FBA-9162-ABD82D8E80CA}" destId="{2D8837B4-043B-41F7-81A2-3B19090B0BC1}" srcOrd="1" destOrd="0" presId="urn:microsoft.com/office/officeart/2005/8/layout/process5"/>
    <dgm:cxn modelId="{9079C9D1-3943-4540-AEE5-3320BB9D8FA3}" type="presParOf" srcId="{2F8C0925-DEC5-4F46-B061-D69F3C726202}" destId="{DE37DCBD-04A1-4D8B-8A62-7542A8136086}" srcOrd="0" destOrd="0" presId="urn:microsoft.com/office/officeart/2005/8/layout/process5"/>
    <dgm:cxn modelId="{8809E4F8-9FA1-4E3E-8102-5957565C455C}" type="presParOf" srcId="{2F8C0925-DEC5-4F46-B061-D69F3C726202}" destId="{40F41888-31EC-4312-A9B4-D07E5C61A11B}" srcOrd="1" destOrd="0" presId="urn:microsoft.com/office/officeart/2005/8/layout/process5"/>
    <dgm:cxn modelId="{D739363E-603C-4B58-A79B-B92762FDBAB9}" type="presParOf" srcId="{40F41888-31EC-4312-A9B4-D07E5C61A11B}" destId="{00FA9350-E037-4EAA-9D83-D2A38F0C8D4F}" srcOrd="0" destOrd="0" presId="urn:microsoft.com/office/officeart/2005/8/layout/process5"/>
    <dgm:cxn modelId="{55CFCBE8-E917-4ED3-9206-8F1F58E783B5}" type="presParOf" srcId="{2F8C0925-DEC5-4F46-B061-D69F3C726202}" destId="{B0526812-DC53-4F44-BD3B-A765A476FCD0}" srcOrd="2" destOrd="0" presId="urn:microsoft.com/office/officeart/2005/8/layout/process5"/>
    <dgm:cxn modelId="{144C8B0E-C6D3-4106-B758-A5AD25AA6BAF}" type="presParOf" srcId="{2F8C0925-DEC5-4F46-B061-D69F3C726202}" destId="{DA117340-3116-4797-B305-1CE182007995}" srcOrd="3" destOrd="0" presId="urn:microsoft.com/office/officeart/2005/8/layout/process5"/>
    <dgm:cxn modelId="{8AAD6059-6A8D-4E38-AA0E-8C0ACD9E5B68}" type="presParOf" srcId="{DA117340-3116-4797-B305-1CE182007995}" destId="{747B7318-B711-4F39-9BEE-886D82CE3FC0}" srcOrd="0" destOrd="0" presId="urn:microsoft.com/office/officeart/2005/8/layout/process5"/>
    <dgm:cxn modelId="{190975FC-EF76-45C1-8AC6-F06D7D9A50EB}" type="presParOf" srcId="{2F8C0925-DEC5-4F46-B061-D69F3C726202}" destId="{CE67CA2E-558B-4CA2-BD5E-03600CFC9350}" srcOrd="4" destOrd="0" presId="urn:microsoft.com/office/officeart/2005/8/layout/process5"/>
    <dgm:cxn modelId="{B0D31D38-8B83-446B-A2C1-6BA983AB0585}" type="presParOf" srcId="{2F8C0925-DEC5-4F46-B061-D69F3C726202}" destId="{86AD1C53-C335-4AB9-91BC-00074F56DCC3}" srcOrd="5" destOrd="0" presId="urn:microsoft.com/office/officeart/2005/8/layout/process5"/>
    <dgm:cxn modelId="{18150B8F-BA7C-4A7C-AAD6-359357EA8B34}" type="presParOf" srcId="{86AD1C53-C335-4AB9-91BC-00074F56DCC3}" destId="{73F31DFC-FFB9-4873-A899-7F3FF3603443}" srcOrd="0" destOrd="0" presId="urn:microsoft.com/office/officeart/2005/8/layout/process5"/>
    <dgm:cxn modelId="{6D9A3093-2AB8-4741-BB6C-AA89BF2125A1}" type="presParOf" srcId="{2F8C0925-DEC5-4F46-B061-D69F3C726202}" destId="{B9A24C56-F764-475D-9A04-5BF9EB15FBB8}" srcOrd="6" destOrd="0" presId="urn:microsoft.com/office/officeart/2005/8/layout/process5"/>
    <dgm:cxn modelId="{926A700F-FC6A-4096-BAFA-BB4667ECDCB1}" type="presParOf" srcId="{2F8C0925-DEC5-4F46-B061-D69F3C726202}" destId="{20FC64BF-3FF7-4FD7-9837-AAC26966BF76}" srcOrd="7" destOrd="0" presId="urn:microsoft.com/office/officeart/2005/8/layout/process5"/>
    <dgm:cxn modelId="{B75EF12F-7A86-40D8-9A77-8A8C8E4DF086}" type="presParOf" srcId="{20FC64BF-3FF7-4FD7-9837-AAC26966BF76}" destId="{6E38F7FC-6710-4C02-AE07-A93D818984AD}" srcOrd="0" destOrd="0" presId="urn:microsoft.com/office/officeart/2005/8/layout/process5"/>
    <dgm:cxn modelId="{3FED045B-A6DB-40C9-8CC0-21E46FE40DB7}" type="presParOf" srcId="{2F8C0925-DEC5-4F46-B061-D69F3C726202}" destId="{764B2AA2-941F-4C68-B40B-6A80D1DF618D}" srcOrd="8" destOrd="0" presId="urn:microsoft.com/office/officeart/2005/8/layout/process5"/>
    <dgm:cxn modelId="{20023FB8-7EE4-410C-A208-4B53E205B82F}" type="presParOf" srcId="{2F8C0925-DEC5-4F46-B061-D69F3C726202}" destId="{25D69040-1EA6-4CF3-B656-D125FEC17B47}" srcOrd="9" destOrd="0" presId="urn:microsoft.com/office/officeart/2005/8/layout/process5"/>
    <dgm:cxn modelId="{8D3223E8-432A-4138-8C05-DB6F5163807D}" type="presParOf" srcId="{25D69040-1EA6-4CF3-B656-D125FEC17B47}" destId="{7BB63C82-A598-45F5-8C9D-EA7526F915FB}" srcOrd="0" destOrd="0" presId="urn:microsoft.com/office/officeart/2005/8/layout/process5"/>
    <dgm:cxn modelId="{C84D4E54-77AC-4859-BA52-1AA0FA02607F}" type="presParOf" srcId="{2F8C0925-DEC5-4F46-B061-D69F3C726202}" destId="{17D943FD-90C8-4530-AAFE-B413AD161E32}" srcOrd="10" destOrd="0" presId="urn:microsoft.com/office/officeart/2005/8/layout/process5"/>
    <dgm:cxn modelId="{C0BBB6BE-5536-4898-A7B6-54CB9F72E4B6}" type="presParOf" srcId="{2F8C0925-DEC5-4F46-B061-D69F3C726202}" destId="{E2463C1F-550E-4F08-8AA4-9B044172346F}" srcOrd="11" destOrd="0" presId="urn:microsoft.com/office/officeart/2005/8/layout/process5"/>
    <dgm:cxn modelId="{2E29B35B-CC18-470B-8D68-D211F14AD8F3}" type="presParOf" srcId="{E2463C1F-550E-4F08-8AA4-9B044172346F}" destId="{2D8837B4-043B-41F7-81A2-3B19090B0BC1}" srcOrd="0" destOrd="0" presId="urn:microsoft.com/office/officeart/2005/8/layout/process5"/>
    <dgm:cxn modelId="{2DF84128-67A4-44A1-965C-57BAE50B95C5}" type="presParOf" srcId="{2F8C0925-DEC5-4F46-B061-D69F3C726202}" destId="{B49722FB-092E-4DDD-8B0C-1939F31E1178}" srcOrd="12" destOrd="0" presId="urn:microsoft.com/office/officeart/2005/8/layout/process5"/>
    <dgm:cxn modelId="{FFBB8C57-AFB0-456E-BA55-BD00A12C1D17}" type="presParOf" srcId="{2F8C0925-DEC5-4F46-B061-D69F3C726202}" destId="{62F91CCA-5CDB-44DA-88E7-6D08B7161EB4}" srcOrd="13" destOrd="0" presId="urn:microsoft.com/office/officeart/2005/8/layout/process5"/>
    <dgm:cxn modelId="{CAF9E9EE-FA04-4E97-B6F2-40D18901F93C}" type="presParOf" srcId="{62F91CCA-5CDB-44DA-88E7-6D08B7161EB4}" destId="{8CD1AA25-6E15-436D-BC40-B28DC76EF265}" srcOrd="0" destOrd="0" presId="urn:microsoft.com/office/officeart/2005/8/layout/process5"/>
    <dgm:cxn modelId="{B8CF0717-DAC1-49AD-A9A1-086222AF2579}" type="presParOf" srcId="{2F8C0925-DEC5-4F46-B061-D69F3C726202}" destId="{19C756CF-7530-4974-B297-3B41AC296DA7}" srcOrd="14" destOrd="0" presId="urn:microsoft.com/office/officeart/2005/8/layout/process5"/>
    <dgm:cxn modelId="{41459D87-3CD6-4869-B37B-D43651C515DA}" type="presParOf" srcId="{2F8C0925-DEC5-4F46-B061-D69F3C726202}" destId="{F00A1237-3575-4881-96A4-EF367E5EA1C2}" srcOrd="15" destOrd="0" presId="urn:microsoft.com/office/officeart/2005/8/layout/process5"/>
    <dgm:cxn modelId="{03B5255D-66B3-4A64-8E62-0215DC8CD340}" type="presParOf" srcId="{F00A1237-3575-4881-96A4-EF367E5EA1C2}" destId="{3B16D340-B86D-49CC-BCFA-A5800BAFC702}" srcOrd="0" destOrd="0" presId="urn:microsoft.com/office/officeart/2005/8/layout/process5"/>
    <dgm:cxn modelId="{E39E4D79-4958-4C96-8633-FD34202FAB20}" type="presParOf" srcId="{2F8C0925-DEC5-4F46-B061-D69F3C726202}" destId="{0C7B5309-332E-4E82-B33D-5012A0C7370E}" srcOrd="16" destOrd="0" presId="urn:microsoft.com/office/officeart/2005/8/layout/process5"/>
    <dgm:cxn modelId="{48B65A46-3F38-4358-8223-78E7CAD9D87F}" type="presParOf" srcId="{2F8C0925-DEC5-4F46-B061-D69F3C726202}" destId="{B17720E6-A994-4E9A-A9B4-5B48E378AEEA}" srcOrd="17" destOrd="0" presId="urn:microsoft.com/office/officeart/2005/8/layout/process5"/>
    <dgm:cxn modelId="{5A65B929-AFD0-4084-A7AD-B2540F1467AA}" type="presParOf" srcId="{B17720E6-A994-4E9A-A9B4-5B48E378AEEA}" destId="{2D2A5F59-FBA0-490C-8001-CB508A7BD555}" srcOrd="0" destOrd="0" presId="urn:microsoft.com/office/officeart/2005/8/layout/process5"/>
    <dgm:cxn modelId="{A7952E1F-DD78-49A3-82D1-E16A9163950B}" type="presParOf" srcId="{2F8C0925-DEC5-4F46-B061-D69F3C726202}" destId="{0E74C8B7-093F-483B-AA22-C6FD94A6E02E}"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163FD-2E12-48DA-84D6-940B085BE7F7}" type="doc">
      <dgm:prSet loTypeId="urn:microsoft.com/office/officeart/2005/8/layout/matrix1" loCatId="matrix" qsTypeId="urn:microsoft.com/office/officeart/2005/8/quickstyle/simple4" qsCatId="simple" csTypeId="urn:microsoft.com/office/officeart/2005/8/colors/colorful1#2" csCatId="colorful" phldr="1"/>
      <dgm:spPr/>
      <dgm:t>
        <a:bodyPr/>
        <a:lstStyle/>
        <a:p>
          <a:endParaRPr lang="zh-CN" altLang="en-US"/>
        </a:p>
      </dgm:t>
    </dgm:pt>
    <dgm:pt modelId="{A601D351-0B66-4CCF-8A2C-83D1DE9895EF}">
      <dgm:prSet phldrT="[文本]" custT="1"/>
      <dgm:spPr>
        <a:solidFill>
          <a:schemeClr val="bg1"/>
        </a:solidFill>
        <a:effectLst>
          <a:outerShdw blurRad="508000" dist="381000" dir="2700000" algn="tl" rotWithShape="0">
            <a:prstClr val="black">
              <a:alpha val="40000"/>
            </a:prstClr>
          </a:outerShdw>
        </a:effectLst>
      </dgm:spPr>
      <dgm:t>
        <a:bodyPr/>
        <a:lstStyle/>
        <a:p>
          <a:r>
            <a:rPr lang="en-US" altLang="zh-CN" sz="2400" b="1" dirty="0">
              <a:latin typeface="+mn-lt"/>
              <a:ea typeface="+mn-ea"/>
              <a:cs typeface="+mn-ea"/>
              <a:sym typeface="+mn-lt"/>
            </a:rPr>
            <a:t>4S</a:t>
          </a:r>
          <a:endParaRPr lang="zh-CN" altLang="en-US" sz="2400" b="1" dirty="0">
            <a:latin typeface="+mn-lt"/>
            <a:ea typeface="+mn-ea"/>
            <a:cs typeface="+mn-ea"/>
            <a:sym typeface="+mn-lt"/>
          </a:endParaRPr>
        </a:p>
      </dgm:t>
    </dgm:pt>
    <dgm:pt modelId="{471B35BE-EA80-4606-A06F-85F9600635FB}" type="parTrans" cxnId="{5A264260-C999-4477-8F3C-D54436FEC198}">
      <dgm:prSet/>
      <dgm:spPr/>
      <dgm:t>
        <a:bodyPr/>
        <a:lstStyle/>
        <a:p>
          <a:endParaRPr lang="zh-CN" altLang="en-US" sz="2000" b="1">
            <a:latin typeface="+mn-ea"/>
            <a:ea typeface="+mn-ea"/>
          </a:endParaRPr>
        </a:p>
      </dgm:t>
    </dgm:pt>
    <dgm:pt modelId="{1DD966A9-1C80-46F6-8A4B-0CF6F6BD772C}" type="sibTrans" cxnId="{5A264260-C999-4477-8F3C-D54436FEC198}">
      <dgm:prSet/>
      <dgm:spPr/>
      <dgm:t>
        <a:bodyPr/>
        <a:lstStyle/>
        <a:p>
          <a:endParaRPr lang="zh-CN" altLang="en-US" sz="2000" b="1">
            <a:latin typeface="+mn-ea"/>
            <a:ea typeface="+mn-ea"/>
          </a:endParaRPr>
        </a:p>
      </dgm:t>
    </dgm:pt>
    <dgm:pt modelId="{75604FA5-3BB3-4151-85D3-1E96913A2363}">
      <dgm:prSet phldrT="[文本]" custT="1"/>
      <dgm:spPr>
        <a:solidFill>
          <a:srgbClr val="B8CEF7"/>
        </a:solidFill>
      </dgm:spPr>
      <dgm:t>
        <a:bodyPr/>
        <a:lstStyle/>
        <a:p>
          <a:r>
            <a:rPr lang="zh-CN" altLang="en-US" sz="2000" b="1" dirty="0">
              <a:latin typeface="+mn-lt"/>
              <a:ea typeface="+mn-ea"/>
              <a:cs typeface="+mn-ea"/>
              <a:sym typeface="+mn-lt"/>
            </a:rPr>
            <a:t>迅速</a:t>
          </a:r>
          <a:endParaRPr lang="en-US" altLang="zh-CN" sz="2000" b="1" dirty="0">
            <a:latin typeface="+mn-lt"/>
            <a:ea typeface="+mn-ea"/>
            <a:cs typeface="+mn-ea"/>
            <a:sym typeface="+mn-lt"/>
          </a:endParaRPr>
        </a:p>
        <a:p>
          <a:r>
            <a:rPr lang="en-US" altLang="zh-CN" sz="2000" b="1" dirty="0">
              <a:latin typeface="+mn-lt"/>
              <a:ea typeface="+mn-ea"/>
              <a:cs typeface="+mn-ea"/>
              <a:sym typeface="+mn-lt"/>
            </a:rPr>
            <a:t>(speed)</a:t>
          </a:r>
          <a:endParaRPr lang="zh-CN" altLang="en-US" sz="2000" b="1" dirty="0">
            <a:latin typeface="+mn-lt"/>
            <a:ea typeface="+mn-ea"/>
            <a:cs typeface="+mn-ea"/>
            <a:sym typeface="+mn-lt"/>
          </a:endParaRPr>
        </a:p>
      </dgm:t>
    </dgm:pt>
    <dgm:pt modelId="{B56E6F90-6314-4FF2-9D08-10813C3D3992}" type="parTrans" cxnId="{ABA659B2-72B6-46AE-AED5-5F2BCFF89E6F}">
      <dgm:prSet/>
      <dgm:spPr/>
      <dgm:t>
        <a:bodyPr/>
        <a:lstStyle/>
        <a:p>
          <a:endParaRPr lang="zh-CN" altLang="en-US" sz="2000" b="1">
            <a:latin typeface="+mn-ea"/>
            <a:ea typeface="+mn-ea"/>
          </a:endParaRPr>
        </a:p>
      </dgm:t>
    </dgm:pt>
    <dgm:pt modelId="{D59BCB70-3841-4281-9DEF-0EAFB836D877}" type="sibTrans" cxnId="{ABA659B2-72B6-46AE-AED5-5F2BCFF89E6F}">
      <dgm:prSet/>
      <dgm:spPr/>
      <dgm:t>
        <a:bodyPr/>
        <a:lstStyle/>
        <a:p>
          <a:endParaRPr lang="zh-CN" altLang="en-US" sz="2000" b="1">
            <a:latin typeface="+mn-ea"/>
            <a:ea typeface="+mn-ea"/>
          </a:endParaRPr>
        </a:p>
      </dgm:t>
    </dgm:pt>
    <dgm:pt modelId="{946B4242-25A7-4ABB-AB75-A983FE0886B3}">
      <dgm:prSet phldrT="[文本]" custT="1"/>
      <dgm:spPr>
        <a:solidFill>
          <a:srgbClr val="375FA7"/>
        </a:solidFill>
      </dgm:spPr>
      <dgm:t>
        <a:bodyPr/>
        <a:lstStyle/>
        <a:p>
          <a:r>
            <a:rPr lang="zh-CN" altLang="en-US" sz="2000" b="1" dirty="0">
              <a:latin typeface="+mn-lt"/>
              <a:ea typeface="+mn-ea"/>
              <a:cs typeface="+mn-ea"/>
              <a:sym typeface="+mn-lt"/>
            </a:rPr>
            <a:t>灵巧</a:t>
          </a:r>
          <a:endParaRPr lang="en-US" altLang="zh-CN" sz="2000" b="1" dirty="0">
            <a:latin typeface="+mn-lt"/>
            <a:ea typeface="+mn-ea"/>
            <a:cs typeface="+mn-ea"/>
            <a:sym typeface="+mn-lt"/>
          </a:endParaRPr>
        </a:p>
        <a:p>
          <a:r>
            <a:rPr lang="en-US" altLang="zh-CN" sz="2000" b="1" dirty="0">
              <a:latin typeface="+mn-lt"/>
              <a:ea typeface="+mn-ea"/>
              <a:cs typeface="+mn-ea"/>
              <a:sym typeface="+mn-lt"/>
            </a:rPr>
            <a:t>(smart)</a:t>
          </a:r>
          <a:endParaRPr lang="zh-CN" altLang="en-US" sz="2000" b="1" dirty="0">
            <a:latin typeface="+mn-lt"/>
            <a:ea typeface="+mn-ea"/>
            <a:cs typeface="+mn-ea"/>
            <a:sym typeface="+mn-lt"/>
          </a:endParaRPr>
        </a:p>
      </dgm:t>
    </dgm:pt>
    <dgm:pt modelId="{0D6F615E-8CD3-420A-B5FF-2EA94E83F650}" type="parTrans" cxnId="{E05CEF67-6B7E-466A-A35C-0BFA4F837081}">
      <dgm:prSet/>
      <dgm:spPr/>
      <dgm:t>
        <a:bodyPr/>
        <a:lstStyle/>
        <a:p>
          <a:endParaRPr lang="zh-CN" altLang="en-US" sz="2000" b="1">
            <a:latin typeface="+mn-ea"/>
            <a:ea typeface="+mn-ea"/>
          </a:endParaRPr>
        </a:p>
      </dgm:t>
    </dgm:pt>
    <dgm:pt modelId="{FDDF698F-E842-4B7B-9054-117971A284DF}" type="sibTrans" cxnId="{E05CEF67-6B7E-466A-A35C-0BFA4F837081}">
      <dgm:prSet/>
      <dgm:spPr/>
      <dgm:t>
        <a:bodyPr/>
        <a:lstStyle/>
        <a:p>
          <a:endParaRPr lang="zh-CN" altLang="en-US" sz="2000" b="1">
            <a:latin typeface="+mn-ea"/>
            <a:ea typeface="+mn-ea"/>
          </a:endParaRPr>
        </a:p>
      </dgm:t>
    </dgm:pt>
    <dgm:pt modelId="{353B5845-2B76-47F7-8C28-F26C0E2CA206}">
      <dgm:prSet phldrT="[文本]" custT="1"/>
      <dgm:spPr>
        <a:solidFill>
          <a:srgbClr val="375FA7"/>
        </a:solidFill>
      </dgm:spPr>
      <dgm:t>
        <a:bodyPr/>
        <a:lstStyle/>
        <a:p>
          <a:r>
            <a:rPr lang="zh-CN" altLang="en-US" sz="2000" b="1" dirty="0">
              <a:latin typeface="+mn-lt"/>
              <a:ea typeface="+mn-ea"/>
              <a:cs typeface="+mn-ea"/>
              <a:sym typeface="+mn-lt"/>
            </a:rPr>
            <a:t>微笑</a:t>
          </a:r>
          <a:endParaRPr lang="en-US" altLang="zh-CN" sz="2000" b="1" dirty="0">
            <a:latin typeface="+mn-lt"/>
            <a:ea typeface="+mn-ea"/>
            <a:cs typeface="+mn-ea"/>
            <a:sym typeface="+mn-lt"/>
          </a:endParaRPr>
        </a:p>
        <a:p>
          <a:r>
            <a:rPr lang="en-US" altLang="zh-CN" sz="2000" b="1" dirty="0">
              <a:latin typeface="+mn-lt"/>
              <a:ea typeface="+mn-ea"/>
              <a:cs typeface="+mn-ea"/>
              <a:sym typeface="+mn-lt"/>
            </a:rPr>
            <a:t>(smile)</a:t>
          </a:r>
          <a:endParaRPr lang="zh-CN" altLang="en-US" sz="2000" b="1" dirty="0">
            <a:latin typeface="+mn-lt"/>
            <a:ea typeface="+mn-ea"/>
            <a:cs typeface="+mn-ea"/>
            <a:sym typeface="+mn-lt"/>
          </a:endParaRPr>
        </a:p>
      </dgm:t>
    </dgm:pt>
    <dgm:pt modelId="{2A40034A-868D-4158-9577-B32351A69016}" type="parTrans" cxnId="{EFF0C99C-3420-4F5D-A8FD-D18A30C7082A}">
      <dgm:prSet/>
      <dgm:spPr/>
      <dgm:t>
        <a:bodyPr/>
        <a:lstStyle/>
        <a:p>
          <a:endParaRPr lang="zh-CN" altLang="en-US" sz="2000" b="1">
            <a:latin typeface="+mn-ea"/>
            <a:ea typeface="+mn-ea"/>
          </a:endParaRPr>
        </a:p>
      </dgm:t>
    </dgm:pt>
    <dgm:pt modelId="{887E0311-0BBA-40BE-B141-E35C6D1BE988}" type="sibTrans" cxnId="{EFF0C99C-3420-4F5D-A8FD-D18A30C7082A}">
      <dgm:prSet/>
      <dgm:spPr/>
      <dgm:t>
        <a:bodyPr/>
        <a:lstStyle/>
        <a:p>
          <a:endParaRPr lang="zh-CN" altLang="en-US" sz="2000" b="1">
            <a:latin typeface="+mn-ea"/>
            <a:ea typeface="+mn-ea"/>
          </a:endParaRPr>
        </a:p>
      </dgm:t>
    </dgm:pt>
    <dgm:pt modelId="{1DB5A98D-49BD-4CB5-95D9-F7428ABE7A62}">
      <dgm:prSet phldrT="[文本]" custT="1"/>
      <dgm:spPr>
        <a:solidFill>
          <a:srgbClr val="B8CEF7"/>
        </a:solidFill>
      </dgm:spPr>
      <dgm:t>
        <a:bodyPr/>
        <a:lstStyle/>
        <a:p>
          <a:r>
            <a:rPr lang="zh-CN" altLang="en-US" sz="2000" b="1" dirty="0">
              <a:latin typeface="+mn-lt"/>
              <a:ea typeface="+mn-ea"/>
              <a:cs typeface="+mn-ea"/>
              <a:sym typeface="+mn-lt"/>
            </a:rPr>
            <a:t>诚恳</a:t>
          </a:r>
          <a:endParaRPr lang="en-US" altLang="zh-CN" sz="2000" b="1" dirty="0">
            <a:latin typeface="+mn-lt"/>
            <a:ea typeface="+mn-ea"/>
            <a:cs typeface="+mn-ea"/>
            <a:sym typeface="+mn-lt"/>
          </a:endParaRPr>
        </a:p>
        <a:p>
          <a:r>
            <a:rPr lang="en-US" altLang="zh-CN" sz="2000" b="1" dirty="0">
              <a:latin typeface="+mn-lt"/>
              <a:ea typeface="+mn-ea"/>
              <a:cs typeface="+mn-ea"/>
              <a:sym typeface="+mn-lt"/>
            </a:rPr>
            <a:t>(sincerity)</a:t>
          </a:r>
          <a:endParaRPr lang="zh-CN" altLang="en-US" sz="2000" b="1" dirty="0">
            <a:latin typeface="+mn-lt"/>
            <a:ea typeface="+mn-ea"/>
            <a:cs typeface="+mn-ea"/>
            <a:sym typeface="+mn-lt"/>
          </a:endParaRPr>
        </a:p>
      </dgm:t>
    </dgm:pt>
    <dgm:pt modelId="{5AB89996-1536-4795-9774-C01BA2F5B9B6}" type="parTrans" cxnId="{75CFB9A1-4E06-4DCE-B7A9-A09AB2C72761}">
      <dgm:prSet/>
      <dgm:spPr/>
      <dgm:t>
        <a:bodyPr/>
        <a:lstStyle/>
        <a:p>
          <a:endParaRPr lang="zh-CN" altLang="en-US" sz="2000" b="1">
            <a:latin typeface="+mn-ea"/>
            <a:ea typeface="+mn-ea"/>
          </a:endParaRPr>
        </a:p>
      </dgm:t>
    </dgm:pt>
    <dgm:pt modelId="{C081A1A3-6331-4AF2-86D1-BBE0C5467F24}" type="sibTrans" cxnId="{75CFB9A1-4E06-4DCE-B7A9-A09AB2C72761}">
      <dgm:prSet/>
      <dgm:spPr/>
      <dgm:t>
        <a:bodyPr/>
        <a:lstStyle/>
        <a:p>
          <a:endParaRPr lang="zh-CN" altLang="en-US" sz="2000" b="1">
            <a:latin typeface="+mn-ea"/>
            <a:ea typeface="+mn-ea"/>
          </a:endParaRPr>
        </a:p>
      </dgm:t>
    </dgm:pt>
    <dgm:pt modelId="{68617843-D9BB-40E5-B49D-4AC9793D88B9}" type="pres">
      <dgm:prSet presAssocID="{BFF163FD-2E12-48DA-84D6-940B085BE7F7}" presName="diagram" presStyleCnt="0">
        <dgm:presLayoutVars>
          <dgm:chMax val="1"/>
          <dgm:dir/>
          <dgm:animLvl val="ctr"/>
          <dgm:resizeHandles val="exact"/>
        </dgm:presLayoutVars>
      </dgm:prSet>
      <dgm:spPr/>
      <dgm:t>
        <a:bodyPr/>
        <a:lstStyle/>
        <a:p>
          <a:endParaRPr lang="zh-CN" altLang="en-US"/>
        </a:p>
      </dgm:t>
    </dgm:pt>
    <dgm:pt modelId="{2F73D09A-83C2-4F32-8B79-BD8D21C41507}" type="pres">
      <dgm:prSet presAssocID="{BFF163FD-2E12-48DA-84D6-940B085BE7F7}" presName="matrix" presStyleCnt="0"/>
      <dgm:spPr/>
    </dgm:pt>
    <dgm:pt modelId="{2B80D6F7-1D95-418B-8CFD-8BE039DC5DC0}" type="pres">
      <dgm:prSet presAssocID="{BFF163FD-2E12-48DA-84D6-940B085BE7F7}" presName="tile1" presStyleLbl="node1" presStyleIdx="0" presStyleCnt="4"/>
      <dgm:spPr/>
      <dgm:t>
        <a:bodyPr/>
        <a:lstStyle/>
        <a:p>
          <a:endParaRPr lang="zh-CN" altLang="en-US"/>
        </a:p>
      </dgm:t>
    </dgm:pt>
    <dgm:pt modelId="{89C21439-0973-4D6D-A45A-D6EC00D7B2A0}" type="pres">
      <dgm:prSet presAssocID="{BFF163FD-2E12-48DA-84D6-940B085BE7F7}" presName="tile1text" presStyleLbl="node1" presStyleIdx="0" presStyleCnt="4">
        <dgm:presLayoutVars>
          <dgm:chMax val="0"/>
          <dgm:chPref val="0"/>
          <dgm:bulletEnabled val="1"/>
        </dgm:presLayoutVars>
      </dgm:prSet>
      <dgm:spPr/>
      <dgm:t>
        <a:bodyPr/>
        <a:lstStyle/>
        <a:p>
          <a:endParaRPr lang="zh-CN" altLang="en-US"/>
        </a:p>
      </dgm:t>
    </dgm:pt>
    <dgm:pt modelId="{821C6AF0-700B-481A-B079-1B728DC196B2}" type="pres">
      <dgm:prSet presAssocID="{BFF163FD-2E12-48DA-84D6-940B085BE7F7}" presName="tile2" presStyleLbl="node1" presStyleIdx="1" presStyleCnt="4" custLinFactNeighborX="1504" custLinFactNeighborY="-23377"/>
      <dgm:spPr/>
      <dgm:t>
        <a:bodyPr/>
        <a:lstStyle/>
        <a:p>
          <a:endParaRPr lang="zh-CN" altLang="en-US"/>
        </a:p>
      </dgm:t>
    </dgm:pt>
    <dgm:pt modelId="{48E8F53F-3D4A-4A56-9D73-0365915643BF}" type="pres">
      <dgm:prSet presAssocID="{BFF163FD-2E12-48DA-84D6-940B085BE7F7}" presName="tile2text" presStyleLbl="node1" presStyleIdx="1" presStyleCnt="4">
        <dgm:presLayoutVars>
          <dgm:chMax val="0"/>
          <dgm:chPref val="0"/>
          <dgm:bulletEnabled val="1"/>
        </dgm:presLayoutVars>
      </dgm:prSet>
      <dgm:spPr/>
      <dgm:t>
        <a:bodyPr/>
        <a:lstStyle/>
        <a:p>
          <a:endParaRPr lang="zh-CN" altLang="en-US"/>
        </a:p>
      </dgm:t>
    </dgm:pt>
    <dgm:pt modelId="{3F33E48F-EA7D-4735-B5BF-7C1BAC27A828}" type="pres">
      <dgm:prSet presAssocID="{BFF163FD-2E12-48DA-84D6-940B085BE7F7}" presName="tile3" presStyleLbl="node1" presStyleIdx="2" presStyleCnt="4"/>
      <dgm:spPr/>
      <dgm:t>
        <a:bodyPr/>
        <a:lstStyle/>
        <a:p>
          <a:endParaRPr lang="zh-CN" altLang="en-US"/>
        </a:p>
      </dgm:t>
    </dgm:pt>
    <dgm:pt modelId="{81FA2230-1B5D-47FD-99A2-29E32DE6E44A}" type="pres">
      <dgm:prSet presAssocID="{BFF163FD-2E12-48DA-84D6-940B085BE7F7}" presName="tile3text" presStyleLbl="node1" presStyleIdx="2" presStyleCnt="4">
        <dgm:presLayoutVars>
          <dgm:chMax val="0"/>
          <dgm:chPref val="0"/>
          <dgm:bulletEnabled val="1"/>
        </dgm:presLayoutVars>
      </dgm:prSet>
      <dgm:spPr/>
      <dgm:t>
        <a:bodyPr/>
        <a:lstStyle/>
        <a:p>
          <a:endParaRPr lang="zh-CN" altLang="en-US"/>
        </a:p>
      </dgm:t>
    </dgm:pt>
    <dgm:pt modelId="{368FEB50-91B4-4A7F-9B59-279D841CF4F2}" type="pres">
      <dgm:prSet presAssocID="{BFF163FD-2E12-48DA-84D6-940B085BE7F7}" presName="tile4" presStyleLbl="node1" presStyleIdx="3" presStyleCnt="4"/>
      <dgm:spPr/>
      <dgm:t>
        <a:bodyPr/>
        <a:lstStyle/>
        <a:p>
          <a:endParaRPr lang="zh-CN" altLang="en-US"/>
        </a:p>
      </dgm:t>
    </dgm:pt>
    <dgm:pt modelId="{6BED1C40-0986-4BE5-8C81-F94C39B1545C}" type="pres">
      <dgm:prSet presAssocID="{BFF163FD-2E12-48DA-84D6-940B085BE7F7}" presName="tile4text" presStyleLbl="node1" presStyleIdx="3" presStyleCnt="4">
        <dgm:presLayoutVars>
          <dgm:chMax val="0"/>
          <dgm:chPref val="0"/>
          <dgm:bulletEnabled val="1"/>
        </dgm:presLayoutVars>
      </dgm:prSet>
      <dgm:spPr/>
      <dgm:t>
        <a:bodyPr/>
        <a:lstStyle/>
        <a:p>
          <a:endParaRPr lang="zh-CN" altLang="en-US"/>
        </a:p>
      </dgm:t>
    </dgm:pt>
    <dgm:pt modelId="{D39D88FE-E478-4239-ADD1-C360E5C0B62C}" type="pres">
      <dgm:prSet presAssocID="{BFF163FD-2E12-48DA-84D6-940B085BE7F7}" presName="centerTile" presStyleLbl="fgShp" presStyleIdx="0" presStyleCnt="1">
        <dgm:presLayoutVars>
          <dgm:chMax val="0"/>
          <dgm:chPref val="0"/>
        </dgm:presLayoutVars>
      </dgm:prSet>
      <dgm:spPr/>
      <dgm:t>
        <a:bodyPr/>
        <a:lstStyle/>
        <a:p>
          <a:endParaRPr lang="zh-CN" altLang="en-US"/>
        </a:p>
      </dgm:t>
    </dgm:pt>
  </dgm:ptLst>
  <dgm:cxnLst>
    <dgm:cxn modelId="{0F0C5B2B-FC11-43DD-ABA4-D798FA430091}" type="presOf" srcId="{BFF163FD-2E12-48DA-84D6-940B085BE7F7}" destId="{68617843-D9BB-40E5-B49D-4AC9793D88B9}" srcOrd="0" destOrd="0" presId="urn:microsoft.com/office/officeart/2005/8/layout/matrix1"/>
    <dgm:cxn modelId="{1C683D40-4322-4C88-A84B-AB1A8EB9CC31}" type="presOf" srcId="{946B4242-25A7-4ABB-AB75-A983FE0886B3}" destId="{821C6AF0-700B-481A-B079-1B728DC196B2}" srcOrd="0" destOrd="0" presId="urn:microsoft.com/office/officeart/2005/8/layout/matrix1"/>
    <dgm:cxn modelId="{EFF0C99C-3420-4F5D-A8FD-D18A30C7082A}" srcId="{A601D351-0B66-4CCF-8A2C-83D1DE9895EF}" destId="{353B5845-2B76-47F7-8C28-F26C0E2CA206}" srcOrd="2" destOrd="0" parTransId="{2A40034A-868D-4158-9577-B32351A69016}" sibTransId="{887E0311-0BBA-40BE-B141-E35C6D1BE988}"/>
    <dgm:cxn modelId="{E05CEF67-6B7E-466A-A35C-0BFA4F837081}" srcId="{A601D351-0B66-4CCF-8A2C-83D1DE9895EF}" destId="{946B4242-25A7-4ABB-AB75-A983FE0886B3}" srcOrd="1" destOrd="0" parTransId="{0D6F615E-8CD3-420A-B5FF-2EA94E83F650}" sibTransId="{FDDF698F-E842-4B7B-9054-117971A284DF}"/>
    <dgm:cxn modelId="{729F8983-062D-4F07-AEDA-569395CE1466}" type="presOf" srcId="{946B4242-25A7-4ABB-AB75-A983FE0886B3}" destId="{48E8F53F-3D4A-4A56-9D73-0365915643BF}" srcOrd="1" destOrd="0" presId="urn:microsoft.com/office/officeart/2005/8/layout/matrix1"/>
    <dgm:cxn modelId="{C776719D-0B0F-4A8B-BD5D-E593D52B6D5E}" type="presOf" srcId="{1DB5A98D-49BD-4CB5-95D9-F7428ABE7A62}" destId="{368FEB50-91B4-4A7F-9B59-279D841CF4F2}" srcOrd="0" destOrd="0" presId="urn:microsoft.com/office/officeart/2005/8/layout/matrix1"/>
    <dgm:cxn modelId="{09711F5B-AF18-412A-9321-738E49039C9A}" type="presOf" srcId="{75604FA5-3BB3-4151-85D3-1E96913A2363}" destId="{2B80D6F7-1D95-418B-8CFD-8BE039DC5DC0}" srcOrd="0" destOrd="0" presId="urn:microsoft.com/office/officeart/2005/8/layout/matrix1"/>
    <dgm:cxn modelId="{75CFB9A1-4E06-4DCE-B7A9-A09AB2C72761}" srcId="{A601D351-0B66-4CCF-8A2C-83D1DE9895EF}" destId="{1DB5A98D-49BD-4CB5-95D9-F7428ABE7A62}" srcOrd="3" destOrd="0" parTransId="{5AB89996-1536-4795-9774-C01BA2F5B9B6}" sibTransId="{C081A1A3-6331-4AF2-86D1-BBE0C5467F24}"/>
    <dgm:cxn modelId="{ABA659B2-72B6-46AE-AED5-5F2BCFF89E6F}" srcId="{A601D351-0B66-4CCF-8A2C-83D1DE9895EF}" destId="{75604FA5-3BB3-4151-85D3-1E96913A2363}" srcOrd="0" destOrd="0" parTransId="{B56E6F90-6314-4FF2-9D08-10813C3D3992}" sibTransId="{D59BCB70-3841-4281-9DEF-0EAFB836D877}"/>
    <dgm:cxn modelId="{093B3F4B-C5DE-4F36-8900-E79BD2127C19}" type="presOf" srcId="{353B5845-2B76-47F7-8C28-F26C0E2CA206}" destId="{81FA2230-1B5D-47FD-99A2-29E32DE6E44A}" srcOrd="1" destOrd="0" presId="urn:microsoft.com/office/officeart/2005/8/layout/matrix1"/>
    <dgm:cxn modelId="{6BE3BEBD-E7B5-4E35-AEF9-DE9B475E799A}" type="presOf" srcId="{1DB5A98D-49BD-4CB5-95D9-F7428ABE7A62}" destId="{6BED1C40-0986-4BE5-8C81-F94C39B1545C}" srcOrd="1" destOrd="0" presId="urn:microsoft.com/office/officeart/2005/8/layout/matrix1"/>
    <dgm:cxn modelId="{81545277-904C-41C9-9DEC-B4C244FDF3E3}" type="presOf" srcId="{353B5845-2B76-47F7-8C28-F26C0E2CA206}" destId="{3F33E48F-EA7D-4735-B5BF-7C1BAC27A828}" srcOrd="0" destOrd="0" presId="urn:microsoft.com/office/officeart/2005/8/layout/matrix1"/>
    <dgm:cxn modelId="{939E4B01-92B4-4503-824F-41A6DB5978A1}" type="presOf" srcId="{75604FA5-3BB3-4151-85D3-1E96913A2363}" destId="{89C21439-0973-4D6D-A45A-D6EC00D7B2A0}" srcOrd="1" destOrd="0" presId="urn:microsoft.com/office/officeart/2005/8/layout/matrix1"/>
    <dgm:cxn modelId="{5A264260-C999-4477-8F3C-D54436FEC198}" srcId="{BFF163FD-2E12-48DA-84D6-940B085BE7F7}" destId="{A601D351-0B66-4CCF-8A2C-83D1DE9895EF}" srcOrd="0" destOrd="0" parTransId="{471B35BE-EA80-4606-A06F-85F9600635FB}" sibTransId="{1DD966A9-1C80-46F6-8A4B-0CF6F6BD772C}"/>
    <dgm:cxn modelId="{7CE5D318-FF50-4562-BAC8-FFA96B060B75}" type="presOf" srcId="{A601D351-0B66-4CCF-8A2C-83D1DE9895EF}" destId="{D39D88FE-E478-4239-ADD1-C360E5C0B62C}" srcOrd="0" destOrd="0" presId="urn:microsoft.com/office/officeart/2005/8/layout/matrix1"/>
    <dgm:cxn modelId="{5CEBD915-749F-4F74-A311-5D1905DA0B23}" type="presParOf" srcId="{68617843-D9BB-40E5-B49D-4AC9793D88B9}" destId="{2F73D09A-83C2-4F32-8B79-BD8D21C41507}" srcOrd="0" destOrd="0" presId="urn:microsoft.com/office/officeart/2005/8/layout/matrix1"/>
    <dgm:cxn modelId="{8FA1F95E-7A3C-4F99-ACA1-14F984252770}" type="presParOf" srcId="{2F73D09A-83C2-4F32-8B79-BD8D21C41507}" destId="{2B80D6F7-1D95-418B-8CFD-8BE039DC5DC0}" srcOrd="0" destOrd="0" presId="urn:microsoft.com/office/officeart/2005/8/layout/matrix1"/>
    <dgm:cxn modelId="{5130B99C-7953-4F0C-842C-0755D8716D90}" type="presParOf" srcId="{2F73D09A-83C2-4F32-8B79-BD8D21C41507}" destId="{89C21439-0973-4D6D-A45A-D6EC00D7B2A0}" srcOrd="1" destOrd="0" presId="urn:microsoft.com/office/officeart/2005/8/layout/matrix1"/>
    <dgm:cxn modelId="{1DA4B0CE-1B02-4C62-9770-6469C677A32A}" type="presParOf" srcId="{2F73D09A-83C2-4F32-8B79-BD8D21C41507}" destId="{821C6AF0-700B-481A-B079-1B728DC196B2}" srcOrd="2" destOrd="0" presId="urn:microsoft.com/office/officeart/2005/8/layout/matrix1"/>
    <dgm:cxn modelId="{824DEA36-0457-4683-B6DA-30E285E5D598}" type="presParOf" srcId="{2F73D09A-83C2-4F32-8B79-BD8D21C41507}" destId="{48E8F53F-3D4A-4A56-9D73-0365915643BF}" srcOrd="3" destOrd="0" presId="urn:microsoft.com/office/officeart/2005/8/layout/matrix1"/>
    <dgm:cxn modelId="{F6BDB7A1-4B78-4F49-959B-4F1C04BB07F9}" type="presParOf" srcId="{2F73D09A-83C2-4F32-8B79-BD8D21C41507}" destId="{3F33E48F-EA7D-4735-B5BF-7C1BAC27A828}" srcOrd="4" destOrd="0" presId="urn:microsoft.com/office/officeart/2005/8/layout/matrix1"/>
    <dgm:cxn modelId="{F6017B08-EA1E-4D8B-BBC7-743185CE55E8}" type="presParOf" srcId="{2F73D09A-83C2-4F32-8B79-BD8D21C41507}" destId="{81FA2230-1B5D-47FD-99A2-29E32DE6E44A}" srcOrd="5" destOrd="0" presId="urn:microsoft.com/office/officeart/2005/8/layout/matrix1"/>
    <dgm:cxn modelId="{89B5B553-FE61-4BA2-90A2-9B5B8522F97C}" type="presParOf" srcId="{2F73D09A-83C2-4F32-8B79-BD8D21C41507}" destId="{368FEB50-91B4-4A7F-9B59-279D841CF4F2}" srcOrd="6" destOrd="0" presId="urn:microsoft.com/office/officeart/2005/8/layout/matrix1"/>
    <dgm:cxn modelId="{CF138F08-969C-419E-ABD1-5BA68E0AAF6B}" type="presParOf" srcId="{2F73D09A-83C2-4F32-8B79-BD8D21C41507}" destId="{6BED1C40-0986-4BE5-8C81-F94C39B1545C}" srcOrd="7" destOrd="0" presId="urn:microsoft.com/office/officeart/2005/8/layout/matrix1"/>
    <dgm:cxn modelId="{B5DB9FA9-446E-4813-8C4A-6A981483A947}" type="presParOf" srcId="{68617843-D9BB-40E5-B49D-4AC9793D88B9}" destId="{D39D88FE-E478-4239-ADD1-C360E5C0B62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7DCBD-04A1-4D8B-8A62-7542A8136086}">
      <dsp:nvSpPr>
        <dsp:cNvPr id="0" name=""/>
        <dsp:cNvSpPr/>
      </dsp:nvSpPr>
      <dsp:spPr>
        <a:xfrm>
          <a:off x="3317" y="43658"/>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欢迎光临</a:t>
          </a:r>
        </a:p>
      </dsp:txBody>
      <dsp:txXfrm>
        <a:off x="28807" y="69148"/>
        <a:ext cx="1399533" cy="819328"/>
      </dsp:txXfrm>
    </dsp:sp>
    <dsp:sp modelId="{40F41888-31EC-4312-A9B4-D07E5C61A11B}">
      <dsp:nvSpPr>
        <dsp:cNvPr id="0" name=""/>
        <dsp:cNvSpPr/>
      </dsp:nvSpPr>
      <dsp:spPr>
        <a:xfrm>
          <a:off x="1581476" y="298948"/>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1581476" y="370893"/>
        <a:ext cx="215256" cy="215837"/>
      </dsp:txXfrm>
    </dsp:sp>
    <dsp:sp modelId="{B0526812-DC53-4F44-BD3B-A765A476FCD0}">
      <dsp:nvSpPr>
        <dsp:cNvPr id="0" name=""/>
        <dsp:cNvSpPr/>
      </dsp:nvSpPr>
      <dsp:spPr>
        <a:xfrm>
          <a:off x="2034036" y="43658"/>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微笑和客人打招呼</a:t>
          </a:r>
        </a:p>
      </dsp:txBody>
      <dsp:txXfrm>
        <a:off x="2059526" y="69148"/>
        <a:ext cx="1399533" cy="819328"/>
      </dsp:txXfrm>
    </dsp:sp>
    <dsp:sp modelId="{DA117340-3116-4797-B305-1CE182007995}">
      <dsp:nvSpPr>
        <dsp:cNvPr id="0" name=""/>
        <dsp:cNvSpPr/>
      </dsp:nvSpPr>
      <dsp:spPr>
        <a:xfrm>
          <a:off x="3612194" y="298948"/>
          <a:ext cx="307508" cy="359727"/>
        </a:xfrm>
        <a:prstGeom prst="rightArrow">
          <a:avLst>
            <a:gd name="adj1" fmla="val 60000"/>
            <a:gd name="adj2" fmla="val 5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3612194" y="370893"/>
        <a:ext cx="215256" cy="215837"/>
      </dsp:txXfrm>
    </dsp:sp>
    <dsp:sp modelId="{CE67CA2E-558B-4CA2-BD5E-03600CFC9350}">
      <dsp:nvSpPr>
        <dsp:cNvPr id="0" name=""/>
        <dsp:cNvSpPr/>
      </dsp:nvSpPr>
      <dsp:spPr>
        <a:xfrm>
          <a:off x="4064755" y="43658"/>
          <a:ext cx="1450513" cy="870308"/>
        </a:xfrm>
        <a:prstGeom prst="roundRect">
          <a:avLst>
            <a:gd name="adj" fmla="val 1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揣摩顾客需要</a:t>
          </a:r>
        </a:p>
      </dsp:txBody>
      <dsp:txXfrm>
        <a:off x="4090245" y="69148"/>
        <a:ext cx="1399533" cy="819328"/>
      </dsp:txXfrm>
    </dsp:sp>
    <dsp:sp modelId="{86AD1C53-C335-4AB9-91BC-00074F56DCC3}">
      <dsp:nvSpPr>
        <dsp:cNvPr id="0" name=""/>
        <dsp:cNvSpPr/>
      </dsp:nvSpPr>
      <dsp:spPr>
        <a:xfrm>
          <a:off x="5642913" y="298948"/>
          <a:ext cx="307508" cy="359727"/>
        </a:xfrm>
        <a:prstGeom prst="rightArrow">
          <a:avLst>
            <a:gd name="adj1" fmla="val 60000"/>
            <a:gd name="adj2" fmla="val 5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5642913" y="370893"/>
        <a:ext cx="215256" cy="215837"/>
      </dsp:txXfrm>
    </dsp:sp>
    <dsp:sp modelId="{B9A24C56-F764-475D-9A04-5BF9EB15FBB8}">
      <dsp:nvSpPr>
        <dsp:cNvPr id="0" name=""/>
        <dsp:cNvSpPr/>
      </dsp:nvSpPr>
      <dsp:spPr>
        <a:xfrm>
          <a:off x="6095473" y="43658"/>
          <a:ext cx="1450513" cy="870308"/>
        </a:xfrm>
        <a:prstGeom prst="roundRect">
          <a:avLst>
            <a:gd name="adj" fmla="val 1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产品解说</a:t>
          </a:r>
        </a:p>
      </dsp:txBody>
      <dsp:txXfrm>
        <a:off x="6120963" y="69148"/>
        <a:ext cx="1399533" cy="819328"/>
      </dsp:txXfrm>
    </dsp:sp>
    <dsp:sp modelId="{20FC64BF-3FF7-4FD7-9837-AAC26966BF76}">
      <dsp:nvSpPr>
        <dsp:cNvPr id="0" name=""/>
        <dsp:cNvSpPr/>
      </dsp:nvSpPr>
      <dsp:spPr>
        <a:xfrm rot="5400000">
          <a:off x="6666976" y="1015502"/>
          <a:ext cx="307508" cy="359727"/>
        </a:xfrm>
        <a:prstGeom prst="rightArrow">
          <a:avLst>
            <a:gd name="adj1" fmla="val 60000"/>
            <a:gd name="adj2" fmla="val 5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5400000">
        <a:off x="6712812" y="1041611"/>
        <a:ext cx="215837" cy="215256"/>
      </dsp:txXfrm>
    </dsp:sp>
    <dsp:sp modelId="{764B2AA2-941F-4C68-B40B-6A80D1DF618D}">
      <dsp:nvSpPr>
        <dsp:cNvPr id="0" name=""/>
        <dsp:cNvSpPr/>
      </dsp:nvSpPr>
      <dsp:spPr>
        <a:xfrm>
          <a:off x="6095473" y="1494171"/>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劝说推荐</a:t>
          </a:r>
        </a:p>
      </dsp:txBody>
      <dsp:txXfrm>
        <a:off x="6120963" y="1519661"/>
        <a:ext cx="1399533" cy="819328"/>
      </dsp:txXfrm>
    </dsp:sp>
    <dsp:sp modelId="{25D69040-1EA6-4CF3-B656-D125FEC17B47}">
      <dsp:nvSpPr>
        <dsp:cNvPr id="0" name=""/>
        <dsp:cNvSpPr/>
      </dsp:nvSpPr>
      <dsp:spPr>
        <a:xfrm rot="10800000">
          <a:off x="5660319" y="1749461"/>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5752571" y="1821406"/>
        <a:ext cx="215256" cy="215837"/>
      </dsp:txXfrm>
    </dsp:sp>
    <dsp:sp modelId="{17D943FD-90C8-4530-AAFE-B413AD161E32}">
      <dsp:nvSpPr>
        <dsp:cNvPr id="0" name=""/>
        <dsp:cNvSpPr/>
      </dsp:nvSpPr>
      <dsp:spPr>
        <a:xfrm>
          <a:off x="4064755" y="1494171"/>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促成交易          </a:t>
          </a:r>
        </a:p>
      </dsp:txBody>
      <dsp:txXfrm>
        <a:off x="4090245" y="1519661"/>
        <a:ext cx="1399533" cy="819328"/>
      </dsp:txXfrm>
    </dsp:sp>
    <dsp:sp modelId="{E2463C1F-550E-4F08-8AA4-9B044172346F}">
      <dsp:nvSpPr>
        <dsp:cNvPr id="0" name=""/>
        <dsp:cNvSpPr/>
      </dsp:nvSpPr>
      <dsp:spPr>
        <a:xfrm rot="10800000">
          <a:off x="3629601" y="1749461"/>
          <a:ext cx="307508" cy="359727"/>
        </a:xfrm>
        <a:prstGeom prst="rightArrow">
          <a:avLst>
            <a:gd name="adj1" fmla="val 60000"/>
            <a:gd name="adj2" fmla="val 5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3721853" y="1821406"/>
        <a:ext cx="215256" cy="215837"/>
      </dsp:txXfrm>
    </dsp:sp>
    <dsp:sp modelId="{B49722FB-092E-4DDD-8B0C-1939F31E1178}">
      <dsp:nvSpPr>
        <dsp:cNvPr id="0" name=""/>
        <dsp:cNvSpPr/>
      </dsp:nvSpPr>
      <dsp:spPr>
        <a:xfrm>
          <a:off x="2034036" y="1494171"/>
          <a:ext cx="1450513" cy="870308"/>
        </a:xfrm>
        <a:prstGeom prst="roundRect">
          <a:avLst>
            <a:gd name="adj" fmla="val 1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收银服务         </a:t>
          </a:r>
        </a:p>
      </dsp:txBody>
      <dsp:txXfrm>
        <a:off x="2059526" y="1519661"/>
        <a:ext cx="1399533" cy="819328"/>
      </dsp:txXfrm>
    </dsp:sp>
    <dsp:sp modelId="{62F91CCA-5CDB-44DA-88E7-6D08B7161EB4}">
      <dsp:nvSpPr>
        <dsp:cNvPr id="0" name=""/>
        <dsp:cNvSpPr/>
      </dsp:nvSpPr>
      <dsp:spPr>
        <a:xfrm rot="10800000">
          <a:off x="1598882" y="1749461"/>
          <a:ext cx="307508" cy="359727"/>
        </a:xfrm>
        <a:prstGeom prst="rightArrow">
          <a:avLst>
            <a:gd name="adj1" fmla="val 60000"/>
            <a:gd name="adj2" fmla="val 5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1691134" y="1821406"/>
        <a:ext cx="215256" cy="215837"/>
      </dsp:txXfrm>
    </dsp:sp>
    <dsp:sp modelId="{19C756CF-7530-4974-B297-3B41AC296DA7}">
      <dsp:nvSpPr>
        <dsp:cNvPr id="0" name=""/>
        <dsp:cNvSpPr/>
      </dsp:nvSpPr>
      <dsp:spPr>
        <a:xfrm>
          <a:off x="3317" y="1494171"/>
          <a:ext cx="1450513" cy="870308"/>
        </a:xfrm>
        <a:prstGeom prst="roundRect">
          <a:avLst>
            <a:gd name="adj" fmla="val 1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ＶＩＰ登记</a:t>
          </a:r>
        </a:p>
      </dsp:txBody>
      <dsp:txXfrm>
        <a:off x="28807" y="1519661"/>
        <a:ext cx="1399533" cy="819328"/>
      </dsp:txXfrm>
    </dsp:sp>
    <dsp:sp modelId="{F00A1237-3575-4881-96A4-EF367E5EA1C2}">
      <dsp:nvSpPr>
        <dsp:cNvPr id="0" name=""/>
        <dsp:cNvSpPr/>
      </dsp:nvSpPr>
      <dsp:spPr>
        <a:xfrm rot="5400000">
          <a:off x="574819" y="2466015"/>
          <a:ext cx="307508" cy="359727"/>
        </a:xfrm>
        <a:prstGeom prst="rightArrow">
          <a:avLst>
            <a:gd name="adj1" fmla="val 60000"/>
            <a:gd name="adj2" fmla="val 5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5400000">
        <a:off x="620655" y="2492124"/>
        <a:ext cx="215837" cy="215256"/>
      </dsp:txXfrm>
    </dsp:sp>
    <dsp:sp modelId="{0C7B5309-332E-4E82-B33D-5012A0C7370E}">
      <dsp:nvSpPr>
        <dsp:cNvPr id="0" name=""/>
        <dsp:cNvSpPr/>
      </dsp:nvSpPr>
      <dsp:spPr>
        <a:xfrm>
          <a:off x="3317" y="2944684"/>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售后服务告之</a:t>
          </a:r>
        </a:p>
      </dsp:txBody>
      <dsp:txXfrm>
        <a:off x="28807" y="2970174"/>
        <a:ext cx="1399533" cy="819328"/>
      </dsp:txXfrm>
    </dsp:sp>
    <dsp:sp modelId="{B17720E6-A994-4E9A-A9B4-5B48E378AEEA}">
      <dsp:nvSpPr>
        <dsp:cNvPr id="0" name=""/>
        <dsp:cNvSpPr/>
      </dsp:nvSpPr>
      <dsp:spPr>
        <a:xfrm>
          <a:off x="1581476" y="3199975"/>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1581476" y="3271920"/>
        <a:ext cx="215256" cy="215837"/>
      </dsp:txXfrm>
    </dsp:sp>
    <dsp:sp modelId="{0E74C8B7-093F-483B-AA22-C6FD94A6E02E}">
      <dsp:nvSpPr>
        <dsp:cNvPr id="0" name=""/>
        <dsp:cNvSpPr/>
      </dsp:nvSpPr>
      <dsp:spPr>
        <a:xfrm>
          <a:off x="2034036" y="2944684"/>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结束送客</a:t>
          </a:r>
        </a:p>
      </dsp:txBody>
      <dsp:txXfrm>
        <a:off x="2059526" y="2970174"/>
        <a:ext cx="1399533" cy="819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0D6F7-1D95-418B-8CFD-8BE039DC5DC0}">
      <dsp:nvSpPr>
        <dsp:cNvPr id="0" name=""/>
        <dsp:cNvSpPr/>
      </dsp:nvSpPr>
      <dsp:spPr>
        <a:xfrm rot="16200000">
          <a:off x="494463" y="-494463"/>
          <a:ext cx="1114424" cy="2103350"/>
        </a:xfrm>
        <a:prstGeom prst="round1Rect">
          <a:avLst/>
        </a:prstGeom>
        <a:solidFill>
          <a:srgbClr val="B8CE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迅速</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(speed)</a:t>
          </a:r>
          <a:endParaRPr lang="zh-CN" altLang="en-US" sz="2000" b="1" kern="1200" dirty="0">
            <a:latin typeface="+mn-lt"/>
            <a:ea typeface="+mn-ea"/>
            <a:cs typeface="+mn-ea"/>
            <a:sym typeface="+mn-lt"/>
          </a:endParaRPr>
        </a:p>
      </dsp:txBody>
      <dsp:txXfrm rot="5400000">
        <a:off x="0" y="0"/>
        <a:ext cx="2103350" cy="835818"/>
      </dsp:txXfrm>
    </dsp:sp>
    <dsp:sp modelId="{821C6AF0-700B-481A-B079-1B728DC196B2}">
      <dsp:nvSpPr>
        <dsp:cNvPr id="0" name=""/>
        <dsp:cNvSpPr/>
      </dsp:nvSpPr>
      <dsp:spPr>
        <a:xfrm>
          <a:off x="2103350" y="0"/>
          <a:ext cx="2103350" cy="1114424"/>
        </a:xfrm>
        <a:prstGeom prst="round1Rect">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灵巧</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(smart)</a:t>
          </a:r>
          <a:endParaRPr lang="zh-CN" altLang="en-US" sz="2000" b="1" kern="1200" dirty="0">
            <a:latin typeface="+mn-lt"/>
            <a:ea typeface="+mn-ea"/>
            <a:cs typeface="+mn-ea"/>
            <a:sym typeface="+mn-lt"/>
          </a:endParaRPr>
        </a:p>
      </dsp:txBody>
      <dsp:txXfrm>
        <a:off x="2103350" y="0"/>
        <a:ext cx="2103350" cy="835818"/>
      </dsp:txXfrm>
    </dsp:sp>
    <dsp:sp modelId="{3F33E48F-EA7D-4735-B5BF-7C1BAC27A828}">
      <dsp:nvSpPr>
        <dsp:cNvPr id="0" name=""/>
        <dsp:cNvSpPr/>
      </dsp:nvSpPr>
      <dsp:spPr>
        <a:xfrm rot="10800000">
          <a:off x="0" y="1114424"/>
          <a:ext cx="2103350" cy="1114424"/>
        </a:xfrm>
        <a:prstGeom prst="round1Rect">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微笑</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(smile)</a:t>
          </a:r>
          <a:endParaRPr lang="zh-CN" altLang="en-US" sz="2000" b="1" kern="1200" dirty="0">
            <a:latin typeface="+mn-lt"/>
            <a:ea typeface="+mn-ea"/>
            <a:cs typeface="+mn-ea"/>
            <a:sym typeface="+mn-lt"/>
          </a:endParaRPr>
        </a:p>
      </dsp:txBody>
      <dsp:txXfrm rot="10800000">
        <a:off x="0" y="1393030"/>
        <a:ext cx="2103350" cy="835818"/>
      </dsp:txXfrm>
    </dsp:sp>
    <dsp:sp modelId="{368FEB50-91B4-4A7F-9B59-279D841CF4F2}">
      <dsp:nvSpPr>
        <dsp:cNvPr id="0" name=""/>
        <dsp:cNvSpPr/>
      </dsp:nvSpPr>
      <dsp:spPr>
        <a:xfrm rot="5400000">
          <a:off x="2597813" y="619961"/>
          <a:ext cx="1114424" cy="2103350"/>
        </a:xfrm>
        <a:prstGeom prst="round1Rect">
          <a:avLst/>
        </a:prstGeom>
        <a:solidFill>
          <a:srgbClr val="B8CE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诚恳</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(sincerity)</a:t>
          </a:r>
          <a:endParaRPr lang="zh-CN" altLang="en-US" sz="2000" b="1" kern="1200" dirty="0">
            <a:latin typeface="+mn-lt"/>
            <a:ea typeface="+mn-ea"/>
            <a:cs typeface="+mn-ea"/>
            <a:sym typeface="+mn-lt"/>
          </a:endParaRPr>
        </a:p>
      </dsp:txBody>
      <dsp:txXfrm rot="-5400000">
        <a:off x="2103350" y="1393030"/>
        <a:ext cx="2103350" cy="835818"/>
      </dsp:txXfrm>
    </dsp:sp>
    <dsp:sp modelId="{D39D88FE-E478-4239-ADD1-C360E5C0B62C}">
      <dsp:nvSpPr>
        <dsp:cNvPr id="0" name=""/>
        <dsp:cNvSpPr/>
      </dsp:nvSpPr>
      <dsp:spPr>
        <a:xfrm>
          <a:off x="1472345" y="835818"/>
          <a:ext cx="1262010" cy="557212"/>
        </a:xfrm>
        <a:prstGeom prst="roundRect">
          <a:avLst/>
        </a:prstGeom>
        <a:solidFill>
          <a:schemeClr val="bg1"/>
        </a:solidFill>
        <a:ln>
          <a:noFill/>
        </a:ln>
        <a:effectLst>
          <a:outerShdw blurRad="508000" dist="381000" dir="2700000" algn="tl" rotWithShape="0">
            <a:prstClr val="black">
              <a:alpha val="40000"/>
            </a:prst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b="1" kern="1200" dirty="0">
              <a:latin typeface="+mn-lt"/>
              <a:ea typeface="+mn-ea"/>
              <a:cs typeface="+mn-ea"/>
              <a:sym typeface="+mn-lt"/>
            </a:rPr>
            <a:t>4S</a:t>
          </a:r>
          <a:endParaRPr lang="zh-CN" altLang="en-US" sz="2400" b="1" kern="1200" dirty="0">
            <a:latin typeface="+mn-lt"/>
            <a:ea typeface="+mn-ea"/>
            <a:cs typeface="+mn-ea"/>
            <a:sym typeface="+mn-lt"/>
          </a:endParaRPr>
        </a:p>
      </dsp:txBody>
      <dsp:txXfrm>
        <a:off x="1499546" y="863019"/>
        <a:ext cx="1207608" cy="5028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7D850-7923-4D01-AA7F-DE8771AB178B}" type="datetimeFigureOut">
              <a:rPr lang="zh-CN" altLang="en-US" smtClean="0"/>
              <a:t>2023/1/28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345F9-7324-4BF9-8BF4-AAA4C87A27C9}" type="slidenum">
              <a:rPr lang="zh-CN" altLang="en-US" smtClean="0"/>
              <a:t>‹#›</a:t>
            </a:fld>
            <a:endParaRPr lang="zh-CN" altLang="en-US"/>
          </a:p>
        </p:txBody>
      </p:sp>
    </p:spTree>
    <p:extLst>
      <p:ext uri="{BB962C8B-B14F-4D97-AF65-F5344CB8AC3E}">
        <p14:creationId xmlns:p14="http://schemas.microsoft.com/office/powerpoint/2010/main" val="365019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98345F9-7324-4BF9-8BF4-AAA4C87A27C9}" type="slidenum">
              <a:rPr lang="zh-CN" altLang="en-US" smtClean="0"/>
              <a:t>18</a:t>
            </a:fld>
            <a:endParaRPr lang="zh-CN" altLang="en-US"/>
          </a:p>
        </p:txBody>
      </p:sp>
    </p:spTree>
    <p:extLst>
      <p:ext uri="{BB962C8B-B14F-4D97-AF65-F5344CB8AC3E}">
        <p14:creationId xmlns:p14="http://schemas.microsoft.com/office/powerpoint/2010/main" val="427666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85334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9E7AF606-5C6F-4F5E-BA65-C6F844C886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279" t="30211" r="1" b="31646"/>
          <a:stretch/>
        </p:blipFill>
        <p:spPr>
          <a:xfrm>
            <a:off x="0" y="0"/>
            <a:ext cx="11097020" cy="6858000"/>
          </a:xfrm>
          <a:prstGeom prst="rect">
            <a:avLst/>
          </a:prstGeom>
        </p:spPr>
      </p:pic>
    </p:spTree>
    <p:extLst>
      <p:ext uri="{BB962C8B-B14F-4D97-AF65-F5344CB8AC3E}">
        <p14:creationId xmlns:p14="http://schemas.microsoft.com/office/powerpoint/2010/main" val="366408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436918A-77C5-400B-8791-0DF9E8AC5E7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77A3EC07-C7F1-46CF-AF20-463368F5D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A7335A1-A03B-4CFD-B184-A6DD41A27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8B292026-2619-4339-902E-9A71FA251018}"/>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6" name="页脚占位符 5">
            <a:extLst>
              <a:ext uri="{FF2B5EF4-FFF2-40B4-BE49-F238E27FC236}">
                <a16:creationId xmlns="" xmlns:a16="http://schemas.microsoft.com/office/drawing/2014/main" id="{9FC77D78-E04D-4E6B-BC6A-901F8C9D036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2E94495-63B7-453D-814C-3650F1157C73}"/>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397573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6BB0390-001B-4C47-B64D-9240BFD6A18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7EDFBB83-2E31-4097-8D64-43F8E0D8691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AA4EBEF-F228-49B9-83CE-B97033158F3E}"/>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5" name="页脚占位符 4">
            <a:extLst>
              <a:ext uri="{FF2B5EF4-FFF2-40B4-BE49-F238E27FC236}">
                <a16:creationId xmlns="" xmlns:a16="http://schemas.microsoft.com/office/drawing/2014/main" id="{B80CE1D0-0AF3-483B-A168-0C929555F7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0979BE8-59C9-407C-81DE-8F3D2ED00E36}"/>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374851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EFD6EF3B-B40D-4CEA-BA5E-D12BE115005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ECBD1BCD-B34F-4A07-94AC-4822167ADBE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A776A0D-20D0-4465-B594-170244096982}"/>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5" name="页脚占位符 4">
            <a:extLst>
              <a:ext uri="{FF2B5EF4-FFF2-40B4-BE49-F238E27FC236}">
                <a16:creationId xmlns="" xmlns:a16="http://schemas.microsoft.com/office/drawing/2014/main" id="{BE279953-4C85-433E-B352-1708474186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48C3816-C160-4A7B-AD6C-8B8A0E6A8536}"/>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162461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739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7032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743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51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1208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1631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257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790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4624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6212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605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6506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745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374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792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614C760-9379-4CA1-A8FE-8BC5FBE1CB3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38DEF20C-C135-4286-815A-A5B46FEC0D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B39A57DC-3B68-45A8-9374-717A99231549}"/>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5" name="页脚占位符 4">
            <a:extLst>
              <a:ext uri="{FF2B5EF4-FFF2-40B4-BE49-F238E27FC236}">
                <a16:creationId xmlns="" xmlns:a16="http://schemas.microsoft.com/office/drawing/2014/main" id="{078C1659-1796-419B-B365-B499B75195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E03896A-B30B-4051-A222-163FF8A8535C}"/>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142066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72506A2-6FFC-4A24-87BB-963F3DAFAB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708B58D-4E74-4594-8E11-89AB92AFD3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F12E5F4F-CB86-4B64-AD02-6B4A428ACD6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84E3B683-9FB1-4481-B54A-F25ACB217D0A}"/>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6" name="页脚占位符 5">
            <a:extLst>
              <a:ext uri="{FF2B5EF4-FFF2-40B4-BE49-F238E27FC236}">
                <a16:creationId xmlns="" xmlns:a16="http://schemas.microsoft.com/office/drawing/2014/main" id="{9EA6896E-BC94-4FB7-B5E9-4CFAD6994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3E25DA2-C641-4223-8637-06F59B83F6FB}"/>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7317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69926AD-2C72-4377-9FFF-66573EC7C31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46454E6-E320-40B7-B755-44A75CC7F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C1209CD4-E37C-4EBA-903C-75BEAFF0E77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D89F4D00-4647-4694-AC5D-D4E31AB1C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6DE56AEF-73B4-40C4-9A8A-7773E4E7297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F4B68155-9A8C-41DD-A5F2-BEBD4DFF108D}"/>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8" name="页脚占位符 7">
            <a:extLst>
              <a:ext uri="{FF2B5EF4-FFF2-40B4-BE49-F238E27FC236}">
                <a16:creationId xmlns="" xmlns:a16="http://schemas.microsoft.com/office/drawing/2014/main" id="{CFAD9704-3FDE-4922-A2FE-E473E0B561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045D89DE-2304-4CE1-8390-522F67416AD4}"/>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397610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69926AD-2C72-4377-9FFF-66573EC7C31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46454E6-E320-40B7-B755-44A75CC7F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C1209CD4-E37C-4EBA-903C-75BEAFF0E77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D89F4D00-4647-4694-AC5D-D4E31AB1C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6DE56AEF-73B4-40C4-9A8A-7773E4E7297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F4B68155-9A8C-41DD-A5F2-BEBD4DFF108D}"/>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8" name="页脚占位符 7">
            <a:extLst>
              <a:ext uri="{FF2B5EF4-FFF2-40B4-BE49-F238E27FC236}">
                <a16:creationId xmlns="" xmlns:a16="http://schemas.microsoft.com/office/drawing/2014/main" id="{CFAD9704-3FDE-4922-A2FE-E473E0B561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045D89DE-2304-4CE1-8390-522F67416AD4}"/>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34970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5B4B2B1-6E57-4D89-A4DA-F9EB8A00565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F29B826B-4639-4764-B4BD-FF9D2DD69D4A}"/>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4" name="页脚占位符 3">
            <a:extLst>
              <a:ext uri="{FF2B5EF4-FFF2-40B4-BE49-F238E27FC236}">
                <a16:creationId xmlns="" xmlns:a16="http://schemas.microsoft.com/office/drawing/2014/main" id="{896EEAA5-A6E2-4C0E-BD99-523709B46BA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2BFCFDC0-E152-461A-9D2B-033DF4BDF145}"/>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401507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圆角矩形 3">
            <a:extLst>
              <a:ext uri="{FF2B5EF4-FFF2-40B4-BE49-F238E27FC236}">
                <a16:creationId xmlns="" xmlns:a16="http://schemas.microsoft.com/office/drawing/2014/main" id="{7318B1E9-A078-4FF0-9240-7ACBF04FF877}"/>
              </a:ext>
            </a:extLst>
          </p:cNvPr>
          <p:cNvSpPr/>
          <p:nvPr userDrawn="1"/>
        </p:nvSpPr>
        <p:spPr>
          <a:xfrm>
            <a:off x="542335" y="451682"/>
            <a:ext cx="11117842" cy="5954636"/>
          </a:xfrm>
          <a:prstGeom prst="roundRect">
            <a:avLst>
              <a:gd name="adj" fmla="val 2001"/>
            </a:avLst>
          </a:prstGeom>
          <a:solidFill>
            <a:schemeClr val="bg1"/>
          </a:solidFill>
          <a:ln w="12700">
            <a:noFill/>
          </a:ln>
          <a:effectLst>
            <a:outerShdw blurRad="381000" dist="38100" dir="5400000" algn="t" rotWithShape="0">
              <a:srgbClr val="6891E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204087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3AEF82A-4607-46A8-94A6-F8C0681210E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75E834F9-E9CA-4C0E-8A7B-DA4E57F9E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9296498D-F95D-4C11-B9A6-CB5EC91C1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01A8C43-A389-4BE2-AEB0-C1AC058F3D92}"/>
              </a:ext>
            </a:extLst>
          </p:cNvPr>
          <p:cNvSpPr>
            <a:spLocks noGrp="1"/>
          </p:cNvSpPr>
          <p:nvPr>
            <p:ph type="dt" sz="half" idx="10"/>
          </p:nvPr>
        </p:nvSpPr>
        <p:spPr/>
        <p:txBody>
          <a:bodyPr/>
          <a:lstStyle/>
          <a:p>
            <a:fld id="{A1F91490-0F5F-42DC-BADD-1D4DE9A20DB1}" type="datetimeFigureOut">
              <a:rPr lang="zh-CN" altLang="en-US" smtClean="0"/>
              <a:t>2023/1/28</a:t>
            </a:fld>
            <a:endParaRPr lang="zh-CN" altLang="en-US"/>
          </a:p>
        </p:txBody>
      </p:sp>
      <p:sp>
        <p:nvSpPr>
          <p:cNvPr id="6" name="页脚占位符 5">
            <a:extLst>
              <a:ext uri="{FF2B5EF4-FFF2-40B4-BE49-F238E27FC236}">
                <a16:creationId xmlns="" xmlns:a16="http://schemas.microsoft.com/office/drawing/2014/main" id="{9836F09A-B76F-4DEF-BFB0-166D6D67BB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27C493C-A883-4184-9954-99BB8322551A}"/>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116082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71A3A85E-8742-4064-A6FF-25BE148B4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ACDB456-6C90-49B9-A56B-8B86B2A87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33C1AFA-47E6-43FD-85F0-307A1998B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91490-0F5F-42DC-BADD-1D4DE9A20DB1}" type="datetimeFigureOut">
              <a:rPr lang="zh-CN" altLang="en-US" smtClean="0"/>
              <a:t>2023/1/28</a:t>
            </a:fld>
            <a:endParaRPr lang="zh-CN" altLang="en-US"/>
          </a:p>
        </p:txBody>
      </p:sp>
      <p:sp>
        <p:nvSpPr>
          <p:cNvPr id="5" name="页脚占位符 4">
            <a:extLst>
              <a:ext uri="{FF2B5EF4-FFF2-40B4-BE49-F238E27FC236}">
                <a16:creationId xmlns="" xmlns:a16="http://schemas.microsoft.com/office/drawing/2014/main" id="{FC46AC0C-C29E-4E62-A2DC-4B91956F6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47B21F2E-63E2-410A-A865-8818EB7BF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265084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9440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37071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26531585-981F-4B47-BB40-F5FA3162EF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24" name="PA_文本框 12">
            <a:extLst>
              <a:ext uri="{FF2B5EF4-FFF2-40B4-BE49-F238E27FC236}">
                <a16:creationId xmlns="" xmlns:a16="http://schemas.microsoft.com/office/drawing/2014/main" id="{87F6336A-B9A5-4E53-A8E9-064500998BC6}"/>
              </a:ext>
            </a:extLst>
          </p:cNvPr>
          <p:cNvSpPr txBox="1">
            <a:spLocks noChangeArrowheads="1"/>
          </p:cNvSpPr>
          <p:nvPr>
            <p:custDataLst>
              <p:tags r:id="rId1"/>
            </p:custDataLst>
          </p:nvPr>
        </p:nvSpPr>
        <p:spPr bwMode="auto">
          <a:xfrm>
            <a:off x="5956300" y="930792"/>
            <a:ext cx="5573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defRPr/>
            </a:pPr>
            <a:r>
              <a:rPr lang="en-US" altLang="zh-CN" sz="8000" dirty="0">
                <a:solidFill>
                  <a:srgbClr val="D2E3FD">
                    <a:alpha val="50000"/>
                  </a:srgbClr>
                </a:solidFill>
                <a:latin typeface="+mn-lt"/>
                <a:ea typeface="+mn-ea"/>
                <a:cs typeface="+mn-ea"/>
                <a:sym typeface="+mn-lt"/>
              </a:rPr>
              <a:t>SALES</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5" name="文本框 24">
            <a:extLst>
              <a:ext uri="{FF2B5EF4-FFF2-40B4-BE49-F238E27FC236}">
                <a16:creationId xmlns="" xmlns:a16="http://schemas.microsoft.com/office/drawing/2014/main" id="{C84D9B2E-2DE6-48DE-AC0F-77D1C76C070F}"/>
              </a:ext>
            </a:extLst>
          </p:cNvPr>
          <p:cNvSpPr txBox="1"/>
          <p:nvPr/>
        </p:nvSpPr>
        <p:spPr>
          <a:xfrm>
            <a:off x="4003401" y="2161947"/>
            <a:ext cx="7604125" cy="1015663"/>
          </a:xfrm>
          <a:prstGeom prst="rect">
            <a:avLst/>
          </a:prstGeom>
          <a:noFill/>
          <a:effectLst/>
        </p:spPr>
        <p:txBody>
          <a:bodyPr wrap="square" rtlCol="0">
            <a:spAutoFit/>
          </a:bodyPr>
          <a:lstStyle/>
          <a:p>
            <a:pPr algn="r"/>
            <a:r>
              <a:rPr lang="zh-CN" altLang="en-US" sz="6000" b="1" dirty="0">
                <a:solidFill>
                  <a:srgbClr val="7298E3"/>
                </a:solidFill>
                <a:cs typeface="+mn-ea"/>
                <a:sym typeface="+mn-lt"/>
              </a:rPr>
              <a:t>销售技巧及话术培训</a:t>
            </a:r>
          </a:p>
        </p:txBody>
      </p:sp>
      <p:sp>
        <p:nvSpPr>
          <p:cNvPr id="26" name="TextBox 19">
            <a:extLst>
              <a:ext uri="{FF2B5EF4-FFF2-40B4-BE49-F238E27FC236}">
                <a16:creationId xmlns="" xmlns:a16="http://schemas.microsoft.com/office/drawing/2014/main" id="{8F572338-CB49-44D3-BDE2-41A69341E767}"/>
              </a:ext>
            </a:extLst>
          </p:cNvPr>
          <p:cNvSpPr txBox="1"/>
          <p:nvPr/>
        </p:nvSpPr>
        <p:spPr>
          <a:xfrm>
            <a:off x="6515223" y="3327736"/>
            <a:ext cx="5014154" cy="351166"/>
          </a:xfrm>
          <a:prstGeom prst="rect">
            <a:avLst/>
          </a:prstGeom>
          <a:noFill/>
        </p:spPr>
        <p:txBody>
          <a:bodyPr wrap="none" lIns="42970" tIns="21485" rIns="42970" bIns="21485" rtlCol="0">
            <a:spAutoFit/>
          </a:bodyPr>
          <a:lstStyle/>
          <a:p>
            <a:pPr algn="r"/>
            <a:r>
              <a:rPr lang="en-US" altLang="zh-CN" sz="2000" dirty="0" smtClean="0">
                <a:solidFill>
                  <a:schemeClr val="bg1">
                    <a:lumMod val="75000"/>
                  </a:schemeClr>
                </a:solidFill>
                <a:cs typeface="+mn-ea"/>
                <a:sym typeface="+mn-lt"/>
              </a:rPr>
              <a:t>20XX </a:t>
            </a:r>
            <a:r>
              <a:rPr lang="en-US" altLang="zh-CN" sz="2000" dirty="0">
                <a:solidFill>
                  <a:schemeClr val="bg1">
                    <a:lumMod val="75000"/>
                  </a:schemeClr>
                </a:solidFill>
                <a:cs typeface="+mn-ea"/>
                <a:sym typeface="+mn-lt"/>
              </a:rPr>
              <a:t>YEAR-END SALES TECHNIQUE PPT</a:t>
            </a:r>
          </a:p>
        </p:txBody>
      </p:sp>
      <p:sp>
        <p:nvSpPr>
          <p:cNvPr id="27" name="矩形 26">
            <a:extLst>
              <a:ext uri="{FF2B5EF4-FFF2-40B4-BE49-F238E27FC236}">
                <a16:creationId xmlns="" xmlns:a16="http://schemas.microsoft.com/office/drawing/2014/main" id="{F4E07FBA-42C0-4973-92C8-046901BF5EDF}"/>
              </a:ext>
            </a:extLst>
          </p:cNvPr>
          <p:cNvSpPr/>
          <p:nvPr/>
        </p:nvSpPr>
        <p:spPr>
          <a:xfrm>
            <a:off x="6956583" y="3675570"/>
            <a:ext cx="4572794" cy="769449"/>
          </a:xfrm>
          <a:prstGeom prst="rect">
            <a:avLst/>
          </a:prstGeom>
        </p:spPr>
        <p:txBody>
          <a:bodyPr lIns="91448" tIns="45724" rIns="91448" bIns="45724">
            <a:spAutoFit/>
          </a:bodyPr>
          <a:lstStyle/>
          <a:p>
            <a:pPr algn="r"/>
            <a:r>
              <a:rPr lang="en-US" altLang="zh-CN" sz="1100" dirty="0">
                <a:solidFill>
                  <a:schemeClr val="bg1">
                    <a:lumMod val="75000"/>
                  </a:schemeClr>
                </a:solidFill>
                <a:cs typeface="+mn-ea"/>
                <a:sym typeface="+mn-lt"/>
              </a:rPr>
              <a:t>Chinese  companies  will no longer remain in the hard stage and they are also promoting a culture Chinese  companies  will no longer remain </a:t>
            </a:r>
          </a:p>
          <a:p>
            <a:pPr algn="r"/>
            <a:r>
              <a:rPr lang="en-US" altLang="zh-CN" sz="1100" dirty="0">
                <a:solidFill>
                  <a:schemeClr val="bg1">
                    <a:lumMod val="75000"/>
                  </a:schemeClr>
                </a:solidFill>
                <a:cs typeface="+mn-ea"/>
                <a:sym typeface="+mn-lt"/>
              </a:rPr>
              <a:t>in the hard stage and they are also wang ling </a:t>
            </a:r>
            <a:r>
              <a:rPr lang="en-US" altLang="zh-CN" sz="1100" dirty="0" err="1">
                <a:solidFill>
                  <a:schemeClr val="bg1">
                    <a:lumMod val="75000"/>
                  </a:schemeClr>
                </a:solidFill>
                <a:cs typeface="+mn-ea"/>
                <a:sym typeface="+mn-lt"/>
              </a:rPr>
              <a:t>yan</a:t>
            </a:r>
            <a:r>
              <a:rPr lang="en-US" altLang="zh-CN" sz="1100" dirty="0">
                <a:solidFill>
                  <a:schemeClr val="bg1">
                    <a:lumMod val="75000"/>
                  </a:schemeClr>
                </a:solidFill>
                <a:cs typeface="+mn-ea"/>
                <a:sym typeface="+mn-lt"/>
              </a:rPr>
              <a:t> a culture</a:t>
            </a:r>
          </a:p>
        </p:txBody>
      </p:sp>
      <p:grpSp>
        <p:nvGrpSpPr>
          <p:cNvPr id="28" name="组合 27">
            <a:extLst>
              <a:ext uri="{FF2B5EF4-FFF2-40B4-BE49-F238E27FC236}">
                <a16:creationId xmlns="" xmlns:a16="http://schemas.microsoft.com/office/drawing/2014/main" id="{57BED1EB-5172-40EE-8CCF-D96411068021}"/>
              </a:ext>
            </a:extLst>
          </p:cNvPr>
          <p:cNvGrpSpPr/>
          <p:nvPr/>
        </p:nvGrpSpPr>
        <p:grpSpPr>
          <a:xfrm>
            <a:off x="9638072" y="5126602"/>
            <a:ext cx="437062" cy="437062"/>
            <a:chOff x="2633025" y="5543873"/>
            <a:chExt cx="290407" cy="290407"/>
          </a:xfrm>
        </p:grpSpPr>
        <p:sp>
          <p:nvSpPr>
            <p:cNvPr id="29" name="Oval 15">
              <a:extLst>
                <a:ext uri="{FF2B5EF4-FFF2-40B4-BE49-F238E27FC236}">
                  <a16:creationId xmlns="" xmlns:a16="http://schemas.microsoft.com/office/drawing/2014/main" id="{45885E18-238F-4022-8F06-65DA33D4F989}"/>
                </a:ext>
              </a:extLst>
            </p:cNvPr>
            <p:cNvSpPr>
              <a:spLocks/>
            </p:cNvSpPr>
            <p:nvPr/>
          </p:nvSpPr>
          <p:spPr bwMode="auto">
            <a:xfrm>
              <a:off x="2633025" y="5543873"/>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0" name="Group 16">
              <a:extLst>
                <a:ext uri="{FF2B5EF4-FFF2-40B4-BE49-F238E27FC236}">
                  <a16:creationId xmlns="" xmlns:a16="http://schemas.microsoft.com/office/drawing/2014/main" id="{3A75AE4E-9B19-4720-9ED9-78A873A38248}"/>
                </a:ext>
              </a:extLst>
            </p:cNvPr>
            <p:cNvGrpSpPr>
              <a:grpSpLocks/>
            </p:cNvGrpSpPr>
            <p:nvPr/>
          </p:nvGrpSpPr>
          <p:grpSpPr bwMode="auto">
            <a:xfrm>
              <a:off x="2726440" y="5602052"/>
              <a:ext cx="104062" cy="167263"/>
              <a:chOff x="4441" y="3144"/>
              <a:chExt cx="215" cy="345"/>
            </a:xfrm>
            <a:solidFill>
              <a:schemeClr val="accent1"/>
            </a:solidFill>
          </p:grpSpPr>
          <p:sp>
            <p:nvSpPr>
              <p:cNvPr id="31" name="Freeform 17">
                <a:extLst>
                  <a:ext uri="{FF2B5EF4-FFF2-40B4-BE49-F238E27FC236}">
                    <a16:creationId xmlns="" xmlns:a16="http://schemas.microsoft.com/office/drawing/2014/main" id="{60F0FB2F-366A-4406-8778-83EC5AC565FF}"/>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sp>
            <p:nvSpPr>
              <p:cNvPr id="32" name="Freeform 18">
                <a:extLst>
                  <a:ext uri="{FF2B5EF4-FFF2-40B4-BE49-F238E27FC236}">
                    <a16:creationId xmlns="" xmlns:a16="http://schemas.microsoft.com/office/drawing/2014/main" id="{554C89E5-BBAC-4740-9A76-BEE2BCE29F5F}"/>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grpSp>
      </p:grpSp>
      <p:sp>
        <p:nvSpPr>
          <p:cNvPr id="33" name="Text Box 20">
            <a:extLst>
              <a:ext uri="{FF2B5EF4-FFF2-40B4-BE49-F238E27FC236}">
                <a16:creationId xmlns="" xmlns:a16="http://schemas.microsoft.com/office/drawing/2014/main" id="{7B5F5537-4DF1-4163-B739-5721E5D2E02B}"/>
              </a:ext>
            </a:extLst>
          </p:cNvPr>
          <p:cNvSpPr txBox="1">
            <a:spLocks/>
          </p:cNvSpPr>
          <p:nvPr/>
        </p:nvSpPr>
        <p:spPr bwMode="auto">
          <a:xfrm>
            <a:off x="10075133" y="5175856"/>
            <a:ext cx="17876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smtClean="0">
                <a:cs typeface="+mn-ea"/>
                <a:sym typeface="+mn-lt"/>
              </a:rPr>
              <a:t>20XX</a:t>
            </a:r>
            <a:r>
              <a:rPr lang="zh-CN" altLang="en-US" sz="1600" dirty="0" smtClean="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12</a:t>
            </a:r>
            <a:r>
              <a:rPr lang="zh-CN" altLang="en-US" sz="1600" dirty="0">
                <a:cs typeface="+mn-ea"/>
                <a:sym typeface="+mn-lt"/>
              </a:rPr>
              <a:t>日</a:t>
            </a:r>
          </a:p>
        </p:txBody>
      </p:sp>
      <p:grpSp>
        <p:nvGrpSpPr>
          <p:cNvPr id="34" name="组合 33">
            <a:extLst>
              <a:ext uri="{FF2B5EF4-FFF2-40B4-BE49-F238E27FC236}">
                <a16:creationId xmlns="" xmlns:a16="http://schemas.microsoft.com/office/drawing/2014/main" id="{F9EE6EA2-54DE-457F-8EB0-526133D69D8E}"/>
              </a:ext>
            </a:extLst>
          </p:cNvPr>
          <p:cNvGrpSpPr/>
          <p:nvPr/>
        </p:nvGrpSpPr>
        <p:grpSpPr>
          <a:xfrm>
            <a:off x="7215347" y="5126602"/>
            <a:ext cx="437062" cy="437062"/>
            <a:chOff x="732769" y="5535598"/>
            <a:chExt cx="290407" cy="290407"/>
          </a:xfrm>
        </p:grpSpPr>
        <p:sp>
          <p:nvSpPr>
            <p:cNvPr id="35" name="Oval 10">
              <a:extLst>
                <a:ext uri="{FF2B5EF4-FFF2-40B4-BE49-F238E27FC236}">
                  <a16:creationId xmlns="" xmlns:a16="http://schemas.microsoft.com/office/drawing/2014/main" id="{CD50E5CB-E833-47F5-8C52-36FD22AC708E}"/>
                </a:ext>
              </a:extLst>
            </p:cNvPr>
            <p:cNvSpPr>
              <a:spLocks/>
            </p:cNvSpPr>
            <p:nvPr/>
          </p:nvSpPr>
          <p:spPr bwMode="auto">
            <a:xfrm>
              <a:off x="732769" y="5535598"/>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6" name="组合 35">
              <a:extLst>
                <a:ext uri="{FF2B5EF4-FFF2-40B4-BE49-F238E27FC236}">
                  <a16:creationId xmlns="" xmlns:a16="http://schemas.microsoft.com/office/drawing/2014/main" id="{3AE5E45A-746C-4F24-A21F-CA223BC296F9}"/>
                </a:ext>
              </a:extLst>
            </p:cNvPr>
            <p:cNvGrpSpPr/>
            <p:nvPr/>
          </p:nvGrpSpPr>
          <p:grpSpPr>
            <a:xfrm>
              <a:off x="811795" y="5598991"/>
              <a:ext cx="132841" cy="151011"/>
              <a:chOff x="860980" y="3583766"/>
              <a:chExt cx="100336" cy="114060"/>
            </a:xfrm>
            <a:solidFill>
              <a:schemeClr val="accent1"/>
            </a:solidFill>
          </p:grpSpPr>
          <p:sp>
            <p:nvSpPr>
              <p:cNvPr id="37" name="Freeform 12">
                <a:extLst>
                  <a:ext uri="{FF2B5EF4-FFF2-40B4-BE49-F238E27FC236}">
                    <a16:creationId xmlns="" xmlns:a16="http://schemas.microsoft.com/office/drawing/2014/main" id="{90E8A963-ED59-482B-853B-A3EF8CD66C30}"/>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sp>
            <p:nvSpPr>
              <p:cNvPr id="38" name="Freeform 13">
                <a:extLst>
                  <a:ext uri="{FF2B5EF4-FFF2-40B4-BE49-F238E27FC236}">
                    <a16:creationId xmlns="" xmlns:a16="http://schemas.microsoft.com/office/drawing/2014/main" id="{5A1F0407-4F42-45EB-A398-D8FFF94C821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grpSp>
      </p:grpSp>
      <p:sp>
        <p:nvSpPr>
          <p:cNvPr id="39" name="矩形 38">
            <a:extLst>
              <a:ext uri="{FF2B5EF4-FFF2-40B4-BE49-F238E27FC236}">
                <a16:creationId xmlns="" xmlns:a16="http://schemas.microsoft.com/office/drawing/2014/main" id="{8F53AC2D-9AB1-4ED0-8151-E90E31E81EDA}"/>
              </a:ext>
            </a:extLst>
          </p:cNvPr>
          <p:cNvSpPr/>
          <p:nvPr/>
        </p:nvSpPr>
        <p:spPr>
          <a:xfrm>
            <a:off x="7652227" y="5175856"/>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cs typeface="+mn-ea"/>
                <a:sym typeface="+mn-lt"/>
              </a:rPr>
              <a:t>培训人</a:t>
            </a:r>
            <a:r>
              <a:rPr lang="zh-CN" altLang="en-US" sz="1600" dirty="0" smtClean="0">
                <a:cs typeface="+mn-ea"/>
                <a:sym typeface="+mn-lt"/>
              </a:rPr>
              <a:t>：优品</a:t>
            </a:r>
            <a:r>
              <a:rPr lang="en-US" altLang="zh-CN" sz="1600" dirty="0" smtClean="0">
                <a:cs typeface="+mn-ea"/>
                <a:sym typeface="+mn-lt"/>
              </a:rPr>
              <a:t>PPT</a:t>
            </a:r>
            <a:endParaRPr lang="zh-CN" altLang="en-US" sz="1600" dirty="0">
              <a:cs typeface="+mn-ea"/>
              <a:sym typeface="+mn-lt"/>
            </a:endParaRPr>
          </a:p>
        </p:txBody>
      </p:sp>
    </p:spTree>
    <p:extLst>
      <p:ext uri="{BB962C8B-B14F-4D97-AF65-F5344CB8AC3E}">
        <p14:creationId xmlns:p14="http://schemas.microsoft.com/office/powerpoint/2010/main" val="36998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270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25"/>
                                        </p:tgtEl>
                                        <p:attrNameLst>
                                          <p:attrName>style.visibility</p:attrName>
                                        </p:attrNameLst>
                                      </p:cBhvr>
                                      <p:to>
                                        <p:strVal val="visible"/>
                                      </p:to>
                                    </p:set>
                                    <p:anim to="" calcmode="lin" valueType="num">
                                      <p:cBhvr>
                                        <p:cTn id="20"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410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600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6500"/>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7000"/>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par>
                          <p:cTn id="42" fill="hold">
                            <p:stCondLst>
                              <p:cond delay="7900"/>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8400"/>
                            </p:stCondLst>
                            <p:childTnLst>
                              <p:par>
                                <p:cTn id="49" presetID="14" presetClass="entr" presetSubtype="10" fill="hold" grpId="0" nodeType="after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6" grpId="0"/>
      <p:bldP spid="27" grpId="0"/>
      <p:bldP spid="33"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13" name="TextBox 40">
            <a:extLst>
              <a:ext uri="{FF2B5EF4-FFF2-40B4-BE49-F238E27FC236}">
                <a16:creationId xmlns="" xmlns:a16="http://schemas.microsoft.com/office/drawing/2014/main" id="{3B547178-96AB-4406-9390-0441CE4F35E7}"/>
              </a:ext>
            </a:extLst>
          </p:cNvPr>
          <p:cNvSpPr txBox="1"/>
          <p:nvPr/>
        </p:nvSpPr>
        <p:spPr>
          <a:xfrm>
            <a:off x="1289006" y="2690988"/>
            <a:ext cx="3846958" cy="1200329"/>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微笑会使对方富有，但不会使你变穷</a:t>
            </a:r>
          </a:p>
          <a:p>
            <a:pPr>
              <a:lnSpc>
                <a:spcPct val="150000"/>
              </a:lnSpc>
            </a:pPr>
            <a:r>
              <a:rPr lang="zh-CN" altLang="en-US" sz="1600" dirty="0">
                <a:solidFill>
                  <a:schemeClr val="tx1">
                    <a:lumMod val="65000"/>
                    <a:lumOff val="35000"/>
                  </a:schemeClr>
                </a:solidFill>
                <a:cs typeface="+mn-ea"/>
                <a:sym typeface="+mn-lt"/>
              </a:rPr>
              <a:t>它只要瞬间，但它留给人的记忆却是永远</a:t>
            </a:r>
          </a:p>
          <a:p>
            <a:pPr>
              <a:lnSpc>
                <a:spcPct val="150000"/>
              </a:lnSpc>
            </a:pPr>
            <a:r>
              <a:rPr lang="zh-CN" altLang="en-US" sz="1600" dirty="0">
                <a:solidFill>
                  <a:schemeClr val="tx1">
                    <a:lumMod val="65000"/>
                    <a:lumOff val="35000"/>
                  </a:schemeClr>
                </a:solidFill>
                <a:cs typeface="+mn-ea"/>
                <a:sym typeface="+mn-lt"/>
              </a:rPr>
              <a:t>它会使疲倦者感到愉悦</a:t>
            </a:r>
          </a:p>
        </p:txBody>
      </p:sp>
      <p:sp>
        <p:nvSpPr>
          <p:cNvPr id="15" name="Rectangle 70">
            <a:extLst>
              <a:ext uri="{FF2B5EF4-FFF2-40B4-BE49-F238E27FC236}">
                <a16:creationId xmlns="" xmlns:a16="http://schemas.microsoft.com/office/drawing/2014/main" id="{480EE356-4FF6-404E-ABF7-63F400B50CEE}"/>
              </a:ext>
            </a:extLst>
          </p:cNvPr>
          <p:cNvSpPr>
            <a:spLocks noChangeArrowheads="1"/>
          </p:cNvSpPr>
          <p:nvPr/>
        </p:nvSpPr>
        <p:spPr bwMode="auto">
          <a:xfrm>
            <a:off x="1282934" y="4172983"/>
            <a:ext cx="4225589" cy="158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50000"/>
              </a:lnSpc>
              <a:spcBef>
                <a:spcPct val="0"/>
              </a:spcBef>
              <a:buNone/>
            </a:pPr>
            <a:r>
              <a:rPr lang="zh-CN" altLang="en-US" sz="2000" b="1" noProof="1">
                <a:solidFill>
                  <a:schemeClr val="tx1"/>
                </a:solidFill>
                <a:latin typeface="+mn-lt"/>
                <a:cs typeface="+mn-ea"/>
                <a:sym typeface="+mn-lt"/>
              </a:rPr>
              <a:t>沃尔玛创始人生前用一句话概括他成为亿万富翁的秘诀</a:t>
            </a:r>
            <a:endParaRPr lang="en-US" altLang="zh-CN" sz="2000" b="1" noProof="1">
              <a:solidFill>
                <a:schemeClr val="tx1"/>
              </a:solidFill>
              <a:latin typeface="+mn-lt"/>
              <a:cs typeface="+mn-ea"/>
              <a:sym typeface="+mn-lt"/>
            </a:endParaRPr>
          </a:p>
          <a:p>
            <a:pPr>
              <a:lnSpc>
                <a:spcPct val="150000"/>
              </a:lnSpc>
              <a:spcBef>
                <a:spcPct val="0"/>
              </a:spcBef>
              <a:buNone/>
            </a:pPr>
            <a:r>
              <a:rPr lang="en-US" altLang="zh-CN" b="1" noProof="1">
                <a:solidFill>
                  <a:srgbClr val="9AB8EE"/>
                </a:solidFill>
                <a:latin typeface="+mn-lt"/>
                <a:cs typeface="+mn-ea"/>
                <a:sym typeface="+mn-lt"/>
              </a:rPr>
              <a:t>——</a:t>
            </a:r>
            <a:r>
              <a:rPr lang="zh-CN" altLang="en-US" b="1" noProof="1">
                <a:solidFill>
                  <a:srgbClr val="9AB8EE"/>
                </a:solidFill>
                <a:latin typeface="+mn-lt"/>
                <a:cs typeface="+mn-ea"/>
                <a:sym typeface="+mn-lt"/>
              </a:rPr>
              <a:t>低买低卖、微笑攻势</a:t>
            </a:r>
            <a:endParaRPr lang="zh-CN" altLang="en-US" sz="1800" b="1" noProof="1">
              <a:solidFill>
                <a:srgbClr val="9AB8EE"/>
              </a:solidFill>
              <a:latin typeface="+mn-lt"/>
              <a:cs typeface="+mn-ea"/>
              <a:sym typeface="+mn-lt"/>
            </a:endParaRPr>
          </a:p>
        </p:txBody>
      </p:sp>
      <p:sp>
        <p:nvSpPr>
          <p:cNvPr id="18" name="Rectangle 70">
            <a:extLst>
              <a:ext uri="{FF2B5EF4-FFF2-40B4-BE49-F238E27FC236}">
                <a16:creationId xmlns="" xmlns:a16="http://schemas.microsoft.com/office/drawing/2014/main" id="{9A29318B-5D6B-44F9-8774-F20630E02AD0}"/>
              </a:ext>
            </a:extLst>
          </p:cNvPr>
          <p:cNvSpPr>
            <a:spLocks noChangeArrowheads="1"/>
          </p:cNvSpPr>
          <p:nvPr/>
        </p:nvSpPr>
        <p:spPr bwMode="auto">
          <a:xfrm>
            <a:off x="7870590" y="2135376"/>
            <a:ext cx="33345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50000"/>
              </a:lnSpc>
              <a:spcBef>
                <a:spcPct val="0"/>
              </a:spcBef>
              <a:buNone/>
            </a:pPr>
            <a:r>
              <a:rPr lang="zh-CN" altLang="en-US" sz="2000" b="1" noProof="1">
                <a:solidFill>
                  <a:schemeClr val="tx1"/>
                </a:solidFill>
                <a:latin typeface="+mn-lt"/>
                <a:cs typeface="+mn-ea"/>
                <a:sym typeface="+mn-lt"/>
              </a:rPr>
              <a:t>某纽约百货经理所说：</a:t>
            </a:r>
            <a:endParaRPr lang="en-US" altLang="zh-CN" sz="2000" b="1" noProof="1">
              <a:solidFill>
                <a:schemeClr val="tx1"/>
              </a:solidFill>
              <a:latin typeface="+mn-lt"/>
              <a:cs typeface="+mn-ea"/>
              <a:sym typeface="+mn-lt"/>
            </a:endParaRPr>
          </a:p>
          <a:p>
            <a:pPr>
              <a:lnSpc>
                <a:spcPct val="150000"/>
              </a:lnSpc>
              <a:spcBef>
                <a:spcPct val="0"/>
              </a:spcBef>
              <a:buNone/>
            </a:pPr>
            <a:r>
              <a:rPr lang="zh-CN" altLang="en-US" sz="1800" noProof="1">
                <a:solidFill>
                  <a:schemeClr val="tx1">
                    <a:lumMod val="65000"/>
                    <a:lumOff val="35000"/>
                  </a:schemeClr>
                </a:solidFill>
                <a:latin typeface="+mn-lt"/>
                <a:cs typeface="+mn-ea"/>
                <a:sym typeface="+mn-lt"/>
              </a:rPr>
              <a:t>他宁愿雇佣一名</a:t>
            </a:r>
            <a:r>
              <a:rPr lang="zh-CN" altLang="en-US" b="1" noProof="1">
                <a:solidFill>
                  <a:srgbClr val="9AB8EE"/>
                </a:solidFill>
                <a:latin typeface="+mn-lt"/>
                <a:cs typeface="+mn-ea"/>
                <a:sym typeface="+mn-lt"/>
              </a:rPr>
              <a:t>可爱笑容</a:t>
            </a:r>
            <a:r>
              <a:rPr lang="zh-CN" altLang="en-US" sz="1800" noProof="1">
                <a:solidFill>
                  <a:schemeClr val="tx1">
                    <a:lumMod val="65000"/>
                    <a:lumOff val="35000"/>
                  </a:schemeClr>
                </a:solidFill>
                <a:latin typeface="+mn-lt"/>
                <a:cs typeface="+mn-ea"/>
                <a:sym typeface="+mn-lt"/>
              </a:rPr>
              <a:t>而没有念完中学的女孩，也不顾一个摆着</a:t>
            </a:r>
            <a:r>
              <a:rPr lang="zh-CN" altLang="en-US" b="1" noProof="1">
                <a:solidFill>
                  <a:srgbClr val="9AB8EE"/>
                </a:solidFill>
                <a:latin typeface="+mn-lt"/>
                <a:cs typeface="+mn-ea"/>
                <a:sym typeface="+mn-lt"/>
              </a:rPr>
              <a:t>“扑克牌”</a:t>
            </a:r>
            <a:r>
              <a:rPr lang="zh-CN" altLang="en-US" sz="1800" noProof="1">
                <a:solidFill>
                  <a:schemeClr val="tx1">
                    <a:lumMod val="65000"/>
                    <a:lumOff val="35000"/>
                  </a:schemeClr>
                </a:solidFill>
                <a:latin typeface="+mn-lt"/>
                <a:cs typeface="+mn-ea"/>
                <a:sym typeface="+mn-lt"/>
              </a:rPr>
              <a:t>面孔的哲学博士。</a:t>
            </a:r>
          </a:p>
        </p:txBody>
      </p:sp>
      <p:sp>
        <p:nvSpPr>
          <p:cNvPr id="19" name="Rectangle 2">
            <a:extLst>
              <a:ext uri="{FF2B5EF4-FFF2-40B4-BE49-F238E27FC236}">
                <a16:creationId xmlns="" xmlns:a16="http://schemas.microsoft.com/office/drawing/2014/main" id="{0E317FED-C7C3-46DD-B600-C03127074C5B}"/>
              </a:ext>
            </a:extLst>
          </p:cNvPr>
          <p:cNvSpPr txBox="1">
            <a:spLocks/>
          </p:cNvSpPr>
          <p:nvPr/>
        </p:nvSpPr>
        <p:spPr>
          <a:xfrm>
            <a:off x="1289006" y="1824037"/>
            <a:ext cx="4941888"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善用微笑的力量</a:t>
            </a:r>
          </a:p>
        </p:txBody>
      </p:sp>
      <p:pic>
        <p:nvPicPr>
          <p:cNvPr id="11" name="图片 10">
            <a:extLst>
              <a:ext uri="{FF2B5EF4-FFF2-40B4-BE49-F238E27FC236}">
                <a16:creationId xmlns="" xmlns:a16="http://schemas.microsoft.com/office/drawing/2014/main" id="{AC6DA498-3827-4DB8-907A-52DBBD9857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199" r="22881"/>
          <a:stretch/>
        </p:blipFill>
        <p:spPr>
          <a:xfrm>
            <a:off x="5190735" y="631948"/>
            <a:ext cx="2246133" cy="6002594"/>
          </a:xfrm>
          <a:prstGeom prst="rect">
            <a:avLst/>
          </a:prstGeom>
        </p:spPr>
      </p:pic>
    </p:spTree>
    <p:extLst>
      <p:ext uri="{BB962C8B-B14F-4D97-AF65-F5344CB8AC3E}">
        <p14:creationId xmlns:p14="http://schemas.microsoft.com/office/powerpoint/2010/main" val="24068684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19"/>
                                        </p:tgtEl>
                                        <p:attrNameLst>
                                          <p:attrName>style.visibility</p:attrName>
                                        </p:attrNameLst>
                                      </p:cBhvr>
                                      <p:to>
                                        <p:strVal val="visible"/>
                                      </p:to>
                                    </p:set>
                                    <p:anim to="" calcmode="lin" valueType="num">
                                      <p:cBhvr>
                                        <p:cTn id="24" dur="1000" fill="hold">
                                          <p:stCondLst>
                                            <p:cond delay="0"/>
                                          </p:stCondLst>
                                        </p:cTn>
                                        <p:tgtEl>
                                          <p:spTgt spid="19"/>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19"/>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19"/>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19"/>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38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par>
                          <p:cTn id="32" fill="hold">
                            <p:stCondLst>
                              <p:cond delay="4300"/>
                            </p:stCondLst>
                            <p:childTnLst>
                              <p:par>
                                <p:cTn id="33" presetID="23" presetClass="entr" presetSubtype="528" fill="hold" grpId="0" nodeType="afterEffect">
                                  <p:stCondLst>
                                    <p:cond delay="0"/>
                                  </p:stCondLst>
                                  <p:iterate type="lt">
                                    <p:tmPct val="5000"/>
                                  </p:iterate>
                                  <p:childTnLst>
                                    <p:set>
                                      <p:cBhvr>
                                        <p:cTn id="34" dur="1" fill="hold">
                                          <p:stCondLst>
                                            <p:cond delay="0"/>
                                          </p:stCondLst>
                                        </p:cTn>
                                        <p:tgtEl>
                                          <p:spTgt spid="15"/>
                                        </p:tgtEl>
                                        <p:attrNameLst>
                                          <p:attrName>style.visibility</p:attrName>
                                        </p:attrNameLst>
                                      </p:cBhvr>
                                      <p:to>
                                        <p:strVal val="visible"/>
                                      </p:to>
                                    </p:set>
                                    <p:anim to="" calcmode="lin" valueType="num">
                                      <p:cBhvr>
                                        <p:cTn id="35" dur="1000" fill="hold">
                                          <p:stCondLst>
                                            <p:cond delay="0"/>
                                          </p:stCondLst>
                                        </p:cTn>
                                        <p:tgtEl>
                                          <p:spTgt spid="15"/>
                                        </p:tgtEl>
                                        <p:attrNameLst>
                                          <p:attrName>ppt_x</p:attrName>
                                        </p:attrNameLst>
                                      </p:cBhvr>
                                      <p:tavLst>
                                        <p:tav tm="0" fmla="#ppt_x+(8/9)*(#ppt_x-(#ppt_x-#ppt_w/2))*((1.5-1.5*$)^2-(1.5-1.5*$)^3)">
                                          <p:val>
                                            <p:strVal val="0"/>
                                          </p:val>
                                        </p:tav>
                                        <p:tav tm="100000">
                                          <p:val>
                                            <p:strVal val="1"/>
                                          </p:val>
                                        </p:tav>
                                      </p:tavLst>
                                    </p:anim>
                                    <p:anim to="" calcmode="lin" valueType="num">
                                      <p:cBhvr>
                                        <p:cTn id="36" dur="1000" fill="hold">
                                          <p:stCondLst>
                                            <p:cond delay="0"/>
                                          </p:stCondLst>
                                        </p:cTn>
                                        <p:tgtEl>
                                          <p:spTgt spid="15"/>
                                        </p:tgtEl>
                                        <p:attrNameLst>
                                          <p:attrName>ppt_y</p:attrName>
                                        </p:attrNameLst>
                                      </p:cBhvr>
                                      <p:tavLst>
                                        <p:tav tm="0" fmla="#ppt_y+(8/9)*(#ppt_y-(#ppt_y+#ppt_h/2))*((1.5-1.5*$)^2-(1.5-1.5*$)^3)">
                                          <p:val>
                                            <p:strVal val="0"/>
                                          </p:val>
                                        </p:tav>
                                        <p:tav tm="100000">
                                          <p:val>
                                            <p:strVal val="1"/>
                                          </p:val>
                                        </p:tav>
                                      </p:tavLst>
                                    </p:anim>
                                    <p:anim to="" calcmode="lin" valueType="num">
                                      <p:cBhvr>
                                        <p:cTn id="37" dur="1000" fill="hold">
                                          <p:stCondLst>
                                            <p:cond delay="0"/>
                                          </p:stCondLst>
                                        </p:cTn>
                                        <p:tgtEl>
                                          <p:spTgt spid="15"/>
                                        </p:tgtEl>
                                        <p:attrNameLst>
                                          <p:attrName>ppt_w</p:attrName>
                                        </p:attrNameLst>
                                      </p:cBhvr>
                                      <p:tavLst>
                                        <p:tav tm="0" fmla="#ppt_w+(8/9)*(#ppt_w-0)*((1.5-1.5*$)^2-(1.5-1.5*$)^3)">
                                          <p:val>
                                            <p:strVal val="0"/>
                                          </p:val>
                                        </p:tav>
                                        <p:tav tm="100000">
                                          <p:val>
                                            <p:strVal val="1"/>
                                          </p:val>
                                        </p:tav>
                                      </p:tavLst>
                                    </p:anim>
                                    <p:anim to="" calcmode="lin" valueType="num">
                                      <p:cBhvr>
                                        <p:cTn id="38" dur="1000" fill="hold">
                                          <p:stCondLst>
                                            <p:cond delay="0"/>
                                          </p:stCondLst>
                                        </p:cTn>
                                        <p:tgtEl>
                                          <p:spTgt spid="15"/>
                                        </p:tgtEl>
                                        <p:attrNameLst>
                                          <p:attrName>ppt_h</p:attrName>
                                        </p:attrNameLst>
                                      </p:cBhvr>
                                      <p:tavLst>
                                        <p:tav tm="0" fmla="#ppt_h+(8/9)*(#ppt_h-0)*((1.5-1.5*$)^2-(1.5-1.5*$)^3)">
                                          <p:val>
                                            <p:strVal val="0"/>
                                          </p:val>
                                        </p:tav>
                                        <p:tav tm="100000">
                                          <p:val>
                                            <p:strVal val="1"/>
                                          </p:val>
                                        </p:tav>
                                      </p:tavLst>
                                    </p:anim>
                                  </p:childTnLst>
                                </p:cTn>
                              </p:par>
                            </p:childTnLst>
                          </p:cTn>
                        </p:par>
                        <p:par>
                          <p:cTn id="39" fill="hold">
                            <p:stCondLst>
                              <p:cond delay="7000"/>
                            </p:stCondLst>
                            <p:childTnLst>
                              <p:par>
                                <p:cTn id="40" presetID="23" presetClass="entr" presetSubtype="528" fill="hold" grpId="0" nodeType="afterEffect">
                                  <p:stCondLst>
                                    <p:cond delay="0"/>
                                  </p:stCondLst>
                                  <p:iterate type="lt">
                                    <p:tmPct val="5000"/>
                                  </p:iterate>
                                  <p:childTnLst>
                                    <p:set>
                                      <p:cBhvr>
                                        <p:cTn id="41" dur="1" fill="hold">
                                          <p:stCondLst>
                                            <p:cond delay="0"/>
                                          </p:stCondLst>
                                        </p:cTn>
                                        <p:tgtEl>
                                          <p:spTgt spid="18"/>
                                        </p:tgtEl>
                                        <p:attrNameLst>
                                          <p:attrName>style.visibility</p:attrName>
                                        </p:attrNameLst>
                                      </p:cBhvr>
                                      <p:to>
                                        <p:strVal val="visible"/>
                                      </p:to>
                                    </p:set>
                                    <p:anim to="" calcmode="lin" valueType="num">
                                      <p:cBhvr>
                                        <p:cTn id="42" dur="1000" fill="hold">
                                          <p:stCondLst>
                                            <p:cond delay="0"/>
                                          </p:stCondLst>
                                        </p:cTn>
                                        <p:tgtEl>
                                          <p:spTgt spid="18"/>
                                        </p:tgtEl>
                                        <p:attrNameLst>
                                          <p:attrName>ppt_x</p:attrName>
                                        </p:attrNameLst>
                                      </p:cBhvr>
                                      <p:tavLst>
                                        <p:tav tm="0" fmla="#ppt_x+(8/9)*(#ppt_x-(#ppt_x-#ppt_w/2))*((1.5-1.5*$)^2-(1.5-1.5*$)^3)">
                                          <p:val>
                                            <p:strVal val="0"/>
                                          </p:val>
                                        </p:tav>
                                        <p:tav tm="100000">
                                          <p:val>
                                            <p:strVal val="1"/>
                                          </p:val>
                                        </p:tav>
                                      </p:tavLst>
                                    </p:anim>
                                    <p:anim to="" calcmode="lin" valueType="num">
                                      <p:cBhvr>
                                        <p:cTn id="43" dur="1000" fill="hold">
                                          <p:stCondLst>
                                            <p:cond delay="0"/>
                                          </p:stCondLst>
                                        </p:cTn>
                                        <p:tgtEl>
                                          <p:spTgt spid="18"/>
                                        </p:tgtEl>
                                        <p:attrNameLst>
                                          <p:attrName>ppt_y</p:attrName>
                                        </p:attrNameLst>
                                      </p:cBhvr>
                                      <p:tavLst>
                                        <p:tav tm="0" fmla="#ppt_y+(8/9)*(#ppt_y-(#ppt_y+#ppt_h/2))*((1.5-1.5*$)^2-(1.5-1.5*$)^3)">
                                          <p:val>
                                            <p:strVal val="0"/>
                                          </p:val>
                                        </p:tav>
                                        <p:tav tm="100000">
                                          <p:val>
                                            <p:strVal val="1"/>
                                          </p:val>
                                        </p:tav>
                                      </p:tavLst>
                                    </p:anim>
                                    <p:anim to="" calcmode="lin" valueType="num">
                                      <p:cBhvr>
                                        <p:cTn id="44" dur="1000" fill="hold">
                                          <p:stCondLst>
                                            <p:cond delay="0"/>
                                          </p:stCondLst>
                                        </p:cTn>
                                        <p:tgtEl>
                                          <p:spTgt spid="18"/>
                                        </p:tgtEl>
                                        <p:attrNameLst>
                                          <p:attrName>ppt_w</p:attrName>
                                        </p:attrNameLst>
                                      </p:cBhvr>
                                      <p:tavLst>
                                        <p:tav tm="0" fmla="#ppt_w+(8/9)*(#ppt_w-0)*((1.5-1.5*$)^2-(1.5-1.5*$)^3)">
                                          <p:val>
                                            <p:strVal val="0"/>
                                          </p:val>
                                        </p:tav>
                                        <p:tav tm="100000">
                                          <p:val>
                                            <p:strVal val="1"/>
                                          </p:val>
                                        </p:tav>
                                      </p:tavLst>
                                    </p:anim>
                                    <p:anim to="" calcmode="lin" valueType="num">
                                      <p:cBhvr>
                                        <p:cTn id="45" dur="1000" fill="hold">
                                          <p:stCondLst>
                                            <p:cond delay="0"/>
                                          </p:stCondLst>
                                        </p:cTn>
                                        <p:tgtEl>
                                          <p:spTgt spid="18"/>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 xmlns:a16="http://schemas.microsoft.com/office/drawing/2014/main" id="{CC452390-AAE5-4569-B970-B3871F7C8DBC}"/>
              </a:ext>
            </a:extLst>
          </p:cNvPr>
          <p:cNvPicPr>
            <a:picLocks noChangeAspect="1"/>
          </p:cNvPicPr>
          <p:nvPr/>
        </p:nvPicPr>
        <p:blipFill rotWithShape="1">
          <a:blip r:embed="rId2">
            <a:extLst>
              <a:ext uri="{28A0092B-C50C-407E-A947-70E740481C1C}">
                <a14:useLocalDpi xmlns:a14="http://schemas.microsoft.com/office/drawing/2010/main" val="0"/>
              </a:ext>
            </a:extLst>
          </a:blip>
          <a:srcRect l="8067" r="8112"/>
          <a:stretch/>
        </p:blipFill>
        <p:spPr>
          <a:xfrm flipH="1">
            <a:off x="6032090" y="1275735"/>
            <a:ext cx="5097352" cy="4347943"/>
          </a:xfrm>
          <a:prstGeom prst="rect">
            <a:avLst/>
          </a:prstGeom>
        </p:spPr>
      </p:pic>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27" name="Rectangle 2">
            <a:extLst>
              <a:ext uri="{FF2B5EF4-FFF2-40B4-BE49-F238E27FC236}">
                <a16:creationId xmlns="" xmlns:a16="http://schemas.microsoft.com/office/drawing/2014/main" id="{E996E1E5-8E5A-4916-AE0C-90887FFC7E20}"/>
              </a:ext>
            </a:extLst>
          </p:cNvPr>
          <p:cNvSpPr txBox="1">
            <a:spLocks/>
          </p:cNvSpPr>
          <p:nvPr/>
        </p:nvSpPr>
        <p:spPr>
          <a:xfrm>
            <a:off x="1578611" y="182949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学会倾听</a:t>
            </a:r>
          </a:p>
        </p:txBody>
      </p:sp>
      <p:grpSp>
        <p:nvGrpSpPr>
          <p:cNvPr id="37" name="Group 54">
            <a:extLst>
              <a:ext uri="{FF2B5EF4-FFF2-40B4-BE49-F238E27FC236}">
                <a16:creationId xmlns="" xmlns:a16="http://schemas.microsoft.com/office/drawing/2014/main" id="{4657CBBC-B411-4D82-A816-55188AA5C81F}"/>
              </a:ext>
            </a:extLst>
          </p:cNvPr>
          <p:cNvGrpSpPr/>
          <p:nvPr/>
        </p:nvGrpSpPr>
        <p:grpSpPr>
          <a:xfrm>
            <a:off x="1706721" y="2657482"/>
            <a:ext cx="430865" cy="429236"/>
            <a:chOff x="5160963" y="4846638"/>
            <a:chExt cx="496887" cy="466725"/>
          </a:xfrm>
          <a:solidFill>
            <a:srgbClr val="9AB8EE"/>
          </a:solidFill>
        </p:grpSpPr>
        <p:sp>
          <p:nvSpPr>
            <p:cNvPr id="38" name="Oval 55">
              <a:extLst>
                <a:ext uri="{FF2B5EF4-FFF2-40B4-BE49-F238E27FC236}">
                  <a16:creationId xmlns="" xmlns:a16="http://schemas.microsoft.com/office/drawing/2014/main" id="{D03BDAB3-85C6-46D5-99A4-DA8428211FD2}"/>
                </a:ext>
              </a:extLst>
            </p:cNvPr>
            <p:cNvSpPr>
              <a:spLocks/>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39" name="Freeform: Shape 56">
              <a:extLst>
                <a:ext uri="{FF2B5EF4-FFF2-40B4-BE49-F238E27FC236}">
                  <a16:creationId xmlns="" xmlns:a16="http://schemas.microsoft.com/office/drawing/2014/main" id="{65747328-0C46-4C36-B3F5-701EA1B352B6}"/>
                </a:ext>
              </a:extLst>
            </p:cNvPr>
            <p:cNvSpPr>
              <a:spLocks/>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40" name="Freeform: Shape 16">
            <a:extLst>
              <a:ext uri="{FF2B5EF4-FFF2-40B4-BE49-F238E27FC236}">
                <a16:creationId xmlns="" xmlns:a16="http://schemas.microsoft.com/office/drawing/2014/main" id="{8DA80F7D-85FF-4A0D-85A9-BD6A7060F900}"/>
              </a:ext>
            </a:extLst>
          </p:cNvPr>
          <p:cNvSpPr>
            <a:spLocks/>
          </p:cNvSpPr>
          <p:nvPr/>
        </p:nvSpPr>
        <p:spPr bwMode="auto">
          <a:xfrm>
            <a:off x="1667510" y="5437779"/>
            <a:ext cx="414643" cy="44127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9AB8EE"/>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nvGrpSpPr>
          <p:cNvPr id="41" name="Group 50">
            <a:extLst>
              <a:ext uri="{FF2B5EF4-FFF2-40B4-BE49-F238E27FC236}">
                <a16:creationId xmlns="" xmlns:a16="http://schemas.microsoft.com/office/drawing/2014/main" id="{3E031C3F-9D26-4A78-AD3D-DBE8DE8BDB8C}"/>
              </a:ext>
            </a:extLst>
          </p:cNvPr>
          <p:cNvGrpSpPr/>
          <p:nvPr/>
        </p:nvGrpSpPr>
        <p:grpSpPr>
          <a:xfrm>
            <a:off x="1717436" y="3619504"/>
            <a:ext cx="337901" cy="359562"/>
            <a:chOff x="4198938" y="2905126"/>
            <a:chExt cx="481012" cy="482600"/>
          </a:xfrm>
          <a:solidFill>
            <a:srgbClr val="9AB8EE"/>
          </a:solidFill>
        </p:grpSpPr>
        <p:sp>
          <p:nvSpPr>
            <p:cNvPr id="42" name="Freeform: Shape 51">
              <a:extLst>
                <a:ext uri="{FF2B5EF4-FFF2-40B4-BE49-F238E27FC236}">
                  <a16:creationId xmlns="" xmlns:a16="http://schemas.microsoft.com/office/drawing/2014/main" id="{A7BCFE1B-FDD6-4B3B-BFDB-F002E7C3BBF3}"/>
                </a:ext>
              </a:extLst>
            </p:cNvPr>
            <p:cNvSpPr>
              <a:spLocks/>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3" name="Freeform: Shape 52">
              <a:extLst>
                <a:ext uri="{FF2B5EF4-FFF2-40B4-BE49-F238E27FC236}">
                  <a16:creationId xmlns="" xmlns:a16="http://schemas.microsoft.com/office/drawing/2014/main" id="{B380FA13-5910-44CC-90EC-F1FCC27BB902}"/>
                </a:ext>
              </a:extLst>
            </p:cNvPr>
            <p:cNvSpPr>
              <a:spLocks/>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4" name="Freeform: Shape 53">
              <a:extLst>
                <a:ext uri="{FF2B5EF4-FFF2-40B4-BE49-F238E27FC236}">
                  <a16:creationId xmlns="" xmlns:a16="http://schemas.microsoft.com/office/drawing/2014/main" id="{0094B2F5-5DAF-48B2-AB95-1B7F163EE3CA}"/>
                </a:ext>
              </a:extLst>
            </p:cNvPr>
            <p:cNvSpPr>
              <a:spLocks/>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grpSp>
        <p:nvGrpSpPr>
          <p:cNvPr id="45" name="Group 46">
            <a:extLst>
              <a:ext uri="{FF2B5EF4-FFF2-40B4-BE49-F238E27FC236}">
                <a16:creationId xmlns="" xmlns:a16="http://schemas.microsoft.com/office/drawing/2014/main" id="{8F37C0DB-91D0-434A-BAA8-7A4DF458D2E3}"/>
              </a:ext>
            </a:extLst>
          </p:cNvPr>
          <p:cNvGrpSpPr/>
          <p:nvPr/>
        </p:nvGrpSpPr>
        <p:grpSpPr>
          <a:xfrm>
            <a:off x="1699593" y="4511852"/>
            <a:ext cx="346290" cy="393140"/>
            <a:chOff x="6138863" y="1941513"/>
            <a:chExt cx="450850" cy="482600"/>
          </a:xfrm>
          <a:solidFill>
            <a:srgbClr val="9AB8EE"/>
          </a:solidFill>
        </p:grpSpPr>
        <p:sp>
          <p:nvSpPr>
            <p:cNvPr id="46" name="Freeform: Shape 47">
              <a:extLst>
                <a:ext uri="{FF2B5EF4-FFF2-40B4-BE49-F238E27FC236}">
                  <a16:creationId xmlns="" xmlns:a16="http://schemas.microsoft.com/office/drawing/2014/main" id="{BA6742AD-EF65-42D5-8961-F076B967C5E1}"/>
                </a:ext>
              </a:extLst>
            </p:cNvPr>
            <p:cNvSpPr>
              <a:spLocks/>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7" name="Freeform: Shape 48">
              <a:extLst>
                <a:ext uri="{FF2B5EF4-FFF2-40B4-BE49-F238E27FC236}">
                  <a16:creationId xmlns="" xmlns:a16="http://schemas.microsoft.com/office/drawing/2014/main" id="{1C0BF27D-6507-4917-8671-B17DCE0E7A85}"/>
                </a:ext>
              </a:extLst>
            </p:cNvPr>
            <p:cNvSpPr>
              <a:spLocks/>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8" name="Freeform: Shape 49">
              <a:extLst>
                <a:ext uri="{FF2B5EF4-FFF2-40B4-BE49-F238E27FC236}">
                  <a16:creationId xmlns="" xmlns:a16="http://schemas.microsoft.com/office/drawing/2014/main" id="{DFAF3EC0-3370-40C6-949B-FF888D3BD645}"/>
                </a:ext>
              </a:extLst>
            </p:cNvPr>
            <p:cNvSpPr>
              <a:spLocks/>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49" name="文本框 48">
            <a:extLst>
              <a:ext uri="{FF2B5EF4-FFF2-40B4-BE49-F238E27FC236}">
                <a16:creationId xmlns="" xmlns:a16="http://schemas.microsoft.com/office/drawing/2014/main" id="{A1E03BA2-BAD8-418B-A5B1-789D6D6A478B}"/>
              </a:ext>
            </a:extLst>
          </p:cNvPr>
          <p:cNvSpPr txBox="1"/>
          <p:nvPr/>
        </p:nvSpPr>
        <p:spPr>
          <a:xfrm>
            <a:off x="2247476" y="2563666"/>
            <a:ext cx="3032447"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不要打断顾客的话</a:t>
            </a:r>
          </a:p>
        </p:txBody>
      </p:sp>
      <p:sp>
        <p:nvSpPr>
          <p:cNvPr id="50" name="文本框 49">
            <a:extLst>
              <a:ext uri="{FF2B5EF4-FFF2-40B4-BE49-F238E27FC236}">
                <a16:creationId xmlns="" xmlns:a16="http://schemas.microsoft.com/office/drawing/2014/main" id="{D2A9DA0E-F401-4B7F-A4D2-8E650D019D36}"/>
              </a:ext>
            </a:extLst>
          </p:cNvPr>
          <p:cNvSpPr txBox="1"/>
          <p:nvPr/>
        </p:nvSpPr>
        <p:spPr>
          <a:xfrm>
            <a:off x="2247476" y="3492077"/>
            <a:ext cx="3032449"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始终与顾客保持目光接触</a:t>
            </a:r>
          </a:p>
        </p:txBody>
      </p:sp>
      <p:sp>
        <p:nvSpPr>
          <p:cNvPr id="51" name="文本框 50">
            <a:extLst>
              <a:ext uri="{FF2B5EF4-FFF2-40B4-BE49-F238E27FC236}">
                <a16:creationId xmlns="" xmlns:a16="http://schemas.microsoft.com/office/drawing/2014/main" id="{9D2BE5EE-602B-482C-9409-3B1DFCD0E2D1}"/>
              </a:ext>
            </a:extLst>
          </p:cNvPr>
          <p:cNvSpPr txBox="1"/>
          <p:nvPr/>
        </p:nvSpPr>
        <p:spPr>
          <a:xfrm>
            <a:off x="2247476" y="4420488"/>
            <a:ext cx="3032448"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保持疑问</a:t>
            </a:r>
          </a:p>
        </p:txBody>
      </p:sp>
      <p:sp>
        <p:nvSpPr>
          <p:cNvPr id="52" name="文本框 51">
            <a:extLst>
              <a:ext uri="{FF2B5EF4-FFF2-40B4-BE49-F238E27FC236}">
                <a16:creationId xmlns="" xmlns:a16="http://schemas.microsoft.com/office/drawing/2014/main" id="{AD5F5D7C-7BD2-4E08-9AD7-F630A748EEF7}"/>
              </a:ext>
            </a:extLst>
          </p:cNvPr>
          <p:cNvSpPr txBox="1"/>
          <p:nvPr/>
        </p:nvSpPr>
        <p:spPr>
          <a:xfrm>
            <a:off x="2247476" y="5184135"/>
            <a:ext cx="5392189" cy="874407"/>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听完之后，问一问“您的意思是</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我没理解错的话，您好是需要”等等，以印证你在倾听。</a:t>
            </a:r>
          </a:p>
        </p:txBody>
      </p:sp>
    </p:spTree>
    <p:extLst>
      <p:ext uri="{BB962C8B-B14F-4D97-AF65-F5344CB8AC3E}">
        <p14:creationId xmlns:p14="http://schemas.microsoft.com/office/powerpoint/2010/main" val="33274957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anim calcmode="lin" valueType="num">
                                      <p:cBhvr>
                                        <p:cTn id="19" dur="1000" fill="hold"/>
                                        <p:tgtEl>
                                          <p:spTgt spid="53"/>
                                        </p:tgtEl>
                                        <p:attrNameLst>
                                          <p:attrName>ppt_x</p:attrName>
                                        </p:attrNameLst>
                                      </p:cBhvr>
                                      <p:tavLst>
                                        <p:tav tm="0">
                                          <p:val>
                                            <p:strVal val="#ppt_x"/>
                                          </p:val>
                                        </p:tav>
                                        <p:tav tm="100000">
                                          <p:val>
                                            <p:strVal val="#ppt_x"/>
                                          </p:val>
                                        </p:tav>
                                      </p:tavLst>
                                    </p:anim>
                                    <p:anim calcmode="lin" valueType="num">
                                      <p:cBhvr>
                                        <p:cTn id="20" dur="1000" fill="hold"/>
                                        <p:tgtEl>
                                          <p:spTgt spid="5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27"/>
                                        </p:tgtEl>
                                        <p:attrNameLst>
                                          <p:attrName>style.visibility</p:attrName>
                                        </p:attrNameLst>
                                      </p:cBhvr>
                                      <p:to>
                                        <p:strVal val="visible"/>
                                      </p:to>
                                    </p:set>
                                    <p:anim to="" calcmode="lin" valueType="num">
                                      <p:cBhvr>
                                        <p:cTn id="24" dur="1000" fill="hold">
                                          <p:stCondLst>
                                            <p:cond delay="0"/>
                                          </p:stCondLst>
                                        </p:cTn>
                                        <p:tgtEl>
                                          <p:spTgt spid="27"/>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27"/>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27"/>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27"/>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3650"/>
                            </p:stCondLst>
                            <p:childTnLst>
                              <p:par>
                                <p:cTn id="29" presetID="49" presetClass="entr" presetSubtype="0" decel="10000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 calcmode="lin" valueType="num">
                                      <p:cBhvr>
                                        <p:cTn id="33" dur="500" fill="hold"/>
                                        <p:tgtEl>
                                          <p:spTgt spid="37"/>
                                        </p:tgtEl>
                                        <p:attrNameLst>
                                          <p:attrName>style.rotation</p:attrName>
                                        </p:attrNameLst>
                                      </p:cBhvr>
                                      <p:tavLst>
                                        <p:tav tm="0">
                                          <p:val>
                                            <p:fltVal val="360"/>
                                          </p:val>
                                        </p:tav>
                                        <p:tav tm="100000">
                                          <p:val>
                                            <p:fltVal val="0"/>
                                          </p:val>
                                        </p:tav>
                                      </p:tavLst>
                                    </p:anim>
                                    <p:animEffect transition="in" filter="fade">
                                      <p:cBhvr>
                                        <p:cTn id="34" dur="500"/>
                                        <p:tgtEl>
                                          <p:spTgt spid="37"/>
                                        </p:tgtEl>
                                      </p:cBhvr>
                                    </p:animEffect>
                                  </p:childTnLst>
                                </p:cTn>
                              </p:par>
                            </p:childTnLst>
                          </p:cTn>
                        </p:par>
                        <p:par>
                          <p:cTn id="35" fill="hold">
                            <p:stCondLst>
                              <p:cond delay="4150"/>
                            </p:stCondLst>
                            <p:childTnLst>
                              <p:par>
                                <p:cTn id="36" presetID="49" presetClass="entr" presetSubtype="0" decel="10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 calcmode="lin" valueType="num">
                                      <p:cBhvr>
                                        <p:cTn id="40" dur="500" fill="hold"/>
                                        <p:tgtEl>
                                          <p:spTgt spid="41"/>
                                        </p:tgtEl>
                                        <p:attrNameLst>
                                          <p:attrName>style.rotation</p:attrName>
                                        </p:attrNameLst>
                                      </p:cBhvr>
                                      <p:tavLst>
                                        <p:tav tm="0">
                                          <p:val>
                                            <p:fltVal val="360"/>
                                          </p:val>
                                        </p:tav>
                                        <p:tav tm="100000">
                                          <p:val>
                                            <p:fltVal val="0"/>
                                          </p:val>
                                        </p:tav>
                                      </p:tavLst>
                                    </p:anim>
                                    <p:animEffect transition="in" filter="fade">
                                      <p:cBhvr>
                                        <p:cTn id="41" dur="500"/>
                                        <p:tgtEl>
                                          <p:spTgt spid="41"/>
                                        </p:tgtEl>
                                      </p:cBhvr>
                                    </p:animEffect>
                                  </p:childTnLst>
                                </p:cTn>
                              </p:par>
                            </p:childTnLst>
                          </p:cTn>
                        </p:par>
                        <p:par>
                          <p:cTn id="42" fill="hold">
                            <p:stCondLst>
                              <p:cond delay="4650"/>
                            </p:stCondLst>
                            <p:childTnLst>
                              <p:par>
                                <p:cTn id="43" presetID="49" presetClass="entr" presetSubtype="0" decel="10000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5150"/>
                            </p:stCondLst>
                            <p:childTnLst>
                              <p:par>
                                <p:cTn id="50" presetID="49" presetClass="entr" presetSubtype="0" decel="10000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 calcmode="lin" valueType="num">
                                      <p:cBhvr>
                                        <p:cTn id="54" dur="500" fill="hold"/>
                                        <p:tgtEl>
                                          <p:spTgt spid="40"/>
                                        </p:tgtEl>
                                        <p:attrNameLst>
                                          <p:attrName>style.rotation</p:attrName>
                                        </p:attrNameLst>
                                      </p:cBhvr>
                                      <p:tavLst>
                                        <p:tav tm="0">
                                          <p:val>
                                            <p:fltVal val="360"/>
                                          </p:val>
                                        </p:tav>
                                        <p:tav tm="100000">
                                          <p:val>
                                            <p:fltVal val="0"/>
                                          </p:val>
                                        </p:tav>
                                      </p:tavLst>
                                    </p:anim>
                                    <p:animEffect transition="in" filter="fade">
                                      <p:cBhvr>
                                        <p:cTn id="55" dur="500"/>
                                        <p:tgtEl>
                                          <p:spTgt spid="40"/>
                                        </p:tgtEl>
                                      </p:cBhvr>
                                    </p:animEffect>
                                  </p:childTnLst>
                                </p:cTn>
                              </p:par>
                            </p:childTnLst>
                          </p:cTn>
                        </p:par>
                        <p:par>
                          <p:cTn id="56" fill="hold">
                            <p:stCondLst>
                              <p:cond delay="565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6150"/>
                            </p:stCondLst>
                            <p:childTnLst>
                              <p:par>
                                <p:cTn id="61" presetID="22" presetClass="entr" presetSubtype="8"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par>
                          <p:cTn id="64" fill="hold">
                            <p:stCondLst>
                              <p:cond delay="6650"/>
                            </p:stCondLst>
                            <p:childTnLst>
                              <p:par>
                                <p:cTn id="65" presetID="22" presetClass="entr" presetSubtype="8"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7150"/>
                            </p:stCondLst>
                            <p:childTnLst>
                              <p:par>
                                <p:cTn id="69" presetID="22" presetClass="entr" presetSubtype="8"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animBg="1"/>
      <p:bldP spid="40" grpId="0" animBg="1"/>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Rectangle 2">
            <a:extLst>
              <a:ext uri="{FF2B5EF4-FFF2-40B4-BE49-F238E27FC236}">
                <a16:creationId xmlns="" xmlns:a16="http://schemas.microsoft.com/office/drawing/2014/main" id="{C73D523D-02B1-4C0A-BF89-C39D3A9FA186}"/>
              </a:ext>
            </a:extLst>
          </p:cNvPr>
          <p:cNvSpPr txBox="1">
            <a:spLocks/>
          </p:cNvSpPr>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solidFill>
                  <a:srgbClr val="9AB8EE"/>
                </a:solidFill>
                <a:cs typeface="+mn-ea"/>
                <a:sym typeface="+mn-lt"/>
              </a:rPr>
              <a:t>学会赞美</a:t>
            </a:r>
          </a:p>
        </p:txBody>
      </p:sp>
      <p:sp>
        <p:nvSpPr>
          <p:cNvPr id="10" name="TextBox 40">
            <a:extLst>
              <a:ext uri="{FF2B5EF4-FFF2-40B4-BE49-F238E27FC236}">
                <a16:creationId xmlns="" xmlns:a16="http://schemas.microsoft.com/office/drawing/2014/main" id="{862BA9F0-233D-40B9-9A39-9DFF565E1752}"/>
              </a:ext>
            </a:extLst>
          </p:cNvPr>
          <p:cNvSpPr txBox="1"/>
          <p:nvPr/>
        </p:nvSpPr>
        <p:spPr>
          <a:xfrm>
            <a:off x="3096984" y="1334347"/>
            <a:ext cx="6142879" cy="418191"/>
          </a:xfrm>
          <a:prstGeom prst="rect">
            <a:avLst/>
          </a:prstGeom>
          <a:noFill/>
        </p:spPr>
        <p:txBody>
          <a:bodyPr wrap="square" rtlCol="0">
            <a:spAutoFit/>
          </a:bodyPr>
          <a:lstStyle/>
          <a:p>
            <a:pPr algn="ctr">
              <a:lnSpc>
                <a:spcPct val="150000"/>
              </a:lnSpc>
            </a:pPr>
            <a:r>
              <a:rPr lang="zh-CN" altLang="en-US" sz="1600" dirty="0">
                <a:solidFill>
                  <a:schemeClr val="tx1">
                    <a:lumMod val="75000"/>
                    <a:lumOff val="25000"/>
                  </a:schemeClr>
                </a:solidFill>
                <a:cs typeface="+mn-ea"/>
                <a:sym typeface="+mn-lt"/>
              </a:rPr>
              <a:t>由衷的赞美顾客，可以帮助导购建立融洽的沟通环境</a:t>
            </a:r>
          </a:p>
        </p:txBody>
      </p:sp>
      <p:graphicFrame>
        <p:nvGraphicFramePr>
          <p:cNvPr id="11" name="Group 38">
            <a:extLst>
              <a:ext uri="{FF2B5EF4-FFF2-40B4-BE49-F238E27FC236}">
                <a16:creationId xmlns="" xmlns:a16="http://schemas.microsoft.com/office/drawing/2014/main" id="{A0606D8B-2EA3-48C8-AF69-47171C36DD7E}"/>
              </a:ext>
            </a:extLst>
          </p:cNvPr>
          <p:cNvGraphicFramePr>
            <a:graphicFrameLocks noGrp="1"/>
          </p:cNvGraphicFramePr>
          <p:nvPr>
            <p:extLst>
              <p:ext uri="{D42A27DB-BD31-4B8C-83A1-F6EECF244321}">
                <p14:modId xmlns:p14="http://schemas.microsoft.com/office/powerpoint/2010/main" val="4251890428"/>
              </p:ext>
            </p:extLst>
          </p:nvPr>
        </p:nvGraphicFramePr>
        <p:xfrm>
          <a:off x="2011812" y="2003777"/>
          <a:ext cx="8522336" cy="4142289"/>
        </p:xfrm>
        <a:graphic>
          <a:graphicData uri="http://schemas.openxmlformats.org/drawingml/2006/table">
            <a:tbl>
              <a:tblPr/>
              <a:tblGrid>
                <a:gridCol w="2733579">
                  <a:extLst>
                    <a:ext uri="{9D8B030D-6E8A-4147-A177-3AD203B41FA5}">
                      <a16:colId xmlns="" xmlns:a16="http://schemas.microsoft.com/office/drawing/2014/main" val="3249110483"/>
                    </a:ext>
                  </a:extLst>
                </a:gridCol>
                <a:gridCol w="5788757">
                  <a:extLst>
                    <a:ext uri="{9D8B030D-6E8A-4147-A177-3AD203B41FA5}">
                      <a16:colId xmlns="" xmlns:a16="http://schemas.microsoft.com/office/drawing/2014/main" val="1028927924"/>
                    </a:ext>
                  </a:extLst>
                </a:gridCol>
              </a:tblGrid>
              <a:tr h="474151">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ctr" defTabSz="1090613" rtl="0" eaLnBrk="1" fontAlgn="base" latinLnBrk="0" hangingPunct="1">
                        <a:lnSpc>
                          <a:spcPct val="100000"/>
                        </a:lnSpc>
                        <a:spcBef>
                          <a:spcPct val="0"/>
                        </a:spcBef>
                        <a:spcAft>
                          <a:spcPct val="0"/>
                        </a:spcAft>
                        <a:buClrTx/>
                        <a:buSzTx/>
                        <a:buFontTx/>
                        <a:buNone/>
                        <a:tabLst/>
                      </a:pPr>
                      <a:r>
                        <a:rPr kumimoji="0" lang="zh-CN" altLang="en-US" sz="1700" b="1" i="0" u="none" strike="noStrike" cap="none" normalizeH="0" baseline="0" dirty="0">
                          <a:ln>
                            <a:noFill/>
                          </a:ln>
                          <a:solidFill>
                            <a:schemeClr val="bg1"/>
                          </a:solidFill>
                          <a:effectLst/>
                          <a:latin typeface="+mn-lt"/>
                          <a:ea typeface="+mn-ea"/>
                          <a:cs typeface="+mn-ea"/>
                          <a:sym typeface="+mn-lt"/>
                        </a:rPr>
                        <a:t>赞美方法</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AB8EE"/>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ctr" defTabSz="1090613" rtl="0" eaLnBrk="1" fontAlgn="base" latinLnBrk="0" hangingPunct="1">
                        <a:lnSpc>
                          <a:spcPct val="100000"/>
                        </a:lnSpc>
                        <a:spcBef>
                          <a:spcPct val="0"/>
                        </a:spcBef>
                        <a:spcAft>
                          <a:spcPct val="0"/>
                        </a:spcAft>
                        <a:buClrTx/>
                        <a:buSzTx/>
                        <a:buFontTx/>
                        <a:buNone/>
                        <a:tabLst/>
                      </a:pPr>
                      <a:r>
                        <a:rPr kumimoji="0" lang="zh-CN" altLang="en-US" sz="1700" b="1" i="0" u="none" strike="noStrike" cap="none" normalizeH="0" baseline="0" dirty="0">
                          <a:ln>
                            <a:noFill/>
                          </a:ln>
                          <a:solidFill>
                            <a:schemeClr val="bg1"/>
                          </a:solidFill>
                          <a:effectLst/>
                          <a:latin typeface="+mn-lt"/>
                          <a:ea typeface="+mn-ea"/>
                          <a:cs typeface="+mn-ea"/>
                          <a:sym typeface="+mn-lt"/>
                        </a:rPr>
                        <a:t>具体的技巧</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AB8EE"/>
                    </a:solidFill>
                  </a:tcPr>
                </a:tc>
                <a:extLst>
                  <a:ext uri="{0D108BD9-81ED-4DB2-BD59-A6C34878D82A}">
                    <a16:rowId xmlns="" xmlns:a16="http://schemas.microsoft.com/office/drawing/2014/main" val="121658106"/>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）努力发现长处</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发现小孩、携带物、服装、仪容等长处</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97618262"/>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2</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）只赞美事实</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以真诚的态度对所发现的长处赞美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32361440"/>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3</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）以自己的语言赞美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适当引用别人的评价，并形成自己的言语自然的赞美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2121842"/>
                  </a:ext>
                </a:extLst>
              </a:tr>
              <a:tr h="526376">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4</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）具体的赞美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具体细致的赞美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690057645"/>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5</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）适时的赞美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设法在说话的段落，适时地加以赞美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92941856"/>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6</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）由衷的赞美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要克服“害羞的情绪”，要学习赞美的方法</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5753246"/>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7</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）于对话中加入赞美语</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在顾客回答问题或做商品说明时，对顾客加以赞美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78051652"/>
                  </a:ext>
                </a:extLst>
              </a:tr>
            </a:tbl>
          </a:graphicData>
        </a:graphic>
      </p:graphicFrame>
    </p:spTree>
    <p:extLst>
      <p:ext uri="{BB962C8B-B14F-4D97-AF65-F5344CB8AC3E}">
        <p14:creationId xmlns:p14="http://schemas.microsoft.com/office/powerpoint/2010/main" val="35799264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to="" calcmode="lin" valueType="num">
                                      <p:cBhvr>
                                        <p:cTn id="18"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19"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0"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1"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2" fill="hold">
                            <p:stCondLst>
                              <p:cond delay="2650"/>
                            </p:stCondLst>
                            <p:childTnLst>
                              <p:par>
                                <p:cTn id="23" presetID="14"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par>
                          <p:cTn id="26" fill="hold">
                            <p:stCondLst>
                              <p:cond delay="3150"/>
                            </p:stCondLst>
                            <p:childTnLst>
                              <p:par>
                                <p:cTn id="27" presetID="14" presetClass="entr" presetSubtype="1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Rectangle 2">
            <a:extLst>
              <a:ext uri="{FF2B5EF4-FFF2-40B4-BE49-F238E27FC236}">
                <a16:creationId xmlns="" xmlns:a16="http://schemas.microsoft.com/office/drawing/2014/main" id="{BA6C8448-51FE-4CD9-B383-9196BC167AAE}"/>
              </a:ext>
            </a:extLst>
          </p:cNvPr>
          <p:cNvSpPr txBox="1">
            <a:spLocks/>
          </p:cNvSpPr>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cs typeface="+mn-ea"/>
                <a:sym typeface="+mn-lt"/>
              </a:rPr>
              <a:t>良好的应对用语</a:t>
            </a:r>
          </a:p>
        </p:txBody>
      </p:sp>
      <p:grpSp>
        <p:nvGrpSpPr>
          <p:cNvPr id="10" name="组合 9">
            <a:extLst>
              <a:ext uri="{FF2B5EF4-FFF2-40B4-BE49-F238E27FC236}">
                <a16:creationId xmlns="" xmlns:a16="http://schemas.microsoft.com/office/drawing/2014/main" id="{D7274E81-1C2A-432D-B855-5A9247B68B3B}"/>
              </a:ext>
            </a:extLst>
          </p:cNvPr>
          <p:cNvGrpSpPr/>
          <p:nvPr/>
        </p:nvGrpSpPr>
        <p:grpSpPr>
          <a:xfrm>
            <a:off x="1119596" y="1953996"/>
            <a:ext cx="2324152" cy="577074"/>
            <a:chOff x="1119596" y="1953996"/>
            <a:chExt cx="2324152" cy="577074"/>
          </a:xfrm>
        </p:grpSpPr>
        <p:sp>
          <p:nvSpPr>
            <p:cNvPr id="11" name="矩形: 圆角 10">
              <a:extLst>
                <a:ext uri="{FF2B5EF4-FFF2-40B4-BE49-F238E27FC236}">
                  <a16:creationId xmlns="" xmlns:a16="http://schemas.microsoft.com/office/drawing/2014/main" id="{1EF6BBC9-3FC9-4D5E-A5B2-B0DB2872A0F9}"/>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624A8718-AB19-4860-AE70-F99EE72CA26F}"/>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欢迎顾客时</a:t>
              </a:r>
            </a:p>
          </p:txBody>
        </p:sp>
      </p:grpSp>
      <p:sp>
        <p:nvSpPr>
          <p:cNvPr id="13" name="文本框 12">
            <a:extLst>
              <a:ext uri="{FF2B5EF4-FFF2-40B4-BE49-F238E27FC236}">
                <a16:creationId xmlns="" xmlns:a16="http://schemas.microsoft.com/office/drawing/2014/main" id="{C9CAD1C1-F449-4FFA-BEF8-0D736FEB54D9}"/>
              </a:ext>
            </a:extLst>
          </p:cNvPr>
          <p:cNvSpPr txBox="1"/>
          <p:nvPr/>
        </p:nvSpPr>
        <p:spPr>
          <a:xfrm>
            <a:off x="1251345" y="2603640"/>
            <a:ext cx="2367327" cy="37741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欢迎光临</a:t>
            </a:r>
          </a:p>
        </p:txBody>
      </p:sp>
      <p:grpSp>
        <p:nvGrpSpPr>
          <p:cNvPr id="14" name="组合 13">
            <a:extLst>
              <a:ext uri="{FF2B5EF4-FFF2-40B4-BE49-F238E27FC236}">
                <a16:creationId xmlns="" xmlns:a16="http://schemas.microsoft.com/office/drawing/2014/main" id="{5ABA4289-E861-499A-BE51-1765D3049346}"/>
              </a:ext>
            </a:extLst>
          </p:cNvPr>
          <p:cNvGrpSpPr/>
          <p:nvPr/>
        </p:nvGrpSpPr>
        <p:grpSpPr>
          <a:xfrm>
            <a:off x="1119595" y="3688291"/>
            <a:ext cx="2324152" cy="577074"/>
            <a:chOff x="1119596" y="1953996"/>
            <a:chExt cx="2324152" cy="577074"/>
          </a:xfrm>
        </p:grpSpPr>
        <p:sp>
          <p:nvSpPr>
            <p:cNvPr id="15" name="矩形: 圆角 14">
              <a:extLst>
                <a:ext uri="{FF2B5EF4-FFF2-40B4-BE49-F238E27FC236}">
                  <a16:creationId xmlns="" xmlns:a16="http://schemas.microsoft.com/office/drawing/2014/main" id="{9F5E44CD-CEBE-4C53-9FF2-8FB8E6327783}"/>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 xmlns:a16="http://schemas.microsoft.com/office/drawing/2014/main" id="{1CB3060D-14DA-4EA3-995E-095303C586E5}"/>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季节性问候语</a:t>
              </a:r>
            </a:p>
          </p:txBody>
        </p:sp>
      </p:grpSp>
      <p:sp>
        <p:nvSpPr>
          <p:cNvPr id="17" name="文本框 16">
            <a:extLst>
              <a:ext uri="{FF2B5EF4-FFF2-40B4-BE49-F238E27FC236}">
                <a16:creationId xmlns="" xmlns:a16="http://schemas.microsoft.com/office/drawing/2014/main" id="{E68A39C6-BA7F-4FB9-850F-200FF66829E6}"/>
              </a:ext>
            </a:extLst>
          </p:cNvPr>
          <p:cNvSpPr txBox="1"/>
          <p:nvPr/>
        </p:nvSpPr>
        <p:spPr>
          <a:xfrm>
            <a:off x="1251344" y="4337935"/>
            <a:ext cx="236732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您早</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今天真是好天气</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天气很冷</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非常感谢您冒雨光临</a:t>
            </a:r>
          </a:p>
        </p:txBody>
      </p:sp>
      <p:grpSp>
        <p:nvGrpSpPr>
          <p:cNvPr id="18" name="组合 17">
            <a:extLst>
              <a:ext uri="{FF2B5EF4-FFF2-40B4-BE49-F238E27FC236}">
                <a16:creationId xmlns="" xmlns:a16="http://schemas.microsoft.com/office/drawing/2014/main" id="{BF40CB8B-0A5D-420B-8A57-A3ED6F458DE6}"/>
              </a:ext>
            </a:extLst>
          </p:cNvPr>
          <p:cNvGrpSpPr/>
          <p:nvPr/>
        </p:nvGrpSpPr>
        <p:grpSpPr>
          <a:xfrm>
            <a:off x="4767363" y="1968910"/>
            <a:ext cx="2324152" cy="577074"/>
            <a:chOff x="1119596" y="1953996"/>
            <a:chExt cx="2324152" cy="577074"/>
          </a:xfrm>
        </p:grpSpPr>
        <p:sp>
          <p:nvSpPr>
            <p:cNvPr id="19" name="矩形: 圆角 18">
              <a:extLst>
                <a:ext uri="{FF2B5EF4-FFF2-40B4-BE49-F238E27FC236}">
                  <a16:creationId xmlns="" xmlns:a16="http://schemas.microsoft.com/office/drawing/2014/main" id="{F724908D-5BA9-4920-BFF4-21AD9664F711}"/>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 xmlns:a16="http://schemas.microsoft.com/office/drawing/2014/main" id="{1B7755A3-EB27-4D97-9080-7B7ABEADFA4E}"/>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表示感谢的语言</a:t>
              </a:r>
            </a:p>
          </p:txBody>
        </p:sp>
      </p:grpSp>
      <p:sp>
        <p:nvSpPr>
          <p:cNvPr id="21" name="文本框 20">
            <a:extLst>
              <a:ext uri="{FF2B5EF4-FFF2-40B4-BE49-F238E27FC236}">
                <a16:creationId xmlns="" xmlns:a16="http://schemas.microsoft.com/office/drawing/2014/main" id="{BBB9B96F-CB02-49DF-ADCD-993743CF25DC}"/>
              </a:ext>
            </a:extLst>
          </p:cNvPr>
          <p:cNvSpPr txBox="1"/>
          <p:nvPr/>
        </p:nvSpPr>
        <p:spPr>
          <a:xfrm>
            <a:off x="4899112" y="2618554"/>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多蒙照顾，深深感谢</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感谢您远驾光临</a:t>
            </a:r>
          </a:p>
        </p:txBody>
      </p:sp>
      <p:grpSp>
        <p:nvGrpSpPr>
          <p:cNvPr id="22" name="组合 21">
            <a:extLst>
              <a:ext uri="{FF2B5EF4-FFF2-40B4-BE49-F238E27FC236}">
                <a16:creationId xmlns="" xmlns:a16="http://schemas.microsoft.com/office/drawing/2014/main" id="{3B187F99-7249-401B-AF68-200F375552DD}"/>
              </a:ext>
            </a:extLst>
          </p:cNvPr>
          <p:cNvGrpSpPr/>
          <p:nvPr/>
        </p:nvGrpSpPr>
        <p:grpSpPr>
          <a:xfrm>
            <a:off x="4767362" y="3688291"/>
            <a:ext cx="2324152" cy="577074"/>
            <a:chOff x="1119596" y="1953996"/>
            <a:chExt cx="2324152" cy="577074"/>
          </a:xfrm>
        </p:grpSpPr>
        <p:sp>
          <p:nvSpPr>
            <p:cNvPr id="23" name="矩形: 圆角 22">
              <a:extLst>
                <a:ext uri="{FF2B5EF4-FFF2-40B4-BE49-F238E27FC236}">
                  <a16:creationId xmlns="" xmlns:a16="http://schemas.microsoft.com/office/drawing/2014/main" id="{F79AB0D0-DBE8-4CF9-992C-3F919AE11EAF}"/>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 xmlns:a16="http://schemas.microsoft.com/office/drawing/2014/main" id="{C7B32F77-B678-4C7C-BB31-05BD1C9ADA30}"/>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对顾客的回答</a:t>
              </a:r>
            </a:p>
          </p:txBody>
        </p:sp>
      </p:grpSp>
      <p:sp>
        <p:nvSpPr>
          <p:cNvPr id="25" name="文本框 24">
            <a:extLst>
              <a:ext uri="{FF2B5EF4-FFF2-40B4-BE49-F238E27FC236}">
                <a16:creationId xmlns="" xmlns:a16="http://schemas.microsoft.com/office/drawing/2014/main" id="{730E7BD8-2F0A-4648-8C30-CD83F57DAB59}"/>
              </a:ext>
            </a:extLst>
          </p:cNvPr>
          <p:cNvSpPr txBox="1"/>
          <p:nvPr/>
        </p:nvSpPr>
        <p:spPr>
          <a:xfrm>
            <a:off x="4899111" y="4337935"/>
            <a:ext cx="334523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是的，如果是我我也会这样以为</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是，您说的对</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是的，您说的有道理</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是的我理解您的心情</a:t>
            </a:r>
          </a:p>
        </p:txBody>
      </p:sp>
      <p:grpSp>
        <p:nvGrpSpPr>
          <p:cNvPr id="26" name="组合 25">
            <a:extLst>
              <a:ext uri="{FF2B5EF4-FFF2-40B4-BE49-F238E27FC236}">
                <a16:creationId xmlns="" xmlns:a16="http://schemas.microsoft.com/office/drawing/2014/main" id="{999F44A5-FBCB-4FE2-9C3F-76EECF54F668}"/>
              </a:ext>
            </a:extLst>
          </p:cNvPr>
          <p:cNvGrpSpPr/>
          <p:nvPr/>
        </p:nvGrpSpPr>
        <p:grpSpPr>
          <a:xfrm>
            <a:off x="8637830" y="1983824"/>
            <a:ext cx="2324152" cy="577074"/>
            <a:chOff x="1119596" y="1953996"/>
            <a:chExt cx="2324152" cy="577074"/>
          </a:xfrm>
        </p:grpSpPr>
        <p:sp>
          <p:nvSpPr>
            <p:cNvPr id="27" name="矩形: 圆角 26">
              <a:extLst>
                <a:ext uri="{FF2B5EF4-FFF2-40B4-BE49-F238E27FC236}">
                  <a16:creationId xmlns="" xmlns:a16="http://schemas.microsoft.com/office/drawing/2014/main" id="{EB1B9383-F15E-4C4D-9983-3AD83B4CAAD5}"/>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 xmlns:a16="http://schemas.microsoft.com/office/drawing/2014/main" id="{5918AD8E-6F68-456F-8EDD-0BA6360969D9}"/>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离开顾客眼前时</a:t>
              </a:r>
            </a:p>
          </p:txBody>
        </p:sp>
      </p:grpSp>
      <p:sp>
        <p:nvSpPr>
          <p:cNvPr id="29" name="文本框 28">
            <a:extLst>
              <a:ext uri="{FF2B5EF4-FFF2-40B4-BE49-F238E27FC236}">
                <a16:creationId xmlns="" xmlns:a16="http://schemas.microsoft.com/office/drawing/2014/main" id="{20B3E386-C4FC-49D7-946F-CE7ED85A31EE}"/>
              </a:ext>
            </a:extLst>
          </p:cNvPr>
          <p:cNvSpPr txBox="1"/>
          <p:nvPr/>
        </p:nvSpPr>
        <p:spPr>
          <a:xfrm>
            <a:off x="8769579" y="2633468"/>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对不起，请稍等</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失陪一下</a:t>
            </a:r>
          </a:p>
        </p:txBody>
      </p:sp>
      <p:grpSp>
        <p:nvGrpSpPr>
          <p:cNvPr id="30" name="组合 29">
            <a:extLst>
              <a:ext uri="{FF2B5EF4-FFF2-40B4-BE49-F238E27FC236}">
                <a16:creationId xmlns="" xmlns:a16="http://schemas.microsoft.com/office/drawing/2014/main" id="{F1638143-D2C0-48B1-8CAB-AA2C37CA4B5F}"/>
              </a:ext>
            </a:extLst>
          </p:cNvPr>
          <p:cNvGrpSpPr/>
          <p:nvPr/>
        </p:nvGrpSpPr>
        <p:grpSpPr>
          <a:xfrm>
            <a:off x="8637829" y="3688291"/>
            <a:ext cx="2324152" cy="577074"/>
            <a:chOff x="1119596" y="1953996"/>
            <a:chExt cx="2324152" cy="577074"/>
          </a:xfrm>
        </p:grpSpPr>
        <p:sp>
          <p:nvSpPr>
            <p:cNvPr id="31" name="矩形: 圆角 30">
              <a:extLst>
                <a:ext uri="{FF2B5EF4-FFF2-40B4-BE49-F238E27FC236}">
                  <a16:creationId xmlns="" xmlns:a16="http://schemas.microsoft.com/office/drawing/2014/main" id="{87B2E977-6AB9-46CE-88D6-37E2CDCAFF2A}"/>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 xmlns:a16="http://schemas.microsoft.com/office/drawing/2014/main" id="{06A255D0-94AA-4CAE-8FF4-66BEDC4ED3C5}"/>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受顾客催促时</a:t>
              </a:r>
            </a:p>
          </p:txBody>
        </p:sp>
      </p:grpSp>
      <p:sp>
        <p:nvSpPr>
          <p:cNvPr id="33" name="文本框 32">
            <a:extLst>
              <a:ext uri="{FF2B5EF4-FFF2-40B4-BE49-F238E27FC236}">
                <a16:creationId xmlns="" xmlns:a16="http://schemas.microsoft.com/office/drawing/2014/main" id="{87AA11F2-9F5C-480D-A46E-FBAC73A13328}"/>
              </a:ext>
            </a:extLst>
          </p:cNvPr>
          <p:cNvSpPr txBox="1"/>
          <p:nvPr/>
        </p:nvSpPr>
        <p:spPr>
          <a:xfrm>
            <a:off x="8769578" y="4337935"/>
            <a:ext cx="2608803"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非常对不起，就快好了</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请再稍等一下，对不起</a:t>
            </a:r>
          </a:p>
        </p:txBody>
      </p:sp>
    </p:spTree>
    <p:extLst>
      <p:ext uri="{BB962C8B-B14F-4D97-AF65-F5344CB8AC3E}">
        <p14:creationId xmlns:p14="http://schemas.microsoft.com/office/powerpoint/2010/main" val="314410804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to="" calcmode="lin" valueType="num">
                                      <p:cBhvr>
                                        <p:cTn id="18"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19"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0"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1"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2" fill="hold">
                            <p:stCondLst>
                              <p:cond delay="2800"/>
                            </p:stCondLst>
                            <p:childTnLst>
                              <p:par>
                                <p:cTn id="23" presetID="14" presetClass="entr" presetSubtype="1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23" presetClass="entr" presetSubtype="528" fill="hold" grpId="0" nodeType="withEffect">
                                  <p:stCondLst>
                                    <p:cond delay="0"/>
                                  </p:stCondLst>
                                  <p:iterate type="lt">
                                    <p:tmPct val="5000"/>
                                  </p:iterate>
                                  <p:childTnLst>
                                    <p:set>
                                      <p:cBhvr>
                                        <p:cTn id="27" dur="1" fill="hold">
                                          <p:stCondLst>
                                            <p:cond delay="0"/>
                                          </p:stCondLst>
                                        </p:cTn>
                                        <p:tgtEl>
                                          <p:spTgt spid="13"/>
                                        </p:tgtEl>
                                        <p:attrNameLst>
                                          <p:attrName>style.visibility</p:attrName>
                                        </p:attrNameLst>
                                      </p:cBhvr>
                                      <p:to>
                                        <p:strVal val="visible"/>
                                      </p:to>
                                    </p:set>
                                    <p:anim to="" calcmode="lin" valueType="num">
                                      <p:cBhvr>
                                        <p:cTn id="28"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32" fill="hold">
                            <p:stCondLst>
                              <p:cond delay="3950"/>
                            </p:stCondLst>
                            <p:childTnLst>
                              <p:par>
                                <p:cTn id="33" presetID="14"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23" presetClass="entr" presetSubtype="528" fill="hold" grpId="0" nodeType="withEffect">
                                  <p:stCondLst>
                                    <p:cond delay="0"/>
                                  </p:stCondLst>
                                  <p:iterate type="lt">
                                    <p:tmPct val="5000"/>
                                  </p:iterate>
                                  <p:childTnLst>
                                    <p:set>
                                      <p:cBhvr>
                                        <p:cTn id="37" dur="1" fill="hold">
                                          <p:stCondLst>
                                            <p:cond delay="0"/>
                                          </p:stCondLst>
                                        </p:cTn>
                                        <p:tgtEl>
                                          <p:spTgt spid="17"/>
                                        </p:tgtEl>
                                        <p:attrNameLst>
                                          <p:attrName>style.visibility</p:attrName>
                                        </p:attrNameLst>
                                      </p:cBhvr>
                                      <p:to>
                                        <p:strVal val="visible"/>
                                      </p:to>
                                    </p:set>
                                    <p:anim to="" calcmode="lin" valueType="num">
                                      <p:cBhvr>
                                        <p:cTn id="38"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39"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40"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41"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par>
                          <p:cTn id="42" fill="hold">
                            <p:stCondLst>
                              <p:cond delay="6000"/>
                            </p:stCondLst>
                            <p:childTnLst>
                              <p:par>
                                <p:cTn id="43" presetID="14" presetClass="entr" presetSubtype="1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par>
                                <p:cTn id="46" presetID="23" presetClass="entr" presetSubtype="528" fill="hold" grpId="0" nodeType="withEffect">
                                  <p:stCondLst>
                                    <p:cond delay="0"/>
                                  </p:stCondLst>
                                  <p:iterate type="lt">
                                    <p:tmPct val="5000"/>
                                  </p:iterate>
                                  <p:childTnLst>
                                    <p:set>
                                      <p:cBhvr>
                                        <p:cTn id="47" dur="1" fill="hold">
                                          <p:stCondLst>
                                            <p:cond delay="0"/>
                                          </p:stCondLst>
                                        </p:cTn>
                                        <p:tgtEl>
                                          <p:spTgt spid="21"/>
                                        </p:tgtEl>
                                        <p:attrNameLst>
                                          <p:attrName>style.visibility</p:attrName>
                                        </p:attrNameLst>
                                      </p:cBhvr>
                                      <p:to>
                                        <p:strVal val="visible"/>
                                      </p:to>
                                    </p:set>
                                    <p:anim to="" calcmode="lin" valueType="num">
                                      <p:cBhvr>
                                        <p:cTn id="48" dur="1000" fill="hold">
                                          <p:stCondLst>
                                            <p:cond delay="0"/>
                                          </p:stCondLst>
                                        </p:cTn>
                                        <p:tgtEl>
                                          <p:spTgt spid="21"/>
                                        </p:tgtEl>
                                        <p:attrNameLst>
                                          <p:attrName>ppt_x</p:attrName>
                                        </p:attrNameLst>
                                      </p:cBhvr>
                                      <p:tavLst>
                                        <p:tav tm="0" fmla="#ppt_x+(8/9)*(#ppt_x-(#ppt_x-#ppt_w/2))*((1.5-1.5*$)^2-(1.5-1.5*$)^3)">
                                          <p:val>
                                            <p:strVal val="0"/>
                                          </p:val>
                                        </p:tav>
                                        <p:tav tm="100000">
                                          <p:val>
                                            <p:strVal val="1"/>
                                          </p:val>
                                        </p:tav>
                                      </p:tavLst>
                                    </p:anim>
                                    <p:anim to="" calcmode="lin" valueType="num">
                                      <p:cBhvr>
                                        <p:cTn id="49" dur="1000" fill="hold">
                                          <p:stCondLst>
                                            <p:cond delay="0"/>
                                          </p:stCondLst>
                                        </p:cTn>
                                        <p:tgtEl>
                                          <p:spTgt spid="21"/>
                                        </p:tgtEl>
                                        <p:attrNameLst>
                                          <p:attrName>ppt_y</p:attrName>
                                        </p:attrNameLst>
                                      </p:cBhvr>
                                      <p:tavLst>
                                        <p:tav tm="0" fmla="#ppt_y+(8/9)*(#ppt_y-(#ppt_y+#ppt_h/2))*((1.5-1.5*$)^2-(1.5-1.5*$)^3)">
                                          <p:val>
                                            <p:strVal val="0"/>
                                          </p:val>
                                        </p:tav>
                                        <p:tav tm="100000">
                                          <p:val>
                                            <p:strVal val="1"/>
                                          </p:val>
                                        </p:tav>
                                      </p:tavLst>
                                    </p:anim>
                                    <p:anim to="" calcmode="lin" valueType="num">
                                      <p:cBhvr>
                                        <p:cTn id="50" dur="1000" fill="hold">
                                          <p:stCondLst>
                                            <p:cond delay="0"/>
                                          </p:stCondLst>
                                        </p:cTn>
                                        <p:tgtEl>
                                          <p:spTgt spid="21"/>
                                        </p:tgtEl>
                                        <p:attrNameLst>
                                          <p:attrName>ppt_w</p:attrName>
                                        </p:attrNameLst>
                                      </p:cBhvr>
                                      <p:tavLst>
                                        <p:tav tm="0" fmla="#ppt_w+(8/9)*(#ppt_w-0)*((1.5-1.5*$)^2-(1.5-1.5*$)^3)">
                                          <p:val>
                                            <p:strVal val="0"/>
                                          </p:val>
                                        </p:tav>
                                        <p:tav tm="100000">
                                          <p:val>
                                            <p:strVal val="1"/>
                                          </p:val>
                                        </p:tav>
                                      </p:tavLst>
                                    </p:anim>
                                    <p:anim to="" calcmode="lin" valueType="num">
                                      <p:cBhvr>
                                        <p:cTn id="51" dur="1000" fill="hold">
                                          <p:stCondLst>
                                            <p:cond delay="0"/>
                                          </p:stCondLst>
                                        </p:cTn>
                                        <p:tgtEl>
                                          <p:spTgt spid="21"/>
                                        </p:tgtEl>
                                        <p:attrNameLst>
                                          <p:attrName>ppt_h</p:attrName>
                                        </p:attrNameLst>
                                      </p:cBhvr>
                                      <p:tavLst>
                                        <p:tav tm="0" fmla="#ppt_h+(8/9)*(#ppt_h-0)*((1.5-1.5*$)^2-(1.5-1.5*$)^3)">
                                          <p:val>
                                            <p:strVal val="0"/>
                                          </p:val>
                                        </p:tav>
                                        <p:tav tm="100000">
                                          <p:val>
                                            <p:strVal val="1"/>
                                          </p:val>
                                        </p:tav>
                                      </p:tavLst>
                                    </p:anim>
                                  </p:childTnLst>
                                </p:cTn>
                              </p:par>
                            </p:childTnLst>
                          </p:cTn>
                        </p:par>
                        <p:par>
                          <p:cTn id="52" fill="hold">
                            <p:stCondLst>
                              <p:cond delay="7750"/>
                            </p:stCondLst>
                            <p:childTnLst>
                              <p:par>
                                <p:cTn id="53" presetID="14" presetClass="entr" presetSubtype="1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par>
                                <p:cTn id="56" presetID="23" presetClass="entr" presetSubtype="528" fill="hold" grpId="0" nodeType="withEffect">
                                  <p:stCondLst>
                                    <p:cond delay="0"/>
                                  </p:stCondLst>
                                  <p:iterate type="lt">
                                    <p:tmPct val="5000"/>
                                  </p:iterate>
                                  <p:childTnLst>
                                    <p:set>
                                      <p:cBhvr>
                                        <p:cTn id="57" dur="1" fill="hold">
                                          <p:stCondLst>
                                            <p:cond delay="0"/>
                                          </p:stCondLst>
                                        </p:cTn>
                                        <p:tgtEl>
                                          <p:spTgt spid="25"/>
                                        </p:tgtEl>
                                        <p:attrNameLst>
                                          <p:attrName>style.visibility</p:attrName>
                                        </p:attrNameLst>
                                      </p:cBhvr>
                                      <p:to>
                                        <p:strVal val="visible"/>
                                      </p:to>
                                    </p:set>
                                    <p:anim to="" calcmode="lin" valueType="num">
                                      <p:cBhvr>
                                        <p:cTn id="58"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9"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60"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61"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62" fill="hold">
                            <p:stCondLst>
                              <p:cond delay="10650"/>
                            </p:stCondLst>
                            <p:childTnLst>
                              <p:par>
                                <p:cTn id="63" presetID="14" presetClass="entr" presetSubtype="1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randombar(horizontal)">
                                      <p:cBhvr>
                                        <p:cTn id="65" dur="500"/>
                                        <p:tgtEl>
                                          <p:spTgt spid="26"/>
                                        </p:tgtEl>
                                      </p:cBhvr>
                                    </p:animEffect>
                                  </p:childTnLst>
                                </p:cTn>
                              </p:par>
                              <p:par>
                                <p:cTn id="66" presetID="23" presetClass="entr" presetSubtype="528" fill="hold" grpId="0" nodeType="withEffect">
                                  <p:stCondLst>
                                    <p:cond delay="0"/>
                                  </p:stCondLst>
                                  <p:iterate type="lt">
                                    <p:tmPct val="5000"/>
                                  </p:iterate>
                                  <p:childTnLst>
                                    <p:set>
                                      <p:cBhvr>
                                        <p:cTn id="67" dur="1" fill="hold">
                                          <p:stCondLst>
                                            <p:cond delay="0"/>
                                          </p:stCondLst>
                                        </p:cTn>
                                        <p:tgtEl>
                                          <p:spTgt spid="29"/>
                                        </p:tgtEl>
                                        <p:attrNameLst>
                                          <p:attrName>style.visibility</p:attrName>
                                        </p:attrNameLst>
                                      </p:cBhvr>
                                      <p:to>
                                        <p:strVal val="visible"/>
                                      </p:to>
                                    </p:set>
                                    <p:anim to="" calcmode="lin" valueType="num">
                                      <p:cBhvr>
                                        <p:cTn id="68" dur="1000" fill="hold">
                                          <p:stCondLst>
                                            <p:cond delay="0"/>
                                          </p:stCondLst>
                                        </p:cTn>
                                        <p:tgtEl>
                                          <p:spTgt spid="29"/>
                                        </p:tgtEl>
                                        <p:attrNameLst>
                                          <p:attrName>ppt_x</p:attrName>
                                        </p:attrNameLst>
                                      </p:cBhvr>
                                      <p:tavLst>
                                        <p:tav tm="0" fmla="#ppt_x+(8/9)*(#ppt_x-(#ppt_x-#ppt_w/2))*((1.5-1.5*$)^2-(1.5-1.5*$)^3)">
                                          <p:val>
                                            <p:strVal val="0"/>
                                          </p:val>
                                        </p:tav>
                                        <p:tav tm="100000">
                                          <p:val>
                                            <p:strVal val="1"/>
                                          </p:val>
                                        </p:tav>
                                      </p:tavLst>
                                    </p:anim>
                                    <p:anim to="" calcmode="lin" valueType="num">
                                      <p:cBhvr>
                                        <p:cTn id="69" dur="1000" fill="hold">
                                          <p:stCondLst>
                                            <p:cond delay="0"/>
                                          </p:stCondLst>
                                        </p:cTn>
                                        <p:tgtEl>
                                          <p:spTgt spid="29"/>
                                        </p:tgtEl>
                                        <p:attrNameLst>
                                          <p:attrName>ppt_y</p:attrName>
                                        </p:attrNameLst>
                                      </p:cBhvr>
                                      <p:tavLst>
                                        <p:tav tm="0" fmla="#ppt_y+(8/9)*(#ppt_y-(#ppt_y+#ppt_h/2))*((1.5-1.5*$)^2-(1.5-1.5*$)^3)">
                                          <p:val>
                                            <p:strVal val="0"/>
                                          </p:val>
                                        </p:tav>
                                        <p:tav tm="100000">
                                          <p:val>
                                            <p:strVal val="1"/>
                                          </p:val>
                                        </p:tav>
                                      </p:tavLst>
                                    </p:anim>
                                    <p:anim to="" calcmode="lin" valueType="num">
                                      <p:cBhvr>
                                        <p:cTn id="70" dur="1000" fill="hold">
                                          <p:stCondLst>
                                            <p:cond delay="0"/>
                                          </p:stCondLst>
                                        </p:cTn>
                                        <p:tgtEl>
                                          <p:spTgt spid="29"/>
                                        </p:tgtEl>
                                        <p:attrNameLst>
                                          <p:attrName>ppt_w</p:attrName>
                                        </p:attrNameLst>
                                      </p:cBhvr>
                                      <p:tavLst>
                                        <p:tav tm="0" fmla="#ppt_w+(8/9)*(#ppt_w-0)*((1.5-1.5*$)^2-(1.5-1.5*$)^3)">
                                          <p:val>
                                            <p:strVal val="0"/>
                                          </p:val>
                                        </p:tav>
                                        <p:tav tm="100000">
                                          <p:val>
                                            <p:strVal val="1"/>
                                          </p:val>
                                        </p:tav>
                                      </p:tavLst>
                                    </p:anim>
                                    <p:anim to="" calcmode="lin" valueType="num">
                                      <p:cBhvr>
                                        <p:cTn id="71" dur="1000" fill="hold">
                                          <p:stCondLst>
                                            <p:cond delay="0"/>
                                          </p:stCondLst>
                                        </p:cTn>
                                        <p:tgtEl>
                                          <p:spTgt spid="29"/>
                                        </p:tgtEl>
                                        <p:attrNameLst>
                                          <p:attrName>ppt_h</p:attrName>
                                        </p:attrNameLst>
                                      </p:cBhvr>
                                      <p:tavLst>
                                        <p:tav tm="0" fmla="#ppt_h+(8/9)*(#ppt_h-0)*((1.5-1.5*$)^2-(1.5-1.5*$)^3)">
                                          <p:val>
                                            <p:strVal val="0"/>
                                          </p:val>
                                        </p:tav>
                                        <p:tav tm="100000">
                                          <p:val>
                                            <p:strVal val="1"/>
                                          </p:val>
                                        </p:tav>
                                      </p:tavLst>
                                    </p:anim>
                                  </p:childTnLst>
                                </p:cTn>
                              </p:par>
                            </p:childTnLst>
                          </p:cTn>
                        </p:par>
                        <p:par>
                          <p:cTn id="72" fill="hold">
                            <p:stCondLst>
                              <p:cond delay="12150"/>
                            </p:stCondLst>
                            <p:childTnLst>
                              <p:par>
                                <p:cTn id="73" presetID="14" presetClass="entr" presetSubtype="1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horizontal)">
                                      <p:cBhvr>
                                        <p:cTn id="75" dur="500"/>
                                        <p:tgtEl>
                                          <p:spTgt spid="30"/>
                                        </p:tgtEl>
                                      </p:cBhvr>
                                    </p:animEffect>
                                  </p:childTnLst>
                                </p:cTn>
                              </p:par>
                              <p:par>
                                <p:cTn id="76" presetID="23" presetClass="entr" presetSubtype="528" fill="hold" grpId="0" nodeType="withEffect">
                                  <p:stCondLst>
                                    <p:cond delay="0"/>
                                  </p:stCondLst>
                                  <p:iterate type="lt">
                                    <p:tmPct val="5000"/>
                                  </p:iterate>
                                  <p:childTnLst>
                                    <p:set>
                                      <p:cBhvr>
                                        <p:cTn id="77" dur="1" fill="hold">
                                          <p:stCondLst>
                                            <p:cond delay="0"/>
                                          </p:stCondLst>
                                        </p:cTn>
                                        <p:tgtEl>
                                          <p:spTgt spid="33"/>
                                        </p:tgtEl>
                                        <p:attrNameLst>
                                          <p:attrName>style.visibility</p:attrName>
                                        </p:attrNameLst>
                                      </p:cBhvr>
                                      <p:to>
                                        <p:strVal val="visible"/>
                                      </p:to>
                                    </p:set>
                                    <p:anim to="" calcmode="lin" valueType="num">
                                      <p:cBhvr>
                                        <p:cTn id="78" dur="1000" fill="hold">
                                          <p:stCondLst>
                                            <p:cond delay="0"/>
                                          </p:stCondLst>
                                        </p:cTn>
                                        <p:tgtEl>
                                          <p:spTgt spid="33"/>
                                        </p:tgtEl>
                                        <p:attrNameLst>
                                          <p:attrName>ppt_x</p:attrName>
                                        </p:attrNameLst>
                                      </p:cBhvr>
                                      <p:tavLst>
                                        <p:tav tm="0" fmla="#ppt_x+(8/9)*(#ppt_x-(#ppt_x-#ppt_w/2))*((1.5-1.5*$)^2-(1.5-1.5*$)^3)">
                                          <p:val>
                                            <p:strVal val="0"/>
                                          </p:val>
                                        </p:tav>
                                        <p:tav tm="100000">
                                          <p:val>
                                            <p:strVal val="1"/>
                                          </p:val>
                                        </p:tav>
                                      </p:tavLst>
                                    </p:anim>
                                    <p:anim to="" calcmode="lin" valueType="num">
                                      <p:cBhvr>
                                        <p:cTn id="79" dur="1000" fill="hold">
                                          <p:stCondLst>
                                            <p:cond delay="0"/>
                                          </p:stCondLst>
                                        </p:cTn>
                                        <p:tgtEl>
                                          <p:spTgt spid="33"/>
                                        </p:tgtEl>
                                        <p:attrNameLst>
                                          <p:attrName>ppt_y</p:attrName>
                                        </p:attrNameLst>
                                      </p:cBhvr>
                                      <p:tavLst>
                                        <p:tav tm="0" fmla="#ppt_y+(8/9)*(#ppt_y-(#ppt_y+#ppt_h/2))*((1.5-1.5*$)^2-(1.5-1.5*$)^3)">
                                          <p:val>
                                            <p:strVal val="0"/>
                                          </p:val>
                                        </p:tav>
                                        <p:tav tm="100000">
                                          <p:val>
                                            <p:strVal val="1"/>
                                          </p:val>
                                        </p:tav>
                                      </p:tavLst>
                                    </p:anim>
                                    <p:anim to="" calcmode="lin" valueType="num">
                                      <p:cBhvr>
                                        <p:cTn id="80" dur="1000" fill="hold">
                                          <p:stCondLst>
                                            <p:cond delay="0"/>
                                          </p:stCondLst>
                                        </p:cTn>
                                        <p:tgtEl>
                                          <p:spTgt spid="33"/>
                                        </p:tgtEl>
                                        <p:attrNameLst>
                                          <p:attrName>ppt_w</p:attrName>
                                        </p:attrNameLst>
                                      </p:cBhvr>
                                      <p:tavLst>
                                        <p:tav tm="0" fmla="#ppt_w+(8/9)*(#ppt_w-0)*((1.5-1.5*$)^2-(1.5-1.5*$)^3)">
                                          <p:val>
                                            <p:strVal val="0"/>
                                          </p:val>
                                        </p:tav>
                                        <p:tav tm="100000">
                                          <p:val>
                                            <p:strVal val="1"/>
                                          </p:val>
                                        </p:tav>
                                      </p:tavLst>
                                    </p:anim>
                                    <p:anim to="" calcmode="lin" valueType="num">
                                      <p:cBhvr>
                                        <p:cTn id="81" dur="1000" fill="hold">
                                          <p:stCondLst>
                                            <p:cond delay="0"/>
                                          </p:stCondLst>
                                        </p:cTn>
                                        <p:tgtEl>
                                          <p:spTgt spid="33"/>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3" grpId="0"/>
      <p:bldP spid="17" grpId="0"/>
      <p:bldP spid="21" grpId="0"/>
      <p:bldP spid="25" grpId="0"/>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Rectangle 2">
            <a:extLst>
              <a:ext uri="{FF2B5EF4-FFF2-40B4-BE49-F238E27FC236}">
                <a16:creationId xmlns="" xmlns:a16="http://schemas.microsoft.com/office/drawing/2014/main" id="{3C36633C-D949-4AB1-A2FA-ADA800758F5D}"/>
              </a:ext>
            </a:extLst>
          </p:cNvPr>
          <p:cNvSpPr txBox="1">
            <a:spLocks/>
          </p:cNvSpPr>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cs typeface="+mn-ea"/>
                <a:sym typeface="+mn-lt"/>
              </a:rPr>
              <a:t>良好的应对用语</a:t>
            </a:r>
          </a:p>
        </p:txBody>
      </p:sp>
      <p:grpSp>
        <p:nvGrpSpPr>
          <p:cNvPr id="10" name="组合 9">
            <a:extLst>
              <a:ext uri="{FF2B5EF4-FFF2-40B4-BE49-F238E27FC236}">
                <a16:creationId xmlns="" xmlns:a16="http://schemas.microsoft.com/office/drawing/2014/main" id="{871C0531-5E40-4FEA-AB54-C43807C7BDCC}"/>
              </a:ext>
            </a:extLst>
          </p:cNvPr>
          <p:cNvGrpSpPr/>
          <p:nvPr/>
        </p:nvGrpSpPr>
        <p:grpSpPr>
          <a:xfrm>
            <a:off x="927867" y="1801216"/>
            <a:ext cx="2324152" cy="577074"/>
            <a:chOff x="1119596" y="1953996"/>
            <a:chExt cx="2324152" cy="577074"/>
          </a:xfrm>
        </p:grpSpPr>
        <p:sp>
          <p:nvSpPr>
            <p:cNvPr id="11" name="矩形: 圆角 10">
              <a:extLst>
                <a:ext uri="{FF2B5EF4-FFF2-40B4-BE49-F238E27FC236}">
                  <a16:creationId xmlns="" xmlns:a16="http://schemas.microsoft.com/office/drawing/2014/main" id="{896A5760-0624-4C50-871E-A88F610271E4}"/>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E2E99891-20AE-412F-9FA4-75A93DEE78A3}"/>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向顾客询问时</a:t>
              </a:r>
            </a:p>
          </p:txBody>
        </p:sp>
      </p:grpSp>
      <p:sp>
        <p:nvSpPr>
          <p:cNvPr id="13" name="文本框 12">
            <a:extLst>
              <a:ext uri="{FF2B5EF4-FFF2-40B4-BE49-F238E27FC236}">
                <a16:creationId xmlns="" xmlns:a16="http://schemas.microsoft.com/office/drawing/2014/main" id="{7BA1011E-1D5A-44CA-988E-1C5AE45A3D89}"/>
              </a:ext>
            </a:extLst>
          </p:cNvPr>
          <p:cNvSpPr txBox="1"/>
          <p:nvPr/>
        </p:nvSpPr>
        <p:spPr>
          <a:xfrm>
            <a:off x="1059616" y="2450860"/>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很抱歉，您是哪位？</a:t>
            </a:r>
          </a:p>
        </p:txBody>
      </p:sp>
      <p:grpSp>
        <p:nvGrpSpPr>
          <p:cNvPr id="14" name="组合 13">
            <a:extLst>
              <a:ext uri="{FF2B5EF4-FFF2-40B4-BE49-F238E27FC236}">
                <a16:creationId xmlns="" xmlns:a16="http://schemas.microsoft.com/office/drawing/2014/main" id="{C22113A2-E6B1-4C04-813F-66EDF68E8316}"/>
              </a:ext>
            </a:extLst>
          </p:cNvPr>
          <p:cNvGrpSpPr/>
          <p:nvPr/>
        </p:nvGrpSpPr>
        <p:grpSpPr>
          <a:xfrm>
            <a:off x="927866" y="3535511"/>
            <a:ext cx="2324152" cy="577074"/>
            <a:chOff x="1119596" y="1953996"/>
            <a:chExt cx="2324152" cy="577074"/>
          </a:xfrm>
        </p:grpSpPr>
        <p:sp>
          <p:nvSpPr>
            <p:cNvPr id="15" name="矩形: 圆角 14">
              <a:extLst>
                <a:ext uri="{FF2B5EF4-FFF2-40B4-BE49-F238E27FC236}">
                  <a16:creationId xmlns="" xmlns:a16="http://schemas.microsoft.com/office/drawing/2014/main" id="{106250E3-D650-4997-A249-6D2B4A17C6CA}"/>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 xmlns:a16="http://schemas.microsoft.com/office/drawing/2014/main" id="{5C7F0D98-4C45-47CC-AB89-60A783DF8CB6}"/>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拒绝顾客时</a:t>
              </a:r>
            </a:p>
          </p:txBody>
        </p:sp>
      </p:grpSp>
      <p:sp>
        <p:nvSpPr>
          <p:cNvPr id="17" name="文本框 16">
            <a:extLst>
              <a:ext uri="{FF2B5EF4-FFF2-40B4-BE49-F238E27FC236}">
                <a16:creationId xmlns="" xmlns:a16="http://schemas.microsoft.com/office/drawing/2014/main" id="{3D862E2B-02DC-4472-AAD9-D0AC3AA2FC75}"/>
              </a:ext>
            </a:extLst>
          </p:cNvPr>
          <p:cNvSpPr txBox="1"/>
          <p:nvPr/>
        </p:nvSpPr>
        <p:spPr>
          <a:xfrm>
            <a:off x="1059615" y="4185155"/>
            <a:ext cx="236732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非常不巧</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真对不起</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不得已，没有办法</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非常对不起</a:t>
            </a:r>
          </a:p>
        </p:txBody>
      </p:sp>
      <p:grpSp>
        <p:nvGrpSpPr>
          <p:cNvPr id="18" name="组合 17">
            <a:extLst>
              <a:ext uri="{FF2B5EF4-FFF2-40B4-BE49-F238E27FC236}">
                <a16:creationId xmlns="" xmlns:a16="http://schemas.microsoft.com/office/drawing/2014/main" id="{6BF7E39E-1F0C-4A56-B30A-B0B4CCE6A585}"/>
              </a:ext>
            </a:extLst>
          </p:cNvPr>
          <p:cNvGrpSpPr/>
          <p:nvPr/>
        </p:nvGrpSpPr>
        <p:grpSpPr>
          <a:xfrm>
            <a:off x="4310162" y="1831044"/>
            <a:ext cx="2324153" cy="562160"/>
            <a:chOff x="1119595" y="1968910"/>
            <a:chExt cx="2324153" cy="562160"/>
          </a:xfrm>
        </p:grpSpPr>
        <p:sp>
          <p:nvSpPr>
            <p:cNvPr id="19" name="矩形: 圆角 18">
              <a:extLst>
                <a:ext uri="{FF2B5EF4-FFF2-40B4-BE49-F238E27FC236}">
                  <a16:creationId xmlns="" xmlns:a16="http://schemas.microsoft.com/office/drawing/2014/main" id="{53C86145-A486-46C6-8198-156AC7B8B882}"/>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 xmlns:a16="http://schemas.microsoft.com/office/drawing/2014/main" id="{4974D634-44B3-42B8-BBC2-5F9C426BED1D}"/>
                </a:ext>
              </a:extLst>
            </p:cNvPr>
            <p:cNvSpPr txBox="1"/>
            <p:nvPr/>
          </p:nvSpPr>
          <p:spPr>
            <a:xfrm>
              <a:off x="1119595" y="2008204"/>
              <a:ext cx="2324151" cy="397801"/>
            </a:xfrm>
            <a:prstGeom prst="rect">
              <a:avLst/>
            </a:prstGeom>
            <a:noFill/>
          </p:spPr>
          <p:txBody>
            <a:bodyPr wrap="square" rtlCol="0">
              <a:spAutoFit/>
            </a:bodyPr>
            <a:lstStyle/>
            <a:p>
              <a:pPr algn="ctr">
                <a:lnSpc>
                  <a:spcPct val="150000"/>
                </a:lnSpc>
              </a:pPr>
              <a:r>
                <a:rPr lang="zh-CN" altLang="en-US" sz="1500" b="1" dirty="0">
                  <a:solidFill>
                    <a:schemeClr val="bg1"/>
                  </a:solidFill>
                  <a:cs typeface="+mn-ea"/>
                  <a:sym typeface="+mn-lt"/>
                </a:rPr>
                <a:t>提到顾客已明白的事情时</a:t>
              </a:r>
            </a:p>
          </p:txBody>
        </p:sp>
      </p:grpSp>
      <p:sp>
        <p:nvSpPr>
          <p:cNvPr id="21" name="文本框 20">
            <a:extLst>
              <a:ext uri="{FF2B5EF4-FFF2-40B4-BE49-F238E27FC236}">
                <a16:creationId xmlns="" xmlns:a16="http://schemas.microsoft.com/office/drawing/2014/main" id="{D24C4486-0407-4A2A-B154-F949F6026032}"/>
              </a:ext>
            </a:extLst>
          </p:cNvPr>
          <p:cNvSpPr txBox="1"/>
          <p:nvPr/>
        </p:nvSpPr>
        <p:spPr>
          <a:xfrm>
            <a:off x="4441912" y="2465774"/>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不必我说您也知道</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如您所知的</a:t>
            </a:r>
          </a:p>
        </p:txBody>
      </p:sp>
      <p:grpSp>
        <p:nvGrpSpPr>
          <p:cNvPr id="22" name="组合 21">
            <a:extLst>
              <a:ext uri="{FF2B5EF4-FFF2-40B4-BE49-F238E27FC236}">
                <a16:creationId xmlns="" xmlns:a16="http://schemas.microsoft.com/office/drawing/2014/main" id="{B3D3B228-06D8-42A5-93A9-DD31F738D77D}"/>
              </a:ext>
            </a:extLst>
          </p:cNvPr>
          <p:cNvGrpSpPr/>
          <p:nvPr/>
        </p:nvGrpSpPr>
        <p:grpSpPr>
          <a:xfrm>
            <a:off x="4310162" y="3535511"/>
            <a:ext cx="2324152" cy="577074"/>
            <a:chOff x="1119596" y="1953996"/>
            <a:chExt cx="2324152" cy="577074"/>
          </a:xfrm>
        </p:grpSpPr>
        <p:sp>
          <p:nvSpPr>
            <p:cNvPr id="23" name="矩形: 圆角 22">
              <a:extLst>
                <a:ext uri="{FF2B5EF4-FFF2-40B4-BE49-F238E27FC236}">
                  <a16:creationId xmlns="" xmlns:a16="http://schemas.microsoft.com/office/drawing/2014/main" id="{8C3D889A-30E0-4C4F-90B0-18BE0207F813}"/>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 xmlns:a16="http://schemas.microsoft.com/office/drawing/2014/main" id="{84F6EBAE-0E36-4FD2-A3EA-8A1D23A4EA89}"/>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麻烦顾客时</a:t>
              </a:r>
            </a:p>
          </p:txBody>
        </p:sp>
      </p:grpSp>
      <p:sp>
        <p:nvSpPr>
          <p:cNvPr id="25" name="文本框 24">
            <a:extLst>
              <a:ext uri="{FF2B5EF4-FFF2-40B4-BE49-F238E27FC236}">
                <a16:creationId xmlns="" xmlns:a16="http://schemas.microsoft.com/office/drawing/2014/main" id="{86D1EEB6-50B6-44F3-AE70-5D917302B56A}"/>
              </a:ext>
            </a:extLst>
          </p:cNvPr>
          <p:cNvSpPr txBox="1"/>
          <p:nvPr/>
        </p:nvSpPr>
        <p:spPr>
          <a:xfrm>
            <a:off x="4441911" y="4185155"/>
            <a:ext cx="334523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可能会多添您的麻烦</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 真感到抱歉</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是否请您再考虑</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 如果您愿意，我会感到很高兴</a:t>
            </a:r>
          </a:p>
        </p:txBody>
      </p:sp>
      <p:grpSp>
        <p:nvGrpSpPr>
          <p:cNvPr id="26" name="组合 25">
            <a:extLst>
              <a:ext uri="{FF2B5EF4-FFF2-40B4-BE49-F238E27FC236}">
                <a16:creationId xmlns="" xmlns:a16="http://schemas.microsoft.com/office/drawing/2014/main" id="{C7352AB3-0D21-4542-BA95-2A0375F22A79}"/>
              </a:ext>
            </a:extLst>
          </p:cNvPr>
          <p:cNvGrpSpPr/>
          <p:nvPr/>
        </p:nvGrpSpPr>
        <p:grpSpPr>
          <a:xfrm>
            <a:off x="8018396" y="1845958"/>
            <a:ext cx="2324154" cy="562160"/>
            <a:chOff x="1119594" y="1968910"/>
            <a:chExt cx="2324154" cy="562160"/>
          </a:xfrm>
        </p:grpSpPr>
        <p:sp>
          <p:nvSpPr>
            <p:cNvPr id="27" name="矩形: 圆角 26">
              <a:extLst>
                <a:ext uri="{FF2B5EF4-FFF2-40B4-BE49-F238E27FC236}">
                  <a16:creationId xmlns="" xmlns:a16="http://schemas.microsoft.com/office/drawing/2014/main" id="{69FE0B01-E4B4-4D06-A897-88BEB81ADA47}"/>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 xmlns:a16="http://schemas.microsoft.com/office/drawing/2014/main" id="{A6196E34-0502-412A-BF19-7CF61DE0FC6D}"/>
                </a:ext>
              </a:extLst>
            </p:cNvPr>
            <p:cNvSpPr txBox="1"/>
            <p:nvPr/>
          </p:nvSpPr>
          <p:spPr>
            <a:xfrm>
              <a:off x="1119594" y="2050243"/>
              <a:ext cx="2324151" cy="336695"/>
            </a:xfrm>
            <a:prstGeom prst="rect">
              <a:avLst/>
            </a:prstGeom>
            <a:noFill/>
          </p:spPr>
          <p:txBody>
            <a:bodyPr wrap="square" rtlCol="0">
              <a:spAutoFit/>
            </a:bodyPr>
            <a:lstStyle/>
            <a:p>
              <a:pPr algn="ctr">
                <a:lnSpc>
                  <a:spcPct val="150000"/>
                </a:lnSpc>
              </a:pPr>
              <a:r>
                <a:rPr lang="zh-CN" altLang="en-US" sz="1200" b="1" dirty="0">
                  <a:solidFill>
                    <a:schemeClr val="bg1"/>
                  </a:solidFill>
                  <a:cs typeface="+mn-ea"/>
                  <a:sym typeface="+mn-lt"/>
                </a:rPr>
                <a:t>顾客问自己所不了解的事情时</a:t>
              </a:r>
            </a:p>
          </p:txBody>
        </p:sp>
      </p:grpSp>
      <p:sp>
        <p:nvSpPr>
          <p:cNvPr id="29" name="文本框 28">
            <a:extLst>
              <a:ext uri="{FF2B5EF4-FFF2-40B4-BE49-F238E27FC236}">
                <a16:creationId xmlns="" xmlns:a16="http://schemas.microsoft.com/office/drawing/2014/main" id="{360658EF-148B-4657-B614-343D62135B97}"/>
              </a:ext>
            </a:extLst>
          </p:cNvPr>
          <p:cNvSpPr txBox="1"/>
          <p:nvPr/>
        </p:nvSpPr>
        <p:spPr>
          <a:xfrm>
            <a:off x="8150147" y="2480688"/>
            <a:ext cx="3589569"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现在我请负责人与您详谈，请稍等</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我不太清楚，请承办员为您解说</a:t>
            </a:r>
          </a:p>
        </p:txBody>
      </p:sp>
      <p:grpSp>
        <p:nvGrpSpPr>
          <p:cNvPr id="30" name="组合 29">
            <a:extLst>
              <a:ext uri="{FF2B5EF4-FFF2-40B4-BE49-F238E27FC236}">
                <a16:creationId xmlns="" xmlns:a16="http://schemas.microsoft.com/office/drawing/2014/main" id="{4D903931-CE75-4A43-AF35-47E157676267}"/>
              </a:ext>
            </a:extLst>
          </p:cNvPr>
          <p:cNvGrpSpPr/>
          <p:nvPr/>
        </p:nvGrpSpPr>
        <p:grpSpPr>
          <a:xfrm>
            <a:off x="8018397" y="3535511"/>
            <a:ext cx="2324152" cy="577074"/>
            <a:chOff x="1119596" y="1953996"/>
            <a:chExt cx="2324152" cy="577074"/>
          </a:xfrm>
        </p:grpSpPr>
        <p:sp>
          <p:nvSpPr>
            <p:cNvPr id="31" name="矩形: 圆角 30">
              <a:extLst>
                <a:ext uri="{FF2B5EF4-FFF2-40B4-BE49-F238E27FC236}">
                  <a16:creationId xmlns="" xmlns:a16="http://schemas.microsoft.com/office/drawing/2014/main" id="{3361EC05-4312-4098-B90C-D5EC41173CAE}"/>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 xmlns:a16="http://schemas.microsoft.com/office/drawing/2014/main" id="{BB6339B4-8B65-4092-8A06-D4BD1878F781}"/>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听取顾客抱怨时</a:t>
              </a:r>
            </a:p>
          </p:txBody>
        </p:sp>
      </p:grpSp>
      <p:sp>
        <p:nvSpPr>
          <p:cNvPr id="33" name="文本框 32">
            <a:extLst>
              <a:ext uri="{FF2B5EF4-FFF2-40B4-BE49-F238E27FC236}">
                <a16:creationId xmlns="" xmlns:a16="http://schemas.microsoft.com/office/drawing/2014/main" id="{3A0CA18D-2096-4154-BE21-D691B7DA7F56}"/>
              </a:ext>
            </a:extLst>
          </p:cNvPr>
          <p:cNvSpPr txBox="1"/>
          <p:nvPr/>
        </p:nvSpPr>
        <p:spPr>
          <a:xfrm>
            <a:off x="8150146" y="4185155"/>
            <a:ext cx="2608803" cy="203132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如您所说</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对不起，添加您的麻烦</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我马上查，请稍等</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浪费您很多时间</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今后我们将多注意</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感谢您亲切的指教</a:t>
            </a:r>
          </a:p>
        </p:txBody>
      </p:sp>
    </p:spTree>
    <p:extLst>
      <p:ext uri="{BB962C8B-B14F-4D97-AF65-F5344CB8AC3E}">
        <p14:creationId xmlns:p14="http://schemas.microsoft.com/office/powerpoint/2010/main" val="16420956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23" presetClass="entr" presetSubtype="528" fill="hold" grpId="0" nodeType="withEffect">
                                  <p:stCondLst>
                                    <p:cond delay="0"/>
                                  </p:stCondLst>
                                  <p:iterate type="lt">
                                    <p:tmPct val="5000"/>
                                  </p:iterate>
                                  <p:childTnLst>
                                    <p:set>
                                      <p:cBhvr>
                                        <p:cTn id="19" dur="1" fill="hold">
                                          <p:stCondLst>
                                            <p:cond delay="0"/>
                                          </p:stCondLst>
                                        </p:cTn>
                                        <p:tgtEl>
                                          <p:spTgt spid="13"/>
                                        </p:tgtEl>
                                        <p:attrNameLst>
                                          <p:attrName>style.visibility</p:attrName>
                                        </p:attrNameLst>
                                      </p:cBhvr>
                                      <p:to>
                                        <p:strVal val="visible"/>
                                      </p:to>
                                    </p:set>
                                    <p:anim to="" calcmode="lin" valueType="num">
                                      <p:cBhvr>
                                        <p:cTn id="20"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1850"/>
                            </p:stCondLst>
                            <p:childTnLst>
                              <p:par>
                                <p:cTn id="25" presetID="14" presetClass="entr" presetSubtype="1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23" presetClass="entr" presetSubtype="528" fill="hold" grpId="0" nodeType="withEffect">
                                  <p:stCondLst>
                                    <p:cond delay="0"/>
                                  </p:stCondLst>
                                  <p:iterate type="lt">
                                    <p:tmPct val="5000"/>
                                  </p:iterate>
                                  <p:childTnLst>
                                    <p:set>
                                      <p:cBhvr>
                                        <p:cTn id="29" dur="1" fill="hold">
                                          <p:stCondLst>
                                            <p:cond delay="0"/>
                                          </p:stCondLst>
                                        </p:cTn>
                                        <p:tgtEl>
                                          <p:spTgt spid="17"/>
                                        </p:tgtEl>
                                        <p:attrNameLst>
                                          <p:attrName>style.visibility</p:attrName>
                                        </p:attrNameLst>
                                      </p:cBhvr>
                                      <p:to>
                                        <p:strVal val="visible"/>
                                      </p:to>
                                    </p:set>
                                    <p:anim to="" calcmode="lin" valueType="num">
                                      <p:cBhvr>
                                        <p:cTn id="30"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31"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32"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33"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par>
                          <p:cTn id="34" fill="hold">
                            <p:stCondLst>
                              <p:cond delay="3850"/>
                            </p:stCondLst>
                            <p:childTnLst>
                              <p:par>
                                <p:cTn id="35" presetID="14" presetClass="entr" presetSubtype="1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par>
                                <p:cTn id="38" presetID="23" presetClass="entr" presetSubtype="528" fill="hold" grpId="0" nodeType="withEffect">
                                  <p:stCondLst>
                                    <p:cond delay="0"/>
                                  </p:stCondLst>
                                  <p:iterate type="lt">
                                    <p:tmPct val="5000"/>
                                  </p:iterate>
                                  <p:childTnLst>
                                    <p:set>
                                      <p:cBhvr>
                                        <p:cTn id="39" dur="1" fill="hold">
                                          <p:stCondLst>
                                            <p:cond delay="0"/>
                                          </p:stCondLst>
                                        </p:cTn>
                                        <p:tgtEl>
                                          <p:spTgt spid="21"/>
                                        </p:tgtEl>
                                        <p:attrNameLst>
                                          <p:attrName>style.visibility</p:attrName>
                                        </p:attrNameLst>
                                      </p:cBhvr>
                                      <p:to>
                                        <p:strVal val="visible"/>
                                      </p:to>
                                    </p:set>
                                    <p:anim to="" calcmode="lin" valueType="num">
                                      <p:cBhvr>
                                        <p:cTn id="40" dur="1000" fill="hold">
                                          <p:stCondLst>
                                            <p:cond delay="0"/>
                                          </p:stCondLst>
                                        </p:cTn>
                                        <p:tgtEl>
                                          <p:spTgt spid="21"/>
                                        </p:tgtEl>
                                        <p:attrNameLst>
                                          <p:attrName>ppt_x</p:attrName>
                                        </p:attrNameLst>
                                      </p:cBhvr>
                                      <p:tavLst>
                                        <p:tav tm="0" fmla="#ppt_x+(8/9)*(#ppt_x-(#ppt_x-#ppt_w/2))*((1.5-1.5*$)^2-(1.5-1.5*$)^3)">
                                          <p:val>
                                            <p:strVal val="0"/>
                                          </p:val>
                                        </p:tav>
                                        <p:tav tm="100000">
                                          <p:val>
                                            <p:strVal val="1"/>
                                          </p:val>
                                        </p:tav>
                                      </p:tavLst>
                                    </p:anim>
                                    <p:anim to="" calcmode="lin" valueType="num">
                                      <p:cBhvr>
                                        <p:cTn id="41" dur="1000" fill="hold">
                                          <p:stCondLst>
                                            <p:cond delay="0"/>
                                          </p:stCondLst>
                                        </p:cTn>
                                        <p:tgtEl>
                                          <p:spTgt spid="21"/>
                                        </p:tgtEl>
                                        <p:attrNameLst>
                                          <p:attrName>ppt_y</p:attrName>
                                        </p:attrNameLst>
                                      </p:cBhvr>
                                      <p:tavLst>
                                        <p:tav tm="0" fmla="#ppt_y+(8/9)*(#ppt_y-(#ppt_y+#ppt_h/2))*((1.5-1.5*$)^2-(1.5-1.5*$)^3)">
                                          <p:val>
                                            <p:strVal val="0"/>
                                          </p:val>
                                        </p:tav>
                                        <p:tav tm="100000">
                                          <p:val>
                                            <p:strVal val="1"/>
                                          </p:val>
                                        </p:tav>
                                      </p:tavLst>
                                    </p:anim>
                                    <p:anim to="" calcmode="lin" valueType="num">
                                      <p:cBhvr>
                                        <p:cTn id="42" dur="1000" fill="hold">
                                          <p:stCondLst>
                                            <p:cond delay="0"/>
                                          </p:stCondLst>
                                        </p:cTn>
                                        <p:tgtEl>
                                          <p:spTgt spid="21"/>
                                        </p:tgtEl>
                                        <p:attrNameLst>
                                          <p:attrName>ppt_w</p:attrName>
                                        </p:attrNameLst>
                                      </p:cBhvr>
                                      <p:tavLst>
                                        <p:tav tm="0" fmla="#ppt_w+(8/9)*(#ppt_w-0)*((1.5-1.5*$)^2-(1.5-1.5*$)^3)">
                                          <p:val>
                                            <p:strVal val="0"/>
                                          </p:val>
                                        </p:tav>
                                        <p:tav tm="100000">
                                          <p:val>
                                            <p:strVal val="1"/>
                                          </p:val>
                                        </p:tav>
                                      </p:tavLst>
                                    </p:anim>
                                    <p:anim to="" calcmode="lin" valueType="num">
                                      <p:cBhvr>
                                        <p:cTn id="43" dur="1000" fill="hold">
                                          <p:stCondLst>
                                            <p:cond delay="0"/>
                                          </p:stCondLst>
                                        </p:cTn>
                                        <p:tgtEl>
                                          <p:spTgt spid="21"/>
                                        </p:tgtEl>
                                        <p:attrNameLst>
                                          <p:attrName>ppt_h</p:attrName>
                                        </p:attrNameLst>
                                      </p:cBhvr>
                                      <p:tavLst>
                                        <p:tav tm="0" fmla="#ppt_h+(8/9)*(#ppt_h-0)*((1.5-1.5*$)^2-(1.5-1.5*$)^3)">
                                          <p:val>
                                            <p:strVal val="0"/>
                                          </p:val>
                                        </p:tav>
                                        <p:tav tm="100000">
                                          <p:val>
                                            <p:strVal val="1"/>
                                          </p:val>
                                        </p:tav>
                                      </p:tavLst>
                                    </p:anim>
                                  </p:childTnLst>
                                </p:cTn>
                              </p:par>
                            </p:childTnLst>
                          </p:cTn>
                        </p:par>
                        <p:par>
                          <p:cTn id="44" fill="hold">
                            <p:stCondLst>
                              <p:cond delay="5450"/>
                            </p:stCondLst>
                            <p:childTnLst>
                              <p:par>
                                <p:cTn id="45" presetID="14" presetClass="entr" presetSubtype="1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23" presetClass="entr" presetSubtype="528" fill="hold" grpId="0" nodeType="withEffect">
                                  <p:stCondLst>
                                    <p:cond delay="0"/>
                                  </p:stCondLst>
                                  <p:iterate type="lt">
                                    <p:tmPct val="5000"/>
                                  </p:iterate>
                                  <p:childTnLst>
                                    <p:set>
                                      <p:cBhvr>
                                        <p:cTn id="49" dur="1" fill="hold">
                                          <p:stCondLst>
                                            <p:cond delay="0"/>
                                          </p:stCondLst>
                                        </p:cTn>
                                        <p:tgtEl>
                                          <p:spTgt spid="25"/>
                                        </p:tgtEl>
                                        <p:attrNameLst>
                                          <p:attrName>style.visibility</p:attrName>
                                        </p:attrNameLst>
                                      </p:cBhvr>
                                      <p:to>
                                        <p:strVal val="visible"/>
                                      </p:to>
                                    </p:set>
                                    <p:anim to="" calcmode="lin" valueType="num">
                                      <p:cBhvr>
                                        <p:cTn id="50"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1"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52"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53"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54" fill="hold">
                            <p:stCondLst>
                              <p:cond delay="8100"/>
                            </p:stCondLst>
                            <p:childTnLst>
                              <p:par>
                                <p:cTn id="55" presetID="14" presetClass="entr" presetSubtype="1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par>
                                <p:cTn id="58" presetID="23" presetClass="entr" presetSubtype="528" fill="hold" grpId="0" nodeType="withEffect">
                                  <p:stCondLst>
                                    <p:cond delay="0"/>
                                  </p:stCondLst>
                                  <p:iterate type="lt">
                                    <p:tmPct val="5000"/>
                                  </p:iterate>
                                  <p:childTnLst>
                                    <p:set>
                                      <p:cBhvr>
                                        <p:cTn id="59" dur="1" fill="hold">
                                          <p:stCondLst>
                                            <p:cond delay="0"/>
                                          </p:stCondLst>
                                        </p:cTn>
                                        <p:tgtEl>
                                          <p:spTgt spid="29"/>
                                        </p:tgtEl>
                                        <p:attrNameLst>
                                          <p:attrName>style.visibility</p:attrName>
                                        </p:attrNameLst>
                                      </p:cBhvr>
                                      <p:to>
                                        <p:strVal val="visible"/>
                                      </p:to>
                                    </p:set>
                                    <p:anim to="" calcmode="lin" valueType="num">
                                      <p:cBhvr>
                                        <p:cTn id="60" dur="1000" fill="hold">
                                          <p:stCondLst>
                                            <p:cond delay="0"/>
                                          </p:stCondLst>
                                        </p:cTn>
                                        <p:tgtEl>
                                          <p:spTgt spid="29"/>
                                        </p:tgtEl>
                                        <p:attrNameLst>
                                          <p:attrName>ppt_x</p:attrName>
                                        </p:attrNameLst>
                                      </p:cBhvr>
                                      <p:tavLst>
                                        <p:tav tm="0" fmla="#ppt_x+(8/9)*(#ppt_x-(#ppt_x-#ppt_w/2))*((1.5-1.5*$)^2-(1.5-1.5*$)^3)">
                                          <p:val>
                                            <p:strVal val="0"/>
                                          </p:val>
                                        </p:tav>
                                        <p:tav tm="100000">
                                          <p:val>
                                            <p:strVal val="1"/>
                                          </p:val>
                                        </p:tav>
                                      </p:tavLst>
                                    </p:anim>
                                    <p:anim to="" calcmode="lin" valueType="num">
                                      <p:cBhvr>
                                        <p:cTn id="61" dur="1000" fill="hold">
                                          <p:stCondLst>
                                            <p:cond delay="0"/>
                                          </p:stCondLst>
                                        </p:cTn>
                                        <p:tgtEl>
                                          <p:spTgt spid="29"/>
                                        </p:tgtEl>
                                        <p:attrNameLst>
                                          <p:attrName>ppt_y</p:attrName>
                                        </p:attrNameLst>
                                      </p:cBhvr>
                                      <p:tavLst>
                                        <p:tav tm="0" fmla="#ppt_y+(8/9)*(#ppt_y-(#ppt_y+#ppt_h/2))*((1.5-1.5*$)^2-(1.5-1.5*$)^3)">
                                          <p:val>
                                            <p:strVal val="0"/>
                                          </p:val>
                                        </p:tav>
                                        <p:tav tm="100000">
                                          <p:val>
                                            <p:strVal val="1"/>
                                          </p:val>
                                        </p:tav>
                                      </p:tavLst>
                                    </p:anim>
                                    <p:anim to="" calcmode="lin" valueType="num">
                                      <p:cBhvr>
                                        <p:cTn id="62" dur="1000" fill="hold">
                                          <p:stCondLst>
                                            <p:cond delay="0"/>
                                          </p:stCondLst>
                                        </p:cTn>
                                        <p:tgtEl>
                                          <p:spTgt spid="29"/>
                                        </p:tgtEl>
                                        <p:attrNameLst>
                                          <p:attrName>ppt_w</p:attrName>
                                        </p:attrNameLst>
                                      </p:cBhvr>
                                      <p:tavLst>
                                        <p:tav tm="0" fmla="#ppt_w+(8/9)*(#ppt_w-0)*((1.5-1.5*$)^2-(1.5-1.5*$)^3)">
                                          <p:val>
                                            <p:strVal val="0"/>
                                          </p:val>
                                        </p:tav>
                                        <p:tav tm="100000">
                                          <p:val>
                                            <p:strVal val="1"/>
                                          </p:val>
                                        </p:tav>
                                      </p:tavLst>
                                    </p:anim>
                                    <p:anim to="" calcmode="lin" valueType="num">
                                      <p:cBhvr>
                                        <p:cTn id="63" dur="1000" fill="hold">
                                          <p:stCondLst>
                                            <p:cond delay="0"/>
                                          </p:stCondLst>
                                        </p:cTn>
                                        <p:tgtEl>
                                          <p:spTgt spid="29"/>
                                        </p:tgtEl>
                                        <p:attrNameLst>
                                          <p:attrName>ppt_h</p:attrName>
                                        </p:attrNameLst>
                                      </p:cBhvr>
                                      <p:tavLst>
                                        <p:tav tm="0" fmla="#ppt_h+(8/9)*(#ppt_h-0)*((1.5-1.5*$)^2-(1.5-1.5*$)^3)">
                                          <p:val>
                                            <p:strVal val="0"/>
                                          </p:val>
                                        </p:tav>
                                        <p:tav tm="100000">
                                          <p:val>
                                            <p:strVal val="1"/>
                                          </p:val>
                                        </p:tav>
                                      </p:tavLst>
                                    </p:anim>
                                  </p:childTnLst>
                                </p:cTn>
                              </p:par>
                            </p:childTnLst>
                          </p:cTn>
                        </p:par>
                        <p:par>
                          <p:cTn id="64" fill="hold">
                            <p:stCondLst>
                              <p:cond delay="10500"/>
                            </p:stCondLst>
                            <p:childTnLst>
                              <p:par>
                                <p:cTn id="65" presetID="14" presetClass="entr" presetSubtype="1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500"/>
                                        <p:tgtEl>
                                          <p:spTgt spid="30"/>
                                        </p:tgtEl>
                                      </p:cBhvr>
                                    </p:animEffect>
                                  </p:childTnLst>
                                </p:cTn>
                              </p:par>
                              <p:par>
                                <p:cTn id="68" presetID="23" presetClass="entr" presetSubtype="528" fill="hold" grpId="0" nodeType="withEffect">
                                  <p:stCondLst>
                                    <p:cond delay="0"/>
                                  </p:stCondLst>
                                  <p:iterate type="lt">
                                    <p:tmPct val="5000"/>
                                  </p:iterate>
                                  <p:childTnLst>
                                    <p:set>
                                      <p:cBhvr>
                                        <p:cTn id="69" dur="1" fill="hold">
                                          <p:stCondLst>
                                            <p:cond delay="0"/>
                                          </p:stCondLst>
                                        </p:cTn>
                                        <p:tgtEl>
                                          <p:spTgt spid="33"/>
                                        </p:tgtEl>
                                        <p:attrNameLst>
                                          <p:attrName>style.visibility</p:attrName>
                                        </p:attrNameLst>
                                      </p:cBhvr>
                                      <p:to>
                                        <p:strVal val="visible"/>
                                      </p:to>
                                    </p:set>
                                    <p:anim to="" calcmode="lin" valueType="num">
                                      <p:cBhvr>
                                        <p:cTn id="70" dur="1000" fill="hold">
                                          <p:stCondLst>
                                            <p:cond delay="0"/>
                                          </p:stCondLst>
                                        </p:cTn>
                                        <p:tgtEl>
                                          <p:spTgt spid="33"/>
                                        </p:tgtEl>
                                        <p:attrNameLst>
                                          <p:attrName>ppt_x</p:attrName>
                                        </p:attrNameLst>
                                      </p:cBhvr>
                                      <p:tavLst>
                                        <p:tav tm="0" fmla="#ppt_x+(8/9)*(#ppt_x-(#ppt_x-#ppt_w/2))*((1.5-1.5*$)^2-(1.5-1.5*$)^3)">
                                          <p:val>
                                            <p:strVal val="0"/>
                                          </p:val>
                                        </p:tav>
                                        <p:tav tm="100000">
                                          <p:val>
                                            <p:strVal val="1"/>
                                          </p:val>
                                        </p:tav>
                                      </p:tavLst>
                                    </p:anim>
                                    <p:anim to="" calcmode="lin" valueType="num">
                                      <p:cBhvr>
                                        <p:cTn id="71" dur="1000" fill="hold">
                                          <p:stCondLst>
                                            <p:cond delay="0"/>
                                          </p:stCondLst>
                                        </p:cTn>
                                        <p:tgtEl>
                                          <p:spTgt spid="33"/>
                                        </p:tgtEl>
                                        <p:attrNameLst>
                                          <p:attrName>ppt_y</p:attrName>
                                        </p:attrNameLst>
                                      </p:cBhvr>
                                      <p:tavLst>
                                        <p:tav tm="0" fmla="#ppt_y+(8/9)*(#ppt_y-(#ppt_y+#ppt_h/2))*((1.5-1.5*$)^2-(1.5-1.5*$)^3)">
                                          <p:val>
                                            <p:strVal val="0"/>
                                          </p:val>
                                        </p:tav>
                                        <p:tav tm="100000">
                                          <p:val>
                                            <p:strVal val="1"/>
                                          </p:val>
                                        </p:tav>
                                      </p:tavLst>
                                    </p:anim>
                                    <p:anim to="" calcmode="lin" valueType="num">
                                      <p:cBhvr>
                                        <p:cTn id="72" dur="1000" fill="hold">
                                          <p:stCondLst>
                                            <p:cond delay="0"/>
                                          </p:stCondLst>
                                        </p:cTn>
                                        <p:tgtEl>
                                          <p:spTgt spid="33"/>
                                        </p:tgtEl>
                                        <p:attrNameLst>
                                          <p:attrName>ppt_w</p:attrName>
                                        </p:attrNameLst>
                                      </p:cBhvr>
                                      <p:tavLst>
                                        <p:tav tm="0" fmla="#ppt_w+(8/9)*(#ppt_w-0)*((1.5-1.5*$)^2-(1.5-1.5*$)^3)">
                                          <p:val>
                                            <p:strVal val="0"/>
                                          </p:val>
                                        </p:tav>
                                        <p:tav tm="100000">
                                          <p:val>
                                            <p:strVal val="1"/>
                                          </p:val>
                                        </p:tav>
                                      </p:tavLst>
                                    </p:anim>
                                    <p:anim to="" calcmode="lin" valueType="num">
                                      <p:cBhvr>
                                        <p:cTn id="73" dur="1000" fill="hold">
                                          <p:stCondLst>
                                            <p:cond delay="0"/>
                                          </p:stCondLst>
                                        </p:cTn>
                                        <p:tgtEl>
                                          <p:spTgt spid="33"/>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5" grpId="0"/>
      <p:bldP spid="29"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Rectangle 2">
            <a:extLst>
              <a:ext uri="{FF2B5EF4-FFF2-40B4-BE49-F238E27FC236}">
                <a16:creationId xmlns="" xmlns:a16="http://schemas.microsoft.com/office/drawing/2014/main" id="{55AAE4AA-0442-4199-B0CD-8B4DE59F6B64}"/>
              </a:ext>
            </a:extLst>
          </p:cNvPr>
          <p:cNvSpPr txBox="1">
            <a:spLocks/>
          </p:cNvSpPr>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cs typeface="+mn-ea"/>
                <a:sym typeface="+mn-lt"/>
              </a:rPr>
              <a:t>良好的应对用语</a:t>
            </a:r>
          </a:p>
        </p:txBody>
      </p:sp>
      <p:grpSp>
        <p:nvGrpSpPr>
          <p:cNvPr id="10" name="组合 9">
            <a:extLst>
              <a:ext uri="{FF2B5EF4-FFF2-40B4-BE49-F238E27FC236}">
                <a16:creationId xmlns="" xmlns:a16="http://schemas.microsoft.com/office/drawing/2014/main" id="{322D5E91-D9EC-4FE1-BCE4-EDE56077A5EC}"/>
              </a:ext>
            </a:extLst>
          </p:cNvPr>
          <p:cNvGrpSpPr/>
          <p:nvPr/>
        </p:nvGrpSpPr>
        <p:grpSpPr>
          <a:xfrm>
            <a:off x="1119596" y="1953996"/>
            <a:ext cx="2324152" cy="577074"/>
            <a:chOff x="1119596" y="1953996"/>
            <a:chExt cx="2324152" cy="577074"/>
          </a:xfrm>
        </p:grpSpPr>
        <p:sp>
          <p:nvSpPr>
            <p:cNvPr id="11" name="矩形: 圆角 10">
              <a:extLst>
                <a:ext uri="{FF2B5EF4-FFF2-40B4-BE49-F238E27FC236}">
                  <a16:creationId xmlns="" xmlns:a16="http://schemas.microsoft.com/office/drawing/2014/main" id="{C7F83D62-69C4-40E0-B4F9-27F687FCDB11}"/>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6DE7B61F-3C77-4169-AB39-B6BAB9297401}"/>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请顾客坐下时</a:t>
              </a:r>
            </a:p>
          </p:txBody>
        </p:sp>
      </p:grpSp>
      <p:sp>
        <p:nvSpPr>
          <p:cNvPr id="13" name="文本框 12">
            <a:extLst>
              <a:ext uri="{FF2B5EF4-FFF2-40B4-BE49-F238E27FC236}">
                <a16:creationId xmlns="" xmlns:a16="http://schemas.microsoft.com/office/drawing/2014/main" id="{408B0BF2-65A0-473D-BCC1-BAEDFCAE3D94}"/>
              </a:ext>
            </a:extLst>
          </p:cNvPr>
          <p:cNvSpPr txBox="1"/>
          <p:nvPr/>
        </p:nvSpPr>
        <p:spPr>
          <a:xfrm>
            <a:off x="1251345" y="2603640"/>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请坐</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请坐着稍等一下</a:t>
            </a:r>
          </a:p>
        </p:txBody>
      </p:sp>
      <p:grpSp>
        <p:nvGrpSpPr>
          <p:cNvPr id="14" name="组合 13">
            <a:extLst>
              <a:ext uri="{FF2B5EF4-FFF2-40B4-BE49-F238E27FC236}">
                <a16:creationId xmlns="" xmlns:a16="http://schemas.microsoft.com/office/drawing/2014/main" id="{77C5004B-D3AA-4E95-A9E5-F61B59D01A2D}"/>
              </a:ext>
            </a:extLst>
          </p:cNvPr>
          <p:cNvGrpSpPr/>
          <p:nvPr/>
        </p:nvGrpSpPr>
        <p:grpSpPr>
          <a:xfrm>
            <a:off x="1119595" y="3688291"/>
            <a:ext cx="2324152" cy="577074"/>
            <a:chOff x="1119596" y="1953996"/>
            <a:chExt cx="2324152" cy="577074"/>
          </a:xfrm>
        </p:grpSpPr>
        <p:sp>
          <p:nvSpPr>
            <p:cNvPr id="15" name="矩形: 圆角 14">
              <a:extLst>
                <a:ext uri="{FF2B5EF4-FFF2-40B4-BE49-F238E27FC236}">
                  <a16:creationId xmlns="" xmlns:a16="http://schemas.microsoft.com/office/drawing/2014/main" id="{3BD7C49D-4DA4-4925-A22E-D6936C3BA44F}"/>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 xmlns:a16="http://schemas.microsoft.com/office/drawing/2014/main" id="{0A488B58-F3D9-4E5A-87C7-7D67ACD64957}"/>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金钱收授时</a:t>
              </a:r>
            </a:p>
          </p:txBody>
        </p:sp>
      </p:grpSp>
      <p:sp>
        <p:nvSpPr>
          <p:cNvPr id="17" name="文本框 16">
            <a:extLst>
              <a:ext uri="{FF2B5EF4-FFF2-40B4-BE49-F238E27FC236}">
                <a16:creationId xmlns="" xmlns:a16="http://schemas.microsoft.com/office/drawing/2014/main" id="{F0FB05AF-B875-47B2-9E40-7B6DC46CBF92}"/>
              </a:ext>
            </a:extLst>
          </p:cNvPr>
          <p:cNvSpPr txBox="1"/>
          <p:nvPr/>
        </p:nvSpPr>
        <p:spPr>
          <a:xfrm>
            <a:off x="1251344" y="4337935"/>
            <a:ext cx="2833959"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谢谢，一共是</a:t>
            </a:r>
            <a:r>
              <a:rPr lang="en-US" altLang="zh-CN" sz="1400" dirty="0">
                <a:solidFill>
                  <a:schemeClr val="tx1">
                    <a:lumMod val="65000"/>
                    <a:lumOff val="35000"/>
                  </a:schemeClr>
                </a:solidFill>
                <a:cs typeface="+mn-ea"/>
                <a:sym typeface="+mn-lt"/>
              </a:rPr>
              <a:t>480</a:t>
            </a:r>
            <a:r>
              <a:rPr lang="zh-CN" altLang="en-US" sz="1400" dirty="0">
                <a:solidFill>
                  <a:schemeClr val="tx1">
                    <a:lumMod val="65000"/>
                    <a:lumOff val="35000"/>
                  </a:schemeClr>
                </a:solidFill>
                <a:cs typeface="+mn-ea"/>
                <a:sym typeface="+mn-lt"/>
              </a:rPr>
              <a:t>元，收您</a:t>
            </a:r>
            <a:r>
              <a:rPr lang="en-US" altLang="zh-CN" sz="1400" dirty="0">
                <a:solidFill>
                  <a:schemeClr val="tx1">
                    <a:lumMod val="65000"/>
                    <a:lumOff val="35000"/>
                  </a:schemeClr>
                </a:solidFill>
                <a:cs typeface="+mn-ea"/>
                <a:sym typeface="+mn-lt"/>
              </a:rPr>
              <a:t>500</a:t>
            </a:r>
            <a:r>
              <a:rPr lang="zh-CN" altLang="en-US" sz="1400" dirty="0">
                <a:solidFill>
                  <a:schemeClr val="tx1">
                    <a:lumMod val="65000"/>
                    <a:lumOff val="35000"/>
                  </a:schemeClr>
                </a:solidFill>
                <a:cs typeface="+mn-ea"/>
                <a:sym typeface="+mn-lt"/>
              </a:rPr>
              <a:t>元，找您</a:t>
            </a:r>
            <a:r>
              <a:rPr lang="en-US" altLang="zh-CN" sz="1400" dirty="0">
                <a:solidFill>
                  <a:schemeClr val="tx1">
                    <a:lumMod val="65000"/>
                    <a:lumOff val="35000"/>
                  </a:schemeClr>
                </a:solidFill>
                <a:cs typeface="+mn-ea"/>
                <a:sym typeface="+mn-lt"/>
              </a:rPr>
              <a:t>20</a:t>
            </a:r>
            <a:r>
              <a:rPr lang="zh-CN" altLang="en-US" sz="1400" dirty="0">
                <a:solidFill>
                  <a:schemeClr val="tx1">
                    <a:lumMod val="65000"/>
                    <a:lumOff val="35000"/>
                  </a:schemeClr>
                </a:solidFill>
                <a:cs typeface="+mn-ea"/>
                <a:sym typeface="+mn-lt"/>
              </a:rPr>
              <a:t>元，请您过目、点清</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正好收您</a:t>
            </a:r>
            <a:r>
              <a:rPr lang="en-US" altLang="zh-CN" sz="1400" dirty="0">
                <a:solidFill>
                  <a:schemeClr val="tx1">
                    <a:lumMod val="65000"/>
                    <a:lumOff val="35000"/>
                  </a:schemeClr>
                </a:solidFill>
                <a:cs typeface="+mn-ea"/>
                <a:sym typeface="+mn-lt"/>
              </a:rPr>
              <a:t>480</a:t>
            </a:r>
            <a:r>
              <a:rPr lang="zh-CN" altLang="en-US" sz="1400" dirty="0">
                <a:solidFill>
                  <a:schemeClr val="tx1">
                    <a:lumMod val="65000"/>
                    <a:lumOff val="35000"/>
                  </a:schemeClr>
                </a:solidFill>
                <a:cs typeface="+mn-ea"/>
                <a:sym typeface="+mn-lt"/>
              </a:rPr>
              <a:t>元</a:t>
            </a:r>
          </a:p>
        </p:txBody>
      </p:sp>
      <p:grpSp>
        <p:nvGrpSpPr>
          <p:cNvPr id="18" name="组合 17">
            <a:extLst>
              <a:ext uri="{FF2B5EF4-FFF2-40B4-BE49-F238E27FC236}">
                <a16:creationId xmlns="" xmlns:a16="http://schemas.microsoft.com/office/drawing/2014/main" id="{DC206A85-B35E-4E4C-ADCF-CE3AAB148EF2}"/>
              </a:ext>
            </a:extLst>
          </p:cNvPr>
          <p:cNvGrpSpPr/>
          <p:nvPr/>
        </p:nvGrpSpPr>
        <p:grpSpPr>
          <a:xfrm>
            <a:off x="4767363" y="1968910"/>
            <a:ext cx="2324152" cy="577074"/>
            <a:chOff x="1119596" y="1953996"/>
            <a:chExt cx="2324152" cy="577074"/>
          </a:xfrm>
        </p:grpSpPr>
        <p:sp>
          <p:nvSpPr>
            <p:cNvPr id="19" name="矩形: 圆角 18">
              <a:extLst>
                <a:ext uri="{FF2B5EF4-FFF2-40B4-BE49-F238E27FC236}">
                  <a16:creationId xmlns="" xmlns:a16="http://schemas.microsoft.com/office/drawing/2014/main" id="{C852E139-1492-4BE7-8B7B-4E4A1FA342B6}"/>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 xmlns:a16="http://schemas.microsoft.com/office/drawing/2014/main" id="{443E91F0-0436-4058-87B8-7148228026DC}"/>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顾客要求面会时</a:t>
              </a:r>
            </a:p>
          </p:txBody>
        </p:sp>
      </p:grpSp>
      <p:sp>
        <p:nvSpPr>
          <p:cNvPr id="21" name="文本框 20">
            <a:extLst>
              <a:ext uri="{FF2B5EF4-FFF2-40B4-BE49-F238E27FC236}">
                <a16:creationId xmlns="" xmlns:a16="http://schemas.microsoft.com/office/drawing/2014/main" id="{69CEC940-C208-44D9-B634-AE0C9DF782E1}"/>
              </a:ext>
            </a:extLst>
          </p:cNvPr>
          <p:cNvSpPr txBox="1"/>
          <p:nvPr/>
        </p:nvSpPr>
        <p:spPr>
          <a:xfrm>
            <a:off x="4899112" y="2618554"/>
            <a:ext cx="4031036" cy="300082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欢迎光临</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请稍等，您是哪位</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他现在不在位子上</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如果不妨碍，请我来听您的吩咐</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是，我知道了，他回来后，我一定传达</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真对不起，您可留张名片吗？</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我来引导您，这边请</a:t>
            </a:r>
            <a:r>
              <a:rPr lang="en-US" altLang="zh-CN" sz="1400" dirty="0">
                <a:solidFill>
                  <a:schemeClr val="tx1">
                    <a:lumMod val="65000"/>
                    <a:lumOff val="35000"/>
                  </a:schemeClr>
                </a:solidFill>
                <a:cs typeface="+mn-ea"/>
                <a:sym typeface="+mn-lt"/>
              </a:rPr>
              <a:t>---</a:t>
            </a:r>
          </a:p>
        </p:txBody>
      </p:sp>
      <p:grpSp>
        <p:nvGrpSpPr>
          <p:cNvPr id="22" name="组合 21">
            <a:extLst>
              <a:ext uri="{FF2B5EF4-FFF2-40B4-BE49-F238E27FC236}">
                <a16:creationId xmlns="" xmlns:a16="http://schemas.microsoft.com/office/drawing/2014/main" id="{7CCA1653-9CB8-4868-8E02-9DB564DA7D67}"/>
              </a:ext>
            </a:extLst>
          </p:cNvPr>
          <p:cNvGrpSpPr/>
          <p:nvPr/>
        </p:nvGrpSpPr>
        <p:grpSpPr>
          <a:xfrm>
            <a:off x="8637830" y="1983824"/>
            <a:ext cx="2324152" cy="577074"/>
            <a:chOff x="1119596" y="1953996"/>
            <a:chExt cx="2324152" cy="577074"/>
          </a:xfrm>
        </p:grpSpPr>
        <p:sp>
          <p:nvSpPr>
            <p:cNvPr id="23" name="矩形: 圆角 22">
              <a:extLst>
                <a:ext uri="{FF2B5EF4-FFF2-40B4-BE49-F238E27FC236}">
                  <a16:creationId xmlns="" xmlns:a16="http://schemas.microsoft.com/office/drawing/2014/main" id="{BCBC9566-C7A6-4C57-B317-04CFB6D080D5}"/>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 xmlns:a16="http://schemas.microsoft.com/office/drawing/2014/main" id="{0958C347-590F-4CE2-8BF6-6D40FB04FF73}"/>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欢送顾客时</a:t>
              </a:r>
            </a:p>
          </p:txBody>
        </p:sp>
      </p:grpSp>
      <p:sp>
        <p:nvSpPr>
          <p:cNvPr id="25" name="文本框 24">
            <a:extLst>
              <a:ext uri="{FF2B5EF4-FFF2-40B4-BE49-F238E27FC236}">
                <a16:creationId xmlns="" xmlns:a16="http://schemas.microsoft.com/office/drawing/2014/main" id="{D9DDCF37-514F-4978-BEE2-55A3FC9B7BB4}"/>
              </a:ext>
            </a:extLst>
          </p:cNvPr>
          <p:cNvSpPr txBox="1"/>
          <p:nvPr/>
        </p:nvSpPr>
        <p:spPr>
          <a:xfrm>
            <a:off x="8769579" y="2633468"/>
            <a:ext cx="2630924"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那么，再见</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谢谢，期待您再次光临</a:t>
            </a:r>
          </a:p>
        </p:txBody>
      </p:sp>
      <p:pic>
        <p:nvPicPr>
          <p:cNvPr id="28" name="图片 27">
            <a:extLst>
              <a:ext uri="{FF2B5EF4-FFF2-40B4-BE49-F238E27FC236}">
                <a16:creationId xmlns="" xmlns:a16="http://schemas.microsoft.com/office/drawing/2014/main" id="{BE4E17D4-AC2E-47D6-9090-7E27569C1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00773" y="3812883"/>
            <a:ext cx="2219630" cy="2219630"/>
          </a:xfrm>
          <a:prstGeom prst="rect">
            <a:avLst/>
          </a:prstGeom>
        </p:spPr>
      </p:pic>
    </p:spTree>
    <p:extLst>
      <p:ext uri="{BB962C8B-B14F-4D97-AF65-F5344CB8AC3E}">
        <p14:creationId xmlns:p14="http://schemas.microsoft.com/office/powerpoint/2010/main" val="8454689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23" presetClass="entr" presetSubtype="528" fill="hold" grpId="0" nodeType="withEffect">
                                  <p:stCondLst>
                                    <p:cond delay="0"/>
                                  </p:stCondLst>
                                  <p:iterate type="lt">
                                    <p:tmPct val="5000"/>
                                  </p:iterate>
                                  <p:childTnLst>
                                    <p:set>
                                      <p:cBhvr>
                                        <p:cTn id="20" dur="1" fill="hold">
                                          <p:stCondLst>
                                            <p:cond delay="0"/>
                                          </p:stCondLst>
                                        </p:cTn>
                                        <p:tgtEl>
                                          <p:spTgt spid="13"/>
                                        </p:tgtEl>
                                        <p:attrNameLst>
                                          <p:attrName>style.visibility</p:attrName>
                                        </p:attrNameLst>
                                      </p:cBhvr>
                                      <p:to>
                                        <p:strVal val="visible"/>
                                      </p:to>
                                    </p:set>
                                    <p:anim to="" calcmode="lin" valueType="num">
                                      <p:cBhvr>
                                        <p:cTn id="21"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22"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23"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24"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25" fill="hold">
                            <p:stCondLst>
                              <p:cond delay="2900"/>
                            </p:stCondLst>
                            <p:childTnLst>
                              <p:par>
                                <p:cTn id="26" presetID="14" presetClass="entr" presetSubtype="1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23" presetClass="entr" presetSubtype="528" fill="hold" grpId="0" nodeType="withEffect">
                                  <p:stCondLst>
                                    <p:cond delay="0"/>
                                  </p:stCondLst>
                                  <p:iterate type="lt">
                                    <p:tmPct val="5000"/>
                                  </p:iterate>
                                  <p:childTnLst>
                                    <p:set>
                                      <p:cBhvr>
                                        <p:cTn id="30" dur="1" fill="hold">
                                          <p:stCondLst>
                                            <p:cond delay="0"/>
                                          </p:stCondLst>
                                        </p:cTn>
                                        <p:tgtEl>
                                          <p:spTgt spid="17"/>
                                        </p:tgtEl>
                                        <p:attrNameLst>
                                          <p:attrName>style.visibility</p:attrName>
                                        </p:attrNameLst>
                                      </p:cBhvr>
                                      <p:to>
                                        <p:strVal val="visible"/>
                                      </p:to>
                                    </p:set>
                                    <p:anim to="" calcmode="lin" valueType="num">
                                      <p:cBhvr>
                                        <p:cTn id="31"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32"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33"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34"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par>
                          <p:cTn id="35" fill="hold">
                            <p:stCondLst>
                              <p:cond delay="5800"/>
                            </p:stCondLst>
                            <p:childTnLst>
                              <p:par>
                                <p:cTn id="36" presetID="14" presetClass="entr" presetSubtype="1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23" presetClass="entr" presetSubtype="528" fill="hold" grpId="0" nodeType="withEffect">
                                  <p:stCondLst>
                                    <p:cond delay="0"/>
                                  </p:stCondLst>
                                  <p:iterate type="lt">
                                    <p:tmPct val="5000"/>
                                  </p:iterate>
                                  <p:childTnLst>
                                    <p:set>
                                      <p:cBhvr>
                                        <p:cTn id="40" dur="1" fill="hold">
                                          <p:stCondLst>
                                            <p:cond delay="0"/>
                                          </p:stCondLst>
                                        </p:cTn>
                                        <p:tgtEl>
                                          <p:spTgt spid="21"/>
                                        </p:tgtEl>
                                        <p:attrNameLst>
                                          <p:attrName>style.visibility</p:attrName>
                                        </p:attrNameLst>
                                      </p:cBhvr>
                                      <p:to>
                                        <p:strVal val="visible"/>
                                      </p:to>
                                    </p:set>
                                    <p:anim to="" calcmode="lin" valueType="num">
                                      <p:cBhvr>
                                        <p:cTn id="41" dur="1000" fill="hold">
                                          <p:stCondLst>
                                            <p:cond delay="0"/>
                                          </p:stCondLst>
                                        </p:cTn>
                                        <p:tgtEl>
                                          <p:spTgt spid="21"/>
                                        </p:tgtEl>
                                        <p:attrNameLst>
                                          <p:attrName>ppt_x</p:attrName>
                                        </p:attrNameLst>
                                      </p:cBhvr>
                                      <p:tavLst>
                                        <p:tav tm="0" fmla="#ppt_x+(8/9)*(#ppt_x-(#ppt_x-#ppt_w/2))*((1.5-1.5*$)^2-(1.5-1.5*$)^3)">
                                          <p:val>
                                            <p:strVal val="0"/>
                                          </p:val>
                                        </p:tav>
                                        <p:tav tm="100000">
                                          <p:val>
                                            <p:strVal val="1"/>
                                          </p:val>
                                        </p:tav>
                                      </p:tavLst>
                                    </p:anim>
                                    <p:anim to="" calcmode="lin" valueType="num">
                                      <p:cBhvr>
                                        <p:cTn id="42" dur="1000" fill="hold">
                                          <p:stCondLst>
                                            <p:cond delay="0"/>
                                          </p:stCondLst>
                                        </p:cTn>
                                        <p:tgtEl>
                                          <p:spTgt spid="21"/>
                                        </p:tgtEl>
                                        <p:attrNameLst>
                                          <p:attrName>ppt_y</p:attrName>
                                        </p:attrNameLst>
                                      </p:cBhvr>
                                      <p:tavLst>
                                        <p:tav tm="0" fmla="#ppt_y+(8/9)*(#ppt_y-(#ppt_y+#ppt_h/2))*((1.5-1.5*$)^2-(1.5-1.5*$)^3)">
                                          <p:val>
                                            <p:strVal val="0"/>
                                          </p:val>
                                        </p:tav>
                                        <p:tav tm="100000">
                                          <p:val>
                                            <p:strVal val="1"/>
                                          </p:val>
                                        </p:tav>
                                      </p:tavLst>
                                    </p:anim>
                                    <p:anim to="" calcmode="lin" valueType="num">
                                      <p:cBhvr>
                                        <p:cTn id="43" dur="1000" fill="hold">
                                          <p:stCondLst>
                                            <p:cond delay="0"/>
                                          </p:stCondLst>
                                        </p:cTn>
                                        <p:tgtEl>
                                          <p:spTgt spid="21"/>
                                        </p:tgtEl>
                                        <p:attrNameLst>
                                          <p:attrName>ppt_w</p:attrName>
                                        </p:attrNameLst>
                                      </p:cBhvr>
                                      <p:tavLst>
                                        <p:tav tm="0" fmla="#ppt_w+(8/9)*(#ppt_w-0)*((1.5-1.5*$)^2-(1.5-1.5*$)^3)">
                                          <p:val>
                                            <p:strVal val="0"/>
                                          </p:val>
                                        </p:tav>
                                        <p:tav tm="100000">
                                          <p:val>
                                            <p:strVal val="1"/>
                                          </p:val>
                                        </p:tav>
                                      </p:tavLst>
                                    </p:anim>
                                    <p:anim to="" calcmode="lin" valueType="num">
                                      <p:cBhvr>
                                        <p:cTn id="44" dur="1000" fill="hold">
                                          <p:stCondLst>
                                            <p:cond delay="0"/>
                                          </p:stCondLst>
                                        </p:cTn>
                                        <p:tgtEl>
                                          <p:spTgt spid="21"/>
                                        </p:tgtEl>
                                        <p:attrNameLst>
                                          <p:attrName>ppt_h</p:attrName>
                                        </p:attrNameLst>
                                      </p:cBhvr>
                                      <p:tavLst>
                                        <p:tav tm="0" fmla="#ppt_h+(8/9)*(#ppt_h-0)*((1.5-1.5*$)^2-(1.5-1.5*$)^3)">
                                          <p:val>
                                            <p:strVal val="0"/>
                                          </p:val>
                                        </p:tav>
                                        <p:tav tm="100000">
                                          <p:val>
                                            <p:strVal val="1"/>
                                          </p:val>
                                        </p:tav>
                                      </p:tavLst>
                                    </p:anim>
                                  </p:childTnLst>
                                </p:cTn>
                              </p:par>
                            </p:childTnLst>
                          </p:cTn>
                        </p:par>
                        <p:par>
                          <p:cTn id="45" fill="hold">
                            <p:stCondLst>
                              <p:cond delay="11350"/>
                            </p:stCondLst>
                            <p:childTnLst>
                              <p:par>
                                <p:cTn id="46" presetID="14" presetClass="entr" presetSubtype="1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23" presetClass="entr" presetSubtype="528" fill="hold" grpId="0" nodeType="withEffect">
                                  <p:stCondLst>
                                    <p:cond delay="0"/>
                                  </p:stCondLst>
                                  <p:iterate type="lt">
                                    <p:tmPct val="5000"/>
                                  </p:iterate>
                                  <p:childTnLst>
                                    <p:set>
                                      <p:cBhvr>
                                        <p:cTn id="50" dur="1" fill="hold">
                                          <p:stCondLst>
                                            <p:cond delay="0"/>
                                          </p:stCondLst>
                                        </p:cTn>
                                        <p:tgtEl>
                                          <p:spTgt spid="25"/>
                                        </p:tgtEl>
                                        <p:attrNameLst>
                                          <p:attrName>style.visibility</p:attrName>
                                        </p:attrNameLst>
                                      </p:cBhvr>
                                      <p:to>
                                        <p:strVal val="visible"/>
                                      </p:to>
                                    </p:set>
                                    <p:anim to="" calcmode="lin" valueType="num">
                                      <p:cBhvr>
                                        <p:cTn id="51"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2"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53"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54"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55" fill="hold">
                            <p:stCondLst>
                              <p:cond delay="13050"/>
                            </p:stCondLst>
                            <p:childTnLst>
                              <p:par>
                                <p:cTn id="56" presetID="2" presetClass="entr" presetSubtype="2" decel="10000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1500" fill="hold"/>
                                        <p:tgtEl>
                                          <p:spTgt spid="28"/>
                                        </p:tgtEl>
                                        <p:attrNameLst>
                                          <p:attrName>ppt_x</p:attrName>
                                        </p:attrNameLst>
                                      </p:cBhvr>
                                      <p:tavLst>
                                        <p:tav tm="0">
                                          <p:val>
                                            <p:strVal val="1+#ppt_w/2"/>
                                          </p:val>
                                        </p:tav>
                                        <p:tav tm="100000">
                                          <p:val>
                                            <p:strVal val="#ppt_x"/>
                                          </p:val>
                                        </p:tav>
                                      </p:tavLst>
                                    </p:anim>
                                    <p:anim calcmode="lin" valueType="num">
                                      <p:cBhvr additive="base">
                                        <p:cTn id="59"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grpSp>
        <p:nvGrpSpPr>
          <p:cNvPr id="8" name="组合 7">
            <a:extLst>
              <a:ext uri="{FF2B5EF4-FFF2-40B4-BE49-F238E27FC236}">
                <a16:creationId xmlns="" xmlns:a16="http://schemas.microsoft.com/office/drawing/2014/main" id="{18EB1CAF-6E21-46FC-9FB9-FC3C693EB809}"/>
              </a:ext>
            </a:extLst>
          </p:cNvPr>
          <p:cNvGrpSpPr/>
          <p:nvPr/>
        </p:nvGrpSpPr>
        <p:grpSpPr>
          <a:xfrm>
            <a:off x="1029462" y="2079634"/>
            <a:ext cx="2969682" cy="3820336"/>
            <a:chOff x="1214220" y="1481240"/>
            <a:chExt cx="2969682" cy="3820336"/>
          </a:xfrm>
        </p:grpSpPr>
        <p:pic>
          <p:nvPicPr>
            <p:cNvPr id="10" name="图片 9">
              <a:extLst>
                <a:ext uri="{FF2B5EF4-FFF2-40B4-BE49-F238E27FC236}">
                  <a16:creationId xmlns="" xmlns:a16="http://schemas.microsoft.com/office/drawing/2014/main" id="{0369CD7A-13CA-4391-9962-4C1DE210DAE3}"/>
                </a:ext>
              </a:extLst>
            </p:cNvPr>
            <p:cNvPicPr>
              <a:picLocks noChangeAspect="1"/>
            </p:cNvPicPr>
            <p:nvPr/>
          </p:nvPicPr>
          <p:blipFill>
            <a:blip r:embed="rId2" cstate="print">
              <a:extLst>
                <a:ext uri="{28A0092B-C50C-407E-A947-70E740481C1C}">
                  <a14:useLocalDpi xmlns:a14="http://schemas.microsoft.com/office/drawing/2010/main" val="0"/>
                </a:ext>
              </a:extLst>
            </a:blip>
            <a:srcRect l="1041" t="26074" r="4947" b="5101"/>
            <a:stretch>
              <a:fillRect/>
            </a:stretch>
          </p:blipFill>
          <p:spPr>
            <a:xfrm>
              <a:off x="1245140" y="2509736"/>
              <a:ext cx="2791840" cy="2791840"/>
            </a:xfrm>
            <a:custGeom>
              <a:avLst/>
              <a:gdLst>
                <a:gd name="connsiteX0" fmla="*/ 1395920 w 2791840"/>
                <a:gd name="connsiteY0" fmla="*/ 0 h 2791840"/>
                <a:gd name="connsiteX1" fmla="*/ 2791840 w 2791840"/>
                <a:gd name="connsiteY1" fmla="*/ 1395920 h 2791840"/>
                <a:gd name="connsiteX2" fmla="*/ 1395920 w 2791840"/>
                <a:gd name="connsiteY2" fmla="*/ 2791840 h 2791840"/>
                <a:gd name="connsiteX3" fmla="*/ 0 w 2791840"/>
                <a:gd name="connsiteY3" fmla="*/ 1395920 h 2791840"/>
                <a:gd name="connsiteX4" fmla="*/ 1395920 w 2791840"/>
                <a:gd name="connsiteY4" fmla="*/ 0 h 279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840" h="2791840">
                  <a:moveTo>
                    <a:pt x="1395920" y="0"/>
                  </a:moveTo>
                  <a:cubicBezTo>
                    <a:pt x="2166865" y="0"/>
                    <a:pt x="2791840" y="624975"/>
                    <a:pt x="2791840" y="1395920"/>
                  </a:cubicBezTo>
                  <a:cubicBezTo>
                    <a:pt x="2791840" y="2166865"/>
                    <a:pt x="2166865" y="2791840"/>
                    <a:pt x="1395920" y="2791840"/>
                  </a:cubicBezTo>
                  <a:cubicBezTo>
                    <a:pt x="624975" y="2791840"/>
                    <a:pt x="0" y="2166865"/>
                    <a:pt x="0" y="1395920"/>
                  </a:cubicBezTo>
                  <a:cubicBezTo>
                    <a:pt x="0" y="624975"/>
                    <a:pt x="624975" y="0"/>
                    <a:pt x="1395920" y="0"/>
                  </a:cubicBezTo>
                  <a:close/>
                </a:path>
              </a:pathLst>
            </a:custGeom>
            <a:ln w="38100">
              <a:solidFill>
                <a:srgbClr val="B8CEF7"/>
              </a:solidFill>
            </a:ln>
          </p:spPr>
        </p:pic>
        <p:pic>
          <p:nvPicPr>
            <p:cNvPr id="11" name="图片 10">
              <a:extLst>
                <a:ext uri="{FF2B5EF4-FFF2-40B4-BE49-F238E27FC236}">
                  <a16:creationId xmlns="" xmlns:a16="http://schemas.microsoft.com/office/drawing/2014/main" id="{8684A05C-456B-4D68-B7EC-D18BCAEFE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7307"/>
            <a:stretch/>
          </p:blipFill>
          <p:spPr>
            <a:xfrm>
              <a:off x="1214220" y="1481240"/>
              <a:ext cx="2969682" cy="2137449"/>
            </a:xfrm>
            <a:prstGeom prst="rect">
              <a:avLst/>
            </a:prstGeom>
          </p:spPr>
        </p:pic>
      </p:grpSp>
      <p:sp>
        <p:nvSpPr>
          <p:cNvPr id="12" name="Rectangle 2">
            <a:extLst>
              <a:ext uri="{FF2B5EF4-FFF2-40B4-BE49-F238E27FC236}">
                <a16:creationId xmlns="" xmlns:a16="http://schemas.microsoft.com/office/drawing/2014/main" id="{0052C010-BA3E-467C-9912-F68EDB264F81}"/>
              </a:ext>
            </a:extLst>
          </p:cNvPr>
          <p:cNvSpPr txBox="1">
            <a:spLocks/>
          </p:cNvSpPr>
          <p:nvPr/>
        </p:nvSpPr>
        <p:spPr>
          <a:xfrm>
            <a:off x="6439008" y="1113370"/>
            <a:ext cx="2802195"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禁语</a:t>
            </a:r>
          </a:p>
        </p:txBody>
      </p:sp>
      <p:grpSp>
        <p:nvGrpSpPr>
          <p:cNvPr id="91" name="组合 90">
            <a:extLst>
              <a:ext uri="{FF2B5EF4-FFF2-40B4-BE49-F238E27FC236}">
                <a16:creationId xmlns="" xmlns:a16="http://schemas.microsoft.com/office/drawing/2014/main" id="{56808F9C-7219-49D6-89AE-E798367864C8}"/>
              </a:ext>
            </a:extLst>
          </p:cNvPr>
          <p:cNvGrpSpPr/>
          <p:nvPr/>
        </p:nvGrpSpPr>
        <p:grpSpPr>
          <a:xfrm>
            <a:off x="4825996" y="2192190"/>
            <a:ext cx="2073881" cy="418191"/>
            <a:chOff x="1614436" y="1650201"/>
            <a:chExt cx="3230105" cy="651339"/>
          </a:xfrm>
        </p:grpSpPr>
        <p:grpSp>
          <p:nvGrpSpPr>
            <p:cNvPr id="92" name="组合 91">
              <a:extLst>
                <a:ext uri="{FF2B5EF4-FFF2-40B4-BE49-F238E27FC236}">
                  <a16:creationId xmlns="" xmlns:a16="http://schemas.microsoft.com/office/drawing/2014/main" id="{3C421D60-D473-4813-AA0E-B9DF4D4C773F}"/>
                </a:ext>
              </a:extLst>
            </p:cNvPr>
            <p:cNvGrpSpPr/>
            <p:nvPr/>
          </p:nvGrpSpPr>
          <p:grpSpPr>
            <a:xfrm>
              <a:off x="1614436" y="1721723"/>
              <a:ext cx="574809" cy="574809"/>
              <a:chOff x="808552" y="1774704"/>
              <a:chExt cx="1211277" cy="1211277"/>
            </a:xfrm>
          </p:grpSpPr>
          <p:sp>
            <p:nvSpPr>
              <p:cNvPr id="94" name="椭圆 93">
                <a:extLst>
                  <a:ext uri="{FF2B5EF4-FFF2-40B4-BE49-F238E27FC236}">
                    <a16:creationId xmlns="" xmlns:a16="http://schemas.microsoft.com/office/drawing/2014/main" id="{0B4EA0A8-B5FF-407C-80D9-F419DB0834E8}"/>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5" name="乘号 94">
                <a:extLst>
                  <a:ext uri="{FF2B5EF4-FFF2-40B4-BE49-F238E27FC236}">
                    <a16:creationId xmlns="" xmlns:a16="http://schemas.microsoft.com/office/drawing/2014/main" id="{F2D8BB46-3AD3-4650-9C15-1AA96C997F7B}"/>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93" name="文本框 92">
              <a:extLst>
                <a:ext uri="{FF2B5EF4-FFF2-40B4-BE49-F238E27FC236}">
                  <a16:creationId xmlns="" xmlns:a16="http://schemas.microsoft.com/office/drawing/2014/main" id="{B5306B11-E611-4876-BFB2-A05C17CDABCC}"/>
                </a:ext>
              </a:extLst>
            </p:cNvPr>
            <p:cNvSpPr txBox="1"/>
            <p:nvPr/>
          </p:nvSpPr>
          <p:spPr>
            <a:xfrm>
              <a:off x="2319873" y="1650201"/>
              <a:ext cx="2524668" cy="651339"/>
            </a:xfrm>
            <a:prstGeom prst="rect">
              <a:avLst/>
            </a:prstGeom>
            <a:noFill/>
          </p:spPr>
          <p:txBody>
            <a:bodyPr wrap="none" rtlCol="0">
              <a:spAutoFit/>
            </a:bodyPr>
            <a:lstStyle/>
            <a:p>
              <a:pPr>
                <a:lnSpc>
                  <a:spcPct val="150000"/>
                </a:lnSpc>
              </a:pPr>
              <a:r>
                <a:rPr lang="zh-CN" altLang="en-US" sz="1600" b="1" dirty="0">
                  <a:cs typeface="+mn-ea"/>
                  <a:sym typeface="+mn-lt"/>
                </a:rPr>
                <a:t>一分钱，一分货</a:t>
              </a:r>
            </a:p>
          </p:txBody>
        </p:sp>
      </p:grpSp>
      <p:grpSp>
        <p:nvGrpSpPr>
          <p:cNvPr id="96" name="组合 95">
            <a:extLst>
              <a:ext uri="{FF2B5EF4-FFF2-40B4-BE49-F238E27FC236}">
                <a16:creationId xmlns="" xmlns:a16="http://schemas.microsoft.com/office/drawing/2014/main" id="{6AB06A42-F3A9-4BC8-BCE6-131D81D446FC}"/>
              </a:ext>
            </a:extLst>
          </p:cNvPr>
          <p:cNvGrpSpPr/>
          <p:nvPr/>
        </p:nvGrpSpPr>
        <p:grpSpPr>
          <a:xfrm>
            <a:off x="4825996" y="2994545"/>
            <a:ext cx="3510171" cy="418191"/>
            <a:chOff x="1614436" y="2452555"/>
            <a:chExt cx="5467151" cy="651340"/>
          </a:xfrm>
        </p:grpSpPr>
        <p:sp>
          <p:nvSpPr>
            <p:cNvPr id="97" name="文本框 96">
              <a:extLst>
                <a:ext uri="{FF2B5EF4-FFF2-40B4-BE49-F238E27FC236}">
                  <a16:creationId xmlns="" xmlns:a16="http://schemas.microsoft.com/office/drawing/2014/main" id="{9BAB0F1A-29DE-438E-9519-A97FC062F1A0}"/>
                </a:ext>
              </a:extLst>
            </p:cNvPr>
            <p:cNvSpPr txBox="1"/>
            <p:nvPr/>
          </p:nvSpPr>
          <p:spPr>
            <a:xfrm>
              <a:off x="2319873" y="2452555"/>
              <a:ext cx="4761714" cy="651340"/>
            </a:xfrm>
            <a:prstGeom prst="rect">
              <a:avLst/>
            </a:prstGeom>
            <a:noFill/>
          </p:spPr>
          <p:txBody>
            <a:bodyPr wrap="none" rtlCol="0">
              <a:spAutoFit/>
            </a:bodyPr>
            <a:lstStyle/>
            <a:p>
              <a:pPr>
                <a:lnSpc>
                  <a:spcPct val="150000"/>
                </a:lnSpc>
              </a:pPr>
              <a:r>
                <a:rPr lang="zh-CN" altLang="en-US" sz="1600" b="1" dirty="0">
                  <a:cs typeface="+mn-ea"/>
                  <a:sym typeface="+mn-lt"/>
                </a:rPr>
                <a:t>不可能，绝不可能发生这种事情</a:t>
              </a:r>
            </a:p>
          </p:txBody>
        </p:sp>
        <p:grpSp>
          <p:nvGrpSpPr>
            <p:cNvPr id="98" name="组合 97">
              <a:extLst>
                <a:ext uri="{FF2B5EF4-FFF2-40B4-BE49-F238E27FC236}">
                  <a16:creationId xmlns="" xmlns:a16="http://schemas.microsoft.com/office/drawing/2014/main" id="{FFAB09D5-C172-456E-9EC0-1B14996141FE}"/>
                </a:ext>
              </a:extLst>
            </p:cNvPr>
            <p:cNvGrpSpPr/>
            <p:nvPr/>
          </p:nvGrpSpPr>
          <p:grpSpPr>
            <a:xfrm>
              <a:off x="1614436" y="2524077"/>
              <a:ext cx="574809" cy="574809"/>
              <a:chOff x="808552" y="1774704"/>
              <a:chExt cx="1211277" cy="1211277"/>
            </a:xfrm>
          </p:grpSpPr>
          <p:sp>
            <p:nvSpPr>
              <p:cNvPr id="99" name="椭圆 98">
                <a:extLst>
                  <a:ext uri="{FF2B5EF4-FFF2-40B4-BE49-F238E27FC236}">
                    <a16:creationId xmlns="" xmlns:a16="http://schemas.microsoft.com/office/drawing/2014/main" id="{2400900E-1D7B-465A-8410-29F3BAD1A5E9}"/>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0" name="乘号 99">
                <a:extLst>
                  <a:ext uri="{FF2B5EF4-FFF2-40B4-BE49-F238E27FC236}">
                    <a16:creationId xmlns="" xmlns:a16="http://schemas.microsoft.com/office/drawing/2014/main" id="{017B675F-059C-4CDC-8066-13711A270647}"/>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01" name="组合 100">
            <a:extLst>
              <a:ext uri="{FF2B5EF4-FFF2-40B4-BE49-F238E27FC236}">
                <a16:creationId xmlns="" xmlns:a16="http://schemas.microsoft.com/office/drawing/2014/main" id="{9728AE10-01C5-46B1-A9D9-40D74584962E}"/>
              </a:ext>
            </a:extLst>
          </p:cNvPr>
          <p:cNvGrpSpPr/>
          <p:nvPr/>
        </p:nvGrpSpPr>
        <p:grpSpPr>
          <a:xfrm>
            <a:off x="4825996" y="3796899"/>
            <a:ext cx="3715356" cy="418191"/>
            <a:chOff x="1614436" y="3254909"/>
            <a:chExt cx="5786730" cy="651340"/>
          </a:xfrm>
        </p:grpSpPr>
        <p:sp>
          <p:nvSpPr>
            <p:cNvPr id="102" name="文本框 101">
              <a:extLst>
                <a:ext uri="{FF2B5EF4-FFF2-40B4-BE49-F238E27FC236}">
                  <a16:creationId xmlns="" xmlns:a16="http://schemas.microsoft.com/office/drawing/2014/main" id="{FBD97C2E-F63B-4058-B7C1-1C1B5BF55EEF}"/>
                </a:ext>
              </a:extLst>
            </p:cNvPr>
            <p:cNvSpPr txBox="1"/>
            <p:nvPr/>
          </p:nvSpPr>
          <p:spPr>
            <a:xfrm>
              <a:off x="2319873" y="3254909"/>
              <a:ext cx="5081293" cy="651340"/>
            </a:xfrm>
            <a:prstGeom prst="rect">
              <a:avLst/>
            </a:prstGeom>
            <a:noFill/>
          </p:spPr>
          <p:txBody>
            <a:bodyPr wrap="none" rtlCol="0">
              <a:spAutoFit/>
            </a:bodyPr>
            <a:lstStyle/>
            <a:p>
              <a:pPr>
                <a:lnSpc>
                  <a:spcPct val="150000"/>
                </a:lnSpc>
              </a:pPr>
              <a:r>
                <a:rPr lang="zh-CN" altLang="en-US" sz="1600" b="1" dirty="0">
                  <a:cs typeface="+mn-ea"/>
                  <a:sym typeface="+mn-lt"/>
                </a:rPr>
                <a:t>这个问题不关我的事，是厂家问题</a:t>
              </a:r>
            </a:p>
          </p:txBody>
        </p:sp>
        <p:grpSp>
          <p:nvGrpSpPr>
            <p:cNvPr id="103" name="组合 102">
              <a:extLst>
                <a:ext uri="{FF2B5EF4-FFF2-40B4-BE49-F238E27FC236}">
                  <a16:creationId xmlns="" xmlns:a16="http://schemas.microsoft.com/office/drawing/2014/main" id="{620F2361-B016-488A-9B3B-F9E56B62B5FF}"/>
                </a:ext>
              </a:extLst>
            </p:cNvPr>
            <p:cNvGrpSpPr/>
            <p:nvPr/>
          </p:nvGrpSpPr>
          <p:grpSpPr>
            <a:xfrm>
              <a:off x="1614436" y="3326431"/>
              <a:ext cx="574809" cy="574809"/>
              <a:chOff x="808552" y="1774704"/>
              <a:chExt cx="1211277" cy="1211277"/>
            </a:xfrm>
          </p:grpSpPr>
          <p:sp>
            <p:nvSpPr>
              <p:cNvPr id="104" name="椭圆 103">
                <a:extLst>
                  <a:ext uri="{FF2B5EF4-FFF2-40B4-BE49-F238E27FC236}">
                    <a16:creationId xmlns="" xmlns:a16="http://schemas.microsoft.com/office/drawing/2014/main" id="{74E93002-70A2-499D-9F17-3474DA28C919}"/>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5" name="乘号 104">
                <a:extLst>
                  <a:ext uri="{FF2B5EF4-FFF2-40B4-BE49-F238E27FC236}">
                    <a16:creationId xmlns="" xmlns:a16="http://schemas.microsoft.com/office/drawing/2014/main" id="{99AAF7C9-0306-4DD2-8930-072035B13068}"/>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06" name="组合 105">
            <a:extLst>
              <a:ext uri="{FF2B5EF4-FFF2-40B4-BE49-F238E27FC236}">
                <a16:creationId xmlns="" xmlns:a16="http://schemas.microsoft.com/office/drawing/2014/main" id="{BECF18C8-B540-4017-9579-2F660B8EE869}"/>
              </a:ext>
            </a:extLst>
          </p:cNvPr>
          <p:cNvGrpSpPr/>
          <p:nvPr/>
        </p:nvGrpSpPr>
        <p:grpSpPr>
          <a:xfrm>
            <a:off x="4825996" y="4599253"/>
            <a:ext cx="2894618" cy="418191"/>
            <a:chOff x="1614436" y="4057263"/>
            <a:chExt cx="4508416" cy="651340"/>
          </a:xfrm>
        </p:grpSpPr>
        <p:sp>
          <p:nvSpPr>
            <p:cNvPr id="107" name="文本框 106">
              <a:extLst>
                <a:ext uri="{FF2B5EF4-FFF2-40B4-BE49-F238E27FC236}">
                  <a16:creationId xmlns="" xmlns:a16="http://schemas.microsoft.com/office/drawing/2014/main" id="{98415711-89C6-4704-89EF-B26BD638A790}"/>
                </a:ext>
              </a:extLst>
            </p:cNvPr>
            <p:cNvSpPr txBox="1"/>
            <p:nvPr/>
          </p:nvSpPr>
          <p:spPr>
            <a:xfrm>
              <a:off x="2319873" y="4057263"/>
              <a:ext cx="3802979" cy="651340"/>
            </a:xfrm>
            <a:prstGeom prst="rect">
              <a:avLst/>
            </a:prstGeom>
            <a:noFill/>
          </p:spPr>
          <p:txBody>
            <a:bodyPr wrap="none" rtlCol="0">
              <a:spAutoFit/>
            </a:bodyPr>
            <a:lstStyle/>
            <a:p>
              <a:pPr>
                <a:lnSpc>
                  <a:spcPct val="150000"/>
                </a:lnSpc>
              </a:pPr>
              <a:r>
                <a:rPr lang="zh-CN" altLang="en-US" sz="1600" b="1" dirty="0">
                  <a:cs typeface="+mn-ea"/>
                  <a:sym typeface="+mn-lt"/>
                </a:rPr>
                <a:t>恩，这个问题我不太清楚</a:t>
              </a:r>
            </a:p>
          </p:txBody>
        </p:sp>
        <p:grpSp>
          <p:nvGrpSpPr>
            <p:cNvPr id="108" name="组合 107">
              <a:extLst>
                <a:ext uri="{FF2B5EF4-FFF2-40B4-BE49-F238E27FC236}">
                  <a16:creationId xmlns="" xmlns:a16="http://schemas.microsoft.com/office/drawing/2014/main" id="{62A69D5A-18CD-4B21-9D50-E1DAE121599D}"/>
                </a:ext>
              </a:extLst>
            </p:cNvPr>
            <p:cNvGrpSpPr/>
            <p:nvPr/>
          </p:nvGrpSpPr>
          <p:grpSpPr>
            <a:xfrm>
              <a:off x="1614436" y="4128785"/>
              <a:ext cx="574809" cy="574809"/>
              <a:chOff x="808552" y="1774704"/>
              <a:chExt cx="1211277" cy="1211277"/>
            </a:xfrm>
          </p:grpSpPr>
          <p:sp>
            <p:nvSpPr>
              <p:cNvPr id="109" name="椭圆 108">
                <a:extLst>
                  <a:ext uri="{FF2B5EF4-FFF2-40B4-BE49-F238E27FC236}">
                    <a16:creationId xmlns="" xmlns:a16="http://schemas.microsoft.com/office/drawing/2014/main" id="{E2DCCDBD-83E4-4A39-8F51-EC461AEBF212}"/>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0" name="乘号 109">
                <a:extLst>
                  <a:ext uri="{FF2B5EF4-FFF2-40B4-BE49-F238E27FC236}">
                    <a16:creationId xmlns="" xmlns:a16="http://schemas.microsoft.com/office/drawing/2014/main" id="{D9FF3D70-283D-4639-8323-7918DE5C8E2D}"/>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11" name="组合 110">
            <a:extLst>
              <a:ext uri="{FF2B5EF4-FFF2-40B4-BE49-F238E27FC236}">
                <a16:creationId xmlns="" xmlns:a16="http://schemas.microsoft.com/office/drawing/2014/main" id="{C75614AC-1CD5-401F-8587-22FB213E9278}"/>
              </a:ext>
            </a:extLst>
          </p:cNvPr>
          <p:cNvGrpSpPr/>
          <p:nvPr/>
        </p:nvGrpSpPr>
        <p:grpSpPr>
          <a:xfrm>
            <a:off x="4825996" y="5401604"/>
            <a:ext cx="1253143" cy="418191"/>
            <a:chOff x="1614436" y="4859617"/>
            <a:chExt cx="1951791" cy="651339"/>
          </a:xfrm>
        </p:grpSpPr>
        <p:sp>
          <p:nvSpPr>
            <p:cNvPr id="112" name="文本框 111">
              <a:extLst>
                <a:ext uri="{FF2B5EF4-FFF2-40B4-BE49-F238E27FC236}">
                  <a16:creationId xmlns="" xmlns:a16="http://schemas.microsoft.com/office/drawing/2014/main" id="{5EF0311C-DF65-45A8-A517-7EBA06AA2E36}"/>
                </a:ext>
              </a:extLst>
            </p:cNvPr>
            <p:cNvSpPr txBox="1"/>
            <p:nvPr/>
          </p:nvSpPr>
          <p:spPr>
            <a:xfrm>
              <a:off x="2319873" y="4859617"/>
              <a:ext cx="1246354" cy="651339"/>
            </a:xfrm>
            <a:prstGeom prst="rect">
              <a:avLst/>
            </a:prstGeom>
            <a:noFill/>
          </p:spPr>
          <p:txBody>
            <a:bodyPr wrap="none" rtlCol="0">
              <a:spAutoFit/>
            </a:bodyPr>
            <a:lstStyle/>
            <a:p>
              <a:pPr>
                <a:lnSpc>
                  <a:spcPct val="150000"/>
                </a:lnSpc>
              </a:pPr>
              <a:r>
                <a:rPr lang="zh-CN" altLang="en-US" sz="1600" b="1" dirty="0">
                  <a:cs typeface="+mn-ea"/>
                  <a:sym typeface="+mn-lt"/>
                </a:rPr>
                <a:t>我不会</a:t>
              </a:r>
            </a:p>
          </p:txBody>
        </p:sp>
        <p:grpSp>
          <p:nvGrpSpPr>
            <p:cNvPr id="113" name="组合 112">
              <a:extLst>
                <a:ext uri="{FF2B5EF4-FFF2-40B4-BE49-F238E27FC236}">
                  <a16:creationId xmlns="" xmlns:a16="http://schemas.microsoft.com/office/drawing/2014/main" id="{03C94DDB-924E-402B-BA77-4763911940C9}"/>
                </a:ext>
              </a:extLst>
            </p:cNvPr>
            <p:cNvGrpSpPr/>
            <p:nvPr/>
          </p:nvGrpSpPr>
          <p:grpSpPr>
            <a:xfrm>
              <a:off x="1614436" y="4931139"/>
              <a:ext cx="574809" cy="574809"/>
              <a:chOff x="808552" y="1774704"/>
              <a:chExt cx="1211277" cy="1211277"/>
            </a:xfrm>
          </p:grpSpPr>
          <p:sp>
            <p:nvSpPr>
              <p:cNvPr id="114" name="椭圆 113">
                <a:extLst>
                  <a:ext uri="{FF2B5EF4-FFF2-40B4-BE49-F238E27FC236}">
                    <a16:creationId xmlns="" xmlns:a16="http://schemas.microsoft.com/office/drawing/2014/main" id="{E9467A11-18D8-468D-8F89-74D674B1BC97}"/>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5" name="乘号 114">
                <a:extLst>
                  <a:ext uri="{FF2B5EF4-FFF2-40B4-BE49-F238E27FC236}">
                    <a16:creationId xmlns="" xmlns:a16="http://schemas.microsoft.com/office/drawing/2014/main" id="{7E4D8708-1696-4EC9-B3CF-805197DCC591}"/>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16" name="组合 115">
            <a:extLst>
              <a:ext uri="{FF2B5EF4-FFF2-40B4-BE49-F238E27FC236}">
                <a16:creationId xmlns="" xmlns:a16="http://schemas.microsoft.com/office/drawing/2014/main" id="{A1A6EAA2-33CF-4776-B68E-94B34CDC53B3}"/>
              </a:ext>
            </a:extLst>
          </p:cNvPr>
          <p:cNvGrpSpPr/>
          <p:nvPr/>
        </p:nvGrpSpPr>
        <p:grpSpPr>
          <a:xfrm>
            <a:off x="8615711" y="2146269"/>
            <a:ext cx="2073881" cy="418191"/>
            <a:chOff x="1614436" y="1650201"/>
            <a:chExt cx="3230105" cy="651339"/>
          </a:xfrm>
        </p:grpSpPr>
        <p:grpSp>
          <p:nvGrpSpPr>
            <p:cNvPr id="117" name="组合 116">
              <a:extLst>
                <a:ext uri="{FF2B5EF4-FFF2-40B4-BE49-F238E27FC236}">
                  <a16:creationId xmlns="" xmlns:a16="http://schemas.microsoft.com/office/drawing/2014/main" id="{5ED91397-B0DF-4D37-B315-630FC1FF4531}"/>
                </a:ext>
              </a:extLst>
            </p:cNvPr>
            <p:cNvGrpSpPr/>
            <p:nvPr/>
          </p:nvGrpSpPr>
          <p:grpSpPr>
            <a:xfrm>
              <a:off x="1614436" y="1721723"/>
              <a:ext cx="574809" cy="574809"/>
              <a:chOff x="808552" y="1774704"/>
              <a:chExt cx="1211277" cy="1211277"/>
            </a:xfrm>
          </p:grpSpPr>
          <p:sp>
            <p:nvSpPr>
              <p:cNvPr id="119" name="椭圆 118">
                <a:extLst>
                  <a:ext uri="{FF2B5EF4-FFF2-40B4-BE49-F238E27FC236}">
                    <a16:creationId xmlns="" xmlns:a16="http://schemas.microsoft.com/office/drawing/2014/main" id="{3926CD06-4AAF-4938-8A18-E360FEE6B273}"/>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0" name="乘号 119">
                <a:extLst>
                  <a:ext uri="{FF2B5EF4-FFF2-40B4-BE49-F238E27FC236}">
                    <a16:creationId xmlns="" xmlns:a16="http://schemas.microsoft.com/office/drawing/2014/main" id="{0FB5A7EE-7C3D-46A8-ABDD-6BBB4B6B7949}"/>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118" name="文本框 117">
              <a:extLst>
                <a:ext uri="{FF2B5EF4-FFF2-40B4-BE49-F238E27FC236}">
                  <a16:creationId xmlns="" xmlns:a16="http://schemas.microsoft.com/office/drawing/2014/main" id="{6968EE49-1112-49A3-964C-E911E6B51F7B}"/>
                </a:ext>
              </a:extLst>
            </p:cNvPr>
            <p:cNvSpPr txBox="1"/>
            <p:nvPr/>
          </p:nvSpPr>
          <p:spPr>
            <a:xfrm>
              <a:off x="2319873" y="1650201"/>
              <a:ext cx="2524668" cy="651339"/>
            </a:xfrm>
            <a:prstGeom prst="rect">
              <a:avLst/>
            </a:prstGeom>
            <a:noFill/>
          </p:spPr>
          <p:txBody>
            <a:bodyPr wrap="none" rtlCol="0">
              <a:spAutoFit/>
            </a:bodyPr>
            <a:lstStyle/>
            <a:p>
              <a:pPr>
                <a:lnSpc>
                  <a:spcPct val="150000"/>
                </a:lnSpc>
              </a:pPr>
              <a:r>
                <a:rPr lang="zh-CN" altLang="en-US" sz="1600" b="1" dirty="0">
                  <a:cs typeface="+mn-ea"/>
                  <a:sym typeface="+mn-lt"/>
                </a:rPr>
                <a:t>这是本店的规定</a:t>
              </a:r>
            </a:p>
          </p:txBody>
        </p:sp>
      </p:grpSp>
      <p:grpSp>
        <p:nvGrpSpPr>
          <p:cNvPr id="121" name="组合 120">
            <a:extLst>
              <a:ext uri="{FF2B5EF4-FFF2-40B4-BE49-F238E27FC236}">
                <a16:creationId xmlns="" xmlns:a16="http://schemas.microsoft.com/office/drawing/2014/main" id="{1C7EDB4F-C646-479B-B672-6758B8889F84}"/>
              </a:ext>
            </a:extLst>
          </p:cNvPr>
          <p:cNvGrpSpPr/>
          <p:nvPr/>
        </p:nvGrpSpPr>
        <p:grpSpPr>
          <a:xfrm>
            <a:off x="8615711" y="2948624"/>
            <a:ext cx="2689434" cy="418191"/>
            <a:chOff x="1614436" y="2452555"/>
            <a:chExt cx="4188838" cy="651340"/>
          </a:xfrm>
        </p:grpSpPr>
        <p:sp>
          <p:nvSpPr>
            <p:cNvPr id="122" name="文本框 121">
              <a:extLst>
                <a:ext uri="{FF2B5EF4-FFF2-40B4-BE49-F238E27FC236}">
                  <a16:creationId xmlns="" xmlns:a16="http://schemas.microsoft.com/office/drawing/2014/main" id="{2D552948-7614-43BC-88B7-455A7CF75283}"/>
                </a:ext>
              </a:extLst>
            </p:cNvPr>
            <p:cNvSpPr txBox="1"/>
            <p:nvPr/>
          </p:nvSpPr>
          <p:spPr>
            <a:xfrm>
              <a:off x="2319873" y="2452555"/>
              <a:ext cx="3483401" cy="651340"/>
            </a:xfrm>
            <a:prstGeom prst="rect">
              <a:avLst/>
            </a:prstGeom>
            <a:noFill/>
          </p:spPr>
          <p:txBody>
            <a:bodyPr wrap="none" rtlCol="0">
              <a:spAutoFit/>
            </a:bodyPr>
            <a:lstStyle/>
            <a:p>
              <a:pPr>
                <a:lnSpc>
                  <a:spcPct val="150000"/>
                </a:lnSpc>
              </a:pPr>
              <a:r>
                <a:rPr lang="zh-CN" altLang="en-US" sz="1600" b="1" dirty="0">
                  <a:cs typeface="+mn-ea"/>
                  <a:sym typeface="+mn-lt"/>
                </a:rPr>
                <a:t>我们一直都是这么卖的</a:t>
              </a:r>
            </a:p>
          </p:txBody>
        </p:sp>
        <p:grpSp>
          <p:nvGrpSpPr>
            <p:cNvPr id="123" name="组合 122">
              <a:extLst>
                <a:ext uri="{FF2B5EF4-FFF2-40B4-BE49-F238E27FC236}">
                  <a16:creationId xmlns="" xmlns:a16="http://schemas.microsoft.com/office/drawing/2014/main" id="{975D3A33-8838-48E7-8765-9FEDF2F00F52}"/>
                </a:ext>
              </a:extLst>
            </p:cNvPr>
            <p:cNvGrpSpPr/>
            <p:nvPr/>
          </p:nvGrpSpPr>
          <p:grpSpPr>
            <a:xfrm>
              <a:off x="1614436" y="2524077"/>
              <a:ext cx="574809" cy="574809"/>
              <a:chOff x="808552" y="1774704"/>
              <a:chExt cx="1211277" cy="1211277"/>
            </a:xfrm>
          </p:grpSpPr>
          <p:sp>
            <p:nvSpPr>
              <p:cNvPr id="124" name="椭圆 123">
                <a:extLst>
                  <a:ext uri="{FF2B5EF4-FFF2-40B4-BE49-F238E27FC236}">
                    <a16:creationId xmlns="" xmlns:a16="http://schemas.microsoft.com/office/drawing/2014/main" id="{510B6119-B142-47F6-9973-6FF083CEFD42}"/>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5" name="乘号 124">
                <a:extLst>
                  <a:ext uri="{FF2B5EF4-FFF2-40B4-BE49-F238E27FC236}">
                    <a16:creationId xmlns="" xmlns:a16="http://schemas.microsoft.com/office/drawing/2014/main" id="{B0367ACD-495E-4D18-9907-CE48414A6F89}"/>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26" name="组合 125">
            <a:extLst>
              <a:ext uri="{FF2B5EF4-FFF2-40B4-BE49-F238E27FC236}">
                <a16:creationId xmlns="" xmlns:a16="http://schemas.microsoft.com/office/drawing/2014/main" id="{D9C87E46-DD82-4A0A-BEBA-0449D2FDEEEB}"/>
              </a:ext>
            </a:extLst>
          </p:cNvPr>
          <p:cNvGrpSpPr/>
          <p:nvPr/>
        </p:nvGrpSpPr>
        <p:grpSpPr>
          <a:xfrm>
            <a:off x="8615711" y="3750978"/>
            <a:ext cx="2689434" cy="418191"/>
            <a:chOff x="1614436" y="3254909"/>
            <a:chExt cx="4188836" cy="651340"/>
          </a:xfrm>
        </p:grpSpPr>
        <p:sp>
          <p:nvSpPr>
            <p:cNvPr id="127" name="文本框 126">
              <a:extLst>
                <a:ext uri="{FF2B5EF4-FFF2-40B4-BE49-F238E27FC236}">
                  <a16:creationId xmlns="" xmlns:a16="http://schemas.microsoft.com/office/drawing/2014/main" id="{25F94424-CE8B-40FC-A8A5-FE1696CA9A2B}"/>
                </a:ext>
              </a:extLst>
            </p:cNvPr>
            <p:cNvSpPr txBox="1"/>
            <p:nvPr/>
          </p:nvSpPr>
          <p:spPr>
            <a:xfrm>
              <a:off x="2319872" y="3254909"/>
              <a:ext cx="3483400" cy="651340"/>
            </a:xfrm>
            <a:prstGeom prst="rect">
              <a:avLst/>
            </a:prstGeom>
            <a:noFill/>
          </p:spPr>
          <p:txBody>
            <a:bodyPr wrap="none" rtlCol="0">
              <a:spAutoFit/>
            </a:bodyPr>
            <a:lstStyle/>
            <a:p>
              <a:pPr>
                <a:lnSpc>
                  <a:spcPct val="150000"/>
                </a:lnSpc>
              </a:pPr>
              <a:r>
                <a:rPr lang="zh-CN" altLang="en-US" sz="1600" b="1" dirty="0">
                  <a:cs typeface="+mn-ea"/>
                  <a:sym typeface="+mn-lt"/>
                </a:rPr>
                <a:t>我们没发现这个毛病呀</a:t>
              </a:r>
            </a:p>
          </p:txBody>
        </p:sp>
        <p:grpSp>
          <p:nvGrpSpPr>
            <p:cNvPr id="128" name="组合 127">
              <a:extLst>
                <a:ext uri="{FF2B5EF4-FFF2-40B4-BE49-F238E27FC236}">
                  <a16:creationId xmlns="" xmlns:a16="http://schemas.microsoft.com/office/drawing/2014/main" id="{111493EB-33D1-4FED-A817-8B1F3793A061}"/>
                </a:ext>
              </a:extLst>
            </p:cNvPr>
            <p:cNvGrpSpPr/>
            <p:nvPr/>
          </p:nvGrpSpPr>
          <p:grpSpPr>
            <a:xfrm>
              <a:off x="1614436" y="3326431"/>
              <a:ext cx="574809" cy="574809"/>
              <a:chOff x="808552" y="1774704"/>
              <a:chExt cx="1211277" cy="1211277"/>
            </a:xfrm>
          </p:grpSpPr>
          <p:sp>
            <p:nvSpPr>
              <p:cNvPr id="129" name="椭圆 128">
                <a:extLst>
                  <a:ext uri="{FF2B5EF4-FFF2-40B4-BE49-F238E27FC236}">
                    <a16:creationId xmlns="" xmlns:a16="http://schemas.microsoft.com/office/drawing/2014/main" id="{2CF56BD7-D9B5-42D9-BB4F-B4F712BCFD8C}"/>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0" name="乘号 129">
                <a:extLst>
                  <a:ext uri="{FF2B5EF4-FFF2-40B4-BE49-F238E27FC236}">
                    <a16:creationId xmlns="" xmlns:a16="http://schemas.microsoft.com/office/drawing/2014/main" id="{C0F0A641-F930-4CB8-A80F-ABEED82A4316}"/>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31" name="组合 130">
            <a:extLst>
              <a:ext uri="{FF2B5EF4-FFF2-40B4-BE49-F238E27FC236}">
                <a16:creationId xmlns="" xmlns:a16="http://schemas.microsoft.com/office/drawing/2014/main" id="{2B044167-A673-4884-848F-B23206C38DE3}"/>
              </a:ext>
            </a:extLst>
          </p:cNvPr>
          <p:cNvGrpSpPr/>
          <p:nvPr/>
        </p:nvGrpSpPr>
        <p:grpSpPr>
          <a:xfrm>
            <a:off x="8615711" y="4553332"/>
            <a:ext cx="1868696" cy="418191"/>
            <a:chOff x="1614436" y="4057263"/>
            <a:chExt cx="2910526" cy="651340"/>
          </a:xfrm>
        </p:grpSpPr>
        <p:sp>
          <p:nvSpPr>
            <p:cNvPr id="132" name="文本框 131">
              <a:extLst>
                <a:ext uri="{FF2B5EF4-FFF2-40B4-BE49-F238E27FC236}">
                  <a16:creationId xmlns="" xmlns:a16="http://schemas.microsoft.com/office/drawing/2014/main" id="{249FA42B-2D73-4EB2-A68B-53B580E7DEA1}"/>
                </a:ext>
              </a:extLst>
            </p:cNvPr>
            <p:cNvSpPr txBox="1"/>
            <p:nvPr/>
          </p:nvSpPr>
          <p:spPr>
            <a:xfrm>
              <a:off x="2319873" y="4057263"/>
              <a:ext cx="2205089" cy="651340"/>
            </a:xfrm>
            <a:prstGeom prst="rect">
              <a:avLst/>
            </a:prstGeom>
            <a:noFill/>
          </p:spPr>
          <p:txBody>
            <a:bodyPr wrap="none" rtlCol="0">
              <a:spAutoFit/>
            </a:bodyPr>
            <a:lstStyle/>
            <a:p>
              <a:pPr>
                <a:lnSpc>
                  <a:spcPct val="150000"/>
                </a:lnSpc>
              </a:pPr>
              <a:r>
                <a:rPr lang="zh-CN" altLang="en-US" sz="1600" b="1" dirty="0">
                  <a:cs typeface="+mn-ea"/>
                  <a:sym typeface="+mn-lt"/>
                </a:rPr>
                <a:t>你先听我解释</a:t>
              </a:r>
            </a:p>
          </p:txBody>
        </p:sp>
        <p:grpSp>
          <p:nvGrpSpPr>
            <p:cNvPr id="133" name="组合 132">
              <a:extLst>
                <a:ext uri="{FF2B5EF4-FFF2-40B4-BE49-F238E27FC236}">
                  <a16:creationId xmlns="" xmlns:a16="http://schemas.microsoft.com/office/drawing/2014/main" id="{7D7BCB38-BBE4-4B4D-92F7-B69D58219605}"/>
                </a:ext>
              </a:extLst>
            </p:cNvPr>
            <p:cNvGrpSpPr/>
            <p:nvPr/>
          </p:nvGrpSpPr>
          <p:grpSpPr>
            <a:xfrm>
              <a:off x="1614436" y="4128785"/>
              <a:ext cx="574809" cy="574809"/>
              <a:chOff x="808552" y="1774704"/>
              <a:chExt cx="1211277" cy="1211277"/>
            </a:xfrm>
          </p:grpSpPr>
          <p:sp>
            <p:nvSpPr>
              <p:cNvPr id="134" name="椭圆 133">
                <a:extLst>
                  <a:ext uri="{FF2B5EF4-FFF2-40B4-BE49-F238E27FC236}">
                    <a16:creationId xmlns="" xmlns:a16="http://schemas.microsoft.com/office/drawing/2014/main" id="{7D0DAA02-47B4-4846-BFF7-AB6F8E72CBD3}"/>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5" name="乘号 134">
                <a:extLst>
                  <a:ext uri="{FF2B5EF4-FFF2-40B4-BE49-F238E27FC236}">
                    <a16:creationId xmlns="" xmlns:a16="http://schemas.microsoft.com/office/drawing/2014/main" id="{F9961468-25B2-4B0F-B359-8B063BBCF12B}"/>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36" name="组合 135">
            <a:extLst>
              <a:ext uri="{FF2B5EF4-FFF2-40B4-BE49-F238E27FC236}">
                <a16:creationId xmlns="" xmlns:a16="http://schemas.microsoft.com/office/drawing/2014/main" id="{ECEE3D4B-313F-457F-BD82-474425EA6550}"/>
              </a:ext>
            </a:extLst>
          </p:cNvPr>
          <p:cNvGrpSpPr/>
          <p:nvPr/>
        </p:nvGrpSpPr>
        <p:grpSpPr>
          <a:xfrm>
            <a:off x="8615711" y="5355683"/>
            <a:ext cx="2073880" cy="418191"/>
            <a:chOff x="1614436" y="4859617"/>
            <a:chExt cx="3230102" cy="651339"/>
          </a:xfrm>
        </p:grpSpPr>
        <p:sp>
          <p:nvSpPr>
            <p:cNvPr id="137" name="文本框 136">
              <a:extLst>
                <a:ext uri="{FF2B5EF4-FFF2-40B4-BE49-F238E27FC236}">
                  <a16:creationId xmlns="" xmlns:a16="http://schemas.microsoft.com/office/drawing/2014/main" id="{4E69502B-7FC9-4D3A-B3E5-50FBE72518FA}"/>
                </a:ext>
              </a:extLst>
            </p:cNvPr>
            <p:cNvSpPr txBox="1"/>
            <p:nvPr/>
          </p:nvSpPr>
          <p:spPr>
            <a:xfrm>
              <a:off x="2319871" y="4859617"/>
              <a:ext cx="2524667" cy="651339"/>
            </a:xfrm>
            <a:prstGeom prst="rect">
              <a:avLst/>
            </a:prstGeom>
            <a:noFill/>
          </p:spPr>
          <p:txBody>
            <a:bodyPr wrap="none" rtlCol="0">
              <a:spAutoFit/>
            </a:bodyPr>
            <a:lstStyle/>
            <a:p>
              <a:pPr>
                <a:lnSpc>
                  <a:spcPct val="150000"/>
                </a:lnSpc>
              </a:pPr>
              <a:r>
                <a:rPr lang="zh-CN" altLang="en-US" sz="1600" b="1" dirty="0">
                  <a:cs typeface="+mn-ea"/>
                  <a:sym typeface="+mn-lt"/>
                </a:rPr>
                <a:t>你相不相信我？</a:t>
              </a:r>
            </a:p>
          </p:txBody>
        </p:sp>
        <p:grpSp>
          <p:nvGrpSpPr>
            <p:cNvPr id="138" name="组合 137">
              <a:extLst>
                <a:ext uri="{FF2B5EF4-FFF2-40B4-BE49-F238E27FC236}">
                  <a16:creationId xmlns="" xmlns:a16="http://schemas.microsoft.com/office/drawing/2014/main" id="{9FA878C5-6E81-4D8D-8C72-1F1ED195136F}"/>
                </a:ext>
              </a:extLst>
            </p:cNvPr>
            <p:cNvGrpSpPr/>
            <p:nvPr/>
          </p:nvGrpSpPr>
          <p:grpSpPr>
            <a:xfrm>
              <a:off x="1614436" y="4931139"/>
              <a:ext cx="574809" cy="574809"/>
              <a:chOff x="808552" y="1774704"/>
              <a:chExt cx="1211277" cy="1211277"/>
            </a:xfrm>
          </p:grpSpPr>
          <p:sp>
            <p:nvSpPr>
              <p:cNvPr id="139" name="椭圆 138">
                <a:extLst>
                  <a:ext uri="{FF2B5EF4-FFF2-40B4-BE49-F238E27FC236}">
                    <a16:creationId xmlns="" xmlns:a16="http://schemas.microsoft.com/office/drawing/2014/main" id="{CCFC6F5A-CE51-4528-8F50-19B11EDA9676}"/>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0" name="乘号 139">
                <a:extLst>
                  <a:ext uri="{FF2B5EF4-FFF2-40B4-BE49-F238E27FC236}">
                    <a16:creationId xmlns="" xmlns:a16="http://schemas.microsoft.com/office/drawing/2014/main" id="{14ACE597-32AA-46E0-BE6C-7BCD83BAA59A}"/>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spTree>
    <p:extLst>
      <p:ext uri="{BB962C8B-B14F-4D97-AF65-F5344CB8AC3E}">
        <p14:creationId xmlns:p14="http://schemas.microsoft.com/office/powerpoint/2010/main" val="34185850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12"/>
                                        </p:tgtEl>
                                        <p:attrNameLst>
                                          <p:attrName>style.visibility</p:attrName>
                                        </p:attrNameLst>
                                      </p:cBhvr>
                                      <p:to>
                                        <p:strVal val="visible"/>
                                      </p:to>
                                    </p:set>
                                    <p:anim to="" calcmode="lin" valueType="num">
                                      <p:cBhvr>
                                        <p:cTn id="24" dur="1000" fill="hold">
                                          <p:stCondLst>
                                            <p:cond delay="0"/>
                                          </p:stCondLst>
                                        </p:cTn>
                                        <p:tgtEl>
                                          <p:spTgt spid="12"/>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12"/>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12"/>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12"/>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3550"/>
                            </p:stCondLst>
                            <p:childTnLst>
                              <p:par>
                                <p:cTn id="29" presetID="2" presetClass="entr" presetSubtype="4" decel="100000"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1500" fill="hold"/>
                                        <p:tgtEl>
                                          <p:spTgt spid="91"/>
                                        </p:tgtEl>
                                        <p:attrNameLst>
                                          <p:attrName>ppt_x</p:attrName>
                                        </p:attrNameLst>
                                      </p:cBhvr>
                                      <p:tavLst>
                                        <p:tav tm="0">
                                          <p:val>
                                            <p:strVal val="#ppt_x"/>
                                          </p:val>
                                        </p:tav>
                                        <p:tav tm="100000">
                                          <p:val>
                                            <p:strVal val="#ppt_x"/>
                                          </p:val>
                                        </p:tav>
                                      </p:tavLst>
                                    </p:anim>
                                    <p:anim calcmode="lin" valueType="num">
                                      <p:cBhvr additive="base">
                                        <p:cTn id="32" dur="1500" fill="hold"/>
                                        <p:tgtEl>
                                          <p:spTgt spid="91"/>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50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1500" fill="hold"/>
                                        <p:tgtEl>
                                          <p:spTgt spid="96"/>
                                        </p:tgtEl>
                                        <p:attrNameLst>
                                          <p:attrName>ppt_x</p:attrName>
                                        </p:attrNameLst>
                                      </p:cBhvr>
                                      <p:tavLst>
                                        <p:tav tm="0">
                                          <p:val>
                                            <p:strVal val="#ppt_x"/>
                                          </p:val>
                                        </p:tav>
                                        <p:tav tm="100000">
                                          <p:val>
                                            <p:strVal val="#ppt_x"/>
                                          </p:val>
                                        </p:tav>
                                      </p:tavLst>
                                    </p:anim>
                                    <p:anim calcmode="lin" valueType="num">
                                      <p:cBhvr additive="base">
                                        <p:cTn id="36" dur="1500" fill="hold"/>
                                        <p:tgtEl>
                                          <p:spTgt spid="96"/>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00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1500" fill="hold"/>
                                        <p:tgtEl>
                                          <p:spTgt spid="101"/>
                                        </p:tgtEl>
                                        <p:attrNameLst>
                                          <p:attrName>ppt_x</p:attrName>
                                        </p:attrNameLst>
                                      </p:cBhvr>
                                      <p:tavLst>
                                        <p:tav tm="0">
                                          <p:val>
                                            <p:strVal val="#ppt_x"/>
                                          </p:val>
                                        </p:tav>
                                        <p:tav tm="100000">
                                          <p:val>
                                            <p:strVal val="#ppt_x"/>
                                          </p:val>
                                        </p:tav>
                                      </p:tavLst>
                                    </p:anim>
                                    <p:anim calcmode="lin" valueType="num">
                                      <p:cBhvr additive="base">
                                        <p:cTn id="40" dur="1500" fill="hold"/>
                                        <p:tgtEl>
                                          <p:spTgt spid="101"/>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150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1500" fill="hold"/>
                                        <p:tgtEl>
                                          <p:spTgt spid="106"/>
                                        </p:tgtEl>
                                        <p:attrNameLst>
                                          <p:attrName>ppt_x</p:attrName>
                                        </p:attrNameLst>
                                      </p:cBhvr>
                                      <p:tavLst>
                                        <p:tav tm="0">
                                          <p:val>
                                            <p:strVal val="#ppt_x"/>
                                          </p:val>
                                        </p:tav>
                                        <p:tav tm="100000">
                                          <p:val>
                                            <p:strVal val="#ppt_x"/>
                                          </p:val>
                                        </p:tav>
                                      </p:tavLst>
                                    </p:anim>
                                    <p:anim calcmode="lin" valueType="num">
                                      <p:cBhvr additive="base">
                                        <p:cTn id="44" dur="1500" fill="hold"/>
                                        <p:tgtEl>
                                          <p:spTgt spid="106"/>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2000"/>
                                  </p:stCondLst>
                                  <p:childTnLst>
                                    <p:set>
                                      <p:cBhvr>
                                        <p:cTn id="46" dur="1" fill="hold">
                                          <p:stCondLst>
                                            <p:cond delay="0"/>
                                          </p:stCondLst>
                                        </p:cTn>
                                        <p:tgtEl>
                                          <p:spTgt spid="111"/>
                                        </p:tgtEl>
                                        <p:attrNameLst>
                                          <p:attrName>style.visibility</p:attrName>
                                        </p:attrNameLst>
                                      </p:cBhvr>
                                      <p:to>
                                        <p:strVal val="visible"/>
                                      </p:to>
                                    </p:set>
                                    <p:anim calcmode="lin" valueType="num">
                                      <p:cBhvr additive="base">
                                        <p:cTn id="47" dur="1500" fill="hold"/>
                                        <p:tgtEl>
                                          <p:spTgt spid="111"/>
                                        </p:tgtEl>
                                        <p:attrNameLst>
                                          <p:attrName>ppt_x</p:attrName>
                                        </p:attrNameLst>
                                      </p:cBhvr>
                                      <p:tavLst>
                                        <p:tav tm="0">
                                          <p:val>
                                            <p:strVal val="#ppt_x"/>
                                          </p:val>
                                        </p:tav>
                                        <p:tav tm="100000">
                                          <p:val>
                                            <p:strVal val="#ppt_x"/>
                                          </p:val>
                                        </p:tav>
                                      </p:tavLst>
                                    </p:anim>
                                    <p:anim calcmode="lin" valueType="num">
                                      <p:cBhvr additive="base">
                                        <p:cTn id="48" dur="1500" fill="hold"/>
                                        <p:tgtEl>
                                          <p:spTgt spid="111"/>
                                        </p:tgtEl>
                                        <p:attrNameLst>
                                          <p:attrName>ppt_y</p:attrName>
                                        </p:attrNameLst>
                                      </p:cBhvr>
                                      <p:tavLst>
                                        <p:tav tm="0">
                                          <p:val>
                                            <p:strVal val="1+#ppt_h/2"/>
                                          </p:val>
                                        </p:tav>
                                        <p:tav tm="100000">
                                          <p:val>
                                            <p:strVal val="#ppt_y"/>
                                          </p:val>
                                        </p:tav>
                                      </p:tavLst>
                                    </p:anim>
                                  </p:childTnLst>
                                </p:cTn>
                              </p:par>
                            </p:childTnLst>
                          </p:cTn>
                        </p:par>
                        <p:par>
                          <p:cTn id="49" fill="hold">
                            <p:stCondLst>
                              <p:cond delay="7050"/>
                            </p:stCondLst>
                            <p:childTnLst>
                              <p:par>
                                <p:cTn id="50" presetID="2" presetClass="entr" presetSubtype="4" decel="100000" fill="hold" nodeType="afterEffect">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cBhvr additive="base">
                                        <p:cTn id="52" dur="1500" fill="hold"/>
                                        <p:tgtEl>
                                          <p:spTgt spid="116"/>
                                        </p:tgtEl>
                                        <p:attrNameLst>
                                          <p:attrName>ppt_x</p:attrName>
                                        </p:attrNameLst>
                                      </p:cBhvr>
                                      <p:tavLst>
                                        <p:tav tm="0">
                                          <p:val>
                                            <p:strVal val="#ppt_x"/>
                                          </p:val>
                                        </p:tav>
                                        <p:tav tm="100000">
                                          <p:val>
                                            <p:strVal val="#ppt_x"/>
                                          </p:val>
                                        </p:tav>
                                      </p:tavLst>
                                    </p:anim>
                                    <p:anim calcmode="lin" valueType="num">
                                      <p:cBhvr additive="base">
                                        <p:cTn id="53" dur="1500" fill="hold"/>
                                        <p:tgtEl>
                                          <p:spTgt spid="116"/>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500"/>
                                  </p:stCondLst>
                                  <p:childTnLst>
                                    <p:set>
                                      <p:cBhvr>
                                        <p:cTn id="55" dur="1" fill="hold">
                                          <p:stCondLst>
                                            <p:cond delay="0"/>
                                          </p:stCondLst>
                                        </p:cTn>
                                        <p:tgtEl>
                                          <p:spTgt spid="121"/>
                                        </p:tgtEl>
                                        <p:attrNameLst>
                                          <p:attrName>style.visibility</p:attrName>
                                        </p:attrNameLst>
                                      </p:cBhvr>
                                      <p:to>
                                        <p:strVal val="visible"/>
                                      </p:to>
                                    </p:set>
                                    <p:anim calcmode="lin" valueType="num">
                                      <p:cBhvr additive="base">
                                        <p:cTn id="56" dur="1500" fill="hold"/>
                                        <p:tgtEl>
                                          <p:spTgt spid="121"/>
                                        </p:tgtEl>
                                        <p:attrNameLst>
                                          <p:attrName>ppt_x</p:attrName>
                                        </p:attrNameLst>
                                      </p:cBhvr>
                                      <p:tavLst>
                                        <p:tav tm="0">
                                          <p:val>
                                            <p:strVal val="#ppt_x"/>
                                          </p:val>
                                        </p:tav>
                                        <p:tav tm="100000">
                                          <p:val>
                                            <p:strVal val="#ppt_x"/>
                                          </p:val>
                                        </p:tav>
                                      </p:tavLst>
                                    </p:anim>
                                    <p:anim calcmode="lin" valueType="num">
                                      <p:cBhvr additive="base">
                                        <p:cTn id="57" dur="1500" fill="hold"/>
                                        <p:tgtEl>
                                          <p:spTgt spid="121"/>
                                        </p:tgtEl>
                                        <p:attrNameLst>
                                          <p:attrName>ppt_y</p:attrName>
                                        </p:attrNameLst>
                                      </p:cBhvr>
                                      <p:tavLst>
                                        <p:tav tm="0">
                                          <p:val>
                                            <p:strVal val="1+#ppt_h/2"/>
                                          </p:val>
                                        </p:tav>
                                        <p:tav tm="100000">
                                          <p:val>
                                            <p:strVal val="#ppt_y"/>
                                          </p:val>
                                        </p:tav>
                                      </p:tavLst>
                                    </p:anim>
                                  </p:childTnLst>
                                </p:cTn>
                              </p:par>
                              <p:par>
                                <p:cTn id="58" presetID="2" presetClass="entr" presetSubtype="4" decel="100000" fill="hold" nodeType="withEffect">
                                  <p:stCondLst>
                                    <p:cond delay="1000"/>
                                  </p:stCondLst>
                                  <p:childTnLst>
                                    <p:set>
                                      <p:cBhvr>
                                        <p:cTn id="59" dur="1" fill="hold">
                                          <p:stCondLst>
                                            <p:cond delay="0"/>
                                          </p:stCondLst>
                                        </p:cTn>
                                        <p:tgtEl>
                                          <p:spTgt spid="126"/>
                                        </p:tgtEl>
                                        <p:attrNameLst>
                                          <p:attrName>style.visibility</p:attrName>
                                        </p:attrNameLst>
                                      </p:cBhvr>
                                      <p:to>
                                        <p:strVal val="visible"/>
                                      </p:to>
                                    </p:set>
                                    <p:anim calcmode="lin" valueType="num">
                                      <p:cBhvr additive="base">
                                        <p:cTn id="60" dur="1500" fill="hold"/>
                                        <p:tgtEl>
                                          <p:spTgt spid="126"/>
                                        </p:tgtEl>
                                        <p:attrNameLst>
                                          <p:attrName>ppt_x</p:attrName>
                                        </p:attrNameLst>
                                      </p:cBhvr>
                                      <p:tavLst>
                                        <p:tav tm="0">
                                          <p:val>
                                            <p:strVal val="#ppt_x"/>
                                          </p:val>
                                        </p:tav>
                                        <p:tav tm="100000">
                                          <p:val>
                                            <p:strVal val="#ppt_x"/>
                                          </p:val>
                                        </p:tav>
                                      </p:tavLst>
                                    </p:anim>
                                    <p:anim calcmode="lin" valueType="num">
                                      <p:cBhvr additive="base">
                                        <p:cTn id="61" dur="1500" fill="hold"/>
                                        <p:tgtEl>
                                          <p:spTgt spid="126"/>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1500"/>
                                  </p:stCondLst>
                                  <p:childTnLst>
                                    <p:set>
                                      <p:cBhvr>
                                        <p:cTn id="63" dur="1" fill="hold">
                                          <p:stCondLst>
                                            <p:cond delay="0"/>
                                          </p:stCondLst>
                                        </p:cTn>
                                        <p:tgtEl>
                                          <p:spTgt spid="131"/>
                                        </p:tgtEl>
                                        <p:attrNameLst>
                                          <p:attrName>style.visibility</p:attrName>
                                        </p:attrNameLst>
                                      </p:cBhvr>
                                      <p:to>
                                        <p:strVal val="visible"/>
                                      </p:to>
                                    </p:set>
                                    <p:anim calcmode="lin" valueType="num">
                                      <p:cBhvr additive="base">
                                        <p:cTn id="64" dur="1500" fill="hold"/>
                                        <p:tgtEl>
                                          <p:spTgt spid="131"/>
                                        </p:tgtEl>
                                        <p:attrNameLst>
                                          <p:attrName>ppt_x</p:attrName>
                                        </p:attrNameLst>
                                      </p:cBhvr>
                                      <p:tavLst>
                                        <p:tav tm="0">
                                          <p:val>
                                            <p:strVal val="#ppt_x"/>
                                          </p:val>
                                        </p:tav>
                                        <p:tav tm="100000">
                                          <p:val>
                                            <p:strVal val="#ppt_x"/>
                                          </p:val>
                                        </p:tav>
                                      </p:tavLst>
                                    </p:anim>
                                    <p:anim calcmode="lin" valueType="num">
                                      <p:cBhvr additive="base">
                                        <p:cTn id="65" dur="1500" fill="hold"/>
                                        <p:tgtEl>
                                          <p:spTgt spid="131"/>
                                        </p:tgtEl>
                                        <p:attrNameLst>
                                          <p:attrName>ppt_y</p:attrName>
                                        </p:attrNameLst>
                                      </p:cBhvr>
                                      <p:tavLst>
                                        <p:tav tm="0">
                                          <p:val>
                                            <p:strVal val="1+#ppt_h/2"/>
                                          </p:val>
                                        </p:tav>
                                        <p:tav tm="100000">
                                          <p:val>
                                            <p:strVal val="#ppt_y"/>
                                          </p:val>
                                        </p:tav>
                                      </p:tavLst>
                                    </p:anim>
                                  </p:childTnLst>
                                </p:cTn>
                              </p:par>
                              <p:par>
                                <p:cTn id="66" presetID="2" presetClass="entr" presetSubtype="4" decel="100000" fill="hold" nodeType="withEffect">
                                  <p:stCondLst>
                                    <p:cond delay="2000"/>
                                  </p:stCondLst>
                                  <p:childTnLst>
                                    <p:set>
                                      <p:cBhvr>
                                        <p:cTn id="67" dur="1" fill="hold">
                                          <p:stCondLst>
                                            <p:cond delay="0"/>
                                          </p:stCondLst>
                                        </p:cTn>
                                        <p:tgtEl>
                                          <p:spTgt spid="136"/>
                                        </p:tgtEl>
                                        <p:attrNameLst>
                                          <p:attrName>style.visibility</p:attrName>
                                        </p:attrNameLst>
                                      </p:cBhvr>
                                      <p:to>
                                        <p:strVal val="visible"/>
                                      </p:to>
                                    </p:set>
                                    <p:anim calcmode="lin" valueType="num">
                                      <p:cBhvr additive="base">
                                        <p:cTn id="68" dur="1500" fill="hold"/>
                                        <p:tgtEl>
                                          <p:spTgt spid="136"/>
                                        </p:tgtEl>
                                        <p:attrNameLst>
                                          <p:attrName>ppt_x</p:attrName>
                                        </p:attrNameLst>
                                      </p:cBhvr>
                                      <p:tavLst>
                                        <p:tav tm="0">
                                          <p:val>
                                            <p:strVal val="#ppt_x"/>
                                          </p:val>
                                        </p:tav>
                                        <p:tav tm="100000">
                                          <p:val>
                                            <p:strVal val="#ppt_x"/>
                                          </p:val>
                                        </p:tav>
                                      </p:tavLst>
                                    </p:anim>
                                    <p:anim calcmode="lin" valueType="num">
                                      <p:cBhvr additive="base">
                                        <p:cTn id="69" dur="1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60" name="Rectangle 2">
            <a:extLst>
              <a:ext uri="{FF2B5EF4-FFF2-40B4-BE49-F238E27FC236}">
                <a16:creationId xmlns="" xmlns:a16="http://schemas.microsoft.com/office/drawing/2014/main" id="{B6FCA758-328C-4F53-9FEC-F1AB05355BFA}"/>
              </a:ext>
            </a:extLst>
          </p:cNvPr>
          <p:cNvSpPr txBox="1">
            <a:spLocks/>
          </p:cNvSpPr>
          <p:nvPr/>
        </p:nvSpPr>
        <p:spPr>
          <a:xfrm>
            <a:off x="1578611" y="185802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别和顾客争辩</a:t>
            </a:r>
          </a:p>
        </p:txBody>
      </p:sp>
      <p:sp>
        <p:nvSpPr>
          <p:cNvPr id="61" name="文本框 60">
            <a:extLst>
              <a:ext uri="{FF2B5EF4-FFF2-40B4-BE49-F238E27FC236}">
                <a16:creationId xmlns="" xmlns:a16="http://schemas.microsoft.com/office/drawing/2014/main" id="{762E58A7-D9D9-497B-ACF4-5D53F88C9BF2}"/>
              </a:ext>
            </a:extLst>
          </p:cNvPr>
          <p:cNvSpPr txBox="1"/>
          <p:nvPr/>
        </p:nvSpPr>
        <p:spPr>
          <a:xfrm>
            <a:off x="1578611" y="2541830"/>
            <a:ext cx="7565923" cy="3464410"/>
          </a:xfrm>
          <a:prstGeom prst="rect">
            <a:avLst/>
          </a:prstGeom>
          <a:noFill/>
        </p:spPr>
        <p:txBody>
          <a:bodyPr wrap="square" rtlCol="0">
            <a:spAutoFit/>
          </a:bodyPr>
          <a:lstStyle/>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哎呀，这种产品在别的超市只要</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元，你这里那么贵？！</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是啊，这里的食品价格是高点，不过想知道您买的那种口感怎么样？</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还好吧，就是有点淡了，不够脆</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恩，这种食品的制作是比较复杂，那您喜欢什么类型的口味？</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味道重点，有嚼头的</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恩，那你可以尝试我们这个**产品，我想尝试后可能会有不一样感受</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是吗？真的</a:t>
            </a:r>
            <a:r>
              <a:rPr lang="en-US" altLang="zh-CN" sz="1600" dirty="0">
                <a:solidFill>
                  <a:schemeClr val="tx1">
                    <a:lumMod val="65000"/>
                    <a:lumOff val="35000"/>
                  </a:schemeClr>
                </a:solidFill>
                <a:cs typeface="+mn-ea"/>
                <a:sym typeface="+mn-lt"/>
              </a:rPr>
              <a:t>……</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恩，您可以买一点尝试一下，不需要买太多，尝试不错了再来多买点</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哦，那我买点吧</a:t>
            </a:r>
            <a:r>
              <a:rPr lang="en-US" altLang="zh-CN" sz="1600" dirty="0">
                <a:solidFill>
                  <a:schemeClr val="tx1">
                    <a:lumMod val="65000"/>
                    <a:lumOff val="35000"/>
                  </a:schemeClr>
                </a:solidFill>
                <a:cs typeface="+mn-ea"/>
                <a:sym typeface="+mn-lt"/>
              </a:rPr>
              <a:t>……</a:t>
            </a:r>
          </a:p>
        </p:txBody>
      </p:sp>
      <p:pic>
        <p:nvPicPr>
          <p:cNvPr id="13" name="图片 12">
            <a:extLst>
              <a:ext uri="{FF2B5EF4-FFF2-40B4-BE49-F238E27FC236}">
                <a16:creationId xmlns="" xmlns:a16="http://schemas.microsoft.com/office/drawing/2014/main" id="{3E6B01D7-469D-4D08-B91D-0788B9FE53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9" r="51362"/>
          <a:stretch/>
        </p:blipFill>
        <p:spPr>
          <a:xfrm>
            <a:off x="8745794" y="494071"/>
            <a:ext cx="2120723" cy="5869858"/>
          </a:xfrm>
          <a:prstGeom prst="rect">
            <a:avLst/>
          </a:prstGeom>
        </p:spPr>
      </p:pic>
    </p:spTree>
    <p:extLst>
      <p:ext uri="{BB962C8B-B14F-4D97-AF65-F5344CB8AC3E}">
        <p14:creationId xmlns:p14="http://schemas.microsoft.com/office/powerpoint/2010/main" val="15630113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 presetClass="entr" presetSubtype="8"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500" fill="hold"/>
                                        <p:tgtEl>
                                          <p:spTgt spid="13"/>
                                        </p:tgtEl>
                                        <p:attrNameLst>
                                          <p:attrName>ppt_x</p:attrName>
                                        </p:attrNameLst>
                                      </p:cBhvr>
                                      <p:tavLst>
                                        <p:tav tm="0">
                                          <p:val>
                                            <p:strVal val="0-#ppt_w/2"/>
                                          </p:val>
                                        </p:tav>
                                        <p:tav tm="100000">
                                          <p:val>
                                            <p:strVal val="#ppt_x"/>
                                          </p:val>
                                        </p:tav>
                                      </p:tavLst>
                                    </p:anim>
                                    <p:anim calcmode="lin" valueType="num">
                                      <p:cBhvr additive="base">
                                        <p:cTn id="19" dur="1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3" presetClass="entr" presetSubtype="528" fill="hold" grpId="0" nodeType="afterEffect">
                                  <p:stCondLst>
                                    <p:cond delay="0"/>
                                  </p:stCondLst>
                                  <p:iterate type="lt">
                                    <p:tmPct val="5000"/>
                                  </p:iterate>
                                  <p:childTnLst>
                                    <p:set>
                                      <p:cBhvr>
                                        <p:cTn id="22" dur="1" fill="hold">
                                          <p:stCondLst>
                                            <p:cond delay="0"/>
                                          </p:stCondLst>
                                        </p:cTn>
                                        <p:tgtEl>
                                          <p:spTgt spid="60"/>
                                        </p:tgtEl>
                                        <p:attrNameLst>
                                          <p:attrName>style.visibility</p:attrName>
                                        </p:attrNameLst>
                                      </p:cBhvr>
                                      <p:to>
                                        <p:strVal val="visible"/>
                                      </p:to>
                                    </p:set>
                                    <p:anim to="" calcmode="lin" valueType="num">
                                      <p:cBhvr>
                                        <p:cTn id="23" dur="1000" fill="hold">
                                          <p:stCondLst>
                                            <p:cond delay="0"/>
                                          </p:stCondLst>
                                        </p:cTn>
                                        <p:tgtEl>
                                          <p:spTgt spid="60"/>
                                        </p:tgtEl>
                                        <p:attrNameLst>
                                          <p:attrName>ppt_x</p:attrName>
                                        </p:attrNameLst>
                                      </p:cBhvr>
                                      <p:tavLst>
                                        <p:tav tm="0" fmla="#ppt_x+(8/9)*(#ppt_x-(#ppt_x-#ppt_w/2))*((1.5-1.5*$)^2-(1.5-1.5*$)^3)">
                                          <p:val>
                                            <p:strVal val="0"/>
                                          </p:val>
                                        </p:tav>
                                        <p:tav tm="100000">
                                          <p:val>
                                            <p:strVal val="1"/>
                                          </p:val>
                                        </p:tav>
                                      </p:tavLst>
                                    </p:anim>
                                    <p:anim to="" calcmode="lin" valueType="num">
                                      <p:cBhvr>
                                        <p:cTn id="24" dur="1000" fill="hold">
                                          <p:stCondLst>
                                            <p:cond delay="0"/>
                                          </p:stCondLst>
                                        </p:cTn>
                                        <p:tgtEl>
                                          <p:spTgt spid="60"/>
                                        </p:tgtEl>
                                        <p:attrNameLst>
                                          <p:attrName>ppt_y</p:attrName>
                                        </p:attrNameLst>
                                      </p:cBhvr>
                                      <p:tavLst>
                                        <p:tav tm="0" fmla="#ppt_y+(8/9)*(#ppt_y-(#ppt_y+#ppt_h/2))*((1.5-1.5*$)^2-(1.5-1.5*$)^3)">
                                          <p:val>
                                            <p:strVal val="0"/>
                                          </p:val>
                                        </p:tav>
                                        <p:tav tm="100000">
                                          <p:val>
                                            <p:strVal val="1"/>
                                          </p:val>
                                        </p:tav>
                                      </p:tavLst>
                                    </p:anim>
                                    <p:anim to="" calcmode="lin" valueType="num">
                                      <p:cBhvr>
                                        <p:cTn id="25" dur="1000" fill="hold">
                                          <p:stCondLst>
                                            <p:cond delay="0"/>
                                          </p:stCondLst>
                                        </p:cTn>
                                        <p:tgtEl>
                                          <p:spTgt spid="60"/>
                                        </p:tgtEl>
                                        <p:attrNameLst>
                                          <p:attrName>ppt_w</p:attrName>
                                        </p:attrNameLst>
                                      </p:cBhvr>
                                      <p:tavLst>
                                        <p:tav tm="0" fmla="#ppt_w+(8/9)*(#ppt_w-0)*((1.5-1.5*$)^2-(1.5-1.5*$)^3)">
                                          <p:val>
                                            <p:strVal val="0"/>
                                          </p:val>
                                        </p:tav>
                                        <p:tav tm="100000">
                                          <p:val>
                                            <p:strVal val="1"/>
                                          </p:val>
                                        </p:tav>
                                      </p:tavLst>
                                    </p:anim>
                                    <p:anim to="" calcmode="lin" valueType="num">
                                      <p:cBhvr>
                                        <p:cTn id="26" dur="1000" fill="hold">
                                          <p:stCondLst>
                                            <p:cond delay="0"/>
                                          </p:stCondLst>
                                        </p:cTn>
                                        <p:tgtEl>
                                          <p:spTgt spid="60"/>
                                        </p:tgtEl>
                                        <p:attrNameLst>
                                          <p:attrName>ppt_h</p:attrName>
                                        </p:attrNameLst>
                                      </p:cBhvr>
                                      <p:tavLst>
                                        <p:tav tm="0" fmla="#ppt_h+(8/9)*(#ppt_h-0)*((1.5-1.5*$)^2-(1.5-1.5*$)^3)">
                                          <p:val>
                                            <p:strVal val="0"/>
                                          </p:val>
                                        </p:tav>
                                        <p:tav tm="100000">
                                          <p:val>
                                            <p:strVal val="1"/>
                                          </p:val>
                                        </p:tav>
                                      </p:tavLst>
                                    </p:anim>
                                  </p:childTnLst>
                                </p:cTn>
                              </p:par>
                            </p:childTnLst>
                          </p:cTn>
                        </p:par>
                        <p:par>
                          <p:cTn id="27" fill="hold">
                            <p:stCondLst>
                              <p:cond delay="4250"/>
                            </p:stCondLst>
                            <p:childTnLst>
                              <p:par>
                                <p:cTn id="28" presetID="22" presetClass="entr" presetSubtype="1"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0" grpId="0" animBg="1"/>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 xmlns:a16="http://schemas.microsoft.com/office/drawing/2014/main" id="{E59859D6-FD3C-4EC2-80BD-BF9B58A1A20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111707" y="891797"/>
            <a:ext cx="5456021" cy="5471652"/>
          </a:xfrm>
          <a:prstGeom prst="rect">
            <a:avLst/>
          </a:prstGeom>
        </p:spPr>
      </p:pic>
      <p:pic>
        <p:nvPicPr>
          <p:cNvPr id="6" name="图片 5">
            <a:extLst>
              <a:ext uri="{FF2B5EF4-FFF2-40B4-BE49-F238E27FC236}">
                <a16:creationId xmlns="" xmlns:a16="http://schemas.microsoft.com/office/drawing/2014/main" id="{2EBE96D0-8A5C-4DB3-98F6-6A74B3C67067}"/>
              </a:ext>
            </a:extLst>
          </p:cNvPr>
          <p:cNvPicPr>
            <a:picLocks noChangeAspect="1"/>
          </p:cNvPicPr>
          <p:nvPr/>
        </p:nvPicPr>
        <p:blipFill rotWithShape="1">
          <a:blip r:embed="rId7"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 xmlns:a16="http://schemas.microsoft.com/office/drawing/2014/main" id="{996A41CE-10E4-4381-BC50-91F31A254F7D}"/>
              </a:ext>
            </a:extLst>
          </p:cNvPr>
          <p:cNvSpPr txBox="1">
            <a:spLocks noChangeArrowheads="1"/>
          </p:cNvSpPr>
          <p:nvPr>
            <p:custDataLst>
              <p:tags r:id="rId1"/>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03</a:t>
            </a:r>
            <a:endParaRPr lang="zh-CN" altLang="zh-CN" dirty="0">
              <a:sym typeface="+mn-lt"/>
            </a:endParaRPr>
          </a:p>
        </p:txBody>
      </p:sp>
      <p:sp>
        <p:nvSpPr>
          <p:cNvPr id="8" name="文本框 7">
            <a:extLst>
              <a:ext uri="{FF2B5EF4-FFF2-40B4-BE49-F238E27FC236}">
                <a16:creationId xmlns="" xmlns:a16="http://schemas.microsoft.com/office/drawing/2014/main" id="{9FA8B2E2-454E-40B2-A43A-F99E9B49433F}"/>
              </a:ext>
            </a:extLst>
          </p:cNvPr>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顾客分析</a:t>
            </a:r>
          </a:p>
        </p:txBody>
      </p:sp>
      <p:sp>
        <p:nvSpPr>
          <p:cNvPr id="12" name="矩形 11">
            <a:extLst>
              <a:ext uri="{FF2B5EF4-FFF2-40B4-BE49-F238E27FC236}">
                <a16:creationId xmlns="" xmlns:a16="http://schemas.microsoft.com/office/drawing/2014/main" id="{579EC17A-EA0A-4D9A-89E2-A6038D35579E}"/>
              </a:ext>
            </a:extLst>
          </p:cNvPr>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 xmlns:a16="http://schemas.microsoft.com/office/drawing/2014/main" id="{941B0601-7730-42BF-878E-3A1B06A068AC}"/>
              </a:ext>
            </a:extLst>
          </p:cNvPr>
          <p:cNvSpPr txBox="1">
            <a:spLocks noChangeArrowheads="1"/>
          </p:cNvSpPr>
          <p:nvPr>
            <p:custDataLst>
              <p:tags r:id="rId2"/>
            </p:custDataLst>
          </p:nvPr>
        </p:nvSpPr>
        <p:spPr bwMode="auto">
          <a:xfrm>
            <a:off x="1407061" y="4932060"/>
            <a:ext cx="40690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THREE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extLst>
      <p:ext uri="{BB962C8B-B14F-4D97-AF65-F5344CB8AC3E}">
        <p14:creationId xmlns:p14="http://schemas.microsoft.com/office/powerpoint/2010/main" val="249818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37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2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p>
        </p:txBody>
      </p:sp>
      <p:sp>
        <p:nvSpPr>
          <p:cNvPr id="10" name="Rectangle 2">
            <a:extLst>
              <a:ext uri="{FF2B5EF4-FFF2-40B4-BE49-F238E27FC236}">
                <a16:creationId xmlns="" xmlns:a16="http://schemas.microsoft.com/office/drawing/2014/main" id="{68B75A33-C86D-4BB9-B845-5CDC013D44FA}"/>
              </a:ext>
            </a:extLst>
          </p:cNvPr>
          <p:cNvSpPr txBox="1">
            <a:spLocks/>
          </p:cNvSpPr>
          <p:nvPr/>
        </p:nvSpPr>
        <p:spPr>
          <a:xfrm>
            <a:off x="1578611" y="185802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按年龄分类</a:t>
            </a:r>
          </a:p>
        </p:txBody>
      </p:sp>
      <p:sp>
        <p:nvSpPr>
          <p:cNvPr id="12" name="文本框 11">
            <a:extLst>
              <a:ext uri="{FF2B5EF4-FFF2-40B4-BE49-F238E27FC236}">
                <a16:creationId xmlns="" xmlns:a16="http://schemas.microsoft.com/office/drawing/2014/main" id="{96FE7A26-0CBB-4E6D-98CA-E22B20C9EE6F}"/>
              </a:ext>
            </a:extLst>
          </p:cNvPr>
          <p:cNvSpPr txBox="1"/>
          <p:nvPr/>
        </p:nvSpPr>
        <p:spPr>
          <a:xfrm>
            <a:off x="1578611" y="2620262"/>
            <a:ext cx="4623086" cy="300082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老年顾客：</a:t>
            </a:r>
            <a:r>
              <a:rPr lang="zh-CN" altLang="en-US" dirty="0">
                <a:solidFill>
                  <a:schemeClr val="tx1">
                    <a:lumMod val="65000"/>
                    <a:lumOff val="35000"/>
                  </a:schemeClr>
                </a:solidFill>
                <a:cs typeface="+mn-ea"/>
                <a:sym typeface="+mn-lt"/>
              </a:rPr>
              <a:t>购买心理稳定；动作缓慢、问长问短</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敏感，怀疑，喜欢购买用习惯的产品</a:t>
            </a: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中年顾客：</a:t>
            </a:r>
            <a:r>
              <a:rPr lang="zh-CN" altLang="en-US" dirty="0">
                <a:solidFill>
                  <a:schemeClr val="tx1">
                    <a:lumMod val="65000"/>
                    <a:lumOff val="35000"/>
                  </a:schemeClr>
                </a:solidFill>
                <a:cs typeface="+mn-ea"/>
                <a:sym typeface="+mn-lt"/>
              </a:rPr>
              <a:t>理智型、自信、注重产品质量</a:t>
            </a: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青年顾客：</a:t>
            </a:r>
            <a:r>
              <a:rPr lang="zh-CN" altLang="en-US" dirty="0">
                <a:solidFill>
                  <a:schemeClr val="tx1">
                    <a:lumMod val="65000"/>
                    <a:lumOff val="35000"/>
                  </a:schemeClr>
                </a:solidFill>
                <a:cs typeface="+mn-ea"/>
                <a:sym typeface="+mn-lt"/>
              </a:rPr>
              <a:t>追求档次、品牌、求新，对时尚敏感；冲动型、易受外界影响，商品价值观念淡薄</a:t>
            </a:r>
          </a:p>
        </p:txBody>
      </p:sp>
      <p:pic>
        <p:nvPicPr>
          <p:cNvPr id="16" name="图片 15">
            <a:extLst>
              <a:ext uri="{FF2B5EF4-FFF2-40B4-BE49-F238E27FC236}">
                <a16:creationId xmlns="" xmlns:a16="http://schemas.microsoft.com/office/drawing/2014/main" id="{B259AAAE-A09E-4109-8C24-2A20066D87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58" t="8647" r="4756" b="8698"/>
          <a:stretch/>
        </p:blipFill>
        <p:spPr>
          <a:xfrm flipH="1">
            <a:off x="6545777" y="733560"/>
            <a:ext cx="5028022" cy="5426462"/>
          </a:xfrm>
          <a:prstGeom prst="rect">
            <a:avLst/>
          </a:prstGeom>
        </p:spPr>
      </p:pic>
    </p:spTree>
    <p:extLst>
      <p:ext uri="{BB962C8B-B14F-4D97-AF65-F5344CB8AC3E}">
        <p14:creationId xmlns:p14="http://schemas.microsoft.com/office/powerpoint/2010/main" val="1524643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5"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vertical)">
                                      <p:cBhvr>
                                        <p:cTn id="24" dur="500"/>
                                        <p:tgtEl>
                                          <p:spTgt spid="10"/>
                                        </p:tgtEl>
                                      </p:cBhvr>
                                    </p:animEffect>
                                  </p:childTnLst>
                                </p:cTn>
                              </p:par>
                            </p:childTnLst>
                          </p:cTn>
                        </p:par>
                        <p:par>
                          <p:cTn id="25" fill="hold">
                            <p:stCondLst>
                              <p:cond delay="3000"/>
                            </p:stCondLst>
                            <p:childTnLst>
                              <p:par>
                                <p:cTn id="26" presetID="23" presetClass="entr" presetSubtype="528" fill="hold" grpId="0" nodeType="afterEffect">
                                  <p:stCondLst>
                                    <p:cond delay="0"/>
                                  </p:stCondLst>
                                  <p:iterate type="lt">
                                    <p:tmPct val="1979"/>
                                  </p:iterate>
                                  <p:childTnLst>
                                    <p:set>
                                      <p:cBhvr>
                                        <p:cTn id="27" dur="1" fill="hold">
                                          <p:stCondLst>
                                            <p:cond delay="0"/>
                                          </p:stCondLst>
                                        </p:cTn>
                                        <p:tgtEl>
                                          <p:spTgt spid="12"/>
                                        </p:tgtEl>
                                        <p:attrNameLst>
                                          <p:attrName>style.visibility</p:attrName>
                                        </p:attrNameLst>
                                      </p:cBhvr>
                                      <p:to>
                                        <p:strVal val="visible"/>
                                      </p:to>
                                    </p:set>
                                    <p:anim to="" calcmode="lin" valueType="num">
                                      <p:cBhvr>
                                        <p:cTn id="28" dur="1000" fill="hold">
                                          <p:stCondLst>
                                            <p:cond delay="0"/>
                                          </p:stCondLst>
                                        </p:cTn>
                                        <p:tgtEl>
                                          <p:spTgt spid="12"/>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12"/>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12"/>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12"/>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CEF7"/>
        </a:solidFill>
        <a:effectLst/>
      </p:bgPr>
    </p:bg>
    <p:spTree>
      <p:nvGrpSpPr>
        <p:cNvPr id="1" name=""/>
        <p:cNvGrpSpPr/>
        <p:nvPr/>
      </p:nvGrpSpPr>
      <p:grpSpPr>
        <a:xfrm>
          <a:off x="0" y="0"/>
          <a:ext cx="0" cy="0"/>
          <a:chOff x="0" y="0"/>
          <a:chExt cx="0" cy="0"/>
        </a:xfrm>
      </p:grpSpPr>
      <p:sp>
        <p:nvSpPr>
          <p:cNvPr id="5" name="矩形: 圆角 4">
            <a:extLst>
              <a:ext uri="{FF2B5EF4-FFF2-40B4-BE49-F238E27FC236}">
                <a16:creationId xmlns="" xmlns:a16="http://schemas.microsoft.com/office/drawing/2014/main" id="{EDE5A07B-101D-49DE-8548-0CA7C849660A}"/>
              </a:ext>
            </a:extLst>
          </p:cNvPr>
          <p:cNvSpPr/>
          <p:nvPr/>
        </p:nvSpPr>
        <p:spPr>
          <a:xfrm>
            <a:off x="724220" y="918338"/>
            <a:ext cx="10743559" cy="1830492"/>
          </a:xfrm>
          <a:prstGeom prst="roundRect">
            <a:avLst>
              <a:gd name="adj" fmla="val 3236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D88887B9-6CF1-485A-843C-A324AC49E197}"/>
              </a:ext>
            </a:extLst>
          </p:cNvPr>
          <p:cNvPicPr>
            <a:picLocks noChangeAspect="1"/>
          </p:cNvPicPr>
          <p:nvPr/>
        </p:nvPicPr>
        <p:blipFill rotWithShape="1">
          <a:blip r:embed="rId2"/>
          <a:srcRect t="8945" r="30420" b="11561"/>
          <a:stretch/>
        </p:blipFill>
        <p:spPr>
          <a:xfrm>
            <a:off x="1251147" y="1"/>
            <a:ext cx="4649917" cy="3272420"/>
          </a:xfrm>
          <a:prstGeom prst="rect">
            <a:avLst/>
          </a:prstGeom>
        </p:spPr>
      </p:pic>
      <p:sp>
        <p:nvSpPr>
          <p:cNvPr id="7" name="文本框 6">
            <a:extLst>
              <a:ext uri="{FF2B5EF4-FFF2-40B4-BE49-F238E27FC236}">
                <a16:creationId xmlns="" xmlns:a16="http://schemas.microsoft.com/office/drawing/2014/main" id="{6FEA502A-5952-444A-8059-96043BECA198}"/>
              </a:ext>
            </a:extLst>
          </p:cNvPr>
          <p:cNvSpPr txBox="1"/>
          <p:nvPr/>
        </p:nvSpPr>
        <p:spPr>
          <a:xfrm>
            <a:off x="6095999" y="1279586"/>
            <a:ext cx="4702449" cy="1015663"/>
          </a:xfrm>
          <a:prstGeom prst="rect">
            <a:avLst/>
          </a:prstGeom>
          <a:noFill/>
          <a:effectLst/>
        </p:spPr>
        <p:txBody>
          <a:bodyPr wrap="square" rtlCol="0">
            <a:spAutoFit/>
          </a:bodyPr>
          <a:lstStyle/>
          <a:p>
            <a:pPr algn="ctr"/>
            <a:r>
              <a:rPr lang="en-US" altLang="zh-CN" sz="6000" b="1" dirty="0" smtClean="0">
                <a:solidFill>
                  <a:srgbClr val="7298E3"/>
                </a:solidFill>
                <a:cs typeface="+mn-ea"/>
                <a:sym typeface="+mn-lt"/>
              </a:rPr>
              <a:t>CONTENTS</a:t>
            </a:r>
            <a:endParaRPr lang="en-US" altLang="zh-CN" sz="6000" b="1" dirty="0">
              <a:solidFill>
                <a:srgbClr val="7298E3"/>
              </a:solidFill>
              <a:cs typeface="+mn-ea"/>
              <a:sym typeface="+mn-lt"/>
            </a:endParaRPr>
          </a:p>
        </p:txBody>
      </p:sp>
      <p:grpSp>
        <p:nvGrpSpPr>
          <p:cNvPr id="8" name="组合 7">
            <a:extLst>
              <a:ext uri="{FF2B5EF4-FFF2-40B4-BE49-F238E27FC236}">
                <a16:creationId xmlns="" xmlns:a16="http://schemas.microsoft.com/office/drawing/2014/main" id="{FC0BF475-823D-4AC9-B73A-79B0862FCE8D}"/>
              </a:ext>
            </a:extLst>
          </p:cNvPr>
          <p:cNvGrpSpPr/>
          <p:nvPr/>
        </p:nvGrpSpPr>
        <p:grpSpPr>
          <a:xfrm>
            <a:off x="1794536" y="3490833"/>
            <a:ext cx="699925" cy="699925"/>
            <a:chOff x="1703892" y="3771436"/>
            <a:chExt cx="699925" cy="699925"/>
          </a:xfrm>
        </p:grpSpPr>
        <p:sp>
          <p:nvSpPr>
            <p:cNvPr id="9" name="椭圆 8">
              <a:extLst>
                <a:ext uri="{FF2B5EF4-FFF2-40B4-BE49-F238E27FC236}">
                  <a16:creationId xmlns="" xmlns:a16="http://schemas.microsoft.com/office/drawing/2014/main" id="{76AAE240-BBD6-45C7-ADA0-5256A425F80D}"/>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10" name="文本框 9">
              <a:extLst>
                <a:ext uri="{FF2B5EF4-FFF2-40B4-BE49-F238E27FC236}">
                  <a16:creationId xmlns="" xmlns:a16="http://schemas.microsoft.com/office/drawing/2014/main" id="{D801D923-E456-4C61-A2BB-81B7FC341DFC}"/>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01</a:t>
              </a:r>
              <a:endParaRPr lang="zh-CN" altLang="en-US" sz="2400" b="1" dirty="0">
                <a:solidFill>
                  <a:srgbClr val="6891E1"/>
                </a:solidFill>
                <a:cs typeface="+mn-ea"/>
                <a:sym typeface="+mn-lt"/>
              </a:endParaRPr>
            </a:p>
          </p:txBody>
        </p:sp>
      </p:grpSp>
      <p:sp>
        <p:nvSpPr>
          <p:cNvPr id="11" name="Rectangle 70">
            <a:extLst>
              <a:ext uri="{FF2B5EF4-FFF2-40B4-BE49-F238E27FC236}">
                <a16:creationId xmlns="" xmlns:a16="http://schemas.microsoft.com/office/drawing/2014/main" id="{2EA1EFE3-EBB1-402A-9292-1E73B4E76805}"/>
              </a:ext>
            </a:extLst>
          </p:cNvPr>
          <p:cNvSpPr>
            <a:spLocks noChangeArrowheads="1"/>
          </p:cNvSpPr>
          <p:nvPr/>
        </p:nvSpPr>
        <p:spPr bwMode="auto">
          <a:xfrm>
            <a:off x="2832011" y="3594499"/>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销售技巧</a:t>
            </a:r>
          </a:p>
        </p:txBody>
      </p:sp>
      <p:sp>
        <p:nvSpPr>
          <p:cNvPr id="12" name="Rectangle 23">
            <a:extLst>
              <a:ext uri="{FF2B5EF4-FFF2-40B4-BE49-F238E27FC236}">
                <a16:creationId xmlns="" xmlns:a16="http://schemas.microsoft.com/office/drawing/2014/main" id="{67364EC5-A43E-4A2E-9917-FC12BE5C7A5D}"/>
              </a:ext>
            </a:extLst>
          </p:cNvPr>
          <p:cNvSpPr/>
          <p:nvPr/>
        </p:nvSpPr>
        <p:spPr>
          <a:xfrm>
            <a:off x="2832011" y="3986414"/>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one</a:t>
            </a:r>
          </a:p>
        </p:txBody>
      </p:sp>
      <p:grpSp>
        <p:nvGrpSpPr>
          <p:cNvPr id="13" name="组合 12">
            <a:extLst>
              <a:ext uri="{FF2B5EF4-FFF2-40B4-BE49-F238E27FC236}">
                <a16:creationId xmlns="" xmlns:a16="http://schemas.microsoft.com/office/drawing/2014/main" id="{B0A98606-74E9-4A71-B592-BFB302C3E826}"/>
              </a:ext>
            </a:extLst>
          </p:cNvPr>
          <p:cNvGrpSpPr/>
          <p:nvPr/>
        </p:nvGrpSpPr>
        <p:grpSpPr>
          <a:xfrm>
            <a:off x="1794536" y="4492152"/>
            <a:ext cx="699925" cy="699925"/>
            <a:chOff x="1703892" y="3771436"/>
            <a:chExt cx="699925" cy="699925"/>
          </a:xfrm>
        </p:grpSpPr>
        <p:sp>
          <p:nvSpPr>
            <p:cNvPr id="14" name="椭圆 13">
              <a:extLst>
                <a:ext uri="{FF2B5EF4-FFF2-40B4-BE49-F238E27FC236}">
                  <a16:creationId xmlns="" xmlns:a16="http://schemas.microsoft.com/office/drawing/2014/main" id="{2E4C8462-D172-4285-82A8-D0DA3F24D415}"/>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15" name="文本框 14">
              <a:extLst>
                <a:ext uri="{FF2B5EF4-FFF2-40B4-BE49-F238E27FC236}">
                  <a16:creationId xmlns="" xmlns:a16="http://schemas.microsoft.com/office/drawing/2014/main" id="{DB6A1819-62E9-4FFA-9BC4-C138A3A9EE59}"/>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02</a:t>
              </a:r>
              <a:endParaRPr lang="zh-CN" altLang="en-US" sz="2400" b="1" dirty="0">
                <a:solidFill>
                  <a:srgbClr val="6891E1"/>
                </a:solidFill>
                <a:cs typeface="+mn-ea"/>
                <a:sym typeface="+mn-lt"/>
              </a:endParaRPr>
            </a:p>
          </p:txBody>
        </p:sp>
      </p:grpSp>
      <p:sp>
        <p:nvSpPr>
          <p:cNvPr id="16" name="Rectangle 70">
            <a:extLst>
              <a:ext uri="{FF2B5EF4-FFF2-40B4-BE49-F238E27FC236}">
                <a16:creationId xmlns="" xmlns:a16="http://schemas.microsoft.com/office/drawing/2014/main" id="{EF84CE75-6915-4A74-8D4E-22A1369472C9}"/>
              </a:ext>
            </a:extLst>
          </p:cNvPr>
          <p:cNvSpPr>
            <a:spLocks noChangeArrowheads="1"/>
          </p:cNvSpPr>
          <p:nvPr/>
        </p:nvSpPr>
        <p:spPr bwMode="auto">
          <a:xfrm>
            <a:off x="2832011" y="4566980"/>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沟通技巧</a:t>
            </a:r>
          </a:p>
        </p:txBody>
      </p:sp>
      <p:sp>
        <p:nvSpPr>
          <p:cNvPr id="17" name="Rectangle 23">
            <a:extLst>
              <a:ext uri="{FF2B5EF4-FFF2-40B4-BE49-F238E27FC236}">
                <a16:creationId xmlns="" xmlns:a16="http://schemas.microsoft.com/office/drawing/2014/main" id="{B14721A2-06DD-4040-903C-29EE4841DF2B}"/>
              </a:ext>
            </a:extLst>
          </p:cNvPr>
          <p:cNvSpPr/>
          <p:nvPr/>
        </p:nvSpPr>
        <p:spPr>
          <a:xfrm>
            <a:off x="2832011" y="4958895"/>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two</a:t>
            </a:r>
          </a:p>
        </p:txBody>
      </p:sp>
      <p:grpSp>
        <p:nvGrpSpPr>
          <p:cNvPr id="18" name="组合 17">
            <a:extLst>
              <a:ext uri="{FF2B5EF4-FFF2-40B4-BE49-F238E27FC236}">
                <a16:creationId xmlns="" xmlns:a16="http://schemas.microsoft.com/office/drawing/2014/main" id="{45BD92AB-8B23-432E-97C1-363A70E135FC}"/>
              </a:ext>
            </a:extLst>
          </p:cNvPr>
          <p:cNvGrpSpPr/>
          <p:nvPr/>
        </p:nvGrpSpPr>
        <p:grpSpPr>
          <a:xfrm>
            <a:off x="1794536" y="5493471"/>
            <a:ext cx="699925" cy="699925"/>
            <a:chOff x="1703892" y="3771436"/>
            <a:chExt cx="699925" cy="699925"/>
          </a:xfrm>
        </p:grpSpPr>
        <p:sp>
          <p:nvSpPr>
            <p:cNvPr id="19" name="椭圆 18">
              <a:extLst>
                <a:ext uri="{FF2B5EF4-FFF2-40B4-BE49-F238E27FC236}">
                  <a16:creationId xmlns="" xmlns:a16="http://schemas.microsoft.com/office/drawing/2014/main" id="{BC6D96A4-B6A6-4A0E-8027-286ED8488618}"/>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20" name="文本框 19">
              <a:extLst>
                <a:ext uri="{FF2B5EF4-FFF2-40B4-BE49-F238E27FC236}">
                  <a16:creationId xmlns="" xmlns:a16="http://schemas.microsoft.com/office/drawing/2014/main" id="{04C73621-36CD-4488-B147-CC1B50F26A86}"/>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03</a:t>
              </a:r>
              <a:endParaRPr lang="zh-CN" altLang="en-US" sz="2400" b="1" dirty="0">
                <a:solidFill>
                  <a:srgbClr val="6891E1"/>
                </a:solidFill>
                <a:cs typeface="+mn-ea"/>
                <a:sym typeface="+mn-lt"/>
              </a:endParaRPr>
            </a:p>
          </p:txBody>
        </p:sp>
      </p:grpSp>
      <p:sp>
        <p:nvSpPr>
          <p:cNvPr id="21" name="Rectangle 70">
            <a:extLst>
              <a:ext uri="{FF2B5EF4-FFF2-40B4-BE49-F238E27FC236}">
                <a16:creationId xmlns="" xmlns:a16="http://schemas.microsoft.com/office/drawing/2014/main" id="{2B9B7DC3-E393-4C0F-89F6-CA834D1C1046}"/>
              </a:ext>
            </a:extLst>
          </p:cNvPr>
          <p:cNvSpPr>
            <a:spLocks noChangeArrowheads="1"/>
          </p:cNvSpPr>
          <p:nvPr/>
        </p:nvSpPr>
        <p:spPr bwMode="auto">
          <a:xfrm>
            <a:off x="2832011" y="5539461"/>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顾客分析</a:t>
            </a:r>
          </a:p>
        </p:txBody>
      </p:sp>
      <p:sp>
        <p:nvSpPr>
          <p:cNvPr id="22" name="Rectangle 23">
            <a:extLst>
              <a:ext uri="{FF2B5EF4-FFF2-40B4-BE49-F238E27FC236}">
                <a16:creationId xmlns="" xmlns:a16="http://schemas.microsoft.com/office/drawing/2014/main" id="{3578AF06-8FB2-42F1-9D6C-07DE3BC11D3C}"/>
              </a:ext>
            </a:extLst>
          </p:cNvPr>
          <p:cNvSpPr/>
          <p:nvPr/>
        </p:nvSpPr>
        <p:spPr>
          <a:xfrm>
            <a:off x="2832011" y="5931376"/>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three</a:t>
            </a:r>
          </a:p>
        </p:txBody>
      </p:sp>
      <p:grpSp>
        <p:nvGrpSpPr>
          <p:cNvPr id="23" name="组合 22">
            <a:extLst>
              <a:ext uri="{FF2B5EF4-FFF2-40B4-BE49-F238E27FC236}">
                <a16:creationId xmlns="" xmlns:a16="http://schemas.microsoft.com/office/drawing/2014/main" id="{599B03BF-FE9D-4FA0-9D75-F42DC31FD3A4}"/>
              </a:ext>
            </a:extLst>
          </p:cNvPr>
          <p:cNvGrpSpPr/>
          <p:nvPr/>
        </p:nvGrpSpPr>
        <p:grpSpPr>
          <a:xfrm>
            <a:off x="6412085" y="3490833"/>
            <a:ext cx="699925" cy="699925"/>
            <a:chOff x="1703892" y="3771436"/>
            <a:chExt cx="699925" cy="699925"/>
          </a:xfrm>
        </p:grpSpPr>
        <p:sp>
          <p:nvSpPr>
            <p:cNvPr id="24" name="椭圆 23">
              <a:extLst>
                <a:ext uri="{FF2B5EF4-FFF2-40B4-BE49-F238E27FC236}">
                  <a16:creationId xmlns="" xmlns:a16="http://schemas.microsoft.com/office/drawing/2014/main" id="{336E84A1-6DCA-4130-A3DC-2859A49E65BF}"/>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25" name="文本框 24">
              <a:extLst>
                <a:ext uri="{FF2B5EF4-FFF2-40B4-BE49-F238E27FC236}">
                  <a16:creationId xmlns="" xmlns:a16="http://schemas.microsoft.com/office/drawing/2014/main" id="{25BB2719-4E18-4FCF-86B8-9FA02F24FB8B}"/>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04</a:t>
              </a:r>
              <a:endParaRPr lang="zh-CN" altLang="en-US" sz="2400" b="1" dirty="0">
                <a:solidFill>
                  <a:srgbClr val="6891E1"/>
                </a:solidFill>
                <a:cs typeface="+mn-ea"/>
                <a:sym typeface="+mn-lt"/>
              </a:endParaRPr>
            </a:p>
          </p:txBody>
        </p:sp>
      </p:grpSp>
      <p:sp>
        <p:nvSpPr>
          <p:cNvPr id="26" name="Rectangle 70">
            <a:extLst>
              <a:ext uri="{FF2B5EF4-FFF2-40B4-BE49-F238E27FC236}">
                <a16:creationId xmlns="" xmlns:a16="http://schemas.microsoft.com/office/drawing/2014/main" id="{0592ACEB-A589-46CF-BF8A-614D56BCF83F}"/>
              </a:ext>
            </a:extLst>
          </p:cNvPr>
          <p:cNvSpPr>
            <a:spLocks noChangeArrowheads="1"/>
          </p:cNvSpPr>
          <p:nvPr/>
        </p:nvSpPr>
        <p:spPr bwMode="auto">
          <a:xfrm>
            <a:off x="7454925" y="3568011"/>
            <a:ext cx="374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消费者类型及销售对策</a:t>
            </a:r>
          </a:p>
        </p:txBody>
      </p:sp>
      <p:sp>
        <p:nvSpPr>
          <p:cNvPr id="27" name="Rectangle 23">
            <a:extLst>
              <a:ext uri="{FF2B5EF4-FFF2-40B4-BE49-F238E27FC236}">
                <a16:creationId xmlns="" xmlns:a16="http://schemas.microsoft.com/office/drawing/2014/main" id="{F782B12D-34F2-48D1-8CD3-230A4F440B7F}"/>
              </a:ext>
            </a:extLst>
          </p:cNvPr>
          <p:cNvSpPr/>
          <p:nvPr/>
        </p:nvSpPr>
        <p:spPr>
          <a:xfrm>
            <a:off x="7454925" y="3959926"/>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four</a:t>
            </a:r>
          </a:p>
        </p:txBody>
      </p:sp>
      <p:grpSp>
        <p:nvGrpSpPr>
          <p:cNvPr id="28" name="组合 27">
            <a:extLst>
              <a:ext uri="{FF2B5EF4-FFF2-40B4-BE49-F238E27FC236}">
                <a16:creationId xmlns="" xmlns:a16="http://schemas.microsoft.com/office/drawing/2014/main" id="{F290FD23-C8B7-446C-A428-031CF17C1D94}"/>
              </a:ext>
            </a:extLst>
          </p:cNvPr>
          <p:cNvGrpSpPr/>
          <p:nvPr/>
        </p:nvGrpSpPr>
        <p:grpSpPr>
          <a:xfrm>
            <a:off x="6412085" y="4492152"/>
            <a:ext cx="699925" cy="699925"/>
            <a:chOff x="1703892" y="3771436"/>
            <a:chExt cx="699925" cy="699925"/>
          </a:xfrm>
        </p:grpSpPr>
        <p:sp>
          <p:nvSpPr>
            <p:cNvPr id="29" name="椭圆 28">
              <a:extLst>
                <a:ext uri="{FF2B5EF4-FFF2-40B4-BE49-F238E27FC236}">
                  <a16:creationId xmlns="" xmlns:a16="http://schemas.microsoft.com/office/drawing/2014/main" id="{CA836D0B-7544-48F9-A7BB-014EE40DFCA9}"/>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30" name="文本框 29">
              <a:extLst>
                <a:ext uri="{FF2B5EF4-FFF2-40B4-BE49-F238E27FC236}">
                  <a16:creationId xmlns="" xmlns:a16="http://schemas.microsoft.com/office/drawing/2014/main" id="{C689E0F2-60C5-4AF3-9FA4-0DBB7CC4F043}"/>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05</a:t>
              </a:r>
              <a:endParaRPr lang="zh-CN" altLang="en-US" sz="2400" b="1" dirty="0">
                <a:solidFill>
                  <a:srgbClr val="6891E1"/>
                </a:solidFill>
                <a:cs typeface="+mn-ea"/>
                <a:sym typeface="+mn-lt"/>
              </a:endParaRPr>
            </a:p>
          </p:txBody>
        </p:sp>
      </p:grpSp>
      <p:sp>
        <p:nvSpPr>
          <p:cNvPr id="31" name="Rectangle 70">
            <a:extLst>
              <a:ext uri="{FF2B5EF4-FFF2-40B4-BE49-F238E27FC236}">
                <a16:creationId xmlns="" xmlns:a16="http://schemas.microsoft.com/office/drawing/2014/main" id="{CCF94573-A59D-4CA7-B9F7-4E47A76F9052}"/>
              </a:ext>
            </a:extLst>
          </p:cNvPr>
          <p:cNvSpPr>
            <a:spLocks noChangeArrowheads="1"/>
          </p:cNvSpPr>
          <p:nvPr/>
        </p:nvSpPr>
        <p:spPr bwMode="auto">
          <a:xfrm>
            <a:off x="7454925" y="4566980"/>
            <a:ext cx="2889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促成交易的方法</a:t>
            </a:r>
          </a:p>
        </p:txBody>
      </p:sp>
      <p:sp>
        <p:nvSpPr>
          <p:cNvPr id="32" name="Rectangle 23">
            <a:extLst>
              <a:ext uri="{FF2B5EF4-FFF2-40B4-BE49-F238E27FC236}">
                <a16:creationId xmlns="" xmlns:a16="http://schemas.microsoft.com/office/drawing/2014/main" id="{A690102C-9DD6-4D9B-92DD-115DEDA0571D}"/>
              </a:ext>
            </a:extLst>
          </p:cNvPr>
          <p:cNvSpPr/>
          <p:nvPr/>
        </p:nvSpPr>
        <p:spPr>
          <a:xfrm>
            <a:off x="7454925" y="4958895"/>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five</a:t>
            </a:r>
          </a:p>
        </p:txBody>
      </p:sp>
      <p:pic>
        <p:nvPicPr>
          <p:cNvPr id="35" name="图片 34">
            <a:extLst>
              <a:ext uri="{FF2B5EF4-FFF2-40B4-BE49-F238E27FC236}">
                <a16:creationId xmlns="" xmlns:a16="http://schemas.microsoft.com/office/drawing/2014/main" id="{498A616A-7BC6-47EC-BECA-7F835F06F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2503" y="4248976"/>
            <a:ext cx="2369919" cy="2488990"/>
          </a:xfrm>
          <a:prstGeom prst="rect">
            <a:avLst/>
          </a:prstGeom>
        </p:spPr>
      </p:pic>
    </p:spTree>
    <p:extLst>
      <p:ext uri="{BB962C8B-B14F-4D97-AF65-F5344CB8AC3E}">
        <p14:creationId xmlns:p14="http://schemas.microsoft.com/office/powerpoint/2010/main" val="128155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528" fill="hold" grpId="0" nodeType="after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 to="" calcmode="lin" valueType="num">
                                      <p:cBhvr>
                                        <p:cTn id="16"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7"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8"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9"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par>
                          <p:cTn id="20" fill="hold">
                            <p:stCondLst>
                              <p:cond delay="335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850"/>
                            </p:stCondLst>
                            <p:childTnLst>
                              <p:par>
                                <p:cTn id="27" presetID="47" presetClass="entr" presetSubtype="0" fill="hold" grpId="0" nodeType="afterEffect">
                                  <p:stCondLst>
                                    <p:cond delay="0"/>
                                  </p:stCondLst>
                                  <p:iterate type="lt">
                                    <p:tmPct val="10000"/>
                                  </p:iterate>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250"/>
                                        <p:tgtEl>
                                          <p:spTgt spid="11">
                                            <p:txEl>
                                              <p:pRg st="0" end="0"/>
                                            </p:txEl>
                                          </p:spTgt>
                                        </p:tgtEl>
                                      </p:cBhvr>
                                    </p:animEffect>
                                    <p:anim calcmode="lin" valueType="num">
                                      <p:cBhvr>
                                        <p:cTn id="30"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175"/>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4675"/>
                            </p:stCondLst>
                            <p:childTnLst>
                              <p:par>
                                <p:cTn id="37" presetID="42"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175"/>
                            </p:stCondLst>
                            <p:childTnLst>
                              <p:par>
                                <p:cTn id="43" presetID="47" presetClass="entr" presetSubtype="0" fill="hold" grpId="0" nodeType="afterEffect">
                                  <p:stCondLst>
                                    <p:cond delay="0"/>
                                  </p:stCondLst>
                                  <p:iterate type="lt">
                                    <p:tmPct val="10000"/>
                                  </p:iterate>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250"/>
                                        <p:tgtEl>
                                          <p:spTgt spid="16">
                                            <p:txEl>
                                              <p:pRg st="0" end="0"/>
                                            </p:txEl>
                                          </p:spTgt>
                                        </p:tgtEl>
                                      </p:cBhvr>
                                    </p:animEffect>
                                    <p:anim calcmode="lin" valueType="num">
                                      <p:cBhvr>
                                        <p:cTn id="46" dur="2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7" dur="25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anim calcmode="lin" valueType="num">
                                      <p:cBhvr>
                                        <p:cTn id="56" dur="500" fill="hold"/>
                                        <p:tgtEl>
                                          <p:spTgt spid="18"/>
                                        </p:tgtEl>
                                        <p:attrNameLst>
                                          <p:attrName>ppt_x</p:attrName>
                                        </p:attrNameLst>
                                      </p:cBhvr>
                                      <p:tavLst>
                                        <p:tav tm="0">
                                          <p:val>
                                            <p:strVal val="#ppt_x"/>
                                          </p:val>
                                        </p:tav>
                                        <p:tav tm="100000">
                                          <p:val>
                                            <p:strVal val="#ppt_x"/>
                                          </p:val>
                                        </p:tav>
                                      </p:tavLst>
                                    </p:anim>
                                    <p:anim calcmode="lin" valueType="num">
                                      <p:cBhvr>
                                        <p:cTn id="57" dur="5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7" presetClass="entr" presetSubtype="0" fill="hold" grpId="0" nodeType="afterEffect">
                                  <p:stCondLst>
                                    <p:cond delay="0"/>
                                  </p:stCondLst>
                                  <p:iterate type="lt">
                                    <p:tmPct val="10000"/>
                                  </p:iterate>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250"/>
                                        <p:tgtEl>
                                          <p:spTgt spid="21">
                                            <p:txEl>
                                              <p:pRg st="0" end="0"/>
                                            </p:txEl>
                                          </p:spTgt>
                                        </p:tgtEl>
                                      </p:cBhvr>
                                    </p:animEffect>
                                    <p:anim calcmode="lin" valueType="num">
                                      <p:cBhvr>
                                        <p:cTn id="62"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3"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6825"/>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7325"/>
                            </p:stCondLst>
                            <p:childTnLst>
                              <p:par>
                                <p:cTn id="69" presetID="42"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ppt_x</p:attrName>
                                        </p:attrNameLst>
                                      </p:cBhvr>
                                      <p:tavLst>
                                        <p:tav tm="0">
                                          <p:val>
                                            <p:strVal val="#ppt_x"/>
                                          </p:val>
                                        </p:tav>
                                        <p:tav tm="100000">
                                          <p:val>
                                            <p:strVal val="#ppt_x"/>
                                          </p:val>
                                        </p:tav>
                                      </p:tavLst>
                                    </p:anim>
                                    <p:anim calcmode="lin" valueType="num">
                                      <p:cBhvr>
                                        <p:cTn id="73" dur="5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7825"/>
                            </p:stCondLst>
                            <p:childTnLst>
                              <p:par>
                                <p:cTn id="75" presetID="47" presetClass="entr" presetSubtype="0" fill="hold" grpId="0" nodeType="afterEffect">
                                  <p:stCondLst>
                                    <p:cond delay="0"/>
                                  </p:stCondLst>
                                  <p:iterate type="lt">
                                    <p:tmPct val="10000"/>
                                  </p:iterate>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fade">
                                      <p:cBhvr>
                                        <p:cTn id="77" dur="250"/>
                                        <p:tgtEl>
                                          <p:spTgt spid="26">
                                            <p:txEl>
                                              <p:pRg st="0" end="0"/>
                                            </p:txEl>
                                          </p:spTgt>
                                        </p:tgtEl>
                                      </p:cBhvr>
                                    </p:animEffect>
                                    <p:anim calcmode="lin" valueType="num">
                                      <p:cBhvr>
                                        <p:cTn id="78" dur="2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79" dur="2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8300"/>
                            </p:stCondLst>
                            <p:childTnLst>
                              <p:par>
                                <p:cTn id="81" presetID="22" presetClass="entr" presetSubtype="8"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8800"/>
                            </p:stCondLst>
                            <p:childTnLst>
                              <p:par>
                                <p:cTn id="85" presetID="42" presetClass="entr" presetSubtype="0"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anim calcmode="lin" valueType="num">
                                      <p:cBhvr>
                                        <p:cTn id="88" dur="500" fill="hold"/>
                                        <p:tgtEl>
                                          <p:spTgt spid="28"/>
                                        </p:tgtEl>
                                        <p:attrNameLst>
                                          <p:attrName>ppt_x</p:attrName>
                                        </p:attrNameLst>
                                      </p:cBhvr>
                                      <p:tavLst>
                                        <p:tav tm="0">
                                          <p:val>
                                            <p:strVal val="#ppt_x"/>
                                          </p:val>
                                        </p:tav>
                                        <p:tav tm="100000">
                                          <p:val>
                                            <p:strVal val="#ppt_x"/>
                                          </p:val>
                                        </p:tav>
                                      </p:tavLst>
                                    </p:anim>
                                    <p:anim calcmode="lin" valueType="num">
                                      <p:cBhvr>
                                        <p:cTn id="89" dur="5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9300"/>
                            </p:stCondLst>
                            <p:childTnLst>
                              <p:par>
                                <p:cTn id="91" presetID="47" presetClass="entr" presetSubtype="0" fill="hold" grpId="0" nodeType="afterEffect">
                                  <p:stCondLst>
                                    <p:cond delay="0"/>
                                  </p:stCondLst>
                                  <p:iterate type="lt">
                                    <p:tmPct val="10000"/>
                                  </p:iterate>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250"/>
                                        <p:tgtEl>
                                          <p:spTgt spid="31">
                                            <p:txEl>
                                              <p:pRg st="0" end="0"/>
                                            </p:txEl>
                                          </p:spTgt>
                                        </p:tgtEl>
                                      </p:cBhvr>
                                    </p:animEffect>
                                    <p:anim calcmode="lin" valueType="num">
                                      <p:cBhvr>
                                        <p:cTn id="94" dur="2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5" dur="25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9700"/>
                            </p:stCondLst>
                            <p:childTnLst>
                              <p:par>
                                <p:cTn id="97" presetID="22" presetClass="entr" presetSubtype="8"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left)">
                                      <p:cBhvr>
                                        <p:cTn id="99" dur="500"/>
                                        <p:tgtEl>
                                          <p:spTgt spid="32"/>
                                        </p:tgtEl>
                                      </p:cBhvr>
                                    </p:animEffect>
                                  </p:childTnLst>
                                </p:cTn>
                              </p:par>
                            </p:childTnLst>
                          </p:cTn>
                        </p:par>
                        <p:par>
                          <p:cTn id="100" fill="hold">
                            <p:stCondLst>
                              <p:cond delay="10200"/>
                            </p:stCondLst>
                            <p:childTnLst>
                              <p:par>
                                <p:cTn id="101" presetID="42" presetClass="entr" presetSubtype="0" fill="hold"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build="p"/>
      <p:bldP spid="12" grpId="0"/>
      <p:bldP spid="16" grpId="0" build="p"/>
      <p:bldP spid="17" grpId="0"/>
      <p:bldP spid="21" grpId="0" build="p"/>
      <p:bldP spid="22" grpId="0"/>
      <p:bldP spid="26" grpId="0" build="p"/>
      <p:bldP spid="27" grpId="0"/>
      <p:bldP spid="31" grpId="0" build="p"/>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p>
        </p:txBody>
      </p:sp>
      <p:sp>
        <p:nvSpPr>
          <p:cNvPr id="8" name="Rectangle 2">
            <a:extLst>
              <a:ext uri="{FF2B5EF4-FFF2-40B4-BE49-F238E27FC236}">
                <a16:creationId xmlns="" xmlns:a16="http://schemas.microsoft.com/office/drawing/2014/main" id="{CA1E9E9D-92FD-4D18-9A41-E85CFEF496D2}"/>
              </a:ext>
            </a:extLst>
          </p:cNvPr>
          <p:cNvSpPr txBox="1">
            <a:spLocks/>
          </p:cNvSpPr>
          <p:nvPr/>
        </p:nvSpPr>
        <p:spPr>
          <a:xfrm>
            <a:off x="6357089" y="1374980"/>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按性别分类</a:t>
            </a:r>
          </a:p>
        </p:txBody>
      </p:sp>
      <p:sp>
        <p:nvSpPr>
          <p:cNvPr id="10" name="文本框 9">
            <a:extLst>
              <a:ext uri="{FF2B5EF4-FFF2-40B4-BE49-F238E27FC236}">
                <a16:creationId xmlns="" xmlns:a16="http://schemas.microsoft.com/office/drawing/2014/main" id="{F3E1583D-D99C-4B64-821F-0D6280AC7612}"/>
              </a:ext>
            </a:extLst>
          </p:cNvPr>
          <p:cNvSpPr txBox="1"/>
          <p:nvPr/>
        </p:nvSpPr>
        <p:spPr>
          <a:xfrm>
            <a:off x="6357089" y="2137213"/>
            <a:ext cx="4499680" cy="175432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男顾客：</a:t>
            </a:r>
            <a:r>
              <a:rPr lang="zh-CN" altLang="en-US" dirty="0">
                <a:solidFill>
                  <a:schemeClr val="tx1">
                    <a:lumMod val="65000"/>
                    <a:lumOff val="35000"/>
                  </a:schemeClr>
                </a:solidFill>
                <a:cs typeface="+mn-ea"/>
                <a:sym typeface="+mn-lt"/>
              </a:rPr>
              <a:t>目的性、理智型、被动型、缺乏耐心，不喜欢啰嗦，价格敏感度低</a:t>
            </a: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女顾客：</a:t>
            </a:r>
            <a:r>
              <a:rPr lang="zh-CN" altLang="en-US" dirty="0">
                <a:solidFill>
                  <a:schemeClr val="tx1">
                    <a:lumMod val="65000"/>
                    <a:lumOff val="35000"/>
                  </a:schemeClr>
                </a:solidFill>
                <a:cs typeface="+mn-ea"/>
                <a:sym typeface="+mn-lt"/>
              </a:rPr>
              <a:t>主动性、灵活性、冲动型，细致、听取意见，易受外界影响</a:t>
            </a:r>
          </a:p>
        </p:txBody>
      </p:sp>
      <p:sp>
        <p:nvSpPr>
          <p:cNvPr id="11" name="Text Box 5">
            <a:extLst>
              <a:ext uri="{FF2B5EF4-FFF2-40B4-BE49-F238E27FC236}">
                <a16:creationId xmlns="" xmlns:a16="http://schemas.microsoft.com/office/drawing/2014/main" id="{A03BE971-73A0-449A-B4F4-780DA70C9B9A}"/>
              </a:ext>
            </a:extLst>
          </p:cNvPr>
          <p:cNvSpPr txBox="1">
            <a:spLocks noChangeArrowheads="1"/>
          </p:cNvSpPr>
          <p:nvPr/>
        </p:nvSpPr>
        <p:spPr bwMode="auto">
          <a:xfrm>
            <a:off x="6357089" y="4055537"/>
            <a:ext cx="4499680" cy="1773989"/>
          </a:xfrm>
          <a:prstGeom prst="rect">
            <a:avLst/>
          </a:prstGeom>
          <a:noFill/>
          <a:ln w="9525">
            <a:solidFill>
              <a:srgbClr val="9AB8EE"/>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lnSpc>
                <a:spcPct val="150000"/>
              </a:lnSpc>
              <a:spcBef>
                <a:spcPct val="0"/>
              </a:spcBef>
              <a:spcAft>
                <a:spcPct val="0"/>
              </a:spcAft>
            </a:pPr>
            <a:r>
              <a:rPr lang="zh-CN" altLang="en-US" sz="1818" dirty="0">
                <a:solidFill>
                  <a:srgbClr val="9AB8EE"/>
                </a:solidFill>
                <a:latin typeface="+mn-lt"/>
                <a:ea typeface="+mn-ea"/>
                <a:cs typeface="+mn-ea"/>
                <a:sym typeface="+mn-lt"/>
              </a:rPr>
              <a:t>提示：</a:t>
            </a:r>
            <a:r>
              <a:rPr lang="zh-CN" altLang="en-US" sz="1818" dirty="0">
                <a:solidFill>
                  <a:schemeClr val="tx1">
                    <a:lumMod val="65000"/>
                    <a:lumOff val="35000"/>
                  </a:schemeClr>
                </a:solidFill>
                <a:latin typeface="+mn-lt"/>
                <a:ea typeface="+mn-ea"/>
                <a:cs typeface="+mn-ea"/>
                <a:sym typeface="+mn-lt"/>
              </a:rPr>
              <a:t>女性消费者是商品的主要购买者，所以终端人员应该特别重视此类客户，如果你赢得了一个女顾客的信心，那么带回来的将不止是一个回头客。</a:t>
            </a:r>
          </a:p>
        </p:txBody>
      </p:sp>
      <p:pic>
        <p:nvPicPr>
          <p:cNvPr id="12" name="图片 11">
            <a:extLst>
              <a:ext uri="{FF2B5EF4-FFF2-40B4-BE49-F238E27FC236}">
                <a16:creationId xmlns="" xmlns:a16="http://schemas.microsoft.com/office/drawing/2014/main" id="{C3B6C12C-A391-403F-9D80-615C081DCD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947" y="2137213"/>
            <a:ext cx="5188164" cy="3571856"/>
          </a:xfrm>
          <a:prstGeom prst="rect">
            <a:avLst/>
          </a:prstGeom>
        </p:spPr>
      </p:pic>
    </p:spTree>
    <p:extLst>
      <p:ext uri="{BB962C8B-B14F-4D97-AF65-F5344CB8AC3E}">
        <p14:creationId xmlns:p14="http://schemas.microsoft.com/office/powerpoint/2010/main" val="21969139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5"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2500"/>
                            </p:stCondLst>
                            <p:childTnLst>
                              <p:par>
                                <p:cTn id="26" presetID="23" presetClass="entr" presetSubtype="528" fill="hold" grpId="0" nodeType="afterEffect">
                                  <p:stCondLst>
                                    <p:cond delay="0"/>
                                  </p:stCondLst>
                                  <p:iterate type="lt">
                                    <p:tmPct val="1979"/>
                                  </p:iterate>
                                  <p:childTnLst>
                                    <p:set>
                                      <p:cBhvr>
                                        <p:cTn id="27" dur="1" fill="hold">
                                          <p:stCondLst>
                                            <p:cond delay="0"/>
                                          </p:stCondLst>
                                        </p:cTn>
                                        <p:tgtEl>
                                          <p:spTgt spid="10"/>
                                        </p:tgtEl>
                                        <p:attrNameLst>
                                          <p:attrName>style.visibility</p:attrName>
                                        </p:attrNameLst>
                                      </p:cBhvr>
                                      <p:to>
                                        <p:strVal val="visible"/>
                                      </p:to>
                                    </p:set>
                                    <p:anim to="" calcmode="lin" valueType="num">
                                      <p:cBhvr>
                                        <p:cTn id="28" dur="1000" fill="hold">
                                          <p:stCondLst>
                                            <p:cond delay="0"/>
                                          </p:stCondLst>
                                        </p:cTn>
                                        <p:tgtEl>
                                          <p:spTgt spid="10"/>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10"/>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10"/>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10"/>
                                        </p:tgtEl>
                                        <p:attrNameLst>
                                          <p:attrName>ppt_h</p:attrName>
                                        </p:attrNameLst>
                                      </p:cBhvr>
                                      <p:tavLst>
                                        <p:tav tm="0" fmla="#ppt_h+(8/9)*(#ppt_h-0)*((1.5-1.5*$)^2-(1.5-1.5*$)^3)">
                                          <p:val>
                                            <p:strVal val="0"/>
                                          </p:val>
                                        </p:tav>
                                        <p:tav tm="100000">
                                          <p:val>
                                            <p:strVal val="1"/>
                                          </p:val>
                                        </p:tav>
                                      </p:tavLst>
                                    </p:anim>
                                  </p:childTnLst>
                                </p:cTn>
                              </p:par>
                            </p:childTnLst>
                          </p:cTn>
                        </p:par>
                        <p:par>
                          <p:cTn id="32" fill="hold">
                            <p:stCondLst>
                              <p:cond delay="4727"/>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p>
        </p:txBody>
      </p:sp>
      <p:sp>
        <p:nvSpPr>
          <p:cNvPr id="8" name="Rectangle 2">
            <a:extLst>
              <a:ext uri="{FF2B5EF4-FFF2-40B4-BE49-F238E27FC236}">
                <a16:creationId xmlns="" xmlns:a16="http://schemas.microsoft.com/office/drawing/2014/main" id="{9A60BE6B-BCCB-4044-A824-A053A91EC8D0}"/>
              </a:ext>
            </a:extLst>
          </p:cNvPr>
          <p:cNvSpPr txBox="1">
            <a:spLocks/>
          </p:cNvSpPr>
          <p:nvPr/>
        </p:nvSpPr>
        <p:spPr>
          <a:xfrm>
            <a:off x="1578611" y="2104598"/>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按性格分类</a:t>
            </a:r>
          </a:p>
        </p:txBody>
      </p:sp>
      <p:sp>
        <p:nvSpPr>
          <p:cNvPr id="10" name="Rectangle 3">
            <a:extLst>
              <a:ext uri="{FF2B5EF4-FFF2-40B4-BE49-F238E27FC236}">
                <a16:creationId xmlns="" xmlns:a16="http://schemas.microsoft.com/office/drawing/2014/main" id="{3DBE9FBE-F52A-4F2C-88B7-B3DB49D563E8}"/>
              </a:ext>
            </a:extLst>
          </p:cNvPr>
          <p:cNvSpPr txBox="1">
            <a:spLocks noChangeArrowheads="1"/>
          </p:cNvSpPr>
          <p:nvPr/>
        </p:nvSpPr>
        <p:spPr>
          <a:xfrm>
            <a:off x="1578611" y="3009280"/>
            <a:ext cx="7257487" cy="2917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buClr>
                <a:srgbClr val="9AB8EE"/>
              </a:buClr>
              <a:buFont typeface="Wingdings" panose="05000000000000000000" pitchFamily="2" charset="2"/>
              <a:buChar char="ü"/>
            </a:pPr>
            <a:r>
              <a:rPr lang="zh-CN" altLang="en-US" sz="1800" b="1" dirty="0">
                <a:solidFill>
                  <a:srgbClr val="9AB8EE"/>
                </a:solidFill>
                <a:cs typeface="+mn-ea"/>
                <a:sym typeface="+mn-lt"/>
              </a:rPr>
              <a:t>理智型</a:t>
            </a:r>
            <a:r>
              <a:rPr lang="zh-CN" altLang="en-US" sz="1800" dirty="0">
                <a:solidFill>
                  <a:schemeClr val="tx1">
                    <a:lumMod val="65000"/>
                    <a:lumOff val="35000"/>
                  </a:schemeClr>
                </a:solidFill>
                <a:cs typeface="+mn-ea"/>
                <a:sym typeface="+mn-lt"/>
              </a:rPr>
              <a:t>（不动声色，独立）</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冲动型</a:t>
            </a:r>
            <a:r>
              <a:rPr lang="zh-CN" altLang="en-US" sz="1800" dirty="0">
                <a:solidFill>
                  <a:schemeClr val="tx1">
                    <a:lumMod val="65000"/>
                    <a:lumOff val="35000"/>
                  </a:schemeClr>
                </a:solidFill>
                <a:cs typeface="+mn-ea"/>
                <a:sym typeface="+mn-lt"/>
              </a:rPr>
              <a:t>（目的不明确的，即兴购买）</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情感型</a:t>
            </a:r>
            <a:r>
              <a:rPr lang="zh-CN" altLang="en-US" sz="1800" dirty="0">
                <a:solidFill>
                  <a:schemeClr val="tx1">
                    <a:lumMod val="65000"/>
                    <a:lumOff val="35000"/>
                  </a:schemeClr>
                </a:solidFill>
                <a:cs typeface="+mn-ea"/>
                <a:sym typeface="+mn-lt"/>
              </a:rPr>
              <a:t>（比较愿意接收导购）</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疑虑型</a:t>
            </a:r>
            <a:r>
              <a:rPr lang="zh-CN" altLang="en-US" sz="1800" dirty="0">
                <a:solidFill>
                  <a:schemeClr val="tx1">
                    <a:lumMod val="65000"/>
                    <a:lumOff val="35000"/>
                  </a:schemeClr>
                </a:solidFill>
                <a:cs typeface="+mn-ea"/>
                <a:sym typeface="+mn-lt"/>
              </a:rPr>
              <a:t>（犹豫不定，缺乏信任）</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随意型</a:t>
            </a:r>
            <a:r>
              <a:rPr lang="zh-CN" altLang="en-US" sz="1800" dirty="0">
                <a:solidFill>
                  <a:schemeClr val="tx1">
                    <a:lumMod val="65000"/>
                    <a:lumOff val="35000"/>
                  </a:schemeClr>
                </a:solidFill>
                <a:cs typeface="+mn-ea"/>
                <a:sym typeface="+mn-lt"/>
              </a:rPr>
              <a:t>（听取导购、不过多挑剔）</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习惯型</a:t>
            </a:r>
            <a:r>
              <a:rPr lang="zh-CN" altLang="en-US" sz="1800" dirty="0">
                <a:solidFill>
                  <a:schemeClr val="tx1">
                    <a:lumMod val="65000"/>
                    <a:lumOff val="35000"/>
                  </a:schemeClr>
                </a:solidFill>
                <a:cs typeface="+mn-ea"/>
                <a:sym typeface="+mn-lt"/>
              </a:rPr>
              <a:t>（目的购买，迅速，对新品冷淡）</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专家型</a:t>
            </a:r>
            <a:r>
              <a:rPr lang="zh-CN" altLang="en-US" sz="1800" dirty="0">
                <a:solidFill>
                  <a:schemeClr val="tx1">
                    <a:lumMod val="65000"/>
                    <a:lumOff val="35000"/>
                  </a:schemeClr>
                </a:solidFill>
                <a:cs typeface="+mn-ea"/>
                <a:sym typeface="+mn-lt"/>
              </a:rPr>
              <a:t>（自我意识强，最好随他自由选择，待对方发问时再说明）</a:t>
            </a:r>
          </a:p>
        </p:txBody>
      </p:sp>
      <p:pic>
        <p:nvPicPr>
          <p:cNvPr id="12" name="图片 11">
            <a:extLst>
              <a:ext uri="{FF2B5EF4-FFF2-40B4-BE49-F238E27FC236}">
                <a16:creationId xmlns="" xmlns:a16="http://schemas.microsoft.com/office/drawing/2014/main" id="{1916B108-DE11-4A94-85B8-F1B867AB68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369" t="30276" r="11201" b="3644"/>
          <a:stretch/>
        </p:blipFill>
        <p:spPr>
          <a:xfrm>
            <a:off x="6024323" y="1740310"/>
            <a:ext cx="5371029" cy="3377380"/>
          </a:xfrm>
          <a:prstGeom prst="rect">
            <a:avLst/>
          </a:prstGeom>
        </p:spPr>
      </p:pic>
    </p:spTree>
    <p:extLst>
      <p:ext uri="{BB962C8B-B14F-4D97-AF65-F5344CB8AC3E}">
        <p14:creationId xmlns:p14="http://schemas.microsoft.com/office/powerpoint/2010/main" val="12009278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500" fill="hold"/>
                                        <p:tgtEl>
                                          <p:spTgt spid="12"/>
                                        </p:tgtEl>
                                        <p:attrNameLst>
                                          <p:attrName>ppt_x</p:attrName>
                                        </p:attrNameLst>
                                      </p:cBhvr>
                                      <p:tavLst>
                                        <p:tav tm="0">
                                          <p:val>
                                            <p:strVal val="1+#ppt_w/2"/>
                                          </p:val>
                                        </p:tav>
                                        <p:tav tm="100000">
                                          <p:val>
                                            <p:strVal val="#ppt_x"/>
                                          </p:val>
                                        </p:tav>
                                      </p:tavLst>
                                    </p:anim>
                                    <p:anim calcmode="lin" valueType="num">
                                      <p:cBhvr additive="base">
                                        <p:cTn id="19" dur="1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4" presetClass="entr" presetSubtype="5"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vertical)">
                                      <p:cBhvr>
                                        <p:cTn id="23" dur="500"/>
                                        <p:tgtEl>
                                          <p:spTgt spid="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p>
        </p:txBody>
      </p:sp>
      <p:sp>
        <p:nvSpPr>
          <p:cNvPr id="8" name="Rectangle 2">
            <a:extLst>
              <a:ext uri="{FF2B5EF4-FFF2-40B4-BE49-F238E27FC236}">
                <a16:creationId xmlns="" xmlns:a16="http://schemas.microsoft.com/office/drawing/2014/main" id="{A81EC0AE-6AC2-4913-91A6-BDF7B5AAC24A}"/>
              </a:ext>
            </a:extLst>
          </p:cNvPr>
          <p:cNvSpPr txBox="1">
            <a:spLocks/>
          </p:cNvSpPr>
          <p:nvPr/>
        </p:nvSpPr>
        <p:spPr>
          <a:xfrm>
            <a:off x="1578611" y="2104598"/>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顾客消费心理</a:t>
            </a:r>
          </a:p>
        </p:txBody>
      </p:sp>
      <p:sp>
        <p:nvSpPr>
          <p:cNvPr id="10" name="Rectangle 3">
            <a:extLst>
              <a:ext uri="{FF2B5EF4-FFF2-40B4-BE49-F238E27FC236}">
                <a16:creationId xmlns="" xmlns:a16="http://schemas.microsoft.com/office/drawing/2014/main" id="{B73254D7-5107-486C-A912-30437EABCEAE}"/>
              </a:ext>
            </a:extLst>
          </p:cNvPr>
          <p:cNvSpPr txBox="1">
            <a:spLocks noChangeArrowheads="1"/>
          </p:cNvSpPr>
          <p:nvPr/>
        </p:nvSpPr>
        <p:spPr>
          <a:xfrm>
            <a:off x="1578611" y="2993812"/>
            <a:ext cx="1645726" cy="24962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求美心理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求名心理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求实心理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求新心理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求廉心理</a:t>
            </a:r>
          </a:p>
          <a:p>
            <a:pPr marL="0" indent="0">
              <a:lnSpc>
                <a:spcPct val="160000"/>
              </a:lnSpc>
              <a:spcBef>
                <a:spcPct val="0"/>
              </a:spcBef>
              <a:buClr>
                <a:srgbClr val="9AB8EE"/>
              </a:buClr>
              <a:buNone/>
            </a:pPr>
            <a:endParaRPr lang="zh-CN" altLang="en-US" sz="2000" b="1" dirty="0">
              <a:solidFill>
                <a:srgbClr val="9AB8EE"/>
              </a:solidFill>
              <a:cs typeface="+mn-ea"/>
              <a:sym typeface="+mn-lt"/>
            </a:endParaRPr>
          </a:p>
        </p:txBody>
      </p:sp>
      <p:sp>
        <p:nvSpPr>
          <p:cNvPr id="11" name="Rectangle 3">
            <a:extLst>
              <a:ext uri="{FF2B5EF4-FFF2-40B4-BE49-F238E27FC236}">
                <a16:creationId xmlns="" xmlns:a16="http://schemas.microsoft.com/office/drawing/2014/main" id="{91A791DE-57D5-4441-A6CD-3AF96CB562A0}"/>
              </a:ext>
            </a:extLst>
          </p:cNvPr>
          <p:cNvSpPr txBox="1">
            <a:spLocks noChangeArrowheads="1"/>
          </p:cNvSpPr>
          <p:nvPr/>
        </p:nvSpPr>
        <p:spPr>
          <a:xfrm>
            <a:off x="3634197" y="2993812"/>
            <a:ext cx="1645726" cy="2496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攀比心理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癖好心理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猎奇心理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从众心理</a:t>
            </a:r>
          </a:p>
        </p:txBody>
      </p:sp>
      <p:pic>
        <p:nvPicPr>
          <p:cNvPr id="3" name="图片 2">
            <a:extLst>
              <a:ext uri="{FF2B5EF4-FFF2-40B4-BE49-F238E27FC236}">
                <a16:creationId xmlns="" xmlns:a16="http://schemas.microsoft.com/office/drawing/2014/main" id="{712ED4DD-EB46-4320-9D3B-66ADF6D35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8749" y="1008930"/>
            <a:ext cx="5508763" cy="5191396"/>
          </a:xfrm>
          <a:prstGeom prst="rect">
            <a:avLst/>
          </a:prstGeom>
        </p:spPr>
      </p:pic>
    </p:spTree>
    <p:extLst>
      <p:ext uri="{BB962C8B-B14F-4D97-AF65-F5344CB8AC3E}">
        <p14:creationId xmlns:p14="http://schemas.microsoft.com/office/powerpoint/2010/main" val="349976091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5"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 xmlns:a16="http://schemas.microsoft.com/office/drawing/2014/main" id="{E59859D6-FD3C-4EC2-80BD-BF9B58A1A20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111707" y="891797"/>
            <a:ext cx="5456021" cy="5471652"/>
          </a:xfrm>
          <a:prstGeom prst="rect">
            <a:avLst/>
          </a:prstGeom>
        </p:spPr>
      </p:pic>
      <p:pic>
        <p:nvPicPr>
          <p:cNvPr id="6" name="图片 5">
            <a:extLst>
              <a:ext uri="{FF2B5EF4-FFF2-40B4-BE49-F238E27FC236}">
                <a16:creationId xmlns="" xmlns:a16="http://schemas.microsoft.com/office/drawing/2014/main" id="{2EBE96D0-8A5C-4DB3-98F6-6A74B3C67067}"/>
              </a:ext>
            </a:extLst>
          </p:cNvPr>
          <p:cNvPicPr>
            <a:picLocks noChangeAspect="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 xmlns:a16="http://schemas.microsoft.com/office/drawing/2014/main" id="{996A41CE-10E4-4381-BC50-91F31A254F7D}"/>
              </a:ext>
            </a:extLst>
          </p:cNvPr>
          <p:cNvSpPr txBox="1">
            <a:spLocks noChangeArrowheads="1"/>
          </p:cNvSpPr>
          <p:nvPr>
            <p:custDataLst>
              <p:tags r:id="rId1"/>
            </p:custDataLst>
          </p:nvPr>
        </p:nvSpPr>
        <p:spPr bwMode="auto">
          <a:xfrm>
            <a:off x="2606827"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04</a:t>
            </a:r>
            <a:endParaRPr lang="zh-CN" altLang="zh-CN" dirty="0">
              <a:sym typeface="+mn-lt"/>
            </a:endParaRPr>
          </a:p>
        </p:txBody>
      </p:sp>
      <p:sp>
        <p:nvSpPr>
          <p:cNvPr id="8" name="文本框 7">
            <a:extLst>
              <a:ext uri="{FF2B5EF4-FFF2-40B4-BE49-F238E27FC236}">
                <a16:creationId xmlns="" xmlns:a16="http://schemas.microsoft.com/office/drawing/2014/main" id="{9FA8B2E2-454E-40B2-A43A-F99E9B49433F}"/>
              </a:ext>
            </a:extLst>
          </p:cNvPr>
          <p:cNvSpPr txBox="1"/>
          <p:nvPr/>
        </p:nvSpPr>
        <p:spPr>
          <a:xfrm>
            <a:off x="412954" y="3270058"/>
            <a:ext cx="6718096" cy="830997"/>
          </a:xfrm>
          <a:prstGeom prst="rect">
            <a:avLst/>
          </a:prstGeom>
          <a:noFill/>
          <a:ln>
            <a:noFill/>
          </a:ln>
          <a:effectLst/>
        </p:spPr>
        <p:txBody>
          <a:bodyPr wrap="square" rtlCol="0">
            <a:spAutoFit/>
          </a:bodyPr>
          <a:lstStyle/>
          <a:p>
            <a:pPr algn="ctr"/>
            <a:r>
              <a:rPr lang="zh-CN" altLang="en-US" sz="4800" b="1" dirty="0">
                <a:solidFill>
                  <a:srgbClr val="9AB8EE"/>
                </a:solidFill>
                <a:cs typeface="+mn-ea"/>
                <a:sym typeface="+mn-lt"/>
              </a:rPr>
              <a:t>消费者类型及销售对策</a:t>
            </a:r>
          </a:p>
        </p:txBody>
      </p:sp>
      <p:sp>
        <p:nvSpPr>
          <p:cNvPr id="12" name="矩形 11">
            <a:extLst>
              <a:ext uri="{FF2B5EF4-FFF2-40B4-BE49-F238E27FC236}">
                <a16:creationId xmlns="" xmlns:a16="http://schemas.microsoft.com/office/drawing/2014/main" id="{579EC17A-EA0A-4D9A-89E2-A6038D35579E}"/>
              </a:ext>
            </a:extLst>
          </p:cNvPr>
          <p:cNvSpPr/>
          <p:nvPr/>
        </p:nvSpPr>
        <p:spPr>
          <a:xfrm>
            <a:off x="1364275" y="41621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 xmlns:a16="http://schemas.microsoft.com/office/drawing/2014/main" id="{941B0601-7730-42BF-878E-3A1B06A068AC}"/>
              </a:ext>
            </a:extLst>
          </p:cNvPr>
          <p:cNvSpPr txBox="1">
            <a:spLocks noChangeArrowheads="1"/>
          </p:cNvSpPr>
          <p:nvPr>
            <p:custDataLst>
              <p:tags r:id="rId2"/>
            </p:custDataLst>
          </p:nvPr>
        </p:nvSpPr>
        <p:spPr bwMode="auto">
          <a:xfrm>
            <a:off x="2027998" y="4820870"/>
            <a:ext cx="34880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FOUR</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extLst>
      <p:ext uri="{BB962C8B-B14F-4D97-AF65-F5344CB8AC3E}">
        <p14:creationId xmlns:p14="http://schemas.microsoft.com/office/powerpoint/2010/main" val="1806549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40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5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p>
        </p:txBody>
      </p:sp>
      <p:grpSp>
        <p:nvGrpSpPr>
          <p:cNvPr id="12" name="组合 11">
            <a:extLst>
              <a:ext uri="{FF2B5EF4-FFF2-40B4-BE49-F238E27FC236}">
                <a16:creationId xmlns="" xmlns:a16="http://schemas.microsoft.com/office/drawing/2014/main" id="{AAF2A229-7B36-458D-90D9-B6E124C5BCD7}"/>
              </a:ext>
            </a:extLst>
          </p:cNvPr>
          <p:cNvGrpSpPr/>
          <p:nvPr/>
        </p:nvGrpSpPr>
        <p:grpSpPr>
          <a:xfrm>
            <a:off x="1867134" y="1630350"/>
            <a:ext cx="2324152" cy="577074"/>
            <a:chOff x="1119596" y="1953996"/>
            <a:chExt cx="2324152" cy="577074"/>
          </a:xfrm>
          <a:effectLst/>
        </p:grpSpPr>
        <p:sp>
          <p:nvSpPr>
            <p:cNvPr id="13" name="矩形: 圆角 12">
              <a:extLst>
                <a:ext uri="{FF2B5EF4-FFF2-40B4-BE49-F238E27FC236}">
                  <a16:creationId xmlns="" xmlns:a16="http://schemas.microsoft.com/office/drawing/2014/main" id="{F417E219-4496-44E4-8380-BE754808ABF2}"/>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 xmlns:a16="http://schemas.microsoft.com/office/drawing/2014/main" id="{15A2AF20-CAD9-43A8-9254-61BB7301EAD8}"/>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脾气暴躁型</a:t>
              </a:r>
            </a:p>
          </p:txBody>
        </p:sp>
      </p:grpSp>
      <p:sp>
        <p:nvSpPr>
          <p:cNvPr id="15" name="文本框 14">
            <a:extLst>
              <a:ext uri="{FF2B5EF4-FFF2-40B4-BE49-F238E27FC236}">
                <a16:creationId xmlns="" xmlns:a16="http://schemas.microsoft.com/office/drawing/2014/main" id="{1F6C1D73-C352-420E-8CA5-8486D21E638C}"/>
              </a:ext>
            </a:extLst>
          </p:cNvPr>
          <p:cNvSpPr txBox="1"/>
          <p:nvPr/>
        </p:nvSpPr>
        <p:spPr>
          <a:xfrm>
            <a:off x="1998884" y="2361110"/>
            <a:ext cx="6470202"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购买中性情急燥，反复无常，但比较直爽。</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对顾客暴燥不必太在意，要以柔克刚，不俾不亢，采用温和心态度面对他们，此类人脾气来得快去的也快，等他镇定下来会内疚的。</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千万不要说：不要这样吗？干吗发这么大的火</a:t>
            </a:r>
          </a:p>
        </p:txBody>
      </p:sp>
      <p:grpSp>
        <p:nvGrpSpPr>
          <p:cNvPr id="16" name="组合 15">
            <a:extLst>
              <a:ext uri="{FF2B5EF4-FFF2-40B4-BE49-F238E27FC236}">
                <a16:creationId xmlns="" xmlns:a16="http://schemas.microsoft.com/office/drawing/2014/main" id="{B1575C22-5008-4C8C-8D26-289CB4662D59}"/>
              </a:ext>
            </a:extLst>
          </p:cNvPr>
          <p:cNvGrpSpPr/>
          <p:nvPr/>
        </p:nvGrpSpPr>
        <p:grpSpPr>
          <a:xfrm>
            <a:off x="1867134" y="4243321"/>
            <a:ext cx="2324152" cy="577074"/>
            <a:chOff x="1119596" y="1953996"/>
            <a:chExt cx="2324152" cy="577074"/>
          </a:xfrm>
        </p:grpSpPr>
        <p:sp>
          <p:nvSpPr>
            <p:cNvPr id="17" name="矩形: 圆角 16">
              <a:extLst>
                <a:ext uri="{FF2B5EF4-FFF2-40B4-BE49-F238E27FC236}">
                  <a16:creationId xmlns="" xmlns:a16="http://schemas.microsoft.com/office/drawing/2014/main" id="{45BB9809-C01E-4F53-AD7E-85DAC00B7CE6}"/>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 xmlns:a16="http://schemas.microsoft.com/office/drawing/2014/main" id="{2170DB57-1F47-42F9-9688-0CEAA8B5474E}"/>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自负型</a:t>
              </a:r>
            </a:p>
          </p:txBody>
        </p:sp>
      </p:grpSp>
      <p:sp>
        <p:nvSpPr>
          <p:cNvPr id="19" name="文本框 18">
            <a:extLst>
              <a:ext uri="{FF2B5EF4-FFF2-40B4-BE49-F238E27FC236}">
                <a16:creationId xmlns="" xmlns:a16="http://schemas.microsoft.com/office/drawing/2014/main" id="{835ABFB7-F48E-4C15-82A4-D03C8607FEF4}"/>
              </a:ext>
            </a:extLst>
          </p:cNvPr>
          <p:cNvSpPr txBox="1"/>
          <p:nvPr/>
        </p:nvSpPr>
        <p:spPr>
          <a:xfrm>
            <a:off x="1998884" y="4974081"/>
            <a:ext cx="6470202"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有一定知识喜欢卖弄，你说一句他说一句，本来是卖产品最后成辩论。</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要么沉着，要么你更善谈，压过他，促成销售。</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切忌死缠烂打，影响公司形象。</a:t>
            </a:r>
          </a:p>
        </p:txBody>
      </p:sp>
      <p:pic>
        <p:nvPicPr>
          <p:cNvPr id="4" name="图片 3">
            <a:extLst>
              <a:ext uri="{FF2B5EF4-FFF2-40B4-BE49-F238E27FC236}">
                <a16:creationId xmlns="" xmlns:a16="http://schemas.microsoft.com/office/drawing/2014/main" id="{A1C62239-04B6-480E-986D-3E78FACE83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931" t="4339" r="27354" b="4127"/>
          <a:stretch/>
        </p:blipFill>
        <p:spPr>
          <a:xfrm>
            <a:off x="8423494" y="1247872"/>
            <a:ext cx="2460952" cy="4927601"/>
          </a:xfrm>
          <a:prstGeom prst="rect">
            <a:avLst/>
          </a:prstGeom>
        </p:spPr>
      </p:pic>
    </p:spTree>
    <p:extLst>
      <p:ext uri="{BB962C8B-B14F-4D97-AF65-F5344CB8AC3E}">
        <p14:creationId xmlns:p14="http://schemas.microsoft.com/office/powerpoint/2010/main" val="1241859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23" presetClass="entr" presetSubtype="528" fill="hold" grpId="0" nodeType="withEffect">
                                  <p:stCondLst>
                                    <p:cond delay="0"/>
                                  </p:stCondLst>
                                  <p:iterate type="lt">
                                    <p:tmPct val="5000"/>
                                  </p:iterate>
                                  <p:childTnLst>
                                    <p:set>
                                      <p:cBhvr>
                                        <p:cTn id="25" dur="1" fill="hold">
                                          <p:stCondLst>
                                            <p:cond delay="0"/>
                                          </p:stCondLst>
                                        </p:cTn>
                                        <p:tgtEl>
                                          <p:spTgt spid="15"/>
                                        </p:tgtEl>
                                        <p:attrNameLst>
                                          <p:attrName>style.visibility</p:attrName>
                                        </p:attrNameLst>
                                      </p:cBhvr>
                                      <p:to>
                                        <p:strVal val="visible"/>
                                      </p:to>
                                    </p:set>
                                    <p:anim to="" calcmode="lin" valueType="num">
                                      <p:cBhvr>
                                        <p:cTn id="26" dur="1000" fill="hold">
                                          <p:stCondLst>
                                            <p:cond delay="0"/>
                                          </p:stCondLst>
                                        </p:cTn>
                                        <p:tgtEl>
                                          <p:spTgt spid="15"/>
                                        </p:tgtEl>
                                        <p:attrNameLst>
                                          <p:attrName>ppt_x</p:attrName>
                                        </p:attrNameLst>
                                      </p:cBhvr>
                                      <p:tavLst>
                                        <p:tav tm="0" fmla="#ppt_x+(8/9)*(#ppt_x-(#ppt_x-#ppt_w/2))*((1.5-1.5*$)^2-(1.5-1.5*$)^3)">
                                          <p:val>
                                            <p:strVal val="0"/>
                                          </p:val>
                                        </p:tav>
                                        <p:tav tm="100000">
                                          <p:val>
                                            <p:strVal val="1"/>
                                          </p:val>
                                        </p:tav>
                                      </p:tavLst>
                                    </p:anim>
                                    <p:anim to="" calcmode="lin" valueType="num">
                                      <p:cBhvr>
                                        <p:cTn id="27" dur="1000" fill="hold">
                                          <p:stCondLst>
                                            <p:cond delay="0"/>
                                          </p:stCondLst>
                                        </p:cTn>
                                        <p:tgtEl>
                                          <p:spTgt spid="15"/>
                                        </p:tgtEl>
                                        <p:attrNameLst>
                                          <p:attrName>ppt_y</p:attrName>
                                        </p:attrNameLst>
                                      </p:cBhvr>
                                      <p:tavLst>
                                        <p:tav tm="0" fmla="#ppt_y+(8/9)*(#ppt_y-(#ppt_y+#ppt_h/2))*((1.5-1.5*$)^2-(1.5-1.5*$)^3)">
                                          <p:val>
                                            <p:strVal val="0"/>
                                          </p:val>
                                        </p:tav>
                                        <p:tav tm="100000">
                                          <p:val>
                                            <p:strVal val="1"/>
                                          </p:val>
                                        </p:tav>
                                      </p:tavLst>
                                    </p:anim>
                                    <p:anim to="" calcmode="lin" valueType="num">
                                      <p:cBhvr>
                                        <p:cTn id="28" dur="1000" fill="hold">
                                          <p:stCondLst>
                                            <p:cond delay="0"/>
                                          </p:stCondLst>
                                        </p:cTn>
                                        <p:tgtEl>
                                          <p:spTgt spid="15"/>
                                        </p:tgtEl>
                                        <p:attrNameLst>
                                          <p:attrName>ppt_w</p:attrName>
                                        </p:attrNameLst>
                                      </p:cBhvr>
                                      <p:tavLst>
                                        <p:tav tm="0" fmla="#ppt_w+(8/9)*(#ppt_w-0)*((1.5-1.5*$)^2-(1.5-1.5*$)^3)">
                                          <p:val>
                                            <p:strVal val="0"/>
                                          </p:val>
                                        </p:tav>
                                        <p:tav tm="100000">
                                          <p:val>
                                            <p:strVal val="1"/>
                                          </p:val>
                                        </p:tav>
                                      </p:tavLst>
                                    </p:anim>
                                    <p:anim to="" calcmode="lin" valueType="num">
                                      <p:cBhvr>
                                        <p:cTn id="29" dur="1000" fill="hold">
                                          <p:stCondLst>
                                            <p:cond delay="0"/>
                                          </p:stCondLst>
                                        </p:cTn>
                                        <p:tgtEl>
                                          <p:spTgt spid="15"/>
                                        </p:tgtEl>
                                        <p:attrNameLst>
                                          <p:attrName>ppt_h</p:attrName>
                                        </p:attrNameLst>
                                      </p:cBhvr>
                                      <p:tavLst>
                                        <p:tav tm="0" fmla="#ppt_h+(8/9)*(#ppt_h-0)*((1.5-1.5*$)^2-(1.5-1.5*$)^3)">
                                          <p:val>
                                            <p:strVal val="0"/>
                                          </p:val>
                                        </p:tav>
                                        <p:tav tm="100000">
                                          <p:val>
                                            <p:strVal val="1"/>
                                          </p:val>
                                        </p:tav>
                                      </p:tavLst>
                                    </p:anim>
                                  </p:childTnLst>
                                </p:cTn>
                              </p:par>
                            </p:childTnLst>
                          </p:cTn>
                        </p:par>
                        <p:par>
                          <p:cTn id="30" fill="hold">
                            <p:stCondLst>
                              <p:cond delay="9250"/>
                            </p:stCondLst>
                            <p:childTnLst>
                              <p:par>
                                <p:cTn id="31" presetID="14" presetClass="entr" presetSubtype="1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23" presetClass="entr" presetSubtype="528" fill="hold" grpId="0" nodeType="withEffect">
                                  <p:stCondLst>
                                    <p:cond delay="0"/>
                                  </p:stCondLst>
                                  <p:iterate type="lt">
                                    <p:tmPct val="5000"/>
                                  </p:iterate>
                                  <p:childTnLst>
                                    <p:set>
                                      <p:cBhvr>
                                        <p:cTn id="35" dur="1" fill="hold">
                                          <p:stCondLst>
                                            <p:cond delay="0"/>
                                          </p:stCondLst>
                                        </p:cTn>
                                        <p:tgtEl>
                                          <p:spTgt spid="19"/>
                                        </p:tgtEl>
                                        <p:attrNameLst>
                                          <p:attrName>style.visibility</p:attrName>
                                        </p:attrNameLst>
                                      </p:cBhvr>
                                      <p:to>
                                        <p:strVal val="visible"/>
                                      </p:to>
                                    </p:set>
                                    <p:anim to="" calcmode="lin" valueType="num">
                                      <p:cBhvr>
                                        <p:cTn id="36" dur="1000" fill="hold">
                                          <p:stCondLst>
                                            <p:cond delay="0"/>
                                          </p:stCondLst>
                                        </p:cTn>
                                        <p:tgtEl>
                                          <p:spTgt spid="19"/>
                                        </p:tgtEl>
                                        <p:attrNameLst>
                                          <p:attrName>ppt_x</p:attrName>
                                        </p:attrNameLst>
                                      </p:cBhvr>
                                      <p:tavLst>
                                        <p:tav tm="0" fmla="#ppt_x+(8/9)*(#ppt_x-(#ppt_x-#ppt_w/2))*((1.5-1.5*$)^2-(1.5-1.5*$)^3)">
                                          <p:val>
                                            <p:strVal val="0"/>
                                          </p:val>
                                        </p:tav>
                                        <p:tav tm="100000">
                                          <p:val>
                                            <p:strVal val="1"/>
                                          </p:val>
                                        </p:tav>
                                      </p:tavLst>
                                    </p:anim>
                                    <p:anim to="" calcmode="lin" valueType="num">
                                      <p:cBhvr>
                                        <p:cTn id="37" dur="1000" fill="hold">
                                          <p:stCondLst>
                                            <p:cond delay="0"/>
                                          </p:stCondLst>
                                        </p:cTn>
                                        <p:tgtEl>
                                          <p:spTgt spid="19"/>
                                        </p:tgtEl>
                                        <p:attrNameLst>
                                          <p:attrName>ppt_y</p:attrName>
                                        </p:attrNameLst>
                                      </p:cBhvr>
                                      <p:tavLst>
                                        <p:tav tm="0" fmla="#ppt_y+(8/9)*(#ppt_y-(#ppt_y+#ppt_h/2))*((1.5-1.5*$)^2-(1.5-1.5*$)^3)">
                                          <p:val>
                                            <p:strVal val="0"/>
                                          </p:val>
                                        </p:tav>
                                        <p:tav tm="100000">
                                          <p:val>
                                            <p:strVal val="1"/>
                                          </p:val>
                                        </p:tav>
                                      </p:tavLst>
                                    </p:anim>
                                    <p:anim to="" calcmode="lin" valueType="num">
                                      <p:cBhvr>
                                        <p:cTn id="38" dur="1000" fill="hold">
                                          <p:stCondLst>
                                            <p:cond delay="0"/>
                                          </p:stCondLst>
                                        </p:cTn>
                                        <p:tgtEl>
                                          <p:spTgt spid="19"/>
                                        </p:tgtEl>
                                        <p:attrNameLst>
                                          <p:attrName>ppt_w</p:attrName>
                                        </p:attrNameLst>
                                      </p:cBhvr>
                                      <p:tavLst>
                                        <p:tav tm="0" fmla="#ppt_w+(8/9)*(#ppt_w-0)*((1.5-1.5*$)^2-(1.5-1.5*$)^3)">
                                          <p:val>
                                            <p:strVal val="0"/>
                                          </p:val>
                                        </p:tav>
                                        <p:tav tm="100000">
                                          <p:val>
                                            <p:strVal val="1"/>
                                          </p:val>
                                        </p:tav>
                                      </p:tavLst>
                                    </p:anim>
                                    <p:anim to="" calcmode="lin" valueType="num">
                                      <p:cBhvr>
                                        <p:cTn id="39" dur="1000" fill="hold">
                                          <p:stCondLst>
                                            <p:cond delay="0"/>
                                          </p:stCondLst>
                                        </p:cTn>
                                        <p:tgtEl>
                                          <p:spTgt spid="19"/>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p>
        </p:txBody>
      </p:sp>
      <p:grpSp>
        <p:nvGrpSpPr>
          <p:cNvPr id="21" name="组合 20">
            <a:extLst>
              <a:ext uri="{FF2B5EF4-FFF2-40B4-BE49-F238E27FC236}">
                <a16:creationId xmlns="" xmlns:a16="http://schemas.microsoft.com/office/drawing/2014/main" id="{D7B803D4-4D51-450F-A10E-90870BDBB3A7}"/>
              </a:ext>
            </a:extLst>
          </p:cNvPr>
          <p:cNvGrpSpPr/>
          <p:nvPr/>
        </p:nvGrpSpPr>
        <p:grpSpPr>
          <a:xfrm>
            <a:off x="1521302" y="1692386"/>
            <a:ext cx="2324152" cy="577074"/>
            <a:chOff x="1119596" y="1953996"/>
            <a:chExt cx="2324152" cy="577074"/>
          </a:xfrm>
        </p:grpSpPr>
        <p:sp>
          <p:nvSpPr>
            <p:cNvPr id="22" name="矩形: 圆角 21">
              <a:extLst>
                <a:ext uri="{FF2B5EF4-FFF2-40B4-BE49-F238E27FC236}">
                  <a16:creationId xmlns="" xmlns:a16="http://schemas.microsoft.com/office/drawing/2014/main" id="{69644745-31C1-4759-9F6D-4C3B4F7679E2}"/>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 xmlns:a16="http://schemas.microsoft.com/office/drawing/2014/main" id="{5BF132B9-67CA-4E59-B702-5A32CF775CB2}"/>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冷漠型</a:t>
              </a:r>
            </a:p>
          </p:txBody>
        </p:sp>
      </p:grpSp>
      <p:sp>
        <p:nvSpPr>
          <p:cNvPr id="24" name="文本框 23">
            <a:extLst>
              <a:ext uri="{FF2B5EF4-FFF2-40B4-BE49-F238E27FC236}">
                <a16:creationId xmlns="" xmlns:a16="http://schemas.microsoft.com/office/drawing/2014/main" id="{CFAE85C8-3CCE-474A-BA8A-6C794CD79611}"/>
              </a:ext>
            </a:extLst>
          </p:cNvPr>
          <p:cNvSpPr txBox="1"/>
          <p:nvPr/>
        </p:nvSpPr>
        <p:spPr>
          <a:xfrm>
            <a:off x="1653052" y="2423146"/>
            <a:ext cx="3432620" cy="203132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对任何人难以信任，冷漠，但是一旦取得信任，就会成为忠实的消费群。</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对这种人唯有真诚，精诚所至，金石为开。</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切记冷漠待客。</a:t>
            </a:r>
          </a:p>
        </p:txBody>
      </p:sp>
      <p:grpSp>
        <p:nvGrpSpPr>
          <p:cNvPr id="25" name="组合 24">
            <a:extLst>
              <a:ext uri="{FF2B5EF4-FFF2-40B4-BE49-F238E27FC236}">
                <a16:creationId xmlns="" xmlns:a16="http://schemas.microsoft.com/office/drawing/2014/main" id="{E1508E53-0BAD-40AA-BABA-236EA744E61B}"/>
              </a:ext>
            </a:extLst>
          </p:cNvPr>
          <p:cNvGrpSpPr/>
          <p:nvPr/>
        </p:nvGrpSpPr>
        <p:grpSpPr>
          <a:xfrm>
            <a:off x="6110982" y="1707300"/>
            <a:ext cx="2324152" cy="577074"/>
            <a:chOff x="1119596" y="1953996"/>
            <a:chExt cx="2324152" cy="577074"/>
          </a:xfrm>
        </p:grpSpPr>
        <p:sp>
          <p:nvSpPr>
            <p:cNvPr id="26" name="矩形: 圆角 25">
              <a:extLst>
                <a:ext uri="{FF2B5EF4-FFF2-40B4-BE49-F238E27FC236}">
                  <a16:creationId xmlns="" xmlns:a16="http://schemas.microsoft.com/office/drawing/2014/main" id="{D9A9DF9E-E870-402C-AF6F-CA88034303C5}"/>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 xmlns:a16="http://schemas.microsoft.com/office/drawing/2014/main" id="{C4A386E7-5650-4DC2-88A8-04A1C904AAE8}"/>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创新型</a:t>
              </a:r>
            </a:p>
          </p:txBody>
        </p:sp>
      </p:grpSp>
      <p:sp>
        <p:nvSpPr>
          <p:cNvPr id="28" name="文本框 27">
            <a:extLst>
              <a:ext uri="{FF2B5EF4-FFF2-40B4-BE49-F238E27FC236}">
                <a16:creationId xmlns="" xmlns:a16="http://schemas.microsoft.com/office/drawing/2014/main" id="{3F7B3F53-1D96-476F-8B2D-B98329006CE5}"/>
              </a:ext>
            </a:extLst>
          </p:cNvPr>
          <p:cNvSpPr txBox="1"/>
          <p:nvPr/>
        </p:nvSpPr>
        <p:spPr>
          <a:xfrm>
            <a:off x="6242732" y="2438060"/>
            <a:ext cx="4901518"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喜爱追求潮流，标新立异，主要关注新产品。</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着重介绍新产品的与众不同处，语言要富有激情和趣味性，注意与清费者交换对潮流的感觉。</a:t>
            </a:r>
          </a:p>
        </p:txBody>
      </p:sp>
      <p:grpSp>
        <p:nvGrpSpPr>
          <p:cNvPr id="29" name="组合 28">
            <a:extLst>
              <a:ext uri="{FF2B5EF4-FFF2-40B4-BE49-F238E27FC236}">
                <a16:creationId xmlns="" xmlns:a16="http://schemas.microsoft.com/office/drawing/2014/main" id="{4686BCD2-0A26-4EC4-BCEE-333C66722763}"/>
              </a:ext>
            </a:extLst>
          </p:cNvPr>
          <p:cNvGrpSpPr/>
          <p:nvPr/>
        </p:nvGrpSpPr>
        <p:grpSpPr>
          <a:xfrm>
            <a:off x="6110982" y="3949926"/>
            <a:ext cx="2324152" cy="577074"/>
            <a:chOff x="1119596" y="1953996"/>
            <a:chExt cx="2324152" cy="577074"/>
          </a:xfrm>
        </p:grpSpPr>
        <p:sp>
          <p:nvSpPr>
            <p:cNvPr id="30" name="矩形: 圆角 29">
              <a:extLst>
                <a:ext uri="{FF2B5EF4-FFF2-40B4-BE49-F238E27FC236}">
                  <a16:creationId xmlns="" xmlns:a16="http://schemas.microsoft.com/office/drawing/2014/main" id="{CD5FFE3E-E438-475F-A2E7-EC88BC8C597C}"/>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 xmlns:a16="http://schemas.microsoft.com/office/drawing/2014/main" id="{695B0881-BD84-4D25-A939-B9715272C4E6}"/>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融合型</a:t>
              </a:r>
            </a:p>
          </p:txBody>
        </p:sp>
      </p:grpSp>
      <p:sp>
        <p:nvSpPr>
          <p:cNvPr id="32" name="文本框 31">
            <a:extLst>
              <a:ext uri="{FF2B5EF4-FFF2-40B4-BE49-F238E27FC236}">
                <a16:creationId xmlns="" xmlns:a16="http://schemas.microsoft.com/office/drawing/2014/main" id="{7C78F071-CC62-4F77-9301-A986A3163D0D}"/>
              </a:ext>
            </a:extLst>
          </p:cNvPr>
          <p:cNvSpPr txBox="1"/>
          <p:nvPr/>
        </p:nvSpPr>
        <p:spPr>
          <a:xfrm>
            <a:off x="6242732" y="4680686"/>
            <a:ext cx="4901518"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希望得到店员的注意及礼貌对待，容易与人熟络。</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热情接待，多了解其需要，对消费者愿意与人分享之事表现出兴趣，适当加以建议，促其做出决定。</a:t>
            </a:r>
          </a:p>
        </p:txBody>
      </p:sp>
      <p:pic>
        <p:nvPicPr>
          <p:cNvPr id="33" name="图片 32">
            <a:extLst>
              <a:ext uri="{FF2B5EF4-FFF2-40B4-BE49-F238E27FC236}">
                <a16:creationId xmlns="" xmlns:a16="http://schemas.microsoft.com/office/drawing/2014/main" id="{F9325648-E002-4635-AD49-C9BBB3DA2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570" y="4703940"/>
            <a:ext cx="2206727" cy="1418610"/>
          </a:xfrm>
          <a:prstGeom prst="rect">
            <a:avLst/>
          </a:prstGeom>
        </p:spPr>
      </p:pic>
    </p:spTree>
    <p:extLst>
      <p:ext uri="{BB962C8B-B14F-4D97-AF65-F5344CB8AC3E}">
        <p14:creationId xmlns:p14="http://schemas.microsoft.com/office/powerpoint/2010/main" val="182020400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23" presetClass="entr" presetSubtype="528" fill="hold" grpId="0" nodeType="withEffect">
                                  <p:stCondLst>
                                    <p:cond delay="0"/>
                                  </p:stCondLst>
                                  <p:iterate type="lt">
                                    <p:tmPct val="5000"/>
                                  </p:iterate>
                                  <p:childTnLst>
                                    <p:set>
                                      <p:cBhvr>
                                        <p:cTn id="20" dur="1" fill="hold">
                                          <p:stCondLst>
                                            <p:cond delay="0"/>
                                          </p:stCondLst>
                                        </p:cTn>
                                        <p:tgtEl>
                                          <p:spTgt spid="24"/>
                                        </p:tgtEl>
                                        <p:attrNameLst>
                                          <p:attrName>style.visibility</p:attrName>
                                        </p:attrNameLst>
                                      </p:cBhvr>
                                      <p:to>
                                        <p:strVal val="visible"/>
                                      </p:to>
                                    </p:set>
                                    <p:anim to="" calcmode="lin" valueType="num">
                                      <p:cBhvr>
                                        <p:cTn id="21" dur="1000" fill="hold">
                                          <p:stCondLst>
                                            <p:cond delay="0"/>
                                          </p:stCondLst>
                                        </p:cTn>
                                        <p:tgtEl>
                                          <p:spTgt spid="24"/>
                                        </p:tgtEl>
                                        <p:attrNameLst>
                                          <p:attrName>ppt_x</p:attrName>
                                        </p:attrNameLst>
                                      </p:cBhvr>
                                      <p:tavLst>
                                        <p:tav tm="0" fmla="#ppt_x+(8/9)*(#ppt_x-(#ppt_x-#ppt_w/2))*((1.5-1.5*$)^2-(1.5-1.5*$)^3)">
                                          <p:val>
                                            <p:strVal val="0"/>
                                          </p:val>
                                        </p:tav>
                                        <p:tav tm="100000">
                                          <p:val>
                                            <p:strVal val="1"/>
                                          </p:val>
                                        </p:tav>
                                      </p:tavLst>
                                    </p:anim>
                                    <p:anim to="" calcmode="lin" valueType="num">
                                      <p:cBhvr>
                                        <p:cTn id="22" dur="1000" fill="hold">
                                          <p:stCondLst>
                                            <p:cond delay="0"/>
                                          </p:stCondLst>
                                        </p:cTn>
                                        <p:tgtEl>
                                          <p:spTgt spid="24"/>
                                        </p:tgtEl>
                                        <p:attrNameLst>
                                          <p:attrName>ppt_y</p:attrName>
                                        </p:attrNameLst>
                                      </p:cBhvr>
                                      <p:tavLst>
                                        <p:tav tm="0" fmla="#ppt_y+(8/9)*(#ppt_y-(#ppt_y+#ppt_h/2))*((1.5-1.5*$)^2-(1.5-1.5*$)^3)">
                                          <p:val>
                                            <p:strVal val="0"/>
                                          </p:val>
                                        </p:tav>
                                        <p:tav tm="100000">
                                          <p:val>
                                            <p:strVal val="1"/>
                                          </p:val>
                                        </p:tav>
                                      </p:tavLst>
                                    </p:anim>
                                    <p:anim to="" calcmode="lin" valueType="num">
                                      <p:cBhvr>
                                        <p:cTn id="23" dur="1000" fill="hold">
                                          <p:stCondLst>
                                            <p:cond delay="0"/>
                                          </p:stCondLst>
                                        </p:cTn>
                                        <p:tgtEl>
                                          <p:spTgt spid="24"/>
                                        </p:tgtEl>
                                        <p:attrNameLst>
                                          <p:attrName>ppt_w</p:attrName>
                                        </p:attrNameLst>
                                      </p:cBhvr>
                                      <p:tavLst>
                                        <p:tav tm="0" fmla="#ppt_w+(8/9)*(#ppt_w-0)*((1.5-1.5*$)^2-(1.5-1.5*$)^3)">
                                          <p:val>
                                            <p:strVal val="0"/>
                                          </p:val>
                                        </p:tav>
                                        <p:tav tm="100000">
                                          <p:val>
                                            <p:strVal val="1"/>
                                          </p:val>
                                        </p:tav>
                                      </p:tavLst>
                                    </p:anim>
                                    <p:anim to="" calcmode="lin" valueType="num">
                                      <p:cBhvr>
                                        <p:cTn id="24" dur="1000" fill="hold">
                                          <p:stCondLst>
                                            <p:cond delay="0"/>
                                          </p:stCondLst>
                                        </p:cTn>
                                        <p:tgtEl>
                                          <p:spTgt spid="24"/>
                                        </p:tgtEl>
                                        <p:attrNameLst>
                                          <p:attrName>ppt_h</p:attrName>
                                        </p:attrNameLst>
                                      </p:cBhvr>
                                      <p:tavLst>
                                        <p:tav tm="0" fmla="#ppt_h+(8/9)*(#ppt_h-0)*((1.5-1.5*$)^2-(1.5-1.5*$)^3)">
                                          <p:val>
                                            <p:strVal val="0"/>
                                          </p:val>
                                        </p:tav>
                                        <p:tav tm="100000">
                                          <p:val>
                                            <p:strVal val="1"/>
                                          </p:val>
                                        </p:tav>
                                      </p:tavLst>
                                    </p:anim>
                                  </p:childTnLst>
                                </p:cTn>
                              </p:par>
                            </p:childTnLst>
                          </p:cTn>
                        </p:par>
                        <p:par>
                          <p:cTn id="25" fill="hold">
                            <p:stCondLst>
                              <p:cond delay="5800"/>
                            </p:stCondLst>
                            <p:childTnLst>
                              <p:par>
                                <p:cTn id="26" presetID="42"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6800"/>
                            </p:stCondLst>
                            <p:childTnLst>
                              <p:par>
                                <p:cTn id="32" presetID="14" presetClass="entr" presetSubtype="1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to="" calcmode="lin" valueType="num">
                                      <p:cBhvr>
                                        <p:cTn id="37" dur="1000" fill="hold">
                                          <p:stCondLst>
                                            <p:cond delay="0"/>
                                          </p:stCondLst>
                                        </p:cTn>
                                        <p:tgtEl>
                                          <p:spTgt spid="28"/>
                                        </p:tgtEl>
                                        <p:attrNameLst>
                                          <p:attrName>ppt_x</p:attrName>
                                        </p:attrNameLst>
                                      </p:cBhvr>
                                      <p:tavLst>
                                        <p:tav tm="0" fmla="#ppt_x+(8/9)*(#ppt_x-(#ppt_x-#ppt_w/2))*((1.5-1.5*$)^2-(1.5-1.5*$)^3)">
                                          <p:val>
                                            <p:strVal val="0"/>
                                          </p:val>
                                        </p:tav>
                                        <p:tav tm="100000">
                                          <p:val>
                                            <p:strVal val="1"/>
                                          </p:val>
                                        </p:tav>
                                      </p:tavLst>
                                    </p:anim>
                                    <p:anim to="" calcmode="lin" valueType="num">
                                      <p:cBhvr>
                                        <p:cTn id="38" dur="1000" fill="hold">
                                          <p:stCondLst>
                                            <p:cond delay="0"/>
                                          </p:stCondLst>
                                        </p:cTn>
                                        <p:tgtEl>
                                          <p:spTgt spid="28"/>
                                        </p:tgtEl>
                                        <p:attrNameLst>
                                          <p:attrName>ppt_y</p:attrName>
                                        </p:attrNameLst>
                                      </p:cBhvr>
                                      <p:tavLst>
                                        <p:tav tm="0" fmla="#ppt_y+(8/9)*(#ppt_y-(#ppt_y+#ppt_h/2))*((1.5-1.5*$)^2-(1.5-1.5*$)^3)">
                                          <p:val>
                                            <p:strVal val="0"/>
                                          </p:val>
                                        </p:tav>
                                        <p:tav tm="100000">
                                          <p:val>
                                            <p:strVal val="1"/>
                                          </p:val>
                                        </p:tav>
                                      </p:tavLst>
                                    </p:anim>
                                    <p:anim to="" calcmode="lin" valueType="num">
                                      <p:cBhvr>
                                        <p:cTn id="39" dur="1000" fill="hold">
                                          <p:stCondLst>
                                            <p:cond delay="0"/>
                                          </p:stCondLst>
                                        </p:cTn>
                                        <p:tgtEl>
                                          <p:spTgt spid="28"/>
                                        </p:tgtEl>
                                        <p:attrNameLst>
                                          <p:attrName>ppt_w</p:attrName>
                                        </p:attrNameLst>
                                      </p:cBhvr>
                                      <p:tavLst>
                                        <p:tav tm="0" fmla="#ppt_w+(8/9)*(#ppt_w-0)*((1.5-1.5*$)^2-(1.5-1.5*$)^3)">
                                          <p:val>
                                            <p:strVal val="0"/>
                                          </p:val>
                                        </p:tav>
                                        <p:tav tm="100000">
                                          <p:val>
                                            <p:strVal val="1"/>
                                          </p:val>
                                        </p:tav>
                                      </p:tavLst>
                                    </p:anim>
                                    <p:anim to="" calcmode="lin" valueType="num">
                                      <p:cBhvr>
                                        <p:cTn id="40" dur="1000" fill="hold">
                                          <p:stCondLst>
                                            <p:cond delay="0"/>
                                          </p:stCondLst>
                                        </p:cTn>
                                        <p:tgtEl>
                                          <p:spTgt spid="28"/>
                                        </p:tgtEl>
                                        <p:attrNameLst>
                                          <p:attrName>ppt_h</p:attrName>
                                        </p:attrNameLst>
                                      </p:cBhvr>
                                      <p:tavLst>
                                        <p:tav tm="0" fmla="#ppt_h+(8/9)*(#ppt_h-0)*((1.5-1.5*$)^2-(1.5-1.5*$)^3)">
                                          <p:val>
                                            <p:strVal val="0"/>
                                          </p:val>
                                        </p:tav>
                                        <p:tav tm="100000">
                                          <p:val>
                                            <p:strVal val="1"/>
                                          </p:val>
                                        </p:tav>
                                      </p:tavLst>
                                    </p:anim>
                                  </p:childTnLst>
                                </p:cTn>
                              </p:par>
                            </p:childTnLst>
                          </p:cTn>
                        </p:par>
                        <p:par>
                          <p:cTn id="41" fill="hold">
                            <p:stCondLst>
                              <p:cond delay="11100"/>
                            </p:stCondLst>
                            <p:childTnLst>
                              <p:par>
                                <p:cTn id="42" presetID="14" presetClass="entr" presetSubtype="1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23" presetClass="entr" presetSubtype="528" fill="hold" grpId="0" nodeType="withEffect">
                                  <p:stCondLst>
                                    <p:cond delay="0"/>
                                  </p:stCondLst>
                                  <p:iterate type="lt">
                                    <p:tmPct val="5000"/>
                                  </p:iterate>
                                  <p:childTnLst>
                                    <p:set>
                                      <p:cBhvr>
                                        <p:cTn id="46" dur="1" fill="hold">
                                          <p:stCondLst>
                                            <p:cond delay="0"/>
                                          </p:stCondLst>
                                        </p:cTn>
                                        <p:tgtEl>
                                          <p:spTgt spid="32"/>
                                        </p:tgtEl>
                                        <p:attrNameLst>
                                          <p:attrName>style.visibility</p:attrName>
                                        </p:attrNameLst>
                                      </p:cBhvr>
                                      <p:to>
                                        <p:strVal val="visible"/>
                                      </p:to>
                                    </p:set>
                                    <p:anim to="" calcmode="lin" valueType="num">
                                      <p:cBhvr>
                                        <p:cTn id="47" dur="1000" fill="hold">
                                          <p:stCondLst>
                                            <p:cond delay="0"/>
                                          </p:stCondLst>
                                        </p:cTn>
                                        <p:tgtEl>
                                          <p:spTgt spid="32"/>
                                        </p:tgtEl>
                                        <p:attrNameLst>
                                          <p:attrName>ppt_x</p:attrName>
                                        </p:attrNameLst>
                                      </p:cBhvr>
                                      <p:tavLst>
                                        <p:tav tm="0" fmla="#ppt_x+(8/9)*(#ppt_x-(#ppt_x-#ppt_w/2))*((1.5-1.5*$)^2-(1.5-1.5*$)^3)">
                                          <p:val>
                                            <p:strVal val="0"/>
                                          </p:val>
                                        </p:tav>
                                        <p:tav tm="100000">
                                          <p:val>
                                            <p:strVal val="1"/>
                                          </p:val>
                                        </p:tav>
                                      </p:tavLst>
                                    </p:anim>
                                    <p:anim to="" calcmode="lin" valueType="num">
                                      <p:cBhvr>
                                        <p:cTn id="48" dur="1000" fill="hold">
                                          <p:stCondLst>
                                            <p:cond delay="0"/>
                                          </p:stCondLst>
                                        </p:cTn>
                                        <p:tgtEl>
                                          <p:spTgt spid="32"/>
                                        </p:tgtEl>
                                        <p:attrNameLst>
                                          <p:attrName>ppt_y</p:attrName>
                                        </p:attrNameLst>
                                      </p:cBhvr>
                                      <p:tavLst>
                                        <p:tav tm="0" fmla="#ppt_y+(8/9)*(#ppt_y-(#ppt_y+#ppt_h/2))*((1.5-1.5*$)^2-(1.5-1.5*$)^3)">
                                          <p:val>
                                            <p:strVal val="0"/>
                                          </p:val>
                                        </p:tav>
                                        <p:tav tm="100000">
                                          <p:val>
                                            <p:strVal val="1"/>
                                          </p:val>
                                        </p:tav>
                                      </p:tavLst>
                                    </p:anim>
                                    <p:anim to="" calcmode="lin" valueType="num">
                                      <p:cBhvr>
                                        <p:cTn id="49" dur="1000" fill="hold">
                                          <p:stCondLst>
                                            <p:cond delay="0"/>
                                          </p:stCondLst>
                                        </p:cTn>
                                        <p:tgtEl>
                                          <p:spTgt spid="32"/>
                                        </p:tgtEl>
                                        <p:attrNameLst>
                                          <p:attrName>ppt_w</p:attrName>
                                        </p:attrNameLst>
                                      </p:cBhvr>
                                      <p:tavLst>
                                        <p:tav tm="0" fmla="#ppt_w+(8/9)*(#ppt_w-0)*((1.5-1.5*$)^2-(1.5-1.5*$)^3)">
                                          <p:val>
                                            <p:strVal val="0"/>
                                          </p:val>
                                        </p:tav>
                                        <p:tav tm="100000">
                                          <p:val>
                                            <p:strVal val="1"/>
                                          </p:val>
                                        </p:tav>
                                      </p:tavLst>
                                    </p:anim>
                                    <p:anim to="" calcmode="lin" valueType="num">
                                      <p:cBhvr>
                                        <p:cTn id="50" dur="1000" fill="hold">
                                          <p:stCondLst>
                                            <p:cond delay="0"/>
                                          </p:stCondLst>
                                        </p:cTn>
                                        <p:tgtEl>
                                          <p:spTgt spid="32"/>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8"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p>
        </p:txBody>
      </p:sp>
      <p:pic>
        <p:nvPicPr>
          <p:cNvPr id="8" name="图形 7">
            <a:extLst>
              <a:ext uri="{FF2B5EF4-FFF2-40B4-BE49-F238E27FC236}">
                <a16:creationId xmlns="" xmlns:a16="http://schemas.microsoft.com/office/drawing/2014/main" id="{1A7B0B36-EF0B-4B41-8FA9-06DF6B2BEC6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092950" y="1993076"/>
            <a:ext cx="3771901" cy="3782707"/>
          </a:xfrm>
          <a:prstGeom prst="rect">
            <a:avLst/>
          </a:prstGeom>
        </p:spPr>
      </p:pic>
      <p:grpSp>
        <p:nvGrpSpPr>
          <p:cNvPr id="10" name="组合 9">
            <a:extLst>
              <a:ext uri="{FF2B5EF4-FFF2-40B4-BE49-F238E27FC236}">
                <a16:creationId xmlns="" xmlns:a16="http://schemas.microsoft.com/office/drawing/2014/main" id="{25538A84-639C-47F6-B22B-B1655C710DC0}"/>
              </a:ext>
            </a:extLst>
          </p:cNvPr>
          <p:cNvGrpSpPr/>
          <p:nvPr/>
        </p:nvGrpSpPr>
        <p:grpSpPr>
          <a:xfrm>
            <a:off x="1759184" y="1785822"/>
            <a:ext cx="2324152" cy="577074"/>
            <a:chOff x="1119596" y="1953996"/>
            <a:chExt cx="2324152" cy="577074"/>
          </a:xfrm>
        </p:grpSpPr>
        <p:sp>
          <p:nvSpPr>
            <p:cNvPr id="11" name="矩形: 圆角 10">
              <a:extLst>
                <a:ext uri="{FF2B5EF4-FFF2-40B4-BE49-F238E27FC236}">
                  <a16:creationId xmlns="" xmlns:a16="http://schemas.microsoft.com/office/drawing/2014/main" id="{F60EAFD7-878B-47BC-9E30-75AFAA2DF064}"/>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6FD12838-5118-4690-B3BB-E327487D5278}"/>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主导型</a:t>
              </a:r>
            </a:p>
          </p:txBody>
        </p:sp>
      </p:grpSp>
      <p:sp>
        <p:nvSpPr>
          <p:cNvPr id="13" name="文本框 12">
            <a:extLst>
              <a:ext uri="{FF2B5EF4-FFF2-40B4-BE49-F238E27FC236}">
                <a16:creationId xmlns="" xmlns:a16="http://schemas.microsoft.com/office/drawing/2014/main" id="{E98ABF30-FF6E-4EEE-92B5-858EFAA99D61}"/>
              </a:ext>
            </a:extLst>
          </p:cNvPr>
          <p:cNvSpPr txBox="1"/>
          <p:nvPr/>
        </p:nvSpPr>
        <p:spPr>
          <a:xfrm>
            <a:off x="1890933" y="2516582"/>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自我意识强，喜欢支配一切，要求他人认同。</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在此类消费做选择时，多表示肯定，给予适当的引导，不要催促其做出决定。</a:t>
            </a:r>
          </a:p>
        </p:txBody>
      </p:sp>
      <p:grpSp>
        <p:nvGrpSpPr>
          <p:cNvPr id="14" name="组合 13">
            <a:extLst>
              <a:ext uri="{FF2B5EF4-FFF2-40B4-BE49-F238E27FC236}">
                <a16:creationId xmlns="" xmlns:a16="http://schemas.microsoft.com/office/drawing/2014/main" id="{070A4404-7D5B-4FBC-A09B-3A76D9B9570F}"/>
              </a:ext>
            </a:extLst>
          </p:cNvPr>
          <p:cNvGrpSpPr/>
          <p:nvPr/>
        </p:nvGrpSpPr>
        <p:grpSpPr>
          <a:xfrm>
            <a:off x="1759184" y="4081644"/>
            <a:ext cx="2324152" cy="577074"/>
            <a:chOff x="1119596" y="1953996"/>
            <a:chExt cx="2324152" cy="577074"/>
          </a:xfrm>
        </p:grpSpPr>
        <p:sp>
          <p:nvSpPr>
            <p:cNvPr id="15" name="矩形: 圆角 14">
              <a:extLst>
                <a:ext uri="{FF2B5EF4-FFF2-40B4-BE49-F238E27FC236}">
                  <a16:creationId xmlns="" xmlns:a16="http://schemas.microsoft.com/office/drawing/2014/main" id="{B7DBF535-61FC-45FF-99E8-523B6A02BC29}"/>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 xmlns:a16="http://schemas.microsoft.com/office/drawing/2014/main" id="{4264A417-773A-426E-B5BA-24700EEFEF57}"/>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优柔型</a:t>
              </a:r>
            </a:p>
          </p:txBody>
        </p:sp>
      </p:grpSp>
      <p:sp>
        <p:nvSpPr>
          <p:cNvPr id="17" name="文本框 16">
            <a:extLst>
              <a:ext uri="{FF2B5EF4-FFF2-40B4-BE49-F238E27FC236}">
                <a16:creationId xmlns="" xmlns:a16="http://schemas.microsoft.com/office/drawing/2014/main" id="{D8455F9D-EF56-4B56-8C41-C498970C3E9C}"/>
              </a:ext>
            </a:extLst>
          </p:cNvPr>
          <p:cNvSpPr txBox="1"/>
          <p:nvPr/>
        </p:nvSpPr>
        <p:spPr>
          <a:xfrm>
            <a:off x="1890933" y="4812404"/>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受外界影响较大，选购目标不明确，不断改变主意。</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主动出击，居于主导位置，不断鼓动劝诱，切断消费者后顾之忧。</a:t>
            </a:r>
          </a:p>
        </p:txBody>
      </p:sp>
    </p:spTree>
    <p:extLst>
      <p:ext uri="{BB962C8B-B14F-4D97-AF65-F5344CB8AC3E}">
        <p14:creationId xmlns:p14="http://schemas.microsoft.com/office/powerpoint/2010/main" val="40300273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23" presetClass="entr" presetSubtype="528" fill="hold" grpId="0" nodeType="withEffect">
                                  <p:stCondLst>
                                    <p:cond delay="0"/>
                                  </p:stCondLst>
                                  <p:iterate type="lt">
                                    <p:tmPct val="5000"/>
                                  </p:iterate>
                                  <p:childTnLst>
                                    <p:set>
                                      <p:cBhvr>
                                        <p:cTn id="26" dur="1" fill="hold">
                                          <p:stCondLst>
                                            <p:cond delay="0"/>
                                          </p:stCondLst>
                                        </p:cTn>
                                        <p:tgtEl>
                                          <p:spTgt spid="13"/>
                                        </p:tgtEl>
                                        <p:attrNameLst>
                                          <p:attrName>style.visibility</p:attrName>
                                        </p:attrNameLst>
                                      </p:cBhvr>
                                      <p:to>
                                        <p:strVal val="visible"/>
                                      </p:to>
                                    </p:set>
                                    <p:anim to="" calcmode="lin" valueType="num">
                                      <p:cBhvr>
                                        <p:cTn id="27"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28"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29"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30"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31" fill="hold">
                            <p:stCondLst>
                              <p:cond delay="5950"/>
                            </p:stCondLst>
                            <p:childTnLst>
                              <p:par>
                                <p:cTn id="32" presetID="14" presetClass="entr" presetSubtype="1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17"/>
                                        </p:tgtEl>
                                        <p:attrNameLst>
                                          <p:attrName>style.visibility</p:attrName>
                                        </p:attrNameLst>
                                      </p:cBhvr>
                                      <p:to>
                                        <p:strVal val="visible"/>
                                      </p:to>
                                    </p:set>
                                    <p:anim to="" calcmode="lin" valueType="num">
                                      <p:cBhvr>
                                        <p:cTn id="37"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38"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39"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40"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p>
        </p:txBody>
      </p:sp>
      <p:grpSp>
        <p:nvGrpSpPr>
          <p:cNvPr id="8" name="组合 7">
            <a:extLst>
              <a:ext uri="{FF2B5EF4-FFF2-40B4-BE49-F238E27FC236}">
                <a16:creationId xmlns="" xmlns:a16="http://schemas.microsoft.com/office/drawing/2014/main" id="{1B76CBD8-61F0-40C5-ACF7-AE2ED3203E91}"/>
              </a:ext>
            </a:extLst>
          </p:cNvPr>
          <p:cNvGrpSpPr/>
          <p:nvPr/>
        </p:nvGrpSpPr>
        <p:grpSpPr>
          <a:xfrm>
            <a:off x="1759184" y="1785822"/>
            <a:ext cx="2324152" cy="577074"/>
            <a:chOff x="1119596" y="1953996"/>
            <a:chExt cx="2324152" cy="577074"/>
          </a:xfrm>
        </p:grpSpPr>
        <p:sp>
          <p:nvSpPr>
            <p:cNvPr id="10" name="矩形: 圆角 9">
              <a:extLst>
                <a:ext uri="{FF2B5EF4-FFF2-40B4-BE49-F238E27FC236}">
                  <a16:creationId xmlns="" xmlns:a16="http://schemas.microsoft.com/office/drawing/2014/main" id="{3B7012E2-58D9-49B6-8D89-377A3489A6CD}"/>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7DDC4435-DCC1-4498-AE9A-2125721C3D4E}"/>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分析型</a:t>
              </a:r>
            </a:p>
          </p:txBody>
        </p:sp>
      </p:grpSp>
      <p:sp>
        <p:nvSpPr>
          <p:cNvPr id="12" name="文本框 11">
            <a:extLst>
              <a:ext uri="{FF2B5EF4-FFF2-40B4-BE49-F238E27FC236}">
                <a16:creationId xmlns="" xmlns:a16="http://schemas.microsoft.com/office/drawing/2014/main" id="{55415DD2-2D55-42BF-987A-C7F56B99D77F}"/>
              </a:ext>
            </a:extLst>
          </p:cNvPr>
          <p:cNvSpPr txBox="1"/>
          <p:nvPr/>
        </p:nvSpPr>
        <p:spPr>
          <a:xfrm>
            <a:off x="1890933" y="2516582"/>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非常关注产品的性价比，通常较迟做出购买决定。</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详细介绍产品的所有信息，客观解释产品的优缺点，强调其物有所值，要有相当的耐心。</a:t>
            </a:r>
          </a:p>
        </p:txBody>
      </p:sp>
      <p:grpSp>
        <p:nvGrpSpPr>
          <p:cNvPr id="13" name="组合 12">
            <a:extLst>
              <a:ext uri="{FF2B5EF4-FFF2-40B4-BE49-F238E27FC236}">
                <a16:creationId xmlns="" xmlns:a16="http://schemas.microsoft.com/office/drawing/2014/main" id="{B5701F45-D1EB-43B1-8A40-B61F5378485D}"/>
              </a:ext>
            </a:extLst>
          </p:cNvPr>
          <p:cNvGrpSpPr/>
          <p:nvPr/>
        </p:nvGrpSpPr>
        <p:grpSpPr>
          <a:xfrm>
            <a:off x="1759184" y="4081644"/>
            <a:ext cx="2324152" cy="577074"/>
            <a:chOff x="1119596" y="1953996"/>
            <a:chExt cx="2324152" cy="577074"/>
          </a:xfrm>
        </p:grpSpPr>
        <p:sp>
          <p:nvSpPr>
            <p:cNvPr id="14" name="矩形: 圆角 13">
              <a:extLst>
                <a:ext uri="{FF2B5EF4-FFF2-40B4-BE49-F238E27FC236}">
                  <a16:creationId xmlns="" xmlns:a16="http://schemas.microsoft.com/office/drawing/2014/main" id="{4D233C35-E01D-46F0-B213-99D1FEAF83D8}"/>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a:extLst>
                <a:ext uri="{FF2B5EF4-FFF2-40B4-BE49-F238E27FC236}">
                  <a16:creationId xmlns="" xmlns:a16="http://schemas.microsoft.com/office/drawing/2014/main" id="{39DC0D01-D6F3-4436-8A96-C0233BBCDC6C}"/>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果断型</a:t>
              </a:r>
            </a:p>
          </p:txBody>
        </p:sp>
      </p:grpSp>
      <p:sp>
        <p:nvSpPr>
          <p:cNvPr id="16" name="文本框 15">
            <a:extLst>
              <a:ext uri="{FF2B5EF4-FFF2-40B4-BE49-F238E27FC236}">
                <a16:creationId xmlns="" xmlns:a16="http://schemas.microsoft.com/office/drawing/2014/main" id="{60284158-0E74-4BA2-B60B-79E611E41ADC}"/>
              </a:ext>
            </a:extLst>
          </p:cNvPr>
          <p:cNvSpPr txBox="1"/>
          <p:nvPr/>
        </p:nvSpPr>
        <p:spPr>
          <a:xfrm>
            <a:off x="1890933" y="4812404"/>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当机立断，</a:t>
            </a:r>
            <a:r>
              <a:rPr lang="zh-CN" altLang="en-US" sz="1400" dirty="0" smtClean="0">
                <a:cs typeface="+mn-ea"/>
                <a:sym typeface="+mn-lt"/>
              </a:rPr>
              <a:t>凭优品印象</a:t>
            </a:r>
            <a:r>
              <a:rPr lang="zh-CN" altLang="en-US" sz="1400" dirty="0">
                <a:cs typeface="+mn-ea"/>
                <a:sym typeface="+mn-lt"/>
              </a:rPr>
              <a:t>决定购买目标，考虑不周详。</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店员要作为专家对其予以引导，从消费者的角度去考虑问题，适当提出建议，使其最终得到满意的产品。</a:t>
            </a:r>
          </a:p>
        </p:txBody>
      </p:sp>
      <p:pic>
        <p:nvPicPr>
          <p:cNvPr id="17" name="图片 16">
            <a:extLst>
              <a:ext uri="{FF2B5EF4-FFF2-40B4-BE49-F238E27FC236}">
                <a16:creationId xmlns="" xmlns:a16="http://schemas.microsoft.com/office/drawing/2014/main" id="{89B8B848-C749-4677-AB23-1A6693688F47}"/>
              </a:ext>
            </a:extLst>
          </p:cNvPr>
          <p:cNvPicPr>
            <a:picLocks noChangeAspect="1"/>
          </p:cNvPicPr>
          <p:nvPr/>
        </p:nvPicPr>
        <p:blipFill>
          <a:blip r:embed="rId2"/>
          <a:stretch>
            <a:fillRect/>
          </a:stretch>
        </p:blipFill>
        <p:spPr>
          <a:xfrm>
            <a:off x="6899172" y="1296361"/>
            <a:ext cx="4497757" cy="4495235"/>
          </a:xfrm>
          <a:prstGeom prst="rect">
            <a:avLst/>
          </a:prstGeom>
        </p:spPr>
      </p:pic>
    </p:spTree>
    <p:extLst>
      <p:ext uri="{BB962C8B-B14F-4D97-AF65-F5344CB8AC3E}">
        <p14:creationId xmlns:p14="http://schemas.microsoft.com/office/powerpoint/2010/main" val="17473182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23" presetClass="entr" presetSubtype="528" fill="hold" grpId="0" nodeType="withEffect">
                                  <p:stCondLst>
                                    <p:cond delay="0"/>
                                  </p:stCondLst>
                                  <p:iterate type="lt">
                                    <p:tmPct val="5000"/>
                                  </p:iterate>
                                  <p:childTnLst>
                                    <p:set>
                                      <p:cBhvr>
                                        <p:cTn id="26" dur="1" fill="hold">
                                          <p:stCondLst>
                                            <p:cond delay="0"/>
                                          </p:stCondLst>
                                        </p:cTn>
                                        <p:tgtEl>
                                          <p:spTgt spid="12"/>
                                        </p:tgtEl>
                                        <p:attrNameLst>
                                          <p:attrName>style.visibility</p:attrName>
                                        </p:attrNameLst>
                                      </p:cBhvr>
                                      <p:to>
                                        <p:strVal val="visible"/>
                                      </p:to>
                                    </p:set>
                                    <p:anim to="" calcmode="lin" valueType="num">
                                      <p:cBhvr>
                                        <p:cTn id="27" dur="1000" fill="hold">
                                          <p:stCondLst>
                                            <p:cond delay="0"/>
                                          </p:stCondLst>
                                        </p:cTn>
                                        <p:tgtEl>
                                          <p:spTgt spid="12"/>
                                        </p:tgtEl>
                                        <p:attrNameLst>
                                          <p:attrName>ppt_x</p:attrName>
                                        </p:attrNameLst>
                                      </p:cBhvr>
                                      <p:tavLst>
                                        <p:tav tm="0" fmla="#ppt_x+(8/9)*(#ppt_x-(#ppt_x-#ppt_w/2))*((1.5-1.5*$)^2-(1.5-1.5*$)^3)">
                                          <p:val>
                                            <p:strVal val="0"/>
                                          </p:val>
                                        </p:tav>
                                        <p:tav tm="100000">
                                          <p:val>
                                            <p:strVal val="1"/>
                                          </p:val>
                                        </p:tav>
                                      </p:tavLst>
                                    </p:anim>
                                    <p:anim to="" calcmode="lin" valueType="num">
                                      <p:cBhvr>
                                        <p:cTn id="28" dur="1000" fill="hold">
                                          <p:stCondLst>
                                            <p:cond delay="0"/>
                                          </p:stCondLst>
                                        </p:cTn>
                                        <p:tgtEl>
                                          <p:spTgt spid="12"/>
                                        </p:tgtEl>
                                        <p:attrNameLst>
                                          <p:attrName>ppt_y</p:attrName>
                                        </p:attrNameLst>
                                      </p:cBhvr>
                                      <p:tavLst>
                                        <p:tav tm="0" fmla="#ppt_y+(8/9)*(#ppt_y-(#ppt_y+#ppt_h/2))*((1.5-1.5*$)^2-(1.5-1.5*$)^3)">
                                          <p:val>
                                            <p:strVal val="0"/>
                                          </p:val>
                                        </p:tav>
                                        <p:tav tm="100000">
                                          <p:val>
                                            <p:strVal val="1"/>
                                          </p:val>
                                        </p:tav>
                                      </p:tavLst>
                                    </p:anim>
                                    <p:anim to="" calcmode="lin" valueType="num">
                                      <p:cBhvr>
                                        <p:cTn id="29" dur="1000" fill="hold">
                                          <p:stCondLst>
                                            <p:cond delay="0"/>
                                          </p:stCondLst>
                                        </p:cTn>
                                        <p:tgtEl>
                                          <p:spTgt spid="12"/>
                                        </p:tgtEl>
                                        <p:attrNameLst>
                                          <p:attrName>ppt_w</p:attrName>
                                        </p:attrNameLst>
                                      </p:cBhvr>
                                      <p:tavLst>
                                        <p:tav tm="0" fmla="#ppt_w+(8/9)*(#ppt_w-0)*((1.5-1.5*$)^2-(1.5-1.5*$)^3)">
                                          <p:val>
                                            <p:strVal val="0"/>
                                          </p:val>
                                        </p:tav>
                                        <p:tav tm="100000">
                                          <p:val>
                                            <p:strVal val="1"/>
                                          </p:val>
                                        </p:tav>
                                      </p:tavLst>
                                    </p:anim>
                                    <p:anim to="" calcmode="lin" valueType="num">
                                      <p:cBhvr>
                                        <p:cTn id="30" dur="1000" fill="hold">
                                          <p:stCondLst>
                                            <p:cond delay="0"/>
                                          </p:stCondLst>
                                        </p:cTn>
                                        <p:tgtEl>
                                          <p:spTgt spid="12"/>
                                        </p:tgtEl>
                                        <p:attrNameLst>
                                          <p:attrName>ppt_h</p:attrName>
                                        </p:attrNameLst>
                                      </p:cBhvr>
                                      <p:tavLst>
                                        <p:tav tm="0" fmla="#ppt_h+(8/9)*(#ppt_h-0)*((1.5-1.5*$)^2-(1.5-1.5*$)^3)">
                                          <p:val>
                                            <p:strVal val="0"/>
                                          </p:val>
                                        </p:tav>
                                        <p:tav tm="100000">
                                          <p:val>
                                            <p:strVal val="1"/>
                                          </p:val>
                                        </p:tav>
                                      </p:tavLst>
                                    </p:anim>
                                  </p:childTnLst>
                                </p:cTn>
                              </p:par>
                            </p:childTnLst>
                          </p:cTn>
                        </p:par>
                        <p:par>
                          <p:cTn id="31" fill="hold">
                            <p:stCondLst>
                              <p:cond delay="6800"/>
                            </p:stCondLst>
                            <p:childTnLst>
                              <p:par>
                                <p:cTn id="32" presetID="14" presetClass="entr" presetSubtype="1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16"/>
                                        </p:tgtEl>
                                        <p:attrNameLst>
                                          <p:attrName>style.visibility</p:attrName>
                                        </p:attrNameLst>
                                      </p:cBhvr>
                                      <p:to>
                                        <p:strVal val="visible"/>
                                      </p:to>
                                    </p:set>
                                    <p:anim to="" calcmode="lin" valueType="num">
                                      <p:cBhvr>
                                        <p:cTn id="37" dur="1000" fill="hold">
                                          <p:stCondLst>
                                            <p:cond delay="0"/>
                                          </p:stCondLst>
                                        </p:cTn>
                                        <p:tgtEl>
                                          <p:spTgt spid="16"/>
                                        </p:tgtEl>
                                        <p:attrNameLst>
                                          <p:attrName>ppt_x</p:attrName>
                                        </p:attrNameLst>
                                      </p:cBhvr>
                                      <p:tavLst>
                                        <p:tav tm="0" fmla="#ppt_x+(8/9)*(#ppt_x-(#ppt_x-#ppt_w/2))*((1.5-1.5*$)^2-(1.5-1.5*$)^3)">
                                          <p:val>
                                            <p:strVal val="0"/>
                                          </p:val>
                                        </p:tav>
                                        <p:tav tm="100000">
                                          <p:val>
                                            <p:strVal val="1"/>
                                          </p:val>
                                        </p:tav>
                                      </p:tavLst>
                                    </p:anim>
                                    <p:anim to="" calcmode="lin" valueType="num">
                                      <p:cBhvr>
                                        <p:cTn id="38" dur="1000" fill="hold">
                                          <p:stCondLst>
                                            <p:cond delay="0"/>
                                          </p:stCondLst>
                                        </p:cTn>
                                        <p:tgtEl>
                                          <p:spTgt spid="16"/>
                                        </p:tgtEl>
                                        <p:attrNameLst>
                                          <p:attrName>ppt_y</p:attrName>
                                        </p:attrNameLst>
                                      </p:cBhvr>
                                      <p:tavLst>
                                        <p:tav tm="0" fmla="#ppt_y+(8/9)*(#ppt_y-(#ppt_y+#ppt_h/2))*((1.5-1.5*$)^2-(1.5-1.5*$)^3)">
                                          <p:val>
                                            <p:strVal val="0"/>
                                          </p:val>
                                        </p:tav>
                                        <p:tav tm="100000">
                                          <p:val>
                                            <p:strVal val="1"/>
                                          </p:val>
                                        </p:tav>
                                      </p:tavLst>
                                    </p:anim>
                                    <p:anim to="" calcmode="lin" valueType="num">
                                      <p:cBhvr>
                                        <p:cTn id="39" dur="1000" fill="hold">
                                          <p:stCondLst>
                                            <p:cond delay="0"/>
                                          </p:stCondLst>
                                        </p:cTn>
                                        <p:tgtEl>
                                          <p:spTgt spid="16"/>
                                        </p:tgtEl>
                                        <p:attrNameLst>
                                          <p:attrName>ppt_w</p:attrName>
                                        </p:attrNameLst>
                                      </p:cBhvr>
                                      <p:tavLst>
                                        <p:tav tm="0" fmla="#ppt_w+(8/9)*(#ppt_w-0)*((1.5-1.5*$)^2-(1.5-1.5*$)^3)">
                                          <p:val>
                                            <p:strVal val="0"/>
                                          </p:val>
                                        </p:tav>
                                        <p:tav tm="100000">
                                          <p:val>
                                            <p:strVal val="1"/>
                                          </p:val>
                                        </p:tav>
                                      </p:tavLst>
                                    </p:anim>
                                    <p:anim to="" calcmode="lin" valueType="num">
                                      <p:cBhvr>
                                        <p:cTn id="40" dur="1000" fill="hold">
                                          <p:stCondLst>
                                            <p:cond delay="0"/>
                                          </p:stCondLst>
                                        </p:cTn>
                                        <p:tgtEl>
                                          <p:spTgt spid="16"/>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 xmlns:a16="http://schemas.microsoft.com/office/drawing/2014/main" id="{E59859D6-FD3C-4EC2-80BD-BF9B58A1A20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111707" y="891797"/>
            <a:ext cx="5456021" cy="5471652"/>
          </a:xfrm>
          <a:prstGeom prst="rect">
            <a:avLst/>
          </a:prstGeom>
        </p:spPr>
      </p:pic>
      <p:pic>
        <p:nvPicPr>
          <p:cNvPr id="6" name="图片 5">
            <a:extLst>
              <a:ext uri="{FF2B5EF4-FFF2-40B4-BE49-F238E27FC236}">
                <a16:creationId xmlns="" xmlns:a16="http://schemas.microsoft.com/office/drawing/2014/main" id="{2EBE96D0-8A5C-4DB3-98F6-6A74B3C67067}"/>
              </a:ext>
            </a:extLst>
          </p:cNvPr>
          <p:cNvPicPr>
            <a:picLocks noChangeAspect="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 xmlns:a16="http://schemas.microsoft.com/office/drawing/2014/main" id="{996A41CE-10E4-4381-BC50-91F31A254F7D}"/>
              </a:ext>
            </a:extLst>
          </p:cNvPr>
          <p:cNvSpPr txBox="1">
            <a:spLocks noChangeArrowheads="1"/>
          </p:cNvSpPr>
          <p:nvPr>
            <p:custDataLst>
              <p:tags r:id="rId1"/>
            </p:custDataLst>
          </p:nvPr>
        </p:nvSpPr>
        <p:spPr bwMode="auto">
          <a:xfrm>
            <a:off x="2276422" y="1189989"/>
            <a:ext cx="233035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kumimoji="0" lang="en-US" altLang="zh-CN" sz="13800" b="1" i="0" u="none" strike="noStrike" kern="1200" cap="none" spc="0" normalizeH="0" dirty="0">
                <a:ln>
                  <a:noFill/>
                </a:ln>
                <a:solidFill>
                  <a:srgbClr val="9AB8EE"/>
                </a:solidFill>
                <a:effectLst/>
                <a:uLnTx/>
                <a:uFillTx/>
                <a:latin typeface="+mn-lt"/>
                <a:ea typeface="+mn-ea"/>
                <a:cs typeface="+mn-ea"/>
                <a:sym typeface="+mn-lt"/>
              </a:rPr>
              <a:t>05</a:t>
            </a:r>
            <a:endParaRPr kumimoji="0" lang="zh-CN" altLang="zh-CN" sz="13800" b="1" i="0" u="none" strike="noStrike" kern="1200" cap="none" spc="0" normalizeH="0" baseline="0" noProof="0" dirty="0">
              <a:ln>
                <a:noFill/>
              </a:ln>
              <a:solidFill>
                <a:srgbClr val="9AB8EE"/>
              </a:solidFill>
              <a:effectLst/>
              <a:uLnTx/>
              <a:uFillTx/>
              <a:latin typeface="+mn-lt"/>
              <a:ea typeface="+mn-ea"/>
              <a:cs typeface="+mn-ea"/>
              <a:sym typeface="+mn-lt"/>
            </a:endParaRPr>
          </a:p>
        </p:txBody>
      </p:sp>
      <p:sp>
        <p:nvSpPr>
          <p:cNvPr id="8" name="文本框 7">
            <a:extLst>
              <a:ext uri="{FF2B5EF4-FFF2-40B4-BE49-F238E27FC236}">
                <a16:creationId xmlns="" xmlns:a16="http://schemas.microsoft.com/office/drawing/2014/main" id="{9FA8B2E2-454E-40B2-A43A-F99E9B49433F}"/>
              </a:ext>
            </a:extLst>
          </p:cNvPr>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促成交易的方法</a:t>
            </a:r>
          </a:p>
        </p:txBody>
      </p:sp>
      <p:sp>
        <p:nvSpPr>
          <p:cNvPr id="12" name="矩形 11">
            <a:extLst>
              <a:ext uri="{FF2B5EF4-FFF2-40B4-BE49-F238E27FC236}">
                <a16:creationId xmlns="" xmlns:a16="http://schemas.microsoft.com/office/drawing/2014/main" id="{579EC17A-EA0A-4D9A-89E2-A6038D35579E}"/>
              </a:ext>
            </a:extLst>
          </p:cNvPr>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 xmlns:a16="http://schemas.microsoft.com/office/drawing/2014/main" id="{941B0601-7730-42BF-878E-3A1B06A068AC}"/>
              </a:ext>
            </a:extLst>
          </p:cNvPr>
          <p:cNvSpPr txBox="1">
            <a:spLocks noChangeArrowheads="1"/>
          </p:cNvSpPr>
          <p:nvPr>
            <p:custDataLst>
              <p:tags r:id="rId2"/>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FIVE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extLst>
      <p:ext uri="{BB962C8B-B14F-4D97-AF65-F5344CB8AC3E}">
        <p14:creationId xmlns:p14="http://schemas.microsoft.com/office/powerpoint/2010/main" val="3092697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385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35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grpSp>
        <p:nvGrpSpPr>
          <p:cNvPr id="24" name="组合 23">
            <a:extLst>
              <a:ext uri="{FF2B5EF4-FFF2-40B4-BE49-F238E27FC236}">
                <a16:creationId xmlns="" xmlns:a16="http://schemas.microsoft.com/office/drawing/2014/main" id="{7F69F247-B0FA-44F2-B73C-02633CB55A58}"/>
              </a:ext>
            </a:extLst>
          </p:cNvPr>
          <p:cNvGrpSpPr/>
          <p:nvPr/>
        </p:nvGrpSpPr>
        <p:grpSpPr>
          <a:xfrm>
            <a:off x="1992370" y="1868995"/>
            <a:ext cx="2324152" cy="577074"/>
            <a:chOff x="1119596" y="1953996"/>
            <a:chExt cx="2324152" cy="577074"/>
          </a:xfrm>
          <a:effectLst/>
        </p:grpSpPr>
        <p:sp>
          <p:nvSpPr>
            <p:cNvPr id="25" name="矩形: 圆角 24">
              <a:extLst>
                <a:ext uri="{FF2B5EF4-FFF2-40B4-BE49-F238E27FC236}">
                  <a16:creationId xmlns="" xmlns:a16="http://schemas.microsoft.com/office/drawing/2014/main" id="{2E209811-8033-4358-BC2E-71A3BF8E0AFE}"/>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 xmlns:a16="http://schemas.microsoft.com/office/drawing/2014/main" id="{5A32E49A-3368-4BB3-8B32-B6DA4DC5F497}"/>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请求成交法 </a:t>
              </a:r>
            </a:p>
          </p:txBody>
        </p:sp>
      </p:grpSp>
      <p:sp>
        <p:nvSpPr>
          <p:cNvPr id="27" name="TextBox 40">
            <a:extLst>
              <a:ext uri="{FF2B5EF4-FFF2-40B4-BE49-F238E27FC236}">
                <a16:creationId xmlns="" xmlns:a16="http://schemas.microsoft.com/office/drawing/2014/main" id="{A5C63D57-D492-4D31-BB08-D978A40BD457}"/>
              </a:ext>
            </a:extLst>
          </p:cNvPr>
          <p:cNvSpPr txBox="1"/>
          <p:nvPr/>
        </p:nvSpPr>
        <p:spPr>
          <a:xfrm>
            <a:off x="1992369" y="2698627"/>
            <a:ext cx="5097859" cy="1338828"/>
          </a:xfrm>
          <a:prstGeom prst="rect">
            <a:avLst/>
          </a:prstGeom>
          <a:noFill/>
        </p:spPr>
        <p:txBody>
          <a:bodyPr wrap="square" rtlCol="0">
            <a:spAutoFit/>
          </a:bodyPr>
          <a:lstStyle/>
          <a:p>
            <a:pPr>
              <a:lnSpc>
                <a:spcPct val="150000"/>
              </a:lnSpc>
            </a:pPr>
            <a:r>
              <a:rPr lang="zh-CN" altLang="en-US" dirty="0">
                <a:solidFill>
                  <a:schemeClr val="bg1">
                    <a:lumMod val="50000"/>
                  </a:schemeClr>
                </a:solidFill>
                <a:cs typeface="+mn-ea"/>
                <a:sym typeface="+mn-lt"/>
              </a:rPr>
              <a:t>请求成交法又称之为直接成交法，这是销售人员向客户主动地提出成交的要求，直接要求客户购买销售的商品的一种方法。 </a:t>
            </a:r>
          </a:p>
        </p:txBody>
      </p:sp>
      <p:sp>
        <p:nvSpPr>
          <p:cNvPr id="28" name="文本框 27">
            <a:extLst>
              <a:ext uri="{FF2B5EF4-FFF2-40B4-BE49-F238E27FC236}">
                <a16:creationId xmlns="" xmlns:a16="http://schemas.microsoft.com/office/drawing/2014/main" id="{B0263D04-ED76-4E3D-B1A0-B01AF18C7262}"/>
              </a:ext>
            </a:extLst>
          </p:cNvPr>
          <p:cNvSpPr txBox="1"/>
          <p:nvPr/>
        </p:nvSpPr>
        <p:spPr>
          <a:xfrm>
            <a:off x="1992370" y="4053236"/>
            <a:ext cx="5767214" cy="1846146"/>
          </a:xfrm>
          <a:prstGeom prst="rect">
            <a:avLst/>
          </a:prstGeom>
          <a:noFill/>
        </p:spPr>
        <p:txBody>
          <a:bodyPr wrap="square" rtlCol="0">
            <a:spAutoFit/>
          </a:bodyPr>
          <a:lstStyle/>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对老客户适用此法</a:t>
            </a:r>
          </a:p>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当知道顾客有意向，但是犹豫不决的时候</a:t>
            </a:r>
          </a:p>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当顾客提不出新的异议，又不主动开口时</a:t>
            </a:r>
          </a:p>
        </p:txBody>
      </p:sp>
      <p:pic>
        <p:nvPicPr>
          <p:cNvPr id="3" name="图片 2">
            <a:extLst>
              <a:ext uri="{FF2B5EF4-FFF2-40B4-BE49-F238E27FC236}">
                <a16:creationId xmlns="" xmlns:a16="http://schemas.microsoft.com/office/drawing/2014/main" id="{35C78918-FD29-4B72-9712-A1CA0C76C8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88" r="10695"/>
          <a:stretch/>
        </p:blipFill>
        <p:spPr>
          <a:xfrm>
            <a:off x="7010349" y="953360"/>
            <a:ext cx="4194628" cy="5360354"/>
          </a:xfrm>
          <a:prstGeom prst="rect">
            <a:avLst/>
          </a:prstGeom>
        </p:spPr>
      </p:pic>
    </p:spTree>
    <p:extLst>
      <p:ext uri="{BB962C8B-B14F-4D97-AF65-F5344CB8AC3E}">
        <p14:creationId xmlns:p14="http://schemas.microsoft.com/office/powerpoint/2010/main" val="34967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par>
                                <p:cTn id="29" presetID="23" presetClass="entr" presetSubtype="528" fill="hold" grpId="0" nodeType="withEffect">
                                  <p:stCondLst>
                                    <p:cond delay="0"/>
                                  </p:stCondLst>
                                  <p:iterate type="lt">
                                    <p:tmPct val="5000"/>
                                  </p:iterate>
                                  <p:childTnLst>
                                    <p:set>
                                      <p:cBhvr>
                                        <p:cTn id="30" dur="1" fill="hold">
                                          <p:stCondLst>
                                            <p:cond delay="0"/>
                                          </p:stCondLst>
                                        </p:cTn>
                                        <p:tgtEl>
                                          <p:spTgt spid="28"/>
                                        </p:tgtEl>
                                        <p:attrNameLst>
                                          <p:attrName>style.visibility</p:attrName>
                                        </p:attrNameLst>
                                      </p:cBhvr>
                                      <p:to>
                                        <p:strVal val="visible"/>
                                      </p:to>
                                    </p:set>
                                    <p:anim to="" calcmode="lin" valueType="num">
                                      <p:cBhvr>
                                        <p:cTn id="31" dur="1000" fill="hold">
                                          <p:stCondLst>
                                            <p:cond delay="0"/>
                                          </p:stCondLst>
                                        </p:cTn>
                                        <p:tgtEl>
                                          <p:spTgt spid="28"/>
                                        </p:tgtEl>
                                        <p:attrNameLst>
                                          <p:attrName>ppt_x</p:attrName>
                                        </p:attrNameLst>
                                      </p:cBhvr>
                                      <p:tavLst>
                                        <p:tav tm="0" fmla="#ppt_x+(8/9)*(#ppt_x-(#ppt_x-#ppt_w/2))*((1.5-1.5*$)^2-(1.5-1.5*$)^3)">
                                          <p:val>
                                            <p:strVal val="0"/>
                                          </p:val>
                                        </p:tav>
                                        <p:tav tm="100000">
                                          <p:val>
                                            <p:strVal val="1"/>
                                          </p:val>
                                        </p:tav>
                                      </p:tavLst>
                                    </p:anim>
                                    <p:anim to="" calcmode="lin" valueType="num">
                                      <p:cBhvr>
                                        <p:cTn id="32" dur="1000" fill="hold">
                                          <p:stCondLst>
                                            <p:cond delay="0"/>
                                          </p:stCondLst>
                                        </p:cTn>
                                        <p:tgtEl>
                                          <p:spTgt spid="28"/>
                                        </p:tgtEl>
                                        <p:attrNameLst>
                                          <p:attrName>ppt_y</p:attrName>
                                        </p:attrNameLst>
                                      </p:cBhvr>
                                      <p:tavLst>
                                        <p:tav tm="0" fmla="#ppt_y+(8/9)*(#ppt_y-(#ppt_y+#ppt_h/2))*((1.5-1.5*$)^2-(1.5-1.5*$)^3)">
                                          <p:val>
                                            <p:strVal val="0"/>
                                          </p:val>
                                        </p:tav>
                                        <p:tav tm="100000">
                                          <p:val>
                                            <p:strVal val="1"/>
                                          </p:val>
                                        </p:tav>
                                      </p:tavLst>
                                    </p:anim>
                                    <p:anim to="" calcmode="lin" valueType="num">
                                      <p:cBhvr>
                                        <p:cTn id="33" dur="1000" fill="hold">
                                          <p:stCondLst>
                                            <p:cond delay="0"/>
                                          </p:stCondLst>
                                        </p:cTn>
                                        <p:tgtEl>
                                          <p:spTgt spid="28"/>
                                        </p:tgtEl>
                                        <p:attrNameLst>
                                          <p:attrName>ppt_w</p:attrName>
                                        </p:attrNameLst>
                                      </p:cBhvr>
                                      <p:tavLst>
                                        <p:tav tm="0" fmla="#ppt_w+(8/9)*(#ppt_w-0)*((1.5-1.5*$)^2-(1.5-1.5*$)^3)">
                                          <p:val>
                                            <p:strVal val="0"/>
                                          </p:val>
                                        </p:tav>
                                        <p:tav tm="100000">
                                          <p:val>
                                            <p:strVal val="1"/>
                                          </p:val>
                                        </p:tav>
                                      </p:tavLst>
                                    </p:anim>
                                    <p:anim to="" calcmode="lin" valueType="num">
                                      <p:cBhvr>
                                        <p:cTn id="34" dur="1000" fill="hold">
                                          <p:stCondLst>
                                            <p:cond delay="0"/>
                                          </p:stCondLst>
                                        </p:cTn>
                                        <p:tgtEl>
                                          <p:spTgt spid="28"/>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 xmlns:a16="http://schemas.microsoft.com/office/drawing/2014/main" id="{E59859D6-FD3C-4EC2-80BD-BF9B58A1A20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111707" y="891797"/>
            <a:ext cx="5456021" cy="5471652"/>
          </a:xfrm>
          <a:prstGeom prst="rect">
            <a:avLst/>
          </a:prstGeom>
        </p:spPr>
      </p:pic>
      <p:pic>
        <p:nvPicPr>
          <p:cNvPr id="6" name="图片 5">
            <a:extLst>
              <a:ext uri="{FF2B5EF4-FFF2-40B4-BE49-F238E27FC236}">
                <a16:creationId xmlns="" xmlns:a16="http://schemas.microsoft.com/office/drawing/2014/main" id="{2EBE96D0-8A5C-4DB3-98F6-6A74B3C67067}"/>
              </a:ext>
            </a:extLst>
          </p:cNvPr>
          <p:cNvPicPr>
            <a:picLocks noChangeAspect="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 xmlns:a16="http://schemas.microsoft.com/office/drawing/2014/main" id="{996A41CE-10E4-4381-BC50-91F31A254F7D}"/>
              </a:ext>
            </a:extLst>
          </p:cNvPr>
          <p:cNvSpPr txBox="1">
            <a:spLocks noChangeArrowheads="1"/>
          </p:cNvSpPr>
          <p:nvPr>
            <p:custDataLst>
              <p:tags r:id="rId1"/>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kumimoji="0" lang="en-US" altLang="zh-CN" sz="13800" i="0" u="none" strike="noStrike" kern="1200" cap="none" spc="0" normalizeH="0" dirty="0">
                <a:ln>
                  <a:noFill/>
                </a:ln>
                <a:solidFill>
                  <a:srgbClr val="9AB8EE"/>
                </a:solidFill>
                <a:effectLst/>
                <a:uLnTx/>
                <a:uFillTx/>
                <a:latin typeface="Agency FB" panose="020B0503020202020204" pitchFamily="34" charset="0"/>
                <a:ea typeface="+mn-ea"/>
                <a:cs typeface="+mn-ea"/>
                <a:sym typeface="+mn-lt"/>
              </a:rPr>
              <a:t>01</a:t>
            </a:r>
            <a:endParaRPr kumimoji="0" lang="zh-CN" altLang="zh-CN" sz="13800" i="0" u="none" strike="noStrike" kern="1200" cap="none" spc="0" normalizeH="0" baseline="0" noProof="0" dirty="0">
              <a:ln>
                <a:noFill/>
              </a:ln>
              <a:solidFill>
                <a:srgbClr val="9AB8EE"/>
              </a:solidFill>
              <a:effectLst/>
              <a:uLnTx/>
              <a:uFillTx/>
              <a:latin typeface="Agency FB" panose="020B0503020202020204" pitchFamily="34" charset="0"/>
              <a:ea typeface="+mn-ea"/>
              <a:cs typeface="+mn-ea"/>
              <a:sym typeface="+mn-lt"/>
            </a:endParaRPr>
          </a:p>
        </p:txBody>
      </p:sp>
      <p:sp>
        <p:nvSpPr>
          <p:cNvPr id="8" name="文本框 7">
            <a:extLst>
              <a:ext uri="{FF2B5EF4-FFF2-40B4-BE49-F238E27FC236}">
                <a16:creationId xmlns="" xmlns:a16="http://schemas.microsoft.com/office/drawing/2014/main" id="{9FA8B2E2-454E-40B2-A43A-F99E9B49433F}"/>
              </a:ext>
            </a:extLst>
          </p:cNvPr>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销售技巧</a:t>
            </a:r>
          </a:p>
        </p:txBody>
      </p:sp>
      <p:sp>
        <p:nvSpPr>
          <p:cNvPr id="12" name="矩形 11">
            <a:extLst>
              <a:ext uri="{FF2B5EF4-FFF2-40B4-BE49-F238E27FC236}">
                <a16:creationId xmlns="" xmlns:a16="http://schemas.microsoft.com/office/drawing/2014/main" id="{579EC17A-EA0A-4D9A-89E2-A6038D35579E}"/>
              </a:ext>
            </a:extLst>
          </p:cNvPr>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 xmlns:a16="http://schemas.microsoft.com/office/drawing/2014/main" id="{941B0601-7730-42BF-878E-3A1B06A068AC}"/>
              </a:ext>
            </a:extLst>
          </p:cNvPr>
          <p:cNvSpPr txBox="1">
            <a:spLocks noChangeArrowheads="1"/>
          </p:cNvSpPr>
          <p:nvPr>
            <p:custDataLst>
              <p:tags r:id="rId2"/>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ONE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 name="文本框 1"/>
          <p:cNvSpPr txBox="1"/>
          <p:nvPr/>
        </p:nvSpPr>
        <p:spPr>
          <a:xfrm>
            <a:off x="2512381" y="541538"/>
            <a:ext cx="1677879"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extLst>
      <p:ext uri="{BB962C8B-B14F-4D97-AF65-F5344CB8AC3E}">
        <p14:creationId xmlns:p14="http://schemas.microsoft.com/office/powerpoint/2010/main" val="151803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37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2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grpSp>
        <p:nvGrpSpPr>
          <p:cNvPr id="10" name="组合 9">
            <a:extLst>
              <a:ext uri="{FF2B5EF4-FFF2-40B4-BE49-F238E27FC236}">
                <a16:creationId xmlns="" xmlns:a16="http://schemas.microsoft.com/office/drawing/2014/main" id="{75465B3C-B3CA-43C9-B3A0-0BDE8C606B32}"/>
              </a:ext>
            </a:extLst>
          </p:cNvPr>
          <p:cNvGrpSpPr/>
          <p:nvPr/>
        </p:nvGrpSpPr>
        <p:grpSpPr>
          <a:xfrm>
            <a:off x="1992370" y="2253624"/>
            <a:ext cx="2324152" cy="577074"/>
            <a:chOff x="1119596" y="1953996"/>
            <a:chExt cx="2324152" cy="577074"/>
          </a:xfrm>
          <a:effectLst/>
        </p:grpSpPr>
        <p:sp>
          <p:nvSpPr>
            <p:cNvPr id="11" name="矩形: 圆角 10">
              <a:extLst>
                <a:ext uri="{FF2B5EF4-FFF2-40B4-BE49-F238E27FC236}">
                  <a16:creationId xmlns="" xmlns:a16="http://schemas.microsoft.com/office/drawing/2014/main" id="{4B0BF70F-5DC3-4C79-B8B5-95F85846D8C8}"/>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ED0DE231-450C-4899-BE79-CE54CD0D796A}"/>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假定成交法</a:t>
              </a:r>
            </a:p>
          </p:txBody>
        </p:sp>
      </p:grpSp>
      <p:sp>
        <p:nvSpPr>
          <p:cNvPr id="13" name="TextBox 40">
            <a:extLst>
              <a:ext uri="{FF2B5EF4-FFF2-40B4-BE49-F238E27FC236}">
                <a16:creationId xmlns="" xmlns:a16="http://schemas.microsoft.com/office/drawing/2014/main" id="{33628BC1-8565-475C-B943-2F35AD301296}"/>
              </a:ext>
            </a:extLst>
          </p:cNvPr>
          <p:cNvSpPr txBox="1"/>
          <p:nvPr/>
        </p:nvSpPr>
        <p:spPr>
          <a:xfrm>
            <a:off x="1992370" y="3083256"/>
            <a:ext cx="4379402" cy="2169825"/>
          </a:xfrm>
          <a:prstGeom prst="rect">
            <a:avLst/>
          </a:prstGeom>
          <a:noFill/>
        </p:spPr>
        <p:txBody>
          <a:bodyPr wrap="square" rtlCol="0">
            <a:spAutoFit/>
          </a:bodyPr>
          <a:lstStyle/>
          <a:p>
            <a:pPr>
              <a:lnSpc>
                <a:spcPct val="150000"/>
              </a:lnSpc>
            </a:pPr>
            <a:r>
              <a:rPr lang="zh-CN" altLang="en-US" dirty="0">
                <a:solidFill>
                  <a:schemeClr val="bg1">
                    <a:lumMod val="50000"/>
                  </a:schemeClr>
                </a:solidFill>
                <a:cs typeface="+mn-ea"/>
                <a:sym typeface="+mn-lt"/>
              </a:rPr>
              <a:t>假定成交法也可以称之为假设成交法，是指销售人员在假定客户已经接受销售建议，同意购买的基础上，通过提出一些具体的成交问题，直接要求客户购买销售品的一种方法。 </a:t>
            </a:r>
          </a:p>
        </p:txBody>
      </p:sp>
      <p:pic>
        <p:nvPicPr>
          <p:cNvPr id="14" name="图片 13">
            <a:extLst>
              <a:ext uri="{FF2B5EF4-FFF2-40B4-BE49-F238E27FC236}">
                <a16:creationId xmlns="" xmlns:a16="http://schemas.microsoft.com/office/drawing/2014/main" id="{3A4CAA1D-B7AD-4C49-9385-C9F586EA4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458" y="851760"/>
            <a:ext cx="5620906" cy="5620906"/>
          </a:xfrm>
          <a:prstGeom prst="rect">
            <a:avLst/>
          </a:prstGeom>
        </p:spPr>
      </p:pic>
    </p:spTree>
    <p:extLst>
      <p:ext uri="{BB962C8B-B14F-4D97-AF65-F5344CB8AC3E}">
        <p14:creationId xmlns:p14="http://schemas.microsoft.com/office/powerpoint/2010/main" val="5409423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grpSp>
        <p:nvGrpSpPr>
          <p:cNvPr id="8" name="组合 7">
            <a:extLst>
              <a:ext uri="{FF2B5EF4-FFF2-40B4-BE49-F238E27FC236}">
                <a16:creationId xmlns="" xmlns:a16="http://schemas.microsoft.com/office/drawing/2014/main" id="{75AC0094-BA1C-489B-852C-4B5530D3DD92}"/>
              </a:ext>
            </a:extLst>
          </p:cNvPr>
          <p:cNvGrpSpPr/>
          <p:nvPr/>
        </p:nvGrpSpPr>
        <p:grpSpPr>
          <a:xfrm>
            <a:off x="1992370" y="1868995"/>
            <a:ext cx="2324152" cy="577074"/>
            <a:chOff x="1119596" y="1953996"/>
            <a:chExt cx="2324152" cy="577074"/>
          </a:xfrm>
          <a:effectLst/>
        </p:grpSpPr>
        <p:sp>
          <p:nvSpPr>
            <p:cNvPr id="10" name="矩形: 圆角 9">
              <a:extLst>
                <a:ext uri="{FF2B5EF4-FFF2-40B4-BE49-F238E27FC236}">
                  <a16:creationId xmlns="" xmlns:a16="http://schemas.microsoft.com/office/drawing/2014/main" id="{11A59CAC-CFFE-4331-AB22-0FC9BC31B19E}"/>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51A52BB3-EB6C-4EA2-8A6D-C8DD09C8E5BF}"/>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选择成交法</a:t>
              </a:r>
            </a:p>
          </p:txBody>
        </p:sp>
      </p:grpSp>
      <p:sp>
        <p:nvSpPr>
          <p:cNvPr id="12" name="TextBox 40">
            <a:extLst>
              <a:ext uri="{FF2B5EF4-FFF2-40B4-BE49-F238E27FC236}">
                <a16:creationId xmlns="" xmlns:a16="http://schemas.microsoft.com/office/drawing/2014/main" id="{BF373EE4-CBF2-4BFE-BC35-2436D63B52F4}"/>
              </a:ext>
            </a:extLst>
          </p:cNvPr>
          <p:cNvSpPr txBox="1"/>
          <p:nvPr/>
        </p:nvSpPr>
        <p:spPr>
          <a:xfrm>
            <a:off x="1992369" y="2698627"/>
            <a:ext cx="5562317" cy="2677656"/>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选择成交法，就是直接向客户提出若干购买的方案，并要求客户选择一种购买方法。就像前面讲到，</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豆浆您是加两个蛋呢，还是加一个蛋？</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还有</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我们礼拜二见还是礼拜三见？</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这都是选择成交法。 </a:t>
            </a:r>
          </a:p>
          <a:p>
            <a:pPr>
              <a:lnSpc>
                <a:spcPct val="150000"/>
              </a:lnSpc>
            </a:pPr>
            <a:r>
              <a:rPr lang="zh-CN" altLang="en-US" sz="1600" dirty="0">
                <a:solidFill>
                  <a:schemeClr val="bg1">
                    <a:lumMod val="50000"/>
                  </a:schemeClr>
                </a:solidFill>
                <a:cs typeface="+mn-ea"/>
                <a:sym typeface="+mn-lt"/>
              </a:rPr>
              <a:t>从事销售的人员在销售过程中应该看准顾客的购买信号，先假定成交，后选择成交，并把选择的范围局限在成交的范围。选择成交法的要点就是使客户回避要还是不要的问题。 </a:t>
            </a:r>
          </a:p>
        </p:txBody>
      </p:sp>
      <p:pic>
        <p:nvPicPr>
          <p:cNvPr id="14" name="图片 13">
            <a:extLst>
              <a:ext uri="{FF2B5EF4-FFF2-40B4-BE49-F238E27FC236}">
                <a16:creationId xmlns="" xmlns:a16="http://schemas.microsoft.com/office/drawing/2014/main" id="{0743411C-4C71-4B49-8D85-326D07B6C0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36" t="14610" r="20270"/>
          <a:stretch/>
        </p:blipFill>
        <p:spPr>
          <a:xfrm>
            <a:off x="7707087" y="1421838"/>
            <a:ext cx="3672114" cy="4985658"/>
          </a:xfrm>
          <a:prstGeom prst="rect">
            <a:avLst/>
          </a:prstGeom>
        </p:spPr>
      </p:pic>
    </p:spTree>
    <p:extLst>
      <p:ext uri="{BB962C8B-B14F-4D97-AF65-F5344CB8AC3E}">
        <p14:creationId xmlns:p14="http://schemas.microsoft.com/office/powerpoint/2010/main" val="19453079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grpSp>
        <p:nvGrpSpPr>
          <p:cNvPr id="8" name="组合 7">
            <a:extLst>
              <a:ext uri="{FF2B5EF4-FFF2-40B4-BE49-F238E27FC236}">
                <a16:creationId xmlns="" xmlns:a16="http://schemas.microsoft.com/office/drawing/2014/main" id="{75AC0094-BA1C-489B-852C-4B5530D3DD92}"/>
              </a:ext>
            </a:extLst>
          </p:cNvPr>
          <p:cNvGrpSpPr/>
          <p:nvPr/>
        </p:nvGrpSpPr>
        <p:grpSpPr>
          <a:xfrm>
            <a:off x="1992370" y="1868995"/>
            <a:ext cx="2324152" cy="577074"/>
            <a:chOff x="1119596" y="1953996"/>
            <a:chExt cx="2324152" cy="577074"/>
          </a:xfrm>
          <a:effectLst/>
        </p:grpSpPr>
        <p:sp>
          <p:nvSpPr>
            <p:cNvPr id="10" name="矩形: 圆角 9">
              <a:extLst>
                <a:ext uri="{FF2B5EF4-FFF2-40B4-BE49-F238E27FC236}">
                  <a16:creationId xmlns="" xmlns:a16="http://schemas.microsoft.com/office/drawing/2014/main" id="{11A59CAC-CFFE-4331-AB22-0FC9BC31B19E}"/>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51A52BB3-EB6C-4EA2-8A6D-C8DD09C8E5BF}"/>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小点成交法 </a:t>
              </a:r>
            </a:p>
          </p:txBody>
        </p:sp>
      </p:grpSp>
      <p:sp>
        <p:nvSpPr>
          <p:cNvPr id="12" name="TextBox 40">
            <a:extLst>
              <a:ext uri="{FF2B5EF4-FFF2-40B4-BE49-F238E27FC236}">
                <a16:creationId xmlns="" xmlns:a16="http://schemas.microsoft.com/office/drawing/2014/main" id="{BF373EE4-CBF2-4BFE-BC35-2436D63B52F4}"/>
              </a:ext>
            </a:extLst>
          </p:cNvPr>
          <p:cNvSpPr txBox="1"/>
          <p:nvPr/>
        </p:nvSpPr>
        <p:spPr>
          <a:xfrm>
            <a:off x="1992369" y="2698627"/>
            <a:ext cx="8799002" cy="1569660"/>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小点成交法又叫做次要问题成交法，或者叫做避重就轻成交法。是销售人员在利用成交的小点来间接地促成交易的方法。 </a:t>
            </a:r>
          </a:p>
          <a:p>
            <a:pPr>
              <a:lnSpc>
                <a:spcPct val="150000"/>
              </a:lnSpc>
            </a:pPr>
            <a:r>
              <a:rPr lang="zh-CN" altLang="en-US" sz="1600" dirty="0">
                <a:solidFill>
                  <a:schemeClr val="bg1">
                    <a:lumMod val="50000"/>
                  </a:schemeClr>
                </a:solidFill>
                <a:cs typeface="+mn-ea"/>
                <a:sym typeface="+mn-lt"/>
              </a:rPr>
              <a:t>小点成交法的优点是：可以减轻客户成交的心理压力，还有利于销售人员主动地尝试成交。保留一定的成交余地，有利于销售人员合理地利用各种成交信号有效地促成交易。 </a:t>
            </a:r>
          </a:p>
        </p:txBody>
      </p:sp>
      <p:sp>
        <p:nvSpPr>
          <p:cNvPr id="13" name="Text Box 5">
            <a:extLst>
              <a:ext uri="{FF2B5EF4-FFF2-40B4-BE49-F238E27FC236}">
                <a16:creationId xmlns="" xmlns:a16="http://schemas.microsoft.com/office/drawing/2014/main" id="{612429E2-EC11-4C0F-BD3B-D00D65131545}"/>
              </a:ext>
            </a:extLst>
          </p:cNvPr>
          <p:cNvSpPr txBox="1">
            <a:spLocks noChangeArrowheads="1"/>
          </p:cNvSpPr>
          <p:nvPr/>
        </p:nvSpPr>
        <p:spPr bwMode="auto">
          <a:xfrm>
            <a:off x="2048173" y="4553668"/>
            <a:ext cx="8687394" cy="1341819"/>
          </a:xfrm>
          <a:prstGeom prst="rect">
            <a:avLst/>
          </a:prstGeom>
          <a:noFill/>
          <a:ln w="9525">
            <a:solidFill>
              <a:srgbClr val="9AB8EE"/>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lnSpc>
                <a:spcPct val="150000"/>
              </a:lnSpc>
              <a:spcBef>
                <a:spcPct val="0"/>
              </a:spcBef>
              <a:spcAft>
                <a:spcPct val="0"/>
              </a:spcAft>
            </a:pPr>
            <a:r>
              <a:rPr lang="zh-CN" altLang="en-US" dirty="0">
                <a:solidFill>
                  <a:srgbClr val="9AB8EE"/>
                </a:solidFill>
                <a:latin typeface="+mn-lt"/>
                <a:ea typeface="+mn-ea"/>
                <a:cs typeface="+mn-ea"/>
                <a:sym typeface="+mn-lt"/>
              </a:rPr>
              <a:t>例如：</a:t>
            </a:r>
            <a:r>
              <a:rPr lang="zh-CN" altLang="en-US" dirty="0">
                <a:solidFill>
                  <a:prstClr val="black"/>
                </a:solidFill>
                <a:latin typeface="+mn-lt"/>
                <a:ea typeface="+mn-ea"/>
                <a:cs typeface="+mn-ea"/>
                <a:sym typeface="+mn-lt"/>
              </a:rPr>
              <a:t>小姐，你完全能不必担心产品质量，这些都是通过七大监控设备进行检验的，口味也很独特，在别的地方很难买到，你看我这是给你大包装还是小包装？大包装很实惠，如果您还是不放心，不妨带一袋小包装的也可以，好吃下次再过来。</a:t>
            </a:r>
          </a:p>
        </p:txBody>
      </p:sp>
    </p:spTree>
    <p:extLst>
      <p:ext uri="{BB962C8B-B14F-4D97-AF65-F5344CB8AC3E}">
        <p14:creationId xmlns:p14="http://schemas.microsoft.com/office/powerpoint/2010/main" val="14252006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pic>
        <p:nvPicPr>
          <p:cNvPr id="8" name="图片 7">
            <a:extLst>
              <a:ext uri="{FF2B5EF4-FFF2-40B4-BE49-F238E27FC236}">
                <a16:creationId xmlns="" xmlns:a16="http://schemas.microsoft.com/office/drawing/2014/main" id="{340FC393-70DB-4D2D-AAEC-2312AEFBA5C6}"/>
              </a:ext>
            </a:extLst>
          </p:cNvPr>
          <p:cNvPicPr>
            <a:picLocks noChangeAspect="1"/>
          </p:cNvPicPr>
          <p:nvPr/>
        </p:nvPicPr>
        <p:blipFill rotWithShape="1">
          <a:blip r:embed="rId2"/>
          <a:srcRect r="8967"/>
          <a:stretch/>
        </p:blipFill>
        <p:spPr>
          <a:xfrm flipH="1">
            <a:off x="557984" y="1981199"/>
            <a:ext cx="6566338" cy="3865383"/>
          </a:xfrm>
          <a:prstGeom prst="rect">
            <a:avLst/>
          </a:prstGeom>
        </p:spPr>
      </p:pic>
      <p:grpSp>
        <p:nvGrpSpPr>
          <p:cNvPr id="10" name="组合 9">
            <a:extLst>
              <a:ext uri="{FF2B5EF4-FFF2-40B4-BE49-F238E27FC236}">
                <a16:creationId xmlns="" xmlns:a16="http://schemas.microsoft.com/office/drawing/2014/main" id="{946F67C7-2044-4BA1-9E4D-C9B2C021123C}"/>
              </a:ext>
            </a:extLst>
          </p:cNvPr>
          <p:cNvGrpSpPr/>
          <p:nvPr/>
        </p:nvGrpSpPr>
        <p:grpSpPr>
          <a:xfrm>
            <a:off x="6956256" y="889284"/>
            <a:ext cx="2324152" cy="577074"/>
            <a:chOff x="1119596" y="1953996"/>
            <a:chExt cx="2324152" cy="577074"/>
          </a:xfrm>
          <a:effectLst/>
        </p:grpSpPr>
        <p:sp>
          <p:nvSpPr>
            <p:cNvPr id="11" name="矩形: 圆角 10">
              <a:extLst>
                <a:ext uri="{FF2B5EF4-FFF2-40B4-BE49-F238E27FC236}">
                  <a16:creationId xmlns="" xmlns:a16="http://schemas.microsoft.com/office/drawing/2014/main" id="{14EDDA3E-FFE5-4138-BCB9-4D5E47DD67F9}"/>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6A445EDB-F9E3-41F3-8A6F-17B47B3E15DF}"/>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优惠成交法</a:t>
              </a:r>
            </a:p>
          </p:txBody>
        </p:sp>
      </p:grpSp>
      <p:sp>
        <p:nvSpPr>
          <p:cNvPr id="13" name="TextBox 40">
            <a:extLst>
              <a:ext uri="{FF2B5EF4-FFF2-40B4-BE49-F238E27FC236}">
                <a16:creationId xmlns="" xmlns:a16="http://schemas.microsoft.com/office/drawing/2014/main" id="{A02DDA61-5959-45F1-830E-DF7CBBB9F095}"/>
              </a:ext>
            </a:extLst>
          </p:cNvPr>
          <p:cNvSpPr txBox="1"/>
          <p:nvPr/>
        </p:nvSpPr>
        <p:spPr>
          <a:xfrm>
            <a:off x="6956256" y="1718916"/>
            <a:ext cx="4161688" cy="1200329"/>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优惠成交法又称为让步成交法，指的是销售人员通过提供优惠的条件促使客户立即购买的一种决定的方法。</a:t>
            </a:r>
          </a:p>
        </p:txBody>
      </p:sp>
      <p:sp>
        <p:nvSpPr>
          <p:cNvPr id="14" name="Text Box 5">
            <a:extLst>
              <a:ext uri="{FF2B5EF4-FFF2-40B4-BE49-F238E27FC236}">
                <a16:creationId xmlns="" xmlns:a16="http://schemas.microsoft.com/office/drawing/2014/main" id="{DE2A8F9E-4835-42B1-AC7F-B1A9F955AAED}"/>
              </a:ext>
            </a:extLst>
          </p:cNvPr>
          <p:cNvSpPr txBox="1">
            <a:spLocks noChangeArrowheads="1"/>
          </p:cNvSpPr>
          <p:nvPr/>
        </p:nvSpPr>
        <p:spPr bwMode="auto">
          <a:xfrm>
            <a:off x="6956256" y="3188051"/>
            <a:ext cx="4007950" cy="3003812"/>
          </a:xfrm>
          <a:prstGeom prst="rect">
            <a:avLst/>
          </a:prstGeom>
          <a:noFill/>
          <a:ln w="9525">
            <a:solidFill>
              <a:srgbClr val="9AB8EE"/>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lnSpc>
                <a:spcPct val="150000"/>
              </a:lnSpc>
              <a:spcBef>
                <a:spcPct val="0"/>
              </a:spcBef>
              <a:spcAft>
                <a:spcPct val="0"/>
              </a:spcAft>
            </a:pPr>
            <a:r>
              <a:rPr lang="zh-CN" altLang="en-US" dirty="0">
                <a:solidFill>
                  <a:srgbClr val="9AB8EE"/>
                </a:solidFill>
                <a:latin typeface="+mn-lt"/>
                <a:ea typeface="+mn-ea"/>
                <a:cs typeface="+mn-ea"/>
                <a:sym typeface="+mn-lt"/>
              </a:rPr>
              <a:t>例如：</a:t>
            </a:r>
            <a:r>
              <a:rPr lang="zh-CN" altLang="en-US" dirty="0">
                <a:solidFill>
                  <a:prstClr val="black"/>
                </a:solidFill>
                <a:latin typeface="+mn-lt"/>
                <a:ea typeface="+mn-ea"/>
                <a:cs typeface="+mn-ea"/>
                <a:sym typeface="+mn-lt"/>
              </a:rPr>
              <a:t>“先生，我们这一段时间有一个促销活动，如果您现在购买我们的产品，我们可以给您**折扣优惠，还有赠送非常时尚的环保袋。</a:t>
            </a:r>
            <a:r>
              <a:rPr lang="en-US" altLang="zh-CN" dirty="0">
                <a:solidFill>
                  <a:prstClr val="black"/>
                </a:solidFill>
                <a:latin typeface="+mn-lt"/>
                <a:ea typeface="+mn-ea"/>
                <a:cs typeface="+mn-ea"/>
                <a:sym typeface="+mn-lt"/>
              </a:rPr>
              <a:t>"</a:t>
            </a:r>
            <a:r>
              <a:rPr lang="zh-CN" altLang="en-US" dirty="0">
                <a:solidFill>
                  <a:prstClr val="black"/>
                </a:solidFill>
                <a:latin typeface="+mn-lt"/>
                <a:ea typeface="+mn-ea"/>
                <a:cs typeface="+mn-ea"/>
                <a:sym typeface="+mn-lt"/>
              </a:rPr>
              <a:t>这就叫附加价值，附加价值是价值的一种提升，所以又称之为让步成交法，也就是提供优惠的政策。 </a:t>
            </a:r>
          </a:p>
        </p:txBody>
      </p:sp>
    </p:spTree>
    <p:extLst>
      <p:ext uri="{BB962C8B-B14F-4D97-AF65-F5344CB8AC3E}">
        <p14:creationId xmlns:p14="http://schemas.microsoft.com/office/powerpoint/2010/main" val="24334317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sp>
        <p:nvSpPr>
          <p:cNvPr id="10" name="Rectangle 2">
            <a:extLst>
              <a:ext uri="{FF2B5EF4-FFF2-40B4-BE49-F238E27FC236}">
                <a16:creationId xmlns="" xmlns:a16="http://schemas.microsoft.com/office/drawing/2014/main" id="{0C47608C-4C6E-4D19-BD44-10CADA3BD1EB}"/>
              </a:ext>
            </a:extLst>
          </p:cNvPr>
          <p:cNvSpPr txBox="1">
            <a:spLocks/>
          </p:cNvSpPr>
          <p:nvPr/>
        </p:nvSpPr>
        <p:spPr>
          <a:xfrm>
            <a:off x="3778058" y="1676844"/>
            <a:ext cx="4780731"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推广技巧之顾客连锁介绍</a:t>
            </a:r>
          </a:p>
        </p:txBody>
      </p:sp>
      <p:sp>
        <p:nvSpPr>
          <p:cNvPr id="11" name="文本框 10">
            <a:extLst>
              <a:ext uri="{FF2B5EF4-FFF2-40B4-BE49-F238E27FC236}">
                <a16:creationId xmlns="" xmlns:a16="http://schemas.microsoft.com/office/drawing/2014/main" id="{3FF8AF0A-A3B2-4428-A918-FB6A806E9C74}"/>
              </a:ext>
            </a:extLst>
          </p:cNvPr>
          <p:cNvSpPr txBox="1"/>
          <p:nvPr/>
        </p:nvSpPr>
        <p:spPr>
          <a:xfrm>
            <a:off x="1578611" y="2306477"/>
            <a:ext cx="9122686" cy="12003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600" dirty="0">
                <a:solidFill>
                  <a:schemeClr val="tx1">
                    <a:lumMod val="65000"/>
                    <a:lumOff val="35000"/>
                  </a:schemeClr>
                </a:solidFill>
                <a:cs typeface="+mn-ea"/>
                <a:sym typeface="+mn-lt"/>
              </a:rPr>
              <a:t>导购的顾客开发能力再强，也难以在短时间开发出足够的客户资源，只有利用顾客连锁介绍法，只有让顾客</a:t>
            </a:r>
            <a:r>
              <a:rPr lang="en-US" altLang="zh-CN" sz="1600" dirty="0">
                <a:solidFill>
                  <a:schemeClr val="tx1">
                    <a:lumMod val="65000"/>
                    <a:lumOff val="35000"/>
                  </a:schemeClr>
                </a:solidFill>
                <a:cs typeface="+mn-ea"/>
                <a:sym typeface="+mn-lt"/>
              </a:rPr>
              <a:t>2</a:t>
            </a:r>
            <a:r>
              <a:rPr lang="zh-CN" altLang="en-US" sz="1600" dirty="0">
                <a:solidFill>
                  <a:schemeClr val="tx1">
                    <a:lumMod val="65000"/>
                    <a:lumOff val="35000"/>
                  </a:schemeClr>
                </a:solidFill>
                <a:cs typeface="+mn-ea"/>
                <a:sym typeface="+mn-lt"/>
              </a:rPr>
              <a:t>个变</a:t>
            </a:r>
            <a:r>
              <a:rPr lang="en-US" altLang="zh-CN" sz="1600" dirty="0">
                <a:solidFill>
                  <a:schemeClr val="tx1">
                    <a:lumMod val="65000"/>
                    <a:lumOff val="35000"/>
                  </a:schemeClr>
                </a:solidFill>
                <a:cs typeface="+mn-ea"/>
                <a:sym typeface="+mn-lt"/>
              </a:rPr>
              <a:t>4</a:t>
            </a:r>
            <a:r>
              <a:rPr lang="zh-CN" altLang="en-US" sz="1600" dirty="0">
                <a:solidFill>
                  <a:schemeClr val="tx1">
                    <a:lumMod val="65000"/>
                    <a:lumOff val="35000"/>
                  </a:schemeClr>
                </a:solidFill>
                <a:cs typeface="+mn-ea"/>
                <a:sym typeface="+mn-lt"/>
              </a:rPr>
              <a:t>个，</a:t>
            </a:r>
            <a:r>
              <a:rPr lang="en-US" altLang="zh-CN" sz="1600" dirty="0">
                <a:solidFill>
                  <a:schemeClr val="tx1">
                    <a:lumMod val="65000"/>
                    <a:lumOff val="35000"/>
                  </a:schemeClr>
                </a:solidFill>
                <a:cs typeface="+mn-ea"/>
                <a:sym typeface="+mn-lt"/>
              </a:rPr>
              <a:t>4</a:t>
            </a:r>
            <a:r>
              <a:rPr lang="zh-CN" altLang="en-US" sz="1600" dirty="0">
                <a:solidFill>
                  <a:schemeClr val="tx1">
                    <a:lumMod val="65000"/>
                    <a:lumOff val="35000"/>
                  </a:schemeClr>
                </a:solidFill>
                <a:cs typeface="+mn-ea"/>
                <a:sym typeface="+mn-lt"/>
              </a:rPr>
              <a:t>个变</a:t>
            </a:r>
            <a:r>
              <a:rPr lang="en-US" altLang="zh-CN" sz="1600" dirty="0">
                <a:solidFill>
                  <a:schemeClr val="tx1">
                    <a:lumMod val="65000"/>
                    <a:lumOff val="35000"/>
                  </a:schemeClr>
                </a:solidFill>
                <a:cs typeface="+mn-ea"/>
                <a:sym typeface="+mn-lt"/>
              </a:rPr>
              <a:t>8</a:t>
            </a:r>
            <a:r>
              <a:rPr lang="zh-CN" altLang="en-US" sz="1600" dirty="0">
                <a:solidFill>
                  <a:schemeClr val="tx1">
                    <a:lumMod val="65000"/>
                    <a:lumOff val="35000"/>
                  </a:schemeClr>
                </a:solidFill>
                <a:cs typeface="+mn-ea"/>
                <a:sym typeface="+mn-lt"/>
              </a:rPr>
              <a:t>个</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才能帮助门店低成本、快速度、有效地开发新客户。</a:t>
            </a:r>
          </a:p>
          <a:p>
            <a:pPr marL="285750" indent="-285750">
              <a:lnSpc>
                <a:spcPct val="150000"/>
              </a:lnSpc>
              <a:buClr>
                <a:srgbClr val="9AB8EE"/>
              </a:buClr>
              <a:buFont typeface="Wingdings" panose="05000000000000000000" pitchFamily="2" charset="2"/>
              <a:buChar char="l"/>
            </a:pPr>
            <a:r>
              <a:rPr lang="zh-CN" altLang="en-US" sz="1600" dirty="0">
                <a:solidFill>
                  <a:schemeClr val="tx1">
                    <a:lumMod val="65000"/>
                    <a:lumOff val="35000"/>
                  </a:schemeClr>
                </a:solidFill>
                <a:cs typeface="+mn-ea"/>
                <a:sym typeface="+mn-lt"/>
              </a:rPr>
              <a:t>精髓：留住老顾客，使其成为门店的义务推销员。</a:t>
            </a:r>
          </a:p>
        </p:txBody>
      </p:sp>
      <p:grpSp>
        <p:nvGrpSpPr>
          <p:cNvPr id="12" name="Group 5">
            <a:extLst>
              <a:ext uri="{FF2B5EF4-FFF2-40B4-BE49-F238E27FC236}">
                <a16:creationId xmlns="" xmlns:a16="http://schemas.microsoft.com/office/drawing/2014/main" id="{187DF4CB-E2FB-4960-BC75-D4736C388C6B}"/>
              </a:ext>
            </a:extLst>
          </p:cNvPr>
          <p:cNvGrpSpPr>
            <a:grpSpLocks/>
          </p:cNvGrpSpPr>
          <p:nvPr/>
        </p:nvGrpSpPr>
        <p:grpSpPr bwMode="auto">
          <a:xfrm>
            <a:off x="2596103" y="3429000"/>
            <a:ext cx="7532806" cy="2737703"/>
            <a:chOff x="930" y="1979"/>
            <a:chExt cx="4490" cy="1725"/>
          </a:xfrm>
        </p:grpSpPr>
        <p:grpSp>
          <p:nvGrpSpPr>
            <p:cNvPr id="13" name="Group 6">
              <a:extLst>
                <a:ext uri="{FF2B5EF4-FFF2-40B4-BE49-F238E27FC236}">
                  <a16:creationId xmlns="" xmlns:a16="http://schemas.microsoft.com/office/drawing/2014/main" id="{EF86EC49-B1AA-4D77-BB19-451EB07B9C2E}"/>
                </a:ext>
              </a:extLst>
            </p:cNvPr>
            <p:cNvGrpSpPr>
              <a:grpSpLocks/>
            </p:cNvGrpSpPr>
            <p:nvPr/>
          </p:nvGrpSpPr>
          <p:grpSpPr bwMode="auto">
            <a:xfrm>
              <a:off x="930" y="1979"/>
              <a:ext cx="3855" cy="1725"/>
              <a:chOff x="567" y="1842"/>
              <a:chExt cx="3855" cy="1725"/>
            </a:xfrm>
          </p:grpSpPr>
          <p:sp>
            <p:nvSpPr>
              <p:cNvPr id="18" name="Rectangle 7">
                <a:extLst>
                  <a:ext uri="{FF2B5EF4-FFF2-40B4-BE49-F238E27FC236}">
                    <a16:creationId xmlns="" xmlns:a16="http://schemas.microsoft.com/office/drawing/2014/main" id="{AE0AFC63-7272-45D9-896C-07E692145490}"/>
                  </a:ext>
                </a:extLst>
              </p:cNvPr>
              <p:cNvSpPr>
                <a:spLocks noChangeArrowheads="1"/>
              </p:cNvSpPr>
              <p:nvPr/>
            </p:nvSpPr>
            <p:spPr bwMode="auto">
              <a:xfrm>
                <a:off x="567" y="2478"/>
                <a:ext cx="725" cy="272"/>
              </a:xfrm>
              <a:prstGeom prst="rect">
                <a:avLst/>
              </a:prstGeom>
              <a:solidFill>
                <a:srgbClr val="375FA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门店</a:t>
                </a:r>
              </a:p>
            </p:txBody>
          </p:sp>
          <p:sp>
            <p:nvSpPr>
              <p:cNvPr id="19" name="Rectangle 8">
                <a:extLst>
                  <a:ext uri="{FF2B5EF4-FFF2-40B4-BE49-F238E27FC236}">
                    <a16:creationId xmlns="" xmlns:a16="http://schemas.microsoft.com/office/drawing/2014/main" id="{B20C81A7-C2E8-486C-9A9A-A5779D6517A0}"/>
                  </a:ext>
                </a:extLst>
              </p:cNvPr>
              <p:cNvSpPr>
                <a:spLocks noChangeArrowheads="1"/>
              </p:cNvSpPr>
              <p:nvPr/>
            </p:nvSpPr>
            <p:spPr bwMode="auto">
              <a:xfrm>
                <a:off x="1746" y="2478"/>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A</a:t>
                </a:r>
              </a:p>
            </p:txBody>
          </p:sp>
          <p:sp>
            <p:nvSpPr>
              <p:cNvPr id="20" name="Rectangle 9">
                <a:extLst>
                  <a:ext uri="{FF2B5EF4-FFF2-40B4-BE49-F238E27FC236}">
                    <a16:creationId xmlns="" xmlns:a16="http://schemas.microsoft.com/office/drawing/2014/main" id="{A6C84806-C7FA-4172-BAD6-BC11D78CC372}"/>
                  </a:ext>
                </a:extLst>
              </p:cNvPr>
              <p:cNvSpPr>
                <a:spLocks noChangeArrowheads="1"/>
              </p:cNvSpPr>
              <p:nvPr/>
            </p:nvSpPr>
            <p:spPr bwMode="auto">
              <a:xfrm>
                <a:off x="2744" y="2069"/>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B</a:t>
                </a:r>
              </a:p>
            </p:txBody>
          </p:sp>
          <p:sp>
            <p:nvSpPr>
              <p:cNvPr id="21" name="Rectangle 10">
                <a:extLst>
                  <a:ext uri="{FF2B5EF4-FFF2-40B4-BE49-F238E27FC236}">
                    <a16:creationId xmlns="" xmlns:a16="http://schemas.microsoft.com/office/drawing/2014/main" id="{C1796DA0-BC73-4686-A82F-1FDB3826528D}"/>
                  </a:ext>
                </a:extLst>
              </p:cNvPr>
              <p:cNvSpPr>
                <a:spLocks noChangeArrowheads="1"/>
              </p:cNvSpPr>
              <p:nvPr/>
            </p:nvSpPr>
            <p:spPr bwMode="auto">
              <a:xfrm>
                <a:off x="2744" y="3022"/>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C</a:t>
                </a:r>
              </a:p>
            </p:txBody>
          </p:sp>
          <p:sp>
            <p:nvSpPr>
              <p:cNvPr id="22" name="Rectangle 11">
                <a:extLst>
                  <a:ext uri="{FF2B5EF4-FFF2-40B4-BE49-F238E27FC236}">
                    <a16:creationId xmlns="" xmlns:a16="http://schemas.microsoft.com/office/drawing/2014/main" id="{E166E31B-ECFA-40C1-A92F-F7BBB20499A5}"/>
                  </a:ext>
                </a:extLst>
              </p:cNvPr>
              <p:cNvSpPr>
                <a:spLocks noChangeArrowheads="1"/>
              </p:cNvSpPr>
              <p:nvPr/>
            </p:nvSpPr>
            <p:spPr bwMode="auto">
              <a:xfrm>
                <a:off x="3696" y="1843"/>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D</a:t>
                </a:r>
              </a:p>
            </p:txBody>
          </p:sp>
          <p:sp>
            <p:nvSpPr>
              <p:cNvPr id="23" name="Rectangle 12">
                <a:extLst>
                  <a:ext uri="{FF2B5EF4-FFF2-40B4-BE49-F238E27FC236}">
                    <a16:creationId xmlns="" xmlns:a16="http://schemas.microsoft.com/office/drawing/2014/main" id="{4D8C6005-D1E8-4AA8-9128-197049729FEA}"/>
                  </a:ext>
                </a:extLst>
              </p:cNvPr>
              <p:cNvSpPr>
                <a:spLocks noChangeArrowheads="1"/>
              </p:cNvSpPr>
              <p:nvPr/>
            </p:nvSpPr>
            <p:spPr bwMode="auto">
              <a:xfrm>
                <a:off x="3696" y="2296"/>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E</a:t>
                </a:r>
              </a:p>
            </p:txBody>
          </p:sp>
          <p:sp>
            <p:nvSpPr>
              <p:cNvPr id="24" name="Rectangle 13">
                <a:extLst>
                  <a:ext uri="{FF2B5EF4-FFF2-40B4-BE49-F238E27FC236}">
                    <a16:creationId xmlns="" xmlns:a16="http://schemas.microsoft.com/office/drawing/2014/main" id="{FCC6D037-55DD-460C-BAA3-E84BE50A708F}"/>
                  </a:ext>
                </a:extLst>
              </p:cNvPr>
              <p:cNvSpPr>
                <a:spLocks noChangeArrowheads="1"/>
              </p:cNvSpPr>
              <p:nvPr/>
            </p:nvSpPr>
            <p:spPr bwMode="auto">
              <a:xfrm>
                <a:off x="3697" y="2840"/>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F</a:t>
                </a:r>
              </a:p>
            </p:txBody>
          </p:sp>
          <p:sp>
            <p:nvSpPr>
              <p:cNvPr id="25" name="Rectangle 14">
                <a:extLst>
                  <a:ext uri="{FF2B5EF4-FFF2-40B4-BE49-F238E27FC236}">
                    <a16:creationId xmlns="" xmlns:a16="http://schemas.microsoft.com/office/drawing/2014/main" id="{6BE0FC8F-4422-4599-A049-B05991043A6A}"/>
                  </a:ext>
                </a:extLst>
              </p:cNvPr>
              <p:cNvSpPr>
                <a:spLocks noChangeArrowheads="1"/>
              </p:cNvSpPr>
              <p:nvPr/>
            </p:nvSpPr>
            <p:spPr bwMode="auto">
              <a:xfrm>
                <a:off x="3697" y="3294"/>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a:solidFill>
                      <a:schemeClr val="bg1"/>
                    </a:solidFill>
                    <a:latin typeface="+mn-lt"/>
                    <a:ea typeface="+mn-ea"/>
                    <a:cs typeface="+mn-ea"/>
                    <a:sym typeface="+mn-lt"/>
                  </a:rPr>
                  <a:t>顾客</a:t>
                </a:r>
                <a:r>
                  <a:rPr lang="en-US" altLang="zh-CN" sz="1818">
                    <a:solidFill>
                      <a:schemeClr val="bg1"/>
                    </a:solidFill>
                    <a:latin typeface="+mn-lt"/>
                    <a:ea typeface="+mn-ea"/>
                    <a:cs typeface="+mn-ea"/>
                    <a:sym typeface="+mn-lt"/>
                  </a:rPr>
                  <a:t>G</a:t>
                </a:r>
              </a:p>
            </p:txBody>
          </p:sp>
          <p:sp>
            <p:nvSpPr>
              <p:cNvPr id="26" name="AutoShape 15">
                <a:extLst>
                  <a:ext uri="{FF2B5EF4-FFF2-40B4-BE49-F238E27FC236}">
                    <a16:creationId xmlns="" xmlns:a16="http://schemas.microsoft.com/office/drawing/2014/main" id="{893C2BAD-779A-4ED8-A153-E9FB945E3745}"/>
                  </a:ext>
                </a:extLst>
              </p:cNvPr>
              <p:cNvSpPr>
                <a:spLocks noChangeArrowheads="1"/>
              </p:cNvSpPr>
              <p:nvPr/>
            </p:nvSpPr>
            <p:spPr bwMode="auto">
              <a:xfrm>
                <a:off x="1338" y="2568"/>
                <a:ext cx="363" cy="136"/>
              </a:xfrm>
              <a:prstGeom prst="rightArrow">
                <a:avLst>
                  <a:gd name="adj1" fmla="val 50000"/>
                  <a:gd name="adj2" fmla="val 6672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sp>
            <p:nvSpPr>
              <p:cNvPr id="27" name="Line 16">
                <a:extLst>
                  <a:ext uri="{FF2B5EF4-FFF2-40B4-BE49-F238E27FC236}">
                    <a16:creationId xmlns="" xmlns:a16="http://schemas.microsoft.com/office/drawing/2014/main" id="{3AFB528E-7D31-4080-8F5D-809C65AC5BC6}"/>
                  </a:ext>
                </a:extLst>
              </p:cNvPr>
              <p:cNvSpPr>
                <a:spLocks noChangeShapeType="1"/>
              </p:cNvSpPr>
              <p:nvPr/>
            </p:nvSpPr>
            <p:spPr bwMode="auto">
              <a:xfrm>
                <a:off x="2699" y="2069"/>
                <a:ext cx="0" cy="1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28" name="Line 17">
                <a:extLst>
                  <a:ext uri="{FF2B5EF4-FFF2-40B4-BE49-F238E27FC236}">
                    <a16:creationId xmlns="" xmlns:a16="http://schemas.microsoft.com/office/drawing/2014/main" id="{8D14B4FD-0E4F-4B6B-B7FA-2C36A9B5CE87}"/>
                  </a:ext>
                </a:extLst>
              </p:cNvPr>
              <p:cNvSpPr>
                <a:spLocks noChangeShapeType="1"/>
              </p:cNvSpPr>
              <p:nvPr/>
            </p:nvSpPr>
            <p:spPr bwMode="auto">
              <a:xfrm>
                <a:off x="2472" y="2614"/>
                <a:ext cx="2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29" name="Line 18">
                <a:extLst>
                  <a:ext uri="{FF2B5EF4-FFF2-40B4-BE49-F238E27FC236}">
                    <a16:creationId xmlns="" xmlns:a16="http://schemas.microsoft.com/office/drawing/2014/main" id="{31729F48-E98A-4822-BCC4-7B8798893281}"/>
                  </a:ext>
                </a:extLst>
              </p:cNvPr>
              <p:cNvSpPr>
                <a:spLocks noChangeShapeType="1"/>
              </p:cNvSpPr>
              <p:nvPr/>
            </p:nvSpPr>
            <p:spPr bwMode="auto">
              <a:xfrm>
                <a:off x="3651" y="1842"/>
                <a:ext cx="0" cy="7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30" name="Line 19">
                <a:extLst>
                  <a:ext uri="{FF2B5EF4-FFF2-40B4-BE49-F238E27FC236}">
                    <a16:creationId xmlns="" xmlns:a16="http://schemas.microsoft.com/office/drawing/2014/main" id="{AD28EE51-5ADF-4921-A656-E7ADB0C7021E}"/>
                  </a:ext>
                </a:extLst>
              </p:cNvPr>
              <p:cNvSpPr>
                <a:spLocks noChangeShapeType="1"/>
              </p:cNvSpPr>
              <p:nvPr/>
            </p:nvSpPr>
            <p:spPr bwMode="auto">
              <a:xfrm>
                <a:off x="3469" y="2205"/>
                <a:ext cx="18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31" name="Line 20">
                <a:extLst>
                  <a:ext uri="{FF2B5EF4-FFF2-40B4-BE49-F238E27FC236}">
                    <a16:creationId xmlns="" xmlns:a16="http://schemas.microsoft.com/office/drawing/2014/main" id="{3E2C5CD2-4DB0-42F8-A0B3-6E1ACDE4A6E3}"/>
                  </a:ext>
                </a:extLst>
              </p:cNvPr>
              <p:cNvSpPr>
                <a:spLocks noChangeShapeType="1"/>
              </p:cNvSpPr>
              <p:nvPr/>
            </p:nvSpPr>
            <p:spPr bwMode="auto">
              <a:xfrm>
                <a:off x="3651" y="2795"/>
                <a:ext cx="0" cy="7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32" name="Line 21">
                <a:extLst>
                  <a:ext uri="{FF2B5EF4-FFF2-40B4-BE49-F238E27FC236}">
                    <a16:creationId xmlns="" xmlns:a16="http://schemas.microsoft.com/office/drawing/2014/main" id="{62126BE6-275D-41EF-98E3-696522CA04F3}"/>
                  </a:ext>
                </a:extLst>
              </p:cNvPr>
              <p:cNvSpPr>
                <a:spLocks noChangeShapeType="1"/>
              </p:cNvSpPr>
              <p:nvPr/>
            </p:nvSpPr>
            <p:spPr bwMode="auto">
              <a:xfrm>
                <a:off x="3469" y="3158"/>
                <a:ext cx="18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33" name="Rectangle 22">
                <a:extLst>
                  <a:ext uri="{FF2B5EF4-FFF2-40B4-BE49-F238E27FC236}">
                    <a16:creationId xmlns="" xmlns:a16="http://schemas.microsoft.com/office/drawing/2014/main" id="{04BCDF20-3828-4E3A-83BB-EB993BB24C05}"/>
                  </a:ext>
                </a:extLst>
              </p:cNvPr>
              <p:cNvSpPr>
                <a:spLocks noChangeArrowheads="1"/>
              </p:cNvSpPr>
              <p:nvPr/>
            </p:nvSpPr>
            <p:spPr bwMode="auto">
              <a:xfrm>
                <a:off x="1156" y="2341"/>
                <a:ext cx="72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472">
                    <a:solidFill>
                      <a:prstClr val="black"/>
                    </a:solidFill>
                    <a:latin typeface="+mn-lt"/>
                    <a:ea typeface="+mn-ea"/>
                    <a:cs typeface="+mn-ea"/>
                    <a:sym typeface="+mn-lt"/>
                  </a:rPr>
                  <a:t>销售</a:t>
                </a:r>
              </a:p>
            </p:txBody>
          </p:sp>
        </p:grpSp>
        <p:sp>
          <p:nvSpPr>
            <p:cNvPr id="14" name="Text Box 23">
              <a:extLst>
                <a:ext uri="{FF2B5EF4-FFF2-40B4-BE49-F238E27FC236}">
                  <a16:creationId xmlns="" xmlns:a16="http://schemas.microsoft.com/office/drawing/2014/main" id="{0FB98775-190D-40D2-9709-5978A4B201B2}"/>
                </a:ext>
              </a:extLst>
            </p:cNvPr>
            <p:cNvSpPr txBox="1">
              <a:spLocks noChangeArrowheads="1"/>
            </p:cNvSpPr>
            <p:nvPr/>
          </p:nvSpPr>
          <p:spPr bwMode="auto">
            <a:xfrm>
              <a:off x="4830" y="1979"/>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50000"/>
                </a:spcBef>
                <a:spcAft>
                  <a:spcPct val="0"/>
                </a:spcAft>
              </a:pPr>
              <a:r>
                <a:rPr lang="en-US" altLang="zh-CN" sz="1818">
                  <a:solidFill>
                    <a:prstClr val="black"/>
                  </a:solidFill>
                  <a:latin typeface="+mn-lt"/>
                  <a:ea typeface="+mn-ea"/>
                  <a:cs typeface="+mn-ea"/>
                  <a:sym typeface="+mn-lt"/>
                </a:rPr>
                <a:t>……</a:t>
              </a:r>
            </a:p>
          </p:txBody>
        </p:sp>
        <p:sp>
          <p:nvSpPr>
            <p:cNvPr id="15" name="Text Box 24">
              <a:extLst>
                <a:ext uri="{FF2B5EF4-FFF2-40B4-BE49-F238E27FC236}">
                  <a16:creationId xmlns="" xmlns:a16="http://schemas.microsoft.com/office/drawing/2014/main" id="{7FD07A08-6A9B-483A-9C94-941F079A8485}"/>
                </a:ext>
              </a:extLst>
            </p:cNvPr>
            <p:cNvSpPr txBox="1">
              <a:spLocks noChangeArrowheads="1"/>
            </p:cNvSpPr>
            <p:nvPr/>
          </p:nvSpPr>
          <p:spPr bwMode="auto">
            <a:xfrm>
              <a:off x="4830" y="2478"/>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50000"/>
                </a:spcBef>
                <a:spcAft>
                  <a:spcPct val="0"/>
                </a:spcAft>
              </a:pPr>
              <a:r>
                <a:rPr lang="en-US" altLang="zh-CN" sz="1818">
                  <a:solidFill>
                    <a:prstClr val="black"/>
                  </a:solidFill>
                  <a:latin typeface="+mn-lt"/>
                  <a:ea typeface="+mn-ea"/>
                  <a:cs typeface="+mn-ea"/>
                  <a:sym typeface="+mn-lt"/>
                </a:rPr>
                <a:t>……</a:t>
              </a:r>
            </a:p>
          </p:txBody>
        </p:sp>
        <p:sp>
          <p:nvSpPr>
            <p:cNvPr id="16" name="Text Box 25">
              <a:extLst>
                <a:ext uri="{FF2B5EF4-FFF2-40B4-BE49-F238E27FC236}">
                  <a16:creationId xmlns="" xmlns:a16="http://schemas.microsoft.com/office/drawing/2014/main" id="{9F124A71-666B-4E4F-8C63-705BC3E529EE}"/>
                </a:ext>
              </a:extLst>
            </p:cNvPr>
            <p:cNvSpPr txBox="1">
              <a:spLocks noChangeArrowheads="1"/>
            </p:cNvSpPr>
            <p:nvPr/>
          </p:nvSpPr>
          <p:spPr bwMode="auto">
            <a:xfrm>
              <a:off x="4830" y="2976"/>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50000"/>
                </a:spcBef>
                <a:spcAft>
                  <a:spcPct val="0"/>
                </a:spcAft>
              </a:pPr>
              <a:r>
                <a:rPr lang="en-US" altLang="zh-CN" sz="1818">
                  <a:solidFill>
                    <a:prstClr val="black"/>
                  </a:solidFill>
                  <a:latin typeface="+mn-lt"/>
                  <a:ea typeface="+mn-ea"/>
                  <a:cs typeface="+mn-ea"/>
                  <a:sym typeface="+mn-lt"/>
                </a:rPr>
                <a:t>……</a:t>
              </a:r>
            </a:p>
          </p:txBody>
        </p:sp>
        <p:sp>
          <p:nvSpPr>
            <p:cNvPr id="17" name="Text Box 26">
              <a:extLst>
                <a:ext uri="{FF2B5EF4-FFF2-40B4-BE49-F238E27FC236}">
                  <a16:creationId xmlns="" xmlns:a16="http://schemas.microsoft.com/office/drawing/2014/main" id="{E8E5558B-E8C8-4EA2-82E1-320CF59D366F}"/>
                </a:ext>
              </a:extLst>
            </p:cNvPr>
            <p:cNvSpPr txBox="1">
              <a:spLocks noChangeArrowheads="1"/>
            </p:cNvSpPr>
            <p:nvPr/>
          </p:nvSpPr>
          <p:spPr bwMode="auto">
            <a:xfrm>
              <a:off x="4830" y="3430"/>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50000"/>
                </a:spcBef>
                <a:spcAft>
                  <a:spcPct val="0"/>
                </a:spcAft>
              </a:pPr>
              <a:r>
                <a:rPr lang="en-US" altLang="zh-CN" sz="1818">
                  <a:solidFill>
                    <a:prstClr val="black"/>
                  </a:solidFill>
                  <a:latin typeface="+mn-lt"/>
                  <a:ea typeface="+mn-ea"/>
                  <a:cs typeface="+mn-ea"/>
                  <a:sym typeface="+mn-lt"/>
                </a:rPr>
                <a:t>……</a:t>
              </a:r>
            </a:p>
          </p:txBody>
        </p:sp>
      </p:grpSp>
    </p:spTree>
    <p:extLst>
      <p:ext uri="{BB962C8B-B14F-4D97-AF65-F5344CB8AC3E}">
        <p14:creationId xmlns:p14="http://schemas.microsoft.com/office/powerpoint/2010/main" val="9984296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5"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vertical)">
                                      <p:cBhvr>
                                        <p:cTn id="18" dur="500"/>
                                        <p:tgtEl>
                                          <p:spTgt spid="10"/>
                                        </p:tgtEl>
                                      </p:cBhvr>
                                    </p:animEffect>
                                  </p:childTnLst>
                                </p:cTn>
                              </p:par>
                            </p:childTnLst>
                          </p:cTn>
                        </p:par>
                        <p:par>
                          <p:cTn id="19" fill="hold">
                            <p:stCondLst>
                              <p:cond delay="20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11"/>
                                        </p:tgtEl>
                                        <p:attrNameLst>
                                          <p:attrName>style.visibility</p:attrName>
                                        </p:attrNameLst>
                                      </p:cBhvr>
                                      <p:to>
                                        <p:strVal val="visible"/>
                                      </p:to>
                                    </p:set>
                                    <p:anim to="" calcmode="lin" valueType="num">
                                      <p:cBhvr>
                                        <p:cTn id="22" dur="1000" fill="hold">
                                          <p:stCondLst>
                                            <p:cond delay="0"/>
                                          </p:stCondLst>
                                        </p:cTn>
                                        <p:tgtEl>
                                          <p:spTgt spid="11"/>
                                        </p:tgtEl>
                                        <p:attrNameLst>
                                          <p:attrName>ppt_x</p:attrName>
                                        </p:attrNameLst>
                                      </p:cBhvr>
                                      <p:tavLst>
                                        <p:tav tm="0" fmla="#ppt_x+(8/9)*(#ppt_x-(#ppt_x-#ppt_w/2))*((1.5-1.5*$)^2-(1.5-1.5*$)^3)">
                                          <p:val>
                                            <p:strVal val="0"/>
                                          </p:val>
                                        </p:tav>
                                        <p:tav tm="100000">
                                          <p:val>
                                            <p:strVal val="1"/>
                                          </p:val>
                                        </p:tav>
                                      </p:tavLst>
                                    </p:anim>
                                    <p:anim to="" calcmode="lin" valueType="num">
                                      <p:cBhvr>
                                        <p:cTn id="23" dur="1000" fill="hold">
                                          <p:stCondLst>
                                            <p:cond delay="0"/>
                                          </p:stCondLst>
                                        </p:cTn>
                                        <p:tgtEl>
                                          <p:spTgt spid="11"/>
                                        </p:tgtEl>
                                        <p:attrNameLst>
                                          <p:attrName>ppt_y</p:attrName>
                                        </p:attrNameLst>
                                      </p:cBhvr>
                                      <p:tavLst>
                                        <p:tav tm="0" fmla="#ppt_y+(8/9)*(#ppt_y-(#ppt_y+#ppt_h/2))*((1.5-1.5*$)^2-(1.5-1.5*$)^3)">
                                          <p:val>
                                            <p:strVal val="0"/>
                                          </p:val>
                                        </p:tav>
                                        <p:tav tm="100000">
                                          <p:val>
                                            <p:strVal val="1"/>
                                          </p:val>
                                        </p:tav>
                                      </p:tavLst>
                                    </p:anim>
                                    <p:anim to="" calcmode="lin" valueType="num">
                                      <p:cBhvr>
                                        <p:cTn id="24" dur="1000" fill="hold">
                                          <p:stCondLst>
                                            <p:cond delay="0"/>
                                          </p:stCondLst>
                                        </p:cTn>
                                        <p:tgtEl>
                                          <p:spTgt spid="11"/>
                                        </p:tgtEl>
                                        <p:attrNameLst>
                                          <p:attrName>ppt_w</p:attrName>
                                        </p:attrNameLst>
                                      </p:cBhvr>
                                      <p:tavLst>
                                        <p:tav tm="0" fmla="#ppt_w+(8/9)*(#ppt_w-0)*((1.5-1.5*$)^2-(1.5-1.5*$)^3)">
                                          <p:val>
                                            <p:strVal val="0"/>
                                          </p:val>
                                        </p:tav>
                                        <p:tav tm="100000">
                                          <p:val>
                                            <p:strVal val="1"/>
                                          </p:val>
                                        </p:tav>
                                      </p:tavLst>
                                    </p:anim>
                                    <p:anim to="" calcmode="lin" valueType="num">
                                      <p:cBhvr>
                                        <p:cTn id="25" dur="1000" fill="hold">
                                          <p:stCondLst>
                                            <p:cond delay="0"/>
                                          </p:stCondLst>
                                        </p:cTn>
                                        <p:tgtEl>
                                          <p:spTgt spid="11"/>
                                        </p:tgtEl>
                                        <p:attrNameLst>
                                          <p:attrName>ppt_h</p:attrName>
                                        </p:attrNameLst>
                                      </p:cBhvr>
                                      <p:tavLst>
                                        <p:tav tm="0" fmla="#ppt_h+(8/9)*(#ppt_h-0)*((1.5-1.5*$)^2-(1.5-1.5*$)^3)">
                                          <p:val>
                                            <p:strVal val="0"/>
                                          </p:val>
                                        </p:tav>
                                        <p:tav tm="100000">
                                          <p:val>
                                            <p:strVal val="1"/>
                                          </p:val>
                                        </p:tav>
                                      </p:tavLst>
                                    </p:anim>
                                  </p:childTnLst>
                                </p:cTn>
                              </p:par>
                            </p:childTnLst>
                          </p:cTn>
                        </p:par>
                        <p:par>
                          <p:cTn id="26" fill="hold">
                            <p:stCondLst>
                              <p:cond delay="82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26531585-981F-4B47-BB40-F5FA3162EF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24" name="PA_文本框 12">
            <a:extLst>
              <a:ext uri="{FF2B5EF4-FFF2-40B4-BE49-F238E27FC236}">
                <a16:creationId xmlns="" xmlns:a16="http://schemas.microsoft.com/office/drawing/2014/main" id="{87F6336A-B9A5-4E53-A8E9-064500998BC6}"/>
              </a:ext>
            </a:extLst>
          </p:cNvPr>
          <p:cNvSpPr txBox="1">
            <a:spLocks noChangeArrowheads="1"/>
          </p:cNvSpPr>
          <p:nvPr>
            <p:custDataLst>
              <p:tags r:id="rId1"/>
            </p:custDataLst>
          </p:nvPr>
        </p:nvSpPr>
        <p:spPr bwMode="auto">
          <a:xfrm>
            <a:off x="5956300" y="930792"/>
            <a:ext cx="5573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defRPr/>
            </a:pPr>
            <a:r>
              <a:rPr lang="en-US" altLang="zh-CN" sz="8000" dirty="0">
                <a:solidFill>
                  <a:srgbClr val="D2E3FD">
                    <a:alpha val="50000"/>
                  </a:srgbClr>
                </a:solidFill>
                <a:latin typeface="+mn-lt"/>
                <a:ea typeface="+mn-ea"/>
                <a:cs typeface="+mn-ea"/>
                <a:sym typeface="+mn-lt"/>
              </a:rPr>
              <a:t>THANKS</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5" name="文本框 24">
            <a:extLst>
              <a:ext uri="{FF2B5EF4-FFF2-40B4-BE49-F238E27FC236}">
                <a16:creationId xmlns="" xmlns:a16="http://schemas.microsoft.com/office/drawing/2014/main" id="{C84D9B2E-2DE6-48DE-AC0F-77D1C76C070F}"/>
              </a:ext>
            </a:extLst>
          </p:cNvPr>
          <p:cNvSpPr txBox="1"/>
          <p:nvPr/>
        </p:nvSpPr>
        <p:spPr>
          <a:xfrm>
            <a:off x="4003401" y="2161947"/>
            <a:ext cx="7604125" cy="1015663"/>
          </a:xfrm>
          <a:prstGeom prst="rect">
            <a:avLst/>
          </a:prstGeom>
          <a:noFill/>
          <a:effectLst/>
        </p:spPr>
        <p:txBody>
          <a:bodyPr wrap="square" rtlCol="0">
            <a:spAutoFit/>
          </a:bodyPr>
          <a:lstStyle/>
          <a:p>
            <a:pPr algn="r"/>
            <a:r>
              <a:rPr lang="zh-CN" altLang="en-US" sz="6000" b="1" dirty="0">
                <a:solidFill>
                  <a:srgbClr val="7298E3"/>
                </a:solidFill>
                <a:cs typeface="+mn-ea"/>
                <a:sym typeface="+mn-lt"/>
              </a:rPr>
              <a:t>培训完毕，谢谢大家</a:t>
            </a:r>
          </a:p>
        </p:txBody>
      </p:sp>
      <p:sp>
        <p:nvSpPr>
          <p:cNvPr id="26" name="TextBox 19">
            <a:extLst>
              <a:ext uri="{FF2B5EF4-FFF2-40B4-BE49-F238E27FC236}">
                <a16:creationId xmlns="" xmlns:a16="http://schemas.microsoft.com/office/drawing/2014/main" id="{8F572338-CB49-44D3-BDE2-41A69341E767}"/>
              </a:ext>
            </a:extLst>
          </p:cNvPr>
          <p:cNvSpPr txBox="1"/>
          <p:nvPr/>
        </p:nvSpPr>
        <p:spPr>
          <a:xfrm>
            <a:off x="6515223" y="3327736"/>
            <a:ext cx="5014154" cy="351166"/>
          </a:xfrm>
          <a:prstGeom prst="rect">
            <a:avLst/>
          </a:prstGeom>
          <a:noFill/>
        </p:spPr>
        <p:txBody>
          <a:bodyPr wrap="none" lIns="42970" tIns="21485" rIns="42970" bIns="21485" rtlCol="0">
            <a:spAutoFit/>
          </a:bodyPr>
          <a:lstStyle/>
          <a:p>
            <a:pPr algn="r"/>
            <a:r>
              <a:rPr lang="en-US" altLang="zh-CN" sz="2000" dirty="0" smtClean="0">
                <a:solidFill>
                  <a:schemeClr val="bg1">
                    <a:lumMod val="75000"/>
                  </a:schemeClr>
                </a:solidFill>
                <a:cs typeface="+mn-ea"/>
                <a:sym typeface="+mn-lt"/>
              </a:rPr>
              <a:t>20XX </a:t>
            </a:r>
            <a:r>
              <a:rPr lang="en-US" altLang="zh-CN" sz="2000" dirty="0">
                <a:solidFill>
                  <a:schemeClr val="bg1">
                    <a:lumMod val="75000"/>
                  </a:schemeClr>
                </a:solidFill>
                <a:cs typeface="+mn-ea"/>
                <a:sym typeface="+mn-lt"/>
              </a:rPr>
              <a:t>YEAR-END SALES TECHNIQUE PPT</a:t>
            </a:r>
          </a:p>
        </p:txBody>
      </p:sp>
      <p:sp>
        <p:nvSpPr>
          <p:cNvPr id="27" name="矩形 26">
            <a:extLst>
              <a:ext uri="{FF2B5EF4-FFF2-40B4-BE49-F238E27FC236}">
                <a16:creationId xmlns="" xmlns:a16="http://schemas.microsoft.com/office/drawing/2014/main" id="{F4E07FBA-42C0-4973-92C8-046901BF5EDF}"/>
              </a:ext>
            </a:extLst>
          </p:cNvPr>
          <p:cNvSpPr/>
          <p:nvPr/>
        </p:nvSpPr>
        <p:spPr>
          <a:xfrm>
            <a:off x="6956583" y="3675570"/>
            <a:ext cx="4572794" cy="769449"/>
          </a:xfrm>
          <a:prstGeom prst="rect">
            <a:avLst/>
          </a:prstGeom>
        </p:spPr>
        <p:txBody>
          <a:bodyPr lIns="91448" tIns="45724" rIns="91448" bIns="45724">
            <a:spAutoFit/>
          </a:bodyPr>
          <a:lstStyle/>
          <a:p>
            <a:pPr algn="r"/>
            <a:r>
              <a:rPr lang="en-US" altLang="zh-CN" sz="1100" dirty="0">
                <a:solidFill>
                  <a:schemeClr val="bg1">
                    <a:lumMod val="75000"/>
                  </a:schemeClr>
                </a:solidFill>
                <a:cs typeface="+mn-ea"/>
                <a:sym typeface="+mn-lt"/>
              </a:rPr>
              <a:t>Chinese  companies  will no longer remain in the hard stage and they are also promoting a culture Chinese  companies  will no longer remain </a:t>
            </a:r>
          </a:p>
          <a:p>
            <a:pPr algn="r"/>
            <a:r>
              <a:rPr lang="en-US" altLang="zh-CN" sz="1100" dirty="0">
                <a:solidFill>
                  <a:schemeClr val="bg1">
                    <a:lumMod val="75000"/>
                  </a:schemeClr>
                </a:solidFill>
                <a:cs typeface="+mn-ea"/>
                <a:sym typeface="+mn-lt"/>
              </a:rPr>
              <a:t>in the hard stage and they are also wang ling </a:t>
            </a:r>
            <a:r>
              <a:rPr lang="en-US" altLang="zh-CN" sz="1100" dirty="0" err="1">
                <a:solidFill>
                  <a:schemeClr val="bg1">
                    <a:lumMod val="75000"/>
                  </a:schemeClr>
                </a:solidFill>
                <a:cs typeface="+mn-ea"/>
                <a:sym typeface="+mn-lt"/>
              </a:rPr>
              <a:t>yan</a:t>
            </a:r>
            <a:r>
              <a:rPr lang="en-US" altLang="zh-CN" sz="1100" dirty="0">
                <a:solidFill>
                  <a:schemeClr val="bg1">
                    <a:lumMod val="75000"/>
                  </a:schemeClr>
                </a:solidFill>
                <a:cs typeface="+mn-ea"/>
                <a:sym typeface="+mn-lt"/>
              </a:rPr>
              <a:t> a culture</a:t>
            </a:r>
          </a:p>
        </p:txBody>
      </p:sp>
      <p:grpSp>
        <p:nvGrpSpPr>
          <p:cNvPr id="28" name="组合 27">
            <a:extLst>
              <a:ext uri="{FF2B5EF4-FFF2-40B4-BE49-F238E27FC236}">
                <a16:creationId xmlns="" xmlns:a16="http://schemas.microsoft.com/office/drawing/2014/main" id="{57BED1EB-5172-40EE-8CCF-D96411068021}"/>
              </a:ext>
            </a:extLst>
          </p:cNvPr>
          <p:cNvGrpSpPr/>
          <p:nvPr/>
        </p:nvGrpSpPr>
        <p:grpSpPr>
          <a:xfrm>
            <a:off x="9638072" y="5126602"/>
            <a:ext cx="437062" cy="437062"/>
            <a:chOff x="2633025" y="5543873"/>
            <a:chExt cx="290407" cy="290407"/>
          </a:xfrm>
        </p:grpSpPr>
        <p:sp>
          <p:nvSpPr>
            <p:cNvPr id="29" name="Oval 15">
              <a:extLst>
                <a:ext uri="{FF2B5EF4-FFF2-40B4-BE49-F238E27FC236}">
                  <a16:creationId xmlns="" xmlns:a16="http://schemas.microsoft.com/office/drawing/2014/main" id="{45885E18-238F-4022-8F06-65DA33D4F989}"/>
                </a:ext>
              </a:extLst>
            </p:cNvPr>
            <p:cNvSpPr>
              <a:spLocks/>
            </p:cNvSpPr>
            <p:nvPr/>
          </p:nvSpPr>
          <p:spPr bwMode="auto">
            <a:xfrm>
              <a:off x="2633025" y="5543873"/>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0" name="Group 16">
              <a:extLst>
                <a:ext uri="{FF2B5EF4-FFF2-40B4-BE49-F238E27FC236}">
                  <a16:creationId xmlns="" xmlns:a16="http://schemas.microsoft.com/office/drawing/2014/main" id="{3A75AE4E-9B19-4720-9ED9-78A873A38248}"/>
                </a:ext>
              </a:extLst>
            </p:cNvPr>
            <p:cNvGrpSpPr>
              <a:grpSpLocks/>
            </p:cNvGrpSpPr>
            <p:nvPr/>
          </p:nvGrpSpPr>
          <p:grpSpPr bwMode="auto">
            <a:xfrm>
              <a:off x="2726440" y="5602052"/>
              <a:ext cx="104062" cy="167263"/>
              <a:chOff x="4441" y="3144"/>
              <a:chExt cx="215" cy="345"/>
            </a:xfrm>
            <a:solidFill>
              <a:schemeClr val="accent1"/>
            </a:solidFill>
          </p:grpSpPr>
          <p:sp>
            <p:nvSpPr>
              <p:cNvPr id="31" name="Freeform 17">
                <a:extLst>
                  <a:ext uri="{FF2B5EF4-FFF2-40B4-BE49-F238E27FC236}">
                    <a16:creationId xmlns="" xmlns:a16="http://schemas.microsoft.com/office/drawing/2014/main" id="{60F0FB2F-366A-4406-8778-83EC5AC565FF}"/>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sp>
            <p:nvSpPr>
              <p:cNvPr id="32" name="Freeform 18">
                <a:extLst>
                  <a:ext uri="{FF2B5EF4-FFF2-40B4-BE49-F238E27FC236}">
                    <a16:creationId xmlns="" xmlns:a16="http://schemas.microsoft.com/office/drawing/2014/main" id="{554C89E5-BBAC-4740-9A76-BEE2BCE29F5F}"/>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grpSp>
      </p:grpSp>
      <p:sp>
        <p:nvSpPr>
          <p:cNvPr id="33" name="Text Box 20">
            <a:extLst>
              <a:ext uri="{FF2B5EF4-FFF2-40B4-BE49-F238E27FC236}">
                <a16:creationId xmlns="" xmlns:a16="http://schemas.microsoft.com/office/drawing/2014/main" id="{7B5F5537-4DF1-4163-B739-5721E5D2E02B}"/>
              </a:ext>
            </a:extLst>
          </p:cNvPr>
          <p:cNvSpPr txBox="1">
            <a:spLocks/>
          </p:cNvSpPr>
          <p:nvPr/>
        </p:nvSpPr>
        <p:spPr bwMode="auto">
          <a:xfrm>
            <a:off x="10075133" y="5175856"/>
            <a:ext cx="17876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cs typeface="+mn-ea"/>
                <a:sym typeface="+mn-lt"/>
              </a:rPr>
              <a:t>20XX</a:t>
            </a:r>
            <a:r>
              <a:rPr lang="zh-CN" altLang="en-US" sz="1600" dirty="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12</a:t>
            </a:r>
            <a:r>
              <a:rPr lang="zh-CN" altLang="en-US" sz="1600" dirty="0">
                <a:cs typeface="+mn-ea"/>
                <a:sym typeface="+mn-lt"/>
              </a:rPr>
              <a:t>日</a:t>
            </a:r>
          </a:p>
        </p:txBody>
      </p:sp>
      <p:grpSp>
        <p:nvGrpSpPr>
          <p:cNvPr id="34" name="组合 33">
            <a:extLst>
              <a:ext uri="{FF2B5EF4-FFF2-40B4-BE49-F238E27FC236}">
                <a16:creationId xmlns="" xmlns:a16="http://schemas.microsoft.com/office/drawing/2014/main" id="{F9EE6EA2-54DE-457F-8EB0-526133D69D8E}"/>
              </a:ext>
            </a:extLst>
          </p:cNvPr>
          <p:cNvGrpSpPr/>
          <p:nvPr/>
        </p:nvGrpSpPr>
        <p:grpSpPr>
          <a:xfrm>
            <a:off x="7215347" y="5126602"/>
            <a:ext cx="437062" cy="437062"/>
            <a:chOff x="732769" y="5535598"/>
            <a:chExt cx="290407" cy="290407"/>
          </a:xfrm>
        </p:grpSpPr>
        <p:sp>
          <p:nvSpPr>
            <p:cNvPr id="35" name="Oval 10">
              <a:extLst>
                <a:ext uri="{FF2B5EF4-FFF2-40B4-BE49-F238E27FC236}">
                  <a16:creationId xmlns="" xmlns:a16="http://schemas.microsoft.com/office/drawing/2014/main" id="{CD50E5CB-E833-47F5-8C52-36FD22AC708E}"/>
                </a:ext>
              </a:extLst>
            </p:cNvPr>
            <p:cNvSpPr>
              <a:spLocks/>
            </p:cNvSpPr>
            <p:nvPr/>
          </p:nvSpPr>
          <p:spPr bwMode="auto">
            <a:xfrm>
              <a:off x="732769" y="5535598"/>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6" name="组合 35">
              <a:extLst>
                <a:ext uri="{FF2B5EF4-FFF2-40B4-BE49-F238E27FC236}">
                  <a16:creationId xmlns="" xmlns:a16="http://schemas.microsoft.com/office/drawing/2014/main" id="{3AE5E45A-746C-4F24-A21F-CA223BC296F9}"/>
                </a:ext>
              </a:extLst>
            </p:cNvPr>
            <p:cNvGrpSpPr/>
            <p:nvPr/>
          </p:nvGrpSpPr>
          <p:grpSpPr>
            <a:xfrm>
              <a:off x="811795" y="5598991"/>
              <a:ext cx="132841" cy="151011"/>
              <a:chOff x="860980" y="3583766"/>
              <a:chExt cx="100336" cy="114060"/>
            </a:xfrm>
            <a:solidFill>
              <a:schemeClr val="accent1"/>
            </a:solidFill>
          </p:grpSpPr>
          <p:sp>
            <p:nvSpPr>
              <p:cNvPr id="37" name="Freeform 12">
                <a:extLst>
                  <a:ext uri="{FF2B5EF4-FFF2-40B4-BE49-F238E27FC236}">
                    <a16:creationId xmlns="" xmlns:a16="http://schemas.microsoft.com/office/drawing/2014/main" id="{90E8A963-ED59-482B-853B-A3EF8CD66C30}"/>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sp>
            <p:nvSpPr>
              <p:cNvPr id="38" name="Freeform 13">
                <a:extLst>
                  <a:ext uri="{FF2B5EF4-FFF2-40B4-BE49-F238E27FC236}">
                    <a16:creationId xmlns="" xmlns:a16="http://schemas.microsoft.com/office/drawing/2014/main" id="{5A1F0407-4F42-45EB-A398-D8FFF94C821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grpSp>
      </p:grpSp>
      <p:sp>
        <p:nvSpPr>
          <p:cNvPr id="39" name="矩形 38">
            <a:extLst>
              <a:ext uri="{FF2B5EF4-FFF2-40B4-BE49-F238E27FC236}">
                <a16:creationId xmlns="" xmlns:a16="http://schemas.microsoft.com/office/drawing/2014/main" id="{8F53AC2D-9AB1-4ED0-8151-E90E31E81EDA}"/>
              </a:ext>
            </a:extLst>
          </p:cNvPr>
          <p:cNvSpPr/>
          <p:nvPr/>
        </p:nvSpPr>
        <p:spPr>
          <a:xfrm>
            <a:off x="7652227" y="5175856"/>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cs typeface="+mn-ea"/>
                <a:sym typeface="+mn-lt"/>
              </a:rPr>
              <a:t>培训人</a:t>
            </a:r>
            <a:r>
              <a:rPr lang="zh-CN" altLang="en-US" sz="1600" dirty="0" smtClean="0">
                <a:cs typeface="+mn-ea"/>
                <a:sym typeface="+mn-lt"/>
              </a:rPr>
              <a:t>：优品</a:t>
            </a:r>
            <a:r>
              <a:rPr lang="en-US" altLang="zh-CN" sz="1600" dirty="0" smtClean="0">
                <a:cs typeface="+mn-ea"/>
                <a:sym typeface="+mn-lt"/>
              </a:rPr>
              <a:t>PPT</a:t>
            </a:r>
            <a:endParaRPr lang="zh-CN" altLang="en-US" sz="1600" dirty="0">
              <a:cs typeface="+mn-ea"/>
              <a:sym typeface="+mn-lt"/>
            </a:endParaRPr>
          </a:p>
        </p:txBody>
      </p:sp>
    </p:spTree>
    <p:extLst>
      <p:ext uri="{BB962C8B-B14F-4D97-AF65-F5344CB8AC3E}">
        <p14:creationId xmlns:p14="http://schemas.microsoft.com/office/powerpoint/2010/main" val="4267491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27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25"/>
                                        </p:tgtEl>
                                        <p:attrNameLst>
                                          <p:attrName>style.visibility</p:attrName>
                                        </p:attrNameLst>
                                      </p:cBhvr>
                                      <p:to>
                                        <p:strVal val="visible"/>
                                      </p:to>
                                    </p:set>
                                    <p:anim to="" calcmode="lin" valueType="num">
                                      <p:cBhvr>
                                        <p:cTn id="20"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415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605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6550"/>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7050"/>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par>
                          <p:cTn id="42" fill="hold">
                            <p:stCondLst>
                              <p:cond delay="7950"/>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8450"/>
                            </p:stCondLst>
                            <p:childTnLst>
                              <p:par>
                                <p:cTn id="49" presetID="14" presetClass="entr" presetSubtype="10" fill="hold" grpId="0" nodeType="after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6" grpId="0"/>
      <p:bldP spid="27" grpId="0"/>
      <p:bldP spid="33"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102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p>
        </p:txBody>
      </p:sp>
      <p:grpSp>
        <p:nvGrpSpPr>
          <p:cNvPr id="10" name="Group 3">
            <a:extLst>
              <a:ext uri="{FF2B5EF4-FFF2-40B4-BE49-F238E27FC236}">
                <a16:creationId xmlns="" xmlns:a16="http://schemas.microsoft.com/office/drawing/2014/main" id="{2691296D-4787-4578-9D3B-32C5CFF0064F}"/>
              </a:ext>
            </a:extLst>
          </p:cNvPr>
          <p:cNvGrpSpPr>
            <a:grpSpLocks/>
          </p:cNvGrpSpPr>
          <p:nvPr/>
        </p:nvGrpSpPr>
        <p:grpSpPr bwMode="auto">
          <a:xfrm>
            <a:off x="1969349" y="2062769"/>
            <a:ext cx="2512309" cy="2318527"/>
            <a:chOff x="1701" y="391"/>
            <a:chExt cx="1859" cy="1814"/>
          </a:xfrm>
        </p:grpSpPr>
        <p:sp>
          <p:nvSpPr>
            <p:cNvPr id="11" name="Rectangle 4">
              <a:extLst>
                <a:ext uri="{FF2B5EF4-FFF2-40B4-BE49-F238E27FC236}">
                  <a16:creationId xmlns="" xmlns:a16="http://schemas.microsoft.com/office/drawing/2014/main" id="{7A2F6285-FA2A-48E1-8C0D-C37125536814}"/>
                </a:ext>
              </a:extLst>
            </p:cNvPr>
            <p:cNvSpPr>
              <a:spLocks noChangeArrowheads="1"/>
            </p:cNvSpPr>
            <p:nvPr/>
          </p:nvSpPr>
          <p:spPr bwMode="auto">
            <a:xfrm>
              <a:off x="1701" y="391"/>
              <a:ext cx="1179" cy="11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sp>
          <p:nvSpPr>
            <p:cNvPr id="12" name="Rectangle 5">
              <a:extLst>
                <a:ext uri="{FF2B5EF4-FFF2-40B4-BE49-F238E27FC236}">
                  <a16:creationId xmlns="" xmlns:a16="http://schemas.microsoft.com/office/drawing/2014/main" id="{85A0DDAF-69F9-40C9-930D-5B7194CC9BBF}"/>
                </a:ext>
              </a:extLst>
            </p:cNvPr>
            <p:cNvSpPr>
              <a:spLocks noChangeArrowheads="1"/>
            </p:cNvSpPr>
            <p:nvPr/>
          </p:nvSpPr>
          <p:spPr bwMode="auto">
            <a:xfrm>
              <a:off x="1927" y="618"/>
              <a:ext cx="1179" cy="11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sp>
          <p:nvSpPr>
            <p:cNvPr id="13" name="Rectangle 6">
              <a:extLst>
                <a:ext uri="{FF2B5EF4-FFF2-40B4-BE49-F238E27FC236}">
                  <a16:creationId xmlns="" xmlns:a16="http://schemas.microsoft.com/office/drawing/2014/main" id="{43AA4836-03C4-411C-9E98-4BFFC29479D5}"/>
                </a:ext>
              </a:extLst>
            </p:cNvPr>
            <p:cNvSpPr>
              <a:spLocks noChangeArrowheads="1"/>
            </p:cNvSpPr>
            <p:nvPr/>
          </p:nvSpPr>
          <p:spPr bwMode="auto">
            <a:xfrm>
              <a:off x="2154" y="845"/>
              <a:ext cx="1179" cy="11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sp>
          <p:nvSpPr>
            <p:cNvPr id="14" name="Rectangle 7">
              <a:extLst>
                <a:ext uri="{FF2B5EF4-FFF2-40B4-BE49-F238E27FC236}">
                  <a16:creationId xmlns="" xmlns:a16="http://schemas.microsoft.com/office/drawing/2014/main" id="{24F15009-24F7-43F3-89E8-7DE48EB36B03}"/>
                </a:ext>
              </a:extLst>
            </p:cNvPr>
            <p:cNvSpPr>
              <a:spLocks noChangeArrowheads="1"/>
            </p:cNvSpPr>
            <p:nvPr/>
          </p:nvSpPr>
          <p:spPr bwMode="auto">
            <a:xfrm>
              <a:off x="2381" y="1026"/>
              <a:ext cx="1179" cy="11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grpSp>
      <p:sp>
        <p:nvSpPr>
          <p:cNvPr id="15" name="Text Box 8">
            <a:extLst>
              <a:ext uri="{FF2B5EF4-FFF2-40B4-BE49-F238E27FC236}">
                <a16:creationId xmlns="" xmlns:a16="http://schemas.microsoft.com/office/drawing/2014/main" id="{1840DE51-FCBD-44CA-B318-79BA5C0ECBEE}"/>
              </a:ext>
            </a:extLst>
          </p:cNvPr>
          <p:cNvSpPr txBox="1">
            <a:spLocks noChangeArrowheads="1"/>
          </p:cNvSpPr>
          <p:nvPr/>
        </p:nvSpPr>
        <p:spPr bwMode="auto">
          <a:xfrm>
            <a:off x="2209950" y="4802319"/>
            <a:ext cx="1903473" cy="101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50000"/>
              </a:spcBef>
              <a:spcAft>
                <a:spcPct val="0"/>
              </a:spcAft>
            </a:pPr>
            <a:r>
              <a:rPr lang="en-US" altLang="zh-CN" sz="6000" dirty="0">
                <a:solidFill>
                  <a:srgbClr val="9AB8EE"/>
                </a:solidFill>
                <a:latin typeface="+mn-lt"/>
                <a:ea typeface="+mn-ea"/>
                <a:cs typeface="+mn-ea"/>
                <a:sym typeface="+mn-lt"/>
              </a:rPr>
              <a:t>16</a:t>
            </a:r>
            <a:r>
              <a:rPr lang="zh-CN" altLang="en-US" sz="6000" dirty="0">
                <a:solidFill>
                  <a:srgbClr val="9AB8EE"/>
                </a:solidFill>
                <a:latin typeface="+mn-lt"/>
                <a:ea typeface="+mn-ea"/>
                <a:cs typeface="+mn-ea"/>
                <a:sym typeface="+mn-lt"/>
              </a:rPr>
              <a:t>个</a:t>
            </a:r>
          </a:p>
        </p:txBody>
      </p:sp>
      <p:sp>
        <p:nvSpPr>
          <p:cNvPr id="16" name="Rectangle 2">
            <a:extLst>
              <a:ext uri="{FF2B5EF4-FFF2-40B4-BE49-F238E27FC236}">
                <a16:creationId xmlns="" xmlns:a16="http://schemas.microsoft.com/office/drawing/2014/main" id="{88F03E66-C494-4B2B-A6A6-2793A263E5D8}"/>
              </a:ext>
            </a:extLst>
          </p:cNvPr>
          <p:cNvSpPr txBox="1">
            <a:spLocks/>
          </p:cNvSpPr>
          <p:nvPr/>
        </p:nvSpPr>
        <p:spPr>
          <a:xfrm>
            <a:off x="5563215" y="1889482"/>
            <a:ext cx="5302776"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Font typeface="Arial" panose="020B0604020202020204" pitchFamily="34" charset="0"/>
              <a:buNone/>
            </a:pPr>
            <a:r>
              <a:rPr lang="zh-CN" altLang="en-US" sz="2400" b="1" dirty="0">
                <a:solidFill>
                  <a:schemeClr val="bg1"/>
                </a:solidFill>
                <a:cs typeface="+mn-ea"/>
                <a:sym typeface="+mn-lt"/>
              </a:rPr>
              <a:t>观察图片，请问有几个正方形？</a:t>
            </a:r>
          </a:p>
        </p:txBody>
      </p:sp>
      <p:grpSp>
        <p:nvGrpSpPr>
          <p:cNvPr id="17" name="Group 54">
            <a:extLst>
              <a:ext uri="{FF2B5EF4-FFF2-40B4-BE49-F238E27FC236}">
                <a16:creationId xmlns="" xmlns:a16="http://schemas.microsoft.com/office/drawing/2014/main" id="{E0D06D4E-5AEB-421A-91F3-32E84B285BB3}"/>
              </a:ext>
            </a:extLst>
          </p:cNvPr>
          <p:cNvGrpSpPr/>
          <p:nvPr/>
        </p:nvGrpSpPr>
        <p:grpSpPr>
          <a:xfrm>
            <a:off x="5818150" y="3176211"/>
            <a:ext cx="430865" cy="429236"/>
            <a:chOff x="5160963" y="4846638"/>
            <a:chExt cx="496887" cy="466725"/>
          </a:xfrm>
          <a:solidFill>
            <a:srgbClr val="9AB8EE"/>
          </a:solidFill>
        </p:grpSpPr>
        <p:sp>
          <p:nvSpPr>
            <p:cNvPr id="18" name="Oval 55">
              <a:extLst>
                <a:ext uri="{FF2B5EF4-FFF2-40B4-BE49-F238E27FC236}">
                  <a16:creationId xmlns="" xmlns:a16="http://schemas.microsoft.com/office/drawing/2014/main" id="{863FB1AE-11A8-4712-A9D8-10ADF225232E}"/>
                </a:ext>
              </a:extLst>
            </p:cNvPr>
            <p:cNvSpPr>
              <a:spLocks/>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19" name="Freeform: Shape 56">
              <a:extLst>
                <a:ext uri="{FF2B5EF4-FFF2-40B4-BE49-F238E27FC236}">
                  <a16:creationId xmlns="" xmlns:a16="http://schemas.microsoft.com/office/drawing/2014/main" id="{6932FFDA-94E0-47D5-AC84-EDA4E4EA1811}"/>
                </a:ext>
              </a:extLst>
            </p:cNvPr>
            <p:cNvSpPr>
              <a:spLocks/>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grpSp>
        <p:nvGrpSpPr>
          <p:cNvPr id="20" name="Group 50">
            <a:extLst>
              <a:ext uri="{FF2B5EF4-FFF2-40B4-BE49-F238E27FC236}">
                <a16:creationId xmlns="" xmlns:a16="http://schemas.microsoft.com/office/drawing/2014/main" id="{3BAA728D-CF0B-4E54-9150-6DECD26213CB}"/>
              </a:ext>
            </a:extLst>
          </p:cNvPr>
          <p:cNvGrpSpPr/>
          <p:nvPr/>
        </p:nvGrpSpPr>
        <p:grpSpPr>
          <a:xfrm>
            <a:off x="5828865" y="4750828"/>
            <a:ext cx="337901" cy="359562"/>
            <a:chOff x="4198938" y="2905126"/>
            <a:chExt cx="481012" cy="482600"/>
          </a:xfrm>
          <a:solidFill>
            <a:srgbClr val="9AB8EE"/>
          </a:solidFill>
        </p:grpSpPr>
        <p:sp>
          <p:nvSpPr>
            <p:cNvPr id="21" name="Freeform: Shape 51">
              <a:extLst>
                <a:ext uri="{FF2B5EF4-FFF2-40B4-BE49-F238E27FC236}">
                  <a16:creationId xmlns="" xmlns:a16="http://schemas.microsoft.com/office/drawing/2014/main" id="{7F2ECEEF-13D5-4F45-93C2-AB1E57AB395E}"/>
                </a:ext>
              </a:extLst>
            </p:cNvPr>
            <p:cNvSpPr>
              <a:spLocks/>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22" name="Freeform: Shape 52">
              <a:extLst>
                <a:ext uri="{FF2B5EF4-FFF2-40B4-BE49-F238E27FC236}">
                  <a16:creationId xmlns="" xmlns:a16="http://schemas.microsoft.com/office/drawing/2014/main" id="{EABA5393-F84E-4BFD-80EC-61D8FB17AE1C}"/>
                </a:ext>
              </a:extLst>
            </p:cNvPr>
            <p:cNvSpPr>
              <a:spLocks/>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23" name="Freeform: Shape 53">
              <a:extLst>
                <a:ext uri="{FF2B5EF4-FFF2-40B4-BE49-F238E27FC236}">
                  <a16:creationId xmlns="" xmlns:a16="http://schemas.microsoft.com/office/drawing/2014/main" id="{B9AB25F9-75B0-449A-B8B1-CF4E34BC83A6}"/>
                </a:ext>
              </a:extLst>
            </p:cNvPr>
            <p:cNvSpPr>
              <a:spLocks/>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24" name="TextBox 40">
            <a:extLst>
              <a:ext uri="{FF2B5EF4-FFF2-40B4-BE49-F238E27FC236}">
                <a16:creationId xmlns="" xmlns:a16="http://schemas.microsoft.com/office/drawing/2014/main" id="{590F519A-0771-4969-A4D2-2D1FB34225A2}"/>
              </a:ext>
            </a:extLst>
          </p:cNvPr>
          <p:cNvSpPr txBox="1"/>
          <p:nvPr/>
        </p:nvSpPr>
        <p:spPr>
          <a:xfrm>
            <a:off x="6458252" y="3020766"/>
            <a:ext cx="4352315" cy="932563"/>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门店顾客开发维护也是同样道理，顾客与顾客之间存在千丝万缕的关系，只要门店人员对此加以巧妙运用，就能开发出源源不断的新客户。</a:t>
            </a:r>
          </a:p>
        </p:txBody>
      </p:sp>
      <p:sp>
        <p:nvSpPr>
          <p:cNvPr id="25" name="TextBox 42">
            <a:extLst>
              <a:ext uri="{FF2B5EF4-FFF2-40B4-BE49-F238E27FC236}">
                <a16:creationId xmlns="" xmlns:a16="http://schemas.microsoft.com/office/drawing/2014/main" id="{0BAEC804-896D-458A-961B-F1B7216A737D}"/>
              </a:ext>
            </a:extLst>
          </p:cNvPr>
          <p:cNvSpPr txBox="1"/>
          <p:nvPr/>
        </p:nvSpPr>
        <p:spPr>
          <a:xfrm>
            <a:off x="6458252" y="4655939"/>
            <a:ext cx="4352315" cy="932563"/>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顾客开发如同飞机引擎一样重要，是基础也是核心，对门店生产发展至关重要，失去客户就像一架没有引擎的飞机，即便再豪华，充其量也只是模型而已。</a:t>
            </a:r>
          </a:p>
        </p:txBody>
      </p:sp>
    </p:spTree>
    <p:extLst>
      <p:ext uri="{BB962C8B-B14F-4D97-AF65-F5344CB8AC3E}">
        <p14:creationId xmlns:p14="http://schemas.microsoft.com/office/powerpoint/2010/main" val="634356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0" fill="hold"/>
                                        <p:tgtEl>
                                          <p:spTgt spid="10"/>
                                        </p:tgtEl>
                                        <p:attrNameLst>
                                          <p:attrName>ppt_x</p:attrName>
                                        </p:attrNameLst>
                                      </p:cBhvr>
                                      <p:tavLst>
                                        <p:tav tm="0">
                                          <p:val>
                                            <p:strVal val="0-#ppt_w/2"/>
                                          </p:val>
                                        </p:tav>
                                        <p:tav tm="100000">
                                          <p:val>
                                            <p:strVal val="#ppt_x"/>
                                          </p:val>
                                        </p:tav>
                                      </p:tavLst>
                                    </p:anim>
                                    <p:anim calcmode="lin" valueType="num">
                                      <p:cBhvr additive="base">
                                        <p:cTn id="18" dur="1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700"/>
                            </p:stCondLst>
                            <p:childTnLst>
                              <p:par>
                                <p:cTn id="26" presetID="23" presetClass="entr" presetSubtype="528" fill="hold" grpId="0" nodeType="afterEffect">
                                  <p:stCondLst>
                                    <p:cond delay="0"/>
                                  </p:stCondLst>
                                  <p:iterate type="lt">
                                    <p:tmPct val="5000"/>
                                  </p:iterate>
                                  <p:childTnLst>
                                    <p:set>
                                      <p:cBhvr>
                                        <p:cTn id="27" dur="1" fill="hold">
                                          <p:stCondLst>
                                            <p:cond delay="0"/>
                                          </p:stCondLst>
                                        </p:cTn>
                                        <p:tgtEl>
                                          <p:spTgt spid="16"/>
                                        </p:tgtEl>
                                        <p:attrNameLst>
                                          <p:attrName>style.visibility</p:attrName>
                                        </p:attrNameLst>
                                      </p:cBhvr>
                                      <p:to>
                                        <p:strVal val="visible"/>
                                      </p:to>
                                    </p:set>
                                    <p:anim to="" calcmode="lin" valueType="num">
                                      <p:cBhvr>
                                        <p:cTn id="28" dur="1000" fill="hold">
                                          <p:stCondLst>
                                            <p:cond delay="0"/>
                                          </p:stCondLst>
                                        </p:cTn>
                                        <p:tgtEl>
                                          <p:spTgt spid="16"/>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16"/>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16"/>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16"/>
                                        </p:tgtEl>
                                        <p:attrNameLst>
                                          <p:attrName>ppt_h</p:attrName>
                                        </p:attrNameLst>
                                      </p:cBhvr>
                                      <p:tavLst>
                                        <p:tav tm="0" fmla="#ppt_h+(8/9)*(#ppt_h-0)*((1.5-1.5*$)^2-(1.5-1.5*$)^3)">
                                          <p:val>
                                            <p:strVal val="0"/>
                                          </p:val>
                                        </p:tav>
                                        <p:tav tm="100000">
                                          <p:val>
                                            <p:strVal val="1"/>
                                          </p:val>
                                        </p:tav>
                                      </p:tavLst>
                                    </p:anim>
                                  </p:childTnLst>
                                </p:cTn>
                              </p:par>
                            </p:childTnLst>
                          </p:cTn>
                        </p:par>
                        <p:par>
                          <p:cTn id="32" fill="hold">
                            <p:stCondLst>
                              <p:cond delay="4350"/>
                            </p:stCondLst>
                            <p:childTnLst>
                              <p:par>
                                <p:cTn id="33" presetID="49" presetClass="entr" presetSubtype="0" decel="10000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4850"/>
                            </p:stCondLst>
                            <p:childTnLst>
                              <p:par>
                                <p:cTn id="40" presetID="49" presetClass="entr" presetSubtype="0" decel="10000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style.rotation</p:attrName>
                                        </p:attrNameLst>
                                      </p:cBhvr>
                                      <p:tavLst>
                                        <p:tav tm="0">
                                          <p:val>
                                            <p:fltVal val="360"/>
                                          </p:val>
                                        </p:tav>
                                        <p:tav tm="100000">
                                          <p:val>
                                            <p:fltVal val="0"/>
                                          </p:val>
                                        </p:tav>
                                      </p:tavLst>
                                    </p:anim>
                                    <p:animEffect transition="in" filter="fade">
                                      <p:cBhvr>
                                        <p:cTn id="45" dur="500"/>
                                        <p:tgtEl>
                                          <p:spTgt spid="20"/>
                                        </p:tgtEl>
                                      </p:cBhvr>
                                    </p:animEffect>
                                  </p:childTnLst>
                                </p:cTn>
                              </p:par>
                            </p:childTnLst>
                          </p:cTn>
                        </p:par>
                        <p:par>
                          <p:cTn id="46" fill="hold">
                            <p:stCondLst>
                              <p:cond delay="5350"/>
                            </p:stCondLst>
                            <p:childTnLst>
                              <p:par>
                                <p:cTn id="47" presetID="14" presetClass="entr" presetSubtype="1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par>
                          <p:cTn id="50" fill="hold">
                            <p:stCondLst>
                              <p:cond delay="5850"/>
                            </p:stCondLst>
                            <p:childTnLst>
                              <p:par>
                                <p:cTn id="51" presetID="14" presetClass="entr" presetSubtype="1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animBg="1"/>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p>
        </p:txBody>
      </p:sp>
      <p:sp>
        <p:nvSpPr>
          <p:cNvPr id="26" name="Rectangle 2">
            <a:extLst>
              <a:ext uri="{FF2B5EF4-FFF2-40B4-BE49-F238E27FC236}">
                <a16:creationId xmlns="" xmlns:a16="http://schemas.microsoft.com/office/drawing/2014/main" id="{096AC4D5-B830-4C40-8406-D2227C6A5C8A}"/>
              </a:ext>
            </a:extLst>
          </p:cNvPr>
          <p:cNvSpPr txBox="1">
            <a:spLocks/>
          </p:cNvSpPr>
          <p:nvPr/>
        </p:nvSpPr>
        <p:spPr>
          <a:xfrm>
            <a:off x="1578611" y="1829499"/>
            <a:ext cx="4941888"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让我们先看一段案例：</a:t>
            </a:r>
          </a:p>
        </p:txBody>
      </p:sp>
      <p:sp>
        <p:nvSpPr>
          <p:cNvPr id="27" name="Text Placeholder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 xmlns:a16="http://schemas.microsoft.com/office/drawing/2014/main" id="{1B58D1E8-ABF1-412F-8529-8733DF253709}"/>
              </a:ext>
            </a:extLst>
          </p:cNvPr>
          <p:cNvSpPr txBox="1">
            <a:spLocks/>
          </p:cNvSpPr>
          <p:nvPr/>
        </p:nvSpPr>
        <p:spPr>
          <a:xfrm>
            <a:off x="1512796" y="2665560"/>
            <a:ext cx="5234674" cy="3340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400" dirty="0">
                <a:solidFill>
                  <a:schemeClr val="bg1">
                    <a:lumMod val="50000"/>
                  </a:schemeClr>
                </a:solidFill>
                <a:cs typeface="+mn-ea"/>
                <a:sym typeface="+mn-lt"/>
              </a:rPr>
              <a:t>           国庆期间，李小姐来到某百货特产专卖店，人还没进去，专卖店的服务小姐就一个个蜂拥围将上来，又是拉又是扯，挤挤挨挨，好不亲热，李小姐一个劲的接受：“我只是先看看，再做决定。”服务小姐还是不离去，跟在李小姐的身后，只要李小姐的眼光稍作停留就赶紧追问：“你是买给您家人还是送人呢？”“您喜欢什么口味的？”“我们这里有促销礼包，要不要看下</a:t>
            </a:r>
            <a:r>
              <a:rPr lang="en-US" altLang="zh-CN" sz="1400" dirty="0">
                <a:solidFill>
                  <a:schemeClr val="bg1">
                    <a:lumMod val="50000"/>
                  </a:schemeClr>
                </a:solidFill>
                <a:cs typeface="+mn-ea"/>
                <a:sym typeface="+mn-lt"/>
              </a:rPr>
              <a:t>?“……</a:t>
            </a:r>
          </a:p>
          <a:p>
            <a:pPr marL="0" indent="0">
              <a:lnSpc>
                <a:spcPct val="150000"/>
              </a:lnSpc>
              <a:buNone/>
              <a:defRPr/>
            </a:pP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问得李小姐心烦意乱，她只回了一句：”我还没有打定主意，改日再看看吧！”说完就逃奔出大厦。身后还隐约传来服务小姐的抱怨：这人怎么回事？看了这么久还不买，当这是自由市场！</a:t>
            </a:r>
          </a:p>
        </p:txBody>
      </p:sp>
      <p:pic>
        <p:nvPicPr>
          <p:cNvPr id="29" name="图片 28">
            <a:extLst>
              <a:ext uri="{FF2B5EF4-FFF2-40B4-BE49-F238E27FC236}">
                <a16:creationId xmlns="" xmlns:a16="http://schemas.microsoft.com/office/drawing/2014/main" id="{91D5CC93-ABF7-4217-BECD-9873C44E1053}"/>
              </a:ext>
            </a:extLst>
          </p:cNvPr>
          <p:cNvPicPr>
            <a:picLocks noChangeAspect="1"/>
          </p:cNvPicPr>
          <p:nvPr/>
        </p:nvPicPr>
        <p:blipFill>
          <a:blip r:embed="rId2"/>
          <a:stretch>
            <a:fillRect/>
          </a:stretch>
        </p:blipFill>
        <p:spPr>
          <a:xfrm>
            <a:off x="7156671" y="1297399"/>
            <a:ext cx="4497757" cy="4495235"/>
          </a:xfrm>
          <a:prstGeom prst="rect">
            <a:avLst/>
          </a:prstGeom>
        </p:spPr>
      </p:pic>
    </p:spTree>
    <p:extLst>
      <p:ext uri="{BB962C8B-B14F-4D97-AF65-F5344CB8AC3E}">
        <p14:creationId xmlns:p14="http://schemas.microsoft.com/office/powerpoint/2010/main" val="25879634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26"/>
                                        </p:tgtEl>
                                        <p:attrNameLst>
                                          <p:attrName>style.visibility</p:attrName>
                                        </p:attrNameLst>
                                      </p:cBhvr>
                                      <p:to>
                                        <p:strVal val="visible"/>
                                      </p:to>
                                    </p:set>
                                    <p:anim to="" calcmode="lin" valueType="num">
                                      <p:cBhvr>
                                        <p:cTn id="24" dur="1000" fill="hold">
                                          <p:stCondLst>
                                            <p:cond delay="0"/>
                                          </p:stCondLst>
                                        </p:cTn>
                                        <p:tgtEl>
                                          <p:spTgt spid="26"/>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26"/>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26"/>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26"/>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395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p>
        </p:txBody>
      </p:sp>
      <p:sp>
        <p:nvSpPr>
          <p:cNvPr id="11" name="Rectangle 2">
            <a:extLst>
              <a:ext uri="{FF2B5EF4-FFF2-40B4-BE49-F238E27FC236}">
                <a16:creationId xmlns="" xmlns:a16="http://schemas.microsoft.com/office/drawing/2014/main" id="{07D6EAF8-97CF-4D68-9A50-00553309079B}"/>
              </a:ext>
            </a:extLst>
          </p:cNvPr>
          <p:cNvSpPr txBox="1">
            <a:spLocks/>
          </p:cNvSpPr>
          <p:nvPr/>
        </p:nvSpPr>
        <p:spPr>
          <a:xfrm>
            <a:off x="3705634" y="1374980"/>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solidFill>
                  <a:srgbClr val="9AB8EE"/>
                </a:solidFill>
                <a:cs typeface="+mn-ea"/>
                <a:sym typeface="+mn-lt"/>
              </a:rPr>
              <a:t>销售服务十步曲</a:t>
            </a:r>
          </a:p>
        </p:txBody>
      </p:sp>
      <p:graphicFrame>
        <p:nvGraphicFramePr>
          <p:cNvPr id="12" name="图示 11">
            <a:extLst>
              <a:ext uri="{FF2B5EF4-FFF2-40B4-BE49-F238E27FC236}">
                <a16:creationId xmlns="" xmlns:a16="http://schemas.microsoft.com/office/drawing/2014/main" id="{646F7E9B-0A97-45EA-BEBE-9523B082148E}"/>
              </a:ext>
            </a:extLst>
          </p:cNvPr>
          <p:cNvGraphicFramePr/>
          <p:nvPr>
            <p:extLst>
              <p:ext uri="{D42A27DB-BD31-4B8C-83A1-F6EECF244321}">
                <p14:modId xmlns:p14="http://schemas.microsoft.com/office/powerpoint/2010/main" val="905896344"/>
              </p:ext>
            </p:extLst>
          </p:nvPr>
        </p:nvGraphicFramePr>
        <p:xfrm>
          <a:off x="2321346" y="2191668"/>
          <a:ext cx="7549305" cy="3858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图片 12">
            <a:extLst>
              <a:ext uri="{FF2B5EF4-FFF2-40B4-BE49-F238E27FC236}">
                <a16:creationId xmlns="" xmlns:a16="http://schemas.microsoft.com/office/drawing/2014/main" id="{A3C826B9-7926-4E7A-BB61-531FD653CA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8172" y="4959285"/>
            <a:ext cx="1629397" cy="1047469"/>
          </a:xfrm>
          <a:prstGeom prst="rect">
            <a:avLst/>
          </a:prstGeom>
        </p:spPr>
      </p:pic>
      <p:sp>
        <p:nvSpPr>
          <p:cNvPr id="14" name="TextBox 13"/>
          <p:cNvSpPr txBox="1"/>
          <p:nvPr/>
        </p:nvSpPr>
        <p:spPr>
          <a:xfrm>
            <a:off x="51863"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4753550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11"/>
                                        </p:tgtEl>
                                        <p:attrNameLst>
                                          <p:attrName>style.visibility</p:attrName>
                                        </p:attrNameLst>
                                      </p:cBhvr>
                                      <p:to>
                                        <p:strVal val="visible"/>
                                      </p:to>
                                    </p:set>
                                    <p:anim to="" calcmode="lin" valueType="num">
                                      <p:cBhvr>
                                        <p:cTn id="18" dur="1000" fill="hold">
                                          <p:stCondLst>
                                            <p:cond delay="0"/>
                                          </p:stCondLst>
                                        </p:cTn>
                                        <p:tgtEl>
                                          <p:spTgt spid="11"/>
                                        </p:tgtEl>
                                        <p:attrNameLst>
                                          <p:attrName>ppt_x</p:attrName>
                                        </p:attrNameLst>
                                      </p:cBhvr>
                                      <p:tavLst>
                                        <p:tav tm="0" fmla="#ppt_x+(8/9)*(#ppt_x-(#ppt_x-#ppt_w/2))*((1.5-1.5*$)^2-(1.5-1.5*$)^3)">
                                          <p:val>
                                            <p:strVal val="0"/>
                                          </p:val>
                                        </p:tav>
                                        <p:tav tm="100000">
                                          <p:val>
                                            <p:strVal val="1"/>
                                          </p:val>
                                        </p:tav>
                                      </p:tavLst>
                                    </p:anim>
                                    <p:anim to="" calcmode="lin" valueType="num">
                                      <p:cBhvr>
                                        <p:cTn id="19" dur="1000" fill="hold">
                                          <p:stCondLst>
                                            <p:cond delay="0"/>
                                          </p:stCondLst>
                                        </p:cTn>
                                        <p:tgtEl>
                                          <p:spTgt spid="11"/>
                                        </p:tgtEl>
                                        <p:attrNameLst>
                                          <p:attrName>ppt_y</p:attrName>
                                        </p:attrNameLst>
                                      </p:cBhvr>
                                      <p:tavLst>
                                        <p:tav tm="0" fmla="#ppt_y+(8/9)*(#ppt_y-(#ppt_y+#ppt_h/2))*((1.5-1.5*$)^2-(1.5-1.5*$)^3)">
                                          <p:val>
                                            <p:strVal val="0"/>
                                          </p:val>
                                        </p:tav>
                                        <p:tav tm="100000">
                                          <p:val>
                                            <p:strVal val="1"/>
                                          </p:val>
                                        </p:tav>
                                      </p:tavLst>
                                    </p:anim>
                                    <p:anim to="" calcmode="lin" valueType="num">
                                      <p:cBhvr>
                                        <p:cTn id="20" dur="1000" fill="hold">
                                          <p:stCondLst>
                                            <p:cond delay="0"/>
                                          </p:stCondLst>
                                        </p:cTn>
                                        <p:tgtEl>
                                          <p:spTgt spid="11"/>
                                        </p:tgtEl>
                                        <p:attrNameLst>
                                          <p:attrName>ppt_w</p:attrName>
                                        </p:attrNameLst>
                                      </p:cBhvr>
                                      <p:tavLst>
                                        <p:tav tm="0" fmla="#ppt_w+(8/9)*(#ppt_w-0)*((1.5-1.5*$)^2-(1.5-1.5*$)^3)">
                                          <p:val>
                                            <p:strVal val="0"/>
                                          </p:val>
                                        </p:tav>
                                        <p:tav tm="100000">
                                          <p:val>
                                            <p:strVal val="1"/>
                                          </p:val>
                                        </p:tav>
                                      </p:tavLst>
                                    </p:anim>
                                    <p:anim to="" calcmode="lin" valueType="num">
                                      <p:cBhvr>
                                        <p:cTn id="21" dur="1000" fill="hold">
                                          <p:stCondLst>
                                            <p:cond delay="0"/>
                                          </p:stCondLst>
                                        </p:cTn>
                                        <p:tgtEl>
                                          <p:spTgt spid="11"/>
                                        </p:tgtEl>
                                        <p:attrNameLst>
                                          <p:attrName>ppt_h</p:attrName>
                                        </p:attrNameLst>
                                      </p:cBhvr>
                                      <p:tavLst>
                                        <p:tav tm="0" fmla="#ppt_h+(8/9)*(#ppt_h-0)*((1.5-1.5*$)^2-(1.5-1.5*$)^3)">
                                          <p:val>
                                            <p:strVal val="0"/>
                                          </p:val>
                                        </p:tav>
                                        <p:tav tm="100000">
                                          <p:val>
                                            <p:strVal val="1"/>
                                          </p:val>
                                        </p:tav>
                                      </p:tavLst>
                                    </p:anim>
                                  </p:childTnLst>
                                </p:cTn>
                              </p:par>
                            </p:childTnLst>
                          </p:cTn>
                        </p:par>
                        <p:par>
                          <p:cTn id="22" fill="hold">
                            <p:stCondLst>
                              <p:cond delay="28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33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p>
        </p:txBody>
      </p:sp>
      <p:pic>
        <p:nvPicPr>
          <p:cNvPr id="3" name="图片 2">
            <a:extLst>
              <a:ext uri="{FF2B5EF4-FFF2-40B4-BE49-F238E27FC236}">
                <a16:creationId xmlns="" xmlns:a16="http://schemas.microsoft.com/office/drawing/2014/main" id="{24C8A05E-337E-457E-A826-964876A13E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46" t="5669"/>
          <a:stretch/>
        </p:blipFill>
        <p:spPr>
          <a:xfrm>
            <a:off x="749642" y="2112713"/>
            <a:ext cx="5513854" cy="3448931"/>
          </a:xfrm>
          <a:prstGeom prst="rect">
            <a:avLst/>
          </a:prstGeom>
        </p:spPr>
      </p:pic>
      <p:sp>
        <p:nvSpPr>
          <p:cNvPr id="14" name="Rectangle 2">
            <a:extLst>
              <a:ext uri="{FF2B5EF4-FFF2-40B4-BE49-F238E27FC236}">
                <a16:creationId xmlns="" xmlns:a16="http://schemas.microsoft.com/office/drawing/2014/main" id="{06A70821-B7AB-4643-9C23-7D0E5ADD29C7}"/>
              </a:ext>
            </a:extLst>
          </p:cNvPr>
          <p:cNvSpPr txBox="1">
            <a:spLocks/>
          </p:cNvSpPr>
          <p:nvPr/>
        </p:nvSpPr>
        <p:spPr>
          <a:xfrm>
            <a:off x="6562496" y="1374980"/>
            <a:ext cx="420670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buNone/>
            </a:pPr>
            <a:r>
              <a:rPr lang="zh-CN" altLang="en-US" b="1" dirty="0">
                <a:solidFill>
                  <a:srgbClr val="9AB8EE"/>
                </a:solidFill>
                <a:cs typeface="+mn-ea"/>
                <a:sym typeface="+mn-lt"/>
              </a:rPr>
              <a:t>具备待客销售的</a:t>
            </a:r>
            <a:r>
              <a:rPr lang="en-US" altLang="zh-CN" b="1" dirty="0">
                <a:solidFill>
                  <a:srgbClr val="9AB8EE"/>
                </a:solidFill>
                <a:cs typeface="+mn-ea"/>
                <a:sym typeface="+mn-lt"/>
              </a:rPr>
              <a:t>4S</a:t>
            </a:r>
          </a:p>
        </p:txBody>
      </p:sp>
      <p:graphicFrame>
        <p:nvGraphicFramePr>
          <p:cNvPr id="16" name="图示 15">
            <a:extLst>
              <a:ext uri="{FF2B5EF4-FFF2-40B4-BE49-F238E27FC236}">
                <a16:creationId xmlns="" xmlns:a16="http://schemas.microsoft.com/office/drawing/2014/main" id="{C383138D-2695-4A33-966D-BECA7EBCC5C4}"/>
              </a:ext>
            </a:extLst>
          </p:cNvPr>
          <p:cNvGraphicFramePr/>
          <p:nvPr>
            <p:extLst>
              <p:ext uri="{D42A27DB-BD31-4B8C-83A1-F6EECF244321}">
                <p14:modId xmlns:p14="http://schemas.microsoft.com/office/powerpoint/2010/main" val="2138227494"/>
              </p:ext>
            </p:extLst>
          </p:nvPr>
        </p:nvGraphicFramePr>
        <p:xfrm>
          <a:off x="6562496" y="3633589"/>
          <a:ext cx="4206701" cy="2228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40">
            <a:extLst>
              <a:ext uri="{FF2B5EF4-FFF2-40B4-BE49-F238E27FC236}">
                <a16:creationId xmlns="" xmlns:a16="http://schemas.microsoft.com/office/drawing/2014/main" id="{60382C30-5B1B-48B4-99D3-397C70607D34}"/>
              </a:ext>
            </a:extLst>
          </p:cNvPr>
          <p:cNvSpPr txBox="1"/>
          <p:nvPr/>
        </p:nvSpPr>
        <p:spPr>
          <a:xfrm>
            <a:off x="6562496" y="2112713"/>
            <a:ext cx="4206701" cy="1338828"/>
          </a:xfrm>
          <a:prstGeom prst="rect">
            <a:avLst/>
          </a:prstGeom>
          <a:noFill/>
        </p:spPr>
        <p:txBody>
          <a:bodyPr wrap="square" rtlCol="0">
            <a:spAutoFit/>
          </a:bodyPr>
          <a:lstStyle/>
          <a:p>
            <a:pPr>
              <a:lnSpc>
                <a:spcPct val="150000"/>
              </a:lnSpc>
            </a:pPr>
            <a:r>
              <a:rPr lang="en-US" altLang="zh-CN" dirty="0">
                <a:solidFill>
                  <a:schemeClr val="bg1">
                    <a:lumMod val="50000"/>
                  </a:schemeClr>
                </a:solidFill>
                <a:cs typeface="+mn-ea"/>
                <a:sym typeface="+mn-lt"/>
              </a:rPr>
              <a:t>4S</a:t>
            </a:r>
            <a:r>
              <a:rPr lang="zh-CN" altLang="en-US" dirty="0">
                <a:solidFill>
                  <a:schemeClr val="bg1">
                    <a:lumMod val="50000"/>
                  </a:schemeClr>
                </a:solidFill>
                <a:cs typeface="+mn-ea"/>
                <a:sym typeface="+mn-lt"/>
              </a:rPr>
              <a:t>：即迅速地依照程序，并以微笑、诚恳的态度从事工作。使顾客感觉服务周到、愉快地购物。</a:t>
            </a:r>
          </a:p>
        </p:txBody>
      </p:sp>
    </p:spTree>
    <p:extLst>
      <p:ext uri="{BB962C8B-B14F-4D97-AF65-F5344CB8AC3E}">
        <p14:creationId xmlns:p14="http://schemas.microsoft.com/office/powerpoint/2010/main" val="9734288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20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14"/>
                                        </p:tgtEl>
                                        <p:attrNameLst>
                                          <p:attrName>style.visibility</p:attrName>
                                        </p:attrNameLst>
                                      </p:cBhvr>
                                      <p:to>
                                        <p:strVal val="visible"/>
                                      </p:to>
                                    </p:set>
                                    <p:anim to="" calcmode="lin" valueType="num">
                                      <p:cBhvr>
                                        <p:cTn id="22" dur="1000" fill="hold">
                                          <p:stCondLst>
                                            <p:cond delay="0"/>
                                          </p:stCondLst>
                                        </p:cTn>
                                        <p:tgtEl>
                                          <p:spTgt spid="14"/>
                                        </p:tgtEl>
                                        <p:attrNameLst>
                                          <p:attrName>ppt_x</p:attrName>
                                        </p:attrNameLst>
                                      </p:cBhvr>
                                      <p:tavLst>
                                        <p:tav tm="0" fmla="#ppt_x+(8/9)*(#ppt_x-(#ppt_x-#ppt_w/2))*((1.5-1.5*$)^2-(1.5-1.5*$)^3)">
                                          <p:val>
                                            <p:strVal val="0"/>
                                          </p:val>
                                        </p:tav>
                                        <p:tav tm="100000">
                                          <p:val>
                                            <p:strVal val="1"/>
                                          </p:val>
                                        </p:tav>
                                      </p:tavLst>
                                    </p:anim>
                                    <p:anim to="" calcmode="lin" valueType="num">
                                      <p:cBhvr>
                                        <p:cTn id="23" dur="1000" fill="hold">
                                          <p:stCondLst>
                                            <p:cond delay="0"/>
                                          </p:stCondLst>
                                        </p:cTn>
                                        <p:tgtEl>
                                          <p:spTgt spid="14"/>
                                        </p:tgtEl>
                                        <p:attrNameLst>
                                          <p:attrName>ppt_y</p:attrName>
                                        </p:attrNameLst>
                                      </p:cBhvr>
                                      <p:tavLst>
                                        <p:tav tm="0" fmla="#ppt_y+(8/9)*(#ppt_y-(#ppt_y+#ppt_h/2))*((1.5-1.5*$)^2-(1.5-1.5*$)^3)">
                                          <p:val>
                                            <p:strVal val="0"/>
                                          </p:val>
                                        </p:tav>
                                        <p:tav tm="100000">
                                          <p:val>
                                            <p:strVal val="1"/>
                                          </p:val>
                                        </p:tav>
                                      </p:tavLst>
                                    </p:anim>
                                    <p:anim to="" calcmode="lin" valueType="num">
                                      <p:cBhvr>
                                        <p:cTn id="24" dur="1000" fill="hold">
                                          <p:stCondLst>
                                            <p:cond delay="0"/>
                                          </p:stCondLst>
                                        </p:cTn>
                                        <p:tgtEl>
                                          <p:spTgt spid="14"/>
                                        </p:tgtEl>
                                        <p:attrNameLst>
                                          <p:attrName>ppt_w</p:attrName>
                                        </p:attrNameLst>
                                      </p:cBhvr>
                                      <p:tavLst>
                                        <p:tav tm="0" fmla="#ppt_w+(8/9)*(#ppt_w-0)*((1.5-1.5*$)^2-(1.5-1.5*$)^3)">
                                          <p:val>
                                            <p:strVal val="0"/>
                                          </p:val>
                                        </p:tav>
                                        <p:tav tm="100000">
                                          <p:val>
                                            <p:strVal val="1"/>
                                          </p:val>
                                        </p:tav>
                                      </p:tavLst>
                                    </p:anim>
                                    <p:anim to="" calcmode="lin" valueType="num">
                                      <p:cBhvr>
                                        <p:cTn id="25" dur="1000" fill="hold">
                                          <p:stCondLst>
                                            <p:cond delay="0"/>
                                          </p:stCondLst>
                                        </p:cTn>
                                        <p:tgtEl>
                                          <p:spTgt spid="14"/>
                                        </p:tgtEl>
                                        <p:attrNameLst>
                                          <p:attrName>ppt_h</p:attrName>
                                        </p:attrNameLst>
                                      </p:cBhvr>
                                      <p:tavLst>
                                        <p:tav tm="0" fmla="#ppt_h+(8/9)*(#ppt_h-0)*((1.5-1.5*$)^2-(1.5-1.5*$)^3)">
                                          <p:val>
                                            <p:strVal val="0"/>
                                          </p:val>
                                        </p:tav>
                                        <p:tav tm="100000">
                                          <p:val>
                                            <p:strVal val="1"/>
                                          </p:val>
                                        </p:tav>
                                      </p:tavLst>
                                    </p:anim>
                                  </p:childTnLst>
                                </p:cTn>
                              </p:par>
                            </p:childTnLst>
                          </p:cTn>
                        </p:par>
                        <p:par>
                          <p:cTn id="26" fill="hold">
                            <p:stCondLst>
                              <p:cond delay="340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par>
                          <p:cTn id="30" fill="hold">
                            <p:stCondLst>
                              <p:cond delay="39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Graphic spid="16" grpId="0">
        <p:bldAsOne/>
      </p:bldGraphic>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 xmlns:a16="http://schemas.microsoft.com/office/drawing/2014/main" id="{E59859D6-FD3C-4EC2-80BD-BF9B58A1A20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111707" y="891797"/>
            <a:ext cx="5456021" cy="5471652"/>
          </a:xfrm>
          <a:prstGeom prst="rect">
            <a:avLst/>
          </a:prstGeom>
        </p:spPr>
      </p:pic>
      <p:pic>
        <p:nvPicPr>
          <p:cNvPr id="6" name="图片 5">
            <a:extLst>
              <a:ext uri="{FF2B5EF4-FFF2-40B4-BE49-F238E27FC236}">
                <a16:creationId xmlns="" xmlns:a16="http://schemas.microsoft.com/office/drawing/2014/main" id="{2EBE96D0-8A5C-4DB3-98F6-6A74B3C67067}"/>
              </a:ext>
            </a:extLst>
          </p:cNvPr>
          <p:cNvPicPr>
            <a:picLocks noChangeAspect="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 xmlns:a16="http://schemas.microsoft.com/office/drawing/2014/main" id="{996A41CE-10E4-4381-BC50-91F31A254F7D}"/>
              </a:ext>
            </a:extLst>
          </p:cNvPr>
          <p:cNvSpPr txBox="1">
            <a:spLocks noChangeArrowheads="1"/>
          </p:cNvSpPr>
          <p:nvPr>
            <p:custDataLst>
              <p:tags r:id="rId1"/>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02</a:t>
            </a:r>
            <a:endParaRPr lang="zh-CN" altLang="zh-CN" dirty="0">
              <a:sym typeface="+mn-lt"/>
            </a:endParaRPr>
          </a:p>
        </p:txBody>
      </p:sp>
      <p:sp>
        <p:nvSpPr>
          <p:cNvPr id="8" name="文本框 7">
            <a:extLst>
              <a:ext uri="{FF2B5EF4-FFF2-40B4-BE49-F238E27FC236}">
                <a16:creationId xmlns="" xmlns:a16="http://schemas.microsoft.com/office/drawing/2014/main" id="{9FA8B2E2-454E-40B2-A43A-F99E9B49433F}"/>
              </a:ext>
            </a:extLst>
          </p:cNvPr>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沟通技巧</a:t>
            </a:r>
          </a:p>
        </p:txBody>
      </p:sp>
      <p:sp>
        <p:nvSpPr>
          <p:cNvPr id="12" name="矩形 11">
            <a:extLst>
              <a:ext uri="{FF2B5EF4-FFF2-40B4-BE49-F238E27FC236}">
                <a16:creationId xmlns="" xmlns:a16="http://schemas.microsoft.com/office/drawing/2014/main" id="{579EC17A-EA0A-4D9A-89E2-A6038D35579E}"/>
              </a:ext>
            </a:extLst>
          </p:cNvPr>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 xmlns:a16="http://schemas.microsoft.com/office/drawing/2014/main" id="{941B0601-7730-42BF-878E-3A1B06A068AC}"/>
              </a:ext>
            </a:extLst>
          </p:cNvPr>
          <p:cNvSpPr txBox="1">
            <a:spLocks noChangeArrowheads="1"/>
          </p:cNvSpPr>
          <p:nvPr>
            <p:custDataLst>
              <p:tags r:id="rId2"/>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TWO</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extLst>
      <p:ext uri="{BB962C8B-B14F-4D97-AF65-F5344CB8AC3E}">
        <p14:creationId xmlns:p14="http://schemas.microsoft.com/office/powerpoint/2010/main" val="1925708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37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2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 xmlns:a16="http://schemas.microsoft.com/office/drawing/2014/main" id="{D671569B-4B14-4223-A5E5-370D36F804AF}"/>
              </a:ext>
            </a:extLst>
          </p:cNvPr>
          <p:cNvSpPr>
            <a:spLocks/>
          </p:cNvSpPr>
          <p:nvPr/>
        </p:nvSpPr>
        <p:spPr bwMode="auto">
          <a:xfrm>
            <a:off x="6461587" y="442452"/>
            <a:ext cx="5219135" cy="5973096"/>
          </a:xfrm>
          <a:custGeom>
            <a:avLst/>
            <a:gdLst>
              <a:gd name="connsiteX0" fmla="*/ 0 w 5172528"/>
              <a:gd name="connsiteY0" fmla="*/ 0 h 5143500"/>
              <a:gd name="connsiteX1" fmla="*/ 5057233 w 5172528"/>
              <a:gd name="connsiteY1" fmla="*/ 0 h 5143500"/>
              <a:gd name="connsiteX2" fmla="*/ 5172528 w 5172528"/>
              <a:gd name="connsiteY2" fmla="*/ 0 h 5143500"/>
              <a:gd name="connsiteX3" fmla="*/ 5172528 w 5172528"/>
              <a:gd name="connsiteY3" fmla="*/ 5143500 h 5143500"/>
              <a:gd name="connsiteX4" fmla="*/ 5170060 w 5172528"/>
              <a:gd name="connsiteY4" fmla="*/ 5143500 h 5143500"/>
              <a:gd name="connsiteX5" fmla="*/ 2422279 w 5172528"/>
              <a:gd name="connsiteY5" fmla="*/ 5143500 h 5143500"/>
              <a:gd name="connsiteX6" fmla="*/ 2157109 w 5172528"/>
              <a:gd name="connsiteY6" fmla="*/ 4979789 h 5143500"/>
              <a:gd name="connsiteX7" fmla="*/ 1200711 w 5172528"/>
              <a:gd name="connsiteY7" fmla="*/ 4759524 h 5143500"/>
              <a:gd name="connsiteX8" fmla="*/ 378388 w 5172528"/>
              <a:gd name="connsiteY8" fmla="*/ 4271367 h 5143500"/>
              <a:gd name="connsiteX9" fmla="*/ 345614 w 5172528"/>
              <a:gd name="connsiteY9" fmla="*/ 3443883 h 5143500"/>
              <a:gd name="connsiteX10" fmla="*/ 768694 w 5172528"/>
              <a:gd name="connsiteY10" fmla="*/ 2702719 h 5143500"/>
              <a:gd name="connsiteX11" fmla="*/ 1194753 w 5172528"/>
              <a:gd name="connsiteY11" fmla="*/ 1163836 h 5143500"/>
              <a:gd name="connsiteX12" fmla="*/ 1188794 w 5172528"/>
              <a:gd name="connsiteY12" fmla="*/ 1151930 h 5143500"/>
              <a:gd name="connsiteX13" fmla="*/ 670372 w 5172528"/>
              <a:gd name="connsiteY13" fmla="*/ 514945 h 5143500"/>
              <a:gd name="connsiteX14" fmla="*/ 32774 w 5172528"/>
              <a:gd name="connsiteY14" fmla="*/ 32742 h 5143500"/>
              <a:gd name="connsiteX15" fmla="*/ 0 w 5172528"/>
              <a:gd name="connsiteY1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528" h="5143500">
                <a:moveTo>
                  <a:pt x="0" y="0"/>
                </a:moveTo>
                <a:cubicBezTo>
                  <a:pt x="0" y="0"/>
                  <a:pt x="0" y="0"/>
                  <a:pt x="5057233" y="0"/>
                </a:cubicBezTo>
                <a:lnTo>
                  <a:pt x="5172528" y="0"/>
                </a:lnTo>
                <a:lnTo>
                  <a:pt x="5172528" y="5143500"/>
                </a:lnTo>
                <a:lnTo>
                  <a:pt x="5170060" y="5143500"/>
                </a:lnTo>
                <a:cubicBezTo>
                  <a:pt x="4777520" y="5143500"/>
                  <a:pt x="3992440" y="5143500"/>
                  <a:pt x="2422279" y="5143500"/>
                </a:cubicBezTo>
                <a:cubicBezTo>
                  <a:pt x="2344813" y="5080992"/>
                  <a:pt x="2255430" y="5024438"/>
                  <a:pt x="2157109" y="4979789"/>
                </a:cubicBezTo>
                <a:cubicBezTo>
                  <a:pt x="1859166" y="4845844"/>
                  <a:pt x="1522490" y="4827985"/>
                  <a:pt x="1200711" y="4759524"/>
                </a:cubicBezTo>
                <a:cubicBezTo>
                  <a:pt x="878933" y="4694039"/>
                  <a:pt x="542257" y="4557117"/>
                  <a:pt x="378388" y="4271367"/>
                </a:cubicBezTo>
                <a:cubicBezTo>
                  <a:pt x="235375" y="4024313"/>
                  <a:pt x="250273" y="3711774"/>
                  <a:pt x="345614" y="3443883"/>
                </a:cubicBezTo>
                <a:cubicBezTo>
                  <a:pt x="443936" y="3175992"/>
                  <a:pt x="610784" y="2940844"/>
                  <a:pt x="768694" y="2702719"/>
                </a:cubicBezTo>
                <a:cubicBezTo>
                  <a:pt x="1039822" y="2288977"/>
                  <a:pt x="1379477" y="1669852"/>
                  <a:pt x="1194753" y="1163836"/>
                </a:cubicBezTo>
                <a:cubicBezTo>
                  <a:pt x="1191773" y="1157883"/>
                  <a:pt x="1191773" y="1154906"/>
                  <a:pt x="1188794" y="1151930"/>
                </a:cubicBezTo>
                <a:cubicBezTo>
                  <a:pt x="1090472" y="895945"/>
                  <a:pt x="878933" y="684610"/>
                  <a:pt x="670372" y="514945"/>
                </a:cubicBezTo>
                <a:cubicBezTo>
                  <a:pt x="464792" y="348258"/>
                  <a:pt x="235375" y="205383"/>
                  <a:pt x="32774" y="32742"/>
                </a:cubicBezTo>
                <a:cubicBezTo>
                  <a:pt x="20856" y="20836"/>
                  <a:pt x="11918" y="11906"/>
                  <a:pt x="0" y="0"/>
                </a:cubicBezTo>
                <a:close/>
              </a:path>
            </a:pathLst>
          </a:custGeom>
          <a:solidFill>
            <a:srgbClr val="D2E3FD"/>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nvGrpSpPr>
          <p:cNvPr id="5" name="组合 4">
            <a:extLst>
              <a:ext uri="{FF2B5EF4-FFF2-40B4-BE49-F238E27FC236}">
                <a16:creationId xmlns=""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TextBox 40">
            <a:extLst>
              <a:ext uri="{FF2B5EF4-FFF2-40B4-BE49-F238E27FC236}">
                <a16:creationId xmlns="" xmlns:a16="http://schemas.microsoft.com/office/drawing/2014/main" id="{5E88EA3C-DF7B-4727-9576-0CF342D4C296}"/>
              </a:ext>
            </a:extLst>
          </p:cNvPr>
          <p:cNvSpPr txBox="1"/>
          <p:nvPr/>
        </p:nvSpPr>
        <p:spPr>
          <a:xfrm>
            <a:off x="1453250" y="2181559"/>
            <a:ext cx="4313370" cy="3038781"/>
          </a:xfrm>
          <a:prstGeom prst="rect">
            <a:avLst/>
          </a:prstGeom>
          <a:noFill/>
        </p:spPr>
        <p:txBody>
          <a:bodyPr wrap="square" rtlCol="0">
            <a:spAutoFit/>
          </a:bodyPr>
          <a:lstStyle/>
          <a:p>
            <a:pPr>
              <a:lnSpc>
                <a:spcPct val="250000"/>
              </a:lnSpc>
            </a:pPr>
            <a:r>
              <a:rPr lang="zh-CN" altLang="en-US" sz="2000" dirty="0">
                <a:cs typeface="+mn-ea"/>
                <a:sym typeface="+mn-lt"/>
              </a:rPr>
              <a:t>        导购销售过程就是沟通的过程，因此，掌握基本的沟通技巧，并在工作中有效运用这些技巧是作为一个优秀的导购应具备的基本技能</a:t>
            </a:r>
            <a:r>
              <a:rPr lang="zh-CN" altLang="en-US" dirty="0">
                <a:cs typeface="+mn-ea"/>
                <a:sym typeface="+mn-lt"/>
              </a:rPr>
              <a:t>。</a:t>
            </a:r>
          </a:p>
        </p:txBody>
      </p:sp>
      <p:pic>
        <p:nvPicPr>
          <p:cNvPr id="10" name="图形 9">
            <a:extLst>
              <a:ext uri="{FF2B5EF4-FFF2-40B4-BE49-F238E27FC236}">
                <a16:creationId xmlns="" xmlns:a16="http://schemas.microsoft.com/office/drawing/2014/main" id="{3773E962-0614-4501-A54B-C35F41F9C18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958349" y="566612"/>
            <a:ext cx="4934698" cy="5570932"/>
          </a:xfrm>
          <a:prstGeom prst="rect">
            <a:avLst/>
          </a:prstGeom>
        </p:spPr>
      </p:pic>
    </p:spTree>
    <p:extLst>
      <p:ext uri="{BB962C8B-B14F-4D97-AF65-F5344CB8AC3E}">
        <p14:creationId xmlns:p14="http://schemas.microsoft.com/office/powerpoint/2010/main" val="213759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500" fill="hold"/>
                                        <p:tgtEl>
                                          <p:spTgt spid="10"/>
                                        </p:tgtEl>
                                        <p:attrNameLst>
                                          <p:attrName>ppt_x</p:attrName>
                                        </p:attrNameLst>
                                      </p:cBhvr>
                                      <p:tavLst>
                                        <p:tav tm="0">
                                          <p:val>
                                            <p:strVal val="1+#ppt_w/2"/>
                                          </p:val>
                                        </p:tav>
                                        <p:tav tm="100000">
                                          <p:val>
                                            <p:strVal val="#ppt_x"/>
                                          </p:val>
                                        </p:tav>
                                      </p:tavLst>
                                    </p:anim>
                                    <p:anim calcmode="lin" valueType="num">
                                      <p:cBhvr additive="base">
                                        <p:cTn id="19" dur="1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2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500" fill="hold"/>
                                        <p:tgtEl>
                                          <p:spTgt spid="11"/>
                                        </p:tgtEl>
                                        <p:attrNameLst>
                                          <p:attrName>ppt_x</p:attrName>
                                        </p:attrNameLst>
                                      </p:cBhvr>
                                      <p:tavLst>
                                        <p:tav tm="0">
                                          <p:val>
                                            <p:strVal val="1+#ppt_w/2"/>
                                          </p:val>
                                        </p:tav>
                                        <p:tav tm="100000">
                                          <p:val>
                                            <p:strVal val="#ppt_x"/>
                                          </p:val>
                                        </p:tav>
                                      </p:tavLst>
                                    </p:anim>
                                    <p:anim calcmode="lin" valueType="num">
                                      <p:cBhvr additive="base">
                                        <p:cTn id="23" dur="1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32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pdrn3j4">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3048</Words>
  <Application>Microsoft Office PowerPoint</Application>
  <PresentationFormat>宽屏</PresentationFormat>
  <Paragraphs>361</Paragraphs>
  <Slides>36</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36</vt:i4>
      </vt:variant>
    </vt:vector>
  </HeadingPairs>
  <TitlesOfParts>
    <vt:vector size="47" baseType="lpstr">
      <vt:lpstr>Meiryo</vt:lpstr>
      <vt:lpstr>宋体</vt:lpstr>
      <vt:lpstr>微软雅黑</vt:lpstr>
      <vt:lpstr>Agency FB</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164</cp:revision>
  <dcterms:created xsi:type="dcterms:W3CDTF">2021-01-31T05:41:42Z</dcterms:created>
  <dcterms:modified xsi:type="dcterms:W3CDTF">2023-01-28T02:23:37Z</dcterms:modified>
</cp:coreProperties>
</file>