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3" r:id="rId3"/>
  </p:sldMasterIdLst>
  <p:notesMasterIdLst>
    <p:notesMasterId r:id="rId25"/>
  </p:notesMasterIdLst>
  <p:handoutMasterIdLst>
    <p:handoutMasterId r:id="rId26"/>
  </p:handoutMasterIdLst>
  <p:sldIdLst>
    <p:sldId id="260" r:id="rId4"/>
    <p:sldId id="261" r:id="rId5"/>
    <p:sldId id="262" r:id="rId6"/>
    <p:sldId id="263" r:id="rId7"/>
    <p:sldId id="265" r:id="rId8"/>
    <p:sldId id="266" r:id="rId9"/>
    <p:sldId id="284" r:id="rId10"/>
    <p:sldId id="285" r:id="rId11"/>
    <p:sldId id="267" r:id="rId12"/>
    <p:sldId id="281" r:id="rId13"/>
    <p:sldId id="268" r:id="rId14"/>
    <p:sldId id="270" r:id="rId15"/>
    <p:sldId id="282" r:id="rId16"/>
    <p:sldId id="271" r:id="rId17"/>
    <p:sldId id="272" r:id="rId18"/>
    <p:sldId id="274" r:id="rId19"/>
    <p:sldId id="283" r:id="rId20"/>
    <p:sldId id="269" r:id="rId21"/>
    <p:sldId id="279" r:id="rId22"/>
    <p:sldId id="277" r:id="rId23"/>
    <p:sldId id="28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Hu Xuhang" initials="HX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FE6"/>
    <a:srgbClr val="D9E1ED"/>
    <a:srgbClr val="DEE4F1"/>
    <a:srgbClr val="E2E2E2"/>
    <a:srgbClr val="66FF01"/>
    <a:srgbClr val="FFB43D"/>
    <a:srgbClr val="EDAB1A"/>
    <a:srgbClr val="23293E"/>
    <a:srgbClr val="212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8" d="100"/>
          <a:sy n="108" d="100"/>
        </p:scale>
        <p:origin x="32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B4271233-B868-A44E-8F64-23419B2E0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5A841C5-5099-1549-A427-94289B626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B5594-8969-0F44-8644-785B750ED823}" type="datetimeFigureOut">
              <a:rPr kumimoji="1" lang="zh-CN" altLang="en-US" smtClean="0"/>
              <a:t>2023/1/27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C3D7AAA-0477-AA47-BCE2-6B28927B3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78F3BB7-B169-0C4F-9F81-1A8190334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B6B7-2E7F-014C-89ED-EA69AA1438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8367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1F42-ECD1-A844-BD79-87180DFC5CC6}" type="datetimeFigureOut">
              <a:rPr kumimoji="1" lang="zh-CN" altLang="en-US" smtClean="0"/>
              <a:t>2023/1/27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ABD4-D939-EC45-BBC8-A72315F514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175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1ABD4-D939-EC45-BBC8-A72315F5142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32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77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677AF219-030D-4DA2-934D-A26F61A94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p14="http://schemas.microsoft.com/office/powerpoint/2010/main" xmlns="" id="{611BC658-BF20-443A-9B25-542C20B59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0639BE9C-D903-49A2-986C-84B0317F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BC94-5586-0D45-B237-83CE90C71E41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2D7D7FA9-5CA2-485D-A865-F0C97977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85098E0-D43A-4E7F-93A9-9F1BE361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0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80504" y="67116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94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9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12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16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8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51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4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8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3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15000">
              <a:schemeClr val="accent1">
                <a:alpha val="30000"/>
              </a:schemeClr>
            </a:gs>
            <a:gs pos="100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2116A14-B10B-469E-AC09-CA63D903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02F02-6FC5-FC4F-9171-2546B9092670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C671BF-3080-4E0A-A9BC-2BFD01CF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E4F04F-F50D-4F4D-AEA0-05CA9826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5E1047B-E1BB-F441-8ACC-1CF1B56C0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9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8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8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88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84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58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2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9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gradFill>
          <a:gsLst>
            <a:gs pos="15000">
              <a:schemeClr val="accent1">
                <a:lumMod val="20000"/>
                <a:lumOff val="80000"/>
                <a:alpha val="3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0842229-AD69-A741-AD20-2ED23A8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ECD-FED9-A947-A37A-731E55E61E32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6B51019-3FF9-3042-8D9A-246953DF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9F09925-E558-2843-BD97-839898A6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9A9258D-7249-C846-A4EE-2811F0266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6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gradFill>
          <a:gsLst>
            <a:gs pos="15000">
              <a:schemeClr val="accent1">
                <a:lumMod val="20000"/>
                <a:lumOff val="80000"/>
                <a:alpha val="3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0842229-AD69-A741-AD20-2ED23A8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ECD-FED9-A947-A37A-731E55E61E32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6B51019-3FF9-3042-8D9A-246953DF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9F09925-E558-2843-BD97-839898A6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9A9258D-7249-C846-A4EE-2811F0266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4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8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6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5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85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1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7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A478F62E-435D-4677-9C7F-EFA071B6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476250"/>
            <a:ext cx="10874375" cy="121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F30DBA5-2633-44A3-A576-06B800F6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25624"/>
            <a:ext cx="10874376" cy="4556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682CBD97-8F11-4A95-BFC8-69FBCFCFB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812" y="6492876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17E80AC-E8BD-5645-8640-DBA955253DA4}" type="datetime1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919AE5E6-E92C-4C5B-AB6E-CD9EA15A9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9700"/>
            <a:ext cx="41148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5="http://schemas.microsoft.com/office/powerpoint/2012/main" xmlns:p14="http://schemas.microsoft.com/office/powerpoint/2010/main" xmlns="" id="{C4928641-BFFD-475B-AF52-AD247BF1C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7" y="6489700"/>
            <a:ext cx="2743200" cy="231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fld id="{0EABBB61-A03B-4825-86E3-F3B026BA70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9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106" userDrawn="1">
          <p15:clr>
            <a:srgbClr val="F26B43"/>
          </p15:clr>
        </p15:guide>
        <p15:guide id="3" orient="horz" pos="436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020" userDrawn="1">
          <p15:clr>
            <a:srgbClr val="F26B43"/>
          </p15:clr>
        </p15:guide>
        <p15:guide id="7" pos="7265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pos="4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1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3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54335E9-9E72-D440-9BC9-DE38F51180FC}"/>
              </a:ext>
            </a:extLst>
          </p:cNvPr>
          <p:cNvSpPr/>
          <p:nvPr/>
        </p:nvSpPr>
        <p:spPr>
          <a:xfrm>
            <a:off x="1201883" y="2650734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F78E705-A681-384D-933A-E7C1BCFAE42E}"/>
              </a:ext>
            </a:extLst>
          </p:cNvPr>
          <p:cNvSpPr txBox="1"/>
          <p:nvPr/>
        </p:nvSpPr>
        <p:spPr>
          <a:xfrm>
            <a:off x="4044592" y="4236500"/>
            <a:ext cx="410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spc="600" dirty="0">
                <a:solidFill>
                  <a:schemeClr val="accent2"/>
                </a:solidFill>
                <a:cs typeface="+mn-ea"/>
                <a:sym typeface="+mn-lt"/>
              </a:rPr>
              <a:t>书法类课件</a:t>
            </a:r>
            <a:r>
              <a:rPr kumimoji="1" lang="en-US" altLang="zh-CN" sz="2400" spc="600" dirty="0">
                <a:solidFill>
                  <a:schemeClr val="accent2"/>
                </a:solidFill>
                <a:cs typeface="+mn-ea"/>
                <a:sym typeface="+mn-lt"/>
              </a:rPr>
              <a:t>PPT</a:t>
            </a:r>
            <a:r>
              <a:rPr kumimoji="1" lang="zh-CN" altLang="en-US" sz="2400" spc="600" dirty="0">
                <a:solidFill>
                  <a:schemeClr val="accent2"/>
                </a:solidFill>
                <a:cs typeface="+mn-ea"/>
                <a:sym typeface="+mn-lt"/>
              </a:rPr>
              <a:t>模版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46C3CFB-04A1-DC4B-8740-0E9C3EFD0D9D}"/>
              </a:ext>
            </a:extLst>
          </p:cNvPr>
          <p:cNvSpPr txBox="1"/>
          <p:nvPr/>
        </p:nvSpPr>
        <p:spPr>
          <a:xfrm>
            <a:off x="242046" y="2574745"/>
            <a:ext cx="11707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硬笔书法</a:t>
            </a:r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与</a:t>
            </a:r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软笔书法</a:t>
            </a:r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的关系</a:t>
            </a:r>
            <a:endParaRPr kumimoji="1" lang="zh-CN" altLang="en-US" sz="7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CADF966B-EA80-AB41-8061-5F5016229999}"/>
              </a:ext>
            </a:extLst>
          </p:cNvPr>
          <p:cNvSpPr txBox="1"/>
          <p:nvPr/>
        </p:nvSpPr>
        <p:spPr>
          <a:xfrm>
            <a:off x="2688404" y="4695793"/>
            <a:ext cx="6815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1400" dirty="0">
                <a:solidFill>
                  <a:schemeClr val="accent2"/>
                </a:solidFill>
                <a:cs typeface="+mn-ea"/>
                <a:sym typeface="+mn-lt"/>
              </a:rPr>
              <a:t>CALLIGRAPHY COURSEWARE PPT TEMPLATE</a:t>
            </a:r>
            <a:endParaRPr kumimoji="1" lang="zh-CN" altLang="en-US" sz="1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5F91594-C903-EB46-BD5D-E28C3C057E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62" y="479592"/>
            <a:ext cx="373904" cy="9027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F01113C6-07BF-C449-AFD2-ECBE18D51CDD}"/>
              </a:ext>
            </a:extLst>
          </p:cNvPr>
          <p:cNvSpPr txBox="1"/>
          <p:nvPr/>
        </p:nvSpPr>
        <p:spPr>
          <a:xfrm>
            <a:off x="5911334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95B9580-2C72-5A43-878E-BA5C77CCD268}"/>
              </a:ext>
            </a:extLst>
          </p:cNvPr>
          <p:cNvCxnSpPr>
            <a:cxnSpLocks/>
          </p:cNvCxnSpPr>
          <p:nvPr/>
        </p:nvCxnSpPr>
        <p:spPr>
          <a:xfrm>
            <a:off x="3256844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A4B2010-C788-2F40-BC0A-BB9042BC2C3D}"/>
              </a:ext>
            </a:extLst>
          </p:cNvPr>
          <p:cNvSpPr/>
          <p:nvPr/>
        </p:nvSpPr>
        <p:spPr>
          <a:xfrm>
            <a:off x="6056489" y="3962400"/>
            <a:ext cx="79022" cy="79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AAB926E-2562-BD49-AE0B-27BE62D37742}"/>
              </a:ext>
            </a:extLst>
          </p:cNvPr>
          <p:cNvCxnSpPr>
            <a:cxnSpLocks/>
          </p:cNvCxnSpPr>
          <p:nvPr/>
        </p:nvCxnSpPr>
        <p:spPr>
          <a:xfrm>
            <a:off x="6282267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0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625D53A-586D-4D41-B730-6716D511926F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35712F4-51E4-6A40-AF00-1C16DAD38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7216861-129E-0E4C-AC26-6D6820F00489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4025957-2503-E146-85AC-A228B907174C}"/>
              </a:ext>
            </a:extLst>
          </p:cNvPr>
          <p:cNvSpPr/>
          <p:nvPr/>
        </p:nvSpPr>
        <p:spPr>
          <a:xfrm>
            <a:off x="3354774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A7A35D2-BFC6-1F4B-BA2B-F50373500488}"/>
              </a:ext>
            </a:extLst>
          </p:cNvPr>
          <p:cNvSpPr txBox="1"/>
          <p:nvPr/>
        </p:nvSpPr>
        <p:spPr>
          <a:xfrm>
            <a:off x="2666036" y="2828836"/>
            <a:ext cx="685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257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1CF8882-1F3C-CE42-8C33-FF21F96A641E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CC514AC9-C31E-C745-98BE-810B0A2FD932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78931B0-536E-3343-A7A9-FE3F173DE6AC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C4A0D9F-5C5C-FF4E-B0BC-9E4B241144BF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2CCED6E-1243-B64C-ABAA-92063FB06A50}"/>
              </a:ext>
            </a:extLst>
          </p:cNvPr>
          <p:cNvSpPr/>
          <p:nvPr/>
        </p:nvSpPr>
        <p:spPr>
          <a:xfrm>
            <a:off x="91122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DEC548F-8071-1248-B773-250CA920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57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25B2F6F-445B-A340-A18C-7B8F18F87F3A}"/>
              </a:ext>
            </a:extLst>
          </p:cNvPr>
          <p:cNvSpPr/>
          <p:nvPr/>
        </p:nvSpPr>
        <p:spPr>
          <a:xfrm>
            <a:off x="4677329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E34CAB9-D489-254C-AC6B-18484174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3678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63E12CB-5DAA-7F4F-8EE1-28B0AA0CD2EF}"/>
              </a:ext>
            </a:extLst>
          </p:cNvPr>
          <p:cNvSpPr/>
          <p:nvPr/>
        </p:nvSpPr>
        <p:spPr>
          <a:xfrm>
            <a:off x="844343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262DF20-EF49-F840-B6A8-7C159FBB2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978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7857B8D-ED09-B440-AFAC-EF744F68FB03}"/>
              </a:ext>
            </a:extLst>
          </p:cNvPr>
          <p:cNvSpPr txBox="1"/>
          <p:nvPr/>
        </p:nvSpPr>
        <p:spPr>
          <a:xfrm>
            <a:off x="135762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钢笔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883D30C-0C5C-9B4C-AB96-3D07AD25BE3A}"/>
              </a:ext>
            </a:extLst>
          </p:cNvPr>
          <p:cNvSpPr txBox="1"/>
          <p:nvPr/>
        </p:nvSpPr>
        <p:spPr>
          <a:xfrm>
            <a:off x="5123726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铅笔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EA81DAF-DBD0-C249-B51D-77051B91D45E}"/>
              </a:ext>
            </a:extLst>
          </p:cNvPr>
          <p:cNvSpPr txBox="1"/>
          <p:nvPr/>
        </p:nvSpPr>
        <p:spPr>
          <a:xfrm>
            <a:off x="888983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圆珠笔</a:t>
            </a:r>
          </a:p>
        </p:txBody>
      </p:sp>
    </p:spTree>
    <p:extLst>
      <p:ext uri="{BB962C8B-B14F-4D97-AF65-F5344CB8AC3E}">
        <p14:creationId xmlns:p14="http://schemas.microsoft.com/office/powerpoint/2010/main" val="3480154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DE5D830-F775-234F-A77F-8AA4151CA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10288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A8B427D-1B93-0F4B-A9D6-40097070257B}"/>
              </a:ext>
            </a:extLst>
          </p:cNvPr>
          <p:cNvSpPr/>
          <p:nvPr/>
        </p:nvSpPr>
        <p:spPr>
          <a:xfrm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24000">
                <a:schemeClr val="accent1">
                  <a:alpha val="0"/>
                </a:schemeClr>
              </a:gs>
              <a:gs pos="61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任意形状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6C616FF-9655-064F-A18D-AA300E55901B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4A0BB22-9829-5A4D-98B8-9032EC3E8F33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39C13C3-34ED-BD47-9F96-DEF2635DAD26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A0C97F5-A7FA-5A43-BF20-1943AE669717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AE27F4C-74E1-7340-96D6-C506947F7487}"/>
              </a:ext>
            </a:extLst>
          </p:cNvPr>
          <p:cNvSpPr/>
          <p:nvPr/>
        </p:nvSpPr>
        <p:spPr>
          <a:xfrm>
            <a:off x="911224" y="1854278"/>
            <a:ext cx="506131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近百年来</a:t>
            </a:r>
            <a:endParaRPr lang="en-US" altLang="zh-CN" sz="2800" dirty="0">
              <a:solidFill>
                <a:schemeClr val="accent2"/>
              </a:solidFill>
              <a:cs typeface="+mn-ea"/>
              <a:sym typeface="+mn-lt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从西方传入中国，钢笔的出现，慢慢动摇的毛笔的地位。</a:t>
            </a:r>
          </a:p>
        </p:txBody>
      </p:sp>
    </p:spTree>
    <p:extLst>
      <p:ext uri="{BB962C8B-B14F-4D97-AF65-F5344CB8AC3E}">
        <p14:creationId xmlns:p14="http://schemas.microsoft.com/office/powerpoint/2010/main" val="31978681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5E15856-3E67-C34C-88CE-48A0569E5349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229E4FF-3650-064A-9163-7F473D928E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FE2D0F1-F821-3641-8BB4-3D603687FD7E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4025957-2503-E146-85AC-A228B907174C}"/>
              </a:ext>
            </a:extLst>
          </p:cNvPr>
          <p:cNvSpPr/>
          <p:nvPr/>
        </p:nvSpPr>
        <p:spPr>
          <a:xfrm>
            <a:off x="3354774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A7A35D2-BFC6-1F4B-BA2B-F50373500488}"/>
              </a:ext>
            </a:extLst>
          </p:cNvPr>
          <p:cNvSpPr txBox="1"/>
          <p:nvPr/>
        </p:nvSpPr>
        <p:spPr>
          <a:xfrm>
            <a:off x="2666036" y="2828836"/>
            <a:ext cx="685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3352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形状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6DAE72A7-A1E6-BE4D-82B9-FFA091D91D4E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1E56530F-F172-794F-ABC7-6DAEFB4C4EC8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C2FC1395-407A-0642-B97E-892FFDB090F1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690B812C-0915-D245-9E18-3DA270DBC161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0388F96F-169B-014D-84B0-5D5FB383925A}"/>
              </a:ext>
            </a:extLst>
          </p:cNvPr>
          <p:cNvSpPr/>
          <p:nvPr/>
        </p:nvSpPr>
        <p:spPr>
          <a:xfrm>
            <a:off x="1624314" y="2390178"/>
            <a:ext cx="8943372" cy="2414710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任意形状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113FE263-B0DB-7E47-95C0-2AFB967FD369}"/>
              </a:ext>
            </a:extLst>
          </p:cNvPr>
          <p:cNvSpPr/>
          <p:nvPr/>
        </p:nvSpPr>
        <p:spPr>
          <a:xfrm>
            <a:off x="1937333" y="2703194"/>
            <a:ext cx="8317335" cy="1788675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BAD51B2-CF7F-E245-BE80-CACF07F79DC7}"/>
              </a:ext>
            </a:extLst>
          </p:cNvPr>
          <p:cNvSpPr/>
          <p:nvPr/>
        </p:nvSpPr>
        <p:spPr>
          <a:xfrm>
            <a:off x="2257404" y="3081751"/>
            <a:ext cx="76771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解放后，作为主要书写工具，有无与伦比的优越性，从实用角度看，早已占据主导地位。硬笔作为实用审美的“硬笔书法”早已成为事实，受到绝大多数人的青睐，这是毋庸置疑的。而毛笔渐渐失去它的实用功能而形成纯艺术的东西，故硬笔书法和毛笔书法的同进存在，就成为必然。</a:t>
            </a:r>
          </a:p>
        </p:txBody>
      </p:sp>
    </p:spTree>
    <p:extLst>
      <p:ext uri="{BB962C8B-B14F-4D97-AF65-F5344CB8AC3E}">
        <p14:creationId xmlns:p14="http://schemas.microsoft.com/office/powerpoint/2010/main" val="2347325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08CB74D-00FE-8B4A-9944-234902D0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7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1075A38-DDF5-FF42-9541-61D6B4F28F2D}"/>
              </a:ext>
            </a:extLst>
          </p:cNvPr>
          <p:cNvSpPr/>
          <p:nvPr/>
        </p:nvSpPr>
        <p:spPr>
          <a:xfrm flipH="1"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47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任意形状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335E96C-93AF-D448-833F-0FDA73D6F5A8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AA53897-335D-5146-8BE0-AD1BF8F2B4D6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C1DCC54-4F2E-B84D-A3CD-46ED044F0DBD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03EC434-14DA-D241-A352-012D85E6A64D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8A567B8-9728-EB4D-BCC5-5CAF8B8490F7}"/>
              </a:ext>
            </a:extLst>
          </p:cNvPr>
          <p:cNvGrpSpPr/>
          <p:nvPr/>
        </p:nvGrpSpPr>
        <p:grpSpPr>
          <a:xfrm>
            <a:off x="6665652" y="2280424"/>
            <a:ext cx="1851949" cy="1851949"/>
            <a:chOff x="7535119" y="590309"/>
            <a:chExt cx="1851949" cy="185194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E82D098-7AA0-6543-B857-B434B990CD8D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6B66588-2353-964C-919D-6EEF8D1D1299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E966450-A48F-D746-B5BE-0D9CCF9590DB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89267DF-0173-B04D-BE14-E777C670825C}"/>
                </a:ext>
              </a:extLst>
            </p:cNvPr>
            <p:cNvCxnSpPr>
              <a:stCxn id="11" idx="0"/>
              <a:endCxn id="11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D4A18B5-7BBA-1E41-B1EE-DAE1C561CADF}"/>
                </a:ext>
              </a:extLst>
            </p:cNvPr>
            <p:cNvCxnSpPr>
              <a:stCxn id="11" idx="1"/>
              <a:endCxn id="11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AA735CB-7EFE-754D-B780-1696ED532421}"/>
              </a:ext>
            </a:extLst>
          </p:cNvPr>
          <p:cNvGrpSpPr/>
          <p:nvPr/>
        </p:nvGrpSpPr>
        <p:grpSpPr>
          <a:xfrm>
            <a:off x="9428826" y="2280424"/>
            <a:ext cx="1851949" cy="1851949"/>
            <a:chOff x="7535119" y="590309"/>
            <a:chExt cx="1851949" cy="1851949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B50965B-C676-4842-B9F8-E08B059AE0E3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9D55183-DCB5-E04C-ACAD-91235BAE1DA9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CFC263BB-B36D-574F-84FB-D2C15DEE41C7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35E7D03-2A76-694E-8613-4CEA50FFD673}"/>
                </a:ext>
              </a:extLst>
            </p:cNvPr>
            <p:cNvCxnSpPr>
              <a:stCxn id="17" idx="0"/>
              <a:endCxn id="17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1FEF5F0-D4B9-A946-99CC-A24A14C56369}"/>
                </a:ext>
              </a:extLst>
            </p:cNvPr>
            <p:cNvCxnSpPr>
              <a:stCxn id="17" idx="1"/>
              <a:endCxn id="17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B6D7399-2D79-1244-AFCA-60DC5B994913}"/>
              </a:ext>
            </a:extLst>
          </p:cNvPr>
          <p:cNvSpPr/>
          <p:nvPr/>
        </p:nvSpPr>
        <p:spPr>
          <a:xfrm>
            <a:off x="6665651" y="1176979"/>
            <a:ext cx="4615123" cy="7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硬笔书法的兴起是离不开毛笔书法</a:t>
            </a:r>
            <a:r>
              <a:rPr lang="en-US" altLang="zh-CN" sz="1400" dirty="0">
                <a:cs typeface="+mn-ea"/>
                <a:sym typeface="+mn-lt"/>
              </a:rPr>
              <a:t>——</a:t>
            </a:r>
            <a:r>
              <a:rPr lang="zh-CN" altLang="en-US" sz="1400" dirty="0">
                <a:cs typeface="+mn-ea"/>
                <a:sym typeface="+mn-lt"/>
              </a:rPr>
              <a:t>即传统书法作为依附，技法的依附（理论），法贴的依附。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A1C0F16-4A31-B74C-AA3B-5FDCC79E17FC}"/>
              </a:ext>
            </a:extLst>
          </p:cNvPr>
          <p:cNvGrpSpPr/>
          <p:nvPr/>
        </p:nvGrpSpPr>
        <p:grpSpPr>
          <a:xfrm>
            <a:off x="6665652" y="4527421"/>
            <a:ext cx="1851949" cy="1851949"/>
            <a:chOff x="7535119" y="590309"/>
            <a:chExt cx="1851949" cy="185194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3FDE972-8B94-CF42-B1EA-F18F579ADC18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B9ADE22-9387-C141-9F3E-BA5BBAF89405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BB2D532-2D12-DD4F-9E75-598770BA53E0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4116FCB-1AD5-9E47-9939-FD19B2AAF617}"/>
                </a:ext>
              </a:extLst>
            </p:cNvPr>
            <p:cNvCxnSpPr>
              <a:stCxn id="26" idx="0"/>
              <a:endCxn id="26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68CDA1D-9179-F740-99F2-7F29A9677CB7}"/>
                </a:ext>
              </a:extLst>
            </p:cNvPr>
            <p:cNvCxnSpPr>
              <a:stCxn id="26" idx="1"/>
              <a:endCxn id="26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84D4E3B-2D96-A74C-8E38-085303F5F1EB}"/>
              </a:ext>
            </a:extLst>
          </p:cNvPr>
          <p:cNvGrpSpPr/>
          <p:nvPr/>
        </p:nvGrpSpPr>
        <p:grpSpPr>
          <a:xfrm>
            <a:off x="9428826" y="4527421"/>
            <a:ext cx="1851949" cy="1851949"/>
            <a:chOff x="7535119" y="590309"/>
            <a:chExt cx="1851949" cy="185194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81F02BD-DEFF-5941-91EA-934A845A8A90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A29642F-C3AD-6247-9455-B0AFFD5CD11D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D5C5366-1C46-184A-B67E-A2562017E25B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线连接符 34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E9E1AC2-B2B3-DB4C-B82B-74414D35416D}"/>
                </a:ext>
              </a:extLst>
            </p:cNvPr>
            <p:cNvCxnSpPr>
              <a:stCxn id="32" idx="0"/>
              <a:endCxn id="32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207EF0A-BE9D-A941-A7E3-8ED268C71E08}"/>
                </a:ext>
              </a:extLst>
            </p:cNvPr>
            <p:cNvCxnSpPr>
              <a:stCxn id="32" idx="1"/>
              <a:endCxn id="32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90F7938-E9B8-5348-B235-5BFDCC56F782}"/>
              </a:ext>
            </a:extLst>
          </p:cNvPr>
          <p:cNvSpPr txBox="1"/>
          <p:nvPr/>
        </p:nvSpPr>
        <p:spPr>
          <a:xfrm>
            <a:off x="6646942" y="1942886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永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58CEE4B-3445-7043-861A-DA0D7DFE5C7D}"/>
              </a:ext>
            </a:extLst>
          </p:cNvPr>
          <p:cNvSpPr txBox="1"/>
          <p:nvPr/>
        </p:nvSpPr>
        <p:spPr>
          <a:xfrm>
            <a:off x="9362509" y="1942886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毛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686C020-3745-C74C-B91B-DD3D733F9C1C}"/>
              </a:ext>
            </a:extLst>
          </p:cNvPr>
          <p:cNvSpPr txBox="1"/>
          <p:nvPr/>
        </p:nvSpPr>
        <p:spPr>
          <a:xfrm>
            <a:off x="6590767" y="4181683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书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111F59F-AB44-4046-9096-45804E69B850}"/>
              </a:ext>
            </a:extLst>
          </p:cNvPr>
          <p:cNvSpPr txBox="1"/>
          <p:nvPr/>
        </p:nvSpPr>
        <p:spPr>
          <a:xfrm>
            <a:off x="9390392" y="4181683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ln w="22225">
                  <a:solidFill>
                    <a:schemeClr val="accent3"/>
                  </a:solidFill>
                </a:ln>
                <a:noFill/>
                <a:cs typeface="+mn-ea"/>
                <a:sym typeface="+mn-lt"/>
              </a:rPr>
              <a:t>法</a:t>
            </a:r>
            <a:endParaRPr kumimoji="1" lang="en-US" altLang="zh-CN" sz="13800" dirty="0">
              <a:ln w="22225">
                <a:solidFill>
                  <a:schemeClr val="accent3"/>
                </a:soli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6166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A1ADA8E-DC5E-1249-8939-78A74A6B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8" y="-15881"/>
            <a:ext cx="10310822" cy="68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8BC990A-0F61-294C-8827-E7CD7E8858BF}"/>
              </a:ext>
            </a:extLst>
          </p:cNvPr>
          <p:cNvSpPr/>
          <p:nvPr/>
        </p:nvSpPr>
        <p:spPr>
          <a:xfrm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0"/>
                </a:schemeClr>
              </a:gs>
              <a:gs pos="55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27198A5-D1D3-534D-AB51-083D42204826}"/>
              </a:ext>
            </a:extLst>
          </p:cNvPr>
          <p:cNvSpPr/>
          <p:nvPr/>
        </p:nvSpPr>
        <p:spPr>
          <a:xfrm>
            <a:off x="911224" y="1854278"/>
            <a:ext cx="50613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硬笔书法</a:t>
            </a:r>
            <a:endParaRPr lang="en-US" altLang="zh-CN" sz="2800" dirty="0">
              <a:solidFill>
                <a:schemeClr val="accent2"/>
              </a:solidFill>
              <a:cs typeface="+mn-ea"/>
              <a:sym typeface="+mn-lt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硬笔书法的兴起，给整个书法的振兴起到推波助澜的作用，硬书队伍声势浩大，壮大了书法力量，促进了书法事业的发展，功不可没。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480AAF2-5A19-7749-AC41-5AF8D03D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9184">
                        <a14:foregroundMark x1="88854" y1="70286" x2="99184" y2="7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7" y="-15881"/>
            <a:ext cx="10310822" cy="6873881"/>
          </a:xfrm>
          <a:prstGeom prst="rect">
            <a:avLst/>
          </a:prstGeom>
          <a:noFill/>
          <a:effectLst>
            <a:outerShdw blurRad="317500" dist="1270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FA0A672-CC72-4844-8375-67C13D970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572" l="4887" r="100000">
                        <a14:foregroundMark x1="67735" y1="12029" x2="73516" y2="49156"/>
                        <a14:foregroundMark x1="73516" y1="49156" x2="67367" y2="59541"/>
                        <a14:foregroundMark x1="67367" y1="59541" x2="66684" y2="59887"/>
                        <a14:foregroundMark x1="58539" y1="10342" x2="54125" y2="21376"/>
                        <a14:foregroundMark x1="54125" y1="21376" x2="54020" y2="34877"/>
                        <a14:foregroundMark x1="54020" y1="34877" x2="35155" y2="68498"/>
                        <a14:foregroundMark x1="35155" y1="68498" x2="17919" y2="80701"/>
                        <a14:foregroundMark x1="17919" y1="80701" x2="4887" y2="8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211">
            <a:off x="-86973" y="3993012"/>
            <a:ext cx="2901423" cy="3522958"/>
          </a:xfrm>
          <a:prstGeom prst="rect">
            <a:avLst/>
          </a:prstGeom>
          <a:noFill/>
          <a:effectLst>
            <a:outerShdw blurRad="254000" dist="1016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任意形状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C0FE8F8-52DF-5B49-A606-489538B6C268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84F1525-C6CF-8646-B39E-CDA1F7666681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B6930F2-A34D-C043-82EC-FB4E5D652B75}"/>
              </a:ext>
            </a:extLst>
          </p:cNvPr>
          <p:cNvSpPr/>
          <p:nvPr/>
        </p:nvSpPr>
        <p:spPr>
          <a:xfrm>
            <a:off x="5370653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197DC88-6E17-9044-AC1E-9B7172891350}"/>
              </a:ext>
            </a:extLst>
          </p:cNvPr>
          <p:cNvSpPr txBox="1"/>
          <p:nvPr/>
        </p:nvSpPr>
        <p:spPr>
          <a:xfrm>
            <a:off x="1463288" y="311376"/>
            <a:ext cx="437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</p:spTree>
    <p:extLst>
      <p:ext uri="{BB962C8B-B14F-4D97-AF65-F5344CB8AC3E}">
        <p14:creationId xmlns:p14="http://schemas.microsoft.com/office/powerpoint/2010/main" val="3605565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0E7296B-D9AD-154A-90F8-24AF1EF629E0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DB43317-6D3B-0145-9DF2-932851C23A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C4847538-C0E6-1A4C-AE11-EAC2A966377A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87EDEB5-DDCA-5A48-A219-EA8B054D3573}"/>
              </a:ext>
            </a:extLst>
          </p:cNvPr>
          <p:cNvSpPr/>
          <p:nvPr/>
        </p:nvSpPr>
        <p:spPr>
          <a:xfrm>
            <a:off x="3759888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A7A35D2-BFC6-1F4B-BA2B-F50373500488}"/>
              </a:ext>
            </a:extLst>
          </p:cNvPr>
          <p:cNvSpPr txBox="1"/>
          <p:nvPr/>
        </p:nvSpPr>
        <p:spPr>
          <a:xfrm>
            <a:off x="2666036" y="2828836"/>
            <a:ext cx="6859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569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形状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21BDC31C-9267-E04A-BF76-5E8ADE5187BE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25513B1-068F-A844-BE60-60BED60A9ED1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44983E77-668D-364A-ABA9-24AB92B36233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D25AFD72-2EF0-6241-8A24-8F2A5C9BA7D7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EC7C3E0-1829-C241-8CE1-EBFA557943BF}"/>
              </a:ext>
            </a:extLst>
          </p:cNvPr>
          <p:cNvSpPr/>
          <p:nvPr/>
        </p:nvSpPr>
        <p:spPr>
          <a:xfrm>
            <a:off x="2418774" y="2052236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8067FFFB-2520-F847-B071-2635C99D2824}"/>
              </a:ext>
            </a:extLst>
          </p:cNvPr>
          <p:cNvSpPr/>
          <p:nvPr/>
        </p:nvSpPr>
        <p:spPr>
          <a:xfrm>
            <a:off x="2580819" y="2214281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99245ABF-A015-194D-8D54-40872BFC7ECB}"/>
              </a:ext>
            </a:extLst>
          </p:cNvPr>
          <p:cNvSpPr txBox="1"/>
          <p:nvPr/>
        </p:nvSpPr>
        <p:spPr>
          <a:xfrm>
            <a:off x="2580819" y="2382257"/>
            <a:ext cx="178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软笔书法</a:t>
            </a:r>
            <a:endParaRPr kumimoji="1"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D79FB823-A361-A24F-830A-CFA5CAC41104}"/>
              </a:ext>
            </a:extLst>
          </p:cNvPr>
          <p:cNvSpPr/>
          <p:nvPr/>
        </p:nvSpPr>
        <p:spPr>
          <a:xfrm>
            <a:off x="7666634" y="2052236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9EB19CD-5A7A-DE43-8890-22E9EDD7D16C}"/>
              </a:ext>
            </a:extLst>
          </p:cNvPr>
          <p:cNvSpPr/>
          <p:nvPr/>
        </p:nvSpPr>
        <p:spPr>
          <a:xfrm>
            <a:off x="7828679" y="2214281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011ADF1-46CB-3946-B6F9-AD591765B57E}"/>
              </a:ext>
            </a:extLst>
          </p:cNvPr>
          <p:cNvSpPr txBox="1"/>
          <p:nvPr/>
        </p:nvSpPr>
        <p:spPr>
          <a:xfrm>
            <a:off x="7828679" y="2382257"/>
            <a:ext cx="178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硬笔书法</a:t>
            </a:r>
            <a:endParaRPr kumimoji="1"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ACC724D7-FB41-F34A-BF82-D0F04B900448}"/>
              </a:ext>
            </a:extLst>
          </p:cNvPr>
          <p:cNvGrpSpPr/>
          <p:nvPr/>
        </p:nvGrpSpPr>
        <p:grpSpPr>
          <a:xfrm>
            <a:off x="4736645" y="2878366"/>
            <a:ext cx="2718709" cy="119269"/>
            <a:chOff x="4768769" y="2941983"/>
            <a:chExt cx="2718709" cy="119269"/>
          </a:xfrm>
        </p:grpSpPr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3DDD55D4-054D-1E4C-9C02-2122C721015F}"/>
                </a:ext>
              </a:extLst>
            </p:cNvPr>
            <p:cNvCxnSpPr/>
            <p:nvPr/>
          </p:nvCxnSpPr>
          <p:spPr>
            <a:xfrm>
              <a:off x="4768769" y="3061252"/>
              <a:ext cx="2705457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9A0F4CF7-55A9-5A42-828E-6927357D53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8209" y="2941983"/>
              <a:ext cx="119269" cy="119269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E13145D6-D87E-664D-8DCD-62E49268552F}"/>
              </a:ext>
            </a:extLst>
          </p:cNvPr>
          <p:cNvGrpSpPr/>
          <p:nvPr/>
        </p:nvGrpSpPr>
        <p:grpSpPr>
          <a:xfrm rot="10800000">
            <a:off x="4736646" y="3213429"/>
            <a:ext cx="2718709" cy="119269"/>
            <a:chOff x="4768769" y="2941983"/>
            <a:chExt cx="2718709" cy="119269"/>
          </a:xfrm>
        </p:grpSpPr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CF267ACC-C4DC-3746-9B8C-81AA78DAC2DA}"/>
                </a:ext>
              </a:extLst>
            </p:cNvPr>
            <p:cNvCxnSpPr/>
            <p:nvPr/>
          </p:nvCxnSpPr>
          <p:spPr>
            <a:xfrm>
              <a:off x="4768769" y="3061252"/>
              <a:ext cx="2705457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DFE0029-B6A7-1141-87A8-2DDBBD805B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68209" y="2941983"/>
              <a:ext cx="119269" cy="119269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2F18A22-1EE1-2C4C-B396-601983BBA174}"/>
              </a:ext>
            </a:extLst>
          </p:cNvPr>
          <p:cNvSpPr txBox="1"/>
          <p:nvPr/>
        </p:nvSpPr>
        <p:spPr>
          <a:xfrm>
            <a:off x="5208104" y="2455800"/>
            <a:ext cx="178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cs typeface="+mn-ea"/>
                <a:sym typeface="+mn-lt"/>
              </a:rPr>
              <a:t>发挥各自的优势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A3A23585-FCA8-5340-BC84-E8EDB8935D9F}"/>
              </a:ext>
            </a:extLst>
          </p:cNvPr>
          <p:cNvSpPr txBox="1"/>
          <p:nvPr/>
        </p:nvSpPr>
        <p:spPr>
          <a:xfrm>
            <a:off x="4869167" y="3389484"/>
            <a:ext cx="24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cs typeface="+mn-ea"/>
                <a:sym typeface="+mn-lt"/>
              </a:rPr>
              <a:t>共同提高，共存共荣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E0B857B8-CF7A-0F4D-A113-E8C8182B6C72}"/>
              </a:ext>
            </a:extLst>
          </p:cNvPr>
          <p:cNvSpPr/>
          <p:nvPr/>
        </p:nvSpPr>
        <p:spPr>
          <a:xfrm>
            <a:off x="2594071" y="4805764"/>
            <a:ext cx="70171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该说硬笔书法和毛笔书法都是书苑中两朵</a:t>
            </a: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并蒂奇苑</a:t>
            </a:r>
            <a:r>
              <a:rPr lang="zh-CN" altLang="en-US" sz="1400" dirty="0">
                <a:cs typeface="+mn-ea"/>
                <a:sym typeface="+mn-lt"/>
              </a:rPr>
              <a:t>。毛笔是哥哥，硬笔是弟弟，如此而已。应该发挥各自的优势，携起手来，互相参与，共同提高，共存共荣，书坛才会有真正的振兴！</a:t>
            </a:r>
          </a:p>
        </p:txBody>
      </p:sp>
    </p:spTree>
    <p:extLst>
      <p:ext uri="{BB962C8B-B14F-4D97-AF65-F5344CB8AC3E}">
        <p14:creationId xmlns:p14="http://schemas.microsoft.com/office/powerpoint/2010/main" val="2571564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E1C4FD9C-2935-0647-B014-E9DF9832701A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9699A07-AADE-8C43-B257-0BF4A5F7E33F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CBFAB513-BF25-8346-AAB5-709E150223C2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C12F1505-5B44-7E49-B875-8F72F3B7322A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9D7EDB9-C2B8-D741-936B-9257A10D5430}"/>
              </a:ext>
            </a:extLst>
          </p:cNvPr>
          <p:cNvSpPr/>
          <p:nvPr/>
        </p:nvSpPr>
        <p:spPr>
          <a:xfrm>
            <a:off x="5042704" y="2822982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60BFE47F-881C-E148-A889-B93411D5FF04}"/>
              </a:ext>
            </a:extLst>
          </p:cNvPr>
          <p:cNvSpPr/>
          <p:nvPr/>
        </p:nvSpPr>
        <p:spPr>
          <a:xfrm>
            <a:off x="5204749" y="2985027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0845472B-D4DB-9441-ADFC-04F20B6CE19F}"/>
              </a:ext>
            </a:extLst>
          </p:cNvPr>
          <p:cNvSpPr txBox="1"/>
          <p:nvPr/>
        </p:nvSpPr>
        <p:spPr>
          <a:xfrm>
            <a:off x="5204749" y="3153003"/>
            <a:ext cx="1782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书写要点</a:t>
            </a:r>
            <a:endParaRPr kumimoji="1"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0C9E9A9-C6B1-D04B-B3CE-330C1F769FB3}"/>
              </a:ext>
            </a:extLst>
          </p:cNvPr>
          <p:cNvSpPr/>
          <p:nvPr/>
        </p:nvSpPr>
        <p:spPr>
          <a:xfrm>
            <a:off x="2682785" y="17418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499F4E1-3EBA-CC42-9320-35D432CF4158}"/>
              </a:ext>
            </a:extLst>
          </p:cNvPr>
          <p:cNvSpPr/>
          <p:nvPr/>
        </p:nvSpPr>
        <p:spPr>
          <a:xfrm>
            <a:off x="2819444" y="18785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E2624401-1017-654D-9AB6-6B31C3124826}"/>
              </a:ext>
            </a:extLst>
          </p:cNvPr>
          <p:cNvSpPr txBox="1"/>
          <p:nvPr/>
        </p:nvSpPr>
        <p:spPr>
          <a:xfrm>
            <a:off x="2819444" y="2020219"/>
            <a:ext cx="150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写字姿势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8CF99C4C-F265-F047-B250-3B5776FA8323}"/>
              </a:ext>
            </a:extLst>
          </p:cNvPr>
          <p:cNvSpPr/>
          <p:nvPr/>
        </p:nvSpPr>
        <p:spPr>
          <a:xfrm>
            <a:off x="2682785" y="41802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67B43591-19B6-754E-91F3-EF8FC151D07B}"/>
              </a:ext>
            </a:extLst>
          </p:cNvPr>
          <p:cNvSpPr/>
          <p:nvPr/>
        </p:nvSpPr>
        <p:spPr>
          <a:xfrm>
            <a:off x="2819444" y="43169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1EAC830-4263-5240-A8ED-4548AE09C677}"/>
              </a:ext>
            </a:extLst>
          </p:cNvPr>
          <p:cNvSpPr txBox="1"/>
          <p:nvPr/>
        </p:nvSpPr>
        <p:spPr>
          <a:xfrm>
            <a:off x="2819444" y="4458619"/>
            <a:ext cx="15032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执笔方式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3CBF0BB4-C8B4-B441-ACBF-F17EA24CAB4F}"/>
              </a:ext>
            </a:extLst>
          </p:cNvPr>
          <p:cNvSpPr/>
          <p:nvPr/>
        </p:nvSpPr>
        <p:spPr>
          <a:xfrm>
            <a:off x="7732644" y="17418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86C4F634-6933-5641-8BD5-63A4FC8CA326}"/>
              </a:ext>
            </a:extLst>
          </p:cNvPr>
          <p:cNvSpPr/>
          <p:nvPr/>
        </p:nvSpPr>
        <p:spPr>
          <a:xfrm>
            <a:off x="7869303" y="18785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5C01C014-63B1-DB44-B6D9-4809C319C747}"/>
              </a:ext>
            </a:extLst>
          </p:cNvPr>
          <p:cNvSpPr txBox="1"/>
          <p:nvPr/>
        </p:nvSpPr>
        <p:spPr>
          <a:xfrm>
            <a:off x="7869303" y="2020219"/>
            <a:ext cx="15032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书写规范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0205B86D-6704-644B-A90D-8A130F381DC5}"/>
              </a:ext>
            </a:extLst>
          </p:cNvPr>
          <p:cNvSpPr/>
          <p:nvPr/>
        </p:nvSpPr>
        <p:spPr>
          <a:xfrm>
            <a:off x="7732644" y="4180299"/>
            <a:ext cx="1776571" cy="1776571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DBA01CA1-E3EC-C04F-824A-5AAAAEA07B5F}"/>
              </a:ext>
            </a:extLst>
          </p:cNvPr>
          <p:cNvSpPr/>
          <p:nvPr/>
        </p:nvSpPr>
        <p:spPr>
          <a:xfrm>
            <a:off x="7869303" y="4316958"/>
            <a:ext cx="1503253" cy="1503253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3435911-50BC-4346-A436-1D1A5425DCAE}"/>
              </a:ext>
            </a:extLst>
          </p:cNvPr>
          <p:cNvSpPr txBox="1"/>
          <p:nvPr/>
        </p:nvSpPr>
        <p:spPr>
          <a:xfrm>
            <a:off x="7869303" y="4458619"/>
            <a:ext cx="1503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运笔规律</a:t>
            </a:r>
            <a:endParaRPr kumimoji="1"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D0D98945-BF9F-F244-BB72-5CCD80ECC192}"/>
              </a:ext>
            </a:extLst>
          </p:cNvPr>
          <p:cNvCxnSpPr>
            <a:cxnSpLocks/>
          </p:cNvCxnSpPr>
          <p:nvPr/>
        </p:nvCxnSpPr>
        <p:spPr>
          <a:xfrm flipH="1" flipV="1">
            <a:off x="4424385" y="2927234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51F59B6-1C79-D945-B4AE-ED781BFD04E3}"/>
              </a:ext>
            </a:extLst>
          </p:cNvPr>
          <p:cNvCxnSpPr>
            <a:cxnSpLocks/>
          </p:cNvCxnSpPr>
          <p:nvPr/>
        </p:nvCxnSpPr>
        <p:spPr>
          <a:xfrm flipH="1">
            <a:off x="4424384" y="4409768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A88EAA3C-1400-D141-A571-4E4D60031059}"/>
              </a:ext>
            </a:extLst>
          </p:cNvPr>
          <p:cNvCxnSpPr>
            <a:cxnSpLocks/>
          </p:cNvCxnSpPr>
          <p:nvPr/>
        </p:nvCxnSpPr>
        <p:spPr>
          <a:xfrm flipV="1">
            <a:off x="6995718" y="2927234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D649743-0065-8F4E-B475-8FA53DBA5976}"/>
              </a:ext>
            </a:extLst>
          </p:cNvPr>
          <p:cNvCxnSpPr>
            <a:cxnSpLocks/>
          </p:cNvCxnSpPr>
          <p:nvPr/>
        </p:nvCxnSpPr>
        <p:spPr>
          <a:xfrm>
            <a:off x="6995717" y="4409768"/>
            <a:ext cx="771897" cy="37957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C4661CB8-608A-0B4F-B6B8-C8E054983EC3}"/>
              </a:ext>
            </a:extLst>
          </p:cNvPr>
          <p:cNvSpPr/>
          <p:nvPr/>
        </p:nvSpPr>
        <p:spPr>
          <a:xfrm>
            <a:off x="911225" y="2168794"/>
            <a:ext cx="166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上身坐正，两肩齐平；</a:t>
            </a: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头正，稍向前倾；</a:t>
            </a:r>
            <a:endParaRPr lang="en-US" altLang="zh-CN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背直，胸挺起。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610CF6BF-2BB6-7E4E-8B05-0311717F7962}"/>
              </a:ext>
            </a:extLst>
          </p:cNvPr>
          <p:cNvSpPr/>
          <p:nvPr/>
        </p:nvSpPr>
        <p:spPr>
          <a:xfrm>
            <a:off x="911225" y="4481404"/>
            <a:ext cx="166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大拇指、食指、中指分别从三个方向捏住离笔尖</a:t>
            </a:r>
            <a:r>
              <a:rPr lang="en-US" altLang="zh-CN" sz="1200" dirty="0">
                <a:cs typeface="+mn-ea"/>
                <a:sym typeface="+mn-lt"/>
              </a:rPr>
              <a:t>3</a:t>
            </a:r>
            <a:r>
              <a:rPr lang="zh-CN" altLang="en-US" sz="1200" dirty="0">
                <a:cs typeface="+mn-ea"/>
                <a:sym typeface="+mn-lt"/>
              </a:rPr>
              <a:t>厘米左右的笔杆下端。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8ED940C-3240-C14E-AE66-C7A3AC116C0D}"/>
              </a:ext>
            </a:extLst>
          </p:cNvPr>
          <p:cNvSpPr/>
          <p:nvPr/>
        </p:nvSpPr>
        <p:spPr>
          <a:xfrm>
            <a:off x="9610903" y="2043004"/>
            <a:ext cx="166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月字当底撇变竖，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左竖弯钩变竖提，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西四当头不拐弯，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雨字当头短而齐。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5BA08F7F-89C6-CE4A-A324-E89B8B5CDB11}"/>
              </a:ext>
            </a:extLst>
          </p:cNvPr>
          <p:cNvSpPr/>
          <p:nvPr/>
        </p:nvSpPr>
        <p:spPr>
          <a:xfrm>
            <a:off x="9610903" y="4619903"/>
            <a:ext cx="166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下笔，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行笔，</a:t>
            </a:r>
            <a:endParaRPr lang="en-US" altLang="zh-CN" sz="12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cs typeface="+mn-ea"/>
                <a:sym typeface="+mn-lt"/>
              </a:rPr>
              <a:t>收笔。</a:t>
            </a:r>
          </a:p>
        </p:txBody>
      </p:sp>
    </p:spTree>
    <p:extLst>
      <p:ext uri="{BB962C8B-B14F-4D97-AF65-F5344CB8AC3E}">
        <p14:creationId xmlns:p14="http://schemas.microsoft.com/office/powerpoint/2010/main" val="948722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0855578-D147-CD41-AADB-B72F6600B735}"/>
              </a:ext>
            </a:extLst>
          </p:cNvPr>
          <p:cNvSpPr txBox="1"/>
          <p:nvPr/>
        </p:nvSpPr>
        <p:spPr>
          <a:xfrm>
            <a:off x="4007224" y="223298"/>
            <a:ext cx="4177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3"/>
                </a:solidFill>
                <a:cs typeface="+mn-ea"/>
                <a:sym typeface="+mn-lt"/>
              </a:rPr>
              <a:t>目录</a:t>
            </a:r>
            <a:endParaRPr kumimoji="1" lang="zh-CN" altLang="en-US" sz="72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25" name="任意形状 2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8EDD93C-941A-0D4B-8F63-19A196A900B2}"/>
              </a:ext>
            </a:extLst>
          </p:cNvPr>
          <p:cNvSpPr/>
          <p:nvPr/>
        </p:nvSpPr>
        <p:spPr>
          <a:xfrm>
            <a:off x="911225" y="2532679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任意形状 1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1A4E296-CAD6-F347-BE23-C1145B966D2B}"/>
              </a:ext>
            </a:extLst>
          </p:cNvPr>
          <p:cNvSpPr/>
          <p:nvPr/>
        </p:nvSpPr>
        <p:spPr>
          <a:xfrm>
            <a:off x="1027415" y="2648868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BCD5DD2-D855-A744-A3F4-92C501AE08D8}"/>
              </a:ext>
            </a:extLst>
          </p:cNvPr>
          <p:cNvSpPr txBox="1"/>
          <p:nvPr/>
        </p:nvSpPr>
        <p:spPr>
          <a:xfrm>
            <a:off x="1074803" y="2641195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612473B-4E1F-D74A-BD08-6A31AC92C131}"/>
              </a:ext>
            </a:extLst>
          </p:cNvPr>
          <p:cNvSpPr txBox="1"/>
          <p:nvPr/>
        </p:nvSpPr>
        <p:spPr>
          <a:xfrm>
            <a:off x="2019017" y="1727390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壹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7" name="任意形状 2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3A03861-194D-F04E-ACF1-3D69C20CB19A}"/>
              </a:ext>
            </a:extLst>
          </p:cNvPr>
          <p:cNvSpPr/>
          <p:nvPr/>
        </p:nvSpPr>
        <p:spPr>
          <a:xfrm>
            <a:off x="5358119" y="2532679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8" name="任意形状 2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8D0B46F-18B0-5340-BEAD-C9176F62FE85}"/>
              </a:ext>
            </a:extLst>
          </p:cNvPr>
          <p:cNvSpPr/>
          <p:nvPr/>
        </p:nvSpPr>
        <p:spPr>
          <a:xfrm>
            <a:off x="5474309" y="2648868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4E331BC-5B4A-FA4F-8D4F-A593CCAAD93B}"/>
              </a:ext>
            </a:extLst>
          </p:cNvPr>
          <p:cNvSpPr txBox="1"/>
          <p:nvPr/>
        </p:nvSpPr>
        <p:spPr>
          <a:xfrm>
            <a:off x="5521697" y="2641195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硬笔书法诞生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C2ED125-C4C3-0042-9654-4A3D8509ED8F}"/>
              </a:ext>
            </a:extLst>
          </p:cNvPr>
          <p:cNvSpPr txBox="1"/>
          <p:nvPr/>
        </p:nvSpPr>
        <p:spPr>
          <a:xfrm>
            <a:off x="6465912" y="1727390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贰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任意形状 3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6A95527-A8F1-2549-8AF0-6CA80CE2E613}"/>
              </a:ext>
            </a:extLst>
          </p:cNvPr>
          <p:cNvSpPr/>
          <p:nvPr/>
        </p:nvSpPr>
        <p:spPr>
          <a:xfrm>
            <a:off x="3146203" y="4407777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1" name="任意形状 4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3929343-405B-D341-AD49-EE7FF8B4C8D4}"/>
              </a:ext>
            </a:extLst>
          </p:cNvPr>
          <p:cNvSpPr/>
          <p:nvPr/>
        </p:nvSpPr>
        <p:spPr>
          <a:xfrm>
            <a:off x="3262393" y="4523966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33B99E4-5C2F-604E-92EA-F602C037D254}"/>
              </a:ext>
            </a:extLst>
          </p:cNvPr>
          <p:cNvSpPr txBox="1"/>
          <p:nvPr/>
        </p:nvSpPr>
        <p:spPr>
          <a:xfrm>
            <a:off x="3309781" y="4516293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硬笔书法兴起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444DB91-5800-4242-A3E8-BEC02835ABCD}"/>
              </a:ext>
            </a:extLst>
          </p:cNvPr>
          <p:cNvSpPr txBox="1"/>
          <p:nvPr/>
        </p:nvSpPr>
        <p:spPr>
          <a:xfrm>
            <a:off x="4253995" y="3602488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叁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4" name="任意形状 4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C2127D2D-779D-4B4F-985E-07AD008DDDA8}"/>
              </a:ext>
            </a:extLst>
          </p:cNvPr>
          <p:cNvSpPr/>
          <p:nvPr/>
        </p:nvSpPr>
        <p:spPr>
          <a:xfrm>
            <a:off x="7593097" y="4407777"/>
            <a:ext cx="3319709" cy="896321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5" name="任意形状 4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DFF73BB7-08AA-DF43-A824-84FBE219D441}"/>
              </a:ext>
            </a:extLst>
          </p:cNvPr>
          <p:cNvSpPr/>
          <p:nvPr/>
        </p:nvSpPr>
        <p:spPr>
          <a:xfrm>
            <a:off x="7709287" y="4523966"/>
            <a:ext cx="3087329" cy="663942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FDD5054-A79A-A24C-AE3D-45D5D10D3CFA}"/>
              </a:ext>
            </a:extLst>
          </p:cNvPr>
          <p:cNvSpPr txBox="1"/>
          <p:nvPr/>
        </p:nvSpPr>
        <p:spPr>
          <a:xfrm>
            <a:off x="7756675" y="4516293"/>
            <a:ext cx="29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>
                <a:solidFill>
                  <a:schemeClr val="accent2"/>
                </a:solidFill>
                <a:cs typeface="+mn-ea"/>
                <a:sym typeface="+mn-lt"/>
              </a:rPr>
              <a:t>书法的现状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1D067E5-DD64-BA49-AAF7-675A3A079C7F}"/>
              </a:ext>
            </a:extLst>
          </p:cNvPr>
          <p:cNvSpPr txBox="1"/>
          <p:nvPr/>
        </p:nvSpPr>
        <p:spPr>
          <a:xfrm>
            <a:off x="8700890" y="3602488"/>
            <a:ext cx="110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肆</a:t>
            </a:r>
            <a:endParaRPr kumimoji="1" lang="en-US" altLang="zh-CN" sz="4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C399344-E661-8644-9299-CA9E89F1F9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1" y="479592"/>
            <a:ext cx="373904" cy="902734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C13E3D1F-D6ED-8041-AA18-26590CCCCC83}"/>
              </a:ext>
            </a:extLst>
          </p:cNvPr>
          <p:cNvSpPr txBox="1"/>
          <p:nvPr/>
        </p:nvSpPr>
        <p:spPr>
          <a:xfrm>
            <a:off x="658083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2A7964B-6AE3-1F4A-8DC4-943E9BDF096D}"/>
              </a:ext>
            </a:extLst>
          </p:cNvPr>
          <p:cNvSpPr/>
          <p:nvPr/>
        </p:nvSpPr>
        <p:spPr>
          <a:xfrm>
            <a:off x="7124529" y="343744"/>
            <a:ext cx="271695" cy="271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4311" y="772357"/>
            <a:ext cx="17844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3EFE6"/>
                </a:solidFill>
              </a:rPr>
              <a:t>https://www.ypppt.com/</a:t>
            </a:r>
            <a:endParaRPr lang="zh-CN" altLang="en-US" sz="1000" dirty="0">
              <a:solidFill>
                <a:srgbClr val="F3EF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543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D03CA00-929E-6047-8F03-2EB63AFE5897}"/>
              </a:ext>
            </a:extLst>
          </p:cNvPr>
          <p:cNvSpPr/>
          <p:nvPr/>
        </p:nvSpPr>
        <p:spPr>
          <a:xfrm>
            <a:off x="4211301" y="2650734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45D89EC-77D9-E24A-AC38-E43773A6730B}"/>
              </a:ext>
            </a:extLst>
          </p:cNvPr>
          <p:cNvSpPr txBox="1"/>
          <p:nvPr/>
        </p:nvSpPr>
        <p:spPr>
          <a:xfrm>
            <a:off x="3684608" y="2574745"/>
            <a:ext cx="4822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谢谢观看</a:t>
            </a:r>
            <a:endParaRPr kumimoji="1" lang="zh-CN" altLang="en-US" sz="7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965A924-1818-C741-AEBC-7F762C5070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762" y="479592"/>
            <a:ext cx="373904" cy="9027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ABD9E5D-412E-2C43-AEAD-D4C3082A7C1C}"/>
              </a:ext>
            </a:extLst>
          </p:cNvPr>
          <p:cNvSpPr txBox="1"/>
          <p:nvPr/>
        </p:nvSpPr>
        <p:spPr>
          <a:xfrm>
            <a:off x="5911334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D4475B2-9C72-784F-BA2E-7440D62FC9C9}"/>
              </a:ext>
            </a:extLst>
          </p:cNvPr>
          <p:cNvSpPr txBox="1"/>
          <p:nvPr/>
        </p:nvSpPr>
        <p:spPr>
          <a:xfrm>
            <a:off x="1948405" y="4236500"/>
            <a:ext cx="8295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THANKS</a:t>
            </a: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FOR</a:t>
            </a: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chemeClr val="accent2"/>
                </a:solidFill>
                <a:cs typeface="+mn-ea"/>
                <a:sym typeface="+mn-lt"/>
              </a:rPr>
              <a:t>WATCHING</a:t>
            </a:r>
            <a:endParaRPr kumimoji="1" lang="zh-CN" altLang="en-US" sz="2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9464C11-999F-7545-8420-2B6FA8BE8400}"/>
              </a:ext>
            </a:extLst>
          </p:cNvPr>
          <p:cNvCxnSpPr>
            <a:cxnSpLocks/>
          </p:cNvCxnSpPr>
          <p:nvPr/>
        </p:nvCxnSpPr>
        <p:spPr>
          <a:xfrm>
            <a:off x="3256844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2BCD386-A9CA-BB49-B03F-AD887CAF208A}"/>
              </a:ext>
            </a:extLst>
          </p:cNvPr>
          <p:cNvSpPr/>
          <p:nvPr/>
        </p:nvSpPr>
        <p:spPr>
          <a:xfrm>
            <a:off x="6056489" y="3962400"/>
            <a:ext cx="79022" cy="79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2B9E72A-7E55-CB45-B013-0904E13A2D65}"/>
              </a:ext>
            </a:extLst>
          </p:cNvPr>
          <p:cNvCxnSpPr>
            <a:cxnSpLocks/>
          </p:cNvCxnSpPr>
          <p:nvPr/>
        </p:nvCxnSpPr>
        <p:spPr>
          <a:xfrm>
            <a:off x="6282267" y="4001911"/>
            <a:ext cx="26528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446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0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40D4AB6-38A8-254B-9269-583FFB4705E9}"/>
              </a:ext>
            </a:extLst>
          </p:cNvPr>
          <p:cNvSpPr/>
          <p:nvPr/>
        </p:nvSpPr>
        <p:spPr>
          <a:xfrm rot="5400000">
            <a:off x="5214320" y="329617"/>
            <a:ext cx="1763359" cy="1104126"/>
          </a:xfrm>
          <a:custGeom>
            <a:avLst/>
            <a:gdLst>
              <a:gd name="connsiteX0" fmla="*/ 0 w 1763359"/>
              <a:gd name="connsiteY0" fmla="*/ 1104126 h 1104126"/>
              <a:gd name="connsiteX1" fmla="*/ 0 w 1763359"/>
              <a:gd name="connsiteY1" fmla="*/ 0 h 1104126"/>
              <a:gd name="connsiteX2" fmla="*/ 1450279 w 1763359"/>
              <a:gd name="connsiteY2" fmla="*/ 0 h 1104126"/>
              <a:gd name="connsiteX3" fmla="*/ 1763359 w 1763359"/>
              <a:gd name="connsiteY3" fmla="*/ 313080 h 1104126"/>
              <a:gd name="connsiteX4" fmla="*/ 1763359 w 1763359"/>
              <a:gd name="connsiteY4" fmla="*/ 791047 h 1104126"/>
              <a:gd name="connsiteX5" fmla="*/ 1450280 w 176335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3359" h="1104126">
                <a:moveTo>
                  <a:pt x="0" y="1104126"/>
                </a:moveTo>
                <a:lnTo>
                  <a:pt x="0" y="0"/>
                </a:lnTo>
                <a:lnTo>
                  <a:pt x="1450279" y="0"/>
                </a:lnTo>
                <a:lnTo>
                  <a:pt x="1763359" y="313080"/>
                </a:lnTo>
                <a:lnTo>
                  <a:pt x="1763359" y="791047"/>
                </a:lnTo>
                <a:lnTo>
                  <a:pt x="145028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69E05AB-4592-0045-8131-CF366855A9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" y="479592"/>
            <a:ext cx="373904" cy="90273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6A3E555-DE47-0641-AC2C-911EC2DA97EE}"/>
              </a:ext>
            </a:extLst>
          </p:cNvPr>
          <p:cNvSpPr txBox="1"/>
          <p:nvPr/>
        </p:nvSpPr>
        <p:spPr>
          <a:xfrm>
            <a:off x="663385" y="334963"/>
            <a:ext cx="369332" cy="12003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书法文化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4025957-2503-E146-85AC-A228B907174C}"/>
              </a:ext>
            </a:extLst>
          </p:cNvPr>
          <p:cNvSpPr/>
          <p:nvPr/>
        </p:nvSpPr>
        <p:spPr>
          <a:xfrm>
            <a:off x="3759888" y="2828836"/>
            <a:ext cx="524176" cy="52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A7A35D2-BFC6-1F4B-BA2B-F50373500488}"/>
              </a:ext>
            </a:extLst>
          </p:cNvPr>
          <p:cNvSpPr txBox="1"/>
          <p:nvPr/>
        </p:nvSpPr>
        <p:spPr>
          <a:xfrm>
            <a:off x="3311468" y="2828836"/>
            <a:ext cx="556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D89732D-D8B8-E247-A8B5-37276503D1D4}"/>
              </a:ext>
            </a:extLst>
          </p:cNvPr>
          <p:cNvSpPr txBox="1"/>
          <p:nvPr/>
        </p:nvSpPr>
        <p:spPr>
          <a:xfrm>
            <a:off x="5543937" y="476250"/>
            <a:ext cx="1104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9962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4C473B8-F412-7E4C-A45B-BCB799C3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8" y="-15881"/>
            <a:ext cx="10310822" cy="68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76EC54C-C2B1-5F40-91C5-5B48AECA4851}"/>
              </a:ext>
            </a:extLst>
          </p:cNvPr>
          <p:cNvSpPr/>
          <p:nvPr/>
        </p:nvSpPr>
        <p:spPr>
          <a:xfrm>
            <a:off x="0" y="-15881"/>
            <a:ext cx="12192000" cy="6873881"/>
          </a:xfrm>
          <a:prstGeom prst="rect">
            <a:avLst/>
          </a:prstGeom>
          <a:gradFill flip="none" rotWithShape="1">
            <a:gsLst>
              <a:gs pos="10000">
                <a:schemeClr val="accent1">
                  <a:alpha val="0"/>
                </a:schemeClr>
              </a:gs>
              <a:gs pos="55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F7F792AC-58D6-2C4A-AB88-32A0971EDA90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86FA8EA-C6B9-F349-925F-FDF8E0E11C9C}"/>
              </a:ext>
            </a:extLst>
          </p:cNvPr>
          <p:cNvSpPr/>
          <p:nvPr/>
        </p:nvSpPr>
        <p:spPr>
          <a:xfrm>
            <a:off x="911224" y="1854278"/>
            <a:ext cx="50613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书法</a:t>
            </a:r>
            <a:endParaRPr lang="en-US" altLang="zh-CN" sz="2800" dirty="0">
              <a:solidFill>
                <a:schemeClr val="accent2"/>
              </a:solidFill>
              <a:cs typeface="+mn-ea"/>
              <a:sym typeface="+mn-lt"/>
            </a:endParaRPr>
          </a:p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这一概念，原来是专指毛笔书法的，几千年来，毛笔一直是表现汉字书法美的唯一工具。相传秦国蒙恬取中山兔毫造笔，毛笔是他发明的。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E3B9CCF-FF1E-5B49-8366-85B9BA3AC4A7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2223C9A-BA25-BC4D-8B68-140FA0A0A693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B5C6387-0C02-F94A-BE20-87F12CB2DBA3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DE9B1AB-737F-0349-9300-E7CB9383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9184">
                        <a14:foregroundMark x1="88854" y1="70286" x2="99184" y2="73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77" y="-15881"/>
            <a:ext cx="10310822" cy="6873881"/>
          </a:xfrm>
          <a:prstGeom prst="rect">
            <a:avLst/>
          </a:prstGeom>
          <a:noFill/>
          <a:effectLst>
            <a:outerShdw blurRad="317500" dist="1270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417E51E-9DFF-6F46-A388-FA7ED945A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572" l="4887" r="100000">
                        <a14:foregroundMark x1="67735" y1="12029" x2="73516" y2="49156"/>
                        <a14:foregroundMark x1="73516" y1="49156" x2="67367" y2="59541"/>
                        <a14:foregroundMark x1="67367" y1="59541" x2="66684" y2="59887"/>
                        <a14:foregroundMark x1="58539" y1="10342" x2="54125" y2="21376"/>
                        <a14:foregroundMark x1="54125" y1="21376" x2="54020" y2="34877"/>
                        <a14:foregroundMark x1="54020" y1="34877" x2="35155" y2="68498"/>
                        <a14:foregroundMark x1="35155" y1="68498" x2="17919" y2="80701"/>
                        <a14:foregroundMark x1="17919" y1="80701" x2="4887" y2="8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211">
            <a:off x="-86973" y="3993012"/>
            <a:ext cx="2901423" cy="3522958"/>
          </a:xfrm>
          <a:prstGeom prst="rect">
            <a:avLst/>
          </a:prstGeom>
          <a:noFill/>
          <a:effectLst>
            <a:outerShdw blurRad="254000" dist="1016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68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83656892-7018-7147-82A4-196ABA09E94B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0B15BAF1-103D-414A-9F2A-B72E36742243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F210EE8-2E64-2740-85E8-A8350444C34D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EA281D81-5330-854D-8CDE-9F5DD542DFD6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1C45742D-1727-BF48-B7E5-F2AC789E06FD}"/>
              </a:ext>
            </a:extLst>
          </p:cNvPr>
          <p:cNvSpPr/>
          <p:nvPr/>
        </p:nvSpPr>
        <p:spPr>
          <a:xfrm>
            <a:off x="1994704" y="3055300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88EB0B7D-8D5D-274F-9EA8-DC0E9E281FE6}"/>
              </a:ext>
            </a:extLst>
          </p:cNvPr>
          <p:cNvSpPr/>
          <p:nvPr/>
        </p:nvSpPr>
        <p:spPr>
          <a:xfrm>
            <a:off x="2156749" y="3217345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9495B66-90AF-A949-B920-17C3240CADFD}"/>
              </a:ext>
            </a:extLst>
          </p:cNvPr>
          <p:cNvSpPr txBox="1"/>
          <p:nvPr/>
        </p:nvSpPr>
        <p:spPr>
          <a:xfrm>
            <a:off x="2495937" y="360076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聿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2826432E-B959-D94F-BB92-BC22AB649ACE}"/>
              </a:ext>
            </a:extLst>
          </p:cNvPr>
          <p:cNvSpPr/>
          <p:nvPr/>
        </p:nvSpPr>
        <p:spPr>
          <a:xfrm>
            <a:off x="5042704" y="3055300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CE325E5-6503-4344-A1F9-5B85484F235F}"/>
              </a:ext>
            </a:extLst>
          </p:cNvPr>
          <p:cNvSpPr/>
          <p:nvPr/>
        </p:nvSpPr>
        <p:spPr>
          <a:xfrm>
            <a:off x="5204749" y="3217345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29E69330-8CCA-1443-9C8D-18AB5C996E82}"/>
              </a:ext>
            </a:extLst>
          </p:cNvPr>
          <p:cNvSpPr txBox="1"/>
          <p:nvPr/>
        </p:nvSpPr>
        <p:spPr>
          <a:xfrm>
            <a:off x="5204749" y="3600764"/>
            <a:ext cx="1782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不律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09104CB1-AABE-CE47-B0FF-728D52B3BBC9}"/>
              </a:ext>
            </a:extLst>
          </p:cNvPr>
          <p:cNvSpPr/>
          <p:nvPr/>
        </p:nvSpPr>
        <p:spPr>
          <a:xfrm>
            <a:off x="8090704" y="3055300"/>
            <a:ext cx="2106592" cy="2106592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97B30684-3CFE-BC47-807E-803366645217}"/>
              </a:ext>
            </a:extLst>
          </p:cNvPr>
          <p:cNvSpPr/>
          <p:nvPr/>
        </p:nvSpPr>
        <p:spPr>
          <a:xfrm>
            <a:off x="8252749" y="3217345"/>
            <a:ext cx="1782502" cy="1782502"/>
          </a:xfrm>
          <a:prstGeom prst="ellipse">
            <a:avLst/>
          </a:prstGeom>
          <a:solidFill>
            <a:schemeClr val="accent2">
              <a:lumMod val="90000"/>
              <a:lumOff val="10000"/>
            </a:schemeClr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1FCB1214-92B1-2D4E-B7BE-497BCE7289EE}"/>
              </a:ext>
            </a:extLst>
          </p:cNvPr>
          <p:cNvSpPr txBox="1"/>
          <p:nvPr/>
        </p:nvSpPr>
        <p:spPr>
          <a:xfrm>
            <a:off x="8591937" y="360076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弗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6E40A96C-B46A-F546-B9CD-263F9F6EF8FC}"/>
              </a:ext>
            </a:extLst>
          </p:cNvPr>
          <p:cNvSpPr txBox="1"/>
          <p:nvPr/>
        </p:nvSpPr>
        <p:spPr>
          <a:xfrm>
            <a:off x="2075726" y="5545311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战国时期楚国的名称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48E17F4B-102E-4D47-9825-4622419504F4}"/>
              </a:ext>
            </a:extLst>
          </p:cNvPr>
          <p:cNvSpPr txBox="1"/>
          <p:nvPr/>
        </p:nvSpPr>
        <p:spPr>
          <a:xfrm>
            <a:off x="5123726" y="5545311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战国时期吴国的名称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ED054ADA-EF55-644B-933C-C83799DA979A}"/>
              </a:ext>
            </a:extLst>
          </p:cNvPr>
          <p:cNvSpPr txBox="1"/>
          <p:nvPr/>
        </p:nvSpPr>
        <p:spPr>
          <a:xfrm>
            <a:off x="8171729" y="5545311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战国时期燕国的名称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16954605-EF3A-E540-B2DB-30103383F7CB}"/>
              </a:ext>
            </a:extLst>
          </p:cNvPr>
          <p:cNvSpPr/>
          <p:nvPr/>
        </p:nvSpPr>
        <p:spPr>
          <a:xfrm>
            <a:off x="911224" y="1854278"/>
            <a:ext cx="5061313" cy="37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从考古发现，在蒙恬造笔之前就已有毛笔了</a:t>
            </a:r>
          </a:p>
        </p:txBody>
      </p:sp>
    </p:spTree>
    <p:extLst>
      <p:ext uri="{BB962C8B-B14F-4D97-AF65-F5344CB8AC3E}">
        <p14:creationId xmlns:p14="http://schemas.microsoft.com/office/powerpoint/2010/main" val="2005757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7B44491-461E-624C-B89F-616EC4BED4DD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F7A2084B-D611-F248-BB14-A6BF0DE36275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E8C2FCF-E162-B747-97C1-189D5248E3C4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2C606BB-EA36-8744-BD30-9342B76BF6B0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C9B84FB-E0DE-CD40-9D6E-4CCC56BD1C39}"/>
              </a:ext>
            </a:extLst>
          </p:cNvPr>
          <p:cNvGrpSpPr/>
          <p:nvPr/>
        </p:nvGrpSpPr>
        <p:grpSpPr>
          <a:xfrm>
            <a:off x="1489276" y="1785395"/>
            <a:ext cx="1851949" cy="1851949"/>
            <a:chOff x="7535119" y="590309"/>
            <a:chExt cx="1851949" cy="185194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0A3E8F3-F534-0F46-B930-016C76C0B765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AC5B8A3-5BD0-F441-8666-FD74C71A6085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F335498-A669-AB4B-8D16-DC5DB9C2F07E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6FDA173-6D54-D14A-B455-0624BCAE776C}"/>
                </a:ext>
              </a:extLst>
            </p:cNvPr>
            <p:cNvCxnSpPr>
              <a:stCxn id="8" idx="0"/>
              <a:endCxn id="8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A460B81-0DE5-6548-961F-F96CF29A3350}"/>
                </a:ext>
              </a:extLst>
            </p:cNvPr>
            <p:cNvCxnSpPr>
              <a:stCxn id="8" idx="1"/>
              <a:endCxn id="8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FAB8BD2-FA66-AC4E-8DA1-3E3BC6C4B199}"/>
              </a:ext>
            </a:extLst>
          </p:cNvPr>
          <p:cNvGrpSpPr/>
          <p:nvPr/>
        </p:nvGrpSpPr>
        <p:grpSpPr>
          <a:xfrm>
            <a:off x="3943109" y="1785395"/>
            <a:ext cx="1851949" cy="1851949"/>
            <a:chOff x="7535119" y="590309"/>
            <a:chExt cx="1851949" cy="185194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0609FAC-E19D-0846-A4B7-8EFD4CF5BDBB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405ECD3-F7C7-964D-9EE8-2B82EB090408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C7888980-2256-AC46-B27B-B525220BB02C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77ADD7B-C926-8443-A48C-2B41F04F34B3}"/>
                </a:ext>
              </a:extLst>
            </p:cNvPr>
            <p:cNvCxnSpPr>
              <a:stCxn id="20" idx="0"/>
              <a:endCxn id="20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2091E3F-7909-0E40-9440-52901E4C3B11}"/>
                </a:ext>
              </a:extLst>
            </p:cNvPr>
            <p:cNvCxnSpPr>
              <a:stCxn id="20" idx="1"/>
              <a:endCxn id="20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671C0AE-3F37-5C4F-BF19-30BED55ADDF2}"/>
              </a:ext>
            </a:extLst>
          </p:cNvPr>
          <p:cNvGrpSpPr/>
          <p:nvPr/>
        </p:nvGrpSpPr>
        <p:grpSpPr>
          <a:xfrm>
            <a:off x="6396942" y="1785395"/>
            <a:ext cx="1851949" cy="1851949"/>
            <a:chOff x="7535119" y="590309"/>
            <a:chExt cx="1851949" cy="185194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0282AEF-F12B-D74D-BBAD-4A673415ACDE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C978BD7-6B22-5B44-880B-823847A1E382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5AC01CB-2664-404E-A803-EC53B2A62D03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F8B5BF9-E3B8-F046-A3B4-37AD106F0F9F}"/>
                </a:ext>
              </a:extLst>
            </p:cNvPr>
            <p:cNvCxnSpPr>
              <a:stCxn id="27" idx="0"/>
              <a:endCxn id="27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5C7578F-C3E7-704C-9B33-73CD072D81BC}"/>
                </a:ext>
              </a:extLst>
            </p:cNvPr>
            <p:cNvCxnSpPr>
              <a:stCxn id="27" idx="1"/>
              <a:endCxn id="27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F99BE1D-1C0B-D64A-90FE-D58BFB0DA908}"/>
              </a:ext>
            </a:extLst>
          </p:cNvPr>
          <p:cNvGrpSpPr/>
          <p:nvPr/>
        </p:nvGrpSpPr>
        <p:grpSpPr>
          <a:xfrm>
            <a:off x="8850775" y="1785395"/>
            <a:ext cx="1851949" cy="1851949"/>
            <a:chOff x="7535119" y="590309"/>
            <a:chExt cx="1851949" cy="185194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5139447-70D9-3344-A5A6-391B0C85CD24}"/>
                </a:ext>
              </a:extLst>
            </p:cNvPr>
            <p:cNvSpPr/>
            <p:nvPr/>
          </p:nvSpPr>
          <p:spPr>
            <a:xfrm>
              <a:off x="7535119" y="590309"/>
              <a:ext cx="1851949" cy="1851949"/>
            </a:xfrm>
            <a:prstGeom prst="rect">
              <a:avLst/>
            </a:prstGeom>
            <a:noFill/>
            <a:ln w="38100" cap="rnd">
              <a:solidFill>
                <a:schemeClr val="accent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9DCA1181-F811-3741-B766-F80F5A4936A0}"/>
                </a:ext>
              </a:extLst>
            </p:cNvPr>
            <p:cNvCxnSpPr/>
            <p:nvPr/>
          </p:nvCxnSpPr>
          <p:spPr>
            <a:xfrm>
              <a:off x="7546694" y="590309"/>
              <a:ext cx="1828800" cy="182880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直线连接符 34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04E8074-F0B8-6247-A946-7D4DEF331AD9}"/>
                </a:ext>
              </a:extLst>
            </p:cNvPr>
            <p:cNvCxnSpPr/>
            <p:nvPr/>
          </p:nvCxnSpPr>
          <p:spPr>
            <a:xfrm flipH="1">
              <a:off x="7535119" y="590309"/>
              <a:ext cx="1851949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522FAB38-18F1-3C4C-835E-F3980104B974}"/>
                </a:ext>
              </a:extLst>
            </p:cNvPr>
            <p:cNvCxnSpPr>
              <a:stCxn id="33" idx="0"/>
              <a:endCxn id="33" idx="2"/>
            </p:cNvCxnSpPr>
            <p:nvPr/>
          </p:nvCxnSpPr>
          <p:spPr>
            <a:xfrm>
              <a:off x="8461094" y="590309"/>
              <a:ext cx="0" cy="1851949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直线连接符 36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4202C95-7234-A945-B769-7CCC5B4834ED}"/>
                </a:ext>
              </a:extLst>
            </p:cNvPr>
            <p:cNvCxnSpPr>
              <a:stCxn id="33" idx="1"/>
              <a:endCxn id="33" idx="3"/>
            </p:cNvCxnSpPr>
            <p:nvPr/>
          </p:nvCxnSpPr>
          <p:spPr>
            <a:xfrm>
              <a:off x="7535119" y="1516284"/>
              <a:ext cx="1851949" cy="0"/>
            </a:xfrm>
            <a:prstGeom prst="line">
              <a:avLst/>
            </a:prstGeom>
            <a:ln w="25400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FAA12D98-A07C-EB45-A3F5-9F52208E50B0}"/>
              </a:ext>
            </a:extLst>
          </p:cNvPr>
          <p:cNvSpPr txBox="1"/>
          <p:nvPr/>
        </p:nvSpPr>
        <p:spPr>
          <a:xfrm>
            <a:off x="1402810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提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A75B183-1FEA-D946-A35B-BAB4F582906C}"/>
              </a:ext>
            </a:extLst>
          </p:cNvPr>
          <p:cNvSpPr txBox="1"/>
          <p:nvPr/>
        </p:nvSpPr>
        <p:spPr>
          <a:xfrm>
            <a:off x="3856644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按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3F2138E-87FD-3644-AD46-5A1A27C73EDF}"/>
              </a:ext>
            </a:extLst>
          </p:cNvPr>
          <p:cNvSpPr txBox="1"/>
          <p:nvPr/>
        </p:nvSpPr>
        <p:spPr>
          <a:xfrm>
            <a:off x="6306621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顿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3110522-A5F5-B14D-806E-1555D6EF64B7}"/>
              </a:ext>
            </a:extLst>
          </p:cNvPr>
          <p:cNvSpPr txBox="1"/>
          <p:nvPr/>
        </p:nvSpPr>
        <p:spPr>
          <a:xfrm>
            <a:off x="8764312" y="1453749"/>
            <a:ext cx="202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3800" dirty="0">
                <a:solidFill>
                  <a:schemeClr val="accent2"/>
                </a:solidFill>
                <a:cs typeface="+mn-ea"/>
                <a:sym typeface="+mn-lt"/>
              </a:rPr>
              <a:t>挫</a:t>
            </a:r>
            <a:endParaRPr kumimoji="1" lang="en-US" altLang="zh-CN" sz="13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302D4A1-F70D-C74A-A085-0D969B08D746}"/>
              </a:ext>
            </a:extLst>
          </p:cNvPr>
          <p:cNvSpPr/>
          <p:nvPr/>
        </p:nvSpPr>
        <p:spPr>
          <a:xfrm>
            <a:off x="911224" y="4241515"/>
            <a:ext cx="5061313" cy="7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由于毛笔具有弹性，可粗可细，有提、按、顿、挫之功能，对汉字点画最富有表现力，变化无穷。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D9463D7-336B-F04C-AE01-B8E5CF86C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78808" l="0" r="98740">
                        <a14:foregroundMark x1="83150" y1="37031" x2="98766" y2="43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8465" y="4272188"/>
            <a:ext cx="6163533" cy="2931289"/>
          </a:xfrm>
          <a:prstGeom prst="rect">
            <a:avLst/>
          </a:prstGeom>
          <a:noFill/>
          <a:effectLst>
            <a:outerShdw blurRad="317500" dist="762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449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83BB8F1-CA38-0444-8478-5400DD5F326C}"/>
              </a:ext>
            </a:extLst>
          </p:cNvPr>
          <p:cNvSpPr/>
          <p:nvPr/>
        </p:nvSpPr>
        <p:spPr>
          <a:xfrm>
            <a:off x="91122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任意形状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7B44491-461E-624C-B89F-616EC4BED4DD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F7A2084B-D611-F248-BB14-A6BF0DE36275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E8C2FCF-E162-B747-97C1-189D5248E3C4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2C606BB-EA36-8744-BD30-9342B76BF6B0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7252ED54-2EBA-7B4F-B71F-5032003CD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757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椭圆 4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986108B-E7B0-E843-9F62-5BFC18EBF2C9}"/>
              </a:ext>
            </a:extLst>
          </p:cNvPr>
          <p:cNvSpPr/>
          <p:nvPr/>
        </p:nvSpPr>
        <p:spPr>
          <a:xfrm>
            <a:off x="4677329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24682D8-CB93-9F4B-AE73-B761EE859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3678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椭圆 4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17B3A300-F227-4A4D-BC66-E674D7E88CFB}"/>
              </a:ext>
            </a:extLst>
          </p:cNvPr>
          <p:cNvSpPr/>
          <p:nvPr/>
        </p:nvSpPr>
        <p:spPr>
          <a:xfrm>
            <a:off x="8443435" y="2093475"/>
            <a:ext cx="2837340" cy="2837340"/>
          </a:xfrm>
          <a:prstGeom prst="ellips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573D4E5-83A8-BD44-BC51-9043B2F8D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29784" y="2279824"/>
            <a:ext cx="2464643" cy="24646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B104A8D8-ACF5-2242-A1DC-117F13925144}"/>
              </a:ext>
            </a:extLst>
          </p:cNvPr>
          <p:cNvSpPr txBox="1"/>
          <p:nvPr/>
        </p:nvSpPr>
        <p:spPr>
          <a:xfrm>
            <a:off x="135762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输入某知名字帖名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22FF2101-C96A-3547-B77E-737429AC9F6B}"/>
              </a:ext>
            </a:extLst>
          </p:cNvPr>
          <p:cNvSpPr txBox="1"/>
          <p:nvPr/>
        </p:nvSpPr>
        <p:spPr>
          <a:xfrm>
            <a:off x="5123726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输入某知名字帖名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FB704C4-94A1-0D45-A377-49D4C71D4646}"/>
              </a:ext>
            </a:extLst>
          </p:cNvPr>
          <p:cNvSpPr txBox="1"/>
          <p:nvPr/>
        </p:nvSpPr>
        <p:spPr>
          <a:xfrm>
            <a:off x="8889831" y="5134302"/>
            <a:ext cx="1944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dirty="0">
                <a:cs typeface="+mn-ea"/>
                <a:sym typeface="+mn-lt"/>
              </a:rPr>
              <a:t>输入某知名字帖名</a:t>
            </a:r>
          </a:p>
        </p:txBody>
      </p:sp>
    </p:spTree>
    <p:extLst>
      <p:ext uri="{BB962C8B-B14F-4D97-AF65-F5344CB8AC3E}">
        <p14:creationId xmlns:p14="http://schemas.microsoft.com/office/powerpoint/2010/main" val="936552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37B44491-461E-624C-B89F-616EC4BED4DD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F7A2084B-D611-F248-BB14-A6BF0DE36275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6E8C2FCF-E162-B747-97C1-189D5248E3C4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02C606BB-EA36-8744-BD30-9342B76BF6B0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E067D365-7E54-0A4E-803E-979F2D4951E3}"/>
              </a:ext>
            </a:extLst>
          </p:cNvPr>
          <p:cNvSpPr/>
          <p:nvPr/>
        </p:nvSpPr>
        <p:spPr>
          <a:xfrm>
            <a:off x="1624314" y="1811444"/>
            <a:ext cx="8943372" cy="2414710"/>
          </a:xfrm>
          <a:custGeom>
            <a:avLst/>
            <a:gdLst>
              <a:gd name="connsiteX0" fmla="*/ 275613 w 3600000"/>
              <a:gd name="connsiteY0" fmla="*/ 0 h 972000"/>
              <a:gd name="connsiteX1" fmla="*/ 3324385 w 3600000"/>
              <a:gd name="connsiteY1" fmla="*/ 0 h 972000"/>
              <a:gd name="connsiteX2" fmla="*/ 3600000 w 3600000"/>
              <a:gd name="connsiteY2" fmla="*/ 275615 h 972000"/>
              <a:gd name="connsiteX3" fmla="*/ 3600000 w 3600000"/>
              <a:gd name="connsiteY3" fmla="*/ 696386 h 972000"/>
              <a:gd name="connsiteX4" fmla="*/ 3324386 w 3600000"/>
              <a:gd name="connsiteY4" fmla="*/ 972000 h 972000"/>
              <a:gd name="connsiteX5" fmla="*/ 275615 w 3600000"/>
              <a:gd name="connsiteY5" fmla="*/ 972000 h 972000"/>
              <a:gd name="connsiteX6" fmla="*/ 0 w 3600000"/>
              <a:gd name="connsiteY6" fmla="*/ 696385 h 972000"/>
              <a:gd name="connsiteX7" fmla="*/ 0 w 3600000"/>
              <a:gd name="connsiteY7" fmla="*/ 275613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000" h="972000">
                <a:moveTo>
                  <a:pt x="275613" y="0"/>
                </a:moveTo>
                <a:lnTo>
                  <a:pt x="3324385" y="0"/>
                </a:lnTo>
                <a:lnTo>
                  <a:pt x="3600000" y="275615"/>
                </a:lnTo>
                <a:lnTo>
                  <a:pt x="3600000" y="696386"/>
                </a:lnTo>
                <a:lnTo>
                  <a:pt x="3324386" y="972000"/>
                </a:lnTo>
                <a:lnTo>
                  <a:pt x="275615" y="972000"/>
                </a:lnTo>
                <a:lnTo>
                  <a:pt x="0" y="696385"/>
                </a:lnTo>
                <a:lnTo>
                  <a:pt x="0" y="275613"/>
                </a:lnTo>
                <a:close/>
              </a:path>
            </a:pathLst>
          </a:custGeom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A0D14156-519E-A34F-9170-EE01A1B90CD5}"/>
              </a:ext>
            </a:extLst>
          </p:cNvPr>
          <p:cNvSpPr/>
          <p:nvPr/>
        </p:nvSpPr>
        <p:spPr>
          <a:xfrm>
            <a:off x="1937333" y="2124460"/>
            <a:ext cx="8317335" cy="1788675"/>
          </a:xfrm>
          <a:custGeom>
            <a:avLst/>
            <a:gdLst>
              <a:gd name="connsiteX0" fmla="*/ 193616 w 3348000"/>
              <a:gd name="connsiteY0" fmla="*/ 0 h 720000"/>
              <a:gd name="connsiteX1" fmla="*/ 3154384 w 3348000"/>
              <a:gd name="connsiteY1" fmla="*/ 0 h 720000"/>
              <a:gd name="connsiteX2" fmla="*/ 3348000 w 3348000"/>
              <a:gd name="connsiteY2" fmla="*/ 193616 h 720000"/>
              <a:gd name="connsiteX3" fmla="*/ 3348000 w 3348000"/>
              <a:gd name="connsiteY3" fmla="*/ 526384 h 720000"/>
              <a:gd name="connsiteX4" fmla="*/ 3154384 w 3348000"/>
              <a:gd name="connsiteY4" fmla="*/ 720000 h 720000"/>
              <a:gd name="connsiteX5" fmla="*/ 193616 w 3348000"/>
              <a:gd name="connsiteY5" fmla="*/ 720000 h 720000"/>
              <a:gd name="connsiteX6" fmla="*/ 0 w 3348000"/>
              <a:gd name="connsiteY6" fmla="*/ 526384 h 720000"/>
              <a:gd name="connsiteX7" fmla="*/ 0 w 3348000"/>
              <a:gd name="connsiteY7" fmla="*/ 193616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000" h="720000">
                <a:moveTo>
                  <a:pt x="193616" y="0"/>
                </a:moveTo>
                <a:lnTo>
                  <a:pt x="3154384" y="0"/>
                </a:lnTo>
                <a:lnTo>
                  <a:pt x="3348000" y="193616"/>
                </a:lnTo>
                <a:lnTo>
                  <a:pt x="3348000" y="526384"/>
                </a:lnTo>
                <a:lnTo>
                  <a:pt x="3154384" y="720000"/>
                </a:lnTo>
                <a:lnTo>
                  <a:pt x="193616" y="720000"/>
                </a:lnTo>
                <a:lnTo>
                  <a:pt x="0" y="526384"/>
                </a:lnTo>
                <a:lnTo>
                  <a:pt x="0" y="193616"/>
                </a:lnTo>
                <a:close/>
              </a:path>
            </a:pathLst>
          </a:custGeom>
          <a:solidFill>
            <a:schemeClr val="accent1">
              <a:lumMod val="9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4302D4A1-F70D-C74A-A085-0D969B08D746}"/>
              </a:ext>
            </a:extLst>
          </p:cNvPr>
          <p:cNvSpPr/>
          <p:nvPr/>
        </p:nvSpPr>
        <p:spPr>
          <a:xfrm>
            <a:off x="2257404" y="2503017"/>
            <a:ext cx="76771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经过先民们数千年的实践、创造、总结，逐渐形成一套完美的汉字书写的技法规范，才产生“书法”这一独立艺术门类。历代书家用毛笔为我们创作出无数佳作，成为今天的传统法帖范本。为我们所临习，书法艺术才得以延续和发展。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F98BBE4A-AFC6-5E45-B947-418F2DBAF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78808" l="0" r="98740">
                        <a14:foregroundMark x1="83150" y1="37031" x2="98766" y2="43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4272188"/>
            <a:ext cx="6163533" cy="2931289"/>
          </a:xfrm>
          <a:prstGeom prst="rect">
            <a:avLst/>
          </a:prstGeom>
          <a:noFill/>
          <a:effectLst>
            <a:outerShdw blurRad="317500" dist="762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="" id="{8BFC90B8-D357-FA4A-B5F7-795ACF797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572" l="4887" r="100000">
                        <a14:foregroundMark x1="67735" y1="12029" x2="73516" y2="49156"/>
                        <a14:foregroundMark x1="73516" y1="49156" x2="67367" y2="59541"/>
                        <a14:foregroundMark x1="67367" y1="59541" x2="66684" y2="59887"/>
                        <a14:foregroundMark x1="58539" y1="10342" x2="54125" y2="21376"/>
                        <a14:foregroundMark x1="54125" y1="21376" x2="54020" y2="34877"/>
                        <a14:foregroundMark x1="54020" y1="34877" x2="35155" y2="68498"/>
                        <a14:foregroundMark x1="35155" y1="68498" x2="17919" y2="80701"/>
                        <a14:foregroundMark x1="17919" y1="80701" x2="4887" y2="8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89789" flipH="1">
            <a:off x="9467128" y="3993012"/>
            <a:ext cx="2901423" cy="3522958"/>
          </a:xfrm>
          <a:prstGeom prst="rect">
            <a:avLst/>
          </a:prstGeom>
          <a:noFill/>
          <a:effectLst>
            <a:outerShdw blurRad="254000" dist="101600" dir="5400000" sx="99000" sy="99000" algn="t" rotWithShape="0">
              <a:schemeClr val="accent2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40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4="http://schemas.microsoft.com/office/drawing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7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BCEBDCC-F5F5-6B42-8B0E-C37A386E21A2}"/>
              </a:ext>
            </a:extLst>
          </p:cNvPr>
          <p:cNvSpPr/>
          <p:nvPr/>
        </p:nvSpPr>
        <p:spPr>
          <a:xfrm rot="5400000">
            <a:off x="211435" y="147727"/>
            <a:ext cx="1399579" cy="1104126"/>
          </a:xfrm>
          <a:custGeom>
            <a:avLst/>
            <a:gdLst>
              <a:gd name="connsiteX0" fmla="*/ 0 w 1399579"/>
              <a:gd name="connsiteY0" fmla="*/ 1104126 h 1104126"/>
              <a:gd name="connsiteX1" fmla="*/ 0 w 1399579"/>
              <a:gd name="connsiteY1" fmla="*/ 0 h 1104126"/>
              <a:gd name="connsiteX2" fmla="*/ 1086499 w 1399579"/>
              <a:gd name="connsiteY2" fmla="*/ 0 h 1104126"/>
              <a:gd name="connsiteX3" fmla="*/ 1399579 w 1399579"/>
              <a:gd name="connsiteY3" fmla="*/ 313080 h 1104126"/>
              <a:gd name="connsiteX4" fmla="*/ 1399579 w 1399579"/>
              <a:gd name="connsiteY4" fmla="*/ 791047 h 1104126"/>
              <a:gd name="connsiteX5" fmla="*/ 1086500 w 1399579"/>
              <a:gd name="connsiteY5" fmla="*/ 1104126 h 110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579" h="1104126">
                <a:moveTo>
                  <a:pt x="0" y="1104126"/>
                </a:moveTo>
                <a:lnTo>
                  <a:pt x="0" y="0"/>
                </a:lnTo>
                <a:lnTo>
                  <a:pt x="1086499" y="0"/>
                </a:lnTo>
                <a:lnTo>
                  <a:pt x="1399579" y="313080"/>
                </a:lnTo>
                <a:lnTo>
                  <a:pt x="1399579" y="791047"/>
                </a:lnTo>
                <a:lnTo>
                  <a:pt x="1086500" y="110412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E8E6865-7993-2545-8FA8-AE3CD6B38040}"/>
              </a:ext>
            </a:extLst>
          </p:cNvPr>
          <p:cNvSpPr txBox="1"/>
          <p:nvPr/>
        </p:nvSpPr>
        <p:spPr>
          <a:xfrm>
            <a:off x="359162" y="172744"/>
            <a:ext cx="11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kumimoji="1"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622B32AF-7701-4744-BE50-FD75CC09A91F}"/>
              </a:ext>
            </a:extLst>
          </p:cNvPr>
          <p:cNvSpPr/>
          <p:nvPr/>
        </p:nvSpPr>
        <p:spPr>
          <a:xfrm>
            <a:off x="4768769" y="864868"/>
            <a:ext cx="173622" cy="1736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4F95FB77-4A30-7B42-99A7-C4AE1DF60A6F}"/>
              </a:ext>
            </a:extLst>
          </p:cNvPr>
          <p:cNvSpPr txBox="1"/>
          <p:nvPr/>
        </p:nvSpPr>
        <p:spPr>
          <a:xfrm>
            <a:off x="1463288" y="311376"/>
            <a:ext cx="330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2"/>
                </a:solidFill>
                <a:cs typeface="+mn-ea"/>
                <a:sym typeface="+mn-lt"/>
              </a:rPr>
              <a:t>书法的由来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C0608B27-3EBE-3446-A907-3B6209051DE6}"/>
              </a:ext>
            </a:extLst>
          </p:cNvPr>
          <p:cNvGrpSpPr/>
          <p:nvPr/>
        </p:nvGrpSpPr>
        <p:grpSpPr>
          <a:xfrm>
            <a:off x="658813" y="2709282"/>
            <a:ext cx="2665628" cy="719718"/>
            <a:chOff x="911225" y="1915415"/>
            <a:chExt cx="3319709" cy="896321"/>
          </a:xfrm>
        </p:grpSpPr>
        <p:sp>
          <p:nvSpPr>
            <p:cNvPr id="13" name="任意形状 12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6C10A7E-21B3-C44D-8312-D0BE38B73B94}"/>
                </a:ext>
              </a:extLst>
            </p:cNvPr>
            <p:cNvSpPr/>
            <p:nvPr/>
          </p:nvSpPr>
          <p:spPr>
            <a:xfrm>
              <a:off x="911225" y="1915415"/>
              <a:ext cx="3319709" cy="896321"/>
            </a:xfrm>
            <a:custGeom>
              <a:avLst/>
              <a:gdLst>
                <a:gd name="connsiteX0" fmla="*/ 275613 w 3600000"/>
                <a:gd name="connsiteY0" fmla="*/ 0 h 972000"/>
                <a:gd name="connsiteX1" fmla="*/ 3324385 w 3600000"/>
                <a:gd name="connsiteY1" fmla="*/ 0 h 972000"/>
                <a:gd name="connsiteX2" fmla="*/ 3600000 w 3600000"/>
                <a:gd name="connsiteY2" fmla="*/ 275615 h 972000"/>
                <a:gd name="connsiteX3" fmla="*/ 3600000 w 3600000"/>
                <a:gd name="connsiteY3" fmla="*/ 696386 h 972000"/>
                <a:gd name="connsiteX4" fmla="*/ 3324386 w 3600000"/>
                <a:gd name="connsiteY4" fmla="*/ 972000 h 972000"/>
                <a:gd name="connsiteX5" fmla="*/ 275615 w 3600000"/>
                <a:gd name="connsiteY5" fmla="*/ 972000 h 972000"/>
                <a:gd name="connsiteX6" fmla="*/ 0 w 3600000"/>
                <a:gd name="connsiteY6" fmla="*/ 696385 h 972000"/>
                <a:gd name="connsiteX7" fmla="*/ 0 w 3600000"/>
                <a:gd name="connsiteY7" fmla="*/ 275613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0000" h="972000">
                  <a:moveTo>
                    <a:pt x="275613" y="0"/>
                  </a:moveTo>
                  <a:lnTo>
                    <a:pt x="3324385" y="0"/>
                  </a:lnTo>
                  <a:lnTo>
                    <a:pt x="3600000" y="275615"/>
                  </a:lnTo>
                  <a:lnTo>
                    <a:pt x="3600000" y="696386"/>
                  </a:lnTo>
                  <a:lnTo>
                    <a:pt x="3324386" y="972000"/>
                  </a:lnTo>
                  <a:lnTo>
                    <a:pt x="275615" y="972000"/>
                  </a:lnTo>
                  <a:lnTo>
                    <a:pt x="0" y="696385"/>
                  </a:lnTo>
                  <a:lnTo>
                    <a:pt x="0" y="275613"/>
                  </a:lnTo>
                  <a:close/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形状 13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829E2070-E99A-C943-B158-AE21B301C6B6}"/>
                </a:ext>
              </a:extLst>
            </p:cNvPr>
            <p:cNvSpPr/>
            <p:nvPr/>
          </p:nvSpPr>
          <p:spPr>
            <a:xfrm>
              <a:off x="1027415" y="2031604"/>
              <a:ext cx="3087329" cy="663942"/>
            </a:xfrm>
            <a:custGeom>
              <a:avLst/>
              <a:gdLst>
                <a:gd name="connsiteX0" fmla="*/ 193616 w 3348000"/>
                <a:gd name="connsiteY0" fmla="*/ 0 h 720000"/>
                <a:gd name="connsiteX1" fmla="*/ 3154384 w 3348000"/>
                <a:gd name="connsiteY1" fmla="*/ 0 h 720000"/>
                <a:gd name="connsiteX2" fmla="*/ 3348000 w 3348000"/>
                <a:gd name="connsiteY2" fmla="*/ 193616 h 720000"/>
                <a:gd name="connsiteX3" fmla="*/ 3348000 w 3348000"/>
                <a:gd name="connsiteY3" fmla="*/ 526384 h 720000"/>
                <a:gd name="connsiteX4" fmla="*/ 3154384 w 3348000"/>
                <a:gd name="connsiteY4" fmla="*/ 720000 h 720000"/>
                <a:gd name="connsiteX5" fmla="*/ 193616 w 3348000"/>
                <a:gd name="connsiteY5" fmla="*/ 720000 h 720000"/>
                <a:gd name="connsiteX6" fmla="*/ 0 w 3348000"/>
                <a:gd name="connsiteY6" fmla="*/ 526384 h 720000"/>
                <a:gd name="connsiteX7" fmla="*/ 0 w 3348000"/>
                <a:gd name="connsiteY7" fmla="*/ 193616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8000" h="720000">
                  <a:moveTo>
                    <a:pt x="193616" y="0"/>
                  </a:moveTo>
                  <a:lnTo>
                    <a:pt x="3154384" y="0"/>
                  </a:lnTo>
                  <a:lnTo>
                    <a:pt x="3348000" y="193616"/>
                  </a:lnTo>
                  <a:lnTo>
                    <a:pt x="3348000" y="526384"/>
                  </a:lnTo>
                  <a:lnTo>
                    <a:pt x="3154384" y="720000"/>
                  </a:lnTo>
                  <a:lnTo>
                    <a:pt x="193616" y="720000"/>
                  </a:lnTo>
                  <a:lnTo>
                    <a:pt x="0" y="526384"/>
                  </a:lnTo>
                  <a:lnTo>
                    <a:pt x="0" y="19361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36F33212-30E8-EA45-8FCB-D40AAFE52D58}"/>
              </a:ext>
            </a:extLst>
          </p:cNvPr>
          <p:cNvSpPr/>
          <p:nvPr/>
        </p:nvSpPr>
        <p:spPr>
          <a:xfrm>
            <a:off x="822076" y="283830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书法技法即笔法</a:t>
            </a:r>
            <a:endParaRPr lang="en-US" altLang="zh-CN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3669F162-4186-1641-9A33-3E9D25642A27}"/>
              </a:ext>
            </a:extLst>
          </p:cNvPr>
          <p:cNvGrpSpPr/>
          <p:nvPr/>
        </p:nvGrpSpPr>
        <p:grpSpPr>
          <a:xfrm>
            <a:off x="4341964" y="2709282"/>
            <a:ext cx="3508073" cy="719718"/>
            <a:chOff x="911225" y="1915415"/>
            <a:chExt cx="3319709" cy="896321"/>
          </a:xfrm>
        </p:grpSpPr>
        <p:sp>
          <p:nvSpPr>
            <p:cNvPr id="17" name="任意形状 16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31108275-AAC6-A845-838A-203C39448549}"/>
                </a:ext>
              </a:extLst>
            </p:cNvPr>
            <p:cNvSpPr/>
            <p:nvPr/>
          </p:nvSpPr>
          <p:spPr>
            <a:xfrm>
              <a:off x="911225" y="1915415"/>
              <a:ext cx="3319709" cy="896321"/>
            </a:xfrm>
            <a:custGeom>
              <a:avLst/>
              <a:gdLst>
                <a:gd name="connsiteX0" fmla="*/ 275613 w 3600000"/>
                <a:gd name="connsiteY0" fmla="*/ 0 h 972000"/>
                <a:gd name="connsiteX1" fmla="*/ 3324385 w 3600000"/>
                <a:gd name="connsiteY1" fmla="*/ 0 h 972000"/>
                <a:gd name="connsiteX2" fmla="*/ 3600000 w 3600000"/>
                <a:gd name="connsiteY2" fmla="*/ 275615 h 972000"/>
                <a:gd name="connsiteX3" fmla="*/ 3600000 w 3600000"/>
                <a:gd name="connsiteY3" fmla="*/ 696386 h 972000"/>
                <a:gd name="connsiteX4" fmla="*/ 3324386 w 3600000"/>
                <a:gd name="connsiteY4" fmla="*/ 972000 h 972000"/>
                <a:gd name="connsiteX5" fmla="*/ 275615 w 3600000"/>
                <a:gd name="connsiteY5" fmla="*/ 972000 h 972000"/>
                <a:gd name="connsiteX6" fmla="*/ 0 w 3600000"/>
                <a:gd name="connsiteY6" fmla="*/ 696385 h 972000"/>
                <a:gd name="connsiteX7" fmla="*/ 0 w 3600000"/>
                <a:gd name="connsiteY7" fmla="*/ 275613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0000" h="972000">
                  <a:moveTo>
                    <a:pt x="275613" y="0"/>
                  </a:moveTo>
                  <a:lnTo>
                    <a:pt x="3324385" y="0"/>
                  </a:lnTo>
                  <a:lnTo>
                    <a:pt x="3600000" y="275615"/>
                  </a:lnTo>
                  <a:lnTo>
                    <a:pt x="3600000" y="696386"/>
                  </a:lnTo>
                  <a:lnTo>
                    <a:pt x="3324386" y="972000"/>
                  </a:lnTo>
                  <a:lnTo>
                    <a:pt x="275615" y="972000"/>
                  </a:lnTo>
                  <a:lnTo>
                    <a:pt x="0" y="696385"/>
                  </a:lnTo>
                  <a:lnTo>
                    <a:pt x="0" y="275613"/>
                  </a:lnTo>
                  <a:close/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8" name="任意形状 17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AE984DEB-68B3-E943-BAA2-6EBFB03FF41A}"/>
                </a:ext>
              </a:extLst>
            </p:cNvPr>
            <p:cNvSpPr/>
            <p:nvPr/>
          </p:nvSpPr>
          <p:spPr>
            <a:xfrm>
              <a:off x="1027415" y="2031604"/>
              <a:ext cx="3087329" cy="663942"/>
            </a:xfrm>
            <a:custGeom>
              <a:avLst/>
              <a:gdLst>
                <a:gd name="connsiteX0" fmla="*/ 193616 w 3348000"/>
                <a:gd name="connsiteY0" fmla="*/ 0 h 720000"/>
                <a:gd name="connsiteX1" fmla="*/ 3154384 w 3348000"/>
                <a:gd name="connsiteY1" fmla="*/ 0 h 720000"/>
                <a:gd name="connsiteX2" fmla="*/ 3348000 w 3348000"/>
                <a:gd name="connsiteY2" fmla="*/ 193616 h 720000"/>
                <a:gd name="connsiteX3" fmla="*/ 3348000 w 3348000"/>
                <a:gd name="connsiteY3" fmla="*/ 526384 h 720000"/>
                <a:gd name="connsiteX4" fmla="*/ 3154384 w 3348000"/>
                <a:gd name="connsiteY4" fmla="*/ 720000 h 720000"/>
                <a:gd name="connsiteX5" fmla="*/ 193616 w 3348000"/>
                <a:gd name="connsiteY5" fmla="*/ 720000 h 720000"/>
                <a:gd name="connsiteX6" fmla="*/ 0 w 3348000"/>
                <a:gd name="connsiteY6" fmla="*/ 526384 h 720000"/>
                <a:gd name="connsiteX7" fmla="*/ 0 w 3348000"/>
                <a:gd name="connsiteY7" fmla="*/ 193616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8000" h="720000">
                  <a:moveTo>
                    <a:pt x="193616" y="0"/>
                  </a:moveTo>
                  <a:lnTo>
                    <a:pt x="3154384" y="0"/>
                  </a:lnTo>
                  <a:lnTo>
                    <a:pt x="3348000" y="193616"/>
                  </a:lnTo>
                  <a:lnTo>
                    <a:pt x="3348000" y="526384"/>
                  </a:lnTo>
                  <a:lnTo>
                    <a:pt x="3154384" y="720000"/>
                  </a:lnTo>
                  <a:lnTo>
                    <a:pt x="193616" y="720000"/>
                  </a:lnTo>
                  <a:lnTo>
                    <a:pt x="0" y="526384"/>
                  </a:lnTo>
                  <a:lnTo>
                    <a:pt x="0" y="19361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7780F96F-36A3-C141-9D7D-EBD0EDB2EA7E}"/>
              </a:ext>
            </a:extLst>
          </p:cNvPr>
          <p:cNvSpPr/>
          <p:nvPr/>
        </p:nvSpPr>
        <p:spPr>
          <a:xfrm>
            <a:off x="4464784" y="2838309"/>
            <a:ext cx="3262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笔法是书学的核心内容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58C21E69-4C32-6F4C-8C36-27DEECD5DAF1}"/>
              </a:ext>
            </a:extLst>
          </p:cNvPr>
          <p:cNvGrpSpPr/>
          <p:nvPr/>
        </p:nvGrpSpPr>
        <p:grpSpPr>
          <a:xfrm>
            <a:off x="8867560" y="2709282"/>
            <a:ext cx="2665628" cy="719718"/>
            <a:chOff x="911225" y="1915415"/>
            <a:chExt cx="3319709" cy="896321"/>
          </a:xfrm>
        </p:grpSpPr>
        <p:sp>
          <p:nvSpPr>
            <p:cNvPr id="21" name="任意形状 20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E5945C77-A7C5-6645-8024-13B2134D27C7}"/>
                </a:ext>
              </a:extLst>
            </p:cNvPr>
            <p:cNvSpPr/>
            <p:nvPr/>
          </p:nvSpPr>
          <p:spPr>
            <a:xfrm>
              <a:off x="911225" y="1915415"/>
              <a:ext cx="3319709" cy="896321"/>
            </a:xfrm>
            <a:custGeom>
              <a:avLst/>
              <a:gdLst>
                <a:gd name="connsiteX0" fmla="*/ 275613 w 3600000"/>
                <a:gd name="connsiteY0" fmla="*/ 0 h 972000"/>
                <a:gd name="connsiteX1" fmla="*/ 3324385 w 3600000"/>
                <a:gd name="connsiteY1" fmla="*/ 0 h 972000"/>
                <a:gd name="connsiteX2" fmla="*/ 3600000 w 3600000"/>
                <a:gd name="connsiteY2" fmla="*/ 275615 h 972000"/>
                <a:gd name="connsiteX3" fmla="*/ 3600000 w 3600000"/>
                <a:gd name="connsiteY3" fmla="*/ 696386 h 972000"/>
                <a:gd name="connsiteX4" fmla="*/ 3324386 w 3600000"/>
                <a:gd name="connsiteY4" fmla="*/ 972000 h 972000"/>
                <a:gd name="connsiteX5" fmla="*/ 275615 w 3600000"/>
                <a:gd name="connsiteY5" fmla="*/ 972000 h 972000"/>
                <a:gd name="connsiteX6" fmla="*/ 0 w 3600000"/>
                <a:gd name="connsiteY6" fmla="*/ 696385 h 972000"/>
                <a:gd name="connsiteX7" fmla="*/ 0 w 3600000"/>
                <a:gd name="connsiteY7" fmla="*/ 275613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0000" h="972000">
                  <a:moveTo>
                    <a:pt x="275613" y="0"/>
                  </a:moveTo>
                  <a:lnTo>
                    <a:pt x="3324385" y="0"/>
                  </a:lnTo>
                  <a:lnTo>
                    <a:pt x="3600000" y="275615"/>
                  </a:lnTo>
                  <a:lnTo>
                    <a:pt x="3600000" y="696386"/>
                  </a:lnTo>
                  <a:lnTo>
                    <a:pt x="3324386" y="972000"/>
                  </a:lnTo>
                  <a:lnTo>
                    <a:pt x="275615" y="972000"/>
                  </a:lnTo>
                  <a:lnTo>
                    <a:pt x="0" y="696385"/>
                  </a:lnTo>
                  <a:lnTo>
                    <a:pt x="0" y="275613"/>
                  </a:lnTo>
                  <a:close/>
                </a:path>
              </a:pathLst>
            </a:custGeom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形状 21">
              <a:extLst>
                <a:ext uri="{FF2B5EF4-FFF2-40B4-BE49-F238E27FC236}">
  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3864AA51-0816-FB49-AF8A-3216763E9BFD}"/>
                </a:ext>
              </a:extLst>
            </p:cNvPr>
            <p:cNvSpPr/>
            <p:nvPr/>
          </p:nvSpPr>
          <p:spPr>
            <a:xfrm>
              <a:off x="1027415" y="2031604"/>
              <a:ext cx="3087329" cy="663942"/>
            </a:xfrm>
            <a:custGeom>
              <a:avLst/>
              <a:gdLst>
                <a:gd name="connsiteX0" fmla="*/ 193616 w 3348000"/>
                <a:gd name="connsiteY0" fmla="*/ 0 h 720000"/>
                <a:gd name="connsiteX1" fmla="*/ 3154384 w 3348000"/>
                <a:gd name="connsiteY1" fmla="*/ 0 h 720000"/>
                <a:gd name="connsiteX2" fmla="*/ 3348000 w 3348000"/>
                <a:gd name="connsiteY2" fmla="*/ 193616 h 720000"/>
                <a:gd name="connsiteX3" fmla="*/ 3348000 w 3348000"/>
                <a:gd name="connsiteY3" fmla="*/ 526384 h 720000"/>
                <a:gd name="connsiteX4" fmla="*/ 3154384 w 3348000"/>
                <a:gd name="connsiteY4" fmla="*/ 720000 h 720000"/>
                <a:gd name="connsiteX5" fmla="*/ 193616 w 3348000"/>
                <a:gd name="connsiteY5" fmla="*/ 720000 h 720000"/>
                <a:gd name="connsiteX6" fmla="*/ 0 w 3348000"/>
                <a:gd name="connsiteY6" fmla="*/ 526384 h 720000"/>
                <a:gd name="connsiteX7" fmla="*/ 0 w 3348000"/>
                <a:gd name="connsiteY7" fmla="*/ 193616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8000" h="720000">
                  <a:moveTo>
                    <a:pt x="193616" y="0"/>
                  </a:moveTo>
                  <a:lnTo>
                    <a:pt x="3154384" y="0"/>
                  </a:lnTo>
                  <a:lnTo>
                    <a:pt x="3348000" y="193616"/>
                  </a:lnTo>
                  <a:lnTo>
                    <a:pt x="3348000" y="526384"/>
                  </a:lnTo>
                  <a:lnTo>
                    <a:pt x="3154384" y="720000"/>
                  </a:lnTo>
                  <a:lnTo>
                    <a:pt x="193616" y="720000"/>
                  </a:lnTo>
                  <a:lnTo>
                    <a:pt x="0" y="526384"/>
                  </a:lnTo>
                  <a:lnTo>
                    <a:pt x="0" y="193616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FD1B1B37-D294-8349-8087-BC825A5022CC}"/>
              </a:ext>
            </a:extLst>
          </p:cNvPr>
          <p:cNvSpPr/>
          <p:nvPr/>
        </p:nvSpPr>
        <p:spPr>
          <a:xfrm>
            <a:off x="9013991" y="2838309"/>
            <a:ext cx="2339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cs typeface="+mn-ea"/>
                <a:sym typeface="+mn-lt"/>
              </a:rPr>
              <a:t>笔法即毛笔之法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B3BF9C90-B474-D942-BE72-77E6D238F1A5}"/>
              </a:ext>
            </a:extLst>
          </p:cNvPr>
          <p:cNvSpPr/>
          <p:nvPr/>
        </p:nvSpPr>
        <p:spPr>
          <a:xfrm>
            <a:off x="2098876" y="4353468"/>
            <a:ext cx="7994248" cy="37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毛笔的使用，非但创造书法佳作，同时创造了书法理论。这正是毛笔对于书法艺术的功德所在。</a:t>
            </a:r>
          </a:p>
        </p:txBody>
      </p:sp>
      <p:sp>
        <p:nvSpPr>
          <p:cNvPr id="25" name="right-arrow_8683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903FD118-D516-F040-A38C-591AE48A910C}"/>
              </a:ext>
            </a:extLst>
          </p:cNvPr>
          <p:cNvSpPr>
            <a:spLocks noChangeAspect="1"/>
          </p:cNvSpPr>
          <p:nvPr/>
        </p:nvSpPr>
        <p:spPr>
          <a:xfrm>
            <a:off x="3680781" y="2956814"/>
            <a:ext cx="304842" cy="224652"/>
          </a:xfrm>
          <a:custGeom>
            <a:avLst/>
            <a:gdLst>
              <a:gd name="T0" fmla="*/ 2915 w 2915"/>
              <a:gd name="T1" fmla="*/ 1075 h 2151"/>
              <a:gd name="T2" fmla="*/ 2783 w 2915"/>
              <a:gd name="T3" fmla="*/ 1329 h 2151"/>
              <a:gd name="T4" fmla="*/ 1675 w 2915"/>
              <a:gd name="T5" fmla="*/ 2104 h 2151"/>
              <a:gd name="T6" fmla="*/ 1528 w 2915"/>
              <a:gd name="T7" fmla="*/ 2151 h 2151"/>
              <a:gd name="T8" fmla="*/ 1528 w 2915"/>
              <a:gd name="T9" fmla="*/ 2151 h 2151"/>
              <a:gd name="T10" fmla="*/ 1269 w 2915"/>
              <a:gd name="T11" fmla="*/ 1893 h 2151"/>
              <a:gd name="T12" fmla="*/ 1379 w 2915"/>
              <a:gd name="T13" fmla="*/ 1681 h 2151"/>
              <a:gd name="T14" fmla="*/ 1475 w 2915"/>
              <a:gd name="T15" fmla="*/ 1614 h 2151"/>
              <a:gd name="T16" fmla="*/ 539 w 2915"/>
              <a:gd name="T17" fmla="*/ 1614 h 2151"/>
              <a:gd name="T18" fmla="*/ 0 w 2915"/>
              <a:gd name="T19" fmla="*/ 1075 h 2151"/>
              <a:gd name="T20" fmla="*/ 539 w 2915"/>
              <a:gd name="T21" fmla="*/ 536 h 2151"/>
              <a:gd name="T22" fmla="*/ 1475 w 2915"/>
              <a:gd name="T23" fmla="*/ 536 h 2151"/>
              <a:gd name="T24" fmla="*/ 1379 w 2915"/>
              <a:gd name="T25" fmla="*/ 470 h 2151"/>
              <a:gd name="T26" fmla="*/ 1269 w 2915"/>
              <a:gd name="T27" fmla="*/ 258 h 2151"/>
              <a:gd name="T28" fmla="*/ 1528 w 2915"/>
              <a:gd name="T29" fmla="*/ 0 h 2151"/>
              <a:gd name="T30" fmla="*/ 1675 w 2915"/>
              <a:gd name="T31" fmla="*/ 47 h 2151"/>
              <a:gd name="T32" fmla="*/ 2783 w 2915"/>
              <a:gd name="T33" fmla="*/ 822 h 2151"/>
              <a:gd name="T34" fmla="*/ 2915 w 2915"/>
              <a:gd name="T35" fmla="*/ 1075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15" h="2151">
                <a:moveTo>
                  <a:pt x="2915" y="1075"/>
                </a:moveTo>
                <a:cubicBezTo>
                  <a:pt x="2915" y="1176"/>
                  <a:pt x="2865" y="1271"/>
                  <a:pt x="2783" y="1329"/>
                </a:cubicBezTo>
                <a:lnTo>
                  <a:pt x="1675" y="2104"/>
                </a:lnTo>
                <a:cubicBezTo>
                  <a:pt x="1631" y="2135"/>
                  <a:pt x="1580" y="2151"/>
                  <a:pt x="1528" y="2151"/>
                </a:cubicBezTo>
                <a:lnTo>
                  <a:pt x="1528" y="2151"/>
                </a:lnTo>
                <a:cubicBezTo>
                  <a:pt x="1385" y="2151"/>
                  <a:pt x="1269" y="2035"/>
                  <a:pt x="1269" y="1893"/>
                </a:cubicBezTo>
                <a:cubicBezTo>
                  <a:pt x="1269" y="1809"/>
                  <a:pt x="1310" y="1730"/>
                  <a:pt x="1379" y="1681"/>
                </a:cubicBezTo>
                <a:lnTo>
                  <a:pt x="1475" y="1614"/>
                </a:lnTo>
                <a:lnTo>
                  <a:pt x="539" y="1614"/>
                </a:lnTo>
                <a:cubicBezTo>
                  <a:pt x="242" y="1614"/>
                  <a:pt x="0" y="1373"/>
                  <a:pt x="0" y="1075"/>
                </a:cubicBezTo>
                <a:cubicBezTo>
                  <a:pt x="0" y="778"/>
                  <a:pt x="242" y="536"/>
                  <a:pt x="539" y="536"/>
                </a:cubicBezTo>
                <a:lnTo>
                  <a:pt x="1475" y="536"/>
                </a:lnTo>
                <a:lnTo>
                  <a:pt x="1379" y="470"/>
                </a:lnTo>
                <a:cubicBezTo>
                  <a:pt x="1310" y="421"/>
                  <a:pt x="1269" y="342"/>
                  <a:pt x="1269" y="258"/>
                </a:cubicBezTo>
                <a:cubicBezTo>
                  <a:pt x="1269" y="116"/>
                  <a:pt x="1385" y="0"/>
                  <a:pt x="1528" y="0"/>
                </a:cubicBezTo>
                <a:cubicBezTo>
                  <a:pt x="1580" y="0"/>
                  <a:pt x="1631" y="16"/>
                  <a:pt x="1675" y="47"/>
                </a:cubicBezTo>
                <a:lnTo>
                  <a:pt x="2783" y="822"/>
                </a:lnTo>
                <a:cubicBezTo>
                  <a:pt x="2865" y="880"/>
                  <a:pt x="2915" y="974"/>
                  <a:pt x="2915" y="1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right-arrow_86833">
            <a:extLst>
              <a:ext uri="{FF2B5EF4-FFF2-40B4-BE49-F238E27FC236}">
                <a16:creationId xmlns:a16="http://schemas.microsoft.com/office/drawing/2014/main" xmlns:p159="http://schemas.microsoft.com/office/powerpoint/2015/09/main" xmlns:mc="http://schemas.openxmlformats.org/markup-compatibility/2006" xmlns:p14="http://schemas.microsoft.com/office/powerpoint/2010/main" xmlns="" id="{D1CCF905-A191-F248-9F2F-88E3FD9A9C03}"/>
              </a:ext>
            </a:extLst>
          </p:cNvPr>
          <p:cNvSpPr>
            <a:spLocks noChangeAspect="1"/>
          </p:cNvSpPr>
          <p:nvPr/>
        </p:nvSpPr>
        <p:spPr>
          <a:xfrm>
            <a:off x="8206377" y="2956814"/>
            <a:ext cx="304842" cy="224652"/>
          </a:xfrm>
          <a:custGeom>
            <a:avLst/>
            <a:gdLst>
              <a:gd name="T0" fmla="*/ 2915 w 2915"/>
              <a:gd name="T1" fmla="*/ 1075 h 2151"/>
              <a:gd name="T2" fmla="*/ 2783 w 2915"/>
              <a:gd name="T3" fmla="*/ 1329 h 2151"/>
              <a:gd name="T4" fmla="*/ 1675 w 2915"/>
              <a:gd name="T5" fmla="*/ 2104 h 2151"/>
              <a:gd name="T6" fmla="*/ 1528 w 2915"/>
              <a:gd name="T7" fmla="*/ 2151 h 2151"/>
              <a:gd name="T8" fmla="*/ 1528 w 2915"/>
              <a:gd name="T9" fmla="*/ 2151 h 2151"/>
              <a:gd name="T10" fmla="*/ 1269 w 2915"/>
              <a:gd name="T11" fmla="*/ 1893 h 2151"/>
              <a:gd name="T12" fmla="*/ 1379 w 2915"/>
              <a:gd name="T13" fmla="*/ 1681 h 2151"/>
              <a:gd name="T14" fmla="*/ 1475 w 2915"/>
              <a:gd name="T15" fmla="*/ 1614 h 2151"/>
              <a:gd name="T16" fmla="*/ 539 w 2915"/>
              <a:gd name="T17" fmla="*/ 1614 h 2151"/>
              <a:gd name="T18" fmla="*/ 0 w 2915"/>
              <a:gd name="T19" fmla="*/ 1075 h 2151"/>
              <a:gd name="T20" fmla="*/ 539 w 2915"/>
              <a:gd name="T21" fmla="*/ 536 h 2151"/>
              <a:gd name="T22" fmla="*/ 1475 w 2915"/>
              <a:gd name="T23" fmla="*/ 536 h 2151"/>
              <a:gd name="T24" fmla="*/ 1379 w 2915"/>
              <a:gd name="T25" fmla="*/ 470 h 2151"/>
              <a:gd name="T26" fmla="*/ 1269 w 2915"/>
              <a:gd name="T27" fmla="*/ 258 h 2151"/>
              <a:gd name="T28" fmla="*/ 1528 w 2915"/>
              <a:gd name="T29" fmla="*/ 0 h 2151"/>
              <a:gd name="T30" fmla="*/ 1675 w 2915"/>
              <a:gd name="T31" fmla="*/ 47 h 2151"/>
              <a:gd name="T32" fmla="*/ 2783 w 2915"/>
              <a:gd name="T33" fmla="*/ 822 h 2151"/>
              <a:gd name="T34" fmla="*/ 2915 w 2915"/>
              <a:gd name="T35" fmla="*/ 1075 h 2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15" h="2151">
                <a:moveTo>
                  <a:pt x="2915" y="1075"/>
                </a:moveTo>
                <a:cubicBezTo>
                  <a:pt x="2915" y="1176"/>
                  <a:pt x="2865" y="1271"/>
                  <a:pt x="2783" y="1329"/>
                </a:cubicBezTo>
                <a:lnTo>
                  <a:pt x="1675" y="2104"/>
                </a:lnTo>
                <a:cubicBezTo>
                  <a:pt x="1631" y="2135"/>
                  <a:pt x="1580" y="2151"/>
                  <a:pt x="1528" y="2151"/>
                </a:cubicBezTo>
                <a:lnTo>
                  <a:pt x="1528" y="2151"/>
                </a:lnTo>
                <a:cubicBezTo>
                  <a:pt x="1385" y="2151"/>
                  <a:pt x="1269" y="2035"/>
                  <a:pt x="1269" y="1893"/>
                </a:cubicBezTo>
                <a:cubicBezTo>
                  <a:pt x="1269" y="1809"/>
                  <a:pt x="1310" y="1730"/>
                  <a:pt x="1379" y="1681"/>
                </a:cubicBezTo>
                <a:lnTo>
                  <a:pt x="1475" y="1614"/>
                </a:lnTo>
                <a:lnTo>
                  <a:pt x="539" y="1614"/>
                </a:lnTo>
                <a:cubicBezTo>
                  <a:pt x="242" y="1614"/>
                  <a:pt x="0" y="1373"/>
                  <a:pt x="0" y="1075"/>
                </a:cubicBezTo>
                <a:cubicBezTo>
                  <a:pt x="0" y="778"/>
                  <a:pt x="242" y="536"/>
                  <a:pt x="539" y="536"/>
                </a:cubicBezTo>
                <a:lnTo>
                  <a:pt x="1475" y="536"/>
                </a:lnTo>
                <a:lnTo>
                  <a:pt x="1379" y="470"/>
                </a:lnTo>
                <a:cubicBezTo>
                  <a:pt x="1310" y="421"/>
                  <a:pt x="1269" y="342"/>
                  <a:pt x="1269" y="258"/>
                </a:cubicBezTo>
                <a:cubicBezTo>
                  <a:pt x="1269" y="116"/>
                  <a:pt x="1385" y="0"/>
                  <a:pt x="1528" y="0"/>
                </a:cubicBezTo>
                <a:cubicBezTo>
                  <a:pt x="1580" y="0"/>
                  <a:pt x="1631" y="16"/>
                  <a:pt x="1675" y="47"/>
                </a:cubicBezTo>
                <a:lnTo>
                  <a:pt x="2783" y="822"/>
                </a:lnTo>
                <a:cubicBezTo>
                  <a:pt x="2865" y="880"/>
                  <a:pt x="2915" y="974"/>
                  <a:pt x="2915" y="1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157" y="65179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accent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accent1"/>
                </a:solidFill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schemeClr val="accent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753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xmlns:a16="http://schemas.microsoft.com/office/drawing/2014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书法类课件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F3EC"/>
      </a:accent1>
      <a:accent2>
        <a:srgbClr val="0D5557"/>
      </a:accent2>
      <a:accent3>
        <a:srgbClr val="CA2326"/>
      </a:accent3>
      <a:accent4>
        <a:srgbClr val="FA7F9D"/>
      </a:accent4>
      <a:accent5>
        <a:srgbClr val="9D5F32"/>
      </a:accent5>
      <a:accent6>
        <a:srgbClr val="1FA48A"/>
      </a:accent6>
      <a:hlink>
        <a:srgbClr val="4472C4"/>
      </a:hlink>
      <a:folHlink>
        <a:srgbClr val="BFBFBF"/>
      </a:folHlink>
    </a:clrScheme>
    <a:fontScheme name="xdgyooqv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C5198FED-BA0C-4A7F-B007-B8E5CF959424}" vid="{92D19986-18F1-4C8D-A08E-D69ADCF03BDD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8972</TotalTime>
  <Words>747</Words>
  <Application>Microsoft Office PowerPoint</Application>
  <PresentationFormat>宽屏</PresentationFormat>
  <Paragraphs>124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215</cp:revision>
  <dcterms:created xsi:type="dcterms:W3CDTF">2021-08-09T09:54:15Z</dcterms:created>
  <dcterms:modified xsi:type="dcterms:W3CDTF">2023-01-27T01:51:39Z</dcterms:modified>
</cp:coreProperties>
</file>